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embeddedFontLst>
    <p:embeddedFont>
      <p:font typeface="EB Garamond"/>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gNFHnZPkYTPCgPd4egTHUgVaArQ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EBGaramond-regular.fnt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EBGaramond-italic.fntdata"/><Relationship Id="rId14" Type="http://schemas.openxmlformats.org/officeDocument/2006/relationships/slide" Target="slides/slide10.xml"/><Relationship Id="rId36" Type="http://schemas.openxmlformats.org/officeDocument/2006/relationships/font" Target="fonts/EBGaramond-bold.fntdata"/><Relationship Id="rId17" Type="http://schemas.openxmlformats.org/officeDocument/2006/relationships/slide" Target="slides/slide13.xml"/><Relationship Id="rId39" Type="http://customschemas.google.com/relationships/presentationmetadata" Target="metadata"/><Relationship Id="rId16" Type="http://schemas.openxmlformats.org/officeDocument/2006/relationships/slide" Target="slides/slide12.xml"/><Relationship Id="rId38" Type="http://schemas.openxmlformats.org/officeDocument/2006/relationships/font" Target="fonts/EBGaramond-boldItalic.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3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accent5"/>
              </a:buClr>
              <a:buSzPts val="5400"/>
              <a:buFont typeface="EB Garamond"/>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3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110000"/>
              </a:lnSpc>
              <a:spcBef>
                <a:spcPts val="1000"/>
              </a:spcBef>
              <a:spcAft>
                <a:spcPts val="0"/>
              </a:spcAft>
              <a:buSzPts val="1920"/>
              <a:buNone/>
              <a:defRPr sz="2400"/>
            </a:lvl1pPr>
            <a:lvl2pPr lvl="1" algn="ctr">
              <a:lnSpc>
                <a:spcPct val="110000"/>
              </a:lnSpc>
              <a:spcBef>
                <a:spcPts val="500"/>
              </a:spcBef>
              <a:spcAft>
                <a:spcPts val="0"/>
              </a:spcAft>
              <a:buSzPts val="1600"/>
              <a:buNone/>
              <a:defRPr sz="2000"/>
            </a:lvl2pPr>
            <a:lvl3pPr lvl="2" algn="ctr">
              <a:lnSpc>
                <a:spcPct val="110000"/>
              </a:lnSpc>
              <a:spcBef>
                <a:spcPts val="500"/>
              </a:spcBef>
              <a:spcAft>
                <a:spcPts val="0"/>
              </a:spcAft>
              <a:buSzPts val="1440"/>
              <a:buNone/>
              <a:defRPr sz="1800"/>
            </a:lvl3pPr>
            <a:lvl4pPr lvl="3" algn="ctr">
              <a:lnSpc>
                <a:spcPct val="110000"/>
              </a:lnSpc>
              <a:spcBef>
                <a:spcPts val="500"/>
              </a:spcBef>
              <a:spcAft>
                <a:spcPts val="0"/>
              </a:spcAft>
              <a:buSzPts val="1280"/>
              <a:buNone/>
              <a:defRPr sz="1600"/>
            </a:lvl4pPr>
            <a:lvl5pPr lvl="4" algn="ctr">
              <a:lnSpc>
                <a:spcPct val="110000"/>
              </a:lnSpc>
              <a:spcBef>
                <a:spcPts val="500"/>
              </a:spcBef>
              <a:spcAft>
                <a:spcPts val="0"/>
              </a:spcAft>
              <a:buSzPts val="128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32"/>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2"/>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3"/>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3"/>
          <p:cNvSpPr txBox="1"/>
          <p:nvPr>
            <p:ph idx="1" type="body"/>
          </p:nvPr>
        </p:nvSpPr>
        <p:spPr>
          <a:xfrm>
            <a:off x="838200" y="2178657"/>
            <a:ext cx="10515600" cy="3998306"/>
          </a:xfrm>
          <a:prstGeom prst="rect">
            <a:avLst/>
          </a:prstGeom>
          <a:noFill/>
          <a:ln>
            <a:noFill/>
          </a:ln>
        </p:spPr>
        <p:txBody>
          <a:bodyPr anchorCtr="0" anchor="t" bIns="45700" lIns="91425" spcFirstLastPara="1" rIns="91425" wrap="square" tIns="45700">
            <a:normAutofit/>
          </a:bodyPr>
          <a:lstStyle>
            <a:lvl1pPr indent="-370840" lvl="0" marL="457200" algn="l">
              <a:lnSpc>
                <a:spcPct val="110000"/>
              </a:lnSpc>
              <a:spcBef>
                <a:spcPts val="1000"/>
              </a:spcBef>
              <a:spcAft>
                <a:spcPts val="0"/>
              </a:spcAft>
              <a:buSzPts val="2240"/>
              <a:buFont typeface="Noto Sans Symbols"/>
              <a:buChar char="▪"/>
              <a:defRPr/>
            </a:lvl1pPr>
            <a:lvl2pPr indent="-350519" lvl="1" marL="914400" algn="l">
              <a:lnSpc>
                <a:spcPct val="110000"/>
              </a:lnSpc>
              <a:spcBef>
                <a:spcPts val="500"/>
              </a:spcBef>
              <a:spcAft>
                <a:spcPts val="0"/>
              </a:spcAft>
              <a:buSzPts val="1920"/>
              <a:buFont typeface="Noto Sans Symbols"/>
              <a:buChar char="▪"/>
              <a:defRPr/>
            </a:lvl2pPr>
            <a:lvl3pPr indent="-330200" lvl="2" marL="1371600" algn="l">
              <a:lnSpc>
                <a:spcPct val="110000"/>
              </a:lnSpc>
              <a:spcBef>
                <a:spcPts val="500"/>
              </a:spcBef>
              <a:spcAft>
                <a:spcPts val="0"/>
              </a:spcAft>
              <a:buSzPts val="1600"/>
              <a:buFont typeface="Noto Sans Symbols"/>
              <a:buChar char="▪"/>
              <a:defRPr/>
            </a:lvl3pPr>
            <a:lvl4pPr indent="-320039" lvl="3" marL="1828800" algn="l">
              <a:lnSpc>
                <a:spcPct val="110000"/>
              </a:lnSpc>
              <a:spcBef>
                <a:spcPts val="500"/>
              </a:spcBef>
              <a:spcAft>
                <a:spcPts val="0"/>
              </a:spcAft>
              <a:buSzPts val="1440"/>
              <a:buFont typeface="Noto Sans Symbols"/>
              <a:buChar char="▪"/>
              <a:defRPr/>
            </a:lvl4pPr>
            <a:lvl5pPr indent="-320039" lvl="4" marL="2286000" algn="l">
              <a:lnSpc>
                <a:spcPct val="110000"/>
              </a:lnSpc>
              <a:spcBef>
                <a:spcPts val="500"/>
              </a:spcBef>
              <a:spcAft>
                <a:spcPts val="0"/>
              </a:spcAft>
              <a:buSzPts val="1440"/>
              <a:buFont typeface="Noto Sans Symbols"/>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3"/>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3"/>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5"/>
              </a:buClr>
              <a:buSzPts val="5400"/>
              <a:buFont typeface="EB Garamond"/>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SzPts val="1920"/>
              <a:buNone/>
              <a:defRPr sz="2400">
                <a:solidFill>
                  <a:srgbClr val="888888"/>
                </a:solidFill>
              </a:defRPr>
            </a:lvl1pPr>
            <a:lvl2pPr indent="-228600" lvl="1" marL="914400" algn="l">
              <a:lnSpc>
                <a:spcPct val="110000"/>
              </a:lnSpc>
              <a:spcBef>
                <a:spcPts val="500"/>
              </a:spcBef>
              <a:spcAft>
                <a:spcPts val="0"/>
              </a:spcAft>
              <a:buSzPts val="1600"/>
              <a:buNone/>
              <a:defRPr sz="2000">
                <a:solidFill>
                  <a:srgbClr val="888888"/>
                </a:solidFill>
              </a:defRPr>
            </a:lvl2pPr>
            <a:lvl3pPr indent="-228600" lvl="2" marL="1371600" algn="l">
              <a:lnSpc>
                <a:spcPct val="110000"/>
              </a:lnSpc>
              <a:spcBef>
                <a:spcPts val="500"/>
              </a:spcBef>
              <a:spcAft>
                <a:spcPts val="0"/>
              </a:spcAft>
              <a:buSzPts val="1440"/>
              <a:buNone/>
              <a:defRPr sz="1800">
                <a:solidFill>
                  <a:srgbClr val="888888"/>
                </a:solidFill>
              </a:defRPr>
            </a:lvl3pPr>
            <a:lvl4pPr indent="-228600" lvl="3" marL="1828800" algn="l">
              <a:lnSpc>
                <a:spcPct val="110000"/>
              </a:lnSpc>
              <a:spcBef>
                <a:spcPts val="500"/>
              </a:spcBef>
              <a:spcAft>
                <a:spcPts val="0"/>
              </a:spcAft>
              <a:buSzPts val="1280"/>
              <a:buNone/>
              <a:defRPr sz="1600">
                <a:solidFill>
                  <a:srgbClr val="888888"/>
                </a:solidFill>
              </a:defRPr>
            </a:lvl4pPr>
            <a:lvl5pPr indent="-228600" lvl="4" marL="2286000" algn="l">
              <a:lnSpc>
                <a:spcPct val="110000"/>
              </a:lnSpc>
              <a:spcBef>
                <a:spcPts val="500"/>
              </a:spcBef>
              <a:spcAft>
                <a:spcPts val="0"/>
              </a:spcAft>
              <a:buSzPts val="128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7" name="Google Shape;27;p34"/>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4"/>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0" name="Shape 30"/>
        <p:cNvGrpSpPr/>
        <p:nvPr/>
      </p:nvGrpSpPr>
      <p:grpSpPr>
        <a:xfrm>
          <a:off x="0" y="0"/>
          <a:ext cx="0" cy="0"/>
          <a:chOff x="0" y="0"/>
          <a:chExt cx="0" cy="0"/>
        </a:xfrm>
      </p:grpSpPr>
      <p:sp>
        <p:nvSpPr>
          <p:cNvPr id="31" name="Google Shape;31;p35"/>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4800"/>
              <a:buFont typeface="EB Garamond"/>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5"/>
          <p:cNvSpPr txBox="1"/>
          <p:nvPr>
            <p:ph idx="1" type="body"/>
          </p:nvPr>
        </p:nvSpPr>
        <p:spPr>
          <a:xfrm>
            <a:off x="838200" y="2057399"/>
            <a:ext cx="5181600" cy="4119563"/>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5"/>
          <p:cNvSpPr txBox="1"/>
          <p:nvPr>
            <p:ph idx="2" type="body"/>
          </p:nvPr>
        </p:nvSpPr>
        <p:spPr>
          <a:xfrm>
            <a:off x="6172200" y="2057399"/>
            <a:ext cx="5181600" cy="4119563"/>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4" name="Google Shape;34;p35"/>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5"/>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7" name="Shape 37"/>
        <p:cNvGrpSpPr/>
        <p:nvPr/>
      </p:nvGrpSpPr>
      <p:grpSpPr>
        <a:xfrm>
          <a:off x="0" y="0"/>
          <a:ext cx="0" cy="0"/>
          <a:chOff x="0" y="0"/>
          <a:chExt cx="0" cy="0"/>
        </a:xfrm>
      </p:grpSpPr>
      <p:sp>
        <p:nvSpPr>
          <p:cNvPr id="38" name="Google Shape;38;p36"/>
          <p:cNvSpPr txBox="1"/>
          <p:nvPr>
            <p:ph type="title"/>
          </p:nvPr>
        </p:nvSpPr>
        <p:spPr>
          <a:xfrm>
            <a:off x="839788" y="668338"/>
            <a:ext cx="10515600" cy="108426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6"/>
          <p:cNvSpPr txBox="1"/>
          <p:nvPr>
            <p:ph idx="1" type="body"/>
          </p:nvPr>
        </p:nvSpPr>
        <p:spPr>
          <a:xfrm>
            <a:off x="839788" y="1828800"/>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SzPts val="1920"/>
              <a:buNone/>
              <a:defRPr b="0" sz="2400"/>
            </a:lvl1pPr>
            <a:lvl2pPr indent="-228600" lvl="1" marL="914400" algn="l">
              <a:lnSpc>
                <a:spcPct val="110000"/>
              </a:lnSpc>
              <a:spcBef>
                <a:spcPts val="500"/>
              </a:spcBef>
              <a:spcAft>
                <a:spcPts val="0"/>
              </a:spcAft>
              <a:buSzPts val="1600"/>
              <a:buNone/>
              <a:defRPr b="1" sz="2000"/>
            </a:lvl2pPr>
            <a:lvl3pPr indent="-228600" lvl="2" marL="1371600" algn="l">
              <a:lnSpc>
                <a:spcPct val="110000"/>
              </a:lnSpc>
              <a:spcBef>
                <a:spcPts val="500"/>
              </a:spcBef>
              <a:spcAft>
                <a:spcPts val="0"/>
              </a:spcAft>
              <a:buSzPts val="1440"/>
              <a:buNone/>
              <a:defRPr b="1" sz="1800"/>
            </a:lvl3pPr>
            <a:lvl4pPr indent="-228600" lvl="3" marL="1828800" algn="l">
              <a:lnSpc>
                <a:spcPct val="110000"/>
              </a:lnSpc>
              <a:spcBef>
                <a:spcPts val="500"/>
              </a:spcBef>
              <a:spcAft>
                <a:spcPts val="0"/>
              </a:spcAft>
              <a:buSzPts val="1280"/>
              <a:buNone/>
              <a:defRPr b="1" sz="1600"/>
            </a:lvl4pPr>
            <a:lvl5pPr indent="-228600" lvl="4" marL="2286000" algn="l">
              <a:lnSpc>
                <a:spcPct val="110000"/>
              </a:lnSpc>
              <a:spcBef>
                <a:spcPts val="500"/>
              </a:spcBef>
              <a:spcAft>
                <a:spcPts val="0"/>
              </a:spcAft>
              <a:buSzPts val="128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0" name="Google Shape;40;p36"/>
          <p:cNvSpPr txBox="1"/>
          <p:nvPr>
            <p:ph idx="2" type="body"/>
          </p:nvPr>
        </p:nvSpPr>
        <p:spPr>
          <a:xfrm>
            <a:off x="839788" y="2743199"/>
            <a:ext cx="5157787" cy="3446463"/>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6"/>
          <p:cNvSpPr txBox="1"/>
          <p:nvPr>
            <p:ph idx="3" type="body"/>
          </p:nvPr>
        </p:nvSpPr>
        <p:spPr>
          <a:xfrm>
            <a:off x="6172200" y="1828800"/>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SzPts val="1920"/>
              <a:buNone/>
              <a:defRPr b="0" sz="2400"/>
            </a:lvl1pPr>
            <a:lvl2pPr indent="-228600" lvl="1" marL="914400" algn="l">
              <a:lnSpc>
                <a:spcPct val="110000"/>
              </a:lnSpc>
              <a:spcBef>
                <a:spcPts val="500"/>
              </a:spcBef>
              <a:spcAft>
                <a:spcPts val="0"/>
              </a:spcAft>
              <a:buSzPts val="1600"/>
              <a:buNone/>
              <a:defRPr b="1" sz="2000"/>
            </a:lvl2pPr>
            <a:lvl3pPr indent="-228600" lvl="2" marL="1371600" algn="l">
              <a:lnSpc>
                <a:spcPct val="110000"/>
              </a:lnSpc>
              <a:spcBef>
                <a:spcPts val="500"/>
              </a:spcBef>
              <a:spcAft>
                <a:spcPts val="0"/>
              </a:spcAft>
              <a:buSzPts val="1440"/>
              <a:buNone/>
              <a:defRPr b="1" sz="1800"/>
            </a:lvl3pPr>
            <a:lvl4pPr indent="-228600" lvl="3" marL="1828800" algn="l">
              <a:lnSpc>
                <a:spcPct val="110000"/>
              </a:lnSpc>
              <a:spcBef>
                <a:spcPts val="500"/>
              </a:spcBef>
              <a:spcAft>
                <a:spcPts val="0"/>
              </a:spcAft>
              <a:buSzPts val="1280"/>
              <a:buNone/>
              <a:defRPr b="1" sz="1600"/>
            </a:lvl4pPr>
            <a:lvl5pPr indent="-228600" lvl="4" marL="2286000" algn="l">
              <a:lnSpc>
                <a:spcPct val="110000"/>
              </a:lnSpc>
              <a:spcBef>
                <a:spcPts val="500"/>
              </a:spcBef>
              <a:spcAft>
                <a:spcPts val="0"/>
              </a:spcAft>
              <a:buSzPts val="128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2" name="Google Shape;42;p36"/>
          <p:cNvSpPr txBox="1"/>
          <p:nvPr>
            <p:ph idx="4" type="body"/>
          </p:nvPr>
        </p:nvSpPr>
        <p:spPr>
          <a:xfrm>
            <a:off x="6172200" y="2743199"/>
            <a:ext cx="5183188" cy="3446463"/>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6"/>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6"/>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37"/>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7"/>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7"/>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38"/>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8"/>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39"/>
          <p:cNvSpPr txBox="1"/>
          <p:nvPr>
            <p:ph type="title"/>
          </p:nvPr>
        </p:nvSpPr>
        <p:spPr>
          <a:xfrm>
            <a:off x="839788" y="685800"/>
            <a:ext cx="3932237" cy="1371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5"/>
              </a:buClr>
              <a:buSzPts val="3200"/>
              <a:buFont typeface="EB Garamon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39"/>
          <p:cNvSpPr txBox="1"/>
          <p:nvPr>
            <p:ph idx="1" type="body"/>
          </p:nvPr>
        </p:nvSpPr>
        <p:spPr>
          <a:xfrm>
            <a:off x="5183188" y="685801"/>
            <a:ext cx="6172200" cy="5175250"/>
          </a:xfrm>
          <a:prstGeom prst="rect">
            <a:avLst/>
          </a:prstGeom>
          <a:noFill/>
          <a:ln>
            <a:noFill/>
          </a:ln>
        </p:spPr>
        <p:txBody>
          <a:bodyPr anchorCtr="0" anchor="t" bIns="45700" lIns="91425" spcFirstLastPara="1" rIns="91425" wrap="square" tIns="45700">
            <a:normAutofit/>
          </a:bodyPr>
          <a:lstStyle>
            <a:lvl1pPr indent="-391160" lvl="0" marL="457200" algn="l">
              <a:lnSpc>
                <a:spcPct val="110000"/>
              </a:lnSpc>
              <a:spcBef>
                <a:spcPts val="1000"/>
              </a:spcBef>
              <a:spcAft>
                <a:spcPts val="0"/>
              </a:spcAft>
              <a:buSzPts val="2560"/>
              <a:buChar char="▪"/>
              <a:defRPr sz="3200"/>
            </a:lvl1pPr>
            <a:lvl2pPr indent="-370840" lvl="1" marL="914400" algn="l">
              <a:lnSpc>
                <a:spcPct val="110000"/>
              </a:lnSpc>
              <a:spcBef>
                <a:spcPts val="500"/>
              </a:spcBef>
              <a:spcAft>
                <a:spcPts val="0"/>
              </a:spcAft>
              <a:buSzPts val="2240"/>
              <a:buChar char="▪"/>
              <a:defRPr sz="2800"/>
            </a:lvl2pPr>
            <a:lvl3pPr indent="-350519" lvl="2" marL="1371600" algn="l">
              <a:lnSpc>
                <a:spcPct val="110000"/>
              </a:lnSpc>
              <a:spcBef>
                <a:spcPts val="500"/>
              </a:spcBef>
              <a:spcAft>
                <a:spcPts val="0"/>
              </a:spcAft>
              <a:buSzPts val="1920"/>
              <a:buChar char="▪"/>
              <a:defRPr sz="2400"/>
            </a:lvl3pPr>
            <a:lvl4pPr indent="-330200" lvl="3" marL="1828800" algn="l">
              <a:lnSpc>
                <a:spcPct val="110000"/>
              </a:lnSpc>
              <a:spcBef>
                <a:spcPts val="500"/>
              </a:spcBef>
              <a:spcAft>
                <a:spcPts val="0"/>
              </a:spcAft>
              <a:buSzPts val="1600"/>
              <a:buChar char="▪"/>
              <a:defRPr sz="2000"/>
            </a:lvl4pPr>
            <a:lvl5pPr indent="-330200" lvl="4" marL="2286000" algn="l">
              <a:lnSpc>
                <a:spcPct val="110000"/>
              </a:lnSpc>
              <a:spcBef>
                <a:spcPts val="500"/>
              </a:spcBef>
              <a:spcAft>
                <a:spcPts val="0"/>
              </a:spcAft>
              <a:buSzPts val="16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8" name="Google Shape;58;p39"/>
          <p:cNvSpPr txBox="1"/>
          <p:nvPr>
            <p:ph idx="2" type="body"/>
          </p:nvPr>
        </p:nvSpPr>
        <p:spPr>
          <a:xfrm>
            <a:off x="839788" y="2209800"/>
            <a:ext cx="3932237" cy="3659188"/>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SzPts val="1280"/>
              <a:buNone/>
              <a:defRPr sz="1600"/>
            </a:lvl1pPr>
            <a:lvl2pPr indent="-228600" lvl="1" marL="914400" algn="l">
              <a:lnSpc>
                <a:spcPct val="110000"/>
              </a:lnSpc>
              <a:spcBef>
                <a:spcPts val="500"/>
              </a:spcBef>
              <a:spcAft>
                <a:spcPts val="0"/>
              </a:spcAft>
              <a:buSzPts val="1120"/>
              <a:buNone/>
              <a:defRPr sz="1400"/>
            </a:lvl2pPr>
            <a:lvl3pPr indent="-228600" lvl="2" marL="1371600" algn="l">
              <a:lnSpc>
                <a:spcPct val="110000"/>
              </a:lnSpc>
              <a:spcBef>
                <a:spcPts val="500"/>
              </a:spcBef>
              <a:spcAft>
                <a:spcPts val="0"/>
              </a:spcAft>
              <a:buSzPts val="960"/>
              <a:buNone/>
              <a:defRPr sz="1200"/>
            </a:lvl3pPr>
            <a:lvl4pPr indent="-228600" lvl="3" marL="1828800" algn="l">
              <a:lnSpc>
                <a:spcPct val="110000"/>
              </a:lnSpc>
              <a:spcBef>
                <a:spcPts val="500"/>
              </a:spcBef>
              <a:spcAft>
                <a:spcPts val="0"/>
              </a:spcAft>
              <a:buSzPts val="800"/>
              <a:buNone/>
              <a:defRPr sz="1000"/>
            </a:lvl4pPr>
            <a:lvl5pPr indent="-228600" lvl="4" marL="2286000" algn="l">
              <a:lnSpc>
                <a:spcPct val="110000"/>
              </a:lnSpc>
              <a:spcBef>
                <a:spcPts val="500"/>
              </a:spcBef>
              <a:spcAft>
                <a:spcPts val="0"/>
              </a:spcAft>
              <a:buSzPts val="8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9" name="Google Shape;59;p39"/>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2" name="Shape 62"/>
        <p:cNvGrpSpPr/>
        <p:nvPr/>
      </p:nvGrpSpPr>
      <p:grpSpPr>
        <a:xfrm>
          <a:off x="0" y="0"/>
          <a:ext cx="0" cy="0"/>
          <a:chOff x="0" y="0"/>
          <a:chExt cx="0" cy="0"/>
        </a:xfrm>
      </p:grpSpPr>
      <p:sp>
        <p:nvSpPr>
          <p:cNvPr id="63" name="Google Shape;63;p40"/>
          <p:cNvSpPr txBox="1"/>
          <p:nvPr>
            <p:ph type="title"/>
          </p:nvPr>
        </p:nvSpPr>
        <p:spPr>
          <a:xfrm>
            <a:off x="839788" y="685800"/>
            <a:ext cx="3932237" cy="1371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5"/>
              </a:buClr>
              <a:buSzPts val="3200"/>
              <a:buFont typeface="EB Garamon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0"/>
          <p:cNvSpPr/>
          <p:nvPr>
            <p:ph idx="2" type="pic"/>
          </p:nvPr>
        </p:nvSpPr>
        <p:spPr>
          <a:xfrm>
            <a:off x="5183188" y="685801"/>
            <a:ext cx="6172200" cy="5175250"/>
          </a:xfrm>
          <a:prstGeom prst="rect">
            <a:avLst/>
          </a:prstGeom>
          <a:noFill/>
          <a:ln>
            <a:noFill/>
          </a:ln>
        </p:spPr>
      </p:sp>
      <p:sp>
        <p:nvSpPr>
          <p:cNvPr id="65" name="Google Shape;65;p40"/>
          <p:cNvSpPr txBox="1"/>
          <p:nvPr>
            <p:ph idx="1" type="body"/>
          </p:nvPr>
        </p:nvSpPr>
        <p:spPr>
          <a:xfrm>
            <a:off x="839788" y="2209800"/>
            <a:ext cx="3932237" cy="3659188"/>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SzPts val="1280"/>
              <a:buNone/>
              <a:defRPr sz="1600"/>
            </a:lvl1pPr>
            <a:lvl2pPr indent="-228600" lvl="1" marL="914400" algn="l">
              <a:lnSpc>
                <a:spcPct val="110000"/>
              </a:lnSpc>
              <a:spcBef>
                <a:spcPts val="500"/>
              </a:spcBef>
              <a:spcAft>
                <a:spcPts val="0"/>
              </a:spcAft>
              <a:buSzPts val="1120"/>
              <a:buNone/>
              <a:defRPr sz="1400"/>
            </a:lvl2pPr>
            <a:lvl3pPr indent="-228600" lvl="2" marL="1371600" algn="l">
              <a:lnSpc>
                <a:spcPct val="110000"/>
              </a:lnSpc>
              <a:spcBef>
                <a:spcPts val="500"/>
              </a:spcBef>
              <a:spcAft>
                <a:spcPts val="0"/>
              </a:spcAft>
              <a:buSzPts val="960"/>
              <a:buNone/>
              <a:defRPr sz="1200"/>
            </a:lvl3pPr>
            <a:lvl4pPr indent="-228600" lvl="3" marL="1828800" algn="l">
              <a:lnSpc>
                <a:spcPct val="110000"/>
              </a:lnSpc>
              <a:spcBef>
                <a:spcPts val="500"/>
              </a:spcBef>
              <a:spcAft>
                <a:spcPts val="0"/>
              </a:spcAft>
              <a:buSzPts val="800"/>
              <a:buNone/>
              <a:defRPr sz="1000"/>
            </a:lvl4pPr>
            <a:lvl5pPr indent="-228600" lvl="4" marL="2286000" algn="l">
              <a:lnSpc>
                <a:spcPct val="110000"/>
              </a:lnSpc>
              <a:spcBef>
                <a:spcPts val="500"/>
              </a:spcBef>
              <a:spcAft>
                <a:spcPts val="0"/>
              </a:spcAft>
              <a:buSzPts val="8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40"/>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0"/>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9" name="Shape 69"/>
        <p:cNvGrpSpPr/>
        <p:nvPr/>
      </p:nvGrpSpPr>
      <p:grpSpPr>
        <a:xfrm>
          <a:off x="0" y="0"/>
          <a:ext cx="0" cy="0"/>
          <a:chOff x="0" y="0"/>
          <a:chExt cx="0" cy="0"/>
        </a:xfrm>
      </p:grpSpPr>
      <p:sp>
        <p:nvSpPr>
          <p:cNvPr id="70" name="Google Shape;70;p41"/>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1"/>
          <p:cNvSpPr txBox="1"/>
          <p:nvPr>
            <p:ph idx="1" type="body"/>
          </p:nvPr>
        </p:nvSpPr>
        <p:spPr>
          <a:xfrm rot="5400000">
            <a:off x="4096847" y="-1079990"/>
            <a:ext cx="3998306" cy="10515600"/>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41"/>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1"/>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5" name="Shape 75"/>
        <p:cNvGrpSpPr/>
        <p:nvPr/>
      </p:nvGrpSpPr>
      <p:grpSpPr>
        <a:xfrm>
          <a:off x="0" y="0"/>
          <a:ext cx="0" cy="0"/>
          <a:chOff x="0" y="0"/>
          <a:chExt cx="0" cy="0"/>
        </a:xfrm>
      </p:grpSpPr>
      <p:sp>
        <p:nvSpPr>
          <p:cNvPr id="76" name="Google Shape;76;p42"/>
          <p:cNvSpPr txBox="1"/>
          <p:nvPr>
            <p:ph type="title"/>
          </p:nvPr>
        </p:nvSpPr>
        <p:spPr>
          <a:xfrm rot="5400000">
            <a:off x="7331869" y="2155031"/>
            <a:ext cx="5414963"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5"/>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2"/>
          <p:cNvSpPr txBox="1"/>
          <p:nvPr>
            <p:ph idx="1" type="body"/>
          </p:nvPr>
        </p:nvSpPr>
        <p:spPr>
          <a:xfrm rot="5400000">
            <a:off x="1997869" y="-397669"/>
            <a:ext cx="5414963" cy="7734300"/>
          </a:xfrm>
          <a:prstGeom prst="rect">
            <a:avLst/>
          </a:prstGeom>
          <a:noFill/>
          <a:ln>
            <a:noFill/>
          </a:ln>
        </p:spPr>
        <p:txBody>
          <a:bodyPr anchorCtr="0" anchor="t" bIns="45700" lIns="91425" spcFirstLastPara="1" rIns="91425" wrap="square" tIns="45700">
            <a:normAutofit/>
          </a:bodyPr>
          <a:lstStyle>
            <a:lvl1pPr indent="-320040" lvl="0" marL="457200" algn="l">
              <a:lnSpc>
                <a:spcPct val="110000"/>
              </a:lnSpc>
              <a:spcBef>
                <a:spcPts val="1000"/>
              </a:spcBef>
              <a:spcAft>
                <a:spcPts val="0"/>
              </a:spcAft>
              <a:buSzPts val="1440"/>
              <a:buChar char="▪"/>
              <a:defRPr/>
            </a:lvl1pPr>
            <a:lvl2pPr indent="-320040" lvl="1" marL="914400" algn="l">
              <a:lnSpc>
                <a:spcPct val="110000"/>
              </a:lnSpc>
              <a:spcBef>
                <a:spcPts val="500"/>
              </a:spcBef>
              <a:spcAft>
                <a:spcPts val="0"/>
              </a:spcAft>
              <a:buSzPts val="1440"/>
              <a:buChar char="▪"/>
              <a:defRPr/>
            </a:lvl2pPr>
            <a:lvl3pPr indent="-320039" lvl="2" marL="1371600" algn="l">
              <a:lnSpc>
                <a:spcPct val="110000"/>
              </a:lnSpc>
              <a:spcBef>
                <a:spcPts val="500"/>
              </a:spcBef>
              <a:spcAft>
                <a:spcPts val="0"/>
              </a:spcAft>
              <a:buSzPts val="1440"/>
              <a:buChar char="▪"/>
              <a:defRPr/>
            </a:lvl3pPr>
            <a:lvl4pPr indent="-320039" lvl="3" marL="1828800" algn="l">
              <a:lnSpc>
                <a:spcPct val="110000"/>
              </a:lnSpc>
              <a:spcBef>
                <a:spcPts val="500"/>
              </a:spcBef>
              <a:spcAft>
                <a:spcPts val="0"/>
              </a:spcAft>
              <a:buSzPts val="1440"/>
              <a:buChar char="▪"/>
              <a:defRPr/>
            </a:lvl4pPr>
            <a:lvl5pPr indent="-320039" lvl="4" marL="2286000" algn="l">
              <a:lnSpc>
                <a:spcPct val="110000"/>
              </a:lnSpc>
              <a:spcBef>
                <a:spcPts val="500"/>
              </a:spcBef>
              <a:spcAft>
                <a:spcPts val="0"/>
              </a:spcAft>
              <a:buSzPts val="144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42"/>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2"/>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venir"/>
              <a:ea typeface="Avenir"/>
              <a:cs typeface="Avenir"/>
              <a:sym typeface="Avenir"/>
            </a:endParaRPr>
          </a:p>
        </p:txBody>
      </p:sp>
      <p:sp>
        <p:nvSpPr>
          <p:cNvPr id="7" name="Google Shape;7;p31"/>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5"/>
              </a:buClr>
              <a:buSzPts val="5200"/>
              <a:buFont typeface="EB Garamond"/>
              <a:buNone/>
              <a:defRPr b="0" i="0" sz="5200" u="none" cap="none" strike="noStrike">
                <a:solidFill>
                  <a:schemeClr val="accent5"/>
                </a:solidFill>
                <a:latin typeface="EB Garamond"/>
                <a:ea typeface="EB Garamond"/>
                <a:cs typeface="EB Garamond"/>
                <a:sym typeface="EB Garamon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31"/>
          <p:cNvSpPr txBox="1"/>
          <p:nvPr>
            <p:ph idx="1" type="body"/>
          </p:nvPr>
        </p:nvSpPr>
        <p:spPr>
          <a:xfrm>
            <a:off x="838200" y="2178657"/>
            <a:ext cx="10515600" cy="3998306"/>
          </a:xfrm>
          <a:prstGeom prst="rect">
            <a:avLst/>
          </a:prstGeom>
          <a:noFill/>
          <a:ln>
            <a:noFill/>
          </a:ln>
        </p:spPr>
        <p:txBody>
          <a:bodyPr anchorCtr="0" anchor="t" bIns="45700" lIns="91425" spcFirstLastPara="1" rIns="91425" wrap="square" tIns="45700">
            <a:normAutofit/>
          </a:bodyPr>
          <a:lstStyle>
            <a:lvl1pPr indent="-370840" lvl="0" marL="457200" marR="0" rtl="0" algn="l">
              <a:lnSpc>
                <a:spcPct val="110000"/>
              </a:lnSpc>
              <a:spcBef>
                <a:spcPts val="1000"/>
              </a:spcBef>
              <a:spcAft>
                <a:spcPts val="0"/>
              </a:spcAft>
              <a:buClr>
                <a:srgbClr val="E5DFF2"/>
              </a:buClr>
              <a:buSzPts val="2240"/>
              <a:buFont typeface="Noto Sans Symbols"/>
              <a:buChar char="▪"/>
              <a:defRPr b="0" i="0" sz="2800" u="none" cap="none" strike="noStrike">
                <a:solidFill>
                  <a:schemeClr val="dk2"/>
                </a:solidFill>
                <a:latin typeface="Avenir"/>
                <a:ea typeface="Avenir"/>
                <a:cs typeface="Avenir"/>
                <a:sym typeface="Avenir"/>
              </a:defRPr>
            </a:lvl1pPr>
            <a:lvl2pPr indent="-350519" lvl="1" marL="914400" marR="0" rtl="0" algn="l">
              <a:lnSpc>
                <a:spcPct val="110000"/>
              </a:lnSpc>
              <a:spcBef>
                <a:spcPts val="500"/>
              </a:spcBef>
              <a:spcAft>
                <a:spcPts val="0"/>
              </a:spcAft>
              <a:buClr>
                <a:srgbClr val="E5DFF2"/>
              </a:buClr>
              <a:buSzPts val="1920"/>
              <a:buFont typeface="Noto Sans Symbols"/>
              <a:buChar char="▪"/>
              <a:defRPr b="0" i="0" sz="2400" u="none" cap="none" strike="noStrike">
                <a:solidFill>
                  <a:schemeClr val="dk2"/>
                </a:solidFill>
                <a:latin typeface="Avenir"/>
                <a:ea typeface="Avenir"/>
                <a:cs typeface="Avenir"/>
                <a:sym typeface="Avenir"/>
              </a:defRPr>
            </a:lvl2pPr>
            <a:lvl3pPr indent="-330200" lvl="2" marL="1371600" marR="0" rtl="0" algn="l">
              <a:lnSpc>
                <a:spcPct val="110000"/>
              </a:lnSpc>
              <a:spcBef>
                <a:spcPts val="500"/>
              </a:spcBef>
              <a:spcAft>
                <a:spcPts val="0"/>
              </a:spcAft>
              <a:buClr>
                <a:srgbClr val="E5DFF2"/>
              </a:buClr>
              <a:buSzPts val="1600"/>
              <a:buFont typeface="Noto Sans Symbols"/>
              <a:buChar char="▪"/>
              <a:defRPr b="0" i="0" sz="2000" u="none" cap="none" strike="noStrike">
                <a:solidFill>
                  <a:schemeClr val="dk2"/>
                </a:solidFill>
                <a:latin typeface="Avenir"/>
                <a:ea typeface="Avenir"/>
                <a:cs typeface="Avenir"/>
                <a:sym typeface="Avenir"/>
              </a:defRPr>
            </a:lvl3pPr>
            <a:lvl4pPr indent="-320039" lvl="3" marL="1828800" marR="0" rtl="0" algn="l">
              <a:lnSpc>
                <a:spcPct val="110000"/>
              </a:lnSpc>
              <a:spcBef>
                <a:spcPts val="500"/>
              </a:spcBef>
              <a:spcAft>
                <a:spcPts val="0"/>
              </a:spcAft>
              <a:buClr>
                <a:srgbClr val="E5DFF2"/>
              </a:buClr>
              <a:buSzPts val="1440"/>
              <a:buFont typeface="Noto Sans Symbols"/>
              <a:buChar char="▪"/>
              <a:defRPr b="0" i="0" sz="1800" u="none" cap="none" strike="noStrike">
                <a:solidFill>
                  <a:schemeClr val="dk2"/>
                </a:solidFill>
                <a:latin typeface="Avenir"/>
                <a:ea typeface="Avenir"/>
                <a:cs typeface="Avenir"/>
                <a:sym typeface="Avenir"/>
              </a:defRPr>
            </a:lvl4pPr>
            <a:lvl5pPr indent="-320039" lvl="4" marL="2286000" marR="0" rtl="0" algn="l">
              <a:lnSpc>
                <a:spcPct val="110000"/>
              </a:lnSpc>
              <a:spcBef>
                <a:spcPts val="500"/>
              </a:spcBef>
              <a:spcAft>
                <a:spcPts val="0"/>
              </a:spcAft>
              <a:buClr>
                <a:srgbClr val="E5DFF2"/>
              </a:buClr>
              <a:buSzPts val="1440"/>
              <a:buFont typeface="Noto Sans Symbols"/>
              <a:buChar char="▪"/>
              <a:defRPr b="0" i="0" sz="1800" u="none" cap="none" strike="noStrike">
                <a:solidFill>
                  <a:schemeClr val="dk2"/>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9" name="Google Shape;9;p31"/>
          <p:cNvSpPr txBox="1"/>
          <p:nvPr>
            <p:ph idx="10" type="dt"/>
          </p:nvPr>
        </p:nvSpPr>
        <p:spPr>
          <a:xfrm>
            <a:off x="838200" y="6429375"/>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0" name="Google Shape;10;p31"/>
          <p:cNvSpPr txBox="1"/>
          <p:nvPr>
            <p:ph idx="11" type="ftr"/>
          </p:nvPr>
        </p:nvSpPr>
        <p:spPr>
          <a:xfrm>
            <a:off x="4038600" y="6429375"/>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1" name="Google Shape;11;p31"/>
          <p:cNvSpPr txBox="1"/>
          <p:nvPr>
            <p:ph idx="12" type="sldNum"/>
          </p:nvPr>
        </p:nvSpPr>
        <p:spPr>
          <a:xfrm>
            <a:off x="8610600" y="6429375"/>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FFFFFF"/>
                </a:solidFill>
                <a:latin typeface="Avenir"/>
                <a:ea typeface="Avenir"/>
                <a:cs typeface="Avenir"/>
                <a:sym typeface="Avenir"/>
              </a:defRPr>
            </a:lvl1pPr>
            <a:lvl2pPr indent="0" lvl="1" marL="0" marR="0" rtl="0" algn="r">
              <a:spcBef>
                <a:spcPts val="0"/>
              </a:spcBef>
              <a:buNone/>
              <a:defRPr b="0" i="0" sz="900" u="none" cap="none" strike="noStrike">
                <a:solidFill>
                  <a:srgbClr val="FFFFFF"/>
                </a:solidFill>
                <a:latin typeface="Avenir"/>
                <a:ea typeface="Avenir"/>
                <a:cs typeface="Avenir"/>
                <a:sym typeface="Avenir"/>
              </a:defRPr>
            </a:lvl2pPr>
            <a:lvl3pPr indent="0" lvl="2" marL="0" marR="0" rtl="0" algn="r">
              <a:spcBef>
                <a:spcPts val="0"/>
              </a:spcBef>
              <a:buNone/>
              <a:defRPr b="0" i="0" sz="900" u="none" cap="none" strike="noStrike">
                <a:solidFill>
                  <a:srgbClr val="FFFFFF"/>
                </a:solidFill>
                <a:latin typeface="Avenir"/>
                <a:ea typeface="Avenir"/>
                <a:cs typeface="Avenir"/>
                <a:sym typeface="Avenir"/>
              </a:defRPr>
            </a:lvl3pPr>
            <a:lvl4pPr indent="0" lvl="3" marL="0" marR="0" rtl="0" algn="r">
              <a:spcBef>
                <a:spcPts val="0"/>
              </a:spcBef>
              <a:buNone/>
              <a:defRPr b="0" i="0" sz="900" u="none" cap="none" strike="noStrike">
                <a:solidFill>
                  <a:srgbClr val="FFFFFF"/>
                </a:solidFill>
                <a:latin typeface="Avenir"/>
                <a:ea typeface="Avenir"/>
                <a:cs typeface="Avenir"/>
                <a:sym typeface="Avenir"/>
              </a:defRPr>
            </a:lvl4pPr>
            <a:lvl5pPr indent="0" lvl="4" marL="0" marR="0" rtl="0" algn="r">
              <a:spcBef>
                <a:spcPts val="0"/>
              </a:spcBef>
              <a:buNone/>
              <a:defRPr b="0" i="0" sz="900" u="none" cap="none" strike="noStrike">
                <a:solidFill>
                  <a:srgbClr val="FFFFFF"/>
                </a:solidFill>
                <a:latin typeface="Avenir"/>
                <a:ea typeface="Avenir"/>
                <a:cs typeface="Avenir"/>
                <a:sym typeface="Avenir"/>
              </a:defRPr>
            </a:lvl5pPr>
            <a:lvl6pPr indent="0" lvl="5" marL="0" marR="0" rtl="0" algn="r">
              <a:spcBef>
                <a:spcPts val="0"/>
              </a:spcBef>
              <a:buNone/>
              <a:defRPr b="0" i="0" sz="900" u="none" cap="none" strike="noStrike">
                <a:solidFill>
                  <a:srgbClr val="FFFFFF"/>
                </a:solidFill>
                <a:latin typeface="Avenir"/>
                <a:ea typeface="Avenir"/>
                <a:cs typeface="Avenir"/>
                <a:sym typeface="Avenir"/>
              </a:defRPr>
            </a:lvl6pPr>
            <a:lvl7pPr indent="0" lvl="6" marL="0" marR="0" rtl="0" algn="r">
              <a:spcBef>
                <a:spcPts val="0"/>
              </a:spcBef>
              <a:buNone/>
              <a:defRPr b="0" i="0" sz="900" u="none" cap="none" strike="noStrike">
                <a:solidFill>
                  <a:srgbClr val="FFFFFF"/>
                </a:solidFill>
                <a:latin typeface="Avenir"/>
                <a:ea typeface="Avenir"/>
                <a:cs typeface="Avenir"/>
                <a:sym typeface="Avenir"/>
              </a:defRPr>
            </a:lvl7pPr>
            <a:lvl8pPr indent="0" lvl="7" marL="0" marR="0" rtl="0" algn="r">
              <a:spcBef>
                <a:spcPts val="0"/>
              </a:spcBef>
              <a:buNone/>
              <a:defRPr b="0" i="0" sz="900" u="none" cap="none" strike="noStrike">
                <a:solidFill>
                  <a:srgbClr val="FFFFFF"/>
                </a:solidFill>
                <a:latin typeface="Avenir"/>
                <a:ea typeface="Avenir"/>
                <a:cs typeface="Avenir"/>
                <a:sym typeface="Avenir"/>
              </a:defRPr>
            </a:lvl8pPr>
            <a:lvl9pPr indent="0" lvl="8" marL="0" marR="0" rtl="0" algn="r">
              <a:spcBef>
                <a:spcPts val="0"/>
              </a:spcBef>
              <a:buNone/>
              <a:defRPr b="0" i="0" sz="900" u="none" cap="none" strike="noStrike">
                <a:solidFill>
                  <a:srgbClr val="FFFFFF"/>
                </a:solidFill>
                <a:latin typeface="Avenir"/>
                <a:ea typeface="Avenir"/>
                <a:cs typeface="Avenir"/>
                <a:sym typeface="Avenir"/>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jpg"/><Relationship Id="rId4" Type="http://schemas.openxmlformats.org/officeDocument/2006/relationships/image" Target="../media/image3.png"/><Relationship Id="rId5"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2.png"/><Relationship Id="rId5"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5.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5.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3.png"/><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7.png"/><Relationship Id="rId4" Type="http://schemas.openxmlformats.org/officeDocument/2006/relationships/image" Target="../media/image29.png"/><Relationship Id="rId5"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pic>
        <p:nvPicPr>
          <p:cNvPr id="86" name="Google Shape;86;p1"/>
          <p:cNvPicPr preferRelativeResize="0"/>
          <p:nvPr/>
        </p:nvPicPr>
        <p:blipFill rotWithShape="1">
          <a:blip r:embed="rId3">
            <a:alphaModFix/>
          </a:blip>
          <a:srcRect b="1" l="0" r="1778" t="0"/>
          <a:stretch/>
        </p:blipFill>
        <p:spPr>
          <a:xfrm>
            <a:off x="20" y="10"/>
            <a:ext cx="12191980" cy="6857989"/>
          </a:xfrm>
          <a:prstGeom prst="rect">
            <a:avLst/>
          </a:prstGeom>
          <a:noFill/>
          <a:ln>
            <a:noFill/>
          </a:ln>
        </p:spPr>
      </p:pic>
      <p:sp>
        <p:nvSpPr>
          <p:cNvPr id="87" name="Google Shape;87;p1"/>
          <p:cNvSpPr/>
          <p:nvPr/>
        </p:nvSpPr>
        <p:spPr>
          <a:xfrm>
            <a:off x="1" y="681775"/>
            <a:ext cx="12191999" cy="5479852"/>
          </a:xfrm>
          <a:prstGeom prst="rect">
            <a:avLst/>
          </a:prstGeom>
          <a:gradFill>
            <a:gsLst>
              <a:gs pos="0">
                <a:srgbClr val="000000">
                  <a:alpha val="0"/>
                </a:srgbClr>
              </a:gs>
              <a:gs pos="20000">
                <a:srgbClr val="000000">
                  <a:alpha val="14901"/>
                </a:srgbClr>
              </a:gs>
              <a:gs pos="50000">
                <a:srgbClr val="000000">
                  <a:alpha val="29803"/>
                </a:srgbClr>
              </a:gs>
              <a:gs pos="80000">
                <a:srgbClr val="000000">
                  <a:alpha val="14901"/>
                </a:srgbClr>
              </a:gs>
              <a:gs pos="100000">
                <a:srgbClr val="000000">
                  <a:alpha val="0"/>
                </a:srgbClr>
              </a:gs>
            </a:gsLst>
            <a:lin ang="16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88" name="Google Shape;88;p1"/>
          <p:cNvSpPr txBox="1"/>
          <p:nvPr>
            <p:ph type="ctrTitle"/>
          </p:nvPr>
        </p:nvSpPr>
        <p:spPr>
          <a:xfrm>
            <a:off x="692727" y="1018074"/>
            <a:ext cx="9144000" cy="294067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4200"/>
              <a:buFont typeface="EB Garamond"/>
              <a:buNone/>
            </a:pPr>
            <a:r>
              <a:rPr lang="en-US" sz="4200">
                <a:solidFill>
                  <a:srgbClr val="FFFFFF"/>
                </a:solidFill>
              </a:rPr>
              <a:t> International Business Strategy</a:t>
            </a:r>
            <a:br>
              <a:rPr lang="en-US" sz="4200">
                <a:solidFill>
                  <a:srgbClr val="FFFFFF"/>
                </a:solidFill>
              </a:rPr>
            </a:br>
            <a:br>
              <a:rPr lang="en-US" sz="4200">
                <a:solidFill>
                  <a:srgbClr val="FFFFFF"/>
                </a:solidFill>
              </a:rPr>
            </a:br>
            <a:r>
              <a:rPr lang="en-US" sz="4200">
                <a:solidFill>
                  <a:srgbClr val="FFFFFF"/>
                </a:solidFill>
              </a:rPr>
              <a:t>Lecture Seven: International Alliances</a:t>
            </a:r>
            <a:br>
              <a:rPr lang="en-US" sz="4200">
                <a:solidFill>
                  <a:srgbClr val="FFFFFF"/>
                </a:solidFill>
              </a:rPr>
            </a:br>
            <a:r>
              <a:rPr lang="en-US" sz="4200">
                <a:solidFill>
                  <a:srgbClr val="FFFFFF"/>
                </a:solidFill>
              </a:rPr>
              <a:t>Lecturer: Githii S. K</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94" name="Google Shape;94;p2"/>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95" name="Google Shape;95;p2"/>
          <p:cNvSpPr txBox="1"/>
          <p:nvPr>
            <p:ph idx="4294967295" type="ctrTitle"/>
          </p:nvPr>
        </p:nvSpPr>
        <p:spPr>
          <a:xfrm>
            <a:off x="838199" y="857251"/>
            <a:ext cx="4581525" cy="1328305"/>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400"/>
              <a:buFont typeface="EB Garamond"/>
              <a:buNone/>
            </a:pPr>
            <a:r>
              <a:rPr b="0" i="0" lang="en-US" sz="4400" u="none" cap="none" strike="noStrike">
                <a:solidFill>
                  <a:srgbClr val="FF0000"/>
                </a:solidFill>
                <a:latin typeface="EB Garamond"/>
                <a:ea typeface="EB Garamond"/>
                <a:cs typeface="EB Garamond"/>
                <a:sym typeface="EB Garamond"/>
              </a:rPr>
              <a:t>Introduction</a:t>
            </a:r>
            <a:endParaRPr b="0" i="0" sz="4400" u="none" cap="none" strike="noStrike">
              <a:solidFill>
                <a:srgbClr val="FF0000"/>
              </a:solidFill>
              <a:latin typeface="EB Garamond"/>
              <a:ea typeface="EB Garamond"/>
              <a:cs typeface="EB Garamond"/>
              <a:sym typeface="EB Garamond"/>
            </a:endParaRPr>
          </a:p>
        </p:txBody>
      </p:sp>
      <p:sp>
        <p:nvSpPr>
          <p:cNvPr id="96" name="Google Shape;96;p2"/>
          <p:cNvSpPr txBox="1"/>
          <p:nvPr>
            <p:ph idx="1" type="body"/>
          </p:nvPr>
        </p:nvSpPr>
        <p:spPr>
          <a:xfrm>
            <a:off x="838199" y="2359603"/>
            <a:ext cx="6659707" cy="3817359"/>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lang="en-US" sz="2400">
                <a:solidFill>
                  <a:schemeClr val="dk1"/>
                </a:solidFill>
              </a:rPr>
              <a:t>In our lecture six we talked about foreign direct investment </a:t>
            </a:r>
            <a:endParaRPr/>
          </a:p>
          <a:p>
            <a:pPr indent="-228600" lvl="0" marL="457200" rtl="0" algn="l">
              <a:lnSpc>
                <a:spcPct val="110000"/>
              </a:lnSpc>
              <a:spcBef>
                <a:spcPts val="1000"/>
              </a:spcBef>
              <a:spcAft>
                <a:spcPts val="0"/>
              </a:spcAft>
              <a:buSzPts val="1920"/>
              <a:buChar char="▪"/>
            </a:pPr>
            <a:r>
              <a:rPr lang="en-US" sz="2400">
                <a:solidFill>
                  <a:schemeClr val="dk1"/>
                </a:solidFill>
              </a:rPr>
              <a:t>The question we have been trying to use in our previous topic is the same we will further in the current topic-HOW</a:t>
            </a:r>
            <a:endParaRPr/>
          </a:p>
          <a:p>
            <a:pPr indent="-106679" lvl="0" marL="457200" rtl="0" algn="l">
              <a:lnSpc>
                <a:spcPct val="110000"/>
              </a:lnSpc>
              <a:spcBef>
                <a:spcPts val="1000"/>
              </a:spcBef>
              <a:spcAft>
                <a:spcPts val="0"/>
              </a:spcAft>
              <a:buSzPts val="1920"/>
              <a:buNone/>
            </a:pPr>
            <a:r>
              <a:t/>
            </a:r>
            <a:endParaRPr sz="2400">
              <a:solidFill>
                <a:schemeClr val="dk1"/>
              </a:solidFill>
            </a:endParaRPr>
          </a:p>
        </p:txBody>
      </p:sp>
      <p:pic>
        <p:nvPicPr>
          <p:cNvPr descr="Graphs on a display with reflection of office" id="97" name="Google Shape;97;p2"/>
          <p:cNvPicPr preferRelativeResize="0"/>
          <p:nvPr/>
        </p:nvPicPr>
        <p:blipFill rotWithShape="1">
          <a:blip r:embed="rId3">
            <a:alphaModFix/>
          </a:blip>
          <a:srcRect b="2" l="9620" r="26745" t="0"/>
          <a:stretch/>
        </p:blipFill>
        <p:spPr>
          <a:xfrm>
            <a:off x="7966363" y="488577"/>
            <a:ext cx="3736062" cy="588084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03" name="Google Shape;103;p3"/>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04" name="Google Shape;104;p3"/>
          <p:cNvSpPr txBox="1"/>
          <p:nvPr>
            <p:ph type="title"/>
          </p:nvPr>
        </p:nvSpPr>
        <p:spPr>
          <a:xfrm>
            <a:off x="838199" y="884960"/>
            <a:ext cx="4581525" cy="1148196"/>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Introduction</a:t>
            </a:r>
            <a:endParaRPr sz="4400">
              <a:solidFill>
                <a:srgbClr val="FF0000"/>
              </a:solidFill>
            </a:endParaRPr>
          </a:p>
        </p:txBody>
      </p:sp>
      <p:sp>
        <p:nvSpPr>
          <p:cNvPr id="105" name="Google Shape;105;p3"/>
          <p:cNvSpPr txBox="1"/>
          <p:nvPr>
            <p:ph idx="1" type="body"/>
          </p:nvPr>
        </p:nvSpPr>
        <p:spPr>
          <a:xfrm>
            <a:off x="838199" y="2401166"/>
            <a:ext cx="5468216" cy="3775796"/>
          </a:xfrm>
          <a:prstGeom prst="rect">
            <a:avLst/>
          </a:prstGeom>
          <a:noFill/>
          <a:ln>
            <a:noFill/>
          </a:ln>
        </p:spPr>
        <p:txBody>
          <a:bodyPr anchorCtr="0" anchor="t" bIns="45700" lIns="91425" spcFirstLastPara="1" rIns="91425" wrap="square" tIns="45700">
            <a:normAutofit/>
          </a:bodyPr>
          <a:lstStyle/>
          <a:p>
            <a:pPr indent="0" lvl="0" marL="228600" rtl="0" algn="l">
              <a:lnSpc>
                <a:spcPct val="110000"/>
              </a:lnSpc>
              <a:spcBef>
                <a:spcPts val="0"/>
              </a:spcBef>
              <a:spcAft>
                <a:spcPts val="0"/>
              </a:spcAft>
              <a:buSzPts val="1920"/>
              <a:buNone/>
            </a:pPr>
            <a:r>
              <a:rPr lang="en-US" sz="2400">
                <a:solidFill>
                  <a:schemeClr val="dk1"/>
                </a:solidFill>
                <a:latin typeface="Arial"/>
                <a:ea typeface="Arial"/>
                <a:cs typeface="Arial"/>
                <a:sym typeface="Arial"/>
              </a:rPr>
              <a:t>In this topic we look at strategic alliances by international business,  </a:t>
            </a:r>
            <a:endParaRPr sz="2400">
              <a:solidFill>
                <a:schemeClr val="dk1"/>
              </a:solidFill>
              <a:latin typeface="Avenir"/>
              <a:ea typeface="Avenir"/>
              <a:cs typeface="Avenir"/>
              <a:sym typeface="Aveni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latin typeface="Arial"/>
                <a:ea typeface="Arial"/>
                <a:cs typeface="Arial"/>
                <a:sym typeface="Arial"/>
              </a:rPr>
              <a:t>What they are, </a:t>
            </a:r>
            <a:endParaRPr sz="2400">
              <a:solidFill>
                <a:schemeClr val="dk1"/>
              </a:solidFill>
              <a:latin typeface="Avenir"/>
              <a:ea typeface="Avenir"/>
              <a:cs typeface="Avenir"/>
              <a:sym typeface="Aveni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latin typeface="Arial"/>
                <a:ea typeface="Arial"/>
                <a:cs typeface="Arial"/>
                <a:sym typeface="Arial"/>
              </a:rPr>
              <a:t>The forms they take, and </a:t>
            </a:r>
            <a:endParaRPr sz="2400">
              <a:solidFill>
                <a:schemeClr val="dk1"/>
              </a:solidFill>
              <a:latin typeface="Avenir"/>
              <a:ea typeface="Avenir"/>
              <a:cs typeface="Avenir"/>
              <a:sym typeface="Aveni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latin typeface="Arial"/>
                <a:ea typeface="Arial"/>
                <a:cs typeface="Arial"/>
                <a:sym typeface="Arial"/>
              </a:rPr>
              <a:t>Their management</a:t>
            </a:r>
            <a:endParaRPr sz="2400">
              <a:solidFill>
                <a:schemeClr val="dk1"/>
              </a:solidFill>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Handshake" id="106" name="Google Shape;106;p3"/>
          <p:cNvPicPr preferRelativeResize="0"/>
          <p:nvPr/>
        </p:nvPicPr>
        <p:blipFill rotWithShape="1">
          <a:blip r:embed="rId3">
            <a:alphaModFix amt="90000"/>
          </a:blip>
          <a:srcRect b="0" l="0" r="0" t="0"/>
          <a:stretch/>
        </p:blipFill>
        <p:spPr>
          <a:xfrm>
            <a:off x="6330893" y="903652"/>
            <a:ext cx="5022907" cy="502290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0" name="Shape 110"/>
        <p:cNvGrpSpPr/>
        <p:nvPr/>
      </p:nvGrpSpPr>
      <p:grpSpPr>
        <a:xfrm>
          <a:off x="0" y="0"/>
          <a:ext cx="0" cy="0"/>
          <a:chOff x="0" y="0"/>
          <a:chExt cx="0" cy="0"/>
        </a:xfrm>
      </p:grpSpPr>
      <p:sp>
        <p:nvSpPr>
          <p:cNvPr id="111" name="Google Shape;111;p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2" name="Google Shape;112;p4"/>
          <p:cNvSpPr/>
          <p:nvPr/>
        </p:nvSpPr>
        <p:spPr>
          <a:xfrm>
            <a:off x="0" y="-664"/>
            <a:ext cx="12188952" cy="6858000"/>
          </a:xfrm>
          <a:prstGeom prst="rect">
            <a:avLst/>
          </a:prstGeom>
          <a:gradFill>
            <a:gsLst>
              <a:gs pos="0">
                <a:srgbClr val="9FA737">
                  <a:alpha val="60000"/>
                </a:srgbClr>
              </a:gs>
              <a:gs pos="100000">
                <a:srgbClr val="7AAE44">
                  <a:alpha val="6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3" name="Google Shape;113;p4"/>
          <p:cNvSpPr/>
          <p:nvPr/>
        </p:nvSpPr>
        <p:spPr>
          <a:xfrm>
            <a:off x="0" y="663"/>
            <a:ext cx="12188952" cy="6858000"/>
          </a:xfrm>
          <a:prstGeom prst="rect">
            <a:avLst/>
          </a:prstGeom>
          <a:solidFill>
            <a:schemeClr val="lt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4" name="Google Shape;114;p4"/>
          <p:cNvSpPr/>
          <p:nvPr/>
        </p:nvSpPr>
        <p:spPr>
          <a:xfrm rot="-5400000">
            <a:off x="2537516" y="0"/>
            <a:ext cx="6857999" cy="6857998"/>
          </a:xfrm>
          <a:prstGeom prst="ellipse">
            <a:avLst/>
          </a:prstGeom>
          <a:gradFill>
            <a:gsLst>
              <a:gs pos="0">
                <a:srgbClr val="E4EFD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5" name="Google Shape;115;p4"/>
          <p:cNvSpPr/>
          <p:nvPr/>
        </p:nvSpPr>
        <p:spPr>
          <a:xfrm rot="-5400000">
            <a:off x="73990" y="1194074"/>
            <a:ext cx="5589934" cy="5737916"/>
          </a:xfrm>
          <a:prstGeom prst="ellipse">
            <a:avLst/>
          </a:prstGeom>
          <a:gradFill>
            <a:gsLst>
              <a:gs pos="0">
                <a:srgbClr val="7AAE44">
                  <a:alpha val="40000"/>
                </a:srgbClr>
              </a:gs>
              <a:gs pos="100000">
                <a:srgbClr val="C34D62">
                  <a:alpha val="2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6" name="Google Shape;116;p4"/>
          <p:cNvSpPr/>
          <p:nvPr/>
        </p:nvSpPr>
        <p:spPr>
          <a:xfrm rot="-5400000">
            <a:off x="6439622" y="194269"/>
            <a:ext cx="5760743" cy="5737917"/>
          </a:xfrm>
          <a:prstGeom prst="ellipse">
            <a:avLst/>
          </a:prstGeom>
          <a:gradFill>
            <a:gsLst>
              <a:gs pos="0">
                <a:srgbClr val="7AAE44">
                  <a:alpha val="20000"/>
                </a:srgbClr>
              </a:gs>
              <a:gs pos="100000">
                <a:srgbClr val="C34D62">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7" name="Google Shape;117;p4"/>
          <p:cNvSpPr txBox="1"/>
          <p:nvPr>
            <p:ph idx="4294967295" type="ctrTitle"/>
          </p:nvPr>
        </p:nvSpPr>
        <p:spPr>
          <a:xfrm>
            <a:off x="852055" y="178378"/>
            <a:ext cx="5796580" cy="11620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400"/>
              <a:buFont typeface="EB Garamond"/>
              <a:buNone/>
            </a:pPr>
            <a:r>
              <a:rPr b="0" i="0" lang="en-US" sz="4400" u="none" cap="none" strike="noStrike">
                <a:solidFill>
                  <a:srgbClr val="FF0000"/>
                </a:solidFill>
                <a:latin typeface="EB Garamond"/>
                <a:ea typeface="EB Garamond"/>
                <a:cs typeface="EB Garamond"/>
                <a:sym typeface="EB Garamond"/>
              </a:rPr>
              <a:t>Learning Outcomes</a:t>
            </a:r>
            <a:endParaRPr/>
          </a:p>
        </p:txBody>
      </p:sp>
      <p:grpSp>
        <p:nvGrpSpPr>
          <p:cNvPr id="118" name="Google Shape;118;p4"/>
          <p:cNvGrpSpPr/>
          <p:nvPr/>
        </p:nvGrpSpPr>
        <p:grpSpPr>
          <a:xfrm>
            <a:off x="450273" y="2662576"/>
            <a:ext cx="7182033" cy="3142139"/>
            <a:chOff x="0" y="1314355"/>
            <a:chExt cx="7182033" cy="3142139"/>
          </a:xfrm>
        </p:grpSpPr>
        <p:sp>
          <p:nvSpPr>
            <p:cNvPr id="119" name="Google Shape;119;p4"/>
            <p:cNvSpPr/>
            <p:nvPr/>
          </p:nvSpPr>
          <p:spPr>
            <a:xfrm>
              <a:off x="0" y="1314355"/>
              <a:ext cx="2244385" cy="3142139"/>
            </a:xfrm>
            <a:prstGeom prst="rect">
              <a:avLst/>
            </a:prstGeom>
            <a:solidFill>
              <a:srgbClr val="D6E3CD">
                <a:alpha val="89803"/>
              </a:srgbClr>
            </a:solidFill>
            <a:ln cap="flat" cmpd="sng" w="12700">
              <a:solidFill>
                <a:srgbClr val="D6E3CD">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4"/>
            <p:cNvSpPr txBox="1"/>
            <p:nvPr/>
          </p:nvSpPr>
          <p:spPr>
            <a:xfrm>
              <a:off x="0" y="2508368"/>
              <a:ext cx="2244385" cy="1885283"/>
            </a:xfrm>
            <a:prstGeom prst="rect">
              <a:avLst/>
            </a:prstGeom>
            <a:noFill/>
            <a:ln>
              <a:noFill/>
            </a:ln>
          </p:spPr>
          <p:txBody>
            <a:bodyPr anchorCtr="0" anchor="t" bIns="330200" lIns="174975" spcFirstLastPara="1" rIns="174975" wrap="square" tIns="3302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Define international alliances</a:t>
              </a:r>
              <a:endParaRPr/>
            </a:p>
          </p:txBody>
        </p:sp>
        <p:sp>
          <p:nvSpPr>
            <p:cNvPr id="121" name="Google Shape;121;p4"/>
            <p:cNvSpPr/>
            <p:nvPr/>
          </p:nvSpPr>
          <p:spPr>
            <a:xfrm>
              <a:off x="650871" y="1628569"/>
              <a:ext cx="942641" cy="942641"/>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
            <p:cNvSpPr txBox="1"/>
            <p:nvPr/>
          </p:nvSpPr>
          <p:spPr>
            <a:xfrm>
              <a:off x="788918" y="1766616"/>
              <a:ext cx="666547" cy="666547"/>
            </a:xfrm>
            <a:prstGeom prst="rect">
              <a:avLst/>
            </a:prstGeom>
            <a:noFill/>
            <a:ln>
              <a:noFill/>
            </a:ln>
          </p:spPr>
          <p:txBody>
            <a:bodyPr anchorCtr="0" anchor="ctr" bIns="12700" lIns="73475" spcFirstLastPara="1" rIns="73475" wrap="square" tIns="12700">
              <a:noAutofit/>
            </a:bodyPr>
            <a:lstStyle/>
            <a:p>
              <a:pPr indent="0" lvl="0" marL="0" marR="0" rtl="0" algn="ctr">
                <a:lnSpc>
                  <a:spcPct val="90000"/>
                </a:lnSpc>
                <a:spcBef>
                  <a:spcPts val="0"/>
                </a:spcBef>
                <a:spcAft>
                  <a:spcPts val="0"/>
                </a:spcAft>
                <a:buClr>
                  <a:schemeClr val="lt1"/>
                </a:buClr>
                <a:buSzPts val="4600"/>
                <a:buFont typeface="Avenir"/>
                <a:buNone/>
              </a:pPr>
              <a:r>
                <a:rPr lang="en-US" sz="4600">
                  <a:solidFill>
                    <a:schemeClr val="lt1"/>
                  </a:solidFill>
                  <a:latin typeface="Avenir"/>
                  <a:ea typeface="Avenir"/>
                  <a:cs typeface="Avenir"/>
                  <a:sym typeface="Avenir"/>
                </a:rPr>
                <a:t>1</a:t>
              </a:r>
              <a:endParaRPr/>
            </a:p>
          </p:txBody>
        </p:sp>
        <p:sp>
          <p:nvSpPr>
            <p:cNvPr id="123" name="Google Shape;123;p4"/>
            <p:cNvSpPr/>
            <p:nvPr/>
          </p:nvSpPr>
          <p:spPr>
            <a:xfrm>
              <a:off x="0" y="4456422"/>
              <a:ext cx="2244385"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4"/>
            <p:cNvSpPr/>
            <p:nvPr/>
          </p:nvSpPr>
          <p:spPr>
            <a:xfrm>
              <a:off x="2468824" y="1314355"/>
              <a:ext cx="2244385" cy="3142139"/>
            </a:xfrm>
            <a:prstGeom prst="rect">
              <a:avLst/>
            </a:prstGeom>
            <a:solidFill>
              <a:srgbClr val="D6E3CD">
                <a:alpha val="89803"/>
              </a:srgbClr>
            </a:solidFill>
            <a:ln cap="flat" cmpd="sng" w="12700">
              <a:solidFill>
                <a:srgbClr val="D6E3CD">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4"/>
            <p:cNvSpPr txBox="1"/>
            <p:nvPr/>
          </p:nvSpPr>
          <p:spPr>
            <a:xfrm>
              <a:off x="2468824" y="2508368"/>
              <a:ext cx="2244385" cy="1885283"/>
            </a:xfrm>
            <a:prstGeom prst="rect">
              <a:avLst/>
            </a:prstGeom>
            <a:noFill/>
            <a:ln>
              <a:noFill/>
            </a:ln>
          </p:spPr>
          <p:txBody>
            <a:bodyPr anchorCtr="0" anchor="t" bIns="330200" lIns="174975" spcFirstLastPara="1" rIns="174975" wrap="square" tIns="3302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Point out why partner selection is a crucial aspect of international alliances</a:t>
              </a:r>
              <a:endParaRPr/>
            </a:p>
          </p:txBody>
        </p:sp>
        <p:sp>
          <p:nvSpPr>
            <p:cNvPr id="126" name="Google Shape;126;p4"/>
            <p:cNvSpPr/>
            <p:nvPr/>
          </p:nvSpPr>
          <p:spPr>
            <a:xfrm>
              <a:off x="3119696" y="1628569"/>
              <a:ext cx="942641" cy="942641"/>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
            <p:cNvSpPr txBox="1"/>
            <p:nvPr/>
          </p:nvSpPr>
          <p:spPr>
            <a:xfrm>
              <a:off x="3257743" y="1766616"/>
              <a:ext cx="666547" cy="666547"/>
            </a:xfrm>
            <a:prstGeom prst="rect">
              <a:avLst/>
            </a:prstGeom>
            <a:noFill/>
            <a:ln>
              <a:noFill/>
            </a:ln>
          </p:spPr>
          <p:txBody>
            <a:bodyPr anchorCtr="0" anchor="ctr" bIns="12700" lIns="73475" spcFirstLastPara="1" rIns="73475" wrap="square" tIns="12700">
              <a:noAutofit/>
            </a:bodyPr>
            <a:lstStyle/>
            <a:p>
              <a:pPr indent="0" lvl="0" marL="0" marR="0" rtl="0" algn="ctr">
                <a:lnSpc>
                  <a:spcPct val="90000"/>
                </a:lnSpc>
                <a:spcBef>
                  <a:spcPts val="0"/>
                </a:spcBef>
                <a:spcAft>
                  <a:spcPts val="0"/>
                </a:spcAft>
                <a:buClr>
                  <a:schemeClr val="lt1"/>
                </a:buClr>
                <a:buSzPts val="4600"/>
                <a:buFont typeface="Avenir"/>
                <a:buNone/>
              </a:pPr>
              <a:r>
                <a:rPr lang="en-US" sz="4600">
                  <a:solidFill>
                    <a:schemeClr val="lt1"/>
                  </a:solidFill>
                  <a:latin typeface="Avenir"/>
                  <a:ea typeface="Avenir"/>
                  <a:cs typeface="Avenir"/>
                  <a:sym typeface="Avenir"/>
                </a:rPr>
                <a:t>2</a:t>
              </a:r>
              <a:endParaRPr/>
            </a:p>
          </p:txBody>
        </p:sp>
        <p:sp>
          <p:nvSpPr>
            <p:cNvPr id="128" name="Google Shape;128;p4"/>
            <p:cNvSpPr/>
            <p:nvPr/>
          </p:nvSpPr>
          <p:spPr>
            <a:xfrm>
              <a:off x="2468824" y="4456422"/>
              <a:ext cx="2244385"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
            <p:cNvSpPr/>
            <p:nvPr/>
          </p:nvSpPr>
          <p:spPr>
            <a:xfrm>
              <a:off x="4937648" y="1314355"/>
              <a:ext cx="2244385" cy="3142139"/>
            </a:xfrm>
            <a:prstGeom prst="rect">
              <a:avLst/>
            </a:prstGeom>
            <a:solidFill>
              <a:srgbClr val="D6E3CD">
                <a:alpha val="89803"/>
              </a:srgbClr>
            </a:solidFill>
            <a:ln cap="flat" cmpd="sng" w="12700">
              <a:solidFill>
                <a:srgbClr val="D6E3CD">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4"/>
            <p:cNvSpPr txBox="1"/>
            <p:nvPr/>
          </p:nvSpPr>
          <p:spPr>
            <a:xfrm>
              <a:off x="4937648" y="2508368"/>
              <a:ext cx="2244385" cy="1885283"/>
            </a:xfrm>
            <a:prstGeom prst="rect">
              <a:avLst/>
            </a:prstGeom>
            <a:noFill/>
            <a:ln>
              <a:noFill/>
            </a:ln>
          </p:spPr>
          <p:txBody>
            <a:bodyPr anchorCtr="0" anchor="t" bIns="330200" lIns="174975" spcFirstLastPara="1" rIns="174975" wrap="square" tIns="3302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Differentiate several management structures of international alliances</a:t>
              </a:r>
              <a:endParaRPr/>
            </a:p>
          </p:txBody>
        </p:sp>
        <p:sp>
          <p:nvSpPr>
            <p:cNvPr id="131" name="Google Shape;131;p4"/>
            <p:cNvSpPr/>
            <p:nvPr/>
          </p:nvSpPr>
          <p:spPr>
            <a:xfrm>
              <a:off x="5588520" y="1628569"/>
              <a:ext cx="942641" cy="942641"/>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4"/>
            <p:cNvSpPr txBox="1"/>
            <p:nvPr/>
          </p:nvSpPr>
          <p:spPr>
            <a:xfrm>
              <a:off x="5726567" y="1766616"/>
              <a:ext cx="666547" cy="666547"/>
            </a:xfrm>
            <a:prstGeom prst="rect">
              <a:avLst/>
            </a:prstGeom>
            <a:noFill/>
            <a:ln>
              <a:noFill/>
            </a:ln>
          </p:spPr>
          <p:txBody>
            <a:bodyPr anchorCtr="0" anchor="ctr" bIns="12700" lIns="73475" spcFirstLastPara="1" rIns="73475" wrap="square" tIns="12700">
              <a:noAutofit/>
            </a:bodyPr>
            <a:lstStyle/>
            <a:p>
              <a:pPr indent="0" lvl="0" marL="0" marR="0" rtl="0" algn="ctr">
                <a:lnSpc>
                  <a:spcPct val="90000"/>
                </a:lnSpc>
                <a:spcBef>
                  <a:spcPts val="0"/>
                </a:spcBef>
                <a:spcAft>
                  <a:spcPts val="0"/>
                </a:spcAft>
                <a:buClr>
                  <a:schemeClr val="lt1"/>
                </a:buClr>
                <a:buSzPts val="4600"/>
                <a:buFont typeface="Avenir"/>
                <a:buNone/>
              </a:pPr>
              <a:r>
                <a:rPr lang="en-US" sz="4600">
                  <a:solidFill>
                    <a:schemeClr val="lt1"/>
                  </a:solidFill>
                  <a:latin typeface="Avenir"/>
                  <a:ea typeface="Avenir"/>
                  <a:cs typeface="Avenir"/>
                  <a:sym typeface="Avenir"/>
                </a:rPr>
                <a:t>3</a:t>
              </a:r>
              <a:endParaRPr/>
            </a:p>
          </p:txBody>
        </p:sp>
        <p:sp>
          <p:nvSpPr>
            <p:cNvPr id="133" name="Google Shape;133;p4"/>
            <p:cNvSpPr/>
            <p:nvPr/>
          </p:nvSpPr>
          <p:spPr>
            <a:xfrm>
              <a:off x="4937648" y="4456422"/>
              <a:ext cx="2244385"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 name="Google Shape;134;p4"/>
          <p:cNvSpPr/>
          <p:nvPr/>
        </p:nvSpPr>
        <p:spPr>
          <a:xfrm>
            <a:off x="7784982" y="-1328"/>
            <a:ext cx="4407017" cy="6858000"/>
          </a:xfrm>
          <a:prstGeom prst="rect">
            <a:avLst/>
          </a:prstGeom>
          <a:gradFill>
            <a:gsLst>
              <a:gs pos="0">
                <a:schemeClr val="accent2"/>
              </a:gs>
              <a:gs pos="100000">
                <a:schemeClr val="accent1"/>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White puzzle with one red piece" id="135" name="Google Shape;135;p4"/>
          <p:cNvPicPr preferRelativeResize="0"/>
          <p:nvPr/>
        </p:nvPicPr>
        <p:blipFill rotWithShape="1">
          <a:blip r:embed="rId3">
            <a:alphaModFix amt="60000"/>
          </a:blip>
          <a:srcRect b="-2" l="32750" r="31103" t="0"/>
          <a:stretch/>
        </p:blipFill>
        <p:spPr>
          <a:xfrm>
            <a:off x="7784982" y="-1328"/>
            <a:ext cx="4407017" cy="6858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5"/>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5200"/>
              <a:buFont typeface="EB Garamond"/>
              <a:buNone/>
            </a:pPr>
            <a:r>
              <a:rPr lang="en-US">
                <a:solidFill>
                  <a:srgbClr val="FF0000"/>
                </a:solidFill>
              </a:rPr>
              <a:t>Topic Approach</a:t>
            </a:r>
            <a:endParaRPr>
              <a:solidFill>
                <a:srgbClr val="FF0000"/>
              </a:solidFill>
            </a:endParaRPr>
          </a:p>
        </p:txBody>
      </p:sp>
      <p:pic>
        <p:nvPicPr>
          <p:cNvPr descr="A diagram of a company&#10;&#10;Description automatically generated" id="141" name="Google Shape;141;p5"/>
          <p:cNvPicPr preferRelativeResize="0"/>
          <p:nvPr/>
        </p:nvPicPr>
        <p:blipFill rotWithShape="1">
          <a:blip r:embed="rId3">
            <a:alphaModFix/>
          </a:blip>
          <a:srcRect b="0" l="0" r="0" t="0"/>
          <a:stretch/>
        </p:blipFill>
        <p:spPr>
          <a:xfrm>
            <a:off x="573190" y="2225470"/>
            <a:ext cx="11057911" cy="409083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47" name="Google Shape;147;p6"/>
          <p:cNvSpPr txBox="1"/>
          <p:nvPr>
            <p:ph idx="4294967295" type="ctrTitle"/>
          </p:nvPr>
        </p:nvSpPr>
        <p:spPr>
          <a:xfrm>
            <a:off x="838200" y="318655"/>
            <a:ext cx="10515600" cy="139584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400"/>
              <a:buFont typeface="EB Garamond"/>
              <a:buNone/>
            </a:pPr>
            <a:r>
              <a:rPr b="0" i="0" lang="en-US" sz="4400" u="none" cap="none" strike="noStrike">
                <a:solidFill>
                  <a:srgbClr val="FF0000"/>
                </a:solidFill>
                <a:latin typeface="EB Garamond"/>
                <a:ea typeface="EB Garamond"/>
                <a:cs typeface="EB Garamond"/>
                <a:sym typeface="EB Garamond"/>
              </a:rPr>
              <a:t>Introduction</a:t>
            </a:r>
            <a:endParaRPr b="0" i="0" sz="4400" u="none" cap="none" strike="noStrike">
              <a:solidFill>
                <a:srgbClr val="FF0000"/>
              </a:solidFill>
              <a:latin typeface="EB Garamond"/>
              <a:ea typeface="EB Garamond"/>
              <a:cs typeface="EB Garamond"/>
              <a:sym typeface="EB Garamond"/>
            </a:endParaRPr>
          </a:p>
        </p:txBody>
      </p:sp>
      <p:grpSp>
        <p:nvGrpSpPr>
          <p:cNvPr id="148" name="Google Shape;148;p6"/>
          <p:cNvGrpSpPr/>
          <p:nvPr/>
        </p:nvGrpSpPr>
        <p:grpSpPr>
          <a:xfrm>
            <a:off x="838200" y="1726193"/>
            <a:ext cx="10515600" cy="3563644"/>
            <a:chOff x="0" y="435"/>
            <a:chExt cx="10515600" cy="3563644"/>
          </a:xfrm>
        </p:grpSpPr>
        <p:sp>
          <p:nvSpPr>
            <p:cNvPr id="149" name="Google Shape;149;p6"/>
            <p:cNvSpPr/>
            <p:nvPr/>
          </p:nvSpPr>
          <p:spPr>
            <a:xfrm>
              <a:off x="0" y="435"/>
              <a:ext cx="10515600" cy="101818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6"/>
            <p:cNvSpPr/>
            <p:nvPr/>
          </p:nvSpPr>
          <p:spPr>
            <a:xfrm>
              <a:off x="308000" y="229526"/>
              <a:ext cx="560001" cy="560001"/>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
            <p:cNvSpPr/>
            <p:nvPr/>
          </p:nvSpPr>
          <p:spPr>
            <a:xfrm>
              <a:off x="1176002" y="435"/>
              <a:ext cx="9339597" cy="101818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txBox="1"/>
            <p:nvPr/>
          </p:nvSpPr>
          <p:spPr>
            <a:xfrm>
              <a:off x="1176002" y="435"/>
              <a:ext cx="9339597" cy="1018184"/>
            </a:xfrm>
            <a:prstGeom prst="rect">
              <a:avLst/>
            </a:prstGeom>
            <a:noFill/>
            <a:ln>
              <a:noFill/>
            </a:ln>
          </p:spPr>
          <p:txBody>
            <a:bodyPr anchorCtr="0" anchor="ctr" bIns="107750" lIns="107750" spcFirstLastPara="1" rIns="107750" wrap="square" tIns="107750">
              <a:noAutofit/>
            </a:bodyPr>
            <a:lstStyle/>
            <a:p>
              <a:pPr indent="0" lvl="0" marL="0" marR="0" rtl="0" algn="l">
                <a:lnSpc>
                  <a:spcPct val="10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The starting point is in determining where you want the alliance to be in your value chain</a:t>
              </a:r>
              <a:endParaRPr/>
            </a:p>
          </p:txBody>
        </p:sp>
        <p:sp>
          <p:nvSpPr>
            <p:cNvPr id="153" name="Google Shape;153;p6"/>
            <p:cNvSpPr/>
            <p:nvPr/>
          </p:nvSpPr>
          <p:spPr>
            <a:xfrm>
              <a:off x="0" y="1273165"/>
              <a:ext cx="10515600" cy="101818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6"/>
            <p:cNvSpPr/>
            <p:nvPr/>
          </p:nvSpPr>
          <p:spPr>
            <a:xfrm>
              <a:off x="308000" y="1502256"/>
              <a:ext cx="560001" cy="560001"/>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6"/>
            <p:cNvSpPr/>
            <p:nvPr/>
          </p:nvSpPr>
          <p:spPr>
            <a:xfrm>
              <a:off x="1176002" y="1273165"/>
              <a:ext cx="9339597" cy="101818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6"/>
            <p:cNvSpPr txBox="1"/>
            <p:nvPr/>
          </p:nvSpPr>
          <p:spPr>
            <a:xfrm>
              <a:off x="1176002" y="1273165"/>
              <a:ext cx="9339597" cy="1018184"/>
            </a:xfrm>
            <a:prstGeom prst="rect">
              <a:avLst/>
            </a:prstGeom>
            <a:noFill/>
            <a:ln>
              <a:noFill/>
            </a:ln>
          </p:spPr>
          <p:txBody>
            <a:bodyPr anchorCtr="0" anchor="ctr" bIns="107750" lIns="107750" spcFirstLastPara="1" rIns="107750" wrap="square" tIns="107750">
              <a:noAutofit/>
            </a:bodyPr>
            <a:lstStyle/>
            <a:p>
              <a:pPr indent="0" lvl="0" marL="0" marR="0" rtl="0" algn="l">
                <a:lnSpc>
                  <a:spcPct val="10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As we will be able to see in the different forms of alliance, any point makes sense, but the firm must decide on this</a:t>
              </a:r>
              <a:endParaRPr/>
            </a:p>
          </p:txBody>
        </p:sp>
        <p:sp>
          <p:nvSpPr>
            <p:cNvPr id="157" name="Google Shape;157;p6"/>
            <p:cNvSpPr/>
            <p:nvPr/>
          </p:nvSpPr>
          <p:spPr>
            <a:xfrm>
              <a:off x="0" y="2545895"/>
              <a:ext cx="10515600" cy="101818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6"/>
            <p:cNvSpPr/>
            <p:nvPr/>
          </p:nvSpPr>
          <p:spPr>
            <a:xfrm>
              <a:off x="308000" y="2774987"/>
              <a:ext cx="560001" cy="560001"/>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6"/>
            <p:cNvSpPr/>
            <p:nvPr/>
          </p:nvSpPr>
          <p:spPr>
            <a:xfrm>
              <a:off x="1176002" y="2545895"/>
              <a:ext cx="9339597" cy="101818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6"/>
            <p:cNvSpPr txBox="1"/>
            <p:nvPr/>
          </p:nvSpPr>
          <p:spPr>
            <a:xfrm>
              <a:off x="1176002" y="2545895"/>
              <a:ext cx="9339597" cy="1018184"/>
            </a:xfrm>
            <a:prstGeom prst="rect">
              <a:avLst/>
            </a:prstGeom>
            <a:noFill/>
            <a:ln>
              <a:noFill/>
            </a:ln>
          </p:spPr>
          <p:txBody>
            <a:bodyPr anchorCtr="0" anchor="ctr" bIns="107750" lIns="107750" spcFirstLastPara="1" rIns="107750" wrap="square" tIns="107750">
              <a:noAutofit/>
            </a:bodyPr>
            <a:lstStyle/>
            <a:p>
              <a:pPr indent="0" lvl="0" marL="0" marR="0" rtl="0" algn="l">
                <a:lnSpc>
                  <a:spcPct val="10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The next sections we will look at other aspects of the framework pertaining to international alliance</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4" name="Shape 164"/>
        <p:cNvGrpSpPr/>
        <p:nvPr/>
      </p:nvGrpSpPr>
      <p:grpSpPr>
        <a:xfrm>
          <a:off x="0" y="0"/>
          <a:ext cx="0" cy="0"/>
          <a:chOff x="0" y="0"/>
          <a:chExt cx="0" cy="0"/>
        </a:xfrm>
      </p:grpSpPr>
      <p:sp>
        <p:nvSpPr>
          <p:cNvPr id="165" name="Google Shape;165;p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66" name="Google Shape;166;p7"/>
          <p:cNvSpPr/>
          <p:nvPr/>
        </p:nvSpPr>
        <p:spPr>
          <a:xfrm>
            <a:off x="0" y="-664"/>
            <a:ext cx="12188952" cy="6858000"/>
          </a:xfrm>
          <a:prstGeom prst="rect">
            <a:avLst/>
          </a:prstGeom>
          <a:gradFill>
            <a:gsLst>
              <a:gs pos="0">
                <a:srgbClr val="9FA737">
                  <a:alpha val="60000"/>
                </a:srgbClr>
              </a:gs>
              <a:gs pos="100000">
                <a:srgbClr val="7AAE44">
                  <a:alpha val="6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67" name="Google Shape;167;p7"/>
          <p:cNvSpPr/>
          <p:nvPr/>
        </p:nvSpPr>
        <p:spPr>
          <a:xfrm>
            <a:off x="0" y="663"/>
            <a:ext cx="12188952" cy="6858000"/>
          </a:xfrm>
          <a:prstGeom prst="rect">
            <a:avLst/>
          </a:prstGeom>
          <a:solidFill>
            <a:schemeClr val="lt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68" name="Google Shape;168;p7"/>
          <p:cNvSpPr/>
          <p:nvPr/>
        </p:nvSpPr>
        <p:spPr>
          <a:xfrm rot="-5400000">
            <a:off x="2537516" y="0"/>
            <a:ext cx="6857999" cy="6857998"/>
          </a:xfrm>
          <a:prstGeom prst="ellipse">
            <a:avLst/>
          </a:prstGeom>
          <a:gradFill>
            <a:gsLst>
              <a:gs pos="0">
                <a:srgbClr val="E4EFD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69" name="Google Shape;169;p7"/>
          <p:cNvSpPr/>
          <p:nvPr/>
        </p:nvSpPr>
        <p:spPr>
          <a:xfrm rot="-5400000">
            <a:off x="73990" y="1194074"/>
            <a:ext cx="5589934" cy="5737916"/>
          </a:xfrm>
          <a:prstGeom prst="ellipse">
            <a:avLst/>
          </a:prstGeom>
          <a:gradFill>
            <a:gsLst>
              <a:gs pos="0">
                <a:srgbClr val="7AAE44">
                  <a:alpha val="40000"/>
                </a:srgbClr>
              </a:gs>
              <a:gs pos="100000">
                <a:srgbClr val="C34D62">
                  <a:alpha val="2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70" name="Google Shape;170;p7"/>
          <p:cNvSpPr/>
          <p:nvPr/>
        </p:nvSpPr>
        <p:spPr>
          <a:xfrm rot="-5400000">
            <a:off x="6439622" y="194269"/>
            <a:ext cx="5760743" cy="5737917"/>
          </a:xfrm>
          <a:prstGeom prst="ellipse">
            <a:avLst/>
          </a:prstGeom>
          <a:gradFill>
            <a:gsLst>
              <a:gs pos="0">
                <a:srgbClr val="7AAE44">
                  <a:alpha val="20000"/>
                </a:srgbClr>
              </a:gs>
              <a:gs pos="100000">
                <a:srgbClr val="C34D62">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71" name="Google Shape;171;p7"/>
          <p:cNvSpPr txBox="1"/>
          <p:nvPr>
            <p:ph type="title"/>
          </p:nvPr>
        </p:nvSpPr>
        <p:spPr>
          <a:xfrm>
            <a:off x="852055" y="857251"/>
            <a:ext cx="5796580" cy="107892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Definition</a:t>
            </a:r>
            <a:endParaRPr sz="4400">
              <a:solidFill>
                <a:srgbClr val="FF0000"/>
              </a:solidFill>
            </a:endParaRPr>
          </a:p>
        </p:txBody>
      </p:sp>
      <p:sp>
        <p:nvSpPr>
          <p:cNvPr id="172" name="Google Shape;172;p7"/>
          <p:cNvSpPr txBox="1"/>
          <p:nvPr>
            <p:ph idx="1" type="body"/>
          </p:nvPr>
        </p:nvSpPr>
        <p:spPr>
          <a:xfrm>
            <a:off x="838200" y="2551779"/>
            <a:ext cx="5796580" cy="3625183"/>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lang="en-US" sz="2400">
                <a:solidFill>
                  <a:schemeClr val="dk1"/>
                </a:solidFill>
              </a:rPr>
              <a:t>An international alliance is a relationship between two or more entities from different countries who collaborate to achieve a mutual strategic goal. </a:t>
            </a:r>
            <a:endParaRPr/>
          </a:p>
        </p:txBody>
      </p:sp>
      <p:sp>
        <p:nvSpPr>
          <p:cNvPr id="173" name="Google Shape;173;p7"/>
          <p:cNvSpPr/>
          <p:nvPr/>
        </p:nvSpPr>
        <p:spPr>
          <a:xfrm>
            <a:off x="7784982" y="-1328"/>
            <a:ext cx="4407017" cy="6858000"/>
          </a:xfrm>
          <a:prstGeom prst="rect">
            <a:avLst/>
          </a:prstGeom>
          <a:gradFill>
            <a:gsLst>
              <a:gs pos="0">
                <a:schemeClr val="accent2"/>
              </a:gs>
              <a:gs pos="100000">
                <a:schemeClr val="accent1"/>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One in a crowd" id="174" name="Google Shape;174;p7"/>
          <p:cNvPicPr preferRelativeResize="0"/>
          <p:nvPr/>
        </p:nvPicPr>
        <p:blipFill rotWithShape="1">
          <a:blip r:embed="rId3">
            <a:alphaModFix amt="60000"/>
          </a:blip>
          <a:srcRect b="3" l="29540" r="22265" t="0"/>
          <a:stretch/>
        </p:blipFill>
        <p:spPr>
          <a:xfrm>
            <a:off x="7784982" y="-1328"/>
            <a:ext cx="4407017"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80" name="Google Shape;180;p8"/>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81" name="Google Shape;181;p8"/>
          <p:cNvSpPr txBox="1"/>
          <p:nvPr>
            <p:ph idx="4294967295" type="ctrTitle"/>
          </p:nvPr>
        </p:nvSpPr>
        <p:spPr>
          <a:xfrm>
            <a:off x="782782" y="857251"/>
            <a:ext cx="6465742" cy="1106632"/>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EB Garamond"/>
              <a:buNone/>
            </a:pPr>
            <a:r>
              <a:rPr b="0" i="0" lang="en-US" sz="3600" u="none" cap="none" strike="noStrike">
                <a:solidFill>
                  <a:srgbClr val="FF0000"/>
                </a:solidFill>
                <a:latin typeface="EB Garamond"/>
                <a:ea typeface="EB Garamond"/>
                <a:cs typeface="EB Garamond"/>
                <a:sym typeface="EB Garamond"/>
              </a:rPr>
              <a:t>Selecting a Partner for Alliance</a:t>
            </a:r>
            <a:endParaRPr/>
          </a:p>
        </p:txBody>
      </p:sp>
      <p:pic>
        <p:nvPicPr>
          <p:cNvPr descr="Puzzle pieces" id="182" name="Google Shape;182;p8"/>
          <p:cNvPicPr preferRelativeResize="0"/>
          <p:nvPr/>
        </p:nvPicPr>
        <p:blipFill rotWithShape="1">
          <a:blip r:embed="rId3">
            <a:alphaModFix/>
          </a:blip>
          <a:srcRect b="-2" l="22154" r="14447" t="0"/>
          <a:stretch/>
        </p:blipFill>
        <p:spPr>
          <a:xfrm>
            <a:off x="7536872" y="488577"/>
            <a:ext cx="4165553" cy="5880845"/>
          </a:xfrm>
          <a:prstGeom prst="rect">
            <a:avLst/>
          </a:prstGeom>
          <a:noFill/>
          <a:ln>
            <a:noFill/>
          </a:ln>
        </p:spPr>
      </p:pic>
      <p:grpSp>
        <p:nvGrpSpPr>
          <p:cNvPr id="183" name="Google Shape;183;p8"/>
          <p:cNvGrpSpPr/>
          <p:nvPr/>
        </p:nvGrpSpPr>
        <p:grpSpPr>
          <a:xfrm>
            <a:off x="804544" y="2802292"/>
            <a:ext cx="5383125" cy="2835000"/>
            <a:chOff x="21763" y="470397"/>
            <a:chExt cx="5383125" cy="2835000"/>
          </a:xfrm>
        </p:grpSpPr>
        <p:sp>
          <p:nvSpPr>
            <p:cNvPr id="184" name="Google Shape;184;p8"/>
            <p:cNvSpPr/>
            <p:nvPr/>
          </p:nvSpPr>
          <p:spPr>
            <a:xfrm>
              <a:off x="504388" y="470397"/>
              <a:ext cx="1509750" cy="1509750"/>
            </a:xfrm>
            <a:prstGeom prst="round2DiagRect">
              <a:avLst>
                <a:gd fmla="val 29727" name="adj1"/>
                <a:gd fmla="val 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8"/>
            <p:cNvSpPr/>
            <p:nvPr/>
          </p:nvSpPr>
          <p:spPr>
            <a:xfrm>
              <a:off x="826138" y="792147"/>
              <a:ext cx="866250" cy="866250"/>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8"/>
            <p:cNvSpPr/>
            <p:nvPr/>
          </p:nvSpPr>
          <p:spPr>
            <a:xfrm>
              <a:off x="21763" y="2450397"/>
              <a:ext cx="2475000" cy="85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8"/>
            <p:cNvSpPr txBox="1"/>
            <p:nvPr/>
          </p:nvSpPr>
          <p:spPr>
            <a:xfrm>
              <a:off x="21763" y="2450397"/>
              <a:ext cx="2475000" cy="855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lang="en-US" sz="1100" cap="none">
                  <a:solidFill>
                    <a:schemeClr val="dk1"/>
                  </a:solidFill>
                  <a:latin typeface="Avenir"/>
                  <a:ea typeface="Avenir"/>
                  <a:cs typeface="Avenir"/>
                  <a:sym typeface="Avenir"/>
                </a:rPr>
                <a:t>SEEK STRATEGIC COMPLEMENTARITY:  UNDERSTAND EACH OTHER’S STRATEGIC OBJECTIVES, WHERE THERE IS COMPLEMENTARITY, IT MAY WORK</a:t>
              </a:r>
              <a:endParaRPr/>
            </a:p>
          </p:txBody>
        </p:sp>
        <p:sp>
          <p:nvSpPr>
            <p:cNvPr id="188" name="Google Shape;188;p8"/>
            <p:cNvSpPr/>
            <p:nvPr/>
          </p:nvSpPr>
          <p:spPr>
            <a:xfrm>
              <a:off x="3412514" y="470397"/>
              <a:ext cx="1509750" cy="1509750"/>
            </a:xfrm>
            <a:prstGeom prst="round2DiagRect">
              <a:avLst>
                <a:gd fmla="val 29727" name="adj1"/>
                <a:gd fmla="val 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8"/>
            <p:cNvSpPr/>
            <p:nvPr/>
          </p:nvSpPr>
          <p:spPr>
            <a:xfrm>
              <a:off x="3734264" y="792147"/>
              <a:ext cx="866250" cy="86625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8"/>
            <p:cNvSpPr/>
            <p:nvPr/>
          </p:nvSpPr>
          <p:spPr>
            <a:xfrm>
              <a:off x="2929888" y="2450397"/>
              <a:ext cx="2475000" cy="855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8"/>
            <p:cNvSpPr txBox="1"/>
            <p:nvPr/>
          </p:nvSpPr>
          <p:spPr>
            <a:xfrm>
              <a:off x="2929888" y="2450397"/>
              <a:ext cx="2475000" cy="855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1100"/>
                <a:buFont typeface="Avenir"/>
                <a:buNone/>
              </a:pPr>
              <a:r>
                <a:rPr lang="en-US" sz="1100" cap="none">
                  <a:solidFill>
                    <a:schemeClr val="dk1"/>
                  </a:solidFill>
                  <a:latin typeface="Avenir"/>
                  <a:ea typeface="Avenir"/>
                  <a:cs typeface="Avenir"/>
                  <a:sym typeface="Avenir"/>
                </a:rPr>
                <a:t>SKILLS COMPLEMENTARITY:</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5" name="Shape 195"/>
        <p:cNvGrpSpPr/>
        <p:nvPr/>
      </p:nvGrpSpPr>
      <p:grpSpPr>
        <a:xfrm>
          <a:off x="0" y="0"/>
          <a:ext cx="0" cy="0"/>
          <a:chOff x="0" y="0"/>
          <a:chExt cx="0" cy="0"/>
        </a:xfrm>
      </p:grpSpPr>
      <p:sp>
        <p:nvSpPr>
          <p:cNvPr id="196" name="Google Shape;196;p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97" name="Google Shape;197;p9"/>
          <p:cNvSpPr txBox="1"/>
          <p:nvPr>
            <p:ph type="title"/>
          </p:nvPr>
        </p:nvSpPr>
        <p:spPr>
          <a:xfrm>
            <a:off x="8111839" y="-263238"/>
            <a:ext cx="3784021" cy="3697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3600"/>
              <a:buFont typeface="EB Garamond"/>
              <a:buNone/>
            </a:pPr>
            <a:r>
              <a:rPr lang="en-US" sz="3600">
                <a:solidFill>
                  <a:srgbClr val="FF0000"/>
                </a:solidFill>
              </a:rPr>
              <a:t>Patner Selection.</a:t>
            </a:r>
            <a:endParaRPr sz="3600">
              <a:solidFill>
                <a:srgbClr val="FF0000"/>
              </a:solidFill>
            </a:endParaRPr>
          </a:p>
        </p:txBody>
      </p:sp>
      <p:grpSp>
        <p:nvGrpSpPr>
          <p:cNvPr id="198" name="Google Shape;198;p9"/>
          <p:cNvGrpSpPr/>
          <p:nvPr/>
        </p:nvGrpSpPr>
        <p:grpSpPr>
          <a:xfrm>
            <a:off x="328181" y="651843"/>
            <a:ext cx="7458074" cy="5566003"/>
            <a:chOff x="0" y="679"/>
            <a:chExt cx="7458074" cy="5566003"/>
          </a:xfrm>
        </p:grpSpPr>
        <p:sp>
          <p:nvSpPr>
            <p:cNvPr id="199" name="Google Shape;199;p9"/>
            <p:cNvSpPr/>
            <p:nvPr/>
          </p:nvSpPr>
          <p:spPr>
            <a:xfrm>
              <a:off x="0" y="679"/>
              <a:ext cx="7458074" cy="1590286"/>
            </a:xfrm>
            <a:prstGeom prst="roundRect">
              <a:avLst>
                <a:gd fmla="val 10000" name="adj"/>
              </a:avLst>
            </a:prstGeom>
            <a:solidFill>
              <a:srgbClr val="9EA7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9"/>
            <p:cNvSpPr/>
            <p:nvPr/>
          </p:nvSpPr>
          <p:spPr>
            <a:xfrm>
              <a:off x="481061" y="358494"/>
              <a:ext cx="874657" cy="8746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9"/>
            <p:cNvSpPr/>
            <p:nvPr/>
          </p:nvSpPr>
          <p:spPr>
            <a:xfrm>
              <a:off x="1836781" y="679"/>
              <a:ext cx="5621292"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9"/>
            <p:cNvSpPr txBox="1"/>
            <p:nvPr/>
          </p:nvSpPr>
          <p:spPr>
            <a:xfrm>
              <a:off x="1836781" y="679"/>
              <a:ext cx="5621292"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2200"/>
                <a:buFont typeface="Avenir"/>
                <a:buNone/>
              </a:pPr>
              <a:r>
                <a:rPr lang="en-US" sz="2200">
                  <a:solidFill>
                    <a:schemeClr val="dk1"/>
                  </a:solidFill>
                  <a:latin typeface="Avenir"/>
                  <a:ea typeface="Avenir"/>
                  <a:cs typeface="Avenir"/>
                  <a:sym typeface="Avenir"/>
                </a:rPr>
                <a:t>Product complementarity: To avoid partnering with a direct competitor </a:t>
              </a:r>
              <a:endParaRPr/>
            </a:p>
          </p:txBody>
        </p:sp>
        <p:sp>
          <p:nvSpPr>
            <p:cNvPr id="203" name="Google Shape;203;p9"/>
            <p:cNvSpPr/>
            <p:nvPr/>
          </p:nvSpPr>
          <p:spPr>
            <a:xfrm>
              <a:off x="0" y="1988538"/>
              <a:ext cx="7458074" cy="1590286"/>
            </a:xfrm>
            <a:prstGeom prst="roundRect">
              <a:avLst>
                <a:gd fmla="val 10000" name="adj"/>
              </a:avLst>
            </a:prstGeom>
            <a:solidFill>
              <a:srgbClr val="C29A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9"/>
            <p:cNvSpPr/>
            <p:nvPr/>
          </p:nvSpPr>
          <p:spPr>
            <a:xfrm>
              <a:off x="481061" y="2346352"/>
              <a:ext cx="874657" cy="8746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9"/>
            <p:cNvSpPr/>
            <p:nvPr/>
          </p:nvSpPr>
          <p:spPr>
            <a:xfrm>
              <a:off x="1836781" y="1988538"/>
              <a:ext cx="5621292"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9"/>
            <p:cNvSpPr txBox="1"/>
            <p:nvPr/>
          </p:nvSpPr>
          <p:spPr>
            <a:xfrm>
              <a:off x="1836781" y="1988538"/>
              <a:ext cx="5621292"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2200"/>
                <a:buFont typeface="Avenir"/>
                <a:buNone/>
              </a:pPr>
              <a:r>
                <a:rPr lang="en-US" sz="2200">
                  <a:solidFill>
                    <a:schemeClr val="dk1"/>
                  </a:solidFill>
                  <a:latin typeface="Avenir"/>
                  <a:ea typeface="Avenir"/>
                  <a:cs typeface="Avenir"/>
                  <a:sym typeface="Avenir"/>
                </a:rPr>
                <a:t>Compatible management styles: Seek a firm that has similar or compatible leadership styles and philosophies</a:t>
              </a:r>
              <a:endParaRPr/>
            </a:p>
          </p:txBody>
        </p:sp>
        <p:sp>
          <p:nvSpPr>
            <p:cNvPr id="207" name="Google Shape;207;p9"/>
            <p:cNvSpPr/>
            <p:nvPr/>
          </p:nvSpPr>
          <p:spPr>
            <a:xfrm>
              <a:off x="0" y="3976396"/>
              <a:ext cx="7458074" cy="1590286"/>
            </a:xfrm>
            <a:prstGeom prst="roundRect">
              <a:avLst>
                <a:gd fmla="val 10000" name="adj"/>
              </a:avLst>
            </a:prstGeom>
            <a:solidFill>
              <a:srgbClr val="B0553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9"/>
            <p:cNvSpPr/>
            <p:nvPr/>
          </p:nvSpPr>
          <p:spPr>
            <a:xfrm>
              <a:off x="481061" y="4334211"/>
              <a:ext cx="874657" cy="8746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9"/>
            <p:cNvSpPr/>
            <p:nvPr/>
          </p:nvSpPr>
          <p:spPr>
            <a:xfrm>
              <a:off x="1836781" y="3976396"/>
              <a:ext cx="5621292"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9"/>
            <p:cNvSpPr txBox="1"/>
            <p:nvPr/>
          </p:nvSpPr>
          <p:spPr>
            <a:xfrm>
              <a:off x="1836781" y="3976396"/>
              <a:ext cx="5621292"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2200"/>
                <a:buFont typeface="Avenir"/>
                <a:buNone/>
              </a:pPr>
              <a:r>
                <a:rPr lang="en-US" sz="2200">
                  <a:solidFill>
                    <a:schemeClr val="dk1"/>
                  </a:solidFill>
                  <a:latin typeface="Avenir"/>
                  <a:ea typeface="Avenir"/>
                  <a:cs typeface="Avenir"/>
                  <a:sym typeface="Avenir"/>
                </a:rPr>
                <a:t>Mutual dependency: Go for a partner where contribution and dependency will be mutual</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4" name="Shape 214"/>
        <p:cNvGrpSpPr/>
        <p:nvPr/>
      </p:nvGrpSpPr>
      <p:grpSpPr>
        <a:xfrm>
          <a:off x="0" y="0"/>
          <a:ext cx="0" cy="0"/>
          <a:chOff x="0" y="0"/>
          <a:chExt cx="0" cy="0"/>
        </a:xfrm>
      </p:grpSpPr>
      <p:sp>
        <p:nvSpPr>
          <p:cNvPr id="215" name="Google Shape;215;p1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16" name="Google Shape;216;p10"/>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17" name="Google Shape;217;p10"/>
          <p:cNvSpPr txBox="1"/>
          <p:nvPr>
            <p:ph idx="4294967295" type="ctrTitle"/>
          </p:nvPr>
        </p:nvSpPr>
        <p:spPr>
          <a:xfrm>
            <a:off x="8264237" y="-748145"/>
            <a:ext cx="3200400" cy="55673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400"/>
              <a:buFont typeface="EB Garamond"/>
              <a:buNone/>
            </a:pPr>
            <a:r>
              <a:rPr b="1" i="0" lang="en-US" sz="4400" u="none" cap="none" strike="noStrike">
                <a:solidFill>
                  <a:srgbClr val="FF0000"/>
                </a:solidFill>
                <a:latin typeface="EB Garamond"/>
                <a:ea typeface="EB Garamond"/>
                <a:cs typeface="EB Garamond"/>
                <a:sym typeface="EB Garamond"/>
              </a:rPr>
              <a:t>Selecting a Partner for Alliance</a:t>
            </a:r>
            <a:endParaRPr b="1" i="0" sz="4400" u="none" cap="none" strike="noStrike">
              <a:solidFill>
                <a:srgbClr val="FF0000"/>
              </a:solidFill>
              <a:latin typeface="EB Garamond"/>
              <a:ea typeface="EB Garamond"/>
              <a:cs typeface="EB Garamond"/>
              <a:sym typeface="EB Garamond"/>
            </a:endParaRPr>
          </a:p>
        </p:txBody>
      </p:sp>
      <p:grpSp>
        <p:nvGrpSpPr>
          <p:cNvPr id="218" name="Google Shape;218;p10"/>
          <p:cNvGrpSpPr/>
          <p:nvPr/>
        </p:nvGrpSpPr>
        <p:grpSpPr>
          <a:xfrm>
            <a:off x="927049" y="1555860"/>
            <a:ext cx="7060095" cy="3757969"/>
            <a:chOff x="0" y="904696"/>
            <a:chExt cx="7060095" cy="3757969"/>
          </a:xfrm>
        </p:grpSpPr>
        <p:sp>
          <p:nvSpPr>
            <p:cNvPr id="219" name="Google Shape;219;p10"/>
            <p:cNvSpPr/>
            <p:nvPr/>
          </p:nvSpPr>
          <p:spPr>
            <a:xfrm>
              <a:off x="0" y="904696"/>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0"/>
            <p:cNvSpPr/>
            <p:nvPr/>
          </p:nvSpPr>
          <p:spPr>
            <a:xfrm>
              <a:off x="505238" y="1280493"/>
              <a:ext cx="918614" cy="918614"/>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0"/>
            <p:cNvSpPr/>
            <p:nvPr/>
          </p:nvSpPr>
          <p:spPr>
            <a:xfrm>
              <a:off x="1929091" y="904696"/>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0"/>
            <p:cNvSpPr txBox="1"/>
            <p:nvPr/>
          </p:nvSpPr>
          <p:spPr>
            <a:xfrm>
              <a:off x="1929091" y="904696"/>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90000"/>
                </a:lnSpc>
                <a:spcBef>
                  <a:spcPts val="0"/>
                </a:spcBef>
                <a:spcAft>
                  <a:spcPts val="0"/>
                </a:spcAft>
                <a:buClr>
                  <a:schemeClr val="dk1"/>
                </a:buClr>
                <a:buSzPts val="2100"/>
                <a:buFont typeface="Avenir"/>
                <a:buNone/>
              </a:pPr>
              <a:r>
                <a:rPr lang="en-US" sz="2100">
                  <a:solidFill>
                    <a:schemeClr val="dk1"/>
                  </a:solidFill>
                  <a:latin typeface="Avenir"/>
                  <a:ea typeface="Avenir"/>
                  <a:cs typeface="Avenir"/>
                  <a:sym typeface="Avenir"/>
                </a:rPr>
                <a:t>Sizes matters: It is encouraged to go for a partner who equals you in term of sizes</a:t>
              </a:r>
              <a:endParaRPr/>
            </a:p>
          </p:txBody>
        </p:sp>
        <p:sp>
          <p:nvSpPr>
            <p:cNvPr id="223" name="Google Shape;223;p10"/>
            <p:cNvSpPr/>
            <p:nvPr/>
          </p:nvSpPr>
          <p:spPr>
            <a:xfrm>
              <a:off x="0" y="2992457"/>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0"/>
            <p:cNvSpPr/>
            <p:nvPr/>
          </p:nvSpPr>
          <p:spPr>
            <a:xfrm>
              <a:off x="505238" y="3368254"/>
              <a:ext cx="918614" cy="918614"/>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0"/>
            <p:cNvSpPr/>
            <p:nvPr/>
          </p:nvSpPr>
          <p:spPr>
            <a:xfrm>
              <a:off x="1929091" y="2992457"/>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0"/>
            <p:cNvSpPr txBox="1"/>
            <p:nvPr/>
          </p:nvSpPr>
          <p:spPr>
            <a:xfrm>
              <a:off x="1929091" y="2992457"/>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90000"/>
                </a:lnSpc>
                <a:spcBef>
                  <a:spcPts val="0"/>
                </a:spcBef>
                <a:spcAft>
                  <a:spcPts val="0"/>
                </a:spcAft>
                <a:buClr>
                  <a:schemeClr val="dk1"/>
                </a:buClr>
                <a:buSzPts val="2100"/>
                <a:buFont typeface="Avenir"/>
                <a:buNone/>
              </a:pPr>
              <a:r>
                <a:rPr lang="en-US" sz="2100">
                  <a:solidFill>
                    <a:schemeClr val="dk1"/>
                  </a:solidFill>
                  <a:latin typeface="Avenir"/>
                  <a:ea typeface="Avenir"/>
                  <a:cs typeface="Avenir"/>
                  <a:sym typeface="Avenir"/>
                </a:rPr>
                <a:t>Cross cultural communication issues: proactively assess issues that may emanate from the fact that the partners could not be using the same language</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0" name="Shape 230"/>
        <p:cNvGrpSpPr/>
        <p:nvPr/>
      </p:nvGrpSpPr>
      <p:grpSpPr>
        <a:xfrm>
          <a:off x="0" y="0"/>
          <a:ext cx="0" cy="0"/>
          <a:chOff x="0" y="0"/>
          <a:chExt cx="0" cy="0"/>
        </a:xfrm>
      </p:grpSpPr>
      <p:sp>
        <p:nvSpPr>
          <p:cNvPr id="231" name="Google Shape;231;p1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2" name="Google Shape;232;p11"/>
          <p:cNvSpPr/>
          <p:nvPr/>
        </p:nvSpPr>
        <p:spPr>
          <a:xfrm>
            <a:off x="0" y="-664"/>
            <a:ext cx="12188952" cy="6858000"/>
          </a:xfrm>
          <a:prstGeom prst="rect">
            <a:avLst/>
          </a:prstGeom>
          <a:gradFill>
            <a:gsLst>
              <a:gs pos="0">
                <a:srgbClr val="9FA737">
                  <a:alpha val="60000"/>
                </a:srgbClr>
              </a:gs>
              <a:gs pos="100000">
                <a:srgbClr val="7AAE44">
                  <a:alpha val="6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3" name="Google Shape;233;p11"/>
          <p:cNvSpPr/>
          <p:nvPr/>
        </p:nvSpPr>
        <p:spPr>
          <a:xfrm>
            <a:off x="0" y="663"/>
            <a:ext cx="12188952" cy="6858000"/>
          </a:xfrm>
          <a:prstGeom prst="rect">
            <a:avLst/>
          </a:prstGeom>
          <a:solidFill>
            <a:schemeClr val="lt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4" name="Google Shape;234;p11"/>
          <p:cNvSpPr/>
          <p:nvPr/>
        </p:nvSpPr>
        <p:spPr>
          <a:xfrm rot="-5400000">
            <a:off x="2537516" y="0"/>
            <a:ext cx="6857999" cy="6857998"/>
          </a:xfrm>
          <a:prstGeom prst="ellipse">
            <a:avLst/>
          </a:prstGeom>
          <a:gradFill>
            <a:gsLst>
              <a:gs pos="0">
                <a:srgbClr val="E4EFD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5" name="Google Shape;235;p11"/>
          <p:cNvSpPr/>
          <p:nvPr/>
        </p:nvSpPr>
        <p:spPr>
          <a:xfrm rot="-5400000">
            <a:off x="73990" y="1194074"/>
            <a:ext cx="5589934" cy="5737916"/>
          </a:xfrm>
          <a:prstGeom prst="ellipse">
            <a:avLst/>
          </a:prstGeom>
          <a:gradFill>
            <a:gsLst>
              <a:gs pos="0">
                <a:srgbClr val="7AAE44">
                  <a:alpha val="40000"/>
                </a:srgbClr>
              </a:gs>
              <a:gs pos="100000">
                <a:srgbClr val="C34D62">
                  <a:alpha val="2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6" name="Google Shape;236;p11"/>
          <p:cNvSpPr/>
          <p:nvPr/>
        </p:nvSpPr>
        <p:spPr>
          <a:xfrm rot="-5400000">
            <a:off x="6439622" y="194269"/>
            <a:ext cx="5760743" cy="5737917"/>
          </a:xfrm>
          <a:prstGeom prst="ellipse">
            <a:avLst/>
          </a:prstGeom>
          <a:gradFill>
            <a:gsLst>
              <a:gs pos="0">
                <a:srgbClr val="7AAE44">
                  <a:alpha val="20000"/>
                </a:srgbClr>
              </a:gs>
              <a:gs pos="100000">
                <a:srgbClr val="C34D62">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7" name="Google Shape;237;p11"/>
          <p:cNvSpPr txBox="1"/>
          <p:nvPr>
            <p:ph idx="4294967295" type="ctrTitle"/>
          </p:nvPr>
        </p:nvSpPr>
        <p:spPr>
          <a:xfrm>
            <a:off x="838201" y="181285"/>
            <a:ext cx="6681482" cy="1388191"/>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EB Garamond"/>
              <a:buNone/>
            </a:pPr>
            <a:r>
              <a:rPr b="0" i="0" lang="en-US" sz="3600" u="none" cap="none" strike="noStrike">
                <a:solidFill>
                  <a:srgbClr val="FF0000"/>
                </a:solidFill>
                <a:latin typeface="EB Garamond"/>
                <a:ea typeface="EB Garamond"/>
                <a:cs typeface="EB Garamond"/>
                <a:sym typeface="EB Garamond"/>
              </a:rPr>
              <a:t>Choosing the form of International Alliances</a:t>
            </a:r>
            <a:endParaRPr/>
          </a:p>
        </p:txBody>
      </p:sp>
      <p:sp>
        <p:nvSpPr>
          <p:cNvPr id="238" name="Google Shape;238;p11"/>
          <p:cNvSpPr txBox="1"/>
          <p:nvPr>
            <p:ph idx="1" type="body"/>
          </p:nvPr>
        </p:nvSpPr>
        <p:spPr>
          <a:xfrm>
            <a:off x="838200" y="2035585"/>
            <a:ext cx="5796580" cy="4141377"/>
          </a:xfrm>
          <a:prstGeom prst="rect">
            <a:avLst/>
          </a:prstGeom>
          <a:noFill/>
          <a:ln>
            <a:noFill/>
          </a:ln>
        </p:spPr>
        <p:txBody>
          <a:bodyPr anchorCtr="0" anchor="t" bIns="45700" lIns="91425" spcFirstLastPara="1" rIns="91425" wrap="square" tIns="45700">
            <a:normAutofit/>
          </a:bodyPr>
          <a:lstStyle/>
          <a:p>
            <a:pPr indent="-228600" lvl="0" marL="457200" rtl="0" algn="l">
              <a:lnSpc>
                <a:spcPct val="100000"/>
              </a:lnSpc>
              <a:spcBef>
                <a:spcPts val="0"/>
              </a:spcBef>
              <a:spcAft>
                <a:spcPts val="0"/>
              </a:spcAft>
              <a:buSzPts val="1920"/>
              <a:buChar char="▪"/>
            </a:pPr>
            <a:r>
              <a:rPr b="1" lang="en-US" sz="2400">
                <a:solidFill>
                  <a:schemeClr val="dk1"/>
                </a:solidFill>
              </a:rPr>
              <a:t>Informal international alliance</a:t>
            </a:r>
            <a:r>
              <a:rPr lang="en-US" sz="2400">
                <a:solidFill>
                  <a:schemeClr val="dk1"/>
                </a:solidFill>
              </a:rPr>
              <a:t>- this is an agreement between two or more firms from different countries that is not legally binding</a:t>
            </a:r>
            <a:endParaRPr/>
          </a:p>
        </p:txBody>
      </p:sp>
      <p:sp>
        <p:nvSpPr>
          <p:cNvPr id="239" name="Google Shape;239;p11"/>
          <p:cNvSpPr/>
          <p:nvPr/>
        </p:nvSpPr>
        <p:spPr>
          <a:xfrm>
            <a:off x="7784982" y="-1328"/>
            <a:ext cx="4407017" cy="6858000"/>
          </a:xfrm>
          <a:prstGeom prst="rect">
            <a:avLst/>
          </a:prstGeom>
          <a:gradFill>
            <a:gsLst>
              <a:gs pos="0">
                <a:schemeClr val="accent2"/>
              </a:gs>
              <a:gs pos="100000">
                <a:schemeClr val="accent1"/>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Low angle view of modern skyscrapers rising straight up against a dramatic sky" id="240" name="Google Shape;240;p11"/>
          <p:cNvPicPr preferRelativeResize="0"/>
          <p:nvPr/>
        </p:nvPicPr>
        <p:blipFill rotWithShape="1">
          <a:blip r:embed="rId3">
            <a:alphaModFix amt="60000"/>
          </a:blip>
          <a:srcRect b="-3" l="20619" r="36549" t="0"/>
          <a:stretch/>
        </p:blipFill>
        <p:spPr>
          <a:xfrm>
            <a:off x="7784982" y="-1328"/>
            <a:ext cx="4407017" cy="685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4" name="Shape 244"/>
        <p:cNvGrpSpPr/>
        <p:nvPr/>
      </p:nvGrpSpPr>
      <p:grpSpPr>
        <a:xfrm>
          <a:off x="0" y="0"/>
          <a:ext cx="0" cy="0"/>
          <a:chOff x="0" y="0"/>
          <a:chExt cx="0" cy="0"/>
        </a:xfrm>
      </p:grpSpPr>
      <p:sp>
        <p:nvSpPr>
          <p:cNvPr id="245" name="Google Shape;245;p1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46" name="Google Shape;246;p12"/>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47" name="Google Shape;247;p12"/>
          <p:cNvSpPr txBox="1"/>
          <p:nvPr>
            <p:ph type="title"/>
          </p:nvPr>
        </p:nvSpPr>
        <p:spPr>
          <a:xfrm>
            <a:off x="838199" y="871105"/>
            <a:ext cx="4581525" cy="123132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Form of Alliance</a:t>
            </a:r>
            <a:endParaRPr sz="4400">
              <a:solidFill>
                <a:srgbClr val="FF0000"/>
              </a:solidFill>
            </a:endParaRPr>
          </a:p>
        </p:txBody>
      </p:sp>
      <p:sp>
        <p:nvSpPr>
          <p:cNvPr id="248" name="Google Shape;248;p12"/>
          <p:cNvSpPr txBox="1"/>
          <p:nvPr>
            <p:ph idx="1" type="body"/>
          </p:nvPr>
        </p:nvSpPr>
        <p:spPr>
          <a:xfrm>
            <a:off x="838199" y="2512003"/>
            <a:ext cx="5495926" cy="3664959"/>
          </a:xfrm>
          <a:prstGeom prst="rect">
            <a:avLst/>
          </a:prstGeom>
          <a:noFill/>
          <a:ln>
            <a:noFill/>
          </a:ln>
        </p:spPr>
        <p:txBody>
          <a:bodyPr anchorCtr="0" anchor="t" bIns="45700" lIns="91425" spcFirstLastPara="1" rIns="91425" wrap="square" tIns="45700">
            <a:no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rPr>
              <a:t>Formal international alliance</a:t>
            </a:r>
            <a:r>
              <a:rPr lang="en-US" sz="2400">
                <a:solidFill>
                  <a:schemeClr val="dk1"/>
                </a:solidFill>
              </a:rPr>
              <a:t>- This is a non-equity partnership between two or more firms from different countries with a formal contract specifying what each partner must bring to the table</a:t>
            </a:r>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Handshake" id="249" name="Google Shape;249;p12"/>
          <p:cNvPicPr preferRelativeResize="0"/>
          <p:nvPr/>
        </p:nvPicPr>
        <p:blipFill rotWithShape="1">
          <a:blip r:embed="rId3">
            <a:alphaModFix amt="90000"/>
          </a:blip>
          <a:srcRect b="0" l="0" r="0" t="0"/>
          <a:stretch/>
        </p:blipFill>
        <p:spPr>
          <a:xfrm>
            <a:off x="6330893" y="875943"/>
            <a:ext cx="5022907" cy="355432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1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55" name="Google Shape;255;p13"/>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56" name="Google Shape;256;p13"/>
          <p:cNvSpPr txBox="1"/>
          <p:nvPr>
            <p:ph type="title"/>
          </p:nvPr>
        </p:nvSpPr>
        <p:spPr>
          <a:xfrm>
            <a:off x="838199" y="857251"/>
            <a:ext cx="4581525" cy="100719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Form of Alliance</a:t>
            </a:r>
            <a:endParaRPr sz="4400">
              <a:solidFill>
                <a:srgbClr val="FF0000"/>
              </a:solidFill>
            </a:endParaRPr>
          </a:p>
        </p:txBody>
      </p:sp>
      <p:sp>
        <p:nvSpPr>
          <p:cNvPr id="257" name="Google Shape;257;p13"/>
          <p:cNvSpPr txBox="1"/>
          <p:nvPr>
            <p:ph idx="1" type="body"/>
          </p:nvPr>
        </p:nvSpPr>
        <p:spPr>
          <a:xfrm>
            <a:off x="838199" y="2478037"/>
            <a:ext cx="5908880" cy="3698925"/>
          </a:xfrm>
          <a:prstGeom prst="rect">
            <a:avLst/>
          </a:prstGeom>
          <a:noFill/>
          <a:ln>
            <a:noFill/>
          </a:ln>
        </p:spPr>
        <p:txBody>
          <a:bodyPr anchorCtr="0" anchor="t" bIns="45700" lIns="91425" spcFirstLastPara="1" rIns="91425" wrap="square" tIns="45700">
            <a:no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latin typeface="Arial"/>
                <a:ea typeface="Arial"/>
                <a:cs typeface="Arial"/>
                <a:sym typeface="Arial"/>
              </a:rPr>
              <a:t>International joint venture</a:t>
            </a:r>
            <a:r>
              <a:rPr lang="en-US" sz="2400">
                <a:solidFill>
                  <a:schemeClr val="dk1"/>
                </a:solidFill>
                <a:latin typeface="Arial"/>
                <a:ea typeface="Arial"/>
                <a:cs typeface="Arial"/>
                <a:sym typeface="Arial"/>
              </a:rPr>
              <a:t>- Here the two or more firms from different countries come together to form a separate International joint venture- a separate legal entity where they have the ownership positions or control</a:t>
            </a:r>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Large skydiving group mid-air" id="258" name="Google Shape;258;p13"/>
          <p:cNvPicPr preferRelativeResize="0"/>
          <p:nvPr/>
        </p:nvPicPr>
        <p:blipFill rotWithShape="1">
          <a:blip r:embed="rId3">
            <a:alphaModFix amt="90000"/>
          </a:blip>
          <a:srcRect b="3" l="26791" r="25113" t="0"/>
          <a:stretch/>
        </p:blipFill>
        <p:spPr>
          <a:xfrm>
            <a:off x="6992365" y="857251"/>
            <a:ext cx="3699962" cy="511571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2" name="Shape 262"/>
        <p:cNvGrpSpPr/>
        <p:nvPr/>
      </p:nvGrpSpPr>
      <p:grpSpPr>
        <a:xfrm>
          <a:off x="0" y="0"/>
          <a:ext cx="0" cy="0"/>
          <a:chOff x="0" y="0"/>
          <a:chExt cx="0" cy="0"/>
        </a:xfrm>
      </p:grpSpPr>
      <p:sp>
        <p:nvSpPr>
          <p:cNvPr id="263" name="Google Shape;263;p1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64" name="Google Shape;264;p14"/>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65" name="Google Shape;265;p14"/>
          <p:cNvSpPr txBox="1"/>
          <p:nvPr>
            <p:ph idx="4294967295" type="ctrTitle"/>
          </p:nvPr>
        </p:nvSpPr>
        <p:spPr>
          <a:xfrm>
            <a:off x="8138653" y="339213"/>
            <a:ext cx="3200400" cy="335063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100"/>
              <a:buFont typeface="EB Garamond"/>
              <a:buNone/>
            </a:pPr>
            <a:r>
              <a:rPr b="0" i="0" lang="en-US" sz="4100" u="none" cap="none" strike="noStrike">
                <a:solidFill>
                  <a:srgbClr val="FF0000"/>
                </a:solidFill>
                <a:latin typeface="EB Garamond"/>
                <a:ea typeface="EB Garamond"/>
                <a:cs typeface="EB Garamond"/>
                <a:sym typeface="EB Garamond"/>
              </a:rPr>
              <a:t>Managing International Alliances</a:t>
            </a:r>
            <a:endParaRPr/>
          </a:p>
        </p:txBody>
      </p:sp>
      <p:grpSp>
        <p:nvGrpSpPr>
          <p:cNvPr id="266" name="Google Shape;266;p14"/>
          <p:cNvGrpSpPr/>
          <p:nvPr/>
        </p:nvGrpSpPr>
        <p:grpSpPr>
          <a:xfrm>
            <a:off x="671187" y="2711157"/>
            <a:ext cx="7060095" cy="2326914"/>
            <a:chOff x="0" y="2714733"/>
            <a:chExt cx="7060095" cy="2326914"/>
          </a:xfrm>
        </p:grpSpPr>
        <p:sp>
          <p:nvSpPr>
            <p:cNvPr id="267" name="Google Shape;267;p14"/>
            <p:cNvSpPr/>
            <p:nvPr/>
          </p:nvSpPr>
          <p:spPr>
            <a:xfrm>
              <a:off x="0" y="2714733"/>
              <a:ext cx="7060095" cy="2326914"/>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4"/>
            <p:cNvSpPr/>
            <p:nvPr/>
          </p:nvSpPr>
          <p:spPr>
            <a:xfrm>
              <a:off x="703891" y="3238289"/>
              <a:ext cx="1279802" cy="127980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4"/>
            <p:cNvSpPr/>
            <p:nvPr/>
          </p:nvSpPr>
          <p:spPr>
            <a:xfrm>
              <a:off x="2687586" y="2714733"/>
              <a:ext cx="4372508" cy="232691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4"/>
            <p:cNvSpPr txBox="1"/>
            <p:nvPr/>
          </p:nvSpPr>
          <p:spPr>
            <a:xfrm>
              <a:off x="2687586" y="2714733"/>
              <a:ext cx="4372508" cy="2326914"/>
            </a:xfrm>
            <a:prstGeom prst="rect">
              <a:avLst/>
            </a:prstGeom>
            <a:noFill/>
            <a:ln>
              <a:noFill/>
            </a:ln>
          </p:spPr>
          <p:txBody>
            <a:bodyPr anchorCtr="0" anchor="ctr" bIns="246250" lIns="246250" spcFirstLastPara="1" rIns="246250" wrap="square" tIns="246250">
              <a:noAutofit/>
            </a:bodyPr>
            <a:lstStyle/>
            <a:p>
              <a:pPr indent="0" lvl="0" marL="0" marR="0" rtl="0" algn="l">
                <a:lnSpc>
                  <a:spcPct val="100000"/>
                </a:lnSpc>
                <a:spcBef>
                  <a:spcPts val="0"/>
                </a:spcBef>
                <a:spcAft>
                  <a:spcPts val="0"/>
                </a:spcAft>
                <a:buClr>
                  <a:schemeClr val="dk1"/>
                </a:buClr>
                <a:buSzPts val="1900"/>
                <a:buFont typeface="Avenir"/>
                <a:buNone/>
              </a:pPr>
              <a:r>
                <a:rPr b="1" lang="en-US" sz="1900">
                  <a:solidFill>
                    <a:schemeClr val="dk1"/>
                  </a:solidFill>
                  <a:latin typeface="Avenir"/>
                  <a:ea typeface="Avenir"/>
                  <a:cs typeface="Avenir"/>
                  <a:sym typeface="Avenir"/>
                </a:rPr>
                <a:t>Dominant parent</a:t>
              </a:r>
              <a:r>
                <a:rPr lang="en-US" sz="1900">
                  <a:solidFill>
                    <a:schemeClr val="dk1"/>
                  </a:solidFill>
                  <a:latin typeface="Avenir"/>
                  <a:ea typeface="Avenir"/>
                  <a:cs typeface="Avenir"/>
                  <a:sym typeface="Avenir"/>
                </a:rPr>
                <a:t>: Where there is a clear majority contribution of resources, they tend to control or dominate decision making and their managers occupy the most important positions in the alliance</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id="275" name="Google Shape;275;p1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76" name="Google Shape;276;p15"/>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77" name="Google Shape;277;p15"/>
          <p:cNvSpPr txBox="1"/>
          <p:nvPr>
            <p:ph type="title"/>
          </p:nvPr>
        </p:nvSpPr>
        <p:spPr>
          <a:xfrm>
            <a:off x="838199" y="894121"/>
            <a:ext cx="4581525" cy="104406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Managing I.A</a:t>
            </a:r>
            <a:endParaRPr sz="4400">
              <a:solidFill>
                <a:srgbClr val="FF0000"/>
              </a:solidFill>
            </a:endParaRPr>
          </a:p>
        </p:txBody>
      </p:sp>
      <p:sp>
        <p:nvSpPr>
          <p:cNvPr id="278" name="Google Shape;278;p15"/>
          <p:cNvSpPr txBox="1"/>
          <p:nvPr>
            <p:ph idx="1" type="body"/>
          </p:nvPr>
        </p:nvSpPr>
        <p:spPr>
          <a:xfrm>
            <a:off x="838199" y="2551779"/>
            <a:ext cx="5257493" cy="3625183"/>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rPr>
              <a:t>Shared management:</a:t>
            </a:r>
            <a:r>
              <a:rPr lang="en-US" sz="2400">
                <a:solidFill>
                  <a:schemeClr val="dk1"/>
                </a:solidFill>
              </a:rPr>
              <a:t> The parties to the alliance contribute about equally to the decision-making process, shown in managers' position spread and board of directors</a:t>
            </a:r>
            <a:endParaRPr/>
          </a:p>
        </p:txBody>
      </p:sp>
      <p:pic>
        <p:nvPicPr>
          <p:cNvPr descr="Connections" id="279" name="Google Shape;279;p15"/>
          <p:cNvPicPr preferRelativeResize="0"/>
          <p:nvPr/>
        </p:nvPicPr>
        <p:blipFill rotWithShape="1">
          <a:blip r:embed="rId3">
            <a:alphaModFix amt="90000"/>
          </a:blip>
          <a:srcRect b="0" l="0" r="0" t="0"/>
          <a:stretch/>
        </p:blipFill>
        <p:spPr>
          <a:xfrm>
            <a:off x="6330893" y="903652"/>
            <a:ext cx="5022907" cy="502290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3" name="Shape 283"/>
        <p:cNvGrpSpPr/>
        <p:nvPr/>
      </p:nvGrpSpPr>
      <p:grpSpPr>
        <a:xfrm>
          <a:off x="0" y="0"/>
          <a:ext cx="0" cy="0"/>
          <a:chOff x="0" y="0"/>
          <a:chExt cx="0" cy="0"/>
        </a:xfrm>
      </p:grpSpPr>
      <p:sp>
        <p:nvSpPr>
          <p:cNvPr id="284" name="Google Shape;284;p1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85" name="Google Shape;285;p16"/>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86" name="Google Shape;286;p16"/>
          <p:cNvSpPr txBox="1"/>
          <p:nvPr>
            <p:ph type="title"/>
          </p:nvPr>
        </p:nvSpPr>
        <p:spPr>
          <a:xfrm>
            <a:off x="653844" y="906411"/>
            <a:ext cx="6351331" cy="1240709"/>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Management of I.A</a:t>
            </a:r>
            <a:endParaRPr sz="4400">
              <a:solidFill>
                <a:srgbClr val="FF0000"/>
              </a:solidFill>
            </a:endParaRPr>
          </a:p>
        </p:txBody>
      </p:sp>
      <p:sp>
        <p:nvSpPr>
          <p:cNvPr id="287" name="Google Shape;287;p16"/>
          <p:cNvSpPr txBox="1"/>
          <p:nvPr>
            <p:ph idx="1" type="body"/>
          </p:nvPr>
        </p:nvSpPr>
        <p:spPr>
          <a:xfrm>
            <a:off x="838199" y="2404295"/>
            <a:ext cx="5785977" cy="3317926"/>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rPr>
              <a:t>Split control:</a:t>
            </a:r>
            <a:r>
              <a:rPr lang="en-US" sz="2400">
                <a:solidFill>
                  <a:schemeClr val="dk1"/>
                </a:solidFill>
              </a:rPr>
              <a:t> This is like shared management, although when it comes to the operational level, the partners share out based on their unique skills/strengths</a:t>
            </a:r>
            <a:endParaRPr/>
          </a:p>
          <a:p>
            <a:pPr indent="-106679" lvl="0" marL="457200" rtl="0" algn="l">
              <a:lnSpc>
                <a:spcPct val="110000"/>
              </a:lnSpc>
              <a:spcBef>
                <a:spcPts val="1000"/>
              </a:spcBef>
              <a:spcAft>
                <a:spcPts val="0"/>
              </a:spcAft>
              <a:buClr>
                <a:srgbClr val="E5DFF2"/>
              </a:buClr>
              <a:buSzPts val="1920"/>
              <a:buNone/>
            </a:pPr>
            <a:r>
              <a:t/>
            </a:r>
            <a:endParaRPr sz="2400">
              <a:solidFill>
                <a:schemeClr val="dk1"/>
              </a:solidFill>
            </a:endParaRPr>
          </a:p>
        </p:txBody>
      </p:sp>
      <p:pic>
        <p:nvPicPr>
          <p:cNvPr descr="Decision chart" id="288" name="Google Shape;288;p16"/>
          <p:cNvPicPr preferRelativeResize="0"/>
          <p:nvPr/>
        </p:nvPicPr>
        <p:blipFill rotWithShape="1">
          <a:blip r:embed="rId3">
            <a:alphaModFix amt="90000"/>
          </a:blip>
          <a:srcRect b="0" l="0" r="0" t="0"/>
          <a:stretch/>
        </p:blipFill>
        <p:spPr>
          <a:xfrm>
            <a:off x="7535344" y="903652"/>
            <a:ext cx="3818456" cy="304416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1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94" name="Google Shape;294;p17"/>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95" name="Google Shape;295;p17"/>
          <p:cNvSpPr txBox="1"/>
          <p:nvPr>
            <p:ph type="title"/>
          </p:nvPr>
        </p:nvSpPr>
        <p:spPr>
          <a:xfrm>
            <a:off x="838199" y="884960"/>
            <a:ext cx="4581525" cy="125903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Managing I.A</a:t>
            </a:r>
            <a:endParaRPr sz="4400">
              <a:solidFill>
                <a:srgbClr val="FF0000"/>
              </a:solidFill>
            </a:endParaRPr>
          </a:p>
        </p:txBody>
      </p:sp>
      <p:sp>
        <p:nvSpPr>
          <p:cNvPr id="296" name="Google Shape;296;p17"/>
          <p:cNvSpPr txBox="1"/>
          <p:nvPr>
            <p:ph idx="1" type="body"/>
          </p:nvPr>
        </p:nvSpPr>
        <p:spPr>
          <a:xfrm>
            <a:off x="838199" y="2514908"/>
            <a:ext cx="5675364" cy="3662054"/>
          </a:xfrm>
          <a:prstGeom prst="rect">
            <a:avLst/>
          </a:prstGeom>
          <a:noFill/>
          <a:ln>
            <a:noFill/>
          </a:ln>
        </p:spPr>
        <p:txBody>
          <a:bodyPr anchorCtr="0" anchor="t" bIns="45700" lIns="91425" spcFirstLastPara="1" rIns="91425" wrap="square" tIns="45700">
            <a:no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latin typeface="Arial"/>
                <a:ea typeface="Arial"/>
                <a:cs typeface="Arial"/>
                <a:sym typeface="Arial"/>
              </a:rPr>
              <a:t>Independent management</a:t>
            </a:r>
            <a:r>
              <a:rPr lang="en-US" sz="2400">
                <a:solidFill>
                  <a:schemeClr val="dk1"/>
                </a:solidFill>
                <a:latin typeface="Arial"/>
                <a:ea typeface="Arial"/>
                <a:cs typeface="Arial"/>
                <a:sym typeface="Arial"/>
              </a:rPr>
              <a:t>: In mature alliances which are separate entities, the partners may decide to recruit managers and employees from outside their firms and give them decision-making autonomy</a:t>
            </a:r>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Recruitment Management" id="297" name="Google Shape;297;p17"/>
          <p:cNvPicPr preferRelativeResize="0"/>
          <p:nvPr/>
        </p:nvPicPr>
        <p:blipFill rotWithShape="1">
          <a:blip r:embed="rId3">
            <a:alphaModFix amt="90000"/>
          </a:blip>
          <a:srcRect b="0" l="0" r="0" t="0"/>
          <a:stretch/>
        </p:blipFill>
        <p:spPr>
          <a:xfrm>
            <a:off x="6330893" y="891362"/>
            <a:ext cx="5022907" cy="322852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1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3" name="Google Shape;303;p18"/>
          <p:cNvSpPr/>
          <p:nvPr/>
        </p:nvSpPr>
        <p:spPr>
          <a:xfrm>
            <a:off x="0" y="-664"/>
            <a:ext cx="12188952" cy="6858000"/>
          </a:xfrm>
          <a:prstGeom prst="rect">
            <a:avLst/>
          </a:prstGeom>
          <a:gradFill>
            <a:gsLst>
              <a:gs pos="0">
                <a:srgbClr val="9FA737">
                  <a:alpha val="60000"/>
                </a:srgbClr>
              </a:gs>
              <a:gs pos="100000">
                <a:srgbClr val="7AAE44">
                  <a:alpha val="6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4" name="Google Shape;304;p18"/>
          <p:cNvSpPr/>
          <p:nvPr/>
        </p:nvSpPr>
        <p:spPr>
          <a:xfrm>
            <a:off x="0" y="663"/>
            <a:ext cx="12188952" cy="6858000"/>
          </a:xfrm>
          <a:prstGeom prst="rect">
            <a:avLst/>
          </a:prstGeom>
          <a:solidFill>
            <a:schemeClr val="lt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5" name="Google Shape;305;p18"/>
          <p:cNvSpPr/>
          <p:nvPr/>
        </p:nvSpPr>
        <p:spPr>
          <a:xfrm rot="-5400000">
            <a:off x="2537516" y="0"/>
            <a:ext cx="6857999" cy="6857998"/>
          </a:xfrm>
          <a:prstGeom prst="ellipse">
            <a:avLst/>
          </a:prstGeom>
          <a:gradFill>
            <a:gsLst>
              <a:gs pos="0">
                <a:srgbClr val="E4EFD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6" name="Google Shape;306;p18"/>
          <p:cNvSpPr/>
          <p:nvPr/>
        </p:nvSpPr>
        <p:spPr>
          <a:xfrm rot="-5400000">
            <a:off x="73990" y="1194074"/>
            <a:ext cx="5589934" cy="5737916"/>
          </a:xfrm>
          <a:prstGeom prst="ellipse">
            <a:avLst/>
          </a:prstGeom>
          <a:gradFill>
            <a:gsLst>
              <a:gs pos="0">
                <a:srgbClr val="7AAE44">
                  <a:alpha val="40000"/>
                </a:srgbClr>
              </a:gs>
              <a:gs pos="100000">
                <a:srgbClr val="C34D62">
                  <a:alpha val="2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7" name="Google Shape;307;p18"/>
          <p:cNvSpPr/>
          <p:nvPr/>
        </p:nvSpPr>
        <p:spPr>
          <a:xfrm rot="-5400000">
            <a:off x="6439622" y="194269"/>
            <a:ext cx="5760743" cy="5737917"/>
          </a:xfrm>
          <a:prstGeom prst="ellipse">
            <a:avLst/>
          </a:prstGeom>
          <a:gradFill>
            <a:gsLst>
              <a:gs pos="0">
                <a:srgbClr val="7AAE44">
                  <a:alpha val="20000"/>
                </a:srgbClr>
              </a:gs>
              <a:gs pos="100000">
                <a:srgbClr val="C34D62">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08" name="Google Shape;308;p18"/>
          <p:cNvSpPr txBox="1"/>
          <p:nvPr>
            <p:ph idx="4294967295" type="ctrTitle"/>
          </p:nvPr>
        </p:nvSpPr>
        <p:spPr>
          <a:xfrm>
            <a:off x="852055" y="857251"/>
            <a:ext cx="5796580" cy="1272887"/>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90000"/>
              </a:lnSpc>
              <a:spcBef>
                <a:spcPts val="0"/>
              </a:spcBef>
              <a:spcAft>
                <a:spcPts val="0"/>
              </a:spcAft>
              <a:buClr>
                <a:srgbClr val="FF0000"/>
              </a:buClr>
              <a:buSzPct val="100000"/>
              <a:buFont typeface="EB Garamond"/>
              <a:buNone/>
            </a:pPr>
            <a:r>
              <a:rPr b="0" i="0" lang="en-US" sz="4400" u="none" cap="none" strike="noStrike">
                <a:solidFill>
                  <a:srgbClr val="FF0000"/>
                </a:solidFill>
                <a:latin typeface="EB Garamond"/>
                <a:ea typeface="EB Garamond"/>
                <a:cs typeface="EB Garamond"/>
                <a:sym typeface="EB Garamond"/>
              </a:rPr>
              <a:t>Managing International Alliances</a:t>
            </a:r>
            <a:endParaRPr/>
          </a:p>
        </p:txBody>
      </p:sp>
      <p:sp>
        <p:nvSpPr>
          <p:cNvPr id="309" name="Google Shape;309;p18"/>
          <p:cNvSpPr txBox="1"/>
          <p:nvPr>
            <p:ph idx="1" type="body"/>
          </p:nvPr>
        </p:nvSpPr>
        <p:spPr>
          <a:xfrm>
            <a:off x="850490" y="2748424"/>
            <a:ext cx="6300483" cy="3428538"/>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Char char="▪"/>
            </a:pPr>
            <a:r>
              <a:rPr b="1" lang="en-US" sz="2400">
                <a:solidFill>
                  <a:schemeClr val="dk1"/>
                </a:solidFill>
              </a:rPr>
              <a:t>Rotating management</a:t>
            </a:r>
            <a:r>
              <a:rPr lang="en-US" sz="2400">
                <a:solidFill>
                  <a:schemeClr val="dk1"/>
                </a:solidFill>
              </a:rPr>
              <a:t>: In this structure, managers from the partners rotate through the key positions on the management ladder</a:t>
            </a:r>
            <a:endParaRPr/>
          </a:p>
        </p:txBody>
      </p:sp>
      <p:sp>
        <p:nvSpPr>
          <p:cNvPr id="310" name="Google Shape;310;p18"/>
          <p:cNvSpPr/>
          <p:nvPr/>
        </p:nvSpPr>
        <p:spPr>
          <a:xfrm>
            <a:off x="7784982" y="-1328"/>
            <a:ext cx="4407017" cy="6858000"/>
          </a:xfrm>
          <a:prstGeom prst="rect">
            <a:avLst/>
          </a:prstGeom>
          <a:gradFill>
            <a:gsLst>
              <a:gs pos="0">
                <a:schemeClr val="accent2"/>
              </a:gs>
              <a:gs pos="100000">
                <a:schemeClr val="accent1"/>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A 3D pattern of ring shapes connected by lines" id="311" name="Google Shape;311;p18"/>
          <p:cNvPicPr preferRelativeResize="0"/>
          <p:nvPr/>
        </p:nvPicPr>
        <p:blipFill rotWithShape="1">
          <a:blip r:embed="rId3">
            <a:alphaModFix amt="60000"/>
          </a:blip>
          <a:srcRect b="-2" l="14511" r="49341" t="0"/>
          <a:stretch/>
        </p:blipFill>
        <p:spPr>
          <a:xfrm>
            <a:off x="7784982" y="-1328"/>
            <a:ext cx="4407017" cy="6858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1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17" name="Google Shape;317;p19"/>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18" name="Google Shape;318;p19"/>
          <p:cNvSpPr txBox="1"/>
          <p:nvPr>
            <p:ph idx="4294967295" type="ctrTitle"/>
          </p:nvPr>
        </p:nvSpPr>
        <p:spPr>
          <a:xfrm>
            <a:off x="8097983" y="304800"/>
            <a:ext cx="3297382" cy="426503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700"/>
              <a:buFont typeface="EB Garamond"/>
              <a:buNone/>
            </a:pPr>
            <a:r>
              <a:rPr b="0" i="0" lang="en-US" sz="3700" u="none" cap="none" strike="noStrike">
                <a:solidFill>
                  <a:srgbClr val="FF0000"/>
                </a:solidFill>
                <a:latin typeface="EB Garamond"/>
                <a:ea typeface="EB Garamond"/>
                <a:cs typeface="EB Garamond"/>
                <a:sym typeface="EB Garamond"/>
              </a:rPr>
              <a:t>Commitment and Trust in International Alliance Management</a:t>
            </a:r>
            <a:endParaRPr/>
          </a:p>
        </p:txBody>
      </p:sp>
      <p:grpSp>
        <p:nvGrpSpPr>
          <p:cNvPr id="319" name="Google Shape;319;p19"/>
          <p:cNvGrpSpPr/>
          <p:nvPr/>
        </p:nvGrpSpPr>
        <p:grpSpPr>
          <a:xfrm>
            <a:off x="788504" y="1417314"/>
            <a:ext cx="7060095" cy="3757969"/>
            <a:chOff x="0" y="904696"/>
            <a:chExt cx="7060095" cy="3757969"/>
          </a:xfrm>
        </p:grpSpPr>
        <p:sp>
          <p:nvSpPr>
            <p:cNvPr id="320" name="Google Shape;320;p19"/>
            <p:cNvSpPr/>
            <p:nvPr/>
          </p:nvSpPr>
          <p:spPr>
            <a:xfrm>
              <a:off x="0" y="904696"/>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9"/>
            <p:cNvSpPr/>
            <p:nvPr/>
          </p:nvSpPr>
          <p:spPr>
            <a:xfrm>
              <a:off x="505238" y="1280493"/>
              <a:ext cx="918614" cy="918614"/>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9"/>
            <p:cNvSpPr/>
            <p:nvPr/>
          </p:nvSpPr>
          <p:spPr>
            <a:xfrm>
              <a:off x="1929091" y="904696"/>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9"/>
            <p:cNvSpPr txBox="1"/>
            <p:nvPr/>
          </p:nvSpPr>
          <p:spPr>
            <a:xfrm>
              <a:off x="1929091" y="904696"/>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100000"/>
                </a:lnSpc>
                <a:spcBef>
                  <a:spcPts val="0"/>
                </a:spcBef>
                <a:spcAft>
                  <a:spcPts val="0"/>
                </a:spcAft>
                <a:buClr>
                  <a:schemeClr val="dk1"/>
                </a:buClr>
                <a:buSzPts val="2100"/>
                <a:buFont typeface="Avenir"/>
                <a:buNone/>
              </a:pPr>
              <a:r>
                <a:rPr lang="en-US" sz="2100">
                  <a:solidFill>
                    <a:schemeClr val="dk1"/>
                  </a:solidFill>
                  <a:latin typeface="Avenir"/>
                  <a:ea typeface="Avenir"/>
                  <a:cs typeface="Avenir"/>
                  <a:sym typeface="Avenir"/>
                </a:rPr>
                <a:t>We have mentioned not once, the importance of trust in alliance, indeed it is likened to the place of trust in marriage</a:t>
              </a:r>
              <a:endParaRPr/>
            </a:p>
          </p:txBody>
        </p:sp>
        <p:sp>
          <p:nvSpPr>
            <p:cNvPr id="324" name="Google Shape;324;p19"/>
            <p:cNvSpPr/>
            <p:nvPr/>
          </p:nvSpPr>
          <p:spPr>
            <a:xfrm>
              <a:off x="0" y="2992457"/>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9"/>
            <p:cNvSpPr/>
            <p:nvPr/>
          </p:nvSpPr>
          <p:spPr>
            <a:xfrm>
              <a:off x="505238" y="3368254"/>
              <a:ext cx="918614" cy="918614"/>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9"/>
            <p:cNvSpPr/>
            <p:nvPr/>
          </p:nvSpPr>
          <p:spPr>
            <a:xfrm>
              <a:off x="1929091" y="2992457"/>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9"/>
            <p:cNvSpPr txBox="1"/>
            <p:nvPr/>
          </p:nvSpPr>
          <p:spPr>
            <a:xfrm>
              <a:off x="1929091" y="2992457"/>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100000"/>
                </a:lnSpc>
                <a:spcBef>
                  <a:spcPts val="0"/>
                </a:spcBef>
                <a:spcAft>
                  <a:spcPts val="0"/>
                </a:spcAft>
                <a:buClr>
                  <a:schemeClr val="dk1"/>
                </a:buClr>
                <a:buSzPts val="2100"/>
                <a:buFont typeface="EB Garamond"/>
                <a:buNone/>
              </a:pPr>
              <a:r>
                <a:rPr lang="en-US" sz="2100">
                  <a:solidFill>
                    <a:schemeClr val="dk1"/>
                  </a:solidFill>
                  <a:latin typeface="EB Garamond"/>
                  <a:ea typeface="EB Garamond"/>
                  <a:cs typeface="EB Garamond"/>
                  <a:sym typeface="EB Garamond"/>
                </a:rPr>
                <a:t>Why Marriage?</a:t>
              </a:r>
              <a:endParaRPr sz="2100">
                <a:solidFill>
                  <a:schemeClr val="dk1"/>
                </a:solidFill>
                <a:latin typeface="Avenir"/>
                <a:ea typeface="Avenir"/>
                <a:cs typeface="Avenir"/>
                <a:sym typeface="Aveni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1" name="Shape 331"/>
        <p:cNvGrpSpPr/>
        <p:nvPr/>
      </p:nvGrpSpPr>
      <p:grpSpPr>
        <a:xfrm>
          <a:off x="0" y="0"/>
          <a:ext cx="0" cy="0"/>
          <a:chOff x="0" y="0"/>
          <a:chExt cx="0" cy="0"/>
        </a:xfrm>
      </p:grpSpPr>
      <p:sp>
        <p:nvSpPr>
          <p:cNvPr id="332" name="Google Shape;332;p2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33" name="Google Shape;333;p20"/>
          <p:cNvSpPr txBox="1"/>
          <p:nvPr>
            <p:ph type="title"/>
          </p:nvPr>
        </p:nvSpPr>
        <p:spPr>
          <a:xfrm>
            <a:off x="852055" y="400051"/>
            <a:ext cx="5914937" cy="102350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Commitment</a:t>
            </a:r>
            <a:endParaRPr sz="4400">
              <a:solidFill>
                <a:srgbClr val="FF0000"/>
              </a:solidFill>
            </a:endParaRPr>
          </a:p>
        </p:txBody>
      </p:sp>
      <p:sp>
        <p:nvSpPr>
          <p:cNvPr id="334" name="Google Shape;334;p20"/>
          <p:cNvSpPr txBox="1"/>
          <p:nvPr>
            <p:ph idx="1" type="body"/>
          </p:nvPr>
        </p:nvSpPr>
        <p:spPr>
          <a:xfrm>
            <a:off x="685800" y="2567421"/>
            <a:ext cx="6067338" cy="3609541"/>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lang="en-US" sz="2400">
                <a:solidFill>
                  <a:schemeClr val="dk1"/>
                </a:solidFill>
                <a:latin typeface="Avenir"/>
                <a:ea typeface="Avenir"/>
                <a:cs typeface="Avenir"/>
                <a:sym typeface="Avenir"/>
              </a:rPr>
              <a:t>Commitment in alliance means that each partner is willing to take care of each other and to do all they can to make the alliance work</a:t>
            </a:r>
            <a:endParaRPr sz="2400">
              <a:solidFill>
                <a:schemeClr val="dk1"/>
              </a:solidFill>
              <a:latin typeface="Avenir"/>
              <a:ea typeface="Avenir"/>
              <a:cs typeface="Avenir"/>
              <a:sym typeface="Avenir"/>
            </a:endParaRPr>
          </a:p>
        </p:txBody>
      </p:sp>
      <p:pic>
        <p:nvPicPr>
          <p:cNvPr descr="Hands holding each other's wrists and interlinked to form a circle" id="335" name="Google Shape;335;p20"/>
          <p:cNvPicPr preferRelativeResize="0"/>
          <p:nvPr/>
        </p:nvPicPr>
        <p:blipFill rotWithShape="1">
          <a:blip r:embed="rId3">
            <a:alphaModFix/>
          </a:blip>
          <a:srcRect b="-3" l="25237" r="26629" t="0"/>
          <a:stretch/>
        </p:blipFill>
        <p:spPr>
          <a:xfrm>
            <a:off x="7236476" y="1"/>
            <a:ext cx="4952475" cy="68580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9" name="Shape 339"/>
        <p:cNvGrpSpPr/>
        <p:nvPr/>
      </p:nvGrpSpPr>
      <p:grpSpPr>
        <a:xfrm>
          <a:off x="0" y="0"/>
          <a:ext cx="0" cy="0"/>
          <a:chOff x="0" y="0"/>
          <a:chExt cx="0" cy="0"/>
        </a:xfrm>
      </p:grpSpPr>
      <p:sp>
        <p:nvSpPr>
          <p:cNvPr id="340" name="Google Shape;340;p2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41" name="Google Shape;341;p21"/>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42" name="Google Shape;342;p21"/>
          <p:cNvSpPr txBox="1"/>
          <p:nvPr>
            <p:ph type="title"/>
          </p:nvPr>
        </p:nvSpPr>
        <p:spPr>
          <a:xfrm>
            <a:off x="838199" y="857251"/>
            <a:ext cx="4581525" cy="87110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Trust</a:t>
            </a:r>
            <a:endParaRPr sz="4400">
              <a:solidFill>
                <a:srgbClr val="FF0000"/>
              </a:solidFill>
            </a:endParaRPr>
          </a:p>
        </p:txBody>
      </p:sp>
      <p:sp>
        <p:nvSpPr>
          <p:cNvPr id="343" name="Google Shape;343;p21"/>
          <p:cNvSpPr txBox="1"/>
          <p:nvPr>
            <p:ph idx="1" type="body"/>
          </p:nvPr>
        </p:nvSpPr>
        <p:spPr>
          <a:xfrm>
            <a:off x="838199" y="2234912"/>
            <a:ext cx="5592907" cy="3942050"/>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lang="en-US" sz="2400">
                <a:solidFill>
                  <a:schemeClr val="dk1"/>
                </a:solidFill>
              </a:rPr>
              <a:t>Trust on the other hand is the confidence and belief that the other partner has genuine intent and ability to meet their side of the bargain</a:t>
            </a:r>
            <a:endParaRPr/>
          </a:p>
        </p:txBody>
      </p:sp>
      <p:pic>
        <p:nvPicPr>
          <p:cNvPr descr="Hands moving forward" id="344" name="Google Shape;344;p21"/>
          <p:cNvPicPr preferRelativeResize="0"/>
          <p:nvPr/>
        </p:nvPicPr>
        <p:blipFill rotWithShape="1">
          <a:blip r:embed="rId3">
            <a:alphaModFix/>
          </a:blip>
          <a:srcRect b="2" l="2777" r="16190" t="0"/>
          <a:stretch/>
        </p:blipFill>
        <p:spPr>
          <a:xfrm>
            <a:off x="6428509" y="488577"/>
            <a:ext cx="5273916" cy="588084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2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50" name="Google Shape;350;p22"/>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51" name="Google Shape;351;p22"/>
          <p:cNvSpPr txBox="1"/>
          <p:nvPr>
            <p:ph idx="4294967295" type="ctrTitle"/>
          </p:nvPr>
        </p:nvSpPr>
        <p:spPr>
          <a:xfrm>
            <a:off x="8139546" y="387927"/>
            <a:ext cx="3200400" cy="3031982"/>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EB Garamond"/>
              <a:buNone/>
            </a:pPr>
            <a:r>
              <a:rPr b="0" i="0" lang="en-US" sz="3600" u="none" cap="none" strike="noStrike">
                <a:solidFill>
                  <a:srgbClr val="FF0000"/>
                </a:solidFill>
                <a:latin typeface="EB Garamond"/>
                <a:ea typeface="EB Garamond"/>
                <a:cs typeface="EB Garamond"/>
                <a:sym typeface="EB Garamond"/>
              </a:rPr>
              <a:t>Assessing the Performance of International Alliance</a:t>
            </a:r>
            <a:endParaRPr/>
          </a:p>
        </p:txBody>
      </p:sp>
      <p:grpSp>
        <p:nvGrpSpPr>
          <p:cNvPr id="352" name="Google Shape;352;p22"/>
          <p:cNvGrpSpPr/>
          <p:nvPr/>
        </p:nvGrpSpPr>
        <p:grpSpPr>
          <a:xfrm>
            <a:off x="608395" y="651843"/>
            <a:ext cx="7060095" cy="5566003"/>
            <a:chOff x="0" y="679"/>
            <a:chExt cx="7060095" cy="5566003"/>
          </a:xfrm>
        </p:grpSpPr>
        <p:sp>
          <p:nvSpPr>
            <p:cNvPr id="353" name="Google Shape;353;p22"/>
            <p:cNvSpPr/>
            <p:nvPr/>
          </p:nvSpPr>
          <p:spPr>
            <a:xfrm>
              <a:off x="0" y="679"/>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2"/>
            <p:cNvSpPr/>
            <p:nvPr/>
          </p:nvSpPr>
          <p:spPr>
            <a:xfrm>
              <a:off x="481061" y="358494"/>
              <a:ext cx="874657" cy="8746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2"/>
            <p:cNvSpPr/>
            <p:nvPr/>
          </p:nvSpPr>
          <p:spPr>
            <a:xfrm>
              <a:off x="1836781" y="679"/>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2"/>
            <p:cNvSpPr txBox="1"/>
            <p:nvPr/>
          </p:nvSpPr>
          <p:spPr>
            <a:xfrm>
              <a:off x="1836781" y="679"/>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10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Remember, international business is getting into an alliance to attain a certain goal</a:t>
              </a:r>
              <a:endParaRPr/>
            </a:p>
          </p:txBody>
        </p:sp>
        <p:sp>
          <p:nvSpPr>
            <p:cNvPr id="357" name="Google Shape;357;p22"/>
            <p:cNvSpPr/>
            <p:nvPr/>
          </p:nvSpPr>
          <p:spPr>
            <a:xfrm>
              <a:off x="0" y="1988538"/>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2"/>
            <p:cNvSpPr/>
            <p:nvPr/>
          </p:nvSpPr>
          <p:spPr>
            <a:xfrm>
              <a:off x="481061" y="2346352"/>
              <a:ext cx="874657" cy="8746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2"/>
            <p:cNvSpPr/>
            <p:nvPr/>
          </p:nvSpPr>
          <p:spPr>
            <a:xfrm>
              <a:off x="1836781" y="1988538"/>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2"/>
            <p:cNvSpPr txBox="1"/>
            <p:nvPr/>
          </p:nvSpPr>
          <p:spPr>
            <a:xfrm>
              <a:off x="1836781" y="1988538"/>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100000"/>
                </a:lnSpc>
                <a:spcBef>
                  <a:spcPts val="0"/>
                </a:spcBef>
                <a:spcAft>
                  <a:spcPts val="0"/>
                </a:spcAft>
                <a:buClr>
                  <a:schemeClr val="dk1"/>
                </a:buClr>
                <a:buSzPts val="2500"/>
                <a:buFont typeface="EB Garamond"/>
                <a:buNone/>
              </a:pPr>
              <a:r>
                <a:rPr lang="en-US" sz="2500">
                  <a:solidFill>
                    <a:schemeClr val="dk1"/>
                  </a:solidFill>
                  <a:latin typeface="EB Garamond"/>
                  <a:ea typeface="EB Garamond"/>
                  <a:cs typeface="EB Garamond"/>
                  <a:sym typeface="EB Garamond"/>
                </a:rPr>
                <a:t>How well that goal is being achieved must be assessed</a:t>
              </a:r>
              <a:endParaRPr sz="2500">
                <a:solidFill>
                  <a:schemeClr val="dk1"/>
                </a:solidFill>
                <a:latin typeface="Avenir"/>
                <a:ea typeface="Avenir"/>
                <a:cs typeface="Avenir"/>
                <a:sym typeface="Avenir"/>
              </a:endParaRPr>
            </a:p>
          </p:txBody>
        </p:sp>
        <p:sp>
          <p:nvSpPr>
            <p:cNvPr id="361" name="Google Shape;361;p22"/>
            <p:cNvSpPr/>
            <p:nvPr/>
          </p:nvSpPr>
          <p:spPr>
            <a:xfrm>
              <a:off x="0" y="3976396"/>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2"/>
            <p:cNvSpPr/>
            <p:nvPr/>
          </p:nvSpPr>
          <p:spPr>
            <a:xfrm>
              <a:off x="481061" y="4334211"/>
              <a:ext cx="874657" cy="874657"/>
            </a:xfrm>
            <a:prstGeom prst="rect">
              <a:avLst/>
            </a:prstGeom>
            <a:solidFill>
              <a:srgbClr val="B05539"/>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2"/>
            <p:cNvSpPr/>
            <p:nvPr/>
          </p:nvSpPr>
          <p:spPr>
            <a:xfrm>
              <a:off x="1836781" y="3976396"/>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2"/>
            <p:cNvSpPr txBox="1"/>
            <p:nvPr/>
          </p:nvSpPr>
          <p:spPr>
            <a:xfrm>
              <a:off x="1836781" y="3976396"/>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100000"/>
                </a:lnSpc>
                <a:spcBef>
                  <a:spcPts val="0"/>
                </a:spcBef>
                <a:spcAft>
                  <a:spcPts val="0"/>
                </a:spcAft>
                <a:buClr>
                  <a:schemeClr val="dk1"/>
                </a:buClr>
                <a:buSzPts val="2500"/>
                <a:buFont typeface="EB Garamond"/>
                <a:buNone/>
              </a:pPr>
              <a:r>
                <a:rPr lang="en-US" sz="2500">
                  <a:solidFill>
                    <a:schemeClr val="dk1"/>
                  </a:solidFill>
                  <a:latin typeface="EB Garamond"/>
                  <a:ea typeface="EB Garamond"/>
                  <a:cs typeface="EB Garamond"/>
                  <a:sym typeface="EB Garamond"/>
                </a:rPr>
                <a:t>Assessed to determine the way forward</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8" name="Shape 368"/>
        <p:cNvGrpSpPr/>
        <p:nvPr/>
      </p:nvGrpSpPr>
      <p:grpSpPr>
        <a:xfrm>
          <a:off x="0" y="0"/>
          <a:ext cx="0" cy="0"/>
          <a:chOff x="0" y="0"/>
          <a:chExt cx="0" cy="0"/>
        </a:xfrm>
      </p:grpSpPr>
      <p:sp>
        <p:nvSpPr>
          <p:cNvPr id="369" name="Google Shape;369;p2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70" name="Google Shape;370;p23"/>
          <p:cNvSpPr txBox="1"/>
          <p:nvPr>
            <p:ph type="title"/>
          </p:nvPr>
        </p:nvSpPr>
        <p:spPr>
          <a:xfrm>
            <a:off x="852055" y="857251"/>
            <a:ext cx="4362973" cy="85725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3600"/>
              <a:buFont typeface="EB Garamond"/>
              <a:buNone/>
            </a:pPr>
            <a:r>
              <a:rPr lang="en-US" sz="3600">
                <a:solidFill>
                  <a:srgbClr val="FF0000"/>
                </a:solidFill>
              </a:rPr>
              <a:t>Performance of I.A</a:t>
            </a:r>
            <a:endParaRPr/>
          </a:p>
        </p:txBody>
      </p:sp>
      <p:sp>
        <p:nvSpPr>
          <p:cNvPr id="371" name="Google Shape;371;p23"/>
          <p:cNvSpPr txBox="1"/>
          <p:nvPr>
            <p:ph idx="1" type="body"/>
          </p:nvPr>
        </p:nvSpPr>
        <p:spPr>
          <a:xfrm>
            <a:off x="1461654" y="2525857"/>
            <a:ext cx="3739520" cy="3096923"/>
          </a:xfrm>
          <a:prstGeom prst="rect">
            <a:avLst/>
          </a:prstGeom>
          <a:noFill/>
          <a:ln>
            <a:noFill/>
          </a:ln>
        </p:spPr>
        <p:txBody>
          <a:bodyPr anchorCtr="0" anchor="t" bIns="45700" lIns="91425" spcFirstLastPara="1" rIns="91425" wrap="square" tIns="45700">
            <a:normAutofit/>
          </a:bodyPr>
          <a:lstStyle/>
          <a:p>
            <a:pPr indent="-342900" lvl="0" marL="342900" rtl="0" algn="l">
              <a:lnSpc>
                <a:spcPct val="110000"/>
              </a:lnSpc>
              <a:spcBef>
                <a:spcPts val="0"/>
              </a:spcBef>
              <a:spcAft>
                <a:spcPts val="0"/>
              </a:spcAft>
              <a:buSzPts val="1920"/>
              <a:buChar char="▪"/>
            </a:pPr>
            <a:r>
              <a:rPr lang="en-US" sz="2400">
                <a:solidFill>
                  <a:schemeClr val="dk1"/>
                </a:solidFill>
                <a:latin typeface="Avenir"/>
                <a:ea typeface="Avenir"/>
                <a:cs typeface="Avenir"/>
                <a:sym typeface="Avenir"/>
              </a:rPr>
              <a:t>It is therefore important that an evaluation of how well the alliance is achieving its objectives</a:t>
            </a:r>
            <a:r>
              <a:rPr lang="en-US" sz="2400">
                <a:solidFill>
                  <a:schemeClr val="dk1"/>
                </a:solidFill>
              </a:rPr>
              <a:t> is done</a:t>
            </a:r>
            <a:endParaRPr>
              <a:solidFill>
                <a:schemeClr val="dk1"/>
              </a:solidFill>
            </a:endParaRPr>
          </a:p>
          <a:p>
            <a:pPr indent="-342900" lvl="0" marL="342900" rtl="0" algn="l">
              <a:lnSpc>
                <a:spcPct val="110000"/>
              </a:lnSpc>
              <a:spcBef>
                <a:spcPts val="1000"/>
              </a:spcBef>
              <a:spcAft>
                <a:spcPts val="0"/>
              </a:spcAft>
              <a:buClr>
                <a:srgbClr val="E9E4EF"/>
              </a:buClr>
              <a:buSzPts val="1920"/>
              <a:buChar char="▪"/>
            </a:pPr>
            <a:r>
              <a:rPr lang="en-US" sz="2400">
                <a:solidFill>
                  <a:schemeClr val="dk1"/>
                </a:solidFill>
              </a:rPr>
              <a:t>Reflection </a:t>
            </a:r>
            <a:endParaRPr/>
          </a:p>
          <a:p>
            <a:pPr indent="0" lvl="0" marL="0" rtl="0" algn="l">
              <a:lnSpc>
                <a:spcPct val="110000"/>
              </a:lnSpc>
              <a:spcBef>
                <a:spcPts val="1000"/>
              </a:spcBef>
              <a:spcAft>
                <a:spcPts val="0"/>
              </a:spcAft>
              <a:buSzPts val="1920"/>
              <a:buNone/>
            </a:pPr>
            <a:r>
              <a:t/>
            </a:r>
            <a:endParaRPr sz="2400">
              <a:solidFill>
                <a:schemeClr val="dk1"/>
              </a:solidFill>
            </a:endParaRPr>
          </a:p>
        </p:txBody>
      </p:sp>
      <p:pic>
        <p:nvPicPr>
          <p:cNvPr descr="Three arrows on bullseye" id="372" name="Google Shape;372;p23"/>
          <p:cNvPicPr preferRelativeResize="0"/>
          <p:nvPr/>
        </p:nvPicPr>
        <p:blipFill rotWithShape="1">
          <a:blip r:embed="rId3">
            <a:alphaModFix amt="90000"/>
          </a:blip>
          <a:srcRect b="-1" l="0" r="-2" t="13966"/>
          <a:stretch/>
        </p:blipFill>
        <p:spPr>
          <a:xfrm>
            <a:off x="6094792" y="1151651"/>
            <a:ext cx="5663269" cy="319139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2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78" name="Google Shape;378;p24"/>
          <p:cNvSpPr txBox="1"/>
          <p:nvPr>
            <p:ph type="title"/>
          </p:nvPr>
        </p:nvSpPr>
        <p:spPr>
          <a:xfrm>
            <a:off x="852055" y="857251"/>
            <a:ext cx="6233592" cy="1023505"/>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FF0000"/>
              </a:buClr>
              <a:buSzPct val="100000"/>
              <a:buFont typeface="EB Garamond"/>
              <a:buNone/>
            </a:pPr>
            <a:r>
              <a:rPr lang="en-US" sz="4400">
                <a:solidFill>
                  <a:srgbClr val="FF0000"/>
                </a:solidFill>
              </a:rPr>
              <a:t>How to Measure Performance of I.A</a:t>
            </a:r>
            <a:endParaRPr sz="4400">
              <a:solidFill>
                <a:srgbClr val="FF0000"/>
              </a:solidFill>
            </a:endParaRPr>
          </a:p>
        </p:txBody>
      </p:sp>
      <p:sp>
        <p:nvSpPr>
          <p:cNvPr id="379" name="Google Shape;379;p24"/>
          <p:cNvSpPr txBox="1"/>
          <p:nvPr>
            <p:ph idx="1" type="body"/>
          </p:nvPr>
        </p:nvSpPr>
        <p:spPr>
          <a:xfrm>
            <a:off x="838200" y="2525857"/>
            <a:ext cx="6205883" cy="3651105"/>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lang="en-US" sz="2400">
                <a:solidFill>
                  <a:schemeClr val="dk1"/>
                </a:solidFill>
              </a:rPr>
              <a:t>Growth- sale</a:t>
            </a: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rPr>
              <a:t>Expansion- market entry/portfolio</a:t>
            </a: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rPr>
              <a:t>More competitive</a:t>
            </a: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rPr>
              <a:t>Customer knowledge</a:t>
            </a:r>
            <a:endParaRPr/>
          </a:p>
          <a:p>
            <a:pPr indent="-228600" lvl="0" marL="457200" rtl="0" algn="l">
              <a:lnSpc>
                <a:spcPct val="110000"/>
              </a:lnSpc>
              <a:spcBef>
                <a:spcPts val="1000"/>
              </a:spcBef>
              <a:spcAft>
                <a:spcPts val="0"/>
              </a:spcAft>
              <a:buClr>
                <a:srgbClr val="E9E4EF"/>
              </a:buClr>
              <a:buSzPts val="1920"/>
              <a:buChar char="▪"/>
            </a:pPr>
            <a:r>
              <a:rPr lang="en-US" sz="2400">
                <a:solidFill>
                  <a:schemeClr val="dk1"/>
                </a:solidFill>
              </a:rPr>
              <a:t>Market knowledge</a:t>
            </a:r>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Multi-coloured arrows pointing to different directions" id="380" name="Google Shape;380;p24"/>
          <p:cNvPicPr preferRelativeResize="0"/>
          <p:nvPr/>
        </p:nvPicPr>
        <p:blipFill rotWithShape="1">
          <a:blip r:embed="rId3">
            <a:alphaModFix/>
          </a:blip>
          <a:srcRect b="-3" l="9510" r="42357" t="0"/>
          <a:stretch/>
        </p:blipFill>
        <p:spPr>
          <a:xfrm>
            <a:off x="7236476" y="1"/>
            <a:ext cx="4952475" cy="68580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4" name="Shape 384"/>
        <p:cNvGrpSpPr/>
        <p:nvPr/>
      </p:nvGrpSpPr>
      <p:grpSpPr>
        <a:xfrm>
          <a:off x="0" y="0"/>
          <a:ext cx="0" cy="0"/>
          <a:chOff x="0" y="0"/>
          <a:chExt cx="0" cy="0"/>
        </a:xfrm>
      </p:grpSpPr>
      <p:sp>
        <p:nvSpPr>
          <p:cNvPr id="385" name="Google Shape;385;p2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6" name="Google Shape;386;p25"/>
          <p:cNvSpPr/>
          <p:nvPr/>
        </p:nvSpPr>
        <p:spPr>
          <a:xfrm>
            <a:off x="0" y="-664"/>
            <a:ext cx="12188952" cy="6858000"/>
          </a:xfrm>
          <a:prstGeom prst="rect">
            <a:avLst/>
          </a:prstGeom>
          <a:gradFill>
            <a:gsLst>
              <a:gs pos="0">
                <a:srgbClr val="9FA737">
                  <a:alpha val="60000"/>
                </a:srgbClr>
              </a:gs>
              <a:gs pos="100000">
                <a:srgbClr val="7AAE44">
                  <a:alpha val="6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7" name="Google Shape;387;p25"/>
          <p:cNvSpPr/>
          <p:nvPr/>
        </p:nvSpPr>
        <p:spPr>
          <a:xfrm>
            <a:off x="0" y="663"/>
            <a:ext cx="12188952" cy="6858000"/>
          </a:xfrm>
          <a:prstGeom prst="rect">
            <a:avLst/>
          </a:prstGeom>
          <a:solidFill>
            <a:schemeClr val="lt2">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8" name="Google Shape;388;p25"/>
          <p:cNvSpPr/>
          <p:nvPr/>
        </p:nvSpPr>
        <p:spPr>
          <a:xfrm rot="-5400000">
            <a:off x="2537516" y="0"/>
            <a:ext cx="6857999" cy="6857998"/>
          </a:xfrm>
          <a:prstGeom prst="ellipse">
            <a:avLst/>
          </a:prstGeom>
          <a:gradFill>
            <a:gsLst>
              <a:gs pos="0">
                <a:srgbClr val="E4EFD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9" name="Google Shape;389;p25"/>
          <p:cNvSpPr/>
          <p:nvPr/>
        </p:nvSpPr>
        <p:spPr>
          <a:xfrm rot="-5400000">
            <a:off x="73990" y="1194074"/>
            <a:ext cx="5589934" cy="5737916"/>
          </a:xfrm>
          <a:prstGeom prst="ellipse">
            <a:avLst/>
          </a:prstGeom>
          <a:gradFill>
            <a:gsLst>
              <a:gs pos="0">
                <a:srgbClr val="7AAE44">
                  <a:alpha val="40000"/>
                </a:srgbClr>
              </a:gs>
              <a:gs pos="100000">
                <a:srgbClr val="C34D62">
                  <a:alpha val="2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90" name="Google Shape;390;p25"/>
          <p:cNvSpPr/>
          <p:nvPr/>
        </p:nvSpPr>
        <p:spPr>
          <a:xfrm rot="-5400000">
            <a:off x="6439622" y="194269"/>
            <a:ext cx="5760743" cy="5737917"/>
          </a:xfrm>
          <a:prstGeom prst="ellipse">
            <a:avLst/>
          </a:prstGeom>
          <a:gradFill>
            <a:gsLst>
              <a:gs pos="0">
                <a:srgbClr val="7AAE44">
                  <a:alpha val="20000"/>
                </a:srgbClr>
              </a:gs>
              <a:gs pos="100000">
                <a:srgbClr val="C34D62">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91" name="Google Shape;391;p25"/>
          <p:cNvSpPr txBox="1"/>
          <p:nvPr>
            <p:ph idx="4294967295" type="ctrTitle"/>
          </p:nvPr>
        </p:nvSpPr>
        <p:spPr>
          <a:xfrm>
            <a:off x="838201" y="857251"/>
            <a:ext cx="5796580" cy="675354"/>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EB Garamond"/>
              <a:buNone/>
            </a:pPr>
            <a:r>
              <a:rPr b="0" i="0" lang="en-US" sz="3600" u="none" cap="none" strike="noStrike">
                <a:solidFill>
                  <a:srgbClr val="FF0000"/>
                </a:solidFill>
                <a:latin typeface="EB Garamond"/>
                <a:ea typeface="EB Garamond"/>
                <a:cs typeface="EB Garamond"/>
                <a:sym typeface="EB Garamond"/>
              </a:rPr>
              <a:t>Advantages or drivers of I.A</a:t>
            </a:r>
            <a:endParaRPr b="0" i="0" sz="3600" u="none" cap="none" strike="noStrike">
              <a:solidFill>
                <a:srgbClr val="FF0000"/>
              </a:solidFill>
              <a:latin typeface="EB Garamond"/>
              <a:ea typeface="EB Garamond"/>
              <a:cs typeface="EB Garamond"/>
              <a:sym typeface="EB Garamond"/>
            </a:endParaRPr>
          </a:p>
        </p:txBody>
      </p:sp>
      <p:sp>
        <p:nvSpPr>
          <p:cNvPr id="392" name="Google Shape;392;p25"/>
          <p:cNvSpPr txBox="1"/>
          <p:nvPr>
            <p:ph idx="1" type="body"/>
          </p:nvPr>
        </p:nvSpPr>
        <p:spPr>
          <a:xfrm>
            <a:off x="653845" y="2158488"/>
            <a:ext cx="5796580" cy="3870990"/>
          </a:xfrm>
          <a:prstGeom prst="rect">
            <a:avLst/>
          </a:prstGeom>
          <a:noFill/>
          <a:ln>
            <a:noFill/>
          </a:ln>
        </p:spPr>
        <p:txBody>
          <a:bodyPr anchorCtr="0" anchor="t" bIns="45700" lIns="91425" spcFirstLastPara="1" rIns="91425" wrap="square" tIns="45700">
            <a:noAutofit/>
          </a:bodyPr>
          <a:lstStyle/>
          <a:p>
            <a:pPr indent="-228600" lvl="0" marL="457200" rtl="0" algn="l">
              <a:lnSpc>
                <a:spcPct val="100000"/>
              </a:lnSpc>
              <a:spcBef>
                <a:spcPts val="0"/>
              </a:spcBef>
              <a:spcAft>
                <a:spcPts val="0"/>
              </a:spcAft>
              <a:buSzPts val="1920"/>
              <a:buChar char="▪"/>
            </a:pPr>
            <a:r>
              <a:rPr b="1" lang="en-US" sz="2400">
                <a:solidFill>
                  <a:schemeClr val="dk1"/>
                </a:solidFill>
              </a:rPr>
              <a:t>Access to new markets</a:t>
            </a:r>
            <a:r>
              <a:rPr lang="en-US" sz="2400">
                <a:solidFill>
                  <a:schemeClr val="dk1"/>
                </a:solidFill>
              </a:rPr>
              <a:t>- One of the major drivers for alliance is for a multinational to gain access to a market</a:t>
            </a:r>
            <a:endParaRPr/>
          </a:p>
          <a:p>
            <a:pPr indent="-228600" lvl="0" marL="457200" rtl="0" algn="l">
              <a:lnSpc>
                <a:spcPct val="100000"/>
              </a:lnSpc>
              <a:spcBef>
                <a:spcPts val="1000"/>
              </a:spcBef>
              <a:spcAft>
                <a:spcPts val="0"/>
              </a:spcAft>
              <a:buSzPts val="1920"/>
              <a:buChar char="▪"/>
            </a:pPr>
            <a:r>
              <a:rPr b="1" lang="en-US" sz="2400">
                <a:solidFill>
                  <a:schemeClr val="dk1"/>
                </a:solidFill>
              </a:rPr>
              <a:t>Cost sharing</a:t>
            </a:r>
            <a:r>
              <a:rPr lang="en-US" sz="2400">
                <a:solidFill>
                  <a:schemeClr val="dk1"/>
                </a:solidFill>
              </a:rPr>
              <a:t>- A serious advantage that partners in an alliance are likely to have been cost sharing in the investment that they are making</a:t>
            </a:r>
            <a:endParaRPr/>
          </a:p>
        </p:txBody>
      </p:sp>
      <p:sp>
        <p:nvSpPr>
          <p:cNvPr id="393" name="Google Shape;393;p25"/>
          <p:cNvSpPr/>
          <p:nvPr/>
        </p:nvSpPr>
        <p:spPr>
          <a:xfrm>
            <a:off x="7784982" y="-1328"/>
            <a:ext cx="4407017" cy="6858000"/>
          </a:xfrm>
          <a:prstGeom prst="rect">
            <a:avLst/>
          </a:prstGeom>
          <a:gradFill>
            <a:gsLst>
              <a:gs pos="0">
                <a:schemeClr val="accent2"/>
              </a:gs>
              <a:gs pos="100000">
                <a:schemeClr val="accent1"/>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descr="Stock exchange numbers" id="394" name="Google Shape;394;p25"/>
          <p:cNvPicPr preferRelativeResize="0"/>
          <p:nvPr/>
        </p:nvPicPr>
        <p:blipFill rotWithShape="1">
          <a:blip r:embed="rId3">
            <a:alphaModFix amt="60000"/>
          </a:blip>
          <a:srcRect b="-3" l="35108" r="22060" t="0"/>
          <a:stretch/>
        </p:blipFill>
        <p:spPr>
          <a:xfrm>
            <a:off x="7010692" y="-1328"/>
            <a:ext cx="5181307" cy="467032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8" name="Shape 398"/>
        <p:cNvGrpSpPr/>
        <p:nvPr/>
      </p:nvGrpSpPr>
      <p:grpSpPr>
        <a:xfrm>
          <a:off x="0" y="0"/>
          <a:ext cx="0" cy="0"/>
          <a:chOff x="0" y="0"/>
          <a:chExt cx="0" cy="0"/>
        </a:xfrm>
      </p:grpSpPr>
      <p:sp>
        <p:nvSpPr>
          <p:cNvPr id="399" name="Google Shape;399;p2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00" name="Google Shape;400;p26"/>
          <p:cNvSpPr txBox="1"/>
          <p:nvPr>
            <p:ph type="title"/>
          </p:nvPr>
        </p:nvSpPr>
        <p:spPr>
          <a:xfrm>
            <a:off x="852055" y="857251"/>
            <a:ext cx="5041846" cy="107892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Advantanges of I.A</a:t>
            </a:r>
            <a:endParaRPr sz="4400">
              <a:solidFill>
                <a:srgbClr val="FF0000"/>
              </a:solidFill>
            </a:endParaRPr>
          </a:p>
        </p:txBody>
      </p:sp>
      <p:sp>
        <p:nvSpPr>
          <p:cNvPr id="401" name="Google Shape;401;p26"/>
          <p:cNvSpPr txBox="1"/>
          <p:nvPr>
            <p:ph idx="1" type="body"/>
          </p:nvPr>
        </p:nvSpPr>
        <p:spPr>
          <a:xfrm>
            <a:off x="850490" y="2881159"/>
            <a:ext cx="5694574" cy="3351221"/>
          </a:xfrm>
          <a:prstGeom prst="rect">
            <a:avLst/>
          </a:prstGeom>
          <a:noFill/>
          <a:ln>
            <a:noFill/>
          </a:ln>
        </p:spPr>
        <p:txBody>
          <a:bodyPr anchorCtr="0" anchor="t" bIns="45700" lIns="91425" spcFirstLastPara="1" rIns="91425" wrap="square" tIns="45700">
            <a:normAutofit/>
          </a:bodyPr>
          <a:lstStyle/>
          <a:p>
            <a:pPr indent="-228600" lvl="0" marL="457200" rtl="0" algn="l">
              <a:lnSpc>
                <a:spcPct val="100000"/>
              </a:lnSpc>
              <a:spcBef>
                <a:spcPts val="0"/>
              </a:spcBef>
              <a:spcAft>
                <a:spcPts val="0"/>
              </a:spcAft>
              <a:buSzPts val="1920"/>
              <a:buChar char="▪"/>
            </a:pPr>
            <a:r>
              <a:rPr lang="en-US" sz="2400">
                <a:solidFill>
                  <a:schemeClr val="dk1"/>
                </a:solidFill>
              </a:rPr>
              <a:t>Tapping into competitor’s/partner’s strengths- </a:t>
            </a:r>
            <a:endParaRPr/>
          </a:p>
          <a:p>
            <a:pPr indent="-228600" lvl="0" marL="457200" rtl="0" algn="l">
              <a:lnSpc>
                <a:spcPct val="100000"/>
              </a:lnSpc>
              <a:spcBef>
                <a:spcPts val="1000"/>
              </a:spcBef>
              <a:spcAft>
                <a:spcPts val="0"/>
              </a:spcAft>
              <a:buClr>
                <a:srgbClr val="E9E4EF"/>
              </a:buClr>
              <a:buSzPts val="1920"/>
              <a:buChar char="▪"/>
            </a:pPr>
            <a:r>
              <a:rPr lang="en-US" sz="2400">
                <a:solidFill>
                  <a:schemeClr val="dk1"/>
                </a:solidFill>
              </a:rPr>
              <a:t>Gain access to partner’s distribution channels- </a:t>
            </a:r>
            <a:endParaRPr/>
          </a:p>
        </p:txBody>
      </p:sp>
      <p:pic>
        <p:nvPicPr>
          <p:cNvPr descr="Business Growth" id="402" name="Google Shape;402;p26"/>
          <p:cNvPicPr preferRelativeResize="0"/>
          <p:nvPr/>
        </p:nvPicPr>
        <p:blipFill rotWithShape="1">
          <a:blip r:embed="rId3">
            <a:alphaModFix amt="90000"/>
          </a:blip>
          <a:srcRect b="0" l="0" r="0" t="0"/>
          <a:stretch/>
        </p:blipFill>
        <p:spPr>
          <a:xfrm>
            <a:off x="6912209" y="594584"/>
            <a:ext cx="4790434" cy="376519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6" name="Shape 406"/>
        <p:cNvGrpSpPr/>
        <p:nvPr/>
      </p:nvGrpSpPr>
      <p:grpSpPr>
        <a:xfrm>
          <a:off x="0" y="0"/>
          <a:ext cx="0" cy="0"/>
          <a:chOff x="0" y="0"/>
          <a:chExt cx="0" cy="0"/>
        </a:xfrm>
      </p:grpSpPr>
      <p:sp>
        <p:nvSpPr>
          <p:cNvPr id="407" name="Google Shape;407;p2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08" name="Google Shape;408;p27"/>
          <p:cNvSpPr txBox="1"/>
          <p:nvPr>
            <p:ph type="title"/>
          </p:nvPr>
        </p:nvSpPr>
        <p:spPr>
          <a:xfrm>
            <a:off x="852055" y="857251"/>
            <a:ext cx="4362973" cy="87110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EB Garamond"/>
              <a:buNone/>
            </a:pPr>
            <a:r>
              <a:rPr lang="en-US" sz="4400">
                <a:solidFill>
                  <a:srgbClr val="FF0000"/>
                </a:solidFill>
              </a:rPr>
              <a:t>Advantages of I.A</a:t>
            </a:r>
            <a:endParaRPr sz="4400">
              <a:solidFill>
                <a:srgbClr val="FF0000"/>
              </a:solidFill>
            </a:endParaRPr>
          </a:p>
        </p:txBody>
      </p:sp>
      <p:sp>
        <p:nvSpPr>
          <p:cNvPr id="409" name="Google Shape;409;p27"/>
          <p:cNvSpPr txBox="1"/>
          <p:nvPr>
            <p:ph idx="1" type="body"/>
          </p:nvPr>
        </p:nvSpPr>
        <p:spPr>
          <a:xfrm>
            <a:off x="850490" y="2908197"/>
            <a:ext cx="4940619" cy="3330216"/>
          </a:xfrm>
          <a:prstGeom prst="rect">
            <a:avLst/>
          </a:prstGeom>
          <a:noFill/>
          <a:ln>
            <a:noFill/>
          </a:ln>
        </p:spPr>
        <p:txBody>
          <a:bodyPr anchorCtr="0" anchor="t" bIns="45700" lIns="91425" spcFirstLastPara="1" rIns="91425" wrap="square" tIns="45700">
            <a:normAutofit/>
          </a:bodyPr>
          <a:lstStyle/>
          <a:p>
            <a:pPr indent="-228600" lvl="0" marL="457200" rtl="0" algn="l">
              <a:lnSpc>
                <a:spcPct val="110000"/>
              </a:lnSpc>
              <a:spcBef>
                <a:spcPts val="0"/>
              </a:spcBef>
              <a:spcAft>
                <a:spcPts val="0"/>
              </a:spcAft>
              <a:buSzPts val="1920"/>
              <a:buFont typeface="Noto Sans Symbols"/>
              <a:buChar char="▪"/>
            </a:pPr>
            <a:r>
              <a:rPr b="1" lang="en-US" sz="2400">
                <a:solidFill>
                  <a:schemeClr val="dk1"/>
                </a:solidFill>
              </a:rPr>
              <a:t>Reduce or share risks</a:t>
            </a:r>
            <a:r>
              <a:rPr lang="en-US" sz="2400">
                <a:solidFill>
                  <a:schemeClr val="dk1"/>
                </a:solidFill>
              </a:rPr>
              <a:t>- Venturing in foreign markets comes with its risk; financial, market, and political</a:t>
            </a:r>
            <a:endParaRPr/>
          </a:p>
          <a:p>
            <a:pPr indent="-106679" lvl="0" marL="457200" rtl="0" algn="l">
              <a:lnSpc>
                <a:spcPct val="110000"/>
              </a:lnSpc>
              <a:spcBef>
                <a:spcPts val="1000"/>
              </a:spcBef>
              <a:spcAft>
                <a:spcPts val="0"/>
              </a:spcAft>
              <a:buClr>
                <a:srgbClr val="E9E4EF"/>
              </a:buClr>
              <a:buSzPts val="1920"/>
              <a:buNone/>
            </a:pPr>
            <a:r>
              <a:t/>
            </a:r>
            <a:endParaRPr sz="2400">
              <a:solidFill>
                <a:schemeClr val="dk1"/>
              </a:solidFill>
            </a:endParaRPr>
          </a:p>
        </p:txBody>
      </p:sp>
      <p:pic>
        <p:nvPicPr>
          <p:cNvPr descr="Downward trend" id="410" name="Google Shape;410;p27"/>
          <p:cNvPicPr preferRelativeResize="0"/>
          <p:nvPr/>
        </p:nvPicPr>
        <p:blipFill rotWithShape="1">
          <a:blip r:embed="rId3">
            <a:alphaModFix amt="90000"/>
          </a:blip>
          <a:srcRect b="0" l="0" r="0" t="0"/>
          <a:stretch/>
        </p:blipFill>
        <p:spPr>
          <a:xfrm>
            <a:off x="7010309" y="594584"/>
            <a:ext cx="4692334" cy="37213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4" name="Shape 414"/>
        <p:cNvGrpSpPr/>
        <p:nvPr/>
      </p:nvGrpSpPr>
      <p:grpSpPr>
        <a:xfrm>
          <a:off x="0" y="0"/>
          <a:ext cx="0" cy="0"/>
          <a:chOff x="0" y="0"/>
          <a:chExt cx="0" cy="0"/>
        </a:xfrm>
      </p:grpSpPr>
      <p:sp>
        <p:nvSpPr>
          <p:cNvPr id="415" name="Google Shape;415;p2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16" name="Google Shape;416;p28"/>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17" name="Google Shape;417;p28"/>
          <p:cNvSpPr txBox="1"/>
          <p:nvPr>
            <p:ph idx="4294967295" type="ctrTitle"/>
          </p:nvPr>
        </p:nvSpPr>
        <p:spPr>
          <a:xfrm>
            <a:off x="8347588" y="-4916"/>
            <a:ext cx="3200400" cy="419084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600"/>
              <a:buFont typeface="EB Garamond"/>
              <a:buNone/>
            </a:pPr>
            <a:r>
              <a:rPr b="0" i="0" lang="en-US" sz="3600" u="none" cap="none" strike="noStrike">
                <a:solidFill>
                  <a:srgbClr val="FF0000"/>
                </a:solidFill>
                <a:latin typeface="EB Garamond"/>
                <a:ea typeface="EB Garamond"/>
                <a:cs typeface="EB Garamond"/>
                <a:sym typeface="EB Garamond"/>
              </a:rPr>
              <a:t>Advantages or drivers of International Alliances</a:t>
            </a:r>
            <a:endParaRPr/>
          </a:p>
        </p:txBody>
      </p:sp>
      <p:grpSp>
        <p:nvGrpSpPr>
          <p:cNvPr id="418" name="Google Shape;418;p28"/>
          <p:cNvGrpSpPr/>
          <p:nvPr/>
        </p:nvGrpSpPr>
        <p:grpSpPr>
          <a:xfrm>
            <a:off x="643478" y="1317651"/>
            <a:ext cx="7060095" cy="3757969"/>
            <a:chOff x="0" y="904696"/>
            <a:chExt cx="7060095" cy="3757969"/>
          </a:xfrm>
        </p:grpSpPr>
        <p:sp>
          <p:nvSpPr>
            <p:cNvPr id="419" name="Google Shape;419;p28"/>
            <p:cNvSpPr/>
            <p:nvPr/>
          </p:nvSpPr>
          <p:spPr>
            <a:xfrm>
              <a:off x="0" y="904696"/>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8"/>
            <p:cNvSpPr/>
            <p:nvPr/>
          </p:nvSpPr>
          <p:spPr>
            <a:xfrm>
              <a:off x="505238" y="1280493"/>
              <a:ext cx="918614" cy="918614"/>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8"/>
            <p:cNvSpPr/>
            <p:nvPr/>
          </p:nvSpPr>
          <p:spPr>
            <a:xfrm>
              <a:off x="1929091" y="904696"/>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8"/>
            <p:cNvSpPr txBox="1"/>
            <p:nvPr/>
          </p:nvSpPr>
          <p:spPr>
            <a:xfrm>
              <a:off x="1929091" y="904696"/>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9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Access to new technology-</a:t>
              </a:r>
              <a:r>
                <a:rPr lang="en-US" sz="2500">
                  <a:solidFill>
                    <a:schemeClr val="dk1"/>
                  </a:solidFill>
                  <a:latin typeface="EB Garamond"/>
                  <a:ea typeface="EB Garamond"/>
                  <a:cs typeface="EB Garamond"/>
                  <a:sym typeface="EB Garamond"/>
                </a:rPr>
                <a:t> </a:t>
              </a:r>
              <a:endParaRPr sz="2500">
                <a:solidFill>
                  <a:schemeClr val="dk1"/>
                </a:solidFill>
                <a:latin typeface="Avenir"/>
                <a:ea typeface="Avenir"/>
                <a:cs typeface="Avenir"/>
                <a:sym typeface="Avenir"/>
              </a:endParaRPr>
            </a:p>
          </p:txBody>
        </p:sp>
        <p:sp>
          <p:nvSpPr>
            <p:cNvPr id="423" name="Google Shape;423;p28"/>
            <p:cNvSpPr/>
            <p:nvPr/>
          </p:nvSpPr>
          <p:spPr>
            <a:xfrm>
              <a:off x="0" y="2992457"/>
              <a:ext cx="7060095" cy="167020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8"/>
            <p:cNvSpPr/>
            <p:nvPr/>
          </p:nvSpPr>
          <p:spPr>
            <a:xfrm>
              <a:off x="505238" y="3368254"/>
              <a:ext cx="918614" cy="918614"/>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8"/>
            <p:cNvSpPr/>
            <p:nvPr/>
          </p:nvSpPr>
          <p:spPr>
            <a:xfrm>
              <a:off x="1929091" y="2992457"/>
              <a:ext cx="5131003" cy="16702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8"/>
            <p:cNvSpPr txBox="1"/>
            <p:nvPr/>
          </p:nvSpPr>
          <p:spPr>
            <a:xfrm>
              <a:off x="1929091" y="2992457"/>
              <a:ext cx="5131003" cy="1670208"/>
            </a:xfrm>
            <a:prstGeom prst="rect">
              <a:avLst/>
            </a:prstGeom>
            <a:noFill/>
            <a:ln>
              <a:noFill/>
            </a:ln>
          </p:spPr>
          <p:txBody>
            <a:bodyPr anchorCtr="0" anchor="ctr" bIns="176750" lIns="176750" spcFirstLastPara="1" rIns="176750" wrap="square" tIns="176750">
              <a:noAutofit/>
            </a:bodyPr>
            <a:lstStyle/>
            <a:p>
              <a:pPr indent="0" lvl="0" marL="0" marR="0" rtl="0" algn="l">
                <a:lnSpc>
                  <a:spcPct val="90000"/>
                </a:lnSpc>
                <a:spcBef>
                  <a:spcPts val="0"/>
                </a:spcBef>
                <a:spcAft>
                  <a:spcPts val="0"/>
                </a:spcAft>
                <a:buClr>
                  <a:schemeClr val="dk1"/>
                </a:buClr>
                <a:buSzPts val="2500"/>
                <a:buFont typeface="Avenir"/>
                <a:buNone/>
              </a:pPr>
              <a:r>
                <a:rPr lang="en-US" sz="2500">
                  <a:solidFill>
                    <a:schemeClr val="dk1"/>
                  </a:solidFill>
                  <a:latin typeface="Avenir"/>
                  <a:ea typeface="Avenir"/>
                  <a:cs typeface="Avenir"/>
                  <a:sym typeface="Avenir"/>
                </a:rPr>
                <a:t>Possible economy of scale-</a:t>
              </a:r>
              <a:r>
                <a:rPr lang="en-US" sz="2500">
                  <a:solidFill>
                    <a:schemeClr val="dk1"/>
                  </a:solidFill>
                  <a:latin typeface="EB Garamond"/>
                  <a:ea typeface="EB Garamond"/>
                  <a:cs typeface="EB Garamond"/>
                  <a:sym typeface="EB Garamond"/>
                </a:rPr>
                <a:t> </a:t>
              </a:r>
              <a:endParaRPr sz="2500">
                <a:solidFill>
                  <a:schemeClr val="dk1"/>
                </a:solidFill>
                <a:latin typeface="Avenir"/>
                <a:ea typeface="Avenir"/>
                <a:cs typeface="Avenir"/>
                <a:sym typeface="Aveni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0" name="Shape 430"/>
        <p:cNvGrpSpPr/>
        <p:nvPr/>
      </p:nvGrpSpPr>
      <p:grpSpPr>
        <a:xfrm>
          <a:off x="0" y="0"/>
          <a:ext cx="0" cy="0"/>
          <a:chOff x="0" y="0"/>
          <a:chExt cx="0" cy="0"/>
        </a:xfrm>
      </p:grpSpPr>
      <p:sp>
        <p:nvSpPr>
          <p:cNvPr id="431" name="Google Shape;431;p2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32" name="Google Shape;432;p29"/>
          <p:cNvSpPr/>
          <p:nvPr/>
        </p:nvSpPr>
        <p:spPr>
          <a:xfrm>
            <a:off x="0" y="0"/>
            <a:ext cx="12188952" cy="6858000"/>
          </a:xfrm>
          <a:prstGeom prst="frame">
            <a:avLst>
              <a:gd fmla="val 7164" name="adj1"/>
            </a:avLst>
          </a:prstGeom>
          <a:gradFill>
            <a:gsLst>
              <a:gs pos="0">
                <a:srgbClr val="9FA737">
                  <a:alpha val="40000"/>
                </a:srgbClr>
              </a:gs>
              <a:gs pos="100000">
                <a:srgbClr val="7AAE44">
                  <a:alpha val="40000"/>
                </a:srgbClr>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33" name="Google Shape;433;p29"/>
          <p:cNvSpPr txBox="1"/>
          <p:nvPr>
            <p:ph idx="4294967295" type="ctrTitle"/>
          </p:nvPr>
        </p:nvSpPr>
        <p:spPr>
          <a:xfrm>
            <a:off x="8181110" y="290945"/>
            <a:ext cx="3144982" cy="407107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FF0000"/>
              </a:buClr>
              <a:buSzPts val="4400"/>
              <a:buFont typeface="EB Garamond"/>
              <a:buNone/>
            </a:pPr>
            <a:r>
              <a:rPr b="0" i="0" lang="en-US" sz="4400" u="none" cap="none" strike="noStrike">
                <a:solidFill>
                  <a:srgbClr val="FF0000"/>
                </a:solidFill>
                <a:latin typeface="EB Garamond"/>
                <a:ea typeface="EB Garamond"/>
                <a:cs typeface="EB Garamond"/>
                <a:sym typeface="EB Garamond"/>
              </a:rPr>
              <a:t>Topic Recap</a:t>
            </a:r>
            <a:endParaRPr/>
          </a:p>
        </p:txBody>
      </p:sp>
      <p:grpSp>
        <p:nvGrpSpPr>
          <p:cNvPr id="434" name="Google Shape;434;p29"/>
          <p:cNvGrpSpPr/>
          <p:nvPr/>
        </p:nvGrpSpPr>
        <p:grpSpPr>
          <a:xfrm>
            <a:off x="649959" y="651843"/>
            <a:ext cx="7060095" cy="5566003"/>
            <a:chOff x="0" y="679"/>
            <a:chExt cx="7060095" cy="5566003"/>
          </a:xfrm>
        </p:grpSpPr>
        <p:sp>
          <p:nvSpPr>
            <p:cNvPr id="435" name="Google Shape;435;p29"/>
            <p:cNvSpPr/>
            <p:nvPr/>
          </p:nvSpPr>
          <p:spPr>
            <a:xfrm>
              <a:off x="0" y="679"/>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9"/>
            <p:cNvSpPr/>
            <p:nvPr/>
          </p:nvSpPr>
          <p:spPr>
            <a:xfrm>
              <a:off x="481061" y="358494"/>
              <a:ext cx="874657" cy="874657"/>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9"/>
            <p:cNvSpPr/>
            <p:nvPr/>
          </p:nvSpPr>
          <p:spPr>
            <a:xfrm>
              <a:off x="1836781" y="679"/>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9"/>
            <p:cNvSpPr txBox="1"/>
            <p:nvPr/>
          </p:nvSpPr>
          <p:spPr>
            <a:xfrm>
              <a:off x="1836781" y="679"/>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It is one of the options that a multinational can use to enter a foreign market</a:t>
              </a:r>
              <a:endParaRPr/>
            </a:p>
          </p:txBody>
        </p:sp>
        <p:sp>
          <p:nvSpPr>
            <p:cNvPr id="439" name="Google Shape;439;p29"/>
            <p:cNvSpPr/>
            <p:nvPr/>
          </p:nvSpPr>
          <p:spPr>
            <a:xfrm>
              <a:off x="0" y="1988538"/>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9"/>
            <p:cNvSpPr/>
            <p:nvPr/>
          </p:nvSpPr>
          <p:spPr>
            <a:xfrm>
              <a:off x="481061" y="2346352"/>
              <a:ext cx="874657" cy="874657"/>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9"/>
            <p:cNvSpPr/>
            <p:nvPr/>
          </p:nvSpPr>
          <p:spPr>
            <a:xfrm>
              <a:off x="1836781" y="1988538"/>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9"/>
            <p:cNvSpPr txBox="1"/>
            <p:nvPr/>
          </p:nvSpPr>
          <p:spPr>
            <a:xfrm>
              <a:off x="1836781" y="1988538"/>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In the topic we have looked at what international alliance is, different forms of it, partners selection, alliance management and we concluded by looking at the drivers or the advantages that may be derived from pursuing this strategy</a:t>
              </a:r>
              <a:endParaRPr/>
            </a:p>
          </p:txBody>
        </p:sp>
        <p:sp>
          <p:nvSpPr>
            <p:cNvPr id="443" name="Google Shape;443;p29"/>
            <p:cNvSpPr/>
            <p:nvPr/>
          </p:nvSpPr>
          <p:spPr>
            <a:xfrm>
              <a:off x="0" y="3976396"/>
              <a:ext cx="7060095" cy="159028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9"/>
            <p:cNvSpPr/>
            <p:nvPr/>
          </p:nvSpPr>
          <p:spPr>
            <a:xfrm>
              <a:off x="481061" y="4334211"/>
              <a:ext cx="874657" cy="874657"/>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9"/>
            <p:cNvSpPr/>
            <p:nvPr/>
          </p:nvSpPr>
          <p:spPr>
            <a:xfrm>
              <a:off x="1836781" y="3976396"/>
              <a:ext cx="5223313" cy="159028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9"/>
            <p:cNvSpPr txBox="1"/>
            <p:nvPr/>
          </p:nvSpPr>
          <p:spPr>
            <a:xfrm>
              <a:off x="1836781" y="3976396"/>
              <a:ext cx="5223313" cy="1590286"/>
            </a:xfrm>
            <a:prstGeom prst="rect">
              <a:avLst/>
            </a:prstGeom>
            <a:noFill/>
            <a:ln>
              <a:noFill/>
            </a:ln>
          </p:spPr>
          <p:txBody>
            <a:bodyPr anchorCtr="0" anchor="ctr" bIns="168300" lIns="168300" spcFirstLastPara="1" rIns="168300" wrap="square" tIns="16830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In our next lecture we will look at the internationalization process, which will depict the process through which firms internationalize</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0" name="Shape 450"/>
        <p:cNvGrpSpPr/>
        <p:nvPr/>
      </p:nvGrpSpPr>
      <p:grpSpPr>
        <a:xfrm>
          <a:off x="0" y="0"/>
          <a:ext cx="0" cy="0"/>
          <a:chOff x="0" y="0"/>
          <a:chExt cx="0" cy="0"/>
        </a:xfrm>
      </p:grpSpPr>
      <p:sp>
        <p:nvSpPr>
          <p:cNvPr id="451" name="Google Shape;451;p3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52" name="Google Shape;452;p30"/>
          <p:cNvSpPr txBox="1"/>
          <p:nvPr>
            <p:ph type="title"/>
          </p:nvPr>
        </p:nvSpPr>
        <p:spPr>
          <a:xfrm>
            <a:off x="852055" y="718706"/>
            <a:ext cx="5914937" cy="663287"/>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FF0000"/>
              </a:buClr>
              <a:buSzPct val="100000"/>
              <a:buFont typeface="EB Garamond"/>
              <a:buNone/>
            </a:pPr>
            <a:r>
              <a:rPr lang="en-US" sz="4400">
                <a:solidFill>
                  <a:srgbClr val="FF0000"/>
                </a:solidFill>
              </a:rPr>
              <a:t>References </a:t>
            </a:r>
            <a:endParaRPr sz="4400">
              <a:solidFill>
                <a:srgbClr val="FF0000"/>
              </a:solidFill>
            </a:endParaRPr>
          </a:p>
        </p:txBody>
      </p:sp>
      <p:sp>
        <p:nvSpPr>
          <p:cNvPr id="453" name="Google Shape;453;p30"/>
          <p:cNvSpPr txBox="1"/>
          <p:nvPr>
            <p:ph idx="1" type="body"/>
          </p:nvPr>
        </p:nvSpPr>
        <p:spPr>
          <a:xfrm>
            <a:off x="838200" y="1999385"/>
            <a:ext cx="6372138" cy="4177577"/>
          </a:xfrm>
          <a:prstGeom prst="rect">
            <a:avLst/>
          </a:prstGeom>
          <a:noFill/>
          <a:ln>
            <a:noFill/>
          </a:ln>
        </p:spPr>
        <p:txBody>
          <a:bodyPr anchorCtr="0" anchor="t" bIns="45700" lIns="91425" spcFirstLastPara="1" rIns="91425" wrap="square" tIns="45700">
            <a:normAutofit/>
          </a:bodyPr>
          <a:lstStyle/>
          <a:p>
            <a:pPr indent="-228600" lvl="0" marL="457200" rtl="0" algn="l">
              <a:lnSpc>
                <a:spcPct val="100000"/>
              </a:lnSpc>
              <a:spcBef>
                <a:spcPts val="0"/>
              </a:spcBef>
              <a:spcAft>
                <a:spcPts val="0"/>
              </a:spcAft>
              <a:buSzPts val="1280"/>
              <a:buChar char="▪"/>
            </a:pPr>
            <a:r>
              <a:rPr lang="en-US" sz="1600">
                <a:solidFill>
                  <a:schemeClr val="dk1"/>
                </a:solidFill>
              </a:rPr>
              <a:t>Alliances. KPMG. (n.d.). https://kpmg.com/xx/en/home/about/alliances.html</a:t>
            </a:r>
            <a:endParaRPr/>
          </a:p>
          <a:p>
            <a:pPr indent="-228600" lvl="0" marL="457200" rtl="0" algn="l">
              <a:lnSpc>
                <a:spcPct val="100000"/>
              </a:lnSpc>
              <a:spcBef>
                <a:spcPts val="1000"/>
              </a:spcBef>
              <a:spcAft>
                <a:spcPts val="0"/>
              </a:spcAft>
              <a:buClr>
                <a:srgbClr val="E9E4EF"/>
              </a:buClr>
              <a:buSzPts val="1280"/>
              <a:buChar char="▪"/>
            </a:pPr>
            <a:r>
              <a:rPr lang="en-US" sz="1600">
                <a:solidFill>
                  <a:schemeClr val="dk1"/>
                </a:solidFill>
              </a:rPr>
              <a:t>Tesla Motors and Toyota Motor Corporation intend to work jointly on EV development, TMC to invest in Tesla. Tesla. (n.d.). https://www.tesla.com/blog/tesla-motors-and-toyota-motor-corporation-intend-work-jointly-ev-development-tm</a:t>
            </a:r>
            <a:endParaRPr/>
          </a:p>
          <a:p>
            <a:pPr indent="-228600" lvl="0" marL="457200" rtl="0" algn="l">
              <a:lnSpc>
                <a:spcPct val="100000"/>
              </a:lnSpc>
              <a:spcBef>
                <a:spcPts val="1000"/>
              </a:spcBef>
              <a:spcAft>
                <a:spcPts val="0"/>
              </a:spcAft>
              <a:buClr>
                <a:srgbClr val="E9E4EF"/>
              </a:buClr>
              <a:buSzPts val="1280"/>
              <a:buChar char="▪"/>
            </a:pPr>
            <a:r>
              <a:rPr lang="en-US" sz="1600">
                <a:solidFill>
                  <a:schemeClr val="dk1"/>
                </a:solidFill>
              </a:rPr>
              <a:t>Parboteeah. P, Cullen. J. (2011). Strategic International Management, 5th Edition South</a:t>
            </a:r>
            <a:endParaRPr/>
          </a:p>
          <a:p>
            <a:pPr indent="-228600" lvl="0" marL="457200" rtl="0" algn="l">
              <a:lnSpc>
                <a:spcPct val="100000"/>
              </a:lnSpc>
              <a:spcBef>
                <a:spcPts val="1000"/>
              </a:spcBef>
              <a:spcAft>
                <a:spcPts val="0"/>
              </a:spcAft>
              <a:buClr>
                <a:srgbClr val="E9E4EF"/>
              </a:buClr>
              <a:buSzPts val="1280"/>
              <a:buChar char="▪"/>
            </a:pPr>
            <a:r>
              <a:rPr lang="en-US" sz="1600">
                <a:solidFill>
                  <a:schemeClr val="dk1"/>
                </a:solidFill>
              </a:rPr>
              <a:t>-West Cengage Learning, Canada.</a:t>
            </a:r>
            <a:endParaRPr/>
          </a:p>
          <a:p>
            <a:pPr indent="-147320" lvl="0" marL="457200" rtl="0" algn="l">
              <a:lnSpc>
                <a:spcPct val="100000"/>
              </a:lnSpc>
              <a:spcBef>
                <a:spcPts val="1000"/>
              </a:spcBef>
              <a:spcAft>
                <a:spcPts val="0"/>
              </a:spcAft>
              <a:buClr>
                <a:srgbClr val="E9E4EF"/>
              </a:buClr>
              <a:buSzPts val="1280"/>
              <a:buNone/>
            </a:pPr>
            <a:r>
              <a:t/>
            </a:r>
            <a:endParaRPr sz="1600">
              <a:solidFill>
                <a:schemeClr val="dk1"/>
              </a:solidFill>
            </a:endParaRPr>
          </a:p>
        </p:txBody>
      </p:sp>
      <p:pic>
        <p:nvPicPr>
          <p:cNvPr descr="Cars in the car park" id="454" name="Google Shape;454;p30"/>
          <p:cNvPicPr preferRelativeResize="0"/>
          <p:nvPr/>
        </p:nvPicPr>
        <p:blipFill rotWithShape="1">
          <a:blip r:embed="rId3">
            <a:alphaModFix/>
          </a:blip>
          <a:srcRect b="3" l="32541" r="19363" t="0"/>
          <a:stretch/>
        </p:blipFill>
        <p:spPr>
          <a:xfrm>
            <a:off x="7236476" y="1"/>
            <a:ext cx="4952475" cy="6858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LuminousVTI">
  <a:themeElements>
    <a:clrScheme name="AnalogousFromDarkSeedLeftStep">
      <a:dk1>
        <a:srgbClr val="000000"/>
      </a:dk1>
      <a:lt1>
        <a:srgbClr val="FFFFFF"/>
      </a:lt1>
      <a:dk2>
        <a:srgbClr val="271D33"/>
      </a:dk2>
      <a:lt2>
        <a:srgbClr val="E5E2E8"/>
      </a:lt2>
      <a:accent1>
        <a:srgbClr val="7AAE44"/>
      </a:accent1>
      <a:accent2>
        <a:srgbClr val="9FA737"/>
      </a:accent2>
      <a:accent3>
        <a:srgbClr val="C39A4D"/>
      </a:accent3>
      <a:accent4>
        <a:srgbClr val="B1573B"/>
      </a:accent4>
      <a:accent5>
        <a:srgbClr val="C34D62"/>
      </a:accent5>
      <a:accent6>
        <a:srgbClr val="B13B81"/>
      </a:accent6>
      <a:hlink>
        <a:srgbClr val="BF3F4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2024-04-19T09:05:51Z</dcterms:created>
  <dc:creator>-</dc:creator>
</cp:coreProperties>
</file>