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63" r:id="rId3"/>
    <p:sldId id="264" r:id="rId4"/>
    <p:sldId id="265" r:id="rId5"/>
    <p:sldId id="276" r:id="rId6"/>
    <p:sldId id="277" r:id="rId7"/>
    <p:sldId id="266" r:id="rId8"/>
    <p:sldId id="278" r:id="rId9"/>
    <p:sldId id="267" r:id="rId10"/>
    <p:sldId id="279" r:id="rId11"/>
    <p:sldId id="280" r:id="rId12"/>
    <p:sldId id="268" r:id="rId13"/>
    <p:sldId id="281" r:id="rId14"/>
    <p:sldId id="269" r:id="rId15"/>
    <p:sldId id="283" r:id="rId16"/>
    <p:sldId id="282" r:id="rId17"/>
    <p:sldId id="284" r:id="rId18"/>
    <p:sldId id="270" r:id="rId19"/>
    <p:sldId id="285" r:id="rId20"/>
    <p:sldId id="271" r:id="rId21"/>
    <p:sldId id="286" r:id="rId22"/>
    <p:sldId id="287" r:id="rId23"/>
    <p:sldId id="272" r:id="rId24"/>
    <p:sldId id="288" r:id="rId25"/>
    <p:sldId id="289" r:id="rId26"/>
    <p:sldId id="273" r:id="rId27"/>
    <p:sldId id="290" r:id="rId28"/>
    <p:sldId id="274" r:id="rId29"/>
    <p:sldId id="291" r:id="rId30"/>
    <p:sldId id="292" r:id="rId31"/>
    <p:sldId id="275"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D14FDA0-255F-90DE-D4AA-2BA72FF06A86}" v="247" dt="2024-05-09T06:50:45.1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6"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s>
</file>

<file path=ppt/diagrams/_rels/data2.xml.rels><?xml version="1.0" encoding="UTF-8" standalone="yes"?>
<Relationships xmlns="http://schemas.openxmlformats.org/package/2006/relationships"><Relationship Id="rId1" Type="http://schemas.openxmlformats.org/officeDocument/2006/relationships/image" Target="../media/image12.png"/></Relationships>
</file>

<file path=ppt/diagrams/_rels/data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image" Target="../media/image13.png"/></Relationships>
</file>

<file path=ppt/diagrams/_rels/data6.xml.rels><?xml version="1.0" encoding="UTF-8" standalone="yes"?>
<Relationships xmlns="http://schemas.openxmlformats.org/package/2006/relationships"><Relationship Id="rId1" Type="http://schemas.openxmlformats.org/officeDocument/2006/relationships/image" Target="../media/image16.png"/></Relationships>
</file>

<file path=ppt/diagrams/_rels/data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image" Target="../media/image17.pn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s>
</file>

<file path=ppt/diagrams/_rels/drawing2.xml.rels><?xml version="1.0" encoding="UTF-8" standalone="yes"?>
<Relationships xmlns="http://schemas.openxmlformats.org/package/2006/relationships"><Relationship Id="rId1" Type="http://schemas.openxmlformats.org/officeDocument/2006/relationships/image" Target="../media/image12.png"/></Relationships>
</file>

<file path=ppt/diagrams/_rels/drawing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image" Target="../media/image13.png"/></Relationships>
</file>

<file path=ppt/diagrams/_rels/drawing6.xml.rels><?xml version="1.0" encoding="UTF-8" standalone="yes"?>
<Relationships xmlns="http://schemas.openxmlformats.org/package/2006/relationships"><Relationship Id="rId1" Type="http://schemas.openxmlformats.org/officeDocument/2006/relationships/image" Target="../media/image16.png"/></Relationships>
</file>

<file path=ppt/diagrams/_rels/drawing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image" Target="../media/image17.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819694F-4B09-4D15-95BD-8ACAB9EA5837}"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2910583-1345-45F1-9096-D1B80974993E}">
      <dgm:prSet/>
      <dgm:spPr/>
      <dgm:t>
        <a:bodyPr/>
        <a:lstStyle/>
        <a:p>
          <a:r>
            <a:rPr lang="en-US"/>
            <a:t>Understand the process of internationalization</a:t>
          </a:r>
        </a:p>
      </dgm:t>
    </dgm:pt>
    <dgm:pt modelId="{F8103F07-489C-48C4-9C7D-F5F4490A1587}" type="parTrans" cxnId="{088D31ED-7165-4505-81AC-AEF30516CCD0}">
      <dgm:prSet/>
      <dgm:spPr/>
      <dgm:t>
        <a:bodyPr/>
        <a:lstStyle/>
        <a:p>
          <a:endParaRPr lang="en-US"/>
        </a:p>
      </dgm:t>
    </dgm:pt>
    <dgm:pt modelId="{60E3F629-F496-4D52-8F4C-36415C6FC980}" type="sibTrans" cxnId="{088D31ED-7165-4505-81AC-AEF30516CCD0}">
      <dgm:prSet/>
      <dgm:spPr/>
      <dgm:t>
        <a:bodyPr/>
        <a:lstStyle/>
        <a:p>
          <a:endParaRPr lang="en-US"/>
        </a:p>
      </dgm:t>
    </dgm:pt>
    <dgm:pt modelId="{FCD9241C-2661-42E9-AA91-8D39FFD48A5C}">
      <dgm:prSet/>
      <dgm:spPr/>
      <dgm:t>
        <a:bodyPr/>
        <a:lstStyle/>
        <a:p>
          <a:r>
            <a:rPr lang="en-US"/>
            <a:t>Differentiate models of internationalization</a:t>
          </a:r>
        </a:p>
      </dgm:t>
    </dgm:pt>
    <dgm:pt modelId="{3A4917A9-08CC-4B48-88A3-29BE5B6B6281}" type="parTrans" cxnId="{E01A0786-41B9-4BF8-922A-7FEEBFD11126}">
      <dgm:prSet/>
      <dgm:spPr/>
      <dgm:t>
        <a:bodyPr/>
        <a:lstStyle/>
        <a:p>
          <a:endParaRPr lang="en-US"/>
        </a:p>
      </dgm:t>
    </dgm:pt>
    <dgm:pt modelId="{04423350-6957-413C-A104-125EF75E05CD}" type="sibTrans" cxnId="{E01A0786-41B9-4BF8-922A-7FEEBFD11126}">
      <dgm:prSet/>
      <dgm:spPr/>
      <dgm:t>
        <a:bodyPr/>
        <a:lstStyle/>
        <a:p>
          <a:endParaRPr lang="en-US"/>
        </a:p>
      </dgm:t>
    </dgm:pt>
    <dgm:pt modelId="{23951FF4-AFB3-42C1-A9F8-DBD33366E1CE}">
      <dgm:prSet/>
      <dgm:spPr/>
      <dgm:t>
        <a:bodyPr/>
        <a:lstStyle/>
        <a:p>
          <a:r>
            <a:rPr lang="en-US"/>
            <a:t>Propose some of the cheap strategies SMEs can use to get international contacts</a:t>
          </a:r>
        </a:p>
      </dgm:t>
    </dgm:pt>
    <dgm:pt modelId="{20CA31AE-724C-4C09-8E48-E1E4A063195F}" type="parTrans" cxnId="{6ACC6162-D54F-4F93-AE88-3CD8F728D1A4}">
      <dgm:prSet/>
      <dgm:spPr/>
      <dgm:t>
        <a:bodyPr/>
        <a:lstStyle/>
        <a:p>
          <a:endParaRPr lang="en-US"/>
        </a:p>
      </dgm:t>
    </dgm:pt>
    <dgm:pt modelId="{4B05A7E7-6B87-47D5-9A0A-6FA05CF5FE50}" type="sibTrans" cxnId="{6ACC6162-D54F-4F93-AE88-3CD8F728D1A4}">
      <dgm:prSet/>
      <dgm:spPr/>
      <dgm:t>
        <a:bodyPr/>
        <a:lstStyle/>
        <a:p>
          <a:endParaRPr lang="en-US"/>
        </a:p>
      </dgm:t>
    </dgm:pt>
    <dgm:pt modelId="{F0C63B08-3897-4361-BA50-00C1D695F7E7}" type="pres">
      <dgm:prSet presAssocID="{D819694F-4B09-4D15-95BD-8ACAB9EA5837}" presName="root" presStyleCnt="0">
        <dgm:presLayoutVars>
          <dgm:dir/>
          <dgm:resizeHandles val="exact"/>
        </dgm:presLayoutVars>
      </dgm:prSet>
      <dgm:spPr/>
    </dgm:pt>
    <dgm:pt modelId="{E92B29E9-F327-491D-8EA4-821027B3EB35}" type="pres">
      <dgm:prSet presAssocID="{02910583-1345-45F1-9096-D1B80974993E}" presName="compNode" presStyleCnt="0"/>
      <dgm:spPr/>
    </dgm:pt>
    <dgm:pt modelId="{10AAF69E-DDEE-4E8D-B43F-1DFA4A33BC5A}" type="pres">
      <dgm:prSet presAssocID="{02910583-1345-45F1-9096-D1B80974993E}" presName="bgRect" presStyleLbl="bgShp" presStyleIdx="0" presStyleCnt="3"/>
      <dgm:spPr/>
    </dgm:pt>
    <dgm:pt modelId="{88374AE7-E03C-4FBF-8C09-1221C288A876}" type="pres">
      <dgm:prSet presAssocID="{02910583-1345-45F1-9096-D1B80974993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Earth Globe Europe-Africa"/>
        </a:ext>
      </dgm:extLst>
    </dgm:pt>
    <dgm:pt modelId="{76530106-45B8-430D-AD35-76357E861914}" type="pres">
      <dgm:prSet presAssocID="{02910583-1345-45F1-9096-D1B80974993E}" presName="spaceRect" presStyleCnt="0"/>
      <dgm:spPr/>
    </dgm:pt>
    <dgm:pt modelId="{0426C097-5F2B-4FB0-B02B-22D32E6F6AF3}" type="pres">
      <dgm:prSet presAssocID="{02910583-1345-45F1-9096-D1B80974993E}" presName="parTx" presStyleLbl="revTx" presStyleIdx="0" presStyleCnt="3">
        <dgm:presLayoutVars>
          <dgm:chMax val="0"/>
          <dgm:chPref val="0"/>
        </dgm:presLayoutVars>
      </dgm:prSet>
      <dgm:spPr/>
    </dgm:pt>
    <dgm:pt modelId="{2E83EC68-5173-4B49-8B1E-B26CCE037DD9}" type="pres">
      <dgm:prSet presAssocID="{60E3F629-F496-4D52-8F4C-36415C6FC980}" presName="sibTrans" presStyleCnt="0"/>
      <dgm:spPr/>
    </dgm:pt>
    <dgm:pt modelId="{E499E7D1-318A-4545-BA8E-CAAC4BB26594}" type="pres">
      <dgm:prSet presAssocID="{FCD9241C-2661-42E9-AA91-8D39FFD48A5C}" presName="compNode" presStyleCnt="0"/>
      <dgm:spPr/>
    </dgm:pt>
    <dgm:pt modelId="{0EAC6D3B-6FC8-4986-BCBA-E848D9048588}" type="pres">
      <dgm:prSet presAssocID="{FCD9241C-2661-42E9-AA91-8D39FFD48A5C}" presName="bgRect" presStyleLbl="bgShp" presStyleIdx="1" presStyleCnt="3"/>
      <dgm:spPr/>
    </dgm:pt>
    <dgm:pt modelId="{66CC9997-C974-47C9-AB46-EC5FDCDDA58A}" type="pres">
      <dgm:prSet presAssocID="{FCD9241C-2661-42E9-AA91-8D39FFD48A5C}" presName="iconRect" presStyleLbl="node1" presStyleIdx="1" presStyleCnt="3"/>
      <dgm:spPr>
        <a:blipFill>
          <a:blip xmlns:r="http://schemas.openxmlformats.org/officeDocument/2006/relationships" r:embed="rId2">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Earth Globe Americas"/>
        </a:ext>
      </dgm:extLst>
    </dgm:pt>
    <dgm:pt modelId="{9E973222-C667-43E5-91B9-E26F546F42FE}" type="pres">
      <dgm:prSet presAssocID="{FCD9241C-2661-42E9-AA91-8D39FFD48A5C}" presName="spaceRect" presStyleCnt="0"/>
      <dgm:spPr/>
    </dgm:pt>
    <dgm:pt modelId="{6D60D5B6-669F-4BA7-9996-82674BE4BD01}" type="pres">
      <dgm:prSet presAssocID="{FCD9241C-2661-42E9-AA91-8D39FFD48A5C}" presName="parTx" presStyleLbl="revTx" presStyleIdx="1" presStyleCnt="3">
        <dgm:presLayoutVars>
          <dgm:chMax val="0"/>
          <dgm:chPref val="0"/>
        </dgm:presLayoutVars>
      </dgm:prSet>
      <dgm:spPr/>
    </dgm:pt>
    <dgm:pt modelId="{2E661251-AD79-4A59-8281-AFA6C436A31F}" type="pres">
      <dgm:prSet presAssocID="{04423350-6957-413C-A104-125EF75E05CD}" presName="sibTrans" presStyleCnt="0"/>
      <dgm:spPr/>
    </dgm:pt>
    <dgm:pt modelId="{EC19F5C8-938E-4196-B5C6-F2D743455ADB}" type="pres">
      <dgm:prSet presAssocID="{23951FF4-AFB3-42C1-A9F8-DBD33366E1CE}" presName="compNode" presStyleCnt="0"/>
      <dgm:spPr/>
    </dgm:pt>
    <dgm:pt modelId="{2E9A15A7-4A06-4804-8A70-4EE92AA45C85}" type="pres">
      <dgm:prSet presAssocID="{23951FF4-AFB3-42C1-A9F8-DBD33366E1CE}" presName="bgRect" presStyleLbl="bgShp" presStyleIdx="2" presStyleCnt="3"/>
      <dgm:spPr/>
    </dgm:pt>
    <dgm:pt modelId="{83861AA1-DA98-4D18-A4AD-F5320082137B}" type="pres">
      <dgm:prSet presAssocID="{23951FF4-AFB3-42C1-A9F8-DBD33366E1CE}" presName="iconRect" presStyleLbl="node1" presStyleIdx="2" presStyleCnt="3"/>
      <dgm:spPr>
        <a:blipFill>
          <a:blip xmlns:r="http://schemas.openxmlformats.org/officeDocument/2006/relationships" r:embed="rId3">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Handshake"/>
        </a:ext>
      </dgm:extLst>
    </dgm:pt>
    <dgm:pt modelId="{D6B31FAD-16E1-4594-A268-21964FBBBA1E}" type="pres">
      <dgm:prSet presAssocID="{23951FF4-AFB3-42C1-A9F8-DBD33366E1CE}" presName="spaceRect" presStyleCnt="0"/>
      <dgm:spPr/>
    </dgm:pt>
    <dgm:pt modelId="{854A8831-9640-4594-8FAE-23D1242666B4}" type="pres">
      <dgm:prSet presAssocID="{23951FF4-AFB3-42C1-A9F8-DBD33366E1CE}" presName="parTx" presStyleLbl="revTx" presStyleIdx="2" presStyleCnt="3">
        <dgm:presLayoutVars>
          <dgm:chMax val="0"/>
          <dgm:chPref val="0"/>
        </dgm:presLayoutVars>
      </dgm:prSet>
      <dgm:spPr/>
    </dgm:pt>
  </dgm:ptLst>
  <dgm:cxnLst>
    <dgm:cxn modelId="{6ACC6162-D54F-4F93-AE88-3CD8F728D1A4}" srcId="{D819694F-4B09-4D15-95BD-8ACAB9EA5837}" destId="{23951FF4-AFB3-42C1-A9F8-DBD33366E1CE}" srcOrd="2" destOrd="0" parTransId="{20CA31AE-724C-4C09-8E48-E1E4A063195F}" sibTransId="{4B05A7E7-6B87-47D5-9A0A-6FA05CF5FE50}"/>
    <dgm:cxn modelId="{79044547-53CE-47C8-8F81-A71CEF960FA3}" type="presOf" srcId="{D819694F-4B09-4D15-95BD-8ACAB9EA5837}" destId="{F0C63B08-3897-4361-BA50-00C1D695F7E7}" srcOrd="0" destOrd="0" presId="urn:microsoft.com/office/officeart/2018/2/layout/IconVerticalSolidList"/>
    <dgm:cxn modelId="{E01A0786-41B9-4BF8-922A-7FEEBFD11126}" srcId="{D819694F-4B09-4D15-95BD-8ACAB9EA5837}" destId="{FCD9241C-2661-42E9-AA91-8D39FFD48A5C}" srcOrd="1" destOrd="0" parTransId="{3A4917A9-08CC-4B48-88A3-29BE5B6B6281}" sibTransId="{04423350-6957-413C-A104-125EF75E05CD}"/>
    <dgm:cxn modelId="{436ED486-5E0F-4BCD-9944-E636F9697A99}" type="presOf" srcId="{FCD9241C-2661-42E9-AA91-8D39FFD48A5C}" destId="{6D60D5B6-669F-4BA7-9996-82674BE4BD01}" srcOrd="0" destOrd="0" presId="urn:microsoft.com/office/officeart/2018/2/layout/IconVerticalSolidList"/>
    <dgm:cxn modelId="{EB8C00B9-EEAC-473D-87D5-730F66488351}" type="presOf" srcId="{23951FF4-AFB3-42C1-A9F8-DBD33366E1CE}" destId="{854A8831-9640-4594-8FAE-23D1242666B4}" srcOrd="0" destOrd="0" presId="urn:microsoft.com/office/officeart/2018/2/layout/IconVerticalSolidList"/>
    <dgm:cxn modelId="{088D31ED-7165-4505-81AC-AEF30516CCD0}" srcId="{D819694F-4B09-4D15-95BD-8ACAB9EA5837}" destId="{02910583-1345-45F1-9096-D1B80974993E}" srcOrd="0" destOrd="0" parTransId="{F8103F07-489C-48C4-9C7D-F5F4490A1587}" sibTransId="{60E3F629-F496-4D52-8F4C-36415C6FC980}"/>
    <dgm:cxn modelId="{24CB6AFE-E873-42F2-AB6E-BAACFFA2369B}" type="presOf" srcId="{02910583-1345-45F1-9096-D1B80974993E}" destId="{0426C097-5F2B-4FB0-B02B-22D32E6F6AF3}" srcOrd="0" destOrd="0" presId="urn:microsoft.com/office/officeart/2018/2/layout/IconVerticalSolidList"/>
    <dgm:cxn modelId="{B0F61F34-B784-46B1-93B6-8FAE6AA64810}" type="presParOf" srcId="{F0C63B08-3897-4361-BA50-00C1D695F7E7}" destId="{E92B29E9-F327-491D-8EA4-821027B3EB35}" srcOrd="0" destOrd="0" presId="urn:microsoft.com/office/officeart/2018/2/layout/IconVerticalSolidList"/>
    <dgm:cxn modelId="{D390E55D-35CD-4B67-B999-A3475F649C6B}" type="presParOf" srcId="{E92B29E9-F327-491D-8EA4-821027B3EB35}" destId="{10AAF69E-DDEE-4E8D-B43F-1DFA4A33BC5A}" srcOrd="0" destOrd="0" presId="urn:microsoft.com/office/officeart/2018/2/layout/IconVerticalSolidList"/>
    <dgm:cxn modelId="{0B149F77-DF92-4691-A414-4DD0C4F31536}" type="presParOf" srcId="{E92B29E9-F327-491D-8EA4-821027B3EB35}" destId="{88374AE7-E03C-4FBF-8C09-1221C288A876}" srcOrd="1" destOrd="0" presId="urn:microsoft.com/office/officeart/2018/2/layout/IconVerticalSolidList"/>
    <dgm:cxn modelId="{BA4F9F50-51E0-47BE-8EBF-C66EA110DAAA}" type="presParOf" srcId="{E92B29E9-F327-491D-8EA4-821027B3EB35}" destId="{76530106-45B8-430D-AD35-76357E861914}" srcOrd="2" destOrd="0" presId="urn:microsoft.com/office/officeart/2018/2/layout/IconVerticalSolidList"/>
    <dgm:cxn modelId="{159D720C-DB01-4AFF-9005-789151D3FDC4}" type="presParOf" srcId="{E92B29E9-F327-491D-8EA4-821027B3EB35}" destId="{0426C097-5F2B-4FB0-B02B-22D32E6F6AF3}" srcOrd="3" destOrd="0" presId="urn:microsoft.com/office/officeart/2018/2/layout/IconVerticalSolidList"/>
    <dgm:cxn modelId="{E9A6C663-2D98-467A-8E21-48486F05D567}" type="presParOf" srcId="{F0C63B08-3897-4361-BA50-00C1D695F7E7}" destId="{2E83EC68-5173-4B49-8B1E-B26CCE037DD9}" srcOrd="1" destOrd="0" presId="urn:microsoft.com/office/officeart/2018/2/layout/IconVerticalSolidList"/>
    <dgm:cxn modelId="{4136F10A-65B5-44D2-BDEB-50A3C9EF3791}" type="presParOf" srcId="{F0C63B08-3897-4361-BA50-00C1D695F7E7}" destId="{E499E7D1-318A-4545-BA8E-CAAC4BB26594}" srcOrd="2" destOrd="0" presId="urn:microsoft.com/office/officeart/2018/2/layout/IconVerticalSolidList"/>
    <dgm:cxn modelId="{06A233E4-2383-4234-B4A0-B8AD8D4C3E7C}" type="presParOf" srcId="{E499E7D1-318A-4545-BA8E-CAAC4BB26594}" destId="{0EAC6D3B-6FC8-4986-BCBA-E848D9048588}" srcOrd="0" destOrd="0" presId="urn:microsoft.com/office/officeart/2018/2/layout/IconVerticalSolidList"/>
    <dgm:cxn modelId="{3EF5601E-05D7-46E8-8543-DC901B92B83F}" type="presParOf" srcId="{E499E7D1-318A-4545-BA8E-CAAC4BB26594}" destId="{66CC9997-C974-47C9-AB46-EC5FDCDDA58A}" srcOrd="1" destOrd="0" presId="urn:microsoft.com/office/officeart/2018/2/layout/IconVerticalSolidList"/>
    <dgm:cxn modelId="{7A65C0DA-5F97-492D-894F-5590BD569A78}" type="presParOf" srcId="{E499E7D1-318A-4545-BA8E-CAAC4BB26594}" destId="{9E973222-C667-43E5-91B9-E26F546F42FE}" srcOrd="2" destOrd="0" presId="urn:microsoft.com/office/officeart/2018/2/layout/IconVerticalSolidList"/>
    <dgm:cxn modelId="{8E18C5DF-3E80-4CEC-B285-CDBD40B1145B}" type="presParOf" srcId="{E499E7D1-318A-4545-BA8E-CAAC4BB26594}" destId="{6D60D5B6-669F-4BA7-9996-82674BE4BD01}" srcOrd="3" destOrd="0" presId="urn:microsoft.com/office/officeart/2018/2/layout/IconVerticalSolidList"/>
    <dgm:cxn modelId="{8CB1CA80-E756-45B2-BA8C-ADE9F73D98EF}" type="presParOf" srcId="{F0C63B08-3897-4361-BA50-00C1D695F7E7}" destId="{2E661251-AD79-4A59-8281-AFA6C436A31F}" srcOrd="3" destOrd="0" presId="urn:microsoft.com/office/officeart/2018/2/layout/IconVerticalSolidList"/>
    <dgm:cxn modelId="{0762AA85-486E-45D3-B573-D3CC5E200DB0}" type="presParOf" srcId="{F0C63B08-3897-4361-BA50-00C1D695F7E7}" destId="{EC19F5C8-938E-4196-B5C6-F2D743455ADB}" srcOrd="4" destOrd="0" presId="urn:microsoft.com/office/officeart/2018/2/layout/IconVerticalSolidList"/>
    <dgm:cxn modelId="{498C9DC4-DA8D-489E-BCC4-F4F235E5773B}" type="presParOf" srcId="{EC19F5C8-938E-4196-B5C6-F2D743455ADB}" destId="{2E9A15A7-4A06-4804-8A70-4EE92AA45C85}" srcOrd="0" destOrd="0" presId="urn:microsoft.com/office/officeart/2018/2/layout/IconVerticalSolidList"/>
    <dgm:cxn modelId="{21CBDF15-95F5-4E41-A216-F8F742A6A690}" type="presParOf" srcId="{EC19F5C8-938E-4196-B5C6-F2D743455ADB}" destId="{83861AA1-DA98-4D18-A4AD-F5320082137B}" srcOrd="1" destOrd="0" presId="urn:microsoft.com/office/officeart/2018/2/layout/IconVerticalSolidList"/>
    <dgm:cxn modelId="{EE8FAC0E-D2D5-4249-9654-D77850F7C762}" type="presParOf" srcId="{EC19F5C8-938E-4196-B5C6-F2D743455ADB}" destId="{D6B31FAD-16E1-4594-A268-21964FBBBA1E}" srcOrd="2" destOrd="0" presId="urn:microsoft.com/office/officeart/2018/2/layout/IconVerticalSolidList"/>
    <dgm:cxn modelId="{333580A2-E03B-42CC-81C7-55AD9E93399F}" type="presParOf" srcId="{EC19F5C8-938E-4196-B5C6-F2D743455ADB}" destId="{854A8831-9640-4594-8FAE-23D1242666B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EA98098-2DAC-4AA2-B97A-A8CEEF09971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A79989E-5513-4A2F-A12F-BDC52F5650E7}">
      <dgm:prSet phldr="0"/>
      <dgm:spPr/>
      <dgm:t>
        <a:bodyPr/>
        <a:lstStyle/>
        <a:p>
          <a:pPr>
            <a:lnSpc>
              <a:spcPct val="100000"/>
            </a:lnSpc>
          </a:pPr>
          <a:r>
            <a:rPr lang="en-US" dirty="0">
              <a:latin typeface="Posterama"/>
            </a:rPr>
            <a:t>Have managers/employees or founders who have international experience</a:t>
          </a:r>
          <a:endParaRPr lang="en-US" dirty="0"/>
        </a:p>
      </dgm:t>
    </dgm:pt>
    <dgm:pt modelId="{BCCBB315-42A6-4262-8722-61FFC0A53053}" type="parTrans" cxnId="{30B12967-E693-4D3F-A416-878CF9C5983B}">
      <dgm:prSet/>
      <dgm:spPr/>
      <dgm:t>
        <a:bodyPr/>
        <a:lstStyle/>
        <a:p>
          <a:endParaRPr lang="en-US"/>
        </a:p>
      </dgm:t>
    </dgm:pt>
    <dgm:pt modelId="{7F3FCC3E-1679-4B7C-9F90-8D1C5B05B4E6}" type="sibTrans" cxnId="{30B12967-E693-4D3F-A416-878CF9C5983B}">
      <dgm:prSet/>
      <dgm:spPr/>
      <dgm:t>
        <a:bodyPr/>
        <a:lstStyle/>
        <a:p>
          <a:endParaRPr lang="en-US"/>
        </a:p>
      </dgm:t>
    </dgm:pt>
    <dgm:pt modelId="{549271C6-4F5D-4DD5-8AA1-6F2A4E820B17}">
      <dgm:prSet phldr="0"/>
      <dgm:spPr/>
      <dgm:t>
        <a:bodyPr/>
        <a:lstStyle/>
        <a:p>
          <a:pPr>
            <a:lnSpc>
              <a:spcPct val="100000"/>
            </a:lnSpc>
          </a:pPr>
          <a:r>
            <a:rPr lang="en-US" dirty="0">
              <a:latin typeface="Posterama"/>
            </a:rPr>
            <a:t>Overcome the perceived psychological distance between home and foreign markets</a:t>
          </a:r>
        </a:p>
      </dgm:t>
    </dgm:pt>
    <dgm:pt modelId="{2E66DFEE-0185-4EB3-8F7F-411BFF75CD3C}" type="parTrans" cxnId="{E424128E-9455-4C6C-8F0E-FC8864CB38E6}">
      <dgm:prSet/>
      <dgm:spPr/>
    </dgm:pt>
    <dgm:pt modelId="{3DDDC198-5FE5-442B-B439-A35219203057}" type="sibTrans" cxnId="{E424128E-9455-4C6C-8F0E-FC8864CB38E6}">
      <dgm:prSet/>
      <dgm:spPr/>
    </dgm:pt>
    <dgm:pt modelId="{CA16E59F-87BC-4429-8738-262C8BF5C89E}" type="pres">
      <dgm:prSet presAssocID="{DEA98098-2DAC-4AA2-B97A-A8CEEF099716}" presName="root" presStyleCnt="0">
        <dgm:presLayoutVars>
          <dgm:dir/>
          <dgm:resizeHandles val="exact"/>
        </dgm:presLayoutVars>
      </dgm:prSet>
      <dgm:spPr/>
    </dgm:pt>
    <dgm:pt modelId="{246924BC-161F-40E8-84BA-EC58F9536B94}" type="pres">
      <dgm:prSet presAssocID="{549271C6-4F5D-4DD5-8AA1-6F2A4E820B17}" presName="compNode" presStyleCnt="0"/>
      <dgm:spPr/>
    </dgm:pt>
    <dgm:pt modelId="{889205CC-B21F-411A-86AD-C20EBC7A962F}" type="pres">
      <dgm:prSet presAssocID="{549271C6-4F5D-4DD5-8AA1-6F2A4E820B17}" presName="bgRect" presStyleLbl="bgShp" presStyleIdx="0" presStyleCnt="2"/>
      <dgm:spPr/>
    </dgm:pt>
    <dgm:pt modelId="{12C8E198-B277-49BE-9994-AC94B3D7E763}" type="pres">
      <dgm:prSet presAssocID="{549271C6-4F5D-4DD5-8AA1-6F2A4E820B17}" presName="iconRect" presStyleLbl="node1" presStyleIdx="0" presStyleCnt="2"/>
      <dgm:spPr/>
    </dgm:pt>
    <dgm:pt modelId="{58F5E4C5-9048-4286-886A-9668A80ACF41}" type="pres">
      <dgm:prSet presAssocID="{549271C6-4F5D-4DD5-8AA1-6F2A4E820B17}" presName="spaceRect" presStyleCnt="0"/>
      <dgm:spPr/>
    </dgm:pt>
    <dgm:pt modelId="{47451236-3D86-472A-B070-56F8F1337739}" type="pres">
      <dgm:prSet presAssocID="{549271C6-4F5D-4DD5-8AA1-6F2A4E820B17}" presName="parTx" presStyleLbl="revTx" presStyleIdx="0" presStyleCnt="2">
        <dgm:presLayoutVars>
          <dgm:chMax val="0"/>
          <dgm:chPref val="0"/>
        </dgm:presLayoutVars>
      </dgm:prSet>
      <dgm:spPr/>
    </dgm:pt>
    <dgm:pt modelId="{FD550845-4B13-47DB-8E42-6B5274812DD3}" type="pres">
      <dgm:prSet presAssocID="{3DDDC198-5FE5-442B-B439-A35219203057}" presName="sibTrans" presStyleCnt="0"/>
      <dgm:spPr/>
    </dgm:pt>
    <dgm:pt modelId="{39A4DAA4-9F7A-4E51-B8F2-D32305A48CC7}" type="pres">
      <dgm:prSet presAssocID="{0A79989E-5513-4A2F-A12F-BDC52F5650E7}" presName="compNode" presStyleCnt="0"/>
      <dgm:spPr/>
    </dgm:pt>
    <dgm:pt modelId="{B6FF42D7-82E8-4135-977A-764D0641F545}" type="pres">
      <dgm:prSet presAssocID="{0A79989E-5513-4A2F-A12F-BDC52F5650E7}" presName="bgRect" presStyleLbl="bgShp" presStyleIdx="1" presStyleCnt="2"/>
      <dgm:spPr/>
    </dgm:pt>
    <dgm:pt modelId="{4B01EC27-F131-49A0-A946-38531A16FE10}" type="pres">
      <dgm:prSet presAssocID="{0A79989E-5513-4A2F-A12F-BDC52F5650E7}" presName="iconRect" presStyleLbl="node1" presStyleIdx="1" presStyleCnt="2"/>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Group of People"/>
        </a:ext>
      </dgm:extLst>
    </dgm:pt>
    <dgm:pt modelId="{24B53BEE-379D-4FFB-80ED-FDCA2656922F}" type="pres">
      <dgm:prSet presAssocID="{0A79989E-5513-4A2F-A12F-BDC52F5650E7}" presName="spaceRect" presStyleCnt="0"/>
      <dgm:spPr/>
    </dgm:pt>
    <dgm:pt modelId="{37C1B79E-C9F4-4F64-85E6-231731A929E7}" type="pres">
      <dgm:prSet presAssocID="{0A79989E-5513-4A2F-A12F-BDC52F5650E7}" presName="parTx" presStyleLbl="revTx" presStyleIdx="1" presStyleCnt="2">
        <dgm:presLayoutVars>
          <dgm:chMax val="0"/>
          <dgm:chPref val="0"/>
        </dgm:presLayoutVars>
      </dgm:prSet>
      <dgm:spPr/>
    </dgm:pt>
  </dgm:ptLst>
  <dgm:cxnLst>
    <dgm:cxn modelId="{9807A03D-5F20-4506-B76D-C9DAA732EC9C}" type="presOf" srcId="{549271C6-4F5D-4DD5-8AA1-6F2A4E820B17}" destId="{47451236-3D86-472A-B070-56F8F1337739}" srcOrd="0" destOrd="0" presId="urn:microsoft.com/office/officeart/2018/2/layout/IconVerticalSolidList"/>
    <dgm:cxn modelId="{30B12967-E693-4D3F-A416-878CF9C5983B}" srcId="{DEA98098-2DAC-4AA2-B97A-A8CEEF099716}" destId="{0A79989E-5513-4A2F-A12F-BDC52F5650E7}" srcOrd="1" destOrd="0" parTransId="{BCCBB315-42A6-4262-8722-61FFC0A53053}" sibTransId="{7F3FCC3E-1679-4B7C-9F90-8D1C5B05B4E6}"/>
    <dgm:cxn modelId="{E424128E-9455-4C6C-8F0E-FC8864CB38E6}" srcId="{DEA98098-2DAC-4AA2-B97A-A8CEEF099716}" destId="{549271C6-4F5D-4DD5-8AA1-6F2A4E820B17}" srcOrd="0" destOrd="0" parTransId="{2E66DFEE-0185-4EB3-8F7F-411BFF75CD3C}" sibTransId="{3DDDC198-5FE5-442B-B439-A35219203057}"/>
    <dgm:cxn modelId="{73F01D9E-3F96-440B-BB30-1C0FAD173A6C}" type="presOf" srcId="{0A79989E-5513-4A2F-A12F-BDC52F5650E7}" destId="{37C1B79E-C9F4-4F64-85E6-231731A929E7}" srcOrd="0" destOrd="0" presId="urn:microsoft.com/office/officeart/2018/2/layout/IconVerticalSolidList"/>
    <dgm:cxn modelId="{9FE39EA8-56A4-4057-9F4D-E77CF8C02134}" type="presOf" srcId="{DEA98098-2DAC-4AA2-B97A-A8CEEF099716}" destId="{CA16E59F-87BC-4429-8738-262C8BF5C89E}" srcOrd="0" destOrd="0" presId="urn:microsoft.com/office/officeart/2018/2/layout/IconVerticalSolidList"/>
    <dgm:cxn modelId="{BEFEC280-BB8D-49A4-8777-80075CB2586A}" type="presParOf" srcId="{CA16E59F-87BC-4429-8738-262C8BF5C89E}" destId="{246924BC-161F-40E8-84BA-EC58F9536B94}" srcOrd="0" destOrd="0" presId="urn:microsoft.com/office/officeart/2018/2/layout/IconVerticalSolidList"/>
    <dgm:cxn modelId="{19915DEC-9D05-47A1-AA71-CBB15CF1BA78}" type="presParOf" srcId="{246924BC-161F-40E8-84BA-EC58F9536B94}" destId="{889205CC-B21F-411A-86AD-C20EBC7A962F}" srcOrd="0" destOrd="0" presId="urn:microsoft.com/office/officeart/2018/2/layout/IconVerticalSolidList"/>
    <dgm:cxn modelId="{D3AE135B-3AE8-4F9D-BD16-1D1FEC5C3620}" type="presParOf" srcId="{246924BC-161F-40E8-84BA-EC58F9536B94}" destId="{12C8E198-B277-49BE-9994-AC94B3D7E763}" srcOrd="1" destOrd="0" presId="urn:microsoft.com/office/officeart/2018/2/layout/IconVerticalSolidList"/>
    <dgm:cxn modelId="{FBB669CE-2FCD-43C9-B04C-2B645F2543C9}" type="presParOf" srcId="{246924BC-161F-40E8-84BA-EC58F9536B94}" destId="{58F5E4C5-9048-4286-886A-9668A80ACF41}" srcOrd="2" destOrd="0" presId="urn:microsoft.com/office/officeart/2018/2/layout/IconVerticalSolidList"/>
    <dgm:cxn modelId="{A1EBF97A-260C-48B3-9722-C55C6E3E6C9F}" type="presParOf" srcId="{246924BC-161F-40E8-84BA-EC58F9536B94}" destId="{47451236-3D86-472A-B070-56F8F1337739}" srcOrd="3" destOrd="0" presId="urn:microsoft.com/office/officeart/2018/2/layout/IconVerticalSolidList"/>
    <dgm:cxn modelId="{011CD653-14A7-4979-9C59-5160E35211AA}" type="presParOf" srcId="{CA16E59F-87BC-4429-8738-262C8BF5C89E}" destId="{FD550845-4B13-47DB-8E42-6B5274812DD3}" srcOrd="1" destOrd="0" presId="urn:microsoft.com/office/officeart/2018/2/layout/IconVerticalSolidList"/>
    <dgm:cxn modelId="{EE86A4FC-C396-45E7-A51D-483BFFBD9182}" type="presParOf" srcId="{CA16E59F-87BC-4429-8738-262C8BF5C89E}" destId="{39A4DAA4-9F7A-4E51-B8F2-D32305A48CC7}" srcOrd="2" destOrd="0" presId="urn:microsoft.com/office/officeart/2018/2/layout/IconVerticalSolidList"/>
    <dgm:cxn modelId="{6F57D27E-1B74-4317-978F-74C3020922A1}" type="presParOf" srcId="{39A4DAA4-9F7A-4E51-B8F2-D32305A48CC7}" destId="{B6FF42D7-82E8-4135-977A-764D0641F545}" srcOrd="0" destOrd="0" presId="urn:microsoft.com/office/officeart/2018/2/layout/IconVerticalSolidList"/>
    <dgm:cxn modelId="{A8901A5A-3514-4B3D-80F8-B88D0FB8403B}" type="presParOf" srcId="{39A4DAA4-9F7A-4E51-B8F2-D32305A48CC7}" destId="{4B01EC27-F131-49A0-A946-38531A16FE10}" srcOrd="1" destOrd="0" presId="urn:microsoft.com/office/officeart/2018/2/layout/IconVerticalSolidList"/>
    <dgm:cxn modelId="{E2B1398E-ABD7-4459-B824-29DC263F59AB}" type="presParOf" srcId="{39A4DAA4-9F7A-4E51-B8F2-D32305A48CC7}" destId="{24B53BEE-379D-4FFB-80ED-FDCA2656922F}" srcOrd="2" destOrd="0" presId="urn:microsoft.com/office/officeart/2018/2/layout/IconVerticalSolidList"/>
    <dgm:cxn modelId="{500E706D-9933-4E71-871B-03AEA141201D}" type="presParOf" srcId="{39A4DAA4-9F7A-4E51-B8F2-D32305A48CC7}" destId="{37C1B79E-C9F4-4F64-85E6-231731A929E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EA98098-2DAC-4AA2-B97A-A8CEEF09971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E9AD589-62C0-451F-8DB1-DAF23D21E7EF}">
      <dgm:prSet/>
      <dgm:spPr/>
      <dgm:t>
        <a:bodyPr/>
        <a:lstStyle/>
        <a:p>
          <a:pPr>
            <a:lnSpc>
              <a:spcPct val="100000"/>
            </a:lnSpc>
          </a:pPr>
          <a:r>
            <a:rPr lang="en-US" dirty="0"/>
            <a:t>Managers who are risk takers</a:t>
          </a:r>
        </a:p>
      </dgm:t>
    </dgm:pt>
    <dgm:pt modelId="{B84B6799-1BC1-49EE-8178-820D95C2201D}" type="parTrans" cxnId="{2E49E3D2-F9A0-47E5-9932-528E65DD32CF}">
      <dgm:prSet/>
      <dgm:spPr/>
      <dgm:t>
        <a:bodyPr/>
        <a:lstStyle/>
        <a:p>
          <a:endParaRPr lang="en-US"/>
        </a:p>
      </dgm:t>
    </dgm:pt>
    <dgm:pt modelId="{525F7F04-CDCC-4C4F-A79F-5F1799EBBFBB}" type="sibTrans" cxnId="{2E49E3D2-F9A0-47E5-9932-528E65DD32CF}">
      <dgm:prSet/>
      <dgm:spPr/>
      <dgm:t>
        <a:bodyPr/>
        <a:lstStyle/>
        <a:p>
          <a:endParaRPr lang="en-US"/>
        </a:p>
      </dgm:t>
    </dgm:pt>
    <dgm:pt modelId="{6E849B6B-5614-40CC-8B05-C7C5C4563629}">
      <dgm:prSet/>
      <dgm:spPr/>
      <dgm:t>
        <a:bodyPr/>
        <a:lstStyle/>
        <a:p>
          <a:pPr>
            <a:lnSpc>
              <a:spcPct val="100000"/>
            </a:lnSpc>
          </a:pPr>
          <a:r>
            <a:rPr lang="en-US" dirty="0"/>
            <a:t>Having employees who have the right attitude toward international strategies and markets</a:t>
          </a:r>
        </a:p>
      </dgm:t>
    </dgm:pt>
    <dgm:pt modelId="{25FE024A-3B99-446F-85A3-60E360F703D0}" type="parTrans" cxnId="{B62BD9C3-6C52-40A2-8078-13820F39A197}">
      <dgm:prSet/>
      <dgm:spPr/>
      <dgm:t>
        <a:bodyPr/>
        <a:lstStyle/>
        <a:p>
          <a:endParaRPr lang="en-US"/>
        </a:p>
      </dgm:t>
    </dgm:pt>
    <dgm:pt modelId="{E090FEA5-580E-4D75-856A-2D9253F01308}" type="sibTrans" cxnId="{B62BD9C3-6C52-40A2-8078-13820F39A197}">
      <dgm:prSet/>
      <dgm:spPr/>
      <dgm:t>
        <a:bodyPr/>
        <a:lstStyle/>
        <a:p>
          <a:endParaRPr lang="en-US"/>
        </a:p>
      </dgm:t>
    </dgm:pt>
    <dgm:pt modelId="{CA16E59F-87BC-4429-8738-262C8BF5C89E}" type="pres">
      <dgm:prSet presAssocID="{DEA98098-2DAC-4AA2-B97A-A8CEEF099716}" presName="root" presStyleCnt="0">
        <dgm:presLayoutVars>
          <dgm:dir/>
          <dgm:resizeHandles val="exact"/>
        </dgm:presLayoutVars>
      </dgm:prSet>
      <dgm:spPr/>
    </dgm:pt>
    <dgm:pt modelId="{BFFBCAF4-392E-41BD-A069-B88D053599F8}" type="pres">
      <dgm:prSet presAssocID="{CE9AD589-62C0-451F-8DB1-DAF23D21E7EF}" presName="compNode" presStyleCnt="0"/>
      <dgm:spPr/>
    </dgm:pt>
    <dgm:pt modelId="{70FB352E-788E-440F-A694-2E2EB73F465E}" type="pres">
      <dgm:prSet presAssocID="{CE9AD589-62C0-451F-8DB1-DAF23D21E7EF}" presName="bgRect" presStyleLbl="bgShp" presStyleIdx="0" presStyleCnt="2"/>
      <dgm:spPr/>
    </dgm:pt>
    <dgm:pt modelId="{CB658479-014F-4B49-AB3D-92757F5D59BF}" type="pres">
      <dgm:prSet presAssocID="{CE9AD589-62C0-451F-8DB1-DAF23D21E7EF}"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Users"/>
        </a:ext>
      </dgm:extLst>
    </dgm:pt>
    <dgm:pt modelId="{9DFF446B-38B2-490D-814C-C8932ED8FB72}" type="pres">
      <dgm:prSet presAssocID="{CE9AD589-62C0-451F-8DB1-DAF23D21E7EF}" presName="spaceRect" presStyleCnt="0"/>
      <dgm:spPr/>
    </dgm:pt>
    <dgm:pt modelId="{24616371-8273-4808-AE25-F0B0801238DE}" type="pres">
      <dgm:prSet presAssocID="{CE9AD589-62C0-451F-8DB1-DAF23D21E7EF}" presName="parTx" presStyleLbl="revTx" presStyleIdx="0" presStyleCnt="2">
        <dgm:presLayoutVars>
          <dgm:chMax val="0"/>
          <dgm:chPref val="0"/>
        </dgm:presLayoutVars>
      </dgm:prSet>
      <dgm:spPr/>
    </dgm:pt>
    <dgm:pt modelId="{1D3BDFD5-5543-41B8-BAE4-FC9D35C5D13A}" type="pres">
      <dgm:prSet presAssocID="{525F7F04-CDCC-4C4F-A79F-5F1799EBBFBB}" presName="sibTrans" presStyleCnt="0"/>
      <dgm:spPr/>
    </dgm:pt>
    <dgm:pt modelId="{02B54072-F520-4A41-BC74-193C01CB1274}" type="pres">
      <dgm:prSet presAssocID="{6E849B6B-5614-40CC-8B05-C7C5C4563629}" presName="compNode" presStyleCnt="0"/>
      <dgm:spPr/>
    </dgm:pt>
    <dgm:pt modelId="{2AD1B52D-543B-4112-A3B6-B113E6D3BD22}" type="pres">
      <dgm:prSet presAssocID="{6E849B6B-5614-40CC-8B05-C7C5C4563629}" presName="bgRect" presStyleLbl="bgShp" presStyleIdx="1" presStyleCnt="2"/>
      <dgm:spPr/>
    </dgm:pt>
    <dgm:pt modelId="{6F8C29B7-8345-40DF-8ECC-87EDA7E6D977}" type="pres">
      <dgm:prSet presAssocID="{6E849B6B-5614-40CC-8B05-C7C5C4563629}" presName="iconRect" presStyleLbl="node1" presStyleIdx="1" presStyleCnt="2"/>
      <dgm:spPr>
        <a:blipFill>
          <a:blip xmlns:r="http://schemas.openxmlformats.org/officeDocument/2006/relationships" r:embed="rId2">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Earth Globe Americas"/>
        </a:ext>
      </dgm:extLst>
    </dgm:pt>
    <dgm:pt modelId="{657747AA-17CF-41E5-816C-B8C77179FD95}" type="pres">
      <dgm:prSet presAssocID="{6E849B6B-5614-40CC-8B05-C7C5C4563629}" presName="spaceRect" presStyleCnt="0"/>
      <dgm:spPr/>
    </dgm:pt>
    <dgm:pt modelId="{7B6E0EB9-E6EA-45D9-9E27-C535DA58C4AA}" type="pres">
      <dgm:prSet presAssocID="{6E849B6B-5614-40CC-8B05-C7C5C4563629}" presName="parTx" presStyleLbl="revTx" presStyleIdx="1" presStyleCnt="2">
        <dgm:presLayoutVars>
          <dgm:chMax val="0"/>
          <dgm:chPref val="0"/>
        </dgm:presLayoutVars>
      </dgm:prSet>
      <dgm:spPr/>
    </dgm:pt>
  </dgm:ptLst>
  <dgm:cxnLst>
    <dgm:cxn modelId="{5C4F8720-54F6-42F0-93AE-EBA02C2DD543}" type="presOf" srcId="{CE9AD589-62C0-451F-8DB1-DAF23D21E7EF}" destId="{24616371-8273-4808-AE25-F0B0801238DE}" srcOrd="0" destOrd="0" presId="urn:microsoft.com/office/officeart/2018/2/layout/IconVerticalSolidList"/>
    <dgm:cxn modelId="{70ADB732-90B1-41F8-9DDA-772F58DBFF28}" type="presOf" srcId="{6E849B6B-5614-40CC-8B05-C7C5C4563629}" destId="{7B6E0EB9-E6EA-45D9-9E27-C535DA58C4AA}" srcOrd="0" destOrd="0" presId="urn:microsoft.com/office/officeart/2018/2/layout/IconVerticalSolidList"/>
    <dgm:cxn modelId="{9FE39EA8-56A4-4057-9F4D-E77CF8C02134}" type="presOf" srcId="{DEA98098-2DAC-4AA2-B97A-A8CEEF099716}" destId="{CA16E59F-87BC-4429-8738-262C8BF5C89E}" srcOrd="0" destOrd="0" presId="urn:microsoft.com/office/officeart/2018/2/layout/IconVerticalSolidList"/>
    <dgm:cxn modelId="{B62BD9C3-6C52-40A2-8078-13820F39A197}" srcId="{DEA98098-2DAC-4AA2-B97A-A8CEEF099716}" destId="{6E849B6B-5614-40CC-8B05-C7C5C4563629}" srcOrd="1" destOrd="0" parTransId="{25FE024A-3B99-446F-85A3-60E360F703D0}" sibTransId="{E090FEA5-580E-4D75-856A-2D9253F01308}"/>
    <dgm:cxn modelId="{2E49E3D2-F9A0-47E5-9932-528E65DD32CF}" srcId="{DEA98098-2DAC-4AA2-B97A-A8CEEF099716}" destId="{CE9AD589-62C0-451F-8DB1-DAF23D21E7EF}" srcOrd="0" destOrd="0" parTransId="{B84B6799-1BC1-49EE-8178-820D95C2201D}" sibTransId="{525F7F04-CDCC-4C4F-A79F-5F1799EBBFBB}"/>
    <dgm:cxn modelId="{A615DB83-20C4-41FA-876F-A6BF8C856967}" type="presParOf" srcId="{CA16E59F-87BC-4429-8738-262C8BF5C89E}" destId="{BFFBCAF4-392E-41BD-A069-B88D053599F8}" srcOrd="0" destOrd="0" presId="urn:microsoft.com/office/officeart/2018/2/layout/IconVerticalSolidList"/>
    <dgm:cxn modelId="{DCC5CC35-A398-4243-9033-B325A1416473}" type="presParOf" srcId="{BFFBCAF4-392E-41BD-A069-B88D053599F8}" destId="{70FB352E-788E-440F-A694-2E2EB73F465E}" srcOrd="0" destOrd="0" presId="urn:microsoft.com/office/officeart/2018/2/layout/IconVerticalSolidList"/>
    <dgm:cxn modelId="{F585B808-76A8-4288-82A7-CD31E52D38C6}" type="presParOf" srcId="{BFFBCAF4-392E-41BD-A069-B88D053599F8}" destId="{CB658479-014F-4B49-AB3D-92757F5D59BF}" srcOrd="1" destOrd="0" presId="urn:microsoft.com/office/officeart/2018/2/layout/IconVerticalSolidList"/>
    <dgm:cxn modelId="{FEFE10BB-BA10-419C-9ED6-335AE394C605}" type="presParOf" srcId="{BFFBCAF4-392E-41BD-A069-B88D053599F8}" destId="{9DFF446B-38B2-490D-814C-C8932ED8FB72}" srcOrd="2" destOrd="0" presId="urn:microsoft.com/office/officeart/2018/2/layout/IconVerticalSolidList"/>
    <dgm:cxn modelId="{5072F27F-E4C2-4BA0-842C-C3A0E1AA7A7E}" type="presParOf" srcId="{BFFBCAF4-392E-41BD-A069-B88D053599F8}" destId="{24616371-8273-4808-AE25-F0B0801238DE}" srcOrd="3" destOrd="0" presId="urn:microsoft.com/office/officeart/2018/2/layout/IconVerticalSolidList"/>
    <dgm:cxn modelId="{8C893F24-8CCC-4BD8-B7B5-D25250307644}" type="presParOf" srcId="{CA16E59F-87BC-4429-8738-262C8BF5C89E}" destId="{1D3BDFD5-5543-41B8-BAE4-FC9D35C5D13A}" srcOrd="1" destOrd="0" presId="urn:microsoft.com/office/officeart/2018/2/layout/IconVerticalSolidList"/>
    <dgm:cxn modelId="{094216A8-67C2-4A52-822D-B1A07DFF996C}" type="presParOf" srcId="{CA16E59F-87BC-4429-8738-262C8BF5C89E}" destId="{02B54072-F520-4A41-BC74-193C01CB1274}" srcOrd="2" destOrd="0" presId="urn:microsoft.com/office/officeart/2018/2/layout/IconVerticalSolidList"/>
    <dgm:cxn modelId="{471C6EA3-A5CF-4F6D-A332-4046CE2E44FC}" type="presParOf" srcId="{02B54072-F520-4A41-BC74-193C01CB1274}" destId="{2AD1B52D-543B-4112-A3B6-B113E6D3BD22}" srcOrd="0" destOrd="0" presId="urn:microsoft.com/office/officeart/2018/2/layout/IconVerticalSolidList"/>
    <dgm:cxn modelId="{1C23AA03-FC4E-4C4E-AED5-382CDB819626}" type="presParOf" srcId="{02B54072-F520-4A41-BC74-193C01CB1274}" destId="{6F8C29B7-8345-40DF-8ECC-87EDA7E6D977}" srcOrd="1" destOrd="0" presId="urn:microsoft.com/office/officeart/2018/2/layout/IconVerticalSolidList"/>
    <dgm:cxn modelId="{9A93EA17-5EBD-4D85-8B60-3445D1ECC8F1}" type="presParOf" srcId="{02B54072-F520-4A41-BC74-193C01CB1274}" destId="{657747AA-17CF-41E5-816C-B8C77179FD95}" srcOrd="2" destOrd="0" presId="urn:microsoft.com/office/officeart/2018/2/layout/IconVerticalSolidList"/>
    <dgm:cxn modelId="{9F83B573-5EF5-4859-A635-2FBCCAA3E710}" type="presParOf" srcId="{02B54072-F520-4A41-BC74-193C01CB1274}" destId="{7B6E0EB9-E6EA-45D9-9E27-C535DA58C4A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52C2F47-402F-4B3E-B014-5C1EBEB81727}" type="doc">
      <dgm:prSet loTypeId="urn:microsoft.com/office/officeart/2005/8/layout/hierarchy1" loCatId="hierarchy" qsTypeId="urn:microsoft.com/office/officeart/2005/8/quickstyle/simple1" qsCatId="simple" csTypeId="urn:microsoft.com/office/officeart/2005/8/colors/colorful1" csCatId="colorful"/>
      <dgm:spPr/>
      <dgm:t>
        <a:bodyPr/>
        <a:lstStyle/>
        <a:p>
          <a:endParaRPr lang="en-US"/>
        </a:p>
      </dgm:t>
    </dgm:pt>
    <dgm:pt modelId="{3293F837-27BA-4A2E-8004-CAD32F3C40CD}">
      <dgm:prSet/>
      <dgm:spPr/>
      <dgm:t>
        <a:bodyPr/>
        <a:lstStyle/>
        <a:p>
          <a:r>
            <a:rPr lang="en-US" b="1" dirty="0"/>
            <a:t>Direct contact:</a:t>
          </a:r>
          <a:r>
            <a:rPr lang="en-US" dirty="0"/>
            <a:t> Though not easy or cheap, a local firm could reach out directly to a potential alliance partner, distributor or customer</a:t>
          </a:r>
        </a:p>
      </dgm:t>
    </dgm:pt>
    <dgm:pt modelId="{4DD11697-E672-4F25-9782-226936801D6B}" type="parTrans" cxnId="{CC5988C0-3814-42B6-9BF9-2D357F23162C}">
      <dgm:prSet/>
      <dgm:spPr/>
      <dgm:t>
        <a:bodyPr/>
        <a:lstStyle/>
        <a:p>
          <a:endParaRPr lang="en-US"/>
        </a:p>
      </dgm:t>
    </dgm:pt>
    <dgm:pt modelId="{8CD67838-B68D-4169-AB94-02B41D73495B}" type="sibTrans" cxnId="{CC5988C0-3814-42B6-9BF9-2D357F23162C}">
      <dgm:prSet/>
      <dgm:spPr/>
      <dgm:t>
        <a:bodyPr/>
        <a:lstStyle/>
        <a:p>
          <a:endParaRPr lang="en-US"/>
        </a:p>
      </dgm:t>
    </dgm:pt>
    <dgm:pt modelId="{ECF1C4C2-64FF-4F4A-B960-7C17FF6F8B00}" type="pres">
      <dgm:prSet presAssocID="{F52C2F47-402F-4B3E-B014-5C1EBEB81727}" presName="hierChild1" presStyleCnt="0">
        <dgm:presLayoutVars>
          <dgm:chPref val="1"/>
          <dgm:dir/>
          <dgm:animOne val="branch"/>
          <dgm:animLvl val="lvl"/>
          <dgm:resizeHandles/>
        </dgm:presLayoutVars>
      </dgm:prSet>
      <dgm:spPr/>
    </dgm:pt>
    <dgm:pt modelId="{9E146FF4-D6C0-42D8-87B3-768074ADB650}" type="pres">
      <dgm:prSet presAssocID="{3293F837-27BA-4A2E-8004-CAD32F3C40CD}" presName="hierRoot1" presStyleCnt="0"/>
      <dgm:spPr/>
    </dgm:pt>
    <dgm:pt modelId="{014070B1-297B-4631-B528-C156958D885B}" type="pres">
      <dgm:prSet presAssocID="{3293F837-27BA-4A2E-8004-CAD32F3C40CD}" presName="composite" presStyleCnt="0"/>
      <dgm:spPr/>
    </dgm:pt>
    <dgm:pt modelId="{84126227-06F3-4CCE-9C49-F7E58DB33171}" type="pres">
      <dgm:prSet presAssocID="{3293F837-27BA-4A2E-8004-CAD32F3C40CD}" presName="background" presStyleLbl="node0" presStyleIdx="0" presStyleCnt="1"/>
      <dgm:spPr/>
    </dgm:pt>
    <dgm:pt modelId="{BBD7982B-56D6-47D7-82A4-6E6459B13FD5}" type="pres">
      <dgm:prSet presAssocID="{3293F837-27BA-4A2E-8004-CAD32F3C40CD}" presName="text" presStyleLbl="fgAcc0" presStyleIdx="0" presStyleCnt="1">
        <dgm:presLayoutVars>
          <dgm:chPref val="3"/>
        </dgm:presLayoutVars>
      </dgm:prSet>
      <dgm:spPr/>
    </dgm:pt>
    <dgm:pt modelId="{5DEA7590-63D0-49E6-B50B-C78583741378}" type="pres">
      <dgm:prSet presAssocID="{3293F837-27BA-4A2E-8004-CAD32F3C40CD}" presName="hierChild2" presStyleCnt="0"/>
      <dgm:spPr/>
    </dgm:pt>
  </dgm:ptLst>
  <dgm:cxnLst>
    <dgm:cxn modelId="{BEE9943B-570E-4A4F-AD4D-61827A7F7B0F}" type="presOf" srcId="{3293F837-27BA-4A2E-8004-CAD32F3C40CD}" destId="{BBD7982B-56D6-47D7-82A4-6E6459B13FD5}" srcOrd="0" destOrd="0" presId="urn:microsoft.com/office/officeart/2005/8/layout/hierarchy1"/>
    <dgm:cxn modelId="{B0C72699-72BC-442B-88F8-F1326B236CB9}" type="presOf" srcId="{F52C2F47-402F-4B3E-B014-5C1EBEB81727}" destId="{ECF1C4C2-64FF-4F4A-B960-7C17FF6F8B00}" srcOrd="0" destOrd="0" presId="urn:microsoft.com/office/officeart/2005/8/layout/hierarchy1"/>
    <dgm:cxn modelId="{CC5988C0-3814-42B6-9BF9-2D357F23162C}" srcId="{F52C2F47-402F-4B3E-B014-5C1EBEB81727}" destId="{3293F837-27BA-4A2E-8004-CAD32F3C40CD}" srcOrd="0" destOrd="0" parTransId="{4DD11697-E672-4F25-9782-226936801D6B}" sibTransId="{8CD67838-B68D-4169-AB94-02B41D73495B}"/>
    <dgm:cxn modelId="{5060C3BC-6CC0-4216-90C7-7DED20396A0E}" type="presParOf" srcId="{ECF1C4C2-64FF-4F4A-B960-7C17FF6F8B00}" destId="{9E146FF4-D6C0-42D8-87B3-768074ADB650}" srcOrd="0" destOrd="0" presId="urn:microsoft.com/office/officeart/2005/8/layout/hierarchy1"/>
    <dgm:cxn modelId="{430A3A2E-020F-40B8-AF82-ED21D7DF839E}" type="presParOf" srcId="{9E146FF4-D6C0-42D8-87B3-768074ADB650}" destId="{014070B1-297B-4631-B528-C156958D885B}" srcOrd="0" destOrd="0" presId="urn:microsoft.com/office/officeart/2005/8/layout/hierarchy1"/>
    <dgm:cxn modelId="{80A6AE7D-0E92-4F7C-A51D-D6E7C9F100B2}" type="presParOf" srcId="{014070B1-297B-4631-B528-C156958D885B}" destId="{84126227-06F3-4CCE-9C49-F7E58DB33171}" srcOrd="0" destOrd="0" presId="urn:microsoft.com/office/officeart/2005/8/layout/hierarchy1"/>
    <dgm:cxn modelId="{DA8DC01E-9E82-4259-8BA4-3D97613CD146}" type="presParOf" srcId="{014070B1-297B-4631-B528-C156958D885B}" destId="{BBD7982B-56D6-47D7-82A4-6E6459B13FD5}" srcOrd="1" destOrd="0" presId="urn:microsoft.com/office/officeart/2005/8/layout/hierarchy1"/>
    <dgm:cxn modelId="{D4BBA9E0-C6FE-4978-BCD7-19C0C2A0C6A5}" type="presParOf" srcId="{9E146FF4-D6C0-42D8-87B3-768074ADB650}" destId="{5DEA7590-63D0-49E6-B50B-C78583741378}"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52C2F47-402F-4B3E-B014-5C1EBEB81727}" type="doc">
      <dgm:prSet loTypeId="urn:microsoft.com/office/officeart/2005/8/layout/hierarchy1" loCatId="hierarchy" qsTypeId="urn:microsoft.com/office/officeart/2005/8/quickstyle/simple1" qsCatId="simple" csTypeId="urn:microsoft.com/office/officeart/2005/8/colors/colorful1" csCatId="colorful"/>
      <dgm:spPr/>
      <dgm:t>
        <a:bodyPr/>
        <a:lstStyle/>
        <a:p>
          <a:endParaRPr lang="en-US"/>
        </a:p>
      </dgm:t>
    </dgm:pt>
    <dgm:pt modelId="{4202D077-5795-4134-B6FA-497ECB25454D}">
      <dgm:prSet/>
      <dgm:spPr/>
      <dgm:t>
        <a:bodyPr/>
        <a:lstStyle/>
        <a:p>
          <a:r>
            <a:rPr lang="en-US" b="1" dirty="0"/>
            <a:t>Web pages</a:t>
          </a:r>
          <a:r>
            <a:rPr lang="en-US" dirty="0"/>
            <a:t> and electronic commerce: In the current age and with technology, firms can utilize their webpage as well as social media to reach out to potential customers, funders, and partners</a:t>
          </a:r>
        </a:p>
      </dgm:t>
    </dgm:pt>
    <dgm:pt modelId="{0E55B017-06D6-4562-A4AB-28C4AE9C239F}" type="parTrans" cxnId="{3C3A1B79-4AAA-483C-9F2C-2C64DD085F23}">
      <dgm:prSet/>
      <dgm:spPr/>
      <dgm:t>
        <a:bodyPr/>
        <a:lstStyle/>
        <a:p>
          <a:endParaRPr lang="en-US"/>
        </a:p>
      </dgm:t>
    </dgm:pt>
    <dgm:pt modelId="{8486A6C8-0DBE-4E23-B9FF-9238469D925E}" type="sibTrans" cxnId="{3C3A1B79-4AAA-483C-9F2C-2C64DD085F23}">
      <dgm:prSet/>
      <dgm:spPr/>
      <dgm:t>
        <a:bodyPr/>
        <a:lstStyle/>
        <a:p>
          <a:endParaRPr lang="en-US"/>
        </a:p>
      </dgm:t>
    </dgm:pt>
    <dgm:pt modelId="{ECF1C4C2-64FF-4F4A-B960-7C17FF6F8B00}" type="pres">
      <dgm:prSet presAssocID="{F52C2F47-402F-4B3E-B014-5C1EBEB81727}" presName="hierChild1" presStyleCnt="0">
        <dgm:presLayoutVars>
          <dgm:chPref val="1"/>
          <dgm:dir/>
          <dgm:animOne val="branch"/>
          <dgm:animLvl val="lvl"/>
          <dgm:resizeHandles/>
        </dgm:presLayoutVars>
      </dgm:prSet>
      <dgm:spPr/>
    </dgm:pt>
    <dgm:pt modelId="{45317ECF-B71B-43CD-8B28-CFD06E885149}" type="pres">
      <dgm:prSet presAssocID="{4202D077-5795-4134-B6FA-497ECB25454D}" presName="hierRoot1" presStyleCnt="0"/>
      <dgm:spPr/>
    </dgm:pt>
    <dgm:pt modelId="{BB5AFD59-DEBC-468D-8110-C58C7F6EF410}" type="pres">
      <dgm:prSet presAssocID="{4202D077-5795-4134-B6FA-497ECB25454D}" presName="composite" presStyleCnt="0"/>
      <dgm:spPr/>
    </dgm:pt>
    <dgm:pt modelId="{B8C326ED-EFB0-41AB-843C-9C881469ED06}" type="pres">
      <dgm:prSet presAssocID="{4202D077-5795-4134-B6FA-497ECB25454D}" presName="background" presStyleLbl="node0" presStyleIdx="0" presStyleCnt="1"/>
      <dgm:spPr/>
    </dgm:pt>
    <dgm:pt modelId="{8506C240-80C7-473E-8A41-37C865D49A42}" type="pres">
      <dgm:prSet presAssocID="{4202D077-5795-4134-B6FA-497ECB25454D}" presName="text" presStyleLbl="fgAcc0" presStyleIdx="0" presStyleCnt="1">
        <dgm:presLayoutVars>
          <dgm:chPref val="3"/>
        </dgm:presLayoutVars>
      </dgm:prSet>
      <dgm:spPr/>
    </dgm:pt>
    <dgm:pt modelId="{4A4107B7-30A5-41B5-ABD8-E1F006D78B98}" type="pres">
      <dgm:prSet presAssocID="{4202D077-5795-4134-B6FA-497ECB25454D}" presName="hierChild2" presStyleCnt="0"/>
      <dgm:spPr/>
    </dgm:pt>
  </dgm:ptLst>
  <dgm:cxnLst>
    <dgm:cxn modelId="{3C3A1B79-4AAA-483C-9F2C-2C64DD085F23}" srcId="{F52C2F47-402F-4B3E-B014-5C1EBEB81727}" destId="{4202D077-5795-4134-B6FA-497ECB25454D}" srcOrd="0" destOrd="0" parTransId="{0E55B017-06D6-4562-A4AB-28C4AE9C239F}" sibTransId="{8486A6C8-0DBE-4E23-B9FF-9238469D925E}"/>
    <dgm:cxn modelId="{B0C72699-72BC-442B-88F8-F1326B236CB9}" type="presOf" srcId="{F52C2F47-402F-4B3E-B014-5C1EBEB81727}" destId="{ECF1C4C2-64FF-4F4A-B960-7C17FF6F8B00}" srcOrd="0" destOrd="0" presId="urn:microsoft.com/office/officeart/2005/8/layout/hierarchy1"/>
    <dgm:cxn modelId="{8D29E6F1-E69E-442E-B9DD-898829016212}" type="presOf" srcId="{4202D077-5795-4134-B6FA-497ECB25454D}" destId="{8506C240-80C7-473E-8A41-37C865D49A42}" srcOrd="0" destOrd="0" presId="urn:microsoft.com/office/officeart/2005/8/layout/hierarchy1"/>
    <dgm:cxn modelId="{6923EC10-C12C-481B-A9E8-B5589013675E}" type="presParOf" srcId="{ECF1C4C2-64FF-4F4A-B960-7C17FF6F8B00}" destId="{45317ECF-B71B-43CD-8B28-CFD06E885149}" srcOrd="0" destOrd="0" presId="urn:microsoft.com/office/officeart/2005/8/layout/hierarchy1"/>
    <dgm:cxn modelId="{97D1485A-ECB0-4BE6-A91F-9F50B4C22B1F}" type="presParOf" srcId="{45317ECF-B71B-43CD-8B28-CFD06E885149}" destId="{BB5AFD59-DEBC-468D-8110-C58C7F6EF410}" srcOrd="0" destOrd="0" presId="urn:microsoft.com/office/officeart/2005/8/layout/hierarchy1"/>
    <dgm:cxn modelId="{DCB8E1C1-2116-44C7-9562-17566531D79E}" type="presParOf" srcId="{BB5AFD59-DEBC-468D-8110-C58C7F6EF410}" destId="{B8C326ED-EFB0-41AB-843C-9C881469ED06}" srcOrd="0" destOrd="0" presId="urn:microsoft.com/office/officeart/2005/8/layout/hierarchy1"/>
    <dgm:cxn modelId="{C205448A-49F0-45A5-A2FB-62DD80969312}" type="presParOf" srcId="{BB5AFD59-DEBC-468D-8110-C58C7F6EF410}" destId="{8506C240-80C7-473E-8A41-37C865D49A42}" srcOrd="1" destOrd="0" presId="urn:microsoft.com/office/officeart/2005/8/layout/hierarchy1"/>
    <dgm:cxn modelId="{BF7AE6A8-1BB8-4F23-94CF-5D2519441B59}" type="presParOf" srcId="{45317ECF-B71B-43CD-8B28-CFD06E885149}" destId="{4A4107B7-30A5-41B5-ABD8-E1F006D78B98}"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8280CCB-F856-42BD-A9FB-343BBFB3FC2B}"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68337331-B348-4565-9B52-0EC05CC7F92C}">
      <dgm:prSet/>
      <dgm:spPr/>
      <dgm:t>
        <a:bodyPr/>
        <a:lstStyle/>
        <a:p>
          <a:pPr>
            <a:lnSpc>
              <a:spcPct val="100000"/>
            </a:lnSpc>
          </a:pPr>
          <a:r>
            <a:rPr lang="en-US" b="1" dirty="0"/>
            <a:t>First mover advantage</a:t>
          </a:r>
          <a:r>
            <a:rPr lang="en-US" dirty="0"/>
            <a:t>: Here the SME seeks to be the first one to introduce a new product or service in the market</a:t>
          </a:r>
        </a:p>
      </dgm:t>
    </dgm:pt>
    <dgm:pt modelId="{9349140D-84E3-43E7-8ABC-0D35435F5567}" type="parTrans" cxnId="{70F9AAB6-19E2-4285-A561-7B88D8FBF858}">
      <dgm:prSet/>
      <dgm:spPr/>
      <dgm:t>
        <a:bodyPr/>
        <a:lstStyle/>
        <a:p>
          <a:endParaRPr lang="en-US"/>
        </a:p>
      </dgm:t>
    </dgm:pt>
    <dgm:pt modelId="{17E5AC43-12C9-4A59-B457-557C34EC0FA3}" type="sibTrans" cxnId="{70F9AAB6-19E2-4285-A561-7B88D8FBF858}">
      <dgm:prSet/>
      <dgm:spPr/>
      <dgm:t>
        <a:bodyPr/>
        <a:lstStyle/>
        <a:p>
          <a:endParaRPr lang="en-US"/>
        </a:p>
      </dgm:t>
    </dgm:pt>
    <dgm:pt modelId="{C331666D-3FD0-434E-AC10-2701B86184AB}">
      <dgm:prSet phldr="0"/>
      <dgm:spPr/>
      <dgm:t>
        <a:bodyPr/>
        <a:lstStyle/>
        <a:p>
          <a:pPr rtl="0">
            <a:lnSpc>
              <a:spcPct val="100000"/>
            </a:lnSpc>
          </a:pPr>
          <a:r>
            <a:rPr lang="en-US" dirty="0">
              <a:solidFill>
                <a:srgbClr val="000000"/>
              </a:solidFill>
              <a:latin typeface="Posterama"/>
            </a:rPr>
            <a:t>A wedge is</a:t>
          </a:r>
          <a:r>
            <a:rPr lang="en-US" dirty="0">
              <a:solidFill>
                <a:srgbClr val="000000"/>
              </a:solidFill>
            </a:rPr>
            <a:t> a strategic competitive advantage that helps a business to break through an established market.</a:t>
          </a:r>
          <a:endParaRPr lang="en-US" dirty="0">
            <a:latin typeface="Posterama"/>
          </a:endParaRPr>
        </a:p>
      </dgm:t>
    </dgm:pt>
    <dgm:pt modelId="{CD413305-0816-4176-9DEE-B8197E49FF80}" type="parTrans" cxnId="{1F1E0E01-B681-4EA1-B284-212A2BF7D87A}">
      <dgm:prSet/>
      <dgm:spPr/>
    </dgm:pt>
    <dgm:pt modelId="{F62D5AAE-A94B-4258-B810-B9766DCE00DA}" type="sibTrans" cxnId="{1F1E0E01-B681-4EA1-B284-212A2BF7D87A}">
      <dgm:prSet/>
      <dgm:spPr/>
    </dgm:pt>
    <dgm:pt modelId="{28A6544B-043C-4396-806D-E61B638B4F7A}" type="pres">
      <dgm:prSet presAssocID="{68280CCB-F856-42BD-A9FB-343BBFB3FC2B}" presName="root" presStyleCnt="0">
        <dgm:presLayoutVars>
          <dgm:dir/>
          <dgm:resizeHandles val="exact"/>
        </dgm:presLayoutVars>
      </dgm:prSet>
      <dgm:spPr/>
    </dgm:pt>
    <dgm:pt modelId="{EE2AB93C-4546-4482-B585-437A2FCE47A7}" type="pres">
      <dgm:prSet presAssocID="{C331666D-3FD0-434E-AC10-2701B86184AB}" presName="compNode" presStyleCnt="0"/>
      <dgm:spPr/>
    </dgm:pt>
    <dgm:pt modelId="{FCCB64F3-B86D-463E-B3B1-40DC14681685}" type="pres">
      <dgm:prSet presAssocID="{C331666D-3FD0-434E-AC10-2701B86184AB}" presName="bgRect" presStyleLbl="bgShp" presStyleIdx="0" presStyleCnt="2"/>
      <dgm:spPr/>
    </dgm:pt>
    <dgm:pt modelId="{A5481E99-7505-4E36-8068-BB3364547F0F}" type="pres">
      <dgm:prSet presAssocID="{C331666D-3FD0-434E-AC10-2701B86184AB}" presName="iconRect" presStyleLbl="node1" presStyleIdx="0" presStyleCnt="2"/>
      <dgm:spPr/>
    </dgm:pt>
    <dgm:pt modelId="{FB317B22-9F1C-4E7C-AD0B-D81CFBD6710E}" type="pres">
      <dgm:prSet presAssocID="{C331666D-3FD0-434E-AC10-2701B86184AB}" presName="spaceRect" presStyleCnt="0"/>
      <dgm:spPr/>
    </dgm:pt>
    <dgm:pt modelId="{2E738C9F-8A00-4F0D-85C2-820F5496F4CC}" type="pres">
      <dgm:prSet presAssocID="{C331666D-3FD0-434E-AC10-2701B86184AB}" presName="parTx" presStyleLbl="revTx" presStyleIdx="0" presStyleCnt="2">
        <dgm:presLayoutVars>
          <dgm:chMax val="0"/>
          <dgm:chPref val="0"/>
        </dgm:presLayoutVars>
      </dgm:prSet>
      <dgm:spPr/>
    </dgm:pt>
    <dgm:pt modelId="{3BAC90BD-E83D-4CF1-82D5-C435731DF754}" type="pres">
      <dgm:prSet presAssocID="{F62D5AAE-A94B-4258-B810-B9766DCE00DA}" presName="sibTrans" presStyleCnt="0"/>
      <dgm:spPr/>
    </dgm:pt>
    <dgm:pt modelId="{45D63DAA-654D-4A1E-8DC3-2603D5540B7C}" type="pres">
      <dgm:prSet presAssocID="{68337331-B348-4565-9B52-0EC05CC7F92C}" presName="compNode" presStyleCnt="0"/>
      <dgm:spPr/>
    </dgm:pt>
    <dgm:pt modelId="{83918C28-E4C6-4D37-B050-31A591CC7B56}" type="pres">
      <dgm:prSet presAssocID="{68337331-B348-4565-9B52-0EC05CC7F92C}" presName="bgRect" presStyleLbl="bgShp" presStyleIdx="1" presStyleCnt="2"/>
      <dgm:spPr/>
    </dgm:pt>
    <dgm:pt modelId="{146BB57E-5971-43B6-8D14-AE0F7AFBE2E8}" type="pres">
      <dgm:prSet presAssocID="{68337331-B348-4565-9B52-0EC05CC7F92C}" presName="iconRect" presStyleLbl="node1" presStyleIdx="1" presStyleCnt="2"/>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Kiosk"/>
        </a:ext>
      </dgm:extLst>
    </dgm:pt>
    <dgm:pt modelId="{8BD41A85-40DA-4539-9961-2B1E042F1A07}" type="pres">
      <dgm:prSet presAssocID="{68337331-B348-4565-9B52-0EC05CC7F92C}" presName="spaceRect" presStyleCnt="0"/>
      <dgm:spPr/>
    </dgm:pt>
    <dgm:pt modelId="{054E69BA-8C2C-46D5-AE94-4B1A9B070FA7}" type="pres">
      <dgm:prSet presAssocID="{68337331-B348-4565-9B52-0EC05CC7F92C}" presName="parTx" presStyleLbl="revTx" presStyleIdx="1" presStyleCnt="2">
        <dgm:presLayoutVars>
          <dgm:chMax val="0"/>
          <dgm:chPref val="0"/>
        </dgm:presLayoutVars>
      </dgm:prSet>
      <dgm:spPr/>
    </dgm:pt>
  </dgm:ptLst>
  <dgm:cxnLst>
    <dgm:cxn modelId="{1F1E0E01-B681-4EA1-B284-212A2BF7D87A}" srcId="{68280CCB-F856-42BD-A9FB-343BBFB3FC2B}" destId="{C331666D-3FD0-434E-AC10-2701B86184AB}" srcOrd="0" destOrd="0" parTransId="{CD413305-0816-4176-9DEE-B8197E49FF80}" sibTransId="{F62D5AAE-A94B-4258-B810-B9766DCE00DA}"/>
    <dgm:cxn modelId="{971E3198-1902-46D3-931B-E01E2A1B4DFB}" type="presOf" srcId="{68337331-B348-4565-9B52-0EC05CC7F92C}" destId="{054E69BA-8C2C-46D5-AE94-4B1A9B070FA7}" srcOrd="0" destOrd="0" presId="urn:microsoft.com/office/officeart/2018/2/layout/IconVerticalSolidList"/>
    <dgm:cxn modelId="{80151BB0-5ADE-414D-B2C5-85639DF84343}" type="presOf" srcId="{C331666D-3FD0-434E-AC10-2701B86184AB}" destId="{2E738C9F-8A00-4F0D-85C2-820F5496F4CC}" srcOrd="0" destOrd="0" presId="urn:microsoft.com/office/officeart/2018/2/layout/IconVerticalSolidList"/>
    <dgm:cxn modelId="{70F9AAB6-19E2-4285-A561-7B88D8FBF858}" srcId="{68280CCB-F856-42BD-A9FB-343BBFB3FC2B}" destId="{68337331-B348-4565-9B52-0EC05CC7F92C}" srcOrd="1" destOrd="0" parTransId="{9349140D-84E3-43E7-8ABC-0D35435F5567}" sibTransId="{17E5AC43-12C9-4A59-B457-557C34EC0FA3}"/>
    <dgm:cxn modelId="{EA20E5F1-D8D1-4252-AC8F-5FC7D690AB17}" type="presOf" srcId="{68280CCB-F856-42BD-A9FB-343BBFB3FC2B}" destId="{28A6544B-043C-4396-806D-E61B638B4F7A}" srcOrd="0" destOrd="0" presId="urn:microsoft.com/office/officeart/2018/2/layout/IconVerticalSolidList"/>
    <dgm:cxn modelId="{B6391548-C8E4-4E66-9EC0-CCEC108B907E}" type="presParOf" srcId="{28A6544B-043C-4396-806D-E61B638B4F7A}" destId="{EE2AB93C-4546-4482-B585-437A2FCE47A7}" srcOrd="0" destOrd="0" presId="urn:microsoft.com/office/officeart/2018/2/layout/IconVerticalSolidList"/>
    <dgm:cxn modelId="{DD528A02-615A-4415-83CB-FEDC23C38779}" type="presParOf" srcId="{EE2AB93C-4546-4482-B585-437A2FCE47A7}" destId="{FCCB64F3-B86D-463E-B3B1-40DC14681685}" srcOrd="0" destOrd="0" presId="urn:microsoft.com/office/officeart/2018/2/layout/IconVerticalSolidList"/>
    <dgm:cxn modelId="{0696D259-97EE-4C63-BB92-5FBE4D0A984F}" type="presParOf" srcId="{EE2AB93C-4546-4482-B585-437A2FCE47A7}" destId="{A5481E99-7505-4E36-8068-BB3364547F0F}" srcOrd="1" destOrd="0" presId="urn:microsoft.com/office/officeart/2018/2/layout/IconVerticalSolidList"/>
    <dgm:cxn modelId="{62B9A4B9-0D55-4F62-9BEA-BE7479482C3B}" type="presParOf" srcId="{EE2AB93C-4546-4482-B585-437A2FCE47A7}" destId="{FB317B22-9F1C-4E7C-AD0B-D81CFBD6710E}" srcOrd="2" destOrd="0" presId="urn:microsoft.com/office/officeart/2018/2/layout/IconVerticalSolidList"/>
    <dgm:cxn modelId="{F4D6EC1C-6ECC-47F6-A5A4-3260EEC8CF91}" type="presParOf" srcId="{EE2AB93C-4546-4482-B585-437A2FCE47A7}" destId="{2E738C9F-8A00-4F0D-85C2-820F5496F4CC}" srcOrd="3" destOrd="0" presId="urn:microsoft.com/office/officeart/2018/2/layout/IconVerticalSolidList"/>
    <dgm:cxn modelId="{9ADF905A-3883-4D1E-A37A-79B6DF705B29}" type="presParOf" srcId="{28A6544B-043C-4396-806D-E61B638B4F7A}" destId="{3BAC90BD-E83D-4CF1-82D5-C435731DF754}" srcOrd="1" destOrd="0" presId="urn:microsoft.com/office/officeart/2018/2/layout/IconVerticalSolidList"/>
    <dgm:cxn modelId="{376F69E7-1A64-4B4E-89BB-92E9157DD0B7}" type="presParOf" srcId="{28A6544B-043C-4396-806D-E61B638B4F7A}" destId="{45D63DAA-654D-4A1E-8DC3-2603D5540B7C}" srcOrd="2" destOrd="0" presId="urn:microsoft.com/office/officeart/2018/2/layout/IconVerticalSolidList"/>
    <dgm:cxn modelId="{57808EBE-4157-49E2-8D45-4825A2191456}" type="presParOf" srcId="{45D63DAA-654D-4A1E-8DC3-2603D5540B7C}" destId="{83918C28-E4C6-4D37-B050-31A591CC7B56}" srcOrd="0" destOrd="0" presId="urn:microsoft.com/office/officeart/2018/2/layout/IconVerticalSolidList"/>
    <dgm:cxn modelId="{A143FB89-AE9E-4BA0-803D-BA9ADB05BCDB}" type="presParOf" srcId="{45D63DAA-654D-4A1E-8DC3-2603D5540B7C}" destId="{146BB57E-5971-43B6-8D14-AE0F7AFBE2E8}" srcOrd="1" destOrd="0" presId="urn:microsoft.com/office/officeart/2018/2/layout/IconVerticalSolidList"/>
    <dgm:cxn modelId="{19309682-B467-4E28-B455-C1FC127F51F2}" type="presParOf" srcId="{45D63DAA-654D-4A1E-8DC3-2603D5540B7C}" destId="{8BD41A85-40DA-4539-9961-2B1E042F1A07}" srcOrd="2" destOrd="0" presId="urn:microsoft.com/office/officeart/2018/2/layout/IconVerticalSolidList"/>
    <dgm:cxn modelId="{BB16B271-D33A-47AC-8215-518AFBB7C157}" type="presParOf" srcId="{45D63DAA-654D-4A1E-8DC3-2603D5540B7C}" destId="{054E69BA-8C2C-46D5-AE94-4B1A9B070FA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8280CCB-F856-42BD-A9FB-343BBFB3FC2B}"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67A945D-EE53-4371-9B90-55952F951A4E}">
      <dgm:prSet/>
      <dgm:spPr/>
      <dgm:t>
        <a:bodyPr/>
        <a:lstStyle/>
        <a:p>
          <a:pPr>
            <a:lnSpc>
              <a:spcPct val="100000"/>
            </a:lnSpc>
          </a:pPr>
          <a:r>
            <a:rPr lang="en-US" b="1" dirty="0"/>
            <a:t>Technological or innovation</a:t>
          </a:r>
          <a:r>
            <a:rPr lang="en-US" dirty="0"/>
            <a:t> </a:t>
          </a:r>
          <a:r>
            <a:rPr lang="en-US" b="1" dirty="0"/>
            <a:t>leadership:</a:t>
          </a:r>
          <a:r>
            <a:rPr lang="en-US" dirty="0"/>
            <a:t> The SME is the first one to introduce a new technology</a:t>
          </a:r>
        </a:p>
      </dgm:t>
    </dgm:pt>
    <dgm:pt modelId="{15AF2E28-A9E1-4F58-AEBB-713C1BDB22C9}" type="parTrans" cxnId="{49F3C296-41AE-4B5A-AF2F-5EE053DA519A}">
      <dgm:prSet/>
      <dgm:spPr/>
      <dgm:t>
        <a:bodyPr/>
        <a:lstStyle/>
        <a:p>
          <a:endParaRPr lang="en-US"/>
        </a:p>
      </dgm:t>
    </dgm:pt>
    <dgm:pt modelId="{6005790A-0775-4DA1-9E94-D9CE402D4838}" type="sibTrans" cxnId="{49F3C296-41AE-4B5A-AF2F-5EE053DA519A}">
      <dgm:prSet/>
      <dgm:spPr/>
      <dgm:t>
        <a:bodyPr/>
        <a:lstStyle/>
        <a:p>
          <a:endParaRPr lang="en-US"/>
        </a:p>
      </dgm:t>
    </dgm:pt>
    <dgm:pt modelId="{140FF56A-05A7-4BB0-A496-F819B361039A}">
      <dgm:prSet/>
      <dgm:spPr/>
      <dgm:t>
        <a:bodyPr/>
        <a:lstStyle/>
        <a:p>
          <a:pPr>
            <a:lnSpc>
              <a:spcPct val="100000"/>
            </a:lnSpc>
          </a:pPr>
          <a:r>
            <a:rPr lang="en-US" b="1" dirty="0"/>
            <a:t>Copycat businesses</a:t>
          </a:r>
          <a:r>
            <a:rPr lang="en-US" dirty="0"/>
            <a:t>: The me-too strategy can work in varying product or services</a:t>
          </a:r>
        </a:p>
      </dgm:t>
    </dgm:pt>
    <dgm:pt modelId="{A62FCD44-6E31-47E2-AB58-90372A1BDAA3}" type="parTrans" cxnId="{480166A1-5806-4CA9-8956-20E5CD089DD2}">
      <dgm:prSet/>
      <dgm:spPr/>
      <dgm:t>
        <a:bodyPr/>
        <a:lstStyle/>
        <a:p>
          <a:endParaRPr lang="en-US"/>
        </a:p>
      </dgm:t>
    </dgm:pt>
    <dgm:pt modelId="{73D512BD-9983-44FA-A692-01EDC12073EF}" type="sibTrans" cxnId="{480166A1-5806-4CA9-8956-20E5CD089DD2}">
      <dgm:prSet/>
      <dgm:spPr/>
      <dgm:t>
        <a:bodyPr/>
        <a:lstStyle/>
        <a:p>
          <a:endParaRPr lang="en-US"/>
        </a:p>
      </dgm:t>
    </dgm:pt>
    <dgm:pt modelId="{28A6544B-043C-4396-806D-E61B638B4F7A}" type="pres">
      <dgm:prSet presAssocID="{68280CCB-F856-42BD-A9FB-343BBFB3FC2B}" presName="root" presStyleCnt="0">
        <dgm:presLayoutVars>
          <dgm:dir/>
          <dgm:resizeHandles val="exact"/>
        </dgm:presLayoutVars>
      </dgm:prSet>
      <dgm:spPr/>
    </dgm:pt>
    <dgm:pt modelId="{CF97A830-F006-4AE7-AE9F-9E905B9F49BA}" type="pres">
      <dgm:prSet presAssocID="{967A945D-EE53-4371-9B90-55952F951A4E}" presName="compNode" presStyleCnt="0"/>
      <dgm:spPr/>
    </dgm:pt>
    <dgm:pt modelId="{2F7185C0-76FF-4B90-A016-1B57BDE0842D}" type="pres">
      <dgm:prSet presAssocID="{967A945D-EE53-4371-9B90-55952F951A4E}" presName="bgRect" presStyleLbl="bgShp" presStyleIdx="0" presStyleCnt="2"/>
      <dgm:spPr/>
    </dgm:pt>
    <dgm:pt modelId="{ABF495BB-E066-46FC-9005-211A2A3FBE0F}" type="pres">
      <dgm:prSet presAssocID="{967A945D-EE53-4371-9B90-55952F951A4E}"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Light Bulb and Gear"/>
        </a:ext>
      </dgm:extLst>
    </dgm:pt>
    <dgm:pt modelId="{C736E9AB-5DD0-4EDC-9B1F-68A06AD266E9}" type="pres">
      <dgm:prSet presAssocID="{967A945D-EE53-4371-9B90-55952F951A4E}" presName="spaceRect" presStyleCnt="0"/>
      <dgm:spPr/>
    </dgm:pt>
    <dgm:pt modelId="{186D57FE-3AC4-4716-BED5-1ADEB31D266A}" type="pres">
      <dgm:prSet presAssocID="{967A945D-EE53-4371-9B90-55952F951A4E}" presName="parTx" presStyleLbl="revTx" presStyleIdx="0" presStyleCnt="2">
        <dgm:presLayoutVars>
          <dgm:chMax val="0"/>
          <dgm:chPref val="0"/>
        </dgm:presLayoutVars>
      </dgm:prSet>
      <dgm:spPr/>
    </dgm:pt>
    <dgm:pt modelId="{5FDB4658-DDDB-4E03-8374-BE625FBD2092}" type="pres">
      <dgm:prSet presAssocID="{6005790A-0775-4DA1-9E94-D9CE402D4838}" presName="sibTrans" presStyleCnt="0"/>
      <dgm:spPr/>
    </dgm:pt>
    <dgm:pt modelId="{E8C454D6-7897-4386-B8FF-C02FACE2B1EB}" type="pres">
      <dgm:prSet presAssocID="{140FF56A-05A7-4BB0-A496-F819B361039A}" presName="compNode" presStyleCnt="0"/>
      <dgm:spPr/>
    </dgm:pt>
    <dgm:pt modelId="{B5A62111-1500-4B7B-AEC6-C26C75B20B8F}" type="pres">
      <dgm:prSet presAssocID="{140FF56A-05A7-4BB0-A496-F819B361039A}" presName="bgRect" presStyleLbl="bgShp" presStyleIdx="1" presStyleCnt="2"/>
      <dgm:spPr/>
    </dgm:pt>
    <dgm:pt modelId="{56D4B2D4-202C-4B70-8AE0-4627B73BF391}" type="pres">
      <dgm:prSet presAssocID="{140FF56A-05A7-4BB0-A496-F819B361039A}" presName="iconRect" presStyleLbl="node1" presStyleIdx="1" presStyleCnt="2"/>
      <dgm:spPr>
        <a:blipFill>
          <a:blip xmlns:r="http://schemas.openxmlformats.org/officeDocument/2006/relationships" r:embed="rId2">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City"/>
        </a:ext>
      </dgm:extLst>
    </dgm:pt>
    <dgm:pt modelId="{38BE22EA-F550-4FE2-B1CF-0D75CADD797D}" type="pres">
      <dgm:prSet presAssocID="{140FF56A-05A7-4BB0-A496-F819B361039A}" presName="spaceRect" presStyleCnt="0"/>
      <dgm:spPr/>
    </dgm:pt>
    <dgm:pt modelId="{26C4392F-A440-4194-859C-1C78AB4C8DA2}" type="pres">
      <dgm:prSet presAssocID="{140FF56A-05A7-4BB0-A496-F819B361039A}" presName="parTx" presStyleLbl="revTx" presStyleIdx="1" presStyleCnt="2">
        <dgm:presLayoutVars>
          <dgm:chMax val="0"/>
          <dgm:chPref val="0"/>
        </dgm:presLayoutVars>
      </dgm:prSet>
      <dgm:spPr/>
    </dgm:pt>
  </dgm:ptLst>
  <dgm:cxnLst>
    <dgm:cxn modelId="{780A2F25-9899-411C-A4C4-A7A3A5A30123}" type="presOf" srcId="{967A945D-EE53-4371-9B90-55952F951A4E}" destId="{186D57FE-3AC4-4716-BED5-1ADEB31D266A}" srcOrd="0" destOrd="0" presId="urn:microsoft.com/office/officeart/2018/2/layout/IconVerticalSolidList"/>
    <dgm:cxn modelId="{F70AFA49-16EE-4D90-A12D-561D9DBDA3B4}" type="presOf" srcId="{140FF56A-05A7-4BB0-A496-F819B361039A}" destId="{26C4392F-A440-4194-859C-1C78AB4C8DA2}" srcOrd="0" destOrd="0" presId="urn:microsoft.com/office/officeart/2018/2/layout/IconVerticalSolidList"/>
    <dgm:cxn modelId="{49F3C296-41AE-4B5A-AF2F-5EE053DA519A}" srcId="{68280CCB-F856-42BD-A9FB-343BBFB3FC2B}" destId="{967A945D-EE53-4371-9B90-55952F951A4E}" srcOrd="0" destOrd="0" parTransId="{15AF2E28-A9E1-4F58-AEBB-713C1BDB22C9}" sibTransId="{6005790A-0775-4DA1-9E94-D9CE402D4838}"/>
    <dgm:cxn modelId="{480166A1-5806-4CA9-8956-20E5CD089DD2}" srcId="{68280CCB-F856-42BD-A9FB-343BBFB3FC2B}" destId="{140FF56A-05A7-4BB0-A496-F819B361039A}" srcOrd="1" destOrd="0" parTransId="{A62FCD44-6E31-47E2-AB58-90372A1BDAA3}" sibTransId="{73D512BD-9983-44FA-A692-01EDC12073EF}"/>
    <dgm:cxn modelId="{EA20E5F1-D8D1-4252-AC8F-5FC7D690AB17}" type="presOf" srcId="{68280CCB-F856-42BD-A9FB-343BBFB3FC2B}" destId="{28A6544B-043C-4396-806D-E61B638B4F7A}" srcOrd="0" destOrd="0" presId="urn:microsoft.com/office/officeart/2018/2/layout/IconVerticalSolidList"/>
    <dgm:cxn modelId="{CB3433D4-65C6-40FA-A1A6-9D3EA392B7C9}" type="presParOf" srcId="{28A6544B-043C-4396-806D-E61B638B4F7A}" destId="{CF97A830-F006-4AE7-AE9F-9E905B9F49BA}" srcOrd="0" destOrd="0" presId="urn:microsoft.com/office/officeart/2018/2/layout/IconVerticalSolidList"/>
    <dgm:cxn modelId="{0C49A947-3F1A-48D7-AB33-824AA048E686}" type="presParOf" srcId="{CF97A830-F006-4AE7-AE9F-9E905B9F49BA}" destId="{2F7185C0-76FF-4B90-A016-1B57BDE0842D}" srcOrd="0" destOrd="0" presId="urn:microsoft.com/office/officeart/2018/2/layout/IconVerticalSolidList"/>
    <dgm:cxn modelId="{6D2B39DF-AAA8-4748-ACE7-75A88BAABE71}" type="presParOf" srcId="{CF97A830-F006-4AE7-AE9F-9E905B9F49BA}" destId="{ABF495BB-E066-46FC-9005-211A2A3FBE0F}" srcOrd="1" destOrd="0" presId="urn:microsoft.com/office/officeart/2018/2/layout/IconVerticalSolidList"/>
    <dgm:cxn modelId="{893048DE-6117-453D-A3CC-3C8F18FBFF7F}" type="presParOf" srcId="{CF97A830-F006-4AE7-AE9F-9E905B9F49BA}" destId="{C736E9AB-5DD0-4EDC-9B1F-68A06AD266E9}" srcOrd="2" destOrd="0" presId="urn:microsoft.com/office/officeart/2018/2/layout/IconVerticalSolidList"/>
    <dgm:cxn modelId="{9BD26A1F-BB4E-4B1E-8BEF-2859D9161053}" type="presParOf" srcId="{CF97A830-F006-4AE7-AE9F-9E905B9F49BA}" destId="{186D57FE-3AC4-4716-BED5-1ADEB31D266A}" srcOrd="3" destOrd="0" presId="urn:microsoft.com/office/officeart/2018/2/layout/IconVerticalSolidList"/>
    <dgm:cxn modelId="{D398D162-52E0-4AE6-BE1A-6C285AF968B7}" type="presParOf" srcId="{28A6544B-043C-4396-806D-E61B638B4F7A}" destId="{5FDB4658-DDDB-4E03-8374-BE625FBD2092}" srcOrd="1" destOrd="0" presId="urn:microsoft.com/office/officeart/2018/2/layout/IconVerticalSolidList"/>
    <dgm:cxn modelId="{74618E5D-A9A9-4DDF-A21F-A6D1379137C8}" type="presParOf" srcId="{28A6544B-043C-4396-806D-E61B638B4F7A}" destId="{E8C454D6-7897-4386-B8FF-C02FACE2B1EB}" srcOrd="2" destOrd="0" presId="urn:microsoft.com/office/officeart/2018/2/layout/IconVerticalSolidList"/>
    <dgm:cxn modelId="{0D114B83-01BD-4F09-9F44-B5C3CCF3D020}" type="presParOf" srcId="{E8C454D6-7897-4386-B8FF-C02FACE2B1EB}" destId="{B5A62111-1500-4B7B-AEC6-C26C75B20B8F}" srcOrd="0" destOrd="0" presId="urn:microsoft.com/office/officeart/2018/2/layout/IconVerticalSolidList"/>
    <dgm:cxn modelId="{39CA81D9-0153-4B18-93C4-683E6FE73B09}" type="presParOf" srcId="{E8C454D6-7897-4386-B8FF-C02FACE2B1EB}" destId="{56D4B2D4-202C-4B70-8AE0-4627B73BF391}" srcOrd="1" destOrd="0" presId="urn:microsoft.com/office/officeart/2018/2/layout/IconVerticalSolidList"/>
    <dgm:cxn modelId="{7F9F2CD6-BD11-47B2-9EBD-3A7D3DFE171B}" type="presParOf" srcId="{E8C454D6-7897-4386-B8FF-C02FACE2B1EB}" destId="{38BE22EA-F550-4FE2-B1CF-0D75CADD797D}" srcOrd="2" destOrd="0" presId="urn:microsoft.com/office/officeart/2018/2/layout/IconVerticalSolidList"/>
    <dgm:cxn modelId="{F169AF50-5E45-4C22-96A8-CEA540A88104}" type="presParOf" srcId="{E8C454D6-7897-4386-B8FF-C02FACE2B1EB}" destId="{26C4392F-A440-4194-859C-1C78AB4C8DA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AAF69E-DDEE-4E8D-B43F-1DFA4A33BC5A}">
      <dsp:nvSpPr>
        <dsp:cNvPr id="0" name=""/>
        <dsp:cNvSpPr/>
      </dsp:nvSpPr>
      <dsp:spPr>
        <a:xfrm>
          <a:off x="0" y="607"/>
          <a:ext cx="5473546" cy="142195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8374AE7-E03C-4FBF-8C09-1221C288A876}">
      <dsp:nvSpPr>
        <dsp:cNvPr id="0" name=""/>
        <dsp:cNvSpPr/>
      </dsp:nvSpPr>
      <dsp:spPr>
        <a:xfrm>
          <a:off x="430141" y="320547"/>
          <a:ext cx="782074" cy="782074"/>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426C097-5F2B-4FB0-B02B-22D32E6F6AF3}">
      <dsp:nvSpPr>
        <dsp:cNvPr id="0" name=""/>
        <dsp:cNvSpPr/>
      </dsp:nvSpPr>
      <dsp:spPr>
        <a:xfrm>
          <a:off x="1642357" y="607"/>
          <a:ext cx="3831188" cy="14219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0490" tIns="150490" rIns="150490" bIns="150490" numCol="1" spcCol="1270" anchor="ctr" anchorCtr="0">
          <a:noAutofit/>
        </a:bodyPr>
        <a:lstStyle/>
        <a:p>
          <a:pPr marL="0" lvl="0" indent="0" algn="l" defTabSz="933450">
            <a:lnSpc>
              <a:spcPct val="90000"/>
            </a:lnSpc>
            <a:spcBef>
              <a:spcPct val="0"/>
            </a:spcBef>
            <a:spcAft>
              <a:spcPct val="35000"/>
            </a:spcAft>
            <a:buNone/>
          </a:pPr>
          <a:r>
            <a:rPr lang="en-US" sz="2100" kern="1200"/>
            <a:t>Understand the process of internationalization</a:t>
          </a:r>
        </a:p>
      </dsp:txBody>
      <dsp:txXfrm>
        <a:off x="1642357" y="607"/>
        <a:ext cx="3831188" cy="1421954"/>
      </dsp:txXfrm>
    </dsp:sp>
    <dsp:sp modelId="{0EAC6D3B-6FC8-4986-BCBA-E848D9048588}">
      <dsp:nvSpPr>
        <dsp:cNvPr id="0" name=""/>
        <dsp:cNvSpPr/>
      </dsp:nvSpPr>
      <dsp:spPr>
        <a:xfrm>
          <a:off x="0" y="1778050"/>
          <a:ext cx="5473546" cy="142195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6CC9997-C974-47C9-AB46-EC5FDCDDA58A}">
      <dsp:nvSpPr>
        <dsp:cNvPr id="0" name=""/>
        <dsp:cNvSpPr/>
      </dsp:nvSpPr>
      <dsp:spPr>
        <a:xfrm>
          <a:off x="430141" y="2097990"/>
          <a:ext cx="782074" cy="782074"/>
        </a:xfrm>
        <a:prstGeom prst="rect">
          <a:avLst/>
        </a:prstGeom>
        <a:blipFill>
          <a:blip xmlns:r="http://schemas.openxmlformats.org/officeDocument/2006/relationships" r:embed="rId2">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D60D5B6-669F-4BA7-9996-82674BE4BD01}">
      <dsp:nvSpPr>
        <dsp:cNvPr id="0" name=""/>
        <dsp:cNvSpPr/>
      </dsp:nvSpPr>
      <dsp:spPr>
        <a:xfrm>
          <a:off x="1642357" y="1778050"/>
          <a:ext cx="3831188" cy="14219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0490" tIns="150490" rIns="150490" bIns="150490" numCol="1" spcCol="1270" anchor="ctr" anchorCtr="0">
          <a:noAutofit/>
        </a:bodyPr>
        <a:lstStyle/>
        <a:p>
          <a:pPr marL="0" lvl="0" indent="0" algn="l" defTabSz="933450">
            <a:lnSpc>
              <a:spcPct val="90000"/>
            </a:lnSpc>
            <a:spcBef>
              <a:spcPct val="0"/>
            </a:spcBef>
            <a:spcAft>
              <a:spcPct val="35000"/>
            </a:spcAft>
            <a:buNone/>
          </a:pPr>
          <a:r>
            <a:rPr lang="en-US" sz="2100" kern="1200"/>
            <a:t>Differentiate models of internationalization</a:t>
          </a:r>
        </a:p>
      </dsp:txBody>
      <dsp:txXfrm>
        <a:off x="1642357" y="1778050"/>
        <a:ext cx="3831188" cy="1421954"/>
      </dsp:txXfrm>
    </dsp:sp>
    <dsp:sp modelId="{2E9A15A7-4A06-4804-8A70-4EE92AA45C85}">
      <dsp:nvSpPr>
        <dsp:cNvPr id="0" name=""/>
        <dsp:cNvSpPr/>
      </dsp:nvSpPr>
      <dsp:spPr>
        <a:xfrm>
          <a:off x="0" y="3555493"/>
          <a:ext cx="5473546" cy="142195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3861AA1-DA98-4D18-A4AD-F5320082137B}">
      <dsp:nvSpPr>
        <dsp:cNvPr id="0" name=""/>
        <dsp:cNvSpPr/>
      </dsp:nvSpPr>
      <dsp:spPr>
        <a:xfrm>
          <a:off x="430141" y="3875433"/>
          <a:ext cx="782074" cy="782074"/>
        </a:xfrm>
        <a:prstGeom prst="rect">
          <a:avLst/>
        </a:prstGeom>
        <a:blipFill>
          <a:blip xmlns:r="http://schemas.openxmlformats.org/officeDocument/2006/relationships" r:embed="rId3">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54A8831-9640-4594-8FAE-23D1242666B4}">
      <dsp:nvSpPr>
        <dsp:cNvPr id="0" name=""/>
        <dsp:cNvSpPr/>
      </dsp:nvSpPr>
      <dsp:spPr>
        <a:xfrm>
          <a:off x="1642357" y="3555493"/>
          <a:ext cx="3831188" cy="14219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0490" tIns="150490" rIns="150490" bIns="150490" numCol="1" spcCol="1270" anchor="ctr" anchorCtr="0">
          <a:noAutofit/>
        </a:bodyPr>
        <a:lstStyle/>
        <a:p>
          <a:pPr marL="0" lvl="0" indent="0" algn="l" defTabSz="933450">
            <a:lnSpc>
              <a:spcPct val="90000"/>
            </a:lnSpc>
            <a:spcBef>
              <a:spcPct val="0"/>
            </a:spcBef>
            <a:spcAft>
              <a:spcPct val="35000"/>
            </a:spcAft>
            <a:buNone/>
          </a:pPr>
          <a:r>
            <a:rPr lang="en-US" sz="2100" kern="1200"/>
            <a:t>Propose some of the cheap strategies SMEs can use to get international contacts</a:t>
          </a:r>
        </a:p>
      </dsp:txBody>
      <dsp:txXfrm>
        <a:off x="1642357" y="3555493"/>
        <a:ext cx="3831188" cy="142195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9205CC-B21F-411A-86AD-C20EBC7A962F}">
      <dsp:nvSpPr>
        <dsp:cNvPr id="0" name=""/>
        <dsp:cNvSpPr/>
      </dsp:nvSpPr>
      <dsp:spPr>
        <a:xfrm>
          <a:off x="0" y="780973"/>
          <a:ext cx="5522706" cy="144179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2C8E198-B277-49BE-9994-AC94B3D7E763}">
      <dsp:nvSpPr>
        <dsp:cNvPr id="0" name=""/>
        <dsp:cNvSpPr/>
      </dsp:nvSpPr>
      <dsp:spPr>
        <a:xfrm>
          <a:off x="436143" y="1105377"/>
          <a:ext cx="792988" cy="792988"/>
        </a:xfrm>
        <a:prstGeom prst="rect">
          <a:avLst/>
        </a:prstGeom>
        <a:solidFill>
          <a:schemeClr val="accent2">
            <a:hueOff val="0"/>
            <a:satOff val="0"/>
            <a:lumOff val="0"/>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451236-3D86-472A-B070-56F8F1337739}">
      <dsp:nvSpPr>
        <dsp:cNvPr id="0" name=""/>
        <dsp:cNvSpPr/>
      </dsp:nvSpPr>
      <dsp:spPr>
        <a:xfrm>
          <a:off x="1665275" y="780973"/>
          <a:ext cx="3857430" cy="14417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590" tIns="152590" rIns="152590" bIns="152590" numCol="1" spcCol="1270" anchor="ctr" anchorCtr="0">
          <a:noAutofit/>
        </a:bodyPr>
        <a:lstStyle/>
        <a:p>
          <a:pPr marL="0" lvl="0" indent="0" algn="l" defTabSz="800100">
            <a:lnSpc>
              <a:spcPct val="100000"/>
            </a:lnSpc>
            <a:spcBef>
              <a:spcPct val="0"/>
            </a:spcBef>
            <a:spcAft>
              <a:spcPct val="35000"/>
            </a:spcAft>
            <a:buNone/>
          </a:pPr>
          <a:r>
            <a:rPr lang="en-US" sz="1800" kern="1200" dirty="0">
              <a:latin typeface="Posterama"/>
            </a:rPr>
            <a:t>Overcome the perceived psychological distance between home and foreign markets</a:t>
          </a:r>
        </a:p>
      </dsp:txBody>
      <dsp:txXfrm>
        <a:off x="1665275" y="780973"/>
        <a:ext cx="3857430" cy="1441797"/>
      </dsp:txXfrm>
    </dsp:sp>
    <dsp:sp modelId="{B6FF42D7-82E8-4135-977A-764D0641F545}">
      <dsp:nvSpPr>
        <dsp:cNvPr id="0" name=""/>
        <dsp:cNvSpPr/>
      </dsp:nvSpPr>
      <dsp:spPr>
        <a:xfrm>
          <a:off x="0" y="2583220"/>
          <a:ext cx="5522706" cy="144179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B01EC27-F131-49A0-A946-38531A16FE10}">
      <dsp:nvSpPr>
        <dsp:cNvPr id="0" name=""/>
        <dsp:cNvSpPr/>
      </dsp:nvSpPr>
      <dsp:spPr>
        <a:xfrm>
          <a:off x="436143" y="2907624"/>
          <a:ext cx="792988" cy="792988"/>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7C1B79E-C9F4-4F64-85E6-231731A929E7}">
      <dsp:nvSpPr>
        <dsp:cNvPr id="0" name=""/>
        <dsp:cNvSpPr/>
      </dsp:nvSpPr>
      <dsp:spPr>
        <a:xfrm>
          <a:off x="1665275" y="2583220"/>
          <a:ext cx="3857430" cy="14417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590" tIns="152590" rIns="152590" bIns="152590" numCol="1" spcCol="1270" anchor="ctr" anchorCtr="0">
          <a:noAutofit/>
        </a:bodyPr>
        <a:lstStyle/>
        <a:p>
          <a:pPr marL="0" lvl="0" indent="0" algn="l" defTabSz="800100">
            <a:lnSpc>
              <a:spcPct val="100000"/>
            </a:lnSpc>
            <a:spcBef>
              <a:spcPct val="0"/>
            </a:spcBef>
            <a:spcAft>
              <a:spcPct val="35000"/>
            </a:spcAft>
            <a:buNone/>
          </a:pPr>
          <a:r>
            <a:rPr lang="en-US" sz="1800" kern="1200" dirty="0">
              <a:latin typeface="Posterama"/>
            </a:rPr>
            <a:t>Have managers/employees or founders who have international experience</a:t>
          </a:r>
          <a:endParaRPr lang="en-US" sz="1800" kern="1200" dirty="0"/>
        </a:p>
      </dsp:txBody>
      <dsp:txXfrm>
        <a:off x="1665275" y="2583220"/>
        <a:ext cx="3857430" cy="144179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FB352E-788E-440F-A694-2E2EB73F465E}">
      <dsp:nvSpPr>
        <dsp:cNvPr id="0" name=""/>
        <dsp:cNvSpPr/>
      </dsp:nvSpPr>
      <dsp:spPr>
        <a:xfrm>
          <a:off x="0" y="749019"/>
          <a:ext cx="5534995" cy="138280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B658479-014F-4B49-AB3D-92757F5D59BF}">
      <dsp:nvSpPr>
        <dsp:cNvPr id="0" name=""/>
        <dsp:cNvSpPr/>
      </dsp:nvSpPr>
      <dsp:spPr>
        <a:xfrm>
          <a:off x="418298" y="1060150"/>
          <a:ext cx="760542" cy="760542"/>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4616371-8273-4808-AE25-F0B0801238DE}">
      <dsp:nvSpPr>
        <dsp:cNvPr id="0" name=""/>
        <dsp:cNvSpPr/>
      </dsp:nvSpPr>
      <dsp:spPr>
        <a:xfrm>
          <a:off x="1597139" y="749019"/>
          <a:ext cx="3937856" cy="13828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6347" tIns="146347" rIns="146347" bIns="146347" numCol="1" spcCol="1270" anchor="ctr" anchorCtr="0">
          <a:noAutofit/>
        </a:bodyPr>
        <a:lstStyle/>
        <a:p>
          <a:pPr marL="0" lvl="0" indent="0" algn="l" defTabSz="800100">
            <a:lnSpc>
              <a:spcPct val="100000"/>
            </a:lnSpc>
            <a:spcBef>
              <a:spcPct val="0"/>
            </a:spcBef>
            <a:spcAft>
              <a:spcPct val="35000"/>
            </a:spcAft>
            <a:buNone/>
          </a:pPr>
          <a:r>
            <a:rPr lang="en-US" sz="1800" kern="1200" dirty="0"/>
            <a:t>Managers who are risk takers</a:t>
          </a:r>
        </a:p>
      </dsp:txBody>
      <dsp:txXfrm>
        <a:off x="1597139" y="749019"/>
        <a:ext cx="3937856" cy="1382804"/>
      </dsp:txXfrm>
    </dsp:sp>
    <dsp:sp modelId="{2AD1B52D-543B-4112-A3B6-B113E6D3BD22}">
      <dsp:nvSpPr>
        <dsp:cNvPr id="0" name=""/>
        <dsp:cNvSpPr/>
      </dsp:nvSpPr>
      <dsp:spPr>
        <a:xfrm>
          <a:off x="0" y="2477524"/>
          <a:ext cx="5534995" cy="138280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8C29B7-8345-40DF-8ECC-87EDA7E6D977}">
      <dsp:nvSpPr>
        <dsp:cNvPr id="0" name=""/>
        <dsp:cNvSpPr/>
      </dsp:nvSpPr>
      <dsp:spPr>
        <a:xfrm>
          <a:off x="418298" y="2788655"/>
          <a:ext cx="760542" cy="760542"/>
        </a:xfrm>
        <a:prstGeom prst="rect">
          <a:avLst/>
        </a:prstGeom>
        <a:blipFill>
          <a:blip xmlns:r="http://schemas.openxmlformats.org/officeDocument/2006/relationships" r:embed="rId2">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B6E0EB9-E6EA-45D9-9E27-C535DA58C4AA}">
      <dsp:nvSpPr>
        <dsp:cNvPr id="0" name=""/>
        <dsp:cNvSpPr/>
      </dsp:nvSpPr>
      <dsp:spPr>
        <a:xfrm>
          <a:off x="1597139" y="2477524"/>
          <a:ext cx="3937856" cy="13828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6347" tIns="146347" rIns="146347" bIns="146347" numCol="1" spcCol="1270" anchor="ctr" anchorCtr="0">
          <a:noAutofit/>
        </a:bodyPr>
        <a:lstStyle/>
        <a:p>
          <a:pPr marL="0" lvl="0" indent="0" algn="l" defTabSz="800100">
            <a:lnSpc>
              <a:spcPct val="100000"/>
            </a:lnSpc>
            <a:spcBef>
              <a:spcPct val="0"/>
            </a:spcBef>
            <a:spcAft>
              <a:spcPct val="35000"/>
            </a:spcAft>
            <a:buNone/>
          </a:pPr>
          <a:r>
            <a:rPr lang="en-US" sz="1800" kern="1200" dirty="0"/>
            <a:t>Having employees who have the right attitude toward international strategies and markets</a:t>
          </a:r>
        </a:p>
      </dsp:txBody>
      <dsp:txXfrm>
        <a:off x="1597139" y="2477524"/>
        <a:ext cx="3937856" cy="138280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126227-06F3-4CCE-9C49-F7E58DB33171}">
      <dsp:nvSpPr>
        <dsp:cNvPr id="0" name=""/>
        <dsp:cNvSpPr/>
      </dsp:nvSpPr>
      <dsp:spPr>
        <a:xfrm>
          <a:off x="3072705" y="416"/>
          <a:ext cx="4344650" cy="275885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D7982B-56D6-47D7-82A4-6E6459B13FD5}">
      <dsp:nvSpPr>
        <dsp:cNvPr id="0" name=""/>
        <dsp:cNvSpPr/>
      </dsp:nvSpPr>
      <dsp:spPr>
        <a:xfrm>
          <a:off x="3555444" y="459018"/>
          <a:ext cx="4344650" cy="275885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b="1" kern="1200" dirty="0"/>
            <a:t>Direct contact:</a:t>
          </a:r>
          <a:r>
            <a:rPr lang="en-US" sz="2700" kern="1200" dirty="0"/>
            <a:t> Though not easy or cheap, a local firm could reach out directly to a potential alliance partner, distributor or customer</a:t>
          </a:r>
        </a:p>
      </dsp:txBody>
      <dsp:txXfrm>
        <a:off x="3636248" y="539822"/>
        <a:ext cx="4183042" cy="259724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C326ED-EFB0-41AB-843C-9C881469ED06}">
      <dsp:nvSpPr>
        <dsp:cNvPr id="0" name=""/>
        <dsp:cNvSpPr/>
      </dsp:nvSpPr>
      <dsp:spPr>
        <a:xfrm>
          <a:off x="3072705" y="416"/>
          <a:ext cx="4344650" cy="275885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06C240-80C7-473E-8A41-37C865D49A42}">
      <dsp:nvSpPr>
        <dsp:cNvPr id="0" name=""/>
        <dsp:cNvSpPr/>
      </dsp:nvSpPr>
      <dsp:spPr>
        <a:xfrm>
          <a:off x="3555444" y="459018"/>
          <a:ext cx="4344650" cy="275885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b="1" kern="1200" dirty="0"/>
            <a:t>Web pages</a:t>
          </a:r>
          <a:r>
            <a:rPr lang="en-US" sz="2300" kern="1200" dirty="0"/>
            <a:t> and electronic commerce: In the current age and with technology, firms can utilize their webpage as well as social media to reach out to potential customers, funders, and partners</a:t>
          </a:r>
        </a:p>
      </dsp:txBody>
      <dsp:txXfrm>
        <a:off x="3636248" y="539822"/>
        <a:ext cx="4183042" cy="259724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CB64F3-B86D-463E-B3B1-40DC14681685}">
      <dsp:nvSpPr>
        <dsp:cNvPr id="0" name=""/>
        <dsp:cNvSpPr/>
      </dsp:nvSpPr>
      <dsp:spPr>
        <a:xfrm>
          <a:off x="0" y="806936"/>
          <a:ext cx="5522706" cy="148972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481E99-7505-4E36-8068-BB3364547F0F}">
      <dsp:nvSpPr>
        <dsp:cNvPr id="0" name=""/>
        <dsp:cNvSpPr/>
      </dsp:nvSpPr>
      <dsp:spPr>
        <a:xfrm>
          <a:off x="450643" y="1142126"/>
          <a:ext cx="819351" cy="819351"/>
        </a:xfrm>
        <a:prstGeom prst="rect">
          <a:avLst/>
        </a:prstGeom>
        <a:solidFill>
          <a:schemeClr val="accent2">
            <a:hueOff val="0"/>
            <a:satOff val="0"/>
            <a:lumOff val="0"/>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738C9F-8A00-4F0D-85C2-820F5496F4CC}">
      <dsp:nvSpPr>
        <dsp:cNvPr id="0" name=""/>
        <dsp:cNvSpPr/>
      </dsp:nvSpPr>
      <dsp:spPr>
        <a:xfrm>
          <a:off x="1720637" y="806936"/>
          <a:ext cx="3802068" cy="14897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7663" tIns="157663" rIns="157663" bIns="157663" numCol="1" spcCol="1270" anchor="ctr" anchorCtr="0">
          <a:noAutofit/>
        </a:bodyPr>
        <a:lstStyle/>
        <a:p>
          <a:pPr marL="0" lvl="0" indent="0" algn="l" defTabSz="800100" rtl="0">
            <a:lnSpc>
              <a:spcPct val="100000"/>
            </a:lnSpc>
            <a:spcBef>
              <a:spcPct val="0"/>
            </a:spcBef>
            <a:spcAft>
              <a:spcPct val="35000"/>
            </a:spcAft>
            <a:buNone/>
          </a:pPr>
          <a:r>
            <a:rPr lang="en-US" sz="1800" kern="1200" dirty="0">
              <a:solidFill>
                <a:srgbClr val="000000"/>
              </a:solidFill>
              <a:latin typeface="Posterama"/>
            </a:rPr>
            <a:t>A wedge is</a:t>
          </a:r>
          <a:r>
            <a:rPr lang="en-US" sz="1800" kern="1200" dirty="0">
              <a:solidFill>
                <a:srgbClr val="000000"/>
              </a:solidFill>
            </a:rPr>
            <a:t> a strategic competitive advantage that helps a business to break through an established market.</a:t>
          </a:r>
          <a:endParaRPr lang="en-US" sz="1800" kern="1200" dirty="0">
            <a:latin typeface="Posterama"/>
          </a:endParaRPr>
        </a:p>
      </dsp:txBody>
      <dsp:txXfrm>
        <a:off x="1720637" y="806936"/>
        <a:ext cx="3802068" cy="1489729"/>
      </dsp:txXfrm>
    </dsp:sp>
    <dsp:sp modelId="{83918C28-E4C6-4D37-B050-31A591CC7B56}">
      <dsp:nvSpPr>
        <dsp:cNvPr id="0" name=""/>
        <dsp:cNvSpPr/>
      </dsp:nvSpPr>
      <dsp:spPr>
        <a:xfrm>
          <a:off x="0" y="2669099"/>
          <a:ext cx="5522706" cy="148972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6BB57E-5971-43B6-8D14-AE0F7AFBE2E8}">
      <dsp:nvSpPr>
        <dsp:cNvPr id="0" name=""/>
        <dsp:cNvSpPr/>
      </dsp:nvSpPr>
      <dsp:spPr>
        <a:xfrm>
          <a:off x="450643" y="3004288"/>
          <a:ext cx="819351" cy="819351"/>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54E69BA-8C2C-46D5-AE94-4B1A9B070FA7}">
      <dsp:nvSpPr>
        <dsp:cNvPr id="0" name=""/>
        <dsp:cNvSpPr/>
      </dsp:nvSpPr>
      <dsp:spPr>
        <a:xfrm>
          <a:off x="1720637" y="2669099"/>
          <a:ext cx="3802068" cy="14897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7663" tIns="157663" rIns="157663" bIns="157663" numCol="1" spcCol="1270" anchor="ctr" anchorCtr="0">
          <a:noAutofit/>
        </a:bodyPr>
        <a:lstStyle/>
        <a:p>
          <a:pPr marL="0" lvl="0" indent="0" algn="l" defTabSz="800100">
            <a:lnSpc>
              <a:spcPct val="100000"/>
            </a:lnSpc>
            <a:spcBef>
              <a:spcPct val="0"/>
            </a:spcBef>
            <a:spcAft>
              <a:spcPct val="35000"/>
            </a:spcAft>
            <a:buNone/>
          </a:pPr>
          <a:r>
            <a:rPr lang="en-US" sz="1800" b="1" kern="1200" dirty="0"/>
            <a:t>First mover advantage</a:t>
          </a:r>
          <a:r>
            <a:rPr lang="en-US" sz="1800" kern="1200" dirty="0"/>
            <a:t>: Here the SME seeks to be the first one to introduce a new product or service in the market</a:t>
          </a:r>
        </a:p>
      </dsp:txBody>
      <dsp:txXfrm>
        <a:off x="1720637" y="2669099"/>
        <a:ext cx="3802068" cy="148972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7185C0-76FF-4B90-A016-1B57BDE0842D}">
      <dsp:nvSpPr>
        <dsp:cNvPr id="0" name=""/>
        <dsp:cNvSpPr/>
      </dsp:nvSpPr>
      <dsp:spPr>
        <a:xfrm>
          <a:off x="0" y="683111"/>
          <a:ext cx="5510416" cy="126112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BF495BB-E066-46FC-9005-211A2A3FBE0F}">
      <dsp:nvSpPr>
        <dsp:cNvPr id="0" name=""/>
        <dsp:cNvSpPr/>
      </dsp:nvSpPr>
      <dsp:spPr>
        <a:xfrm>
          <a:off x="381491" y="966866"/>
          <a:ext cx="693621" cy="693621"/>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86D57FE-3AC4-4716-BED5-1ADEB31D266A}">
      <dsp:nvSpPr>
        <dsp:cNvPr id="0" name=""/>
        <dsp:cNvSpPr/>
      </dsp:nvSpPr>
      <dsp:spPr>
        <a:xfrm>
          <a:off x="1456604" y="683111"/>
          <a:ext cx="4053811" cy="12611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470" tIns="133470" rIns="133470" bIns="133470" numCol="1" spcCol="1270" anchor="ctr" anchorCtr="0">
          <a:noAutofit/>
        </a:bodyPr>
        <a:lstStyle/>
        <a:p>
          <a:pPr marL="0" lvl="0" indent="0" algn="l" defTabSz="800100">
            <a:lnSpc>
              <a:spcPct val="100000"/>
            </a:lnSpc>
            <a:spcBef>
              <a:spcPct val="0"/>
            </a:spcBef>
            <a:spcAft>
              <a:spcPct val="35000"/>
            </a:spcAft>
            <a:buNone/>
          </a:pPr>
          <a:r>
            <a:rPr lang="en-US" sz="1800" b="1" kern="1200" dirty="0"/>
            <a:t>Technological or innovation</a:t>
          </a:r>
          <a:r>
            <a:rPr lang="en-US" sz="1800" kern="1200" dirty="0"/>
            <a:t> </a:t>
          </a:r>
          <a:r>
            <a:rPr lang="en-US" sz="1800" b="1" kern="1200" dirty="0"/>
            <a:t>leadership:</a:t>
          </a:r>
          <a:r>
            <a:rPr lang="en-US" sz="1800" kern="1200" dirty="0"/>
            <a:t> The SME is the first one to introduce a new technology</a:t>
          </a:r>
        </a:p>
      </dsp:txBody>
      <dsp:txXfrm>
        <a:off x="1456604" y="683111"/>
        <a:ext cx="4053811" cy="1261129"/>
      </dsp:txXfrm>
    </dsp:sp>
    <dsp:sp modelId="{B5A62111-1500-4B7B-AEC6-C26C75B20B8F}">
      <dsp:nvSpPr>
        <dsp:cNvPr id="0" name=""/>
        <dsp:cNvSpPr/>
      </dsp:nvSpPr>
      <dsp:spPr>
        <a:xfrm>
          <a:off x="0" y="2259524"/>
          <a:ext cx="5510416" cy="126112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6D4B2D4-202C-4B70-8AE0-4627B73BF391}">
      <dsp:nvSpPr>
        <dsp:cNvPr id="0" name=""/>
        <dsp:cNvSpPr/>
      </dsp:nvSpPr>
      <dsp:spPr>
        <a:xfrm>
          <a:off x="381491" y="2543278"/>
          <a:ext cx="693621" cy="693621"/>
        </a:xfrm>
        <a:prstGeom prst="rect">
          <a:avLst/>
        </a:prstGeom>
        <a:blipFill>
          <a:blip xmlns:r="http://schemas.openxmlformats.org/officeDocument/2006/relationships" r:embed="rId2">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6C4392F-A440-4194-859C-1C78AB4C8DA2}">
      <dsp:nvSpPr>
        <dsp:cNvPr id="0" name=""/>
        <dsp:cNvSpPr/>
      </dsp:nvSpPr>
      <dsp:spPr>
        <a:xfrm>
          <a:off x="1456604" y="2259524"/>
          <a:ext cx="4053811" cy="12611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470" tIns="133470" rIns="133470" bIns="133470" numCol="1" spcCol="1270" anchor="ctr" anchorCtr="0">
          <a:noAutofit/>
        </a:bodyPr>
        <a:lstStyle/>
        <a:p>
          <a:pPr marL="0" lvl="0" indent="0" algn="l" defTabSz="800100">
            <a:lnSpc>
              <a:spcPct val="100000"/>
            </a:lnSpc>
            <a:spcBef>
              <a:spcPct val="0"/>
            </a:spcBef>
            <a:spcAft>
              <a:spcPct val="35000"/>
            </a:spcAft>
            <a:buNone/>
          </a:pPr>
          <a:r>
            <a:rPr lang="en-US" sz="1800" b="1" kern="1200" dirty="0"/>
            <a:t>Copycat businesses</a:t>
          </a:r>
          <a:r>
            <a:rPr lang="en-US" sz="1800" kern="1200" dirty="0"/>
            <a:t>: The me-too strategy can work in varying product or services</a:t>
          </a:r>
        </a:p>
      </dsp:txBody>
      <dsp:txXfrm>
        <a:off x="1456604" y="2259524"/>
        <a:ext cx="4053811" cy="126112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EF58D-B62B-40BB-83AA-9D07CFC4ED26}"/>
              </a:ext>
            </a:extLst>
          </p:cNvPr>
          <p:cNvSpPr>
            <a:spLocks noGrp="1"/>
          </p:cNvSpPr>
          <p:nvPr>
            <p:ph type="ctrTitle"/>
          </p:nvPr>
        </p:nvSpPr>
        <p:spPr>
          <a:xfrm>
            <a:off x="612648" y="557783"/>
            <a:ext cx="10969752" cy="3130807"/>
          </a:xfrm>
        </p:spPr>
        <p:txBody>
          <a:bodyPr anchor="b">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66AC06D3-F571-4213-A2A4-6A1915120CED}"/>
              </a:ext>
            </a:extLst>
          </p:cNvPr>
          <p:cNvSpPr>
            <a:spLocks noGrp="1"/>
          </p:cNvSpPr>
          <p:nvPr>
            <p:ph type="subTitle" idx="1"/>
          </p:nvPr>
        </p:nvSpPr>
        <p:spPr>
          <a:xfrm>
            <a:off x="612648" y="3902206"/>
            <a:ext cx="10969752" cy="2240529"/>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75A10580-AD31-4B8F-8448-55A666AC1725}"/>
              </a:ext>
            </a:extLst>
          </p:cNvPr>
          <p:cNvSpPr>
            <a:spLocks noGrp="1"/>
          </p:cNvSpPr>
          <p:nvPr>
            <p:ph type="dt" sz="half" idx="10"/>
          </p:nvPr>
        </p:nvSpPr>
        <p:spPr/>
        <p:txBody>
          <a:bodyPr/>
          <a:lstStyle/>
          <a:p>
            <a:fld id="{79C5A860-F335-4252-AA00-24FB67ED2982}" type="datetime1">
              <a:rPr lang="en-US" smtClean="0"/>
              <a:t>5/9/2024</a:t>
            </a:fld>
            <a:endParaRPr lang="en-US"/>
          </a:p>
        </p:txBody>
      </p:sp>
      <p:sp>
        <p:nvSpPr>
          <p:cNvPr id="5" name="Footer Placeholder 4">
            <a:extLst>
              <a:ext uri="{FF2B5EF4-FFF2-40B4-BE49-F238E27FC236}">
                <a16:creationId xmlns:a16="http://schemas.microsoft.com/office/drawing/2014/main" id="{15EC99C8-515A-4FEA-9CD2-6D0BF46CF6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72AF1B-1868-4C05-B6C3-9EBF29A50AD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7075901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6D384-B2C5-42A4-9774-A931C39BA53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8D736C-5FCC-43BC-B824-A90F2CC5D19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A4A3A50-B922-45BE-945D-7ED3EBD83F7C}"/>
              </a:ext>
            </a:extLst>
          </p:cNvPr>
          <p:cNvSpPr>
            <a:spLocks noGrp="1"/>
          </p:cNvSpPr>
          <p:nvPr>
            <p:ph type="dt" sz="half" idx="10"/>
          </p:nvPr>
        </p:nvSpPr>
        <p:spPr/>
        <p:txBody>
          <a:bodyPr/>
          <a:lstStyle/>
          <a:p>
            <a:fld id="{D04BC802-30E3-4658-9CCA-F873646FEC67}" type="datetime1">
              <a:rPr lang="en-US" smtClean="0"/>
              <a:t>5/9/2024</a:t>
            </a:fld>
            <a:endParaRPr lang="en-US"/>
          </a:p>
        </p:txBody>
      </p:sp>
      <p:sp>
        <p:nvSpPr>
          <p:cNvPr id="5" name="Footer Placeholder 4">
            <a:extLst>
              <a:ext uri="{FF2B5EF4-FFF2-40B4-BE49-F238E27FC236}">
                <a16:creationId xmlns:a16="http://schemas.microsoft.com/office/drawing/2014/main" id="{64241F78-20DE-4D53-BB25-79E5C4E1AB6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643084-C669-4FDF-87D4-F22D36BB827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18283475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6C559-800C-489A-9174-7901F92B0D47}"/>
              </a:ext>
            </a:extLst>
          </p:cNvPr>
          <p:cNvSpPr>
            <a:spLocks noGrp="1"/>
          </p:cNvSpPr>
          <p:nvPr>
            <p:ph type="title"/>
          </p:nvPr>
        </p:nvSpPr>
        <p:spPr>
          <a:xfrm>
            <a:off x="612648" y="557784"/>
            <a:ext cx="10969752" cy="3146400"/>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142B5C3-320B-4CFD-B6A7-A28C7E435B41}"/>
              </a:ext>
            </a:extLst>
          </p:cNvPr>
          <p:cNvSpPr>
            <a:spLocks noGrp="1"/>
          </p:cNvSpPr>
          <p:nvPr>
            <p:ph type="body" idx="1"/>
          </p:nvPr>
        </p:nvSpPr>
        <p:spPr>
          <a:xfrm>
            <a:off x="612648" y="3902207"/>
            <a:ext cx="10969752" cy="2187443"/>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2FCA372-3F42-4113-A73B-5FDCF93CB5BC}"/>
              </a:ext>
            </a:extLst>
          </p:cNvPr>
          <p:cNvSpPr>
            <a:spLocks noGrp="1"/>
          </p:cNvSpPr>
          <p:nvPr>
            <p:ph type="dt" sz="half" idx="10"/>
          </p:nvPr>
        </p:nvSpPr>
        <p:spPr/>
        <p:txBody>
          <a:bodyPr/>
          <a:lstStyle/>
          <a:p>
            <a:fld id="{0AB227A3-19CE-4153-81CE-64EB7AB094B3}" type="datetime1">
              <a:rPr lang="en-US" smtClean="0"/>
              <a:t>5/9/2024</a:t>
            </a:fld>
            <a:endParaRPr lang="en-US"/>
          </a:p>
        </p:txBody>
      </p:sp>
      <p:sp>
        <p:nvSpPr>
          <p:cNvPr id="5" name="Footer Placeholder 4">
            <a:extLst>
              <a:ext uri="{FF2B5EF4-FFF2-40B4-BE49-F238E27FC236}">
                <a16:creationId xmlns:a16="http://schemas.microsoft.com/office/drawing/2014/main" id="{F0DA1197-0C78-4878-B086-5D206EA491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1B83D8-FD42-44FF-AA20-944A519CC0B2}"/>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16395330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685AA-B5C7-4E3D-85FA-94F3C73E59B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3AFEEA-6F3F-4630-A950-61C05D2FAFBC}"/>
              </a:ext>
            </a:extLst>
          </p:cNvPr>
          <p:cNvSpPr>
            <a:spLocks noGrp="1"/>
          </p:cNvSpPr>
          <p:nvPr>
            <p:ph sz="half" idx="1"/>
          </p:nvPr>
        </p:nvSpPr>
        <p:spPr>
          <a:xfrm>
            <a:off x="609600" y="2081369"/>
            <a:ext cx="5410200" cy="40955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0AC36817-B869-4D19-9EE8-A3166B0E1591}"/>
              </a:ext>
            </a:extLst>
          </p:cNvPr>
          <p:cNvSpPr>
            <a:spLocks noGrp="1"/>
          </p:cNvSpPr>
          <p:nvPr>
            <p:ph sz="half" idx="2"/>
          </p:nvPr>
        </p:nvSpPr>
        <p:spPr>
          <a:xfrm>
            <a:off x="6172202" y="2081369"/>
            <a:ext cx="5410200" cy="40955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FC074146-2374-4321-AEBB-3E9B09D7796D}"/>
              </a:ext>
            </a:extLst>
          </p:cNvPr>
          <p:cNvSpPr>
            <a:spLocks noGrp="1"/>
          </p:cNvSpPr>
          <p:nvPr>
            <p:ph type="dt" sz="half" idx="10"/>
          </p:nvPr>
        </p:nvSpPr>
        <p:spPr/>
        <p:txBody>
          <a:bodyPr/>
          <a:lstStyle/>
          <a:p>
            <a:fld id="{B819A100-10F6-477E-8847-29D479EF1C92}" type="datetime1">
              <a:rPr lang="en-US" smtClean="0"/>
              <a:t>5/9/2024</a:t>
            </a:fld>
            <a:endParaRPr lang="en-US"/>
          </a:p>
        </p:txBody>
      </p:sp>
      <p:sp>
        <p:nvSpPr>
          <p:cNvPr id="6" name="Footer Placeholder 5">
            <a:extLst>
              <a:ext uri="{FF2B5EF4-FFF2-40B4-BE49-F238E27FC236}">
                <a16:creationId xmlns:a16="http://schemas.microsoft.com/office/drawing/2014/main" id="{2C42337B-B902-4DC2-BB94-02B8A754926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4AD585-B83C-4ECF-AF42-8DDF6996B79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22414192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A9ADB-3495-481F-BB4E-9C7128B17B1F}"/>
              </a:ext>
            </a:extLst>
          </p:cNvPr>
          <p:cNvSpPr>
            <a:spLocks noGrp="1"/>
          </p:cNvSpPr>
          <p:nvPr>
            <p:ph type="title"/>
          </p:nvPr>
        </p:nvSpPr>
        <p:spPr>
          <a:xfrm>
            <a:off x="609600" y="365125"/>
            <a:ext cx="10745788"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ED6FF4C-26CB-4281-A2F7-6CBE45186791}"/>
              </a:ext>
            </a:extLst>
          </p:cNvPr>
          <p:cNvSpPr>
            <a:spLocks noGrp="1"/>
          </p:cNvSpPr>
          <p:nvPr>
            <p:ph type="body" idx="1"/>
          </p:nvPr>
        </p:nvSpPr>
        <p:spPr>
          <a:xfrm>
            <a:off x="609600" y="1895096"/>
            <a:ext cx="5387975" cy="823912"/>
          </a:xfrm>
        </p:spPr>
        <p:txBody>
          <a:bodyPr anchor="b"/>
          <a:lstStyle>
            <a:lvl1pPr marL="0" indent="0">
              <a:buNone/>
              <a:defRPr sz="24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2E72A9-F222-45B4-9355-C04C05864139}"/>
              </a:ext>
            </a:extLst>
          </p:cNvPr>
          <p:cNvSpPr>
            <a:spLocks noGrp="1"/>
          </p:cNvSpPr>
          <p:nvPr>
            <p:ph sz="half" idx="2"/>
          </p:nvPr>
        </p:nvSpPr>
        <p:spPr>
          <a:xfrm>
            <a:off x="609600" y="2842211"/>
            <a:ext cx="5387975" cy="33474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4A699F6E-77AD-4EBC-BAF9-5A43CDEC41E2}"/>
              </a:ext>
            </a:extLst>
          </p:cNvPr>
          <p:cNvSpPr>
            <a:spLocks noGrp="1"/>
          </p:cNvSpPr>
          <p:nvPr>
            <p:ph type="body" sz="quarter" idx="3"/>
          </p:nvPr>
        </p:nvSpPr>
        <p:spPr>
          <a:xfrm>
            <a:off x="6167890" y="1895096"/>
            <a:ext cx="5414510" cy="823912"/>
          </a:xfrm>
        </p:spPr>
        <p:txBody>
          <a:bodyPr anchor="b"/>
          <a:lstStyle>
            <a:lvl1pPr marL="0" indent="0">
              <a:buNone/>
              <a:defRPr sz="24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0F77677-7169-4591-B047-0678815F48E6}"/>
              </a:ext>
            </a:extLst>
          </p:cNvPr>
          <p:cNvSpPr>
            <a:spLocks noGrp="1"/>
          </p:cNvSpPr>
          <p:nvPr>
            <p:ph sz="quarter" idx="4"/>
          </p:nvPr>
        </p:nvSpPr>
        <p:spPr>
          <a:xfrm>
            <a:off x="6167890" y="2842211"/>
            <a:ext cx="5414510" cy="33474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482A6EB-0285-4FA4-A00C-A7F716084FD3}"/>
              </a:ext>
            </a:extLst>
          </p:cNvPr>
          <p:cNvSpPr>
            <a:spLocks noGrp="1"/>
          </p:cNvSpPr>
          <p:nvPr>
            <p:ph type="dt" sz="half" idx="10"/>
          </p:nvPr>
        </p:nvSpPr>
        <p:spPr/>
        <p:txBody>
          <a:bodyPr/>
          <a:lstStyle/>
          <a:p>
            <a:fld id="{5DF128AB-198A-495F-8475-FDB360C9873F}" type="datetime1">
              <a:rPr lang="en-US" smtClean="0"/>
              <a:t>5/9/2024</a:t>
            </a:fld>
            <a:endParaRPr lang="en-US"/>
          </a:p>
        </p:txBody>
      </p:sp>
      <p:sp>
        <p:nvSpPr>
          <p:cNvPr id="8" name="Footer Placeholder 7">
            <a:extLst>
              <a:ext uri="{FF2B5EF4-FFF2-40B4-BE49-F238E27FC236}">
                <a16:creationId xmlns:a16="http://schemas.microsoft.com/office/drawing/2014/main" id="{86D39526-82B8-402C-8A2B-82EF8F3F3A7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55EC9E6-6FF1-4541-9CB1-A2FF9D852169}"/>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4282643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70F54-6CED-4251-A0A6-32CCD1213F8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572C8E6-49D6-46A5-8DC3-B0D8E683C9CB}"/>
              </a:ext>
            </a:extLst>
          </p:cNvPr>
          <p:cNvSpPr>
            <a:spLocks noGrp="1"/>
          </p:cNvSpPr>
          <p:nvPr>
            <p:ph type="dt" sz="half" idx="10"/>
          </p:nvPr>
        </p:nvSpPr>
        <p:spPr/>
        <p:txBody>
          <a:bodyPr/>
          <a:lstStyle/>
          <a:p>
            <a:fld id="{021A235E-F8FD-479F-9FC7-18BE84110877}" type="datetime1">
              <a:rPr lang="en-US" smtClean="0"/>
              <a:t>5/9/2024</a:t>
            </a:fld>
            <a:endParaRPr lang="en-US"/>
          </a:p>
        </p:txBody>
      </p:sp>
      <p:sp>
        <p:nvSpPr>
          <p:cNvPr id="4" name="Footer Placeholder 3">
            <a:extLst>
              <a:ext uri="{FF2B5EF4-FFF2-40B4-BE49-F238E27FC236}">
                <a16:creationId xmlns:a16="http://schemas.microsoft.com/office/drawing/2014/main" id="{AB883CBA-77CD-4490-A5F3-BAA8FC254A3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EA5FF79-61B6-4693-8547-95B1F2F7A194}"/>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41158919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BDCB94-13E9-41CB-88F0-D30A1791DCBA}"/>
              </a:ext>
            </a:extLst>
          </p:cNvPr>
          <p:cNvSpPr>
            <a:spLocks noGrp="1"/>
          </p:cNvSpPr>
          <p:nvPr>
            <p:ph type="dt" sz="half" idx="10"/>
          </p:nvPr>
        </p:nvSpPr>
        <p:spPr/>
        <p:txBody>
          <a:bodyPr/>
          <a:lstStyle/>
          <a:p>
            <a:fld id="{E890F09B-68DA-462E-9DB4-4C9ADAB8CBCC}" type="datetime1">
              <a:rPr lang="en-US" smtClean="0"/>
              <a:t>5/9/2024</a:t>
            </a:fld>
            <a:endParaRPr lang="en-US"/>
          </a:p>
        </p:txBody>
      </p:sp>
      <p:sp>
        <p:nvSpPr>
          <p:cNvPr id="3" name="Footer Placeholder 2">
            <a:extLst>
              <a:ext uri="{FF2B5EF4-FFF2-40B4-BE49-F238E27FC236}">
                <a16:creationId xmlns:a16="http://schemas.microsoft.com/office/drawing/2014/main" id="{244795A4-736C-426D-8559-5AD5892756A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B2A2ACD-17F3-4C16-8E77-86EC92CCD552}"/>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8396177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FCB2E-B68A-48F9-8B20-CDED818FB6E0}"/>
              </a:ext>
            </a:extLst>
          </p:cNvPr>
          <p:cNvSpPr>
            <a:spLocks noGrp="1"/>
          </p:cNvSpPr>
          <p:nvPr>
            <p:ph type="title"/>
          </p:nvPr>
        </p:nvSpPr>
        <p:spPr>
          <a:xfrm>
            <a:off x="612649" y="457199"/>
            <a:ext cx="4970822" cy="2660205"/>
          </a:xfrm>
        </p:spPr>
        <p:txBody>
          <a:bodyPr anchor="b">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D081C83-64B5-4BFD-A163-75C2EA7F8973}"/>
              </a:ext>
            </a:extLst>
          </p:cNvPr>
          <p:cNvSpPr>
            <a:spLocks noGrp="1"/>
          </p:cNvSpPr>
          <p:nvPr>
            <p:ph idx="1"/>
          </p:nvPr>
        </p:nvSpPr>
        <p:spPr>
          <a:xfrm>
            <a:off x="6096000" y="457200"/>
            <a:ext cx="5483352" cy="5744003"/>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725D44AD-E361-48A3-936D-DDA0D5144510}"/>
              </a:ext>
            </a:extLst>
          </p:cNvPr>
          <p:cNvSpPr>
            <a:spLocks noGrp="1"/>
          </p:cNvSpPr>
          <p:nvPr>
            <p:ph type="body" sz="half" idx="2"/>
          </p:nvPr>
        </p:nvSpPr>
        <p:spPr>
          <a:xfrm>
            <a:off x="612649" y="3329989"/>
            <a:ext cx="4970822" cy="2871216"/>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EED06C-E016-489C-8863-EA1BE998BC48}"/>
              </a:ext>
            </a:extLst>
          </p:cNvPr>
          <p:cNvSpPr>
            <a:spLocks noGrp="1"/>
          </p:cNvSpPr>
          <p:nvPr>
            <p:ph type="dt" sz="half" idx="10"/>
          </p:nvPr>
        </p:nvSpPr>
        <p:spPr/>
        <p:txBody>
          <a:bodyPr/>
          <a:lstStyle/>
          <a:p>
            <a:fld id="{17AC4E36-FABE-47EB-AA7F-C19A93824617}" type="datetime1">
              <a:rPr lang="en-US" smtClean="0"/>
              <a:t>5/9/2024</a:t>
            </a:fld>
            <a:endParaRPr lang="en-US"/>
          </a:p>
        </p:txBody>
      </p:sp>
      <p:sp>
        <p:nvSpPr>
          <p:cNvPr id="6" name="Footer Placeholder 5">
            <a:extLst>
              <a:ext uri="{FF2B5EF4-FFF2-40B4-BE49-F238E27FC236}">
                <a16:creationId xmlns:a16="http://schemas.microsoft.com/office/drawing/2014/main" id="{359161F0-D253-49A7-9A08-7A0A228146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42C61A-B326-40A7-A286-90D0544BBC34}"/>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4015972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2DF6F-D00F-4CE4-8701-B0062734611B}"/>
              </a:ext>
            </a:extLst>
          </p:cNvPr>
          <p:cNvSpPr>
            <a:spLocks noGrp="1"/>
          </p:cNvSpPr>
          <p:nvPr>
            <p:ph type="title"/>
          </p:nvPr>
        </p:nvSpPr>
        <p:spPr>
          <a:xfrm>
            <a:off x="612649" y="457199"/>
            <a:ext cx="4970822" cy="2667485"/>
          </a:xfrm>
        </p:spPr>
        <p:txBody>
          <a:bodyPr anchor="b">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0A0FF7AB-F851-4425-8407-996C920E6847}"/>
              </a:ext>
            </a:extLst>
          </p:cNvPr>
          <p:cNvSpPr>
            <a:spLocks noGrp="1"/>
          </p:cNvSpPr>
          <p:nvPr>
            <p:ph type="pic" idx="1"/>
          </p:nvPr>
        </p:nvSpPr>
        <p:spPr>
          <a:xfrm>
            <a:off x="6096000" y="457199"/>
            <a:ext cx="5483352"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A2ED6CF5-154F-4615-8CDC-E2BFA61FABE2}"/>
              </a:ext>
            </a:extLst>
          </p:cNvPr>
          <p:cNvSpPr>
            <a:spLocks noGrp="1"/>
          </p:cNvSpPr>
          <p:nvPr>
            <p:ph type="body" sz="half" idx="2"/>
          </p:nvPr>
        </p:nvSpPr>
        <p:spPr>
          <a:xfrm>
            <a:off x="612649" y="3322708"/>
            <a:ext cx="4970822" cy="254628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5C400-0D13-495F-8C4E-EC3CDF5F22AF}"/>
              </a:ext>
            </a:extLst>
          </p:cNvPr>
          <p:cNvSpPr>
            <a:spLocks noGrp="1"/>
          </p:cNvSpPr>
          <p:nvPr>
            <p:ph type="dt" sz="half" idx="10"/>
          </p:nvPr>
        </p:nvSpPr>
        <p:spPr/>
        <p:txBody>
          <a:bodyPr/>
          <a:lstStyle/>
          <a:p>
            <a:fld id="{F199CE6B-5DE6-4A2D-B72E-5E8969F9F56F}" type="datetime1">
              <a:rPr lang="en-US" smtClean="0"/>
              <a:t>5/9/2024</a:t>
            </a:fld>
            <a:endParaRPr lang="en-US"/>
          </a:p>
        </p:txBody>
      </p:sp>
      <p:sp>
        <p:nvSpPr>
          <p:cNvPr id="6" name="Footer Placeholder 5">
            <a:extLst>
              <a:ext uri="{FF2B5EF4-FFF2-40B4-BE49-F238E27FC236}">
                <a16:creationId xmlns:a16="http://schemas.microsoft.com/office/drawing/2014/main" id="{4CB290D7-98AC-45E5-A7D6-73520AFC736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294276C-2BD2-4C4F-AC04-DD3D73768A5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12338748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170B0-C1C5-4976-80E8-6B4F90EB3626}"/>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097593EE-493E-4BCE-8992-24CA63E1E09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80919F-FDDD-42FB-8422-A0665D558D00}"/>
              </a:ext>
            </a:extLst>
          </p:cNvPr>
          <p:cNvSpPr>
            <a:spLocks noGrp="1"/>
          </p:cNvSpPr>
          <p:nvPr>
            <p:ph type="dt" sz="half" idx="10"/>
          </p:nvPr>
        </p:nvSpPr>
        <p:spPr/>
        <p:txBody>
          <a:bodyPr/>
          <a:lstStyle/>
          <a:p>
            <a:fld id="{46AB1048-0047-48CA-88BA-D69B470942CF}" type="datetime1">
              <a:rPr lang="en-US" smtClean="0"/>
              <a:t>5/9/2024</a:t>
            </a:fld>
            <a:endParaRPr lang="en-US"/>
          </a:p>
        </p:txBody>
      </p:sp>
      <p:sp>
        <p:nvSpPr>
          <p:cNvPr id="5" name="Footer Placeholder 4">
            <a:extLst>
              <a:ext uri="{FF2B5EF4-FFF2-40B4-BE49-F238E27FC236}">
                <a16:creationId xmlns:a16="http://schemas.microsoft.com/office/drawing/2014/main" id="{A216D38A-35F8-4667-A1F4-49644471E92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9CC230-78B7-487B-9C95-CB00868F6F1F}"/>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29784166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4CB826-D9AA-4689-B8C0-38D999F0D065}"/>
              </a:ext>
            </a:extLst>
          </p:cNvPr>
          <p:cNvSpPr>
            <a:spLocks noGrp="1"/>
          </p:cNvSpPr>
          <p:nvPr>
            <p:ph type="title" orient="vert"/>
          </p:nvPr>
        </p:nvSpPr>
        <p:spPr>
          <a:xfrm>
            <a:off x="8724900" y="557784"/>
            <a:ext cx="2854452" cy="5643420"/>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A61F1CDD-16FB-45E0-9887-24374C567647}"/>
              </a:ext>
            </a:extLst>
          </p:cNvPr>
          <p:cNvSpPr>
            <a:spLocks noGrp="1"/>
          </p:cNvSpPr>
          <p:nvPr>
            <p:ph type="body" orient="vert" idx="1"/>
          </p:nvPr>
        </p:nvSpPr>
        <p:spPr>
          <a:xfrm>
            <a:off x="612648" y="557784"/>
            <a:ext cx="7734300" cy="56434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6846397-BBD2-4426-B1F5-FD6EA3CDC866}"/>
              </a:ext>
            </a:extLst>
          </p:cNvPr>
          <p:cNvSpPr>
            <a:spLocks noGrp="1"/>
          </p:cNvSpPr>
          <p:nvPr>
            <p:ph type="dt" sz="half" idx="10"/>
          </p:nvPr>
        </p:nvSpPr>
        <p:spPr/>
        <p:txBody>
          <a:bodyPr/>
          <a:lstStyle/>
          <a:p>
            <a:fld id="{5BD83879-648C-49A9-81A2-0EF5946532D0}" type="datetime1">
              <a:rPr lang="en-US" smtClean="0"/>
              <a:t>5/9/2024</a:t>
            </a:fld>
            <a:endParaRPr lang="en-US"/>
          </a:p>
        </p:txBody>
      </p:sp>
      <p:sp>
        <p:nvSpPr>
          <p:cNvPr id="5" name="Footer Placeholder 4">
            <a:extLst>
              <a:ext uri="{FF2B5EF4-FFF2-40B4-BE49-F238E27FC236}">
                <a16:creationId xmlns:a16="http://schemas.microsoft.com/office/drawing/2014/main" id="{FDAB91E4-73D0-4ACD-8F54-00EE6FB1D6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B28C61-59FE-44D6-A7D6-AAD292232778}"/>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1837040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42E603F-28B7-4831-BF23-65FBAB13D5FB}"/>
              </a:ext>
            </a:extLst>
          </p:cNvPr>
          <p:cNvSpPr/>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Freeform: Shape 7">
            <a:extLst>
              <a:ext uri="{FF2B5EF4-FFF2-40B4-BE49-F238E27FC236}">
                <a16:creationId xmlns:a16="http://schemas.microsoft.com/office/drawing/2014/main" id="{4D39700F-2B10-4402-A7DD-06EE2245880D}"/>
              </a:ext>
              <a:ext uri="{C183D7F6-B498-43B3-948B-1728B52AA6E4}">
                <adec:decorative xmlns:adec="http://schemas.microsoft.com/office/drawing/2017/decorative" val="1"/>
              </a:ext>
            </a:extLst>
          </p:cNvPr>
          <p:cNvSpPr/>
          <p:nvPr/>
        </p:nvSpPr>
        <p:spPr>
          <a:xfrm>
            <a:off x="-1" y="232968"/>
            <a:ext cx="9560477" cy="6625032"/>
          </a:xfrm>
          <a:custGeom>
            <a:avLst/>
            <a:gdLst>
              <a:gd name="connsiteX0" fmla="*/ 8831314 w 9263816"/>
              <a:gd name="connsiteY0" fmla="*/ 5943878 h 6858000"/>
              <a:gd name="connsiteX1" fmla="*/ 9179783 w 9263816"/>
              <a:gd name="connsiteY1" fmla="*/ 6086141 h 6858000"/>
              <a:gd name="connsiteX2" fmla="*/ 9260887 w 9263816"/>
              <a:gd name="connsiteY2" fmla="*/ 6279156 h 6858000"/>
              <a:gd name="connsiteX3" fmla="*/ 8925621 w 9263816"/>
              <a:gd name="connsiteY3" fmla="*/ 6708712 h 6858000"/>
              <a:gd name="connsiteX4" fmla="*/ 8496050 w 9263816"/>
              <a:gd name="connsiteY4" fmla="*/ 6373449 h 6858000"/>
              <a:gd name="connsiteX5" fmla="*/ 8831314 w 9263816"/>
              <a:gd name="connsiteY5" fmla="*/ 5943878 h 6858000"/>
              <a:gd name="connsiteX6" fmla="*/ 7397485 w 9263816"/>
              <a:gd name="connsiteY6" fmla="*/ 5931706 h 6858000"/>
              <a:gd name="connsiteX7" fmla="*/ 7917779 w 9263816"/>
              <a:gd name="connsiteY7" fmla="*/ 6191864 h 6858000"/>
              <a:gd name="connsiteX8" fmla="*/ 8013467 w 9263816"/>
              <a:gd name="connsiteY8" fmla="*/ 6375784 h 6858000"/>
              <a:gd name="connsiteX9" fmla="*/ 8021879 w 9263816"/>
              <a:gd name="connsiteY9" fmla="*/ 6753751 h 6858000"/>
              <a:gd name="connsiteX10" fmla="*/ 7981316 w 9263816"/>
              <a:gd name="connsiteY10" fmla="*/ 6858000 h 6858000"/>
              <a:gd name="connsiteX11" fmla="*/ 6819486 w 9263816"/>
              <a:gd name="connsiteY11" fmla="*/ 6858000 h 6858000"/>
              <a:gd name="connsiteX12" fmla="*/ 6785199 w 9263816"/>
              <a:gd name="connsiteY12" fmla="*/ 6781101 h 6858000"/>
              <a:gd name="connsiteX13" fmla="*/ 7196747 w 9263816"/>
              <a:gd name="connsiteY13" fmla="*/ 5964309 h 6858000"/>
              <a:gd name="connsiteX14" fmla="*/ 7397485 w 9263816"/>
              <a:gd name="connsiteY14" fmla="*/ 5931706 h 6858000"/>
              <a:gd name="connsiteX15" fmla="*/ 1505570 w 9263816"/>
              <a:gd name="connsiteY15" fmla="*/ 227178 h 6858000"/>
              <a:gd name="connsiteX16" fmla="*/ 2026489 w 9263816"/>
              <a:gd name="connsiteY16" fmla="*/ 392370 h 6858000"/>
              <a:gd name="connsiteX17" fmla="*/ 2444553 w 9263816"/>
              <a:gd name="connsiteY17" fmla="*/ 1654853 h 6858000"/>
              <a:gd name="connsiteX18" fmla="*/ 3183153 w 9263816"/>
              <a:gd name="connsiteY18" fmla="*/ 2116208 h 6858000"/>
              <a:gd name="connsiteX19" fmla="*/ 4288384 w 9263816"/>
              <a:gd name="connsiteY19" fmla="*/ 1291908 h 6858000"/>
              <a:gd name="connsiteX20" fmla="*/ 5472602 w 9263816"/>
              <a:gd name="connsiteY20" fmla="*/ 1697818 h 6858000"/>
              <a:gd name="connsiteX21" fmla="*/ 5844697 w 9263816"/>
              <a:gd name="connsiteY21" fmla="*/ 3444791 h 6858000"/>
              <a:gd name="connsiteX22" fmla="*/ 6715674 w 9263816"/>
              <a:gd name="connsiteY22" fmla="*/ 4065208 h 6858000"/>
              <a:gd name="connsiteX23" fmla="*/ 8130429 w 9263816"/>
              <a:gd name="connsiteY23" fmla="*/ 4101787 h 6858000"/>
              <a:gd name="connsiteX24" fmla="*/ 8624630 w 9263816"/>
              <a:gd name="connsiteY24" fmla="*/ 4686202 h 6858000"/>
              <a:gd name="connsiteX25" fmla="*/ 8623843 w 9263816"/>
              <a:gd name="connsiteY25" fmla="*/ 4685749 h 6858000"/>
              <a:gd name="connsiteX26" fmla="*/ 8646859 w 9263816"/>
              <a:gd name="connsiteY26" fmla="*/ 4835156 h 6858000"/>
              <a:gd name="connsiteX27" fmla="*/ 8079403 w 9263816"/>
              <a:gd name="connsiteY27" fmla="*/ 5661624 h 6858000"/>
              <a:gd name="connsiteX28" fmla="*/ 6833105 w 9263816"/>
              <a:gd name="connsiteY28" fmla="*/ 5397208 h 6858000"/>
              <a:gd name="connsiteX29" fmla="*/ 5900832 w 9263816"/>
              <a:gd name="connsiteY29" fmla="*/ 5944462 h 6858000"/>
              <a:gd name="connsiteX30" fmla="*/ 6067212 w 9263816"/>
              <a:gd name="connsiteY30" fmla="*/ 6811916 h 6858000"/>
              <a:gd name="connsiteX31" fmla="*/ 6089565 w 9263816"/>
              <a:gd name="connsiteY31" fmla="*/ 6858000 h 6858000"/>
              <a:gd name="connsiteX32" fmla="*/ 0 w 9263816"/>
              <a:gd name="connsiteY32" fmla="*/ 6858000 h 6858000"/>
              <a:gd name="connsiteX33" fmla="*/ 0 w 9263816"/>
              <a:gd name="connsiteY33" fmla="*/ 2181377 h 6858000"/>
              <a:gd name="connsiteX34" fmla="*/ 73069 w 9263816"/>
              <a:gd name="connsiteY34" fmla="*/ 2215839 h 6858000"/>
              <a:gd name="connsiteX35" fmla="*/ 335445 w 9263816"/>
              <a:gd name="connsiteY35" fmla="*/ 2237140 h 6858000"/>
              <a:gd name="connsiteX36" fmla="*/ 752878 w 9263816"/>
              <a:gd name="connsiteY36" fmla="*/ 1445285 h 6858000"/>
              <a:gd name="connsiteX37" fmla="*/ 1202551 w 9263816"/>
              <a:gd name="connsiteY37" fmla="*/ 314229 h 6858000"/>
              <a:gd name="connsiteX38" fmla="*/ 1505570 w 9263816"/>
              <a:gd name="connsiteY38" fmla="*/ 227178 h 6858000"/>
              <a:gd name="connsiteX39" fmla="*/ 3142509 w 9263816"/>
              <a:gd name="connsiteY39" fmla="*/ 68854 h 6858000"/>
              <a:gd name="connsiteX40" fmla="*/ 3490978 w 9263816"/>
              <a:gd name="connsiteY40" fmla="*/ 211117 h 6858000"/>
              <a:gd name="connsiteX41" fmla="*/ 3572083 w 9263816"/>
              <a:gd name="connsiteY41" fmla="*/ 404131 h 6858000"/>
              <a:gd name="connsiteX42" fmla="*/ 3236814 w 9263816"/>
              <a:gd name="connsiteY42" fmla="*/ 833688 h 6858000"/>
              <a:gd name="connsiteX43" fmla="*/ 2807245 w 9263816"/>
              <a:gd name="connsiteY43" fmla="*/ 498425 h 6858000"/>
              <a:gd name="connsiteX44" fmla="*/ 3142509 w 9263816"/>
              <a:gd name="connsiteY44" fmla="*/ 68854 h 6858000"/>
              <a:gd name="connsiteX45" fmla="*/ 0 w 9263816"/>
              <a:gd name="connsiteY45" fmla="*/ 0 h 6858000"/>
              <a:gd name="connsiteX46" fmla="*/ 39858 w 9263816"/>
              <a:gd name="connsiteY46" fmla="*/ 0 h 6858000"/>
              <a:gd name="connsiteX47" fmla="*/ 65022 w 9263816"/>
              <a:gd name="connsiteY47" fmla="*/ 5834 h 6858000"/>
              <a:gd name="connsiteX48" fmla="*/ 389258 w 9263816"/>
              <a:gd name="connsiteY48" fmla="*/ 235630 h 6858000"/>
              <a:gd name="connsiteX49" fmla="*/ 485484 w 9263816"/>
              <a:gd name="connsiteY49" fmla="*/ 420070 h 6858000"/>
              <a:gd name="connsiteX50" fmla="*/ 74229 w 9263816"/>
              <a:gd name="connsiteY50" fmla="*/ 1237955 h 6858000"/>
              <a:gd name="connsiteX51" fmla="*/ 0 w 9263816"/>
              <a:gd name="connsiteY51" fmla="*/ 125447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9263816" h="6858000">
                <a:moveTo>
                  <a:pt x="8831314" y="5943878"/>
                </a:moveTo>
                <a:cubicBezTo>
                  <a:pt x="8964281" y="5927490"/>
                  <a:pt x="9096260" y="5981362"/>
                  <a:pt x="9179783" y="6086141"/>
                </a:cubicBezTo>
                <a:cubicBezTo>
                  <a:pt x="9224074" y="6141769"/>
                  <a:pt x="9252211" y="6208560"/>
                  <a:pt x="9260887" y="6279156"/>
                </a:cubicBezTo>
                <a:cubicBezTo>
                  <a:pt x="9286897" y="6490362"/>
                  <a:pt x="9136845" y="6682672"/>
                  <a:pt x="8925621" y="6708712"/>
                </a:cubicBezTo>
                <a:cubicBezTo>
                  <a:pt x="8714398" y="6734766"/>
                  <a:pt x="8522062" y="6584655"/>
                  <a:pt x="8496050" y="6373449"/>
                </a:cubicBezTo>
                <a:cubicBezTo>
                  <a:pt x="8470038" y="6162229"/>
                  <a:pt x="8620090" y="5969920"/>
                  <a:pt x="8831314" y="5943878"/>
                </a:cubicBezTo>
                <a:close/>
                <a:moveTo>
                  <a:pt x="7397485" y="5931706"/>
                </a:moveTo>
                <a:cubicBezTo>
                  <a:pt x="7598431" y="5931157"/>
                  <a:pt x="7792965" y="6024548"/>
                  <a:pt x="7917779" y="6191864"/>
                </a:cubicBezTo>
                <a:cubicBezTo>
                  <a:pt x="7959204" y="6247714"/>
                  <a:pt x="7991530" y="6309792"/>
                  <a:pt x="8013467" y="6375784"/>
                </a:cubicBezTo>
                <a:cubicBezTo>
                  <a:pt x="8055425" y="6502973"/>
                  <a:pt x="8055748" y="6633888"/>
                  <a:pt x="8021879" y="6753751"/>
                </a:cubicBezTo>
                <a:lnTo>
                  <a:pt x="7981316" y="6858000"/>
                </a:lnTo>
                <a:lnTo>
                  <a:pt x="6819486" y="6858000"/>
                </a:lnTo>
                <a:lnTo>
                  <a:pt x="6785199" y="6781101"/>
                </a:lnTo>
                <a:cubicBezTo>
                  <a:pt x="6673307" y="6441922"/>
                  <a:pt x="6857485" y="6076251"/>
                  <a:pt x="7196747" y="5964309"/>
                </a:cubicBezTo>
                <a:cubicBezTo>
                  <a:pt x="7262809" y="5942509"/>
                  <a:pt x="7330503" y="5931889"/>
                  <a:pt x="7397485" y="5931706"/>
                </a:cubicBezTo>
                <a:close/>
                <a:moveTo>
                  <a:pt x="1505570" y="227178"/>
                </a:moveTo>
                <a:cubicBezTo>
                  <a:pt x="1691018" y="218628"/>
                  <a:pt x="1889853" y="275403"/>
                  <a:pt x="2026489" y="392370"/>
                </a:cubicBezTo>
                <a:cubicBezTo>
                  <a:pt x="2369898" y="685965"/>
                  <a:pt x="2078266" y="1147857"/>
                  <a:pt x="2444553" y="1654853"/>
                </a:cubicBezTo>
                <a:cubicBezTo>
                  <a:pt x="2492906" y="1721679"/>
                  <a:pt x="2800482" y="2144546"/>
                  <a:pt x="3183153" y="2116208"/>
                </a:cubicBezTo>
                <a:cubicBezTo>
                  <a:pt x="3673561" y="2080541"/>
                  <a:pt x="3723222" y="1441614"/>
                  <a:pt x="4288384" y="1291908"/>
                </a:cubicBezTo>
                <a:cubicBezTo>
                  <a:pt x="4689065" y="1185875"/>
                  <a:pt x="5207943" y="1366633"/>
                  <a:pt x="5472602" y="1697818"/>
                </a:cubicBezTo>
                <a:cubicBezTo>
                  <a:pt x="5891294" y="2221754"/>
                  <a:pt x="5408012" y="2790179"/>
                  <a:pt x="5844697" y="3444791"/>
                </a:cubicBezTo>
                <a:cubicBezTo>
                  <a:pt x="6149900" y="3902467"/>
                  <a:pt x="6672672" y="4053594"/>
                  <a:pt x="6715674" y="4065208"/>
                </a:cubicBezTo>
                <a:cubicBezTo>
                  <a:pt x="7326423" y="4232519"/>
                  <a:pt x="7677158" y="3817020"/>
                  <a:pt x="8130429" y="4101787"/>
                </a:cubicBezTo>
                <a:cubicBezTo>
                  <a:pt x="8226340" y="4161985"/>
                  <a:pt x="8536372" y="4356819"/>
                  <a:pt x="8624630" y="4686202"/>
                </a:cubicBezTo>
                <a:lnTo>
                  <a:pt x="8623843" y="4685749"/>
                </a:lnTo>
                <a:cubicBezTo>
                  <a:pt x="8636924" y="4734567"/>
                  <a:pt x="8644635" y="4784678"/>
                  <a:pt x="8646859" y="4835156"/>
                </a:cubicBezTo>
                <a:cubicBezTo>
                  <a:pt x="8662596" y="5196604"/>
                  <a:pt x="8398383" y="5562326"/>
                  <a:pt x="8079403" y="5661624"/>
                </a:cubicBezTo>
                <a:cubicBezTo>
                  <a:pt x="7649807" y="5795217"/>
                  <a:pt x="7430996" y="5350293"/>
                  <a:pt x="6833105" y="5397208"/>
                </a:cubicBezTo>
                <a:cubicBezTo>
                  <a:pt x="6519033" y="5421527"/>
                  <a:pt x="6056658" y="5595550"/>
                  <a:pt x="5900832" y="5944462"/>
                </a:cubicBezTo>
                <a:cubicBezTo>
                  <a:pt x="5770548" y="6236600"/>
                  <a:pt x="5916359" y="6515160"/>
                  <a:pt x="6067212" y="6811916"/>
                </a:cubicBezTo>
                <a:lnTo>
                  <a:pt x="6089565" y="6858000"/>
                </a:lnTo>
                <a:lnTo>
                  <a:pt x="0" y="6858000"/>
                </a:lnTo>
                <a:lnTo>
                  <a:pt x="0" y="2181377"/>
                </a:lnTo>
                <a:lnTo>
                  <a:pt x="73069" y="2215839"/>
                </a:lnTo>
                <a:cubicBezTo>
                  <a:pt x="165116" y="2251829"/>
                  <a:pt x="254486" y="2263171"/>
                  <a:pt x="335445" y="2237140"/>
                </a:cubicBezTo>
                <a:cubicBezTo>
                  <a:pt x="594718" y="2153707"/>
                  <a:pt x="688441" y="1733807"/>
                  <a:pt x="752878" y="1445285"/>
                </a:cubicBezTo>
                <a:cubicBezTo>
                  <a:pt x="925059" y="674068"/>
                  <a:pt x="975076" y="456292"/>
                  <a:pt x="1202551" y="314229"/>
                </a:cubicBezTo>
                <a:cubicBezTo>
                  <a:pt x="1287853" y="260956"/>
                  <a:pt x="1394302" y="232308"/>
                  <a:pt x="1505570" y="227178"/>
                </a:cubicBezTo>
                <a:close/>
                <a:moveTo>
                  <a:pt x="3142509" y="68854"/>
                </a:moveTo>
                <a:cubicBezTo>
                  <a:pt x="3275474" y="52467"/>
                  <a:pt x="3407455" y="106339"/>
                  <a:pt x="3490978" y="211117"/>
                </a:cubicBezTo>
                <a:cubicBezTo>
                  <a:pt x="3535271" y="266744"/>
                  <a:pt x="3563404" y="333535"/>
                  <a:pt x="3572083" y="404131"/>
                </a:cubicBezTo>
                <a:cubicBezTo>
                  <a:pt x="3598092" y="615337"/>
                  <a:pt x="3448040" y="807648"/>
                  <a:pt x="3236814" y="833688"/>
                </a:cubicBezTo>
                <a:cubicBezTo>
                  <a:pt x="3025594" y="859741"/>
                  <a:pt x="2833255" y="709631"/>
                  <a:pt x="2807245" y="498425"/>
                </a:cubicBezTo>
                <a:cubicBezTo>
                  <a:pt x="2781232" y="287207"/>
                  <a:pt x="2931283" y="94896"/>
                  <a:pt x="3142509" y="68854"/>
                </a:cubicBezTo>
                <a:close/>
                <a:moveTo>
                  <a:pt x="0" y="0"/>
                </a:moveTo>
                <a:lnTo>
                  <a:pt x="39858" y="0"/>
                </a:lnTo>
                <a:lnTo>
                  <a:pt x="65022" y="5834"/>
                </a:lnTo>
                <a:cubicBezTo>
                  <a:pt x="191545" y="45606"/>
                  <a:pt x="305874" y="124173"/>
                  <a:pt x="389258" y="235630"/>
                </a:cubicBezTo>
                <a:cubicBezTo>
                  <a:pt x="430983" y="291600"/>
                  <a:pt x="463360" y="353876"/>
                  <a:pt x="485484" y="420070"/>
                </a:cubicBezTo>
                <a:cubicBezTo>
                  <a:pt x="597711" y="759508"/>
                  <a:pt x="413661" y="1125662"/>
                  <a:pt x="74229" y="1237955"/>
                </a:cubicBezTo>
                <a:lnTo>
                  <a:pt x="0" y="1254477"/>
                </a:lnTo>
                <a:close/>
              </a:path>
            </a:pathLst>
          </a:custGeom>
          <a:solidFill>
            <a:schemeClr val="bg1"/>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laceholder 1">
            <a:extLst>
              <a:ext uri="{FF2B5EF4-FFF2-40B4-BE49-F238E27FC236}">
                <a16:creationId xmlns:a16="http://schemas.microsoft.com/office/drawing/2014/main" id="{B760C036-BBCE-4F9E-AD56-DD36D4407B25}"/>
              </a:ext>
            </a:extLst>
          </p:cNvPr>
          <p:cNvSpPr>
            <a:spLocks noGrp="1"/>
          </p:cNvSpPr>
          <p:nvPr>
            <p:ph type="title"/>
          </p:nvPr>
        </p:nvSpPr>
        <p:spPr>
          <a:xfrm>
            <a:off x="609600" y="557784"/>
            <a:ext cx="10972800" cy="1325563"/>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3A5D7EC-1E6A-473F-B5A4-18CDFB6CF95A}"/>
              </a:ext>
            </a:extLst>
          </p:cNvPr>
          <p:cNvSpPr>
            <a:spLocks noGrp="1"/>
          </p:cNvSpPr>
          <p:nvPr>
            <p:ph type="body" idx="1"/>
          </p:nvPr>
        </p:nvSpPr>
        <p:spPr>
          <a:xfrm>
            <a:off x="609600" y="2106204"/>
            <a:ext cx="10972800" cy="40365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F9981C7-34D5-49A4-949D-715FD4BD8FE0}"/>
              </a:ext>
            </a:extLst>
          </p:cNvPr>
          <p:cNvSpPr>
            <a:spLocks noGrp="1"/>
          </p:cNvSpPr>
          <p:nvPr>
            <p:ph type="dt" sz="half" idx="2"/>
          </p:nvPr>
        </p:nvSpPr>
        <p:spPr>
          <a:xfrm>
            <a:off x="609600" y="6356350"/>
            <a:ext cx="2743200" cy="365125"/>
          </a:xfrm>
          <a:prstGeom prst="rect">
            <a:avLst/>
          </a:prstGeom>
        </p:spPr>
        <p:txBody>
          <a:bodyPr vert="horz" lIns="91440" tIns="45720" rIns="91440" bIns="45720" rtlCol="0" anchor="ctr"/>
          <a:lstStyle>
            <a:lvl1pPr algn="l">
              <a:defRPr lang="en-US" sz="800" kern="1200" cap="all" spc="200" smtClean="0">
                <a:solidFill>
                  <a:schemeClr val="tx1"/>
                </a:solidFill>
                <a:latin typeface="+mn-lt"/>
                <a:ea typeface="+mn-ea"/>
                <a:cs typeface="Segoe UI Semilight" panose="020B0402040204020203" pitchFamily="34" charset="0"/>
              </a:defRPr>
            </a:lvl1pPr>
          </a:lstStyle>
          <a:p>
            <a:fld id="{F481A142-DA77-4A5F-AD1F-14E6C18F0F5F}" type="datetime1">
              <a:rPr lang="en-US" smtClean="0"/>
              <a:t>5/9/2024</a:t>
            </a:fld>
            <a:endParaRPr lang="en-US" dirty="0"/>
          </a:p>
        </p:txBody>
      </p:sp>
      <p:sp>
        <p:nvSpPr>
          <p:cNvPr id="5" name="Footer Placeholder 4">
            <a:extLst>
              <a:ext uri="{FF2B5EF4-FFF2-40B4-BE49-F238E27FC236}">
                <a16:creationId xmlns:a16="http://schemas.microsoft.com/office/drawing/2014/main" id="{FA85CE6E-733D-4C60-B40B-C7C10CB5AFB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en-US" sz="800" kern="1200" cap="all" spc="200" dirty="0">
                <a:solidFill>
                  <a:schemeClr val="tx1"/>
                </a:solidFill>
                <a:latin typeface="+mn-lt"/>
                <a:ea typeface="+mn-ea"/>
                <a:cs typeface="Segoe UI Semilight" panose="020B0402040204020203" pitchFamily="34" charset="0"/>
              </a:defRPr>
            </a:lvl1pPr>
          </a:lstStyle>
          <a:p>
            <a:endParaRPr lang="en-US" dirty="0"/>
          </a:p>
        </p:txBody>
      </p:sp>
      <p:sp>
        <p:nvSpPr>
          <p:cNvPr id="6" name="Slide Number Placeholder 5">
            <a:extLst>
              <a:ext uri="{FF2B5EF4-FFF2-40B4-BE49-F238E27FC236}">
                <a16:creationId xmlns:a16="http://schemas.microsoft.com/office/drawing/2014/main" id="{92D80D8B-7909-4114-8EBA-C3086DC62B08}"/>
              </a:ext>
            </a:extLst>
          </p:cNvPr>
          <p:cNvSpPr>
            <a:spLocks noGrp="1"/>
          </p:cNvSpPr>
          <p:nvPr>
            <p:ph type="sldNum" sz="quarter" idx="4"/>
          </p:nvPr>
        </p:nvSpPr>
        <p:spPr>
          <a:xfrm>
            <a:off x="10134600" y="6356350"/>
            <a:ext cx="1447800" cy="365125"/>
          </a:xfrm>
          <a:prstGeom prst="rect">
            <a:avLst/>
          </a:prstGeom>
        </p:spPr>
        <p:txBody>
          <a:bodyPr vert="horz" lIns="91440" tIns="45720" rIns="91440" bIns="45720" rtlCol="0" anchor="ctr"/>
          <a:lstStyle>
            <a:lvl1pPr algn="r">
              <a:defRPr lang="en-US" sz="800" kern="1200" cap="all" spc="200" smtClean="0">
                <a:solidFill>
                  <a:schemeClr val="tx1"/>
                </a:solidFill>
                <a:latin typeface="+mn-lt"/>
                <a:ea typeface="+mn-ea"/>
                <a:cs typeface="Segoe UI Semilight" panose="020B0402040204020203" pitchFamily="34" charset="0"/>
              </a:defRPr>
            </a:lvl1pPr>
          </a:lstStyle>
          <a:p>
            <a:fld id="{1F646F3F-274D-499B-ABBE-824EB4ABDC3D}" type="slidenum">
              <a:rPr lang="en-US" smtClean="0"/>
              <a:pPr/>
              <a:t>‹#›</a:t>
            </a:fld>
            <a:endParaRPr lang="en-US"/>
          </a:p>
        </p:txBody>
      </p:sp>
    </p:spTree>
    <p:extLst>
      <p:ext uri="{BB962C8B-B14F-4D97-AF65-F5344CB8AC3E}">
        <p14:creationId xmlns:p14="http://schemas.microsoft.com/office/powerpoint/2010/main" val="185730971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10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Clr>
          <a:schemeClr val="accent5"/>
        </a:buClr>
        <a:buFont typeface="Avenir Next LT Pro" panose="020B0504020202020204" pitchFamily="34" charset="0"/>
        <a:buNone/>
        <a:defRPr sz="2000" kern="1200">
          <a:solidFill>
            <a:schemeClr val="tx1"/>
          </a:solidFill>
          <a:latin typeface="+mn-lt"/>
          <a:ea typeface="+mn-ea"/>
          <a:cs typeface="+mn-cs"/>
        </a:defRPr>
      </a:lvl1pPr>
      <a:lvl2pPr marL="228600" indent="0" algn="l" defTabSz="914400" rtl="0" eaLnBrk="1" latinLnBrk="0" hangingPunct="1">
        <a:lnSpc>
          <a:spcPct val="110000"/>
        </a:lnSpc>
        <a:spcBef>
          <a:spcPts val="500"/>
        </a:spcBef>
        <a:buClr>
          <a:schemeClr val="accent5"/>
        </a:buClr>
        <a:buFont typeface="Avenir Next LT Pro" panose="020B0504020202020204" pitchFamily="34" charset="0"/>
        <a:buNone/>
        <a:defRPr sz="1800" kern="1200">
          <a:solidFill>
            <a:schemeClr val="tx1"/>
          </a:solidFill>
          <a:latin typeface="+mn-lt"/>
          <a:ea typeface="+mn-ea"/>
          <a:cs typeface="+mn-cs"/>
        </a:defRPr>
      </a:lvl2pPr>
      <a:lvl3pPr marL="457200" indent="0" algn="l" defTabSz="914400" rtl="0" eaLnBrk="1" latinLnBrk="0" hangingPunct="1">
        <a:lnSpc>
          <a:spcPct val="110000"/>
        </a:lnSpc>
        <a:spcBef>
          <a:spcPts val="500"/>
        </a:spcBef>
        <a:buClr>
          <a:schemeClr val="accent5"/>
        </a:buClr>
        <a:buFont typeface="Avenir Next LT Pro" panose="020B0504020202020204" pitchFamily="34" charset="0"/>
        <a:buNone/>
        <a:defRPr sz="1600" kern="1200">
          <a:solidFill>
            <a:schemeClr val="tx1"/>
          </a:solidFill>
          <a:latin typeface="+mn-lt"/>
          <a:ea typeface="+mn-ea"/>
          <a:cs typeface="+mn-cs"/>
        </a:defRPr>
      </a:lvl3pPr>
      <a:lvl4pPr marL="6858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4pPr>
      <a:lvl5pPr marL="9144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06E15305-164C-44CD-9E0F-420C2DC1B3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20" name="Rectangle 19">
            <a:extLst>
              <a:ext uri="{FF2B5EF4-FFF2-40B4-BE49-F238E27FC236}">
                <a16:creationId xmlns:a16="http://schemas.microsoft.com/office/drawing/2014/main" id="{4A2DC5C2-CCA7-49E4-B67F-6F121D4889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57BC12A0-4734-8F4B-5603-24D37762F289}"/>
              </a:ext>
            </a:extLst>
          </p:cNvPr>
          <p:cNvPicPr>
            <a:picLocks noChangeAspect="1"/>
          </p:cNvPicPr>
          <p:nvPr/>
        </p:nvPicPr>
        <p:blipFill rotWithShape="1">
          <a:blip r:embed="rId2"/>
          <a:srcRect t="23987"/>
          <a:stretch/>
        </p:blipFill>
        <p:spPr>
          <a:xfrm>
            <a:off x="-1" y="10"/>
            <a:ext cx="12192001" cy="6857990"/>
          </a:xfrm>
          <a:prstGeom prst="rect">
            <a:avLst/>
          </a:prstGeom>
        </p:spPr>
      </p:pic>
      <p:sp useBgFill="1">
        <p:nvSpPr>
          <p:cNvPr id="22" name="Freeform: Shape 21">
            <a:extLst>
              <a:ext uri="{FF2B5EF4-FFF2-40B4-BE49-F238E27FC236}">
                <a16:creationId xmlns:a16="http://schemas.microsoft.com/office/drawing/2014/main" id="{27966D5E-7857-415C-B50C-0DD96BCB78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7986" y="0"/>
            <a:ext cx="10615629" cy="6858000"/>
          </a:xfrm>
          <a:custGeom>
            <a:avLst/>
            <a:gdLst>
              <a:gd name="connsiteX0" fmla="*/ 7169276 w 10615629"/>
              <a:gd name="connsiteY0" fmla="*/ 5704266 h 6858000"/>
              <a:gd name="connsiteX1" fmla="*/ 7514897 w 10615629"/>
              <a:gd name="connsiteY1" fmla="*/ 6049887 h 6858000"/>
              <a:gd name="connsiteX2" fmla="*/ 7169276 w 10615629"/>
              <a:gd name="connsiteY2" fmla="*/ 6395508 h 6858000"/>
              <a:gd name="connsiteX3" fmla="*/ 6823655 w 10615629"/>
              <a:gd name="connsiteY3" fmla="*/ 6049887 h 6858000"/>
              <a:gd name="connsiteX4" fmla="*/ 7169276 w 10615629"/>
              <a:gd name="connsiteY4" fmla="*/ 5704266 h 6858000"/>
              <a:gd name="connsiteX5" fmla="*/ 10010446 w 10615629"/>
              <a:gd name="connsiteY5" fmla="*/ 2324705 h 6858000"/>
              <a:gd name="connsiteX6" fmla="*/ 10456760 w 10615629"/>
              <a:gd name="connsiteY6" fmla="*/ 2771019 h 6858000"/>
              <a:gd name="connsiteX7" fmla="*/ 10010446 w 10615629"/>
              <a:gd name="connsiteY7" fmla="*/ 3217333 h 6858000"/>
              <a:gd name="connsiteX8" fmla="*/ 9564132 w 10615629"/>
              <a:gd name="connsiteY8" fmla="*/ 2771019 h 6858000"/>
              <a:gd name="connsiteX9" fmla="*/ 10010446 w 10615629"/>
              <a:gd name="connsiteY9" fmla="*/ 2324705 h 6858000"/>
              <a:gd name="connsiteX10" fmla="*/ 10354145 w 10615629"/>
              <a:gd name="connsiteY10" fmla="*/ 1665213 h 6858000"/>
              <a:gd name="connsiteX11" fmla="*/ 10615629 w 10615629"/>
              <a:gd name="connsiteY11" fmla="*/ 1926697 h 6858000"/>
              <a:gd name="connsiteX12" fmla="*/ 10354145 w 10615629"/>
              <a:gd name="connsiteY12" fmla="*/ 2188181 h 6858000"/>
              <a:gd name="connsiteX13" fmla="*/ 10092661 w 10615629"/>
              <a:gd name="connsiteY13" fmla="*/ 1926697 h 6858000"/>
              <a:gd name="connsiteX14" fmla="*/ 10354145 w 10615629"/>
              <a:gd name="connsiteY14" fmla="*/ 1665213 h 6858000"/>
              <a:gd name="connsiteX15" fmla="*/ 1458901 w 10615629"/>
              <a:gd name="connsiteY15" fmla="*/ 659644 h 6858000"/>
              <a:gd name="connsiteX16" fmla="*/ 1905215 w 10615629"/>
              <a:gd name="connsiteY16" fmla="*/ 1105958 h 6858000"/>
              <a:gd name="connsiteX17" fmla="*/ 1458901 w 10615629"/>
              <a:gd name="connsiteY17" fmla="*/ 1552272 h 6858000"/>
              <a:gd name="connsiteX18" fmla="*/ 1012587 w 10615629"/>
              <a:gd name="connsiteY18" fmla="*/ 1105958 h 6858000"/>
              <a:gd name="connsiteX19" fmla="*/ 1458901 w 10615629"/>
              <a:gd name="connsiteY19" fmla="*/ 659644 h 6858000"/>
              <a:gd name="connsiteX20" fmla="*/ 6674038 w 10615629"/>
              <a:gd name="connsiteY20" fmla="*/ 0 h 6858000"/>
              <a:gd name="connsiteX21" fmla="*/ 10121228 w 10615629"/>
              <a:gd name="connsiteY21" fmla="*/ 0 h 6858000"/>
              <a:gd name="connsiteX22" fmla="*/ 10122250 w 10615629"/>
              <a:gd name="connsiteY22" fmla="*/ 1542 h 6858000"/>
              <a:gd name="connsiteX23" fmla="*/ 9914575 w 10615629"/>
              <a:gd name="connsiteY23" fmla="*/ 1714821 h 6858000"/>
              <a:gd name="connsiteX24" fmla="*/ 9361609 w 10615629"/>
              <a:gd name="connsiteY24" fmla="*/ 2396453 h 6858000"/>
              <a:gd name="connsiteX25" fmla="*/ 9334635 w 10615629"/>
              <a:gd name="connsiteY25" fmla="*/ 3107486 h 6858000"/>
              <a:gd name="connsiteX26" fmla="*/ 9815042 w 10615629"/>
              <a:gd name="connsiteY26" fmla="*/ 3891891 h 6858000"/>
              <a:gd name="connsiteX27" fmla="*/ 9376176 w 10615629"/>
              <a:gd name="connsiteY27" fmla="*/ 5202286 h 6858000"/>
              <a:gd name="connsiteX28" fmla="*/ 7869813 w 10615629"/>
              <a:gd name="connsiteY28" fmla="*/ 5436960 h 6858000"/>
              <a:gd name="connsiteX29" fmla="*/ 6545392 w 10615629"/>
              <a:gd name="connsiteY29" fmla="*/ 5630362 h 6858000"/>
              <a:gd name="connsiteX30" fmla="*/ 5772723 w 10615629"/>
              <a:gd name="connsiteY30" fmla="*/ 6502431 h 6858000"/>
              <a:gd name="connsiteX31" fmla="*/ 5542129 w 10615629"/>
              <a:gd name="connsiteY31" fmla="*/ 6791052 h 6858000"/>
              <a:gd name="connsiteX32" fmla="*/ 5487454 w 10615629"/>
              <a:gd name="connsiteY32" fmla="*/ 6858000 h 6858000"/>
              <a:gd name="connsiteX33" fmla="*/ 3860772 w 10615629"/>
              <a:gd name="connsiteY33" fmla="*/ 6858000 h 6858000"/>
              <a:gd name="connsiteX34" fmla="*/ 3806309 w 10615629"/>
              <a:gd name="connsiteY34" fmla="*/ 6753976 h 6858000"/>
              <a:gd name="connsiteX35" fmla="*/ 3692626 w 10615629"/>
              <a:gd name="connsiteY35" fmla="*/ 6315366 h 6858000"/>
              <a:gd name="connsiteX36" fmla="*/ 2561203 w 10615629"/>
              <a:gd name="connsiteY36" fmla="*/ 5694965 h 6858000"/>
              <a:gd name="connsiteX37" fmla="*/ 69617 w 10615629"/>
              <a:gd name="connsiteY37" fmla="*/ 4316865 h 6858000"/>
              <a:gd name="connsiteX38" fmla="*/ 1643 w 10615629"/>
              <a:gd name="connsiteY38" fmla="*/ 3718987 h 6858000"/>
              <a:gd name="connsiteX39" fmla="*/ 368893 w 10615629"/>
              <a:gd name="connsiteY39" fmla="*/ 2555465 h 6858000"/>
              <a:gd name="connsiteX40" fmla="*/ 1113509 w 10615629"/>
              <a:gd name="connsiteY40" fmla="*/ 2231777 h 6858000"/>
              <a:gd name="connsiteX41" fmla="*/ 2037233 w 10615629"/>
              <a:gd name="connsiteY41" fmla="*/ 2044714 h 6858000"/>
              <a:gd name="connsiteX42" fmla="*/ 2547311 w 10615629"/>
              <a:gd name="connsiteY42" fmla="*/ 1444273 h 6858000"/>
              <a:gd name="connsiteX43" fmla="*/ 3900864 w 10615629"/>
              <a:gd name="connsiteY43" fmla="*/ 617925 h 6858000"/>
              <a:gd name="connsiteX44" fmla="*/ 4571572 w 10615629"/>
              <a:gd name="connsiteY44" fmla="*/ 899937 h 6858000"/>
              <a:gd name="connsiteX45" fmla="*/ 6039226 w 10615629"/>
              <a:gd name="connsiteY45" fmla="*/ 670658 h 6858000"/>
              <a:gd name="connsiteX46" fmla="*/ 6656610 w 10615629"/>
              <a:gd name="connsiteY46" fmla="*/ 1615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0615629" h="6858000">
                <a:moveTo>
                  <a:pt x="7169276" y="5704266"/>
                </a:moveTo>
                <a:cubicBezTo>
                  <a:pt x="7360157" y="5704266"/>
                  <a:pt x="7514897" y="5859006"/>
                  <a:pt x="7514897" y="6049887"/>
                </a:cubicBezTo>
                <a:cubicBezTo>
                  <a:pt x="7514897" y="6240768"/>
                  <a:pt x="7360157" y="6395508"/>
                  <a:pt x="7169276" y="6395508"/>
                </a:cubicBezTo>
                <a:cubicBezTo>
                  <a:pt x="6978395" y="6395508"/>
                  <a:pt x="6823655" y="6240768"/>
                  <a:pt x="6823655" y="6049887"/>
                </a:cubicBezTo>
                <a:cubicBezTo>
                  <a:pt x="6823655" y="5859006"/>
                  <a:pt x="6978395" y="5704266"/>
                  <a:pt x="7169276" y="5704266"/>
                </a:cubicBezTo>
                <a:close/>
                <a:moveTo>
                  <a:pt x="10010446" y="2324705"/>
                </a:moveTo>
                <a:cubicBezTo>
                  <a:pt x="10256938" y="2324705"/>
                  <a:pt x="10456760" y="2524528"/>
                  <a:pt x="10456760" y="2771019"/>
                </a:cubicBezTo>
                <a:cubicBezTo>
                  <a:pt x="10456760" y="3017511"/>
                  <a:pt x="10256938" y="3217333"/>
                  <a:pt x="10010446" y="3217333"/>
                </a:cubicBezTo>
                <a:cubicBezTo>
                  <a:pt x="9763954" y="3217333"/>
                  <a:pt x="9564132" y="3017511"/>
                  <a:pt x="9564132" y="2771019"/>
                </a:cubicBezTo>
                <a:cubicBezTo>
                  <a:pt x="9564132" y="2524528"/>
                  <a:pt x="9763954" y="2324705"/>
                  <a:pt x="10010446" y="2324705"/>
                </a:cubicBezTo>
                <a:close/>
                <a:moveTo>
                  <a:pt x="10354145" y="1665213"/>
                </a:moveTo>
                <a:cubicBezTo>
                  <a:pt x="10498559" y="1665213"/>
                  <a:pt x="10615629" y="1782283"/>
                  <a:pt x="10615629" y="1926697"/>
                </a:cubicBezTo>
                <a:cubicBezTo>
                  <a:pt x="10615629" y="2071111"/>
                  <a:pt x="10498559" y="2188181"/>
                  <a:pt x="10354145" y="2188181"/>
                </a:cubicBezTo>
                <a:cubicBezTo>
                  <a:pt x="10209731" y="2188181"/>
                  <a:pt x="10092661" y="2071111"/>
                  <a:pt x="10092661" y="1926697"/>
                </a:cubicBezTo>
                <a:cubicBezTo>
                  <a:pt x="10092661" y="1782283"/>
                  <a:pt x="10209731" y="1665213"/>
                  <a:pt x="10354145" y="1665213"/>
                </a:cubicBezTo>
                <a:close/>
                <a:moveTo>
                  <a:pt x="1458901" y="659644"/>
                </a:moveTo>
                <a:cubicBezTo>
                  <a:pt x="1705393" y="659644"/>
                  <a:pt x="1905215" y="859466"/>
                  <a:pt x="1905215" y="1105958"/>
                </a:cubicBezTo>
                <a:cubicBezTo>
                  <a:pt x="1905215" y="1352450"/>
                  <a:pt x="1705393" y="1552272"/>
                  <a:pt x="1458901" y="1552272"/>
                </a:cubicBezTo>
                <a:cubicBezTo>
                  <a:pt x="1212409" y="1552272"/>
                  <a:pt x="1012587" y="1352450"/>
                  <a:pt x="1012587" y="1105958"/>
                </a:cubicBezTo>
                <a:cubicBezTo>
                  <a:pt x="1012587" y="859466"/>
                  <a:pt x="1212409" y="659644"/>
                  <a:pt x="1458901" y="659644"/>
                </a:cubicBezTo>
                <a:close/>
                <a:moveTo>
                  <a:pt x="6674038" y="0"/>
                </a:moveTo>
                <a:lnTo>
                  <a:pt x="10121228" y="0"/>
                </a:lnTo>
                <a:lnTo>
                  <a:pt x="10122250" y="1542"/>
                </a:lnTo>
                <a:cubicBezTo>
                  <a:pt x="10407914" y="485220"/>
                  <a:pt x="10448238" y="1134713"/>
                  <a:pt x="9914575" y="1714821"/>
                </a:cubicBezTo>
                <a:cubicBezTo>
                  <a:pt x="9716856" y="1929804"/>
                  <a:pt x="9539638" y="2164208"/>
                  <a:pt x="9361609" y="2396453"/>
                </a:cubicBezTo>
                <a:cubicBezTo>
                  <a:pt x="9193292" y="2616157"/>
                  <a:pt x="9188572" y="2869712"/>
                  <a:pt x="9334635" y="3107486"/>
                </a:cubicBezTo>
                <a:cubicBezTo>
                  <a:pt x="9495670" y="3368730"/>
                  <a:pt x="9683004" y="3617025"/>
                  <a:pt x="9815042" y="3891891"/>
                </a:cubicBezTo>
                <a:cubicBezTo>
                  <a:pt x="10050525" y="4382007"/>
                  <a:pt x="9955575" y="4864841"/>
                  <a:pt x="9376176" y="5202286"/>
                </a:cubicBezTo>
                <a:cubicBezTo>
                  <a:pt x="8901029" y="5479039"/>
                  <a:pt x="8396077" y="5489829"/>
                  <a:pt x="7869813" y="5436960"/>
                </a:cubicBezTo>
                <a:cubicBezTo>
                  <a:pt x="7414764" y="5391373"/>
                  <a:pt x="6924917" y="5356038"/>
                  <a:pt x="6545392" y="5630362"/>
                </a:cubicBezTo>
                <a:cubicBezTo>
                  <a:pt x="6238294" y="5852628"/>
                  <a:pt x="6024795" y="6205178"/>
                  <a:pt x="5772723" y="6502431"/>
                </a:cubicBezTo>
                <a:cubicBezTo>
                  <a:pt x="5693285" y="6596233"/>
                  <a:pt x="5618533" y="6694485"/>
                  <a:pt x="5542129" y="6791052"/>
                </a:cubicBezTo>
                <a:lnTo>
                  <a:pt x="5487454" y="6858000"/>
                </a:lnTo>
                <a:lnTo>
                  <a:pt x="3860772" y="6858000"/>
                </a:lnTo>
                <a:lnTo>
                  <a:pt x="3806309" y="6753976"/>
                </a:lnTo>
                <a:cubicBezTo>
                  <a:pt x="3748311" y="6617180"/>
                  <a:pt x="3717510" y="6461835"/>
                  <a:pt x="3692626" y="6315366"/>
                </a:cubicBezTo>
                <a:cubicBezTo>
                  <a:pt x="3594980" y="5743923"/>
                  <a:pt x="2996563" y="5569132"/>
                  <a:pt x="2561203" y="5694965"/>
                </a:cubicBezTo>
                <a:cubicBezTo>
                  <a:pt x="1295584" y="6063834"/>
                  <a:pt x="405173" y="5417942"/>
                  <a:pt x="69617" y="4316865"/>
                </a:cubicBezTo>
                <a:cubicBezTo>
                  <a:pt x="12163" y="4128181"/>
                  <a:pt x="22818" y="3919404"/>
                  <a:pt x="1643" y="3718987"/>
                </a:cubicBezTo>
                <a:cubicBezTo>
                  <a:pt x="-11845" y="3285650"/>
                  <a:pt x="53163" y="2879692"/>
                  <a:pt x="368893" y="2555465"/>
                </a:cubicBezTo>
                <a:cubicBezTo>
                  <a:pt x="570254" y="2348709"/>
                  <a:pt x="826642" y="2266304"/>
                  <a:pt x="1113509" y="2231777"/>
                </a:cubicBezTo>
                <a:cubicBezTo>
                  <a:pt x="1425464" y="2194013"/>
                  <a:pt x="1739171" y="2139122"/>
                  <a:pt x="2037233" y="2044714"/>
                </a:cubicBezTo>
                <a:cubicBezTo>
                  <a:pt x="2313448" y="1957047"/>
                  <a:pt x="2430109" y="1689061"/>
                  <a:pt x="2547311" y="1444273"/>
                </a:cubicBezTo>
                <a:cubicBezTo>
                  <a:pt x="2839304" y="834121"/>
                  <a:pt x="3300290" y="529585"/>
                  <a:pt x="3900864" y="617925"/>
                </a:cubicBezTo>
                <a:cubicBezTo>
                  <a:pt x="4133785" y="652182"/>
                  <a:pt x="4362119" y="778959"/>
                  <a:pt x="4571572" y="899937"/>
                </a:cubicBezTo>
                <a:cubicBezTo>
                  <a:pt x="5133170" y="1224435"/>
                  <a:pt x="5641899" y="1068660"/>
                  <a:pt x="6039226" y="670658"/>
                </a:cubicBezTo>
                <a:cubicBezTo>
                  <a:pt x="6250634" y="458239"/>
                  <a:pt x="6444898" y="227157"/>
                  <a:pt x="6656610" y="16159"/>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sp>
        <p:nvSpPr>
          <p:cNvPr id="2" name="Title"/>
          <p:cNvSpPr>
            <a:spLocks noGrp="1"/>
          </p:cNvSpPr>
          <p:nvPr>
            <p:ph type="ctrTitle"/>
          </p:nvPr>
        </p:nvSpPr>
        <p:spPr>
          <a:xfrm>
            <a:off x="827415" y="1718109"/>
            <a:ext cx="9922193" cy="3371272"/>
          </a:xfrm>
        </p:spPr>
        <p:txBody>
          <a:bodyPr vert="horz" lIns="91440" tIns="45720" rIns="91440" bIns="45720" rtlCol="0" anchor="b">
            <a:noAutofit/>
          </a:bodyPr>
          <a:lstStyle/>
          <a:p>
            <a:pPr algn="ctr"/>
            <a:r>
              <a:rPr lang="en-US" sz="3200" dirty="0"/>
              <a:t>International Business Strategy</a:t>
            </a:r>
            <a:br>
              <a:rPr lang="en-US" sz="3200" dirty="0"/>
            </a:br>
            <a:r>
              <a:rPr lang="en-US" sz="3200" dirty="0">
                <a:cs typeface="Posterama"/>
              </a:rPr>
              <a:t>Lecture Eight: Internationalization</a:t>
            </a:r>
            <a:br>
              <a:rPr lang="en-US" sz="3200" dirty="0">
                <a:cs typeface="Posterama"/>
              </a:rPr>
            </a:br>
            <a:r>
              <a:rPr lang="en-US" sz="3200" dirty="0">
                <a:cs typeface="Posterama"/>
              </a:rPr>
              <a:t>Lecturer: </a:t>
            </a:r>
            <a:r>
              <a:rPr lang="en-US" sz="3200" dirty="0" err="1">
                <a:cs typeface="Posterama"/>
              </a:rPr>
              <a:t>Githii</a:t>
            </a:r>
            <a:r>
              <a:rPr lang="en-US" sz="3200" dirty="0">
                <a:cs typeface="Posterama"/>
              </a:rPr>
              <a:t> S.K</a:t>
            </a:r>
            <a:br>
              <a:rPr lang="en-US" sz="3200" dirty="0">
                <a:cs typeface="Posterama"/>
              </a:rPr>
            </a:br>
            <a:endParaRPr lang="en-US" sz="3200" dirty="0">
              <a:cs typeface="Posterama"/>
            </a:endParaRPr>
          </a:p>
        </p:txBody>
      </p:sp>
    </p:spTree>
    <p:extLst>
      <p:ext uri="{BB962C8B-B14F-4D97-AF65-F5344CB8AC3E}">
        <p14:creationId xmlns:p14="http://schemas.microsoft.com/office/powerpoint/2010/main" val="22427773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6ADA084-C86B-4F3C-8077-6A8999CC4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 name="Title"/>
          <p:cNvSpPr>
            <a:spLocks noGrp="1"/>
          </p:cNvSpPr>
          <p:nvPr>
            <p:ph type="ctrTitle"/>
          </p:nvPr>
        </p:nvSpPr>
        <p:spPr>
          <a:xfrm>
            <a:off x="1125794" y="429879"/>
            <a:ext cx="5369169" cy="940515"/>
          </a:xfrm>
        </p:spPr>
        <p:txBody>
          <a:bodyPr>
            <a:normAutofit/>
          </a:bodyPr>
          <a:lstStyle/>
          <a:p>
            <a:r>
              <a:rPr lang="en-US" dirty="0"/>
              <a:t>Introduction</a:t>
            </a:r>
          </a:p>
        </p:txBody>
      </p:sp>
      <p:sp>
        <p:nvSpPr>
          <p:cNvPr id="3" name="Content Placeholder"/>
          <p:cNvSpPr>
            <a:spLocks noGrp="1"/>
          </p:cNvSpPr>
          <p:nvPr>
            <p:ph idx="1"/>
          </p:nvPr>
        </p:nvSpPr>
        <p:spPr>
          <a:xfrm>
            <a:off x="610198" y="1408770"/>
            <a:ext cx="6768439" cy="4158013"/>
          </a:xfrm>
        </p:spPr>
        <p:txBody>
          <a:bodyPr anchor="t">
            <a:normAutofit/>
          </a:bodyPr>
          <a:lstStyle/>
          <a:p>
            <a:pPr marL="342900" lvl="0" indent="-342900">
              <a:lnSpc>
                <a:spcPct val="100000"/>
              </a:lnSpc>
              <a:buFont typeface="Arial" panose="020B0504020202020204" pitchFamily="34" charset="0"/>
              <a:buChar char="•"/>
            </a:pPr>
            <a:r>
              <a:rPr lang="en-US" sz="2400" dirty="0"/>
              <a:t>In our week seven, we covered international alliances as part of the answer to HOW to enter a foreign market</a:t>
            </a:r>
          </a:p>
          <a:p>
            <a:pPr marL="342900" lvl="0" indent="-342900">
              <a:lnSpc>
                <a:spcPct val="100000"/>
              </a:lnSpc>
              <a:buFont typeface="Arial" panose="020B0504020202020204" pitchFamily="34" charset="0"/>
              <a:buChar char="•"/>
            </a:pPr>
            <a:r>
              <a:rPr lang="en-US" sz="2400" dirty="0"/>
              <a:t>In this lecture we will look at how businesses internationalize</a:t>
            </a:r>
          </a:p>
          <a:p>
            <a:pPr marL="342900" lvl="0" indent="-342900">
              <a:lnSpc>
                <a:spcPct val="100000"/>
              </a:lnSpc>
              <a:buFont typeface="Arial" panose="020B0504020202020204" pitchFamily="34" charset="0"/>
              <a:buChar char="•"/>
            </a:pPr>
            <a:r>
              <a:rPr lang="en-US" sz="2400" dirty="0"/>
              <a:t>We will look at internationalization approaches and models as well as ways in which SMEs can cheaply get contacts internationally</a:t>
            </a:r>
          </a:p>
        </p:txBody>
      </p:sp>
      <p:pic>
        <p:nvPicPr>
          <p:cNvPr id="6" name="Picture 5" descr="Arrows pointing towards light">
            <a:extLst>
              <a:ext uri="{FF2B5EF4-FFF2-40B4-BE49-F238E27FC236}">
                <a16:creationId xmlns:a16="http://schemas.microsoft.com/office/drawing/2014/main" id="{A93A38FF-0F63-2A73-51B2-F90DE69F672B}"/>
              </a:ext>
            </a:extLst>
          </p:cNvPr>
          <p:cNvPicPr>
            <a:picLocks noChangeAspect="1"/>
          </p:cNvPicPr>
          <p:nvPr/>
        </p:nvPicPr>
        <p:blipFill rotWithShape="1">
          <a:blip r:embed="rId2"/>
          <a:srcRect l="2028" r="41334" b="-3"/>
          <a:stretch/>
        </p:blipFill>
        <p:spPr>
          <a:xfrm>
            <a:off x="8013138" y="10"/>
            <a:ext cx="4178862" cy="6857990"/>
          </a:xfrm>
          <a:custGeom>
            <a:avLst/>
            <a:gdLst/>
            <a:ahLst/>
            <a:cxnLst/>
            <a:rect l="l" t="t" r="r" b="b"/>
            <a:pathLst>
              <a:path w="5827552" h="6858000">
                <a:moveTo>
                  <a:pt x="391440" y="4232571"/>
                </a:moveTo>
                <a:cubicBezTo>
                  <a:pt x="581049" y="4232571"/>
                  <a:pt x="734757" y="4386279"/>
                  <a:pt x="734757" y="4575888"/>
                </a:cubicBezTo>
                <a:cubicBezTo>
                  <a:pt x="734757" y="4765497"/>
                  <a:pt x="581049" y="4919205"/>
                  <a:pt x="391440" y="4919205"/>
                </a:cubicBezTo>
                <a:cubicBezTo>
                  <a:pt x="201831" y="4919205"/>
                  <a:pt x="48123" y="4765497"/>
                  <a:pt x="48123" y="4575888"/>
                </a:cubicBezTo>
                <a:cubicBezTo>
                  <a:pt x="48123" y="4386279"/>
                  <a:pt x="201831" y="4232571"/>
                  <a:pt x="391440" y="4232571"/>
                </a:cubicBezTo>
                <a:close/>
                <a:moveTo>
                  <a:pt x="247368" y="1806694"/>
                </a:moveTo>
                <a:cubicBezTo>
                  <a:pt x="383986" y="1806694"/>
                  <a:pt x="494736" y="1917444"/>
                  <a:pt x="494736" y="2054062"/>
                </a:cubicBezTo>
                <a:cubicBezTo>
                  <a:pt x="494736" y="2190680"/>
                  <a:pt x="383986" y="2301430"/>
                  <a:pt x="247368" y="2301430"/>
                </a:cubicBezTo>
                <a:cubicBezTo>
                  <a:pt x="110750" y="2301430"/>
                  <a:pt x="0" y="2190680"/>
                  <a:pt x="0" y="2054062"/>
                </a:cubicBezTo>
                <a:cubicBezTo>
                  <a:pt x="0" y="1917444"/>
                  <a:pt x="110750" y="1806694"/>
                  <a:pt x="247368" y="1806694"/>
                </a:cubicBezTo>
                <a:close/>
                <a:moveTo>
                  <a:pt x="247369" y="1294715"/>
                </a:moveTo>
                <a:cubicBezTo>
                  <a:pt x="326938" y="1294715"/>
                  <a:pt x="391441" y="1359218"/>
                  <a:pt x="391441" y="1438787"/>
                </a:cubicBezTo>
                <a:cubicBezTo>
                  <a:pt x="391441" y="1518356"/>
                  <a:pt x="326938" y="1582859"/>
                  <a:pt x="247369" y="1582859"/>
                </a:cubicBezTo>
                <a:cubicBezTo>
                  <a:pt x="167800" y="1582859"/>
                  <a:pt x="103297" y="1518356"/>
                  <a:pt x="103297" y="1438787"/>
                </a:cubicBezTo>
                <a:cubicBezTo>
                  <a:pt x="103297" y="1359218"/>
                  <a:pt x="167800" y="1294715"/>
                  <a:pt x="247369" y="1294715"/>
                </a:cubicBezTo>
                <a:close/>
                <a:moveTo>
                  <a:pt x="480671" y="0"/>
                </a:moveTo>
                <a:lnTo>
                  <a:pt x="5827552" y="0"/>
                </a:lnTo>
                <a:lnTo>
                  <a:pt x="5827552" y="6858000"/>
                </a:lnTo>
                <a:lnTo>
                  <a:pt x="5825818" y="6858000"/>
                </a:lnTo>
                <a:lnTo>
                  <a:pt x="236731" y="6858000"/>
                </a:lnTo>
                <a:lnTo>
                  <a:pt x="225831" y="6841105"/>
                </a:lnTo>
                <a:cubicBezTo>
                  <a:pt x="35993" y="6490332"/>
                  <a:pt x="58970" y="6027176"/>
                  <a:pt x="314550" y="5720066"/>
                </a:cubicBezTo>
                <a:cubicBezTo>
                  <a:pt x="1530043" y="4259025"/>
                  <a:pt x="615593" y="4079388"/>
                  <a:pt x="503588" y="3464278"/>
                </a:cubicBezTo>
                <a:cubicBezTo>
                  <a:pt x="330606" y="2514465"/>
                  <a:pt x="722867" y="2276432"/>
                  <a:pt x="675681" y="1809180"/>
                </a:cubicBezTo>
                <a:cubicBezTo>
                  <a:pt x="624359" y="1301070"/>
                  <a:pt x="219491" y="1102027"/>
                  <a:pt x="245003" y="646882"/>
                </a:cubicBezTo>
                <a:cubicBezTo>
                  <a:pt x="249830" y="424885"/>
                  <a:pt x="318025" y="228632"/>
                  <a:pt x="431196" y="64140"/>
                </a:cubicBezTo>
                <a:close/>
              </a:path>
            </a:pathLst>
          </a:custGeom>
        </p:spPr>
      </p:pic>
    </p:spTree>
    <p:extLst>
      <p:ext uri="{BB962C8B-B14F-4D97-AF65-F5344CB8AC3E}">
        <p14:creationId xmlns:p14="http://schemas.microsoft.com/office/powerpoint/2010/main" val="6912078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D9E6557-0E93-4B4F-8AD1-1A7E3870CD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Shape 13">
            <a:extLst>
              <a:ext uri="{FF2B5EF4-FFF2-40B4-BE49-F238E27FC236}">
                <a16:creationId xmlns:a16="http://schemas.microsoft.com/office/drawing/2014/main" id="{06B84358-2894-45F1-8753-B1EC1E593D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28517" y="-2"/>
            <a:ext cx="7742945" cy="6858001"/>
          </a:xfrm>
          <a:custGeom>
            <a:avLst/>
            <a:gdLst>
              <a:gd name="connsiteX0" fmla="*/ 615190 w 7742945"/>
              <a:gd name="connsiteY0" fmla="*/ 3536636 h 6858001"/>
              <a:gd name="connsiteX1" fmla="*/ 1124778 w 7742945"/>
              <a:gd name="connsiteY1" fmla="*/ 4046224 h 6858001"/>
              <a:gd name="connsiteX2" fmla="*/ 615190 w 7742945"/>
              <a:gd name="connsiteY2" fmla="*/ 4555812 h 6858001"/>
              <a:gd name="connsiteX3" fmla="*/ 105602 w 7742945"/>
              <a:gd name="connsiteY3" fmla="*/ 4046224 h 6858001"/>
              <a:gd name="connsiteX4" fmla="*/ 615190 w 7742945"/>
              <a:gd name="connsiteY4" fmla="*/ 3536636 h 6858001"/>
              <a:gd name="connsiteX5" fmla="*/ 14543 w 7742945"/>
              <a:gd name="connsiteY5" fmla="*/ 1 h 6858001"/>
              <a:gd name="connsiteX6" fmla="*/ 879351 w 7742945"/>
              <a:gd name="connsiteY6" fmla="*/ 1 h 6858001"/>
              <a:gd name="connsiteX7" fmla="*/ 892053 w 7742945"/>
              <a:gd name="connsiteY7" fmla="*/ 78053 h 6858001"/>
              <a:gd name="connsiteX8" fmla="*/ 561940 w 7742945"/>
              <a:gd name="connsiteY8" fmla="*/ 535444 h 6858001"/>
              <a:gd name="connsiteX9" fmla="*/ 15319 w 7742945"/>
              <a:gd name="connsiteY9" fmla="*/ 219853 h 6858001"/>
              <a:gd name="connsiteX10" fmla="*/ 4234 w 7742945"/>
              <a:gd name="connsiteY10" fmla="*/ 42970 h 6858001"/>
              <a:gd name="connsiteX11" fmla="*/ 2617781 w 7742945"/>
              <a:gd name="connsiteY11" fmla="*/ 0 h 6858001"/>
              <a:gd name="connsiteX12" fmla="*/ 7742945 w 7742945"/>
              <a:gd name="connsiteY12" fmla="*/ 0 h 6858001"/>
              <a:gd name="connsiteX13" fmla="*/ 7742945 w 7742945"/>
              <a:gd name="connsiteY13" fmla="*/ 6858000 h 6858001"/>
              <a:gd name="connsiteX14" fmla="*/ 5726653 w 7742945"/>
              <a:gd name="connsiteY14" fmla="*/ 6858000 h 6858001"/>
              <a:gd name="connsiteX15" fmla="*/ 5726653 w 7742945"/>
              <a:gd name="connsiteY15" fmla="*/ 6858001 h 6858001"/>
              <a:gd name="connsiteX16" fmla="*/ 311757 w 7742945"/>
              <a:gd name="connsiteY16" fmla="*/ 6858001 h 6858001"/>
              <a:gd name="connsiteX17" fmla="*/ 314130 w 7742945"/>
              <a:gd name="connsiteY17" fmla="*/ 6707671 h 6858001"/>
              <a:gd name="connsiteX18" fmla="*/ 599702 w 7742945"/>
              <a:gd name="connsiteY18" fmla="*/ 5670859 h 6858001"/>
              <a:gd name="connsiteX19" fmla="*/ 1211433 w 7742945"/>
              <a:gd name="connsiteY19" fmla="*/ 4641256 h 6858001"/>
              <a:gd name="connsiteX20" fmla="*/ 1053041 w 7742945"/>
              <a:gd name="connsiteY20" fmla="*/ 3164270 h 6858001"/>
              <a:gd name="connsiteX21" fmla="*/ 607048 w 7742945"/>
              <a:gd name="connsiteY21" fmla="*/ 2589406 h 6858001"/>
              <a:gd name="connsiteX22" fmla="*/ 1054915 w 7742945"/>
              <a:gd name="connsiteY22" fmla="*/ 1068100 h 6858001"/>
              <a:gd name="connsiteX23" fmla="*/ 1502877 w 7742945"/>
              <a:gd name="connsiteY23" fmla="*/ 419996 h 6858001"/>
              <a:gd name="connsiteX24" fmla="*/ 1505904 w 7742945"/>
              <a:gd name="connsiteY24" fmla="*/ 184997 h 6858001"/>
              <a:gd name="connsiteX25" fmla="*/ 1497780 w 7742945"/>
              <a:gd name="connsiteY25" fmla="*/ 1 h 6858001"/>
              <a:gd name="connsiteX26" fmla="*/ 2617781 w 7742945"/>
              <a:gd name="connsiteY26"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742945" h="6858001">
                <a:moveTo>
                  <a:pt x="615190" y="3536636"/>
                </a:moveTo>
                <a:cubicBezTo>
                  <a:pt x="896628" y="3536636"/>
                  <a:pt x="1124778" y="3764786"/>
                  <a:pt x="1124778" y="4046224"/>
                </a:cubicBezTo>
                <a:cubicBezTo>
                  <a:pt x="1124778" y="4327662"/>
                  <a:pt x="896628" y="4555812"/>
                  <a:pt x="615190" y="4555812"/>
                </a:cubicBezTo>
                <a:cubicBezTo>
                  <a:pt x="333752" y="4555812"/>
                  <a:pt x="105602" y="4327662"/>
                  <a:pt x="105602" y="4046224"/>
                </a:cubicBezTo>
                <a:cubicBezTo>
                  <a:pt x="105602" y="3764786"/>
                  <a:pt x="333752" y="3536636"/>
                  <a:pt x="615190" y="3536636"/>
                </a:cubicBezTo>
                <a:close/>
                <a:moveTo>
                  <a:pt x="14543" y="1"/>
                </a:moveTo>
                <a:lnTo>
                  <a:pt x="879351" y="1"/>
                </a:lnTo>
                <a:lnTo>
                  <a:pt x="892053" y="78053"/>
                </a:lnTo>
                <a:cubicBezTo>
                  <a:pt x="904492" y="285272"/>
                  <a:pt x="770271" y="479622"/>
                  <a:pt x="561940" y="535444"/>
                </a:cubicBezTo>
                <a:cubicBezTo>
                  <a:pt x="323846" y="599241"/>
                  <a:pt x="79116" y="457946"/>
                  <a:pt x="15319" y="219853"/>
                </a:cubicBezTo>
                <a:cubicBezTo>
                  <a:pt x="-631" y="160330"/>
                  <a:pt x="-3762" y="100392"/>
                  <a:pt x="4234" y="42970"/>
                </a:cubicBezTo>
                <a:close/>
                <a:moveTo>
                  <a:pt x="2617781" y="0"/>
                </a:moveTo>
                <a:lnTo>
                  <a:pt x="7742945" y="0"/>
                </a:lnTo>
                <a:lnTo>
                  <a:pt x="7742945" y="6858000"/>
                </a:lnTo>
                <a:lnTo>
                  <a:pt x="5726653" y="6858000"/>
                </a:lnTo>
                <a:lnTo>
                  <a:pt x="5726653" y="6858001"/>
                </a:lnTo>
                <a:lnTo>
                  <a:pt x="311757" y="6858001"/>
                </a:lnTo>
                <a:lnTo>
                  <a:pt x="314130" y="6707671"/>
                </a:lnTo>
                <a:cubicBezTo>
                  <a:pt x="335132" y="6366410"/>
                  <a:pt x="433651" y="6019043"/>
                  <a:pt x="599702" y="5670859"/>
                </a:cubicBezTo>
                <a:cubicBezTo>
                  <a:pt x="770257" y="5311557"/>
                  <a:pt x="1010813" y="4986833"/>
                  <a:pt x="1211433" y="4641256"/>
                </a:cubicBezTo>
                <a:cubicBezTo>
                  <a:pt x="1493036" y="4154457"/>
                  <a:pt x="1511835" y="3622745"/>
                  <a:pt x="1053041" y="3164270"/>
                </a:cubicBezTo>
                <a:cubicBezTo>
                  <a:pt x="881977" y="2993265"/>
                  <a:pt x="700422" y="2805524"/>
                  <a:pt x="607048" y="2589406"/>
                </a:cubicBezTo>
                <a:cubicBezTo>
                  <a:pt x="366279" y="2032159"/>
                  <a:pt x="541125" y="1508062"/>
                  <a:pt x="1054915" y="1068100"/>
                </a:cubicBezTo>
                <a:cubicBezTo>
                  <a:pt x="1261027" y="891536"/>
                  <a:pt x="1489688" y="709489"/>
                  <a:pt x="1502877" y="419996"/>
                </a:cubicBezTo>
                <a:cubicBezTo>
                  <a:pt x="1506389" y="341911"/>
                  <a:pt x="1507262" y="263521"/>
                  <a:pt x="1505904" y="184997"/>
                </a:cubicBezTo>
                <a:lnTo>
                  <a:pt x="1497780" y="1"/>
                </a:lnTo>
                <a:lnTo>
                  <a:pt x="2617781" y="1"/>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cNvSpPr>
            <a:spLocks noGrp="1"/>
          </p:cNvSpPr>
          <p:nvPr>
            <p:ph type="ctrTitle"/>
          </p:nvPr>
        </p:nvSpPr>
        <p:spPr>
          <a:xfrm>
            <a:off x="562271" y="810563"/>
            <a:ext cx="3705572" cy="5409262"/>
          </a:xfrm>
        </p:spPr>
        <p:txBody>
          <a:bodyPr anchor="t">
            <a:normAutofit/>
          </a:bodyPr>
          <a:lstStyle/>
          <a:p>
            <a:r>
              <a:rPr lang="en-US" dirty="0"/>
              <a:t>Learning Outcomes</a:t>
            </a:r>
          </a:p>
        </p:txBody>
      </p:sp>
      <p:graphicFrame>
        <p:nvGraphicFramePr>
          <p:cNvPr id="6" name="Content Placeholder">
            <a:extLst>
              <a:ext uri="{FF2B5EF4-FFF2-40B4-BE49-F238E27FC236}">
                <a16:creationId xmlns:a16="http://schemas.microsoft.com/office/drawing/2014/main" id="{9304E26D-302B-603D-F85B-2C079B214935}"/>
              </a:ext>
            </a:extLst>
          </p:cNvPr>
          <p:cNvGraphicFramePr>
            <a:graphicFrameLocks noGrp="1"/>
          </p:cNvGraphicFramePr>
          <p:nvPr>
            <p:ph idx="1"/>
            <p:extLst>
              <p:ext uri="{D42A27DB-BD31-4B8C-83A1-F6EECF244321}">
                <p14:modId xmlns:p14="http://schemas.microsoft.com/office/powerpoint/2010/main" val="3284216424"/>
              </p:ext>
            </p:extLst>
          </p:nvPr>
        </p:nvGraphicFramePr>
        <p:xfrm>
          <a:off x="6156183" y="594069"/>
          <a:ext cx="5473546" cy="49780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444061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6ADA084-C86B-4F3C-8077-6A8999CC4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 name="Title"/>
          <p:cNvSpPr>
            <a:spLocks noGrp="1"/>
          </p:cNvSpPr>
          <p:nvPr>
            <p:ph type="ctrTitle"/>
          </p:nvPr>
        </p:nvSpPr>
        <p:spPr>
          <a:xfrm>
            <a:off x="609600" y="552782"/>
            <a:ext cx="5369169" cy="1591902"/>
          </a:xfrm>
        </p:spPr>
        <p:txBody>
          <a:bodyPr>
            <a:normAutofit/>
          </a:bodyPr>
          <a:lstStyle/>
          <a:p>
            <a:r>
              <a:rPr lang="en-US" sz="4100" dirty="0"/>
              <a:t>Small Businesses and their Significance</a:t>
            </a:r>
          </a:p>
        </p:txBody>
      </p:sp>
      <p:sp>
        <p:nvSpPr>
          <p:cNvPr id="3" name="Content Placeholder"/>
          <p:cNvSpPr>
            <a:spLocks noGrp="1"/>
          </p:cNvSpPr>
          <p:nvPr>
            <p:ph idx="1"/>
          </p:nvPr>
        </p:nvSpPr>
        <p:spPr>
          <a:xfrm>
            <a:off x="610198" y="2391995"/>
            <a:ext cx="5964876" cy="3174788"/>
          </a:xfrm>
        </p:spPr>
        <p:txBody>
          <a:bodyPr anchor="t">
            <a:normAutofit/>
          </a:bodyPr>
          <a:lstStyle/>
          <a:p>
            <a:pPr marL="342900" lvl="0" indent="-342900">
              <a:lnSpc>
                <a:spcPct val="100000"/>
              </a:lnSpc>
              <a:buFont typeface="Arial" panose="020B0504020202020204" pitchFamily="34" charset="0"/>
              <a:buChar char="•"/>
            </a:pPr>
            <a:r>
              <a:rPr lang="en-US" sz="2400" dirty="0"/>
              <a:t>Definition of Small business as per United Nation quoted by Parboteeah and Cullen are those firms having less than 500 employees</a:t>
            </a:r>
            <a:endParaRPr lang="en-US"/>
          </a:p>
        </p:txBody>
      </p:sp>
      <p:pic>
        <p:nvPicPr>
          <p:cNvPr id="6" name="Picture 5" descr="Outdoor warehouse">
            <a:extLst>
              <a:ext uri="{FF2B5EF4-FFF2-40B4-BE49-F238E27FC236}">
                <a16:creationId xmlns:a16="http://schemas.microsoft.com/office/drawing/2014/main" id="{B8C98AF6-EFB5-DC4F-96FC-80BD79B126D8}"/>
              </a:ext>
            </a:extLst>
          </p:cNvPr>
          <p:cNvPicPr>
            <a:picLocks noChangeAspect="1"/>
          </p:cNvPicPr>
          <p:nvPr/>
        </p:nvPicPr>
        <p:blipFill rotWithShape="1">
          <a:blip r:embed="rId2"/>
          <a:srcRect l="17604" r="25803" b="3"/>
          <a:stretch/>
        </p:blipFill>
        <p:spPr>
          <a:xfrm>
            <a:off x="6364448" y="10"/>
            <a:ext cx="5827552" cy="6857990"/>
          </a:xfrm>
          <a:custGeom>
            <a:avLst/>
            <a:gdLst/>
            <a:ahLst/>
            <a:cxnLst/>
            <a:rect l="l" t="t" r="r" b="b"/>
            <a:pathLst>
              <a:path w="5827552" h="6858000">
                <a:moveTo>
                  <a:pt x="391440" y="4232571"/>
                </a:moveTo>
                <a:cubicBezTo>
                  <a:pt x="581049" y="4232571"/>
                  <a:pt x="734757" y="4386279"/>
                  <a:pt x="734757" y="4575888"/>
                </a:cubicBezTo>
                <a:cubicBezTo>
                  <a:pt x="734757" y="4765497"/>
                  <a:pt x="581049" y="4919205"/>
                  <a:pt x="391440" y="4919205"/>
                </a:cubicBezTo>
                <a:cubicBezTo>
                  <a:pt x="201831" y="4919205"/>
                  <a:pt x="48123" y="4765497"/>
                  <a:pt x="48123" y="4575888"/>
                </a:cubicBezTo>
                <a:cubicBezTo>
                  <a:pt x="48123" y="4386279"/>
                  <a:pt x="201831" y="4232571"/>
                  <a:pt x="391440" y="4232571"/>
                </a:cubicBezTo>
                <a:close/>
                <a:moveTo>
                  <a:pt x="247368" y="1806694"/>
                </a:moveTo>
                <a:cubicBezTo>
                  <a:pt x="383986" y="1806694"/>
                  <a:pt x="494736" y="1917444"/>
                  <a:pt x="494736" y="2054062"/>
                </a:cubicBezTo>
                <a:cubicBezTo>
                  <a:pt x="494736" y="2190680"/>
                  <a:pt x="383986" y="2301430"/>
                  <a:pt x="247368" y="2301430"/>
                </a:cubicBezTo>
                <a:cubicBezTo>
                  <a:pt x="110750" y="2301430"/>
                  <a:pt x="0" y="2190680"/>
                  <a:pt x="0" y="2054062"/>
                </a:cubicBezTo>
                <a:cubicBezTo>
                  <a:pt x="0" y="1917444"/>
                  <a:pt x="110750" y="1806694"/>
                  <a:pt x="247368" y="1806694"/>
                </a:cubicBezTo>
                <a:close/>
                <a:moveTo>
                  <a:pt x="247369" y="1294715"/>
                </a:moveTo>
                <a:cubicBezTo>
                  <a:pt x="326938" y="1294715"/>
                  <a:pt x="391441" y="1359218"/>
                  <a:pt x="391441" y="1438787"/>
                </a:cubicBezTo>
                <a:cubicBezTo>
                  <a:pt x="391441" y="1518356"/>
                  <a:pt x="326938" y="1582859"/>
                  <a:pt x="247369" y="1582859"/>
                </a:cubicBezTo>
                <a:cubicBezTo>
                  <a:pt x="167800" y="1582859"/>
                  <a:pt x="103297" y="1518356"/>
                  <a:pt x="103297" y="1438787"/>
                </a:cubicBezTo>
                <a:cubicBezTo>
                  <a:pt x="103297" y="1359218"/>
                  <a:pt x="167800" y="1294715"/>
                  <a:pt x="247369" y="1294715"/>
                </a:cubicBezTo>
                <a:close/>
                <a:moveTo>
                  <a:pt x="480671" y="0"/>
                </a:moveTo>
                <a:lnTo>
                  <a:pt x="5827552" y="0"/>
                </a:lnTo>
                <a:lnTo>
                  <a:pt x="5827552" y="6858000"/>
                </a:lnTo>
                <a:lnTo>
                  <a:pt x="5825818" y="6858000"/>
                </a:lnTo>
                <a:lnTo>
                  <a:pt x="236731" y="6858000"/>
                </a:lnTo>
                <a:lnTo>
                  <a:pt x="225831" y="6841105"/>
                </a:lnTo>
                <a:cubicBezTo>
                  <a:pt x="35993" y="6490332"/>
                  <a:pt x="58970" y="6027176"/>
                  <a:pt x="314550" y="5720066"/>
                </a:cubicBezTo>
                <a:cubicBezTo>
                  <a:pt x="1530043" y="4259025"/>
                  <a:pt x="615593" y="4079388"/>
                  <a:pt x="503588" y="3464278"/>
                </a:cubicBezTo>
                <a:cubicBezTo>
                  <a:pt x="330606" y="2514465"/>
                  <a:pt x="722867" y="2276432"/>
                  <a:pt x="675681" y="1809180"/>
                </a:cubicBezTo>
                <a:cubicBezTo>
                  <a:pt x="624359" y="1301070"/>
                  <a:pt x="219491" y="1102027"/>
                  <a:pt x="245003" y="646882"/>
                </a:cubicBezTo>
                <a:cubicBezTo>
                  <a:pt x="249830" y="424885"/>
                  <a:pt x="318025" y="228632"/>
                  <a:pt x="431196" y="64140"/>
                </a:cubicBezTo>
                <a:close/>
              </a:path>
            </a:pathLst>
          </a:custGeom>
        </p:spPr>
      </p:pic>
    </p:spTree>
    <p:extLst>
      <p:ext uri="{BB962C8B-B14F-4D97-AF65-F5344CB8AC3E}">
        <p14:creationId xmlns:p14="http://schemas.microsoft.com/office/powerpoint/2010/main" val="10972056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6ADA084-C86B-4F3C-8077-6A8999CC4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 name="Title"/>
          <p:cNvSpPr>
            <a:spLocks noGrp="1"/>
          </p:cNvSpPr>
          <p:nvPr>
            <p:ph type="ctrTitle"/>
          </p:nvPr>
        </p:nvSpPr>
        <p:spPr>
          <a:xfrm>
            <a:off x="609600" y="552782"/>
            <a:ext cx="5369169" cy="1591902"/>
          </a:xfrm>
        </p:spPr>
        <p:txBody>
          <a:bodyPr>
            <a:normAutofit/>
          </a:bodyPr>
          <a:lstStyle/>
          <a:p>
            <a:r>
              <a:rPr lang="en-US" sz="4100" dirty="0"/>
              <a:t>Small Businesses and their Significance</a:t>
            </a:r>
          </a:p>
        </p:txBody>
      </p:sp>
      <p:sp>
        <p:nvSpPr>
          <p:cNvPr id="3" name="Content Placeholder"/>
          <p:cNvSpPr>
            <a:spLocks noGrp="1"/>
          </p:cNvSpPr>
          <p:nvPr>
            <p:ph idx="1"/>
          </p:nvPr>
        </p:nvSpPr>
        <p:spPr>
          <a:xfrm>
            <a:off x="610198" y="2391995"/>
            <a:ext cx="5355276" cy="3174788"/>
          </a:xfrm>
        </p:spPr>
        <p:txBody>
          <a:bodyPr anchor="t">
            <a:normAutofit/>
          </a:bodyPr>
          <a:lstStyle/>
          <a:p>
            <a:pPr marL="342900" lvl="0" indent="-342900">
              <a:lnSpc>
                <a:spcPct val="100000"/>
              </a:lnSpc>
              <a:buFont typeface="Arial" panose="020B0504020202020204" pitchFamily="34" charset="0"/>
              <a:buChar char="•"/>
            </a:pPr>
            <a:r>
              <a:rPr lang="en-US" sz="2400" dirty="0"/>
              <a:t>World Bank SME Finance, noted that SMEs represent 90% of businesses and 50% of employment worldwide</a:t>
            </a:r>
            <a:endParaRPr lang="en-US"/>
          </a:p>
        </p:txBody>
      </p:sp>
      <p:pic>
        <p:nvPicPr>
          <p:cNvPr id="6" name="Picture 5" descr="Outdoor warehouse">
            <a:extLst>
              <a:ext uri="{FF2B5EF4-FFF2-40B4-BE49-F238E27FC236}">
                <a16:creationId xmlns:a16="http://schemas.microsoft.com/office/drawing/2014/main" id="{B8C98AF6-EFB5-DC4F-96FC-80BD79B126D8}"/>
              </a:ext>
            </a:extLst>
          </p:cNvPr>
          <p:cNvPicPr>
            <a:picLocks noChangeAspect="1"/>
          </p:cNvPicPr>
          <p:nvPr/>
        </p:nvPicPr>
        <p:blipFill rotWithShape="1">
          <a:blip r:embed="rId2"/>
          <a:srcRect l="17604" r="25803" b="3"/>
          <a:stretch/>
        </p:blipFill>
        <p:spPr>
          <a:xfrm>
            <a:off x="6364448" y="10"/>
            <a:ext cx="5827552" cy="6857990"/>
          </a:xfrm>
          <a:custGeom>
            <a:avLst/>
            <a:gdLst/>
            <a:ahLst/>
            <a:cxnLst/>
            <a:rect l="l" t="t" r="r" b="b"/>
            <a:pathLst>
              <a:path w="5827552" h="6858000">
                <a:moveTo>
                  <a:pt x="391440" y="4232571"/>
                </a:moveTo>
                <a:cubicBezTo>
                  <a:pt x="581049" y="4232571"/>
                  <a:pt x="734757" y="4386279"/>
                  <a:pt x="734757" y="4575888"/>
                </a:cubicBezTo>
                <a:cubicBezTo>
                  <a:pt x="734757" y="4765497"/>
                  <a:pt x="581049" y="4919205"/>
                  <a:pt x="391440" y="4919205"/>
                </a:cubicBezTo>
                <a:cubicBezTo>
                  <a:pt x="201831" y="4919205"/>
                  <a:pt x="48123" y="4765497"/>
                  <a:pt x="48123" y="4575888"/>
                </a:cubicBezTo>
                <a:cubicBezTo>
                  <a:pt x="48123" y="4386279"/>
                  <a:pt x="201831" y="4232571"/>
                  <a:pt x="391440" y="4232571"/>
                </a:cubicBezTo>
                <a:close/>
                <a:moveTo>
                  <a:pt x="247368" y="1806694"/>
                </a:moveTo>
                <a:cubicBezTo>
                  <a:pt x="383986" y="1806694"/>
                  <a:pt x="494736" y="1917444"/>
                  <a:pt x="494736" y="2054062"/>
                </a:cubicBezTo>
                <a:cubicBezTo>
                  <a:pt x="494736" y="2190680"/>
                  <a:pt x="383986" y="2301430"/>
                  <a:pt x="247368" y="2301430"/>
                </a:cubicBezTo>
                <a:cubicBezTo>
                  <a:pt x="110750" y="2301430"/>
                  <a:pt x="0" y="2190680"/>
                  <a:pt x="0" y="2054062"/>
                </a:cubicBezTo>
                <a:cubicBezTo>
                  <a:pt x="0" y="1917444"/>
                  <a:pt x="110750" y="1806694"/>
                  <a:pt x="247368" y="1806694"/>
                </a:cubicBezTo>
                <a:close/>
                <a:moveTo>
                  <a:pt x="247369" y="1294715"/>
                </a:moveTo>
                <a:cubicBezTo>
                  <a:pt x="326938" y="1294715"/>
                  <a:pt x="391441" y="1359218"/>
                  <a:pt x="391441" y="1438787"/>
                </a:cubicBezTo>
                <a:cubicBezTo>
                  <a:pt x="391441" y="1518356"/>
                  <a:pt x="326938" y="1582859"/>
                  <a:pt x="247369" y="1582859"/>
                </a:cubicBezTo>
                <a:cubicBezTo>
                  <a:pt x="167800" y="1582859"/>
                  <a:pt x="103297" y="1518356"/>
                  <a:pt x="103297" y="1438787"/>
                </a:cubicBezTo>
                <a:cubicBezTo>
                  <a:pt x="103297" y="1359218"/>
                  <a:pt x="167800" y="1294715"/>
                  <a:pt x="247369" y="1294715"/>
                </a:cubicBezTo>
                <a:close/>
                <a:moveTo>
                  <a:pt x="480671" y="0"/>
                </a:moveTo>
                <a:lnTo>
                  <a:pt x="5827552" y="0"/>
                </a:lnTo>
                <a:lnTo>
                  <a:pt x="5827552" y="6858000"/>
                </a:lnTo>
                <a:lnTo>
                  <a:pt x="5825818" y="6858000"/>
                </a:lnTo>
                <a:lnTo>
                  <a:pt x="236731" y="6858000"/>
                </a:lnTo>
                <a:lnTo>
                  <a:pt x="225831" y="6841105"/>
                </a:lnTo>
                <a:cubicBezTo>
                  <a:pt x="35993" y="6490332"/>
                  <a:pt x="58970" y="6027176"/>
                  <a:pt x="314550" y="5720066"/>
                </a:cubicBezTo>
                <a:cubicBezTo>
                  <a:pt x="1530043" y="4259025"/>
                  <a:pt x="615593" y="4079388"/>
                  <a:pt x="503588" y="3464278"/>
                </a:cubicBezTo>
                <a:cubicBezTo>
                  <a:pt x="330606" y="2514465"/>
                  <a:pt x="722867" y="2276432"/>
                  <a:pt x="675681" y="1809180"/>
                </a:cubicBezTo>
                <a:cubicBezTo>
                  <a:pt x="624359" y="1301070"/>
                  <a:pt x="219491" y="1102027"/>
                  <a:pt x="245003" y="646882"/>
                </a:cubicBezTo>
                <a:cubicBezTo>
                  <a:pt x="249830" y="424885"/>
                  <a:pt x="318025" y="228632"/>
                  <a:pt x="431196" y="64140"/>
                </a:cubicBezTo>
                <a:close/>
              </a:path>
            </a:pathLst>
          </a:custGeom>
        </p:spPr>
      </p:pic>
    </p:spTree>
    <p:extLst>
      <p:ext uri="{BB962C8B-B14F-4D97-AF65-F5344CB8AC3E}">
        <p14:creationId xmlns:p14="http://schemas.microsoft.com/office/powerpoint/2010/main" val="4155622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6ADA084-C86B-4F3C-8077-6A8999CC4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 name="Title"/>
          <p:cNvSpPr>
            <a:spLocks noGrp="1"/>
          </p:cNvSpPr>
          <p:nvPr>
            <p:ph type="ctrTitle"/>
          </p:nvPr>
        </p:nvSpPr>
        <p:spPr>
          <a:xfrm>
            <a:off x="609600" y="552782"/>
            <a:ext cx="5369169" cy="1591902"/>
          </a:xfrm>
        </p:spPr>
        <p:txBody>
          <a:bodyPr>
            <a:normAutofit/>
          </a:bodyPr>
          <a:lstStyle/>
          <a:p>
            <a:r>
              <a:rPr lang="en-US" sz="4100" dirty="0"/>
              <a:t>Small Businesses and their Significance</a:t>
            </a:r>
          </a:p>
        </p:txBody>
      </p:sp>
      <p:sp>
        <p:nvSpPr>
          <p:cNvPr id="3" name="Content Placeholder"/>
          <p:cNvSpPr>
            <a:spLocks noGrp="1"/>
          </p:cNvSpPr>
          <p:nvPr>
            <p:ph idx="1"/>
          </p:nvPr>
        </p:nvSpPr>
        <p:spPr>
          <a:xfrm>
            <a:off x="610198" y="2391995"/>
            <a:ext cx="5355276" cy="3174788"/>
          </a:xfrm>
        </p:spPr>
        <p:txBody>
          <a:bodyPr anchor="t">
            <a:normAutofit/>
          </a:bodyPr>
          <a:lstStyle/>
          <a:p>
            <a:pPr marL="342900" lvl="0" indent="-342900">
              <a:lnSpc>
                <a:spcPct val="100000"/>
              </a:lnSpc>
              <a:buFont typeface="Arial" panose="020B0504020202020204" pitchFamily="34" charset="0"/>
              <a:buChar char="•"/>
            </a:pPr>
            <a:r>
              <a:rPr lang="en-US" sz="2400" dirty="0"/>
              <a:t>This lecture will investigate some of these as well as show how basic entrepreneurial strategies can help SMEs in taking their products or services into the global marketplace</a:t>
            </a:r>
            <a:endParaRPr lang="en-US"/>
          </a:p>
        </p:txBody>
      </p:sp>
      <p:pic>
        <p:nvPicPr>
          <p:cNvPr id="6" name="Picture 5" descr="Outdoor warehouse">
            <a:extLst>
              <a:ext uri="{FF2B5EF4-FFF2-40B4-BE49-F238E27FC236}">
                <a16:creationId xmlns:a16="http://schemas.microsoft.com/office/drawing/2014/main" id="{B8C98AF6-EFB5-DC4F-96FC-80BD79B126D8}"/>
              </a:ext>
            </a:extLst>
          </p:cNvPr>
          <p:cNvPicPr>
            <a:picLocks noChangeAspect="1"/>
          </p:cNvPicPr>
          <p:nvPr/>
        </p:nvPicPr>
        <p:blipFill rotWithShape="1">
          <a:blip r:embed="rId2"/>
          <a:srcRect l="17604" r="25803" b="3"/>
          <a:stretch/>
        </p:blipFill>
        <p:spPr>
          <a:xfrm>
            <a:off x="6364448" y="10"/>
            <a:ext cx="5827552" cy="6857990"/>
          </a:xfrm>
          <a:custGeom>
            <a:avLst/>
            <a:gdLst/>
            <a:ahLst/>
            <a:cxnLst/>
            <a:rect l="l" t="t" r="r" b="b"/>
            <a:pathLst>
              <a:path w="5827552" h="6858000">
                <a:moveTo>
                  <a:pt x="391440" y="4232571"/>
                </a:moveTo>
                <a:cubicBezTo>
                  <a:pt x="581049" y="4232571"/>
                  <a:pt x="734757" y="4386279"/>
                  <a:pt x="734757" y="4575888"/>
                </a:cubicBezTo>
                <a:cubicBezTo>
                  <a:pt x="734757" y="4765497"/>
                  <a:pt x="581049" y="4919205"/>
                  <a:pt x="391440" y="4919205"/>
                </a:cubicBezTo>
                <a:cubicBezTo>
                  <a:pt x="201831" y="4919205"/>
                  <a:pt x="48123" y="4765497"/>
                  <a:pt x="48123" y="4575888"/>
                </a:cubicBezTo>
                <a:cubicBezTo>
                  <a:pt x="48123" y="4386279"/>
                  <a:pt x="201831" y="4232571"/>
                  <a:pt x="391440" y="4232571"/>
                </a:cubicBezTo>
                <a:close/>
                <a:moveTo>
                  <a:pt x="247368" y="1806694"/>
                </a:moveTo>
                <a:cubicBezTo>
                  <a:pt x="383986" y="1806694"/>
                  <a:pt x="494736" y="1917444"/>
                  <a:pt x="494736" y="2054062"/>
                </a:cubicBezTo>
                <a:cubicBezTo>
                  <a:pt x="494736" y="2190680"/>
                  <a:pt x="383986" y="2301430"/>
                  <a:pt x="247368" y="2301430"/>
                </a:cubicBezTo>
                <a:cubicBezTo>
                  <a:pt x="110750" y="2301430"/>
                  <a:pt x="0" y="2190680"/>
                  <a:pt x="0" y="2054062"/>
                </a:cubicBezTo>
                <a:cubicBezTo>
                  <a:pt x="0" y="1917444"/>
                  <a:pt x="110750" y="1806694"/>
                  <a:pt x="247368" y="1806694"/>
                </a:cubicBezTo>
                <a:close/>
                <a:moveTo>
                  <a:pt x="247369" y="1294715"/>
                </a:moveTo>
                <a:cubicBezTo>
                  <a:pt x="326938" y="1294715"/>
                  <a:pt x="391441" y="1359218"/>
                  <a:pt x="391441" y="1438787"/>
                </a:cubicBezTo>
                <a:cubicBezTo>
                  <a:pt x="391441" y="1518356"/>
                  <a:pt x="326938" y="1582859"/>
                  <a:pt x="247369" y="1582859"/>
                </a:cubicBezTo>
                <a:cubicBezTo>
                  <a:pt x="167800" y="1582859"/>
                  <a:pt x="103297" y="1518356"/>
                  <a:pt x="103297" y="1438787"/>
                </a:cubicBezTo>
                <a:cubicBezTo>
                  <a:pt x="103297" y="1359218"/>
                  <a:pt x="167800" y="1294715"/>
                  <a:pt x="247369" y="1294715"/>
                </a:cubicBezTo>
                <a:close/>
                <a:moveTo>
                  <a:pt x="480671" y="0"/>
                </a:moveTo>
                <a:lnTo>
                  <a:pt x="5827552" y="0"/>
                </a:lnTo>
                <a:lnTo>
                  <a:pt x="5827552" y="6858000"/>
                </a:lnTo>
                <a:lnTo>
                  <a:pt x="5825818" y="6858000"/>
                </a:lnTo>
                <a:lnTo>
                  <a:pt x="236731" y="6858000"/>
                </a:lnTo>
                <a:lnTo>
                  <a:pt x="225831" y="6841105"/>
                </a:lnTo>
                <a:cubicBezTo>
                  <a:pt x="35993" y="6490332"/>
                  <a:pt x="58970" y="6027176"/>
                  <a:pt x="314550" y="5720066"/>
                </a:cubicBezTo>
                <a:cubicBezTo>
                  <a:pt x="1530043" y="4259025"/>
                  <a:pt x="615593" y="4079388"/>
                  <a:pt x="503588" y="3464278"/>
                </a:cubicBezTo>
                <a:cubicBezTo>
                  <a:pt x="330606" y="2514465"/>
                  <a:pt x="722867" y="2276432"/>
                  <a:pt x="675681" y="1809180"/>
                </a:cubicBezTo>
                <a:cubicBezTo>
                  <a:pt x="624359" y="1301070"/>
                  <a:pt x="219491" y="1102027"/>
                  <a:pt x="245003" y="646882"/>
                </a:cubicBezTo>
                <a:cubicBezTo>
                  <a:pt x="249830" y="424885"/>
                  <a:pt x="318025" y="228632"/>
                  <a:pt x="431196" y="64140"/>
                </a:cubicBezTo>
                <a:close/>
              </a:path>
            </a:pathLst>
          </a:custGeom>
        </p:spPr>
      </p:pic>
    </p:spTree>
    <p:extLst>
      <p:ext uri="{BB962C8B-B14F-4D97-AF65-F5344CB8AC3E}">
        <p14:creationId xmlns:p14="http://schemas.microsoft.com/office/powerpoint/2010/main" val="28072079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6ADA084-C86B-4F3C-8077-6A8999CC4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 name="Title"/>
          <p:cNvSpPr>
            <a:spLocks noGrp="1"/>
          </p:cNvSpPr>
          <p:nvPr>
            <p:ph type="ctrTitle"/>
          </p:nvPr>
        </p:nvSpPr>
        <p:spPr>
          <a:xfrm>
            <a:off x="609600" y="552782"/>
            <a:ext cx="5369169" cy="1591902"/>
          </a:xfrm>
        </p:spPr>
        <p:txBody>
          <a:bodyPr>
            <a:normAutofit/>
          </a:bodyPr>
          <a:lstStyle/>
          <a:p>
            <a:r>
              <a:rPr lang="en-US" dirty="0"/>
              <a:t>Internationalization of SMEs</a:t>
            </a:r>
          </a:p>
        </p:txBody>
      </p:sp>
      <p:sp>
        <p:nvSpPr>
          <p:cNvPr id="3" name="Content Placeholder"/>
          <p:cNvSpPr>
            <a:spLocks noGrp="1"/>
          </p:cNvSpPr>
          <p:nvPr>
            <p:ph idx="1"/>
          </p:nvPr>
        </p:nvSpPr>
        <p:spPr>
          <a:xfrm>
            <a:off x="610198" y="2391995"/>
            <a:ext cx="5355276" cy="3174788"/>
          </a:xfrm>
        </p:spPr>
        <p:txBody>
          <a:bodyPr anchor="t">
            <a:normAutofit/>
          </a:bodyPr>
          <a:lstStyle/>
          <a:p>
            <a:pPr marL="342900" lvl="0" indent="-342900">
              <a:buFont typeface="Arial" panose="020B0504020202020204" pitchFamily="34" charset="0"/>
              <a:buChar char="•"/>
            </a:pPr>
            <a:r>
              <a:rPr lang="en-US" sz="2400" dirty="0"/>
              <a:t>The term internationalization in our context means the process through which a business increases its activities outside its country of origin</a:t>
            </a:r>
            <a:endParaRPr lang="en-US"/>
          </a:p>
        </p:txBody>
      </p:sp>
      <p:pic>
        <p:nvPicPr>
          <p:cNvPr id="6" name="Picture 5" descr="Magnifying glass showing decling performance">
            <a:extLst>
              <a:ext uri="{FF2B5EF4-FFF2-40B4-BE49-F238E27FC236}">
                <a16:creationId xmlns:a16="http://schemas.microsoft.com/office/drawing/2014/main" id="{43EEA329-DA33-A43D-77CD-A9DF93685BC3}"/>
              </a:ext>
            </a:extLst>
          </p:cNvPr>
          <p:cNvPicPr>
            <a:picLocks noChangeAspect="1"/>
          </p:cNvPicPr>
          <p:nvPr/>
        </p:nvPicPr>
        <p:blipFill rotWithShape="1">
          <a:blip r:embed="rId2"/>
          <a:srcRect l="23651" r="19711" b="-3"/>
          <a:stretch/>
        </p:blipFill>
        <p:spPr>
          <a:xfrm>
            <a:off x="6364448" y="10"/>
            <a:ext cx="5827552" cy="6857990"/>
          </a:xfrm>
          <a:custGeom>
            <a:avLst/>
            <a:gdLst/>
            <a:ahLst/>
            <a:cxnLst/>
            <a:rect l="l" t="t" r="r" b="b"/>
            <a:pathLst>
              <a:path w="5827552" h="6858000">
                <a:moveTo>
                  <a:pt x="391440" y="4232571"/>
                </a:moveTo>
                <a:cubicBezTo>
                  <a:pt x="581049" y="4232571"/>
                  <a:pt x="734757" y="4386279"/>
                  <a:pt x="734757" y="4575888"/>
                </a:cubicBezTo>
                <a:cubicBezTo>
                  <a:pt x="734757" y="4765497"/>
                  <a:pt x="581049" y="4919205"/>
                  <a:pt x="391440" y="4919205"/>
                </a:cubicBezTo>
                <a:cubicBezTo>
                  <a:pt x="201831" y="4919205"/>
                  <a:pt x="48123" y="4765497"/>
                  <a:pt x="48123" y="4575888"/>
                </a:cubicBezTo>
                <a:cubicBezTo>
                  <a:pt x="48123" y="4386279"/>
                  <a:pt x="201831" y="4232571"/>
                  <a:pt x="391440" y="4232571"/>
                </a:cubicBezTo>
                <a:close/>
                <a:moveTo>
                  <a:pt x="247368" y="1806694"/>
                </a:moveTo>
                <a:cubicBezTo>
                  <a:pt x="383986" y="1806694"/>
                  <a:pt x="494736" y="1917444"/>
                  <a:pt x="494736" y="2054062"/>
                </a:cubicBezTo>
                <a:cubicBezTo>
                  <a:pt x="494736" y="2190680"/>
                  <a:pt x="383986" y="2301430"/>
                  <a:pt x="247368" y="2301430"/>
                </a:cubicBezTo>
                <a:cubicBezTo>
                  <a:pt x="110750" y="2301430"/>
                  <a:pt x="0" y="2190680"/>
                  <a:pt x="0" y="2054062"/>
                </a:cubicBezTo>
                <a:cubicBezTo>
                  <a:pt x="0" y="1917444"/>
                  <a:pt x="110750" y="1806694"/>
                  <a:pt x="247368" y="1806694"/>
                </a:cubicBezTo>
                <a:close/>
                <a:moveTo>
                  <a:pt x="247369" y="1294715"/>
                </a:moveTo>
                <a:cubicBezTo>
                  <a:pt x="326938" y="1294715"/>
                  <a:pt x="391441" y="1359218"/>
                  <a:pt x="391441" y="1438787"/>
                </a:cubicBezTo>
                <a:cubicBezTo>
                  <a:pt x="391441" y="1518356"/>
                  <a:pt x="326938" y="1582859"/>
                  <a:pt x="247369" y="1582859"/>
                </a:cubicBezTo>
                <a:cubicBezTo>
                  <a:pt x="167800" y="1582859"/>
                  <a:pt x="103297" y="1518356"/>
                  <a:pt x="103297" y="1438787"/>
                </a:cubicBezTo>
                <a:cubicBezTo>
                  <a:pt x="103297" y="1359218"/>
                  <a:pt x="167800" y="1294715"/>
                  <a:pt x="247369" y="1294715"/>
                </a:cubicBezTo>
                <a:close/>
                <a:moveTo>
                  <a:pt x="480671" y="0"/>
                </a:moveTo>
                <a:lnTo>
                  <a:pt x="5827552" y="0"/>
                </a:lnTo>
                <a:lnTo>
                  <a:pt x="5827552" y="6858000"/>
                </a:lnTo>
                <a:lnTo>
                  <a:pt x="5825818" y="6858000"/>
                </a:lnTo>
                <a:lnTo>
                  <a:pt x="236731" y="6858000"/>
                </a:lnTo>
                <a:lnTo>
                  <a:pt x="225831" y="6841105"/>
                </a:lnTo>
                <a:cubicBezTo>
                  <a:pt x="35993" y="6490332"/>
                  <a:pt x="58970" y="6027176"/>
                  <a:pt x="314550" y="5720066"/>
                </a:cubicBezTo>
                <a:cubicBezTo>
                  <a:pt x="1530043" y="4259025"/>
                  <a:pt x="615593" y="4079388"/>
                  <a:pt x="503588" y="3464278"/>
                </a:cubicBezTo>
                <a:cubicBezTo>
                  <a:pt x="330606" y="2514465"/>
                  <a:pt x="722867" y="2276432"/>
                  <a:pt x="675681" y="1809180"/>
                </a:cubicBezTo>
                <a:cubicBezTo>
                  <a:pt x="624359" y="1301070"/>
                  <a:pt x="219491" y="1102027"/>
                  <a:pt x="245003" y="646882"/>
                </a:cubicBezTo>
                <a:cubicBezTo>
                  <a:pt x="249830" y="424885"/>
                  <a:pt x="318025" y="228632"/>
                  <a:pt x="431196" y="64140"/>
                </a:cubicBezTo>
                <a:close/>
              </a:path>
            </a:pathLst>
          </a:custGeom>
        </p:spPr>
      </p:pic>
    </p:spTree>
    <p:extLst>
      <p:ext uri="{BB962C8B-B14F-4D97-AF65-F5344CB8AC3E}">
        <p14:creationId xmlns:p14="http://schemas.microsoft.com/office/powerpoint/2010/main" val="20458930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6ADA084-C86B-4F3C-8077-6A8999CC4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 name="Title"/>
          <p:cNvSpPr>
            <a:spLocks noGrp="1"/>
          </p:cNvSpPr>
          <p:nvPr>
            <p:ph type="ctrTitle"/>
          </p:nvPr>
        </p:nvSpPr>
        <p:spPr>
          <a:xfrm>
            <a:off x="609600" y="552782"/>
            <a:ext cx="5369169" cy="1591902"/>
          </a:xfrm>
        </p:spPr>
        <p:txBody>
          <a:bodyPr>
            <a:normAutofit/>
          </a:bodyPr>
          <a:lstStyle/>
          <a:p>
            <a:r>
              <a:rPr lang="en-US" dirty="0"/>
              <a:t>Internationalization of SMEs</a:t>
            </a:r>
          </a:p>
        </p:txBody>
      </p:sp>
      <p:sp>
        <p:nvSpPr>
          <p:cNvPr id="3" name="Content Placeholder"/>
          <p:cNvSpPr>
            <a:spLocks noGrp="1"/>
          </p:cNvSpPr>
          <p:nvPr>
            <p:ph idx="1"/>
          </p:nvPr>
        </p:nvSpPr>
        <p:spPr>
          <a:xfrm>
            <a:off x="610198" y="2391995"/>
            <a:ext cx="5355276" cy="3174788"/>
          </a:xfrm>
        </p:spPr>
        <p:txBody>
          <a:bodyPr anchor="t">
            <a:normAutofit/>
          </a:bodyPr>
          <a:lstStyle/>
          <a:p>
            <a:pPr marL="342900" lvl="0" indent="-342900">
              <a:buFont typeface="Arial" panose="020B0504020202020204" pitchFamily="34" charset="0"/>
              <a:buChar char="•"/>
            </a:pPr>
            <a:r>
              <a:rPr lang="en-US" sz="2400" dirty="0"/>
              <a:t>According to Parboteeah and Cullen , SMEs have two main broad approach to go international</a:t>
            </a:r>
            <a:endParaRPr lang="en-US"/>
          </a:p>
        </p:txBody>
      </p:sp>
      <p:pic>
        <p:nvPicPr>
          <p:cNvPr id="6" name="Picture 5" descr="Magnifying glass showing decling performance">
            <a:extLst>
              <a:ext uri="{FF2B5EF4-FFF2-40B4-BE49-F238E27FC236}">
                <a16:creationId xmlns:a16="http://schemas.microsoft.com/office/drawing/2014/main" id="{43EEA329-DA33-A43D-77CD-A9DF93685BC3}"/>
              </a:ext>
            </a:extLst>
          </p:cNvPr>
          <p:cNvPicPr>
            <a:picLocks noChangeAspect="1"/>
          </p:cNvPicPr>
          <p:nvPr/>
        </p:nvPicPr>
        <p:blipFill rotWithShape="1">
          <a:blip r:embed="rId2"/>
          <a:srcRect l="23651" r="19711" b="-3"/>
          <a:stretch/>
        </p:blipFill>
        <p:spPr>
          <a:xfrm>
            <a:off x="6364448" y="10"/>
            <a:ext cx="5827552" cy="6857990"/>
          </a:xfrm>
          <a:custGeom>
            <a:avLst/>
            <a:gdLst/>
            <a:ahLst/>
            <a:cxnLst/>
            <a:rect l="l" t="t" r="r" b="b"/>
            <a:pathLst>
              <a:path w="5827552" h="6858000">
                <a:moveTo>
                  <a:pt x="391440" y="4232571"/>
                </a:moveTo>
                <a:cubicBezTo>
                  <a:pt x="581049" y="4232571"/>
                  <a:pt x="734757" y="4386279"/>
                  <a:pt x="734757" y="4575888"/>
                </a:cubicBezTo>
                <a:cubicBezTo>
                  <a:pt x="734757" y="4765497"/>
                  <a:pt x="581049" y="4919205"/>
                  <a:pt x="391440" y="4919205"/>
                </a:cubicBezTo>
                <a:cubicBezTo>
                  <a:pt x="201831" y="4919205"/>
                  <a:pt x="48123" y="4765497"/>
                  <a:pt x="48123" y="4575888"/>
                </a:cubicBezTo>
                <a:cubicBezTo>
                  <a:pt x="48123" y="4386279"/>
                  <a:pt x="201831" y="4232571"/>
                  <a:pt x="391440" y="4232571"/>
                </a:cubicBezTo>
                <a:close/>
                <a:moveTo>
                  <a:pt x="247368" y="1806694"/>
                </a:moveTo>
                <a:cubicBezTo>
                  <a:pt x="383986" y="1806694"/>
                  <a:pt x="494736" y="1917444"/>
                  <a:pt x="494736" y="2054062"/>
                </a:cubicBezTo>
                <a:cubicBezTo>
                  <a:pt x="494736" y="2190680"/>
                  <a:pt x="383986" y="2301430"/>
                  <a:pt x="247368" y="2301430"/>
                </a:cubicBezTo>
                <a:cubicBezTo>
                  <a:pt x="110750" y="2301430"/>
                  <a:pt x="0" y="2190680"/>
                  <a:pt x="0" y="2054062"/>
                </a:cubicBezTo>
                <a:cubicBezTo>
                  <a:pt x="0" y="1917444"/>
                  <a:pt x="110750" y="1806694"/>
                  <a:pt x="247368" y="1806694"/>
                </a:cubicBezTo>
                <a:close/>
                <a:moveTo>
                  <a:pt x="247369" y="1294715"/>
                </a:moveTo>
                <a:cubicBezTo>
                  <a:pt x="326938" y="1294715"/>
                  <a:pt x="391441" y="1359218"/>
                  <a:pt x="391441" y="1438787"/>
                </a:cubicBezTo>
                <a:cubicBezTo>
                  <a:pt x="391441" y="1518356"/>
                  <a:pt x="326938" y="1582859"/>
                  <a:pt x="247369" y="1582859"/>
                </a:cubicBezTo>
                <a:cubicBezTo>
                  <a:pt x="167800" y="1582859"/>
                  <a:pt x="103297" y="1518356"/>
                  <a:pt x="103297" y="1438787"/>
                </a:cubicBezTo>
                <a:cubicBezTo>
                  <a:pt x="103297" y="1359218"/>
                  <a:pt x="167800" y="1294715"/>
                  <a:pt x="247369" y="1294715"/>
                </a:cubicBezTo>
                <a:close/>
                <a:moveTo>
                  <a:pt x="480671" y="0"/>
                </a:moveTo>
                <a:lnTo>
                  <a:pt x="5827552" y="0"/>
                </a:lnTo>
                <a:lnTo>
                  <a:pt x="5827552" y="6858000"/>
                </a:lnTo>
                <a:lnTo>
                  <a:pt x="5825818" y="6858000"/>
                </a:lnTo>
                <a:lnTo>
                  <a:pt x="236731" y="6858000"/>
                </a:lnTo>
                <a:lnTo>
                  <a:pt x="225831" y="6841105"/>
                </a:lnTo>
                <a:cubicBezTo>
                  <a:pt x="35993" y="6490332"/>
                  <a:pt x="58970" y="6027176"/>
                  <a:pt x="314550" y="5720066"/>
                </a:cubicBezTo>
                <a:cubicBezTo>
                  <a:pt x="1530043" y="4259025"/>
                  <a:pt x="615593" y="4079388"/>
                  <a:pt x="503588" y="3464278"/>
                </a:cubicBezTo>
                <a:cubicBezTo>
                  <a:pt x="330606" y="2514465"/>
                  <a:pt x="722867" y="2276432"/>
                  <a:pt x="675681" y="1809180"/>
                </a:cubicBezTo>
                <a:cubicBezTo>
                  <a:pt x="624359" y="1301070"/>
                  <a:pt x="219491" y="1102027"/>
                  <a:pt x="245003" y="646882"/>
                </a:cubicBezTo>
                <a:cubicBezTo>
                  <a:pt x="249830" y="424885"/>
                  <a:pt x="318025" y="228632"/>
                  <a:pt x="431196" y="64140"/>
                </a:cubicBezTo>
                <a:close/>
              </a:path>
            </a:pathLst>
          </a:custGeom>
        </p:spPr>
      </p:pic>
    </p:spTree>
    <p:extLst>
      <p:ext uri="{BB962C8B-B14F-4D97-AF65-F5344CB8AC3E}">
        <p14:creationId xmlns:p14="http://schemas.microsoft.com/office/powerpoint/2010/main" val="508260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6ADA084-C86B-4F3C-8077-6A8999CC4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 name="Title"/>
          <p:cNvSpPr>
            <a:spLocks noGrp="1"/>
          </p:cNvSpPr>
          <p:nvPr>
            <p:ph type="ctrTitle"/>
          </p:nvPr>
        </p:nvSpPr>
        <p:spPr>
          <a:xfrm>
            <a:off x="609600" y="552782"/>
            <a:ext cx="5369169" cy="1591902"/>
          </a:xfrm>
        </p:spPr>
        <p:txBody>
          <a:bodyPr>
            <a:normAutofit/>
          </a:bodyPr>
          <a:lstStyle/>
          <a:p>
            <a:r>
              <a:rPr lang="en-US" dirty="0"/>
              <a:t>Incremental Approach</a:t>
            </a:r>
          </a:p>
        </p:txBody>
      </p:sp>
      <p:sp>
        <p:nvSpPr>
          <p:cNvPr id="3" name="Content Placeholder"/>
          <p:cNvSpPr>
            <a:spLocks noGrp="1"/>
          </p:cNvSpPr>
          <p:nvPr>
            <p:ph idx="1"/>
          </p:nvPr>
        </p:nvSpPr>
        <p:spPr>
          <a:xfrm>
            <a:off x="610198" y="2391995"/>
            <a:ext cx="5729348" cy="3174788"/>
          </a:xfrm>
        </p:spPr>
        <p:txBody>
          <a:bodyPr anchor="t">
            <a:normAutofit/>
          </a:bodyPr>
          <a:lstStyle/>
          <a:p>
            <a:pPr lvl="0">
              <a:lnSpc>
                <a:spcPct val="100000"/>
              </a:lnSpc>
            </a:pPr>
            <a:r>
              <a:rPr lang="en-US" sz="2400" b="1" dirty="0"/>
              <a:t>Stage 1</a:t>
            </a:r>
            <a:r>
              <a:rPr lang="en-US" sz="2400" dirty="0"/>
              <a:t>: Passive exporting- The SME only fulfills the orders it is receiving from foreign customers</a:t>
            </a:r>
          </a:p>
          <a:p>
            <a:pPr lvl="0">
              <a:lnSpc>
                <a:spcPct val="100000"/>
              </a:lnSpc>
            </a:pPr>
            <a:r>
              <a:rPr lang="en-US" sz="2400" b="1" dirty="0"/>
              <a:t>Stage 2</a:t>
            </a:r>
            <a:r>
              <a:rPr lang="en-US" sz="2400" dirty="0"/>
              <a:t>: Export management- Export is seen as an opportunity and a designated person is assigned the role</a:t>
            </a:r>
          </a:p>
        </p:txBody>
      </p:sp>
      <p:pic>
        <p:nvPicPr>
          <p:cNvPr id="6" name="Picture 5" descr="Multi coloured shirts hanging on the closet">
            <a:extLst>
              <a:ext uri="{FF2B5EF4-FFF2-40B4-BE49-F238E27FC236}">
                <a16:creationId xmlns:a16="http://schemas.microsoft.com/office/drawing/2014/main" id="{9D0B432A-7942-5FCB-A335-69AD74FF1510}"/>
              </a:ext>
            </a:extLst>
          </p:cNvPr>
          <p:cNvPicPr>
            <a:picLocks noChangeAspect="1"/>
          </p:cNvPicPr>
          <p:nvPr/>
        </p:nvPicPr>
        <p:blipFill rotWithShape="1">
          <a:blip r:embed="rId2"/>
          <a:srcRect l="770" r="42805" b="7"/>
          <a:stretch/>
        </p:blipFill>
        <p:spPr>
          <a:xfrm>
            <a:off x="6364448" y="10"/>
            <a:ext cx="5827552" cy="6857990"/>
          </a:xfrm>
          <a:custGeom>
            <a:avLst/>
            <a:gdLst/>
            <a:ahLst/>
            <a:cxnLst/>
            <a:rect l="l" t="t" r="r" b="b"/>
            <a:pathLst>
              <a:path w="5827552" h="6858000">
                <a:moveTo>
                  <a:pt x="391440" y="4232571"/>
                </a:moveTo>
                <a:cubicBezTo>
                  <a:pt x="581049" y="4232571"/>
                  <a:pt x="734757" y="4386279"/>
                  <a:pt x="734757" y="4575888"/>
                </a:cubicBezTo>
                <a:cubicBezTo>
                  <a:pt x="734757" y="4765497"/>
                  <a:pt x="581049" y="4919205"/>
                  <a:pt x="391440" y="4919205"/>
                </a:cubicBezTo>
                <a:cubicBezTo>
                  <a:pt x="201831" y="4919205"/>
                  <a:pt x="48123" y="4765497"/>
                  <a:pt x="48123" y="4575888"/>
                </a:cubicBezTo>
                <a:cubicBezTo>
                  <a:pt x="48123" y="4386279"/>
                  <a:pt x="201831" y="4232571"/>
                  <a:pt x="391440" y="4232571"/>
                </a:cubicBezTo>
                <a:close/>
                <a:moveTo>
                  <a:pt x="247368" y="1806694"/>
                </a:moveTo>
                <a:cubicBezTo>
                  <a:pt x="383986" y="1806694"/>
                  <a:pt x="494736" y="1917444"/>
                  <a:pt x="494736" y="2054062"/>
                </a:cubicBezTo>
                <a:cubicBezTo>
                  <a:pt x="494736" y="2190680"/>
                  <a:pt x="383986" y="2301430"/>
                  <a:pt x="247368" y="2301430"/>
                </a:cubicBezTo>
                <a:cubicBezTo>
                  <a:pt x="110750" y="2301430"/>
                  <a:pt x="0" y="2190680"/>
                  <a:pt x="0" y="2054062"/>
                </a:cubicBezTo>
                <a:cubicBezTo>
                  <a:pt x="0" y="1917444"/>
                  <a:pt x="110750" y="1806694"/>
                  <a:pt x="247368" y="1806694"/>
                </a:cubicBezTo>
                <a:close/>
                <a:moveTo>
                  <a:pt x="247369" y="1294715"/>
                </a:moveTo>
                <a:cubicBezTo>
                  <a:pt x="326938" y="1294715"/>
                  <a:pt x="391441" y="1359218"/>
                  <a:pt x="391441" y="1438787"/>
                </a:cubicBezTo>
                <a:cubicBezTo>
                  <a:pt x="391441" y="1518356"/>
                  <a:pt x="326938" y="1582859"/>
                  <a:pt x="247369" y="1582859"/>
                </a:cubicBezTo>
                <a:cubicBezTo>
                  <a:pt x="167800" y="1582859"/>
                  <a:pt x="103297" y="1518356"/>
                  <a:pt x="103297" y="1438787"/>
                </a:cubicBezTo>
                <a:cubicBezTo>
                  <a:pt x="103297" y="1359218"/>
                  <a:pt x="167800" y="1294715"/>
                  <a:pt x="247369" y="1294715"/>
                </a:cubicBezTo>
                <a:close/>
                <a:moveTo>
                  <a:pt x="480671" y="0"/>
                </a:moveTo>
                <a:lnTo>
                  <a:pt x="5827552" y="0"/>
                </a:lnTo>
                <a:lnTo>
                  <a:pt x="5827552" y="6858000"/>
                </a:lnTo>
                <a:lnTo>
                  <a:pt x="5825818" y="6858000"/>
                </a:lnTo>
                <a:lnTo>
                  <a:pt x="236731" y="6858000"/>
                </a:lnTo>
                <a:lnTo>
                  <a:pt x="225831" y="6841105"/>
                </a:lnTo>
                <a:cubicBezTo>
                  <a:pt x="35993" y="6490332"/>
                  <a:pt x="58970" y="6027176"/>
                  <a:pt x="314550" y="5720066"/>
                </a:cubicBezTo>
                <a:cubicBezTo>
                  <a:pt x="1530043" y="4259025"/>
                  <a:pt x="615593" y="4079388"/>
                  <a:pt x="503588" y="3464278"/>
                </a:cubicBezTo>
                <a:cubicBezTo>
                  <a:pt x="330606" y="2514465"/>
                  <a:pt x="722867" y="2276432"/>
                  <a:pt x="675681" y="1809180"/>
                </a:cubicBezTo>
                <a:cubicBezTo>
                  <a:pt x="624359" y="1301070"/>
                  <a:pt x="219491" y="1102027"/>
                  <a:pt x="245003" y="646882"/>
                </a:cubicBezTo>
                <a:cubicBezTo>
                  <a:pt x="249830" y="424885"/>
                  <a:pt x="318025" y="228632"/>
                  <a:pt x="431196" y="64140"/>
                </a:cubicBezTo>
                <a:close/>
              </a:path>
            </a:pathLst>
          </a:custGeom>
        </p:spPr>
      </p:pic>
    </p:spTree>
    <p:extLst>
      <p:ext uri="{BB962C8B-B14F-4D97-AF65-F5344CB8AC3E}">
        <p14:creationId xmlns:p14="http://schemas.microsoft.com/office/powerpoint/2010/main" val="32619100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6ADA084-C86B-4F3C-8077-6A8999CC4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 name="Title"/>
          <p:cNvSpPr>
            <a:spLocks noGrp="1"/>
          </p:cNvSpPr>
          <p:nvPr>
            <p:ph type="ctrTitle"/>
          </p:nvPr>
        </p:nvSpPr>
        <p:spPr>
          <a:xfrm>
            <a:off x="609600" y="552782"/>
            <a:ext cx="5369169" cy="1591902"/>
          </a:xfrm>
        </p:spPr>
        <p:txBody>
          <a:bodyPr>
            <a:normAutofit/>
          </a:bodyPr>
          <a:lstStyle/>
          <a:p>
            <a:r>
              <a:rPr lang="en-US" dirty="0"/>
              <a:t>Incremental Approach</a:t>
            </a:r>
          </a:p>
        </p:txBody>
      </p:sp>
      <p:sp>
        <p:nvSpPr>
          <p:cNvPr id="3" name="Content Placeholder"/>
          <p:cNvSpPr>
            <a:spLocks noGrp="1"/>
          </p:cNvSpPr>
          <p:nvPr>
            <p:ph idx="1"/>
          </p:nvPr>
        </p:nvSpPr>
        <p:spPr>
          <a:xfrm>
            <a:off x="610198" y="2391995"/>
            <a:ext cx="6283530" cy="3174788"/>
          </a:xfrm>
        </p:spPr>
        <p:txBody>
          <a:bodyPr anchor="t">
            <a:normAutofit/>
          </a:bodyPr>
          <a:lstStyle/>
          <a:p>
            <a:pPr lvl="0">
              <a:lnSpc>
                <a:spcPct val="100000"/>
              </a:lnSpc>
            </a:pPr>
            <a:r>
              <a:rPr lang="en-US" sz="2400" b="1" dirty="0"/>
              <a:t>Stage 3</a:t>
            </a:r>
            <a:r>
              <a:rPr lang="en-US" sz="2400" dirty="0"/>
              <a:t>: Export department- There is significant resources dedicated to export and need to increase it</a:t>
            </a:r>
          </a:p>
          <a:p>
            <a:pPr lvl="0">
              <a:lnSpc>
                <a:spcPct val="100000"/>
              </a:lnSpc>
            </a:pPr>
            <a:r>
              <a:rPr lang="en-US" sz="2400" b="1" dirty="0"/>
              <a:t>Stage 4:</a:t>
            </a:r>
            <a:r>
              <a:rPr lang="en-US" sz="2400" dirty="0"/>
              <a:t> Sales branches- The increased and often high demand for the SME’s products in the foreign market justifies the establishment of a local sales office</a:t>
            </a:r>
          </a:p>
        </p:txBody>
      </p:sp>
      <p:pic>
        <p:nvPicPr>
          <p:cNvPr id="6" name="Picture 5" descr="Multi coloured shirts hanging on the closet">
            <a:extLst>
              <a:ext uri="{FF2B5EF4-FFF2-40B4-BE49-F238E27FC236}">
                <a16:creationId xmlns:a16="http://schemas.microsoft.com/office/drawing/2014/main" id="{9D0B432A-7942-5FCB-A335-69AD74FF1510}"/>
              </a:ext>
            </a:extLst>
          </p:cNvPr>
          <p:cNvPicPr>
            <a:picLocks noChangeAspect="1"/>
          </p:cNvPicPr>
          <p:nvPr/>
        </p:nvPicPr>
        <p:blipFill rotWithShape="1">
          <a:blip r:embed="rId2"/>
          <a:srcRect l="770" r="42805" b="7"/>
          <a:stretch/>
        </p:blipFill>
        <p:spPr>
          <a:xfrm>
            <a:off x="6364448" y="10"/>
            <a:ext cx="5827552" cy="6857990"/>
          </a:xfrm>
          <a:custGeom>
            <a:avLst/>
            <a:gdLst/>
            <a:ahLst/>
            <a:cxnLst/>
            <a:rect l="l" t="t" r="r" b="b"/>
            <a:pathLst>
              <a:path w="5827552" h="6858000">
                <a:moveTo>
                  <a:pt x="391440" y="4232571"/>
                </a:moveTo>
                <a:cubicBezTo>
                  <a:pt x="581049" y="4232571"/>
                  <a:pt x="734757" y="4386279"/>
                  <a:pt x="734757" y="4575888"/>
                </a:cubicBezTo>
                <a:cubicBezTo>
                  <a:pt x="734757" y="4765497"/>
                  <a:pt x="581049" y="4919205"/>
                  <a:pt x="391440" y="4919205"/>
                </a:cubicBezTo>
                <a:cubicBezTo>
                  <a:pt x="201831" y="4919205"/>
                  <a:pt x="48123" y="4765497"/>
                  <a:pt x="48123" y="4575888"/>
                </a:cubicBezTo>
                <a:cubicBezTo>
                  <a:pt x="48123" y="4386279"/>
                  <a:pt x="201831" y="4232571"/>
                  <a:pt x="391440" y="4232571"/>
                </a:cubicBezTo>
                <a:close/>
                <a:moveTo>
                  <a:pt x="247368" y="1806694"/>
                </a:moveTo>
                <a:cubicBezTo>
                  <a:pt x="383986" y="1806694"/>
                  <a:pt x="494736" y="1917444"/>
                  <a:pt x="494736" y="2054062"/>
                </a:cubicBezTo>
                <a:cubicBezTo>
                  <a:pt x="494736" y="2190680"/>
                  <a:pt x="383986" y="2301430"/>
                  <a:pt x="247368" y="2301430"/>
                </a:cubicBezTo>
                <a:cubicBezTo>
                  <a:pt x="110750" y="2301430"/>
                  <a:pt x="0" y="2190680"/>
                  <a:pt x="0" y="2054062"/>
                </a:cubicBezTo>
                <a:cubicBezTo>
                  <a:pt x="0" y="1917444"/>
                  <a:pt x="110750" y="1806694"/>
                  <a:pt x="247368" y="1806694"/>
                </a:cubicBezTo>
                <a:close/>
                <a:moveTo>
                  <a:pt x="247369" y="1294715"/>
                </a:moveTo>
                <a:cubicBezTo>
                  <a:pt x="326938" y="1294715"/>
                  <a:pt x="391441" y="1359218"/>
                  <a:pt x="391441" y="1438787"/>
                </a:cubicBezTo>
                <a:cubicBezTo>
                  <a:pt x="391441" y="1518356"/>
                  <a:pt x="326938" y="1582859"/>
                  <a:pt x="247369" y="1582859"/>
                </a:cubicBezTo>
                <a:cubicBezTo>
                  <a:pt x="167800" y="1582859"/>
                  <a:pt x="103297" y="1518356"/>
                  <a:pt x="103297" y="1438787"/>
                </a:cubicBezTo>
                <a:cubicBezTo>
                  <a:pt x="103297" y="1359218"/>
                  <a:pt x="167800" y="1294715"/>
                  <a:pt x="247369" y="1294715"/>
                </a:cubicBezTo>
                <a:close/>
                <a:moveTo>
                  <a:pt x="480671" y="0"/>
                </a:moveTo>
                <a:lnTo>
                  <a:pt x="5827552" y="0"/>
                </a:lnTo>
                <a:lnTo>
                  <a:pt x="5827552" y="6858000"/>
                </a:lnTo>
                <a:lnTo>
                  <a:pt x="5825818" y="6858000"/>
                </a:lnTo>
                <a:lnTo>
                  <a:pt x="236731" y="6858000"/>
                </a:lnTo>
                <a:lnTo>
                  <a:pt x="225831" y="6841105"/>
                </a:lnTo>
                <a:cubicBezTo>
                  <a:pt x="35993" y="6490332"/>
                  <a:pt x="58970" y="6027176"/>
                  <a:pt x="314550" y="5720066"/>
                </a:cubicBezTo>
                <a:cubicBezTo>
                  <a:pt x="1530043" y="4259025"/>
                  <a:pt x="615593" y="4079388"/>
                  <a:pt x="503588" y="3464278"/>
                </a:cubicBezTo>
                <a:cubicBezTo>
                  <a:pt x="330606" y="2514465"/>
                  <a:pt x="722867" y="2276432"/>
                  <a:pt x="675681" y="1809180"/>
                </a:cubicBezTo>
                <a:cubicBezTo>
                  <a:pt x="624359" y="1301070"/>
                  <a:pt x="219491" y="1102027"/>
                  <a:pt x="245003" y="646882"/>
                </a:cubicBezTo>
                <a:cubicBezTo>
                  <a:pt x="249830" y="424885"/>
                  <a:pt x="318025" y="228632"/>
                  <a:pt x="431196" y="64140"/>
                </a:cubicBezTo>
                <a:close/>
              </a:path>
            </a:pathLst>
          </a:custGeom>
        </p:spPr>
      </p:pic>
    </p:spTree>
    <p:extLst>
      <p:ext uri="{BB962C8B-B14F-4D97-AF65-F5344CB8AC3E}">
        <p14:creationId xmlns:p14="http://schemas.microsoft.com/office/powerpoint/2010/main" val="19767531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6ADA084-C86B-4F3C-8077-6A8999CC4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 name="Title"/>
          <p:cNvSpPr>
            <a:spLocks noGrp="1"/>
          </p:cNvSpPr>
          <p:nvPr>
            <p:ph type="ctrTitle"/>
          </p:nvPr>
        </p:nvSpPr>
        <p:spPr>
          <a:xfrm>
            <a:off x="609600" y="552782"/>
            <a:ext cx="5369169" cy="1591902"/>
          </a:xfrm>
        </p:spPr>
        <p:txBody>
          <a:bodyPr>
            <a:normAutofit/>
          </a:bodyPr>
          <a:lstStyle/>
          <a:p>
            <a:r>
              <a:rPr lang="en-US" dirty="0"/>
              <a:t>Incremental Approach</a:t>
            </a:r>
          </a:p>
        </p:txBody>
      </p:sp>
      <p:sp>
        <p:nvSpPr>
          <p:cNvPr id="3" name="Content Placeholder"/>
          <p:cNvSpPr>
            <a:spLocks noGrp="1"/>
          </p:cNvSpPr>
          <p:nvPr>
            <p:ph idx="1"/>
          </p:nvPr>
        </p:nvSpPr>
        <p:spPr>
          <a:xfrm>
            <a:off x="610198" y="2391995"/>
            <a:ext cx="5743203" cy="3174788"/>
          </a:xfrm>
        </p:spPr>
        <p:txBody>
          <a:bodyPr anchor="t">
            <a:normAutofit/>
          </a:bodyPr>
          <a:lstStyle/>
          <a:p>
            <a:pPr lvl="0">
              <a:lnSpc>
                <a:spcPct val="100000"/>
              </a:lnSpc>
            </a:pPr>
            <a:endParaRPr lang="en-US" sz="1100" dirty="0"/>
          </a:p>
          <a:p>
            <a:pPr lvl="0">
              <a:lnSpc>
                <a:spcPct val="100000"/>
              </a:lnSpc>
            </a:pPr>
            <a:r>
              <a:rPr lang="en-US" sz="2400" b="1" dirty="0"/>
              <a:t>Stage 5</a:t>
            </a:r>
            <a:r>
              <a:rPr lang="en-US" sz="2400" dirty="0"/>
              <a:t>: Production abroad-The SME establishes local production unit to allow adaptation or efficiency</a:t>
            </a:r>
          </a:p>
          <a:p>
            <a:pPr lvl="0">
              <a:lnSpc>
                <a:spcPct val="100000"/>
              </a:lnSpc>
            </a:pPr>
            <a:r>
              <a:rPr lang="en-US" sz="2400" b="1" dirty="0"/>
              <a:t>Stage 6</a:t>
            </a:r>
            <a:r>
              <a:rPr lang="en-US" sz="2400" dirty="0"/>
              <a:t>: The Transnational: Here the SMEs establish themselves in more than one region adapting to the local needs</a:t>
            </a:r>
          </a:p>
        </p:txBody>
      </p:sp>
      <p:pic>
        <p:nvPicPr>
          <p:cNvPr id="6" name="Picture 5" descr="Multi coloured shirts hanging on the closet">
            <a:extLst>
              <a:ext uri="{FF2B5EF4-FFF2-40B4-BE49-F238E27FC236}">
                <a16:creationId xmlns:a16="http://schemas.microsoft.com/office/drawing/2014/main" id="{9D0B432A-7942-5FCB-A335-69AD74FF1510}"/>
              </a:ext>
            </a:extLst>
          </p:cNvPr>
          <p:cNvPicPr>
            <a:picLocks noChangeAspect="1"/>
          </p:cNvPicPr>
          <p:nvPr/>
        </p:nvPicPr>
        <p:blipFill rotWithShape="1">
          <a:blip r:embed="rId2"/>
          <a:srcRect l="770" r="42805" b="7"/>
          <a:stretch/>
        </p:blipFill>
        <p:spPr>
          <a:xfrm>
            <a:off x="6364448" y="10"/>
            <a:ext cx="5827552" cy="6857990"/>
          </a:xfrm>
          <a:custGeom>
            <a:avLst/>
            <a:gdLst/>
            <a:ahLst/>
            <a:cxnLst/>
            <a:rect l="l" t="t" r="r" b="b"/>
            <a:pathLst>
              <a:path w="5827552" h="6858000">
                <a:moveTo>
                  <a:pt x="391440" y="4232571"/>
                </a:moveTo>
                <a:cubicBezTo>
                  <a:pt x="581049" y="4232571"/>
                  <a:pt x="734757" y="4386279"/>
                  <a:pt x="734757" y="4575888"/>
                </a:cubicBezTo>
                <a:cubicBezTo>
                  <a:pt x="734757" y="4765497"/>
                  <a:pt x="581049" y="4919205"/>
                  <a:pt x="391440" y="4919205"/>
                </a:cubicBezTo>
                <a:cubicBezTo>
                  <a:pt x="201831" y="4919205"/>
                  <a:pt x="48123" y="4765497"/>
                  <a:pt x="48123" y="4575888"/>
                </a:cubicBezTo>
                <a:cubicBezTo>
                  <a:pt x="48123" y="4386279"/>
                  <a:pt x="201831" y="4232571"/>
                  <a:pt x="391440" y="4232571"/>
                </a:cubicBezTo>
                <a:close/>
                <a:moveTo>
                  <a:pt x="247368" y="1806694"/>
                </a:moveTo>
                <a:cubicBezTo>
                  <a:pt x="383986" y="1806694"/>
                  <a:pt x="494736" y="1917444"/>
                  <a:pt x="494736" y="2054062"/>
                </a:cubicBezTo>
                <a:cubicBezTo>
                  <a:pt x="494736" y="2190680"/>
                  <a:pt x="383986" y="2301430"/>
                  <a:pt x="247368" y="2301430"/>
                </a:cubicBezTo>
                <a:cubicBezTo>
                  <a:pt x="110750" y="2301430"/>
                  <a:pt x="0" y="2190680"/>
                  <a:pt x="0" y="2054062"/>
                </a:cubicBezTo>
                <a:cubicBezTo>
                  <a:pt x="0" y="1917444"/>
                  <a:pt x="110750" y="1806694"/>
                  <a:pt x="247368" y="1806694"/>
                </a:cubicBezTo>
                <a:close/>
                <a:moveTo>
                  <a:pt x="247369" y="1294715"/>
                </a:moveTo>
                <a:cubicBezTo>
                  <a:pt x="326938" y="1294715"/>
                  <a:pt x="391441" y="1359218"/>
                  <a:pt x="391441" y="1438787"/>
                </a:cubicBezTo>
                <a:cubicBezTo>
                  <a:pt x="391441" y="1518356"/>
                  <a:pt x="326938" y="1582859"/>
                  <a:pt x="247369" y="1582859"/>
                </a:cubicBezTo>
                <a:cubicBezTo>
                  <a:pt x="167800" y="1582859"/>
                  <a:pt x="103297" y="1518356"/>
                  <a:pt x="103297" y="1438787"/>
                </a:cubicBezTo>
                <a:cubicBezTo>
                  <a:pt x="103297" y="1359218"/>
                  <a:pt x="167800" y="1294715"/>
                  <a:pt x="247369" y="1294715"/>
                </a:cubicBezTo>
                <a:close/>
                <a:moveTo>
                  <a:pt x="480671" y="0"/>
                </a:moveTo>
                <a:lnTo>
                  <a:pt x="5827552" y="0"/>
                </a:lnTo>
                <a:lnTo>
                  <a:pt x="5827552" y="6858000"/>
                </a:lnTo>
                <a:lnTo>
                  <a:pt x="5825818" y="6858000"/>
                </a:lnTo>
                <a:lnTo>
                  <a:pt x="236731" y="6858000"/>
                </a:lnTo>
                <a:lnTo>
                  <a:pt x="225831" y="6841105"/>
                </a:lnTo>
                <a:cubicBezTo>
                  <a:pt x="35993" y="6490332"/>
                  <a:pt x="58970" y="6027176"/>
                  <a:pt x="314550" y="5720066"/>
                </a:cubicBezTo>
                <a:cubicBezTo>
                  <a:pt x="1530043" y="4259025"/>
                  <a:pt x="615593" y="4079388"/>
                  <a:pt x="503588" y="3464278"/>
                </a:cubicBezTo>
                <a:cubicBezTo>
                  <a:pt x="330606" y="2514465"/>
                  <a:pt x="722867" y="2276432"/>
                  <a:pt x="675681" y="1809180"/>
                </a:cubicBezTo>
                <a:cubicBezTo>
                  <a:pt x="624359" y="1301070"/>
                  <a:pt x="219491" y="1102027"/>
                  <a:pt x="245003" y="646882"/>
                </a:cubicBezTo>
                <a:cubicBezTo>
                  <a:pt x="249830" y="424885"/>
                  <a:pt x="318025" y="228632"/>
                  <a:pt x="431196" y="64140"/>
                </a:cubicBezTo>
                <a:close/>
              </a:path>
            </a:pathLst>
          </a:custGeom>
        </p:spPr>
      </p:pic>
    </p:spTree>
    <p:extLst>
      <p:ext uri="{BB962C8B-B14F-4D97-AF65-F5344CB8AC3E}">
        <p14:creationId xmlns:p14="http://schemas.microsoft.com/office/powerpoint/2010/main" val="11607418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6ADA084-C86B-4F3C-8077-6A8999CC4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 name="Title"/>
          <p:cNvSpPr>
            <a:spLocks noGrp="1"/>
          </p:cNvSpPr>
          <p:nvPr>
            <p:ph type="ctrTitle"/>
          </p:nvPr>
        </p:nvSpPr>
        <p:spPr>
          <a:xfrm>
            <a:off x="609600" y="552782"/>
            <a:ext cx="5369169" cy="1591902"/>
          </a:xfrm>
        </p:spPr>
        <p:txBody>
          <a:bodyPr>
            <a:normAutofit/>
          </a:bodyPr>
          <a:lstStyle/>
          <a:p>
            <a:r>
              <a:rPr lang="en-US" dirty="0"/>
              <a:t>Born Global</a:t>
            </a:r>
          </a:p>
        </p:txBody>
      </p:sp>
      <p:sp>
        <p:nvSpPr>
          <p:cNvPr id="3" name="Content Placeholder"/>
          <p:cNvSpPr>
            <a:spLocks noGrp="1"/>
          </p:cNvSpPr>
          <p:nvPr>
            <p:ph idx="1"/>
          </p:nvPr>
        </p:nvSpPr>
        <p:spPr>
          <a:xfrm>
            <a:off x="610198" y="2391995"/>
            <a:ext cx="5618512" cy="3770533"/>
          </a:xfrm>
        </p:spPr>
        <p:txBody>
          <a:bodyPr vert="horz" lIns="91440" tIns="45720" rIns="91440" bIns="45720" rtlCol="0" anchor="t">
            <a:noAutofit/>
          </a:bodyPr>
          <a:lstStyle/>
          <a:p>
            <a:pPr marL="342900" lvl="0" indent="-342900">
              <a:lnSpc>
                <a:spcPct val="100000"/>
              </a:lnSpc>
              <a:buFont typeface="Arial" panose="020B0504020202020204" pitchFamily="34" charset="0"/>
              <a:buChar char="•"/>
            </a:pPr>
            <a:r>
              <a:rPr lang="en-US" sz="2400" dirty="0"/>
              <a:t>In a few instances a firm may develop a product that has demand internationally, therefore requiring it to go global immediately or rapidly</a:t>
            </a:r>
            <a:endParaRPr lang="en-US"/>
          </a:p>
          <a:p>
            <a:pPr marL="342900" lvl="0" indent="-342900">
              <a:lnSpc>
                <a:spcPct val="100000"/>
              </a:lnSpc>
              <a:buFont typeface="Arial" panose="020B0504020202020204" pitchFamily="34" charset="0"/>
              <a:buChar char="•"/>
            </a:pPr>
            <a:r>
              <a:rPr lang="en-US" sz="2400" dirty="0"/>
              <a:t>Such firms are referred to as global start-ups or born global firms</a:t>
            </a:r>
          </a:p>
        </p:txBody>
      </p:sp>
      <p:pic>
        <p:nvPicPr>
          <p:cNvPr id="6" name="Picture 5" descr="Stock exchange numbers">
            <a:extLst>
              <a:ext uri="{FF2B5EF4-FFF2-40B4-BE49-F238E27FC236}">
                <a16:creationId xmlns:a16="http://schemas.microsoft.com/office/drawing/2014/main" id="{CF5F4E0D-0E41-8CE0-E12D-560619A894FD}"/>
              </a:ext>
            </a:extLst>
          </p:cNvPr>
          <p:cNvPicPr>
            <a:picLocks noChangeAspect="1"/>
          </p:cNvPicPr>
          <p:nvPr/>
        </p:nvPicPr>
        <p:blipFill rotWithShape="1">
          <a:blip r:embed="rId2"/>
          <a:srcRect l="28205" r="15157" b="-3"/>
          <a:stretch/>
        </p:blipFill>
        <p:spPr>
          <a:xfrm>
            <a:off x="6364448" y="10"/>
            <a:ext cx="5827552" cy="6857990"/>
          </a:xfrm>
          <a:custGeom>
            <a:avLst/>
            <a:gdLst/>
            <a:ahLst/>
            <a:cxnLst/>
            <a:rect l="l" t="t" r="r" b="b"/>
            <a:pathLst>
              <a:path w="5827552" h="6858000">
                <a:moveTo>
                  <a:pt x="391440" y="4232571"/>
                </a:moveTo>
                <a:cubicBezTo>
                  <a:pt x="581049" y="4232571"/>
                  <a:pt x="734757" y="4386279"/>
                  <a:pt x="734757" y="4575888"/>
                </a:cubicBezTo>
                <a:cubicBezTo>
                  <a:pt x="734757" y="4765497"/>
                  <a:pt x="581049" y="4919205"/>
                  <a:pt x="391440" y="4919205"/>
                </a:cubicBezTo>
                <a:cubicBezTo>
                  <a:pt x="201831" y="4919205"/>
                  <a:pt x="48123" y="4765497"/>
                  <a:pt x="48123" y="4575888"/>
                </a:cubicBezTo>
                <a:cubicBezTo>
                  <a:pt x="48123" y="4386279"/>
                  <a:pt x="201831" y="4232571"/>
                  <a:pt x="391440" y="4232571"/>
                </a:cubicBezTo>
                <a:close/>
                <a:moveTo>
                  <a:pt x="247368" y="1806694"/>
                </a:moveTo>
                <a:cubicBezTo>
                  <a:pt x="383986" y="1806694"/>
                  <a:pt x="494736" y="1917444"/>
                  <a:pt x="494736" y="2054062"/>
                </a:cubicBezTo>
                <a:cubicBezTo>
                  <a:pt x="494736" y="2190680"/>
                  <a:pt x="383986" y="2301430"/>
                  <a:pt x="247368" y="2301430"/>
                </a:cubicBezTo>
                <a:cubicBezTo>
                  <a:pt x="110750" y="2301430"/>
                  <a:pt x="0" y="2190680"/>
                  <a:pt x="0" y="2054062"/>
                </a:cubicBezTo>
                <a:cubicBezTo>
                  <a:pt x="0" y="1917444"/>
                  <a:pt x="110750" y="1806694"/>
                  <a:pt x="247368" y="1806694"/>
                </a:cubicBezTo>
                <a:close/>
                <a:moveTo>
                  <a:pt x="247369" y="1294715"/>
                </a:moveTo>
                <a:cubicBezTo>
                  <a:pt x="326938" y="1294715"/>
                  <a:pt x="391441" y="1359218"/>
                  <a:pt x="391441" y="1438787"/>
                </a:cubicBezTo>
                <a:cubicBezTo>
                  <a:pt x="391441" y="1518356"/>
                  <a:pt x="326938" y="1582859"/>
                  <a:pt x="247369" y="1582859"/>
                </a:cubicBezTo>
                <a:cubicBezTo>
                  <a:pt x="167800" y="1582859"/>
                  <a:pt x="103297" y="1518356"/>
                  <a:pt x="103297" y="1438787"/>
                </a:cubicBezTo>
                <a:cubicBezTo>
                  <a:pt x="103297" y="1359218"/>
                  <a:pt x="167800" y="1294715"/>
                  <a:pt x="247369" y="1294715"/>
                </a:cubicBezTo>
                <a:close/>
                <a:moveTo>
                  <a:pt x="480671" y="0"/>
                </a:moveTo>
                <a:lnTo>
                  <a:pt x="5827552" y="0"/>
                </a:lnTo>
                <a:lnTo>
                  <a:pt x="5827552" y="6858000"/>
                </a:lnTo>
                <a:lnTo>
                  <a:pt x="5825818" y="6858000"/>
                </a:lnTo>
                <a:lnTo>
                  <a:pt x="236731" y="6858000"/>
                </a:lnTo>
                <a:lnTo>
                  <a:pt x="225831" y="6841105"/>
                </a:lnTo>
                <a:cubicBezTo>
                  <a:pt x="35993" y="6490332"/>
                  <a:pt x="58970" y="6027176"/>
                  <a:pt x="314550" y="5720066"/>
                </a:cubicBezTo>
                <a:cubicBezTo>
                  <a:pt x="1530043" y="4259025"/>
                  <a:pt x="615593" y="4079388"/>
                  <a:pt x="503588" y="3464278"/>
                </a:cubicBezTo>
                <a:cubicBezTo>
                  <a:pt x="330606" y="2514465"/>
                  <a:pt x="722867" y="2276432"/>
                  <a:pt x="675681" y="1809180"/>
                </a:cubicBezTo>
                <a:cubicBezTo>
                  <a:pt x="624359" y="1301070"/>
                  <a:pt x="219491" y="1102027"/>
                  <a:pt x="245003" y="646882"/>
                </a:cubicBezTo>
                <a:cubicBezTo>
                  <a:pt x="249830" y="424885"/>
                  <a:pt x="318025" y="228632"/>
                  <a:pt x="431196" y="64140"/>
                </a:cubicBezTo>
                <a:close/>
              </a:path>
            </a:pathLst>
          </a:custGeom>
        </p:spPr>
      </p:pic>
    </p:spTree>
    <p:extLst>
      <p:ext uri="{BB962C8B-B14F-4D97-AF65-F5344CB8AC3E}">
        <p14:creationId xmlns:p14="http://schemas.microsoft.com/office/powerpoint/2010/main" val="35703591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6ADA084-C86B-4F3C-8077-6A8999CC4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 name="Title"/>
          <p:cNvSpPr>
            <a:spLocks noGrp="1"/>
          </p:cNvSpPr>
          <p:nvPr>
            <p:ph type="ctrTitle"/>
          </p:nvPr>
        </p:nvSpPr>
        <p:spPr>
          <a:xfrm>
            <a:off x="609600" y="552782"/>
            <a:ext cx="5369169" cy="1591902"/>
          </a:xfrm>
        </p:spPr>
        <p:txBody>
          <a:bodyPr>
            <a:normAutofit/>
          </a:bodyPr>
          <a:lstStyle/>
          <a:p>
            <a:r>
              <a:rPr lang="en-US" dirty="0"/>
              <a:t>Born Global</a:t>
            </a:r>
          </a:p>
        </p:txBody>
      </p:sp>
      <p:sp>
        <p:nvSpPr>
          <p:cNvPr id="3" name="Content Placeholder"/>
          <p:cNvSpPr>
            <a:spLocks noGrp="1"/>
          </p:cNvSpPr>
          <p:nvPr>
            <p:ph idx="1"/>
          </p:nvPr>
        </p:nvSpPr>
        <p:spPr>
          <a:xfrm>
            <a:off x="610198" y="2391995"/>
            <a:ext cx="5355276" cy="3174788"/>
          </a:xfrm>
        </p:spPr>
        <p:txBody>
          <a:bodyPr vert="horz" lIns="91440" tIns="45720" rIns="91440" bIns="45720" rtlCol="0" anchor="t">
            <a:noAutofit/>
          </a:bodyPr>
          <a:lstStyle/>
          <a:p>
            <a:pPr marL="342900" lvl="0" indent="-342900">
              <a:lnSpc>
                <a:spcPct val="100000"/>
              </a:lnSpc>
              <a:buFont typeface="Arial" panose="020B0504020202020204" pitchFamily="34" charset="0"/>
              <a:buChar char="•"/>
            </a:pPr>
            <a:r>
              <a:rPr lang="en-US" sz="2400" dirty="0"/>
              <a:t>It works where the owners or managers have high international market knowledge mostly because they could have worked with a multinational</a:t>
            </a:r>
            <a:endParaRPr lang="en-US"/>
          </a:p>
        </p:txBody>
      </p:sp>
      <p:pic>
        <p:nvPicPr>
          <p:cNvPr id="6" name="Picture 5" descr="Stock exchange numbers">
            <a:extLst>
              <a:ext uri="{FF2B5EF4-FFF2-40B4-BE49-F238E27FC236}">
                <a16:creationId xmlns:a16="http://schemas.microsoft.com/office/drawing/2014/main" id="{CF5F4E0D-0E41-8CE0-E12D-560619A894FD}"/>
              </a:ext>
            </a:extLst>
          </p:cNvPr>
          <p:cNvPicPr>
            <a:picLocks noChangeAspect="1"/>
          </p:cNvPicPr>
          <p:nvPr/>
        </p:nvPicPr>
        <p:blipFill rotWithShape="1">
          <a:blip r:embed="rId2"/>
          <a:srcRect l="28205" r="15157" b="-3"/>
          <a:stretch/>
        </p:blipFill>
        <p:spPr>
          <a:xfrm>
            <a:off x="6364448" y="10"/>
            <a:ext cx="5827552" cy="6857990"/>
          </a:xfrm>
          <a:custGeom>
            <a:avLst/>
            <a:gdLst/>
            <a:ahLst/>
            <a:cxnLst/>
            <a:rect l="l" t="t" r="r" b="b"/>
            <a:pathLst>
              <a:path w="5827552" h="6858000">
                <a:moveTo>
                  <a:pt x="391440" y="4232571"/>
                </a:moveTo>
                <a:cubicBezTo>
                  <a:pt x="581049" y="4232571"/>
                  <a:pt x="734757" y="4386279"/>
                  <a:pt x="734757" y="4575888"/>
                </a:cubicBezTo>
                <a:cubicBezTo>
                  <a:pt x="734757" y="4765497"/>
                  <a:pt x="581049" y="4919205"/>
                  <a:pt x="391440" y="4919205"/>
                </a:cubicBezTo>
                <a:cubicBezTo>
                  <a:pt x="201831" y="4919205"/>
                  <a:pt x="48123" y="4765497"/>
                  <a:pt x="48123" y="4575888"/>
                </a:cubicBezTo>
                <a:cubicBezTo>
                  <a:pt x="48123" y="4386279"/>
                  <a:pt x="201831" y="4232571"/>
                  <a:pt x="391440" y="4232571"/>
                </a:cubicBezTo>
                <a:close/>
                <a:moveTo>
                  <a:pt x="247368" y="1806694"/>
                </a:moveTo>
                <a:cubicBezTo>
                  <a:pt x="383986" y="1806694"/>
                  <a:pt x="494736" y="1917444"/>
                  <a:pt x="494736" y="2054062"/>
                </a:cubicBezTo>
                <a:cubicBezTo>
                  <a:pt x="494736" y="2190680"/>
                  <a:pt x="383986" y="2301430"/>
                  <a:pt x="247368" y="2301430"/>
                </a:cubicBezTo>
                <a:cubicBezTo>
                  <a:pt x="110750" y="2301430"/>
                  <a:pt x="0" y="2190680"/>
                  <a:pt x="0" y="2054062"/>
                </a:cubicBezTo>
                <a:cubicBezTo>
                  <a:pt x="0" y="1917444"/>
                  <a:pt x="110750" y="1806694"/>
                  <a:pt x="247368" y="1806694"/>
                </a:cubicBezTo>
                <a:close/>
                <a:moveTo>
                  <a:pt x="247369" y="1294715"/>
                </a:moveTo>
                <a:cubicBezTo>
                  <a:pt x="326938" y="1294715"/>
                  <a:pt x="391441" y="1359218"/>
                  <a:pt x="391441" y="1438787"/>
                </a:cubicBezTo>
                <a:cubicBezTo>
                  <a:pt x="391441" y="1518356"/>
                  <a:pt x="326938" y="1582859"/>
                  <a:pt x="247369" y="1582859"/>
                </a:cubicBezTo>
                <a:cubicBezTo>
                  <a:pt x="167800" y="1582859"/>
                  <a:pt x="103297" y="1518356"/>
                  <a:pt x="103297" y="1438787"/>
                </a:cubicBezTo>
                <a:cubicBezTo>
                  <a:pt x="103297" y="1359218"/>
                  <a:pt x="167800" y="1294715"/>
                  <a:pt x="247369" y="1294715"/>
                </a:cubicBezTo>
                <a:close/>
                <a:moveTo>
                  <a:pt x="480671" y="0"/>
                </a:moveTo>
                <a:lnTo>
                  <a:pt x="5827552" y="0"/>
                </a:lnTo>
                <a:lnTo>
                  <a:pt x="5827552" y="6858000"/>
                </a:lnTo>
                <a:lnTo>
                  <a:pt x="5825818" y="6858000"/>
                </a:lnTo>
                <a:lnTo>
                  <a:pt x="236731" y="6858000"/>
                </a:lnTo>
                <a:lnTo>
                  <a:pt x="225831" y="6841105"/>
                </a:lnTo>
                <a:cubicBezTo>
                  <a:pt x="35993" y="6490332"/>
                  <a:pt x="58970" y="6027176"/>
                  <a:pt x="314550" y="5720066"/>
                </a:cubicBezTo>
                <a:cubicBezTo>
                  <a:pt x="1530043" y="4259025"/>
                  <a:pt x="615593" y="4079388"/>
                  <a:pt x="503588" y="3464278"/>
                </a:cubicBezTo>
                <a:cubicBezTo>
                  <a:pt x="330606" y="2514465"/>
                  <a:pt x="722867" y="2276432"/>
                  <a:pt x="675681" y="1809180"/>
                </a:cubicBezTo>
                <a:cubicBezTo>
                  <a:pt x="624359" y="1301070"/>
                  <a:pt x="219491" y="1102027"/>
                  <a:pt x="245003" y="646882"/>
                </a:cubicBezTo>
                <a:cubicBezTo>
                  <a:pt x="249830" y="424885"/>
                  <a:pt x="318025" y="228632"/>
                  <a:pt x="431196" y="64140"/>
                </a:cubicBezTo>
                <a:close/>
              </a:path>
            </a:pathLst>
          </a:custGeom>
        </p:spPr>
      </p:pic>
    </p:spTree>
    <p:extLst>
      <p:ext uri="{BB962C8B-B14F-4D97-AF65-F5344CB8AC3E}">
        <p14:creationId xmlns:p14="http://schemas.microsoft.com/office/powerpoint/2010/main" val="41448034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6ADA084-C86B-4F3C-8077-6A8999CC4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 name="Title"/>
          <p:cNvSpPr>
            <a:spLocks noGrp="1"/>
          </p:cNvSpPr>
          <p:nvPr>
            <p:ph type="ctrTitle"/>
          </p:nvPr>
        </p:nvSpPr>
        <p:spPr>
          <a:xfrm>
            <a:off x="609600" y="552782"/>
            <a:ext cx="5369169" cy="1591902"/>
          </a:xfrm>
        </p:spPr>
        <p:txBody>
          <a:bodyPr>
            <a:normAutofit/>
          </a:bodyPr>
          <a:lstStyle/>
          <a:p>
            <a:r>
              <a:rPr lang="en-US" dirty="0"/>
              <a:t>Internationalization Models</a:t>
            </a:r>
          </a:p>
        </p:txBody>
      </p:sp>
      <p:sp>
        <p:nvSpPr>
          <p:cNvPr id="3" name="Content Placeholder"/>
          <p:cNvSpPr>
            <a:spLocks noGrp="1"/>
          </p:cNvSpPr>
          <p:nvPr>
            <p:ph idx="1"/>
          </p:nvPr>
        </p:nvSpPr>
        <p:spPr>
          <a:xfrm>
            <a:off x="610198" y="2391995"/>
            <a:ext cx="5355276" cy="3174788"/>
          </a:xfrm>
        </p:spPr>
        <p:txBody>
          <a:bodyPr anchor="t">
            <a:normAutofit/>
          </a:bodyPr>
          <a:lstStyle/>
          <a:p>
            <a:pPr marL="342900" lvl="0" indent="-342900">
              <a:buFont typeface="Arial" panose="020B0504020202020204" pitchFamily="34" charset="0"/>
              <a:buChar char="•"/>
            </a:pPr>
            <a:r>
              <a:rPr lang="en-US" sz="2400" b="1" dirty="0"/>
              <a:t>Uppsala-Model</a:t>
            </a:r>
            <a:r>
              <a:rPr lang="en-US" sz="2400" dirty="0"/>
              <a:t> - The model was proposed by Johanson and Vahlne in 1970s</a:t>
            </a:r>
            <a:endParaRPr lang="en-US" sz="2400"/>
          </a:p>
          <a:p>
            <a:br>
              <a:rPr lang="en-US" dirty="0"/>
            </a:br>
            <a:endParaRPr lang="en-US" sz="2400" dirty="0"/>
          </a:p>
        </p:txBody>
      </p:sp>
      <p:pic>
        <p:nvPicPr>
          <p:cNvPr id="6" name="Picture 5" descr="White bulbs with a yellow one standing out">
            <a:extLst>
              <a:ext uri="{FF2B5EF4-FFF2-40B4-BE49-F238E27FC236}">
                <a16:creationId xmlns:a16="http://schemas.microsoft.com/office/drawing/2014/main" id="{121D88A7-40FF-7311-D2F9-BC49263D6694}"/>
              </a:ext>
            </a:extLst>
          </p:cNvPr>
          <p:cNvPicPr>
            <a:picLocks noChangeAspect="1"/>
          </p:cNvPicPr>
          <p:nvPr/>
        </p:nvPicPr>
        <p:blipFill rotWithShape="1">
          <a:blip r:embed="rId2"/>
          <a:srcRect l="31637" r="11726" b="-3"/>
          <a:stretch/>
        </p:blipFill>
        <p:spPr>
          <a:xfrm>
            <a:off x="6364448" y="10"/>
            <a:ext cx="5827552" cy="6857990"/>
          </a:xfrm>
          <a:custGeom>
            <a:avLst/>
            <a:gdLst/>
            <a:ahLst/>
            <a:cxnLst/>
            <a:rect l="l" t="t" r="r" b="b"/>
            <a:pathLst>
              <a:path w="5827552" h="6858000">
                <a:moveTo>
                  <a:pt x="391440" y="4232571"/>
                </a:moveTo>
                <a:cubicBezTo>
                  <a:pt x="581049" y="4232571"/>
                  <a:pt x="734757" y="4386279"/>
                  <a:pt x="734757" y="4575888"/>
                </a:cubicBezTo>
                <a:cubicBezTo>
                  <a:pt x="734757" y="4765497"/>
                  <a:pt x="581049" y="4919205"/>
                  <a:pt x="391440" y="4919205"/>
                </a:cubicBezTo>
                <a:cubicBezTo>
                  <a:pt x="201831" y="4919205"/>
                  <a:pt x="48123" y="4765497"/>
                  <a:pt x="48123" y="4575888"/>
                </a:cubicBezTo>
                <a:cubicBezTo>
                  <a:pt x="48123" y="4386279"/>
                  <a:pt x="201831" y="4232571"/>
                  <a:pt x="391440" y="4232571"/>
                </a:cubicBezTo>
                <a:close/>
                <a:moveTo>
                  <a:pt x="247368" y="1806694"/>
                </a:moveTo>
                <a:cubicBezTo>
                  <a:pt x="383986" y="1806694"/>
                  <a:pt x="494736" y="1917444"/>
                  <a:pt x="494736" y="2054062"/>
                </a:cubicBezTo>
                <a:cubicBezTo>
                  <a:pt x="494736" y="2190680"/>
                  <a:pt x="383986" y="2301430"/>
                  <a:pt x="247368" y="2301430"/>
                </a:cubicBezTo>
                <a:cubicBezTo>
                  <a:pt x="110750" y="2301430"/>
                  <a:pt x="0" y="2190680"/>
                  <a:pt x="0" y="2054062"/>
                </a:cubicBezTo>
                <a:cubicBezTo>
                  <a:pt x="0" y="1917444"/>
                  <a:pt x="110750" y="1806694"/>
                  <a:pt x="247368" y="1806694"/>
                </a:cubicBezTo>
                <a:close/>
                <a:moveTo>
                  <a:pt x="247369" y="1294715"/>
                </a:moveTo>
                <a:cubicBezTo>
                  <a:pt x="326938" y="1294715"/>
                  <a:pt x="391441" y="1359218"/>
                  <a:pt x="391441" y="1438787"/>
                </a:cubicBezTo>
                <a:cubicBezTo>
                  <a:pt x="391441" y="1518356"/>
                  <a:pt x="326938" y="1582859"/>
                  <a:pt x="247369" y="1582859"/>
                </a:cubicBezTo>
                <a:cubicBezTo>
                  <a:pt x="167800" y="1582859"/>
                  <a:pt x="103297" y="1518356"/>
                  <a:pt x="103297" y="1438787"/>
                </a:cubicBezTo>
                <a:cubicBezTo>
                  <a:pt x="103297" y="1359218"/>
                  <a:pt x="167800" y="1294715"/>
                  <a:pt x="247369" y="1294715"/>
                </a:cubicBezTo>
                <a:close/>
                <a:moveTo>
                  <a:pt x="480671" y="0"/>
                </a:moveTo>
                <a:lnTo>
                  <a:pt x="5827552" y="0"/>
                </a:lnTo>
                <a:lnTo>
                  <a:pt x="5827552" y="6858000"/>
                </a:lnTo>
                <a:lnTo>
                  <a:pt x="5825818" y="6858000"/>
                </a:lnTo>
                <a:lnTo>
                  <a:pt x="236731" y="6858000"/>
                </a:lnTo>
                <a:lnTo>
                  <a:pt x="225831" y="6841105"/>
                </a:lnTo>
                <a:cubicBezTo>
                  <a:pt x="35993" y="6490332"/>
                  <a:pt x="58970" y="6027176"/>
                  <a:pt x="314550" y="5720066"/>
                </a:cubicBezTo>
                <a:cubicBezTo>
                  <a:pt x="1530043" y="4259025"/>
                  <a:pt x="615593" y="4079388"/>
                  <a:pt x="503588" y="3464278"/>
                </a:cubicBezTo>
                <a:cubicBezTo>
                  <a:pt x="330606" y="2514465"/>
                  <a:pt x="722867" y="2276432"/>
                  <a:pt x="675681" y="1809180"/>
                </a:cubicBezTo>
                <a:cubicBezTo>
                  <a:pt x="624359" y="1301070"/>
                  <a:pt x="219491" y="1102027"/>
                  <a:pt x="245003" y="646882"/>
                </a:cubicBezTo>
                <a:cubicBezTo>
                  <a:pt x="249830" y="424885"/>
                  <a:pt x="318025" y="228632"/>
                  <a:pt x="431196" y="64140"/>
                </a:cubicBezTo>
                <a:close/>
              </a:path>
            </a:pathLst>
          </a:custGeom>
        </p:spPr>
      </p:pic>
    </p:spTree>
    <p:extLst>
      <p:ext uri="{BB962C8B-B14F-4D97-AF65-F5344CB8AC3E}">
        <p14:creationId xmlns:p14="http://schemas.microsoft.com/office/powerpoint/2010/main" val="32443372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6ADA084-C86B-4F3C-8077-6A8999CC4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pic>
        <p:nvPicPr>
          <p:cNvPr id="6" name="Picture 5" descr="White bulbs with a yellow one standing out">
            <a:extLst>
              <a:ext uri="{FF2B5EF4-FFF2-40B4-BE49-F238E27FC236}">
                <a16:creationId xmlns:a16="http://schemas.microsoft.com/office/drawing/2014/main" id="{121D88A7-40FF-7311-D2F9-BC49263D6694}"/>
              </a:ext>
            </a:extLst>
          </p:cNvPr>
          <p:cNvPicPr>
            <a:picLocks noChangeAspect="1"/>
          </p:cNvPicPr>
          <p:nvPr/>
        </p:nvPicPr>
        <p:blipFill rotWithShape="1">
          <a:blip r:embed="rId2"/>
          <a:srcRect l="31637" r="11726" b="-3"/>
          <a:stretch/>
        </p:blipFill>
        <p:spPr>
          <a:xfrm>
            <a:off x="6364448" y="10"/>
            <a:ext cx="5827552" cy="6857990"/>
          </a:xfrm>
          <a:custGeom>
            <a:avLst/>
            <a:gdLst/>
            <a:ahLst/>
            <a:cxnLst/>
            <a:rect l="l" t="t" r="r" b="b"/>
            <a:pathLst>
              <a:path w="5827552" h="6858000">
                <a:moveTo>
                  <a:pt x="391440" y="4232571"/>
                </a:moveTo>
                <a:cubicBezTo>
                  <a:pt x="581049" y="4232571"/>
                  <a:pt x="734757" y="4386279"/>
                  <a:pt x="734757" y="4575888"/>
                </a:cubicBezTo>
                <a:cubicBezTo>
                  <a:pt x="734757" y="4765497"/>
                  <a:pt x="581049" y="4919205"/>
                  <a:pt x="391440" y="4919205"/>
                </a:cubicBezTo>
                <a:cubicBezTo>
                  <a:pt x="201831" y="4919205"/>
                  <a:pt x="48123" y="4765497"/>
                  <a:pt x="48123" y="4575888"/>
                </a:cubicBezTo>
                <a:cubicBezTo>
                  <a:pt x="48123" y="4386279"/>
                  <a:pt x="201831" y="4232571"/>
                  <a:pt x="391440" y="4232571"/>
                </a:cubicBezTo>
                <a:close/>
                <a:moveTo>
                  <a:pt x="247368" y="1806694"/>
                </a:moveTo>
                <a:cubicBezTo>
                  <a:pt x="383986" y="1806694"/>
                  <a:pt x="494736" y="1917444"/>
                  <a:pt x="494736" y="2054062"/>
                </a:cubicBezTo>
                <a:cubicBezTo>
                  <a:pt x="494736" y="2190680"/>
                  <a:pt x="383986" y="2301430"/>
                  <a:pt x="247368" y="2301430"/>
                </a:cubicBezTo>
                <a:cubicBezTo>
                  <a:pt x="110750" y="2301430"/>
                  <a:pt x="0" y="2190680"/>
                  <a:pt x="0" y="2054062"/>
                </a:cubicBezTo>
                <a:cubicBezTo>
                  <a:pt x="0" y="1917444"/>
                  <a:pt x="110750" y="1806694"/>
                  <a:pt x="247368" y="1806694"/>
                </a:cubicBezTo>
                <a:close/>
                <a:moveTo>
                  <a:pt x="247369" y="1294715"/>
                </a:moveTo>
                <a:cubicBezTo>
                  <a:pt x="326938" y="1294715"/>
                  <a:pt x="391441" y="1359218"/>
                  <a:pt x="391441" y="1438787"/>
                </a:cubicBezTo>
                <a:cubicBezTo>
                  <a:pt x="391441" y="1518356"/>
                  <a:pt x="326938" y="1582859"/>
                  <a:pt x="247369" y="1582859"/>
                </a:cubicBezTo>
                <a:cubicBezTo>
                  <a:pt x="167800" y="1582859"/>
                  <a:pt x="103297" y="1518356"/>
                  <a:pt x="103297" y="1438787"/>
                </a:cubicBezTo>
                <a:cubicBezTo>
                  <a:pt x="103297" y="1359218"/>
                  <a:pt x="167800" y="1294715"/>
                  <a:pt x="247369" y="1294715"/>
                </a:cubicBezTo>
                <a:close/>
                <a:moveTo>
                  <a:pt x="480671" y="0"/>
                </a:moveTo>
                <a:lnTo>
                  <a:pt x="5827552" y="0"/>
                </a:lnTo>
                <a:lnTo>
                  <a:pt x="5827552" y="6858000"/>
                </a:lnTo>
                <a:lnTo>
                  <a:pt x="5825818" y="6858000"/>
                </a:lnTo>
                <a:lnTo>
                  <a:pt x="236731" y="6858000"/>
                </a:lnTo>
                <a:lnTo>
                  <a:pt x="225831" y="6841105"/>
                </a:lnTo>
                <a:cubicBezTo>
                  <a:pt x="35993" y="6490332"/>
                  <a:pt x="58970" y="6027176"/>
                  <a:pt x="314550" y="5720066"/>
                </a:cubicBezTo>
                <a:cubicBezTo>
                  <a:pt x="1530043" y="4259025"/>
                  <a:pt x="615593" y="4079388"/>
                  <a:pt x="503588" y="3464278"/>
                </a:cubicBezTo>
                <a:cubicBezTo>
                  <a:pt x="330606" y="2514465"/>
                  <a:pt x="722867" y="2276432"/>
                  <a:pt x="675681" y="1809180"/>
                </a:cubicBezTo>
                <a:cubicBezTo>
                  <a:pt x="624359" y="1301070"/>
                  <a:pt x="219491" y="1102027"/>
                  <a:pt x="245003" y="646882"/>
                </a:cubicBezTo>
                <a:cubicBezTo>
                  <a:pt x="249830" y="424885"/>
                  <a:pt x="318025" y="228632"/>
                  <a:pt x="431196" y="64140"/>
                </a:cubicBezTo>
                <a:close/>
              </a:path>
            </a:pathLst>
          </a:custGeom>
        </p:spPr>
      </p:pic>
      <p:pic>
        <p:nvPicPr>
          <p:cNvPr id="4" name="Picture 3" descr="A diagram of sales&#10;&#10;Description automatically generated">
            <a:extLst>
              <a:ext uri="{FF2B5EF4-FFF2-40B4-BE49-F238E27FC236}">
                <a16:creationId xmlns:a16="http://schemas.microsoft.com/office/drawing/2014/main" id="{6B88D0D0-A383-F9A9-2102-C67B8215D413}"/>
              </a:ext>
            </a:extLst>
          </p:cNvPr>
          <p:cNvPicPr>
            <a:picLocks noChangeAspect="1"/>
          </p:cNvPicPr>
          <p:nvPr/>
        </p:nvPicPr>
        <p:blipFill>
          <a:blip r:embed="rId3"/>
          <a:stretch>
            <a:fillRect/>
          </a:stretch>
        </p:blipFill>
        <p:spPr>
          <a:xfrm>
            <a:off x="277091" y="150669"/>
            <a:ext cx="8991600" cy="5850081"/>
          </a:xfrm>
          <a:prstGeom prst="rect">
            <a:avLst/>
          </a:prstGeom>
        </p:spPr>
      </p:pic>
    </p:spTree>
    <p:extLst>
      <p:ext uri="{BB962C8B-B14F-4D97-AF65-F5344CB8AC3E}">
        <p14:creationId xmlns:p14="http://schemas.microsoft.com/office/powerpoint/2010/main" val="369563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6ADA084-C86B-4F3C-8077-6A8999CC4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 name="Title"/>
          <p:cNvSpPr>
            <a:spLocks noGrp="1"/>
          </p:cNvSpPr>
          <p:nvPr>
            <p:ph type="ctrTitle"/>
          </p:nvPr>
        </p:nvSpPr>
        <p:spPr>
          <a:xfrm>
            <a:off x="609600" y="552782"/>
            <a:ext cx="5369169" cy="1591902"/>
          </a:xfrm>
        </p:spPr>
        <p:txBody>
          <a:bodyPr>
            <a:normAutofit/>
          </a:bodyPr>
          <a:lstStyle/>
          <a:p>
            <a:r>
              <a:rPr lang="en-US" dirty="0"/>
              <a:t>Internationalization Models</a:t>
            </a:r>
          </a:p>
        </p:txBody>
      </p:sp>
      <p:sp>
        <p:nvSpPr>
          <p:cNvPr id="3" name="Content Placeholder"/>
          <p:cNvSpPr>
            <a:spLocks noGrp="1"/>
          </p:cNvSpPr>
          <p:nvPr>
            <p:ph idx="1"/>
          </p:nvPr>
        </p:nvSpPr>
        <p:spPr>
          <a:xfrm>
            <a:off x="610198" y="2391995"/>
            <a:ext cx="5355276" cy="3174788"/>
          </a:xfrm>
        </p:spPr>
        <p:txBody>
          <a:bodyPr anchor="t">
            <a:normAutofit/>
          </a:bodyPr>
          <a:lstStyle/>
          <a:p>
            <a:r>
              <a:rPr lang="en-US" sz="2400" b="1" dirty="0"/>
              <a:t>Network Model</a:t>
            </a:r>
            <a:r>
              <a:rPr lang="en-US" sz="2400" dirty="0"/>
              <a:t>- The model puts emphasis on the power of networks and relationships in international business</a:t>
            </a:r>
          </a:p>
        </p:txBody>
      </p:sp>
      <p:pic>
        <p:nvPicPr>
          <p:cNvPr id="6" name="Picture 5" descr="White bulbs with a yellow one standing out">
            <a:extLst>
              <a:ext uri="{FF2B5EF4-FFF2-40B4-BE49-F238E27FC236}">
                <a16:creationId xmlns:a16="http://schemas.microsoft.com/office/drawing/2014/main" id="{121D88A7-40FF-7311-D2F9-BC49263D6694}"/>
              </a:ext>
            </a:extLst>
          </p:cNvPr>
          <p:cNvPicPr>
            <a:picLocks noChangeAspect="1"/>
          </p:cNvPicPr>
          <p:nvPr/>
        </p:nvPicPr>
        <p:blipFill rotWithShape="1">
          <a:blip r:embed="rId2"/>
          <a:srcRect l="31637" r="11726" b="-3"/>
          <a:stretch/>
        </p:blipFill>
        <p:spPr>
          <a:xfrm>
            <a:off x="6364448" y="10"/>
            <a:ext cx="5827552" cy="6857990"/>
          </a:xfrm>
          <a:custGeom>
            <a:avLst/>
            <a:gdLst/>
            <a:ahLst/>
            <a:cxnLst/>
            <a:rect l="l" t="t" r="r" b="b"/>
            <a:pathLst>
              <a:path w="5827552" h="6858000">
                <a:moveTo>
                  <a:pt x="391440" y="4232571"/>
                </a:moveTo>
                <a:cubicBezTo>
                  <a:pt x="581049" y="4232571"/>
                  <a:pt x="734757" y="4386279"/>
                  <a:pt x="734757" y="4575888"/>
                </a:cubicBezTo>
                <a:cubicBezTo>
                  <a:pt x="734757" y="4765497"/>
                  <a:pt x="581049" y="4919205"/>
                  <a:pt x="391440" y="4919205"/>
                </a:cubicBezTo>
                <a:cubicBezTo>
                  <a:pt x="201831" y="4919205"/>
                  <a:pt x="48123" y="4765497"/>
                  <a:pt x="48123" y="4575888"/>
                </a:cubicBezTo>
                <a:cubicBezTo>
                  <a:pt x="48123" y="4386279"/>
                  <a:pt x="201831" y="4232571"/>
                  <a:pt x="391440" y="4232571"/>
                </a:cubicBezTo>
                <a:close/>
                <a:moveTo>
                  <a:pt x="247368" y="1806694"/>
                </a:moveTo>
                <a:cubicBezTo>
                  <a:pt x="383986" y="1806694"/>
                  <a:pt x="494736" y="1917444"/>
                  <a:pt x="494736" y="2054062"/>
                </a:cubicBezTo>
                <a:cubicBezTo>
                  <a:pt x="494736" y="2190680"/>
                  <a:pt x="383986" y="2301430"/>
                  <a:pt x="247368" y="2301430"/>
                </a:cubicBezTo>
                <a:cubicBezTo>
                  <a:pt x="110750" y="2301430"/>
                  <a:pt x="0" y="2190680"/>
                  <a:pt x="0" y="2054062"/>
                </a:cubicBezTo>
                <a:cubicBezTo>
                  <a:pt x="0" y="1917444"/>
                  <a:pt x="110750" y="1806694"/>
                  <a:pt x="247368" y="1806694"/>
                </a:cubicBezTo>
                <a:close/>
                <a:moveTo>
                  <a:pt x="247369" y="1294715"/>
                </a:moveTo>
                <a:cubicBezTo>
                  <a:pt x="326938" y="1294715"/>
                  <a:pt x="391441" y="1359218"/>
                  <a:pt x="391441" y="1438787"/>
                </a:cubicBezTo>
                <a:cubicBezTo>
                  <a:pt x="391441" y="1518356"/>
                  <a:pt x="326938" y="1582859"/>
                  <a:pt x="247369" y="1582859"/>
                </a:cubicBezTo>
                <a:cubicBezTo>
                  <a:pt x="167800" y="1582859"/>
                  <a:pt x="103297" y="1518356"/>
                  <a:pt x="103297" y="1438787"/>
                </a:cubicBezTo>
                <a:cubicBezTo>
                  <a:pt x="103297" y="1359218"/>
                  <a:pt x="167800" y="1294715"/>
                  <a:pt x="247369" y="1294715"/>
                </a:cubicBezTo>
                <a:close/>
                <a:moveTo>
                  <a:pt x="480671" y="0"/>
                </a:moveTo>
                <a:lnTo>
                  <a:pt x="5827552" y="0"/>
                </a:lnTo>
                <a:lnTo>
                  <a:pt x="5827552" y="6858000"/>
                </a:lnTo>
                <a:lnTo>
                  <a:pt x="5825818" y="6858000"/>
                </a:lnTo>
                <a:lnTo>
                  <a:pt x="236731" y="6858000"/>
                </a:lnTo>
                <a:lnTo>
                  <a:pt x="225831" y="6841105"/>
                </a:lnTo>
                <a:cubicBezTo>
                  <a:pt x="35993" y="6490332"/>
                  <a:pt x="58970" y="6027176"/>
                  <a:pt x="314550" y="5720066"/>
                </a:cubicBezTo>
                <a:cubicBezTo>
                  <a:pt x="1530043" y="4259025"/>
                  <a:pt x="615593" y="4079388"/>
                  <a:pt x="503588" y="3464278"/>
                </a:cubicBezTo>
                <a:cubicBezTo>
                  <a:pt x="330606" y="2514465"/>
                  <a:pt x="722867" y="2276432"/>
                  <a:pt x="675681" y="1809180"/>
                </a:cubicBezTo>
                <a:cubicBezTo>
                  <a:pt x="624359" y="1301070"/>
                  <a:pt x="219491" y="1102027"/>
                  <a:pt x="245003" y="646882"/>
                </a:cubicBezTo>
                <a:cubicBezTo>
                  <a:pt x="249830" y="424885"/>
                  <a:pt x="318025" y="228632"/>
                  <a:pt x="431196" y="64140"/>
                </a:cubicBezTo>
                <a:close/>
              </a:path>
            </a:pathLst>
          </a:custGeom>
        </p:spPr>
      </p:pic>
    </p:spTree>
    <p:extLst>
      <p:ext uri="{BB962C8B-B14F-4D97-AF65-F5344CB8AC3E}">
        <p14:creationId xmlns:p14="http://schemas.microsoft.com/office/powerpoint/2010/main" val="16781320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6ADA084-C86B-4F3C-8077-6A8999CC4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 name="Title"/>
          <p:cNvSpPr>
            <a:spLocks noGrp="1"/>
          </p:cNvSpPr>
          <p:nvPr>
            <p:ph type="ctrTitle"/>
          </p:nvPr>
        </p:nvSpPr>
        <p:spPr>
          <a:xfrm>
            <a:off x="609600" y="552782"/>
            <a:ext cx="5369169" cy="1591902"/>
          </a:xfrm>
        </p:spPr>
        <p:txBody>
          <a:bodyPr>
            <a:normAutofit/>
          </a:bodyPr>
          <a:lstStyle/>
          <a:p>
            <a:r>
              <a:rPr lang="en-US" dirty="0"/>
              <a:t>Internationalization Models</a:t>
            </a:r>
          </a:p>
        </p:txBody>
      </p:sp>
      <p:sp>
        <p:nvSpPr>
          <p:cNvPr id="3" name="Content Placeholder"/>
          <p:cNvSpPr>
            <a:spLocks noGrp="1"/>
          </p:cNvSpPr>
          <p:nvPr>
            <p:ph idx="1"/>
          </p:nvPr>
        </p:nvSpPr>
        <p:spPr>
          <a:xfrm>
            <a:off x="610198" y="2391995"/>
            <a:ext cx="6018953" cy="3174788"/>
          </a:xfrm>
        </p:spPr>
        <p:txBody>
          <a:bodyPr anchor="t">
            <a:normAutofit/>
          </a:bodyPr>
          <a:lstStyle/>
          <a:p>
            <a:pPr marL="342900" indent="-342900">
              <a:buFont typeface="Arial" panose="020B0504020202020204" pitchFamily="34" charset="0"/>
              <a:buChar char="•"/>
            </a:pPr>
            <a:r>
              <a:rPr lang="en-US" sz="2400" b="1" dirty="0"/>
              <a:t>Born Global Model</a:t>
            </a:r>
            <a:r>
              <a:rPr lang="en-US" sz="2400" dirty="0"/>
              <a:t>- </a:t>
            </a:r>
            <a:r>
              <a:rPr lang="en-US" sz="2400" dirty="0">
                <a:ea typeface="+mn-lt"/>
                <a:cs typeface="+mn-lt"/>
              </a:rPr>
              <a:t>In a few instances a firm may develop a product that has demand internationally, therefore requiring it to go global immediately or rapidly.</a:t>
            </a:r>
            <a:endParaRPr lang="en-US" sz="2400" dirty="0"/>
          </a:p>
          <a:p>
            <a:pPr marL="342900" indent="-342900">
              <a:buFont typeface="Arial" panose="020B0504020202020204" pitchFamily="34" charset="0"/>
              <a:buChar char="•"/>
            </a:pPr>
            <a:r>
              <a:rPr lang="en-US" sz="2400" dirty="0"/>
              <a:t>Common in technology industry</a:t>
            </a:r>
          </a:p>
        </p:txBody>
      </p:sp>
      <p:pic>
        <p:nvPicPr>
          <p:cNvPr id="6" name="Picture 5" descr="White bulbs with a yellow one standing out">
            <a:extLst>
              <a:ext uri="{FF2B5EF4-FFF2-40B4-BE49-F238E27FC236}">
                <a16:creationId xmlns:a16="http://schemas.microsoft.com/office/drawing/2014/main" id="{121D88A7-40FF-7311-D2F9-BC49263D6694}"/>
              </a:ext>
            </a:extLst>
          </p:cNvPr>
          <p:cNvPicPr>
            <a:picLocks noChangeAspect="1"/>
          </p:cNvPicPr>
          <p:nvPr/>
        </p:nvPicPr>
        <p:blipFill rotWithShape="1">
          <a:blip r:embed="rId2"/>
          <a:srcRect l="31637" r="11726" b="-3"/>
          <a:stretch/>
        </p:blipFill>
        <p:spPr>
          <a:xfrm>
            <a:off x="6364448" y="10"/>
            <a:ext cx="5827552" cy="6857990"/>
          </a:xfrm>
          <a:custGeom>
            <a:avLst/>
            <a:gdLst/>
            <a:ahLst/>
            <a:cxnLst/>
            <a:rect l="l" t="t" r="r" b="b"/>
            <a:pathLst>
              <a:path w="5827552" h="6858000">
                <a:moveTo>
                  <a:pt x="391440" y="4232571"/>
                </a:moveTo>
                <a:cubicBezTo>
                  <a:pt x="581049" y="4232571"/>
                  <a:pt x="734757" y="4386279"/>
                  <a:pt x="734757" y="4575888"/>
                </a:cubicBezTo>
                <a:cubicBezTo>
                  <a:pt x="734757" y="4765497"/>
                  <a:pt x="581049" y="4919205"/>
                  <a:pt x="391440" y="4919205"/>
                </a:cubicBezTo>
                <a:cubicBezTo>
                  <a:pt x="201831" y="4919205"/>
                  <a:pt x="48123" y="4765497"/>
                  <a:pt x="48123" y="4575888"/>
                </a:cubicBezTo>
                <a:cubicBezTo>
                  <a:pt x="48123" y="4386279"/>
                  <a:pt x="201831" y="4232571"/>
                  <a:pt x="391440" y="4232571"/>
                </a:cubicBezTo>
                <a:close/>
                <a:moveTo>
                  <a:pt x="247368" y="1806694"/>
                </a:moveTo>
                <a:cubicBezTo>
                  <a:pt x="383986" y="1806694"/>
                  <a:pt x="494736" y="1917444"/>
                  <a:pt x="494736" y="2054062"/>
                </a:cubicBezTo>
                <a:cubicBezTo>
                  <a:pt x="494736" y="2190680"/>
                  <a:pt x="383986" y="2301430"/>
                  <a:pt x="247368" y="2301430"/>
                </a:cubicBezTo>
                <a:cubicBezTo>
                  <a:pt x="110750" y="2301430"/>
                  <a:pt x="0" y="2190680"/>
                  <a:pt x="0" y="2054062"/>
                </a:cubicBezTo>
                <a:cubicBezTo>
                  <a:pt x="0" y="1917444"/>
                  <a:pt x="110750" y="1806694"/>
                  <a:pt x="247368" y="1806694"/>
                </a:cubicBezTo>
                <a:close/>
                <a:moveTo>
                  <a:pt x="247369" y="1294715"/>
                </a:moveTo>
                <a:cubicBezTo>
                  <a:pt x="326938" y="1294715"/>
                  <a:pt x="391441" y="1359218"/>
                  <a:pt x="391441" y="1438787"/>
                </a:cubicBezTo>
                <a:cubicBezTo>
                  <a:pt x="391441" y="1518356"/>
                  <a:pt x="326938" y="1582859"/>
                  <a:pt x="247369" y="1582859"/>
                </a:cubicBezTo>
                <a:cubicBezTo>
                  <a:pt x="167800" y="1582859"/>
                  <a:pt x="103297" y="1518356"/>
                  <a:pt x="103297" y="1438787"/>
                </a:cubicBezTo>
                <a:cubicBezTo>
                  <a:pt x="103297" y="1359218"/>
                  <a:pt x="167800" y="1294715"/>
                  <a:pt x="247369" y="1294715"/>
                </a:cubicBezTo>
                <a:close/>
                <a:moveTo>
                  <a:pt x="480671" y="0"/>
                </a:moveTo>
                <a:lnTo>
                  <a:pt x="5827552" y="0"/>
                </a:lnTo>
                <a:lnTo>
                  <a:pt x="5827552" y="6858000"/>
                </a:lnTo>
                <a:lnTo>
                  <a:pt x="5825818" y="6858000"/>
                </a:lnTo>
                <a:lnTo>
                  <a:pt x="236731" y="6858000"/>
                </a:lnTo>
                <a:lnTo>
                  <a:pt x="225831" y="6841105"/>
                </a:lnTo>
                <a:cubicBezTo>
                  <a:pt x="35993" y="6490332"/>
                  <a:pt x="58970" y="6027176"/>
                  <a:pt x="314550" y="5720066"/>
                </a:cubicBezTo>
                <a:cubicBezTo>
                  <a:pt x="1530043" y="4259025"/>
                  <a:pt x="615593" y="4079388"/>
                  <a:pt x="503588" y="3464278"/>
                </a:cubicBezTo>
                <a:cubicBezTo>
                  <a:pt x="330606" y="2514465"/>
                  <a:pt x="722867" y="2276432"/>
                  <a:pt x="675681" y="1809180"/>
                </a:cubicBezTo>
                <a:cubicBezTo>
                  <a:pt x="624359" y="1301070"/>
                  <a:pt x="219491" y="1102027"/>
                  <a:pt x="245003" y="646882"/>
                </a:cubicBezTo>
                <a:cubicBezTo>
                  <a:pt x="249830" y="424885"/>
                  <a:pt x="318025" y="228632"/>
                  <a:pt x="431196" y="64140"/>
                </a:cubicBezTo>
                <a:close/>
              </a:path>
            </a:pathLst>
          </a:custGeom>
        </p:spPr>
      </p:pic>
    </p:spTree>
    <p:extLst>
      <p:ext uri="{BB962C8B-B14F-4D97-AF65-F5344CB8AC3E}">
        <p14:creationId xmlns:p14="http://schemas.microsoft.com/office/powerpoint/2010/main" val="31234743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D9E6557-0E93-4B4F-8AD1-1A7E3870CD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Shape 13">
            <a:extLst>
              <a:ext uri="{FF2B5EF4-FFF2-40B4-BE49-F238E27FC236}">
                <a16:creationId xmlns:a16="http://schemas.microsoft.com/office/drawing/2014/main" id="{06B84358-2894-45F1-8753-B1EC1E593D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28517" y="-2"/>
            <a:ext cx="7742945" cy="6858001"/>
          </a:xfrm>
          <a:custGeom>
            <a:avLst/>
            <a:gdLst>
              <a:gd name="connsiteX0" fmla="*/ 615190 w 7742945"/>
              <a:gd name="connsiteY0" fmla="*/ 3536636 h 6858001"/>
              <a:gd name="connsiteX1" fmla="*/ 1124778 w 7742945"/>
              <a:gd name="connsiteY1" fmla="*/ 4046224 h 6858001"/>
              <a:gd name="connsiteX2" fmla="*/ 615190 w 7742945"/>
              <a:gd name="connsiteY2" fmla="*/ 4555812 h 6858001"/>
              <a:gd name="connsiteX3" fmla="*/ 105602 w 7742945"/>
              <a:gd name="connsiteY3" fmla="*/ 4046224 h 6858001"/>
              <a:gd name="connsiteX4" fmla="*/ 615190 w 7742945"/>
              <a:gd name="connsiteY4" fmla="*/ 3536636 h 6858001"/>
              <a:gd name="connsiteX5" fmla="*/ 14543 w 7742945"/>
              <a:gd name="connsiteY5" fmla="*/ 1 h 6858001"/>
              <a:gd name="connsiteX6" fmla="*/ 879351 w 7742945"/>
              <a:gd name="connsiteY6" fmla="*/ 1 h 6858001"/>
              <a:gd name="connsiteX7" fmla="*/ 892053 w 7742945"/>
              <a:gd name="connsiteY7" fmla="*/ 78053 h 6858001"/>
              <a:gd name="connsiteX8" fmla="*/ 561940 w 7742945"/>
              <a:gd name="connsiteY8" fmla="*/ 535444 h 6858001"/>
              <a:gd name="connsiteX9" fmla="*/ 15319 w 7742945"/>
              <a:gd name="connsiteY9" fmla="*/ 219853 h 6858001"/>
              <a:gd name="connsiteX10" fmla="*/ 4234 w 7742945"/>
              <a:gd name="connsiteY10" fmla="*/ 42970 h 6858001"/>
              <a:gd name="connsiteX11" fmla="*/ 2617781 w 7742945"/>
              <a:gd name="connsiteY11" fmla="*/ 0 h 6858001"/>
              <a:gd name="connsiteX12" fmla="*/ 7742945 w 7742945"/>
              <a:gd name="connsiteY12" fmla="*/ 0 h 6858001"/>
              <a:gd name="connsiteX13" fmla="*/ 7742945 w 7742945"/>
              <a:gd name="connsiteY13" fmla="*/ 6858000 h 6858001"/>
              <a:gd name="connsiteX14" fmla="*/ 5726653 w 7742945"/>
              <a:gd name="connsiteY14" fmla="*/ 6858000 h 6858001"/>
              <a:gd name="connsiteX15" fmla="*/ 5726653 w 7742945"/>
              <a:gd name="connsiteY15" fmla="*/ 6858001 h 6858001"/>
              <a:gd name="connsiteX16" fmla="*/ 311757 w 7742945"/>
              <a:gd name="connsiteY16" fmla="*/ 6858001 h 6858001"/>
              <a:gd name="connsiteX17" fmla="*/ 314130 w 7742945"/>
              <a:gd name="connsiteY17" fmla="*/ 6707671 h 6858001"/>
              <a:gd name="connsiteX18" fmla="*/ 599702 w 7742945"/>
              <a:gd name="connsiteY18" fmla="*/ 5670859 h 6858001"/>
              <a:gd name="connsiteX19" fmla="*/ 1211433 w 7742945"/>
              <a:gd name="connsiteY19" fmla="*/ 4641256 h 6858001"/>
              <a:gd name="connsiteX20" fmla="*/ 1053041 w 7742945"/>
              <a:gd name="connsiteY20" fmla="*/ 3164270 h 6858001"/>
              <a:gd name="connsiteX21" fmla="*/ 607048 w 7742945"/>
              <a:gd name="connsiteY21" fmla="*/ 2589406 h 6858001"/>
              <a:gd name="connsiteX22" fmla="*/ 1054915 w 7742945"/>
              <a:gd name="connsiteY22" fmla="*/ 1068100 h 6858001"/>
              <a:gd name="connsiteX23" fmla="*/ 1502877 w 7742945"/>
              <a:gd name="connsiteY23" fmla="*/ 419996 h 6858001"/>
              <a:gd name="connsiteX24" fmla="*/ 1505904 w 7742945"/>
              <a:gd name="connsiteY24" fmla="*/ 184997 h 6858001"/>
              <a:gd name="connsiteX25" fmla="*/ 1497780 w 7742945"/>
              <a:gd name="connsiteY25" fmla="*/ 1 h 6858001"/>
              <a:gd name="connsiteX26" fmla="*/ 2617781 w 7742945"/>
              <a:gd name="connsiteY26"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742945" h="6858001">
                <a:moveTo>
                  <a:pt x="615190" y="3536636"/>
                </a:moveTo>
                <a:cubicBezTo>
                  <a:pt x="896628" y="3536636"/>
                  <a:pt x="1124778" y="3764786"/>
                  <a:pt x="1124778" y="4046224"/>
                </a:cubicBezTo>
                <a:cubicBezTo>
                  <a:pt x="1124778" y="4327662"/>
                  <a:pt x="896628" y="4555812"/>
                  <a:pt x="615190" y="4555812"/>
                </a:cubicBezTo>
                <a:cubicBezTo>
                  <a:pt x="333752" y="4555812"/>
                  <a:pt x="105602" y="4327662"/>
                  <a:pt x="105602" y="4046224"/>
                </a:cubicBezTo>
                <a:cubicBezTo>
                  <a:pt x="105602" y="3764786"/>
                  <a:pt x="333752" y="3536636"/>
                  <a:pt x="615190" y="3536636"/>
                </a:cubicBezTo>
                <a:close/>
                <a:moveTo>
                  <a:pt x="14543" y="1"/>
                </a:moveTo>
                <a:lnTo>
                  <a:pt x="879351" y="1"/>
                </a:lnTo>
                <a:lnTo>
                  <a:pt x="892053" y="78053"/>
                </a:lnTo>
                <a:cubicBezTo>
                  <a:pt x="904492" y="285272"/>
                  <a:pt x="770271" y="479622"/>
                  <a:pt x="561940" y="535444"/>
                </a:cubicBezTo>
                <a:cubicBezTo>
                  <a:pt x="323846" y="599241"/>
                  <a:pt x="79116" y="457946"/>
                  <a:pt x="15319" y="219853"/>
                </a:cubicBezTo>
                <a:cubicBezTo>
                  <a:pt x="-631" y="160330"/>
                  <a:pt x="-3762" y="100392"/>
                  <a:pt x="4234" y="42970"/>
                </a:cubicBezTo>
                <a:close/>
                <a:moveTo>
                  <a:pt x="2617781" y="0"/>
                </a:moveTo>
                <a:lnTo>
                  <a:pt x="7742945" y="0"/>
                </a:lnTo>
                <a:lnTo>
                  <a:pt x="7742945" y="6858000"/>
                </a:lnTo>
                <a:lnTo>
                  <a:pt x="5726653" y="6858000"/>
                </a:lnTo>
                <a:lnTo>
                  <a:pt x="5726653" y="6858001"/>
                </a:lnTo>
                <a:lnTo>
                  <a:pt x="311757" y="6858001"/>
                </a:lnTo>
                <a:lnTo>
                  <a:pt x="314130" y="6707671"/>
                </a:lnTo>
                <a:cubicBezTo>
                  <a:pt x="335132" y="6366410"/>
                  <a:pt x="433651" y="6019043"/>
                  <a:pt x="599702" y="5670859"/>
                </a:cubicBezTo>
                <a:cubicBezTo>
                  <a:pt x="770257" y="5311557"/>
                  <a:pt x="1010813" y="4986833"/>
                  <a:pt x="1211433" y="4641256"/>
                </a:cubicBezTo>
                <a:cubicBezTo>
                  <a:pt x="1493036" y="4154457"/>
                  <a:pt x="1511835" y="3622745"/>
                  <a:pt x="1053041" y="3164270"/>
                </a:cubicBezTo>
                <a:cubicBezTo>
                  <a:pt x="881977" y="2993265"/>
                  <a:pt x="700422" y="2805524"/>
                  <a:pt x="607048" y="2589406"/>
                </a:cubicBezTo>
                <a:cubicBezTo>
                  <a:pt x="366279" y="2032159"/>
                  <a:pt x="541125" y="1508062"/>
                  <a:pt x="1054915" y="1068100"/>
                </a:cubicBezTo>
                <a:cubicBezTo>
                  <a:pt x="1261027" y="891536"/>
                  <a:pt x="1489688" y="709489"/>
                  <a:pt x="1502877" y="419996"/>
                </a:cubicBezTo>
                <a:cubicBezTo>
                  <a:pt x="1506389" y="341911"/>
                  <a:pt x="1507262" y="263521"/>
                  <a:pt x="1505904" y="184997"/>
                </a:cubicBezTo>
                <a:lnTo>
                  <a:pt x="1497780" y="1"/>
                </a:lnTo>
                <a:lnTo>
                  <a:pt x="2617781" y="1"/>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cNvSpPr>
            <a:spLocks noGrp="1"/>
          </p:cNvSpPr>
          <p:nvPr>
            <p:ph type="ctrTitle"/>
          </p:nvPr>
        </p:nvSpPr>
        <p:spPr>
          <a:xfrm>
            <a:off x="562271" y="810563"/>
            <a:ext cx="4221765" cy="5409262"/>
          </a:xfrm>
        </p:spPr>
        <p:txBody>
          <a:bodyPr anchor="t">
            <a:normAutofit/>
          </a:bodyPr>
          <a:lstStyle/>
          <a:p>
            <a:r>
              <a:rPr lang="en-US" sz="3600" dirty="0"/>
              <a:t>How can SMEs develop Global Culture</a:t>
            </a:r>
            <a:endParaRPr lang="en-US" sz="3600" dirty="0">
              <a:cs typeface="Posterama"/>
            </a:endParaRPr>
          </a:p>
        </p:txBody>
      </p:sp>
      <p:graphicFrame>
        <p:nvGraphicFramePr>
          <p:cNvPr id="6" name="Content Placeholder">
            <a:extLst>
              <a:ext uri="{FF2B5EF4-FFF2-40B4-BE49-F238E27FC236}">
                <a16:creationId xmlns:a16="http://schemas.microsoft.com/office/drawing/2014/main" id="{BAAE2CAB-BC48-FAD1-0FC6-F9CFDBE66B5E}"/>
              </a:ext>
            </a:extLst>
          </p:cNvPr>
          <p:cNvGraphicFramePr>
            <a:graphicFrameLocks noGrp="1"/>
          </p:cNvGraphicFramePr>
          <p:nvPr>
            <p:ph idx="1"/>
            <p:extLst>
              <p:ext uri="{D42A27DB-BD31-4B8C-83A1-F6EECF244321}">
                <p14:modId xmlns:p14="http://schemas.microsoft.com/office/powerpoint/2010/main" val="3038536388"/>
              </p:ext>
            </p:extLst>
          </p:nvPr>
        </p:nvGraphicFramePr>
        <p:xfrm>
          <a:off x="6107023" y="-8156"/>
          <a:ext cx="5522706" cy="48059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527963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D9E6557-0E93-4B4F-8AD1-1A7E3870CD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Shape 13">
            <a:extLst>
              <a:ext uri="{FF2B5EF4-FFF2-40B4-BE49-F238E27FC236}">
                <a16:creationId xmlns:a16="http://schemas.microsoft.com/office/drawing/2014/main" id="{06B84358-2894-45F1-8753-B1EC1E593D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28517" y="-2"/>
            <a:ext cx="7742945" cy="6858001"/>
          </a:xfrm>
          <a:custGeom>
            <a:avLst/>
            <a:gdLst>
              <a:gd name="connsiteX0" fmla="*/ 615190 w 7742945"/>
              <a:gd name="connsiteY0" fmla="*/ 3536636 h 6858001"/>
              <a:gd name="connsiteX1" fmla="*/ 1124778 w 7742945"/>
              <a:gd name="connsiteY1" fmla="*/ 4046224 h 6858001"/>
              <a:gd name="connsiteX2" fmla="*/ 615190 w 7742945"/>
              <a:gd name="connsiteY2" fmla="*/ 4555812 h 6858001"/>
              <a:gd name="connsiteX3" fmla="*/ 105602 w 7742945"/>
              <a:gd name="connsiteY3" fmla="*/ 4046224 h 6858001"/>
              <a:gd name="connsiteX4" fmla="*/ 615190 w 7742945"/>
              <a:gd name="connsiteY4" fmla="*/ 3536636 h 6858001"/>
              <a:gd name="connsiteX5" fmla="*/ 14543 w 7742945"/>
              <a:gd name="connsiteY5" fmla="*/ 1 h 6858001"/>
              <a:gd name="connsiteX6" fmla="*/ 879351 w 7742945"/>
              <a:gd name="connsiteY6" fmla="*/ 1 h 6858001"/>
              <a:gd name="connsiteX7" fmla="*/ 892053 w 7742945"/>
              <a:gd name="connsiteY7" fmla="*/ 78053 h 6858001"/>
              <a:gd name="connsiteX8" fmla="*/ 561940 w 7742945"/>
              <a:gd name="connsiteY8" fmla="*/ 535444 h 6858001"/>
              <a:gd name="connsiteX9" fmla="*/ 15319 w 7742945"/>
              <a:gd name="connsiteY9" fmla="*/ 219853 h 6858001"/>
              <a:gd name="connsiteX10" fmla="*/ 4234 w 7742945"/>
              <a:gd name="connsiteY10" fmla="*/ 42970 h 6858001"/>
              <a:gd name="connsiteX11" fmla="*/ 2617781 w 7742945"/>
              <a:gd name="connsiteY11" fmla="*/ 0 h 6858001"/>
              <a:gd name="connsiteX12" fmla="*/ 7742945 w 7742945"/>
              <a:gd name="connsiteY12" fmla="*/ 0 h 6858001"/>
              <a:gd name="connsiteX13" fmla="*/ 7742945 w 7742945"/>
              <a:gd name="connsiteY13" fmla="*/ 6858000 h 6858001"/>
              <a:gd name="connsiteX14" fmla="*/ 5726653 w 7742945"/>
              <a:gd name="connsiteY14" fmla="*/ 6858000 h 6858001"/>
              <a:gd name="connsiteX15" fmla="*/ 5726653 w 7742945"/>
              <a:gd name="connsiteY15" fmla="*/ 6858001 h 6858001"/>
              <a:gd name="connsiteX16" fmla="*/ 311757 w 7742945"/>
              <a:gd name="connsiteY16" fmla="*/ 6858001 h 6858001"/>
              <a:gd name="connsiteX17" fmla="*/ 314130 w 7742945"/>
              <a:gd name="connsiteY17" fmla="*/ 6707671 h 6858001"/>
              <a:gd name="connsiteX18" fmla="*/ 599702 w 7742945"/>
              <a:gd name="connsiteY18" fmla="*/ 5670859 h 6858001"/>
              <a:gd name="connsiteX19" fmla="*/ 1211433 w 7742945"/>
              <a:gd name="connsiteY19" fmla="*/ 4641256 h 6858001"/>
              <a:gd name="connsiteX20" fmla="*/ 1053041 w 7742945"/>
              <a:gd name="connsiteY20" fmla="*/ 3164270 h 6858001"/>
              <a:gd name="connsiteX21" fmla="*/ 607048 w 7742945"/>
              <a:gd name="connsiteY21" fmla="*/ 2589406 h 6858001"/>
              <a:gd name="connsiteX22" fmla="*/ 1054915 w 7742945"/>
              <a:gd name="connsiteY22" fmla="*/ 1068100 h 6858001"/>
              <a:gd name="connsiteX23" fmla="*/ 1502877 w 7742945"/>
              <a:gd name="connsiteY23" fmla="*/ 419996 h 6858001"/>
              <a:gd name="connsiteX24" fmla="*/ 1505904 w 7742945"/>
              <a:gd name="connsiteY24" fmla="*/ 184997 h 6858001"/>
              <a:gd name="connsiteX25" fmla="*/ 1497780 w 7742945"/>
              <a:gd name="connsiteY25" fmla="*/ 1 h 6858001"/>
              <a:gd name="connsiteX26" fmla="*/ 2617781 w 7742945"/>
              <a:gd name="connsiteY26"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742945" h="6858001">
                <a:moveTo>
                  <a:pt x="615190" y="3536636"/>
                </a:moveTo>
                <a:cubicBezTo>
                  <a:pt x="896628" y="3536636"/>
                  <a:pt x="1124778" y="3764786"/>
                  <a:pt x="1124778" y="4046224"/>
                </a:cubicBezTo>
                <a:cubicBezTo>
                  <a:pt x="1124778" y="4327662"/>
                  <a:pt x="896628" y="4555812"/>
                  <a:pt x="615190" y="4555812"/>
                </a:cubicBezTo>
                <a:cubicBezTo>
                  <a:pt x="333752" y="4555812"/>
                  <a:pt x="105602" y="4327662"/>
                  <a:pt x="105602" y="4046224"/>
                </a:cubicBezTo>
                <a:cubicBezTo>
                  <a:pt x="105602" y="3764786"/>
                  <a:pt x="333752" y="3536636"/>
                  <a:pt x="615190" y="3536636"/>
                </a:cubicBezTo>
                <a:close/>
                <a:moveTo>
                  <a:pt x="14543" y="1"/>
                </a:moveTo>
                <a:lnTo>
                  <a:pt x="879351" y="1"/>
                </a:lnTo>
                <a:lnTo>
                  <a:pt x="892053" y="78053"/>
                </a:lnTo>
                <a:cubicBezTo>
                  <a:pt x="904492" y="285272"/>
                  <a:pt x="770271" y="479622"/>
                  <a:pt x="561940" y="535444"/>
                </a:cubicBezTo>
                <a:cubicBezTo>
                  <a:pt x="323846" y="599241"/>
                  <a:pt x="79116" y="457946"/>
                  <a:pt x="15319" y="219853"/>
                </a:cubicBezTo>
                <a:cubicBezTo>
                  <a:pt x="-631" y="160330"/>
                  <a:pt x="-3762" y="100392"/>
                  <a:pt x="4234" y="42970"/>
                </a:cubicBezTo>
                <a:close/>
                <a:moveTo>
                  <a:pt x="2617781" y="0"/>
                </a:moveTo>
                <a:lnTo>
                  <a:pt x="7742945" y="0"/>
                </a:lnTo>
                <a:lnTo>
                  <a:pt x="7742945" y="6858000"/>
                </a:lnTo>
                <a:lnTo>
                  <a:pt x="5726653" y="6858000"/>
                </a:lnTo>
                <a:lnTo>
                  <a:pt x="5726653" y="6858001"/>
                </a:lnTo>
                <a:lnTo>
                  <a:pt x="311757" y="6858001"/>
                </a:lnTo>
                <a:lnTo>
                  <a:pt x="314130" y="6707671"/>
                </a:lnTo>
                <a:cubicBezTo>
                  <a:pt x="335132" y="6366410"/>
                  <a:pt x="433651" y="6019043"/>
                  <a:pt x="599702" y="5670859"/>
                </a:cubicBezTo>
                <a:cubicBezTo>
                  <a:pt x="770257" y="5311557"/>
                  <a:pt x="1010813" y="4986833"/>
                  <a:pt x="1211433" y="4641256"/>
                </a:cubicBezTo>
                <a:cubicBezTo>
                  <a:pt x="1493036" y="4154457"/>
                  <a:pt x="1511835" y="3622745"/>
                  <a:pt x="1053041" y="3164270"/>
                </a:cubicBezTo>
                <a:cubicBezTo>
                  <a:pt x="881977" y="2993265"/>
                  <a:pt x="700422" y="2805524"/>
                  <a:pt x="607048" y="2589406"/>
                </a:cubicBezTo>
                <a:cubicBezTo>
                  <a:pt x="366279" y="2032159"/>
                  <a:pt x="541125" y="1508062"/>
                  <a:pt x="1054915" y="1068100"/>
                </a:cubicBezTo>
                <a:cubicBezTo>
                  <a:pt x="1261027" y="891536"/>
                  <a:pt x="1489688" y="709489"/>
                  <a:pt x="1502877" y="419996"/>
                </a:cubicBezTo>
                <a:cubicBezTo>
                  <a:pt x="1506389" y="341911"/>
                  <a:pt x="1507262" y="263521"/>
                  <a:pt x="1505904" y="184997"/>
                </a:cubicBezTo>
                <a:lnTo>
                  <a:pt x="1497780" y="1"/>
                </a:lnTo>
                <a:lnTo>
                  <a:pt x="2617781" y="1"/>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cNvSpPr>
            <a:spLocks noGrp="1"/>
          </p:cNvSpPr>
          <p:nvPr>
            <p:ph type="ctrTitle"/>
          </p:nvPr>
        </p:nvSpPr>
        <p:spPr>
          <a:xfrm>
            <a:off x="562271" y="810563"/>
            <a:ext cx="4221765" cy="5409262"/>
          </a:xfrm>
        </p:spPr>
        <p:txBody>
          <a:bodyPr anchor="t">
            <a:normAutofit/>
          </a:bodyPr>
          <a:lstStyle/>
          <a:p>
            <a:r>
              <a:rPr lang="en-US" sz="3600" dirty="0"/>
              <a:t>How can SMEs develop Global Culture</a:t>
            </a:r>
            <a:endParaRPr lang="en-US" sz="3600" dirty="0">
              <a:cs typeface="Posterama"/>
            </a:endParaRPr>
          </a:p>
        </p:txBody>
      </p:sp>
      <p:graphicFrame>
        <p:nvGraphicFramePr>
          <p:cNvPr id="6" name="Content Placeholder">
            <a:extLst>
              <a:ext uri="{FF2B5EF4-FFF2-40B4-BE49-F238E27FC236}">
                <a16:creationId xmlns:a16="http://schemas.microsoft.com/office/drawing/2014/main" id="{BAAE2CAB-BC48-FAD1-0FC6-F9CFDBE66B5E}"/>
              </a:ext>
            </a:extLst>
          </p:cNvPr>
          <p:cNvGraphicFramePr>
            <a:graphicFrameLocks noGrp="1"/>
          </p:cNvGraphicFramePr>
          <p:nvPr>
            <p:ph idx="1"/>
            <p:extLst>
              <p:ext uri="{D42A27DB-BD31-4B8C-83A1-F6EECF244321}">
                <p14:modId xmlns:p14="http://schemas.microsoft.com/office/powerpoint/2010/main" val="3072406135"/>
              </p:ext>
            </p:extLst>
          </p:nvPr>
        </p:nvGraphicFramePr>
        <p:xfrm>
          <a:off x="6094733" y="-8157"/>
          <a:ext cx="5534996" cy="46093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031354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6ADA084-C86B-4F3C-8077-6A8999CC4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 name="Title"/>
          <p:cNvSpPr>
            <a:spLocks noGrp="1"/>
          </p:cNvSpPr>
          <p:nvPr>
            <p:ph type="ctrTitle"/>
          </p:nvPr>
        </p:nvSpPr>
        <p:spPr>
          <a:xfrm>
            <a:off x="609600" y="552782"/>
            <a:ext cx="5369169" cy="1591902"/>
          </a:xfrm>
        </p:spPr>
        <p:txBody>
          <a:bodyPr>
            <a:normAutofit/>
          </a:bodyPr>
          <a:lstStyle/>
          <a:p>
            <a:r>
              <a:rPr lang="en-US" dirty="0"/>
              <a:t>When should a SME go International?</a:t>
            </a:r>
          </a:p>
        </p:txBody>
      </p:sp>
      <p:sp>
        <p:nvSpPr>
          <p:cNvPr id="3" name="Content Placeholder"/>
          <p:cNvSpPr>
            <a:spLocks noGrp="1"/>
          </p:cNvSpPr>
          <p:nvPr>
            <p:ph idx="1"/>
          </p:nvPr>
        </p:nvSpPr>
        <p:spPr>
          <a:xfrm>
            <a:off x="610198" y="2391995"/>
            <a:ext cx="5797727" cy="3174788"/>
          </a:xfrm>
        </p:spPr>
        <p:txBody>
          <a:bodyPr anchor="t">
            <a:normAutofit/>
          </a:bodyPr>
          <a:lstStyle/>
          <a:p>
            <a:pPr marL="342900" lvl="0" indent="-342900">
              <a:lnSpc>
                <a:spcPct val="100000"/>
              </a:lnSpc>
              <a:buFont typeface="Arial" panose="020B0504020202020204" pitchFamily="34" charset="0"/>
              <a:buChar char="•"/>
            </a:pPr>
            <a:r>
              <a:rPr lang="en-US" sz="2400" dirty="0"/>
              <a:t>Do we have a global or service?</a:t>
            </a:r>
            <a:endParaRPr lang="en-US"/>
          </a:p>
          <a:p>
            <a:pPr marL="342900" lvl="0" indent="-342900">
              <a:lnSpc>
                <a:spcPct val="100000"/>
              </a:lnSpc>
              <a:buFont typeface="Arial" panose="020B0504020202020204" pitchFamily="34" charset="0"/>
              <a:buChar char="•"/>
            </a:pPr>
            <a:r>
              <a:rPr lang="en-US" sz="2400" dirty="0"/>
              <a:t>Do we have the managerial, organizational, and financial resources to internationalize?</a:t>
            </a:r>
          </a:p>
        </p:txBody>
      </p:sp>
      <p:pic>
        <p:nvPicPr>
          <p:cNvPr id="6" name="Picture 5" descr="Stock exchange numbers">
            <a:extLst>
              <a:ext uri="{FF2B5EF4-FFF2-40B4-BE49-F238E27FC236}">
                <a16:creationId xmlns:a16="http://schemas.microsoft.com/office/drawing/2014/main" id="{1F976393-E6CD-2969-7A5B-A4220565818B}"/>
              </a:ext>
            </a:extLst>
          </p:cNvPr>
          <p:cNvPicPr>
            <a:picLocks noChangeAspect="1"/>
          </p:cNvPicPr>
          <p:nvPr/>
        </p:nvPicPr>
        <p:blipFill rotWithShape="1">
          <a:blip r:embed="rId2"/>
          <a:srcRect l="28205" r="15157" b="-3"/>
          <a:stretch/>
        </p:blipFill>
        <p:spPr>
          <a:xfrm>
            <a:off x="6364448" y="10"/>
            <a:ext cx="5827552" cy="6857990"/>
          </a:xfrm>
          <a:custGeom>
            <a:avLst/>
            <a:gdLst/>
            <a:ahLst/>
            <a:cxnLst/>
            <a:rect l="l" t="t" r="r" b="b"/>
            <a:pathLst>
              <a:path w="5827552" h="6858000">
                <a:moveTo>
                  <a:pt x="391440" y="4232571"/>
                </a:moveTo>
                <a:cubicBezTo>
                  <a:pt x="581049" y="4232571"/>
                  <a:pt x="734757" y="4386279"/>
                  <a:pt x="734757" y="4575888"/>
                </a:cubicBezTo>
                <a:cubicBezTo>
                  <a:pt x="734757" y="4765497"/>
                  <a:pt x="581049" y="4919205"/>
                  <a:pt x="391440" y="4919205"/>
                </a:cubicBezTo>
                <a:cubicBezTo>
                  <a:pt x="201831" y="4919205"/>
                  <a:pt x="48123" y="4765497"/>
                  <a:pt x="48123" y="4575888"/>
                </a:cubicBezTo>
                <a:cubicBezTo>
                  <a:pt x="48123" y="4386279"/>
                  <a:pt x="201831" y="4232571"/>
                  <a:pt x="391440" y="4232571"/>
                </a:cubicBezTo>
                <a:close/>
                <a:moveTo>
                  <a:pt x="247368" y="1806694"/>
                </a:moveTo>
                <a:cubicBezTo>
                  <a:pt x="383986" y="1806694"/>
                  <a:pt x="494736" y="1917444"/>
                  <a:pt x="494736" y="2054062"/>
                </a:cubicBezTo>
                <a:cubicBezTo>
                  <a:pt x="494736" y="2190680"/>
                  <a:pt x="383986" y="2301430"/>
                  <a:pt x="247368" y="2301430"/>
                </a:cubicBezTo>
                <a:cubicBezTo>
                  <a:pt x="110750" y="2301430"/>
                  <a:pt x="0" y="2190680"/>
                  <a:pt x="0" y="2054062"/>
                </a:cubicBezTo>
                <a:cubicBezTo>
                  <a:pt x="0" y="1917444"/>
                  <a:pt x="110750" y="1806694"/>
                  <a:pt x="247368" y="1806694"/>
                </a:cubicBezTo>
                <a:close/>
                <a:moveTo>
                  <a:pt x="247369" y="1294715"/>
                </a:moveTo>
                <a:cubicBezTo>
                  <a:pt x="326938" y="1294715"/>
                  <a:pt x="391441" y="1359218"/>
                  <a:pt x="391441" y="1438787"/>
                </a:cubicBezTo>
                <a:cubicBezTo>
                  <a:pt x="391441" y="1518356"/>
                  <a:pt x="326938" y="1582859"/>
                  <a:pt x="247369" y="1582859"/>
                </a:cubicBezTo>
                <a:cubicBezTo>
                  <a:pt x="167800" y="1582859"/>
                  <a:pt x="103297" y="1518356"/>
                  <a:pt x="103297" y="1438787"/>
                </a:cubicBezTo>
                <a:cubicBezTo>
                  <a:pt x="103297" y="1359218"/>
                  <a:pt x="167800" y="1294715"/>
                  <a:pt x="247369" y="1294715"/>
                </a:cubicBezTo>
                <a:close/>
                <a:moveTo>
                  <a:pt x="480671" y="0"/>
                </a:moveTo>
                <a:lnTo>
                  <a:pt x="5827552" y="0"/>
                </a:lnTo>
                <a:lnTo>
                  <a:pt x="5827552" y="6858000"/>
                </a:lnTo>
                <a:lnTo>
                  <a:pt x="5825818" y="6858000"/>
                </a:lnTo>
                <a:lnTo>
                  <a:pt x="236731" y="6858000"/>
                </a:lnTo>
                <a:lnTo>
                  <a:pt x="225831" y="6841105"/>
                </a:lnTo>
                <a:cubicBezTo>
                  <a:pt x="35993" y="6490332"/>
                  <a:pt x="58970" y="6027176"/>
                  <a:pt x="314550" y="5720066"/>
                </a:cubicBezTo>
                <a:cubicBezTo>
                  <a:pt x="1530043" y="4259025"/>
                  <a:pt x="615593" y="4079388"/>
                  <a:pt x="503588" y="3464278"/>
                </a:cubicBezTo>
                <a:cubicBezTo>
                  <a:pt x="330606" y="2514465"/>
                  <a:pt x="722867" y="2276432"/>
                  <a:pt x="675681" y="1809180"/>
                </a:cubicBezTo>
                <a:cubicBezTo>
                  <a:pt x="624359" y="1301070"/>
                  <a:pt x="219491" y="1102027"/>
                  <a:pt x="245003" y="646882"/>
                </a:cubicBezTo>
                <a:cubicBezTo>
                  <a:pt x="249830" y="424885"/>
                  <a:pt x="318025" y="228632"/>
                  <a:pt x="431196" y="64140"/>
                </a:cubicBezTo>
                <a:close/>
              </a:path>
            </a:pathLst>
          </a:custGeom>
        </p:spPr>
      </p:pic>
    </p:spTree>
    <p:extLst>
      <p:ext uri="{BB962C8B-B14F-4D97-AF65-F5344CB8AC3E}">
        <p14:creationId xmlns:p14="http://schemas.microsoft.com/office/powerpoint/2010/main" val="27502990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6ADA084-C86B-4F3C-8077-6A8999CC4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 name="Title"/>
          <p:cNvSpPr>
            <a:spLocks noGrp="1"/>
          </p:cNvSpPr>
          <p:nvPr>
            <p:ph type="ctrTitle"/>
          </p:nvPr>
        </p:nvSpPr>
        <p:spPr>
          <a:xfrm>
            <a:off x="609600" y="552782"/>
            <a:ext cx="5369169" cy="1591902"/>
          </a:xfrm>
        </p:spPr>
        <p:txBody>
          <a:bodyPr>
            <a:normAutofit/>
          </a:bodyPr>
          <a:lstStyle/>
          <a:p>
            <a:r>
              <a:rPr lang="en-US" dirty="0"/>
              <a:t>When should a SME go International?</a:t>
            </a:r>
          </a:p>
        </p:txBody>
      </p:sp>
      <p:sp>
        <p:nvSpPr>
          <p:cNvPr id="3" name="Content Placeholder"/>
          <p:cNvSpPr>
            <a:spLocks noGrp="1"/>
          </p:cNvSpPr>
          <p:nvPr>
            <p:ph idx="1"/>
          </p:nvPr>
        </p:nvSpPr>
        <p:spPr>
          <a:xfrm>
            <a:off x="610198" y="2391995"/>
            <a:ext cx="5355276" cy="3174788"/>
          </a:xfrm>
        </p:spPr>
        <p:txBody>
          <a:bodyPr anchor="t">
            <a:normAutofit/>
          </a:bodyPr>
          <a:lstStyle/>
          <a:p>
            <a:pPr marL="342900" lvl="0" indent="-342900">
              <a:lnSpc>
                <a:spcPct val="100000"/>
              </a:lnSpc>
              <a:buFont typeface="Arial" panose="020B0504020202020204" pitchFamily="34" charset="0"/>
              <a:buChar char="•"/>
            </a:pPr>
            <a:r>
              <a:rPr lang="en-US" sz="2400" dirty="0"/>
              <a:t>Are we willing to commit our resources to internationalization?</a:t>
            </a:r>
            <a:endParaRPr lang="en-US"/>
          </a:p>
          <a:p>
            <a:pPr marL="342900" lvl="0" indent="-342900">
              <a:lnSpc>
                <a:spcPct val="100000"/>
              </a:lnSpc>
              <a:buFont typeface="Arial" panose="020B0504020202020204" pitchFamily="34" charset="0"/>
              <a:buChar char="•"/>
            </a:pPr>
            <a:r>
              <a:rPr lang="en-US" sz="2400" dirty="0"/>
              <a:t>Is there a country where we feel comfortable doing business?</a:t>
            </a:r>
          </a:p>
        </p:txBody>
      </p:sp>
      <p:pic>
        <p:nvPicPr>
          <p:cNvPr id="6" name="Picture 5" descr="Stock exchange numbers">
            <a:extLst>
              <a:ext uri="{FF2B5EF4-FFF2-40B4-BE49-F238E27FC236}">
                <a16:creationId xmlns:a16="http://schemas.microsoft.com/office/drawing/2014/main" id="{1F976393-E6CD-2969-7A5B-A4220565818B}"/>
              </a:ext>
            </a:extLst>
          </p:cNvPr>
          <p:cNvPicPr>
            <a:picLocks noChangeAspect="1"/>
          </p:cNvPicPr>
          <p:nvPr/>
        </p:nvPicPr>
        <p:blipFill rotWithShape="1">
          <a:blip r:embed="rId2"/>
          <a:srcRect l="28205" r="15157" b="-3"/>
          <a:stretch/>
        </p:blipFill>
        <p:spPr>
          <a:xfrm>
            <a:off x="6364448" y="10"/>
            <a:ext cx="5827552" cy="6857990"/>
          </a:xfrm>
          <a:custGeom>
            <a:avLst/>
            <a:gdLst/>
            <a:ahLst/>
            <a:cxnLst/>
            <a:rect l="l" t="t" r="r" b="b"/>
            <a:pathLst>
              <a:path w="5827552" h="6858000">
                <a:moveTo>
                  <a:pt x="391440" y="4232571"/>
                </a:moveTo>
                <a:cubicBezTo>
                  <a:pt x="581049" y="4232571"/>
                  <a:pt x="734757" y="4386279"/>
                  <a:pt x="734757" y="4575888"/>
                </a:cubicBezTo>
                <a:cubicBezTo>
                  <a:pt x="734757" y="4765497"/>
                  <a:pt x="581049" y="4919205"/>
                  <a:pt x="391440" y="4919205"/>
                </a:cubicBezTo>
                <a:cubicBezTo>
                  <a:pt x="201831" y="4919205"/>
                  <a:pt x="48123" y="4765497"/>
                  <a:pt x="48123" y="4575888"/>
                </a:cubicBezTo>
                <a:cubicBezTo>
                  <a:pt x="48123" y="4386279"/>
                  <a:pt x="201831" y="4232571"/>
                  <a:pt x="391440" y="4232571"/>
                </a:cubicBezTo>
                <a:close/>
                <a:moveTo>
                  <a:pt x="247368" y="1806694"/>
                </a:moveTo>
                <a:cubicBezTo>
                  <a:pt x="383986" y="1806694"/>
                  <a:pt x="494736" y="1917444"/>
                  <a:pt x="494736" y="2054062"/>
                </a:cubicBezTo>
                <a:cubicBezTo>
                  <a:pt x="494736" y="2190680"/>
                  <a:pt x="383986" y="2301430"/>
                  <a:pt x="247368" y="2301430"/>
                </a:cubicBezTo>
                <a:cubicBezTo>
                  <a:pt x="110750" y="2301430"/>
                  <a:pt x="0" y="2190680"/>
                  <a:pt x="0" y="2054062"/>
                </a:cubicBezTo>
                <a:cubicBezTo>
                  <a:pt x="0" y="1917444"/>
                  <a:pt x="110750" y="1806694"/>
                  <a:pt x="247368" y="1806694"/>
                </a:cubicBezTo>
                <a:close/>
                <a:moveTo>
                  <a:pt x="247369" y="1294715"/>
                </a:moveTo>
                <a:cubicBezTo>
                  <a:pt x="326938" y="1294715"/>
                  <a:pt x="391441" y="1359218"/>
                  <a:pt x="391441" y="1438787"/>
                </a:cubicBezTo>
                <a:cubicBezTo>
                  <a:pt x="391441" y="1518356"/>
                  <a:pt x="326938" y="1582859"/>
                  <a:pt x="247369" y="1582859"/>
                </a:cubicBezTo>
                <a:cubicBezTo>
                  <a:pt x="167800" y="1582859"/>
                  <a:pt x="103297" y="1518356"/>
                  <a:pt x="103297" y="1438787"/>
                </a:cubicBezTo>
                <a:cubicBezTo>
                  <a:pt x="103297" y="1359218"/>
                  <a:pt x="167800" y="1294715"/>
                  <a:pt x="247369" y="1294715"/>
                </a:cubicBezTo>
                <a:close/>
                <a:moveTo>
                  <a:pt x="480671" y="0"/>
                </a:moveTo>
                <a:lnTo>
                  <a:pt x="5827552" y="0"/>
                </a:lnTo>
                <a:lnTo>
                  <a:pt x="5827552" y="6858000"/>
                </a:lnTo>
                <a:lnTo>
                  <a:pt x="5825818" y="6858000"/>
                </a:lnTo>
                <a:lnTo>
                  <a:pt x="236731" y="6858000"/>
                </a:lnTo>
                <a:lnTo>
                  <a:pt x="225831" y="6841105"/>
                </a:lnTo>
                <a:cubicBezTo>
                  <a:pt x="35993" y="6490332"/>
                  <a:pt x="58970" y="6027176"/>
                  <a:pt x="314550" y="5720066"/>
                </a:cubicBezTo>
                <a:cubicBezTo>
                  <a:pt x="1530043" y="4259025"/>
                  <a:pt x="615593" y="4079388"/>
                  <a:pt x="503588" y="3464278"/>
                </a:cubicBezTo>
                <a:cubicBezTo>
                  <a:pt x="330606" y="2514465"/>
                  <a:pt x="722867" y="2276432"/>
                  <a:pt x="675681" y="1809180"/>
                </a:cubicBezTo>
                <a:cubicBezTo>
                  <a:pt x="624359" y="1301070"/>
                  <a:pt x="219491" y="1102027"/>
                  <a:pt x="245003" y="646882"/>
                </a:cubicBezTo>
                <a:cubicBezTo>
                  <a:pt x="249830" y="424885"/>
                  <a:pt x="318025" y="228632"/>
                  <a:pt x="431196" y="64140"/>
                </a:cubicBezTo>
                <a:close/>
              </a:path>
            </a:pathLst>
          </a:custGeom>
        </p:spPr>
      </p:pic>
    </p:spTree>
    <p:extLst>
      <p:ext uri="{BB962C8B-B14F-4D97-AF65-F5344CB8AC3E}">
        <p14:creationId xmlns:p14="http://schemas.microsoft.com/office/powerpoint/2010/main" val="32276995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6ADA084-C86B-4F3C-8077-6A8999CC4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 name="Title"/>
          <p:cNvSpPr>
            <a:spLocks noGrp="1"/>
          </p:cNvSpPr>
          <p:nvPr>
            <p:ph type="ctrTitle"/>
          </p:nvPr>
        </p:nvSpPr>
        <p:spPr>
          <a:xfrm>
            <a:off x="609600" y="552782"/>
            <a:ext cx="5369169" cy="1591902"/>
          </a:xfrm>
        </p:spPr>
        <p:txBody>
          <a:bodyPr>
            <a:normAutofit/>
          </a:bodyPr>
          <a:lstStyle/>
          <a:p>
            <a:r>
              <a:rPr lang="en-US" dirty="0"/>
              <a:t>When should a SME go International?</a:t>
            </a:r>
          </a:p>
        </p:txBody>
      </p:sp>
      <p:sp>
        <p:nvSpPr>
          <p:cNvPr id="3" name="Content Placeholder"/>
          <p:cNvSpPr>
            <a:spLocks noGrp="1"/>
          </p:cNvSpPr>
          <p:nvPr>
            <p:ph idx="1"/>
          </p:nvPr>
        </p:nvSpPr>
        <p:spPr>
          <a:xfrm>
            <a:off x="610198" y="2391995"/>
            <a:ext cx="5355276" cy="3174788"/>
          </a:xfrm>
        </p:spPr>
        <p:txBody>
          <a:bodyPr anchor="t">
            <a:normAutofit/>
          </a:bodyPr>
          <a:lstStyle/>
          <a:p>
            <a:pPr marL="285750" lvl="0" indent="-285750">
              <a:lnSpc>
                <a:spcPct val="100000"/>
              </a:lnSpc>
              <a:buFont typeface="Arial" panose="020B0504020202020204" pitchFamily="34" charset="0"/>
              <a:buChar char="•"/>
            </a:pPr>
            <a:r>
              <a:rPr lang="en-US" sz="2400" dirty="0"/>
              <a:t>Do we have a unique product that the big firms may not easily copy?</a:t>
            </a:r>
          </a:p>
          <a:p>
            <a:pPr marL="285750" lvl="0" indent="-285750">
              <a:lnSpc>
                <a:spcPct val="100000"/>
              </a:lnSpc>
              <a:buFont typeface="Arial" panose="020B0504020202020204" pitchFamily="34" charset="0"/>
              <a:buChar char="•"/>
            </a:pPr>
            <a:r>
              <a:rPr lang="en-US" sz="2400" dirty="0"/>
              <a:t>Can we afford to be multinational?</a:t>
            </a:r>
          </a:p>
        </p:txBody>
      </p:sp>
      <p:pic>
        <p:nvPicPr>
          <p:cNvPr id="6" name="Picture 5" descr="Stock exchange numbers">
            <a:extLst>
              <a:ext uri="{FF2B5EF4-FFF2-40B4-BE49-F238E27FC236}">
                <a16:creationId xmlns:a16="http://schemas.microsoft.com/office/drawing/2014/main" id="{1F976393-E6CD-2969-7A5B-A4220565818B}"/>
              </a:ext>
            </a:extLst>
          </p:cNvPr>
          <p:cNvPicPr>
            <a:picLocks noChangeAspect="1"/>
          </p:cNvPicPr>
          <p:nvPr/>
        </p:nvPicPr>
        <p:blipFill rotWithShape="1">
          <a:blip r:embed="rId2"/>
          <a:srcRect l="28205" r="15157" b="-3"/>
          <a:stretch/>
        </p:blipFill>
        <p:spPr>
          <a:xfrm>
            <a:off x="6364448" y="10"/>
            <a:ext cx="5827552" cy="6857990"/>
          </a:xfrm>
          <a:custGeom>
            <a:avLst/>
            <a:gdLst/>
            <a:ahLst/>
            <a:cxnLst/>
            <a:rect l="l" t="t" r="r" b="b"/>
            <a:pathLst>
              <a:path w="5827552" h="6858000">
                <a:moveTo>
                  <a:pt x="391440" y="4232571"/>
                </a:moveTo>
                <a:cubicBezTo>
                  <a:pt x="581049" y="4232571"/>
                  <a:pt x="734757" y="4386279"/>
                  <a:pt x="734757" y="4575888"/>
                </a:cubicBezTo>
                <a:cubicBezTo>
                  <a:pt x="734757" y="4765497"/>
                  <a:pt x="581049" y="4919205"/>
                  <a:pt x="391440" y="4919205"/>
                </a:cubicBezTo>
                <a:cubicBezTo>
                  <a:pt x="201831" y="4919205"/>
                  <a:pt x="48123" y="4765497"/>
                  <a:pt x="48123" y="4575888"/>
                </a:cubicBezTo>
                <a:cubicBezTo>
                  <a:pt x="48123" y="4386279"/>
                  <a:pt x="201831" y="4232571"/>
                  <a:pt x="391440" y="4232571"/>
                </a:cubicBezTo>
                <a:close/>
                <a:moveTo>
                  <a:pt x="247368" y="1806694"/>
                </a:moveTo>
                <a:cubicBezTo>
                  <a:pt x="383986" y="1806694"/>
                  <a:pt x="494736" y="1917444"/>
                  <a:pt x="494736" y="2054062"/>
                </a:cubicBezTo>
                <a:cubicBezTo>
                  <a:pt x="494736" y="2190680"/>
                  <a:pt x="383986" y="2301430"/>
                  <a:pt x="247368" y="2301430"/>
                </a:cubicBezTo>
                <a:cubicBezTo>
                  <a:pt x="110750" y="2301430"/>
                  <a:pt x="0" y="2190680"/>
                  <a:pt x="0" y="2054062"/>
                </a:cubicBezTo>
                <a:cubicBezTo>
                  <a:pt x="0" y="1917444"/>
                  <a:pt x="110750" y="1806694"/>
                  <a:pt x="247368" y="1806694"/>
                </a:cubicBezTo>
                <a:close/>
                <a:moveTo>
                  <a:pt x="247369" y="1294715"/>
                </a:moveTo>
                <a:cubicBezTo>
                  <a:pt x="326938" y="1294715"/>
                  <a:pt x="391441" y="1359218"/>
                  <a:pt x="391441" y="1438787"/>
                </a:cubicBezTo>
                <a:cubicBezTo>
                  <a:pt x="391441" y="1518356"/>
                  <a:pt x="326938" y="1582859"/>
                  <a:pt x="247369" y="1582859"/>
                </a:cubicBezTo>
                <a:cubicBezTo>
                  <a:pt x="167800" y="1582859"/>
                  <a:pt x="103297" y="1518356"/>
                  <a:pt x="103297" y="1438787"/>
                </a:cubicBezTo>
                <a:cubicBezTo>
                  <a:pt x="103297" y="1359218"/>
                  <a:pt x="167800" y="1294715"/>
                  <a:pt x="247369" y="1294715"/>
                </a:cubicBezTo>
                <a:close/>
                <a:moveTo>
                  <a:pt x="480671" y="0"/>
                </a:moveTo>
                <a:lnTo>
                  <a:pt x="5827552" y="0"/>
                </a:lnTo>
                <a:lnTo>
                  <a:pt x="5827552" y="6858000"/>
                </a:lnTo>
                <a:lnTo>
                  <a:pt x="5825818" y="6858000"/>
                </a:lnTo>
                <a:lnTo>
                  <a:pt x="236731" y="6858000"/>
                </a:lnTo>
                <a:lnTo>
                  <a:pt x="225831" y="6841105"/>
                </a:lnTo>
                <a:cubicBezTo>
                  <a:pt x="35993" y="6490332"/>
                  <a:pt x="58970" y="6027176"/>
                  <a:pt x="314550" y="5720066"/>
                </a:cubicBezTo>
                <a:cubicBezTo>
                  <a:pt x="1530043" y="4259025"/>
                  <a:pt x="615593" y="4079388"/>
                  <a:pt x="503588" y="3464278"/>
                </a:cubicBezTo>
                <a:cubicBezTo>
                  <a:pt x="330606" y="2514465"/>
                  <a:pt x="722867" y="2276432"/>
                  <a:pt x="675681" y="1809180"/>
                </a:cubicBezTo>
                <a:cubicBezTo>
                  <a:pt x="624359" y="1301070"/>
                  <a:pt x="219491" y="1102027"/>
                  <a:pt x="245003" y="646882"/>
                </a:cubicBezTo>
                <a:cubicBezTo>
                  <a:pt x="249830" y="424885"/>
                  <a:pt x="318025" y="228632"/>
                  <a:pt x="431196" y="64140"/>
                </a:cubicBezTo>
                <a:close/>
              </a:path>
            </a:pathLst>
          </a:custGeom>
        </p:spPr>
      </p:pic>
    </p:spTree>
    <p:extLst>
      <p:ext uri="{BB962C8B-B14F-4D97-AF65-F5344CB8AC3E}">
        <p14:creationId xmlns:p14="http://schemas.microsoft.com/office/powerpoint/2010/main" val="24318385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6ADA084-C86B-4F3C-8077-6A8999CC4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 name="Title"/>
          <p:cNvSpPr>
            <a:spLocks noGrp="1"/>
          </p:cNvSpPr>
          <p:nvPr>
            <p:ph type="ctrTitle"/>
          </p:nvPr>
        </p:nvSpPr>
        <p:spPr>
          <a:xfrm>
            <a:off x="609600" y="552782"/>
            <a:ext cx="5369169" cy="1591902"/>
          </a:xfrm>
        </p:spPr>
        <p:txBody>
          <a:bodyPr>
            <a:normAutofit/>
          </a:bodyPr>
          <a:lstStyle/>
          <a:p>
            <a:r>
              <a:rPr lang="en-US" dirty="0"/>
              <a:t>SMEs customers contact techniques</a:t>
            </a:r>
          </a:p>
        </p:txBody>
      </p:sp>
      <p:sp>
        <p:nvSpPr>
          <p:cNvPr id="3" name="Content Placeholder"/>
          <p:cNvSpPr>
            <a:spLocks noGrp="1"/>
          </p:cNvSpPr>
          <p:nvPr>
            <p:ph idx="1"/>
          </p:nvPr>
        </p:nvSpPr>
        <p:spPr>
          <a:xfrm>
            <a:off x="610198" y="2391995"/>
            <a:ext cx="5355276" cy="3174788"/>
          </a:xfrm>
        </p:spPr>
        <p:txBody>
          <a:bodyPr anchor="t">
            <a:normAutofit/>
          </a:bodyPr>
          <a:lstStyle/>
          <a:p>
            <a:pPr marL="342900" lvl="0" indent="-342900">
              <a:lnSpc>
                <a:spcPct val="100000"/>
              </a:lnSpc>
              <a:buFont typeface="Arial" panose="020B0504020202020204" pitchFamily="34" charset="0"/>
              <a:buChar char="•"/>
            </a:pPr>
            <a:r>
              <a:rPr lang="en-US" sz="2400" b="1" dirty="0"/>
              <a:t>Trade shows</a:t>
            </a:r>
            <a:r>
              <a:rPr lang="en-US" sz="2400" dirty="0"/>
              <a:t>: Both national and international trade shows present an inexpensive way to get in contact with potential customers and business partners</a:t>
            </a:r>
            <a:endParaRPr lang="en-US"/>
          </a:p>
        </p:txBody>
      </p:sp>
      <p:pic>
        <p:nvPicPr>
          <p:cNvPr id="6" name="Picture 5" descr="Low angle view of modern skyscrapers rising straight up against a dramatic sky">
            <a:extLst>
              <a:ext uri="{FF2B5EF4-FFF2-40B4-BE49-F238E27FC236}">
                <a16:creationId xmlns:a16="http://schemas.microsoft.com/office/drawing/2014/main" id="{57D12F35-D493-D282-8FDE-A1F5A5FC1AD7}"/>
              </a:ext>
            </a:extLst>
          </p:cNvPr>
          <p:cNvPicPr>
            <a:picLocks noChangeAspect="1"/>
          </p:cNvPicPr>
          <p:nvPr/>
        </p:nvPicPr>
        <p:blipFill rotWithShape="1">
          <a:blip r:embed="rId2"/>
          <a:srcRect l="13715" r="29647" b="-3"/>
          <a:stretch/>
        </p:blipFill>
        <p:spPr>
          <a:xfrm>
            <a:off x="6364448" y="10"/>
            <a:ext cx="5827552" cy="6857990"/>
          </a:xfrm>
          <a:custGeom>
            <a:avLst/>
            <a:gdLst/>
            <a:ahLst/>
            <a:cxnLst/>
            <a:rect l="l" t="t" r="r" b="b"/>
            <a:pathLst>
              <a:path w="5827552" h="6858000">
                <a:moveTo>
                  <a:pt x="391440" y="4232571"/>
                </a:moveTo>
                <a:cubicBezTo>
                  <a:pt x="581049" y="4232571"/>
                  <a:pt x="734757" y="4386279"/>
                  <a:pt x="734757" y="4575888"/>
                </a:cubicBezTo>
                <a:cubicBezTo>
                  <a:pt x="734757" y="4765497"/>
                  <a:pt x="581049" y="4919205"/>
                  <a:pt x="391440" y="4919205"/>
                </a:cubicBezTo>
                <a:cubicBezTo>
                  <a:pt x="201831" y="4919205"/>
                  <a:pt x="48123" y="4765497"/>
                  <a:pt x="48123" y="4575888"/>
                </a:cubicBezTo>
                <a:cubicBezTo>
                  <a:pt x="48123" y="4386279"/>
                  <a:pt x="201831" y="4232571"/>
                  <a:pt x="391440" y="4232571"/>
                </a:cubicBezTo>
                <a:close/>
                <a:moveTo>
                  <a:pt x="247368" y="1806694"/>
                </a:moveTo>
                <a:cubicBezTo>
                  <a:pt x="383986" y="1806694"/>
                  <a:pt x="494736" y="1917444"/>
                  <a:pt x="494736" y="2054062"/>
                </a:cubicBezTo>
                <a:cubicBezTo>
                  <a:pt x="494736" y="2190680"/>
                  <a:pt x="383986" y="2301430"/>
                  <a:pt x="247368" y="2301430"/>
                </a:cubicBezTo>
                <a:cubicBezTo>
                  <a:pt x="110750" y="2301430"/>
                  <a:pt x="0" y="2190680"/>
                  <a:pt x="0" y="2054062"/>
                </a:cubicBezTo>
                <a:cubicBezTo>
                  <a:pt x="0" y="1917444"/>
                  <a:pt x="110750" y="1806694"/>
                  <a:pt x="247368" y="1806694"/>
                </a:cubicBezTo>
                <a:close/>
                <a:moveTo>
                  <a:pt x="247369" y="1294715"/>
                </a:moveTo>
                <a:cubicBezTo>
                  <a:pt x="326938" y="1294715"/>
                  <a:pt x="391441" y="1359218"/>
                  <a:pt x="391441" y="1438787"/>
                </a:cubicBezTo>
                <a:cubicBezTo>
                  <a:pt x="391441" y="1518356"/>
                  <a:pt x="326938" y="1582859"/>
                  <a:pt x="247369" y="1582859"/>
                </a:cubicBezTo>
                <a:cubicBezTo>
                  <a:pt x="167800" y="1582859"/>
                  <a:pt x="103297" y="1518356"/>
                  <a:pt x="103297" y="1438787"/>
                </a:cubicBezTo>
                <a:cubicBezTo>
                  <a:pt x="103297" y="1359218"/>
                  <a:pt x="167800" y="1294715"/>
                  <a:pt x="247369" y="1294715"/>
                </a:cubicBezTo>
                <a:close/>
                <a:moveTo>
                  <a:pt x="480671" y="0"/>
                </a:moveTo>
                <a:lnTo>
                  <a:pt x="5827552" y="0"/>
                </a:lnTo>
                <a:lnTo>
                  <a:pt x="5827552" y="6858000"/>
                </a:lnTo>
                <a:lnTo>
                  <a:pt x="5825818" y="6858000"/>
                </a:lnTo>
                <a:lnTo>
                  <a:pt x="236731" y="6858000"/>
                </a:lnTo>
                <a:lnTo>
                  <a:pt x="225831" y="6841105"/>
                </a:lnTo>
                <a:cubicBezTo>
                  <a:pt x="35993" y="6490332"/>
                  <a:pt x="58970" y="6027176"/>
                  <a:pt x="314550" y="5720066"/>
                </a:cubicBezTo>
                <a:cubicBezTo>
                  <a:pt x="1530043" y="4259025"/>
                  <a:pt x="615593" y="4079388"/>
                  <a:pt x="503588" y="3464278"/>
                </a:cubicBezTo>
                <a:cubicBezTo>
                  <a:pt x="330606" y="2514465"/>
                  <a:pt x="722867" y="2276432"/>
                  <a:pt x="675681" y="1809180"/>
                </a:cubicBezTo>
                <a:cubicBezTo>
                  <a:pt x="624359" y="1301070"/>
                  <a:pt x="219491" y="1102027"/>
                  <a:pt x="245003" y="646882"/>
                </a:cubicBezTo>
                <a:cubicBezTo>
                  <a:pt x="249830" y="424885"/>
                  <a:pt x="318025" y="228632"/>
                  <a:pt x="431196" y="64140"/>
                </a:cubicBezTo>
                <a:close/>
              </a:path>
            </a:pathLst>
          </a:custGeom>
        </p:spPr>
      </p:pic>
    </p:spTree>
    <p:extLst>
      <p:ext uri="{BB962C8B-B14F-4D97-AF65-F5344CB8AC3E}">
        <p14:creationId xmlns:p14="http://schemas.microsoft.com/office/powerpoint/2010/main" val="22457930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6ADA084-C86B-4F3C-8077-6A8999CC4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 name="Title"/>
          <p:cNvSpPr>
            <a:spLocks noGrp="1"/>
          </p:cNvSpPr>
          <p:nvPr>
            <p:ph type="ctrTitle"/>
          </p:nvPr>
        </p:nvSpPr>
        <p:spPr>
          <a:xfrm>
            <a:off x="609600" y="552782"/>
            <a:ext cx="5369169" cy="1591902"/>
          </a:xfrm>
        </p:spPr>
        <p:txBody>
          <a:bodyPr>
            <a:normAutofit/>
          </a:bodyPr>
          <a:lstStyle/>
          <a:p>
            <a:r>
              <a:rPr lang="en-US" dirty="0"/>
              <a:t>SMEs customers contact techniques</a:t>
            </a:r>
          </a:p>
        </p:txBody>
      </p:sp>
      <p:sp>
        <p:nvSpPr>
          <p:cNvPr id="3" name="Content Placeholder"/>
          <p:cNvSpPr>
            <a:spLocks noGrp="1"/>
          </p:cNvSpPr>
          <p:nvPr>
            <p:ph idx="1"/>
          </p:nvPr>
        </p:nvSpPr>
        <p:spPr>
          <a:xfrm>
            <a:off x="610198" y="2391995"/>
            <a:ext cx="5367566" cy="4317788"/>
          </a:xfrm>
        </p:spPr>
        <p:txBody>
          <a:bodyPr vert="horz" lIns="91440" tIns="45720" rIns="91440" bIns="45720" rtlCol="0" anchor="t">
            <a:noAutofit/>
          </a:bodyPr>
          <a:lstStyle/>
          <a:p>
            <a:pPr marL="342900" lvl="0" indent="-342900">
              <a:lnSpc>
                <a:spcPct val="100000"/>
              </a:lnSpc>
              <a:buFont typeface="Arial" panose="020B0504020202020204" pitchFamily="34" charset="0"/>
              <a:buChar char="•"/>
            </a:pPr>
            <a:r>
              <a:rPr lang="en-US" sz="2400" b="1" dirty="0"/>
              <a:t>Catalog expositions</a:t>
            </a:r>
            <a:r>
              <a:rPr lang="en-US" sz="2400" dirty="0"/>
              <a:t>: These are mostly done by embassies and consulates</a:t>
            </a:r>
            <a:endParaRPr lang="en-US"/>
          </a:p>
          <a:p>
            <a:pPr marL="342900" lvl="0" indent="-342900">
              <a:lnSpc>
                <a:spcPct val="100000"/>
              </a:lnSpc>
              <a:buFont typeface="Arial" panose="020B0504020202020204" pitchFamily="34" charset="0"/>
              <a:buChar char="•"/>
            </a:pPr>
            <a:r>
              <a:rPr lang="en-US" sz="2400" b="1" dirty="0"/>
              <a:t>International advertising agencies:</a:t>
            </a:r>
            <a:r>
              <a:rPr lang="en-US" sz="2400" dirty="0"/>
              <a:t> Firms can also get in touch with agencies that are involved in international advertising who may specialize in certain products or markets</a:t>
            </a:r>
          </a:p>
        </p:txBody>
      </p:sp>
      <p:pic>
        <p:nvPicPr>
          <p:cNvPr id="6" name="Picture 5" descr="Low angle view of modern skyscrapers rising straight up against a dramatic sky">
            <a:extLst>
              <a:ext uri="{FF2B5EF4-FFF2-40B4-BE49-F238E27FC236}">
                <a16:creationId xmlns:a16="http://schemas.microsoft.com/office/drawing/2014/main" id="{57D12F35-D493-D282-8FDE-A1F5A5FC1AD7}"/>
              </a:ext>
            </a:extLst>
          </p:cNvPr>
          <p:cNvPicPr>
            <a:picLocks noChangeAspect="1"/>
          </p:cNvPicPr>
          <p:nvPr/>
        </p:nvPicPr>
        <p:blipFill rotWithShape="1">
          <a:blip r:embed="rId2"/>
          <a:srcRect l="13715" r="29647" b="-3"/>
          <a:stretch/>
        </p:blipFill>
        <p:spPr>
          <a:xfrm>
            <a:off x="6364448" y="10"/>
            <a:ext cx="5827552" cy="6857990"/>
          </a:xfrm>
          <a:custGeom>
            <a:avLst/>
            <a:gdLst/>
            <a:ahLst/>
            <a:cxnLst/>
            <a:rect l="l" t="t" r="r" b="b"/>
            <a:pathLst>
              <a:path w="5827552" h="6858000">
                <a:moveTo>
                  <a:pt x="391440" y="4232571"/>
                </a:moveTo>
                <a:cubicBezTo>
                  <a:pt x="581049" y="4232571"/>
                  <a:pt x="734757" y="4386279"/>
                  <a:pt x="734757" y="4575888"/>
                </a:cubicBezTo>
                <a:cubicBezTo>
                  <a:pt x="734757" y="4765497"/>
                  <a:pt x="581049" y="4919205"/>
                  <a:pt x="391440" y="4919205"/>
                </a:cubicBezTo>
                <a:cubicBezTo>
                  <a:pt x="201831" y="4919205"/>
                  <a:pt x="48123" y="4765497"/>
                  <a:pt x="48123" y="4575888"/>
                </a:cubicBezTo>
                <a:cubicBezTo>
                  <a:pt x="48123" y="4386279"/>
                  <a:pt x="201831" y="4232571"/>
                  <a:pt x="391440" y="4232571"/>
                </a:cubicBezTo>
                <a:close/>
                <a:moveTo>
                  <a:pt x="247368" y="1806694"/>
                </a:moveTo>
                <a:cubicBezTo>
                  <a:pt x="383986" y="1806694"/>
                  <a:pt x="494736" y="1917444"/>
                  <a:pt x="494736" y="2054062"/>
                </a:cubicBezTo>
                <a:cubicBezTo>
                  <a:pt x="494736" y="2190680"/>
                  <a:pt x="383986" y="2301430"/>
                  <a:pt x="247368" y="2301430"/>
                </a:cubicBezTo>
                <a:cubicBezTo>
                  <a:pt x="110750" y="2301430"/>
                  <a:pt x="0" y="2190680"/>
                  <a:pt x="0" y="2054062"/>
                </a:cubicBezTo>
                <a:cubicBezTo>
                  <a:pt x="0" y="1917444"/>
                  <a:pt x="110750" y="1806694"/>
                  <a:pt x="247368" y="1806694"/>
                </a:cubicBezTo>
                <a:close/>
                <a:moveTo>
                  <a:pt x="247369" y="1294715"/>
                </a:moveTo>
                <a:cubicBezTo>
                  <a:pt x="326938" y="1294715"/>
                  <a:pt x="391441" y="1359218"/>
                  <a:pt x="391441" y="1438787"/>
                </a:cubicBezTo>
                <a:cubicBezTo>
                  <a:pt x="391441" y="1518356"/>
                  <a:pt x="326938" y="1582859"/>
                  <a:pt x="247369" y="1582859"/>
                </a:cubicBezTo>
                <a:cubicBezTo>
                  <a:pt x="167800" y="1582859"/>
                  <a:pt x="103297" y="1518356"/>
                  <a:pt x="103297" y="1438787"/>
                </a:cubicBezTo>
                <a:cubicBezTo>
                  <a:pt x="103297" y="1359218"/>
                  <a:pt x="167800" y="1294715"/>
                  <a:pt x="247369" y="1294715"/>
                </a:cubicBezTo>
                <a:close/>
                <a:moveTo>
                  <a:pt x="480671" y="0"/>
                </a:moveTo>
                <a:lnTo>
                  <a:pt x="5827552" y="0"/>
                </a:lnTo>
                <a:lnTo>
                  <a:pt x="5827552" y="6858000"/>
                </a:lnTo>
                <a:lnTo>
                  <a:pt x="5825818" y="6858000"/>
                </a:lnTo>
                <a:lnTo>
                  <a:pt x="236731" y="6858000"/>
                </a:lnTo>
                <a:lnTo>
                  <a:pt x="225831" y="6841105"/>
                </a:lnTo>
                <a:cubicBezTo>
                  <a:pt x="35993" y="6490332"/>
                  <a:pt x="58970" y="6027176"/>
                  <a:pt x="314550" y="5720066"/>
                </a:cubicBezTo>
                <a:cubicBezTo>
                  <a:pt x="1530043" y="4259025"/>
                  <a:pt x="615593" y="4079388"/>
                  <a:pt x="503588" y="3464278"/>
                </a:cubicBezTo>
                <a:cubicBezTo>
                  <a:pt x="330606" y="2514465"/>
                  <a:pt x="722867" y="2276432"/>
                  <a:pt x="675681" y="1809180"/>
                </a:cubicBezTo>
                <a:cubicBezTo>
                  <a:pt x="624359" y="1301070"/>
                  <a:pt x="219491" y="1102027"/>
                  <a:pt x="245003" y="646882"/>
                </a:cubicBezTo>
                <a:cubicBezTo>
                  <a:pt x="249830" y="424885"/>
                  <a:pt x="318025" y="228632"/>
                  <a:pt x="431196" y="64140"/>
                </a:cubicBezTo>
                <a:close/>
              </a:path>
            </a:pathLst>
          </a:custGeom>
        </p:spPr>
      </p:pic>
    </p:spTree>
    <p:extLst>
      <p:ext uri="{BB962C8B-B14F-4D97-AF65-F5344CB8AC3E}">
        <p14:creationId xmlns:p14="http://schemas.microsoft.com/office/powerpoint/2010/main" val="14794541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6ADA084-C86B-4F3C-8077-6A8999CC4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 name="Title"/>
          <p:cNvSpPr>
            <a:spLocks noGrp="1"/>
          </p:cNvSpPr>
          <p:nvPr>
            <p:ph type="ctrTitle"/>
          </p:nvPr>
        </p:nvSpPr>
        <p:spPr>
          <a:xfrm>
            <a:off x="609600" y="552782"/>
            <a:ext cx="5369169" cy="1591902"/>
          </a:xfrm>
        </p:spPr>
        <p:txBody>
          <a:bodyPr>
            <a:normAutofit/>
          </a:bodyPr>
          <a:lstStyle/>
          <a:p>
            <a:r>
              <a:rPr lang="en-US" dirty="0"/>
              <a:t>SMEs customers contact techniques</a:t>
            </a:r>
          </a:p>
        </p:txBody>
      </p:sp>
      <p:sp>
        <p:nvSpPr>
          <p:cNvPr id="3" name="Content Placeholder"/>
          <p:cNvSpPr>
            <a:spLocks noGrp="1"/>
          </p:cNvSpPr>
          <p:nvPr>
            <p:ph idx="1"/>
          </p:nvPr>
        </p:nvSpPr>
        <p:spPr>
          <a:xfrm>
            <a:off x="610198" y="2391995"/>
            <a:ext cx="6522856" cy="4268626"/>
          </a:xfrm>
        </p:spPr>
        <p:txBody>
          <a:bodyPr anchor="t">
            <a:noAutofit/>
          </a:bodyPr>
          <a:lstStyle/>
          <a:p>
            <a:pPr marL="342900" lvl="0" indent="-342900">
              <a:lnSpc>
                <a:spcPct val="100000"/>
              </a:lnSpc>
              <a:buFont typeface="Arial" panose="020B0504020202020204" pitchFamily="34" charset="0"/>
              <a:buChar char="•"/>
            </a:pPr>
            <a:r>
              <a:rPr lang="en-US" sz="2400" b="1" dirty="0"/>
              <a:t>Government sponsored trade missions</a:t>
            </a:r>
            <a:r>
              <a:rPr lang="en-US" sz="2400" dirty="0"/>
              <a:t>: As we discussed in an earlier lecture, governments are at time interested in encouraging export from their countries, to achieve this they may promote local business or products through sponsoring trade missions in potential foreign countries</a:t>
            </a:r>
            <a:endParaRPr lang="en-US"/>
          </a:p>
        </p:txBody>
      </p:sp>
      <p:pic>
        <p:nvPicPr>
          <p:cNvPr id="6" name="Picture 5" descr="Low angle view of modern skyscrapers rising straight up against a dramatic sky">
            <a:extLst>
              <a:ext uri="{FF2B5EF4-FFF2-40B4-BE49-F238E27FC236}">
                <a16:creationId xmlns:a16="http://schemas.microsoft.com/office/drawing/2014/main" id="{57D12F35-D493-D282-8FDE-A1F5A5FC1AD7}"/>
              </a:ext>
            </a:extLst>
          </p:cNvPr>
          <p:cNvPicPr>
            <a:picLocks noChangeAspect="1"/>
          </p:cNvPicPr>
          <p:nvPr/>
        </p:nvPicPr>
        <p:blipFill rotWithShape="1">
          <a:blip r:embed="rId2"/>
          <a:srcRect l="13715" r="29647" b="-3"/>
          <a:stretch/>
        </p:blipFill>
        <p:spPr>
          <a:xfrm>
            <a:off x="7507448" y="10"/>
            <a:ext cx="4684552" cy="6857990"/>
          </a:xfrm>
          <a:custGeom>
            <a:avLst/>
            <a:gdLst/>
            <a:ahLst/>
            <a:cxnLst/>
            <a:rect l="l" t="t" r="r" b="b"/>
            <a:pathLst>
              <a:path w="5827552" h="6858000">
                <a:moveTo>
                  <a:pt x="391440" y="4232571"/>
                </a:moveTo>
                <a:cubicBezTo>
                  <a:pt x="581049" y="4232571"/>
                  <a:pt x="734757" y="4386279"/>
                  <a:pt x="734757" y="4575888"/>
                </a:cubicBezTo>
                <a:cubicBezTo>
                  <a:pt x="734757" y="4765497"/>
                  <a:pt x="581049" y="4919205"/>
                  <a:pt x="391440" y="4919205"/>
                </a:cubicBezTo>
                <a:cubicBezTo>
                  <a:pt x="201831" y="4919205"/>
                  <a:pt x="48123" y="4765497"/>
                  <a:pt x="48123" y="4575888"/>
                </a:cubicBezTo>
                <a:cubicBezTo>
                  <a:pt x="48123" y="4386279"/>
                  <a:pt x="201831" y="4232571"/>
                  <a:pt x="391440" y="4232571"/>
                </a:cubicBezTo>
                <a:close/>
                <a:moveTo>
                  <a:pt x="247368" y="1806694"/>
                </a:moveTo>
                <a:cubicBezTo>
                  <a:pt x="383986" y="1806694"/>
                  <a:pt x="494736" y="1917444"/>
                  <a:pt x="494736" y="2054062"/>
                </a:cubicBezTo>
                <a:cubicBezTo>
                  <a:pt x="494736" y="2190680"/>
                  <a:pt x="383986" y="2301430"/>
                  <a:pt x="247368" y="2301430"/>
                </a:cubicBezTo>
                <a:cubicBezTo>
                  <a:pt x="110750" y="2301430"/>
                  <a:pt x="0" y="2190680"/>
                  <a:pt x="0" y="2054062"/>
                </a:cubicBezTo>
                <a:cubicBezTo>
                  <a:pt x="0" y="1917444"/>
                  <a:pt x="110750" y="1806694"/>
                  <a:pt x="247368" y="1806694"/>
                </a:cubicBezTo>
                <a:close/>
                <a:moveTo>
                  <a:pt x="247369" y="1294715"/>
                </a:moveTo>
                <a:cubicBezTo>
                  <a:pt x="326938" y="1294715"/>
                  <a:pt x="391441" y="1359218"/>
                  <a:pt x="391441" y="1438787"/>
                </a:cubicBezTo>
                <a:cubicBezTo>
                  <a:pt x="391441" y="1518356"/>
                  <a:pt x="326938" y="1582859"/>
                  <a:pt x="247369" y="1582859"/>
                </a:cubicBezTo>
                <a:cubicBezTo>
                  <a:pt x="167800" y="1582859"/>
                  <a:pt x="103297" y="1518356"/>
                  <a:pt x="103297" y="1438787"/>
                </a:cubicBezTo>
                <a:cubicBezTo>
                  <a:pt x="103297" y="1359218"/>
                  <a:pt x="167800" y="1294715"/>
                  <a:pt x="247369" y="1294715"/>
                </a:cubicBezTo>
                <a:close/>
                <a:moveTo>
                  <a:pt x="480671" y="0"/>
                </a:moveTo>
                <a:lnTo>
                  <a:pt x="5827552" y="0"/>
                </a:lnTo>
                <a:lnTo>
                  <a:pt x="5827552" y="6858000"/>
                </a:lnTo>
                <a:lnTo>
                  <a:pt x="5825818" y="6858000"/>
                </a:lnTo>
                <a:lnTo>
                  <a:pt x="236731" y="6858000"/>
                </a:lnTo>
                <a:lnTo>
                  <a:pt x="225831" y="6841105"/>
                </a:lnTo>
                <a:cubicBezTo>
                  <a:pt x="35993" y="6490332"/>
                  <a:pt x="58970" y="6027176"/>
                  <a:pt x="314550" y="5720066"/>
                </a:cubicBezTo>
                <a:cubicBezTo>
                  <a:pt x="1530043" y="4259025"/>
                  <a:pt x="615593" y="4079388"/>
                  <a:pt x="503588" y="3464278"/>
                </a:cubicBezTo>
                <a:cubicBezTo>
                  <a:pt x="330606" y="2514465"/>
                  <a:pt x="722867" y="2276432"/>
                  <a:pt x="675681" y="1809180"/>
                </a:cubicBezTo>
                <a:cubicBezTo>
                  <a:pt x="624359" y="1301070"/>
                  <a:pt x="219491" y="1102027"/>
                  <a:pt x="245003" y="646882"/>
                </a:cubicBezTo>
                <a:cubicBezTo>
                  <a:pt x="249830" y="424885"/>
                  <a:pt x="318025" y="228632"/>
                  <a:pt x="431196" y="64140"/>
                </a:cubicBezTo>
                <a:close/>
              </a:path>
            </a:pathLst>
          </a:custGeom>
        </p:spPr>
      </p:pic>
    </p:spTree>
    <p:extLst>
      <p:ext uri="{BB962C8B-B14F-4D97-AF65-F5344CB8AC3E}">
        <p14:creationId xmlns:p14="http://schemas.microsoft.com/office/powerpoint/2010/main" val="6344299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A46C5F3-4EAC-473B-BD72-1219E833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Shape 13">
            <a:extLst>
              <a:ext uri="{FF2B5EF4-FFF2-40B4-BE49-F238E27FC236}">
                <a16:creationId xmlns:a16="http://schemas.microsoft.com/office/drawing/2014/main" id="{12231725-D083-4E0F-9428-1C2635189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2140699"/>
            <a:ext cx="12192000" cy="4717301"/>
          </a:xfrm>
          <a:custGeom>
            <a:avLst/>
            <a:gdLst>
              <a:gd name="connsiteX0" fmla="*/ 8930642 w 12192000"/>
              <a:gd name="connsiteY0" fmla="*/ 4273734 h 4717301"/>
              <a:gd name="connsiteX1" fmla="*/ 9143134 w 12192000"/>
              <a:gd name="connsiteY1" fmla="*/ 4396362 h 4717301"/>
              <a:gd name="connsiteX2" fmla="*/ 9043549 w 12192000"/>
              <a:gd name="connsiteY2" fmla="*/ 4693978 h 4717301"/>
              <a:gd name="connsiteX3" fmla="*/ 8745984 w 12192000"/>
              <a:gd name="connsiteY3" fmla="*/ 4594249 h 4717301"/>
              <a:gd name="connsiteX4" fmla="*/ 8845568 w 12192000"/>
              <a:gd name="connsiteY4" fmla="*/ 4296634 h 4717301"/>
              <a:gd name="connsiteX5" fmla="*/ 8930642 w 12192000"/>
              <a:gd name="connsiteY5" fmla="*/ 4273734 h 4717301"/>
              <a:gd name="connsiteX6" fmla="*/ 9842642 w 12192000"/>
              <a:gd name="connsiteY6" fmla="*/ 3718743 h 4717301"/>
              <a:gd name="connsiteX7" fmla="*/ 10272210 w 12192000"/>
              <a:gd name="connsiteY7" fmla="*/ 3966645 h 4717301"/>
              <a:gd name="connsiteX8" fmla="*/ 10070896 w 12192000"/>
              <a:gd name="connsiteY8" fmla="*/ 4568292 h 4717301"/>
              <a:gd name="connsiteX9" fmla="*/ 9469346 w 12192000"/>
              <a:gd name="connsiteY9" fmla="*/ 4366686 h 4717301"/>
              <a:gd name="connsiteX10" fmla="*/ 9670660 w 12192000"/>
              <a:gd name="connsiteY10" fmla="*/ 3765038 h 4717301"/>
              <a:gd name="connsiteX11" fmla="*/ 9842642 w 12192000"/>
              <a:gd name="connsiteY11" fmla="*/ 3718743 h 4717301"/>
              <a:gd name="connsiteX12" fmla="*/ 0 w 12192000"/>
              <a:gd name="connsiteY12" fmla="*/ 0 h 4717301"/>
              <a:gd name="connsiteX13" fmla="*/ 12192000 w 12192000"/>
              <a:gd name="connsiteY13" fmla="*/ 0 h 4717301"/>
              <a:gd name="connsiteX14" fmla="*/ 12192000 w 12192000"/>
              <a:gd name="connsiteY14" fmla="*/ 3369891 h 4717301"/>
              <a:gd name="connsiteX15" fmla="*/ 12124015 w 12192000"/>
              <a:gd name="connsiteY15" fmla="*/ 3410713 h 4717301"/>
              <a:gd name="connsiteX16" fmla="*/ 11077457 w 12192000"/>
              <a:gd name="connsiteY16" fmla="*/ 3501725 h 4717301"/>
              <a:gd name="connsiteX17" fmla="*/ 9867246 w 12192000"/>
              <a:gd name="connsiteY17" fmla="*/ 3351592 h 4717301"/>
              <a:gd name="connsiteX18" fmla="*/ 8994802 w 12192000"/>
              <a:gd name="connsiteY18" fmla="*/ 3878378 h 4717301"/>
              <a:gd name="connsiteX19" fmla="*/ 6994655 w 12192000"/>
              <a:gd name="connsiteY19" fmla="*/ 4335637 h 4717301"/>
              <a:gd name="connsiteX20" fmla="*/ 6287534 w 12192000"/>
              <a:gd name="connsiteY20" fmla="*/ 3714199 h 4717301"/>
              <a:gd name="connsiteX21" fmla="*/ 4392596 w 12192000"/>
              <a:gd name="connsiteY21" fmla="*/ 3392344 h 4717301"/>
              <a:gd name="connsiteX22" fmla="*/ 3014500 w 12192000"/>
              <a:gd name="connsiteY22" fmla="*/ 4100222 h 4717301"/>
              <a:gd name="connsiteX23" fmla="*/ 86414 w 12192000"/>
              <a:gd name="connsiteY23" fmla="*/ 3903305 h 4717301"/>
              <a:gd name="connsiteX24" fmla="*/ 0 w 12192000"/>
              <a:gd name="connsiteY24" fmla="*/ 3840566 h 4717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2192000" h="4717301">
                <a:moveTo>
                  <a:pt x="8930642" y="4273734"/>
                </a:moveTo>
                <a:cubicBezTo>
                  <a:pt x="9016941" y="4268381"/>
                  <a:pt x="9102130" y="4314070"/>
                  <a:pt x="9143134" y="4396362"/>
                </a:cubicBezTo>
                <a:cubicBezTo>
                  <a:pt x="9197806" y="4506087"/>
                  <a:pt x="9153221" y="4639333"/>
                  <a:pt x="9043549" y="4693978"/>
                </a:cubicBezTo>
                <a:cubicBezTo>
                  <a:pt x="8933879" y="4748622"/>
                  <a:pt x="8800655" y="4703973"/>
                  <a:pt x="8745984" y="4594249"/>
                </a:cubicBezTo>
                <a:cubicBezTo>
                  <a:pt x="8691311" y="4484525"/>
                  <a:pt x="8735897" y="4351279"/>
                  <a:pt x="8845568" y="4296634"/>
                </a:cubicBezTo>
                <a:cubicBezTo>
                  <a:pt x="8872986" y="4282973"/>
                  <a:pt x="8901875" y="4275517"/>
                  <a:pt x="8930642" y="4273734"/>
                </a:cubicBezTo>
                <a:close/>
                <a:moveTo>
                  <a:pt x="9842642" y="3718743"/>
                </a:moveTo>
                <a:cubicBezTo>
                  <a:pt x="10017101" y="3707923"/>
                  <a:pt x="10189318" y="3800286"/>
                  <a:pt x="10272210" y="3966645"/>
                </a:cubicBezTo>
                <a:cubicBezTo>
                  <a:pt x="10382732" y="4188458"/>
                  <a:pt x="10292600" y="4457825"/>
                  <a:pt x="10070896" y="4568292"/>
                </a:cubicBezTo>
                <a:cubicBezTo>
                  <a:pt x="9849191" y="4678760"/>
                  <a:pt x="9579867" y="4588498"/>
                  <a:pt x="9469346" y="4366686"/>
                </a:cubicBezTo>
                <a:cubicBezTo>
                  <a:pt x="9358824" y="4144873"/>
                  <a:pt x="9448956" y="3875506"/>
                  <a:pt x="9670660" y="3765038"/>
                </a:cubicBezTo>
                <a:cubicBezTo>
                  <a:pt x="9726087" y="3737421"/>
                  <a:pt x="9784490" y="3722349"/>
                  <a:pt x="9842642" y="3718743"/>
                </a:cubicBezTo>
                <a:close/>
                <a:moveTo>
                  <a:pt x="0" y="0"/>
                </a:moveTo>
                <a:lnTo>
                  <a:pt x="12192000" y="0"/>
                </a:lnTo>
                <a:lnTo>
                  <a:pt x="12192000" y="3369891"/>
                </a:lnTo>
                <a:lnTo>
                  <a:pt x="12124015" y="3410713"/>
                </a:lnTo>
                <a:cubicBezTo>
                  <a:pt x="11792041" y="3581538"/>
                  <a:pt x="11443617" y="3577252"/>
                  <a:pt x="11077457" y="3501725"/>
                </a:cubicBezTo>
                <a:cubicBezTo>
                  <a:pt x="10679189" y="3419860"/>
                  <a:pt x="10271734" y="3358281"/>
                  <a:pt x="9867246" y="3351592"/>
                </a:cubicBezTo>
                <a:cubicBezTo>
                  <a:pt x="9492336" y="3345611"/>
                  <a:pt x="9239136" y="3626329"/>
                  <a:pt x="8994802" y="3878378"/>
                </a:cubicBezTo>
                <a:cubicBezTo>
                  <a:pt x="8385954" y="4506678"/>
                  <a:pt x="7695268" y="4690742"/>
                  <a:pt x="6994655" y="4335637"/>
                </a:cubicBezTo>
                <a:cubicBezTo>
                  <a:pt x="6722938" y="4197922"/>
                  <a:pt x="6494843" y="3948626"/>
                  <a:pt x="6287534" y="3714199"/>
                </a:cubicBezTo>
                <a:cubicBezTo>
                  <a:pt x="5731733" y="3085491"/>
                  <a:pt x="5043559" y="3067499"/>
                  <a:pt x="4392596" y="3392344"/>
                </a:cubicBezTo>
                <a:cubicBezTo>
                  <a:pt x="3930423" y="3623867"/>
                  <a:pt x="3492022" y="3908604"/>
                  <a:pt x="3014500" y="4100222"/>
                </a:cubicBezTo>
                <a:cubicBezTo>
                  <a:pt x="1977820" y="4518409"/>
                  <a:pt x="973242" y="4499486"/>
                  <a:pt x="86414" y="3903305"/>
                </a:cubicBezTo>
                <a:lnTo>
                  <a:pt x="0" y="384056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609600" y="557784"/>
            <a:ext cx="10972800" cy="708971"/>
          </a:xfrm>
        </p:spPr>
        <p:txBody>
          <a:bodyPr>
            <a:normAutofit fontScale="90000"/>
          </a:bodyPr>
          <a:lstStyle/>
          <a:p>
            <a:r>
              <a:rPr lang="en-US" dirty="0"/>
              <a:t>SMEs customers contact techniques</a:t>
            </a:r>
          </a:p>
        </p:txBody>
      </p:sp>
      <p:graphicFrame>
        <p:nvGraphicFramePr>
          <p:cNvPr id="6" name="Content Placeholder">
            <a:extLst>
              <a:ext uri="{FF2B5EF4-FFF2-40B4-BE49-F238E27FC236}">
                <a16:creationId xmlns:a16="http://schemas.microsoft.com/office/drawing/2014/main" id="{4CA59A75-AB53-CFBC-B818-D3D43A924333}"/>
              </a:ext>
            </a:extLst>
          </p:cNvPr>
          <p:cNvGraphicFramePr>
            <a:graphicFrameLocks noGrp="1"/>
          </p:cNvGraphicFramePr>
          <p:nvPr>
            <p:ph idx="1"/>
            <p:extLst>
              <p:ext uri="{D42A27DB-BD31-4B8C-83A1-F6EECF244321}">
                <p14:modId xmlns:p14="http://schemas.microsoft.com/office/powerpoint/2010/main" val="561857164"/>
              </p:ext>
            </p:extLst>
          </p:nvPr>
        </p:nvGraphicFramePr>
        <p:xfrm>
          <a:off x="-889819" y="1817621"/>
          <a:ext cx="10972800" cy="3218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960451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A46C5F3-4EAC-473B-BD72-1219E833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Shape 13">
            <a:extLst>
              <a:ext uri="{FF2B5EF4-FFF2-40B4-BE49-F238E27FC236}">
                <a16:creationId xmlns:a16="http://schemas.microsoft.com/office/drawing/2014/main" id="{12231725-D083-4E0F-9428-1C2635189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2140699"/>
            <a:ext cx="12192000" cy="4717301"/>
          </a:xfrm>
          <a:custGeom>
            <a:avLst/>
            <a:gdLst>
              <a:gd name="connsiteX0" fmla="*/ 8930642 w 12192000"/>
              <a:gd name="connsiteY0" fmla="*/ 4273734 h 4717301"/>
              <a:gd name="connsiteX1" fmla="*/ 9143134 w 12192000"/>
              <a:gd name="connsiteY1" fmla="*/ 4396362 h 4717301"/>
              <a:gd name="connsiteX2" fmla="*/ 9043549 w 12192000"/>
              <a:gd name="connsiteY2" fmla="*/ 4693978 h 4717301"/>
              <a:gd name="connsiteX3" fmla="*/ 8745984 w 12192000"/>
              <a:gd name="connsiteY3" fmla="*/ 4594249 h 4717301"/>
              <a:gd name="connsiteX4" fmla="*/ 8845568 w 12192000"/>
              <a:gd name="connsiteY4" fmla="*/ 4296634 h 4717301"/>
              <a:gd name="connsiteX5" fmla="*/ 8930642 w 12192000"/>
              <a:gd name="connsiteY5" fmla="*/ 4273734 h 4717301"/>
              <a:gd name="connsiteX6" fmla="*/ 9842642 w 12192000"/>
              <a:gd name="connsiteY6" fmla="*/ 3718743 h 4717301"/>
              <a:gd name="connsiteX7" fmla="*/ 10272210 w 12192000"/>
              <a:gd name="connsiteY7" fmla="*/ 3966645 h 4717301"/>
              <a:gd name="connsiteX8" fmla="*/ 10070896 w 12192000"/>
              <a:gd name="connsiteY8" fmla="*/ 4568292 h 4717301"/>
              <a:gd name="connsiteX9" fmla="*/ 9469346 w 12192000"/>
              <a:gd name="connsiteY9" fmla="*/ 4366686 h 4717301"/>
              <a:gd name="connsiteX10" fmla="*/ 9670660 w 12192000"/>
              <a:gd name="connsiteY10" fmla="*/ 3765038 h 4717301"/>
              <a:gd name="connsiteX11" fmla="*/ 9842642 w 12192000"/>
              <a:gd name="connsiteY11" fmla="*/ 3718743 h 4717301"/>
              <a:gd name="connsiteX12" fmla="*/ 0 w 12192000"/>
              <a:gd name="connsiteY12" fmla="*/ 0 h 4717301"/>
              <a:gd name="connsiteX13" fmla="*/ 12192000 w 12192000"/>
              <a:gd name="connsiteY13" fmla="*/ 0 h 4717301"/>
              <a:gd name="connsiteX14" fmla="*/ 12192000 w 12192000"/>
              <a:gd name="connsiteY14" fmla="*/ 3369891 h 4717301"/>
              <a:gd name="connsiteX15" fmla="*/ 12124015 w 12192000"/>
              <a:gd name="connsiteY15" fmla="*/ 3410713 h 4717301"/>
              <a:gd name="connsiteX16" fmla="*/ 11077457 w 12192000"/>
              <a:gd name="connsiteY16" fmla="*/ 3501725 h 4717301"/>
              <a:gd name="connsiteX17" fmla="*/ 9867246 w 12192000"/>
              <a:gd name="connsiteY17" fmla="*/ 3351592 h 4717301"/>
              <a:gd name="connsiteX18" fmla="*/ 8994802 w 12192000"/>
              <a:gd name="connsiteY18" fmla="*/ 3878378 h 4717301"/>
              <a:gd name="connsiteX19" fmla="*/ 6994655 w 12192000"/>
              <a:gd name="connsiteY19" fmla="*/ 4335637 h 4717301"/>
              <a:gd name="connsiteX20" fmla="*/ 6287534 w 12192000"/>
              <a:gd name="connsiteY20" fmla="*/ 3714199 h 4717301"/>
              <a:gd name="connsiteX21" fmla="*/ 4392596 w 12192000"/>
              <a:gd name="connsiteY21" fmla="*/ 3392344 h 4717301"/>
              <a:gd name="connsiteX22" fmla="*/ 3014500 w 12192000"/>
              <a:gd name="connsiteY22" fmla="*/ 4100222 h 4717301"/>
              <a:gd name="connsiteX23" fmla="*/ 86414 w 12192000"/>
              <a:gd name="connsiteY23" fmla="*/ 3903305 h 4717301"/>
              <a:gd name="connsiteX24" fmla="*/ 0 w 12192000"/>
              <a:gd name="connsiteY24" fmla="*/ 3840566 h 4717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2192000" h="4717301">
                <a:moveTo>
                  <a:pt x="8930642" y="4273734"/>
                </a:moveTo>
                <a:cubicBezTo>
                  <a:pt x="9016941" y="4268381"/>
                  <a:pt x="9102130" y="4314070"/>
                  <a:pt x="9143134" y="4396362"/>
                </a:cubicBezTo>
                <a:cubicBezTo>
                  <a:pt x="9197806" y="4506087"/>
                  <a:pt x="9153221" y="4639333"/>
                  <a:pt x="9043549" y="4693978"/>
                </a:cubicBezTo>
                <a:cubicBezTo>
                  <a:pt x="8933879" y="4748622"/>
                  <a:pt x="8800655" y="4703973"/>
                  <a:pt x="8745984" y="4594249"/>
                </a:cubicBezTo>
                <a:cubicBezTo>
                  <a:pt x="8691311" y="4484525"/>
                  <a:pt x="8735897" y="4351279"/>
                  <a:pt x="8845568" y="4296634"/>
                </a:cubicBezTo>
                <a:cubicBezTo>
                  <a:pt x="8872986" y="4282973"/>
                  <a:pt x="8901875" y="4275517"/>
                  <a:pt x="8930642" y="4273734"/>
                </a:cubicBezTo>
                <a:close/>
                <a:moveTo>
                  <a:pt x="9842642" y="3718743"/>
                </a:moveTo>
                <a:cubicBezTo>
                  <a:pt x="10017101" y="3707923"/>
                  <a:pt x="10189318" y="3800286"/>
                  <a:pt x="10272210" y="3966645"/>
                </a:cubicBezTo>
                <a:cubicBezTo>
                  <a:pt x="10382732" y="4188458"/>
                  <a:pt x="10292600" y="4457825"/>
                  <a:pt x="10070896" y="4568292"/>
                </a:cubicBezTo>
                <a:cubicBezTo>
                  <a:pt x="9849191" y="4678760"/>
                  <a:pt x="9579867" y="4588498"/>
                  <a:pt x="9469346" y="4366686"/>
                </a:cubicBezTo>
                <a:cubicBezTo>
                  <a:pt x="9358824" y="4144873"/>
                  <a:pt x="9448956" y="3875506"/>
                  <a:pt x="9670660" y="3765038"/>
                </a:cubicBezTo>
                <a:cubicBezTo>
                  <a:pt x="9726087" y="3737421"/>
                  <a:pt x="9784490" y="3722349"/>
                  <a:pt x="9842642" y="3718743"/>
                </a:cubicBezTo>
                <a:close/>
                <a:moveTo>
                  <a:pt x="0" y="0"/>
                </a:moveTo>
                <a:lnTo>
                  <a:pt x="12192000" y="0"/>
                </a:lnTo>
                <a:lnTo>
                  <a:pt x="12192000" y="3369891"/>
                </a:lnTo>
                <a:lnTo>
                  <a:pt x="12124015" y="3410713"/>
                </a:lnTo>
                <a:cubicBezTo>
                  <a:pt x="11792041" y="3581538"/>
                  <a:pt x="11443617" y="3577252"/>
                  <a:pt x="11077457" y="3501725"/>
                </a:cubicBezTo>
                <a:cubicBezTo>
                  <a:pt x="10679189" y="3419860"/>
                  <a:pt x="10271734" y="3358281"/>
                  <a:pt x="9867246" y="3351592"/>
                </a:cubicBezTo>
                <a:cubicBezTo>
                  <a:pt x="9492336" y="3345611"/>
                  <a:pt x="9239136" y="3626329"/>
                  <a:pt x="8994802" y="3878378"/>
                </a:cubicBezTo>
                <a:cubicBezTo>
                  <a:pt x="8385954" y="4506678"/>
                  <a:pt x="7695268" y="4690742"/>
                  <a:pt x="6994655" y="4335637"/>
                </a:cubicBezTo>
                <a:cubicBezTo>
                  <a:pt x="6722938" y="4197922"/>
                  <a:pt x="6494843" y="3948626"/>
                  <a:pt x="6287534" y="3714199"/>
                </a:cubicBezTo>
                <a:cubicBezTo>
                  <a:pt x="5731733" y="3085491"/>
                  <a:pt x="5043559" y="3067499"/>
                  <a:pt x="4392596" y="3392344"/>
                </a:cubicBezTo>
                <a:cubicBezTo>
                  <a:pt x="3930423" y="3623867"/>
                  <a:pt x="3492022" y="3908604"/>
                  <a:pt x="3014500" y="4100222"/>
                </a:cubicBezTo>
                <a:cubicBezTo>
                  <a:pt x="1977820" y="4518409"/>
                  <a:pt x="973242" y="4499486"/>
                  <a:pt x="86414" y="3903305"/>
                </a:cubicBezTo>
                <a:lnTo>
                  <a:pt x="0" y="384056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609600" y="557784"/>
            <a:ext cx="10972800" cy="708971"/>
          </a:xfrm>
        </p:spPr>
        <p:txBody>
          <a:bodyPr>
            <a:normAutofit fontScale="90000"/>
          </a:bodyPr>
          <a:lstStyle/>
          <a:p>
            <a:r>
              <a:rPr lang="en-US" dirty="0"/>
              <a:t>SMEs customers contact techniques</a:t>
            </a:r>
          </a:p>
        </p:txBody>
      </p:sp>
      <p:graphicFrame>
        <p:nvGraphicFramePr>
          <p:cNvPr id="6" name="Content Placeholder">
            <a:extLst>
              <a:ext uri="{FF2B5EF4-FFF2-40B4-BE49-F238E27FC236}">
                <a16:creationId xmlns:a16="http://schemas.microsoft.com/office/drawing/2014/main" id="{4CA59A75-AB53-CFBC-B818-D3D43A924333}"/>
              </a:ext>
            </a:extLst>
          </p:cNvPr>
          <p:cNvGraphicFramePr>
            <a:graphicFrameLocks noGrp="1"/>
          </p:cNvGraphicFramePr>
          <p:nvPr>
            <p:ph idx="1"/>
            <p:extLst>
              <p:ext uri="{D42A27DB-BD31-4B8C-83A1-F6EECF244321}">
                <p14:modId xmlns:p14="http://schemas.microsoft.com/office/powerpoint/2010/main" val="3986224521"/>
              </p:ext>
            </p:extLst>
          </p:nvPr>
        </p:nvGraphicFramePr>
        <p:xfrm>
          <a:off x="-779206" y="1817621"/>
          <a:ext cx="10972800" cy="3218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895906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D9E6557-0E93-4B4F-8AD1-1A7E3870CD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Shape 13">
            <a:extLst>
              <a:ext uri="{FF2B5EF4-FFF2-40B4-BE49-F238E27FC236}">
                <a16:creationId xmlns:a16="http://schemas.microsoft.com/office/drawing/2014/main" id="{06B84358-2894-45F1-8753-B1EC1E593D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28517" y="-2"/>
            <a:ext cx="7742945" cy="6858001"/>
          </a:xfrm>
          <a:custGeom>
            <a:avLst/>
            <a:gdLst>
              <a:gd name="connsiteX0" fmla="*/ 615190 w 7742945"/>
              <a:gd name="connsiteY0" fmla="*/ 3536636 h 6858001"/>
              <a:gd name="connsiteX1" fmla="*/ 1124778 w 7742945"/>
              <a:gd name="connsiteY1" fmla="*/ 4046224 h 6858001"/>
              <a:gd name="connsiteX2" fmla="*/ 615190 w 7742945"/>
              <a:gd name="connsiteY2" fmla="*/ 4555812 h 6858001"/>
              <a:gd name="connsiteX3" fmla="*/ 105602 w 7742945"/>
              <a:gd name="connsiteY3" fmla="*/ 4046224 h 6858001"/>
              <a:gd name="connsiteX4" fmla="*/ 615190 w 7742945"/>
              <a:gd name="connsiteY4" fmla="*/ 3536636 h 6858001"/>
              <a:gd name="connsiteX5" fmla="*/ 14543 w 7742945"/>
              <a:gd name="connsiteY5" fmla="*/ 1 h 6858001"/>
              <a:gd name="connsiteX6" fmla="*/ 879351 w 7742945"/>
              <a:gd name="connsiteY6" fmla="*/ 1 h 6858001"/>
              <a:gd name="connsiteX7" fmla="*/ 892053 w 7742945"/>
              <a:gd name="connsiteY7" fmla="*/ 78053 h 6858001"/>
              <a:gd name="connsiteX8" fmla="*/ 561940 w 7742945"/>
              <a:gd name="connsiteY8" fmla="*/ 535444 h 6858001"/>
              <a:gd name="connsiteX9" fmla="*/ 15319 w 7742945"/>
              <a:gd name="connsiteY9" fmla="*/ 219853 h 6858001"/>
              <a:gd name="connsiteX10" fmla="*/ 4234 w 7742945"/>
              <a:gd name="connsiteY10" fmla="*/ 42970 h 6858001"/>
              <a:gd name="connsiteX11" fmla="*/ 2617781 w 7742945"/>
              <a:gd name="connsiteY11" fmla="*/ 0 h 6858001"/>
              <a:gd name="connsiteX12" fmla="*/ 7742945 w 7742945"/>
              <a:gd name="connsiteY12" fmla="*/ 0 h 6858001"/>
              <a:gd name="connsiteX13" fmla="*/ 7742945 w 7742945"/>
              <a:gd name="connsiteY13" fmla="*/ 6858000 h 6858001"/>
              <a:gd name="connsiteX14" fmla="*/ 5726653 w 7742945"/>
              <a:gd name="connsiteY14" fmla="*/ 6858000 h 6858001"/>
              <a:gd name="connsiteX15" fmla="*/ 5726653 w 7742945"/>
              <a:gd name="connsiteY15" fmla="*/ 6858001 h 6858001"/>
              <a:gd name="connsiteX16" fmla="*/ 311757 w 7742945"/>
              <a:gd name="connsiteY16" fmla="*/ 6858001 h 6858001"/>
              <a:gd name="connsiteX17" fmla="*/ 314130 w 7742945"/>
              <a:gd name="connsiteY17" fmla="*/ 6707671 h 6858001"/>
              <a:gd name="connsiteX18" fmla="*/ 599702 w 7742945"/>
              <a:gd name="connsiteY18" fmla="*/ 5670859 h 6858001"/>
              <a:gd name="connsiteX19" fmla="*/ 1211433 w 7742945"/>
              <a:gd name="connsiteY19" fmla="*/ 4641256 h 6858001"/>
              <a:gd name="connsiteX20" fmla="*/ 1053041 w 7742945"/>
              <a:gd name="connsiteY20" fmla="*/ 3164270 h 6858001"/>
              <a:gd name="connsiteX21" fmla="*/ 607048 w 7742945"/>
              <a:gd name="connsiteY21" fmla="*/ 2589406 h 6858001"/>
              <a:gd name="connsiteX22" fmla="*/ 1054915 w 7742945"/>
              <a:gd name="connsiteY22" fmla="*/ 1068100 h 6858001"/>
              <a:gd name="connsiteX23" fmla="*/ 1502877 w 7742945"/>
              <a:gd name="connsiteY23" fmla="*/ 419996 h 6858001"/>
              <a:gd name="connsiteX24" fmla="*/ 1505904 w 7742945"/>
              <a:gd name="connsiteY24" fmla="*/ 184997 h 6858001"/>
              <a:gd name="connsiteX25" fmla="*/ 1497780 w 7742945"/>
              <a:gd name="connsiteY25" fmla="*/ 1 h 6858001"/>
              <a:gd name="connsiteX26" fmla="*/ 2617781 w 7742945"/>
              <a:gd name="connsiteY26"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742945" h="6858001">
                <a:moveTo>
                  <a:pt x="615190" y="3536636"/>
                </a:moveTo>
                <a:cubicBezTo>
                  <a:pt x="896628" y="3536636"/>
                  <a:pt x="1124778" y="3764786"/>
                  <a:pt x="1124778" y="4046224"/>
                </a:cubicBezTo>
                <a:cubicBezTo>
                  <a:pt x="1124778" y="4327662"/>
                  <a:pt x="896628" y="4555812"/>
                  <a:pt x="615190" y="4555812"/>
                </a:cubicBezTo>
                <a:cubicBezTo>
                  <a:pt x="333752" y="4555812"/>
                  <a:pt x="105602" y="4327662"/>
                  <a:pt x="105602" y="4046224"/>
                </a:cubicBezTo>
                <a:cubicBezTo>
                  <a:pt x="105602" y="3764786"/>
                  <a:pt x="333752" y="3536636"/>
                  <a:pt x="615190" y="3536636"/>
                </a:cubicBezTo>
                <a:close/>
                <a:moveTo>
                  <a:pt x="14543" y="1"/>
                </a:moveTo>
                <a:lnTo>
                  <a:pt x="879351" y="1"/>
                </a:lnTo>
                <a:lnTo>
                  <a:pt x="892053" y="78053"/>
                </a:lnTo>
                <a:cubicBezTo>
                  <a:pt x="904492" y="285272"/>
                  <a:pt x="770271" y="479622"/>
                  <a:pt x="561940" y="535444"/>
                </a:cubicBezTo>
                <a:cubicBezTo>
                  <a:pt x="323846" y="599241"/>
                  <a:pt x="79116" y="457946"/>
                  <a:pt x="15319" y="219853"/>
                </a:cubicBezTo>
                <a:cubicBezTo>
                  <a:pt x="-631" y="160330"/>
                  <a:pt x="-3762" y="100392"/>
                  <a:pt x="4234" y="42970"/>
                </a:cubicBezTo>
                <a:close/>
                <a:moveTo>
                  <a:pt x="2617781" y="0"/>
                </a:moveTo>
                <a:lnTo>
                  <a:pt x="7742945" y="0"/>
                </a:lnTo>
                <a:lnTo>
                  <a:pt x="7742945" y="6858000"/>
                </a:lnTo>
                <a:lnTo>
                  <a:pt x="5726653" y="6858000"/>
                </a:lnTo>
                <a:lnTo>
                  <a:pt x="5726653" y="6858001"/>
                </a:lnTo>
                <a:lnTo>
                  <a:pt x="311757" y="6858001"/>
                </a:lnTo>
                <a:lnTo>
                  <a:pt x="314130" y="6707671"/>
                </a:lnTo>
                <a:cubicBezTo>
                  <a:pt x="335132" y="6366410"/>
                  <a:pt x="433651" y="6019043"/>
                  <a:pt x="599702" y="5670859"/>
                </a:cubicBezTo>
                <a:cubicBezTo>
                  <a:pt x="770257" y="5311557"/>
                  <a:pt x="1010813" y="4986833"/>
                  <a:pt x="1211433" y="4641256"/>
                </a:cubicBezTo>
                <a:cubicBezTo>
                  <a:pt x="1493036" y="4154457"/>
                  <a:pt x="1511835" y="3622745"/>
                  <a:pt x="1053041" y="3164270"/>
                </a:cubicBezTo>
                <a:cubicBezTo>
                  <a:pt x="881977" y="2993265"/>
                  <a:pt x="700422" y="2805524"/>
                  <a:pt x="607048" y="2589406"/>
                </a:cubicBezTo>
                <a:cubicBezTo>
                  <a:pt x="366279" y="2032159"/>
                  <a:pt x="541125" y="1508062"/>
                  <a:pt x="1054915" y="1068100"/>
                </a:cubicBezTo>
                <a:cubicBezTo>
                  <a:pt x="1261027" y="891536"/>
                  <a:pt x="1489688" y="709489"/>
                  <a:pt x="1502877" y="419996"/>
                </a:cubicBezTo>
                <a:cubicBezTo>
                  <a:pt x="1506389" y="341911"/>
                  <a:pt x="1507262" y="263521"/>
                  <a:pt x="1505904" y="184997"/>
                </a:cubicBezTo>
                <a:lnTo>
                  <a:pt x="1497780" y="1"/>
                </a:lnTo>
                <a:lnTo>
                  <a:pt x="2617781" y="1"/>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cNvSpPr>
            <a:spLocks noGrp="1"/>
          </p:cNvSpPr>
          <p:nvPr>
            <p:ph type="ctrTitle"/>
          </p:nvPr>
        </p:nvSpPr>
        <p:spPr>
          <a:xfrm>
            <a:off x="562271" y="810563"/>
            <a:ext cx="3705572" cy="5409262"/>
          </a:xfrm>
        </p:spPr>
        <p:txBody>
          <a:bodyPr anchor="t">
            <a:normAutofit/>
          </a:bodyPr>
          <a:lstStyle/>
          <a:p>
            <a:r>
              <a:rPr lang="en-US" dirty="0"/>
              <a:t>Entry Wedge for SMEs in a new Market</a:t>
            </a:r>
          </a:p>
        </p:txBody>
      </p:sp>
      <p:graphicFrame>
        <p:nvGraphicFramePr>
          <p:cNvPr id="6" name="Content Placeholder">
            <a:extLst>
              <a:ext uri="{FF2B5EF4-FFF2-40B4-BE49-F238E27FC236}">
                <a16:creationId xmlns:a16="http://schemas.microsoft.com/office/drawing/2014/main" id="{DE59EC3D-3764-20E0-C894-0849D043B326}"/>
              </a:ext>
            </a:extLst>
          </p:cNvPr>
          <p:cNvGraphicFramePr>
            <a:graphicFrameLocks noGrp="1"/>
          </p:cNvGraphicFramePr>
          <p:nvPr>
            <p:ph idx="1"/>
            <p:extLst>
              <p:ext uri="{D42A27DB-BD31-4B8C-83A1-F6EECF244321}">
                <p14:modId xmlns:p14="http://schemas.microsoft.com/office/powerpoint/2010/main" val="1111255045"/>
              </p:ext>
            </p:extLst>
          </p:nvPr>
        </p:nvGraphicFramePr>
        <p:xfrm>
          <a:off x="6107023" y="-20447"/>
          <a:ext cx="5522706" cy="49657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207852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D9E6557-0E93-4B4F-8AD1-1A7E3870CD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Shape 13">
            <a:extLst>
              <a:ext uri="{FF2B5EF4-FFF2-40B4-BE49-F238E27FC236}">
                <a16:creationId xmlns:a16="http://schemas.microsoft.com/office/drawing/2014/main" id="{06B84358-2894-45F1-8753-B1EC1E593D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28517" y="-2"/>
            <a:ext cx="7742945" cy="6858001"/>
          </a:xfrm>
          <a:custGeom>
            <a:avLst/>
            <a:gdLst>
              <a:gd name="connsiteX0" fmla="*/ 615190 w 7742945"/>
              <a:gd name="connsiteY0" fmla="*/ 3536636 h 6858001"/>
              <a:gd name="connsiteX1" fmla="*/ 1124778 w 7742945"/>
              <a:gd name="connsiteY1" fmla="*/ 4046224 h 6858001"/>
              <a:gd name="connsiteX2" fmla="*/ 615190 w 7742945"/>
              <a:gd name="connsiteY2" fmla="*/ 4555812 h 6858001"/>
              <a:gd name="connsiteX3" fmla="*/ 105602 w 7742945"/>
              <a:gd name="connsiteY3" fmla="*/ 4046224 h 6858001"/>
              <a:gd name="connsiteX4" fmla="*/ 615190 w 7742945"/>
              <a:gd name="connsiteY4" fmla="*/ 3536636 h 6858001"/>
              <a:gd name="connsiteX5" fmla="*/ 14543 w 7742945"/>
              <a:gd name="connsiteY5" fmla="*/ 1 h 6858001"/>
              <a:gd name="connsiteX6" fmla="*/ 879351 w 7742945"/>
              <a:gd name="connsiteY6" fmla="*/ 1 h 6858001"/>
              <a:gd name="connsiteX7" fmla="*/ 892053 w 7742945"/>
              <a:gd name="connsiteY7" fmla="*/ 78053 h 6858001"/>
              <a:gd name="connsiteX8" fmla="*/ 561940 w 7742945"/>
              <a:gd name="connsiteY8" fmla="*/ 535444 h 6858001"/>
              <a:gd name="connsiteX9" fmla="*/ 15319 w 7742945"/>
              <a:gd name="connsiteY9" fmla="*/ 219853 h 6858001"/>
              <a:gd name="connsiteX10" fmla="*/ 4234 w 7742945"/>
              <a:gd name="connsiteY10" fmla="*/ 42970 h 6858001"/>
              <a:gd name="connsiteX11" fmla="*/ 2617781 w 7742945"/>
              <a:gd name="connsiteY11" fmla="*/ 0 h 6858001"/>
              <a:gd name="connsiteX12" fmla="*/ 7742945 w 7742945"/>
              <a:gd name="connsiteY12" fmla="*/ 0 h 6858001"/>
              <a:gd name="connsiteX13" fmla="*/ 7742945 w 7742945"/>
              <a:gd name="connsiteY13" fmla="*/ 6858000 h 6858001"/>
              <a:gd name="connsiteX14" fmla="*/ 5726653 w 7742945"/>
              <a:gd name="connsiteY14" fmla="*/ 6858000 h 6858001"/>
              <a:gd name="connsiteX15" fmla="*/ 5726653 w 7742945"/>
              <a:gd name="connsiteY15" fmla="*/ 6858001 h 6858001"/>
              <a:gd name="connsiteX16" fmla="*/ 311757 w 7742945"/>
              <a:gd name="connsiteY16" fmla="*/ 6858001 h 6858001"/>
              <a:gd name="connsiteX17" fmla="*/ 314130 w 7742945"/>
              <a:gd name="connsiteY17" fmla="*/ 6707671 h 6858001"/>
              <a:gd name="connsiteX18" fmla="*/ 599702 w 7742945"/>
              <a:gd name="connsiteY18" fmla="*/ 5670859 h 6858001"/>
              <a:gd name="connsiteX19" fmla="*/ 1211433 w 7742945"/>
              <a:gd name="connsiteY19" fmla="*/ 4641256 h 6858001"/>
              <a:gd name="connsiteX20" fmla="*/ 1053041 w 7742945"/>
              <a:gd name="connsiteY20" fmla="*/ 3164270 h 6858001"/>
              <a:gd name="connsiteX21" fmla="*/ 607048 w 7742945"/>
              <a:gd name="connsiteY21" fmla="*/ 2589406 h 6858001"/>
              <a:gd name="connsiteX22" fmla="*/ 1054915 w 7742945"/>
              <a:gd name="connsiteY22" fmla="*/ 1068100 h 6858001"/>
              <a:gd name="connsiteX23" fmla="*/ 1502877 w 7742945"/>
              <a:gd name="connsiteY23" fmla="*/ 419996 h 6858001"/>
              <a:gd name="connsiteX24" fmla="*/ 1505904 w 7742945"/>
              <a:gd name="connsiteY24" fmla="*/ 184997 h 6858001"/>
              <a:gd name="connsiteX25" fmla="*/ 1497780 w 7742945"/>
              <a:gd name="connsiteY25" fmla="*/ 1 h 6858001"/>
              <a:gd name="connsiteX26" fmla="*/ 2617781 w 7742945"/>
              <a:gd name="connsiteY26"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742945" h="6858001">
                <a:moveTo>
                  <a:pt x="615190" y="3536636"/>
                </a:moveTo>
                <a:cubicBezTo>
                  <a:pt x="896628" y="3536636"/>
                  <a:pt x="1124778" y="3764786"/>
                  <a:pt x="1124778" y="4046224"/>
                </a:cubicBezTo>
                <a:cubicBezTo>
                  <a:pt x="1124778" y="4327662"/>
                  <a:pt x="896628" y="4555812"/>
                  <a:pt x="615190" y="4555812"/>
                </a:cubicBezTo>
                <a:cubicBezTo>
                  <a:pt x="333752" y="4555812"/>
                  <a:pt x="105602" y="4327662"/>
                  <a:pt x="105602" y="4046224"/>
                </a:cubicBezTo>
                <a:cubicBezTo>
                  <a:pt x="105602" y="3764786"/>
                  <a:pt x="333752" y="3536636"/>
                  <a:pt x="615190" y="3536636"/>
                </a:cubicBezTo>
                <a:close/>
                <a:moveTo>
                  <a:pt x="14543" y="1"/>
                </a:moveTo>
                <a:lnTo>
                  <a:pt x="879351" y="1"/>
                </a:lnTo>
                <a:lnTo>
                  <a:pt x="892053" y="78053"/>
                </a:lnTo>
                <a:cubicBezTo>
                  <a:pt x="904492" y="285272"/>
                  <a:pt x="770271" y="479622"/>
                  <a:pt x="561940" y="535444"/>
                </a:cubicBezTo>
                <a:cubicBezTo>
                  <a:pt x="323846" y="599241"/>
                  <a:pt x="79116" y="457946"/>
                  <a:pt x="15319" y="219853"/>
                </a:cubicBezTo>
                <a:cubicBezTo>
                  <a:pt x="-631" y="160330"/>
                  <a:pt x="-3762" y="100392"/>
                  <a:pt x="4234" y="42970"/>
                </a:cubicBezTo>
                <a:close/>
                <a:moveTo>
                  <a:pt x="2617781" y="0"/>
                </a:moveTo>
                <a:lnTo>
                  <a:pt x="7742945" y="0"/>
                </a:lnTo>
                <a:lnTo>
                  <a:pt x="7742945" y="6858000"/>
                </a:lnTo>
                <a:lnTo>
                  <a:pt x="5726653" y="6858000"/>
                </a:lnTo>
                <a:lnTo>
                  <a:pt x="5726653" y="6858001"/>
                </a:lnTo>
                <a:lnTo>
                  <a:pt x="311757" y="6858001"/>
                </a:lnTo>
                <a:lnTo>
                  <a:pt x="314130" y="6707671"/>
                </a:lnTo>
                <a:cubicBezTo>
                  <a:pt x="335132" y="6366410"/>
                  <a:pt x="433651" y="6019043"/>
                  <a:pt x="599702" y="5670859"/>
                </a:cubicBezTo>
                <a:cubicBezTo>
                  <a:pt x="770257" y="5311557"/>
                  <a:pt x="1010813" y="4986833"/>
                  <a:pt x="1211433" y="4641256"/>
                </a:cubicBezTo>
                <a:cubicBezTo>
                  <a:pt x="1493036" y="4154457"/>
                  <a:pt x="1511835" y="3622745"/>
                  <a:pt x="1053041" y="3164270"/>
                </a:cubicBezTo>
                <a:cubicBezTo>
                  <a:pt x="881977" y="2993265"/>
                  <a:pt x="700422" y="2805524"/>
                  <a:pt x="607048" y="2589406"/>
                </a:cubicBezTo>
                <a:cubicBezTo>
                  <a:pt x="366279" y="2032159"/>
                  <a:pt x="541125" y="1508062"/>
                  <a:pt x="1054915" y="1068100"/>
                </a:cubicBezTo>
                <a:cubicBezTo>
                  <a:pt x="1261027" y="891536"/>
                  <a:pt x="1489688" y="709489"/>
                  <a:pt x="1502877" y="419996"/>
                </a:cubicBezTo>
                <a:cubicBezTo>
                  <a:pt x="1506389" y="341911"/>
                  <a:pt x="1507262" y="263521"/>
                  <a:pt x="1505904" y="184997"/>
                </a:cubicBezTo>
                <a:lnTo>
                  <a:pt x="1497780" y="1"/>
                </a:lnTo>
                <a:lnTo>
                  <a:pt x="2617781" y="1"/>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cNvSpPr>
            <a:spLocks noGrp="1"/>
          </p:cNvSpPr>
          <p:nvPr>
            <p:ph type="ctrTitle"/>
          </p:nvPr>
        </p:nvSpPr>
        <p:spPr>
          <a:xfrm>
            <a:off x="562271" y="810563"/>
            <a:ext cx="3705572" cy="5409262"/>
          </a:xfrm>
        </p:spPr>
        <p:txBody>
          <a:bodyPr anchor="t">
            <a:normAutofit/>
          </a:bodyPr>
          <a:lstStyle/>
          <a:p>
            <a:r>
              <a:rPr lang="en-US" dirty="0"/>
              <a:t>Entry Wedge for SMEs in a new Market</a:t>
            </a:r>
          </a:p>
        </p:txBody>
      </p:sp>
      <p:graphicFrame>
        <p:nvGraphicFramePr>
          <p:cNvPr id="6" name="Content Placeholder">
            <a:extLst>
              <a:ext uri="{FF2B5EF4-FFF2-40B4-BE49-F238E27FC236}">
                <a16:creationId xmlns:a16="http://schemas.microsoft.com/office/drawing/2014/main" id="{DE59EC3D-3764-20E0-C894-0849D043B326}"/>
              </a:ext>
            </a:extLst>
          </p:cNvPr>
          <p:cNvGraphicFramePr>
            <a:graphicFrameLocks noGrp="1"/>
          </p:cNvGraphicFramePr>
          <p:nvPr>
            <p:ph idx="1"/>
            <p:extLst>
              <p:ext uri="{D42A27DB-BD31-4B8C-83A1-F6EECF244321}">
                <p14:modId xmlns:p14="http://schemas.microsoft.com/office/powerpoint/2010/main" val="3943243585"/>
              </p:ext>
            </p:extLst>
          </p:nvPr>
        </p:nvGraphicFramePr>
        <p:xfrm>
          <a:off x="6119313" y="594069"/>
          <a:ext cx="5510416" cy="42037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015381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D9E6557-0E93-4B4F-8AD1-1A7E3870CD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Shape 13">
            <a:extLst>
              <a:ext uri="{FF2B5EF4-FFF2-40B4-BE49-F238E27FC236}">
                <a16:creationId xmlns:a16="http://schemas.microsoft.com/office/drawing/2014/main" id="{06B84358-2894-45F1-8753-B1EC1E593D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28517" y="-2"/>
            <a:ext cx="7742945" cy="6858001"/>
          </a:xfrm>
          <a:custGeom>
            <a:avLst/>
            <a:gdLst>
              <a:gd name="connsiteX0" fmla="*/ 615190 w 7742945"/>
              <a:gd name="connsiteY0" fmla="*/ 3536636 h 6858001"/>
              <a:gd name="connsiteX1" fmla="*/ 1124778 w 7742945"/>
              <a:gd name="connsiteY1" fmla="*/ 4046224 h 6858001"/>
              <a:gd name="connsiteX2" fmla="*/ 615190 w 7742945"/>
              <a:gd name="connsiteY2" fmla="*/ 4555812 h 6858001"/>
              <a:gd name="connsiteX3" fmla="*/ 105602 w 7742945"/>
              <a:gd name="connsiteY3" fmla="*/ 4046224 h 6858001"/>
              <a:gd name="connsiteX4" fmla="*/ 615190 w 7742945"/>
              <a:gd name="connsiteY4" fmla="*/ 3536636 h 6858001"/>
              <a:gd name="connsiteX5" fmla="*/ 14543 w 7742945"/>
              <a:gd name="connsiteY5" fmla="*/ 1 h 6858001"/>
              <a:gd name="connsiteX6" fmla="*/ 879351 w 7742945"/>
              <a:gd name="connsiteY6" fmla="*/ 1 h 6858001"/>
              <a:gd name="connsiteX7" fmla="*/ 892053 w 7742945"/>
              <a:gd name="connsiteY7" fmla="*/ 78053 h 6858001"/>
              <a:gd name="connsiteX8" fmla="*/ 561940 w 7742945"/>
              <a:gd name="connsiteY8" fmla="*/ 535444 h 6858001"/>
              <a:gd name="connsiteX9" fmla="*/ 15319 w 7742945"/>
              <a:gd name="connsiteY9" fmla="*/ 219853 h 6858001"/>
              <a:gd name="connsiteX10" fmla="*/ 4234 w 7742945"/>
              <a:gd name="connsiteY10" fmla="*/ 42970 h 6858001"/>
              <a:gd name="connsiteX11" fmla="*/ 2617781 w 7742945"/>
              <a:gd name="connsiteY11" fmla="*/ 0 h 6858001"/>
              <a:gd name="connsiteX12" fmla="*/ 7742945 w 7742945"/>
              <a:gd name="connsiteY12" fmla="*/ 0 h 6858001"/>
              <a:gd name="connsiteX13" fmla="*/ 7742945 w 7742945"/>
              <a:gd name="connsiteY13" fmla="*/ 6858000 h 6858001"/>
              <a:gd name="connsiteX14" fmla="*/ 5726653 w 7742945"/>
              <a:gd name="connsiteY14" fmla="*/ 6858000 h 6858001"/>
              <a:gd name="connsiteX15" fmla="*/ 5726653 w 7742945"/>
              <a:gd name="connsiteY15" fmla="*/ 6858001 h 6858001"/>
              <a:gd name="connsiteX16" fmla="*/ 311757 w 7742945"/>
              <a:gd name="connsiteY16" fmla="*/ 6858001 h 6858001"/>
              <a:gd name="connsiteX17" fmla="*/ 314130 w 7742945"/>
              <a:gd name="connsiteY17" fmla="*/ 6707671 h 6858001"/>
              <a:gd name="connsiteX18" fmla="*/ 599702 w 7742945"/>
              <a:gd name="connsiteY18" fmla="*/ 5670859 h 6858001"/>
              <a:gd name="connsiteX19" fmla="*/ 1211433 w 7742945"/>
              <a:gd name="connsiteY19" fmla="*/ 4641256 h 6858001"/>
              <a:gd name="connsiteX20" fmla="*/ 1053041 w 7742945"/>
              <a:gd name="connsiteY20" fmla="*/ 3164270 h 6858001"/>
              <a:gd name="connsiteX21" fmla="*/ 607048 w 7742945"/>
              <a:gd name="connsiteY21" fmla="*/ 2589406 h 6858001"/>
              <a:gd name="connsiteX22" fmla="*/ 1054915 w 7742945"/>
              <a:gd name="connsiteY22" fmla="*/ 1068100 h 6858001"/>
              <a:gd name="connsiteX23" fmla="*/ 1502877 w 7742945"/>
              <a:gd name="connsiteY23" fmla="*/ 419996 h 6858001"/>
              <a:gd name="connsiteX24" fmla="*/ 1505904 w 7742945"/>
              <a:gd name="connsiteY24" fmla="*/ 184997 h 6858001"/>
              <a:gd name="connsiteX25" fmla="*/ 1497780 w 7742945"/>
              <a:gd name="connsiteY25" fmla="*/ 1 h 6858001"/>
              <a:gd name="connsiteX26" fmla="*/ 2617781 w 7742945"/>
              <a:gd name="connsiteY26"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742945" h="6858001">
                <a:moveTo>
                  <a:pt x="615190" y="3536636"/>
                </a:moveTo>
                <a:cubicBezTo>
                  <a:pt x="896628" y="3536636"/>
                  <a:pt x="1124778" y="3764786"/>
                  <a:pt x="1124778" y="4046224"/>
                </a:cubicBezTo>
                <a:cubicBezTo>
                  <a:pt x="1124778" y="4327662"/>
                  <a:pt x="896628" y="4555812"/>
                  <a:pt x="615190" y="4555812"/>
                </a:cubicBezTo>
                <a:cubicBezTo>
                  <a:pt x="333752" y="4555812"/>
                  <a:pt x="105602" y="4327662"/>
                  <a:pt x="105602" y="4046224"/>
                </a:cubicBezTo>
                <a:cubicBezTo>
                  <a:pt x="105602" y="3764786"/>
                  <a:pt x="333752" y="3536636"/>
                  <a:pt x="615190" y="3536636"/>
                </a:cubicBezTo>
                <a:close/>
                <a:moveTo>
                  <a:pt x="14543" y="1"/>
                </a:moveTo>
                <a:lnTo>
                  <a:pt x="879351" y="1"/>
                </a:lnTo>
                <a:lnTo>
                  <a:pt x="892053" y="78053"/>
                </a:lnTo>
                <a:cubicBezTo>
                  <a:pt x="904492" y="285272"/>
                  <a:pt x="770271" y="479622"/>
                  <a:pt x="561940" y="535444"/>
                </a:cubicBezTo>
                <a:cubicBezTo>
                  <a:pt x="323846" y="599241"/>
                  <a:pt x="79116" y="457946"/>
                  <a:pt x="15319" y="219853"/>
                </a:cubicBezTo>
                <a:cubicBezTo>
                  <a:pt x="-631" y="160330"/>
                  <a:pt x="-3762" y="100392"/>
                  <a:pt x="4234" y="42970"/>
                </a:cubicBezTo>
                <a:close/>
                <a:moveTo>
                  <a:pt x="2617781" y="0"/>
                </a:moveTo>
                <a:lnTo>
                  <a:pt x="7742945" y="0"/>
                </a:lnTo>
                <a:lnTo>
                  <a:pt x="7742945" y="6858000"/>
                </a:lnTo>
                <a:lnTo>
                  <a:pt x="5726653" y="6858000"/>
                </a:lnTo>
                <a:lnTo>
                  <a:pt x="5726653" y="6858001"/>
                </a:lnTo>
                <a:lnTo>
                  <a:pt x="311757" y="6858001"/>
                </a:lnTo>
                <a:lnTo>
                  <a:pt x="314130" y="6707671"/>
                </a:lnTo>
                <a:cubicBezTo>
                  <a:pt x="335132" y="6366410"/>
                  <a:pt x="433651" y="6019043"/>
                  <a:pt x="599702" y="5670859"/>
                </a:cubicBezTo>
                <a:cubicBezTo>
                  <a:pt x="770257" y="5311557"/>
                  <a:pt x="1010813" y="4986833"/>
                  <a:pt x="1211433" y="4641256"/>
                </a:cubicBezTo>
                <a:cubicBezTo>
                  <a:pt x="1493036" y="4154457"/>
                  <a:pt x="1511835" y="3622745"/>
                  <a:pt x="1053041" y="3164270"/>
                </a:cubicBezTo>
                <a:cubicBezTo>
                  <a:pt x="881977" y="2993265"/>
                  <a:pt x="700422" y="2805524"/>
                  <a:pt x="607048" y="2589406"/>
                </a:cubicBezTo>
                <a:cubicBezTo>
                  <a:pt x="366279" y="2032159"/>
                  <a:pt x="541125" y="1508062"/>
                  <a:pt x="1054915" y="1068100"/>
                </a:cubicBezTo>
                <a:cubicBezTo>
                  <a:pt x="1261027" y="891536"/>
                  <a:pt x="1489688" y="709489"/>
                  <a:pt x="1502877" y="419996"/>
                </a:cubicBezTo>
                <a:cubicBezTo>
                  <a:pt x="1506389" y="341911"/>
                  <a:pt x="1507262" y="263521"/>
                  <a:pt x="1505904" y="184997"/>
                </a:cubicBezTo>
                <a:lnTo>
                  <a:pt x="1497780" y="1"/>
                </a:lnTo>
                <a:lnTo>
                  <a:pt x="2617781" y="1"/>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cNvSpPr>
            <a:spLocks noGrp="1"/>
          </p:cNvSpPr>
          <p:nvPr>
            <p:ph type="ctrTitle"/>
          </p:nvPr>
        </p:nvSpPr>
        <p:spPr>
          <a:xfrm>
            <a:off x="4053616" y="824417"/>
            <a:ext cx="3705572" cy="892682"/>
          </a:xfrm>
        </p:spPr>
        <p:txBody>
          <a:bodyPr anchor="t">
            <a:normAutofit/>
          </a:bodyPr>
          <a:lstStyle/>
          <a:p>
            <a:r>
              <a:rPr lang="en-US" dirty="0">
                <a:cs typeface="Posterama"/>
              </a:rPr>
              <a:t>Topic Recap</a:t>
            </a:r>
          </a:p>
        </p:txBody>
      </p:sp>
      <p:pic>
        <p:nvPicPr>
          <p:cNvPr id="16" name="Content Placeholder 15" descr="Text Box">
            <a:extLst>
              <a:ext uri="{FF2B5EF4-FFF2-40B4-BE49-F238E27FC236}">
                <a16:creationId xmlns:a16="http://schemas.microsoft.com/office/drawing/2014/main" id="{B5EE22E2-7C06-BC30-B742-569DA380E2BD}"/>
              </a:ext>
            </a:extLst>
          </p:cNvPr>
          <p:cNvPicPr>
            <a:picLocks noGrp="1" noChangeAspect="1"/>
          </p:cNvPicPr>
          <p:nvPr>
            <p:ph idx="1"/>
          </p:nvPr>
        </p:nvPicPr>
        <p:blipFill>
          <a:blip r:embed="rId2"/>
          <a:stretch>
            <a:fillRect/>
          </a:stretch>
        </p:blipFill>
        <p:spPr>
          <a:xfrm>
            <a:off x="560676" y="1720275"/>
            <a:ext cx="8607444" cy="4501804"/>
          </a:xfrm>
        </p:spPr>
      </p:pic>
    </p:spTree>
    <p:extLst>
      <p:ext uri="{BB962C8B-B14F-4D97-AF65-F5344CB8AC3E}">
        <p14:creationId xmlns:p14="http://schemas.microsoft.com/office/powerpoint/2010/main" val="42586354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42E603F-28B7-4831-BF23-65FBAB13D5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4D39700F-2B10-4402-A7DD-06EE224588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32968"/>
            <a:ext cx="9560477" cy="6625032"/>
          </a:xfrm>
          <a:custGeom>
            <a:avLst/>
            <a:gdLst>
              <a:gd name="connsiteX0" fmla="*/ 8831314 w 9263816"/>
              <a:gd name="connsiteY0" fmla="*/ 5943878 h 6858000"/>
              <a:gd name="connsiteX1" fmla="*/ 9179783 w 9263816"/>
              <a:gd name="connsiteY1" fmla="*/ 6086141 h 6858000"/>
              <a:gd name="connsiteX2" fmla="*/ 9260887 w 9263816"/>
              <a:gd name="connsiteY2" fmla="*/ 6279156 h 6858000"/>
              <a:gd name="connsiteX3" fmla="*/ 8925621 w 9263816"/>
              <a:gd name="connsiteY3" fmla="*/ 6708712 h 6858000"/>
              <a:gd name="connsiteX4" fmla="*/ 8496050 w 9263816"/>
              <a:gd name="connsiteY4" fmla="*/ 6373449 h 6858000"/>
              <a:gd name="connsiteX5" fmla="*/ 8831314 w 9263816"/>
              <a:gd name="connsiteY5" fmla="*/ 5943878 h 6858000"/>
              <a:gd name="connsiteX6" fmla="*/ 7397485 w 9263816"/>
              <a:gd name="connsiteY6" fmla="*/ 5931706 h 6858000"/>
              <a:gd name="connsiteX7" fmla="*/ 7917779 w 9263816"/>
              <a:gd name="connsiteY7" fmla="*/ 6191864 h 6858000"/>
              <a:gd name="connsiteX8" fmla="*/ 8013467 w 9263816"/>
              <a:gd name="connsiteY8" fmla="*/ 6375784 h 6858000"/>
              <a:gd name="connsiteX9" fmla="*/ 8021879 w 9263816"/>
              <a:gd name="connsiteY9" fmla="*/ 6753751 h 6858000"/>
              <a:gd name="connsiteX10" fmla="*/ 7981316 w 9263816"/>
              <a:gd name="connsiteY10" fmla="*/ 6858000 h 6858000"/>
              <a:gd name="connsiteX11" fmla="*/ 6819486 w 9263816"/>
              <a:gd name="connsiteY11" fmla="*/ 6858000 h 6858000"/>
              <a:gd name="connsiteX12" fmla="*/ 6785199 w 9263816"/>
              <a:gd name="connsiteY12" fmla="*/ 6781101 h 6858000"/>
              <a:gd name="connsiteX13" fmla="*/ 7196747 w 9263816"/>
              <a:gd name="connsiteY13" fmla="*/ 5964309 h 6858000"/>
              <a:gd name="connsiteX14" fmla="*/ 7397485 w 9263816"/>
              <a:gd name="connsiteY14" fmla="*/ 5931706 h 6858000"/>
              <a:gd name="connsiteX15" fmla="*/ 1505570 w 9263816"/>
              <a:gd name="connsiteY15" fmla="*/ 227178 h 6858000"/>
              <a:gd name="connsiteX16" fmla="*/ 2026489 w 9263816"/>
              <a:gd name="connsiteY16" fmla="*/ 392370 h 6858000"/>
              <a:gd name="connsiteX17" fmla="*/ 2444553 w 9263816"/>
              <a:gd name="connsiteY17" fmla="*/ 1654853 h 6858000"/>
              <a:gd name="connsiteX18" fmla="*/ 3183153 w 9263816"/>
              <a:gd name="connsiteY18" fmla="*/ 2116208 h 6858000"/>
              <a:gd name="connsiteX19" fmla="*/ 4288384 w 9263816"/>
              <a:gd name="connsiteY19" fmla="*/ 1291908 h 6858000"/>
              <a:gd name="connsiteX20" fmla="*/ 5472602 w 9263816"/>
              <a:gd name="connsiteY20" fmla="*/ 1697818 h 6858000"/>
              <a:gd name="connsiteX21" fmla="*/ 5844697 w 9263816"/>
              <a:gd name="connsiteY21" fmla="*/ 3444791 h 6858000"/>
              <a:gd name="connsiteX22" fmla="*/ 6715674 w 9263816"/>
              <a:gd name="connsiteY22" fmla="*/ 4065208 h 6858000"/>
              <a:gd name="connsiteX23" fmla="*/ 8130429 w 9263816"/>
              <a:gd name="connsiteY23" fmla="*/ 4101787 h 6858000"/>
              <a:gd name="connsiteX24" fmla="*/ 8624630 w 9263816"/>
              <a:gd name="connsiteY24" fmla="*/ 4686202 h 6858000"/>
              <a:gd name="connsiteX25" fmla="*/ 8623843 w 9263816"/>
              <a:gd name="connsiteY25" fmla="*/ 4685749 h 6858000"/>
              <a:gd name="connsiteX26" fmla="*/ 8646859 w 9263816"/>
              <a:gd name="connsiteY26" fmla="*/ 4835156 h 6858000"/>
              <a:gd name="connsiteX27" fmla="*/ 8079403 w 9263816"/>
              <a:gd name="connsiteY27" fmla="*/ 5661624 h 6858000"/>
              <a:gd name="connsiteX28" fmla="*/ 6833105 w 9263816"/>
              <a:gd name="connsiteY28" fmla="*/ 5397208 h 6858000"/>
              <a:gd name="connsiteX29" fmla="*/ 5900832 w 9263816"/>
              <a:gd name="connsiteY29" fmla="*/ 5944462 h 6858000"/>
              <a:gd name="connsiteX30" fmla="*/ 6067212 w 9263816"/>
              <a:gd name="connsiteY30" fmla="*/ 6811916 h 6858000"/>
              <a:gd name="connsiteX31" fmla="*/ 6089565 w 9263816"/>
              <a:gd name="connsiteY31" fmla="*/ 6858000 h 6858000"/>
              <a:gd name="connsiteX32" fmla="*/ 0 w 9263816"/>
              <a:gd name="connsiteY32" fmla="*/ 6858000 h 6858000"/>
              <a:gd name="connsiteX33" fmla="*/ 0 w 9263816"/>
              <a:gd name="connsiteY33" fmla="*/ 2181377 h 6858000"/>
              <a:gd name="connsiteX34" fmla="*/ 73069 w 9263816"/>
              <a:gd name="connsiteY34" fmla="*/ 2215839 h 6858000"/>
              <a:gd name="connsiteX35" fmla="*/ 335445 w 9263816"/>
              <a:gd name="connsiteY35" fmla="*/ 2237140 h 6858000"/>
              <a:gd name="connsiteX36" fmla="*/ 752878 w 9263816"/>
              <a:gd name="connsiteY36" fmla="*/ 1445285 h 6858000"/>
              <a:gd name="connsiteX37" fmla="*/ 1202551 w 9263816"/>
              <a:gd name="connsiteY37" fmla="*/ 314229 h 6858000"/>
              <a:gd name="connsiteX38" fmla="*/ 1505570 w 9263816"/>
              <a:gd name="connsiteY38" fmla="*/ 227178 h 6858000"/>
              <a:gd name="connsiteX39" fmla="*/ 3142509 w 9263816"/>
              <a:gd name="connsiteY39" fmla="*/ 68854 h 6858000"/>
              <a:gd name="connsiteX40" fmla="*/ 3490978 w 9263816"/>
              <a:gd name="connsiteY40" fmla="*/ 211117 h 6858000"/>
              <a:gd name="connsiteX41" fmla="*/ 3572083 w 9263816"/>
              <a:gd name="connsiteY41" fmla="*/ 404131 h 6858000"/>
              <a:gd name="connsiteX42" fmla="*/ 3236814 w 9263816"/>
              <a:gd name="connsiteY42" fmla="*/ 833688 h 6858000"/>
              <a:gd name="connsiteX43" fmla="*/ 2807245 w 9263816"/>
              <a:gd name="connsiteY43" fmla="*/ 498425 h 6858000"/>
              <a:gd name="connsiteX44" fmla="*/ 3142509 w 9263816"/>
              <a:gd name="connsiteY44" fmla="*/ 68854 h 6858000"/>
              <a:gd name="connsiteX45" fmla="*/ 0 w 9263816"/>
              <a:gd name="connsiteY45" fmla="*/ 0 h 6858000"/>
              <a:gd name="connsiteX46" fmla="*/ 39858 w 9263816"/>
              <a:gd name="connsiteY46" fmla="*/ 0 h 6858000"/>
              <a:gd name="connsiteX47" fmla="*/ 65022 w 9263816"/>
              <a:gd name="connsiteY47" fmla="*/ 5834 h 6858000"/>
              <a:gd name="connsiteX48" fmla="*/ 389258 w 9263816"/>
              <a:gd name="connsiteY48" fmla="*/ 235630 h 6858000"/>
              <a:gd name="connsiteX49" fmla="*/ 485484 w 9263816"/>
              <a:gd name="connsiteY49" fmla="*/ 420070 h 6858000"/>
              <a:gd name="connsiteX50" fmla="*/ 74229 w 9263816"/>
              <a:gd name="connsiteY50" fmla="*/ 1237955 h 6858000"/>
              <a:gd name="connsiteX51" fmla="*/ 0 w 9263816"/>
              <a:gd name="connsiteY51" fmla="*/ 125447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9263816" h="6858000">
                <a:moveTo>
                  <a:pt x="8831314" y="5943878"/>
                </a:moveTo>
                <a:cubicBezTo>
                  <a:pt x="8964281" y="5927490"/>
                  <a:pt x="9096260" y="5981362"/>
                  <a:pt x="9179783" y="6086141"/>
                </a:cubicBezTo>
                <a:cubicBezTo>
                  <a:pt x="9224074" y="6141769"/>
                  <a:pt x="9252211" y="6208560"/>
                  <a:pt x="9260887" y="6279156"/>
                </a:cubicBezTo>
                <a:cubicBezTo>
                  <a:pt x="9286897" y="6490362"/>
                  <a:pt x="9136845" y="6682672"/>
                  <a:pt x="8925621" y="6708712"/>
                </a:cubicBezTo>
                <a:cubicBezTo>
                  <a:pt x="8714398" y="6734766"/>
                  <a:pt x="8522062" y="6584655"/>
                  <a:pt x="8496050" y="6373449"/>
                </a:cubicBezTo>
                <a:cubicBezTo>
                  <a:pt x="8470038" y="6162229"/>
                  <a:pt x="8620090" y="5969920"/>
                  <a:pt x="8831314" y="5943878"/>
                </a:cubicBezTo>
                <a:close/>
                <a:moveTo>
                  <a:pt x="7397485" y="5931706"/>
                </a:moveTo>
                <a:cubicBezTo>
                  <a:pt x="7598431" y="5931157"/>
                  <a:pt x="7792965" y="6024548"/>
                  <a:pt x="7917779" y="6191864"/>
                </a:cubicBezTo>
                <a:cubicBezTo>
                  <a:pt x="7959204" y="6247714"/>
                  <a:pt x="7991530" y="6309792"/>
                  <a:pt x="8013467" y="6375784"/>
                </a:cubicBezTo>
                <a:cubicBezTo>
                  <a:pt x="8055425" y="6502973"/>
                  <a:pt x="8055748" y="6633888"/>
                  <a:pt x="8021879" y="6753751"/>
                </a:cubicBezTo>
                <a:lnTo>
                  <a:pt x="7981316" y="6858000"/>
                </a:lnTo>
                <a:lnTo>
                  <a:pt x="6819486" y="6858000"/>
                </a:lnTo>
                <a:lnTo>
                  <a:pt x="6785199" y="6781101"/>
                </a:lnTo>
                <a:cubicBezTo>
                  <a:pt x="6673307" y="6441922"/>
                  <a:pt x="6857485" y="6076251"/>
                  <a:pt x="7196747" y="5964309"/>
                </a:cubicBezTo>
                <a:cubicBezTo>
                  <a:pt x="7262809" y="5942509"/>
                  <a:pt x="7330503" y="5931889"/>
                  <a:pt x="7397485" y="5931706"/>
                </a:cubicBezTo>
                <a:close/>
                <a:moveTo>
                  <a:pt x="1505570" y="227178"/>
                </a:moveTo>
                <a:cubicBezTo>
                  <a:pt x="1691018" y="218628"/>
                  <a:pt x="1889853" y="275403"/>
                  <a:pt x="2026489" y="392370"/>
                </a:cubicBezTo>
                <a:cubicBezTo>
                  <a:pt x="2369898" y="685965"/>
                  <a:pt x="2078266" y="1147857"/>
                  <a:pt x="2444553" y="1654853"/>
                </a:cubicBezTo>
                <a:cubicBezTo>
                  <a:pt x="2492906" y="1721679"/>
                  <a:pt x="2800482" y="2144546"/>
                  <a:pt x="3183153" y="2116208"/>
                </a:cubicBezTo>
                <a:cubicBezTo>
                  <a:pt x="3673561" y="2080541"/>
                  <a:pt x="3723222" y="1441614"/>
                  <a:pt x="4288384" y="1291908"/>
                </a:cubicBezTo>
                <a:cubicBezTo>
                  <a:pt x="4689065" y="1185875"/>
                  <a:pt x="5207943" y="1366633"/>
                  <a:pt x="5472602" y="1697818"/>
                </a:cubicBezTo>
                <a:cubicBezTo>
                  <a:pt x="5891294" y="2221754"/>
                  <a:pt x="5408012" y="2790179"/>
                  <a:pt x="5844697" y="3444791"/>
                </a:cubicBezTo>
                <a:cubicBezTo>
                  <a:pt x="6149900" y="3902467"/>
                  <a:pt x="6672672" y="4053594"/>
                  <a:pt x="6715674" y="4065208"/>
                </a:cubicBezTo>
                <a:cubicBezTo>
                  <a:pt x="7326423" y="4232519"/>
                  <a:pt x="7677158" y="3817020"/>
                  <a:pt x="8130429" y="4101787"/>
                </a:cubicBezTo>
                <a:cubicBezTo>
                  <a:pt x="8226340" y="4161985"/>
                  <a:pt x="8536372" y="4356819"/>
                  <a:pt x="8624630" y="4686202"/>
                </a:cubicBezTo>
                <a:lnTo>
                  <a:pt x="8623843" y="4685749"/>
                </a:lnTo>
                <a:cubicBezTo>
                  <a:pt x="8636924" y="4734567"/>
                  <a:pt x="8644635" y="4784678"/>
                  <a:pt x="8646859" y="4835156"/>
                </a:cubicBezTo>
                <a:cubicBezTo>
                  <a:pt x="8662596" y="5196604"/>
                  <a:pt x="8398383" y="5562326"/>
                  <a:pt x="8079403" y="5661624"/>
                </a:cubicBezTo>
                <a:cubicBezTo>
                  <a:pt x="7649807" y="5795217"/>
                  <a:pt x="7430996" y="5350293"/>
                  <a:pt x="6833105" y="5397208"/>
                </a:cubicBezTo>
                <a:cubicBezTo>
                  <a:pt x="6519033" y="5421527"/>
                  <a:pt x="6056658" y="5595550"/>
                  <a:pt x="5900832" y="5944462"/>
                </a:cubicBezTo>
                <a:cubicBezTo>
                  <a:pt x="5770548" y="6236600"/>
                  <a:pt x="5916359" y="6515160"/>
                  <a:pt x="6067212" y="6811916"/>
                </a:cubicBezTo>
                <a:lnTo>
                  <a:pt x="6089565" y="6858000"/>
                </a:lnTo>
                <a:lnTo>
                  <a:pt x="0" y="6858000"/>
                </a:lnTo>
                <a:lnTo>
                  <a:pt x="0" y="2181377"/>
                </a:lnTo>
                <a:lnTo>
                  <a:pt x="73069" y="2215839"/>
                </a:lnTo>
                <a:cubicBezTo>
                  <a:pt x="165116" y="2251829"/>
                  <a:pt x="254486" y="2263171"/>
                  <a:pt x="335445" y="2237140"/>
                </a:cubicBezTo>
                <a:cubicBezTo>
                  <a:pt x="594718" y="2153707"/>
                  <a:pt x="688441" y="1733807"/>
                  <a:pt x="752878" y="1445285"/>
                </a:cubicBezTo>
                <a:cubicBezTo>
                  <a:pt x="925059" y="674068"/>
                  <a:pt x="975076" y="456292"/>
                  <a:pt x="1202551" y="314229"/>
                </a:cubicBezTo>
                <a:cubicBezTo>
                  <a:pt x="1287853" y="260956"/>
                  <a:pt x="1394302" y="232308"/>
                  <a:pt x="1505570" y="227178"/>
                </a:cubicBezTo>
                <a:close/>
                <a:moveTo>
                  <a:pt x="3142509" y="68854"/>
                </a:moveTo>
                <a:cubicBezTo>
                  <a:pt x="3275474" y="52467"/>
                  <a:pt x="3407455" y="106339"/>
                  <a:pt x="3490978" y="211117"/>
                </a:cubicBezTo>
                <a:cubicBezTo>
                  <a:pt x="3535271" y="266744"/>
                  <a:pt x="3563404" y="333535"/>
                  <a:pt x="3572083" y="404131"/>
                </a:cubicBezTo>
                <a:cubicBezTo>
                  <a:pt x="3598092" y="615337"/>
                  <a:pt x="3448040" y="807648"/>
                  <a:pt x="3236814" y="833688"/>
                </a:cubicBezTo>
                <a:cubicBezTo>
                  <a:pt x="3025594" y="859741"/>
                  <a:pt x="2833255" y="709631"/>
                  <a:pt x="2807245" y="498425"/>
                </a:cubicBezTo>
                <a:cubicBezTo>
                  <a:pt x="2781232" y="287207"/>
                  <a:pt x="2931283" y="94896"/>
                  <a:pt x="3142509" y="68854"/>
                </a:cubicBezTo>
                <a:close/>
                <a:moveTo>
                  <a:pt x="0" y="0"/>
                </a:moveTo>
                <a:lnTo>
                  <a:pt x="39858" y="0"/>
                </a:lnTo>
                <a:lnTo>
                  <a:pt x="65022" y="5834"/>
                </a:lnTo>
                <a:cubicBezTo>
                  <a:pt x="191545" y="45606"/>
                  <a:pt x="305874" y="124173"/>
                  <a:pt x="389258" y="235630"/>
                </a:cubicBezTo>
                <a:cubicBezTo>
                  <a:pt x="430983" y="291600"/>
                  <a:pt x="463360" y="353876"/>
                  <a:pt x="485484" y="420070"/>
                </a:cubicBezTo>
                <a:cubicBezTo>
                  <a:pt x="597711" y="759508"/>
                  <a:pt x="413661" y="1125662"/>
                  <a:pt x="74229" y="1237955"/>
                </a:cubicBezTo>
                <a:lnTo>
                  <a:pt x="0" y="1254477"/>
                </a:lnTo>
                <a:close/>
              </a:path>
            </a:pathLst>
          </a:custGeom>
          <a:solidFill>
            <a:schemeClr val="bg1"/>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4" name="Background Fill">
            <a:extLst>
              <a:ext uri="{FF2B5EF4-FFF2-40B4-BE49-F238E27FC236}">
                <a16:creationId xmlns:a16="http://schemas.microsoft.com/office/drawing/2014/main" id="{68CA250C-CF5A-4736-9249-D6111F7C55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556436FE-6431-4AA2-A47A-3613519F32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2147455" y="770659"/>
            <a:ext cx="5258696" cy="504578"/>
          </a:xfrm>
        </p:spPr>
        <p:txBody>
          <a:bodyPr vert="horz" lIns="91440" tIns="45720" rIns="91440" bIns="45720" rtlCol="0" anchor="b">
            <a:normAutofit fontScale="90000"/>
          </a:bodyPr>
          <a:lstStyle/>
          <a:p>
            <a:r>
              <a:rPr lang="en-US" sz="5400" dirty="0"/>
              <a:t>References</a:t>
            </a:r>
          </a:p>
        </p:txBody>
      </p:sp>
      <p:sp>
        <p:nvSpPr>
          <p:cNvPr id="3" name="Content Placeholder"/>
          <p:cNvSpPr>
            <a:spLocks noGrp="1"/>
          </p:cNvSpPr>
          <p:nvPr>
            <p:ph idx="1"/>
          </p:nvPr>
        </p:nvSpPr>
        <p:spPr>
          <a:xfrm>
            <a:off x="609600" y="1422691"/>
            <a:ext cx="8098876" cy="5176882"/>
          </a:xfrm>
        </p:spPr>
        <p:txBody>
          <a:bodyPr vert="horz" lIns="91440" tIns="45720" rIns="91440" bIns="45720" rtlCol="0" anchor="ctr">
            <a:normAutofit/>
          </a:bodyPr>
          <a:lstStyle/>
          <a:p>
            <a:endParaRPr lang="en-US" dirty="0"/>
          </a:p>
          <a:p>
            <a:r>
              <a:rPr lang="en-US" dirty="0" err="1"/>
              <a:t>Parboteeah</a:t>
            </a:r>
            <a:r>
              <a:rPr lang="en-US" dirty="0"/>
              <a:t>. P, Cullen. J. (2011). Strategic International Management, 5th Edition South-West Cengage Learning, Canada.</a:t>
            </a:r>
          </a:p>
          <a:p>
            <a:r>
              <a:rPr lang="en-US" dirty="0"/>
              <a:t>World Bank SME Finance. (n.d.). World Bank. https://www.worldbank.org/en/topic/smefinance</a:t>
            </a:r>
          </a:p>
          <a:p>
            <a:r>
              <a:rPr lang="en-US" dirty="0"/>
              <a:t>Accessed on 01/05/2024.</a:t>
            </a:r>
          </a:p>
          <a:p>
            <a:r>
              <a:rPr lang="en-US" dirty="0"/>
              <a:t>Roque, Ana &amp; Alves, Maria do Céu &amp; Raposo, Mario. (2019). Internationalization Strategies</a:t>
            </a:r>
          </a:p>
          <a:p>
            <a:r>
              <a:rPr lang="en-US" dirty="0"/>
              <a:t>Revisited: Main Models and Approaches. IBIMA Business Review. 1-10.</a:t>
            </a:r>
          </a:p>
          <a:p>
            <a:r>
              <a:rPr lang="en-US" dirty="0"/>
              <a:t> 10.5171/2019.681383.</a:t>
            </a:r>
          </a:p>
          <a:p>
            <a:pPr lvl="0"/>
            <a:endParaRPr lang="en-US" dirty="0"/>
          </a:p>
        </p:txBody>
      </p:sp>
      <p:pic>
        <p:nvPicPr>
          <p:cNvPr id="6" name="Picture 5" descr="Close-up of hopscotch on a sidewalk">
            <a:extLst>
              <a:ext uri="{FF2B5EF4-FFF2-40B4-BE49-F238E27FC236}">
                <a16:creationId xmlns:a16="http://schemas.microsoft.com/office/drawing/2014/main" id="{7CE43C61-98E1-C5EC-A8B0-B60A75F1A35C}"/>
              </a:ext>
            </a:extLst>
          </p:cNvPr>
          <p:cNvPicPr>
            <a:picLocks noChangeAspect="1"/>
          </p:cNvPicPr>
          <p:nvPr/>
        </p:nvPicPr>
        <p:blipFill rotWithShape="1">
          <a:blip r:embed="rId2"/>
          <a:srcRect l="24643" r="18674" b="-10"/>
          <a:stretch/>
        </p:blipFill>
        <p:spPr>
          <a:xfrm>
            <a:off x="8719720" y="10"/>
            <a:ext cx="3472280" cy="6857990"/>
          </a:xfrm>
          <a:custGeom>
            <a:avLst/>
            <a:gdLst/>
            <a:ahLst/>
            <a:cxnLst/>
            <a:rect l="l" t="t" r="r" b="b"/>
            <a:pathLst>
              <a:path w="5827552" h="6858000">
                <a:moveTo>
                  <a:pt x="391440" y="4232571"/>
                </a:moveTo>
                <a:cubicBezTo>
                  <a:pt x="581049" y="4232571"/>
                  <a:pt x="734757" y="4386279"/>
                  <a:pt x="734757" y="4575888"/>
                </a:cubicBezTo>
                <a:cubicBezTo>
                  <a:pt x="734757" y="4765497"/>
                  <a:pt x="581049" y="4919205"/>
                  <a:pt x="391440" y="4919205"/>
                </a:cubicBezTo>
                <a:cubicBezTo>
                  <a:pt x="201831" y="4919205"/>
                  <a:pt x="48123" y="4765497"/>
                  <a:pt x="48123" y="4575888"/>
                </a:cubicBezTo>
                <a:cubicBezTo>
                  <a:pt x="48123" y="4386279"/>
                  <a:pt x="201831" y="4232571"/>
                  <a:pt x="391440" y="4232571"/>
                </a:cubicBezTo>
                <a:close/>
                <a:moveTo>
                  <a:pt x="247368" y="1806694"/>
                </a:moveTo>
                <a:cubicBezTo>
                  <a:pt x="383986" y="1806694"/>
                  <a:pt x="494736" y="1917444"/>
                  <a:pt x="494736" y="2054062"/>
                </a:cubicBezTo>
                <a:cubicBezTo>
                  <a:pt x="494736" y="2190680"/>
                  <a:pt x="383986" y="2301430"/>
                  <a:pt x="247368" y="2301430"/>
                </a:cubicBezTo>
                <a:cubicBezTo>
                  <a:pt x="110750" y="2301430"/>
                  <a:pt x="0" y="2190680"/>
                  <a:pt x="0" y="2054062"/>
                </a:cubicBezTo>
                <a:cubicBezTo>
                  <a:pt x="0" y="1917444"/>
                  <a:pt x="110750" y="1806694"/>
                  <a:pt x="247368" y="1806694"/>
                </a:cubicBezTo>
                <a:close/>
                <a:moveTo>
                  <a:pt x="247369" y="1294715"/>
                </a:moveTo>
                <a:cubicBezTo>
                  <a:pt x="326938" y="1294715"/>
                  <a:pt x="391441" y="1359218"/>
                  <a:pt x="391441" y="1438787"/>
                </a:cubicBezTo>
                <a:cubicBezTo>
                  <a:pt x="391441" y="1518356"/>
                  <a:pt x="326938" y="1582859"/>
                  <a:pt x="247369" y="1582859"/>
                </a:cubicBezTo>
                <a:cubicBezTo>
                  <a:pt x="167800" y="1582859"/>
                  <a:pt x="103297" y="1518356"/>
                  <a:pt x="103297" y="1438787"/>
                </a:cubicBezTo>
                <a:cubicBezTo>
                  <a:pt x="103297" y="1359218"/>
                  <a:pt x="167800" y="1294715"/>
                  <a:pt x="247369" y="1294715"/>
                </a:cubicBezTo>
                <a:close/>
                <a:moveTo>
                  <a:pt x="480671" y="0"/>
                </a:moveTo>
                <a:lnTo>
                  <a:pt x="5827552" y="0"/>
                </a:lnTo>
                <a:lnTo>
                  <a:pt x="5827552" y="6858000"/>
                </a:lnTo>
                <a:lnTo>
                  <a:pt x="5825818" y="6858000"/>
                </a:lnTo>
                <a:lnTo>
                  <a:pt x="236731" y="6858000"/>
                </a:lnTo>
                <a:lnTo>
                  <a:pt x="225831" y="6841105"/>
                </a:lnTo>
                <a:cubicBezTo>
                  <a:pt x="35993" y="6490332"/>
                  <a:pt x="58970" y="6027176"/>
                  <a:pt x="314550" y="5720066"/>
                </a:cubicBezTo>
                <a:cubicBezTo>
                  <a:pt x="1530043" y="4259025"/>
                  <a:pt x="615593" y="4079388"/>
                  <a:pt x="503588" y="3464278"/>
                </a:cubicBezTo>
                <a:cubicBezTo>
                  <a:pt x="330606" y="2514465"/>
                  <a:pt x="722867" y="2276432"/>
                  <a:pt x="675681" y="1809180"/>
                </a:cubicBezTo>
                <a:cubicBezTo>
                  <a:pt x="624359" y="1301070"/>
                  <a:pt x="219491" y="1102027"/>
                  <a:pt x="245003" y="646882"/>
                </a:cubicBezTo>
                <a:cubicBezTo>
                  <a:pt x="249830" y="424885"/>
                  <a:pt x="318025" y="228632"/>
                  <a:pt x="431196" y="64140"/>
                </a:cubicBezTo>
                <a:close/>
              </a:path>
            </a:pathLst>
          </a:custGeom>
        </p:spPr>
      </p:pic>
    </p:spTree>
    <p:extLst>
      <p:ext uri="{BB962C8B-B14F-4D97-AF65-F5344CB8AC3E}">
        <p14:creationId xmlns:p14="http://schemas.microsoft.com/office/powerpoint/2010/main" val="640501424"/>
      </p:ext>
    </p:extLst>
  </p:cSld>
  <p:clrMapOvr>
    <a:masterClrMapping/>
  </p:clrMapOvr>
</p:sld>
</file>

<file path=ppt/theme/theme1.xml><?xml version="1.0" encoding="utf-8"?>
<a:theme xmlns:a="http://schemas.openxmlformats.org/drawingml/2006/main" name="SplashVTI">
  <a:themeElements>
    <a:clrScheme name="AnalogousFromDarkSeedLeftStep">
      <a:dk1>
        <a:srgbClr val="000000"/>
      </a:dk1>
      <a:lt1>
        <a:srgbClr val="FFFFFF"/>
      </a:lt1>
      <a:dk2>
        <a:srgbClr val="341F1D"/>
      </a:dk2>
      <a:lt2>
        <a:srgbClr val="E3E2E8"/>
      </a:lt2>
      <a:accent1>
        <a:srgbClr val="8AAD1F"/>
      </a:accent1>
      <a:accent2>
        <a:srgbClr val="BC9F14"/>
      </a:accent2>
      <a:accent3>
        <a:srgbClr val="E77729"/>
      </a:accent3>
      <a:accent4>
        <a:srgbClr val="D51718"/>
      </a:accent4>
      <a:accent5>
        <a:srgbClr val="E72979"/>
      </a:accent5>
      <a:accent6>
        <a:srgbClr val="D517B6"/>
      </a:accent6>
      <a:hlink>
        <a:srgbClr val="BF3F60"/>
      </a:hlink>
      <a:folHlink>
        <a:srgbClr val="7F7F7F"/>
      </a:folHlink>
    </a:clrScheme>
    <a:fontScheme name="Custom 23">
      <a:majorFont>
        <a:latin typeface="Posterama"/>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plashVTI" id="{CD38C481-21EC-466B-953B-A1440B42712A}" vid="{D3E4813C-1D98-48C2-AF59-2D0D78E25500}"/>
    </a:ext>
  </a:extLst>
</a:theme>
</file>

<file path=docProps/app.xml><?xml version="1.0" encoding="utf-8"?>
<Properties xmlns="http://schemas.openxmlformats.org/officeDocument/2006/extended-properties" xmlns:vt="http://schemas.openxmlformats.org/officeDocument/2006/docPropsVTypes">
  <TotalTime>2</TotalTime>
  <Words>962</Words>
  <Application>Microsoft Office PowerPoint</Application>
  <PresentationFormat>Widescreen</PresentationFormat>
  <Paragraphs>83</Paragraphs>
  <Slides>31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31</vt:i4>
      </vt:variant>
    </vt:vector>
  </HeadingPairs>
  <TitlesOfParts>
    <vt:vector size="35" baseType="lpstr">
      <vt:lpstr>Arial</vt:lpstr>
      <vt:lpstr>Avenir Next LT Pro</vt:lpstr>
      <vt:lpstr>Posterama</vt:lpstr>
      <vt:lpstr>SplashVTI</vt:lpstr>
      <vt:lpstr>International Business Strategy Lecture Eight: Internationalization Lecturer: Githii S.K </vt:lpstr>
      <vt:lpstr>Introduction</vt:lpstr>
      <vt:lpstr>Learning Outcomes</vt:lpstr>
      <vt:lpstr>Small Businesses and their Significance</vt:lpstr>
      <vt:lpstr>Small Businesses and their Significance</vt:lpstr>
      <vt:lpstr>Small Businesses and their Significance</vt:lpstr>
      <vt:lpstr>Internationalization of SMEs</vt:lpstr>
      <vt:lpstr>Internationalization of SMEs</vt:lpstr>
      <vt:lpstr>Incremental Approach</vt:lpstr>
      <vt:lpstr>Incremental Approach</vt:lpstr>
      <vt:lpstr>Incremental Approach</vt:lpstr>
      <vt:lpstr>Born Global</vt:lpstr>
      <vt:lpstr>Born Global</vt:lpstr>
      <vt:lpstr>Internationalization Models</vt:lpstr>
      <vt:lpstr>PowerPoint Presentation</vt:lpstr>
      <vt:lpstr>Internationalization Models</vt:lpstr>
      <vt:lpstr>Internationalization Models</vt:lpstr>
      <vt:lpstr>How can SMEs develop Global Culture</vt:lpstr>
      <vt:lpstr>How can SMEs develop Global Culture</vt:lpstr>
      <vt:lpstr>When should a SME go International?</vt:lpstr>
      <vt:lpstr>When should a SME go International?</vt:lpstr>
      <vt:lpstr>When should a SME go International?</vt:lpstr>
      <vt:lpstr>SMEs customers contact techniques</vt:lpstr>
      <vt:lpstr>SMEs customers contact techniques</vt:lpstr>
      <vt:lpstr>SMEs customers contact techniques</vt:lpstr>
      <vt:lpstr>SMEs customers contact techniques</vt:lpstr>
      <vt:lpstr>SMEs customers contact techniques</vt:lpstr>
      <vt:lpstr>Entry Wedge for SMEs in a new Market</vt:lpstr>
      <vt:lpstr>Entry Wedge for SMEs in a new Market</vt:lpstr>
      <vt:lpstr>Topic Recap</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c:creator>
  <cp:lastModifiedBy>Stephen G. Kagwathi</cp:lastModifiedBy>
  <cp:revision>201</cp:revision>
  <dcterms:created xsi:type="dcterms:W3CDTF">2024-05-09T06:05:31Z</dcterms:created>
  <dcterms:modified xsi:type="dcterms:W3CDTF">2024-05-09T06:50:53Z</dcterms:modified>
</cp:coreProperties>
</file>