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Lst>
  <p:sldSz cy="6858000" cx="12192000"/>
  <p:notesSz cx="6858000" cy="9144000"/>
  <p:embeddedFontLst>
    <p:embeddedFont>
      <p:font typeface="Play"/>
      <p:regular r:id="rId36"/>
      <p:bold r:id="rId3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8" roundtripDataSignature="AMtx7mhi17o2L7YjxiA1vX1TvZRpxyi5n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font" Target="fonts/Play-bold.fntdata"/><Relationship Id="rId14" Type="http://schemas.openxmlformats.org/officeDocument/2006/relationships/slide" Target="slides/slide10.xml"/><Relationship Id="rId36" Type="http://schemas.openxmlformats.org/officeDocument/2006/relationships/font" Target="fonts/Play-regular.fntdata"/><Relationship Id="rId17" Type="http://schemas.openxmlformats.org/officeDocument/2006/relationships/slide" Target="slides/slide13.xml"/><Relationship Id="rId16" Type="http://schemas.openxmlformats.org/officeDocument/2006/relationships/slide" Target="slides/slide12.xml"/><Relationship Id="rId38" Type="http://customschemas.google.com/relationships/presentationmetadata" Target="meta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1" name="Shape 411"/>
        <p:cNvGrpSpPr/>
        <p:nvPr/>
      </p:nvGrpSpPr>
      <p:grpSpPr>
        <a:xfrm>
          <a:off x="0" y="0"/>
          <a:ext cx="0" cy="0"/>
          <a:chOff x="0" y="0"/>
          <a:chExt cx="0" cy="0"/>
        </a:xfrm>
      </p:grpSpPr>
      <p:sp>
        <p:nvSpPr>
          <p:cNvPr id="412" name="Google Shape;412;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3"/>
          <p:cNvSpPr/>
          <p:nvPr/>
        </p:nvSpPr>
        <p:spPr>
          <a:xfrm>
            <a:off x="5224243" y="1096772"/>
            <a:ext cx="6503180"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3" name="Google Shape;13;p33"/>
          <p:cNvSpPr/>
          <p:nvPr/>
        </p:nvSpPr>
        <p:spPr>
          <a:xfrm>
            <a:off x="5016811" y="5624450"/>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 name="Google Shape;14;p33"/>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5" name="Google Shape;15;p33"/>
          <p:cNvSpPr txBox="1"/>
          <p:nvPr>
            <p:ph type="ctrTitle"/>
          </p:nvPr>
        </p:nvSpPr>
        <p:spPr>
          <a:xfrm>
            <a:off x="797106" y="1625608"/>
            <a:ext cx="8035342" cy="2722164"/>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8000"/>
              <a:buFont typeface="Play"/>
              <a:buNone/>
              <a:defRPr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33"/>
          <p:cNvSpPr txBox="1"/>
          <p:nvPr>
            <p:ph idx="1" type="subTitle"/>
          </p:nvPr>
        </p:nvSpPr>
        <p:spPr>
          <a:xfrm>
            <a:off x="797106" y="4466845"/>
            <a:ext cx="8035342" cy="882904"/>
          </a:xfrm>
          <a:prstGeom prst="rect">
            <a:avLst/>
          </a:prstGeom>
          <a:noFill/>
          <a:ln>
            <a:noFill/>
          </a:ln>
        </p:spPr>
        <p:txBody>
          <a:bodyPr anchorCtr="0" anchor="t" bIns="45700" lIns="91425" spcFirstLastPara="1" rIns="91425" wrap="square" tIns="45700">
            <a:normAutofit/>
          </a:bodyPr>
          <a:lstStyle>
            <a:lvl1pPr lvl="0" algn="l">
              <a:lnSpc>
                <a:spcPct val="100000"/>
              </a:lnSpc>
              <a:spcBef>
                <a:spcPts val="1000"/>
              </a:spcBef>
              <a:spcAft>
                <a:spcPts val="0"/>
              </a:spcAft>
              <a:buClr>
                <a:schemeClr val="dk1"/>
              </a:buClr>
              <a:buSzPts val="2400"/>
              <a:buNone/>
              <a:defRPr sz="2400"/>
            </a:lvl1pPr>
            <a:lvl2pPr lvl="1" algn="ctr">
              <a:lnSpc>
                <a:spcPct val="100000"/>
              </a:lnSpc>
              <a:spcBef>
                <a:spcPts val="500"/>
              </a:spcBef>
              <a:spcAft>
                <a:spcPts val="0"/>
              </a:spcAft>
              <a:buClr>
                <a:schemeClr val="dk1"/>
              </a:buClr>
              <a:buSzPts val="2000"/>
              <a:buNone/>
              <a:defRPr sz="2000"/>
            </a:lvl2pPr>
            <a:lvl3pPr lvl="2" algn="ctr">
              <a:lnSpc>
                <a:spcPct val="100000"/>
              </a:lnSpc>
              <a:spcBef>
                <a:spcPts val="500"/>
              </a:spcBef>
              <a:spcAft>
                <a:spcPts val="0"/>
              </a:spcAft>
              <a:buClr>
                <a:schemeClr val="dk1"/>
              </a:buClr>
              <a:buSzPts val="1800"/>
              <a:buNone/>
              <a:defRPr sz="1800"/>
            </a:lvl3pPr>
            <a:lvl4pPr lvl="3" algn="ctr">
              <a:lnSpc>
                <a:spcPct val="100000"/>
              </a:lnSpc>
              <a:spcBef>
                <a:spcPts val="500"/>
              </a:spcBef>
              <a:spcAft>
                <a:spcPts val="0"/>
              </a:spcAft>
              <a:buClr>
                <a:schemeClr val="dk1"/>
              </a:buClr>
              <a:buSzPts val="1600"/>
              <a:buNone/>
              <a:defRPr sz="1600"/>
            </a:lvl4pPr>
            <a:lvl5pPr lvl="4" algn="ctr">
              <a:lnSpc>
                <a:spcPct val="10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7" name="Google Shape;17;p33"/>
          <p:cNvSpPr txBox="1"/>
          <p:nvPr>
            <p:ph idx="10" type="dt"/>
          </p:nvPr>
        </p:nvSpPr>
        <p:spPr>
          <a:xfrm>
            <a:off x="797105" y="5708747"/>
            <a:ext cx="3882843"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sz="1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33"/>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3"/>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0" name="Shape 20"/>
        <p:cNvGrpSpPr/>
        <p:nvPr/>
      </p:nvGrpSpPr>
      <p:grpSpPr>
        <a:xfrm>
          <a:off x="0" y="0"/>
          <a:ext cx="0" cy="0"/>
          <a:chOff x="0" y="0"/>
          <a:chExt cx="0" cy="0"/>
        </a:xfrm>
      </p:grpSpPr>
      <p:sp>
        <p:nvSpPr>
          <p:cNvPr id="21" name="Google Shape;21;p34"/>
          <p:cNvSpPr/>
          <p:nvPr/>
        </p:nvSpPr>
        <p:spPr>
          <a:xfrm>
            <a:off x="6163735" y="1096772"/>
            <a:ext cx="5571066"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2" name="Google Shape;22;p34"/>
          <p:cNvSpPr/>
          <p:nvPr/>
        </p:nvSpPr>
        <p:spPr>
          <a:xfrm>
            <a:off x="11529484"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3" name="Google Shape;23;p34"/>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4" name="Google Shape;24;p34"/>
          <p:cNvSpPr txBox="1"/>
          <p:nvPr>
            <p:ph type="title"/>
          </p:nvPr>
        </p:nvSpPr>
        <p:spPr>
          <a:xfrm>
            <a:off x="565149" y="1204721"/>
            <a:ext cx="8267296" cy="144655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4"/>
          <p:cNvSpPr txBox="1"/>
          <p:nvPr>
            <p:ph idx="1" type="body"/>
          </p:nvPr>
        </p:nvSpPr>
        <p:spPr>
          <a:xfrm>
            <a:off x="565150" y="2691638"/>
            <a:ext cx="8267296" cy="318858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 name="Google Shape;26;p34"/>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4"/>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4"/>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9" name="Shape 29"/>
        <p:cNvGrpSpPr/>
        <p:nvPr/>
      </p:nvGrpSpPr>
      <p:grpSpPr>
        <a:xfrm>
          <a:off x="0" y="0"/>
          <a:ext cx="0" cy="0"/>
          <a:chOff x="0" y="0"/>
          <a:chExt cx="0" cy="0"/>
        </a:xfrm>
      </p:grpSpPr>
      <p:sp>
        <p:nvSpPr>
          <p:cNvPr id="30" name="Google Shape;30;p35"/>
          <p:cNvSpPr/>
          <p:nvPr/>
        </p:nvSpPr>
        <p:spPr>
          <a:xfrm>
            <a:off x="4291015" y="1096772"/>
            <a:ext cx="7436404"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1" name="Google Shape;31;p35"/>
          <p:cNvSpPr/>
          <p:nvPr/>
        </p:nvSpPr>
        <p:spPr>
          <a:xfrm>
            <a:off x="4086371" y="5624450"/>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2" name="Google Shape;32;p35"/>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33" name="Google Shape;33;p35"/>
          <p:cNvSpPr txBox="1"/>
          <p:nvPr>
            <p:ph type="title"/>
          </p:nvPr>
        </p:nvSpPr>
        <p:spPr>
          <a:xfrm>
            <a:off x="565150" y="1881951"/>
            <a:ext cx="7335836" cy="1987707"/>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35"/>
          <p:cNvSpPr txBox="1"/>
          <p:nvPr>
            <p:ph idx="1" type="body"/>
          </p:nvPr>
        </p:nvSpPr>
        <p:spPr>
          <a:xfrm>
            <a:off x="565149" y="3869661"/>
            <a:ext cx="7335836" cy="948465"/>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Clr>
                <a:schemeClr val="dk1"/>
              </a:buClr>
              <a:buSzPts val="2400"/>
              <a:buNone/>
              <a:defRPr sz="2400">
                <a:solidFill>
                  <a:schemeClr val="dk1"/>
                </a:solidFill>
              </a:defRPr>
            </a:lvl1pPr>
            <a:lvl2pPr indent="-228600" lvl="1" marL="914400" algn="l">
              <a:lnSpc>
                <a:spcPct val="100000"/>
              </a:lnSpc>
              <a:spcBef>
                <a:spcPts val="500"/>
              </a:spcBef>
              <a:spcAft>
                <a:spcPts val="0"/>
              </a:spcAft>
              <a:buClr>
                <a:srgbClr val="888888"/>
              </a:buClr>
              <a:buSzPts val="2000"/>
              <a:buNone/>
              <a:defRPr sz="2000">
                <a:solidFill>
                  <a:srgbClr val="888888"/>
                </a:solidFill>
              </a:defRPr>
            </a:lvl2pPr>
            <a:lvl3pPr indent="-228600" lvl="2" marL="1371600" algn="l">
              <a:lnSpc>
                <a:spcPct val="100000"/>
              </a:lnSpc>
              <a:spcBef>
                <a:spcPts val="500"/>
              </a:spcBef>
              <a:spcAft>
                <a:spcPts val="0"/>
              </a:spcAft>
              <a:buClr>
                <a:srgbClr val="888888"/>
              </a:buClr>
              <a:buSzPts val="1800"/>
              <a:buNone/>
              <a:defRPr sz="1800">
                <a:solidFill>
                  <a:srgbClr val="888888"/>
                </a:solidFill>
              </a:defRPr>
            </a:lvl3pPr>
            <a:lvl4pPr indent="-228600" lvl="3" marL="1828800" algn="l">
              <a:lnSpc>
                <a:spcPct val="100000"/>
              </a:lnSpc>
              <a:spcBef>
                <a:spcPts val="500"/>
              </a:spcBef>
              <a:spcAft>
                <a:spcPts val="0"/>
              </a:spcAft>
              <a:buClr>
                <a:srgbClr val="888888"/>
              </a:buClr>
              <a:buSzPts val="1600"/>
              <a:buNone/>
              <a:defRPr sz="1600">
                <a:solidFill>
                  <a:srgbClr val="888888"/>
                </a:solidFill>
              </a:defRPr>
            </a:lvl4pPr>
            <a:lvl5pPr indent="-228600" lvl="4" marL="2286000" algn="l">
              <a:lnSpc>
                <a:spcPct val="10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5" name="Google Shape;35;p35"/>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5"/>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5"/>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8" name="Shape 38"/>
        <p:cNvGrpSpPr/>
        <p:nvPr/>
      </p:nvGrpSpPr>
      <p:grpSpPr>
        <a:xfrm>
          <a:off x="0" y="0"/>
          <a:ext cx="0" cy="0"/>
          <a:chOff x="0" y="0"/>
          <a:chExt cx="0" cy="0"/>
        </a:xfrm>
      </p:grpSpPr>
      <p:sp>
        <p:nvSpPr>
          <p:cNvPr id="39" name="Google Shape;39;p36"/>
          <p:cNvSpPr txBox="1"/>
          <p:nvPr>
            <p:ph type="title"/>
          </p:nvPr>
        </p:nvSpPr>
        <p:spPr>
          <a:xfrm>
            <a:off x="565149" y="1204721"/>
            <a:ext cx="8267296" cy="144655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36"/>
          <p:cNvSpPr txBox="1"/>
          <p:nvPr>
            <p:ph idx="1" type="body"/>
          </p:nvPr>
        </p:nvSpPr>
        <p:spPr>
          <a:xfrm>
            <a:off x="565111" y="2691637"/>
            <a:ext cx="4946643" cy="318973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36"/>
          <p:cNvSpPr txBox="1"/>
          <p:nvPr>
            <p:ph idx="2" type="body"/>
          </p:nvPr>
        </p:nvSpPr>
        <p:spPr>
          <a:xfrm>
            <a:off x="6076903" y="2691637"/>
            <a:ext cx="4946639" cy="318973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36"/>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6"/>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6"/>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45" name="Google Shape;45;p36"/>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46" name="Google Shape;46;p36"/>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47" name="Google Shape;47;p36"/>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37"/>
          <p:cNvSpPr txBox="1"/>
          <p:nvPr>
            <p:ph type="title"/>
          </p:nvPr>
        </p:nvSpPr>
        <p:spPr>
          <a:xfrm>
            <a:off x="565110" y="1204721"/>
            <a:ext cx="8266175" cy="1444752"/>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37"/>
          <p:cNvSpPr txBox="1"/>
          <p:nvPr>
            <p:ph idx="1" type="body"/>
          </p:nvPr>
        </p:nvSpPr>
        <p:spPr>
          <a:xfrm>
            <a:off x="565111" y="2691638"/>
            <a:ext cx="4946644"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Clr>
                <a:schemeClr val="dk1"/>
              </a:buClr>
              <a:buSzPts val="2800"/>
              <a:buNone/>
              <a:defRPr b="1" sz="2800"/>
            </a:lvl1pPr>
            <a:lvl2pPr indent="-228600" lvl="1" marL="914400" algn="l">
              <a:lnSpc>
                <a:spcPct val="100000"/>
              </a:lnSpc>
              <a:spcBef>
                <a:spcPts val="500"/>
              </a:spcBef>
              <a:spcAft>
                <a:spcPts val="0"/>
              </a:spcAft>
              <a:buClr>
                <a:schemeClr val="dk1"/>
              </a:buClr>
              <a:buSzPts val="2000"/>
              <a:buNone/>
              <a:defRPr b="1" sz="2000"/>
            </a:lvl2pPr>
            <a:lvl3pPr indent="-228600" lvl="2" marL="1371600" algn="l">
              <a:lnSpc>
                <a:spcPct val="100000"/>
              </a:lnSpc>
              <a:spcBef>
                <a:spcPts val="500"/>
              </a:spcBef>
              <a:spcAft>
                <a:spcPts val="0"/>
              </a:spcAft>
              <a:buClr>
                <a:schemeClr val="dk1"/>
              </a:buClr>
              <a:buSzPts val="1800"/>
              <a:buNone/>
              <a:defRPr b="1" sz="1800"/>
            </a:lvl3pPr>
            <a:lvl4pPr indent="-228600" lvl="3" marL="1828800" algn="l">
              <a:lnSpc>
                <a:spcPct val="100000"/>
              </a:lnSpc>
              <a:spcBef>
                <a:spcPts val="500"/>
              </a:spcBef>
              <a:spcAft>
                <a:spcPts val="0"/>
              </a:spcAft>
              <a:buClr>
                <a:schemeClr val="dk1"/>
              </a:buClr>
              <a:buSzPts val="1600"/>
              <a:buNone/>
              <a:defRPr b="1" sz="1600"/>
            </a:lvl4pPr>
            <a:lvl5pPr indent="-228600" lvl="4" marL="2286000" algn="l">
              <a:lnSpc>
                <a:spcPct val="10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37"/>
          <p:cNvSpPr txBox="1"/>
          <p:nvPr>
            <p:ph idx="2" type="body"/>
          </p:nvPr>
        </p:nvSpPr>
        <p:spPr>
          <a:xfrm>
            <a:off x="565111" y="3515550"/>
            <a:ext cx="4946644" cy="236629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37"/>
          <p:cNvSpPr txBox="1"/>
          <p:nvPr>
            <p:ph idx="3" type="body"/>
          </p:nvPr>
        </p:nvSpPr>
        <p:spPr>
          <a:xfrm>
            <a:off x="6076866" y="2691162"/>
            <a:ext cx="4946644" cy="82391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1000"/>
              </a:spcBef>
              <a:spcAft>
                <a:spcPts val="0"/>
              </a:spcAft>
              <a:buClr>
                <a:schemeClr val="dk1"/>
              </a:buClr>
              <a:buSzPts val="2800"/>
              <a:buNone/>
              <a:defRPr b="1" sz="2800"/>
            </a:lvl1pPr>
            <a:lvl2pPr indent="-228600" lvl="1" marL="914400" algn="l">
              <a:lnSpc>
                <a:spcPct val="100000"/>
              </a:lnSpc>
              <a:spcBef>
                <a:spcPts val="500"/>
              </a:spcBef>
              <a:spcAft>
                <a:spcPts val="0"/>
              </a:spcAft>
              <a:buClr>
                <a:schemeClr val="dk1"/>
              </a:buClr>
              <a:buSzPts val="2000"/>
              <a:buNone/>
              <a:defRPr b="1" sz="2000"/>
            </a:lvl2pPr>
            <a:lvl3pPr indent="-228600" lvl="2" marL="1371600" algn="l">
              <a:lnSpc>
                <a:spcPct val="100000"/>
              </a:lnSpc>
              <a:spcBef>
                <a:spcPts val="500"/>
              </a:spcBef>
              <a:spcAft>
                <a:spcPts val="0"/>
              </a:spcAft>
              <a:buClr>
                <a:schemeClr val="dk1"/>
              </a:buClr>
              <a:buSzPts val="1800"/>
              <a:buNone/>
              <a:defRPr b="1" sz="1800"/>
            </a:lvl3pPr>
            <a:lvl4pPr indent="-228600" lvl="3" marL="1828800" algn="l">
              <a:lnSpc>
                <a:spcPct val="100000"/>
              </a:lnSpc>
              <a:spcBef>
                <a:spcPts val="500"/>
              </a:spcBef>
              <a:spcAft>
                <a:spcPts val="0"/>
              </a:spcAft>
              <a:buClr>
                <a:schemeClr val="dk1"/>
              </a:buClr>
              <a:buSzPts val="1600"/>
              <a:buNone/>
              <a:defRPr b="1" sz="1600"/>
            </a:lvl4pPr>
            <a:lvl5pPr indent="-228600" lvl="4" marL="2286000" algn="l">
              <a:lnSpc>
                <a:spcPct val="10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37"/>
          <p:cNvSpPr txBox="1"/>
          <p:nvPr>
            <p:ph idx="4" type="body"/>
          </p:nvPr>
        </p:nvSpPr>
        <p:spPr>
          <a:xfrm>
            <a:off x="6076866" y="3515074"/>
            <a:ext cx="4946644" cy="236629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37"/>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37"/>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7"/>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57" name="Google Shape;57;p37"/>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58" name="Google Shape;58;p37"/>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59" name="Google Shape;59;p37"/>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0" name="Shape 60"/>
        <p:cNvGrpSpPr/>
        <p:nvPr/>
      </p:nvGrpSpPr>
      <p:grpSpPr>
        <a:xfrm>
          <a:off x="0" y="0"/>
          <a:ext cx="0" cy="0"/>
          <a:chOff x="0" y="0"/>
          <a:chExt cx="0" cy="0"/>
        </a:xfrm>
      </p:grpSpPr>
      <p:sp>
        <p:nvSpPr>
          <p:cNvPr id="61" name="Google Shape;61;p38"/>
          <p:cNvSpPr txBox="1"/>
          <p:nvPr>
            <p:ph type="title"/>
          </p:nvPr>
        </p:nvSpPr>
        <p:spPr>
          <a:xfrm>
            <a:off x="565149" y="1204721"/>
            <a:ext cx="8267296" cy="144655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2" name="Google Shape;62;p38"/>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8"/>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8"/>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65" name="Google Shape;65;p38"/>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66" name="Google Shape;66;p38"/>
          <p:cNvSpPr/>
          <p:nvPr/>
        </p:nvSpPr>
        <p:spPr>
          <a:xfrm>
            <a:off x="11738231" y="1096772"/>
            <a:ext cx="453769"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2"/>
              </a:solidFill>
              <a:latin typeface="Arial"/>
              <a:ea typeface="Arial"/>
              <a:cs typeface="Arial"/>
              <a:sym typeface="Arial"/>
            </a:endParaRPr>
          </a:p>
        </p:txBody>
      </p:sp>
      <p:sp>
        <p:nvSpPr>
          <p:cNvPr id="67" name="Google Shape;67;p38"/>
          <p:cNvSpPr/>
          <p:nvPr/>
        </p:nvSpPr>
        <p:spPr>
          <a:xfrm>
            <a:off x="11531286"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
        <p:nvSpPr>
          <p:cNvPr id="69" name="Google Shape;69;p39"/>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9"/>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9"/>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72" name="Google Shape;72;p39"/>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3" name="Google Shape;73;p39"/>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74" name="Google Shape;74;p39"/>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5" name="Shape 75"/>
        <p:cNvGrpSpPr/>
        <p:nvPr/>
      </p:nvGrpSpPr>
      <p:grpSpPr>
        <a:xfrm>
          <a:off x="0" y="0"/>
          <a:ext cx="0" cy="0"/>
          <a:chOff x="0" y="0"/>
          <a:chExt cx="0" cy="0"/>
        </a:xfrm>
      </p:grpSpPr>
      <p:sp>
        <p:nvSpPr>
          <p:cNvPr id="76" name="Google Shape;76;p40"/>
          <p:cNvSpPr txBox="1"/>
          <p:nvPr>
            <p:ph type="title"/>
          </p:nvPr>
        </p:nvSpPr>
        <p:spPr>
          <a:xfrm>
            <a:off x="565149" y="1203800"/>
            <a:ext cx="4114800" cy="107721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40"/>
          <p:cNvSpPr txBox="1"/>
          <p:nvPr>
            <p:ph idx="1" type="body"/>
          </p:nvPr>
        </p:nvSpPr>
        <p:spPr>
          <a:xfrm>
            <a:off x="5611813" y="1508252"/>
            <a:ext cx="5606518" cy="4045881"/>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1000"/>
              </a:spcBef>
              <a:spcAft>
                <a:spcPts val="0"/>
              </a:spcAft>
              <a:buClr>
                <a:schemeClr val="dk1"/>
              </a:buClr>
              <a:buSzPts val="2800"/>
              <a:buChar char="–"/>
              <a:defRPr sz="2800"/>
            </a:lvl1pPr>
            <a:lvl2pPr indent="-381000" lvl="1" marL="914400" algn="l">
              <a:lnSpc>
                <a:spcPct val="100000"/>
              </a:lnSpc>
              <a:spcBef>
                <a:spcPts val="500"/>
              </a:spcBef>
              <a:spcAft>
                <a:spcPts val="0"/>
              </a:spcAft>
              <a:buClr>
                <a:schemeClr val="dk1"/>
              </a:buClr>
              <a:buSzPts val="2400"/>
              <a:buChar char="–"/>
              <a:defRPr sz="2400"/>
            </a:lvl2pPr>
            <a:lvl3pPr indent="-355600" lvl="2" marL="1371600" algn="l">
              <a:lnSpc>
                <a:spcPct val="100000"/>
              </a:lnSpc>
              <a:spcBef>
                <a:spcPts val="500"/>
              </a:spcBef>
              <a:spcAft>
                <a:spcPts val="0"/>
              </a:spcAft>
              <a:buClr>
                <a:schemeClr val="dk1"/>
              </a:buClr>
              <a:buSzPts val="2000"/>
              <a:buChar char="–"/>
              <a:defRPr sz="2000"/>
            </a:lvl3pPr>
            <a:lvl4pPr indent="-342900" lvl="3" marL="1828800" algn="l">
              <a:lnSpc>
                <a:spcPct val="100000"/>
              </a:lnSpc>
              <a:spcBef>
                <a:spcPts val="500"/>
              </a:spcBef>
              <a:spcAft>
                <a:spcPts val="0"/>
              </a:spcAft>
              <a:buClr>
                <a:schemeClr val="dk1"/>
              </a:buClr>
              <a:buSzPts val="1800"/>
              <a:buChar char="–"/>
              <a:defRPr sz="1800"/>
            </a:lvl4pPr>
            <a:lvl5pPr indent="-330200" lvl="4" marL="2286000" algn="l">
              <a:lnSpc>
                <a:spcPct val="100000"/>
              </a:lnSpc>
              <a:spcBef>
                <a:spcPts val="500"/>
              </a:spcBef>
              <a:spcAft>
                <a:spcPts val="0"/>
              </a:spcAft>
              <a:buClr>
                <a:schemeClr val="dk1"/>
              </a:buClr>
              <a:buSzPts val="1600"/>
              <a:buChar char="–"/>
              <a:defRPr sz="16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8" name="Google Shape;78;p40"/>
          <p:cNvSpPr txBox="1"/>
          <p:nvPr>
            <p:ph idx="2" type="body"/>
          </p:nvPr>
        </p:nvSpPr>
        <p:spPr>
          <a:xfrm>
            <a:off x="565149" y="2368295"/>
            <a:ext cx="4114800" cy="3185838"/>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Clr>
                <a:schemeClr val="dk1"/>
              </a:buClr>
              <a:buSzPts val="1600"/>
              <a:buNone/>
              <a:defRPr sz="1600"/>
            </a:lvl1pPr>
            <a:lvl2pPr indent="-228600" lvl="1" marL="914400" algn="l">
              <a:lnSpc>
                <a:spcPct val="100000"/>
              </a:lnSpc>
              <a:spcBef>
                <a:spcPts val="500"/>
              </a:spcBef>
              <a:spcAft>
                <a:spcPts val="0"/>
              </a:spcAft>
              <a:buClr>
                <a:schemeClr val="dk1"/>
              </a:buClr>
              <a:buSzPts val="1400"/>
              <a:buNone/>
              <a:defRPr sz="1400"/>
            </a:lvl2pPr>
            <a:lvl3pPr indent="-228600" lvl="2" marL="1371600" algn="l">
              <a:lnSpc>
                <a:spcPct val="100000"/>
              </a:lnSpc>
              <a:spcBef>
                <a:spcPts val="500"/>
              </a:spcBef>
              <a:spcAft>
                <a:spcPts val="0"/>
              </a:spcAft>
              <a:buClr>
                <a:schemeClr val="dk1"/>
              </a:buClr>
              <a:buSzPts val="1200"/>
              <a:buNone/>
              <a:defRPr sz="1200"/>
            </a:lvl3pPr>
            <a:lvl4pPr indent="-228600" lvl="3" marL="1828800" algn="l">
              <a:lnSpc>
                <a:spcPct val="100000"/>
              </a:lnSpc>
              <a:spcBef>
                <a:spcPts val="500"/>
              </a:spcBef>
              <a:spcAft>
                <a:spcPts val="0"/>
              </a:spcAft>
              <a:buClr>
                <a:schemeClr val="dk1"/>
              </a:buClr>
              <a:buSzPts val="1000"/>
              <a:buNone/>
              <a:defRPr sz="1000"/>
            </a:lvl4pPr>
            <a:lvl5pPr indent="-228600" lvl="4" marL="2286000" algn="l">
              <a:lnSpc>
                <a:spcPct val="10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9" name="Google Shape;79;p40"/>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0"/>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0"/>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82" name="Google Shape;82;p40"/>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83" name="Google Shape;83;p40"/>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84" name="Google Shape;84;p40"/>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5" name="Shape 85"/>
        <p:cNvGrpSpPr/>
        <p:nvPr/>
      </p:nvGrpSpPr>
      <p:grpSpPr>
        <a:xfrm>
          <a:off x="0" y="0"/>
          <a:ext cx="0" cy="0"/>
          <a:chOff x="0" y="0"/>
          <a:chExt cx="0" cy="0"/>
        </a:xfrm>
      </p:grpSpPr>
      <p:sp>
        <p:nvSpPr>
          <p:cNvPr id="86" name="Google Shape;86;p41"/>
          <p:cNvSpPr txBox="1"/>
          <p:nvPr>
            <p:ph type="title"/>
          </p:nvPr>
        </p:nvSpPr>
        <p:spPr>
          <a:xfrm>
            <a:off x="565149" y="1203800"/>
            <a:ext cx="4114800" cy="107721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 name="Google Shape;87;p41"/>
          <p:cNvSpPr/>
          <p:nvPr>
            <p:ph idx="2" type="pic"/>
          </p:nvPr>
        </p:nvSpPr>
        <p:spPr>
          <a:xfrm>
            <a:off x="5631151" y="1096772"/>
            <a:ext cx="6096270" cy="5761228"/>
          </a:xfrm>
          <a:prstGeom prst="rect">
            <a:avLst/>
          </a:prstGeom>
          <a:solidFill>
            <a:schemeClr val="lt2"/>
          </a:solidFill>
          <a:ln>
            <a:noFill/>
          </a:ln>
        </p:spPr>
      </p:sp>
      <p:sp>
        <p:nvSpPr>
          <p:cNvPr id="88" name="Google Shape;88;p41"/>
          <p:cNvSpPr txBox="1"/>
          <p:nvPr>
            <p:ph idx="1" type="body"/>
          </p:nvPr>
        </p:nvSpPr>
        <p:spPr>
          <a:xfrm>
            <a:off x="565149" y="2370666"/>
            <a:ext cx="4114800" cy="3183467"/>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Clr>
                <a:schemeClr val="dk1"/>
              </a:buClr>
              <a:buSzPts val="1600"/>
              <a:buNone/>
              <a:defRPr sz="1600"/>
            </a:lvl1pPr>
            <a:lvl2pPr indent="-228600" lvl="1" marL="914400" algn="l">
              <a:lnSpc>
                <a:spcPct val="100000"/>
              </a:lnSpc>
              <a:spcBef>
                <a:spcPts val="500"/>
              </a:spcBef>
              <a:spcAft>
                <a:spcPts val="0"/>
              </a:spcAft>
              <a:buClr>
                <a:schemeClr val="dk1"/>
              </a:buClr>
              <a:buSzPts val="1400"/>
              <a:buNone/>
              <a:defRPr sz="1400"/>
            </a:lvl2pPr>
            <a:lvl3pPr indent="-228600" lvl="2" marL="1371600" algn="l">
              <a:lnSpc>
                <a:spcPct val="100000"/>
              </a:lnSpc>
              <a:spcBef>
                <a:spcPts val="500"/>
              </a:spcBef>
              <a:spcAft>
                <a:spcPts val="0"/>
              </a:spcAft>
              <a:buClr>
                <a:schemeClr val="dk1"/>
              </a:buClr>
              <a:buSzPts val="1200"/>
              <a:buNone/>
              <a:defRPr sz="1200"/>
            </a:lvl3pPr>
            <a:lvl4pPr indent="-228600" lvl="3" marL="1828800" algn="l">
              <a:lnSpc>
                <a:spcPct val="100000"/>
              </a:lnSpc>
              <a:spcBef>
                <a:spcPts val="500"/>
              </a:spcBef>
              <a:spcAft>
                <a:spcPts val="0"/>
              </a:spcAft>
              <a:buClr>
                <a:schemeClr val="dk1"/>
              </a:buClr>
              <a:buSzPts val="1000"/>
              <a:buNone/>
              <a:defRPr sz="1000"/>
            </a:lvl4pPr>
            <a:lvl5pPr indent="-228600" lvl="4" marL="2286000" algn="l">
              <a:lnSpc>
                <a:spcPct val="10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9" name="Google Shape;89;p41"/>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41"/>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1"/>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92" name="Google Shape;92;p41"/>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3" name="Google Shape;93;p41"/>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4" name="Google Shape;94;p41"/>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95" name="Shape 95"/>
        <p:cNvGrpSpPr/>
        <p:nvPr/>
      </p:nvGrpSpPr>
      <p:grpSpPr>
        <a:xfrm>
          <a:off x="0" y="0"/>
          <a:ext cx="0" cy="0"/>
          <a:chOff x="0" y="0"/>
          <a:chExt cx="0" cy="0"/>
        </a:xfrm>
      </p:grpSpPr>
      <p:sp>
        <p:nvSpPr>
          <p:cNvPr id="96" name="Google Shape;96;p42"/>
          <p:cNvSpPr/>
          <p:nvPr/>
        </p:nvSpPr>
        <p:spPr>
          <a:xfrm>
            <a:off x="7087169" y="1096772"/>
            <a:ext cx="4652226"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97" name="Google Shape;97;p42"/>
          <p:cNvSpPr txBox="1"/>
          <p:nvPr>
            <p:ph type="title"/>
          </p:nvPr>
        </p:nvSpPr>
        <p:spPr>
          <a:xfrm>
            <a:off x="565149" y="1204721"/>
            <a:ext cx="8267296" cy="144655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42"/>
          <p:cNvSpPr txBox="1"/>
          <p:nvPr>
            <p:ph idx="1" type="body"/>
          </p:nvPr>
        </p:nvSpPr>
        <p:spPr>
          <a:xfrm rot="5400000">
            <a:off x="3104505" y="152283"/>
            <a:ext cx="3188586" cy="8267296"/>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9" name="Google Shape;99;p42"/>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42"/>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42"/>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02" name="Google Shape;102;p42"/>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03" name="Google Shape;103;p42"/>
          <p:cNvSpPr/>
          <p:nvPr/>
        </p:nvSpPr>
        <p:spPr>
          <a:xfrm>
            <a:off x="11415183"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04" name="Shape 104"/>
        <p:cNvGrpSpPr/>
        <p:nvPr/>
      </p:nvGrpSpPr>
      <p:grpSpPr>
        <a:xfrm>
          <a:off x="0" y="0"/>
          <a:ext cx="0" cy="0"/>
          <a:chOff x="0" y="0"/>
          <a:chExt cx="0" cy="0"/>
        </a:xfrm>
      </p:grpSpPr>
      <p:sp>
        <p:nvSpPr>
          <p:cNvPr id="105" name="Google Shape;105;p43"/>
          <p:cNvSpPr txBox="1"/>
          <p:nvPr>
            <p:ph type="title"/>
          </p:nvPr>
        </p:nvSpPr>
        <p:spPr>
          <a:xfrm rot="5400000">
            <a:off x="7944023" y="2616366"/>
            <a:ext cx="4676648" cy="1853360"/>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6" name="Google Shape;106;p43"/>
          <p:cNvSpPr txBox="1"/>
          <p:nvPr>
            <p:ph idx="1" type="body"/>
          </p:nvPr>
        </p:nvSpPr>
        <p:spPr>
          <a:xfrm rot="5400000">
            <a:off x="2762224" y="-583835"/>
            <a:ext cx="4696934" cy="8274047"/>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1000"/>
              </a:spcBef>
              <a:spcAft>
                <a:spcPts val="0"/>
              </a:spcAft>
              <a:buClr>
                <a:schemeClr val="dk1"/>
              </a:buClr>
              <a:buSzPts val="1800"/>
              <a:buChar char="–"/>
              <a:defRPr/>
            </a:lvl1pPr>
            <a:lvl2pPr indent="-342900" lvl="1" marL="914400" algn="l">
              <a:lnSpc>
                <a:spcPct val="100000"/>
              </a:lnSpc>
              <a:spcBef>
                <a:spcPts val="500"/>
              </a:spcBef>
              <a:spcAft>
                <a:spcPts val="0"/>
              </a:spcAft>
              <a:buClr>
                <a:schemeClr val="dk1"/>
              </a:buClr>
              <a:buSzPts val="1800"/>
              <a:buChar char="–"/>
              <a:defRPr/>
            </a:lvl2pPr>
            <a:lvl3pPr indent="-342900" lvl="2" marL="1371600" algn="l">
              <a:lnSpc>
                <a:spcPct val="100000"/>
              </a:lnSpc>
              <a:spcBef>
                <a:spcPts val="500"/>
              </a:spcBef>
              <a:spcAft>
                <a:spcPts val="0"/>
              </a:spcAft>
              <a:buClr>
                <a:schemeClr val="dk1"/>
              </a:buClr>
              <a:buSzPts val="1800"/>
              <a:buChar char="–"/>
              <a:defRPr/>
            </a:lvl3pPr>
            <a:lvl4pPr indent="-342900" lvl="3" marL="1828800" algn="l">
              <a:lnSpc>
                <a:spcPct val="100000"/>
              </a:lnSpc>
              <a:spcBef>
                <a:spcPts val="500"/>
              </a:spcBef>
              <a:spcAft>
                <a:spcPts val="0"/>
              </a:spcAft>
              <a:buClr>
                <a:schemeClr val="dk1"/>
              </a:buClr>
              <a:buSzPts val="1800"/>
              <a:buChar char="–"/>
              <a:defRPr/>
            </a:lvl4pPr>
            <a:lvl5pPr indent="-342900" lvl="4" marL="2286000" algn="l">
              <a:lnSpc>
                <a:spcPct val="10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7" name="Google Shape;107;p43"/>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43"/>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43"/>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0" name="Google Shape;110;p43"/>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1" name="Google Shape;111;p43"/>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
        <p:nvSpPr>
          <p:cNvPr id="112" name="Google Shape;112;p43"/>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2"/>
          <p:cNvSpPr txBox="1"/>
          <p:nvPr>
            <p:ph type="title"/>
          </p:nvPr>
        </p:nvSpPr>
        <p:spPr>
          <a:xfrm>
            <a:off x="565149" y="1204721"/>
            <a:ext cx="8267296" cy="1446550"/>
          </a:xfrm>
          <a:prstGeom prst="rect">
            <a:avLst/>
          </a:prstGeom>
          <a:noFill/>
          <a:ln>
            <a:noFill/>
          </a:ln>
        </p:spPr>
        <p:txBody>
          <a:bodyPr anchorCtr="0" anchor="t" bIns="45700" lIns="91425" spcFirstLastPara="1" rIns="91425" wrap="square" tIns="45700">
            <a:normAutofit/>
          </a:bodyPr>
          <a:lstStyle>
            <a:lvl1pPr lvl="0" marR="0" rtl="0" algn="l">
              <a:lnSpc>
                <a:spcPct val="100000"/>
              </a:lnSpc>
              <a:spcBef>
                <a:spcPts val="0"/>
              </a:spcBef>
              <a:spcAft>
                <a:spcPts val="0"/>
              </a:spcAft>
              <a:buClr>
                <a:schemeClr val="dk1"/>
              </a:buClr>
              <a:buSzPts val="4400"/>
              <a:buFont typeface="Play"/>
              <a:buNone/>
              <a:defRPr b="0" i="0" sz="4400" u="none" cap="none" strike="noStrik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2"/>
          <p:cNvSpPr txBox="1"/>
          <p:nvPr>
            <p:ph idx="1" type="body"/>
          </p:nvPr>
        </p:nvSpPr>
        <p:spPr>
          <a:xfrm>
            <a:off x="565150" y="2691638"/>
            <a:ext cx="8267296" cy="3188586"/>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100000"/>
              </a:lnSpc>
              <a:spcBef>
                <a:spcPts val="1000"/>
              </a:spcBef>
              <a:spcAft>
                <a:spcPts val="0"/>
              </a:spcAft>
              <a:buClr>
                <a:schemeClr val="dk1"/>
              </a:buClr>
              <a:buSzPts val="2400"/>
              <a:buFont typeface="NTR"/>
              <a:buChar char="–"/>
              <a:defRPr b="0" i="0" sz="2400" u="none" cap="none" strike="noStrike">
                <a:solidFill>
                  <a:schemeClr val="dk1"/>
                </a:solidFill>
                <a:latin typeface="Arial"/>
                <a:ea typeface="Arial"/>
                <a:cs typeface="Arial"/>
                <a:sym typeface="Arial"/>
              </a:defRPr>
            </a:lvl1pPr>
            <a:lvl2pPr indent="-355600" lvl="1" marL="914400" marR="0" rtl="0" algn="l">
              <a:lnSpc>
                <a:spcPct val="100000"/>
              </a:lnSpc>
              <a:spcBef>
                <a:spcPts val="500"/>
              </a:spcBef>
              <a:spcAft>
                <a:spcPts val="0"/>
              </a:spcAft>
              <a:buClr>
                <a:schemeClr val="dk1"/>
              </a:buClr>
              <a:buSzPts val="2000"/>
              <a:buFont typeface="NTR"/>
              <a:buChar char="–"/>
              <a:defRPr b="0" i="0" sz="2000" u="none" cap="none" strike="noStrike">
                <a:solidFill>
                  <a:schemeClr val="dk1"/>
                </a:solidFill>
                <a:latin typeface="Arial"/>
                <a:ea typeface="Arial"/>
                <a:cs typeface="Arial"/>
                <a:sym typeface="Arial"/>
              </a:defRPr>
            </a:lvl2pPr>
            <a:lvl3pPr indent="-342900" lvl="2" marL="1371600" marR="0" rtl="0" algn="l">
              <a:lnSpc>
                <a:spcPct val="100000"/>
              </a:lnSpc>
              <a:spcBef>
                <a:spcPts val="500"/>
              </a:spcBef>
              <a:spcAft>
                <a:spcPts val="0"/>
              </a:spcAft>
              <a:buClr>
                <a:schemeClr val="dk1"/>
              </a:buClr>
              <a:buSzPts val="1800"/>
              <a:buFont typeface="NTR"/>
              <a:buChar char="–"/>
              <a:defRPr b="0" i="0" sz="1800" u="none" cap="none" strike="noStrike">
                <a:solidFill>
                  <a:schemeClr val="dk1"/>
                </a:solidFill>
                <a:latin typeface="Arial"/>
                <a:ea typeface="Arial"/>
                <a:cs typeface="Arial"/>
                <a:sym typeface="Arial"/>
              </a:defRPr>
            </a:lvl3pPr>
            <a:lvl4pPr indent="-330200" lvl="3" marL="1828800" marR="0" rtl="0" algn="l">
              <a:lnSpc>
                <a:spcPct val="100000"/>
              </a:lnSpc>
              <a:spcBef>
                <a:spcPts val="500"/>
              </a:spcBef>
              <a:spcAft>
                <a:spcPts val="0"/>
              </a:spcAft>
              <a:buClr>
                <a:schemeClr val="dk1"/>
              </a:buClr>
              <a:buSzPts val="1600"/>
              <a:buFont typeface="NTR"/>
              <a:buChar char="–"/>
              <a:defRPr b="0" i="0" sz="1600" u="none" cap="none" strike="noStrike">
                <a:solidFill>
                  <a:schemeClr val="dk1"/>
                </a:solidFill>
                <a:latin typeface="Arial"/>
                <a:ea typeface="Arial"/>
                <a:cs typeface="Arial"/>
                <a:sym typeface="Arial"/>
              </a:defRPr>
            </a:lvl4pPr>
            <a:lvl5pPr indent="-330200" lvl="4" marL="2286000" marR="0" rtl="0" algn="l">
              <a:lnSpc>
                <a:spcPct val="100000"/>
              </a:lnSpc>
              <a:spcBef>
                <a:spcPts val="500"/>
              </a:spcBef>
              <a:spcAft>
                <a:spcPts val="0"/>
              </a:spcAft>
              <a:buClr>
                <a:schemeClr val="dk1"/>
              </a:buClr>
              <a:buSzPts val="1600"/>
              <a:buFont typeface="NTR"/>
              <a:buChar char="–"/>
              <a:defRPr b="0" i="0" sz="16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32"/>
          <p:cNvSpPr txBox="1"/>
          <p:nvPr>
            <p:ph idx="10" type="dt"/>
          </p:nvPr>
        </p:nvSpPr>
        <p:spPr>
          <a:xfrm>
            <a:off x="565149" y="5949696"/>
            <a:ext cx="41148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5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32"/>
          <p:cNvSpPr txBox="1"/>
          <p:nvPr>
            <p:ph idx="11" type="ftr"/>
          </p:nvPr>
        </p:nvSpPr>
        <p:spPr>
          <a:xfrm>
            <a:off x="565150" y="543179"/>
            <a:ext cx="4114800" cy="246888"/>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5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0" name="Google Shape;10;p32"/>
          <p:cNvSpPr txBox="1"/>
          <p:nvPr>
            <p:ph idx="12" type="sldNum"/>
          </p:nvPr>
        </p:nvSpPr>
        <p:spPr>
          <a:xfrm>
            <a:off x="10813024" y="511175"/>
            <a:ext cx="914400" cy="310896"/>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400" u="none" cap="none" strike="noStrike">
                <a:solidFill>
                  <a:schemeClr val="dk1"/>
                </a:solidFill>
                <a:latin typeface="Arial"/>
                <a:ea typeface="Arial"/>
                <a:cs typeface="Arial"/>
                <a:sym typeface="Arial"/>
              </a:defRPr>
            </a:lvl1pPr>
            <a:lvl2pPr indent="0" lvl="1" marL="0" marR="0" rtl="0" algn="r">
              <a:spcBef>
                <a:spcPts val="0"/>
              </a:spcBef>
              <a:buNone/>
              <a:defRPr b="0" i="0" sz="1400" u="none" cap="none" strike="noStrike">
                <a:solidFill>
                  <a:schemeClr val="dk1"/>
                </a:solidFill>
                <a:latin typeface="Arial"/>
                <a:ea typeface="Arial"/>
                <a:cs typeface="Arial"/>
                <a:sym typeface="Arial"/>
              </a:defRPr>
            </a:lvl2pPr>
            <a:lvl3pPr indent="0" lvl="2" marL="0" marR="0" rtl="0" algn="r">
              <a:spcBef>
                <a:spcPts val="0"/>
              </a:spcBef>
              <a:buNone/>
              <a:defRPr b="0" i="0" sz="1400" u="none" cap="none" strike="noStrike">
                <a:solidFill>
                  <a:schemeClr val="dk1"/>
                </a:solidFill>
                <a:latin typeface="Arial"/>
                <a:ea typeface="Arial"/>
                <a:cs typeface="Arial"/>
                <a:sym typeface="Arial"/>
              </a:defRPr>
            </a:lvl3pPr>
            <a:lvl4pPr indent="0" lvl="3" marL="0" marR="0" rtl="0" algn="r">
              <a:spcBef>
                <a:spcPts val="0"/>
              </a:spcBef>
              <a:buNone/>
              <a:defRPr b="0" i="0" sz="1400" u="none" cap="none" strike="noStrike">
                <a:solidFill>
                  <a:schemeClr val="dk1"/>
                </a:solidFill>
                <a:latin typeface="Arial"/>
                <a:ea typeface="Arial"/>
                <a:cs typeface="Arial"/>
                <a:sym typeface="Arial"/>
              </a:defRPr>
            </a:lvl4pPr>
            <a:lvl5pPr indent="0" lvl="4" marL="0" marR="0" rtl="0" algn="r">
              <a:spcBef>
                <a:spcPts val="0"/>
              </a:spcBef>
              <a:buNone/>
              <a:defRPr b="0" i="0" sz="1400" u="none" cap="none" strike="noStrike">
                <a:solidFill>
                  <a:schemeClr val="dk1"/>
                </a:solidFill>
                <a:latin typeface="Arial"/>
                <a:ea typeface="Arial"/>
                <a:cs typeface="Arial"/>
                <a:sym typeface="Arial"/>
              </a:defRPr>
            </a:lvl5pPr>
            <a:lvl6pPr indent="0" lvl="5" marL="0" marR="0" rtl="0" algn="r">
              <a:spcBef>
                <a:spcPts val="0"/>
              </a:spcBef>
              <a:buNone/>
              <a:defRPr b="0" i="0" sz="1400" u="none" cap="none" strike="noStrike">
                <a:solidFill>
                  <a:schemeClr val="dk1"/>
                </a:solidFill>
                <a:latin typeface="Arial"/>
                <a:ea typeface="Arial"/>
                <a:cs typeface="Arial"/>
                <a:sym typeface="Arial"/>
              </a:defRPr>
            </a:lvl6pPr>
            <a:lvl7pPr indent="0" lvl="6" marL="0" marR="0" rtl="0" algn="r">
              <a:spcBef>
                <a:spcPts val="0"/>
              </a:spcBef>
              <a:buNone/>
              <a:defRPr b="0" i="0" sz="1400" u="none" cap="none" strike="noStrike">
                <a:solidFill>
                  <a:schemeClr val="dk1"/>
                </a:solidFill>
                <a:latin typeface="Arial"/>
                <a:ea typeface="Arial"/>
                <a:cs typeface="Arial"/>
                <a:sym typeface="Arial"/>
              </a:defRPr>
            </a:lvl7pPr>
            <a:lvl8pPr indent="0" lvl="7" marL="0" marR="0" rtl="0" algn="r">
              <a:spcBef>
                <a:spcPts val="0"/>
              </a:spcBef>
              <a:buNone/>
              <a:defRPr b="0" i="0" sz="1400" u="none" cap="none" strike="noStrike">
                <a:solidFill>
                  <a:schemeClr val="dk1"/>
                </a:solidFill>
                <a:latin typeface="Arial"/>
                <a:ea typeface="Arial"/>
                <a:cs typeface="Arial"/>
                <a:sym typeface="Arial"/>
              </a:defRPr>
            </a:lvl8pPr>
            <a:lvl9pPr indent="0" lvl="8" marL="0" marR="0" rtl="0" algn="r">
              <a:spcBef>
                <a:spcPts val="0"/>
              </a:spcBef>
              <a:buNone/>
              <a:defRPr b="0" i="0" sz="14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8.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8.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8.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9.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9.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9.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4.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4.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8.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8.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8.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16" name="Shape 116"/>
        <p:cNvGrpSpPr/>
        <p:nvPr/>
      </p:nvGrpSpPr>
      <p:grpSpPr>
        <a:xfrm>
          <a:off x="0" y="0"/>
          <a:ext cx="0" cy="0"/>
          <a:chOff x="0" y="0"/>
          <a:chExt cx="0" cy="0"/>
        </a:xfrm>
      </p:grpSpPr>
      <p:sp>
        <p:nvSpPr>
          <p:cNvPr id="117" name="Google Shape;117;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118" name="Google Shape;118;p1"/>
          <p:cNvPicPr preferRelativeResize="0"/>
          <p:nvPr/>
        </p:nvPicPr>
        <p:blipFill rotWithShape="1">
          <a:blip r:embed="rId3">
            <a:alphaModFix/>
          </a:blip>
          <a:srcRect b="-1" l="9042" r="15328" t="0"/>
          <a:stretch/>
        </p:blipFill>
        <p:spPr>
          <a:xfrm>
            <a:off x="5224242" y="1096772"/>
            <a:ext cx="6503180" cy="5761228"/>
          </a:xfrm>
          <a:prstGeom prst="rect">
            <a:avLst/>
          </a:prstGeom>
          <a:noFill/>
          <a:ln>
            <a:noFill/>
          </a:ln>
        </p:spPr>
      </p:pic>
      <p:sp>
        <p:nvSpPr>
          <p:cNvPr id="119" name="Google Shape;119;p1"/>
          <p:cNvSpPr txBox="1"/>
          <p:nvPr>
            <p:ph type="ctrTitle"/>
          </p:nvPr>
        </p:nvSpPr>
        <p:spPr>
          <a:xfrm>
            <a:off x="797106" y="1625608"/>
            <a:ext cx="5765505" cy="2722164"/>
          </a:xfrm>
          <a:prstGeom prst="rect">
            <a:avLst/>
          </a:prstGeom>
          <a:solidFill>
            <a:schemeClr val="lt2"/>
          </a:solid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3800"/>
              <a:buFont typeface="Play"/>
              <a:buNone/>
            </a:pPr>
            <a:r>
              <a:rPr lang="en-US" sz="3800"/>
              <a:t>International Business strategy</a:t>
            </a:r>
            <a:br>
              <a:rPr lang="en-US" sz="3800"/>
            </a:br>
            <a:r>
              <a:rPr lang="en-US" sz="3800"/>
              <a:t>Lecture Nine: Global Marketing Strategies</a:t>
            </a:r>
            <a:br>
              <a:rPr lang="en-US" sz="3800"/>
            </a:br>
            <a:r>
              <a:rPr lang="en-US" sz="3800"/>
              <a:t>Lecturer: Githii S.K</a:t>
            </a:r>
            <a:endParaRPr/>
          </a:p>
        </p:txBody>
      </p:sp>
      <p:sp>
        <p:nvSpPr>
          <p:cNvPr id="120" name="Google Shape;120;p1"/>
          <p:cNvSpPr/>
          <p:nvPr/>
        </p:nvSpPr>
        <p:spPr>
          <a:xfrm>
            <a:off x="5017558" y="5624450"/>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21" name="Google Shape;121;p1"/>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 name="Shape 125"/>
        <p:cNvGrpSpPr/>
        <p:nvPr/>
      </p:nvGrpSpPr>
      <p:grpSpPr>
        <a:xfrm>
          <a:off x="0" y="0"/>
          <a:ext cx="0" cy="0"/>
          <a:chOff x="0" y="0"/>
          <a:chExt cx="0" cy="0"/>
        </a:xfrm>
      </p:grpSpPr>
      <p:sp>
        <p:nvSpPr>
          <p:cNvPr id="126" name="Google Shape;126;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27" name="Google Shape;127;p2"/>
          <p:cNvSpPr txBox="1"/>
          <p:nvPr>
            <p:ph idx="4294967295" type="ctrTitle"/>
          </p:nvPr>
        </p:nvSpPr>
        <p:spPr>
          <a:xfrm>
            <a:off x="565149" y="1130980"/>
            <a:ext cx="4114799" cy="733711"/>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00000"/>
              </a:lnSpc>
              <a:spcBef>
                <a:spcPts val="0"/>
              </a:spcBef>
              <a:spcAft>
                <a:spcPts val="0"/>
              </a:spcAft>
              <a:buClr>
                <a:srgbClr val="FF0000"/>
              </a:buClr>
              <a:buSzPct val="100000"/>
              <a:buFont typeface="Play"/>
              <a:buNone/>
            </a:pPr>
            <a:r>
              <a:rPr b="1" i="0" lang="en-US" sz="4400" u="none" cap="none" strike="noStrike">
                <a:solidFill>
                  <a:srgbClr val="FF0000"/>
                </a:solidFill>
                <a:latin typeface="Play"/>
                <a:ea typeface="Play"/>
                <a:cs typeface="Play"/>
                <a:sym typeface="Play"/>
              </a:rPr>
              <a:t>Introduction</a:t>
            </a:r>
            <a:endParaRPr/>
          </a:p>
        </p:txBody>
      </p:sp>
      <p:sp>
        <p:nvSpPr>
          <p:cNvPr id="128" name="Google Shape;128;p2"/>
          <p:cNvSpPr txBox="1"/>
          <p:nvPr>
            <p:ph idx="1" type="body"/>
          </p:nvPr>
        </p:nvSpPr>
        <p:spPr>
          <a:xfrm>
            <a:off x="565150" y="2667058"/>
            <a:ext cx="5700250" cy="321316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In our lecture eight we looked at internationalization with a focus on SMEs, where we saw the possible models that they can use to expand into international markets</a:t>
            </a:r>
            <a:endParaRPr/>
          </a:p>
        </p:txBody>
      </p:sp>
      <p:pic>
        <p:nvPicPr>
          <p:cNvPr descr="White bulbs with a yellow one standing out" id="129" name="Google Shape;129;p2"/>
          <p:cNvPicPr preferRelativeResize="0"/>
          <p:nvPr/>
        </p:nvPicPr>
        <p:blipFill rotWithShape="1">
          <a:blip r:embed="rId3">
            <a:alphaModFix/>
          </a:blip>
          <a:srcRect b="-3" l="26096" r="6185" t="0"/>
          <a:stretch/>
        </p:blipFill>
        <p:spPr>
          <a:xfrm>
            <a:off x="6514725" y="10"/>
            <a:ext cx="5677275" cy="6857990"/>
          </a:xfrm>
          <a:prstGeom prst="rect">
            <a:avLst/>
          </a:prstGeom>
          <a:noFill/>
          <a:ln>
            <a:noFill/>
          </a:ln>
        </p:spPr>
      </p:pic>
      <p:sp>
        <p:nvSpPr>
          <p:cNvPr id="130" name="Google Shape;130;p2"/>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31" name="Google Shape;131;p2"/>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5" name="Shape 135"/>
        <p:cNvGrpSpPr/>
        <p:nvPr/>
      </p:nvGrpSpPr>
      <p:grpSpPr>
        <a:xfrm>
          <a:off x="0" y="0"/>
          <a:ext cx="0" cy="0"/>
          <a:chOff x="0" y="0"/>
          <a:chExt cx="0" cy="0"/>
        </a:xfrm>
      </p:grpSpPr>
      <p:sp>
        <p:nvSpPr>
          <p:cNvPr id="136" name="Google Shape;136;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37" name="Google Shape;137;p3"/>
          <p:cNvSpPr txBox="1"/>
          <p:nvPr>
            <p:ph idx="4294967295" type="ctrTitle"/>
          </p:nvPr>
        </p:nvSpPr>
        <p:spPr>
          <a:xfrm>
            <a:off x="565149" y="1204721"/>
            <a:ext cx="4114799" cy="144655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4400"/>
              <a:buFont typeface="Play"/>
              <a:buNone/>
            </a:pPr>
            <a:r>
              <a:rPr b="1" i="0" lang="en-US" sz="4400" u="none" cap="none" strike="noStrike">
                <a:solidFill>
                  <a:srgbClr val="FF0000"/>
                </a:solidFill>
                <a:latin typeface="Play"/>
                <a:ea typeface="Play"/>
                <a:cs typeface="Play"/>
                <a:sym typeface="Play"/>
              </a:rPr>
              <a:t>Introduction</a:t>
            </a:r>
            <a:endParaRPr/>
          </a:p>
        </p:txBody>
      </p:sp>
      <p:sp>
        <p:nvSpPr>
          <p:cNvPr id="138" name="Google Shape;138;p3"/>
          <p:cNvSpPr txBox="1"/>
          <p:nvPr>
            <p:ph idx="1" type="body"/>
          </p:nvPr>
        </p:nvSpPr>
        <p:spPr>
          <a:xfrm>
            <a:off x="565150" y="2691638"/>
            <a:ext cx="4114799" cy="318858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In this lecture we will focus on marketing strategies that firms can use in their global markets venture</a:t>
            </a:r>
            <a:endParaRPr/>
          </a:p>
        </p:txBody>
      </p:sp>
      <p:pic>
        <p:nvPicPr>
          <p:cNvPr descr="White bulbs with a yellow one standing out" id="139" name="Google Shape;139;p3"/>
          <p:cNvPicPr preferRelativeResize="0"/>
          <p:nvPr/>
        </p:nvPicPr>
        <p:blipFill rotWithShape="1">
          <a:blip r:embed="rId3">
            <a:alphaModFix/>
          </a:blip>
          <a:srcRect b="-3" l="26096" r="6185" t="0"/>
          <a:stretch/>
        </p:blipFill>
        <p:spPr>
          <a:xfrm>
            <a:off x="5224242" y="10"/>
            <a:ext cx="6967758" cy="6857990"/>
          </a:xfrm>
          <a:prstGeom prst="rect">
            <a:avLst/>
          </a:prstGeom>
          <a:noFill/>
          <a:ln>
            <a:noFill/>
          </a:ln>
        </p:spPr>
      </p:pic>
      <p:sp>
        <p:nvSpPr>
          <p:cNvPr id="140" name="Google Shape;140;p3"/>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1" name="Google Shape;141;p3"/>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5" name="Shape 145"/>
        <p:cNvGrpSpPr/>
        <p:nvPr/>
      </p:nvGrpSpPr>
      <p:grpSpPr>
        <a:xfrm>
          <a:off x="0" y="0"/>
          <a:ext cx="0" cy="0"/>
          <a:chOff x="0" y="0"/>
          <a:chExt cx="0" cy="0"/>
        </a:xfrm>
      </p:grpSpPr>
      <p:sp>
        <p:nvSpPr>
          <p:cNvPr id="146" name="Google Shape;146;p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47" name="Google Shape;147;p4"/>
          <p:cNvSpPr txBox="1"/>
          <p:nvPr>
            <p:ph idx="4294967295" type="ctrTitle"/>
          </p:nvPr>
        </p:nvSpPr>
        <p:spPr>
          <a:xfrm>
            <a:off x="565149" y="1106400"/>
            <a:ext cx="5528186" cy="573936"/>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00000"/>
              </a:lnSpc>
              <a:spcBef>
                <a:spcPts val="0"/>
              </a:spcBef>
              <a:spcAft>
                <a:spcPts val="0"/>
              </a:spcAft>
              <a:buClr>
                <a:srgbClr val="FF0000"/>
              </a:buClr>
              <a:buSzPct val="100000"/>
              <a:buFont typeface="Play"/>
              <a:buNone/>
            </a:pPr>
            <a:r>
              <a:rPr b="0" i="0" lang="en-US" sz="4400" u="none" cap="none" strike="noStrike">
                <a:solidFill>
                  <a:srgbClr val="FF0000"/>
                </a:solidFill>
                <a:latin typeface="Play"/>
                <a:ea typeface="Play"/>
                <a:cs typeface="Play"/>
                <a:sym typeface="Play"/>
              </a:rPr>
              <a:t>Learning Outcomes</a:t>
            </a:r>
            <a:endParaRPr/>
          </a:p>
        </p:txBody>
      </p:sp>
      <p:grpSp>
        <p:nvGrpSpPr>
          <p:cNvPr id="148" name="Google Shape;148;p4"/>
          <p:cNvGrpSpPr/>
          <p:nvPr/>
        </p:nvGrpSpPr>
        <p:grpSpPr>
          <a:xfrm>
            <a:off x="565150" y="2986383"/>
            <a:ext cx="5884604" cy="2574515"/>
            <a:chOff x="0" y="319325"/>
            <a:chExt cx="5884604" cy="2574515"/>
          </a:xfrm>
        </p:grpSpPr>
        <p:sp>
          <p:nvSpPr>
            <p:cNvPr id="149" name="Google Shape;149;p4"/>
            <p:cNvSpPr/>
            <p:nvPr/>
          </p:nvSpPr>
          <p:spPr>
            <a:xfrm>
              <a:off x="0" y="319325"/>
              <a:ext cx="1838939" cy="2574514"/>
            </a:xfrm>
            <a:prstGeom prst="rect">
              <a:avLst/>
            </a:prstGeom>
            <a:solidFill>
              <a:srgbClr val="E8DECE">
                <a:alpha val="89803"/>
              </a:srgbClr>
            </a:solidFill>
            <a:ln cap="flat" cmpd="sng" w="12700">
              <a:solidFill>
                <a:srgbClr val="E8DECE">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4"/>
            <p:cNvSpPr txBox="1"/>
            <p:nvPr/>
          </p:nvSpPr>
          <p:spPr>
            <a:xfrm>
              <a:off x="0" y="1297641"/>
              <a:ext cx="1838939" cy="1544708"/>
            </a:xfrm>
            <a:prstGeom prst="rect">
              <a:avLst/>
            </a:prstGeom>
            <a:noFill/>
            <a:ln>
              <a:noFill/>
            </a:ln>
          </p:spPr>
          <p:txBody>
            <a:bodyPr anchorCtr="0" anchor="t" bIns="330200" lIns="143350" spcFirstLastPara="1" rIns="143350" wrap="square" tIns="330200">
              <a:noAutofit/>
            </a:bodyPr>
            <a:lstStyle/>
            <a:p>
              <a:pPr indent="0" lvl="0" marL="0" marR="0" rtl="0" algn="l">
                <a:lnSpc>
                  <a:spcPct val="9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Appreciate the different approaches to global marketing</a:t>
              </a:r>
              <a:endParaRPr b="0" i="0" sz="1200" u="none" cap="none" strike="noStrike">
                <a:solidFill>
                  <a:schemeClr val="dk1"/>
                </a:solidFill>
                <a:latin typeface="Arial"/>
                <a:ea typeface="Arial"/>
                <a:cs typeface="Arial"/>
                <a:sym typeface="Arial"/>
              </a:endParaRPr>
            </a:p>
          </p:txBody>
        </p:sp>
        <p:sp>
          <p:nvSpPr>
            <p:cNvPr id="151" name="Google Shape;151;p4"/>
            <p:cNvSpPr/>
            <p:nvPr/>
          </p:nvSpPr>
          <p:spPr>
            <a:xfrm>
              <a:off x="533292" y="576777"/>
              <a:ext cx="772354" cy="772354"/>
            </a:xfrm>
            <a:prstGeom prst="ellipse">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4"/>
            <p:cNvSpPr txBox="1"/>
            <p:nvPr/>
          </p:nvSpPr>
          <p:spPr>
            <a:xfrm>
              <a:off x="646401" y="689886"/>
              <a:ext cx="546136" cy="546136"/>
            </a:xfrm>
            <a:prstGeom prst="rect">
              <a:avLst/>
            </a:prstGeom>
            <a:noFill/>
            <a:ln>
              <a:noFill/>
            </a:ln>
          </p:spPr>
          <p:txBody>
            <a:bodyPr anchorCtr="0" anchor="ctr" bIns="12700" lIns="60200" spcFirstLastPara="1" rIns="60200" wrap="square" tIns="12700">
              <a:noAutofit/>
            </a:bodyPr>
            <a:lstStyle/>
            <a:p>
              <a:pPr indent="0" lvl="0" marL="0" marR="0" rtl="0" algn="ctr">
                <a:lnSpc>
                  <a:spcPct val="90000"/>
                </a:lnSpc>
                <a:spcBef>
                  <a:spcPts val="0"/>
                </a:spcBef>
                <a:spcAft>
                  <a:spcPts val="0"/>
                </a:spcAft>
                <a:buClr>
                  <a:schemeClr val="lt1"/>
                </a:buClr>
                <a:buSzPts val="3700"/>
                <a:buFont typeface="Arial"/>
                <a:buNone/>
              </a:pPr>
              <a:r>
                <a:rPr b="0" i="0" lang="en-US" sz="3700" u="none" cap="none" strike="noStrike">
                  <a:solidFill>
                    <a:schemeClr val="lt1"/>
                  </a:solidFill>
                  <a:latin typeface="Arial"/>
                  <a:ea typeface="Arial"/>
                  <a:cs typeface="Arial"/>
                  <a:sym typeface="Arial"/>
                </a:rPr>
                <a:t>1</a:t>
              </a:r>
              <a:endParaRPr/>
            </a:p>
          </p:txBody>
        </p:sp>
        <p:sp>
          <p:nvSpPr>
            <p:cNvPr id="153" name="Google Shape;153;p4"/>
            <p:cNvSpPr/>
            <p:nvPr/>
          </p:nvSpPr>
          <p:spPr>
            <a:xfrm>
              <a:off x="0" y="2893768"/>
              <a:ext cx="1838939" cy="72"/>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4"/>
            <p:cNvSpPr/>
            <p:nvPr/>
          </p:nvSpPr>
          <p:spPr>
            <a:xfrm>
              <a:off x="2022832" y="319325"/>
              <a:ext cx="1838939" cy="2574514"/>
            </a:xfrm>
            <a:prstGeom prst="rect">
              <a:avLst/>
            </a:prstGeom>
            <a:solidFill>
              <a:srgbClr val="E8DECE">
                <a:alpha val="89803"/>
              </a:srgbClr>
            </a:solidFill>
            <a:ln cap="flat" cmpd="sng" w="12700">
              <a:solidFill>
                <a:srgbClr val="E8DECE">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4"/>
            <p:cNvSpPr txBox="1"/>
            <p:nvPr/>
          </p:nvSpPr>
          <p:spPr>
            <a:xfrm>
              <a:off x="2022832" y="1297641"/>
              <a:ext cx="1838939" cy="1544708"/>
            </a:xfrm>
            <a:prstGeom prst="rect">
              <a:avLst/>
            </a:prstGeom>
            <a:noFill/>
            <a:ln>
              <a:noFill/>
            </a:ln>
          </p:spPr>
          <p:txBody>
            <a:bodyPr anchorCtr="0" anchor="t" bIns="330200" lIns="143350" spcFirstLastPara="1" rIns="143350" wrap="square" tIns="330200">
              <a:noAutofit/>
            </a:bodyPr>
            <a:lstStyle/>
            <a:p>
              <a:pPr indent="0" lvl="0" marL="0" marR="0" rtl="0" algn="l">
                <a:lnSpc>
                  <a:spcPct val="9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Propose the application of different marketing mix strategies by multinationals</a:t>
              </a:r>
              <a:endParaRPr b="0" i="0" sz="1200" u="none" cap="none" strike="noStrike">
                <a:solidFill>
                  <a:schemeClr val="dk1"/>
                </a:solidFill>
                <a:latin typeface="Arial"/>
                <a:ea typeface="Arial"/>
                <a:cs typeface="Arial"/>
                <a:sym typeface="Arial"/>
              </a:endParaRPr>
            </a:p>
          </p:txBody>
        </p:sp>
        <p:sp>
          <p:nvSpPr>
            <p:cNvPr id="156" name="Google Shape;156;p4"/>
            <p:cNvSpPr/>
            <p:nvPr/>
          </p:nvSpPr>
          <p:spPr>
            <a:xfrm>
              <a:off x="2556125" y="576777"/>
              <a:ext cx="772354" cy="772354"/>
            </a:xfrm>
            <a:prstGeom prst="ellipse">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4"/>
            <p:cNvSpPr txBox="1"/>
            <p:nvPr/>
          </p:nvSpPr>
          <p:spPr>
            <a:xfrm>
              <a:off x="2669234" y="689886"/>
              <a:ext cx="546136" cy="546136"/>
            </a:xfrm>
            <a:prstGeom prst="rect">
              <a:avLst/>
            </a:prstGeom>
            <a:noFill/>
            <a:ln>
              <a:noFill/>
            </a:ln>
          </p:spPr>
          <p:txBody>
            <a:bodyPr anchorCtr="0" anchor="ctr" bIns="12700" lIns="60200" spcFirstLastPara="1" rIns="60200" wrap="square" tIns="12700">
              <a:noAutofit/>
            </a:bodyPr>
            <a:lstStyle/>
            <a:p>
              <a:pPr indent="0" lvl="0" marL="0" marR="0" rtl="0" algn="ctr">
                <a:lnSpc>
                  <a:spcPct val="90000"/>
                </a:lnSpc>
                <a:spcBef>
                  <a:spcPts val="0"/>
                </a:spcBef>
                <a:spcAft>
                  <a:spcPts val="0"/>
                </a:spcAft>
                <a:buClr>
                  <a:schemeClr val="lt1"/>
                </a:buClr>
                <a:buSzPts val="3700"/>
                <a:buFont typeface="Arial"/>
                <a:buNone/>
              </a:pPr>
              <a:r>
                <a:rPr b="0" i="0" lang="en-US" sz="3700" u="none" cap="none" strike="noStrike">
                  <a:solidFill>
                    <a:schemeClr val="lt1"/>
                  </a:solidFill>
                  <a:latin typeface="Arial"/>
                  <a:ea typeface="Arial"/>
                  <a:cs typeface="Arial"/>
                  <a:sym typeface="Arial"/>
                </a:rPr>
                <a:t>2</a:t>
              </a:r>
              <a:endParaRPr/>
            </a:p>
          </p:txBody>
        </p:sp>
        <p:sp>
          <p:nvSpPr>
            <p:cNvPr id="158" name="Google Shape;158;p4"/>
            <p:cNvSpPr/>
            <p:nvPr/>
          </p:nvSpPr>
          <p:spPr>
            <a:xfrm>
              <a:off x="2022832" y="2893768"/>
              <a:ext cx="1838939" cy="72"/>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4"/>
            <p:cNvSpPr/>
            <p:nvPr/>
          </p:nvSpPr>
          <p:spPr>
            <a:xfrm>
              <a:off x="4045665" y="319325"/>
              <a:ext cx="1838939" cy="2574514"/>
            </a:xfrm>
            <a:prstGeom prst="rect">
              <a:avLst/>
            </a:prstGeom>
            <a:solidFill>
              <a:srgbClr val="E8DECE">
                <a:alpha val="89803"/>
              </a:srgbClr>
            </a:solidFill>
            <a:ln cap="flat" cmpd="sng" w="12700">
              <a:solidFill>
                <a:srgbClr val="E8DECE">
                  <a:alpha val="89803"/>
                </a:srgb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4"/>
            <p:cNvSpPr txBox="1"/>
            <p:nvPr/>
          </p:nvSpPr>
          <p:spPr>
            <a:xfrm>
              <a:off x="4045665" y="1297641"/>
              <a:ext cx="1838939" cy="1544708"/>
            </a:xfrm>
            <a:prstGeom prst="rect">
              <a:avLst/>
            </a:prstGeom>
            <a:noFill/>
            <a:ln>
              <a:noFill/>
            </a:ln>
          </p:spPr>
          <p:txBody>
            <a:bodyPr anchorCtr="0" anchor="t" bIns="330200" lIns="143350" spcFirstLastPara="1" rIns="143350" wrap="square" tIns="330200">
              <a:noAutofit/>
            </a:bodyPr>
            <a:lstStyle/>
            <a:p>
              <a:pPr indent="0" lvl="0" marL="0" marR="0" rtl="0" algn="l">
                <a:lnSpc>
                  <a:spcPct val="90000"/>
                </a:lnSpc>
                <a:spcBef>
                  <a:spcPts val="0"/>
                </a:spcBef>
                <a:spcAft>
                  <a:spcPts val="0"/>
                </a:spcAft>
                <a:buClr>
                  <a:schemeClr val="dk1"/>
                </a:buClr>
                <a:buSzPts val="1200"/>
                <a:buFont typeface="Arial"/>
                <a:buNone/>
              </a:pPr>
              <a:r>
                <a:rPr b="0" i="0" lang="en-US" sz="1200" u="none" cap="none" strike="noStrike">
                  <a:solidFill>
                    <a:schemeClr val="dk1"/>
                  </a:solidFill>
                  <a:latin typeface="Arial"/>
                  <a:ea typeface="Arial"/>
                  <a:cs typeface="Arial"/>
                  <a:sym typeface="Arial"/>
                </a:rPr>
                <a:t>Point out missteps by firms in application of various marketing mix</a:t>
              </a:r>
              <a:endParaRPr b="0" i="0" sz="1200" u="none" cap="none" strike="noStrike">
                <a:solidFill>
                  <a:schemeClr val="dk1"/>
                </a:solidFill>
                <a:latin typeface="Arial"/>
                <a:ea typeface="Arial"/>
                <a:cs typeface="Arial"/>
                <a:sym typeface="Arial"/>
              </a:endParaRPr>
            </a:p>
          </p:txBody>
        </p:sp>
        <p:sp>
          <p:nvSpPr>
            <p:cNvPr id="161" name="Google Shape;161;p4"/>
            <p:cNvSpPr/>
            <p:nvPr/>
          </p:nvSpPr>
          <p:spPr>
            <a:xfrm>
              <a:off x="4578958" y="576777"/>
              <a:ext cx="772354" cy="772354"/>
            </a:xfrm>
            <a:prstGeom prst="ellipse">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4"/>
            <p:cNvSpPr txBox="1"/>
            <p:nvPr/>
          </p:nvSpPr>
          <p:spPr>
            <a:xfrm>
              <a:off x="4692067" y="689886"/>
              <a:ext cx="546136" cy="546136"/>
            </a:xfrm>
            <a:prstGeom prst="rect">
              <a:avLst/>
            </a:prstGeom>
            <a:noFill/>
            <a:ln>
              <a:noFill/>
            </a:ln>
          </p:spPr>
          <p:txBody>
            <a:bodyPr anchorCtr="0" anchor="ctr" bIns="12700" lIns="60200" spcFirstLastPara="1" rIns="60200" wrap="square" tIns="12700">
              <a:noAutofit/>
            </a:bodyPr>
            <a:lstStyle/>
            <a:p>
              <a:pPr indent="0" lvl="0" marL="0" marR="0" rtl="0" algn="ctr">
                <a:lnSpc>
                  <a:spcPct val="90000"/>
                </a:lnSpc>
                <a:spcBef>
                  <a:spcPts val="0"/>
                </a:spcBef>
                <a:spcAft>
                  <a:spcPts val="0"/>
                </a:spcAft>
                <a:buClr>
                  <a:schemeClr val="lt1"/>
                </a:buClr>
                <a:buSzPts val="3700"/>
                <a:buFont typeface="Arial"/>
                <a:buNone/>
              </a:pPr>
              <a:r>
                <a:rPr b="0" i="0" lang="en-US" sz="3700" u="none" cap="none" strike="noStrike">
                  <a:solidFill>
                    <a:schemeClr val="lt1"/>
                  </a:solidFill>
                  <a:latin typeface="Arial"/>
                  <a:ea typeface="Arial"/>
                  <a:cs typeface="Arial"/>
                  <a:sym typeface="Arial"/>
                </a:rPr>
                <a:t>3</a:t>
              </a:r>
              <a:endParaRPr/>
            </a:p>
          </p:txBody>
        </p:sp>
        <p:sp>
          <p:nvSpPr>
            <p:cNvPr id="163" name="Google Shape;163;p4"/>
            <p:cNvSpPr/>
            <p:nvPr/>
          </p:nvSpPr>
          <p:spPr>
            <a:xfrm>
              <a:off x="4045665" y="2893768"/>
              <a:ext cx="1838939" cy="72"/>
            </a:xfrm>
            <a:prstGeom prst="rect">
              <a:avLst/>
            </a:prstGeom>
            <a:solidFill>
              <a:schemeClr val="accent1"/>
            </a:solidFill>
            <a:ln cap="flat" cmpd="sng" w="12700">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64" name="Google Shape;164;p4"/>
          <p:cNvPicPr preferRelativeResize="0"/>
          <p:nvPr/>
        </p:nvPicPr>
        <p:blipFill rotWithShape="1">
          <a:blip r:embed="rId3">
            <a:alphaModFix/>
          </a:blip>
          <a:srcRect b="6250" l="9264" r="37158" t="0"/>
          <a:stretch/>
        </p:blipFill>
        <p:spPr>
          <a:xfrm>
            <a:off x="6834274" y="-1554"/>
            <a:ext cx="6906307" cy="4241045"/>
          </a:xfrm>
          <a:prstGeom prst="rect">
            <a:avLst/>
          </a:prstGeom>
          <a:noFill/>
          <a:ln>
            <a:noFill/>
          </a:ln>
        </p:spPr>
      </p:pic>
      <p:sp>
        <p:nvSpPr>
          <p:cNvPr id="165" name="Google Shape;165;p4"/>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66" name="Google Shape;166;p4"/>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0" name="Shape 170"/>
        <p:cNvGrpSpPr/>
        <p:nvPr/>
      </p:nvGrpSpPr>
      <p:grpSpPr>
        <a:xfrm>
          <a:off x="0" y="0"/>
          <a:ext cx="0" cy="0"/>
          <a:chOff x="0" y="0"/>
          <a:chExt cx="0" cy="0"/>
        </a:xfrm>
      </p:grpSpPr>
      <p:sp>
        <p:nvSpPr>
          <p:cNvPr id="171" name="Google Shape;171;p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2" name="Google Shape;172;p5"/>
          <p:cNvSpPr txBox="1"/>
          <p:nvPr>
            <p:ph idx="4294967295" type="ctrTitle"/>
          </p:nvPr>
        </p:nvSpPr>
        <p:spPr>
          <a:xfrm>
            <a:off x="565149" y="553336"/>
            <a:ext cx="5171766" cy="1667774"/>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400"/>
              <a:buFont typeface="Play"/>
              <a:buNone/>
            </a:pPr>
            <a:r>
              <a:rPr b="1" i="0" lang="en-US" sz="3400" u="none" cap="none" strike="noStrike">
                <a:solidFill>
                  <a:srgbClr val="FF0000"/>
                </a:solidFill>
                <a:latin typeface="Play"/>
                <a:ea typeface="Play"/>
                <a:cs typeface="Play"/>
                <a:sym typeface="Play"/>
              </a:rPr>
              <a:t>Introduction to Global Marketing Strategies</a:t>
            </a:r>
            <a:endParaRPr/>
          </a:p>
        </p:txBody>
      </p:sp>
      <p:sp>
        <p:nvSpPr>
          <p:cNvPr id="173" name="Google Shape;173;p5"/>
          <p:cNvSpPr txBox="1"/>
          <p:nvPr>
            <p:ph idx="1" type="body"/>
          </p:nvPr>
        </p:nvSpPr>
        <p:spPr>
          <a:xfrm>
            <a:off x="565150" y="2691638"/>
            <a:ext cx="5503605" cy="318858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This is the process through which a firm craft marketing strategies that transcend beyond the national boundaries that will enable it to engage with wider spectrum of consumers around the globe</a:t>
            </a:r>
            <a:endParaRPr/>
          </a:p>
        </p:txBody>
      </p:sp>
      <p:pic>
        <p:nvPicPr>
          <p:cNvPr descr="hand holding ball" id="174" name="Google Shape;174;p5"/>
          <p:cNvPicPr preferRelativeResize="0"/>
          <p:nvPr/>
        </p:nvPicPr>
        <p:blipFill rotWithShape="1">
          <a:blip r:embed="rId3">
            <a:alphaModFix/>
          </a:blip>
          <a:srcRect b="8" l="20268" r="12119" t="0"/>
          <a:stretch/>
        </p:blipFill>
        <p:spPr>
          <a:xfrm>
            <a:off x="6332605" y="10"/>
            <a:ext cx="5859395" cy="5874318"/>
          </a:xfrm>
          <a:prstGeom prst="rect">
            <a:avLst/>
          </a:prstGeom>
          <a:noFill/>
          <a:ln>
            <a:noFill/>
          </a:ln>
        </p:spPr>
      </p:pic>
      <p:sp>
        <p:nvSpPr>
          <p:cNvPr id="175" name="Google Shape;175;p5"/>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76" name="Google Shape;176;p5"/>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0" name="Shape 180"/>
        <p:cNvGrpSpPr/>
        <p:nvPr/>
      </p:nvGrpSpPr>
      <p:grpSpPr>
        <a:xfrm>
          <a:off x="0" y="0"/>
          <a:ext cx="0" cy="0"/>
          <a:chOff x="0" y="0"/>
          <a:chExt cx="0" cy="0"/>
        </a:xfrm>
      </p:grpSpPr>
      <p:sp>
        <p:nvSpPr>
          <p:cNvPr id="181" name="Google Shape;181;p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2" name="Google Shape;182;p6"/>
          <p:cNvSpPr txBox="1"/>
          <p:nvPr>
            <p:ph idx="4294967295" type="ctrTitle"/>
          </p:nvPr>
        </p:nvSpPr>
        <p:spPr>
          <a:xfrm>
            <a:off x="774084" y="430431"/>
            <a:ext cx="4114799" cy="1446550"/>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400"/>
              <a:buFont typeface="Play"/>
              <a:buNone/>
            </a:pPr>
            <a:r>
              <a:rPr b="1" i="0" lang="en-US" sz="3400" u="none" cap="none" strike="noStrike">
                <a:solidFill>
                  <a:srgbClr val="FF0000"/>
                </a:solidFill>
                <a:latin typeface="Play"/>
                <a:ea typeface="Play"/>
                <a:cs typeface="Play"/>
                <a:sym typeface="Play"/>
              </a:rPr>
              <a:t>Introduction to Global Marketing Strategies</a:t>
            </a:r>
            <a:endParaRPr/>
          </a:p>
        </p:txBody>
      </p:sp>
      <p:sp>
        <p:nvSpPr>
          <p:cNvPr id="183" name="Google Shape;183;p6"/>
          <p:cNvSpPr txBox="1"/>
          <p:nvPr>
            <p:ph idx="1" type="body"/>
          </p:nvPr>
        </p:nvSpPr>
        <p:spPr>
          <a:xfrm>
            <a:off x="565150" y="2691638"/>
            <a:ext cx="5503605" cy="318858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t/>
            </a:r>
            <a:endParaRPr/>
          </a:p>
          <a:p>
            <a:pPr indent="-228600" lvl="0" marL="228600" rtl="0" algn="l">
              <a:lnSpc>
                <a:spcPct val="90000"/>
              </a:lnSpc>
              <a:spcBef>
                <a:spcPts val="1000"/>
              </a:spcBef>
              <a:spcAft>
                <a:spcPts val="0"/>
              </a:spcAft>
              <a:buClr>
                <a:schemeClr val="dk1"/>
              </a:buClr>
              <a:buSzPts val="2400"/>
              <a:buChar char="–"/>
            </a:pPr>
            <a:r>
              <a:rPr lang="en-US"/>
              <a:t>This process requires the firm to have a deeper understanding of different cultures, legal frameworks, and economic conditions of the world</a:t>
            </a:r>
            <a:endParaRPr/>
          </a:p>
        </p:txBody>
      </p:sp>
      <p:pic>
        <p:nvPicPr>
          <p:cNvPr descr="hand holding ball" id="184" name="Google Shape;184;p6"/>
          <p:cNvPicPr preferRelativeResize="0"/>
          <p:nvPr/>
        </p:nvPicPr>
        <p:blipFill rotWithShape="1">
          <a:blip r:embed="rId3">
            <a:alphaModFix/>
          </a:blip>
          <a:srcRect b="8" l="20268" r="12119" t="0"/>
          <a:stretch/>
        </p:blipFill>
        <p:spPr>
          <a:xfrm>
            <a:off x="6834274" y="10"/>
            <a:ext cx="5357726" cy="3760829"/>
          </a:xfrm>
          <a:prstGeom prst="rect">
            <a:avLst/>
          </a:prstGeom>
          <a:noFill/>
          <a:ln>
            <a:noFill/>
          </a:ln>
        </p:spPr>
      </p:pic>
      <p:sp>
        <p:nvSpPr>
          <p:cNvPr id="185" name="Google Shape;185;p6"/>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86" name="Google Shape;186;p6"/>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0" name="Shape 190"/>
        <p:cNvGrpSpPr/>
        <p:nvPr/>
      </p:nvGrpSpPr>
      <p:grpSpPr>
        <a:xfrm>
          <a:off x="0" y="0"/>
          <a:ext cx="0" cy="0"/>
          <a:chOff x="0" y="0"/>
          <a:chExt cx="0" cy="0"/>
        </a:xfrm>
      </p:grpSpPr>
      <p:sp>
        <p:nvSpPr>
          <p:cNvPr id="191" name="Google Shape;191;p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92" name="Google Shape;192;p7"/>
          <p:cNvSpPr txBox="1"/>
          <p:nvPr>
            <p:ph idx="4294967295" type="ctrTitle"/>
          </p:nvPr>
        </p:nvSpPr>
        <p:spPr>
          <a:xfrm>
            <a:off x="897658" y="456576"/>
            <a:ext cx="4114799" cy="1446550"/>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400"/>
              <a:buFont typeface="Play"/>
              <a:buNone/>
            </a:pPr>
            <a:r>
              <a:rPr b="1" i="0" lang="en-US" sz="3400" u="none" cap="none" strike="noStrike">
                <a:solidFill>
                  <a:srgbClr val="FF0000"/>
                </a:solidFill>
                <a:latin typeface="Play"/>
                <a:ea typeface="Play"/>
                <a:cs typeface="Play"/>
                <a:sym typeface="Play"/>
              </a:rPr>
              <a:t>Introduction to Global Marketing Strategies</a:t>
            </a:r>
            <a:endParaRPr/>
          </a:p>
        </p:txBody>
      </p:sp>
      <p:sp>
        <p:nvSpPr>
          <p:cNvPr id="193" name="Google Shape;193;p7"/>
          <p:cNvSpPr txBox="1"/>
          <p:nvPr>
            <p:ph idx="1" type="body"/>
          </p:nvPr>
        </p:nvSpPr>
        <p:spPr>
          <a:xfrm>
            <a:off x="565150" y="2220584"/>
            <a:ext cx="5347853" cy="365964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When crafting global marketing strategies, a firm has two main options, to either </a:t>
            </a:r>
            <a:r>
              <a:rPr lang="en-US">
                <a:solidFill>
                  <a:srgbClr val="FF0000"/>
                </a:solidFill>
              </a:rPr>
              <a:t>standardize</a:t>
            </a:r>
            <a:r>
              <a:rPr lang="en-US"/>
              <a:t> its strategies in all the markets it will venture into or </a:t>
            </a:r>
            <a:r>
              <a:rPr lang="en-US">
                <a:solidFill>
                  <a:srgbClr val="FF0000"/>
                </a:solidFill>
              </a:rPr>
              <a:t>adapt</a:t>
            </a:r>
            <a:r>
              <a:rPr lang="en-US"/>
              <a:t> its strategies to fit the uniqueness of the markets it ventures into</a:t>
            </a:r>
            <a:endParaRPr/>
          </a:p>
        </p:txBody>
      </p:sp>
      <p:pic>
        <p:nvPicPr>
          <p:cNvPr descr="hand holding ball" id="194" name="Google Shape;194;p7"/>
          <p:cNvPicPr preferRelativeResize="0"/>
          <p:nvPr/>
        </p:nvPicPr>
        <p:blipFill rotWithShape="1">
          <a:blip r:embed="rId3">
            <a:alphaModFix/>
          </a:blip>
          <a:srcRect b="8" l="20268" r="12119" t="0"/>
          <a:stretch/>
        </p:blipFill>
        <p:spPr>
          <a:xfrm>
            <a:off x="6956060" y="10"/>
            <a:ext cx="5235940" cy="3782281"/>
          </a:xfrm>
          <a:prstGeom prst="rect">
            <a:avLst/>
          </a:prstGeom>
          <a:noFill/>
          <a:ln>
            <a:noFill/>
          </a:ln>
        </p:spPr>
      </p:pic>
      <p:sp>
        <p:nvSpPr>
          <p:cNvPr id="195" name="Google Shape;195;p7"/>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96" name="Google Shape;196;p7"/>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0" name="Shape 200"/>
        <p:cNvGrpSpPr/>
        <p:nvPr/>
      </p:nvGrpSpPr>
      <p:grpSpPr>
        <a:xfrm>
          <a:off x="0" y="0"/>
          <a:ext cx="0" cy="0"/>
          <a:chOff x="0" y="0"/>
          <a:chExt cx="0" cy="0"/>
        </a:xfrm>
      </p:grpSpPr>
      <p:sp>
        <p:nvSpPr>
          <p:cNvPr id="201" name="Google Shape;201;p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02" name="Google Shape;202;p8"/>
          <p:cNvSpPr txBox="1"/>
          <p:nvPr>
            <p:ph idx="4294967295" type="ctrTitle"/>
          </p:nvPr>
        </p:nvSpPr>
        <p:spPr>
          <a:xfrm>
            <a:off x="565149" y="1106400"/>
            <a:ext cx="5479024" cy="868904"/>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4400"/>
              <a:buFont typeface="Play"/>
              <a:buNone/>
            </a:pPr>
            <a:r>
              <a:rPr b="1" i="0" lang="en-US" sz="4400" u="none" cap="none" strike="noStrike">
                <a:solidFill>
                  <a:srgbClr val="FF0000"/>
                </a:solidFill>
                <a:latin typeface="Play"/>
                <a:ea typeface="Play"/>
                <a:cs typeface="Play"/>
                <a:sym typeface="Play"/>
              </a:rPr>
              <a:t>Adaptation Approach</a:t>
            </a:r>
            <a:endParaRPr/>
          </a:p>
        </p:txBody>
      </p:sp>
      <p:sp>
        <p:nvSpPr>
          <p:cNvPr id="203" name="Google Shape;203;p8"/>
          <p:cNvSpPr txBox="1"/>
          <p:nvPr>
            <p:ph idx="1" type="body"/>
          </p:nvPr>
        </p:nvSpPr>
        <p:spPr>
          <a:xfrm>
            <a:off x="565150" y="2839121"/>
            <a:ext cx="5491315" cy="304110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In this approach, the business wants to face each market with marketing strategies that speak to the unique aspects of the market</a:t>
            </a:r>
            <a:endParaRPr/>
          </a:p>
        </p:txBody>
      </p:sp>
      <p:pic>
        <p:nvPicPr>
          <p:cNvPr id="204" name="Google Shape;204;p8"/>
          <p:cNvPicPr preferRelativeResize="0"/>
          <p:nvPr/>
        </p:nvPicPr>
        <p:blipFill rotWithShape="1">
          <a:blip r:embed="rId3">
            <a:alphaModFix/>
          </a:blip>
          <a:srcRect b="6250" l="9264" r="37158" t="0"/>
          <a:stretch/>
        </p:blipFill>
        <p:spPr>
          <a:xfrm>
            <a:off x="6453273" y="10"/>
            <a:ext cx="5738727" cy="6857990"/>
          </a:xfrm>
          <a:prstGeom prst="rect">
            <a:avLst/>
          </a:prstGeom>
          <a:noFill/>
          <a:ln>
            <a:noFill/>
          </a:ln>
        </p:spPr>
      </p:pic>
      <p:sp>
        <p:nvSpPr>
          <p:cNvPr id="205" name="Google Shape;205;p8"/>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06" name="Google Shape;206;p8"/>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0" name="Shape 210"/>
        <p:cNvGrpSpPr/>
        <p:nvPr/>
      </p:nvGrpSpPr>
      <p:grpSpPr>
        <a:xfrm>
          <a:off x="0" y="0"/>
          <a:ext cx="0" cy="0"/>
          <a:chOff x="0" y="0"/>
          <a:chExt cx="0" cy="0"/>
        </a:xfrm>
      </p:grpSpPr>
      <p:sp>
        <p:nvSpPr>
          <p:cNvPr id="211" name="Google Shape;211;p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12" name="Google Shape;212;p9"/>
          <p:cNvSpPr txBox="1"/>
          <p:nvPr>
            <p:ph idx="4294967295" type="ctrTitle"/>
          </p:nvPr>
        </p:nvSpPr>
        <p:spPr>
          <a:xfrm>
            <a:off x="565149" y="1106400"/>
            <a:ext cx="5479024" cy="868904"/>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4400"/>
              <a:buFont typeface="Play"/>
              <a:buNone/>
            </a:pPr>
            <a:r>
              <a:rPr b="1" i="0" lang="en-US" sz="4400" u="none" cap="none" strike="noStrike">
                <a:solidFill>
                  <a:srgbClr val="FF0000"/>
                </a:solidFill>
                <a:latin typeface="Play"/>
                <a:ea typeface="Play"/>
                <a:cs typeface="Play"/>
                <a:sym typeface="Play"/>
              </a:rPr>
              <a:t>Adaptation Approach</a:t>
            </a:r>
            <a:endParaRPr/>
          </a:p>
        </p:txBody>
      </p:sp>
      <p:sp>
        <p:nvSpPr>
          <p:cNvPr id="213" name="Google Shape;213;p9"/>
          <p:cNvSpPr txBox="1"/>
          <p:nvPr>
            <p:ph idx="1" type="body"/>
          </p:nvPr>
        </p:nvSpPr>
        <p:spPr>
          <a:xfrm>
            <a:off x="565150" y="2839121"/>
            <a:ext cx="5491315" cy="304110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McDonald has successfully managed to use this approach, through adapting its menu in different markets such as India</a:t>
            </a:r>
            <a:endParaRPr/>
          </a:p>
        </p:txBody>
      </p:sp>
      <p:pic>
        <p:nvPicPr>
          <p:cNvPr id="214" name="Google Shape;214;p9"/>
          <p:cNvPicPr preferRelativeResize="0"/>
          <p:nvPr/>
        </p:nvPicPr>
        <p:blipFill rotWithShape="1">
          <a:blip r:embed="rId3">
            <a:alphaModFix/>
          </a:blip>
          <a:srcRect b="6250" l="9264" r="37158" t="0"/>
          <a:stretch/>
        </p:blipFill>
        <p:spPr>
          <a:xfrm>
            <a:off x="6453273" y="10"/>
            <a:ext cx="5738727" cy="6857990"/>
          </a:xfrm>
          <a:prstGeom prst="rect">
            <a:avLst/>
          </a:prstGeom>
          <a:noFill/>
          <a:ln>
            <a:noFill/>
          </a:ln>
        </p:spPr>
      </p:pic>
      <p:sp>
        <p:nvSpPr>
          <p:cNvPr id="215" name="Google Shape;215;p9"/>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16" name="Google Shape;216;p9"/>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0" name="Shape 220"/>
        <p:cNvGrpSpPr/>
        <p:nvPr/>
      </p:nvGrpSpPr>
      <p:grpSpPr>
        <a:xfrm>
          <a:off x="0" y="0"/>
          <a:ext cx="0" cy="0"/>
          <a:chOff x="0" y="0"/>
          <a:chExt cx="0" cy="0"/>
        </a:xfrm>
      </p:grpSpPr>
      <p:sp>
        <p:nvSpPr>
          <p:cNvPr id="221" name="Google Shape;221;p1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22" name="Google Shape;222;p10"/>
          <p:cNvSpPr txBox="1"/>
          <p:nvPr>
            <p:ph idx="4294967295" type="ctrTitle"/>
          </p:nvPr>
        </p:nvSpPr>
        <p:spPr>
          <a:xfrm>
            <a:off x="565149" y="1106400"/>
            <a:ext cx="5479024" cy="868904"/>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4400"/>
              <a:buFont typeface="Play"/>
              <a:buNone/>
            </a:pPr>
            <a:r>
              <a:rPr b="1" i="0" lang="en-US" sz="4400" u="none" cap="none" strike="noStrike">
                <a:solidFill>
                  <a:srgbClr val="FF0000"/>
                </a:solidFill>
                <a:latin typeface="Play"/>
                <a:ea typeface="Play"/>
                <a:cs typeface="Play"/>
                <a:sym typeface="Play"/>
              </a:rPr>
              <a:t>Adaptation Approach</a:t>
            </a:r>
            <a:endParaRPr/>
          </a:p>
        </p:txBody>
      </p:sp>
      <p:sp>
        <p:nvSpPr>
          <p:cNvPr id="223" name="Google Shape;223;p10"/>
          <p:cNvSpPr txBox="1"/>
          <p:nvPr>
            <p:ph idx="1" type="body"/>
          </p:nvPr>
        </p:nvSpPr>
        <p:spPr>
          <a:xfrm>
            <a:off x="565150" y="2839121"/>
            <a:ext cx="5491315" cy="304110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The approach is characterized by the following; Flexibility: The firm must adopt its 4Ps to suit the local market needs and consumer behaviors</a:t>
            </a:r>
            <a:endParaRPr/>
          </a:p>
        </p:txBody>
      </p:sp>
      <p:pic>
        <p:nvPicPr>
          <p:cNvPr id="224" name="Google Shape;224;p10"/>
          <p:cNvPicPr preferRelativeResize="0"/>
          <p:nvPr/>
        </p:nvPicPr>
        <p:blipFill rotWithShape="1">
          <a:blip r:embed="rId3">
            <a:alphaModFix/>
          </a:blip>
          <a:srcRect b="6250" l="9264" r="37158" t="0"/>
          <a:stretch/>
        </p:blipFill>
        <p:spPr>
          <a:xfrm>
            <a:off x="6453273" y="10"/>
            <a:ext cx="5738727" cy="6857990"/>
          </a:xfrm>
          <a:prstGeom prst="rect">
            <a:avLst/>
          </a:prstGeom>
          <a:noFill/>
          <a:ln>
            <a:noFill/>
          </a:ln>
        </p:spPr>
      </p:pic>
      <p:sp>
        <p:nvSpPr>
          <p:cNvPr id="225" name="Google Shape;225;p10"/>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26" name="Google Shape;226;p10"/>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11"/>
          <p:cNvSpPr txBox="1"/>
          <p:nvPr>
            <p:ph type="title"/>
          </p:nvPr>
        </p:nvSpPr>
        <p:spPr>
          <a:xfrm>
            <a:off x="1756640" y="276466"/>
            <a:ext cx="8267296" cy="144655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4400"/>
              <a:buFont typeface="Play"/>
              <a:buNone/>
            </a:pPr>
            <a:r>
              <a:rPr lang="en-US"/>
              <a:t>MacDonald Menu in India- </a:t>
            </a:r>
            <a:r>
              <a:rPr lang="en-US" sz="1800"/>
              <a:t>source http://flickr.com/photos/xclockwise/2950181700</a:t>
            </a:r>
            <a:endParaRPr sz="1800"/>
          </a:p>
        </p:txBody>
      </p:sp>
      <p:pic>
        <p:nvPicPr>
          <p:cNvPr descr="A menu of a fast food restaurant&#10;&#10;Description automatically generated" id="232" name="Google Shape;232;p11"/>
          <p:cNvPicPr preferRelativeResize="0"/>
          <p:nvPr/>
        </p:nvPicPr>
        <p:blipFill rotWithShape="1">
          <a:blip r:embed="rId3">
            <a:alphaModFix/>
          </a:blip>
          <a:srcRect b="0" l="0" r="0" t="0"/>
          <a:stretch/>
        </p:blipFill>
        <p:spPr>
          <a:xfrm>
            <a:off x="-1117" y="1341700"/>
            <a:ext cx="9587345" cy="5516706"/>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6" name="Shape 236"/>
        <p:cNvGrpSpPr/>
        <p:nvPr/>
      </p:nvGrpSpPr>
      <p:grpSpPr>
        <a:xfrm>
          <a:off x="0" y="0"/>
          <a:ext cx="0" cy="0"/>
          <a:chOff x="0" y="0"/>
          <a:chExt cx="0" cy="0"/>
        </a:xfrm>
      </p:grpSpPr>
      <p:sp>
        <p:nvSpPr>
          <p:cNvPr id="237" name="Google Shape;237;p1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38" name="Google Shape;238;p12"/>
          <p:cNvSpPr txBox="1"/>
          <p:nvPr>
            <p:ph idx="4294967295" type="ctrTitle"/>
          </p:nvPr>
        </p:nvSpPr>
        <p:spPr>
          <a:xfrm>
            <a:off x="565149" y="1106400"/>
            <a:ext cx="5909186" cy="623097"/>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00000"/>
              </a:lnSpc>
              <a:spcBef>
                <a:spcPts val="0"/>
              </a:spcBef>
              <a:spcAft>
                <a:spcPts val="0"/>
              </a:spcAft>
              <a:buClr>
                <a:srgbClr val="FF0000"/>
              </a:buClr>
              <a:buSzPct val="100000"/>
              <a:buFont typeface="Play"/>
              <a:buNone/>
            </a:pPr>
            <a:r>
              <a:rPr b="1" i="0" lang="en-US" sz="4400" u="none" cap="none" strike="noStrike">
                <a:solidFill>
                  <a:srgbClr val="FF0000"/>
                </a:solidFill>
                <a:latin typeface="Play"/>
                <a:ea typeface="Play"/>
                <a:cs typeface="Play"/>
                <a:sym typeface="Play"/>
              </a:rPr>
              <a:t>Standardization Approach</a:t>
            </a:r>
            <a:endParaRPr/>
          </a:p>
        </p:txBody>
      </p:sp>
      <p:sp>
        <p:nvSpPr>
          <p:cNvPr id="239" name="Google Shape;239;p12"/>
          <p:cNvSpPr txBox="1"/>
          <p:nvPr>
            <p:ph idx="1" type="body"/>
          </p:nvPr>
        </p:nvSpPr>
        <p:spPr>
          <a:xfrm>
            <a:off x="565150" y="2663929"/>
            <a:ext cx="6719453" cy="321629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the firm is keen on using the same marketing strategy across the markets it ventures irrespective of the cultural or other differences that might exist</a:t>
            </a:r>
            <a:endParaRPr/>
          </a:p>
          <a:p>
            <a:pPr indent="-228600" lvl="0" marL="228600" rtl="0" algn="l">
              <a:lnSpc>
                <a:spcPct val="90000"/>
              </a:lnSpc>
              <a:spcBef>
                <a:spcPts val="1000"/>
              </a:spcBef>
              <a:spcAft>
                <a:spcPts val="0"/>
              </a:spcAft>
              <a:buClr>
                <a:schemeClr val="dk1"/>
              </a:buClr>
              <a:buSzPts val="2400"/>
              <a:buChar char="–"/>
            </a:pPr>
            <a:r>
              <a:rPr lang="en-US"/>
              <a:t>A firm pursuing this approach will try to capitalize on universal themes, emotions and trends</a:t>
            </a:r>
            <a:endParaRPr/>
          </a:p>
        </p:txBody>
      </p:sp>
      <p:pic>
        <p:nvPicPr>
          <p:cNvPr id="240" name="Google Shape;240;p12"/>
          <p:cNvPicPr preferRelativeResize="0"/>
          <p:nvPr/>
        </p:nvPicPr>
        <p:blipFill rotWithShape="1">
          <a:blip r:embed="rId3">
            <a:alphaModFix/>
          </a:blip>
          <a:srcRect b="-3" l="0" r="38432" t="0"/>
          <a:stretch/>
        </p:blipFill>
        <p:spPr>
          <a:xfrm>
            <a:off x="7551805" y="10"/>
            <a:ext cx="4640195" cy="6857990"/>
          </a:xfrm>
          <a:prstGeom prst="rect">
            <a:avLst/>
          </a:prstGeom>
          <a:noFill/>
          <a:ln>
            <a:noFill/>
          </a:ln>
        </p:spPr>
      </p:pic>
      <p:sp>
        <p:nvSpPr>
          <p:cNvPr id="241" name="Google Shape;241;p12"/>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42" name="Google Shape;242;p12"/>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6" name="Shape 246"/>
        <p:cNvGrpSpPr/>
        <p:nvPr/>
      </p:nvGrpSpPr>
      <p:grpSpPr>
        <a:xfrm>
          <a:off x="0" y="0"/>
          <a:ext cx="0" cy="0"/>
          <a:chOff x="0" y="0"/>
          <a:chExt cx="0" cy="0"/>
        </a:xfrm>
      </p:grpSpPr>
      <p:sp>
        <p:nvSpPr>
          <p:cNvPr id="247" name="Google Shape;247;p1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48" name="Google Shape;248;p13"/>
          <p:cNvSpPr txBox="1"/>
          <p:nvPr>
            <p:ph idx="4294967295" type="ctrTitle"/>
          </p:nvPr>
        </p:nvSpPr>
        <p:spPr>
          <a:xfrm>
            <a:off x="565149" y="528754"/>
            <a:ext cx="6142702" cy="1520291"/>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FF0000"/>
              </a:buClr>
              <a:buSzPts val="3600"/>
              <a:buFont typeface="Play"/>
              <a:buNone/>
            </a:pPr>
            <a:r>
              <a:rPr b="1" i="0" lang="en-US" sz="3600" u="none" cap="none" strike="noStrike">
                <a:solidFill>
                  <a:srgbClr val="FF0000"/>
                </a:solidFill>
                <a:latin typeface="Play"/>
                <a:ea typeface="Play"/>
                <a:cs typeface="Play"/>
                <a:sym typeface="Play"/>
              </a:rPr>
              <a:t>Standardization Approach-characteristics</a:t>
            </a:r>
            <a:endParaRPr/>
          </a:p>
        </p:txBody>
      </p:sp>
      <p:sp>
        <p:nvSpPr>
          <p:cNvPr id="249" name="Google Shape;249;p13"/>
          <p:cNvSpPr txBox="1"/>
          <p:nvPr>
            <p:ph idx="1" type="body"/>
          </p:nvPr>
        </p:nvSpPr>
        <p:spPr>
          <a:xfrm>
            <a:off x="565150" y="2663929"/>
            <a:ext cx="6719453" cy="3216295"/>
          </a:xfrm>
          <a:prstGeom prst="rect">
            <a:avLst/>
          </a:prstGeom>
          <a:noFill/>
          <a:ln>
            <a:noFill/>
          </a:ln>
        </p:spPr>
        <p:txBody>
          <a:bodyPr anchorCtr="0" anchor="t" bIns="45700" lIns="91425" spcFirstLastPara="1" rIns="91425" wrap="square" tIns="45700">
            <a:normAutofit/>
          </a:bodyPr>
          <a:lstStyle/>
          <a:p>
            <a:pPr indent="-76200" lvl="0" marL="228600" rtl="0" algn="l">
              <a:lnSpc>
                <a:spcPct val="90000"/>
              </a:lnSpc>
              <a:spcBef>
                <a:spcPts val="0"/>
              </a:spcBef>
              <a:spcAft>
                <a:spcPts val="0"/>
              </a:spcAft>
              <a:buClr>
                <a:schemeClr val="dk1"/>
              </a:buClr>
              <a:buSzPts val="2400"/>
              <a:buNone/>
            </a:pPr>
            <a:r>
              <a:t/>
            </a:r>
            <a:endParaRPr/>
          </a:p>
          <a:p>
            <a:pPr indent="-228600" lvl="0" marL="228600" rtl="0" algn="l">
              <a:lnSpc>
                <a:spcPct val="90000"/>
              </a:lnSpc>
              <a:spcBef>
                <a:spcPts val="1000"/>
              </a:spcBef>
              <a:spcAft>
                <a:spcPts val="0"/>
              </a:spcAft>
              <a:buClr>
                <a:schemeClr val="dk1"/>
              </a:buClr>
              <a:buSzPts val="2400"/>
              <a:buChar char="–"/>
            </a:pPr>
            <a:r>
              <a:rPr b="1" lang="en-US"/>
              <a:t>Consistency</a:t>
            </a:r>
            <a:r>
              <a:rPr lang="en-US"/>
              <a:t>: The marketing mix remain the same or unchanged across different markets</a:t>
            </a:r>
            <a:endParaRPr/>
          </a:p>
        </p:txBody>
      </p:sp>
      <p:pic>
        <p:nvPicPr>
          <p:cNvPr id="250" name="Google Shape;250;p13"/>
          <p:cNvPicPr preferRelativeResize="0"/>
          <p:nvPr/>
        </p:nvPicPr>
        <p:blipFill rotWithShape="1">
          <a:blip r:embed="rId3">
            <a:alphaModFix/>
          </a:blip>
          <a:srcRect b="-3" l="0" r="38432" t="0"/>
          <a:stretch/>
        </p:blipFill>
        <p:spPr>
          <a:xfrm>
            <a:off x="7551805" y="10"/>
            <a:ext cx="4640195" cy="6857990"/>
          </a:xfrm>
          <a:prstGeom prst="rect">
            <a:avLst/>
          </a:prstGeom>
          <a:noFill/>
          <a:ln>
            <a:noFill/>
          </a:ln>
        </p:spPr>
      </p:pic>
      <p:sp>
        <p:nvSpPr>
          <p:cNvPr id="251" name="Google Shape;251;p13"/>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52" name="Google Shape;252;p13"/>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6" name="Shape 256"/>
        <p:cNvGrpSpPr/>
        <p:nvPr/>
      </p:nvGrpSpPr>
      <p:grpSpPr>
        <a:xfrm>
          <a:off x="0" y="0"/>
          <a:ext cx="0" cy="0"/>
          <a:chOff x="0" y="0"/>
          <a:chExt cx="0" cy="0"/>
        </a:xfrm>
      </p:grpSpPr>
      <p:sp>
        <p:nvSpPr>
          <p:cNvPr id="257" name="Google Shape;257;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58" name="Google Shape;258;p14"/>
          <p:cNvSpPr txBox="1"/>
          <p:nvPr>
            <p:ph idx="4294967295" type="ctrTitle"/>
          </p:nvPr>
        </p:nvSpPr>
        <p:spPr>
          <a:xfrm>
            <a:off x="565149" y="1130980"/>
            <a:ext cx="5761702" cy="1520291"/>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4400"/>
              <a:buFont typeface="Play"/>
              <a:buNone/>
            </a:pPr>
            <a:r>
              <a:rPr b="1" i="0" lang="en-US" sz="4400" u="none" cap="none" strike="noStrike">
                <a:solidFill>
                  <a:srgbClr val="FF0000"/>
                </a:solidFill>
                <a:latin typeface="Play"/>
                <a:ea typeface="Play"/>
                <a:cs typeface="Play"/>
                <a:sym typeface="Play"/>
              </a:rPr>
              <a:t>Standardization Approach- characteristic</a:t>
            </a:r>
            <a:endParaRPr/>
          </a:p>
        </p:txBody>
      </p:sp>
      <p:sp>
        <p:nvSpPr>
          <p:cNvPr id="259" name="Google Shape;259;p14"/>
          <p:cNvSpPr txBox="1"/>
          <p:nvPr>
            <p:ph idx="1" type="body"/>
          </p:nvPr>
        </p:nvSpPr>
        <p:spPr>
          <a:xfrm>
            <a:off x="565150" y="2663929"/>
            <a:ext cx="6719453" cy="321629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b="1" lang="en-US"/>
              <a:t>Cost saving</a:t>
            </a:r>
            <a:r>
              <a:rPr lang="en-US"/>
              <a:t>: Since there is no adaptation or localization the firm can reduce its costs</a:t>
            </a:r>
            <a:endParaRPr/>
          </a:p>
        </p:txBody>
      </p:sp>
      <p:pic>
        <p:nvPicPr>
          <p:cNvPr id="260" name="Google Shape;260;p14"/>
          <p:cNvPicPr preferRelativeResize="0"/>
          <p:nvPr/>
        </p:nvPicPr>
        <p:blipFill rotWithShape="1">
          <a:blip r:embed="rId3">
            <a:alphaModFix/>
          </a:blip>
          <a:srcRect b="-3" l="0" r="38432" t="0"/>
          <a:stretch/>
        </p:blipFill>
        <p:spPr>
          <a:xfrm>
            <a:off x="7551805" y="10"/>
            <a:ext cx="4640195" cy="6857990"/>
          </a:xfrm>
          <a:prstGeom prst="rect">
            <a:avLst/>
          </a:prstGeom>
          <a:noFill/>
          <a:ln>
            <a:noFill/>
          </a:ln>
        </p:spPr>
      </p:pic>
      <p:sp>
        <p:nvSpPr>
          <p:cNvPr id="261" name="Google Shape;261;p14"/>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62" name="Google Shape;262;p14"/>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6" name="Shape 266"/>
        <p:cNvGrpSpPr/>
        <p:nvPr/>
      </p:nvGrpSpPr>
      <p:grpSpPr>
        <a:xfrm>
          <a:off x="0" y="0"/>
          <a:ext cx="0" cy="0"/>
          <a:chOff x="0" y="0"/>
          <a:chExt cx="0" cy="0"/>
        </a:xfrm>
      </p:grpSpPr>
      <p:sp>
        <p:nvSpPr>
          <p:cNvPr id="267" name="Google Shape;267;p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68" name="Google Shape;268;p15"/>
          <p:cNvSpPr txBox="1"/>
          <p:nvPr>
            <p:ph idx="4294967295" type="ctrTitle"/>
          </p:nvPr>
        </p:nvSpPr>
        <p:spPr>
          <a:xfrm>
            <a:off x="565149" y="1130980"/>
            <a:ext cx="6363928" cy="1520291"/>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3600"/>
              <a:buFont typeface="Play"/>
              <a:buNone/>
            </a:pPr>
            <a:r>
              <a:rPr b="1" i="0" lang="en-US" sz="3600" u="none" cap="none" strike="noStrike">
                <a:solidFill>
                  <a:srgbClr val="FF0000"/>
                </a:solidFill>
                <a:latin typeface="Play"/>
                <a:ea typeface="Play"/>
                <a:cs typeface="Play"/>
                <a:sym typeface="Play"/>
              </a:rPr>
              <a:t>Standardization Approach-characteristics</a:t>
            </a:r>
            <a:endParaRPr/>
          </a:p>
        </p:txBody>
      </p:sp>
      <p:sp>
        <p:nvSpPr>
          <p:cNvPr id="269" name="Google Shape;269;p15"/>
          <p:cNvSpPr txBox="1"/>
          <p:nvPr>
            <p:ph idx="1" type="body"/>
          </p:nvPr>
        </p:nvSpPr>
        <p:spPr>
          <a:xfrm>
            <a:off x="565150" y="3180122"/>
            <a:ext cx="6719453" cy="2712392"/>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b="1" lang="en-US"/>
              <a:t>Uniform brand image</a:t>
            </a:r>
            <a:r>
              <a:rPr lang="en-US"/>
              <a:t>: Across different markets the message is the same and this help maintain uniformity at all times</a:t>
            </a:r>
            <a:endParaRPr/>
          </a:p>
        </p:txBody>
      </p:sp>
      <p:pic>
        <p:nvPicPr>
          <p:cNvPr id="270" name="Google Shape;270;p15"/>
          <p:cNvPicPr preferRelativeResize="0"/>
          <p:nvPr/>
        </p:nvPicPr>
        <p:blipFill rotWithShape="1">
          <a:blip r:embed="rId3">
            <a:alphaModFix/>
          </a:blip>
          <a:srcRect b="-3" l="0" r="38432" t="0"/>
          <a:stretch/>
        </p:blipFill>
        <p:spPr>
          <a:xfrm>
            <a:off x="7551805" y="10"/>
            <a:ext cx="4640195" cy="6857990"/>
          </a:xfrm>
          <a:prstGeom prst="rect">
            <a:avLst/>
          </a:prstGeom>
          <a:noFill/>
          <a:ln>
            <a:noFill/>
          </a:ln>
        </p:spPr>
      </p:pic>
      <p:sp>
        <p:nvSpPr>
          <p:cNvPr id="271" name="Google Shape;271;p15"/>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72" name="Google Shape;272;p15"/>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6" name="Shape 276"/>
        <p:cNvGrpSpPr/>
        <p:nvPr/>
      </p:nvGrpSpPr>
      <p:grpSpPr>
        <a:xfrm>
          <a:off x="0" y="0"/>
          <a:ext cx="0" cy="0"/>
          <a:chOff x="0" y="0"/>
          <a:chExt cx="0" cy="0"/>
        </a:xfrm>
      </p:grpSpPr>
      <p:sp>
        <p:nvSpPr>
          <p:cNvPr id="277" name="Google Shape;277;p16"/>
          <p:cNvSpPr/>
          <p:nvPr/>
        </p:nvSpPr>
        <p:spPr>
          <a:xfrm>
            <a:off x="5224243" y="1096772"/>
            <a:ext cx="6503180"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78" name="Google Shape;278;p16"/>
          <p:cNvSpPr/>
          <p:nvPr/>
        </p:nvSpPr>
        <p:spPr>
          <a:xfrm>
            <a:off x="5016811" y="5624450"/>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79" name="Google Shape;279;p16"/>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80" name="Google Shape;280;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81" name="Google Shape;281;p16"/>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82" name="Google Shape;282;p16"/>
          <p:cNvSpPr txBox="1"/>
          <p:nvPr>
            <p:ph idx="4294967295" type="ctrTitle"/>
          </p:nvPr>
        </p:nvSpPr>
        <p:spPr>
          <a:xfrm>
            <a:off x="797100" y="1625600"/>
            <a:ext cx="4689600" cy="272220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0"/>
              </a:spcAft>
              <a:buClr>
                <a:schemeClr val="dk1"/>
              </a:buClr>
              <a:buSzPts val="4600"/>
              <a:buFont typeface="Play"/>
              <a:buNone/>
            </a:pPr>
            <a:r>
              <a:rPr b="1" i="0" lang="en-US" sz="4600" u="none" cap="none" strike="noStrike">
                <a:solidFill>
                  <a:schemeClr val="dk1"/>
                </a:solidFill>
                <a:latin typeface="Play"/>
                <a:ea typeface="Play"/>
                <a:cs typeface="Play"/>
                <a:sym typeface="Play"/>
              </a:rPr>
              <a:t>Standardization Approach-characteristics</a:t>
            </a:r>
            <a:endParaRPr/>
          </a:p>
        </p:txBody>
      </p:sp>
      <p:pic>
        <p:nvPicPr>
          <p:cNvPr descr="A white background with red text&#10;&#10;Description automatically generated" id="283" name="Google Shape;283;p16"/>
          <p:cNvPicPr preferRelativeResize="0"/>
          <p:nvPr/>
        </p:nvPicPr>
        <p:blipFill rotWithShape="1">
          <a:blip r:embed="rId3">
            <a:alphaModFix/>
          </a:blip>
          <a:srcRect b="19890" l="3131" r="-3277" t="-19618"/>
          <a:stretch/>
        </p:blipFill>
        <p:spPr>
          <a:xfrm>
            <a:off x="5486700" y="662400"/>
            <a:ext cx="6230400" cy="3843376"/>
          </a:xfrm>
          <a:prstGeom prst="rect">
            <a:avLst/>
          </a:prstGeom>
          <a:noFill/>
          <a:ln>
            <a:noFill/>
          </a:ln>
        </p:spPr>
      </p:pic>
      <p:sp>
        <p:nvSpPr>
          <p:cNvPr id="284" name="Google Shape;284;p16"/>
          <p:cNvSpPr/>
          <p:nvPr/>
        </p:nvSpPr>
        <p:spPr>
          <a:xfrm>
            <a:off x="4961776" y="5624450"/>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8" name="Shape 288"/>
        <p:cNvGrpSpPr/>
        <p:nvPr/>
      </p:nvGrpSpPr>
      <p:grpSpPr>
        <a:xfrm>
          <a:off x="0" y="0"/>
          <a:ext cx="0" cy="0"/>
          <a:chOff x="0" y="0"/>
          <a:chExt cx="0" cy="0"/>
        </a:xfrm>
      </p:grpSpPr>
      <p:sp>
        <p:nvSpPr>
          <p:cNvPr id="289" name="Google Shape;289;p1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90" name="Google Shape;290;p17"/>
          <p:cNvSpPr txBox="1"/>
          <p:nvPr>
            <p:ph idx="4294967295" type="ctrTitle"/>
          </p:nvPr>
        </p:nvSpPr>
        <p:spPr>
          <a:xfrm>
            <a:off x="565149" y="700820"/>
            <a:ext cx="6425379" cy="15325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3600"/>
              <a:buFont typeface="Play"/>
              <a:buNone/>
            </a:pPr>
            <a:r>
              <a:rPr b="0" i="0" lang="en-US" sz="3600" u="none" cap="none" strike="noStrike">
                <a:solidFill>
                  <a:srgbClr val="FF0000"/>
                </a:solidFill>
                <a:latin typeface="Play"/>
                <a:ea typeface="Play"/>
                <a:cs typeface="Play"/>
                <a:sym typeface="Play"/>
              </a:rPr>
              <a:t>Developing Product Strategies</a:t>
            </a:r>
            <a:endParaRPr/>
          </a:p>
        </p:txBody>
      </p:sp>
      <p:sp>
        <p:nvSpPr>
          <p:cNvPr id="291" name="Google Shape;291;p17"/>
          <p:cNvSpPr txBox="1"/>
          <p:nvPr>
            <p:ph idx="1" type="body"/>
          </p:nvPr>
        </p:nvSpPr>
        <p:spPr>
          <a:xfrm>
            <a:off x="565150" y="2663929"/>
            <a:ext cx="6234544" cy="321629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In this section we briefly focus on how a firm can develop strategies related to its product when serving the international market</a:t>
            </a:r>
            <a:endParaRPr/>
          </a:p>
        </p:txBody>
      </p:sp>
      <p:pic>
        <p:nvPicPr>
          <p:cNvPr descr="Abstract blurred background of department store" id="292" name="Google Shape;292;p17"/>
          <p:cNvPicPr preferRelativeResize="0"/>
          <p:nvPr/>
        </p:nvPicPr>
        <p:blipFill rotWithShape="1">
          <a:blip r:embed="rId3">
            <a:alphaModFix/>
          </a:blip>
          <a:srcRect b="-3" l="10405" r="21875" t="0"/>
          <a:stretch/>
        </p:blipFill>
        <p:spPr>
          <a:xfrm>
            <a:off x="7030919" y="10"/>
            <a:ext cx="5161081" cy="4485958"/>
          </a:xfrm>
          <a:prstGeom prst="rect">
            <a:avLst/>
          </a:prstGeom>
          <a:noFill/>
          <a:ln>
            <a:noFill/>
          </a:ln>
        </p:spPr>
      </p:pic>
      <p:sp>
        <p:nvSpPr>
          <p:cNvPr id="293" name="Google Shape;293;p17"/>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294" name="Google Shape;294;p17"/>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8" name="Shape 298"/>
        <p:cNvGrpSpPr/>
        <p:nvPr/>
      </p:nvGrpSpPr>
      <p:grpSpPr>
        <a:xfrm>
          <a:off x="0" y="0"/>
          <a:ext cx="0" cy="0"/>
          <a:chOff x="0" y="0"/>
          <a:chExt cx="0" cy="0"/>
        </a:xfrm>
      </p:grpSpPr>
      <p:sp>
        <p:nvSpPr>
          <p:cNvPr id="299" name="Google Shape;299;p1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00" name="Google Shape;300;p18"/>
          <p:cNvSpPr txBox="1"/>
          <p:nvPr>
            <p:ph idx="4294967295" type="ctrTitle"/>
          </p:nvPr>
        </p:nvSpPr>
        <p:spPr>
          <a:xfrm>
            <a:off x="565149" y="700820"/>
            <a:ext cx="6425379" cy="15325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3600"/>
              <a:buFont typeface="Play"/>
              <a:buNone/>
            </a:pPr>
            <a:r>
              <a:rPr b="0" i="0" lang="en-US" sz="3600" u="none" cap="none" strike="noStrike">
                <a:solidFill>
                  <a:srgbClr val="FF0000"/>
                </a:solidFill>
                <a:latin typeface="Play"/>
                <a:ea typeface="Play"/>
                <a:cs typeface="Play"/>
                <a:sym typeface="Play"/>
              </a:rPr>
              <a:t>Factors that determine whether to standardize or adapt product</a:t>
            </a:r>
            <a:endParaRPr/>
          </a:p>
        </p:txBody>
      </p:sp>
      <p:sp>
        <p:nvSpPr>
          <p:cNvPr id="301" name="Google Shape;301;p18"/>
          <p:cNvSpPr txBox="1"/>
          <p:nvPr>
            <p:ph idx="1" type="body"/>
          </p:nvPr>
        </p:nvSpPr>
        <p:spPr>
          <a:xfrm>
            <a:off x="565150" y="2663929"/>
            <a:ext cx="6234544" cy="321629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Law and regulations</a:t>
            </a:r>
            <a:endParaRPr/>
          </a:p>
          <a:p>
            <a:pPr indent="-228600" lvl="0" marL="228600" rtl="0" algn="l">
              <a:lnSpc>
                <a:spcPct val="90000"/>
              </a:lnSpc>
              <a:spcBef>
                <a:spcPts val="1000"/>
              </a:spcBef>
              <a:spcAft>
                <a:spcPts val="0"/>
              </a:spcAft>
              <a:buClr>
                <a:schemeClr val="dk1"/>
              </a:buClr>
              <a:buSzPts val="2400"/>
              <a:buChar char="–"/>
            </a:pPr>
            <a:r>
              <a:rPr lang="en-US"/>
              <a:t>Cultural differences</a:t>
            </a:r>
            <a:endParaRPr/>
          </a:p>
          <a:p>
            <a:pPr indent="0" lvl="0" marL="0" rtl="0" algn="l">
              <a:lnSpc>
                <a:spcPct val="90000"/>
              </a:lnSpc>
              <a:spcBef>
                <a:spcPts val="1000"/>
              </a:spcBef>
              <a:spcAft>
                <a:spcPts val="0"/>
              </a:spcAft>
              <a:buClr>
                <a:schemeClr val="dk1"/>
              </a:buClr>
              <a:buSzPts val="2400"/>
              <a:buNone/>
            </a:pPr>
            <a:r>
              <a:t/>
            </a:r>
            <a:endParaRPr/>
          </a:p>
        </p:txBody>
      </p:sp>
      <p:pic>
        <p:nvPicPr>
          <p:cNvPr descr="Abstract blurred background of department store" id="302" name="Google Shape;302;p18"/>
          <p:cNvPicPr preferRelativeResize="0"/>
          <p:nvPr/>
        </p:nvPicPr>
        <p:blipFill rotWithShape="1">
          <a:blip r:embed="rId3">
            <a:alphaModFix/>
          </a:blip>
          <a:srcRect b="-3" l="10405" r="21875" t="0"/>
          <a:stretch/>
        </p:blipFill>
        <p:spPr>
          <a:xfrm>
            <a:off x="7030919" y="10"/>
            <a:ext cx="5161081" cy="4485958"/>
          </a:xfrm>
          <a:prstGeom prst="rect">
            <a:avLst/>
          </a:prstGeom>
          <a:noFill/>
          <a:ln>
            <a:noFill/>
          </a:ln>
        </p:spPr>
      </p:pic>
      <p:sp>
        <p:nvSpPr>
          <p:cNvPr id="303" name="Google Shape;303;p18"/>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04" name="Google Shape;304;p18"/>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8" name="Shape 308"/>
        <p:cNvGrpSpPr/>
        <p:nvPr/>
      </p:nvGrpSpPr>
      <p:grpSpPr>
        <a:xfrm>
          <a:off x="0" y="0"/>
          <a:ext cx="0" cy="0"/>
          <a:chOff x="0" y="0"/>
          <a:chExt cx="0" cy="0"/>
        </a:xfrm>
      </p:grpSpPr>
      <p:sp>
        <p:nvSpPr>
          <p:cNvPr id="309" name="Google Shape;309;p1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10" name="Google Shape;310;p19"/>
          <p:cNvSpPr txBox="1"/>
          <p:nvPr>
            <p:ph idx="4294967295" type="ctrTitle"/>
          </p:nvPr>
        </p:nvSpPr>
        <p:spPr>
          <a:xfrm>
            <a:off x="565149" y="700820"/>
            <a:ext cx="6425379" cy="1532580"/>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3600"/>
              <a:buFont typeface="Play"/>
              <a:buNone/>
            </a:pPr>
            <a:r>
              <a:rPr b="0" i="0" lang="en-US" sz="3600" u="none" cap="none" strike="noStrike">
                <a:solidFill>
                  <a:srgbClr val="FF0000"/>
                </a:solidFill>
                <a:latin typeface="Play"/>
                <a:ea typeface="Play"/>
                <a:cs typeface="Play"/>
                <a:sym typeface="Play"/>
              </a:rPr>
              <a:t>Factors that determine whether to standardize or adapt product</a:t>
            </a:r>
            <a:endParaRPr/>
          </a:p>
        </p:txBody>
      </p:sp>
      <p:sp>
        <p:nvSpPr>
          <p:cNvPr id="311" name="Google Shape;311;p19"/>
          <p:cNvSpPr txBox="1"/>
          <p:nvPr>
            <p:ph idx="1" type="body"/>
          </p:nvPr>
        </p:nvSpPr>
        <p:spPr>
          <a:xfrm>
            <a:off x="565150" y="2663929"/>
            <a:ext cx="6234544" cy="321629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Brand and product name</a:t>
            </a:r>
            <a:endParaRPr/>
          </a:p>
          <a:p>
            <a:pPr indent="-228600" lvl="0" marL="228600" rtl="0" algn="l">
              <a:lnSpc>
                <a:spcPct val="90000"/>
              </a:lnSpc>
              <a:spcBef>
                <a:spcPts val="1000"/>
              </a:spcBef>
              <a:spcAft>
                <a:spcPts val="0"/>
              </a:spcAft>
              <a:buClr>
                <a:schemeClr val="dk1"/>
              </a:buClr>
              <a:buSzPts val="2400"/>
              <a:buChar char="–"/>
            </a:pPr>
            <a:r>
              <a:rPr lang="en-US"/>
              <a:t>National Image</a:t>
            </a:r>
            <a:endParaRPr/>
          </a:p>
          <a:p>
            <a:pPr indent="-228600" lvl="0" marL="228600" rtl="0" algn="l">
              <a:lnSpc>
                <a:spcPct val="90000"/>
              </a:lnSpc>
              <a:spcBef>
                <a:spcPts val="1000"/>
              </a:spcBef>
              <a:spcAft>
                <a:spcPts val="0"/>
              </a:spcAft>
              <a:buClr>
                <a:schemeClr val="dk1"/>
              </a:buClr>
              <a:buSzPts val="2400"/>
              <a:buChar char="–"/>
            </a:pPr>
            <a:r>
              <a:rPr lang="en-US"/>
              <a:t>Shortened product life cycle</a:t>
            </a:r>
            <a:endParaRPr/>
          </a:p>
        </p:txBody>
      </p:sp>
      <p:pic>
        <p:nvPicPr>
          <p:cNvPr descr="Abstract blurred background of department store" id="312" name="Google Shape;312;p19"/>
          <p:cNvPicPr preferRelativeResize="0"/>
          <p:nvPr/>
        </p:nvPicPr>
        <p:blipFill rotWithShape="1">
          <a:blip r:embed="rId3">
            <a:alphaModFix/>
          </a:blip>
          <a:srcRect b="-3" l="10405" r="21875" t="0"/>
          <a:stretch/>
        </p:blipFill>
        <p:spPr>
          <a:xfrm>
            <a:off x="7030919" y="10"/>
            <a:ext cx="5161081" cy="4485958"/>
          </a:xfrm>
          <a:prstGeom prst="rect">
            <a:avLst/>
          </a:prstGeom>
          <a:noFill/>
          <a:ln>
            <a:noFill/>
          </a:ln>
        </p:spPr>
      </p:pic>
      <p:sp>
        <p:nvSpPr>
          <p:cNvPr id="313" name="Google Shape;313;p19"/>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14" name="Google Shape;314;p19"/>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8" name="Shape 318"/>
        <p:cNvGrpSpPr/>
        <p:nvPr/>
      </p:nvGrpSpPr>
      <p:grpSpPr>
        <a:xfrm>
          <a:off x="0" y="0"/>
          <a:ext cx="0" cy="0"/>
          <a:chOff x="0" y="0"/>
          <a:chExt cx="0" cy="0"/>
        </a:xfrm>
      </p:grpSpPr>
      <p:sp>
        <p:nvSpPr>
          <p:cNvPr id="319" name="Google Shape;319;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20" name="Google Shape;320;p20"/>
          <p:cNvSpPr txBox="1"/>
          <p:nvPr>
            <p:ph idx="4294967295" type="ctrTitle"/>
          </p:nvPr>
        </p:nvSpPr>
        <p:spPr>
          <a:xfrm>
            <a:off x="565149" y="639367"/>
            <a:ext cx="6019798" cy="1077840"/>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400"/>
              <a:buFont typeface="Play"/>
              <a:buNone/>
            </a:pPr>
            <a:r>
              <a:rPr b="0" i="0" lang="en-US" sz="3400" u="none" cap="none" strike="noStrike">
                <a:solidFill>
                  <a:srgbClr val="FF0000"/>
                </a:solidFill>
                <a:latin typeface="Play"/>
                <a:ea typeface="Play"/>
                <a:cs typeface="Play"/>
                <a:sym typeface="Play"/>
              </a:rPr>
              <a:t>Creating Promotional Strategies</a:t>
            </a:r>
            <a:endParaRPr/>
          </a:p>
        </p:txBody>
      </p:sp>
      <p:sp>
        <p:nvSpPr>
          <p:cNvPr id="321" name="Google Shape;321;p20"/>
          <p:cNvSpPr txBox="1"/>
          <p:nvPr>
            <p:ph idx="1" type="body"/>
          </p:nvPr>
        </p:nvSpPr>
        <p:spPr>
          <a:xfrm>
            <a:off x="565150" y="2605606"/>
            <a:ext cx="6007508" cy="327461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Promotion entails the effort a business makes to reach distribution channels and its target customers mostly through communications via avenues such as sales assistants, advertising, public relations and direct marketing.</a:t>
            </a:r>
            <a:endParaRPr/>
          </a:p>
          <a:p>
            <a:pPr indent="-228600" lvl="0" marL="228600" rtl="0" algn="l">
              <a:lnSpc>
                <a:spcPct val="90000"/>
              </a:lnSpc>
              <a:spcBef>
                <a:spcPts val="1000"/>
              </a:spcBef>
              <a:spcAft>
                <a:spcPts val="0"/>
              </a:spcAft>
              <a:buClr>
                <a:schemeClr val="dk1"/>
              </a:buClr>
              <a:buSzPts val="2400"/>
              <a:buChar char="–"/>
            </a:pPr>
            <a:r>
              <a:rPr lang="en-US"/>
              <a:t>A firm has two broad options</a:t>
            </a:r>
            <a:endParaRPr/>
          </a:p>
        </p:txBody>
      </p:sp>
      <p:pic>
        <p:nvPicPr>
          <p:cNvPr descr="Cardboard boxes on conveyor belt" id="322" name="Google Shape;322;p20"/>
          <p:cNvPicPr preferRelativeResize="0"/>
          <p:nvPr/>
        </p:nvPicPr>
        <p:blipFill rotWithShape="1">
          <a:blip r:embed="rId3">
            <a:alphaModFix/>
          </a:blip>
          <a:srcRect b="-3" l="20794" r="11486" t="0"/>
          <a:stretch/>
        </p:blipFill>
        <p:spPr>
          <a:xfrm>
            <a:off x="6920306" y="10"/>
            <a:ext cx="5271694" cy="6857990"/>
          </a:xfrm>
          <a:prstGeom prst="rect">
            <a:avLst/>
          </a:prstGeom>
          <a:noFill/>
          <a:ln>
            <a:noFill/>
          </a:ln>
        </p:spPr>
      </p:pic>
      <p:sp>
        <p:nvSpPr>
          <p:cNvPr id="323" name="Google Shape;323;p20"/>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24" name="Google Shape;324;p20"/>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8" name="Shape 328"/>
        <p:cNvGrpSpPr/>
        <p:nvPr/>
      </p:nvGrpSpPr>
      <p:grpSpPr>
        <a:xfrm>
          <a:off x="0" y="0"/>
          <a:ext cx="0" cy="0"/>
          <a:chOff x="0" y="0"/>
          <a:chExt cx="0" cy="0"/>
        </a:xfrm>
      </p:grpSpPr>
      <p:sp>
        <p:nvSpPr>
          <p:cNvPr id="329" name="Google Shape;329;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30" name="Google Shape;330;p21"/>
          <p:cNvSpPr txBox="1"/>
          <p:nvPr>
            <p:ph idx="4294967295" type="ctrTitle"/>
          </p:nvPr>
        </p:nvSpPr>
        <p:spPr>
          <a:xfrm>
            <a:off x="565149" y="1130980"/>
            <a:ext cx="6019798" cy="1532581"/>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400"/>
              <a:buFont typeface="Play"/>
              <a:buNone/>
            </a:pPr>
            <a:r>
              <a:rPr b="0" i="0" lang="en-US" sz="3400" u="none" cap="none" strike="noStrike">
                <a:solidFill>
                  <a:srgbClr val="FF0000"/>
                </a:solidFill>
                <a:latin typeface="Play"/>
                <a:ea typeface="Play"/>
                <a:cs typeface="Play"/>
                <a:sym typeface="Play"/>
              </a:rPr>
              <a:t>Creating Promotional Strategies</a:t>
            </a:r>
            <a:endParaRPr/>
          </a:p>
        </p:txBody>
      </p:sp>
      <p:sp>
        <p:nvSpPr>
          <p:cNvPr id="331" name="Google Shape;331;p21"/>
          <p:cNvSpPr txBox="1"/>
          <p:nvPr>
            <p:ph idx="1" type="body"/>
          </p:nvPr>
        </p:nvSpPr>
        <p:spPr>
          <a:xfrm>
            <a:off x="565150" y="2667058"/>
            <a:ext cx="6462250" cy="3213166"/>
          </a:xfrm>
          <a:prstGeom prst="rect">
            <a:avLst/>
          </a:prstGeom>
          <a:noFill/>
          <a:ln>
            <a:noFill/>
          </a:ln>
        </p:spPr>
        <p:txBody>
          <a:bodyPr anchorCtr="0" anchor="t" bIns="45700" lIns="91425" spcFirstLastPara="1" rIns="91425" wrap="square" tIns="45700">
            <a:normAutofit/>
          </a:bodyPr>
          <a:lstStyle/>
          <a:p>
            <a:pPr indent="-457200" lvl="0" marL="457200" rtl="0" algn="l">
              <a:lnSpc>
                <a:spcPct val="90000"/>
              </a:lnSpc>
              <a:spcBef>
                <a:spcPts val="0"/>
              </a:spcBef>
              <a:spcAft>
                <a:spcPts val="0"/>
              </a:spcAft>
              <a:buClr>
                <a:srgbClr val="FF0000"/>
              </a:buClr>
              <a:buSzPts val="2400"/>
              <a:buChar char="–"/>
            </a:pPr>
            <a:r>
              <a:rPr lang="en-US">
                <a:solidFill>
                  <a:srgbClr val="FF0000"/>
                </a:solidFill>
              </a:rPr>
              <a:t>Push strategies</a:t>
            </a:r>
            <a:r>
              <a:rPr lang="en-US"/>
              <a:t>- This is instances where pressure is put on channel members to carry a product and promote it to the final consumers</a:t>
            </a:r>
            <a:endParaRPr/>
          </a:p>
          <a:p>
            <a:pPr indent="-228600" lvl="0" marL="228600" rtl="0" algn="l">
              <a:lnSpc>
                <a:spcPct val="90000"/>
              </a:lnSpc>
              <a:spcBef>
                <a:spcPts val="1000"/>
              </a:spcBef>
              <a:spcAft>
                <a:spcPts val="0"/>
              </a:spcAft>
              <a:buClr>
                <a:schemeClr val="dk1"/>
              </a:buClr>
              <a:buSzPts val="2400"/>
              <a:buChar char="–"/>
            </a:pPr>
            <a:r>
              <a:rPr lang="en-US"/>
              <a:t>Common with manufacturers who use retailors</a:t>
            </a:r>
            <a:endParaRPr/>
          </a:p>
        </p:txBody>
      </p:sp>
      <p:pic>
        <p:nvPicPr>
          <p:cNvPr descr="Cardboard boxes on conveyor belt" id="332" name="Google Shape;332;p21"/>
          <p:cNvPicPr preferRelativeResize="0"/>
          <p:nvPr/>
        </p:nvPicPr>
        <p:blipFill rotWithShape="1">
          <a:blip r:embed="rId3">
            <a:alphaModFix/>
          </a:blip>
          <a:srcRect b="-3" l="20794" r="11486" t="0"/>
          <a:stretch/>
        </p:blipFill>
        <p:spPr>
          <a:xfrm>
            <a:off x="7547112" y="10"/>
            <a:ext cx="4644888" cy="6857990"/>
          </a:xfrm>
          <a:prstGeom prst="rect">
            <a:avLst/>
          </a:prstGeom>
          <a:noFill/>
          <a:ln>
            <a:noFill/>
          </a:ln>
        </p:spPr>
      </p:pic>
      <p:sp>
        <p:nvSpPr>
          <p:cNvPr id="333" name="Google Shape;333;p21"/>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34" name="Google Shape;334;p21"/>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8" name="Shape 338"/>
        <p:cNvGrpSpPr/>
        <p:nvPr/>
      </p:nvGrpSpPr>
      <p:grpSpPr>
        <a:xfrm>
          <a:off x="0" y="0"/>
          <a:ext cx="0" cy="0"/>
          <a:chOff x="0" y="0"/>
          <a:chExt cx="0" cy="0"/>
        </a:xfrm>
      </p:grpSpPr>
      <p:sp>
        <p:nvSpPr>
          <p:cNvPr id="339" name="Google Shape;339;p2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40" name="Google Shape;340;p22"/>
          <p:cNvSpPr txBox="1"/>
          <p:nvPr>
            <p:ph idx="4294967295" type="ctrTitle"/>
          </p:nvPr>
        </p:nvSpPr>
        <p:spPr>
          <a:xfrm>
            <a:off x="565149" y="1130980"/>
            <a:ext cx="5737121" cy="1532581"/>
          </a:xfrm>
          <a:prstGeom prst="rect">
            <a:avLst/>
          </a:prstGeom>
          <a:noFill/>
          <a:ln>
            <a:noFill/>
          </a:ln>
        </p:spPr>
        <p:txBody>
          <a:bodyPr anchorCtr="0" anchor="t" bIns="45700" lIns="91425" spcFirstLastPara="1" rIns="91425" wrap="square" tIns="45700">
            <a:normAutofit/>
          </a:bodyPr>
          <a:lstStyle/>
          <a:p>
            <a:pPr indent="0" lvl="0" marL="0" marR="0" rtl="0" algn="l">
              <a:lnSpc>
                <a:spcPct val="90000"/>
              </a:lnSpc>
              <a:spcBef>
                <a:spcPts val="0"/>
              </a:spcBef>
              <a:spcAft>
                <a:spcPts val="0"/>
              </a:spcAft>
              <a:buClr>
                <a:srgbClr val="FF0000"/>
              </a:buClr>
              <a:buSzPts val="3400"/>
              <a:buFont typeface="Play"/>
              <a:buNone/>
            </a:pPr>
            <a:r>
              <a:rPr b="0" i="0" lang="en-US" sz="3400" u="none" cap="none" strike="noStrike">
                <a:solidFill>
                  <a:srgbClr val="FF0000"/>
                </a:solidFill>
                <a:latin typeface="Play"/>
                <a:ea typeface="Play"/>
                <a:cs typeface="Play"/>
                <a:sym typeface="Play"/>
              </a:rPr>
              <a:t>Creating Promotional Strategies</a:t>
            </a:r>
            <a:endParaRPr/>
          </a:p>
        </p:txBody>
      </p:sp>
      <p:sp>
        <p:nvSpPr>
          <p:cNvPr id="341" name="Google Shape;341;p22"/>
          <p:cNvSpPr txBox="1"/>
          <p:nvPr>
            <p:ph idx="1" type="body"/>
          </p:nvPr>
        </p:nvSpPr>
        <p:spPr>
          <a:xfrm>
            <a:off x="565150" y="2667058"/>
            <a:ext cx="6105831" cy="321316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b="1" lang="en-US"/>
              <a:t>Pull strategy</a:t>
            </a:r>
            <a:r>
              <a:rPr lang="en-US"/>
              <a:t>: Here the firm creates buyer demand that will in turn encourage channel members such as distributors to stock the firm’s products</a:t>
            </a:r>
            <a:endParaRPr/>
          </a:p>
          <a:p>
            <a:pPr indent="-228600" lvl="0" marL="228600" rtl="0" algn="l">
              <a:lnSpc>
                <a:spcPct val="90000"/>
              </a:lnSpc>
              <a:spcBef>
                <a:spcPts val="1000"/>
              </a:spcBef>
              <a:spcAft>
                <a:spcPts val="0"/>
              </a:spcAft>
              <a:buClr>
                <a:schemeClr val="dk1"/>
              </a:buClr>
              <a:buSzPts val="2400"/>
              <a:buChar char="–"/>
            </a:pPr>
            <a:r>
              <a:rPr lang="en-US"/>
              <a:t>They do this through promotional drive</a:t>
            </a:r>
            <a:endParaRPr/>
          </a:p>
          <a:p>
            <a:pPr indent="-76200" lvl="0" marL="228600" rtl="0" algn="l">
              <a:lnSpc>
                <a:spcPct val="90000"/>
              </a:lnSpc>
              <a:spcBef>
                <a:spcPts val="1000"/>
              </a:spcBef>
              <a:spcAft>
                <a:spcPts val="0"/>
              </a:spcAft>
              <a:buClr>
                <a:schemeClr val="dk1"/>
              </a:buClr>
              <a:buSzPts val="2400"/>
              <a:buNone/>
            </a:pPr>
            <a:r>
              <a:t/>
            </a:r>
            <a:endParaRPr/>
          </a:p>
        </p:txBody>
      </p:sp>
      <p:pic>
        <p:nvPicPr>
          <p:cNvPr descr="Cardboard boxes on conveyor belt" id="342" name="Google Shape;342;p22"/>
          <p:cNvPicPr preferRelativeResize="0"/>
          <p:nvPr/>
        </p:nvPicPr>
        <p:blipFill rotWithShape="1">
          <a:blip r:embed="rId3">
            <a:alphaModFix/>
          </a:blip>
          <a:srcRect b="-3" l="20794" r="11486" t="0"/>
          <a:stretch/>
        </p:blipFill>
        <p:spPr>
          <a:xfrm>
            <a:off x="7202984" y="10"/>
            <a:ext cx="4989016" cy="6857990"/>
          </a:xfrm>
          <a:prstGeom prst="rect">
            <a:avLst/>
          </a:prstGeom>
          <a:noFill/>
          <a:ln>
            <a:noFill/>
          </a:ln>
        </p:spPr>
      </p:pic>
      <p:sp>
        <p:nvSpPr>
          <p:cNvPr id="343" name="Google Shape;343;p22"/>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44" name="Google Shape;344;p22"/>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8" name="Shape 348"/>
        <p:cNvGrpSpPr/>
        <p:nvPr/>
      </p:nvGrpSpPr>
      <p:grpSpPr>
        <a:xfrm>
          <a:off x="0" y="0"/>
          <a:ext cx="0" cy="0"/>
          <a:chOff x="0" y="0"/>
          <a:chExt cx="0" cy="0"/>
        </a:xfrm>
      </p:grpSpPr>
      <p:sp>
        <p:nvSpPr>
          <p:cNvPr id="349" name="Google Shape;349;p2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50" name="Google Shape;350;p23"/>
          <p:cNvSpPr txBox="1"/>
          <p:nvPr>
            <p:ph type="title"/>
          </p:nvPr>
        </p:nvSpPr>
        <p:spPr>
          <a:xfrm>
            <a:off x="565149" y="345740"/>
            <a:ext cx="7295292" cy="152967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0000"/>
              </a:buClr>
              <a:buSzPts val="3100"/>
              <a:buFont typeface="Play"/>
              <a:buNone/>
            </a:pPr>
            <a:r>
              <a:rPr lang="en-US" sz="3100">
                <a:solidFill>
                  <a:srgbClr val="FF0000"/>
                </a:solidFill>
              </a:rPr>
              <a:t>Factors determining whether to use push or pull strategy</a:t>
            </a:r>
            <a:endParaRPr/>
          </a:p>
        </p:txBody>
      </p:sp>
      <p:sp>
        <p:nvSpPr>
          <p:cNvPr id="351" name="Google Shape;351;p23"/>
          <p:cNvSpPr txBox="1"/>
          <p:nvPr>
            <p:ph idx="1" type="body"/>
          </p:nvPr>
        </p:nvSpPr>
        <p:spPr>
          <a:xfrm>
            <a:off x="565150" y="2663929"/>
            <a:ext cx="7004346" cy="321629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b="1" lang="en-US"/>
              <a:t>Distribution system</a:t>
            </a:r>
            <a:r>
              <a:rPr lang="en-US"/>
              <a:t>-Promotion entails the effort a business makes to reach distribution channels and its target customers mostly through communications via avenues such as sales assistants, advertising, public relations and direct marketing.</a:t>
            </a:r>
            <a:endParaRPr/>
          </a:p>
        </p:txBody>
      </p:sp>
      <p:pic>
        <p:nvPicPr>
          <p:cNvPr descr="Marketing" id="352" name="Google Shape;352;p23"/>
          <p:cNvPicPr preferRelativeResize="0"/>
          <p:nvPr/>
        </p:nvPicPr>
        <p:blipFill rotWithShape="1">
          <a:blip r:embed="rId3">
            <a:alphaModFix/>
          </a:blip>
          <a:srcRect b="0" l="0" r="0" t="0"/>
          <a:stretch/>
        </p:blipFill>
        <p:spPr>
          <a:xfrm>
            <a:off x="7821177" y="153329"/>
            <a:ext cx="4127230" cy="4127230"/>
          </a:xfrm>
          <a:prstGeom prst="rect">
            <a:avLst/>
          </a:prstGeom>
          <a:noFill/>
          <a:ln>
            <a:noFill/>
          </a:ln>
        </p:spPr>
      </p:pic>
      <p:sp>
        <p:nvSpPr>
          <p:cNvPr id="353" name="Google Shape;353;p23"/>
          <p:cNvSpPr/>
          <p:nvPr/>
        </p:nvSpPr>
        <p:spPr>
          <a:xfrm>
            <a:off x="11217667"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54" name="Google Shape;354;p23"/>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8" name="Shape 358"/>
        <p:cNvGrpSpPr/>
        <p:nvPr/>
      </p:nvGrpSpPr>
      <p:grpSpPr>
        <a:xfrm>
          <a:off x="0" y="0"/>
          <a:ext cx="0" cy="0"/>
          <a:chOff x="0" y="0"/>
          <a:chExt cx="0" cy="0"/>
        </a:xfrm>
      </p:grpSpPr>
      <p:sp>
        <p:nvSpPr>
          <p:cNvPr id="359" name="Google Shape;359;p2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60" name="Google Shape;360;p24"/>
          <p:cNvSpPr txBox="1"/>
          <p:nvPr>
            <p:ph type="title"/>
          </p:nvPr>
        </p:nvSpPr>
        <p:spPr>
          <a:xfrm>
            <a:off x="565149" y="345740"/>
            <a:ext cx="7295292" cy="152967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0000"/>
              </a:buClr>
              <a:buSzPts val="3100"/>
              <a:buFont typeface="Play"/>
              <a:buNone/>
            </a:pPr>
            <a:r>
              <a:rPr lang="en-US" sz="3100">
                <a:solidFill>
                  <a:srgbClr val="FF0000"/>
                </a:solidFill>
              </a:rPr>
              <a:t>Factors determining whether to use push or pull strategy</a:t>
            </a:r>
            <a:endParaRPr/>
          </a:p>
        </p:txBody>
      </p:sp>
      <p:sp>
        <p:nvSpPr>
          <p:cNvPr id="361" name="Google Shape;361;p24"/>
          <p:cNvSpPr txBox="1"/>
          <p:nvPr>
            <p:ph idx="1" type="body"/>
          </p:nvPr>
        </p:nvSpPr>
        <p:spPr>
          <a:xfrm>
            <a:off x="565150" y="2663929"/>
            <a:ext cx="7004346" cy="321629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Access to media: If a firm has access to different media platforms, then it might be easier to reach its various customers and in an inexpensive way. Thus, pull strategy</a:t>
            </a:r>
            <a:endParaRPr/>
          </a:p>
        </p:txBody>
      </p:sp>
      <p:pic>
        <p:nvPicPr>
          <p:cNvPr descr="Marketing" id="362" name="Google Shape;362;p24"/>
          <p:cNvPicPr preferRelativeResize="0"/>
          <p:nvPr/>
        </p:nvPicPr>
        <p:blipFill rotWithShape="1">
          <a:blip r:embed="rId3">
            <a:alphaModFix/>
          </a:blip>
          <a:srcRect b="0" l="0" r="0" t="0"/>
          <a:stretch/>
        </p:blipFill>
        <p:spPr>
          <a:xfrm>
            <a:off x="7821177" y="153329"/>
            <a:ext cx="4127230" cy="4127230"/>
          </a:xfrm>
          <a:prstGeom prst="rect">
            <a:avLst/>
          </a:prstGeom>
          <a:noFill/>
          <a:ln>
            <a:noFill/>
          </a:ln>
        </p:spPr>
      </p:pic>
      <p:sp>
        <p:nvSpPr>
          <p:cNvPr id="363" name="Google Shape;363;p24"/>
          <p:cNvSpPr/>
          <p:nvPr/>
        </p:nvSpPr>
        <p:spPr>
          <a:xfrm>
            <a:off x="11217667"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64" name="Google Shape;364;p24"/>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8" name="Shape 368"/>
        <p:cNvGrpSpPr/>
        <p:nvPr/>
      </p:nvGrpSpPr>
      <p:grpSpPr>
        <a:xfrm>
          <a:off x="0" y="0"/>
          <a:ext cx="0" cy="0"/>
          <a:chOff x="0" y="0"/>
          <a:chExt cx="0" cy="0"/>
        </a:xfrm>
      </p:grpSpPr>
      <p:sp>
        <p:nvSpPr>
          <p:cNvPr id="369" name="Google Shape;369;p2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70" name="Google Shape;370;p25"/>
          <p:cNvSpPr txBox="1"/>
          <p:nvPr>
            <p:ph type="title"/>
          </p:nvPr>
        </p:nvSpPr>
        <p:spPr>
          <a:xfrm>
            <a:off x="565149" y="345740"/>
            <a:ext cx="7295292" cy="152967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F0000"/>
              </a:buClr>
              <a:buSzPts val="3100"/>
              <a:buFont typeface="Play"/>
              <a:buNone/>
            </a:pPr>
            <a:r>
              <a:rPr lang="en-US" sz="3100">
                <a:solidFill>
                  <a:srgbClr val="FF0000"/>
                </a:solidFill>
              </a:rPr>
              <a:t>Factors determining whether to use push or pull strategy</a:t>
            </a:r>
            <a:endParaRPr/>
          </a:p>
        </p:txBody>
      </p:sp>
      <p:sp>
        <p:nvSpPr>
          <p:cNvPr id="371" name="Google Shape;371;p25"/>
          <p:cNvSpPr txBox="1"/>
          <p:nvPr>
            <p:ph idx="1" type="body"/>
          </p:nvPr>
        </p:nvSpPr>
        <p:spPr>
          <a:xfrm>
            <a:off x="565150" y="2663929"/>
            <a:ext cx="7004346" cy="3216295"/>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b="1" lang="en-US"/>
              <a:t>Brand loyalty</a:t>
            </a:r>
            <a:r>
              <a:rPr lang="en-US"/>
              <a:t>: The extent to which consumers are loyal to a brand can also determine which strategy to pursue. In instances where consumers are loyal to the brand, and they go shopping knowing very well what they want, the pull strategy would work well.</a:t>
            </a:r>
            <a:endParaRPr/>
          </a:p>
        </p:txBody>
      </p:sp>
      <p:pic>
        <p:nvPicPr>
          <p:cNvPr descr="Marketing" id="372" name="Google Shape;372;p25"/>
          <p:cNvPicPr preferRelativeResize="0"/>
          <p:nvPr/>
        </p:nvPicPr>
        <p:blipFill rotWithShape="1">
          <a:blip r:embed="rId3">
            <a:alphaModFix/>
          </a:blip>
          <a:srcRect b="0" l="0" r="0" t="0"/>
          <a:stretch/>
        </p:blipFill>
        <p:spPr>
          <a:xfrm>
            <a:off x="7821177" y="153329"/>
            <a:ext cx="4127230" cy="4127230"/>
          </a:xfrm>
          <a:prstGeom prst="rect">
            <a:avLst/>
          </a:prstGeom>
          <a:noFill/>
          <a:ln>
            <a:noFill/>
          </a:ln>
        </p:spPr>
      </p:pic>
      <p:sp>
        <p:nvSpPr>
          <p:cNvPr id="373" name="Google Shape;373;p25"/>
          <p:cNvSpPr/>
          <p:nvPr/>
        </p:nvSpPr>
        <p:spPr>
          <a:xfrm>
            <a:off x="11217667"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74" name="Google Shape;374;p25"/>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8" name="Shape 378"/>
        <p:cNvGrpSpPr/>
        <p:nvPr/>
      </p:nvGrpSpPr>
      <p:grpSpPr>
        <a:xfrm>
          <a:off x="0" y="0"/>
          <a:ext cx="0" cy="0"/>
          <a:chOff x="0" y="0"/>
          <a:chExt cx="0" cy="0"/>
        </a:xfrm>
      </p:grpSpPr>
      <p:sp>
        <p:nvSpPr>
          <p:cNvPr id="379" name="Google Shape;379;p2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80" name="Google Shape;380;p26"/>
          <p:cNvSpPr txBox="1"/>
          <p:nvPr>
            <p:ph idx="4294967295" type="ctrTitle"/>
          </p:nvPr>
        </p:nvSpPr>
        <p:spPr>
          <a:xfrm>
            <a:off x="565149" y="1204720"/>
            <a:ext cx="3198777" cy="4344711"/>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4400"/>
              <a:buFont typeface="Play"/>
              <a:buNone/>
            </a:pPr>
            <a:r>
              <a:rPr b="0" i="0" lang="en-US" sz="4400" u="none" cap="none" strike="noStrike">
                <a:solidFill>
                  <a:srgbClr val="FF0000"/>
                </a:solidFill>
                <a:latin typeface="Play"/>
                <a:ea typeface="Play"/>
                <a:cs typeface="Play"/>
                <a:sym typeface="Play"/>
              </a:rPr>
              <a:t>3.   Designing Distribution Strategies</a:t>
            </a:r>
            <a:endParaRPr/>
          </a:p>
        </p:txBody>
      </p:sp>
      <p:sp>
        <p:nvSpPr>
          <p:cNvPr id="381" name="Google Shape;381;p26"/>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82" name="Google Shape;382;p26"/>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83" name="Google Shape;383;p26"/>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nvGrpSpPr>
          <p:cNvPr id="384" name="Google Shape;384;p26"/>
          <p:cNvGrpSpPr/>
          <p:nvPr/>
        </p:nvGrpSpPr>
        <p:grpSpPr>
          <a:xfrm>
            <a:off x="4489428" y="2218696"/>
            <a:ext cx="6728905" cy="2951081"/>
            <a:chOff x="0" y="710445"/>
            <a:chExt cx="6728905" cy="2951081"/>
          </a:xfrm>
        </p:grpSpPr>
        <p:sp>
          <p:nvSpPr>
            <p:cNvPr id="385" name="Google Shape;385;p26"/>
            <p:cNvSpPr/>
            <p:nvPr/>
          </p:nvSpPr>
          <p:spPr>
            <a:xfrm>
              <a:off x="0" y="710445"/>
              <a:ext cx="6728905" cy="131159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26"/>
            <p:cNvSpPr/>
            <p:nvPr/>
          </p:nvSpPr>
          <p:spPr>
            <a:xfrm>
              <a:off x="396756" y="1005553"/>
              <a:ext cx="721375" cy="721375"/>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26"/>
            <p:cNvSpPr/>
            <p:nvPr/>
          </p:nvSpPr>
          <p:spPr>
            <a:xfrm>
              <a:off x="1514888" y="710445"/>
              <a:ext cx="5214016" cy="131159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6"/>
            <p:cNvSpPr txBox="1"/>
            <p:nvPr/>
          </p:nvSpPr>
          <p:spPr>
            <a:xfrm>
              <a:off x="1514888" y="710445"/>
              <a:ext cx="5214016" cy="1311591"/>
            </a:xfrm>
            <a:prstGeom prst="rect">
              <a:avLst/>
            </a:prstGeom>
            <a:noFill/>
            <a:ln>
              <a:noFill/>
            </a:ln>
          </p:spPr>
          <p:txBody>
            <a:bodyPr anchorCtr="0" anchor="ctr" bIns="138800" lIns="138800" spcFirstLastPara="1" rIns="138800" wrap="square" tIns="138800">
              <a:noAutofit/>
            </a:bodyPr>
            <a:lstStyle/>
            <a:p>
              <a:pPr indent="0" lvl="0" marL="0" marR="0" rtl="0" algn="l">
                <a:lnSpc>
                  <a:spcPct val="100000"/>
                </a:lnSpc>
                <a:spcBef>
                  <a:spcPts val="0"/>
                </a:spcBef>
                <a:spcAft>
                  <a:spcPts val="0"/>
                </a:spcAft>
                <a:buClr>
                  <a:schemeClr val="dk1"/>
                </a:buClr>
                <a:buSzPts val="2100"/>
                <a:buFont typeface="Arial"/>
                <a:buNone/>
              </a:pPr>
              <a:r>
                <a:rPr b="0" i="0" lang="en-US" sz="2100" u="none" cap="none" strike="noStrike">
                  <a:solidFill>
                    <a:schemeClr val="dk1"/>
                  </a:solidFill>
                  <a:latin typeface="Arial"/>
                  <a:ea typeface="Arial"/>
                  <a:cs typeface="Arial"/>
                  <a:sym typeface="Arial"/>
                </a:rPr>
                <a:t>Distribution channels represent the route your product will take from point of production to the point of consumption</a:t>
              </a:r>
              <a:endParaRPr b="0" i="0" sz="2100" u="none" cap="none" strike="noStrike">
                <a:solidFill>
                  <a:schemeClr val="dk1"/>
                </a:solidFill>
                <a:latin typeface="Arial"/>
                <a:ea typeface="Arial"/>
                <a:cs typeface="Arial"/>
                <a:sym typeface="Arial"/>
              </a:endParaRPr>
            </a:p>
          </p:txBody>
        </p:sp>
        <p:sp>
          <p:nvSpPr>
            <p:cNvPr id="389" name="Google Shape;389;p26"/>
            <p:cNvSpPr/>
            <p:nvPr/>
          </p:nvSpPr>
          <p:spPr>
            <a:xfrm>
              <a:off x="0" y="2349935"/>
              <a:ext cx="6728905" cy="131159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6"/>
            <p:cNvSpPr/>
            <p:nvPr/>
          </p:nvSpPr>
          <p:spPr>
            <a:xfrm>
              <a:off x="396756" y="2645043"/>
              <a:ext cx="721375" cy="721375"/>
            </a:xfrm>
            <a:prstGeom prst="rect">
              <a:avLst/>
            </a:prstGeom>
            <a:solidFill>
              <a:srgbClr val="C24C5D"/>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6"/>
            <p:cNvSpPr/>
            <p:nvPr/>
          </p:nvSpPr>
          <p:spPr>
            <a:xfrm>
              <a:off x="1514888" y="2349935"/>
              <a:ext cx="5214016" cy="131159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6"/>
            <p:cNvSpPr txBox="1"/>
            <p:nvPr/>
          </p:nvSpPr>
          <p:spPr>
            <a:xfrm>
              <a:off x="1514888" y="2349935"/>
              <a:ext cx="5214016" cy="1311591"/>
            </a:xfrm>
            <a:prstGeom prst="rect">
              <a:avLst/>
            </a:prstGeom>
            <a:noFill/>
            <a:ln>
              <a:noFill/>
            </a:ln>
          </p:spPr>
          <p:txBody>
            <a:bodyPr anchorCtr="0" anchor="ctr" bIns="138800" lIns="138800" spcFirstLastPara="1" rIns="138800" wrap="square" tIns="138800">
              <a:noAutofit/>
            </a:bodyPr>
            <a:lstStyle/>
            <a:p>
              <a:pPr indent="0" lvl="0" marL="0" marR="0" rtl="0" algn="l">
                <a:lnSpc>
                  <a:spcPct val="100000"/>
                </a:lnSpc>
                <a:spcBef>
                  <a:spcPts val="0"/>
                </a:spcBef>
                <a:spcAft>
                  <a:spcPts val="0"/>
                </a:spcAft>
                <a:buClr>
                  <a:schemeClr val="dk1"/>
                </a:buClr>
                <a:buSzPts val="2100"/>
                <a:buFont typeface="Play"/>
                <a:buNone/>
              </a:pPr>
              <a:r>
                <a:rPr b="0" i="0" lang="en-US" sz="2100" u="none" cap="none" strike="noStrike">
                  <a:solidFill>
                    <a:schemeClr val="dk1"/>
                  </a:solidFill>
                  <a:latin typeface="Play"/>
                  <a:ea typeface="Play"/>
                  <a:cs typeface="Play"/>
                  <a:sym typeface="Play"/>
                </a:rPr>
                <a:t>Major decisions here are how goods will get into the country and how they will be distributed within the country</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6" name="Shape 396"/>
        <p:cNvGrpSpPr/>
        <p:nvPr/>
      </p:nvGrpSpPr>
      <p:grpSpPr>
        <a:xfrm>
          <a:off x="0" y="0"/>
          <a:ext cx="0" cy="0"/>
          <a:chOff x="0" y="0"/>
          <a:chExt cx="0" cy="0"/>
        </a:xfrm>
      </p:grpSpPr>
      <p:sp>
        <p:nvSpPr>
          <p:cNvPr id="397" name="Google Shape;397;p2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398" name="Google Shape;398;p27"/>
          <p:cNvSpPr txBox="1"/>
          <p:nvPr>
            <p:ph idx="4294967295" type="ctrTitle"/>
          </p:nvPr>
        </p:nvSpPr>
        <p:spPr>
          <a:xfrm>
            <a:off x="565149" y="1204720"/>
            <a:ext cx="3198777" cy="4344711"/>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Clr>
                <a:srgbClr val="FF0000"/>
              </a:buClr>
              <a:buSzPts val="4400"/>
              <a:buFont typeface="Play"/>
              <a:buNone/>
            </a:pPr>
            <a:r>
              <a:rPr b="0" i="0" lang="en-US" sz="4400" u="none" cap="none" strike="noStrike">
                <a:solidFill>
                  <a:srgbClr val="FF0000"/>
                </a:solidFill>
                <a:latin typeface="Play"/>
                <a:ea typeface="Play"/>
                <a:cs typeface="Play"/>
                <a:sym typeface="Play"/>
              </a:rPr>
              <a:t>3.   Designing Distribution Strategies</a:t>
            </a:r>
            <a:endParaRPr/>
          </a:p>
        </p:txBody>
      </p:sp>
      <p:sp>
        <p:nvSpPr>
          <p:cNvPr id="399" name="Google Shape;399;p27"/>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00" name="Google Shape;400;p27"/>
          <p:cNvSpPr/>
          <p:nvPr/>
        </p:nvSpPr>
        <p:spPr>
          <a:xfrm>
            <a:off x="-1" y="1096772"/>
            <a:ext cx="263565" cy="5761228"/>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01" name="Google Shape;401;p27"/>
          <p:cNvSpPr/>
          <p:nvPr/>
        </p:nvSpPr>
        <p:spPr>
          <a:xfrm>
            <a:off x="58248"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grpSp>
        <p:nvGrpSpPr>
          <p:cNvPr id="402" name="Google Shape;402;p27"/>
          <p:cNvGrpSpPr/>
          <p:nvPr/>
        </p:nvGrpSpPr>
        <p:grpSpPr>
          <a:xfrm>
            <a:off x="4489428" y="2218696"/>
            <a:ext cx="6728905" cy="2951081"/>
            <a:chOff x="0" y="710445"/>
            <a:chExt cx="6728905" cy="2951081"/>
          </a:xfrm>
        </p:grpSpPr>
        <p:sp>
          <p:nvSpPr>
            <p:cNvPr id="403" name="Google Shape;403;p27"/>
            <p:cNvSpPr/>
            <p:nvPr/>
          </p:nvSpPr>
          <p:spPr>
            <a:xfrm>
              <a:off x="0" y="710445"/>
              <a:ext cx="6728905" cy="131159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27"/>
            <p:cNvSpPr/>
            <p:nvPr/>
          </p:nvSpPr>
          <p:spPr>
            <a:xfrm>
              <a:off x="396756" y="1005553"/>
              <a:ext cx="721375" cy="721375"/>
            </a:xfrm>
            <a:prstGeom prst="rect">
              <a:avLst/>
            </a:prstGeom>
            <a:blipFill rotWithShape="1">
              <a:blip r:embed="rId3">
                <a:alphaModFix/>
              </a:blip>
              <a:stretch>
                <a:fillRect b="0" l="0" r="0"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27"/>
            <p:cNvSpPr/>
            <p:nvPr/>
          </p:nvSpPr>
          <p:spPr>
            <a:xfrm>
              <a:off x="1514888" y="710445"/>
              <a:ext cx="5214016" cy="131159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7"/>
            <p:cNvSpPr txBox="1"/>
            <p:nvPr/>
          </p:nvSpPr>
          <p:spPr>
            <a:xfrm>
              <a:off x="1514888" y="710445"/>
              <a:ext cx="5214016" cy="1311591"/>
            </a:xfrm>
            <a:prstGeom prst="rect">
              <a:avLst/>
            </a:prstGeom>
            <a:noFill/>
            <a:ln>
              <a:noFill/>
            </a:ln>
          </p:spPr>
          <p:txBody>
            <a:bodyPr anchorCtr="0" anchor="ctr" bIns="138800" lIns="138800" spcFirstLastPara="1" rIns="138800" wrap="square" tIns="138800">
              <a:noAutofit/>
            </a:bodyPr>
            <a:lstStyle/>
            <a:p>
              <a:pPr indent="0" lvl="0" marL="0" marR="0" rtl="0" algn="l">
                <a:lnSpc>
                  <a:spcPct val="100000"/>
                </a:lnSpc>
                <a:spcBef>
                  <a:spcPts val="0"/>
                </a:spcBef>
                <a:spcAft>
                  <a:spcPts val="0"/>
                </a:spcAft>
                <a:buClr>
                  <a:schemeClr val="dk1"/>
                </a:buClr>
                <a:buSzPts val="1600"/>
                <a:buFont typeface="Arial"/>
                <a:buNone/>
              </a:pPr>
              <a:r>
                <a:rPr b="0" i="0" lang="en-US" sz="1600" u="none" cap="none" strike="noStrike">
                  <a:solidFill>
                    <a:schemeClr val="dk1"/>
                  </a:solidFill>
                  <a:latin typeface="Arial"/>
                  <a:ea typeface="Arial"/>
                  <a:cs typeface="Arial"/>
                  <a:sym typeface="Arial"/>
                </a:rPr>
                <a:t>Another decision that must be made in distribution relates to whether to pursue an exclusive channel, where only one or a limited number of resellers are given the right to distribute your products</a:t>
              </a:r>
              <a:endParaRPr b="0" i="0" sz="1600" u="none" cap="none" strike="noStrike">
                <a:solidFill>
                  <a:schemeClr val="dk1"/>
                </a:solidFill>
                <a:latin typeface="Arial"/>
                <a:ea typeface="Arial"/>
                <a:cs typeface="Arial"/>
                <a:sym typeface="Arial"/>
              </a:endParaRPr>
            </a:p>
          </p:txBody>
        </p:sp>
        <p:sp>
          <p:nvSpPr>
            <p:cNvPr id="407" name="Google Shape;407;p27"/>
            <p:cNvSpPr/>
            <p:nvPr/>
          </p:nvSpPr>
          <p:spPr>
            <a:xfrm>
              <a:off x="0" y="2349935"/>
              <a:ext cx="6728905" cy="1311591"/>
            </a:xfrm>
            <a:prstGeom prst="roundRect">
              <a:avLst>
                <a:gd fmla="val 10000" name="adj"/>
              </a:avLst>
            </a:prstGeom>
            <a:solidFill>
              <a:srgbClr val="F2F2F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27"/>
            <p:cNvSpPr/>
            <p:nvPr/>
          </p:nvSpPr>
          <p:spPr>
            <a:xfrm>
              <a:off x="396756" y="2645043"/>
              <a:ext cx="721375" cy="721375"/>
            </a:xfrm>
            <a:prstGeom prst="rect">
              <a:avLst/>
            </a:prstGeom>
            <a:solidFill>
              <a:srgbClr val="C24C5D"/>
            </a:solidFill>
            <a:ln cap="flat" cmpd="sng" w="12700">
              <a:solidFill>
                <a:schemeClr val="lt1">
                  <a:alpha val="0"/>
                </a:schemeClr>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27"/>
            <p:cNvSpPr/>
            <p:nvPr/>
          </p:nvSpPr>
          <p:spPr>
            <a:xfrm>
              <a:off x="1514888" y="2349935"/>
              <a:ext cx="5214016" cy="131159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27"/>
            <p:cNvSpPr txBox="1"/>
            <p:nvPr/>
          </p:nvSpPr>
          <p:spPr>
            <a:xfrm>
              <a:off x="1514888" y="2349935"/>
              <a:ext cx="5214016" cy="1311591"/>
            </a:xfrm>
            <a:prstGeom prst="rect">
              <a:avLst/>
            </a:prstGeom>
            <a:noFill/>
            <a:ln>
              <a:noFill/>
            </a:ln>
          </p:spPr>
          <p:txBody>
            <a:bodyPr anchorCtr="0" anchor="ctr" bIns="138800" lIns="138800" spcFirstLastPara="1" rIns="138800" wrap="square" tIns="138800">
              <a:noAutofit/>
            </a:bodyPr>
            <a:lstStyle/>
            <a:p>
              <a:pPr indent="0" lvl="0" marL="0" marR="0" rtl="0" algn="l">
                <a:lnSpc>
                  <a:spcPct val="100000"/>
                </a:lnSpc>
                <a:spcBef>
                  <a:spcPts val="0"/>
                </a:spcBef>
                <a:spcAft>
                  <a:spcPts val="0"/>
                </a:spcAft>
                <a:buClr>
                  <a:schemeClr val="dk1"/>
                </a:buClr>
                <a:buSzPts val="1600"/>
                <a:buFont typeface="Play"/>
                <a:buNone/>
              </a:pPr>
              <a:r>
                <a:rPr b="0" i="0" lang="en-US" sz="1600" u="none" cap="none" strike="noStrike">
                  <a:solidFill>
                    <a:schemeClr val="dk1"/>
                  </a:solidFill>
                  <a:latin typeface="Play"/>
                  <a:ea typeface="Play"/>
                  <a:cs typeface="Play"/>
                  <a:sym typeface="Play"/>
                </a:rPr>
                <a:t>Or the</a:t>
              </a:r>
              <a:r>
                <a:rPr b="0" i="0" lang="en-US" sz="1600" u="none" cap="none" strike="noStrike">
                  <a:solidFill>
                    <a:schemeClr val="dk1"/>
                  </a:solidFill>
                  <a:latin typeface="Arial"/>
                  <a:ea typeface="Arial"/>
                  <a:cs typeface="Arial"/>
                  <a:sym typeface="Arial"/>
                </a:rPr>
                <a:t> resellers may be free to stock competing brands, but the firm can achieve location advantage because of the large number of outlets the product is sold through</a:t>
              </a:r>
              <a:endParaRPr b="0" i="0" sz="1600" u="none" cap="none" strike="noStrike">
                <a:solidFill>
                  <a:schemeClr val="dk1"/>
                </a:solidFill>
                <a:latin typeface="Arial"/>
                <a:ea typeface="Arial"/>
                <a:cs typeface="Arial"/>
                <a:sym typeface="Arial"/>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14" name="Shape 414"/>
        <p:cNvGrpSpPr/>
        <p:nvPr/>
      </p:nvGrpSpPr>
      <p:grpSpPr>
        <a:xfrm>
          <a:off x="0" y="0"/>
          <a:ext cx="0" cy="0"/>
          <a:chOff x="0" y="0"/>
          <a:chExt cx="0" cy="0"/>
        </a:xfrm>
      </p:grpSpPr>
      <p:sp>
        <p:nvSpPr>
          <p:cNvPr id="415" name="Google Shape;415;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16" name="Google Shape;416;p28"/>
          <p:cNvSpPr txBox="1"/>
          <p:nvPr>
            <p:ph idx="4294967295" type="ctrTitle"/>
          </p:nvPr>
        </p:nvSpPr>
        <p:spPr>
          <a:xfrm>
            <a:off x="565149" y="1107740"/>
            <a:ext cx="6525489" cy="573713"/>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00000"/>
              </a:lnSpc>
              <a:spcBef>
                <a:spcPts val="0"/>
              </a:spcBef>
              <a:spcAft>
                <a:spcPts val="0"/>
              </a:spcAft>
              <a:buClr>
                <a:srgbClr val="FF0000"/>
              </a:buClr>
              <a:buSzPct val="100000"/>
              <a:buFont typeface="Play"/>
              <a:buNone/>
            </a:pPr>
            <a:r>
              <a:rPr b="0" i="0" lang="en-US" sz="4400" u="none" cap="none" strike="noStrike">
                <a:solidFill>
                  <a:srgbClr val="FF0000"/>
                </a:solidFill>
                <a:latin typeface="Play"/>
                <a:ea typeface="Play"/>
                <a:cs typeface="Play"/>
                <a:sym typeface="Play"/>
              </a:rPr>
              <a:t>Developing Pricing Strategies</a:t>
            </a:r>
            <a:endParaRPr/>
          </a:p>
        </p:txBody>
      </p:sp>
      <p:sp>
        <p:nvSpPr>
          <p:cNvPr id="417" name="Google Shape;417;p28"/>
          <p:cNvSpPr txBox="1"/>
          <p:nvPr>
            <p:ph idx="1" type="body"/>
          </p:nvPr>
        </p:nvSpPr>
        <p:spPr>
          <a:xfrm>
            <a:off x="565150" y="2691638"/>
            <a:ext cx="6548282" cy="318858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As was with promotional strategy, a firm must choose whether to pursue a uniform pricing strategy or what we call dual pricing</a:t>
            </a:r>
            <a:endParaRPr/>
          </a:p>
        </p:txBody>
      </p:sp>
      <p:pic>
        <p:nvPicPr>
          <p:cNvPr descr="Abstract blurred background of department store" id="418" name="Google Shape;418;p28"/>
          <p:cNvPicPr preferRelativeResize="0"/>
          <p:nvPr/>
        </p:nvPicPr>
        <p:blipFill rotWithShape="1">
          <a:blip r:embed="rId3">
            <a:alphaModFix/>
          </a:blip>
          <a:srcRect b="-3" l="10405" r="21875" t="0"/>
          <a:stretch/>
        </p:blipFill>
        <p:spPr>
          <a:xfrm>
            <a:off x="7866661" y="10"/>
            <a:ext cx="4325339" cy="6857990"/>
          </a:xfrm>
          <a:prstGeom prst="rect">
            <a:avLst/>
          </a:prstGeom>
          <a:noFill/>
          <a:ln>
            <a:noFill/>
          </a:ln>
        </p:spPr>
      </p:pic>
      <p:sp>
        <p:nvSpPr>
          <p:cNvPr id="419" name="Google Shape;419;p28"/>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20" name="Google Shape;420;p28"/>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4" name="Shape 424"/>
        <p:cNvGrpSpPr/>
        <p:nvPr/>
      </p:nvGrpSpPr>
      <p:grpSpPr>
        <a:xfrm>
          <a:off x="0" y="0"/>
          <a:ext cx="0" cy="0"/>
          <a:chOff x="0" y="0"/>
          <a:chExt cx="0" cy="0"/>
        </a:xfrm>
      </p:grpSpPr>
      <p:sp>
        <p:nvSpPr>
          <p:cNvPr id="425" name="Google Shape;425;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26" name="Google Shape;426;p29"/>
          <p:cNvSpPr txBox="1"/>
          <p:nvPr>
            <p:ph idx="4294967295" type="ctrTitle"/>
          </p:nvPr>
        </p:nvSpPr>
        <p:spPr>
          <a:xfrm>
            <a:off x="565149" y="1107740"/>
            <a:ext cx="6525489" cy="573713"/>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00000"/>
              </a:lnSpc>
              <a:spcBef>
                <a:spcPts val="0"/>
              </a:spcBef>
              <a:spcAft>
                <a:spcPts val="0"/>
              </a:spcAft>
              <a:buClr>
                <a:srgbClr val="FF0000"/>
              </a:buClr>
              <a:buSzPct val="100000"/>
              <a:buFont typeface="Play"/>
              <a:buNone/>
            </a:pPr>
            <a:r>
              <a:rPr b="1" i="0" lang="en-US" sz="4400" u="none" cap="none" strike="noStrike">
                <a:solidFill>
                  <a:srgbClr val="FF0000"/>
                </a:solidFill>
                <a:latin typeface="Play"/>
                <a:ea typeface="Play"/>
                <a:cs typeface="Play"/>
                <a:sym typeface="Play"/>
              </a:rPr>
              <a:t>Developing Pricing Strategies</a:t>
            </a:r>
            <a:endParaRPr/>
          </a:p>
        </p:txBody>
      </p:sp>
      <p:sp>
        <p:nvSpPr>
          <p:cNvPr id="427" name="Google Shape;427;p29"/>
          <p:cNvSpPr txBox="1"/>
          <p:nvPr>
            <p:ph idx="1" type="body"/>
          </p:nvPr>
        </p:nvSpPr>
        <p:spPr>
          <a:xfrm>
            <a:off x="565150" y="2691638"/>
            <a:ext cx="6327057" cy="318858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a:t>The former is called worldwide pricing whereby one selling price is established for all international markets</a:t>
            </a:r>
            <a:endParaRPr/>
          </a:p>
          <a:p>
            <a:pPr indent="-228600" lvl="0" marL="228600" rtl="0" algn="l">
              <a:lnSpc>
                <a:spcPct val="90000"/>
              </a:lnSpc>
              <a:spcBef>
                <a:spcPts val="1000"/>
              </a:spcBef>
              <a:spcAft>
                <a:spcPts val="0"/>
              </a:spcAft>
              <a:buClr>
                <a:schemeClr val="dk1"/>
              </a:buClr>
              <a:buSzPts val="2400"/>
              <a:buChar char="–"/>
            </a:pPr>
            <a:r>
              <a:rPr lang="en-US"/>
              <a:t>The alternative to uniform pricing is dual pricing, where the firm has a different selling price in foreign markets than it has in the home market</a:t>
            </a:r>
            <a:endParaRPr/>
          </a:p>
        </p:txBody>
      </p:sp>
      <p:pic>
        <p:nvPicPr>
          <p:cNvPr descr="Abstract blurred background of department store" id="428" name="Google Shape;428;p29"/>
          <p:cNvPicPr preferRelativeResize="0"/>
          <p:nvPr/>
        </p:nvPicPr>
        <p:blipFill rotWithShape="1">
          <a:blip r:embed="rId3">
            <a:alphaModFix/>
          </a:blip>
          <a:srcRect b="-3" l="10405" r="21875" t="0"/>
          <a:stretch/>
        </p:blipFill>
        <p:spPr>
          <a:xfrm>
            <a:off x="7866661" y="10"/>
            <a:ext cx="4325339" cy="6857990"/>
          </a:xfrm>
          <a:prstGeom prst="rect">
            <a:avLst/>
          </a:prstGeom>
          <a:noFill/>
          <a:ln>
            <a:noFill/>
          </a:ln>
        </p:spPr>
      </p:pic>
      <p:sp>
        <p:nvSpPr>
          <p:cNvPr id="429" name="Google Shape;429;p29"/>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30" name="Google Shape;430;p29"/>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34" name="Shape 434"/>
        <p:cNvGrpSpPr/>
        <p:nvPr/>
      </p:nvGrpSpPr>
      <p:grpSpPr>
        <a:xfrm>
          <a:off x="0" y="0"/>
          <a:ext cx="0" cy="0"/>
          <a:chOff x="0" y="0"/>
          <a:chExt cx="0" cy="0"/>
        </a:xfrm>
      </p:grpSpPr>
      <p:sp>
        <p:nvSpPr>
          <p:cNvPr id="435" name="Google Shape;435;p3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36" name="Google Shape;436;p30"/>
          <p:cNvSpPr txBox="1"/>
          <p:nvPr>
            <p:ph idx="4294967295" type="ctrTitle"/>
          </p:nvPr>
        </p:nvSpPr>
        <p:spPr>
          <a:xfrm>
            <a:off x="565149" y="1130980"/>
            <a:ext cx="4114799" cy="610808"/>
          </a:xfrm>
          <a:prstGeom prst="rect">
            <a:avLst/>
          </a:prstGeom>
          <a:noFill/>
          <a:ln>
            <a:noFill/>
          </a:ln>
        </p:spPr>
        <p:txBody>
          <a:bodyPr anchorCtr="0" anchor="t" bIns="45700" lIns="91425" spcFirstLastPara="1" rIns="91425" wrap="square" tIns="45700">
            <a:normAutofit fontScale="90000"/>
          </a:bodyPr>
          <a:lstStyle/>
          <a:p>
            <a:pPr indent="0" lvl="0" marL="0" marR="0" rtl="0" algn="l">
              <a:lnSpc>
                <a:spcPct val="100000"/>
              </a:lnSpc>
              <a:spcBef>
                <a:spcPts val="0"/>
              </a:spcBef>
              <a:spcAft>
                <a:spcPts val="0"/>
              </a:spcAft>
              <a:buClr>
                <a:srgbClr val="FF0000"/>
              </a:buClr>
              <a:buSzPct val="100000"/>
              <a:buFont typeface="Play"/>
              <a:buNone/>
            </a:pPr>
            <a:r>
              <a:rPr b="1" i="0" lang="en-US" sz="4400" u="none" cap="none" strike="noStrike">
                <a:solidFill>
                  <a:srgbClr val="FF0000"/>
                </a:solidFill>
                <a:latin typeface="Play"/>
                <a:ea typeface="Play"/>
                <a:cs typeface="Play"/>
                <a:sym typeface="Play"/>
              </a:rPr>
              <a:t>Topic Recap</a:t>
            </a:r>
            <a:endParaRPr/>
          </a:p>
        </p:txBody>
      </p:sp>
      <p:sp>
        <p:nvSpPr>
          <p:cNvPr id="437" name="Google Shape;437;p30"/>
          <p:cNvSpPr txBox="1"/>
          <p:nvPr>
            <p:ph idx="1" type="body"/>
          </p:nvPr>
        </p:nvSpPr>
        <p:spPr>
          <a:xfrm>
            <a:off x="565150" y="1991091"/>
            <a:ext cx="7162798" cy="3889133"/>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In this topic we have looked at global marketing strategies using the approach of the 4 Ps i.e. product, promotional, distribution, and pricing strategies</a:t>
            </a:r>
            <a:endParaRPr/>
          </a:p>
          <a:p>
            <a:pPr indent="-228600" lvl="0" marL="228600" rtl="0" algn="l">
              <a:lnSpc>
                <a:spcPct val="90000"/>
              </a:lnSpc>
              <a:spcBef>
                <a:spcPts val="1000"/>
              </a:spcBef>
              <a:spcAft>
                <a:spcPts val="0"/>
              </a:spcAft>
              <a:buClr>
                <a:schemeClr val="dk1"/>
              </a:buClr>
              <a:buSzPts val="2400"/>
              <a:buChar char="–"/>
            </a:pPr>
            <a:r>
              <a:rPr lang="en-US"/>
              <a:t>A common thread in the discussion has been that the firm has an option of either using a standardized or adaptive strategy in approaching the foreign markets</a:t>
            </a:r>
            <a:endParaRPr/>
          </a:p>
          <a:p>
            <a:pPr indent="-228600" lvl="0" marL="228600" rtl="0" algn="l">
              <a:lnSpc>
                <a:spcPct val="90000"/>
              </a:lnSpc>
              <a:spcBef>
                <a:spcPts val="1000"/>
              </a:spcBef>
              <a:spcAft>
                <a:spcPts val="0"/>
              </a:spcAft>
              <a:buClr>
                <a:schemeClr val="dk1"/>
              </a:buClr>
              <a:buSzPts val="2400"/>
              <a:buChar char="–"/>
            </a:pPr>
            <a:r>
              <a:rPr lang="en-US"/>
              <a:t>In our next lecture we will talk about global supply chain management</a:t>
            </a:r>
            <a:endParaRPr/>
          </a:p>
        </p:txBody>
      </p:sp>
      <p:pic>
        <p:nvPicPr>
          <p:cNvPr descr="Old computer monitors" id="438" name="Google Shape;438;p30"/>
          <p:cNvPicPr preferRelativeResize="0"/>
          <p:nvPr/>
        </p:nvPicPr>
        <p:blipFill rotWithShape="1">
          <a:blip r:embed="rId3">
            <a:alphaModFix/>
          </a:blip>
          <a:srcRect b="-9" l="12806" r="20115" t="0"/>
          <a:stretch/>
        </p:blipFill>
        <p:spPr>
          <a:xfrm>
            <a:off x="7731468" y="10"/>
            <a:ext cx="6967758" cy="6857990"/>
          </a:xfrm>
          <a:prstGeom prst="rect">
            <a:avLst/>
          </a:prstGeom>
          <a:noFill/>
          <a:ln>
            <a:noFill/>
          </a:ln>
        </p:spPr>
      </p:pic>
      <p:sp>
        <p:nvSpPr>
          <p:cNvPr id="439" name="Google Shape;439;p30"/>
          <p:cNvSpPr/>
          <p:nvPr/>
        </p:nvSpPr>
        <p:spPr>
          <a:xfrm>
            <a:off x="5016810" y="5618903"/>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40" name="Google Shape;440;p30"/>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44" name="Shape 444"/>
        <p:cNvGrpSpPr/>
        <p:nvPr/>
      </p:nvGrpSpPr>
      <p:grpSpPr>
        <a:xfrm>
          <a:off x="0" y="0"/>
          <a:ext cx="0" cy="0"/>
          <a:chOff x="0" y="0"/>
          <a:chExt cx="0" cy="0"/>
        </a:xfrm>
      </p:grpSpPr>
      <p:sp>
        <p:nvSpPr>
          <p:cNvPr id="445" name="Google Shape;445;p3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46" name="Google Shape;446;p31"/>
          <p:cNvSpPr txBox="1"/>
          <p:nvPr>
            <p:ph type="ctrTitle"/>
          </p:nvPr>
        </p:nvSpPr>
        <p:spPr>
          <a:xfrm>
            <a:off x="3772711" y="3285"/>
            <a:ext cx="4655719" cy="1050681"/>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dk1"/>
              </a:buClr>
              <a:buSzPts val="8000"/>
              <a:buFont typeface="Play"/>
              <a:buNone/>
            </a:pPr>
            <a:r>
              <a:rPr lang="en-US" sz="6000"/>
              <a:t>References</a:t>
            </a:r>
            <a:endParaRPr sz="6000"/>
          </a:p>
        </p:txBody>
      </p:sp>
      <p:pic>
        <p:nvPicPr>
          <p:cNvPr descr="Files in folders" id="447" name="Google Shape;447;p31"/>
          <p:cNvPicPr preferRelativeResize="0"/>
          <p:nvPr/>
        </p:nvPicPr>
        <p:blipFill rotWithShape="1">
          <a:blip r:embed="rId3">
            <a:alphaModFix/>
          </a:blip>
          <a:srcRect b="-3" l="18131" r="23185" t="0"/>
          <a:stretch/>
        </p:blipFill>
        <p:spPr>
          <a:xfrm>
            <a:off x="20" y="10"/>
            <a:ext cx="2830263" cy="6857990"/>
          </a:xfrm>
          <a:prstGeom prst="rect">
            <a:avLst/>
          </a:prstGeom>
          <a:noFill/>
          <a:ln>
            <a:noFill/>
          </a:ln>
        </p:spPr>
      </p:pic>
      <p:sp>
        <p:nvSpPr>
          <p:cNvPr id="448" name="Google Shape;448;p31"/>
          <p:cNvSpPr/>
          <p:nvPr/>
        </p:nvSpPr>
        <p:spPr>
          <a:xfrm>
            <a:off x="5830625" y="5623560"/>
            <a:ext cx="524933" cy="524933"/>
          </a:xfrm>
          <a:prstGeom prst="plus">
            <a:avLst>
              <a:gd fmla="val 39516" name="adj"/>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49" name="Google Shape;449;p31"/>
          <p:cNvSpPr/>
          <p:nvPr/>
        </p:nvSpPr>
        <p:spPr>
          <a:xfrm>
            <a:off x="9881559" y="976630"/>
            <a:ext cx="1336774" cy="12014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450" name="Google Shape;450;p31"/>
          <p:cNvSpPr txBox="1"/>
          <p:nvPr/>
        </p:nvSpPr>
        <p:spPr>
          <a:xfrm>
            <a:off x="3040626" y="3200400"/>
            <a:ext cx="8163232"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400" u="none" cap="none" strike="noStrike">
                <a:solidFill>
                  <a:schemeClr val="dk1"/>
                </a:solidFill>
                <a:latin typeface="Arial"/>
                <a:ea typeface="Arial"/>
                <a:cs typeface="Arial"/>
                <a:sym typeface="Arial"/>
              </a:rPr>
              <a:t>Wild, J., Wild, K., &amp; Han, J. (2010). International Business (5th ed.). Pearson Education, Inc.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MadridVTI">
  <a:themeElements>
    <a:clrScheme name="AnalogousFromDarkSeedLeftStep">
      <a:dk1>
        <a:srgbClr val="000000"/>
      </a:dk1>
      <a:lt1>
        <a:srgbClr val="FFFFFF"/>
      </a:lt1>
      <a:dk2>
        <a:srgbClr val="36251F"/>
      </a:dk2>
      <a:lt2>
        <a:srgbClr val="E2E4E8"/>
      </a:lt2>
      <a:accent1>
        <a:srgbClr val="C09C4C"/>
      </a:accent1>
      <a:accent2>
        <a:srgbClr val="B15B3B"/>
      </a:accent2>
      <a:accent3>
        <a:srgbClr val="C34D5E"/>
      </a:accent3>
      <a:accent4>
        <a:srgbClr val="B13B7E"/>
      </a:accent4>
      <a:accent5>
        <a:srgbClr val="C34DC1"/>
      </a:accent5>
      <a:accent6>
        <a:srgbClr val="823BB1"/>
      </a:accent6>
      <a:hlink>
        <a:srgbClr val="BF3FA7"/>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2024-05-09T07:15:21Z</dcterms:created>
  <dc:creator>-</dc:creator>
</cp:coreProperties>
</file>