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0" r:id="rId3"/>
    <p:sldId id="273" r:id="rId4"/>
    <p:sldId id="261" r:id="rId5"/>
    <p:sldId id="262" r:id="rId6"/>
    <p:sldId id="274" r:id="rId7"/>
    <p:sldId id="275" r:id="rId8"/>
    <p:sldId id="276" r:id="rId9"/>
    <p:sldId id="277" r:id="rId10"/>
    <p:sldId id="264" r:id="rId11"/>
    <p:sldId id="280" r:id="rId12"/>
    <p:sldId id="279" r:id="rId13"/>
    <p:sldId id="278" r:id="rId14"/>
    <p:sldId id="281" r:id="rId15"/>
    <p:sldId id="265" r:id="rId16"/>
    <p:sldId id="286" r:id="rId17"/>
    <p:sldId id="285" r:id="rId18"/>
    <p:sldId id="284" r:id="rId19"/>
    <p:sldId id="283" r:id="rId20"/>
    <p:sldId id="266" r:id="rId21"/>
    <p:sldId id="267" r:id="rId22"/>
    <p:sldId id="289" r:id="rId23"/>
    <p:sldId id="288" r:id="rId24"/>
    <p:sldId id="287" r:id="rId25"/>
    <p:sldId id="268" r:id="rId26"/>
    <p:sldId id="290" r:id="rId27"/>
    <p:sldId id="269" r:id="rId28"/>
    <p:sldId id="291" r:id="rId29"/>
    <p:sldId id="270" r:id="rId30"/>
    <p:sldId id="271" r:id="rId31"/>
    <p:sldId id="272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9D00B20-6BB5-659B-B53C-2580BAFCBDD2}" v="221" dt="2024-05-09T08:48:40.2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svg"/><Relationship Id="rId1" Type="http://schemas.openxmlformats.org/officeDocument/2006/relationships/image" Target="../media/image12.png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svg"/><Relationship Id="rId1" Type="http://schemas.openxmlformats.org/officeDocument/2006/relationships/image" Target="../media/image14.png"/></Relationships>
</file>

<file path=ppt/diagrams/_rels/data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svg"/><Relationship Id="rId1" Type="http://schemas.openxmlformats.org/officeDocument/2006/relationships/image" Target="../media/image16.png"/></Relationships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svg"/><Relationship Id="rId1" Type="http://schemas.openxmlformats.org/officeDocument/2006/relationships/image" Target="../media/image18.png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4" Type="http://schemas.openxmlformats.org/officeDocument/2006/relationships/image" Target="../media/image23.sv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svg"/><Relationship Id="rId1" Type="http://schemas.openxmlformats.org/officeDocument/2006/relationships/image" Target="../media/image12.png"/></Relationships>
</file>

<file path=ppt/diagrams/_rels/drawing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svg"/><Relationship Id="rId1" Type="http://schemas.openxmlformats.org/officeDocument/2006/relationships/image" Target="../media/image14.png"/></Relationships>
</file>

<file path=ppt/diagrams/_rels/drawing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svg"/><Relationship Id="rId1" Type="http://schemas.openxmlformats.org/officeDocument/2006/relationships/image" Target="../media/image16.png"/></Relationships>
</file>

<file path=ppt/diagrams/_rels/drawing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svg"/><Relationship Id="rId1" Type="http://schemas.openxmlformats.org/officeDocument/2006/relationships/image" Target="../media/image18.pn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svg"/><Relationship Id="rId1" Type="http://schemas.openxmlformats.org/officeDocument/2006/relationships/image" Target="../media/image20.png"/><Relationship Id="rId4" Type="http://schemas.openxmlformats.org/officeDocument/2006/relationships/image" Target="../media/image23.sv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svg"/><Relationship Id="rId1" Type="http://schemas.openxmlformats.org/officeDocument/2006/relationships/image" Target="../media/image24.png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3_2">
  <dgm:title val=""/>
  <dgm:desc val=""/>
  <dgm:catLst>
    <dgm:cat type="accent3" pri="13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accent6_2">
  <dgm:title val=""/>
  <dgm:desc val=""/>
  <dgm:catLst>
    <dgm:cat type="accent6" pri="16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45B8F2C-71CF-48FE-9DB4-A2A548DB990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2B52913C-B28B-4C3E-9125-C61B38E8AB6A}">
      <dgm:prSet/>
      <dgm:spPr/>
      <dgm:t>
        <a:bodyPr/>
        <a:lstStyle/>
        <a:p>
          <a:r>
            <a:rPr lang="en-US" b="0" i="0"/>
            <a:t>Differentiate global supply chain from domestic supply chain</a:t>
          </a:r>
          <a:endParaRPr lang="en-US"/>
        </a:p>
      </dgm:t>
    </dgm:pt>
    <dgm:pt modelId="{06E2B99E-2BDD-41E5-8505-E47A002675FA}" type="parTrans" cxnId="{9F68FABD-03C9-462F-AE38-E3EA937B931B}">
      <dgm:prSet/>
      <dgm:spPr/>
      <dgm:t>
        <a:bodyPr/>
        <a:lstStyle/>
        <a:p>
          <a:endParaRPr lang="en-US"/>
        </a:p>
      </dgm:t>
    </dgm:pt>
    <dgm:pt modelId="{F95C960F-268F-42C3-A702-FF133C0A91CE}" type="sibTrans" cxnId="{9F68FABD-03C9-462F-AE38-E3EA937B931B}">
      <dgm:prSet/>
      <dgm:spPr/>
      <dgm:t>
        <a:bodyPr/>
        <a:lstStyle/>
        <a:p>
          <a:endParaRPr lang="en-US"/>
        </a:p>
      </dgm:t>
    </dgm:pt>
    <dgm:pt modelId="{7F3C0444-4490-4494-B303-11D2D876BE07}">
      <dgm:prSet/>
      <dgm:spPr/>
      <dgm:t>
        <a:bodyPr/>
        <a:lstStyle/>
        <a:p>
          <a:r>
            <a:rPr lang="en-US" b="0" i="0"/>
            <a:t>Itemize the players of global supply chain and their role</a:t>
          </a:r>
          <a:endParaRPr lang="en-US"/>
        </a:p>
      </dgm:t>
    </dgm:pt>
    <dgm:pt modelId="{E7A80966-BC18-4893-9C75-1C9A5EBDF7FF}" type="parTrans" cxnId="{C26930FE-D112-4F7D-B68E-2345B935C4FE}">
      <dgm:prSet/>
      <dgm:spPr/>
      <dgm:t>
        <a:bodyPr/>
        <a:lstStyle/>
        <a:p>
          <a:endParaRPr lang="en-US"/>
        </a:p>
      </dgm:t>
    </dgm:pt>
    <dgm:pt modelId="{AF4CDC66-5723-4384-A4DB-1F6E2829D835}" type="sibTrans" cxnId="{C26930FE-D112-4F7D-B68E-2345B935C4FE}">
      <dgm:prSet/>
      <dgm:spPr/>
      <dgm:t>
        <a:bodyPr/>
        <a:lstStyle/>
        <a:p>
          <a:endParaRPr lang="en-US"/>
        </a:p>
      </dgm:t>
    </dgm:pt>
    <dgm:pt modelId="{F95633E3-4476-49CF-AFA2-0DCC3BCBDEAE}">
      <dgm:prSet/>
      <dgm:spPr/>
      <dgm:t>
        <a:bodyPr/>
        <a:lstStyle/>
        <a:p>
          <a:r>
            <a:rPr lang="en-US" b="0" i="0"/>
            <a:t>Highlight the risks in global supply chain and how to mitigate them</a:t>
          </a:r>
          <a:endParaRPr lang="en-US"/>
        </a:p>
      </dgm:t>
    </dgm:pt>
    <dgm:pt modelId="{7A36915D-3E1D-4F5E-9D72-CC01765694BD}" type="parTrans" cxnId="{9BA14959-D6F6-480C-9D4C-5029FA55FCEA}">
      <dgm:prSet/>
      <dgm:spPr/>
      <dgm:t>
        <a:bodyPr/>
        <a:lstStyle/>
        <a:p>
          <a:endParaRPr lang="en-US"/>
        </a:p>
      </dgm:t>
    </dgm:pt>
    <dgm:pt modelId="{C35F8630-0D12-410F-BABC-D6A172348D29}" type="sibTrans" cxnId="{9BA14959-D6F6-480C-9D4C-5029FA55FCEA}">
      <dgm:prSet/>
      <dgm:spPr/>
      <dgm:t>
        <a:bodyPr/>
        <a:lstStyle/>
        <a:p>
          <a:endParaRPr lang="en-US"/>
        </a:p>
      </dgm:t>
    </dgm:pt>
    <dgm:pt modelId="{C7C66796-636D-4BA9-A97B-320E27457E1F}" type="pres">
      <dgm:prSet presAssocID="{945B8F2C-71CF-48FE-9DB4-A2A548DB9905}" presName="root" presStyleCnt="0">
        <dgm:presLayoutVars>
          <dgm:dir/>
          <dgm:resizeHandles val="exact"/>
        </dgm:presLayoutVars>
      </dgm:prSet>
      <dgm:spPr/>
    </dgm:pt>
    <dgm:pt modelId="{D1797C25-9BF9-45D7-B939-F3D6A52154BA}" type="pres">
      <dgm:prSet presAssocID="{2B52913C-B28B-4C3E-9125-C61B38E8AB6A}" presName="compNode" presStyleCnt="0"/>
      <dgm:spPr/>
    </dgm:pt>
    <dgm:pt modelId="{D86A642D-4CEE-4C41-B0CF-50A38184D5FF}" type="pres">
      <dgm:prSet presAssocID="{2B52913C-B28B-4C3E-9125-C61B38E8AB6A}" presName="bgRect" presStyleLbl="bgShp" presStyleIdx="0" presStyleCnt="3"/>
      <dgm:spPr/>
    </dgm:pt>
    <dgm:pt modelId="{BAD181CA-A790-4BF4-8AC5-516617F412CC}" type="pres">
      <dgm:prSet presAssocID="{2B52913C-B28B-4C3E-9125-C61B38E8AB6A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uck"/>
        </a:ext>
      </dgm:extLst>
    </dgm:pt>
    <dgm:pt modelId="{C339897C-8D33-4D9C-8EEE-5B8940265678}" type="pres">
      <dgm:prSet presAssocID="{2B52913C-B28B-4C3E-9125-C61B38E8AB6A}" presName="spaceRect" presStyleCnt="0"/>
      <dgm:spPr/>
    </dgm:pt>
    <dgm:pt modelId="{1A7E0245-6314-49DF-ACA4-EC2DF8D1EF8B}" type="pres">
      <dgm:prSet presAssocID="{2B52913C-B28B-4C3E-9125-C61B38E8AB6A}" presName="parTx" presStyleLbl="revTx" presStyleIdx="0" presStyleCnt="3">
        <dgm:presLayoutVars>
          <dgm:chMax val="0"/>
          <dgm:chPref val="0"/>
        </dgm:presLayoutVars>
      </dgm:prSet>
      <dgm:spPr/>
    </dgm:pt>
    <dgm:pt modelId="{577B233C-6DCA-4EB3-B7A7-7C1B9BEACBA8}" type="pres">
      <dgm:prSet presAssocID="{F95C960F-268F-42C3-A702-FF133C0A91CE}" presName="sibTrans" presStyleCnt="0"/>
      <dgm:spPr/>
    </dgm:pt>
    <dgm:pt modelId="{2EEA2926-34DF-47BD-8DA9-67F72FBCE5DE}" type="pres">
      <dgm:prSet presAssocID="{7F3C0444-4490-4494-B303-11D2D876BE07}" presName="compNode" presStyleCnt="0"/>
      <dgm:spPr/>
    </dgm:pt>
    <dgm:pt modelId="{6DDCD1A6-1E39-4432-BEDD-AAE9475903B5}" type="pres">
      <dgm:prSet presAssocID="{7F3C0444-4490-4494-B303-11D2D876BE07}" presName="bgRect" presStyleLbl="bgShp" presStyleIdx="1" presStyleCnt="3"/>
      <dgm:spPr/>
    </dgm:pt>
    <dgm:pt modelId="{7215E58D-DDDF-44D5-8332-9C75AEB85B43}" type="pres">
      <dgm:prSet presAssocID="{7F3C0444-4490-4494-B303-11D2D876BE07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actory"/>
        </a:ext>
      </dgm:extLst>
    </dgm:pt>
    <dgm:pt modelId="{68461D14-937B-42F1-97E6-C74DBBBAD7C0}" type="pres">
      <dgm:prSet presAssocID="{7F3C0444-4490-4494-B303-11D2D876BE07}" presName="spaceRect" presStyleCnt="0"/>
      <dgm:spPr/>
    </dgm:pt>
    <dgm:pt modelId="{CD69FCC1-9ADF-4DCF-8AC2-010408384835}" type="pres">
      <dgm:prSet presAssocID="{7F3C0444-4490-4494-B303-11D2D876BE07}" presName="parTx" presStyleLbl="revTx" presStyleIdx="1" presStyleCnt="3">
        <dgm:presLayoutVars>
          <dgm:chMax val="0"/>
          <dgm:chPref val="0"/>
        </dgm:presLayoutVars>
      </dgm:prSet>
      <dgm:spPr/>
    </dgm:pt>
    <dgm:pt modelId="{92784364-5985-40D7-BAD2-C930B8CC6BCE}" type="pres">
      <dgm:prSet presAssocID="{AF4CDC66-5723-4384-A4DB-1F6E2829D835}" presName="sibTrans" presStyleCnt="0"/>
      <dgm:spPr/>
    </dgm:pt>
    <dgm:pt modelId="{785A1AC1-F80F-4D9F-A513-EB96C1B29C56}" type="pres">
      <dgm:prSet presAssocID="{F95633E3-4476-49CF-AFA2-0DCC3BCBDEAE}" presName="compNode" presStyleCnt="0"/>
      <dgm:spPr/>
    </dgm:pt>
    <dgm:pt modelId="{95A8029F-70F9-4B5B-BABC-E96461145DCE}" type="pres">
      <dgm:prSet presAssocID="{F95633E3-4476-49CF-AFA2-0DCC3BCBDEAE}" presName="bgRect" presStyleLbl="bgShp" presStyleIdx="2" presStyleCnt="3"/>
      <dgm:spPr/>
    </dgm:pt>
    <dgm:pt modelId="{705E295B-36F2-4FF6-87D4-E474B0E38718}" type="pres">
      <dgm:prSet presAssocID="{F95633E3-4476-49CF-AFA2-0DCC3BCBDEAE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arth Globe Americas"/>
        </a:ext>
      </dgm:extLst>
    </dgm:pt>
    <dgm:pt modelId="{D582CE9F-5896-4ABA-B198-D4DE4D776397}" type="pres">
      <dgm:prSet presAssocID="{F95633E3-4476-49CF-AFA2-0DCC3BCBDEAE}" presName="spaceRect" presStyleCnt="0"/>
      <dgm:spPr/>
    </dgm:pt>
    <dgm:pt modelId="{FAA152F3-5861-4AEC-A2DE-98E54738E96F}" type="pres">
      <dgm:prSet presAssocID="{F95633E3-4476-49CF-AFA2-0DCC3BCBDEAE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67639711-F18D-4AD4-8197-3020687C77EE}" type="presOf" srcId="{7F3C0444-4490-4494-B303-11D2D876BE07}" destId="{CD69FCC1-9ADF-4DCF-8AC2-010408384835}" srcOrd="0" destOrd="0" presId="urn:microsoft.com/office/officeart/2018/2/layout/IconVerticalSolidList"/>
    <dgm:cxn modelId="{582F9D50-A6AF-47A8-9645-D89145E9C67D}" type="presOf" srcId="{945B8F2C-71CF-48FE-9DB4-A2A548DB9905}" destId="{C7C66796-636D-4BA9-A97B-320E27457E1F}" srcOrd="0" destOrd="0" presId="urn:microsoft.com/office/officeart/2018/2/layout/IconVerticalSolidList"/>
    <dgm:cxn modelId="{9BA14959-D6F6-480C-9D4C-5029FA55FCEA}" srcId="{945B8F2C-71CF-48FE-9DB4-A2A548DB9905}" destId="{F95633E3-4476-49CF-AFA2-0DCC3BCBDEAE}" srcOrd="2" destOrd="0" parTransId="{7A36915D-3E1D-4F5E-9D72-CC01765694BD}" sibTransId="{C35F8630-0D12-410F-BABC-D6A172348D29}"/>
    <dgm:cxn modelId="{9F68FABD-03C9-462F-AE38-E3EA937B931B}" srcId="{945B8F2C-71CF-48FE-9DB4-A2A548DB9905}" destId="{2B52913C-B28B-4C3E-9125-C61B38E8AB6A}" srcOrd="0" destOrd="0" parTransId="{06E2B99E-2BDD-41E5-8505-E47A002675FA}" sibTransId="{F95C960F-268F-42C3-A702-FF133C0A91CE}"/>
    <dgm:cxn modelId="{4DE809C8-940E-4235-8950-E627A3289933}" type="presOf" srcId="{2B52913C-B28B-4C3E-9125-C61B38E8AB6A}" destId="{1A7E0245-6314-49DF-ACA4-EC2DF8D1EF8B}" srcOrd="0" destOrd="0" presId="urn:microsoft.com/office/officeart/2018/2/layout/IconVerticalSolidList"/>
    <dgm:cxn modelId="{A95763FD-1470-404A-AA46-736705A83B32}" type="presOf" srcId="{F95633E3-4476-49CF-AFA2-0DCC3BCBDEAE}" destId="{FAA152F3-5861-4AEC-A2DE-98E54738E96F}" srcOrd="0" destOrd="0" presId="urn:microsoft.com/office/officeart/2018/2/layout/IconVerticalSolidList"/>
    <dgm:cxn modelId="{C26930FE-D112-4F7D-B68E-2345B935C4FE}" srcId="{945B8F2C-71CF-48FE-9DB4-A2A548DB9905}" destId="{7F3C0444-4490-4494-B303-11D2D876BE07}" srcOrd="1" destOrd="0" parTransId="{E7A80966-BC18-4893-9C75-1C9A5EBDF7FF}" sibTransId="{AF4CDC66-5723-4384-A4DB-1F6E2829D835}"/>
    <dgm:cxn modelId="{64FC8A59-2CE4-4E01-846C-432D3900EF61}" type="presParOf" srcId="{C7C66796-636D-4BA9-A97B-320E27457E1F}" destId="{D1797C25-9BF9-45D7-B939-F3D6A52154BA}" srcOrd="0" destOrd="0" presId="urn:microsoft.com/office/officeart/2018/2/layout/IconVerticalSolidList"/>
    <dgm:cxn modelId="{D3809F40-F788-450D-83C6-71091CB32AF3}" type="presParOf" srcId="{D1797C25-9BF9-45D7-B939-F3D6A52154BA}" destId="{D86A642D-4CEE-4C41-B0CF-50A38184D5FF}" srcOrd="0" destOrd="0" presId="urn:microsoft.com/office/officeart/2018/2/layout/IconVerticalSolidList"/>
    <dgm:cxn modelId="{A11493F3-FB74-4691-B5C4-FC809B3066A7}" type="presParOf" srcId="{D1797C25-9BF9-45D7-B939-F3D6A52154BA}" destId="{BAD181CA-A790-4BF4-8AC5-516617F412CC}" srcOrd="1" destOrd="0" presId="urn:microsoft.com/office/officeart/2018/2/layout/IconVerticalSolidList"/>
    <dgm:cxn modelId="{61A51033-57D1-43BA-8B80-FFAFA491914C}" type="presParOf" srcId="{D1797C25-9BF9-45D7-B939-F3D6A52154BA}" destId="{C339897C-8D33-4D9C-8EEE-5B8940265678}" srcOrd="2" destOrd="0" presId="urn:microsoft.com/office/officeart/2018/2/layout/IconVerticalSolidList"/>
    <dgm:cxn modelId="{B1C7918D-17D6-4F81-86BA-CEB46DBA6527}" type="presParOf" srcId="{D1797C25-9BF9-45D7-B939-F3D6A52154BA}" destId="{1A7E0245-6314-49DF-ACA4-EC2DF8D1EF8B}" srcOrd="3" destOrd="0" presId="urn:microsoft.com/office/officeart/2018/2/layout/IconVerticalSolidList"/>
    <dgm:cxn modelId="{D7F05153-DD78-4FF8-9B65-F5D6F0473841}" type="presParOf" srcId="{C7C66796-636D-4BA9-A97B-320E27457E1F}" destId="{577B233C-6DCA-4EB3-B7A7-7C1B9BEACBA8}" srcOrd="1" destOrd="0" presId="urn:microsoft.com/office/officeart/2018/2/layout/IconVerticalSolidList"/>
    <dgm:cxn modelId="{DE10A59F-A634-4AF8-9DFE-EEC27A61361E}" type="presParOf" srcId="{C7C66796-636D-4BA9-A97B-320E27457E1F}" destId="{2EEA2926-34DF-47BD-8DA9-67F72FBCE5DE}" srcOrd="2" destOrd="0" presId="urn:microsoft.com/office/officeart/2018/2/layout/IconVerticalSolidList"/>
    <dgm:cxn modelId="{BEA3CE11-0468-4C8B-95E1-40FCD9AED09C}" type="presParOf" srcId="{2EEA2926-34DF-47BD-8DA9-67F72FBCE5DE}" destId="{6DDCD1A6-1E39-4432-BEDD-AAE9475903B5}" srcOrd="0" destOrd="0" presId="urn:microsoft.com/office/officeart/2018/2/layout/IconVerticalSolidList"/>
    <dgm:cxn modelId="{4BA27C95-6826-4E1D-9D92-48B47AD66650}" type="presParOf" srcId="{2EEA2926-34DF-47BD-8DA9-67F72FBCE5DE}" destId="{7215E58D-DDDF-44D5-8332-9C75AEB85B43}" srcOrd="1" destOrd="0" presId="urn:microsoft.com/office/officeart/2018/2/layout/IconVerticalSolidList"/>
    <dgm:cxn modelId="{C87A042A-9A12-4CF9-AB6E-A95F4BE16979}" type="presParOf" srcId="{2EEA2926-34DF-47BD-8DA9-67F72FBCE5DE}" destId="{68461D14-937B-42F1-97E6-C74DBBBAD7C0}" srcOrd="2" destOrd="0" presId="urn:microsoft.com/office/officeart/2018/2/layout/IconVerticalSolidList"/>
    <dgm:cxn modelId="{F5321C58-BBA7-4C87-A7CF-7632731C4272}" type="presParOf" srcId="{2EEA2926-34DF-47BD-8DA9-67F72FBCE5DE}" destId="{CD69FCC1-9ADF-4DCF-8AC2-010408384835}" srcOrd="3" destOrd="0" presId="urn:microsoft.com/office/officeart/2018/2/layout/IconVerticalSolidList"/>
    <dgm:cxn modelId="{2C1451CC-FC95-4E3E-AB6B-897DC60D55D8}" type="presParOf" srcId="{C7C66796-636D-4BA9-A97B-320E27457E1F}" destId="{92784364-5985-40D7-BAD2-C930B8CC6BCE}" srcOrd="3" destOrd="0" presId="urn:microsoft.com/office/officeart/2018/2/layout/IconVerticalSolidList"/>
    <dgm:cxn modelId="{5698E802-A0D5-44F4-AD2D-753DBDD96FBF}" type="presParOf" srcId="{C7C66796-636D-4BA9-A97B-320E27457E1F}" destId="{785A1AC1-F80F-4D9F-A513-EB96C1B29C56}" srcOrd="4" destOrd="0" presId="urn:microsoft.com/office/officeart/2018/2/layout/IconVerticalSolidList"/>
    <dgm:cxn modelId="{2213E631-377C-43D7-9921-74ADD4FF0EC6}" type="presParOf" srcId="{785A1AC1-F80F-4D9F-A513-EB96C1B29C56}" destId="{95A8029F-70F9-4B5B-BABC-E96461145DCE}" srcOrd="0" destOrd="0" presId="urn:microsoft.com/office/officeart/2018/2/layout/IconVerticalSolidList"/>
    <dgm:cxn modelId="{B77E4466-C5BD-4526-A416-0829F2565B8A}" type="presParOf" srcId="{785A1AC1-F80F-4D9F-A513-EB96C1B29C56}" destId="{705E295B-36F2-4FF6-87D4-E474B0E38718}" srcOrd="1" destOrd="0" presId="urn:microsoft.com/office/officeart/2018/2/layout/IconVerticalSolidList"/>
    <dgm:cxn modelId="{B2EEB0B2-B48D-4F18-8A01-6EBE70F91C20}" type="presParOf" srcId="{785A1AC1-F80F-4D9F-A513-EB96C1B29C56}" destId="{D582CE9F-5896-4ABA-B198-D4DE4D776397}" srcOrd="2" destOrd="0" presId="urn:microsoft.com/office/officeart/2018/2/layout/IconVerticalSolidList"/>
    <dgm:cxn modelId="{B2D55EB9-0752-49A1-A690-D3CDF03E6D8D}" type="presParOf" srcId="{785A1AC1-F80F-4D9F-A513-EB96C1B29C56}" destId="{FAA152F3-5861-4AEC-A2DE-98E54738E96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7FFEEB7-DCD4-4033-9E42-5EE313CE5AEF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3_2" csCatId="accent3" phldr="1"/>
      <dgm:spPr/>
      <dgm:t>
        <a:bodyPr/>
        <a:lstStyle/>
        <a:p>
          <a:endParaRPr lang="en-US"/>
        </a:p>
      </dgm:t>
    </dgm:pt>
    <dgm:pt modelId="{2EC7FB97-D8C5-43CE-AF57-A9A79FA6C5BB}">
      <dgm:prSet/>
      <dgm:spPr/>
      <dgm:t>
        <a:bodyPr/>
        <a:lstStyle/>
        <a:p>
          <a:r>
            <a:rPr lang="en-US" b="1" i="0"/>
            <a:t>Supply chain disruptions</a:t>
          </a:r>
          <a:r>
            <a:rPr lang="en-US" b="0" i="0"/>
            <a:t>- The disruptions may happen as the business environment in the countries where you are sourcing from drifts</a:t>
          </a:r>
          <a:endParaRPr lang="en-US"/>
        </a:p>
      </dgm:t>
    </dgm:pt>
    <dgm:pt modelId="{9491A9D0-9FA3-48FC-B065-DB4D58809570}" type="parTrans" cxnId="{FB594168-7531-4299-AFB8-B64835E878AC}">
      <dgm:prSet/>
      <dgm:spPr/>
      <dgm:t>
        <a:bodyPr/>
        <a:lstStyle/>
        <a:p>
          <a:endParaRPr lang="en-US"/>
        </a:p>
      </dgm:t>
    </dgm:pt>
    <dgm:pt modelId="{8781F965-974D-4BF0-BC80-A1E67D60C4E9}" type="sibTrans" cxnId="{FB594168-7531-4299-AFB8-B64835E878AC}">
      <dgm:prSet/>
      <dgm:spPr/>
      <dgm:t>
        <a:bodyPr/>
        <a:lstStyle/>
        <a:p>
          <a:endParaRPr lang="en-US"/>
        </a:p>
      </dgm:t>
    </dgm:pt>
    <dgm:pt modelId="{30C95401-5660-456A-8C42-1DC7BBB03163}" type="pres">
      <dgm:prSet presAssocID="{F7FFEEB7-DCD4-4033-9E42-5EE313CE5AEF}" presName="root" presStyleCnt="0">
        <dgm:presLayoutVars>
          <dgm:dir/>
          <dgm:resizeHandles val="exact"/>
        </dgm:presLayoutVars>
      </dgm:prSet>
      <dgm:spPr/>
    </dgm:pt>
    <dgm:pt modelId="{DAA8BC23-161B-4BE4-9CFD-DB20BB1CA344}" type="pres">
      <dgm:prSet presAssocID="{2EC7FB97-D8C5-43CE-AF57-A9A79FA6C5BB}" presName="compNode" presStyleCnt="0"/>
      <dgm:spPr/>
    </dgm:pt>
    <dgm:pt modelId="{A29F60CD-5D98-48A9-A09B-42AC8039EEF4}" type="pres">
      <dgm:prSet presAssocID="{2EC7FB97-D8C5-43CE-AF57-A9A79FA6C5BB}" presName="iconRect" presStyleLbl="node1" presStyleIdx="0" presStyleCnt="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arth Globe Americas"/>
        </a:ext>
      </dgm:extLst>
    </dgm:pt>
    <dgm:pt modelId="{C449FC5B-49E2-4E43-AD55-61DAE8DC0ABF}" type="pres">
      <dgm:prSet presAssocID="{2EC7FB97-D8C5-43CE-AF57-A9A79FA6C5BB}" presName="spaceRect" presStyleCnt="0"/>
      <dgm:spPr/>
    </dgm:pt>
    <dgm:pt modelId="{E80FD3B6-0F5C-41D2-9534-C3DC846DDEE8}" type="pres">
      <dgm:prSet presAssocID="{2EC7FB97-D8C5-43CE-AF57-A9A79FA6C5BB}" presName="textRect" presStyleLbl="revTx" presStyleIdx="0" presStyleCnt="1">
        <dgm:presLayoutVars>
          <dgm:chMax val="1"/>
          <dgm:chPref val="1"/>
        </dgm:presLayoutVars>
      </dgm:prSet>
      <dgm:spPr/>
    </dgm:pt>
  </dgm:ptLst>
  <dgm:cxnLst>
    <dgm:cxn modelId="{AFD7B62F-F11E-4E97-B6FF-18613C1907AB}" type="presOf" srcId="{F7FFEEB7-DCD4-4033-9E42-5EE313CE5AEF}" destId="{30C95401-5660-456A-8C42-1DC7BBB03163}" srcOrd="0" destOrd="0" presId="urn:microsoft.com/office/officeart/2018/2/layout/IconLabelList"/>
    <dgm:cxn modelId="{FB594168-7531-4299-AFB8-B64835E878AC}" srcId="{F7FFEEB7-DCD4-4033-9E42-5EE313CE5AEF}" destId="{2EC7FB97-D8C5-43CE-AF57-A9A79FA6C5BB}" srcOrd="0" destOrd="0" parTransId="{9491A9D0-9FA3-48FC-B065-DB4D58809570}" sibTransId="{8781F965-974D-4BF0-BC80-A1E67D60C4E9}"/>
    <dgm:cxn modelId="{288B0DCF-AC85-4522-B780-7A06A432C37A}" type="presOf" srcId="{2EC7FB97-D8C5-43CE-AF57-A9A79FA6C5BB}" destId="{E80FD3B6-0F5C-41D2-9534-C3DC846DDEE8}" srcOrd="0" destOrd="0" presId="urn:microsoft.com/office/officeart/2018/2/layout/IconLabelList"/>
    <dgm:cxn modelId="{AD44F7A1-AF47-4B3D-9720-3F3E5780528B}" type="presParOf" srcId="{30C95401-5660-456A-8C42-1DC7BBB03163}" destId="{DAA8BC23-161B-4BE4-9CFD-DB20BB1CA344}" srcOrd="0" destOrd="0" presId="urn:microsoft.com/office/officeart/2018/2/layout/IconLabelList"/>
    <dgm:cxn modelId="{2E421A65-7EC3-4BD2-8F14-97CEBCF29563}" type="presParOf" srcId="{DAA8BC23-161B-4BE4-9CFD-DB20BB1CA344}" destId="{A29F60CD-5D98-48A9-A09B-42AC8039EEF4}" srcOrd="0" destOrd="0" presId="urn:microsoft.com/office/officeart/2018/2/layout/IconLabelList"/>
    <dgm:cxn modelId="{680486D2-1775-4496-B50C-E9420FFEDC34}" type="presParOf" srcId="{DAA8BC23-161B-4BE4-9CFD-DB20BB1CA344}" destId="{C449FC5B-49E2-4E43-AD55-61DAE8DC0ABF}" srcOrd="1" destOrd="0" presId="urn:microsoft.com/office/officeart/2018/2/layout/IconLabelList"/>
    <dgm:cxn modelId="{C8AABD8C-4B9C-4222-8E4B-BBD0928D69E4}" type="presParOf" srcId="{DAA8BC23-161B-4BE4-9CFD-DB20BB1CA344}" destId="{E80FD3B6-0F5C-41D2-9534-C3DC846DDEE8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7FFEEB7-DCD4-4033-9E42-5EE313CE5AEF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2_2" csCatId="accent2" phldr="1"/>
      <dgm:spPr/>
      <dgm:t>
        <a:bodyPr/>
        <a:lstStyle/>
        <a:p>
          <a:endParaRPr lang="en-US"/>
        </a:p>
      </dgm:t>
    </dgm:pt>
    <dgm:pt modelId="{A7922E8B-3A41-4991-8EF1-DE04CEE57659}">
      <dgm:prSet/>
      <dgm:spPr/>
      <dgm:t>
        <a:bodyPr/>
        <a:lstStyle/>
        <a:p>
          <a:r>
            <a:rPr lang="en-US" b="0" i="0"/>
            <a:t>Cultural language barriers- This is probably one of the major challenges that firms must deal with</a:t>
          </a:r>
          <a:endParaRPr lang="en-US"/>
        </a:p>
      </dgm:t>
    </dgm:pt>
    <dgm:pt modelId="{2218D358-E75B-432A-9C23-FD3B981B76FB}" type="parTrans" cxnId="{B373F85E-5C1C-4266-9041-8F8336109983}">
      <dgm:prSet/>
      <dgm:spPr/>
      <dgm:t>
        <a:bodyPr/>
        <a:lstStyle/>
        <a:p>
          <a:endParaRPr lang="en-US"/>
        </a:p>
      </dgm:t>
    </dgm:pt>
    <dgm:pt modelId="{4E4D55D3-E3E1-4610-BAD2-2C62543C60B1}" type="sibTrans" cxnId="{B373F85E-5C1C-4266-9041-8F8336109983}">
      <dgm:prSet/>
      <dgm:spPr/>
      <dgm:t>
        <a:bodyPr/>
        <a:lstStyle/>
        <a:p>
          <a:endParaRPr lang="en-US"/>
        </a:p>
      </dgm:t>
    </dgm:pt>
    <dgm:pt modelId="{30C95401-5660-456A-8C42-1DC7BBB03163}" type="pres">
      <dgm:prSet presAssocID="{F7FFEEB7-DCD4-4033-9E42-5EE313CE5AEF}" presName="root" presStyleCnt="0">
        <dgm:presLayoutVars>
          <dgm:dir/>
          <dgm:resizeHandles val="exact"/>
        </dgm:presLayoutVars>
      </dgm:prSet>
      <dgm:spPr/>
    </dgm:pt>
    <dgm:pt modelId="{BE0E7930-FA27-4BC6-9334-CD2F5D149327}" type="pres">
      <dgm:prSet presAssocID="{A7922E8B-3A41-4991-8EF1-DE04CEE57659}" presName="compNode" presStyleCnt="0"/>
      <dgm:spPr/>
    </dgm:pt>
    <dgm:pt modelId="{BA481A31-A88A-48A1-B1DF-B995B76AA33F}" type="pres">
      <dgm:prSet presAssocID="{A7922E8B-3A41-4991-8EF1-DE04CEE57659}" presName="iconRect" presStyleLbl="node1" presStyleIdx="0" presStyleCnt="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ngue"/>
        </a:ext>
      </dgm:extLst>
    </dgm:pt>
    <dgm:pt modelId="{94ABEE24-0D58-44CC-B0B0-2E5CCC363D58}" type="pres">
      <dgm:prSet presAssocID="{A7922E8B-3A41-4991-8EF1-DE04CEE57659}" presName="spaceRect" presStyleCnt="0"/>
      <dgm:spPr/>
    </dgm:pt>
    <dgm:pt modelId="{7E1A3D56-31E2-4CBA-B538-F63DCB11862E}" type="pres">
      <dgm:prSet presAssocID="{A7922E8B-3A41-4991-8EF1-DE04CEE57659}" presName="textRect" presStyleLbl="revTx" presStyleIdx="0" presStyleCnt="1">
        <dgm:presLayoutVars>
          <dgm:chMax val="1"/>
          <dgm:chPref val="1"/>
        </dgm:presLayoutVars>
      </dgm:prSet>
      <dgm:spPr/>
    </dgm:pt>
  </dgm:ptLst>
  <dgm:cxnLst>
    <dgm:cxn modelId="{281C1920-27B7-40D8-8132-C42F6674B82A}" type="presOf" srcId="{A7922E8B-3A41-4991-8EF1-DE04CEE57659}" destId="{7E1A3D56-31E2-4CBA-B538-F63DCB11862E}" srcOrd="0" destOrd="0" presId="urn:microsoft.com/office/officeart/2018/2/layout/IconLabelList"/>
    <dgm:cxn modelId="{AFD7B62F-F11E-4E97-B6FF-18613C1907AB}" type="presOf" srcId="{F7FFEEB7-DCD4-4033-9E42-5EE313CE5AEF}" destId="{30C95401-5660-456A-8C42-1DC7BBB03163}" srcOrd="0" destOrd="0" presId="urn:microsoft.com/office/officeart/2018/2/layout/IconLabelList"/>
    <dgm:cxn modelId="{B373F85E-5C1C-4266-9041-8F8336109983}" srcId="{F7FFEEB7-DCD4-4033-9E42-5EE313CE5AEF}" destId="{A7922E8B-3A41-4991-8EF1-DE04CEE57659}" srcOrd="0" destOrd="0" parTransId="{2218D358-E75B-432A-9C23-FD3B981B76FB}" sibTransId="{4E4D55D3-E3E1-4610-BAD2-2C62543C60B1}"/>
    <dgm:cxn modelId="{E6CC100D-8141-4ADE-9BBF-F851BA5C9BE7}" type="presParOf" srcId="{30C95401-5660-456A-8C42-1DC7BBB03163}" destId="{BE0E7930-FA27-4BC6-9334-CD2F5D149327}" srcOrd="0" destOrd="0" presId="urn:microsoft.com/office/officeart/2018/2/layout/IconLabelList"/>
    <dgm:cxn modelId="{44202555-BDB2-490D-B61B-953C762EC9F8}" type="presParOf" srcId="{BE0E7930-FA27-4BC6-9334-CD2F5D149327}" destId="{BA481A31-A88A-48A1-B1DF-B995B76AA33F}" srcOrd="0" destOrd="0" presId="urn:microsoft.com/office/officeart/2018/2/layout/IconLabelList"/>
    <dgm:cxn modelId="{2A8617B1-3D70-4C15-8383-E5787F4A9963}" type="presParOf" srcId="{BE0E7930-FA27-4BC6-9334-CD2F5D149327}" destId="{94ABEE24-0D58-44CC-B0B0-2E5CCC363D58}" srcOrd="1" destOrd="0" presId="urn:microsoft.com/office/officeart/2018/2/layout/IconLabelList"/>
    <dgm:cxn modelId="{482368A5-DAFA-4EEB-9612-400AB8423717}" type="presParOf" srcId="{BE0E7930-FA27-4BC6-9334-CD2F5D149327}" destId="{7E1A3D56-31E2-4CBA-B538-F63DCB11862E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7FFEEB7-DCD4-4033-9E42-5EE313CE5AEF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B749741F-E5CA-4546-9F1C-3A21993D726A}">
      <dgm:prSet/>
      <dgm:spPr/>
      <dgm:t>
        <a:bodyPr/>
        <a:lstStyle/>
        <a:p>
          <a:r>
            <a:rPr lang="en-US" b="1" i="0"/>
            <a:t>Political and regulatory risk</a:t>
          </a:r>
          <a:r>
            <a:rPr lang="en-US" b="0" i="0"/>
            <a:t>- As we pointed out earlier, the risk of operating or having your goods pass through different countries adds to the regulatory and political risk in those countries</a:t>
          </a:r>
          <a:endParaRPr lang="en-US"/>
        </a:p>
      </dgm:t>
    </dgm:pt>
    <dgm:pt modelId="{4C5FA492-D6D9-4825-8C83-E5399C91A478}" type="parTrans" cxnId="{258DFD9C-9BD8-424E-B67E-98B1B36DEE70}">
      <dgm:prSet/>
      <dgm:spPr/>
      <dgm:t>
        <a:bodyPr/>
        <a:lstStyle/>
        <a:p>
          <a:endParaRPr lang="en-US"/>
        </a:p>
      </dgm:t>
    </dgm:pt>
    <dgm:pt modelId="{569CE16C-9A30-4432-B713-40CCF7DE04B4}" type="sibTrans" cxnId="{258DFD9C-9BD8-424E-B67E-98B1B36DEE70}">
      <dgm:prSet/>
      <dgm:spPr/>
      <dgm:t>
        <a:bodyPr/>
        <a:lstStyle/>
        <a:p>
          <a:endParaRPr lang="en-US"/>
        </a:p>
      </dgm:t>
    </dgm:pt>
    <dgm:pt modelId="{30C95401-5660-456A-8C42-1DC7BBB03163}" type="pres">
      <dgm:prSet presAssocID="{F7FFEEB7-DCD4-4033-9E42-5EE313CE5AEF}" presName="root" presStyleCnt="0">
        <dgm:presLayoutVars>
          <dgm:dir/>
          <dgm:resizeHandles val="exact"/>
        </dgm:presLayoutVars>
      </dgm:prSet>
      <dgm:spPr/>
    </dgm:pt>
    <dgm:pt modelId="{61BD1375-963C-4F0E-9079-ACEE4ACB86EA}" type="pres">
      <dgm:prSet presAssocID="{B749741F-E5CA-4546-9F1C-3A21993D726A}" presName="compNode" presStyleCnt="0"/>
      <dgm:spPr/>
    </dgm:pt>
    <dgm:pt modelId="{D1A1B1F8-7F08-4CA9-85FA-01DB4F6B1C52}" type="pres">
      <dgm:prSet presAssocID="{B749741F-E5CA-4546-9F1C-3A21993D726A}" presName="iconRect" presStyleLbl="node1" presStyleIdx="0" presStyleCnt="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BB716C91-6EFF-458D-8278-B79DFA1DB313}" type="pres">
      <dgm:prSet presAssocID="{B749741F-E5CA-4546-9F1C-3A21993D726A}" presName="spaceRect" presStyleCnt="0"/>
      <dgm:spPr/>
    </dgm:pt>
    <dgm:pt modelId="{A2DD2FF4-B4CA-42B9-90C2-DF42BDF0B7DE}" type="pres">
      <dgm:prSet presAssocID="{B749741F-E5CA-4546-9F1C-3A21993D726A}" presName="textRect" presStyleLbl="revTx" presStyleIdx="0" presStyleCnt="1">
        <dgm:presLayoutVars>
          <dgm:chMax val="1"/>
          <dgm:chPref val="1"/>
        </dgm:presLayoutVars>
      </dgm:prSet>
      <dgm:spPr/>
    </dgm:pt>
  </dgm:ptLst>
  <dgm:cxnLst>
    <dgm:cxn modelId="{AFD7B62F-F11E-4E97-B6FF-18613C1907AB}" type="presOf" srcId="{F7FFEEB7-DCD4-4033-9E42-5EE313CE5AEF}" destId="{30C95401-5660-456A-8C42-1DC7BBB03163}" srcOrd="0" destOrd="0" presId="urn:microsoft.com/office/officeart/2018/2/layout/IconLabelList"/>
    <dgm:cxn modelId="{258DFD9C-9BD8-424E-B67E-98B1B36DEE70}" srcId="{F7FFEEB7-DCD4-4033-9E42-5EE313CE5AEF}" destId="{B749741F-E5CA-4546-9F1C-3A21993D726A}" srcOrd="0" destOrd="0" parTransId="{4C5FA492-D6D9-4825-8C83-E5399C91A478}" sibTransId="{569CE16C-9A30-4432-B713-40CCF7DE04B4}"/>
    <dgm:cxn modelId="{B6E9B2AB-C8D5-4FC9-94F7-26616F1F0F95}" type="presOf" srcId="{B749741F-E5CA-4546-9F1C-3A21993D726A}" destId="{A2DD2FF4-B4CA-42B9-90C2-DF42BDF0B7DE}" srcOrd="0" destOrd="0" presId="urn:microsoft.com/office/officeart/2018/2/layout/IconLabelList"/>
    <dgm:cxn modelId="{BB55AC08-EE5A-4D7B-85CD-B21EAFE7ABE6}" type="presParOf" srcId="{30C95401-5660-456A-8C42-1DC7BBB03163}" destId="{61BD1375-963C-4F0E-9079-ACEE4ACB86EA}" srcOrd="0" destOrd="0" presId="urn:microsoft.com/office/officeart/2018/2/layout/IconLabelList"/>
    <dgm:cxn modelId="{E5708380-5601-4A53-9172-A00E11429199}" type="presParOf" srcId="{61BD1375-963C-4F0E-9079-ACEE4ACB86EA}" destId="{D1A1B1F8-7F08-4CA9-85FA-01DB4F6B1C52}" srcOrd="0" destOrd="0" presId="urn:microsoft.com/office/officeart/2018/2/layout/IconLabelList"/>
    <dgm:cxn modelId="{4DC27439-C6F9-44D5-A7E6-1ECF1CB5B132}" type="presParOf" srcId="{61BD1375-963C-4F0E-9079-ACEE4ACB86EA}" destId="{BB716C91-6EFF-458D-8278-B79DFA1DB313}" srcOrd="1" destOrd="0" presId="urn:microsoft.com/office/officeart/2018/2/layout/IconLabelList"/>
    <dgm:cxn modelId="{BF21C4C0-1131-4E51-A1B4-6D8B28D3461C}" type="presParOf" srcId="{61BD1375-963C-4F0E-9079-ACEE4ACB86EA}" destId="{A2DD2FF4-B4CA-42B9-90C2-DF42BDF0B7DE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7FFEEB7-DCD4-4033-9E42-5EE313CE5AEF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E067A49B-395A-4FCB-BB8B-706169324A68}">
      <dgm:prSet/>
      <dgm:spPr/>
      <dgm:t>
        <a:bodyPr/>
        <a:lstStyle/>
        <a:p>
          <a:r>
            <a:rPr lang="en-US" b="1" i="0"/>
            <a:t>Ethical and sustainability</a:t>
          </a:r>
          <a:r>
            <a:rPr lang="en-US" b="0" i="0"/>
            <a:t> issues- Firms have got themselves in trouble for sourcing raw materials from overseas suppliers who engage in unethical practices such as child labor, low wages, and environmental degradation</a:t>
          </a:r>
          <a:endParaRPr lang="en-US"/>
        </a:p>
      </dgm:t>
    </dgm:pt>
    <dgm:pt modelId="{2E12C7BB-C06C-4A74-B5F4-D7368319B99C}" type="parTrans" cxnId="{C94691B2-B50F-4F53-BDAF-7FBA53CDA51E}">
      <dgm:prSet/>
      <dgm:spPr/>
      <dgm:t>
        <a:bodyPr/>
        <a:lstStyle/>
        <a:p>
          <a:endParaRPr lang="en-US"/>
        </a:p>
      </dgm:t>
    </dgm:pt>
    <dgm:pt modelId="{FF09797E-CF31-4CF4-BB1B-668D187075D9}" type="sibTrans" cxnId="{C94691B2-B50F-4F53-BDAF-7FBA53CDA51E}">
      <dgm:prSet/>
      <dgm:spPr/>
      <dgm:t>
        <a:bodyPr/>
        <a:lstStyle/>
        <a:p>
          <a:endParaRPr lang="en-US"/>
        </a:p>
      </dgm:t>
    </dgm:pt>
    <dgm:pt modelId="{30C95401-5660-456A-8C42-1DC7BBB03163}" type="pres">
      <dgm:prSet presAssocID="{F7FFEEB7-DCD4-4033-9E42-5EE313CE5AEF}" presName="root" presStyleCnt="0">
        <dgm:presLayoutVars>
          <dgm:dir/>
          <dgm:resizeHandles val="exact"/>
        </dgm:presLayoutVars>
      </dgm:prSet>
      <dgm:spPr/>
    </dgm:pt>
    <dgm:pt modelId="{4D1A54CA-71E0-4280-8A41-E3CEE3E56A2A}" type="pres">
      <dgm:prSet presAssocID="{E067A49B-395A-4FCB-BB8B-706169324A68}" presName="compNode" presStyleCnt="0"/>
      <dgm:spPr/>
    </dgm:pt>
    <dgm:pt modelId="{689DBB22-3CA7-4F30-BB61-A00B7944B66C}" type="pres">
      <dgm:prSet presAssocID="{E067A49B-395A-4FCB-BB8B-706169324A68}" presName="iconRect" presStyleLbl="node1" presStyleIdx="0" presStyleCnt="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DA4BD219-DDAC-4D8A-B777-BB7B10C6B4F4}" type="pres">
      <dgm:prSet presAssocID="{E067A49B-395A-4FCB-BB8B-706169324A68}" presName="spaceRect" presStyleCnt="0"/>
      <dgm:spPr/>
    </dgm:pt>
    <dgm:pt modelId="{74C5801C-B62D-4F56-9049-0F372385A0BA}" type="pres">
      <dgm:prSet presAssocID="{E067A49B-395A-4FCB-BB8B-706169324A68}" presName="textRect" presStyleLbl="revTx" presStyleIdx="0" presStyleCnt="1">
        <dgm:presLayoutVars>
          <dgm:chMax val="1"/>
          <dgm:chPref val="1"/>
        </dgm:presLayoutVars>
      </dgm:prSet>
      <dgm:spPr/>
    </dgm:pt>
  </dgm:ptLst>
  <dgm:cxnLst>
    <dgm:cxn modelId="{AFD7B62F-F11E-4E97-B6FF-18613C1907AB}" type="presOf" srcId="{F7FFEEB7-DCD4-4033-9E42-5EE313CE5AEF}" destId="{30C95401-5660-456A-8C42-1DC7BBB03163}" srcOrd="0" destOrd="0" presId="urn:microsoft.com/office/officeart/2018/2/layout/IconLabelList"/>
    <dgm:cxn modelId="{2D991F30-6294-493C-9E38-7DF80F9719DB}" type="presOf" srcId="{E067A49B-395A-4FCB-BB8B-706169324A68}" destId="{74C5801C-B62D-4F56-9049-0F372385A0BA}" srcOrd="0" destOrd="0" presId="urn:microsoft.com/office/officeart/2018/2/layout/IconLabelList"/>
    <dgm:cxn modelId="{C94691B2-B50F-4F53-BDAF-7FBA53CDA51E}" srcId="{F7FFEEB7-DCD4-4033-9E42-5EE313CE5AEF}" destId="{E067A49B-395A-4FCB-BB8B-706169324A68}" srcOrd="0" destOrd="0" parTransId="{2E12C7BB-C06C-4A74-B5F4-D7368319B99C}" sibTransId="{FF09797E-CF31-4CF4-BB1B-668D187075D9}"/>
    <dgm:cxn modelId="{348C98E1-92B0-43BA-94BA-2B80371805CA}" type="presParOf" srcId="{30C95401-5660-456A-8C42-1DC7BBB03163}" destId="{4D1A54CA-71E0-4280-8A41-E3CEE3E56A2A}" srcOrd="0" destOrd="0" presId="urn:microsoft.com/office/officeart/2018/2/layout/IconLabelList"/>
    <dgm:cxn modelId="{6B75DDBD-C867-4E56-BAD4-1B28C397C055}" type="presParOf" srcId="{4D1A54CA-71E0-4280-8A41-E3CEE3E56A2A}" destId="{689DBB22-3CA7-4F30-BB61-A00B7944B66C}" srcOrd="0" destOrd="0" presId="urn:microsoft.com/office/officeart/2018/2/layout/IconLabelList"/>
    <dgm:cxn modelId="{5E7AF628-97EF-44D3-BD66-8AE636F69EC7}" type="presParOf" srcId="{4D1A54CA-71E0-4280-8A41-E3CEE3E56A2A}" destId="{DA4BD219-DDAC-4D8A-B777-BB7B10C6B4F4}" srcOrd="1" destOrd="0" presId="urn:microsoft.com/office/officeart/2018/2/layout/IconLabelList"/>
    <dgm:cxn modelId="{9B5288F7-FEBC-44C2-B235-B609797F1CAA}" type="presParOf" srcId="{4D1A54CA-71E0-4280-8A41-E3CEE3E56A2A}" destId="{74C5801C-B62D-4F56-9049-0F372385A0BA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7ACE6FD-B9EA-46C7-9EFC-4AC65480B9CD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149C1280-3E18-4843-8FA9-9218535727B9}">
      <dgm:prSet/>
      <dgm:spPr/>
      <dgm:t>
        <a:bodyPr/>
        <a:lstStyle/>
        <a:p>
          <a:r>
            <a:rPr lang="en-US" b="0" i="0" dirty="0"/>
            <a:t>Foreign exchange risk- Global supply chain is clearly made possible through use of foreign currencies which are prone to fluctuation from time to time</a:t>
          </a:r>
          <a:endParaRPr lang="en-US" dirty="0"/>
        </a:p>
      </dgm:t>
    </dgm:pt>
    <dgm:pt modelId="{14AB6ECE-6E70-4F67-BC5D-8DE0DD90C433}" type="parTrans" cxnId="{0F7857DC-3B3B-4890-99C0-CD5888DC2F29}">
      <dgm:prSet/>
      <dgm:spPr/>
      <dgm:t>
        <a:bodyPr/>
        <a:lstStyle/>
        <a:p>
          <a:endParaRPr lang="en-US"/>
        </a:p>
      </dgm:t>
    </dgm:pt>
    <dgm:pt modelId="{E1528632-BEF5-47B5-A5B5-AE59EC97FEB5}" type="sibTrans" cxnId="{0F7857DC-3B3B-4890-99C0-CD5888DC2F29}">
      <dgm:prSet/>
      <dgm:spPr/>
      <dgm:t>
        <a:bodyPr/>
        <a:lstStyle/>
        <a:p>
          <a:endParaRPr lang="en-US"/>
        </a:p>
      </dgm:t>
    </dgm:pt>
    <dgm:pt modelId="{1E363114-3DC9-4AFB-A53E-7DE31289DF8C}" type="pres">
      <dgm:prSet presAssocID="{F7ACE6FD-B9EA-46C7-9EFC-4AC65480B9C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875618C-48AB-4DD6-9234-ADF05479AAD7}" type="pres">
      <dgm:prSet presAssocID="{149C1280-3E18-4843-8FA9-9218535727B9}" presName="hierRoot1" presStyleCnt="0"/>
      <dgm:spPr/>
    </dgm:pt>
    <dgm:pt modelId="{4390D36D-54E4-4FAC-ABB0-C8E37328F6F2}" type="pres">
      <dgm:prSet presAssocID="{149C1280-3E18-4843-8FA9-9218535727B9}" presName="composite" presStyleCnt="0"/>
      <dgm:spPr/>
    </dgm:pt>
    <dgm:pt modelId="{358966DD-9477-4A5A-BB0B-A79301ADCFAB}" type="pres">
      <dgm:prSet presAssocID="{149C1280-3E18-4843-8FA9-9218535727B9}" presName="background" presStyleLbl="node0" presStyleIdx="0" presStyleCnt="1"/>
      <dgm:spPr/>
    </dgm:pt>
    <dgm:pt modelId="{8784A9BD-8DA0-491E-898E-C52BCE84A585}" type="pres">
      <dgm:prSet presAssocID="{149C1280-3E18-4843-8FA9-9218535727B9}" presName="text" presStyleLbl="fgAcc0" presStyleIdx="0" presStyleCnt="1">
        <dgm:presLayoutVars>
          <dgm:chPref val="3"/>
        </dgm:presLayoutVars>
      </dgm:prSet>
      <dgm:spPr/>
    </dgm:pt>
    <dgm:pt modelId="{BA7575C1-6BF7-42EF-B290-F1C8B93B7130}" type="pres">
      <dgm:prSet presAssocID="{149C1280-3E18-4843-8FA9-9218535727B9}" presName="hierChild2" presStyleCnt="0"/>
      <dgm:spPr/>
    </dgm:pt>
  </dgm:ptLst>
  <dgm:cxnLst>
    <dgm:cxn modelId="{2AC24702-19DE-4D68-9D56-2F1E881A744C}" type="presOf" srcId="{F7ACE6FD-B9EA-46C7-9EFC-4AC65480B9CD}" destId="{1E363114-3DC9-4AFB-A53E-7DE31289DF8C}" srcOrd="0" destOrd="0" presId="urn:microsoft.com/office/officeart/2005/8/layout/hierarchy1"/>
    <dgm:cxn modelId="{FE8937D8-A00F-4140-84D8-7F4669D7BC0B}" type="presOf" srcId="{149C1280-3E18-4843-8FA9-9218535727B9}" destId="{8784A9BD-8DA0-491E-898E-C52BCE84A585}" srcOrd="0" destOrd="0" presId="urn:microsoft.com/office/officeart/2005/8/layout/hierarchy1"/>
    <dgm:cxn modelId="{0F7857DC-3B3B-4890-99C0-CD5888DC2F29}" srcId="{F7ACE6FD-B9EA-46C7-9EFC-4AC65480B9CD}" destId="{149C1280-3E18-4843-8FA9-9218535727B9}" srcOrd="0" destOrd="0" parTransId="{14AB6ECE-6E70-4F67-BC5D-8DE0DD90C433}" sibTransId="{E1528632-BEF5-47B5-A5B5-AE59EC97FEB5}"/>
    <dgm:cxn modelId="{185B3E20-0FD3-4738-9B6D-F96E7811B153}" type="presParOf" srcId="{1E363114-3DC9-4AFB-A53E-7DE31289DF8C}" destId="{0875618C-48AB-4DD6-9234-ADF05479AAD7}" srcOrd="0" destOrd="0" presId="urn:microsoft.com/office/officeart/2005/8/layout/hierarchy1"/>
    <dgm:cxn modelId="{DD5FE1C6-CF8B-4EF3-B63C-2A08A6FB655F}" type="presParOf" srcId="{0875618C-48AB-4DD6-9234-ADF05479AAD7}" destId="{4390D36D-54E4-4FAC-ABB0-C8E37328F6F2}" srcOrd="0" destOrd="0" presId="urn:microsoft.com/office/officeart/2005/8/layout/hierarchy1"/>
    <dgm:cxn modelId="{10DC7EB1-5B00-4077-9129-C06301010815}" type="presParOf" srcId="{4390D36D-54E4-4FAC-ABB0-C8E37328F6F2}" destId="{358966DD-9477-4A5A-BB0B-A79301ADCFAB}" srcOrd="0" destOrd="0" presId="urn:microsoft.com/office/officeart/2005/8/layout/hierarchy1"/>
    <dgm:cxn modelId="{5783F984-D9D5-4A93-8661-9E9C404AC7BE}" type="presParOf" srcId="{4390D36D-54E4-4FAC-ABB0-C8E37328F6F2}" destId="{8784A9BD-8DA0-491E-898E-C52BCE84A585}" srcOrd="1" destOrd="0" presId="urn:microsoft.com/office/officeart/2005/8/layout/hierarchy1"/>
    <dgm:cxn modelId="{4E57CE0F-8F4E-4C38-A88D-D6B688F8F1C2}" type="presParOf" srcId="{0875618C-48AB-4DD6-9234-ADF05479AAD7}" destId="{BA7575C1-6BF7-42EF-B290-F1C8B93B713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7ACE6FD-B9EA-46C7-9EFC-4AC65480B9CD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A1DC967-814F-4BA0-9104-3D9EFB5AF56E}">
      <dgm:prSet/>
      <dgm:spPr/>
      <dgm:t>
        <a:bodyPr/>
        <a:lstStyle/>
        <a:p>
          <a:r>
            <a:rPr lang="en-US" b="0" i="0" dirty="0"/>
            <a:t>Difficulties in communication; Given that time zones and languages are likely to be different, physical communication may be a challenge</a:t>
          </a:r>
          <a:endParaRPr lang="en-US" dirty="0"/>
        </a:p>
      </dgm:t>
    </dgm:pt>
    <dgm:pt modelId="{7DE64738-1DEA-42B0-8909-49B238EDB773}" type="parTrans" cxnId="{D9C47C9F-8E1E-4C05-AE20-A74BDCB3860A}">
      <dgm:prSet/>
      <dgm:spPr/>
      <dgm:t>
        <a:bodyPr/>
        <a:lstStyle/>
        <a:p>
          <a:endParaRPr lang="en-US"/>
        </a:p>
      </dgm:t>
    </dgm:pt>
    <dgm:pt modelId="{DAD0A138-F118-4EA3-A9CD-AE68017FD5F1}" type="sibTrans" cxnId="{D9C47C9F-8E1E-4C05-AE20-A74BDCB3860A}">
      <dgm:prSet/>
      <dgm:spPr/>
      <dgm:t>
        <a:bodyPr/>
        <a:lstStyle/>
        <a:p>
          <a:endParaRPr lang="en-US"/>
        </a:p>
      </dgm:t>
    </dgm:pt>
    <dgm:pt modelId="{1E363114-3DC9-4AFB-A53E-7DE31289DF8C}" type="pres">
      <dgm:prSet presAssocID="{F7ACE6FD-B9EA-46C7-9EFC-4AC65480B9C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C768721-4A39-4197-8B31-724B3D95B772}" type="pres">
      <dgm:prSet presAssocID="{3A1DC967-814F-4BA0-9104-3D9EFB5AF56E}" presName="hierRoot1" presStyleCnt="0"/>
      <dgm:spPr/>
    </dgm:pt>
    <dgm:pt modelId="{071088A7-92DC-4D7B-BF7F-D428E0877569}" type="pres">
      <dgm:prSet presAssocID="{3A1DC967-814F-4BA0-9104-3D9EFB5AF56E}" presName="composite" presStyleCnt="0"/>
      <dgm:spPr/>
    </dgm:pt>
    <dgm:pt modelId="{2405AE57-78C8-41D6-8D83-7E2E0081D675}" type="pres">
      <dgm:prSet presAssocID="{3A1DC967-814F-4BA0-9104-3D9EFB5AF56E}" presName="background" presStyleLbl="node0" presStyleIdx="0" presStyleCnt="1"/>
      <dgm:spPr/>
    </dgm:pt>
    <dgm:pt modelId="{6774868E-9733-4311-8394-1154D811C073}" type="pres">
      <dgm:prSet presAssocID="{3A1DC967-814F-4BA0-9104-3D9EFB5AF56E}" presName="text" presStyleLbl="fgAcc0" presStyleIdx="0" presStyleCnt="1">
        <dgm:presLayoutVars>
          <dgm:chPref val="3"/>
        </dgm:presLayoutVars>
      </dgm:prSet>
      <dgm:spPr/>
    </dgm:pt>
    <dgm:pt modelId="{B5FD06D7-9DD6-4F5F-A49D-3ABBE74B65BA}" type="pres">
      <dgm:prSet presAssocID="{3A1DC967-814F-4BA0-9104-3D9EFB5AF56E}" presName="hierChild2" presStyleCnt="0"/>
      <dgm:spPr/>
    </dgm:pt>
  </dgm:ptLst>
  <dgm:cxnLst>
    <dgm:cxn modelId="{2AC24702-19DE-4D68-9D56-2F1E881A744C}" type="presOf" srcId="{F7ACE6FD-B9EA-46C7-9EFC-4AC65480B9CD}" destId="{1E363114-3DC9-4AFB-A53E-7DE31289DF8C}" srcOrd="0" destOrd="0" presId="urn:microsoft.com/office/officeart/2005/8/layout/hierarchy1"/>
    <dgm:cxn modelId="{C03C6460-BCAA-490E-A280-AC9CDAE4D21E}" type="presOf" srcId="{3A1DC967-814F-4BA0-9104-3D9EFB5AF56E}" destId="{6774868E-9733-4311-8394-1154D811C073}" srcOrd="0" destOrd="0" presId="urn:microsoft.com/office/officeart/2005/8/layout/hierarchy1"/>
    <dgm:cxn modelId="{D9C47C9F-8E1E-4C05-AE20-A74BDCB3860A}" srcId="{F7ACE6FD-B9EA-46C7-9EFC-4AC65480B9CD}" destId="{3A1DC967-814F-4BA0-9104-3D9EFB5AF56E}" srcOrd="0" destOrd="0" parTransId="{7DE64738-1DEA-42B0-8909-49B238EDB773}" sibTransId="{DAD0A138-F118-4EA3-A9CD-AE68017FD5F1}"/>
    <dgm:cxn modelId="{49F16EE3-854A-45EC-BC25-82BA580391C3}" type="presParOf" srcId="{1E363114-3DC9-4AFB-A53E-7DE31289DF8C}" destId="{6C768721-4A39-4197-8B31-724B3D95B772}" srcOrd="0" destOrd="0" presId="urn:microsoft.com/office/officeart/2005/8/layout/hierarchy1"/>
    <dgm:cxn modelId="{2DD1E01D-3918-43D5-95D3-456EF0C814DC}" type="presParOf" srcId="{6C768721-4A39-4197-8B31-724B3D95B772}" destId="{071088A7-92DC-4D7B-BF7F-D428E0877569}" srcOrd="0" destOrd="0" presId="urn:microsoft.com/office/officeart/2005/8/layout/hierarchy1"/>
    <dgm:cxn modelId="{13B515F1-9D17-448B-99F7-704B5072EDCF}" type="presParOf" srcId="{071088A7-92DC-4D7B-BF7F-D428E0877569}" destId="{2405AE57-78C8-41D6-8D83-7E2E0081D675}" srcOrd="0" destOrd="0" presId="urn:microsoft.com/office/officeart/2005/8/layout/hierarchy1"/>
    <dgm:cxn modelId="{BC5C1C72-FB8C-43D4-838F-3A3B36645C0A}" type="presParOf" srcId="{071088A7-92DC-4D7B-BF7F-D428E0877569}" destId="{6774868E-9733-4311-8394-1154D811C073}" srcOrd="1" destOrd="0" presId="urn:microsoft.com/office/officeart/2005/8/layout/hierarchy1"/>
    <dgm:cxn modelId="{170C8E7D-0280-452B-AF5B-DC8AF4A5A6DB}" type="presParOf" srcId="{6C768721-4A39-4197-8B31-724B3D95B772}" destId="{B5FD06D7-9DD6-4F5F-A49D-3ABBE74B65B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955C5D1-C5BA-4237-A81D-B6DF824B8CD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2" csCatId="colorful" phldr="1"/>
      <dgm:spPr/>
      <dgm:t>
        <a:bodyPr/>
        <a:lstStyle/>
        <a:p>
          <a:endParaRPr lang="en-US"/>
        </a:p>
      </dgm:t>
    </dgm:pt>
    <dgm:pt modelId="{9A862AC8-2601-4CD3-A659-A1F226DFE576}">
      <dgm:prSet/>
      <dgm:spPr/>
      <dgm:t>
        <a:bodyPr/>
        <a:lstStyle/>
        <a:p>
          <a:r>
            <a:rPr lang="en-US" b="0" i="0"/>
            <a:t>Aggregating loads to avoid part-empty running during delivery or shipment</a:t>
          </a:r>
          <a:endParaRPr lang="en-US"/>
        </a:p>
      </dgm:t>
    </dgm:pt>
    <dgm:pt modelId="{F534ED90-78A0-4F81-8EA8-41AF7704A422}" type="parTrans" cxnId="{7131943C-D545-440C-8E74-9DE093919DC2}">
      <dgm:prSet/>
      <dgm:spPr/>
      <dgm:t>
        <a:bodyPr/>
        <a:lstStyle/>
        <a:p>
          <a:endParaRPr lang="en-US"/>
        </a:p>
      </dgm:t>
    </dgm:pt>
    <dgm:pt modelId="{39490054-CF13-41EB-8769-BFBD4C4149A2}" type="sibTrans" cxnId="{7131943C-D545-440C-8E74-9DE093919DC2}">
      <dgm:prSet/>
      <dgm:spPr/>
      <dgm:t>
        <a:bodyPr/>
        <a:lstStyle/>
        <a:p>
          <a:endParaRPr lang="en-US"/>
        </a:p>
      </dgm:t>
    </dgm:pt>
    <dgm:pt modelId="{29FC83B4-3412-4E49-B7BE-FF042CF7A0B5}">
      <dgm:prSet/>
      <dgm:spPr/>
      <dgm:t>
        <a:bodyPr/>
        <a:lstStyle/>
        <a:p>
          <a:r>
            <a:rPr lang="en-US" b="0" i="0"/>
            <a:t>Avoid empty vehicles on return journeys</a:t>
          </a:r>
          <a:endParaRPr lang="en-US"/>
        </a:p>
      </dgm:t>
    </dgm:pt>
    <dgm:pt modelId="{887E671F-3B1B-4F09-98D0-1908BFBFC638}" type="parTrans" cxnId="{8AF0EDAB-5D99-4778-8714-0E8984914FCF}">
      <dgm:prSet/>
      <dgm:spPr/>
      <dgm:t>
        <a:bodyPr/>
        <a:lstStyle/>
        <a:p>
          <a:endParaRPr lang="en-US"/>
        </a:p>
      </dgm:t>
    </dgm:pt>
    <dgm:pt modelId="{D07D9859-612E-447E-9213-99E1A11D4683}" type="sibTrans" cxnId="{8AF0EDAB-5D99-4778-8714-0E8984914FCF}">
      <dgm:prSet/>
      <dgm:spPr/>
      <dgm:t>
        <a:bodyPr/>
        <a:lstStyle/>
        <a:p>
          <a:endParaRPr lang="en-US"/>
        </a:p>
      </dgm:t>
    </dgm:pt>
    <dgm:pt modelId="{9CC5A1C0-724B-4A78-B46C-24F86F38FB38}" type="pres">
      <dgm:prSet presAssocID="{F955C5D1-C5BA-4237-A81D-B6DF824B8CD4}" presName="root" presStyleCnt="0">
        <dgm:presLayoutVars>
          <dgm:dir/>
          <dgm:resizeHandles val="exact"/>
        </dgm:presLayoutVars>
      </dgm:prSet>
      <dgm:spPr/>
    </dgm:pt>
    <dgm:pt modelId="{63E97014-7078-40CD-B565-88618EF2D450}" type="pres">
      <dgm:prSet presAssocID="{9A862AC8-2601-4CD3-A659-A1F226DFE576}" presName="compNode" presStyleCnt="0"/>
      <dgm:spPr/>
    </dgm:pt>
    <dgm:pt modelId="{03AB8D2B-E585-400F-A9F1-E25473AE9FDD}" type="pres">
      <dgm:prSet presAssocID="{9A862AC8-2601-4CD3-A659-A1F226DFE576}" presName="bgRect" presStyleLbl="bgShp" presStyleIdx="0" presStyleCnt="2"/>
      <dgm:spPr/>
    </dgm:pt>
    <dgm:pt modelId="{189FF112-0A84-4297-ACCF-3E2359AE69D8}" type="pres">
      <dgm:prSet presAssocID="{9A862AC8-2601-4CD3-A659-A1F226DFE576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uck"/>
        </a:ext>
      </dgm:extLst>
    </dgm:pt>
    <dgm:pt modelId="{89363E2A-A33A-417C-9118-BCB13FF09448}" type="pres">
      <dgm:prSet presAssocID="{9A862AC8-2601-4CD3-A659-A1F226DFE576}" presName="spaceRect" presStyleCnt="0"/>
      <dgm:spPr/>
    </dgm:pt>
    <dgm:pt modelId="{7EBA3E28-6344-4CD2-92AE-C9F163719EE2}" type="pres">
      <dgm:prSet presAssocID="{9A862AC8-2601-4CD3-A659-A1F226DFE576}" presName="parTx" presStyleLbl="revTx" presStyleIdx="0" presStyleCnt="2">
        <dgm:presLayoutVars>
          <dgm:chMax val="0"/>
          <dgm:chPref val="0"/>
        </dgm:presLayoutVars>
      </dgm:prSet>
      <dgm:spPr/>
    </dgm:pt>
    <dgm:pt modelId="{07770BA1-3EDD-4C84-8638-12CF1B0A86F9}" type="pres">
      <dgm:prSet presAssocID="{39490054-CF13-41EB-8769-BFBD4C4149A2}" presName="sibTrans" presStyleCnt="0"/>
      <dgm:spPr/>
    </dgm:pt>
    <dgm:pt modelId="{E5163B1C-1412-433C-8C9E-89CE23C04A1B}" type="pres">
      <dgm:prSet presAssocID="{29FC83B4-3412-4E49-B7BE-FF042CF7A0B5}" presName="compNode" presStyleCnt="0"/>
      <dgm:spPr/>
    </dgm:pt>
    <dgm:pt modelId="{494C7A7C-C62B-476F-8E7B-138710923B41}" type="pres">
      <dgm:prSet presAssocID="{29FC83B4-3412-4E49-B7BE-FF042CF7A0B5}" presName="bgRect" presStyleLbl="bgShp" presStyleIdx="1" presStyleCnt="2"/>
      <dgm:spPr/>
    </dgm:pt>
    <dgm:pt modelId="{371F77A3-A234-453A-9A17-5102569E108D}" type="pres">
      <dgm:prSet presAssocID="{29FC83B4-3412-4E49-B7BE-FF042CF7A0B5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r"/>
        </a:ext>
      </dgm:extLst>
    </dgm:pt>
    <dgm:pt modelId="{74DB1BB1-7833-49F9-88C6-E53CC798C54A}" type="pres">
      <dgm:prSet presAssocID="{29FC83B4-3412-4E49-B7BE-FF042CF7A0B5}" presName="spaceRect" presStyleCnt="0"/>
      <dgm:spPr/>
    </dgm:pt>
    <dgm:pt modelId="{2DBBFA0D-7236-4F41-9E87-C1047F4ADD6A}" type="pres">
      <dgm:prSet presAssocID="{29FC83B4-3412-4E49-B7BE-FF042CF7A0B5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B7D54128-FB6A-4664-8556-5720D0CB9C90}" type="presOf" srcId="{29FC83B4-3412-4E49-B7BE-FF042CF7A0B5}" destId="{2DBBFA0D-7236-4F41-9E87-C1047F4ADD6A}" srcOrd="0" destOrd="0" presId="urn:microsoft.com/office/officeart/2018/2/layout/IconVerticalSolidList"/>
    <dgm:cxn modelId="{7131943C-D545-440C-8E74-9DE093919DC2}" srcId="{F955C5D1-C5BA-4237-A81D-B6DF824B8CD4}" destId="{9A862AC8-2601-4CD3-A659-A1F226DFE576}" srcOrd="0" destOrd="0" parTransId="{F534ED90-78A0-4F81-8EA8-41AF7704A422}" sibTransId="{39490054-CF13-41EB-8769-BFBD4C4149A2}"/>
    <dgm:cxn modelId="{62914675-D540-4462-9442-EE1F255EF86A}" type="presOf" srcId="{F955C5D1-C5BA-4237-A81D-B6DF824B8CD4}" destId="{9CC5A1C0-724B-4A78-B46C-24F86F38FB38}" srcOrd="0" destOrd="0" presId="urn:microsoft.com/office/officeart/2018/2/layout/IconVerticalSolidList"/>
    <dgm:cxn modelId="{C546CFA5-B773-4EC1-8300-FF8FAE88B92A}" type="presOf" srcId="{9A862AC8-2601-4CD3-A659-A1F226DFE576}" destId="{7EBA3E28-6344-4CD2-92AE-C9F163719EE2}" srcOrd="0" destOrd="0" presId="urn:microsoft.com/office/officeart/2018/2/layout/IconVerticalSolidList"/>
    <dgm:cxn modelId="{8AF0EDAB-5D99-4778-8714-0E8984914FCF}" srcId="{F955C5D1-C5BA-4237-A81D-B6DF824B8CD4}" destId="{29FC83B4-3412-4E49-B7BE-FF042CF7A0B5}" srcOrd="1" destOrd="0" parTransId="{887E671F-3B1B-4F09-98D0-1908BFBFC638}" sibTransId="{D07D9859-612E-447E-9213-99E1A11D4683}"/>
    <dgm:cxn modelId="{1F28D957-D6DA-4A5D-9018-01C918C7C062}" type="presParOf" srcId="{9CC5A1C0-724B-4A78-B46C-24F86F38FB38}" destId="{63E97014-7078-40CD-B565-88618EF2D450}" srcOrd="0" destOrd="0" presId="urn:microsoft.com/office/officeart/2018/2/layout/IconVerticalSolidList"/>
    <dgm:cxn modelId="{3A53ABF4-2915-4C78-85D7-90C60AC0E642}" type="presParOf" srcId="{63E97014-7078-40CD-B565-88618EF2D450}" destId="{03AB8D2B-E585-400F-A9F1-E25473AE9FDD}" srcOrd="0" destOrd="0" presId="urn:microsoft.com/office/officeart/2018/2/layout/IconVerticalSolidList"/>
    <dgm:cxn modelId="{73CC2686-6EBB-4B1F-B3FE-0BF76CA913E3}" type="presParOf" srcId="{63E97014-7078-40CD-B565-88618EF2D450}" destId="{189FF112-0A84-4297-ACCF-3E2359AE69D8}" srcOrd="1" destOrd="0" presId="urn:microsoft.com/office/officeart/2018/2/layout/IconVerticalSolidList"/>
    <dgm:cxn modelId="{BAD375D6-9518-4E6A-A535-A18D74FAB0F8}" type="presParOf" srcId="{63E97014-7078-40CD-B565-88618EF2D450}" destId="{89363E2A-A33A-417C-9118-BCB13FF09448}" srcOrd="2" destOrd="0" presId="urn:microsoft.com/office/officeart/2018/2/layout/IconVerticalSolidList"/>
    <dgm:cxn modelId="{7CF68ED5-73C1-4F20-B86E-FAEAC7963611}" type="presParOf" srcId="{63E97014-7078-40CD-B565-88618EF2D450}" destId="{7EBA3E28-6344-4CD2-92AE-C9F163719EE2}" srcOrd="3" destOrd="0" presId="urn:microsoft.com/office/officeart/2018/2/layout/IconVerticalSolidList"/>
    <dgm:cxn modelId="{A9CEAE40-5522-451D-9FFB-030C59581BB6}" type="presParOf" srcId="{9CC5A1C0-724B-4A78-B46C-24F86F38FB38}" destId="{07770BA1-3EDD-4C84-8638-12CF1B0A86F9}" srcOrd="1" destOrd="0" presId="urn:microsoft.com/office/officeart/2018/2/layout/IconVerticalSolidList"/>
    <dgm:cxn modelId="{B4A9FB49-5796-4679-8BE6-3D2FE4DD96BE}" type="presParOf" srcId="{9CC5A1C0-724B-4A78-B46C-24F86F38FB38}" destId="{E5163B1C-1412-433C-8C9E-89CE23C04A1B}" srcOrd="2" destOrd="0" presId="urn:microsoft.com/office/officeart/2018/2/layout/IconVerticalSolidList"/>
    <dgm:cxn modelId="{EB98BD3E-BCA3-4646-9C37-48DA59976C50}" type="presParOf" srcId="{E5163B1C-1412-433C-8C9E-89CE23C04A1B}" destId="{494C7A7C-C62B-476F-8E7B-138710923B41}" srcOrd="0" destOrd="0" presId="urn:microsoft.com/office/officeart/2018/2/layout/IconVerticalSolidList"/>
    <dgm:cxn modelId="{4E016AA3-D256-4CE2-AD4A-6C76D4F67D86}" type="presParOf" srcId="{E5163B1C-1412-433C-8C9E-89CE23C04A1B}" destId="{371F77A3-A234-453A-9A17-5102569E108D}" srcOrd="1" destOrd="0" presId="urn:microsoft.com/office/officeart/2018/2/layout/IconVerticalSolidList"/>
    <dgm:cxn modelId="{1812C1CE-95DF-4106-BE51-41027B8D2085}" type="presParOf" srcId="{E5163B1C-1412-433C-8C9E-89CE23C04A1B}" destId="{74DB1BB1-7833-49F9-88C6-E53CC798C54A}" srcOrd="2" destOrd="0" presId="urn:microsoft.com/office/officeart/2018/2/layout/IconVerticalSolidList"/>
    <dgm:cxn modelId="{38035DF3-69F2-443A-B6F4-1A66868629E6}" type="presParOf" srcId="{E5163B1C-1412-433C-8C9E-89CE23C04A1B}" destId="{2DBBFA0D-7236-4F41-9E87-C1047F4ADD6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955C5D1-C5BA-4237-A81D-B6DF824B8CD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accent6_2" csCatId="accent6" phldr="1"/>
      <dgm:spPr/>
      <dgm:t>
        <a:bodyPr/>
        <a:lstStyle/>
        <a:p>
          <a:endParaRPr lang="en-US"/>
        </a:p>
      </dgm:t>
    </dgm:pt>
    <dgm:pt modelId="{42C4E2EC-75CB-41A9-82C1-EBB925A69319}">
      <dgm:prSet/>
      <dgm:spPr/>
      <dgm:t>
        <a:bodyPr/>
        <a:lstStyle/>
        <a:p>
          <a:r>
            <a:rPr lang="en-US" b="0" i="0"/>
            <a:t>Arranging delivery times at off-peak periods to avoid idle or waiting times</a:t>
          </a:r>
          <a:endParaRPr lang="en-US"/>
        </a:p>
      </dgm:t>
    </dgm:pt>
    <dgm:pt modelId="{493558A1-4DD9-420D-9562-4F064D6059A5}" type="parTrans" cxnId="{CB87EB57-B3AF-4F02-8BAA-009B078EB185}">
      <dgm:prSet/>
      <dgm:spPr/>
      <dgm:t>
        <a:bodyPr/>
        <a:lstStyle/>
        <a:p>
          <a:endParaRPr lang="en-US"/>
        </a:p>
      </dgm:t>
    </dgm:pt>
    <dgm:pt modelId="{410026DC-F75E-4B7C-815D-1373AC2C2EAE}" type="sibTrans" cxnId="{CB87EB57-B3AF-4F02-8BAA-009B078EB185}">
      <dgm:prSet/>
      <dgm:spPr/>
      <dgm:t>
        <a:bodyPr/>
        <a:lstStyle/>
        <a:p>
          <a:endParaRPr lang="en-US"/>
        </a:p>
      </dgm:t>
    </dgm:pt>
    <dgm:pt modelId="{36A863A4-2FD0-4469-A47F-8B7AE45A3A4C}">
      <dgm:prSet/>
      <dgm:spPr/>
      <dgm:t>
        <a:bodyPr/>
        <a:lstStyle/>
        <a:p>
          <a:r>
            <a:rPr lang="en-US" b="0" i="0"/>
            <a:t>Negotiating lower rates with service providers</a:t>
          </a:r>
          <a:endParaRPr lang="en-US"/>
        </a:p>
      </dgm:t>
    </dgm:pt>
    <dgm:pt modelId="{90EEA940-270F-4003-BD19-E4CEEE456CB3}" type="parTrans" cxnId="{96F6CEA3-7521-45FE-8B8E-21DEC7C9D3EA}">
      <dgm:prSet/>
      <dgm:spPr/>
      <dgm:t>
        <a:bodyPr/>
        <a:lstStyle/>
        <a:p>
          <a:endParaRPr lang="en-US"/>
        </a:p>
      </dgm:t>
    </dgm:pt>
    <dgm:pt modelId="{E2BA00E5-5AEB-43C2-8548-AEE88A753F0C}" type="sibTrans" cxnId="{96F6CEA3-7521-45FE-8B8E-21DEC7C9D3EA}">
      <dgm:prSet/>
      <dgm:spPr/>
      <dgm:t>
        <a:bodyPr/>
        <a:lstStyle/>
        <a:p>
          <a:endParaRPr lang="en-US"/>
        </a:p>
      </dgm:t>
    </dgm:pt>
    <dgm:pt modelId="{02393D74-45BC-4C24-965B-60540988F32A}">
      <dgm:prSet/>
      <dgm:spPr/>
      <dgm:t>
        <a:bodyPr/>
        <a:lstStyle/>
        <a:p>
          <a:r>
            <a:rPr lang="en-US" b="0" i="0"/>
            <a:t>Locating manufacturing near your customers and suppliers</a:t>
          </a:r>
          <a:endParaRPr lang="en-US"/>
        </a:p>
      </dgm:t>
    </dgm:pt>
    <dgm:pt modelId="{01FD2945-9613-4D3B-8388-752A52D0A308}" type="parTrans" cxnId="{8990F5C8-69BE-47AD-80D2-FF3E2B438727}">
      <dgm:prSet/>
      <dgm:spPr/>
      <dgm:t>
        <a:bodyPr/>
        <a:lstStyle/>
        <a:p>
          <a:endParaRPr lang="en-US"/>
        </a:p>
      </dgm:t>
    </dgm:pt>
    <dgm:pt modelId="{6AB48A97-FD17-460D-8C15-C6C017E72DE5}" type="sibTrans" cxnId="{8990F5C8-69BE-47AD-80D2-FF3E2B438727}">
      <dgm:prSet/>
      <dgm:spPr/>
      <dgm:t>
        <a:bodyPr/>
        <a:lstStyle/>
        <a:p>
          <a:endParaRPr lang="en-US"/>
        </a:p>
      </dgm:t>
    </dgm:pt>
    <dgm:pt modelId="{9CC5A1C0-724B-4A78-B46C-24F86F38FB38}" type="pres">
      <dgm:prSet presAssocID="{F955C5D1-C5BA-4237-A81D-B6DF824B8CD4}" presName="root" presStyleCnt="0">
        <dgm:presLayoutVars>
          <dgm:dir/>
          <dgm:resizeHandles val="exact"/>
        </dgm:presLayoutVars>
      </dgm:prSet>
      <dgm:spPr/>
    </dgm:pt>
    <dgm:pt modelId="{6C442A4F-B8F7-4E7A-B8DE-BE6B6A265FF4}" type="pres">
      <dgm:prSet presAssocID="{42C4E2EC-75CB-41A9-82C1-EBB925A69319}" presName="compNode" presStyleCnt="0"/>
      <dgm:spPr/>
    </dgm:pt>
    <dgm:pt modelId="{79ED99A5-871E-4090-B851-FBE6380770E3}" type="pres">
      <dgm:prSet presAssocID="{42C4E2EC-75CB-41A9-82C1-EBB925A69319}" presName="bgRect" presStyleLbl="bgShp" presStyleIdx="0" presStyleCnt="3"/>
      <dgm:spPr/>
    </dgm:pt>
    <dgm:pt modelId="{742F478A-6273-468E-9830-1D1AD9646DCA}" type="pres">
      <dgm:prSet presAssocID="{42C4E2EC-75CB-41A9-82C1-EBB925A6931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urglass"/>
        </a:ext>
      </dgm:extLst>
    </dgm:pt>
    <dgm:pt modelId="{9AE6B057-1539-4C78-B39C-93FB7F7689D4}" type="pres">
      <dgm:prSet presAssocID="{42C4E2EC-75CB-41A9-82C1-EBB925A69319}" presName="spaceRect" presStyleCnt="0"/>
      <dgm:spPr/>
    </dgm:pt>
    <dgm:pt modelId="{B503C711-1940-4690-A35A-0EC7820DB628}" type="pres">
      <dgm:prSet presAssocID="{42C4E2EC-75CB-41A9-82C1-EBB925A69319}" presName="parTx" presStyleLbl="revTx" presStyleIdx="0" presStyleCnt="3">
        <dgm:presLayoutVars>
          <dgm:chMax val="0"/>
          <dgm:chPref val="0"/>
        </dgm:presLayoutVars>
      </dgm:prSet>
      <dgm:spPr/>
    </dgm:pt>
    <dgm:pt modelId="{2E1BA4FF-539F-454A-9DFF-9258FB1FDA0D}" type="pres">
      <dgm:prSet presAssocID="{410026DC-F75E-4B7C-815D-1373AC2C2EAE}" presName="sibTrans" presStyleCnt="0"/>
      <dgm:spPr/>
    </dgm:pt>
    <dgm:pt modelId="{2AE0C934-1924-4771-9DBE-901E203AFEA3}" type="pres">
      <dgm:prSet presAssocID="{36A863A4-2FD0-4469-A47F-8B7AE45A3A4C}" presName="compNode" presStyleCnt="0"/>
      <dgm:spPr/>
    </dgm:pt>
    <dgm:pt modelId="{601DF870-B0CC-4970-8AAE-9F42AFD8F900}" type="pres">
      <dgm:prSet presAssocID="{36A863A4-2FD0-4469-A47F-8B7AE45A3A4C}" presName="bgRect" presStyleLbl="bgShp" presStyleIdx="1" presStyleCnt="3"/>
      <dgm:spPr/>
    </dgm:pt>
    <dgm:pt modelId="{E4F17A78-EFA2-42D1-837F-E6F64E73C50B}" type="pres">
      <dgm:prSet presAssocID="{36A863A4-2FD0-4469-A47F-8B7AE45A3A4C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C3CC127D-B90D-4290-A4ED-0CF2CA15FD8D}" type="pres">
      <dgm:prSet presAssocID="{36A863A4-2FD0-4469-A47F-8B7AE45A3A4C}" presName="spaceRect" presStyleCnt="0"/>
      <dgm:spPr/>
    </dgm:pt>
    <dgm:pt modelId="{644AFDB7-3605-4B7E-958E-3FBA34D55CFB}" type="pres">
      <dgm:prSet presAssocID="{36A863A4-2FD0-4469-A47F-8B7AE45A3A4C}" presName="parTx" presStyleLbl="revTx" presStyleIdx="1" presStyleCnt="3">
        <dgm:presLayoutVars>
          <dgm:chMax val="0"/>
          <dgm:chPref val="0"/>
        </dgm:presLayoutVars>
      </dgm:prSet>
      <dgm:spPr/>
    </dgm:pt>
    <dgm:pt modelId="{F448D365-B4FE-4465-8FBC-2F33BF2B9812}" type="pres">
      <dgm:prSet presAssocID="{E2BA00E5-5AEB-43C2-8548-AEE88A753F0C}" presName="sibTrans" presStyleCnt="0"/>
      <dgm:spPr/>
    </dgm:pt>
    <dgm:pt modelId="{88B98F98-F490-45AD-BAC6-90FA269645E4}" type="pres">
      <dgm:prSet presAssocID="{02393D74-45BC-4C24-965B-60540988F32A}" presName="compNode" presStyleCnt="0"/>
      <dgm:spPr/>
    </dgm:pt>
    <dgm:pt modelId="{238EABAE-CCA7-45D3-9880-C66E5A1BEE3D}" type="pres">
      <dgm:prSet presAssocID="{02393D74-45BC-4C24-965B-60540988F32A}" presName="bgRect" presStyleLbl="bgShp" presStyleIdx="2" presStyleCnt="3"/>
      <dgm:spPr/>
    </dgm:pt>
    <dgm:pt modelId="{CDBA5BDB-447A-4275-BC84-93797DCC9875}" type="pres">
      <dgm:prSet presAssocID="{02393D74-45BC-4C24-965B-60540988F32A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actory"/>
        </a:ext>
      </dgm:extLst>
    </dgm:pt>
    <dgm:pt modelId="{EC0CC89D-4981-4DF6-BC6A-E5363482BD36}" type="pres">
      <dgm:prSet presAssocID="{02393D74-45BC-4C24-965B-60540988F32A}" presName="spaceRect" presStyleCnt="0"/>
      <dgm:spPr/>
    </dgm:pt>
    <dgm:pt modelId="{1F50C7E5-CD82-47DA-95F9-46D8E57418EC}" type="pres">
      <dgm:prSet presAssocID="{02393D74-45BC-4C24-965B-60540988F32A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E3E09307-0330-4279-8A4C-6E4B702D6CEF}" type="presOf" srcId="{42C4E2EC-75CB-41A9-82C1-EBB925A69319}" destId="{B503C711-1940-4690-A35A-0EC7820DB628}" srcOrd="0" destOrd="0" presId="urn:microsoft.com/office/officeart/2018/2/layout/IconVerticalSolidList"/>
    <dgm:cxn modelId="{92D23C5D-8BFB-4198-8497-99F6A16DA1A5}" type="presOf" srcId="{36A863A4-2FD0-4469-A47F-8B7AE45A3A4C}" destId="{644AFDB7-3605-4B7E-958E-3FBA34D55CFB}" srcOrd="0" destOrd="0" presId="urn:microsoft.com/office/officeart/2018/2/layout/IconVerticalSolidList"/>
    <dgm:cxn modelId="{62914675-D540-4462-9442-EE1F255EF86A}" type="presOf" srcId="{F955C5D1-C5BA-4237-A81D-B6DF824B8CD4}" destId="{9CC5A1C0-724B-4A78-B46C-24F86F38FB38}" srcOrd="0" destOrd="0" presId="urn:microsoft.com/office/officeart/2018/2/layout/IconVerticalSolidList"/>
    <dgm:cxn modelId="{CB87EB57-B3AF-4F02-8BAA-009B078EB185}" srcId="{F955C5D1-C5BA-4237-A81D-B6DF824B8CD4}" destId="{42C4E2EC-75CB-41A9-82C1-EBB925A69319}" srcOrd="0" destOrd="0" parTransId="{493558A1-4DD9-420D-9562-4F064D6059A5}" sibTransId="{410026DC-F75E-4B7C-815D-1373AC2C2EAE}"/>
    <dgm:cxn modelId="{96F6CEA3-7521-45FE-8B8E-21DEC7C9D3EA}" srcId="{F955C5D1-C5BA-4237-A81D-B6DF824B8CD4}" destId="{36A863A4-2FD0-4469-A47F-8B7AE45A3A4C}" srcOrd="1" destOrd="0" parTransId="{90EEA940-270F-4003-BD19-E4CEEE456CB3}" sibTransId="{E2BA00E5-5AEB-43C2-8548-AEE88A753F0C}"/>
    <dgm:cxn modelId="{8990F5C8-69BE-47AD-80D2-FF3E2B438727}" srcId="{F955C5D1-C5BA-4237-A81D-B6DF824B8CD4}" destId="{02393D74-45BC-4C24-965B-60540988F32A}" srcOrd="2" destOrd="0" parTransId="{01FD2945-9613-4D3B-8388-752A52D0A308}" sibTransId="{6AB48A97-FD17-460D-8C15-C6C017E72DE5}"/>
    <dgm:cxn modelId="{19D080FF-A215-4887-B776-AFB6CF51E4B8}" type="presOf" srcId="{02393D74-45BC-4C24-965B-60540988F32A}" destId="{1F50C7E5-CD82-47DA-95F9-46D8E57418EC}" srcOrd="0" destOrd="0" presId="urn:microsoft.com/office/officeart/2018/2/layout/IconVerticalSolidList"/>
    <dgm:cxn modelId="{75939339-C7B9-477F-92DA-CEE336BFA764}" type="presParOf" srcId="{9CC5A1C0-724B-4A78-B46C-24F86F38FB38}" destId="{6C442A4F-B8F7-4E7A-B8DE-BE6B6A265FF4}" srcOrd="0" destOrd="0" presId="urn:microsoft.com/office/officeart/2018/2/layout/IconVerticalSolidList"/>
    <dgm:cxn modelId="{B00CE486-E5F1-493D-9989-0DA8E8B93E8A}" type="presParOf" srcId="{6C442A4F-B8F7-4E7A-B8DE-BE6B6A265FF4}" destId="{79ED99A5-871E-4090-B851-FBE6380770E3}" srcOrd="0" destOrd="0" presId="urn:microsoft.com/office/officeart/2018/2/layout/IconVerticalSolidList"/>
    <dgm:cxn modelId="{BC11DD9C-4647-4668-9F2D-A05950852C14}" type="presParOf" srcId="{6C442A4F-B8F7-4E7A-B8DE-BE6B6A265FF4}" destId="{742F478A-6273-468E-9830-1D1AD9646DCA}" srcOrd="1" destOrd="0" presId="urn:microsoft.com/office/officeart/2018/2/layout/IconVerticalSolidList"/>
    <dgm:cxn modelId="{C03227B2-5865-4AEF-A64E-ACBAC7E470A2}" type="presParOf" srcId="{6C442A4F-B8F7-4E7A-B8DE-BE6B6A265FF4}" destId="{9AE6B057-1539-4C78-B39C-93FB7F7689D4}" srcOrd="2" destOrd="0" presId="urn:microsoft.com/office/officeart/2018/2/layout/IconVerticalSolidList"/>
    <dgm:cxn modelId="{179A01A9-4F6F-4987-8AE9-036B3A8DCFA6}" type="presParOf" srcId="{6C442A4F-B8F7-4E7A-B8DE-BE6B6A265FF4}" destId="{B503C711-1940-4690-A35A-0EC7820DB628}" srcOrd="3" destOrd="0" presId="urn:microsoft.com/office/officeart/2018/2/layout/IconVerticalSolidList"/>
    <dgm:cxn modelId="{2EAF0C65-47E0-487B-B20A-033CCF81D354}" type="presParOf" srcId="{9CC5A1C0-724B-4A78-B46C-24F86F38FB38}" destId="{2E1BA4FF-539F-454A-9DFF-9258FB1FDA0D}" srcOrd="1" destOrd="0" presId="urn:microsoft.com/office/officeart/2018/2/layout/IconVerticalSolidList"/>
    <dgm:cxn modelId="{571CAF17-877C-46AB-97C4-6EE73C0468A9}" type="presParOf" srcId="{9CC5A1C0-724B-4A78-B46C-24F86F38FB38}" destId="{2AE0C934-1924-4771-9DBE-901E203AFEA3}" srcOrd="2" destOrd="0" presId="urn:microsoft.com/office/officeart/2018/2/layout/IconVerticalSolidList"/>
    <dgm:cxn modelId="{C9C58355-B776-4ECF-84A2-6D55FD841929}" type="presParOf" srcId="{2AE0C934-1924-4771-9DBE-901E203AFEA3}" destId="{601DF870-B0CC-4970-8AAE-9F42AFD8F900}" srcOrd="0" destOrd="0" presId="urn:microsoft.com/office/officeart/2018/2/layout/IconVerticalSolidList"/>
    <dgm:cxn modelId="{D64680B7-8821-42E8-8708-6C42C5E518B5}" type="presParOf" srcId="{2AE0C934-1924-4771-9DBE-901E203AFEA3}" destId="{E4F17A78-EFA2-42D1-837F-E6F64E73C50B}" srcOrd="1" destOrd="0" presId="urn:microsoft.com/office/officeart/2018/2/layout/IconVerticalSolidList"/>
    <dgm:cxn modelId="{87848F03-A0A2-4F43-934B-6E0045646A5B}" type="presParOf" srcId="{2AE0C934-1924-4771-9DBE-901E203AFEA3}" destId="{C3CC127D-B90D-4290-A4ED-0CF2CA15FD8D}" srcOrd="2" destOrd="0" presId="urn:microsoft.com/office/officeart/2018/2/layout/IconVerticalSolidList"/>
    <dgm:cxn modelId="{270E947A-2B67-4F01-B8A0-F71C8C50864A}" type="presParOf" srcId="{2AE0C934-1924-4771-9DBE-901E203AFEA3}" destId="{644AFDB7-3605-4B7E-958E-3FBA34D55CFB}" srcOrd="3" destOrd="0" presId="urn:microsoft.com/office/officeart/2018/2/layout/IconVerticalSolidList"/>
    <dgm:cxn modelId="{ECB029D6-AA27-4F4E-A9C5-336785D4B111}" type="presParOf" srcId="{9CC5A1C0-724B-4A78-B46C-24F86F38FB38}" destId="{F448D365-B4FE-4465-8FBC-2F33BF2B9812}" srcOrd="3" destOrd="0" presId="urn:microsoft.com/office/officeart/2018/2/layout/IconVerticalSolidList"/>
    <dgm:cxn modelId="{12C48EAC-2EFA-414A-A4AC-E4ABC6B6B61F}" type="presParOf" srcId="{9CC5A1C0-724B-4A78-B46C-24F86F38FB38}" destId="{88B98F98-F490-45AD-BAC6-90FA269645E4}" srcOrd="4" destOrd="0" presId="urn:microsoft.com/office/officeart/2018/2/layout/IconVerticalSolidList"/>
    <dgm:cxn modelId="{6E31CC49-63DC-4AD9-A912-D08CBF7974BA}" type="presParOf" srcId="{88B98F98-F490-45AD-BAC6-90FA269645E4}" destId="{238EABAE-CCA7-45D3-9880-C66E5A1BEE3D}" srcOrd="0" destOrd="0" presId="urn:microsoft.com/office/officeart/2018/2/layout/IconVerticalSolidList"/>
    <dgm:cxn modelId="{CE674074-9B6E-432C-9542-EB247DCF96B6}" type="presParOf" srcId="{88B98F98-F490-45AD-BAC6-90FA269645E4}" destId="{CDBA5BDB-447A-4275-BC84-93797DCC9875}" srcOrd="1" destOrd="0" presId="urn:microsoft.com/office/officeart/2018/2/layout/IconVerticalSolidList"/>
    <dgm:cxn modelId="{2846799D-721C-4102-AACC-BD3EDE26B83E}" type="presParOf" srcId="{88B98F98-F490-45AD-BAC6-90FA269645E4}" destId="{EC0CC89D-4981-4DF6-BC6A-E5363482BD36}" srcOrd="2" destOrd="0" presId="urn:microsoft.com/office/officeart/2018/2/layout/IconVerticalSolidList"/>
    <dgm:cxn modelId="{52DE1AA5-F421-4BD2-848E-EB28167E8AF2}" type="presParOf" srcId="{88B98F98-F490-45AD-BAC6-90FA269645E4}" destId="{1F50C7E5-CD82-47DA-95F9-46D8E57418E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99CB0C1-A121-4C3B-8DA2-568E376E02CA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6C720360-745B-4141-9D25-FB5BDE9EBD45}">
      <dgm:prSet/>
      <dgm:spPr/>
      <dgm:t>
        <a:bodyPr/>
        <a:lstStyle/>
        <a:p>
          <a:r>
            <a:rPr lang="en-US" b="0" i="0" dirty="0">
              <a:solidFill>
                <a:srgbClr val="FF0000"/>
              </a:solidFill>
            </a:rPr>
            <a:t>Lean Agile practices</a:t>
          </a:r>
          <a:r>
            <a:rPr lang="en-US" b="0" i="0" dirty="0"/>
            <a:t>: Firms must learn to be flexible in terms of their sources, the Covid-19 pandemic pushed firms toward this direction</a:t>
          </a:r>
          <a:endParaRPr lang="en-US" dirty="0"/>
        </a:p>
      </dgm:t>
    </dgm:pt>
    <dgm:pt modelId="{9C814831-6622-4818-801A-C852F4DA8E65}" type="parTrans" cxnId="{344982CB-13D9-451F-8142-22A17AA9C3F2}">
      <dgm:prSet/>
      <dgm:spPr/>
      <dgm:t>
        <a:bodyPr/>
        <a:lstStyle/>
        <a:p>
          <a:endParaRPr lang="en-US"/>
        </a:p>
      </dgm:t>
    </dgm:pt>
    <dgm:pt modelId="{ECFFD1A0-442B-4217-BC5E-EB6E220E4AAC}" type="sibTrans" cxnId="{344982CB-13D9-451F-8142-22A17AA9C3F2}">
      <dgm:prSet/>
      <dgm:spPr/>
      <dgm:t>
        <a:bodyPr/>
        <a:lstStyle/>
        <a:p>
          <a:endParaRPr lang="en-US"/>
        </a:p>
      </dgm:t>
    </dgm:pt>
    <dgm:pt modelId="{A70A7587-0307-44B1-A4F8-C5E86A97104E}">
      <dgm:prSet/>
      <dgm:spPr/>
      <dgm:t>
        <a:bodyPr/>
        <a:lstStyle/>
        <a:p>
          <a:r>
            <a:rPr lang="en-US" b="0" i="0" dirty="0">
              <a:solidFill>
                <a:srgbClr val="FF0000"/>
              </a:solidFill>
            </a:rPr>
            <a:t>Risk Management</a:t>
          </a:r>
          <a:r>
            <a:rPr lang="en-US" b="0" i="0" dirty="0"/>
            <a:t>: The firm must always analyze the process to identify areas where risk is eminent and find ways to counter such</a:t>
          </a:r>
          <a:endParaRPr lang="en-US" dirty="0"/>
        </a:p>
      </dgm:t>
    </dgm:pt>
    <dgm:pt modelId="{3AF1ADE4-2ACF-4246-AC05-21685D9C4148}" type="parTrans" cxnId="{3B7B9A7F-1484-4AC9-83F8-FB447BE7C0FE}">
      <dgm:prSet/>
      <dgm:spPr/>
      <dgm:t>
        <a:bodyPr/>
        <a:lstStyle/>
        <a:p>
          <a:endParaRPr lang="en-US"/>
        </a:p>
      </dgm:t>
    </dgm:pt>
    <dgm:pt modelId="{6E27D99A-8A71-42BC-AB8A-9C8EBC6ED37C}" type="sibTrans" cxnId="{3B7B9A7F-1484-4AC9-83F8-FB447BE7C0FE}">
      <dgm:prSet/>
      <dgm:spPr/>
      <dgm:t>
        <a:bodyPr/>
        <a:lstStyle/>
        <a:p>
          <a:endParaRPr lang="en-US"/>
        </a:p>
      </dgm:t>
    </dgm:pt>
    <dgm:pt modelId="{212BC250-3BD7-4FFC-BB42-42528CFF9B87}">
      <dgm:prSet/>
      <dgm:spPr/>
      <dgm:t>
        <a:bodyPr/>
        <a:lstStyle/>
        <a:p>
          <a:r>
            <a:rPr lang="en-US" b="0" i="0" dirty="0">
              <a:solidFill>
                <a:srgbClr val="FF0000"/>
              </a:solidFill>
            </a:rPr>
            <a:t>Technology adoption</a:t>
          </a:r>
          <a:r>
            <a:rPr lang="en-US" b="0" i="0" dirty="0"/>
            <a:t>-Firms must employ modern technologies to manage their supply chain</a:t>
          </a:r>
          <a:endParaRPr lang="en-US" dirty="0"/>
        </a:p>
      </dgm:t>
    </dgm:pt>
    <dgm:pt modelId="{A5F4D83E-714F-41A3-8147-66C9D8C10138}" type="parTrans" cxnId="{7B9F00BE-7CF6-4299-B64D-5FF32318AB77}">
      <dgm:prSet/>
      <dgm:spPr/>
      <dgm:t>
        <a:bodyPr/>
        <a:lstStyle/>
        <a:p>
          <a:endParaRPr lang="en-US"/>
        </a:p>
      </dgm:t>
    </dgm:pt>
    <dgm:pt modelId="{90D745C9-2093-4349-A115-371CF589C3AF}" type="sibTrans" cxnId="{7B9F00BE-7CF6-4299-B64D-5FF32318AB77}">
      <dgm:prSet/>
      <dgm:spPr/>
      <dgm:t>
        <a:bodyPr/>
        <a:lstStyle/>
        <a:p>
          <a:endParaRPr lang="en-US"/>
        </a:p>
      </dgm:t>
    </dgm:pt>
    <dgm:pt modelId="{4AB6E2A9-F53B-4DC3-8564-1EA5CB3AD871}">
      <dgm:prSet/>
      <dgm:spPr/>
      <dgm:t>
        <a:bodyPr/>
        <a:lstStyle/>
        <a:p>
          <a:r>
            <a:rPr lang="en-US" b="0" i="0" dirty="0">
              <a:solidFill>
                <a:srgbClr val="FF0000"/>
              </a:solidFill>
            </a:rPr>
            <a:t>Collaboration:</a:t>
          </a:r>
          <a:r>
            <a:rPr lang="en-US" b="0" i="0" dirty="0"/>
            <a:t> Firms are trying to lock in suppliers and distributors to gain a competitive advantage</a:t>
          </a:r>
          <a:endParaRPr lang="en-US" dirty="0"/>
        </a:p>
      </dgm:t>
    </dgm:pt>
    <dgm:pt modelId="{1EACA2AC-A070-4544-BC9B-D4C0E7786071}" type="parTrans" cxnId="{59BFCEF6-F1EE-4340-B1F4-4A34FB77AE05}">
      <dgm:prSet/>
      <dgm:spPr/>
      <dgm:t>
        <a:bodyPr/>
        <a:lstStyle/>
        <a:p>
          <a:endParaRPr lang="en-US"/>
        </a:p>
      </dgm:t>
    </dgm:pt>
    <dgm:pt modelId="{666B1A45-22DE-4DCA-A83C-9E18405489E7}" type="sibTrans" cxnId="{59BFCEF6-F1EE-4340-B1F4-4A34FB77AE05}">
      <dgm:prSet/>
      <dgm:spPr/>
      <dgm:t>
        <a:bodyPr/>
        <a:lstStyle/>
        <a:p>
          <a:endParaRPr lang="en-US"/>
        </a:p>
      </dgm:t>
    </dgm:pt>
    <dgm:pt modelId="{BEB6C16A-F09C-4489-ADC6-6711ECB205E1}" type="pres">
      <dgm:prSet presAssocID="{A99CB0C1-A121-4C3B-8DA2-568E376E02CA}" presName="diagram" presStyleCnt="0">
        <dgm:presLayoutVars>
          <dgm:dir/>
          <dgm:resizeHandles val="exact"/>
        </dgm:presLayoutVars>
      </dgm:prSet>
      <dgm:spPr/>
    </dgm:pt>
    <dgm:pt modelId="{AA2EDEA5-4F2D-4973-B83C-92822AE30BC5}" type="pres">
      <dgm:prSet presAssocID="{6C720360-745B-4141-9D25-FB5BDE9EBD45}" presName="node" presStyleLbl="node1" presStyleIdx="0" presStyleCnt="4">
        <dgm:presLayoutVars>
          <dgm:bulletEnabled val="1"/>
        </dgm:presLayoutVars>
      </dgm:prSet>
      <dgm:spPr/>
    </dgm:pt>
    <dgm:pt modelId="{F34B887B-69C3-4103-9FEE-8DCF3370EAB7}" type="pres">
      <dgm:prSet presAssocID="{ECFFD1A0-442B-4217-BC5E-EB6E220E4AAC}" presName="sibTrans" presStyleCnt="0"/>
      <dgm:spPr/>
    </dgm:pt>
    <dgm:pt modelId="{8D03F7C4-8D76-40C1-B236-40504598428D}" type="pres">
      <dgm:prSet presAssocID="{A70A7587-0307-44B1-A4F8-C5E86A97104E}" presName="node" presStyleLbl="node1" presStyleIdx="1" presStyleCnt="4">
        <dgm:presLayoutVars>
          <dgm:bulletEnabled val="1"/>
        </dgm:presLayoutVars>
      </dgm:prSet>
      <dgm:spPr/>
    </dgm:pt>
    <dgm:pt modelId="{05C3B207-0613-45FD-91C1-41DCA97D067F}" type="pres">
      <dgm:prSet presAssocID="{6E27D99A-8A71-42BC-AB8A-9C8EBC6ED37C}" presName="sibTrans" presStyleCnt="0"/>
      <dgm:spPr/>
    </dgm:pt>
    <dgm:pt modelId="{14584CE6-5877-4F7C-9334-AE6B132EED6E}" type="pres">
      <dgm:prSet presAssocID="{212BC250-3BD7-4FFC-BB42-42528CFF9B87}" presName="node" presStyleLbl="node1" presStyleIdx="2" presStyleCnt="4">
        <dgm:presLayoutVars>
          <dgm:bulletEnabled val="1"/>
        </dgm:presLayoutVars>
      </dgm:prSet>
      <dgm:spPr/>
    </dgm:pt>
    <dgm:pt modelId="{F34A5466-F45B-4B77-8DED-5242086C39E9}" type="pres">
      <dgm:prSet presAssocID="{90D745C9-2093-4349-A115-371CF589C3AF}" presName="sibTrans" presStyleCnt="0"/>
      <dgm:spPr/>
    </dgm:pt>
    <dgm:pt modelId="{1A22835D-1F3D-4E6F-B2FE-7DA838038206}" type="pres">
      <dgm:prSet presAssocID="{4AB6E2A9-F53B-4DC3-8564-1EA5CB3AD871}" presName="node" presStyleLbl="node1" presStyleIdx="3" presStyleCnt="4">
        <dgm:presLayoutVars>
          <dgm:bulletEnabled val="1"/>
        </dgm:presLayoutVars>
      </dgm:prSet>
      <dgm:spPr/>
    </dgm:pt>
  </dgm:ptLst>
  <dgm:cxnLst>
    <dgm:cxn modelId="{3B7B9A7F-1484-4AC9-83F8-FB447BE7C0FE}" srcId="{A99CB0C1-A121-4C3B-8DA2-568E376E02CA}" destId="{A70A7587-0307-44B1-A4F8-C5E86A97104E}" srcOrd="1" destOrd="0" parTransId="{3AF1ADE4-2ACF-4246-AC05-21685D9C4148}" sibTransId="{6E27D99A-8A71-42BC-AB8A-9C8EBC6ED37C}"/>
    <dgm:cxn modelId="{8025838E-480F-4800-95B5-2CBAA2EE663A}" type="presOf" srcId="{A99CB0C1-A121-4C3B-8DA2-568E376E02CA}" destId="{BEB6C16A-F09C-4489-ADC6-6711ECB205E1}" srcOrd="0" destOrd="0" presId="urn:microsoft.com/office/officeart/2005/8/layout/default"/>
    <dgm:cxn modelId="{DE2230B8-3077-4FAD-9B5D-AD4479263139}" type="presOf" srcId="{212BC250-3BD7-4FFC-BB42-42528CFF9B87}" destId="{14584CE6-5877-4F7C-9334-AE6B132EED6E}" srcOrd="0" destOrd="0" presId="urn:microsoft.com/office/officeart/2005/8/layout/default"/>
    <dgm:cxn modelId="{7B9F00BE-7CF6-4299-B64D-5FF32318AB77}" srcId="{A99CB0C1-A121-4C3B-8DA2-568E376E02CA}" destId="{212BC250-3BD7-4FFC-BB42-42528CFF9B87}" srcOrd="2" destOrd="0" parTransId="{A5F4D83E-714F-41A3-8147-66C9D8C10138}" sibTransId="{90D745C9-2093-4349-A115-371CF589C3AF}"/>
    <dgm:cxn modelId="{344982CB-13D9-451F-8142-22A17AA9C3F2}" srcId="{A99CB0C1-A121-4C3B-8DA2-568E376E02CA}" destId="{6C720360-745B-4141-9D25-FB5BDE9EBD45}" srcOrd="0" destOrd="0" parTransId="{9C814831-6622-4818-801A-C852F4DA8E65}" sibTransId="{ECFFD1A0-442B-4217-BC5E-EB6E220E4AAC}"/>
    <dgm:cxn modelId="{121726D4-BA61-4120-8799-D80B346CC3A7}" type="presOf" srcId="{4AB6E2A9-F53B-4DC3-8564-1EA5CB3AD871}" destId="{1A22835D-1F3D-4E6F-B2FE-7DA838038206}" srcOrd="0" destOrd="0" presId="urn:microsoft.com/office/officeart/2005/8/layout/default"/>
    <dgm:cxn modelId="{96958EE0-9F03-4FEA-8266-A1B9CD596F4E}" type="presOf" srcId="{A70A7587-0307-44B1-A4F8-C5E86A97104E}" destId="{8D03F7C4-8D76-40C1-B236-40504598428D}" srcOrd="0" destOrd="0" presId="urn:microsoft.com/office/officeart/2005/8/layout/default"/>
    <dgm:cxn modelId="{1169C2EF-F642-4E54-9D57-25B56B9A3797}" type="presOf" srcId="{6C720360-745B-4141-9D25-FB5BDE9EBD45}" destId="{AA2EDEA5-4F2D-4973-B83C-92822AE30BC5}" srcOrd="0" destOrd="0" presId="urn:microsoft.com/office/officeart/2005/8/layout/default"/>
    <dgm:cxn modelId="{59BFCEF6-F1EE-4340-B1F4-4A34FB77AE05}" srcId="{A99CB0C1-A121-4C3B-8DA2-568E376E02CA}" destId="{4AB6E2A9-F53B-4DC3-8564-1EA5CB3AD871}" srcOrd="3" destOrd="0" parTransId="{1EACA2AC-A070-4544-BC9B-D4C0E7786071}" sibTransId="{666B1A45-22DE-4DCA-A83C-9E18405489E7}"/>
    <dgm:cxn modelId="{443D12E7-6095-454D-959A-EEBB4D4F3F74}" type="presParOf" srcId="{BEB6C16A-F09C-4489-ADC6-6711ECB205E1}" destId="{AA2EDEA5-4F2D-4973-B83C-92822AE30BC5}" srcOrd="0" destOrd="0" presId="urn:microsoft.com/office/officeart/2005/8/layout/default"/>
    <dgm:cxn modelId="{CE9306BC-8AF2-4BAF-AF6D-F72F4657325F}" type="presParOf" srcId="{BEB6C16A-F09C-4489-ADC6-6711ECB205E1}" destId="{F34B887B-69C3-4103-9FEE-8DCF3370EAB7}" srcOrd="1" destOrd="0" presId="urn:microsoft.com/office/officeart/2005/8/layout/default"/>
    <dgm:cxn modelId="{8FF8CF23-28FA-4F94-BA84-11EF9D9EC4E4}" type="presParOf" srcId="{BEB6C16A-F09C-4489-ADC6-6711ECB205E1}" destId="{8D03F7C4-8D76-40C1-B236-40504598428D}" srcOrd="2" destOrd="0" presId="urn:microsoft.com/office/officeart/2005/8/layout/default"/>
    <dgm:cxn modelId="{9ADA7F11-76A1-4398-A467-FD2FBA132DBE}" type="presParOf" srcId="{BEB6C16A-F09C-4489-ADC6-6711ECB205E1}" destId="{05C3B207-0613-45FD-91C1-41DCA97D067F}" srcOrd="3" destOrd="0" presId="urn:microsoft.com/office/officeart/2005/8/layout/default"/>
    <dgm:cxn modelId="{6C297AD2-39DA-48B9-B881-F77D0ED60CCC}" type="presParOf" srcId="{BEB6C16A-F09C-4489-ADC6-6711ECB205E1}" destId="{14584CE6-5877-4F7C-9334-AE6B132EED6E}" srcOrd="4" destOrd="0" presId="urn:microsoft.com/office/officeart/2005/8/layout/default"/>
    <dgm:cxn modelId="{351062AB-03AC-4667-BF41-0E09B7C0D067}" type="presParOf" srcId="{BEB6C16A-F09C-4489-ADC6-6711ECB205E1}" destId="{F34A5466-F45B-4B77-8DED-5242086C39E9}" srcOrd="5" destOrd="0" presId="urn:microsoft.com/office/officeart/2005/8/layout/default"/>
    <dgm:cxn modelId="{29E76E88-9D4D-4714-A98F-031E3AAF3B9F}" type="presParOf" srcId="{BEB6C16A-F09C-4489-ADC6-6711ECB205E1}" destId="{1A22835D-1F3D-4E6F-B2FE-7DA838038206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6A642D-4CEE-4C41-B0CF-50A38184D5FF}">
      <dsp:nvSpPr>
        <dsp:cNvPr id="0" name=""/>
        <dsp:cNvSpPr/>
      </dsp:nvSpPr>
      <dsp:spPr>
        <a:xfrm>
          <a:off x="0" y="667"/>
          <a:ext cx="6104761" cy="156081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D181CA-A790-4BF4-8AC5-516617F412CC}">
      <dsp:nvSpPr>
        <dsp:cNvPr id="0" name=""/>
        <dsp:cNvSpPr/>
      </dsp:nvSpPr>
      <dsp:spPr>
        <a:xfrm>
          <a:off x="472145" y="351849"/>
          <a:ext cx="858445" cy="85844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7E0245-6314-49DF-ACA4-EC2DF8D1EF8B}">
      <dsp:nvSpPr>
        <dsp:cNvPr id="0" name=""/>
        <dsp:cNvSpPr/>
      </dsp:nvSpPr>
      <dsp:spPr>
        <a:xfrm>
          <a:off x="1802735" y="667"/>
          <a:ext cx="4302025" cy="15608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86" tIns="165186" rIns="165186" bIns="16518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/>
            <a:t>Differentiate global supply chain from domestic supply chain</a:t>
          </a:r>
          <a:endParaRPr lang="en-US" sz="2500" kern="1200"/>
        </a:p>
      </dsp:txBody>
      <dsp:txXfrm>
        <a:off x="1802735" y="667"/>
        <a:ext cx="4302025" cy="1560810"/>
      </dsp:txXfrm>
    </dsp:sp>
    <dsp:sp modelId="{6DDCD1A6-1E39-4432-BEDD-AAE9475903B5}">
      <dsp:nvSpPr>
        <dsp:cNvPr id="0" name=""/>
        <dsp:cNvSpPr/>
      </dsp:nvSpPr>
      <dsp:spPr>
        <a:xfrm>
          <a:off x="0" y="1951679"/>
          <a:ext cx="6104761" cy="156081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15E58D-DDDF-44D5-8332-9C75AEB85B43}">
      <dsp:nvSpPr>
        <dsp:cNvPr id="0" name=""/>
        <dsp:cNvSpPr/>
      </dsp:nvSpPr>
      <dsp:spPr>
        <a:xfrm>
          <a:off x="472145" y="2302862"/>
          <a:ext cx="858445" cy="85844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69FCC1-9ADF-4DCF-8AC2-010408384835}">
      <dsp:nvSpPr>
        <dsp:cNvPr id="0" name=""/>
        <dsp:cNvSpPr/>
      </dsp:nvSpPr>
      <dsp:spPr>
        <a:xfrm>
          <a:off x="1802735" y="1951679"/>
          <a:ext cx="4302025" cy="15608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86" tIns="165186" rIns="165186" bIns="16518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/>
            <a:t>Itemize the players of global supply chain and their role</a:t>
          </a:r>
          <a:endParaRPr lang="en-US" sz="2500" kern="1200"/>
        </a:p>
      </dsp:txBody>
      <dsp:txXfrm>
        <a:off x="1802735" y="1951679"/>
        <a:ext cx="4302025" cy="1560810"/>
      </dsp:txXfrm>
    </dsp:sp>
    <dsp:sp modelId="{95A8029F-70F9-4B5B-BABC-E96461145DCE}">
      <dsp:nvSpPr>
        <dsp:cNvPr id="0" name=""/>
        <dsp:cNvSpPr/>
      </dsp:nvSpPr>
      <dsp:spPr>
        <a:xfrm>
          <a:off x="0" y="3902692"/>
          <a:ext cx="6104761" cy="156081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5E295B-36F2-4FF6-87D4-E474B0E38718}">
      <dsp:nvSpPr>
        <dsp:cNvPr id="0" name=""/>
        <dsp:cNvSpPr/>
      </dsp:nvSpPr>
      <dsp:spPr>
        <a:xfrm>
          <a:off x="472145" y="4253875"/>
          <a:ext cx="858445" cy="85844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A152F3-5861-4AEC-A2DE-98E54738E96F}">
      <dsp:nvSpPr>
        <dsp:cNvPr id="0" name=""/>
        <dsp:cNvSpPr/>
      </dsp:nvSpPr>
      <dsp:spPr>
        <a:xfrm>
          <a:off x="1802735" y="3902692"/>
          <a:ext cx="4302025" cy="15608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86" tIns="165186" rIns="165186" bIns="16518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/>
            <a:t>Highlight the risks in global supply chain and how to mitigate them</a:t>
          </a:r>
          <a:endParaRPr lang="en-US" sz="2500" kern="1200"/>
        </a:p>
      </dsp:txBody>
      <dsp:txXfrm>
        <a:off x="1802735" y="3902692"/>
        <a:ext cx="4302025" cy="15608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9F60CD-5D98-48A9-A09B-42AC8039EEF4}">
      <dsp:nvSpPr>
        <dsp:cNvPr id="0" name=""/>
        <dsp:cNvSpPr/>
      </dsp:nvSpPr>
      <dsp:spPr>
        <a:xfrm>
          <a:off x="2695917" y="233542"/>
          <a:ext cx="1944000" cy="1944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0FD3B6-0F5C-41D2-9534-C3DC846DDEE8}">
      <dsp:nvSpPr>
        <dsp:cNvPr id="0" name=""/>
        <dsp:cNvSpPr/>
      </dsp:nvSpPr>
      <dsp:spPr>
        <a:xfrm>
          <a:off x="1507917" y="2647669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Supply chain disruptions</a:t>
          </a:r>
          <a:r>
            <a:rPr lang="en-US" sz="1500" b="0" i="0" kern="1200"/>
            <a:t>- The disruptions may happen as the business environment in the countries where you are sourcing from drifts</a:t>
          </a:r>
          <a:endParaRPr lang="en-US" sz="1500" kern="1200"/>
        </a:p>
      </dsp:txBody>
      <dsp:txXfrm>
        <a:off x="1507917" y="2647669"/>
        <a:ext cx="4320000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481A31-A88A-48A1-B1DF-B995B76AA33F}">
      <dsp:nvSpPr>
        <dsp:cNvPr id="0" name=""/>
        <dsp:cNvSpPr/>
      </dsp:nvSpPr>
      <dsp:spPr>
        <a:xfrm>
          <a:off x="2228499" y="455189"/>
          <a:ext cx="1944000" cy="1944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1A3D56-31E2-4CBA-B538-F63DCB11862E}">
      <dsp:nvSpPr>
        <dsp:cNvPr id="0" name=""/>
        <dsp:cNvSpPr/>
      </dsp:nvSpPr>
      <dsp:spPr>
        <a:xfrm>
          <a:off x="1040499" y="2869368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0" i="0" kern="1200"/>
            <a:t>Cultural language barriers- This is probably one of the major challenges that firms must deal with</a:t>
          </a:r>
          <a:endParaRPr lang="en-US" sz="1500" kern="1200"/>
        </a:p>
      </dsp:txBody>
      <dsp:txXfrm>
        <a:off x="1040499" y="2869368"/>
        <a:ext cx="4320000" cy="720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A1B1F8-7F08-4CA9-85FA-01DB4F6B1C52}">
      <dsp:nvSpPr>
        <dsp:cNvPr id="0" name=""/>
        <dsp:cNvSpPr/>
      </dsp:nvSpPr>
      <dsp:spPr>
        <a:xfrm>
          <a:off x="3198317" y="88052"/>
          <a:ext cx="1944000" cy="1944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DD2FF4-B4CA-42B9-90C2-DF42BDF0B7DE}">
      <dsp:nvSpPr>
        <dsp:cNvPr id="0" name=""/>
        <dsp:cNvSpPr/>
      </dsp:nvSpPr>
      <dsp:spPr>
        <a:xfrm>
          <a:off x="2010317" y="2502213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i="0" kern="1200"/>
            <a:t>Political and regulatory risk</a:t>
          </a:r>
          <a:r>
            <a:rPr lang="en-US" sz="1100" b="0" i="0" kern="1200"/>
            <a:t>- As we pointed out earlier, the risk of operating or having your goods pass through different countries adds to the regulatory and political risk in those countries</a:t>
          </a:r>
          <a:endParaRPr lang="en-US" sz="1100" kern="1200"/>
        </a:p>
      </dsp:txBody>
      <dsp:txXfrm>
        <a:off x="2010317" y="2502213"/>
        <a:ext cx="4320000" cy="7200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9DBB22-3CA7-4F30-BB61-A00B7944B66C}">
      <dsp:nvSpPr>
        <dsp:cNvPr id="0" name=""/>
        <dsp:cNvSpPr/>
      </dsp:nvSpPr>
      <dsp:spPr>
        <a:xfrm>
          <a:off x="2125593" y="233542"/>
          <a:ext cx="1944000" cy="1944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C5801C-B62D-4F56-9049-0F372385A0BA}">
      <dsp:nvSpPr>
        <dsp:cNvPr id="0" name=""/>
        <dsp:cNvSpPr/>
      </dsp:nvSpPr>
      <dsp:spPr>
        <a:xfrm>
          <a:off x="937593" y="2647669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i="0" kern="1200"/>
            <a:t>Ethical and sustainability</a:t>
          </a:r>
          <a:r>
            <a:rPr lang="en-US" sz="1100" b="0" i="0" kern="1200"/>
            <a:t> issues- Firms have got themselves in trouble for sourcing raw materials from overseas suppliers who engage in unethical practices such as child labor, low wages, and environmental degradation</a:t>
          </a:r>
          <a:endParaRPr lang="en-US" sz="1100" kern="1200"/>
        </a:p>
      </dsp:txBody>
      <dsp:txXfrm>
        <a:off x="937593" y="2647669"/>
        <a:ext cx="4320000" cy="7200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8966DD-9477-4A5A-BB0B-A79301ADCFAB}">
      <dsp:nvSpPr>
        <dsp:cNvPr id="0" name=""/>
        <dsp:cNvSpPr/>
      </dsp:nvSpPr>
      <dsp:spPr>
        <a:xfrm>
          <a:off x="2677556" y="831"/>
          <a:ext cx="4405206" cy="27973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84A9BD-8DA0-491E-898E-C52BCE84A585}">
      <dsp:nvSpPr>
        <dsp:cNvPr id="0" name=""/>
        <dsp:cNvSpPr/>
      </dsp:nvSpPr>
      <dsp:spPr>
        <a:xfrm>
          <a:off x="3167024" y="465825"/>
          <a:ext cx="4405206" cy="27973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i="0" kern="1200" dirty="0"/>
            <a:t>Foreign exchange risk- Global supply chain is clearly made possible through use of foreign currencies which are prone to fluctuation from time to time</a:t>
          </a:r>
          <a:endParaRPr lang="en-US" sz="2400" kern="1200" dirty="0"/>
        </a:p>
      </dsp:txBody>
      <dsp:txXfrm>
        <a:off x="3248954" y="547755"/>
        <a:ext cx="4241346" cy="263344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05AE57-78C8-41D6-8D83-7E2E0081D675}">
      <dsp:nvSpPr>
        <dsp:cNvPr id="0" name=""/>
        <dsp:cNvSpPr/>
      </dsp:nvSpPr>
      <dsp:spPr>
        <a:xfrm>
          <a:off x="2677556" y="831"/>
          <a:ext cx="4405206" cy="27973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74868E-9733-4311-8394-1154D811C073}">
      <dsp:nvSpPr>
        <dsp:cNvPr id="0" name=""/>
        <dsp:cNvSpPr/>
      </dsp:nvSpPr>
      <dsp:spPr>
        <a:xfrm>
          <a:off x="3167024" y="465825"/>
          <a:ext cx="4405206" cy="27973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0" i="0" kern="1200" dirty="0"/>
            <a:t>Difficulties in communication; Given that time zones and languages are likely to be different, physical communication may be a challenge</a:t>
          </a:r>
          <a:endParaRPr lang="en-US" sz="2500" kern="1200" dirty="0"/>
        </a:p>
      </dsp:txBody>
      <dsp:txXfrm>
        <a:off x="3248954" y="547755"/>
        <a:ext cx="4241346" cy="263344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AB8D2B-E585-400F-A9F1-E25473AE9FDD}">
      <dsp:nvSpPr>
        <dsp:cNvPr id="0" name=""/>
        <dsp:cNvSpPr/>
      </dsp:nvSpPr>
      <dsp:spPr>
        <a:xfrm>
          <a:off x="0" y="714697"/>
          <a:ext cx="7273900" cy="131944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9FF112-0A84-4297-ACCF-3E2359AE69D8}">
      <dsp:nvSpPr>
        <dsp:cNvPr id="0" name=""/>
        <dsp:cNvSpPr/>
      </dsp:nvSpPr>
      <dsp:spPr>
        <a:xfrm>
          <a:off x="399130" y="1011571"/>
          <a:ext cx="725692" cy="72569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BA3E28-6344-4CD2-92AE-C9F163719EE2}">
      <dsp:nvSpPr>
        <dsp:cNvPr id="0" name=""/>
        <dsp:cNvSpPr/>
      </dsp:nvSpPr>
      <dsp:spPr>
        <a:xfrm>
          <a:off x="1523954" y="714697"/>
          <a:ext cx="5749945" cy="13194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641" tIns="139641" rIns="139641" bIns="13964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i="0" kern="1200"/>
            <a:t>Aggregating loads to avoid part-empty running during delivery or shipment</a:t>
          </a:r>
          <a:endParaRPr lang="en-US" sz="2400" kern="1200"/>
        </a:p>
      </dsp:txBody>
      <dsp:txXfrm>
        <a:off x="1523954" y="714697"/>
        <a:ext cx="5749945" cy="1319441"/>
      </dsp:txXfrm>
    </dsp:sp>
    <dsp:sp modelId="{494C7A7C-C62B-476F-8E7B-138710923B41}">
      <dsp:nvSpPr>
        <dsp:cNvPr id="0" name=""/>
        <dsp:cNvSpPr/>
      </dsp:nvSpPr>
      <dsp:spPr>
        <a:xfrm>
          <a:off x="0" y="2363998"/>
          <a:ext cx="7273900" cy="1319441"/>
        </a:xfrm>
        <a:prstGeom prst="roundRect">
          <a:avLst>
            <a:gd name="adj" fmla="val 10000"/>
          </a:avLst>
        </a:prstGeom>
        <a:solidFill>
          <a:schemeClr val="accent2">
            <a:hueOff val="-1490559"/>
            <a:satOff val="368"/>
            <a:lumOff val="-39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1F77A3-A234-453A-9A17-5102569E108D}">
      <dsp:nvSpPr>
        <dsp:cNvPr id="0" name=""/>
        <dsp:cNvSpPr/>
      </dsp:nvSpPr>
      <dsp:spPr>
        <a:xfrm>
          <a:off x="399130" y="2660872"/>
          <a:ext cx="725692" cy="72569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BBFA0D-7236-4F41-9E87-C1047F4ADD6A}">
      <dsp:nvSpPr>
        <dsp:cNvPr id="0" name=""/>
        <dsp:cNvSpPr/>
      </dsp:nvSpPr>
      <dsp:spPr>
        <a:xfrm>
          <a:off x="1523954" y="2363998"/>
          <a:ext cx="5749945" cy="13194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641" tIns="139641" rIns="139641" bIns="139641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i="0" kern="1200"/>
            <a:t>Avoid empty vehicles on return journeys</a:t>
          </a:r>
          <a:endParaRPr lang="en-US" sz="2400" kern="1200"/>
        </a:p>
      </dsp:txBody>
      <dsp:txXfrm>
        <a:off x="1523954" y="2363998"/>
        <a:ext cx="5749945" cy="131944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ED99A5-871E-4090-B851-FBE6380770E3}">
      <dsp:nvSpPr>
        <dsp:cNvPr id="0" name=""/>
        <dsp:cNvSpPr/>
      </dsp:nvSpPr>
      <dsp:spPr>
        <a:xfrm>
          <a:off x="0" y="415"/>
          <a:ext cx="7163064" cy="97136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2F478A-6273-468E-9830-1D1AD9646DCA}">
      <dsp:nvSpPr>
        <dsp:cNvPr id="0" name=""/>
        <dsp:cNvSpPr/>
      </dsp:nvSpPr>
      <dsp:spPr>
        <a:xfrm>
          <a:off x="293838" y="218972"/>
          <a:ext cx="534251" cy="53425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03C711-1940-4690-A35A-0EC7820DB628}">
      <dsp:nvSpPr>
        <dsp:cNvPr id="0" name=""/>
        <dsp:cNvSpPr/>
      </dsp:nvSpPr>
      <dsp:spPr>
        <a:xfrm>
          <a:off x="1121927" y="415"/>
          <a:ext cx="6041136" cy="9713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03" tIns="102803" rIns="102803" bIns="102803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i="0" kern="1200"/>
            <a:t>Arranging delivery times at off-peak periods to avoid idle or waiting times</a:t>
          </a:r>
          <a:endParaRPr lang="en-US" sz="2400" kern="1200"/>
        </a:p>
      </dsp:txBody>
      <dsp:txXfrm>
        <a:off x="1121927" y="415"/>
        <a:ext cx="6041136" cy="971365"/>
      </dsp:txXfrm>
    </dsp:sp>
    <dsp:sp modelId="{601DF870-B0CC-4970-8AAE-9F42AFD8F900}">
      <dsp:nvSpPr>
        <dsp:cNvPr id="0" name=""/>
        <dsp:cNvSpPr/>
      </dsp:nvSpPr>
      <dsp:spPr>
        <a:xfrm>
          <a:off x="0" y="1214622"/>
          <a:ext cx="7163064" cy="97136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F17A78-EFA2-42D1-837F-E6F64E73C50B}">
      <dsp:nvSpPr>
        <dsp:cNvPr id="0" name=""/>
        <dsp:cNvSpPr/>
      </dsp:nvSpPr>
      <dsp:spPr>
        <a:xfrm>
          <a:off x="293838" y="1433179"/>
          <a:ext cx="534251" cy="53425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4AFDB7-3605-4B7E-958E-3FBA34D55CFB}">
      <dsp:nvSpPr>
        <dsp:cNvPr id="0" name=""/>
        <dsp:cNvSpPr/>
      </dsp:nvSpPr>
      <dsp:spPr>
        <a:xfrm>
          <a:off x="1121927" y="1214622"/>
          <a:ext cx="6041136" cy="9713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03" tIns="102803" rIns="102803" bIns="102803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i="0" kern="1200"/>
            <a:t>Negotiating lower rates with service providers</a:t>
          </a:r>
          <a:endParaRPr lang="en-US" sz="2400" kern="1200"/>
        </a:p>
      </dsp:txBody>
      <dsp:txXfrm>
        <a:off x="1121927" y="1214622"/>
        <a:ext cx="6041136" cy="971365"/>
      </dsp:txXfrm>
    </dsp:sp>
    <dsp:sp modelId="{238EABAE-CCA7-45D3-9880-C66E5A1BEE3D}">
      <dsp:nvSpPr>
        <dsp:cNvPr id="0" name=""/>
        <dsp:cNvSpPr/>
      </dsp:nvSpPr>
      <dsp:spPr>
        <a:xfrm>
          <a:off x="0" y="2428829"/>
          <a:ext cx="7163064" cy="97136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BA5BDB-447A-4275-BC84-93797DCC9875}">
      <dsp:nvSpPr>
        <dsp:cNvPr id="0" name=""/>
        <dsp:cNvSpPr/>
      </dsp:nvSpPr>
      <dsp:spPr>
        <a:xfrm>
          <a:off x="293838" y="2647386"/>
          <a:ext cx="534251" cy="53425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50C7E5-CD82-47DA-95F9-46D8E57418EC}">
      <dsp:nvSpPr>
        <dsp:cNvPr id="0" name=""/>
        <dsp:cNvSpPr/>
      </dsp:nvSpPr>
      <dsp:spPr>
        <a:xfrm>
          <a:off x="1121927" y="2428829"/>
          <a:ext cx="6041136" cy="9713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03" tIns="102803" rIns="102803" bIns="102803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i="0" kern="1200"/>
            <a:t>Locating manufacturing near your customers and suppliers</a:t>
          </a:r>
          <a:endParaRPr lang="en-US" sz="2400" kern="1200"/>
        </a:p>
      </dsp:txBody>
      <dsp:txXfrm>
        <a:off x="1121927" y="2428829"/>
        <a:ext cx="6041136" cy="97136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2EDEA5-4F2D-4973-B83C-92822AE30BC5}">
      <dsp:nvSpPr>
        <dsp:cNvPr id="0" name=""/>
        <dsp:cNvSpPr/>
      </dsp:nvSpPr>
      <dsp:spPr>
        <a:xfrm>
          <a:off x="838197" y="2050"/>
          <a:ext cx="2612699" cy="156761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dirty="0">
              <a:solidFill>
                <a:srgbClr val="FF0000"/>
              </a:solidFill>
            </a:rPr>
            <a:t>Lean Agile practices</a:t>
          </a:r>
          <a:r>
            <a:rPr lang="en-US" sz="1700" b="0" i="0" kern="1200" dirty="0"/>
            <a:t>: Firms must learn to be flexible in terms of their sources, the Covid-19 pandemic pushed firms toward this direction</a:t>
          </a:r>
          <a:endParaRPr lang="en-US" sz="1700" kern="1200" dirty="0"/>
        </a:p>
      </dsp:txBody>
      <dsp:txXfrm>
        <a:off x="838197" y="2050"/>
        <a:ext cx="2612699" cy="1567619"/>
      </dsp:txXfrm>
    </dsp:sp>
    <dsp:sp modelId="{8D03F7C4-8D76-40C1-B236-40504598428D}">
      <dsp:nvSpPr>
        <dsp:cNvPr id="0" name=""/>
        <dsp:cNvSpPr/>
      </dsp:nvSpPr>
      <dsp:spPr>
        <a:xfrm>
          <a:off x="3712166" y="2050"/>
          <a:ext cx="2612699" cy="156761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dirty="0">
              <a:solidFill>
                <a:srgbClr val="FF0000"/>
              </a:solidFill>
            </a:rPr>
            <a:t>Risk Management</a:t>
          </a:r>
          <a:r>
            <a:rPr lang="en-US" sz="1700" b="0" i="0" kern="1200" dirty="0"/>
            <a:t>: The firm must always analyze the process to identify areas where risk is eminent and find ways to counter such</a:t>
          </a:r>
          <a:endParaRPr lang="en-US" sz="1700" kern="1200" dirty="0"/>
        </a:p>
      </dsp:txBody>
      <dsp:txXfrm>
        <a:off x="3712166" y="2050"/>
        <a:ext cx="2612699" cy="1567619"/>
      </dsp:txXfrm>
    </dsp:sp>
    <dsp:sp modelId="{14584CE6-5877-4F7C-9334-AE6B132EED6E}">
      <dsp:nvSpPr>
        <dsp:cNvPr id="0" name=""/>
        <dsp:cNvSpPr/>
      </dsp:nvSpPr>
      <dsp:spPr>
        <a:xfrm>
          <a:off x="838197" y="1830939"/>
          <a:ext cx="2612699" cy="156761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dirty="0">
              <a:solidFill>
                <a:srgbClr val="FF0000"/>
              </a:solidFill>
            </a:rPr>
            <a:t>Technology adoption</a:t>
          </a:r>
          <a:r>
            <a:rPr lang="en-US" sz="1700" b="0" i="0" kern="1200" dirty="0"/>
            <a:t>-Firms must employ modern technologies to manage their supply chain</a:t>
          </a:r>
          <a:endParaRPr lang="en-US" sz="1700" kern="1200" dirty="0"/>
        </a:p>
      </dsp:txBody>
      <dsp:txXfrm>
        <a:off x="838197" y="1830939"/>
        <a:ext cx="2612699" cy="1567619"/>
      </dsp:txXfrm>
    </dsp:sp>
    <dsp:sp modelId="{1A22835D-1F3D-4E6F-B2FE-7DA838038206}">
      <dsp:nvSpPr>
        <dsp:cNvPr id="0" name=""/>
        <dsp:cNvSpPr/>
      </dsp:nvSpPr>
      <dsp:spPr>
        <a:xfrm>
          <a:off x="3712166" y="1830939"/>
          <a:ext cx="2612699" cy="156761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dirty="0">
              <a:solidFill>
                <a:srgbClr val="FF0000"/>
              </a:solidFill>
            </a:rPr>
            <a:t>Collaboration:</a:t>
          </a:r>
          <a:r>
            <a:rPr lang="en-US" sz="1700" b="0" i="0" kern="1200" dirty="0"/>
            <a:t> Firms are trying to lock in suppliers and distributors to gain a competitive advantage</a:t>
          </a:r>
          <a:endParaRPr lang="en-US" sz="1700" kern="1200" dirty="0"/>
        </a:p>
      </dsp:txBody>
      <dsp:txXfrm>
        <a:off x="3712166" y="1830939"/>
        <a:ext cx="2612699" cy="15676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id="{EB46B8FB-F6A2-5F47-A6CD-A7E17E69270F}"/>
              </a:ext>
            </a:extLst>
          </p:cNvPr>
          <p:cNvGrpSpPr/>
          <p:nvPr/>
        </p:nvGrpSpPr>
        <p:grpSpPr>
          <a:xfrm>
            <a:off x="6201388" y="0"/>
            <a:ext cx="5990612" cy="6858001"/>
            <a:chOff x="6201388" y="0"/>
            <a:chExt cx="5990612" cy="6858001"/>
          </a:xfrm>
        </p:grpSpPr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419BDE93-3EC2-4E4D-BC0B-417378F49EDA}"/>
                </a:ext>
              </a:extLst>
            </p:cNvPr>
            <p:cNvSpPr/>
            <p:nvPr/>
          </p:nvSpPr>
          <p:spPr>
            <a:xfrm>
              <a:off x="6201388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FE21F82F-1EE5-8240-97F8-387DF0253FCE}"/>
                </a:ext>
              </a:extLst>
            </p:cNvPr>
            <p:cNvSpPr/>
            <p:nvPr/>
          </p:nvSpPr>
          <p:spPr>
            <a:xfrm>
              <a:off x="6201389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2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4" y="565575"/>
                    <a:pt x="565362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9" name="Freeform 48">
              <a:extLst>
                <a:ext uri="{FF2B5EF4-FFF2-40B4-BE49-F238E27FC236}">
                  <a16:creationId xmlns:a16="http://schemas.microsoft.com/office/drawing/2014/main" id="{AE1903E3-6B5F-6B4C-9A1F-62628A050AEB}"/>
                </a:ext>
              </a:extLst>
            </p:cNvPr>
            <p:cNvSpPr/>
            <p:nvPr/>
          </p:nvSpPr>
          <p:spPr>
            <a:xfrm>
              <a:off x="7564255" y="6292426"/>
              <a:ext cx="1130723" cy="565575"/>
            </a:xfrm>
            <a:custGeom>
              <a:avLst/>
              <a:gdLst>
                <a:gd name="connsiteX0" fmla="*/ 565362 w 1130723"/>
                <a:gd name="connsiteY0" fmla="*/ 0 h 565575"/>
                <a:gd name="connsiteX1" fmla="*/ 1130723 w 1130723"/>
                <a:gd name="connsiteY1" fmla="*/ 565362 h 565575"/>
                <a:gd name="connsiteX2" fmla="*/ 1130702 w 1130723"/>
                <a:gd name="connsiteY2" fmla="*/ 565575 h 565575"/>
                <a:gd name="connsiteX3" fmla="*/ 21 w 1130723"/>
                <a:gd name="connsiteY3" fmla="*/ 565575 h 565575"/>
                <a:gd name="connsiteX4" fmla="*/ 0 w 1130723"/>
                <a:gd name="connsiteY4" fmla="*/ 565362 h 565575"/>
                <a:gd name="connsiteX5" fmla="*/ 565362 w 1130723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3" h="565575">
                  <a:moveTo>
                    <a:pt x="565362" y="0"/>
                  </a:moveTo>
                  <a:cubicBezTo>
                    <a:pt x="877602" y="0"/>
                    <a:pt x="1130723" y="253121"/>
                    <a:pt x="1130723" y="565362"/>
                  </a:cubicBezTo>
                  <a:lnTo>
                    <a:pt x="1130702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0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F7C55863-3B37-0743-B001-1A970033FBA8}"/>
                </a:ext>
              </a:extLst>
            </p:cNvPr>
            <p:cNvSpPr/>
            <p:nvPr/>
          </p:nvSpPr>
          <p:spPr>
            <a:xfrm>
              <a:off x="7564253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>
              <a:extLst>
                <a:ext uri="{FF2B5EF4-FFF2-40B4-BE49-F238E27FC236}">
                  <a16:creationId xmlns:a16="http://schemas.microsoft.com/office/drawing/2014/main" id="{932B4C24-3A58-924C-B79A-D961EF7C2C48}"/>
                </a:ext>
              </a:extLst>
            </p:cNvPr>
            <p:cNvSpPr/>
            <p:nvPr/>
          </p:nvSpPr>
          <p:spPr>
            <a:xfrm>
              <a:off x="7564253" y="217788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Oval 62">
              <a:extLst>
                <a:ext uri="{FF2B5EF4-FFF2-40B4-BE49-F238E27FC236}">
                  <a16:creationId xmlns:a16="http://schemas.microsoft.com/office/drawing/2014/main" id="{21EF52E0-D2CF-544F-93A6-4D7B45A0483A}"/>
                </a:ext>
              </a:extLst>
            </p:cNvPr>
            <p:cNvSpPr/>
            <p:nvPr/>
          </p:nvSpPr>
          <p:spPr>
            <a:xfrm>
              <a:off x="7564253" y="80636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Freeform 63">
              <a:extLst>
                <a:ext uri="{FF2B5EF4-FFF2-40B4-BE49-F238E27FC236}">
                  <a16:creationId xmlns:a16="http://schemas.microsoft.com/office/drawing/2014/main" id="{6966CFE5-1C8C-2E4F-9B2D-A8438F5A5322}"/>
                </a:ext>
              </a:extLst>
            </p:cNvPr>
            <p:cNvSpPr/>
            <p:nvPr/>
          </p:nvSpPr>
          <p:spPr>
            <a:xfrm>
              <a:off x="7564254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3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3" y="565575"/>
                    <a:pt x="565363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5" name="Freeform 64">
              <a:extLst>
                <a:ext uri="{FF2B5EF4-FFF2-40B4-BE49-F238E27FC236}">
                  <a16:creationId xmlns:a16="http://schemas.microsoft.com/office/drawing/2014/main" id="{9FD29EF3-A5B2-554A-A307-6BE1BCE8AF03}"/>
                </a:ext>
              </a:extLst>
            </p:cNvPr>
            <p:cNvSpPr/>
            <p:nvPr/>
          </p:nvSpPr>
          <p:spPr>
            <a:xfrm>
              <a:off x="8927118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2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2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AC1ECAD8-0CF2-934D-AA1E-C108208CDE6F}"/>
                </a:ext>
              </a:extLst>
            </p:cNvPr>
            <p:cNvSpPr/>
            <p:nvPr/>
          </p:nvSpPr>
          <p:spPr>
            <a:xfrm>
              <a:off x="8927118" y="492091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B14DED1-3A58-8C4D-902E-2A9F34043F61}"/>
                </a:ext>
              </a:extLst>
            </p:cNvPr>
            <p:cNvSpPr/>
            <p:nvPr/>
          </p:nvSpPr>
          <p:spPr>
            <a:xfrm>
              <a:off x="8927118" y="354939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Oval 68">
              <a:extLst>
                <a:ext uri="{FF2B5EF4-FFF2-40B4-BE49-F238E27FC236}">
                  <a16:creationId xmlns:a16="http://schemas.microsoft.com/office/drawing/2014/main" id="{65D65157-5719-0341-A807-A8956595FB4C}"/>
                </a:ext>
              </a:extLst>
            </p:cNvPr>
            <p:cNvSpPr/>
            <p:nvPr/>
          </p:nvSpPr>
          <p:spPr>
            <a:xfrm>
              <a:off x="8927118" y="217788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A7F23F74-B777-2A4C-8EF9-E798880D5942}"/>
                </a:ext>
              </a:extLst>
            </p:cNvPr>
            <p:cNvSpPr/>
            <p:nvPr/>
          </p:nvSpPr>
          <p:spPr>
            <a:xfrm>
              <a:off x="8927118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>
              <a:extLst>
                <a:ext uri="{FF2B5EF4-FFF2-40B4-BE49-F238E27FC236}">
                  <a16:creationId xmlns:a16="http://schemas.microsoft.com/office/drawing/2014/main" id="{E3B9A050-0AE1-1D4B-A2AC-6EEF64B106D9}"/>
                </a:ext>
              </a:extLst>
            </p:cNvPr>
            <p:cNvSpPr/>
            <p:nvPr/>
          </p:nvSpPr>
          <p:spPr>
            <a:xfrm>
              <a:off x="8927117" y="0"/>
              <a:ext cx="1130726" cy="565576"/>
            </a:xfrm>
            <a:custGeom>
              <a:avLst/>
              <a:gdLst>
                <a:gd name="connsiteX0" fmla="*/ 22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2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2" name="Freeform 71">
              <a:extLst>
                <a:ext uri="{FF2B5EF4-FFF2-40B4-BE49-F238E27FC236}">
                  <a16:creationId xmlns:a16="http://schemas.microsoft.com/office/drawing/2014/main" id="{C424FE38-F803-8D47-BF56-1B18EC2B1F03}"/>
                </a:ext>
              </a:extLst>
            </p:cNvPr>
            <p:cNvSpPr/>
            <p:nvPr/>
          </p:nvSpPr>
          <p:spPr>
            <a:xfrm>
              <a:off x="10289984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1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E37187F2-9212-0641-97D0-1ACD50B748A8}"/>
                </a:ext>
              </a:extLst>
            </p:cNvPr>
            <p:cNvSpPr/>
            <p:nvPr/>
          </p:nvSpPr>
          <p:spPr>
            <a:xfrm>
              <a:off x="10289984" y="492091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C760C651-2AC4-564E-BEAA-AB7FAFE7F79F}"/>
                </a:ext>
              </a:extLst>
            </p:cNvPr>
            <p:cNvSpPr/>
            <p:nvPr/>
          </p:nvSpPr>
          <p:spPr>
            <a:xfrm>
              <a:off x="10289984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58B0A1B8-5BA3-3548-9511-B4904D05264B}"/>
                </a:ext>
              </a:extLst>
            </p:cNvPr>
            <p:cNvSpPr/>
            <p:nvPr/>
          </p:nvSpPr>
          <p:spPr>
            <a:xfrm>
              <a:off x="10289984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6" name="Freeform 75">
              <a:extLst>
                <a:ext uri="{FF2B5EF4-FFF2-40B4-BE49-F238E27FC236}">
                  <a16:creationId xmlns:a16="http://schemas.microsoft.com/office/drawing/2014/main" id="{424CD779-EE9A-214D-9488-767327E373AA}"/>
                </a:ext>
              </a:extLst>
            </p:cNvPr>
            <p:cNvSpPr/>
            <p:nvPr/>
          </p:nvSpPr>
          <p:spPr>
            <a:xfrm>
              <a:off x="10289983" y="0"/>
              <a:ext cx="1130726" cy="565576"/>
            </a:xfrm>
            <a:custGeom>
              <a:avLst/>
              <a:gdLst>
                <a:gd name="connsiteX0" fmla="*/ 21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1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7" name="Freeform 76">
              <a:extLst>
                <a:ext uri="{FF2B5EF4-FFF2-40B4-BE49-F238E27FC236}">
                  <a16:creationId xmlns:a16="http://schemas.microsoft.com/office/drawing/2014/main" id="{630D08C6-9EFB-8540-875F-2A55DED2AAE3}"/>
                </a:ext>
              </a:extLst>
            </p:cNvPr>
            <p:cNvSpPr/>
            <p:nvPr/>
          </p:nvSpPr>
          <p:spPr>
            <a:xfrm>
              <a:off x="11652854" y="6295069"/>
              <a:ext cx="539146" cy="562931"/>
            </a:xfrm>
            <a:custGeom>
              <a:avLst/>
              <a:gdLst>
                <a:gd name="connsiteX0" fmla="*/ 539146 w 539146"/>
                <a:gd name="connsiteY0" fmla="*/ 0 h 562931"/>
                <a:gd name="connsiteX1" fmla="*/ 539146 w 539146"/>
                <a:gd name="connsiteY1" fmla="*/ 562931 h 562931"/>
                <a:gd name="connsiteX2" fmla="*/ 21 w 539146"/>
                <a:gd name="connsiteY2" fmla="*/ 562931 h 562931"/>
                <a:gd name="connsiteX3" fmla="*/ 0 w 539146"/>
                <a:gd name="connsiteY3" fmla="*/ 562719 h 562931"/>
                <a:gd name="connsiteX4" fmla="*/ 451422 w 539146"/>
                <a:gd name="connsiteY4" fmla="*/ 8843 h 5629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6" h="562931">
                  <a:moveTo>
                    <a:pt x="539146" y="0"/>
                  </a:moveTo>
                  <a:lnTo>
                    <a:pt x="539146" y="562931"/>
                  </a:lnTo>
                  <a:lnTo>
                    <a:pt x="21" y="562931"/>
                  </a:lnTo>
                  <a:lnTo>
                    <a:pt x="0" y="562719"/>
                  </a:lnTo>
                  <a:cubicBezTo>
                    <a:pt x="0" y="289508"/>
                    <a:pt x="193796" y="61561"/>
                    <a:pt x="451422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8" name="Freeform 77">
              <a:extLst>
                <a:ext uri="{FF2B5EF4-FFF2-40B4-BE49-F238E27FC236}">
                  <a16:creationId xmlns:a16="http://schemas.microsoft.com/office/drawing/2014/main" id="{D7E8DA86-1294-4641-9C52-6E153150641C}"/>
                </a:ext>
              </a:extLst>
            </p:cNvPr>
            <p:cNvSpPr/>
            <p:nvPr/>
          </p:nvSpPr>
          <p:spPr>
            <a:xfrm>
              <a:off x="11652853" y="4923555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9" name="Freeform 78">
              <a:extLst>
                <a:ext uri="{FF2B5EF4-FFF2-40B4-BE49-F238E27FC236}">
                  <a16:creationId xmlns:a16="http://schemas.microsoft.com/office/drawing/2014/main" id="{011063C9-2A43-3348-A018-F27FACAA778D}"/>
                </a:ext>
              </a:extLst>
            </p:cNvPr>
            <p:cNvSpPr/>
            <p:nvPr/>
          </p:nvSpPr>
          <p:spPr>
            <a:xfrm>
              <a:off x="11652853" y="3552039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0" name="Freeform 79">
              <a:extLst>
                <a:ext uri="{FF2B5EF4-FFF2-40B4-BE49-F238E27FC236}">
                  <a16:creationId xmlns:a16="http://schemas.microsoft.com/office/drawing/2014/main" id="{EE85C7DE-D965-244F-BD95-3A05FF4AAC61}"/>
                </a:ext>
              </a:extLst>
            </p:cNvPr>
            <p:cNvSpPr/>
            <p:nvPr/>
          </p:nvSpPr>
          <p:spPr>
            <a:xfrm>
              <a:off x="11652853" y="2180524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9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1" name="Freeform 80">
              <a:extLst>
                <a:ext uri="{FF2B5EF4-FFF2-40B4-BE49-F238E27FC236}">
                  <a16:creationId xmlns:a16="http://schemas.microsoft.com/office/drawing/2014/main" id="{315A1389-149A-3342-A863-637D42FDB28D}"/>
                </a:ext>
              </a:extLst>
            </p:cNvPr>
            <p:cNvSpPr/>
            <p:nvPr/>
          </p:nvSpPr>
          <p:spPr>
            <a:xfrm>
              <a:off x="11652853" y="809010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2" name="Freeform 81">
              <a:extLst>
                <a:ext uri="{FF2B5EF4-FFF2-40B4-BE49-F238E27FC236}">
                  <a16:creationId xmlns:a16="http://schemas.microsoft.com/office/drawing/2014/main" id="{B149CC6F-B6C6-BE46-B451-1BF7D47A8936}"/>
                </a:ext>
              </a:extLst>
            </p:cNvPr>
            <p:cNvSpPr/>
            <p:nvPr/>
          </p:nvSpPr>
          <p:spPr>
            <a:xfrm>
              <a:off x="11652853" y="1"/>
              <a:ext cx="539147" cy="562933"/>
            </a:xfrm>
            <a:custGeom>
              <a:avLst/>
              <a:gdLst>
                <a:gd name="connsiteX0" fmla="*/ 22 w 539147"/>
                <a:gd name="connsiteY0" fmla="*/ 0 h 562933"/>
                <a:gd name="connsiteX1" fmla="*/ 539147 w 539147"/>
                <a:gd name="connsiteY1" fmla="*/ 0 h 562933"/>
                <a:gd name="connsiteX2" fmla="*/ 539147 w 539147"/>
                <a:gd name="connsiteY2" fmla="*/ 562933 h 562933"/>
                <a:gd name="connsiteX3" fmla="*/ 451423 w 539147"/>
                <a:gd name="connsiteY3" fmla="*/ 554090 h 562933"/>
                <a:gd name="connsiteX4" fmla="*/ 0 w 539147"/>
                <a:gd name="connsiteY4" fmla="*/ 214 h 562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562933">
                  <a:moveTo>
                    <a:pt x="22" y="0"/>
                  </a:moveTo>
                  <a:lnTo>
                    <a:pt x="539147" y="0"/>
                  </a:lnTo>
                  <a:lnTo>
                    <a:pt x="539147" y="562933"/>
                  </a:lnTo>
                  <a:lnTo>
                    <a:pt x="451423" y="554090"/>
                  </a:lnTo>
                  <a:cubicBezTo>
                    <a:pt x="193797" y="501372"/>
                    <a:pt x="0" y="27342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DAB39E9-6F50-3F4B-9DDB-FC0E0CA993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5150" y="768334"/>
            <a:ext cx="5066001" cy="2866405"/>
          </a:xfrm>
        </p:spPr>
        <p:txBody>
          <a:bodyPr anchor="t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B2C33E-E9A6-304D-BBCB-97AD0B213C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5150" y="4283239"/>
            <a:ext cx="5066001" cy="1475177"/>
          </a:xfrm>
        </p:spPr>
        <p:txBody>
          <a:bodyPr anchor="b"/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9C75C4-E533-BE48-B528-D1A278BC39A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66928" y="457200"/>
            <a:ext cx="3608205" cy="365125"/>
          </a:xfrm>
        </p:spPr>
        <p:txBody>
          <a:bodyPr/>
          <a:lstStyle>
            <a:lvl1pPr algn="l">
              <a:defRPr/>
            </a:lvl1pPr>
          </a:lstStyle>
          <a:p>
            <a:pPr algn="l"/>
            <a:fld id="{A5B0A250-5CC0-1746-B209-08E8B0DAE6AF}" type="datetimeFigureOut">
              <a:rPr lang="en-US" smtClean="0"/>
              <a:pPr algn="l"/>
              <a:t>5/9/2024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09BA8A-EF83-434D-A90E-0805D1104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CFDDE0-90B9-AD4E-B0EB-E7464FA9C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17335" y="6141085"/>
            <a:ext cx="813816" cy="365125"/>
          </a:xfrm>
        </p:spPr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D33A3282-0389-C547-8CA6-7F3E7F27B34D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5066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7129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F0CAFDA3-320A-C24D-A7A1-20C1267EC987}"/>
              </a:ext>
            </a:extLst>
          </p:cNvPr>
          <p:cNvGrpSpPr/>
          <p:nvPr/>
        </p:nvGrpSpPr>
        <p:grpSpPr>
          <a:xfrm>
            <a:off x="8928528" y="0"/>
            <a:ext cx="3263472" cy="6858000"/>
            <a:chOff x="8928528" y="0"/>
            <a:chExt cx="3263472" cy="6858000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D2411669-6E2C-2243-99CD-6BC9D724FA1F}"/>
                </a:ext>
              </a:extLst>
            </p:cNvPr>
            <p:cNvSpPr/>
            <p:nvPr/>
          </p:nvSpPr>
          <p:spPr>
            <a:xfrm>
              <a:off x="8928528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C4E0C522-0F40-ED44-A700-F1BCD1CF74F5}"/>
                </a:ext>
              </a:extLst>
            </p:cNvPr>
            <p:cNvSpPr/>
            <p:nvPr/>
          </p:nvSpPr>
          <p:spPr>
            <a:xfrm>
              <a:off x="8928528" y="0"/>
              <a:ext cx="1130724" cy="565573"/>
            </a:xfrm>
            <a:custGeom>
              <a:avLst/>
              <a:gdLst>
                <a:gd name="connsiteX0" fmla="*/ 22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2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B79B4380-CBEC-C341-A10E-5EF9A8597959}"/>
                </a:ext>
              </a:extLst>
            </p:cNvPr>
            <p:cNvSpPr/>
            <p:nvPr/>
          </p:nvSpPr>
          <p:spPr>
            <a:xfrm>
              <a:off x="10291391" y="6292417"/>
              <a:ext cx="1130724" cy="565583"/>
            </a:xfrm>
            <a:custGeom>
              <a:avLst/>
              <a:gdLst>
                <a:gd name="connsiteX0" fmla="*/ 565362 w 1130724"/>
                <a:gd name="connsiteY0" fmla="*/ 0 h 565583"/>
                <a:gd name="connsiteX1" fmla="*/ 1130724 w 1130724"/>
                <a:gd name="connsiteY1" fmla="*/ 565362 h 565583"/>
                <a:gd name="connsiteX2" fmla="*/ 1130702 w 1130724"/>
                <a:gd name="connsiteY2" fmla="*/ 565583 h 565583"/>
                <a:gd name="connsiteX3" fmla="*/ 22 w 1130724"/>
                <a:gd name="connsiteY3" fmla="*/ 565583 h 565583"/>
                <a:gd name="connsiteX4" fmla="*/ 0 w 1130724"/>
                <a:gd name="connsiteY4" fmla="*/ 565362 h 565583"/>
                <a:gd name="connsiteX5" fmla="*/ 565362 w 1130724"/>
                <a:gd name="connsiteY5" fmla="*/ 0 h 565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83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2" y="565583"/>
                  </a:lnTo>
                  <a:lnTo>
                    <a:pt x="22" y="565583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F04AD70E-5490-4C4E-A05D-D67949C51A74}"/>
                </a:ext>
              </a:extLst>
            </p:cNvPr>
            <p:cNvSpPr/>
            <p:nvPr/>
          </p:nvSpPr>
          <p:spPr>
            <a:xfrm>
              <a:off x="10291392" y="3549390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128A8883-9F24-0047-92B7-45B3D2E7D9C0}"/>
                </a:ext>
              </a:extLst>
            </p:cNvPr>
            <p:cNvSpPr/>
            <p:nvPr/>
          </p:nvSpPr>
          <p:spPr>
            <a:xfrm>
              <a:off x="10291392" y="2177876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AAC3A3BB-FD2C-FB44-9478-FA87EF229D37}"/>
                </a:ext>
              </a:extLst>
            </p:cNvPr>
            <p:cNvSpPr/>
            <p:nvPr/>
          </p:nvSpPr>
          <p:spPr>
            <a:xfrm>
              <a:off x="10291392" y="806363"/>
              <a:ext cx="1130724" cy="113072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BF46B3B1-E981-BB40-B916-51A6D3851969}"/>
                </a:ext>
              </a:extLst>
            </p:cNvPr>
            <p:cNvSpPr/>
            <p:nvPr/>
          </p:nvSpPr>
          <p:spPr>
            <a:xfrm>
              <a:off x="10291392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EA7DAE92-7D6B-B042-83BE-047C8EC322A0}"/>
                </a:ext>
              </a:extLst>
            </p:cNvPr>
            <p:cNvSpPr/>
            <p:nvPr/>
          </p:nvSpPr>
          <p:spPr>
            <a:xfrm>
              <a:off x="11654256" y="6295201"/>
              <a:ext cx="537744" cy="562799"/>
            </a:xfrm>
            <a:custGeom>
              <a:avLst/>
              <a:gdLst>
                <a:gd name="connsiteX0" fmla="*/ 537744 w 537744"/>
                <a:gd name="connsiteY0" fmla="*/ 0 h 562799"/>
                <a:gd name="connsiteX1" fmla="*/ 537744 w 537744"/>
                <a:gd name="connsiteY1" fmla="*/ 562799 h 562799"/>
                <a:gd name="connsiteX2" fmla="*/ 22 w 537744"/>
                <a:gd name="connsiteY2" fmla="*/ 562799 h 562799"/>
                <a:gd name="connsiteX3" fmla="*/ 0 w 537744"/>
                <a:gd name="connsiteY3" fmla="*/ 562578 h 562799"/>
                <a:gd name="connsiteX4" fmla="*/ 451422 w 537744"/>
                <a:gd name="connsiteY4" fmla="*/ 8702 h 562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562799">
                  <a:moveTo>
                    <a:pt x="537744" y="0"/>
                  </a:moveTo>
                  <a:lnTo>
                    <a:pt x="537744" y="562799"/>
                  </a:lnTo>
                  <a:lnTo>
                    <a:pt x="22" y="562799"/>
                  </a:lnTo>
                  <a:lnTo>
                    <a:pt x="0" y="562578"/>
                  </a:ln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06AADCE6-4277-EA49-AF23-63B53CA6772A}"/>
                </a:ext>
              </a:extLst>
            </p:cNvPr>
            <p:cNvSpPr/>
            <p:nvPr/>
          </p:nvSpPr>
          <p:spPr>
            <a:xfrm>
              <a:off x="11654256" y="4923687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58CEA343-047B-DF4E-A7A8-881C7740EA36}"/>
                </a:ext>
              </a:extLst>
            </p:cNvPr>
            <p:cNvSpPr/>
            <p:nvPr/>
          </p:nvSpPr>
          <p:spPr>
            <a:xfrm>
              <a:off x="11654256" y="3552173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FCCBAA07-17CE-2740-AA04-AEDA5EAD2796}"/>
                </a:ext>
              </a:extLst>
            </p:cNvPr>
            <p:cNvSpPr/>
            <p:nvPr/>
          </p:nvSpPr>
          <p:spPr>
            <a:xfrm>
              <a:off x="11654256" y="2180659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BF15C430-7951-6040-BD4C-4E996E94480E}"/>
                </a:ext>
              </a:extLst>
            </p:cNvPr>
            <p:cNvSpPr/>
            <p:nvPr/>
          </p:nvSpPr>
          <p:spPr>
            <a:xfrm>
              <a:off x="11654256" y="809146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0B3467F9-370D-5C4C-9EDE-E0CA0E401568}"/>
                </a:ext>
              </a:extLst>
            </p:cNvPr>
            <p:cNvSpPr/>
            <p:nvPr/>
          </p:nvSpPr>
          <p:spPr>
            <a:xfrm>
              <a:off x="11654256" y="0"/>
              <a:ext cx="537744" cy="562788"/>
            </a:xfrm>
            <a:custGeom>
              <a:avLst/>
              <a:gdLst>
                <a:gd name="connsiteX0" fmla="*/ 21 w 537744"/>
                <a:gd name="connsiteY0" fmla="*/ 0 h 562788"/>
                <a:gd name="connsiteX1" fmla="*/ 537744 w 537744"/>
                <a:gd name="connsiteY1" fmla="*/ 0 h 562788"/>
                <a:gd name="connsiteX2" fmla="*/ 537744 w 537744"/>
                <a:gd name="connsiteY2" fmla="*/ 562788 h 562788"/>
                <a:gd name="connsiteX3" fmla="*/ 451422 w 537744"/>
                <a:gd name="connsiteY3" fmla="*/ 554086 h 562788"/>
                <a:gd name="connsiteX4" fmla="*/ 0 w 537744"/>
                <a:gd name="connsiteY4" fmla="*/ 211 h 562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562788">
                  <a:moveTo>
                    <a:pt x="21" y="0"/>
                  </a:moveTo>
                  <a:lnTo>
                    <a:pt x="537744" y="0"/>
                  </a:lnTo>
                  <a:lnTo>
                    <a:pt x="537744" y="562788"/>
                  </a:lnTo>
                  <a:lnTo>
                    <a:pt x="451422" y="554086"/>
                  </a:lnTo>
                  <a:cubicBezTo>
                    <a:pt x="193796" y="501368"/>
                    <a:pt x="0" y="273421"/>
                    <a:pt x="0" y="2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652A1E4-52BA-534C-AECC-35C3CF44F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315675-65B4-E14F-9785-663A83B7B6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676A1E-2332-684F-BDD2-687C166BD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5/9/2024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BB8CB0-B7BE-7D4F-B254-8A2F8AEC2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E5A569-A063-8E40-B703-82B11D2A9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7169" y="6141085"/>
            <a:ext cx="813816" cy="365125"/>
          </a:xfrm>
        </p:spPr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231D73A-BA91-794F-8C09-4F4B41A6D08B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733583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615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>
            <a:extLst>
              <a:ext uri="{FF2B5EF4-FFF2-40B4-BE49-F238E27FC236}">
                <a16:creationId xmlns:a16="http://schemas.microsoft.com/office/drawing/2014/main" id="{3ABDDED5-B489-454D-A72D-46C9473AB018}"/>
              </a:ext>
            </a:extLst>
          </p:cNvPr>
          <p:cNvGrpSpPr/>
          <p:nvPr/>
        </p:nvGrpSpPr>
        <p:grpSpPr>
          <a:xfrm>
            <a:off x="6201388" y="0"/>
            <a:ext cx="5990612" cy="6858001"/>
            <a:chOff x="6201388" y="0"/>
            <a:chExt cx="5990612" cy="6858001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E6338A9A-49A1-B04D-B479-43604A5CD6D5}"/>
                </a:ext>
              </a:extLst>
            </p:cNvPr>
            <p:cNvSpPr/>
            <p:nvPr/>
          </p:nvSpPr>
          <p:spPr>
            <a:xfrm>
              <a:off x="6201388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Freeform 40">
              <a:extLst>
                <a:ext uri="{FF2B5EF4-FFF2-40B4-BE49-F238E27FC236}">
                  <a16:creationId xmlns:a16="http://schemas.microsoft.com/office/drawing/2014/main" id="{3151B6D8-101B-F34D-992A-1668DB5D0067}"/>
                </a:ext>
              </a:extLst>
            </p:cNvPr>
            <p:cNvSpPr/>
            <p:nvPr/>
          </p:nvSpPr>
          <p:spPr>
            <a:xfrm>
              <a:off x="6201389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2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4" y="565575"/>
                    <a:pt x="565362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2" name="Freeform 41">
              <a:extLst>
                <a:ext uri="{FF2B5EF4-FFF2-40B4-BE49-F238E27FC236}">
                  <a16:creationId xmlns:a16="http://schemas.microsoft.com/office/drawing/2014/main" id="{21D4DE71-EB1A-E74C-9364-5FEC5377F4EF}"/>
                </a:ext>
              </a:extLst>
            </p:cNvPr>
            <p:cNvSpPr/>
            <p:nvPr/>
          </p:nvSpPr>
          <p:spPr>
            <a:xfrm>
              <a:off x="7564255" y="6292426"/>
              <a:ext cx="1130723" cy="565575"/>
            </a:xfrm>
            <a:custGeom>
              <a:avLst/>
              <a:gdLst>
                <a:gd name="connsiteX0" fmla="*/ 565362 w 1130723"/>
                <a:gd name="connsiteY0" fmla="*/ 0 h 565575"/>
                <a:gd name="connsiteX1" fmla="*/ 1130723 w 1130723"/>
                <a:gd name="connsiteY1" fmla="*/ 565362 h 565575"/>
                <a:gd name="connsiteX2" fmla="*/ 1130702 w 1130723"/>
                <a:gd name="connsiteY2" fmla="*/ 565575 h 565575"/>
                <a:gd name="connsiteX3" fmla="*/ 21 w 1130723"/>
                <a:gd name="connsiteY3" fmla="*/ 565575 h 565575"/>
                <a:gd name="connsiteX4" fmla="*/ 0 w 1130723"/>
                <a:gd name="connsiteY4" fmla="*/ 565362 h 565575"/>
                <a:gd name="connsiteX5" fmla="*/ 565362 w 1130723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3" h="565575">
                  <a:moveTo>
                    <a:pt x="565362" y="0"/>
                  </a:moveTo>
                  <a:cubicBezTo>
                    <a:pt x="877602" y="0"/>
                    <a:pt x="1130723" y="253121"/>
                    <a:pt x="1130723" y="565362"/>
                  </a:cubicBezTo>
                  <a:lnTo>
                    <a:pt x="1130702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0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BD99A5CD-9D3A-DA46-AD96-34B9DB522051}"/>
                </a:ext>
              </a:extLst>
            </p:cNvPr>
            <p:cNvSpPr/>
            <p:nvPr/>
          </p:nvSpPr>
          <p:spPr>
            <a:xfrm>
              <a:off x="7564253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E6537DF9-74F2-924C-9B63-22B100C80C92}"/>
                </a:ext>
              </a:extLst>
            </p:cNvPr>
            <p:cNvSpPr/>
            <p:nvPr/>
          </p:nvSpPr>
          <p:spPr>
            <a:xfrm>
              <a:off x="7564253" y="217788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D7655457-8E4D-F34C-A595-66A45E9C3A1F}"/>
                </a:ext>
              </a:extLst>
            </p:cNvPr>
            <p:cNvSpPr/>
            <p:nvPr/>
          </p:nvSpPr>
          <p:spPr>
            <a:xfrm>
              <a:off x="7564253" y="80636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>
              <a:extLst>
                <a:ext uri="{FF2B5EF4-FFF2-40B4-BE49-F238E27FC236}">
                  <a16:creationId xmlns:a16="http://schemas.microsoft.com/office/drawing/2014/main" id="{FB0E8D2C-8947-E44C-BC5F-F81B083DAA3E}"/>
                </a:ext>
              </a:extLst>
            </p:cNvPr>
            <p:cNvSpPr/>
            <p:nvPr/>
          </p:nvSpPr>
          <p:spPr>
            <a:xfrm>
              <a:off x="7564254" y="1"/>
              <a:ext cx="1130725" cy="565575"/>
            </a:xfrm>
            <a:custGeom>
              <a:avLst/>
              <a:gdLst>
                <a:gd name="connsiteX0" fmla="*/ 21 w 1130725"/>
                <a:gd name="connsiteY0" fmla="*/ 0 h 565575"/>
                <a:gd name="connsiteX1" fmla="*/ 1130704 w 1130725"/>
                <a:gd name="connsiteY1" fmla="*/ 0 h 565575"/>
                <a:gd name="connsiteX2" fmla="*/ 1130725 w 1130725"/>
                <a:gd name="connsiteY2" fmla="*/ 213 h 565575"/>
                <a:gd name="connsiteX3" fmla="*/ 565363 w 1130725"/>
                <a:gd name="connsiteY3" fmla="*/ 565575 h 565575"/>
                <a:gd name="connsiteX4" fmla="*/ 0 w 1130725"/>
                <a:gd name="connsiteY4" fmla="*/ 213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5" h="565575">
                  <a:moveTo>
                    <a:pt x="21" y="0"/>
                  </a:moveTo>
                  <a:lnTo>
                    <a:pt x="1130704" y="0"/>
                  </a:lnTo>
                  <a:lnTo>
                    <a:pt x="1130725" y="213"/>
                  </a:lnTo>
                  <a:cubicBezTo>
                    <a:pt x="1130725" y="312454"/>
                    <a:pt x="877603" y="565575"/>
                    <a:pt x="565363" y="565575"/>
                  </a:cubicBezTo>
                  <a:cubicBezTo>
                    <a:pt x="253121" y="565575"/>
                    <a:pt x="0" y="312454"/>
                    <a:pt x="0" y="2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7" name="Freeform 46">
              <a:extLst>
                <a:ext uri="{FF2B5EF4-FFF2-40B4-BE49-F238E27FC236}">
                  <a16:creationId xmlns:a16="http://schemas.microsoft.com/office/drawing/2014/main" id="{ED57F45D-85B8-AC49-A2BA-E941F1BE7F15}"/>
                </a:ext>
              </a:extLst>
            </p:cNvPr>
            <p:cNvSpPr/>
            <p:nvPr/>
          </p:nvSpPr>
          <p:spPr>
            <a:xfrm>
              <a:off x="8927118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2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2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DA576359-CAE3-634C-8DF8-A834BCD7D668}"/>
                </a:ext>
              </a:extLst>
            </p:cNvPr>
            <p:cNvSpPr/>
            <p:nvPr/>
          </p:nvSpPr>
          <p:spPr>
            <a:xfrm>
              <a:off x="8927118" y="4920911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16343F35-6601-BD4A-B9A5-25361D0453D2}"/>
                </a:ext>
              </a:extLst>
            </p:cNvPr>
            <p:cNvSpPr/>
            <p:nvPr/>
          </p:nvSpPr>
          <p:spPr>
            <a:xfrm>
              <a:off x="8927118" y="3549396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5ED1C169-DCD9-9C4B-91B1-519621155A64}"/>
                </a:ext>
              </a:extLst>
            </p:cNvPr>
            <p:cNvSpPr/>
            <p:nvPr/>
          </p:nvSpPr>
          <p:spPr>
            <a:xfrm>
              <a:off x="8927118" y="217788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Oval 50">
              <a:extLst>
                <a:ext uri="{FF2B5EF4-FFF2-40B4-BE49-F238E27FC236}">
                  <a16:creationId xmlns:a16="http://schemas.microsoft.com/office/drawing/2014/main" id="{32328AC7-E0BC-0E46-A25B-11D523EC8100}"/>
                </a:ext>
              </a:extLst>
            </p:cNvPr>
            <p:cNvSpPr/>
            <p:nvPr/>
          </p:nvSpPr>
          <p:spPr>
            <a:xfrm>
              <a:off x="8927118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>
              <a:extLst>
                <a:ext uri="{FF2B5EF4-FFF2-40B4-BE49-F238E27FC236}">
                  <a16:creationId xmlns:a16="http://schemas.microsoft.com/office/drawing/2014/main" id="{32BBE02A-588F-6C4D-B310-694098C6A340}"/>
                </a:ext>
              </a:extLst>
            </p:cNvPr>
            <p:cNvSpPr/>
            <p:nvPr/>
          </p:nvSpPr>
          <p:spPr>
            <a:xfrm>
              <a:off x="8927117" y="0"/>
              <a:ext cx="1130726" cy="565576"/>
            </a:xfrm>
            <a:custGeom>
              <a:avLst/>
              <a:gdLst>
                <a:gd name="connsiteX0" fmla="*/ 22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2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3" name="Freeform 52">
              <a:extLst>
                <a:ext uri="{FF2B5EF4-FFF2-40B4-BE49-F238E27FC236}">
                  <a16:creationId xmlns:a16="http://schemas.microsoft.com/office/drawing/2014/main" id="{6751D5A0-C90A-0A44-8654-CFE1B719B353}"/>
                </a:ext>
              </a:extLst>
            </p:cNvPr>
            <p:cNvSpPr/>
            <p:nvPr/>
          </p:nvSpPr>
          <p:spPr>
            <a:xfrm>
              <a:off x="10289984" y="6292426"/>
              <a:ext cx="1130724" cy="565575"/>
            </a:xfrm>
            <a:custGeom>
              <a:avLst/>
              <a:gdLst>
                <a:gd name="connsiteX0" fmla="*/ 565362 w 1130724"/>
                <a:gd name="connsiteY0" fmla="*/ 0 h 565575"/>
                <a:gd name="connsiteX1" fmla="*/ 1130724 w 1130724"/>
                <a:gd name="connsiteY1" fmla="*/ 565362 h 565575"/>
                <a:gd name="connsiteX2" fmla="*/ 1130703 w 1130724"/>
                <a:gd name="connsiteY2" fmla="*/ 565575 h 565575"/>
                <a:gd name="connsiteX3" fmla="*/ 21 w 1130724"/>
                <a:gd name="connsiteY3" fmla="*/ 565575 h 565575"/>
                <a:gd name="connsiteX4" fmla="*/ 0 w 1130724"/>
                <a:gd name="connsiteY4" fmla="*/ 565362 h 565575"/>
                <a:gd name="connsiteX5" fmla="*/ 565362 w 1130724"/>
                <a:gd name="connsiteY5" fmla="*/ 0 h 56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75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3" y="565575"/>
                  </a:lnTo>
                  <a:lnTo>
                    <a:pt x="21" y="565575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0F0FA086-0D80-B74A-9B37-5EACDE30D61F}"/>
                </a:ext>
              </a:extLst>
            </p:cNvPr>
            <p:cNvSpPr/>
            <p:nvPr/>
          </p:nvSpPr>
          <p:spPr>
            <a:xfrm>
              <a:off x="10289984" y="4920911"/>
              <a:ext cx="1130725" cy="11307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7022E302-2A55-8844-A50B-DC16D075E16B}"/>
                </a:ext>
              </a:extLst>
            </p:cNvPr>
            <p:cNvSpPr/>
            <p:nvPr/>
          </p:nvSpPr>
          <p:spPr>
            <a:xfrm>
              <a:off x="10289984" y="354939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F4B325F5-A048-2843-A40B-3B2B31ECED76}"/>
                </a:ext>
              </a:extLst>
            </p:cNvPr>
            <p:cNvSpPr/>
            <p:nvPr/>
          </p:nvSpPr>
          <p:spPr>
            <a:xfrm>
              <a:off x="10289984" y="806366"/>
              <a:ext cx="1130725" cy="113072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Freeform 56">
              <a:extLst>
                <a:ext uri="{FF2B5EF4-FFF2-40B4-BE49-F238E27FC236}">
                  <a16:creationId xmlns:a16="http://schemas.microsoft.com/office/drawing/2014/main" id="{7707B616-7E85-5442-B46B-AF9426A7A0E9}"/>
                </a:ext>
              </a:extLst>
            </p:cNvPr>
            <p:cNvSpPr/>
            <p:nvPr/>
          </p:nvSpPr>
          <p:spPr>
            <a:xfrm>
              <a:off x="10289983" y="0"/>
              <a:ext cx="1130726" cy="565576"/>
            </a:xfrm>
            <a:custGeom>
              <a:avLst/>
              <a:gdLst>
                <a:gd name="connsiteX0" fmla="*/ 21 w 1130726"/>
                <a:gd name="connsiteY0" fmla="*/ 0 h 565576"/>
                <a:gd name="connsiteX1" fmla="*/ 1130704 w 1130726"/>
                <a:gd name="connsiteY1" fmla="*/ 0 h 565576"/>
                <a:gd name="connsiteX2" fmla="*/ 1130726 w 1130726"/>
                <a:gd name="connsiteY2" fmla="*/ 214 h 565576"/>
                <a:gd name="connsiteX3" fmla="*/ 565363 w 1130726"/>
                <a:gd name="connsiteY3" fmla="*/ 565576 h 565576"/>
                <a:gd name="connsiteX4" fmla="*/ 0 w 1130726"/>
                <a:gd name="connsiteY4" fmla="*/ 214 h 565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6" h="565576">
                  <a:moveTo>
                    <a:pt x="21" y="0"/>
                  </a:moveTo>
                  <a:lnTo>
                    <a:pt x="1130704" y="0"/>
                  </a:lnTo>
                  <a:lnTo>
                    <a:pt x="1130726" y="214"/>
                  </a:lnTo>
                  <a:cubicBezTo>
                    <a:pt x="1130726" y="312455"/>
                    <a:pt x="877604" y="565576"/>
                    <a:pt x="565363" y="565576"/>
                  </a:cubicBezTo>
                  <a:cubicBezTo>
                    <a:pt x="253122" y="565576"/>
                    <a:pt x="0" y="31245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8" name="Freeform 57">
              <a:extLst>
                <a:ext uri="{FF2B5EF4-FFF2-40B4-BE49-F238E27FC236}">
                  <a16:creationId xmlns:a16="http://schemas.microsoft.com/office/drawing/2014/main" id="{08914A00-D181-5847-A150-77CE67F94369}"/>
                </a:ext>
              </a:extLst>
            </p:cNvPr>
            <p:cNvSpPr/>
            <p:nvPr/>
          </p:nvSpPr>
          <p:spPr>
            <a:xfrm>
              <a:off x="11652854" y="6295069"/>
              <a:ext cx="539146" cy="562931"/>
            </a:xfrm>
            <a:custGeom>
              <a:avLst/>
              <a:gdLst>
                <a:gd name="connsiteX0" fmla="*/ 539146 w 539146"/>
                <a:gd name="connsiteY0" fmla="*/ 0 h 562931"/>
                <a:gd name="connsiteX1" fmla="*/ 539146 w 539146"/>
                <a:gd name="connsiteY1" fmla="*/ 562931 h 562931"/>
                <a:gd name="connsiteX2" fmla="*/ 21 w 539146"/>
                <a:gd name="connsiteY2" fmla="*/ 562931 h 562931"/>
                <a:gd name="connsiteX3" fmla="*/ 0 w 539146"/>
                <a:gd name="connsiteY3" fmla="*/ 562719 h 562931"/>
                <a:gd name="connsiteX4" fmla="*/ 451422 w 539146"/>
                <a:gd name="connsiteY4" fmla="*/ 8843 h 5629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6" h="562931">
                  <a:moveTo>
                    <a:pt x="539146" y="0"/>
                  </a:moveTo>
                  <a:lnTo>
                    <a:pt x="539146" y="562931"/>
                  </a:lnTo>
                  <a:lnTo>
                    <a:pt x="21" y="562931"/>
                  </a:lnTo>
                  <a:lnTo>
                    <a:pt x="0" y="562719"/>
                  </a:lnTo>
                  <a:cubicBezTo>
                    <a:pt x="0" y="289508"/>
                    <a:pt x="193796" y="61561"/>
                    <a:pt x="451422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9" name="Freeform 58">
              <a:extLst>
                <a:ext uri="{FF2B5EF4-FFF2-40B4-BE49-F238E27FC236}">
                  <a16:creationId xmlns:a16="http://schemas.microsoft.com/office/drawing/2014/main" id="{DAF2D976-5F49-2848-B465-C85708A6D706}"/>
                </a:ext>
              </a:extLst>
            </p:cNvPr>
            <p:cNvSpPr/>
            <p:nvPr/>
          </p:nvSpPr>
          <p:spPr>
            <a:xfrm>
              <a:off x="11652853" y="4923555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0" name="Freeform 59">
              <a:extLst>
                <a:ext uri="{FF2B5EF4-FFF2-40B4-BE49-F238E27FC236}">
                  <a16:creationId xmlns:a16="http://schemas.microsoft.com/office/drawing/2014/main" id="{5E333474-B850-354C-A2E2-01735C948D47}"/>
                </a:ext>
              </a:extLst>
            </p:cNvPr>
            <p:cNvSpPr/>
            <p:nvPr/>
          </p:nvSpPr>
          <p:spPr>
            <a:xfrm>
              <a:off x="11652853" y="3552039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1" name="Freeform 60">
              <a:extLst>
                <a:ext uri="{FF2B5EF4-FFF2-40B4-BE49-F238E27FC236}">
                  <a16:creationId xmlns:a16="http://schemas.microsoft.com/office/drawing/2014/main" id="{BC25646C-71B3-4A44-A4FE-C3CABE5580BB}"/>
                </a:ext>
              </a:extLst>
            </p:cNvPr>
            <p:cNvSpPr/>
            <p:nvPr/>
          </p:nvSpPr>
          <p:spPr>
            <a:xfrm>
              <a:off x="11652853" y="2180524"/>
              <a:ext cx="539147" cy="1125438"/>
            </a:xfrm>
            <a:custGeom>
              <a:avLst/>
              <a:gdLst>
                <a:gd name="connsiteX0" fmla="*/ 539147 w 539147"/>
                <a:gd name="connsiteY0" fmla="*/ 0 h 1125438"/>
                <a:gd name="connsiteX1" fmla="*/ 539147 w 539147"/>
                <a:gd name="connsiteY1" fmla="*/ 1125438 h 1125438"/>
                <a:gd name="connsiteX2" fmla="*/ 451423 w 539147"/>
                <a:gd name="connsiteY2" fmla="*/ 1116595 h 1125438"/>
                <a:gd name="connsiteX3" fmla="*/ 0 w 539147"/>
                <a:gd name="connsiteY3" fmla="*/ 562719 h 1125438"/>
                <a:gd name="connsiteX4" fmla="*/ 451423 w 539147"/>
                <a:gd name="connsiteY4" fmla="*/ 8843 h 1125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8">
                  <a:moveTo>
                    <a:pt x="539147" y="0"/>
                  </a:moveTo>
                  <a:lnTo>
                    <a:pt x="539147" y="1125438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9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2" name="Freeform 61">
              <a:extLst>
                <a:ext uri="{FF2B5EF4-FFF2-40B4-BE49-F238E27FC236}">
                  <a16:creationId xmlns:a16="http://schemas.microsoft.com/office/drawing/2014/main" id="{B598CFE9-67EE-E342-9EF7-F40A1E0BE59E}"/>
                </a:ext>
              </a:extLst>
            </p:cNvPr>
            <p:cNvSpPr/>
            <p:nvPr/>
          </p:nvSpPr>
          <p:spPr>
            <a:xfrm>
              <a:off x="11652853" y="809010"/>
              <a:ext cx="539147" cy="1125439"/>
            </a:xfrm>
            <a:custGeom>
              <a:avLst/>
              <a:gdLst>
                <a:gd name="connsiteX0" fmla="*/ 539147 w 539147"/>
                <a:gd name="connsiteY0" fmla="*/ 0 h 1125439"/>
                <a:gd name="connsiteX1" fmla="*/ 539147 w 539147"/>
                <a:gd name="connsiteY1" fmla="*/ 1125439 h 1125439"/>
                <a:gd name="connsiteX2" fmla="*/ 451423 w 539147"/>
                <a:gd name="connsiteY2" fmla="*/ 1116595 h 1125439"/>
                <a:gd name="connsiteX3" fmla="*/ 0 w 539147"/>
                <a:gd name="connsiteY3" fmla="*/ 562719 h 1125439"/>
                <a:gd name="connsiteX4" fmla="*/ 451423 w 539147"/>
                <a:gd name="connsiteY4" fmla="*/ 8843 h 1125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1125439">
                  <a:moveTo>
                    <a:pt x="539147" y="0"/>
                  </a:moveTo>
                  <a:lnTo>
                    <a:pt x="539147" y="1125439"/>
                  </a:lnTo>
                  <a:lnTo>
                    <a:pt x="451423" y="1116595"/>
                  </a:lnTo>
                  <a:cubicBezTo>
                    <a:pt x="193797" y="1063877"/>
                    <a:pt x="0" y="835930"/>
                    <a:pt x="0" y="562719"/>
                  </a:cubicBezTo>
                  <a:cubicBezTo>
                    <a:pt x="0" y="289508"/>
                    <a:pt x="193797" y="61561"/>
                    <a:pt x="451423" y="88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3" name="Freeform 62">
              <a:extLst>
                <a:ext uri="{FF2B5EF4-FFF2-40B4-BE49-F238E27FC236}">
                  <a16:creationId xmlns:a16="http://schemas.microsoft.com/office/drawing/2014/main" id="{1E29AD13-94FE-1349-A28E-10F6E780F510}"/>
                </a:ext>
              </a:extLst>
            </p:cNvPr>
            <p:cNvSpPr/>
            <p:nvPr/>
          </p:nvSpPr>
          <p:spPr>
            <a:xfrm>
              <a:off x="11652853" y="1"/>
              <a:ext cx="539147" cy="562933"/>
            </a:xfrm>
            <a:custGeom>
              <a:avLst/>
              <a:gdLst>
                <a:gd name="connsiteX0" fmla="*/ 22 w 539147"/>
                <a:gd name="connsiteY0" fmla="*/ 0 h 562933"/>
                <a:gd name="connsiteX1" fmla="*/ 539147 w 539147"/>
                <a:gd name="connsiteY1" fmla="*/ 0 h 562933"/>
                <a:gd name="connsiteX2" fmla="*/ 539147 w 539147"/>
                <a:gd name="connsiteY2" fmla="*/ 562933 h 562933"/>
                <a:gd name="connsiteX3" fmla="*/ 451423 w 539147"/>
                <a:gd name="connsiteY3" fmla="*/ 554090 h 562933"/>
                <a:gd name="connsiteX4" fmla="*/ 0 w 539147"/>
                <a:gd name="connsiteY4" fmla="*/ 214 h 5629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9147" h="562933">
                  <a:moveTo>
                    <a:pt x="22" y="0"/>
                  </a:moveTo>
                  <a:lnTo>
                    <a:pt x="539147" y="0"/>
                  </a:lnTo>
                  <a:lnTo>
                    <a:pt x="539147" y="562933"/>
                  </a:lnTo>
                  <a:lnTo>
                    <a:pt x="451423" y="554090"/>
                  </a:lnTo>
                  <a:cubicBezTo>
                    <a:pt x="193797" y="501372"/>
                    <a:pt x="0" y="273425"/>
                    <a:pt x="0" y="21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650648E-B4D5-4145-84E7-46B5793EA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768351"/>
            <a:ext cx="5066001" cy="2334768"/>
          </a:xfrm>
        </p:spPr>
        <p:txBody>
          <a:bodyPr anchor="t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3B92A6-7558-3148-B855-5BC58B4159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50" y="4255453"/>
            <a:ext cx="5066001" cy="150018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A0B541-D211-974B-97FE-C1F9473AB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5/9/2024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727FB0-D95A-D543-8E29-6E5F22B49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9C4404-F49D-9F48-A10B-1F60870B4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17335" y="6141085"/>
            <a:ext cx="813816" cy="365125"/>
          </a:xfrm>
        </p:spPr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D6A1FD1-D82F-3141-8687-8D7C0631C215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506600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6566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442ECFEB-12CF-4C4F-BC8A-5816C27CA565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626C9482-2804-144B-88B2-0AF191BD757D}"/>
                </a:ext>
              </a:extLst>
            </p:cNvPr>
            <p:cNvSpPr/>
            <p:nvPr/>
          </p:nvSpPr>
          <p:spPr>
            <a:xfrm>
              <a:off x="10290315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71363F79-96BD-9240-86E2-DF26C9C2437D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153F0BF1-DA57-1D49-82F0-802F4D385A85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8CD42A1B-A03A-C946-8A2A-CE437EA433FD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5591FE00-3AAF-9B4B-8107-E94D50828227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149E92E9-89A7-4842-B271-411C7DF75D2D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4DC29C99-0841-9F46-AB1A-E9751DFE4487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E0AB684-BDA8-014B-8DCC-125F8B8DC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540E05-0F5F-6243-AD57-66BFC33ADB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2851" y="2365755"/>
            <a:ext cx="5239512" cy="33954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70B3A4-11FE-D94C-9B93-255E362310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89638" y="2365755"/>
            <a:ext cx="5239512" cy="33954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7BEEAF-F881-6E48-84AF-E5CEEF1C7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5/9/2024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472753-1CC3-9244-9AF0-6927018A6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DD55D0-FCC7-AC42-9810-9B49E3348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FC736C3-88FB-244C-83B8-B2856998D221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0653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B7D16A9C-7411-5242-A59C-816B8907E3BE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A997260B-7D44-7049-B605-7FD6E6CE5612}"/>
                </a:ext>
              </a:extLst>
            </p:cNvPr>
            <p:cNvSpPr/>
            <p:nvPr/>
          </p:nvSpPr>
          <p:spPr>
            <a:xfrm>
              <a:off x="10290315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5D6AF601-77C3-D74A-B1E5-7F33703A6927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4DFCA921-0F9E-2E41-A285-75409E25501A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120B9E03-438B-FC42-9DA1-835D5BC3FE88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4D670E1F-61CD-8940-A898-6D5092A78BB9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080C64CF-0C6A-3449-9709-AE038C4A7995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Freeform 25">
              <a:extLst>
                <a:ext uri="{FF2B5EF4-FFF2-40B4-BE49-F238E27FC236}">
                  <a16:creationId xmlns:a16="http://schemas.microsoft.com/office/drawing/2014/main" id="{FEC46D5B-957F-A24C-8E36-CC71F660EC8B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058182F-7B5E-FD42-AFC6-A3848D833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928" y="768096"/>
            <a:ext cx="7333488" cy="12710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D9E4DE-75C0-C841-A68D-9D7BBAD76C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2149" y="2365756"/>
            <a:ext cx="523951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5C87F7-356E-9E43-97A0-D972B22853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2149" y="3189668"/>
            <a:ext cx="5239512" cy="257155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DAB4C28-30CB-CC4E-A25E-F4FEFA49BC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83066" y="2365756"/>
            <a:ext cx="523951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ED0191-963B-1E4C-BEC5-9B42E39514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83066" y="3189668"/>
            <a:ext cx="5239512" cy="2571557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F0E0BED-3EB7-BB4A-A556-FA967FB01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5/9/2024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6A2466A-4D90-174C-B382-AC4674D72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EADE49-8082-214B-9742-5EE8DA2E9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75E39200-18D5-014B-BAB8-FF5D0BA15E0C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0408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D7DF52F6-A06E-0343-95B8-DAAC38DB4B8C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67092C52-7052-0749-9DA0-9374DBF495AE}"/>
                </a:ext>
              </a:extLst>
            </p:cNvPr>
            <p:cNvSpPr/>
            <p:nvPr/>
          </p:nvSpPr>
          <p:spPr>
            <a:xfrm>
              <a:off x="10290315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C64E1C2F-81E1-C44D-859C-946596C950F2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53626485-4263-0A44-9561-E278A7056C33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7D45AAB5-3CCC-DE4A-A962-3702911B55CC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8CAFB16F-8EDE-D44F-A51E-34EDC41E7404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DCD51329-732C-BB4C-98E5-715BAF9F8853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192B5D44-BC55-AF4C-984D-C8231B22F80B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FA1E9E2-564E-7049-A22F-BB5B876BA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359D05-C08D-7747-B2FC-3F62B3357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5/9/2024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2FF615-BB08-A844-B689-BAA7C50407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63A67D-F96F-4849-8C83-49CC3A6539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DCFAAB9-2B6B-8D4C-A748-433E2C393EA6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5479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8BCA70-D63D-40F6-B9B3-4E49B96E2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pPr/>
              <a:t>5/9/2024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F12559-BD91-4904-A24A-0CF0A2324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658BB7-74A5-4A6F-A0FF-021E68F02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1704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D0914A35-7AAF-4B42-9C68-47A633EFD9D0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DABCED79-0E70-FB4D-ABF2-D859BF5556E4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8364885D-A3A4-5144-AB4E-7624F27287E6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D22073D5-CC72-0549-BD26-F7AF9851BE45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1827A049-C9FD-554E-9B01-F151B0D9E86B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76832559-4D18-8744-AB91-9FCFAB732477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BF97A623-E5DC-1B44-B687-8643B9F0D741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637BBE1-2C82-4E45-B5C5-35E07B05EA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1" y="764973"/>
            <a:ext cx="3609982" cy="1395043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201F2E-A734-364B-8A7D-990D6B889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4832" y="770890"/>
            <a:ext cx="6112517" cy="480057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7CBAD9-5515-1748-8E77-F48160F4ED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5150" y="2160016"/>
            <a:ext cx="3609983" cy="37089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A6C22B-80D4-AA42-9999-401E37B46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5/9/2024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055DE4-33E8-7F4B-9334-95EA60845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470FA5-21EE-D742-8F01-C1BAE0FDB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EF966AA-D7DF-F84D-80D4-E216A641B005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0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210D391A-F01E-4947-8A01-95438AA0B323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7D499306-B4E0-064D-8F6C-96E9C4BD04DA}"/>
                </a:ext>
              </a:extLst>
            </p:cNvPr>
            <p:cNvSpPr/>
            <p:nvPr/>
          </p:nvSpPr>
          <p:spPr>
            <a:xfrm>
              <a:off x="10290315" y="806362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AF3D0241-0A21-8047-8CE3-B3FDD5FDF719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13083F97-6891-0447-957C-AB0834B826D2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B2EF7D75-E7C1-5147-A03B-3EC641CF3B08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A6D7CA94-94B4-C140-8C68-01C0ADFA1C71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211CD629-C318-A848-BDDE-BBA9465EBF9D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2A5AC1F8-1370-E946-977E-E4CFC6947BAB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4CEE63B-B967-0A48-9623-2203767609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770889"/>
            <a:ext cx="3609983" cy="1389127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211F680-28C8-FA44-9CD5-20709DA02E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23838" y="890816"/>
            <a:ext cx="6060136" cy="4870411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D507CD-197E-BB4C-83A6-DA3FC97A22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5150" y="2160016"/>
            <a:ext cx="3609983" cy="360121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9E00AC-DF6C-D548-8A06-D6269BDB0A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5/9/2024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ED113B-57D4-9A4F-BFE0-2A3963B42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0D9954-FA18-8948-AA52-21CED0594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E3EB25D-2379-5040-B990-1C99B0B7D931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1540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7ED46EE4-CE67-DD46-A751-9FEA049A22B8}"/>
              </a:ext>
            </a:extLst>
          </p:cNvPr>
          <p:cNvGrpSpPr/>
          <p:nvPr/>
        </p:nvGrpSpPr>
        <p:grpSpPr>
          <a:xfrm>
            <a:off x="8928528" y="0"/>
            <a:ext cx="3263472" cy="6858000"/>
            <a:chOff x="8928528" y="0"/>
            <a:chExt cx="3263472" cy="6858000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955C5B70-D34F-8A49-B220-808CE2BBB7F3}"/>
                </a:ext>
              </a:extLst>
            </p:cNvPr>
            <p:cNvSpPr/>
            <p:nvPr/>
          </p:nvSpPr>
          <p:spPr>
            <a:xfrm>
              <a:off x="8928528" y="4918120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 23">
              <a:extLst>
                <a:ext uri="{FF2B5EF4-FFF2-40B4-BE49-F238E27FC236}">
                  <a16:creationId xmlns:a16="http://schemas.microsoft.com/office/drawing/2014/main" id="{4BBFE624-6DBD-8541-B43B-180C0AFA21F0}"/>
                </a:ext>
              </a:extLst>
            </p:cNvPr>
            <p:cNvSpPr/>
            <p:nvPr/>
          </p:nvSpPr>
          <p:spPr>
            <a:xfrm>
              <a:off x="8928528" y="0"/>
              <a:ext cx="1130724" cy="565573"/>
            </a:xfrm>
            <a:custGeom>
              <a:avLst/>
              <a:gdLst>
                <a:gd name="connsiteX0" fmla="*/ 22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2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eform 24">
              <a:extLst>
                <a:ext uri="{FF2B5EF4-FFF2-40B4-BE49-F238E27FC236}">
                  <a16:creationId xmlns:a16="http://schemas.microsoft.com/office/drawing/2014/main" id="{6E01AC23-2120-A542-B140-5A29AA27A2C8}"/>
                </a:ext>
              </a:extLst>
            </p:cNvPr>
            <p:cNvSpPr/>
            <p:nvPr/>
          </p:nvSpPr>
          <p:spPr>
            <a:xfrm>
              <a:off x="10291391" y="6292417"/>
              <a:ext cx="1130724" cy="565583"/>
            </a:xfrm>
            <a:custGeom>
              <a:avLst/>
              <a:gdLst>
                <a:gd name="connsiteX0" fmla="*/ 565362 w 1130724"/>
                <a:gd name="connsiteY0" fmla="*/ 0 h 565583"/>
                <a:gd name="connsiteX1" fmla="*/ 1130724 w 1130724"/>
                <a:gd name="connsiteY1" fmla="*/ 565362 h 565583"/>
                <a:gd name="connsiteX2" fmla="*/ 1130702 w 1130724"/>
                <a:gd name="connsiteY2" fmla="*/ 565583 h 565583"/>
                <a:gd name="connsiteX3" fmla="*/ 22 w 1130724"/>
                <a:gd name="connsiteY3" fmla="*/ 565583 h 565583"/>
                <a:gd name="connsiteX4" fmla="*/ 0 w 1130724"/>
                <a:gd name="connsiteY4" fmla="*/ 565362 h 565583"/>
                <a:gd name="connsiteX5" fmla="*/ 565362 w 1130724"/>
                <a:gd name="connsiteY5" fmla="*/ 0 h 565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724" h="565583">
                  <a:moveTo>
                    <a:pt x="565362" y="0"/>
                  </a:moveTo>
                  <a:cubicBezTo>
                    <a:pt x="877603" y="0"/>
                    <a:pt x="1130724" y="253121"/>
                    <a:pt x="1130724" y="565362"/>
                  </a:cubicBezTo>
                  <a:lnTo>
                    <a:pt x="1130702" y="565583"/>
                  </a:lnTo>
                  <a:lnTo>
                    <a:pt x="22" y="565583"/>
                  </a:lnTo>
                  <a:lnTo>
                    <a:pt x="0" y="565362"/>
                  </a:lnTo>
                  <a:cubicBezTo>
                    <a:pt x="0" y="253121"/>
                    <a:pt x="253121" y="0"/>
                    <a:pt x="565362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154689C0-9C35-9B4D-906B-DA287DA55A38}"/>
                </a:ext>
              </a:extLst>
            </p:cNvPr>
            <p:cNvSpPr/>
            <p:nvPr/>
          </p:nvSpPr>
          <p:spPr>
            <a:xfrm>
              <a:off x="10291392" y="3549390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696570F0-11E0-6147-9053-E3A4B5DBA0E4}"/>
                </a:ext>
              </a:extLst>
            </p:cNvPr>
            <p:cNvSpPr/>
            <p:nvPr/>
          </p:nvSpPr>
          <p:spPr>
            <a:xfrm>
              <a:off x="10291392" y="2177876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9BDD97F6-A366-B54A-B889-42E97AFEDE37}"/>
                </a:ext>
              </a:extLst>
            </p:cNvPr>
            <p:cNvSpPr/>
            <p:nvPr/>
          </p:nvSpPr>
          <p:spPr>
            <a:xfrm>
              <a:off x="10291392" y="806363"/>
              <a:ext cx="1130724" cy="113072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id="{58E853BC-EE80-374B-B823-8D51A948C4CF}"/>
                </a:ext>
              </a:extLst>
            </p:cNvPr>
            <p:cNvSpPr/>
            <p:nvPr/>
          </p:nvSpPr>
          <p:spPr>
            <a:xfrm>
              <a:off x="10291392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0" name="Freeform 29">
              <a:extLst>
                <a:ext uri="{FF2B5EF4-FFF2-40B4-BE49-F238E27FC236}">
                  <a16:creationId xmlns:a16="http://schemas.microsoft.com/office/drawing/2014/main" id="{4B5B70B1-649D-9848-B5D4-6DE04D55F5F0}"/>
                </a:ext>
              </a:extLst>
            </p:cNvPr>
            <p:cNvSpPr/>
            <p:nvPr/>
          </p:nvSpPr>
          <p:spPr>
            <a:xfrm>
              <a:off x="11654256" y="6295201"/>
              <a:ext cx="537744" cy="562799"/>
            </a:xfrm>
            <a:custGeom>
              <a:avLst/>
              <a:gdLst>
                <a:gd name="connsiteX0" fmla="*/ 537744 w 537744"/>
                <a:gd name="connsiteY0" fmla="*/ 0 h 562799"/>
                <a:gd name="connsiteX1" fmla="*/ 537744 w 537744"/>
                <a:gd name="connsiteY1" fmla="*/ 562799 h 562799"/>
                <a:gd name="connsiteX2" fmla="*/ 22 w 537744"/>
                <a:gd name="connsiteY2" fmla="*/ 562799 h 562799"/>
                <a:gd name="connsiteX3" fmla="*/ 0 w 537744"/>
                <a:gd name="connsiteY3" fmla="*/ 562578 h 562799"/>
                <a:gd name="connsiteX4" fmla="*/ 451422 w 537744"/>
                <a:gd name="connsiteY4" fmla="*/ 8702 h 5627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562799">
                  <a:moveTo>
                    <a:pt x="537744" y="0"/>
                  </a:moveTo>
                  <a:lnTo>
                    <a:pt x="537744" y="562799"/>
                  </a:lnTo>
                  <a:lnTo>
                    <a:pt x="22" y="562799"/>
                  </a:lnTo>
                  <a:lnTo>
                    <a:pt x="0" y="562578"/>
                  </a:ln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1" name="Freeform 30">
              <a:extLst>
                <a:ext uri="{FF2B5EF4-FFF2-40B4-BE49-F238E27FC236}">
                  <a16:creationId xmlns:a16="http://schemas.microsoft.com/office/drawing/2014/main" id="{46A2092A-2157-0A49-937F-BBAE14687DE7}"/>
                </a:ext>
              </a:extLst>
            </p:cNvPr>
            <p:cNvSpPr/>
            <p:nvPr/>
          </p:nvSpPr>
          <p:spPr>
            <a:xfrm>
              <a:off x="11654256" y="4923687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2" name="Freeform 31">
              <a:extLst>
                <a:ext uri="{FF2B5EF4-FFF2-40B4-BE49-F238E27FC236}">
                  <a16:creationId xmlns:a16="http://schemas.microsoft.com/office/drawing/2014/main" id="{F092371E-D526-AF43-816F-F7AEBA9FF166}"/>
                </a:ext>
              </a:extLst>
            </p:cNvPr>
            <p:cNvSpPr/>
            <p:nvPr/>
          </p:nvSpPr>
          <p:spPr>
            <a:xfrm>
              <a:off x="11654256" y="3552173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 32">
              <a:extLst>
                <a:ext uri="{FF2B5EF4-FFF2-40B4-BE49-F238E27FC236}">
                  <a16:creationId xmlns:a16="http://schemas.microsoft.com/office/drawing/2014/main" id="{06995714-B51E-E84A-9FD5-3AD33004E517}"/>
                </a:ext>
              </a:extLst>
            </p:cNvPr>
            <p:cNvSpPr/>
            <p:nvPr/>
          </p:nvSpPr>
          <p:spPr>
            <a:xfrm>
              <a:off x="11654256" y="2180659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 33">
              <a:extLst>
                <a:ext uri="{FF2B5EF4-FFF2-40B4-BE49-F238E27FC236}">
                  <a16:creationId xmlns:a16="http://schemas.microsoft.com/office/drawing/2014/main" id="{0FDB0CC5-76AA-6E44-8376-4EE649C1DE42}"/>
                </a:ext>
              </a:extLst>
            </p:cNvPr>
            <p:cNvSpPr/>
            <p:nvPr/>
          </p:nvSpPr>
          <p:spPr>
            <a:xfrm>
              <a:off x="11654256" y="809146"/>
              <a:ext cx="537744" cy="1125156"/>
            </a:xfrm>
            <a:custGeom>
              <a:avLst/>
              <a:gdLst>
                <a:gd name="connsiteX0" fmla="*/ 537744 w 537744"/>
                <a:gd name="connsiteY0" fmla="*/ 0 h 1125156"/>
                <a:gd name="connsiteX1" fmla="*/ 537744 w 537744"/>
                <a:gd name="connsiteY1" fmla="*/ 1125156 h 1125156"/>
                <a:gd name="connsiteX2" fmla="*/ 451422 w 537744"/>
                <a:gd name="connsiteY2" fmla="*/ 1116454 h 1125156"/>
                <a:gd name="connsiteX3" fmla="*/ 0 w 537744"/>
                <a:gd name="connsiteY3" fmla="*/ 562578 h 1125156"/>
                <a:gd name="connsiteX4" fmla="*/ 451422 w 537744"/>
                <a:gd name="connsiteY4" fmla="*/ 8702 h 1125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1125156">
                  <a:moveTo>
                    <a:pt x="537744" y="0"/>
                  </a:moveTo>
                  <a:lnTo>
                    <a:pt x="537744" y="1125156"/>
                  </a:lnTo>
                  <a:lnTo>
                    <a:pt x="451422" y="1116454"/>
                  </a:lnTo>
                  <a:cubicBezTo>
                    <a:pt x="193796" y="1063736"/>
                    <a:pt x="0" y="835789"/>
                    <a:pt x="0" y="562578"/>
                  </a:cubicBezTo>
                  <a:cubicBezTo>
                    <a:pt x="0" y="289367"/>
                    <a:pt x="193796" y="61420"/>
                    <a:pt x="451422" y="870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 34">
              <a:extLst>
                <a:ext uri="{FF2B5EF4-FFF2-40B4-BE49-F238E27FC236}">
                  <a16:creationId xmlns:a16="http://schemas.microsoft.com/office/drawing/2014/main" id="{3D981F0B-8982-1C45-8D7C-30E744003823}"/>
                </a:ext>
              </a:extLst>
            </p:cNvPr>
            <p:cNvSpPr/>
            <p:nvPr/>
          </p:nvSpPr>
          <p:spPr>
            <a:xfrm>
              <a:off x="11654256" y="0"/>
              <a:ext cx="537744" cy="562788"/>
            </a:xfrm>
            <a:custGeom>
              <a:avLst/>
              <a:gdLst>
                <a:gd name="connsiteX0" fmla="*/ 21 w 537744"/>
                <a:gd name="connsiteY0" fmla="*/ 0 h 562788"/>
                <a:gd name="connsiteX1" fmla="*/ 537744 w 537744"/>
                <a:gd name="connsiteY1" fmla="*/ 0 h 562788"/>
                <a:gd name="connsiteX2" fmla="*/ 537744 w 537744"/>
                <a:gd name="connsiteY2" fmla="*/ 562788 h 562788"/>
                <a:gd name="connsiteX3" fmla="*/ 451422 w 537744"/>
                <a:gd name="connsiteY3" fmla="*/ 554086 h 562788"/>
                <a:gd name="connsiteX4" fmla="*/ 0 w 537744"/>
                <a:gd name="connsiteY4" fmla="*/ 211 h 562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7744" h="562788">
                  <a:moveTo>
                    <a:pt x="21" y="0"/>
                  </a:moveTo>
                  <a:lnTo>
                    <a:pt x="537744" y="0"/>
                  </a:lnTo>
                  <a:lnTo>
                    <a:pt x="537744" y="562788"/>
                  </a:lnTo>
                  <a:lnTo>
                    <a:pt x="451422" y="554086"/>
                  </a:lnTo>
                  <a:cubicBezTo>
                    <a:pt x="193796" y="501368"/>
                    <a:pt x="0" y="273421"/>
                    <a:pt x="0" y="2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F76EEB7-1E87-0447-8CD6-DD220CF4E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8AE526-3A03-9B41-8C9F-27156E701C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D08D72-182D-C947-B3F7-B74948D0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5/9/2024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76E396-D059-AF4D-A1D9-C1347978AA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8845B6-87C0-2F4A-8146-00E911CDF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480" y="6141085"/>
            <a:ext cx="813816" cy="365125"/>
          </a:xfrm>
        </p:spPr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A78A912D-4325-C449-BF2E-F331A221C695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7335146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29025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C3803ECC-8207-244B-8051-94AA5304EDD9}"/>
              </a:ext>
            </a:extLst>
          </p:cNvPr>
          <p:cNvGrpSpPr/>
          <p:nvPr/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CF2E8536-821C-3846-A152-2001B7BA4BC9}"/>
                </a:ext>
              </a:extLst>
            </p:cNvPr>
            <p:cNvSpPr/>
            <p:nvPr/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57A02781-FFB4-C04E-97FB-78D26A9E8F1C}"/>
                </a:ext>
              </a:extLst>
            </p:cNvPr>
            <p:cNvSpPr/>
            <p:nvPr/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 18">
              <a:extLst>
                <a:ext uri="{FF2B5EF4-FFF2-40B4-BE49-F238E27FC236}">
                  <a16:creationId xmlns:a16="http://schemas.microsoft.com/office/drawing/2014/main" id="{14C29607-37D2-7A4B-98E2-2C851CD6776C}"/>
                </a:ext>
              </a:extLst>
            </p:cNvPr>
            <p:cNvSpPr/>
            <p:nvPr/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D12FC7BA-80CC-1C4E-B268-B3EEA08137F1}"/>
                </a:ext>
              </a:extLst>
            </p:cNvPr>
            <p:cNvSpPr/>
            <p:nvPr/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0">
              <a:extLst>
                <a:ext uri="{FF2B5EF4-FFF2-40B4-BE49-F238E27FC236}">
                  <a16:creationId xmlns:a16="http://schemas.microsoft.com/office/drawing/2014/main" id="{BEBC8FB1-96B9-D84A-BD2A-BC8410EBE012}"/>
                </a:ext>
              </a:extLst>
            </p:cNvPr>
            <p:cNvSpPr/>
            <p:nvPr/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5A8455B4-A778-B44D-A7E8-C45A4846D9F7}"/>
                </a:ext>
              </a:extLst>
            </p:cNvPr>
            <p:cNvSpPr/>
            <p:nvPr/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407CCA-80EF-2B45-8F8C-7D5796A61B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950095" y="976630"/>
            <a:ext cx="2268507" cy="4784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A221C3-F2D3-FC4F-938B-4C4CAC7370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65150" y="976630"/>
            <a:ext cx="8264057" cy="478459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061B46-3E9A-AC48-8C84-5B46EA1EC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0A250-5CC0-1746-B209-08E8B0DAE6AF}" type="datetimeFigureOut">
              <a:rPr lang="en-US" smtClean="0"/>
              <a:t>5/9/2024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9F8F49-5859-714C-8EE1-61A74F324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2B6F69-3FFA-D94F-BA99-873D36F7F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BCAEC-7D34-E549-A96E-FCEDAADBE4B0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31B40EC-87DB-A64F-9D4B-98A86F7CEFFF}"/>
              </a:ext>
            </a:extLst>
          </p:cNvPr>
          <p:cNvCxnSpPr>
            <a:cxnSpLocks/>
          </p:cNvCxnSpPr>
          <p:nvPr/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5564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70D98E2-86CE-4D4F-9F8F-17C83D19A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150" y="770890"/>
            <a:ext cx="7335835" cy="126898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04B4F2-48A4-A140-B59B-7A2ED9FD46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5150" y="2160016"/>
            <a:ext cx="7335835" cy="3601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CF4A7E-D5FF-BF48-8E01-8F46150ABF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6928" y="457200"/>
            <a:ext cx="36082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b="0" i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A5B0A250-5CC0-1746-B209-08E8B0DAE6AF}" type="datetimeFigureOut">
              <a:rPr lang="en-US" smtClean="0"/>
              <a:pPr/>
              <a:t>5/9/2024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131757-5039-BF46-B47A-50DA8FFBC0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65150" y="6141085"/>
            <a:ext cx="36082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b="0" i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83FD16-4337-B940-905E-D20A26FD48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9678" y="6141085"/>
            <a:ext cx="81381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 i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49ABCAEC-7D34-E549-A96E-FCEDAADBE4B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0429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b="1" i="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2400" b="0" i="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2000" b="0" i="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1800" b="0" 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1600" b="0" 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900"/>
        </a:spcBef>
        <a:buFont typeface="Arial" panose="020B0604020202020204" pitchFamily="34" charset="0"/>
        <a:buChar char="•"/>
        <a:defRPr sz="1400" b="0" 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4EFE82FE-7465-AE46-88DF-34D347E83B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7A3283-A706-5CCA-D617-80DE1E611E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6" r="10130" b="-1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7" name="Rectangle">
            <a:extLst>
              <a:ext uri="{FF2B5EF4-FFF2-40B4-BE49-F238E27FC236}">
                <a16:creationId xmlns:a16="http://schemas.microsoft.com/office/drawing/2014/main" id="{8B80D579-AC08-8D49-BB6A-21123F80B5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8469492" cy="6858000"/>
          </a:xfrm>
          <a:prstGeom prst="rect">
            <a:avLst/>
          </a:prstGeom>
          <a:gradFill flip="none" rotWithShape="1">
            <a:gsLst>
              <a:gs pos="31000">
                <a:schemeClr val="bg1">
                  <a:alpha val="80000"/>
                </a:schemeClr>
              </a:gs>
              <a:gs pos="0">
                <a:schemeClr val="bg1"/>
              </a:gs>
              <a:gs pos="100000">
                <a:schemeClr val="bg1">
                  <a:alpha val="34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/>
            <a:endParaRPr sz="2600" cap="all" dirty="0">
              <a:solidFill>
                <a:srgbClr val="FFFFFF"/>
              </a:solidFill>
              <a:sym typeface="Avenir Next"/>
            </a:endParaRPr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65150" y="768334"/>
            <a:ext cx="6969505" cy="286640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/>
              <a:t>International Business Strategy</a:t>
            </a:r>
            <a:br>
              <a:rPr lang="en-US" sz="3600" dirty="0"/>
            </a:br>
            <a:r>
              <a:rPr lang="en-US" sz="3600" dirty="0"/>
              <a:t> Lecture Ten: Global Supply Chain Management</a:t>
            </a:r>
            <a:br>
              <a:rPr lang="en-US" sz="3600" dirty="0"/>
            </a:br>
            <a:r>
              <a:rPr lang="en-US" sz="3600" dirty="0"/>
              <a:t>Lecturer: </a:t>
            </a:r>
            <a:r>
              <a:rPr lang="en-US" sz="3600"/>
              <a:t>Githii</a:t>
            </a:r>
            <a:r>
              <a:rPr lang="en-US" sz="3600" dirty="0"/>
              <a:t> S.K</a:t>
            </a:r>
            <a:endParaRPr lang="en-US" sz="3600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EC392F51-F23E-E242-9750-A5B1F128E5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5150" y="6087110"/>
            <a:ext cx="7335835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30">
            <a:extLst>
              <a:ext uri="{FF2B5EF4-FFF2-40B4-BE49-F238E27FC236}">
                <a16:creationId xmlns:a16="http://schemas.microsoft.com/office/drawing/2014/main" id="{44406D7A-DB1A-D940-8AD1-93FAF9DD71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1746" y="0"/>
            <a:ext cx="1900254" cy="6858000"/>
            <a:chOff x="10291746" y="0"/>
            <a:chExt cx="1900254" cy="6858000"/>
          </a:xfrm>
        </p:grpSpPr>
        <p:sp>
          <p:nvSpPr>
            <p:cNvPr id="32" name="Freeform 40">
              <a:extLst>
                <a:ext uri="{FF2B5EF4-FFF2-40B4-BE49-F238E27FC236}">
                  <a16:creationId xmlns:a16="http://schemas.microsoft.com/office/drawing/2014/main" id="{D0F85DF7-431B-BE45-B932-0E22FC3F84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5829" y="809310"/>
              <a:ext cx="536171" cy="1124839"/>
            </a:xfrm>
            <a:custGeom>
              <a:avLst/>
              <a:gdLst>
                <a:gd name="connsiteX0" fmla="*/ 536171 w 536171"/>
                <a:gd name="connsiteY0" fmla="*/ 0 h 1124839"/>
                <a:gd name="connsiteX1" fmla="*/ 536171 w 536171"/>
                <a:gd name="connsiteY1" fmla="*/ 1124839 h 1124839"/>
                <a:gd name="connsiteX2" fmla="*/ 451423 w 536171"/>
                <a:gd name="connsiteY2" fmla="*/ 1116295 h 1124839"/>
                <a:gd name="connsiteX3" fmla="*/ 0 w 536171"/>
                <a:gd name="connsiteY3" fmla="*/ 562419 h 1124839"/>
                <a:gd name="connsiteX4" fmla="*/ 451423 w 536171"/>
                <a:gd name="connsiteY4" fmla="*/ 8543 h 1124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6171" h="1124839">
                  <a:moveTo>
                    <a:pt x="536171" y="0"/>
                  </a:moveTo>
                  <a:lnTo>
                    <a:pt x="536171" y="1124839"/>
                  </a:lnTo>
                  <a:lnTo>
                    <a:pt x="451423" y="1116295"/>
                  </a:lnTo>
                  <a:cubicBezTo>
                    <a:pt x="193797" y="1063577"/>
                    <a:pt x="0" y="835630"/>
                    <a:pt x="0" y="562419"/>
                  </a:cubicBezTo>
                  <a:cubicBezTo>
                    <a:pt x="0" y="289208"/>
                    <a:pt x="193797" y="61261"/>
                    <a:pt x="451423" y="85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 41">
              <a:extLst>
                <a:ext uri="{FF2B5EF4-FFF2-40B4-BE49-F238E27FC236}">
                  <a16:creationId xmlns:a16="http://schemas.microsoft.com/office/drawing/2014/main" id="{BEA0AA89-2965-2A44-B84E-51C748B2D2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1748" y="0"/>
              <a:ext cx="1130725" cy="565362"/>
            </a:xfrm>
            <a:custGeom>
              <a:avLst/>
              <a:gdLst>
                <a:gd name="connsiteX0" fmla="*/ 0 w 1130725"/>
                <a:gd name="connsiteY0" fmla="*/ 0 h 565362"/>
                <a:gd name="connsiteX1" fmla="*/ 25420 w 1130725"/>
                <a:gd name="connsiteY1" fmla="*/ 0 h 565362"/>
                <a:gd name="connsiteX2" fmla="*/ 36369 w 1130725"/>
                <a:gd name="connsiteY2" fmla="*/ 108609 h 565362"/>
                <a:gd name="connsiteX3" fmla="*/ 565363 w 1130725"/>
                <a:gd name="connsiteY3" fmla="*/ 539750 h 565362"/>
                <a:gd name="connsiteX4" fmla="*/ 1094356 w 1130725"/>
                <a:gd name="connsiteY4" fmla="*/ 108609 h 565362"/>
                <a:gd name="connsiteX5" fmla="*/ 1105305 w 1130725"/>
                <a:gd name="connsiteY5" fmla="*/ 0 h 565362"/>
                <a:gd name="connsiteX6" fmla="*/ 1130725 w 1130725"/>
                <a:gd name="connsiteY6" fmla="*/ 0 h 565362"/>
                <a:gd name="connsiteX7" fmla="*/ 565363 w 1130725"/>
                <a:gd name="connsiteY7" fmla="*/ 565362 h 565362"/>
                <a:gd name="connsiteX8" fmla="*/ 0 w 1130725"/>
                <a:gd name="connsiteY8" fmla="*/ 0 h 565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30725" h="565362">
                  <a:moveTo>
                    <a:pt x="0" y="0"/>
                  </a:moveTo>
                  <a:lnTo>
                    <a:pt x="25420" y="0"/>
                  </a:lnTo>
                  <a:lnTo>
                    <a:pt x="36369" y="108609"/>
                  </a:lnTo>
                  <a:cubicBezTo>
                    <a:pt x="86718" y="354660"/>
                    <a:pt x="304425" y="539750"/>
                    <a:pt x="565363" y="539750"/>
                  </a:cubicBezTo>
                  <a:cubicBezTo>
                    <a:pt x="826300" y="539750"/>
                    <a:pt x="1044007" y="354660"/>
                    <a:pt x="1094356" y="108609"/>
                  </a:cubicBezTo>
                  <a:lnTo>
                    <a:pt x="1105305" y="0"/>
                  </a:lnTo>
                  <a:lnTo>
                    <a:pt x="1130725" y="0"/>
                  </a:lnTo>
                  <a:cubicBezTo>
                    <a:pt x="1130725" y="312241"/>
                    <a:pt x="877604" y="565362"/>
                    <a:pt x="565363" y="565362"/>
                  </a:cubicBezTo>
                  <a:cubicBezTo>
                    <a:pt x="253121" y="565362"/>
                    <a:pt x="0" y="312241"/>
                    <a:pt x="0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4" name="Freeform 42">
              <a:extLst>
                <a:ext uri="{FF2B5EF4-FFF2-40B4-BE49-F238E27FC236}">
                  <a16:creationId xmlns:a16="http://schemas.microsoft.com/office/drawing/2014/main" id="{7EC47259-887A-FD48-989C-42BC5A3C98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6578" y="0"/>
              <a:ext cx="535422" cy="562344"/>
            </a:xfrm>
            <a:custGeom>
              <a:avLst/>
              <a:gdLst>
                <a:gd name="connsiteX0" fmla="*/ 0 w 535422"/>
                <a:gd name="connsiteY0" fmla="*/ 0 h 562344"/>
                <a:gd name="connsiteX1" fmla="*/ 25421 w 535422"/>
                <a:gd name="connsiteY1" fmla="*/ 0 h 562344"/>
                <a:gd name="connsiteX2" fmla="*/ 36370 w 535422"/>
                <a:gd name="connsiteY2" fmla="*/ 108609 h 562344"/>
                <a:gd name="connsiteX3" fmla="*/ 469781 w 535422"/>
                <a:gd name="connsiteY3" fmla="*/ 531316 h 562344"/>
                <a:gd name="connsiteX4" fmla="*/ 535422 w 535422"/>
                <a:gd name="connsiteY4" fmla="*/ 537108 h 562344"/>
                <a:gd name="connsiteX5" fmla="*/ 535422 w 535422"/>
                <a:gd name="connsiteY5" fmla="*/ 562344 h 562344"/>
                <a:gd name="connsiteX6" fmla="*/ 451424 w 535422"/>
                <a:gd name="connsiteY6" fmla="*/ 553876 h 562344"/>
                <a:gd name="connsiteX7" fmla="*/ 0 w 535422"/>
                <a:gd name="connsiteY7" fmla="*/ 0 h 562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35422" h="562344">
                  <a:moveTo>
                    <a:pt x="0" y="0"/>
                  </a:moveTo>
                  <a:lnTo>
                    <a:pt x="25421" y="0"/>
                  </a:lnTo>
                  <a:lnTo>
                    <a:pt x="36370" y="108609"/>
                  </a:lnTo>
                  <a:cubicBezTo>
                    <a:pt x="80425" y="323904"/>
                    <a:pt x="252614" y="492525"/>
                    <a:pt x="469781" y="531316"/>
                  </a:cubicBezTo>
                  <a:lnTo>
                    <a:pt x="535422" y="537108"/>
                  </a:lnTo>
                  <a:lnTo>
                    <a:pt x="535422" y="562344"/>
                  </a:lnTo>
                  <a:lnTo>
                    <a:pt x="451424" y="553876"/>
                  </a:lnTo>
                  <a:cubicBezTo>
                    <a:pt x="193797" y="501158"/>
                    <a:pt x="0" y="273211"/>
                    <a:pt x="0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5" name="Freeform 43">
              <a:extLst>
                <a:ext uri="{FF2B5EF4-FFF2-40B4-BE49-F238E27FC236}">
                  <a16:creationId xmlns:a16="http://schemas.microsoft.com/office/drawing/2014/main" id="{16E261C3-18BE-934F-8A2B-59BE70AE2F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6578" y="2181112"/>
              <a:ext cx="535422" cy="1124687"/>
            </a:xfrm>
            <a:custGeom>
              <a:avLst/>
              <a:gdLst>
                <a:gd name="connsiteX0" fmla="*/ 535422 w 535422"/>
                <a:gd name="connsiteY0" fmla="*/ 0 h 1124687"/>
                <a:gd name="connsiteX1" fmla="*/ 535422 w 535422"/>
                <a:gd name="connsiteY1" fmla="*/ 25186 h 1124687"/>
                <a:gd name="connsiteX2" fmla="*/ 456541 w 535422"/>
                <a:gd name="connsiteY2" fmla="*/ 33138 h 1124687"/>
                <a:gd name="connsiteX3" fmla="*/ 25399 w 535422"/>
                <a:gd name="connsiteY3" fmla="*/ 562130 h 1124687"/>
                <a:gd name="connsiteX4" fmla="*/ 456541 w 535422"/>
                <a:gd name="connsiteY4" fmla="*/ 1091123 h 1124687"/>
                <a:gd name="connsiteX5" fmla="*/ 535422 w 535422"/>
                <a:gd name="connsiteY5" fmla="*/ 1099075 h 1124687"/>
                <a:gd name="connsiteX6" fmla="*/ 535422 w 535422"/>
                <a:gd name="connsiteY6" fmla="*/ 1124687 h 1124687"/>
                <a:gd name="connsiteX7" fmla="*/ 451423 w 535422"/>
                <a:gd name="connsiteY7" fmla="*/ 1116219 h 1124687"/>
                <a:gd name="connsiteX8" fmla="*/ 0 w 535422"/>
                <a:gd name="connsiteY8" fmla="*/ 562343 h 1124687"/>
                <a:gd name="connsiteX9" fmla="*/ 451423 w 535422"/>
                <a:gd name="connsiteY9" fmla="*/ 8468 h 1124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35422" h="1124687">
                  <a:moveTo>
                    <a:pt x="535422" y="0"/>
                  </a:moveTo>
                  <a:lnTo>
                    <a:pt x="535422" y="25186"/>
                  </a:lnTo>
                  <a:lnTo>
                    <a:pt x="456541" y="33138"/>
                  </a:lnTo>
                  <a:cubicBezTo>
                    <a:pt x="210489" y="83487"/>
                    <a:pt x="25399" y="301194"/>
                    <a:pt x="25399" y="562130"/>
                  </a:cubicBezTo>
                  <a:cubicBezTo>
                    <a:pt x="25399" y="823067"/>
                    <a:pt x="210489" y="1040774"/>
                    <a:pt x="456541" y="1091123"/>
                  </a:cubicBezTo>
                  <a:lnTo>
                    <a:pt x="535422" y="1099075"/>
                  </a:lnTo>
                  <a:lnTo>
                    <a:pt x="535422" y="1124687"/>
                  </a:lnTo>
                  <a:lnTo>
                    <a:pt x="451423" y="1116219"/>
                  </a:lnTo>
                  <a:cubicBezTo>
                    <a:pt x="193797" y="1063501"/>
                    <a:pt x="0" y="835554"/>
                    <a:pt x="0" y="562343"/>
                  </a:cubicBezTo>
                  <a:cubicBezTo>
                    <a:pt x="0" y="289132"/>
                    <a:pt x="193797" y="61185"/>
                    <a:pt x="451423" y="84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6" name="Freeform 44">
              <a:extLst>
                <a:ext uri="{FF2B5EF4-FFF2-40B4-BE49-F238E27FC236}">
                  <a16:creationId xmlns:a16="http://schemas.microsoft.com/office/drawing/2014/main" id="{35A2267B-0862-A24E-87D2-6CE5187CF9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1746" y="806365"/>
              <a:ext cx="1130726" cy="1130724"/>
            </a:xfrm>
            <a:custGeom>
              <a:avLst/>
              <a:gdLst>
                <a:gd name="connsiteX0" fmla="*/ 565363 w 1130726"/>
                <a:gd name="connsiteY0" fmla="*/ 25186 h 1130724"/>
                <a:gd name="connsiteX1" fmla="*/ 25399 w 1130726"/>
                <a:gd name="connsiteY1" fmla="*/ 565149 h 1130724"/>
                <a:gd name="connsiteX2" fmla="*/ 565363 w 1130726"/>
                <a:gd name="connsiteY2" fmla="*/ 1105112 h 1130724"/>
                <a:gd name="connsiteX3" fmla="*/ 1105327 w 1130726"/>
                <a:gd name="connsiteY3" fmla="*/ 565149 h 1130724"/>
                <a:gd name="connsiteX4" fmla="*/ 565363 w 1130726"/>
                <a:gd name="connsiteY4" fmla="*/ 25186 h 1130724"/>
                <a:gd name="connsiteX5" fmla="*/ 565363 w 1130726"/>
                <a:gd name="connsiteY5" fmla="*/ 0 h 1130724"/>
                <a:gd name="connsiteX6" fmla="*/ 1130726 w 1130726"/>
                <a:gd name="connsiteY6" fmla="*/ 565362 h 1130724"/>
                <a:gd name="connsiteX7" fmla="*/ 565363 w 1130726"/>
                <a:gd name="connsiteY7" fmla="*/ 1130724 h 1130724"/>
                <a:gd name="connsiteX8" fmla="*/ 0 w 1130726"/>
                <a:gd name="connsiteY8" fmla="*/ 565362 h 1130724"/>
                <a:gd name="connsiteX9" fmla="*/ 565363 w 1130726"/>
                <a:gd name="connsiteY9" fmla="*/ 0 h 1130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30726" h="1130724">
                  <a:moveTo>
                    <a:pt x="565363" y="25186"/>
                  </a:moveTo>
                  <a:cubicBezTo>
                    <a:pt x="267149" y="25186"/>
                    <a:pt x="25399" y="266936"/>
                    <a:pt x="25399" y="565149"/>
                  </a:cubicBezTo>
                  <a:cubicBezTo>
                    <a:pt x="25399" y="863362"/>
                    <a:pt x="267149" y="1105112"/>
                    <a:pt x="565363" y="1105112"/>
                  </a:cubicBezTo>
                  <a:cubicBezTo>
                    <a:pt x="863577" y="1105112"/>
                    <a:pt x="1105327" y="863362"/>
                    <a:pt x="1105327" y="565149"/>
                  </a:cubicBezTo>
                  <a:cubicBezTo>
                    <a:pt x="1105327" y="266936"/>
                    <a:pt x="863577" y="25186"/>
                    <a:pt x="565363" y="25186"/>
                  </a:cubicBezTo>
                  <a:close/>
                  <a:moveTo>
                    <a:pt x="565363" y="0"/>
                  </a:moveTo>
                  <a:cubicBezTo>
                    <a:pt x="877604" y="0"/>
                    <a:pt x="1130726" y="253121"/>
                    <a:pt x="1130726" y="565362"/>
                  </a:cubicBezTo>
                  <a:cubicBezTo>
                    <a:pt x="1130726" y="877603"/>
                    <a:pt x="877604" y="1130724"/>
                    <a:pt x="565363" y="1130724"/>
                  </a:cubicBezTo>
                  <a:cubicBezTo>
                    <a:pt x="253122" y="1130724"/>
                    <a:pt x="0" y="877603"/>
                    <a:pt x="0" y="565362"/>
                  </a:cubicBezTo>
                  <a:cubicBezTo>
                    <a:pt x="0" y="253121"/>
                    <a:pt x="253122" y="0"/>
                    <a:pt x="565363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7" name="Freeform 45">
              <a:extLst>
                <a:ext uri="{FF2B5EF4-FFF2-40B4-BE49-F238E27FC236}">
                  <a16:creationId xmlns:a16="http://schemas.microsoft.com/office/drawing/2014/main" id="{A404A0DE-A076-8C4E-B8D4-EBC9453377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6578" y="3552837"/>
              <a:ext cx="535422" cy="1124688"/>
            </a:xfrm>
            <a:custGeom>
              <a:avLst/>
              <a:gdLst>
                <a:gd name="connsiteX0" fmla="*/ 535422 w 535422"/>
                <a:gd name="connsiteY0" fmla="*/ 0 h 1124688"/>
                <a:gd name="connsiteX1" fmla="*/ 535422 w 535422"/>
                <a:gd name="connsiteY1" fmla="*/ 25186 h 1124688"/>
                <a:gd name="connsiteX2" fmla="*/ 456541 w 535422"/>
                <a:gd name="connsiteY2" fmla="*/ 33138 h 1124688"/>
                <a:gd name="connsiteX3" fmla="*/ 25399 w 535422"/>
                <a:gd name="connsiteY3" fmla="*/ 562131 h 1124688"/>
                <a:gd name="connsiteX4" fmla="*/ 456541 w 535422"/>
                <a:gd name="connsiteY4" fmla="*/ 1091124 h 1124688"/>
                <a:gd name="connsiteX5" fmla="*/ 535422 w 535422"/>
                <a:gd name="connsiteY5" fmla="*/ 1099076 h 1124688"/>
                <a:gd name="connsiteX6" fmla="*/ 535422 w 535422"/>
                <a:gd name="connsiteY6" fmla="*/ 1124688 h 1124688"/>
                <a:gd name="connsiteX7" fmla="*/ 451423 w 535422"/>
                <a:gd name="connsiteY7" fmla="*/ 1116220 h 1124688"/>
                <a:gd name="connsiteX8" fmla="*/ 0 w 535422"/>
                <a:gd name="connsiteY8" fmla="*/ 562344 h 1124688"/>
                <a:gd name="connsiteX9" fmla="*/ 451423 w 535422"/>
                <a:gd name="connsiteY9" fmla="*/ 8468 h 1124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35422" h="1124688">
                  <a:moveTo>
                    <a:pt x="535422" y="0"/>
                  </a:moveTo>
                  <a:lnTo>
                    <a:pt x="535422" y="25186"/>
                  </a:lnTo>
                  <a:lnTo>
                    <a:pt x="456541" y="33138"/>
                  </a:lnTo>
                  <a:cubicBezTo>
                    <a:pt x="210489" y="83488"/>
                    <a:pt x="25399" y="301195"/>
                    <a:pt x="25399" y="562131"/>
                  </a:cubicBezTo>
                  <a:cubicBezTo>
                    <a:pt x="25399" y="823068"/>
                    <a:pt x="210489" y="1040775"/>
                    <a:pt x="456541" y="1091124"/>
                  </a:cubicBezTo>
                  <a:lnTo>
                    <a:pt x="535422" y="1099076"/>
                  </a:lnTo>
                  <a:lnTo>
                    <a:pt x="535422" y="1124688"/>
                  </a:lnTo>
                  <a:lnTo>
                    <a:pt x="451423" y="1116220"/>
                  </a:lnTo>
                  <a:cubicBezTo>
                    <a:pt x="193797" y="1063502"/>
                    <a:pt x="0" y="835555"/>
                    <a:pt x="0" y="562344"/>
                  </a:cubicBezTo>
                  <a:cubicBezTo>
                    <a:pt x="0" y="289133"/>
                    <a:pt x="193797" y="61186"/>
                    <a:pt x="451423" y="84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8" name="Freeform 53">
              <a:extLst>
                <a:ext uri="{FF2B5EF4-FFF2-40B4-BE49-F238E27FC236}">
                  <a16:creationId xmlns:a16="http://schemas.microsoft.com/office/drawing/2014/main" id="{9EED6D73-C275-3347-BB66-C839642572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6642" y="6295916"/>
              <a:ext cx="535358" cy="562084"/>
            </a:xfrm>
            <a:custGeom>
              <a:avLst/>
              <a:gdLst>
                <a:gd name="connsiteX0" fmla="*/ 535358 w 535358"/>
                <a:gd name="connsiteY0" fmla="*/ 0 h 562084"/>
                <a:gd name="connsiteX1" fmla="*/ 535358 w 535358"/>
                <a:gd name="connsiteY1" fmla="*/ 25186 h 562084"/>
                <a:gd name="connsiteX2" fmla="*/ 469717 w 535358"/>
                <a:gd name="connsiteY2" fmla="*/ 30978 h 562084"/>
                <a:gd name="connsiteX3" fmla="*/ 36306 w 535358"/>
                <a:gd name="connsiteY3" fmla="*/ 453686 h 562084"/>
                <a:gd name="connsiteX4" fmla="*/ 25378 w 535358"/>
                <a:gd name="connsiteY4" fmla="*/ 562084 h 562084"/>
                <a:gd name="connsiteX5" fmla="*/ 0 w 535358"/>
                <a:gd name="connsiteY5" fmla="*/ 562084 h 562084"/>
                <a:gd name="connsiteX6" fmla="*/ 11423 w 535358"/>
                <a:gd name="connsiteY6" fmla="*/ 448780 h 562084"/>
                <a:gd name="connsiteX7" fmla="*/ 465221 w 535358"/>
                <a:gd name="connsiteY7" fmla="*/ 6189 h 562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35358" h="562084">
                  <a:moveTo>
                    <a:pt x="535358" y="0"/>
                  </a:moveTo>
                  <a:lnTo>
                    <a:pt x="535358" y="25186"/>
                  </a:lnTo>
                  <a:lnTo>
                    <a:pt x="469717" y="30978"/>
                  </a:lnTo>
                  <a:cubicBezTo>
                    <a:pt x="252550" y="69769"/>
                    <a:pt x="80361" y="238391"/>
                    <a:pt x="36306" y="453686"/>
                  </a:cubicBezTo>
                  <a:lnTo>
                    <a:pt x="25378" y="562084"/>
                  </a:lnTo>
                  <a:lnTo>
                    <a:pt x="0" y="562084"/>
                  </a:lnTo>
                  <a:lnTo>
                    <a:pt x="11423" y="448780"/>
                  </a:lnTo>
                  <a:cubicBezTo>
                    <a:pt x="57551" y="223357"/>
                    <a:pt x="237840" y="46805"/>
                    <a:pt x="465221" y="6189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818311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A00BDF4-7643-A942-A588-F24E4E09AA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4677439"/>
            <a:chOff x="10290315" y="0"/>
            <a:chExt cx="1901686" cy="4677439"/>
          </a:xfrm>
        </p:grpSpPr>
        <p:sp>
          <p:nvSpPr>
            <p:cNvPr id="13" name="Freeform 32">
              <a:extLst>
                <a:ext uri="{FF2B5EF4-FFF2-40B4-BE49-F238E27FC236}">
                  <a16:creationId xmlns:a16="http://schemas.microsoft.com/office/drawing/2014/main" id="{90B25A21-16B9-8D47-928B-2367A0B8C0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 34">
              <a:extLst>
                <a:ext uri="{FF2B5EF4-FFF2-40B4-BE49-F238E27FC236}">
                  <a16:creationId xmlns:a16="http://schemas.microsoft.com/office/drawing/2014/main" id="{E5E64190-3AC0-0A48-9917-5FAE935A8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 47">
              <a:extLst>
                <a:ext uri="{FF2B5EF4-FFF2-40B4-BE49-F238E27FC236}">
                  <a16:creationId xmlns:a16="http://schemas.microsoft.com/office/drawing/2014/main" id="{AE71CDB8-B430-F14E-99C8-E6AAB8E21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 48">
              <a:extLst>
                <a:ext uri="{FF2B5EF4-FFF2-40B4-BE49-F238E27FC236}">
                  <a16:creationId xmlns:a16="http://schemas.microsoft.com/office/drawing/2014/main" id="{DCA37B0A-FCCC-7642-B70D-56AD500498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224243" y="770890"/>
            <a:ext cx="6400999" cy="1268984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dirty="0"/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224243" y="2160016"/>
            <a:ext cx="6400999" cy="36012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dirty="0"/>
              <a:t>In lecture nine we looked at global marketing strategies, where we delved into how business can develop marketing mix geared towards global markets</a:t>
            </a:r>
          </a:p>
        </p:txBody>
      </p:sp>
      <p:pic>
        <p:nvPicPr>
          <p:cNvPr id="6" name="Picture 5" descr="Metallic spheres connected in mesh">
            <a:extLst>
              <a:ext uri="{FF2B5EF4-FFF2-40B4-BE49-F238E27FC236}">
                <a16:creationId xmlns:a16="http://schemas.microsoft.com/office/drawing/2014/main" id="{50850ED2-AC44-62AE-2D4A-2F0D73CF1C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933" r="26802" b="-3"/>
          <a:stretch/>
        </p:blipFill>
        <p:spPr>
          <a:xfrm>
            <a:off x="20" y="1"/>
            <a:ext cx="4657325" cy="6857999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24243" y="6087110"/>
            <a:ext cx="640099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04265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A00BDF4-7643-A942-A588-F24E4E09AA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4677439"/>
            <a:chOff x="10290315" y="0"/>
            <a:chExt cx="1901686" cy="4677439"/>
          </a:xfrm>
        </p:grpSpPr>
        <p:sp>
          <p:nvSpPr>
            <p:cNvPr id="13" name="Freeform 32">
              <a:extLst>
                <a:ext uri="{FF2B5EF4-FFF2-40B4-BE49-F238E27FC236}">
                  <a16:creationId xmlns:a16="http://schemas.microsoft.com/office/drawing/2014/main" id="{90B25A21-16B9-8D47-928B-2367A0B8C0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 34">
              <a:extLst>
                <a:ext uri="{FF2B5EF4-FFF2-40B4-BE49-F238E27FC236}">
                  <a16:creationId xmlns:a16="http://schemas.microsoft.com/office/drawing/2014/main" id="{E5E64190-3AC0-0A48-9917-5FAE935A8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 47">
              <a:extLst>
                <a:ext uri="{FF2B5EF4-FFF2-40B4-BE49-F238E27FC236}">
                  <a16:creationId xmlns:a16="http://schemas.microsoft.com/office/drawing/2014/main" id="{AE71CDB8-B430-F14E-99C8-E6AAB8E21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 48">
              <a:extLst>
                <a:ext uri="{FF2B5EF4-FFF2-40B4-BE49-F238E27FC236}">
                  <a16:creationId xmlns:a16="http://schemas.microsoft.com/office/drawing/2014/main" id="{DCA37B0A-FCCC-7642-B70D-56AD500498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224243" y="770890"/>
            <a:ext cx="6400999" cy="1268984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dirty="0"/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224243" y="2160016"/>
            <a:ext cx="6400999" cy="36012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dirty="0"/>
              <a:t>In the current lecture we look at the global supply chain with a focus on what it is, the players involved, its benefits as well as the challenges in the field</a:t>
            </a:r>
            <a:endParaRPr lang="en-US"/>
          </a:p>
        </p:txBody>
      </p:sp>
      <p:pic>
        <p:nvPicPr>
          <p:cNvPr id="6" name="Picture 5" descr="Metallic spheres connected in mesh">
            <a:extLst>
              <a:ext uri="{FF2B5EF4-FFF2-40B4-BE49-F238E27FC236}">
                <a16:creationId xmlns:a16="http://schemas.microsoft.com/office/drawing/2014/main" id="{50850ED2-AC44-62AE-2D4A-2F0D73CF1C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933" r="26802" b="-3"/>
          <a:stretch/>
        </p:blipFill>
        <p:spPr>
          <a:xfrm>
            <a:off x="20" y="1"/>
            <a:ext cx="4657325" cy="6857999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24243" y="6087110"/>
            <a:ext cx="640099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275883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65151" y="770889"/>
            <a:ext cx="4133560" cy="3395469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Learning Outcomes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5150" y="6087110"/>
            <a:ext cx="413356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2DC36C18-53FF-A199-909C-5DF58C04DDF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0650924"/>
              </p:ext>
            </p:extLst>
          </p:nvPr>
        </p:nvGraphicFramePr>
        <p:xfrm>
          <a:off x="5316278" y="809039"/>
          <a:ext cx="6104761" cy="54641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153959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A00BDF4-7643-A942-A588-F24E4E09AA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4677439"/>
            <a:chOff x="10290315" y="0"/>
            <a:chExt cx="1901686" cy="4677439"/>
          </a:xfrm>
        </p:grpSpPr>
        <p:sp>
          <p:nvSpPr>
            <p:cNvPr id="13" name="Freeform 32">
              <a:extLst>
                <a:ext uri="{FF2B5EF4-FFF2-40B4-BE49-F238E27FC236}">
                  <a16:creationId xmlns:a16="http://schemas.microsoft.com/office/drawing/2014/main" id="{90B25A21-16B9-8D47-928B-2367A0B8C0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 34">
              <a:extLst>
                <a:ext uri="{FF2B5EF4-FFF2-40B4-BE49-F238E27FC236}">
                  <a16:creationId xmlns:a16="http://schemas.microsoft.com/office/drawing/2014/main" id="{E5E64190-3AC0-0A48-9917-5FAE935A8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 47">
              <a:extLst>
                <a:ext uri="{FF2B5EF4-FFF2-40B4-BE49-F238E27FC236}">
                  <a16:creationId xmlns:a16="http://schemas.microsoft.com/office/drawing/2014/main" id="{AE71CDB8-B430-F14E-99C8-E6AAB8E21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 48">
              <a:extLst>
                <a:ext uri="{FF2B5EF4-FFF2-40B4-BE49-F238E27FC236}">
                  <a16:creationId xmlns:a16="http://schemas.microsoft.com/office/drawing/2014/main" id="{DCA37B0A-FCCC-7642-B70D-56AD500498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224243" y="770890"/>
            <a:ext cx="6400999" cy="1268984"/>
          </a:xfrm>
        </p:spPr>
        <p:txBody>
          <a:bodyPr>
            <a:normAutofit/>
          </a:bodyPr>
          <a:lstStyle/>
          <a:p>
            <a:r>
              <a:rPr lang="en-US" sz="3700" dirty="0"/>
              <a:t>Introduction to Global Supply Chain Management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224243" y="2160016"/>
            <a:ext cx="6400999" cy="360121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The term global supply chain speaks of the interconnected networks of organizations, resources, activities, technologies and processes involved in production, procurement, and distribution of goods and services across international boundaries.</a:t>
            </a:r>
          </a:p>
          <a:p>
            <a:pPr marL="0" indent="0">
              <a:lnSpc>
                <a:spcPct val="90000"/>
              </a:lnSpc>
              <a:buNone/>
            </a:pPr>
            <a:endParaRPr lang="en-US" dirty="0"/>
          </a:p>
        </p:txBody>
      </p:sp>
      <p:pic>
        <p:nvPicPr>
          <p:cNvPr id="6" name="Picture 5" descr="Cardboard boxes on conveyor belt">
            <a:extLst>
              <a:ext uri="{FF2B5EF4-FFF2-40B4-BE49-F238E27FC236}">
                <a16:creationId xmlns:a16="http://schemas.microsoft.com/office/drawing/2014/main" id="{AB44910C-0B5C-FE55-1A9D-52C378371D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021" r="22714" b="-3"/>
          <a:stretch/>
        </p:blipFill>
        <p:spPr>
          <a:xfrm>
            <a:off x="20" y="1"/>
            <a:ext cx="4657325" cy="6857999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24243" y="6087110"/>
            <a:ext cx="640099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66833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A00BDF4-7643-A942-A588-F24E4E09AA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4677439"/>
            <a:chOff x="10290315" y="0"/>
            <a:chExt cx="1901686" cy="4677439"/>
          </a:xfrm>
        </p:grpSpPr>
        <p:sp>
          <p:nvSpPr>
            <p:cNvPr id="13" name="Freeform 32">
              <a:extLst>
                <a:ext uri="{FF2B5EF4-FFF2-40B4-BE49-F238E27FC236}">
                  <a16:creationId xmlns:a16="http://schemas.microsoft.com/office/drawing/2014/main" id="{90B25A21-16B9-8D47-928B-2367A0B8C0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 34">
              <a:extLst>
                <a:ext uri="{FF2B5EF4-FFF2-40B4-BE49-F238E27FC236}">
                  <a16:creationId xmlns:a16="http://schemas.microsoft.com/office/drawing/2014/main" id="{E5E64190-3AC0-0A48-9917-5FAE935A8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 47">
              <a:extLst>
                <a:ext uri="{FF2B5EF4-FFF2-40B4-BE49-F238E27FC236}">
                  <a16:creationId xmlns:a16="http://schemas.microsoft.com/office/drawing/2014/main" id="{AE71CDB8-B430-F14E-99C8-E6AAB8E21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 48">
              <a:extLst>
                <a:ext uri="{FF2B5EF4-FFF2-40B4-BE49-F238E27FC236}">
                  <a16:creationId xmlns:a16="http://schemas.microsoft.com/office/drawing/2014/main" id="{DCA37B0A-FCCC-7642-B70D-56AD500498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224243" y="770890"/>
            <a:ext cx="6400999" cy="1268984"/>
          </a:xfrm>
        </p:spPr>
        <p:txBody>
          <a:bodyPr>
            <a:normAutofit/>
          </a:bodyPr>
          <a:lstStyle/>
          <a:p>
            <a:r>
              <a:rPr lang="en-US" sz="3700" dirty="0"/>
              <a:t>Players in the Global Supply Chain Management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224243" y="2160016"/>
            <a:ext cx="6400999" cy="36012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i="1" dirty="0"/>
              <a:t>Suppliers</a:t>
            </a:r>
            <a:r>
              <a:rPr lang="en-US" dirty="0"/>
              <a:t>- provide raw materials and may be in different countries</a:t>
            </a:r>
          </a:p>
          <a:p>
            <a:pPr lvl="0">
              <a:lnSpc>
                <a:spcPct val="90000"/>
              </a:lnSpc>
            </a:pPr>
            <a:r>
              <a:rPr lang="en-US" i="1" dirty="0"/>
              <a:t>Manufacturer/producers</a:t>
            </a:r>
            <a:r>
              <a:rPr lang="en-US" dirty="0"/>
              <a:t>- They convert raw materials into finished products or components</a:t>
            </a:r>
          </a:p>
        </p:txBody>
      </p:sp>
      <p:pic>
        <p:nvPicPr>
          <p:cNvPr id="6" name="Picture 5" descr="Cardboard boxes on conveyor belt">
            <a:extLst>
              <a:ext uri="{FF2B5EF4-FFF2-40B4-BE49-F238E27FC236}">
                <a16:creationId xmlns:a16="http://schemas.microsoft.com/office/drawing/2014/main" id="{AB44910C-0B5C-FE55-1A9D-52C378371D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021" r="22714" b="-3"/>
          <a:stretch/>
        </p:blipFill>
        <p:spPr>
          <a:xfrm>
            <a:off x="20" y="1"/>
            <a:ext cx="4657325" cy="6857999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24243" y="6087110"/>
            <a:ext cx="640099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45926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A00BDF4-7643-A942-A588-F24E4E09AA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4677439"/>
            <a:chOff x="10290315" y="0"/>
            <a:chExt cx="1901686" cy="4677439"/>
          </a:xfrm>
        </p:grpSpPr>
        <p:sp>
          <p:nvSpPr>
            <p:cNvPr id="13" name="Freeform 32">
              <a:extLst>
                <a:ext uri="{FF2B5EF4-FFF2-40B4-BE49-F238E27FC236}">
                  <a16:creationId xmlns:a16="http://schemas.microsoft.com/office/drawing/2014/main" id="{90B25A21-16B9-8D47-928B-2367A0B8C0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 34">
              <a:extLst>
                <a:ext uri="{FF2B5EF4-FFF2-40B4-BE49-F238E27FC236}">
                  <a16:creationId xmlns:a16="http://schemas.microsoft.com/office/drawing/2014/main" id="{E5E64190-3AC0-0A48-9917-5FAE935A8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 47">
              <a:extLst>
                <a:ext uri="{FF2B5EF4-FFF2-40B4-BE49-F238E27FC236}">
                  <a16:creationId xmlns:a16="http://schemas.microsoft.com/office/drawing/2014/main" id="{AE71CDB8-B430-F14E-99C8-E6AAB8E21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 48">
              <a:extLst>
                <a:ext uri="{FF2B5EF4-FFF2-40B4-BE49-F238E27FC236}">
                  <a16:creationId xmlns:a16="http://schemas.microsoft.com/office/drawing/2014/main" id="{DCA37B0A-FCCC-7642-B70D-56AD500498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224243" y="770890"/>
            <a:ext cx="6400999" cy="1268984"/>
          </a:xfrm>
        </p:spPr>
        <p:txBody>
          <a:bodyPr>
            <a:normAutofit/>
          </a:bodyPr>
          <a:lstStyle/>
          <a:p>
            <a:r>
              <a:rPr lang="en-US" sz="3700" dirty="0"/>
              <a:t>Players in the Global Supply Chain Management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224243" y="2160016"/>
            <a:ext cx="6400999" cy="36012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i="1" dirty="0"/>
              <a:t>Transport and logistics providers-</a:t>
            </a:r>
            <a:r>
              <a:rPr lang="en-US" dirty="0"/>
              <a:t> They are involved in the movement of raw materials and goods from one party to another or within one party's premises</a:t>
            </a:r>
            <a:endParaRPr lang="en-US"/>
          </a:p>
          <a:p>
            <a:pPr lvl="0">
              <a:lnSpc>
                <a:spcPct val="90000"/>
              </a:lnSpc>
            </a:pPr>
            <a:r>
              <a:rPr lang="en-US" i="1" dirty="0"/>
              <a:t>Service providers:</a:t>
            </a:r>
            <a:r>
              <a:rPr lang="en-US" dirty="0"/>
              <a:t> These are parties who may offer services critical to support the supply chain activities</a:t>
            </a:r>
          </a:p>
        </p:txBody>
      </p:sp>
      <p:pic>
        <p:nvPicPr>
          <p:cNvPr id="6" name="Picture 5" descr="Cardboard boxes on conveyor belt">
            <a:extLst>
              <a:ext uri="{FF2B5EF4-FFF2-40B4-BE49-F238E27FC236}">
                <a16:creationId xmlns:a16="http://schemas.microsoft.com/office/drawing/2014/main" id="{AB44910C-0B5C-FE55-1A9D-52C378371D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021" r="22714" b="-3"/>
          <a:stretch/>
        </p:blipFill>
        <p:spPr>
          <a:xfrm>
            <a:off x="20" y="1"/>
            <a:ext cx="4657325" cy="6857999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24243" y="6087110"/>
            <a:ext cx="640099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10712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A00BDF4-7643-A942-A588-F24E4E09AA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4677439"/>
            <a:chOff x="10290315" y="0"/>
            <a:chExt cx="1901686" cy="4677439"/>
          </a:xfrm>
        </p:grpSpPr>
        <p:sp>
          <p:nvSpPr>
            <p:cNvPr id="13" name="Freeform 32">
              <a:extLst>
                <a:ext uri="{FF2B5EF4-FFF2-40B4-BE49-F238E27FC236}">
                  <a16:creationId xmlns:a16="http://schemas.microsoft.com/office/drawing/2014/main" id="{90B25A21-16B9-8D47-928B-2367A0B8C0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 34">
              <a:extLst>
                <a:ext uri="{FF2B5EF4-FFF2-40B4-BE49-F238E27FC236}">
                  <a16:creationId xmlns:a16="http://schemas.microsoft.com/office/drawing/2014/main" id="{E5E64190-3AC0-0A48-9917-5FAE935A8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 47">
              <a:extLst>
                <a:ext uri="{FF2B5EF4-FFF2-40B4-BE49-F238E27FC236}">
                  <a16:creationId xmlns:a16="http://schemas.microsoft.com/office/drawing/2014/main" id="{AE71CDB8-B430-F14E-99C8-E6AAB8E21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 48">
              <a:extLst>
                <a:ext uri="{FF2B5EF4-FFF2-40B4-BE49-F238E27FC236}">
                  <a16:creationId xmlns:a16="http://schemas.microsoft.com/office/drawing/2014/main" id="{DCA37B0A-FCCC-7642-B70D-56AD500498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224243" y="770890"/>
            <a:ext cx="6400999" cy="1268984"/>
          </a:xfrm>
        </p:spPr>
        <p:txBody>
          <a:bodyPr>
            <a:normAutofit/>
          </a:bodyPr>
          <a:lstStyle/>
          <a:p>
            <a:r>
              <a:rPr lang="en-US" sz="3700" dirty="0"/>
              <a:t>Players in the Global Supply Chain Management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4843243" y="2368951"/>
            <a:ext cx="6400999" cy="36012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i="1" dirty="0"/>
              <a:t>Distributors/Wholesalers</a:t>
            </a:r>
            <a:r>
              <a:rPr lang="en-US" dirty="0"/>
              <a:t>- They purchase goods in bulk from producers and re sell them in smaller quantities</a:t>
            </a:r>
            <a:endParaRPr lang="en-US"/>
          </a:p>
          <a:p>
            <a:pPr lvl="0">
              <a:lnSpc>
                <a:spcPct val="90000"/>
              </a:lnSpc>
            </a:pPr>
            <a:r>
              <a:rPr lang="en-US" i="1" dirty="0"/>
              <a:t>Retailers-</a:t>
            </a:r>
            <a:r>
              <a:rPr lang="en-US" dirty="0"/>
              <a:t> These are the final link to the consumer</a:t>
            </a:r>
          </a:p>
        </p:txBody>
      </p:sp>
      <p:pic>
        <p:nvPicPr>
          <p:cNvPr id="6" name="Picture 5" descr="Cardboard boxes on conveyor belt">
            <a:extLst>
              <a:ext uri="{FF2B5EF4-FFF2-40B4-BE49-F238E27FC236}">
                <a16:creationId xmlns:a16="http://schemas.microsoft.com/office/drawing/2014/main" id="{AB44910C-0B5C-FE55-1A9D-52C378371D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021" r="22714" b="-3"/>
          <a:stretch/>
        </p:blipFill>
        <p:spPr>
          <a:xfrm>
            <a:off x="20" y="1"/>
            <a:ext cx="4657325" cy="6857999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24243" y="6087110"/>
            <a:ext cx="640099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20677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A00BDF4-7643-A942-A588-F24E4E09AA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4677439"/>
            <a:chOff x="10290315" y="0"/>
            <a:chExt cx="1901686" cy="4677439"/>
          </a:xfrm>
        </p:grpSpPr>
        <p:sp>
          <p:nvSpPr>
            <p:cNvPr id="13" name="Freeform 32">
              <a:extLst>
                <a:ext uri="{FF2B5EF4-FFF2-40B4-BE49-F238E27FC236}">
                  <a16:creationId xmlns:a16="http://schemas.microsoft.com/office/drawing/2014/main" id="{90B25A21-16B9-8D47-928B-2367A0B8C0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 34">
              <a:extLst>
                <a:ext uri="{FF2B5EF4-FFF2-40B4-BE49-F238E27FC236}">
                  <a16:creationId xmlns:a16="http://schemas.microsoft.com/office/drawing/2014/main" id="{E5E64190-3AC0-0A48-9917-5FAE935A8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 47">
              <a:extLst>
                <a:ext uri="{FF2B5EF4-FFF2-40B4-BE49-F238E27FC236}">
                  <a16:creationId xmlns:a16="http://schemas.microsoft.com/office/drawing/2014/main" id="{AE71CDB8-B430-F14E-99C8-E6AAB8E21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 48">
              <a:extLst>
                <a:ext uri="{FF2B5EF4-FFF2-40B4-BE49-F238E27FC236}">
                  <a16:creationId xmlns:a16="http://schemas.microsoft.com/office/drawing/2014/main" id="{DCA37B0A-FCCC-7642-B70D-56AD500498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224243" y="770890"/>
            <a:ext cx="6400999" cy="1268984"/>
          </a:xfrm>
        </p:spPr>
        <p:txBody>
          <a:bodyPr>
            <a:normAutofit/>
          </a:bodyPr>
          <a:lstStyle/>
          <a:p>
            <a:r>
              <a:rPr lang="en-US" sz="3700" dirty="0"/>
              <a:t>Players in the Global Supply Chain Management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4843243" y="2368951"/>
            <a:ext cx="6400999" cy="36012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i="1" dirty="0"/>
              <a:t>Consumers/customers</a:t>
            </a:r>
            <a:r>
              <a:rPr lang="en-US" dirty="0"/>
              <a:t>- These are individuals, organizations or other businesses, who buy the products for consumption</a:t>
            </a:r>
          </a:p>
          <a:p>
            <a:pPr>
              <a:lnSpc>
                <a:spcPct val="90000"/>
              </a:lnSpc>
            </a:pPr>
            <a:r>
              <a:rPr lang="en-US" i="1" dirty="0"/>
              <a:t>Government agencies</a:t>
            </a:r>
            <a:r>
              <a:rPr lang="en-US" dirty="0"/>
              <a:t>- As we have seen in the past, government has an interest in international trade and for that reason they will have agencies overseeing importation and export</a:t>
            </a:r>
          </a:p>
          <a:p>
            <a:pPr>
              <a:lnSpc>
                <a:spcPct val="90000"/>
              </a:lnSpc>
            </a:pPr>
            <a:endParaRPr lang="en-US" dirty="0"/>
          </a:p>
        </p:txBody>
      </p:sp>
      <p:pic>
        <p:nvPicPr>
          <p:cNvPr id="6" name="Picture 5" descr="Cardboard boxes on conveyor belt">
            <a:extLst>
              <a:ext uri="{FF2B5EF4-FFF2-40B4-BE49-F238E27FC236}">
                <a16:creationId xmlns:a16="http://schemas.microsoft.com/office/drawing/2014/main" id="{AB44910C-0B5C-FE55-1A9D-52C378371D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021" r="22714" b="-3"/>
          <a:stretch/>
        </p:blipFill>
        <p:spPr>
          <a:xfrm>
            <a:off x="20" y="1"/>
            <a:ext cx="4657325" cy="6857999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24243" y="6087110"/>
            <a:ext cx="640099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96040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A00BDF4-7643-A942-A588-F24E4E09AA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4677439"/>
            <a:chOff x="10290315" y="0"/>
            <a:chExt cx="1901686" cy="4677439"/>
          </a:xfrm>
        </p:grpSpPr>
        <p:sp>
          <p:nvSpPr>
            <p:cNvPr id="13" name="Freeform 32">
              <a:extLst>
                <a:ext uri="{FF2B5EF4-FFF2-40B4-BE49-F238E27FC236}">
                  <a16:creationId xmlns:a16="http://schemas.microsoft.com/office/drawing/2014/main" id="{90B25A21-16B9-8D47-928B-2367A0B8C0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 34">
              <a:extLst>
                <a:ext uri="{FF2B5EF4-FFF2-40B4-BE49-F238E27FC236}">
                  <a16:creationId xmlns:a16="http://schemas.microsoft.com/office/drawing/2014/main" id="{E5E64190-3AC0-0A48-9917-5FAE935A8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 47">
              <a:extLst>
                <a:ext uri="{FF2B5EF4-FFF2-40B4-BE49-F238E27FC236}">
                  <a16:creationId xmlns:a16="http://schemas.microsoft.com/office/drawing/2014/main" id="{AE71CDB8-B430-F14E-99C8-E6AAB8E21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 48">
              <a:extLst>
                <a:ext uri="{FF2B5EF4-FFF2-40B4-BE49-F238E27FC236}">
                  <a16:creationId xmlns:a16="http://schemas.microsoft.com/office/drawing/2014/main" id="{DCA37B0A-FCCC-7642-B70D-56AD500498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224243" y="770890"/>
            <a:ext cx="6400999" cy="1268984"/>
          </a:xfrm>
        </p:spPr>
        <p:txBody>
          <a:bodyPr>
            <a:normAutofit/>
          </a:bodyPr>
          <a:lstStyle/>
          <a:p>
            <a:r>
              <a:rPr lang="en-US" sz="3700" dirty="0"/>
              <a:t>Difference between global and domestic supply chain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224243" y="2160016"/>
            <a:ext cx="6400999" cy="36012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dirty="0">
                <a:solidFill>
                  <a:srgbClr val="FF0000"/>
                </a:solidFill>
              </a:rPr>
              <a:t>Cultural and language</a:t>
            </a:r>
            <a:r>
              <a:rPr lang="en-US" dirty="0"/>
              <a:t>: In the global context, it will entail different and distant cultures and languages</a:t>
            </a:r>
          </a:p>
        </p:txBody>
      </p:sp>
      <p:pic>
        <p:nvPicPr>
          <p:cNvPr id="6" name="Picture 5" descr="hand holding ball">
            <a:extLst>
              <a:ext uri="{FF2B5EF4-FFF2-40B4-BE49-F238E27FC236}">
                <a16:creationId xmlns:a16="http://schemas.microsoft.com/office/drawing/2014/main" id="{1ABD0659-77C1-DEFF-7E68-A7154597E1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478" r="23330" b="9"/>
          <a:stretch/>
        </p:blipFill>
        <p:spPr>
          <a:xfrm>
            <a:off x="20" y="1"/>
            <a:ext cx="4657325" cy="6857999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24243" y="6087110"/>
            <a:ext cx="640099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30295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A00BDF4-7643-A942-A588-F24E4E09AA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4677439"/>
            <a:chOff x="10290315" y="0"/>
            <a:chExt cx="1901686" cy="4677439"/>
          </a:xfrm>
        </p:grpSpPr>
        <p:sp>
          <p:nvSpPr>
            <p:cNvPr id="13" name="Freeform 32">
              <a:extLst>
                <a:ext uri="{FF2B5EF4-FFF2-40B4-BE49-F238E27FC236}">
                  <a16:creationId xmlns:a16="http://schemas.microsoft.com/office/drawing/2014/main" id="{90B25A21-16B9-8D47-928B-2367A0B8C0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 34">
              <a:extLst>
                <a:ext uri="{FF2B5EF4-FFF2-40B4-BE49-F238E27FC236}">
                  <a16:creationId xmlns:a16="http://schemas.microsoft.com/office/drawing/2014/main" id="{E5E64190-3AC0-0A48-9917-5FAE935A8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 47">
              <a:extLst>
                <a:ext uri="{FF2B5EF4-FFF2-40B4-BE49-F238E27FC236}">
                  <a16:creationId xmlns:a16="http://schemas.microsoft.com/office/drawing/2014/main" id="{AE71CDB8-B430-F14E-99C8-E6AAB8E21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 48">
              <a:extLst>
                <a:ext uri="{FF2B5EF4-FFF2-40B4-BE49-F238E27FC236}">
                  <a16:creationId xmlns:a16="http://schemas.microsoft.com/office/drawing/2014/main" id="{DCA37B0A-FCCC-7642-B70D-56AD500498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224243" y="770890"/>
            <a:ext cx="6400999" cy="1268984"/>
          </a:xfrm>
        </p:spPr>
        <p:txBody>
          <a:bodyPr>
            <a:normAutofit/>
          </a:bodyPr>
          <a:lstStyle/>
          <a:p>
            <a:r>
              <a:rPr lang="en-US" sz="3700" dirty="0"/>
              <a:t>Difference between global and domestic supply chain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224243" y="2160016"/>
            <a:ext cx="6400999" cy="36012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i="1" dirty="0">
                <a:solidFill>
                  <a:srgbClr val="FF0000"/>
                </a:solidFill>
              </a:rPr>
              <a:t>Legal issues</a:t>
            </a:r>
            <a:r>
              <a:rPr lang="en-US" dirty="0"/>
              <a:t>: In the global supply chain, it tends to have more legal complications given that you are transacting with parties from different countries, hence different legal regimes</a:t>
            </a:r>
          </a:p>
        </p:txBody>
      </p:sp>
      <p:pic>
        <p:nvPicPr>
          <p:cNvPr id="6" name="Picture 5" descr="hand holding ball">
            <a:extLst>
              <a:ext uri="{FF2B5EF4-FFF2-40B4-BE49-F238E27FC236}">
                <a16:creationId xmlns:a16="http://schemas.microsoft.com/office/drawing/2014/main" id="{1ABD0659-77C1-DEFF-7E68-A7154597E1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478" r="23330" b="9"/>
          <a:stretch/>
        </p:blipFill>
        <p:spPr>
          <a:xfrm>
            <a:off x="20" y="1"/>
            <a:ext cx="4657325" cy="6857999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24243" y="6087110"/>
            <a:ext cx="640099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07517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A00BDF4-7643-A942-A588-F24E4E09AA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4677439"/>
            <a:chOff x="10290315" y="0"/>
            <a:chExt cx="1901686" cy="4677439"/>
          </a:xfrm>
        </p:grpSpPr>
        <p:sp>
          <p:nvSpPr>
            <p:cNvPr id="13" name="Freeform 32">
              <a:extLst>
                <a:ext uri="{FF2B5EF4-FFF2-40B4-BE49-F238E27FC236}">
                  <a16:creationId xmlns:a16="http://schemas.microsoft.com/office/drawing/2014/main" id="{90B25A21-16B9-8D47-928B-2367A0B8C0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 34">
              <a:extLst>
                <a:ext uri="{FF2B5EF4-FFF2-40B4-BE49-F238E27FC236}">
                  <a16:creationId xmlns:a16="http://schemas.microsoft.com/office/drawing/2014/main" id="{E5E64190-3AC0-0A48-9917-5FAE935A8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 47">
              <a:extLst>
                <a:ext uri="{FF2B5EF4-FFF2-40B4-BE49-F238E27FC236}">
                  <a16:creationId xmlns:a16="http://schemas.microsoft.com/office/drawing/2014/main" id="{AE71CDB8-B430-F14E-99C8-E6AAB8E21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 48">
              <a:extLst>
                <a:ext uri="{FF2B5EF4-FFF2-40B4-BE49-F238E27FC236}">
                  <a16:creationId xmlns:a16="http://schemas.microsoft.com/office/drawing/2014/main" id="{DCA37B0A-FCCC-7642-B70D-56AD500498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224243" y="770890"/>
            <a:ext cx="6400999" cy="1268984"/>
          </a:xfrm>
        </p:spPr>
        <p:txBody>
          <a:bodyPr>
            <a:normAutofit/>
          </a:bodyPr>
          <a:lstStyle/>
          <a:p>
            <a:r>
              <a:rPr lang="en-US" sz="3700" dirty="0"/>
              <a:t>Difference between global and domestic supply chain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224243" y="2160016"/>
            <a:ext cx="6400999" cy="36012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dirty="0">
                <a:solidFill>
                  <a:srgbClr val="FF0000"/>
                </a:solidFill>
              </a:rPr>
              <a:t>Logistical scope</a:t>
            </a:r>
            <a:r>
              <a:rPr lang="en-US" dirty="0"/>
              <a:t>- In the global supply chain we have more players and the distance between them could be large</a:t>
            </a:r>
          </a:p>
        </p:txBody>
      </p:sp>
      <p:pic>
        <p:nvPicPr>
          <p:cNvPr id="6" name="Picture 5" descr="hand holding ball">
            <a:extLst>
              <a:ext uri="{FF2B5EF4-FFF2-40B4-BE49-F238E27FC236}">
                <a16:creationId xmlns:a16="http://schemas.microsoft.com/office/drawing/2014/main" id="{1ABD0659-77C1-DEFF-7E68-A7154597E1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478" r="23330" b="9"/>
          <a:stretch/>
        </p:blipFill>
        <p:spPr>
          <a:xfrm>
            <a:off x="20" y="1"/>
            <a:ext cx="4657325" cy="6857999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24243" y="6087110"/>
            <a:ext cx="640099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75717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A00BDF4-7643-A942-A588-F24E4E09AA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4677439"/>
            <a:chOff x="10290315" y="0"/>
            <a:chExt cx="1901686" cy="4677439"/>
          </a:xfrm>
        </p:grpSpPr>
        <p:sp>
          <p:nvSpPr>
            <p:cNvPr id="13" name="Freeform 32">
              <a:extLst>
                <a:ext uri="{FF2B5EF4-FFF2-40B4-BE49-F238E27FC236}">
                  <a16:creationId xmlns:a16="http://schemas.microsoft.com/office/drawing/2014/main" id="{90B25A21-16B9-8D47-928B-2367A0B8C0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 34">
              <a:extLst>
                <a:ext uri="{FF2B5EF4-FFF2-40B4-BE49-F238E27FC236}">
                  <a16:creationId xmlns:a16="http://schemas.microsoft.com/office/drawing/2014/main" id="{E5E64190-3AC0-0A48-9917-5FAE935A8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 47">
              <a:extLst>
                <a:ext uri="{FF2B5EF4-FFF2-40B4-BE49-F238E27FC236}">
                  <a16:creationId xmlns:a16="http://schemas.microsoft.com/office/drawing/2014/main" id="{AE71CDB8-B430-F14E-99C8-E6AAB8E21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 48">
              <a:extLst>
                <a:ext uri="{FF2B5EF4-FFF2-40B4-BE49-F238E27FC236}">
                  <a16:creationId xmlns:a16="http://schemas.microsoft.com/office/drawing/2014/main" id="{DCA37B0A-FCCC-7642-B70D-56AD500498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224243" y="770890"/>
            <a:ext cx="6400999" cy="1268984"/>
          </a:xfrm>
        </p:spPr>
        <p:txBody>
          <a:bodyPr>
            <a:normAutofit/>
          </a:bodyPr>
          <a:lstStyle/>
          <a:p>
            <a:r>
              <a:rPr lang="en-US" sz="3700" dirty="0"/>
              <a:t>Difference between global and domestic supply chain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224243" y="2160016"/>
            <a:ext cx="6400999" cy="36012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dirty="0">
                <a:solidFill>
                  <a:srgbClr val="FF0000"/>
                </a:solidFill>
              </a:rPr>
              <a:t>Risk exposure</a:t>
            </a:r>
            <a:r>
              <a:rPr lang="en-US" dirty="0"/>
              <a:t>- The number of risks and their extent are higher in the global supply chain as compared to domestic supply chain</a:t>
            </a:r>
          </a:p>
        </p:txBody>
      </p:sp>
      <p:pic>
        <p:nvPicPr>
          <p:cNvPr id="6" name="Picture 5" descr="hand holding ball">
            <a:extLst>
              <a:ext uri="{FF2B5EF4-FFF2-40B4-BE49-F238E27FC236}">
                <a16:creationId xmlns:a16="http://schemas.microsoft.com/office/drawing/2014/main" id="{1ABD0659-77C1-DEFF-7E68-A7154597E1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478" r="23330" b="9"/>
          <a:stretch/>
        </p:blipFill>
        <p:spPr>
          <a:xfrm>
            <a:off x="20" y="1"/>
            <a:ext cx="4657325" cy="6857999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24243" y="6087110"/>
            <a:ext cx="640099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25688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A00BDF4-7643-A942-A588-F24E4E09AA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4677439"/>
            <a:chOff x="10290315" y="0"/>
            <a:chExt cx="1901686" cy="4677439"/>
          </a:xfrm>
        </p:grpSpPr>
        <p:sp>
          <p:nvSpPr>
            <p:cNvPr id="13" name="Freeform 32">
              <a:extLst>
                <a:ext uri="{FF2B5EF4-FFF2-40B4-BE49-F238E27FC236}">
                  <a16:creationId xmlns:a16="http://schemas.microsoft.com/office/drawing/2014/main" id="{90B25A21-16B9-8D47-928B-2367A0B8C0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 34">
              <a:extLst>
                <a:ext uri="{FF2B5EF4-FFF2-40B4-BE49-F238E27FC236}">
                  <a16:creationId xmlns:a16="http://schemas.microsoft.com/office/drawing/2014/main" id="{E5E64190-3AC0-0A48-9917-5FAE935A8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 47">
              <a:extLst>
                <a:ext uri="{FF2B5EF4-FFF2-40B4-BE49-F238E27FC236}">
                  <a16:creationId xmlns:a16="http://schemas.microsoft.com/office/drawing/2014/main" id="{AE71CDB8-B430-F14E-99C8-E6AAB8E21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 48">
              <a:extLst>
                <a:ext uri="{FF2B5EF4-FFF2-40B4-BE49-F238E27FC236}">
                  <a16:creationId xmlns:a16="http://schemas.microsoft.com/office/drawing/2014/main" id="{DCA37B0A-FCCC-7642-B70D-56AD500498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224243" y="770890"/>
            <a:ext cx="6400999" cy="1268984"/>
          </a:xfrm>
        </p:spPr>
        <p:txBody>
          <a:bodyPr>
            <a:normAutofit/>
          </a:bodyPr>
          <a:lstStyle/>
          <a:p>
            <a:r>
              <a:rPr lang="en-US" sz="3700" dirty="0"/>
              <a:t>Difference between global and domestic supply chain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224243" y="2160016"/>
            <a:ext cx="6400999" cy="36012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dirty="0">
                <a:solidFill>
                  <a:srgbClr val="FF0000"/>
                </a:solidFill>
              </a:rPr>
              <a:t>Geographical reach</a:t>
            </a:r>
            <a:r>
              <a:rPr lang="en-US" dirty="0"/>
              <a:t>- In most cases, the global supply chain encompasses more countries than domestic one</a:t>
            </a:r>
            <a:endParaRPr lang="en-US"/>
          </a:p>
        </p:txBody>
      </p:sp>
      <p:pic>
        <p:nvPicPr>
          <p:cNvPr id="6" name="Picture 5" descr="hand holding ball">
            <a:extLst>
              <a:ext uri="{FF2B5EF4-FFF2-40B4-BE49-F238E27FC236}">
                <a16:creationId xmlns:a16="http://schemas.microsoft.com/office/drawing/2014/main" id="{1ABD0659-77C1-DEFF-7E68-A7154597E1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478" r="23330" b="9"/>
          <a:stretch/>
        </p:blipFill>
        <p:spPr>
          <a:xfrm>
            <a:off x="20" y="1"/>
            <a:ext cx="4657325" cy="6857999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24243" y="6087110"/>
            <a:ext cx="640099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44035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A00BDF4-7643-A942-A588-F24E4E09AA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4677439"/>
            <a:chOff x="10290315" y="0"/>
            <a:chExt cx="1901686" cy="4677439"/>
          </a:xfrm>
        </p:grpSpPr>
        <p:sp>
          <p:nvSpPr>
            <p:cNvPr id="13" name="Freeform 32">
              <a:extLst>
                <a:ext uri="{FF2B5EF4-FFF2-40B4-BE49-F238E27FC236}">
                  <a16:creationId xmlns:a16="http://schemas.microsoft.com/office/drawing/2014/main" id="{90B25A21-16B9-8D47-928B-2367A0B8C0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 34">
              <a:extLst>
                <a:ext uri="{FF2B5EF4-FFF2-40B4-BE49-F238E27FC236}">
                  <a16:creationId xmlns:a16="http://schemas.microsoft.com/office/drawing/2014/main" id="{E5E64190-3AC0-0A48-9917-5FAE935A8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 47">
              <a:extLst>
                <a:ext uri="{FF2B5EF4-FFF2-40B4-BE49-F238E27FC236}">
                  <a16:creationId xmlns:a16="http://schemas.microsoft.com/office/drawing/2014/main" id="{AE71CDB8-B430-F14E-99C8-E6AAB8E21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 48">
              <a:extLst>
                <a:ext uri="{FF2B5EF4-FFF2-40B4-BE49-F238E27FC236}">
                  <a16:creationId xmlns:a16="http://schemas.microsoft.com/office/drawing/2014/main" id="{DCA37B0A-FCCC-7642-B70D-56AD500498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224243" y="770890"/>
            <a:ext cx="6400999" cy="126898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Motives for Buying from Overseas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224243" y="2160016"/>
            <a:ext cx="6400999" cy="36012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dirty="0">
                <a:solidFill>
                  <a:srgbClr val="FF0000"/>
                </a:solidFill>
              </a:rPr>
              <a:t>Intense international competition</a:t>
            </a:r>
            <a:r>
              <a:rPr lang="en-US" dirty="0"/>
              <a:t>, when the industry is changing and there is shift in where certain raw materials are coming from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24243" y="6087110"/>
            <a:ext cx="640099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Ingredients on baskets">
            <a:extLst>
              <a:ext uri="{FF2B5EF4-FFF2-40B4-BE49-F238E27FC236}">
                <a16:creationId xmlns:a16="http://schemas.microsoft.com/office/drawing/2014/main" id="{A5131799-535A-0289-363C-7237045DAD3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641" r="24050" b="7"/>
          <a:stretch/>
        </p:blipFill>
        <p:spPr>
          <a:xfrm>
            <a:off x="20" y="1"/>
            <a:ext cx="4657325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6332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A00BDF4-7643-A942-A588-F24E4E09AA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4677439"/>
            <a:chOff x="10290315" y="0"/>
            <a:chExt cx="1901686" cy="4677439"/>
          </a:xfrm>
        </p:grpSpPr>
        <p:sp>
          <p:nvSpPr>
            <p:cNvPr id="13" name="Freeform 32">
              <a:extLst>
                <a:ext uri="{FF2B5EF4-FFF2-40B4-BE49-F238E27FC236}">
                  <a16:creationId xmlns:a16="http://schemas.microsoft.com/office/drawing/2014/main" id="{90B25A21-16B9-8D47-928B-2367A0B8C0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 34">
              <a:extLst>
                <a:ext uri="{FF2B5EF4-FFF2-40B4-BE49-F238E27FC236}">
                  <a16:creationId xmlns:a16="http://schemas.microsoft.com/office/drawing/2014/main" id="{E5E64190-3AC0-0A48-9917-5FAE935A8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 47">
              <a:extLst>
                <a:ext uri="{FF2B5EF4-FFF2-40B4-BE49-F238E27FC236}">
                  <a16:creationId xmlns:a16="http://schemas.microsoft.com/office/drawing/2014/main" id="{AE71CDB8-B430-F14E-99C8-E6AAB8E21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 48">
              <a:extLst>
                <a:ext uri="{FF2B5EF4-FFF2-40B4-BE49-F238E27FC236}">
                  <a16:creationId xmlns:a16="http://schemas.microsoft.com/office/drawing/2014/main" id="{DCA37B0A-FCCC-7642-B70D-56AD500498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224243" y="770890"/>
            <a:ext cx="6400999" cy="126898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Motives for Buying from Overseas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224243" y="2160016"/>
            <a:ext cx="6400999" cy="36012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dirty="0">
                <a:solidFill>
                  <a:srgbClr val="FF0000"/>
                </a:solidFill>
              </a:rPr>
              <a:t>Need to reduce cost</a:t>
            </a:r>
            <a:r>
              <a:rPr lang="en-US" dirty="0"/>
              <a:t>- A firm is constantly looking out for regions or countries where they can have cheap raw materials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24243" y="6087110"/>
            <a:ext cx="640099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Ingredients on baskets">
            <a:extLst>
              <a:ext uri="{FF2B5EF4-FFF2-40B4-BE49-F238E27FC236}">
                <a16:creationId xmlns:a16="http://schemas.microsoft.com/office/drawing/2014/main" id="{9811EC3B-4ADF-69A0-02F1-71990167353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641" r="24050" b="7"/>
          <a:stretch/>
        </p:blipFill>
        <p:spPr>
          <a:xfrm>
            <a:off x="20" y="1"/>
            <a:ext cx="4657325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6578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A00BDF4-7643-A942-A588-F24E4E09AA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4677439"/>
            <a:chOff x="10290315" y="0"/>
            <a:chExt cx="1901686" cy="4677439"/>
          </a:xfrm>
        </p:grpSpPr>
        <p:sp>
          <p:nvSpPr>
            <p:cNvPr id="13" name="Freeform 32">
              <a:extLst>
                <a:ext uri="{FF2B5EF4-FFF2-40B4-BE49-F238E27FC236}">
                  <a16:creationId xmlns:a16="http://schemas.microsoft.com/office/drawing/2014/main" id="{90B25A21-16B9-8D47-928B-2367A0B8C0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 34">
              <a:extLst>
                <a:ext uri="{FF2B5EF4-FFF2-40B4-BE49-F238E27FC236}">
                  <a16:creationId xmlns:a16="http://schemas.microsoft.com/office/drawing/2014/main" id="{E5E64190-3AC0-0A48-9917-5FAE935A8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 47">
              <a:extLst>
                <a:ext uri="{FF2B5EF4-FFF2-40B4-BE49-F238E27FC236}">
                  <a16:creationId xmlns:a16="http://schemas.microsoft.com/office/drawing/2014/main" id="{AE71CDB8-B430-F14E-99C8-E6AAB8E21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 48">
              <a:extLst>
                <a:ext uri="{FF2B5EF4-FFF2-40B4-BE49-F238E27FC236}">
                  <a16:creationId xmlns:a16="http://schemas.microsoft.com/office/drawing/2014/main" id="{DCA37B0A-FCCC-7642-B70D-56AD500498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224243" y="770890"/>
            <a:ext cx="6400999" cy="126898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Motives for Buying from Overseas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224243" y="2160016"/>
            <a:ext cx="6400999" cy="36012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dirty="0">
                <a:solidFill>
                  <a:srgbClr val="FF0000"/>
                </a:solidFill>
              </a:rPr>
              <a:t>Need for shorter product development cycle</a:t>
            </a:r>
            <a:r>
              <a:rPr lang="en-US" dirty="0"/>
              <a:t>- Where overseas offers such flexibility or speed a firm may opt for oversea instead of local market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24243" y="6087110"/>
            <a:ext cx="640099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Ingredients on baskets">
            <a:extLst>
              <a:ext uri="{FF2B5EF4-FFF2-40B4-BE49-F238E27FC236}">
                <a16:creationId xmlns:a16="http://schemas.microsoft.com/office/drawing/2014/main" id="{9149E554-B8F2-7F8F-0009-7DAF72B68DF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641" r="24050" b="7"/>
          <a:stretch/>
        </p:blipFill>
        <p:spPr>
          <a:xfrm>
            <a:off x="20" y="1"/>
            <a:ext cx="4657325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5722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A00BDF4-7643-A942-A588-F24E4E09AA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4677439"/>
            <a:chOff x="10290315" y="0"/>
            <a:chExt cx="1901686" cy="4677439"/>
          </a:xfrm>
        </p:grpSpPr>
        <p:sp>
          <p:nvSpPr>
            <p:cNvPr id="13" name="Freeform 32">
              <a:extLst>
                <a:ext uri="{FF2B5EF4-FFF2-40B4-BE49-F238E27FC236}">
                  <a16:creationId xmlns:a16="http://schemas.microsoft.com/office/drawing/2014/main" id="{90B25A21-16B9-8D47-928B-2367A0B8C0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 34">
              <a:extLst>
                <a:ext uri="{FF2B5EF4-FFF2-40B4-BE49-F238E27FC236}">
                  <a16:creationId xmlns:a16="http://schemas.microsoft.com/office/drawing/2014/main" id="{E5E64190-3AC0-0A48-9917-5FAE935A8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 47">
              <a:extLst>
                <a:ext uri="{FF2B5EF4-FFF2-40B4-BE49-F238E27FC236}">
                  <a16:creationId xmlns:a16="http://schemas.microsoft.com/office/drawing/2014/main" id="{AE71CDB8-B430-F14E-99C8-E6AAB8E21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 48">
              <a:extLst>
                <a:ext uri="{FF2B5EF4-FFF2-40B4-BE49-F238E27FC236}">
                  <a16:creationId xmlns:a16="http://schemas.microsoft.com/office/drawing/2014/main" id="{DCA37B0A-FCCC-7642-B70D-56AD500498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224243" y="770890"/>
            <a:ext cx="6400999" cy="126898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Motives for Buying from Overseas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224243" y="2160016"/>
            <a:ext cx="6400999" cy="36012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dirty="0">
                <a:solidFill>
                  <a:srgbClr val="FF0000"/>
                </a:solidFill>
              </a:rPr>
              <a:t>Stringent quality standards</a:t>
            </a:r>
            <a:r>
              <a:rPr lang="en-US" dirty="0"/>
              <a:t>- Firms pursuing quality as its differentiating aspects may go to markets where such is guaranteed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24243" y="6087110"/>
            <a:ext cx="640099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Ingredients on baskets">
            <a:extLst>
              <a:ext uri="{FF2B5EF4-FFF2-40B4-BE49-F238E27FC236}">
                <a16:creationId xmlns:a16="http://schemas.microsoft.com/office/drawing/2014/main" id="{4B2E39CA-A818-D2D7-BECC-8A7C9E73A6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641" r="24050" b="7"/>
          <a:stretch/>
        </p:blipFill>
        <p:spPr>
          <a:xfrm>
            <a:off x="20" y="1"/>
            <a:ext cx="4657325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1501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A00BDF4-7643-A942-A588-F24E4E09AA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4677439"/>
            <a:chOff x="10290315" y="0"/>
            <a:chExt cx="1901686" cy="4677439"/>
          </a:xfrm>
        </p:grpSpPr>
        <p:sp>
          <p:nvSpPr>
            <p:cNvPr id="13" name="Freeform 32">
              <a:extLst>
                <a:ext uri="{FF2B5EF4-FFF2-40B4-BE49-F238E27FC236}">
                  <a16:creationId xmlns:a16="http://schemas.microsoft.com/office/drawing/2014/main" id="{90B25A21-16B9-8D47-928B-2367A0B8C0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 34">
              <a:extLst>
                <a:ext uri="{FF2B5EF4-FFF2-40B4-BE49-F238E27FC236}">
                  <a16:creationId xmlns:a16="http://schemas.microsoft.com/office/drawing/2014/main" id="{E5E64190-3AC0-0A48-9917-5FAE935A8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 47">
              <a:extLst>
                <a:ext uri="{FF2B5EF4-FFF2-40B4-BE49-F238E27FC236}">
                  <a16:creationId xmlns:a16="http://schemas.microsoft.com/office/drawing/2014/main" id="{AE71CDB8-B430-F14E-99C8-E6AAB8E21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 48">
              <a:extLst>
                <a:ext uri="{FF2B5EF4-FFF2-40B4-BE49-F238E27FC236}">
                  <a16:creationId xmlns:a16="http://schemas.microsoft.com/office/drawing/2014/main" id="{DCA37B0A-FCCC-7642-B70D-56AD500498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224243" y="770890"/>
            <a:ext cx="6400999" cy="126898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Motives for Buying from Overseas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224243" y="2160016"/>
            <a:ext cx="6400999" cy="36012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dirty="0">
                <a:solidFill>
                  <a:srgbClr val="FF0000"/>
                </a:solidFill>
              </a:rPr>
              <a:t>Manufacturing capacity</a:t>
            </a:r>
            <a:r>
              <a:rPr lang="en-US" dirty="0"/>
              <a:t>- A firm could source materials in countries where they have the capacity and flexibility needed</a:t>
            </a:r>
            <a:endParaRPr lang="en-US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24243" y="6087110"/>
            <a:ext cx="640099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Ingredients on baskets">
            <a:extLst>
              <a:ext uri="{FF2B5EF4-FFF2-40B4-BE49-F238E27FC236}">
                <a16:creationId xmlns:a16="http://schemas.microsoft.com/office/drawing/2014/main" id="{DCB92C21-B0EA-B96F-2603-02EE43988B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641" r="24050" b="7"/>
          <a:stretch/>
        </p:blipFill>
        <p:spPr>
          <a:xfrm>
            <a:off x="20" y="1"/>
            <a:ext cx="4657325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7529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A00BDF4-7643-A942-A588-F24E4E09AA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4677439"/>
            <a:chOff x="10290315" y="0"/>
            <a:chExt cx="1901686" cy="4677439"/>
          </a:xfrm>
        </p:grpSpPr>
        <p:sp>
          <p:nvSpPr>
            <p:cNvPr id="13" name="Freeform 32">
              <a:extLst>
                <a:ext uri="{FF2B5EF4-FFF2-40B4-BE49-F238E27FC236}">
                  <a16:creationId xmlns:a16="http://schemas.microsoft.com/office/drawing/2014/main" id="{90B25A21-16B9-8D47-928B-2367A0B8C0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 34">
              <a:extLst>
                <a:ext uri="{FF2B5EF4-FFF2-40B4-BE49-F238E27FC236}">
                  <a16:creationId xmlns:a16="http://schemas.microsoft.com/office/drawing/2014/main" id="{E5E64190-3AC0-0A48-9917-5FAE935A8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 47">
              <a:extLst>
                <a:ext uri="{FF2B5EF4-FFF2-40B4-BE49-F238E27FC236}">
                  <a16:creationId xmlns:a16="http://schemas.microsoft.com/office/drawing/2014/main" id="{AE71CDB8-B430-F14E-99C8-E6AAB8E21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 48">
              <a:extLst>
                <a:ext uri="{FF2B5EF4-FFF2-40B4-BE49-F238E27FC236}">
                  <a16:creationId xmlns:a16="http://schemas.microsoft.com/office/drawing/2014/main" id="{DCA37B0A-FCCC-7642-B70D-56AD500498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224243" y="770890"/>
            <a:ext cx="6400999" cy="126898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Motives for Buying from Overseas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224243" y="2160016"/>
            <a:ext cx="6400999" cy="36012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dirty="0">
                <a:solidFill>
                  <a:srgbClr val="FF0000"/>
                </a:solidFill>
              </a:rPr>
              <a:t>Non-availability in the domestic market-</a:t>
            </a:r>
            <a:r>
              <a:rPr lang="en-US" dirty="0"/>
              <a:t> Some materials may not be available in the domestic market especially such as cotton, rubber, copper, coal among others</a:t>
            </a:r>
          </a:p>
        </p:txBody>
      </p:sp>
      <p:pic>
        <p:nvPicPr>
          <p:cNvPr id="6" name="Picture 5" descr="Ingredients on baskets">
            <a:extLst>
              <a:ext uri="{FF2B5EF4-FFF2-40B4-BE49-F238E27FC236}">
                <a16:creationId xmlns:a16="http://schemas.microsoft.com/office/drawing/2014/main" id="{B4A38F0B-FDEE-CA7B-6065-AEA46AEE4E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641" r="24050" b="7"/>
          <a:stretch/>
        </p:blipFill>
        <p:spPr>
          <a:xfrm>
            <a:off x="20" y="1"/>
            <a:ext cx="4657325" cy="6857999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24243" y="6087110"/>
            <a:ext cx="640099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29992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">
            <a:extLst>
              <a:ext uri="{FF2B5EF4-FFF2-40B4-BE49-F238E27FC236}">
                <a16:creationId xmlns:a16="http://schemas.microsoft.com/office/drawing/2014/main" id="{14ACB00F-615E-0E4F-9794-329E08F6E4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-1"/>
            <a:ext cx="8469492" cy="6858000"/>
          </a:xfrm>
          <a:prstGeom prst="rect">
            <a:avLst/>
          </a:prstGeom>
          <a:gradFill flip="none" rotWithShape="1">
            <a:gsLst>
              <a:gs pos="31000">
                <a:schemeClr val="bg1">
                  <a:alpha val="80000"/>
                </a:schemeClr>
              </a:gs>
              <a:gs pos="0">
                <a:schemeClr val="bg1"/>
              </a:gs>
              <a:gs pos="100000">
                <a:schemeClr val="bg1">
                  <a:alpha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/>
            <a:endParaRPr sz="2600" cap="all" dirty="0">
              <a:solidFill>
                <a:srgbClr val="FFFFFF"/>
              </a:solidFill>
              <a:sym typeface="Avenir Next"/>
            </a:endParaRPr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65150" y="770890"/>
            <a:ext cx="7335835" cy="126898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Challenges in global Supply Chain</a:t>
            </a:r>
            <a:endParaRPr lang="en-US"/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1D2BBFA3-6EA8-1C48-B3A5-DFCC389D28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5150" y="6087110"/>
            <a:ext cx="7335835" cy="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22">
            <a:extLst>
              <a:ext uri="{FF2B5EF4-FFF2-40B4-BE49-F238E27FC236}">
                <a16:creationId xmlns:a16="http://schemas.microsoft.com/office/drawing/2014/main" id="{35B55452-0B37-B747-9C68-70C4EF8F75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1746" y="0"/>
            <a:ext cx="1900254" cy="6858000"/>
            <a:chOff x="10291746" y="0"/>
            <a:chExt cx="1900254" cy="6858000"/>
          </a:xfrm>
        </p:grpSpPr>
        <p:sp>
          <p:nvSpPr>
            <p:cNvPr id="24" name="Freeform 41">
              <a:extLst>
                <a:ext uri="{FF2B5EF4-FFF2-40B4-BE49-F238E27FC236}">
                  <a16:creationId xmlns:a16="http://schemas.microsoft.com/office/drawing/2014/main" id="{CBBA7287-7E9D-884B-93D7-D56B52ADE7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5829" y="809310"/>
              <a:ext cx="536171" cy="1124839"/>
            </a:xfrm>
            <a:custGeom>
              <a:avLst/>
              <a:gdLst>
                <a:gd name="connsiteX0" fmla="*/ 536171 w 536171"/>
                <a:gd name="connsiteY0" fmla="*/ 0 h 1124839"/>
                <a:gd name="connsiteX1" fmla="*/ 536171 w 536171"/>
                <a:gd name="connsiteY1" fmla="*/ 1124839 h 1124839"/>
                <a:gd name="connsiteX2" fmla="*/ 451423 w 536171"/>
                <a:gd name="connsiteY2" fmla="*/ 1116295 h 1124839"/>
                <a:gd name="connsiteX3" fmla="*/ 0 w 536171"/>
                <a:gd name="connsiteY3" fmla="*/ 562419 h 1124839"/>
                <a:gd name="connsiteX4" fmla="*/ 451423 w 536171"/>
                <a:gd name="connsiteY4" fmla="*/ 8543 h 11248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6171" h="1124839">
                  <a:moveTo>
                    <a:pt x="536171" y="0"/>
                  </a:moveTo>
                  <a:lnTo>
                    <a:pt x="536171" y="1124839"/>
                  </a:lnTo>
                  <a:lnTo>
                    <a:pt x="451423" y="1116295"/>
                  </a:lnTo>
                  <a:cubicBezTo>
                    <a:pt x="193797" y="1063577"/>
                    <a:pt x="0" y="835630"/>
                    <a:pt x="0" y="562419"/>
                  </a:cubicBezTo>
                  <a:cubicBezTo>
                    <a:pt x="0" y="289208"/>
                    <a:pt x="193797" y="61261"/>
                    <a:pt x="451423" y="85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eform 42">
              <a:extLst>
                <a:ext uri="{FF2B5EF4-FFF2-40B4-BE49-F238E27FC236}">
                  <a16:creationId xmlns:a16="http://schemas.microsoft.com/office/drawing/2014/main" id="{E09BD6CA-D4FC-1041-9A4A-5BD33DDEDE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1748" y="0"/>
              <a:ext cx="1130725" cy="565362"/>
            </a:xfrm>
            <a:custGeom>
              <a:avLst/>
              <a:gdLst>
                <a:gd name="connsiteX0" fmla="*/ 0 w 1130725"/>
                <a:gd name="connsiteY0" fmla="*/ 0 h 565362"/>
                <a:gd name="connsiteX1" fmla="*/ 25420 w 1130725"/>
                <a:gd name="connsiteY1" fmla="*/ 0 h 565362"/>
                <a:gd name="connsiteX2" fmla="*/ 36369 w 1130725"/>
                <a:gd name="connsiteY2" fmla="*/ 108609 h 565362"/>
                <a:gd name="connsiteX3" fmla="*/ 565363 w 1130725"/>
                <a:gd name="connsiteY3" fmla="*/ 539750 h 565362"/>
                <a:gd name="connsiteX4" fmla="*/ 1094356 w 1130725"/>
                <a:gd name="connsiteY4" fmla="*/ 108609 h 565362"/>
                <a:gd name="connsiteX5" fmla="*/ 1105305 w 1130725"/>
                <a:gd name="connsiteY5" fmla="*/ 0 h 565362"/>
                <a:gd name="connsiteX6" fmla="*/ 1130725 w 1130725"/>
                <a:gd name="connsiteY6" fmla="*/ 0 h 565362"/>
                <a:gd name="connsiteX7" fmla="*/ 565363 w 1130725"/>
                <a:gd name="connsiteY7" fmla="*/ 565362 h 565362"/>
                <a:gd name="connsiteX8" fmla="*/ 0 w 1130725"/>
                <a:gd name="connsiteY8" fmla="*/ 0 h 565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30725" h="565362">
                  <a:moveTo>
                    <a:pt x="0" y="0"/>
                  </a:moveTo>
                  <a:lnTo>
                    <a:pt x="25420" y="0"/>
                  </a:lnTo>
                  <a:lnTo>
                    <a:pt x="36369" y="108609"/>
                  </a:lnTo>
                  <a:cubicBezTo>
                    <a:pt x="86718" y="354660"/>
                    <a:pt x="304425" y="539750"/>
                    <a:pt x="565363" y="539750"/>
                  </a:cubicBezTo>
                  <a:cubicBezTo>
                    <a:pt x="826300" y="539750"/>
                    <a:pt x="1044007" y="354660"/>
                    <a:pt x="1094356" y="108609"/>
                  </a:cubicBezTo>
                  <a:lnTo>
                    <a:pt x="1105305" y="0"/>
                  </a:lnTo>
                  <a:lnTo>
                    <a:pt x="1130725" y="0"/>
                  </a:lnTo>
                  <a:cubicBezTo>
                    <a:pt x="1130725" y="312241"/>
                    <a:pt x="877604" y="565362"/>
                    <a:pt x="565363" y="565362"/>
                  </a:cubicBezTo>
                  <a:cubicBezTo>
                    <a:pt x="253121" y="565362"/>
                    <a:pt x="0" y="312241"/>
                    <a:pt x="0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Freeform 43">
              <a:extLst>
                <a:ext uri="{FF2B5EF4-FFF2-40B4-BE49-F238E27FC236}">
                  <a16:creationId xmlns:a16="http://schemas.microsoft.com/office/drawing/2014/main" id="{60AFCEEC-E747-AF48-9591-58C67AF87A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6578" y="0"/>
              <a:ext cx="535422" cy="562344"/>
            </a:xfrm>
            <a:custGeom>
              <a:avLst/>
              <a:gdLst>
                <a:gd name="connsiteX0" fmla="*/ 0 w 535422"/>
                <a:gd name="connsiteY0" fmla="*/ 0 h 562344"/>
                <a:gd name="connsiteX1" fmla="*/ 25421 w 535422"/>
                <a:gd name="connsiteY1" fmla="*/ 0 h 562344"/>
                <a:gd name="connsiteX2" fmla="*/ 36370 w 535422"/>
                <a:gd name="connsiteY2" fmla="*/ 108609 h 562344"/>
                <a:gd name="connsiteX3" fmla="*/ 469781 w 535422"/>
                <a:gd name="connsiteY3" fmla="*/ 531316 h 562344"/>
                <a:gd name="connsiteX4" fmla="*/ 535422 w 535422"/>
                <a:gd name="connsiteY4" fmla="*/ 537108 h 562344"/>
                <a:gd name="connsiteX5" fmla="*/ 535422 w 535422"/>
                <a:gd name="connsiteY5" fmla="*/ 562344 h 562344"/>
                <a:gd name="connsiteX6" fmla="*/ 451424 w 535422"/>
                <a:gd name="connsiteY6" fmla="*/ 553876 h 562344"/>
                <a:gd name="connsiteX7" fmla="*/ 0 w 535422"/>
                <a:gd name="connsiteY7" fmla="*/ 0 h 562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35422" h="562344">
                  <a:moveTo>
                    <a:pt x="0" y="0"/>
                  </a:moveTo>
                  <a:lnTo>
                    <a:pt x="25421" y="0"/>
                  </a:lnTo>
                  <a:lnTo>
                    <a:pt x="36370" y="108609"/>
                  </a:lnTo>
                  <a:cubicBezTo>
                    <a:pt x="80425" y="323904"/>
                    <a:pt x="252614" y="492525"/>
                    <a:pt x="469781" y="531316"/>
                  </a:cubicBezTo>
                  <a:lnTo>
                    <a:pt x="535422" y="537108"/>
                  </a:lnTo>
                  <a:lnTo>
                    <a:pt x="535422" y="562344"/>
                  </a:lnTo>
                  <a:lnTo>
                    <a:pt x="451424" y="553876"/>
                  </a:lnTo>
                  <a:cubicBezTo>
                    <a:pt x="193797" y="501158"/>
                    <a:pt x="0" y="273211"/>
                    <a:pt x="0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7" name="Freeform 44">
              <a:extLst>
                <a:ext uri="{FF2B5EF4-FFF2-40B4-BE49-F238E27FC236}">
                  <a16:creationId xmlns:a16="http://schemas.microsoft.com/office/drawing/2014/main" id="{2290DF32-70FD-0E48-9258-0BD83EE622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6578" y="2181112"/>
              <a:ext cx="535422" cy="1124687"/>
            </a:xfrm>
            <a:custGeom>
              <a:avLst/>
              <a:gdLst>
                <a:gd name="connsiteX0" fmla="*/ 535422 w 535422"/>
                <a:gd name="connsiteY0" fmla="*/ 0 h 1124687"/>
                <a:gd name="connsiteX1" fmla="*/ 535422 w 535422"/>
                <a:gd name="connsiteY1" fmla="*/ 25186 h 1124687"/>
                <a:gd name="connsiteX2" fmla="*/ 456541 w 535422"/>
                <a:gd name="connsiteY2" fmla="*/ 33138 h 1124687"/>
                <a:gd name="connsiteX3" fmla="*/ 25399 w 535422"/>
                <a:gd name="connsiteY3" fmla="*/ 562130 h 1124687"/>
                <a:gd name="connsiteX4" fmla="*/ 456541 w 535422"/>
                <a:gd name="connsiteY4" fmla="*/ 1091123 h 1124687"/>
                <a:gd name="connsiteX5" fmla="*/ 535422 w 535422"/>
                <a:gd name="connsiteY5" fmla="*/ 1099075 h 1124687"/>
                <a:gd name="connsiteX6" fmla="*/ 535422 w 535422"/>
                <a:gd name="connsiteY6" fmla="*/ 1124687 h 1124687"/>
                <a:gd name="connsiteX7" fmla="*/ 451423 w 535422"/>
                <a:gd name="connsiteY7" fmla="*/ 1116219 h 1124687"/>
                <a:gd name="connsiteX8" fmla="*/ 0 w 535422"/>
                <a:gd name="connsiteY8" fmla="*/ 562343 h 1124687"/>
                <a:gd name="connsiteX9" fmla="*/ 451423 w 535422"/>
                <a:gd name="connsiteY9" fmla="*/ 8468 h 1124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35422" h="1124687">
                  <a:moveTo>
                    <a:pt x="535422" y="0"/>
                  </a:moveTo>
                  <a:lnTo>
                    <a:pt x="535422" y="25186"/>
                  </a:lnTo>
                  <a:lnTo>
                    <a:pt x="456541" y="33138"/>
                  </a:lnTo>
                  <a:cubicBezTo>
                    <a:pt x="210489" y="83487"/>
                    <a:pt x="25399" y="301194"/>
                    <a:pt x="25399" y="562130"/>
                  </a:cubicBezTo>
                  <a:cubicBezTo>
                    <a:pt x="25399" y="823067"/>
                    <a:pt x="210489" y="1040774"/>
                    <a:pt x="456541" y="1091123"/>
                  </a:cubicBezTo>
                  <a:lnTo>
                    <a:pt x="535422" y="1099075"/>
                  </a:lnTo>
                  <a:lnTo>
                    <a:pt x="535422" y="1124687"/>
                  </a:lnTo>
                  <a:lnTo>
                    <a:pt x="451423" y="1116219"/>
                  </a:lnTo>
                  <a:cubicBezTo>
                    <a:pt x="193797" y="1063501"/>
                    <a:pt x="0" y="835554"/>
                    <a:pt x="0" y="562343"/>
                  </a:cubicBezTo>
                  <a:cubicBezTo>
                    <a:pt x="0" y="289132"/>
                    <a:pt x="193797" y="61185"/>
                    <a:pt x="451423" y="84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8" name="Freeform 45">
              <a:extLst>
                <a:ext uri="{FF2B5EF4-FFF2-40B4-BE49-F238E27FC236}">
                  <a16:creationId xmlns:a16="http://schemas.microsoft.com/office/drawing/2014/main" id="{61BFE2D7-8646-5943-87D5-C6A9CDF689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1746" y="806365"/>
              <a:ext cx="1130726" cy="1130724"/>
            </a:xfrm>
            <a:custGeom>
              <a:avLst/>
              <a:gdLst>
                <a:gd name="connsiteX0" fmla="*/ 565363 w 1130726"/>
                <a:gd name="connsiteY0" fmla="*/ 25186 h 1130724"/>
                <a:gd name="connsiteX1" fmla="*/ 25399 w 1130726"/>
                <a:gd name="connsiteY1" fmla="*/ 565149 h 1130724"/>
                <a:gd name="connsiteX2" fmla="*/ 565363 w 1130726"/>
                <a:gd name="connsiteY2" fmla="*/ 1105112 h 1130724"/>
                <a:gd name="connsiteX3" fmla="*/ 1105327 w 1130726"/>
                <a:gd name="connsiteY3" fmla="*/ 565149 h 1130724"/>
                <a:gd name="connsiteX4" fmla="*/ 565363 w 1130726"/>
                <a:gd name="connsiteY4" fmla="*/ 25186 h 1130724"/>
                <a:gd name="connsiteX5" fmla="*/ 565363 w 1130726"/>
                <a:gd name="connsiteY5" fmla="*/ 0 h 1130724"/>
                <a:gd name="connsiteX6" fmla="*/ 1130726 w 1130726"/>
                <a:gd name="connsiteY6" fmla="*/ 565362 h 1130724"/>
                <a:gd name="connsiteX7" fmla="*/ 565363 w 1130726"/>
                <a:gd name="connsiteY7" fmla="*/ 1130724 h 1130724"/>
                <a:gd name="connsiteX8" fmla="*/ 0 w 1130726"/>
                <a:gd name="connsiteY8" fmla="*/ 565362 h 1130724"/>
                <a:gd name="connsiteX9" fmla="*/ 565363 w 1130726"/>
                <a:gd name="connsiteY9" fmla="*/ 0 h 1130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30726" h="1130724">
                  <a:moveTo>
                    <a:pt x="565363" y="25186"/>
                  </a:moveTo>
                  <a:cubicBezTo>
                    <a:pt x="267149" y="25186"/>
                    <a:pt x="25399" y="266936"/>
                    <a:pt x="25399" y="565149"/>
                  </a:cubicBezTo>
                  <a:cubicBezTo>
                    <a:pt x="25399" y="863362"/>
                    <a:pt x="267149" y="1105112"/>
                    <a:pt x="565363" y="1105112"/>
                  </a:cubicBezTo>
                  <a:cubicBezTo>
                    <a:pt x="863577" y="1105112"/>
                    <a:pt x="1105327" y="863362"/>
                    <a:pt x="1105327" y="565149"/>
                  </a:cubicBezTo>
                  <a:cubicBezTo>
                    <a:pt x="1105327" y="266936"/>
                    <a:pt x="863577" y="25186"/>
                    <a:pt x="565363" y="25186"/>
                  </a:cubicBezTo>
                  <a:close/>
                  <a:moveTo>
                    <a:pt x="565363" y="0"/>
                  </a:moveTo>
                  <a:cubicBezTo>
                    <a:pt x="877604" y="0"/>
                    <a:pt x="1130726" y="253121"/>
                    <a:pt x="1130726" y="565362"/>
                  </a:cubicBezTo>
                  <a:cubicBezTo>
                    <a:pt x="1130726" y="877603"/>
                    <a:pt x="877604" y="1130724"/>
                    <a:pt x="565363" y="1130724"/>
                  </a:cubicBezTo>
                  <a:cubicBezTo>
                    <a:pt x="253122" y="1130724"/>
                    <a:pt x="0" y="877603"/>
                    <a:pt x="0" y="565362"/>
                  </a:cubicBezTo>
                  <a:cubicBezTo>
                    <a:pt x="0" y="253121"/>
                    <a:pt x="253122" y="0"/>
                    <a:pt x="565363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9" name="Freeform 46">
              <a:extLst>
                <a:ext uri="{FF2B5EF4-FFF2-40B4-BE49-F238E27FC236}">
                  <a16:creationId xmlns:a16="http://schemas.microsoft.com/office/drawing/2014/main" id="{6FFCD48C-239D-ED44-879B-9E5DD00DEA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6578" y="3552837"/>
              <a:ext cx="535422" cy="1124688"/>
            </a:xfrm>
            <a:custGeom>
              <a:avLst/>
              <a:gdLst>
                <a:gd name="connsiteX0" fmla="*/ 535422 w 535422"/>
                <a:gd name="connsiteY0" fmla="*/ 0 h 1124688"/>
                <a:gd name="connsiteX1" fmla="*/ 535422 w 535422"/>
                <a:gd name="connsiteY1" fmla="*/ 25186 h 1124688"/>
                <a:gd name="connsiteX2" fmla="*/ 456541 w 535422"/>
                <a:gd name="connsiteY2" fmla="*/ 33138 h 1124688"/>
                <a:gd name="connsiteX3" fmla="*/ 25399 w 535422"/>
                <a:gd name="connsiteY3" fmla="*/ 562131 h 1124688"/>
                <a:gd name="connsiteX4" fmla="*/ 456541 w 535422"/>
                <a:gd name="connsiteY4" fmla="*/ 1091124 h 1124688"/>
                <a:gd name="connsiteX5" fmla="*/ 535422 w 535422"/>
                <a:gd name="connsiteY5" fmla="*/ 1099076 h 1124688"/>
                <a:gd name="connsiteX6" fmla="*/ 535422 w 535422"/>
                <a:gd name="connsiteY6" fmla="*/ 1124688 h 1124688"/>
                <a:gd name="connsiteX7" fmla="*/ 451423 w 535422"/>
                <a:gd name="connsiteY7" fmla="*/ 1116220 h 1124688"/>
                <a:gd name="connsiteX8" fmla="*/ 0 w 535422"/>
                <a:gd name="connsiteY8" fmla="*/ 562344 h 1124688"/>
                <a:gd name="connsiteX9" fmla="*/ 451423 w 535422"/>
                <a:gd name="connsiteY9" fmla="*/ 8468 h 1124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35422" h="1124688">
                  <a:moveTo>
                    <a:pt x="535422" y="0"/>
                  </a:moveTo>
                  <a:lnTo>
                    <a:pt x="535422" y="25186"/>
                  </a:lnTo>
                  <a:lnTo>
                    <a:pt x="456541" y="33138"/>
                  </a:lnTo>
                  <a:cubicBezTo>
                    <a:pt x="210489" y="83488"/>
                    <a:pt x="25399" y="301195"/>
                    <a:pt x="25399" y="562131"/>
                  </a:cubicBezTo>
                  <a:cubicBezTo>
                    <a:pt x="25399" y="823068"/>
                    <a:pt x="210489" y="1040775"/>
                    <a:pt x="456541" y="1091124"/>
                  </a:cubicBezTo>
                  <a:lnTo>
                    <a:pt x="535422" y="1099076"/>
                  </a:lnTo>
                  <a:lnTo>
                    <a:pt x="535422" y="1124688"/>
                  </a:lnTo>
                  <a:lnTo>
                    <a:pt x="451423" y="1116220"/>
                  </a:lnTo>
                  <a:cubicBezTo>
                    <a:pt x="193797" y="1063502"/>
                    <a:pt x="0" y="835555"/>
                    <a:pt x="0" y="562344"/>
                  </a:cubicBezTo>
                  <a:cubicBezTo>
                    <a:pt x="0" y="289133"/>
                    <a:pt x="193797" y="61186"/>
                    <a:pt x="451423" y="8468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0" name="Freeform 47">
              <a:extLst>
                <a:ext uri="{FF2B5EF4-FFF2-40B4-BE49-F238E27FC236}">
                  <a16:creationId xmlns:a16="http://schemas.microsoft.com/office/drawing/2014/main" id="{55CCAE64-959A-BC4A-A123-FC9283192D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6642" y="6295916"/>
              <a:ext cx="535358" cy="562084"/>
            </a:xfrm>
            <a:custGeom>
              <a:avLst/>
              <a:gdLst>
                <a:gd name="connsiteX0" fmla="*/ 535358 w 535358"/>
                <a:gd name="connsiteY0" fmla="*/ 0 h 562084"/>
                <a:gd name="connsiteX1" fmla="*/ 535358 w 535358"/>
                <a:gd name="connsiteY1" fmla="*/ 25186 h 562084"/>
                <a:gd name="connsiteX2" fmla="*/ 469717 w 535358"/>
                <a:gd name="connsiteY2" fmla="*/ 30978 h 562084"/>
                <a:gd name="connsiteX3" fmla="*/ 36306 w 535358"/>
                <a:gd name="connsiteY3" fmla="*/ 453686 h 562084"/>
                <a:gd name="connsiteX4" fmla="*/ 25378 w 535358"/>
                <a:gd name="connsiteY4" fmla="*/ 562084 h 562084"/>
                <a:gd name="connsiteX5" fmla="*/ 0 w 535358"/>
                <a:gd name="connsiteY5" fmla="*/ 562084 h 562084"/>
                <a:gd name="connsiteX6" fmla="*/ 11423 w 535358"/>
                <a:gd name="connsiteY6" fmla="*/ 448780 h 562084"/>
                <a:gd name="connsiteX7" fmla="*/ 465221 w 535358"/>
                <a:gd name="connsiteY7" fmla="*/ 6189 h 562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35358" h="562084">
                  <a:moveTo>
                    <a:pt x="535358" y="0"/>
                  </a:moveTo>
                  <a:lnTo>
                    <a:pt x="535358" y="25186"/>
                  </a:lnTo>
                  <a:lnTo>
                    <a:pt x="469717" y="30978"/>
                  </a:lnTo>
                  <a:cubicBezTo>
                    <a:pt x="252550" y="69769"/>
                    <a:pt x="80361" y="238391"/>
                    <a:pt x="36306" y="453686"/>
                  </a:cubicBezTo>
                  <a:lnTo>
                    <a:pt x="25378" y="562084"/>
                  </a:lnTo>
                  <a:lnTo>
                    <a:pt x="0" y="562084"/>
                  </a:lnTo>
                  <a:lnTo>
                    <a:pt x="11423" y="448780"/>
                  </a:lnTo>
                  <a:cubicBezTo>
                    <a:pt x="57551" y="223357"/>
                    <a:pt x="237840" y="46805"/>
                    <a:pt x="465221" y="6189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0011DB8E-27F3-20A3-4D1A-41400BF97EE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04945443"/>
              </p:ext>
            </p:extLst>
          </p:nvPr>
        </p:nvGraphicFramePr>
        <p:xfrm>
          <a:off x="565150" y="2160016"/>
          <a:ext cx="7335835" cy="36012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163322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65150" y="770890"/>
            <a:ext cx="6400999" cy="126898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Challenges in global Supply Chain</a:t>
            </a:r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5150" y="6087110"/>
            <a:ext cx="640099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20">
            <a:extLst>
              <a:ext uri="{FF2B5EF4-FFF2-40B4-BE49-F238E27FC236}">
                <a16:creationId xmlns:a16="http://schemas.microsoft.com/office/drawing/2014/main" id="{2ACBB827-9A2D-D449-9686-F47D2A20EF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4677439"/>
            <a:chOff x="10290315" y="0"/>
            <a:chExt cx="1901686" cy="4677439"/>
          </a:xfrm>
        </p:grpSpPr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9B921EC8-AD62-E940-80A2-682AC7104E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6DBDC735-9A9C-6340-B1E4-3576B27EDD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4" name="Freeform 25">
              <a:extLst>
                <a:ext uri="{FF2B5EF4-FFF2-40B4-BE49-F238E27FC236}">
                  <a16:creationId xmlns:a16="http://schemas.microsoft.com/office/drawing/2014/main" id="{E3F399C2-198A-1347-8B48-1B1D50805E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eform 26">
              <a:extLst>
                <a:ext uri="{FF2B5EF4-FFF2-40B4-BE49-F238E27FC236}">
                  <a16:creationId xmlns:a16="http://schemas.microsoft.com/office/drawing/2014/main" id="{4AB3593B-CA05-1845-839E-90B9B70EC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0011DB8E-27F3-20A3-4D1A-41400BF97EE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6970818"/>
              </p:ext>
            </p:extLst>
          </p:nvPr>
        </p:nvGraphicFramePr>
        <p:xfrm>
          <a:off x="565150" y="2049180"/>
          <a:ext cx="6400999" cy="40445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664829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65150" y="770890"/>
            <a:ext cx="6400999" cy="126898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Challenges in global Supply Chain</a:t>
            </a:r>
            <a:endParaRPr lang="en-US"/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5150" y="6087110"/>
            <a:ext cx="640099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20">
            <a:extLst>
              <a:ext uri="{FF2B5EF4-FFF2-40B4-BE49-F238E27FC236}">
                <a16:creationId xmlns:a16="http://schemas.microsoft.com/office/drawing/2014/main" id="{2ACBB827-9A2D-D449-9686-F47D2A20EF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4677439"/>
            <a:chOff x="10290315" y="0"/>
            <a:chExt cx="1901686" cy="4677439"/>
          </a:xfrm>
        </p:grpSpPr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9B921EC8-AD62-E940-80A2-682AC7104E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6DBDC735-9A9C-6340-B1E4-3576B27EDD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4" name="Freeform 25">
              <a:extLst>
                <a:ext uri="{FF2B5EF4-FFF2-40B4-BE49-F238E27FC236}">
                  <a16:creationId xmlns:a16="http://schemas.microsoft.com/office/drawing/2014/main" id="{E3F399C2-198A-1347-8B48-1B1D50805E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eform 26">
              <a:extLst>
                <a:ext uri="{FF2B5EF4-FFF2-40B4-BE49-F238E27FC236}">
                  <a16:creationId xmlns:a16="http://schemas.microsoft.com/office/drawing/2014/main" id="{4AB3593B-CA05-1845-839E-90B9B70EC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0011DB8E-27F3-20A3-4D1A-41400BF97EE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5828409"/>
              </p:ext>
            </p:extLst>
          </p:nvPr>
        </p:nvGraphicFramePr>
        <p:xfrm>
          <a:off x="565150" y="2035326"/>
          <a:ext cx="8340635" cy="3310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050085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E67A6F5-F47F-BD4C-9336-30E0A60EB9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29613" y="0"/>
            <a:ext cx="1901686" cy="4677439"/>
            <a:chOff x="10290315" y="0"/>
            <a:chExt cx="1901686" cy="4677439"/>
          </a:xfrm>
        </p:grpSpPr>
        <p:sp>
          <p:nvSpPr>
            <p:cNvPr id="20" name="Freeform 19">
              <a:extLst>
                <a:ext uri="{FF2B5EF4-FFF2-40B4-BE49-F238E27FC236}">
                  <a16:creationId xmlns:a16="http://schemas.microsoft.com/office/drawing/2014/main" id="{DA710708-67E0-194C-9A96-FD528D2075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1" name="Freeform 21">
              <a:extLst>
                <a:ext uri="{FF2B5EF4-FFF2-40B4-BE49-F238E27FC236}">
                  <a16:creationId xmlns:a16="http://schemas.microsoft.com/office/drawing/2014/main" id="{2B6DA887-E216-1245-8F6F-B21233D94B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2" name="Freeform 23">
              <a:extLst>
                <a:ext uri="{FF2B5EF4-FFF2-40B4-BE49-F238E27FC236}">
                  <a16:creationId xmlns:a16="http://schemas.microsoft.com/office/drawing/2014/main" id="{2AE2F0EF-0001-F243-85DC-2B8812AB48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24">
              <a:extLst>
                <a:ext uri="{FF2B5EF4-FFF2-40B4-BE49-F238E27FC236}">
                  <a16:creationId xmlns:a16="http://schemas.microsoft.com/office/drawing/2014/main" id="{1491B174-1F11-D548-A885-7F98AF742C5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65150" y="770890"/>
            <a:ext cx="6195187" cy="126898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Challenges in global Supply Chain</a:t>
            </a:r>
            <a:endParaRPr lang="en-US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5150" y="6087110"/>
            <a:ext cx="640099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0011DB8E-27F3-20A3-4D1A-41400BF97EE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0763706"/>
              </p:ext>
            </p:extLst>
          </p:nvPr>
        </p:nvGraphicFramePr>
        <p:xfrm>
          <a:off x="565150" y="2160016"/>
          <a:ext cx="6195187" cy="36012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021047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65150" y="770890"/>
            <a:ext cx="7335835" cy="126898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Challenges in global Supply Chain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5824CF1-E973-7D48-9ECB-68CF79EC0D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A8F6CAF9-8B53-15C5-0F51-7489DAB5F2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488608"/>
              </p:ext>
            </p:extLst>
          </p:nvPr>
        </p:nvGraphicFramePr>
        <p:xfrm>
          <a:off x="-611856" y="2400092"/>
          <a:ext cx="10249787" cy="32639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952004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65150" y="770890"/>
            <a:ext cx="7335835" cy="126898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Challenges in global Supply Chain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5824CF1-E973-7D48-9ECB-68CF79EC0D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5150" y="6087110"/>
            <a:ext cx="1105834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A8F6CAF9-8B53-15C5-0F51-7489DAB5F2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003033"/>
              </p:ext>
            </p:extLst>
          </p:nvPr>
        </p:nvGraphicFramePr>
        <p:xfrm>
          <a:off x="-667274" y="2316965"/>
          <a:ext cx="10249787" cy="32639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106978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65150" y="770890"/>
            <a:ext cx="7335835" cy="1268984"/>
          </a:xfrm>
        </p:spPr>
        <p:txBody>
          <a:bodyPr>
            <a:normAutofit/>
          </a:bodyPr>
          <a:lstStyle/>
          <a:p>
            <a:r>
              <a:rPr lang="en-US" dirty="0"/>
              <a:t>Minimizing Freight costs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5150" y="6087110"/>
            <a:ext cx="733583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20">
            <a:extLst>
              <a:ext uri="{FF2B5EF4-FFF2-40B4-BE49-F238E27FC236}">
                <a16:creationId xmlns:a16="http://schemas.microsoft.com/office/drawing/2014/main" id="{3E5FF700-0832-7346-B31E-5F46CCA102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22" name="Freeform 37">
              <a:extLst>
                <a:ext uri="{FF2B5EF4-FFF2-40B4-BE49-F238E27FC236}">
                  <a16:creationId xmlns:a16="http://schemas.microsoft.com/office/drawing/2014/main" id="{277D9C66-EBCA-9E4E-9915-3C23A41552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38">
              <a:extLst>
                <a:ext uri="{FF2B5EF4-FFF2-40B4-BE49-F238E27FC236}">
                  <a16:creationId xmlns:a16="http://schemas.microsoft.com/office/drawing/2014/main" id="{77EB4077-104B-084E-957D-3961E1A7B1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4" name="Freeform 39">
              <a:extLst>
                <a:ext uri="{FF2B5EF4-FFF2-40B4-BE49-F238E27FC236}">
                  <a16:creationId xmlns:a16="http://schemas.microsoft.com/office/drawing/2014/main" id="{4357416B-B608-7C4E-A39F-CC84114218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eform 40">
              <a:extLst>
                <a:ext uri="{FF2B5EF4-FFF2-40B4-BE49-F238E27FC236}">
                  <a16:creationId xmlns:a16="http://schemas.microsoft.com/office/drawing/2014/main" id="{C9272918-42EA-B449-A3F1-EE3EA89D9C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Freeform 41">
              <a:extLst>
                <a:ext uri="{FF2B5EF4-FFF2-40B4-BE49-F238E27FC236}">
                  <a16:creationId xmlns:a16="http://schemas.microsoft.com/office/drawing/2014/main" id="{B17F1055-397A-B748-8042-F50B0EE39B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7" name="Freeform 42">
              <a:extLst>
                <a:ext uri="{FF2B5EF4-FFF2-40B4-BE49-F238E27FC236}">
                  <a16:creationId xmlns:a16="http://schemas.microsoft.com/office/drawing/2014/main" id="{4B446987-771D-B443-A9EA-9D342077D1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654847E0-0214-E8B2-176C-8C84936D74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0136867"/>
              </p:ext>
            </p:extLst>
          </p:nvPr>
        </p:nvGraphicFramePr>
        <p:xfrm>
          <a:off x="596119" y="1362901"/>
          <a:ext cx="7273900" cy="43981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647488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65150" y="770890"/>
            <a:ext cx="7335835" cy="1268984"/>
          </a:xfrm>
        </p:spPr>
        <p:txBody>
          <a:bodyPr>
            <a:normAutofit/>
          </a:bodyPr>
          <a:lstStyle/>
          <a:p>
            <a:r>
              <a:rPr lang="en-US" dirty="0"/>
              <a:t>Minimizing Freight costs</a:t>
            </a: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5150" y="6087110"/>
            <a:ext cx="733583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Group 20">
            <a:extLst>
              <a:ext uri="{FF2B5EF4-FFF2-40B4-BE49-F238E27FC236}">
                <a16:creationId xmlns:a16="http://schemas.microsoft.com/office/drawing/2014/main" id="{3E5FF700-0832-7346-B31E-5F46CCA102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22" name="Freeform 37">
              <a:extLst>
                <a:ext uri="{FF2B5EF4-FFF2-40B4-BE49-F238E27FC236}">
                  <a16:creationId xmlns:a16="http://schemas.microsoft.com/office/drawing/2014/main" id="{277D9C66-EBCA-9E4E-9915-3C23A41552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3" name="Freeform 38">
              <a:extLst>
                <a:ext uri="{FF2B5EF4-FFF2-40B4-BE49-F238E27FC236}">
                  <a16:creationId xmlns:a16="http://schemas.microsoft.com/office/drawing/2014/main" id="{77EB4077-104B-084E-957D-3961E1A7B1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4" name="Freeform 39">
              <a:extLst>
                <a:ext uri="{FF2B5EF4-FFF2-40B4-BE49-F238E27FC236}">
                  <a16:creationId xmlns:a16="http://schemas.microsoft.com/office/drawing/2014/main" id="{4357416B-B608-7C4E-A39F-CC84114218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5" name="Freeform 40">
              <a:extLst>
                <a:ext uri="{FF2B5EF4-FFF2-40B4-BE49-F238E27FC236}">
                  <a16:creationId xmlns:a16="http://schemas.microsoft.com/office/drawing/2014/main" id="{C9272918-42EA-B449-A3F1-EE3EA89D9C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6" name="Freeform 41">
              <a:extLst>
                <a:ext uri="{FF2B5EF4-FFF2-40B4-BE49-F238E27FC236}">
                  <a16:creationId xmlns:a16="http://schemas.microsoft.com/office/drawing/2014/main" id="{B17F1055-397A-B748-8042-F50B0EE39B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7" name="Freeform 42">
              <a:extLst>
                <a:ext uri="{FF2B5EF4-FFF2-40B4-BE49-F238E27FC236}">
                  <a16:creationId xmlns:a16="http://schemas.microsoft.com/office/drawing/2014/main" id="{4B446987-771D-B443-A9EA-9D342077D1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654847E0-0214-E8B2-176C-8C84936D74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682946"/>
              </p:ext>
            </p:extLst>
          </p:nvPr>
        </p:nvGraphicFramePr>
        <p:xfrm>
          <a:off x="651537" y="2360428"/>
          <a:ext cx="7163064" cy="34006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411858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65150" y="770890"/>
            <a:ext cx="7335835" cy="126898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Strategies for Managing Global Supply Chain</a:t>
            </a:r>
            <a:endParaRPr lang="en-US"/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65150" y="6087110"/>
            <a:ext cx="733583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oup 26">
            <a:extLst>
              <a:ext uri="{FF2B5EF4-FFF2-40B4-BE49-F238E27FC236}">
                <a16:creationId xmlns:a16="http://schemas.microsoft.com/office/drawing/2014/main" id="{3E5FF700-0832-7346-B31E-5F46CCA102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28" name="Freeform 37">
              <a:extLst>
                <a:ext uri="{FF2B5EF4-FFF2-40B4-BE49-F238E27FC236}">
                  <a16:creationId xmlns:a16="http://schemas.microsoft.com/office/drawing/2014/main" id="{277D9C66-EBCA-9E4E-9915-3C23A41552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9" name="Freeform 38">
              <a:extLst>
                <a:ext uri="{FF2B5EF4-FFF2-40B4-BE49-F238E27FC236}">
                  <a16:creationId xmlns:a16="http://schemas.microsoft.com/office/drawing/2014/main" id="{77EB4077-104B-084E-957D-3961E1A7B1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0" name="Freeform 39">
              <a:extLst>
                <a:ext uri="{FF2B5EF4-FFF2-40B4-BE49-F238E27FC236}">
                  <a16:creationId xmlns:a16="http://schemas.microsoft.com/office/drawing/2014/main" id="{4357416B-B608-7C4E-A39F-CC84114218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1" name="Freeform 40">
              <a:extLst>
                <a:ext uri="{FF2B5EF4-FFF2-40B4-BE49-F238E27FC236}">
                  <a16:creationId xmlns:a16="http://schemas.microsoft.com/office/drawing/2014/main" id="{C9272918-42EA-B449-A3F1-EE3EA89D9C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2" name="Freeform 41">
              <a:extLst>
                <a:ext uri="{FF2B5EF4-FFF2-40B4-BE49-F238E27FC236}">
                  <a16:creationId xmlns:a16="http://schemas.microsoft.com/office/drawing/2014/main" id="{B17F1055-397A-B748-8042-F50B0EE39B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33" name="Freeform 42">
              <a:extLst>
                <a:ext uri="{FF2B5EF4-FFF2-40B4-BE49-F238E27FC236}">
                  <a16:creationId xmlns:a16="http://schemas.microsoft.com/office/drawing/2014/main" id="{4B446987-771D-B443-A9EA-9D342077D1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graphicFrame>
        <p:nvGraphicFramePr>
          <p:cNvPr id="6" name="Content Placeholder">
            <a:extLst>
              <a:ext uri="{FF2B5EF4-FFF2-40B4-BE49-F238E27FC236}">
                <a16:creationId xmlns:a16="http://schemas.microsoft.com/office/drawing/2014/main" id="{FF82C228-7131-B26B-372F-47B04175ADD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0483368"/>
              </p:ext>
            </p:extLst>
          </p:nvPr>
        </p:nvGraphicFramePr>
        <p:xfrm>
          <a:off x="651537" y="2360428"/>
          <a:ext cx="7163064" cy="34006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666421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7F2E4D6-EF46-1C43-8F3E-3620C3C83F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A00BDF4-7643-A942-A588-F24E4E09AA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4677439"/>
            <a:chOff x="10290315" y="0"/>
            <a:chExt cx="1901686" cy="4677439"/>
          </a:xfrm>
        </p:grpSpPr>
        <p:sp>
          <p:nvSpPr>
            <p:cNvPr id="13" name="Freeform 32">
              <a:extLst>
                <a:ext uri="{FF2B5EF4-FFF2-40B4-BE49-F238E27FC236}">
                  <a16:creationId xmlns:a16="http://schemas.microsoft.com/office/drawing/2014/main" id="{90B25A21-16B9-8D47-928B-2367A0B8C0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 34">
              <a:extLst>
                <a:ext uri="{FF2B5EF4-FFF2-40B4-BE49-F238E27FC236}">
                  <a16:creationId xmlns:a16="http://schemas.microsoft.com/office/drawing/2014/main" id="{E5E64190-3AC0-0A48-9917-5FAE935A85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 47">
              <a:extLst>
                <a:ext uri="{FF2B5EF4-FFF2-40B4-BE49-F238E27FC236}">
                  <a16:creationId xmlns:a16="http://schemas.microsoft.com/office/drawing/2014/main" id="{AE71CDB8-B430-F14E-99C8-E6AAB8E21C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 48">
              <a:extLst>
                <a:ext uri="{FF2B5EF4-FFF2-40B4-BE49-F238E27FC236}">
                  <a16:creationId xmlns:a16="http://schemas.microsoft.com/office/drawing/2014/main" id="{DCA37B0A-FCCC-7642-B70D-56AD500498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5224243" y="770890"/>
            <a:ext cx="6400999" cy="1268984"/>
          </a:xfrm>
        </p:spPr>
        <p:txBody>
          <a:bodyPr>
            <a:normAutofit/>
          </a:bodyPr>
          <a:lstStyle/>
          <a:p>
            <a:r>
              <a:rPr lang="en-US" dirty="0"/>
              <a:t>Topic Recap</a:t>
            </a:r>
          </a:p>
        </p:txBody>
      </p:sp>
      <p:sp>
        <p:nvSpPr>
          <p:cNvPr id="3" name="Content Placeholder"/>
          <p:cNvSpPr>
            <a:spLocks noGrp="1"/>
          </p:cNvSpPr>
          <p:nvPr>
            <p:ph idx="1"/>
          </p:nvPr>
        </p:nvSpPr>
        <p:spPr>
          <a:xfrm>
            <a:off x="5224243" y="2160016"/>
            <a:ext cx="6400999" cy="3601212"/>
          </a:xfrm>
        </p:spPr>
        <p:txBody>
          <a:bodyPr>
            <a:normAutofit/>
          </a:bodyPr>
          <a:lstStyle/>
          <a:p>
            <a:pPr lvl="0">
              <a:lnSpc>
                <a:spcPct val="90000"/>
              </a:lnSpc>
            </a:pPr>
            <a:r>
              <a:rPr lang="en-US" dirty="0"/>
              <a:t>In this topic we have looked at what the global supply chain entails, differentiated it from domestic sourcing</a:t>
            </a:r>
          </a:p>
          <a:p>
            <a:pPr lvl="0">
              <a:lnSpc>
                <a:spcPct val="90000"/>
              </a:lnSpc>
            </a:pPr>
            <a:r>
              <a:rPr lang="en-US" dirty="0"/>
              <a:t>We looked at the key players in this activity, motives and benefits of international sourcing</a:t>
            </a:r>
          </a:p>
          <a:p>
            <a:pPr lvl="0">
              <a:lnSpc>
                <a:spcPct val="90000"/>
              </a:lnSpc>
            </a:pPr>
            <a:r>
              <a:rPr lang="en-US" dirty="0"/>
              <a:t>In our next lecture we will look at International competitive advantage, what it is and how firms can gain it</a:t>
            </a:r>
          </a:p>
        </p:txBody>
      </p:sp>
      <p:pic>
        <p:nvPicPr>
          <p:cNvPr id="6" name="Picture 5" descr="Metallic spheres connected in mesh">
            <a:extLst>
              <a:ext uri="{FF2B5EF4-FFF2-40B4-BE49-F238E27FC236}">
                <a16:creationId xmlns:a16="http://schemas.microsoft.com/office/drawing/2014/main" id="{1A1824FC-5BD1-6852-382A-6E5E55BEDB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933" r="26802" b="-3"/>
          <a:stretch/>
        </p:blipFill>
        <p:spPr>
          <a:xfrm>
            <a:off x="20" y="1"/>
            <a:ext cx="4657325" cy="6857999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F3CF3DF-4809-5B42-9F22-9813913792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24243" y="6087110"/>
            <a:ext cx="640099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793034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EFE82FE-7465-AE46-88DF-34D347E83B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6F2B51C-9578-EB41-A17E-FFF9D491AD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90315" y="0"/>
            <a:ext cx="1901686" cy="6858000"/>
            <a:chOff x="10290315" y="0"/>
            <a:chExt cx="1901686" cy="6858000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14E9CAEA-4CF4-D249-8127-CD2FA20187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3549390"/>
              <a:ext cx="1130724" cy="1130723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Freeform 85">
              <a:extLst>
                <a:ext uri="{FF2B5EF4-FFF2-40B4-BE49-F238E27FC236}">
                  <a16:creationId xmlns:a16="http://schemas.microsoft.com/office/drawing/2014/main" id="{E51EDD93-C3A3-DF47-BCFC-43B049E34E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90315" y="0"/>
              <a:ext cx="1130724" cy="565573"/>
            </a:xfrm>
            <a:custGeom>
              <a:avLst/>
              <a:gdLst>
                <a:gd name="connsiteX0" fmla="*/ 21 w 1130724"/>
                <a:gd name="connsiteY0" fmla="*/ 0 h 565573"/>
                <a:gd name="connsiteX1" fmla="*/ 1130703 w 1130724"/>
                <a:gd name="connsiteY1" fmla="*/ 0 h 565573"/>
                <a:gd name="connsiteX2" fmla="*/ 1130724 w 1130724"/>
                <a:gd name="connsiteY2" fmla="*/ 211 h 565573"/>
                <a:gd name="connsiteX3" fmla="*/ 565362 w 1130724"/>
                <a:gd name="connsiteY3" fmla="*/ 565573 h 565573"/>
                <a:gd name="connsiteX4" fmla="*/ 0 w 1130724"/>
                <a:gd name="connsiteY4" fmla="*/ 211 h 565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0724" h="565573">
                  <a:moveTo>
                    <a:pt x="21" y="0"/>
                  </a:moveTo>
                  <a:lnTo>
                    <a:pt x="1130703" y="0"/>
                  </a:lnTo>
                  <a:lnTo>
                    <a:pt x="1130724" y="211"/>
                  </a:lnTo>
                  <a:cubicBezTo>
                    <a:pt x="1130724" y="312452"/>
                    <a:pt x="877603" y="565573"/>
                    <a:pt x="565362" y="565573"/>
                  </a:cubicBezTo>
                  <a:cubicBezTo>
                    <a:pt x="253121" y="565573"/>
                    <a:pt x="0" y="31245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 86">
              <a:extLst>
                <a:ext uri="{FF2B5EF4-FFF2-40B4-BE49-F238E27FC236}">
                  <a16:creationId xmlns:a16="http://schemas.microsoft.com/office/drawing/2014/main" id="{D574DB0D-896A-D649-89B1-33753E1D46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6295093"/>
              <a:ext cx="538821" cy="562907"/>
            </a:xfrm>
            <a:custGeom>
              <a:avLst/>
              <a:gdLst>
                <a:gd name="connsiteX0" fmla="*/ 538821 w 538821"/>
                <a:gd name="connsiteY0" fmla="*/ 0 h 562907"/>
                <a:gd name="connsiteX1" fmla="*/ 538821 w 538821"/>
                <a:gd name="connsiteY1" fmla="*/ 562907 h 562907"/>
                <a:gd name="connsiteX2" fmla="*/ 22 w 538821"/>
                <a:gd name="connsiteY2" fmla="*/ 562907 h 562907"/>
                <a:gd name="connsiteX3" fmla="*/ 0 w 538821"/>
                <a:gd name="connsiteY3" fmla="*/ 562686 h 562907"/>
                <a:gd name="connsiteX4" fmla="*/ 451422 w 538821"/>
                <a:gd name="connsiteY4" fmla="*/ 8810 h 562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907">
                  <a:moveTo>
                    <a:pt x="538821" y="0"/>
                  </a:moveTo>
                  <a:lnTo>
                    <a:pt x="538821" y="562907"/>
                  </a:lnTo>
                  <a:lnTo>
                    <a:pt x="22" y="562907"/>
                  </a:lnTo>
                  <a:lnTo>
                    <a:pt x="0" y="562686"/>
                  </a:ln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 87">
              <a:extLst>
                <a:ext uri="{FF2B5EF4-FFF2-40B4-BE49-F238E27FC236}">
                  <a16:creationId xmlns:a16="http://schemas.microsoft.com/office/drawing/2014/main" id="{62256DD9-FEA3-4A40-80D1-B33F0FF158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3552066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 88">
              <a:extLst>
                <a:ext uri="{FF2B5EF4-FFF2-40B4-BE49-F238E27FC236}">
                  <a16:creationId xmlns:a16="http://schemas.microsoft.com/office/drawing/2014/main" id="{534E9839-EAD7-3C49-8D10-E4BFE08208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2180552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7" name="Freeform 89">
              <a:extLst>
                <a:ext uri="{FF2B5EF4-FFF2-40B4-BE49-F238E27FC236}">
                  <a16:creationId xmlns:a16="http://schemas.microsoft.com/office/drawing/2014/main" id="{DDFC3FA6-9BB5-A34E-9337-A2E9A1EED9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809039"/>
              <a:ext cx="538821" cy="1125373"/>
            </a:xfrm>
            <a:custGeom>
              <a:avLst/>
              <a:gdLst>
                <a:gd name="connsiteX0" fmla="*/ 538821 w 538821"/>
                <a:gd name="connsiteY0" fmla="*/ 0 h 1125373"/>
                <a:gd name="connsiteX1" fmla="*/ 538821 w 538821"/>
                <a:gd name="connsiteY1" fmla="*/ 1125373 h 1125373"/>
                <a:gd name="connsiteX2" fmla="*/ 451422 w 538821"/>
                <a:gd name="connsiteY2" fmla="*/ 1116562 h 1125373"/>
                <a:gd name="connsiteX3" fmla="*/ 0 w 538821"/>
                <a:gd name="connsiteY3" fmla="*/ 562686 h 1125373"/>
                <a:gd name="connsiteX4" fmla="*/ 451422 w 538821"/>
                <a:gd name="connsiteY4" fmla="*/ 8810 h 11253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1125373">
                  <a:moveTo>
                    <a:pt x="538821" y="0"/>
                  </a:moveTo>
                  <a:lnTo>
                    <a:pt x="538821" y="1125373"/>
                  </a:lnTo>
                  <a:lnTo>
                    <a:pt x="451422" y="1116562"/>
                  </a:lnTo>
                  <a:cubicBezTo>
                    <a:pt x="193796" y="1063844"/>
                    <a:pt x="0" y="835897"/>
                    <a:pt x="0" y="562686"/>
                  </a:cubicBezTo>
                  <a:cubicBezTo>
                    <a:pt x="0" y="289475"/>
                    <a:pt x="193796" y="61528"/>
                    <a:pt x="451422" y="88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8" name="Freeform 97">
              <a:extLst>
                <a:ext uri="{FF2B5EF4-FFF2-40B4-BE49-F238E27FC236}">
                  <a16:creationId xmlns:a16="http://schemas.microsoft.com/office/drawing/2014/main" id="{45000D9E-4AD7-5A4F-8E99-302F388C83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53180" y="0"/>
              <a:ext cx="538821" cy="562898"/>
            </a:xfrm>
            <a:custGeom>
              <a:avLst/>
              <a:gdLst>
                <a:gd name="connsiteX0" fmla="*/ 21 w 538821"/>
                <a:gd name="connsiteY0" fmla="*/ 0 h 562898"/>
                <a:gd name="connsiteX1" fmla="*/ 538821 w 538821"/>
                <a:gd name="connsiteY1" fmla="*/ 0 h 562898"/>
                <a:gd name="connsiteX2" fmla="*/ 538821 w 538821"/>
                <a:gd name="connsiteY2" fmla="*/ 562898 h 562898"/>
                <a:gd name="connsiteX3" fmla="*/ 451422 w 538821"/>
                <a:gd name="connsiteY3" fmla="*/ 554087 h 562898"/>
                <a:gd name="connsiteX4" fmla="*/ 0 w 538821"/>
                <a:gd name="connsiteY4" fmla="*/ 211 h 562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821" h="562898">
                  <a:moveTo>
                    <a:pt x="21" y="0"/>
                  </a:moveTo>
                  <a:lnTo>
                    <a:pt x="538821" y="0"/>
                  </a:lnTo>
                  <a:lnTo>
                    <a:pt x="538821" y="562898"/>
                  </a:lnTo>
                  <a:lnTo>
                    <a:pt x="451422" y="554087"/>
                  </a:lnTo>
                  <a:cubicBezTo>
                    <a:pt x="193796" y="501369"/>
                    <a:pt x="0" y="273422"/>
                    <a:pt x="0" y="21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4739751" y="768334"/>
            <a:ext cx="6479629" cy="2866405"/>
          </a:xfrm>
        </p:spPr>
        <p:txBody>
          <a:bodyPr>
            <a:normAutofit/>
          </a:bodyPr>
          <a:lstStyle/>
          <a:p>
            <a:r>
              <a:rPr lang="en-US" dirty="0"/>
              <a:t>References</a:t>
            </a:r>
          </a:p>
        </p:txBody>
      </p:sp>
      <p:pic>
        <p:nvPicPr>
          <p:cNvPr id="5" name="Picture 4" descr="One big red drawing pin in front of many smaller black drawing pins">
            <a:extLst>
              <a:ext uri="{FF2B5EF4-FFF2-40B4-BE49-F238E27FC236}">
                <a16:creationId xmlns:a16="http://schemas.microsoft.com/office/drawing/2014/main" id="{25B1474D-5D44-9400-6C3A-A364C2E2956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601" r="14032" b="-9"/>
          <a:stretch/>
        </p:blipFill>
        <p:spPr>
          <a:xfrm>
            <a:off x="20" y="1"/>
            <a:ext cx="4173349" cy="6857999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EA70831-9A8D-3B4D-8EA5-EE32F93E9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39752" y="6087110"/>
            <a:ext cx="688374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8BCB54A8-A7C6-E35A-1C75-6DFB3BF531FA}"/>
              </a:ext>
            </a:extLst>
          </p:cNvPr>
          <p:cNvSpPr txBox="1"/>
          <p:nvPr/>
        </p:nvSpPr>
        <p:spPr>
          <a:xfrm>
            <a:off x="4736690" y="3200400"/>
            <a:ext cx="7106264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dirty="0" err="1"/>
              <a:t>Lysons</a:t>
            </a:r>
            <a:r>
              <a:rPr lang="en-US" dirty="0"/>
              <a:t>. K, and Farrington. B, (2006). Purchasing and Supply Chain Management, 7th  Edition, Pearson Education Limited, Harlow. </a:t>
            </a:r>
          </a:p>
        </p:txBody>
      </p:sp>
    </p:spTree>
    <p:extLst>
      <p:ext uri="{BB962C8B-B14F-4D97-AF65-F5344CB8AC3E}">
        <p14:creationId xmlns:p14="http://schemas.microsoft.com/office/powerpoint/2010/main" val="234247859"/>
      </p:ext>
    </p:extLst>
  </p:cSld>
  <p:clrMapOvr>
    <a:masterClrMapping/>
  </p:clrMapOvr>
</p:sld>
</file>

<file path=ppt/theme/theme1.xml><?xml version="1.0" encoding="utf-8"?>
<a:theme xmlns:a="http://schemas.openxmlformats.org/drawingml/2006/main" name="PunchcardVTI">
  <a:themeElements>
    <a:clrScheme name="AnalogousFromLightSeedLeftStep">
      <a:dk1>
        <a:srgbClr val="000000"/>
      </a:dk1>
      <a:lt1>
        <a:srgbClr val="FFFFFF"/>
      </a:lt1>
      <a:dk2>
        <a:srgbClr val="242A41"/>
      </a:dk2>
      <a:lt2>
        <a:srgbClr val="E7E8E2"/>
      </a:lt2>
      <a:accent1>
        <a:srgbClr val="907BE1"/>
      </a:accent1>
      <a:accent2>
        <a:srgbClr val="5E78DB"/>
      </a:accent2>
      <a:accent3>
        <a:srgbClr val="5CABDB"/>
      </a:accent3>
      <a:accent4>
        <a:srgbClr val="4DB4AF"/>
      </a:accent4>
      <a:accent5>
        <a:srgbClr val="54B689"/>
      </a:accent5>
      <a:accent6>
        <a:srgbClr val="4EB85B"/>
      </a:accent6>
      <a:hlink>
        <a:srgbClr val="7D8852"/>
      </a:hlink>
      <a:folHlink>
        <a:srgbClr val="7F7F7F"/>
      </a:folHlink>
    </a:clrScheme>
    <a:fontScheme name="Punchcard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nchcardVTI" id="{C7262591-AF98-8F48-B56D-6342D2439B1A}" vid="{261D9F73-974A-B14E-9EAF-4871CCA60BB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1005</Words>
  <Application>Microsoft Office PowerPoint</Application>
  <PresentationFormat>Widescreen</PresentationFormat>
  <Paragraphs>75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Arial</vt:lpstr>
      <vt:lpstr>Avenir Next</vt:lpstr>
      <vt:lpstr>Neue Haas Grotesk Text Pro</vt:lpstr>
      <vt:lpstr>PunchcardVTI</vt:lpstr>
      <vt:lpstr>International Business Strategy  Lecture Ten: Global Supply Chain Management Lecturer: Githii S.K</vt:lpstr>
      <vt:lpstr>Introduction</vt:lpstr>
      <vt:lpstr>Introduction</vt:lpstr>
      <vt:lpstr>Learning Outcomes</vt:lpstr>
      <vt:lpstr>Introduction to Global Supply Chain Management</vt:lpstr>
      <vt:lpstr>Players in the Global Supply Chain Management</vt:lpstr>
      <vt:lpstr>Players in the Global Supply Chain Management</vt:lpstr>
      <vt:lpstr>Players in the Global Supply Chain Management</vt:lpstr>
      <vt:lpstr>Players in the Global Supply Chain Management</vt:lpstr>
      <vt:lpstr>Difference between global and domestic supply chain</vt:lpstr>
      <vt:lpstr>Difference between global and domestic supply chain</vt:lpstr>
      <vt:lpstr>Difference between global and domestic supply chain</vt:lpstr>
      <vt:lpstr>Difference between global and domestic supply chain</vt:lpstr>
      <vt:lpstr>Difference between global and domestic supply chain</vt:lpstr>
      <vt:lpstr>Motives for Buying from Overseas</vt:lpstr>
      <vt:lpstr>Motives for Buying from Overseas</vt:lpstr>
      <vt:lpstr>Motives for Buying from Overseas</vt:lpstr>
      <vt:lpstr>Motives for Buying from Overseas</vt:lpstr>
      <vt:lpstr>Motives for Buying from Overseas</vt:lpstr>
      <vt:lpstr>Motives for Buying from Overseas</vt:lpstr>
      <vt:lpstr>Challenges in global Supply Chain</vt:lpstr>
      <vt:lpstr>Challenges in global Supply Chain</vt:lpstr>
      <vt:lpstr>Challenges in global Supply Chain</vt:lpstr>
      <vt:lpstr>Challenges in global Supply Chain</vt:lpstr>
      <vt:lpstr>Challenges in global Supply Chain</vt:lpstr>
      <vt:lpstr>Challenges in global Supply Chain</vt:lpstr>
      <vt:lpstr>Minimizing Freight costs</vt:lpstr>
      <vt:lpstr>Minimizing Freight costs</vt:lpstr>
      <vt:lpstr>Strategies for Managing Global Supply Chain</vt:lpstr>
      <vt:lpstr>Topic Recap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-</dc:creator>
  <cp:lastModifiedBy>Stephen G. Kagwathi</cp:lastModifiedBy>
  <cp:revision>178</cp:revision>
  <dcterms:created xsi:type="dcterms:W3CDTF">2024-05-09T08:20:35Z</dcterms:created>
  <dcterms:modified xsi:type="dcterms:W3CDTF">2024-05-09T08:47:45Z</dcterms:modified>
</cp:coreProperties>
</file>