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3" r:id="rId3"/>
    <p:sldId id="274" r:id="rId4"/>
    <p:sldId id="275" r:id="rId5"/>
    <p:sldId id="276" r:id="rId6"/>
    <p:sldId id="303" r:id="rId7"/>
    <p:sldId id="277" r:id="rId8"/>
    <p:sldId id="278" r:id="rId9"/>
    <p:sldId id="279" r:id="rId10"/>
    <p:sldId id="280" r:id="rId11"/>
    <p:sldId id="281" r:id="rId12"/>
    <p:sldId id="282" r:id="rId13"/>
    <p:sldId id="283" r:id="rId14"/>
    <p:sldId id="284" r:id="rId15"/>
    <p:sldId id="285" r:id="rId16"/>
    <p:sldId id="304" r:id="rId17"/>
    <p:sldId id="286" r:id="rId18"/>
    <p:sldId id="287" r:id="rId19"/>
    <p:sldId id="288" r:id="rId20"/>
    <p:sldId id="289"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30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8C7CF0-F853-CDA4-2C3B-0BD5A267A9E6}" v="341" dt="2024-06-01T07:42:46.1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0.svg"/></Relationships>
</file>

<file path=ppt/diagrams/_rels/data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ata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ata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svg"/></Relationships>
</file>

<file path=ppt/diagrams/_rels/data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49.svg"/></Relationships>
</file>

<file path=ppt/diagrams/_rels/data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9.svg"/><Relationship Id="rId1" Type="http://schemas.openxmlformats.org/officeDocument/2006/relationships/image" Target="../media/image58.png"/><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37.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0.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rawing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svg"/></Relationships>
</file>

<file path=ppt/diagrams/_rels/drawing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49.svg"/></Relationships>
</file>

<file path=ppt/diagrams/_rels/drawing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9.svg"/><Relationship Id="rId1" Type="http://schemas.openxmlformats.org/officeDocument/2006/relationships/image" Target="../media/image58.png"/><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3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57D37668-EF5D-4E70-A5D4-EDFACD5623E2}"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DF916EF5-5F4F-4B26-9235-375CC8477B03}">
      <dgm:prSet/>
      <dgm:spPr/>
      <dgm:t>
        <a:bodyPr/>
        <a:lstStyle/>
        <a:p>
          <a:r>
            <a:rPr lang="en-US"/>
            <a:t>Understand the concept of competitive advantage</a:t>
          </a:r>
        </a:p>
      </dgm:t>
    </dgm:pt>
    <dgm:pt modelId="{582F3011-32F7-4862-86AA-92B16A85931A}" type="parTrans" cxnId="{E203ADBD-864B-4B1C-A2CC-0EA2D855A1AD}">
      <dgm:prSet/>
      <dgm:spPr/>
      <dgm:t>
        <a:bodyPr/>
        <a:lstStyle/>
        <a:p>
          <a:endParaRPr lang="en-US"/>
        </a:p>
      </dgm:t>
    </dgm:pt>
    <dgm:pt modelId="{035D05F7-35E3-499E-984B-E895B75CA3DF}" type="sibTrans" cxnId="{E203ADBD-864B-4B1C-A2CC-0EA2D855A1AD}">
      <dgm:prSet/>
      <dgm:spPr/>
      <dgm:t>
        <a:bodyPr/>
        <a:lstStyle/>
        <a:p>
          <a:endParaRPr lang="en-US"/>
        </a:p>
      </dgm:t>
    </dgm:pt>
    <dgm:pt modelId="{89720415-334C-42DD-ABBA-98AFE9B29722}">
      <dgm:prSet/>
      <dgm:spPr/>
      <dgm:t>
        <a:bodyPr/>
        <a:lstStyle/>
        <a:p>
          <a:r>
            <a:rPr lang="en-US"/>
            <a:t>Differentiate between international, national, and company competitive advantage</a:t>
          </a:r>
        </a:p>
      </dgm:t>
    </dgm:pt>
    <dgm:pt modelId="{BAA6632E-7E4E-41E1-A9E4-0678F74D4FFE}" type="parTrans" cxnId="{37A50E1A-045B-48C7-B670-85408884F256}">
      <dgm:prSet/>
      <dgm:spPr/>
      <dgm:t>
        <a:bodyPr/>
        <a:lstStyle/>
        <a:p>
          <a:endParaRPr lang="en-US"/>
        </a:p>
      </dgm:t>
    </dgm:pt>
    <dgm:pt modelId="{64D8B073-10DE-4AF2-8BCA-648F9DDD8741}" type="sibTrans" cxnId="{37A50E1A-045B-48C7-B670-85408884F256}">
      <dgm:prSet/>
      <dgm:spPr/>
      <dgm:t>
        <a:bodyPr/>
        <a:lstStyle/>
        <a:p>
          <a:endParaRPr lang="en-US"/>
        </a:p>
      </dgm:t>
    </dgm:pt>
    <dgm:pt modelId="{34F7C722-90B1-466E-8946-B4488DBC1BFE}">
      <dgm:prSet/>
      <dgm:spPr/>
      <dgm:t>
        <a:bodyPr/>
        <a:lstStyle/>
        <a:p>
          <a:r>
            <a:rPr lang="en-US"/>
            <a:t>Analyze factors contributing to competitive advantage at both levels</a:t>
          </a:r>
        </a:p>
      </dgm:t>
    </dgm:pt>
    <dgm:pt modelId="{C7800C87-A621-4355-86E3-2307C54DDE70}" type="parTrans" cxnId="{C1F31F63-58ED-46A7-A2B3-4C96DA2DCFFD}">
      <dgm:prSet/>
      <dgm:spPr/>
      <dgm:t>
        <a:bodyPr/>
        <a:lstStyle/>
        <a:p>
          <a:endParaRPr lang="en-US"/>
        </a:p>
      </dgm:t>
    </dgm:pt>
    <dgm:pt modelId="{BE6BF8D5-E0F5-43AB-A4CE-1D4FBBA6AC89}" type="sibTrans" cxnId="{C1F31F63-58ED-46A7-A2B3-4C96DA2DCFFD}">
      <dgm:prSet/>
      <dgm:spPr/>
      <dgm:t>
        <a:bodyPr/>
        <a:lstStyle/>
        <a:p>
          <a:endParaRPr lang="en-US"/>
        </a:p>
      </dgm:t>
    </dgm:pt>
    <dgm:pt modelId="{0A603E22-8A03-4A9A-893A-9FF852C7C765}" type="pres">
      <dgm:prSet presAssocID="{57D37668-EF5D-4E70-A5D4-EDFACD5623E2}" presName="Name0" presStyleCnt="0">
        <dgm:presLayoutVars>
          <dgm:dir/>
          <dgm:resizeHandles val="exact"/>
        </dgm:presLayoutVars>
      </dgm:prSet>
      <dgm:spPr/>
    </dgm:pt>
    <dgm:pt modelId="{20B8EFC9-C04A-4327-B136-B453B2265E2D}" type="pres">
      <dgm:prSet presAssocID="{DF916EF5-5F4F-4B26-9235-375CC8477B03}" presName="node" presStyleLbl="node1" presStyleIdx="0" presStyleCnt="3">
        <dgm:presLayoutVars>
          <dgm:bulletEnabled val="1"/>
        </dgm:presLayoutVars>
      </dgm:prSet>
      <dgm:spPr/>
    </dgm:pt>
    <dgm:pt modelId="{C5C225EC-9404-4278-B0DB-F1440BB72C84}" type="pres">
      <dgm:prSet presAssocID="{035D05F7-35E3-499E-984B-E895B75CA3DF}" presName="sibTrans" presStyleLbl="sibTrans1D1" presStyleIdx="0" presStyleCnt="2"/>
      <dgm:spPr/>
    </dgm:pt>
    <dgm:pt modelId="{E0903928-B334-4452-B500-1063525A8A77}" type="pres">
      <dgm:prSet presAssocID="{035D05F7-35E3-499E-984B-E895B75CA3DF}" presName="connectorText" presStyleLbl="sibTrans1D1" presStyleIdx="0" presStyleCnt="2"/>
      <dgm:spPr/>
    </dgm:pt>
    <dgm:pt modelId="{C2D583F8-1195-41D1-BACC-21D796C95A17}" type="pres">
      <dgm:prSet presAssocID="{89720415-334C-42DD-ABBA-98AFE9B29722}" presName="node" presStyleLbl="node1" presStyleIdx="1" presStyleCnt="3">
        <dgm:presLayoutVars>
          <dgm:bulletEnabled val="1"/>
        </dgm:presLayoutVars>
      </dgm:prSet>
      <dgm:spPr/>
    </dgm:pt>
    <dgm:pt modelId="{91133A76-6851-45AE-A878-C6531E013FA6}" type="pres">
      <dgm:prSet presAssocID="{64D8B073-10DE-4AF2-8BCA-648F9DDD8741}" presName="sibTrans" presStyleLbl="sibTrans1D1" presStyleIdx="1" presStyleCnt="2"/>
      <dgm:spPr/>
    </dgm:pt>
    <dgm:pt modelId="{3E3976E4-F5E5-468F-931C-DE1355FC6EA1}" type="pres">
      <dgm:prSet presAssocID="{64D8B073-10DE-4AF2-8BCA-648F9DDD8741}" presName="connectorText" presStyleLbl="sibTrans1D1" presStyleIdx="1" presStyleCnt="2"/>
      <dgm:spPr/>
    </dgm:pt>
    <dgm:pt modelId="{7D1BCB0D-300A-47A8-9BB5-A6AB6D51943A}" type="pres">
      <dgm:prSet presAssocID="{34F7C722-90B1-466E-8946-B4488DBC1BFE}" presName="node" presStyleLbl="node1" presStyleIdx="2" presStyleCnt="3">
        <dgm:presLayoutVars>
          <dgm:bulletEnabled val="1"/>
        </dgm:presLayoutVars>
      </dgm:prSet>
      <dgm:spPr/>
    </dgm:pt>
  </dgm:ptLst>
  <dgm:cxnLst>
    <dgm:cxn modelId="{37A50E1A-045B-48C7-B670-85408884F256}" srcId="{57D37668-EF5D-4E70-A5D4-EDFACD5623E2}" destId="{89720415-334C-42DD-ABBA-98AFE9B29722}" srcOrd="1" destOrd="0" parTransId="{BAA6632E-7E4E-41E1-A9E4-0678F74D4FFE}" sibTransId="{64D8B073-10DE-4AF2-8BCA-648F9DDD8741}"/>
    <dgm:cxn modelId="{23224960-29D6-4438-A5E8-6B046968AF12}" type="presOf" srcId="{64D8B073-10DE-4AF2-8BCA-648F9DDD8741}" destId="{91133A76-6851-45AE-A878-C6531E013FA6}" srcOrd="0" destOrd="0" presId="urn:microsoft.com/office/officeart/2016/7/layout/RepeatingBendingProcessNew"/>
    <dgm:cxn modelId="{6DAD7A42-5118-40D2-BBD6-F1443BC3BAF0}" type="presOf" srcId="{89720415-334C-42DD-ABBA-98AFE9B29722}" destId="{C2D583F8-1195-41D1-BACC-21D796C95A17}" srcOrd="0" destOrd="0" presId="urn:microsoft.com/office/officeart/2016/7/layout/RepeatingBendingProcessNew"/>
    <dgm:cxn modelId="{C1F31F63-58ED-46A7-A2B3-4C96DA2DCFFD}" srcId="{57D37668-EF5D-4E70-A5D4-EDFACD5623E2}" destId="{34F7C722-90B1-466E-8946-B4488DBC1BFE}" srcOrd="2" destOrd="0" parTransId="{C7800C87-A621-4355-86E3-2307C54DDE70}" sibTransId="{BE6BF8D5-E0F5-43AB-A4CE-1D4FBBA6AC89}"/>
    <dgm:cxn modelId="{5830084E-0A4B-4126-978C-6556313CFE7C}" type="presOf" srcId="{DF916EF5-5F4F-4B26-9235-375CC8477B03}" destId="{20B8EFC9-C04A-4327-B136-B453B2265E2D}" srcOrd="0" destOrd="0" presId="urn:microsoft.com/office/officeart/2016/7/layout/RepeatingBendingProcessNew"/>
    <dgm:cxn modelId="{664A2158-7DA6-403C-9D1D-541351F28C47}" type="presOf" srcId="{34F7C722-90B1-466E-8946-B4488DBC1BFE}" destId="{7D1BCB0D-300A-47A8-9BB5-A6AB6D51943A}" srcOrd="0" destOrd="0" presId="urn:microsoft.com/office/officeart/2016/7/layout/RepeatingBendingProcessNew"/>
    <dgm:cxn modelId="{B136CE7B-30F8-42A4-9898-BFE9C0DEC733}" type="presOf" srcId="{035D05F7-35E3-499E-984B-E895B75CA3DF}" destId="{E0903928-B334-4452-B500-1063525A8A77}" srcOrd="1" destOrd="0" presId="urn:microsoft.com/office/officeart/2016/7/layout/RepeatingBendingProcessNew"/>
    <dgm:cxn modelId="{4E6D80A0-6BF5-4D53-AEFD-34D948C7F616}" type="presOf" srcId="{57D37668-EF5D-4E70-A5D4-EDFACD5623E2}" destId="{0A603E22-8A03-4A9A-893A-9FF852C7C765}" srcOrd="0" destOrd="0" presId="urn:microsoft.com/office/officeart/2016/7/layout/RepeatingBendingProcessNew"/>
    <dgm:cxn modelId="{EF14BBA5-B700-491F-A914-0EE6A7BE70CB}" type="presOf" srcId="{035D05F7-35E3-499E-984B-E895B75CA3DF}" destId="{C5C225EC-9404-4278-B0DB-F1440BB72C84}" srcOrd="0" destOrd="0" presId="urn:microsoft.com/office/officeart/2016/7/layout/RepeatingBendingProcessNew"/>
    <dgm:cxn modelId="{BAD372AE-AF7F-40C6-ABB7-64CFF6AF153B}" type="presOf" srcId="{64D8B073-10DE-4AF2-8BCA-648F9DDD8741}" destId="{3E3976E4-F5E5-468F-931C-DE1355FC6EA1}" srcOrd="1" destOrd="0" presId="urn:microsoft.com/office/officeart/2016/7/layout/RepeatingBendingProcessNew"/>
    <dgm:cxn modelId="{E203ADBD-864B-4B1C-A2CC-0EA2D855A1AD}" srcId="{57D37668-EF5D-4E70-A5D4-EDFACD5623E2}" destId="{DF916EF5-5F4F-4B26-9235-375CC8477B03}" srcOrd="0" destOrd="0" parTransId="{582F3011-32F7-4862-86AA-92B16A85931A}" sibTransId="{035D05F7-35E3-499E-984B-E895B75CA3DF}"/>
    <dgm:cxn modelId="{74805BD8-A713-46D3-AC51-5B6DDEF982C8}" type="presParOf" srcId="{0A603E22-8A03-4A9A-893A-9FF852C7C765}" destId="{20B8EFC9-C04A-4327-B136-B453B2265E2D}" srcOrd="0" destOrd="0" presId="urn:microsoft.com/office/officeart/2016/7/layout/RepeatingBendingProcessNew"/>
    <dgm:cxn modelId="{F9A5A9B8-F1BB-44F8-8956-490B8A4B8B17}" type="presParOf" srcId="{0A603E22-8A03-4A9A-893A-9FF852C7C765}" destId="{C5C225EC-9404-4278-B0DB-F1440BB72C84}" srcOrd="1" destOrd="0" presId="urn:microsoft.com/office/officeart/2016/7/layout/RepeatingBendingProcessNew"/>
    <dgm:cxn modelId="{25075239-36F2-4682-AD8B-C47C8FD4F655}" type="presParOf" srcId="{C5C225EC-9404-4278-B0DB-F1440BB72C84}" destId="{E0903928-B334-4452-B500-1063525A8A77}" srcOrd="0" destOrd="0" presId="urn:microsoft.com/office/officeart/2016/7/layout/RepeatingBendingProcessNew"/>
    <dgm:cxn modelId="{E2DAC65C-70E3-4D4E-944B-66236097179C}" type="presParOf" srcId="{0A603E22-8A03-4A9A-893A-9FF852C7C765}" destId="{C2D583F8-1195-41D1-BACC-21D796C95A17}" srcOrd="2" destOrd="0" presId="urn:microsoft.com/office/officeart/2016/7/layout/RepeatingBendingProcessNew"/>
    <dgm:cxn modelId="{C009F5CD-6D09-4832-9E0D-6D8142A05C16}" type="presParOf" srcId="{0A603E22-8A03-4A9A-893A-9FF852C7C765}" destId="{91133A76-6851-45AE-A878-C6531E013FA6}" srcOrd="3" destOrd="0" presId="urn:microsoft.com/office/officeart/2016/7/layout/RepeatingBendingProcessNew"/>
    <dgm:cxn modelId="{F65F36DE-D66A-4C46-8D4B-675ED33282D2}" type="presParOf" srcId="{91133A76-6851-45AE-A878-C6531E013FA6}" destId="{3E3976E4-F5E5-468F-931C-DE1355FC6EA1}" srcOrd="0" destOrd="0" presId="urn:microsoft.com/office/officeart/2016/7/layout/RepeatingBendingProcessNew"/>
    <dgm:cxn modelId="{6FB26BB3-2A73-47ED-B58D-AD38630B75C9}" type="presParOf" srcId="{0A603E22-8A03-4A9A-893A-9FF852C7C765}" destId="{7D1BCB0D-300A-47A8-9BB5-A6AB6D51943A}" srcOrd="4"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7693B6-2866-4705-A5C5-9BF0167C766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4769545-754F-44F1-8717-F1F24F5AF372}">
      <dgm:prSet/>
      <dgm:spPr/>
      <dgm:t>
        <a:bodyPr/>
        <a:lstStyle/>
        <a:p>
          <a:r>
            <a:rPr lang="en-US"/>
            <a:t>This is what makes a firm, its products or services, more preferred by consumers than its opponents</a:t>
          </a:r>
        </a:p>
      </dgm:t>
    </dgm:pt>
    <dgm:pt modelId="{21292262-56BF-4F39-A4CA-84BB6934C5DC}" type="parTrans" cxnId="{6C953E2A-7132-4DEE-AC30-666CE45CBBB5}">
      <dgm:prSet/>
      <dgm:spPr/>
      <dgm:t>
        <a:bodyPr/>
        <a:lstStyle/>
        <a:p>
          <a:endParaRPr lang="en-US"/>
        </a:p>
      </dgm:t>
    </dgm:pt>
    <dgm:pt modelId="{D39E8221-1232-4E34-946D-317FA6C914A2}" type="sibTrans" cxnId="{6C953E2A-7132-4DEE-AC30-666CE45CBBB5}">
      <dgm:prSet/>
      <dgm:spPr/>
      <dgm:t>
        <a:bodyPr/>
        <a:lstStyle/>
        <a:p>
          <a:endParaRPr lang="en-US"/>
        </a:p>
      </dgm:t>
    </dgm:pt>
    <dgm:pt modelId="{55F562D3-B00E-40A1-AA78-1D3CE5A811DD}">
      <dgm:prSet/>
      <dgm:spPr/>
      <dgm:t>
        <a:bodyPr/>
        <a:lstStyle/>
        <a:p>
          <a:r>
            <a:rPr lang="en-US"/>
            <a:t>It comprises of attributes that allow a firm to outperform its competitors</a:t>
          </a:r>
        </a:p>
      </dgm:t>
    </dgm:pt>
    <dgm:pt modelId="{595BAB4A-546B-4879-9CAB-7AA446DE4FAB}" type="parTrans" cxnId="{36D56790-9B1B-4130-B7B0-B60F25516D3D}">
      <dgm:prSet/>
      <dgm:spPr/>
      <dgm:t>
        <a:bodyPr/>
        <a:lstStyle/>
        <a:p>
          <a:endParaRPr lang="en-US"/>
        </a:p>
      </dgm:t>
    </dgm:pt>
    <dgm:pt modelId="{1EE1830C-16D4-4C9A-AAAF-38474951F9F6}" type="sibTrans" cxnId="{36D56790-9B1B-4130-B7B0-B60F25516D3D}">
      <dgm:prSet/>
      <dgm:spPr/>
      <dgm:t>
        <a:bodyPr/>
        <a:lstStyle/>
        <a:p>
          <a:endParaRPr lang="en-US"/>
        </a:p>
      </dgm:t>
    </dgm:pt>
    <dgm:pt modelId="{15D1B59F-0916-4659-8CCF-E1810B9EF5B6}">
      <dgm:prSet/>
      <dgm:spPr/>
      <dgm:t>
        <a:bodyPr/>
        <a:lstStyle/>
        <a:p>
          <a:r>
            <a:rPr lang="en-US"/>
            <a:t>These attributes would allow a firm to charge higher prices and/or be more acceptable in the marketplace</a:t>
          </a:r>
        </a:p>
      </dgm:t>
    </dgm:pt>
    <dgm:pt modelId="{480C50DD-82A1-4A90-BA94-1921836422F5}" type="parTrans" cxnId="{13587150-49E2-4E53-9F5F-E60292E5F8DC}">
      <dgm:prSet/>
      <dgm:spPr/>
      <dgm:t>
        <a:bodyPr/>
        <a:lstStyle/>
        <a:p>
          <a:endParaRPr lang="en-US"/>
        </a:p>
      </dgm:t>
    </dgm:pt>
    <dgm:pt modelId="{2AA8B12A-1212-4A2C-9FD0-E89AA62C0D08}" type="sibTrans" cxnId="{13587150-49E2-4E53-9F5F-E60292E5F8DC}">
      <dgm:prSet/>
      <dgm:spPr/>
      <dgm:t>
        <a:bodyPr/>
        <a:lstStyle/>
        <a:p>
          <a:endParaRPr lang="en-US"/>
        </a:p>
      </dgm:t>
    </dgm:pt>
    <dgm:pt modelId="{6F046144-961B-465E-BE20-6D06E18EEAC2}">
      <dgm:prSet/>
      <dgm:spPr/>
      <dgm:t>
        <a:bodyPr/>
        <a:lstStyle/>
        <a:p>
          <a:r>
            <a:rPr lang="en-US"/>
            <a:t>If a firm has an international competitive advantage, it will find it easy to enter different markets and perform in those markets as well</a:t>
          </a:r>
        </a:p>
      </dgm:t>
    </dgm:pt>
    <dgm:pt modelId="{FF8F575E-82B8-4152-9B38-876EB606519D}" type="parTrans" cxnId="{C28195DA-99FD-4835-A01B-04211B328546}">
      <dgm:prSet/>
      <dgm:spPr/>
      <dgm:t>
        <a:bodyPr/>
        <a:lstStyle/>
        <a:p>
          <a:endParaRPr lang="en-US"/>
        </a:p>
      </dgm:t>
    </dgm:pt>
    <dgm:pt modelId="{B1571058-9AB5-4EE0-99F7-D0F80706445D}" type="sibTrans" cxnId="{C28195DA-99FD-4835-A01B-04211B328546}">
      <dgm:prSet/>
      <dgm:spPr/>
      <dgm:t>
        <a:bodyPr/>
        <a:lstStyle/>
        <a:p>
          <a:endParaRPr lang="en-US"/>
        </a:p>
      </dgm:t>
    </dgm:pt>
    <dgm:pt modelId="{D59E28A1-D0C2-4E79-8ACD-0B19095AF8A2}">
      <dgm:prSet/>
      <dgm:spPr/>
      <dgm:t>
        <a:bodyPr/>
        <a:lstStyle/>
        <a:p>
          <a:r>
            <a:rPr lang="en-US"/>
            <a:t>In the next section we will look at national competitive advantages before looking at how firms could achieve international competitive advantage</a:t>
          </a:r>
        </a:p>
      </dgm:t>
    </dgm:pt>
    <dgm:pt modelId="{C392678E-60D7-4896-8D51-E0094217E937}" type="parTrans" cxnId="{94EF5BF6-3F20-48B2-A612-55FCEBB19B86}">
      <dgm:prSet/>
      <dgm:spPr/>
      <dgm:t>
        <a:bodyPr/>
        <a:lstStyle/>
        <a:p>
          <a:endParaRPr lang="en-US"/>
        </a:p>
      </dgm:t>
    </dgm:pt>
    <dgm:pt modelId="{14CA434E-CB8C-497D-82AF-5BE593DA0A03}" type="sibTrans" cxnId="{94EF5BF6-3F20-48B2-A612-55FCEBB19B86}">
      <dgm:prSet/>
      <dgm:spPr/>
      <dgm:t>
        <a:bodyPr/>
        <a:lstStyle/>
        <a:p>
          <a:endParaRPr lang="en-US"/>
        </a:p>
      </dgm:t>
    </dgm:pt>
    <dgm:pt modelId="{36360A47-D104-4DB0-8011-C0B0BE3A2EB4}" type="pres">
      <dgm:prSet presAssocID="{677693B6-2866-4705-A5C5-9BF0167C766B}" presName="root" presStyleCnt="0">
        <dgm:presLayoutVars>
          <dgm:dir/>
          <dgm:resizeHandles val="exact"/>
        </dgm:presLayoutVars>
      </dgm:prSet>
      <dgm:spPr/>
    </dgm:pt>
    <dgm:pt modelId="{CF1E6F89-D73B-4EAE-836B-67BD16A05C68}" type="pres">
      <dgm:prSet presAssocID="{A4769545-754F-44F1-8717-F1F24F5AF372}" presName="compNode" presStyleCnt="0"/>
      <dgm:spPr/>
    </dgm:pt>
    <dgm:pt modelId="{AD7C010B-7C5C-491F-8757-FE8DF5B6577D}" type="pres">
      <dgm:prSet presAssocID="{A4769545-754F-44F1-8717-F1F24F5AF372}" presName="bgRect" presStyleLbl="bgShp" presStyleIdx="0" presStyleCnt="5"/>
      <dgm:spPr/>
    </dgm:pt>
    <dgm:pt modelId="{BEBB3C04-990F-44C7-B889-576562936412}" type="pres">
      <dgm:prSet presAssocID="{A4769545-754F-44F1-8717-F1F24F5AF37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levision"/>
        </a:ext>
      </dgm:extLst>
    </dgm:pt>
    <dgm:pt modelId="{3D464125-DD8C-4AA6-8B6C-0AA4EE2E29BE}" type="pres">
      <dgm:prSet presAssocID="{A4769545-754F-44F1-8717-F1F24F5AF372}" presName="spaceRect" presStyleCnt="0"/>
      <dgm:spPr/>
    </dgm:pt>
    <dgm:pt modelId="{23659BF4-9140-4ED2-A679-70DD1C1373B0}" type="pres">
      <dgm:prSet presAssocID="{A4769545-754F-44F1-8717-F1F24F5AF372}" presName="parTx" presStyleLbl="revTx" presStyleIdx="0" presStyleCnt="5">
        <dgm:presLayoutVars>
          <dgm:chMax val="0"/>
          <dgm:chPref val="0"/>
        </dgm:presLayoutVars>
      </dgm:prSet>
      <dgm:spPr/>
    </dgm:pt>
    <dgm:pt modelId="{E08C2FC1-04BD-4CC7-BB01-CA774E79EA45}" type="pres">
      <dgm:prSet presAssocID="{D39E8221-1232-4E34-946D-317FA6C914A2}" presName="sibTrans" presStyleCnt="0"/>
      <dgm:spPr/>
    </dgm:pt>
    <dgm:pt modelId="{A1675698-E92C-4954-A867-34487DAD8A03}" type="pres">
      <dgm:prSet presAssocID="{55F562D3-B00E-40A1-AA78-1D3CE5A811DD}" presName="compNode" presStyleCnt="0"/>
      <dgm:spPr/>
    </dgm:pt>
    <dgm:pt modelId="{A54141C4-C06C-4516-A47B-181B05A29B7A}" type="pres">
      <dgm:prSet presAssocID="{55F562D3-B00E-40A1-AA78-1D3CE5A811DD}" presName="bgRect" presStyleLbl="bgShp" presStyleIdx="1" presStyleCnt="5"/>
      <dgm:spPr/>
    </dgm:pt>
    <dgm:pt modelId="{E276F8FE-3136-4F8B-831D-6D6BECD011BE}" type="pres">
      <dgm:prSet presAssocID="{55F562D3-B00E-40A1-AA78-1D3CE5A811D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4433F0C5-6B4B-4494-A131-6209BA7E0F08}" type="pres">
      <dgm:prSet presAssocID="{55F562D3-B00E-40A1-AA78-1D3CE5A811DD}" presName="spaceRect" presStyleCnt="0"/>
      <dgm:spPr/>
    </dgm:pt>
    <dgm:pt modelId="{3EE65353-709B-4FD2-BE70-C2DFD44DA0AF}" type="pres">
      <dgm:prSet presAssocID="{55F562D3-B00E-40A1-AA78-1D3CE5A811DD}" presName="parTx" presStyleLbl="revTx" presStyleIdx="1" presStyleCnt="5">
        <dgm:presLayoutVars>
          <dgm:chMax val="0"/>
          <dgm:chPref val="0"/>
        </dgm:presLayoutVars>
      </dgm:prSet>
      <dgm:spPr/>
    </dgm:pt>
    <dgm:pt modelId="{ED4443C6-4541-4674-957D-2D0BB0C473E0}" type="pres">
      <dgm:prSet presAssocID="{1EE1830C-16D4-4C9A-AAAF-38474951F9F6}" presName="sibTrans" presStyleCnt="0"/>
      <dgm:spPr/>
    </dgm:pt>
    <dgm:pt modelId="{963B6C68-4F72-4940-8C07-5636BFD7200F}" type="pres">
      <dgm:prSet presAssocID="{15D1B59F-0916-4659-8CCF-E1810B9EF5B6}" presName="compNode" presStyleCnt="0"/>
      <dgm:spPr/>
    </dgm:pt>
    <dgm:pt modelId="{B35CD553-9499-4C49-B16B-627F4CB2A0A3}" type="pres">
      <dgm:prSet presAssocID="{15D1B59F-0916-4659-8CCF-E1810B9EF5B6}" presName="bgRect" presStyleLbl="bgShp" presStyleIdx="2" presStyleCnt="5"/>
      <dgm:spPr/>
    </dgm:pt>
    <dgm:pt modelId="{4F6F6340-41E2-4353-8728-0BC905DD0730}" type="pres">
      <dgm:prSet presAssocID="{15D1B59F-0916-4659-8CCF-E1810B9EF5B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uble"/>
        </a:ext>
      </dgm:extLst>
    </dgm:pt>
    <dgm:pt modelId="{91C4BDD2-5BC2-411E-845F-4A8C9F534059}" type="pres">
      <dgm:prSet presAssocID="{15D1B59F-0916-4659-8CCF-E1810B9EF5B6}" presName="spaceRect" presStyleCnt="0"/>
      <dgm:spPr/>
    </dgm:pt>
    <dgm:pt modelId="{719F46D8-7EA3-4487-ACC6-7DE711EA8E86}" type="pres">
      <dgm:prSet presAssocID="{15D1B59F-0916-4659-8CCF-E1810B9EF5B6}" presName="parTx" presStyleLbl="revTx" presStyleIdx="2" presStyleCnt="5">
        <dgm:presLayoutVars>
          <dgm:chMax val="0"/>
          <dgm:chPref val="0"/>
        </dgm:presLayoutVars>
      </dgm:prSet>
      <dgm:spPr/>
    </dgm:pt>
    <dgm:pt modelId="{12C2D080-0D3E-499E-9074-DA5EA63A0FCA}" type="pres">
      <dgm:prSet presAssocID="{2AA8B12A-1212-4A2C-9FD0-E89AA62C0D08}" presName="sibTrans" presStyleCnt="0"/>
      <dgm:spPr/>
    </dgm:pt>
    <dgm:pt modelId="{0B97F2F6-9694-40EE-9BD7-5413C42135B1}" type="pres">
      <dgm:prSet presAssocID="{6F046144-961B-465E-BE20-6D06E18EEAC2}" presName="compNode" presStyleCnt="0"/>
      <dgm:spPr/>
    </dgm:pt>
    <dgm:pt modelId="{C80E9609-5DEF-4D9F-86EC-605B44A7B962}" type="pres">
      <dgm:prSet presAssocID="{6F046144-961B-465E-BE20-6D06E18EEAC2}" presName="bgRect" presStyleLbl="bgShp" presStyleIdx="3" presStyleCnt="5"/>
      <dgm:spPr/>
    </dgm:pt>
    <dgm:pt modelId="{F48A2A1E-724D-49E3-BE3A-8A34DD41BA8E}" type="pres">
      <dgm:prSet presAssocID="{6F046144-961B-465E-BE20-6D06E18EEAC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siness Growth"/>
        </a:ext>
      </dgm:extLst>
    </dgm:pt>
    <dgm:pt modelId="{52C25ED5-DF84-47A0-B7BD-3680B19228F7}" type="pres">
      <dgm:prSet presAssocID="{6F046144-961B-465E-BE20-6D06E18EEAC2}" presName="spaceRect" presStyleCnt="0"/>
      <dgm:spPr/>
    </dgm:pt>
    <dgm:pt modelId="{0B3BF702-8439-42B5-8EF1-D9525B708784}" type="pres">
      <dgm:prSet presAssocID="{6F046144-961B-465E-BE20-6D06E18EEAC2}" presName="parTx" presStyleLbl="revTx" presStyleIdx="3" presStyleCnt="5">
        <dgm:presLayoutVars>
          <dgm:chMax val="0"/>
          <dgm:chPref val="0"/>
        </dgm:presLayoutVars>
      </dgm:prSet>
      <dgm:spPr/>
    </dgm:pt>
    <dgm:pt modelId="{DAB56933-1509-49E3-8F7B-80824B0B4D96}" type="pres">
      <dgm:prSet presAssocID="{B1571058-9AB5-4EE0-99F7-D0F80706445D}" presName="sibTrans" presStyleCnt="0"/>
      <dgm:spPr/>
    </dgm:pt>
    <dgm:pt modelId="{5092C25C-7D09-4629-81B6-00B3D125ED90}" type="pres">
      <dgm:prSet presAssocID="{D59E28A1-D0C2-4E79-8ACD-0B19095AF8A2}" presName="compNode" presStyleCnt="0"/>
      <dgm:spPr/>
    </dgm:pt>
    <dgm:pt modelId="{714982A8-4465-44B5-8F59-45F9BB707E17}" type="pres">
      <dgm:prSet presAssocID="{D59E28A1-D0C2-4E79-8ACD-0B19095AF8A2}" presName="bgRect" presStyleLbl="bgShp" presStyleIdx="4" presStyleCnt="5"/>
      <dgm:spPr/>
    </dgm:pt>
    <dgm:pt modelId="{458D6548-CF6D-4620-9627-CA61C188C3AD}" type="pres">
      <dgm:prSet presAssocID="{D59E28A1-D0C2-4E79-8ACD-0B19095AF8A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ar Graph with Upward Trend"/>
        </a:ext>
      </dgm:extLst>
    </dgm:pt>
    <dgm:pt modelId="{F1DC68B2-3380-4C05-A62B-1820F9F77D2B}" type="pres">
      <dgm:prSet presAssocID="{D59E28A1-D0C2-4E79-8ACD-0B19095AF8A2}" presName="spaceRect" presStyleCnt="0"/>
      <dgm:spPr/>
    </dgm:pt>
    <dgm:pt modelId="{6BC83A02-30BB-4254-9842-BB73189C997B}" type="pres">
      <dgm:prSet presAssocID="{D59E28A1-D0C2-4E79-8ACD-0B19095AF8A2}" presName="parTx" presStyleLbl="revTx" presStyleIdx="4" presStyleCnt="5">
        <dgm:presLayoutVars>
          <dgm:chMax val="0"/>
          <dgm:chPref val="0"/>
        </dgm:presLayoutVars>
      </dgm:prSet>
      <dgm:spPr/>
    </dgm:pt>
  </dgm:ptLst>
  <dgm:cxnLst>
    <dgm:cxn modelId="{6D76A325-DC6C-411E-875D-3730F11074D9}" type="presOf" srcId="{15D1B59F-0916-4659-8CCF-E1810B9EF5B6}" destId="{719F46D8-7EA3-4487-ACC6-7DE711EA8E86}" srcOrd="0" destOrd="0" presId="urn:microsoft.com/office/officeart/2018/2/layout/IconVerticalSolidList"/>
    <dgm:cxn modelId="{6C953E2A-7132-4DEE-AC30-666CE45CBBB5}" srcId="{677693B6-2866-4705-A5C5-9BF0167C766B}" destId="{A4769545-754F-44F1-8717-F1F24F5AF372}" srcOrd="0" destOrd="0" parTransId="{21292262-56BF-4F39-A4CA-84BB6934C5DC}" sibTransId="{D39E8221-1232-4E34-946D-317FA6C914A2}"/>
    <dgm:cxn modelId="{13587150-49E2-4E53-9F5F-E60292E5F8DC}" srcId="{677693B6-2866-4705-A5C5-9BF0167C766B}" destId="{15D1B59F-0916-4659-8CCF-E1810B9EF5B6}" srcOrd="2" destOrd="0" parTransId="{480C50DD-82A1-4A90-BA94-1921836422F5}" sibTransId="{2AA8B12A-1212-4A2C-9FD0-E89AA62C0D08}"/>
    <dgm:cxn modelId="{14EC8386-E874-4A42-BC0D-C2E6BB3E1A3D}" type="presOf" srcId="{6F046144-961B-465E-BE20-6D06E18EEAC2}" destId="{0B3BF702-8439-42B5-8EF1-D9525B708784}" srcOrd="0" destOrd="0" presId="urn:microsoft.com/office/officeart/2018/2/layout/IconVerticalSolidList"/>
    <dgm:cxn modelId="{DA71DA8A-5144-418E-AB8B-17BEF7E5B96A}" type="presOf" srcId="{A4769545-754F-44F1-8717-F1F24F5AF372}" destId="{23659BF4-9140-4ED2-A679-70DD1C1373B0}" srcOrd="0" destOrd="0" presId="urn:microsoft.com/office/officeart/2018/2/layout/IconVerticalSolidList"/>
    <dgm:cxn modelId="{36D56790-9B1B-4130-B7B0-B60F25516D3D}" srcId="{677693B6-2866-4705-A5C5-9BF0167C766B}" destId="{55F562D3-B00E-40A1-AA78-1D3CE5A811DD}" srcOrd="1" destOrd="0" parTransId="{595BAB4A-546B-4879-9CAB-7AA446DE4FAB}" sibTransId="{1EE1830C-16D4-4C9A-AAAF-38474951F9F6}"/>
    <dgm:cxn modelId="{C28195DA-99FD-4835-A01B-04211B328546}" srcId="{677693B6-2866-4705-A5C5-9BF0167C766B}" destId="{6F046144-961B-465E-BE20-6D06E18EEAC2}" srcOrd="3" destOrd="0" parTransId="{FF8F575E-82B8-4152-9B38-876EB606519D}" sibTransId="{B1571058-9AB5-4EE0-99F7-D0F80706445D}"/>
    <dgm:cxn modelId="{E518D0DC-73E3-49AF-B534-876260E80465}" type="presOf" srcId="{55F562D3-B00E-40A1-AA78-1D3CE5A811DD}" destId="{3EE65353-709B-4FD2-BE70-C2DFD44DA0AF}" srcOrd="0" destOrd="0" presId="urn:microsoft.com/office/officeart/2018/2/layout/IconVerticalSolidList"/>
    <dgm:cxn modelId="{9AF589DD-8833-4205-ADDF-80A0EB36EC76}" type="presOf" srcId="{677693B6-2866-4705-A5C5-9BF0167C766B}" destId="{36360A47-D104-4DB0-8011-C0B0BE3A2EB4}" srcOrd="0" destOrd="0" presId="urn:microsoft.com/office/officeart/2018/2/layout/IconVerticalSolidList"/>
    <dgm:cxn modelId="{94EF5BF6-3F20-48B2-A612-55FCEBB19B86}" srcId="{677693B6-2866-4705-A5C5-9BF0167C766B}" destId="{D59E28A1-D0C2-4E79-8ACD-0B19095AF8A2}" srcOrd="4" destOrd="0" parTransId="{C392678E-60D7-4896-8D51-E0094217E937}" sibTransId="{14CA434E-CB8C-497D-82AF-5BE593DA0A03}"/>
    <dgm:cxn modelId="{20D900FD-345C-4A98-9624-589C39BB3E52}" type="presOf" srcId="{D59E28A1-D0C2-4E79-8ACD-0B19095AF8A2}" destId="{6BC83A02-30BB-4254-9842-BB73189C997B}" srcOrd="0" destOrd="0" presId="urn:microsoft.com/office/officeart/2018/2/layout/IconVerticalSolidList"/>
    <dgm:cxn modelId="{6D22809E-38A4-4D3E-997C-DA97E2019E86}" type="presParOf" srcId="{36360A47-D104-4DB0-8011-C0B0BE3A2EB4}" destId="{CF1E6F89-D73B-4EAE-836B-67BD16A05C68}" srcOrd="0" destOrd="0" presId="urn:microsoft.com/office/officeart/2018/2/layout/IconVerticalSolidList"/>
    <dgm:cxn modelId="{10815340-04C1-43E1-9BB3-764D992A3365}" type="presParOf" srcId="{CF1E6F89-D73B-4EAE-836B-67BD16A05C68}" destId="{AD7C010B-7C5C-491F-8757-FE8DF5B6577D}" srcOrd="0" destOrd="0" presId="urn:microsoft.com/office/officeart/2018/2/layout/IconVerticalSolidList"/>
    <dgm:cxn modelId="{BBEF242A-695F-4096-BFA2-1D9088B71F7A}" type="presParOf" srcId="{CF1E6F89-D73B-4EAE-836B-67BD16A05C68}" destId="{BEBB3C04-990F-44C7-B889-576562936412}" srcOrd="1" destOrd="0" presId="urn:microsoft.com/office/officeart/2018/2/layout/IconVerticalSolidList"/>
    <dgm:cxn modelId="{B8ABF787-34B8-4034-B048-CB9120478AB6}" type="presParOf" srcId="{CF1E6F89-D73B-4EAE-836B-67BD16A05C68}" destId="{3D464125-DD8C-4AA6-8B6C-0AA4EE2E29BE}" srcOrd="2" destOrd="0" presId="urn:microsoft.com/office/officeart/2018/2/layout/IconVerticalSolidList"/>
    <dgm:cxn modelId="{236778FC-28CD-4DB9-8235-AAB0FD8585B9}" type="presParOf" srcId="{CF1E6F89-D73B-4EAE-836B-67BD16A05C68}" destId="{23659BF4-9140-4ED2-A679-70DD1C1373B0}" srcOrd="3" destOrd="0" presId="urn:microsoft.com/office/officeart/2018/2/layout/IconVerticalSolidList"/>
    <dgm:cxn modelId="{0C8EB096-EC5C-4401-9AA6-C286A20D0BFC}" type="presParOf" srcId="{36360A47-D104-4DB0-8011-C0B0BE3A2EB4}" destId="{E08C2FC1-04BD-4CC7-BB01-CA774E79EA45}" srcOrd="1" destOrd="0" presId="urn:microsoft.com/office/officeart/2018/2/layout/IconVerticalSolidList"/>
    <dgm:cxn modelId="{811F3BF6-BF87-47E0-9AA0-97BA0A594180}" type="presParOf" srcId="{36360A47-D104-4DB0-8011-C0B0BE3A2EB4}" destId="{A1675698-E92C-4954-A867-34487DAD8A03}" srcOrd="2" destOrd="0" presId="urn:microsoft.com/office/officeart/2018/2/layout/IconVerticalSolidList"/>
    <dgm:cxn modelId="{11808A1A-0E99-430D-8EFB-E5BB0402F1DA}" type="presParOf" srcId="{A1675698-E92C-4954-A867-34487DAD8A03}" destId="{A54141C4-C06C-4516-A47B-181B05A29B7A}" srcOrd="0" destOrd="0" presId="urn:microsoft.com/office/officeart/2018/2/layout/IconVerticalSolidList"/>
    <dgm:cxn modelId="{60829E4C-A067-497B-98FB-52D2F7143F74}" type="presParOf" srcId="{A1675698-E92C-4954-A867-34487DAD8A03}" destId="{E276F8FE-3136-4F8B-831D-6D6BECD011BE}" srcOrd="1" destOrd="0" presId="urn:microsoft.com/office/officeart/2018/2/layout/IconVerticalSolidList"/>
    <dgm:cxn modelId="{A601AF64-6155-4627-9873-BCD3ECCDB336}" type="presParOf" srcId="{A1675698-E92C-4954-A867-34487DAD8A03}" destId="{4433F0C5-6B4B-4494-A131-6209BA7E0F08}" srcOrd="2" destOrd="0" presId="urn:microsoft.com/office/officeart/2018/2/layout/IconVerticalSolidList"/>
    <dgm:cxn modelId="{40A2233E-25D5-460C-9506-AE2217A64FFA}" type="presParOf" srcId="{A1675698-E92C-4954-A867-34487DAD8A03}" destId="{3EE65353-709B-4FD2-BE70-C2DFD44DA0AF}" srcOrd="3" destOrd="0" presId="urn:microsoft.com/office/officeart/2018/2/layout/IconVerticalSolidList"/>
    <dgm:cxn modelId="{D0CED6E8-8DC9-4592-8F20-4B95E558D60C}" type="presParOf" srcId="{36360A47-D104-4DB0-8011-C0B0BE3A2EB4}" destId="{ED4443C6-4541-4674-957D-2D0BB0C473E0}" srcOrd="3" destOrd="0" presId="urn:microsoft.com/office/officeart/2018/2/layout/IconVerticalSolidList"/>
    <dgm:cxn modelId="{ED0E54A6-5B48-4354-B28D-051882BA3EA0}" type="presParOf" srcId="{36360A47-D104-4DB0-8011-C0B0BE3A2EB4}" destId="{963B6C68-4F72-4940-8C07-5636BFD7200F}" srcOrd="4" destOrd="0" presId="urn:microsoft.com/office/officeart/2018/2/layout/IconVerticalSolidList"/>
    <dgm:cxn modelId="{97C97C9F-D703-4C5D-BC2F-D138EA392AD5}" type="presParOf" srcId="{963B6C68-4F72-4940-8C07-5636BFD7200F}" destId="{B35CD553-9499-4C49-B16B-627F4CB2A0A3}" srcOrd="0" destOrd="0" presId="urn:microsoft.com/office/officeart/2018/2/layout/IconVerticalSolidList"/>
    <dgm:cxn modelId="{8386C665-8D55-4329-8011-8A284CC470CC}" type="presParOf" srcId="{963B6C68-4F72-4940-8C07-5636BFD7200F}" destId="{4F6F6340-41E2-4353-8728-0BC905DD0730}" srcOrd="1" destOrd="0" presId="urn:microsoft.com/office/officeart/2018/2/layout/IconVerticalSolidList"/>
    <dgm:cxn modelId="{1D0D043E-6C31-44DB-855A-98051EEDDEDC}" type="presParOf" srcId="{963B6C68-4F72-4940-8C07-5636BFD7200F}" destId="{91C4BDD2-5BC2-411E-845F-4A8C9F534059}" srcOrd="2" destOrd="0" presId="urn:microsoft.com/office/officeart/2018/2/layout/IconVerticalSolidList"/>
    <dgm:cxn modelId="{0E8F3E63-B317-44EC-A3F9-B4E8D91B5BFF}" type="presParOf" srcId="{963B6C68-4F72-4940-8C07-5636BFD7200F}" destId="{719F46D8-7EA3-4487-ACC6-7DE711EA8E86}" srcOrd="3" destOrd="0" presId="urn:microsoft.com/office/officeart/2018/2/layout/IconVerticalSolidList"/>
    <dgm:cxn modelId="{56478B8E-3189-48B6-89D7-49152D01E58C}" type="presParOf" srcId="{36360A47-D104-4DB0-8011-C0B0BE3A2EB4}" destId="{12C2D080-0D3E-499E-9074-DA5EA63A0FCA}" srcOrd="5" destOrd="0" presId="urn:microsoft.com/office/officeart/2018/2/layout/IconVerticalSolidList"/>
    <dgm:cxn modelId="{9EE90DF9-D8FA-485F-B1C6-A64436050B59}" type="presParOf" srcId="{36360A47-D104-4DB0-8011-C0B0BE3A2EB4}" destId="{0B97F2F6-9694-40EE-9BD7-5413C42135B1}" srcOrd="6" destOrd="0" presId="urn:microsoft.com/office/officeart/2018/2/layout/IconVerticalSolidList"/>
    <dgm:cxn modelId="{4D92FEB5-7B91-461E-A051-1F5EE0B0C3F0}" type="presParOf" srcId="{0B97F2F6-9694-40EE-9BD7-5413C42135B1}" destId="{C80E9609-5DEF-4D9F-86EC-605B44A7B962}" srcOrd="0" destOrd="0" presId="urn:microsoft.com/office/officeart/2018/2/layout/IconVerticalSolidList"/>
    <dgm:cxn modelId="{5F53C51F-A766-409C-A6F7-DFBAACD8C8B6}" type="presParOf" srcId="{0B97F2F6-9694-40EE-9BD7-5413C42135B1}" destId="{F48A2A1E-724D-49E3-BE3A-8A34DD41BA8E}" srcOrd="1" destOrd="0" presId="urn:microsoft.com/office/officeart/2018/2/layout/IconVerticalSolidList"/>
    <dgm:cxn modelId="{6DDC5022-5C15-4670-B32C-FF0906ABCC8D}" type="presParOf" srcId="{0B97F2F6-9694-40EE-9BD7-5413C42135B1}" destId="{52C25ED5-DF84-47A0-B7BD-3680B19228F7}" srcOrd="2" destOrd="0" presId="urn:microsoft.com/office/officeart/2018/2/layout/IconVerticalSolidList"/>
    <dgm:cxn modelId="{42C321CE-CE0D-4F24-A90C-D9951B706096}" type="presParOf" srcId="{0B97F2F6-9694-40EE-9BD7-5413C42135B1}" destId="{0B3BF702-8439-42B5-8EF1-D9525B708784}" srcOrd="3" destOrd="0" presId="urn:microsoft.com/office/officeart/2018/2/layout/IconVerticalSolidList"/>
    <dgm:cxn modelId="{25D4A156-4FFD-4310-81C9-48DB68CA914E}" type="presParOf" srcId="{36360A47-D104-4DB0-8011-C0B0BE3A2EB4}" destId="{DAB56933-1509-49E3-8F7B-80824B0B4D96}" srcOrd="7" destOrd="0" presId="urn:microsoft.com/office/officeart/2018/2/layout/IconVerticalSolidList"/>
    <dgm:cxn modelId="{804E615A-0467-4D8E-BDE1-CB8A30F94688}" type="presParOf" srcId="{36360A47-D104-4DB0-8011-C0B0BE3A2EB4}" destId="{5092C25C-7D09-4629-81B6-00B3D125ED90}" srcOrd="8" destOrd="0" presId="urn:microsoft.com/office/officeart/2018/2/layout/IconVerticalSolidList"/>
    <dgm:cxn modelId="{59DD5824-2B59-4C66-87D1-A3D876881C37}" type="presParOf" srcId="{5092C25C-7D09-4629-81B6-00B3D125ED90}" destId="{714982A8-4465-44B5-8F59-45F9BB707E17}" srcOrd="0" destOrd="0" presId="urn:microsoft.com/office/officeart/2018/2/layout/IconVerticalSolidList"/>
    <dgm:cxn modelId="{CEE4F040-3974-4395-BCDD-A8DB2E56B4AA}" type="presParOf" srcId="{5092C25C-7D09-4629-81B6-00B3D125ED90}" destId="{458D6548-CF6D-4620-9627-CA61C188C3AD}" srcOrd="1" destOrd="0" presId="urn:microsoft.com/office/officeart/2018/2/layout/IconVerticalSolidList"/>
    <dgm:cxn modelId="{2649B2F7-2D47-41C7-948B-E5B269BB1546}" type="presParOf" srcId="{5092C25C-7D09-4629-81B6-00B3D125ED90}" destId="{F1DC68B2-3380-4C05-A62B-1820F9F77D2B}" srcOrd="2" destOrd="0" presId="urn:microsoft.com/office/officeart/2018/2/layout/IconVerticalSolidList"/>
    <dgm:cxn modelId="{2D6CC4E5-B454-46EE-B3DA-A683BCFE1F9E}" type="presParOf" srcId="{5092C25C-7D09-4629-81B6-00B3D125ED90}" destId="{6BC83A02-30BB-4254-9842-BB73189C997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549F70-1604-4B6E-B29F-89B8FD5BCC8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049EF0A-7F0D-49DE-80E2-FAF51A78ABAE}">
      <dgm:prSet/>
      <dgm:spPr/>
      <dgm:t>
        <a:bodyPr/>
        <a:lstStyle/>
        <a:p>
          <a:r>
            <a:rPr lang="en-US"/>
            <a:t>For companies to have international competitive advantage, they cannot do it alone, they will need supporting industries to provide inputs required by the industry</a:t>
          </a:r>
        </a:p>
      </dgm:t>
    </dgm:pt>
    <dgm:pt modelId="{ABF9CAC9-4D73-40B0-8264-B63DB9350E5B}" type="parTrans" cxnId="{AD8832E1-67D3-473B-9723-8661DC311888}">
      <dgm:prSet/>
      <dgm:spPr/>
      <dgm:t>
        <a:bodyPr/>
        <a:lstStyle/>
        <a:p>
          <a:endParaRPr lang="en-US"/>
        </a:p>
      </dgm:t>
    </dgm:pt>
    <dgm:pt modelId="{106BC505-4A86-46FC-8CCB-6957BF4259B5}" type="sibTrans" cxnId="{AD8832E1-67D3-473B-9723-8661DC311888}">
      <dgm:prSet/>
      <dgm:spPr/>
      <dgm:t>
        <a:bodyPr/>
        <a:lstStyle/>
        <a:p>
          <a:endParaRPr lang="en-US"/>
        </a:p>
      </dgm:t>
    </dgm:pt>
    <dgm:pt modelId="{40BEE178-34BD-42EC-BAA8-F4ABF5FEF2A7}">
      <dgm:prSet/>
      <dgm:spPr/>
      <dgm:t>
        <a:bodyPr/>
        <a:lstStyle/>
        <a:p>
          <a:r>
            <a:rPr lang="en-US"/>
            <a:t>This happens around the same geographic area, where firms dealing in related products or services are located</a:t>
          </a:r>
        </a:p>
      </dgm:t>
    </dgm:pt>
    <dgm:pt modelId="{9C03EAC3-4889-414D-A65E-F48E2CA17EF1}" type="parTrans" cxnId="{81D6F675-F7D1-49A6-A9E9-61A65E48BCCE}">
      <dgm:prSet/>
      <dgm:spPr/>
      <dgm:t>
        <a:bodyPr/>
        <a:lstStyle/>
        <a:p>
          <a:endParaRPr lang="en-US"/>
        </a:p>
      </dgm:t>
    </dgm:pt>
    <dgm:pt modelId="{2F9748CC-E1E6-47DD-A733-712E2845B890}" type="sibTrans" cxnId="{81D6F675-F7D1-49A6-A9E9-61A65E48BCCE}">
      <dgm:prSet/>
      <dgm:spPr/>
      <dgm:t>
        <a:bodyPr/>
        <a:lstStyle/>
        <a:p>
          <a:endParaRPr lang="en-US"/>
        </a:p>
      </dgm:t>
    </dgm:pt>
    <dgm:pt modelId="{2DB49CB4-AAD8-4644-9648-B95F1AE2754D}">
      <dgm:prSet/>
      <dgm:spPr/>
      <dgm:t>
        <a:bodyPr/>
        <a:lstStyle/>
        <a:p>
          <a:r>
            <a:rPr lang="en-US"/>
            <a:t>A cluster is a geographic concentration of related firms in a particular sector or field</a:t>
          </a:r>
        </a:p>
      </dgm:t>
    </dgm:pt>
    <dgm:pt modelId="{E4C82ABC-8B4B-49DD-AAEA-59C5530652EA}" type="parTrans" cxnId="{378DAF47-6E3F-42E4-8285-B2048FAFFD5A}">
      <dgm:prSet/>
      <dgm:spPr/>
      <dgm:t>
        <a:bodyPr/>
        <a:lstStyle/>
        <a:p>
          <a:endParaRPr lang="en-US"/>
        </a:p>
      </dgm:t>
    </dgm:pt>
    <dgm:pt modelId="{694FEAA1-90E6-4192-9712-3F523FFDEB5A}" type="sibTrans" cxnId="{378DAF47-6E3F-42E4-8285-B2048FAFFD5A}">
      <dgm:prSet/>
      <dgm:spPr/>
      <dgm:t>
        <a:bodyPr/>
        <a:lstStyle/>
        <a:p>
          <a:endParaRPr lang="en-US"/>
        </a:p>
      </dgm:t>
    </dgm:pt>
    <dgm:pt modelId="{A25D1FB1-2D3A-4798-B145-B2E3452AF50D}" type="pres">
      <dgm:prSet presAssocID="{5D549F70-1604-4B6E-B29F-89B8FD5BCC84}" presName="root" presStyleCnt="0">
        <dgm:presLayoutVars>
          <dgm:dir/>
          <dgm:resizeHandles val="exact"/>
        </dgm:presLayoutVars>
      </dgm:prSet>
      <dgm:spPr/>
    </dgm:pt>
    <dgm:pt modelId="{BC5DC2B9-BB69-4FC6-B3E0-E128D7DCD32F}" type="pres">
      <dgm:prSet presAssocID="{3049EF0A-7F0D-49DE-80E2-FAF51A78ABAE}" presName="compNode" presStyleCnt="0"/>
      <dgm:spPr/>
    </dgm:pt>
    <dgm:pt modelId="{D729215A-D62B-4EA0-A190-CA9E32DF623C}" type="pres">
      <dgm:prSet presAssocID="{3049EF0A-7F0D-49DE-80E2-FAF51A78ABAE}" presName="bgRect" presStyleLbl="bgShp" presStyleIdx="0" presStyleCnt="3"/>
      <dgm:spPr/>
    </dgm:pt>
    <dgm:pt modelId="{0ECB8B36-EC15-49D6-A39A-E2DE11DE0086}" type="pres">
      <dgm:prSet presAssocID="{3049EF0A-7F0D-49DE-80E2-FAF51A78ABA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7117467A-4AEC-4EA5-BB9F-D2BD57C29EB2}" type="pres">
      <dgm:prSet presAssocID="{3049EF0A-7F0D-49DE-80E2-FAF51A78ABAE}" presName="spaceRect" presStyleCnt="0"/>
      <dgm:spPr/>
    </dgm:pt>
    <dgm:pt modelId="{777141BC-02AB-43CB-A2FB-EFCE19709D1C}" type="pres">
      <dgm:prSet presAssocID="{3049EF0A-7F0D-49DE-80E2-FAF51A78ABAE}" presName="parTx" presStyleLbl="revTx" presStyleIdx="0" presStyleCnt="3">
        <dgm:presLayoutVars>
          <dgm:chMax val="0"/>
          <dgm:chPref val="0"/>
        </dgm:presLayoutVars>
      </dgm:prSet>
      <dgm:spPr/>
    </dgm:pt>
    <dgm:pt modelId="{CE5A40C5-FA2B-43CC-9105-BC20B6C04DFF}" type="pres">
      <dgm:prSet presAssocID="{106BC505-4A86-46FC-8CCB-6957BF4259B5}" presName="sibTrans" presStyleCnt="0"/>
      <dgm:spPr/>
    </dgm:pt>
    <dgm:pt modelId="{87A82172-27B8-4966-9A0F-A7437B875843}" type="pres">
      <dgm:prSet presAssocID="{40BEE178-34BD-42EC-BAA8-F4ABF5FEF2A7}" presName="compNode" presStyleCnt="0"/>
      <dgm:spPr/>
    </dgm:pt>
    <dgm:pt modelId="{82C53330-7592-487B-8158-D368AD314DBF}" type="pres">
      <dgm:prSet presAssocID="{40BEE178-34BD-42EC-BAA8-F4ABF5FEF2A7}" presName="bgRect" presStyleLbl="bgShp" presStyleIdx="1" presStyleCnt="3"/>
      <dgm:spPr/>
    </dgm:pt>
    <dgm:pt modelId="{06ECB35B-6CB8-4972-827D-3671B0F4B39F}" type="pres">
      <dgm:prSet presAssocID="{40BEE178-34BD-42EC-BAA8-F4ABF5FEF2A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rker"/>
        </a:ext>
      </dgm:extLst>
    </dgm:pt>
    <dgm:pt modelId="{DF67C1E5-28BB-4DB0-95D7-12D9C0D57313}" type="pres">
      <dgm:prSet presAssocID="{40BEE178-34BD-42EC-BAA8-F4ABF5FEF2A7}" presName="spaceRect" presStyleCnt="0"/>
      <dgm:spPr/>
    </dgm:pt>
    <dgm:pt modelId="{1F7A4A65-40F6-40F2-A90F-576C5A4E4098}" type="pres">
      <dgm:prSet presAssocID="{40BEE178-34BD-42EC-BAA8-F4ABF5FEF2A7}" presName="parTx" presStyleLbl="revTx" presStyleIdx="1" presStyleCnt="3">
        <dgm:presLayoutVars>
          <dgm:chMax val="0"/>
          <dgm:chPref val="0"/>
        </dgm:presLayoutVars>
      </dgm:prSet>
      <dgm:spPr/>
    </dgm:pt>
    <dgm:pt modelId="{B9038C80-F9F8-4FE7-9DB5-76F61EC7B6D6}" type="pres">
      <dgm:prSet presAssocID="{2F9748CC-E1E6-47DD-A733-712E2845B890}" presName="sibTrans" presStyleCnt="0"/>
      <dgm:spPr/>
    </dgm:pt>
    <dgm:pt modelId="{C0321041-1D6B-4C57-9390-A5158A3FD985}" type="pres">
      <dgm:prSet presAssocID="{2DB49CB4-AAD8-4644-9648-B95F1AE2754D}" presName="compNode" presStyleCnt="0"/>
      <dgm:spPr/>
    </dgm:pt>
    <dgm:pt modelId="{8A08FEEF-30C2-4EB0-B6FA-A75187FA6255}" type="pres">
      <dgm:prSet presAssocID="{2DB49CB4-AAD8-4644-9648-B95F1AE2754D}" presName="bgRect" presStyleLbl="bgShp" presStyleIdx="2" presStyleCnt="3"/>
      <dgm:spPr/>
    </dgm:pt>
    <dgm:pt modelId="{9CB19BDD-6FF9-457E-A975-6F43635ADA87}" type="pres">
      <dgm:prSet presAssocID="{2DB49CB4-AAD8-4644-9648-B95F1AE275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ity"/>
        </a:ext>
      </dgm:extLst>
    </dgm:pt>
    <dgm:pt modelId="{F01AB2A4-1BEC-446C-A714-71E750F7742D}" type="pres">
      <dgm:prSet presAssocID="{2DB49CB4-AAD8-4644-9648-B95F1AE2754D}" presName="spaceRect" presStyleCnt="0"/>
      <dgm:spPr/>
    </dgm:pt>
    <dgm:pt modelId="{3005A11B-03E0-4FA7-B567-AE1901604621}" type="pres">
      <dgm:prSet presAssocID="{2DB49CB4-AAD8-4644-9648-B95F1AE2754D}" presName="parTx" presStyleLbl="revTx" presStyleIdx="2" presStyleCnt="3">
        <dgm:presLayoutVars>
          <dgm:chMax val="0"/>
          <dgm:chPref val="0"/>
        </dgm:presLayoutVars>
      </dgm:prSet>
      <dgm:spPr/>
    </dgm:pt>
  </dgm:ptLst>
  <dgm:cxnLst>
    <dgm:cxn modelId="{378DAF47-6E3F-42E4-8285-B2048FAFFD5A}" srcId="{5D549F70-1604-4B6E-B29F-89B8FD5BCC84}" destId="{2DB49CB4-AAD8-4644-9648-B95F1AE2754D}" srcOrd="2" destOrd="0" parTransId="{E4C82ABC-8B4B-49DD-AAEA-59C5530652EA}" sibTransId="{694FEAA1-90E6-4192-9712-3F523FFDEB5A}"/>
    <dgm:cxn modelId="{CE9D904E-BE27-4867-9C99-A5D8F0BBB631}" type="presOf" srcId="{3049EF0A-7F0D-49DE-80E2-FAF51A78ABAE}" destId="{777141BC-02AB-43CB-A2FB-EFCE19709D1C}" srcOrd="0" destOrd="0" presId="urn:microsoft.com/office/officeart/2018/2/layout/IconVerticalSolidList"/>
    <dgm:cxn modelId="{81D6F675-F7D1-49A6-A9E9-61A65E48BCCE}" srcId="{5D549F70-1604-4B6E-B29F-89B8FD5BCC84}" destId="{40BEE178-34BD-42EC-BAA8-F4ABF5FEF2A7}" srcOrd="1" destOrd="0" parTransId="{9C03EAC3-4889-414D-A65E-F48E2CA17EF1}" sibTransId="{2F9748CC-E1E6-47DD-A733-712E2845B890}"/>
    <dgm:cxn modelId="{41C00F7B-ACF2-4DDB-ACCD-6B99CA628705}" type="presOf" srcId="{5D549F70-1604-4B6E-B29F-89B8FD5BCC84}" destId="{A25D1FB1-2D3A-4798-B145-B2E3452AF50D}" srcOrd="0" destOrd="0" presId="urn:microsoft.com/office/officeart/2018/2/layout/IconVerticalSolidList"/>
    <dgm:cxn modelId="{E2D7AFD9-746D-4844-8838-A2FA0391971A}" type="presOf" srcId="{40BEE178-34BD-42EC-BAA8-F4ABF5FEF2A7}" destId="{1F7A4A65-40F6-40F2-A90F-576C5A4E4098}" srcOrd="0" destOrd="0" presId="urn:microsoft.com/office/officeart/2018/2/layout/IconVerticalSolidList"/>
    <dgm:cxn modelId="{AD8832E1-67D3-473B-9723-8661DC311888}" srcId="{5D549F70-1604-4B6E-B29F-89B8FD5BCC84}" destId="{3049EF0A-7F0D-49DE-80E2-FAF51A78ABAE}" srcOrd="0" destOrd="0" parTransId="{ABF9CAC9-4D73-40B0-8264-B63DB9350E5B}" sibTransId="{106BC505-4A86-46FC-8CCB-6957BF4259B5}"/>
    <dgm:cxn modelId="{06F453FC-7642-4A39-AB5D-F54B23D1DADE}" type="presOf" srcId="{2DB49CB4-AAD8-4644-9648-B95F1AE2754D}" destId="{3005A11B-03E0-4FA7-B567-AE1901604621}" srcOrd="0" destOrd="0" presId="urn:microsoft.com/office/officeart/2018/2/layout/IconVerticalSolidList"/>
    <dgm:cxn modelId="{5E3FD9C0-A81A-4B43-ACFC-09406112EB57}" type="presParOf" srcId="{A25D1FB1-2D3A-4798-B145-B2E3452AF50D}" destId="{BC5DC2B9-BB69-4FC6-B3E0-E128D7DCD32F}" srcOrd="0" destOrd="0" presId="urn:microsoft.com/office/officeart/2018/2/layout/IconVerticalSolidList"/>
    <dgm:cxn modelId="{F36DD03D-8DAC-488C-8A8B-BDDAEAAD3F0F}" type="presParOf" srcId="{BC5DC2B9-BB69-4FC6-B3E0-E128D7DCD32F}" destId="{D729215A-D62B-4EA0-A190-CA9E32DF623C}" srcOrd="0" destOrd="0" presId="urn:microsoft.com/office/officeart/2018/2/layout/IconVerticalSolidList"/>
    <dgm:cxn modelId="{5FF87767-DDC8-4462-BB9F-984EF6F9817B}" type="presParOf" srcId="{BC5DC2B9-BB69-4FC6-B3E0-E128D7DCD32F}" destId="{0ECB8B36-EC15-49D6-A39A-E2DE11DE0086}" srcOrd="1" destOrd="0" presId="urn:microsoft.com/office/officeart/2018/2/layout/IconVerticalSolidList"/>
    <dgm:cxn modelId="{85363C0C-5D10-4E0D-8A8C-7D10A675692E}" type="presParOf" srcId="{BC5DC2B9-BB69-4FC6-B3E0-E128D7DCD32F}" destId="{7117467A-4AEC-4EA5-BB9F-D2BD57C29EB2}" srcOrd="2" destOrd="0" presId="urn:microsoft.com/office/officeart/2018/2/layout/IconVerticalSolidList"/>
    <dgm:cxn modelId="{F3AA67B7-82E6-4AF5-981A-A6FB04F638C1}" type="presParOf" srcId="{BC5DC2B9-BB69-4FC6-B3E0-E128D7DCD32F}" destId="{777141BC-02AB-43CB-A2FB-EFCE19709D1C}" srcOrd="3" destOrd="0" presId="urn:microsoft.com/office/officeart/2018/2/layout/IconVerticalSolidList"/>
    <dgm:cxn modelId="{77D63443-F4D4-4136-8FF7-3EBF9A0C7C83}" type="presParOf" srcId="{A25D1FB1-2D3A-4798-B145-B2E3452AF50D}" destId="{CE5A40C5-FA2B-43CC-9105-BC20B6C04DFF}" srcOrd="1" destOrd="0" presId="urn:microsoft.com/office/officeart/2018/2/layout/IconVerticalSolidList"/>
    <dgm:cxn modelId="{AF36EA2D-1429-47A6-AA53-3B4C6B14C7AE}" type="presParOf" srcId="{A25D1FB1-2D3A-4798-B145-B2E3452AF50D}" destId="{87A82172-27B8-4966-9A0F-A7437B875843}" srcOrd="2" destOrd="0" presId="urn:microsoft.com/office/officeart/2018/2/layout/IconVerticalSolidList"/>
    <dgm:cxn modelId="{8DEC037C-B95F-43EF-AEE0-A55D9918647D}" type="presParOf" srcId="{87A82172-27B8-4966-9A0F-A7437B875843}" destId="{82C53330-7592-487B-8158-D368AD314DBF}" srcOrd="0" destOrd="0" presId="urn:microsoft.com/office/officeart/2018/2/layout/IconVerticalSolidList"/>
    <dgm:cxn modelId="{DC613249-3A15-45DE-BB78-6333238E561B}" type="presParOf" srcId="{87A82172-27B8-4966-9A0F-A7437B875843}" destId="{06ECB35B-6CB8-4972-827D-3671B0F4B39F}" srcOrd="1" destOrd="0" presId="urn:microsoft.com/office/officeart/2018/2/layout/IconVerticalSolidList"/>
    <dgm:cxn modelId="{51140141-CFD3-4052-9E91-3EBE04E38158}" type="presParOf" srcId="{87A82172-27B8-4966-9A0F-A7437B875843}" destId="{DF67C1E5-28BB-4DB0-95D7-12D9C0D57313}" srcOrd="2" destOrd="0" presId="urn:microsoft.com/office/officeart/2018/2/layout/IconVerticalSolidList"/>
    <dgm:cxn modelId="{A9976625-188E-41C8-99F4-CFB14867BE0B}" type="presParOf" srcId="{87A82172-27B8-4966-9A0F-A7437B875843}" destId="{1F7A4A65-40F6-40F2-A90F-576C5A4E4098}" srcOrd="3" destOrd="0" presId="urn:microsoft.com/office/officeart/2018/2/layout/IconVerticalSolidList"/>
    <dgm:cxn modelId="{A3A270B1-F538-4EBD-8D23-A70A990D8D7D}" type="presParOf" srcId="{A25D1FB1-2D3A-4798-B145-B2E3452AF50D}" destId="{B9038C80-F9F8-4FE7-9DB5-76F61EC7B6D6}" srcOrd="3" destOrd="0" presId="urn:microsoft.com/office/officeart/2018/2/layout/IconVerticalSolidList"/>
    <dgm:cxn modelId="{6DE0359C-DE4E-4C70-8BCF-07956DEA4D5A}" type="presParOf" srcId="{A25D1FB1-2D3A-4798-B145-B2E3452AF50D}" destId="{C0321041-1D6B-4C57-9390-A5158A3FD985}" srcOrd="4" destOrd="0" presId="urn:microsoft.com/office/officeart/2018/2/layout/IconVerticalSolidList"/>
    <dgm:cxn modelId="{F473DFD3-1E33-4909-98D5-DC258DB6DC1A}" type="presParOf" srcId="{C0321041-1D6B-4C57-9390-A5158A3FD985}" destId="{8A08FEEF-30C2-4EB0-B6FA-A75187FA6255}" srcOrd="0" destOrd="0" presId="urn:microsoft.com/office/officeart/2018/2/layout/IconVerticalSolidList"/>
    <dgm:cxn modelId="{7491CBBD-3583-4170-923B-DE06991E51DE}" type="presParOf" srcId="{C0321041-1D6B-4C57-9390-A5158A3FD985}" destId="{9CB19BDD-6FF9-457E-A975-6F43635ADA87}" srcOrd="1" destOrd="0" presId="urn:microsoft.com/office/officeart/2018/2/layout/IconVerticalSolidList"/>
    <dgm:cxn modelId="{1BF2CDEB-86BE-49D2-ACCB-2EB7693D46E8}" type="presParOf" srcId="{C0321041-1D6B-4C57-9390-A5158A3FD985}" destId="{F01AB2A4-1BEC-446C-A714-71E750F7742D}" srcOrd="2" destOrd="0" presId="urn:microsoft.com/office/officeart/2018/2/layout/IconVerticalSolidList"/>
    <dgm:cxn modelId="{9D2683D2-4626-472B-9730-BF1FC2596AEF}" type="presParOf" srcId="{C0321041-1D6B-4C57-9390-A5158A3FD985}" destId="{3005A11B-03E0-4FA7-B567-AE190160462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379382-9E5A-474B-9B42-EF6A3C2BE1E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1D8C66F-D93F-4136-958A-02D7B67EC771}">
      <dgm:prSet/>
      <dgm:spPr/>
      <dgm:t>
        <a:bodyPr/>
        <a:lstStyle/>
        <a:p>
          <a:pPr>
            <a:lnSpc>
              <a:spcPct val="100000"/>
            </a:lnSpc>
          </a:pPr>
          <a:r>
            <a:rPr lang="en-US" dirty="0"/>
            <a:t>The clusters in a country or state, usually account for a major share of regional economic activity as well as what is exported from that state or area</a:t>
          </a:r>
        </a:p>
      </dgm:t>
    </dgm:pt>
    <dgm:pt modelId="{18E8FBC4-67C6-4493-ABD3-F7D9C85F4607}" type="parTrans" cxnId="{D46CFA02-592C-4EB8-94CF-720B8422C72D}">
      <dgm:prSet/>
      <dgm:spPr/>
      <dgm:t>
        <a:bodyPr/>
        <a:lstStyle/>
        <a:p>
          <a:endParaRPr lang="en-US"/>
        </a:p>
      </dgm:t>
    </dgm:pt>
    <dgm:pt modelId="{25410FD9-2100-4AD0-8E9D-8D4B2080B70A}" type="sibTrans" cxnId="{D46CFA02-592C-4EB8-94CF-720B8422C72D}">
      <dgm:prSet/>
      <dgm:spPr/>
      <dgm:t>
        <a:bodyPr/>
        <a:lstStyle/>
        <a:p>
          <a:endParaRPr lang="en-US"/>
        </a:p>
      </dgm:t>
    </dgm:pt>
    <dgm:pt modelId="{FBA23396-C2A8-4C56-B55E-E25934EF1885}">
      <dgm:prSet/>
      <dgm:spPr/>
      <dgm:t>
        <a:bodyPr/>
        <a:lstStyle/>
        <a:p>
          <a:pPr>
            <a:lnSpc>
              <a:spcPct val="100000"/>
            </a:lnSpc>
          </a:pPr>
          <a:r>
            <a:rPr lang="en-US" dirty="0"/>
            <a:t>Cluster boosts both cooperation and competition, which are both vital for success of a cluster</a:t>
          </a:r>
        </a:p>
      </dgm:t>
    </dgm:pt>
    <dgm:pt modelId="{FA2312FE-05D6-4A3D-A93F-03AF8BE8FD0C}" type="parTrans" cxnId="{9AA5096C-D340-4D89-9645-AC78D0767E81}">
      <dgm:prSet/>
      <dgm:spPr/>
      <dgm:t>
        <a:bodyPr/>
        <a:lstStyle/>
        <a:p>
          <a:endParaRPr lang="en-US"/>
        </a:p>
      </dgm:t>
    </dgm:pt>
    <dgm:pt modelId="{0E3EA28B-8F57-40B4-A138-310057C24687}" type="sibTrans" cxnId="{9AA5096C-D340-4D89-9645-AC78D0767E81}">
      <dgm:prSet/>
      <dgm:spPr/>
      <dgm:t>
        <a:bodyPr/>
        <a:lstStyle/>
        <a:p>
          <a:endParaRPr lang="en-US"/>
        </a:p>
      </dgm:t>
    </dgm:pt>
    <dgm:pt modelId="{5C5C0D30-30BC-49E9-8A33-AAA0F14B7E80}" type="pres">
      <dgm:prSet presAssocID="{92379382-9E5A-474B-9B42-EF6A3C2BE1E3}" presName="root" presStyleCnt="0">
        <dgm:presLayoutVars>
          <dgm:dir/>
          <dgm:resizeHandles val="exact"/>
        </dgm:presLayoutVars>
      </dgm:prSet>
      <dgm:spPr/>
    </dgm:pt>
    <dgm:pt modelId="{0A1C768A-0084-4C04-A9AB-F16BA87C45FD}" type="pres">
      <dgm:prSet presAssocID="{01D8C66F-D93F-4136-958A-02D7B67EC771}" presName="compNode" presStyleCnt="0"/>
      <dgm:spPr/>
    </dgm:pt>
    <dgm:pt modelId="{A1D5C7B2-E836-4A3E-A807-3075177CF254}" type="pres">
      <dgm:prSet presAssocID="{01D8C66F-D93F-4136-958A-02D7B67EC771}" presName="bgRect" presStyleLbl="bgShp" presStyleIdx="0" presStyleCnt="2"/>
      <dgm:spPr/>
    </dgm:pt>
    <dgm:pt modelId="{0D807EBF-5610-40B4-9868-E3940AF04ED5}" type="pres">
      <dgm:prSet presAssocID="{01D8C66F-D93F-4136-958A-02D7B67EC77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arth Globe Europe-Africa"/>
        </a:ext>
      </dgm:extLst>
    </dgm:pt>
    <dgm:pt modelId="{D0195BF4-B1C3-4464-8D2F-FB28BB3A095A}" type="pres">
      <dgm:prSet presAssocID="{01D8C66F-D93F-4136-958A-02D7B67EC771}" presName="spaceRect" presStyleCnt="0"/>
      <dgm:spPr/>
    </dgm:pt>
    <dgm:pt modelId="{D29C4E38-EF35-4EFD-A81E-3B1C837CC1F7}" type="pres">
      <dgm:prSet presAssocID="{01D8C66F-D93F-4136-958A-02D7B67EC771}" presName="parTx" presStyleLbl="revTx" presStyleIdx="0" presStyleCnt="2">
        <dgm:presLayoutVars>
          <dgm:chMax val="0"/>
          <dgm:chPref val="0"/>
        </dgm:presLayoutVars>
      </dgm:prSet>
      <dgm:spPr/>
    </dgm:pt>
    <dgm:pt modelId="{D76DDA72-4180-4679-A5DC-85A342C59FC7}" type="pres">
      <dgm:prSet presAssocID="{25410FD9-2100-4AD0-8E9D-8D4B2080B70A}" presName="sibTrans" presStyleCnt="0"/>
      <dgm:spPr/>
    </dgm:pt>
    <dgm:pt modelId="{A957FB43-5467-41D9-8469-BE5BD16E080F}" type="pres">
      <dgm:prSet presAssocID="{FBA23396-C2A8-4C56-B55E-E25934EF1885}" presName="compNode" presStyleCnt="0"/>
      <dgm:spPr/>
    </dgm:pt>
    <dgm:pt modelId="{7B347AF1-2730-4639-952A-05E9F0C51091}" type="pres">
      <dgm:prSet presAssocID="{FBA23396-C2A8-4C56-B55E-E25934EF1885}" presName="bgRect" presStyleLbl="bgShp" presStyleIdx="1" presStyleCnt="2"/>
      <dgm:spPr/>
    </dgm:pt>
    <dgm:pt modelId="{99061F38-4644-4DA6-B17F-51DACEEF5DB6}" type="pres">
      <dgm:prSet presAssocID="{FBA23396-C2A8-4C56-B55E-E25934EF188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BFAF9FF5-497D-4A38-BF97-FE48A494FB0F}" type="pres">
      <dgm:prSet presAssocID="{FBA23396-C2A8-4C56-B55E-E25934EF1885}" presName="spaceRect" presStyleCnt="0"/>
      <dgm:spPr/>
    </dgm:pt>
    <dgm:pt modelId="{59143435-C61C-4CA4-B3B7-7444E142BAB2}" type="pres">
      <dgm:prSet presAssocID="{FBA23396-C2A8-4C56-B55E-E25934EF1885}" presName="parTx" presStyleLbl="revTx" presStyleIdx="1" presStyleCnt="2">
        <dgm:presLayoutVars>
          <dgm:chMax val="0"/>
          <dgm:chPref val="0"/>
        </dgm:presLayoutVars>
      </dgm:prSet>
      <dgm:spPr/>
    </dgm:pt>
  </dgm:ptLst>
  <dgm:cxnLst>
    <dgm:cxn modelId="{D46CFA02-592C-4EB8-94CF-720B8422C72D}" srcId="{92379382-9E5A-474B-9B42-EF6A3C2BE1E3}" destId="{01D8C66F-D93F-4136-958A-02D7B67EC771}" srcOrd="0" destOrd="0" parTransId="{18E8FBC4-67C6-4493-ABD3-F7D9C85F4607}" sibTransId="{25410FD9-2100-4AD0-8E9D-8D4B2080B70A}"/>
    <dgm:cxn modelId="{9AA5096C-D340-4D89-9645-AC78D0767E81}" srcId="{92379382-9E5A-474B-9B42-EF6A3C2BE1E3}" destId="{FBA23396-C2A8-4C56-B55E-E25934EF1885}" srcOrd="1" destOrd="0" parTransId="{FA2312FE-05D6-4A3D-A93F-03AF8BE8FD0C}" sibTransId="{0E3EA28B-8F57-40B4-A138-310057C24687}"/>
    <dgm:cxn modelId="{A8957D56-142B-41DD-9C80-BBF22869995C}" type="presOf" srcId="{01D8C66F-D93F-4136-958A-02D7B67EC771}" destId="{D29C4E38-EF35-4EFD-A81E-3B1C837CC1F7}" srcOrd="0" destOrd="0" presId="urn:microsoft.com/office/officeart/2018/2/layout/IconVerticalSolidList"/>
    <dgm:cxn modelId="{317CEED0-8340-4188-8C00-BC3CFE32BCDE}" type="presOf" srcId="{92379382-9E5A-474B-9B42-EF6A3C2BE1E3}" destId="{5C5C0D30-30BC-49E9-8A33-AAA0F14B7E80}" srcOrd="0" destOrd="0" presId="urn:microsoft.com/office/officeart/2018/2/layout/IconVerticalSolidList"/>
    <dgm:cxn modelId="{16EC4DE1-E60C-446C-B96A-2EB0C6D5C35D}" type="presOf" srcId="{FBA23396-C2A8-4C56-B55E-E25934EF1885}" destId="{59143435-C61C-4CA4-B3B7-7444E142BAB2}" srcOrd="0" destOrd="0" presId="urn:microsoft.com/office/officeart/2018/2/layout/IconVerticalSolidList"/>
    <dgm:cxn modelId="{4750B90E-930F-4C36-9C9D-CF1961FA3793}" type="presParOf" srcId="{5C5C0D30-30BC-49E9-8A33-AAA0F14B7E80}" destId="{0A1C768A-0084-4C04-A9AB-F16BA87C45FD}" srcOrd="0" destOrd="0" presId="urn:microsoft.com/office/officeart/2018/2/layout/IconVerticalSolidList"/>
    <dgm:cxn modelId="{8167C1D0-C58A-425E-87AD-9BA2A253DC0A}" type="presParOf" srcId="{0A1C768A-0084-4C04-A9AB-F16BA87C45FD}" destId="{A1D5C7B2-E836-4A3E-A807-3075177CF254}" srcOrd="0" destOrd="0" presId="urn:microsoft.com/office/officeart/2018/2/layout/IconVerticalSolidList"/>
    <dgm:cxn modelId="{D5C0EF65-E2E5-49C1-8A12-BD2E3C51BA37}" type="presParOf" srcId="{0A1C768A-0084-4C04-A9AB-F16BA87C45FD}" destId="{0D807EBF-5610-40B4-9868-E3940AF04ED5}" srcOrd="1" destOrd="0" presId="urn:microsoft.com/office/officeart/2018/2/layout/IconVerticalSolidList"/>
    <dgm:cxn modelId="{C0966979-5BB2-4C72-A4D4-AE3F9C2CC69D}" type="presParOf" srcId="{0A1C768A-0084-4C04-A9AB-F16BA87C45FD}" destId="{D0195BF4-B1C3-4464-8D2F-FB28BB3A095A}" srcOrd="2" destOrd="0" presId="urn:microsoft.com/office/officeart/2018/2/layout/IconVerticalSolidList"/>
    <dgm:cxn modelId="{DAA94168-D302-495C-A317-BEFE8F62191C}" type="presParOf" srcId="{0A1C768A-0084-4C04-A9AB-F16BA87C45FD}" destId="{D29C4E38-EF35-4EFD-A81E-3B1C837CC1F7}" srcOrd="3" destOrd="0" presId="urn:microsoft.com/office/officeart/2018/2/layout/IconVerticalSolidList"/>
    <dgm:cxn modelId="{75A9DD36-8D12-4C2B-BD97-9CC98828AD76}" type="presParOf" srcId="{5C5C0D30-30BC-49E9-8A33-AAA0F14B7E80}" destId="{D76DDA72-4180-4679-A5DC-85A342C59FC7}" srcOrd="1" destOrd="0" presId="urn:microsoft.com/office/officeart/2018/2/layout/IconVerticalSolidList"/>
    <dgm:cxn modelId="{9A75E17B-52F5-4A46-8617-411663B08DFE}" type="presParOf" srcId="{5C5C0D30-30BC-49E9-8A33-AAA0F14B7E80}" destId="{A957FB43-5467-41D9-8469-BE5BD16E080F}" srcOrd="2" destOrd="0" presId="urn:microsoft.com/office/officeart/2018/2/layout/IconVerticalSolidList"/>
    <dgm:cxn modelId="{82442C27-D169-4109-A8AD-73C37B3AB453}" type="presParOf" srcId="{A957FB43-5467-41D9-8469-BE5BD16E080F}" destId="{7B347AF1-2730-4639-952A-05E9F0C51091}" srcOrd="0" destOrd="0" presId="urn:microsoft.com/office/officeart/2018/2/layout/IconVerticalSolidList"/>
    <dgm:cxn modelId="{4704C41F-FAD0-46F4-B60C-2E04611E26A2}" type="presParOf" srcId="{A957FB43-5467-41D9-8469-BE5BD16E080F}" destId="{99061F38-4644-4DA6-B17F-51DACEEF5DB6}" srcOrd="1" destOrd="0" presId="urn:microsoft.com/office/officeart/2018/2/layout/IconVerticalSolidList"/>
    <dgm:cxn modelId="{5FC44E3E-01F7-4D83-A7A5-F5DF6D6F3993}" type="presParOf" srcId="{A957FB43-5467-41D9-8469-BE5BD16E080F}" destId="{BFAF9FF5-497D-4A38-BF97-FE48A494FB0F}" srcOrd="2" destOrd="0" presId="urn:microsoft.com/office/officeart/2018/2/layout/IconVerticalSolidList"/>
    <dgm:cxn modelId="{B46081DB-A55E-4254-92C9-7B2D30A84C27}" type="presParOf" srcId="{A957FB43-5467-41D9-8469-BE5BD16E080F}" destId="{59143435-C61C-4CA4-B3B7-7444E142BAB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74184C-8C36-4CC1-8EA6-BD68912947B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73FBA47-DE9C-4A73-98E8-738F4F2F3D2B}">
      <dgm:prSet/>
      <dgm:spPr/>
      <dgm:t>
        <a:bodyPr/>
        <a:lstStyle/>
        <a:p>
          <a:r>
            <a:rPr lang="en-US"/>
            <a:t>In our earlier lecture we said that seeking to be the leader of low-cost production could as well put you ahead of your peers</a:t>
          </a:r>
        </a:p>
      </dgm:t>
    </dgm:pt>
    <dgm:pt modelId="{E4D8E3C4-92AA-484C-868C-405C706B26DD}" type="parTrans" cxnId="{89FFFAFA-4D14-453B-9BA8-71BD8337EA15}">
      <dgm:prSet/>
      <dgm:spPr/>
      <dgm:t>
        <a:bodyPr/>
        <a:lstStyle/>
        <a:p>
          <a:endParaRPr lang="en-US"/>
        </a:p>
      </dgm:t>
    </dgm:pt>
    <dgm:pt modelId="{0A75AFF3-985F-4AE5-A08C-DA15D5C893BB}" type="sibTrans" cxnId="{89FFFAFA-4D14-453B-9BA8-71BD8337EA15}">
      <dgm:prSet/>
      <dgm:spPr/>
      <dgm:t>
        <a:bodyPr/>
        <a:lstStyle/>
        <a:p>
          <a:endParaRPr lang="en-US"/>
        </a:p>
      </dgm:t>
    </dgm:pt>
    <dgm:pt modelId="{0DB3C7E9-C7A1-440C-BE4C-1035B07C8854}">
      <dgm:prSet/>
      <dgm:spPr/>
      <dgm:t>
        <a:bodyPr/>
        <a:lstStyle/>
        <a:p>
          <a:r>
            <a:rPr lang="en-US"/>
            <a:t>This could indeed give a firm an international competitive advantage if it manages to produce at the least cost possible</a:t>
          </a:r>
        </a:p>
      </dgm:t>
    </dgm:pt>
    <dgm:pt modelId="{245BCF36-5255-491C-8298-A48BA688F4C8}" type="parTrans" cxnId="{B1FF17E8-1750-4455-A2C5-7C535A104989}">
      <dgm:prSet/>
      <dgm:spPr/>
      <dgm:t>
        <a:bodyPr/>
        <a:lstStyle/>
        <a:p>
          <a:endParaRPr lang="en-US"/>
        </a:p>
      </dgm:t>
    </dgm:pt>
    <dgm:pt modelId="{E33D0984-0D82-480D-B91F-33F8D39C0FE9}" type="sibTrans" cxnId="{B1FF17E8-1750-4455-A2C5-7C535A104989}">
      <dgm:prSet/>
      <dgm:spPr/>
      <dgm:t>
        <a:bodyPr/>
        <a:lstStyle/>
        <a:p>
          <a:endParaRPr lang="en-US"/>
        </a:p>
      </dgm:t>
    </dgm:pt>
    <dgm:pt modelId="{4979D11C-6A2A-435B-A94B-DF4332D9E4CD}">
      <dgm:prSet/>
      <dgm:spPr/>
      <dgm:t>
        <a:bodyPr/>
        <a:lstStyle/>
        <a:p>
          <a:r>
            <a:rPr lang="en-US"/>
            <a:t>Toyota has over the years managed to keep its production efficiency</a:t>
          </a:r>
        </a:p>
      </dgm:t>
    </dgm:pt>
    <dgm:pt modelId="{840CFEB9-0E9D-463C-B1E1-CEB7DEA278DD}" type="parTrans" cxnId="{5C47C111-10C5-4B5E-8C9B-58C76639E3D8}">
      <dgm:prSet/>
      <dgm:spPr/>
      <dgm:t>
        <a:bodyPr/>
        <a:lstStyle/>
        <a:p>
          <a:endParaRPr lang="en-US"/>
        </a:p>
      </dgm:t>
    </dgm:pt>
    <dgm:pt modelId="{2CCAE1F6-04E2-4981-B86E-6A51AF22296B}" type="sibTrans" cxnId="{5C47C111-10C5-4B5E-8C9B-58C76639E3D8}">
      <dgm:prSet/>
      <dgm:spPr/>
      <dgm:t>
        <a:bodyPr/>
        <a:lstStyle/>
        <a:p>
          <a:endParaRPr lang="en-US"/>
        </a:p>
      </dgm:t>
    </dgm:pt>
    <dgm:pt modelId="{0421E46D-AD2B-491E-9DB4-2C165FC82F85}" type="pres">
      <dgm:prSet presAssocID="{E674184C-8C36-4CC1-8EA6-BD68912947BA}" presName="root" presStyleCnt="0">
        <dgm:presLayoutVars>
          <dgm:dir/>
          <dgm:resizeHandles val="exact"/>
        </dgm:presLayoutVars>
      </dgm:prSet>
      <dgm:spPr/>
    </dgm:pt>
    <dgm:pt modelId="{85553881-E6B8-438E-AA00-28A7C8992A97}" type="pres">
      <dgm:prSet presAssocID="{773FBA47-DE9C-4A73-98E8-738F4F2F3D2B}" presName="compNode" presStyleCnt="0"/>
      <dgm:spPr/>
    </dgm:pt>
    <dgm:pt modelId="{1D53546B-59BB-40C3-988D-A8F771E26CEF}" type="pres">
      <dgm:prSet presAssocID="{773FBA47-DE9C-4A73-98E8-738F4F2F3D2B}" presName="bgRect" presStyleLbl="bgShp" presStyleIdx="0" presStyleCnt="3"/>
      <dgm:spPr/>
    </dgm:pt>
    <dgm:pt modelId="{37EA25BB-0781-4FB3-BEA3-2BFD02A57EDC}" type="pres">
      <dgm:prSet presAssocID="{773FBA47-DE9C-4A73-98E8-738F4F2F3D2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6C9B3BC9-76D8-4D71-8E81-EFFBEDD7B078}" type="pres">
      <dgm:prSet presAssocID="{773FBA47-DE9C-4A73-98E8-738F4F2F3D2B}" presName="spaceRect" presStyleCnt="0"/>
      <dgm:spPr/>
    </dgm:pt>
    <dgm:pt modelId="{7DD707C8-3E5F-4572-983E-80F7E8852596}" type="pres">
      <dgm:prSet presAssocID="{773FBA47-DE9C-4A73-98E8-738F4F2F3D2B}" presName="parTx" presStyleLbl="revTx" presStyleIdx="0" presStyleCnt="3">
        <dgm:presLayoutVars>
          <dgm:chMax val="0"/>
          <dgm:chPref val="0"/>
        </dgm:presLayoutVars>
      </dgm:prSet>
      <dgm:spPr/>
    </dgm:pt>
    <dgm:pt modelId="{2B4DEC4E-8BB2-4103-91CD-5700E924C0FB}" type="pres">
      <dgm:prSet presAssocID="{0A75AFF3-985F-4AE5-A08C-DA15D5C893BB}" presName="sibTrans" presStyleCnt="0"/>
      <dgm:spPr/>
    </dgm:pt>
    <dgm:pt modelId="{A5FA4129-89AC-477B-82ED-92858D454DC6}" type="pres">
      <dgm:prSet presAssocID="{0DB3C7E9-C7A1-440C-BE4C-1035B07C8854}" presName="compNode" presStyleCnt="0"/>
      <dgm:spPr/>
    </dgm:pt>
    <dgm:pt modelId="{04754440-7533-4AFC-8371-1D7843A1D773}" type="pres">
      <dgm:prSet presAssocID="{0DB3C7E9-C7A1-440C-BE4C-1035B07C8854}" presName="bgRect" presStyleLbl="bgShp" presStyleIdx="1" presStyleCnt="3"/>
      <dgm:spPr/>
    </dgm:pt>
    <dgm:pt modelId="{45D657F8-4FF3-4826-8B1B-3DBBD2D9DC8D}" type="pres">
      <dgm:prSet presAssocID="{0DB3C7E9-C7A1-440C-BE4C-1035B07C885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8B47F5CF-38DF-43FB-BA17-DD6F4719D8AC}" type="pres">
      <dgm:prSet presAssocID="{0DB3C7E9-C7A1-440C-BE4C-1035B07C8854}" presName="spaceRect" presStyleCnt="0"/>
      <dgm:spPr/>
    </dgm:pt>
    <dgm:pt modelId="{7E9969C4-175A-4CC8-BA50-3CD7B2813DD4}" type="pres">
      <dgm:prSet presAssocID="{0DB3C7E9-C7A1-440C-BE4C-1035B07C8854}" presName="parTx" presStyleLbl="revTx" presStyleIdx="1" presStyleCnt="3">
        <dgm:presLayoutVars>
          <dgm:chMax val="0"/>
          <dgm:chPref val="0"/>
        </dgm:presLayoutVars>
      </dgm:prSet>
      <dgm:spPr/>
    </dgm:pt>
    <dgm:pt modelId="{FA55114E-718E-489D-B915-5451E189B954}" type="pres">
      <dgm:prSet presAssocID="{E33D0984-0D82-480D-B91F-33F8D39C0FE9}" presName="sibTrans" presStyleCnt="0"/>
      <dgm:spPr/>
    </dgm:pt>
    <dgm:pt modelId="{FFBBD8EE-5788-4BA0-AE49-486A7EA7A441}" type="pres">
      <dgm:prSet presAssocID="{4979D11C-6A2A-435B-A94B-DF4332D9E4CD}" presName="compNode" presStyleCnt="0"/>
      <dgm:spPr/>
    </dgm:pt>
    <dgm:pt modelId="{C0ABDED3-C205-436B-B096-EBA7F493A2EC}" type="pres">
      <dgm:prSet presAssocID="{4979D11C-6A2A-435B-A94B-DF4332D9E4CD}" presName="bgRect" presStyleLbl="bgShp" presStyleIdx="2" presStyleCnt="3"/>
      <dgm:spPr/>
    </dgm:pt>
    <dgm:pt modelId="{DDF8C9CE-2D9D-49DD-A751-07C8E43C4ACE}" type="pres">
      <dgm:prSet presAssocID="{4979D11C-6A2A-435B-A94B-DF4332D9E4C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r"/>
        </a:ext>
      </dgm:extLst>
    </dgm:pt>
    <dgm:pt modelId="{2F6B6DE3-4BB2-40F3-8274-027346CE8579}" type="pres">
      <dgm:prSet presAssocID="{4979D11C-6A2A-435B-A94B-DF4332D9E4CD}" presName="spaceRect" presStyleCnt="0"/>
      <dgm:spPr/>
    </dgm:pt>
    <dgm:pt modelId="{52A9881D-3E28-48B6-B241-ADBC67A1E1EC}" type="pres">
      <dgm:prSet presAssocID="{4979D11C-6A2A-435B-A94B-DF4332D9E4CD}" presName="parTx" presStyleLbl="revTx" presStyleIdx="2" presStyleCnt="3">
        <dgm:presLayoutVars>
          <dgm:chMax val="0"/>
          <dgm:chPref val="0"/>
        </dgm:presLayoutVars>
      </dgm:prSet>
      <dgm:spPr/>
    </dgm:pt>
  </dgm:ptLst>
  <dgm:cxnLst>
    <dgm:cxn modelId="{3262120C-F323-4308-9214-284602D4C8E2}" type="presOf" srcId="{4979D11C-6A2A-435B-A94B-DF4332D9E4CD}" destId="{52A9881D-3E28-48B6-B241-ADBC67A1E1EC}" srcOrd="0" destOrd="0" presId="urn:microsoft.com/office/officeart/2018/2/layout/IconVerticalSolidList"/>
    <dgm:cxn modelId="{5C47C111-10C5-4B5E-8C9B-58C76639E3D8}" srcId="{E674184C-8C36-4CC1-8EA6-BD68912947BA}" destId="{4979D11C-6A2A-435B-A94B-DF4332D9E4CD}" srcOrd="2" destOrd="0" parTransId="{840CFEB9-0E9D-463C-B1E1-CEB7DEA278DD}" sibTransId="{2CCAE1F6-04E2-4981-B86E-6A51AF22296B}"/>
    <dgm:cxn modelId="{80DA866B-F1F9-491D-9E81-EECCA54D7D5C}" type="presOf" srcId="{773FBA47-DE9C-4A73-98E8-738F4F2F3D2B}" destId="{7DD707C8-3E5F-4572-983E-80F7E8852596}" srcOrd="0" destOrd="0" presId="urn:microsoft.com/office/officeart/2018/2/layout/IconVerticalSolidList"/>
    <dgm:cxn modelId="{9A26A252-8A1C-4533-974A-E49D371EF0AE}" type="presOf" srcId="{E674184C-8C36-4CC1-8EA6-BD68912947BA}" destId="{0421E46D-AD2B-491E-9DB4-2C165FC82F85}" srcOrd="0" destOrd="0" presId="urn:microsoft.com/office/officeart/2018/2/layout/IconVerticalSolidList"/>
    <dgm:cxn modelId="{4FD086DB-1E9B-4BE1-92A5-0F8816936D5C}" type="presOf" srcId="{0DB3C7E9-C7A1-440C-BE4C-1035B07C8854}" destId="{7E9969C4-175A-4CC8-BA50-3CD7B2813DD4}" srcOrd="0" destOrd="0" presId="urn:microsoft.com/office/officeart/2018/2/layout/IconVerticalSolidList"/>
    <dgm:cxn modelId="{B1FF17E8-1750-4455-A2C5-7C535A104989}" srcId="{E674184C-8C36-4CC1-8EA6-BD68912947BA}" destId="{0DB3C7E9-C7A1-440C-BE4C-1035B07C8854}" srcOrd="1" destOrd="0" parTransId="{245BCF36-5255-491C-8298-A48BA688F4C8}" sibTransId="{E33D0984-0D82-480D-B91F-33F8D39C0FE9}"/>
    <dgm:cxn modelId="{89FFFAFA-4D14-453B-9BA8-71BD8337EA15}" srcId="{E674184C-8C36-4CC1-8EA6-BD68912947BA}" destId="{773FBA47-DE9C-4A73-98E8-738F4F2F3D2B}" srcOrd="0" destOrd="0" parTransId="{E4D8E3C4-92AA-484C-868C-405C706B26DD}" sibTransId="{0A75AFF3-985F-4AE5-A08C-DA15D5C893BB}"/>
    <dgm:cxn modelId="{802C1B8F-EF62-42A8-BAC6-980FBDFE01AD}" type="presParOf" srcId="{0421E46D-AD2B-491E-9DB4-2C165FC82F85}" destId="{85553881-E6B8-438E-AA00-28A7C8992A97}" srcOrd="0" destOrd="0" presId="urn:microsoft.com/office/officeart/2018/2/layout/IconVerticalSolidList"/>
    <dgm:cxn modelId="{59D4978D-A3C9-4141-9B5F-EF1FF1D970EF}" type="presParOf" srcId="{85553881-E6B8-438E-AA00-28A7C8992A97}" destId="{1D53546B-59BB-40C3-988D-A8F771E26CEF}" srcOrd="0" destOrd="0" presId="urn:microsoft.com/office/officeart/2018/2/layout/IconVerticalSolidList"/>
    <dgm:cxn modelId="{E883E0CC-6155-4712-B635-BA16F6248983}" type="presParOf" srcId="{85553881-E6B8-438E-AA00-28A7C8992A97}" destId="{37EA25BB-0781-4FB3-BEA3-2BFD02A57EDC}" srcOrd="1" destOrd="0" presId="urn:microsoft.com/office/officeart/2018/2/layout/IconVerticalSolidList"/>
    <dgm:cxn modelId="{49ED2CB8-1A9D-4602-97BD-32915A9047AC}" type="presParOf" srcId="{85553881-E6B8-438E-AA00-28A7C8992A97}" destId="{6C9B3BC9-76D8-4D71-8E81-EFFBEDD7B078}" srcOrd="2" destOrd="0" presId="urn:microsoft.com/office/officeart/2018/2/layout/IconVerticalSolidList"/>
    <dgm:cxn modelId="{B5D2DD81-F763-4A48-A213-285A1F60FA65}" type="presParOf" srcId="{85553881-E6B8-438E-AA00-28A7C8992A97}" destId="{7DD707C8-3E5F-4572-983E-80F7E8852596}" srcOrd="3" destOrd="0" presId="urn:microsoft.com/office/officeart/2018/2/layout/IconVerticalSolidList"/>
    <dgm:cxn modelId="{71EB9468-73B4-407D-B2BF-9CD2B1148442}" type="presParOf" srcId="{0421E46D-AD2B-491E-9DB4-2C165FC82F85}" destId="{2B4DEC4E-8BB2-4103-91CD-5700E924C0FB}" srcOrd="1" destOrd="0" presId="urn:microsoft.com/office/officeart/2018/2/layout/IconVerticalSolidList"/>
    <dgm:cxn modelId="{A635C1D7-21D4-4E5A-8E34-162F50BFC4F5}" type="presParOf" srcId="{0421E46D-AD2B-491E-9DB4-2C165FC82F85}" destId="{A5FA4129-89AC-477B-82ED-92858D454DC6}" srcOrd="2" destOrd="0" presId="urn:microsoft.com/office/officeart/2018/2/layout/IconVerticalSolidList"/>
    <dgm:cxn modelId="{202ED0D4-CCFF-4DF7-887B-4D63735DA06C}" type="presParOf" srcId="{A5FA4129-89AC-477B-82ED-92858D454DC6}" destId="{04754440-7533-4AFC-8371-1D7843A1D773}" srcOrd="0" destOrd="0" presId="urn:microsoft.com/office/officeart/2018/2/layout/IconVerticalSolidList"/>
    <dgm:cxn modelId="{35A331BE-E707-4731-8A61-FD8D5FC70ED6}" type="presParOf" srcId="{A5FA4129-89AC-477B-82ED-92858D454DC6}" destId="{45D657F8-4FF3-4826-8B1B-3DBBD2D9DC8D}" srcOrd="1" destOrd="0" presId="urn:microsoft.com/office/officeart/2018/2/layout/IconVerticalSolidList"/>
    <dgm:cxn modelId="{74E525DE-2483-425D-9BA6-0219BBC2AED3}" type="presParOf" srcId="{A5FA4129-89AC-477B-82ED-92858D454DC6}" destId="{8B47F5CF-38DF-43FB-BA17-DD6F4719D8AC}" srcOrd="2" destOrd="0" presId="urn:microsoft.com/office/officeart/2018/2/layout/IconVerticalSolidList"/>
    <dgm:cxn modelId="{AC6CEAC0-F780-4EEE-8B47-67877DB3BA1F}" type="presParOf" srcId="{A5FA4129-89AC-477B-82ED-92858D454DC6}" destId="{7E9969C4-175A-4CC8-BA50-3CD7B2813DD4}" srcOrd="3" destOrd="0" presId="urn:microsoft.com/office/officeart/2018/2/layout/IconVerticalSolidList"/>
    <dgm:cxn modelId="{64D337AF-C003-481D-9908-477C9FA49B7D}" type="presParOf" srcId="{0421E46D-AD2B-491E-9DB4-2C165FC82F85}" destId="{FA55114E-718E-489D-B915-5451E189B954}" srcOrd="3" destOrd="0" presId="urn:microsoft.com/office/officeart/2018/2/layout/IconVerticalSolidList"/>
    <dgm:cxn modelId="{46A16169-20CA-4905-BDD2-F28201F2105B}" type="presParOf" srcId="{0421E46D-AD2B-491E-9DB4-2C165FC82F85}" destId="{FFBBD8EE-5788-4BA0-AE49-486A7EA7A441}" srcOrd="4" destOrd="0" presId="urn:microsoft.com/office/officeart/2018/2/layout/IconVerticalSolidList"/>
    <dgm:cxn modelId="{003B6D17-CA19-4C34-8215-65BFE67B55DD}" type="presParOf" srcId="{FFBBD8EE-5788-4BA0-AE49-486A7EA7A441}" destId="{C0ABDED3-C205-436B-B096-EBA7F493A2EC}" srcOrd="0" destOrd="0" presId="urn:microsoft.com/office/officeart/2018/2/layout/IconVerticalSolidList"/>
    <dgm:cxn modelId="{0002D447-DC43-49CD-B2A6-9467122A8D37}" type="presParOf" srcId="{FFBBD8EE-5788-4BA0-AE49-486A7EA7A441}" destId="{DDF8C9CE-2D9D-49DD-A751-07C8E43C4ACE}" srcOrd="1" destOrd="0" presId="urn:microsoft.com/office/officeart/2018/2/layout/IconVerticalSolidList"/>
    <dgm:cxn modelId="{AFE6A360-297F-45C6-90E7-89CD4DD8E7AD}" type="presParOf" srcId="{FFBBD8EE-5788-4BA0-AE49-486A7EA7A441}" destId="{2F6B6DE3-4BB2-40F3-8274-027346CE8579}" srcOrd="2" destOrd="0" presId="urn:microsoft.com/office/officeart/2018/2/layout/IconVerticalSolidList"/>
    <dgm:cxn modelId="{284FCB84-3CC2-447C-ADC8-C7E0D9E00A90}" type="presParOf" srcId="{FFBBD8EE-5788-4BA0-AE49-486A7EA7A441}" destId="{52A9881D-3E28-48B6-B241-ADBC67A1E1E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867FDF4-6810-4ADE-A566-AFBCECABCA8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413A0E4-49A9-43C0-9314-7D45BAE49281}">
      <dgm:prSet/>
      <dgm:spPr/>
      <dgm:t>
        <a:bodyPr/>
        <a:lstStyle/>
        <a:p>
          <a:r>
            <a:rPr lang="en-US" dirty="0"/>
            <a:t>If a firm masters local market adaptation better than its competitors in the respective markets that it operates in, then it might be way apart from its rivals</a:t>
          </a:r>
        </a:p>
      </dgm:t>
    </dgm:pt>
    <dgm:pt modelId="{0B9DD013-F1C8-4AE3-9D42-A9D1CBA35D20}" type="parTrans" cxnId="{8224152E-10B4-4145-AD5D-46DC57A2E6A3}">
      <dgm:prSet/>
      <dgm:spPr/>
      <dgm:t>
        <a:bodyPr/>
        <a:lstStyle/>
        <a:p>
          <a:endParaRPr lang="en-US"/>
        </a:p>
      </dgm:t>
    </dgm:pt>
    <dgm:pt modelId="{F906A4A7-1380-4E70-973F-7D9A01BDFB21}" type="sibTrans" cxnId="{8224152E-10B4-4145-AD5D-46DC57A2E6A3}">
      <dgm:prSet/>
      <dgm:spPr/>
      <dgm:t>
        <a:bodyPr/>
        <a:lstStyle/>
        <a:p>
          <a:endParaRPr lang="en-US"/>
        </a:p>
      </dgm:t>
    </dgm:pt>
    <dgm:pt modelId="{C22DB17B-485D-4542-A672-526BDB2B9EF5}">
      <dgm:prSet/>
      <dgm:spPr/>
      <dgm:t>
        <a:bodyPr/>
        <a:lstStyle/>
        <a:p>
          <a:r>
            <a:rPr lang="en-US" dirty="0"/>
            <a:t>Though this may be expensive, it will give firm mileage in weeding out competition</a:t>
          </a:r>
        </a:p>
      </dgm:t>
    </dgm:pt>
    <dgm:pt modelId="{FA85ED6D-6411-4BAD-AB17-CF56B328D489}" type="parTrans" cxnId="{F1C467A6-C189-41CF-B8EE-AC037B440371}">
      <dgm:prSet/>
      <dgm:spPr/>
      <dgm:t>
        <a:bodyPr/>
        <a:lstStyle/>
        <a:p>
          <a:endParaRPr lang="en-US"/>
        </a:p>
      </dgm:t>
    </dgm:pt>
    <dgm:pt modelId="{AE8EA0FB-2195-41AC-8086-CD194CCE1E06}" type="sibTrans" cxnId="{F1C467A6-C189-41CF-B8EE-AC037B440371}">
      <dgm:prSet/>
      <dgm:spPr/>
      <dgm:t>
        <a:bodyPr/>
        <a:lstStyle/>
        <a:p>
          <a:endParaRPr lang="en-US"/>
        </a:p>
      </dgm:t>
    </dgm:pt>
    <dgm:pt modelId="{9C0F2201-FE85-4DEB-94A6-0CF01B144047}">
      <dgm:prSet/>
      <dgm:spPr/>
      <dgm:t>
        <a:bodyPr/>
        <a:lstStyle/>
        <a:p>
          <a:r>
            <a:rPr lang="en-US" dirty="0">
              <a:latin typeface="Avenir Next LT Pro"/>
            </a:rPr>
            <a:t>Unilever</a:t>
          </a:r>
          <a:r>
            <a:rPr lang="en-US" dirty="0"/>
            <a:t>, which has hundreds of products, is one such company that has mastered the art of localization and you are therefore likely to find it in most homes across many countries</a:t>
          </a:r>
        </a:p>
      </dgm:t>
    </dgm:pt>
    <dgm:pt modelId="{456C79E2-EDA6-4552-ABE2-46FEFC0C013A}" type="parTrans" cxnId="{2646A55E-8256-4A47-A153-82B45612FE57}">
      <dgm:prSet/>
      <dgm:spPr/>
      <dgm:t>
        <a:bodyPr/>
        <a:lstStyle/>
        <a:p>
          <a:endParaRPr lang="en-US"/>
        </a:p>
      </dgm:t>
    </dgm:pt>
    <dgm:pt modelId="{C2D2D879-47BA-4DC0-82D5-03E33B923701}" type="sibTrans" cxnId="{2646A55E-8256-4A47-A153-82B45612FE57}">
      <dgm:prSet/>
      <dgm:spPr/>
      <dgm:t>
        <a:bodyPr/>
        <a:lstStyle/>
        <a:p>
          <a:endParaRPr lang="en-US"/>
        </a:p>
      </dgm:t>
    </dgm:pt>
    <dgm:pt modelId="{D8B0A457-3CB8-4852-9469-0B15992E3CA8}" type="pres">
      <dgm:prSet presAssocID="{2867FDF4-6810-4ADE-A566-AFBCECABCA8C}" presName="root" presStyleCnt="0">
        <dgm:presLayoutVars>
          <dgm:dir/>
          <dgm:resizeHandles val="exact"/>
        </dgm:presLayoutVars>
      </dgm:prSet>
      <dgm:spPr/>
    </dgm:pt>
    <dgm:pt modelId="{81928E01-32D4-4C00-850E-8FE282AC1A41}" type="pres">
      <dgm:prSet presAssocID="{4413A0E4-49A9-43C0-9314-7D45BAE49281}" presName="compNode" presStyleCnt="0"/>
      <dgm:spPr/>
    </dgm:pt>
    <dgm:pt modelId="{F88C1933-7C3A-4EB8-841D-8FB55D749B6A}" type="pres">
      <dgm:prSet presAssocID="{4413A0E4-49A9-43C0-9314-7D45BAE49281}" presName="bgRect" presStyleLbl="bgShp" presStyleIdx="0" presStyleCnt="3"/>
      <dgm:spPr/>
    </dgm:pt>
    <dgm:pt modelId="{8DAA8B25-631A-40A6-88C3-EBB872B584A3}" type="pres">
      <dgm:prSet presAssocID="{4413A0E4-49A9-43C0-9314-7D45BAE4928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ximize"/>
        </a:ext>
      </dgm:extLst>
    </dgm:pt>
    <dgm:pt modelId="{35D1A037-CCD0-4801-A35F-4053BBE8A0D0}" type="pres">
      <dgm:prSet presAssocID="{4413A0E4-49A9-43C0-9314-7D45BAE49281}" presName="spaceRect" presStyleCnt="0"/>
      <dgm:spPr/>
    </dgm:pt>
    <dgm:pt modelId="{42FE5FC5-D248-4E89-B03E-C4F5D5E80970}" type="pres">
      <dgm:prSet presAssocID="{4413A0E4-49A9-43C0-9314-7D45BAE49281}" presName="parTx" presStyleLbl="revTx" presStyleIdx="0" presStyleCnt="3">
        <dgm:presLayoutVars>
          <dgm:chMax val="0"/>
          <dgm:chPref val="0"/>
        </dgm:presLayoutVars>
      </dgm:prSet>
      <dgm:spPr/>
    </dgm:pt>
    <dgm:pt modelId="{EEC07F6A-EA7C-45D3-96E8-2C42249DA4A0}" type="pres">
      <dgm:prSet presAssocID="{F906A4A7-1380-4E70-973F-7D9A01BDFB21}" presName="sibTrans" presStyleCnt="0"/>
      <dgm:spPr/>
    </dgm:pt>
    <dgm:pt modelId="{C3455D45-77B8-4274-94F3-9F54DA7CC100}" type="pres">
      <dgm:prSet presAssocID="{C22DB17B-485D-4542-A672-526BDB2B9EF5}" presName="compNode" presStyleCnt="0"/>
      <dgm:spPr/>
    </dgm:pt>
    <dgm:pt modelId="{7FF8756B-1097-4CF5-BBB1-657551A37B53}" type="pres">
      <dgm:prSet presAssocID="{C22DB17B-485D-4542-A672-526BDB2B9EF5}" presName="bgRect" presStyleLbl="bgShp" presStyleIdx="1" presStyleCnt="3"/>
      <dgm:spPr/>
    </dgm:pt>
    <dgm:pt modelId="{4D3C0510-BE98-4A15-817E-8D69D91FFA4B}" type="pres">
      <dgm:prSet presAssocID="{C22DB17B-485D-4542-A672-526BDB2B9EF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umbbell"/>
        </a:ext>
      </dgm:extLst>
    </dgm:pt>
    <dgm:pt modelId="{362C0BE8-83D3-416F-9476-1F86001D2F9F}" type="pres">
      <dgm:prSet presAssocID="{C22DB17B-485D-4542-A672-526BDB2B9EF5}" presName="spaceRect" presStyleCnt="0"/>
      <dgm:spPr/>
    </dgm:pt>
    <dgm:pt modelId="{52F73E07-579A-49B8-8C5B-71B95395B87D}" type="pres">
      <dgm:prSet presAssocID="{C22DB17B-485D-4542-A672-526BDB2B9EF5}" presName="parTx" presStyleLbl="revTx" presStyleIdx="1" presStyleCnt="3">
        <dgm:presLayoutVars>
          <dgm:chMax val="0"/>
          <dgm:chPref val="0"/>
        </dgm:presLayoutVars>
      </dgm:prSet>
      <dgm:spPr/>
    </dgm:pt>
    <dgm:pt modelId="{0F553793-E8CA-4C46-99F4-68ACF4349E08}" type="pres">
      <dgm:prSet presAssocID="{AE8EA0FB-2195-41AC-8086-CD194CCE1E06}" presName="sibTrans" presStyleCnt="0"/>
      <dgm:spPr/>
    </dgm:pt>
    <dgm:pt modelId="{7D3341E7-0C64-4A63-B5D2-8CB754BD2996}" type="pres">
      <dgm:prSet presAssocID="{9C0F2201-FE85-4DEB-94A6-0CF01B144047}" presName="compNode" presStyleCnt="0"/>
      <dgm:spPr/>
    </dgm:pt>
    <dgm:pt modelId="{810D92D3-EF58-4159-95AC-2B3A7AB5A9FE}" type="pres">
      <dgm:prSet presAssocID="{9C0F2201-FE85-4DEB-94A6-0CF01B144047}" presName="bgRect" presStyleLbl="bgShp" presStyleIdx="2" presStyleCnt="3"/>
      <dgm:spPr/>
    </dgm:pt>
    <dgm:pt modelId="{1971AE98-3149-457D-B2A0-5AE3597DCE1E}" type="pres">
      <dgm:prSet presAssocID="{9C0F2201-FE85-4DEB-94A6-0CF01B14404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B921B128-F85C-4FC4-9BF4-EFB73ECF62D4}" type="pres">
      <dgm:prSet presAssocID="{9C0F2201-FE85-4DEB-94A6-0CF01B144047}" presName="spaceRect" presStyleCnt="0"/>
      <dgm:spPr/>
    </dgm:pt>
    <dgm:pt modelId="{A539A509-5AD5-40CE-B0B5-33A2B06A24EE}" type="pres">
      <dgm:prSet presAssocID="{9C0F2201-FE85-4DEB-94A6-0CF01B144047}" presName="parTx" presStyleLbl="revTx" presStyleIdx="2" presStyleCnt="3">
        <dgm:presLayoutVars>
          <dgm:chMax val="0"/>
          <dgm:chPref val="0"/>
        </dgm:presLayoutVars>
      </dgm:prSet>
      <dgm:spPr/>
    </dgm:pt>
  </dgm:ptLst>
  <dgm:cxnLst>
    <dgm:cxn modelId="{8224152E-10B4-4145-AD5D-46DC57A2E6A3}" srcId="{2867FDF4-6810-4ADE-A566-AFBCECABCA8C}" destId="{4413A0E4-49A9-43C0-9314-7D45BAE49281}" srcOrd="0" destOrd="0" parTransId="{0B9DD013-F1C8-4AE3-9D42-A9D1CBA35D20}" sibTransId="{F906A4A7-1380-4E70-973F-7D9A01BDFB21}"/>
    <dgm:cxn modelId="{81AC545E-A686-420C-8E50-B63832C8386E}" type="presOf" srcId="{2867FDF4-6810-4ADE-A566-AFBCECABCA8C}" destId="{D8B0A457-3CB8-4852-9469-0B15992E3CA8}" srcOrd="0" destOrd="0" presId="urn:microsoft.com/office/officeart/2018/2/layout/IconVerticalSolidList"/>
    <dgm:cxn modelId="{2646A55E-8256-4A47-A153-82B45612FE57}" srcId="{2867FDF4-6810-4ADE-A566-AFBCECABCA8C}" destId="{9C0F2201-FE85-4DEB-94A6-0CF01B144047}" srcOrd="2" destOrd="0" parTransId="{456C79E2-EDA6-4552-ABE2-46FEFC0C013A}" sibTransId="{C2D2D879-47BA-4DC0-82D5-03E33B923701}"/>
    <dgm:cxn modelId="{87943B4B-F0EB-49FD-BF38-6259C9F7C363}" type="presOf" srcId="{C22DB17B-485D-4542-A672-526BDB2B9EF5}" destId="{52F73E07-579A-49B8-8C5B-71B95395B87D}" srcOrd="0" destOrd="0" presId="urn:microsoft.com/office/officeart/2018/2/layout/IconVerticalSolidList"/>
    <dgm:cxn modelId="{F1C467A6-C189-41CF-B8EE-AC037B440371}" srcId="{2867FDF4-6810-4ADE-A566-AFBCECABCA8C}" destId="{C22DB17B-485D-4542-A672-526BDB2B9EF5}" srcOrd="1" destOrd="0" parTransId="{FA85ED6D-6411-4BAD-AB17-CF56B328D489}" sibTransId="{AE8EA0FB-2195-41AC-8086-CD194CCE1E06}"/>
    <dgm:cxn modelId="{999065CF-61F1-4D15-8259-644CA5F5C65A}" type="presOf" srcId="{9C0F2201-FE85-4DEB-94A6-0CF01B144047}" destId="{A539A509-5AD5-40CE-B0B5-33A2B06A24EE}" srcOrd="0" destOrd="0" presId="urn:microsoft.com/office/officeart/2018/2/layout/IconVerticalSolidList"/>
    <dgm:cxn modelId="{39C848DB-B9A5-4F8A-BDF4-50F0692A9855}" type="presOf" srcId="{4413A0E4-49A9-43C0-9314-7D45BAE49281}" destId="{42FE5FC5-D248-4E89-B03E-C4F5D5E80970}" srcOrd="0" destOrd="0" presId="urn:microsoft.com/office/officeart/2018/2/layout/IconVerticalSolidList"/>
    <dgm:cxn modelId="{A0982489-792B-4B35-94F6-437BC97D6821}" type="presParOf" srcId="{D8B0A457-3CB8-4852-9469-0B15992E3CA8}" destId="{81928E01-32D4-4C00-850E-8FE282AC1A41}" srcOrd="0" destOrd="0" presId="urn:microsoft.com/office/officeart/2018/2/layout/IconVerticalSolidList"/>
    <dgm:cxn modelId="{BB542E69-292C-4693-9511-CCF511E09E5B}" type="presParOf" srcId="{81928E01-32D4-4C00-850E-8FE282AC1A41}" destId="{F88C1933-7C3A-4EB8-841D-8FB55D749B6A}" srcOrd="0" destOrd="0" presId="urn:microsoft.com/office/officeart/2018/2/layout/IconVerticalSolidList"/>
    <dgm:cxn modelId="{E38C9A95-3B3E-45CB-A7A5-C9A15A132AAD}" type="presParOf" srcId="{81928E01-32D4-4C00-850E-8FE282AC1A41}" destId="{8DAA8B25-631A-40A6-88C3-EBB872B584A3}" srcOrd="1" destOrd="0" presId="urn:microsoft.com/office/officeart/2018/2/layout/IconVerticalSolidList"/>
    <dgm:cxn modelId="{74A4B7F2-2E57-4788-AA0D-C386BCF4C787}" type="presParOf" srcId="{81928E01-32D4-4C00-850E-8FE282AC1A41}" destId="{35D1A037-CCD0-4801-A35F-4053BBE8A0D0}" srcOrd="2" destOrd="0" presId="urn:microsoft.com/office/officeart/2018/2/layout/IconVerticalSolidList"/>
    <dgm:cxn modelId="{5EF782DD-7C3C-4CA7-887D-1747BAD25532}" type="presParOf" srcId="{81928E01-32D4-4C00-850E-8FE282AC1A41}" destId="{42FE5FC5-D248-4E89-B03E-C4F5D5E80970}" srcOrd="3" destOrd="0" presId="urn:microsoft.com/office/officeart/2018/2/layout/IconVerticalSolidList"/>
    <dgm:cxn modelId="{A38CD6E8-0C8F-4DE2-BCDF-FFE7EB6A5491}" type="presParOf" srcId="{D8B0A457-3CB8-4852-9469-0B15992E3CA8}" destId="{EEC07F6A-EA7C-45D3-96E8-2C42249DA4A0}" srcOrd="1" destOrd="0" presId="urn:microsoft.com/office/officeart/2018/2/layout/IconVerticalSolidList"/>
    <dgm:cxn modelId="{0BE3AC62-AE22-4575-93D6-AD77F73DE32F}" type="presParOf" srcId="{D8B0A457-3CB8-4852-9469-0B15992E3CA8}" destId="{C3455D45-77B8-4274-94F3-9F54DA7CC100}" srcOrd="2" destOrd="0" presId="urn:microsoft.com/office/officeart/2018/2/layout/IconVerticalSolidList"/>
    <dgm:cxn modelId="{E72D8823-7978-4876-954B-EF252274674B}" type="presParOf" srcId="{C3455D45-77B8-4274-94F3-9F54DA7CC100}" destId="{7FF8756B-1097-4CF5-BBB1-657551A37B53}" srcOrd="0" destOrd="0" presId="urn:microsoft.com/office/officeart/2018/2/layout/IconVerticalSolidList"/>
    <dgm:cxn modelId="{B4835007-7B91-4125-BBC3-41C3B3B5423E}" type="presParOf" srcId="{C3455D45-77B8-4274-94F3-9F54DA7CC100}" destId="{4D3C0510-BE98-4A15-817E-8D69D91FFA4B}" srcOrd="1" destOrd="0" presId="urn:microsoft.com/office/officeart/2018/2/layout/IconVerticalSolidList"/>
    <dgm:cxn modelId="{6C30D9D3-4220-4ED9-B75E-E0748BB8C266}" type="presParOf" srcId="{C3455D45-77B8-4274-94F3-9F54DA7CC100}" destId="{362C0BE8-83D3-416F-9476-1F86001D2F9F}" srcOrd="2" destOrd="0" presId="urn:microsoft.com/office/officeart/2018/2/layout/IconVerticalSolidList"/>
    <dgm:cxn modelId="{B4E49ED0-26C7-45B8-BA1A-17A408219C6C}" type="presParOf" srcId="{C3455D45-77B8-4274-94F3-9F54DA7CC100}" destId="{52F73E07-579A-49B8-8C5B-71B95395B87D}" srcOrd="3" destOrd="0" presId="urn:microsoft.com/office/officeart/2018/2/layout/IconVerticalSolidList"/>
    <dgm:cxn modelId="{5A83D1C0-C324-496B-BE01-C093D84E34EC}" type="presParOf" srcId="{D8B0A457-3CB8-4852-9469-0B15992E3CA8}" destId="{0F553793-E8CA-4C46-99F4-68ACF4349E08}" srcOrd="3" destOrd="0" presId="urn:microsoft.com/office/officeart/2018/2/layout/IconVerticalSolidList"/>
    <dgm:cxn modelId="{481098D2-B12B-4E97-9B22-7ED462B8230F}" type="presParOf" srcId="{D8B0A457-3CB8-4852-9469-0B15992E3CA8}" destId="{7D3341E7-0C64-4A63-B5D2-8CB754BD2996}" srcOrd="4" destOrd="0" presId="urn:microsoft.com/office/officeart/2018/2/layout/IconVerticalSolidList"/>
    <dgm:cxn modelId="{29786B82-EDBC-4384-87CA-C1A6B97C58A8}" type="presParOf" srcId="{7D3341E7-0C64-4A63-B5D2-8CB754BD2996}" destId="{810D92D3-EF58-4159-95AC-2B3A7AB5A9FE}" srcOrd="0" destOrd="0" presId="urn:microsoft.com/office/officeart/2018/2/layout/IconVerticalSolidList"/>
    <dgm:cxn modelId="{FF71E0FE-A50E-44E7-9F6C-2CEB8189604A}" type="presParOf" srcId="{7D3341E7-0C64-4A63-B5D2-8CB754BD2996}" destId="{1971AE98-3149-457D-B2A0-5AE3597DCE1E}" srcOrd="1" destOrd="0" presId="urn:microsoft.com/office/officeart/2018/2/layout/IconVerticalSolidList"/>
    <dgm:cxn modelId="{6374206F-4F2F-4D9D-96E3-55A60E3B9BA3}" type="presParOf" srcId="{7D3341E7-0C64-4A63-B5D2-8CB754BD2996}" destId="{B921B128-F85C-4FC4-9BF4-EFB73ECF62D4}" srcOrd="2" destOrd="0" presId="urn:microsoft.com/office/officeart/2018/2/layout/IconVerticalSolidList"/>
    <dgm:cxn modelId="{B14E41DC-3550-43F1-94F5-D6BE8E18E970}" type="presParOf" srcId="{7D3341E7-0C64-4A63-B5D2-8CB754BD2996}" destId="{A539A509-5AD5-40CE-B0B5-33A2B06A24E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E26FF8F-C953-4240-BE94-65FE9210A57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08555C1-2FEC-4EC2-A788-149C30154C45}">
      <dgm:prSet/>
      <dgm:spPr/>
      <dgm:t>
        <a:bodyPr/>
        <a:lstStyle/>
        <a:p>
          <a:r>
            <a:rPr lang="en-US"/>
            <a:t>For a firm to stay ahead of its competitors it must have a way to gather and decipher intelligence from the environment</a:t>
          </a:r>
        </a:p>
      </dgm:t>
    </dgm:pt>
    <dgm:pt modelId="{A9E768AC-CA23-4E0F-9FBE-7768FEC57A65}" type="parTrans" cxnId="{F73CACCC-E326-434F-BB18-18040A6440AA}">
      <dgm:prSet/>
      <dgm:spPr/>
      <dgm:t>
        <a:bodyPr/>
        <a:lstStyle/>
        <a:p>
          <a:endParaRPr lang="en-US"/>
        </a:p>
      </dgm:t>
    </dgm:pt>
    <dgm:pt modelId="{78558BC7-1908-462E-AC6F-5F2984C408AB}" type="sibTrans" cxnId="{F73CACCC-E326-434F-BB18-18040A6440AA}">
      <dgm:prSet/>
      <dgm:spPr/>
      <dgm:t>
        <a:bodyPr/>
        <a:lstStyle/>
        <a:p>
          <a:endParaRPr lang="en-US"/>
        </a:p>
      </dgm:t>
    </dgm:pt>
    <dgm:pt modelId="{A7E0A31F-4332-4B9F-9BF2-4F7932FA3B3C}">
      <dgm:prSet/>
      <dgm:spPr/>
      <dgm:t>
        <a:bodyPr/>
        <a:lstStyle/>
        <a:p>
          <a:r>
            <a:rPr lang="en-US"/>
            <a:t>You must be proactive about the changes that are likely to hit the industry, changes likely to come from the consumers, government and the likes</a:t>
          </a:r>
        </a:p>
      </dgm:t>
    </dgm:pt>
    <dgm:pt modelId="{E769F13B-BAB6-46CE-97BD-5DE4F3CF6508}" type="parTrans" cxnId="{E2EA14CB-C283-4EA4-9BDF-8BC9D0628977}">
      <dgm:prSet/>
      <dgm:spPr/>
      <dgm:t>
        <a:bodyPr/>
        <a:lstStyle/>
        <a:p>
          <a:endParaRPr lang="en-US"/>
        </a:p>
      </dgm:t>
    </dgm:pt>
    <dgm:pt modelId="{DD0A6A11-C3E2-4509-8D67-B939CB67A10E}" type="sibTrans" cxnId="{E2EA14CB-C283-4EA4-9BDF-8BC9D0628977}">
      <dgm:prSet/>
      <dgm:spPr/>
      <dgm:t>
        <a:bodyPr/>
        <a:lstStyle/>
        <a:p>
          <a:endParaRPr lang="en-US"/>
        </a:p>
      </dgm:t>
    </dgm:pt>
    <dgm:pt modelId="{F31A6D5E-56EE-42BF-8EC5-29184E103808}">
      <dgm:prSet/>
      <dgm:spPr/>
      <dgm:t>
        <a:bodyPr/>
        <a:lstStyle/>
        <a:p>
          <a:r>
            <a:rPr lang="en-US"/>
            <a:t>This failure is what saw Kodak go down, and this capability is what has kept companies such as Apple and Samsung alive</a:t>
          </a:r>
        </a:p>
      </dgm:t>
    </dgm:pt>
    <dgm:pt modelId="{05381108-BC99-4DE5-8A53-20A0730B8A2F}" type="parTrans" cxnId="{F38068D6-CAD1-4822-817F-CA91B5FFA4B6}">
      <dgm:prSet/>
      <dgm:spPr/>
      <dgm:t>
        <a:bodyPr/>
        <a:lstStyle/>
        <a:p>
          <a:endParaRPr lang="en-US"/>
        </a:p>
      </dgm:t>
    </dgm:pt>
    <dgm:pt modelId="{617D6EC8-B0DF-47D9-B99A-5018A464EF85}" type="sibTrans" cxnId="{F38068D6-CAD1-4822-817F-CA91B5FFA4B6}">
      <dgm:prSet/>
      <dgm:spPr/>
      <dgm:t>
        <a:bodyPr/>
        <a:lstStyle/>
        <a:p>
          <a:endParaRPr lang="en-US"/>
        </a:p>
      </dgm:t>
    </dgm:pt>
    <dgm:pt modelId="{06EAE6A0-59F2-475D-896A-B081B4D36FE2}" type="pres">
      <dgm:prSet presAssocID="{6E26FF8F-C953-4240-BE94-65FE9210A579}" presName="root" presStyleCnt="0">
        <dgm:presLayoutVars>
          <dgm:dir/>
          <dgm:resizeHandles val="exact"/>
        </dgm:presLayoutVars>
      </dgm:prSet>
      <dgm:spPr/>
    </dgm:pt>
    <dgm:pt modelId="{3988349C-23E6-4319-9D8C-8463DC798C2E}" type="pres">
      <dgm:prSet presAssocID="{108555C1-2FEC-4EC2-A788-149C30154C45}" presName="compNode" presStyleCnt="0"/>
      <dgm:spPr/>
    </dgm:pt>
    <dgm:pt modelId="{9A4FD7AD-01DC-40F1-B665-1068F32A41E4}" type="pres">
      <dgm:prSet presAssocID="{108555C1-2FEC-4EC2-A788-149C30154C45}" presName="bgRect" presStyleLbl="bgShp" presStyleIdx="0" presStyleCnt="3"/>
      <dgm:spPr/>
    </dgm:pt>
    <dgm:pt modelId="{EC74FE88-3605-41E3-AAF6-6851651B9DDF}" type="pres">
      <dgm:prSet presAssocID="{108555C1-2FEC-4EC2-A788-149C30154C4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1AF74FC3-CBCA-4F05-88C0-4565BD846D37}" type="pres">
      <dgm:prSet presAssocID="{108555C1-2FEC-4EC2-A788-149C30154C45}" presName="spaceRect" presStyleCnt="0"/>
      <dgm:spPr/>
    </dgm:pt>
    <dgm:pt modelId="{BABF62C4-5FB3-467D-8961-46FA785184A3}" type="pres">
      <dgm:prSet presAssocID="{108555C1-2FEC-4EC2-A788-149C30154C45}" presName="parTx" presStyleLbl="revTx" presStyleIdx="0" presStyleCnt="3">
        <dgm:presLayoutVars>
          <dgm:chMax val="0"/>
          <dgm:chPref val="0"/>
        </dgm:presLayoutVars>
      </dgm:prSet>
      <dgm:spPr/>
    </dgm:pt>
    <dgm:pt modelId="{83C19C35-19BB-4E64-9365-7FEAC7BC9267}" type="pres">
      <dgm:prSet presAssocID="{78558BC7-1908-462E-AC6F-5F2984C408AB}" presName="sibTrans" presStyleCnt="0"/>
      <dgm:spPr/>
    </dgm:pt>
    <dgm:pt modelId="{AC915793-17F7-4B4F-8E43-F1F3B3BFAD20}" type="pres">
      <dgm:prSet presAssocID="{A7E0A31F-4332-4B9F-9BF2-4F7932FA3B3C}" presName="compNode" presStyleCnt="0"/>
      <dgm:spPr/>
    </dgm:pt>
    <dgm:pt modelId="{D014AC12-51F8-47BC-A30C-0225107BA838}" type="pres">
      <dgm:prSet presAssocID="{A7E0A31F-4332-4B9F-9BF2-4F7932FA3B3C}" presName="bgRect" presStyleLbl="bgShp" presStyleIdx="1" presStyleCnt="3"/>
      <dgm:spPr/>
    </dgm:pt>
    <dgm:pt modelId="{AAA31870-48C1-4073-B51C-7C5A675120A7}" type="pres">
      <dgm:prSet presAssocID="{A7E0A31F-4332-4B9F-9BF2-4F7932FA3B3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97737196-E50F-4F54-860D-E4094CC88CA7}" type="pres">
      <dgm:prSet presAssocID="{A7E0A31F-4332-4B9F-9BF2-4F7932FA3B3C}" presName="spaceRect" presStyleCnt="0"/>
      <dgm:spPr/>
    </dgm:pt>
    <dgm:pt modelId="{648887CA-9205-4AF0-A261-76D34010A70F}" type="pres">
      <dgm:prSet presAssocID="{A7E0A31F-4332-4B9F-9BF2-4F7932FA3B3C}" presName="parTx" presStyleLbl="revTx" presStyleIdx="1" presStyleCnt="3">
        <dgm:presLayoutVars>
          <dgm:chMax val="0"/>
          <dgm:chPref val="0"/>
        </dgm:presLayoutVars>
      </dgm:prSet>
      <dgm:spPr/>
    </dgm:pt>
    <dgm:pt modelId="{D309597F-958B-408B-955A-83F2724223D4}" type="pres">
      <dgm:prSet presAssocID="{DD0A6A11-C3E2-4509-8D67-B939CB67A10E}" presName="sibTrans" presStyleCnt="0"/>
      <dgm:spPr/>
    </dgm:pt>
    <dgm:pt modelId="{2CE17A4A-D9CC-4CD5-B557-70E6FB68C036}" type="pres">
      <dgm:prSet presAssocID="{F31A6D5E-56EE-42BF-8EC5-29184E103808}" presName="compNode" presStyleCnt="0"/>
      <dgm:spPr/>
    </dgm:pt>
    <dgm:pt modelId="{06AA82A7-AFDA-43BF-AC66-5E1517520509}" type="pres">
      <dgm:prSet presAssocID="{F31A6D5E-56EE-42BF-8EC5-29184E103808}" presName="bgRect" presStyleLbl="bgShp" presStyleIdx="2" presStyleCnt="3"/>
      <dgm:spPr/>
    </dgm:pt>
    <dgm:pt modelId="{7C1F221A-9C9F-4731-BD4A-BD969E5829E2}" type="pres">
      <dgm:prSet presAssocID="{F31A6D5E-56EE-42BF-8EC5-29184E10380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ocessor"/>
        </a:ext>
      </dgm:extLst>
    </dgm:pt>
    <dgm:pt modelId="{71BA1C4A-8223-4E6B-927C-A7E892482619}" type="pres">
      <dgm:prSet presAssocID="{F31A6D5E-56EE-42BF-8EC5-29184E103808}" presName="spaceRect" presStyleCnt="0"/>
      <dgm:spPr/>
    </dgm:pt>
    <dgm:pt modelId="{88DED73E-8979-462F-9FC6-9A01D3DF0F98}" type="pres">
      <dgm:prSet presAssocID="{F31A6D5E-56EE-42BF-8EC5-29184E103808}" presName="parTx" presStyleLbl="revTx" presStyleIdx="2" presStyleCnt="3">
        <dgm:presLayoutVars>
          <dgm:chMax val="0"/>
          <dgm:chPref val="0"/>
        </dgm:presLayoutVars>
      </dgm:prSet>
      <dgm:spPr/>
    </dgm:pt>
  </dgm:ptLst>
  <dgm:cxnLst>
    <dgm:cxn modelId="{8B430D0A-A480-4F4D-A0B1-961272F4B601}" type="presOf" srcId="{108555C1-2FEC-4EC2-A788-149C30154C45}" destId="{BABF62C4-5FB3-467D-8961-46FA785184A3}" srcOrd="0" destOrd="0" presId="urn:microsoft.com/office/officeart/2018/2/layout/IconVerticalSolidList"/>
    <dgm:cxn modelId="{1B05A427-AD5F-4D05-93D5-B2B4A244A0E2}" type="presOf" srcId="{6E26FF8F-C953-4240-BE94-65FE9210A579}" destId="{06EAE6A0-59F2-475D-896A-B081B4D36FE2}" srcOrd="0" destOrd="0" presId="urn:microsoft.com/office/officeart/2018/2/layout/IconVerticalSolidList"/>
    <dgm:cxn modelId="{84C9545D-0C3B-49C1-8A16-739233E9A5C2}" type="presOf" srcId="{A7E0A31F-4332-4B9F-9BF2-4F7932FA3B3C}" destId="{648887CA-9205-4AF0-A261-76D34010A70F}" srcOrd="0" destOrd="0" presId="urn:microsoft.com/office/officeart/2018/2/layout/IconVerticalSolidList"/>
    <dgm:cxn modelId="{E2EA14CB-C283-4EA4-9BDF-8BC9D0628977}" srcId="{6E26FF8F-C953-4240-BE94-65FE9210A579}" destId="{A7E0A31F-4332-4B9F-9BF2-4F7932FA3B3C}" srcOrd="1" destOrd="0" parTransId="{E769F13B-BAB6-46CE-97BD-5DE4F3CF6508}" sibTransId="{DD0A6A11-C3E2-4509-8D67-B939CB67A10E}"/>
    <dgm:cxn modelId="{F73CACCC-E326-434F-BB18-18040A6440AA}" srcId="{6E26FF8F-C953-4240-BE94-65FE9210A579}" destId="{108555C1-2FEC-4EC2-A788-149C30154C45}" srcOrd="0" destOrd="0" parTransId="{A9E768AC-CA23-4E0F-9FBE-7768FEC57A65}" sibTransId="{78558BC7-1908-462E-AC6F-5F2984C408AB}"/>
    <dgm:cxn modelId="{F38068D6-CAD1-4822-817F-CA91B5FFA4B6}" srcId="{6E26FF8F-C953-4240-BE94-65FE9210A579}" destId="{F31A6D5E-56EE-42BF-8EC5-29184E103808}" srcOrd="2" destOrd="0" parTransId="{05381108-BC99-4DE5-8A53-20A0730B8A2F}" sibTransId="{617D6EC8-B0DF-47D9-B99A-5018A464EF85}"/>
    <dgm:cxn modelId="{221EEEF0-047E-41E2-B994-86FDF84974C4}" type="presOf" srcId="{F31A6D5E-56EE-42BF-8EC5-29184E103808}" destId="{88DED73E-8979-462F-9FC6-9A01D3DF0F98}" srcOrd="0" destOrd="0" presId="urn:microsoft.com/office/officeart/2018/2/layout/IconVerticalSolidList"/>
    <dgm:cxn modelId="{02B5888B-6AE7-48E0-A3D2-CF2608EB5C88}" type="presParOf" srcId="{06EAE6A0-59F2-475D-896A-B081B4D36FE2}" destId="{3988349C-23E6-4319-9D8C-8463DC798C2E}" srcOrd="0" destOrd="0" presId="urn:microsoft.com/office/officeart/2018/2/layout/IconVerticalSolidList"/>
    <dgm:cxn modelId="{5DEAC6FF-C1F9-4A13-AE1F-B2E464349169}" type="presParOf" srcId="{3988349C-23E6-4319-9D8C-8463DC798C2E}" destId="{9A4FD7AD-01DC-40F1-B665-1068F32A41E4}" srcOrd="0" destOrd="0" presId="urn:microsoft.com/office/officeart/2018/2/layout/IconVerticalSolidList"/>
    <dgm:cxn modelId="{16977C79-3785-4611-9750-B58D8F2A8838}" type="presParOf" srcId="{3988349C-23E6-4319-9D8C-8463DC798C2E}" destId="{EC74FE88-3605-41E3-AAF6-6851651B9DDF}" srcOrd="1" destOrd="0" presId="urn:microsoft.com/office/officeart/2018/2/layout/IconVerticalSolidList"/>
    <dgm:cxn modelId="{1F574799-207B-4421-A69D-0D363FB3AD34}" type="presParOf" srcId="{3988349C-23E6-4319-9D8C-8463DC798C2E}" destId="{1AF74FC3-CBCA-4F05-88C0-4565BD846D37}" srcOrd="2" destOrd="0" presId="urn:microsoft.com/office/officeart/2018/2/layout/IconVerticalSolidList"/>
    <dgm:cxn modelId="{FD6DF12A-F444-4FE5-BCB9-CB13F550B075}" type="presParOf" srcId="{3988349C-23E6-4319-9D8C-8463DC798C2E}" destId="{BABF62C4-5FB3-467D-8961-46FA785184A3}" srcOrd="3" destOrd="0" presId="urn:microsoft.com/office/officeart/2018/2/layout/IconVerticalSolidList"/>
    <dgm:cxn modelId="{19DA7981-0837-4C23-BED1-60DE9697BE7D}" type="presParOf" srcId="{06EAE6A0-59F2-475D-896A-B081B4D36FE2}" destId="{83C19C35-19BB-4E64-9365-7FEAC7BC9267}" srcOrd="1" destOrd="0" presId="urn:microsoft.com/office/officeart/2018/2/layout/IconVerticalSolidList"/>
    <dgm:cxn modelId="{C69EC0D7-8413-40C9-820A-477B5889538D}" type="presParOf" srcId="{06EAE6A0-59F2-475D-896A-B081B4D36FE2}" destId="{AC915793-17F7-4B4F-8E43-F1F3B3BFAD20}" srcOrd="2" destOrd="0" presId="urn:microsoft.com/office/officeart/2018/2/layout/IconVerticalSolidList"/>
    <dgm:cxn modelId="{60F632DD-4352-4057-9347-0B4B9B7F508D}" type="presParOf" srcId="{AC915793-17F7-4B4F-8E43-F1F3B3BFAD20}" destId="{D014AC12-51F8-47BC-A30C-0225107BA838}" srcOrd="0" destOrd="0" presId="urn:microsoft.com/office/officeart/2018/2/layout/IconVerticalSolidList"/>
    <dgm:cxn modelId="{64D039A9-6E9D-40AF-A391-002A9014B306}" type="presParOf" srcId="{AC915793-17F7-4B4F-8E43-F1F3B3BFAD20}" destId="{AAA31870-48C1-4073-B51C-7C5A675120A7}" srcOrd="1" destOrd="0" presId="urn:microsoft.com/office/officeart/2018/2/layout/IconVerticalSolidList"/>
    <dgm:cxn modelId="{142F3F9D-2108-4430-AECB-9CC7F0AB3ABD}" type="presParOf" srcId="{AC915793-17F7-4B4F-8E43-F1F3B3BFAD20}" destId="{97737196-E50F-4F54-860D-E4094CC88CA7}" srcOrd="2" destOrd="0" presId="urn:microsoft.com/office/officeart/2018/2/layout/IconVerticalSolidList"/>
    <dgm:cxn modelId="{5862EB84-9FB4-4A8C-98D1-F971B1BEEDEE}" type="presParOf" srcId="{AC915793-17F7-4B4F-8E43-F1F3B3BFAD20}" destId="{648887CA-9205-4AF0-A261-76D34010A70F}" srcOrd="3" destOrd="0" presId="urn:microsoft.com/office/officeart/2018/2/layout/IconVerticalSolidList"/>
    <dgm:cxn modelId="{DC919E2B-BF94-43A1-A90D-E6EB83853EF6}" type="presParOf" srcId="{06EAE6A0-59F2-475D-896A-B081B4D36FE2}" destId="{D309597F-958B-408B-955A-83F2724223D4}" srcOrd="3" destOrd="0" presId="urn:microsoft.com/office/officeart/2018/2/layout/IconVerticalSolidList"/>
    <dgm:cxn modelId="{C43C6A38-9133-4926-ABAE-D7012B35EC97}" type="presParOf" srcId="{06EAE6A0-59F2-475D-896A-B081B4D36FE2}" destId="{2CE17A4A-D9CC-4CD5-B557-70E6FB68C036}" srcOrd="4" destOrd="0" presId="urn:microsoft.com/office/officeart/2018/2/layout/IconVerticalSolidList"/>
    <dgm:cxn modelId="{25536CFC-A97C-4C86-BE39-6C1E75CE517E}" type="presParOf" srcId="{2CE17A4A-D9CC-4CD5-B557-70E6FB68C036}" destId="{06AA82A7-AFDA-43BF-AC66-5E1517520509}" srcOrd="0" destOrd="0" presId="urn:microsoft.com/office/officeart/2018/2/layout/IconVerticalSolidList"/>
    <dgm:cxn modelId="{C844BF3A-D522-4B51-91E4-70600EE61CA4}" type="presParOf" srcId="{2CE17A4A-D9CC-4CD5-B557-70E6FB68C036}" destId="{7C1F221A-9C9F-4731-BD4A-BD969E5829E2}" srcOrd="1" destOrd="0" presId="urn:microsoft.com/office/officeart/2018/2/layout/IconVerticalSolidList"/>
    <dgm:cxn modelId="{F6CFC23C-E723-4CD0-B221-01D0CEC44C47}" type="presParOf" srcId="{2CE17A4A-D9CC-4CD5-B557-70E6FB68C036}" destId="{71BA1C4A-8223-4E6B-927C-A7E892482619}" srcOrd="2" destOrd="0" presId="urn:microsoft.com/office/officeart/2018/2/layout/IconVerticalSolidList"/>
    <dgm:cxn modelId="{3B66CF49-E157-4431-8B49-A82B35A7F5FE}" type="presParOf" srcId="{2CE17A4A-D9CC-4CD5-B557-70E6FB68C036}" destId="{88DED73E-8979-462F-9FC6-9A01D3DF0F9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6E162BF-3504-4C37-98CD-D7F53CA5380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72C5B7E-DD0A-4FBD-827B-4075A51CFCA2}">
      <dgm:prSet/>
      <dgm:spPr/>
      <dgm:t>
        <a:bodyPr/>
        <a:lstStyle/>
        <a:p>
          <a:r>
            <a:rPr lang="en-US"/>
            <a:t>In today’s business environment, every stakeholder is concerned about how the business operations are affecting society and the environment</a:t>
          </a:r>
        </a:p>
      </dgm:t>
    </dgm:pt>
    <dgm:pt modelId="{D22BA577-DE2F-4C27-8698-5D26FAD3D2A5}" type="parTrans" cxnId="{C3435404-EEE8-4905-B462-1291520A0B17}">
      <dgm:prSet/>
      <dgm:spPr/>
      <dgm:t>
        <a:bodyPr/>
        <a:lstStyle/>
        <a:p>
          <a:endParaRPr lang="en-US"/>
        </a:p>
      </dgm:t>
    </dgm:pt>
    <dgm:pt modelId="{6BE99147-D3B2-4F8E-A379-BBF9A1BEBD29}" type="sibTrans" cxnId="{C3435404-EEE8-4905-B462-1291520A0B17}">
      <dgm:prSet/>
      <dgm:spPr/>
      <dgm:t>
        <a:bodyPr/>
        <a:lstStyle/>
        <a:p>
          <a:endParaRPr lang="en-US"/>
        </a:p>
      </dgm:t>
    </dgm:pt>
    <dgm:pt modelId="{DE9FDAE3-FABC-4738-AB83-395DFB2E9588}">
      <dgm:prSet/>
      <dgm:spPr/>
      <dgm:t>
        <a:bodyPr/>
        <a:lstStyle/>
        <a:p>
          <a:r>
            <a:rPr lang="en-US"/>
            <a:t>Transparency of firm's operations is becoming a concern not just for the government but also consumers and other stakeholders</a:t>
          </a:r>
        </a:p>
      </dgm:t>
    </dgm:pt>
    <dgm:pt modelId="{9DE4B4BB-778C-44A2-8914-A432F1E42089}" type="parTrans" cxnId="{720595DD-1B11-496E-B90B-D0805C7107FD}">
      <dgm:prSet/>
      <dgm:spPr/>
      <dgm:t>
        <a:bodyPr/>
        <a:lstStyle/>
        <a:p>
          <a:endParaRPr lang="en-US"/>
        </a:p>
      </dgm:t>
    </dgm:pt>
    <dgm:pt modelId="{463DCAE9-ABFB-43AC-8BF1-1B90E70D5F3A}" type="sibTrans" cxnId="{720595DD-1B11-496E-B90B-D0805C7107FD}">
      <dgm:prSet/>
      <dgm:spPr/>
      <dgm:t>
        <a:bodyPr/>
        <a:lstStyle/>
        <a:p>
          <a:endParaRPr lang="en-US"/>
        </a:p>
      </dgm:t>
    </dgm:pt>
    <dgm:pt modelId="{EE90CFA5-715B-42B2-9022-10B4EF9E166F}">
      <dgm:prSet/>
      <dgm:spPr/>
      <dgm:t>
        <a:bodyPr/>
        <a:lstStyle/>
        <a:p>
          <a:r>
            <a:rPr lang="en-US"/>
            <a:t>Therefore, firms must chart a path that is sustainable as far as these issues are concerned</a:t>
          </a:r>
        </a:p>
      </dgm:t>
    </dgm:pt>
    <dgm:pt modelId="{B7EACA24-E049-4CFD-840F-F072A2AAECB4}" type="parTrans" cxnId="{A9B1C10E-33A1-48DD-82B2-B3B7BDA301A0}">
      <dgm:prSet/>
      <dgm:spPr/>
      <dgm:t>
        <a:bodyPr/>
        <a:lstStyle/>
        <a:p>
          <a:endParaRPr lang="en-US"/>
        </a:p>
      </dgm:t>
    </dgm:pt>
    <dgm:pt modelId="{47ABC2E0-6D0E-4724-877F-F03E911DD4F4}" type="sibTrans" cxnId="{A9B1C10E-33A1-48DD-82B2-B3B7BDA301A0}">
      <dgm:prSet/>
      <dgm:spPr/>
      <dgm:t>
        <a:bodyPr/>
        <a:lstStyle/>
        <a:p>
          <a:endParaRPr lang="en-US"/>
        </a:p>
      </dgm:t>
    </dgm:pt>
    <dgm:pt modelId="{E805295D-48BE-48FD-A0D3-DDB7AD18D8A9}" type="pres">
      <dgm:prSet presAssocID="{06E162BF-3504-4C37-98CD-D7F53CA53800}" presName="root" presStyleCnt="0">
        <dgm:presLayoutVars>
          <dgm:dir/>
          <dgm:resizeHandles val="exact"/>
        </dgm:presLayoutVars>
      </dgm:prSet>
      <dgm:spPr/>
    </dgm:pt>
    <dgm:pt modelId="{30EF7BCD-D01E-468D-863E-4CCB818E4575}" type="pres">
      <dgm:prSet presAssocID="{F72C5B7E-DD0A-4FBD-827B-4075A51CFCA2}" presName="compNode" presStyleCnt="0"/>
      <dgm:spPr/>
    </dgm:pt>
    <dgm:pt modelId="{E8537180-9031-44B6-867F-BDB3AA10E19A}" type="pres">
      <dgm:prSet presAssocID="{F72C5B7E-DD0A-4FBD-827B-4075A51CFCA2}" presName="bgRect" presStyleLbl="bgShp" presStyleIdx="0" presStyleCnt="3"/>
      <dgm:spPr/>
    </dgm:pt>
    <dgm:pt modelId="{88B07848-7686-47F9-A8F3-C6FB2483328A}" type="pres">
      <dgm:prSet presAssocID="{F72C5B7E-DD0A-4FBD-827B-4075A51CFCA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2F4B093C-1051-45EB-8DC0-8A04BA00F93D}" type="pres">
      <dgm:prSet presAssocID="{F72C5B7E-DD0A-4FBD-827B-4075A51CFCA2}" presName="spaceRect" presStyleCnt="0"/>
      <dgm:spPr/>
    </dgm:pt>
    <dgm:pt modelId="{CE7272D4-42D3-4C14-A4ED-3FB001AC959F}" type="pres">
      <dgm:prSet presAssocID="{F72C5B7E-DD0A-4FBD-827B-4075A51CFCA2}" presName="parTx" presStyleLbl="revTx" presStyleIdx="0" presStyleCnt="3">
        <dgm:presLayoutVars>
          <dgm:chMax val="0"/>
          <dgm:chPref val="0"/>
        </dgm:presLayoutVars>
      </dgm:prSet>
      <dgm:spPr/>
    </dgm:pt>
    <dgm:pt modelId="{FE49F61E-C87C-4DF6-BBA8-6B7E1B74303A}" type="pres">
      <dgm:prSet presAssocID="{6BE99147-D3B2-4F8E-A379-BBF9A1BEBD29}" presName="sibTrans" presStyleCnt="0"/>
      <dgm:spPr/>
    </dgm:pt>
    <dgm:pt modelId="{60FAF536-A462-4D45-9E8B-D10C09455819}" type="pres">
      <dgm:prSet presAssocID="{DE9FDAE3-FABC-4738-AB83-395DFB2E9588}" presName="compNode" presStyleCnt="0"/>
      <dgm:spPr/>
    </dgm:pt>
    <dgm:pt modelId="{7E1E7A7F-7946-4C69-91B2-054EDAFBD3E7}" type="pres">
      <dgm:prSet presAssocID="{DE9FDAE3-FABC-4738-AB83-395DFB2E9588}" presName="bgRect" presStyleLbl="bgShp" presStyleIdx="1" presStyleCnt="3"/>
      <dgm:spPr/>
    </dgm:pt>
    <dgm:pt modelId="{27FB20BC-4761-4C4A-848B-73CE07E1573A}" type="pres">
      <dgm:prSet presAssocID="{DE9FDAE3-FABC-4738-AB83-395DFB2E958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B715AE34-0A93-42FE-9A3A-8D4A0B63E4DE}" type="pres">
      <dgm:prSet presAssocID="{DE9FDAE3-FABC-4738-AB83-395DFB2E9588}" presName="spaceRect" presStyleCnt="0"/>
      <dgm:spPr/>
    </dgm:pt>
    <dgm:pt modelId="{CE35970F-11A5-453A-9939-CA7B90343829}" type="pres">
      <dgm:prSet presAssocID="{DE9FDAE3-FABC-4738-AB83-395DFB2E9588}" presName="parTx" presStyleLbl="revTx" presStyleIdx="1" presStyleCnt="3">
        <dgm:presLayoutVars>
          <dgm:chMax val="0"/>
          <dgm:chPref val="0"/>
        </dgm:presLayoutVars>
      </dgm:prSet>
      <dgm:spPr/>
    </dgm:pt>
    <dgm:pt modelId="{72FAF59C-FAE9-426E-A0D6-8CE2995F3F03}" type="pres">
      <dgm:prSet presAssocID="{463DCAE9-ABFB-43AC-8BF1-1B90E70D5F3A}" presName="sibTrans" presStyleCnt="0"/>
      <dgm:spPr/>
    </dgm:pt>
    <dgm:pt modelId="{8A8AB659-5B9A-4AFC-8D9E-83F619D2C77B}" type="pres">
      <dgm:prSet presAssocID="{EE90CFA5-715B-42B2-9022-10B4EF9E166F}" presName="compNode" presStyleCnt="0"/>
      <dgm:spPr/>
    </dgm:pt>
    <dgm:pt modelId="{EE4B6A8C-365B-4220-B919-9A3E9E4D3B91}" type="pres">
      <dgm:prSet presAssocID="{EE90CFA5-715B-42B2-9022-10B4EF9E166F}" presName="bgRect" presStyleLbl="bgShp" presStyleIdx="2" presStyleCnt="3"/>
      <dgm:spPr/>
    </dgm:pt>
    <dgm:pt modelId="{9129B1E5-AAE7-4A53-8C08-58A37BB78C7B}" type="pres">
      <dgm:prSet presAssocID="{EE90CFA5-715B-42B2-9022-10B4EF9E166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siness Growth"/>
        </a:ext>
      </dgm:extLst>
    </dgm:pt>
    <dgm:pt modelId="{B75998F7-1E4E-46E7-B0A9-8E38E0C95F96}" type="pres">
      <dgm:prSet presAssocID="{EE90CFA5-715B-42B2-9022-10B4EF9E166F}" presName="spaceRect" presStyleCnt="0"/>
      <dgm:spPr/>
    </dgm:pt>
    <dgm:pt modelId="{73DFC0CA-B0B3-4923-95AC-B617758DC4FC}" type="pres">
      <dgm:prSet presAssocID="{EE90CFA5-715B-42B2-9022-10B4EF9E166F}" presName="parTx" presStyleLbl="revTx" presStyleIdx="2" presStyleCnt="3">
        <dgm:presLayoutVars>
          <dgm:chMax val="0"/>
          <dgm:chPref val="0"/>
        </dgm:presLayoutVars>
      </dgm:prSet>
      <dgm:spPr/>
    </dgm:pt>
  </dgm:ptLst>
  <dgm:cxnLst>
    <dgm:cxn modelId="{C3435404-EEE8-4905-B462-1291520A0B17}" srcId="{06E162BF-3504-4C37-98CD-D7F53CA53800}" destId="{F72C5B7E-DD0A-4FBD-827B-4075A51CFCA2}" srcOrd="0" destOrd="0" parTransId="{D22BA577-DE2F-4C27-8698-5D26FAD3D2A5}" sibTransId="{6BE99147-D3B2-4F8E-A379-BBF9A1BEBD29}"/>
    <dgm:cxn modelId="{A9B1C10E-33A1-48DD-82B2-B3B7BDA301A0}" srcId="{06E162BF-3504-4C37-98CD-D7F53CA53800}" destId="{EE90CFA5-715B-42B2-9022-10B4EF9E166F}" srcOrd="2" destOrd="0" parTransId="{B7EACA24-E049-4CFD-840F-F072A2AAECB4}" sibTransId="{47ABC2E0-6D0E-4724-877F-F03E911DD4F4}"/>
    <dgm:cxn modelId="{69905140-6FBA-4E7C-98A2-E45B7E75B1EF}" type="presOf" srcId="{F72C5B7E-DD0A-4FBD-827B-4075A51CFCA2}" destId="{CE7272D4-42D3-4C14-A4ED-3FB001AC959F}" srcOrd="0" destOrd="0" presId="urn:microsoft.com/office/officeart/2018/2/layout/IconVerticalSolidList"/>
    <dgm:cxn modelId="{526FDD45-2E73-4FEB-85DE-91375B7950CD}" type="presOf" srcId="{06E162BF-3504-4C37-98CD-D7F53CA53800}" destId="{E805295D-48BE-48FD-A0D3-DDB7AD18D8A9}" srcOrd="0" destOrd="0" presId="urn:microsoft.com/office/officeart/2018/2/layout/IconVerticalSolidList"/>
    <dgm:cxn modelId="{F18F1473-F851-4D95-9AA5-5E44629F9EEE}" type="presOf" srcId="{DE9FDAE3-FABC-4738-AB83-395DFB2E9588}" destId="{CE35970F-11A5-453A-9939-CA7B90343829}" srcOrd="0" destOrd="0" presId="urn:microsoft.com/office/officeart/2018/2/layout/IconVerticalSolidList"/>
    <dgm:cxn modelId="{720595DD-1B11-496E-B90B-D0805C7107FD}" srcId="{06E162BF-3504-4C37-98CD-D7F53CA53800}" destId="{DE9FDAE3-FABC-4738-AB83-395DFB2E9588}" srcOrd="1" destOrd="0" parTransId="{9DE4B4BB-778C-44A2-8914-A432F1E42089}" sibTransId="{463DCAE9-ABFB-43AC-8BF1-1B90E70D5F3A}"/>
    <dgm:cxn modelId="{DE28D0F5-00C3-4702-AC8A-C26ABB424F97}" type="presOf" srcId="{EE90CFA5-715B-42B2-9022-10B4EF9E166F}" destId="{73DFC0CA-B0B3-4923-95AC-B617758DC4FC}" srcOrd="0" destOrd="0" presId="urn:microsoft.com/office/officeart/2018/2/layout/IconVerticalSolidList"/>
    <dgm:cxn modelId="{63A415A1-114D-4DE2-A6CC-093F166A4293}" type="presParOf" srcId="{E805295D-48BE-48FD-A0D3-DDB7AD18D8A9}" destId="{30EF7BCD-D01E-468D-863E-4CCB818E4575}" srcOrd="0" destOrd="0" presId="urn:microsoft.com/office/officeart/2018/2/layout/IconVerticalSolidList"/>
    <dgm:cxn modelId="{BAE22BB0-B5E9-4D3E-A4A7-29465EF53CB0}" type="presParOf" srcId="{30EF7BCD-D01E-468D-863E-4CCB818E4575}" destId="{E8537180-9031-44B6-867F-BDB3AA10E19A}" srcOrd="0" destOrd="0" presId="urn:microsoft.com/office/officeart/2018/2/layout/IconVerticalSolidList"/>
    <dgm:cxn modelId="{2376977C-2148-4E45-AADD-51B2EC09927C}" type="presParOf" srcId="{30EF7BCD-D01E-468D-863E-4CCB818E4575}" destId="{88B07848-7686-47F9-A8F3-C6FB2483328A}" srcOrd="1" destOrd="0" presId="urn:microsoft.com/office/officeart/2018/2/layout/IconVerticalSolidList"/>
    <dgm:cxn modelId="{E2AF6AE2-8A0D-40AE-BDA2-8243804E0B84}" type="presParOf" srcId="{30EF7BCD-D01E-468D-863E-4CCB818E4575}" destId="{2F4B093C-1051-45EB-8DC0-8A04BA00F93D}" srcOrd="2" destOrd="0" presId="urn:microsoft.com/office/officeart/2018/2/layout/IconVerticalSolidList"/>
    <dgm:cxn modelId="{4E46F73A-5FD5-4B88-8A1A-3D8183B6B656}" type="presParOf" srcId="{30EF7BCD-D01E-468D-863E-4CCB818E4575}" destId="{CE7272D4-42D3-4C14-A4ED-3FB001AC959F}" srcOrd="3" destOrd="0" presId="urn:microsoft.com/office/officeart/2018/2/layout/IconVerticalSolidList"/>
    <dgm:cxn modelId="{68A3A511-7F5A-4329-8B8B-598D0704EC8E}" type="presParOf" srcId="{E805295D-48BE-48FD-A0D3-DDB7AD18D8A9}" destId="{FE49F61E-C87C-4DF6-BBA8-6B7E1B74303A}" srcOrd="1" destOrd="0" presId="urn:microsoft.com/office/officeart/2018/2/layout/IconVerticalSolidList"/>
    <dgm:cxn modelId="{DB4B4DAC-86A3-4744-A657-519CAAC9B0F8}" type="presParOf" srcId="{E805295D-48BE-48FD-A0D3-DDB7AD18D8A9}" destId="{60FAF536-A462-4D45-9E8B-D10C09455819}" srcOrd="2" destOrd="0" presId="urn:microsoft.com/office/officeart/2018/2/layout/IconVerticalSolidList"/>
    <dgm:cxn modelId="{08BBF83B-5431-4A84-8C2D-17911140E0F5}" type="presParOf" srcId="{60FAF536-A462-4D45-9E8B-D10C09455819}" destId="{7E1E7A7F-7946-4C69-91B2-054EDAFBD3E7}" srcOrd="0" destOrd="0" presId="urn:microsoft.com/office/officeart/2018/2/layout/IconVerticalSolidList"/>
    <dgm:cxn modelId="{918CE95B-26E5-431D-9DF0-9F4A6F96100F}" type="presParOf" srcId="{60FAF536-A462-4D45-9E8B-D10C09455819}" destId="{27FB20BC-4761-4C4A-848B-73CE07E1573A}" srcOrd="1" destOrd="0" presId="urn:microsoft.com/office/officeart/2018/2/layout/IconVerticalSolidList"/>
    <dgm:cxn modelId="{EFD31F23-1F20-4568-82A2-E78C963E623B}" type="presParOf" srcId="{60FAF536-A462-4D45-9E8B-D10C09455819}" destId="{B715AE34-0A93-42FE-9A3A-8D4A0B63E4DE}" srcOrd="2" destOrd="0" presId="urn:microsoft.com/office/officeart/2018/2/layout/IconVerticalSolidList"/>
    <dgm:cxn modelId="{85A22B4B-4DC0-4555-AA85-245A0028DD17}" type="presParOf" srcId="{60FAF536-A462-4D45-9E8B-D10C09455819}" destId="{CE35970F-11A5-453A-9939-CA7B90343829}" srcOrd="3" destOrd="0" presId="urn:microsoft.com/office/officeart/2018/2/layout/IconVerticalSolidList"/>
    <dgm:cxn modelId="{60117691-3EE1-48BC-A61C-E62C122A1EFD}" type="presParOf" srcId="{E805295D-48BE-48FD-A0D3-DDB7AD18D8A9}" destId="{72FAF59C-FAE9-426E-A0D6-8CE2995F3F03}" srcOrd="3" destOrd="0" presId="urn:microsoft.com/office/officeart/2018/2/layout/IconVerticalSolidList"/>
    <dgm:cxn modelId="{8130B616-CBD6-4E19-90AD-FDE637F41D10}" type="presParOf" srcId="{E805295D-48BE-48FD-A0D3-DDB7AD18D8A9}" destId="{8A8AB659-5B9A-4AFC-8D9E-83F619D2C77B}" srcOrd="4" destOrd="0" presId="urn:microsoft.com/office/officeart/2018/2/layout/IconVerticalSolidList"/>
    <dgm:cxn modelId="{17C87CA0-094F-44F2-9DE7-2D4A1A6FBD25}" type="presParOf" srcId="{8A8AB659-5B9A-4AFC-8D9E-83F619D2C77B}" destId="{EE4B6A8C-365B-4220-B919-9A3E9E4D3B91}" srcOrd="0" destOrd="0" presId="urn:microsoft.com/office/officeart/2018/2/layout/IconVerticalSolidList"/>
    <dgm:cxn modelId="{C4899573-564C-446A-B464-AE6124EA8AEC}" type="presParOf" srcId="{8A8AB659-5B9A-4AFC-8D9E-83F619D2C77B}" destId="{9129B1E5-AAE7-4A53-8C08-58A37BB78C7B}" srcOrd="1" destOrd="0" presId="urn:microsoft.com/office/officeart/2018/2/layout/IconVerticalSolidList"/>
    <dgm:cxn modelId="{B02B29B6-23E2-4693-8805-AE19FCC7FD00}" type="presParOf" srcId="{8A8AB659-5B9A-4AFC-8D9E-83F619D2C77B}" destId="{B75998F7-1E4E-46E7-B0A9-8E38E0C95F96}" srcOrd="2" destOrd="0" presId="urn:microsoft.com/office/officeart/2018/2/layout/IconVerticalSolidList"/>
    <dgm:cxn modelId="{CD48E87D-CEB5-48D6-864E-BC375309E3D5}" type="presParOf" srcId="{8A8AB659-5B9A-4AFC-8D9E-83F619D2C77B}" destId="{73DFC0CA-B0B3-4923-95AC-B617758DC4F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BF0063-03E4-4B5B-91A7-F822788FECF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A958C93-DB76-4B70-BF66-5F79AE2C52B5}">
      <dgm:prSet/>
      <dgm:spPr/>
      <dgm:t>
        <a:bodyPr/>
        <a:lstStyle/>
        <a:p>
          <a:r>
            <a:rPr lang="en-US"/>
            <a:t>Bargaining Power of Buyers: Where there are availability alternative products to your products, the buyer will have higher bargaining power, and this is not good for a business</a:t>
          </a:r>
        </a:p>
      </dgm:t>
    </dgm:pt>
    <dgm:pt modelId="{BB8743DA-5439-4E52-AFDD-186D68D75E2D}" type="parTrans" cxnId="{1C3D5B80-DE4A-4D35-BE49-C705CE8F9085}">
      <dgm:prSet/>
      <dgm:spPr/>
      <dgm:t>
        <a:bodyPr/>
        <a:lstStyle/>
        <a:p>
          <a:endParaRPr lang="en-US"/>
        </a:p>
      </dgm:t>
    </dgm:pt>
    <dgm:pt modelId="{BAEEA165-8FC6-4E65-B370-1D407CEBC944}" type="sibTrans" cxnId="{1C3D5B80-DE4A-4D35-BE49-C705CE8F9085}">
      <dgm:prSet/>
      <dgm:spPr/>
      <dgm:t>
        <a:bodyPr/>
        <a:lstStyle/>
        <a:p>
          <a:endParaRPr lang="en-US"/>
        </a:p>
      </dgm:t>
    </dgm:pt>
    <dgm:pt modelId="{1000C91D-AACE-41CC-9DB7-2F9CE63A3CE7}">
      <dgm:prSet/>
      <dgm:spPr/>
      <dgm:t>
        <a:bodyPr/>
        <a:lstStyle/>
        <a:p>
          <a:r>
            <a:rPr lang="en-US"/>
            <a:t>Threat of Substitutes: This is usually high where brand loyalty is absent or low and consumers are price sensitive</a:t>
          </a:r>
        </a:p>
      </dgm:t>
    </dgm:pt>
    <dgm:pt modelId="{6D059781-036F-4DFE-A027-B6699A39E626}" type="parTrans" cxnId="{F5FC4124-6191-47FE-83EC-E3931A768E11}">
      <dgm:prSet/>
      <dgm:spPr/>
      <dgm:t>
        <a:bodyPr/>
        <a:lstStyle/>
        <a:p>
          <a:endParaRPr lang="en-US"/>
        </a:p>
      </dgm:t>
    </dgm:pt>
    <dgm:pt modelId="{26831C03-5AFC-4359-8FF6-E7F966E30FA2}" type="sibTrans" cxnId="{F5FC4124-6191-47FE-83EC-E3931A768E11}">
      <dgm:prSet/>
      <dgm:spPr/>
      <dgm:t>
        <a:bodyPr/>
        <a:lstStyle/>
        <a:p>
          <a:endParaRPr lang="en-US"/>
        </a:p>
      </dgm:t>
    </dgm:pt>
    <dgm:pt modelId="{2010629A-8D09-46E4-94AD-6D210F61E9DD}">
      <dgm:prSet/>
      <dgm:spPr/>
      <dgm:t>
        <a:bodyPr/>
        <a:lstStyle/>
        <a:p>
          <a:r>
            <a:rPr lang="en-US"/>
            <a:t>Industry Rivalry: This denotes the fight for market share and being number one in the industry</a:t>
          </a:r>
        </a:p>
      </dgm:t>
    </dgm:pt>
    <dgm:pt modelId="{9E5AC792-B3FD-4838-81DF-3ED44F3608B5}" type="parTrans" cxnId="{6755B634-7463-4AB5-9B75-CFB1796D8C6C}">
      <dgm:prSet/>
      <dgm:spPr/>
      <dgm:t>
        <a:bodyPr/>
        <a:lstStyle/>
        <a:p>
          <a:endParaRPr lang="en-US"/>
        </a:p>
      </dgm:t>
    </dgm:pt>
    <dgm:pt modelId="{033691F2-79F2-4C2A-877C-153E0123C2E2}" type="sibTrans" cxnId="{6755B634-7463-4AB5-9B75-CFB1796D8C6C}">
      <dgm:prSet/>
      <dgm:spPr/>
      <dgm:t>
        <a:bodyPr/>
        <a:lstStyle/>
        <a:p>
          <a:endParaRPr lang="en-US"/>
        </a:p>
      </dgm:t>
    </dgm:pt>
    <dgm:pt modelId="{E279D72A-0767-4653-8771-71B86DCDD426}" type="pres">
      <dgm:prSet presAssocID="{87BF0063-03E4-4B5B-91A7-F822788FECFD}" presName="root" presStyleCnt="0">
        <dgm:presLayoutVars>
          <dgm:dir/>
          <dgm:resizeHandles val="exact"/>
        </dgm:presLayoutVars>
      </dgm:prSet>
      <dgm:spPr/>
    </dgm:pt>
    <dgm:pt modelId="{362E320D-F81E-4C20-A657-B730B573B86B}" type="pres">
      <dgm:prSet presAssocID="{2A958C93-DB76-4B70-BF66-5F79AE2C52B5}" presName="compNode" presStyleCnt="0"/>
      <dgm:spPr/>
    </dgm:pt>
    <dgm:pt modelId="{1E21E19F-943B-424F-B1A8-DD8AFD01C077}" type="pres">
      <dgm:prSet presAssocID="{2A958C93-DB76-4B70-BF66-5F79AE2C52B5}" presName="bgRect" presStyleLbl="bgShp" presStyleIdx="0" presStyleCnt="3"/>
      <dgm:spPr/>
    </dgm:pt>
    <dgm:pt modelId="{EFFCCDF3-B80D-45DB-A0B9-757F16805415}" type="pres">
      <dgm:prSet presAssocID="{2A958C93-DB76-4B70-BF66-5F79AE2C52B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osk"/>
        </a:ext>
      </dgm:extLst>
    </dgm:pt>
    <dgm:pt modelId="{3FE4A6F4-0473-46F9-9D4F-53C6C551DF93}" type="pres">
      <dgm:prSet presAssocID="{2A958C93-DB76-4B70-BF66-5F79AE2C52B5}" presName="spaceRect" presStyleCnt="0"/>
      <dgm:spPr/>
    </dgm:pt>
    <dgm:pt modelId="{694BB680-672F-4069-9E86-B3259E4C596C}" type="pres">
      <dgm:prSet presAssocID="{2A958C93-DB76-4B70-BF66-5F79AE2C52B5}" presName="parTx" presStyleLbl="revTx" presStyleIdx="0" presStyleCnt="3">
        <dgm:presLayoutVars>
          <dgm:chMax val="0"/>
          <dgm:chPref val="0"/>
        </dgm:presLayoutVars>
      </dgm:prSet>
      <dgm:spPr/>
    </dgm:pt>
    <dgm:pt modelId="{6D926121-5FA0-4E94-9A4D-B768F53EC724}" type="pres">
      <dgm:prSet presAssocID="{BAEEA165-8FC6-4E65-B370-1D407CEBC944}" presName="sibTrans" presStyleCnt="0"/>
      <dgm:spPr/>
    </dgm:pt>
    <dgm:pt modelId="{23679B5C-F2C5-42FF-9F9F-A6758C97D67F}" type="pres">
      <dgm:prSet presAssocID="{1000C91D-AACE-41CC-9DB7-2F9CE63A3CE7}" presName="compNode" presStyleCnt="0"/>
      <dgm:spPr/>
    </dgm:pt>
    <dgm:pt modelId="{6C57D607-136C-428B-8B53-DC17DBD87295}" type="pres">
      <dgm:prSet presAssocID="{1000C91D-AACE-41CC-9DB7-2F9CE63A3CE7}" presName="bgRect" presStyleLbl="bgShp" presStyleIdx="1" presStyleCnt="3"/>
      <dgm:spPr/>
    </dgm:pt>
    <dgm:pt modelId="{9D7AC29B-03A9-40D7-B75B-9E8B17578B0C}" type="pres">
      <dgm:prSet presAssocID="{1000C91D-AACE-41CC-9DB7-2F9CE63A3CE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34B532B1-B56E-4F42-A488-8B977E9D6A29}" type="pres">
      <dgm:prSet presAssocID="{1000C91D-AACE-41CC-9DB7-2F9CE63A3CE7}" presName="spaceRect" presStyleCnt="0"/>
      <dgm:spPr/>
    </dgm:pt>
    <dgm:pt modelId="{0B0BB57F-1401-4732-AFFF-7C51ADA51719}" type="pres">
      <dgm:prSet presAssocID="{1000C91D-AACE-41CC-9DB7-2F9CE63A3CE7}" presName="parTx" presStyleLbl="revTx" presStyleIdx="1" presStyleCnt="3">
        <dgm:presLayoutVars>
          <dgm:chMax val="0"/>
          <dgm:chPref val="0"/>
        </dgm:presLayoutVars>
      </dgm:prSet>
      <dgm:spPr/>
    </dgm:pt>
    <dgm:pt modelId="{15970B15-48F7-46FB-BFA2-F90C5AD73443}" type="pres">
      <dgm:prSet presAssocID="{26831C03-5AFC-4359-8FF6-E7F966E30FA2}" presName="sibTrans" presStyleCnt="0"/>
      <dgm:spPr/>
    </dgm:pt>
    <dgm:pt modelId="{18261C87-F73C-4C7C-AE84-10DD3062CF36}" type="pres">
      <dgm:prSet presAssocID="{2010629A-8D09-46E4-94AD-6D210F61E9DD}" presName="compNode" presStyleCnt="0"/>
      <dgm:spPr/>
    </dgm:pt>
    <dgm:pt modelId="{637A07BA-21CA-4823-9A57-7C3612B0FADC}" type="pres">
      <dgm:prSet presAssocID="{2010629A-8D09-46E4-94AD-6D210F61E9DD}" presName="bgRect" presStyleLbl="bgShp" presStyleIdx="2" presStyleCnt="3"/>
      <dgm:spPr/>
    </dgm:pt>
    <dgm:pt modelId="{E0462017-7E83-44D4-9578-20DBCDA1F635}" type="pres">
      <dgm:prSet presAssocID="{2010629A-8D09-46E4-94AD-6D210F61E9D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ctory"/>
        </a:ext>
      </dgm:extLst>
    </dgm:pt>
    <dgm:pt modelId="{429DA580-90ED-4D24-8835-CB8ABD1472AE}" type="pres">
      <dgm:prSet presAssocID="{2010629A-8D09-46E4-94AD-6D210F61E9DD}" presName="spaceRect" presStyleCnt="0"/>
      <dgm:spPr/>
    </dgm:pt>
    <dgm:pt modelId="{EE890B7B-FE06-49E4-AFE0-16722B442227}" type="pres">
      <dgm:prSet presAssocID="{2010629A-8D09-46E4-94AD-6D210F61E9DD}" presName="parTx" presStyleLbl="revTx" presStyleIdx="2" presStyleCnt="3">
        <dgm:presLayoutVars>
          <dgm:chMax val="0"/>
          <dgm:chPref val="0"/>
        </dgm:presLayoutVars>
      </dgm:prSet>
      <dgm:spPr/>
    </dgm:pt>
  </dgm:ptLst>
  <dgm:cxnLst>
    <dgm:cxn modelId="{F5FC4124-6191-47FE-83EC-E3931A768E11}" srcId="{87BF0063-03E4-4B5B-91A7-F822788FECFD}" destId="{1000C91D-AACE-41CC-9DB7-2F9CE63A3CE7}" srcOrd="1" destOrd="0" parTransId="{6D059781-036F-4DFE-A027-B6699A39E626}" sibTransId="{26831C03-5AFC-4359-8FF6-E7F966E30FA2}"/>
    <dgm:cxn modelId="{6755B634-7463-4AB5-9B75-CFB1796D8C6C}" srcId="{87BF0063-03E4-4B5B-91A7-F822788FECFD}" destId="{2010629A-8D09-46E4-94AD-6D210F61E9DD}" srcOrd="2" destOrd="0" parTransId="{9E5AC792-B3FD-4838-81DF-3ED44F3608B5}" sibTransId="{033691F2-79F2-4C2A-877C-153E0123C2E2}"/>
    <dgm:cxn modelId="{1C3D5B80-DE4A-4D35-BE49-C705CE8F9085}" srcId="{87BF0063-03E4-4B5B-91A7-F822788FECFD}" destId="{2A958C93-DB76-4B70-BF66-5F79AE2C52B5}" srcOrd="0" destOrd="0" parTransId="{BB8743DA-5439-4E52-AFDD-186D68D75E2D}" sibTransId="{BAEEA165-8FC6-4E65-B370-1D407CEBC944}"/>
    <dgm:cxn modelId="{513EF5B7-1B21-4A01-B536-9C58A1A95FFD}" type="presOf" srcId="{2010629A-8D09-46E4-94AD-6D210F61E9DD}" destId="{EE890B7B-FE06-49E4-AFE0-16722B442227}" srcOrd="0" destOrd="0" presId="urn:microsoft.com/office/officeart/2018/2/layout/IconVerticalSolidList"/>
    <dgm:cxn modelId="{E30395CF-1CFD-4D08-B601-6138FA242C71}" type="presOf" srcId="{1000C91D-AACE-41CC-9DB7-2F9CE63A3CE7}" destId="{0B0BB57F-1401-4732-AFFF-7C51ADA51719}" srcOrd="0" destOrd="0" presId="urn:microsoft.com/office/officeart/2018/2/layout/IconVerticalSolidList"/>
    <dgm:cxn modelId="{5A02B3D3-5D01-47A8-AE9F-B7B06395BF4D}" type="presOf" srcId="{2A958C93-DB76-4B70-BF66-5F79AE2C52B5}" destId="{694BB680-672F-4069-9E86-B3259E4C596C}" srcOrd="0" destOrd="0" presId="urn:microsoft.com/office/officeart/2018/2/layout/IconVerticalSolidList"/>
    <dgm:cxn modelId="{385BD1DD-3026-41ED-AD2E-55D6B0F8A7C1}" type="presOf" srcId="{87BF0063-03E4-4B5B-91A7-F822788FECFD}" destId="{E279D72A-0767-4653-8771-71B86DCDD426}" srcOrd="0" destOrd="0" presId="urn:microsoft.com/office/officeart/2018/2/layout/IconVerticalSolidList"/>
    <dgm:cxn modelId="{426003BC-BCF1-4F95-91C6-E1C567021CE2}" type="presParOf" srcId="{E279D72A-0767-4653-8771-71B86DCDD426}" destId="{362E320D-F81E-4C20-A657-B730B573B86B}" srcOrd="0" destOrd="0" presId="urn:microsoft.com/office/officeart/2018/2/layout/IconVerticalSolidList"/>
    <dgm:cxn modelId="{B5E5B2CE-006E-4E2D-B54D-1FBDE3EE5840}" type="presParOf" srcId="{362E320D-F81E-4C20-A657-B730B573B86B}" destId="{1E21E19F-943B-424F-B1A8-DD8AFD01C077}" srcOrd="0" destOrd="0" presId="urn:microsoft.com/office/officeart/2018/2/layout/IconVerticalSolidList"/>
    <dgm:cxn modelId="{A53D275B-83F5-42E4-B6C8-5B450A8ABD03}" type="presParOf" srcId="{362E320D-F81E-4C20-A657-B730B573B86B}" destId="{EFFCCDF3-B80D-45DB-A0B9-757F16805415}" srcOrd="1" destOrd="0" presId="urn:microsoft.com/office/officeart/2018/2/layout/IconVerticalSolidList"/>
    <dgm:cxn modelId="{4A409B76-0F3A-44BC-83F9-3AEC653FD014}" type="presParOf" srcId="{362E320D-F81E-4C20-A657-B730B573B86B}" destId="{3FE4A6F4-0473-46F9-9D4F-53C6C551DF93}" srcOrd="2" destOrd="0" presId="urn:microsoft.com/office/officeart/2018/2/layout/IconVerticalSolidList"/>
    <dgm:cxn modelId="{91127D72-FD89-47FA-A765-0A2DF2783938}" type="presParOf" srcId="{362E320D-F81E-4C20-A657-B730B573B86B}" destId="{694BB680-672F-4069-9E86-B3259E4C596C}" srcOrd="3" destOrd="0" presId="urn:microsoft.com/office/officeart/2018/2/layout/IconVerticalSolidList"/>
    <dgm:cxn modelId="{AE4F4956-8BCF-49C3-8BD4-18E8E4C93C84}" type="presParOf" srcId="{E279D72A-0767-4653-8771-71B86DCDD426}" destId="{6D926121-5FA0-4E94-9A4D-B768F53EC724}" srcOrd="1" destOrd="0" presId="urn:microsoft.com/office/officeart/2018/2/layout/IconVerticalSolidList"/>
    <dgm:cxn modelId="{28F9E860-72B8-458C-BE30-94FB592DBAC3}" type="presParOf" srcId="{E279D72A-0767-4653-8771-71B86DCDD426}" destId="{23679B5C-F2C5-42FF-9F9F-A6758C97D67F}" srcOrd="2" destOrd="0" presId="urn:microsoft.com/office/officeart/2018/2/layout/IconVerticalSolidList"/>
    <dgm:cxn modelId="{91B6AA2E-38D3-4605-9117-44D550440FD9}" type="presParOf" srcId="{23679B5C-F2C5-42FF-9F9F-A6758C97D67F}" destId="{6C57D607-136C-428B-8B53-DC17DBD87295}" srcOrd="0" destOrd="0" presId="urn:microsoft.com/office/officeart/2018/2/layout/IconVerticalSolidList"/>
    <dgm:cxn modelId="{BB8936FA-52EF-4107-AD95-BEDBBBD676E8}" type="presParOf" srcId="{23679B5C-F2C5-42FF-9F9F-A6758C97D67F}" destId="{9D7AC29B-03A9-40D7-B75B-9E8B17578B0C}" srcOrd="1" destOrd="0" presId="urn:microsoft.com/office/officeart/2018/2/layout/IconVerticalSolidList"/>
    <dgm:cxn modelId="{7A93A3BD-9E25-4B4E-9DD2-6849D013C2E2}" type="presParOf" srcId="{23679B5C-F2C5-42FF-9F9F-A6758C97D67F}" destId="{34B532B1-B56E-4F42-A488-8B977E9D6A29}" srcOrd="2" destOrd="0" presId="urn:microsoft.com/office/officeart/2018/2/layout/IconVerticalSolidList"/>
    <dgm:cxn modelId="{B915EF21-F976-41CA-A92F-9FB02779C0B8}" type="presParOf" srcId="{23679B5C-F2C5-42FF-9F9F-A6758C97D67F}" destId="{0B0BB57F-1401-4732-AFFF-7C51ADA51719}" srcOrd="3" destOrd="0" presId="urn:microsoft.com/office/officeart/2018/2/layout/IconVerticalSolidList"/>
    <dgm:cxn modelId="{42F23A89-DC97-4024-A444-48A5FF2F5BE2}" type="presParOf" srcId="{E279D72A-0767-4653-8771-71B86DCDD426}" destId="{15970B15-48F7-46FB-BFA2-F90C5AD73443}" srcOrd="3" destOrd="0" presId="urn:microsoft.com/office/officeart/2018/2/layout/IconVerticalSolidList"/>
    <dgm:cxn modelId="{57E37E07-830F-4F48-8148-8C6CB094F39B}" type="presParOf" srcId="{E279D72A-0767-4653-8771-71B86DCDD426}" destId="{18261C87-F73C-4C7C-AE84-10DD3062CF36}" srcOrd="4" destOrd="0" presId="urn:microsoft.com/office/officeart/2018/2/layout/IconVerticalSolidList"/>
    <dgm:cxn modelId="{63DA1647-7580-4BC6-9978-21ABAB13B13C}" type="presParOf" srcId="{18261C87-F73C-4C7C-AE84-10DD3062CF36}" destId="{637A07BA-21CA-4823-9A57-7C3612B0FADC}" srcOrd="0" destOrd="0" presId="urn:microsoft.com/office/officeart/2018/2/layout/IconVerticalSolidList"/>
    <dgm:cxn modelId="{C61F1FEE-78AD-44DD-9C9F-B32DF27EFC2E}" type="presParOf" srcId="{18261C87-F73C-4C7C-AE84-10DD3062CF36}" destId="{E0462017-7E83-44D4-9578-20DBCDA1F635}" srcOrd="1" destOrd="0" presId="urn:microsoft.com/office/officeart/2018/2/layout/IconVerticalSolidList"/>
    <dgm:cxn modelId="{69A25667-373E-46E1-8CE2-52B60924EFA7}" type="presParOf" srcId="{18261C87-F73C-4C7C-AE84-10DD3062CF36}" destId="{429DA580-90ED-4D24-8835-CB8ABD1472AE}" srcOrd="2" destOrd="0" presId="urn:microsoft.com/office/officeart/2018/2/layout/IconVerticalSolidList"/>
    <dgm:cxn modelId="{D0F16A9F-5C51-40CE-A1D0-09629D64F17D}" type="presParOf" srcId="{18261C87-F73C-4C7C-AE84-10DD3062CF36}" destId="{EE890B7B-FE06-49E4-AFE0-16722B44222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C225EC-9404-4278-B0DB-F1440BB72C84}">
      <dsp:nvSpPr>
        <dsp:cNvPr id="0" name=""/>
        <dsp:cNvSpPr/>
      </dsp:nvSpPr>
      <dsp:spPr>
        <a:xfrm>
          <a:off x="2800220" y="911522"/>
          <a:ext cx="613562" cy="91440"/>
        </a:xfrm>
        <a:custGeom>
          <a:avLst/>
          <a:gdLst/>
          <a:ahLst/>
          <a:cxnLst/>
          <a:rect l="0" t="0" r="0" b="0"/>
          <a:pathLst>
            <a:path>
              <a:moveTo>
                <a:pt x="0" y="45720"/>
              </a:moveTo>
              <a:lnTo>
                <a:pt x="61356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90897" y="954021"/>
        <a:ext cx="32208" cy="6441"/>
      </dsp:txXfrm>
    </dsp:sp>
    <dsp:sp modelId="{20B8EFC9-C04A-4327-B136-B453B2265E2D}">
      <dsp:nvSpPr>
        <dsp:cNvPr id="0" name=""/>
        <dsp:cNvSpPr/>
      </dsp:nvSpPr>
      <dsp:spPr>
        <a:xfrm>
          <a:off x="1311" y="117029"/>
          <a:ext cx="2800708" cy="1680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237" tIns="144054" rIns="137237" bIns="144054" numCol="1" spcCol="1270" anchor="ctr" anchorCtr="0">
          <a:noAutofit/>
        </a:bodyPr>
        <a:lstStyle/>
        <a:p>
          <a:pPr marL="0" lvl="0" indent="0" algn="ctr" defTabSz="889000">
            <a:lnSpc>
              <a:spcPct val="90000"/>
            </a:lnSpc>
            <a:spcBef>
              <a:spcPct val="0"/>
            </a:spcBef>
            <a:spcAft>
              <a:spcPct val="35000"/>
            </a:spcAft>
            <a:buNone/>
          </a:pPr>
          <a:r>
            <a:rPr lang="en-US" sz="2000" kern="1200"/>
            <a:t>Understand the concept of competitive advantage</a:t>
          </a:r>
        </a:p>
      </dsp:txBody>
      <dsp:txXfrm>
        <a:off x="1311" y="117029"/>
        <a:ext cx="2800708" cy="1680425"/>
      </dsp:txXfrm>
    </dsp:sp>
    <dsp:sp modelId="{91133A76-6851-45AE-A878-C6531E013FA6}">
      <dsp:nvSpPr>
        <dsp:cNvPr id="0" name=""/>
        <dsp:cNvSpPr/>
      </dsp:nvSpPr>
      <dsp:spPr>
        <a:xfrm>
          <a:off x="1401666" y="1795655"/>
          <a:ext cx="3444871" cy="613562"/>
        </a:xfrm>
        <a:custGeom>
          <a:avLst/>
          <a:gdLst/>
          <a:ahLst/>
          <a:cxnLst/>
          <a:rect l="0" t="0" r="0" b="0"/>
          <a:pathLst>
            <a:path>
              <a:moveTo>
                <a:pt x="3444871" y="0"/>
              </a:moveTo>
              <a:lnTo>
                <a:pt x="3444871" y="323881"/>
              </a:lnTo>
              <a:lnTo>
                <a:pt x="0" y="323881"/>
              </a:lnTo>
              <a:lnTo>
                <a:pt x="0" y="613562"/>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36487" y="2099215"/>
        <a:ext cx="175229" cy="6441"/>
      </dsp:txXfrm>
    </dsp:sp>
    <dsp:sp modelId="{C2D583F8-1195-41D1-BACC-21D796C95A17}">
      <dsp:nvSpPr>
        <dsp:cNvPr id="0" name=""/>
        <dsp:cNvSpPr/>
      </dsp:nvSpPr>
      <dsp:spPr>
        <a:xfrm>
          <a:off x="3446183" y="117029"/>
          <a:ext cx="2800708" cy="1680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237" tIns="144054" rIns="137237" bIns="144054" numCol="1" spcCol="1270" anchor="ctr" anchorCtr="0">
          <a:noAutofit/>
        </a:bodyPr>
        <a:lstStyle/>
        <a:p>
          <a:pPr marL="0" lvl="0" indent="0" algn="ctr" defTabSz="889000">
            <a:lnSpc>
              <a:spcPct val="90000"/>
            </a:lnSpc>
            <a:spcBef>
              <a:spcPct val="0"/>
            </a:spcBef>
            <a:spcAft>
              <a:spcPct val="35000"/>
            </a:spcAft>
            <a:buNone/>
          </a:pPr>
          <a:r>
            <a:rPr lang="en-US" sz="2000" kern="1200"/>
            <a:t>Differentiate between international, national, and company competitive advantage</a:t>
          </a:r>
        </a:p>
      </dsp:txBody>
      <dsp:txXfrm>
        <a:off x="3446183" y="117029"/>
        <a:ext cx="2800708" cy="1680425"/>
      </dsp:txXfrm>
    </dsp:sp>
    <dsp:sp modelId="{7D1BCB0D-300A-47A8-9BB5-A6AB6D51943A}">
      <dsp:nvSpPr>
        <dsp:cNvPr id="0" name=""/>
        <dsp:cNvSpPr/>
      </dsp:nvSpPr>
      <dsp:spPr>
        <a:xfrm>
          <a:off x="1311" y="2441617"/>
          <a:ext cx="2800708" cy="1680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237" tIns="144054" rIns="137237" bIns="144054" numCol="1" spcCol="1270" anchor="ctr" anchorCtr="0">
          <a:noAutofit/>
        </a:bodyPr>
        <a:lstStyle/>
        <a:p>
          <a:pPr marL="0" lvl="0" indent="0" algn="ctr" defTabSz="889000">
            <a:lnSpc>
              <a:spcPct val="90000"/>
            </a:lnSpc>
            <a:spcBef>
              <a:spcPct val="0"/>
            </a:spcBef>
            <a:spcAft>
              <a:spcPct val="35000"/>
            </a:spcAft>
            <a:buNone/>
          </a:pPr>
          <a:r>
            <a:rPr lang="en-US" sz="2000" kern="1200"/>
            <a:t>Analyze factors contributing to competitive advantage at both levels</a:t>
          </a:r>
        </a:p>
      </dsp:txBody>
      <dsp:txXfrm>
        <a:off x="1311" y="2441617"/>
        <a:ext cx="2800708" cy="16804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C010B-7C5C-491F-8757-FE8DF5B6577D}">
      <dsp:nvSpPr>
        <dsp:cNvPr id="0" name=""/>
        <dsp:cNvSpPr/>
      </dsp:nvSpPr>
      <dsp:spPr>
        <a:xfrm>
          <a:off x="0" y="4329"/>
          <a:ext cx="6812280" cy="92210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BB3C04-990F-44C7-B889-576562936412}">
      <dsp:nvSpPr>
        <dsp:cNvPr id="0" name=""/>
        <dsp:cNvSpPr/>
      </dsp:nvSpPr>
      <dsp:spPr>
        <a:xfrm>
          <a:off x="278935" y="211801"/>
          <a:ext cx="507155" cy="5071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659BF4-9140-4ED2-A679-70DD1C1373B0}">
      <dsp:nvSpPr>
        <dsp:cNvPr id="0" name=""/>
        <dsp:cNvSpPr/>
      </dsp:nvSpPr>
      <dsp:spPr>
        <a:xfrm>
          <a:off x="1065026" y="4329"/>
          <a:ext cx="5747253" cy="92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589" tIns="97589" rIns="97589" bIns="97589" numCol="1" spcCol="1270" anchor="ctr" anchorCtr="0">
          <a:noAutofit/>
        </a:bodyPr>
        <a:lstStyle/>
        <a:p>
          <a:pPr marL="0" lvl="0" indent="0" algn="l" defTabSz="755650">
            <a:lnSpc>
              <a:spcPct val="90000"/>
            </a:lnSpc>
            <a:spcBef>
              <a:spcPct val="0"/>
            </a:spcBef>
            <a:spcAft>
              <a:spcPct val="35000"/>
            </a:spcAft>
            <a:buNone/>
          </a:pPr>
          <a:r>
            <a:rPr lang="en-US" sz="1700" kern="1200"/>
            <a:t>This is what makes a firm, its products or services, more preferred by consumers than its opponents</a:t>
          </a:r>
        </a:p>
      </dsp:txBody>
      <dsp:txXfrm>
        <a:off x="1065026" y="4329"/>
        <a:ext cx="5747253" cy="922100"/>
      </dsp:txXfrm>
    </dsp:sp>
    <dsp:sp modelId="{A54141C4-C06C-4516-A47B-181B05A29B7A}">
      <dsp:nvSpPr>
        <dsp:cNvPr id="0" name=""/>
        <dsp:cNvSpPr/>
      </dsp:nvSpPr>
      <dsp:spPr>
        <a:xfrm>
          <a:off x="0" y="1156955"/>
          <a:ext cx="6812280" cy="92210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76F8FE-3136-4F8B-831D-6D6BECD011BE}">
      <dsp:nvSpPr>
        <dsp:cNvPr id="0" name=""/>
        <dsp:cNvSpPr/>
      </dsp:nvSpPr>
      <dsp:spPr>
        <a:xfrm>
          <a:off x="278935" y="1364428"/>
          <a:ext cx="507155" cy="5071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E65353-709B-4FD2-BE70-C2DFD44DA0AF}">
      <dsp:nvSpPr>
        <dsp:cNvPr id="0" name=""/>
        <dsp:cNvSpPr/>
      </dsp:nvSpPr>
      <dsp:spPr>
        <a:xfrm>
          <a:off x="1065026" y="1156955"/>
          <a:ext cx="5747253" cy="92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589" tIns="97589" rIns="97589" bIns="97589" numCol="1" spcCol="1270" anchor="ctr" anchorCtr="0">
          <a:noAutofit/>
        </a:bodyPr>
        <a:lstStyle/>
        <a:p>
          <a:pPr marL="0" lvl="0" indent="0" algn="l" defTabSz="755650">
            <a:lnSpc>
              <a:spcPct val="90000"/>
            </a:lnSpc>
            <a:spcBef>
              <a:spcPct val="0"/>
            </a:spcBef>
            <a:spcAft>
              <a:spcPct val="35000"/>
            </a:spcAft>
            <a:buNone/>
          </a:pPr>
          <a:r>
            <a:rPr lang="en-US" sz="1700" kern="1200"/>
            <a:t>It comprises of attributes that allow a firm to outperform its competitors</a:t>
          </a:r>
        </a:p>
      </dsp:txBody>
      <dsp:txXfrm>
        <a:off x="1065026" y="1156955"/>
        <a:ext cx="5747253" cy="922100"/>
      </dsp:txXfrm>
    </dsp:sp>
    <dsp:sp modelId="{B35CD553-9499-4C49-B16B-627F4CB2A0A3}">
      <dsp:nvSpPr>
        <dsp:cNvPr id="0" name=""/>
        <dsp:cNvSpPr/>
      </dsp:nvSpPr>
      <dsp:spPr>
        <a:xfrm>
          <a:off x="0" y="2309581"/>
          <a:ext cx="6812280" cy="92210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6F6340-41E2-4353-8728-0BC905DD0730}">
      <dsp:nvSpPr>
        <dsp:cNvPr id="0" name=""/>
        <dsp:cNvSpPr/>
      </dsp:nvSpPr>
      <dsp:spPr>
        <a:xfrm>
          <a:off x="278935" y="2517054"/>
          <a:ext cx="507155" cy="5071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9F46D8-7EA3-4487-ACC6-7DE711EA8E86}">
      <dsp:nvSpPr>
        <dsp:cNvPr id="0" name=""/>
        <dsp:cNvSpPr/>
      </dsp:nvSpPr>
      <dsp:spPr>
        <a:xfrm>
          <a:off x="1065026" y="2309581"/>
          <a:ext cx="5747253" cy="92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589" tIns="97589" rIns="97589" bIns="97589" numCol="1" spcCol="1270" anchor="ctr" anchorCtr="0">
          <a:noAutofit/>
        </a:bodyPr>
        <a:lstStyle/>
        <a:p>
          <a:pPr marL="0" lvl="0" indent="0" algn="l" defTabSz="755650">
            <a:lnSpc>
              <a:spcPct val="90000"/>
            </a:lnSpc>
            <a:spcBef>
              <a:spcPct val="0"/>
            </a:spcBef>
            <a:spcAft>
              <a:spcPct val="35000"/>
            </a:spcAft>
            <a:buNone/>
          </a:pPr>
          <a:r>
            <a:rPr lang="en-US" sz="1700" kern="1200"/>
            <a:t>These attributes would allow a firm to charge higher prices and/or be more acceptable in the marketplace</a:t>
          </a:r>
        </a:p>
      </dsp:txBody>
      <dsp:txXfrm>
        <a:off x="1065026" y="2309581"/>
        <a:ext cx="5747253" cy="922100"/>
      </dsp:txXfrm>
    </dsp:sp>
    <dsp:sp modelId="{C80E9609-5DEF-4D9F-86EC-605B44A7B962}">
      <dsp:nvSpPr>
        <dsp:cNvPr id="0" name=""/>
        <dsp:cNvSpPr/>
      </dsp:nvSpPr>
      <dsp:spPr>
        <a:xfrm>
          <a:off x="0" y="3462207"/>
          <a:ext cx="6812280" cy="922100"/>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8A2A1E-724D-49E3-BE3A-8A34DD41BA8E}">
      <dsp:nvSpPr>
        <dsp:cNvPr id="0" name=""/>
        <dsp:cNvSpPr/>
      </dsp:nvSpPr>
      <dsp:spPr>
        <a:xfrm>
          <a:off x="278935" y="3669680"/>
          <a:ext cx="507155" cy="5071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3BF702-8439-42B5-8EF1-D9525B708784}">
      <dsp:nvSpPr>
        <dsp:cNvPr id="0" name=""/>
        <dsp:cNvSpPr/>
      </dsp:nvSpPr>
      <dsp:spPr>
        <a:xfrm>
          <a:off x="1065026" y="3462207"/>
          <a:ext cx="5747253" cy="92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589" tIns="97589" rIns="97589" bIns="97589" numCol="1" spcCol="1270" anchor="ctr" anchorCtr="0">
          <a:noAutofit/>
        </a:bodyPr>
        <a:lstStyle/>
        <a:p>
          <a:pPr marL="0" lvl="0" indent="0" algn="l" defTabSz="755650">
            <a:lnSpc>
              <a:spcPct val="90000"/>
            </a:lnSpc>
            <a:spcBef>
              <a:spcPct val="0"/>
            </a:spcBef>
            <a:spcAft>
              <a:spcPct val="35000"/>
            </a:spcAft>
            <a:buNone/>
          </a:pPr>
          <a:r>
            <a:rPr lang="en-US" sz="1700" kern="1200"/>
            <a:t>If a firm has an international competitive advantage, it will find it easy to enter different markets and perform in those markets as well</a:t>
          </a:r>
        </a:p>
      </dsp:txBody>
      <dsp:txXfrm>
        <a:off x="1065026" y="3462207"/>
        <a:ext cx="5747253" cy="922100"/>
      </dsp:txXfrm>
    </dsp:sp>
    <dsp:sp modelId="{714982A8-4465-44B5-8F59-45F9BB707E17}">
      <dsp:nvSpPr>
        <dsp:cNvPr id="0" name=""/>
        <dsp:cNvSpPr/>
      </dsp:nvSpPr>
      <dsp:spPr>
        <a:xfrm>
          <a:off x="0" y="4614833"/>
          <a:ext cx="6812280" cy="922100"/>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8D6548-CF6D-4620-9627-CA61C188C3AD}">
      <dsp:nvSpPr>
        <dsp:cNvPr id="0" name=""/>
        <dsp:cNvSpPr/>
      </dsp:nvSpPr>
      <dsp:spPr>
        <a:xfrm>
          <a:off x="278935" y="4822306"/>
          <a:ext cx="507155" cy="50715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C83A02-30BB-4254-9842-BB73189C997B}">
      <dsp:nvSpPr>
        <dsp:cNvPr id="0" name=""/>
        <dsp:cNvSpPr/>
      </dsp:nvSpPr>
      <dsp:spPr>
        <a:xfrm>
          <a:off x="1065026" y="4614833"/>
          <a:ext cx="5747253" cy="92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589" tIns="97589" rIns="97589" bIns="97589" numCol="1" spcCol="1270" anchor="ctr" anchorCtr="0">
          <a:noAutofit/>
        </a:bodyPr>
        <a:lstStyle/>
        <a:p>
          <a:pPr marL="0" lvl="0" indent="0" algn="l" defTabSz="755650">
            <a:lnSpc>
              <a:spcPct val="90000"/>
            </a:lnSpc>
            <a:spcBef>
              <a:spcPct val="0"/>
            </a:spcBef>
            <a:spcAft>
              <a:spcPct val="35000"/>
            </a:spcAft>
            <a:buNone/>
          </a:pPr>
          <a:r>
            <a:rPr lang="en-US" sz="1700" kern="1200"/>
            <a:t>In the next section we will look at national competitive advantages before looking at how firms could achieve international competitive advantage</a:t>
          </a:r>
        </a:p>
      </dsp:txBody>
      <dsp:txXfrm>
        <a:off x="1065026" y="4614833"/>
        <a:ext cx="5747253" cy="9221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29215A-D62B-4EA0-A190-CA9E32DF623C}">
      <dsp:nvSpPr>
        <dsp:cNvPr id="0" name=""/>
        <dsp:cNvSpPr/>
      </dsp:nvSpPr>
      <dsp:spPr>
        <a:xfrm>
          <a:off x="0" y="676"/>
          <a:ext cx="6812280" cy="158283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CB8B36-EC15-49D6-A39A-E2DE11DE0086}">
      <dsp:nvSpPr>
        <dsp:cNvPr id="0" name=""/>
        <dsp:cNvSpPr/>
      </dsp:nvSpPr>
      <dsp:spPr>
        <a:xfrm>
          <a:off x="478806" y="356813"/>
          <a:ext cx="870557" cy="8705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7141BC-02AB-43CB-A2FB-EFCE19709D1C}">
      <dsp:nvSpPr>
        <dsp:cNvPr id="0" name=""/>
        <dsp:cNvSpPr/>
      </dsp:nvSpPr>
      <dsp:spPr>
        <a:xfrm>
          <a:off x="1828170" y="67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a:t>For companies to have international competitive advantage, they cannot do it alone, they will need supporting industries to provide inputs required by the industry</a:t>
          </a:r>
        </a:p>
      </dsp:txBody>
      <dsp:txXfrm>
        <a:off x="1828170" y="676"/>
        <a:ext cx="4984109" cy="1582831"/>
      </dsp:txXfrm>
    </dsp:sp>
    <dsp:sp modelId="{82C53330-7592-487B-8158-D368AD314DBF}">
      <dsp:nvSpPr>
        <dsp:cNvPr id="0" name=""/>
        <dsp:cNvSpPr/>
      </dsp:nvSpPr>
      <dsp:spPr>
        <a:xfrm>
          <a:off x="0" y="1979216"/>
          <a:ext cx="6812280" cy="158283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ECB35B-6CB8-4972-827D-3671B0F4B39F}">
      <dsp:nvSpPr>
        <dsp:cNvPr id="0" name=""/>
        <dsp:cNvSpPr/>
      </dsp:nvSpPr>
      <dsp:spPr>
        <a:xfrm>
          <a:off x="478806" y="2335353"/>
          <a:ext cx="870557" cy="8705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7A4A65-40F6-40F2-A90F-576C5A4E4098}">
      <dsp:nvSpPr>
        <dsp:cNvPr id="0" name=""/>
        <dsp:cNvSpPr/>
      </dsp:nvSpPr>
      <dsp:spPr>
        <a:xfrm>
          <a:off x="1828170" y="197921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a:t>This happens around the same geographic area, where firms dealing in related products or services are located</a:t>
          </a:r>
        </a:p>
      </dsp:txBody>
      <dsp:txXfrm>
        <a:off x="1828170" y="1979216"/>
        <a:ext cx="4984109" cy="1582831"/>
      </dsp:txXfrm>
    </dsp:sp>
    <dsp:sp modelId="{8A08FEEF-30C2-4EB0-B6FA-A75187FA6255}">
      <dsp:nvSpPr>
        <dsp:cNvPr id="0" name=""/>
        <dsp:cNvSpPr/>
      </dsp:nvSpPr>
      <dsp:spPr>
        <a:xfrm>
          <a:off x="0" y="3957755"/>
          <a:ext cx="6812280" cy="158283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B19BDD-6FF9-457E-A975-6F43635ADA87}">
      <dsp:nvSpPr>
        <dsp:cNvPr id="0" name=""/>
        <dsp:cNvSpPr/>
      </dsp:nvSpPr>
      <dsp:spPr>
        <a:xfrm>
          <a:off x="478806" y="4313892"/>
          <a:ext cx="870557" cy="8705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05A11B-03E0-4FA7-B567-AE1901604621}">
      <dsp:nvSpPr>
        <dsp:cNvPr id="0" name=""/>
        <dsp:cNvSpPr/>
      </dsp:nvSpPr>
      <dsp:spPr>
        <a:xfrm>
          <a:off x="1828170" y="3957755"/>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a:t>A cluster is a geographic concentration of related firms in a particular sector or field</a:t>
          </a:r>
        </a:p>
      </dsp:txBody>
      <dsp:txXfrm>
        <a:off x="1828170" y="3957755"/>
        <a:ext cx="4984109" cy="15828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5C7B2-E836-4A3E-A807-3075177CF254}">
      <dsp:nvSpPr>
        <dsp:cNvPr id="0" name=""/>
        <dsp:cNvSpPr/>
      </dsp:nvSpPr>
      <dsp:spPr>
        <a:xfrm>
          <a:off x="0" y="646813"/>
          <a:ext cx="7168699" cy="119411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807EBF-5610-40B4-9868-E3940AF04ED5}">
      <dsp:nvSpPr>
        <dsp:cNvPr id="0" name=""/>
        <dsp:cNvSpPr/>
      </dsp:nvSpPr>
      <dsp:spPr>
        <a:xfrm>
          <a:off x="361220" y="915490"/>
          <a:ext cx="656764" cy="65676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29C4E38-EF35-4EFD-A81E-3B1C837CC1F7}">
      <dsp:nvSpPr>
        <dsp:cNvPr id="0" name=""/>
        <dsp:cNvSpPr/>
      </dsp:nvSpPr>
      <dsp:spPr>
        <a:xfrm>
          <a:off x="1379206" y="646813"/>
          <a:ext cx="5789492" cy="11941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377" tIns="126377" rIns="126377" bIns="126377" numCol="1" spcCol="1270" anchor="ctr" anchorCtr="0">
          <a:noAutofit/>
        </a:bodyPr>
        <a:lstStyle/>
        <a:p>
          <a:pPr marL="0" lvl="0" indent="0" algn="l" defTabSz="844550">
            <a:lnSpc>
              <a:spcPct val="100000"/>
            </a:lnSpc>
            <a:spcBef>
              <a:spcPct val="0"/>
            </a:spcBef>
            <a:spcAft>
              <a:spcPct val="35000"/>
            </a:spcAft>
            <a:buNone/>
          </a:pPr>
          <a:r>
            <a:rPr lang="en-US" sz="1900" kern="1200" dirty="0"/>
            <a:t>The clusters in a country or state, usually account for a major share of regional economic activity as well as what is exported from that state or area</a:t>
          </a:r>
        </a:p>
      </dsp:txBody>
      <dsp:txXfrm>
        <a:off x="1379206" y="646813"/>
        <a:ext cx="5789492" cy="1194117"/>
      </dsp:txXfrm>
    </dsp:sp>
    <dsp:sp modelId="{7B347AF1-2730-4639-952A-05E9F0C51091}">
      <dsp:nvSpPr>
        <dsp:cNvPr id="0" name=""/>
        <dsp:cNvSpPr/>
      </dsp:nvSpPr>
      <dsp:spPr>
        <a:xfrm>
          <a:off x="0" y="2139461"/>
          <a:ext cx="7168699" cy="119411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061F38-4644-4DA6-B17F-51DACEEF5DB6}">
      <dsp:nvSpPr>
        <dsp:cNvPr id="0" name=""/>
        <dsp:cNvSpPr/>
      </dsp:nvSpPr>
      <dsp:spPr>
        <a:xfrm>
          <a:off x="361220" y="2408137"/>
          <a:ext cx="656764" cy="65676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143435-C61C-4CA4-B3B7-7444E142BAB2}">
      <dsp:nvSpPr>
        <dsp:cNvPr id="0" name=""/>
        <dsp:cNvSpPr/>
      </dsp:nvSpPr>
      <dsp:spPr>
        <a:xfrm>
          <a:off x="1379206" y="2139461"/>
          <a:ext cx="5789492" cy="11941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377" tIns="126377" rIns="126377" bIns="126377" numCol="1" spcCol="1270" anchor="ctr" anchorCtr="0">
          <a:noAutofit/>
        </a:bodyPr>
        <a:lstStyle/>
        <a:p>
          <a:pPr marL="0" lvl="0" indent="0" algn="l" defTabSz="844550">
            <a:lnSpc>
              <a:spcPct val="100000"/>
            </a:lnSpc>
            <a:spcBef>
              <a:spcPct val="0"/>
            </a:spcBef>
            <a:spcAft>
              <a:spcPct val="35000"/>
            </a:spcAft>
            <a:buNone/>
          </a:pPr>
          <a:r>
            <a:rPr lang="en-US" sz="1900" kern="1200" dirty="0"/>
            <a:t>Cluster boosts both cooperation and competition, which are both vital for success of a cluster</a:t>
          </a:r>
        </a:p>
      </dsp:txBody>
      <dsp:txXfrm>
        <a:off x="1379206" y="2139461"/>
        <a:ext cx="5789492" cy="11941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53546B-59BB-40C3-988D-A8F771E26CEF}">
      <dsp:nvSpPr>
        <dsp:cNvPr id="0" name=""/>
        <dsp:cNvSpPr/>
      </dsp:nvSpPr>
      <dsp:spPr>
        <a:xfrm>
          <a:off x="0" y="676"/>
          <a:ext cx="6812280" cy="158283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EA25BB-0781-4FB3-BEA3-2BFD02A57EDC}">
      <dsp:nvSpPr>
        <dsp:cNvPr id="0" name=""/>
        <dsp:cNvSpPr/>
      </dsp:nvSpPr>
      <dsp:spPr>
        <a:xfrm>
          <a:off x="478806" y="356813"/>
          <a:ext cx="870557" cy="8705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D707C8-3E5F-4572-983E-80F7E8852596}">
      <dsp:nvSpPr>
        <dsp:cNvPr id="0" name=""/>
        <dsp:cNvSpPr/>
      </dsp:nvSpPr>
      <dsp:spPr>
        <a:xfrm>
          <a:off x="1828170" y="67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977900">
            <a:lnSpc>
              <a:spcPct val="90000"/>
            </a:lnSpc>
            <a:spcBef>
              <a:spcPct val="0"/>
            </a:spcBef>
            <a:spcAft>
              <a:spcPct val="35000"/>
            </a:spcAft>
            <a:buNone/>
          </a:pPr>
          <a:r>
            <a:rPr lang="en-US" sz="2200" kern="1200"/>
            <a:t>In our earlier lecture we said that seeking to be the leader of low-cost production could as well put you ahead of your peers</a:t>
          </a:r>
        </a:p>
      </dsp:txBody>
      <dsp:txXfrm>
        <a:off x="1828170" y="676"/>
        <a:ext cx="4984109" cy="1582831"/>
      </dsp:txXfrm>
    </dsp:sp>
    <dsp:sp modelId="{04754440-7533-4AFC-8371-1D7843A1D773}">
      <dsp:nvSpPr>
        <dsp:cNvPr id="0" name=""/>
        <dsp:cNvSpPr/>
      </dsp:nvSpPr>
      <dsp:spPr>
        <a:xfrm>
          <a:off x="0" y="1979216"/>
          <a:ext cx="6812280" cy="158283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D657F8-4FF3-4826-8B1B-3DBBD2D9DC8D}">
      <dsp:nvSpPr>
        <dsp:cNvPr id="0" name=""/>
        <dsp:cNvSpPr/>
      </dsp:nvSpPr>
      <dsp:spPr>
        <a:xfrm>
          <a:off x="478806" y="2335353"/>
          <a:ext cx="870557" cy="8705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9969C4-175A-4CC8-BA50-3CD7B2813DD4}">
      <dsp:nvSpPr>
        <dsp:cNvPr id="0" name=""/>
        <dsp:cNvSpPr/>
      </dsp:nvSpPr>
      <dsp:spPr>
        <a:xfrm>
          <a:off x="1828170" y="197921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977900">
            <a:lnSpc>
              <a:spcPct val="90000"/>
            </a:lnSpc>
            <a:spcBef>
              <a:spcPct val="0"/>
            </a:spcBef>
            <a:spcAft>
              <a:spcPct val="35000"/>
            </a:spcAft>
            <a:buNone/>
          </a:pPr>
          <a:r>
            <a:rPr lang="en-US" sz="2200" kern="1200"/>
            <a:t>This could indeed give a firm an international competitive advantage if it manages to produce at the least cost possible</a:t>
          </a:r>
        </a:p>
      </dsp:txBody>
      <dsp:txXfrm>
        <a:off x="1828170" y="1979216"/>
        <a:ext cx="4984109" cy="1582831"/>
      </dsp:txXfrm>
    </dsp:sp>
    <dsp:sp modelId="{C0ABDED3-C205-436B-B096-EBA7F493A2EC}">
      <dsp:nvSpPr>
        <dsp:cNvPr id="0" name=""/>
        <dsp:cNvSpPr/>
      </dsp:nvSpPr>
      <dsp:spPr>
        <a:xfrm>
          <a:off x="0" y="3957755"/>
          <a:ext cx="6812280" cy="158283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F8C9CE-2D9D-49DD-A751-07C8E43C4ACE}">
      <dsp:nvSpPr>
        <dsp:cNvPr id="0" name=""/>
        <dsp:cNvSpPr/>
      </dsp:nvSpPr>
      <dsp:spPr>
        <a:xfrm>
          <a:off x="478806" y="4313892"/>
          <a:ext cx="870557" cy="8705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A9881D-3E28-48B6-B241-ADBC67A1E1EC}">
      <dsp:nvSpPr>
        <dsp:cNvPr id="0" name=""/>
        <dsp:cNvSpPr/>
      </dsp:nvSpPr>
      <dsp:spPr>
        <a:xfrm>
          <a:off x="1828170" y="3957755"/>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977900">
            <a:lnSpc>
              <a:spcPct val="90000"/>
            </a:lnSpc>
            <a:spcBef>
              <a:spcPct val="0"/>
            </a:spcBef>
            <a:spcAft>
              <a:spcPct val="35000"/>
            </a:spcAft>
            <a:buNone/>
          </a:pPr>
          <a:r>
            <a:rPr lang="en-US" sz="2200" kern="1200"/>
            <a:t>Toyota has over the years managed to keep its production efficiency</a:t>
          </a:r>
        </a:p>
      </dsp:txBody>
      <dsp:txXfrm>
        <a:off x="1828170" y="3957755"/>
        <a:ext cx="4984109" cy="15828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8C1933-7C3A-4EB8-841D-8FB55D749B6A}">
      <dsp:nvSpPr>
        <dsp:cNvPr id="0" name=""/>
        <dsp:cNvSpPr/>
      </dsp:nvSpPr>
      <dsp:spPr>
        <a:xfrm>
          <a:off x="0" y="676"/>
          <a:ext cx="6812280" cy="158283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AA8B25-631A-40A6-88C3-EBB872B584A3}">
      <dsp:nvSpPr>
        <dsp:cNvPr id="0" name=""/>
        <dsp:cNvSpPr/>
      </dsp:nvSpPr>
      <dsp:spPr>
        <a:xfrm>
          <a:off x="478806" y="356813"/>
          <a:ext cx="870557" cy="8705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FE5FC5-D248-4E89-B03E-C4F5D5E80970}">
      <dsp:nvSpPr>
        <dsp:cNvPr id="0" name=""/>
        <dsp:cNvSpPr/>
      </dsp:nvSpPr>
      <dsp:spPr>
        <a:xfrm>
          <a:off x="1828170" y="67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dirty="0"/>
            <a:t>If a firm masters local market adaptation better than its competitors in the respective markets that it operates in, then it might be way apart from its rivals</a:t>
          </a:r>
        </a:p>
      </dsp:txBody>
      <dsp:txXfrm>
        <a:off x="1828170" y="676"/>
        <a:ext cx="4984109" cy="1582831"/>
      </dsp:txXfrm>
    </dsp:sp>
    <dsp:sp modelId="{7FF8756B-1097-4CF5-BBB1-657551A37B53}">
      <dsp:nvSpPr>
        <dsp:cNvPr id="0" name=""/>
        <dsp:cNvSpPr/>
      </dsp:nvSpPr>
      <dsp:spPr>
        <a:xfrm>
          <a:off x="0" y="1979216"/>
          <a:ext cx="6812280" cy="158283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3C0510-BE98-4A15-817E-8D69D91FFA4B}">
      <dsp:nvSpPr>
        <dsp:cNvPr id="0" name=""/>
        <dsp:cNvSpPr/>
      </dsp:nvSpPr>
      <dsp:spPr>
        <a:xfrm>
          <a:off x="478806" y="2335353"/>
          <a:ext cx="870557" cy="8705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F73E07-579A-49B8-8C5B-71B95395B87D}">
      <dsp:nvSpPr>
        <dsp:cNvPr id="0" name=""/>
        <dsp:cNvSpPr/>
      </dsp:nvSpPr>
      <dsp:spPr>
        <a:xfrm>
          <a:off x="1828170" y="197921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dirty="0"/>
            <a:t>Though this may be expensive, it will give firm mileage in weeding out competition</a:t>
          </a:r>
        </a:p>
      </dsp:txBody>
      <dsp:txXfrm>
        <a:off x="1828170" y="1979216"/>
        <a:ext cx="4984109" cy="1582831"/>
      </dsp:txXfrm>
    </dsp:sp>
    <dsp:sp modelId="{810D92D3-EF58-4159-95AC-2B3A7AB5A9FE}">
      <dsp:nvSpPr>
        <dsp:cNvPr id="0" name=""/>
        <dsp:cNvSpPr/>
      </dsp:nvSpPr>
      <dsp:spPr>
        <a:xfrm>
          <a:off x="0" y="3957755"/>
          <a:ext cx="6812280" cy="158283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71AE98-3149-457D-B2A0-5AE3597DCE1E}">
      <dsp:nvSpPr>
        <dsp:cNvPr id="0" name=""/>
        <dsp:cNvSpPr/>
      </dsp:nvSpPr>
      <dsp:spPr>
        <a:xfrm>
          <a:off x="478806" y="4313892"/>
          <a:ext cx="870557" cy="8705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39A509-5AD5-40CE-B0B5-33A2B06A24EE}">
      <dsp:nvSpPr>
        <dsp:cNvPr id="0" name=""/>
        <dsp:cNvSpPr/>
      </dsp:nvSpPr>
      <dsp:spPr>
        <a:xfrm>
          <a:off x="1828170" y="3957755"/>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venir Next LT Pro"/>
            </a:rPr>
            <a:t>Unilever</a:t>
          </a:r>
          <a:r>
            <a:rPr lang="en-US" sz="1800" kern="1200" dirty="0"/>
            <a:t>, which has hundreds of products, is one such company that has mastered the art of localization and you are therefore likely to find it in most homes across many countries</a:t>
          </a:r>
        </a:p>
      </dsp:txBody>
      <dsp:txXfrm>
        <a:off x="1828170" y="3957755"/>
        <a:ext cx="4984109" cy="158283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4FD7AD-01DC-40F1-B665-1068F32A41E4}">
      <dsp:nvSpPr>
        <dsp:cNvPr id="0" name=""/>
        <dsp:cNvSpPr/>
      </dsp:nvSpPr>
      <dsp:spPr>
        <a:xfrm>
          <a:off x="0" y="676"/>
          <a:ext cx="6812280" cy="158283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74FE88-3605-41E3-AAF6-6851651B9DDF}">
      <dsp:nvSpPr>
        <dsp:cNvPr id="0" name=""/>
        <dsp:cNvSpPr/>
      </dsp:nvSpPr>
      <dsp:spPr>
        <a:xfrm>
          <a:off x="478806" y="356813"/>
          <a:ext cx="870557" cy="8705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BF62C4-5FB3-467D-8961-46FA785184A3}">
      <dsp:nvSpPr>
        <dsp:cNvPr id="0" name=""/>
        <dsp:cNvSpPr/>
      </dsp:nvSpPr>
      <dsp:spPr>
        <a:xfrm>
          <a:off x="1828170" y="67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44550">
            <a:lnSpc>
              <a:spcPct val="90000"/>
            </a:lnSpc>
            <a:spcBef>
              <a:spcPct val="0"/>
            </a:spcBef>
            <a:spcAft>
              <a:spcPct val="35000"/>
            </a:spcAft>
            <a:buNone/>
          </a:pPr>
          <a:r>
            <a:rPr lang="en-US" sz="1900" kern="1200"/>
            <a:t>For a firm to stay ahead of its competitors it must have a way to gather and decipher intelligence from the environment</a:t>
          </a:r>
        </a:p>
      </dsp:txBody>
      <dsp:txXfrm>
        <a:off x="1828170" y="676"/>
        <a:ext cx="4984109" cy="1582831"/>
      </dsp:txXfrm>
    </dsp:sp>
    <dsp:sp modelId="{D014AC12-51F8-47BC-A30C-0225107BA838}">
      <dsp:nvSpPr>
        <dsp:cNvPr id="0" name=""/>
        <dsp:cNvSpPr/>
      </dsp:nvSpPr>
      <dsp:spPr>
        <a:xfrm>
          <a:off x="0" y="1979216"/>
          <a:ext cx="6812280" cy="158283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A31870-48C1-4073-B51C-7C5A675120A7}">
      <dsp:nvSpPr>
        <dsp:cNvPr id="0" name=""/>
        <dsp:cNvSpPr/>
      </dsp:nvSpPr>
      <dsp:spPr>
        <a:xfrm>
          <a:off x="478806" y="2335353"/>
          <a:ext cx="870557" cy="8705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8887CA-9205-4AF0-A261-76D34010A70F}">
      <dsp:nvSpPr>
        <dsp:cNvPr id="0" name=""/>
        <dsp:cNvSpPr/>
      </dsp:nvSpPr>
      <dsp:spPr>
        <a:xfrm>
          <a:off x="1828170" y="197921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44550">
            <a:lnSpc>
              <a:spcPct val="90000"/>
            </a:lnSpc>
            <a:spcBef>
              <a:spcPct val="0"/>
            </a:spcBef>
            <a:spcAft>
              <a:spcPct val="35000"/>
            </a:spcAft>
            <a:buNone/>
          </a:pPr>
          <a:r>
            <a:rPr lang="en-US" sz="1900" kern="1200"/>
            <a:t>You must be proactive about the changes that are likely to hit the industry, changes likely to come from the consumers, government and the likes</a:t>
          </a:r>
        </a:p>
      </dsp:txBody>
      <dsp:txXfrm>
        <a:off x="1828170" y="1979216"/>
        <a:ext cx="4984109" cy="1582831"/>
      </dsp:txXfrm>
    </dsp:sp>
    <dsp:sp modelId="{06AA82A7-AFDA-43BF-AC66-5E1517520509}">
      <dsp:nvSpPr>
        <dsp:cNvPr id="0" name=""/>
        <dsp:cNvSpPr/>
      </dsp:nvSpPr>
      <dsp:spPr>
        <a:xfrm>
          <a:off x="0" y="3957755"/>
          <a:ext cx="6812280" cy="158283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1F221A-9C9F-4731-BD4A-BD969E5829E2}">
      <dsp:nvSpPr>
        <dsp:cNvPr id="0" name=""/>
        <dsp:cNvSpPr/>
      </dsp:nvSpPr>
      <dsp:spPr>
        <a:xfrm>
          <a:off x="478806" y="4313892"/>
          <a:ext cx="870557" cy="8705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8DED73E-8979-462F-9FC6-9A01D3DF0F98}">
      <dsp:nvSpPr>
        <dsp:cNvPr id="0" name=""/>
        <dsp:cNvSpPr/>
      </dsp:nvSpPr>
      <dsp:spPr>
        <a:xfrm>
          <a:off x="1828170" y="3957755"/>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44550">
            <a:lnSpc>
              <a:spcPct val="90000"/>
            </a:lnSpc>
            <a:spcBef>
              <a:spcPct val="0"/>
            </a:spcBef>
            <a:spcAft>
              <a:spcPct val="35000"/>
            </a:spcAft>
            <a:buNone/>
          </a:pPr>
          <a:r>
            <a:rPr lang="en-US" sz="1900" kern="1200"/>
            <a:t>This failure is what saw Kodak go down, and this capability is what has kept companies such as Apple and Samsung alive</a:t>
          </a:r>
        </a:p>
      </dsp:txBody>
      <dsp:txXfrm>
        <a:off x="1828170" y="3957755"/>
        <a:ext cx="4984109" cy="158283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37180-9031-44B6-867F-BDB3AA10E19A}">
      <dsp:nvSpPr>
        <dsp:cNvPr id="0" name=""/>
        <dsp:cNvSpPr/>
      </dsp:nvSpPr>
      <dsp:spPr>
        <a:xfrm>
          <a:off x="0" y="676"/>
          <a:ext cx="6812280" cy="158283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B07848-7686-47F9-A8F3-C6FB2483328A}">
      <dsp:nvSpPr>
        <dsp:cNvPr id="0" name=""/>
        <dsp:cNvSpPr/>
      </dsp:nvSpPr>
      <dsp:spPr>
        <a:xfrm>
          <a:off x="478806" y="356813"/>
          <a:ext cx="870557" cy="8705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7272D4-42D3-4C14-A4ED-3FB001AC959F}">
      <dsp:nvSpPr>
        <dsp:cNvPr id="0" name=""/>
        <dsp:cNvSpPr/>
      </dsp:nvSpPr>
      <dsp:spPr>
        <a:xfrm>
          <a:off x="1828170" y="67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89000">
            <a:lnSpc>
              <a:spcPct val="90000"/>
            </a:lnSpc>
            <a:spcBef>
              <a:spcPct val="0"/>
            </a:spcBef>
            <a:spcAft>
              <a:spcPct val="35000"/>
            </a:spcAft>
            <a:buNone/>
          </a:pPr>
          <a:r>
            <a:rPr lang="en-US" sz="2000" kern="1200"/>
            <a:t>In today’s business environment, every stakeholder is concerned about how the business operations are affecting society and the environment</a:t>
          </a:r>
        </a:p>
      </dsp:txBody>
      <dsp:txXfrm>
        <a:off x="1828170" y="676"/>
        <a:ext cx="4984109" cy="1582831"/>
      </dsp:txXfrm>
    </dsp:sp>
    <dsp:sp modelId="{7E1E7A7F-7946-4C69-91B2-054EDAFBD3E7}">
      <dsp:nvSpPr>
        <dsp:cNvPr id="0" name=""/>
        <dsp:cNvSpPr/>
      </dsp:nvSpPr>
      <dsp:spPr>
        <a:xfrm>
          <a:off x="0" y="1979216"/>
          <a:ext cx="6812280" cy="158283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FB20BC-4761-4C4A-848B-73CE07E1573A}">
      <dsp:nvSpPr>
        <dsp:cNvPr id="0" name=""/>
        <dsp:cNvSpPr/>
      </dsp:nvSpPr>
      <dsp:spPr>
        <a:xfrm>
          <a:off x="478806" y="2335353"/>
          <a:ext cx="870557" cy="8705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35970F-11A5-453A-9939-CA7B90343829}">
      <dsp:nvSpPr>
        <dsp:cNvPr id="0" name=""/>
        <dsp:cNvSpPr/>
      </dsp:nvSpPr>
      <dsp:spPr>
        <a:xfrm>
          <a:off x="1828170" y="197921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89000">
            <a:lnSpc>
              <a:spcPct val="90000"/>
            </a:lnSpc>
            <a:spcBef>
              <a:spcPct val="0"/>
            </a:spcBef>
            <a:spcAft>
              <a:spcPct val="35000"/>
            </a:spcAft>
            <a:buNone/>
          </a:pPr>
          <a:r>
            <a:rPr lang="en-US" sz="2000" kern="1200"/>
            <a:t>Transparency of firm's operations is becoming a concern not just for the government but also consumers and other stakeholders</a:t>
          </a:r>
        </a:p>
      </dsp:txBody>
      <dsp:txXfrm>
        <a:off x="1828170" y="1979216"/>
        <a:ext cx="4984109" cy="1582831"/>
      </dsp:txXfrm>
    </dsp:sp>
    <dsp:sp modelId="{EE4B6A8C-365B-4220-B919-9A3E9E4D3B91}">
      <dsp:nvSpPr>
        <dsp:cNvPr id="0" name=""/>
        <dsp:cNvSpPr/>
      </dsp:nvSpPr>
      <dsp:spPr>
        <a:xfrm>
          <a:off x="0" y="3957755"/>
          <a:ext cx="6812280" cy="158283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29B1E5-AAE7-4A53-8C08-58A37BB78C7B}">
      <dsp:nvSpPr>
        <dsp:cNvPr id="0" name=""/>
        <dsp:cNvSpPr/>
      </dsp:nvSpPr>
      <dsp:spPr>
        <a:xfrm>
          <a:off x="478806" y="4313892"/>
          <a:ext cx="870557" cy="8705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DFC0CA-B0B3-4923-95AC-B617758DC4FC}">
      <dsp:nvSpPr>
        <dsp:cNvPr id="0" name=""/>
        <dsp:cNvSpPr/>
      </dsp:nvSpPr>
      <dsp:spPr>
        <a:xfrm>
          <a:off x="1828170" y="3957755"/>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89000">
            <a:lnSpc>
              <a:spcPct val="90000"/>
            </a:lnSpc>
            <a:spcBef>
              <a:spcPct val="0"/>
            </a:spcBef>
            <a:spcAft>
              <a:spcPct val="35000"/>
            </a:spcAft>
            <a:buNone/>
          </a:pPr>
          <a:r>
            <a:rPr lang="en-US" sz="2000" kern="1200"/>
            <a:t>Therefore, firms must chart a path that is sustainable as far as these issues are concerned</a:t>
          </a:r>
        </a:p>
      </dsp:txBody>
      <dsp:txXfrm>
        <a:off x="1828170" y="3957755"/>
        <a:ext cx="4984109" cy="158283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1E19F-943B-424F-B1A8-DD8AFD01C077}">
      <dsp:nvSpPr>
        <dsp:cNvPr id="0" name=""/>
        <dsp:cNvSpPr/>
      </dsp:nvSpPr>
      <dsp:spPr>
        <a:xfrm>
          <a:off x="0" y="676"/>
          <a:ext cx="6812280" cy="158283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FCCDF3-B80D-45DB-A0B9-757F16805415}">
      <dsp:nvSpPr>
        <dsp:cNvPr id="0" name=""/>
        <dsp:cNvSpPr/>
      </dsp:nvSpPr>
      <dsp:spPr>
        <a:xfrm>
          <a:off x="478806" y="356813"/>
          <a:ext cx="870557" cy="8705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4BB680-672F-4069-9E86-B3259E4C596C}">
      <dsp:nvSpPr>
        <dsp:cNvPr id="0" name=""/>
        <dsp:cNvSpPr/>
      </dsp:nvSpPr>
      <dsp:spPr>
        <a:xfrm>
          <a:off x="1828170" y="67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a:t>Bargaining Power of Buyers: Where there are availability alternative products to your products, the buyer will have higher bargaining power, and this is not good for a business</a:t>
          </a:r>
        </a:p>
      </dsp:txBody>
      <dsp:txXfrm>
        <a:off x="1828170" y="676"/>
        <a:ext cx="4984109" cy="1582831"/>
      </dsp:txXfrm>
    </dsp:sp>
    <dsp:sp modelId="{6C57D607-136C-428B-8B53-DC17DBD87295}">
      <dsp:nvSpPr>
        <dsp:cNvPr id="0" name=""/>
        <dsp:cNvSpPr/>
      </dsp:nvSpPr>
      <dsp:spPr>
        <a:xfrm>
          <a:off x="0" y="1979216"/>
          <a:ext cx="6812280" cy="158283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7AC29B-03A9-40D7-B75B-9E8B17578B0C}">
      <dsp:nvSpPr>
        <dsp:cNvPr id="0" name=""/>
        <dsp:cNvSpPr/>
      </dsp:nvSpPr>
      <dsp:spPr>
        <a:xfrm>
          <a:off x="478806" y="2335353"/>
          <a:ext cx="870557" cy="8705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0BB57F-1401-4732-AFFF-7C51ADA51719}">
      <dsp:nvSpPr>
        <dsp:cNvPr id="0" name=""/>
        <dsp:cNvSpPr/>
      </dsp:nvSpPr>
      <dsp:spPr>
        <a:xfrm>
          <a:off x="1828170" y="197921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a:t>Threat of Substitutes: This is usually high where brand loyalty is absent or low and consumers are price sensitive</a:t>
          </a:r>
        </a:p>
      </dsp:txBody>
      <dsp:txXfrm>
        <a:off x="1828170" y="1979216"/>
        <a:ext cx="4984109" cy="1582831"/>
      </dsp:txXfrm>
    </dsp:sp>
    <dsp:sp modelId="{637A07BA-21CA-4823-9A57-7C3612B0FADC}">
      <dsp:nvSpPr>
        <dsp:cNvPr id="0" name=""/>
        <dsp:cNvSpPr/>
      </dsp:nvSpPr>
      <dsp:spPr>
        <a:xfrm>
          <a:off x="0" y="3957755"/>
          <a:ext cx="6812280" cy="158283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462017-7E83-44D4-9578-20DBCDA1F635}">
      <dsp:nvSpPr>
        <dsp:cNvPr id="0" name=""/>
        <dsp:cNvSpPr/>
      </dsp:nvSpPr>
      <dsp:spPr>
        <a:xfrm>
          <a:off x="478806" y="4313892"/>
          <a:ext cx="870557" cy="8705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890B7B-FE06-49E4-AFE0-16722B442227}">
      <dsp:nvSpPr>
        <dsp:cNvPr id="0" name=""/>
        <dsp:cNvSpPr/>
      </dsp:nvSpPr>
      <dsp:spPr>
        <a:xfrm>
          <a:off x="1828170" y="3957755"/>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800100">
            <a:lnSpc>
              <a:spcPct val="90000"/>
            </a:lnSpc>
            <a:spcBef>
              <a:spcPct val="0"/>
            </a:spcBef>
            <a:spcAft>
              <a:spcPct val="35000"/>
            </a:spcAft>
            <a:buNone/>
          </a:pPr>
          <a:r>
            <a:rPr lang="en-US" sz="1800" kern="1200"/>
            <a:t>Industry Rivalry: This denotes the fight for market share and being number one in the industry</a:t>
          </a:r>
        </a:p>
      </dsp:txBody>
      <dsp:txXfrm>
        <a:off x="1828170" y="3957755"/>
        <a:ext cx="4984109" cy="1582831"/>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6/4/2024</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8157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6/4/2024</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57820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6/4/2024</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44493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6/4/2024</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868234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6/4/2024</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666157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6/4/2024</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655572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6/4/2024</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17950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6/4/2024</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697077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6/4/2024</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352380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6/4/2024</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240974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6/4/2024</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47614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6/4/2024</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41055359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A8F23D5-0F18-6EB3-CE9D-4FA8BEF830DA}"/>
              </a:ext>
            </a:extLst>
          </p:cNvPr>
          <p:cNvPicPr>
            <a:picLocks noChangeAspect="1"/>
          </p:cNvPicPr>
          <p:nvPr/>
        </p:nvPicPr>
        <p:blipFill rotWithShape="1">
          <a:blip r:embed="rId2"/>
          <a:srcRect l="9925" r="17808" b="8"/>
          <a:stretch/>
        </p:blipFill>
        <p:spPr>
          <a:xfrm>
            <a:off x="3195504" y="2408912"/>
            <a:ext cx="8680782" cy="4436798"/>
          </a:xfrm>
          <a:prstGeom prst="rect">
            <a:avLst/>
          </a:prstGeom>
        </p:spPr>
      </p:pic>
      <p:sp>
        <p:nvSpPr>
          <p:cNvPr id="11" name="Rectangle 10">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167149" y="384944"/>
            <a:ext cx="7341745" cy="2687940"/>
          </a:xfrm>
        </p:spPr>
        <p:txBody>
          <a:bodyPr anchor="b">
            <a:normAutofit/>
          </a:bodyPr>
          <a:lstStyle/>
          <a:p>
            <a:r>
              <a:rPr lang="en-US" sz="3600" b="1" dirty="0"/>
              <a:t>International Business Strategy</a:t>
            </a:r>
            <a:br>
              <a:rPr lang="en-US" sz="3600" b="1" dirty="0"/>
            </a:br>
            <a:r>
              <a:rPr lang="en-US" sz="3600" b="1" dirty="0"/>
              <a:t>Lecture 11: International Competitive Advantage</a:t>
            </a:r>
            <a:br>
              <a:rPr lang="en-US" sz="3600" b="1" dirty="0"/>
            </a:br>
            <a:r>
              <a:rPr lang="en-US" sz="3600" b="1" dirty="0"/>
              <a:t>Lecturer: </a:t>
            </a:r>
            <a:r>
              <a:rPr lang="en-US" sz="3600" b="1" dirty="0" err="1"/>
              <a:t>Githii</a:t>
            </a:r>
            <a:r>
              <a:rPr lang="en-US" sz="3600" b="1" dirty="0"/>
              <a:t> S.K</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2">
              <a:lumMod val="25000"/>
              <a:lumOff val="75000"/>
            </a:schemeClr>
          </a:solidFill>
          <a:ln w="3175">
            <a:solidFill>
              <a:schemeClr val="tx2">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2652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88668" y="449518"/>
            <a:ext cx="6235914" cy="1068019"/>
          </a:xfrm>
        </p:spPr>
        <p:txBody>
          <a:bodyPr anchor="b">
            <a:normAutofit/>
          </a:bodyPr>
          <a:lstStyle/>
          <a:p>
            <a:r>
              <a:rPr lang="en-US" sz="5200" dirty="0">
                <a:solidFill>
                  <a:srgbClr val="FF0000"/>
                </a:solidFill>
              </a:rPr>
              <a:t>Introduction</a:t>
            </a:r>
          </a:p>
        </p:txBody>
      </p:sp>
      <p:pic>
        <p:nvPicPr>
          <p:cNvPr id="6" name="Picture 5">
            <a:extLst>
              <a:ext uri="{FF2B5EF4-FFF2-40B4-BE49-F238E27FC236}">
                <a16:creationId xmlns:a16="http://schemas.microsoft.com/office/drawing/2014/main" id="{1A7A053B-BF02-B2C7-428D-D27630A51D09}"/>
              </a:ext>
            </a:extLst>
          </p:cNvPr>
          <p:cNvPicPr>
            <a:picLocks noChangeAspect="1"/>
          </p:cNvPicPr>
          <p:nvPr/>
        </p:nvPicPr>
        <p:blipFill rotWithShape="1">
          <a:blip r:embed="rId2"/>
          <a:srcRect l="13607" r="51750" b="6250"/>
          <a:stretch/>
        </p:blipFill>
        <p:spPr>
          <a:xfrm>
            <a:off x="7681472" y="10"/>
            <a:ext cx="4505305" cy="3760829"/>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188668" y="2122244"/>
            <a:ext cx="6813559" cy="4300524"/>
          </a:xfrm>
        </p:spPr>
        <p:txBody>
          <a:bodyPr vert="horz" lIns="91440" tIns="45720" rIns="91440" bIns="45720" rtlCol="0" anchor="t">
            <a:normAutofit/>
          </a:bodyPr>
          <a:lstStyle/>
          <a:p>
            <a:pPr lvl="0"/>
            <a:r>
              <a:rPr lang="en-US" sz="2400" dirty="0"/>
              <a:t>In week 10 we looked at the global supply chain, where we explore what it is, how it differs from domestic and the key players</a:t>
            </a:r>
          </a:p>
          <a:p>
            <a:pPr lvl="0"/>
            <a:r>
              <a:rPr lang="en-US" sz="2400" dirty="0"/>
              <a:t>In this week, we will handle international competitive advantage from a national/country and a company perspective</a:t>
            </a:r>
          </a:p>
        </p:txBody>
      </p:sp>
    </p:spTree>
    <p:extLst>
      <p:ext uri="{BB962C8B-B14F-4D97-AF65-F5344CB8AC3E}">
        <p14:creationId xmlns:p14="http://schemas.microsoft.com/office/powerpoint/2010/main" val="1805358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846700" y="-5224"/>
            <a:ext cx="6272784" cy="1535051"/>
          </a:xfrm>
        </p:spPr>
        <p:txBody>
          <a:bodyPr anchor="b">
            <a:normAutofit/>
          </a:bodyPr>
          <a:lstStyle/>
          <a:p>
            <a:r>
              <a:rPr lang="en-US" b="1" dirty="0"/>
              <a:t>Learning Outcomes</a:t>
            </a:r>
          </a:p>
        </p:txBody>
      </p:sp>
      <p:pic>
        <p:nvPicPr>
          <p:cNvPr id="6" name="Picture 5" descr="Colourful carved figures of humans">
            <a:extLst>
              <a:ext uri="{FF2B5EF4-FFF2-40B4-BE49-F238E27FC236}">
                <a16:creationId xmlns:a16="http://schemas.microsoft.com/office/drawing/2014/main" id="{3C37247E-9ABF-B470-75DD-F6B8BBD3FF20}"/>
              </a:ext>
            </a:extLst>
          </p:cNvPr>
          <p:cNvPicPr>
            <a:picLocks noChangeAspect="1"/>
          </p:cNvPicPr>
          <p:nvPr/>
        </p:nvPicPr>
        <p:blipFill rotWithShape="1">
          <a:blip r:embed="rId2"/>
          <a:srcRect l="27004" r="26191" b="-10"/>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6" name="Content Placeholder">
            <a:extLst>
              <a:ext uri="{FF2B5EF4-FFF2-40B4-BE49-F238E27FC236}">
                <a16:creationId xmlns:a16="http://schemas.microsoft.com/office/drawing/2014/main" id="{001F704A-50F3-DC27-B9B8-109757C0B534}"/>
              </a:ext>
            </a:extLst>
          </p:cNvPr>
          <p:cNvGraphicFramePr>
            <a:graphicFrameLocks noGrp="1"/>
          </p:cNvGraphicFramePr>
          <p:nvPr>
            <p:ph idx="1"/>
          </p:nvPr>
        </p:nvGraphicFramePr>
        <p:xfrm>
          <a:off x="5080216" y="1937889"/>
          <a:ext cx="6248204" cy="42390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710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922815" y="-1198"/>
            <a:ext cx="4268183" cy="3529718"/>
          </a:xfrm>
        </p:spPr>
        <p:txBody>
          <a:bodyPr anchor="ctr">
            <a:normAutofit/>
          </a:bodyPr>
          <a:lstStyle/>
          <a:p>
            <a:r>
              <a:rPr lang="en-US"/>
              <a:t>International Competitive Advantage</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9BF662DE-60BC-A799-6B66-2D77B981534A}"/>
              </a:ext>
            </a:extLst>
          </p:cNvPr>
          <p:cNvGraphicFramePr>
            <a:graphicFrameLocks noGrp="1"/>
          </p:cNvGraphicFramePr>
          <p:nvPr>
            <p:ph idx="1"/>
            <p:extLst>
              <p:ext uri="{D42A27DB-BD31-4B8C-83A1-F6EECF244321}">
                <p14:modId xmlns:p14="http://schemas.microsoft.com/office/powerpoint/2010/main" val="2179855405"/>
              </p:ext>
            </p:extLst>
          </p:nvPr>
        </p:nvGraphicFramePr>
        <p:xfrm>
          <a:off x="338131" y="781566"/>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8483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311571" y="191421"/>
            <a:ext cx="6272784" cy="1535051"/>
          </a:xfrm>
        </p:spPr>
        <p:txBody>
          <a:bodyPr anchor="b">
            <a:normAutofit/>
          </a:bodyPr>
          <a:lstStyle/>
          <a:p>
            <a:r>
              <a:rPr lang="en-US" sz="3600" b="1" dirty="0"/>
              <a:t>National Competitive Advantage</a:t>
            </a:r>
          </a:p>
        </p:txBody>
      </p:sp>
      <p:pic>
        <p:nvPicPr>
          <p:cNvPr id="6" name="Picture 5" descr="Calculator, pen, compass, money and a paper with graphs printed on it">
            <a:extLst>
              <a:ext uri="{FF2B5EF4-FFF2-40B4-BE49-F238E27FC236}">
                <a16:creationId xmlns:a16="http://schemas.microsoft.com/office/drawing/2014/main" id="{E8F62F6A-36E2-5923-EBAD-B53EF9F531AD}"/>
              </a:ext>
            </a:extLst>
          </p:cNvPr>
          <p:cNvPicPr>
            <a:picLocks noChangeAspect="1"/>
          </p:cNvPicPr>
          <p:nvPr/>
        </p:nvPicPr>
        <p:blipFill rotWithShape="1">
          <a:blip r:embed="rId2"/>
          <a:srcRect l="30826" r="29529" b="8"/>
          <a:stretch/>
        </p:blipFill>
        <p:spPr>
          <a:xfrm>
            <a:off x="7681472" y="-12281"/>
            <a:ext cx="4505305" cy="3637926"/>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311571" y="2613857"/>
            <a:ext cx="7034783" cy="3587686"/>
          </a:xfrm>
        </p:spPr>
        <p:txBody>
          <a:bodyPr vert="horz" lIns="91440" tIns="45720" rIns="91440" bIns="45720" rtlCol="0" anchor="t">
            <a:noAutofit/>
          </a:bodyPr>
          <a:lstStyle/>
          <a:p>
            <a:pPr lvl="0">
              <a:lnSpc>
                <a:spcPct val="100000"/>
              </a:lnSpc>
            </a:pPr>
            <a:r>
              <a:rPr lang="en-US" sz="2400" dirty="0"/>
              <a:t>In 1990s, Michale Porter in trying to explain why some countries are leaders or do better in production of certain products developed national competitive advantage theory</a:t>
            </a:r>
          </a:p>
          <a:p>
            <a:pPr lvl="0">
              <a:lnSpc>
                <a:spcPct val="100000"/>
              </a:lnSpc>
            </a:pPr>
            <a:r>
              <a:rPr lang="en-US" sz="2400" dirty="0"/>
              <a:t>The theory posits that a country’s competitiveness in an industry is dependent on the industry’s ability to innovate and upgrade</a:t>
            </a:r>
          </a:p>
        </p:txBody>
      </p:sp>
    </p:spTree>
    <p:extLst>
      <p:ext uri="{BB962C8B-B14F-4D97-AF65-F5344CB8AC3E}">
        <p14:creationId xmlns:p14="http://schemas.microsoft.com/office/powerpoint/2010/main" val="4047235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39506" y="670743"/>
            <a:ext cx="6272784" cy="1535051"/>
          </a:xfrm>
        </p:spPr>
        <p:txBody>
          <a:bodyPr anchor="b">
            <a:normAutofit/>
          </a:bodyPr>
          <a:lstStyle/>
          <a:p>
            <a:r>
              <a:rPr lang="en-US" sz="3600" b="1" dirty="0"/>
              <a:t>National Competitive Advantage</a:t>
            </a:r>
          </a:p>
        </p:txBody>
      </p:sp>
      <p:pic>
        <p:nvPicPr>
          <p:cNvPr id="6" name="Picture 5" descr="Calculator, pen, compass, money and a paper with graphs printed on it">
            <a:extLst>
              <a:ext uri="{FF2B5EF4-FFF2-40B4-BE49-F238E27FC236}">
                <a16:creationId xmlns:a16="http://schemas.microsoft.com/office/drawing/2014/main" id="{E8F62F6A-36E2-5923-EBAD-B53EF9F531AD}"/>
              </a:ext>
            </a:extLst>
          </p:cNvPr>
          <p:cNvPicPr>
            <a:picLocks noChangeAspect="1"/>
          </p:cNvPicPr>
          <p:nvPr/>
        </p:nvPicPr>
        <p:blipFill rotWithShape="1">
          <a:blip r:embed="rId2"/>
          <a:srcRect l="30826" r="29529" b="8"/>
          <a:stretch/>
        </p:blipFill>
        <p:spPr>
          <a:xfrm>
            <a:off x="7681472" y="-24571"/>
            <a:ext cx="4505305" cy="4080378"/>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311571" y="2564696"/>
            <a:ext cx="6961042" cy="3612266"/>
          </a:xfrm>
        </p:spPr>
        <p:txBody>
          <a:bodyPr vert="horz" lIns="91440" tIns="45720" rIns="91440" bIns="45720" rtlCol="0" anchor="t">
            <a:noAutofit/>
          </a:bodyPr>
          <a:lstStyle/>
          <a:p>
            <a:pPr lvl="0">
              <a:lnSpc>
                <a:spcPct val="100000"/>
              </a:lnSpc>
            </a:pPr>
            <a:r>
              <a:rPr lang="en-US" sz="2400" dirty="0"/>
              <a:t>He pointed out that there are four elements that are present in any country that is competitive usually called Porter’s Diamond</a:t>
            </a:r>
          </a:p>
          <a:p>
            <a:pPr lvl="0">
              <a:lnSpc>
                <a:spcPct val="100000"/>
              </a:lnSpc>
            </a:pPr>
            <a:r>
              <a:rPr lang="en-US" sz="2400" dirty="0"/>
              <a:t>Resources such as labor, natural resources, and climate are important in what a country will produce and export, but Porter went further to note that advanced factors are even more critical</a:t>
            </a:r>
          </a:p>
        </p:txBody>
      </p:sp>
    </p:spTree>
    <p:extLst>
      <p:ext uri="{BB962C8B-B14F-4D97-AF65-F5344CB8AC3E}">
        <p14:creationId xmlns:p14="http://schemas.microsoft.com/office/powerpoint/2010/main" val="1962846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71345" y="621581"/>
            <a:ext cx="5805752" cy="1510471"/>
          </a:xfrm>
        </p:spPr>
        <p:txBody>
          <a:bodyPr anchor="b">
            <a:normAutofit/>
          </a:bodyPr>
          <a:lstStyle/>
          <a:p>
            <a:r>
              <a:rPr lang="en-US" sz="3600" b="1" dirty="0"/>
              <a:t>National Competitive Advantage</a:t>
            </a:r>
          </a:p>
        </p:txBody>
      </p:sp>
      <p:pic>
        <p:nvPicPr>
          <p:cNvPr id="6" name="Picture 5" descr="Packages on conveyor belt">
            <a:extLst>
              <a:ext uri="{FF2B5EF4-FFF2-40B4-BE49-F238E27FC236}">
                <a16:creationId xmlns:a16="http://schemas.microsoft.com/office/drawing/2014/main" id="{E1764D9C-CF23-8B3C-61E3-B441229EFE15}"/>
              </a:ext>
            </a:extLst>
          </p:cNvPr>
          <p:cNvPicPr>
            <a:picLocks noChangeAspect="1"/>
          </p:cNvPicPr>
          <p:nvPr/>
        </p:nvPicPr>
        <p:blipFill rotWithShape="1">
          <a:blip r:embed="rId2"/>
          <a:srcRect l="11725" r="44488" b="-3"/>
          <a:stretch/>
        </p:blipFill>
        <p:spPr>
          <a:xfrm>
            <a:off x="7681472" y="10"/>
            <a:ext cx="4505305" cy="3822281"/>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200958" y="2282018"/>
            <a:ext cx="6272784" cy="3968686"/>
          </a:xfrm>
        </p:spPr>
        <p:txBody>
          <a:bodyPr vert="horz" lIns="91440" tIns="45720" rIns="91440" bIns="45720" rtlCol="0" anchor="t">
            <a:normAutofit/>
          </a:bodyPr>
          <a:lstStyle/>
          <a:p>
            <a:pPr lvl="0">
              <a:lnSpc>
                <a:spcPct val="100000"/>
              </a:lnSpc>
            </a:pPr>
            <a:r>
              <a:rPr lang="en-US" sz="2000" dirty="0"/>
              <a:t>The advanced factors include the skills levels of the workforce and the quality of the technological infrastructure in a country</a:t>
            </a:r>
          </a:p>
          <a:p>
            <a:pPr lvl="0">
              <a:lnSpc>
                <a:spcPct val="100000"/>
              </a:lnSpc>
            </a:pPr>
            <a:r>
              <a:rPr lang="en-US" sz="2000" dirty="0"/>
              <a:t>Sustainable advantage is gained through advanced factors</a:t>
            </a:r>
          </a:p>
          <a:p>
            <a:pPr>
              <a:lnSpc>
                <a:spcPct val="100000"/>
              </a:lnSpc>
            </a:pPr>
            <a:r>
              <a:rPr lang="en-US" sz="2000" dirty="0"/>
              <a:t>A country can develop advanced factors through deliberate measures and investments, </a:t>
            </a:r>
          </a:p>
          <a:p>
            <a:pPr lvl="0">
              <a:lnSpc>
                <a:spcPct val="100000"/>
              </a:lnSpc>
            </a:pPr>
            <a:r>
              <a:rPr lang="en-US" sz="2000" dirty="0"/>
              <a:t>It is important to note where factor conditions exist, they attract foreign investment, and more businesses are likely to flock in to enjoy such a business environment</a:t>
            </a:r>
          </a:p>
        </p:txBody>
      </p:sp>
    </p:spTree>
    <p:extLst>
      <p:ext uri="{BB962C8B-B14F-4D97-AF65-F5344CB8AC3E}">
        <p14:creationId xmlns:p14="http://schemas.microsoft.com/office/powerpoint/2010/main" val="3565196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20990" y="191421"/>
            <a:ext cx="6248204" cy="1535051"/>
          </a:xfrm>
        </p:spPr>
        <p:txBody>
          <a:bodyPr anchor="b">
            <a:normAutofit/>
          </a:bodyPr>
          <a:lstStyle/>
          <a:p>
            <a:r>
              <a:rPr lang="en-US" sz="3600" b="1" dirty="0"/>
              <a:t>Demand Conditions</a:t>
            </a:r>
          </a:p>
        </p:txBody>
      </p:sp>
      <p:pic>
        <p:nvPicPr>
          <p:cNvPr id="6" name="Picture 5" descr="Figures of houses in different position and sizes">
            <a:extLst>
              <a:ext uri="{FF2B5EF4-FFF2-40B4-BE49-F238E27FC236}">
                <a16:creationId xmlns:a16="http://schemas.microsoft.com/office/drawing/2014/main" id="{5269B5F3-48CA-3901-459E-7EFBB13001C1}"/>
              </a:ext>
            </a:extLst>
          </p:cNvPr>
          <p:cNvPicPr>
            <a:picLocks noChangeAspect="1"/>
          </p:cNvPicPr>
          <p:nvPr/>
        </p:nvPicPr>
        <p:blipFill rotWithShape="1">
          <a:blip r:embed="rId2"/>
          <a:srcRect l="25437" r="37610" b="-2"/>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2060793"/>
            <a:ext cx="6752107" cy="4116169"/>
          </a:xfrm>
        </p:spPr>
        <p:txBody>
          <a:bodyPr vert="horz" lIns="91440" tIns="45720" rIns="91440" bIns="45720" rtlCol="0" anchor="t">
            <a:normAutofit/>
          </a:bodyPr>
          <a:lstStyle/>
          <a:p>
            <a:pPr lvl="0"/>
            <a:r>
              <a:rPr lang="en-US" sz="2000" dirty="0"/>
              <a:t>The caliber of consumer in the home market is equally important in driving innovation among the companies operating in such markets</a:t>
            </a:r>
          </a:p>
          <a:p>
            <a:pPr lvl="0"/>
            <a:r>
              <a:rPr lang="en-US" sz="2000" dirty="0"/>
              <a:t>A country where consumers are sophisticated, they put pressure on firms to innovate and design new features</a:t>
            </a:r>
          </a:p>
          <a:p>
            <a:pPr lvl="0"/>
            <a:r>
              <a:rPr lang="en-US" sz="2000" dirty="0"/>
              <a:t>This helps to establish the country as competitive in such a sector compared with other nations</a:t>
            </a:r>
          </a:p>
        </p:txBody>
      </p:sp>
    </p:spTree>
    <p:extLst>
      <p:ext uri="{BB962C8B-B14F-4D97-AF65-F5344CB8AC3E}">
        <p14:creationId xmlns:p14="http://schemas.microsoft.com/office/powerpoint/2010/main" val="2296577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6646FC9-C66D-4EC7-8310-0DD4ACC49C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A3473CF9-37EB-43E7-89EF-D2D1C53D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615" y="221673"/>
            <a:ext cx="8384770" cy="1332634"/>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2770" y="227216"/>
            <a:ext cx="6326566" cy="942564"/>
          </a:xfrm>
        </p:spPr>
        <p:txBody>
          <a:bodyPr anchor="ctr">
            <a:normAutofit/>
          </a:bodyPr>
          <a:lstStyle/>
          <a:p>
            <a:pPr algn="ctr"/>
            <a:r>
              <a:rPr lang="en-US" sz="4000" dirty="0">
                <a:solidFill>
                  <a:srgbClr val="FF0000"/>
                </a:solidFill>
              </a:rPr>
              <a:t>Porter’s Diamond</a:t>
            </a:r>
          </a:p>
        </p:txBody>
      </p:sp>
      <p:sp>
        <p:nvSpPr>
          <p:cNvPr id="24" name="Rectangle: Rounded Corners 23">
            <a:extLst>
              <a:ext uri="{FF2B5EF4-FFF2-40B4-BE49-F238E27FC236}">
                <a16:creationId xmlns:a16="http://schemas.microsoft.com/office/drawing/2014/main" id="{586B4EF9-43BA-4655-A6FF-1D8E21574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3110" y="1211407"/>
            <a:ext cx="7225780"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pic>
        <p:nvPicPr>
          <p:cNvPr id="3" name="Picture 2" descr="What is Porter’s Diamond Model of National Advantage? - Trade Brains">
            <a:extLst>
              <a:ext uri="{FF2B5EF4-FFF2-40B4-BE49-F238E27FC236}">
                <a16:creationId xmlns:a16="http://schemas.microsoft.com/office/drawing/2014/main" id="{6D390D64-BE1B-AD07-397A-17A50A0DCC4E}"/>
              </a:ext>
            </a:extLst>
          </p:cNvPr>
          <p:cNvPicPr>
            <a:picLocks noChangeAspect="1"/>
          </p:cNvPicPr>
          <p:nvPr/>
        </p:nvPicPr>
        <p:blipFill>
          <a:blip r:embed="rId2"/>
          <a:stretch>
            <a:fillRect/>
          </a:stretch>
        </p:blipFill>
        <p:spPr>
          <a:xfrm>
            <a:off x="373380" y="1211230"/>
            <a:ext cx="5966874" cy="5024766"/>
          </a:xfrm>
          <a:prstGeom prst="rect">
            <a:avLst/>
          </a:prstGeom>
        </p:spPr>
      </p:pic>
      <p:pic>
        <p:nvPicPr>
          <p:cNvPr id="5" name="Picture 4" descr="Cut diamond">
            <a:extLst>
              <a:ext uri="{FF2B5EF4-FFF2-40B4-BE49-F238E27FC236}">
                <a16:creationId xmlns:a16="http://schemas.microsoft.com/office/drawing/2014/main" id="{2CCC68CF-FF40-0962-ED00-3D537E74066D}"/>
              </a:ext>
            </a:extLst>
          </p:cNvPr>
          <p:cNvPicPr>
            <a:picLocks noChangeAspect="1"/>
          </p:cNvPicPr>
          <p:nvPr/>
        </p:nvPicPr>
        <p:blipFill rotWithShape="1">
          <a:blip r:embed="rId3"/>
          <a:srcRect t="10591" r="-2" b="5135"/>
          <a:stretch/>
        </p:blipFill>
        <p:spPr>
          <a:xfrm>
            <a:off x="6348848" y="230800"/>
            <a:ext cx="5457582" cy="3231047"/>
          </a:xfrm>
          <a:prstGeom prst="rect">
            <a:avLst/>
          </a:prstGeom>
        </p:spPr>
      </p:pic>
    </p:spTree>
    <p:extLst>
      <p:ext uri="{BB962C8B-B14F-4D97-AF65-F5344CB8AC3E}">
        <p14:creationId xmlns:p14="http://schemas.microsoft.com/office/powerpoint/2010/main" val="291610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8807718" y="-1198"/>
            <a:ext cx="3383280" cy="4943105"/>
          </a:xfrm>
        </p:spPr>
        <p:txBody>
          <a:bodyPr anchor="ctr">
            <a:normAutofit/>
          </a:bodyPr>
          <a:lstStyle/>
          <a:p>
            <a:r>
              <a:rPr lang="en-US"/>
              <a:t>Related and Supporting Industries</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FA165230-4B9B-3FC3-F0D9-6F6BC645D379}"/>
              </a:ext>
            </a:extLst>
          </p:cNvPr>
          <p:cNvGraphicFramePr>
            <a:graphicFrameLocks noGrp="1"/>
          </p:cNvGraphicFramePr>
          <p:nvPr>
            <p:ph idx="1"/>
            <p:extLst>
              <p:ext uri="{D42A27DB-BD31-4B8C-83A1-F6EECF244321}">
                <p14:modId xmlns:p14="http://schemas.microsoft.com/office/powerpoint/2010/main" val="4058373811"/>
              </p:ext>
            </p:extLst>
          </p:nvPr>
        </p:nvGraphicFramePr>
        <p:xfrm>
          <a:off x="669970" y="990502"/>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2315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286990" y="928840"/>
            <a:ext cx="6248204" cy="797632"/>
          </a:xfrm>
        </p:spPr>
        <p:txBody>
          <a:bodyPr anchor="b">
            <a:normAutofit/>
          </a:bodyPr>
          <a:lstStyle/>
          <a:p>
            <a:r>
              <a:rPr lang="en-US" sz="3600" b="1" dirty="0"/>
              <a:t>Industries Clusters in U.S</a:t>
            </a:r>
          </a:p>
        </p:txBody>
      </p:sp>
      <p:pic>
        <p:nvPicPr>
          <p:cNvPr id="6" name="Picture 5" descr="Circuit board background">
            <a:extLst>
              <a:ext uri="{FF2B5EF4-FFF2-40B4-BE49-F238E27FC236}">
                <a16:creationId xmlns:a16="http://schemas.microsoft.com/office/drawing/2014/main" id="{18973AB8-69AF-748C-DA48-6D19E2EC9D34}"/>
              </a:ext>
            </a:extLst>
          </p:cNvPr>
          <p:cNvPicPr>
            <a:picLocks noChangeAspect="1"/>
          </p:cNvPicPr>
          <p:nvPr/>
        </p:nvPicPr>
        <p:blipFill rotWithShape="1">
          <a:blip r:embed="rId2"/>
          <a:srcRect l="14225" r="42153" b="7"/>
          <a:stretch/>
        </p:blipFill>
        <p:spPr>
          <a:xfrm>
            <a:off x="7005505" y="10"/>
            <a:ext cx="5181272" cy="3650216"/>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286990" y="1937889"/>
            <a:ext cx="6248204" cy="4312815"/>
          </a:xfrm>
        </p:spPr>
        <p:txBody>
          <a:bodyPr vert="horz" lIns="91440" tIns="45720" rIns="91440" bIns="45720" rtlCol="0" anchor="t">
            <a:noAutofit/>
          </a:bodyPr>
          <a:lstStyle/>
          <a:p>
            <a:pPr lvl="0">
              <a:lnSpc>
                <a:spcPct val="100000"/>
              </a:lnSpc>
            </a:pPr>
            <a:r>
              <a:rPr lang="en-US" sz="2000" dirty="0"/>
              <a:t>A cluster may include suppliers, providers of specialized skills, universities, colleges, government agencies, trade associations among others</a:t>
            </a:r>
          </a:p>
          <a:p>
            <a:pPr lvl="0">
              <a:lnSpc>
                <a:spcPct val="100000"/>
              </a:lnSpc>
            </a:pPr>
            <a:r>
              <a:rPr lang="en-US" sz="2000" dirty="0"/>
              <a:t>Some good examples would be Silicon Valley with technologies related industries, Wallstreet with finance, Japan with consumer electronics, and Hollywood with entertainment industries</a:t>
            </a:r>
          </a:p>
          <a:p>
            <a:pPr lvl="0">
              <a:lnSpc>
                <a:spcPct val="100000"/>
              </a:lnSpc>
            </a:pPr>
            <a:r>
              <a:rPr lang="en-US" sz="2000" dirty="0"/>
              <a:t>The issue of cluster points to the fact that what happens in the immediate business environment is vital to determining a firm’s competitiveness</a:t>
            </a:r>
          </a:p>
        </p:txBody>
      </p:sp>
    </p:spTree>
    <p:extLst>
      <p:ext uri="{BB962C8B-B14F-4D97-AF65-F5344CB8AC3E}">
        <p14:creationId xmlns:p14="http://schemas.microsoft.com/office/powerpoint/2010/main" val="2112180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3383280" cy="4943105"/>
          </a:xfrm>
        </p:spPr>
        <p:txBody>
          <a:bodyPr anchor="ctr">
            <a:normAutofit/>
          </a:bodyPr>
          <a:lstStyle/>
          <a:p>
            <a:r>
              <a:rPr lang="en-US"/>
              <a:t>Industries Clusters in U.S</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1052191A-444B-4960-F8C7-80EBD9F82782}"/>
              </a:ext>
            </a:extLst>
          </p:cNvPr>
          <p:cNvGraphicFramePr>
            <a:graphicFrameLocks noGrp="1"/>
          </p:cNvGraphicFramePr>
          <p:nvPr>
            <p:ph idx="1"/>
            <p:extLst>
              <p:ext uri="{D42A27DB-BD31-4B8C-83A1-F6EECF244321}">
                <p14:modId xmlns:p14="http://schemas.microsoft.com/office/powerpoint/2010/main" val="665229960"/>
              </p:ext>
            </p:extLst>
          </p:nvPr>
        </p:nvGraphicFramePr>
        <p:xfrm>
          <a:off x="4553712" y="621792"/>
          <a:ext cx="7168699" cy="39803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0455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48204" cy="613277"/>
          </a:xfrm>
        </p:spPr>
        <p:txBody>
          <a:bodyPr anchor="b">
            <a:normAutofit fontScale="90000"/>
          </a:bodyPr>
          <a:lstStyle/>
          <a:p>
            <a:r>
              <a:rPr lang="en-US" sz="5200" dirty="0"/>
              <a:t>Industries Clusters </a:t>
            </a:r>
          </a:p>
        </p:txBody>
      </p:sp>
      <p:pic>
        <p:nvPicPr>
          <p:cNvPr id="6" name="Picture 5" descr="A pile of tuxedos">
            <a:extLst>
              <a:ext uri="{FF2B5EF4-FFF2-40B4-BE49-F238E27FC236}">
                <a16:creationId xmlns:a16="http://schemas.microsoft.com/office/drawing/2014/main" id="{C07B35AD-8731-C963-D862-1C37935BAF01}"/>
              </a:ext>
            </a:extLst>
          </p:cNvPr>
          <p:cNvPicPr>
            <a:picLocks noChangeAspect="1"/>
          </p:cNvPicPr>
          <p:nvPr/>
        </p:nvPicPr>
        <p:blipFill rotWithShape="1">
          <a:blip r:embed="rId2"/>
          <a:srcRect l="20420" r="35793"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1913309"/>
            <a:ext cx="6260494" cy="4263653"/>
          </a:xfrm>
        </p:spPr>
        <p:txBody>
          <a:bodyPr vert="horz" lIns="91440" tIns="45720" rIns="91440" bIns="45720" rtlCol="0" anchor="t">
            <a:normAutofit/>
          </a:bodyPr>
          <a:lstStyle/>
          <a:p>
            <a:pPr lvl="0"/>
            <a:r>
              <a:rPr lang="en-US" sz="2000" dirty="0"/>
              <a:t>Though competitive advantage driven by location has been questioned in the wake of possible global sourcing with just a click of a button, we continue to witness clusters across the globe</a:t>
            </a:r>
          </a:p>
          <a:p>
            <a:pPr lvl="0"/>
            <a:r>
              <a:rPr lang="en-US" sz="2000" dirty="0"/>
              <a:t>In Italy we have the fashion industry, in California we have the Wine cluster, a testament to the competitiveness that location could give to a firm</a:t>
            </a:r>
          </a:p>
        </p:txBody>
      </p:sp>
    </p:spTree>
    <p:extLst>
      <p:ext uri="{BB962C8B-B14F-4D97-AF65-F5344CB8AC3E}">
        <p14:creationId xmlns:p14="http://schemas.microsoft.com/office/powerpoint/2010/main" val="1956258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286990" y="191421"/>
            <a:ext cx="6272784" cy="1535051"/>
          </a:xfrm>
        </p:spPr>
        <p:txBody>
          <a:bodyPr anchor="b">
            <a:normAutofit/>
          </a:bodyPr>
          <a:lstStyle/>
          <a:p>
            <a:r>
              <a:rPr lang="en-US" sz="3600" b="1" dirty="0"/>
              <a:t>Firm’s strategy, Structure and Rivalry</a:t>
            </a:r>
          </a:p>
        </p:txBody>
      </p:sp>
      <p:pic>
        <p:nvPicPr>
          <p:cNvPr id="6" name="Picture 5" descr="Close up of gears">
            <a:extLst>
              <a:ext uri="{FF2B5EF4-FFF2-40B4-BE49-F238E27FC236}">
                <a16:creationId xmlns:a16="http://schemas.microsoft.com/office/drawing/2014/main" id="{B37726FD-9A7C-875D-9256-620413A51B27}"/>
              </a:ext>
            </a:extLst>
          </p:cNvPr>
          <p:cNvPicPr>
            <a:picLocks noChangeAspect="1"/>
          </p:cNvPicPr>
          <p:nvPr/>
        </p:nvPicPr>
        <p:blipFill rotWithShape="1">
          <a:blip r:embed="rId2"/>
          <a:srcRect l="15709" r="35022" b="4"/>
          <a:stretch/>
        </p:blipFill>
        <p:spPr>
          <a:xfrm>
            <a:off x="7165279" y="10"/>
            <a:ext cx="5021498" cy="4129539"/>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286991" y="2208277"/>
            <a:ext cx="6604623" cy="4116169"/>
          </a:xfrm>
        </p:spPr>
        <p:txBody>
          <a:bodyPr vert="horz" lIns="91440" tIns="45720" rIns="91440" bIns="45720" rtlCol="0" anchor="t">
            <a:normAutofit/>
          </a:bodyPr>
          <a:lstStyle/>
          <a:p>
            <a:pPr lvl="0"/>
            <a:r>
              <a:rPr lang="en-US" sz="2000" dirty="0"/>
              <a:t>Important to the spirit of competitiveness both at the national and international levels is the strategies that the firm has adopted to compete as well as the caliber of management in the very firm</a:t>
            </a:r>
          </a:p>
          <a:p>
            <a:pPr lvl="0"/>
            <a:r>
              <a:rPr lang="en-US" sz="2000" dirty="0"/>
              <a:t>In addition, the level of competition in each industry or country will determine competitiveness</a:t>
            </a:r>
          </a:p>
          <a:p>
            <a:pPr lvl="0"/>
            <a:r>
              <a:rPr lang="en-US" sz="2000" dirty="0"/>
              <a:t>In an industry or country where the rivalry is high it means the struggle to survive is intense</a:t>
            </a:r>
          </a:p>
        </p:txBody>
      </p:sp>
    </p:spTree>
    <p:extLst>
      <p:ext uri="{BB962C8B-B14F-4D97-AF65-F5344CB8AC3E}">
        <p14:creationId xmlns:p14="http://schemas.microsoft.com/office/powerpoint/2010/main" val="3807377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932732" y="363485"/>
            <a:ext cx="6235914" cy="932826"/>
          </a:xfrm>
        </p:spPr>
        <p:txBody>
          <a:bodyPr anchor="b">
            <a:normAutofit/>
          </a:bodyPr>
          <a:lstStyle/>
          <a:p>
            <a:r>
              <a:rPr lang="en-US" sz="3600" b="1" dirty="0"/>
              <a:t>Government and Chance</a:t>
            </a:r>
          </a:p>
        </p:txBody>
      </p:sp>
      <p:pic>
        <p:nvPicPr>
          <p:cNvPr id="6" name="Picture 5" descr="Low angle view of modern skyscrapers rising straight up against a dramatic sky">
            <a:extLst>
              <a:ext uri="{FF2B5EF4-FFF2-40B4-BE49-F238E27FC236}">
                <a16:creationId xmlns:a16="http://schemas.microsoft.com/office/drawing/2014/main" id="{2E3BA4BE-3D71-00B6-15AB-28F7382D78B2}"/>
              </a:ext>
            </a:extLst>
          </p:cNvPr>
          <p:cNvPicPr>
            <a:picLocks noChangeAspect="1"/>
          </p:cNvPicPr>
          <p:nvPr/>
        </p:nvPicPr>
        <p:blipFill rotWithShape="1">
          <a:blip r:embed="rId2"/>
          <a:srcRect l="20141" r="36072"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699217" y="1470858"/>
            <a:ext cx="7305171" cy="2936299"/>
          </a:xfrm>
        </p:spPr>
        <p:txBody>
          <a:bodyPr vert="horz" lIns="91440" tIns="45720" rIns="91440" bIns="45720" rtlCol="0" anchor="t">
            <a:noAutofit/>
          </a:bodyPr>
          <a:lstStyle/>
          <a:p>
            <a:pPr>
              <a:lnSpc>
                <a:spcPct val="100000"/>
              </a:lnSpc>
            </a:pPr>
            <a:r>
              <a:rPr lang="en-US" sz="2400" dirty="0"/>
              <a:t>Government can  increase competition in their territory through actions such as privatization or licensing more foreign firms to venture in the local market</a:t>
            </a:r>
          </a:p>
          <a:p>
            <a:pPr lvl="0">
              <a:lnSpc>
                <a:spcPct val="100000"/>
              </a:lnSpc>
            </a:pPr>
            <a:r>
              <a:rPr lang="en-US" sz="2400" dirty="0"/>
              <a:t>Chance such as an outbreak of a diseases or phenomenon could also work for an industry and change their competitiveness</a:t>
            </a:r>
          </a:p>
        </p:txBody>
      </p:sp>
    </p:spTree>
    <p:extLst>
      <p:ext uri="{BB962C8B-B14F-4D97-AF65-F5344CB8AC3E}">
        <p14:creationId xmlns:p14="http://schemas.microsoft.com/office/powerpoint/2010/main" val="23045180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805937"/>
            <a:ext cx="6235914" cy="785343"/>
          </a:xfrm>
        </p:spPr>
        <p:txBody>
          <a:bodyPr anchor="b">
            <a:normAutofit/>
          </a:bodyPr>
          <a:lstStyle/>
          <a:p>
            <a:r>
              <a:rPr lang="en-US" sz="3600" dirty="0">
                <a:solidFill>
                  <a:srgbClr val="FF0000"/>
                </a:solidFill>
              </a:rPr>
              <a:t>Government and Chance</a:t>
            </a:r>
          </a:p>
        </p:txBody>
      </p:sp>
      <p:pic>
        <p:nvPicPr>
          <p:cNvPr id="6" name="Picture 5" descr="Low angle view of modern skyscrapers rising straight up against a dramatic sky">
            <a:extLst>
              <a:ext uri="{FF2B5EF4-FFF2-40B4-BE49-F238E27FC236}">
                <a16:creationId xmlns:a16="http://schemas.microsoft.com/office/drawing/2014/main" id="{2E3BA4BE-3D71-00B6-15AB-28F7382D78B2}"/>
              </a:ext>
            </a:extLst>
          </p:cNvPr>
          <p:cNvPicPr>
            <a:picLocks noChangeAspect="1"/>
          </p:cNvPicPr>
          <p:nvPr/>
        </p:nvPicPr>
        <p:blipFill rotWithShape="1">
          <a:blip r:embed="rId2"/>
          <a:srcRect l="20141" r="36072"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674636" y="1987051"/>
            <a:ext cx="7305171" cy="4189911"/>
          </a:xfrm>
        </p:spPr>
        <p:txBody>
          <a:bodyPr vert="horz" lIns="91440" tIns="45720" rIns="91440" bIns="45720" rtlCol="0" anchor="t">
            <a:noAutofit/>
          </a:bodyPr>
          <a:lstStyle/>
          <a:p>
            <a:pPr>
              <a:lnSpc>
                <a:spcPct val="100000"/>
              </a:lnSpc>
            </a:pPr>
            <a:r>
              <a:rPr lang="en-US" sz="2400" dirty="0"/>
              <a:t>Global happenings such as the September 11th bombing of the twin towers in the US brought immediate need for security infrastructures and this changed so many industries including insurance</a:t>
            </a:r>
            <a:endParaRPr lang="en-US"/>
          </a:p>
        </p:txBody>
      </p:sp>
    </p:spTree>
    <p:extLst>
      <p:ext uri="{BB962C8B-B14F-4D97-AF65-F5344CB8AC3E}">
        <p14:creationId xmlns:p14="http://schemas.microsoft.com/office/powerpoint/2010/main" val="21195501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879087" y="424937"/>
            <a:ext cx="6715235" cy="1301535"/>
          </a:xfrm>
        </p:spPr>
        <p:txBody>
          <a:bodyPr anchor="b">
            <a:normAutofit fontScale="90000"/>
          </a:bodyPr>
          <a:lstStyle/>
          <a:p>
            <a:r>
              <a:rPr lang="en-US" sz="3300" b="1" dirty="0">
                <a:solidFill>
                  <a:srgbClr val="FF0000"/>
                </a:solidFill>
              </a:rPr>
              <a:t>How Firms can Achieve International Competitive Advantage</a:t>
            </a:r>
          </a:p>
        </p:txBody>
      </p:sp>
      <p:pic>
        <p:nvPicPr>
          <p:cNvPr id="6" name="Picture 5" descr="Theater chairs arranged based on their colours">
            <a:extLst>
              <a:ext uri="{FF2B5EF4-FFF2-40B4-BE49-F238E27FC236}">
                <a16:creationId xmlns:a16="http://schemas.microsoft.com/office/drawing/2014/main" id="{6D053329-EF43-C00D-7909-471EEDEC7FA3}"/>
              </a:ext>
            </a:extLst>
          </p:cNvPr>
          <p:cNvPicPr>
            <a:picLocks noChangeAspect="1"/>
          </p:cNvPicPr>
          <p:nvPr/>
        </p:nvPicPr>
        <p:blipFill rotWithShape="1">
          <a:blip r:embed="rId2"/>
          <a:srcRect l="30457" r="25756"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2011632"/>
            <a:ext cx="6235914" cy="4165330"/>
          </a:xfrm>
        </p:spPr>
        <p:txBody>
          <a:bodyPr vert="horz" lIns="91440" tIns="45720" rIns="91440" bIns="45720" rtlCol="0" anchor="t">
            <a:normAutofit/>
          </a:bodyPr>
          <a:lstStyle/>
          <a:p>
            <a:r>
              <a:rPr lang="en-US" sz="2400" dirty="0"/>
              <a:t>Besides the need to </a:t>
            </a:r>
            <a:r>
              <a:rPr lang="en-US" sz="2400"/>
              <a:t>a have</a:t>
            </a:r>
            <a:r>
              <a:rPr lang="en-US" sz="2400" dirty="0"/>
              <a:t> national factors for a firm to achieve competitiveness, there are strategies and approaches that businesses can use to be competitive in the international arena</a:t>
            </a:r>
          </a:p>
        </p:txBody>
      </p:sp>
    </p:spTree>
    <p:extLst>
      <p:ext uri="{BB962C8B-B14F-4D97-AF65-F5344CB8AC3E}">
        <p14:creationId xmlns:p14="http://schemas.microsoft.com/office/powerpoint/2010/main" val="535018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48204" cy="797632"/>
          </a:xfrm>
        </p:spPr>
        <p:txBody>
          <a:bodyPr anchor="b">
            <a:normAutofit/>
          </a:bodyPr>
          <a:lstStyle/>
          <a:p>
            <a:r>
              <a:rPr lang="en-US" sz="3600" b="1" dirty="0">
                <a:solidFill>
                  <a:srgbClr val="FF0000"/>
                </a:solidFill>
              </a:rPr>
              <a:t>1.Quality Management</a:t>
            </a:r>
          </a:p>
        </p:txBody>
      </p:sp>
      <p:pic>
        <p:nvPicPr>
          <p:cNvPr id="6" name="Picture 5" descr="Large skydiving group mid-air">
            <a:extLst>
              <a:ext uri="{FF2B5EF4-FFF2-40B4-BE49-F238E27FC236}">
                <a16:creationId xmlns:a16="http://schemas.microsoft.com/office/drawing/2014/main" id="{69DEB430-7C62-5AA7-6EFD-5C003E2C88D5}"/>
              </a:ext>
            </a:extLst>
          </p:cNvPr>
          <p:cNvPicPr>
            <a:picLocks noChangeAspect="1"/>
          </p:cNvPicPr>
          <p:nvPr/>
        </p:nvPicPr>
        <p:blipFill rotWithShape="1">
          <a:blip r:embed="rId2"/>
          <a:srcRect l="28963" r="27285"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883571" y="2269728"/>
            <a:ext cx="6272784" cy="2825686"/>
          </a:xfrm>
        </p:spPr>
        <p:txBody>
          <a:bodyPr vert="horz" lIns="91440" tIns="45720" rIns="91440" bIns="45720" rtlCol="0" anchor="t">
            <a:normAutofit/>
          </a:bodyPr>
          <a:lstStyle/>
          <a:p>
            <a:pPr lvl="0"/>
            <a:r>
              <a:rPr lang="en-US" sz="2400" dirty="0"/>
              <a:t>There are firms that have continued to be leaders in their industry through quality management or differentiation</a:t>
            </a:r>
          </a:p>
          <a:p>
            <a:pPr lvl="0"/>
            <a:r>
              <a:rPr lang="en-US" sz="2400" dirty="0"/>
              <a:t>Such companies are always pursuing high quality standards for their customers</a:t>
            </a:r>
          </a:p>
        </p:txBody>
      </p:sp>
    </p:spTree>
    <p:extLst>
      <p:ext uri="{BB962C8B-B14F-4D97-AF65-F5344CB8AC3E}">
        <p14:creationId xmlns:p14="http://schemas.microsoft.com/office/powerpoint/2010/main" val="29733347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768474" y="252872"/>
            <a:ext cx="6248204" cy="834503"/>
          </a:xfrm>
        </p:spPr>
        <p:txBody>
          <a:bodyPr anchor="b">
            <a:normAutofit/>
          </a:bodyPr>
          <a:lstStyle/>
          <a:p>
            <a:r>
              <a:rPr lang="en-US" sz="3600" b="1" dirty="0">
                <a:solidFill>
                  <a:srgbClr val="FF0000"/>
                </a:solidFill>
              </a:rPr>
              <a:t>2. Innovation</a:t>
            </a:r>
          </a:p>
        </p:txBody>
      </p:sp>
      <p:pic>
        <p:nvPicPr>
          <p:cNvPr id="6" name="Picture 5">
            <a:extLst>
              <a:ext uri="{FF2B5EF4-FFF2-40B4-BE49-F238E27FC236}">
                <a16:creationId xmlns:a16="http://schemas.microsoft.com/office/drawing/2014/main" id="{EFFE3E69-45D1-B208-9AF9-D584402BA228}"/>
              </a:ext>
            </a:extLst>
          </p:cNvPr>
          <p:cNvPicPr>
            <a:picLocks noChangeAspect="1"/>
          </p:cNvPicPr>
          <p:nvPr/>
        </p:nvPicPr>
        <p:blipFill rotWithShape="1">
          <a:blip r:embed="rId2"/>
          <a:srcRect l="29659" r="35698" b="6250"/>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895861" y="1532308"/>
            <a:ext cx="6899590" cy="2825686"/>
          </a:xfrm>
        </p:spPr>
        <p:txBody>
          <a:bodyPr vert="horz" lIns="91440" tIns="45720" rIns="91440" bIns="45720" rtlCol="0" anchor="t">
            <a:noAutofit/>
          </a:bodyPr>
          <a:lstStyle/>
          <a:p>
            <a:pPr lvl="0"/>
            <a:r>
              <a:rPr lang="en-US" sz="2400" dirty="0"/>
              <a:t>Through research and development, a firm can seek to be the leader in innovation</a:t>
            </a:r>
          </a:p>
          <a:p>
            <a:pPr lvl="0"/>
            <a:r>
              <a:rPr lang="en-US" sz="2400" dirty="0"/>
              <a:t>Having new and better products or features could set you apart from your peers</a:t>
            </a:r>
          </a:p>
          <a:p>
            <a:pPr lvl="0"/>
            <a:r>
              <a:rPr lang="en-US" sz="2400" dirty="0"/>
              <a:t>This is the case with Apple Inc., which is always leading in innovation in its markets</a:t>
            </a:r>
          </a:p>
        </p:txBody>
      </p:sp>
    </p:spTree>
    <p:extLst>
      <p:ext uri="{BB962C8B-B14F-4D97-AF65-F5344CB8AC3E}">
        <p14:creationId xmlns:p14="http://schemas.microsoft.com/office/powerpoint/2010/main" val="42063066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8586492" y="330641"/>
            <a:ext cx="3383280" cy="4943105"/>
          </a:xfrm>
        </p:spPr>
        <p:txBody>
          <a:bodyPr anchor="ctr">
            <a:normAutofit/>
          </a:bodyPr>
          <a:lstStyle/>
          <a:p>
            <a:r>
              <a:rPr lang="en-US" sz="3600" b="1" dirty="0">
                <a:solidFill>
                  <a:srgbClr val="FF0000"/>
                </a:solidFill>
              </a:rPr>
              <a:t>3. Cost leadership</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85694FA8-A069-8407-1D66-07D1492FE78C}"/>
              </a:ext>
            </a:extLst>
          </p:cNvPr>
          <p:cNvGraphicFramePr>
            <a:graphicFrameLocks noGrp="1"/>
          </p:cNvGraphicFramePr>
          <p:nvPr>
            <p:ph idx="1"/>
            <p:extLst>
              <p:ext uri="{D42A27DB-BD31-4B8C-83A1-F6EECF244321}">
                <p14:modId xmlns:p14="http://schemas.microsoft.com/office/powerpoint/2010/main" val="21675245"/>
              </p:ext>
            </p:extLst>
          </p:nvPr>
        </p:nvGraphicFramePr>
        <p:xfrm>
          <a:off x="375002" y="904469"/>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5994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940539" y="166840"/>
            <a:ext cx="6248204" cy="859084"/>
          </a:xfrm>
        </p:spPr>
        <p:txBody>
          <a:bodyPr anchor="b">
            <a:normAutofit/>
          </a:bodyPr>
          <a:lstStyle/>
          <a:p>
            <a:r>
              <a:rPr lang="en-US" sz="3600" b="1" dirty="0">
                <a:solidFill>
                  <a:srgbClr val="FF0000"/>
                </a:solidFill>
              </a:rPr>
              <a:t>4.Market expansion</a:t>
            </a:r>
          </a:p>
        </p:txBody>
      </p:sp>
      <p:pic>
        <p:nvPicPr>
          <p:cNvPr id="6" name="Picture 5" descr="Low angle view of modern skyscrapers rising straight up against a dramatic sky">
            <a:extLst>
              <a:ext uri="{FF2B5EF4-FFF2-40B4-BE49-F238E27FC236}">
                <a16:creationId xmlns:a16="http://schemas.microsoft.com/office/drawing/2014/main" id="{DA03D8B9-DEB4-AFF8-28BA-1CEA5B252050}"/>
              </a:ext>
            </a:extLst>
          </p:cNvPr>
          <p:cNvPicPr>
            <a:picLocks noChangeAspect="1"/>
          </p:cNvPicPr>
          <p:nvPr/>
        </p:nvPicPr>
        <p:blipFill rotWithShape="1">
          <a:blip r:embed="rId2"/>
          <a:srcRect l="20141" r="36072"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1433986"/>
            <a:ext cx="6248204" cy="4742976"/>
          </a:xfrm>
        </p:spPr>
        <p:txBody>
          <a:bodyPr vert="horz" lIns="91440" tIns="45720" rIns="91440" bIns="45720" rtlCol="0" anchor="t">
            <a:normAutofit/>
          </a:bodyPr>
          <a:lstStyle/>
          <a:p>
            <a:pPr lvl="0">
              <a:lnSpc>
                <a:spcPct val="100000"/>
              </a:lnSpc>
            </a:pPr>
            <a:r>
              <a:rPr lang="en-US" sz="2000" dirty="0"/>
              <a:t>Where a firm can achieve consistent growth in its markets, it will be building power to fight off competition</a:t>
            </a:r>
          </a:p>
          <a:p>
            <a:pPr lvl="0">
              <a:lnSpc>
                <a:spcPct val="100000"/>
              </a:lnSpc>
            </a:pPr>
            <a:r>
              <a:rPr lang="en-US" sz="2000" dirty="0"/>
              <a:t>It is therefore possible for a firm to be competitive internationally due to the mere fact that it has the widest reach across the globe</a:t>
            </a:r>
          </a:p>
          <a:p>
            <a:pPr lvl="0">
              <a:lnSpc>
                <a:spcPct val="100000"/>
              </a:lnSpc>
            </a:pPr>
            <a:r>
              <a:rPr lang="en-US" sz="2000" dirty="0"/>
              <a:t>The number of countries an airline flies to is always a bragging point when they are marketing themselves</a:t>
            </a:r>
          </a:p>
        </p:txBody>
      </p:sp>
    </p:spTree>
    <p:extLst>
      <p:ext uri="{BB962C8B-B14F-4D97-AF65-F5344CB8AC3E}">
        <p14:creationId xmlns:p14="http://schemas.microsoft.com/office/powerpoint/2010/main" val="35521213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67926" y="-91257"/>
            <a:ext cx="6752106" cy="1535051"/>
          </a:xfrm>
        </p:spPr>
        <p:txBody>
          <a:bodyPr anchor="b">
            <a:normAutofit/>
          </a:bodyPr>
          <a:lstStyle/>
          <a:p>
            <a:r>
              <a:rPr lang="en-US" sz="3600" b="1" dirty="0">
                <a:solidFill>
                  <a:srgbClr val="FF0000"/>
                </a:solidFill>
              </a:rPr>
              <a:t>5. Partnership and Alliances</a:t>
            </a:r>
          </a:p>
        </p:txBody>
      </p:sp>
      <p:pic>
        <p:nvPicPr>
          <p:cNvPr id="6" name="Picture 5" descr="Plane on tarmac">
            <a:extLst>
              <a:ext uri="{FF2B5EF4-FFF2-40B4-BE49-F238E27FC236}">
                <a16:creationId xmlns:a16="http://schemas.microsoft.com/office/drawing/2014/main" id="{A596A3FF-59BF-620D-DF93-C84355A1E7C4}"/>
              </a:ext>
            </a:extLst>
          </p:cNvPr>
          <p:cNvPicPr>
            <a:picLocks noChangeAspect="1"/>
          </p:cNvPicPr>
          <p:nvPr/>
        </p:nvPicPr>
        <p:blipFill rotWithShape="1">
          <a:blip r:embed="rId2"/>
          <a:srcRect l="40338" r="15875"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895861" y="1716663"/>
            <a:ext cx="6272784" cy="2825686"/>
          </a:xfrm>
        </p:spPr>
        <p:txBody>
          <a:bodyPr vert="horz" lIns="91440" tIns="45720" rIns="91440" bIns="45720" rtlCol="0" anchor="t">
            <a:noAutofit/>
          </a:bodyPr>
          <a:lstStyle/>
          <a:p>
            <a:pPr lvl="0"/>
            <a:r>
              <a:rPr lang="en-US" sz="2000" dirty="0"/>
              <a:t>It is possible for a firm to gain international competitiveness through joining hands with other firms that complements its resources and capabilities</a:t>
            </a:r>
          </a:p>
          <a:p>
            <a:pPr lvl="0"/>
            <a:r>
              <a:rPr lang="en-US" sz="2000" dirty="0"/>
              <a:t>This signifies that a firm need not have everything, but linking up with strategic partners could elevate its competitiveness in the industry</a:t>
            </a:r>
          </a:p>
          <a:p>
            <a:pPr lvl="0"/>
            <a:r>
              <a:rPr lang="en-US" sz="2000" dirty="0"/>
              <a:t>Airlines are known for route/code sharing</a:t>
            </a:r>
          </a:p>
        </p:txBody>
      </p:sp>
    </p:spTree>
    <p:extLst>
      <p:ext uri="{BB962C8B-B14F-4D97-AF65-F5344CB8AC3E}">
        <p14:creationId xmlns:p14="http://schemas.microsoft.com/office/powerpoint/2010/main" val="426376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849074" y="502705"/>
            <a:ext cx="3813441" cy="2251525"/>
          </a:xfrm>
        </p:spPr>
        <p:txBody>
          <a:bodyPr anchor="ctr">
            <a:normAutofit/>
          </a:bodyPr>
          <a:lstStyle/>
          <a:p>
            <a:r>
              <a:rPr lang="en-US" sz="3600" b="1" dirty="0">
                <a:solidFill>
                  <a:srgbClr val="FF0000"/>
                </a:solidFill>
              </a:rPr>
              <a:t>6. Local adaptation</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2F403F08-054A-4792-B848-0E2389AD4B7B}"/>
              </a:ext>
            </a:extLst>
          </p:cNvPr>
          <p:cNvGraphicFramePr>
            <a:graphicFrameLocks noGrp="1"/>
          </p:cNvGraphicFramePr>
          <p:nvPr>
            <p:ph idx="1"/>
            <p:extLst>
              <p:ext uri="{D42A27DB-BD31-4B8C-83A1-F6EECF244321}">
                <p14:modId xmlns:p14="http://schemas.microsoft.com/office/powerpoint/2010/main" val="731284049"/>
              </p:ext>
            </p:extLst>
          </p:nvPr>
        </p:nvGraphicFramePr>
        <p:xfrm>
          <a:off x="362712" y="781565"/>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1216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20990" y="-5224"/>
            <a:ext cx="6715235" cy="1535051"/>
          </a:xfrm>
        </p:spPr>
        <p:txBody>
          <a:bodyPr anchor="b">
            <a:normAutofit/>
          </a:bodyPr>
          <a:lstStyle/>
          <a:p>
            <a:r>
              <a:rPr lang="en-US" sz="3600" b="1" dirty="0">
                <a:solidFill>
                  <a:srgbClr val="FF0000"/>
                </a:solidFill>
              </a:rPr>
              <a:t>7. Effective supply chain management</a:t>
            </a:r>
          </a:p>
        </p:txBody>
      </p:sp>
      <p:pic>
        <p:nvPicPr>
          <p:cNvPr id="6" name="Picture 5" descr="A room of colourful chairs">
            <a:extLst>
              <a:ext uri="{FF2B5EF4-FFF2-40B4-BE49-F238E27FC236}">
                <a16:creationId xmlns:a16="http://schemas.microsoft.com/office/drawing/2014/main" id="{D6F0F41B-65A3-F672-DEFC-A8C76888F666}"/>
              </a:ext>
            </a:extLst>
          </p:cNvPr>
          <p:cNvPicPr>
            <a:picLocks noChangeAspect="1"/>
          </p:cNvPicPr>
          <p:nvPr/>
        </p:nvPicPr>
        <p:blipFill rotWithShape="1">
          <a:blip r:embed="rId2"/>
          <a:srcRect l="28786" r="27427"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67925" y="1716663"/>
            <a:ext cx="6838139" cy="2825686"/>
          </a:xfrm>
        </p:spPr>
        <p:txBody>
          <a:bodyPr vert="horz" lIns="91440" tIns="45720" rIns="91440" bIns="45720" rtlCol="0" anchor="t">
            <a:normAutofit/>
          </a:bodyPr>
          <a:lstStyle/>
          <a:p>
            <a:pPr lvl="0"/>
            <a:r>
              <a:rPr lang="en-US" sz="2400" dirty="0"/>
              <a:t>A firm that can manage its supply chain will be in a better position to compete in the global arena</a:t>
            </a:r>
          </a:p>
          <a:p>
            <a:pPr lvl="0"/>
            <a:r>
              <a:rPr lang="en-US" sz="2400" dirty="0"/>
              <a:t>Walmart is known as one store that has stayed ahead because it efficiently manages its supply chain</a:t>
            </a:r>
          </a:p>
        </p:txBody>
      </p:sp>
    </p:spTree>
    <p:extLst>
      <p:ext uri="{BB962C8B-B14F-4D97-AF65-F5344CB8AC3E}">
        <p14:creationId xmlns:p14="http://schemas.microsoft.com/office/powerpoint/2010/main" val="15635942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8807718" y="404382"/>
            <a:ext cx="3383280" cy="2239235"/>
          </a:xfrm>
        </p:spPr>
        <p:txBody>
          <a:bodyPr anchor="ctr">
            <a:normAutofit/>
          </a:bodyPr>
          <a:lstStyle/>
          <a:p>
            <a:r>
              <a:rPr lang="en-US" sz="3600" b="1" dirty="0">
                <a:solidFill>
                  <a:srgbClr val="FF0000"/>
                </a:solidFill>
              </a:rPr>
              <a:t>7. Top notch competitive intelligence</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D893F1D6-F1CC-4446-676B-DAD927C70E04}"/>
              </a:ext>
            </a:extLst>
          </p:cNvPr>
          <p:cNvGraphicFramePr>
            <a:graphicFrameLocks noGrp="1"/>
          </p:cNvGraphicFramePr>
          <p:nvPr>
            <p:ph idx="1"/>
            <p:extLst>
              <p:ext uri="{D42A27DB-BD31-4B8C-83A1-F6EECF244321}">
                <p14:modId xmlns:p14="http://schemas.microsoft.com/office/powerpoint/2010/main" val="2730844097"/>
              </p:ext>
            </p:extLst>
          </p:nvPr>
        </p:nvGraphicFramePr>
        <p:xfrm>
          <a:off x="633099" y="781566"/>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72375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763041" y="244608"/>
            <a:ext cx="4268183" cy="2386718"/>
          </a:xfrm>
        </p:spPr>
        <p:txBody>
          <a:bodyPr anchor="ctr">
            <a:normAutofit/>
          </a:bodyPr>
          <a:lstStyle/>
          <a:p>
            <a:r>
              <a:rPr lang="en-US" sz="3600" b="1" dirty="0">
                <a:solidFill>
                  <a:srgbClr val="FF0000"/>
                </a:solidFill>
              </a:rPr>
              <a:t>8. Sustainable environmental, social &amp; governance</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AAF35D2D-DA25-3C83-2823-A6D2477AC645}"/>
              </a:ext>
            </a:extLst>
          </p:cNvPr>
          <p:cNvGraphicFramePr>
            <a:graphicFrameLocks noGrp="1"/>
          </p:cNvGraphicFramePr>
          <p:nvPr>
            <p:ph idx="1"/>
            <p:extLst>
              <p:ext uri="{D42A27DB-BD31-4B8C-83A1-F6EECF244321}">
                <p14:modId xmlns:p14="http://schemas.microsoft.com/office/powerpoint/2010/main" val="1986604768"/>
              </p:ext>
            </p:extLst>
          </p:nvPr>
        </p:nvGraphicFramePr>
        <p:xfrm>
          <a:off x="202938" y="498889"/>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20459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940539" y="265163"/>
            <a:ext cx="6248204" cy="1092600"/>
          </a:xfrm>
        </p:spPr>
        <p:txBody>
          <a:bodyPr anchor="b">
            <a:normAutofit/>
          </a:bodyPr>
          <a:lstStyle/>
          <a:p>
            <a:r>
              <a:rPr lang="en-US" sz="3600" b="1" dirty="0">
                <a:solidFill>
                  <a:srgbClr val="FF0000"/>
                </a:solidFill>
              </a:rPr>
              <a:t>Frameworks to Evaluate Competitive Advantages</a:t>
            </a:r>
          </a:p>
        </p:txBody>
      </p:sp>
      <p:pic>
        <p:nvPicPr>
          <p:cNvPr id="6" name="Picture 5" descr="A person reaching for a paper on a table full of paper and sticky notes">
            <a:extLst>
              <a:ext uri="{FF2B5EF4-FFF2-40B4-BE49-F238E27FC236}">
                <a16:creationId xmlns:a16="http://schemas.microsoft.com/office/drawing/2014/main" id="{82143EA4-3CA1-C7E8-3D9A-D51DA579E50A}"/>
              </a:ext>
            </a:extLst>
          </p:cNvPr>
          <p:cNvPicPr>
            <a:picLocks noChangeAspect="1"/>
          </p:cNvPicPr>
          <p:nvPr/>
        </p:nvPicPr>
        <p:blipFill rotWithShape="1">
          <a:blip r:embed="rId2"/>
          <a:srcRect l="26689" r="29463" b="4"/>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43345" y="1716663"/>
            <a:ext cx="6272784" cy="2825686"/>
          </a:xfrm>
        </p:spPr>
        <p:txBody>
          <a:bodyPr vert="horz" lIns="91440" tIns="45720" rIns="91440" bIns="45720" rtlCol="0" anchor="t">
            <a:normAutofit/>
          </a:bodyPr>
          <a:lstStyle/>
          <a:p>
            <a:pPr lvl="0"/>
            <a:r>
              <a:rPr lang="en-US" sz="2400" dirty="0"/>
              <a:t>There exist several frameworks that firms can use to evaluate their competitive advantage</a:t>
            </a:r>
          </a:p>
          <a:p>
            <a:pPr lvl="0"/>
            <a:r>
              <a:rPr lang="en-US" sz="2400" dirty="0"/>
              <a:t>In the next section we will briefly look at the five forces and VRIO framework</a:t>
            </a:r>
          </a:p>
        </p:txBody>
      </p:sp>
    </p:spTree>
    <p:extLst>
      <p:ext uri="{BB962C8B-B14F-4D97-AF65-F5344CB8AC3E}">
        <p14:creationId xmlns:p14="http://schemas.microsoft.com/office/powerpoint/2010/main" val="2394066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48204" cy="932826"/>
          </a:xfrm>
        </p:spPr>
        <p:txBody>
          <a:bodyPr anchor="b">
            <a:normAutofit/>
          </a:bodyPr>
          <a:lstStyle/>
          <a:p>
            <a:r>
              <a:rPr lang="en-US" sz="3600" b="1" dirty="0">
                <a:solidFill>
                  <a:srgbClr val="FF0000"/>
                </a:solidFill>
              </a:rPr>
              <a:t>VRIO Framework</a:t>
            </a:r>
          </a:p>
        </p:txBody>
      </p:sp>
      <p:pic>
        <p:nvPicPr>
          <p:cNvPr id="6" name="Picture 5" descr="Analogue board showing flight information">
            <a:extLst>
              <a:ext uri="{FF2B5EF4-FFF2-40B4-BE49-F238E27FC236}">
                <a16:creationId xmlns:a16="http://schemas.microsoft.com/office/drawing/2014/main" id="{51DD67A5-BD2B-8FA4-A281-200A88E0AA06}"/>
              </a:ext>
            </a:extLst>
          </p:cNvPr>
          <p:cNvPicPr>
            <a:picLocks noChangeAspect="1"/>
          </p:cNvPicPr>
          <p:nvPr/>
        </p:nvPicPr>
        <p:blipFill rotWithShape="1">
          <a:blip r:embed="rId2"/>
          <a:srcRect l="21669" r="34544"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3351276"/>
            <a:ext cx="6272784" cy="2825686"/>
          </a:xfrm>
        </p:spPr>
        <p:txBody>
          <a:bodyPr vert="horz" lIns="91440" tIns="45720" rIns="91440" bIns="45720" rtlCol="0" anchor="t">
            <a:normAutofit/>
          </a:bodyPr>
          <a:lstStyle/>
          <a:p>
            <a:pPr lvl="0"/>
            <a:r>
              <a:rPr lang="en-US" sz="2400" dirty="0"/>
              <a:t>This is an acronym for Value, Rarity, Imitability and Organization</a:t>
            </a:r>
          </a:p>
        </p:txBody>
      </p:sp>
    </p:spTree>
    <p:extLst>
      <p:ext uri="{BB962C8B-B14F-4D97-AF65-F5344CB8AC3E}">
        <p14:creationId xmlns:p14="http://schemas.microsoft.com/office/powerpoint/2010/main" val="6264007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940539" y="142260"/>
            <a:ext cx="6248204" cy="1055729"/>
          </a:xfrm>
        </p:spPr>
        <p:txBody>
          <a:bodyPr anchor="b">
            <a:normAutofit fontScale="90000"/>
          </a:bodyPr>
          <a:lstStyle/>
          <a:p>
            <a:r>
              <a:rPr lang="en-US" sz="3600" b="1" dirty="0">
                <a:solidFill>
                  <a:srgbClr val="FF0000"/>
                </a:solidFill>
              </a:rPr>
              <a:t>VRIO Framework Questions</a:t>
            </a:r>
          </a:p>
        </p:txBody>
      </p:sp>
      <p:pic>
        <p:nvPicPr>
          <p:cNvPr id="6" name="Picture 5" descr="One in a crowd">
            <a:extLst>
              <a:ext uri="{FF2B5EF4-FFF2-40B4-BE49-F238E27FC236}">
                <a16:creationId xmlns:a16="http://schemas.microsoft.com/office/drawing/2014/main" id="{2441C536-2D25-DDC7-ED9A-77D728334F22}"/>
              </a:ext>
            </a:extLst>
          </p:cNvPr>
          <p:cNvPicPr>
            <a:picLocks noChangeAspect="1"/>
          </p:cNvPicPr>
          <p:nvPr/>
        </p:nvPicPr>
        <p:blipFill rotWithShape="1">
          <a:blip r:embed="rId2"/>
          <a:srcRect l="29003" r="21728" b="4"/>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1692083"/>
            <a:ext cx="6235914" cy="4484879"/>
          </a:xfrm>
        </p:spPr>
        <p:txBody>
          <a:bodyPr vert="horz" lIns="91440" tIns="45720" rIns="91440" bIns="45720" rtlCol="0" anchor="t">
            <a:normAutofit/>
          </a:bodyPr>
          <a:lstStyle/>
          <a:p>
            <a:pPr lvl="0"/>
            <a:r>
              <a:rPr lang="en-US" sz="2000" dirty="0"/>
              <a:t>Does competitive advantage add value to the firm and customers?</a:t>
            </a:r>
          </a:p>
          <a:p>
            <a:pPr lvl="0"/>
            <a:r>
              <a:rPr lang="en-US" sz="2000" dirty="0"/>
              <a:t>Is the competitive advantage rare?</a:t>
            </a:r>
          </a:p>
          <a:p>
            <a:pPr lvl="0"/>
            <a:r>
              <a:rPr lang="en-US" sz="2000" dirty="0"/>
              <a:t>Is the competitive advantage difficult to copy or imitate?</a:t>
            </a:r>
          </a:p>
          <a:p>
            <a:pPr lvl="0"/>
            <a:r>
              <a:rPr lang="en-US" sz="2000" dirty="0"/>
              <a:t>Is our firm ready or organized to exploit this advantage?</a:t>
            </a:r>
          </a:p>
        </p:txBody>
      </p:sp>
    </p:spTree>
    <p:extLst>
      <p:ext uri="{BB962C8B-B14F-4D97-AF65-F5344CB8AC3E}">
        <p14:creationId xmlns:p14="http://schemas.microsoft.com/office/powerpoint/2010/main" val="590728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48204" cy="281439"/>
          </a:xfrm>
        </p:spPr>
        <p:txBody>
          <a:bodyPr anchor="b">
            <a:normAutofit fontScale="90000"/>
          </a:bodyPr>
          <a:lstStyle/>
          <a:p>
            <a:r>
              <a:rPr lang="en-US" sz="3600" b="1" dirty="0">
                <a:solidFill>
                  <a:srgbClr val="FF0000"/>
                </a:solidFill>
              </a:rPr>
              <a:t>Porter’s Five Forces</a:t>
            </a:r>
          </a:p>
        </p:txBody>
      </p:sp>
      <p:pic>
        <p:nvPicPr>
          <p:cNvPr id="6" name="Picture 5" descr="Outdoor warehouse">
            <a:extLst>
              <a:ext uri="{FF2B5EF4-FFF2-40B4-BE49-F238E27FC236}">
                <a16:creationId xmlns:a16="http://schemas.microsoft.com/office/drawing/2014/main" id="{15BB10BB-A2AC-5146-B114-DE3C7140C288}"/>
              </a:ext>
            </a:extLst>
          </p:cNvPr>
          <p:cNvPicPr>
            <a:picLocks noChangeAspect="1"/>
          </p:cNvPicPr>
          <p:nvPr/>
        </p:nvPicPr>
        <p:blipFill rotWithShape="1">
          <a:blip r:embed="rId2"/>
          <a:srcRect l="24025" r="32223"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43345" y="1716663"/>
            <a:ext cx="6272784" cy="2825686"/>
          </a:xfrm>
        </p:spPr>
        <p:txBody>
          <a:bodyPr vert="horz" lIns="91440" tIns="45720" rIns="91440" bIns="45720" rtlCol="0" anchor="t">
            <a:noAutofit/>
          </a:bodyPr>
          <a:lstStyle/>
          <a:p>
            <a:pPr lvl="0"/>
            <a:r>
              <a:rPr lang="en-US" sz="2400" dirty="0">
                <a:solidFill>
                  <a:srgbClr val="00B0F0"/>
                </a:solidFill>
              </a:rPr>
              <a:t>Threat of new entrants</a:t>
            </a:r>
            <a:r>
              <a:rPr lang="en-US" sz="2400" dirty="0"/>
              <a:t>: This can either be high or low</a:t>
            </a:r>
          </a:p>
          <a:p>
            <a:pPr lvl="0"/>
            <a:r>
              <a:rPr lang="en-US" sz="2400" dirty="0">
                <a:solidFill>
                  <a:srgbClr val="00B0F0"/>
                </a:solidFill>
              </a:rPr>
              <a:t>Bargaining Power of Suppliers:</a:t>
            </a:r>
            <a:r>
              <a:rPr lang="en-US" sz="2400" dirty="0"/>
              <a:t> If a firm is so dependent on a single supplier of raw materials or key components, the supplier will be powerful thereby diminishing your power and competitiveness</a:t>
            </a:r>
          </a:p>
        </p:txBody>
      </p:sp>
    </p:spTree>
    <p:extLst>
      <p:ext uri="{BB962C8B-B14F-4D97-AF65-F5344CB8AC3E}">
        <p14:creationId xmlns:p14="http://schemas.microsoft.com/office/powerpoint/2010/main" val="3415675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750751" y="625608"/>
            <a:ext cx="4169860" cy="1550976"/>
          </a:xfrm>
        </p:spPr>
        <p:txBody>
          <a:bodyPr anchor="ctr">
            <a:normAutofit/>
          </a:bodyPr>
          <a:lstStyle/>
          <a:p>
            <a:r>
              <a:rPr lang="en-US" dirty="0">
                <a:solidFill>
                  <a:srgbClr val="FF0000"/>
                </a:solidFill>
              </a:rPr>
              <a:t>Porter’s Five Forces</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C6F93118-7C79-DA34-51DC-25A52E2CE105}"/>
              </a:ext>
            </a:extLst>
          </p:cNvPr>
          <p:cNvGraphicFramePr>
            <a:graphicFrameLocks noGrp="1"/>
          </p:cNvGraphicFramePr>
          <p:nvPr>
            <p:ph idx="1"/>
            <p:extLst>
              <p:ext uri="{D42A27DB-BD31-4B8C-83A1-F6EECF244321}">
                <p14:modId xmlns:p14="http://schemas.microsoft.com/office/powerpoint/2010/main" val="2336340408"/>
              </p:ext>
            </p:extLst>
          </p:nvPr>
        </p:nvGraphicFramePr>
        <p:xfrm>
          <a:off x="338131" y="707824"/>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77572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247797" y="424937"/>
            <a:ext cx="6248204" cy="355181"/>
          </a:xfrm>
        </p:spPr>
        <p:txBody>
          <a:bodyPr anchor="b">
            <a:noAutofit/>
          </a:bodyPr>
          <a:lstStyle/>
          <a:p>
            <a:r>
              <a:rPr lang="en-US" sz="3600" b="1" dirty="0">
                <a:solidFill>
                  <a:srgbClr val="FF0000"/>
                </a:solidFill>
              </a:rPr>
              <a:t>Topic Recap</a:t>
            </a:r>
          </a:p>
        </p:txBody>
      </p:sp>
      <p:pic>
        <p:nvPicPr>
          <p:cNvPr id="6" name="Picture 5" descr="Cut diamond">
            <a:extLst>
              <a:ext uri="{FF2B5EF4-FFF2-40B4-BE49-F238E27FC236}">
                <a16:creationId xmlns:a16="http://schemas.microsoft.com/office/drawing/2014/main" id="{ADE1759C-1183-07C2-CC65-70F26A9504D1}"/>
              </a:ext>
            </a:extLst>
          </p:cNvPr>
          <p:cNvPicPr>
            <a:picLocks noChangeAspect="1"/>
          </p:cNvPicPr>
          <p:nvPr/>
        </p:nvPicPr>
        <p:blipFill rotWithShape="1">
          <a:blip r:embed="rId2"/>
          <a:srcRect l="39754" r="16398" b="4"/>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785249" y="930083"/>
            <a:ext cx="7243719" cy="4460298"/>
          </a:xfrm>
        </p:spPr>
        <p:txBody>
          <a:bodyPr vert="horz" lIns="91440" tIns="45720" rIns="91440" bIns="45720" rtlCol="0" anchor="t">
            <a:normAutofit/>
          </a:bodyPr>
          <a:lstStyle/>
          <a:p>
            <a:pPr lvl="0">
              <a:lnSpc>
                <a:spcPct val="100000"/>
              </a:lnSpc>
            </a:pPr>
            <a:r>
              <a:rPr lang="en-US" sz="2000" dirty="0"/>
              <a:t>We have looked at what competitive advantage is both at the national and international levels</a:t>
            </a:r>
          </a:p>
          <a:p>
            <a:pPr lvl="0">
              <a:lnSpc>
                <a:spcPct val="100000"/>
              </a:lnSpc>
            </a:pPr>
            <a:r>
              <a:rPr lang="en-US" sz="2000" dirty="0"/>
              <a:t>We have also looked at Porter’s Diamond that gives the necessary ingredient for a country to be competitive as compared to others</a:t>
            </a:r>
          </a:p>
          <a:p>
            <a:pPr lvl="0">
              <a:lnSpc>
                <a:spcPct val="100000"/>
              </a:lnSpc>
            </a:pPr>
            <a:r>
              <a:rPr lang="en-US" sz="2000" dirty="0"/>
              <a:t>We have explored different strategies that a firm can use to gain international advantage and we have concluded by looking at two frameworks that can be used to assess a firm's competitiveness</a:t>
            </a:r>
          </a:p>
          <a:p>
            <a:pPr lvl="0">
              <a:lnSpc>
                <a:spcPct val="100000"/>
              </a:lnSpc>
            </a:pPr>
            <a:r>
              <a:rPr lang="en-US" sz="2000" dirty="0"/>
              <a:t>In the next topic we will explore some of the emerging trends in international business</a:t>
            </a:r>
          </a:p>
        </p:txBody>
      </p:sp>
    </p:spTree>
    <p:extLst>
      <p:ext uri="{BB962C8B-B14F-4D97-AF65-F5344CB8AC3E}">
        <p14:creationId xmlns:p14="http://schemas.microsoft.com/office/powerpoint/2010/main" val="1090531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247797" y="424937"/>
            <a:ext cx="6248204" cy="355181"/>
          </a:xfrm>
        </p:spPr>
        <p:txBody>
          <a:bodyPr anchor="b">
            <a:noAutofit/>
          </a:bodyPr>
          <a:lstStyle/>
          <a:p>
            <a:r>
              <a:rPr lang="en-US" sz="3600" b="1" dirty="0">
                <a:solidFill>
                  <a:srgbClr val="FF0000"/>
                </a:solidFill>
              </a:rPr>
              <a:t>References</a:t>
            </a:r>
          </a:p>
        </p:txBody>
      </p:sp>
      <p:pic>
        <p:nvPicPr>
          <p:cNvPr id="6" name="Picture 5" descr="Cut diamond">
            <a:extLst>
              <a:ext uri="{FF2B5EF4-FFF2-40B4-BE49-F238E27FC236}">
                <a16:creationId xmlns:a16="http://schemas.microsoft.com/office/drawing/2014/main" id="{ADE1759C-1183-07C2-CC65-70F26A9504D1}"/>
              </a:ext>
            </a:extLst>
          </p:cNvPr>
          <p:cNvPicPr>
            <a:picLocks noChangeAspect="1"/>
          </p:cNvPicPr>
          <p:nvPr/>
        </p:nvPicPr>
        <p:blipFill rotWithShape="1">
          <a:blip r:embed="rId2"/>
          <a:srcRect l="39754" r="16398" b="4"/>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785249" y="930083"/>
            <a:ext cx="7243719" cy="4460298"/>
          </a:xfrm>
        </p:spPr>
        <p:txBody>
          <a:bodyPr vert="horz" lIns="91440" tIns="45720" rIns="91440" bIns="45720" rtlCol="0" anchor="t">
            <a:normAutofit/>
          </a:bodyPr>
          <a:lstStyle/>
          <a:p>
            <a:pPr lvl="0">
              <a:lnSpc>
                <a:spcPct val="100000"/>
              </a:lnSpc>
            </a:pPr>
            <a:r>
              <a:rPr lang="en-US" sz="2000" dirty="0"/>
              <a:t>Wild, J., Wild, K., &amp; Han, J. (2010</a:t>
            </a:r>
            <a:r>
              <a:rPr lang="en-US" sz="2000" i="1" dirty="0"/>
              <a:t>). International Business </a:t>
            </a:r>
            <a:r>
              <a:rPr lang="en-US" sz="2000" dirty="0"/>
              <a:t>(5th ed.). Pearson Education, Inc. </a:t>
            </a:r>
          </a:p>
          <a:p>
            <a:pPr lvl="0">
              <a:lnSpc>
                <a:spcPct val="100000"/>
              </a:lnSpc>
            </a:pPr>
            <a:endParaRPr lang="en-US" sz="2000" dirty="0"/>
          </a:p>
          <a:p>
            <a:pPr lvl="0">
              <a:lnSpc>
                <a:spcPct val="100000"/>
              </a:lnSpc>
            </a:pPr>
            <a:endParaRPr lang="en-US" sz="2000" dirty="0"/>
          </a:p>
        </p:txBody>
      </p:sp>
    </p:spTree>
    <p:extLst>
      <p:ext uri="{BB962C8B-B14F-4D97-AF65-F5344CB8AC3E}">
        <p14:creationId xmlns:p14="http://schemas.microsoft.com/office/powerpoint/2010/main" val="3079359812"/>
      </p:ext>
    </p:extLst>
  </p:cSld>
  <p:clrMapOvr>
    <a:masterClrMapping/>
  </p:clrMapOvr>
</p:sld>
</file>

<file path=ppt/theme/theme1.xml><?xml version="1.0" encoding="utf-8"?>
<a:theme xmlns:a="http://schemas.openxmlformats.org/drawingml/2006/main" name="AccentBoxVTI">
  <a:themeElements>
    <a:clrScheme name="AnalogousFromRegularSeed_2SEEDS">
      <a:dk1>
        <a:srgbClr val="000000"/>
      </a:dk1>
      <a:lt1>
        <a:srgbClr val="FFFFFF"/>
      </a:lt1>
      <a:dk2>
        <a:srgbClr val="1A1D2F"/>
      </a:dk2>
      <a:lt2>
        <a:srgbClr val="F0F0F3"/>
      </a:lt2>
      <a:accent1>
        <a:srgbClr val="9DA812"/>
      </a:accent1>
      <a:accent2>
        <a:srgbClr val="CE9425"/>
      </a:accent2>
      <a:accent3>
        <a:srgbClr val="6AB220"/>
      </a:accent3>
      <a:accent4>
        <a:srgbClr val="1783D5"/>
      </a:accent4>
      <a:accent5>
        <a:srgbClr val="2946E7"/>
      </a:accent5>
      <a:accent6>
        <a:srgbClr val="5323D7"/>
      </a:accent6>
      <a:hlink>
        <a:srgbClr val="493FBF"/>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6</TotalTime>
  <Words>1722</Words>
  <Application>Microsoft Office PowerPoint</Application>
  <PresentationFormat>Widescreen</PresentationFormat>
  <Paragraphs>113</Paragraphs>
  <Slides>33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Avenir Next LT Pro</vt:lpstr>
      <vt:lpstr>Calibri</vt:lpstr>
      <vt:lpstr>AccentBoxVTI</vt:lpstr>
      <vt:lpstr>International Business Strategy Lecture 11: International Competitive Advantage Lecturer: Githii S.K</vt:lpstr>
      <vt:lpstr>Introduction</vt:lpstr>
      <vt:lpstr>Learning Outcomes</vt:lpstr>
      <vt:lpstr>International Competitive Advantage</vt:lpstr>
      <vt:lpstr>National Competitive Advantage</vt:lpstr>
      <vt:lpstr>National Competitive Advantage</vt:lpstr>
      <vt:lpstr>National Competitive Advantage</vt:lpstr>
      <vt:lpstr>Demand Conditions</vt:lpstr>
      <vt:lpstr>Porter’s Diamond</vt:lpstr>
      <vt:lpstr>Related and Supporting Industries</vt:lpstr>
      <vt:lpstr>Industries Clusters in U.S</vt:lpstr>
      <vt:lpstr>Industries Clusters in U.S</vt:lpstr>
      <vt:lpstr>Industries Clusters </vt:lpstr>
      <vt:lpstr>Firm’s strategy, Structure and Rivalry</vt:lpstr>
      <vt:lpstr>Government and Chance</vt:lpstr>
      <vt:lpstr>Government and Chance</vt:lpstr>
      <vt:lpstr>How Firms can Achieve International Competitive Advantage</vt:lpstr>
      <vt:lpstr>1.Quality Management</vt:lpstr>
      <vt:lpstr>2. Innovation</vt:lpstr>
      <vt:lpstr>3. Cost leadership</vt:lpstr>
      <vt:lpstr>4.Market expansion</vt:lpstr>
      <vt:lpstr>5. Partnership and Alliances</vt:lpstr>
      <vt:lpstr>6. Local adaptation</vt:lpstr>
      <vt:lpstr>7. Effective supply chain management</vt:lpstr>
      <vt:lpstr>7. Top notch competitive intelligence</vt:lpstr>
      <vt:lpstr>8. Sustainable environmental, social &amp; governance</vt:lpstr>
      <vt:lpstr>Frameworks to Evaluate Competitive Advantages</vt:lpstr>
      <vt:lpstr>VRIO Framework</vt:lpstr>
      <vt:lpstr>VRIO Framework Questions</vt:lpstr>
      <vt:lpstr>Porter’s Five Forces</vt:lpstr>
      <vt:lpstr>Porter’s Five Forces</vt:lpstr>
      <vt:lpstr>Topic Recap</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Stephen G. Kagwathi</cp:lastModifiedBy>
  <cp:revision>236</cp:revision>
  <dcterms:created xsi:type="dcterms:W3CDTF">2024-05-31T17:49:36Z</dcterms:created>
  <dcterms:modified xsi:type="dcterms:W3CDTF">2024-06-04T08:46:06Z</dcterms:modified>
</cp:coreProperties>
</file>