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hA3eDZ/nKHHL3ObAyKSPusWRaR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g2e29806876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g2e29806876c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2"/>
          <p:cNvSpPr txBox="1"/>
          <p:nvPr>
            <p:ph type="ctrTitle"/>
          </p:nvPr>
        </p:nvSpPr>
        <p:spPr>
          <a:xfrm>
            <a:off x="576072" y="1124712"/>
            <a:ext cx="11036808" cy="317296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8000"/>
              <a:buFont typeface="Avenir"/>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2"/>
          <p:cNvSpPr txBox="1"/>
          <p:nvPr>
            <p:ph idx="1" type="subTitle"/>
          </p:nvPr>
        </p:nvSpPr>
        <p:spPr>
          <a:xfrm>
            <a:off x="576072" y="4727448"/>
            <a:ext cx="11036808" cy="1481328"/>
          </a:xfrm>
          <a:prstGeom prst="rect">
            <a:avLst/>
          </a:prstGeom>
          <a:noFill/>
          <a:ln>
            <a:noFill/>
          </a:ln>
        </p:spPr>
        <p:txBody>
          <a:bodyPr anchorCtr="0" anchor="t" bIns="45700" lIns="91425" spcFirstLastPara="1" rIns="91425" wrap="square" tIns="45700">
            <a:normAutofit/>
          </a:bodyPr>
          <a:lstStyle>
            <a:lvl1pPr lvl="0" algn="l">
              <a:lnSpc>
                <a:spcPct val="110000"/>
              </a:lnSpc>
              <a:spcBef>
                <a:spcPts val="1000"/>
              </a:spcBef>
              <a:spcAft>
                <a:spcPts val="0"/>
              </a:spcAft>
              <a:buClr>
                <a:schemeClr val="dk1"/>
              </a:buClr>
              <a:buSzPts val="2800"/>
              <a:buNone/>
              <a:defRPr sz="2800"/>
            </a:lvl1pPr>
            <a:lvl2pPr lvl="1" algn="ctr">
              <a:lnSpc>
                <a:spcPct val="110000"/>
              </a:lnSpc>
              <a:spcBef>
                <a:spcPts val="500"/>
              </a:spcBef>
              <a:spcAft>
                <a:spcPts val="0"/>
              </a:spcAft>
              <a:buClr>
                <a:schemeClr val="dk1"/>
              </a:buClr>
              <a:buSzPts val="2000"/>
              <a:buNone/>
              <a:defRPr sz="2000"/>
            </a:lvl2pPr>
            <a:lvl3pPr lvl="2" algn="ctr">
              <a:lnSpc>
                <a:spcPct val="110000"/>
              </a:lnSpc>
              <a:spcBef>
                <a:spcPts val="500"/>
              </a:spcBef>
              <a:spcAft>
                <a:spcPts val="0"/>
              </a:spcAft>
              <a:buClr>
                <a:schemeClr val="dk1"/>
              </a:buClr>
              <a:buSzPts val="1800"/>
              <a:buNone/>
              <a:defRPr sz="1800"/>
            </a:lvl3pPr>
            <a:lvl4pPr lvl="3" algn="ctr">
              <a:lnSpc>
                <a:spcPct val="110000"/>
              </a:lnSpc>
              <a:spcBef>
                <a:spcPts val="500"/>
              </a:spcBef>
              <a:spcAft>
                <a:spcPts val="0"/>
              </a:spcAft>
              <a:buClr>
                <a:schemeClr val="dk1"/>
              </a:buClr>
              <a:buSzPts val="1600"/>
              <a:buNone/>
              <a:defRPr sz="1600"/>
            </a:lvl4pPr>
            <a:lvl5pPr lvl="4" algn="ctr">
              <a:lnSpc>
                <a:spcPct val="11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2"/>
          <p:cNvSpPr txBox="1"/>
          <p:nvPr>
            <p:ph idx="10" type="dt"/>
          </p:nvPr>
        </p:nvSpPr>
        <p:spPr>
          <a:xfrm>
            <a:off x="576072"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2" type="sldNum"/>
          </p:nvPr>
        </p:nvSpPr>
        <p:spPr>
          <a:xfrm>
            <a:off x="886968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7" name="Google Shape;17;p32"/>
          <p:cNvSpPr/>
          <p:nvPr/>
        </p:nvSpPr>
        <p:spPr>
          <a:xfrm rot="5400000">
            <a:off x="857544"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8" name="Google Shape;18;p32"/>
          <p:cNvSpPr/>
          <p:nvPr/>
        </p:nvSpPr>
        <p:spPr>
          <a:xfrm flipH="1" rot="10800000">
            <a:off x="578652" y="4501201"/>
            <a:ext cx="11034696"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33"/>
          <p:cNvSpPr/>
          <p:nvPr/>
        </p:nvSpPr>
        <p:spPr>
          <a:xfrm>
            <a:off x="558209" y="0"/>
            <a:ext cx="11167447" cy="2018806"/>
          </a:xfrm>
          <a:prstGeom prst="rect">
            <a:avLst/>
          </a:prstGeom>
          <a:solidFill>
            <a:schemeClr val="lt1"/>
          </a:solidFill>
          <a:ln cap="flat" cmpd="sng" w="9525">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1" name="Google Shape;21;p33"/>
          <p:cNvSpPr/>
          <p:nvPr/>
        </p:nvSpPr>
        <p:spPr>
          <a:xfrm>
            <a:off x="566928" y="0"/>
            <a:ext cx="11155680" cy="201168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2" name="Google Shape;22;p33"/>
          <p:cNvSpPr/>
          <p:nvPr/>
        </p:nvSpPr>
        <p:spPr>
          <a:xfrm>
            <a:off x="498834" y="787352"/>
            <a:ext cx="128016"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3" name="Google Shape;23;p33"/>
          <p:cNvSpPr txBox="1"/>
          <p:nvPr>
            <p:ph type="title"/>
          </p:nvPr>
        </p:nvSpPr>
        <p:spPr>
          <a:xfrm>
            <a:off x="1115568" y="548640"/>
            <a:ext cx="10168128" cy="117957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000"/>
              <a:buFont typeface="Avenir"/>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3"/>
          <p:cNvSpPr txBox="1"/>
          <p:nvPr>
            <p:ph idx="1" type="body"/>
          </p:nvPr>
        </p:nvSpPr>
        <p:spPr>
          <a:xfrm>
            <a:off x="1115568" y="2478024"/>
            <a:ext cx="10168128" cy="3694176"/>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33"/>
          <p:cNvSpPr txBox="1"/>
          <p:nvPr>
            <p:ph idx="10" type="dt"/>
          </p:nvPr>
        </p:nvSpPr>
        <p:spPr>
          <a:xfrm>
            <a:off x="1115568"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3"/>
          <p:cNvSpPr txBox="1"/>
          <p:nvPr>
            <p:ph idx="12" type="sldNum"/>
          </p:nvPr>
        </p:nvSpPr>
        <p:spPr>
          <a:xfrm>
            <a:off x="8540496"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34"/>
          <p:cNvSpPr/>
          <p:nvPr/>
        </p:nvSpPr>
        <p:spPr>
          <a:xfrm>
            <a:off x="558210" y="4981421"/>
            <a:ext cx="11134956" cy="822960"/>
          </a:xfrm>
          <a:prstGeom prst="rect">
            <a:avLst/>
          </a:prstGeom>
          <a:solidFill>
            <a:schemeClr val="lt1"/>
          </a:solidFill>
          <a:ln cap="flat" cmpd="sng" w="12700">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0" name="Google Shape;30;p34"/>
          <p:cNvSpPr/>
          <p:nvPr/>
        </p:nvSpPr>
        <p:spPr>
          <a:xfrm>
            <a:off x="498834" y="5118581"/>
            <a:ext cx="146304"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1" name="Google Shape;31;p34"/>
          <p:cNvSpPr txBox="1"/>
          <p:nvPr>
            <p:ph type="title"/>
          </p:nvPr>
        </p:nvSpPr>
        <p:spPr>
          <a:xfrm>
            <a:off x="557784" y="640080"/>
            <a:ext cx="10890504" cy="4114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600"/>
              <a:buFont typeface="Avenir"/>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4"/>
          <p:cNvSpPr txBox="1"/>
          <p:nvPr>
            <p:ph idx="1" type="body"/>
          </p:nvPr>
        </p:nvSpPr>
        <p:spPr>
          <a:xfrm>
            <a:off x="841248" y="5102352"/>
            <a:ext cx="10607040" cy="585216"/>
          </a:xfrm>
          <a:prstGeom prst="rect">
            <a:avLst/>
          </a:prstGeom>
          <a:noFill/>
          <a:ln>
            <a:noFill/>
          </a:ln>
        </p:spPr>
        <p:txBody>
          <a:bodyPr anchorCtr="0" anchor="ctr"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000"/>
              <a:buNone/>
              <a:defRPr sz="2000">
                <a:solidFill>
                  <a:schemeClr val="dk1"/>
                </a:solidFill>
              </a:defRPr>
            </a:lvl1pPr>
            <a:lvl2pPr indent="-228600" lvl="1" marL="914400" algn="l">
              <a:lnSpc>
                <a:spcPct val="110000"/>
              </a:lnSpc>
              <a:spcBef>
                <a:spcPts val="500"/>
              </a:spcBef>
              <a:spcAft>
                <a:spcPts val="0"/>
              </a:spcAft>
              <a:buClr>
                <a:srgbClr val="888888"/>
              </a:buClr>
              <a:buSzPts val="2000"/>
              <a:buNone/>
              <a:defRPr sz="2000">
                <a:solidFill>
                  <a:srgbClr val="888888"/>
                </a:solidFill>
              </a:defRPr>
            </a:lvl2pPr>
            <a:lvl3pPr indent="-228600" lvl="2" marL="1371600" algn="l">
              <a:lnSpc>
                <a:spcPct val="110000"/>
              </a:lnSpc>
              <a:spcBef>
                <a:spcPts val="500"/>
              </a:spcBef>
              <a:spcAft>
                <a:spcPts val="0"/>
              </a:spcAft>
              <a:buClr>
                <a:srgbClr val="888888"/>
              </a:buClr>
              <a:buSzPts val="1800"/>
              <a:buNone/>
              <a:defRPr sz="1800">
                <a:solidFill>
                  <a:srgbClr val="888888"/>
                </a:solidFill>
              </a:defRPr>
            </a:lvl3pPr>
            <a:lvl4pPr indent="-228600" lvl="3" marL="1828800" algn="l">
              <a:lnSpc>
                <a:spcPct val="110000"/>
              </a:lnSpc>
              <a:spcBef>
                <a:spcPts val="500"/>
              </a:spcBef>
              <a:spcAft>
                <a:spcPts val="0"/>
              </a:spcAft>
              <a:buClr>
                <a:srgbClr val="888888"/>
              </a:buClr>
              <a:buSzPts val="1600"/>
              <a:buNone/>
              <a:defRPr sz="1600">
                <a:solidFill>
                  <a:srgbClr val="888888"/>
                </a:solidFill>
              </a:defRPr>
            </a:lvl4pPr>
            <a:lvl5pPr indent="-228600" lvl="4" marL="2286000" algn="l">
              <a:lnSpc>
                <a:spcPct val="11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3" name="Google Shape;33;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35"/>
          <p:cNvSpPr/>
          <p:nvPr/>
        </p:nvSpPr>
        <p:spPr>
          <a:xfrm>
            <a:off x="558209" y="0"/>
            <a:ext cx="11167447" cy="2018806"/>
          </a:xfrm>
          <a:prstGeom prst="rect">
            <a:avLst/>
          </a:prstGeom>
          <a:solidFill>
            <a:schemeClr val="lt1"/>
          </a:solidFill>
          <a:ln cap="flat" cmpd="sng" w="9525">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8" name="Google Shape;38;p35"/>
          <p:cNvSpPr/>
          <p:nvPr/>
        </p:nvSpPr>
        <p:spPr>
          <a:xfrm>
            <a:off x="566928" y="0"/>
            <a:ext cx="11155680" cy="201168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9" name="Google Shape;39;p35"/>
          <p:cNvSpPr/>
          <p:nvPr/>
        </p:nvSpPr>
        <p:spPr>
          <a:xfrm>
            <a:off x="498834" y="787352"/>
            <a:ext cx="128016"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0" name="Google Shape;40;p35"/>
          <p:cNvSpPr txBox="1"/>
          <p:nvPr>
            <p:ph type="title"/>
          </p:nvPr>
        </p:nvSpPr>
        <p:spPr>
          <a:xfrm>
            <a:off x="1115568" y="548640"/>
            <a:ext cx="10168128" cy="117957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000"/>
              <a:buFont typeface="Avenir"/>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35"/>
          <p:cNvSpPr txBox="1"/>
          <p:nvPr>
            <p:ph idx="1" type="body"/>
          </p:nvPr>
        </p:nvSpPr>
        <p:spPr>
          <a:xfrm>
            <a:off x="1115568" y="2478024"/>
            <a:ext cx="4937760" cy="3694176"/>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5"/>
          <p:cNvSpPr txBox="1"/>
          <p:nvPr>
            <p:ph idx="2" type="body"/>
          </p:nvPr>
        </p:nvSpPr>
        <p:spPr>
          <a:xfrm>
            <a:off x="6345936" y="2478024"/>
            <a:ext cx="4937760" cy="3694176"/>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5"/>
          <p:cNvSpPr txBox="1"/>
          <p:nvPr>
            <p:ph idx="10" type="dt"/>
          </p:nvPr>
        </p:nvSpPr>
        <p:spPr>
          <a:xfrm>
            <a:off x="1115568"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5"/>
          <p:cNvSpPr txBox="1"/>
          <p:nvPr>
            <p:ph idx="12" type="sldNum"/>
          </p:nvPr>
        </p:nvSpPr>
        <p:spPr>
          <a:xfrm>
            <a:off x="8540496"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36"/>
          <p:cNvSpPr/>
          <p:nvPr/>
        </p:nvSpPr>
        <p:spPr>
          <a:xfrm>
            <a:off x="558209" y="0"/>
            <a:ext cx="11167447" cy="2018806"/>
          </a:xfrm>
          <a:prstGeom prst="rect">
            <a:avLst/>
          </a:prstGeom>
          <a:solidFill>
            <a:schemeClr val="lt1"/>
          </a:solidFill>
          <a:ln cap="flat" cmpd="sng" w="9525">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8" name="Google Shape;48;p36"/>
          <p:cNvSpPr/>
          <p:nvPr/>
        </p:nvSpPr>
        <p:spPr>
          <a:xfrm>
            <a:off x="566928" y="0"/>
            <a:ext cx="11155680" cy="201168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9" name="Google Shape;49;p36"/>
          <p:cNvSpPr/>
          <p:nvPr/>
        </p:nvSpPr>
        <p:spPr>
          <a:xfrm>
            <a:off x="498834" y="787352"/>
            <a:ext cx="128016"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50" name="Google Shape;50;p36"/>
          <p:cNvSpPr txBox="1"/>
          <p:nvPr>
            <p:ph type="title"/>
          </p:nvPr>
        </p:nvSpPr>
        <p:spPr>
          <a:xfrm>
            <a:off x="1115568" y="548640"/>
            <a:ext cx="10168128" cy="117957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000"/>
              <a:buFont typeface="Avenir"/>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6"/>
          <p:cNvSpPr txBox="1"/>
          <p:nvPr>
            <p:ph idx="1" type="body"/>
          </p:nvPr>
        </p:nvSpPr>
        <p:spPr>
          <a:xfrm>
            <a:off x="1115568" y="2372650"/>
            <a:ext cx="493776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b="1" sz="2400" cap="none"/>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36"/>
          <p:cNvSpPr txBox="1"/>
          <p:nvPr>
            <p:ph idx="2" type="body"/>
          </p:nvPr>
        </p:nvSpPr>
        <p:spPr>
          <a:xfrm>
            <a:off x="1115568" y="3203688"/>
            <a:ext cx="4937760" cy="2968512"/>
          </a:xfrm>
          <a:prstGeom prst="rect">
            <a:avLst/>
          </a:prstGeom>
          <a:noFill/>
          <a:ln>
            <a:noFill/>
          </a:ln>
        </p:spPr>
        <p:txBody>
          <a:bodyPr anchorCtr="0" anchor="t" bIns="45700" lIns="91425" spcFirstLastPara="1" rIns="91425" wrap="square" tIns="45700">
            <a:normAutofit/>
          </a:bodyPr>
          <a:lstStyle>
            <a:lvl1pPr indent="-381000" lvl="0" marL="457200" algn="l">
              <a:lnSpc>
                <a:spcPct val="110000"/>
              </a:lnSpc>
              <a:spcBef>
                <a:spcPts val="1000"/>
              </a:spcBef>
              <a:spcAft>
                <a:spcPts val="0"/>
              </a:spcAft>
              <a:buClr>
                <a:schemeClr val="dk1"/>
              </a:buClr>
              <a:buSzPts val="2400"/>
              <a:buChar char="•"/>
              <a:defRPr sz="2400"/>
            </a:lvl1pPr>
            <a:lvl2pPr indent="-355600" lvl="1" marL="914400" algn="l">
              <a:lnSpc>
                <a:spcPct val="110000"/>
              </a:lnSpc>
              <a:spcBef>
                <a:spcPts val="500"/>
              </a:spcBef>
              <a:spcAft>
                <a:spcPts val="0"/>
              </a:spcAft>
              <a:buClr>
                <a:schemeClr val="dk1"/>
              </a:buClr>
              <a:buSzPts val="2000"/>
              <a:buChar char="•"/>
              <a:defRPr sz="2000"/>
            </a:lvl2pPr>
            <a:lvl3pPr indent="-342900" lvl="2" marL="1371600" algn="l">
              <a:lnSpc>
                <a:spcPct val="110000"/>
              </a:lnSpc>
              <a:spcBef>
                <a:spcPts val="500"/>
              </a:spcBef>
              <a:spcAft>
                <a:spcPts val="0"/>
              </a:spcAft>
              <a:buClr>
                <a:schemeClr val="dk1"/>
              </a:buClr>
              <a:buSzPts val="1800"/>
              <a:buChar char="•"/>
              <a:defRPr sz="1800"/>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36"/>
          <p:cNvSpPr txBox="1"/>
          <p:nvPr>
            <p:ph idx="3" type="body"/>
          </p:nvPr>
        </p:nvSpPr>
        <p:spPr>
          <a:xfrm>
            <a:off x="6345936" y="2372650"/>
            <a:ext cx="493776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b="1" sz="2400" cap="none"/>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36"/>
          <p:cNvSpPr txBox="1"/>
          <p:nvPr>
            <p:ph idx="4" type="body"/>
          </p:nvPr>
        </p:nvSpPr>
        <p:spPr>
          <a:xfrm>
            <a:off x="6345936" y="3203687"/>
            <a:ext cx="4937760" cy="2968511"/>
          </a:xfrm>
          <a:prstGeom prst="rect">
            <a:avLst/>
          </a:prstGeom>
          <a:noFill/>
          <a:ln>
            <a:noFill/>
          </a:ln>
        </p:spPr>
        <p:txBody>
          <a:bodyPr anchorCtr="0" anchor="t" bIns="45700" lIns="91425" spcFirstLastPara="1" rIns="91425" wrap="square" tIns="45700">
            <a:normAutofit/>
          </a:bodyPr>
          <a:lstStyle>
            <a:lvl1pPr indent="-381000" lvl="0" marL="457200" algn="l">
              <a:lnSpc>
                <a:spcPct val="110000"/>
              </a:lnSpc>
              <a:spcBef>
                <a:spcPts val="1000"/>
              </a:spcBef>
              <a:spcAft>
                <a:spcPts val="0"/>
              </a:spcAft>
              <a:buClr>
                <a:schemeClr val="dk1"/>
              </a:buClr>
              <a:buSzPts val="2400"/>
              <a:buChar char="•"/>
              <a:defRPr sz="2400"/>
            </a:lvl1pPr>
            <a:lvl2pPr indent="-355600" lvl="1" marL="914400" algn="l">
              <a:lnSpc>
                <a:spcPct val="110000"/>
              </a:lnSpc>
              <a:spcBef>
                <a:spcPts val="500"/>
              </a:spcBef>
              <a:spcAft>
                <a:spcPts val="0"/>
              </a:spcAft>
              <a:buClr>
                <a:schemeClr val="dk1"/>
              </a:buClr>
              <a:buSzPts val="2000"/>
              <a:buChar char="•"/>
              <a:defRPr sz="2000"/>
            </a:lvl2pPr>
            <a:lvl3pPr indent="-342900" lvl="2" marL="1371600" algn="l">
              <a:lnSpc>
                <a:spcPct val="110000"/>
              </a:lnSpc>
              <a:spcBef>
                <a:spcPts val="500"/>
              </a:spcBef>
              <a:spcAft>
                <a:spcPts val="0"/>
              </a:spcAft>
              <a:buClr>
                <a:schemeClr val="dk1"/>
              </a:buClr>
              <a:buSzPts val="1800"/>
              <a:buChar char="•"/>
              <a:defRPr sz="1800"/>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36"/>
          <p:cNvSpPr txBox="1"/>
          <p:nvPr>
            <p:ph idx="10" type="dt"/>
          </p:nvPr>
        </p:nvSpPr>
        <p:spPr>
          <a:xfrm>
            <a:off x="1115568"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2" type="sldNum"/>
          </p:nvPr>
        </p:nvSpPr>
        <p:spPr>
          <a:xfrm>
            <a:off x="8540496"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37"/>
          <p:cNvSpPr/>
          <p:nvPr/>
        </p:nvSpPr>
        <p:spPr>
          <a:xfrm>
            <a:off x="665853" y="1533525"/>
            <a:ext cx="10917063" cy="3790950"/>
          </a:xfrm>
          <a:prstGeom prst="rect">
            <a:avLst/>
          </a:prstGeom>
          <a:solidFill>
            <a:schemeClr val="lt1"/>
          </a:solidFill>
          <a:ln cap="flat" cmpd="sng" w="12700">
            <a:solidFill>
              <a:srgbClr val="EEE4EE"/>
            </a:solidFill>
            <a:prstDash val="solid"/>
            <a:miter lim="800000"/>
            <a:headEnd len="sm" w="sm" type="none"/>
            <a:tailEnd len="sm" w="sm" type="none"/>
          </a:ln>
          <a:effectLst>
            <a:outerShdw blurRad="50800" rotWithShape="0" algn="tl" dir="2700000" dist="38100">
              <a:srgbClr val="C9C0BB">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60" name="Google Shape;60;p37"/>
          <p:cNvSpPr/>
          <p:nvPr/>
        </p:nvSpPr>
        <p:spPr>
          <a:xfrm>
            <a:off x="609084" y="2971798"/>
            <a:ext cx="128016" cy="9144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61" name="Google Shape;61;p37"/>
          <p:cNvSpPr txBox="1"/>
          <p:nvPr>
            <p:ph type="title"/>
          </p:nvPr>
        </p:nvSpPr>
        <p:spPr>
          <a:xfrm>
            <a:off x="1078992" y="1938528"/>
            <a:ext cx="10177272" cy="299008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5400"/>
              <a:buFont typeface="Avenir"/>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5" name="Shape 65"/>
        <p:cNvGrpSpPr/>
        <p:nvPr/>
      </p:nvGrpSpPr>
      <p:grpSpPr>
        <a:xfrm>
          <a:off x="0" y="0"/>
          <a:ext cx="0" cy="0"/>
          <a:chOff x="0" y="0"/>
          <a:chExt cx="0" cy="0"/>
        </a:xfrm>
      </p:grpSpPr>
      <p:sp>
        <p:nvSpPr>
          <p:cNvPr id="66" name="Google Shape;6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9" name="Shape 69"/>
        <p:cNvGrpSpPr/>
        <p:nvPr/>
      </p:nvGrpSpPr>
      <p:grpSpPr>
        <a:xfrm>
          <a:off x="0" y="0"/>
          <a:ext cx="0" cy="0"/>
          <a:chOff x="0" y="0"/>
          <a:chExt cx="0" cy="0"/>
        </a:xfrm>
      </p:grpSpPr>
      <p:sp>
        <p:nvSpPr>
          <p:cNvPr id="70" name="Google Shape;70;p39"/>
          <p:cNvSpPr/>
          <p:nvPr/>
        </p:nvSpPr>
        <p:spPr>
          <a:xfrm>
            <a:off x="558210" y="1162033"/>
            <a:ext cx="3740740" cy="4643344"/>
          </a:xfrm>
          <a:prstGeom prst="rect">
            <a:avLst/>
          </a:prstGeom>
          <a:solidFill>
            <a:schemeClr val="lt1"/>
          </a:solidFill>
          <a:ln cap="flat" cmpd="sng" w="12700">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71" name="Google Shape;71;p39"/>
          <p:cNvSpPr/>
          <p:nvPr/>
        </p:nvSpPr>
        <p:spPr>
          <a:xfrm>
            <a:off x="498834" y="1618375"/>
            <a:ext cx="146304" cy="8229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72" name="Google Shape;72;p39"/>
          <p:cNvSpPr txBox="1"/>
          <p:nvPr>
            <p:ph type="title"/>
          </p:nvPr>
        </p:nvSpPr>
        <p:spPr>
          <a:xfrm>
            <a:off x="868680" y="1709928"/>
            <a:ext cx="3099816" cy="1709928"/>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400"/>
              <a:buFont typeface="Avenir"/>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39"/>
          <p:cNvSpPr txBox="1"/>
          <p:nvPr>
            <p:ph idx="1" type="body"/>
          </p:nvPr>
        </p:nvSpPr>
        <p:spPr>
          <a:xfrm>
            <a:off x="4965192" y="1709928"/>
            <a:ext cx="6729984" cy="4096512"/>
          </a:xfrm>
          <a:prstGeom prst="rect">
            <a:avLst/>
          </a:prstGeom>
          <a:noFill/>
          <a:ln>
            <a:noFill/>
          </a:ln>
        </p:spPr>
        <p:txBody>
          <a:bodyPr anchorCtr="0" anchor="t" bIns="45700" lIns="91425" spcFirstLastPara="1" rIns="91425" wrap="square" tIns="45700">
            <a:normAutofit/>
          </a:bodyPr>
          <a:lstStyle>
            <a:lvl1pPr indent="-406400" lvl="0" marL="457200" algn="l">
              <a:lnSpc>
                <a:spcPct val="110000"/>
              </a:lnSpc>
              <a:spcBef>
                <a:spcPts val="1000"/>
              </a:spcBef>
              <a:spcAft>
                <a:spcPts val="0"/>
              </a:spcAft>
              <a:buClr>
                <a:schemeClr val="dk1"/>
              </a:buClr>
              <a:buSzPts val="2800"/>
              <a:buChar char="•"/>
              <a:defRPr sz="2800"/>
            </a:lvl1pPr>
            <a:lvl2pPr indent="-381000" lvl="1" marL="914400" algn="l">
              <a:lnSpc>
                <a:spcPct val="110000"/>
              </a:lnSpc>
              <a:spcBef>
                <a:spcPts val="500"/>
              </a:spcBef>
              <a:spcAft>
                <a:spcPts val="0"/>
              </a:spcAft>
              <a:buClr>
                <a:schemeClr val="dk1"/>
              </a:buClr>
              <a:buSzPts val="2400"/>
              <a:buChar char="•"/>
              <a:defRPr sz="2400"/>
            </a:lvl2pPr>
            <a:lvl3pPr indent="-355600" lvl="2" marL="1371600" algn="l">
              <a:lnSpc>
                <a:spcPct val="110000"/>
              </a:lnSpc>
              <a:spcBef>
                <a:spcPts val="500"/>
              </a:spcBef>
              <a:spcAft>
                <a:spcPts val="0"/>
              </a:spcAft>
              <a:buClr>
                <a:schemeClr val="dk1"/>
              </a:buClr>
              <a:buSzPts val="2000"/>
              <a:buChar char="•"/>
              <a:defRPr sz="2000"/>
            </a:lvl3pPr>
            <a:lvl4pPr indent="-355600" lvl="3" marL="1828800" algn="l">
              <a:lnSpc>
                <a:spcPct val="110000"/>
              </a:lnSpc>
              <a:spcBef>
                <a:spcPts val="500"/>
              </a:spcBef>
              <a:spcAft>
                <a:spcPts val="0"/>
              </a:spcAft>
              <a:buClr>
                <a:schemeClr val="dk1"/>
              </a:buClr>
              <a:buSzPts val="2000"/>
              <a:buChar char="•"/>
              <a:defRPr sz="2000"/>
            </a:lvl4pPr>
            <a:lvl5pPr indent="-355600" lvl="4" marL="2286000" algn="l">
              <a:lnSpc>
                <a:spcPct val="11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4" name="Google Shape;74;p39"/>
          <p:cNvSpPr txBox="1"/>
          <p:nvPr>
            <p:ph idx="2" type="body"/>
          </p:nvPr>
        </p:nvSpPr>
        <p:spPr>
          <a:xfrm>
            <a:off x="868680" y="3429000"/>
            <a:ext cx="3099816" cy="2066544"/>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sz="1800"/>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39"/>
          <p:cNvSpPr txBox="1"/>
          <p:nvPr>
            <p:ph idx="10" type="dt"/>
          </p:nvPr>
        </p:nvSpPr>
        <p:spPr>
          <a:xfrm>
            <a:off x="8686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8" name="Shape 78"/>
        <p:cNvGrpSpPr/>
        <p:nvPr/>
      </p:nvGrpSpPr>
      <p:grpSpPr>
        <a:xfrm>
          <a:off x="0" y="0"/>
          <a:ext cx="0" cy="0"/>
          <a:chOff x="0" y="0"/>
          <a:chExt cx="0" cy="0"/>
        </a:xfrm>
      </p:grpSpPr>
      <p:sp>
        <p:nvSpPr>
          <p:cNvPr id="79" name="Google Shape;79;p40"/>
          <p:cNvSpPr/>
          <p:nvPr/>
        </p:nvSpPr>
        <p:spPr>
          <a:xfrm>
            <a:off x="558210" y="1162033"/>
            <a:ext cx="3740740" cy="4643344"/>
          </a:xfrm>
          <a:prstGeom prst="rect">
            <a:avLst/>
          </a:prstGeom>
          <a:solidFill>
            <a:schemeClr val="lt1"/>
          </a:solidFill>
          <a:ln cap="flat" cmpd="sng" w="12700">
            <a:solidFill>
              <a:srgbClr val="EEE4EE"/>
            </a:solidFill>
            <a:prstDash val="solid"/>
            <a:miter lim="800000"/>
            <a:headEnd len="sm" w="sm" type="none"/>
            <a:tailEnd len="sm" w="sm" type="none"/>
          </a:ln>
          <a:effectLst>
            <a:outerShdw blurRad="50800" rotWithShape="0" algn="tl" dir="2700000"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80" name="Google Shape;80;p40"/>
          <p:cNvSpPr/>
          <p:nvPr/>
        </p:nvSpPr>
        <p:spPr>
          <a:xfrm>
            <a:off x="498834" y="1618375"/>
            <a:ext cx="146304" cy="8229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81" name="Google Shape;81;p40"/>
          <p:cNvSpPr txBox="1"/>
          <p:nvPr>
            <p:ph type="title"/>
          </p:nvPr>
        </p:nvSpPr>
        <p:spPr>
          <a:xfrm>
            <a:off x="868680" y="1709928"/>
            <a:ext cx="3099816" cy="1709928"/>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400"/>
              <a:buFont typeface="Avenir"/>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40"/>
          <p:cNvSpPr/>
          <p:nvPr>
            <p:ph idx="2" type="pic"/>
          </p:nvPr>
        </p:nvSpPr>
        <p:spPr>
          <a:xfrm>
            <a:off x="4965192" y="1161288"/>
            <a:ext cx="6729984" cy="4645152"/>
          </a:xfrm>
          <a:prstGeom prst="rect">
            <a:avLst/>
          </a:prstGeom>
          <a:noFill/>
          <a:ln>
            <a:noFill/>
          </a:ln>
        </p:spPr>
      </p:sp>
      <p:sp>
        <p:nvSpPr>
          <p:cNvPr id="83" name="Google Shape;83;p40"/>
          <p:cNvSpPr txBox="1"/>
          <p:nvPr>
            <p:ph idx="1" type="body"/>
          </p:nvPr>
        </p:nvSpPr>
        <p:spPr>
          <a:xfrm>
            <a:off x="868680" y="3438144"/>
            <a:ext cx="3099816" cy="2057400"/>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sz="1800"/>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4" name="Google Shape;84;p40"/>
          <p:cNvSpPr txBox="1"/>
          <p:nvPr>
            <p:ph idx="10" type="dt"/>
          </p:nvPr>
        </p:nvSpPr>
        <p:spPr>
          <a:xfrm>
            <a:off x="8686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7" name="Shape 87"/>
        <p:cNvGrpSpPr/>
        <p:nvPr/>
      </p:nvGrpSpPr>
      <p:grpSpPr>
        <a:xfrm>
          <a:off x="0" y="0"/>
          <a:ext cx="0" cy="0"/>
          <a:chOff x="0" y="0"/>
          <a:chExt cx="0" cy="0"/>
        </a:xfrm>
      </p:grpSpPr>
      <p:sp>
        <p:nvSpPr>
          <p:cNvPr id="88" name="Google Shape;88;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 name="Google Shape;89;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3" name="Shape 93"/>
        <p:cNvGrpSpPr/>
        <p:nvPr/>
      </p:nvGrpSpPr>
      <p:grpSpPr>
        <a:xfrm>
          <a:off x="0" y="0"/>
          <a:ext cx="0" cy="0"/>
          <a:chOff x="0" y="0"/>
          <a:chExt cx="0" cy="0"/>
        </a:xfrm>
      </p:grpSpPr>
      <p:sp>
        <p:nvSpPr>
          <p:cNvPr id="94" name="Google Shape;94;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6" name="Google Shape;96;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venir"/>
              <a:buNone/>
              <a:defRPr b="0" i="0" sz="4400" u="none" cap="none" strike="noStrike">
                <a:solidFill>
                  <a:schemeClr val="dk1"/>
                </a:solidFill>
                <a:latin typeface="Avenir"/>
                <a:ea typeface="Avenir"/>
                <a:cs typeface="Avenir"/>
                <a:sym typeface="Aveni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110000"/>
              </a:lnSpc>
              <a:spcBef>
                <a:spcPts val="1000"/>
              </a:spcBef>
              <a:spcAft>
                <a:spcPts val="0"/>
              </a:spcAft>
              <a:buClr>
                <a:schemeClr val="dk1"/>
              </a:buClr>
              <a:buSzPts val="2800"/>
              <a:buFont typeface="Arial"/>
              <a:buChar char="•"/>
              <a:defRPr b="0" i="0" sz="2800" u="none" cap="none" strike="noStrike">
                <a:solidFill>
                  <a:schemeClr val="dk1"/>
                </a:solidFill>
                <a:latin typeface="Avenir"/>
                <a:ea typeface="Avenir"/>
                <a:cs typeface="Avenir"/>
                <a:sym typeface="Avenir"/>
              </a:defRPr>
            </a:lvl1pPr>
            <a:lvl2pPr indent="-381000" lvl="1" marL="914400" marR="0" rtl="0" algn="l">
              <a:lnSpc>
                <a:spcPct val="110000"/>
              </a:lnSpc>
              <a:spcBef>
                <a:spcPts val="500"/>
              </a:spcBef>
              <a:spcAft>
                <a:spcPts val="0"/>
              </a:spcAft>
              <a:buClr>
                <a:schemeClr val="dk1"/>
              </a:buClr>
              <a:buSzPts val="2400"/>
              <a:buFont typeface="Arial"/>
              <a:buChar char="•"/>
              <a:defRPr b="0" i="0" sz="2400" u="none" cap="none" strike="noStrike">
                <a:solidFill>
                  <a:schemeClr val="dk1"/>
                </a:solidFill>
                <a:latin typeface="Avenir"/>
                <a:ea typeface="Avenir"/>
                <a:cs typeface="Avenir"/>
                <a:sym typeface="Avenir"/>
              </a:defRPr>
            </a:lvl2pPr>
            <a:lvl3pPr indent="-355600" lvl="2" marL="1371600" marR="0" rtl="0" algn="l">
              <a:lnSpc>
                <a:spcPct val="110000"/>
              </a:lnSpc>
              <a:spcBef>
                <a:spcPts val="500"/>
              </a:spcBef>
              <a:spcAft>
                <a:spcPts val="0"/>
              </a:spcAft>
              <a:buClr>
                <a:schemeClr val="dk1"/>
              </a:buClr>
              <a:buSzPts val="2000"/>
              <a:buFont typeface="Arial"/>
              <a:buChar char="•"/>
              <a:defRPr b="0" i="0" sz="2000" u="none" cap="none" strike="noStrike">
                <a:solidFill>
                  <a:schemeClr val="dk1"/>
                </a:solidFill>
                <a:latin typeface="Avenir"/>
                <a:ea typeface="Avenir"/>
                <a:cs typeface="Avenir"/>
                <a:sym typeface="Avenir"/>
              </a:defRPr>
            </a:lvl3pPr>
            <a:lvl4pPr indent="-342900" lvl="3" marL="1828800" marR="0" rtl="0" algn="l">
              <a:lnSpc>
                <a:spcPct val="11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4pPr>
            <a:lvl5pPr indent="-342900" lvl="4" marL="2286000" marR="0" rtl="0" algn="l">
              <a:lnSpc>
                <a:spcPct val="11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8" name="Google Shape;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9" name="Google Shape;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0" name="Google Shape;1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venir"/>
                <a:ea typeface="Avenir"/>
                <a:cs typeface="Avenir"/>
                <a:sym typeface="Avenir"/>
              </a:defRPr>
            </a:lvl1pPr>
            <a:lvl2pPr indent="0" lvl="1" marL="0" marR="0" rtl="0" algn="r">
              <a:spcBef>
                <a:spcPts val="0"/>
              </a:spcBef>
              <a:buNone/>
              <a:defRPr b="0" i="0" sz="1200" u="none" cap="none" strike="noStrike">
                <a:solidFill>
                  <a:srgbClr val="888888"/>
                </a:solidFill>
                <a:latin typeface="Avenir"/>
                <a:ea typeface="Avenir"/>
                <a:cs typeface="Avenir"/>
                <a:sym typeface="Avenir"/>
              </a:defRPr>
            </a:lvl2pPr>
            <a:lvl3pPr indent="0" lvl="2" marL="0" marR="0" rtl="0" algn="r">
              <a:spcBef>
                <a:spcPts val="0"/>
              </a:spcBef>
              <a:buNone/>
              <a:defRPr b="0" i="0" sz="1200" u="none" cap="none" strike="noStrike">
                <a:solidFill>
                  <a:srgbClr val="888888"/>
                </a:solidFill>
                <a:latin typeface="Avenir"/>
                <a:ea typeface="Avenir"/>
                <a:cs typeface="Avenir"/>
                <a:sym typeface="Avenir"/>
              </a:defRPr>
            </a:lvl3pPr>
            <a:lvl4pPr indent="0" lvl="3" marL="0" marR="0" rtl="0" algn="r">
              <a:spcBef>
                <a:spcPts val="0"/>
              </a:spcBef>
              <a:buNone/>
              <a:defRPr b="0" i="0" sz="1200" u="none" cap="none" strike="noStrike">
                <a:solidFill>
                  <a:srgbClr val="888888"/>
                </a:solidFill>
                <a:latin typeface="Avenir"/>
                <a:ea typeface="Avenir"/>
                <a:cs typeface="Avenir"/>
                <a:sym typeface="Avenir"/>
              </a:defRPr>
            </a:lvl4pPr>
            <a:lvl5pPr indent="0" lvl="4" marL="0" marR="0" rtl="0" algn="r">
              <a:spcBef>
                <a:spcPts val="0"/>
              </a:spcBef>
              <a:buNone/>
              <a:defRPr b="0" i="0" sz="1200" u="none" cap="none" strike="noStrike">
                <a:solidFill>
                  <a:srgbClr val="888888"/>
                </a:solidFill>
                <a:latin typeface="Avenir"/>
                <a:ea typeface="Avenir"/>
                <a:cs typeface="Avenir"/>
                <a:sym typeface="Avenir"/>
              </a:defRPr>
            </a:lvl5pPr>
            <a:lvl6pPr indent="0" lvl="5" marL="0" marR="0" rtl="0" algn="r">
              <a:spcBef>
                <a:spcPts val="0"/>
              </a:spcBef>
              <a:buNone/>
              <a:defRPr b="0" i="0" sz="1200" u="none" cap="none" strike="noStrike">
                <a:solidFill>
                  <a:srgbClr val="888888"/>
                </a:solidFill>
                <a:latin typeface="Avenir"/>
                <a:ea typeface="Avenir"/>
                <a:cs typeface="Avenir"/>
                <a:sym typeface="Avenir"/>
              </a:defRPr>
            </a:lvl6pPr>
            <a:lvl7pPr indent="0" lvl="6" marL="0" marR="0" rtl="0" algn="r">
              <a:spcBef>
                <a:spcPts val="0"/>
              </a:spcBef>
              <a:buNone/>
              <a:defRPr b="0" i="0" sz="1200" u="none" cap="none" strike="noStrike">
                <a:solidFill>
                  <a:srgbClr val="888888"/>
                </a:solidFill>
                <a:latin typeface="Avenir"/>
                <a:ea typeface="Avenir"/>
                <a:cs typeface="Avenir"/>
                <a:sym typeface="Avenir"/>
              </a:defRPr>
            </a:lvl7pPr>
            <a:lvl8pPr indent="0" lvl="7" marL="0" marR="0" rtl="0" algn="r">
              <a:spcBef>
                <a:spcPts val="0"/>
              </a:spcBef>
              <a:buNone/>
              <a:defRPr b="0" i="0" sz="1200" u="none" cap="none" strike="noStrike">
                <a:solidFill>
                  <a:srgbClr val="888888"/>
                </a:solidFill>
                <a:latin typeface="Avenir"/>
                <a:ea typeface="Avenir"/>
                <a:cs typeface="Avenir"/>
                <a:sym typeface="Avenir"/>
              </a:defRPr>
            </a:lvl8pPr>
            <a:lvl9pPr indent="0" lvl="8" marL="0" marR="0" rtl="0" algn="r">
              <a:spcBef>
                <a:spcPts val="0"/>
              </a:spcBef>
              <a:buNone/>
              <a:defRPr b="0" i="0" sz="1200" u="none" cap="none" strike="noStrike">
                <a:solidFill>
                  <a:srgbClr val="888888"/>
                </a:solidFill>
                <a:latin typeface="Avenir"/>
                <a:ea typeface="Avenir"/>
                <a:cs typeface="Avenir"/>
                <a:sym typeface="Avenir"/>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1.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31.png"/><Relationship Id="rId5"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1.png"/><Relationship Id="rId4" Type="http://schemas.openxmlformats.org/officeDocument/2006/relationships/image" Target="../media/image2.png"/><Relationship Id="rId5" Type="http://schemas.openxmlformats.org/officeDocument/2006/relationships/image" Target="../media/image11.png"/><Relationship Id="rId6"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6.png"/><Relationship Id="rId4" Type="http://schemas.openxmlformats.org/officeDocument/2006/relationships/image" Target="../media/image18.png"/><Relationship Id="rId5"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7.png"/><Relationship Id="rId4" Type="http://schemas.openxmlformats.org/officeDocument/2006/relationships/image" Target="../media/image17.png"/><Relationship Id="rId5"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6.png"/><Relationship Id="rId4" Type="http://schemas.openxmlformats.org/officeDocument/2006/relationships/image" Target="../media/image23.png"/><Relationship Id="rId5"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8.png"/><Relationship Id="rId4" Type="http://schemas.openxmlformats.org/officeDocument/2006/relationships/image" Target="../media/image28.png"/><Relationship Id="rId5" Type="http://schemas.openxmlformats.org/officeDocument/2006/relationships/image" Target="../media/image3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3.png"/><Relationship Id="rId4" Type="http://schemas.openxmlformats.org/officeDocument/2006/relationships/image" Target="../media/image36.png"/><Relationship Id="rId5" Type="http://schemas.openxmlformats.org/officeDocument/2006/relationships/image" Target="../media/image4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jpg"/><Relationship Id="rId4" Type="http://schemas.openxmlformats.org/officeDocument/2006/relationships/hyperlink" Target="https://www.imf.org/en/News/Articles/2024/05/07/sp-geopolitics-impact-global-trade-and-dollar-gita-gopinath#:~:text=The%20geopolitical%20risk%20index%20has,deglobalization%20at%20the%20aggregate%20level" TargetMode="External"/><Relationship Id="rId5" Type="http://schemas.openxmlformats.org/officeDocument/2006/relationships/hyperlink" Target="https://www.imf.org/en/News/Articles/2024/05/07/sp-geopolitics-impact-global-trade-and-dollar-gita-gopinath#:~:text=The%20geopolitical%20risk%20index%20has,deglobalization%20at%20the%20aggregate%20level" TargetMode="External"/><Relationship Id="rId6" Type="http://schemas.openxmlformats.org/officeDocument/2006/relationships/hyperlink" Target="https://www.imf.org/en/Blogs/Articles/2024/04/09/emerging-markets-are-exercising-greater-global-sway#:~:text=The%20global%20economy%20is%20increasingly,the%20rest%20of%20the%20world" TargetMode="External"/><Relationship Id="rId7" Type="http://schemas.openxmlformats.org/officeDocument/2006/relationships/hyperlink" Target="https://www.imf.org/en/Blogs/Articles/2024/04/09/emerging-markets-are-exercising-greater-global-sway#:~:text=The%20global%20economy%20is%20increasingly,the%20rest%20of%20the%20world"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2" name="Shape 102"/>
        <p:cNvGrpSpPr/>
        <p:nvPr/>
      </p:nvGrpSpPr>
      <p:grpSpPr>
        <a:xfrm>
          <a:off x="0" y="0"/>
          <a:ext cx="0" cy="0"/>
          <a:chOff x="0" y="0"/>
          <a:chExt cx="0" cy="0"/>
        </a:xfrm>
      </p:grpSpPr>
      <p:sp>
        <p:nvSpPr>
          <p:cNvPr id="103" name="Google Shape;103;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id="104" name="Google Shape;104;p1"/>
          <p:cNvPicPr preferRelativeResize="0"/>
          <p:nvPr/>
        </p:nvPicPr>
        <p:blipFill rotWithShape="1">
          <a:blip r:embed="rId3">
            <a:alphaModFix/>
          </a:blip>
          <a:srcRect b="0" l="9967" r="919" t="0"/>
          <a:stretch/>
        </p:blipFill>
        <p:spPr>
          <a:xfrm>
            <a:off x="3523488" y="10"/>
            <a:ext cx="8668512" cy="6857990"/>
          </a:xfrm>
          <a:prstGeom prst="rect">
            <a:avLst/>
          </a:prstGeom>
          <a:noFill/>
          <a:ln>
            <a:noFill/>
          </a:ln>
        </p:spPr>
      </p:pic>
      <p:sp>
        <p:nvSpPr>
          <p:cNvPr id="105" name="Google Shape;105;p1"/>
          <p:cNvSpPr/>
          <p:nvPr/>
        </p:nvSpPr>
        <p:spPr>
          <a:xfrm>
            <a:off x="0" y="0"/>
            <a:ext cx="9756601" cy="6858000"/>
          </a:xfrm>
          <a:prstGeom prst="rect">
            <a:avLst/>
          </a:prstGeom>
          <a:gradFill>
            <a:gsLst>
              <a:gs pos="0">
                <a:srgbClr val="FFFFFF">
                  <a:alpha val="0"/>
                </a:srgbClr>
              </a:gs>
              <a:gs pos="19000">
                <a:srgbClr val="FFFFFF">
                  <a:alpha val="37647"/>
                </a:srgbClr>
              </a:gs>
              <a:gs pos="35000">
                <a:srgbClr val="FFFFFF">
                  <a:alpha val="78823"/>
                </a:srgbClr>
              </a:gs>
              <a:gs pos="5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06" name="Google Shape;106;p1"/>
          <p:cNvSpPr txBox="1"/>
          <p:nvPr>
            <p:ph type="ctrTitle"/>
          </p:nvPr>
        </p:nvSpPr>
        <p:spPr>
          <a:xfrm>
            <a:off x="477981" y="1122363"/>
            <a:ext cx="7759617" cy="3204134"/>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FF0000"/>
              </a:buClr>
              <a:buSzPts val="3600"/>
              <a:buFont typeface="Avenir"/>
              <a:buNone/>
            </a:pPr>
            <a:r>
              <a:rPr b="1" lang="en-US" sz="3600">
                <a:solidFill>
                  <a:srgbClr val="FF0000"/>
                </a:solidFill>
              </a:rPr>
              <a:t>International Business Strategy</a:t>
            </a:r>
            <a:br>
              <a:rPr b="1" lang="en-US" sz="3600"/>
            </a:br>
            <a:r>
              <a:rPr b="1" lang="en-US" sz="3600">
                <a:solidFill>
                  <a:srgbClr val="FF0000"/>
                </a:solidFill>
              </a:rPr>
              <a:t>Week 12: Emerging Trends in International Business</a:t>
            </a:r>
            <a:br>
              <a:rPr b="1" lang="en-US" sz="3600"/>
            </a:br>
            <a:r>
              <a:rPr b="1" lang="en-US" sz="3600">
                <a:solidFill>
                  <a:srgbClr val="FF0000"/>
                </a:solidFill>
              </a:rPr>
              <a:t>Lecturer: Githii S.K</a:t>
            </a:r>
            <a:endParaRPr/>
          </a:p>
        </p:txBody>
      </p:sp>
      <p:sp>
        <p:nvSpPr>
          <p:cNvPr id="107" name="Google Shape;107;p1"/>
          <p:cNvSpPr/>
          <p:nvPr/>
        </p:nvSpPr>
        <p:spPr>
          <a:xfrm rot="5400000">
            <a:off x="759921"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08" name="Google Shape;108;p1"/>
          <p:cNvSpPr/>
          <p:nvPr/>
        </p:nvSpPr>
        <p:spPr>
          <a:xfrm>
            <a:off x="481029" y="4546920"/>
            <a:ext cx="3977640" cy="18288"/>
          </a:xfrm>
          <a:prstGeom prst="rect">
            <a:avLst/>
          </a:prstGeom>
          <a:solidFill>
            <a:srgbClr val="D3BBD8"/>
          </a:solidFill>
          <a:ln cap="flat" cmpd="sng" w="9525">
            <a:solidFill>
              <a:srgbClr val="D3BB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2" name="Shape 112"/>
        <p:cNvGrpSpPr/>
        <p:nvPr/>
      </p:nvGrpSpPr>
      <p:grpSpPr>
        <a:xfrm>
          <a:off x="0" y="0"/>
          <a:ext cx="0" cy="0"/>
          <a:chOff x="0" y="0"/>
          <a:chExt cx="0" cy="0"/>
        </a:xfrm>
      </p:grpSpPr>
      <p:sp>
        <p:nvSpPr>
          <p:cNvPr id="113" name="Google Shape;113;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14" name="Google Shape;114;p2"/>
          <p:cNvSpPr txBox="1"/>
          <p:nvPr>
            <p:ph idx="4294967295" type="ctrTitle"/>
          </p:nvPr>
        </p:nvSpPr>
        <p:spPr>
          <a:xfrm>
            <a:off x="5805345" y="400356"/>
            <a:ext cx="5523075" cy="822213"/>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b="1" i="0" lang="en-US" sz="4000" u="none" cap="none" strike="noStrike">
                <a:solidFill>
                  <a:srgbClr val="FF0000"/>
                </a:solidFill>
                <a:latin typeface="Avenir"/>
                <a:ea typeface="Avenir"/>
                <a:cs typeface="Avenir"/>
                <a:sym typeface="Avenir"/>
              </a:rPr>
              <a:t>Introduction</a:t>
            </a:r>
            <a:endParaRPr/>
          </a:p>
        </p:txBody>
      </p:sp>
      <p:pic>
        <p:nvPicPr>
          <p:cNvPr descr="Magnifying glass showing decling performance" id="115" name="Google Shape;115;p2"/>
          <p:cNvPicPr preferRelativeResize="0"/>
          <p:nvPr/>
        </p:nvPicPr>
        <p:blipFill rotWithShape="1">
          <a:blip r:embed="rId3">
            <a:alphaModFix/>
          </a:blip>
          <a:srcRect b="-3" l="30075" r="26137" t="0"/>
          <a:stretch/>
        </p:blipFill>
        <p:spPr>
          <a:xfrm>
            <a:off x="20" y="10"/>
            <a:ext cx="4505305" cy="6857990"/>
          </a:xfrm>
          <a:prstGeom prst="rect">
            <a:avLst/>
          </a:prstGeom>
          <a:noFill/>
          <a:ln>
            <a:noFill/>
          </a:ln>
        </p:spPr>
      </p:pic>
      <p:sp>
        <p:nvSpPr>
          <p:cNvPr id="116" name="Google Shape;116;p2"/>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17" name="Google Shape;117;p2"/>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18" name="Google Shape;118;p2"/>
          <p:cNvSpPr txBox="1"/>
          <p:nvPr>
            <p:ph idx="1" type="body"/>
          </p:nvPr>
        </p:nvSpPr>
        <p:spPr>
          <a:xfrm>
            <a:off x="5080216" y="1507728"/>
            <a:ext cx="6813559" cy="4669234"/>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000"/>
              <a:buChar char="•"/>
            </a:pPr>
            <a:r>
              <a:rPr lang="en-US" sz="2000"/>
              <a:t>In week 11 we looked at competitive advantage and how firm can achieve it</a:t>
            </a:r>
            <a:endParaRPr/>
          </a:p>
          <a:p>
            <a:pPr indent="-228600" lvl="0" marL="228600" rtl="0" algn="l">
              <a:lnSpc>
                <a:spcPct val="100000"/>
              </a:lnSpc>
              <a:spcBef>
                <a:spcPts val="1000"/>
              </a:spcBef>
              <a:spcAft>
                <a:spcPts val="0"/>
              </a:spcAft>
              <a:buClr>
                <a:schemeClr val="dk1"/>
              </a:buClr>
              <a:buSzPts val="2000"/>
              <a:buChar char="•"/>
            </a:pPr>
            <a:r>
              <a:rPr lang="en-US" sz="2000"/>
              <a:t>International business are experiencing a transformation that could result in various sources such as digitization, shifting geo-political environment, and ever-changing business models among others</a:t>
            </a:r>
            <a:endParaRPr/>
          </a:p>
          <a:p>
            <a:pPr indent="-228600" lvl="0" marL="228600" rtl="0" algn="l">
              <a:lnSpc>
                <a:spcPct val="100000"/>
              </a:lnSpc>
              <a:spcBef>
                <a:spcPts val="1000"/>
              </a:spcBef>
              <a:spcAft>
                <a:spcPts val="0"/>
              </a:spcAft>
              <a:buClr>
                <a:schemeClr val="dk1"/>
              </a:buClr>
              <a:buSzPts val="2000"/>
              <a:buChar char="•"/>
            </a:pPr>
            <a:r>
              <a:rPr lang="en-US" sz="2000"/>
              <a:t>In this lecture we will focus on some of the key trends that businesses need to pay attention to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2" name="Shape 122"/>
        <p:cNvGrpSpPr/>
        <p:nvPr/>
      </p:nvGrpSpPr>
      <p:grpSpPr>
        <a:xfrm>
          <a:off x="0" y="0"/>
          <a:ext cx="0" cy="0"/>
          <a:chOff x="0" y="0"/>
          <a:chExt cx="0" cy="0"/>
        </a:xfrm>
      </p:grpSpPr>
      <p:sp>
        <p:nvSpPr>
          <p:cNvPr id="123" name="Google Shape;123;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24" name="Google Shape;124;p3"/>
          <p:cNvSpPr txBox="1"/>
          <p:nvPr>
            <p:ph idx="4294967295" type="ctrTitle"/>
          </p:nvPr>
        </p:nvSpPr>
        <p:spPr>
          <a:xfrm>
            <a:off x="6091598" y="258906"/>
            <a:ext cx="6248204" cy="859084"/>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5200"/>
              <a:buFont typeface="Avenir"/>
              <a:buNone/>
            </a:pPr>
            <a:r>
              <a:rPr b="0" i="0" lang="en-US" sz="5200" u="none" cap="none" strike="noStrike">
                <a:solidFill>
                  <a:schemeClr val="dk1"/>
                </a:solidFill>
                <a:latin typeface="Avenir"/>
                <a:ea typeface="Avenir"/>
                <a:cs typeface="Avenir"/>
                <a:sym typeface="Avenir"/>
              </a:rPr>
              <a:t>Learning Outcomes</a:t>
            </a:r>
            <a:endParaRPr/>
          </a:p>
        </p:txBody>
      </p:sp>
      <p:pic>
        <p:nvPicPr>
          <p:cNvPr descr="Desk with productivity items" id="125" name="Google Shape;125;p3"/>
          <p:cNvPicPr preferRelativeResize="0"/>
          <p:nvPr/>
        </p:nvPicPr>
        <p:blipFill rotWithShape="1">
          <a:blip r:embed="rId3">
            <a:alphaModFix/>
          </a:blip>
          <a:srcRect b="-3" l="36301" r="19911" t="0"/>
          <a:stretch/>
        </p:blipFill>
        <p:spPr>
          <a:xfrm>
            <a:off x="20" y="10"/>
            <a:ext cx="4505305" cy="6857990"/>
          </a:xfrm>
          <a:prstGeom prst="rect">
            <a:avLst/>
          </a:prstGeom>
          <a:noFill/>
          <a:ln>
            <a:noFill/>
          </a:ln>
        </p:spPr>
      </p:pic>
      <p:sp>
        <p:nvSpPr>
          <p:cNvPr id="126" name="Google Shape;126;p3"/>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27" name="Google Shape;127;p3"/>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128" name="Google Shape;128;p3"/>
          <p:cNvGrpSpPr/>
          <p:nvPr/>
        </p:nvGrpSpPr>
        <p:grpSpPr>
          <a:xfrm>
            <a:off x="5053271" y="2135709"/>
            <a:ext cx="6258964" cy="1986475"/>
            <a:chOff x="764" y="1015685"/>
            <a:chExt cx="6258964" cy="1986475"/>
          </a:xfrm>
        </p:grpSpPr>
        <p:sp>
          <p:nvSpPr>
            <p:cNvPr id="129" name="Google Shape;129;p3"/>
            <p:cNvSpPr/>
            <p:nvPr/>
          </p:nvSpPr>
          <p:spPr>
            <a:xfrm>
              <a:off x="764" y="1015685"/>
              <a:ext cx="2682413" cy="1703332"/>
            </a:xfrm>
            <a:prstGeom prst="roundRect">
              <a:avLst>
                <a:gd fmla="val 10000"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p:nvPr/>
          </p:nvSpPr>
          <p:spPr>
            <a:xfrm>
              <a:off x="298810" y="1298828"/>
              <a:ext cx="2682413" cy="1703332"/>
            </a:xfrm>
            <a:prstGeom prst="roundRect">
              <a:avLst>
                <a:gd fmla="val 10000" name="adj"/>
              </a:avLst>
            </a:prstGeom>
            <a:solidFill>
              <a:schemeClr val="lt1">
                <a:alpha val="89803"/>
              </a:schemeClr>
            </a:solidFill>
            <a:ln cap="flat" cmpd="sng" w="12700">
              <a:solidFill>
                <a:srgbClr val="4CA4C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3"/>
            <p:cNvSpPr txBox="1"/>
            <p:nvPr/>
          </p:nvSpPr>
          <p:spPr>
            <a:xfrm>
              <a:off x="348699" y="1348717"/>
              <a:ext cx="2582635" cy="1603554"/>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dk1"/>
                </a:buClr>
                <a:buSzPts val="1500"/>
                <a:buFont typeface="Avenir"/>
                <a:buNone/>
              </a:pPr>
              <a:r>
                <a:rPr b="0" i="0" lang="en-US" sz="1500" u="none" cap="none" strike="noStrike">
                  <a:solidFill>
                    <a:schemeClr val="dk1"/>
                  </a:solidFill>
                  <a:latin typeface="Avenir"/>
                  <a:ea typeface="Avenir"/>
                  <a:cs typeface="Avenir"/>
                  <a:sym typeface="Avenir"/>
                </a:rPr>
                <a:t>Identify and analyze current trends in international business and predict future market developments and their potential impact on global businesses</a:t>
              </a:r>
              <a:endParaRPr/>
            </a:p>
          </p:txBody>
        </p:sp>
        <p:sp>
          <p:nvSpPr>
            <p:cNvPr id="132" name="Google Shape;132;p3"/>
            <p:cNvSpPr/>
            <p:nvPr/>
          </p:nvSpPr>
          <p:spPr>
            <a:xfrm>
              <a:off x="3279269" y="1015685"/>
              <a:ext cx="2682413" cy="1703332"/>
            </a:xfrm>
            <a:prstGeom prst="roundRect">
              <a:avLst>
                <a:gd fmla="val 10000"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p:nvPr/>
          </p:nvSpPr>
          <p:spPr>
            <a:xfrm>
              <a:off x="3577315" y="1298828"/>
              <a:ext cx="2682413" cy="1703332"/>
            </a:xfrm>
            <a:prstGeom prst="roundRect">
              <a:avLst>
                <a:gd fmla="val 10000" name="adj"/>
              </a:avLst>
            </a:prstGeom>
            <a:solidFill>
              <a:schemeClr val="lt1">
                <a:alpha val="89803"/>
              </a:schemeClr>
            </a:solidFill>
            <a:ln cap="flat" cmpd="sng" w="12700">
              <a:solidFill>
                <a:srgbClr val="4CA4C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
            <p:cNvSpPr txBox="1"/>
            <p:nvPr/>
          </p:nvSpPr>
          <p:spPr>
            <a:xfrm>
              <a:off x="3627204" y="1348717"/>
              <a:ext cx="2582635" cy="1603554"/>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dk1"/>
                </a:buClr>
                <a:buSzPts val="1500"/>
                <a:buFont typeface="Avenir"/>
                <a:buNone/>
              </a:pPr>
              <a:r>
                <a:rPr b="0" i="0" lang="en-US" sz="1500" u="none" cap="none" strike="noStrike">
                  <a:solidFill>
                    <a:schemeClr val="dk1"/>
                  </a:solidFill>
                  <a:latin typeface="Avenir"/>
                  <a:ea typeface="Avenir"/>
                  <a:cs typeface="Avenir"/>
                  <a:sym typeface="Avenir"/>
                </a:rPr>
                <a:t>Evaluate various strategic responses to challenges faced in international business, such as supply chain disruptions or regulatory changes</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40" name="Google Shape;140;p4"/>
          <p:cNvSpPr txBox="1"/>
          <p:nvPr>
            <p:ph idx="4294967295" type="ctrTitle"/>
          </p:nvPr>
        </p:nvSpPr>
        <p:spPr>
          <a:xfrm>
            <a:off x="5094070" y="1076324"/>
            <a:ext cx="6245076" cy="606797"/>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chemeClr val="dk1"/>
              </a:buClr>
              <a:buSzPct val="100000"/>
              <a:buFont typeface="Avenir"/>
              <a:buNone/>
            </a:pPr>
            <a:r>
              <a:rPr b="0" i="0" lang="en-US" sz="5200" u="none" cap="none" strike="noStrike">
                <a:solidFill>
                  <a:schemeClr val="dk1"/>
                </a:solidFill>
                <a:latin typeface="Avenir"/>
                <a:ea typeface="Avenir"/>
                <a:cs typeface="Avenir"/>
                <a:sym typeface="Avenir"/>
              </a:rPr>
              <a:t>Emerging Trends</a:t>
            </a:r>
            <a:endParaRPr/>
          </a:p>
        </p:txBody>
      </p:sp>
      <p:pic>
        <p:nvPicPr>
          <p:cNvPr descr="Graph on document with pen" id="141" name="Google Shape;141;p4"/>
          <p:cNvPicPr preferRelativeResize="0"/>
          <p:nvPr/>
        </p:nvPicPr>
        <p:blipFill rotWithShape="1">
          <a:blip r:embed="rId3">
            <a:alphaModFix/>
          </a:blip>
          <a:srcRect b="-3" l="35132" r="21081" t="0"/>
          <a:stretch/>
        </p:blipFill>
        <p:spPr>
          <a:xfrm>
            <a:off x="20" y="10"/>
            <a:ext cx="4505305" cy="6857990"/>
          </a:xfrm>
          <a:prstGeom prst="rect">
            <a:avLst/>
          </a:prstGeom>
          <a:noFill/>
          <a:ln>
            <a:noFill/>
          </a:ln>
        </p:spPr>
      </p:pic>
      <p:sp>
        <p:nvSpPr>
          <p:cNvPr id="142" name="Google Shape;142;p4"/>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43" name="Google Shape;143;p4"/>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44" name="Google Shape;144;p4"/>
          <p:cNvSpPr txBox="1"/>
          <p:nvPr>
            <p:ph idx="1" type="body"/>
          </p:nvPr>
        </p:nvSpPr>
        <p:spPr>
          <a:xfrm>
            <a:off x="5094070" y="2048949"/>
            <a:ext cx="6245076" cy="4128013"/>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000"/>
              <a:buChar char="•"/>
            </a:pPr>
            <a:r>
              <a:rPr lang="en-US" sz="2000"/>
              <a:t>These are key areas that are currently influencing international business dynamics</a:t>
            </a:r>
            <a:endParaRPr/>
          </a:p>
          <a:p>
            <a:pPr indent="-228600" lvl="0" marL="228600" rtl="0" algn="l">
              <a:lnSpc>
                <a:spcPct val="110000"/>
              </a:lnSpc>
              <a:spcBef>
                <a:spcPts val="1000"/>
              </a:spcBef>
              <a:spcAft>
                <a:spcPts val="0"/>
              </a:spcAft>
              <a:buClr>
                <a:schemeClr val="dk1"/>
              </a:buClr>
              <a:buSzPts val="2000"/>
              <a:buChar char="•"/>
            </a:pPr>
            <a:r>
              <a:rPr lang="en-US" sz="2000"/>
              <a:t>what they mean for the future of business, especially in the context of competitive advantage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8" name="Shape 148"/>
        <p:cNvGrpSpPr/>
        <p:nvPr/>
      </p:nvGrpSpPr>
      <p:grpSpPr>
        <a:xfrm>
          <a:off x="0" y="0"/>
          <a:ext cx="0" cy="0"/>
          <a:chOff x="0" y="0"/>
          <a:chExt cx="0" cy="0"/>
        </a:xfrm>
      </p:grpSpPr>
      <p:sp>
        <p:nvSpPr>
          <p:cNvPr id="149" name="Google Shape;149;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50" name="Google Shape;150;p5"/>
          <p:cNvSpPr txBox="1"/>
          <p:nvPr>
            <p:ph idx="4294967295" type="ctrTitle"/>
          </p:nvPr>
        </p:nvSpPr>
        <p:spPr>
          <a:xfrm>
            <a:off x="5620990" y="191421"/>
            <a:ext cx="6248204" cy="822213"/>
          </a:xfrm>
          <a:prstGeom prst="rect">
            <a:avLst/>
          </a:prstGeom>
          <a:noFill/>
          <a:ln>
            <a:noFill/>
          </a:ln>
        </p:spPr>
        <p:txBody>
          <a:bodyPr anchorCtr="0" anchor="b" bIns="45700" lIns="91425" spcFirstLastPara="1" rIns="91425" wrap="square" tIns="45700">
            <a:normAutofit/>
          </a:bodyPr>
          <a:lstStyle/>
          <a:p>
            <a:pPr indent="-914400" lvl="0" marL="914400" marR="0" rtl="0" algn="l">
              <a:lnSpc>
                <a:spcPct val="90000"/>
              </a:lnSpc>
              <a:spcBef>
                <a:spcPts val="0"/>
              </a:spcBef>
              <a:spcAft>
                <a:spcPts val="0"/>
              </a:spcAft>
              <a:buClr>
                <a:srgbClr val="FF0000"/>
              </a:buClr>
              <a:buSzPts val="3600"/>
              <a:buFont typeface="Avenir"/>
              <a:buAutoNum type="arabicPeriod"/>
            </a:pPr>
            <a:r>
              <a:rPr b="0" i="0" lang="en-US" sz="3600" u="none" cap="none" strike="noStrike">
                <a:solidFill>
                  <a:srgbClr val="FF0000"/>
                </a:solidFill>
                <a:latin typeface="Avenir"/>
                <a:ea typeface="Avenir"/>
                <a:cs typeface="Avenir"/>
                <a:sym typeface="Avenir"/>
              </a:rPr>
              <a:t>Digital Transformation</a:t>
            </a:r>
            <a:endParaRPr/>
          </a:p>
        </p:txBody>
      </p:sp>
      <p:pic>
        <p:nvPicPr>
          <p:cNvPr descr="Digital graphs and numbers in 3D" id="151" name="Google Shape;151;p5"/>
          <p:cNvPicPr preferRelativeResize="0"/>
          <p:nvPr/>
        </p:nvPicPr>
        <p:blipFill rotWithShape="1">
          <a:blip r:embed="rId3">
            <a:alphaModFix/>
          </a:blip>
          <a:srcRect b="-10" l="32934" r="23244" t="0"/>
          <a:stretch/>
        </p:blipFill>
        <p:spPr>
          <a:xfrm>
            <a:off x="20" y="10"/>
            <a:ext cx="4505305" cy="6857990"/>
          </a:xfrm>
          <a:prstGeom prst="rect">
            <a:avLst/>
          </a:prstGeom>
          <a:noFill/>
          <a:ln>
            <a:noFill/>
          </a:ln>
        </p:spPr>
      </p:pic>
      <p:sp>
        <p:nvSpPr>
          <p:cNvPr id="152" name="Google Shape;152;p5"/>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53" name="Google Shape;153;p5"/>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54" name="Google Shape;154;p5"/>
          <p:cNvSpPr txBox="1"/>
          <p:nvPr>
            <p:ph idx="1" type="body"/>
          </p:nvPr>
        </p:nvSpPr>
        <p:spPr>
          <a:xfrm>
            <a:off x="5080216" y="1286502"/>
            <a:ext cx="6248204" cy="4890460"/>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000"/>
              <a:buChar char="•"/>
            </a:pPr>
            <a:r>
              <a:rPr lang="en-US" sz="2000"/>
              <a:t>No question that the pace of technological advancement is permeating through every sector and aspect of global trade</a:t>
            </a:r>
            <a:endParaRPr/>
          </a:p>
          <a:p>
            <a:pPr indent="-228600" lvl="0" marL="228600" rtl="0" algn="just">
              <a:lnSpc>
                <a:spcPct val="100000"/>
              </a:lnSpc>
              <a:spcBef>
                <a:spcPts val="1000"/>
              </a:spcBef>
              <a:spcAft>
                <a:spcPts val="0"/>
              </a:spcAft>
              <a:buClr>
                <a:schemeClr val="dk1"/>
              </a:buClr>
              <a:buSzPts val="2000"/>
              <a:buChar char="•"/>
            </a:pPr>
            <a:r>
              <a:rPr lang="en-US" sz="2000"/>
              <a:t>On the bare minimum, technology has allowed us to eliminate traditional market barriers</a:t>
            </a:r>
            <a:endParaRPr/>
          </a:p>
          <a:p>
            <a:pPr indent="-228600" lvl="0" marL="228600" rtl="0" algn="just">
              <a:lnSpc>
                <a:spcPct val="100000"/>
              </a:lnSpc>
              <a:spcBef>
                <a:spcPts val="1000"/>
              </a:spcBef>
              <a:spcAft>
                <a:spcPts val="0"/>
              </a:spcAft>
              <a:buClr>
                <a:schemeClr val="dk1"/>
              </a:buClr>
              <a:buSzPts val="2000"/>
              <a:buChar char="•"/>
            </a:pPr>
            <a:r>
              <a:rPr lang="en-US" sz="2000"/>
              <a:t>This has been showcased by e-commerce and social media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8" name="Shape 158"/>
        <p:cNvGrpSpPr/>
        <p:nvPr/>
      </p:nvGrpSpPr>
      <p:grpSpPr>
        <a:xfrm>
          <a:off x="0" y="0"/>
          <a:ext cx="0" cy="0"/>
          <a:chOff x="0" y="0"/>
          <a:chExt cx="0" cy="0"/>
        </a:xfrm>
      </p:grpSpPr>
      <p:sp>
        <p:nvSpPr>
          <p:cNvPr id="159" name="Google Shape;159;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60" name="Google Shape;160;p6"/>
          <p:cNvSpPr txBox="1"/>
          <p:nvPr>
            <p:ph idx="4294967295" type="ctrTitle"/>
          </p:nvPr>
        </p:nvSpPr>
        <p:spPr>
          <a:xfrm>
            <a:off x="7835889" y="292429"/>
            <a:ext cx="4172989" cy="3183578"/>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b="0" i="0" lang="en-US" sz="4000" u="none" cap="none" strike="noStrike">
                <a:solidFill>
                  <a:srgbClr val="FF0000"/>
                </a:solidFill>
                <a:latin typeface="Avenir"/>
                <a:ea typeface="Avenir"/>
                <a:cs typeface="Avenir"/>
                <a:sym typeface="Avenir"/>
              </a:rPr>
              <a:t>2. Blockchain</a:t>
            </a:r>
            <a:endParaRPr/>
          </a:p>
        </p:txBody>
      </p:sp>
      <p:sp>
        <p:nvSpPr>
          <p:cNvPr id="161" name="Google Shape;161;p6"/>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62" name="Google Shape;162;p6"/>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163" name="Google Shape;163;p6"/>
          <p:cNvGrpSpPr/>
          <p:nvPr/>
        </p:nvGrpSpPr>
        <p:grpSpPr>
          <a:xfrm>
            <a:off x="341930" y="1896320"/>
            <a:ext cx="6812280" cy="3740353"/>
            <a:chOff x="0" y="900455"/>
            <a:chExt cx="6812280" cy="3740353"/>
          </a:xfrm>
        </p:grpSpPr>
        <p:sp>
          <p:nvSpPr>
            <p:cNvPr id="164" name="Google Shape;164;p6"/>
            <p:cNvSpPr/>
            <p:nvPr/>
          </p:nvSpPr>
          <p:spPr>
            <a:xfrm>
              <a:off x="0" y="900455"/>
              <a:ext cx="6812280" cy="166237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6"/>
            <p:cNvSpPr/>
            <p:nvPr/>
          </p:nvSpPr>
          <p:spPr>
            <a:xfrm>
              <a:off x="502869" y="1274490"/>
              <a:ext cx="914308" cy="914308"/>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6"/>
            <p:cNvSpPr/>
            <p:nvPr/>
          </p:nvSpPr>
          <p:spPr>
            <a:xfrm>
              <a:off x="1920047" y="900455"/>
              <a:ext cx="4892232" cy="16623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6"/>
            <p:cNvSpPr txBox="1"/>
            <p:nvPr/>
          </p:nvSpPr>
          <p:spPr>
            <a:xfrm>
              <a:off x="1920047" y="900455"/>
              <a:ext cx="4892232" cy="1662379"/>
            </a:xfrm>
            <a:prstGeom prst="rect">
              <a:avLst/>
            </a:prstGeom>
            <a:noFill/>
            <a:ln>
              <a:noFill/>
            </a:ln>
          </p:spPr>
          <p:txBody>
            <a:bodyPr anchorCtr="0" anchor="ctr" bIns="175925" lIns="175925" spcFirstLastPara="1" rIns="175925" wrap="square" tIns="175925">
              <a:noAutofit/>
            </a:bodyPr>
            <a:lstStyle/>
            <a:p>
              <a:pPr indent="0" lvl="0" marL="0" marR="0" rtl="0" algn="l">
                <a:lnSpc>
                  <a:spcPct val="100000"/>
                </a:lnSpc>
                <a:spcBef>
                  <a:spcPts val="0"/>
                </a:spcBef>
                <a:spcAft>
                  <a:spcPts val="0"/>
                </a:spcAft>
                <a:buClr>
                  <a:schemeClr val="dk1"/>
                </a:buClr>
                <a:buSzPts val="1800"/>
                <a:buFont typeface="Avenir"/>
                <a:buNone/>
              </a:pPr>
              <a:r>
                <a:rPr b="0" i="0" lang="en-US" sz="1800" u="none" cap="none" strike="noStrike">
                  <a:solidFill>
                    <a:schemeClr val="dk1"/>
                  </a:solidFill>
                  <a:latin typeface="Avenir"/>
                  <a:ea typeface="Avenir"/>
                  <a:cs typeface="Avenir"/>
                  <a:sym typeface="Avenir"/>
                </a:rPr>
                <a:t>This is a decentralized payment system where trust is based on transparent and cryptographic proof is used to validate a transaction rather than a trusted third party</a:t>
              </a:r>
              <a:endParaRPr/>
            </a:p>
          </p:txBody>
        </p:sp>
        <p:sp>
          <p:nvSpPr>
            <p:cNvPr id="168" name="Google Shape;168;p6"/>
            <p:cNvSpPr/>
            <p:nvPr/>
          </p:nvSpPr>
          <p:spPr>
            <a:xfrm>
              <a:off x="0" y="2978429"/>
              <a:ext cx="6812280" cy="166237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6"/>
            <p:cNvSpPr/>
            <p:nvPr/>
          </p:nvSpPr>
          <p:spPr>
            <a:xfrm>
              <a:off x="502869" y="3352464"/>
              <a:ext cx="914308" cy="914308"/>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6"/>
            <p:cNvSpPr/>
            <p:nvPr/>
          </p:nvSpPr>
          <p:spPr>
            <a:xfrm>
              <a:off x="1920047" y="2978429"/>
              <a:ext cx="4892232" cy="16623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
            <p:cNvSpPr txBox="1"/>
            <p:nvPr/>
          </p:nvSpPr>
          <p:spPr>
            <a:xfrm>
              <a:off x="1920047" y="2978429"/>
              <a:ext cx="4892232" cy="1662379"/>
            </a:xfrm>
            <a:prstGeom prst="rect">
              <a:avLst/>
            </a:prstGeom>
            <a:noFill/>
            <a:ln>
              <a:noFill/>
            </a:ln>
          </p:spPr>
          <p:txBody>
            <a:bodyPr anchorCtr="0" anchor="ctr" bIns="175925" lIns="175925" spcFirstLastPara="1" rIns="175925" wrap="square" tIns="175925">
              <a:noAutofit/>
            </a:bodyPr>
            <a:lstStyle/>
            <a:p>
              <a:pPr indent="0" lvl="0" marL="0" marR="0" rtl="0" algn="l">
                <a:lnSpc>
                  <a:spcPct val="100000"/>
                </a:lnSpc>
                <a:spcBef>
                  <a:spcPts val="0"/>
                </a:spcBef>
                <a:spcAft>
                  <a:spcPts val="0"/>
                </a:spcAft>
                <a:buClr>
                  <a:schemeClr val="dk1"/>
                </a:buClr>
                <a:buSzPts val="1800"/>
                <a:buFont typeface="Avenir"/>
                <a:buNone/>
              </a:pPr>
              <a:r>
                <a:rPr b="0" i="0" lang="en-US" sz="1800" u="none" cap="none" strike="noStrike">
                  <a:solidFill>
                    <a:schemeClr val="dk1"/>
                  </a:solidFill>
                  <a:latin typeface="Avenir"/>
                  <a:ea typeface="Avenir"/>
                  <a:cs typeface="Avenir"/>
                  <a:sym typeface="Avenir"/>
                </a:rPr>
                <a:t>It is peer to peer exchange where the role of humans, government, and financial institutions is to be eliminated or minimized</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77" name="Google Shape;177;p7"/>
          <p:cNvSpPr txBox="1"/>
          <p:nvPr>
            <p:ph idx="4294967295" type="ctrTitle"/>
          </p:nvPr>
        </p:nvSpPr>
        <p:spPr>
          <a:xfrm>
            <a:off x="7835889" y="292429"/>
            <a:ext cx="4172989" cy="3183578"/>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b="0" i="0" lang="en-US" sz="4000" u="none" cap="none" strike="noStrike">
                <a:solidFill>
                  <a:srgbClr val="FF0000"/>
                </a:solidFill>
                <a:latin typeface="Avenir"/>
                <a:ea typeface="Avenir"/>
                <a:cs typeface="Avenir"/>
                <a:sym typeface="Avenir"/>
              </a:rPr>
              <a:t>2. Blockchain</a:t>
            </a:r>
            <a:endParaRPr/>
          </a:p>
        </p:txBody>
      </p:sp>
      <p:sp>
        <p:nvSpPr>
          <p:cNvPr id="178" name="Google Shape;178;p7"/>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79" name="Google Shape;179;p7"/>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180" name="Google Shape;180;p7"/>
          <p:cNvGrpSpPr/>
          <p:nvPr/>
        </p:nvGrpSpPr>
        <p:grpSpPr>
          <a:xfrm>
            <a:off x="341930" y="2935307"/>
            <a:ext cx="7525118" cy="1662379"/>
            <a:chOff x="0" y="1939442"/>
            <a:chExt cx="7525118" cy="1662379"/>
          </a:xfrm>
        </p:grpSpPr>
        <p:sp>
          <p:nvSpPr>
            <p:cNvPr id="181" name="Google Shape;181;p7"/>
            <p:cNvSpPr/>
            <p:nvPr/>
          </p:nvSpPr>
          <p:spPr>
            <a:xfrm>
              <a:off x="0" y="1939442"/>
              <a:ext cx="7525118" cy="166237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7"/>
            <p:cNvSpPr/>
            <p:nvPr/>
          </p:nvSpPr>
          <p:spPr>
            <a:xfrm>
              <a:off x="502869" y="2313477"/>
              <a:ext cx="914308" cy="914308"/>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7"/>
            <p:cNvSpPr/>
            <p:nvPr/>
          </p:nvSpPr>
          <p:spPr>
            <a:xfrm>
              <a:off x="1920047" y="1939442"/>
              <a:ext cx="5605070" cy="16623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7"/>
            <p:cNvSpPr txBox="1"/>
            <p:nvPr/>
          </p:nvSpPr>
          <p:spPr>
            <a:xfrm>
              <a:off x="1920047" y="1939442"/>
              <a:ext cx="5605070" cy="1662379"/>
            </a:xfrm>
            <a:prstGeom prst="rect">
              <a:avLst/>
            </a:prstGeom>
            <a:noFill/>
            <a:ln>
              <a:noFill/>
            </a:ln>
          </p:spPr>
          <p:txBody>
            <a:bodyPr anchorCtr="0" anchor="ctr" bIns="175925" lIns="175925" spcFirstLastPara="1" rIns="175925" wrap="square" tIns="175925">
              <a:noAutofit/>
            </a:bodyPr>
            <a:lstStyle/>
            <a:p>
              <a:pPr indent="0" lvl="0" marL="0" marR="0" rtl="0" algn="l">
                <a:lnSpc>
                  <a:spcPct val="100000"/>
                </a:lnSpc>
                <a:spcBef>
                  <a:spcPts val="0"/>
                </a:spcBef>
                <a:spcAft>
                  <a:spcPts val="0"/>
                </a:spcAft>
                <a:buClr>
                  <a:schemeClr val="dk1"/>
                </a:buClr>
                <a:buSzPts val="1700"/>
                <a:buFont typeface="Avenir"/>
                <a:buNone/>
              </a:pPr>
              <a:r>
                <a:rPr b="0" i="0" lang="en-US" sz="1700" u="none" cap="none" strike="noStrike">
                  <a:solidFill>
                    <a:schemeClr val="dk1"/>
                  </a:solidFill>
                  <a:latin typeface="Avenir"/>
                  <a:ea typeface="Avenir"/>
                  <a:cs typeface="Avenir"/>
                  <a:sym typeface="Avenir"/>
                </a:rPr>
                <a:t>The result is that it speeds up the process, smooths out logistics, increases transparency, and allows tracking of trade, all of which tends to increase international trade and business engagement</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8" name="Shape 188"/>
        <p:cNvGrpSpPr/>
        <p:nvPr/>
      </p:nvGrpSpPr>
      <p:grpSpPr>
        <a:xfrm>
          <a:off x="0" y="0"/>
          <a:ext cx="0" cy="0"/>
          <a:chOff x="0" y="0"/>
          <a:chExt cx="0" cy="0"/>
        </a:xfrm>
      </p:grpSpPr>
      <p:sp>
        <p:nvSpPr>
          <p:cNvPr id="189" name="Google Shape;189;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90" name="Google Shape;190;p8"/>
          <p:cNvSpPr txBox="1"/>
          <p:nvPr>
            <p:ph idx="4294967295" type="ctrTitle"/>
          </p:nvPr>
        </p:nvSpPr>
        <p:spPr>
          <a:xfrm>
            <a:off x="5080216" y="1076324"/>
            <a:ext cx="6248204" cy="428922"/>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1" i="0" lang="en-US" sz="3600" u="none" cap="none" strike="noStrike">
                <a:solidFill>
                  <a:srgbClr val="FF0000"/>
                </a:solidFill>
                <a:latin typeface="Avenir"/>
                <a:ea typeface="Avenir"/>
                <a:cs typeface="Avenir"/>
                <a:sym typeface="Avenir"/>
              </a:rPr>
              <a:t>3. IoTs</a:t>
            </a:r>
            <a:endParaRPr/>
          </a:p>
        </p:txBody>
      </p:sp>
      <p:pic>
        <p:nvPicPr>
          <p:cNvPr descr="A 3D pattern of ring shapes connected by lines" id="191" name="Google Shape;191;p8"/>
          <p:cNvPicPr preferRelativeResize="0"/>
          <p:nvPr/>
        </p:nvPicPr>
        <p:blipFill rotWithShape="1">
          <a:blip r:embed="rId3">
            <a:alphaModFix/>
          </a:blip>
          <a:srcRect b="-2" l="14107" r="48938" t="0"/>
          <a:stretch/>
        </p:blipFill>
        <p:spPr>
          <a:xfrm>
            <a:off x="20" y="10"/>
            <a:ext cx="4505305" cy="6857990"/>
          </a:xfrm>
          <a:prstGeom prst="rect">
            <a:avLst/>
          </a:prstGeom>
          <a:noFill/>
          <a:ln>
            <a:noFill/>
          </a:ln>
        </p:spPr>
      </p:pic>
      <p:sp>
        <p:nvSpPr>
          <p:cNvPr id="192" name="Google Shape;192;p8"/>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93" name="Google Shape;193;p8"/>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194" name="Google Shape;194;p8"/>
          <p:cNvSpPr txBox="1"/>
          <p:nvPr>
            <p:ph idx="1" type="body"/>
          </p:nvPr>
        </p:nvSpPr>
        <p:spPr>
          <a:xfrm>
            <a:off x="5080216" y="1950180"/>
            <a:ext cx="6260494" cy="4226782"/>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1800"/>
              <a:buChar char="•"/>
            </a:pPr>
            <a:r>
              <a:rPr lang="en-US" sz="1800"/>
              <a:t>IoT is having tremendous changes in business including changing their business models, increase in production of smarter devices, simplifying automation process, easy asset tracking, reduction of machine downtime, cost reduction, some business model may as well disappear</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8" name="Shape 198"/>
        <p:cNvGrpSpPr/>
        <p:nvPr/>
      </p:nvGrpSpPr>
      <p:grpSpPr>
        <a:xfrm>
          <a:off x="0" y="0"/>
          <a:ext cx="0" cy="0"/>
          <a:chOff x="0" y="0"/>
          <a:chExt cx="0" cy="0"/>
        </a:xfrm>
      </p:grpSpPr>
      <p:sp>
        <p:nvSpPr>
          <p:cNvPr id="199" name="Google Shape;199;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00" name="Google Shape;200;p9"/>
          <p:cNvSpPr txBox="1"/>
          <p:nvPr>
            <p:ph idx="4294967295" type="ctrTitle"/>
          </p:nvPr>
        </p:nvSpPr>
        <p:spPr>
          <a:xfrm>
            <a:off x="7919017" y="417120"/>
            <a:ext cx="3882043" cy="2269178"/>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b="0" i="0" lang="en-US" sz="4000" u="none" cap="none" strike="noStrike">
                <a:solidFill>
                  <a:srgbClr val="FF0000"/>
                </a:solidFill>
                <a:latin typeface="Avenir"/>
                <a:ea typeface="Avenir"/>
                <a:cs typeface="Avenir"/>
                <a:sym typeface="Avenir"/>
              </a:rPr>
              <a:t>4. Artificial Intelligence</a:t>
            </a:r>
            <a:endParaRPr/>
          </a:p>
        </p:txBody>
      </p:sp>
      <p:sp>
        <p:nvSpPr>
          <p:cNvPr id="201" name="Google Shape;201;p9"/>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02" name="Google Shape;202;p9"/>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203" name="Google Shape;203;p9"/>
          <p:cNvGrpSpPr/>
          <p:nvPr/>
        </p:nvGrpSpPr>
        <p:grpSpPr>
          <a:xfrm>
            <a:off x="425057" y="622468"/>
            <a:ext cx="6812280" cy="5539910"/>
            <a:chOff x="0" y="676"/>
            <a:chExt cx="6812280" cy="5539910"/>
          </a:xfrm>
        </p:grpSpPr>
        <p:sp>
          <p:nvSpPr>
            <p:cNvPr id="204" name="Google Shape;204;p9"/>
            <p:cNvSpPr/>
            <p:nvPr/>
          </p:nvSpPr>
          <p:spPr>
            <a:xfrm>
              <a:off x="0" y="676"/>
              <a:ext cx="6812280" cy="1582831"/>
            </a:xfrm>
            <a:prstGeom prst="roundRect">
              <a:avLst>
                <a:gd fmla="val 10000" name="adj"/>
              </a:avLst>
            </a:prstGeom>
            <a:solidFill>
              <a:srgbClr val="395F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9"/>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9"/>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9"/>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200"/>
                <a:buFont typeface="Avenir"/>
                <a:buNone/>
              </a:pPr>
              <a:r>
                <a:rPr b="0" i="0" lang="en-US" sz="2200" u="none" cap="none" strike="noStrike">
                  <a:solidFill>
                    <a:schemeClr val="dk1"/>
                  </a:solidFill>
                  <a:latin typeface="Avenir"/>
                  <a:ea typeface="Avenir"/>
                  <a:cs typeface="Avenir"/>
                  <a:sym typeface="Avenir"/>
                </a:rPr>
                <a:t>This refers to computer software that engages in human-like activities such as learning and problem-solving</a:t>
              </a:r>
              <a:endParaRPr/>
            </a:p>
          </p:txBody>
        </p:sp>
        <p:sp>
          <p:nvSpPr>
            <p:cNvPr id="208" name="Google Shape;208;p9"/>
            <p:cNvSpPr/>
            <p:nvPr/>
          </p:nvSpPr>
          <p:spPr>
            <a:xfrm>
              <a:off x="0" y="1979216"/>
              <a:ext cx="6812280" cy="1582831"/>
            </a:xfrm>
            <a:prstGeom prst="roundRect">
              <a:avLst>
                <a:gd fmla="val 10000" name="adj"/>
              </a:avLst>
            </a:prstGeom>
            <a:solidFill>
              <a:srgbClr val="55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9"/>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9"/>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9"/>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200"/>
                <a:buFont typeface="Avenir"/>
                <a:buNone/>
              </a:pPr>
              <a:r>
                <a:rPr b="0" i="0" lang="en-US" sz="2200" u="none" cap="none" strike="noStrike">
                  <a:solidFill>
                    <a:schemeClr val="dk1"/>
                  </a:solidFill>
                  <a:latin typeface="Avenir"/>
                  <a:ea typeface="Avenir"/>
                  <a:cs typeface="Avenir"/>
                  <a:sym typeface="Avenir"/>
                </a:rPr>
                <a:t>The technology being used in self-driven cars is AI, basically deep learning</a:t>
              </a:r>
              <a:endParaRPr/>
            </a:p>
          </p:txBody>
        </p:sp>
        <p:sp>
          <p:nvSpPr>
            <p:cNvPr id="212" name="Google Shape;212;p9"/>
            <p:cNvSpPr/>
            <p:nvPr/>
          </p:nvSpPr>
          <p:spPr>
            <a:xfrm>
              <a:off x="0" y="3957755"/>
              <a:ext cx="6812280" cy="1582831"/>
            </a:xfrm>
            <a:prstGeom prst="roundRect">
              <a:avLst>
                <a:gd fmla="val 10000" name="adj"/>
              </a:avLst>
            </a:prstGeom>
            <a:solidFill>
              <a:srgbClr val="7639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9"/>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9"/>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9"/>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200"/>
                <a:buFont typeface="Avenir"/>
                <a:buNone/>
              </a:pPr>
              <a:r>
                <a:rPr b="0" i="0" lang="en-US" sz="2200" u="none" cap="none" strike="noStrike">
                  <a:solidFill>
                    <a:schemeClr val="dk1"/>
                  </a:solidFill>
                  <a:latin typeface="Avenir"/>
                  <a:ea typeface="Avenir"/>
                  <a:cs typeface="Avenir"/>
                  <a:sym typeface="Avenir"/>
                </a:rPr>
                <a:t>Some areas where AI is helping firms develop competitive advantage include</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9" name="Shape 219"/>
        <p:cNvGrpSpPr/>
        <p:nvPr/>
      </p:nvGrpSpPr>
      <p:grpSpPr>
        <a:xfrm>
          <a:off x="0" y="0"/>
          <a:ext cx="0" cy="0"/>
          <a:chOff x="0" y="0"/>
          <a:chExt cx="0" cy="0"/>
        </a:xfrm>
      </p:grpSpPr>
      <p:sp>
        <p:nvSpPr>
          <p:cNvPr id="220" name="Google Shape;220;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21" name="Google Shape;221;p10"/>
          <p:cNvSpPr txBox="1"/>
          <p:nvPr>
            <p:ph idx="4294967295" type="ctrTitle"/>
          </p:nvPr>
        </p:nvSpPr>
        <p:spPr>
          <a:xfrm>
            <a:off x="5080216" y="1076324"/>
            <a:ext cx="6248204" cy="945116"/>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Avenir"/>
              <a:buNone/>
            </a:pPr>
            <a:r>
              <a:rPr b="1" i="0" lang="en-US" sz="3600" u="none" cap="none" strike="noStrike">
                <a:solidFill>
                  <a:srgbClr val="FF0000"/>
                </a:solidFill>
                <a:latin typeface="Avenir"/>
                <a:ea typeface="Avenir"/>
                <a:cs typeface="Avenir"/>
                <a:sym typeface="Avenir"/>
              </a:rPr>
              <a:t>5. Machine learning</a:t>
            </a:r>
            <a:endParaRPr/>
          </a:p>
        </p:txBody>
      </p:sp>
      <p:pic>
        <p:nvPicPr>
          <p:cNvPr descr="Digital financial graph" id="222" name="Google Shape;222;p10"/>
          <p:cNvPicPr preferRelativeResize="0"/>
          <p:nvPr/>
        </p:nvPicPr>
        <p:blipFill rotWithShape="1">
          <a:blip r:embed="rId3">
            <a:alphaModFix/>
          </a:blip>
          <a:srcRect b="-2" l="40778" r="22268" t="0"/>
          <a:stretch/>
        </p:blipFill>
        <p:spPr>
          <a:xfrm>
            <a:off x="20" y="10"/>
            <a:ext cx="4505305" cy="6857990"/>
          </a:xfrm>
          <a:prstGeom prst="rect">
            <a:avLst/>
          </a:prstGeom>
          <a:noFill/>
          <a:ln>
            <a:noFill/>
          </a:ln>
        </p:spPr>
      </p:pic>
      <p:sp>
        <p:nvSpPr>
          <p:cNvPr id="223" name="Google Shape;223;p10"/>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24" name="Google Shape;224;p10"/>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25" name="Google Shape;225;p10"/>
          <p:cNvSpPr txBox="1"/>
          <p:nvPr>
            <p:ph idx="1" type="body"/>
          </p:nvPr>
        </p:nvSpPr>
        <p:spPr>
          <a:xfrm>
            <a:off x="5080216" y="2908825"/>
            <a:ext cx="6260494" cy="3268137"/>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400"/>
              <a:buChar char="•"/>
            </a:pPr>
            <a:r>
              <a:rPr lang="en-US" sz="2400"/>
              <a:t>Where it analyze vast amount of data and help in decision-making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31" name="Google Shape;231;p11"/>
          <p:cNvSpPr txBox="1"/>
          <p:nvPr>
            <p:ph idx="4294967295" type="ctrTitle"/>
          </p:nvPr>
        </p:nvSpPr>
        <p:spPr>
          <a:xfrm>
            <a:off x="5080216" y="1076324"/>
            <a:ext cx="6272784" cy="1535051"/>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Avenir"/>
              <a:buNone/>
            </a:pPr>
            <a:r>
              <a:rPr b="1" i="0" lang="en-US" sz="3600" u="none" cap="none" strike="noStrike">
                <a:solidFill>
                  <a:srgbClr val="FF0000"/>
                </a:solidFill>
                <a:latin typeface="Avenir"/>
                <a:ea typeface="Avenir"/>
                <a:cs typeface="Avenir"/>
                <a:sym typeface="Avenir"/>
              </a:rPr>
              <a:t>6. Cyber security</a:t>
            </a:r>
            <a:endParaRPr/>
          </a:p>
        </p:txBody>
      </p:sp>
      <p:pic>
        <p:nvPicPr>
          <p:cNvPr descr="Multi-coloured circuit board" id="232" name="Google Shape;232;p11"/>
          <p:cNvPicPr preferRelativeResize="0"/>
          <p:nvPr/>
        </p:nvPicPr>
        <p:blipFill rotWithShape="1">
          <a:blip r:embed="rId3">
            <a:alphaModFix/>
          </a:blip>
          <a:srcRect b="7" l="38034" r="23540" t="0"/>
          <a:stretch/>
        </p:blipFill>
        <p:spPr>
          <a:xfrm>
            <a:off x="20" y="10"/>
            <a:ext cx="4505305" cy="6857990"/>
          </a:xfrm>
          <a:prstGeom prst="rect">
            <a:avLst/>
          </a:prstGeom>
          <a:noFill/>
          <a:ln>
            <a:noFill/>
          </a:ln>
        </p:spPr>
      </p:pic>
      <p:sp>
        <p:nvSpPr>
          <p:cNvPr id="233" name="Google Shape;233;p11"/>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34" name="Google Shape;234;p11"/>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35" name="Google Shape;235;p11"/>
          <p:cNvSpPr txBox="1"/>
          <p:nvPr>
            <p:ph idx="1" type="body"/>
          </p:nvPr>
        </p:nvSpPr>
        <p:spPr>
          <a:xfrm>
            <a:off x="5080216" y="3351276"/>
            <a:ext cx="6272784" cy="2825686"/>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400"/>
              <a:buChar char="•"/>
            </a:pPr>
            <a:r>
              <a:rPr lang="en-US" sz="2400"/>
              <a:t>By monitoring the system AI can detect and even backtrack to identify the source of the attack</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id="240" name="Google Shape;240;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41" name="Google Shape;241;p12"/>
          <p:cNvSpPr txBox="1"/>
          <p:nvPr>
            <p:ph idx="4294967295" type="ctrTitle"/>
          </p:nvPr>
        </p:nvSpPr>
        <p:spPr>
          <a:xfrm>
            <a:off x="841248" y="334644"/>
            <a:ext cx="10509504" cy="1076914"/>
          </a:xfrm>
          <a:prstGeom prst="rect">
            <a:avLst/>
          </a:prstGeom>
          <a:noFill/>
          <a:ln>
            <a:noFill/>
          </a:ln>
        </p:spPr>
        <p:txBody>
          <a:bodyPr anchorCtr="0" anchor="ctr"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0" i="0" lang="en-US" sz="4000" u="none" cap="none" strike="noStrike">
                <a:solidFill>
                  <a:srgbClr val="FF0000"/>
                </a:solidFill>
                <a:latin typeface="Avenir"/>
                <a:ea typeface="Avenir"/>
                <a:cs typeface="Avenir"/>
                <a:sym typeface="Avenir"/>
              </a:rPr>
              <a:t>7. Customer relationship Management system</a:t>
            </a:r>
            <a:endParaRPr/>
          </a:p>
        </p:txBody>
      </p:sp>
      <p:sp>
        <p:nvSpPr>
          <p:cNvPr id="242" name="Google Shape;242;p12"/>
          <p:cNvSpPr/>
          <p:nvPr/>
        </p:nvSpPr>
        <p:spPr>
          <a:xfrm>
            <a:off x="842772" y="0"/>
            <a:ext cx="10506456" cy="191386"/>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43" name="Google Shape;243;p12"/>
          <p:cNvSpPr/>
          <p:nvPr/>
        </p:nvSpPr>
        <p:spPr>
          <a:xfrm>
            <a:off x="841248" y="1512994"/>
            <a:ext cx="10506456"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244" name="Google Shape;244;p12"/>
          <p:cNvGrpSpPr/>
          <p:nvPr/>
        </p:nvGrpSpPr>
        <p:grpSpPr>
          <a:xfrm>
            <a:off x="1048985" y="1986528"/>
            <a:ext cx="10084885" cy="3324248"/>
            <a:chOff x="210785" y="261458"/>
            <a:chExt cx="10084885" cy="3324248"/>
          </a:xfrm>
        </p:grpSpPr>
        <p:sp>
          <p:nvSpPr>
            <p:cNvPr id="245" name="Google Shape;245;p12"/>
            <p:cNvSpPr/>
            <p:nvPr/>
          </p:nvSpPr>
          <p:spPr>
            <a:xfrm>
              <a:off x="210785" y="261458"/>
              <a:ext cx="1335114" cy="1335114"/>
            </a:xfrm>
            <a:prstGeom prst="ellipse">
              <a:avLst/>
            </a:prstGeom>
            <a:solidFill>
              <a:srgbClr val="395F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2"/>
            <p:cNvSpPr/>
            <p:nvPr/>
          </p:nvSpPr>
          <p:spPr>
            <a:xfrm>
              <a:off x="491159" y="541833"/>
              <a:ext cx="774366" cy="774366"/>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2"/>
            <p:cNvSpPr/>
            <p:nvPr/>
          </p:nvSpPr>
          <p:spPr>
            <a:xfrm>
              <a:off x="1831996" y="261458"/>
              <a:ext cx="3147056" cy="133511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2"/>
            <p:cNvSpPr txBox="1"/>
            <p:nvPr/>
          </p:nvSpPr>
          <p:spPr>
            <a:xfrm>
              <a:off x="1831996" y="261458"/>
              <a:ext cx="3147056" cy="1335114"/>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700"/>
                <a:buFont typeface="Avenir"/>
                <a:buNone/>
              </a:pPr>
              <a:r>
                <a:rPr b="0" i="0" lang="en-US" sz="1700" u="none" cap="none" strike="noStrike">
                  <a:solidFill>
                    <a:schemeClr val="dk1"/>
                  </a:solidFill>
                  <a:latin typeface="Avenir"/>
                  <a:ea typeface="Avenir"/>
                  <a:cs typeface="Avenir"/>
                  <a:sym typeface="Avenir"/>
                </a:rPr>
                <a:t>the adoption of AI is reducing the need for human intervention and there is much that can be automated</a:t>
              </a:r>
              <a:endParaRPr/>
            </a:p>
          </p:txBody>
        </p:sp>
        <p:sp>
          <p:nvSpPr>
            <p:cNvPr id="249" name="Google Shape;249;p12"/>
            <p:cNvSpPr/>
            <p:nvPr/>
          </p:nvSpPr>
          <p:spPr>
            <a:xfrm>
              <a:off x="5527403" y="261458"/>
              <a:ext cx="1335114" cy="1335114"/>
            </a:xfrm>
            <a:prstGeom prst="ellipse">
              <a:avLst/>
            </a:prstGeom>
            <a:solidFill>
              <a:srgbClr val="55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2"/>
            <p:cNvSpPr/>
            <p:nvPr/>
          </p:nvSpPr>
          <p:spPr>
            <a:xfrm>
              <a:off x="5807777" y="541833"/>
              <a:ext cx="774366" cy="774366"/>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2"/>
            <p:cNvSpPr/>
            <p:nvPr/>
          </p:nvSpPr>
          <p:spPr>
            <a:xfrm>
              <a:off x="7148614" y="261458"/>
              <a:ext cx="3147056" cy="133511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2"/>
            <p:cNvSpPr txBox="1"/>
            <p:nvPr/>
          </p:nvSpPr>
          <p:spPr>
            <a:xfrm>
              <a:off x="7148614" y="261458"/>
              <a:ext cx="3147056" cy="1335114"/>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700"/>
                <a:buFont typeface="Avenir"/>
                <a:buNone/>
              </a:pPr>
              <a:r>
                <a:rPr b="0" i="0" lang="en-US" sz="1700" u="none" cap="none" strike="noStrike">
                  <a:solidFill>
                    <a:schemeClr val="dk1"/>
                  </a:solidFill>
                  <a:latin typeface="Avenir"/>
                  <a:ea typeface="Avenir"/>
                  <a:cs typeface="Avenir"/>
                  <a:sym typeface="Avenir"/>
                </a:rPr>
                <a:t>AI is changing how we manage our work and research as well</a:t>
              </a:r>
              <a:endParaRPr/>
            </a:p>
          </p:txBody>
        </p:sp>
        <p:sp>
          <p:nvSpPr>
            <p:cNvPr id="253" name="Google Shape;253;p12"/>
            <p:cNvSpPr/>
            <p:nvPr/>
          </p:nvSpPr>
          <p:spPr>
            <a:xfrm>
              <a:off x="210785" y="2250592"/>
              <a:ext cx="1335114" cy="1335114"/>
            </a:xfrm>
            <a:prstGeom prst="ellipse">
              <a:avLst/>
            </a:prstGeom>
            <a:solidFill>
              <a:srgbClr val="7639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2"/>
            <p:cNvSpPr/>
            <p:nvPr/>
          </p:nvSpPr>
          <p:spPr>
            <a:xfrm>
              <a:off x="491159" y="2530966"/>
              <a:ext cx="774366" cy="774366"/>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2"/>
            <p:cNvSpPr/>
            <p:nvPr/>
          </p:nvSpPr>
          <p:spPr>
            <a:xfrm>
              <a:off x="1831996" y="2250592"/>
              <a:ext cx="3147056" cy="133511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2"/>
            <p:cNvSpPr txBox="1"/>
            <p:nvPr/>
          </p:nvSpPr>
          <p:spPr>
            <a:xfrm>
              <a:off x="1831996" y="2250592"/>
              <a:ext cx="3147056" cy="1335114"/>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700"/>
                <a:buFont typeface="Avenir"/>
                <a:buNone/>
              </a:pPr>
              <a:r>
                <a:rPr b="0" i="0" lang="en-US" sz="1700" u="none" cap="none" strike="noStrike">
                  <a:solidFill>
                    <a:schemeClr val="dk1"/>
                  </a:solidFill>
                  <a:latin typeface="Avenir"/>
                  <a:ea typeface="Avenir"/>
                  <a:cs typeface="Avenir"/>
                  <a:sym typeface="Avenir"/>
                </a:rPr>
                <a:t>AI is now helping us take minutes in meetings, it is helping manage our calendars, helping us do research through the likes of ChatGPT</a:t>
              </a:r>
              <a:endParaRPr/>
            </a:p>
          </p:txBody>
        </p:sp>
        <p:sp>
          <p:nvSpPr>
            <p:cNvPr id="257" name="Google Shape;257;p12"/>
            <p:cNvSpPr/>
            <p:nvPr/>
          </p:nvSpPr>
          <p:spPr>
            <a:xfrm>
              <a:off x="5527403" y="2250592"/>
              <a:ext cx="1335114" cy="1335114"/>
            </a:xfrm>
            <a:prstGeom prst="ellipse">
              <a:avLst/>
            </a:prstGeom>
            <a:solidFill>
              <a:srgbClr val="BB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2"/>
            <p:cNvSpPr/>
            <p:nvPr/>
          </p:nvSpPr>
          <p:spPr>
            <a:xfrm>
              <a:off x="5807777" y="2530966"/>
              <a:ext cx="774366" cy="774366"/>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2"/>
            <p:cNvSpPr/>
            <p:nvPr/>
          </p:nvSpPr>
          <p:spPr>
            <a:xfrm>
              <a:off x="7148614" y="2250592"/>
              <a:ext cx="3147056" cy="133511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2"/>
            <p:cNvSpPr txBox="1"/>
            <p:nvPr/>
          </p:nvSpPr>
          <p:spPr>
            <a:xfrm>
              <a:off x="7148614" y="2250592"/>
              <a:ext cx="3147056" cy="1335114"/>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700"/>
                <a:buFont typeface="Avenir"/>
                <a:buNone/>
              </a:pPr>
              <a:r>
                <a:rPr b="0" i="0" lang="en-US" sz="1700" u="none" cap="none" strike="noStrike">
                  <a:solidFill>
                    <a:schemeClr val="dk1"/>
                  </a:solidFill>
                  <a:latin typeface="Avenir"/>
                  <a:ea typeface="Avenir"/>
                  <a:cs typeface="Avenir"/>
                  <a:sym typeface="Avenir"/>
                </a:rPr>
                <a:t>Bottom line it is increasing our efficiency and productivity in the organization</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4" name="Shape 264"/>
        <p:cNvGrpSpPr/>
        <p:nvPr/>
      </p:nvGrpSpPr>
      <p:grpSpPr>
        <a:xfrm>
          <a:off x="0" y="0"/>
          <a:ext cx="0" cy="0"/>
          <a:chOff x="0" y="0"/>
          <a:chExt cx="0" cy="0"/>
        </a:xfrm>
      </p:grpSpPr>
      <p:sp>
        <p:nvSpPr>
          <p:cNvPr id="265" name="Google Shape;265;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66" name="Google Shape;266;p13"/>
          <p:cNvSpPr txBox="1"/>
          <p:nvPr>
            <p:ph idx="4294967295" type="ctrTitle"/>
          </p:nvPr>
        </p:nvSpPr>
        <p:spPr>
          <a:xfrm>
            <a:off x="5670152" y="179131"/>
            <a:ext cx="6248204" cy="981987"/>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0" i="0" lang="en-US" sz="3600" u="none" cap="none" strike="noStrike">
                <a:solidFill>
                  <a:srgbClr val="FF0000"/>
                </a:solidFill>
                <a:latin typeface="Avenir"/>
                <a:ea typeface="Avenir"/>
                <a:cs typeface="Avenir"/>
                <a:sym typeface="Avenir"/>
              </a:rPr>
              <a:t>8. Geopolitical Shift and Trade policies</a:t>
            </a:r>
            <a:endParaRPr/>
          </a:p>
        </p:txBody>
      </p:sp>
      <p:pic>
        <p:nvPicPr>
          <p:cNvPr descr="Calculator, pen, compass, money and a paper with graphs printed on it" id="267" name="Google Shape;267;p13"/>
          <p:cNvPicPr preferRelativeResize="0"/>
          <p:nvPr/>
        </p:nvPicPr>
        <p:blipFill rotWithShape="1">
          <a:blip r:embed="rId3">
            <a:alphaModFix/>
          </a:blip>
          <a:srcRect b="7" l="30826" r="29529" t="0"/>
          <a:stretch/>
        </p:blipFill>
        <p:spPr>
          <a:xfrm>
            <a:off x="20" y="10"/>
            <a:ext cx="4505305" cy="6857990"/>
          </a:xfrm>
          <a:prstGeom prst="rect">
            <a:avLst/>
          </a:prstGeom>
          <a:noFill/>
          <a:ln>
            <a:noFill/>
          </a:ln>
        </p:spPr>
      </p:pic>
      <p:sp>
        <p:nvSpPr>
          <p:cNvPr id="268" name="Google Shape;268;p13"/>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69" name="Google Shape;269;p13"/>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70" name="Google Shape;270;p13"/>
          <p:cNvSpPr txBox="1"/>
          <p:nvPr>
            <p:ph idx="1" type="body"/>
          </p:nvPr>
        </p:nvSpPr>
        <p:spPr>
          <a:xfrm>
            <a:off x="4797538" y="1692083"/>
            <a:ext cx="7120816" cy="3452492"/>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000"/>
              <a:buChar char="•"/>
            </a:pPr>
            <a:r>
              <a:rPr lang="en-US" sz="2000"/>
              <a:t>Evidently, global ties and trade partners are changing or being re-evaluated by many players of international trade</a:t>
            </a:r>
            <a:endParaRPr/>
          </a:p>
          <a:p>
            <a:pPr indent="-228600" lvl="0" marL="228600" rtl="0" algn="l">
              <a:lnSpc>
                <a:spcPct val="100000"/>
              </a:lnSpc>
              <a:spcBef>
                <a:spcPts val="1000"/>
              </a:spcBef>
              <a:spcAft>
                <a:spcPts val="0"/>
              </a:spcAft>
              <a:buClr>
                <a:schemeClr val="dk1"/>
              </a:buClr>
              <a:buSzPts val="2000"/>
              <a:buChar char="•"/>
            </a:pPr>
            <a:r>
              <a:rPr lang="en-US" sz="2000"/>
              <a:t>After COVID-19 pandemic and Russia-Ukraine war, we have seen countries re-evaluate their trade partners, investment flows, and even heavy reliance on dollar based on economic and national security</a:t>
            </a:r>
            <a:endParaRPr/>
          </a:p>
          <a:p>
            <a:pPr indent="-228600" lvl="0" marL="228600" rtl="0" algn="l">
              <a:lnSpc>
                <a:spcPct val="100000"/>
              </a:lnSpc>
              <a:spcBef>
                <a:spcPts val="1000"/>
              </a:spcBef>
              <a:spcAft>
                <a:spcPts val="0"/>
              </a:spcAft>
              <a:buClr>
                <a:schemeClr val="dk1"/>
              </a:buClr>
              <a:buSzPts val="2000"/>
              <a:buChar char="•"/>
            </a:pPr>
            <a:r>
              <a:rPr lang="en-US" sz="2000"/>
              <a:t>The worry with such a trend is trade fragmentation which is not good for anyone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id="275" name="Google Shape;275;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76" name="Google Shape;276;p14"/>
          <p:cNvSpPr txBox="1"/>
          <p:nvPr>
            <p:ph idx="4294967295" type="ctrTitle"/>
          </p:nvPr>
        </p:nvSpPr>
        <p:spPr>
          <a:xfrm>
            <a:off x="5080216" y="1076324"/>
            <a:ext cx="6248204" cy="46579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0" i="0" lang="en-US" sz="3600" u="none" cap="none" strike="noStrike">
                <a:solidFill>
                  <a:srgbClr val="FF0000"/>
                </a:solidFill>
                <a:latin typeface="Avenir"/>
                <a:ea typeface="Avenir"/>
                <a:cs typeface="Avenir"/>
                <a:sym typeface="Avenir"/>
              </a:rPr>
              <a:t>9. Emerging Markets</a:t>
            </a:r>
            <a:endParaRPr/>
          </a:p>
        </p:txBody>
      </p:sp>
      <p:pic>
        <p:nvPicPr>
          <p:cNvPr descr="Digital graph of stock market" id="277" name="Google Shape;277;p14"/>
          <p:cNvPicPr preferRelativeResize="0"/>
          <p:nvPr/>
        </p:nvPicPr>
        <p:blipFill rotWithShape="1">
          <a:blip r:embed="rId3">
            <a:alphaModFix/>
          </a:blip>
          <a:srcRect b="4" l="19074" r="31658" t="0"/>
          <a:stretch/>
        </p:blipFill>
        <p:spPr>
          <a:xfrm>
            <a:off x="20" y="10"/>
            <a:ext cx="4505305" cy="6857990"/>
          </a:xfrm>
          <a:prstGeom prst="rect">
            <a:avLst/>
          </a:prstGeom>
          <a:noFill/>
          <a:ln>
            <a:noFill/>
          </a:ln>
        </p:spPr>
      </p:pic>
      <p:sp>
        <p:nvSpPr>
          <p:cNvPr id="278" name="Google Shape;278;p14"/>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79" name="Google Shape;279;p14"/>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80" name="Google Shape;280;p14"/>
          <p:cNvSpPr txBox="1"/>
          <p:nvPr>
            <p:ph idx="1" type="body"/>
          </p:nvPr>
        </p:nvSpPr>
        <p:spPr>
          <a:xfrm>
            <a:off x="5080216" y="2159115"/>
            <a:ext cx="6690655" cy="4017847"/>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400"/>
              <a:buChar char="•"/>
            </a:pPr>
            <a:r>
              <a:rPr lang="en-US" sz="2400"/>
              <a:t>These are the markets characterized by considerable economic growth and processes but not all characteristics of developed economies</a:t>
            </a:r>
            <a:endParaRPr/>
          </a:p>
          <a:p>
            <a:pPr indent="-228600" lvl="0" marL="228600" rtl="0" algn="l">
              <a:lnSpc>
                <a:spcPct val="100000"/>
              </a:lnSpc>
              <a:spcBef>
                <a:spcPts val="1000"/>
              </a:spcBef>
              <a:spcAft>
                <a:spcPts val="0"/>
              </a:spcAft>
              <a:buClr>
                <a:schemeClr val="dk1"/>
              </a:buClr>
              <a:buSzPts val="2400"/>
              <a:buChar char="•"/>
            </a:pPr>
            <a:r>
              <a:rPr lang="en-US" sz="2400"/>
              <a:t>They are basically transitioning from developing to developed countries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4" name="Shape 284"/>
        <p:cNvGrpSpPr/>
        <p:nvPr/>
      </p:nvGrpSpPr>
      <p:grpSpPr>
        <a:xfrm>
          <a:off x="0" y="0"/>
          <a:ext cx="0" cy="0"/>
          <a:chOff x="0" y="0"/>
          <a:chExt cx="0" cy="0"/>
        </a:xfrm>
      </p:grpSpPr>
      <p:sp>
        <p:nvSpPr>
          <p:cNvPr id="285" name="Google Shape;285;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86" name="Google Shape;286;p15"/>
          <p:cNvSpPr txBox="1"/>
          <p:nvPr>
            <p:ph idx="4294967295" type="ctrTitle"/>
          </p:nvPr>
        </p:nvSpPr>
        <p:spPr>
          <a:xfrm>
            <a:off x="5940539" y="437227"/>
            <a:ext cx="6248204" cy="46579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0" i="0" lang="en-US" sz="3600" u="none" cap="none" strike="noStrike">
                <a:solidFill>
                  <a:srgbClr val="FF0000"/>
                </a:solidFill>
                <a:latin typeface="Avenir"/>
                <a:ea typeface="Avenir"/>
                <a:cs typeface="Avenir"/>
                <a:sym typeface="Avenir"/>
              </a:rPr>
              <a:t>9. Emerging Markets</a:t>
            </a:r>
            <a:endParaRPr/>
          </a:p>
        </p:txBody>
      </p:sp>
      <p:pic>
        <p:nvPicPr>
          <p:cNvPr descr="Digital graph of stock market" id="287" name="Google Shape;287;p15"/>
          <p:cNvPicPr preferRelativeResize="0"/>
          <p:nvPr/>
        </p:nvPicPr>
        <p:blipFill rotWithShape="1">
          <a:blip r:embed="rId3">
            <a:alphaModFix/>
          </a:blip>
          <a:srcRect b="4" l="19074" r="31658" t="0"/>
          <a:stretch/>
        </p:blipFill>
        <p:spPr>
          <a:xfrm>
            <a:off x="20" y="10"/>
            <a:ext cx="4505305" cy="6857990"/>
          </a:xfrm>
          <a:prstGeom prst="rect">
            <a:avLst/>
          </a:prstGeom>
          <a:noFill/>
          <a:ln>
            <a:noFill/>
          </a:ln>
        </p:spPr>
      </p:pic>
      <p:sp>
        <p:nvSpPr>
          <p:cNvPr id="288" name="Google Shape;288;p15"/>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89" name="Google Shape;289;p15"/>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90" name="Google Shape;290;p15"/>
          <p:cNvSpPr txBox="1"/>
          <p:nvPr>
            <p:ph idx="1" type="body"/>
          </p:nvPr>
        </p:nvSpPr>
        <p:spPr>
          <a:xfrm>
            <a:off x="5067925" y="1200470"/>
            <a:ext cx="6764397" cy="4017847"/>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400"/>
              <a:buChar char="•"/>
            </a:pPr>
            <a:r>
              <a:rPr lang="en-US" sz="2400"/>
              <a:t>Critical to this phenomenon is the spillover effects that these economies have on their neighboring economies, which continues to soar</a:t>
            </a:r>
            <a:endParaRPr sz="2400"/>
          </a:p>
          <a:p>
            <a:pPr indent="-228600" lvl="0" marL="228600" rtl="0" algn="l">
              <a:lnSpc>
                <a:spcPct val="100000"/>
              </a:lnSpc>
              <a:spcBef>
                <a:spcPts val="1000"/>
              </a:spcBef>
              <a:spcAft>
                <a:spcPts val="0"/>
              </a:spcAft>
              <a:buClr>
                <a:schemeClr val="dk1"/>
              </a:buClr>
              <a:buSzPts val="2400"/>
              <a:buChar char="•"/>
            </a:pPr>
            <a:r>
              <a:rPr lang="en-US" sz="2400"/>
              <a:t>Similarly, these economies have increasingly been integrated into the global supply chain and their effect on international business is evident in areas such as cheaper sources of raw materials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4" name="Shape 294"/>
        <p:cNvGrpSpPr/>
        <p:nvPr/>
      </p:nvGrpSpPr>
      <p:grpSpPr>
        <a:xfrm>
          <a:off x="0" y="0"/>
          <a:ext cx="0" cy="0"/>
          <a:chOff x="0" y="0"/>
          <a:chExt cx="0" cy="0"/>
        </a:xfrm>
      </p:grpSpPr>
      <p:sp>
        <p:nvSpPr>
          <p:cNvPr id="295" name="Google Shape;295;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96" name="Google Shape;296;p16"/>
          <p:cNvSpPr txBox="1"/>
          <p:nvPr>
            <p:ph idx="4294967295" type="ctrTitle"/>
          </p:nvPr>
        </p:nvSpPr>
        <p:spPr>
          <a:xfrm>
            <a:off x="7669634" y="694210"/>
            <a:ext cx="4311535" cy="2684815"/>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700"/>
              <a:buFont typeface="Avenir"/>
              <a:buNone/>
            </a:pPr>
            <a:r>
              <a:rPr b="0" i="0" lang="en-US" sz="3700" u="none" cap="none" strike="noStrike">
                <a:solidFill>
                  <a:srgbClr val="FF0000"/>
                </a:solidFill>
                <a:latin typeface="Avenir"/>
                <a:ea typeface="Avenir"/>
                <a:cs typeface="Avenir"/>
                <a:sym typeface="Avenir"/>
              </a:rPr>
              <a:t>The characteristics of emerging markets</a:t>
            </a:r>
            <a:endParaRPr/>
          </a:p>
        </p:txBody>
      </p:sp>
      <p:sp>
        <p:nvSpPr>
          <p:cNvPr id="297" name="Google Shape;297;p16"/>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298" name="Google Shape;298;p16"/>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299" name="Google Shape;299;p16"/>
          <p:cNvGrpSpPr/>
          <p:nvPr/>
        </p:nvGrpSpPr>
        <p:grpSpPr>
          <a:xfrm>
            <a:off x="217239" y="622468"/>
            <a:ext cx="6812280" cy="5539910"/>
            <a:chOff x="0" y="676"/>
            <a:chExt cx="6812280" cy="5539910"/>
          </a:xfrm>
        </p:grpSpPr>
        <p:sp>
          <p:nvSpPr>
            <p:cNvPr id="300" name="Google Shape;300;p16"/>
            <p:cNvSpPr/>
            <p:nvPr/>
          </p:nvSpPr>
          <p:spPr>
            <a:xfrm>
              <a:off x="0" y="67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6"/>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6"/>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6"/>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Offering investors a wide option for investment</a:t>
              </a:r>
              <a:endParaRPr/>
            </a:p>
          </p:txBody>
        </p:sp>
        <p:sp>
          <p:nvSpPr>
            <p:cNvPr id="304" name="Google Shape;304;p16"/>
            <p:cNvSpPr/>
            <p:nvPr/>
          </p:nvSpPr>
          <p:spPr>
            <a:xfrm>
              <a:off x="0" y="197921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6"/>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6"/>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6"/>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High growth potential economies</a:t>
              </a:r>
              <a:endParaRPr/>
            </a:p>
          </p:txBody>
        </p:sp>
        <p:sp>
          <p:nvSpPr>
            <p:cNvPr id="308" name="Google Shape;308;p16"/>
            <p:cNvSpPr/>
            <p:nvPr/>
          </p:nvSpPr>
          <p:spPr>
            <a:xfrm>
              <a:off x="0" y="3957755"/>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6"/>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6"/>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6"/>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They are on the forefront of innovation and development in different sectors</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17" name="Google Shape;317;p17"/>
          <p:cNvSpPr txBox="1"/>
          <p:nvPr>
            <p:ph idx="4294967295" type="ctrTitle"/>
          </p:nvPr>
        </p:nvSpPr>
        <p:spPr>
          <a:xfrm>
            <a:off x="841248" y="685800"/>
            <a:ext cx="10506456" cy="1157005"/>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4400"/>
              <a:buFont typeface="Avenir"/>
              <a:buNone/>
            </a:pPr>
            <a:r>
              <a:rPr b="0" i="0" lang="en-US" sz="4400" u="none" cap="none" strike="noStrike">
                <a:solidFill>
                  <a:schemeClr val="dk1"/>
                </a:solidFill>
                <a:latin typeface="Avenir"/>
                <a:ea typeface="Avenir"/>
                <a:cs typeface="Avenir"/>
                <a:sym typeface="Avenir"/>
              </a:rPr>
              <a:t>The characteristics of emerging markets</a:t>
            </a:r>
            <a:endParaRPr/>
          </a:p>
        </p:txBody>
      </p:sp>
      <p:sp>
        <p:nvSpPr>
          <p:cNvPr id="318" name="Google Shape;318;p17"/>
          <p:cNvSpPr/>
          <p:nvPr/>
        </p:nvSpPr>
        <p:spPr>
          <a:xfrm rot="5400000">
            <a:off x="1120140" y="34093"/>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19" name="Google Shape;319;p17"/>
          <p:cNvSpPr/>
          <p:nvPr/>
        </p:nvSpPr>
        <p:spPr>
          <a:xfrm>
            <a:off x="841248" y="1958056"/>
            <a:ext cx="10506456"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320" name="Google Shape;320;p17"/>
          <p:cNvGrpSpPr/>
          <p:nvPr/>
        </p:nvGrpSpPr>
        <p:grpSpPr>
          <a:xfrm>
            <a:off x="1735336" y="2295252"/>
            <a:ext cx="4583529" cy="4583529"/>
            <a:chOff x="3238554" y="0"/>
            <a:chExt cx="4583529" cy="4583529"/>
          </a:xfrm>
        </p:grpSpPr>
        <p:sp>
          <p:nvSpPr>
            <p:cNvPr id="321" name="Google Shape;321;p17"/>
            <p:cNvSpPr/>
            <p:nvPr/>
          </p:nvSpPr>
          <p:spPr>
            <a:xfrm>
              <a:off x="3238554" y="0"/>
              <a:ext cx="4583529" cy="4583529"/>
            </a:xfrm>
            <a:prstGeom prst="diamond">
              <a:avLst/>
            </a:prstGeom>
            <a:solidFill>
              <a:srgbClr val="CFE0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7"/>
            <p:cNvSpPr/>
            <p:nvPr/>
          </p:nvSpPr>
          <p:spPr>
            <a:xfrm>
              <a:off x="3673989" y="435435"/>
              <a:ext cx="1787576" cy="1787576"/>
            </a:xfrm>
            <a:prstGeom prst="roundRect">
              <a:avLst>
                <a:gd fmla="val 16667"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7"/>
            <p:cNvSpPr txBox="1"/>
            <p:nvPr/>
          </p:nvSpPr>
          <p:spPr>
            <a:xfrm>
              <a:off x="3761251" y="522697"/>
              <a:ext cx="1613052" cy="1613052"/>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lt1"/>
                </a:buClr>
                <a:buSzPts val="1500"/>
                <a:buFont typeface="Avenir"/>
                <a:buNone/>
              </a:pPr>
              <a:r>
                <a:rPr b="0" i="0" lang="en-US" sz="1500" u="none" cap="none" strike="noStrike">
                  <a:solidFill>
                    <a:schemeClr val="lt1"/>
                  </a:solidFill>
                  <a:latin typeface="Avenir"/>
                  <a:ea typeface="Avenir"/>
                  <a:cs typeface="Avenir"/>
                  <a:sym typeface="Avenir"/>
                </a:rPr>
                <a:t>They have youthful populations, urbanizing population and rising middle class</a:t>
              </a:r>
              <a:endParaRPr/>
            </a:p>
          </p:txBody>
        </p:sp>
        <p:sp>
          <p:nvSpPr>
            <p:cNvPr id="324" name="Google Shape;324;p17"/>
            <p:cNvSpPr/>
            <p:nvPr/>
          </p:nvSpPr>
          <p:spPr>
            <a:xfrm>
              <a:off x="5599071" y="435435"/>
              <a:ext cx="1787576" cy="1787576"/>
            </a:xfrm>
            <a:prstGeom prst="roundRect">
              <a:avLst>
                <a:gd fmla="val 16667"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7"/>
            <p:cNvSpPr txBox="1"/>
            <p:nvPr/>
          </p:nvSpPr>
          <p:spPr>
            <a:xfrm>
              <a:off x="5686333" y="522697"/>
              <a:ext cx="1613052" cy="1613052"/>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lt1"/>
                </a:buClr>
                <a:buSzPts val="1500"/>
                <a:buFont typeface="Avenir"/>
                <a:buNone/>
              </a:pPr>
              <a:r>
                <a:rPr b="0" i="0" lang="en-US" sz="1500" u="none" cap="none" strike="noStrike">
                  <a:solidFill>
                    <a:schemeClr val="lt1"/>
                  </a:solidFill>
                  <a:latin typeface="Avenir"/>
                  <a:ea typeface="Avenir"/>
                  <a:cs typeface="Avenir"/>
                  <a:sym typeface="Avenir"/>
                </a:rPr>
                <a:t>They are witnessing increased FDI flow</a:t>
              </a:r>
              <a:endParaRPr/>
            </a:p>
          </p:txBody>
        </p:sp>
        <p:sp>
          <p:nvSpPr>
            <p:cNvPr id="326" name="Google Shape;326;p17"/>
            <p:cNvSpPr/>
            <p:nvPr/>
          </p:nvSpPr>
          <p:spPr>
            <a:xfrm>
              <a:off x="3673989" y="2360517"/>
              <a:ext cx="1787576" cy="1787576"/>
            </a:xfrm>
            <a:prstGeom prst="roundRect">
              <a:avLst>
                <a:gd fmla="val 16667"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7"/>
            <p:cNvSpPr txBox="1"/>
            <p:nvPr/>
          </p:nvSpPr>
          <p:spPr>
            <a:xfrm>
              <a:off x="3761251" y="2447779"/>
              <a:ext cx="1613052" cy="1613052"/>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lt1"/>
                </a:buClr>
                <a:buSzPts val="1500"/>
                <a:buFont typeface="Avenir"/>
                <a:buNone/>
              </a:pPr>
              <a:r>
                <a:rPr b="0" i="0" lang="en-US" sz="1500" u="none" cap="none" strike="noStrike">
                  <a:solidFill>
                    <a:schemeClr val="lt1"/>
                  </a:solidFill>
                  <a:latin typeface="Avenir"/>
                  <a:ea typeface="Avenir"/>
                  <a:cs typeface="Avenir"/>
                  <a:sym typeface="Avenir"/>
                </a:rPr>
                <a:t>The markets are increasingly becoming accessible</a:t>
              </a:r>
              <a:endParaRPr/>
            </a:p>
          </p:txBody>
        </p:sp>
        <p:sp>
          <p:nvSpPr>
            <p:cNvPr id="328" name="Google Shape;328;p17"/>
            <p:cNvSpPr/>
            <p:nvPr/>
          </p:nvSpPr>
          <p:spPr>
            <a:xfrm>
              <a:off x="5599071" y="2360517"/>
              <a:ext cx="1787576" cy="1787576"/>
            </a:xfrm>
            <a:prstGeom prst="roundRect">
              <a:avLst>
                <a:gd fmla="val 16667" name="adj"/>
              </a:avLst>
            </a:prstGeom>
            <a:solidFill>
              <a:srgbClr val="4CA4C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7"/>
            <p:cNvSpPr txBox="1"/>
            <p:nvPr/>
          </p:nvSpPr>
          <p:spPr>
            <a:xfrm>
              <a:off x="5686333" y="2447779"/>
              <a:ext cx="1613052" cy="1613052"/>
            </a:xfrm>
            <a:prstGeom prst="rect">
              <a:avLst/>
            </a:prstGeom>
            <a:noFill/>
            <a:ln>
              <a:noFill/>
            </a:ln>
          </p:spPr>
          <p:txBody>
            <a:bodyPr anchorCtr="0" anchor="ctr" bIns="57150" lIns="57150" spcFirstLastPara="1" rIns="57150" wrap="square" tIns="57150">
              <a:noAutofit/>
            </a:bodyPr>
            <a:lstStyle/>
            <a:p>
              <a:pPr indent="0" lvl="0" marL="0" marR="0" rtl="0" algn="ctr">
                <a:lnSpc>
                  <a:spcPct val="90000"/>
                </a:lnSpc>
                <a:spcBef>
                  <a:spcPts val="0"/>
                </a:spcBef>
                <a:spcAft>
                  <a:spcPts val="0"/>
                </a:spcAft>
                <a:buClr>
                  <a:schemeClr val="lt1"/>
                </a:buClr>
                <a:buSzPts val="1500"/>
                <a:buFont typeface="Avenir"/>
                <a:buNone/>
              </a:pPr>
              <a:r>
                <a:rPr b="0" i="0" lang="en-US" sz="1500" u="none" cap="none" strike="noStrike">
                  <a:solidFill>
                    <a:schemeClr val="lt1"/>
                  </a:solidFill>
                  <a:latin typeface="Avenir"/>
                  <a:ea typeface="Avenir"/>
                  <a:cs typeface="Avenir"/>
                  <a:sym typeface="Avenir"/>
                </a:rPr>
                <a:t>Wake of policy reforms geared toward increasing foreign inflow</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3" name="Shape 333"/>
        <p:cNvGrpSpPr/>
        <p:nvPr/>
      </p:nvGrpSpPr>
      <p:grpSpPr>
        <a:xfrm>
          <a:off x="0" y="0"/>
          <a:ext cx="0" cy="0"/>
          <a:chOff x="0" y="0"/>
          <a:chExt cx="0" cy="0"/>
        </a:xfrm>
      </p:grpSpPr>
      <p:sp>
        <p:nvSpPr>
          <p:cNvPr id="334" name="Google Shape;334;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35" name="Google Shape;335;p18"/>
          <p:cNvSpPr txBox="1"/>
          <p:nvPr>
            <p:ph idx="4294967295" type="ctrTitle"/>
          </p:nvPr>
        </p:nvSpPr>
        <p:spPr>
          <a:xfrm>
            <a:off x="5080216" y="1076324"/>
            <a:ext cx="6248204" cy="674729"/>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Avenir"/>
              <a:buNone/>
            </a:pPr>
            <a:r>
              <a:rPr b="0" i="0" lang="en-US" sz="3600" u="none" cap="none" strike="noStrike">
                <a:solidFill>
                  <a:srgbClr val="FF0000"/>
                </a:solidFill>
                <a:latin typeface="Avenir"/>
                <a:ea typeface="Avenir"/>
                <a:cs typeface="Avenir"/>
                <a:sym typeface="Avenir"/>
              </a:rPr>
              <a:t>10. Innovation and role start-ups</a:t>
            </a:r>
            <a:endParaRPr/>
          </a:p>
        </p:txBody>
      </p:sp>
      <p:pic>
        <p:nvPicPr>
          <p:cNvPr descr="Digital financial graphs in 3D" id="336" name="Google Shape;336;p18"/>
          <p:cNvPicPr preferRelativeResize="0"/>
          <p:nvPr/>
        </p:nvPicPr>
        <p:blipFill rotWithShape="1">
          <a:blip r:embed="rId3">
            <a:alphaModFix/>
          </a:blip>
          <a:srcRect b="-9" l="37085" r="11779" t="0"/>
          <a:stretch/>
        </p:blipFill>
        <p:spPr>
          <a:xfrm>
            <a:off x="20" y="10"/>
            <a:ext cx="4505305" cy="6857990"/>
          </a:xfrm>
          <a:prstGeom prst="rect">
            <a:avLst/>
          </a:prstGeom>
          <a:noFill/>
          <a:ln>
            <a:noFill/>
          </a:ln>
        </p:spPr>
      </p:pic>
      <p:sp>
        <p:nvSpPr>
          <p:cNvPr id="337" name="Google Shape;337;p18"/>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38" name="Google Shape;338;p18"/>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39" name="Google Shape;339;p18"/>
          <p:cNvSpPr txBox="1"/>
          <p:nvPr>
            <p:ph idx="1" type="body"/>
          </p:nvPr>
        </p:nvSpPr>
        <p:spPr>
          <a:xfrm>
            <a:off x="5080216" y="2048502"/>
            <a:ext cx="6260494" cy="4128460"/>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000"/>
              <a:buChar char="•"/>
            </a:pPr>
            <a:r>
              <a:rPr lang="en-US" sz="2000"/>
              <a:t>The growth in innovation in different fronts and countries is a critical trend in international business</a:t>
            </a:r>
            <a:endParaRPr/>
          </a:p>
          <a:p>
            <a:pPr indent="-228600" lvl="0" marL="228600" rtl="0" algn="l">
              <a:lnSpc>
                <a:spcPct val="100000"/>
              </a:lnSpc>
              <a:spcBef>
                <a:spcPts val="1000"/>
              </a:spcBef>
              <a:spcAft>
                <a:spcPts val="0"/>
              </a:spcAft>
              <a:buClr>
                <a:schemeClr val="dk1"/>
              </a:buClr>
              <a:buSzPts val="2000"/>
              <a:buChar char="•"/>
            </a:pPr>
            <a:r>
              <a:rPr lang="en-US" sz="2000"/>
              <a:t>Largely, innovation amounts to development of ideas, processes, products, and services that will result in improvement or new transformations in an industry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id="344" name="Google Shape;344;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45" name="Google Shape;345;p19"/>
          <p:cNvSpPr txBox="1"/>
          <p:nvPr>
            <p:ph idx="4294967295" type="ctrTitle"/>
          </p:nvPr>
        </p:nvSpPr>
        <p:spPr>
          <a:xfrm>
            <a:off x="5080216" y="1076324"/>
            <a:ext cx="6248204" cy="625568"/>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chemeClr val="dk1"/>
              </a:buClr>
              <a:buSzPct val="100000"/>
              <a:buFont typeface="Avenir"/>
              <a:buNone/>
            </a:pPr>
            <a:r>
              <a:rPr b="1" i="0" lang="en-US" sz="4000" u="none" cap="none" strike="noStrike">
                <a:solidFill>
                  <a:schemeClr val="dk1"/>
                </a:solidFill>
                <a:latin typeface="Avenir"/>
                <a:ea typeface="Avenir"/>
                <a:cs typeface="Avenir"/>
                <a:sym typeface="Avenir"/>
              </a:rPr>
              <a:t>Impacts of innovation</a:t>
            </a:r>
            <a:endParaRPr/>
          </a:p>
        </p:txBody>
      </p:sp>
      <p:pic>
        <p:nvPicPr>
          <p:cNvPr descr="Graph on document with pen" id="346" name="Google Shape;346;p19"/>
          <p:cNvPicPr preferRelativeResize="0"/>
          <p:nvPr/>
        </p:nvPicPr>
        <p:blipFill rotWithShape="1">
          <a:blip r:embed="rId3">
            <a:alphaModFix/>
          </a:blip>
          <a:srcRect b="-3" l="35132" r="21081" t="0"/>
          <a:stretch/>
        </p:blipFill>
        <p:spPr>
          <a:xfrm>
            <a:off x="20" y="10"/>
            <a:ext cx="4505305" cy="6857990"/>
          </a:xfrm>
          <a:prstGeom prst="rect">
            <a:avLst/>
          </a:prstGeom>
          <a:noFill/>
          <a:ln>
            <a:noFill/>
          </a:ln>
        </p:spPr>
      </p:pic>
      <p:sp>
        <p:nvSpPr>
          <p:cNvPr id="347" name="Google Shape;347;p19"/>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48" name="Google Shape;348;p19"/>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49" name="Google Shape;349;p19"/>
          <p:cNvSpPr txBox="1"/>
          <p:nvPr>
            <p:ph idx="1" type="body"/>
          </p:nvPr>
        </p:nvSpPr>
        <p:spPr>
          <a:xfrm>
            <a:off x="5080216" y="2171406"/>
            <a:ext cx="6260494" cy="4005556"/>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400"/>
              <a:buChar char="•"/>
            </a:pPr>
            <a:r>
              <a:rPr lang="en-US" sz="2400"/>
              <a:t>Driving rapid economic growth to the firms and countries that are innovating</a:t>
            </a:r>
            <a:endParaRPr/>
          </a:p>
          <a:p>
            <a:pPr indent="-228600" lvl="0" marL="228600" rtl="0" algn="l">
              <a:lnSpc>
                <a:spcPct val="100000"/>
              </a:lnSpc>
              <a:spcBef>
                <a:spcPts val="1000"/>
              </a:spcBef>
              <a:spcAft>
                <a:spcPts val="0"/>
              </a:spcAft>
              <a:buClr>
                <a:schemeClr val="dk1"/>
              </a:buClr>
              <a:buSzPts val="2400"/>
              <a:buChar char="•"/>
            </a:pPr>
            <a:r>
              <a:rPr lang="en-US" sz="2400"/>
              <a:t>Transformations of industries such as financial, manufacturing, and healthcare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3" name="Shape 353"/>
        <p:cNvGrpSpPr/>
        <p:nvPr/>
      </p:nvGrpSpPr>
      <p:grpSpPr>
        <a:xfrm>
          <a:off x="0" y="0"/>
          <a:ext cx="0" cy="0"/>
          <a:chOff x="0" y="0"/>
          <a:chExt cx="0" cy="0"/>
        </a:xfrm>
      </p:grpSpPr>
      <p:sp>
        <p:nvSpPr>
          <p:cNvPr id="354" name="Google Shape;354;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55" name="Google Shape;355;p20"/>
          <p:cNvSpPr txBox="1"/>
          <p:nvPr>
            <p:ph idx="4294967295" type="ctrTitle"/>
          </p:nvPr>
        </p:nvSpPr>
        <p:spPr>
          <a:xfrm>
            <a:off x="5080216" y="1076324"/>
            <a:ext cx="6248204" cy="662439"/>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venir"/>
              <a:buNone/>
            </a:pPr>
            <a:r>
              <a:rPr b="0" i="0" lang="en-US" sz="4000" u="none" cap="none" strike="noStrike">
                <a:solidFill>
                  <a:schemeClr val="dk1"/>
                </a:solidFill>
                <a:latin typeface="Avenir"/>
                <a:ea typeface="Avenir"/>
                <a:cs typeface="Avenir"/>
                <a:sym typeface="Avenir"/>
              </a:rPr>
              <a:t>Impacts of innovation</a:t>
            </a:r>
            <a:endParaRPr/>
          </a:p>
        </p:txBody>
      </p:sp>
      <p:pic>
        <p:nvPicPr>
          <p:cNvPr descr="Graph on document with pen" id="356" name="Google Shape;356;p20"/>
          <p:cNvPicPr preferRelativeResize="0"/>
          <p:nvPr/>
        </p:nvPicPr>
        <p:blipFill rotWithShape="1">
          <a:blip r:embed="rId3">
            <a:alphaModFix/>
          </a:blip>
          <a:srcRect b="-3" l="35132" r="21081" t="0"/>
          <a:stretch/>
        </p:blipFill>
        <p:spPr>
          <a:xfrm>
            <a:off x="20" y="10"/>
            <a:ext cx="4505305" cy="6857990"/>
          </a:xfrm>
          <a:prstGeom prst="rect">
            <a:avLst/>
          </a:prstGeom>
          <a:noFill/>
          <a:ln>
            <a:noFill/>
          </a:ln>
        </p:spPr>
      </p:pic>
      <p:sp>
        <p:nvSpPr>
          <p:cNvPr id="357" name="Google Shape;357;p20"/>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58" name="Google Shape;358;p20"/>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59" name="Google Shape;359;p20"/>
          <p:cNvSpPr txBox="1"/>
          <p:nvPr>
            <p:ph idx="1" type="body"/>
          </p:nvPr>
        </p:nvSpPr>
        <p:spPr>
          <a:xfrm>
            <a:off x="5080216" y="2011631"/>
            <a:ext cx="6260494" cy="4165331"/>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400"/>
              <a:buChar char="•"/>
            </a:pPr>
            <a:r>
              <a:rPr lang="en-US" sz="2400"/>
              <a:t>Changing business and work environments, we are now embracing remote work and collaboration</a:t>
            </a:r>
            <a:endParaRPr/>
          </a:p>
          <a:p>
            <a:pPr indent="-228600" lvl="0" marL="228600" rtl="0" algn="l">
              <a:lnSpc>
                <a:spcPct val="100000"/>
              </a:lnSpc>
              <a:spcBef>
                <a:spcPts val="1000"/>
              </a:spcBef>
              <a:spcAft>
                <a:spcPts val="0"/>
              </a:spcAft>
              <a:buClr>
                <a:schemeClr val="dk1"/>
              </a:buClr>
              <a:buSzPts val="2400"/>
              <a:buChar char="•"/>
            </a:pPr>
            <a:r>
              <a:rPr lang="en-US" sz="2400"/>
              <a:t>Start-ups are adopting new business models because of innovation, and this is transforming traditional business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3" name="Shape 363"/>
        <p:cNvGrpSpPr/>
        <p:nvPr/>
      </p:nvGrpSpPr>
      <p:grpSpPr>
        <a:xfrm>
          <a:off x="0" y="0"/>
          <a:ext cx="0" cy="0"/>
          <a:chOff x="0" y="0"/>
          <a:chExt cx="0" cy="0"/>
        </a:xfrm>
      </p:grpSpPr>
      <p:sp>
        <p:nvSpPr>
          <p:cNvPr id="364" name="Google Shape;364;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65" name="Google Shape;365;p21"/>
          <p:cNvSpPr txBox="1"/>
          <p:nvPr>
            <p:ph idx="4294967295" type="ctrTitle"/>
          </p:nvPr>
        </p:nvSpPr>
        <p:spPr>
          <a:xfrm>
            <a:off x="7447962" y="694211"/>
            <a:ext cx="4311534" cy="275408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Avenir"/>
              <a:buNone/>
            </a:pPr>
            <a:r>
              <a:rPr b="0" i="0" lang="en-US" sz="3600" u="none" cap="none" strike="noStrike">
                <a:solidFill>
                  <a:srgbClr val="FF0000"/>
                </a:solidFill>
                <a:latin typeface="Avenir"/>
                <a:ea typeface="Avenir"/>
                <a:cs typeface="Avenir"/>
                <a:sym typeface="Avenir"/>
              </a:rPr>
              <a:t>11. Cultural diversity and Intelligence</a:t>
            </a:r>
            <a:endParaRPr/>
          </a:p>
        </p:txBody>
      </p:sp>
      <p:sp>
        <p:nvSpPr>
          <p:cNvPr id="366" name="Google Shape;366;p21"/>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67" name="Google Shape;367;p21"/>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368" name="Google Shape;368;p21"/>
          <p:cNvGrpSpPr/>
          <p:nvPr/>
        </p:nvGrpSpPr>
        <p:grpSpPr>
          <a:xfrm>
            <a:off x="189530" y="400795"/>
            <a:ext cx="6812280" cy="5539910"/>
            <a:chOff x="0" y="676"/>
            <a:chExt cx="6812280" cy="5539910"/>
          </a:xfrm>
        </p:grpSpPr>
        <p:sp>
          <p:nvSpPr>
            <p:cNvPr id="369" name="Google Shape;369;p21"/>
            <p:cNvSpPr/>
            <p:nvPr/>
          </p:nvSpPr>
          <p:spPr>
            <a:xfrm>
              <a:off x="0" y="676"/>
              <a:ext cx="6812280" cy="1582831"/>
            </a:xfrm>
            <a:prstGeom prst="roundRect">
              <a:avLst>
                <a:gd fmla="val 10000" name="adj"/>
              </a:avLst>
            </a:prstGeom>
            <a:solidFill>
              <a:srgbClr val="395F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1"/>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1"/>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1"/>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000"/>
                <a:buFont typeface="Avenir"/>
                <a:buNone/>
              </a:pPr>
              <a:r>
                <a:rPr b="0" i="0" lang="en-US" sz="2000" u="none" cap="none" strike="noStrike">
                  <a:solidFill>
                    <a:schemeClr val="dk1"/>
                  </a:solidFill>
                  <a:latin typeface="Avenir"/>
                  <a:ea typeface="Avenir"/>
                  <a:cs typeface="Avenir"/>
                  <a:sym typeface="Avenir"/>
                </a:rPr>
                <a:t>More than ever before in international business, cultural diversity and intelligence is becoming an important factor for success</a:t>
              </a:r>
              <a:endParaRPr/>
            </a:p>
          </p:txBody>
        </p:sp>
        <p:sp>
          <p:nvSpPr>
            <p:cNvPr id="373" name="Google Shape;373;p21"/>
            <p:cNvSpPr/>
            <p:nvPr/>
          </p:nvSpPr>
          <p:spPr>
            <a:xfrm>
              <a:off x="0" y="1979216"/>
              <a:ext cx="6812280" cy="1582831"/>
            </a:xfrm>
            <a:prstGeom prst="roundRect">
              <a:avLst>
                <a:gd fmla="val 10000" name="adj"/>
              </a:avLst>
            </a:prstGeom>
            <a:solidFill>
              <a:srgbClr val="55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1"/>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1"/>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1"/>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000"/>
                <a:buFont typeface="Avenir"/>
                <a:buNone/>
              </a:pPr>
              <a:r>
                <a:rPr b="0" i="0" lang="en-US" sz="2000" u="none" cap="none" strike="noStrike">
                  <a:solidFill>
                    <a:schemeClr val="dk1"/>
                  </a:solidFill>
                  <a:latin typeface="Avenir"/>
                  <a:ea typeface="Avenir"/>
                  <a:cs typeface="Avenir"/>
                  <a:sym typeface="Avenir"/>
                </a:rPr>
                <a:t>Cultural diversity refers to different cultural backgrounds, values, languages, religions, perspective, norms, and traditions in the workplace</a:t>
              </a:r>
              <a:endParaRPr/>
            </a:p>
          </p:txBody>
        </p:sp>
        <p:sp>
          <p:nvSpPr>
            <p:cNvPr id="377" name="Google Shape;377;p21"/>
            <p:cNvSpPr/>
            <p:nvPr/>
          </p:nvSpPr>
          <p:spPr>
            <a:xfrm>
              <a:off x="0" y="3957755"/>
              <a:ext cx="6812280" cy="1582831"/>
            </a:xfrm>
            <a:prstGeom prst="roundRect">
              <a:avLst>
                <a:gd fmla="val 10000" name="adj"/>
              </a:avLst>
            </a:prstGeom>
            <a:solidFill>
              <a:srgbClr val="7639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1"/>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1"/>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1"/>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000"/>
                <a:buFont typeface="Avenir"/>
                <a:buNone/>
              </a:pPr>
              <a:r>
                <a:rPr b="0" i="0" lang="en-US" sz="2000" u="none" cap="none" strike="noStrike">
                  <a:solidFill>
                    <a:schemeClr val="dk1"/>
                  </a:solidFill>
                  <a:latin typeface="Avenir"/>
                  <a:ea typeface="Avenir"/>
                  <a:cs typeface="Avenir"/>
                  <a:sym typeface="Avenir"/>
                </a:rPr>
                <a:t>Diversity is crucial for a global business as it aids in understanding and meeting the needs of diverse markets</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4" name="Shape 384"/>
        <p:cNvGrpSpPr/>
        <p:nvPr/>
      </p:nvGrpSpPr>
      <p:grpSpPr>
        <a:xfrm>
          <a:off x="0" y="0"/>
          <a:ext cx="0" cy="0"/>
          <a:chOff x="0" y="0"/>
          <a:chExt cx="0" cy="0"/>
        </a:xfrm>
      </p:grpSpPr>
      <p:sp>
        <p:nvSpPr>
          <p:cNvPr id="385" name="Google Shape;385;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86" name="Google Shape;386;p22"/>
          <p:cNvSpPr txBox="1"/>
          <p:nvPr>
            <p:ph idx="4294967295" type="ctrTitle"/>
          </p:nvPr>
        </p:nvSpPr>
        <p:spPr>
          <a:xfrm>
            <a:off x="5952828" y="203711"/>
            <a:ext cx="5695139" cy="1240084"/>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3600"/>
              <a:buFont typeface="Avenir"/>
              <a:buNone/>
            </a:pPr>
            <a:r>
              <a:rPr b="1" i="0" lang="en-US" sz="3600" u="none" cap="none" strike="noStrike">
                <a:solidFill>
                  <a:schemeClr val="dk1"/>
                </a:solidFill>
                <a:latin typeface="Avenir"/>
                <a:ea typeface="Avenir"/>
                <a:cs typeface="Avenir"/>
                <a:sym typeface="Avenir"/>
              </a:rPr>
              <a:t>Cultural diversity and Intelligence</a:t>
            </a:r>
            <a:endParaRPr/>
          </a:p>
        </p:txBody>
      </p:sp>
      <p:pic>
        <p:nvPicPr>
          <p:cNvPr descr="Light bulb over people discussing" id="387" name="Google Shape;387;p22"/>
          <p:cNvPicPr preferRelativeResize="0"/>
          <p:nvPr/>
        </p:nvPicPr>
        <p:blipFill rotWithShape="1">
          <a:blip r:embed="rId3">
            <a:alphaModFix/>
          </a:blip>
          <a:srcRect b="-3" l="33667" r="22546" t="0"/>
          <a:stretch/>
        </p:blipFill>
        <p:spPr>
          <a:xfrm>
            <a:off x="20" y="10"/>
            <a:ext cx="4505305" cy="6857990"/>
          </a:xfrm>
          <a:prstGeom prst="rect">
            <a:avLst/>
          </a:prstGeom>
          <a:noFill/>
          <a:ln>
            <a:noFill/>
          </a:ln>
        </p:spPr>
      </p:pic>
      <p:sp>
        <p:nvSpPr>
          <p:cNvPr id="388" name="Google Shape;388;p22"/>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89" name="Google Shape;389;p22"/>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90" name="Google Shape;390;p22"/>
          <p:cNvSpPr txBox="1"/>
          <p:nvPr>
            <p:ph idx="1" type="body"/>
          </p:nvPr>
        </p:nvSpPr>
        <p:spPr>
          <a:xfrm>
            <a:off x="5067926" y="1716663"/>
            <a:ext cx="6739816" cy="3538525"/>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000"/>
              <a:buChar char="•"/>
            </a:pPr>
            <a:r>
              <a:rPr lang="en-US" sz="2000"/>
              <a:t>Firms that have embraced diversity enjoy benefits such as enhanced creativity and innovation, improved problem-solving, and attracting diverse talent</a:t>
            </a:r>
            <a:endParaRPr/>
          </a:p>
          <a:p>
            <a:pPr indent="-228600" lvl="0" marL="228600" rtl="0" algn="l">
              <a:lnSpc>
                <a:spcPct val="100000"/>
              </a:lnSpc>
              <a:spcBef>
                <a:spcPts val="1000"/>
              </a:spcBef>
              <a:spcAft>
                <a:spcPts val="0"/>
              </a:spcAft>
              <a:buClr>
                <a:schemeClr val="dk1"/>
              </a:buClr>
              <a:buSzPts val="2000"/>
              <a:buChar char="•"/>
            </a:pPr>
            <a:r>
              <a:rPr lang="en-US" sz="2000"/>
              <a:t>Cultural intelligence, however, normally called CQ, entails the ability to work and relate effectively across different cultures</a:t>
            </a:r>
            <a:endParaRPr/>
          </a:p>
          <a:p>
            <a:pPr indent="-228600" lvl="0" marL="228600" rtl="0" algn="l">
              <a:lnSpc>
                <a:spcPct val="100000"/>
              </a:lnSpc>
              <a:spcBef>
                <a:spcPts val="1000"/>
              </a:spcBef>
              <a:spcAft>
                <a:spcPts val="0"/>
              </a:spcAft>
              <a:buClr>
                <a:schemeClr val="dk1"/>
              </a:buClr>
              <a:buSzPts val="2000"/>
              <a:buChar char="•"/>
            </a:pPr>
            <a:r>
              <a:rPr lang="en-US" sz="2000"/>
              <a:t>This too is becoming an area where businesses are building their competitive advantage from</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4" name="Shape 394"/>
        <p:cNvGrpSpPr/>
        <p:nvPr/>
      </p:nvGrpSpPr>
      <p:grpSpPr>
        <a:xfrm>
          <a:off x="0" y="0"/>
          <a:ext cx="0" cy="0"/>
          <a:chOff x="0" y="0"/>
          <a:chExt cx="0" cy="0"/>
        </a:xfrm>
      </p:grpSpPr>
      <p:sp>
        <p:nvSpPr>
          <p:cNvPr id="395" name="Google Shape;395;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96" name="Google Shape;396;p23"/>
          <p:cNvSpPr txBox="1"/>
          <p:nvPr>
            <p:ph idx="4294967295" type="ctrTitle"/>
          </p:nvPr>
        </p:nvSpPr>
        <p:spPr>
          <a:xfrm>
            <a:off x="5080216" y="1076324"/>
            <a:ext cx="6776686" cy="10926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3600"/>
              <a:buFont typeface="Avenir"/>
              <a:buNone/>
            </a:pPr>
            <a:r>
              <a:rPr b="0" i="0" lang="en-US" sz="3600" u="none" cap="none" strike="noStrike">
                <a:solidFill>
                  <a:schemeClr val="dk1"/>
                </a:solidFill>
                <a:latin typeface="Avenir"/>
                <a:ea typeface="Avenir"/>
                <a:cs typeface="Avenir"/>
                <a:sym typeface="Avenir"/>
              </a:rPr>
              <a:t>Cultural diversity and Intelligence</a:t>
            </a:r>
            <a:endParaRPr/>
          </a:p>
        </p:txBody>
      </p:sp>
      <p:pic>
        <p:nvPicPr>
          <p:cNvPr descr="Light bulb over people discussing" id="397" name="Google Shape;397;p23"/>
          <p:cNvPicPr preferRelativeResize="0"/>
          <p:nvPr/>
        </p:nvPicPr>
        <p:blipFill rotWithShape="1">
          <a:blip r:embed="rId3">
            <a:alphaModFix/>
          </a:blip>
          <a:srcRect b="-3" l="33667" r="22546" t="0"/>
          <a:stretch/>
        </p:blipFill>
        <p:spPr>
          <a:xfrm>
            <a:off x="20" y="10"/>
            <a:ext cx="4505305" cy="6857990"/>
          </a:xfrm>
          <a:prstGeom prst="rect">
            <a:avLst/>
          </a:prstGeom>
          <a:noFill/>
          <a:ln>
            <a:noFill/>
          </a:ln>
        </p:spPr>
      </p:pic>
      <p:sp>
        <p:nvSpPr>
          <p:cNvPr id="398" name="Google Shape;398;p23"/>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399" name="Google Shape;399;p23"/>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00" name="Google Shape;400;p23"/>
          <p:cNvSpPr txBox="1"/>
          <p:nvPr>
            <p:ph idx="1" type="body"/>
          </p:nvPr>
        </p:nvSpPr>
        <p:spPr>
          <a:xfrm>
            <a:off x="5067925" y="2454082"/>
            <a:ext cx="6752107" cy="2825686"/>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000"/>
              <a:buChar char="•"/>
            </a:pPr>
            <a:r>
              <a:rPr lang="en-US" sz="2000"/>
              <a:t>Having a workforce that high on CQ would help a firm maneuver through different markets that they are operating in</a:t>
            </a:r>
            <a:endParaRPr/>
          </a:p>
          <a:p>
            <a:pPr indent="-228600" lvl="0" marL="228600" rtl="0" algn="l">
              <a:lnSpc>
                <a:spcPct val="100000"/>
              </a:lnSpc>
              <a:spcBef>
                <a:spcPts val="1000"/>
              </a:spcBef>
              <a:spcAft>
                <a:spcPts val="0"/>
              </a:spcAft>
              <a:buClr>
                <a:schemeClr val="dk1"/>
              </a:buClr>
              <a:buSzPts val="2000"/>
              <a:buChar char="•"/>
            </a:pPr>
            <a:r>
              <a:rPr lang="en-US" sz="2000"/>
              <a:t>By embracing and effectively managing cultural differences, companies can unlock new opportunities, foster innovation, and build stronger, more inclusive organization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4" name="Shape 404"/>
        <p:cNvGrpSpPr/>
        <p:nvPr/>
      </p:nvGrpSpPr>
      <p:grpSpPr>
        <a:xfrm>
          <a:off x="0" y="0"/>
          <a:ext cx="0" cy="0"/>
          <a:chOff x="0" y="0"/>
          <a:chExt cx="0" cy="0"/>
        </a:xfrm>
      </p:grpSpPr>
      <p:sp>
        <p:nvSpPr>
          <p:cNvPr id="405" name="Google Shape;405;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06" name="Google Shape;406;p24"/>
          <p:cNvSpPr txBox="1"/>
          <p:nvPr>
            <p:ph idx="4294967295" type="ctrTitle"/>
          </p:nvPr>
        </p:nvSpPr>
        <p:spPr>
          <a:xfrm>
            <a:off x="5080216" y="1076324"/>
            <a:ext cx="6248204" cy="625568"/>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Avenir"/>
              <a:buNone/>
            </a:pPr>
            <a:r>
              <a:rPr b="0" i="0" lang="en-US" sz="3600" u="none" cap="none" strike="noStrike">
                <a:solidFill>
                  <a:srgbClr val="FF0000"/>
                </a:solidFill>
                <a:latin typeface="Avenir"/>
                <a:ea typeface="Avenir"/>
                <a:cs typeface="Avenir"/>
                <a:sym typeface="Avenir"/>
              </a:rPr>
              <a:t>12. Future of work</a:t>
            </a:r>
            <a:endParaRPr/>
          </a:p>
        </p:txBody>
      </p:sp>
      <p:pic>
        <p:nvPicPr>
          <p:cNvPr descr="Mobile device with apps" id="407" name="Google Shape;407;p24"/>
          <p:cNvPicPr preferRelativeResize="0"/>
          <p:nvPr/>
        </p:nvPicPr>
        <p:blipFill rotWithShape="1">
          <a:blip r:embed="rId3">
            <a:alphaModFix/>
          </a:blip>
          <a:srcRect b="-2" l="51326" r="11720" t="0"/>
          <a:stretch/>
        </p:blipFill>
        <p:spPr>
          <a:xfrm>
            <a:off x="20" y="10"/>
            <a:ext cx="4505305" cy="6857990"/>
          </a:xfrm>
          <a:prstGeom prst="rect">
            <a:avLst/>
          </a:prstGeom>
          <a:noFill/>
          <a:ln>
            <a:noFill/>
          </a:ln>
        </p:spPr>
      </p:pic>
      <p:sp>
        <p:nvSpPr>
          <p:cNvPr id="408" name="Google Shape;408;p24"/>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09" name="Google Shape;409;p24"/>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10" name="Google Shape;410;p24"/>
          <p:cNvSpPr txBox="1"/>
          <p:nvPr>
            <p:ph idx="1" type="body"/>
          </p:nvPr>
        </p:nvSpPr>
        <p:spPr>
          <a:xfrm>
            <a:off x="5080216" y="1987051"/>
            <a:ext cx="6727526" cy="4189911"/>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2000"/>
              <a:buChar char="•"/>
            </a:pPr>
            <a:r>
              <a:rPr lang="en-US" sz="2000"/>
              <a:t>Remote work, digital transformation, automation, the gig economy, and a focus on well-being, access to global talents, sustainable practices, reskilling and continuous learning are redefining how, where, and why we work</a:t>
            </a:r>
            <a:endParaRPr/>
          </a:p>
          <a:p>
            <a:pPr indent="-228600" lvl="0" marL="228600" rtl="0" algn="l">
              <a:lnSpc>
                <a:spcPct val="100000"/>
              </a:lnSpc>
              <a:spcBef>
                <a:spcPts val="1000"/>
              </a:spcBef>
              <a:spcAft>
                <a:spcPts val="0"/>
              </a:spcAft>
              <a:buClr>
                <a:schemeClr val="dk1"/>
              </a:buClr>
              <a:buSzPts val="2000"/>
              <a:buChar char="•"/>
            </a:pPr>
            <a:r>
              <a:rPr lang="en-US" sz="2000"/>
              <a:t>Embracing these trends will not only enhance productivity and innovation but also ensure a resilient and future-ready workforce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4" name="Shape 414"/>
        <p:cNvGrpSpPr/>
        <p:nvPr/>
      </p:nvGrpSpPr>
      <p:grpSpPr>
        <a:xfrm>
          <a:off x="0" y="0"/>
          <a:ext cx="0" cy="0"/>
          <a:chOff x="0" y="0"/>
          <a:chExt cx="0" cy="0"/>
        </a:xfrm>
      </p:grpSpPr>
      <p:sp>
        <p:nvSpPr>
          <p:cNvPr id="415" name="Google Shape;415;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16" name="Google Shape;416;p25"/>
          <p:cNvSpPr txBox="1"/>
          <p:nvPr>
            <p:ph idx="4294967295" type="ctrTitle"/>
          </p:nvPr>
        </p:nvSpPr>
        <p:spPr>
          <a:xfrm>
            <a:off x="7578686" y="613316"/>
            <a:ext cx="4341925" cy="308726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venir"/>
              <a:buNone/>
            </a:pPr>
            <a:r>
              <a:rPr b="0" i="0" lang="en-US" sz="4000" u="none" cap="none" strike="noStrike">
                <a:solidFill>
                  <a:schemeClr val="dk1"/>
                </a:solidFill>
                <a:latin typeface="Avenir"/>
                <a:ea typeface="Avenir"/>
                <a:cs typeface="Avenir"/>
                <a:sym typeface="Avenir"/>
              </a:rPr>
              <a:t>Strategic Responses to these Trends</a:t>
            </a:r>
            <a:endParaRPr/>
          </a:p>
        </p:txBody>
      </p:sp>
      <p:sp>
        <p:nvSpPr>
          <p:cNvPr id="417" name="Google Shape;417;p25"/>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18" name="Google Shape;418;p25"/>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419" name="Google Shape;419;p25"/>
          <p:cNvGrpSpPr/>
          <p:nvPr/>
        </p:nvGrpSpPr>
        <p:grpSpPr>
          <a:xfrm>
            <a:off x="276680" y="782242"/>
            <a:ext cx="6812280" cy="5539910"/>
            <a:chOff x="0" y="676"/>
            <a:chExt cx="6812280" cy="5539910"/>
          </a:xfrm>
        </p:grpSpPr>
        <p:sp>
          <p:nvSpPr>
            <p:cNvPr id="420" name="Google Shape;420;p25"/>
            <p:cNvSpPr/>
            <p:nvPr/>
          </p:nvSpPr>
          <p:spPr>
            <a:xfrm>
              <a:off x="0" y="676"/>
              <a:ext cx="6812280" cy="1582831"/>
            </a:xfrm>
            <a:prstGeom prst="roundRect">
              <a:avLst>
                <a:gd fmla="val 10000" name="adj"/>
              </a:avLst>
            </a:prstGeom>
            <a:solidFill>
              <a:srgbClr val="395F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5"/>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5"/>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5"/>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1800"/>
                <a:buFont typeface="Avenir"/>
                <a:buNone/>
              </a:pPr>
              <a:r>
                <a:rPr b="0" i="0" lang="en-US" sz="1800" u="none" cap="none" strike="noStrike">
                  <a:solidFill>
                    <a:schemeClr val="dk1"/>
                  </a:solidFill>
                  <a:latin typeface="Avenir"/>
                  <a:ea typeface="Avenir"/>
                  <a:cs typeface="Avenir"/>
                  <a:sym typeface="Avenir"/>
                </a:rPr>
                <a:t>Fostering a culture of innovation and collaboration within the organization will ensure that the firm is always a first mover when it comes to new product developments</a:t>
              </a:r>
              <a:endParaRPr/>
            </a:p>
          </p:txBody>
        </p:sp>
        <p:sp>
          <p:nvSpPr>
            <p:cNvPr id="424" name="Google Shape;424;p25"/>
            <p:cNvSpPr/>
            <p:nvPr/>
          </p:nvSpPr>
          <p:spPr>
            <a:xfrm>
              <a:off x="0" y="1979216"/>
              <a:ext cx="6812280" cy="1582831"/>
            </a:xfrm>
            <a:prstGeom prst="roundRect">
              <a:avLst>
                <a:gd fmla="val 10000" name="adj"/>
              </a:avLst>
            </a:prstGeom>
            <a:solidFill>
              <a:srgbClr val="55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5"/>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5"/>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5"/>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1800"/>
                <a:buFont typeface="Avenir"/>
                <a:buNone/>
              </a:pPr>
              <a:r>
                <a:rPr b="0" i="0" lang="en-US" sz="1800" u="none" cap="none" strike="noStrike">
                  <a:solidFill>
                    <a:schemeClr val="dk1"/>
                  </a:solidFill>
                  <a:latin typeface="Avenir"/>
                  <a:ea typeface="Avenir"/>
                  <a:cs typeface="Avenir"/>
                  <a:sym typeface="Avenir"/>
                </a:rPr>
                <a:t>Investing in research and development, to be ahead of peers through innovation a firm must put investment in research and development</a:t>
              </a:r>
              <a:endParaRPr/>
            </a:p>
          </p:txBody>
        </p:sp>
        <p:sp>
          <p:nvSpPr>
            <p:cNvPr id="428" name="Google Shape;428;p25"/>
            <p:cNvSpPr/>
            <p:nvPr/>
          </p:nvSpPr>
          <p:spPr>
            <a:xfrm>
              <a:off x="0" y="3957755"/>
              <a:ext cx="6812280" cy="1582831"/>
            </a:xfrm>
            <a:prstGeom prst="roundRect">
              <a:avLst>
                <a:gd fmla="val 10000" name="adj"/>
              </a:avLst>
            </a:prstGeom>
            <a:solidFill>
              <a:srgbClr val="7639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5"/>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5"/>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5"/>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1800"/>
                <a:buFont typeface="Avenir"/>
                <a:buNone/>
              </a:pPr>
              <a:r>
                <a:rPr b="0" i="0" lang="en-US" sz="1800" u="none" cap="none" strike="noStrike">
                  <a:solidFill>
                    <a:schemeClr val="dk1"/>
                  </a:solidFill>
                  <a:latin typeface="Avenir"/>
                  <a:ea typeface="Avenir"/>
                  <a:cs typeface="Avenir"/>
                  <a:sym typeface="Avenir"/>
                </a:rPr>
                <a:t>Have diversity and inclusion programs that will attract and retain diverse workforce</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5" name="Shape 435"/>
        <p:cNvGrpSpPr/>
        <p:nvPr/>
      </p:nvGrpSpPr>
      <p:grpSpPr>
        <a:xfrm>
          <a:off x="0" y="0"/>
          <a:ext cx="0" cy="0"/>
          <a:chOff x="0" y="0"/>
          <a:chExt cx="0" cy="0"/>
        </a:xfrm>
      </p:grpSpPr>
      <p:sp>
        <p:nvSpPr>
          <p:cNvPr id="436" name="Google Shape;436;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37" name="Google Shape;437;p26"/>
          <p:cNvSpPr txBox="1"/>
          <p:nvPr>
            <p:ph idx="4294967295" type="ctrTitle"/>
          </p:nvPr>
        </p:nvSpPr>
        <p:spPr>
          <a:xfrm>
            <a:off x="7787622" y="687059"/>
            <a:ext cx="4403376" cy="20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venir"/>
              <a:buNone/>
            </a:pPr>
            <a:r>
              <a:rPr b="0" i="0" lang="en-US" sz="4000" u="none" cap="none" strike="noStrike">
                <a:solidFill>
                  <a:schemeClr val="dk1"/>
                </a:solidFill>
                <a:latin typeface="Avenir"/>
                <a:ea typeface="Avenir"/>
                <a:cs typeface="Avenir"/>
                <a:sym typeface="Avenir"/>
              </a:rPr>
              <a:t>Strategic Responses to these Trends</a:t>
            </a:r>
            <a:endParaRPr/>
          </a:p>
        </p:txBody>
      </p:sp>
      <p:sp>
        <p:nvSpPr>
          <p:cNvPr id="438" name="Google Shape;438;p26"/>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39" name="Google Shape;439;p26"/>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440" name="Google Shape;440;p26"/>
          <p:cNvGrpSpPr/>
          <p:nvPr/>
        </p:nvGrpSpPr>
        <p:grpSpPr>
          <a:xfrm>
            <a:off x="313551" y="327500"/>
            <a:ext cx="6812280" cy="5539910"/>
            <a:chOff x="0" y="676"/>
            <a:chExt cx="6812280" cy="5539910"/>
          </a:xfrm>
        </p:grpSpPr>
        <p:sp>
          <p:nvSpPr>
            <p:cNvPr id="441" name="Google Shape;441;p26"/>
            <p:cNvSpPr/>
            <p:nvPr/>
          </p:nvSpPr>
          <p:spPr>
            <a:xfrm>
              <a:off x="0" y="67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6"/>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6"/>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6"/>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Cultural competence training and mobility</a:t>
              </a:r>
              <a:endParaRPr/>
            </a:p>
          </p:txBody>
        </p:sp>
        <p:sp>
          <p:nvSpPr>
            <p:cNvPr id="445" name="Google Shape;445;p26"/>
            <p:cNvSpPr/>
            <p:nvPr/>
          </p:nvSpPr>
          <p:spPr>
            <a:xfrm>
              <a:off x="0" y="197921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6"/>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6"/>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6"/>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Employee well-being must be prioritized</a:t>
              </a:r>
              <a:endParaRPr/>
            </a:p>
          </p:txBody>
        </p:sp>
        <p:sp>
          <p:nvSpPr>
            <p:cNvPr id="449" name="Google Shape;449;p26"/>
            <p:cNvSpPr/>
            <p:nvPr/>
          </p:nvSpPr>
          <p:spPr>
            <a:xfrm>
              <a:off x="0" y="3957755"/>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6"/>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6"/>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6"/>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Adopting flexible work schedule including remote working</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6" name="Shape 456"/>
        <p:cNvGrpSpPr/>
        <p:nvPr/>
      </p:nvGrpSpPr>
      <p:grpSpPr>
        <a:xfrm>
          <a:off x="0" y="0"/>
          <a:ext cx="0" cy="0"/>
          <a:chOff x="0" y="0"/>
          <a:chExt cx="0" cy="0"/>
        </a:xfrm>
      </p:grpSpPr>
      <p:sp>
        <p:nvSpPr>
          <p:cNvPr id="457" name="Google Shape;457;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58" name="Google Shape;458;p27"/>
          <p:cNvSpPr txBox="1"/>
          <p:nvPr>
            <p:ph idx="4294967295" type="ctrTitle"/>
          </p:nvPr>
        </p:nvSpPr>
        <p:spPr>
          <a:xfrm>
            <a:off x="7468073" y="1215544"/>
            <a:ext cx="4427957" cy="259565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4000"/>
              <a:buFont typeface="Avenir"/>
              <a:buNone/>
            </a:pPr>
            <a:r>
              <a:rPr b="0" i="0" lang="en-US" sz="4000" u="none" cap="none" strike="noStrike">
                <a:solidFill>
                  <a:schemeClr val="dk1"/>
                </a:solidFill>
                <a:latin typeface="Avenir"/>
                <a:ea typeface="Avenir"/>
                <a:cs typeface="Avenir"/>
                <a:sym typeface="Avenir"/>
              </a:rPr>
              <a:t>Strategic Responses to these Trends</a:t>
            </a:r>
            <a:endParaRPr/>
          </a:p>
        </p:txBody>
      </p:sp>
      <p:sp>
        <p:nvSpPr>
          <p:cNvPr id="459" name="Google Shape;459;p27"/>
          <p:cNvSpPr/>
          <p:nvPr/>
        </p:nvSpPr>
        <p:spPr>
          <a:xfrm rot="5400000">
            <a:off x="938126" y="346791"/>
            <a:ext cx="146304" cy="7040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60" name="Google Shape;460;p27"/>
          <p:cNvSpPr/>
          <p:nvPr/>
        </p:nvSpPr>
        <p:spPr>
          <a:xfrm>
            <a:off x="659234" y="6163056"/>
            <a:ext cx="338328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grpSp>
        <p:nvGrpSpPr>
          <p:cNvPr id="461" name="Google Shape;461;p27"/>
          <p:cNvGrpSpPr/>
          <p:nvPr/>
        </p:nvGrpSpPr>
        <p:grpSpPr>
          <a:xfrm>
            <a:off x="215228" y="622468"/>
            <a:ext cx="6812280" cy="5539910"/>
            <a:chOff x="0" y="676"/>
            <a:chExt cx="6812280" cy="5539910"/>
          </a:xfrm>
        </p:grpSpPr>
        <p:sp>
          <p:nvSpPr>
            <p:cNvPr id="462" name="Google Shape;462;p27"/>
            <p:cNvSpPr/>
            <p:nvPr/>
          </p:nvSpPr>
          <p:spPr>
            <a:xfrm>
              <a:off x="0" y="67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7"/>
            <p:cNvSpPr/>
            <p:nvPr/>
          </p:nvSpPr>
          <p:spPr>
            <a:xfrm>
              <a:off x="478806" y="356813"/>
              <a:ext cx="870557" cy="8705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27"/>
            <p:cNvSpPr/>
            <p:nvPr/>
          </p:nvSpPr>
          <p:spPr>
            <a:xfrm>
              <a:off x="1828170" y="67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7"/>
            <p:cNvSpPr txBox="1"/>
            <p:nvPr/>
          </p:nvSpPr>
          <p:spPr>
            <a:xfrm>
              <a:off x="1828170" y="67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Investing and embracing the place of technology in a business</a:t>
              </a:r>
              <a:endParaRPr/>
            </a:p>
          </p:txBody>
        </p:sp>
        <p:sp>
          <p:nvSpPr>
            <p:cNvPr id="466" name="Google Shape;466;p27"/>
            <p:cNvSpPr/>
            <p:nvPr/>
          </p:nvSpPr>
          <p:spPr>
            <a:xfrm>
              <a:off x="0" y="1979216"/>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7"/>
            <p:cNvSpPr/>
            <p:nvPr/>
          </p:nvSpPr>
          <p:spPr>
            <a:xfrm>
              <a:off x="478806" y="2335353"/>
              <a:ext cx="870557" cy="8705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7"/>
            <p:cNvSpPr/>
            <p:nvPr/>
          </p:nvSpPr>
          <p:spPr>
            <a:xfrm>
              <a:off x="1828170" y="1979216"/>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7"/>
            <p:cNvSpPr txBox="1"/>
            <p:nvPr/>
          </p:nvSpPr>
          <p:spPr>
            <a:xfrm>
              <a:off x="1828170" y="1979216"/>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Support employees in their quest for re-tooling and continuous learning</a:t>
              </a:r>
              <a:endParaRPr/>
            </a:p>
          </p:txBody>
        </p:sp>
        <p:sp>
          <p:nvSpPr>
            <p:cNvPr id="470" name="Google Shape;470;p27"/>
            <p:cNvSpPr/>
            <p:nvPr/>
          </p:nvSpPr>
          <p:spPr>
            <a:xfrm>
              <a:off x="0" y="3957755"/>
              <a:ext cx="6812280" cy="158283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7"/>
            <p:cNvSpPr/>
            <p:nvPr/>
          </p:nvSpPr>
          <p:spPr>
            <a:xfrm>
              <a:off x="478806" y="4313892"/>
              <a:ext cx="870557" cy="8705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7"/>
            <p:cNvSpPr/>
            <p:nvPr/>
          </p:nvSpPr>
          <p:spPr>
            <a:xfrm>
              <a:off x="1828170" y="3957755"/>
              <a:ext cx="4984109" cy="1582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7"/>
            <p:cNvSpPr txBox="1"/>
            <p:nvPr/>
          </p:nvSpPr>
          <p:spPr>
            <a:xfrm>
              <a:off x="1828170" y="3957755"/>
              <a:ext cx="4984109" cy="1582831"/>
            </a:xfrm>
            <a:prstGeom prst="rect">
              <a:avLst/>
            </a:prstGeom>
            <a:noFill/>
            <a:ln>
              <a:noFill/>
            </a:ln>
          </p:spPr>
          <p:txBody>
            <a:bodyPr anchorCtr="0" anchor="ctr" bIns="167500" lIns="167500" spcFirstLastPara="1" rIns="167500" wrap="square" tIns="167500">
              <a:noAutofit/>
            </a:bodyPr>
            <a:lstStyle/>
            <a:p>
              <a:pPr indent="0" lvl="0" marL="0" marR="0" rtl="0" algn="l">
                <a:lnSpc>
                  <a:spcPct val="90000"/>
                </a:lnSpc>
                <a:spcBef>
                  <a:spcPts val="0"/>
                </a:spcBef>
                <a:spcAft>
                  <a:spcPts val="0"/>
                </a:spcAft>
                <a:buClr>
                  <a:schemeClr val="dk1"/>
                </a:buClr>
                <a:buSzPts val="2500"/>
                <a:buFont typeface="Avenir"/>
                <a:buNone/>
              </a:pPr>
              <a:r>
                <a:rPr b="0" i="0" lang="en-US" sz="2500" u="none" cap="none" strike="noStrike">
                  <a:solidFill>
                    <a:schemeClr val="dk1"/>
                  </a:solidFill>
                  <a:latin typeface="Avenir"/>
                  <a:ea typeface="Avenir"/>
                  <a:cs typeface="Avenir"/>
                  <a:sym typeface="Avenir"/>
                </a:rPr>
                <a:t>Adoption of sustainable and green practices</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7" name="Shape 477"/>
        <p:cNvGrpSpPr/>
        <p:nvPr/>
      </p:nvGrpSpPr>
      <p:grpSpPr>
        <a:xfrm>
          <a:off x="0" y="0"/>
          <a:ext cx="0" cy="0"/>
          <a:chOff x="0" y="0"/>
          <a:chExt cx="0" cy="0"/>
        </a:xfrm>
      </p:grpSpPr>
      <p:sp>
        <p:nvSpPr>
          <p:cNvPr id="478" name="Google Shape;478;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79" name="Google Shape;479;p28"/>
          <p:cNvSpPr txBox="1"/>
          <p:nvPr>
            <p:ph idx="4294967295" type="ctrTitle"/>
          </p:nvPr>
        </p:nvSpPr>
        <p:spPr>
          <a:xfrm>
            <a:off x="5620990" y="191421"/>
            <a:ext cx="6272784" cy="1535051"/>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3600"/>
              <a:buFont typeface="Avenir"/>
              <a:buNone/>
            </a:pPr>
            <a:r>
              <a:rPr b="0" i="0" lang="en-US" sz="3600" u="none" cap="none" strike="noStrike">
                <a:solidFill>
                  <a:schemeClr val="dk1"/>
                </a:solidFill>
                <a:latin typeface="Avenir"/>
                <a:ea typeface="Avenir"/>
                <a:cs typeface="Avenir"/>
                <a:sym typeface="Avenir"/>
              </a:rPr>
              <a:t>Strategic Responses to these Trends</a:t>
            </a:r>
            <a:endParaRPr/>
          </a:p>
        </p:txBody>
      </p:sp>
      <p:pic>
        <p:nvPicPr>
          <p:cNvPr descr="3D Hologram from iPad" id="480" name="Google Shape;480;p28"/>
          <p:cNvPicPr preferRelativeResize="0"/>
          <p:nvPr/>
        </p:nvPicPr>
        <p:blipFill rotWithShape="1">
          <a:blip r:embed="rId3">
            <a:alphaModFix/>
          </a:blip>
          <a:srcRect b="-3" l="22823" r="33391" t="0"/>
          <a:stretch/>
        </p:blipFill>
        <p:spPr>
          <a:xfrm>
            <a:off x="20" y="10"/>
            <a:ext cx="4505305" cy="6857990"/>
          </a:xfrm>
          <a:prstGeom prst="rect">
            <a:avLst/>
          </a:prstGeom>
          <a:noFill/>
          <a:ln>
            <a:noFill/>
          </a:ln>
        </p:spPr>
      </p:pic>
      <p:sp>
        <p:nvSpPr>
          <p:cNvPr id="481" name="Google Shape;481;p28"/>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82" name="Google Shape;482;p28"/>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83" name="Google Shape;483;p28"/>
          <p:cNvSpPr txBox="1"/>
          <p:nvPr>
            <p:ph idx="1" type="body"/>
          </p:nvPr>
        </p:nvSpPr>
        <p:spPr>
          <a:xfrm>
            <a:off x="4895861" y="2011631"/>
            <a:ext cx="6788977" cy="2825686"/>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400"/>
              <a:buChar char="•"/>
            </a:pPr>
            <a:r>
              <a:rPr lang="en-US" sz="2400"/>
              <a:t>Strategic responses to current trends in international business require a holistic approach that includes flexibility, technology adoption, employee well-being, diversity, sustainability, and strategic global expansion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7" name="Shape 487"/>
        <p:cNvGrpSpPr/>
        <p:nvPr/>
      </p:nvGrpSpPr>
      <p:grpSpPr>
        <a:xfrm>
          <a:off x="0" y="0"/>
          <a:ext cx="0" cy="0"/>
          <a:chOff x="0" y="0"/>
          <a:chExt cx="0" cy="0"/>
        </a:xfrm>
      </p:grpSpPr>
      <p:sp>
        <p:nvSpPr>
          <p:cNvPr id="488" name="Google Shape;488;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89" name="Google Shape;489;p29"/>
          <p:cNvSpPr txBox="1"/>
          <p:nvPr>
            <p:ph idx="4294967295" type="ctrTitle"/>
          </p:nvPr>
        </p:nvSpPr>
        <p:spPr>
          <a:xfrm>
            <a:off x="5620990" y="621581"/>
            <a:ext cx="6272784" cy="108031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3600"/>
              <a:buFont typeface="Avenir"/>
              <a:buNone/>
            </a:pPr>
            <a:r>
              <a:rPr b="0" i="0" lang="en-US" sz="3600" u="none" cap="none" strike="noStrike">
                <a:solidFill>
                  <a:schemeClr val="dk1"/>
                </a:solidFill>
                <a:latin typeface="Avenir"/>
                <a:ea typeface="Avenir"/>
                <a:cs typeface="Avenir"/>
                <a:sym typeface="Avenir"/>
              </a:rPr>
              <a:t>Strategic Responses to these Trends</a:t>
            </a:r>
            <a:endParaRPr/>
          </a:p>
        </p:txBody>
      </p:sp>
      <p:pic>
        <p:nvPicPr>
          <p:cNvPr descr="3D Hologram from iPad" id="490" name="Google Shape;490;p29"/>
          <p:cNvPicPr preferRelativeResize="0"/>
          <p:nvPr/>
        </p:nvPicPr>
        <p:blipFill rotWithShape="1">
          <a:blip r:embed="rId3">
            <a:alphaModFix/>
          </a:blip>
          <a:srcRect b="-3" l="22823" r="33391" t="0"/>
          <a:stretch/>
        </p:blipFill>
        <p:spPr>
          <a:xfrm>
            <a:off x="20" y="10"/>
            <a:ext cx="4505305" cy="6857990"/>
          </a:xfrm>
          <a:prstGeom prst="rect">
            <a:avLst/>
          </a:prstGeom>
          <a:noFill/>
          <a:ln>
            <a:noFill/>
          </a:ln>
        </p:spPr>
      </p:pic>
      <p:sp>
        <p:nvSpPr>
          <p:cNvPr id="491" name="Google Shape;491;p29"/>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92" name="Google Shape;492;p29"/>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493" name="Google Shape;493;p29"/>
          <p:cNvSpPr txBox="1"/>
          <p:nvPr>
            <p:ph idx="1" type="body"/>
          </p:nvPr>
        </p:nvSpPr>
        <p:spPr>
          <a:xfrm>
            <a:off x="5043345" y="2417211"/>
            <a:ext cx="6272784" cy="2825686"/>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400"/>
              <a:buChar char="•"/>
            </a:pPr>
            <a:r>
              <a:rPr lang="en-US" sz="2400"/>
              <a:t>By addressing these areas, businesses can navigate the complexities of the global market, leverage new opportunities, and build a resilient, future-ready organization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499" name="Google Shape;499;p30"/>
          <p:cNvSpPr txBox="1"/>
          <p:nvPr>
            <p:ph idx="4294967295" type="ctrTitle"/>
          </p:nvPr>
        </p:nvSpPr>
        <p:spPr>
          <a:xfrm>
            <a:off x="5350603" y="437227"/>
            <a:ext cx="6248204" cy="945116"/>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b="0" i="0" lang="en-US" sz="4000" u="none" cap="none" strike="noStrike">
                <a:solidFill>
                  <a:srgbClr val="FF0000"/>
                </a:solidFill>
                <a:latin typeface="Avenir"/>
                <a:ea typeface="Avenir"/>
                <a:cs typeface="Avenir"/>
                <a:sym typeface="Avenir"/>
              </a:rPr>
              <a:t>Topic Recap</a:t>
            </a:r>
            <a:endParaRPr/>
          </a:p>
        </p:txBody>
      </p:sp>
      <p:pic>
        <p:nvPicPr>
          <p:cNvPr descr="Graph on document with pen" id="500" name="Google Shape;500;p30"/>
          <p:cNvPicPr preferRelativeResize="0"/>
          <p:nvPr/>
        </p:nvPicPr>
        <p:blipFill rotWithShape="1">
          <a:blip r:embed="rId3">
            <a:alphaModFix/>
          </a:blip>
          <a:srcRect b="-3" l="35132" r="21081" t="0"/>
          <a:stretch/>
        </p:blipFill>
        <p:spPr>
          <a:xfrm>
            <a:off x="20" y="10"/>
            <a:ext cx="4505305" cy="6857990"/>
          </a:xfrm>
          <a:prstGeom prst="rect">
            <a:avLst/>
          </a:prstGeom>
          <a:noFill/>
          <a:ln>
            <a:noFill/>
          </a:ln>
        </p:spPr>
      </p:pic>
      <p:sp>
        <p:nvSpPr>
          <p:cNvPr id="501" name="Google Shape;501;p30"/>
          <p:cNvSpPr/>
          <p:nvPr/>
        </p:nvSpPr>
        <p:spPr>
          <a:xfrm rot="5400000">
            <a:off x="5317960" y="363389"/>
            <a:ext cx="73152" cy="5486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502" name="Google Shape;502;p30"/>
          <p:cNvSpPr/>
          <p:nvPr/>
        </p:nvSpPr>
        <p:spPr>
          <a:xfrm>
            <a:off x="5099266" y="2935541"/>
            <a:ext cx="6217920" cy="18288"/>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503" name="Google Shape;503;p30"/>
          <p:cNvSpPr txBox="1"/>
          <p:nvPr>
            <p:ph idx="1" type="body"/>
          </p:nvPr>
        </p:nvSpPr>
        <p:spPr>
          <a:xfrm>
            <a:off x="5080216" y="1556890"/>
            <a:ext cx="6530881" cy="4620072"/>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2000"/>
              <a:buChar char="•"/>
            </a:pPr>
            <a:r>
              <a:rPr lang="en-US" sz="2000"/>
              <a:t>In this topic we have looked at the major trends that are being witnessed in international business and what they mean to their competition</a:t>
            </a:r>
            <a:endParaRPr/>
          </a:p>
          <a:p>
            <a:pPr indent="-228600" lvl="0" marL="228600" rtl="0" algn="l">
              <a:lnSpc>
                <a:spcPct val="110000"/>
              </a:lnSpc>
              <a:spcBef>
                <a:spcPts val="1000"/>
              </a:spcBef>
              <a:spcAft>
                <a:spcPts val="0"/>
              </a:spcAft>
              <a:buClr>
                <a:schemeClr val="dk1"/>
              </a:buClr>
              <a:buSzPts val="2000"/>
              <a:buChar char="•"/>
            </a:pPr>
            <a:r>
              <a:rPr lang="en-US" sz="2000"/>
              <a:t>We have finished by looking at possible strategies that businesses can employ to respond to these eminent trends</a:t>
            </a:r>
            <a:endParaRPr/>
          </a:p>
          <a:p>
            <a:pPr indent="-228600" lvl="0" marL="228600" rtl="0" algn="l">
              <a:lnSpc>
                <a:spcPct val="110000"/>
              </a:lnSpc>
              <a:spcBef>
                <a:spcPts val="1000"/>
              </a:spcBef>
              <a:spcAft>
                <a:spcPts val="0"/>
              </a:spcAft>
              <a:buClr>
                <a:schemeClr val="dk1"/>
              </a:buClr>
              <a:buSzPts val="2000"/>
              <a:buChar char="•"/>
            </a:pPr>
            <a:r>
              <a:rPr lang="en-US" sz="2000"/>
              <a:t>In our next and last lecture, we will look at globalization versus glocalization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7" name="Shape 507"/>
        <p:cNvGrpSpPr/>
        <p:nvPr/>
      </p:nvGrpSpPr>
      <p:grpSpPr>
        <a:xfrm>
          <a:off x="0" y="0"/>
          <a:ext cx="0" cy="0"/>
          <a:chOff x="0" y="0"/>
          <a:chExt cx="0" cy="0"/>
        </a:xfrm>
      </p:grpSpPr>
      <p:sp>
        <p:nvSpPr>
          <p:cNvPr id="508" name="Google Shape;508;g2e29806876c_0_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509" name="Google Shape;509;g2e29806876c_0_0"/>
          <p:cNvSpPr txBox="1"/>
          <p:nvPr>
            <p:ph idx="4294967295" type="ctrTitle"/>
          </p:nvPr>
        </p:nvSpPr>
        <p:spPr>
          <a:xfrm>
            <a:off x="5350603" y="437227"/>
            <a:ext cx="6248100" cy="9450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000"/>
              <a:buFont typeface="Avenir"/>
              <a:buNone/>
            </a:pPr>
            <a:r>
              <a:rPr lang="en-US" sz="4000">
                <a:solidFill>
                  <a:srgbClr val="FF0000"/>
                </a:solidFill>
              </a:rPr>
              <a:t>References</a:t>
            </a:r>
            <a:endParaRPr/>
          </a:p>
        </p:txBody>
      </p:sp>
      <p:pic>
        <p:nvPicPr>
          <p:cNvPr descr="Graph on document with pen" id="510" name="Google Shape;510;g2e29806876c_0_0"/>
          <p:cNvPicPr preferRelativeResize="0"/>
          <p:nvPr/>
        </p:nvPicPr>
        <p:blipFill rotWithShape="1">
          <a:blip r:embed="rId3">
            <a:alphaModFix/>
          </a:blip>
          <a:srcRect b="0" l="35130" r="21083" t="0"/>
          <a:stretch/>
        </p:blipFill>
        <p:spPr>
          <a:xfrm>
            <a:off x="20" y="10"/>
            <a:ext cx="4505303" cy="6857989"/>
          </a:xfrm>
          <a:prstGeom prst="rect">
            <a:avLst/>
          </a:prstGeom>
          <a:noFill/>
          <a:ln>
            <a:noFill/>
          </a:ln>
        </p:spPr>
      </p:pic>
      <p:sp>
        <p:nvSpPr>
          <p:cNvPr id="511" name="Google Shape;511;g2e29806876c_0_0"/>
          <p:cNvSpPr/>
          <p:nvPr/>
        </p:nvSpPr>
        <p:spPr>
          <a:xfrm rot="5400000">
            <a:off x="5317906" y="363383"/>
            <a:ext cx="73200" cy="5487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512" name="Google Shape;512;g2e29806876c_0_0"/>
          <p:cNvSpPr/>
          <p:nvPr/>
        </p:nvSpPr>
        <p:spPr>
          <a:xfrm>
            <a:off x="5099266" y="2935541"/>
            <a:ext cx="6217800" cy="18300"/>
          </a:xfrm>
          <a:prstGeom prst="rect">
            <a:avLst/>
          </a:prstGeom>
          <a:solidFill>
            <a:srgbClr val="D3BB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venir"/>
              <a:buNone/>
            </a:pPr>
            <a:r>
              <a:t/>
            </a:r>
            <a:endParaRPr b="0" i="0" sz="1800" u="none" cap="none" strike="noStrike">
              <a:solidFill>
                <a:srgbClr val="FFFFFF"/>
              </a:solidFill>
              <a:latin typeface="Calibri"/>
              <a:ea typeface="Calibri"/>
              <a:cs typeface="Calibri"/>
              <a:sym typeface="Calibri"/>
            </a:endParaRPr>
          </a:p>
        </p:txBody>
      </p:sp>
      <p:sp>
        <p:nvSpPr>
          <p:cNvPr id="513" name="Google Shape;513;g2e29806876c_0_0"/>
          <p:cNvSpPr txBox="1"/>
          <p:nvPr>
            <p:ph idx="1" type="body"/>
          </p:nvPr>
        </p:nvSpPr>
        <p:spPr>
          <a:xfrm>
            <a:off x="5080216" y="1556890"/>
            <a:ext cx="6531000" cy="4620000"/>
          </a:xfrm>
          <a:prstGeom prst="rect">
            <a:avLst/>
          </a:prstGeom>
          <a:noFill/>
          <a:ln>
            <a:noFill/>
          </a:ln>
        </p:spPr>
        <p:txBody>
          <a:bodyPr anchorCtr="0" anchor="t" bIns="45700" lIns="91425" spcFirstLastPara="1" rIns="91425" wrap="square" tIns="45700">
            <a:normAutofit/>
          </a:bodyPr>
          <a:lstStyle/>
          <a:p>
            <a:pPr indent="-241300" lvl="0" marL="228600" rtl="0" algn="just">
              <a:lnSpc>
                <a:spcPct val="115000"/>
              </a:lnSpc>
              <a:spcBef>
                <a:spcPts val="0"/>
              </a:spcBef>
              <a:spcAft>
                <a:spcPts val="0"/>
              </a:spcAft>
              <a:buSzPts val="2000"/>
              <a:buChar char="•"/>
            </a:pPr>
            <a:r>
              <a:rPr lang="en-US" sz="1200">
                <a:highlight>
                  <a:srgbClr val="FFFFFF"/>
                </a:highlight>
                <a:latin typeface="Arial"/>
                <a:ea typeface="Arial"/>
                <a:cs typeface="Arial"/>
                <a:sym typeface="Arial"/>
              </a:rPr>
              <a:t>Speech: Geopolitics and its Impact on Global Trade and the Dollar. (2024, May 7). IMF.</a:t>
            </a:r>
            <a:r>
              <a:rPr lang="en-US" sz="1200">
                <a:highlight>
                  <a:srgbClr val="FFFFFF"/>
                </a:highlight>
                <a:uFill>
                  <a:noFill/>
                </a:uFill>
                <a:latin typeface="Arial"/>
                <a:ea typeface="Arial"/>
                <a:cs typeface="Arial"/>
                <a:sym typeface="Arial"/>
                <a:hlinkClick r:id="rId4"/>
              </a:rPr>
              <a:t> </a:t>
            </a:r>
            <a:r>
              <a:rPr lang="en-US" sz="1200" u="sng">
                <a:solidFill>
                  <a:srgbClr val="467886"/>
                </a:solidFill>
                <a:highlight>
                  <a:srgbClr val="FFFFFF"/>
                </a:highlight>
                <a:latin typeface="Arial"/>
                <a:ea typeface="Arial"/>
                <a:cs typeface="Arial"/>
                <a:sym typeface="Arial"/>
                <a:hlinkClick r:id="rId5">
                  <a:extLst>
                    <a:ext uri="{A12FA001-AC4F-418D-AE19-62706E023703}">
                      <ahyp:hlinkClr val="tx"/>
                    </a:ext>
                  </a:extLst>
                </a:hlinkClick>
              </a:rPr>
              <a:t>https://www.imf.org/en/News/Articles/2024/05/07/sp-geopolitics-impact-global-trade-and-dollar-gita-gopinath#:~:text=The%20geopolitical%20risk%20index%20has,deglobalization%20at%20the%20aggregate%20level</a:t>
            </a:r>
            <a:r>
              <a:rPr lang="en-US" sz="1200">
                <a:highlight>
                  <a:srgbClr val="FFFFFF"/>
                </a:highlight>
                <a:latin typeface="Arial"/>
                <a:ea typeface="Arial"/>
                <a:cs typeface="Arial"/>
                <a:sym typeface="Arial"/>
              </a:rPr>
              <a:t>. </a:t>
            </a:r>
            <a:endParaRPr sz="1200">
              <a:highlight>
                <a:srgbClr val="FFFFFF"/>
              </a:highlight>
              <a:latin typeface="Arial"/>
              <a:ea typeface="Arial"/>
              <a:cs typeface="Arial"/>
              <a:sym typeface="Arial"/>
            </a:endParaRPr>
          </a:p>
          <a:p>
            <a:pPr indent="-241300" lvl="0" marL="228600" rtl="0" algn="just">
              <a:lnSpc>
                <a:spcPct val="115000"/>
              </a:lnSpc>
              <a:spcBef>
                <a:spcPts val="0"/>
              </a:spcBef>
              <a:spcAft>
                <a:spcPts val="0"/>
              </a:spcAft>
              <a:buSzPts val="2000"/>
              <a:buChar char="•"/>
            </a:pPr>
            <a:r>
              <a:rPr lang="en-US" sz="1200">
                <a:highlight>
                  <a:srgbClr val="FFFFFF"/>
                </a:highlight>
                <a:latin typeface="Arial"/>
                <a:ea typeface="Arial"/>
                <a:cs typeface="Arial"/>
                <a:sym typeface="Arial"/>
              </a:rPr>
              <a:t> </a:t>
            </a:r>
            <a:endParaRPr sz="1200">
              <a:highlight>
                <a:srgbClr val="FFFFFF"/>
              </a:highlight>
              <a:latin typeface="Arial"/>
              <a:ea typeface="Arial"/>
              <a:cs typeface="Arial"/>
              <a:sym typeface="Arial"/>
            </a:endParaRPr>
          </a:p>
          <a:p>
            <a:pPr indent="-241300" lvl="0" marL="228600" rtl="0" algn="just">
              <a:lnSpc>
                <a:spcPct val="115000"/>
              </a:lnSpc>
              <a:spcBef>
                <a:spcPts val="0"/>
              </a:spcBef>
              <a:spcAft>
                <a:spcPts val="0"/>
              </a:spcAft>
              <a:buSzPts val="2000"/>
              <a:buChar char="•"/>
            </a:pPr>
            <a:r>
              <a:rPr lang="en-US" sz="1200">
                <a:highlight>
                  <a:srgbClr val="FFFFFF"/>
                </a:highlight>
                <a:latin typeface="Arial"/>
                <a:ea typeface="Arial"/>
                <a:cs typeface="Arial"/>
                <a:sym typeface="Arial"/>
              </a:rPr>
              <a:t>Emerging markets are exercising greater global sway. (2024, April 9). IMF.</a:t>
            </a:r>
            <a:r>
              <a:rPr lang="en-US" sz="1200">
                <a:highlight>
                  <a:srgbClr val="FFFFFF"/>
                </a:highlight>
                <a:uFill>
                  <a:noFill/>
                </a:uFill>
                <a:latin typeface="Arial"/>
                <a:ea typeface="Arial"/>
                <a:cs typeface="Arial"/>
                <a:sym typeface="Arial"/>
                <a:hlinkClick r:id="rId6"/>
              </a:rPr>
              <a:t> </a:t>
            </a:r>
            <a:r>
              <a:rPr lang="en-US" sz="1200" u="sng">
                <a:solidFill>
                  <a:srgbClr val="467886"/>
                </a:solidFill>
                <a:highlight>
                  <a:srgbClr val="FFFFFF"/>
                </a:highlight>
                <a:latin typeface="Arial"/>
                <a:ea typeface="Arial"/>
                <a:cs typeface="Arial"/>
                <a:sym typeface="Arial"/>
                <a:hlinkClick r:id="rId7">
                  <a:extLst>
                    <a:ext uri="{A12FA001-AC4F-418D-AE19-62706E023703}">
                      <ahyp:hlinkClr val="tx"/>
                    </a:ext>
                  </a:extLst>
                </a:hlinkClick>
              </a:rPr>
              <a:t>https://www.imf.org/en/Blogs/Articles/2024/04/09/emerging-markets-are-exercising-greater-global-sway#:~:text=The%20global%20economy%20is%20increasingly,the%20rest%20of%20the%20world</a:t>
            </a:r>
            <a:r>
              <a:rPr lang="en-US" sz="1200">
                <a:highlight>
                  <a:srgbClr val="FFFFFF"/>
                </a:highlight>
                <a:latin typeface="Arial"/>
                <a:ea typeface="Arial"/>
                <a:cs typeface="Arial"/>
                <a:sym typeface="Arial"/>
              </a:rPr>
              <a:t>. </a:t>
            </a:r>
            <a:endParaRPr sz="1200">
              <a:highlight>
                <a:srgbClr val="FFFFFF"/>
              </a:highlight>
              <a:latin typeface="Arial"/>
              <a:ea typeface="Arial"/>
              <a:cs typeface="Arial"/>
              <a:sym typeface="Arial"/>
            </a:endParaRPr>
          </a:p>
          <a:p>
            <a:pPr indent="0" lvl="0" marL="228600" rtl="0" algn="just">
              <a:lnSpc>
                <a:spcPct val="115000"/>
              </a:lnSpc>
              <a:spcBef>
                <a:spcPts val="800"/>
              </a:spcBef>
              <a:spcAft>
                <a:spcPts val="8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ccentBoxVTI">
  <a:themeElements>
    <a:clrScheme name="AnalogousFromRegularSeedRightStep">
      <a:dk1>
        <a:srgbClr val="000000"/>
      </a:dk1>
      <a:lt1>
        <a:srgbClr val="FFFFFF"/>
      </a:lt1>
      <a:dk2>
        <a:srgbClr val="38223B"/>
      </a:dk2>
      <a:lt2>
        <a:srgbClr val="E8E4E2"/>
      </a:lt2>
      <a:accent1>
        <a:srgbClr val="4DA4C3"/>
      </a:accent1>
      <a:accent2>
        <a:srgbClr val="3B61B1"/>
      </a:accent2>
      <a:accent3>
        <a:srgbClr val="584DC3"/>
      </a:accent3>
      <a:accent4>
        <a:srgbClr val="773BB1"/>
      </a:accent4>
      <a:accent5>
        <a:srgbClr val="BB4DC3"/>
      </a:accent5>
      <a:accent6>
        <a:srgbClr val="B13B89"/>
      </a:accent6>
      <a:hlink>
        <a:srgbClr val="BF603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2024-05-31T17:28:35Z</dcterms:created>
  <dc:creator>-</dc:creator>
</cp:coreProperties>
</file>