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Lst>
  <p:sldSz cy="6858000" cx="12192000"/>
  <p:notesSz cx="6858000" cy="9144000"/>
  <p:embeddedFontLst>
    <p:embeddedFont>
      <p:font typeface="Play"/>
      <p:regular r:id="rId50"/>
      <p:bold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2" roundtripDataSignature="AMtx7miDce+UqsjCSG1zpWSyQCAPJid5I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Play-bold.fntdata"/><Relationship Id="rId50" Type="http://schemas.openxmlformats.org/officeDocument/2006/relationships/font" Target="fonts/Play-regular.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46"/>
          <p:cNvSpPr txBox="1"/>
          <p:nvPr>
            <p:ph type="ctrTitle"/>
          </p:nvPr>
        </p:nvSpPr>
        <p:spPr>
          <a:xfrm>
            <a:off x="640080" y="1371599"/>
            <a:ext cx="6675120" cy="295182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5400"/>
              <a:buFont typeface="Play"/>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46"/>
          <p:cNvSpPr txBox="1"/>
          <p:nvPr>
            <p:ph idx="1" type="subTitle"/>
          </p:nvPr>
        </p:nvSpPr>
        <p:spPr>
          <a:xfrm>
            <a:off x="640080" y="4584879"/>
            <a:ext cx="6675120" cy="1287887"/>
          </a:xfrm>
          <a:prstGeom prst="rect">
            <a:avLst/>
          </a:prstGeom>
          <a:noFill/>
          <a:ln>
            <a:noFill/>
          </a:ln>
        </p:spPr>
        <p:txBody>
          <a:bodyPr anchorCtr="0" anchor="b" bIns="45700" lIns="91425" spcFirstLastPara="1" rIns="91425" wrap="square" tIns="45700">
            <a:normAutofit/>
          </a:bodyPr>
          <a:lstStyle>
            <a:lvl1pPr lvl="0" algn="l">
              <a:lnSpc>
                <a:spcPct val="130000"/>
              </a:lnSpc>
              <a:spcBef>
                <a:spcPts val="1000"/>
              </a:spcBef>
              <a:spcAft>
                <a:spcPts val="0"/>
              </a:spcAft>
              <a:buClr>
                <a:schemeClr val="dk1"/>
              </a:buClr>
              <a:buSzPts val="1566"/>
              <a:buNone/>
              <a:defRPr b="1" sz="1800" cap="none"/>
            </a:lvl1pPr>
            <a:lvl2pPr lvl="1" algn="ctr">
              <a:lnSpc>
                <a:spcPct val="120000"/>
              </a:lnSpc>
              <a:spcBef>
                <a:spcPts val="500"/>
              </a:spcBef>
              <a:spcAft>
                <a:spcPts val="0"/>
              </a:spcAft>
              <a:buClr>
                <a:schemeClr val="dk1"/>
              </a:buClr>
              <a:buSzPts val="1740"/>
              <a:buNone/>
              <a:defRPr sz="2000"/>
            </a:lvl2pPr>
            <a:lvl3pPr lvl="2" algn="ctr">
              <a:lnSpc>
                <a:spcPct val="120000"/>
              </a:lnSpc>
              <a:spcBef>
                <a:spcPts val="500"/>
              </a:spcBef>
              <a:spcAft>
                <a:spcPts val="0"/>
              </a:spcAft>
              <a:buClr>
                <a:schemeClr val="dk1"/>
              </a:buClr>
              <a:buSzPts val="1566"/>
              <a:buNone/>
              <a:defRPr sz="1800"/>
            </a:lvl3pPr>
            <a:lvl4pPr lvl="3" algn="ctr">
              <a:lnSpc>
                <a:spcPct val="120000"/>
              </a:lnSpc>
              <a:spcBef>
                <a:spcPts val="500"/>
              </a:spcBef>
              <a:spcAft>
                <a:spcPts val="0"/>
              </a:spcAft>
              <a:buClr>
                <a:schemeClr val="dk1"/>
              </a:buClr>
              <a:buSzPts val="1392"/>
              <a:buNone/>
              <a:defRPr sz="1600"/>
            </a:lvl4pPr>
            <a:lvl5pPr lvl="4" algn="ctr">
              <a:lnSpc>
                <a:spcPct val="120000"/>
              </a:lnSpc>
              <a:spcBef>
                <a:spcPts val="500"/>
              </a:spcBef>
              <a:spcAft>
                <a:spcPts val="0"/>
              </a:spcAft>
              <a:buClr>
                <a:schemeClr val="dk1"/>
              </a:buClr>
              <a:buSzPts val="1392"/>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5" name="Google Shape;15;p46"/>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6"/>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46"/>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7"/>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7"/>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7"/>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7"/>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7"/>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sp>
        <p:nvSpPr>
          <p:cNvPr id="25" name="Google Shape;25;p5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26" name="Google Shape;26;p51"/>
          <p:cNvSpPr txBox="1"/>
          <p:nvPr>
            <p:ph type="title"/>
          </p:nvPr>
        </p:nvSpPr>
        <p:spPr>
          <a:xfrm>
            <a:off x="640080" y="1291366"/>
            <a:ext cx="9214884" cy="315997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5400"/>
              <a:buFont typeface="Play"/>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1"/>
          <p:cNvSpPr txBox="1"/>
          <p:nvPr>
            <p:ph idx="1" type="body"/>
          </p:nvPr>
        </p:nvSpPr>
        <p:spPr>
          <a:xfrm>
            <a:off x="640080" y="5018567"/>
            <a:ext cx="7907079" cy="1073889"/>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740"/>
              <a:buNone/>
              <a:defRPr sz="2000">
                <a:solidFill>
                  <a:schemeClr val="dk1"/>
                </a:solidFill>
              </a:defRPr>
            </a:lvl1pPr>
            <a:lvl2pPr indent="-228600" lvl="1" marL="914400" algn="l">
              <a:lnSpc>
                <a:spcPct val="120000"/>
              </a:lnSpc>
              <a:spcBef>
                <a:spcPts val="500"/>
              </a:spcBef>
              <a:spcAft>
                <a:spcPts val="0"/>
              </a:spcAft>
              <a:buClr>
                <a:srgbClr val="888888"/>
              </a:buClr>
              <a:buSzPts val="1740"/>
              <a:buNone/>
              <a:defRPr sz="2000">
                <a:solidFill>
                  <a:srgbClr val="888888"/>
                </a:solidFill>
              </a:defRPr>
            </a:lvl2pPr>
            <a:lvl3pPr indent="-228600" lvl="2" marL="1371600" algn="l">
              <a:lnSpc>
                <a:spcPct val="120000"/>
              </a:lnSpc>
              <a:spcBef>
                <a:spcPts val="500"/>
              </a:spcBef>
              <a:spcAft>
                <a:spcPts val="0"/>
              </a:spcAft>
              <a:buClr>
                <a:srgbClr val="888888"/>
              </a:buClr>
              <a:buSzPts val="1566"/>
              <a:buNone/>
              <a:defRPr sz="1800">
                <a:solidFill>
                  <a:srgbClr val="888888"/>
                </a:solidFill>
              </a:defRPr>
            </a:lvl3pPr>
            <a:lvl4pPr indent="-228600" lvl="3" marL="1828800" algn="l">
              <a:lnSpc>
                <a:spcPct val="120000"/>
              </a:lnSpc>
              <a:spcBef>
                <a:spcPts val="500"/>
              </a:spcBef>
              <a:spcAft>
                <a:spcPts val="0"/>
              </a:spcAft>
              <a:buClr>
                <a:srgbClr val="888888"/>
              </a:buClr>
              <a:buSzPts val="1392"/>
              <a:buNone/>
              <a:defRPr sz="1600">
                <a:solidFill>
                  <a:srgbClr val="888888"/>
                </a:solidFill>
              </a:defRPr>
            </a:lvl4pPr>
            <a:lvl5pPr indent="-228600" lvl="4" marL="2286000" algn="l">
              <a:lnSpc>
                <a:spcPct val="120000"/>
              </a:lnSpc>
              <a:spcBef>
                <a:spcPts val="500"/>
              </a:spcBef>
              <a:spcAft>
                <a:spcPts val="0"/>
              </a:spcAft>
              <a:buClr>
                <a:srgbClr val="888888"/>
              </a:buClr>
              <a:buSzPts val="1392"/>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8" name="Google Shape;28;p51"/>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1"/>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1"/>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51"/>
          <p:cNvCxnSpPr/>
          <p:nvPr/>
        </p:nvCxnSpPr>
        <p:spPr>
          <a:xfrm>
            <a:off x="716281" y="4715234"/>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2" name="Shape 32"/>
        <p:cNvGrpSpPr/>
        <p:nvPr/>
      </p:nvGrpSpPr>
      <p:grpSpPr>
        <a:xfrm>
          <a:off x="0" y="0"/>
          <a:ext cx="0" cy="0"/>
          <a:chOff x="0" y="0"/>
          <a:chExt cx="0" cy="0"/>
        </a:xfrm>
      </p:grpSpPr>
      <p:sp>
        <p:nvSpPr>
          <p:cNvPr id="33" name="Google Shape;33;p52"/>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52"/>
          <p:cNvSpPr txBox="1"/>
          <p:nvPr>
            <p:ph idx="1" type="body"/>
          </p:nvPr>
        </p:nvSpPr>
        <p:spPr>
          <a:xfrm>
            <a:off x="640080" y="2633472"/>
            <a:ext cx="5212080"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52"/>
          <p:cNvSpPr txBox="1"/>
          <p:nvPr>
            <p:ph idx="2" type="body"/>
          </p:nvPr>
        </p:nvSpPr>
        <p:spPr>
          <a:xfrm>
            <a:off x="6318928" y="2633472"/>
            <a:ext cx="5212080"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2"/>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2"/>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2"/>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9" name="Shape 39"/>
        <p:cNvGrpSpPr/>
        <p:nvPr/>
      </p:nvGrpSpPr>
      <p:grpSpPr>
        <a:xfrm>
          <a:off x="0" y="0"/>
          <a:ext cx="0" cy="0"/>
          <a:chOff x="0" y="0"/>
          <a:chExt cx="0" cy="0"/>
        </a:xfrm>
      </p:grpSpPr>
      <p:sp>
        <p:nvSpPr>
          <p:cNvPr id="40" name="Google Shape;40;p53"/>
          <p:cNvSpPr txBox="1"/>
          <p:nvPr>
            <p:ph type="title"/>
          </p:nvPr>
        </p:nvSpPr>
        <p:spPr>
          <a:xfrm>
            <a:off x="640079" y="1371599"/>
            <a:ext cx="10890929" cy="93975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53"/>
          <p:cNvSpPr txBox="1"/>
          <p:nvPr>
            <p:ph idx="1" type="body"/>
          </p:nvPr>
        </p:nvSpPr>
        <p:spPr>
          <a:xfrm>
            <a:off x="640079" y="2311352"/>
            <a:ext cx="5212080" cy="695373"/>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566"/>
              <a:buNone/>
              <a:defRPr b="1" sz="1800" cap="none"/>
            </a:lvl1pPr>
            <a:lvl2pPr indent="-228600" lvl="1" marL="914400" algn="l">
              <a:lnSpc>
                <a:spcPct val="120000"/>
              </a:lnSpc>
              <a:spcBef>
                <a:spcPts val="500"/>
              </a:spcBef>
              <a:spcAft>
                <a:spcPts val="0"/>
              </a:spcAft>
              <a:buClr>
                <a:schemeClr val="dk1"/>
              </a:buClr>
              <a:buSzPts val="1740"/>
              <a:buNone/>
              <a:defRPr b="1" sz="2000"/>
            </a:lvl2pPr>
            <a:lvl3pPr indent="-228600" lvl="2" marL="1371600" algn="l">
              <a:lnSpc>
                <a:spcPct val="120000"/>
              </a:lnSpc>
              <a:spcBef>
                <a:spcPts val="500"/>
              </a:spcBef>
              <a:spcAft>
                <a:spcPts val="0"/>
              </a:spcAft>
              <a:buClr>
                <a:schemeClr val="dk1"/>
              </a:buClr>
              <a:buSzPts val="1566"/>
              <a:buNone/>
              <a:defRPr b="1" sz="1800"/>
            </a:lvl3pPr>
            <a:lvl4pPr indent="-228600" lvl="3" marL="1828800" algn="l">
              <a:lnSpc>
                <a:spcPct val="120000"/>
              </a:lnSpc>
              <a:spcBef>
                <a:spcPts val="500"/>
              </a:spcBef>
              <a:spcAft>
                <a:spcPts val="0"/>
              </a:spcAft>
              <a:buClr>
                <a:schemeClr val="dk1"/>
              </a:buClr>
              <a:buSzPts val="1392"/>
              <a:buNone/>
              <a:defRPr b="1" sz="1600"/>
            </a:lvl4pPr>
            <a:lvl5pPr indent="-228600" lvl="4" marL="2286000" algn="l">
              <a:lnSpc>
                <a:spcPct val="120000"/>
              </a:lnSpc>
              <a:spcBef>
                <a:spcPts val="500"/>
              </a:spcBef>
              <a:spcAft>
                <a:spcPts val="0"/>
              </a:spcAft>
              <a:buClr>
                <a:schemeClr val="dk1"/>
              </a:buClr>
              <a:buSzPts val="1392"/>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2" name="Google Shape;42;p53"/>
          <p:cNvSpPr txBox="1"/>
          <p:nvPr>
            <p:ph idx="2" type="body"/>
          </p:nvPr>
        </p:nvSpPr>
        <p:spPr>
          <a:xfrm>
            <a:off x="640079" y="3006725"/>
            <a:ext cx="5212080" cy="3191256"/>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53"/>
          <p:cNvSpPr txBox="1"/>
          <p:nvPr>
            <p:ph idx="3" type="body"/>
          </p:nvPr>
        </p:nvSpPr>
        <p:spPr>
          <a:xfrm>
            <a:off x="6318928" y="2311352"/>
            <a:ext cx="5212080" cy="695373"/>
          </a:xfrm>
          <a:prstGeom prst="rect">
            <a:avLst/>
          </a:prstGeom>
          <a:noFill/>
          <a:ln>
            <a:noFill/>
          </a:ln>
        </p:spPr>
        <p:txBody>
          <a:bodyPr anchorCtr="0" anchor="b"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566"/>
              <a:buNone/>
              <a:defRPr b="1" sz="1800" cap="none"/>
            </a:lvl1pPr>
            <a:lvl2pPr indent="-228600" lvl="1" marL="914400" algn="l">
              <a:lnSpc>
                <a:spcPct val="120000"/>
              </a:lnSpc>
              <a:spcBef>
                <a:spcPts val="500"/>
              </a:spcBef>
              <a:spcAft>
                <a:spcPts val="0"/>
              </a:spcAft>
              <a:buClr>
                <a:schemeClr val="dk1"/>
              </a:buClr>
              <a:buSzPts val="1740"/>
              <a:buNone/>
              <a:defRPr b="1" sz="2000"/>
            </a:lvl2pPr>
            <a:lvl3pPr indent="-228600" lvl="2" marL="1371600" algn="l">
              <a:lnSpc>
                <a:spcPct val="120000"/>
              </a:lnSpc>
              <a:spcBef>
                <a:spcPts val="500"/>
              </a:spcBef>
              <a:spcAft>
                <a:spcPts val="0"/>
              </a:spcAft>
              <a:buClr>
                <a:schemeClr val="dk1"/>
              </a:buClr>
              <a:buSzPts val="1566"/>
              <a:buNone/>
              <a:defRPr b="1" sz="1800"/>
            </a:lvl3pPr>
            <a:lvl4pPr indent="-228600" lvl="3" marL="1828800" algn="l">
              <a:lnSpc>
                <a:spcPct val="120000"/>
              </a:lnSpc>
              <a:spcBef>
                <a:spcPts val="500"/>
              </a:spcBef>
              <a:spcAft>
                <a:spcPts val="0"/>
              </a:spcAft>
              <a:buClr>
                <a:schemeClr val="dk1"/>
              </a:buClr>
              <a:buSzPts val="1392"/>
              <a:buNone/>
              <a:defRPr b="1" sz="1600"/>
            </a:lvl4pPr>
            <a:lvl5pPr indent="-228600" lvl="4" marL="2286000" algn="l">
              <a:lnSpc>
                <a:spcPct val="120000"/>
              </a:lnSpc>
              <a:spcBef>
                <a:spcPts val="500"/>
              </a:spcBef>
              <a:spcAft>
                <a:spcPts val="0"/>
              </a:spcAft>
              <a:buClr>
                <a:schemeClr val="dk1"/>
              </a:buClr>
              <a:buSzPts val="1392"/>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4" name="Google Shape;44;p53"/>
          <p:cNvSpPr txBox="1"/>
          <p:nvPr>
            <p:ph idx="4" type="body"/>
          </p:nvPr>
        </p:nvSpPr>
        <p:spPr>
          <a:xfrm>
            <a:off x="6318928" y="3006725"/>
            <a:ext cx="5212080" cy="3191256"/>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3"/>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3"/>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3"/>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8" name="Shape 48"/>
        <p:cNvGrpSpPr/>
        <p:nvPr/>
      </p:nvGrpSpPr>
      <p:grpSpPr>
        <a:xfrm>
          <a:off x="0" y="0"/>
          <a:ext cx="0" cy="0"/>
          <a:chOff x="0" y="0"/>
          <a:chExt cx="0" cy="0"/>
        </a:xfrm>
      </p:grpSpPr>
      <p:sp>
        <p:nvSpPr>
          <p:cNvPr id="49" name="Google Shape;49;p54"/>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4"/>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4"/>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4"/>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5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55" name="Google Shape;55;p55"/>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5"/>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5"/>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6"/>
          <p:cNvSpPr txBox="1"/>
          <p:nvPr>
            <p:ph type="title"/>
          </p:nvPr>
        </p:nvSpPr>
        <p:spPr>
          <a:xfrm>
            <a:off x="640080" y="1371600"/>
            <a:ext cx="3859397" cy="145172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600"/>
              <a:buFont typeface="Play"/>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6"/>
          <p:cNvSpPr txBox="1"/>
          <p:nvPr>
            <p:ph idx="1" type="body"/>
          </p:nvPr>
        </p:nvSpPr>
        <p:spPr>
          <a:xfrm>
            <a:off x="4936519" y="1031001"/>
            <a:ext cx="6594490" cy="5166360"/>
          </a:xfrm>
          <a:prstGeom prst="rect">
            <a:avLst/>
          </a:prstGeom>
          <a:noFill/>
          <a:ln>
            <a:noFill/>
          </a:ln>
        </p:spPr>
        <p:txBody>
          <a:bodyPr anchorCtr="0" anchor="t" bIns="45700" lIns="91425" spcFirstLastPara="1" rIns="91425" wrap="square" tIns="45700">
            <a:normAutofit/>
          </a:bodyPr>
          <a:lstStyle>
            <a:lvl1pPr indent="-383286" lvl="0" marL="457200" algn="l">
              <a:lnSpc>
                <a:spcPct val="120000"/>
              </a:lnSpc>
              <a:spcBef>
                <a:spcPts val="1000"/>
              </a:spcBef>
              <a:spcAft>
                <a:spcPts val="0"/>
              </a:spcAft>
              <a:buClr>
                <a:schemeClr val="dk1"/>
              </a:buClr>
              <a:buSzPts val="2436"/>
              <a:buChar char="•"/>
              <a:defRPr sz="2800"/>
            </a:lvl1pPr>
            <a:lvl2pPr indent="-361187" lvl="1" marL="914400" algn="l">
              <a:lnSpc>
                <a:spcPct val="120000"/>
              </a:lnSpc>
              <a:spcBef>
                <a:spcPts val="500"/>
              </a:spcBef>
              <a:spcAft>
                <a:spcPts val="0"/>
              </a:spcAft>
              <a:buClr>
                <a:schemeClr val="dk1"/>
              </a:buClr>
              <a:buSzPts val="2088"/>
              <a:buChar char="•"/>
              <a:defRPr sz="2400"/>
            </a:lvl2pPr>
            <a:lvl3pPr indent="-339089" lvl="2" marL="1371600" algn="l">
              <a:lnSpc>
                <a:spcPct val="120000"/>
              </a:lnSpc>
              <a:spcBef>
                <a:spcPts val="500"/>
              </a:spcBef>
              <a:spcAft>
                <a:spcPts val="0"/>
              </a:spcAft>
              <a:buClr>
                <a:schemeClr val="dk1"/>
              </a:buClr>
              <a:buSzPts val="1740"/>
              <a:buChar char="•"/>
              <a:defRPr sz="2000"/>
            </a:lvl3pPr>
            <a:lvl4pPr indent="-328041" lvl="3" marL="1828800" algn="l">
              <a:lnSpc>
                <a:spcPct val="120000"/>
              </a:lnSpc>
              <a:spcBef>
                <a:spcPts val="500"/>
              </a:spcBef>
              <a:spcAft>
                <a:spcPts val="0"/>
              </a:spcAft>
              <a:buClr>
                <a:schemeClr val="dk1"/>
              </a:buClr>
              <a:buSzPts val="1566"/>
              <a:buChar char="•"/>
              <a:defRPr sz="1800"/>
            </a:lvl4pPr>
            <a:lvl5pPr indent="-328041" lvl="4" marL="2286000" algn="l">
              <a:lnSpc>
                <a:spcPct val="120000"/>
              </a:lnSpc>
              <a:spcBef>
                <a:spcPts val="500"/>
              </a:spcBef>
              <a:spcAft>
                <a:spcPts val="0"/>
              </a:spcAft>
              <a:buClr>
                <a:schemeClr val="dk1"/>
              </a:buClr>
              <a:buSzPts val="1566"/>
              <a:buChar char="•"/>
              <a:defRPr sz="18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6"/>
          <p:cNvSpPr txBox="1"/>
          <p:nvPr>
            <p:ph idx="2" type="body"/>
          </p:nvPr>
        </p:nvSpPr>
        <p:spPr>
          <a:xfrm>
            <a:off x="640080" y="2972168"/>
            <a:ext cx="3859397" cy="322682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392"/>
              <a:buNone/>
              <a:defRPr sz="1600"/>
            </a:lvl1pPr>
            <a:lvl2pPr indent="-228600" lvl="1" marL="914400" algn="l">
              <a:lnSpc>
                <a:spcPct val="120000"/>
              </a:lnSpc>
              <a:spcBef>
                <a:spcPts val="500"/>
              </a:spcBef>
              <a:spcAft>
                <a:spcPts val="0"/>
              </a:spcAft>
              <a:buClr>
                <a:schemeClr val="dk1"/>
              </a:buClr>
              <a:buSzPts val="1218"/>
              <a:buNone/>
              <a:defRPr sz="1400"/>
            </a:lvl2pPr>
            <a:lvl3pPr indent="-228600" lvl="2" marL="1371600" algn="l">
              <a:lnSpc>
                <a:spcPct val="120000"/>
              </a:lnSpc>
              <a:spcBef>
                <a:spcPts val="500"/>
              </a:spcBef>
              <a:spcAft>
                <a:spcPts val="0"/>
              </a:spcAft>
              <a:buClr>
                <a:schemeClr val="dk1"/>
              </a:buClr>
              <a:buSzPts val="1044"/>
              <a:buNone/>
              <a:defRPr sz="1200"/>
            </a:lvl3pPr>
            <a:lvl4pPr indent="-228600" lvl="3" marL="1828800" algn="l">
              <a:lnSpc>
                <a:spcPct val="120000"/>
              </a:lnSpc>
              <a:spcBef>
                <a:spcPts val="500"/>
              </a:spcBef>
              <a:spcAft>
                <a:spcPts val="0"/>
              </a:spcAft>
              <a:buClr>
                <a:schemeClr val="dk1"/>
              </a:buClr>
              <a:buSzPts val="870"/>
              <a:buNone/>
              <a:defRPr sz="1000"/>
            </a:lvl4pPr>
            <a:lvl5pPr indent="-228600" lvl="4" marL="2286000" algn="l">
              <a:lnSpc>
                <a:spcPct val="120000"/>
              </a:lnSpc>
              <a:spcBef>
                <a:spcPts val="500"/>
              </a:spcBef>
              <a:spcAft>
                <a:spcPts val="0"/>
              </a:spcAft>
              <a:buClr>
                <a:schemeClr val="dk1"/>
              </a:buClr>
              <a:buSzPts val="87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6"/>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6"/>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6"/>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7"/>
          <p:cNvSpPr txBox="1"/>
          <p:nvPr>
            <p:ph type="title"/>
          </p:nvPr>
        </p:nvSpPr>
        <p:spPr>
          <a:xfrm>
            <a:off x="640080" y="1371600"/>
            <a:ext cx="3859397" cy="145172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3600"/>
              <a:buFont typeface="Play"/>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7"/>
          <p:cNvSpPr/>
          <p:nvPr>
            <p:ph idx="2" type="pic"/>
          </p:nvPr>
        </p:nvSpPr>
        <p:spPr>
          <a:xfrm>
            <a:off x="4937760" y="1033271"/>
            <a:ext cx="6592824" cy="5166360"/>
          </a:xfrm>
          <a:prstGeom prst="rect">
            <a:avLst/>
          </a:prstGeom>
          <a:noFill/>
          <a:ln>
            <a:noFill/>
          </a:ln>
        </p:spPr>
      </p:sp>
      <p:sp>
        <p:nvSpPr>
          <p:cNvPr id="68" name="Google Shape;68;p57"/>
          <p:cNvSpPr txBox="1"/>
          <p:nvPr>
            <p:ph idx="1" type="body"/>
          </p:nvPr>
        </p:nvSpPr>
        <p:spPr>
          <a:xfrm>
            <a:off x="640080" y="2972167"/>
            <a:ext cx="3859397" cy="32268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dk1"/>
              </a:buClr>
              <a:buSzPts val="1392"/>
              <a:buNone/>
              <a:defRPr sz="1600"/>
            </a:lvl1pPr>
            <a:lvl2pPr indent="-228600" lvl="1" marL="914400" algn="l">
              <a:lnSpc>
                <a:spcPct val="120000"/>
              </a:lnSpc>
              <a:spcBef>
                <a:spcPts val="500"/>
              </a:spcBef>
              <a:spcAft>
                <a:spcPts val="0"/>
              </a:spcAft>
              <a:buClr>
                <a:schemeClr val="dk1"/>
              </a:buClr>
              <a:buSzPts val="1218"/>
              <a:buNone/>
              <a:defRPr sz="1400"/>
            </a:lvl2pPr>
            <a:lvl3pPr indent="-228600" lvl="2" marL="1371600" algn="l">
              <a:lnSpc>
                <a:spcPct val="120000"/>
              </a:lnSpc>
              <a:spcBef>
                <a:spcPts val="500"/>
              </a:spcBef>
              <a:spcAft>
                <a:spcPts val="0"/>
              </a:spcAft>
              <a:buClr>
                <a:schemeClr val="dk1"/>
              </a:buClr>
              <a:buSzPts val="1044"/>
              <a:buNone/>
              <a:defRPr sz="1200"/>
            </a:lvl3pPr>
            <a:lvl4pPr indent="-228600" lvl="3" marL="1828800" algn="l">
              <a:lnSpc>
                <a:spcPct val="120000"/>
              </a:lnSpc>
              <a:spcBef>
                <a:spcPts val="500"/>
              </a:spcBef>
              <a:spcAft>
                <a:spcPts val="0"/>
              </a:spcAft>
              <a:buClr>
                <a:schemeClr val="dk1"/>
              </a:buClr>
              <a:buSzPts val="870"/>
              <a:buNone/>
              <a:defRPr sz="1000"/>
            </a:lvl4pPr>
            <a:lvl5pPr indent="-228600" lvl="4" marL="2286000" algn="l">
              <a:lnSpc>
                <a:spcPct val="120000"/>
              </a:lnSpc>
              <a:spcBef>
                <a:spcPts val="500"/>
              </a:spcBef>
              <a:spcAft>
                <a:spcPts val="0"/>
              </a:spcAft>
              <a:buClr>
                <a:schemeClr val="dk1"/>
              </a:buClr>
              <a:buSzPts val="87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7"/>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7"/>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7"/>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8"/>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8"/>
          <p:cNvSpPr txBox="1"/>
          <p:nvPr>
            <p:ph idx="1" type="body"/>
          </p:nvPr>
        </p:nvSpPr>
        <p:spPr>
          <a:xfrm rot="5400000">
            <a:off x="4302464" y="-1028912"/>
            <a:ext cx="3566160" cy="10890928"/>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8"/>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8"/>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8"/>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80" name="Google Shape;80;p59"/>
          <p:cNvSpPr txBox="1"/>
          <p:nvPr>
            <p:ph type="title"/>
          </p:nvPr>
        </p:nvSpPr>
        <p:spPr>
          <a:xfrm rot="5400000">
            <a:off x="7346663" y="2502635"/>
            <a:ext cx="5536884" cy="181177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9"/>
          <p:cNvSpPr txBox="1"/>
          <p:nvPr>
            <p:ph idx="1" type="body"/>
          </p:nvPr>
        </p:nvSpPr>
        <p:spPr>
          <a:xfrm rot="5400000">
            <a:off x="2077849" y="-797689"/>
            <a:ext cx="5536884" cy="8412422"/>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dk1"/>
              </a:buClr>
              <a:buSzPts val="1566"/>
              <a:buChar char="•"/>
              <a:defRPr/>
            </a:lvl1pPr>
            <a:lvl2pPr indent="-328041" lvl="1" marL="914400" algn="l">
              <a:lnSpc>
                <a:spcPct val="120000"/>
              </a:lnSpc>
              <a:spcBef>
                <a:spcPts val="500"/>
              </a:spcBef>
              <a:spcAft>
                <a:spcPts val="0"/>
              </a:spcAft>
              <a:buClr>
                <a:schemeClr val="dk1"/>
              </a:buClr>
              <a:buSzPts val="1566"/>
              <a:buChar char="•"/>
              <a:defRPr/>
            </a:lvl2pPr>
            <a:lvl3pPr indent="-328041" lvl="2" marL="1371600" algn="l">
              <a:lnSpc>
                <a:spcPct val="120000"/>
              </a:lnSpc>
              <a:spcBef>
                <a:spcPts val="500"/>
              </a:spcBef>
              <a:spcAft>
                <a:spcPts val="0"/>
              </a:spcAft>
              <a:buClr>
                <a:schemeClr val="dk1"/>
              </a:buClr>
              <a:buSzPts val="1566"/>
              <a:buChar char="•"/>
              <a:defRPr/>
            </a:lvl3pPr>
            <a:lvl4pPr indent="-328041" lvl="3" marL="1828800" algn="l">
              <a:lnSpc>
                <a:spcPct val="120000"/>
              </a:lnSpc>
              <a:spcBef>
                <a:spcPts val="500"/>
              </a:spcBef>
              <a:spcAft>
                <a:spcPts val="0"/>
              </a:spcAft>
              <a:buClr>
                <a:schemeClr val="dk1"/>
              </a:buClr>
              <a:buSzPts val="1566"/>
              <a:buChar char="•"/>
              <a:defRPr/>
            </a:lvl4pPr>
            <a:lvl5pPr indent="-328041" lvl="4" marL="2286000" algn="l">
              <a:lnSpc>
                <a:spcPct val="120000"/>
              </a:lnSpc>
              <a:spcBef>
                <a:spcPts val="500"/>
              </a:spcBef>
              <a:spcAft>
                <a:spcPts val="0"/>
              </a:spcAft>
              <a:buClr>
                <a:schemeClr val="dk1"/>
              </a:buClr>
              <a:buSzPts val="1566"/>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59"/>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9"/>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9"/>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5" name="Google Shape;85;p59"/>
          <p:cNvCxnSpPr/>
          <p:nvPr/>
        </p:nvCxnSpPr>
        <p:spPr>
          <a:xfrm rot="5400000">
            <a:off x="10872154" y="1192438"/>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3" name="Shape 93"/>
        <p:cNvGrpSpPr/>
        <p:nvPr/>
      </p:nvGrpSpPr>
      <p:grpSpPr>
        <a:xfrm>
          <a:off x="0" y="0"/>
          <a:ext cx="0" cy="0"/>
          <a:chOff x="0" y="0"/>
          <a:chExt cx="0" cy="0"/>
        </a:xfrm>
      </p:grpSpPr>
      <p:sp>
        <p:nvSpPr>
          <p:cNvPr id="94" name="Google Shape;94;p49"/>
          <p:cNvSpPr txBox="1"/>
          <p:nvPr>
            <p:ph type="ctrTitle"/>
          </p:nvPr>
        </p:nvSpPr>
        <p:spPr>
          <a:xfrm>
            <a:off x="640080" y="1371599"/>
            <a:ext cx="6675120" cy="295182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lt1"/>
              </a:buClr>
              <a:buSzPts val="5400"/>
              <a:buFont typeface="Play"/>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5" name="Google Shape;95;p49"/>
          <p:cNvSpPr txBox="1"/>
          <p:nvPr>
            <p:ph idx="1" type="subTitle"/>
          </p:nvPr>
        </p:nvSpPr>
        <p:spPr>
          <a:xfrm>
            <a:off x="640080" y="4584879"/>
            <a:ext cx="6675120" cy="1287887"/>
          </a:xfrm>
          <a:prstGeom prst="rect">
            <a:avLst/>
          </a:prstGeom>
          <a:noFill/>
          <a:ln>
            <a:noFill/>
          </a:ln>
        </p:spPr>
        <p:txBody>
          <a:bodyPr anchorCtr="0" anchor="b" bIns="45700" lIns="91425" spcFirstLastPara="1" rIns="91425" wrap="square" tIns="45700">
            <a:normAutofit/>
          </a:bodyPr>
          <a:lstStyle>
            <a:lvl1pPr lvl="0" algn="l">
              <a:lnSpc>
                <a:spcPct val="130000"/>
              </a:lnSpc>
              <a:spcBef>
                <a:spcPts val="1000"/>
              </a:spcBef>
              <a:spcAft>
                <a:spcPts val="0"/>
              </a:spcAft>
              <a:buClr>
                <a:schemeClr val="lt1"/>
              </a:buClr>
              <a:buSzPts val="1566"/>
              <a:buNone/>
              <a:defRPr b="1" sz="1800" cap="none"/>
            </a:lvl1pPr>
            <a:lvl2pPr lvl="1" algn="ctr">
              <a:lnSpc>
                <a:spcPct val="120000"/>
              </a:lnSpc>
              <a:spcBef>
                <a:spcPts val="500"/>
              </a:spcBef>
              <a:spcAft>
                <a:spcPts val="0"/>
              </a:spcAft>
              <a:buClr>
                <a:schemeClr val="lt1"/>
              </a:buClr>
              <a:buSzPts val="1740"/>
              <a:buNone/>
              <a:defRPr sz="2000"/>
            </a:lvl2pPr>
            <a:lvl3pPr lvl="2" algn="ctr">
              <a:lnSpc>
                <a:spcPct val="120000"/>
              </a:lnSpc>
              <a:spcBef>
                <a:spcPts val="500"/>
              </a:spcBef>
              <a:spcAft>
                <a:spcPts val="0"/>
              </a:spcAft>
              <a:buClr>
                <a:schemeClr val="lt1"/>
              </a:buClr>
              <a:buSzPts val="1566"/>
              <a:buNone/>
              <a:defRPr sz="1800"/>
            </a:lvl3pPr>
            <a:lvl4pPr lvl="3" algn="ctr">
              <a:lnSpc>
                <a:spcPct val="120000"/>
              </a:lnSpc>
              <a:spcBef>
                <a:spcPts val="500"/>
              </a:spcBef>
              <a:spcAft>
                <a:spcPts val="0"/>
              </a:spcAft>
              <a:buClr>
                <a:schemeClr val="lt1"/>
              </a:buClr>
              <a:buSzPts val="1392"/>
              <a:buNone/>
              <a:defRPr sz="1600"/>
            </a:lvl4pPr>
            <a:lvl5pPr lvl="4" algn="ctr">
              <a:lnSpc>
                <a:spcPct val="120000"/>
              </a:lnSpc>
              <a:spcBef>
                <a:spcPts val="500"/>
              </a:spcBef>
              <a:spcAft>
                <a:spcPts val="0"/>
              </a:spcAft>
              <a:buClr>
                <a:schemeClr val="lt1"/>
              </a:buClr>
              <a:buSzPts val="1392"/>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96" name="Google Shape;96;p49"/>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9"/>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9"/>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9" name="Shape 99"/>
        <p:cNvGrpSpPr/>
        <p:nvPr/>
      </p:nvGrpSpPr>
      <p:grpSpPr>
        <a:xfrm>
          <a:off x="0" y="0"/>
          <a:ext cx="0" cy="0"/>
          <a:chOff x="0" y="0"/>
          <a:chExt cx="0" cy="0"/>
        </a:xfrm>
      </p:grpSpPr>
      <p:sp>
        <p:nvSpPr>
          <p:cNvPr id="100" name="Google Shape;100;p50"/>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1" name="Google Shape;101;p50"/>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28041" lvl="0" marL="457200" algn="l">
              <a:lnSpc>
                <a:spcPct val="120000"/>
              </a:lnSpc>
              <a:spcBef>
                <a:spcPts val="1000"/>
              </a:spcBef>
              <a:spcAft>
                <a:spcPts val="0"/>
              </a:spcAft>
              <a:buClr>
                <a:schemeClr val="lt1"/>
              </a:buClr>
              <a:buSzPts val="1566"/>
              <a:buChar char="•"/>
              <a:defRPr/>
            </a:lvl1pPr>
            <a:lvl2pPr indent="-328041" lvl="1" marL="914400" algn="l">
              <a:lnSpc>
                <a:spcPct val="120000"/>
              </a:lnSpc>
              <a:spcBef>
                <a:spcPts val="500"/>
              </a:spcBef>
              <a:spcAft>
                <a:spcPts val="0"/>
              </a:spcAft>
              <a:buClr>
                <a:schemeClr val="lt1"/>
              </a:buClr>
              <a:buSzPts val="1566"/>
              <a:buChar char="•"/>
              <a:defRPr/>
            </a:lvl2pPr>
            <a:lvl3pPr indent="-328041" lvl="2" marL="1371600" algn="l">
              <a:lnSpc>
                <a:spcPct val="120000"/>
              </a:lnSpc>
              <a:spcBef>
                <a:spcPts val="500"/>
              </a:spcBef>
              <a:spcAft>
                <a:spcPts val="0"/>
              </a:spcAft>
              <a:buClr>
                <a:schemeClr val="lt1"/>
              </a:buClr>
              <a:buSzPts val="1566"/>
              <a:buChar char="•"/>
              <a:defRPr/>
            </a:lvl3pPr>
            <a:lvl4pPr indent="-328041" lvl="3" marL="1828800" algn="l">
              <a:lnSpc>
                <a:spcPct val="120000"/>
              </a:lnSpc>
              <a:spcBef>
                <a:spcPts val="500"/>
              </a:spcBef>
              <a:spcAft>
                <a:spcPts val="0"/>
              </a:spcAft>
              <a:buClr>
                <a:schemeClr val="lt1"/>
              </a:buClr>
              <a:buSzPts val="1566"/>
              <a:buChar char="•"/>
              <a:defRPr/>
            </a:lvl4pPr>
            <a:lvl5pPr indent="-328041" lvl="4" marL="2286000" algn="l">
              <a:lnSpc>
                <a:spcPct val="120000"/>
              </a:lnSpc>
              <a:spcBef>
                <a:spcPts val="500"/>
              </a:spcBef>
              <a:spcAft>
                <a:spcPts val="0"/>
              </a:spcAft>
              <a:buClr>
                <a:schemeClr val="lt1"/>
              </a:buClr>
              <a:buSzPts val="1566"/>
              <a:buChar char="•"/>
              <a:defRPr/>
            </a:lvl5pPr>
            <a:lvl6pPr indent="-342900" lvl="5" marL="2743200" algn="l">
              <a:lnSpc>
                <a:spcPct val="90000"/>
              </a:lnSpc>
              <a:spcBef>
                <a:spcPts val="500"/>
              </a:spcBef>
              <a:spcAft>
                <a:spcPts val="0"/>
              </a:spcAft>
              <a:buClr>
                <a:schemeClr val="lt1"/>
              </a:buClr>
              <a:buSzPts val="1800"/>
              <a:buChar char="•"/>
              <a:defRPr/>
            </a:lvl6pPr>
            <a:lvl7pPr indent="-342900" lvl="6" marL="3200400" algn="l">
              <a:lnSpc>
                <a:spcPct val="90000"/>
              </a:lnSpc>
              <a:spcBef>
                <a:spcPts val="500"/>
              </a:spcBef>
              <a:spcAft>
                <a:spcPts val="0"/>
              </a:spcAft>
              <a:buClr>
                <a:schemeClr val="lt1"/>
              </a:buClr>
              <a:buSzPts val="1800"/>
              <a:buChar char="•"/>
              <a:defRPr/>
            </a:lvl7pPr>
            <a:lvl8pPr indent="-342900" lvl="7" marL="3657600" algn="l">
              <a:lnSpc>
                <a:spcPct val="90000"/>
              </a:lnSpc>
              <a:spcBef>
                <a:spcPts val="500"/>
              </a:spcBef>
              <a:spcAft>
                <a:spcPts val="0"/>
              </a:spcAft>
              <a:buClr>
                <a:schemeClr val="lt1"/>
              </a:buClr>
              <a:buSzPts val="1800"/>
              <a:buChar char="•"/>
              <a:defRPr/>
            </a:lvl8pPr>
            <a:lvl9pPr indent="-342900" lvl="8" marL="4114800" algn="l">
              <a:lnSpc>
                <a:spcPct val="90000"/>
              </a:lnSpc>
              <a:spcBef>
                <a:spcPts val="500"/>
              </a:spcBef>
              <a:spcAft>
                <a:spcPts val="0"/>
              </a:spcAft>
              <a:buClr>
                <a:schemeClr val="lt1"/>
              </a:buClr>
              <a:buSzPts val="1800"/>
              <a:buChar char="•"/>
              <a:defRPr/>
            </a:lvl9pPr>
          </a:lstStyle>
          <a:p/>
        </p:txBody>
      </p:sp>
      <p:sp>
        <p:nvSpPr>
          <p:cNvPr id="102" name="Google Shape;102;p50"/>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50"/>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50"/>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5"/>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dk1"/>
              </a:buClr>
              <a:buSzPts val="4000"/>
              <a:buFont typeface="Play"/>
              <a:buNone/>
              <a:defRPr b="1" i="0" sz="40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5"/>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39090" lvl="0" marL="457200" marR="0" rtl="0" algn="l">
              <a:lnSpc>
                <a:spcPct val="120000"/>
              </a:lnSpc>
              <a:spcBef>
                <a:spcPts val="1000"/>
              </a:spcBef>
              <a:spcAft>
                <a:spcPts val="0"/>
              </a:spcAft>
              <a:buClr>
                <a:schemeClr val="dk1"/>
              </a:buClr>
              <a:buSzPts val="1740"/>
              <a:buFont typeface="Arial"/>
              <a:buChar char="•"/>
              <a:defRPr b="0" i="0" sz="2000" u="none" cap="none" strike="noStrike">
                <a:solidFill>
                  <a:schemeClr val="dk1"/>
                </a:solidFill>
                <a:latin typeface="Play"/>
                <a:ea typeface="Play"/>
                <a:cs typeface="Play"/>
                <a:sym typeface="Play"/>
              </a:defRPr>
            </a:lvl1pPr>
            <a:lvl2pPr indent="-328041" lvl="1" marL="914400" marR="0" rtl="0" algn="l">
              <a:lnSpc>
                <a:spcPct val="120000"/>
              </a:lnSpc>
              <a:spcBef>
                <a:spcPts val="500"/>
              </a:spcBef>
              <a:spcAft>
                <a:spcPts val="0"/>
              </a:spcAft>
              <a:buClr>
                <a:schemeClr val="dk1"/>
              </a:buClr>
              <a:buSzPts val="1566"/>
              <a:buFont typeface="Arial"/>
              <a:buChar char="•"/>
              <a:defRPr b="0" i="0" sz="1800" u="none" cap="none" strike="noStrike">
                <a:solidFill>
                  <a:schemeClr val="dk1"/>
                </a:solidFill>
                <a:latin typeface="Play"/>
                <a:ea typeface="Play"/>
                <a:cs typeface="Play"/>
                <a:sym typeface="Play"/>
              </a:defRPr>
            </a:lvl2pPr>
            <a:lvl3pPr indent="-316992" lvl="2" marL="1371600" marR="0" rtl="0" algn="l">
              <a:lnSpc>
                <a:spcPct val="120000"/>
              </a:lnSpc>
              <a:spcBef>
                <a:spcPts val="500"/>
              </a:spcBef>
              <a:spcAft>
                <a:spcPts val="0"/>
              </a:spcAft>
              <a:buClr>
                <a:schemeClr val="dk1"/>
              </a:buClr>
              <a:buSzPts val="1392"/>
              <a:buFont typeface="Arial"/>
              <a:buChar char="•"/>
              <a:defRPr b="0" i="0" sz="1600" u="none" cap="none" strike="noStrike">
                <a:solidFill>
                  <a:schemeClr val="dk1"/>
                </a:solidFill>
                <a:latin typeface="Play"/>
                <a:ea typeface="Play"/>
                <a:cs typeface="Play"/>
                <a:sym typeface="Play"/>
              </a:defRPr>
            </a:lvl3pPr>
            <a:lvl4pPr indent="-305942" lvl="3" marL="1828800" marR="0" rtl="0" algn="l">
              <a:lnSpc>
                <a:spcPct val="120000"/>
              </a:lnSpc>
              <a:spcBef>
                <a:spcPts val="500"/>
              </a:spcBef>
              <a:spcAft>
                <a:spcPts val="0"/>
              </a:spcAft>
              <a:buClr>
                <a:schemeClr val="dk1"/>
              </a:buClr>
              <a:buSzPts val="1218"/>
              <a:buFont typeface="Arial"/>
              <a:buChar char="•"/>
              <a:defRPr b="0" i="0" sz="1400" u="none" cap="none" strike="noStrike">
                <a:solidFill>
                  <a:schemeClr val="dk1"/>
                </a:solidFill>
                <a:latin typeface="Play"/>
                <a:ea typeface="Play"/>
                <a:cs typeface="Play"/>
                <a:sym typeface="Play"/>
              </a:defRPr>
            </a:lvl4pPr>
            <a:lvl5pPr indent="-305942" lvl="4" marL="2286000" marR="0" rtl="0" algn="l">
              <a:lnSpc>
                <a:spcPct val="120000"/>
              </a:lnSpc>
              <a:spcBef>
                <a:spcPts val="500"/>
              </a:spcBef>
              <a:spcAft>
                <a:spcPts val="0"/>
              </a:spcAft>
              <a:buClr>
                <a:schemeClr val="dk1"/>
              </a:buClr>
              <a:buSzPts val="1218"/>
              <a:buFont typeface="Arial"/>
              <a:buChar char="•"/>
              <a:defRPr b="0" i="0" sz="1400" u="none" cap="none" strike="noStrike">
                <a:solidFill>
                  <a:schemeClr val="dk1"/>
                </a:solidFill>
                <a:latin typeface="Play"/>
                <a:ea typeface="Play"/>
                <a:cs typeface="Play"/>
                <a:sym typeface="Play"/>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9pPr>
          </a:lstStyle>
          <a:p/>
        </p:txBody>
      </p:sp>
      <p:sp>
        <p:nvSpPr>
          <p:cNvPr id="8" name="Google Shape;8;p45"/>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9" name="Google Shape;9;p45"/>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10" name="Google Shape;10;p45"/>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900" u="none" cap="none" strike="noStrike">
                <a:solidFill>
                  <a:schemeClr val="dk1"/>
                </a:solidFill>
                <a:latin typeface="Play"/>
                <a:ea typeface="Play"/>
                <a:cs typeface="Play"/>
                <a:sym typeface="Play"/>
              </a:defRPr>
            </a:lvl1pPr>
            <a:lvl2pPr indent="0" lvl="1" marL="0" marR="0" rtl="0" algn="r">
              <a:spcBef>
                <a:spcPts val="0"/>
              </a:spcBef>
              <a:buNone/>
              <a:defRPr b="1" i="0" sz="900" u="none" cap="none" strike="noStrike">
                <a:solidFill>
                  <a:schemeClr val="dk1"/>
                </a:solidFill>
                <a:latin typeface="Play"/>
                <a:ea typeface="Play"/>
                <a:cs typeface="Play"/>
                <a:sym typeface="Play"/>
              </a:defRPr>
            </a:lvl2pPr>
            <a:lvl3pPr indent="0" lvl="2" marL="0" marR="0" rtl="0" algn="r">
              <a:spcBef>
                <a:spcPts val="0"/>
              </a:spcBef>
              <a:buNone/>
              <a:defRPr b="1" i="0" sz="900" u="none" cap="none" strike="noStrike">
                <a:solidFill>
                  <a:schemeClr val="dk1"/>
                </a:solidFill>
                <a:latin typeface="Play"/>
                <a:ea typeface="Play"/>
                <a:cs typeface="Play"/>
                <a:sym typeface="Play"/>
              </a:defRPr>
            </a:lvl3pPr>
            <a:lvl4pPr indent="0" lvl="3" marL="0" marR="0" rtl="0" algn="r">
              <a:spcBef>
                <a:spcPts val="0"/>
              </a:spcBef>
              <a:buNone/>
              <a:defRPr b="1" i="0" sz="900" u="none" cap="none" strike="noStrike">
                <a:solidFill>
                  <a:schemeClr val="dk1"/>
                </a:solidFill>
                <a:latin typeface="Play"/>
                <a:ea typeface="Play"/>
                <a:cs typeface="Play"/>
                <a:sym typeface="Play"/>
              </a:defRPr>
            </a:lvl4pPr>
            <a:lvl5pPr indent="0" lvl="4" marL="0" marR="0" rtl="0" algn="r">
              <a:spcBef>
                <a:spcPts val="0"/>
              </a:spcBef>
              <a:buNone/>
              <a:defRPr b="1" i="0" sz="900" u="none" cap="none" strike="noStrike">
                <a:solidFill>
                  <a:schemeClr val="dk1"/>
                </a:solidFill>
                <a:latin typeface="Play"/>
                <a:ea typeface="Play"/>
                <a:cs typeface="Play"/>
                <a:sym typeface="Play"/>
              </a:defRPr>
            </a:lvl5pPr>
            <a:lvl6pPr indent="0" lvl="5" marL="0" marR="0" rtl="0" algn="r">
              <a:spcBef>
                <a:spcPts val="0"/>
              </a:spcBef>
              <a:buNone/>
              <a:defRPr b="1" i="0" sz="900" u="none" cap="none" strike="noStrike">
                <a:solidFill>
                  <a:schemeClr val="dk1"/>
                </a:solidFill>
                <a:latin typeface="Play"/>
                <a:ea typeface="Play"/>
                <a:cs typeface="Play"/>
                <a:sym typeface="Play"/>
              </a:defRPr>
            </a:lvl6pPr>
            <a:lvl7pPr indent="0" lvl="6" marL="0" marR="0" rtl="0" algn="r">
              <a:spcBef>
                <a:spcPts val="0"/>
              </a:spcBef>
              <a:buNone/>
              <a:defRPr b="1" i="0" sz="900" u="none" cap="none" strike="noStrike">
                <a:solidFill>
                  <a:schemeClr val="dk1"/>
                </a:solidFill>
                <a:latin typeface="Play"/>
                <a:ea typeface="Play"/>
                <a:cs typeface="Play"/>
                <a:sym typeface="Play"/>
              </a:defRPr>
            </a:lvl7pPr>
            <a:lvl8pPr indent="0" lvl="7" marL="0" marR="0" rtl="0" algn="r">
              <a:spcBef>
                <a:spcPts val="0"/>
              </a:spcBef>
              <a:buNone/>
              <a:defRPr b="1" i="0" sz="900" u="none" cap="none" strike="noStrike">
                <a:solidFill>
                  <a:schemeClr val="dk1"/>
                </a:solidFill>
                <a:latin typeface="Play"/>
                <a:ea typeface="Play"/>
                <a:cs typeface="Play"/>
                <a:sym typeface="Play"/>
              </a:defRPr>
            </a:lvl8pPr>
            <a:lvl9pPr indent="0" lvl="8" marL="0" marR="0" rtl="0" algn="r">
              <a:spcBef>
                <a:spcPts val="0"/>
              </a:spcBef>
              <a:buNone/>
              <a:defRPr b="1" i="0" sz="900" u="none" cap="none" strike="noStrike">
                <a:solidFill>
                  <a:schemeClr val="dk1"/>
                </a:solidFill>
                <a:latin typeface="Play"/>
                <a:ea typeface="Play"/>
                <a:cs typeface="Play"/>
                <a:sym typeface="Play"/>
              </a:defRPr>
            </a:lvl9pPr>
          </a:lstStyle>
          <a:p>
            <a:pPr indent="0" lvl="0" marL="0" rtl="0" algn="r">
              <a:spcBef>
                <a:spcPts val="0"/>
              </a:spcBef>
              <a:spcAft>
                <a:spcPts val="0"/>
              </a:spcAft>
              <a:buNone/>
            </a:pPr>
            <a:fld id="{00000000-1234-1234-1234-123412341234}" type="slidenum">
              <a:rPr lang="en-US"/>
              <a:t>‹#›</a:t>
            </a:fld>
            <a:endParaRPr/>
          </a:p>
        </p:txBody>
      </p:sp>
      <p:cxnSp>
        <p:nvCxnSpPr>
          <p:cNvPr id="11" name="Google Shape;11;p45"/>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guide id="3" pos="576">
          <p15:clr>
            <a:srgbClr val="F26B43"/>
          </p15:clr>
        </p15:guide>
        <p15:guide id="4" orient="horz" pos="86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6" name="Shape 86"/>
        <p:cNvGrpSpPr/>
        <p:nvPr/>
      </p:nvGrpSpPr>
      <p:grpSpPr>
        <a:xfrm>
          <a:off x="0" y="0"/>
          <a:ext cx="0" cy="0"/>
          <a:chOff x="0" y="0"/>
          <a:chExt cx="0" cy="0"/>
        </a:xfrm>
      </p:grpSpPr>
      <p:sp>
        <p:nvSpPr>
          <p:cNvPr id="87" name="Google Shape;87;p48"/>
          <p:cNvSpPr txBox="1"/>
          <p:nvPr>
            <p:ph type="title"/>
          </p:nvPr>
        </p:nvSpPr>
        <p:spPr>
          <a:xfrm>
            <a:off x="640079" y="1371601"/>
            <a:ext cx="10890929" cy="109728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lt1"/>
              </a:buClr>
              <a:buSzPts val="4000"/>
              <a:buFont typeface="Play"/>
              <a:buNone/>
              <a:defRPr b="1" i="0" sz="4000" u="none" cap="none" strike="noStrike">
                <a:solidFill>
                  <a:schemeClr val="lt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8" name="Google Shape;88;p48"/>
          <p:cNvSpPr txBox="1"/>
          <p:nvPr>
            <p:ph idx="1" type="body"/>
          </p:nvPr>
        </p:nvSpPr>
        <p:spPr>
          <a:xfrm>
            <a:off x="640080" y="2633472"/>
            <a:ext cx="10890928" cy="3566160"/>
          </a:xfrm>
          <a:prstGeom prst="rect">
            <a:avLst/>
          </a:prstGeom>
          <a:noFill/>
          <a:ln>
            <a:noFill/>
          </a:ln>
        </p:spPr>
        <p:txBody>
          <a:bodyPr anchorCtr="0" anchor="t" bIns="45700" lIns="91425" spcFirstLastPara="1" rIns="91425" wrap="square" tIns="45700">
            <a:normAutofit/>
          </a:bodyPr>
          <a:lstStyle>
            <a:lvl1pPr indent="-339090" lvl="0" marL="457200" marR="0" rtl="0" algn="l">
              <a:lnSpc>
                <a:spcPct val="120000"/>
              </a:lnSpc>
              <a:spcBef>
                <a:spcPts val="1000"/>
              </a:spcBef>
              <a:spcAft>
                <a:spcPts val="0"/>
              </a:spcAft>
              <a:buClr>
                <a:schemeClr val="lt1"/>
              </a:buClr>
              <a:buSzPts val="1740"/>
              <a:buFont typeface="Arial"/>
              <a:buChar char="•"/>
              <a:defRPr b="0" i="0" sz="2000" u="none" cap="none" strike="noStrike">
                <a:solidFill>
                  <a:schemeClr val="lt1"/>
                </a:solidFill>
                <a:latin typeface="Play"/>
                <a:ea typeface="Play"/>
                <a:cs typeface="Play"/>
                <a:sym typeface="Play"/>
              </a:defRPr>
            </a:lvl1pPr>
            <a:lvl2pPr indent="-328041" lvl="1" marL="914400" marR="0" rtl="0" algn="l">
              <a:lnSpc>
                <a:spcPct val="120000"/>
              </a:lnSpc>
              <a:spcBef>
                <a:spcPts val="500"/>
              </a:spcBef>
              <a:spcAft>
                <a:spcPts val="0"/>
              </a:spcAft>
              <a:buClr>
                <a:schemeClr val="lt1"/>
              </a:buClr>
              <a:buSzPts val="1566"/>
              <a:buFont typeface="Arial"/>
              <a:buChar char="•"/>
              <a:defRPr b="0" i="0" sz="1800" u="none" cap="none" strike="noStrike">
                <a:solidFill>
                  <a:schemeClr val="lt1"/>
                </a:solidFill>
                <a:latin typeface="Play"/>
                <a:ea typeface="Play"/>
                <a:cs typeface="Play"/>
                <a:sym typeface="Play"/>
              </a:defRPr>
            </a:lvl2pPr>
            <a:lvl3pPr indent="-316992" lvl="2" marL="1371600" marR="0" rtl="0" algn="l">
              <a:lnSpc>
                <a:spcPct val="120000"/>
              </a:lnSpc>
              <a:spcBef>
                <a:spcPts val="500"/>
              </a:spcBef>
              <a:spcAft>
                <a:spcPts val="0"/>
              </a:spcAft>
              <a:buClr>
                <a:schemeClr val="lt1"/>
              </a:buClr>
              <a:buSzPts val="1392"/>
              <a:buFont typeface="Arial"/>
              <a:buChar char="•"/>
              <a:defRPr b="0" i="0" sz="1600" u="none" cap="none" strike="noStrike">
                <a:solidFill>
                  <a:schemeClr val="lt1"/>
                </a:solidFill>
                <a:latin typeface="Play"/>
                <a:ea typeface="Play"/>
                <a:cs typeface="Play"/>
                <a:sym typeface="Play"/>
              </a:defRPr>
            </a:lvl3pPr>
            <a:lvl4pPr indent="-305942" lvl="3" marL="1828800" marR="0" rtl="0" algn="l">
              <a:lnSpc>
                <a:spcPct val="120000"/>
              </a:lnSpc>
              <a:spcBef>
                <a:spcPts val="500"/>
              </a:spcBef>
              <a:spcAft>
                <a:spcPts val="0"/>
              </a:spcAft>
              <a:buClr>
                <a:schemeClr val="lt1"/>
              </a:buClr>
              <a:buSzPts val="1218"/>
              <a:buFont typeface="Arial"/>
              <a:buChar char="•"/>
              <a:defRPr b="0" i="0" sz="1400" u="none" cap="none" strike="noStrike">
                <a:solidFill>
                  <a:schemeClr val="lt1"/>
                </a:solidFill>
                <a:latin typeface="Play"/>
                <a:ea typeface="Play"/>
                <a:cs typeface="Play"/>
                <a:sym typeface="Play"/>
              </a:defRPr>
            </a:lvl4pPr>
            <a:lvl5pPr indent="-305942" lvl="4" marL="2286000" marR="0" rtl="0" algn="l">
              <a:lnSpc>
                <a:spcPct val="120000"/>
              </a:lnSpc>
              <a:spcBef>
                <a:spcPts val="500"/>
              </a:spcBef>
              <a:spcAft>
                <a:spcPts val="0"/>
              </a:spcAft>
              <a:buClr>
                <a:schemeClr val="lt1"/>
              </a:buClr>
              <a:buSzPts val="1218"/>
              <a:buFont typeface="Arial"/>
              <a:buChar char="•"/>
              <a:defRPr b="0" i="0" sz="1400" u="none" cap="none" strike="noStrike">
                <a:solidFill>
                  <a:schemeClr val="lt1"/>
                </a:solidFill>
                <a:latin typeface="Play"/>
                <a:ea typeface="Play"/>
                <a:cs typeface="Play"/>
                <a:sym typeface="Play"/>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Play"/>
                <a:ea typeface="Play"/>
                <a:cs typeface="Play"/>
                <a:sym typeface="Play"/>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Play"/>
                <a:ea typeface="Play"/>
                <a:cs typeface="Play"/>
                <a:sym typeface="Play"/>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Play"/>
                <a:ea typeface="Play"/>
                <a:cs typeface="Play"/>
                <a:sym typeface="Play"/>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Play"/>
                <a:ea typeface="Play"/>
                <a:cs typeface="Play"/>
                <a:sym typeface="Play"/>
              </a:defRPr>
            </a:lvl9pPr>
          </a:lstStyle>
          <a:p/>
        </p:txBody>
      </p:sp>
      <p:sp>
        <p:nvSpPr>
          <p:cNvPr id="89" name="Google Shape;89;p48"/>
          <p:cNvSpPr txBox="1"/>
          <p:nvPr>
            <p:ph idx="10" type="dt"/>
          </p:nvPr>
        </p:nvSpPr>
        <p:spPr>
          <a:xfrm>
            <a:off x="64008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900" u="none" cap="none" strike="noStrike">
                <a:solidFill>
                  <a:schemeClr val="lt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lt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lt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lt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lt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lt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lt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lt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lt1"/>
                </a:solidFill>
                <a:latin typeface="Play"/>
                <a:ea typeface="Play"/>
                <a:cs typeface="Play"/>
                <a:sym typeface="Play"/>
              </a:defRPr>
            </a:lvl9pPr>
          </a:lstStyle>
          <a:p/>
        </p:txBody>
      </p:sp>
      <p:sp>
        <p:nvSpPr>
          <p:cNvPr id="90" name="Google Shape;90;p48"/>
          <p:cNvSpPr txBox="1"/>
          <p:nvPr>
            <p:ph idx="11" type="ftr"/>
          </p:nvPr>
        </p:nvSpPr>
        <p:spPr>
          <a:xfrm>
            <a:off x="6767622" y="6356350"/>
            <a:ext cx="404037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900" u="none" cap="none" strike="noStrike">
                <a:solidFill>
                  <a:schemeClr val="lt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lt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lt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lt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lt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lt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lt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lt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lt1"/>
                </a:solidFill>
                <a:latin typeface="Play"/>
                <a:ea typeface="Play"/>
                <a:cs typeface="Play"/>
                <a:sym typeface="Play"/>
              </a:defRPr>
            </a:lvl9pPr>
          </a:lstStyle>
          <a:p/>
        </p:txBody>
      </p:sp>
      <p:sp>
        <p:nvSpPr>
          <p:cNvPr id="91" name="Google Shape;91;p48"/>
          <p:cNvSpPr txBox="1"/>
          <p:nvPr>
            <p:ph idx="12" type="sldNum"/>
          </p:nvPr>
        </p:nvSpPr>
        <p:spPr>
          <a:xfrm>
            <a:off x="10807995" y="6356350"/>
            <a:ext cx="723014"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900" u="none" cap="none" strike="noStrike">
                <a:solidFill>
                  <a:schemeClr val="lt1"/>
                </a:solidFill>
                <a:latin typeface="Play"/>
                <a:ea typeface="Play"/>
                <a:cs typeface="Play"/>
                <a:sym typeface="Play"/>
              </a:defRPr>
            </a:lvl1pPr>
            <a:lvl2pPr indent="0" lvl="1" marL="0" marR="0" rtl="0" algn="r">
              <a:spcBef>
                <a:spcPts val="0"/>
              </a:spcBef>
              <a:buNone/>
              <a:defRPr b="1" i="0" sz="900" u="none" cap="none" strike="noStrike">
                <a:solidFill>
                  <a:schemeClr val="lt1"/>
                </a:solidFill>
                <a:latin typeface="Play"/>
                <a:ea typeface="Play"/>
                <a:cs typeface="Play"/>
                <a:sym typeface="Play"/>
              </a:defRPr>
            </a:lvl2pPr>
            <a:lvl3pPr indent="0" lvl="2" marL="0" marR="0" rtl="0" algn="r">
              <a:spcBef>
                <a:spcPts val="0"/>
              </a:spcBef>
              <a:buNone/>
              <a:defRPr b="1" i="0" sz="900" u="none" cap="none" strike="noStrike">
                <a:solidFill>
                  <a:schemeClr val="lt1"/>
                </a:solidFill>
                <a:latin typeface="Play"/>
                <a:ea typeface="Play"/>
                <a:cs typeface="Play"/>
                <a:sym typeface="Play"/>
              </a:defRPr>
            </a:lvl3pPr>
            <a:lvl4pPr indent="0" lvl="3" marL="0" marR="0" rtl="0" algn="r">
              <a:spcBef>
                <a:spcPts val="0"/>
              </a:spcBef>
              <a:buNone/>
              <a:defRPr b="1" i="0" sz="900" u="none" cap="none" strike="noStrike">
                <a:solidFill>
                  <a:schemeClr val="lt1"/>
                </a:solidFill>
                <a:latin typeface="Play"/>
                <a:ea typeface="Play"/>
                <a:cs typeface="Play"/>
                <a:sym typeface="Play"/>
              </a:defRPr>
            </a:lvl4pPr>
            <a:lvl5pPr indent="0" lvl="4" marL="0" marR="0" rtl="0" algn="r">
              <a:spcBef>
                <a:spcPts val="0"/>
              </a:spcBef>
              <a:buNone/>
              <a:defRPr b="1" i="0" sz="900" u="none" cap="none" strike="noStrike">
                <a:solidFill>
                  <a:schemeClr val="lt1"/>
                </a:solidFill>
                <a:latin typeface="Play"/>
                <a:ea typeface="Play"/>
                <a:cs typeface="Play"/>
                <a:sym typeface="Play"/>
              </a:defRPr>
            </a:lvl5pPr>
            <a:lvl6pPr indent="0" lvl="5" marL="0" marR="0" rtl="0" algn="r">
              <a:spcBef>
                <a:spcPts val="0"/>
              </a:spcBef>
              <a:buNone/>
              <a:defRPr b="1" i="0" sz="900" u="none" cap="none" strike="noStrike">
                <a:solidFill>
                  <a:schemeClr val="lt1"/>
                </a:solidFill>
                <a:latin typeface="Play"/>
                <a:ea typeface="Play"/>
                <a:cs typeface="Play"/>
                <a:sym typeface="Play"/>
              </a:defRPr>
            </a:lvl6pPr>
            <a:lvl7pPr indent="0" lvl="6" marL="0" marR="0" rtl="0" algn="r">
              <a:spcBef>
                <a:spcPts val="0"/>
              </a:spcBef>
              <a:buNone/>
              <a:defRPr b="1" i="0" sz="900" u="none" cap="none" strike="noStrike">
                <a:solidFill>
                  <a:schemeClr val="lt1"/>
                </a:solidFill>
                <a:latin typeface="Play"/>
                <a:ea typeface="Play"/>
                <a:cs typeface="Play"/>
                <a:sym typeface="Play"/>
              </a:defRPr>
            </a:lvl7pPr>
            <a:lvl8pPr indent="0" lvl="7" marL="0" marR="0" rtl="0" algn="r">
              <a:spcBef>
                <a:spcPts val="0"/>
              </a:spcBef>
              <a:buNone/>
              <a:defRPr b="1" i="0" sz="900" u="none" cap="none" strike="noStrike">
                <a:solidFill>
                  <a:schemeClr val="lt1"/>
                </a:solidFill>
                <a:latin typeface="Play"/>
                <a:ea typeface="Play"/>
                <a:cs typeface="Play"/>
                <a:sym typeface="Play"/>
              </a:defRPr>
            </a:lvl8pPr>
            <a:lvl9pPr indent="0" lvl="8" marL="0" marR="0" rtl="0" algn="r">
              <a:spcBef>
                <a:spcPts val="0"/>
              </a:spcBef>
              <a:buNone/>
              <a:defRPr b="1" i="0" sz="900" u="none" cap="none" strike="noStrike">
                <a:solidFill>
                  <a:schemeClr val="lt1"/>
                </a:solidFill>
                <a:latin typeface="Play"/>
                <a:ea typeface="Play"/>
                <a:cs typeface="Play"/>
                <a:sym typeface="Play"/>
              </a:defRPr>
            </a:lvl9pPr>
          </a:lstStyle>
          <a:p>
            <a:pPr indent="0" lvl="0" marL="0" rtl="0" algn="r">
              <a:spcBef>
                <a:spcPts val="0"/>
              </a:spcBef>
              <a:spcAft>
                <a:spcPts val="0"/>
              </a:spcAft>
              <a:buNone/>
            </a:pPr>
            <a:fld id="{00000000-1234-1234-1234-123412341234}" type="slidenum">
              <a:rPr lang="en-US"/>
              <a:t>‹#›</a:t>
            </a:fld>
            <a:endParaRPr/>
          </a:p>
        </p:txBody>
      </p:sp>
      <p:cxnSp>
        <p:nvCxnSpPr>
          <p:cNvPr id="92" name="Google Shape;92;p48"/>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1"/>
    <p:sldLayoutId id="214748366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guide id="3" pos="576">
          <p15:clr>
            <a:srgbClr val="F26B43"/>
          </p15:clr>
        </p15:guide>
        <p15:guide id="4" orient="horz"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2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0.jpg"/><Relationship Id="rId4" Type="http://schemas.openxmlformats.org/officeDocument/2006/relationships/hyperlink" Target="https://www.thelastamericanvagabond.com/world/globalization-2-0-china-ushering-newer-shinier-new-world-order/" TargetMode="External"/><Relationship Id="rId5" Type="http://schemas.openxmlformats.org/officeDocument/2006/relationships/hyperlink" Target="https://creativecommons.org/licenses/by-nd/3.0/"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7.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 Id="rId3" Type="http://schemas.openxmlformats.org/officeDocument/2006/relationships/image" Target="../media/image2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4.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3.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4.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9.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8.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1.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0.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7.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4.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4.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4.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9.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33.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8" name="Shape 108"/>
        <p:cNvGrpSpPr/>
        <p:nvPr/>
      </p:nvGrpSpPr>
      <p:grpSpPr>
        <a:xfrm>
          <a:off x="0" y="0"/>
          <a:ext cx="0" cy="0"/>
          <a:chOff x="0" y="0"/>
          <a:chExt cx="0" cy="0"/>
        </a:xfrm>
      </p:grpSpPr>
      <p:sp>
        <p:nvSpPr>
          <p:cNvPr id="109" name="Google Shape;109;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id="110" name="Google Shape;110;p1"/>
          <p:cNvPicPr preferRelativeResize="0"/>
          <p:nvPr/>
        </p:nvPicPr>
        <p:blipFill rotWithShape="1">
          <a:blip r:embed="rId3">
            <a:alphaModFix/>
          </a:blip>
          <a:srcRect b="-7" l="0" r="9084" t="9092"/>
          <a:stretch/>
        </p:blipFill>
        <p:spPr>
          <a:xfrm>
            <a:off x="1" y="10"/>
            <a:ext cx="12192000" cy="6857990"/>
          </a:xfrm>
          <a:prstGeom prst="rect">
            <a:avLst/>
          </a:prstGeom>
          <a:noFill/>
          <a:ln>
            <a:noFill/>
          </a:ln>
        </p:spPr>
      </p:pic>
      <p:sp>
        <p:nvSpPr>
          <p:cNvPr id="111" name="Google Shape;111;p1"/>
          <p:cNvSpPr/>
          <p:nvPr/>
        </p:nvSpPr>
        <p:spPr>
          <a:xfrm>
            <a:off x="533569" y="1066800"/>
            <a:ext cx="5128322" cy="47244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112" name="Google Shape;112;p1"/>
          <p:cNvSpPr txBox="1"/>
          <p:nvPr>
            <p:ph type="ctrTitle"/>
          </p:nvPr>
        </p:nvSpPr>
        <p:spPr>
          <a:xfrm>
            <a:off x="566899" y="1562101"/>
            <a:ext cx="5109452" cy="273853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3600"/>
              <a:buFont typeface="Play"/>
              <a:buNone/>
            </a:pPr>
            <a:r>
              <a:rPr lang="en-US" sz="3600"/>
              <a:t>International Business Strategy</a:t>
            </a:r>
            <a:br>
              <a:rPr lang="en-US" sz="3600"/>
            </a:br>
            <a:r>
              <a:rPr lang="en-US" sz="3600"/>
              <a:t>Week 13: Globalization versus Glocalization </a:t>
            </a:r>
            <a:br>
              <a:rPr lang="en-US" sz="3600"/>
            </a:br>
            <a:r>
              <a:rPr lang="en-US" sz="3600"/>
              <a:t>Lecturer: Githii S.K</a:t>
            </a:r>
            <a:endParaRPr/>
          </a:p>
        </p:txBody>
      </p:sp>
      <p:cxnSp>
        <p:nvCxnSpPr>
          <p:cNvPr id="113" name="Google Shape;113;p1"/>
          <p:cNvCxnSpPr/>
          <p:nvPr/>
        </p:nvCxnSpPr>
        <p:spPr>
          <a:xfrm>
            <a:off x="536937" y="5780876"/>
            <a:ext cx="5131168"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119" name="Google Shape;119;p2"/>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One in a crowd" id="120" name="Google Shape;120;p2"/>
          <p:cNvPicPr preferRelativeResize="0"/>
          <p:nvPr/>
        </p:nvPicPr>
        <p:blipFill rotWithShape="1">
          <a:blip r:embed="rId3">
            <a:alphaModFix/>
          </a:blip>
          <a:srcRect b="4" l="27138" r="19863" t="0"/>
          <a:stretch/>
        </p:blipFill>
        <p:spPr>
          <a:xfrm>
            <a:off x="7210487" y="10"/>
            <a:ext cx="4846320" cy="3441281"/>
          </a:xfrm>
          <a:prstGeom prst="rect">
            <a:avLst/>
          </a:prstGeom>
          <a:noFill/>
          <a:ln>
            <a:noFill/>
          </a:ln>
        </p:spPr>
      </p:pic>
      <p:sp>
        <p:nvSpPr>
          <p:cNvPr id="121" name="Google Shape;121;p2"/>
          <p:cNvSpPr txBox="1"/>
          <p:nvPr>
            <p:ph idx="4294967295" type="ctrTitle"/>
          </p:nvPr>
        </p:nvSpPr>
        <p:spPr>
          <a:xfrm>
            <a:off x="1856822" y="486697"/>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Introduction</a:t>
            </a:r>
            <a:endParaRPr/>
          </a:p>
        </p:txBody>
      </p:sp>
      <p:sp>
        <p:nvSpPr>
          <p:cNvPr id="122" name="Google Shape;122;p2"/>
          <p:cNvSpPr txBox="1"/>
          <p:nvPr>
            <p:ph idx="1" type="body"/>
          </p:nvPr>
        </p:nvSpPr>
        <p:spPr>
          <a:xfrm>
            <a:off x="713822" y="1588559"/>
            <a:ext cx="6319192" cy="3676975"/>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Clr>
                <a:schemeClr val="dk1"/>
              </a:buClr>
              <a:buSzPts val="2088"/>
              <a:buChar char="•"/>
            </a:pPr>
            <a:r>
              <a:rPr lang="en-US" sz="2400"/>
              <a:t>In lecture 12, we looked at the current trends in international business, their impact on competitive advantage, and possible strategies to swim in such a highly dynamic environment</a:t>
            </a:r>
            <a:endParaRPr/>
          </a:p>
          <a:p>
            <a:pPr indent="-228600" lvl="0" marL="228600" rtl="0" algn="l">
              <a:lnSpc>
                <a:spcPct val="120000"/>
              </a:lnSpc>
              <a:spcBef>
                <a:spcPts val="1000"/>
              </a:spcBef>
              <a:spcAft>
                <a:spcPts val="0"/>
              </a:spcAft>
              <a:buClr>
                <a:schemeClr val="dk1"/>
              </a:buClr>
              <a:buSzPts val="2088"/>
              <a:buChar char="•"/>
            </a:pPr>
            <a:r>
              <a:rPr lang="en-US" sz="2400"/>
              <a:t>In this lecture we will look at two opposing phenomena that are being witnessed at the same time- globalization and glocalization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Toy plastic numbers" id="128" name="Google Shape;128;p3"/>
          <p:cNvPicPr preferRelativeResize="0"/>
          <p:nvPr/>
        </p:nvPicPr>
        <p:blipFill rotWithShape="1">
          <a:blip r:embed="rId3">
            <a:alphaModFix/>
          </a:blip>
          <a:srcRect b="-1" l="23303" r="29413" t="0"/>
          <a:stretch/>
        </p:blipFill>
        <p:spPr>
          <a:xfrm>
            <a:off x="20" y="10"/>
            <a:ext cx="4857871" cy="6857990"/>
          </a:xfrm>
          <a:prstGeom prst="rect">
            <a:avLst/>
          </a:prstGeom>
          <a:noFill/>
          <a:ln>
            <a:noFill/>
          </a:ln>
        </p:spPr>
      </p:pic>
      <p:cxnSp>
        <p:nvCxnSpPr>
          <p:cNvPr id="129" name="Google Shape;129;p3"/>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30" name="Google Shape;130;p3"/>
          <p:cNvSpPr txBox="1"/>
          <p:nvPr>
            <p:ph idx="4294967295" type="ctrTitle"/>
          </p:nvPr>
        </p:nvSpPr>
        <p:spPr>
          <a:xfrm>
            <a:off x="6566079" y="609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Learning Outcomes</a:t>
            </a:r>
            <a:endParaRPr/>
          </a:p>
        </p:txBody>
      </p:sp>
      <p:sp>
        <p:nvSpPr>
          <p:cNvPr id="131" name="Google Shape;131;p3"/>
          <p:cNvSpPr txBox="1"/>
          <p:nvPr>
            <p:ph idx="1" type="body"/>
          </p:nvPr>
        </p:nvSpPr>
        <p:spPr>
          <a:xfrm>
            <a:off x="5349337" y="1711462"/>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2088"/>
              <a:buChar char="•"/>
            </a:pPr>
            <a:r>
              <a:rPr lang="en-US" sz="2400"/>
              <a:t>Differentiate globalization from glocalization</a:t>
            </a:r>
            <a:endParaRPr/>
          </a:p>
          <a:p>
            <a:pPr indent="-228600" lvl="0" marL="228600" rtl="0" algn="l">
              <a:lnSpc>
                <a:spcPct val="120000"/>
              </a:lnSpc>
              <a:spcBef>
                <a:spcPts val="1000"/>
              </a:spcBef>
              <a:spcAft>
                <a:spcPts val="0"/>
              </a:spcAft>
              <a:buClr>
                <a:schemeClr val="dk1"/>
              </a:buClr>
              <a:buSzPts val="2088"/>
              <a:buChar char="•"/>
            </a:pPr>
            <a:r>
              <a:rPr lang="en-US" sz="2400"/>
              <a:t>Participate in the debate about globalization and glocalization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137" name="Google Shape;137;p4"/>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Low angle view of modern skyscrapers rising straight up against a dramatic sky" id="138" name="Google Shape;138;p4"/>
          <p:cNvPicPr preferRelativeResize="0"/>
          <p:nvPr/>
        </p:nvPicPr>
        <p:blipFill rotWithShape="1">
          <a:blip r:embed="rId3">
            <a:alphaModFix/>
          </a:blip>
          <a:srcRect b="-3" l="18484" r="34415" t="0"/>
          <a:stretch/>
        </p:blipFill>
        <p:spPr>
          <a:xfrm>
            <a:off x="7345680" y="10"/>
            <a:ext cx="4846320" cy="3768427"/>
          </a:xfrm>
          <a:prstGeom prst="rect">
            <a:avLst/>
          </a:prstGeom>
          <a:noFill/>
          <a:ln>
            <a:noFill/>
          </a:ln>
        </p:spPr>
      </p:pic>
      <p:sp>
        <p:nvSpPr>
          <p:cNvPr id="139" name="Google Shape;139;p4"/>
          <p:cNvSpPr txBox="1"/>
          <p:nvPr>
            <p:ph idx="4294967295" type="ctrTitle"/>
          </p:nvPr>
        </p:nvSpPr>
        <p:spPr>
          <a:xfrm>
            <a:off x="1697048" y="609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Globalization</a:t>
            </a:r>
            <a:endParaRPr/>
          </a:p>
        </p:txBody>
      </p:sp>
      <p:sp>
        <p:nvSpPr>
          <p:cNvPr id="140" name="Google Shape;140;p4"/>
          <p:cNvSpPr txBox="1"/>
          <p:nvPr>
            <p:ph idx="1" type="body"/>
          </p:nvPr>
        </p:nvSpPr>
        <p:spPr>
          <a:xfrm>
            <a:off x="689241" y="1514817"/>
            <a:ext cx="5802999" cy="4783104"/>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1740"/>
              <a:buChar char="•"/>
            </a:pPr>
            <a:r>
              <a:rPr lang="en-US"/>
              <a:t>The concept represents the falling trade barriers resulting to growth of world trade</a:t>
            </a:r>
            <a:endParaRPr/>
          </a:p>
          <a:p>
            <a:pPr indent="-228600" lvl="0" marL="228600" rtl="0" algn="l">
              <a:lnSpc>
                <a:spcPct val="110000"/>
              </a:lnSpc>
              <a:spcBef>
                <a:spcPts val="1000"/>
              </a:spcBef>
              <a:spcAft>
                <a:spcPts val="0"/>
              </a:spcAft>
              <a:buClr>
                <a:schemeClr val="dk1"/>
              </a:buClr>
              <a:buSzPts val="1740"/>
              <a:buChar char="•"/>
            </a:pPr>
            <a:r>
              <a:rPr lang="en-US"/>
              <a:t>Money , people and goods are now flowing more freely across national borders than before, and investors are now having wider choice of where to invest as the options span the whole globe</a:t>
            </a:r>
            <a:endParaRPr/>
          </a:p>
          <a:p>
            <a:pPr indent="-228600" lvl="0" marL="228600" rtl="0" algn="l">
              <a:lnSpc>
                <a:spcPct val="110000"/>
              </a:lnSpc>
              <a:spcBef>
                <a:spcPts val="1000"/>
              </a:spcBef>
              <a:spcAft>
                <a:spcPts val="0"/>
              </a:spcAft>
              <a:buClr>
                <a:schemeClr val="dk1"/>
              </a:buClr>
              <a:buSzPts val="1740"/>
              <a:buChar char="•"/>
            </a:pPr>
            <a:r>
              <a:rPr lang="en-US"/>
              <a:t>The result of this is the fact that the world’s economies are borderless and more interlinked than ever before</a:t>
            </a:r>
            <a:endParaRPr/>
          </a:p>
          <a:p>
            <a:pPr indent="-228600" lvl="0" marL="228600" rtl="0" algn="l">
              <a:lnSpc>
                <a:spcPct val="110000"/>
              </a:lnSpc>
              <a:spcBef>
                <a:spcPts val="1000"/>
              </a:spcBef>
              <a:spcAft>
                <a:spcPts val="0"/>
              </a:spcAft>
              <a:buClr>
                <a:schemeClr val="dk1"/>
              </a:buClr>
              <a:buSzPts val="1740"/>
              <a:buChar char="•"/>
            </a:pPr>
            <a:r>
              <a:rPr lang="en-US"/>
              <a:t>In this section we will look at the drivers, benefits and counter arguments of globalization</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4" name="Shape 144"/>
        <p:cNvGrpSpPr/>
        <p:nvPr/>
      </p:nvGrpSpPr>
      <p:grpSpPr>
        <a:xfrm>
          <a:off x="0" y="0"/>
          <a:ext cx="0" cy="0"/>
          <a:chOff x="0" y="0"/>
          <a:chExt cx="0" cy="0"/>
        </a:xfrm>
      </p:grpSpPr>
      <p:sp>
        <p:nvSpPr>
          <p:cNvPr id="145" name="Google Shape;145;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Checkmate in a chess game" id="146" name="Google Shape;146;p5"/>
          <p:cNvPicPr preferRelativeResize="0"/>
          <p:nvPr/>
        </p:nvPicPr>
        <p:blipFill rotWithShape="1">
          <a:blip r:embed="rId3">
            <a:alphaModFix/>
          </a:blip>
          <a:srcRect b="11" l="19176" r="27219" t="0"/>
          <a:stretch/>
        </p:blipFill>
        <p:spPr>
          <a:xfrm>
            <a:off x="20" y="10"/>
            <a:ext cx="4857871" cy="6857990"/>
          </a:xfrm>
          <a:prstGeom prst="rect">
            <a:avLst/>
          </a:prstGeom>
          <a:noFill/>
          <a:ln>
            <a:noFill/>
          </a:ln>
        </p:spPr>
      </p:pic>
      <p:cxnSp>
        <p:nvCxnSpPr>
          <p:cNvPr id="147" name="Google Shape;147;p5"/>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48" name="Google Shape;148;p5"/>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Drivers of Globalization</a:t>
            </a:r>
            <a:endParaRPr/>
          </a:p>
        </p:txBody>
      </p:sp>
      <p:sp>
        <p:nvSpPr>
          <p:cNvPr id="149" name="Google Shape;149;p5"/>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2088"/>
              <a:buChar char="•"/>
            </a:pPr>
            <a:r>
              <a:rPr lang="en-US" sz="2400"/>
              <a:t>The factors behind globalization are many  and can be categorized into the following headings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3" name="Shape 153"/>
        <p:cNvGrpSpPr/>
        <p:nvPr/>
      </p:nvGrpSpPr>
      <p:grpSpPr>
        <a:xfrm>
          <a:off x="0" y="0"/>
          <a:ext cx="0" cy="0"/>
          <a:chOff x="0" y="0"/>
          <a:chExt cx="0" cy="0"/>
        </a:xfrm>
      </p:grpSpPr>
      <p:sp>
        <p:nvSpPr>
          <p:cNvPr id="154" name="Google Shape;154;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Graph on document with pen" id="155" name="Google Shape;155;p6"/>
          <p:cNvPicPr preferRelativeResize="0"/>
          <p:nvPr/>
        </p:nvPicPr>
        <p:blipFill rotWithShape="1">
          <a:blip r:embed="rId3">
            <a:alphaModFix/>
          </a:blip>
          <a:srcRect b="-1" l="33385" r="19332" t="0"/>
          <a:stretch/>
        </p:blipFill>
        <p:spPr>
          <a:xfrm>
            <a:off x="20" y="10"/>
            <a:ext cx="4857871" cy="6857990"/>
          </a:xfrm>
          <a:prstGeom prst="rect">
            <a:avLst/>
          </a:prstGeom>
          <a:noFill/>
          <a:ln>
            <a:noFill/>
          </a:ln>
        </p:spPr>
      </p:pic>
      <p:cxnSp>
        <p:nvCxnSpPr>
          <p:cNvPr id="156" name="Google Shape;156;p6"/>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57" name="Google Shape;157;p6"/>
          <p:cNvSpPr txBox="1"/>
          <p:nvPr>
            <p:ph idx="4294967295" type="ctrTitle"/>
          </p:nvPr>
        </p:nvSpPr>
        <p:spPr>
          <a:xfrm>
            <a:off x="6771439" y="623455"/>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Economic Policies</a:t>
            </a:r>
            <a:endParaRPr/>
          </a:p>
        </p:txBody>
      </p:sp>
      <p:sp>
        <p:nvSpPr>
          <p:cNvPr id="158" name="Google Shape;158;p6"/>
          <p:cNvSpPr txBox="1"/>
          <p:nvPr>
            <p:ph idx="1" type="body"/>
          </p:nvPr>
        </p:nvSpPr>
        <p:spPr>
          <a:xfrm>
            <a:off x="5316712" y="1538727"/>
            <a:ext cx="6699205" cy="4759196"/>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1653"/>
              <a:buChar char="•"/>
            </a:pPr>
            <a:r>
              <a:rPr lang="en-US" sz="1900"/>
              <a:t>Over the years we have seen enactment of policies that are friendly to international trade be it at treaties level or regional blocs</a:t>
            </a:r>
            <a:endParaRPr/>
          </a:p>
          <a:p>
            <a:pPr indent="-228600" lvl="0" marL="228600" rtl="0" algn="l">
              <a:lnSpc>
                <a:spcPct val="110000"/>
              </a:lnSpc>
              <a:spcBef>
                <a:spcPts val="1000"/>
              </a:spcBef>
              <a:spcAft>
                <a:spcPts val="0"/>
              </a:spcAft>
              <a:buClr>
                <a:schemeClr val="dk1"/>
              </a:buClr>
              <a:buSzPts val="1653"/>
              <a:buChar char="•"/>
            </a:pPr>
            <a:r>
              <a:rPr lang="en-US" sz="1900"/>
              <a:t>The World Trade Organization and other agencies have successfully been able to reduce trade barriers through negotiation to eliminate or reduce such things as quotas and tariffs</a:t>
            </a:r>
            <a:endParaRPr/>
          </a:p>
          <a:p>
            <a:pPr indent="-228600" lvl="0" marL="228600" rtl="0" algn="l">
              <a:lnSpc>
                <a:spcPct val="110000"/>
              </a:lnSpc>
              <a:spcBef>
                <a:spcPts val="1000"/>
              </a:spcBef>
              <a:spcAft>
                <a:spcPts val="0"/>
              </a:spcAft>
              <a:buClr>
                <a:schemeClr val="dk1"/>
              </a:buClr>
              <a:buSzPts val="1653"/>
              <a:buChar char="•"/>
            </a:pPr>
            <a:r>
              <a:rPr lang="en-US" sz="1900"/>
              <a:t>The trade pact between Africa and the US was enacted in 2000 and has helped to bolster economic growth in 38 countries that are party to this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2" name="Shape 162"/>
        <p:cNvGrpSpPr/>
        <p:nvPr/>
      </p:nvGrpSpPr>
      <p:grpSpPr>
        <a:xfrm>
          <a:off x="0" y="0"/>
          <a:ext cx="0" cy="0"/>
          <a:chOff x="0" y="0"/>
          <a:chExt cx="0" cy="0"/>
        </a:xfrm>
      </p:grpSpPr>
      <p:sp>
        <p:nvSpPr>
          <p:cNvPr id="163" name="Google Shape;163;p7"/>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id="164" name="Google Shape;164;p7"/>
          <p:cNvPicPr preferRelativeResize="0"/>
          <p:nvPr/>
        </p:nvPicPr>
        <p:blipFill rotWithShape="1">
          <a:blip r:embed="rId3">
            <a:alphaModFix amt="40000"/>
          </a:blip>
          <a:srcRect b="-6" l="0" r="9084" t="9093"/>
          <a:stretch/>
        </p:blipFill>
        <p:spPr>
          <a:xfrm>
            <a:off x="20" y="152"/>
            <a:ext cx="12191980" cy="6857848"/>
          </a:xfrm>
          <a:prstGeom prst="rect">
            <a:avLst/>
          </a:prstGeom>
          <a:noFill/>
          <a:ln>
            <a:noFill/>
          </a:ln>
        </p:spPr>
      </p:pic>
      <p:sp>
        <p:nvSpPr>
          <p:cNvPr id="165" name="Google Shape;165;p7"/>
          <p:cNvSpPr txBox="1"/>
          <p:nvPr>
            <p:ph type="ctrTitle"/>
          </p:nvPr>
        </p:nvSpPr>
        <p:spPr>
          <a:xfrm>
            <a:off x="640080" y="985233"/>
            <a:ext cx="5758628" cy="3355853"/>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FFFFFF"/>
              </a:buClr>
              <a:buSzPts val="6000"/>
              <a:buFont typeface="Play"/>
              <a:buNone/>
            </a:pPr>
            <a:r>
              <a:rPr lang="en-US" sz="6000">
                <a:solidFill>
                  <a:srgbClr val="FFFFFF"/>
                </a:solidFill>
              </a:rPr>
              <a:t>Globalization Drivers</a:t>
            </a:r>
            <a:endParaRPr/>
          </a:p>
        </p:txBody>
      </p:sp>
      <p:cxnSp>
        <p:nvCxnSpPr>
          <p:cNvPr id="166" name="Google Shape;166;p7"/>
          <p:cNvCxnSpPr/>
          <p:nvPr/>
        </p:nvCxnSpPr>
        <p:spPr>
          <a:xfrm>
            <a:off x="713232" y="4954368"/>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172" name="Google Shape;172;p8"/>
          <p:cNvPicPr preferRelativeResize="0"/>
          <p:nvPr/>
        </p:nvPicPr>
        <p:blipFill rotWithShape="1">
          <a:blip r:embed="rId3">
            <a:alphaModFix/>
          </a:blip>
          <a:srcRect b="-1" l="27291" r="25426" t="0"/>
          <a:stretch/>
        </p:blipFill>
        <p:spPr>
          <a:xfrm>
            <a:off x="20" y="10"/>
            <a:ext cx="4857871" cy="6857990"/>
          </a:xfrm>
          <a:prstGeom prst="rect">
            <a:avLst/>
          </a:prstGeom>
          <a:noFill/>
          <a:ln>
            <a:noFill/>
          </a:ln>
        </p:spPr>
      </p:pic>
      <p:cxnSp>
        <p:nvCxnSpPr>
          <p:cNvPr id="173" name="Google Shape;173;p8"/>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74" name="Google Shape;174;p8"/>
          <p:cNvSpPr txBox="1"/>
          <p:nvPr>
            <p:ph idx="4294967295" type="ctrTitle"/>
          </p:nvPr>
        </p:nvSpPr>
        <p:spPr>
          <a:xfrm>
            <a:off x="5372130" y="360218"/>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700"/>
              <a:buFont typeface="Play"/>
              <a:buNone/>
            </a:pPr>
            <a:r>
              <a:rPr b="1" i="0" lang="en-US" sz="3700" u="none" cap="none" strike="noStrike">
                <a:solidFill>
                  <a:srgbClr val="FF0000"/>
                </a:solidFill>
                <a:latin typeface="Play"/>
                <a:ea typeface="Play"/>
                <a:cs typeface="Play"/>
                <a:sym typeface="Play"/>
              </a:rPr>
              <a:t>1.Technology Advancement</a:t>
            </a:r>
            <a:endParaRPr/>
          </a:p>
        </p:txBody>
      </p:sp>
      <p:sp>
        <p:nvSpPr>
          <p:cNvPr id="175" name="Google Shape;175;p8"/>
          <p:cNvSpPr txBox="1"/>
          <p:nvPr>
            <p:ph idx="1" type="body"/>
          </p:nvPr>
        </p:nvSpPr>
        <p:spPr>
          <a:xfrm>
            <a:off x="5373918" y="1305881"/>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Growth in use and penetration of Internet and mobile technology has had serious impact in reducing cost of doing business, communication, and information exchange</a:t>
            </a:r>
            <a:endParaRPr/>
          </a:p>
          <a:p>
            <a:pPr indent="-228600" lvl="0" marL="228600" rtl="0" algn="l">
              <a:lnSpc>
                <a:spcPct val="120000"/>
              </a:lnSpc>
              <a:spcBef>
                <a:spcPts val="1000"/>
              </a:spcBef>
              <a:spcAft>
                <a:spcPts val="0"/>
              </a:spcAft>
              <a:buClr>
                <a:schemeClr val="dk1"/>
              </a:buClr>
              <a:buSzPts val="1740"/>
              <a:buChar char="•"/>
            </a:pPr>
            <a:r>
              <a:rPr lang="en-US"/>
              <a:t>Equally, transportation has benefited from technological advancement, it is now cheaper and faster to move goods from one corner of the globe to the other</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9" name="Shape 179"/>
        <p:cNvGrpSpPr/>
        <p:nvPr/>
      </p:nvGrpSpPr>
      <p:grpSpPr>
        <a:xfrm>
          <a:off x="0" y="0"/>
          <a:ext cx="0" cy="0"/>
          <a:chOff x="0" y="0"/>
          <a:chExt cx="0" cy="0"/>
        </a:xfrm>
      </p:grpSpPr>
      <p:sp>
        <p:nvSpPr>
          <p:cNvPr id="180" name="Google Shape;180;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181" name="Google Shape;181;p9"/>
          <p:cNvPicPr preferRelativeResize="0"/>
          <p:nvPr/>
        </p:nvPicPr>
        <p:blipFill rotWithShape="1">
          <a:blip r:embed="rId3">
            <a:alphaModFix/>
          </a:blip>
          <a:srcRect b="-1" l="27291" r="25426" t="0"/>
          <a:stretch/>
        </p:blipFill>
        <p:spPr>
          <a:xfrm>
            <a:off x="20" y="10"/>
            <a:ext cx="4857871" cy="6857990"/>
          </a:xfrm>
          <a:prstGeom prst="rect">
            <a:avLst/>
          </a:prstGeom>
          <a:noFill/>
          <a:ln>
            <a:noFill/>
          </a:ln>
        </p:spPr>
      </p:pic>
      <p:cxnSp>
        <p:nvCxnSpPr>
          <p:cNvPr id="182" name="Google Shape;182;p9"/>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83" name="Google Shape;183;p9"/>
          <p:cNvSpPr txBox="1"/>
          <p:nvPr>
            <p:ph idx="4294967295" type="ctrTitle"/>
          </p:nvPr>
        </p:nvSpPr>
        <p:spPr>
          <a:xfrm>
            <a:off x="5496821" y="36379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2. Shifting Political Perspective</a:t>
            </a:r>
            <a:endParaRPr/>
          </a:p>
        </p:txBody>
      </p:sp>
      <p:sp>
        <p:nvSpPr>
          <p:cNvPr id="184" name="Google Shape;184;p9"/>
          <p:cNvSpPr txBox="1"/>
          <p:nvPr>
            <p:ph idx="1" type="body"/>
          </p:nvPr>
        </p:nvSpPr>
        <p:spPr>
          <a:xfrm>
            <a:off x="5558272" y="1441075"/>
            <a:ext cx="5972736" cy="485684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We have seen a shift from the traditional mindset where rulers were against economic liberation</a:t>
            </a:r>
            <a:endParaRPr/>
          </a:p>
          <a:p>
            <a:pPr indent="-228600" lvl="0" marL="228600" rtl="0" algn="l">
              <a:lnSpc>
                <a:spcPct val="120000"/>
              </a:lnSpc>
              <a:spcBef>
                <a:spcPts val="1000"/>
              </a:spcBef>
              <a:spcAft>
                <a:spcPts val="0"/>
              </a:spcAft>
              <a:buClr>
                <a:schemeClr val="dk1"/>
              </a:buClr>
              <a:buSzPts val="1740"/>
              <a:buChar char="•"/>
            </a:pPr>
            <a:r>
              <a:rPr lang="en-US"/>
              <a:t>Today, even those countries that were pursuing socialist and communist economies have all  opened their economies to the outside world</a:t>
            </a:r>
            <a:endParaRPr/>
          </a:p>
          <a:p>
            <a:pPr indent="-228600" lvl="0" marL="228600" rtl="0" algn="l">
              <a:lnSpc>
                <a:spcPct val="120000"/>
              </a:lnSpc>
              <a:spcBef>
                <a:spcPts val="1000"/>
              </a:spcBef>
              <a:spcAft>
                <a:spcPts val="0"/>
              </a:spcAft>
              <a:buClr>
                <a:schemeClr val="dk1"/>
              </a:buClr>
              <a:buSzPts val="1740"/>
              <a:buChar char="•"/>
            </a:pPr>
            <a:r>
              <a:rPr lang="en-US"/>
              <a:t>This shift has boosted international trade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8" name="Shape 188"/>
        <p:cNvGrpSpPr/>
        <p:nvPr/>
      </p:nvGrpSpPr>
      <p:grpSpPr>
        <a:xfrm>
          <a:off x="0" y="0"/>
          <a:ext cx="0" cy="0"/>
          <a:chOff x="0" y="0"/>
          <a:chExt cx="0" cy="0"/>
        </a:xfrm>
      </p:grpSpPr>
      <p:sp>
        <p:nvSpPr>
          <p:cNvPr id="189" name="Google Shape;189;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190" name="Google Shape;190;p10"/>
          <p:cNvPicPr preferRelativeResize="0"/>
          <p:nvPr/>
        </p:nvPicPr>
        <p:blipFill rotWithShape="1">
          <a:blip r:embed="rId3">
            <a:alphaModFix/>
          </a:blip>
          <a:srcRect b="-3" l="18428" r="34358" t="0"/>
          <a:stretch/>
        </p:blipFill>
        <p:spPr>
          <a:xfrm>
            <a:off x="20" y="10"/>
            <a:ext cx="4857871" cy="6857990"/>
          </a:xfrm>
          <a:prstGeom prst="rect">
            <a:avLst/>
          </a:prstGeom>
          <a:noFill/>
          <a:ln>
            <a:noFill/>
          </a:ln>
        </p:spPr>
      </p:pic>
      <p:cxnSp>
        <p:nvCxnSpPr>
          <p:cNvPr id="191" name="Google Shape;191;p10"/>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192" name="Google Shape;192;p10"/>
          <p:cNvSpPr txBox="1"/>
          <p:nvPr>
            <p:ph idx="4294967295" type="ctrTitle"/>
          </p:nvPr>
        </p:nvSpPr>
        <p:spPr>
          <a:xfrm>
            <a:off x="5312466" y="363794"/>
            <a:ext cx="6034187"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3700" u="none" cap="none" strike="noStrike">
                <a:solidFill>
                  <a:srgbClr val="FF0000"/>
                </a:solidFill>
                <a:latin typeface="Play"/>
                <a:ea typeface="Play"/>
                <a:cs typeface="Play"/>
                <a:sym typeface="Play"/>
              </a:rPr>
              <a:t>3. Growth of the role of media</a:t>
            </a:r>
            <a:endParaRPr/>
          </a:p>
        </p:txBody>
      </p:sp>
      <p:sp>
        <p:nvSpPr>
          <p:cNvPr id="193" name="Google Shape;193;p10"/>
          <p:cNvSpPr txBox="1"/>
          <p:nvPr>
            <p:ph idx="1" type="body"/>
          </p:nvPr>
        </p:nvSpPr>
        <p:spPr>
          <a:xfrm>
            <a:off x="5312466" y="1453365"/>
            <a:ext cx="6550380" cy="3664687"/>
          </a:xfrm>
          <a:prstGeom prst="rect">
            <a:avLst/>
          </a:prstGeom>
          <a:noFill/>
          <a:ln>
            <a:noFill/>
          </a:ln>
        </p:spPr>
        <p:txBody>
          <a:bodyPr anchorCtr="0" anchor="t" bIns="45700" lIns="91425" spcFirstLastPara="1" rIns="91425" wrap="square" tIns="45700">
            <a:normAutofit/>
          </a:bodyPr>
          <a:lstStyle/>
          <a:p>
            <a:pPr indent="-228600" lvl="0" marL="228600" rtl="0" algn="just">
              <a:lnSpc>
                <a:spcPct val="110000"/>
              </a:lnSpc>
              <a:spcBef>
                <a:spcPts val="0"/>
              </a:spcBef>
              <a:spcAft>
                <a:spcPts val="0"/>
              </a:spcAft>
              <a:buClr>
                <a:schemeClr val="dk1"/>
              </a:buClr>
              <a:buSzPts val="1740"/>
              <a:buChar char="•"/>
            </a:pPr>
            <a:r>
              <a:rPr lang="en-US"/>
              <a:t>This has allowed cultural exchange and understanding of other cultures, so we have a global culture</a:t>
            </a:r>
            <a:endParaRPr/>
          </a:p>
          <a:p>
            <a:pPr indent="-228600" lvl="0" marL="228600" rtl="0" algn="just">
              <a:lnSpc>
                <a:spcPct val="110000"/>
              </a:lnSpc>
              <a:spcBef>
                <a:spcPts val="1000"/>
              </a:spcBef>
              <a:spcAft>
                <a:spcPts val="0"/>
              </a:spcAft>
              <a:buClr>
                <a:schemeClr val="dk1"/>
              </a:buClr>
              <a:buSzPts val="1740"/>
              <a:buChar char="•"/>
            </a:pPr>
            <a:r>
              <a:rPr lang="en-US"/>
              <a:t>Growth of such network as Netflix, Sports like English premier league, world cup, and music are all contributing to unite us into a global culture</a:t>
            </a:r>
            <a:endParaRPr/>
          </a:p>
          <a:p>
            <a:pPr indent="-228600" lvl="0" marL="228600" rtl="0" algn="just">
              <a:lnSpc>
                <a:spcPct val="110000"/>
              </a:lnSpc>
              <a:spcBef>
                <a:spcPts val="1000"/>
              </a:spcBef>
              <a:spcAft>
                <a:spcPts val="0"/>
              </a:spcAft>
              <a:buClr>
                <a:schemeClr val="dk1"/>
              </a:buClr>
              <a:buSzPts val="1740"/>
              <a:buChar char="•"/>
            </a:pPr>
            <a:r>
              <a:rPr lang="en-US"/>
              <a:t>For instance, you are likely to find a supporter of Manchester United or any other team from different corners of the world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199" name="Google Shape;199;p11"/>
          <p:cNvPicPr preferRelativeResize="0"/>
          <p:nvPr/>
        </p:nvPicPr>
        <p:blipFill rotWithShape="1">
          <a:blip r:embed="rId3">
            <a:alphaModFix/>
          </a:blip>
          <a:srcRect b="-1" l="27291" r="25426" t="0"/>
          <a:stretch/>
        </p:blipFill>
        <p:spPr>
          <a:xfrm>
            <a:off x="20" y="10"/>
            <a:ext cx="4857871" cy="6857990"/>
          </a:xfrm>
          <a:prstGeom prst="rect">
            <a:avLst/>
          </a:prstGeom>
          <a:noFill/>
          <a:ln>
            <a:noFill/>
          </a:ln>
        </p:spPr>
      </p:pic>
      <p:cxnSp>
        <p:nvCxnSpPr>
          <p:cNvPr id="200" name="Google Shape;200;p11"/>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01" name="Google Shape;201;p11"/>
          <p:cNvSpPr txBox="1"/>
          <p:nvPr>
            <p:ph idx="4294967295" type="ctrTitle"/>
          </p:nvPr>
        </p:nvSpPr>
        <p:spPr>
          <a:xfrm>
            <a:off x="5496821" y="36379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4. Demand driver</a:t>
            </a:r>
            <a:endParaRPr/>
          </a:p>
        </p:txBody>
      </p:sp>
      <p:sp>
        <p:nvSpPr>
          <p:cNvPr id="202" name="Google Shape;202;p11"/>
          <p:cNvSpPr txBox="1"/>
          <p:nvPr>
            <p:ph idx="1" type="body"/>
          </p:nvPr>
        </p:nvSpPr>
        <p:spPr>
          <a:xfrm>
            <a:off x="5337047" y="1293591"/>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With the growth of global culture there is growing global consumer who are demanding similar products and services irrespective of their cultural differences</a:t>
            </a:r>
            <a:endParaRPr/>
          </a:p>
          <a:p>
            <a:pPr indent="-228600" lvl="0" marL="228600" rtl="0" algn="l">
              <a:lnSpc>
                <a:spcPct val="120000"/>
              </a:lnSpc>
              <a:spcBef>
                <a:spcPts val="1000"/>
              </a:spcBef>
              <a:spcAft>
                <a:spcPts val="0"/>
              </a:spcAft>
              <a:buClr>
                <a:schemeClr val="dk1"/>
              </a:buClr>
              <a:buSzPts val="1740"/>
              <a:buChar char="•"/>
            </a:pPr>
            <a:r>
              <a:rPr lang="en-US"/>
              <a:t>The taste and preferences of these consumers are converging and pushing businesses to develop global products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Maze" id="208" name="Google Shape;208;p12"/>
          <p:cNvPicPr preferRelativeResize="0"/>
          <p:nvPr/>
        </p:nvPicPr>
        <p:blipFill rotWithShape="1">
          <a:blip r:embed="rId3">
            <a:alphaModFix/>
          </a:blip>
          <a:srcRect b="-1" l="24814" r="27902" t="0"/>
          <a:stretch/>
        </p:blipFill>
        <p:spPr>
          <a:xfrm>
            <a:off x="20" y="10"/>
            <a:ext cx="4857871" cy="6857990"/>
          </a:xfrm>
          <a:prstGeom prst="rect">
            <a:avLst/>
          </a:prstGeom>
          <a:noFill/>
          <a:ln>
            <a:noFill/>
          </a:ln>
        </p:spPr>
      </p:pic>
      <p:cxnSp>
        <p:nvCxnSpPr>
          <p:cNvPr id="209" name="Google Shape;209;p12"/>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10" name="Google Shape;210;p12"/>
          <p:cNvSpPr txBox="1"/>
          <p:nvPr>
            <p:ph idx="4294967295" type="ctrTitle"/>
          </p:nvPr>
        </p:nvSpPr>
        <p:spPr>
          <a:xfrm>
            <a:off x="5496821" y="34636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5. Global supply chain</a:t>
            </a:r>
            <a:endParaRPr/>
          </a:p>
        </p:txBody>
      </p:sp>
      <p:sp>
        <p:nvSpPr>
          <p:cNvPr id="211" name="Google Shape;211;p12"/>
          <p:cNvSpPr txBox="1"/>
          <p:nvPr>
            <p:ph idx="1" type="body"/>
          </p:nvPr>
        </p:nvSpPr>
        <p:spPr>
          <a:xfrm>
            <a:off x="5312466" y="144107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As business seek optimization and efficiency, they are finding themselves increasingly source materials from outside their home country</a:t>
            </a:r>
            <a:endParaRPr/>
          </a:p>
          <a:p>
            <a:pPr indent="-228600" lvl="0" marL="228600" rtl="0" algn="l">
              <a:lnSpc>
                <a:spcPct val="120000"/>
              </a:lnSpc>
              <a:spcBef>
                <a:spcPts val="1000"/>
              </a:spcBef>
              <a:spcAft>
                <a:spcPts val="0"/>
              </a:spcAft>
              <a:buClr>
                <a:schemeClr val="dk1"/>
              </a:buClr>
              <a:buSzPts val="1740"/>
              <a:buChar char="•"/>
            </a:pPr>
            <a:r>
              <a:rPr lang="en-US"/>
              <a:t>This is due to the availability of cheaper alternative sourcing coupled with cheaper transportation</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5" name="Shape 215"/>
        <p:cNvGrpSpPr/>
        <p:nvPr/>
      </p:nvGrpSpPr>
      <p:grpSpPr>
        <a:xfrm>
          <a:off x="0" y="0"/>
          <a:ext cx="0" cy="0"/>
          <a:chOff x="0" y="0"/>
          <a:chExt cx="0" cy="0"/>
        </a:xfrm>
      </p:grpSpPr>
      <p:sp>
        <p:nvSpPr>
          <p:cNvPr id="216" name="Google Shape;216;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White puzzle with one red piece" id="217" name="Google Shape;217;p13"/>
          <p:cNvPicPr preferRelativeResize="0"/>
          <p:nvPr/>
        </p:nvPicPr>
        <p:blipFill rotWithShape="1">
          <a:blip r:embed="rId3">
            <a:alphaModFix/>
          </a:blip>
          <a:srcRect b="-2" l="30899" r="29253" t="0"/>
          <a:stretch/>
        </p:blipFill>
        <p:spPr>
          <a:xfrm>
            <a:off x="20" y="10"/>
            <a:ext cx="4857871" cy="6857990"/>
          </a:xfrm>
          <a:prstGeom prst="rect">
            <a:avLst/>
          </a:prstGeom>
          <a:noFill/>
          <a:ln>
            <a:noFill/>
          </a:ln>
        </p:spPr>
      </p:pic>
      <p:cxnSp>
        <p:nvCxnSpPr>
          <p:cNvPr id="218" name="Google Shape;218;p13"/>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19" name="Google Shape;219;p13"/>
          <p:cNvSpPr txBox="1"/>
          <p:nvPr>
            <p:ph idx="4294967295" type="ctrTitle"/>
          </p:nvPr>
        </p:nvSpPr>
        <p:spPr>
          <a:xfrm>
            <a:off x="5582853" y="36379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6.Migration</a:t>
            </a:r>
            <a:endParaRPr/>
          </a:p>
        </p:txBody>
      </p:sp>
      <p:sp>
        <p:nvSpPr>
          <p:cNvPr id="220" name="Google Shape;220;p13"/>
          <p:cNvSpPr txBox="1"/>
          <p:nvPr>
            <p:ph idx="1" type="body"/>
          </p:nvPr>
        </p:nvSpPr>
        <p:spPr>
          <a:xfrm>
            <a:off x="5410789" y="145336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People movement across borders for such reasons as education, work, tourism as well as refuge is high</a:t>
            </a:r>
            <a:endParaRPr/>
          </a:p>
          <a:p>
            <a:pPr indent="-228600" lvl="0" marL="228600" rtl="0" algn="l">
              <a:lnSpc>
                <a:spcPct val="120000"/>
              </a:lnSpc>
              <a:spcBef>
                <a:spcPts val="1000"/>
              </a:spcBef>
              <a:spcAft>
                <a:spcPts val="0"/>
              </a:spcAft>
              <a:buClr>
                <a:schemeClr val="dk1"/>
              </a:buClr>
              <a:buSzPts val="1740"/>
              <a:buChar char="•"/>
            </a:pPr>
            <a:r>
              <a:rPr lang="en-US"/>
              <a:t>As people move firms have found it fit to follow them as their customers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Hands moving forward" id="226" name="Google Shape;226;p14"/>
          <p:cNvPicPr preferRelativeResize="0"/>
          <p:nvPr/>
        </p:nvPicPr>
        <p:blipFill rotWithShape="1">
          <a:blip r:embed="rId3">
            <a:alphaModFix/>
          </a:blip>
          <a:srcRect b="54" l="12517" r="27263" t="0"/>
          <a:stretch/>
        </p:blipFill>
        <p:spPr>
          <a:xfrm>
            <a:off x="20" y="10"/>
            <a:ext cx="4857871" cy="6857990"/>
          </a:xfrm>
          <a:prstGeom prst="rect">
            <a:avLst/>
          </a:prstGeom>
          <a:noFill/>
          <a:ln>
            <a:noFill/>
          </a:ln>
        </p:spPr>
      </p:pic>
      <p:cxnSp>
        <p:nvCxnSpPr>
          <p:cNvPr id="227" name="Google Shape;227;p14"/>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28" name="Google Shape;228;p14"/>
          <p:cNvSpPr txBox="1"/>
          <p:nvPr>
            <p:ph idx="4294967295" type="ctrTitle"/>
          </p:nvPr>
        </p:nvSpPr>
        <p:spPr>
          <a:xfrm>
            <a:off x="5582853" y="486697"/>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7. Global challenges</a:t>
            </a:r>
            <a:endParaRPr/>
          </a:p>
        </p:txBody>
      </p:sp>
      <p:sp>
        <p:nvSpPr>
          <p:cNvPr id="229" name="Google Shape;229;p14"/>
          <p:cNvSpPr txBox="1"/>
          <p:nvPr>
            <p:ph idx="1" type="body"/>
          </p:nvPr>
        </p:nvSpPr>
        <p:spPr>
          <a:xfrm>
            <a:off x="5300176" y="1576268"/>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Whenever there is a pandemic or disaster of great magnitude, it somewhat ends up uniting different nations</a:t>
            </a:r>
            <a:endParaRPr/>
          </a:p>
          <a:p>
            <a:pPr indent="-228600" lvl="0" marL="228600" rtl="0" algn="l">
              <a:lnSpc>
                <a:spcPct val="120000"/>
              </a:lnSpc>
              <a:spcBef>
                <a:spcPts val="1000"/>
              </a:spcBef>
              <a:spcAft>
                <a:spcPts val="0"/>
              </a:spcAft>
              <a:buClr>
                <a:schemeClr val="dk1"/>
              </a:buClr>
              <a:buSzPts val="1740"/>
              <a:buChar char="•"/>
            </a:pPr>
            <a:r>
              <a:rPr lang="en-US"/>
              <a:t>The US 9/11 terrorist attack, and COVID-19 pandemic united economies as they sort solutions to the problem at hand</a:t>
            </a:r>
            <a:endParaRPr/>
          </a:p>
          <a:p>
            <a:pPr indent="-228600" lvl="0" marL="228600" rtl="0" algn="l">
              <a:lnSpc>
                <a:spcPct val="120000"/>
              </a:lnSpc>
              <a:spcBef>
                <a:spcPts val="1000"/>
              </a:spcBef>
              <a:spcAft>
                <a:spcPts val="0"/>
              </a:spcAft>
              <a:buClr>
                <a:schemeClr val="dk1"/>
              </a:buClr>
              <a:buSzPts val="1740"/>
              <a:buChar char="•"/>
            </a:pPr>
            <a:r>
              <a:rPr lang="en-US"/>
              <a:t>These events saw countries put aside their differences and work together</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3" name="Shape 233"/>
        <p:cNvGrpSpPr/>
        <p:nvPr/>
      </p:nvGrpSpPr>
      <p:grpSpPr>
        <a:xfrm>
          <a:off x="0" y="0"/>
          <a:ext cx="0" cy="0"/>
          <a:chOff x="0" y="0"/>
          <a:chExt cx="0" cy="0"/>
        </a:xfrm>
      </p:grpSpPr>
      <p:sp>
        <p:nvSpPr>
          <p:cNvPr id="234" name="Google Shape;234;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235" name="Google Shape;235;p15"/>
          <p:cNvPicPr preferRelativeResize="0"/>
          <p:nvPr/>
        </p:nvPicPr>
        <p:blipFill rotWithShape="1">
          <a:blip r:embed="rId3">
            <a:alphaModFix/>
          </a:blip>
          <a:srcRect b="-1" l="27291" r="25426" t="0"/>
          <a:stretch/>
        </p:blipFill>
        <p:spPr>
          <a:xfrm>
            <a:off x="20" y="10"/>
            <a:ext cx="4857871" cy="6857990"/>
          </a:xfrm>
          <a:prstGeom prst="rect">
            <a:avLst/>
          </a:prstGeom>
          <a:noFill/>
          <a:ln>
            <a:noFill/>
          </a:ln>
        </p:spPr>
      </p:pic>
      <p:cxnSp>
        <p:nvCxnSpPr>
          <p:cNvPr id="236" name="Google Shape;236;p15"/>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37" name="Google Shape;237;p15"/>
          <p:cNvSpPr txBox="1"/>
          <p:nvPr>
            <p:ph idx="4294967295" type="ctrTitle"/>
          </p:nvPr>
        </p:nvSpPr>
        <p:spPr>
          <a:xfrm>
            <a:off x="5312466" y="36379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8. Global standards</a:t>
            </a:r>
            <a:endParaRPr/>
          </a:p>
        </p:txBody>
      </p:sp>
      <p:sp>
        <p:nvSpPr>
          <p:cNvPr id="238" name="Google Shape;238;p15"/>
          <p:cNvSpPr txBox="1"/>
          <p:nvPr>
            <p:ph idx="1" type="body"/>
          </p:nvPr>
        </p:nvSpPr>
        <p:spPr>
          <a:xfrm>
            <a:off x="5312466" y="145336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We have also witnessed the rise of global standards for quality and production and even in different sectors</a:t>
            </a:r>
            <a:endParaRPr/>
          </a:p>
          <a:p>
            <a:pPr indent="-228600" lvl="0" marL="228600" rtl="0" algn="l">
              <a:lnSpc>
                <a:spcPct val="120000"/>
              </a:lnSpc>
              <a:spcBef>
                <a:spcPts val="1000"/>
              </a:spcBef>
              <a:spcAft>
                <a:spcPts val="0"/>
              </a:spcAft>
              <a:buClr>
                <a:schemeClr val="dk1"/>
              </a:buClr>
              <a:buSzPts val="1740"/>
              <a:buChar char="•"/>
            </a:pPr>
            <a:r>
              <a:rPr lang="en-US"/>
              <a:t>The International Organization for Standards is a testament to this</a:t>
            </a:r>
            <a:endParaRPr/>
          </a:p>
          <a:p>
            <a:pPr indent="-228600" lvl="0" marL="228600" rtl="0" algn="l">
              <a:lnSpc>
                <a:spcPct val="120000"/>
              </a:lnSpc>
              <a:spcBef>
                <a:spcPts val="1000"/>
              </a:spcBef>
              <a:spcAft>
                <a:spcPts val="0"/>
              </a:spcAft>
              <a:buClr>
                <a:schemeClr val="dk1"/>
              </a:buClr>
              <a:buSzPts val="1740"/>
              <a:buChar char="•"/>
            </a:pPr>
            <a:r>
              <a:rPr lang="en-US"/>
              <a:t>Accountants have their version- International Financial Reporting Standards , International Accounting Standards , and General Accepted Accounting Principles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2" name="Shape 242"/>
        <p:cNvGrpSpPr/>
        <p:nvPr/>
      </p:nvGrpSpPr>
      <p:grpSpPr>
        <a:xfrm>
          <a:off x="0" y="0"/>
          <a:ext cx="0" cy="0"/>
          <a:chOff x="0" y="0"/>
          <a:chExt cx="0" cy="0"/>
        </a:xfrm>
      </p:grpSpPr>
      <p:sp>
        <p:nvSpPr>
          <p:cNvPr id="243" name="Google Shape;243;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 map of the earth with orange lines&#10;&#10;Description automatically generated" id="244" name="Google Shape;244;p16"/>
          <p:cNvPicPr preferRelativeResize="0"/>
          <p:nvPr/>
        </p:nvPicPr>
        <p:blipFill rotWithShape="1">
          <a:blip r:embed="rId3">
            <a:alphaModFix/>
          </a:blip>
          <a:srcRect b="0" l="40210" r="19945" t="0"/>
          <a:stretch/>
        </p:blipFill>
        <p:spPr>
          <a:xfrm>
            <a:off x="20" y="10"/>
            <a:ext cx="4857871" cy="6857990"/>
          </a:xfrm>
          <a:prstGeom prst="rect">
            <a:avLst/>
          </a:prstGeom>
          <a:noFill/>
          <a:ln>
            <a:noFill/>
          </a:ln>
        </p:spPr>
      </p:pic>
      <p:cxnSp>
        <p:nvCxnSpPr>
          <p:cNvPr id="245" name="Google Shape;245;p16"/>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46" name="Google Shape;246;p16"/>
          <p:cNvSpPr txBox="1"/>
          <p:nvPr>
            <p:ph idx="4294967295" type="ctrTitle"/>
          </p:nvPr>
        </p:nvSpPr>
        <p:spPr>
          <a:xfrm>
            <a:off x="5164312" y="34636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Benefits of Globalization</a:t>
            </a:r>
            <a:endParaRPr/>
          </a:p>
        </p:txBody>
      </p:sp>
      <p:sp>
        <p:nvSpPr>
          <p:cNvPr id="247" name="Google Shape;247;p16"/>
          <p:cNvSpPr txBox="1"/>
          <p:nvPr>
            <p:ph idx="1" type="body"/>
          </p:nvPr>
        </p:nvSpPr>
        <p:spPr>
          <a:xfrm>
            <a:off x="5164312" y="1164654"/>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The opening up of economies and the resulting increased international trade is probably with more benefits than demerits</a:t>
            </a:r>
            <a:endParaRPr/>
          </a:p>
          <a:p>
            <a:pPr indent="-228600" lvl="0" marL="228600" rtl="0" algn="l">
              <a:lnSpc>
                <a:spcPct val="120000"/>
              </a:lnSpc>
              <a:spcBef>
                <a:spcPts val="1000"/>
              </a:spcBef>
              <a:spcAft>
                <a:spcPts val="0"/>
              </a:spcAft>
              <a:buClr>
                <a:schemeClr val="dk1"/>
              </a:buClr>
              <a:buSzPts val="1740"/>
              <a:buChar char="•"/>
            </a:pPr>
            <a:r>
              <a:rPr lang="en-US"/>
              <a:t>The benefits illustrate how globalization can contribute to economic prosperity, cultural enrichment, and improved quality of life on a global scale</a:t>
            </a:r>
            <a:endParaRPr/>
          </a:p>
          <a:p>
            <a:pPr indent="-228600" lvl="0" marL="228600" rtl="0" algn="l">
              <a:lnSpc>
                <a:spcPct val="120000"/>
              </a:lnSpc>
              <a:spcBef>
                <a:spcPts val="1000"/>
              </a:spcBef>
              <a:spcAft>
                <a:spcPts val="0"/>
              </a:spcAft>
              <a:buClr>
                <a:schemeClr val="dk1"/>
              </a:buClr>
              <a:buSzPts val="1740"/>
              <a:buChar char="•"/>
            </a:pPr>
            <a:r>
              <a:rPr lang="en-US"/>
              <a:t>In this section we explore some of the benefits resulting from globalization phenomenon</a:t>
            </a:r>
            <a:endParaRPr/>
          </a:p>
        </p:txBody>
      </p:sp>
      <p:sp>
        <p:nvSpPr>
          <p:cNvPr id="248" name="Google Shape;248;p16"/>
          <p:cNvSpPr txBox="1"/>
          <p:nvPr/>
        </p:nvSpPr>
        <p:spPr>
          <a:xfrm>
            <a:off x="2352077" y="6657945"/>
            <a:ext cx="2505814" cy="200055"/>
          </a:xfrm>
          <a:prstGeom prst="rect">
            <a:avLst/>
          </a:prstGeom>
          <a:solidFill>
            <a:srgbClr val="000000"/>
          </a:solid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700" u="sng" cap="none" strike="noStrike">
                <a:solidFill>
                  <a:srgbClr val="FFFFFF"/>
                </a:solidFill>
                <a:latin typeface="Play"/>
                <a:ea typeface="Play"/>
                <a:cs typeface="Play"/>
                <a:sym typeface="Play"/>
                <a:hlinkClick r:id="rId4">
                  <a:extLst>
                    <a:ext uri="{A12FA001-AC4F-418D-AE19-62706E023703}">
                      <ahyp:hlinkClr val="tx"/>
                    </a:ext>
                  </a:extLst>
                </a:hlinkClick>
              </a:rPr>
              <a:t>This Photo</a:t>
            </a:r>
            <a:r>
              <a:rPr b="0" i="0" lang="en-US" sz="700" u="none" cap="none" strike="noStrike">
                <a:solidFill>
                  <a:srgbClr val="FFFFFF"/>
                </a:solidFill>
                <a:latin typeface="Play"/>
                <a:ea typeface="Play"/>
                <a:cs typeface="Play"/>
                <a:sym typeface="Play"/>
              </a:rPr>
              <a:t> by Unknown author is licensed under </a:t>
            </a:r>
            <a:r>
              <a:rPr b="0" i="0" lang="en-US" sz="700" u="sng" cap="none" strike="noStrike">
                <a:solidFill>
                  <a:srgbClr val="FFFFFF"/>
                </a:solidFill>
                <a:latin typeface="Play"/>
                <a:ea typeface="Play"/>
                <a:cs typeface="Play"/>
                <a:sym typeface="Play"/>
                <a:hlinkClick r:id="rId5">
                  <a:extLst>
                    <a:ext uri="{A12FA001-AC4F-418D-AE19-62706E023703}">
                      <ahyp:hlinkClr val="tx"/>
                    </a:ext>
                  </a:extLst>
                </a:hlinkClick>
              </a:rPr>
              <a:t>CC BY-ND</a:t>
            </a:r>
            <a:r>
              <a:rPr b="0" i="0" lang="en-US" sz="700" u="none" cap="none" strike="noStrike">
                <a:solidFill>
                  <a:srgbClr val="FFFFFF"/>
                </a:solidFill>
                <a:latin typeface="Play"/>
                <a:ea typeface="Play"/>
                <a:cs typeface="Play"/>
                <a:sym typeface="Play"/>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sp>
        <p:nvSpPr>
          <p:cNvPr id="253" name="Google Shape;253;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254" name="Google Shape;254;p17"/>
          <p:cNvSpPr txBox="1"/>
          <p:nvPr>
            <p:ph idx="4294967295" type="ctrTitle"/>
          </p:nvPr>
        </p:nvSpPr>
        <p:spPr>
          <a:xfrm>
            <a:off x="5793149" y="1371600"/>
            <a:ext cx="5737859" cy="1097280"/>
          </a:xfrm>
          <a:prstGeom prst="rect">
            <a:avLst/>
          </a:prstGeom>
          <a:noFill/>
          <a:ln>
            <a:noFill/>
          </a:ln>
        </p:spPr>
        <p:txBody>
          <a:bodyPr anchorCtr="0" anchor="t" bIns="45700" lIns="91425" spcFirstLastPara="1" rIns="91425" wrap="square" tIns="45700">
            <a:normAutofit/>
          </a:bodyPr>
          <a:lstStyle/>
          <a:p>
            <a:pPr indent="-742950" lvl="0" marL="742950" marR="0" rtl="0" algn="l">
              <a:lnSpc>
                <a:spcPct val="100000"/>
              </a:lnSpc>
              <a:spcBef>
                <a:spcPts val="0"/>
              </a:spcBef>
              <a:spcAft>
                <a:spcPts val="0"/>
              </a:spcAft>
              <a:buClr>
                <a:srgbClr val="FF0000"/>
              </a:buClr>
              <a:buSzPts val="3600"/>
              <a:buFont typeface="Play"/>
              <a:buAutoNum type="arabicPeriod"/>
            </a:pPr>
            <a:r>
              <a:rPr b="1" i="0" lang="en-US" sz="3600" u="none" cap="none" strike="noStrike">
                <a:solidFill>
                  <a:srgbClr val="FF0000"/>
                </a:solidFill>
                <a:latin typeface="Play"/>
                <a:ea typeface="Play"/>
                <a:cs typeface="Play"/>
                <a:sym typeface="Play"/>
              </a:rPr>
              <a:t>Lower Prices</a:t>
            </a:r>
            <a:endParaRPr/>
          </a:p>
        </p:txBody>
      </p:sp>
      <p:sp>
        <p:nvSpPr>
          <p:cNvPr id="255" name="Google Shape;255;p17"/>
          <p:cNvSpPr txBox="1"/>
          <p:nvPr>
            <p:ph idx="1" type="body"/>
          </p:nvPr>
        </p:nvSpPr>
        <p:spPr>
          <a:xfrm>
            <a:off x="5793149" y="2633236"/>
            <a:ext cx="5737860" cy="3666980"/>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Due to heightened competition and wider array of choices that consumers and firm can choose from there is tendency to have price come down or remain competitive</a:t>
            </a:r>
            <a:endParaRPr/>
          </a:p>
        </p:txBody>
      </p:sp>
      <p:pic>
        <p:nvPicPr>
          <p:cNvPr descr="One in a crowd" id="256" name="Google Shape;256;p17"/>
          <p:cNvPicPr preferRelativeResize="0"/>
          <p:nvPr/>
        </p:nvPicPr>
        <p:blipFill rotWithShape="1">
          <a:blip r:embed="rId3">
            <a:alphaModFix/>
          </a:blip>
          <a:srcRect b="4" l="27138" r="19863" t="0"/>
          <a:stretch/>
        </p:blipFill>
        <p:spPr>
          <a:xfrm>
            <a:off x="713232" y="914400"/>
            <a:ext cx="3805986" cy="5385816"/>
          </a:xfrm>
          <a:prstGeom prst="rect">
            <a:avLst/>
          </a:prstGeom>
          <a:noFill/>
          <a:ln>
            <a:noFill/>
          </a:ln>
        </p:spPr>
      </p:pic>
      <p:cxnSp>
        <p:nvCxnSpPr>
          <p:cNvPr id="257" name="Google Shape;257;p17"/>
          <p:cNvCxnSpPr/>
          <p:nvPr/>
        </p:nvCxnSpPr>
        <p:spPr>
          <a:xfrm>
            <a:off x="5866301" y="1031001"/>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263" name="Google Shape;263;p18"/>
          <p:cNvSpPr txBox="1"/>
          <p:nvPr>
            <p:ph idx="4294967295" type="ctrTitle"/>
          </p:nvPr>
        </p:nvSpPr>
        <p:spPr>
          <a:xfrm>
            <a:off x="5557622" y="374073"/>
            <a:ext cx="5737859"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2. Higher quality</a:t>
            </a:r>
            <a:endParaRPr/>
          </a:p>
        </p:txBody>
      </p:sp>
      <p:sp>
        <p:nvSpPr>
          <p:cNvPr id="264" name="Google Shape;264;p18"/>
          <p:cNvSpPr txBox="1"/>
          <p:nvPr>
            <p:ph idx="1" type="body"/>
          </p:nvPr>
        </p:nvSpPr>
        <p:spPr>
          <a:xfrm>
            <a:off x="5129472" y="1293591"/>
            <a:ext cx="5737860" cy="3666980"/>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The fact that the options are enhanced and beyond the national boundaries, firms are left with no choice but to improve their product quality as they are not the only producer of a commodity</a:t>
            </a:r>
            <a:endParaRPr/>
          </a:p>
        </p:txBody>
      </p:sp>
      <p:pic>
        <p:nvPicPr>
          <p:cNvPr descr="Orange coloured pencil standing out from the crowd of black pencils" id="265" name="Google Shape;265;p18"/>
          <p:cNvPicPr preferRelativeResize="0"/>
          <p:nvPr/>
        </p:nvPicPr>
        <p:blipFill rotWithShape="1">
          <a:blip r:embed="rId3">
            <a:alphaModFix/>
          </a:blip>
          <a:srcRect b="-2" l="21226" r="36365" t="0"/>
          <a:stretch/>
        </p:blipFill>
        <p:spPr>
          <a:xfrm>
            <a:off x="713232" y="914400"/>
            <a:ext cx="3806620" cy="5385816"/>
          </a:xfrm>
          <a:prstGeom prst="rect">
            <a:avLst/>
          </a:prstGeom>
          <a:noFill/>
          <a:ln>
            <a:noFill/>
          </a:ln>
        </p:spPr>
      </p:pic>
      <p:cxnSp>
        <p:nvCxnSpPr>
          <p:cNvPr id="266" name="Google Shape;266;p18"/>
          <p:cNvCxnSpPr/>
          <p:nvPr/>
        </p:nvCxnSpPr>
        <p:spPr>
          <a:xfrm>
            <a:off x="5866301" y="1031001"/>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0" name="Shape 270"/>
        <p:cNvGrpSpPr/>
        <p:nvPr/>
      </p:nvGrpSpPr>
      <p:grpSpPr>
        <a:xfrm>
          <a:off x="0" y="0"/>
          <a:ext cx="0" cy="0"/>
          <a:chOff x="0" y="0"/>
          <a:chExt cx="0" cy="0"/>
        </a:xfrm>
      </p:grpSpPr>
      <p:sp>
        <p:nvSpPr>
          <p:cNvPr id="271" name="Google Shape;271;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272" name="Google Shape;272;p19"/>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Interior of dark warehouse" id="273" name="Google Shape;273;p19"/>
          <p:cNvPicPr preferRelativeResize="0"/>
          <p:nvPr/>
        </p:nvPicPr>
        <p:blipFill rotWithShape="1">
          <a:blip r:embed="rId3">
            <a:alphaModFix/>
          </a:blip>
          <a:srcRect b="-2" l="35077" r="25172" t="0"/>
          <a:stretch/>
        </p:blipFill>
        <p:spPr>
          <a:xfrm>
            <a:off x="7345680" y="10"/>
            <a:ext cx="4846320" cy="3760829"/>
          </a:xfrm>
          <a:prstGeom prst="rect">
            <a:avLst/>
          </a:prstGeom>
          <a:noFill/>
          <a:ln>
            <a:noFill/>
          </a:ln>
        </p:spPr>
      </p:pic>
      <p:sp>
        <p:nvSpPr>
          <p:cNvPr id="274" name="Google Shape;274;p19"/>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000" u="none" cap="none" strike="noStrike">
                <a:solidFill>
                  <a:srgbClr val="FF0000"/>
                </a:solidFill>
                <a:latin typeface="Play"/>
                <a:ea typeface="Play"/>
                <a:cs typeface="Play"/>
                <a:sym typeface="Play"/>
              </a:rPr>
              <a:t>3. Access to raw materials</a:t>
            </a:r>
            <a:endParaRPr/>
          </a:p>
        </p:txBody>
      </p:sp>
      <p:sp>
        <p:nvSpPr>
          <p:cNvPr id="275" name="Google Shape;275;p19"/>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firms are now able to access raw materials that would have been difficult to get before economies opened or would have been expensive to do so</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9" name="Shape 279"/>
        <p:cNvGrpSpPr/>
        <p:nvPr/>
      </p:nvGrpSpPr>
      <p:grpSpPr>
        <a:xfrm>
          <a:off x="0" y="0"/>
          <a:ext cx="0" cy="0"/>
          <a:chOff x="0" y="0"/>
          <a:chExt cx="0" cy="0"/>
        </a:xfrm>
      </p:grpSpPr>
      <p:sp>
        <p:nvSpPr>
          <p:cNvPr id="280" name="Google Shape;280;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Oil refinery against blue sky" id="281" name="Google Shape;281;p20"/>
          <p:cNvPicPr preferRelativeResize="0"/>
          <p:nvPr/>
        </p:nvPicPr>
        <p:blipFill rotWithShape="1">
          <a:blip r:embed="rId3">
            <a:alphaModFix/>
          </a:blip>
          <a:srcRect b="-2" l="34230" r="25925" t="0"/>
          <a:stretch/>
        </p:blipFill>
        <p:spPr>
          <a:xfrm>
            <a:off x="20" y="10"/>
            <a:ext cx="4857871" cy="6857990"/>
          </a:xfrm>
          <a:prstGeom prst="rect">
            <a:avLst/>
          </a:prstGeom>
          <a:noFill/>
          <a:ln>
            <a:noFill/>
          </a:ln>
        </p:spPr>
      </p:pic>
      <p:cxnSp>
        <p:nvCxnSpPr>
          <p:cNvPr id="282" name="Google Shape;282;p20"/>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83" name="Google Shape;283;p20"/>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4. Labor mobility and job creation</a:t>
            </a:r>
            <a:endParaRPr/>
          </a:p>
        </p:txBody>
      </p:sp>
      <p:sp>
        <p:nvSpPr>
          <p:cNvPr id="284" name="Google Shape;284;p20"/>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Now firms can source or produce from anywhere in the world, this has seen people move to where there is work and the creation of jobs in economies where there are other factors of production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id="289" name="Google Shape;289;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financial skyscrapers into the sky" id="290" name="Google Shape;290;p21"/>
          <p:cNvPicPr preferRelativeResize="0"/>
          <p:nvPr/>
        </p:nvPicPr>
        <p:blipFill rotWithShape="1">
          <a:blip r:embed="rId3">
            <a:alphaModFix/>
          </a:blip>
          <a:srcRect b="-1" l="31001" r="21716" t="0"/>
          <a:stretch/>
        </p:blipFill>
        <p:spPr>
          <a:xfrm>
            <a:off x="20" y="10"/>
            <a:ext cx="4857871" cy="6857990"/>
          </a:xfrm>
          <a:prstGeom prst="rect">
            <a:avLst/>
          </a:prstGeom>
          <a:noFill/>
          <a:ln>
            <a:noFill/>
          </a:ln>
        </p:spPr>
      </p:pic>
      <p:cxnSp>
        <p:nvCxnSpPr>
          <p:cNvPr id="291" name="Google Shape;291;p21"/>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292" name="Google Shape;292;p21"/>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5. Economic development and growth</a:t>
            </a:r>
            <a:endParaRPr/>
          </a:p>
        </p:txBody>
      </p:sp>
      <p:sp>
        <p:nvSpPr>
          <p:cNvPr id="293" name="Google Shape;293;p21"/>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This is especially being witnessed by emerging markets and developing countries who for a long time have been sidelined from international trade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7" name="Shape 297"/>
        <p:cNvGrpSpPr/>
        <p:nvPr/>
      </p:nvGrpSpPr>
      <p:grpSpPr>
        <a:xfrm>
          <a:off x="0" y="0"/>
          <a:ext cx="0" cy="0"/>
          <a:chOff x="0" y="0"/>
          <a:chExt cx="0" cy="0"/>
        </a:xfrm>
      </p:grpSpPr>
      <p:sp>
        <p:nvSpPr>
          <p:cNvPr id="298" name="Google Shape;298;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Mobile device with apps" id="299" name="Google Shape;299;p22"/>
          <p:cNvPicPr preferRelativeResize="0"/>
          <p:nvPr/>
        </p:nvPicPr>
        <p:blipFill rotWithShape="1">
          <a:blip r:embed="rId3">
            <a:alphaModFix/>
          </a:blip>
          <a:srcRect b="-2" l="49880" r="10273" t="0"/>
          <a:stretch/>
        </p:blipFill>
        <p:spPr>
          <a:xfrm>
            <a:off x="20" y="10"/>
            <a:ext cx="4857871" cy="6857990"/>
          </a:xfrm>
          <a:prstGeom prst="rect">
            <a:avLst/>
          </a:prstGeom>
          <a:noFill/>
          <a:ln>
            <a:noFill/>
          </a:ln>
        </p:spPr>
      </p:pic>
      <p:cxnSp>
        <p:nvCxnSpPr>
          <p:cNvPr id="300" name="Google Shape;300;p22"/>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01" name="Google Shape;301;p22"/>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6. Technology access</a:t>
            </a:r>
            <a:endParaRPr/>
          </a:p>
        </p:txBody>
      </p:sp>
      <p:sp>
        <p:nvSpPr>
          <p:cNvPr id="302" name="Google Shape;302;p22"/>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globalization allows firms and people from least developed economies access advanced technologies improving their production and efficiency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6" name="Shape 306"/>
        <p:cNvGrpSpPr/>
        <p:nvPr/>
      </p:nvGrpSpPr>
      <p:grpSpPr>
        <a:xfrm>
          <a:off x="0" y="0"/>
          <a:ext cx="0" cy="0"/>
          <a:chOff x="0" y="0"/>
          <a:chExt cx="0" cy="0"/>
        </a:xfrm>
      </p:grpSpPr>
      <p:sp>
        <p:nvSpPr>
          <p:cNvPr id="307" name="Google Shape;307;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Mobile device with apps" id="308" name="Google Shape;308;p23"/>
          <p:cNvPicPr preferRelativeResize="0"/>
          <p:nvPr/>
        </p:nvPicPr>
        <p:blipFill rotWithShape="1">
          <a:blip r:embed="rId3">
            <a:alphaModFix/>
          </a:blip>
          <a:srcRect b="-3" l="46601" r="6993" t="0"/>
          <a:stretch/>
        </p:blipFill>
        <p:spPr>
          <a:xfrm>
            <a:off x="20" y="914399"/>
            <a:ext cx="4416532" cy="5353523"/>
          </a:xfrm>
          <a:prstGeom prst="rect">
            <a:avLst/>
          </a:prstGeom>
          <a:noFill/>
          <a:ln>
            <a:noFill/>
          </a:ln>
        </p:spPr>
      </p:pic>
      <p:cxnSp>
        <p:nvCxnSpPr>
          <p:cNvPr id="309" name="Google Shape;309;p23"/>
          <p:cNvCxnSpPr/>
          <p:nvPr/>
        </p:nvCxnSpPr>
        <p:spPr>
          <a:xfrm flipH="1" rot="10800000">
            <a:off x="0" y="6267922"/>
            <a:ext cx="4416552" cy="1"/>
          </a:xfrm>
          <a:prstGeom prst="straightConnector1">
            <a:avLst/>
          </a:prstGeom>
          <a:noFill/>
          <a:ln cap="flat" cmpd="sng" w="76200">
            <a:solidFill>
              <a:schemeClr val="accent1"/>
            </a:solidFill>
            <a:prstDash val="solid"/>
            <a:miter lim="800000"/>
            <a:headEnd len="sm" w="sm" type="none"/>
            <a:tailEnd len="sm" w="sm" type="none"/>
          </a:ln>
        </p:spPr>
      </p:cxnSp>
      <p:sp>
        <p:nvSpPr>
          <p:cNvPr id="310" name="Google Shape;310;p23"/>
          <p:cNvSpPr txBox="1"/>
          <p:nvPr>
            <p:ph idx="4294967295" type="ctrTitle"/>
          </p:nvPr>
        </p:nvSpPr>
        <p:spPr>
          <a:xfrm>
            <a:off x="5029200" y="914400"/>
            <a:ext cx="6501810"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000" u="none" cap="none" strike="noStrike">
                <a:solidFill>
                  <a:srgbClr val="FF0000"/>
                </a:solidFill>
                <a:latin typeface="Play"/>
                <a:ea typeface="Play"/>
                <a:cs typeface="Play"/>
                <a:sym typeface="Play"/>
              </a:rPr>
              <a:t>7. Widened consumer choice</a:t>
            </a:r>
            <a:endParaRPr/>
          </a:p>
        </p:txBody>
      </p:sp>
      <p:sp>
        <p:nvSpPr>
          <p:cNvPr id="311" name="Google Shape;311;p23"/>
          <p:cNvSpPr txBox="1"/>
          <p:nvPr>
            <p:ph idx="1" type="body"/>
          </p:nvPr>
        </p:nvSpPr>
        <p:spPr>
          <a:xfrm>
            <a:off x="5029200" y="2176036"/>
            <a:ext cx="6501810" cy="41218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Through goods mobility consumers are accorded a wider choice as they can source from anywhere on the globe through possibilities created via electronic commerce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5" name="Shape 315"/>
        <p:cNvGrpSpPr/>
        <p:nvPr/>
      </p:nvGrpSpPr>
      <p:grpSpPr>
        <a:xfrm>
          <a:off x="0" y="0"/>
          <a:ext cx="0" cy="0"/>
          <a:chOff x="0" y="0"/>
          <a:chExt cx="0" cy="0"/>
        </a:xfrm>
      </p:grpSpPr>
      <p:sp>
        <p:nvSpPr>
          <p:cNvPr id="316" name="Google Shape;316;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 person holding a globe" id="317" name="Google Shape;317;p24"/>
          <p:cNvPicPr preferRelativeResize="0"/>
          <p:nvPr/>
        </p:nvPicPr>
        <p:blipFill rotWithShape="1">
          <a:blip r:embed="rId3">
            <a:alphaModFix/>
          </a:blip>
          <a:srcRect b="-3" l="29228" r="28678" t="0"/>
          <a:stretch/>
        </p:blipFill>
        <p:spPr>
          <a:xfrm>
            <a:off x="20" y="10"/>
            <a:ext cx="4857871" cy="6857990"/>
          </a:xfrm>
          <a:prstGeom prst="rect">
            <a:avLst/>
          </a:prstGeom>
          <a:noFill/>
          <a:ln>
            <a:noFill/>
          </a:ln>
        </p:spPr>
      </p:pic>
      <p:cxnSp>
        <p:nvCxnSpPr>
          <p:cNvPr id="318" name="Google Shape;318;p24"/>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19" name="Google Shape;319;p24"/>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8. Cultural exchange</a:t>
            </a:r>
            <a:endParaRPr/>
          </a:p>
        </p:txBody>
      </p:sp>
      <p:sp>
        <p:nvSpPr>
          <p:cNvPr id="320" name="Google Shape;320;p24"/>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Globalization has allowed different cultures to interact and learn from each other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4" name="Shape 324"/>
        <p:cNvGrpSpPr/>
        <p:nvPr/>
      </p:nvGrpSpPr>
      <p:grpSpPr>
        <a:xfrm>
          <a:off x="0" y="0"/>
          <a:ext cx="0" cy="0"/>
          <a:chOff x="0" y="0"/>
          <a:chExt cx="0" cy="0"/>
        </a:xfrm>
      </p:grpSpPr>
      <p:sp>
        <p:nvSpPr>
          <p:cNvPr id="325" name="Google Shape;325;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326" name="Google Shape;326;p25"/>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Low angle view of modern skyscrapers rising straight up against a dramatic sky" id="327" name="Google Shape;327;p25"/>
          <p:cNvPicPr preferRelativeResize="0"/>
          <p:nvPr/>
        </p:nvPicPr>
        <p:blipFill rotWithShape="1">
          <a:blip r:embed="rId3">
            <a:alphaModFix/>
          </a:blip>
          <a:srcRect b="-3" l="18484" r="34415" t="0"/>
          <a:stretch/>
        </p:blipFill>
        <p:spPr>
          <a:xfrm>
            <a:off x="7345680" y="10"/>
            <a:ext cx="4846320" cy="3748539"/>
          </a:xfrm>
          <a:prstGeom prst="rect">
            <a:avLst/>
          </a:prstGeom>
          <a:noFill/>
          <a:ln>
            <a:noFill/>
          </a:ln>
        </p:spPr>
      </p:pic>
      <p:sp>
        <p:nvSpPr>
          <p:cNvPr id="328" name="Google Shape;328;p25"/>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000"/>
              <a:buFont typeface="Play"/>
              <a:buNone/>
            </a:pPr>
            <a:r>
              <a:rPr b="1" i="0" lang="en-US" sz="4000" u="none" cap="none" strike="noStrike">
                <a:solidFill>
                  <a:srgbClr val="FF0000"/>
                </a:solidFill>
                <a:latin typeface="Play"/>
                <a:ea typeface="Play"/>
                <a:cs typeface="Play"/>
                <a:sym typeface="Play"/>
              </a:rPr>
              <a:t>9.Poverty reduction</a:t>
            </a:r>
            <a:endParaRPr/>
          </a:p>
        </p:txBody>
      </p:sp>
      <p:sp>
        <p:nvSpPr>
          <p:cNvPr id="329" name="Google Shape;329;p25"/>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As least developed countries take part in international trade and their economies improve, living standards of their inhabitants are improved in the process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33" name="Shape 333"/>
        <p:cNvGrpSpPr/>
        <p:nvPr/>
      </p:nvGrpSpPr>
      <p:grpSpPr>
        <a:xfrm>
          <a:off x="0" y="0"/>
          <a:ext cx="0" cy="0"/>
          <a:chOff x="0" y="0"/>
          <a:chExt cx="0" cy="0"/>
        </a:xfrm>
      </p:grpSpPr>
      <p:cxnSp>
        <p:nvCxnSpPr>
          <p:cNvPr id="334" name="Google Shape;334;p26"/>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35" name="Google Shape;335;p26"/>
          <p:cNvSpPr/>
          <p:nvPr/>
        </p:nvSpPr>
        <p:spPr>
          <a:xfrm>
            <a:off x="0" y="0"/>
            <a:ext cx="12192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Close-up of an oar in a lake" id="336" name="Google Shape;336;p26"/>
          <p:cNvPicPr preferRelativeResize="0"/>
          <p:nvPr/>
        </p:nvPicPr>
        <p:blipFill rotWithShape="1">
          <a:blip r:embed="rId3">
            <a:alphaModFix amt="40000"/>
          </a:blip>
          <a:srcRect b="5140" l="0" r="9084" t="18134"/>
          <a:stretch/>
        </p:blipFill>
        <p:spPr>
          <a:xfrm>
            <a:off x="20" y="152"/>
            <a:ext cx="12191980" cy="6857848"/>
          </a:xfrm>
          <a:prstGeom prst="rect">
            <a:avLst/>
          </a:prstGeom>
          <a:noFill/>
          <a:ln>
            <a:noFill/>
          </a:ln>
        </p:spPr>
      </p:pic>
      <p:sp>
        <p:nvSpPr>
          <p:cNvPr id="337" name="Google Shape;337;p26"/>
          <p:cNvSpPr txBox="1"/>
          <p:nvPr>
            <p:ph idx="4294967295" type="ctrTitle"/>
          </p:nvPr>
        </p:nvSpPr>
        <p:spPr>
          <a:xfrm>
            <a:off x="640080" y="985233"/>
            <a:ext cx="5758628" cy="3355853"/>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FFFF"/>
              </a:buClr>
              <a:buSzPts val="6000"/>
              <a:buFont typeface="Play"/>
              <a:buNone/>
            </a:pPr>
            <a:r>
              <a:rPr b="1" i="0" lang="en-US" sz="6000" u="none" cap="none" strike="noStrike">
                <a:solidFill>
                  <a:srgbClr val="FFFFFF"/>
                </a:solidFill>
                <a:latin typeface="Play"/>
                <a:ea typeface="Play"/>
                <a:cs typeface="Play"/>
                <a:sym typeface="Play"/>
              </a:rPr>
              <a:t>10. Global peace</a:t>
            </a:r>
            <a:endParaRPr/>
          </a:p>
        </p:txBody>
      </p:sp>
      <p:sp>
        <p:nvSpPr>
          <p:cNvPr id="338" name="Google Shape;338;p26"/>
          <p:cNvSpPr txBox="1"/>
          <p:nvPr>
            <p:ph idx="1" type="body"/>
          </p:nvPr>
        </p:nvSpPr>
        <p:spPr>
          <a:xfrm>
            <a:off x="640080" y="5251621"/>
            <a:ext cx="4439920" cy="1104721"/>
          </a:xfrm>
          <a:prstGeom prst="rect">
            <a:avLst/>
          </a:prstGeom>
          <a:noFill/>
          <a:ln>
            <a:noFill/>
          </a:ln>
        </p:spPr>
        <p:txBody>
          <a:bodyPr anchorCtr="0" anchor="t" bIns="45700" lIns="91425" spcFirstLastPara="1" rIns="91425" wrap="square" tIns="45700">
            <a:normAutofit/>
          </a:bodyPr>
          <a:lstStyle/>
          <a:p>
            <a:pPr indent="0" lvl="0" marL="0" rtl="0" algn="l">
              <a:lnSpc>
                <a:spcPct val="130000"/>
              </a:lnSpc>
              <a:spcBef>
                <a:spcPts val="0"/>
              </a:spcBef>
              <a:spcAft>
                <a:spcPts val="0"/>
              </a:spcAft>
              <a:buClr>
                <a:srgbClr val="FFFFFF"/>
              </a:buClr>
              <a:buSzPts val="1566"/>
              <a:buNone/>
            </a:pPr>
            <a:r>
              <a:rPr b="1" lang="en-US" sz="1800" cap="none">
                <a:solidFill>
                  <a:srgbClr val="FFFFFF"/>
                </a:solidFill>
              </a:rPr>
              <a:t>THROUGH TRADE PEACE IS PERPETUATED</a:t>
            </a:r>
            <a:endParaRPr/>
          </a:p>
        </p:txBody>
      </p:sp>
      <p:cxnSp>
        <p:nvCxnSpPr>
          <p:cNvPr id="339" name="Google Shape;339;p26"/>
          <p:cNvCxnSpPr/>
          <p:nvPr/>
        </p:nvCxnSpPr>
        <p:spPr>
          <a:xfrm>
            <a:off x="713232" y="4954368"/>
            <a:ext cx="978862" cy="0"/>
          </a:xfrm>
          <a:prstGeom prst="straightConnector1">
            <a:avLst/>
          </a:prstGeom>
          <a:noFill/>
          <a:ln cap="flat" cmpd="sng" w="76200">
            <a:solidFill>
              <a:schemeClr val="accent1"/>
            </a:solidFill>
            <a:prstDash val="solid"/>
            <a:miter lim="800000"/>
            <a:headEnd len="sm" w="sm" type="none"/>
            <a:tailEnd len="sm" w="sm"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id="344" name="Google Shape;344;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 world map made of pins and strings" id="345" name="Google Shape;345;p27"/>
          <p:cNvPicPr preferRelativeResize="0"/>
          <p:nvPr/>
        </p:nvPicPr>
        <p:blipFill rotWithShape="1">
          <a:blip r:embed="rId3">
            <a:alphaModFix/>
          </a:blip>
          <a:srcRect b="-3" l="26007" r="26778" t="0"/>
          <a:stretch/>
        </p:blipFill>
        <p:spPr>
          <a:xfrm>
            <a:off x="20" y="10"/>
            <a:ext cx="4857871" cy="6857990"/>
          </a:xfrm>
          <a:prstGeom prst="rect">
            <a:avLst/>
          </a:prstGeom>
          <a:noFill/>
          <a:ln>
            <a:noFill/>
          </a:ln>
        </p:spPr>
      </p:pic>
      <p:cxnSp>
        <p:nvCxnSpPr>
          <p:cNvPr id="346" name="Google Shape;346;p27"/>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47" name="Google Shape;347;p27"/>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11. Enhanced connectivity and communication</a:t>
            </a:r>
            <a:endParaRPr/>
          </a:p>
        </p:txBody>
      </p:sp>
      <p:sp>
        <p:nvSpPr>
          <p:cNvPr id="348" name="Google Shape;348;p27"/>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Globalization and the need to do so has increased connectivity and communication of humanity as well as that of businesses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2" name="Shape 352"/>
        <p:cNvGrpSpPr/>
        <p:nvPr/>
      </p:nvGrpSpPr>
      <p:grpSpPr>
        <a:xfrm>
          <a:off x="0" y="0"/>
          <a:ext cx="0" cy="0"/>
          <a:chOff x="0" y="0"/>
          <a:chExt cx="0" cy="0"/>
        </a:xfrm>
      </p:grpSpPr>
      <p:sp>
        <p:nvSpPr>
          <p:cNvPr id="353" name="Google Shape;353;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bstract blurred public library with bookshelves" id="354" name="Google Shape;354;p28"/>
          <p:cNvPicPr preferRelativeResize="0"/>
          <p:nvPr/>
        </p:nvPicPr>
        <p:blipFill rotWithShape="1">
          <a:blip r:embed="rId3">
            <a:alphaModFix/>
          </a:blip>
          <a:srcRect b="-1" l="15242" r="37474" t="0"/>
          <a:stretch/>
        </p:blipFill>
        <p:spPr>
          <a:xfrm>
            <a:off x="20" y="10"/>
            <a:ext cx="4857871" cy="6857990"/>
          </a:xfrm>
          <a:prstGeom prst="rect">
            <a:avLst/>
          </a:prstGeom>
          <a:noFill/>
          <a:ln>
            <a:noFill/>
          </a:ln>
        </p:spPr>
      </p:pic>
      <p:cxnSp>
        <p:nvCxnSpPr>
          <p:cNvPr id="355" name="Google Shape;355;p28"/>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56" name="Google Shape;356;p28"/>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400"/>
              <a:buFont typeface="Play"/>
              <a:buNone/>
            </a:pPr>
            <a:r>
              <a:rPr b="1" i="0" lang="en-US" sz="3400" u="none" cap="none" strike="noStrike">
                <a:solidFill>
                  <a:schemeClr val="dk1"/>
                </a:solidFill>
                <a:latin typeface="Play"/>
                <a:ea typeface="Play"/>
                <a:cs typeface="Play"/>
                <a:sym typeface="Play"/>
              </a:rPr>
              <a:t>Counter- argument for globalization</a:t>
            </a:r>
            <a:endParaRPr/>
          </a:p>
        </p:txBody>
      </p:sp>
      <p:sp>
        <p:nvSpPr>
          <p:cNvPr id="357" name="Google Shape;357;p28"/>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While it is evident that there are various ways in which we benefit from globalization, it is not without some worrisome effects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1" name="Shape 361"/>
        <p:cNvGrpSpPr/>
        <p:nvPr/>
      </p:nvGrpSpPr>
      <p:grpSpPr>
        <a:xfrm>
          <a:off x="0" y="0"/>
          <a:ext cx="0" cy="0"/>
          <a:chOff x="0" y="0"/>
          <a:chExt cx="0" cy="0"/>
        </a:xfrm>
      </p:grpSpPr>
      <p:sp>
        <p:nvSpPr>
          <p:cNvPr id="362" name="Google Shape;362;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ow angle view of modern skyscrapers rising straight up against a dramatic sky" id="363" name="Google Shape;363;p29"/>
          <p:cNvPicPr preferRelativeResize="0"/>
          <p:nvPr/>
        </p:nvPicPr>
        <p:blipFill rotWithShape="1">
          <a:blip r:embed="rId3">
            <a:alphaModFix/>
          </a:blip>
          <a:srcRect b="-1" l="27291" r="25426" t="0"/>
          <a:stretch/>
        </p:blipFill>
        <p:spPr>
          <a:xfrm>
            <a:off x="20" y="10"/>
            <a:ext cx="4857871" cy="6857990"/>
          </a:xfrm>
          <a:prstGeom prst="rect">
            <a:avLst/>
          </a:prstGeom>
          <a:noFill/>
          <a:ln>
            <a:noFill/>
          </a:ln>
        </p:spPr>
      </p:pic>
      <p:cxnSp>
        <p:nvCxnSpPr>
          <p:cNvPr id="364" name="Google Shape;364;p29"/>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65" name="Google Shape;365;p29"/>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742950" lvl="0" marL="742950" marR="0" rtl="0" algn="l">
              <a:lnSpc>
                <a:spcPct val="100000"/>
              </a:lnSpc>
              <a:spcBef>
                <a:spcPts val="0"/>
              </a:spcBef>
              <a:spcAft>
                <a:spcPts val="0"/>
              </a:spcAft>
              <a:buClr>
                <a:schemeClr val="dk1"/>
              </a:buClr>
              <a:buSzPts val="4000"/>
              <a:buFont typeface="Play"/>
              <a:buAutoNum type="arabicPeriod"/>
            </a:pPr>
            <a:r>
              <a:rPr b="1" i="0" lang="en-US" sz="4000" u="none" cap="none" strike="noStrike">
                <a:solidFill>
                  <a:schemeClr val="dk1"/>
                </a:solidFill>
                <a:latin typeface="Play"/>
                <a:ea typeface="Play"/>
                <a:cs typeface="Play"/>
                <a:sym typeface="Play"/>
              </a:rPr>
              <a:t>Economic inequality</a:t>
            </a:r>
            <a:endParaRPr/>
          </a:p>
        </p:txBody>
      </p:sp>
      <p:sp>
        <p:nvSpPr>
          <p:cNvPr id="366" name="Google Shape;366;p29"/>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Globalization is criticized for continued widening of economic gaps between the poor and rich countries</a:t>
            </a:r>
            <a:endParaRPr/>
          </a:p>
          <a:p>
            <a:pPr indent="-228600" lvl="0" marL="228600" rtl="0" algn="l">
              <a:lnSpc>
                <a:spcPct val="120000"/>
              </a:lnSpc>
              <a:spcBef>
                <a:spcPts val="1000"/>
              </a:spcBef>
              <a:spcAft>
                <a:spcPts val="0"/>
              </a:spcAft>
              <a:buClr>
                <a:schemeClr val="dk1"/>
              </a:buClr>
              <a:buSzPts val="1740"/>
              <a:buChar char="•"/>
            </a:pPr>
            <a:r>
              <a:rPr lang="en-US"/>
              <a:t>Critics say that it the wealthier countries and individual will continue to grow rich while the poor will continue being poor</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0" name="Shape 370"/>
        <p:cNvGrpSpPr/>
        <p:nvPr/>
      </p:nvGrpSpPr>
      <p:grpSpPr>
        <a:xfrm>
          <a:off x="0" y="0"/>
          <a:ext cx="0" cy="0"/>
          <a:chOff x="0" y="0"/>
          <a:chExt cx="0" cy="0"/>
        </a:xfrm>
      </p:grpSpPr>
      <p:sp>
        <p:nvSpPr>
          <p:cNvPr id="371" name="Google Shape;371;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Plant growing in a concrete crack" id="372" name="Google Shape;372;p30"/>
          <p:cNvPicPr preferRelativeResize="0"/>
          <p:nvPr/>
        </p:nvPicPr>
        <p:blipFill rotWithShape="1">
          <a:blip r:embed="rId3">
            <a:alphaModFix/>
          </a:blip>
          <a:srcRect b="-1" l="17183" r="35533" t="0"/>
          <a:stretch/>
        </p:blipFill>
        <p:spPr>
          <a:xfrm>
            <a:off x="20" y="10"/>
            <a:ext cx="4857871" cy="6857990"/>
          </a:xfrm>
          <a:prstGeom prst="rect">
            <a:avLst/>
          </a:prstGeom>
          <a:noFill/>
          <a:ln>
            <a:noFill/>
          </a:ln>
        </p:spPr>
      </p:pic>
      <p:cxnSp>
        <p:nvCxnSpPr>
          <p:cNvPr id="373" name="Google Shape;373;p30"/>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74" name="Google Shape;374;p30"/>
          <p:cNvSpPr txBox="1"/>
          <p:nvPr>
            <p:ph idx="4294967295" type="ctrTitle"/>
          </p:nvPr>
        </p:nvSpPr>
        <p:spPr>
          <a:xfrm>
            <a:off x="5289003" y="346364"/>
            <a:ext cx="6034187"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chemeClr val="dk1"/>
              </a:buClr>
              <a:buSzPct val="100000"/>
              <a:buFont typeface="Play"/>
              <a:buNone/>
            </a:pPr>
            <a:r>
              <a:rPr b="1" i="0" lang="en-US" sz="3700" u="none" cap="none" strike="noStrike">
                <a:solidFill>
                  <a:schemeClr val="dk1"/>
                </a:solidFill>
                <a:latin typeface="Play"/>
                <a:ea typeface="Play"/>
                <a:cs typeface="Play"/>
                <a:sym typeface="Play"/>
              </a:rPr>
              <a:t>2. Environmental degradation</a:t>
            </a:r>
            <a:endParaRPr/>
          </a:p>
        </p:txBody>
      </p:sp>
      <p:sp>
        <p:nvSpPr>
          <p:cNvPr id="375" name="Google Shape;375;p30"/>
          <p:cNvSpPr txBox="1"/>
          <p:nvPr>
            <p:ph idx="1" type="body"/>
          </p:nvPr>
        </p:nvSpPr>
        <p:spPr>
          <a:xfrm>
            <a:off x="5289003" y="144174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As population grows and demand increases, production must match this</a:t>
            </a:r>
            <a:endParaRPr/>
          </a:p>
          <a:p>
            <a:pPr indent="-228600" lvl="0" marL="228600" rtl="0" algn="l">
              <a:lnSpc>
                <a:spcPct val="120000"/>
              </a:lnSpc>
              <a:spcBef>
                <a:spcPts val="1000"/>
              </a:spcBef>
              <a:spcAft>
                <a:spcPts val="0"/>
              </a:spcAft>
              <a:buClr>
                <a:schemeClr val="dk1"/>
              </a:buClr>
              <a:buSzPts val="1740"/>
              <a:buChar char="•"/>
            </a:pPr>
            <a:r>
              <a:rPr lang="en-US"/>
              <a:t>The result is over production and exploitation of our natural resources without limits, and this can be connected to deforestation and climate change we are witnessing today</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9" name="Shape 379"/>
        <p:cNvGrpSpPr/>
        <p:nvPr/>
      </p:nvGrpSpPr>
      <p:grpSpPr>
        <a:xfrm>
          <a:off x="0" y="0"/>
          <a:ext cx="0" cy="0"/>
          <a:chOff x="0" y="0"/>
          <a:chExt cx="0" cy="0"/>
        </a:xfrm>
      </p:grpSpPr>
      <p:sp>
        <p:nvSpPr>
          <p:cNvPr id="380" name="Google Shape;380;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Digital financial graphs in 3D" id="381" name="Google Shape;381;p31"/>
          <p:cNvPicPr preferRelativeResize="0"/>
          <p:nvPr/>
        </p:nvPicPr>
        <p:blipFill rotWithShape="1">
          <a:blip r:embed="rId3">
            <a:alphaModFix/>
          </a:blip>
          <a:srcRect b="-9" l="35084" r="9778" t="0"/>
          <a:stretch/>
        </p:blipFill>
        <p:spPr>
          <a:xfrm>
            <a:off x="20" y="10"/>
            <a:ext cx="4857871" cy="6857990"/>
          </a:xfrm>
          <a:prstGeom prst="rect">
            <a:avLst/>
          </a:prstGeom>
          <a:noFill/>
          <a:ln>
            <a:noFill/>
          </a:ln>
        </p:spPr>
      </p:pic>
      <p:cxnSp>
        <p:nvCxnSpPr>
          <p:cNvPr id="382" name="Google Shape;382;p31"/>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83" name="Google Shape;383;p31"/>
          <p:cNvSpPr txBox="1"/>
          <p:nvPr>
            <p:ph idx="4294967295" type="ctrTitle"/>
          </p:nvPr>
        </p:nvSpPr>
        <p:spPr>
          <a:xfrm>
            <a:off x="5496821" y="346364"/>
            <a:ext cx="6034187"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chemeClr val="dk1"/>
              </a:buClr>
              <a:buSzPct val="100000"/>
              <a:buFont typeface="Play"/>
              <a:buNone/>
            </a:pPr>
            <a:r>
              <a:rPr b="1" i="0" lang="en-US" sz="3700" u="none" cap="none" strike="noStrike">
                <a:solidFill>
                  <a:schemeClr val="dk1"/>
                </a:solidFill>
                <a:latin typeface="Play"/>
                <a:ea typeface="Play"/>
                <a:cs typeface="Play"/>
                <a:sym typeface="Play"/>
              </a:rPr>
              <a:t>3. Intellectual property issues</a:t>
            </a:r>
            <a:endParaRPr/>
          </a:p>
        </p:txBody>
      </p:sp>
      <p:sp>
        <p:nvSpPr>
          <p:cNvPr id="384" name="Google Shape;384;p31"/>
          <p:cNvSpPr txBox="1"/>
          <p:nvPr>
            <p:ph idx="1" type="body"/>
          </p:nvPr>
        </p:nvSpPr>
        <p:spPr>
          <a:xfrm>
            <a:off x="5164312" y="1164654"/>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 trade has been connected to the increased theft of intellectual property rights</a:t>
            </a:r>
            <a:endParaRPr/>
          </a:p>
          <a:p>
            <a:pPr indent="-228600" lvl="0" marL="228600" rtl="0" algn="l">
              <a:lnSpc>
                <a:spcPct val="120000"/>
              </a:lnSpc>
              <a:spcBef>
                <a:spcPts val="1000"/>
              </a:spcBef>
              <a:spcAft>
                <a:spcPts val="0"/>
              </a:spcAft>
              <a:buClr>
                <a:schemeClr val="dk1"/>
              </a:buClr>
              <a:buSzPts val="1740"/>
              <a:buChar char="•"/>
            </a:pPr>
            <a:r>
              <a:rPr lang="en-US"/>
              <a:t>Since there are global consumers, it is becoming attractive to infringe on property rights</a:t>
            </a:r>
            <a:endParaRPr/>
          </a:p>
          <a:p>
            <a:pPr indent="-228600" lvl="0" marL="228600" rtl="0" algn="l">
              <a:lnSpc>
                <a:spcPct val="120000"/>
              </a:lnSpc>
              <a:spcBef>
                <a:spcPts val="1000"/>
              </a:spcBef>
              <a:spcAft>
                <a:spcPts val="0"/>
              </a:spcAft>
              <a:buClr>
                <a:schemeClr val="dk1"/>
              </a:buClr>
              <a:buSzPts val="1740"/>
              <a:buChar char="•"/>
            </a:pPr>
            <a:r>
              <a:rPr lang="en-US"/>
              <a:t>Companies such as Microsoft have been losing a lot of money due to piracy of its software across developing countries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8" name="Shape 388"/>
        <p:cNvGrpSpPr/>
        <p:nvPr/>
      </p:nvGrpSpPr>
      <p:grpSpPr>
        <a:xfrm>
          <a:off x="0" y="0"/>
          <a:ext cx="0" cy="0"/>
          <a:chOff x="0" y="0"/>
          <a:chExt cx="0" cy="0"/>
        </a:xfrm>
      </p:grpSpPr>
      <p:sp>
        <p:nvSpPr>
          <p:cNvPr id="389" name="Google Shape;389;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Tall office building looking up" id="390" name="Google Shape;390;p32"/>
          <p:cNvPicPr preferRelativeResize="0"/>
          <p:nvPr/>
        </p:nvPicPr>
        <p:blipFill rotWithShape="1">
          <a:blip r:embed="rId3">
            <a:alphaModFix/>
          </a:blip>
          <a:srcRect b="4" l="25163" r="27903" t="0"/>
          <a:stretch/>
        </p:blipFill>
        <p:spPr>
          <a:xfrm>
            <a:off x="20" y="10"/>
            <a:ext cx="4857871" cy="6857990"/>
          </a:xfrm>
          <a:prstGeom prst="rect">
            <a:avLst/>
          </a:prstGeom>
          <a:noFill/>
          <a:ln>
            <a:noFill/>
          </a:ln>
        </p:spPr>
      </p:pic>
      <p:cxnSp>
        <p:nvCxnSpPr>
          <p:cNvPr id="391" name="Google Shape;391;p32"/>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392" name="Google Shape;392;p32"/>
          <p:cNvSpPr txBox="1"/>
          <p:nvPr>
            <p:ph idx="4294967295" type="ctrTitle"/>
          </p:nvPr>
        </p:nvSpPr>
        <p:spPr>
          <a:xfrm>
            <a:off x="6702166" y="346364"/>
            <a:ext cx="5355315"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400"/>
              <a:buFont typeface="Play"/>
              <a:buNone/>
            </a:pPr>
            <a:r>
              <a:rPr b="1" i="0" lang="en-US" sz="3400" u="none" cap="none" strike="noStrike">
                <a:solidFill>
                  <a:schemeClr val="dk1"/>
                </a:solidFill>
                <a:latin typeface="Play"/>
                <a:ea typeface="Play"/>
                <a:cs typeface="Play"/>
                <a:sym typeface="Play"/>
              </a:rPr>
              <a:t>4. Local industries victimization</a:t>
            </a:r>
            <a:endParaRPr/>
          </a:p>
        </p:txBody>
      </p:sp>
      <p:sp>
        <p:nvSpPr>
          <p:cNvPr id="393" name="Google Shape;393;p32"/>
          <p:cNvSpPr txBox="1"/>
          <p:nvPr>
            <p:ph idx="1" type="body"/>
          </p:nvPr>
        </p:nvSpPr>
        <p:spPr>
          <a:xfrm>
            <a:off x="5579948" y="159414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Whenever economies open, it is possible that local small industries may not have financial muscles to wade or compete with big multinationals</a:t>
            </a:r>
            <a:endParaRPr/>
          </a:p>
          <a:p>
            <a:pPr indent="-228600" lvl="0" marL="228600" rtl="0" algn="l">
              <a:lnSpc>
                <a:spcPct val="120000"/>
              </a:lnSpc>
              <a:spcBef>
                <a:spcPts val="1000"/>
              </a:spcBef>
              <a:spcAft>
                <a:spcPts val="0"/>
              </a:spcAft>
              <a:buClr>
                <a:schemeClr val="dk1"/>
              </a:buClr>
              <a:buSzPts val="1740"/>
              <a:buChar char="•"/>
            </a:pPr>
            <a:r>
              <a:rPr lang="en-US"/>
              <a:t>Without government interventions such firms may have to fold, local suppliers and populations working in those firms will be affected negatively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7" name="Shape 397"/>
        <p:cNvGrpSpPr/>
        <p:nvPr/>
      </p:nvGrpSpPr>
      <p:grpSpPr>
        <a:xfrm>
          <a:off x="0" y="0"/>
          <a:ext cx="0" cy="0"/>
          <a:chOff x="0" y="0"/>
          <a:chExt cx="0" cy="0"/>
        </a:xfrm>
      </p:grpSpPr>
      <p:sp>
        <p:nvSpPr>
          <p:cNvPr id="398" name="Google Shape;398;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399" name="Google Shape;399;p33"/>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Low angle view of modern skyscrapers rising straight up against a dramatic sky" id="400" name="Google Shape;400;p33"/>
          <p:cNvPicPr preferRelativeResize="0"/>
          <p:nvPr/>
        </p:nvPicPr>
        <p:blipFill rotWithShape="1">
          <a:blip r:embed="rId3">
            <a:alphaModFix/>
          </a:blip>
          <a:srcRect b="-3" l="18484" r="34415" t="0"/>
          <a:stretch/>
        </p:blipFill>
        <p:spPr>
          <a:xfrm>
            <a:off x="7345680" y="10"/>
            <a:ext cx="4846320" cy="3435918"/>
          </a:xfrm>
          <a:prstGeom prst="rect">
            <a:avLst/>
          </a:prstGeom>
          <a:noFill/>
          <a:ln>
            <a:noFill/>
          </a:ln>
        </p:spPr>
      </p:pic>
      <p:sp>
        <p:nvSpPr>
          <p:cNvPr id="401" name="Google Shape;401;p33"/>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5. Health risk</a:t>
            </a:r>
            <a:endParaRPr/>
          </a:p>
        </p:txBody>
      </p:sp>
      <p:sp>
        <p:nvSpPr>
          <p:cNvPr id="402" name="Google Shape;402;p33"/>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globalization aspects such as international travel has been blamed for making the spread of diseases possible and faster</a:t>
            </a:r>
            <a:endParaRPr/>
          </a:p>
          <a:p>
            <a:pPr indent="-228600" lvl="0" marL="228600" rtl="0" algn="l">
              <a:lnSpc>
                <a:spcPct val="120000"/>
              </a:lnSpc>
              <a:spcBef>
                <a:spcPts val="1000"/>
              </a:spcBef>
              <a:spcAft>
                <a:spcPts val="0"/>
              </a:spcAft>
              <a:buClr>
                <a:schemeClr val="dk1"/>
              </a:buClr>
              <a:buSzPts val="1740"/>
              <a:buChar char="•"/>
            </a:pPr>
            <a:r>
              <a:rPr lang="en-US"/>
              <a:t>This can be exemplified by how COVID managed to spread across all countries from China</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6" name="Shape 406"/>
        <p:cNvGrpSpPr/>
        <p:nvPr/>
      </p:nvGrpSpPr>
      <p:grpSpPr>
        <a:xfrm>
          <a:off x="0" y="0"/>
          <a:ext cx="0" cy="0"/>
          <a:chOff x="0" y="0"/>
          <a:chExt cx="0" cy="0"/>
        </a:xfrm>
      </p:grpSpPr>
      <p:sp>
        <p:nvSpPr>
          <p:cNvPr id="407" name="Google Shape;407;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Display stock market numbers" id="408" name="Google Shape;408;p34"/>
          <p:cNvPicPr preferRelativeResize="0"/>
          <p:nvPr/>
        </p:nvPicPr>
        <p:blipFill rotWithShape="1">
          <a:blip r:embed="rId3">
            <a:alphaModFix/>
          </a:blip>
          <a:srcRect b="4" l="25644" r="27075" t="0"/>
          <a:stretch/>
        </p:blipFill>
        <p:spPr>
          <a:xfrm>
            <a:off x="20" y="10"/>
            <a:ext cx="4857871" cy="6857990"/>
          </a:xfrm>
          <a:prstGeom prst="rect">
            <a:avLst/>
          </a:prstGeom>
          <a:noFill/>
          <a:ln>
            <a:noFill/>
          </a:ln>
        </p:spPr>
      </p:pic>
      <p:cxnSp>
        <p:nvCxnSpPr>
          <p:cNvPr id="409" name="Google Shape;409;p34"/>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410" name="Google Shape;410;p34"/>
          <p:cNvSpPr txBox="1"/>
          <p:nvPr>
            <p:ph idx="4294967295" type="ctrTitle"/>
          </p:nvPr>
        </p:nvSpPr>
        <p:spPr>
          <a:xfrm>
            <a:off x="5496821" y="1371600"/>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6. Financial risk</a:t>
            </a:r>
            <a:endParaRPr/>
          </a:p>
        </p:txBody>
      </p:sp>
      <p:sp>
        <p:nvSpPr>
          <p:cNvPr id="411" name="Google Shape;411;p34"/>
          <p:cNvSpPr txBox="1"/>
          <p:nvPr>
            <p:ph idx="1" type="body"/>
          </p:nvPr>
        </p:nvSpPr>
        <p:spPr>
          <a:xfrm>
            <a:off x="5496821" y="2633236"/>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Due to the interconnectedness of economies due to trade ties any financial shock in one country is likely to be felt in the other trade partners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5" name="Shape 415"/>
        <p:cNvGrpSpPr/>
        <p:nvPr/>
      </p:nvGrpSpPr>
      <p:grpSpPr>
        <a:xfrm>
          <a:off x="0" y="0"/>
          <a:ext cx="0" cy="0"/>
          <a:chOff x="0" y="0"/>
          <a:chExt cx="0" cy="0"/>
        </a:xfrm>
      </p:grpSpPr>
      <p:sp>
        <p:nvSpPr>
          <p:cNvPr id="416" name="Google Shape;416;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17" name="Google Shape;417;p35"/>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Front steps and columns of a majestic city building" id="418" name="Google Shape;418;p35"/>
          <p:cNvPicPr preferRelativeResize="0"/>
          <p:nvPr/>
        </p:nvPicPr>
        <p:blipFill rotWithShape="1">
          <a:blip r:embed="rId3">
            <a:alphaModFix/>
          </a:blip>
          <a:srcRect b="-3" l="32494" r="20405" t="0"/>
          <a:stretch/>
        </p:blipFill>
        <p:spPr>
          <a:xfrm>
            <a:off x="7345680" y="10"/>
            <a:ext cx="4846320" cy="3699154"/>
          </a:xfrm>
          <a:prstGeom prst="rect">
            <a:avLst/>
          </a:prstGeom>
          <a:noFill/>
          <a:ln>
            <a:noFill/>
          </a:ln>
        </p:spPr>
      </p:pic>
      <p:sp>
        <p:nvSpPr>
          <p:cNvPr id="419" name="Google Shape;419;p35"/>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chemeClr val="dk1"/>
              </a:buClr>
              <a:buSzPct val="100000"/>
              <a:buFont typeface="Play"/>
              <a:buNone/>
            </a:pPr>
            <a:r>
              <a:rPr b="1" i="0" lang="en-US" sz="4000" u="none" cap="none" strike="noStrike">
                <a:solidFill>
                  <a:schemeClr val="dk1"/>
                </a:solidFill>
                <a:latin typeface="Play"/>
                <a:ea typeface="Play"/>
                <a:cs typeface="Play"/>
                <a:sym typeface="Play"/>
              </a:rPr>
              <a:t>7. National sovereignty loss</a:t>
            </a:r>
            <a:endParaRPr/>
          </a:p>
        </p:txBody>
      </p:sp>
      <p:sp>
        <p:nvSpPr>
          <p:cNvPr id="420" name="Google Shape;420;p35"/>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Largely, in a country where multinationals are controlling the market possibility of them extending the wish of their home government cannot be ruled out</a:t>
            </a:r>
            <a:endParaRPr/>
          </a:p>
          <a:p>
            <a:pPr indent="-228600" lvl="0" marL="228600" rtl="0" algn="l">
              <a:lnSpc>
                <a:spcPct val="120000"/>
              </a:lnSpc>
              <a:spcBef>
                <a:spcPts val="1000"/>
              </a:spcBef>
              <a:spcAft>
                <a:spcPts val="0"/>
              </a:spcAft>
              <a:buClr>
                <a:schemeClr val="dk1"/>
              </a:buClr>
              <a:buSzPts val="1740"/>
              <a:buChar char="•"/>
            </a:pPr>
            <a:r>
              <a:rPr lang="en-US"/>
              <a:t>This is possible due to dependencies that develop</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4" name="Shape 424"/>
        <p:cNvGrpSpPr/>
        <p:nvPr/>
      </p:nvGrpSpPr>
      <p:grpSpPr>
        <a:xfrm>
          <a:off x="0" y="0"/>
          <a:ext cx="0" cy="0"/>
          <a:chOff x="0" y="0"/>
          <a:chExt cx="0" cy="0"/>
        </a:xfrm>
      </p:grpSpPr>
      <p:sp>
        <p:nvSpPr>
          <p:cNvPr id="425" name="Google Shape;425;p3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Large skydiving group mid-air" id="426" name="Google Shape;426;p36"/>
          <p:cNvPicPr preferRelativeResize="0"/>
          <p:nvPr/>
        </p:nvPicPr>
        <p:blipFill rotWithShape="1">
          <a:blip r:embed="rId3">
            <a:alphaModFix/>
          </a:blip>
          <a:srcRect b="0" l="26605" r="26289" t="0"/>
          <a:stretch/>
        </p:blipFill>
        <p:spPr>
          <a:xfrm>
            <a:off x="20" y="10"/>
            <a:ext cx="4857871" cy="6857990"/>
          </a:xfrm>
          <a:prstGeom prst="rect">
            <a:avLst/>
          </a:prstGeom>
          <a:noFill/>
          <a:ln>
            <a:noFill/>
          </a:ln>
        </p:spPr>
      </p:pic>
      <p:cxnSp>
        <p:nvCxnSpPr>
          <p:cNvPr id="427" name="Google Shape;427;p36"/>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428" name="Google Shape;428;p36"/>
          <p:cNvSpPr txBox="1"/>
          <p:nvPr>
            <p:ph idx="4294967295" type="ctrTitle"/>
          </p:nvPr>
        </p:nvSpPr>
        <p:spPr>
          <a:xfrm>
            <a:off x="5496821" y="34636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8. Labor exploitation</a:t>
            </a:r>
            <a:endParaRPr/>
          </a:p>
        </p:txBody>
      </p:sp>
      <p:sp>
        <p:nvSpPr>
          <p:cNvPr id="429" name="Google Shape;429;p36"/>
          <p:cNvSpPr txBox="1"/>
          <p:nvPr>
            <p:ph idx="1" type="body"/>
          </p:nvPr>
        </p:nvSpPr>
        <p:spPr>
          <a:xfrm>
            <a:off x="5496821" y="144174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There is always concern that the pressure to reduce cost tend to push firms to outsource or source labor and raw materials from countries where people are paid very low wages and poor working conditions and at times without adhering to human rights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3" name="Shape 433"/>
        <p:cNvGrpSpPr/>
        <p:nvPr/>
      </p:nvGrpSpPr>
      <p:grpSpPr>
        <a:xfrm>
          <a:off x="0" y="0"/>
          <a:ext cx="0" cy="0"/>
          <a:chOff x="0" y="0"/>
          <a:chExt cx="0" cy="0"/>
        </a:xfrm>
      </p:grpSpPr>
      <p:sp>
        <p:nvSpPr>
          <p:cNvPr id="434" name="Google Shape;434;p3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35" name="Google Shape;435;p37"/>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15 Moais at Ahu Tongariki - Easter Isalnd" id="436" name="Google Shape;436;p37"/>
          <p:cNvPicPr preferRelativeResize="0"/>
          <p:nvPr/>
        </p:nvPicPr>
        <p:blipFill rotWithShape="1">
          <a:blip r:embed="rId3">
            <a:alphaModFix/>
          </a:blip>
          <a:srcRect b="-5" l="30707" r="28402" t="0"/>
          <a:stretch/>
        </p:blipFill>
        <p:spPr>
          <a:xfrm>
            <a:off x="7345680" y="10"/>
            <a:ext cx="4846320" cy="3893118"/>
          </a:xfrm>
          <a:prstGeom prst="rect">
            <a:avLst/>
          </a:prstGeom>
          <a:noFill/>
          <a:ln>
            <a:noFill/>
          </a:ln>
        </p:spPr>
      </p:pic>
      <p:sp>
        <p:nvSpPr>
          <p:cNvPr id="437" name="Google Shape;437;p37"/>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chemeClr val="dk1"/>
              </a:buClr>
              <a:buSzPct val="100000"/>
              <a:buFont typeface="Play"/>
              <a:buNone/>
            </a:pPr>
            <a:r>
              <a:rPr b="1" i="0" lang="en-US" sz="4000" u="none" cap="none" strike="noStrike">
                <a:solidFill>
                  <a:schemeClr val="dk1"/>
                </a:solidFill>
                <a:latin typeface="Play"/>
                <a:ea typeface="Play"/>
                <a:cs typeface="Play"/>
                <a:sym typeface="Play"/>
              </a:rPr>
              <a:t>9. Loss of culture heritage</a:t>
            </a:r>
            <a:endParaRPr/>
          </a:p>
        </p:txBody>
      </p:sp>
      <p:sp>
        <p:nvSpPr>
          <p:cNvPr id="438" name="Google Shape;438;p37"/>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As people travel and migrate, as media allow culture sharing and interaction, as goods permeate through national boundaries, cultural heritage of some countries are at risk</a:t>
            </a:r>
            <a:endParaRPr/>
          </a:p>
          <a:p>
            <a:pPr indent="-228600" lvl="0" marL="228600" rtl="0" algn="l">
              <a:lnSpc>
                <a:spcPct val="120000"/>
              </a:lnSpc>
              <a:spcBef>
                <a:spcPts val="1000"/>
              </a:spcBef>
              <a:spcAft>
                <a:spcPts val="0"/>
              </a:spcAft>
              <a:buClr>
                <a:schemeClr val="dk1"/>
              </a:buClr>
              <a:buSzPts val="1740"/>
              <a:buChar char="•"/>
            </a:pPr>
            <a:r>
              <a:rPr lang="en-US"/>
              <a:t>Some governments are concerned about this and as a result they may be apprehensive for foreigners to invest in some sector or industries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2" name="Shape 442"/>
        <p:cNvGrpSpPr/>
        <p:nvPr/>
      </p:nvGrpSpPr>
      <p:grpSpPr>
        <a:xfrm>
          <a:off x="0" y="0"/>
          <a:ext cx="0" cy="0"/>
          <a:chOff x="0" y="0"/>
          <a:chExt cx="0" cy="0"/>
        </a:xfrm>
      </p:grpSpPr>
      <p:sp>
        <p:nvSpPr>
          <p:cNvPr id="443" name="Google Shape;443;p3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sp>
        <p:nvSpPr>
          <p:cNvPr id="444" name="Google Shape;444;p38"/>
          <p:cNvSpPr txBox="1"/>
          <p:nvPr>
            <p:ph idx="4294967295" type="ctrTitle"/>
          </p:nvPr>
        </p:nvSpPr>
        <p:spPr>
          <a:xfrm>
            <a:off x="640080" y="1371600"/>
            <a:ext cx="5737859"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Glocalization</a:t>
            </a:r>
            <a:endParaRPr/>
          </a:p>
        </p:txBody>
      </p:sp>
      <p:sp>
        <p:nvSpPr>
          <p:cNvPr id="445" name="Google Shape;445;p38"/>
          <p:cNvSpPr txBox="1"/>
          <p:nvPr>
            <p:ph idx="1" type="body"/>
          </p:nvPr>
        </p:nvSpPr>
        <p:spPr>
          <a:xfrm>
            <a:off x="640080" y="2633236"/>
            <a:ext cx="5737860" cy="3666980"/>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Clr>
                <a:schemeClr val="dk1"/>
              </a:buClr>
              <a:buSzPts val="1479"/>
              <a:buChar char="•"/>
            </a:pPr>
            <a:r>
              <a:rPr lang="en-US" sz="1700"/>
              <a:t>This is a term that combines both globalization and localization</a:t>
            </a:r>
            <a:endParaRPr/>
          </a:p>
          <a:p>
            <a:pPr indent="-228600" lvl="0" marL="228600" rtl="0" algn="l">
              <a:lnSpc>
                <a:spcPct val="110000"/>
              </a:lnSpc>
              <a:spcBef>
                <a:spcPts val="1000"/>
              </a:spcBef>
              <a:spcAft>
                <a:spcPts val="0"/>
              </a:spcAft>
              <a:buClr>
                <a:schemeClr val="dk1"/>
              </a:buClr>
              <a:buSzPts val="1479"/>
              <a:buChar char="•"/>
            </a:pPr>
            <a:r>
              <a:rPr lang="en-US" sz="1700"/>
              <a:t>It emphasizes the need for a balance between globalization efficiency and local responsiveness enabling firms to thrive in a very volatile and competitive environment</a:t>
            </a:r>
            <a:endParaRPr/>
          </a:p>
          <a:p>
            <a:pPr indent="-228600" lvl="0" marL="228600" rtl="0" algn="l">
              <a:lnSpc>
                <a:spcPct val="110000"/>
              </a:lnSpc>
              <a:spcBef>
                <a:spcPts val="1000"/>
              </a:spcBef>
              <a:spcAft>
                <a:spcPts val="0"/>
              </a:spcAft>
              <a:buClr>
                <a:schemeClr val="dk1"/>
              </a:buClr>
              <a:buSzPts val="1479"/>
              <a:buChar char="•"/>
            </a:pPr>
            <a:r>
              <a:rPr lang="en-US" sz="1700"/>
              <a:t>It blends both the global and local strategies</a:t>
            </a:r>
            <a:endParaRPr/>
          </a:p>
          <a:p>
            <a:pPr indent="-228600" lvl="0" marL="228600" rtl="0" algn="l">
              <a:lnSpc>
                <a:spcPct val="110000"/>
              </a:lnSpc>
              <a:spcBef>
                <a:spcPts val="1000"/>
              </a:spcBef>
              <a:spcAft>
                <a:spcPts val="0"/>
              </a:spcAft>
              <a:buClr>
                <a:schemeClr val="dk1"/>
              </a:buClr>
              <a:buSzPts val="1479"/>
              <a:buChar char="•"/>
            </a:pPr>
            <a:r>
              <a:rPr lang="en-US" sz="1700"/>
              <a:t>Next section we look at the drivers for glocalization</a:t>
            </a:r>
            <a:endParaRPr/>
          </a:p>
        </p:txBody>
      </p:sp>
      <p:cxnSp>
        <p:nvCxnSpPr>
          <p:cNvPr id="446" name="Google Shape;446;p38"/>
          <p:cNvCxnSpPr/>
          <p:nvPr/>
        </p:nvCxnSpPr>
        <p:spPr>
          <a:xfrm>
            <a:off x="713232"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Digital financial graphs in 3D" id="447" name="Google Shape;447;p38"/>
          <p:cNvPicPr preferRelativeResize="0"/>
          <p:nvPr/>
        </p:nvPicPr>
        <p:blipFill rotWithShape="1">
          <a:blip r:embed="rId3">
            <a:alphaModFix/>
          </a:blip>
          <a:srcRect b="-9" l="35084" r="9778" t="0"/>
          <a:stretch/>
        </p:blipFill>
        <p:spPr>
          <a:xfrm>
            <a:off x="7433569" y="900546"/>
            <a:ext cx="3819049" cy="286428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1" name="Shape 451"/>
        <p:cNvGrpSpPr/>
        <p:nvPr/>
      </p:nvGrpSpPr>
      <p:grpSpPr>
        <a:xfrm>
          <a:off x="0" y="0"/>
          <a:ext cx="0" cy="0"/>
          <a:chOff x="0" y="0"/>
          <a:chExt cx="0" cy="0"/>
        </a:xfrm>
      </p:grpSpPr>
      <p:sp>
        <p:nvSpPr>
          <p:cNvPr id="452" name="Google Shape;452;p3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Burgers and milkshakes" id="453" name="Google Shape;453;p39"/>
          <p:cNvPicPr preferRelativeResize="0"/>
          <p:nvPr/>
        </p:nvPicPr>
        <p:blipFill rotWithShape="1">
          <a:blip r:embed="rId3">
            <a:alphaModFix/>
          </a:blip>
          <a:srcRect b="-3" l="28069" r="24717" t="0"/>
          <a:stretch/>
        </p:blipFill>
        <p:spPr>
          <a:xfrm>
            <a:off x="20" y="10"/>
            <a:ext cx="4857871" cy="6857990"/>
          </a:xfrm>
          <a:prstGeom prst="rect">
            <a:avLst/>
          </a:prstGeom>
          <a:noFill/>
          <a:ln>
            <a:noFill/>
          </a:ln>
        </p:spPr>
      </p:pic>
      <p:cxnSp>
        <p:nvCxnSpPr>
          <p:cNvPr id="454" name="Google Shape;454;p39"/>
          <p:cNvCxnSpPr/>
          <p:nvPr/>
        </p:nvCxnSpPr>
        <p:spPr>
          <a:xfrm>
            <a:off x="5580905" y="1031005"/>
            <a:ext cx="978862" cy="0"/>
          </a:xfrm>
          <a:prstGeom prst="straightConnector1">
            <a:avLst/>
          </a:prstGeom>
          <a:noFill/>
          <a:ln cap="flat" cmpd="sng" w="76200">
            <a:solidFill>
              <a:schemeClr val="accent1"/>
            </a:solidFill>
            <a:prstDash val="solid"/>
            <a:miter lim="800000"/>
            <a:headEnd len="sm" w="sm" type="none"/>
            <a:tailEnd len="sm" w="sm" type="none"/>
          </a:ln>
        </p:spPr>
      </p:cxnSp>
      <p:sp>
        <p:nvSpPr>
          <p:cNvPr id="455" name="Google Shape;455;p39"/>
          <p:cNvSpPr txBox="1"/>
          <p:nvPr>
            <p:ph idx="4294967295" type="ctrTitle"/>
          </p:nvPr>
        </p:nvSpPr>
        <p:spPr>
          <a:xfrm>
            <a:off x="5496821" y="346364"/>
            <a:ext cx="6034187"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Cultural sensitivity</a:t>
            </a:r>
            <a:endParaRPr/>
          </a:p>
        </p:txBody>
      </p:sp>
      <p:sp>
        <p:nvSpPr>
          <p:cNvPr id="456" name="Google Shape;456;p39"/>
          <p:cNvSpPr txBox="1"/>
          <p:nvPr>
            <p:ph idx="1" type="body"/>
          </p:nvPr>
        </p:nvSpPr>
        <p:spPr>
          <a:xfrm>
            <a:off x="5289003" y="1441745"/>
            <a:ext cx="6034187" cy="3664687"/>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The need to deliver products or services that resonate with the cultural specificity is driving firms to adopt their global products</a:t>
            </a:r>
            <a:endParaRPr/>
          </a:p>
          <a:p>
            <a:pPr indent="-228600" lvl="0" marL="228600" rtl="0" algn="l">
              <a:lnSpc>
                <a:spcPct val="120000"/>
              </a:lnSpc>
              <a:spcBef>
                <a:spcPts val="1000"/>
              </a:spcBef>
              <a:spcAft>
                <a:spcPts val="0"/>
              </a:spcAft>
              <a:buClr>
                <a:schemeClr val="dk1"/>
              </a:buClr>
              <a:buSzPts val="1740"/>
              <a:buChar char="•"/>
            </a:pPr>
            <a:r>
              <a:rPr lang="en-US"/>
              <a:t>Recall McDonald adopting their burger to have chicken burger when they ventured into the Indian market, that is an example of the need to be sensitive to the cultural differences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0" name="Shape 460"/>
        <p:cNvGrpSpPr/>
        <p:nvPr/>
      </p:nvGrpSpPr>
      <p:grpSpPr>
        <a:xfrm>
          <a:off x="0" y="0"/>
          <a:ext cx="0" cy="0"/>
          <a:chOff x="0" y="0"/>
          <a:chExt cx="0" cy="0"/>
        </a:xfrm>
      </p:grpSpPr>
      <p:sp>
        <p:nvSpPr>
          <p:cNvPr id="461" name="Google Shape;461;p4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62" name="Google Shape;462;p40"/>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Graph on document with pen" id="463" name="Google Shape;463;p40"/>
          <p:cNvPicPr preferRelativeResize="0"/>
          <p:nvPr/>
        </p:nvPicPr>
        <p:blipFill rotWithShape="1">
          <a:blip r:embed="rId3">
            <a:alphaModFix/>
          </a:blip>
          <a:srcRect b="-3" l="33475" r="19423" t="0"/>
          <a:stretch/>
        </p:blipFill>
        <p:spPr>
          <a:xfrm>
            <a:off x="7345680" y="10"/>
            <a:ext cx="4846320" cy="3906972"/>
          </a:xfrm>
          <a:prstGeom prst="rect">
            <a:avLst/>
          </a:prstGeom>
          <a:noFill/>
          <a:ln>
            <a:noFill/>
          </a:ln>
        </p:spPr>
      </p:pic>
      <p:sp>
        <p:nvSpPr>
          <p:cNvPr id="464" name="Google Shape;464;p40"/>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Regulatory differences</a:t>
            </a:r>
            <a:endParaRPr/>
          </a:p>
        </p:txBody>
      </p:sp>
      <p:sp>
        <p:nvSpPr>
          <p:cNvPr id="465" name="Google Shape;465;p40"/>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At times countries may have peculiar requirements, and this may force multinationals to adapt their products to align with the legal requirements</a:t>
            </a:r>
            <a:endParaRPr/>
          </a:p>
          <a:p>
            <a:pPr indent="-228600" lvl="0" marL="228600" rtl="0" algn="l">
              <a:lnSpc>
                <a:spcPct val="120000"/>
              </a:lnSpc>
              <a:spcBef>
                <a:spcPts val="1000"/>
              </a:spcBef>
              <a:spcAft>
                <a:spcPts val="0"/>
              </a:spcAft>
              <a:buClr>
                <a:schemeClr val="dk1"/>
              </a:buClr>
              <a:buSzPts val="1740"/>
              <a:buChar char="•"/>
            </a:pPr>
            <a:r>
              <a:rPr lang="en-US"/>
              <a:t>Access to such markets may be denied if the regulations are not met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9" name="Shape 469"/>
        <p:cNvGrpSpPr/>
        <p:nvPr/>
      </p:nvGrpSpPr>
      <p:grpSpPr>
        <a:xfrm>
          <a:off x="0" y="0"/>
          <a:ext cx="0" cy="0"/>
          <a:chOff x="0" y="0"/>
          <a:chExt cx="0" cy="0"/>
        </a:xfrm>
      </p:grpSpPr>
      <p:sp>
        <p:nvSpPr>
          <p:cNvPr id="470" name="Google Shape;470;p4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71" name="Google Shape;471;p41"/>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Graph on document with pen" id="472" name="Google Shape;472;p41"/>
          <p:cNvPicPr preferRelativeResize="0"/>
          <p:nvPr/>
        </p:nvPicPr>
        <p:blipFill rotWithShape="1">
          <a:blip r:embed="rId3">
            <a:alphaModFix/>
          </a:blip>
          <a:srcRect b="-3" l="33475" r="19423" t="0"/>
          <a:stretch/>
        </p:blipFill>
        <p:spPr>
          <a:xfrm>
            <a:off x="7345680" y="10"/>
            <a:ext cx="4846320" cy="3685300"/>
          </a:xfrm>
          <a:prstGeom prst="rect">
            <a:avLst/>
          </a:prstGeom>
          <a:noFill/>
          <a:ln>
            <a:noFill/>
          </a:ln>
        </p:spPr>
      </p:pic>
      <p:sp>
        <p:nvSpPr>
          <p:cNvPr id="473" name="Google Shape;473;p41"/>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Data analytics</a:t>
            </a:r>
            <a:endParaRPr/>
          </a:p>
        </p:txBody>
      </p:sp>
      <p:sp>
        <p:nvSpPr>
          <p:cNvPr id="474" name="Google Shape;474;p41"/>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The advancement in this field can now enable a firm to gather and analyze vast information and draw insights that will enable them to localize their product without much cost implications</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8" name="Shape 478"/>
        <p:cNvGrpSpPr/>
        <p:nvPr/>
      </p:nvGrpSpPr>
      <p:grpSpPr>
        <a:xfrm>
          <a:off x="0" y="0"/>
          <a:ext cx="0" cy="0"/>
          <a:chOff x="0" y="0"/>
          <a:chExt cx="0" cy="0"/>
        </a:xfrm>
      </p:grpSpPr>
      <p:sp>
        <p:nvSpPr>
          <p:cNvPr id="479" name="Google Shape;479;p4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80" name="Google Shape;480;p42"/>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One in a crowd" id="481" name="Google Shape;481;p42"/>
          <p:cNvPicPr preferRelativeResize="0"/>
          <p:nvPr/>
        </p:nvPicPr>
        <p:blipFill rotWithShape="1">
          <a:blip r:embed="rId3">
            <a:alphaModFix/>
          </a:blip>
          <a:srcRect b="4" l="27138" r="19863" t="0"/>
          <a:stretch/>
        </p:blipFill>
        <p:spPr>
          <a:xfrm>
            <a:off x="7345680" y="10"/>
            <a:ext cx="4846320" cy="3934681"/>
          </a:xfrm>
          <a:prstGeom prst="rect">
            <a:avLst/>
          </a:prstGeom>
          <a:noFill/>
          <a:ln>
            <a:noFill/>
          </a:ln>
        </p:spPr>
      </p:pic>
      <p:sp>
        <p:nvSpPr>
          <p:cNvPr id="482" name="Google Shape;482;p42"/>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Competitive Edge</a:t>
            </a:r>
            <a:endParaRPr/>
          </a:p>
        </p:txBody>
      </p:sp>
      <p:sp>
        <p:nvSpPr>
          <p:cNvPr id="483" name="Google Shape;483;p42"/>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Firms are also trying to differentiate themselves from the pack by localizing their products or services</a:t>
            </a:r>
            <a:endParaRPr/>
          </a:p>
          <a:p>
            <a:pPr indent="-228600" lvl="0" marL="228600" rtl="0" algn="l">
              <a:lnSpc>
                <a:spcPct val="120000"/>
              </a:lnSpc>
              <a:spcBef>
                <a:spcPts val="1000"/>
              </a:spcBef>
              <a:spcAft>
                <a:spcPts val="0"/>
              </a:spcAft>
              <a:buClr>
                <a:schemeClr val="dk1"/>
              </a:buClr>
              <a:buSzPts val="1740"/>
              <a:buChar char="•"/>
            </a:pPr>
            <a:r>
              <a:rPr lang="en-US"/>
              <a:t>Unilever gained acceptance in different markets because they can resonate with the locals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7" name="Shape 487"/>
        <p:cNvGrpSpPr/>
        <p:nvPr/>
      </p:nvGrpSpPr>
      <p:grpSpPr>
        <a:xfrm>
          <a:off x="0" y="0"/>
          <a:ext cx="0" cy="0"/>
          <a:chOff x="0" y="0"/>
          <a:chExt cx="0" cy="0"/>
        </a:xfrm>
      </p:grpSpPr>
      <p:sp>
        <p:nvSpPr>
          <p:cNvPr id="488" name="Google Shape;488;p4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89" name="Google Shape;489;p43"/>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Cardboard boxes on conveyor belt" id="490" name="Google Shape;490;p43"/>
          <p:cNvPicPr preferRelativeResize="0"/>
          <p:nvPr/>
        </p:nvPicPr>
        <p:blipFill rotWithShape="1">
          <a:blip r:embed="rId3">
            <a:alphaModFix/>
          </a:blip>
          <a:srcRect b="-3" l="31103" r="21795" t="0"/>
          <a:stretch/>
        </p:blipFill>
        <p:spPr>
          <a:xfrm>
            <a:off x="7345680" y="10"/>
            <a:ext cx="4846320" cy="3422063"/>
          </a:xfrm>
          <a:prstGeom prst="rect">
            <a:avLst/>
          </a:prstGeom>
          <a:noFill/>
          <a:ln>
            <a:noFill/>
          </a:ln>
        </p:spPr>
      </p:pic>
      <p:sp>
        <p:nvSpPr>
          <p:cNvPr id="491" name="Google Shape;491;p43"/>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Agile supply chain</a:t>
            </a:r>
            <a:endParaRPr/>
          </a:p>
        </p:txBody>
      </p:sp>
      <p:sp>
        <p:nvSpPr>
          <p:cNvPr id="492" name="Google Shape;492;p43"/>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In the advent of COVID-19 pandemic, firms have entertained the thought of having local sourcing of raw materials if production is to be sustainable in the event of such global pandemic</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6" name="Shape 496"/>
        <p:cNvGrpSpPr/>
        <p:nvPr/>
      </p:nvGrpSpPr>
      <p:grpSpPr>
        <a:xfrm>
          <a:off x="0" y="0"/>
          <a:ext cx="0" cy="0"/>
          <a:chOff x="0" y="0"/>
          <a:chExt cx="0" cy="0"/>
        </a:xfrm>
      </p:grpSpPr>
      <p:sp>
        <p:nvSpPr>
          <p:cNvPr id="497" name="Google Shape;497;p4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cxnSp>
        <p:nvCxnSpPr>
          <p:cNvPr id="498" name="Google Shape;498;p44"/>
          <p:cNvCxnSpPr/>
          <p:nvPr/>
        </p:nvCxnSpPr>
        <p:spPr>
          <a:xfrm>
            <a:off x="716281" y="1031001"/>
            <a:ext cx="978862" cy="0"/>
          </a:xfrm>
          <a:prstGeom prst="straightConnector1">
            <a:avLst/>
          </a:prstGeom>
          <a:noFill/>
          <a:ln cap="flat" cmpd="sng" w="76200">
            <a:solidFill>
              <a:schemeClr val="accent1"/>
            </a:solidFill>
            <a:prstDash val="solid"/>
            <a:miter lim="800000"/>
            <a:headEnd len="sm" w="sm" type="none"/>
            <a:tailEnd len="sm" w="sm" type="none"/>
          </a:ln>
        </p:spPr>
      </p:cxnSp>
      <p:pic>
        <p:nvPicPr>
          <p:cNvPr descr="Magnifying glass on clear background" id="499" name="Google Shape;499;p44"/>
          <p:cNvPicPr preferRelativeResize="0"/>
          <p:nvPr/>
        </p:nvPicPr>
        <p:blipFill rotWithShape="1">
          <a:blip r:embed="rId3">
            <a:alphaModFix/>
          </a:blip>
          <a:srcRect b="4" l="39419" r="13413" t="0"/>
          <a:stretch/>
        </p:blipFill>
        <p:spPr>
          <a:xfrm>
            <a:off x="7345680" y="10"/>
            <a:ext cx="4846320" cy="6857990"/>
          </a:xfrm>
          <a:prstGeom prst="rect">
            <a:avLst/>
          </a:prstGeom>
          <a:noFill/>
          <a:ln>
            <a:noFill/>
          </a:ln>
        </p:spPr>
      </p:pic>
      <p:sp>
        <p:nvSpPr>
          <p:cNvPr id="500" name="Google Shape;500;p44"/>
          <p:cNvSpPr txBox="1"/>
          <p:nvPr>
            <p:ph idx="4294967295" type="ctrTitle"/>
          </p:nvPr>
        </p:nvSpPr>
        <p:spPr>
          <a:xfrm>
            <a:off x="640080" y="1371600"/>
            <a:ext cx="5852160" cy="10972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chemeClr val="dk1"/>
              </a:buClr>
              <a:buSzPts val="4000"/>
              <a:buFont typeface="Play"/>
              <a:buNone/>
            </a:pPr>
            <a:r>
              <a:rPr b="1" i="0" lang="en-US" sz="4000" u="none" cap="none" strike="noStrike">
                <a:solidFill>
                  <a:schemeClr val="dk1"/>
                </a:solidFill>
                <a:latin typeface="Play"/>
                <a:ea typeface="Play"/>
                <a:cs typeface="Play"/>
                <a:sym typeface="Play"/>
              </a:rPr>
              <a:t>Topic Recap</a:t>
            </a:r>
            <a:endParaRPr/>
          </a:p>
        </p:txBody>
      </p:sp>
      <p:sp>
        <p:nvSpPr>
          <p:cNvPr id="501" name="Google Shape;501;p44"/>
          <p:cNvSpPr txBox="1"/>
          <p:nvPr>
            <p:ph idx="1" type="body"/>
          </p:nvPr>
        </p:nvSpPr>
        <p:spPr>
          <a:xfrm>
            <a:off x="640080" y="2633236"/>
            <a:ext cx="5852160" cy="3664685"/>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1740"/>
              <a:buChar char="•"/>
            </a:pPr>
            <a:r>
              <a:rPr lang="en-US"/>
              <a:t>In this topic we have looked at the concept of globalization and how this differs from glocalization</a:t>
            </a:r>
            <a:endParaRPr/>
          </a:p>
          <a:p>
            <a:pPr indent="-228600" lvl="0" marL="228600" rtl="0" algn="l">
              <a:lnSpc>
                <a:spcPct val="120000"/>
              </a:lnSpc>
              <a:spcBef>
                <a:spcPts val="1000"/>
              </a:spcBef>
              <a:spcAft>
                <a:spcPts val="0"/>
              </a:spcAft>
              <a:buClr>
                <a:schemeClr val="dk1"/>
              </a:buClr>
              <a:buSzPts val="1740"/>
              <a:buChar char="•"/>
            </a:pPr>
            <a:r>
              <a:rPr lang="en-US"/>
              <a:t>We have looked at both sides of globalization by identifying its benefits and counter arguments</a:t>
            </a:r>
            <a:endParaRPr/>
          </a:p>
          <a:p>
            <a:pPr indent="-228600" lvl="0" marL="228600" rtl="0" algn="l">
              <a:lnSpc>
                <a:spcPct val="120000"/>
              </a:lnSpc>
              <a:spcBef>
                <a:spcPts val="1000"/>
              </a:spcBef>
              <a:spcAft>
                <a:spcPts val="0"/>
              </a:spcAft>
              <a:buClr>
                <a:schemeClr val="dk1"/>
              </a:buClr>
              <a:buSzPts val="1740"/>
              <a:buChar char="•"/>
            </a:pPr>
            <a:r>
              <a:rPr lang="en-US"/>
              <a:t>We have concluded by pointing out some of the drivers of glocalization</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ashVTI">
  <a:themeElements>
    <a:clrScheme name="AnalogousFromDarkSeedLeftStep">
      <a:dk1>
        <a:srgbClr val="000000"/>
      </a:dk1>
      <a:lt1>
        <a:srgbClr val="FFFFFF"/>
      </a:lt1>
      <a:dk2>
        <a:srgbClr val="312B1C"/>
      </a:dk2>
      <a:lt2>
        <a:srgbClr val="F1F0F3"/>
      </a:lt2>
      <a:accent1>
        <a:srgbClr val="97A823"/>
      </a:accent1>
      <a:accent2>
        <a:srgbClr val="C9971C"/>
      </a:accent2>
      <a:accent3>
        <a:srgbClr val="E1632E"/>
      </a:accent3>
      <a:accent4>
        <a:srgbClr val="D01D32"/>
      </a:accent4>
      <a:accent5>
        <a:srgbClr val="E12E8F"/>
      </a:accent5>
      <a:accent6>
        <a:srgbClr val="D01DC8"/>
      </a:accent6>
      <a:hlink>
        <a:srgbClr val="C24876"/>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DashVTI">
  <a:themeElements>
    <a:clrScheme name="AnalogousFromDarkSeedLeftStep">
      <a:dk1>
        <a:srgbClr val="000000"/>
      </a:dk1>
      <a:lt1>
        <a:srgbClr val="FFFFFF"/>
      </a:lt1>
      <a:dk2>
        <a:srgbClr val="312B1C"/>
      </a:dk2>
      <a:lt2>
        <a:srgbClr val="F1F0F3"/>
      </a:lt2>
      <a:accent1>
        <a:srgbClr val="97A823"/>
      </a:accent1>
      <a:accent2>
        <a:srgbClr val="C9971C"/>
      </a:accent2>
      <a:accent3>
        <a:srgbClr val="E1632E"/>
      </a:accent3>
      <a:accent4>
        <a:srgbClr val="D01D32"/>
      </a:accent4>
      <a:accent5>
        <a:srgbClr val="E12E8F"/>
      </a:accent5>
      <a:accent6>
        <a:srgbClr val="D01DC8"/>
      </a:accent6>
      <a:hlink>
        <a:srgbClr val="C24876"/>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2024-05-31T16:33:31Z</dcterms:created>
  <dc:creator>-</dc:creator>
</cp:coreProperties>
</file>