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5143500" cx="9144000"/>
  <p:notesSz cx="6858000" cy="9144000"/>
  <p:embeddedFontLst>
    <p:embeddedFont>
      <p:font typeface="Poiret One"/>
      <p:regular r:id="rId39"/>
    </p:embeddedFont>
    <p:embeddedFont>
      <p:font typeface="Oxygen Light"/>
      <p:regular r:id="rId40"/>
      <p:bold r:id="rId41"/>
    </p:embeddedFont>
    <p:embeddedFont>
      <p:font typeface="Oxygen"/>
      <p:regular r:id="rId42"/>
      <p:bold r:id="rId43"/>
    </p:embeddedFont>
    <p:embeddedFont>
      <p:font typeface="Bebas Neue"/>
      <p:regular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000000"/>
          </p15:clr>
        </p15:guide>
        <p15:guide id="2" pos="2880">
          <p15:clr>
            <a:srgbClr val="000000"/>
          </p15:clr>
        </p15:guide>
      </p15:sldGuideLst>
    </p:ext>
    <p:ext uri="GoogleSlidesCustomDataVersion2">
      <go:slidesCustomData xmlns:go="http://customooxmlschemas.google.com/" r:id="rId45"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OxygenLight-regular.fntdata"/><Relationship Id="rId20" Type="http://schemas.openxmlformats.org/officeDocument/2006/relationships/slide" Target="slides/slide15.xml"/><Relationship Id="rId42" Type="http://schemas.openxmlformats.org/officeDocument/2006/relationships/font" Target="fonts/Oxygen-regular.fntdata"/><Relationship Id="rId41" Type="http://schemas.openxmlformats.org/officeDocument/2006/relationships/font" Target="fonts/OxygenLight-bold.fntdata"/><Relationship Id="rId22" Type="http://schemas.openxmlformats.org/officeDocument/2006/relationships/slide" Target="slides/slide17.xml"/><Relationship Id="rId44" Type="http://schemas.openxmlformats.org/officeDocument/2006/relationships/font" Target="fonts/BebasNeue-regular.fntdata"/><Relationship Id="rId21" Type="http://schemas.openxmlformats.org/officeDocument/2006/relationships/slide" Target="slides/slide16.xml"/><Relationship Id="rId43" Type="http://schemas.openxmlformats.org/officeDocument/2006/relationships/font" Target="fonts/Oxygen-bold.fntdata"/><Relationship Id="rId24" Type="http://schemas.openxmlformats.org/officeDocument/2006/relationships/slide" Target="slides/slide19.xml"/><Relationship Id="rId23" Type="http://schemas.openxmlformats.org/officeDocument/2006/relationships/slide" Target="slides/slide18.xml"/><Relationship Id="rId45" Type="http://customschemas.google.com/relationships/presentationmetadata" Target="meta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PoiretOne-regular.fnt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9" name="Google Shape;7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 name="Google Shape;8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 name="Google Shape;91;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7" name="Google Shape;97;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 name="Google Shape;10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 name="Google Shape;11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 name="Google Shape;11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8" name="Google Shape;128;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0: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3" name="Google Shape;15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2: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3: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4: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5: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6: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8: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9: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0: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2: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1" name="Google Shape;231;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4: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5: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6: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8: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9: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0: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2: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1" name="Google Shape;291;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b="0" l="0" r="0" t="0"/>
          <a:stretch/>
        </p:blipFill>
        <p:spPr>
          <a:xfrm>
            <a:off x="0" y="0"/>
            <a:ext cx="9143999" cy="5144006"/>
          </a:xfrm>
          <a:prstGeom prst="rect">
            <a:avLst/>
          </a:prstGeom>
          <a:noFill/>
          <a:ln>
            <a:noFill/>
          </a:ln>
        </p:spPr>
      </p:pic>
      <p:sp>
        <p:nvSpPr>
          <p:cNvPr id="10" name="Google Shape;10;p35"/>
          <p:cNvSpPr txBox="1"/>
          <p:nvPr>
            <p:ph type="ctrTitle"/>
          </p:nvPr>
        </p:nvSpPr>
        <p:spPr>
          <a:xfrm>
            <a:off x="4149000" y="970200"/>
            <a:ext cx="3852000" cy="24105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5200"/>
              <a:buNone/>
              <a:defRPr b="1" sz="4400">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p:txBody>
      </p:sp>
      <p:sp>
        <p:nvSpPr>
          <p:cNvPr id="11" name="Google Shape;11;p35"/>
          <p:cNvSpPr txBox="1"/>
          <p:nvPr>
            <p:ph idx="1" type="subTitle"/>
          </p:nvPr>
        </p:nvSpPr>
        <p:spPr>
          <a:xfrm>
            <a:off x="4149000" y="3380700"/>
            <a:ext cx="3852000" cy="7926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2"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14" name="Google Shape;14;p36"/>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6"/>
          <p:cNvSpPr txBox="1"/>
          <p:nvPr>
            <p:ph idx="1" type="body"/>
          </p:nvPr>
        </p:nvSpPr>
        <p:spPr>
          <a:xfrm>
            <a:off x="720000" y="1152475"/>
            <a:ext cx="77040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Font typeface="Oxygen"/>
              <a:buChar char="●"/>
              <a:defRPr sz="1400">
                <a:latin typeface="Oxygen"/>
                <a:ea typeface="Oxygen"/>
                <a:cs typeface="Oxygen"/>
                <a:sym typeface="Oxygen"/>
              </a:defRPr>
            </a:lvl1pPr>
            <a:lvl2pPr indent="-317500" lvl="1" marL="914400" algn="l">
              <a:lnSpc>
                <a:spcPct val="115000"/>
              </a:lnSpc>
              <a:spcBef>
                <a:spcPts val="1600"/>
              </a:spcBef>
              <a:spcAft>
                <a:spcPts val="0"/>
              </a:spcAft>
              <a:buSzPts val="1400"/>
              <a:buFont typeface="Oxygen"/>
              <a:buChar char="○"/>
              <a:defRPr>
                <a:latin typeface="Oxygen"/>
                <a:ea typeface="Oxygen"/>
                <a:cs typeface="Oxygen"/>
                <a:sym typeface="Oxygen"/>
              </a:defRPr>
            </a:lvl2pPr>
            <a:lvl3pPr indent="-317500" lvl="2" marL="1371600" algn="l">
              <a:lnSpc>
                <a:spcPct val="115000"/>
              </a:lnSpc>
              <a:spcBef>
                <a:spcPts val="1600"/>
              </a:spcBef>
              <a:spcAft>
                <a:spcPts val="0"/>
              </a:spcAft>
              <a:buSzPts val="1400"/>
              <a:buFont typeface="Oxygen"/>
              <a:buChar char="■"/>
              <a:defRPr>
                <a:latin typeface="Oxygen"/>
                <a:ea typeface="Oxygen"/>
                <a:cs typeface="Oxygen"/>
                <a:sym typeface="Oxygen"/>
              </a:defRPr>
            </a:lvl3pPr>
            <a:lvl4pPr indent="-317500" lvl="3" marL="1828800" algn="l">
              <a:lnSpc>
                <a:spcPct val="115000"/>
              </a:lnSpc>
              <a:spcBef>
                <a:spcPts val="1600"/>
              </a:spcBef>
              <a:spcAft>
                <a:spcPts val="0"/>
              </a:spcAft>
              <a:buSzPts val="1400"/>
              <a:buFont typeface="Oxygen"/>
              <a:buChar char="●"/>
              <a:defRPr>
                <a:latin typeface="Oxygen"/>
                <a:ea typeface="Oxygen"/>
                <a:cs typeface="Oxygen"/>
                <a:sym typeface="Oxygen"/>
              </a:defRPr>
            </a:lvl4pPr>
            <a:lvl5pPr indent="-317500" lvl="4" marL="2286000" algn="l">
              <a:lnSpc>
                <a:spcPct val="115000"/>
              </a:lnSpc>
              <a:spcBef>
                <a:spcPts val="1600"/>
              </a:spcBef>
              <a:spcAft>
                <a:spcPts val="0"/>
              </a:spcAft>
              <a:buSzPts val="1400"/>
              <a:buFont typeface="Oxygen"/>
              <a:buChar char="○"/>
              <a:defRPr>
                <a:latin typeface="Oxygen"/>
                <a:ea typeface="Oxygen"/>
                <a:cs typeface="Oxygen"/>
                <a:sym typeface="Oxygen"/>
              </a:defRPr>
            </a:lvl5pPr>
            <a:lvl6pPr indent="-317500" lvl="5" marL="2743200" algn="l">
              <a:lnSpc>
                <a:spcPct val="115000"/>
              </a:lnSpc>
              <a:spcBef>
                <a:spcPts val="1600"/>
              </a:spcBef>
              <a:spcAft>
                <a:spcPts val="0"/>
              </a:spcAft>
              <a:buSzPts val="1400"/>
              <a:buFont typeface="Oxygen"/>
              <a:buChar char="■"/>
              <a:defRPr>
                <a:latin typeface="Oxygen"/>
                <a:ea typeface="Oxygen"/>
                <a:cs typeface="Oxygen"/>
                <a:sym typeface="Oxygen"/>
              </a:defRPr>
            </a:lvl6pPr>
            <a:lvl7pPr indent="-317500" lvl="6" marL="3200400" algn="l">
              <a:lnSpc>
                <a:spcPct val="115000"/>
              </a:lnSpc>
              <a:spcBef>
                <a:spcPts val="1600"/>
              </a:spcBef>
              <a:spcAft>
                <a:spcPts val="0"/>
              </a:spcAft>
              <a:buSzPts val="1400"/>
              <a:buFont typeface="Oxygen"/>
              <a:buChar char="●"/>
              <a:defRPr>
                <a:latin typeface="Oxygen"/>
                <a:ea typeface="Oxygen"/>
                <a:cs typeface="Oxygen"/>
                <a:sym typeface="Oxygen"/>
              </a:defRPr>
            </a:lvl7pPr>
            <a:lvl8pPr indent="-317500" lvl="7" marL="3657600" algn="l">
              <a:lnSpc>
                <a:spcPct val="115000"/>
              </a:lnSpc>
              <a:spcBef>
                <a:spcPts val="1600"/>
              </a:spcBef>
              <a:spcAft>
                <a:spcPts val="0"/>
              </a:spcAft>
              <a:buSzPts val="1400"/>
              <a:buFont typeface="Oxygen"/>
              <a:buChar char="○"/>
              <a:defRPr>
                <a:latin typeface="Oxygen"/>
                <a:ea typeface="Oxygen"/>
                <a:cs typeface="Oxygen"/>
                <a:sym typeface="Oxygen"/>
              </a:defRPr>
            </a:lvl8pPr>
            <a:lvl9pPr indent="-317500" lvl="8" marL="4114800" algn="l">
              <a:lnSpc>
                <a:spcPct val="115000"/>
              </a:lnSpc>
              <a:spcBef>
                <a:spcPts val="1600"/>
              </a:spcBef>
              <a:spcAft>
                <a:spcPts val="1600"/>
              </a:spcAft>
              <a:buSzPts val="1400"/>
              <a:buFont typeface="Oxygen"/>
              <a:buChar char="■"/>
              <a:defRPr>
                <a:latin typeface="Oxygen"/>
                <a:ea typeface="Oxygen"/>
                <a:cs typeface="Oxygen"/>
                <a:sym typeface="Oxygen"/>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16"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18" name="Google Shape;18;p37"/>
          <p:cNvSpPr txBox="1"/>
          <p:nvPr>
            <p:ph type="title"/>
          </p:nvPr>
        </p:nvSpPr>
        <p:spPr>
          <a:xfrm>
            <a:off x="720000" y="28044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19" name="Google Shape;19;p37"/>
          <p:cNvSpPr txBox="1"/>
          <p:nvPr>
            <p:ph idx="2" type="title"/>
          </p:nvPr>
        </p:nvSpPr>
        <p:spPr>
          <a:xfrm>
            <a:off x="720000" y="1589526"/>
            <a:ext cx="2336400" cy="593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0" name="Google Shape;20;p37"/>
          <p:cNvSpPr txBox="1"/>
          <p:nvPr>
            <p:ph idx="1" type="subTitle"/>
          </p:nvPr>
        </p:nvSpPr>
        <p:spPr>
          <a:xfrm>
            <a:off x="720000" y="3177110"/>
            <a:ext cx="2336400" cy="873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p:txBody>
      </p:sp>
      <p:sp>
        <p:nvSpPr>
          <p:cNvPr id="21" name="Google Shape;21;p37"/>
          <p:cNvSpPr txBox="1"/>
          <p:nvPr>
            <p:ph idx="3" type="title"/>
          </p:nvPr>
        </p:nvSpPr>
        <p:spPr>
          <a:xfrm>
            <a:off x="3403800" y="28044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22" name="Google Shape;22;p37"/>
          <p:cNvSpPr txBox="1"/>
          <p:nvPr>
            <p:ph idx="4" type="title"/>
          </p:nvPr>
        </p:nvSpPr>
        <p:spPr>
          <a:xfrm>
            <a:off x="3403800" y="1589526"/>
            <a:ext cx="2336400" cy="593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3" name="Google Shape;23;p37"/>
          <p:cNvSpPr txBox="1"/>
          <p:nvPr>
            <p:ph idx="5" type="subTitle"/>
          </p:nvPr>
        </p:nvSpPr>
        <p:spPr>
          <a:xfrm>
            <a:off x="3403800" y="3177110"/>
            <a:ext cx="2336400" cy="873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p:txBody>
      </p:sp>
      <p:sp>
        <p:nvSpPr>
          <p:cNvPr id="24" name="Google Shape;24;p37"/>
          <p:cNvSpPr txBox="1"/>
          <p:nvPr>
            <p:ph idx="6" type="title"/>
          </p:nvPr>
        </p:nvSpPr>
        <p:spPr>
          <a:xfrm>
            <a:off x="6087600" y="28044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25" name="Google Shape;25;p37"/>
          <p:cNvSpPr txBox="1"/>
          <p:nvPr>
            <p:ph idx="7" type="title"/>
          </p:nvPr>
        </p:nvSpPr>
        <p:spPr>
          <a:xfrm>
            <a:off x="6087600" y="1589526"/>
            <a:ext cx="2336400" cy="593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6" name="Google Shape;26;p37"/>
          <p:cNvSpPr txBox="1"/>
          <p:nvPr>
            <p:ph idx="8" type="subTitle"/>
          </p:nvPr>
        </p:nvSpPr>
        <p:spPr>
          <a:xfrm>
            <a:off x="6087600" y="3177110"/>
            <a:ext cx="2336400" cy="873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p:txBody>
      </p:sp>
      <p:sp>
        <p:nvSpPr>
          <p:cNvPr id="27" name="Google Shape;27;p37"/>
          <p:cNvSpPr txBox="1"/>
          <p:nvPr>
            <p:ph idx="9"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8"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30" name="Google Shape;30;p38"/>
          <p:cNvSpPr txBox="1"/>
          <p:nvPr>
            <p:ph type="title"/>
          </p:nvPr>
        </p:nvSpPr>
        <p:spPr>
          <a:xfrm>
            <a:off x="2433000" y="1330038"/>
            <a:ext cx="4278000" cy="1611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87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1" name="Google Shape;31;p38"/>
          <p:cNvSpPr txBox="1"/>
          <p:nvPr>
            <p:ph idx="1" type="subTitle"/>
          </p:nvPr>
        </p:nvSpPr>
        <p:spPr>
          <a:xfrm>
            <a:off x="2775600" y="3100075"/>
            <a:ext cx="3592800" cy="713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32"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b="0" l="0" r="0" t="0"/>
          <a:stretch/>
        </p:blipFill>
        <p:spPr>
          <a:xfrm>
            <a:off x="0" y="0"/>
            <a:ext cx="9144000" cy="5143505"/>
          </a:xfrm>
          <a:prstGeom prst="rect">
            <a:avLst/>
          </a:prstGeom>
          <a:noFill/>
          <a:ln>
            <a:noFill/>
          </a:ln>
        </p:spPr>
      </p:pic>
      <p:sp>
        <p:nvSpPr>
          <p:cNvPr id="34" name="Google Shape;34;p39"/>
          <p:cNvSpPr txBox="1"/>
          <p:nvPr>
            <p:ph type="title"/>
          </p:nvPr>
        </p:nvSpPr>
        <p:spPr>
          <a:xfrm>
            <a:off x="2290025" y="3353475"/>
            <a:ext cx="4563900" cy="531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800"/>
              <a:buNone/>
              <a:defRPr b="1" sz="18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35" name="Google Shape;35;p39"/>
          <p:cNvSpPr txBox="1"/>
          <p:nvPr>
            <p:ph idx="1" type="subTitle"/>
          </p:nvPr>
        </p:nvSpPr>
        <p:spPr>
          <a:xfrm>
            <a:off x="1454700" y="2052475"/>
            <a:ext cx="6234600" cy="1249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b="0" l="0" r="0" t="0"/>
          <a:stretch/>
        </p:blipFill>
        <p:spPr>
          <a:xfrm flipH="1">
            <a:off x="0" y="0"/>
            <a:ext cx="9144000" cy="5143500"/>
          </a:xfrm>
          <a:prstGeom prst="rect">
            <a:avLst/>
          </a:prstGeom>
          <a:noFill/>
          <a:ln>
            <a:noFill/>
          </a:ln>
        </p:spPr>
      </p:pic>
      <p:sp>
        <p:nvSpPr>
          <p:cNvPr id="38" name="Google Shape;38;p40"/>
          <p:cNvSpPr txBox="1"/>
          <p:nvPr>
            <p:ph type="title"/>
          </p:nvPr>
        </p:nvSpPr>
        <p:spPr>
          <a:xfrm>
            <a:off x="2433000" y="1371169"/>
            <a:ext cx="4278000" cy="860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45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9" name="Google Shape;39;p40"/>
          <p:cNvSpPr txBox="1"/>
          <p:nvPr>
            <p:ph idx="1" type="subTitle"/>
          </p:nvPr>
        </p:nvSpPr>
        <p:spPr>
          <a:xfrm>
            <a:off x="2433000" y="2441425"/>
            <a:ext cx="4278000" cy="12693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0"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b="0" l="0" r="0" t="0"/>
          <a:stretch/>
        </p:blipFill>
        <p:spPr>
          <a:xfrm>
            <a:off x="0" y="0"/>
            <a:ext cx="9144000" cy="5143484"/>
          </a:xfrm>
          <a:prstGeom prst="rect">
            <a:avLst/>
          </a:prstGeom>
          <a:noFill/>
          <a:ln>
            <a:noFill/>
          </a:ln>
        </p:spPr>
      </p:pic>
      <p:sp>
        <p:nvSpPr>
          <p:cNvPr id="42" name="Google Shape;42;p41"/>
          <p:cNvSpPr txBox="1"/>
          <p:nvPr>
            <p:ph type="title"/>
          </p:nvPr>
        </p:nvSpPr>
        <p:spPr>
          <a:xfrm>
            <a:off x="5139007" y="2342625"/>
            <a:ext cx="3285000" cy="8418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3600"/>
              <a:buNone/>
              <a:defRPr b="1" sz="45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43" name="Google Shape;43;p41"/>
          <p:cNvSpPr txBox="1"/>
          <p:nvPr>
            <p:ph idx="2" type="title"/>
          </p:nvPr>
        </p:nvSpPr>
        <p:spPr>
          <a:xfrm>
            <a:off x="5138900" y="1106175"/>
            <a:ext cx="3285000" cy="12651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6000"/>
              <a:buNone/>
              <a:defRPr b="1" sz="7000"/>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
        <p:nvSpPr>
          <p:cNvPr id="44" name="Google Shape;44;p41"/>
          <p:cNvSpPr txBox="1"/>
          <p:nvPr>
            <p:ph idx="1" type="subTitle"/>
          </p:nvPr>
        </p:nvSpPr>
        <p:spPr>
          <a:xfrm>
            <a:off x="5139001" y="3323950"/>
            <a:ext cx="3285000" cy="7134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45"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47" name="Google Shape;47;p42"/>
          <p:cNvSpPr txBox="1"/>
          <p:nvPr>
            <p:ph idx="1" type="subTitle"/>
          </p:nvPr>
        </p:nvSpPr>
        <p:spPr>
          <a:xfrm>
            <a:off x="720000" y="1452575"/>
            <a:ext cx="4461600" cy="28461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p:txBody>
      </p:sp>
      <p:sp>
        <p:nvSpPr>
          <p:cNvPr id="48" name="Google Shape;48;p42"/>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9"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51" name="Google Shape;51;p43"/>
          <p:cNvSpPr txBox="1"/>
          <p:nvPr>
            <p:ph idx="1" type="subTitle"/>
          </p:nvPr>
        </p:nvSpPr>
        <p:spPr>
          <a:xfrm>
            <a:off x="703800" y="2491350"/>
            <a:ext cx="3494100" cy="713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Font typeface="Bebas Neue"/>
              <a:buNone/>
              <a:defRPr b="1" sz="2000">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p:txBody>
      </p:sp>
      <p:sp>
        <p:nvSpPr>
          <p:cNvPr id="52" name="Google Shape;52;p43"/>
          <p:cNvSpPr txBox="1"/>
          <p:nvPr>
            <p:ph idx="2" type="subTitle"/>
          </p:nvPr>
        </p:nvSpPr>
        <p:spPr>
          <a:xfrm>
            <a:off x="4913600" y="2491350"/>
            <a:ext cx="3510300" cy="713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Font typeface="Bebas Neue"/>
              <a:buNone/>
              <a:defRPr b="1" sz="2000">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p:txBody>
      </p:sp>
      <p:sp>
        <p:nvSpPr>
          <p:cNvPr id="53" name="Google Shape;53;p43"/>
          <p:cNvSpPr txBox="1"/>
          <p:nvPr>
            <p:ph idx="3" type="subTitle"/>
          </p:nvPr>
        </p:nvSpPr>
        <p:spPr>
          <a:xfrm>
            <a:off x="703800" y="3001175"/>
            <a:ext cx="34941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4" name="Google Shape;54;p43"/>
          <p:cNvSpPr txBox="1"/>
          <p:nvPr>
            <p:ph idx="4" type="subTitle"/>
          </p:nvPr>
        </p:nvSpPr>
        <p:spPr>
          <a:xfrm>
            <a:off x="4913600" y="3001175"/>
            <a:ext cx="35103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5" name="Google Shape;55;p43"/>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56"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58" name="Google Shape;58;p44"/>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9" name="Google Shape;59;p44"/>
          <p:cNvSpPr txBox="1"/>
          <p:nvPr>
            <p:ph idx="2" type="title"/>
          </p:nvPr>
        </p:nvSpPr>
        <p:spPr>
          <a:xfrm>
            <a:off x="720000" y="29485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60" name="Google Shape;60;p44"/>
          <p:cNvSpPr txBox="1"/>
          <p:nvPr>
            <p:ph idx="1" type="subTitle"/>
          </p:nvPr>
        </p:nvSpPr>
        <p:spPr>
          <a:xfrm>
            <a:off x="720000" y="3315275"/>
            <a:ext cx="23364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61" name="Google Shape;61;p44"/>
          <p:cNvSpPr txBox="1"/>
          <p:nvPr>
            <p:ph idx="3" type="title"/>
          </p:nvPr>
        </p:nvSpPr>
        <p:spPr>
          <a:xfrm>
            <a:off x="3403800" y="29485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62" name="Google Shape;62;p44"/>
          <p:cNvSpPr txBox="1"/>
          <p:nvPr>
            <p:ph idx="4" type="subTitle"/>
          </p:nvPr>
        </p:nvSpPr>
        <p:spPr>
          <a:xfrm>
            <a:off x="3403800" y="3315275"/>
            <a:ext cx="23364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63" name="Google Shape;63;p44"/>
          <p:cNvSpPr txBox="1"/>
          <p:nvPr>
            <p:ph idx="5" type="title"/>
          </p:nvPr>
        </p:nvSpPr>
        <p:spPr>
          <a:xfrm>
            <a:off x="6087600" y="29485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64" name="Google Shape;64;p44"/>
          <p:cNvSpPr txBox="1"/>
          <p:nvPr>
            <p:ph idx="6" type="subTitle"/>
          </p:nvPr>
        </p:nvSpPr>
        <p:spPr>
          <a:xfrm>
            <a:off x="6087600" y="3315275"/>
            <a:ext cx="23364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5"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67" name="Google Shape;67;p45"/>
          <p:cNvSpPr txBox="1"/>
          <p:nvPr>
            <p:ph type="title"/>
          </p:nvPr>
        </p:nvSpPr>
        <p:spPr>
          <a:xfrm>
            <a:off x="1388100" y="1693050"/>
            <a:ext cx="6367800" cy="1757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800"/>
              <a:buNone/>
              <a:defRPr b="1" sz="70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8"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b="0" l="0" r="0" t="0"/>
          <a:stretch/>
        </p:blipFill>
        <p:spPr>
          <a:xfrm>
            <a:off x="0" y="0"/>
            <a:ext cx="9144010" cy="5143500"/>
          </a:xfrm>
          <a:prstGeom prst="rect">
            <a:avLst/>
          </a:prstGeom>
          <a:noFill/>
          <a:ln>
            <a:noFill/>
          </a:ln>
        </p:spPr>
      </p:pic>
      <p:sp>
        <p:nvSpPr>
          <p:cNvPr id="70" name="Google Shape;70;p46"/>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7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72"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3">
    <p:spTree>
      <p:nvGrpSpPr>
        <p:cNvPr id="73"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b="0" l="0" r="0" t="0"/>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4_1">
    <p:spTree>
      <p:nvGrpSpPr>
        <p:cNvPr id="75"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b="0" l="0" r="0" t="0"/>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Poiret One"/>
              <a:buNone/>
              <a:defRPr b="0" i="0" sz="2800" u="none" cap="none" strike="noStrike">
                <a:solidFill>
                  <a:schemeClr val="dk1"/>
                </a:solidFill>
                <a:latin typeface="Poiret One"/>
                <a:ea typeface="Poiret One"/>
                <a:cs typeface="Poiret One"/>
                <a:sym typeface="Poiret One"/>
              </a:defRPr>
            </a:lvl1pPr>
            <a:lvl2pPr lvl="1"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2pPr>
            <a:lvl3pPr lvl="2"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3pPr>
            <a:lvl4pPr lvl="3"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4pPr>
            <a:lvl5pPr lvl="4"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5pPr>
            <a:lvl6pPr lvl="5"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6pPr>
            <a:lvl7pPr lvl="6"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7pPr>
            <a:lvl8pPr lvl="7"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8pPr>
            <a:lvl9pPr lvl="8"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9pPr>
          </a:lstStyle>
          <a:p/>
        </p:txBody>
      </p:sp>
      <p:sp>
        <p:nvSpPr>
          <p:cNvPr id="7" name="Google Shape;7;p3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lt2"/>
              </a:buClr>
              <a:buSzPts val="1800"/>
              <a:buFont typeface="Oxygen Light"/>
              <a:buChar char="●"/>
              <a:defRPr b="0" i="0" sz="1800" u="none" cap="none" strike="noStrike">
                <a:solidFill>
                  <a:schemeClr val="lt2"/>
                </a:solidFill>
                <a:latin typeface="Oxygen Light"/>
                <a:ea typeface="Oxygen Light"/>
                <a:cs typeface="Oxygen Light"/>
                <a:sym typeface="Oxygen Light"/>
              </a:defRPr>
            </a:lvl1pPr>
            <a:lvl2pPr indent="-317500" lvl="1" marL="9144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2pPr>
            <a:lvl3pPr indent="-317500" lvl="2" marL="13716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3pPr>
            <a:lvl4pPr indent="-317500" lvl="3" marL="18288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4pPr>
            <a:lvl5pPr indent="-317500" lvl="4" marL="22860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5pPr>
            <a:lvl6pPr indent="-317500" lvl="5" marL="27432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6pPr>
            <a:lvl7pPr indent="-317500" lvl="6" marL="32004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7pPr>
            <a:lvl8pPr indent="-317500" lvl="7" marL="36576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8pPr>
            <a:lvl9pPr indent="-317500" lvl="8" marL="4114800" marR="0" rtl="0" algn="l">
              <a:lnSpc>
                <a:spcPct val="115000"/>
              </a:lnSpc>
              <a:spcBef>
                <a:spcPts val="1600"/>
              </a:spcBef>
              <a:spcAft>
                <a:spcPts val="160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7.jpg"/><Relationship Id="rId4" Type="http://schemas.openxmlformats.org/officeDocument/2006/relationships/image" Target="../media/image1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14.jpg"/><Relationship Id="rId4" Type="http://schemas.openxmlformats.org/officeDocument/2006/relationships/hyperlink" Target="https://www.pexels.com/photo/two-women-holding-pen-601170/" TargetMode="External"/><Relationship Id="rId9" Type="http://schemas.openxmlformats.org/officeDocument/2006/relationships/image" Target="../media/image18.jpg"/><Relationship Id="rId5" Type="http://schemas.openxmlformats.org/officeDocument/2006/relationships/hyperlink" Target="https://www.pexels.com/photo/black-iphone-4-turned-on-displaying-icons-3850262/" TargetMode="External"/><Relationship Id="rId6" Type="http://schemas.openxmlformats.org/officeDocument/2006/relationships/hyperlink" Target="https://www.pexels.com/photo/black-iphone-4-turned-on-displaying-icons-3850262/" TargetMode="External"/><Relationship Id="rId7" Type="http://schemas.openxmlformats.org/officeDocument/2006/relationships/hyperlink" Target="https://www.pexels.com/photo/photograph-of-men-having-conversation-seating-on-chair-1015568/" TargetMode="External"/><Relationship Id="rId8" Type="http://schemas.openxmlformats.org/officeDocument/2006/relationships/image" Target="../media/image3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24.jpg"/><Relationship Id="rId4" Type="http://schemas.openxmlformats.org/officeDocument/2006/relationships/hyperlink" Target="https://pixabay.com/photos/communication-workplace-imac-2805785/" TargetMode="External"/><Relationship Id="rId5" Type="http://schemas.openxmlformats.org/officeDocument/2006/relationships/hyperlink" Target="https://pixabay.com/photos/sketchbook-sketch-marker-455698/" TargetMode="External"/><Relationship Id="rId6" Type="http://schemas.openxmlformats.org/officeDocument/2006/relationships/image" Target="../media/image2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 Id="rId3" Type="http://schemas.openxmlformats.org/officeDocument/2006/relationships/hyperlink" Target="https://www.istockphoto.com/vector/color-palette-on-white-background-graphic-color-background-circle-triangle-vector-gm1329648461-413308867" TargetMode="External"/><Relationship Id="rId4" Type="http://schemas.openxmlformats.org/officeDocument/2006/relationships/image" Target="../media/image32.jpg"/><Relationship Id="rId5" Type="http://schemas.openxmlformats.org/officeDocument/2006/relationships/image" Target="../media/image1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hyperlink" Target="https://pixabay.com/photos/offset-printing-macine-3634411/" TargetMode="External"/><Relationship Id="rId4" Type="http://schemas.openxmlformats.org/officeDocument/2006/relationships/image" Target="../media/image23.jpg"/><Relationship Id="rId5" Type="http://schemas.openxmlformats.org/officeDocument/2006/relationships/image" Target="../media/image2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0.xml"/><Relationship Id="rId3"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 Id="rId3" Type="http://schemas.openxmlformats.org/officeDocument/2006/relationships/hyperlink" Target="https://www.freeimages.com/download/vector-clock-with-different-national-flags-5380203" TargetMode="External"/><Relationship Id="rId4" Type="http://schemas.openxmlformats.org/officeDocument/2006/relationships/image" Target="../media/image20.jpg"/><Relationship Id="rId5" Type="http://schemas.openxmlformats.org/officeDocument/2006/relationships/image" Target="../media/image2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 Id="rId3" Type="http://schemas.openxmlformats.org/officeDocument/2006/relationships/hyperlink" Target="https://www.freeimages.com/download/eco-home-icon-pack-5691357" TargetMode="External"/><Relationship Id="rId4" Type="http://schemas.openxmlformats.org/officeDocument/2006/relationships/image" Target="../media/image27.jpg"/><Relationship Id="rId5" Type="http://schemas.openxmlformats.org/officeDocument/2006/relationships/image" Target="../media/image2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 Id="rId3" Type="http://schemas.openxmlformats.org/officeDocument/2006/relationships/image" Target="../media/image30.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 Id="rId3" Type="http://schemas.openxmlformats.org/officeDocument/2006/relationships/image" Target="../media/image2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
          <p:cNvSpPr txBox="1"/>
          <p:nvPr>
            <p:ph type="ctrTitle"/>
          </p:nvPr>
        </p:nvSpPr>
        <p:spPr>
          <a:xfrm>
            <a:off x="1331640" y="915566"/>
            <a:ext cx="6192688" cy="2410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p:nvPr>
            <p:ph idx="1" type="subTitle"/>
          </p:nvPr>
        </p:nvSpPr>
        <p:spPr>
          <a:xfrm>
            <a:off x="1691680" y="3380700"/>
            <a:ext cx="6309320" cy="792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800"/>
              <a:buNone/>
            </a:pPr>
            <a:r>
              <a:rPr b="1" lang="en-US">
                <a:solidFill>
                  <a:srgbClr val="55301C"/>
                </a:solidFill>
                <a:latin typeface="Arial"/>
                <a:ea typeface="Arial"/>
                <a:cs typeface="Arial"/>
                <a:sym typeface="Arial"/>
              </a:rPr>
              <a:t>WEEK 1 Introduction to Visual Communication via Digital Desktop Publishing and the course overview</a:t>
            </a:r>
            <a:endParaRPr/>
          </a:p>
          <a:p>
            <a:pPr indent="0" lvl="0" marL="0" rtl="0" algn="ctr">
              <a:lnSpc>
                <a:spcPct val="100000"/>
              </a:lnSpc>
              <a:spcBef>
                <a:spcPts val="0"/>
              </a:spcBef>
              <a:spcAft>
                <a:spcPts val="0"/>
              </a:spcAft>
              <a:buSzPts val="1800"/>
              <a:buNone/>
            </a:pPr>
            <a:r>
              <a:t/>
            </a:r>
            <a:endParaRPr b="1">
              <a:solidFill>
                <a:srgbClr val="55301C"/>
              </a:solidFill>
              <a:latin typeface="Arial"/>
              <a:ea typeface="Arial"/>
              <a:cs typeface="Arial"/>
              <a:sym typeface="Arial"/>
            </a:endParaRPr>
          </a:p>
          <a:p>
            <a:pPr indent="0" lvl="0" marL="0" rtl="0" algn="ctr">
              <a:lnSpc>
                <a:spcPct val="100000"/>
              </a:lnSpc>
              <a:spcBef>
                <a:spcPts val="0"/>
              </a:spcBef>
              <a:spcAft>
                <a:spcPts val="0"/>
              </a:spcAft>
              <a:buSzPts val="1800"/>
              <a:buNone/>
            </a:pPr>
            <a:r>
              <a:rPr b="1" lang="en-US">
                <a:solidFill>
                  <a:srgbClr val="55301C"/>
                </a:solidFill>
                <a:latin typeface="Arial"/>
                <a:ea typeface="Arial"/>
                <a:cs typeface="Arial"/>
                <a:sym typeface="Arial"/>
              </a:rPr>
              <a:t>By Dr. Raphael Ogutu</a:t>
            </a:r>
            <a:endParaRPr b="1">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2"/>
          <p:cNvSpPr txBox="1"/>
          <p:nvPr>
            <p:ph type="title"/>
          </p:nvPr>
        </p:nvSpPr>
        <p:spPr>
          <a:xfrm>
            <a:off x="720000" y="123478"/>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sz="2800">
                <a:solidFill>
                  <a:srgbClr val="55301C"/>
                </a:solidFill>
                <a:latin typeface="Arial"/>
                <a:ea typeface="Arial"/>
                <a:cs typeface="Arial"/>
                <a:sym typeface="Arial"/>
              </a:rPr>
              <a:t>VISUAL COMMUNICATION</a:t>
            </a:r>
            <a:endParaRPr sz="2800">
              <a:solidFill>
                <a:srgbClr val="55301C"/>
              </a:solidFill>
              <a:latin typeface="Arial"/>
              <a:ea typeface="Arial"/>
              <a:cs typeface="Arial"/>
              <a:sym typeface="Arial"/>
            </a:endParaRPr>
          </a:p>
        </p:txBody>
      </p:sp>
      <p:sp>
        <p:nvSpPr>
          <p:cNvPr id="88" name="Google Shape;88;p2"/>
          <p:cNvSpPr txBox="1"/>
          <p:nvPr>
            <p:ph idx="1" type="body"/>
          </p:nvPr>
        </p:nvSpPr>
        <p:spPr>
          <a:xfrm>
            <a:off x="720000" y="627534"/>
            <a:ext cx="7704000" cy="3416400"/>
          </a:xfrm>
          <a:prstGeom prst="rect">
            <a:avLst/>
          </a:prstGeom>
          <a:noFill/>
          <a:ln>
            <a:noFill/>
          </a:ln>
        </p:spPr>
        <p:txBody>
          <a:bodyPr anchorCtr="0" anchor="t" bIns="91425" lIns="91425" spcFirstLastPara="1" rIns="91425" wrap="square" tIns="91425">
            <a:noAutofit/>
          </a:bodyPr>
          <a:lstStyle/>
          <a:p>
            <a:pPr indent="-317500" lvl="0" marL="457200" rtl="0" algn="just">
              <a:lnSpc>
                <a:spcPct val="115000"/>
              </a:lnSpc>
              <a:spcBef>
                <a:spcPts val="0"/>
              </a:spcBef>
              <a:spcAft>
                <a:spcPts val="0"/>
              </a:spcAft>
              <a:buSzPts val="1400"/>
              <a:buChar char="●"/>
            </a:pPr>
            <a:r>
              <a:rPr b="1" lang="en-US" sz="2400">
                <a:solidFill>
                  <a:srgbClr val="55301C"/>
                </a:solidFill>
                <a:latin typeface="Arial"/>
                <a:ea typeface="Arial"/>
                <a:cs typeface="Arial"/>
                <a:sym typeface="Arial"/>
              </a:rPr>
              <a:t>Introduction to visual communication</a:t>
            </a:r>
            <a:endParaRPr/>
          </a:p>
          <a:p>
            <a:pPr indent="-342900" lvl="0" marL="342900" rtl="0" algn="just">
              <a:lnSpc>
                <a:spcPct val="100000"/>
              </a:lnSpc>
              <a:spcBef>
                <a:spcPts val="1000"/>
              </a:spcBef>
              <a:spcAft>
                <a:spcPts val="0"/>
              </a:spcAft>
              <a:buSzPts val="1000"/>
              <a:buFont typeface="Noto Sans Symbols"/>
              <a:buChar char="∙"/>
            </a:pPr>
            <a:r>
              <a:rPr lang="en-US" sz="2000">
                <a:solidFill>
                  <a:srgbClr val="55301C"/>
                </a:solidFill>
                <a:latin typeface="Arial"/>
                <a:ea typeface="Arial"/>
                <a:cs typeface="Arial"/>
                <a:sym typeface="Arial"/>
              </a:rPr>
              <a:t>Intended Learning Outcome</a:t>
            </a:r>
            <a:endParaRPr/>
          </a:p>
          <a:p>
            <a:pPr indent="-342900" lvl="0" marL="342900" rtl="0" algn="just">
              <a:lnSpc>
                <a:spcPct val="100000"/>
              </a:lnSpc>
              <a:spcBef>
                <a:spcPts val="1000"/>
              </a:spcBef>
              <a:spcAft>
                <a:spcPts val="0"/>
              </a:spcAft>
              <a:buSzPts val="1000"/>
              <a:buFont typeface="Noto Sans Symbols"/>
              <a:buChar char="∙"/>
            </a:pPr>
            <a:r>
              <a:rPr lang="en-US" sz="2000">
                <a:solidFill>
                  <a:srgbClr val="55301C"/>
                </a:solidFill>
                <a:latin typeface="Arial"/>
                <a:ea typeface="Arial"/>
                <a:cs typeface="Arial"/>
                <a:sym typeface="Arial"/>
              </a:rPr>
              <a:t>At end of this week lesson the students should briefly:</a:t>
            </a:r>
            <a:endParaRPr/>
          </a:p>
          <a:p>
            <a:pPr indent="-342900" lvl="0" marL="342900" rtl="0" algn="just">
              <a:lnSpc>
                <a:spcPct val="100000"/>
              </a:lnSpc>
              <a:spcBef>
                <a:spcPts val="1000"/>
              </a:spcBef>
              <a:spcAft>
                <a:spcPts val="0"/>
              </a:spcAft>
              <a:buSzPts val="1400"/>
              <a:buFont typeface="Arial"/>
              <a:buAutoNum type="arabicPeriod"/>
            </a:pPr>
            <a:r>
              <a:rPr lang="en-US" sz="2000">
                <a:solidFill>
                  <a:srgbClr val="55301C"/>
                </a:solidFill>
                <a:latin typeface="Arial"/>
                <a:ea typeface="Arial"/>
                <a:cs typeface="Arial"/>
                <a:sym typeface="Arial"/>
              </a:rPr>
              <a:t>Show an understanding of visual communication</a:t>
            </a:r>
            <a:endParaRPr sz="2000">
              <a:solidFill>
                <a:srgbClr val="55301C"/>
              </a:solidFill>
              <a:latin typeface="Arial"/>
              <a:ea typeface="Arial"/>
              <a:cs typeface="Arial"/>
              <a:sym typeface="Arial"/>
            </a:endParaRPr>
          </a:p>
          <a:p>
            <a:pPr indent="-342900" lvl="0" marL="342900" rtl="0" algn="just">
              <a:lnSpc>
                <a:spcPct val="100000"/>
              </a:lnSpc>
              <a:spcBef>
                <a:spcPts val="1000"/>
              </a:spcBef>
              <a:spcAft>
                <a:spcPts val="0"/>
              </a:spcAft>
              <a:buSzPts val="1400"/>
              <a:buFont typeface="Arial"/>
              <a:buAutoNum type="arabicPeriod"/>
            </a:pPr>
            <a:r>
              <a:rPr lang="en-US" sz="2000">
                <a:solidFill>
                  <a:srgbClr val="55301C"/>
                </a:solidFill>
                <a:latin typeface="Arial"/>
                <a:ea typeface="Arial"/>
                <a:cs typeface="Arial"/>
                <a:sym typeface="Arial"/>
              </a:rPr>
              <a:t>Explain the how media are used in the creation of visual imaging</a:t>
            </a:r>
            <a:endParaRPr/>
          </a:p>
          <a:p>
            <a:pPr indent="-342900" lvl="0" marL="342900" rtl="0" algn="just">
              <a:lnSpc>
                <a:spcPct val="100000"/>
              </a:lnSpc>
              <a:spcBef>
                <a:spcPts val="1000"/>
              </a:spcBef>
              <a:spcAft>
                <a:spcPts val="0"/>
              </a:spcAft>
              <a:buSzPts val="1400"/>
              <a:buFont typeface="Arial"/>
              <a:buAutoNum type="arabicPeriod"/>
            </a:pPr>
            <a:r>
              <a:rPr lang="en-US" sz="2000">
                <a:solidFill>
                  <a:srgbClr val="55301C"/>
                </a:solidFill>
                <a:latin typeface="Arial"/>
                <a:ea typeface="Arial"/>
                <a:cs typeface="Arial"/>
                <a:sym typeface="Arial"/>
              </a:rPr>
              <a:t>Critique and apply the principles and elements of graphic design in publication and digital design</a:t>
            </a:r>
            <a:endParaRPr/>
          </a:p>
          <a:p>
            <a:pPr indent="-342900" lvl="0" marL="342900" rtl="0" algn="just">
              <a:lnSpc>
                <a:spcPct val="100000"/>
              </a:lnSpc>
              <a:spcBef>
                <a:spcPts val="1000"/>
              </a:spcBef>
              <a:spcAft>
                <a:spcPts val="0"/>
              </a:spcAft>
              <a:buSzPts val="1400"/>
              <a:buFont typeface="Arial"/>
              <a:buAutoNum type="arabicPeriod"/>
            </a:pPr>
            <a:r>
              <a:rPr lang="en-US" sz="2000">
                <a:solidFill>
                  <a:srgbClr val="55301C"/>
                </a:solidFill>
                <a:latin typeface="Arial"/>
                <a:ea typeface="Arial"/>
                <a:cs typeface="Arial"/>
                <a:sym typeface="Arial"/>
              </a:rPr>
              <a:t>Critique and effectively communicate using typography, graphics, and photography in print and digital publications.</a:t>
            </a:r>
            <a:endParaRPr/>
          </a:p>
          <a:p>
            <a:pPr indent="-342900" lvl="0" marL="342900" rtl="0" algn="just">
              <a:lnSpc>
                <a:spcPct val="100000"/>
              </a:lnSpc>
              <a:spcBef>
                <a:spcPts val="1000"/>
              </a:spcBef>
              <a:spcAft>
                <a:spcPts val="0"/>
              </a:spcAft>
              <a:buSzPts val="1400"/>
              <a:buFont typeface="Arial"/>
              <a:buAutoNum type="arabicPeriod"/>
            </a:pPr>
            <a:r>
              <a:rPr lang="en-US" sz="2000">
                <a:solidFill>
                  <a:srgbClr val="55301C"/>
                </a:solidFill>
                <a:latin typeface="Arial"/>
                <a:ea typeface="Arial"/>
                <a:cs typeface="Arial"/>
                <a:sym typeface="Arial"/>
              </a:rPr>
              <a:t>Critique and Design with colour in print and digital publications.</a:t>
            </a:r>
            <a:endParaRPr/>
          </a:p>
          <a:p>
            <a:pPr indent="0" lvl="0" marL="0" rtl="0" algn="l">
              <a:lnSpc>
                <a:spcPct val="115000"/>
              </a:lnSpc>
              <a:spcBef>
                <a:spcPts val="1000"/>
              </a:spcBef>
              <a:spcAft>
                <a:spcPts val="1600"/>
              </a:spcAft>
              <a:buSzPts val="14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3"/>
          <p:cNvSpPr txBox="1"/>
          <p:nvPr>
            <p:ph idx="9"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latin typeface="Arial"/>
                <a:ea typeface="Arial"/>
                <a:cs typeface="Arial"/>
                <a:sym typeface="Arial"/>
              </a:rPr>
              <a:t>Introduction to visual communication</a:t>
            </a:r>
            <a:endParaRPr/>
          </a:p>
        </p:txBody>
      </p:sp>
      <p:sp>
        <p:nvSpPr>
          <p:cNvPr id="94" name="Google Shape;94;p3"/>
          <p:cNvSpPr txBox="1"/>
          <p:nvPr>
            <p:ph idx="1" type="subTitle"/>
          </p:nvPr>
        </p:nvSpPr>
        <p:spPr>
          <a:xfrm>
            <a:off x="971600" y="1059582"/>
            <a:ext cx="7200800" cy="873600"/>
          </a:xfrm>
          <a:prstGeom prst="rect">
            <a:avLst/>
          </a:prstGeom>
          <a:noFill/>
          <a:ln>
            <a:noFill/>
          </a:ln>
        </p:spPr>
        <p:txBody>
          <a:bodyPr anchorCtr="0" anchor="t" bIns="91425" lIns="91425" spcFirstLastPara="1" rIns="91425" wrap="square" tIns="91425">
            <a:noAutofit/>
          </a:bodyPr>
          <a:lstStyle/>
          <a:p>
            <a:pPr indent="-285750" lvl="0" marL="285750" rtl="0" algn="l">
              <a:lnSpc>
                <a:spcPct val="100000"/>
              </a:lnSpc>
              <a:spcBef>
                <a:spcPts val="0"/>
              </a:spcBef>
              <a:spcAft>
                <a:spcPts val="0"/>
              </a:spcAft>
              <a:buSzPts val="1400"/>
              <a:buFont typeface="Arial"/>
              <a:buChar char="•"/>
            </a:pPr>
            <a:r>
              <a:rPr lang="en-US">
                <a:solidFill>
                  <a:srgbClr val="55301C"/>
                </a:solidFill>
                <a:latin typeface="Arial"/>
                <a:ea typeface="Arial"/>
                <a:cs typeface="Arial"/>
                <a:sym typeface="Arial"/>
              </a:rPr>
              <a:t>This course introduces students to the process of using a computer and specialized software to create visual documents for print or digital media. </a:t>
            </a:r>
            <a:endParaRPr>
              <a:solidFill>
                <a:srgbClr val="55301C"/>
              </a:solidFill>
              <a:latin typeface="Arial"/>
              <a:ea typeface="Arial"/>
              <a:cs typeface="Arial"/>
              <a:sym typeface="Arial"/>
            </a:endParaRPr>
          </a:p>
          <a:p>
            <a:pPr indent="-285750" lvl="0" marL="285750" rtl="0" algn="l">
              <a:lnSpc>
                <a:spcPct val="100000"/>
              </a:lnSpc>
              <a:spcBef>
                <a:spcPts val="1600"/>
              </a:spcBef>
              <a:spcAft>
                <a:spcPts val="0"/>
              </a:spcAft>
              <a:buSzPts val="1400"/>
              <a:buFont typeface="Arial"/>
              <a:buChar char="•"/>
            </a:pPr>
            <a:r>
              <a:rPr lang="en-US">
                <a:solidFill>
                  <a:srgbClr val="55301C"/>
                </a:solidFill>
                <a:latin typeface="Arial"/>
                <a:ea typeface="Arial"/>
                <a:cs typeface="Arial"/>
                <a:sym typeface="Arial"/>
              </a:rPr>
              <a:t>Visual Communication via Desktop publishing (DTP) is the process of using a computer and specialized software to create and layout documents for print or digital media. </a:t>
            </a:r>
            <a:endParaRPr>
              <a:solidFill>
                <a:srgbClr val="55301C"/>
              </a:solidFill>
              <a:latin typeface="Arial"/>
              <a:ea typeface="Arial"/>
              <a:cs typeface="Arial"/>
              <a:sym typeface="Arial"/>
            </a:endParaRPr>
          </a:p>
          <a:p>
            <a:pPr indent="-285750" lvl="0" marL="285750" rtl="0" algn="l">
              <a:lnSpc>
                <a:spcPct val="100000"/>
              </a:lnSpc>
              <a:spcBef>
                <a:spcPts val="1600"/>
              </a:spcBef>
              <a:spcAft>
                <a:spcPts val="0"/>
              </a:spcAft>
              <a:buSzPts val="1400"/>
              <a:buFont typeface="Arial"/>
              <a:buChar char="•"/>
            </a:pPr>
            <a:r>
              <a:rPr lang="en-US">
                <a:solidFill>
                  <a:srgbClr val="55301C"/>
                </a:solidFill>
                <a:latin typeface="Arial"/>
                <a:ea typeface="Arial"/>
                <a:cs typeface="Arial"/>
                <a:sym typeface="Arial"/>
              </a:rPr>
              <a:t>This can include books, brochures, magazines, newspapers, and other types of publications in print and digital media. </a:t>
            </a:r>
            <a:endParaRPr/>
          </a:p>
          <a:p>
            <a:pPr indent="-285750" lvl="0" marL="285750" rtl="0" algn="l">
              <a:lnSpc>
                <a:spcPct val="100000"/>
              </a:lnSpc>
              <a:spcBef>
                <a:spcPts val="1600"/>
              </a:spcBef>
              <a:spcAft>
                <a:spcPts val="0"/>
              </a:spcAft>
              <a:buSzPts val="1400"/>
              <a:buFont typeface="Arial"/>
              <a:buChar char="•"/>
            </a:pPr>
            <a:r>
              <a:rPr lang="en-US">
                <a:solidFill>
                  <a:srgbClr val="55301C"/>
                </a:solidFill>
                <a:latin typeface="Arial"/>
                <a:ea typeface="Arial"/>
                <a:cs typeface="Arial"/>
                <a:sym typeface="Arial"/>
              </a:rPr>
              <a:t>Digital DTP software provides tools for creating and editing text, graphics, and other elements, as well as for controlling page layout and typography. </a:t>
            </a:r>
            <a:endParaRPr>
              <a:solidFill>
                <a:srgbClr val="55301C"/>
              </a:solidFill>
              <a:latin typeface="Arial"/>
              <a:ea typeface="Arial"/>
              <a:cs typeface="Arial"/>
              <a:sym typeface="Arial"/>
            </a:endParaRPr>
          </a:p>
          <a:p>
            <a:pPr indent="-285750" lvl="0" marL="285750" rtl="0" algn="l">
              <a:lnSpc>
                <a:spcPct val="100000"/>
              </a:lnSpc>
              <a:spcBef>
                <a:spcPts val="1600"/>
              </a:spcBef>
              <a:spcAft>
                <a:spcPts val="1600"/>
              </a:spcAft>
              <a:buSzPts val="1400"/>
              <a:buFont typeface="Arial"/>
              <a:buChar char="•"/>
            </a:pPr>
            <a:r>
              <a:rPr lang="en-US">
                <a:solidFill>
                  <a:srgbClr val="55301C"/>
                </a:solidFill>
                <a:latin typeface="Arial"/>
                <a:ea typeface="Arial"/>
                <a:cs typeface="Arial"/>
                <a:sym typeface="Arial"/>
              </a:rPr>
              <a:t>The output can be sent directly to a printer or saved in a digital format, such as a PDF, for distribution and viewing on electronic devices.</a:t>
            </a:r>
            <a:endParaRPr>
              <a:solidFill>
                <a:srgbClr val="55301C"/>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4"/>
          <p:cNvSpPr txBox="1"/>
          <p:nvPr>
            <p:ph type="title"/>
          </p:nvPr>
        </p:nvSpPr>
        <p:spPr>
          <a:xfrm>
            <a:off x="1907704" y="123478"/>
            <a:ext cx="4278000" cy="648072"/>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sz="2400">
                <a:solidFill>
                  <a:srgbClr val="55301C"/>
                </a:solidFill>
                <a:latin typeface="Arial"/>
                <a:ea typeface="Arial"/>
                <a:cs typeface="Arial"/>
                <a:sym typeface="Arial"/>
              </a:rPr>
              <a:t>Digital and print media</a:t>
            </a:r>
            <a:endParaRPr sz="2400">
              <a:solidFill>
                <a:srgbClr val="55301C"/>
              </a:solidFill>
              <a:latin typeface="Arial"/>
              <a:ea typeface="Arial"/>
              <a:cs typeface="Arial"/>
              <a:sym typeface="Arial"/>
            </a:endParaRPr>
          </a:p>
        </p:txBody>
      </p:sp>
      <p:sp>
        <p:nvSpPr>
          <p:cNvPr id="100" name="Google Shape;100;p4"/>
          <p:cNvSpPr txBox="1"/>
          <p:nvPr>
            <p:ph idx="1" type="subTitle"/>
          </p:nvPr>
        </p:nvSpPr>
        <p:spPr>
          <a:xfrm>
            <a:off x="1403648" y="4522646"/>
            <a:ext cx="6624736" cy="713400"/>
          </a:xfrm>
          <a:prstGeom prst="rect">
            <a:avLst/>
          </a:prstGeom>
          <a:noFill/>
          <a:ln>
            <a:noFill/>
          </a:ln>
        </p:spPr>
        <p:txBody>
          <a:bodyPr anchorCtr="0" anchor="t" bIns="91425" lIns="91425" spcFirstLastPara="1" rIns="91425" wrap="square" tIns="91425">
            <a:noAutofit/>
          </a:bodyPr>
          <a:lstStyle/>
          <a:p>
            <a:pPr indent="-342900" lvl="0" marL="457200" rtl="0" algn="ctr">
              <a:lnSpc>
                <a:spcPct val="100000"/>
              </a:lnSpc>
              <a:spcBef>
                <a:spcPts val="0"/>
              </a:spcBef>
              <a:spcAft>
                <a:spcPts val="0"/>
              </a:spcAft>
              <a:buSzPts val="1800"/>
              <a:buNone/>
            </a:pPr>
            <a:r>
              <a:rPr lang="en-US" sz="800">
                <a:solidFill>
                  <a:srgbClr val="AB6039"/>
                </a:solidFill>
              </a:rPr>
              <a:t>Sources: https://www.pexels.com/photo/crop-unrecognizable-person-reading-documents-and-working-on-laptop-7128963/</a:t>
            </a:r>
            <a:endParaRPr/>
          </a:p>
          <a:p>
            <a:pPr indent="-342900" lvl="0" marL="457200" rtl="0" algn="ctr">
              <a:lnSpc>
                <a:spcPct val="100000"/>
              </a:lnSpc>
              <a:spcBef>
                <a:spcPts val="0"/>
              </a:spcBef>
              <a:spcAft>
                <a:spcPts val="0"/>
              </a:spcAft>
              <a:buSzPts val="1800"/>
              <a:buNone/>
            </a:pPr>
            <a:r>
              <a:rPr lang="en-US" sz="800">
                <a:solidFill>
                  <a:srgbClr val="AB6039"/>
                </a:solidFill>
              </a:rPr>
              <a:t>https://www.pexels.com/photo/close-up-of-stand-with-newspapers-on-street-15686356/</a:t>
            </a:r>
            <a:endParaRPr/>
          </a:p>
        </p:txBody>
      </p:sp>
      <p:pic>
        <p:nvPicPr>
          <p:cNvPr id="101" name="Google Shape;101;p4"/>
          <p:cNvPicPr preferRelativeResize="0"/>
          <p:nvPr/>
        </p:nvPicPr>
        <p:blipFill rotWithShape="1">
          <a:blip r:embed="rId3">
            <a:alphaModFix/>
          </a:blip>
          <a:srcRect b="0" l="0" r="0" t="0"/>
          <a:stretch/>
        </p:blipFill>
        <p:spPr>
          <a:xfrm>
            <a:off x="4572000" y="699542"/>
            <a:ext cx="2434580" cy="3651870"/>
          </a:xfrm>
          <a:prstGeom prst="rect">
            <a:avLst/>
          </a:prstGeom>
          <a:noFill/>
          <a:ln cap="sq" cmpd="sng" w="38100">
            <a:solidFill>
              <a:srgbClr val="000000"/>
            </a:solidFill>
            <a:prstDash val="solid"/>
            <a:miter lim="800000"/>
            <a:headEnd len="sm" w="sm" type="none"/>
            <a:tailEnd len="sm" w="sm" type="none"/>
          </a:ln>
          <a:effectLst>
            <a:outerShdw blurRad="50800" rotWithShape="0" algn="tl" dir="2700000" dist="38100">
              <a:srgbClr val="000000">
                <a:alpha val="42745"/>
              </a:srgbClr>
            </a:outerShdw>
          </a:effectLst>
        </p:spPr>
      </p:pic>
      <p:pic>
        <p:nvPicPr>
          <p:cNvPr id="102" name="Google Shape;102;p4"/>
          <p:cNvPicPr preferRelativeResize="0"/>
          <p:nvPr/>
        </p:nvPicPr>
        <p:blipFill rotWithShape="1">
          <a:blip r:embed="rId4">
            <a:alphaModFix/>
          </a:blip>
          <a:srcRect b="0" l="0" r="0" t="0"/>
          <a:stretch/>
        </p:blipFill>
        <p:spPr>
          <a:xfrm>
            <a:off x="1331640" y="729786"/>
            <a:ext cx="2506588" cy="3759882"/>
          </a:xfrm>
          <a:prstGeom prst="rect">
            <a:avLst/>
          </a:prstGeom>
          <a:noFill/>
          <a:ln cap="sq" cmpd="sng" w="38100">
            <a:solidFill>
              <a:srgbClr val="000000"/>
            </a:solidFill>
            <a:prstDash val="solid"/>
            <a:miter lim="800000"/>
            <a:headEnd len="sm" w="sm" type="none"/>
            <a:tailEnd len="sm" w="sm" type="none"/>
          </a:ln>
          <a:effectLst>
            <a:outerShdw blurRad="50800" rotWithShape="0" algn="tl" dir="2700000" dist="38100">
              <a:srgbClr val="000000">
                <a:alpha val="42745"/>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5"/>
          <p:cNvSpPr txBox="1"/>
          <p:nvPr>
            <p:ph idx="1" type="subTitle"/>
          </p:nvPr>
        </p:nvSpPr>
        <p:spPr>
          <a:xfrm>
            <a:off x="1331640" y="195486"/>
            <a:ext cx="6234600" cy="1249200"/>
          </a:xfrm>
          <a:prstGeom prst="rect">
            <a:avLst/>
          </a:prstGeom>
          <a:noFill/>
          <a:ln>
            <a:noFill/>
          </a:ln>
        </p:spPr>
        <p:txBody>
          <a:bodyPr anchorCtr="0" anchor="ctr" bIns="91425" lIns="91425" spcFirstLastPara="1" rIns="91425" wrap="square" tIns="91425">
            <a:noAutofit/>
          </a:bodyPr>
          <a:lstStyle/>
          <a:p>
            <a:pPr indent="-342900" lvl="0" marL="457200" rtl="0" algn="ctr">
              <a:lnSpc>
                <a:spcPct val="100000"/>
              </a:lnSpc>
              <a:spcBef>
                <a:spcPts val="0"/>
              </a:spcBef>
              <a:spcAft>
                <a:spcPts val="0"/>
              </a:spcAft>
              <a:buSzPts val="1800"/>
              <a:buNone/>
            </a:pPr>
            <a:r>
              <a:rPr b="1" lang="en-US">
                <a:solidFill>
                  <a:srgbClr val="55301C"/>
                </a:solidFill>
                <a:latin typeface="Arial"/>
                <a:ea typeface="Arial"/>
                <a:cs typeface="Arial"/>
                <a:sym typeface="Arial"/>
              </a:rPr>
              <a:t>What is communication?</a:t>
            </a:r>
            <a:endParaRPr>
              <a:solidFill>
                <a:srgbClr val="55301C"/>
              </a:solidFill>
              <a:latin typeface="Arial"/>
              <a:ea typeface="Arial"/>
              <a:cs typeface="Arial"/>
              <a:sym typeface="Arial"/>
            </a:endParaRPr>
          </a:p>
        </p:txBody>
      </p:sp>
      <p:sp>
        <p:nvSpPr>
          <p:cNvPr id="108" name="Google Shape;108;p5"/>
          <p:cNvSpPr/>
          <p:nvPr/>
        </p:nvSpPr>
        <p:spPr>
          <a:xfrm>
            <a:off x="611560" y="1203598"/>
            <a:ext cx="7560840" cy="347787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55301C"/>
                </a:solidFill>
                <a:latin typeface="Arial"/>
                <a:ea typeface="Arial"/>
                <a:cs typeface="Arial"/>
                <a:sym typeface="Arial"/>
              </a:rPr>
              <a:t>Latin is </a:t>
            </a:r>
            <a:r>
              <a:rPr b="0" i="1" lang="en-US" sz="2000" u="none" cap="none" strike="noStrike">
                <a:solidFill>
                  <a:srgbClr val="55301C"/>
                </a:solidFill>
                <a:latin typeface="Arial"/>
                <a:ea typeface="Arial"/>
                <a:cs typeface="Arial"/>
                <a:sym typeface="Arial"/>
              </a:rPr>
              <a:t>communicare</a:t>
            </a:r>
            <a:r>
              <a:rPr b="0" i="0" lang="en-US" sz="2000" u="none" cap="none" strike="noStrike">
                <a:solidFill>
                  <a:srgbClr val="55301C"/>
                </a:solidFill>
                <a:latin typeface="Arial"/>
                <a:ea typeface="Arial"/>
                <a:cs typeface="Arial"/>
                <a:sym typeface="Arial"/>
              </a:rPr>
              <a:t>, which means to share, or to make common-the process of understanding and sharing meaning</a:t>
            </a:r>
            <a:endParaRPr/>
          </a:p>
          <a:p>
            <a:pPr indent="-285750" lvl="0" marL="28575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55301C"/>
                </a:solidFill>
                <a:latin typeface="Arial"/>
                <a:ea typeface="Arial"/>
                <a:cs typeface="Arial"/>
                <a:sym typeface="Arial"/>
              </a:rPr>
              <a:t>is the process of exchanging information, ideas, thoughts, or feelings between individuals or groups. </a:t>
            </a:r>
            <a:endParaRPr b="0" i="0" sz="20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55301C"/>
                </a:solidFill>
                <a:latin typeface="Arial"/>
                <a:ea typeface="Arial"/>
                <a:cs typeface="Arial"/>
                <a:sym typeface="Arial"/>
              </a:rPr>
              <a:t>requires encoding messages in a way that the intended audience can understand, transmitting them through appropriate channels, and decoding them accurately by the receiver. </a:t>
            </a:r>
            <a:endParaRPr b="0" i="0" sz="20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55301C"/>
                </a:solidFill>
                <a:latin typeface="Arial"/>
                <a:ea typeface="Arial"/>
                <a:cs typeface="Arial"/>
                <a:sym typeface="Arial"/>
              </a:rPr>
              <a:t>essential for human interaction, social relationships, collaboration, decision-making, problem-solving, and the functioning of organizations and societies as a whole.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pic>
        <p:nvPicPr>
          <p:cNvPr id="113" name="Google Shape;113;p6"/>
          <p:cNvPicPr preferRelativeResize="0"/>
          <p:nvPr/>
        </p:nvPicPr>
        <p:blipFill rotWithShape="1">
          <a:blip r:embed="rId3">
            <a:alphaModFix/>
          </a:blip>
          <a:srcRect b="0" l="0" r="0" t="0"/>
          <a:stretch/>
        </p:blipFill>
        <p:spPr>
          <a:xfrm>
            <a:off x="1475656" y="627534"/>
            <a:ext cx="5359702" cy="3578727"/>
          </a:xfrm>
          <a:prstGeom prst="rect">
            <a:avLst/>
          </a:prstGeom>
          <a:noFill/>
          <a:ln>
            <a:noFill/>
          </a:ln>
        </p:spPr>
      </p:pic>
      <p:sp>
        <p:nvSpPr>
          <p:cNvPr id="114" name="Google Shape;114;p6"/>
          <p:cNvSpPr txBox="1"/>
          <p:nvPr>
            <p:ph idx="1" type="subTitle"/>
          </p:nvPr>
        </p:nvSpPr>
        <p:spPr>
          <a:xfrm>
            <a:off x="0" y="4299942"/>
            <a:ext cx="4499992" cy="867324"/>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800"/>
              <a:buNone/>
            </a:pPr>
            <a:r>
              <a:rPr lang="en-US" sz="800" u="sng">
                <a:solidFill>
                  <a:srgbClr val="D59E82"/>
                </a:solidFill>
                <a:hlinkClick r:id="rId4">
                  <a:extLst>
                    <a:ext uri="{A12FA001-AC4F-418D-AE19-62706E023703}">
                      <ahyp:hlinkClr val="tx"/>
                    </a:ext>
                  </a:extLst>
                </a:hlinkClick>
              </a:rPr>
              <a:t>Sources:  https://www.pexels.com/photo/two-women-holding-pen-601170/</a:t>
            </a:r>
            <a:r>
              <a:rPr lang="en-US" sz="800">
                <a:solidFill>
                  <a:srgbClr val="D59E82"/>
                </a:solidFill>
              </a:rPr>
              <a:t> </a:t>
            </a:r>
            <a:r>
              <a:rPr lang="en-US" sz="800" u="sng">
                <a:solidFill>
                  <a:srgbClr val="D59E82"/>
                </a:solidFill>
                <a:hlinkClick r:id="rId5">
                  <a:extLst>
                    <a:ext uri="{A12FA001-AC4F-418D-AE19-62706E023703}">
                      <ahyp:hlinkClr val="tx"/>
                    </a:ext>
                  </a:extLst>
                </a:hlinkClick>
              </a:rPr>
              <a:t>https://www.pexels.com/photo/black-iphone-4-turned-on-displaying-icons-3850262</a:t>
            </a:r>
            <a:r>
              <a:rPr lang="en-US" sz="800" u="sng">
                <a:solidFill>
                  <a:srgbClr val="AB6039"/>
                </a:solidFill>
                <a:hlinkClick r:id="rId6">
                  <a:extLst>
                    <a:ext uri="{A12FA001-AC4F-418D-AE19-62706E023703}">
                      <ahyp:hlinkClr val="tx"/>
                    </a:ext>
                  </a:extLst>
                </a:hlinkClick>
              </a:rPr>
              <a:t>/</a:t>
            </a:r>
            <a:r>
              <a:rPr lang="en-US" sz="800">
                <a:solidFill>
                  <a:srgbClr val="AB6039"/>
                </a:solidFill>
              </a:rPr>
              <a:t>  </a:t>
            </a:r>
            <a:r>
              <a:rPr lang="en-US" sz="800" u="sng">
                <a:solidFill>
                  <a:srgbClr val="AB6039"/>
                </a:solidFill>
                <a:hlinkClick r:id="rId7">
                  <a:extLst>
                    <a:ext uri="{A12FA001-AC4F-418D-AE19-62706E023703}">
                      <ahyp:hlinkClr val="tx"/>
                    </a:ext>
                  </a:extLst>
                </a:hlinkClick>
              </a:rPr>
              <a:t>https://www.pexels.com/photo/photograph-of-men-having-conversation-seating-on-chair-1015568/</a:t>
            </a:r>
            <a:r>
              <a:rPr lang="en-US" sz="800">
                <a:solidFill>
                  <a:srgbClr val="AB6039"/>
                </a:solidFill>
              </a:rPr>
              <a:t> </a:t>
            </a:r>
            <a:endParaRPr/>
          </a:p>
          <a:p>
            <a:pPr indent="0" lvl="0" marL="0" rtl="0" algn="ctr">
              <a:lnSpc>
                <a:spcPct val="100000"/>
              </a:lnSpc>
              <a:spcBef>
                <a:spcPts val="1600"/>
              </a:spcBef>
              <a:spcAft>
                <a:spcPts val="1600"/>
              </a:spcAft>
              <a:buSzPts val="1800"/>
              <a:buNone/>
            </a:pPr>
            <a:r>
              <a:t/>
            </a:r>
            <a:endParaRPr sz="1000"/>
          </a:p>
        </p:txBody>
      </p:sp>
      <p:pic>
        <p:nvPicPr>
          <p:cNvPr id="115" name="Google Shape;115;p6"/>
          <p:cNvPicPr preferRelativeResize="0"/>
          <p:nvPr/>
        </p:nvPicPr>
        <p:blipFill rotWithShape="1">
          <a:blip r:embed="rId8">
            <a:alphaModFix/>
          </a:blip>
          <a:srcRect b="0" l="0" r="0" t="0"/>
          <a:stretch/>
        </p:blipFill>
        <p:spPr>
          <a:xfrm>
            <a:off x="108012" y="195486"/>
            <a:ext cx="2376264" cy="1584176"/>
          </a:xfrm>
          <a:prstGeom prst="rect">
            <a:avLst/>
          </a:prstGeom>
          <a:noFill/>
          <a:ln>
            <a:noFill/>
          </a:ln>
        </p:spPr>
      </p:pic>
      <p:pic>
        <p:nvPicPr>
          <p:cNvPr id="116" name="Google Shape;116;p6"/>
          <p:cNvPicPr preferRelativeResize="0"/>
          <p:nvPr/>
        </p:nvPicPr>
        <p:blipFill rotWithShape="1">
          <a:blip r:embed="rId9">
            <a:alphaModFix/>
          </a:blip>
          <a:srcRect b="0" l="0" r="0" t="0"/>
          <a:stretch/>
        </p:blipFill>
        <p:spPr>
          <a:xfrm>
            <a:off x="6012160" y="3003798"/>
            <a:ext cx="2885517" cy="192367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7"/>
          <p:cNvSpPr txBox="1"/>
          <p:nvPr>
            <p:ph type="title"/>
          </p:nvPr>
        </p:nvSpPr>
        <p:spPr>
          <a:xfrm>
            <a:off x="3707904" y="1635646"/>
            <a:ext cx="5616624" cy="2736304"/>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3600"/>
              <a:buNone/>
            </a:pPr>
            <a:r>
              <a:rPr b="0" lang="en-US" sz="2000">
                <a:solidFill>
                  <a:srgbClr val="22130B"/>
                </a:solidFill>
                <a:latin typeface="Arial"/>
                <a:ea typeface="Arial"/>
                <a:cs typeface="Arial"/>
                <a:sym typeface="Arial"/>
              </a:rPr>
              <a:t>COURSE OVERVIEW</a:t>
            </a:r>
            <a:br>
              <a:rPr b="0" lang="en-US" sz="2000">
                <a:solidFill>
                  <a:srgbClr val="22130B"/>
                </a:solidFill>
                <a:latin typeface="Arial"/>
                <a:ea typeface="Arial"/>
                <a:cs typeface="Arial"/>
                <a:sym typeface="Arial"/>
              </a:rPr>
            </a:br>
            <a:r>
              <a:rPr b="0" lang="en-US" sz="2000">
                <a:solidFill>
                  <a:srgbClr val="22130B"/>
                </a:solidFill>
                <a:latin typeface="Arial"/>
                <a:ea typeface="Arial"/>
                <a:cs typeface="Arial"/>
                <a:sym typeface="Arial"/>
              </a:rPr>
              <a:t>WEEK 1 Introduction to Visual Communication via Digital Desktop Publishing and the course overview</a:t>
            </a:r>
            <a:br>
              <a:rPr b="0" lang="en-US" sz="2000">
                <a:solidFill>
                  <a:srgbClr val="22130B"/>
                </a:solidFill>
                <a:latin typeface="Arial"/>
                <a:ea typeface="Arial"/>
                <a:cs typeface="Arial"/>
                <a:sym typeface="Arial"/>
              </a:rPr>
            </a:br>
            <a:r>
              <a:rPr b="0" lang="en-US" sz="2000">
                <a:solidFill>
                  <a:srgbClr val="22130B"/>
                </a:solidFill>
                <a:latin typeface="Arial"/>
                <a:ea typeface="Arial"/>
                <a:cs typeface="Arial"/>
                <a:sym typeface="Arial"/>
              </a:rPr>
              <a:t>WEEK 2 Design Elements and Principles</a:t>
            </a:r>
            <a:br>
              <a:rPr b="0" lang="en-US" sz="2000">
                <a:solidFill>
                  <a:srgbClr val="22130B"/>
                </a:solidFill>
                <a:latin typeface="Arial"/>
                <a:ea typeface="Arial"/>
                <a:cs typeface="Arial"/>
                <a:sym typeface="Arial"/>
              </a:rPr>
            </a:br>
            <a:r>
              <a:rPr b="0" lang="en-US" sz="2000">
                <a:solidFill>
                  <a:srgbClr val="22130B"/>
                </a:solidFill>
                <a:latin typeface="Arial"/>
                <a:ea typeface="Arial"/>
                <a:cs typeface="Arial"/>
                <a:sym typeface="Arial"/>
              </a:rPr>
              <a:t>WEEK 3 Typography Principles</a:t>
            </a:r>
            <a:br>
              <a:rPr b="0" lang="en-US" sz="2000">
                <a:solidFill>
                  <a:srgbClr val="22130B"/>
                </a:solidFill>
                <a:latin typeface="Arial"/>
                <a:ea typeface="Arial"/>
                <a:cs typeface="Arial"/>
                <a:sym typeface="Arial"/>
              </a:rPr>
            </a:br>
            <a:r>
              <a:rPr b="0" lang="en-US" sz="2000">
                <a:solidFill>
                  <a:srgbClr val="22130B"/>
                </a:solidFill>
                <a:latin typeface="Arial"/>
                <a:ea typeface="Arial"/>
                <a:cs typeface="Arial"/>
                <a:sym typeface="Arial"/>
              </a:rPr>
              <a:t>WEEK 4 Advanced Typography Principles </a:t>
            </a:r>
            <a:endParaRPr/>
          </a:p>
        </p:txBody>
      </p:sp>
      <p:pic>
        <p:nvPicPr>
          <p:cNvPr id="122" name="Google Shape;122;p7"/>
          <p:cNvPicPr preferRelativeResize="0"/>
          <p:nvPr/>
        </p:nvPicPr>
        <p:blipFill rotWithShape="1">
          <a:blip r:embed="rId3">
            <a:alphaModFix/>
          </a:blip>
          <a:srcRect b="0" l="0" r="0" t="0"/>
          <a:stretch/>
        </p:blipFill>
        <p:spPr>
          <a:xfrm>
            <a:off x="539552" y="2725004"/>
            <a:ext cx="2840409" cy="2255580"/>
          </a:xfrm>
          <a:prstGeom prst="rect">
            <a:avLst/>
          </a:prstGeom>
          <a:noFill/>
          <a:ln>
            <a:noFill/>
          </a:ln>
        </p:spPr>
      </p:pic>
      <p:sp>
        <p:nvSpPr>
          <p:cNvPr id="123" name="Google Shape;123;p7"/>
          <p:cNvSpPr txBox="1"/>
          <p:nvPr>
            <p:ph idx="1" type="subTitle"/>
          </p:nvPr>
        </p:nvSpPr>
        <p:spPr>
          <a:xfrm>
            <a:off x="4572000" y="4515966"/>
            <a:ext cx="4320480" cy="576064"/>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1600"/>
              </a:spcAft>
              <a:buSzPts val="1800"/>
              <a:buNone/>
            </a:pPr>
            <a:r>
              <a:rPr lang="en-US" sz="800" u="sng">
                <a:solidFill>
                  <a:srgbClr val="AB6039"/>
                </a:solidFill>
                <a:hlinkClick r:id="rId4">
                  <a:extLst>
                    <a:ext uri="{A12FA001-AC4F-418D-AE19-62706E023703}">
                      <ahyp:hlinkClr val="tx"/>
                    </a:ext>
                  </a:extLst>
                </a:hlinkClick>
              </a:rPr>
              <a:t>Sources: https://pixabay.com/photos/communication-workplace-imac-2805785/</a:t>
            </a:r>
            <a:r>
              <a:rPr lang="en-US" sz="800">
                <a:solidFill>
                  <a:srgbClr val="AB6039"/>
                </a:solidFill>
              </a:rPr>
              <a:t> </a:t>
            </a:r>
            <a:r>
              <a:rPr lang="en-US" sz="800" u="sng">
                <a:solidFill>
                  <a:srgbClr val="AB6039"/>
                </a:solidFill>
                <a:hlinkClick r:id="rId5">
                  <a:extLst>
                    <a:ext uri="{A12FA001-AC4F-418D-AE19-62706E023703}">
                      <ahyp:hlinkClr val="tx"/>
                    </a:ext>
                  </a:extLst>
                </a:hlinkClick>
              </a:rPr>
              <a:t>https://pixabay.com/photos/sketchbook-sketch-marker-455698/</a:t>
            </a:r>
            <a:r>
              <a:rPr lang="en-US" sz="800">
                <a:solidFill>
                  <a:srgbClr val="AB6039"/>
                </a:solidFill>
              </a:rPr>
              <a:t> </a:t>
            </a:r>
            <a:endParaRPr sz="800">
              <a:solidFill>
                <a:srgbClr val="AB6039"/>
              </a:solidFill>
            </a:endParaRPr>
          </a:p>
        </p:txBody>
      </p:sp>
      <p:sp>
        <p:nvSpPr>
          <p:cNvPr id="124" name="Google Shape;124;p7"/>
          <p:cNvSpPr txBox="1"/>
          <p:nvPr>
            <p:ph idx="2" type="title"/>
          </p:nvPr>
        </p:nvSpPr>
        <p:spPr>
          <a:xfrm>
            <a:off x="3563888" y="987574"/>
            <a:ext cx="3995916" cy="72008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6000"/>
              <a:buNone/>
            </a:pPr>
            <a:r>
              <a:rPr lang="en-US" sz="2400">
                <a:solidFill>
                  <a:srgbClr val="22130B"/>
                </a:solidFill>
                <a:latin typeface="Arial"/>
                <a:ea typeface="Arial"/>
                <a:cs typeface="Arial"/>
                <a:sym typeface="Arial"/>
              </a:rPr>
              <a:t>Introduction to visual communication</a:t>
            </a:r>
            <a:endParaRPr>
              <a:solidFill>
                <a:srgbClr val="22130B"/>
              </a:solidFill>
            </a:endParaRPr>
          </a:p>
        </p:txBody>
      </p:sp>
      <p:pic>
        <p:nvPicPr>
          <p:cNvPr id="125" name="Google Shape;125;p7"/>
          <p:cNvPicPr preferRelativeResize="0"/>
          <p:nvPr/>
        </p:nvPicPr>
        <p:blipFill rotWithShape="1">
          <a:blip r:embed="rId6">
            <a:alphaModFix/>
          </a:blip>
          <a:srcRect b="0" l="0" r="0" t="0"/>
          <a:stretch/>
        </p:blipFill>
        <p:spPr>
          <a:xfrm>
            <a:off x="291819" y="195486"/>
            <a:ext cx="3384376" cy="2460000"/>
          </a:xfrm>
          <a:prstGeom prst="rect">
            <a:avLst/>
          </a:prstGeom>
          <a:noFill/>
          <a:ln>
            <a:noFill/>
          </a:ln>
          <a:effectLst>
            <a:outerShdw blurRad="292100" rotWithShape="0" algn="tl" dir="2700000" dist="139700">
              <a:srgbClr val="333333">
                <a:alpha val="64705"/>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8"/>
          <p:cNvSpPr txBox="1"/>
          <p:nvPr>
            <p:ph idx="1" type="subTitle"/>
          </p:nvPr>
        </p:nvSpPr>
        <p:spPr>
          <a:xfrm>
            <a:off x="179512" y="1131590"/>
            <a:ext cx="5220152" cy="3567447"/>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800"/>
              <a:buNone/>
            </a:pPr>
            <a:r>
              <a:rPr lang="en-US" sz="2000">
                <a:solidFill>
                  <a:srgbClr val="22130B"/>
                </a:solidFill>
                <a:latin typeface="Arial"/>
                <a:ea typeface="Arial"/>
                <a:cs typeface="Arial"/>
                <a:sym typeface="Arial"/>
              </a:rPr>
              <a:t>COURSE OVERVIEW</a:t>
            </a:r>
            <a:br>
              <a:rPr lang="en-US" sz="2000">
                <a:solidFill>
                  <a:srgbClr val="22130B"/>
                </a:solidFill>
                <a:latin typeface="Arial"/>
                <a:ea typeface="Arial"/>
                <a:cs typeface="Arial"/>
                <a:sym typeface="Arial"/>
              </a:rPr>
            </a:br>
            <a:r>
              <a:rPr lang="en-US" sz="2000">
                <a:solidFill>
                  <a:srgbClr val="22130B"/>
                </a:solidFill>
                <a:latin typeface="Arial"/>
                <a:ea typeface="Arial"/>
                <a:cs typeface="Arial"/>
                <a:sym typeface="Arial"/>
              </a:rPr>
              <a:t>WEEK 5 Communicating with colour</a:t>
            </a:r>
            <a:endParaRPr sz="2000">
              <a:solidFill>
                <a:srgbClr val="22130B"/>
              </a:solidFill>
              <a:latin typeface="Arial"/>
              <a:ea typeface="Arial"/>
              <a:cs typeface="Arial"/>
              <a:sym typeface="Arial"/>
            </a:endParaRPr>
          </a:p>
          <a:p>
            <a:pPr indent="0" lvl="0" marL="0" rtl="0" algn="l">
              <a:lnSpc>
                <a:spcPct val="100000"/>
              </a:lnSpc>
              <a:spcBef>
                <a:spcPts val="0"/>
              </a:spcBef>
              <a:spcAft>
                <a:spcPts val="0"/>
              </a:spcAft>
              <a:buSzPts val="1800"/>
              <a:buNone/>
            </a:pPr>
            <a:r>
              <a:rPr lang="en-US" sz="2000">
                <a:solidFill>
                  <a:srgbClr val="22130B"/>
                </a:solidFill>
                <a:latin typeface="Arial"/>
                <a:ea typeface="Arial"/>
                <a:cs typeface="Arial"/>
                <a:sym typeface="Arial"/>
              </a:rPr>
              <a:t>WEEK 6 Mid-term quiz (Objective or Multiple choice)</a:t>
            </a:r>
            <a:endParaRPr/>
          </a:p>
          <a:p>
            <a:pPr indent="0" lvl="0" marL="0" rtl="0" algn="l">
              <a:lnSpc>
                <a:spcPct val="100000"/>
              </a:lnSpc>
              <a:spcBef>
                <a:spcPts val="0"/>
              </a:spcBef>
              <a:spcAft>
                <a:spcPts val="0"/>
              </a:spcAft>
              <a:buSzPts val="1800"/>
              <a:buNone/>
            </a:pPr>
            <a:r>
              <a:rPr lang="en-US" sz="2000">
                <a:solidFill>
                  <a:srgbClr val="22130B"/>
                </a:solidFill>
                <a:latin typeface="Arial"/>
                <a:ea typeface="Arial"/>
                <a:cs typeface="Arial"/>
                <a:sym typeface="Arial"/>
              </a:rPr>
              <a:t>WEEK7 Designing with Images (Photography and drawings)</a:t>
            </a:r>
            <a:endParaRPr/>
          </a:p>
          <a:p>
            <a:pPr indent="0" lvl="0" marL="0" rtl="0" algn="l">
              <a:lnSpc>
                <a:spcPct val="100000"/>
              </a:lnSpc>
              <a:spcBef>
                <a:spcPts val="0"/>
              </a:spcBef>
              <a:spcAft>
                <a:spcPts val="0"/>
              </a:spcAft>
              <a:buSzPts val="1800"/>
              <a:buNone/>
            </a:pPr>
            <a:r>
              <a:rPr lang="en-US" sz="2000">
                <a:solidFill>
                  <a:srgbClr val="22130B"/>
                </a:solidFill>
                <a:latin typeface="Arial"/>
                <a:ea typeface="Arial"/>
                <a:cs typeface="Arial"/>
                <a:sym typeface="Arial"/>
              </a:rPr>
              <a:t>WEEK8 Layout and Business Publications</a:t>
            </a:r>
            <a:endParaRPr/>
          </a:p>
          <a:p>
            <a:pPr indent="0" lvl="0" marL="0" rtl="0" algn="l">
              <a:lnSpc>
                <a:spcPct val="100000"/>
              </a:lnSpc>
              <a:spcBef>
                <a:spcPts val="0"/>
              </a:spcBef>
              <a:spcAft>
                <a:spcPts val="0"/>
              </a:spcAft>
              <a:buSzPts val="1800"/>
              <a:buNone/>
            </a:pPr>
            <a:r>
              <a:rPr lang="en-US" sz="2000">
                <a:solidFill>
                  <a:srgbClr val="22130B"/>
                </a:solidFill>
                <a:latin typeface="Arial"/>
                <a:ea typeface="Arial"/>
                <a:cs typeface="Arial"/>
                <a:sym typeface="Arial"/>
              </a:rPr>
              <a:t>WEEK 9 Cartoons, video and film</a:t>
            </a:r>
            <a:endParaRPr/>
          </a:p>
          <a:p>
            <a:pPr indent="0" lvl="0" marL="0" rtl="0" algn="l">
              <a:lnSpc>
                <a:spcPct val="100000"/>
              </a:lnSpc>
              <a:spcBef>
                <a:spcPts val="0"/>
              </a:spcBef>
              <a:spcAft>
                <a:spcPts val="0"/>
              </a:spcAft>
              <a:buSzPts val="1800"/>
              <a:buNone/>
            </a:pPr>
            <a:r>
              <a:rPr lang="en-US" sz="2000">
                <a:solidFill>
                  <a:srgbClr val="22130B"/>
                </a:solidFill>
                <a:latin typeface="Arial"/>
                <a:ea typeface="Arial"/>
                <a:cs typeface="Arial"/>
                <a:sym typeface="Arial"/>
              </a:rPr>
              <a:t>WEEK 10 Creating Publications using Ms. Publisher</a:t>
            </a:r>
            <a:endParaRPr/>
          </a:p>
          <a:p>
            <a:pPr indent="0" lvl="0" marL="0" rtl="0" algn="l">
              <a:lnSpc>
                <a:spcPct val="100000"/>
              </a:lnSpc>
              <a:spcBef>
                <a:spcPts val="0"/>
              </a:spcBef>
              <a:spcAft>
                <a:spcPts val="0"/>
              </a:spcAft>
              <a:buSzPts val="1800"/>
              <a:buNone/>
            </a:pPr>
            <a:r>
              <a:rPr lang="en-US" sz="800" u="sng">
                <a:solidFill>
                  <a:srgbClr val="22130B"/>
                </a:solidFill>
                <a:hlinkClick r:id="rId3">
                  <a:extLst>
                    <a:ext uri="{A12FA001-AC4F-418D-AE19-62706E023703}">
                      <ahyp:hlinkClr val="tx"/>
                    </a:ext>
                  </a:extLst>
                </a:hlinkClick>
              </a:rPr>
              <a:t>Sources: https://www.istockphoto.com/vector/color-palette-on-white-background-graphic-color-background-circle-triangle-vector-gm1329648461-413308867</a:t>
            </a:r>
            <a:endParaRPr sz="800">
              <a:solidFill>
                <a:srgbClr val="22130B"/>
              </a:solidFill>
            </a:endParaRPr>
          </a:p>
          <a:p>
            <a:pPr indent="0" lvl="0" marL="0" rtl="0" algn="l">
              <a:lnSpc>
                <a:spcPct val="100000"/>
              </a:lnSpc>
              <a:spcBef>
                <a:spcPts val="0"/>
              </a:spcBef>
              <a:spcAft>
                <a:spcPts val="0"/>
              </a:spcAft>
              <a:buSzPts val="1800"/>
              <a:buNone/>
            </a:pPr>
            <a:r>
              <a:rPr lang="en-US" sz="800">
                <a:solidFill>
                  <a:srgbClr val="22130B"/>
                </a:solidFill>
              </a:rPr>
              <a:t>https://www.pexels.com/photo/trendy-sunglasses-reflecting-neon-light-sign-in-dark-room-4550249/</a:t>
            </a:r>
            <a:endParaRPr sz="800">
              <a:solidFill>
                <a:srgbClr val="22130B"/>
              </a:solidFill>
            </a:endParaRPr>
          </a:p>
        </p:txBody>
      </p:sp>
      <p:sp>
        <p:nvSpPr>
          <p:cNvPr id="131" name="Google Shape;131;p8"/>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US">
                <a:solidFill>
                  <a:srgbClr val="22130B"/>
                </a:solidFill>
                <a:latin typeface="Arial"/>
                <a:ea typeface="Arial"/>
                <a:cs typeface="Arial"/>
                <a:sym typeface="Arial"/>
              </a:rPr>
              <a:t>Introduction to visual communication</a:t>
            </a:r>
            <a:endParaRPr>
              <a:solidFill>
                <a:srgbClr val="22130B"/>
              </a:solidFill>
            </a:endParaRPr>
          </a:p>
        </p:txBody>
      </p:sp>
      <p:pic>
        <p:nvPicPr>
          <p:cNvPr id="132" name="Google Shape;132;p8"/>
          <p:cNvPicPr preferRelativeResize="0"/>
          <p:nvPr/>
        </p:nvPicPr>
        <p:blipFill rotWithShape="1">
          <a:blip r:embed="rId4">
            <a:alphaModFix/>
          </a:blip>
          <a:srcRect b="0" l="0" r="0" t="0"/>
          <a:stretch/>
        </p:blipFill>
        <p:spPr>
          <a:xfrm>
            <a:off x="5271084" y="555526"/>
            <a:ext cx="2880320" cy="2880320"/>
          </a:xfrm>
          <a:prstGeom prst="rect">
            <a:avLst/>
          </a:prstGeom>
          <a:noFill/>
          <a:ln>
            <a:noFill/>
          </a:ln>
        </p:spPr>
      </p:pic>
      <p:pic>
        <p:nvPicPr>
          <p:cNvPr id="133" name="Google Shape;133;p8"/>
          <p:cNvPicPr preferRelativeResize="0"/>
          <p:nvPr/>
        </p:nvPicPr>
        <p:blipFill rotWithShape="1">
          <a:blip r:embed="rId5">
            <a:alphaModFix/>
          </a:blip>
          <a:srcRect b="0" l="0" r="0" t="0"/>
          <a:stretch/>
        </p:blipFill>
        <p:spPr>
          <a:xfrm>
            <a:off x="6943160" y="2355725"/>
            <a:ext cx="1877311" cy="2815967"/>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9"/>
          <p:cNvSpPr txBox="1"/>
          <p:nvPr>
            <p:ph type="title"/>
          </p:nvPr>
        </p:nvSpPr>
        <p:spPr>
          <a:xfrm>
            <a:off x="755576" y="0"/>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Introduction to visual communication</a:t>
            </a:r>
            <a:endParaRPr/>
          </a:p>
        </p:txBody>
      </p:sp>
      <p:sp>
        <p:nvSpPr>
          <p:cNvPr id="139" name="Google Shape;139;p9"/>
          <p:cNvSpPr/>
          <p:nvPr/>
        </p:nvSpPr>
        <p:spPr>
          <a:xfrm rot="10800000">
            <a:off x="-10193962" y="-4404443"/>
            <a:ext cx="97828" cy="71043"/>
          </a:xfrm>
          <a:custGeom>
            <a:rect b="b" l="l" r="r" t="t"/>
            <a:pathLst>
              <a:path extrusionOk="0" h="7909" w="10891">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9"/>
          <p:cNvSpPr txBox="1"/>
          <p:nvPr>
            <p:ph idx="4" type="subTitle"/>
          </p:nvPr>
        </p:nvSpPr>
        <p:spPr>
          <a:xfrm>
            <a:off x="4716016" y="4479494"/>
            <a:ext cx="3456384" cy="664006"/>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800"/>
              <a:buNone/>
            </a:pPr>
            <a:r>
              <a:rPr lang="en-US" sz="800" u="sng">
                <a:solidFill>
                  <a:srgbClr val="55301C"/>
                </a:solidFill>
                <a:hlinkClick r:id="rId3">
                  <a:extLst>
                    <a:ext uri="{A12FA001-AC4F-418D-AE19-62706E023703}">
                      <ahyp:hlinkClr val="tx"/>
                    </a:ext>
                  </a:extLst>
                </a:hlinkClick>
              </a:rPr>
              <a:t>Sources: https://pixabay.com/photos/offset-printing-macine-3634411/</a:t>
            </a:r>
            <a:endParaRPr sz="800">
              <a:solidFill>
                <a:srgbClr val="55301C"/>
              </a:solidFill>
            </a:endParaRPr>
          </a:p>
          <a:p>
            <a:pPr indent="0" lvl="0" marL="0" rtl="0" algn="ctr">
              <a:lnSpc>
                <a:spcPct val="100000"/>
              </a:lnSpc>
              <a:spcBef>
                <a:spcPts val="1600"/>
              </a:spcBef>
              <a:spcAft>
                <a:spcPts val="0"/>
              </a:spcAft>
              <a:buSzPts val="1800"/>
              <a:buNone/>
            </a:pPr>
            <a:r>
              <a:rPr lang="en-US" sz="800">
                <a:solidFill>
                  <a:srgbClr val="55301C"/>
                </a:solidFill>
              </a:rPr>
              <a:t>https://pixabay.com/photos/spiral-binding-multicoloured-610196/</a:t>
            </a:r>
            <a:endParaRPr/>
          </a:p>
          <a:p>
            <a:pPr indent="0" lvl="0" marL="0" rtl="0" algn="ctr">
              <a:lnSpc>
                <a:spcPct val="100000"/>
              </a:lnSpc>
              <a:spcBef>
                <a:spcPts val="1600"/>
              </a:spcBef>
              <a:spcAft>
                <a:spcPts val="1600"/>
              </a:spcAft>
              <a:buSzPts val="1800"/>
              <a:buNone/>
            </a:pPr>
            <a:r>
              <a:t/>
            </a:r>
            <a:endParaRPr/>
          </a:p>
        </p:txBody>
      </p:sp>
      <p:pic>
        <p:nvPicPr>
          <p:cNvPr id="141" name="Google Shape;141;p9"/>
          <p:cNvPicPr preferRelativeResize="0"/>
          <p:nvPr/>
        </p:nvPicPr>
        <p:blipFill rotWithShape="1">
          <a:blip r:embed="rId4">
            <a:alphaModFix/>
          </a:blip>
          <a:srcRect b="0" l="0" r="0" t="0"/>
          <a:stretch/>
        </p:blipFill>
        <p:spPr>
          <a:xfrm>
            <a:off x="1187624" y="2991433"/>
            <a:ext cx="3672408" cy="2104289"/>
          </a:xfrm>
          <a:prstGeom prst="rect">
            <a:avLst/>
          </a:prstGeom>
          <a:noFill/>
          <a:ln>
            <a:noFill/>
          </a:ln>
        </p:spPr>
      </p:pic>
      <p:sp>
        <p:nvSpPr>
          <p:cNvPr id="142" name="Google Shape;142;p9"/>
          <p:cNvSpPr txBox="1"/>
          <p:nvPr>
            <p:ph idx="3" type="subTitle"/>
          </p:nvPr>
        </p:nvSpPr>
        <p:spPr>
          <a:xfrm>
            <a:off x="179512" y="411510"/>
            <a:ext cx="4968552" cy="3528392"/>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COURSE OVERVIEW</a:t>
            </a:r>
            <a:endParaRPr/>
          </a:p>
          <a:p>
            <a:pPr indent="0" lvl="0" marL="0" rtl="0" algn="l">
              <a:lnSpc>
                <a:spcPct val="100000"/>
              </a:lnSpc>
              <a:spcBef>
                <a:spcPts val="0"/>
              </a:spcBef>
              <a:spcAft>
                <a:spcPts val="0"/>
              </a:spcAft>
              <a:buClr>
                <a:srgbClr val="B08980"/>
              </a:buClr>
              <a:buSzPts val="1800"/>
              <a:buNone/>
            </a:pPr>
            <a:br>
              <a:rPr lang="en-US" sz="2000">
                <a:solidFill>
                  <a:srgbClr val="22130B"/>
                </a:solidFill>
                <a:latin typeface="Arial"/>
                <a:ea typeface="Arial"/>
                <a:cs typeface="Arial"/>
                <a:sym typeface="Arial"/>
              </a:rPr>
            </a:br>
            <a:r>
              <a:rPr lang="en-US" sz="2000">
                <a:solidFill>
                  <a:srgbClr val="22130B"/>
                </a:solidFill>
                <a:latin typeface="Arial"/>
                <a:ea typeface="Arial"/>
                <a:cs typeface="Arial"/>
                <a:sym typeface="Arial"/>
              </a:rPr>
              <a:t>WEEK11 Creating Publications using Adobe InDesign, Illustrator and Photoshop</a:t>
            </a:r>
            <a:endParaRPr/>
          </a:p>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WEEK 12 Publication Printing techniques</a:t>
            </a:r>
            <a:endParaRPr/>
          </a:p>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WEEK 13 Publication Binding Techniques</a:t>
            </a:r>
            <a:endParaRPr/>
          </a:p>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WEEK 14 MAIN EXAM - 60% (Multiple choice and practical projects, subjective or Essay)</a:t>
            </a:r>
            <a:endParaRPr/>
          </a:p>
        </p:txBody>
      </p:sp>
      <p:pic>
        <p:nvPicPr>
          <p:cNvPr id="143" name="Google Shape;143;p9"/>
          <p:cNvPicPr preferRelativeResize="0"/>
          <p:nvPr/>
        </p:nvPicPr>
        <p:blipFill rotWithShape="1">
          <a:blip r:embed="rId5">
            <a:alphaModFix/>
          </a:blip>
          <a:srcRect b="0" l="0" r="0" t="0"/>
          <a:stretch/>
        </p:blipFill>
        <p:spPr>
          <a:xfrm>
            <a:off x="5148064" y="1181593"/>
            <a:ext cx="3843521" cy="2561346"/>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0"/>
          <p:cNvSpPr txBox="1"/>
          <p:nvPr>
            <p:ph idx="4" type="subTitle"/>
          </p:nvPr>
        </p:nvSpPr>
        <p:spPr>
          <a:xfrm>
            <a:off x="5004048" y="4731990"/>
            <a:ext cx="3510300" cy="355436"/>
          </a:xfrm>
          <a:prstGeom prst="rect">
            <a:avLst/>
          </a:prstGeom>
          <a:noFill/>
          <a:ln>
            <a:noFill/>
          </a:ln>
        </p:spPr>
        <p:txBody>
          <a:bodyPr anchorCtr="0" anchor="t" bIns="91425" lIns="91425" spcFirstLastPara="1" rIns="91425" wrap="square" tIns="91425">
            <a:noAutofit/>
          </a:bodyPr>
          <a:lstStyle/>
          <a:p>
            <a:pPr indent="-342900" lvl="0" marL="457200" rtl="0" algn="ctr">
              <a:lnSpc>
                <a:spcPct val="100000"/>
              </a:lnSpc>
              <a:spcBef>
                <a:spcPts val="0"/>
              </a:spcBef>
              <a:spcAft>
                <a:spcPts val="0"/>
              </a:spcAft>
              <a:buSzPts val="1800"/>
              <a:buNone/>
            </a:pPr>
            <a:r>
              <a:rPr lang="en-US" sz="800">
                <a:solidFill>
                  <a:srgbClr val="55301C"/>
                </a:solidFill>
              </a:rPr>
              <a:t>Source: https://open.lib.umn.edu/businesscommunication/chapter/1-2-what-is-communication/</a:t>
            </a:r>
            <a:endParaRPr/>
          </a:p>
        </p:txBody>
      </p:sp>
      <p:sp>
        <p:nvSpPr>
          <p:cNvPr id="149" name="Google Shape;149;p10"/>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55301C"/>
                </a:solidFill>
                <a:latin typeface="Arial"/>
                <a:ea typeface="Arial"/>
                <a:cs typeface="Arial"/>
                <a:sym typeface="Arial"/>
              </a:rPr>
              <a:t>Eight Essential Components of Communication</a:t>
            </a:r>
            <a:endParaRPr/>
          </a:p>
        </p:txBody>
      </p:sp>
      <p:pic>
        <p:nvPicPr>
          <p:cNvPr id="150" name="Google Shape;150;p10"/>
          <p:cNvPicPr preferRelativeResize="0"/>
          <p:nvPr/>
        </p:nvPicPr>
        <p:blipFill rotWithShape="1">
          <a:blip r:embed="rId3">
            <a:alphaModFix/>
          </a:blip>
          <a:srcRect b="0" l="0" r="0" t="0"/>
          <a:stretch/>
        </p:blipFill>
        <p:spPr>
          <a:xfrm>
            <a:off x="395536" y="1131589"/>
            <a:ext cx="8014823" cy="3154221"/>
          </a:xfrm>
          <a:prstGeom prst="rect">
            <a:avLst/>
          </a:prstGeom>
          <a:noFill/>
          <a:ln cap="sq" cmpd="sng" w="38100">
            <a:solidFill>
              <a:srgbClr val="000000"/>
            </a:solidFill>
            <a:prstDash val="solid"/>
            <a:miter lim="800000"/>
            <a:headEnd len="sm" w="sm" type="none"/>
            <a:tailEnd len="sm" w="sm" type="none"/>
          </a:ln>
          <a:effectLst>
            <a:outerShdw blurRad="50800" rotWithShape="0" algn="tl" dir="2700000" dist="38100">
              <a:srgbClr val="000000">
                <a:alpha val="42745"/>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1"/>
          <p:cNvSpPr txBox="1"/>
          <p:nvPr>
            <p:ph type="title"/>
          </p:nvPr>
        </p:nvSpPr>
        <p:spPr>
          <a:xfrm>
            <a:off x="251520" y="51470"/>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latin typeface="Arial"/>
                <a:ea typeface="Arial"/>
                <a:cs typeface="Arial"/>
                <a:sym typeface="Arial"/>
              </a:rPr>
              <a:t>Eight Essential Components of Communication</a:t>
            </a:r>
            <a:endParaRPr>
              <a:latin typeface="Arial"/>
              <a:ea typeface="Arial"/>
              <a:cs typeface="Arial"/>
              <a:sym typeface="Arial"/>
            </a:endParaRPr>
          </a:p>
        </p:txBody>
      </p:sp>
      <p:sp>
        <p:nvSpPr>
          <p:cNvPr id="156" name="Google Shape;156;p11"/>
          <p:cNvSpPr txBox="1"/>
          <p:nvPr>
            <p:ph idx="1" type="subTitle"/>
          </p:nvPr>
        </p:nvSpPr>
        <p:spPr>
          <a:xfrm>
            <a:off x="107504" y="195486"/>
            <a:ext cx="7272808" cy="2592288"/>
          </a:xfrm>
          <a:prstGeom prst="rect">
            <a:avLst/>
          </a:prstGeom>
          <a:noFill/>
          <a:ln>
            <a:noFill/>
          </a:ln>
        </p:spPr>
        <p:txBody>
          <a:bodyPr anchorCtr="0" anchor="t" bIns="91425" lIns="91425" spcFirstLastPara="1" rIns="91425" wrap="square" tIns="91425">
            <a:noAutofit/>
          </a:bodyPr>
          <a:lstStyle/>
          <a:p>
            <a:pPr indent="-342900" lvl="0" marL="457200" rtl="0" algn="just">
              <a:lnSpc>
                <a:spcPct val="150000"/>
              </a:lnSpc>
              <a:spcBef>
                <a:spcPts val="1800"/>
              </a:spcBef>
              <a:spcAft>
                <a:spcPts val="0"/>
              </a:spcAft>
              <a:buSzPts val="1400"/>
              <a:buNone/>
            </a:pPr>
            <a:r>
              <a:t/>
            </a:r>
            <a:endParaRPr sz="1400">
              <a:latin typeface="Calibri"/>
              <a:ea typeface="Calibri"/>
              <a:cs typeface="Calibri"/>
              <a:sym typeface="Calibri"/>
            </a:endParaRPr>
          </a:p>
          <a:p>
            <a:pPr indent="-342900" lvl="0" marL="342900" rtl="0" algn="just">
              <a:lnSpc>
                <a:spcPct val="100000"/>
              </a:lnSpc>
              <a:spcBef>
                <a:spcPts val="0"/>
              </a:spcBef>
              <a:spcAft>
                <a:spcPts val="0"/>
              </a:spcAft>
              <a:buSzPts val="1400"/>
              <a:buFont typeface="Arial"/>
              <a:buAutoNum type="arabicPeriod"/>
            </a:pPr>
            <a:r>
              <a:rPr lang="en-US" sz="2000">
                <a:solidFill>
                  <a:srgbClr val="222222"/>
                </a:solidFill>
                <a:latin typeface="Arial"/>
                <a:ea typeface="Arial"/>
                <a:cs typeface="Arial"/>
                <a:sym typeface="Arial"/>
              </a:rPr>
              <a:t>Source: The source imagines, creates, and sends the message.</a:t>
            </a:r>
            <a:endParaRPr sz="2000">
              <a:latin typeface="Arial"/>
              <a:ea typeface="Arial"/>
              <a:cs typeface="Arial"/>
              <a:sym typeface="Arial"/>
            </a:endParaRPr>
          </a:p>
          <a:p>
            <a:pPr indent="-342900" lvl="0" marL="342900" rtl="0" algn="just">
              <a:lnSpc>
                <a:spcPct val="100000"/>
              </a:lnSpc>
              <a:spcBef>
                <a:spcPts val="1600"/>
              </a:spcBef>
              <a:spcAft>
                <a:spcPts val="0"/>
              </a:spcAft>
              <a:buSzPts val="1400"/>
              <a:buFont typeface="Arial"/>
              <a:buAutoNum type="arabicPeriod"/>
            </a:pPr>
            <a:r>
              <a:rPr lang="en-US" sz="2000">
                <a:solidFill>
                  <a:srgbClr val="222222"/>
                </a:solidFill>
                <a:latin typeface="Arial"/>
                <a:ea typeface="Arial"/>
                <a:cs typeface="Arial"/>
                <a:sym typeface="Arial"/>
              </a:rPr>
              <a:t>Message: “The message is the stimulus or meaning produced by the source for the receiver or audience.” </a:t>
            </a:r>
            <a:endParaRPr sz="2000">
              <a:solidFill>
                <a:srgbClr val="222222"/>
              </a:solidFill>
              <a:latin typeface="Arial"/>
              <a:ea typeface="Arial"/>
              <a:cs typeface="Arial"/>
              <a:sym typeface="Arial"/>
            </a:endParaRPr>
          </a:p>
          <a:p>
            <a:pPr indent="-342900" lvl="0" marL="342900" rtl="0" algn="just">
              <a:lnSpc>
                <a:spcPct val="100000"/>
              </a:lnSpc>
              <a:spcBef>
                <a:spcPts val="1600"/>
              </a:spcBef>
              <a:spcAft>
                <a:spcPts val="0"/>
              </a:spcAft>
              <a:buSzPts val="1400"/>
              <a:buFont typeface="Arial"/>
              <a:buAutoNum type="arabicPeriod"/>
            </a:pPr>
            <a:r>
              <a:rPr lang="en-US" sz="2000">
                <a:solidFill>
                  <a:srgbClr val="222222"/>
                </a:solidFill>
                <a:latin typeface="Arial"/>
                <a:ea typeface="Arial"/>
                <a:cs typeface="Arial"/>
                <a:sym typeface="Arial"/>
              </a:rPr>
              <a:t>Channel:</a:t>
            </a:r>
            <a:r>
              <a:rPr lang="en-US" sz="2000">
                <a:latin typeface="Arial"/>
                <a:ea typeface="Arial"/>
                <a:cs typeface="Arial"/>
                <a:sym typeface="Arial"/>
              </a:rPr>
              <a:t> </a:t>
            </a:r>
            <a:r>
              <a:rPr lang="en-US" sz="2000">
                <a:solidFill>
                  <a:srgbClr val="222222"/>
                </a:solidFill>
                <a:latin typeface="Arial"/>
                <a:ea typeface="Arial"/>
                <a:cs typeface="Arial"/>
                <a:sym typeface="Arial"/>
              </a:rPr>
              <a:t>“The channel is the way in which a message or messages travel between source and receiver.” </a:t>
            </a:r>
            <a:endParaRPr sz="2000">
              <a:solidFill>
                <a:srgbClr val="222222"/>
              </a:solidFill>
              <a:latin typeface="Arial"/>
              <a:ea typeface="Arial"/>
              <a:cs typeface="Arial"/>
              <a:sym typeface="Arial"/>
            </a:endParaRPr>
          </a:p>
          <a:p>
            <a:pPr indent="-342900" lvl="0" marL="342900" rtl="0" algn="just">
              <a:lnSpc>
                <a:spcPct val="100000"/>
              </a:lnSpc>
              <a:spcBef>
                <a:spcPts val="1600"/>
              </a:spcBef>
              <a:spcAft>
                <a:spcPts val="0"/>
              </a:spcAft>
              <a:buSzPts val="1400"/>
              <a:buFont typeface="Arial"/>
              <a:buAutoNum type="arabicPeriod"/>
            </a:pPr>
            <a:r>
              <a:rPr lang="en-US" sz="2000">
                <a:solidFill>
                  <a:srgbClr val="222222"/>
                </a:solidFill>
                <a:latin typeface="Arial"/>
                <a:ea typeface="Arial"/>
                <a:cs typeface="Arial"/>
                <a:sym typeface="Arial"/>
              </a:rPr>
              <a:t>Receiver: “The receiver receives the message from the source, analyzing and interpreting the message in ways both intended and unintended by the source.” </a:t>
            </a:r>
            <a:endParaRPr sz="2000">
              <a:solidFill>
                <a:srgbClr val="222222"/>
              </a:solidFill>
              <a:latin typeface="Arial"/>
              <a:ea typeface="Arial"/>
              <a:cs typeface="Arial"/>
              <a:sym typeface="Arial"/>
            </a:endParaRPr>
          </a:p>
          <a:p>
            <a:pPr indent="0" lvl="0" marL="0" rtl="0" algn="just">
              <a:lnSpc>
                <a:spcPct val="100000"/>
              </a:lnSpc>
              <a:spcBef>
                <a:spcPts val="1600"/>
              </a:spcBef>
              <a:spcAft>
                <a:spcPts val="1000"/>
              </a:spcAft>
              <a:buSzPts val="1400"/>
              <a:buNone/>
            </a:pPr>
            <a:r>
              <a:rPr lang="en-US" sz="2000">
                <a:solidFill>
                  <a:srgbClr val="222222"/>
                </a:solidFill>
                <a:latin typeface="Arial"/>
                <a:ea typeface="Arial"/>
                <a:cs typeface="Arial"/>
                <a:sym typeface="Arial"/>
              </a:rPr>
              <a:t>(McLean, 2005)</a:t>
            </a:r>
            <a:endParaRPr sz="2000">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2"/>
          <p:cNvSpPr txBox="1"/>
          <p:nvPr>
            <p:ph type="title"/>
          </p:nvPr>
        </p:nvSpPr>
        <p:spPr>
          <a:xfrm>
            <a:off x="35496" y="339502"/>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55301C"/>
                </a:solidFill>
                <a:latin typeface="Arial"/>
                <a:ea typeface="Arial"/>
                <a:cs typeface="Arial"/>
                <a:sym typeface="Arial"/>
              </a:rPr>
              <a:t>Eight Essential Components of Communication</a:t>
            </a:r>
            <a:endParaRPr/>
          </a:p>
        </p:txBody>
      </p:sp>
      <p:sp>
        <p:nvSpPr>
          <p:cNvPr id="162" name="Google Shape;162;p12"/>
          <p:cNvSpPr txBox="1"/>
          <p:nvPr>
            <p:ph idx="6" type="subTitle"/>
          </p:nvPr>
        </p:nvSpPr>
        <p:spPr>
          <a:xfrm>
            <a:off x="251520" y="843558"/>
            <a:ext cx="7488832" cy="3816424"/>
          </a:xfrm>
          <a:prstGeom prst="rect">
            <a:avLst/>
          </a:prstGeom>
          <a:noFill/>
          <a:ln>
            <a:noFill/>
          </a:ln>
        </p:spPr>
        <p:txBody>
          <a:bodyPr anchorCtr="0" anchor="t" bIns="91425" lIns="91425" spcFirstLastPara="1" rIns="91425" wrap="square" tIns="91425">
            <a:noAutofit/>
          </a:bodyPr>
          <a:lstStyle/>
          <a:p>
            <a:pPr indent="-342900" lvl="0" marL="342900" rtl="0" algn="just">
              <a:lnSpc>
                <a:spcPct val="100000"/>
              </a:lnSpc>
              <a:spcBef>
                <a:spcPts val="600"/>
              </a:spcBef>
              <a:spcAft>
                <a:spcPts val="0"/>
              </a:spcAft>
              <a:buSzPts val="1400"/>
              <a:buFont typeface="Arial"/>
              <a:buAutoNum type="arabicPeriod"/>
            </a:pPr>
            <a:r>
              <a:rPr lang="en-US" sz="2000">
                <a:solidFill>
                  <a:srgbClr val="55301C"/>
                </a:solidFill>
                <a:latin typeface="Arial"/>
                <a:ea typeface="Arial"/>
                <a:cs typeface="Arial"/>
                <a:sym typeface="Arial"/>
              </a:rPr>
              <a:t>Feedback: When you respond to the source, intentionally or unintentionally (verbal or nonverbal), you are giving feedback. </a:t>
            </a:r>
            <a:endParaRPr sz="2000">
              <a:solidFill>
                <a:srgbClr val="55301C"/>
              </a:solidFill>
              <a:latin typeface="Arial"/>
              <a:ea typeface="Arial"/>
              <a:cs typeface="Arial"/>
              <a:sym typeface="Arial"/>
            </a:endParaRPr>
          </a:p>
          <a:p>
            <a:pPr indent="-342900" lvl="0" marL="342900" rtl="0" algn="just">
              <a:lnSpc>
                <a:spcPct val="100000"/>
              </a:lnSpc>
              <a:spcBef>
                <a:spcPts val="1600"/>
              </a:spcBef>
              <a:spcAft>
                <a:spcPts val="0"/>
              </a:spcAft>
              <a:buSzPts val="1400"/>
              <a:buFont typeface="Arial"/>
              <a:buAutoNum type="arabicPeriod"/>
            </a:pPr>
            <a:r>
              <a:rPr lang="en-US" sz="2000">
                <a:solidFill>
                  <a:srgbClr val="55301C"/>
                </a:solidFill>
                <a:latin typeface="Arial"/>
                <a:ea typeface="Arial"/>
                <a:cs typeface="Arial"/>
                <a:sym typeface="Arial"/>
              </a:rPr>
              <a:t>Environment: “The environment is the atmosphere, physical and psychological, where you send and receive messages.” </a:t>
            </a:r>
            <a:endParaRPr sz="2000">
              <a:solidFill>
                <a:srgbClr val="55301C"/>
              </a:solidFill>
              <a:latin typeface="Arial"/>
              <a:ea typeface="Arial"/>
              <a:cs typeface="Arial"/>
              <a:sym typeface="Arial"/>
            </a:endParaRPr>
          </a:p>
          <a:p>
            <a:pPr indent="-342900" lvl="0" marL="342900" rtl="0" algn="just">
              <a:lnSpc>
                <a:spcPct val="100000"/>
              </a:lnSpc>
              <a:spcBef>
                <a:spcPts val="1600"/>
              </a:spcBef>
              <a:spcAft>
                <a:spcPts val="0"/>
              </a:spcAft>
              <a:buSzPts val="1400"/>
              <a:buFont typeface="Arial"/>
              <a:buAutoNum type="arabicPeriod"/>
            </a:pPr>
            <a:r>
              <a:rPr lang="en-US" sz="2000">
                <a:solidFill>
                  <a:srgbClr val="55301C"/>
                </a:solidFill>
                <a:latin typeface="Arial"/>
                <a:ea typeface="Arial"/>
                <a:cs typeface="Arial"/>
                <a:sym typeface="Arial"/>
              </a:rPr>
              <a:t>Context: “The context of the communication interaction involves the setting, scene, and expectations of the individuals involved.” </a:t>
            </a:r>
            <a:endParaRPr sz="2000">
              <a:solidFill>
                <a:srgbClr val="55301C"/>
              </a:solidFill>
              <a:latin typeface="Arial"/>
              <a:ea typeface="Arial"/>
              <a:cs typeface="Arial"/>
              <a:sym typeface="Arial"/>
            </a:endParaRPr>
          </a:p>
          <a:p>
            <a:pPr indent="-342900" lvl="0" marL="342900" rtl="0" algn="just">
              <a:lnSpc>
                <a:spcPct val="100000"/>
              </a:lnSpc>
              <a:spcBef>
                <a:spcPts val="1600"/>
              </a:spcBef>
              <a:spcAft>
                <a:spcPts val="1000"/>
              </a:spcAft>
              <a:buSzPts val="1400"/>
              <a:buFont typeface="Arial"/>
              <a:buAutoNum type="arabicPeriod"/>
            </a:pPr>
            <a:r>
              <a:rPr lang="en-US" sz="2000">
                <a:solidFill>
                  <a:srgbClr val="55301C"/>
                </a:solidFill>
                <a:latin typeface="Arial"/>
                <a:ea typeface="Arial"/>
                <a:cs typeface="Arial"/>
                <a:sym typeface="Arial"/>
              </a:rPr>
              <a:t>Interference: Interference, also called noise, can come from any source. “Interference is anything that blocks or changes the source’s intended meaning of the message.”(McLean, 2005)</a:t>
            </a:r>
            <a:endParaRPr sz="2000">
              <a:solidFill>
                <a:srgbClr val="55301C"/>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3"/>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Defining Visual Communication</a:t>
            </a:r>
            <a:endParaRPr/>
          </a:p>
        </p:txBody>
      </p:sp>
      <p:sp>
        <p:nvSpPr>
          <p:cNvPr id="168" name="Google Shape;168;p13"/>
          <p:cNvSpPr txBox="1"/>
          <p:nvPr>
            <p:ph idx="1" type="subTitle"/>
          </p:nvPr>
        </p:nvSpPr>
        <p:spPr>
          <a:xfrm>
            <a:off x="720000" y="1131590"/>
            <a:ext cx="6732320" cy="3600400"/>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Font typeface="Noto Sans Symbols"/>
              <a:buChar char="❑"/>
            </a:pPr>
            <a:r>
              <a:rPr lang="en-US" sz="2000">
                <a:solidFill>
                  <a:srgbClr val="22130B"/>
                </a:solidFill>
                <a:latin typeface="Times New Roman"/>
                <a:ea typeface="Times New Roman"/>
                <a:cs typeface="Times New Roman"/>
                <a:sym typeface="Times New Roman"/>
              </a:rPr>
              <a:t>the shared or transmission of information and ideas using symbols and imagery. </a:t>
            </a:r>
            <a:endParaRPr sz="2000">
              <a:solidFill>
                <a:srgbClr val="22130B"/>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SzPts val="1400"/>
              <a:buFont typeface="Noto Sans Symbols"/>
              <a:buChar char="❑"/>
            </a:pPr>
            <a:r>
              <a:rPr lang="en-US" sz="2000">
                <a:solidFill>
                  <a:srgbClr val="22130B"/>
                </a:solidFill>
                <a:latin typeface="Times New Roman"/>
                <a:ea typeface="Times New Roman"/>
                <a:cs typeface="Times New Roman"/>
                <a:sym typeface="Times New Roman"/>
              </a:rPr>
              <a:t>is one of three main types of communication, along with verbal communication (speaking) and non-verbal communication (tone, body language, etc.). </a:t>
            </a:r>
            <a:endParaRPr sz="2000">
              <a:solidFill>
                <a:srgbClr val="22130B"/>
              </a:solidFill>
              <a:latin typeface="Times New Roman"/>
              <a:ea typeface="Times New Roman"/>
              <a:cs typeface="Times New Roman"/>
              <a:sym typeface="Times New Roman"/>
            </a:endParaRPr>
          </a:p>
          <a:p>
            <a:pPr indent="-342900" lvl="0" marL="457200" rtl="0" algn="l">
              <a:lnSpc>
                <a:spcPct val="100000"/>
              </a:lnSpc>
              <a:spcBef>
                <a:spcPts val="0"/>
              </a:spcBef>
              <a:spcAft>
                <a:spcPts val="0"/>
              </a:spcAft>
              <a:buSzPts val="1400"/>
              <a:buFont typeface="Noto Sans Symbols"/>
              <a:buChar char="❑"/>
            </a:pPr>
            <a:r>
              <a:rPr lang="en-US" sz="2000">
                <a:solidFill>
                  <a:srgbClr val="22130B"/>
                </a:solidFill>
                <a:latin typeface="Times New Roman"/>
                <a:ea typeface="Times New Roman"/>
                <a:cs typeface="Times New Roman"/>
                <a:sym typeface="Times New Roman"/>
              </a:rPr>
              <a:t>is believed to be the type that people rely on most, and it includes signs, graphic designs, films, typography, and countless other examples (Study.com, 2003)</a:t>
            </a:r>
            <a:endParaRPr sz="2000">
              <a:solidFill>
                <a:srgbClr val="22130B"/>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4"/>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Defining Visual Communication</a:t>
            </a:r>
            <a:endParaRPr/>
          </a:p>
        </p:txBody>
      </p:sp>
      <p:sp>
        <p:nvSpPr>
          <p:cNvPr id="174" name="Google Shape;174;p14"/>
          <p:cNvSpPr txBox="1"/>
          <p:nvPr>
            <p:ph idx="4" type="subTitle"/>
          </p:nvPr>
        </p:nvSpPr>
        <p:spPr>
          <a:xfrm>
            <a:off x="899592" y="1347614"/>
            <a:ext cx="6480720" cy="3384376"/>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Font typeface="Noto Sans Symbols"/>
              <a:buChar char="❑"/>
            </a:pPr>
            <a:r>
              <a:rPr lang="en-US" sz="2000">
                <a:solidFill>
                  <a:srgbClr val="22130B"/>
                </a:solidFill>
              </a:rPr>
              <a:t>refers to the transmission of information and ideas through visual elements such as images, graphics, diagrams, charts, animations, videos, and other visual aids. </a:t>
            </a:r>
            <a:endParaRPr sz="2000">
              <a:solidFill>
                <a:srgbClr val="22130B"/>
              </a:solidFill>
            </a:endParaRPr>
          </a:p>
          <a:p>
            <a:pPr indent="-342900" lvl="0" marL="457200" rtl="0" algn="l">
              <a:lnSpc>
                <a:spcPct val="100000"/>
              </a:lnSpc>
              <a:spcBef>
                <a:spcPts val="0"/>
              </a:spcBef>
              <a:spcAft>
                <a:spcPts val="0"/>
              </a:spcAft>
              <a:buSzPts val="1400"/>
              <a:buFont typeface="Noto Sans Symbols"/>
              <a:buChar char="❑"/>
            </a:pPr>
            <a:r>
              <a:rPr lang="en-US" sz="2000">
                <a:solidFill>
                  <a:srgbClr val="22130B"/>
                </a:solidFill>
              </a:rPr>
              <a:t>It is a form of communication that relies primarily on visual cues rather than written or verbal language. </a:t>
            </a:r>
            <a:endParaRPr sz="2000">
              <a:solidFill>
                <a:srgbClr val="22130B"/>
              </a:solidFill>
            </a:endParaRPr>
          </a:p>
          <a:p>
            <a:pPr indent="-342900" lvl="0" marL="457200" rtl="0" algn="l">
              <a:lnSpc>
                <a:spcPct val="100000"/>
              </a:lnSpc>
              <a:spcBef>
                <a:spcPts val="0"/>
              </a:spcBef>
              <a:spcAft>
                <a:spcPts val="0"/>
              </a:spcAft>
              <a:buSzPts val="1400"/>
              <a:buFont typeface="Noto Sans Symbols"/>
              <a:buChar char="❑"/>
            </a:pPr>
            <a:r>
              <a:rPr lang="en-US" sz="2000">
                <a:solidFill>
                  <a:srgbClr val="22130B"/>
                </a:solidFill>
              </a:rPr>
              <a:t>Visual communication is used in various contexts, including advertising, marketing, education, entertainment, business presentations, instructional materials, and information design.</a:t>
            </a:r>
            <a:endParaRPr/>
          </a:p>
          <a:p>
            <a:pPr indent="-342900" lvl="0" marL="457200" rtl="0" algn="l">
              <a:lnSpc>
                <a:spcPct val="100000"/>
              </a:lnSpc>
              <a:spcBef>
                <a:spcPts val="0"/>
              </a:spcBef>
              <a:spcAft>
                <a:spcPts val="0"/>
              </a:spcAft>
              <a:buSzPts val="14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5"/>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Key aspects of visual communication </a:t>
            </a:r>
            <a:endParaRPr/>
          </a:p>
        </p:txBody>
      </p:sp>
      <p:sp>
        <p:nvSpPr>
          <p:cNvPr id="180" name="Google Shape;180;p15"/>
          <p:cNvSpPr txBox="1"/>
          <p:nvPr>
            <p:ph idx="1" type="subTitle"/>
          </p:nvPr>
        </p:nvSpPr>
        <p:spPr>
          <a:xfrm>
            <a:off x="720000" y="1131590"/>
            <a:ext cx="6948344" cy="3600400"/>
          </a:xfrm>
          <a:prstGeom prst="rect">
            <a:avLst/>
          </a:prstGeom>
          <a:noFill/>
          <a:ln>
            <a:noFill/>
          </a:ln>
        </p:spPr>
        <p:txBody>
          <a:bodyPr anchorCtr="0" anchor="t" bIns="91425" lIns="91425" spcFirstLastPara="1" rIns="91425" wrap="square" tIns="91425">
            <a:noAutofit/>
          </a:bodyPr>
          <a:lstStyle/>
          <a:p>
            <a:pPr indent="-342900" lvl="0" marL="342900" rtl="0" algn="just">
              <a:lnSpc>
                <a:spcPct val="100000"/>
              </a:lnSpc>
              <a:spcBef>
                <a:spcPts val="0"/>
              </a:spcBef>
              <a:spcAft>
                <a:spcPts val="0"/>
              </a:spcAft>
              <a:buSzPts val="1400"/>
              <a:buFont typeface="Arial"/>
              <a:buAutoNum type="arabicPeriod"/>
            </a:pPr>
            <a:r>
              <a:rPr b="1" lang="en-US" sz="2000">
                <a:solidFill>
                  <a:srgbClr val="22130B"/>
                </a:solidFill>
                <a:latin typeface="Arial"/>
                <a:ea typeface="Arial"/>
                <a:cs typeface="Arial"/>
                <a:sym typeface="Arial"/>
              </a:rPr>
              <a:t>Clarity:</a:t>
            </a:r>
            <a:r>
              <a:rPr lang="en-US" sz="2000">
                <a:solidFill>
                  <a:srgbClr val="22130B"/>
                </a:solidFill>
                <a:latin typeface="Arial"/>
                <a:ea typeface="Arial"/>
                <a:cs typeface="Arial"/>
                <a:sym typeface="Arial"/>
              </a:rPr>
              <a:t> Visual communication aims to convey information clearly and effectively to the intended audience. This often involves simplifying complex concepts, organizing information logically, and using visual cues to enhance understanding.</a:t>
            </a:r>
            <a:endParaRPr sz="2000">
              <a:solidFill>
                <a:srgbClr val="22130B"/>
              </a:solidFill>
              <a:latin typeface="Arial"/>
              <a:ea typeface="Arial"/>
              <a:cs typeface="Arial"/>
              <a:sym typeface="Arial"/>
            </a:endParaRPr>
          </a:p>
          <a:p>
            <a:pPr indent="-342900" lvl="0" marL="342900" rtl="0" algn="just">
              <a:lnSpc>
                <a:spcPct val="100000"/>
              </a:lnSpc>
              <a:spcBef>
                <a:spcPts val="1000"/>
              </a:spcBef>
              <a:spcAft>
                <a:spcPts val="0"/>
              </a:spcAft>
              <a:buSzPts val="1400"/>
              <a:buFont typeface="Arial"/>
              <a:buAutoNum type="arabicPeriod"/>
            </a:pPr>
            <a:r>
              <a:rPr b="1" lang="en-US" sz="2000">
                <a:solidFill>
                  <a:srgbClr val="22130B"/>
                </a:solidFill>
                <a:latin typeface="Arial"/>
                <a:ea typeface="Arial"/>
                <a:cs typeface="Arial"/>
                <a:sym typeface="Arial"/>
              </a:rPr>
              <a:t>Engagement:</a:t>
            </a:r>
            <a:r>
              <a:rPr lang="en-US" sz="2000">
                <a:solidFill>
                  <a:srgbClr val="22130B"/>
                </a:solidFill>
                <a:latin typeface="Arial"/>
                <a:ea typeface="Arial"/>
                <a:cs typeface="Arial"/>
                <a:sym typeface="Arial"/>
              </a:rPr>
              <a:t> Visual elements have the potential to capture the audience's attention and engage them more effectively than text alone. Well-designed visuals can evoke emotions, stimulate curiosity, and encourage active participation.</a:t>
            </a:r>
            <a:endParaRPr sz="2000">
              <a:solidFill>
                <a:srgbClr val="22130B"/>
              </a:solidFill>
              <a:latin typeface="Arial"/>
              <a:ea typeface="Arial"/>
              <a:cs typeface="Arial"/>
              <a:sym typeface="Arial"/>
            </a:endParaRPr>
          </a:p>
          <a:p>
            <a:pPr indent="-342900" lvl="0" marL="457200" rtl="0" algn="l">
              <a:lnSpc>
                <a:spcPct val="100000"/>
              </a:lnSpc>
              <a:spcBef>
                <a:spcPts val="1000"/>
              </a:spcBef>
              <a:spcAft>
                <a:spcPts val="0"/>
              </a:spcAft>
              <a:buSzPts val="14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6"/>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latin typeface="Arial"/>
                <a:ea typeface="Arial"/>
                <a:cs typeface="Arial"/>
                <a:sym typeface="Arial"/>
              </a:rPr>
              <a:t>Clarity and engagement</a:t>
            </a:r>
            <a:endParaRPr>
              <a:latin typeface="Arial"/>
              <a:ea typeface="Arial"/>
              <a:cs typeface="Arial"/>
              <a:sym typeface="Arial"/>
            </a:endParaRPr>
          </a:p>
        </p:txBody>
      </p:sp>
      <p:sp>
        <p:nvSpPr>
          <p:cNvPr id="186" name="Google Shape;186;p16"/>
          <p:cNvSpPr txBox="1"/>
          <p:nvPr>
            <p:ph idx="6" type="subTitle"/>
          </p:nvPr>
        </p:nvSpPr>
        <p:spPr>
          <a:xfrm>
            <a:off x="3707904" y="4515965"/>
            <a:ext cx="3960440" cy="527639"/>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None/>
            </a:pPr>
            <a:r>
              <a:rPr lang="en-US" sz="800">
                <a:solidFill>
                  <a:schemeClr val="dk1"/>
                </a:solidFill>
              </a:rPr>
              <a:t>Sources::</a:t>
            </a:r>
            <a:r>
              <a:rPr lang="en-US" sz="800"/>
              <a:t> </a:t>
            </a:r>
            <a:r>
              <a:rPr lang="en-US" sz="800" u="sng">
                <a:solidFill>
                  <a:schemeClr val="hlink"/>
                </a:solidFill>
                <a:hlinkClick r:id="rId3"/>
              </a:rPr>
              <a:t>https://www.freeimages.com/download/vector-clock-with-different-national-flags-5380203</a:t>
            </a:r>
            <a:endParaRPr sz="800"/>
          </a:p>
          <a:p>
            <a:pPr indent="-342900" lvl="0" marL="457200" rtl="0" algn="l">
              <a:lnSpc>
                <a:spcPct val="100000"/>
              </a:lnSpc>
              <a:spcBef>
                <a:spcPts val="0"/>
              </a:spcBef>
              <a:spcAft>
                <a:spcPts val="0"/>
              </a:spcAft>
              <a:buSzPts val="1400"/>
              <a:buNone/>
            </a:pPr>
            <a:r>
              <a:rPr lang="en-US" sz="800">
                <a:solidFill>
                  <a:srgbClr val="22130B"/>
                </a:solidFill>
              </a:rPr>
              <a:t>https://pixabay.com/photos/illuminated-advertising-street-219129/</a:t>
            </a:r>
            <a:endParaRPr/>
          </a:p>
        </p:txBody>
      </p:sp>
      <p:pic>
        <p:nvPicPr>
          <p:cNvPr id="187" name="Google Shape;187;p16"/>
          <p:cNvPicPr preferRelativeResize="0"/>
          <p:nvPr/>
        </p:nvPicPr>
        <p:blipFill rotWithShape="1">
          <a:blip r:embed="rId4">
            <a:alphaModFix/>
          </a:blip>
          <a:srcRect b="0" l="0" r="0" t="0"/>
          <a:stretch/>
        </p:blipFill>
        <p:spPr>
          <a:xfrm>
            <a:off x="395536" y="1111934"/>
            <a:ext cx="3240360" cy="3918308"/>
          </a:xfrm>
          <a:prstGeom prst="rect">
            <a:avLst/>
          </a:prstGeom>
          <a:noFill/>
          <a:ln>
            <a:noFill/>
          </a:ln>
        </p:spPr>
      </p:pic>
      <p:pic>
        <p:nvPicPr>
          <p:cNvPr id="188" name="Google Shape;188;p16"/>
          <p:cNvPicPr preferRelativeResize="0"/>
          <p:nvPr/>
        </p:nvPicPr>
        <p:blipFill rotWithShape="1">
          <a:blip r:embed="rId5">
            <a:alphaModFix/>
          </a:blip>
          <a:srcRect b="0" l="0" r="0" t="0"/>
          <a:stretch/>
        </p:blipFill>
        <p:spPr>
          <a:xfrm>
            <a:off x="3851919" y="1111934"/>
            <a:ext cx="4367309" cy="327548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7"/>
          <p:cNvSpPr txBox="1"/>
          <p:nvPr>
            <p:ph type="title"/>
          </p:nvPr>
        </p:nvSpPr>
        <p:spPr>
          <a:xfrm>
            <a:off x="611560" y="267494"/>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Key aspects of visual communication </a:t>
            </a:r>
            <a:endParaRPr/>
          </a:p>
        </p:txBody>
      </p:sp>
      <p:sp>
        <p:nvSpPr>
          <p:cNvPr id="194" name="Google Shape;194;p17"/>
          <p:cNvSpPr txBox="1"/>
          <p:nvPr>
            <p:ph idx="1" type="subTitle"/>
          </p:nvPr>
        </p:nvSpPr>
        <p:spPr>
          <a:xfrm>
            <a:off x="611560" y="1059582"/>
            <a:ext cx="6768752" cy="3312368"/>
          </a:xfrm>
          <a:prstGeom prst="rect">
            <a:avLst/>
          </a:prstGeom>
          <a:noFill/>
          <a:ln>
            <a:noFill/>
          </a:ln>
        </p:spPr>
        <p:txBody>
          <a:bodyPr anchorCtr="0" anchor="t" bIns="91425" lIns="91425" spcFirstLastPara="1" rIns="91425" wrap="square" tIns="91425">
            <a:noAutofit/>
          </a:bodyPr>
          <a:lstStyle/>
          <a:p>
            <a:pPr indent="-342900" lvl="0" marL="342900" rtl="0" algn="just">
              <a:lnSpc>
                <a:spcPct val="100000"/>
              </a:lnSpc>
              <a:spcBef>
                <a:spcPts val="0"/>
              </a:spcBef>
              <a:spcAft>
                <a:spcPts val="0"/>
              </a:spcAft>
              <a:buClr>
                <a:srgbClr val="B08980"/>
              </a:buClr>
              <a:buSzPts val="1400"/>
              <a:buFont typeface="Arial"/>
              <a:buAutoNum type="arabicPeriod"/>
            </a:pPr>
            <a:r>
              <a:rPr b="1" lang="en-US" sz="2000">
                <a:solidFill>
                  <a:srgbClr val="22130B"/>
                </a:solidFill>
                <a:latin typeface="Arial"/>
                <a:ea typeface="Arial"/>
                <a:cs typeface="Arial"/>
                <a:sym typeface="Arial"/>
              </a:rPr>
              <a:t>Visualization of Data:</a:t>
            </a:r>
            <a:r>
              <a:rPr lang="en-US" sz="2000">
                <a:solidFill>
                  <a:srgbClr val="22130B"/>
                </a:solidFill>
                <a:latin typeface="Arial"/>
                <a:ea typeface="Arial"/>
                <a:cs typeface="Arial"/>
                <a:sym typeface="Arial"/>
              </a:rPr>
              <a:t> Visual communication is often used to represent data and information in a visual format, making it easier to interpret and analyze. This includes creating charts, graphs, infographics, and other visual representations of quantitative and qualitative data.</a:t>
            </a:r>
            <a:endParaRPr sz="2000">
              <a:solidFill>
                <a:srgbClr val="22130B"/>
              </a:solidFill>
              <a:latin typeface="Arial"/>
              <a:ea typeface="Arial"/>
              <a:cs typeface="Arial"/>
              <a:sym typeface="Arial"/>
            </a:endParaRPr>
          </a:p>
          <a:p>
            <a:pPr indent="-342900" lvl="0" marL="342900" rtl="0" algn="just">
              <a:lnSpc>
                <a:spcPct val="100000"/>
              </a:lnSpc>
              <a:spcBef>
                <a:spcPts val="1000"/>
              </a:spcBef>
              <a:spcAft>
                <a:spcPts val="0"/>
              </a:spcAft>
              <a:buSzPts val="1400"/>
              <a:buFont typeface="Arial"/>
              <a:buAutoNum type="arabicPeriod"/>
            </a:pPr>
            <a:r>
              <a:rPr b="1" lang="en-US" sz="2000">
                <a:solidFill>
                  <a:srgbClr val="22130B"/>
                </a:solidFill>
                <a:latin typeface="Arial"/>
                <a:ea typeface="Arial"/>
                <a:cs typeface="Arial"/>
                <a:sym typeface="Arial"/>
              </a:rPr>
              <a:t>Brand Identity:</a:t>
            </a:r>
            <a:r>
              <a:rPr lang="en-US" sz="2000">
                <a:solidFill>
                  <a:srgbClr val="22130B"/>
                </a:solidFill>
                <a:latin typeface="Arial"/>
                <a:ea typeface="Arial"/>
                <a:cs typeface="Arial"/>
                <a:sym typeface="Arial"/>
              </a:rPr>
              <a:t> Visual communication plays a crucial role in establishing and reinforcing brand identity. Consistent use of visual elements such as logos, colors, typography, and imagery helps to create a recognizable and cohesive brand image.</a:t>
            </a:r>
            <a:endParaRPr sz="2000">
              <a:solidFill>
                <a:srgbClr val="22130B"/>
              </a:solidFill>
              <a:latin typeface="Arial"/>
              <a:ea typeface="Arial"/>
              <a:cs typeface="Arial"/>
              <a:sym typeface="Arial"/>
            </a:endParaRPr>
          </a:p>
          <a:p>
            <a:pPr indent="-342900" lvl="0" marL="457200" rtl="0" algn="l">
              <a:lnSpc>
                <a:spcPct val="100000"/>
              </a:lnSpc>
              <a:spcBef>
                <a:spcPts val="1000"/>
              </a:spcBef>
              <a:spcAft>
                <a:spcPts val="0"/>
              </a:spcAft>
              <a:buSzPts val="14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8"/>
          <p:cNvSpPr txBox="1"/>
          <p:nvPr>
            <p:ph type="title"/>
          </p:nvPr>
        </p:nvSpPr>
        <p:spPr>
          <a:xfrm>
            <a:off x="323528" y="195486"/>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Visualization of Data and Brand Identity</a:t>
            </a:r>
            <a:endParaRPr>
              <a:solidFill>
                <a:srgbClr val="22130B"/>
              </a:solidFill>
              <a:latin typeface="Arial"/>
              <a:ea typeface="Arial"/>
              <a:cs typeface="Arial"/>
              <a:sym typeface="Arial"/>
            </a:endParaRPr>
          </a:p>
        </p:txBody>
      </p:sp>
      <p:sp>
        <p:nvSpPr>
          <p:cNvPr id="200" name="Google Shape;200;p18"/>
          <p:cNvSpPr txBox="1"/>
          <p:nvPr>
            <p:ph idx="6" type="subTitle"/>
          </p:nvPr>
        </p:nvSpPr>
        <p:spPr>
          <a:xfrm>
            <a:off x="6516216" y="3867894"/>
            <a:ext cx="2480416" cy="931500"/>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None/>
            </a:pPr>
            <a:r>
              <a:rPr lang="en-US" sz="800">
                <a:solidFill>
                  <a:srgbClr val="22130B"/>
                </a:solidFill>
              </a:rPr>
              <a:t>Sources::</a:t>
            </a:r>
            <a:endParaRPr/>
          </a:p>
          <a:p>
            <a:pPr indent="-342900" lvl="0" marL="457200" rtl="0" algn="l">
              <a:lnSpc>
                <a:spcPct val="100000"/>
              </a:lnSpc>
              <a:spcBef>
                <a:spcPts val="0"/>
              </a:spcBef>
              <a:spcAft>
                <a:spcPts val="0"/>
              </a:spcAft>
              <a:buSzPts val="1400"/>
              <a:buNone/>
            </a:pPr>
            <a:r>
              <a:rPr lang="en-US" sz="800" u="sng">
                <a:solidFill>
                  <a:srgbClr val="22130B"/>
                </a:solidFill>
                <a:hlinkClick r:id="rId3">
                  <a:extLst>
                    <a:ext uri="{A12FA001-AC4F-418D-AE19-62706E023703}">
                      <ahyp:hlinkClr val="tx"/>
                    </a:ext>
                  </a:extLst>
                </a:hlinkClick>
              </a:rPr>
              <a:t>https://www.freeimages.com/download/eco-home-icon-pack-5691357</a:t>
            </a:r>
            <a:endParaRPr sz="800">
              <a:solidFill>
                <a:srgbClr val="22130B"/>
              </a:solidFill>
            </a:endParaRPr>
          </a:p>
          <a:p>
            <a:pPr indent="-342900" lvl="0" marL="457200" rtl="0" algn="l">
              <a:lnSpc>
                <a:spcPct val="100000"/>
              </a:lnSpc>
              <a:spcBef>
                <a:spcPts val="0"/>
              </a:spcBef>
              <a:spcAft>
                <a:spcPts val="0"/>
              </a:spcAft>
              <a:buSzPts val="1400"/>
              <a:buNone/>
            </a:pPr>
            <a:r>
              <a:rPr lang="en-US" sz="800">
                <a:solidFill>
                  <a:srgbClr val="22130B"/>
                </a:solidFill>
              </a:rPr>
              <a:t>https://pixabay.com/photos/neon-neon-font-advertisement-170182/</a:t>
            </a:r>
            <a:endParaRPr/>
          </a:p>
        </p:txBody>
      </p:sp>
      <p:pic>
        <p:nvPicPr>
          <p:cNvPr id="201" name="Google Shape;201;p18"/>
          <p:cNvPicPr preferRelativeResize="0"/>
          <p:nvPr/>
        </p:nvPicPr>
        <p:blipFill rotWithShape="1">
          <a:blip r:embed="rId4">
            <a:alphaModFix/>
          </a:blip>
          <a:srcRect b="0" l="0" r="0" t="0"/>
          <a:stretch/>
        </p:blipFill>
        <p:spPr>
          <a:xfrm>
            <a:off x="179512" y="1059582"/>
            <a:ext cx="5873849" cy="3915899"/>
          </a:xfrm>
          <a:prstGeom prst="rect">
            <a:avLst/>
          </a:prstGeom>
          <a:noFill/>
          <a:ln cap="sq" cmpd="sng" w="38100">
            <a:solidFill>
              <a:srgbClr val="000000"/>
            </a:solidFill>
            <a:prstDash val="solid"/>
            <a:miter lim="800000"/>
            <a:headEnd len="sm" w="sm" type="none"/>
            <a:tailEnd len="sm" w="sm" type="none"/>
          </a:ln>
          <a:effectLst>
            <a:outerShdw blurRad="50800" rotWithShape="0" algn="tl" dir="2700000" dist="38100">
              <a:srgbClr val="000000">
                <a:alpha val="42745"/>
              </a:srgbClr>
            </a:outerShdw>
          </a:effectLst>
        </p:spPr>
      </p:pic>
      <p:pic>
        <p:nvPicPr>
          <p:cNvPr id="202" name="Google Shape;202;p18"/>
          <p:cNvPicPr preferRelativeResize="0"/>
          <p:nvPr/>
        </p:nvPicPr>
        <p:blipFill rotWithShape="1">
          <a:blip r:embed="rId5">
            <a:alphaModFix/>
          </a:blip>
          <a:srcRect b="0" l="0" r="0" t="0"/>
          <a:stretch/>
        </p:blipFill>
        <p:spPr>
          <a:xfrm>
            <a:off x="5868144" y="1513549"/>
            <a:ext cx="3293693" cy="218979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9"/>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Key aspects of visual communication </a:t>
            </a:r>
            <a:endParaRPr/>
          </a:p>
        </p:txBody>
      </p:sp>
      <p:sp>
        <p:nvSpPr>
          <p:cNvPr id="208" name="Google Shape;208;p19"/>
          <p:cNvSpPr txBox="1"/>
          <p:nvPr>
            <p:ph idx="1" type="subTitle"/>
          </p:nvPr>
        </p:nvSpPr>
        <p:spPr>
          <a:xfrm>
            <a:off x="720000" y="1059582"/>
            <a:ext cx="6732320" cy="3672408"/>
          </a:xfrm>
          <a:prstGeom prst="rect">
            <a:avLst/>
          </a:prstGeom>
          <a:noFill/>
          <a:ln>
            <a:noFill/>
          </a:ln>
        </p:spPr>
        <p:txBody>
          <a:bodyPr anchorCtr="0" anchor="t" bIns="91425" lIns="91425" spcFirstLastPara="1" rIns="91425" wrap="square" tIns="91425">
            <a:noAutofit/>
          </a:bodyPr>
          <a:lstStyle/>
          <a:p>
            <a:pPr indent="-342900" lvl="0" marL="342900" rtl="0" algn="just">
              <a:lnSpc>
                <a:spcPct val="100000"/>
              </a:lnSpc>
              <a:spcBef>
                <a:spcPts val="0"/>
              </a:spcBef>
              <a:spcAft>
                <a:spcPts val="0"/>
              </a:spcAft>
              <a:buSzPts val="1400"/>
              <a:buFont typeface="Arial"/>
              <a:buAutoNum type="arabicPeriod"/>
            </a:pPr>
            <a:r>
              <a:rPr b="1" lang="en-US" sz="2000">
                <a:solidFill>
                  <a:srgbClr val="22130B"/>
                </a:solidFill>
                <a:latin typeface="Arial"/>
                <a:ea typeface="Arial"/>
                <a:cs typeface="Arial"/>
                <a:sym typeface="Arial"/>
              </a:rPr>
              <a:t>Storytelling:</a:t>
            </a:r>
            <a:r>
              <a:rPr lang="en-US" sz="2000">
                <a:solidFill>
                  <a:srgbClr val="22130B"/>
                </a:solidFill>
                <a:latin typeface="Arial"/>
                <a:ea typeface="Arial"/>
                <a:cs typeface="Arial"/>
                <a:sym typeface="Arial"/>
              </a:rPr>
              <a:t> Visuals are powerful tools for storytelling, enabling narratives to be conveyed through images, illustrations, and sequential visual sequences. Visual storytelling can be used to evoke emotions, convey messages, and communicate complex ideas in a compelling manner.</a:t>
            </a:r>
            <a:endParaRPr sz="2000">
              <a:solidFill>
                <a:srgbClr val="22130B"/>
              </a:solidFill>
              <a:latin typeface="Arial"/>
              <a:ea typeface="Arial"/>
              <a:cs typeface="Arial"/>
              <a:sym typeface="Arial"/>
            </a:endParaRPr>
          </a:p>
          <a:p>
            <a:pPr indent="-342900" lvl="0" marL="342900" rtl="0" algn="just">
              <a:lnSpc>
                <a:spcPct val="100000"/>
              </a:lnSpc>
              <a:spcBef>
                <a:spcPts val="1000"/>
              </a:spcBef>
              <a:spcAft>
                <a:spcPts val="0"/>
              </a:spcAft>
              <a:buSzPts val="1400"/>
              <a:buFont typeface="Arial"/>
              <a:buAutoNum type="arabicPeriod"/>
            </a:pPr>
            <a:r>
              <a:rPr b="1" lang="en-US" sz="2000">
                <a:solidFill>
                  <a:srgbClr val="22130B"/>
                </a:solidFill>
                <a:latin typeface="Arial"/>
                <a:ea typeface="Arial"/>
                <a:cs typeface="Arial"/>
                <a:sym typeface="Arial"/>
              </a:rPr>
              <a:t>Accessibility:</a:t>
            </a:r>
            <a:r>
              <a:rPr lang="en-US" sz="2000">
                <a:solidFill>
                  <a:srgbClr val="22130B"/>
                </a:solidFill>
                <a:latin typeface="Arial"/>
                <a:ea typeface="Arial"/>
                <a:cs typeface="Arial"/>
                <a:sym typeface="Arial"/>
              </a:rPr>
              <a:t> Effective visual communication takes into account the diverse needs and preferences of the audience, including those with visual impairments or disabilities. Designing for accessibility ensures that visual content is perceivable, understandable, and usable by all users.</a:t>
            </a:r>
            <a:endParaRPr sz="2000">
              <a:solidFill>
                <a:srgbClr val="22130B"/>
              </a:solidFill>
              <a:latin typeface="Arial"/>
              <a:ea typeface="Arial"/>
              <a:cs typeface="Arial"/>
              <a:sym typeface="Arial"/>
            </a:endParaRPr>
          </a:p>
          <a:p>
            <a:pPr indent="-342900" lvl="0" marL="457200" rtl="0" algn="l">
              <a:lnSpc>
                <a:spcPct val="100000"/>
              </a:lnSpc>
              <a:spcBef>
                <a:spcPts val="1000"/>
              </a:spcBef>
              <a:spcAft>
                <a:spcPts val="0"/>
              </a:spcAft>
              <a:buSzPts val="14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0"/>
          <p:cNvSpPr txBox="1"/>
          <p:nvPr>
            <p:ph type="title"/>
          </p:nvPr>
        </p:nvSpPr>
        <p:spPr>
          <a:xfrm>
            <a:off x="611560" y="123478"/>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Storytelling and Accessibility</a:t>
            </a:r>
            <a:endParaRPr>
              <a:solidFill>
                <a:srgbClr val="22130B"/>
              </a:solidFill>
              <a:latin typeface="Arial"/>
              <a:ea typeface="Arial"/>
              <a:cs typeface="Arial"/>
              <a:sym typeface="Arial"/>
            </a:endParaRPr>
          </a:p>
        </p:txBody>
      </p:sp>
      <p:sp>
        <p:nvSpPr>
          <p:cNvPr id="214" name="Google Shape;214;p20"/>
          <p:cNvSpPr txBox="1"/>
          <p:nvPr>
            <p:ph idx="6" type="subTitle"/>
          </p:nvPr>
        </p:nvSpPr>
        <p:spPr>
          <a:xfrm>
            <a:off x="971600" y="4371950"/>
            <a:ext cx="6264696" cy="643468"/>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None/>
            </a:pPr>
            <a:r>
              <a:rPr lang="en-US" sz="800"/>
              <a:t>Sources : https://https://www.istockphoto.com/vector/a-cinema-movie-screen-displaying-the-end-signage-encompassing-the-realm-of-art-and-gm1720539834-540732188?irclickid=yr5S4TXnMxyPUOby9kXFOxSfUkHy4KW5vVpg2U0&amp;irgwc=1&amp;cid=IS&amp;utm_medium=affiliate_SP&amp;utm_source=FreeImages&amp;clickid=yr5S4TXnMxyPUOby9kXFOxSfUkHy4KW5vVpg2U0&amp;utm_campaign=download_freevector_null-inline-popup&amp;utm_content=270498&amp;irpid=246195</a:t>
            </a:r>
            <a:endParaRPr/>
          </a:p>
        </p:txBody>
      </p:sp>
      <p:pic>
        <p:nvPicPr>
          <p:cNvPr id="215" name="Google Shape;215;p20"/>
          <p:cNvPicPr preferRelativeResize="0"/>
          <p:nvPr/>
        </p:nvPicPr>
        <p:blipFill rotWithShape="1">
          <a:blip r:embed="rId3">
            <a:alphaModFix/>
          </a:blip>
          <a:srcRect b="0" l="0" r="0" t="0"/>
          <a:stretch/>
        </p:blipFill>
        <p:spPr>
          <a:xfrm>
            <a:off x="1763688" y="627534"/>
            <a:ext cx="5292378" cy="374704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1"/>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Key aspects of visual communication </a:t>
            </a:r>
            <a:endParaRPr/>
          </a:p>
        </p:txBody>
      </p:sp>
      <p:sp>
        <p:nvSpPr>
          <p:cNvPr id="221" name="Google Shape;221;p21"/>
          <p:cNvSpPr txBox="1"/>
          <p:nvPr>
            <p:ph idx="1" type="subTitle"/>
          </p:nvPr>
        </p:nvSpPr>
        <p:spPr>
          <a:xfrm>
            <a:off x="720000" y="1131590"/>
            <a:ext cx="7164368" cy="3960440"/>
          </a:xfrm>
          <a:prstGeom prst="rect">
            <a:avLst/>
          </a:prstGeom>
          <a:noFill/>
          <a:ln>
            <a:noFill/>
          </a:ln>
        </p:spPr>
        <p:txBody>
          <a:bodyPr anchorCtr="0" anchor="t" bIns="91425" lIns="91425" spcFirstLastPara="1" rIns="91425" wrap="square" tIns="91425">
            <a:noAutofit/>
          </a:bodyPr>
          <a:lstStyle/>
          <a:p>
            <a:pPr indent="-342900" lvl="0" marL="342900" rtl="0" algn="just">
              <a:lnSpc>
                <a:spcPct val="100000"/>
              </a:lnSpc>
              <a:spcBef>
                <a:spcPts val="0"/>
              </a:spcBef>
              <a:spcAft>
                <a:spcPts val="0"/>
              </a:spcAft>
              <a:buSzPts val="1400"/>
              <a:buFont typeface="Arial"/>
              <a:buAutoNum type="arabicPeriod"/>
            </a:pPr>
            <a:r>
              <a:rPr b="1" lang="en-US" sz="2000">
                <a:solidFill>
                  <a:srgbClr val="22130B"/>
                </a:solidFill>
                <a:latin typeface="Arial"/>
                <a:ea typeface="Arial"/>
                <a:cs typeface="Arial"/>
                <a:sym typeface="Arial"/>
              </a:rPr>
              <a:t>Interactivity:</a:t>
            </a:r>
            <a:r>
              <a:rPr lang="en-US" sz="2000">
                <a:solidFill>
                  <a:srgbClr val="22130B"/>
                </a:solidFill>
                <a:latin typeface="Arial"/>
                <a:ea typeface="Arial"/>
                <a:cs typeface="Arial"/>
                <a:sym typeface="Arial"/>
              </a:rPr>
              <a:t> With advancements in technology, visual communication can incorporate interactive elements such as animations, videos, and multimedia presentations. Interactive visuals enable users to explore content, manipulate data, and engage with information in a more dynamic and immersive way.</a:t>
            </a:r>
            <a:endParaRPr sz="2000">
              <a:solidFill>
                <a:srgbClr val="22130B"/>
              </a:solidFill>
              <a:latin typeface="Arial"/>
              <a:ea typeface="Arial"/>
              <a:cs typeface="Arial"/>
              <a:sym typeface="Arial"/>
            </a:endParaRPr>
          </a:p>
          <a:p>
            <a:pPr indent="-342900" lvl="0" marL="342900" rtl="0" algn="just">
              <a:lnSpc>
                <a:spcPct val="100000"/>
              </a:lnSpc>
              <a:spcBef>
                <a:spcPts val="1000"/>
              </a:spcBef>
              <a:spcAft>
                <a:spcPts val="1000"/>
              </a:spcAft>
              <a:buSzPts val="1400"/>
              <a:buFont typeface="Arial"/>
              <a:buAutoNum type="arabicPeriod"/>
            </a:pPr>
            <a:r>
              <a:rPr b="1" lang="en-US" sz="2000">
                <a:solidFill>
                  <a:srgbClr val="22130B"/>
                </a:solidFill>
                <a:latin typeface="Arial"/>
                <a:ea typeface="Arial"/>
                <a:cs typeface="Arial"/>
                <a:sym typeface="Arial"/>
              </a:rPr>
              <a:t>Cross-Cultural Communication:</a:t>
            </a:r>
            <a:r>
              <a:rPr lang="en-US" sz="2000">
                <a:solidFill>
                  <a:srgbClr val="22130B"/>
                </a:solidFill>
                <a:latin typeface="Arial"/>
                <a:ea typeface="Arial"/>
                <a:cs typeface="Arial"/>
                <a:sym typeface="Arial"/>
              </a:rPr>
              <a:t> Visual communication transcends language barriers and can be understood by people from different cultural backgrounds. Universal visual symbols and icons are often used to convey meanings that are easily recognizable across cultures (Dutta, 2024).</a:t>
            </a:r>
            <a:endParaRPr sz="2000">
              <a:solidFill>
                <a:srgbClr val="22130B"/>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2"/>
          <p:cNvSpPr txBox="1"/>
          <p:nvPr>
            <p:ph type="title"/>
          </p:nvPr>
        </p:nvSpPr>
        <p:spPr>
          <a:xfrm>
            <a:off x="107504" y="267494"/>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Interactivity and Cross-Cultural Communication </a:t>
            </a:r>
            <a:endParaRPr>
              <a:latin typeface="Arial"/>
              <a:ea typeface="Arial"/>
              <a:cs typeface="Arial"/>
              <a:sym typeface="Arial"/>
            </a:endParaRPr>
          </a:p>
        </p:txBody>
      </p:sp>
      <p:sp>
        <p:nvSpPr>
          <p:cNvPr id="227" name="Google Shape;227;p22"/>
          <p:cNvSpPr txBox="1"/>
          <p:nvPr>
            <p:ph idx="6" type="subTitle"/>
          </p:nvPr>
        </p:nvSpPr>
        <p:spPr>
          <a:xfrm>
            <a:off x="6807600" y="4443958"/>
            <a:ext cx="2336400" cy="571460"/>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None/>
            </a:pPr>
            <a:r>
              <a:rPr lang="en-US" sz="800"/>
              <a:t>Source: https://www.freeimages.com/download/social3d-icon-set-5690405</a:t>
            </a:r>
            <a:endParaRPr/>
          </a:p>
        </p:txBody>
      </p:sp>
      <p:pic>
        <p:nvPicPr>
          <p:cNvPr id="228" name="Google Shape;228;p22"/>
          <p:cNvPicPr preferRelativeResize="0"/>
          <p:nvPr/>
        </p:nvPicPr>
        <p:blipFill rotWithShape="1">
          <a:blip r:embed="rId3">
            <a:alphaModFix/>
          </a:blip>
          <a:srcRect b="0" l="0" r="0" t="0"/>
          <a:stretch/>
        </p:blipFill>
        <p:spPr>
          <a:xfrm>
            <a:off x="107504" y="1059582"/>
            <a:ext cx="6696745" cy="384728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3"/>
          <p:cNvSpPr txBox="1"/>
          <p:nvPr>
            <p:ph type="title"/>
          </p:nvPr>
        </p:nvSpPr>
        <p:spPr>
          <a:xfrm>
            <a:off x="1187624" y="51470"/>
            <a:ext cx="6367800" cy="72008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55301C"/>
                </a:solidFill>
                <a:latin typeface="Arial"/>
                <a:ea typeface="Arial"/>
                <a:cs typeface="Arial"/>
                <a:sym typeface="Arial"/>
              </a:rPr>
              <a:t>Communicating with Images</a:t>
            </a:r>
            <a:endParaRPr sz="2400">
              <a:solidFill>
                <a:srgbClr val="55301C"/>
              </a:solidFill>
              <a:latin typeface="Arial"/>
              <a:ea typeface="Arial"/>
              <a:cs typeface="Arial"/>
              <a:sym typeface="Arial"/>
            </a:endParaRPr>
          </a:p>
        </p:txBody>
      </p:sp>
      <p:sp>
        <p:nvSpPr>
          <p:cNvPr id="234" name="Google Shape;234;p23"/>
          <p:cNvSpPr/>
          <p:nvPr/>
        </p:nvSpPr>
        <p:spPr>
          <a:xfrm>
            <a:off x="971600" y="843558"/>
            <a:ext cx="7128792" cy="400109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Given how broad a category visual communication is, it is somewhat difficult to trace its history.</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There is evidence to suggest that it is the oldest form of communication. For example, there are cave paintings from thousands of years ago, some dating back as far as 40,000 years. </a:t>
            </a:r>
            <a:endParaRPr b="0" i="0" sz="20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55301C"/>
                </a:solidFill>
                <a:latin typeface="Arial"/>
                <a:ea typeface="Arial"/>
                <a:cs typeface="Arial"/>
                <a:sym typeface="Arial"/>
              </a:rPr>
              <a:t>Cave paintings</a:t>
            </a:r>
            <a:r>
              <a:rPr b="0" i="0" lang="en-US" sz="2000" u="none" cap="none" strike="noStrike">
                <a:solidFill>
                  <a:srgbClr val="55301C"/>
                </a:solidFill>
                <a:latin typeface="Arial"/>
                <a:ea typeface="Arial"/>
                <a:cs typeface="Arial"/>
                <a:sym typeface="Arial"/>
              </a:rPr>
              <a:t> are a primitive form of communication that were drawn or etched into cave walls and ceilings. </a:t>
            </a:r>
            <a:endParaRPr b="0" i="0" sz="20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Though their exact purpose is not clear, these paintings include representations of, among other things, animals, landscapes, and sacred spaces, and act as a kind of prehistoric documentation.</a:t>
            </a:r>
            <a:endParaRPr/>
          </a:p>
          <a:p>
            <a:pPr indent="-196850" lvl="0" marL="285750" marR="0" rtl="0" algn="l">
              <a:lnSpc>
                <a:spcPct val="100000"/>
              </a:lnSpc>
              <a:spcBef>
                <a:spcPts val="0"/>
              </a:spcBef>
              <a:spcAft>
                <a:spcPts val="0"/>
              </a:spcAft>
              <a:buClr>
                <a:srgbClr val="000000"/>
              </a:buClr>
              <a:buSzPts val="1400"/>
              <a:buFont typeface="Noto Sans Symbols"/>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4"/>
          <p:cNvSpPr txBox="1"/>
          <p:nvPr>
            <p:ph type="title"/>
          </p:nvPr>
        </p:nvSpPr>
        <p:spPr>
          <a:xfrm>
            <a:off x="1115616" y="195486"/>
            <a:ext cx="6367800" cy="648072"/>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55301C"/>
                </a:solidFill>
                <a:latin typeface="Arial"/>
                <a:ea typeface="Arial"/>
                <a:cs typeface="Arial"/>
                <a:sym typeface="Arial"/>
              </a:rPr>
              <a:t>Communicating with Images</a:t>
            </a:r>
            <a:endParaRPr/>
          </a:p>
        </p:txBody>
      </p:sp>
      <p:sp>
        <p:nvSpPr>
          <p:cNvPr id="240" name="Google Shape;240;p24"/>
          <p:cNvSpPr/>
          <p:nvPr/>
        </p:nvSpPr>
        <p:spPr>
          <a:xfrm>
            <a:off x="971600" y="843558"/>
            <a:ext cx="6912768" cy="3170099"/>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As societies became more advanced, travel brought people that spoke different languages into contact with each other. </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In order to communicate, people developed pictograms around the 4th millennium BC as a way to communicate.</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 </a:t>
            </a:r>
            <a:r>
              <a:rPr b="1" i="0" lang="en-US" sz="2000" u="none" cap="none" strike="noStrike">
                <a:solidFill>
                  <a:srgbClr val="55301C"/>
                </a:solidFill>
                <a:latin typeface="Arial"/>
                <a:ea typeface="Arial"/>
                <a:cs typeface="Arial"/>
                <a:sym typeface="Arial"/>
              </a:rPr>
              <a:t>Pictograms</a:t>
            </a:r>
            <a:r>
              <a:rPr b="0" i="0" lang="en-US" sz="2000" u="none" cap="none" strike="noStrike">
                <a:solidFill>
                  <a:srgbClr val="55301C"/>
                </a:solidFill>
                <a:latin typeface="Arial"/>
                <a:ea typeface="Arial"/>
                <a:cs typeface="Arial"/>
                <a:sym typeface="Arial"/>
              </a:rPr>
              <a:t> are images that represent physical objects and were used to share ideas or ask questions. </a:t>
            </a:r>
            <a:endParaRPr b="0" i="0" sz="20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For example, if I was in a foreign country and wanted to buy a tree, I could use a pictogram of a money sign and a tree to indicate my interest (Study.com, 2003).</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5"/>
          <p:cNvSpPr txBox="1"/>
          <p:nvPr>
            <p:ph type="title"/>
          </p:nvPr>
        </p:nvSpPr>
        <p:spPr>
          <a:xfrm>
            <a:off x="1547664" y="0"/>
            <a:ext cx="6367800" cy="936104"/>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55301C"/>
                </a:solidFill>
                <a:latin typeface="Arial"/>
                <a:ea typeface="Arial"/>
                <a:cs typeface="Arial"/>
                <a:sym typeface="Arial"/>
              </a:rPr>
              <a:t>Communicating with Images</a:t>
            </a:r>
            <a:endParaRPr/>
          </a:p>
        </p:txBody>
      </p:sp>
      <p:sp>
        <p:nvSpPr>
          <p:cNvPr id="246" name="Google Shape;246;p25"/>
          <p:cNvSpPr/>
          <p:nvPr/>
        </p:nvSpPr>
        <p:spPr>
          <a:xfrm>
            <a:off x="827584" y="987574"/>
            <a:ext cx="7344816" cy="3385542"/>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People began printing with woodblocks around the year 600, the ability to communicate visually blew wide open.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The printed word and other symbols allowed for ideas and information to be reproduced, shared, and preserved in a non-verbal way.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Once these documents were translated into other languages, they were capable of traveling around the world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visual communication design (formerly graphic design) is a creative process that combines the visual arts and technology to communicate ideas. </a:t>
            </a:r>
            <a:endParaRPr b="0" i="0" sz="2000" u="none" cap="none" strike="noStrike">
              <a:solidFill>
                <a:srgbClr val="000000"/>
              </a:solidFill>
              <a:latin typeface="Arial"/>
              <a:ea typeface="Arial"/>
              <a:cs typeface="Arial"/>
              <a:sym typeface="Arial"/>
            </a:endParaRPr>
          </a:p>
          <a:p>
            <a:pPr indent="-196850" lvl="0" marL="285750" marR="0" rtl="0" algn="l">
              <a:lnSpc>
                <a:spcPct val="100000"/>
              </a:lnSpc>
              <a:spcBef>
                <a:spcPts val="0"/>
              </a:spcBef>
              <a:spcAft>
                <a:spcPts val="0"/>
              </a:spcAft>
              <a:buClr>
                <a:srgbClr val="000000"/>
              </a:buClr>
              <a:buSzPts val="1400"/>
              <a:buFont typeface="Noto Sans Symbols"/>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6"/>
          <p:cNvSpPr txBox="1"/>
          <p:nvPr>
            <p:ph type="title"/>
          </p:nvPr>
        </p:nvSpPr>
        <p:spPr>
          <a:xfrm>
            <a:off x="1331640" y="1707654"/>
            <a:ext cx="6367800" cy="2246852"/>
          </a:xfrm>
          <a:prstGeom prst="rect">
            <a:avLst/>
          </a:prstGeom>
          <a:noFill/>
          <a:ln>
            <a:noFill/>
          </a:ln>
        </p:spPr>
        <p:txBody>
          <a:bodyPr anchorCtr="0" anchor="ctr" bIns="91425" lIns="91425" spcFirstLastPara="1" rIns="91425" wrap="square" tIns="91425">
            <a:noAutofit/>
          </a:bodyPr>
          <a:lstStyle/>
          <a:p>
            <a:pPr indent="-304800" lvl="0" marL="285750" rtl="0" algn="l">
              <a:lnSpc>
                <a:spcPct val="100000"/>
              </a:lnSpc>
              <a:spcBef>
                <a:spcPts val="0"/>
              </a:spcBef>
              <a:spcAft>
                <a:spcPts val="0"/>
              </a:spcAft>
              <a:buSzPts val="4800"/>
              <a:buFont typeface="Noto Sans Symbols"/>
              <a:buChar char="▪"/>
            </a:pPr>
            <a:r>
              <a:rPr b="0" lang="en-US" sz="2000">
                <a:solidFill>
                  <a:srgbClr val="000000"/>
                </a:solidFill>
                <a:latin typeface="Arial"/>
                <a:ea typeface="Arial"/>
                <a:cs typeface="Arial"/>
                <a:sym typeface="Arial"/>
              </a:rPr>
              <a:t>It begins with a message that, in the hands of a talented designer, is transformed into visual communication that transcends mere words and pictures. </a:t>
            </a:r>
            <a:br>
              <a:rPr b="0" lang="en-US" sz="2000">
                <a:solidFill>
                  <a:srgbClr val="000000"/>
                </a:solidFill>
                <a:latin typeface="Arial"/>
                <a:ea typeface="Arial"/>
                <a:cs typeface="Arial"/>
                <a:sym typeface="Arial"/>
              </a:rPr>
            </a:br>
            <a:r>
              <a:rPr b="0" lang="en-US" sz="2000">
                <a:solidFill>
                  <a:srgbClr val="000000"/>
                </a:solidFill>
                <a:latin typeface="Arial"/>
                <a:ea typeface="Arial"/>
                <a:cs typeface="Arial"/>
                <a:sym typeface="Arial"/>
              </a:rPr>
              <a:t>By controlling color, type, movement, symbols, and images, the visual communication designer creates and manages the production of visuals designed to inform, educate, persuade, and even entertain a specific audience.</a:t>
            </a:r>
            <a:br>
              <a:rPr b="0" lang="en-US" sz="1800">
                <a:solidFill>
                  <a:srgbClr val="000000"/>
                </a:solidFill>
                <a:latin typeface="Arial"/>
                <a:ea typeface="Arial"/>
                <a:cs typeface="Arial"/>
                <a:sym typeface="Arial"/>
              </a:rPr>
            </a:br>
            <a:endParaRPr b="0" sz="1800">
              <a:solidFill>
                <a:srgbClr val="000000"/>
              </a:solidFill>
              <a:latin typeface="Arial"/>
              <a:ea typeface="Arial"/>
              <a:cs typeface="Arial"/>
              <a:sym typeface="Arial"/>
            </a:endParaRPr>
          </a:p>
        </p:txBody>
      </p:sp>
      <p:sp>
        <p:nvSpPr>
          <p:cNvPr id="252" name="Google Shape;252;p26"/>
          <p:cNvSpPr/>
          <p:nvPr/>
        </p:nvSpPr>
        <p:spPr>
          <a:xfrm>
            <a:off x="2483768" y="555526"/>
            <a:ext cx="3562194"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Visual communication design</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7"/>
          <p:cNvSpPr txBox="1"/>
          <p:nvPr>
            <p:ph type="title"/>
          </p:nvPr>
        </p:nvSpPr>
        <p:spPr>
          <a:xfrm>
            <a:off x="1331640" y="339502"/>
            <a:ext cx="6367800" cy="648072"/>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55301C"/>
                </a:solidFill>
                <a:latin typeface="Arial"/>
                <a:ea typeface="Arial"/>
                <a:cs typeface="Arial"/>
                <a:sym typeface="Arial"/>
              </a:rPr>
              <a:t>What is Desktop Publishing?</a:t>
            </a:r>
            <a:endParaRPr/>
          </a:p>
        </p:txBody>
      </p:sp>
      <p:sp>
        <p:nvSpPr>
          <p:cNvPr id="258" name="Google Shape;258;p27"/>
          <p:cNvSpPr/>
          <p:nvPr/>
        </p:nvSpPr>
        <p:spPr>
          <a:xfrm>
            <a:off x="899592" y="1125200"/>
            <a:ext cx="7632848" cy="347787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Desktop publishing (DTP) is the process of using a computer and specialized software to create and layout documents for print or digital media.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This can include books, brochures, magazines, newspapers, and other types of publications.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DTP software provides tools for creating and editing text, graphics, and other elements, as well as for controlling page layout and typography.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The output can be sent directly to a printer or saved in a digital format, such as a PDF, for distribution and viewing on electronic devices. </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8"/>
          <p:cNvSpPr txBox="1"/>
          <p:nvPr>
            <p:ph type="title"/>
          </p:nvPr>
        </p:nvSpPr>
        <p:spPr>
          <a:xfrm>
            <a:off x="1403648" y="51470"/>
            <a:ext cx="6367800" cy="864096"/>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55301C"/>
                </a:solidFill>
                <a:latin typeface="Arial"/>
                <a:ea typeface="Arial"/>
                <a:cs typeface="Arial"/>
                <a:sym typeface="Arial"/>
              </a:rPr>
              <a:t>What is Desktop Publishing?</a:t>
            </a:r>
            <a:endParaRPr/>
          </a:p>
        </p:txBody>
      </p:sp>
      <p:sp>
        <p:nvSpPr>
          <p:cNvPr id="264" name="Google Shape;264;p28"/>
          <p:cNvSpPr/>
          <p:nvPr/>
        </p:nvSpPr>
        <p:spPr>
          <a:xfrm>
            <a:off x="1187624" y="915566"/>
            <a:ext cx="6336704" cy="347787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Desktop Publishing packages are often used to produce physical media such as newspapers, magazines, marketing materials, point of sale displays, product packaging designs, business cards, and outdoor signs.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In the digital space, they are used to create things like web pages, GUI (Graphical User Interfaces) and e-books.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The term "desktop publishing" is used to distinguish it from traditional typesetting, which was done by hand or using specialized equipment.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9"/>
          <p:cNvSpPr txBox="1"/>
          <p:nvPr>
            <p:ph type="title"/>
          </p:nvPr>
        </p:nvSpPr>
        <p:spPr>
          <a:xfrm>
            <a:off x="1475656" y="195486"/>
            <a:ext cx="6367800" cy="792088"/>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latin typeface="Arial"/>
                <a:ea typeface="Arial"/>
                <a:cs typeface="Arial"/>
                <a:sym typeface="Arial"/>
              </a:rPr>
              <a:t>The advantages of DTP</a:t>
            </a:r>
            <a:endParaRPr/>
          </a:p>
        </p:txBody>
      </p:sp>
      <p:sp>
        <p:nvSpPr>
          <p:cNvPr id="270" name="Google Shape;270;p29"/>
          <p:cNvSpPr/>
          <p:nvPr/>
        </p:nvSpPr>
        <p:spPr>
          <a:xfrm>
            <a:off x="971600" y="987574"/>
            <a:ext cx="7272808" cy="3170099"/>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000"/>
              <a:buFont typeface="Arial"/>
              <a:buAutoNum type="arabicParenR"/>
            </a:pPr>
            <a:r>
              <a:rPr b="1" i="0" lang="en-US" sz="2000" u="none" cap="none" strike="noStrike">
                <a:solidFill>
                  <a:srgbClr val="000000"/>
                </a:solidFill>
                <a:latin typeface="Arial"/>
                <a:ea typeface="Arial"/>
                <a:cs typeface="Arial"/>
                <a:sym typeface="Arial"/>
              </a:rPr>
              <a:t>Handles far more graphical elements than a word processor</a:t>
            </a:r>
            <a:r>
              <a:rPr b="0" i="0" lang="en-US" sz="2000" u="none" cap="none" strike="noStrike">
                <a:solidFill>
                  <a:srgbClr val="000000"/>
                </a:solidFill>
                <a:latin typeface="Arial"/>
                <a:ea typeface="Arial"/>
                <a:cs typeface="Arial"/>
                <a:sym typeface="Arial"/>
              </a:rPr>
              <a:t>, Word processing software certainly has its place. But Desktop Publishing software has taken over from it in almost any project where different fonts, pictures, layout and graphics are going to be involved.</a:t>
            </a:r>
            <a:endParaRPr/>
          </a:p>
          <a:p>
            <a:pPr indent="-342900" lvl="0" marL="342900" marR="0" rtl="0" algn="l">
              <a:lnSpc>
                <a:spcPct val="100000"/>
              </a:lnSpc>
              <a:spcBef>
                <a:spcPts val="0"/>
              </a:spcBef>
              <a:spcAft>
                <a:spcPts val="0"/>
              </a:spcAft>
              <a:buClr>
                <a:srgbClr val="000000"/>
              </a:buClr>
              <a:buSzPts val="2000"/>
              <a:buFont typeface="Arial"/>
              <a:buAutoNum type="arabicParenR"/>
            </a:pPr>
            <a:r>
              <a:rPr b="1" i="0" lang="en-US" sz="2000" u="none" cap="none" strike="noStrike">
                <a:solidFill>
                  <a:srgbClr val="000000"/>
                </a:solidFill>
                <a:latin typeface="Arial"/>
                <a:ea typeface="Arial"/>
                <a:cs typeface="Arial"/>
                <a:sym typeface="Arial"/>
              </a:rPr>
              <a:t>Frame-based. </a:t>
            </a:r>
            <a:r>
              <a:rPr b="0" i="0" lang="en-US" sz="2000" u="none" cap="none" strike="noStrike">
                <a:solidFill>
                  <a:srgbClr val="000000"/>
                </a:solidFill>
                <a:latin typeface="Arial"/>
                <a:ea typeface="Arial"/>
                <a:cs typeface="Arial"/>
                <a:sym typeface="Arial"/>
              </a:rPr>
              <a:t>A sizeable part of the advantages of Desktop Publishing packages, even the basic Microsoft Publisher, is that they are frame-based. This means that frames of text or images can be moved over, around and on top of one another and rescaled with ease.</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0"/>
          <p:cNvSpPr txBox="1"/>
          <p:nvPr>
            <p:ph type="title"/>
          </p:nvPr>
        </p:nvSpPr>
        <p:spPr>
          <a:xfrm>
            <a:off x="2051720" y="339502"/>
            <a:ext cx="4608512" cy="792088"/>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22130B"/>
                </a:solidFill>
                <a:latin typeface="Arial"/>
                <a:ea typeface="Arial"/>
                <a:cs typeface="Arial"/>
                <a:sym typeface="Arial"/>
              </a:rPr>
              <a:t>The advantages of DTP</a:t>
            </a:r>
            <a:endParaRPr>
              <a:solidFill>
                <a:srgbClr val="22130B"/>
              </a:solidFill>
            </a:endParaRPr>
          </a:p>
        </p:txBody>
      </p:sp>
      <p:sp>
        <p:nvSpPr>
          <p:cNvPr id="276" name="Google Shape;276;p30"/>
          <p:cNvSpPr/>
          <p:nvPr/>
        </p:nvSpPr>
        <p:spPr>
          <a:xfrm>
            <a:off x="917352" y="1131590"/>
            <a:ext cx="7344816" cy="397031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3</a:t>
            </a:r>
            <a:r>
              <a:rPr b="1" i="0" lang="en-US" sz="1800" u="none" cap="none" strike="noStrike">
                <a:solidFill>
                  <a:srgbClr val="22130B"/>
                </a:solidFill>
                <a:latin typeface="Arial"/>
                <a:ea typeface="Arial"/>
                <a:cs typeface="Arial"/>
                <a:sym typeface="Arial"/>
              </a:rPr>
              <a:t>) Easy import</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Text and graphics can also be easily imported from outside sources. You can bring together disparate elements such as:</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         •	Images from a scanner</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         •	Frames shot by a digital video camera</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         •	Text written in a word processor</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         •	Graphics created using your favourite drawing software</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4) </a:t>
            </a:r>
            <a:r>
              <a:rPr b="1" i="0" lang="en-US" sz="1800" u="none" cap="none" strike="noStrike">
                <a:solidFill>
                  <a:srgbClr val="22130B"/>
                </a:solidFill>
                <a:latin typeface="Arial"/>
                <a:ea typeface="Arial"/>
                <a:cs typeface="Arial"/>
                <a:sym typeface="Arial"/>
              </a:rPr>
              <a:t>WYSIWYG</a:t>
            </a:r>
            <a:endParaRPr/>
          </a:p>
          <a:p>
            <a:pPr indent="-342900" lvl="0" marL="34290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22130B"/>
                </a:solidFill>
                <a:latin typeface="Arial"/>
                <a:ea typeface="Arial"/>
                <a:cs typeface="Arial"/>
                <a:sym typeface="Arial"/>
              </a:rPr>
              <a:t>WYSIWYG stands What You See Is What You Get. This acronym refers to the fact that, with DTP software, what you see on the screen will be what the final document looks like in printed form.</a:t>
            </a:r>
            <a:endParaRPr/>
          </a:p>
          <a:p>
            <a:pPr indent="-285750" lvl="0" marL="28575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22130B"/>
                </a:solidFill>
                <a:latin typeface="Arial"/>
                <a:ea typeface="Arial"/>
                <a:cs typeface="Arial"/>
                <a:sym typeface="Arial"/>
              </a:rPr>
              <a:t>Automatic restructuring</a:t>
            </a:r>
            <a:endParaRPr/>
          </a:p>
          <a:p>
            <a:pPr indent="-342900" lvl="0" marL="34290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22130B"/>
                </a:solidFill>
                <a:latin typeface="Arial"/>
                <a:ea typeface="Arial"/>
                <a:cs typeface="Arial"/>
                <a:sym typeface="Arial"/>
              </a:rPr>
              <a:t>Many DTP software packages can be set to automatically restructure other elements around a frame which has been moved.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1"/>
          <p:cNvSpPr txBox="1"/>
          <p:nvPr>
            <p:ph type="title"/>
          </p:nvPr>
        </p:nvSpPr>
        <p:spPr>
          <a:xfrm>
            <a:off x="1331640" y="771550"/>
            <a:ext cx="6367800" cy="72008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latin typeface="Arial"/>
                <a:ea typeface="Arial"/>
                <a:cs typeface="Arial"/>
                <a:sym typeface="Arial"/>
              </a:rPr>
              <a:t>The disadvantages of DTP</a:t>
            </a:r>
            <a:endParaRPr/>
          </a:p>
        </p:txBody>
      </p:sp>
      <p:sp>
        <p:nvSpPr>
          <p:cNvPr id="282" name="Google Shape;282;p31"/>
          <p:cNvSpPr/>
          <p:nvPr/>
        </p:nvSpPr>
        <p:spPr>
          <a:xfrm>
            <a:off x="899592" y="1419622"/>
            <a:ext cx="7128792" cy="369331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800" u="none" cap="none" strike="noStrike">
                <a:solidFill>
                  <a:srgbClr val="000000"/>
                </a:solidFill>
                <a:latin typeface="Arial"/>
                <a:ea typeface="Arial"/>
                <a:cs typeface="Arial"/>
                <a:sym typeface="Arial"/>
              </a:rPr>
              <a:t>1) </a:t>
            </a:r>
            <a:r>
              <a:rPr b="1" i="0" lang="en-US" sz="1800" u="none" cap="none" strike="noStrike">
                <a:solidFill>
                  <a:srgbClr val="000000"/>
                </a:solidFill>
                <a:latin typeface="Arial"/>
                <a:ea typeface="Arial"/>
                <a:cs typeface="Arial"/>
                <a:sym typeface="Arial"/>
              </a:rPr>
              <a:t>Expensive tools</a:t>
            </a:r>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One of the main disadvantages of Desktop Publishing is the relative expense of the tools themselves.</a:t>
            </a:r>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 Many companies baulk at the costs of purchasing specialist software such as QuarkXPress or Adobe InDesign, Photoshop, Frame Maker or Illustrator.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Outsourcing to professionals is frequently the way that a company will choose to overcome this problem.</a:t>
            </a:r>
            <a:endParaRPr/>
          </a:p>
          <a:p>
            <a:pPr indent="0" lvl="0" marL="0" marR="0" rtl="0" algn="l">
              <a:lnSpc>
                <a:spcPct val="100000"/>
              </a:lnSpc>
              <a:spcBef>
                <a:spcPts val="0"/>
              </a:spcBef>
              <a:spcAft>
                <a:spcPts val="0"/>
              </a:spcAft>
              <a:buNone/>
            </a:pPr>
            <a:r>
              <a:rPr b="0" i="0" lang="en-US" sz="1800" u="none" cap="none" strike="noStrike">
                <a:solidFill>
                  <a:srgbClr val="000000"/>
                </a:solidFill>
                <a:latin typeface="Arial"/>
                <a:ea typeface="Arial"/>
                <a:cs typeface="Arial"/>
                <a:sym typeface="Arial"/>
              </a:rPr>
              <a:t>2) </a:t>
            </a:r>
            <a:r>
              <a:rPr b="1" i="0" lang="en-US" sz="1800" u="none" cap="none" strike="noStrike">
                <a:solidFill>
                  <a:srgbClr val="000000"/>
                </a:solidFill>
                <a:latin typeface="Arial"/>
                <a:ea typeface="Arial"/>
                <a:cs typeface="Arial"/>
                <a:sym typeface="Arial"/>
              </a:rPr>
              <a:t>Lack of large scalability</a:t>
            </a:r>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Another disadvantage of DTP is that it sometimes struggles with very large-scale, highly complex projects.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That’s because these projects frequently require paying attention to more than just the presentation and content of a project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2"/>
          <p:cNvSpPr txBox="1"/>
          <p:nvPr>
            <p:ph type="title"/>
          </p:nvPr>
        </p:nvSpPr>
        <p:spPr>
          <a:xfrm>
            <a:off x="1763688" y="699542"/>
            <a:ext cx="4536504" cy="432048"/>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latin typeface="Arial"/>
                <a:ea typeface="Arial"/>
                <a:cs typeface="Arial"/>
                <a:sym typeface="Arial"/>
              </a:rPr>
              <a:t>Summary</a:t>
            </a:r>
            <a:br>
              <a:rPr lang="en-US"/>
            </a:br>
            <a:endParaRPr/>
          </a:p>
        </p:txBody>
      </p:sp>
      <p:sp>
        <p:nvSpPr>
          <p:cNvPr id="288" name="Google Shape;288;p32"/>
          <p:cNvSpPr/>
          <p:nvPr/>
        </p:nvSpPr>
        <p:spPr>
          <a:xfrm>
            <a:off x="107504" y="843558"/>
            <a:ext cx="8064896" cy="424731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The communication process involves understanding, sharing, and meaning, and it consists of eight essential elements: source, message, channel, receiver, feedback, environment, context, and interference.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Visual communication is used by artists, designers and storytellers to express feelings, moods and narratives. It is the process of conveying information and ideas through visual elements such as images, symbols, typography and colours.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Desktop publishing (DTP) is the process of using a computer and specialized software to create and layout documents for print or digital media. This can include books, brochures, magazines, newspapers, and other publications.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DTP software provides tools for creating and editing text, graphics, and other elements, as well as for controlling page layout and typography. The output can be sent directly to a printer or saved in a digital format, such as a PDF, for distribution and viewing on electronic devices</a:t>
            </a:r>
            <a:r>
              <a:rPr b="0" i="0" lang="en-US" sz="1400" u="none" cap="none" strike="noStrike">
                <a:solidFill>
                  <a:srgbClr val="000000"/>
                </a:solidFill>
                <a:latin typeface="Arial"/>
                <a:ea typeface="Arial"/>
                <a:cs typeface="Arial"/>
                <a:sym typeface="Arial"/>
              </a:rPr>
              <a:t>.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3"/>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None/>
            </a:pPr>
            <a:r>
              <a:rPr b="1" i="0" lang="en-US" sz="2000" u="none" cap="none" strike="noStrike">
                <a:solidFill>
                  <a:srgbClr val="22130B"/>
                </a:solidFill>
                <a:latin typeface="Arial"/>
                <a:ea typeface="Arial"/>
                <a:cs typeface="Arial"/>
                <a:sym typeface="Arial"/>
              </a:rPr>
              <a:t>LECTURE 1</a:t>
            </a:r>
            <a:endParaRPr b="1" i="0" sz="2000" u="none" cap="none" strike="noStrike">
              <a:solidFill>
                <a:srgbClr val="22130B"/>
              </a:solidFill>
              <a:latin typeface="Arial"/>
              <a:ea typeface="Arial"/>
              <a:cs typeface="Arial"/>
              <a:sym typeface="Arial"/>
            </a:endParaRPr>
          </a:p>
          <a:p>
            <a:pPr indent="0" lvl="0" marL="0" marR="0" rtl="0" algn="ctr">
              <a:lnSpc>
                <a:spcPct val="100000"/>
              </a:lnSpc>
              <a:spcBef>
                <a:spcPts val="0"/>
              </a:spcBef>
              <a:spcAft>
                <a:spcPts val="0"/>
              </a:spcAft>
              <a:buNone/>
            </a:pPr>
            <a:r>
              <a:rPr b="1" i="0" lang="en-US" sz="2000" u="none" cap="none" strike="noStrike">
                <a:solidFill>
                  <a:srgbClr val="22130B"/>
                </a:solidFill>
                <a:latin typeface="Arial"/>
                <a:ea typeface="Arial"/>
                <a:cs typeface="Arial"/>
                <a:sym typeface="Arial"/>
              </a:rPr>
              <a:t>BY DR. RAPHAEL OGUTU,</a:t>
            </a:r>
            <a:endParaRPr/>
          </a:p>
          <a:p>
            <a:pPr indent="0" lvl="0" marL="0" marR="0" rtl="0" algn="ctr">
              <a:lnSpc>
                <a:spcPct val="100000"/>
              </a:lnSpc>
              <a:spcBef>
                <a:spcPts val="0"/>
              </a:spcBef>
              <a:spcAft>
                <a:spcPts val="0"/>
              </a:spcAft>
              <a:buNone/>
            </a:pPr>
            <a:r>
              <a:rPr b="1" i="0" lang="en-US" sz="2000" u="none" cap="none" strike="noStrike">
                <a:solidFill>
                  <a:srgbClr val="22130B"/>
                </a:solidFill>
                <a:latin typeface="Arial"/>
                <a:ea typeface="Arial"/>
                <a:cs typeface="Arial"/>
                <a:sym typeface="Arial"/>
              </a:rPr>
              <a:t>Mass Communication Department, </a:t>
            </a:r>
            <a:endParaRPr/>
          </a:p>
          <a:p>
            <a:pPr indent="0" lvl="0" marL="0" marR="0" rtl="0" algn="ctr">
              <a:lnSpc>
                <a:spcPct val="100000"/>
              </a:lnSpc>
              <a:spcBef>
                <a:spcPts val="0"/>
              </a:spcBef>
              <a:spcAft>
                <a:spcPts val="0"/>
              </a:spcAft>
              <a:buNone/>
            </a:pPr>
            <a:r>
              <a:rPr b="1" i="0" lang="en-US" sz="2000" u="none" cap="none" strike="noStrike">
                <a:solidFill>
                  <a:srgbClr val="22130B"/>
                </a:solidFill>
                <a:latin typeface="Arial"/>
                <a:ea typeface="Arial"/>
                <a:cs typeface="Arial"/>
                <a:sym typeface="Arial"/>
              </a:rPr>
              <a:t>AFRICA NAZARENE UNIVERSITY</a:t>
            </a:r>
            <a:endParaRPr b="1" i="0" sz="2000" u="none" cap="none" strike="noStrike">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Dr</dc:creator>
</cp:coreProperties>
</file>