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7"/>
  </p:notesMasterIdLst>
  <p:sldIdLst>
    <p:sldId id="256" r:id="rId2"/>
    <p:sldId id="257" r:id="rId3"/>
    <p:sldId id="258" r:id="rId4"/>
    <p:sldId id="289" r:id="rId5"/>
    <p:sldId id="290" r:id="rId6"/>
    <p:sldId id="259" r:id="rId7"/>
    <p:sldId id="260" r:id="rId8"/>
    <p:sldId id="261" r:id="rId9"/>
    <p:sldId id="262" r:id="rId10"/>
    <p:sldId id="263" r:id="rId11"/>
    <p:sldId id="264" r:id="rId12"/>
    <p:sldId id="265" r:id="rId13"/>
    <p:sldId id="266" r:id="rId14"/>
    <p:sldId id="267" r:id="rId15"/>
    <p:sldId id="268" r:id="rId16"/>
    <p:sldId id="291" r:id="rId17"/>
    <p:sldId id="269" r:id="rId18"/>
    <p:sldId id="292"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6" r:id="rId34"/>
    <p:sldId id="287" r:id="rId35"/>
    <p:sldId id="288" r:id="rId36"/>
  </p:sldIdLst>
  <p:sldSz cx="9144000" cy="5143500" type="screen16x9"/>
  <p:notesSz cx="6858000" cy="9144000"/>
  <p:embeddedFontLst>
    <p:embeddedFont>
      <p:font typeface="Bebas Neue" panose="020B0604020202020204" charset="0"/>
      <p:regular r:id="rId38"/>
    </p:embeddedFont>
    <p:embeddedFont>
      <p:font typeface="Oxygen" panose="020B0604020202020204" charset="0"/>
      <p:regular r:id="rId39"/>
      <p:bold r:id="rId40"/>
    </p:embeddedFont>
    <p:embeddedFont>
      <p:font typeface="Oxygen Light" panose="020B0604020202020204" charset="0"/>
      <p:regular r:id="rId41"/>
      <p:bold r:id="rId42"/>
    </p:embeddedFont>
    <p:embeddedFont>
      <p:font typeface="Poiret One" panose="020B0604020202020204" charset="0"/>
      <p:regular r:id="rId43"/>
    </p:embeddedFont>
    <p:embeddedFont>
      <p:font typeface="Calibri" panose="020F0502020204030204" pitchFamily="34" charset="0"/>
      <p:regular r:id="rId44"/>
      <p:bold r:id="rId45"/>
      <p:italic r:id="rId46"/>
      <p:boldItalic r:id="rId47"/>
    </p:embeddedFont>
    <p:embeddedFont>
      <p:font typeface="Poor Richard" panose="02080502050505020702" pitchFamily="18" charset="0"/>
      <p:regular r:id="rId4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000000"/>
          </p15:clr>
        </p15:guide>
        <p15:guide id="2" pos="2880">
          <p15:clr>
            <a:srgbClr val="000000"/>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1" roundtripDataSignature="AMtx7mjieb4sKMUQJYSIAgk1Gn4R6NShJ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2" d="100"/>
          <a:sy n="92" d="100"/>
        </p:scale>
        <p:origin x="756"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47" Type="http://schemas.openxmlformats.org/officeDocument/2006/relationships/font" Target="fonts/font10.fntdata"/><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font" Target="fonts/font8.fntdata"/><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7.fntdata"/><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6.fntdata"/><Relationship Id="rId48" Type="http://schemas.openxmlformats.org/officeDocument/2006/relationships/font" Target="fonts/font11.fntdata"/><Relationship Id="rId8" Type="http://schemas.openxmlformats.org/officeDocument/2006/relationships/slide" Target="slides/slide7.xml"/><Relationship Id="rId51" Type="http://customschemas.google.com/relationships/presentationmetadata" Target="meta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font" Target="fonts/font9.fntdata"/><Relationship Id="rId20" Type="http://schemas.openxmlformats.org/officeDocument/2006/relationships/slide" Target="slides/slide19.xml"/><Relationship Id="rId41" Type="http://schemas.openxmlformats.org/officeDocument/2006/relationships/font" Target="fonts/font4.fntdata"/><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9" name="Google Shape;79;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5" name="Google Shape;85;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1" name="Google Shape;91;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 name="Google Shape;9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1" name="Google Shape;11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9" name="Google Shape;119;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8" name="Google Shape;128;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6" name="Google Shape;146;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3" name="Google Shape;153;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5" name="Google Shape;16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1" name="Google Shape;171;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3" name="Google Shape;183;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1" name="Google Shape;191;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 name="Google Shape;19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5" name="Google Shape;205;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1" name="Google Shape;211;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8" name="Google Shape;21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4" name="Google Shape;224;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1" name="Google Shape;231;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3" name="Google Shape;243;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5" name="Google Shape;255;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1" name="Google Shape;26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9" name="Google Shape;279;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5" name="Google Shape;285;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1" name="Google Shape;291;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pic>
        <p:nvPicPr>
          <p:cNvPr id="9" name="Google Shape;9;p35"/>
          <p:cNvPicPr preferRelativeResize="0"/>
          <p:nvPr/>
        </p:nvPicPr>
        <p:blipFill rotWithShape="1">
          <a:blip r:embed="rId2">
            <a:alphaModFix/>
          </a:blip>
          <a:srcRect/>
          <a:stretch/>
        </p:blipFill>
        <p:spPr>
          <a:xfrm>
            <a:off x="0" y="0"/>
            <a:ext cx="9143999" cy="5144006"/>
          </a:xfrm>
          <a:prstGeom prst="rect">
            <a:avLst/>
          </a:prstGeom>
          <a:noFill/>
          <a:ln>
            <a:noFill/>
          </a:ln>
        </p:spPr>
      </p:pic>
      <p:sp>
        <p:nvSpPr>
          <p:cNvPr id="10" name="Google Shape;10;p35"/>
          <p:cNvSpPr txBox="1">
            <a:spLocks noGrp="1"/>
          </p:cNvSpPr>
          <p:nvPr>
            <p:ph type="ctrTitle"/>
          </p:nvPr>
        </p:nvSpPr>
        <p:spPr>
          <a:xfrm>
            <a:off x="4149000" y="970200"/>
            <a:ext cx="3852000" cy="24105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5200"/>
              <a:buNone/>
              <a:defRPr sz="4400" b="1">
                <a:latin typeface="Poiret One"/>
                <a:ea typeface="Poiret One"/>
                <a:cs typeface="Poiret One"/>
                <a:sym typeface="Poiret One"/>
              </a:defRPr>
            </a:lvl1pPr>
            <a:lvl2pPr lvl="1" algn="ctr">
              <a:lnSpc>
                <a:spcPct val="100000"/>
              </a:lnSpc>
              <a:spcBef>
                <a:spcPts val="0"/>
              </a:spcBef>
              <a:spcAft>
                <a:spcPts val="0"/>
              </a:spcAft>
              <a:buClr>
                <a:srgbClr val="191919"/>
              </a:buClr>
              <a:buSzPts val="5200"/>
              <a:buNone/>
              <a:defRPr sz="5200">
                <a:solidFill>
                  <a:srgbClr val="191919"/>
                </a:solidFill>
              </a:defRPr>
            </a:lvl2pPr>
            <a:lvl3pPr lvl="2" algn="ctr">
              <a:lnSpc>
                <a:spcPct val="100000"/>
              </a:lnSpc>
              <a:spcBef>
                <a:spcPts val="0"/>
              </a:spcBef>
              <a:spcAft>
                <a:spcPts val="0"/>
              </a:spcAft>
              <a:buClr>
                <a:srgbClr val="191919"/>
              </a:buClr>
              <a:buSzPts val="5200"/>
              <a:buNone/>
              <a:defRPr sz="5200">
                <a:solidFill>
                  <a:srgbClr val="191919"/>
                </a:solidFill>
              </a:defRPr>
            </a:lvl3pPr>
            <a:lvl4pPr lvl="3" algn="ctr">
              <a:lnSpc>
                <a:spcPct val="100000"/>
              </a:lnSpc>
              <a:spcBef>
                <a:spcPts val="0"/>
              </a:spcBef>
              <a:spcAft>
                <a:spcPts val="0"/>
              </a:spcAft>
              <a:buClr>
                <a:srgbClr val="191919"/>
              </a:buClr>
              <a:buSzPts val="5200"/>
              <a:buNone/>
              <a:defRPr sz="5200">
                <a:solidFill>
                  <a:srgbClr val="191919"/>
                </a:solidFill>
              </a:defRPr>
            </a:lvl4pPr>
            <a:lvl5pPr lvl="4" algn="ctr">
              <a:lnSpc>
                <a:spcPct val="100000"/>
              </a:lnSpc>
              <a:spcBef>
                <a:spcPts val="0"/>
              </a:spcBef>
              <a:spcAft>
                <a:spcPts val="0"/>
              </a:spcAft>
              <a:buClr>
                <a:srgbClr val="191919"/>
              </a:buClr>
              <a:buSzPts val="5200"/>
              <a:buNone/>
              <a:defRPr sz="5200">
                <a:solidFill>
                  <a:srgbClr val="191919"/>
                </a:solidFill>
              </a:defRPr>
            </a:lvl5pPr>
            <a:lvl6pPr lvl="5" algn="ctr">
              <a:lnSpc>
                <a:spcPct val="100000"/>
              </a:lnSpc>
              <a:spcBef>
                <a:spcPts val="0"/>
              </a:spcBef>
              <a:spcAft>
                <a:spcPts val="0"/>
              </a:spcAft>
              <a:buClr>
                <a:srgbClr val="191919"/>
              </a:buClr>
              <a:buSzPts val="5200"/>
              <a:buNone/>
              <a:defRPr sz="5200">
                <a:solidFill>
                  <a:srgbClr val="191919"/>
                </a:solidFill>
              </a:defRPr>
            </a:lvl6pPr>
            <a:lvl7pPr lvl="6" algn="ctr">
              <a:lnSpc>
                <a:spcPct val="100000"/>
              </a:lnSpc>
              <a:spcBef>
                <a:spcPts val="0"/>
              </a:spcBef>
              <a:spcAft>
                <a:spcPts val="0"/>
              </a:spcAft>
              <a:buClr>
                <a:srgbClr val="191919"/>
              </a:buClr>
              <a:buSzPts val="5200"/>
              <a:buNone/>
              <a:defRPr sz="5200">
                <a:solidFill>
                  <a:srgbClr val="191919"/>
                </a:solidFill>
              </a:defRPr>
            </a:lvl7pPr>
            <a:lvl8pPr lvl="7" algn="ctr">
              <a:lnSpc>
                <a:spcPct val="100000"/>
              </a:lnSpc>
              <a:spcBef>
                <a:spcPts val="0"/>
              </a:spcBef>
              <a:spcAft>
                <a:spcPts val="0"/>
              </a:spcAft>
              <a:buClr>
                <a:srgbClr val="191919"/>
              </a:buClr>
              <a:buSzPts val="5200"/>
              <a:buNone/>
              <a:defRPr sz="5200">
                <a:solidFill>
                  <a:srgbClr val="191919"/>
                </a:solidFill>
              </a:defRPr>
            </a:lvl8pPr>
            <a:lvl9pPr lvl="8" algn="ctr">
              <a:lnSpc>
                <a:spcPct val="100000"/>
              </a:lnSpc>
              <a:spcBef>
                <a:spcPts val="0"/>
              </a:spcBef>
              <a:spcAft>
                <a:spcPts val="0"/>
              </a:spcAft>
              <a:buClr>
                <a:srgbClr val="191919"/>
              </a:buClr>
              <a:buSzPts val="5200"/>
              <a:buNone/>
              <a:defRPr sz="5200">
                <a:solidFill>
                  <a:srgbClr val="191919"/>
                </a:solidFill>
              </a:defRPr>
            </a:lvl9pPr>
          </a:lstStyle>
          <a:p>
            <a:endParaRPr/>
          </a:p>
        </p:txBody>
      </p:sp>
      <p:sp>
        <p:nvSpPr>
          <p:cNvPr id="11" name="Google Shape;11;p35"/>
          <p:cNvSpPr txBox="1">
            <a:spLocks noGrp="1"/>
          </p:cNvSpPr>
          <p:nvPr>
            <p:ph type="subTitle" idx="1"/>
          </p:nvPr>
        </p:nvSpPr>
        <p:spPr>
          <a:xfrm>
            <a:off x="4149000" y="3380700"/>
            <a:ext cx="3852000" cy="7926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800"/>
              <a:buNone/>
              <a:defRPr>
                <a:latin typeface="Oxygen"/>
                <a:ea typeface="Oxygen"/>
                <a:cs typeface="Oxygen"/>
                <a:sym typeface="Oxygen"/>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2"/>
        <p:cNvGrpSpPr/>
        <p:nvPr/>
      </p:nvGrpSpPr>
      <p:grpSpPr>
        <a:xfrm>
          <a:off x="0" y="0"/>
          <a:ext cx="0" cy="0"/>
          <a:chOff x="0" y="0"/>
          <a:chExt cx="0" cy="0"/>
        </a:xfrm>
      </p:grpSpPr>
      <p:pic>
        <p:nvPicPr>
          <p:cNvPr id="13" name="Google Shape;13;p36"/>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4" name="Google Shape;14;p36"/>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6"/>
          <p:cNvSpPr txBox="1">
            <a:spLocks noGrp="1"/>
          </p:cNvSpPr>
          <p:nvPr>
            <p:ph type="body" idx="1"/>
          </p:nvPr>
        </p:nvSpPr>
        <p:spPr>
          <a:xfrm>
            <a:off x="720000" y="1152475"/>
            <a:ext cx="77040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Font typeface="Oxygen"/>
              <a:buChar char="●"/>
              <a:defRPr sz="1400">
                <a:latin typeface="Oxygen"/>
                <a:ea typeface="Oxygen"/>
                <a:cs typeface="Oxygen"/>
                <a:sym typeface="Oxygen"/>
              </a:defRPr>
            </a:lvl1pPr>
            <a:lvl2pPr marL="914400" lvl="1" indent="-317500" algn="l">
              <a:lnSpc>
                <a:spcPct val="115000"/>
              </a:lnSpc>
              <a:spcBef>
                <a:spcPts val="1600"/>
              </a:spcBef>
              <a:spcAft>
                <a:spcPts val="0"/>
              </a:spcAft>
              <a:buSzPts val="1400"/>
              <a:buFont typeface="Oxygen"/>
              <a:buChar char="○"/>
              <a:defRPr>
                <a:latin typeface="Oxygen"/>
                <a:ea typeface="Oxygen"/>
                <a:cs typeface="Oxygen"/>
                <a:sym typeface="Oxygen"/>
              </a:defRPr>
            </a:lvl2pPr>
            <a:lvl3pPr marL="1371600" lvl="2" indent="-317500" algn="l">
              <a:lnSpc>
                <a:spcPct val="115000"/>
              </a:lnSpc>
              <a:spcBef>
                <a:spcPts val="1600"/>
              </a:spcBef>
              <a:spcAft>
                <a:spcPts val="0"/>
              </a:spcAft>
              <a:buSzPts val="1400"/>
              <a:buFont typeface="Oxygen"/>
              <a:buChar char="■"/>
              <a:defRPr>
                <a:latin typeface="Oxygen"/>
                <a:ea typeface="Oxygen"/>
                <a:cs typeface="Oxygen"/>
                <a:sym typeface="Oxygen"/>
              </a:defRPr>
            </a:lvl3pPr>
            <a:lvl4pPr marL="1828800" lvl="3" indent="-317500" algn="l">
              <a:lnSpc>
                <a:spcPct val="115000"/>
              </a:lnSpc>
              <a:spcBef>
                <a:spcPts val="1600"/>
              </a:spcBef>
              <a:spcAft>
                <a:spcPts val="0"/>
              </a:spcAft>
              <a:buSzPts val="1400"/>
              <a:buFont typeface="Oxygen"/>
              <a:buChar char="●"/>
              <a:defRPr>
                <a:latin typeface="Oxygen"/>
                <a:ea typeface="Oxygen"/>
                <a:cs typeface="Oxygen"/>
                <a:sym typeface="Oxygen"/>
              </a:defRPr>
            </a:lvl4pPr>
            <a:lvl5pPr marL="2286000" lvl="4" indent="-317500" algn="l">
              <a:lnSpc>
                <a:spcPct val="115000"/>
              </a:lnSpc>
              <a:spcBef>
                <a:spcPts val="1600"/>
              </a:spcBef>
              <a:spcAft>
                <a:spcPts val="0"/>
              </a:spcAft>
              <a:buSzPts val="1400"/>
              <a:buFont typeface="Oxygen"/>
              <a:buChar char="○"/>
              <a:defRPr>
                <a:latin typeface="Oxygen"/>
                <a:ea typeface="Oxygen"/>
                <a:cs typeface="Oxygen"/>
                <a:sym typeface="Oxygen"/>
              </a:defRPr>
            </a:lvl5pPr>
            <a:lvl6pPr marL="2743200" lvl="5" indent="-317500" algn="l">
              <a:lnSpc>
                <a:spcPct val="115000"/>
              </a:lnSpc>
              <a:spcBef>
                <a:spcPts val="1600"/>
              </a:spcBef>
              <a:spcAft>
                <a:spcPts val="0"/>
              </a:spcAft>
              <a:buSzPts val="1400"/>
              <a:buFont typeface="Oxygen"/>
              <a:buChar char="■"/>
              <a:defRPr>
                <a:latin typeface="Oxygen"/>
                <a:ea typeface="Oxygen"/>
                <a:cs typeface="Oxygen"/>
                <a:sym typeface="Oxygen"/>
              </a:defRPr>
            </a:lvl6pPr>
            <a:lvl7pPr marL="3200400" lvl="6" indent="-317500" algn="l">
              <a:lnSpc>
                <a:spcPct val="115000"/>
              </a:lnSpc>
              <a:spcBef>
                <a:spcPts val="1600"/>
              </a:spcBef>
              <a:spcAft>
                <a:spcPts val="0"/>
              </a:spcAft>
              <a:buSzPts val="1400"/>
              <a:buFont typeface="Oxygen"/>
              <a:buChar char="●"/>
              <a:defRPr>
                <a:latin typeface="Oxygen"/>
                <a:ea typeface="Oxygen"/>
                <a:cs typeface="Oxygen"/>
                <a:sym typeface="Oxygen"/>
              </a:defRPr>
            </a:lvl7pPr>
            <a:lvl8pPr marL="3657600" lvl="7" indent="-317500" algn="l">
              <a:lnSpc>
                <a:spcPct val="115000"/>
              </a:lnSpc>
              <a:spcBef>
                <a:spcPts val="1600"/>
              </a:spcBef>
              <a:spcAft>
                <a:spcPts val="0"/>
              </a:spcAft>
              <a:buSzPts val="1400"/>
              <a:buFont typeface="Oxygen"/>
              <a:buChar char="○"/>
              <a:defRPr>
                <a:latin typeface="Oxygen"/>
                <a:ea typeface="Oxygen"/>
                <a:cs typeface="Oxygen"/>
                <a:sym typeface="Oxygen"/>
              </a:defRPr>
            </a:lvl8pPr>
            <a:lvl9pPr marL="4114800" lvl="8" indent="-317500" algn="l">
              <a:lnSpc>
                <a:spcPct val="115000"/>
              </a:lnSpc>
              <a:spcBef>
                <a:spcPts val="1600"/>
              </a:spcBef>
              <a:spcAft>
                <a:spcPts val="1600"/>
              </a:spcAft>
              <a:buSzPts val="1400"/>
              <a:buFont typeface="Oxygen"/>
              <a:buChar char="■"/>
              <a:defRPr>
                <a:latin typeface="Oxygen"/>
                <a:ea typeface="Oxygen"/>
                <a:cs typeface="Oxygen"/>
                <a:sym typeface="Oxygen"/>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s">
  <p:cSld name="BLANK_1">
    <p:spTree>
      <p:nvGrpSpPr>
        <p:cNvPr id="1" name="Shape 16"/>
        <p:cNvGrpSpPr/>
        <p:nvPr/>
      </p:nvGrpSpPr>
      <p:grpSpPr>
        <a:xfrm>
          <a:off x="0" y="0"/>
          <a:ext cx="0" cy="0"/>
          <a:chOff x="0" y="0"/>
          <a:chExt cx="0" cy="0"/>
        </a:xfrm>
      </p:grpSpPr>
      <p:pic>
        <p:nvPicPr>
          <p:cNvPr id="17" name="Google Shape;17;p37"/>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8" name="Google Shape;18;p37"/>
          <p:cNvSpPr txBox="1">
            <a:spLocks noGrp="1"/>
          </p:cNvSpPr>
          <p:nvPr>
            <p:ph type="title"/>
          </p:nvPr>
        </p:nvSpPr>
        <p:spPr>
          <a:xfrm>
            <a:off x="7200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19" name="Google Shape;19;p37"/>
          <p:cNvSpPr txBox="1">
            <a:spLocks noGrp="1"/>
          </p:cNvSpPr>
          <p:nvPr>
            <p:ph type="title" idx="2"/>
          </p:nvPr>
        </p:nvSpPr>
        <p:spPr>
          <a:xfrm>
            <a:off x="7200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0" name="Google Shape;20;p37"/>
          <p:cNvSpPr txBox="1">
            <a:spLocks noGrp="1"/>
          </p:cNvSpPr>
          <p:nvPr>
            <p:ph type="subTitle" idx="1"/>
          </p:nvPr>
        </p:nvSpPr>
        <p:spPr>
          <a:xfrm>
            <a:off x="7200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1" name="Google Shape;21;p37"/>
          <p:cNvSpPr txBox="1">
            <a:spLocks noGrp="1"/>
          </p:cNvSpPr>
          <p:nvPr>
            <p:ph type="title" idx="3"/>
          </p:nvPr>
        </p:nvSpPr>
        <p:spPr>
          <a:xfrm>
            <a:off x="34038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2" name="Google Shape;22;p37"/>
          <p:cNvSpPr txBox="1">
            <a:spLocks noGrp="1"/>
          </p:cNvSpPr>
          <p:nvPr>
            <p:ph type="title" idx="4"/>
          </p:nvPr>
        </p:nvSpPr>
        <p:spPr>
          <a:xfrm>
            <a:off x="34038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3" name="Google Shape;23;p37"/>
          <p:cNvSpPr txBox="1">
            <a:spLocks noGrp="1"/>
          </p:cNvSpPr>
          <p:nvPr>
            <p:ph type="subTitle" idx="5"/>
          </p:nvPr>
        </p:nvSpPr>
        <p:spPr>
          <a:xfrm>
            <a:off x="34038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4" name="Google Shape;24;p37"/>
          <p:cNvSpPr txBox="1">
            <a:spLocks noGrp="1"/>
          </p:cNvSpPr>
          <p:nvPr>
            <p:ph type="title" idx="6"/>
          </p:nvPr>
        </p:nvSpPr>
        <p:spPr>
          <a:xfrm>
            <a:off x="60876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5" name="Google Shape;25;p37"/>
          <p:cNvSpPr txBox="1">
            <a:spLocks noGrp="1"/>
          </p:cNvSpPr>
          <p:nvPr>
            <p:ph type="title" idx="7"/>
          </p:nvPr>
        </p:nvSpPr>
        <p:spPr>
          <a:xfrm>
            <a:off x="60876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6" name="Google Shape;26;p37"/>
          <p:cNvSpPr txBox="1">
            <a:spLocks noGrp="1"/>
          </p:cNvSpPr>
          <p:nvPr>
            <p:ph type="subTitle" idx="8"/>
          </p:nvPr>
        </p:nvSpPr>
        <p:spPr>
          <a:xfrm>
            <a:off x="60876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7" name="Google Shape;27;p37"/>
          <p:cNvSpPr txBox="1">
            <a:spLocks noGrp="1"/>
          </p:cNvSpPr>
          <p:nvPr>
            <p:ph type="title" idx="9"/>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28"/>
        <p:cNvGrpSpPr/>
        <p:nvPr/>
      </p:nvGrpSpPr>
      <p:grpSpPr>
        <a:xfrm>
          <a:off x="0" y="0"/>
          <a:ext cx="0" cy="0"/>
          <a:chOff x="0" y="0"/>
          <a:chExt cx="0" cy="0"/>
        </a:xfrm>
      </p:grpSpPr>
      <p:pic>
        <p:nvPicPr>
          <p:cNvPr id="29" name="Google Shape;29;p38"/>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30" name="Google Shape;30;p38"/>
          <p:cNvSpPr txBox="1">
            <a:spLocks noGrp="1"/>
          </p:cNvSpPr>
          <p:nvPr>
            <p:ph type="title"/>
          </p:nvPr>
        </p:nvSpPr>
        <p:spPr>
          <a:xfrm>
            <a:off x="2433000" y="1330038"/>
            <a:ext cx="4278000" cy="1611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87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1" name="Google Shape;31;p38"/>
          <p:cNvSpPr txBox="1">
            <a:spLocks noGrp="1"/>
          </p:cNvSpPr>
          <p:nvPr>
            <p:ph type="subTitle" idx="1"/>
          </p:nvPr>
        </p:nvSpPr>
        <p:spPr>
          <a:xfrm>
            <a:off x="2775600" y="3100075"/>
            <a:ext cx="35928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
  <p:cSld name="BLANK_1_1">
    <p:spTree>
      <p:nvGrpSpPr>
        <p:cNvPr id="1" name="Shape 32"/>
        <p:cNvGrpSpPr/>
        <p:nvPr/>
      </p:nvGrpSpPr>
      <p:grpSpPr>
        <a:xfrm>
          <a:off x="0" y="0"/>
          <a:ext cx="0" cy="0"/>
          <a:chOff x="0" y="0"/>
          <a:chExt cx="0" cy="0"/>
        </a:xfrm>
      </p:grpSpPr>
      <p:pic>
        <p:nvPicPr>
          <p:cNvPr id="33" name="Google Shape;33;p39"/>
          <p:cNvPicPr preferRelativeResize="0"/>
          <p:nvPr/>
        </p:nvPicPr>
        <p:blipFill rotWithShape="1">
          <a:blip r:embed="rId2">
            <a:alphaModFix/>
          </a:blip>
          <a:srcRect/>
          <a:stretch/>
        </p:blipFill>
        <p:spPr>
          <a:xfrm>
            <a:off x="0" y="0"/>
            <a:ext cx="9144000" cy="5143505"/>
          </a:xfrm>
          <a:prstGeom prst="rect">
            <a:avLst/>
          </a:prstGeom>
          <a:noFill/>
          <a:ln>
            <a:noFill/>
          </a:ln>
        </p:spPr>
      </p:pic>
      <p:sp>
        <p:nvSpPr>
          <p:cNvPr id="34" name="Google Shape;34;p39"/>
          <p:cNvSpPr txBox="1">
            <a:spLocks noGrp="1"/>
          </p:cNvSpPr>
          <p:nvPr>
            <p:ph type="title"/>
          </p:nvPr>
        </p:nvSpPr>
        <p:spPr>
          <a:xfrm>
            <a:off x="2290025" y="3353475"/>
            <a:ext cx="4563900" cy="5319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1800" b="1"/>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35" name="Google Shape;35;p39"/>
          <p:cNvSpPr txBox="1">
            <a:spLocks noGrp="1"/>
          </p:cNvSpPr>
          <p:nvPr>
            <p:ph type="subTitle" idx="1"/>
          </p:nvPr>
        </p:nvSpPr>
        <p:spPr>
          <a:xfrm>
            <a:off x="1454700" y="2052475"/>
            <a:ext cx="6234600" cy="12492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25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6"/>
        <p:cNvGrpSpPr/>
        <p:nvPr/>
      </p:nvGrpSpPr>
      <p:grpSpPr>
        <a:xfrm>
          <a:off x="0" y="0"/>
          <a:ext cx="0" cy="0"/>
          <a:chOff x="0" y="0"/>
          <a:chExt cx="0" cy="0"/>
        </a:xfrm>
      </p:grpSpPr>
      <p:pic>
        <p:nvPicPr>
          <p:cNvPr id="37" name="Google Shape;37;p40"/>
          <p:cNvPicPr preferRelativeResize="0"/>
          <p:nvPr/>
        </p:nvPicPr>
        <p:blipFill rotWithShape="1">
          <a:blip r:embed="rId2">
            <a:alphaModFix/>
          </a:blip>
          <a:srcRect/>
          <a:stretch/>
        </p:blipFill>
        <p:spPr>
          <a:xfrm flipH="1">
            <a:off x="0" y="0"/>
            <a:ext cx="9144000" cy="5143500"/>
          </a:xfrm>
          <a:prstGeom prst="rect">
            <a:avLst/>
          </a:prstGeom>
          <a:noFill/>
          <a:ln>
            <a:noFill/>
          </a:ln>
        </p:spPr>
      </p:pic>
      <p:sp>
        <p:nvSpPr>
          <p:cNvPr id="38" name="Google Shape;38;p40"/>
          <p:cNvSpPr txBox="1">
            <a:spLocks noGrp="1"/>
          </p:cNvSpPr>
          <p:nvPr>
            <p:ph type="title"/>
          </p:nvPr>
        </p:nvSpPr>
        <p:spPr>
          <a:xfrm>
            <a:off x="2433000" y="1371169"/>
            <a:ext cx="4278000" cy="860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45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9" name="Google Shape;39;p40"/>
          <p:cNvSpPr txBox="1">
            <a:spLocks noGrp="1"/>
          </p:cNvSpPr>
          <p:nvPr>
            <p:ph type="subTitle" idx="1"/>
          </p:nvPr>
        </p:nvSpPr>
        <p:spPr>
          <a:xfrm>
            <a:off x="2433000" y="2441425"/>
            <a:ext cx="4278000" cy="12693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0"/>
        <p:cNvGrpSpPr/>
        <p:nvPr/>
      </p:nvGrpSpPr>
      <p:grpSpPr>
        <a:xfrm>
          <a:off x="0" y="0"/>
          <a:ext cx="0" cy="0"/>
          <a:chOff x="0" y="0"/>
          <a:chExt cx="0" cy="0"/>
        </a:xfrm>
      </p:grpSpPr>
      <p:pic>
        <p:nvPicPr>
          <p:cNvPr id="41" name="Google Shape;41;p41"/>
          <p:cNvPicPr preferRelativeResize="0"/>
          <p:nvPr/>
        </p:nvPicPr>
        <p:blipFill rotWithShape="1">
          <a:blip r:embed="rId2">
            <a:alphaModFix/>
          </a:blip>
          <a:srcRect/>
          <a:stretch/>
        </p:blipFill>
        <p:spPr>
          <a:xfrm>
            <a:off x="0" y="0"/>
            <a:ext cx="9144000" cy="5143484"/>
          </a:xfrm>
          <a:prstGeom prst="rect">
            <a:avLst/>
          </a:prstGeom>
          <a:noFill/>
          <a:ln>
            <a:noFill/>
          </a:ln>
        </p:spPr>
      </p:pic>
      <p:sp>
        <p:nvSpPr>
          <p:cNvPr id="42" name="Google Shape;42;p41"/>
          <p:cNvSpPr txBox="1">
            <a:spLocks noGrp="1"/>
          </p:cNvSpPr>
          <p:nvPr>
            <p:ph type="title"/>
          </p:nvPr>
        </p:nvSpPr>
        <p:spPr>
          <a:xfrm>
            <a:off x="5139007" y="2342625"/>
            <a:ext cx="3285000" cy="841800"/>
          </a:xfrm>
          <a:prstGeom prst="rect">
            <a:avLst/>
          </a:prstGeom>
          <a:noFill/>
          <a:ln>
            <a:noFill/>
          </a:ln>
        </p:spPr>
        <p:txBody>
          <a:bodyPr spcFirstLastPara="1" wrap="square" lIns="91425" tIns="91425" rIns="91425" bIns="91425" anchor="ctr" anchorCtr="0">
            <a:noAutofit/>
          </a:bodyPr>
          <a:lstStyle>
            <a:lvl1pPr lvl="0" algn="r">
              <a:lnSpc>
                <a:spcPct val="100000"/>
              </a:lnSpc>
              <a:spcBef>
                <a:spcPts val="0"/>
              </a:spcBef>
              <a:spcAft>
                <a:spcPts val="0"/>
              </a:spcAft>
              <a:buSzPts val="3600"/>
              <a:buNone/>
              <a:defRPr sz="4500" b="1"/>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43" name="Google Shape;43;p41"/>
          <p:cNvSpPr txBox="1">
            <a:spLocks noGrp="1"/>
          </p:cNvSpPr>
          <p:nvPr>
            <p:ph type="title" idx="2"/>
          </p:nvPr>
        </p:nvSpPr>
        <p:spPr>
          <a:xfrm>
            <a:off x="5138900" y="1106175"/>
            <a:ext cx="3285000" cy="12651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6000"/>
              <a:buNone/>
              <a:defRPr sz="7000" b="1"/>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a:endParaRPr/>
          </a:p>
        </p:txBody>
      </p:sp>
      <p:sp>
        <p:nvSpPr>
          <p:cNvPr id="44" name="Google Shape;44;p41"/>
          <p:cNvSpPr txBox="1">
            <a:spLocks noGrp="1"/>
          </p:cNvSpPr>
          <p:nvPr>
            <p:ph type="subTitle" idx="1"/>
          </p:nvPr>
        </p:nvSpPr>
        <p:spPr>
          <a:xfrm>
            <a:off x="5139001" y="3323950"/>
            <a:ext cx="3285000" cy="7134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text">
  <p:cSld name="CUSTOM">
    <p:spTree>
      <p:nvGrpSpPr>
        <p:cNvPr id="1" name="Shape 45"/>
        <p:cNvGrpSpPr/>
        <p:nvPr/>
      </p:nvGrpSpPr>
      <p:grpSpPr>
        <a:xfrm>
          <a:off x="0" y="0"/>
          <a:ext cx="0" cy="0"/>
          <a:chOff x="0" y="0"/>
          <a:chExt cx="0" cy="0"/>
        </a:xfrm>
      </p:grpSpPr>
      <p:pic>
        <p:nvPicPr>
          <p:cNvPr id="46" name="Google Shape;46;p42"/>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47" name="Google Shape;47;p42"/>
          <p:cNvSpPr txBox="1">
            <a:spLocks noGrp="1"/>
          </p:cNvSpPr>
          <p:nvPr>
            <p:ph type="subTitle" idx="1"/>
          </p:nvPr>
        </p:nvSpPr>
        <p:spPr>
          <a:xfrm>
            <a:off x="720000" y="1452575"/>
            <a:ext cx="4461600" cy="28461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800"/>
              <a:buFont typeface="Maven Pro"/>
              <a:buChar char="●"/>
              <a:defRPr sz="1600">
                <a:latin typeface="Oxygen"/>
                <a:ea typeface="Oxygen"/>
                <a:cs typeface="Oxygen"/>
                <a:sym typeface="Oxygen"/>
              </a:defRPr>
            </a:lvl1pPr>
            <a:lvl2pPr lvl="1" algn="l">
              <a:lnSpc>
                <a:spcPct val="115000"/>
              </a:lnSpc>
              <a:spcBef>
                <a:spcPts val="1600"/>
              </a:spcBef>
              <a:spcAft>
                <a:spcPts val="0"/>
              </a:spcAft>
              <a:buClr>
                <a:srgbClr val="024427"/>
              </a:buClr>
              <a:buSzPts val="1400"/>
              <a:buFont typeface="Maven Pro"/>
              <a:buChar char="○"/>
              <a:defRPr/>
            </a:lvl2pPr>
            <a:lvl3pPr lvl="2" algn="l">
              <a:lnSpc>
                <a:spcPct val="115000"/>
              </a:lnSpc>
              <a:spcBef>
                <a:spcPts val="1600"/>
              </a:spcBef>
              <a:spcAft>
                <a:spcPts val="0"/>
              </a:spcAft>
              <a:buClr>
                <a:srgbClr val="024427"/>
              </a:buClr>
              <a:buSzPts val="1400"/>
              <a:buFont typeface="Maven Pro"/>
              <a:buChar char="■"/>
              <a:defRPr/>
            </a:lvl3pPr>
            <a:lvl4pPr lvl="3" algn="l">
              <a:lnSpc>
                <a:spcPct val="115000"/>
              </a:lnSpc>
              <a:spcBef>
                <a:spcPts val="1600"/>
              </a:spcBef>
              <a:spcAft>
                <a:spcPts val="0"/>
              </a:spcAft>
              <a:buClr>
                <a:srgbClr val="024427"/>
              </a:buClr>
              <a:buSzPts val="1400"/>
              <a:buFont typeface="Maven Pro"/>
              <a:buChar char="●"/>
              <a:defRPr/>
            </a:lvl4pPr>
            <a:lvl5pPr lvl="4" algn="l">
              <a:lnSpc>
                <a:spcPct val="115000"/>
              </a:lnSpc>
              <a:spcBef>
                <a:spcPts val="1600"/>
              </a:spcBef>
              <a:spcAft>
                <a:spcPts val="0"/>
              </a:spcAft>
              <a:buClr>
                <a:srgbClr val="024427"/>
              </a:buClr>
              <a:buSzPts val="1400"/>
              <a:buFont typeface="Maven Pro"/>
              <a:buChar char="○"/>
              <a:defRPr/>
            </a:lvl5pPr>
            <a:lvl6pPr lvl="5" algn="l">
              <a:lnSpc>
                <a:spcPct val="115000"/>
              </a:lnSpc>
              <a:spcBef>
                <a:spcPts val="1600"/>
              </a:spcBef>
              <a:spcAft>
                <a:spcPts val="0"/>
              </a:spcAft>
              <a:buClr>
                <a:srgbClr val="024427"/>
              </a:buClr>
              <a:buSzPts val="1400"/>
              <a:buFont typeface="Maven Pro"/>
              <a:buChar char="■"/>
              <a:defRPr/>
            </a:lvl6pPr>
            <a:lvl7pPr lvl="6" algn="l">
              <a:lnSpc>
                <a:spcPct val="115000"/>
              </a:lnSpc>
              <a:spcBef>
                <a:spcPts val="1600"/>
              </a:spcBef>
              <a:spcAft>
                <a:spcPts val="0"/>
              </a:spcAft>
              <a:buClr>
                <a:srgbClr val="024427"/>
              </a:buClr>
              <a:buSzPts val="1400"/>
              <a:buFont typeface="Maven Pro"/>
              <a:buChar char="●"/>
              <a:defRPr/>
            </a:lvl7pPr>
            <a:lvl8pPr lvl="7" algn="l">
              <a:lnSpc>
                <a:spcPct val="115000"/>
              </a:lnSpc>
              <a:spcBef>
                <a:spcPts val="1600"/>
              </a:spcBef>
              <a:spcAft>
                <a:spcPts val="0"/>
              </a:spcAft>
              <a:buClr>
                <a:srgbClr val="024427"/>
              </a:buClr>
              <a:buSzPts val="1400"/>
              <a:buFont typeface="Maven Pro"/>
              <a:buChar char="○"/>
              <a:defRPr/>
            </a:lvl8pPr>
            <a:lvl9pPr lvl="8" algn="l">
              <a:lnSpc>
                <a:spcPct val="115000"/>
              </a:lnSpc>
              <a:spcBef>
                <a:spcPts val="1600"/>
              </a:spcBef>
              <a:spcAft>
                <a:spcPts val="1600"/>
              </a:spcAft>
              <a:buClr>
                <a:srgbClr val="024427"/>
              </a:buClr>
              <a:buSzPts val="1400"/>
              <a:buFont typeface="Maven Pro"/>
              <a:buChar char="■"/>
              <a:defRPr/>
            </a:lvl9pPr>
          </a:lstStyle>
          <a:p>
            <a:endParaRPr/>
          </a:p>
        </p:txBody>
      </p:sp>
      <p:sp>
        <p:nvSpPr>
          <p:cNvPr id="48" name="Google Shape;48;p42"/>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49"/>
        <p:cNvGrpSpPr/>
        <p:nvPr/>
      </p:nvGrpSpPr>
      <p:grpSpPr>
        <a:xfrm>
          <a:off x="0" y="0"/>
          <a:ext cx="0" cy="0"/>
          <a:chOff x="0" y="0"/>
          <a:chExt cx="0" cy="0"/>
        </a:xfrm>
      </p:grpSpPr>
      <p:pic>
        <p:nvPicPr>
          <p:cNvPr id="50" name="Google Shape;50;p43"/>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51" name="Google Shape;51;p43"/>
          <p:cNvSpPr txBox="1">
            <a:spLocks noGrp="1"/>
          </p:cNvSpPr>
          <p:nvPr>
            <p:ph type="subTitle" idx="1"/>
          </p:nvPr>
        </p:nvSpPr>
        <p:spPr>
          <a:xfrm>
            <a:off x="703800" y="2491350"/>
            <a:ext cx="34941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Font typeface="Bebas Neue"/>
              <a:buNone/>
              <a:defRPr sz="2000" b="1">
                <a:solidFill>
                  <a:schemeClr val="dk1"/>
                </a:solidFill>
                <a:latin typeface="Poiret One"/>
                <a:ea typeface="Poiret One"/>
                <a:cs typeface="Poiret One"/>
                <a:sym typeface="Poiret One"/>
              </a:defRPr>
            </a:lvl1pPr>
            <a:lvl2pPr lvl="1" algn="ctr">
              <a:lnSpc>
                <a:spcPct val="100000"/>
              </a:lnSpc>
              <a:spcBef>
                <a:spcPts val="1600"/>
              </a:spcBef>
              <a:spcAft>
                <a:spcPts val="0"/>
              </a:spcAft>
              <a:buSzPts val="1400"/>
              <a:buFont typeface="Bebas Neue"/>
              <a:buNone/>
              <a:defRPr>
                <a:latin typeface="Bebas Neue"/>
                <a:ea typeface="Bebas Neue"/>
                <a:cs typeface="Bebas Neue"/>
                <a:sym typeface="Bebas Neue"/>
              </a:defRPr>
            </a:lvl2pPr>
            <a:lvl3pPr lvl="2" algn="ctr">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a:endParaRPr/>
          </a:p>
        </p:txBody>
      </p:sp>
      <p:sp>
        <p:nvSpPr>
          <p:cNvPr id="52" name="Google Shape;52;p43"/>
          <p:cNvSpPr txBox="1">
            <a:spLocks noGrp="1"/>
          </p:cNvSpPr>
          <p:nvPr>
            <p:ph type="subTitle" idx="2"/>
          </p:nvPr>
        </p:nvSpPr>
        <p:spPr>
          <a:xfrm>
            <a:off x="4913600" y="2491350"/>
            <a:ext cx="35103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Font typeface="Bebas Neue"/>
              <a:buNone/>
              <a:defRPr sz="2000" b="1">
                <a:solidFill>
                  <a:schemeClr val="dk1"/>
                </a:solidFill>
                <a:latin typeface="Poiret One"/>
                <a:ea typeface="Poiret One"/>
                <a:cs typeface="Poiret One"/>
                <a:sym typeface="Poiret One"/>
              </a:defRPr>
            </a:lvl1pPr>
            <a:lvl2pPr lvl="1" algn="ctr">
              <a:lnSpc>
                <a:spcPct val="100000"/>
              </a:lnSpc>
              <a:spcBef>
                <a:spcPts val="1600"/>
              </a:spcBef>
              <a:spcAft>
                <a:spcPts val="0"/>
              </a:spcAft>
              <a:buSzPts val="1400"/>
              <a:buFont typeface="Bebas Neue"/>
              <a:buNone/>
              <a:defRPr>
                <a:latin typeface="Bebas Neue"/>
                <a:ea typeface="Bebas Neue"/>
                <a:cs typeface="Bebas Neue"/>
                <a:sym typeface="Bebas Neue"/>
              </a:defRPr>
            </a:lvl2pPr>
            <a:lvl3pPr lvl="2" algn="ctr">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a:endParaRPr/>
          </a:p>
        </p:txBody>
      </p:sp>
      <p:sp>
        <p:nvSpPr>
          <p:cNvPr id="53" name="Google Shape;53;p43"/>
          <p:cNvSpPr txBox="1">
            <a:spLocks noGrp="1"/>
          </p:cNvSpPr>
          <p:nvPr>
            <p:ph type="subTitle" idx="3"/>
          </p:nvPr>
        </p:nvSpPr>
        <p:spPr>
          <a:xfrm>
            <a:off x="703800" y="3001175"/>
            <a:ext cx="34941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54" name="Google Shape;54;p43"/>
          <p:cNvSpPr txBox="1">
            <a:spLocks noGrp="1"/>
          </p:cNvSpPr>
          <p:nvPr>
            <p:ph type="subTitle" idx="4"/>
          </p:nvPr>
        </p:nvSpPr>
        <p:spPr>
          <a:xfrm>
            <a:off x="4913600" y="3001175"/>
            <a:ext cx="35103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55" name="Google Shape;55;p43"/>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three columns">
  <p:cSld name="BLANK_1_1_1_2">
    <p:spTree>
      <p:nvGrpSpPr>
        <p:cNvPr id="1" name="Shape 56"/>
        <p:cNvGrpSpPr/>
        <p:nvPr/>
      </p:nvGrpSpPr>
      <p:grpSpPr>
        <a:xfrm>
          <a:off x="0" y="0"/>
          <a:ext cx="0" cy="0"/>
          <a:chOff x="0" y="0"/>
          <a:chExt cx="0" cy="0"/>
        </a:xfrm>
      </p:grpSpPr>
      <p:pic>
        <p:nvPicPr>
          <p:cNvPr id="57" name="Google Shape;57;p44"/>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58" name="Google Shape;58;p44"/>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59" name="Google Shape;59;p44"/>
          <p:cNvSpPr txBox="1">
            <a:spLocks noGrp="1"/>
          </p:cNvSpPr>
          <p:nvPr>
            <p:ph type="title" idx="2"/>
          </p:nvPr>
        </p:nvSpPr>
        <p:spPr>
          <a:xfrm>
            <a:off x="7200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0" name="Google Shape;60;p44"/>
          <p:cNvSpPr txBox="1">
            <a:spLocks noGrp="1"/>
          </p:cNvSpPr>
          <p:nvPr>
            <p:ph type="subTitle" idx="1"/>
          </p:nvPr>
        </p:nvSpPr>
        <p:spPr>
          <a:xfrm>
            <a:off x="7200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61" name="Google Shape;61;p44"/>
          <p:cNvSpPr txBox="1">
            <a:spLocks noGrp="1"/>
          </p:cNvSpPr>
          <p:nvPr>
            <p:ph type="title" idx="3"/>
          </p:nvPr>
        </p:nvSpPr>
        <p:spPr>
          <a:xfrm>
            <a:off x="34038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2" name="Google Shape;62;p44"/>
          <p:cNvSpPr txBox="1">
            <a:spLocks noGrp="1"/>
          </p:cNvSpPr>
          <p:nvPr>
            <p:ph type="subTitle" idx="4"/>
          </p:nvPr>
        </p:nvSpPr>
        <p:spPr>
          <a:xfrm>
            <a:off x="34038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63" name="Google Shape;63;p44"/>
          <p:cNvSpPr txBox="1">
            <a:spLocks noGrp="1"/>
          </p:cNvSpPr>
          <p:nvPr>
            <p:ph type="title" idx="5"/>
          </p:nvPr>
        </p:nvSpPr>
        <p:spPr>
          <a:xfrm>
            <a:off x="60876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4" name="Google Shape;64;p44"/>
          <p:cNvSpPr txBox="1">
            <a:spLocks noGrp="1"/>
          </p:cNvSpPr>
          <p:nvPr>
            <p:ph type="subTitle" idx="6"/>
          </p:nvPr>
        </p:nvSpPr>
        <p:spPr>
          <a:xfrm>
            <a:off x="60876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65"/>
        <p:cNvGrpSpPr/>
        <p:nvPr/>
      </p:nvGrpSpPr>
      <p:grpSpPr>
        <a:xfrm>
          <a:off x="0" y="0"/>
          <a:ext cx="0" cy="0"/>
          <a:chOff x="0" y="0"/>
          <a:chExt cx="0" cy="0"/>
        </a:xfrm>
      </p:grpSpPr>
      <p:pic>
        <p:nvPicPr>
          <p:cNvPr id="66" name="Google Shape;66;p45"/>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67" name="Google Shape;67;p45"/>
          <p:cNvSpPr txBox="1">
            <a:spLocks noGrp="1"/>
          </p:cNvSpPr>
          <p:nvPr>
            <p:ph type="title"/>
          </p:nvPr>
        </p:nvSpPr>
        <p:spPr>
          <a:xfrm>
            <a:off x="1388100" y="1693050"/>
            <a:ext cx="6367800" cy="1757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4800"/>
              <a:buNone/>
              <a:defRPr sz="7000" b="1"/>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8"/>
        <p:cNvGrpSpPr/>
        <p:nvPr/>
      </p:nvGrpSpPr>
      <p:grpSpPr>
        <a:xfrm>
          <a:off x="0" y="0"/>
          <a:ext cx="0" cy="0"/>
          <a:chOff x="0" y="0"/>
          <a:chExt cx="0" cy="0"/>
        </a:xfrm>
      </p:grpSpPr>
      <p:pic>
        <p:nvPicPr>
          <p:cNvPr id="69" name="Google Shape;69;p46"/>
          <p:cNvPicPr preferRelativeResize="0"/>
          <p:nvPr/>
        </p:nvPicPr>
        <p:blipFill rotWithShape="1">
          <a:blip r:embed="rId2">
            <a:alphaModFix/>
          </a:blip>
          <a:srcRect/>
          <a:stretch/>
        </p:blipFill>
        <p:spPr>
          <a:xfrm>
            <a:off x="0" y="0"/>
            <a:ext cx="9144010" cy="5143500"/>
          </a:xfrm>
          <a:prstGeom prst="rect">
            <a:avLst/>
          </a:prstGeom>
          <a:noFill/>
          <a:ln>
            <a:noFill/>
          </a:ln>
        </p:spPr>
      </p:pic>
      <p:sp>
        <p:nvSpPr>
          <p:cNvPr id="70" name="Google Shape;70;p46"/>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71"/>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72"/>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ackground 1">
  <p:cSld name="BLANK_1_1_1_1_1_1_3">
    <p:spTree>
      <p:nvGrpSpPr>
        <p:cNvPr id="1" name="Shape 73"/>
        <p:cNvGrpSpPr/>
        <p:nvPr/>
      </p:nvGrpSpPr>
      <p:grpSpPr>
        <a:xfrm>
          <a:off x="0" y="0"/>
          <a:ext cx="0" cy="0"/>
          <a:chOff x="0" y="0"/>
          <a:chExt cx="0" cy="0"/>
        </a:xfrm>
      </p:grpSpPr>
      <p:pic>
        <p:nvPicPr>
          <p:cNvPr id="74" name="Google Shape;74;p49"/>
          <p:cNvPicPr preferRelativeResize="0"/>
          <p:nvPr/>
        </p:nvPicPr>
        <p:blipFill rotWithShape="1">
          <a:blip r:embed="rId2">
            <a:alphaModFix/>
          </a:blip>
          <a:srcRect/>
          <a:stretch/>
        </p:blipFill>
        <p:spPr>
          <a:xfrm>
            <a:off x="0" y="0"/>
            <a:ext cx="9144000" cy="51435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ackground 2">
  <p:cSld name="CUSTOM_4_1">
    <p:spTree>
      <p:nvGrpSpPr>
        <p:cNvPr id="1" name="Shape 75"/>
        <p:cNvGrpSpPr/>
        <p:nvPr/>
      </p:nvGrpSpPr>
      <p:grpSpPr>
        <a:xfrm>
          <a:off x="0" y="0"/>
          <a:ext cx="0" cy="0"/>
          <a:chOff x="0" y="0"/>
          <a:chExt cx="0" cy="0"/>
        </a:xfrm>
      </p:grpSpPr>
      <p:pic>
        <p:nvPicPr>
          <p:cNvPr id="76" name="Google Shape;76;p50"/>
          <p:cNvPicPr preferRelativeResize="0"/>
          <p:nvPr/>
        </p:nvPicPr>
        <p:blipFill rotWithShape="1">
          <a:blip r:embed="rId2">
            <a:alphaModFix/>
          </a:blip>
          <a:srcRect/>
          <a:stretch/>
        </p:blipFill>
        <p:spPr>
          <a:xfrm>
            <a:off x="0" y="0"/>
            <a:ext cx="9144000" cy="5143513"/>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3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Poiret One"/>
              <a:buNone/>
              <a:defRPr sz="2800" b="0" i="0" u="none" strike="noStrike" cap="none">
                <a:solidFill>
                  <a:schemeClr val="dk1"/>
                </a:solidFill>
                <a:latin typeface="Poiret One"/>
                <a:ea typeface="Poiret One"/>
                <a:cs typeface="Poiret One"/>
                <a:sym typeface="Poiret One"/>
              </a:defRPr>
            </a:lvl1pPr>
            <a:lvl2pPr marR="0" lvl="1"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2pPr>
            <a:lvl3pPr marR="0" lvl="2"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3pPr>
            <a:lvl4pPr marR="0" lvl="3"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4pPr>
            <a:lvl5pPr marR="0" lvl="4"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5pPr>
            <a:lvl6pPr marR="0" lvl="5"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6pPr>
            <a:lvl7pPr marR="0" lvl="6"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7pPr>
            <a:lvl8pPr marR="0" lvl="7"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8pPr>
            <a:lvl9pPr marR="0" lvl="8"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9pPr>
          </a:lstStyle>
          <a:p>
            <a:endParaRPr/>
          </a:p>
        </p:txBody>
      </p:sp>
      <p:sp>
        <p:nvSpPr>
          <p:cNvPr id="7" name="Google Shape;7;p3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lt2"/>
              </a:buClr>
              <a:buSzPts val="1800"/>
              <a:buFont typeface="Oxygen Light"/>
              <a:buChar char="●"/>
              <a:defRPr sz="1800" b="0" i="0" u="none" strike="noStrike" cap="none">
                <a:solidFill>
                  <a:schemeClr val="lt2"/>
                </a:solidFill>
                <a:latin typeface="Oxygen Light"/>
                <a:ea typeface="Oxygen Light"/>
                <a:cs typeface="Oxygen Light"/>
                <a:sym typeface="Oxygen Light"/>
              </a:defRPr>
            </a:lvl1pPr>
            <a:lvl2pPr marL="914400" marR="0" lvl="1"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2pPr>
            <a:lvl3pPr marL="1371600" marR="0" lvl="2"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3pPr>
            <a:lvl4pPr marL="1828800" marR="0" lvl="3"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4pPr>
            <a:lvl5pPr marL="2286000" marR="0" lvl="4"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5pPr>
            <a:lvl6pPr marL="2743200" marR="0" lvl="5"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6pPr>
            <a:lvl7pPr marL="3200400" marR="0" lvl="6"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7pPr>
            <a:lvl8pPr marL="3657600" marR="0" lvl="7"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8pPr>
            <a:lvl9pPr marL="4114800" marR="0" lvl="8" indent="-317500" algn="l" rtl="0">
              <a:lnSpc>
                <a:spcPct val="115000"/>
              </a:lnSpc>
              <a:spcBef>
                <a:spcPts val="1600"/>
              </a:spcBef>
              <a:spcAft>
                <a:spcPts val="160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https/www.pexels.com/photo/position-of-figures-3678799/"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hyperlink" Target="https://www.pexels.com/photo/pawn-chess-piece-lined-up-459275/"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6.png"/><Relationship Id="rId7" Type="http://schemas.openxmlformats.org/officeDocument/2006/relationships/hyperlink" Target="https://pixabay.com/photos/bird-animal-nature-wildlife-pond-8615360/" TargetMode="External"/><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hyperlink" Target="https://pixabay.com/illustrations/ai-generated-abstract-design-8168243/" TargetMode="External"/><Relationship Id="rId5" Type="http://schemas.openxmlformats.org/officeDocument/2006/relationships/hyperlink" Target="https://pixabay.com/photos/crane-houses-architecture-cologne-7518551/" TargetMode="External"/><Relationship Id="rId4" Type="http://schemas.openxmlformats.org/officeDocument/2006/relationships/hyperlink" Target="https://www.pexels.com/photo/two-women-holding-pen-601170/" TargetMode="External"/><Relationship Id="rId9"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hyperlink" Target="https://pixabay.com/photos/communication-workplace-imac-2805785/" TargetMode="External"/><Relationship Id="rId7"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hyperlink" Target="https://pixabay.com/photos/art-painting-mona-lisa-classic-74050/" TargetMode="External"/><Relationship Id="rId4" Type="http://schemas.openxmlformats.org/officeDocument/2006/relationships/hyperlink" Target="https://pixabay.com/photos/sculpture-art-aristotle-statue-3399968/"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image" Target="../media/image22.png"/><Relationship Id="rId5" Type="http://schemas.openxmlformats.org/officeDocument/2006/relationships/hyperlink" Target="https://www.pexels.com/photo/letter-x-neon-signage-1964471/" TargetMode="External"/><Relationship Id="rId4" Type="http://schemas.openxmlformats.org/officeDocument/2006/relationships/hyperlink" Target="https://www.istockphoto.com/vector/color-palette-on-white-background-graphic-color-background-circle-triangle-vector-gm1329648461-413308867"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pixabay.com/photos/offset-printing-macine-3634411/" TargetMode="External"/><Relationship Id="rId2" Type="http://schemas.openxmlformats.org/officeDocument/2006/relationships/notesSlide" Target="../notesSlides/notesSlide9.xml"/><Relationship Id="rId1" Type="http://schemas.openxmlformats.org/officeDocument/2006/relationships/slideLayout" Target="../slideLayouts/slideLayout9.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hyperlink" Target="https://www.pexels.com/photo/grey-rock-with-holes-with-water-2109755/"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10.xml"/><Relationship Id="rId5" Type="http://schemas.openxmlformats.org/officeDocument/2006/relationships/image" Target="../media/image27.png"/><Relationship Id="rId4" Type="http://schemas.openxmlformats.org/officeDocument/2006/relationships/hyperlink" Target="https://www.pexels.com/photo/colorful-poles-by-the-shore-17847881/https:/www.pexels.com/photo/yellow-mazda-on-a-street-18292499/"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hyperlink" Target="https://www.pexels.com/photo/2-women-sitting-on-brown-wooden-chair-4101137/" TargetMode="External"/><Relationship Id="rId2" Type="http://schemas.openxmlformats.org/officeDocument/2006/relationships/hyperlink" Target="https://www.pexels.com/photo/empty-cathedral-135018/" TargetMode="External"/><Relationship Id="rId1" Type="http://schemas.openxmlformats.org/officeDocument/2006/relationships/slideLayout" Target="../slideLayouts/slideLayout10.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hyperlink" Target="https://www.pexels.com/photo/man-jumping-high-while-posing-1701197/" TargetMode="External"/><Relationship Id="rId7" Type="http://schemas.openxmlformats.org/officeDocument/2006/relationships/image" Target="../media/image33.png"/><Relationship Id="rId2" Type="http://schemas.openxmlformats.org/officeDocument/2006/relationships/image" Target="../media/image31.png"/><Relationship Id="rId1" Type="http://schemas.openxmlformats.org/officeDocument/2006/relationships/slideLayout" Target="../slideLayouts/slideLayout10.xml"/><Relationship Id="rId6" Type="http://schemas.openxmlformats.org/officeDocument/2006/relationships/image" Target="../media/image32.png"/><Relationship Id="rId5" Type="http://schemas.openxmlformats.org/officeDocument/2006/relationships/hyperlink" Target="https://pixabay.com/photos/ferris-wheel-amusement-park-ride-8428738/" TargetMode="External"/><Relationship Id="rId4" Type="http://schemas.openxmlformats.org/officeDocument/2006/relationships/hyperlink" Target="https://pixabay.com/photos/girl-face-colorful-colors-artistic-2696947/"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hyperlink" Target="https://pixabay.com/illustrations/ai-generated-dog-animal-flowers-8529788/" TargetMode="External"/><Relationship Id="rId7" Type="http://schemas.openxmlformats.org/officeDocument/2006/relationships/image" Target="../media/image36.png"/><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hyperlink" Target="https://pixabay.com/photos/woman-pose-light-portrait-model-8631989/"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18.xml"/><Relationship Id="rId1" Type="http://schemas.openxmlformats.org/officeDocument/2006/relationships/slideLayout" Target="../slideLayouts/slideLayout10.xml"/><Relationship Id="rId4" Type="http://schemas.openxmlformats.org/officeDocument/2006/relationships/image" Target="../media/image38.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hyperlink" Target="https://pixabay.com/photos/band-marching-drum-uniform-music-526330/" TargetMode="External"/><Relationship Id="rId2" Type="http://schemas.openxmlformats.org/officeDocument/2006/relationships/notesSlide" Target="../notesSlides/notesSlide20.xml"/><Relationship Id="rId1" Type="http://schemas.openxmlformats.org/officeDocument/2006/relationships/slideLayout" Target="../slideLayouts/slideLayout10.xml"/><Relationship Id="rId4" Type="http://schemas.openxmlformats.org/officeDocument/2006/relationships/image" Target="../media/image39.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3" Type="http://schemas.openxmlformats.org/officeDocument/2006/relationships/hyperlink" Target="https://pixabay.com/photos/caricature-fashion-cartoon-lips-4879715/" TargetMode="External"/><Relationship Id="rId2" Type="http://schemas.openxmlformats.org/officeDocument/2006/relationships/notesSlide" Target="../notesSlides/notesSlide22.xml"/><Relationship Id="rId1" Type="http://schemas.openxmlformats.org/officeDocument/2006/relationships/slideLayout" Target="../slideLayouts/slideLayout10.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hyperlink" Target="https://pixabay.com/photos/share-proportions-ratio-car-audi-4069121/" TargetMode="Externa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3" Type="http://schemas.openxmlformats.org/officeDocument/2006/relationships/hyperlink" Target="https://pixabay.com/photos/stained-glass-spiral-circle-pattern-1181864/" TargetMode="Externa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hyperlink" Target="https://pixabay.com/photos/peacock-feather-bird-peafowl-3098451/" TargetMode="Externa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
          <p:cNvSpPr txBox="1">
            <a:spLocks noGrp="1"/>
          </p:cNvSpPr>
          <p:nvPr>
            <p:ph type="ctrTitle"/>
          </p:nvPr>
        </p:nvSpPr>
        <p:spPr>
          <a:xfrm>
            <a:off x="1331640" y="915566"/>
            <a:ext cx="6192688" cy="24105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US" dirty="0">
                <a:solidFill>
                  <a:srgbClr val="55301C"/>
                </a:solidFill>
              </a:rPr>
              <a:t>VISUAL COMMUNICATION</a:t>
            </a:r>
            <a:endParaRPr dirty="0">
              <a:solidFill>
                <a:srgbClr val="55301C"/>
              </a:solidFill>
            </a:endParaRPr>
          </a:p>
        </p:txBody>
      </p:sp>
      <p:sp>
        <p:nvSpPr>
          <p:cNvPr id="82" name="Google Shape;82;p1"/>
          <p:cNvSpPr txBox="1">
            <a:spLocks noGrp="1"/>
          </p:cNvSpPr>
          <p:nvPr>
            <p:ph type="subTitle" idx="1"/>
          </p:nvPr>
        </p:nvSpPr>
        <p:spPr>
          <a:xfrm>
            <a:off x="1691680" y="3380700"/>
            <a:ext cx="6309320" cy="7926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1800"/>
              <a:buNone/>
            </a:pPr>
            <a:r>
              <a:rPr lang="en-US" b="1" dirty="0">
                <a:solidFill>
                  <a:srgbClr val="55301C"/>
                </a:solidFill>
                <a:latin typeface="Arial"/>
                <a:ea typeface="Arial"/>
                <a:cs typeface="Arial"/>
                <a:sym typeface="Arial"/>
              </a:rPr>
              <a:t>WEEK </a:t>
            </a:r>
            <a:r>
              <a:rPr lang="en-US" b="1" dirty="0" smtClean="0">
                <a:solidFill>
                  <a:srgbClr val="55301C"/>
                </a:solidFill>
                <a:latin typeface="Arial"/>
                <a:ea typeface="Arial"/>
                <a:cs typeface="Arial"/>
                <a:sym typeface="Arial"/>
              </a:rPr>
              <a:t>2 </a:t>
            </a:r>
            <a:r>
              <a:rPr lang="en-US" b="1" dirty="0">
                <a:solidFill>
                  <a:srgbClr val="55301C"/>
                </a:solidFill>
                <a:latin typeface="Arial"/>
                <a:ea typeface="Arial"/>
                <a:cs typeface="Arial"/>
                <a:sym typeface="Arial"/>
              </a:rPr>
              <a:t>Design Elements and Principles</a:t>
            </a:r>
            <a:endParaRPr b="1" dirty="0">
              <a:solidFill>
                <a:srgbClr val="55301C"/>
              </a:solidFill>
              <a:latin typeface="Arial"/>
              <a:ea typeface="Arial"/>
              <a:cs typeface="Arial"/>
              <a:sym typeface="Arial"/>
            </a:endParaRPr>
          </a:p>
          <a:p>
            <a:pPr marL="0" lvl="0" indent="0" algn="ctr" rtl="0">
              <a:lnSpc>
                <a:spcPct val="100000"/>
              </a:lnSpc>
              <a:spcBef>
                <a:spcPts val="0"/>
              </a:spcBef>
              <a:spcAft>
                <a:spcPts val="0"/>
              </a:spcAft>
              <a:buSzPts val="1800"/>
              <a:buNone/>
            </a:pPr>
            <a:r>
              <a:rPr lang="en-US" b="1" dirty="0">
                <a:solidFill>
                  <a:srgbClr val="55301C"/>
                </a:solidFill>
                <a:latin typeface="Arial"/>
                <a:ea typeface="Arial"/>
                <a:cs typeface="Arial"/>
                <a:sym typeface="Arial"/>
              </a:rPr>
              <a:t>By Dr. Raphael Ogutu</a:t>
            </a:r>
            <a:endParaRPr b="1" dirty="0">
              <a:solidFill>
                <a:srgbClr val="55301C"/>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2"/>
          <p:cNvSpPr txBox="1">
            <a:spLocks noGrp="1"/>
          </p:cNvSpPr>
          <p:nvPr>
            <p:ph type="title"/>
          </p:nvPr>
        </p:nvSpPr>
        <p:spPr>
          <a:xfrm>
            <a:off x="720000" y="123478"/>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dirty="0">
                <a:solidFill>
                  <a:srgbClr val="55301C"/>
                </a:solidFill>
                <a:latin typeface="Poor Richard" panose="02080502050505020702" pitchFamily="18" charset="0"/>
                <a:ea typeface="Arial"/>
                <a:cs typeface="Arial"/>
                <a:sym typeface="Arial"/>
              </a:rPr>
              <a:t>VISUAL COMMUNICATION</a:t>
            </a:r>
            <a:endParaRPr dirty="0">
              <a:solidFill>
                <a:srgbClr val="55301C"/>
              </a:solidFill>
              <a:latin typeface="Poor Richard" panose="02080502050505020702" pitchFamily="18" charset="0"/>
              <a:ea typeface="Arial"/>
              <a:cs typeface="Arial"/>
              <a:sym typeface="Arial"/>
            </a:endParaRPr>
          </a:p>
        </p:txBody>
      </p:sp>
      <p:sp>
        <p:nvSpPr>
          <p:cNvPr id="88" name="Google Shape;88;p2"/>
          <p:cNvSpPr txBox="1">
            <a:spLocks noGrp="1"/>
          </p:cNvSpPr>
          <p:nvPr>
            <p:ph type="body" idx="1"/>
          </p:nvPr>
        </p:nvSpPr>
        <p:spPr>
          <a:xfrm>
            <a:off x="720000" y="1217199"/>
            <a:ext cx="7704000" cy="3416400"/>
          </a:xfrm>
          <a:prstGeom prst="rect">
            <a:avLst/>
          </a:prstGeom>
          <a:noFill/>
          <a:ln>
            <a:noFill/>
          </a:ln>
        </p:spPr>
        <p:txBody>
          <a:bodyPr spcFirstLastPara="1" wrap="square" lIns="91425" tIns="91425" rIns="91425" bIns="91425" anchor="t" anchorCtr="0">
            <a:noAutofit/>
          </a:bodyPr>
          <a:lstStyle/>
          <a:p>
            <a:pPr marL="457200" lvl="0" indent="-317500" algn="just" rtl="0">
              <a:lnSpc>
                <a:spcPct val="115000"/>
              </a:lnSpc>
              <a:spcBef>
                <a:spcPts val="0"/>
              </a:spcBef>
              <a:spcAft>
                <a:spcPts val="0"/>
              </a:spcAft>
              <a:buSzPts val="1400"/>
              <a:buChar char="●"/>
            </a:pPr>
            <a:r>
              <a:rPr lang="en-US" sz="2000" b="1" dirty="0">
                <a:solidFill>
                  <a:srgbClr val="55301C"/>
                </a:solidFill>
                <a:latin typeface="Arial"/>
                <a:ea typeface="Arial"/>
                <a:cs typeface="Arial"/>
                <a:sym typeface="Arial"/>
              </a:rPr>
              <a:t>Introduction to Design Elements and Principles</a:t>
            </a:r>
          </a:p>
          <a:p>
            <a:pPr marL="457200" lvl="0" indent="-317500" algn="just" rtl="0">
              <a:lnSpc>
                <a:spcPct val="115000"/>
              </a:lnSpc>
              <a:spcBef>
                <a:spcPts val="0"/>
              </a:spcBef>
              <a:spcAft>
                <a:spcPts val="0"/>
              </a:spcAft>
              <a:buSzPts val="1400"/>
              <a:buChar char="●"/>
            </a:pPr>
            <a:r>
              <a:rPr lang="en-US" sz="2000" dirty="0">
                <a:solidFill>
                  <a:srgbClr val="55301C"/>
                </a:solidFill>
                <a:latin typeface="Arial"/>
                <a:ea typeface="Arial"/>
                <a:cs typeface="Arial"/>
                <a:sym typeface="Arial"/>
              </a:rPr>
              <a:t>Intended Learning Outcome</a:t>
            </a:r>
            <a:endParaRPr dirty="0"/>
          </a:p>
          <a:p>
            <a:pPr marL="342900" lvl="0" indent="-342900" algn="just" rtl="0">
              <a:lnSpc>
                <a:spcPct val="100000"/>
              </a:lnSpc>
              <a:spcBef>
                <a:spcPts val="1000"/>
              </a:spcBef>
              <a:spcAft>
                <a:spcPts val="0"/>
              </a:spcAft>
              <a:buSzPts val="1000"/>
              <a:buFont typeface="Noto Sans Symbols"/>
              <a:buChar char="∙"/>
            </a:pPr>
            <a:r>
              <a:rPr lang="en-US" sz="2000" dirty="0">
                <a:solidFill>
                  <a:srgbClr val="55301C"/>
                </a:solidFill>
                <a:latin typeface="Arial"/>
                <a:ea typeface="Arial"/>
                <a:cs typeface="Arial"/>
                <a:sym typeface="Arial"/>
              </a:rPr>
              <a:t>At end of this week lesson the students should be able to:</a:t>
            </a:r>
          </a:p>
          <a:p>
            <a:pPr marL="342900" lvl="0" indent="-342900" algn="just" rtl="0">
              <a:lnSpc>
                <a:spcPct val="100000"/>
              </a:lnSpc>
              <a:spcBef>
                <a:spcPts val="1000"/>
              </a:spcBef>
              <a:spcAft>
                <a:spcPts val="0"/>
              </a:spcAft>
              <a:buSzPts val="1000"/>
              <a:buFont typeface="Noto Sans Symbols"/>
              <a:buChar char="∙"/>
            </a:pPr>
            <a:r>
              <a:rPr lang="en-US" sz="2000" dirty="0">
                <a:solidFill>
                  <a:srgbClr val="55301C"/>
                </a:solidFill>
                <a:latin typeface="Arial"/>
                <a:ea typeface="Arial"/>
                <a:cs typeface="Arial"/>
                <a:sym typeface="Arial"/>
              </a:rPr>
              <a:t>1.	Show an understanding of Elements and Principles of art and design</a:t>
            </a:r>
          </a:p>
          <a:p>
            <a:pPr marL="342900" lvl="0" indent="-342900" algn="just" rtl="0">
              <a:lnSpc>
                <a:spcPct val="100000"/>
              </a:lnSpc>
              <a:spcBef>
                <a:spcPts val="1000"/>
              </a:spcBef>
              <a:spcAft>
                <a:spcPts val="0"/>
              </a:spcAft>
              <a:buSzPts val="1000"/>
              <a:buFont typeface="Noto Sans Symbols"/>
              <a:buChar char="∙"/>
            </a:pPr>
            <a:r>
              <a:rPr lang="en-US" sz="2000" dirty="0">
                <a:solidFill>
                  <a:srgbClr val="55301C"/>
                </a:solidFill>
                <a:latin typeface="Arial"/>
                <a:ea typeface="Arial"/>
                <a:cs typeface="Arial"/>
                <a:sym typeface="Arial"/>
              </a:rPr>
              <a:t>2.	Explain how Elements and Principles work in the creation of visual imaging</a:t>
            </a:r>
          </a:p>
          <a:p>
            <a:pPr marL="342900" lvl="0" indent="-342900" algn="just" rtl="0">
              <a:lnSpc>
                <a:spcPct val="100000"/>
              </a:lnSpc>
              <a:spcBef>
                <a:spcPts val="1000"/>
              </a:spcBef>
              <a:spcAft>
                <a:spcPts val="0"/>
              </a:spcAft>
              <a:buSzPts val="1000"/>
              <a:buFont typeface="Noto Sans Symbols"/>
              <a:buChar char="∙"/>
            </a:pPr>
            <a:r>
              <a:rPr lang="en-US" sz="2000" dirty="0">
                <a:solidFill>
                  <a:srgbClr val="55301C"/>
                </a:solidFill>
                <a:latin typeface="Arial"/>
                <a:ea typeface="Arial"/>
                <a:cs typeface="Arial"/>
                <a:sym typeface="Arial"/>
              </a:rPr>
              <a:t>3.	Apply these principles and elements in publication and digital designs</a:t>
            </a:r>
          </a:p>
          <a:p>
            <a:pPr marL="0" lvl="0" indent="0" algn="l" rtl="0">
              <a:lnSpc>
                <a:spcPct val="115000"/>
              </a:lnSpc>
              <a:spcBef>
                <a:spcPts val="1000"/>
              </a:spcBef>
              <a:spcAft>
                <a:spcPts val="1600"/>
              </a:spcAft>
              <a:buSzPts val="1400"/>
              <a:buNone/>
            </a:pP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3"/>
          <p:cNvSpPr txBox="1">
            <a:spLocks noGrp="1"/>
          </p:cNvSpPr>
          <p:nvPr>
            <p:ph type="title" idx="9"/>
          </p:nvPr>
        </p:nvSpPr>
        <p:spPr>
          <a:xfrm>
            <a:off x="423698" y="158675"/>
            <a:ext cx="77040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US" sz="2000" dirty="0">
                <a:latin typeface="Poor Richard" panose="02080502050505020702" pitchFamily="18" charset="0"/>
                <a:ea typeface="Arial"/>
                <a:cs typeface="Arial"/>
                <a:sym typeface="Arial"/>
              </a:rPr>
              <a:t>Introduction to Design Elements and Principles</a:t>
            </a:r>
            <a:endParaRPr sz="2000" dirty="0">
              <a:latin typeface="Poor Richard" panose="02080502050505020702" pitchFamily="18" charset="0"/>
            </a:endParaRPr>
          </a:p>
        </p:txBody>
      </p:sp>
      <p:sp>
        <p:nvSpPr>
          <p:cNvPr id="94" name="Google Shape;94;p3"/>
          <p:cNvSpPr txBox="1">
            <a:spLocks noGrp="1"/>
          </p:cNvSpPr>
          <p:nvPr>
            <p:ph type="subTitle" idx="1"/>
          </p:nvPr>
        </p:nvSpPr>
        <p:spPr>
          <a:xfrm>
            <a:off x="423698" y="731375"/>
            <a:ext cx="7200800" cy="873600"/>
          </a:xfrm>
          <a:prstGeom prst="rect">
            <a:avLst/>
          </a:prstGeom>
          <a:noFill/>
          <a:ln>
            <a:noFill/>
          </a:ln>
        </p:spPr>
        <p:txBody>
          <a:bodyPr spcFirstLastPara="1" wrap="square" lIns="91425" tIns="91425" rIns="91425" bIns="91425" anchor="t" anchorCtr="0">
            <a:noAutofit/>
          </a:bodyPr>
          <a:lstStyle/>
          <a:p>
            <a:pPr marL="285750" lvl="0" indent="-285750" algn="just" rtl="0">
              <a:lnSpc>
                <a:spcPct val="100000"/>
              </a:lnSpc>
              <a:spcBef>
                <a:spcPts val="0"/>
              </a:spcBef>
              <a:spcAft>
                <a:spcPts val="0"/>
              </a:spcAft>
              <a:buSzPts val="1400"/>
              <a:buFont typeface="Arial"/>
              <a:buChar char="•"/>
            </a:pPr>
            <a:r>
              <a:rPr lang="en-US" sz="2000" dirty="0">
                <a:solidFill>
                  <a:srgbClr val="55301C"/>
                </a:solidFill>
                <a:latin typeface="+mn-lt"/>
                <a:ea typeface="Arial"/>
                <a:cs typeface="Arial"/>
                <a:sym typeface="Arial"/>
              </a:rPr>
              <a:t>Art and design rely on a set of fundamental elements and principles to create visually appealing and meaningful compositions. </a:t>
            </a:r>
          </a:p>
          <a:p>
            <a:pPr marL="285750" lvl="0" indent="-285750" algn="just" rtl="0">
              <a:lnSpc>
                <a:spcPct val="100000"/>
              </a:lnSpc>
              <a:spcBef>
                <a:spcPts val="0"/>
              </a:spcBef>
              <a:spcAft>
                <a:spcPts val="0"/>
              </a:spcAft>
              <a:buSzPts val="1400"/>
              <a:buFont typeface="Arial"/>
              <a:buChar char="•"/>
            </a:pPr>
            <a:r>
              <a:rPr lang="en-US" sz="2000" dirty="0" smtClean="0">
                <a:solidFill>
                  <a:srgbClr val="55301C"/>
                </a:solidFill>
                <a:latin typeface="+mn-lt"/>
                <a:ea typeface="Arial"/>
                <a:cs typeface="Arial"/>
                <a:sym typeface="Arial"/>
              </a:rPr>
              <a:t>Overlap </a:t>
            </a:r>
            <a:r>
              <a:rPr lang="en-US" sz="2000" dirty="0">
                <a:solidFill>
                  <a:srgbClr val="55301C"/>
                </a:solidFill>
                <a:latin typeface="+mn-lt"/>
                <a:ea typeface="Arial"/>
                <a:cs typeface="Arial"/>
                <a:sym typeface="Arial"/>
              </a:rPr>
              <a:t>between art and design, however, there are also differences. </a:t>
            </a:r>
          </a:p>
          <a:p>
            <a:pPr marL="285750" lvl="0" indent="-285750" algn="just" rtl="0">
              <a:lnSpc>
                <a:spcPct val="100000"/>
              </a:lnSpc>
              <a:spcBef>
                <a:spcPts val="0"/>
              </a:spcBef>
              <a:spcAft>
                <a:spcPts val="0"/>
              </a:spcAft>
              <a:buSzPts val="1400"/>
              <a:buFont typeface="Arial"/>
              <a:buChar char="•"/>
            </a:pPr>
            <a:r>
              <a:rPr lang="en-US" sz="2000" dirty="0">
                <a:solidFill>
                  <a:srgbClr val="55301C"/>
                </a:solidFill>
                <a:latin typeface="+mn-lt"/>
                <a:ea typeface="Arial"/>
                <a:cs typeface="Arial"/>
                <a:sym typeface="Arial"/>
              </a:rPr>
              <a:t>Design is a creative skill which can be taught but fine art tends to be more of a talent than a skill. </a:t>
            </a:r>
          </a:p>
          <a:p>
            <a:pPr marL="285750" lvl="0" indent="-285750" algn="just" rtl="0">
              <a:lnSpc>
                <a:spcPct val="100000"/>
              </a:lnSpc>
              <a:spcBef>
                <a:spcPts val="0"/>
              </a:spcBef>
              <a:spcAft>
                <a:spcPts val="0"/>
              </a:spcAft>
              <a:buSzPts val="1400"/>
              <a:buFont typeface="Arial"/>
              <a:buChar char="•"/>
            </a:pPr>
            <a:r>
              <a:rPr lang="en-US" sz="2000" dirty="0">
                <a:solidFill>
                  <a:srgbClr val="55301C"/>
                </a:solidFill>
                <a:latin typeface="+mn-lt"/>
                <a:ea typeface="Arial"/>
                <a:cs typeface="Arial"/>
                <a:sym typeface="Arial"/>
              </a:rPr>
              <a:t>Art provokes thoughts and emotions, while design is a process towards a functional outcome. </a:t>
            </a:r>
          </a:p>
          <a:p>
            <a:pPr marL="285750" lvl="0" indent="-285750" algn="just" rtl="0">
              <a:lnSpc>
                <a:spcPct val="100000"/>
              </a:lnSpc>
              <a:spcBef>
                <a:spcPts val="0"/>
              </a:spcBef>
              <a:spcAft>
                <a:spcPts val="0"/>
              </a:spcAft>
              <a:buSzPts val="1400"/>
              <a:buFont typeface="Arial"/>
              <a:buChar char="•"/>
            </a:pPr>
            <a:r>
              <a:rPr lang="en-US" sz="2000" dirty="0">
                <a:solidFill>
                  <a:srgbClr val="55301C"/>
                </a:solidFill>
                <a:latin typeface="+mn-lt"/>
                <a:ea typeface="Arial"/>
                <a:cs typeface="Arial"/>
                <a:sym typeface="Arial"/>
              </a:rPr>
              <a:t>A great design has art in it because of aesthetics involved. </a:t>
            </a:r>
          </a:p>
          <a:p>
            <a:pPr marL="285750" lvl="0" indent="-285750" algn="just" rtl="0">
              <a:lnSpc>
                <a:spcPct val="100000"/>
              </a:lnSpc>
              <a:spcBef>
                <a:spcPts val="0"/>
              </a:spcBef>
              <a:spcAft>
                <a:spcPts val="0"/>
              </a:spcAft>
              <a:buSzPts val="1400"/>
              <a:buFont typeface="Arial"/>
              <a:buChar char="•"/>
            </a:pPr>
            <a:r>
              <a:rPr lang="en-US" sz="2000" dirty="0">
                <a:solidFill>
                  <a:srgbClr val="55301C"/>
                </a:solidFill>
                <a:latin typeface="+mn-lt"/>
                <a:ea typeface="Arial"/>
                <a:cs typeface="Arial"/>
                <a:sym typeface="Arial"/>
              </a:rPr>
              <a:t>These elements and principles serve as guidelines for artists and designers to effectively communicate ideas, emotions, and concepts</a:t>
            </a:r>
            <a:r>
              <a:rPr lang="en-US" sz="2000" dirty="0">
                <a:solidFill>
                  <a:srgbClr val="55301C"/>
                </a:solidFill>
                <a:latin typeface="Arial"/>
                <a:ea typeface="Arial"/>
                <a:cs typeface="Arial"/>
                <a:sym typeface="Arial"/>
              </a:rPr>
              <a:t>. </a:t>
            </a:r>
            <a:endParaRPr sz="2000" dirty="0">
              <a:solidFill>
                <a:srgbClr val="55301C"/>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A4DF6D30-E380-BB9E-405E-AC43EAE1F9E1}"/>
              </a:ext>
            </a:extLst>
          </p:cNvPr>
          <p:cNvSpPr>
            <a:spLocks noGrp="1"/>
          </p:cNvSpPr>
          <p:nvPr>
            <p:ph type="subTitle" idx="1"/>
          </p:nvPr>
        </p:nvSpPr>
        <p:spPr>
          <a:xfrm>
            <a:off x="65355" y="1433089"/>
            <a:ext cx="7478428" cy="3440248"/>
          </a:xfrm>
        </p:spPr>
        <p:txBody>
          <a:bodyPr/>
          <a:lstStyle/>
          <a:p>
            <a:pPr algn="l">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 </a:t>
            </a:r>
            <a:r>
              <a:rPr lang="en-US" sz="2000" dirty="0">
                <a:solidFill>
                  <a:schemeClr val="bg1">
                    <a:lumMod val="25000"/>
                  </a:schemeClr>
                </a:solidFill>
                <a:effectLst/>
                <a:latin typeface="+mn-lt"/>
                <a:ea typeface="Calibri" panose="020F0502020204030204" pitchFamily="34" charset="0"/>
              </a:rPr>
              <a:t>Visual elements of art and design vary from author to author mainly due to their application. </a:t>
            </a:r>
          </a:p>
          <a:p>
            <a:pPr algn="l">
              <a:buFont typeface="Arial" panose="020B0604020202020204" pitchFamily="34" charset="0"/>
              <a:buChar char="•"/>
            </a:pPr>
            <a:r>
              <a:rPr lang="en-US" sz="2000" dirty="0">
                <a:solidFill>
                  <a:schemeClr val="bg1">
                    <a:lumMod val="25000"/>
                  </a:schemeClr>
                </a:solidFill>
                <a:effectLst/>
                <a:latin typeface="+mn-lt"/>
                <a:ea typeface="Calibri" panose="020F0502020204030204" pitchFamily="34" charset="0"/>
              </a:rPr>
              <a:t>The field of art and design is very wide, careers in art and design, including animation, fashion, graphic design, interior design, photography, product, theater and film, among many others.</a:t>
            </a:r>
          </a:p>
          <a:p>
            <a:pPr algn="l">
              <a:buFont typeface="Arial" panose="020B0604020202020204" pitchFamily="34" charset="0"/>
              <a:buChar char="•"/>
            </a:pPr>
            <a:r>
              <a:rPr lang="en-US" sz="2000" dirty="0">
                <a:solidFill>
                  <a:schemeClr val="bg1">
                    <a:lumMod val="25000"/>
                  </a:schemeClr>
                </a:solidFill>
                <a:effectLst/>
                <a:latin typeface="+mn-lt"/>
                <a:ea typeface="Calibri" panose="020F0502020204030204" pitchFamily="34" charset="0"/>
              </a:rPr>
              <a:t> Many art and design careers also include a business component, such as marketing or sales. </a:t>
            </a:r>
            <a:endParaRPr lang="en-KE" sz="2000" dirty="0">
              <a:solidFill>
                <a:schemeClr val="bg1">
                  <a:lumMod val="25000"/>
                </a:schemeClr>
              </a:solidFill>
              <a:latin typeface="+mn-lt"/>
            </a:endParaRPr>
          </a:p>
        </p:txBody>
      </p:sp>
      <p:sp>
        <p:nvSpPr>
          <p:cNvPr id="11" name="Title 10">
            <a:extLst>
              <a:ext uri="{FF2B5EF4-FFF2-40B4-BE49-F238E27FC236}">
                <a16:creationId xmlns:a16="http://schemas.microsoft.com/office/drawing/2014/main" id="{70B5B165-E192-1CF9-2CA3-F742BEE452D7}"/>
              </a:ext>
            </a:extLst>
          </p:cNvPr>
          <p:cNvSpPr>
            <a:spLocks noGrp="1"/>
          </p:cNvSpPr>
          <p:nvPr>
            <p:ph type="title" idx="9"/>
          </p:nvPr>
        </p:nvSpPr>
        <p:spPr>
          <a:xfrm>
            <a:off x="-160217" y="427934"/>
            <a:ext cx="7704000" cy="572700"/>
          </a:xfrm>
        </p:spPr>
        <p:txBody>
          <a:bodyPr/>
          <a:lstStyle/>
          <a:p>
            <a:r>
              <a:rPr lang="en-US" dirty="0">
                <a:solidFill>
                  <a:schemeClr val="bg1">
                    <a:lumMod val="25000"/>
                  </a:schemeClr>
                </a:solidFill>
                <a:latin typeface="Poor Richard" panose="02080502050505020702" pitchFamily="18" charset="0"/>
              </a:rPr>
              <a:t>Introduction to Design Elements and Principles</a:t>
            </a:r>
            <a:endParaRPr lang="en-KE" dirty="0">
              <a:solidFill>
                <a:schemeClr val="bg1">
                  <a:lumMod val="25000"/>
                </a:schemeClr>
              </a:solidFill>
              <a:latin typeface="Poor Richard" panose="02080502050505020702" pitchFamily="18" charset="0"/>
            </a:endParaRPr>
          </a:p>
        </p:txBody>
      </p:sp>
    </p:spTree>
    <p:extLst>
      <p:ext uri="{BB962C8B-B14F-4D97-AF65-F5344CB8AC3E}">
        <p14:creationId xmlns:p14="http://schemas.microsoft.com/office/powerpoint/2010/main" val="33968807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6"/>
          <p:cNvSpPr>
            <a:spLocks noGrp="1"/>
          </p:cNvSpPr>
          <p:nvPr>
            <p:ph type="subTitle" idx="5"/>
          </p:nvPr>
        </p:nvSpPr>
        <p:spPr>
          <a:xfrm>
            <a:off x="512182" y="600162"/>
            <a:ext cx="7457645" cy="3296426"/>
          </a:xfrm>
        </p:spPr>
        <p:txBody>
          <a:bodyPr/>
          <a:lstStyle/>
          <a:p>
            <a:pPr marL="285750" lvl="0" indent="-285750" algn="just">
              <a:lnSpc>
                <a:spcPct val="107000"/>
              </a:lnSpc>
              <a:spcAft>
                <a:spcPts val="800"/>
              </a:spcAft>
              <a:buFont typeface="Arial" panose="020B0604020202020204" pitchFamily="34" charset="0"/>
              <a:buChar char="•"/>
              <a:tabLst>
                <a:tab pos="457200" algn="l"/>
              </a:tabLst>
            </a:pPr>
            <a:r>
              <a:rPr lang="en-US" sz="2000" b="1" dirty="0">
                <a:solidFill>
                  <a:schemeClr val="bg1">
                    <a:lumMod val="25000"/>
                  </a:schemeClr>
                </a:solidFill>
                <a:latin typeface="+mn-lt"/>
                <a:ea typeface="Calibri" panose="020F0502020204030204" pitchFamily="34" charset="0"/>
                <a:cs typeface="Times New Roman" panose="02020603050405020304" pitchFamily="18" charset="0"/>
              </a:rPr>
              <a:t>Line</a:t>
            </a:r>
            <a:r>
              <a:rPr lang="en-US" sz="2000" dirty="0">
                <a:solidFill>
                  <a:schemeClr val="bg1">
                    <a:lumMod val="25000"/>
                  </a:schemeClr>
                </a:solidFill>
                <a:latin typeface="+mn-lt"/>
                <a:ea typeface="Calibri" panose="020F0502020204030204" pitchFamily="34" charset="0"/>
                <a:cs typeface="Times New Roman" panose="02020603050405020304" pitchFamily="18" charset="0"/>
              </a:rPr>
              <a:t>: The basic element, used to define shapes, contours, and outlines. </a:t>
            </a:r>
            <a:endParaRPr lang="en-US" sz="2000" dirty="0" smtClean="0">
              <a:solidFill>
                <a:schemeClr val="bg1">
                  <a:lumMod val="25000"/>
                </a:schemeClr>
              </a:solidFill>
              <a:latin typeface="+mn-lt"/>
              <a:ea typeface="Calibri" panose="020F0502020204030204" pitchFamily="34" charset="0"/>
              <a:cs typeface="Times New Roman" panose="02020603050405020304" pitchFamily="18" charset="0"/>
            </a:endParaRPr>
          </a:p>
          <a:p>
            <a:pPr marL="285750" lvl="0" indent="-285750" algn="just">
              <a:lnSpc>
                <a:spcPct val="107000"/>
              </a:lnSpc>
              <a:spcAft>
                <a:spcPts val="800"/>
              </a:spcAft>
              <a:buFont typeface="Arial" panose="020B0604020202020204" pitchFamily="34" charset="0"/>
              <a:buChar char="•"/>
              <a:tabLst>
                <a:tab pos="457200" algn="l"/>
              </a:tabLst>
            </a:pPr>
            <a:r>
              <a:rPr lang="en-US" sz="2000" dirty="0" smtClean="0">
                <a:solidFill>
                  <a:schemeClr val="bg1">
                    <a:lumMod val="25000"/>
                  </a:schemeClr>
                </a:solidFill>
                <a:latin typeface="+mn-lt"/>
                <a:ea typeface="Calibri" panose="020F0502020204030204" pitchFamily="34" charset="0"/>
                <a:cs typeface="Times New Roman" panose="02020603050405020304" pitchFamily="18" charset="0"/>
              </a:rPr>
              <a:t>Lines </a:t>
            </a:r>
            <a:r>
              <a:rPr lang="en-US" sz="2000" dirty="0">
                <a:solidFill>
                  <a:schemeClr val="bg1">
                    <a:lumMod val="25000"/>
                  </a:schemeClr>
                </a:solidFill>
                <a:latin typeface="+mn-lt"/>
                <a:ea typeface="Calibri" panose="020F0502020204030204" pitchFamily="34" charset="0"/>
                <a:cs typeface="Times New Roman" panose="02020603050405020304" pitchFamily="18" charset="0"/>
              </a:rPr>
              <a:t>can vary in thickness, length, direction, and style, influencing the overall mood and composition. </a:t>
            </a:r>
            <a:endParaRPr lang="en-US" sz="2000" dirty="0" smtClean="0">
              <a:solidFill>
                <a:schemeClr val="bg1">
                  <a:lumMod val="25000"/>
                </a:schemeClr>
              </a:solidFill>
              <a:latin typeface="+mn-lt"/>
              <a:ea typeface="Calibri" panose="020F0502020204030204" pitchFamily="34" charset="0"/>
              <a:cs typeface="Times New Roman" panose="02020603050405020304" pitchFamily="18" charset="0"/>
            </a:endParaRPr>
          </a:p>
          <a:p>
            <a:pPr marL="285750" lvl="0" indent="-285750" algn="just">
              <a:lnSpc>
                <a:spcPct val="107000"/>
              </a:lnSpc>
              <a:spcAft>
                <a:spcPts val="800"/>
              </a:spcAft>
              <a:buFont typeface="Arial" panose="020B0604020202020204" pitchFamily="34" charset="0"/>
              <a:buChar char="•"/>
              <a:tabLst>
                <a:tab pos="457200" algn="l"/>
              </a:tabLst>
            </a:pPr>
            <a:r>
              <a:rPr lang="en-US" sz="2000" dirty="0" smtClean="0">
                <a:solidFill>
                  <a:schemeClr val="bg1">
                    <a:lumMod val="25000"/>
                  </a:schemeClr>
                </a:solidFill>
                <a:latin typeface="+mn-lt"/>
                <a:ea typeface="Calibri" panose="020F0502020204030204" pitchFamily="34" charset="0"/>
                <a:cs typeface="Times New Roman" panose="02020603050405020304" pitchFamily="18" charset="0"/>
              </a:rPr>
              <a:t>There </a:t>
            </a:r>
            <a:r>
              <a:rPr lang="en-US" sz="2000" dirty="0">
                <a:solidFill>
                  <a:schemeClr val="bg1">
                    <a:lumMod val="25000"/>
                  </a:schemeClr>
                </a:solidFill>
                <a:latin typeface="+mn-lt"/>
                <a:ea typeface="Calibri" panose="020F0502020204030204" pitchFamily="34" charset="0"/>
                <a:cs typeface="Times New Roman" panose="02020603050405020304" pitchFamily="18" charset="0"/>
              </a:rPr>
              <a:t>are real lines and implied lines. </a:t>
            </a:r>
            <a:endParaRPr lang="en-US" sz="2000" dirty="0" smtClean="0">
              <a:solidFill>
                <a:schemeClr val="bg1">
                  <a:lumMod val="25000"/>
                </a:schemeClr>
              </a:solidFill>
              <a:latin typeface="+mn-lt"/>
              <a:ea typeface="Calibri" panose="020F0502020204030204" pitchFamily="34" charset="0"/>
              <a:cs typeface="Times New Roman" panose="02020603050405020304" pitchFamily="18" charset="0"/>
            </a:endParaRPr>
          </a:p>
          <a:p>
            <a:pPr marL="285750" lvl="0" indent="-285750" algn="just">
              <a:lnSpc>
                <a:spcPct val="107000"/>
              </a:lnSpc>
              <a:spcAft>
                <a:spcPts val="800"/>
              </a:spcAft>
              <a:buFont typeface="Arial" panose="020B0604020202020204" pitchFamily="34" charset="0"/>
              <a:buChar char="•"/>
              <a:tabLst>
                <a:tab pos="457200" algn="l"/>
              </a:tabLst>
            </a:pPr>
            <a:r>
              <a:rPr lang="en-US" sz="2000" i="1" dirty="0" smtClean="0">
                <a:solidFill>
                  <a:schemeClr val="bg1">
                    <a:lumMod val="25000"/>
                  </a:schemeClr>
                </a:solidFill>
                <a:latin typeface="+mn-lt"/>
                <a:ea typeface="Calibri" panose="020F0502020204030204" pitchFamily="34" charset="0"/>
                <a:cs typeface="Times New Roman" panose="02020603050405020304" pitchFamily="18" charset="0"/>
              </a:rPr>
              <a:t>Please </a:t>
            </a:r>
            <a:r>
              <a:rPr lang="en-US" sz="2000" i="1" dirty="0">
                <a:solidFill>
                  <a:schemeClr val="bg1">
                    <a:lumMod val="25000"/>
                  </a:schemeClr>
                </a:solidFill>
                <a:latin typeface="+mn-lt"/>
                <a:ea typeface="Calibri" panose="020F0502020204030204" pitchFamily="34" charset="0"/>
                <a:cs typeface="Times New Roman" panose="02020603050405020304" pitchFamily="18" charset="0"/>
              </a:rPr>
              <a:t>watch the class video for more </a:t>
            </a:r>
            <a:r>
              <a:rPr lang="en-US" sz="2000" i="1" dirty="0" smtClean="0">
                <a:solidFill>
                  <a:schemeClr val="bg1">
                    <a:lumMod val="25000"/>
                  </a:schemeClr>
                </a:solidFill>
                <a:latin typeface="+mn-lt"/>
                <a:ea typeface="Calibri" panose="020F0502020204030204" pitchFamily="34" charset="0"/>
                <a:cs typeface="Times New Roman" panose="02020603050405020304" pitchFamily="18" charset="0"/>
              </a:rPr>
              <a:t>illustration. </a:t>
            </a:r>
          </a:p>
          <a:p>
            <a:pPr marL="285750" lvl="0" indent="-285750" algn="just">
              <a:lnSpc>
                <a:spcPct val="107000"/>
              </a:lnSpc>
              <a:spcAft>
                <a:spcPts val="800"/>
              </a:spcAft>
              <a:buFont typeface="Arial" panose="020B0604020202020204" pitchFamily="34" charset="0"/>
              <a:buChar char="•"/>
              <a:tabLst>
                <a:tab pos="457200" algn="l"/>
              </a:tabLst>
            </a:pPr>
            <a:r>
              <a:rPr lang="en-US" sz="2000" dirty="0" smtClean="0">
                <a:solidFill>
                  <a:schemeClr val="bg1">
                    <a:lumMod val="25000"/>
                  </a:schemeClr>
                </a:solidFill>
                <a:latin typeface="+mn-lt"/>
                <a:ea typeface="Calibri" panose="020F0502020204030204" pitchFamily="34" charset="0"/>
                <a:cs typeface="Times New Roman" panose="02020603050405020304" pitchFamily="18" charset="0"/>
              </a:rPr>
              <a:t>A </a:t>
            </a:r>
            <a:r>
              <a:rPr lang="en-US" sz="2000" dirty="0">
                <a:solidFill>
                  <a:schemeClr val="bg1">
                    <a:lumMod val="25000"/>
                  </a:schemeClr>
                </a:solidFill>
                <a:latin typeface="+mn-lt"/>
                <a:ea typeface="Calibri" panose="020F0502020204030204" pitchFamily="34" charset="0"/>
                <a:cs typeface="Times New Roman" panose="02020603050405020304" pitchFamily="18" charset="0"/>
              </a:rPr>
              <a:t>line is a path created by a moving point, mark or object. </a:t>
            </a:r>
            <a:endParaRPr lang="en-US" sz="2000" dirty="0" smtClean="0">
              <a:solidFill>
                <a:schemeClr val="bg1">
                  <a:lumMod val="25000"/>
                </a:schemeClr>
              </a:solidFill>
              <a:latin typeface="+mn-lt"/>
              <a:ea typeface="Calibri" panose="020F0502020204030204" pitchFamily="34" charset="0"/>
              <a:cs typeface="Times New Roman" panose="02020603050405020304" pitchFamily="18" charset="0"/>
            </a:endParaRPr>
          </a:p>
          <a:p>
            <a:pPr marL="285750" lvl="0" indent="-285750" algn="just">
              <a:lnSpc>
                <a:spcPct val="107000"/>
              </a:lnSpc>
              <a:spcAft>
                <a:spcPts val="800"/>
              </a:spcAft>
              <a:buFont typeface="Arial" panose="020B0604020202020204" pitchFamily="34" charset="0"/>
              <a:buChar char="•"/>
              <a:tabLst>
                <a:tab pos="457200" algn="l"/>
              </a:tabLst>
            </a:pPr>
            <a:r>
              <a:rPr lang="en-US" sz="2000" dirty="0" smtClean="0">
                <a:solidFill>
                  <a:schemeClr val="bg1">
                    <a:lumMod val="25000"/>
                  </a:schemeClr>
                </a:solidFill>
                <a:latin typeface="+mn-lt"/>
                <a:ea typeface="Calibri" panose="020F0502020204030204" pitchFamily="34" charset="0"/>
                <a:cs typeface="Times New Roman" panose="02020603050405020304" pitchFamily="18" charset="0"/>
              </a:rPr>
              <a:t>It </a:t>
            </a:r>
            <a:r>
              <a:rPr lang="en-US" sz="2000" dirty="0">
                <a:solidFill>
                  <a:schemeClr val="bg1">
                    <a:lumMod val="25000"/>
                  </a:schemeClr>
                </a:solidFill>
                <a:latin typeface="+mn-lt"/>
                <a:ea typeface="Calibri" panose="020F0502020204030204" pitchFamily="34" charset="0"/>
                <a:cs typeface="Times New Roman" panose="02020603050405020304" pitchFamily="18" charset="0"/>
              </a:rPr>
              <a:t>is a dot that takes a walk. A line can be straight, swirly, wavy, jagged, dotted, dashed, broken, thick, thin, zig zag, diagonal, vertical, horizontal, curved, bold, parallel or </a:t>
            </a:r>
            <a:r>
              <a:rPr lang="en-US" sz="2000" dirty="0" smtClean="0">
                <a:solidFill>
                  <a:schemeClr val="bg1">
                    <a:lumMod val="25000"/>
                  </a:schemeClr>
                </a:solidFill>
                <a:latin typeface="+mn-lt"/>
                <a:ea typeface="Calibri" panose="020F0502020204030204" pitchFamily="34" charset="0"/>
                <a:cs typeface="Times New Roman" panose="02020603050405020304" pitchFamily="18" charset="0"/>
              </a:rPr>
              <a:t>perpendicular.</a:t>
            </a:r>
            <a:endParaRPr lang="en-US" sz="2000" dirty="0">
              <a:solidFill>
                <a:schemeClr val="bg1">
                  <a:lumMod val="25000"/>
                </a:schemeClr>
              </a:solidFill>
              <a:latin typeface="+mn-lt"/>
              <a:ea typeface="Calibri" panose="020F0502020204030204" pitchFamily="34" charset="0"/>
              <a:cs typeface="Times New Roman" panose="02020603050405020304" pitchFamily="18" charset="0"/>
            </a:endParaRPr>
          </a:p>
          <a:p>
            <a:endParaRPr lang="en-US" dirty="0"/>
          </a:p>
        </p:txBody>
      </p:sp>
      <p:sp>
        <p:nvSpPr>
          <p:cNvPr id="11" name="Title 10"/>
          <p:cNvSpPr>
            <a:spLocks noGrp="1"/>
          </p:cNvSpPr>
          <p:nvPr>
            <p:ph type="title" idx="9"/>
          </p:nvPr>
        </p:nvSpPr>
        <p:spPr>
          <a:xfrm>
            <a:off x="0" y="122907"/>
            <a:ext cx="7704000" cy="572700"/>
          </a:xfrm>
        </p:spPr>
        <p:txBody>
          <a:bodyPr/>
          <a:lstStyle/>
          <a:p>
            <a:r>
              <a:rPr lang="en-US" dirty="0">
                <a:latin typeface="Poor Richard" panose="02080502050505020702" pitchFamily="18" charset="0"/>
              </a:rPr>
              <a:t>Design Elements </a:t>
            </a:r>
          </a:p>
        </p:txBody>
      </p:sp>
    </p:spTree>
    <p:extLst>
      <p:ext uri="{BB962C8B-B14F-4D97-AF65-F5344CB8AC3E}">
        <p14:creationId xmlns:p14="http://schemas.microsoft.com/office/powerpoint/2010/main" val="8730534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4"/>
          <p:cNvSpPr txBox="1">
            <a:spLocks noGrp="1"/>
          </p:cNvSpPr>
          <p:nvPr>
            <p:ph type="title"/>
          </p:nvPr>
        </p:nvSpPr>
        <p:spPr>
          <a:xfrm>
            <a:off x="1907704" y="123478"/>
            <a:ext cx="4278000" cy="648072"/>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sz="2400" dirty="0" smtClean="0">
                <a:solidFill>
                  <a:srgbClr val="55301C"/>
                </a:solidFill>
                <a:latin typeface="Poor Richard" panose="02080502050505020702" pitchFamily="18" charset="0"/>
                <a:ea typeface="Arial"/>
                <a:cs typeface="Arial"/>
                <a:sym typeface="Arial"/>
              </a:rPr>
              <a:t>Lines</a:t>
            </a:r>
            <a:endParaRPr sz="2400" dirty="0">
              <a:solidFill>
                <a:srgbClr val="55301C"/>
              </a:solidFill>
              <a:latin typeface="Poor Richard" panose="02080502050505020702" pitchFamily="18" charset="0"/>
              <a:ea typeface="Arial"/>
              <a:cs typeface="Arial"/>
              <a:sym typeface="Arial"/>
            </a:endParaRPr>
          </a:p>
        </p:txBody>
      </p:sp>
      <p:sp>
        <p:nvSpPr>
          <p:cNvPr id="100" name="Google Shape;100;p4"/>
          <p:cNvSpPr txBox="1">
            <a:spLocks noGrp="1"/>
          </p:cNvSpPr>
          <p:nvPr>
            <p:ph type="subTitle" idx="1"/>
          </p:nvPr>
        </p:nvSpPr>
        <p:spPr>
          <a:xfrm>
            <a:off x="1403648" y="4522646"/>
            <a:ext cx="6624736" cy="713400"/>
          </a:xfrm>
          <a:prstGeom prst="rect">
            <a:avLst/>
          </a:prstGeom>
          <a:noFill/>
          <a:ln>
            <a:noFill/>
          </a:ln>
        </p:spPr>
        <p:txBody>
          <a:bodyPr spcFirstLastPara="1" wrap="square" lIns="91425" tIns="91425" rIns="91425" bIns="91425" anchor="t" anchorCtr="0">
            <a:noAutofit/>
          </a:bodyPr>
          <a:lstStyle/>
          <a:p>
            <a:pPr lvl="0"/>
            <a:r>
              <a:rPr lang="en-US" sz="800" dirty="0">
                <a:solidFill>
                  <a:srgbClr val="AB6039"/>
                </a:solidFill>
              </a:rPr>
              <a:t>Sources: </a:t>
            </a:r>
            <a:r>
              <a:rPr lang="en-US" sz="800" dirty="0">
                <a:solidFill>
                  <a:srgbClr val="AB6039"/>
                </a:solidFill>
                <a:hlinkClick r:id="rId3"/>
              </a:rPr>
              <a:t>https://https://www.pexels.com/photo/position-of-figures-3678799</a:t>
            </a:r>
            <a:r>
              <a:rPr lang="en-US" sz="800" dirty="0" smtClean="0">
                <a:solidFill>
                  <a:srgbClr val="AB6039"/>
                </a:solidFill>
                <a:hlinkClick r:id="rId3"/>
              </a:rPr>
              <a:t>/</a:t>
            </a:r>
            <a:r>
              <a:rPr lang="en-US" sz="800" dirty="0">
                <a:solidFill>
                  <a:srgbClr val="AB6039"/>
                </a:solidFill>
              </a:rPr>
              <a:t> by Laura </a:t>
            </a:r>
            <a:r>
              <a:rPr lang="en-US" sz="800" dirty="0" err="1" smtClean="0">
                <a:solidFill>
                  <a:srgbClr val="AB6039"/>
                </a:solidFill>
              </a:rPr>
              <a:t>Meinhardt</a:t>
            </a:r>
            <a:endParaRPr lang="en-US" sz="800" dirty="0" smtClean="0">
              <a:solidFill>
                <a:srgbClr val="AB6039"/>
              </a:solidFill>
            </a:endParaRPr>
          </a:p>
          <a:p>
            <a:pPr lvl="0"/>
            <a:r>
              <a:rPr lang="en-US" sz="900" dirty="0">
                <a:solidFill>
                  <a:schemeClr val="bg1">
                    <a:lumMod val="25000"/>
                  </a:schemeClr>
                </a:solidFill>
                <a:hlinkClick r:id="rId4"/>
              </a:rPr>
              <a:t>https://www.pexels.com/photo/pawn-chess-piece-lined-up-459275</a:t>
            </a:r>
            <a:r>
              <a:rPr lang="en-US" sz="900" dirty="0" smtClean="0">
                <a:solidFill>
                  <a:schemeClr val="bg1">
                    <a:lumMod val="25000"/>
                  </a:schemeClr>
                </a:solidFill>
                <a:hlinkClick r:id="rId4"/>
              </a:rPr>
              <a:t>/</a:t>
            </a:r>
            <a:r>
              <a:rPr lang="en-US" sz="900" dirty="0" smtClean="0">
                <a:solidFill>
                  <a:schemeClr val="bg1">
                    <a:lumMod val="25000"/>
                  </a:schemeClr>
                </a:solidFill>
              </a:rPr>
              <a:t> </a:t>
            </a:r>
            <a:endParaRPr sz="900" dirty="0">
              <a:solidFill>
                <a:schemeClr val="bg1">
                  <a:lumMod val="25000"/>
                </a:schemeClr>
              </a:solidFill>
            </a:endParaRPr>
          </a:p>
          <a:p>
            <a:pPr marL="457200" lvl="0" indent="-342900" algn="ctr" rtl="0">
              <a:lnSpc>
                <a:spcPct val="100000"/>
              </a:lnSpc>
              <a:spcBef>
                <a:spcPts val="0"/>
              </a:spcBef>
              <a:spcAft>
                <a:spcPts val="0"/>
              </a:spcAft>
              <a:buSzPts val="1800"/>
              <a:buNone/>
            </a:pPr>
            <a:endParaRPr dirty="0"/>
          </a:p>
        </p:txBody>
      </p:sp>
      <p:pic>
        <p:nvPicPr>
          <p:cNvPr id="3" name="Picture 2"/>
          <p:cNvPicPr>
            <a:picLocks noChangeAspect="1"/>
          </p:cNvPicPr>
          <p:nvPr/>
        </p:nvPicPr>
        <p:blipFill>
          <a:blip r:embed="rId5"/>
          <a:stretch>
            <a:fillRect/>
          </a:stretch>
        </p:blipFill>
        <p:spPr>
          <a:xfrm>
            <a:off x="366378" y="747036"/>
            <a:ext cx="2506588" cy="3759121"/>
          </a:xfrm>
          <a:prstGeom prst="rect">
            <a:avLst/>
          </a:prstGeom>
          <a:ln>
            <a:noFill/>
          </a:ln>
          <a:effectLst>
            <a:outerShdw blurRad="292100" dist="139700" dir="2700000" algn="tl" rotWithShape="0">
              <a:srgbClr val="333333">
                <a:alpha val="65000"/>
              </a:srgbClr>
            </a:outerShdw>
          </a:effectLst>
        </p:spPr>
      </p:pic>
      <p:pic>
        <p:nvPicPr>
          <p:cNvPr id="4" name="Picture 3"/>
          <p:cNvPicPr>
            <a:picLocks noChangeAspect="1"/>
          </p:cNvPicPr>
          <p:nvPr/>
        </p:nvPicPr>
        <p:blipFill>
          <a:blip r:embed="rId6"/>
          <a:stretch>
            <a:fillRect/>
          </a:stretch>
        </p:blipFill>
        <p:spPr>
          <a:xfrm>
            <a:off x="3060418" y="1050412"/>
            <a:ext cx="4967966" cy="347223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5"/>
          <p:cNvSpPr txBox="1">
            <a:spLocks noGrp="1"/>
          </p:cNvSpPr>
          <p:nvPr>
            <p:ph type="subTitle" idx="1"/>
          </p:nvPr>
        </p:nvSpPr>
        <p:spPr>
          <a:xfrm>
            <a:off x="0" y="257831"/>
            <a:ext cx="6234600" cy="427969"/>
          </a:xfrm>
          <a:prstGeom prst="rect">
            <a:avLst/>
          </a:prstGeom>
          <a:noFill/>
          <a:ln>
            <a:noFill/>
          </a:ln>
        </p:spPr>
        <p:txBody>
          <a:bodyPr spcFirstLastPara="1" wrap="square" lIns="91425" tIns="91425" rIns="91425" bIns="91425" anchor="ctr" anchorCtr="0">
            <a:noAutofit/>
          </a:bodyPr>
          <a:lstStyle/>
          <a:p>
            <a:pPr marL="457200" lvl="0" indent="-342900" algn="ctr" rtl="0">
              <a:lnSpc>
                <a:spcPct val="100000"/>
              </a:lnSpc>
              <a:spcBef>
                <a:spcPts val="0"/>
              </a:spcBef>
              <a:spcAft>
                <a:spcPts val="0"/>
              </a:spcAft>
              <a:buSzPts val="1800"/>
              <a:buNone/>
            </a:pPr>
            <a:r>
              <a:rPr lang="en-US" sz="2000" b="1" dirty="0" smtClean="0">
                <a:solidFill>
                  <a:srgbClr val="55301C"/>
                </a:solidFill>
                <a:latin typeface="Poor Richard" panose="02080502050505020702" pitchFamily="18" charset="0"/>
                <a:ea typeface="Arial"/>
                <a:cs typeface="Arial"/>
                <a:sym typeface="Arial"/>
              </a:rPr>
              <a:t>Design elements</a:t>
            </a:r>
            <a:endParaRPr sz="2000" dirty="0">
              <a:solidFill>
                <a:srgbClr val="55301C"/>
              </a:solidFill>
              <a:latin typeface="Poor Richard" panose="02080502050505020702" pitchFamily="18" charset="0"/>
              <a:ea typeface="Arial"/>
              <a:cs typeface="Arial"/>
              <a:sym typeface="Arial"/>
            </a:endParaRPr>
          </a:p>
        </p:txBody>
      </p:sp>
      <p:sp>
        <p:nvSpPr>
          <p:cNvPr id="108" name="Google Shape;108;p5"/>
          <p:cNvSpPr/>
          <p:nvPr/>
        </p:nvSpPr>
        <p:spPr>
          <a:xfrm>
            <a:off x="0" y="808743"/>
            <a:ext cx="7560840" cy="3970277"/>
          </a:xfrm>
          <a:prstGeom prst="rect">
            <a:avLst/>
          </a:prstGeom>
          <a:noFill/>
          <a:ln>
            <a:noFill/>
          </a:ln>
        </p:spPr>
        <p:txBody>
          <a:bodyPr spcFirstLastPara="1" wrap="square" lIns="91425" tIns="45700" rIns="91425" bIns="45700" anchor="t" anchorCtr="0">
            <a:spAutoFit/>
          </a:bodyPr>
          <a:lstStyle/>
          <a:p>
            <a:pPr marL="285750" lvl="0" indent="-285750">
              <a:buSzPts val="2000"/>
              <a:buFont typeface="Arial"/>
              <a:buChar char="•"/>
            </a:pPr>
            <a:r>
              <a:rPr lang="en-US" sz="1800" b="1" dirty="0" smtClean="0">
                <a:solidFill>
                  <a:srgbClr val="55301C"/>
                </a:solidFill>
              </a:rPr>
              <a:t>Shape</a:t>
            </a:r>
            <a:r>
              <a:rPr lang="en-US" sz="1800" b="1" dirty="0">
                <a:solidFill>
                  <a:srgbClr val="55301C"/>
                </a:solidFill>
              </a:rPr>
              <a:t>: </a:t>
            </a:r>
            <a:r>
              <a:rPr lang="en-US" sz="1800" dirty="0" smtClean="0">
                <a:solidFill>
                  <a:srgbClr val="55301C"/>
                </a:solidFill>
              </a:rPr>
              <a:t>An enclosed </a:t>
            </a:r>
            <a:r>
              <a:rPr lang="en-US" sz="1800" dirty="0">
                <a:solidFill>
                  <a:srgbClr val="55301C"/>
                </a:solidFill>
              </a:rPr>
              <a:t>space defined by geometric or organic (natural) or abstract lines. </a:t>
            </a:r>
            <a:endParaRPr lang="en-US" sz="1800" dirty="0" smtClean="0">
              <a:solidFill>
                <a:srgbClr val="55301C"/>
              </a:solidFill>
            </a:endParaRPr>
          </a:p>
          <a:p>
            <a:pPr marL="285750" lvl="0" indent="-285750">
              <a:buSzPts val="2000"/>
              <a:buFont typeface="Arial"/>
              <a:buChar char="•"/>
            </a:pPr>
            <a:r>
              <a:rPr lang="en-US" sz="1800" dirty="0" smtClean="0">
                <a:solidFill>
                  <a:srgbClr val="55301C"/>
                </a:solidFill>
              </a:rPr>
              <a:t>In art </a:t>
            </a:r>
            <a:r>
              <a:rPr lang="en-US" sz="1800" dirty="0">
                <a:solidFill>
                  <a:srgbClr val="55301C"/>
                </a:solidFill>
              </a:rPr>
              <a:t>is a flat two-dimensional area of color that has an identifiable edge or outline. </a:t>
            </a:r>
            <a:endParaRPr lang="en-US" sz="1800" dirty="0" smtClean="0">
              <a:solidFill>
                <a:srgbClr val="55301C"/>
              </a:solidFill>
            </a:endParaRPr>
          </a:p>
          <a:p>
            <a:pPr marL="285750" lvl="0" indent="-285750">
              <a:buSzPts val="2000"/>
              <a:buFont typeface="Arial"/>
              <a:buChar char="•"/>
            </a:pPr>
            <a:r>
              <a:rPr lang="en-US" sz="1800" dirty="0" smtClean="0">
                <a:solidFill>
                  <a:srgbClr val="55301C"/>
                </a:solidFill>
              </a:rPr>
              <a:t>Can </a:t>
            </a:r>
            <a:r>
              <a:rPr lang="en-US" sz="1800" dirty="0">
                <a:solidFill>
                  <a:srgbClr val="55301C"/>
                </a:solidFill>
              </a:rPr>
              <a:t>be flat or three-dimensional. The three basic types of shapes </a:t>
            </a:r>
            <a:r>
              <a:rPr lang="en-US" sz="1800" dirty="0" smtClean="0">
                <a:solidFill>
                  <a:srgbClr val="55301C"/>
                </a:solidFill>
              </a:rPr>
              <a:t>are:</a:t>
            </a:r>
          </a:p>
          <a:p>
            <a:pPr marL="285750" lvl="0" indent="-285750">
              <a:buSzPts val="2000"/>
              <a:buFont typeface="Arial"/>
              <a:buChar char="•"/>
            </a:pPr>
            <a:r>
              <a:rPr lang="en-US" sz="1800" i="1" dirty="0" smtClean="0">
                <a:solidFill>
                  <a:srgbClr val="55301C"/>
                </a:solidFill>
              </a:rPr>
              <a:t>Geometric</a:t>
            </a:r>
            <a:r>
              <a:rPr lang="en-US" sz="1800" dirty="0" smtClean="0">
                <a:solidFill>
                  <a:srgbClr val="55301C"/>
                </a:solidFill>
              </a:rPr>
              <a:t> </a:t>
            </a:r>
            <a:r>
              <a:rPr lang="en-US" sz="1800" dirty="0">
                <a:solidFill>
                  <a:srgbClr val="55301C"/>
                </a:solidFill>
              </a:rPr>
              <a:t>shapes are structured, often symmetrical shapes. These include squares, circles, and triangles but also octagons, hexagons, and cones. </a:t>
            </a:r>
            <a:endParaRPr lang="en-US" sz="1800" dirty="0" smtClean="0">
              <a:solidFill>
                <a:srgbClr val="55301C"/>
              </a:solidFill>
            </a:endParaRPr>
          </a:p>
          <a:p>
            <a:pPr marL="285750" lvl="0" indent="-285750">
              <a:buSzPts val="2000"/>
              <a:buFont typeface="Arial"/>
              <a:buChar char="•"/>
            </a:pPr>
            <a:r>
              <a:rPr lang="en-US" sz="1800" i="1" dirty="0" smtClean="0">
                <a:solidFill>
                  <a:srgbClr val="55301C"/>
                </a:solidFill>
              </a:rPr>
              <a:t>Natural</a:t>
            </a:r>
            <a:r>
              <a:rPr lang="en-US" sz="1800" dirty="0" smtClean="0">
                <a:solidFill>
                  <a:srgbClr val="55301C"/>
                </a:solidFill>
              </a:rPr>
              <a:t> </a:t>
            </a:r>
            <a:r>
              <a:rPr lang="en-US" sz="1800" dirty="0">
                <a:solidFill>
                  <a:srgbClr val="55301C"/>
                </a:solidFill>
              </a:rPr>
              <a:t>shapes are found in nature or they can be manmade shapes. Leaves are an example of a natural shape. An ink blob is a natural shape. Natural shapes are often irregular and fluid. </a:t>
            </a:r>
          </a:p>
          <a:p>
            <a:pPr marL="285750" lvl="0" indent="-285750">
              <a:buSzPts val="2000"/>
              <a:buFont typeface="Arial"/>
              <a:buChar char="•"/>
            </a:pPr>
            <a:r>
              <a:rPr lang="en-US" sz="1800" i="1" dirty="0">
                <a:solidFill>
                  <a:srgbClr val="55301C"/>
                </a:solidFill>
              </a:rPr>
              <a:t>Abstract</a:t>
            </a:r>
            <a:r>
              <a:rPr lang="en-US" sz="1800" dirty="0">
                <a:solidFill>
                  <a:srgbClr val="55301C"/>
                </a:solidFill>
              </a:rPr>
              <a:t> shapes are stylized or simplified versions of natural shapes. A symbol found on signs, such as the stylized wheelchair shape for handicapped access, is one example </a:t>
            </a:r>
            <a:endParaRPr sz="1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687864" y="955963"/>
            <a:ext cx="5527156" cy="3096491"/>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114" name="Google Shape;114;p6"/>
          <p:cNvSpPr txBox="1">
            <a:spLocks noGrp="1"/>
          </p:cNvSpPr>
          <p:nvPr>
            <p:ph type="subTitle" idx="1"/>
          </p:nvPr>
        </p:nvSpPr>
        <p:spPr>
          <a:xfrm>
            <a:off x="0" y="4571919"/>
            <a:ext cx="4759036" cy="543955"/>
          </a:xfrm>
          <a:prstGeom prst="rect">
            <a:avLst/>
          </a:prstGeom>
          <a:noFill/>
          <a:ln>
            <a:noFill/>
          </a:ln>
        </p:spPr>
        <p:txBody>
          <a:bodyPr spcFirstLastPara="1" wrap="square" lIns="91425" tIns="91425" rIns="91425" bIns="91425" anchor="t" anchorCtr="0">
            <a:noAutofit/>
          </a:bodyPr>
          <a:lstStyle/>
          <a:p>
            <a:pPr marL="0" lvl="0" indent="0" algn="l"/>
            <a:r>
              <a:rPr lang="en-US" sz="800" u="sng" dirty="0">
                <a:solidFill>
                  <a:srgbClr val="D59E82"/>
                </a:solidFill>
                <a:hlinkClick r:id="rId4">
                  <a:extLst>
                    <a:ext uri="{A12FA001-AC4F-418D-AE19-62706E023703}">
                      <ahyp:hlinkClr xmlns:ahyp="http://schemas.microsoft.com/office/drawing/2018/hyperlinkcolor" xmlns="" val="tx"/>
                    </a:ext>
                  </a:extLst>
                </a:hlinkClick>
              </a:rPr>
              <a:t>Sources:  </a:t>
            </a:r>
            <a:r>
              <a:rPr lang="en-US" sz="800" u="sng" dirty="0">
                <a:solidFill>
                  <a:srgbClr val="D59E82"/>
                </a:solidFill>
                <a:hlinkClick r:id="rId5"/>
              </a:rPr>
              <a:t>https://pixabay.com/photos/crane-houses-architecture-cologne-7518551</a:t>
            </a:r>
            <a:r>
              <a:rPr lang="en-US" sz="800" u="sng" dirty="0" smtClean="0">
                <a:solidFill>
                  <a:srgbClr val="D59E82"/>
                </a:solidFill>
                <a:hlinkClick r:id="rId5"/>
              </a:rPr>
              <a:t>/</a:t>
            </a:r>
            <a:endParaRPr lang="en-US" sz="800" u="sng" dirty="0" smtClean="0">
              <a:solidFill>
                <a:srgbClr val="D59E82"/>
              </a:solidFill>
            </a:endParaRPr>
          </a:p>
          <a:p>
            <a:pPr marL="0" lvl="0" indent="0" algn="l"/>
            <a:r>
              <a:rPr lang="en-US" sz="800" u="sng" dirty="0">
                <a:solidFill>
                  <a:srgbClr val="D59E82"/>
                </a:solidFill>
                <a:hlinkClick r:id="rId6"/>
              </a:rPr>
              <a:t>https://pixabay.com/illustrations/ai-generated-abstract-design-8168243</a:t>
            </a:r>
            <a:r>
              <a:rPr lang="en-US" sz="800" u="sng" dirty="0" smtClean="0">
                <a:solidFill>
                  <a:srgbClr val="D59E82"/>
                </a:solidFill>
                <a:hlinkClick r:id="rId6"/>
              </a:rPr>
              <a:t>/</a:t>
            </a:r>
            <a:endParaRPr lang="en-US" sz="800" u="sng" dirty="0" smtClean="0">
              <a:solidFill>
                <a:srgbClr val="D59E82"/>
              </a:solidFill>
            </a:endParaRPr>
          </a:p>
          <a:p>
            <a:pPr marL="0" lvl="0" indent="0" algn="l"/>
            <a:r>
              <a:rPr lang="en-US" sz="800" u="sng" dirty="0">
                <a:solidFill>
                  <a:srgbClr val="AB6039"/>
                </a:solidFill>
                <a:hlinkClick r:id="rId7"/>
              </a:rPr>
              <a:t>https://pixabay.com/photos/bird-animal-nature-wildlife-pond-8615360</a:t>
            </a:r>
            <a:r>
              <a:rPr lang="en-US" sz="800" u="sng" dirty="0" smtClean="0">
                <a:solidFill>
                  <a:srgbClr val="AB6039"/>
                </a:solidFill>
                <a:hlinkClick r:id="rId7"/>
              </a:rPr>
              <a:t>/</a:t>
            </a:r>
            <a:r>
              <a:rPr lang="en-US" sz="800" u="sng" dirty="0" smtClean="0">
                <a:solidFill>
                  <a:srgbClr val="AB6039"/>
                </a:solidFill>
              </a:rPr>
              <a:t> </a:t>
            </a:r>
            <a:endParaRPr sz="1000" dirty="0"/>
          </a:p>
        </p:txBody>
      </p:sp>
      <p:sp>
        <p:nvSpPr>
          <p:cNvPr id="2" name="Rectangle 1"/>
          <p:cNvSpPr/>
          <p:nvPr/>
        </p:nvSpPr>
        <p:spPr>
          <a:xfrm>
            <a:off x="3278344" y="164521"/>
            <a:ext cx="726481" cy="369332"/>
          </a:xfrm>
          <a:prstGeom prst="rect">
            <a:avLst/>
          </a:prstGeom>
        </p:spPr>
        <p:txBody>
          <a:bodyPr wrap="none">
            <a:spAutoFit/>
          </a:bodyPr>
          <a:lstStyle/>
          <a:p>
            <a:r>
              <a:rPr lang="en-US" sz="1800" b="1" dirty="0">
                <a:solidFill>
                  <a:srgbClr val="55301C"/>
                </a:solidFill>
                <a:latin typeface="Poor Richard" panose="02080502050505020702" pitchFamily="18" charset="0"/>
              </a:rPr>
              <a:t>Shape</a:t>
            </a:r>
            <a:endParaRPr lang="en-US" dirty="0">
              <a:latin typeface="Poor Richard" panose="02080502050505020702" pitchFamily="18" charset="0"/>
            </a:endParaRPr>
          </a:p>
        </p:txBody>
      </p:sp>
      <p:pic>
        <p:nvPicPr>
          <p:cNvPr id="3" name="Picture 2"/>
          <p:cNvPicPr>
            <a:picLocks noChangeAspect="1"/>
          </p:cNvPicPr>
          <p:nvPr/>
        </p:nvPicPr>
        <p:blipFill>
          <a:blip r:embed="rId8"/>
          <a:stretch>
            <a:fillRect/>
          </a:stretch>
        </p:blipFill>
        <p:spPr>
          <a:xfrm>
            <a:off x="181147" y="164520"/>
            <a:ext cx="2024653" cy="299431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5" name="Picture 4"/>
          <p:cNvPicPr>
            <a:picLocks noChangeAspect="1"/>
          </p:cNvPicPr>
          <p:nvPr/>
        </p:nvPicPr>
        <p:blipFill>
          <a:blip r:embed="rId9"/>
          <a:stretch>
            <a:fillRect/>
          </a:stretch>
        </p:blipFill>
        <p:spPr>
          <a:xfrm>
            <a:off x="6438794" y="1329876"/>
            <a:ext cx="2438611" cy="36579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7"/>
          <p:cNvSpPr txBox="1">
            <a:spLocks noGrp="1"/>
          </p:cNvSpPr>
          <p:nvPr>
            <p:ph type="title"/>
          </p:nvPr>
        </p:nvSpPr>
        <p:spPr>
          <a:xfrm>
            <a:off x="3707904" y="1635646"/>
            <a:ext cx="5072414" cy="2736304"/>
          </a:xfrm>
          <a:prstGeom prst="rect">
            <a:avLst/>
          </a:prstGeom>
          <a:noFill/>
          <a:ln>
            <a:noFill/>
          </a:ln>
        </p:spPr>
        <p:txBody>
          <a:bodyPr spcFirstLastPara="1" wrap="square" lIns="91425" tIns="91425" rIns="91425" bIns="91425" anchor="ctr" anchorCtr="0">
            <a:noAutofit/>
          </a:bodyPr>
          <a:lstStyle/>
          <a:p>
            <a:pPr marL="342900" lvl="0" indent="-342900" algn="l">
              <a:buFont typeface="Wingdings" panose="05000000000000000000" pitchFamily="2" charset="2"/>
              <a:buChar char="§"/>
            </a:pPr>
            <a:r>
              <a:rPr lang="en-US" sz="1800" dirty="0" smtClean="0">
                <a:solidFill>
                  <a:srgbClr val="22130B"/>
                </a:solidFill>
                <a:latin typeface="Arial"/>
                <a:ea typeface="Arial"/>
                <a:cs typeface="Arial"/>
                <a:sym typeface="Arial"/>
              </a:rPr>
              <a:t>Form</a:t>
            </a:r>
            <a:r>
              <a:rPr lang="en-US" sz="1800" dirty="0">
                <a:solidFill>
                  <a:srgbClr val="22130B"/>
                </a:solidFill>
                <a:latin typeface="Arial"/>
                <a:ea typeface="Arial"/>
                <a:cs typeface="Arial"/>
                <a:sym typeface="Arial"/>
              </a:rPr>
              <a:t>: </a:t>
            </a:r>
            <a:r>
              <a:rPr lang="en-US" sz="1800" b="0" dirty="0">
                <a:solidFill>
                  <a:srgbClr val="22130B"/>
                </a:solidFill>
                <a:latin typeface="Arial"/>
                <a:ea typeface="Arial"/>
                <a:cs typeface="Arial"/>
                <a:sym typeface="Arial"/>
              </a:rPr>
              <a:t>Refers to the three-dimensional aspect of an object, having length, width, and depth. </a:t>
            </a:r>
            <a:r>
              <a:rPr lang="en-US" sz="1800" b="0" dirty="0" smtClean="0">
                <a:solidFill>
                  <a:srgbClr val="22130B"/>
                </a:solidFill>
                <a:latin typeface="Arial"/>
                <a:ea typeface="Arial"/>
                <a:cs typeface="Arial"/>
                <a:sym typeface="Arial"/>
              </a:rPr>
              <a:t/>
            </a:r>
            <a:br>
              <a:rPr lang="en-US" sz="1800" b="0" dirty="0" smtClean="0">
                <a:solidFill>
                  <a:srgbClr val="22130B"/>
                </a:solidFill>
                <a:latin typeface="Arial"/>
                <a:ea typeface="Arial"/>
                <a:cs typeface="Arial"/>
                <a:sym typeface="Arial"/>
              </a:rPr>
            </a:br>
            <a:r>
              <a:rPr lang="en-US" sz="1800" b="0" dirty="0" smtClean="0">
                <a:solidFill>
                  <a:srgbClr val="22130B"/>
                </a:solidFill>
                <a:latin typeface="Arial"/>
                <a:ea typeface="Arial"/>
                <a:cs typeface="Arial"/>
                <a:sym typeface="Arial"/>
              </a:rPr>
              <a:t>Forms </a:t>
            </a:r>
            <a:r>
              <a:rPr lang="en-US" sz="1800" b="0" dirty="0">
                <a:solidFill>
                  <a:srgbClr val="22130B"/>
                </a:solidFill>
                <a:latin typeface="Arial"/>
                <a:ea typeface="Arial"/>
                <a:cs typeface="Arial"/>
                <a:sym typeface="Arial"/>
              </a:rPr>
              <a:t>can be geometric or organic and are often created using techniques like shading and perspective.</a:t>
            </a:r>
            <a:br>
              <a:rPr lang="en-US" sz="1800" b="0" dirty="0">
                <a:solidFill>
                  <a:srgbClr val="22130B"/>
                </a:solidFill>
                <a:latin typeface="Arial"/>
                <a:ea typeface="Arial"/>
                <a:cs typeface="Arial"/>
                <a:sym typeface="Arial"/>
              </a:rPr>
            </a:br>
            <a:r>
              <a:rPr lang="en-US" sz="1800" b="0" dirty="0">
                <a:solidFill>
                  <a:srgbClr val="22130B"/>
                </a:solidFill>
                <a:latin typeface="Arial"/>
                <a:ea typeface="Arial"/>
                <a:cs typeface="Arial"/>
                <a:sym typeface="Arial"/>
              </a:rPr>
              <a:t>A Form is a three-dimensional shape, but it is often used to describe the illusion on a two-dimensional surface of a three-dimensional form. As with shapes in art, forms can be geometric or organic. </a:t>
            </a:r>
          </a:p>
        </p:txBody>
      </p:sp>
      <p:sp>
        <p:nvSpPr>
          <p:cNvPr id="123" name="Google Shape;123;p7"/>
          <p:cNvSpPr txBox="1">
            <a:spLocks noGrp="1"/>
          </p:cNvSpPr>
          <p:nvPr>
            <p:ph type="subTitle" idx="1"/>
          </p:nvPr>
        </p:nvSpPr>
        <p:spPr>
          <a:xfrm>
            <a:off x="4572000" y="4515966"/>
            <a:ext cx="4320480" cy="576064"/>
          </a:xfrm>
          <a:prstGeom prst="rect">
            <a:avLst/>
          </a:prstGeom>
          <a:noFill/>
          <a:ln>
            <a:noFill/>
          </a:ln>
        </p:spPr>
        <p:txBody>
          <a:bodyPr spcFirstLastPara="1" wrap="square" lIns="91425" tIns="91425" rIns="91425" bIns="91425" anchor="t" anchorCtr="0">
            <a:noAutofit/>
          </a:bodyPr>
          <a:lstStyle/>
          <a:p>
            <a:pPr marL="0" lvl="0" indent="0" algn="l">
              <a:spcAft>
                <a:spcPts val="1600"/>
              </a:spcAft>
            </a:pPr>
            <a:r>
              <a:rPr lang="en-US" sz="800" u="sng" dirty="0">
                <a:solidFill>
                  <a:srgbClr val="AB6039"/>
                </a:solidFill>
                <a:hlinkClick r:id="rId3">
                  <a:extLst>
                    <a:ext uri="{A12FA001-AC4F-418D-AE19-62706E023703}">
                      <ahyp:hlinkClr xmlns:ahyp="http://schemas.microsoft.com/office/drawing/2018/hyperlinkcolor" xmlns="" val="tx"/>
                    </a:ext>
                  </a:extLst>
                </a:hlinkClick>
              </a:rPr>
              <a:t>Sources: </a:t>
            </a:r>
            <a:r>
              <a:rPr lang="en-US" sz="800" u="sng" dirty="0">
                <a:solidFill>
                  <a:srgbClr val="AB6039"/>
                </a:solidFill>
                <a:hlinkClick r:id="rId4"/>
              </a:rPr>
              <a:t>https://</a:t>
            </a:r>
            <a:r>
              <a:rPr lang="en-US" sz="800" u="sng" dirty="0" smtClean="0">
                <a:solidFill>
                  <a:srgbClr val="AB6039"/>
                </a:solidFill>
                <a:hlinkClick r:id="rId4"/>
              </a:rPr>
              <a:t>pixabay.com/photos/sculpture-art-aristotle-statue-3399968/</a:t>
            </a:r>
            <a:r>
              <a:rPr lang="en-US" sz="800" u="sng" dirty="0" smtClean="0">
                <a:solidFill>
                  <a:srgbClr val="AB6039"/>
                </a:solidFill>
              </a:rPr>
              <a:t>  </a:t>
            </a:r>
            <a:r>
              <a:rPr lang="en-US" sz="800" u="sng" dirty="0">
                <a:solidFill>
                  <a:srgbClr val="AB6039"/>
                </a:solidFill>
                <a:hlinkClick r:id="rId5"/>
              </a:rPr>
              <a:t>https://pixabay.com/photos/art-painting-mona-lisa-classic-74050</a:t>
            </a:r>
            <a:r>
              <a:rPr lang="en-US" sz="800" u="sng" dirty="0" smtClean="0">
                <a:solidFill>
                  <a:srgbClr val="AB6039"/>
                </a:solidFill>
                <a:hlinkClick r:id="rId5"/>
              </a:rPr>
              <a:t>/</a:t>
            </a:r>
            <a:r>
              <a:rPr lang="en-US" sz="800" u="sng" dirty="0" smtClean="0">
                <a:solidFill>
                  <a:srgbClr val="AB6039"/>
                </a:solidFill>
              </a:rPr>
              <a:t> </a:t>
            </a:r>
            <a:endParaRPr sz="800" dirty="0">
              <a:solidFill>
                <a:srgbClr val="AB6039"/>
              </a:solidFill>
            </a:endParaRPr>
          </a:p>
        </p:txBody>
      </p:sp>
      <p:sp>
        <p:nvSpPr>
          <p:cNvPr id="124" name="Google Shape;124;p7"/>
          <p:cNvSpPr txBox="1">
            <a:spLocks noGrp="1"/>
          </p:cNvSpPr>
          <p:nvPr>
            <p:ph type="title" idx="2"/>
          </p:nvPr>
        </p:nvSpPr>
        <p:spPr>
          <a:xfrm>
            <a:off x="3707904" y="613501"/>
            <a:ext cx="3995916" cy="720080"/>
          </a:xfrm>
          <a:prstGeom prst="rect">
            <a:avLst/>
          </a:prstGeom>
          <a:noFill/>
          <a:ln>
            <a:noFill/>
          </a:ln>
        </p:spPr>
        <p:txBody>
          <a:bodyPr spcFirstLastPara="1" wrap="square" lIns="91425" tIns="91425" rIns="91425" bIns="91425" anchor="b" anchorCtr="0">
            <a:noAutofit/>
          </a:bodyPr>
          <a:lstStyle/>
          <a:p>
            <a:pPr marL="457200" lvl="0" indent="-342900" algn="ctr">
              <a:buClr>
                <a:srgbClr val="B08980"/>
              </a:buClr>
              <a:buSzPts val="1800"/>
            </a:pPr>
            <a:r>
              <a:rPr lang="en-US" sz="2000" dirty="0">
                <a:solidFill>
                  <a:srgbClr val="55301C"/>
                </a:solidFill>
                <a:latin typeface="Poor Richard" panose="02080502050505020702" pitchFamily="18" charset="0"/>
                <a:ea typeface="Arial"/>
                <a:cs typeface="Arial"/>
                <a:sym typeface="Arial"/>
              </a:rPr>
              <a:t>Design elements</a:t>
            </a:r>
            <a:endParaRPr lang="en-US" sz="2000" b="0" dirty="0">
              <a:solidFill>
                <a:srgbClr val="55301C"/>
              </a:solidFill>
              <a:latin typeface="Poor Richard" panose="02080502050505020702" pitchFamily="18" charset="0"/>
              <a:ea typeface="Arial"/>
              <a:cs typeface="Arial"/>
              <a:sym typeface="Arial"/>
            </a:endParaRPr>
          </a:p>
        </p:txBody>
      </p:sp>
      <p:pic>
        <p:nvPicPr>
          <p:cNvPr id="2" name="Picture 1"/>
          <p:cNvPicPr>
            <a:picLocks noChangeAspect="1"/>
          </p:cNvPicPr>
          <p:nvPr/>
        </p:nvPicPr>
        <p:blipFill>
          <a:blip r:embed="rId6"/>
          <a:stretch>
            <a:fillRect/>
          </a:stretch>
        </p:blipFill>
        <p:spPr>
          <a:xfrm>
            <a:off x="171563" y="128883"/>
            <a:ext cx="2213040" cy="271905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Picture 2"/>
          <p:cNvPicPr>
            <a:picLocks noChangeAspect="1"/>
          </p:cNvPicPr>
          <p:nvPr/>
        </p:nvPicPr>
        <p:blipFill>
          <a:blip r:embed="rId7"/>
          <a:stretch>
            <a:fillRect/>
          </a:stretch>
        </p:blipFill>
        <p:spPr>
          <a:xfrm>
            <a:off x="1745673" y="1736789"/>
            <a:ext cx="2285515" cy="3406711"/>
          </a:xfrm>
          <a:prstGeom prst="ellipse">
            <a:avLst/>
          </a:prstGeom>
          <a:ln>
            <a:noFill/>
          </a:ln>
          <a:effectLst>
            <a:softEdge rad="112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5399664" y="319296"/>
            <a:ext cx="2229661" cy="2780017"/>
          </a:xfrm>
          <a:prstGeom prst="rect">
            <a:avLst/>
          </a:prstGeom>
        </p:spPr>
      </p:pic>
      <p:sp>
        <p:nvSpPr>
          <p:cNvPr id="130" name="Google Shape;130;p8"/>
          <p:cNvSpPr txBox="1">
            <a:spLocks noGrp="1"/>
          </p:cNvSpPr>
          <p:nvPr>
            <p:ph type="subTitle" idx="1"/>
          </p:nvPr>
        </p:nvSpPr>
        <p:spPr>
          <a:xfrm>
            <a:off x="179512" y="1131590"/>
            <a:ext cx="5220152" cy="3567447"/>
          </a:xfrm>
          <a:prstGeom prst="rect">
            <a:avLst/>
          </a:prstGeom>
          <a:noFill/>
          <a:ln>
            <a:noFill/>
          </a:ln>
        </p:spPr>
        <p:txBody>
          <a:bodyPr spcFirstLastPara="1" wrap="square" lIns="91425" tIns="91425" rIns="91425" bIns="91425" anchor="t" anchorCtr="0">
            <a:noAutofit/>
          </a:bodyPr>
          <a:lstStyle/>
          <a:p>
            <a:pPr marL="285750" indent="-285750"/>
            <a:r>
              <a:rPr lang="en-US" sz="1800" b="1" dirty="0" smtClean="0">
                <a:solidFill>
                  <a:srgbClr val="22130B"/>
                </a:solidFill>
                <a:latin typeface="Arial"/>
                <a:ea typeface="Arial"/>
                <a:cs typeface="Arial"/>
                <a:sym typeface="Arial"/>
              </a:rPr>
              <a:t>Color</a:t>
            </a:r>
            <a:r>
              <a:rPr lang="en-US" sz="1800" dirty="0">
                <a:solidFill>
                  <a:srgbClr val="22130B"/>
                </a:solidFill>
                <a:latin typeface="Arial"/>
                <a:ea typeface="Arial"/>
                <a:cs typeface="Arial"/>
                <a:sym typeface="Arial"/>
              </a:rPr>
              <a:t>: Derived from reflected light, color includes hue (the name of a color), value (lightness or darkness), and intensity (brightness or dullness). </a:t>
            </a:r>
            <a:endParaRPr lang="en-US" sz="1800" dirty="0" smtClean="0">
              <a:solidFill>
                <a:srgbClr val="22130B"/>
              </a:solidFill>
              <a:latin typeface="Arial"/>
              <a:ea typeface="Arial"/>
              <a:cs typeface="Arial"/>
              <a:sym typeface="Arial"/>
            </a:endParaRPr>
          </a:p>
          <a:p>
            <a:pPr marL="285750" indent="-285750"/>
            <a:r>
              <a:rPr lang="en-US" sz="1800" dirty="0" smtClean="0">
                <a:solidFill>
                  <a:srgbClr val="22130B"/>
                </a:solidFill>
                <a:latin typeface="Arial"/>
                <a:ea typeface="Arial"/>
                <a:cs typeface="Arial"/>
                <a:sym typeface="Arial"/>
              </a:rPr>
              <a:t>Color </a:t>
            </a:r>
            <a:r>
              <a:rPr lang="en-US" sz="1800" dirty="0">
                <a:solidFill>
                  <a:srgbClr val="22130B"/>
                </a:solidFill>
                <a:latin typeface="Arial"/>
                <a:ea typeface="Arial"/>
                <a:cs typeface="Arial"/>
                <a:sym typeface="Arial"/>
              </a:rPr>
              <a:t>choices evoke emotions and set the tone of an artwork. </a:t>
            </a:r>
            <a:endParaRPr lang="en-US" sz="1800" dirty="0" smtClean="0">
              <a:solidFill>
                <a:srgbClr val="22130B"/>
              </a:solidFill>
              <a:latin typeface="Arial"/>
              <a:ea typeface="Arial"/>
              <a:cs typeface="Arial"/>
              <a:sym typeface="Arial"/>
            </a:endParaRPr>
          </a:p>
          <a:p>
            <a:pPr marL="285750" indent="-285750"/>
            <a:r>
              <a:rPr lang="en-US" sz="1800" dirty="0" smtClean="0">
                <a:solidFill>
                  <a:srgbClr val="22130B"/>
                </a:solidFill>
                <a:latin typeface="Arial"/>
                <a:ea typeface="Arial"/>
                <a:cs typeface="Arial"/>
                <a:sym typeface="Arial"/>
              </a:rPr>
              <a:t>color </a:t>
            </a:r>
            <a:r>
              <a:rPr lang="en-US" sz="1800" dirty="0">
                <a:solidFill>
                  <a:srgbClr val="22130B"/>
                </a:solidFill>
                <a:latin typeface="Arial"/>
                <a:ea typeface="Arial"/>
                <a:cs typeface="Arial"/>
                <a:sym typeface="Arial"/>
              </a:rPr>
              <a:t>is the element of art that is produced when light, striking an object, is reflected back to the eye: that's the objective definition. </a:t>
            </a:r>
          </a:p>
          <a:p>
            <a:pPr marL="285750" indent="-285750"/>
            <a:r>
              <a:rPr lang="en-US" sz="1800" dirty="0" smtClean="0">
                <a:solidFill>
                  <a:srgbClr val="22130B"/>
                </a:solidFill>
                <a:latin typeface="Arial"/>
                <a:ea typeface="Arial"/>
                <a:cs typeface="Arial"/>
                <a:sym typeface="Arial"/>
              </a:rPr>
              <a:t>In art and design</a:t>
            </a:r>
            <a:r>
              <a:rPr lang="en-US" sz="1800" dirty="0">
                <a:solidFill>
                  <a:srgbClr val="22130B"/>
                </a:solidFill>
                <a:latin typeface="Arial"/>
                <a:ea typeface="Arial"/>
                <a:cs typeface="Arial"/>
                <a:sym typeface="Arial"/>
              </a:rPr>
              <a:t>, color has a slew of attributes which are primarily subjective</a:t>
            </a:r>
            <a:r>
              <a:rPr lang="en-US" sz="1800" dirty="0" smtClean="0">
                <a:solidFill>
                  <a:srgbClr val="22130B"/>
                </a:solidFill>
                <a:latin typeface="Arial"/>
                <a:ea typeface="Arial"/>
                <a:cs typeface="Arial"/>
                <a:sym typeface="Arial"/>
              </a:rPr>
              <a:t>.</a:t>
            </a:r>
          </a:p>
          <a:p>
            <a:pPr marL="0" lvl="0" indent="0">
              <a:buNone/>
            </a:pPr>
            <a:r>
              <a:rPr lang="en-US" sz="800" u="sng" dirty="0" smtClean="0">
                <a:solidFill>
                  <a:srgbClr val="22130B"/>
                </a:solidFill>
                <a:hlinkClick r:id="rId4">
                  <a:extLst>
                    <a:ext uri="{A12FA001-AC4F-418D-AE19-62706E023703}">
                      <ahyp:hlinkClr xmlns:ahyp="http://schemas.microsoft.com/office/drawing/2018/hyperlinkcolor" xmlns="" val="tx"/>
                    </a:ext>
                  </a:extLst>
                </a:hlinkClick>
              </a:rPr>
              <a:t>Sources</a:t>
            </a:r>
            <a:r>
              <a:rPr lang="en-US" sz="800" u="sng" dirty="0">
                <a:solidFill>
                  <a:srgbClr val="22130B"/>
                </a:solidFill>
                <a:hlinkClick r:id="rId4">
                  <a:extLst>
                    <a:ext uri="{A12FA001-AC4F-418D-AE19-62706E023703}">
                      <ahyp:hlinkClr xmlns:ahyp="http://schemas.microsoft.com/office/drawing/2018/hyperlinkcolor" xmlns="" val="tx"/>
                    </a:ext>
                  </a:extLst>
                </a:hlinkClick>
              </a:rPr>
              <a:t>: </a:t>
            </a:r>
            <a:r>
              <a:rPr lang="en-US" sz="800" u="sng" dirty="0">
                <a:solidFill>
                  <a:srgbClr val="22130B"/>
                </a:solidFill>
                <a:hlinkClick r:id="rId5"/>
              </a:rPr>
              <a:t>https://www.pexels.com/photo/letter-x-neon-signage-1964471</a:t>
            </a:r>
            <a:r>
              <a:rPr lang="en-US" sz="800" u="sng" dirty="0" smtClean="0">
                <a:solidFill>
                  <a:srgbClr val="22130B"/>
                </a:solidFill>
                <a:hlinkClick r:id="rId5"/>
              </a:rPr>
              <a:t>/</a:t>
            </a:r>
            <a:r>
              <a:rPr lang="en-US" sz="800" u="sng" dirty="0" smtClean="0">
                <a:solidFill>
                  <a:srgbClr val="22130B"/>
                </a:solidFill>
              </a:rPr>
              <a:t> </a:t>
            </a:r>
            <a:r>
              <a:rPr lang="en-US" sz="800" u="sng" dirty="0">
                <a:solidFill>
                  <a:srgbClr val="22130B"/>
                </a:solidFill>
              </a:rPr>
              <a:t>by </a:t>
            </a:r>
            <a:r>
              <a:rPr lang="en-US" sz="800" u="sng" dirty="0" smtClean="0">
                <a:solidFill>
                  <a:srgbClr val="22130B"/>
                </a:solidFill>
              </a:rPr>
              <a:t>Ricky </a:t>
            </a:r>
            <a:r>
              <a:rPr lang="en-US" sz="800" u="sng" dirty="0">
                <a:solidFill>
                  <a:srgbClr val="22130B"/>
                </a:solidFill>
              </a:rPr>
              <a:t>Esquivel</a:t>
            </a:r>
            <a:endParaRPr lang="en-US" sz="800" u="sng" dirty="0" smtClean="0">
              <a:solidFill>
                <a:srgbClr val="22130B"/>
              </a:solidFill>
            </a:endParaRPr>
          </a:p>
          <a:p>
            <a:pPr marL="0" lvl="0" indent="0">
              <a:buNone/>
            </a:pPr>
            <a:r>
              <a:rPr lang="en-US" sz="800" dirty="0" smtClean="0">
                <a:solidFill>
                  <a:srgbClr val="22130B"/>
                </a:solidFill>
              </a:rPr>
              <a:t>https</a:t>
            </a:r>
            <a:r>
              <a:rPr lang="en-US" sz="800" dirty="0">
                <a:solidFill>
                  <a:srgbClr val="22130B"/>
                </a:solidFill>
              </a:rPr>
              <a:t>://www.pexels.com/photo/yellow-blue-red-pink-purple-green-multicolored-open-umbrellas-hanging-on-strings-under-blue-sky-163822/</a:t>
            </a:r>
            <a:endParaRPr sz="800" dirty="0">
              <a:solidFill>
                <a:srgbClr val="22130B"/>
              </a:solidFill>
            </a:endParaRPr>
          </a:p>
        </p:txBody>
      </p:sp>
      <p:sp>
        <p:nvSpPr>
          <p:cNvPr id="131" name="Google Shape;131;p8"/>
          <p:cNvSpPr txBox="1">
            <a:spLocks noGrp="1"/>
          </p:cNvSpPr>
          <p:nvPr>
            <p:ph type="title"/>
          </p:nvPr>
        </p:nvSpPr>
        <p:spPr>
          <a:xfrm>
            <a:off x="720000" y="445025"/>
            <a:ext cx="3550664" cy="572700"/>
          </a:xfrm>
          <a:prstGeom prst="rect">
            <a:avLst/>
          </a:prstGeom>
          <a:noFill/>
          <a:ln>
            <a:noFill/>
          </a:ln>
        </p:spPr>
        <p:txBody>
          <a:bodyPr spcFirstLastPara="1" wrap="square" lIns="91425" tIns="91425" rIns="91425" bIns="91425" anchor="t" anchorCtr="0">
            <a:noAutofit/>
          </a:bodyPr>
          <a:lstStyle/>
          <a:p>
            <a:pPr marL="457200" lvl="0" indent="-342900" algn="ctr">
              <a:buClr>
                <a:srgbClr val="B08980"/>
              </a:buClr>
              <a:buSzPts val="1800"/>
            </a:pPr>
            <a:r>
              <a:rPr lang="en-US" sz="2000" dirty="0">
                <a:solidFill>
                  <a:srgbClr val="55301C"/>
                </a:solidFill>
                <a:latin typeface="Poor Richard" panose="02080502050505020702" pitchFamily="18" charset="0"/>
                <a:ea typeface="Arial"/>
                <a:cs typeface="Arial"/>
                <a:sym typeface="Arial"/>
              </a:rPr>
              <a:t>Design elements</a:t>
            </a:r>
            <a:endParaRPr lang="en-US" sz="2000" b="0" dirty="0">
              <a:solidFill>
                <a:srgbClr val="55301C"/>
              </a:solidFill>
              <a:latin typeface="Poor Richard" panose="02080502050505020702" pitchFamily="18" charset="0"/>
              <a:ea typeface="Arial"/>
              <a:cs typeface="Arial"/>
              <a:sym typeface="Arial"/>
            </a:endParaRPr>
          </a:p>
        </p:txBody>
      </p:sp>
      <p:pic>
        <p:nvPicPr>
          <p:cNvPr id="2" name="Picture 1"/>
          <p:cNvPicPr>
            <a:picLocks noChangeAspect="1"/>
          </p:cNvPicPr>
          <p:nvPr/>
        </p:nvPicPr>
        <p:blipFill>
          <a:blip r:embed="rId6"/>
          <a:stretch>
            <a:fillRect/>
          </a:stretch>
        </p:blipFill>
        <p:spPr>
          <a:xfrm>
            <a:off x="5775980" y="2758539"/>
            <a:ext cx="3149810" cy="2254898"/>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9"/>
          <p:cNvSpPr txBox="1">
            <a:spLocks noGrp="1"/>
          </p:cNvSpPr>
          <p:nvPr>
            <p:ph type="title"/>
          </p:nvPr>
        </p:nvSpPr>
        <p:spPr>
          <a:xfrm>
            <a:off x="669515" y="479601"/>
            <a:ext cx="7704000" cy="572700"/>
          </a:xfrm>
          <a:prstGeom prst="rect">
            <a:avLst/>
          </a:prstGeom>
          <a:noFill/>
          <a:ln>
            <a:noFill/>
          </a:ln>
        </p:spPr>
        <p:txBody>
          <a:bodyPr spcFirstLastPara="1" wrap="square" lIns="91425" tIns="91425" rIns="91425" bIns="91425" anchor="t" anchorCtr="0">
            <a:noAutofit/>
          </a:bodyPr>
          <a:lstStyle/>
          <a:p>
            <a:pPr lvl="0"/>
            <a:r>
              <a:rPr lang="en-US" sz="2000" dirty="0">
                <a:solidFill>
                  <a:srgbClr val="55301C"/>
                </a:solidFill>
                <a:latin typeface="Poor Richard" panose="02080502050505020702" pitchFamily="18" charset="0"/>
                <a:ea typeface="Arial"/>
                <a:cs typeface="Arial"/>
                <a:sym typeface="Arial"/>
              </a:rPr>
              <a:t>Design elements</a:t>
            </a:r>
            <a:endParaRPr dirty="0"/>
          </a:p>
        </p:txBody>
      </p:sp>
      <p:sp>
        <p:nvSpPr>
          <p:cNvPr id="139" name="Google Shape;139;p9"/>
          <p:cNvSpPr/>
          <p:nvPr/>
        </p:nvSpPr>
        <p:spPr>
          <a:xfrm rot="10800000">
            <a:off x="-10193962" y="-4404443"/>
            <a:ext cx="97828" cy="71043"/>
          </a:xfrm>
          <a:custGeom>
            <a:avLst/>
            <a:gdLst/>
            <a:ahLst/>
            <a:cxnLst/>
            <a:rect l="l" t="t" r="r" b="b"/>
            <a:pathLst>
              <a:path w="10891" h="7909" extrusionOk="0">
                <a:moveTo>
                  <a:pt x="1188" y="1567"/>
                </a:moveTo>
                <a:lnTo>
                  <a:pt x="1289" y="1580"/>
                </a:lnTo>
                <a:lnTo>
                  <a:pt x="1390" y="1592"/>
                </a:lnTo>
                <a:lnTo>
                  <a:pt x="1516" y="1618"/>
                </a:lnTo>
                <a:lnTo>
                  <a:pt x="1643" y="1668"/>
                </a:lnTo>
                <a:lnTo>
                  <a:pt x="1782" y="1719"/>
                </a:lnTo>
                <a:lnTo>
                  <a:pt x="1946" y="1794"/>
                </a:lnTo>
                <a:lnTo>
                  <a:pt x="2034" y="1908"/>
                </a:lnTo>
                <a:lnTo>
                  <a:pt x="2123" y="2009"/>
                </a:lnTo>
                <a:lnTo>
                  <a:pt x="2199" y="2136"/>
                </a:lnTo>
                <a:lnTo>
                  <a:pt x="2274" y="2249"/>
                </a:lnTo>
                <a:lnTo>
                  <a:pt x="2337" y="2376"/>
                </a:lnTo>
                <a:lnTo>
                  <a:pt x="2401" y="2502"/>
                </a:lnTo>
                <a:lnTo>
                  <a:pt x="2451" y="2628"/>
                </a:lnTo>
                <a:lnTo>
                  <a:pt x="2489" y="2767"/>
                </a:lnTo>
                <a:lnTo>
                  <a:pt x="2578" y="3020"/>
                </a:lnTo>
                <a:lnTo>
                  <a:pt x="2653" y="3285"/>
                </a:lnTo>
                <a:lnTo>
                  <a:pt x="2716" y="3550"/>
                </a:lnTo>
                <a:lnTo>
                  <a:pt x="2767" y="3816"/>
                </a:lnTo>
                <a:lnTo>
                  <a:pt x="2805" y="4081"/>
                </a:lnTo>
                <a:lnTo>
                  <a:pt x="2843" y="4359"/>
                </a:lnTo>
                <a:lnTo>
                  <a:pt x="2881" y="4889"/>
                </a:lnTo>
                <a:lnTo>
                  <a:pt x="2893" y="4990"/>
                </a:lnTo>
                <a:lnTo>
                  <a:pt x="2931" y="5066"/>
                </a:lnTo>
                <a:lnTo>
                  <a:pt x="2982" y="5129"/>
                </a:lnTo>
                <a:lnTo>
                  <a:pt x="3032" y="5193"/>
                </a:lnTo>
                <a:lnTo>
                  <a:pt x="3057" y="5208"/>
                </a:lnTo>
                <a:lnTo>
                  <a:pt x="3057" y="5208"/>
                </a:lnTo>
                <a:lnTo>
                  <a:pt x="2994" y="5231"/>
                </a:lnTo>
                <a:lnTo>
                  <a:pt x="2843" y="5294"/>
                </a:lnTo>
                <a:lnTo>
                  <a:pt x="2679" y="5369"/>
                </a:lnTo>
                <a:lnTo>
                  <a:pt x="2620" y="5404"/>
                </a:lnTo>
                <a:lnTo>
                  <a:pt x="2620" y="5404"/>
                </a:lnTo>
                <a:lnTo>
                  <a:pt x="2274" y="4978"/>
                </a:lnTo>
                <a:lnTo>
                  <a:pt x="1895" y="4498"/>
                </a:lnTo>
                <a:lnTo>
                  <a:pt x="1554" y="4005"/>
                </a:lnTo>
                <a:lnTo>
                  <a:pt x="1390" y="3752"/>
                </a:lnTo>
                <a:lnTo>
                  <a:pt x="1226" y="3500"/>
                </a:lnTo>
                <a:lnTo>
                  <a:pt x="1112" y="3348"/>
                </a:lnTo>
                <a:lnTo>
                  <a:pt x="1011" y="3171"/>
                </a:lnTo>
                <a:lnTo>
                  <a:pt x="923" y="2982"/>
                </a:lnTo>
                <a:lnTo>
                  <a:pt x="847" y="2792"/>
                </a:lnTo>
                <a:lnTo>
                  <a:pt x="784" y="2590"/>
                </a:lnTo>
                <a:lnTo>
                  <a:pt x="746" y="2401"/>
                </a:lnTo>
                <a:lnTo>
                  <a:pt x="720" y="2211"/>
                </a:lnTo>
                <a:lnTo>
                  <a:pt x="720" y="2047"/>
                </a:lnTo>
                <a:lnTo>
                  <a:pt x="733" y="1959"/>
                </a:lnTo>
                <a:lnTo>
                  <a:pt x="746" y="1895"/>
                </a:lnTo>
                <a:lnTo>
                  <a:pt x="771" y="1820"/>
                </a:lnTo>
                <a:lnTo>
                  <a:pt x="809" y="1757"/>
                </a:lnTo>
                <a:lnTo>
                  <a:pt x="847" y="1706"/>
                </a:lnTo>
                <a:lnTo>
                  <a:pt x="897" y="1655"/>
                </a:lnTo>
                <a:lnTo>
                  <a:pt x="960" y="1618"/>
                </a:lnTo>
                <a:lnTo>
                  <a:pt x="1024" y="1592"/>
                </a:lnTo>
                <a:lnTo>
                  <a:pt x="1099" y="1580"/>
                </a:lnTo>
                <a:lnTo>
                  <a:pt x="1188" y="1567"/>
                </a:lnTo>
                <a:close/>
                <a:moveTo>
                  <a:pt x="4498" y="759"/>
                </a:moveTo>
                <a:lnTo>
                  <a:pt x="4536" y="784"/>
                </a:lnTo>
                <a:lnTo>
                  <a:pt x="4586" y="809"/>
                </a:lnTo>
                <a:lnTo>
                  <a:pt x="4637" y="847"/>
                </a:lnTo>
                <a:lnTo>
                  <a:pt x="4675" y="898"/>
                </a:lnTo>
                <a:lnTo>
                  <a:pt x="4763" y="1011"/>
                </a:lnTo>
                <a:lnTo>
                  <a:pt x="4839" y="1163"/>
                </a:lnTo>
                <a:lnTo>
                  <a:pt x="4902" y="1327"/>
                </a:lnTo>
                <a:lnTo>
                  <a:pt x="4965" y="1504"/>
                </a:lnTo>
                <a:lnTo>
                  <a:pt x="5066" y="1832"/>
                </a:lnTo>
                <a:lnTo>
                  <a:pt x="5130" y="2085"/>
                </a:lnTo>
                <a:lnTo>
                  <a:pt x="5155" y="2199"/>
                </a:lnTo>
                <a:lnTo>
                  <a:pt x="5155" y="2502"/>
                </a:lnTo>
                <a:lnTo>
                  <a:pt x="5130" y="2792"/>
                </a:lnTo>
                <a:lnTo>
                  <a:pt x="5104" y="3096"/>
                </a:lnTo>
                <a:lnTo>
                  <a:pt x="5066" y="3399"/>
                </a:lnTo>
                <a:lnTo>
                  <a:pt x="5016" y="3715"/>
                </a:lnTo>
                <a:lnTo>
                  <a:pt x="4967" y="4018"/>
                </a:lnTo>
                <a:lnTo>
                  <a:pt x="4940" y="4131"/>
                </a:lnTo>
                <a:lnTo>
                  <a:pt x="4826" y="4662"/>
                </a:lnTo>
                <a:lnTo>
                  <a:pt x="4814" y="4763"/>
                </a:lnTo>
                <a:lnTo>
                  <a:pt x="4826" y="4852"/>
                </a:lnTo>
                <a:lnTo>
                  <a:pt x="4852" y="4927"/>
                </a:lnTo>
                <a:lnTo>
                  <a:pt x="4889" y="4990"/>
                </a:lnTo>
                <a:lnTo>
                  <a:pt x="4940" y="5054"/>
                </a:lnTo>
                <a:lnTo>
                  <a:pt x="5003" y="5092"/>
                </a:lnTo>
                <a:lnTo>
                  <a:pt x="5066" y="5129"/>
                </a:lnTo>
                <a:lnTo>
                  <a:pt x="5142" y="5155"/>
                </a:lnTo>
                <a:lnTo>
                  <a:pt x="5218" y="5167"/>
                </a:lnTo>
                <a:lnTo>
                  <a:pt x="5294" y="5167"/>
                </a:lnTo>
                <a:lnTo>
                  <a:pt x="5370" y="5155"/>
                </a:lnTo>
                <a:lnTo>
                  <a:pt x="5433" y="5117"/>
                </a:lnTo>
                <a:lnTo>
                  <a:pt x="5509" y="5079"/>
                </a:lnTo>
                <a:lnTo>
                  <a:pt x="5559" y="5016"/>
                </a:lnTo>
                <a:lnTo>
                  <a:pt x="5610" y="4940"/>
                </a:lnTo>
                <a:lnTo>
                  <a:pt x="5635" y="4852"/>
                </a:lnTo>
                <a:lnTo>
                  <a:pt x="5761" y="4334"/>
                </a:lnTo>
                <a:lnTo>
                  <a:pt x="5790" y="4175"/>
                </a:lnTo>
                <a:lnTo>
                  <a:pt x="5790" y="4175"/>
                </a:lnTo>
                <a:lnTo>
                  <a:pt x="5862" y="3929"/>
                </a:lnTo>
                <a:lnTo>
                  <a:pt x="5963" y="3626"/>
                </a:lnTo>
                <a:lnTo>
                  <a:pt x="6064" y="3323"/>
                </a:lnTo>
                <a:lnTo>
                  <a:pt x="6191" y="3032"/>
                </a:lnTo>
                <a:lnTo>
                  <a:pt x="6317" y="2742"/>
                </a:lnTo>
                <a:lnTo>
                  <a:pt x="6456" y="2451"/>
                </a:lnTo>
                <a:lnTo>
                  <a:pt x="6519" y="2338"/>
                </a:lnTo>
                <a:lnTo>
                  <a:pt x="6582" y="2211"/>
                </a:lnTo>
                <a:lnTo>
                  <a:pt x="6658" y="2098"/>
                </a:lnTo>
                <a:lnTo>
                  <a:pt x="6734" y="1984"/>
                </a:lnTo>
                <a:lnTo>
                  <a:pt x="6822" y="1870"/>
                </a:lnTo>
                <a:lnTo>
                  <a:pt x="6911" y="1782"/>
                </a:lnTo>
                <a:lnTo>
                  <a:pt x="7012" y="1719"/>
                </a:lnTo>
                <a:lnTo>
                  <a:pt x="7100" y="1668"/>
                </a:lnTo>
                <a:lnTo>
                  <a:pt x="7189" y="1655"/>
                </a:lnTo>
                <a:lnTo>
                  <a:pt x="7227" y="1655"/>
                </a:lnTo>
                <a:lnTo>
                  <a:pt x="7277" y="1668"/>
                </a:lnTo>
                <a:lnTo>
                  <a:pt x="7315" y="1693"/>
                </a:lnTo>
                <a:lnTo>
                  <a:pt x="7353" y="1719"/>
                </a:lnTo>
                <a:lnTo>
                  <a:pt x="7391" y="1757"/>
                </a:lnTo>
                <a:lnTo>
                  <a:pt x="7416" y="1807"/>
                </a:lnTo>
                <a:lnTo>
                  <a:pt x="7479" y="1946"/>
                </a:lnTo>
                <a:lnTo>
                  <a:pt x="7530" y="2136"/>
                </a:lnTo>
                <a:lnTo>
                  <a:pt x="7555" y="2363"/>
                </a:lnTo>
                <a:lnTo>
                  <a:pt x="7568" y="2666"/>
                </a:lnTo>
                <a:lnTo>
                  <a:pt x="7543" y="2818"/>
                </a:lnTo>
                <a:lnTo>
                  <a:pt x="7492" y="2969"/>
                </a:lnTo>
                <a:lnTo>
                  <a:pt x="7441" y="3121"/>
                </a:lnTo>
                <a:lnTo>
                  <a:pt x="7378" y="3272"/>
                </a:lnTo>
                <a:lnTo>
                  <a:pt x="7227" y="3563"/>
                </a:lnTo>
                <a:lnTo>
                  <a:pt x="7062" y="3841"/>
                </a:lnTo>
                <a:lnTo>
                  <a:pt x="6886" y="4157"/>
                </a:lnTo>
                <a:lnTo>
                  <a:pt x="6671" y="4460"/>
                </a:lnTo>
                <a:lnTo>
                  <a:pt x="6456" y="4750"/>
                </a:lnTo>
                <a:lnTo>
                  <a:pt x="6229" y="5041"/>
                </a:lnTo>
                <a:lnTo>
                  <a:pt x="6178" y="5117"/>
                </a:lnTo>
                <a:lnTo>
                  <a:pt x="6140" y="5205"/>
                </a:lnTo>
                <a:lnTo>
                  <a:pt x="6128" y="5281"/>
                </a:lnTo>
                <a:lnTo>
                  <a:pt x="6128" y="5357"/>
                </a:lnTo>
                <a:lnTo>
                  <a:pt x="6153" y="5433"/>
                </a:lnTo>
                <a:lnTo>
                  <a:pt x="6178" y="5496"/>
                </a:lnTo>
                <a:lnTo>
                  <a:pt x="6216" y="5572"/>
                </a:lnTo>
                <a:lnTo>
                  <a:pt x="6267" y="5622"/>
                </a:lnTo>
                <a:lnTo>
                  <a:pt x="6317" y="5673"/>
                </a:lnTo>
                <a:lnTo>
                  <a:pt x="6393" y="5698"/>
                </a:lnTo>
                <a:lnTo>
                  <a:pt x="6456" y="5723"/>
                </a:lnTo>
                <a:lnTo>
                  <a:pt x="6532" y="5736"/>
                </a:lnTo>
                <a:lnTo>
                  <a:pt x="6608" y="5736"/>
                </a:lnTo>
                <a:lnTo>
                  <a:pt x="6683" y="5711"/>
                </a:lnTo>
                <a:lnTo>
                  <a:pt x="6759" y="5673"/>
                </a:lnTo>
                <a:lnTo>
                  <a:pt x="6835" y="5609"/>
                </a:lnTo>
                <a:lnTo>
                  <a:pt x="7265" y="5180"/>
                </a:lnTo>
                <a:lnTo>
                  <a:pt x="7694" y="4776"/>
                </a:lnTo>
                <a:lnTo>
                  <a:pt x="7922" y="4586"/>
                </a:lnTo>
                <a:lnTo>
                  <a:pt x="8149" y="4397"/>
                </a:lnTo>
                <a:lnTo>
                  <a:pt x="8402" y="4207"/>
                </a:lnTo>
                <a:lnTo>
                  <a:pt x="8654" y="4030"/>
                </a:lnTo>
                <a:lnTo>
                  <a:pt x="8831" y="3967"/>
                </a:lnTo>
                <a:lnTo>
                  <a:pt x="8995" y="3904"/>
                </a:lnTo>
                <a:lnTo>
                  <a:pt x="9147" y="3866"/>
                </a:lnTo>
                <a:lnTo>
                  <a:pt x="9286" y="3828"/>
                </a:lnTo>
                <a:lnTo>
                  <a:pt x="9412" y="3803"/>
                </a:lnTo>
                <a:lnTo>
                  <a:pt x="9539" y="3790"/>
                </a:lnTo>
                <a:lnTo>
                  <a:pt x="9640" y="3790"/>
                </a:lnTo>
                <a:lnTo>
                  <a:pt x="9728" y="3803"/>
                </a:lnTo>
                <a:lnTo>
                  <a:pt x="9817" y="3828"/>
                </a:lnTo>
                <a:lnTo>
                  <a:pt x="9892" y="3854"/>
                </a:lnTo>
                <a:lnTo>
                  <a:pt x="9956" y="3879"/>
                </a:lnTo>
                <a:lnTo>
                  <a:pt x="10006" y="3917"/>
                </a:lnTo>
                <a:lnTo>
                  <a:pt x="10044" y="3967"/>
                </a:lnTo>
                <a:lnTo>
                  <a:pt x="10082" y="4018"/>
                </a:lnTo>
                <a:lnTo>
                  <a:pt x="10107" y="4081"/>
                </a:lnTo>
                <a:lnTo>
                  <a:pt x="10132" y="4131"/>
                </a:lnTo>
                <a:lnTo>
                  <a:pt x="10132" y="4207"/>
                </a:lnTo>
                <a:lnTo>
                  <a:pt x="10132" y="4270"/>
                </a:lnTo>
                <a:lnTo>
                  <a:pt x="10120" y="4409"/>
                </a:lnTo>
                <a:lnTo>
                  <a:pt x="10069" y="4561"/>
                </a:lnTo>
                <a:lnTo>
                  <a:pt x="9993" y="4700"/>
                </a:lnTo>
                <a:lnTo>
                  <a:pt x="9905" y="4839"/>
                </a:lnTo>
                <a:lnTo>
                  <a:pt x="9791" y="4965"/>
                </a:lnTo>
                <a:lnTo>
                  <a:pt x="9665" y="5066"/>
                </a:lnTo>
                <a:lnTo>
                  <a:pt x="9513" y="5155"/>
                </a:lnTo>
                <a:lnTo>
                  <a:pt x="9324" y="5268"/>
                </a:lnTo>
                <a:lnTo>
                  <a:pt x="9122" y="5369"/>
                </a:lnTo>
                <a:lnTo>
                  <a:pt x="8920" y="5458"/>
                </a:lnTo>
                <a:lnTo>
                  <a:pt x="8705" y="5546"/>
                </a:lnTo>
                <a:lnTo>
                  <a:pt x="8452" y="5647"/>
                </a:lnTo>
                <a:lnTo>
                  <a:pt x="8187" y="5736"/>
                </a:lnTo>
                <a:lnTo>
                  <a:pt x="7922" y="5824"/>
                </a:lnTo>
                <a:lnTo>
                  <a:pt x="7656" y="5900"/>
                </a:lnTo>
                <a:lnTo>
                  <a:pt x="7126" y="6039"/>
                </a:lnTo>
                <a:lnTo>
                  <a:pt x="6595" y="6153"/>
                </a:lnTo>
                <a:lnTo>
                  <a:pt x="6519" y="6178"/>
                </a:lnTo>
                <a:lnTo>
                  <a:pt x="6431" y="6191"/>
                </a:lnTo>
                <a:lnTo>
                  <a:pt x="6355" y="6228"/>
                </a:lnTo>
                <a:lnTo>
                  <a:pt x="6330" y="6254"/>
                </a:lnTo>
                <a:lnTo>
                  <a:pt x="6325" y="6258"/>
                </a:lnTo>
                <a:lnTo>
                  <a:pt x="6325" y="6258"/>
                </a:lnTo>
                <a:lnTo>
                  <a:pt x="6330" y="6241"/>
                </a:lnTo>
                <a:lnTo>
                  <a:pt x="6342" y="6191"/>
                </a:lnTo>
                <a:lnTo>
                  <a:pt x="6355" y="6140"/>
                </a:lnTo>
                <a:lnTo>
                  <a:pt x="6342" y="6077"/>
                </a:lnTo>
                <a:lnTo>
                  <a:pt x="6330" y="6026"/>
                </a:lnTo>
                <a:lnTo>
                  <a:pt x="6304" y="5976"/>
                </a:lnTo>
                <a:lnTo>
                  <a:pt x="6267" y="5925"/>
                </a:lnTo>
                <a:lnTo>
                  <a:pt x="6216" y="5887"/>
                </a:lnTo>
                <a:lnTo>
                  <a:pt x="5850" y="5660"/>
                </a:lnTo>
                <a:lnTo>
                  <a:pt x="5660" y="5559"/>
                </a:lnTo>
                <a:lnTo>
                  <a:pt x="5483" y="5458"/>
                </a:lnTo>
                <a:lnTo>
                  <a:pt x="5294" y="5369"/>
                </a:lnTo>
                <a:lnTo>
                  <a:pt x="5117" y="5294"/>
                </a:lnTo>
                <a:lnTo>
                  <a:pt x="4927" y="5231"/>
                </a:lnTo>
                <a:lnTo>
                  <a:pt x="4738" y="5167"/>
                </a:lnTo>
                <a:lnTo>
                  <a:pt x="4548" y="5129"/>
                </a:lnTo>
                <a:lnTo>
                  <a:pt x="4359" y="5092"/>
                </a:lnTo>
                <a:lnTo>
                  <a:pt x="4157" y="5066"/>
                </a:lnTo>
                <a:lnTo>
                  <a:pt x="3967" y="5066"/>
                </a:lnTo>
                <a:lnTo>
                  <a:pt x="3765" y="5079"/>
                </a:lnTo>
                <a:lnTo>
                  <a:pt x="3674" y="5084"/>
                </a:lnTo>
                <a:lnTo>
                  <a:pt x="3674" y="5084"/>
                </a:lnTo>
                <a:lnTo>
                  <a:pt x="3702" y="5028"/>
                </a:lnTo>
                <a:lnTo>
                  <a:pt x="3715" y="4953"/>
                </a:lnTo>
                <a:lnTo>
                  <a:pt x="3727" y="4852"/>
                </a:lnTo>
                <a:lnTo>
                  <a:pt x="3689" y="4391"/>
                </a:lnTo>
                <a:lnTo>
                  <a:pt x="3677" y="3942"/>
                </a:lnTo>
                <a:lnTo>
                  <a:pt x="3664" y="3475"/>
                </a:lnTo>
                <a:lnTo>
                  <a:pt x="3689" y="3007"/>
                </a:lnTo>
                <a:lnTo>
                  <a:pt x="3727" y="2540"/>
                </a:lnTo>
                <a:lnTo>
                  <a:pt x="3765" y="2312"/>
                </a:lnTo>
                <a:lnTo>
                  <a:pt x="3803" y="2085"/>
                </a:lnTo>
                <a:lnTo>
                  <a:pt x="3854" y="1870"/>
                </a:lnTo>
                <a:lnTo>
                  <a:pt x="3917" y="1643"/>
                </a:lnTo>
                <a:lnTo>
                  <a:pt x="3980" y="1428"/>
                </a:lnTo>
                <a:lnTo>
                  <a:pt x="4068" y="1213"/>
                </a:lnTo>
                <a:lnTo>
                  <a:pt x="4119" y="1100"/>
                </a:lnTo>
                <a:lnTo>
                  <a:pt x="4182" y="986"/>
                </a:lnTo>
                <a:lnTo>
                  <a:pt x="4233" y="910"/>
                </a:lnTo>
                <a:lnTo>
                  <a:pt x="4283" y="847"/>
                </a:lnTo>
                <a:lnTo>
                  <a:pt x="4346" y="796"/>
                </a:lnTo>
                <a:lnTo>
                  <a:pt x="4397" y="771"/>
                </a:lnTo>
                <a:lnTo>
                  <a:pt x="4447" y="759"/>
                </a:lnTo>
                <a:close/>
                <a:moveTo>
                  <a:pt x="4182" y="5711"/>
                </a:moveTo>
                <a:lnTo>
                  <a:pt x="4346" y="5736"/>
                </a:lnTo>
                <a:lnTo>
                  <a:pt x="4523" y="5761"/>
                </a:lnTo>
                <a:lnTo>
                  <a:pt x="4687" y="5812"/>
                </a:lnTo>
                <a:lnTo>
                  <a:pt x="4852" y="5862"/>
                </a:lnTo>
                <a:lnTo>
                  <a:pt x="5016" y="5925"/>
                </a:lnTo>
                <a:lnTo>
                  <a:pt x="5332" y="6077"/>
                </a:lnTo>
                <a:lnTo>
                  <a:pt x="5647" y="6228"/>
                </a:lnTo>
                <a:lnTo>
                  <a:pt x="5938" y="6405"/>
                </a:lnTo>
                <a:lnTo>
                  <a:pt x="5989" y="6431"/>
                </a:lnTo>
                <a:lnTo>
                  <a:pt x="6052" y="6443"/>
                </a:lnTo>
                <a:lnTo>
                  <a:pt x="6102" y="6443"/>
                </a:lnTo>
                <a:lnTo>
                  <a:pt x="6165" y="6431"/>
                </a:lnTo>
                <a:lnTo>
                  <a:pt x="6186" y="6424"/>
                </a:lnTo>
                <a:lnTo>
                  <a:pt x="6186" y="6424"/>
                </a:lnTo>
                <a:lnTo>
                  <a:pt x="6077" y="6557"/>
                </a:lnTo>
                <a:lnTo>
                  <a:pt x="5963" y="6671"/>
                </a:lnTo>
                <a:lnTo>
                  <a:pt x="5837" y="6772"/>
                </a:lnTo>
                <a:lnTo>
                  <a:pt x="5711" y="6873"/>
                </a:lnTo>
                <a:lnTo>
                  <a:pt x="5572" y="6949"/>
                </a:lnTo>
                <a:lnTo>
                  <a:pt x="5433" y="7024"/>
                </a:lnTo>
                <a:lnTo>
                  <a:pt x="5294" y="7088"/>
                </a:lnTo>
                <a:lnTo>
                  <a:pt x="5155" y="7125"/>
                </a:lnTo>
                <a:lnTo>
                  <a:pt x="5003" y="7163"/>
                </a:lnTo>
                <a:lnTo>
                  <a:pt x="4852" y="7189"/>
                </a:lnTo>
                <a:lnTo>
                  <a:pt x="4687" y="7201"/>
                </a:lnTo>
                <a:lnTo>
                  <a:pt x="4536" y="7214"/>
                </a:lnTo>
                <a:lnTo>
                  <a:pt x="4371" y="7201"/>
                </a:lnTo>
                <a:lnTo>
                  <a:pt x="4195" y="7189"/>
                </a:lnTo>
                <a:lnTo>
                  <a:pt x="4018" y="7151"/>
                </a:lnTo>
                <a:lnTo>
                  <a:pt x="3765" y="7100"/>
                </a:lnTo>
                <a:lnTo>
                  <a:pt x="3550" y="7024"/>
                </a:lnTo>
                <a:lnTo>
                  <a:pt x="3361" y="6949"/>
                </a:lnTo>
                <a:lnTo>
                  <a:pt x="3209" y="6873"/>
                </a:lnTo>
                <a:lnTo>
                  <a:pt x="3083" y="6784"/>
                </a:lnTo>
                <a:lnTo>
                  <a:pt x="2994" y="6683"/>
                </a:lnTo>
                <a:lnTo>
                  <a:pt x="2931" y="6595"/>
                </a:lnTo>
                <a:lnTo>
                  <a:pt x="2893" y="6494"/>
                </a:lnTo>
                <a:lnTo>
                  <a:pt x="2881" y="6393"/>
                </a:lnTo>
                <a:lnTo>
                  <a:pt x="2881" y="6304"/>
                </a:lnTo>
                <a:lnTo>
                  <a:pt x="2919" y="6216"/>
                </a:lnTo>
                <a:lnTo>
                  <a:pt x="2969" y="6127"/>
                </a:lnTo>
                <a:lnTo>
                  <a:pt x="3032" y="6039"/>
                </a:lnTo>
                <a:lnTo>
                  <a:pt x="3121" y="5963"/>
                </a:lnTo>
                <a:lnTo>
                  <a:pt x="3222" y="5900"/>
                </a:lnTo>
                <a:lnTo>
                  <a:pt x="3336" y="5837"/>
                </a:lnTo>
                <a:lnTo>
                  <a:pt x="3500" y="5786"/>
                </a:lnTo>
                <a:lnTo>
                  <a:pt x="3677" y="5736"/>
                </a:lnTo>
                <a:lnTo>
                  <a:pt x="3841" y="5711"/>
                </a:lnTo>
                <a:close/>
                <a:moveTo>
                  <a:pt x="4599" y="1"/>
                </a:moveTo>
                <a:lnTo>
                  <a:pt x="4409" y="13"/>
                </a:lnTo>
                <a:lnTo>
                  <a:pt x="4245" y="38"/>
                </a:lnTo>
                <a:lnTo>
                  <a:pt x="4081" y="89"/>
                </a:lnTo>
                <a:lnTo>
                  <a:pt x="3929" y="165"/>
                </a:lnTo>
                <a:lnTo>
                  <a:pt x="3790" y="241"/>
                </a:lnTo>
                <a:lnTo>
                  <a:pt x="3677" y="342"/>
                </a:lnTo>
                <a:lnTo>
                  <a:pt x="3550" y="455"/>
                </a:lnTo>
                <a:lnTo>
                  <a:pt x="3449" y="582"/>
                </a:lnTo>
                <a:lnTo>
                  <a:pt x="3361" y="721"/>
                </a:lnTo>
                <a:lnTo>
                  <a:pt x="3272" y="872"/>
                </a:lnTo>
                <a:lnTo>
                  <a:pt x="3197" y="1024"/>
                </a:lnTo>
                <a:lnTo>
                  <a:pt x="3133" y="1201"/>
                </a:lnTo>
                <a:lnTo>
                  <a:pt x="3070" y="1378"/>
                </a:lnTo>
                <a:lnTo>
                  <a:pt x="3020" y="1554"/>
                </a:lnTo>
                <a:lnTo>
                  <a:pt x="2969" y="1744"/>
                </a:lnTo>
                <a:lnTo>
                  <a:pt x="2965" y="1766"/>
                </a:lnTo>
                <a:lnTo>
                  <a:pt x="2965" y="1766"/>
                </a:lnTo>
                <a:lnTo>
                  <a:pt x="2944" y="1731"/>
                </a:lnTo>
                <a:lnTo>
                  <a:pt x="2855" y="1592"/>
                </a:lnTo>
                <a:lnTo>
                  <a:pt x="2754" y="1479"/>
                </a:lnTo>
                <a:lnTo>
                  <a:pt x="2653" y="1365"/>
                </a:lnTo>
                <a:lnTo>
                  <a:pt x="2552" y="1251"/>
                </a:lnTo>
                <a:lnTo>
                  <a:pt x="2439" y="1163"/>
                </a:lnTo>
                <a:lnTo>
                  <a:pt x="2312" y="1074"/>
                </a:lnTo>
                <a:lnTo>
                  <a:pt x="2186" y="999"/>
                </a:lnTo>
                <a:lnTo>
                  <a:pt x="2047" y="923"/>
                </a:lnTo>
                <a:lnTo>
                  <a:pt x="1895" y="872"/>
                </a:lnTo>
                <a:lnTo>
                  <a:pt x="1744" y="822"/>
                </a:lnTo>
                <a:lnTo>
                  <a:pt x="1579" y="796"/>
                </a:lnTo>
                <a:lnTo>
                  <a:pt x="1415" y="771"/>
                </a:lnTo>
                <a:lnTo>
                  <a:pt x="1276" y="771"/>
                </a:lnTo>
                <a:lnTo>
                  <a:pt x="1137" y="784"/>
                </a:lnTo>
                <a:lnTo>
                  <a:pt x="998" y="822"/>
                </a:lnTo>
                <a:lnTo>
                  <a:pt x="872" y="860"/>
                </a:lnTo>
                <a:lnTo>
                  <a:pt x="746" y="923"/>
                </a:lnTo>
                <a:lnTo>
                  <a:pt x="632" y="986"/>
                </a:lnTo>
                <a:lnTo>
                  <a:pt x="518" y="1074"/>
                </a:lnTo>
                <a:lnTo>
                  <a:pt x="417" y="1163"/>
                </a:lnTo>
                <a:lnTo>
                  <a:pt x="316" y="1264"/>
                </a:lnTo>
                <a:lnTo>
                  <a:pt x="240" y="1378"/>
                </a:lnTo>
                <a:lnTo>
                  <a:pt x="164" y="1491"/>
                </a:lnTo>
                <a:lnTo>
                  <a:pt x="101" y="1618"/>
                </a:lnTo>
                <a:lnTo>
                  <a:pt x="51" y="1744"/>
                </a:lnTo>
                <a:lnTo>
                  <a:pt x="13" y="1870"/>
                </a:lnTo>
                <a:lnTo>
                  <a:pt x="0" y="2009"/>
                </a:lnTo>
                <a:lnTo>
                  <a:pt x="0" y="2148"/>
                </a:lnTo>
                <a:lnTo>
                  <a:pt x="13" y="2426"/>
                </a:lnTo>
                <a:lnTo>
                  <a:pt x="63" y="2691"/>
                </a:lnTo>
                <a:lnTo>
                  <a:pt x="114" y="2969"/>
                </a:lnTo>
                <a:lnTo>
                  <a:pt x="190" y="3235"/>
                </a:lnTo>
                <a:lnTo>
                  <a:pt x="291" y="3487"/>
                </a:lnTo>
                <a:lnTo>
                  <a:pt x="405" y="3740"/>
                </a:lnTo>
                <a:lnTo>
                  <a:pt x="531" y="3980"/>
                </a:lnTo>
                <a:lnTo>
                  <a:pt x="657" y="4220"/>
                </a:lnTo>
                <a:lnTo>
                  <a:pt x="809" y="4460"/>
                </a:lnTo>
                <a:lnTo>
                  <a:pt x="973" y="4687"/>
                </a:lnTo>
                <a:lnTo>
                  <a:pt x="1137" y="4915"/>
                </a:lnTo>
                <a:lnTo>
                  <a:pt x="1314" y="5129"/>
                </a:lnTo>
                <a:lnTo>
                  <a:pt x="1491" y="5332"/>
                </a:lnTo>
                <a:lnTo>
                  <a:pt x="1681" y="5546"/>
                </a:lnTo>
                <a:lnTo>
                  <a:pt x="2072" y="5938"/>
                </a:lnTo>
                <a:lnTo>
                  <a:pt x="2123" y="5976"/>
                </a:lnTo>
                <a:lnTo>
                  <a:pt x="2186" y="6014"/>
                </a:lnTo>
                <a:lnTo>
                  <a:pt x="2254" y="6025"/>
                </a:lnTo>
                <a:lnTo>
                  <a:pt x="2254" y="6025"/>
                </a:lnTo>
                <a:lnTo>
                  <a:pt x="2287" y="6191"/>
                </a:lnTo>
                <a:lnTo>
                  <a:pt x="2350" y="6380"/>
                </a:lnTo>
                <a:lnTo>
                  <a:pt x="2413" y="6557"/>
                </a:lnTo>
                <a:lnTo>
                  <a:pt x="2502" y="6721"/>
                </a:lnTo>
                <a:lnTo>
                  <a:pt x="2590" y="6873"/>
                </a:lnTo>
                <a:lnTo>
                  <a:pt x="2679" y="7012"/>
                </a:lnTo>
                <a:lnTo>
                  <a:pt x="2792" y="7138"/>
                </a:lnTo>
                <a:lnTo>
                  <a:pt x="2906" y="7264"/>
                </a:lnTo>
                <a:lnTo>
                  <a:pt x="3020" y="7378"/>
                </a:lnTo>
                <a:lnTo>
                  <a:pt x="3146" y="7479"/>
                </a:lnTo>
                <a:lnTo>
                  <a:pt x="3285" y="7568"/>
                </a:lnTo>
                <a:lnTo>
                  <a:pt x="3424" y="7643"/>
                </a:lnTo>
                <a:lnTo>
                  <a:pt x="3576" y="7719"/>
                </a:lnTo>
                <a:lnTo>
                  <a:pt x="3727" y="7770"/>
                </a:lnTo>
                <a:lnTo>
                  <a:pt x="3879" y="7820"/>
                </a:lnTo>
                <a:lnTo>
                  <a:pt x="4030" y="7858"/>
                </a:lnTo>
                <a:lnTo>
                  <a:pt x="4195" y="7883"/>
                </a:lnTo>
                <a:lnTo>
                  <a:pt x="4359" y="7909"/>
                </a:lnTo>
                <a:lnTo>
                  <a:pt x="4687" y="7909"/>
                </a:lnTo>
                <a:lnTo>
                  <a:pt x="4864" y="7896"/>
                </a:lnTo>
                <a:lnTo>
                  <a:pt x="5028" y="7871"/>
                </a:lnTo>
                <a:lnTo>
                  <a:pt x="5193" y="7845"/>
                </a:lnTo>
                <a:lnTo>
                  <a:pt x="5370" y="7795"/>
                </a:lnTo>
                <a:lnTo>
                  <a:pt x="5534" y="7744"/>
                </a:lnTo>
                <a:lnTo>
                  <a:pt x="5698" y="7681"/>
                </a:lnTo>
                <a:lnTo>
                  <a:pt x="5850" y="7605"/>
                </a:lnTo>
                <a:lnTo>
                  <a:pt x="6014" y="7530"/>
                </a:lnTo>
                <a:lnTo>
                  <a:pt x="6165" y="7441"/>
                </a:lnTo>
                <a:lnTo>
                  <a:pt x="6317" y="7328"/>
                </a:lnTo>
                <a:lnTo>
                  <a:pt x="6469" y="7226"/>
                </a:lnTo>
                <a:lnTo>
                  <a:pt x="6608" y="7100"/>
                </a:lnTo>
                <a:lnTo>
                  <a:pt x="6709" y="7024"/>
                </a:lnTo>
                <a:lnTo>
                  <a:pt x="6810" y="6949"/>
                </a:lnTo>
                <a:lnTo>
                  <a:pt x="6923" y="6873"/>
                </a:lnTo>
                <a:lnTo>
                  <a:pt x="7050" y="6810"/>
                </a:lnTo>
                <a:lnTo>
                  <a:pt x="7315" y="6709"/>
                </a:lnTo>
                <a:lnTo>
                  <a:pt x="7618" y="6607"/>
                </a:lnTo>
                <a:lnTo>
                  <a:pt x="7934" y="6519"/>
                </a:lnTo>
                <a:lnTo>
                  <a:pt x="8250" y="6443"/>
                </a:lnTo>
                <a:lnTo>
                  <a:pt x="8920" y="6279"/>
                </a:lnTo>
                <a:lnTo>
                  <a:pt x="9248" y="6178"/>
                </a:lnTo>
                <a:lnTo>
                  <a:pt x="9564" y="6064"/>
                </a:lnTo>
                <a:lnTo>
                  <a:pt x="9854" y="5938"/>
                </a:lnTo>
                <a:lnTo>
                  <a:pt x="9993" y="5862"/>
                </a:lnTo>
                <a:lnTo>
                  <a:pt x="10120" y="5786"/>
                </a:lnTo>
                <a:lnTo>
                  <a:pt x="10246" y="5698"/>
                </a:lnTo>
                <a:lnTo>
                  <a:pt x="10372" y="5609"/>
                </a:lnTo>
                <a:lnTo>
                  <a:pt x="10474" y="5508"/>
                </a:lnTo>
                <a:lnTo>
                  <a:pt x="10575" y="5395"/>
                </a:lnTo>
                <a:lnTo>
                  <a:pt x="10663" y="5268"/>
                </a:lnTo>
                <a:lnTo>
                  <a:pt x="10739" y="5142"/>
                </a:lnTo>
                <a:lnTo>
                  <a:pt x="10802" y="4990"/>
                </a:lnTo>
                <a:lnTo>
                  <a:pt x="10853" y="4839"/>
                </a:lnTo>
                <a:lnTo>
                  <a:pt x="10878" y="4713"/>
                </a:lnTo>
                <a:lnTo>
                  <a:pt x="10890" y="4574"/>
                </a:lnTo>
                <a:lnTo>
                  <a:pt x="10890" y="4435"/>
                </a:lnTo>
                <a:lnTo>
                  <a:pt x="10878" y="4296"/>
                </a:lnTo>
                <a:lnTo>
                  <a:pt x="10853" y="4157"/>
                </a:lnTo>
                <a:lnTo>
                  <a:pt x="10815" y="4018"/>
                </a:lnTo>
                <a:lnTo>
                  <a:pt x="10764" y="3879"/>
                </a:lnTo>
                <a:lnTo>
                  <a:pt x="10701" y="3740"/>
                </a:lnTo>
                <a:lnTo>
                  <a:pt x="10625" y="3614"/>
                </a:lnTo>
                <a:lnTo>
                  <a:pt x="10549" y="3487"/>
                </a:lnTo>
                <a:lnTo>
                  <a:pt x="10448" y="3374"/>
                </a:lnTo>
                <a:lnTo>
                  <a:pt x="10347" y="3285"/>
                </a:lnTo>
                <a:lnTo>
                  <a:pt x="10233" y="3197"/>
                </a:lnTo>
                <a:lnTo>
                  <a:pt x="10107" y="3133"/>
                </a:lnTo>
                <a:lnTo>
                  <a:pt x="9981" y="3083"/>
                </a:lnTo>
                <a:lnTo>
                  <a:pt x="9842" y="3045"/>
                </a:lnTo>
                <a:lnTo>
                  <a:pt x="9703" y="3032"/>
                </a:lnTo>
                <a:lnTo>
                  <a:pt x="9299" y="3032"/>
                </a:lnTo>
                <a:lnTo>
                  <a:pt x="9033" y="3070"/>
                </a:lnTo>
                <a:lnTo>
                  <a:pt x="8781" y="3133"/>
                </a:lnTo>
                <a:lnTo>
                  <a:pt x="8541" y="3222"/>
                </a:lnTo>
                <a:lnTo>
                  <a:pt x="8301" y="3323"/>
                </a:lnTo>
                <a:lnTo>
                  <a:pt x="8220" y="3365"/>
                </a:lnTo>
                <a:lnTo>
                  <a:pt x="8220" y="3365"/>
                </a:lnTo>
                <a:lnTo>
                  <a:pt x="8250" y="3298"/>
                </a:lnTo>
                <a:lnTo>
                  <a:pt x="8313" y="3121"/>
                </a:lnTo>
                <a:lnTo>
                  <a:pt x="8364" y="2957"/>
                </a:lnTo>
                <a:lnTo>
                  <a:pt x="8414" y="2780"/>
                </a:lnTo>
                <a:lnTo>
                  <a:pt x="8440" y="2616"/>
                </a:lnTo>
                <a:lnTo>
                  <a:pt x="8465" y="2451"/>
                </a:lnTo>
                <a:lnTo>
                  <a:pt x="8477" y="2300"/>
                </a:lnTo>
                <a:lnTo>
                  <a:pt x="8465" y="2136"/>
                </a:lnTo>
                <a:lnTo>
                  <a:pt x="8452" y="1997"/>
                </a:lnTo>
                <a:lnTo>
                  <a:pt x="8414" y="1845"/>
                </a:lnTo>
                <a:lnTo>
                  <a:pt x="8364" y="1719"/>
                </a:lnTo>
                <a:lnTo>
                  <a:pt x="8288" y="1592"/>
                </a:lnTo>
                <a:lnTo>
                  <a:pt x="8199" y="1479"/>
                </a:lnTo>
                <a:lnTo>
                  <a:pt x="8086" y="1365"/>
                </a:lnTo>
                <a:lnTo>
                  <a:pt x="7959" y="1264"/>
                </a:lnTo>
                <a:lnTo>
                  <a:pt x="7808" y="1188"/>
                </a:lnTo>
                <a:lnTo>
                  <a:pt x="7631" y="1112"/>
                </a:lnTo>
                <a:lnTo>
                  <a:pt x="7467" y="1062"/>
                </a:lnTo>
                <a:lnTo>
                  <a:pt x="7302" y="1024"/>
                </a:lnTo>
                <a:lnTo>
                  <a:pt x="7138" y="1011"/>
                </a:lnTo>
                <a:lnTo>
                  <a:pt x="6999" y="1024"/>
                </a:lnTo>
                <a:lnTo>
                  <a:pt x="6848" y="1036"/>
                </a:lnTo>
                <a:lnTo>
                  <a:pt x="6709" y="1087"/>
                </a:lnTo>
                <a:lnTo>
                  <a:pt x="6582" y="1138"/>
                </a:lnTo>
                <a:lnTo>
                  <a:pt x="6456" y="1213"/>
                </a:lnTo>
                <a:lnTo>
                  <a:pt x="6330" y="1289"/>
                </a:lnTo>
                <a:lnTo>
                  <a:pt x="6216" y="1390"/>
                </a:lnTo>
                <a:lnTo>
                  <a:pt x="6102" y="1491"/>
                </a:lnTo>
                <a:lnTo>
                  <a:pt x="6001" y="1618"/>
                </a:lnTo>
                <a:lnTo>
                  <a:pt x="5978" y="1647"/>
                </a:lnTo>
                <a:lnTo>
                  <a:pt x="5978" y="1647"/>
                </a:lnTo>
                <a:lnTo>
                  <a:pt x="5976" y="1618"/>
                </a:lnTo>
                <a:lnTo>
                  <a:pt x="5951" y="1428"/>
                </a:lnTo>
                <a:lnTo>
                  <a:pt x="5913" y="1239"/>
                </a:lnTo>
                <a:lnTo>
                  <a:pt x="5875" y="1062"/>
                </a:lnTo>
                <a:lnTo>
                  <a:pt x="5812" y="898"/>
                </a:lnTo>
                <a:lnTo>
                  <a:pt x="5749" y="746"/>
                </a:lnTo>
                <a:lnTo>
                  <a:pt x="5673" y="607"/>
                </a:lnTo>
                <a:lnTo>
                  <a:pt x="5584" y="468"/>
                </a:lnTo>
                <a:lnTo>
                  <a:pt x="5483" y="354"/>
                </a:lnTo>
                <a:lnTo>
                  <a:pt x="5382" y="253"/>
                </a:lnTo>
                <a:lnTo>
                  <a:pt x="5256" y="165"/>
                </a:lnTo>
                <a:lnTo>
                  <a:pt x="5104" y="89"/>
                </a:lnTo>
                <a:lnTo>
                  <a:pt x="4953" y="38"/>
                </a:lnTo>
                <a:lnTo>
                  <a:pt x="4788" y="13"/>
                </a:lnTo>
                <a:lnTo>
                  <a:pt x="4599" y="1"/>
                </a:lnTo>
                <a:close/>
              </a:path>
            </a:pathLst>
          </a:custGeom>
          <a:solidFill>
            <a:srgbClr val="30211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0" name="Google Shape;140;p9"/>
          <p:cNvSpPr txBox="1">
            <a:spLocks noGrp="1"/>
          </p:cNvSpPr>
          <p:nvPr>
            <p:ph type="subTitle" idx="4"/>
          </p:nvPr>
        </p:nvSpPr>
        <p:spPr>
          <a:xfrm>
            <a:off x="4607576" y="4269512"/>
            <a:ext cx="3456384" cy="664006"/>
          </a:xfrm>
          <a:prstGeom prst="rect">
            <a:avLst/>
          </a:prstGeom>
          <a:noFill/>
          <a:ln>
            <a:noFill/>
          </a:ln>
        </p:spPr>
        <p:txBody>
          <a:bodyPr spcFirstLastPara="1" wrap="square" lIns="91425" tIns="91425" rIns="91425" bIns="91425" anchor="t" anchorCtr="0">
            <a:noAutofit/>
          </a:bodyPr>
          <a:lstStyle/>
          <a:p>
            <a:pPr marL="0" lvl="0" indent="0"/>
            <a:r>
              <a:rPr lang="en-US" sz="800" u="sng" dirty="0">
                <a:solidFill>
                  <a:srgbClr val="55301C"/>
                </a:solidFill>
                <a:hlinkClick r:id="rId3">
                  <a:extLst>
                    <a:ext uri="{A12FA001-AC4F-418D-AE19-62706E023703}">
                      <ahyp:hlinkClr xmlns:ahyp="http://schemas.microsoft.com/office/drawing/2018/hyperlinkcolor" xmlns="" val="tx"/>
                    </a:ext>
                  </a:extLst>
                </a:hlinkClick>
              </a:rPr>
              <a:t>Sources: </a:t>
            </a:r>
            <a:r>
              <a:rPr lang="en-US" sz="800" u="sng" dirty="0">
                <a:solidFill>
                  <a:srgbClr val="55301C"/>
                </a:solidFill>
                <a:hlinkClick r:id="rId4"/>
              </a:rPr>
              <a:t>https://www.pexels.com/photo/grey-rock-with-holes-with-water-2109755</a:t>
            </a:r>
            <a:r>
              <a:rPr lang="en-US" sz="800" u="sng" dirty="0" smtClean="0">
                <a:solidFill>
                  <a:srgbClr val="55301C"/>
                </a:solidFill>
                <a:hlinkClick r:id="rId4"/>
              </a:rPr>
              <a:t>/</a:t>
            </a:r>
            <a:endParaRPr lang="en-US" sz="800" u="sng" dirty="0" smtClean="0">
              <a:solidFill>
                <a:srgbClr val="55301C"/>
              </a:solidFill>
            </a:endParaRPr>
          </a:p>
          <a:p>
            <a:pPr marL="0" lvl="0" indent="0"/>
            <a:r>
              <a:rPr lang="en-US" sz="800" dirty="0">
                <a:solidFill>
                  <a:srgbClr val="55301C"/>
                </a:solidFill>
              </a:rPr>
              <a:t>https://www.pexels.com/photo/pink-black-and-yellow-abstract-painting-2911521/</a:t>
            </a:r>
            <a:endParaRPr dirty="0"/>
          </a:p>
        </p:txBody>
      </p:sp>
      <p:sp>
        <p:nvSpPr>
          <p:cNvPr id="142" name="Google Shape;142;p9"/>
          <p:cNvSpPr txBox="1">
            <a:spLocks noGrp="1"/>
          </p:cNvSpPr>
          <p:nvPr>
            <p:ph type="subTitle" idx="3"/>
          </p:nvPr>
        </p:nvSpPr>
        <p:spPr>
          <a:xfrm>
            <a:off x="3009108" y="1052301"/>
            <a:ext cx="4708191" cy="3528392"/>
          </a:xfrm>
          <a:prstGeom prst="rect">
            <a:avLst/>
          </a:prstGeom>
          <a:noFill/>
          <a:ln>
            <a:noFill/>
          </a:ln>
        </p:spPr>
        <p:txBody>
          <a:bodyPr spcFirstLastPara="1" wrap="square" lIns="91425" tIns="91425" rIns="91425" bIns="91425" anchor="t" anchorCtr="0">
            <a:noAutofit/>
          </a:bodyPr>
          <a:lstStyle/>
          <a:p>
            <a:pPr marL="285750" lvl="0" indent="-285750" algn="l">
              <a:buClr>
                <a:srgbClr val="B08980"/>
              </a:buClr>
              <a:buFont typeface="Wingdings" panose="05000000000000000000" pitchFamily="2" charset="2"/>
              <a:buChar char="§"/>
            </a:pPr>
            <a:r>
              <a:rPr lang="en-US" sz="1800" b="1" dirty="0" smtClean="0">
                <a:solidFill>
                  <a:srgbClr val="22130B"/>
                </a:solidFill>
                <a:latin typeface="Arial"/>
                <a:ea typeface="Arial"/>
                <a:cs typeface="Arial"/>
                <a:sym typeface="Arial"/>
              </a:rPr>
              <a:t>Texture</a:t>
            </a:r>
            <a:r>
              <a:rPr lang="en-US" sz="1800" b="1" dirty="0">
                <a:solidFill>
                  <a:srgbClr val="22130B"/>
                </a:solidFill>
                <a:latin typeface="Arial"/>
                <a:ea typeface="Arial"/>
                <a:cs typeface="Arial"/>
                <a:sym typeface="Arial"/>
              </a:rPr>
              <a:t>: </a:t>
            </a:r>
            <a:r>
              <a:rPr lang="en-US" sz="1800" dirty="0">
                <a:solidFill>
                  <a:srgbClr val="22130B"/>
                </a:solidFill>
                <a:latin typeface="Arial"/>
                <a:ea typeface="Arial"/>
                <a:cs typeface="Arial"/>
                <a:sym typeface="Arial"/>
              </a:rPr>
              <a:t>Refers to the surface quality of an object, either tactile (actual texture) or visual (implied texture). </a:t>
            </a:r>
            <a:endParaRPr lang="en-US" sz="1800" dirty="0" smtClean="0">
              <a:solidFill>
                <a:srgbClr val="22130B"/>
              </a:solidFill>
              <a:latin typeface="Arial"/>
              <a:ea typeface="Arial"/>
              <a:cs typeface="Arial"/>
              <a:sym typeface="Arial"/>
            </a:endParaRPr>
          </a:p>
          <a:p>
            <a:pPr marL="285750" lvl="0" indent="-285750" algn="l">
              <a:buClr>
                <a:srgbClr val="B08980"/>
              </a:buClr>
              <a:buFont typeface="Wingdings" panose="05000000000000000000" pitchFamily="2" charset="2"/>
              <a:buChar char="§"/>
            </a:pPr>
            <a:r>
              <a:rPr lang="en-US" sz="1800" dirty="0" smtClean="0">
                <a:solidFill>
                  <a:srgbClr val="22130B"/>
                </a:solidFill>
                <a:latin typeface="Arial"/>
                <a:ea typeface="Arial"/>
                <a:cs typeface="Arial"/>
                <a:sym typeface="Arial"/>
              </a:rPr>
              <a:t>Texture </a:t>
            </a:r>
            <a:r>
              <a:rPr lang="en-US" sz="1800" dirty="0">
                <a:solidFill>
                  <a:srgbClr val="22130B"/>
                </a:solidFill>
                <a:latin typeface="Arial"/>
                <a:ea typeface="Arial"/>
                <a:cs typeface="Arial"/>
                <a:sym typeface="Arial"/>
              </a:rPr>
              <a:t>adds depth and interest to design and artworks. </a:t>
            </a:r>
            <a:r>
              <a:rPr lang="en-US" sz="1800" dirty="0" smtClean="0">
                <a:solidFill>
                  <a:srgbClr val="22130B"/>
                </a:solidFill>
                <a:latin typeface="Arial"/>
                <a:ea typeface="Arial"/>
                <a:cs typeface="Arial"/>
                <a:sym typeface="Arial"/>
              </a:rPr>
              <a:t>is </a:t>
            </a:r>
            <a:r>
              <a:rPr lang="en-US" sz="1800" dirty="0">
                <a:solidFill>
                  <a:srgbClr val="22130B"/>
                </a:solidFill>
                <a:latin typeface="Arial"/>
                <a:ea typeface="Arial"/>
                <a:cs typeface="Arial"/>
                <a:sym typeface="Arial"/>
              </a:rPr>
              <a:t>how something feels or looks like it would feel if you could touch it. </a:t>
            </a:r>
            <a:endParaRPr lang="en-US" sz="1800" dirty="0" smtClean="0">
              <a:solidFill>
                <a:srgbClr val="22130B"/>
              </a:solidFill>
              <a:latin typeface="Arial"/>
              <a:ea typeface="Arial"/>
              <a:cs typeface="Arial"/>
              <a:sym typeface="Arial"/>
            </a:endParaRPr>
          </a:p>
          <a:p>
            <a:pPr marL="285750" lvl="0" indent="-285750" algn="l">
              <a:buClr>
                <a:srgbClr val="B08980"/>
              </a:buClr>
              <a:buFont typeface="Wingdings" panose="05000000000000000000" pitchFamily="2" charset="2"/>
              <a:buChar char="§"/>
            </a:pPr>
            <a:r>
              <a:rPr lang="en-US" sz="1800" dirty="0" smtClean="0">
                <a:solidFill>
                  <a:srgbClr val="22130B"/>
                </a:solidFill>
                <a:latin typeface="Arial"/>
                <a:ea typeface="Arial"/>
                <a:cs typeface="Arial"/>
                <a:sym typeface="Arial"/>
              </a:rPr>
              <a:t>There </a:t>
            </a:r>
            <a:r>
              <a:rPr lang="en-US" sz="1800" dirty="0">
                <a:solidFill>
                  <a:srgbClr val="22130B"/>
                </a:solidFill>
                <a:latin typeface="Arial"/>
                <a:ea typeface="Arial"/>
                <a:cs typeface="Arial"/>
                <a:sym typeface="Arial"/>
              </a:rPr>
              <a:t>are two kinds of texture: Real (how something actually feels, such as a sculpture) and Implied (when an artist paints or draws a texture but it is artificial).</a:t>
            </a:r>
            <a:endParaRPr sz="1800" dirty="0"/>
          </a:p>
        </p:txBody>
      </p:sp>
      <p:pic>
        <p:nvPicPr>
          <p:cNvPr id="2" name="Picture 1"/>
          <p:cNvPicPr>
            <a:picLocks noChangeAspect="1"/>
          </p:cNvPicPr>
          <p:nvPr/>
        </p:nvPicPr>
        <p:blipFill>
          <a:blip r:embed="rId5"/>
          <a:stretch>
            <a:fillRect/>
          </a:stretch>
        </p:blipFill>
        <p:spPr>
          <a:xfrm>
            <a:off x="115915" y="133589"/>
            <a:ext cx="2078916" cy="27678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Picture 2"/>
          <p:cNvPicPr>
            <a:picLocks noChangeAspect="1"/>
          </p:cNvPicPr>
          <p:nvPr/>
        </p:nvPicPr>
        <p:blipFill>
          <a:blip r:embed="rId6"/>
          <a:stretch>
            <a:fillRect/>
          </a:stretch>
        </p:blipFill>
        <p:spPr>
          <a:xfrm>
            <a:off x="669515" y="2322969"/>
            <a:ext cx="2354342" cy="2712955"/>
          </a:xfrm>
          <a:prstGeom prst="rect">
            <a:avLst/>
          </a:prstGeom>
          <a:ln>
            <a:noFill/>
          </a:ln>
          <a:effectLst>
            <a:softEdge rad="11250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10"/>
          <p:cNvSpPr txBox="1">
            <a:spLocks noGrp="1"/>
          </p:cNvSpPr>
          <p:nvPr>
            <p:ph type="subTitle" idx="4"/>
          </p:nvPr>
        </p:nvSpPr>
        <p:spPr>
          <a:xfrm>
            <a:off x="5004048" y="4731990"/>
            <a:ext cx="3510300" cy="355436"/>
          </a:xfrm>
          <a:prstGeom prst="rect">
            <a:avLst/>
          </a:prstGeom>
          <a:noFill/>
          <a:ln>
            <a:noFill/>
          </a:ln>
        </p:spPr>
        <p:txBody>
          <a:bodyPr spcFirstLastPara="1" wrap="square" lIns="91425" tIns="91425" rIns="91425" bIns="91425" anchor="t" anchorCtr="0">
            <a:noAutofit/>
          </a:bodyPr>
          <a:lstStyle/>
          <a:p>
            <a:pPr lvl="0"/>
            <a:r>
              <a:rPr lang="en-US" sz="800" dirty="0">
                <a:solidFill>
                  <a:srgbClr val="55301C"/>
                </a:solidFill>
              </a:rPr>
              <a:t>Source: https://www.pexels.com/photo/red-heart-shaped-candles-3693392/</a:t>
            </a:r>
            <a:endParaRPr dirty="0"/>
          </a:p>
        </p:txBody>
      </p:sp>
      <p:sp>
        <p:nvSpPr>
          <p:cNvPr id="149" name="Google Shape;149;p10"/>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p>
            <a:pPr lvl="0"/>
            <a:r>
              <a:rPr lang="en-US" sz="2000" dirty="0">
                <a:solidFill>
                  <a:srgbClr val="55301C"/>
                </a:solidFill>
                <a:latin typeface="Poor Richard" panose="02080502050505020702" pitchFamily="18" charset="0"/>
                <a:ea typeface="Arial"/>
                <a:cs typeface="Arial"/>
                <a:sym typeface="Arial"/>
              </a:rPr>
              <a:t>Design elements</a:t>
            </a:r>
            <a:endParaRPr dirty="0"/>
          </a:p>
        </p:txBody>
      </p:sp>
      <p:sp>
        <p:nvSpPr>
          <p:cNvPr id="2" name="Rectangle 1"/>
          <p:cNvSpPr/>
          <p:nvPr/>
        </p:nvSpPr>
        <p:spPr>
          <a:xfrm>
            <a:off x="3428998" y="1006897"/>
            <a:ext cx="4572000" cy="3693319"/>
          </a:xfrm>
          <a:prstGeom prst="rect">
            <a:avLst/>
          </a:prstGeom>
        </p:spPr>
        <p:txBody>
          <a:bodyPr>
            <a:spAutoFit/>
          </a:bodyPr>
          <a:lstStyle/>
          <a:p>
            <a:pPr marL="285750" indent="-285750">
              <a:buFont typeface="Wingdings" panose="05000000000000000000" pitchFamily="2" charset="2"/>
              <a:buChar char="§"/>
            </a:pPr>
            <a:r>
              <a:rPr lang="en-US" sz="1800" b="1" dirty="0" smtClean="0">
                <a:solidFill>
                  <a:schemeClr val="bg1">
                    <a:lumMod val="25000"/>
                  </a:schemeClr>
                </a:solidFill>
              </a:rPr>
              <a:t>Space</a:t>
            </a:r>
            <a:r>
              <a:rPr lang="en-US" sz="1800" b="1" dirty="0">
                <a:solidFill>
                  <a:schemeClr val="bg1">
                    <a:lumMod val="25000"/>
                  </a:schemeClr>
                </a:solidFill>
              </a:rPr>
              <a:t>:</a:t>
            </a:r>
            <a:r>
              <a:rPr lang="en-US" sz="1800" dirty="0">
                <a:solidFill>
                  <a:schemeClr val="bg1">
                    <a:lumMod val="25000"/>
                  </a:schemeClr>
                </a:solidFill>
              </a:rPr>
              <a:t> The area around, between, and within elements in a composition. Artists manipulate space to create depth, perspective, and hierarchy. </a:t>
            </a:r>
            <a:endParaRPr lang="en-US" sz="1800" dirty="0" smtClean="0">
              <a:solidFill>
                <a:schemeClr val="bg1">
                  <a:lumMod val="25000"/>
                </a:schemeClr>
              </a:solidFill>
            </a:endParaRPr>
          </a:p>
          <a:p>
            <a:pPr marL="285750" indent="-285750">
              <a:buFont typeface="Wingdings" panose="05000000000000000000" pitchFamily="2" charset="2"/>
              <a:buChar char="§"/>
            </a:pPr>
            <a:r>
              <a:rPr lang="en-US" sz="1800" dirty="0" smtClean="0">
                <a:solidFill>
                  <a:schemeClr val="bg1">
                    <a:lumMod val="25000"/>
                  </a:schemeClr>
                </a:solidFill>
              </a:rPr>
              <a:t>refers </a:t>
            </a:r>
            <a:r>
              <a:rPr lang="en-US" sz="1800" dirty="0">
                <a:solidFill>
                  <a:schemeClr val="bg1">
                    <a:lumMod val="25000"/>
                  </a:schemeClr>
                </a:solidFill>
              </a:rPr>
              <a:t>to the distances or areas around, between, and within components of a piece. </a:t>
            </a:r>
            <a:endParaRPr lang="en-US" sz="1800" dirty="0" smtClean="0">
              <a:solidFill>
                <a:schemeClr val="bg1">
                  <a:lumMod val="25000"/>
                </a:schemeClr>
              </a:solidFill>
            </a:endParaRPr>
          </a:p>
          <a:p>
            <a:pPr marL="285750" indent="-285750">
              <a:buFont typeface="Wingdings" panose="05000000000000000000" pitchFamily="2" charset="2"/>
              <a:buChar char="§"/>
            </a:pPr>
            <a:r>
              <a:rPr lang="en-US" sz="1800" dirty="0" smtClean="0">
                <a:solidFill>
                  <a:schemeClr val="bg1">
                    <a:lumMod val="25000"/>
                  </a:schemeClr>
                </a:solidFill>
              </a:rPr>
              <a:t>can </a:t>
            </a:r>
            <a:r>
              <a:rPr lang="en-US" sz="1800" dirty="0">
                <a:solidFill>
                  <a:schemeClr val="bg1">
                    <a:lumMod val="25000"/>
                  </a:schemeClr>
                </a:solidFill>
              </a:rPr>
              <a:t>be positive or negative, open or closed, shallow or deep, and two-dimensional or </a:t>
            </a:r>
            <a:r>
              <a:rPr lang="en-US" sz="1800" dirty="0" smtClean="0">
                <a:solidFill>
                  <a:schemeClr val="bg1">
                    <a:lumMod val="25000"/>
                  </a:schemeClr>
                </a:solidFill>
              </a:rPr>
              <a:t>three-dimensional.</a:t>
            </a:r>
          </a:p>
          <a:p>
            <a:pPr marL="285750" indent="-285750">
              <a:buFont typeface="Wingdings" panose="05000000000000000000" pitchFamily="2" charset="2"/>
              <a:buChar char="§"/>
            </a:pPr>
            <a:r>
              <a:rPr lang="en-US" sz="1800" dirty="0" smtClean="0">
                <a:solidFill>
                  <a:schemeClr val="bg1">
                    <a:lumMod val="25000"/>
                  </a:schemeClr>
                </a:solidFill>
              </a:rPr>
              <a:t>Sometimes isn't </a:t>
            </a:r>
            <a:r>
              <a:rPr lang="en-US" sz="1800" dirty="0">
                <a:solidFill>
                  <a:schemeClr val="bg1">
                    <a:lumMod val="25000"/>
                  </a:schemeClr>
                </a:solidFill>
              </a:rPr>
              <a:t>explicitly presented within a piece, but the illusion of it is used </a:t>
            </a:r>
          </a:p>
        </p:txBody>
      </p:sp>
      <p:pic>
        <p:nvPicPr>
          <p:cNvPr id="3" name="Picture 2"/>
          <p:cNvPicPr>
            <a:picLocks noChangeAspect="1"/>
          </p:cNvPicPr>
          <p:nvPr/>
        </p:nvPicPr>
        <p:blipFill>
          <a:blip r:embed="rId3"/>
          <a:stretch>
            <a:fillRect/>
          </a:stretch>
        </p:blipFill>
        <p:spPr>
          <a:xfrm>
            <a:off x="114300" y="970533"/>
            <a:ext cx="3335480" cy="40358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11"/>
          <p:cNvSpPr txBox="1">
            <a:spLocks noGrp="1"/>
          </p:cNvSpPr>
          <p:nvPr>
            <p:ph type="title"/>
          </p:nvPr>
        </p:nvSpPr>
        <p:spPr>
          <a:xfrm>
            <a:off x="272302" y="398895"/>
            <a:ext cx="3406080" cy="572700"/>
          </a:xfrm>
          <a:prstGeom prst="rect">
            <a:avLst/>
          </a:prstGeom>
          <a:noFill/>
          <a:ln>
            <a:noFill/>
          </a:ln>
        </p:spPr>
        <p:txBody>
          <a:bodyPr spcFirstLastPara="1" wrap="square" lIns="91425" tIns="91425" rIns="91425" bIns="91425" anchor="t" anchorCtr="0">
            <a:noAutofit/>
          </a:bodyPr>
          <a:lstStyle/>
          <a:p>
            <a:pPr lvl="0"/>
            <a:r>
              <a:rPr lang="en-US" sz="2000" dirty="0">
                <a:solidFill>
                  <a:srgbClr val="55301C"/>
                </a:solidFill>
                <a:latin typeface="Poor Richard" panose="02080502050505020702" pitchFamily="18" charset="0"/>
                <a:ea typeface="Arial"/>
                <a:cs typeface="Arial"/>
                <a:sym typeface="Arial"/>
              </a:rPr>
              <a:t>Design elements</a:t>
            </a:r>
            <a:endParaRPr dirty="0">
              <a:latin typeface="Arial"/>
              <a:ea typeface="Arial"/>
              <a:cs typeface="Arial"/>
              <a:sym typeface="Arial"/>
            </a:endParaRPr>
          </a:p>
        </p:txBody>
      </p:sp>
      <p:sp>
        <p:nvSpPr>
          <p:cNvPr id="156" name="Google Shape;156;p11"/>
          <p:cNvSpPr txBox="1">
            <a:spLocks noGrp="1"/>
          </p:cNvSpPr>
          <p:nvPr>
            <p:ph type="subTitle" idx="1"/>
          </p:nvPr>
        </p:nvSpPr>
        <p:spPr>
          <a:xfrm>
            <a:off x="0" y="523586"/>
            <a:ext cx="4235896" cy="2592288"/>
          </a:xfrm>
          <a:prstGeom prst="rect">
            <a:avLst/>
          </a:prstGeom>
          <a:noFill/>
          <a:ln>
            <a:noFill/>
          </a:ln>
        </p:spPr>
        <p:txBody>
          <a:bodyPr spcFirstLastPara="1" wrap="square" lIns="91425" tIns="91425" rIns="91425" bIns="91425" anchor="t" anchorCtr="0">
            <a:noAutofit/>
          </a:bodyPr>
          <a:lstStyle/>
          <a:p>
            <a:pPr marL="457200" lvl="0" indent="-342900" algn="just" rtl="0">
              <a:lnSpc>
                <a:spcPct val="150000"/>
              </a:lnSpc>
              <a:spcBef>
                <a:spcPts val="1800"/>
              </a:spcBef>
              <a:spcAft>
                <a:spcPts val="0"/>
              </a:spcAft>
              <a:buSzPts val="1400"/>
              <a:buNone/>
            </a:pPr>
            <a:endParaRPr sz="1400" dirty="0">
              <a:latin typeface="Calibri"/>
              <a:ea typeface="Calibri"/>
              <a:cs typeface="Calibri"/>
              <a:sym typeface="Calibri"/>
            </a:endParaRPr>
          </a:p>
          <a:p>
            <a:pPr marL="342900" lvl="0" algn="just">
              <a:buFont typeface="Wingdings" panose="05000000000000000000" pitchFamily="2" charset="2"/>
              <a:buChar char="§"/>
            </a:pPr>
            <a:r>
              <a:rPr lang="en-US" sz="1800" b="1" dirty="0" smtClean="0">
                <a:solidFill>
                  <a:schemeClr val="bg1">
                    <a:lumMod val="25000"/>
                  </a:schemeClr>
                </a:solidFill>
                <a:latin typeface="Arial"/>
                <a:ea typeface="Arial"/>
                <a:cs typeface="Arial"/>
                <a:sym typeface="Arial"/>
              </a:rPr>
              <a:t>Value</a:t>
            </a:r>
            <a:r>
              <a:rPr lang="en-US" sz="1800" b="1" dirty="0">
                <a:solidFill>
                  <a:schemeClr val="bg1">
                    <a:lumMod val="25000"/>
                  </a:schemeClr>
                </a:solidFill>
                <a:latin typeface="Arial"/>
                <a:ea typeface="Arial"/>
                <a:cs typeface="Arial"/>
                <a:sym typeface="Arial"/>
              </a:rPr>
              <a:t>: </a:t>
            </a:r>
            <a:r>
              <a:rPr lang="en-US" sz="1800" dirty="0">
                <a:solidFill>
                  <a:schemeClr val="bg1">
                    <a:lumMod val="25000"/>
                  </a:schemeClr>
                </a:solidFill>
                <a:latin typeface="Arial"/>
                <a:ea typeface="Arial"/>
                <a:cs typeface="Arial"/>
                <a:sym typeface="Arial"/>
              </a:rPr>
              <a:t>The degree of lightness or darkness within an artwork. Values create contrast and define the form of </a:t>
            </a:r>
            <a:r>
              <a:rPr lang="en-US" sz="1800" dirty="0" smtClean="0">
                <a:solidFill>
                  <a:schemeClr val="bg1">
                    <a:lumMod val="25000"/>
                  </a:schemeClr>
                </a:solidFill>
                <a:latin typeface="Arial"/>
                <a:ea typeface="Arial"/>
                <a:cs typeface="Arial"/>
                <a:sym typeface="Arial"/>
              </a:rPr>
              <a:t>objects.</a:t>
            </a:r>
          </a:p>
          <a:p>
            <a:pPr marL="342900" lvl="0" algn="just">
              <a:buFont typeface="Wingdings" panose="05000000000000000000" pitchFamily="2" charset="2"/>
              <a:buChar char="§"/>
            </a:pPr>
            <a:r>
              <a:rPr lang="en-US" sz="1800" dirty="0" smtClean="0">
                <a:solidFill>
                  <a:schemeClr val="bg1">
                    <a:lumMod val="25000"/>
                  </a:schemeClr>
                </a:solidFill>
                <a:latin typeface="Arial"/>
                <a:ea typeface="Arial"/>
                <a:cs typeface="Arial"/>
                <a:sym typeface="Arial"/>
              </a:rPr>
              <a:t>Value </a:t>
            </a:r>
            <a:r>
              <a:rPr lang="en-US" sz="1800" dirty="0">
                <a:solidFill>
                  <a:schemeClr val="bg1">
                    <a:lumMod val="25000"/>
                  </a:schemeClr>
                </a:solidFill>
                <a:latin typeface="Arial"/>
                <a:ea typeface="Arial"/>
                <a:cs typeface="Arial"/>
                <a:sym typeface="Arial"/>
              </a:rPr>
              <a:t>is one of the seven elements of art, next to line, shape, space, form, texture, and color, the value in art is a quality or a value of light and dark of a certain shade or tone. </a:t>
            </a:r>
            <a:endParaRPr lang="en-US" sz="1800" dirty="0" smtClean="0">
              <a:solidFill>
                <a:schemeClr val="bg1">
                  <a:lumMod val="25000"/>
                </a:schemeClr>
              </a:solidFill>
              <a:latin typeface="Arial"/>
              <a:ea typeface="Arial"/>
              <a:cs typeface="Arial"/>
              <a:sym typeface="Arial"/>
            </a:endParaRPr>
          </a:p>
          <a:p>
            <a:pPr marL="342900" lvl="0" algn="just">
              <a:buFont typeface="Wingdings" panose="05000000000000000000" pitchFamily="2" charset="2"/>
              <a:buChar char="§"/>
            </a:pPr>
            <a:r>
              <a:rPr lang="en-US" sz="1800" dirty="0" smtClean="0">
                <a:solidFill>
                  <a:schemeClr val="bg1">
                    <a:lumMod val="25000"/>
                  </a:schemeClr>
                </a:solidFill>
                <a:latin typeface="Arial"/>
                <a:ea typeface="Arial"/>
                <a:cs typeface="Arial"/>
                <a:sym typeface="Arial"/>
              </a:rPr>
              <a:t>This </a:t>
            </a:r>
            <a:r>
              <a:rPr lang="en-US" sz="1800" dirty="0">
                <a:solidFill>
                  <a:schemeClr val="bg1">
                    <a:lumMod val="25000"/>
                  </a:schemeClr>
                </a:solidFill>
                <a:latin typeface="Arial"/>
                <a:ea typeface="Arial"/>
                <a:cs typeface="Arial"/>
                <a:sym typeface="Arial"/>
              </a:rPr>
              <a:t>art element is best understood if visualized as a scale or a gradient.</a:t>
            </a:r>
            <a:endParaRPr sz="1800" dirty="0">
              <a:solidFill>
                <a:schemeClr val="bg1">
                  <a:lumMod val="25000"/>
                </a:schemeClr>
              </a:solidFill>
              <a:latin typeface="Arial"/>
              <a:ea typeface="Arial"/>
              <a:cs typeface="Arial"/>
              <a:sym typeface="Arial"/>
            </a:endParaRPr>
          </a:p>
        </p:txBody>
      </p:sp>
      <p:pic>
        <p:nvPicPr>
          <p:cNvPr id="2" name="Picture 1"/>
          <p:cNvPicPr>
            <a:picLocks noChangeAspect="1"/>
          </p:cNvPicPr>
          <p:nvPr/>
        </p:nvPicPr>
        <p:blipFill>
          <a:blip r:embed="rId3"/>
          <a:stretch>
            <a:fillRect/>
          </a:stretch>
        </p:blipFill>
        <p:spPr>
          <a:xfrm>
            <a:off x="4490327" y="2281790"/>
            <a:ext cx="4296713" cy="2861710"/>
          </a:xfrm>
          <a:prstGeom prst="rect">
            <a:avLst/>
          </a:prstGeom>
        </p:spPr>
      </p:pic>
      <p:sp>
        <p:nvSpPr>
          <p:cNvPr id="3" name="Rectangle 2"/>
          <p:cNvSpPr/>
          <p:nvPr/>
        </p:nvSpPr>
        <p:spPr>
          <a:xfrm>
            <a:off x="0" y="4284412"/>
            <a:ext cx="4572000" cy="369332"/>
          </a:xfrm>
          <a:prstGeom prst="rect">
            <a:avLst/>
          </a:prstGeom>
        </p:spPr>
        <p:txBody>
          <a:bodyPr>
            <a:spAutoFit/>
          </a:bodyPr>
          <a:lstStyle/>
          <a:p>
            <a:r>
              <a:rPr lang="en-US" sz="900" dirty="0" smtClean="0"/>
              <a:t>Sources: </a:t>
            </a:r>
            <a:r>
              <a:rPr lang="en-US" sz="900" dirty="0" smtClean="0">
                <a:hlinkClick r:id="rId4"/>
              </a:rPr>
              <a:t>https</a:t>
            </a:r>
            <a:r>
              <a:rPr lang="en-US" sz="900" dirty="0">
                <a:hlinkClick r:id="rId4"/>
              </a:rPr>
              <a:t>://www.pexels.com/photo/colorful-poles-by-the-shore-17847881</a:t>
            </a:r>
            <a:r>
              <a:rPr lang="en-US" sz="900" dirty="0" smtClean="0">
                <a:hlinkClick r:id="rId4"/>
              </a:rPr>
              <a:t>/ https</a:t>
            </a:r>
            <a:r>
              <a:rPr lang="en-US" sz="900" dirty="0">
                <a:hlinkClick r:id="rId4"/>
              </a:rPr>
              <a:t>://www.pexels.com/photo/yellow-mazda-on-a-street-18292499</a:t>
            </a:r>
            <a:r>
              <a:rPr lang="en-US" sz="900" dirty="0" smtClean="0">
                <a:hlinkClick r:id="rId4"/>
              </a:rPr>
              <a:t>/</a:t>
            </a:r>
            <a:r>
              <a:rPr lang="en-US" sz="900" dirty="0" smtClean="0"/>
              <a:t> </a:t>
            </a:r>
            <a:endParaRPr lang="en-US" sz="900" dirty="0"/>
          </a:p>
        </p:txBody>
      </p:sp>
      <p:pic>
        <p:nvPicPr>
          <p:cNvPr id="4" name="Picture 3"/>
          <p:cNvPicPr>
            <a:picLocks noChangeAspect="1"/>
          </p:cNvPicPr>
          <p:nvPr/>
        </p:nvPicPr>
        <p:blipFill>
          <a:blip r:embed="rId5"/>
          <a:stretch>
            <a:fillRect/>
          </a:stretch>
        </p:blipFill>
        <p:spPr>
          <a:xfrm>
            <a:off x="4572000" y="398895"/>
            <a:ext cx="3107061" cy="207639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12"/>
          <p:cNvSpPr txBox="1">
            <a:spLocks noGrp="1"/>
          </p:cNvSpPr>
          <p:nvPr>
            <p:ph type="title"/>
          </p:nvPr>
        </p:nvSpPr>
        <p:spPr>
          <a:xfrm>
            <a:off x="35496" y="339502"/>
            <a:ext cx="7704000" cy="572700"/>
          </a:xfrm>
          <a:prstGeom prst="rect">
            <a:avLst/>
          </a:prstGeom>
          <a:noFill/>
          <a:ln>
            <a:noFill/>
          </a:ln>
        </p:spPr>
        <p:txBody>
          <a:bodyPr spcFirstLastPara="1" wrap="square" lIns="91425" tIns="91425" rIns="91425" bIns="91425" anchor="t" anchorCtr="0">
            <a:noAutofit/>
          </a:bodyPr>
          <a:lstStyle/>
          <a:p>
            <a:pPr lvl="0"/>
            <a:r>
              <a:rPr lang="en-US" dirty="0" smtClean="0">
                <a:latin typeface="Poor Richard" panose="02080502050505020702" pitchFamily="18" charset="0"/>
                <a:ea typeface="Calibri" panose="020F0502020204030204" pitchFamily="34" charset="0"/>
              </a:rPr>
              <a:t>Design Principles</a:t>
            </a:r>
            <a:endParaRPr dirty="0">
              <a:latin typeface="Poor Richard" panose="02080502050505020702" pitchFamily="18" charset="0"/>
            </a:endParaRPr>
          </a:p>
        </p:txBody>
      </p:sp>
      <p:sp>
        <p:nvSpPr>
          <p:cNvPr id="162" name="Google Shape;162;p12"/>
          <p:cNvSpPr txBox="1">
            <a:spLocks noGrp="1"/>
          </p:cNvSpPr>
          <p:nvPr>
            <p:ph type="subTitle" idx="6"/>
          </p:nvPr>
        </p:nvSpPr>
        <p:spPr>
          <a:xfrm>
            <a:off x="251520" y="1113724"/>
            <a:ext cx="7488832" cy="3816424"/>
          </a:xfrm>
          <a:prstGeom prst="rect">
            <a:avLst/>
          </a:prstGeom>
          <a:noFill/>
          <a:ln>
            <a:noFill/>
          </a:ln>
        </p:spPr>
        <p:txBody>
          <a:bodyPr spcFirstLastPara="1" wrap="square" lIns="91425" tIns="91425" rIns="91425" bIns="91425" anchor="t" anchorCtr="0">
            <a:noAutofit/>
          </a:bodyPr>
          <a:lstStyle/>
          <a:p>
            <a:pPr marL="342900" lvl="0" algn="just">
              <a:spcBef>
                <a:spcPts val="600"/>
              </a:spcBef>
              <a:buFont typeface="Wingdings" panose="05000000000000000000" pitchFamily="2" charset="2"/>
              <a:buChar char="§"/>
            </a:pPr>
            <a:r>
              <a:rPr lang="en-US" sz="2000" dirty="0">
                <a:solidFill>
                  <a:srgbClr val="55301C"/>
                </a:solidFill>
                <a:latin typeface="Arial"/>
                <a:ea typeface="Arial"/>
                <a:cs typeface="Arial"/>
                <a:sym typeface="Arial"/>
              </a:rPr>
              <a:t>represent how the artist uses the elements of art to create an effect and to help convey the artist's intent. </a:t>
            </a:r>
            <a:endParaRPr lang="en-US" sz="2000" dirty="0" smtClean="0">
              <a:solidFill>
                <a:srgbClr val="55301C"/>
              </a:solidFill>
              <a:latin typeface="Arial"/>
              <a:ea typeface="Arial"/>
              <a:cs typeface="Arial"/>
              <a:sym typeface="Arial"/>
            </a:endParaRPr>
          </a:p>
          <a:p>
            <a:pPr marL="342900" lvl="0" algn="just">
              <a:spcBef>
                <a:spcPts val="600"/>
              </a:spcBef>
              <a:buFont typeface="Wingdings" panose="05000000000000000000" pitchFamily="2" charset="2"/>
              <a:buChar char="§"/>
            </a:pPr>
            <a:r>
              <a:rPr lang="en-US" sz="2000" dirty="0" smtClean="0">
                <a:solidFill>
                  <a:srgbClr val="55301C"/>
                </a:solidFill>
                <a:latin typeface="Arial"/>
                <a:ea typeface="Arial"/>
                <a:cs typeface="Arial"/>
                <a:sym typeface="Arial"/>
              </a:rPr>
              <a:t>The </a:t>
            </a:r>
            <a:r>
              <a:rPr lang="en-US" sz="2000" dirty="0">
                <a:solidFill>
                  <a:srgbClr val="55301C"/>
                </a:solidFill>
                <a:latin typeface="Arial"/>
                <a:ea typeface="Arial"/>
                <a:cs typeface="Arial"/>
                <a:sym typeface="Arial"/>
              </a:rPr>
              <a:t>principles of art and design are balance, contrast, emphasis, movement, pattern, rhythm, and unity/variety. </a:t>
            </a:r>
            <a:endParaRPr lang="en-US" sz="2000" dirty="0" smtClean="0">
              <a:solidFill>
                <a:srgbClr val="55301C"/>
              </a:solidFill>
              <a:latin typeface="Arial"/>
              <a:ea typeface="Arial"/>
              <a:cs typeface="Arial"/>
              <a:sym typeface="Arial"/>
            </a:endParaRPr>
          </a:p>
          <a:p>
            <a:pPr marL="342900" lvl="0" algn="just">
              <a:spcBef>
                <a:spcPts val="600"/>
              </a:spcBef>
              <a:buFont typeface="Wingdings" panose="05000000000000000000" pitchFamily="2" charset="2"/>
              <a:buChar char="§"/>
            </a:pPr>
            <a:r>
              <a:rPr lang="en-US" sz="2000" dirty="0" smtClean="0">
                <a:solidFill>
                  <a:srgbClr val="55301C"/>
                </a:solidFill>
                <a:latin typeface="Arial"/>
                <a:ea typeface="Arial"/>
                <a:cs typeface="Arial"/>
                <a:sym typeface="Arial"/>
              </a:rPr>
              <a:t>The </a:t>
            </a:r>
            <a:r>
              <a:rPr lang="en-US" sz="2000" dirty="0">
                <a:solidFill>
                  <a:srgbClr val="55301C"/>
                </a:solidFill>
                <a:latin typeface="Arial"/>
                <a:ea typeface="Arial"/>
                <a:cs typeface="Arial"/>
                <a:sym typeface="Arial"/>
              </a:rPr>
              <a:t>use of these principles can help determine whether a painting is successful, and whether or not the painting is finished. </a:t>
            </a:r>
            <a:endParaRPr lang="en-US" sz="2000" dirty="0" smtClean="0">
              <a:solidFill>
                <a:srgbClr val="55301C"/>
              </a:solidFill>
              <a:latin typeface="Arial"/>
              <a:ea typeface="Arial"/>
              <a:cs typeface="Arial"/>
              <a:sym typeface="Arial"/>
            </a:endParaRPr>
          </a:p>
          <a:p>
            <a:pPr marL="342900" lvl="0" algn="just">
              <a:spcBef>
                <a:spcPts val="600"/>
              </a:spcBef>
              <a:buFont typeface="Wingdings" panose="05000000000000000000" pitchFamily="2" charset="2"/>
              <a:buChar char="§"/>
            </a:pPr>
            <a:r>
              <a:rPr lang="en-US" sz="2000" dirty="0">
                <a:solidFill>
                  <a:srgbClr val="55301C"/>
                </a:solidFill>
                <a:latin typeface="Arial"/>
                <a:ea typeface="Arial"/>
                <a:cs typeface="Arial"/>
                <a:sym typeface="Arial"/>
              </a:rPr>
              <a:t>understanding and effectively utilizing these elements and principles allow artists and designers to create compelling and impactful visual experiences across various mediums and disciplines</a:t>
            </a:r>
            <a:endParaRPr sz="2000" dirty="0">
              <a:solidFill>
                <a:srgbClr val="55301C"/>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13"/>
          <p:cNvSpPr txBox="1">
            <a:spLocks noGrp="1"/>
          </p:cNvSpPr>
          <p:nvPr>
            <p:ph type="title"/>
          </p:nvPr>
        </p:nvSpPr>
        <p:spPr>
          <a:xfrm>
            <a:off x="252409" y="133298"/>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6D5B57"/>
                </a:solidFill>
                <a:latin typeface="Poor Richard" panose="02080502050505020702" pitchFamily="18" charset="0"/>
                <a:ea typeface="Calibri" panose="020F0502020204030204" pitchFamily="34" charset="0"/>
              </a:rPr>
              <a:t>Design Principles</a:t>
            </a:r>
            <a:endParaRPr dirty="0"/>
          </a:p>
        </p:txBody>
      </p:sp>
      <p:sp>
        <p:nvSpPr>
          <p:cNvPr id="168" name="Google Shape;168;p13"/>
          <p:cNvSpPr txBox="1">
            <a:spLocks noGrp="1"/>
          </p:cNvSpPr>
          <p:nvPr>
            <p:ph type="subTitle" idx="1"/>
          </p:nvPr>
        </p:nvSpPr>
        <p:spPr>
          <a:xfrm>
            <a:off x="145472" y="705998"/>
            <a:ext cx="7275675" cy="3600400"/>
          </a:xfrm>
          <a:prstGeom prst="rect">
            <a:avLst/>
          </a:prstGeom>
          <a:noFill/>
          <a:ln>
            <a:noFill/>
          </a:ln>
        </p:spPr>
        <p:txBody>
          <a:bodyPr spcFirstLastPara="1" wrap="square" lIns="91425" tIns="91425" rIns="91425" bIns="91425" anchor="t" anchorCtr="0">
            <a:noAutofit/>
          </a:bodyPr>
          <a:lstStyle/>
          <a:p>
            <a:pPr lvl="0" algn="l">
              <a:buFont typeface="Noto Sans Symbols"/>
              <a:buChar char="❑"/>
            </a:pPr>
            <a:r>
              <a:rPr lang="en-US" sz="1800" b="1" dirty="0" smtClean="0">
                <a:solidFill>
                  <a:schemeClr val="bg1">
                    <a:lumMod val="25000"/>
                  </a:schemeClr>
                </a:solidFill>
                <a:latin typeface="+mn-lt"/>
                <a:ea typeface="Times New Roman"/>
                <a:cs typeface="Times New Roman"/>
                <a:sym typeface="Times New Roman"/>
              </a:rPr>
              <a:t>Balance</a:t>
            </a:r>
            <a:r>
              <a:rPr lang="en-US" sz="1800" b="1" dirty="0">
                <a:solidFill>
                  <a:schemeClr val="bg1">
                    <a:lumMod val="25000"/>
                  </a:schemeClr>
                </a:solidFill>
                <a:latin typeface="+mn-lt"/>
                <a:ea typeface="Times New Roman"/>
                <a:cs typeface="Times New Roman"/>
                <a:sym typeface="Times New Roman"/>
              </a:rPr>
              <a:t>: </a:t>
            </a:r>
            <a:r>
              <a:rPr lang="en-US" sz="1800" dirty="0">
                <a:solidFill>
                  <a:schemeClr val="bg1">
                    <a:lumMod val="25000"/>
                  </a:schemeClr>
                </a:solidFill>
                <a:latin typeface="+mn-lt"/>
                <a:ea typeface="Times New Roman"/>
                <a:cs typeface="Times New Roman"/>
                <a:sym typeface="Times New Roman"/>
              </a:rPr>
              <a:t>The distribution of visual weight in a composition, achieved through symmetry, asymmetry, or radial balance. Balance creates stability and harmony in artworks. Imbalance causes a feeling of discomfort in the viewer.</a:t>
            </a:r>
          </a:p>
          <a:p>
            <a:pPr lvl="0" algn="l">
              <a:buFont typeface="Noto Sans Symbols"/>
              <a:buChar char="❑"/>
            </a:pPr>
            <a:r>
              <a:rPr lang="en-US" sz="1800" dirty="0">
                <a:solidFill>
                  <a:schemeClr val="bg1">
                    <a:lumMod val="25000"/>
                  </a:schemeClr>
                </a:solidFill>
                <a:latin typeface="+mn-lt"/>
                <a:ea typeface="Times New Roman"/>
                <a:cs typeface="Times New Roman"/>
                <a:sym typeface="Times New Roman"/>
              </a:rPr>
              <a:t>Balance can be achieved in 3 different ways: </a:t>
            </a:r>
          </a:p>
          <a:p>
            <a:pPr lvl="0" algn="l">
              <a:buFont typeface="Noto Sans Symbols"/>
              <a:buChar char="❑"/>
            </a:pPr>
            <a:r>
              <a:rPr lang="en-US" sz="1800" dirty="0">
                <a:solidFill>
                  <a:schemeClr val="bg1">
                    <a:lumMod val="25000"/>
                  </a:schemeClr>
                </a:solidFill>
                <a:latin typeface="+mn-lt"/>
                <a:ea typeface="Times New Roman"/>
                <a:cs typeface="Times New Roman"/>
                <a:sym typeface="Times New Roman"/>
              </a:rPr>
              <a:t>Symmetry, in which both sides of a composition have the same elements in the same position, as in a mirror-image, or the two sides of a face.</a:t>
            </a:r>
          </a:p>
          <a:p>
            <a:pPr lvl="0" algn="l">
              <a:buFont typeface="Noto Sans Symbols"/>
              <a:buChar char="❑"/>
            </a:pPr>
            <a:r>
              <a:rPr lang="en-US" sz="1800" dirty="0">
                <a:solidFill>
                  <a:schemeClr val="bg1">
                    <a:lumMod val="25000"/>
                  </a:schemeClr>
                </a:solidFill>
                <a:latin typeface="+mn-lt"/>
                <a:ea typeface="Times New Roman"/>
                <a:cs typeface="Times New Roman"/>
                <a:sym typeface="Times New Roman"/>
              </a:rPr>
              <a:t>Asymmetry, in which the composition is balanced due to the contrast of any of the elements of art. For example, a large circle on one side of a composition might be balanced by a small square on the other side</a:t>
            </a:r>
          </a:p>
          <a:p>
            <a:pPr lvl="0" algn="l">
              <a:buFont typeface="Noto Sans Symbols"/>
              <a:buChar char="❑"/>
            </a:pPr>
            <a:r>
              <a:rPr lang="en-US" sz="1800" dirty="0">
                <a:solidFill>
                  <a:schemeClr val="bg1">
                    <a:lumMod val="25000"/>
                  </a:schemeClr>
                </a:solidFill>
                <a:latin typeface="+mn-lt"/>
                <a:ea typeface="Times New Roman"/>
                <a:cs typeface="Times New Roman"/>
                <a:sym typeface="Times New Roman"/>
              </a:rPr>
              <a:t>Radial symmetry, in which elements are equally spaced around a central point, as in the spokes coming out of the hub of a bicycle tire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5309" y="195059"/>
            <a:ext cx="7704000" cy="572700"/>
          </a:xfrm>
        </p:spPr>
        <p:txBody>
          <a:bodyPr/>
          <a:lstStyle/>
          <a:p>
            <a:r>
              <a:rPr lang="en-US" dirty="0">
                <a:solidFill>
                  <a:schemeClr val="bg1">
                    <a:lumMod val="25000"/>
                  </a:schemeClr>
                </a:solidFill>
                <a:latin typeface="Poor Richard" panose="02080502050505020702" pitchFamily="18" charset="0"/>
                <a:ea typeface="Times New Roman"/>
                <a:cs typeface="Times New Roman"/>
                <a:sym typeface="Times New Roman"/>
              </a:rPr>
              <a:t>Balance</a:t>
            </a:r>
            <a:endParaRPr lang="en-US" dirty="0">
              <a:latin typeface="Poor Richard" panose="02080502050505020702" pitchFamily="18" charset="0"/>
            </a:endParaRPr>
          </a:p>
        </p:txBody>
      </p:sp>
      <p:sp>
        <p:nvSpPr>
          <p:cNvPr id="4" name="Subtitle 3"/>
          <p:cNvSpPr>
            <a:spLocks noGrp="1"/>
          </p:cNvSpPr>
          <p:nvPr>
            <p:ph type="subTitle" idx="1"/>
          </p:nvPr>
        </p:nvSpPr>
        <p:spPr>
          <a:xfrm>
            <a:off x="3472648" y="4209484"/>
            <a:ext cx="4854027" cy="663851"/>
          </a:xfrm>
        </p:spPr>
        <p:txBody>
          <a:bodyPr/>
          <a:lstStyle/>
          <a:p>
            <a:pPr algn="l"/>
            <a:r>
              <a:rPr lang="en-US" sz="900" dirty="0" smtClean="0">
                <a:solidFill>
                  <a:schemeClr val="bg1">
                    <a:lumMod val="25000"/>
                  </a:schemeClr>
                </a:solidFill>
                <a:hlinkClick r:id="rId2"/>
              </a:rPr>
              <a:t>Source: https</a:t>
            </a:r>
            <a:r>
              <a:rPr lang="en-US" sz="900" dirty="0">
                <a:solidFill>
                  <a:schemeClr val="bg1">
                    <a:lumMod val="25000"/>
                  </a:schemeClr>
                </a:solidFill>
                <a:hlinkClick r:id="rId2"/>
              </a:rPr>
              <a:t>://www.pexels.com/photo/empty-cathedral-135018</a:t>
            </a:r>
            <a:r>
              <a:rPr lang="en-US" sz="900" dirty="0" smtClean="0">
                <a:solidFill>
                  <a:schemeClr val="bg1">
                    <a:lumMod val="25000"/>
                  </a:schemeClr>
                </a:solidFill>
                <a:hlinkClick r:id="rId2"/>
              </a:rPr>
              <a:t>/</a:t>
            </a:r>
            <a:r>
              <a:rPr lang="en-US" sz="900" dirty="0" smtClean="0">
                <a:solidFill>
                  <a:schemeClr val="bg1">
                    <a:lumMod val="25000"/>
                  </a:schemeClr>
                </a:solidFill>
              </a:rPr>
              <a:t> </a:t>
            </a:r>
            <a:r>
              <a:rPr lang="en-US" sz="900" dirty="0">
                <a:solidFill>
                  <a:schemeClr val="bg1">
                    <a:lumMod val="25000"/>
                  </a:schemeClr>
                </a:solidFill>
              </a:rPr>
              <a:t>by  </a:t>
            </a:r>
            <a:r>
              <a:rPr lang="en-US" sz="900" dirty="0" smtClean="0">
                <a:solidFill>
                  <a:schemeClr val="bg1">
                    <a:lumMod val="25000"/>
                  </a:schemeClr>
                </a:solidFill>
              </a:rPr>
              <a:t>Joshua</a:t>
            </a:r>
          </a:p>
          <a:p>
            <a:pPr algn="l"/>
            <a:r>
              <a:rPr lang="en-US" sz="900" dirty="0">
                <a:solidFill>
                  <a:schemeClr val="bg1">
                    <a:lumMod val="25000"/>
                  </a:schemeClr>
                </a:solidFill>
                <a:hlinkClick r:id="rId3"/>
              </a:rPr>
              <a:t>https://www.pexels.com/photo/2-women-sitting-on-brown-wooden-chair-4101137</a:t>
            </a:r>
            <a:r>
              <a:rPr lang="en-US" sz="900" dirty="0" smtClean="0">
                <a:solidFill>
                  <a:schemeClr val="bg1">
                    <a:lumMod val="25000"/>
                  </a:schemeClr>
                </a:solidFill>
                <a:hlinkClick r:id="rId3"/>
              </a:rPr>
              <a:t>/</a:t>
            </a:r>
            <a:endParaRPr lang="en-US" sz="900" dirty="0" smtClean="0">
              <a:solidFill>
                <a:schemeClr val="bg1">
                  <a:lumMod val="25000"/>
                </a:schemeClr>
              </a:solidFill>
            </a:endParaRPr>
          </a:p>
          <a:p>
            <a:pPr algn="l"/>
            <a:r>
              <a:rPr lang="en-US" sz="900" dirty="0">
                <a:solidFill>
                  <a:schemeClr val="bg1">
                    <a:lumMod val="25000"/>
                  </a:schemeClr>
                </a:solidFill>
              </a:rPr>
              <a:t>https://www.pexels.com/photo/modern-art-3608328/</a:t>
            </a:r>
            <a:endParaRPr lang="en-US" sz="900" dirty="0" smtClean="0">
              <a:solidFill>
                <a:schemeClr val="bg1">
                  <a:lumMod val="25000"/>
                </a:schemeClr>
              </a:solidFill>
            </a:endParaRPr>
          </a:p>
          <a:p>
            <a:pPr algn="l"/>
            <a:endParaRPr lang="en-US" sz="900" dirty="0" smtClean="0">
              <a:solidFill>
                <a:schemeClr val="bg1">
                  <a:lumMod val="25000"/>
                </a:schemeClr>
              </a:solidFill>
            </a:endParaRPr>
          </a:p>
          <a:p>
            <a:pPr algn="l"/>
            <a:endParaRPr lang="en-US" sz="900" dirty="0">
              <a:solidFill>
                <a:schemeClr val="bg1">
                  <a:lumMod val="25000"/>
                </a:schemeClr>
              </a:solidFill>
            </a:endParaRPr>
          </a:p>
        </p:txBody>
      </p:sp>
      <p:pic>
        <p:nvPicPr>
          <p:cNvPr id="10" name="Picture 9"/>
          <p:cNvPicPr>
            <a:picLocks noChangeAspect="1"/>
          </p:cNvPicPr>
          <p:nvPr/>
        </p:nvPicPr>
        <p:blipFill>
          <a:blip r:embed="rId4"/>
          <a:stretch>
            <a:fillRect/>
          </a:stretch>
        </p:blipFill>
        <p:spPr>
          <a:xfrm>
            <a:off x="3523491" y="1256715"/>
            <a:ext cx="4011169" cy="2671632"/>
          </a:xfrm>
          <a:prstGeom prst="rect">
            <a:avLst/>
          </a:prstGeom>
        </p:spPr>
      </p:pic>
      <p:pic>
        <p:nvPicPr>
          <p:cNvPr id="9" name="Picture 8"/>
          <p:cNvPicPr>
            <a:picLocks noChangeAspect="1"/>
          </p:cNvPicPr>
          <p:nvPr/>
        </p:nvPicPr>
        <p:blipFill>
          <a:blip r:embed="rId5"/>
          <a:stretch>
            <a:fillRect/>
          </a:stretch>
        </p:blipFill>
        <p:spPr>
          <a:xfrm>
            <a:off x="155008" y="180678"/>
            <a:ext cx="3225064" cy="2152075"/>
          </a:xfrm>
          <a:prstGeom prst="rect">
            <a:avLst/>
          </a:prstGeom>
        </p:spPr>
      </p:pic>
      <p:pic>
        <p:nvPicPr>
          <p:cNvPr id="11" name="Picture 10"/>
          <p:cNvPicPr>
            <a:picLocks noChangeAspect="1"/>
          </p:cNvPicPr>
          <p:nvPr/>
        </p:nvPicPr>
        <p:blipFill>
          <a:blip r:embed="rId6"/>
          <a:stretch>
            <a:fillRect/>
          </a:stretch>
        </p:blipFill>
        <p:spPr>
          <a:xfrm>
            <a:off x="1134691" y="2483961"/>
            <a:ext cx="1855616" cy="2556164"/>
          </a:xfrm>
          <a:prstGeom prst="rect">
            <a:avLst/>
          </a:prstGeom>
        </p:spPr>
      </p:pic>
    </p:spTree>
    <p:extLst>
      <p:ext uri="{BB962C8B-B14F-4D97-AF65-F5344CB8AC3E}">
        <p14:creationId xmlns:p14="http://schemas.microsoft.com/office/powerpoint/2010/main" val="289945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14"/>
          <p:cNvSpPr txBox="1">
            <a:spLocks noGrp="1"/>
          </p:cNvSpPr>
          <p:nvPr>
            <p:ph type="title"/>
          </p:nvPr>
        </p:nvSpPr>
        <p:spPr>
          <a:xfrm>
            <a:off x="-1502271" y="249382"/>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6D5B57"/>
                </a:solidFill>
                <a:latin typeface="Poor Richard" panose="02080502050505020702" pitchFamily="18" charset="0"/>
                <a:ea typeface="Calibri" panose="020F0502020204030204" pitchFamily="34" charset="0"/>
              </a:rPr>
              <a:t>Design Principles</a:t>
            </a:r>
            <a:endParaRPr dirty="0"/>
          </a:p>
        </p:txBody>
      </p:sp>
      <p:sp>
        <p:nvSpPr>
          <p:cNvPr id="174" name="Google Shape;174;p14"/>
          <p:cNvSpPr txBox="1">
            <a:spLocks noGrp="1"/>
          </p:cNvSpPr>
          <p:nvPr>
            <p:ph type="subTitle" idx="4"/>
          </p:nvPr>
        </p:nvSpPr>
        <p:spPr>
          <a:xfrm>
            <a:off x="166255" y="1017725"/>
            <a:ext cx="7214057" cy="3898520"/>
          </a:xfrm>
          <a:prstGeom prst="rect">
            <a:avLst/>
          </a:prstGeom>
          <a:noFill/>
          <a:ln>
            <a:noFill/>
          </a:ln>
        </p:spPr>
        <p:txBody>
          <a:bodyPr spcFirstLastPara="1" wrap="square" lIns="91425" tIns="91425" rIns="91425" bIns="91425" anchor="t" anchorCtr="0">
            <a:noAutofit/>
          </a:bodyPr>
          <a:lstStyle/>
          <a:p>
            <a:pPr lvl="0" algn="l">
              <a:buFont typeface="Noto Sans Symbols"/>
              <a:buChar char="❑"/>
            </a:pPr>
            <a:r>
              <a:rPr lang="en-US" sz="1800" b="1" dirty="0" smtClean="0">
                <a:solidFill>
                  <a:srgbClr val="22130B"/>
                </a:solidFill>
                <a:latin typeface="+mn-lt"/>
              </a:rPr>
              <a:t>Emphasis</a:t>
            </a:r>
            <a:r>
              <a:rPr lang="en-US" sz="1800" b="1" dirty="0">
                <a:solidFill>
                  <a:srgbClr val="22130B"/>
                </a:solidFill>
                <a:latin typeface="+mn-lt"/>
              </a:rPr>
              <a:t>: </a:t>
            </a:r>
            <a:r>
              <a:rPr lang="en-US" sz="1800" dirty="0">
                <a:solidFill>
                  <a:srgbClr val="22130B"/>
                </a:solidFill>
                <a:latin typeface="+mn-lt"/>
              </a:rPr>
              <a:t>The focal point or area of interest in an artwork, which draws the viewer's attention. </a:t>
            </a:r>
            <a:endParaRPr lang="en-US" sz="1800" dirty="0" smtClean="0">
              <a:solidFill>
                <a:srgbClr val="22130B"/>
              </a:solidFill>
              <a:latin typeface="+mn-lt"/>
            </a:endParaRPr>
          </a:p>
          <a:p>
            <a:pPr lvl="0" algn="l">
              <a:buFont typeface="Noto Sans Symbols"/>
              <a:buChar char="❑"/>
            </a:pPr>
            <a:r>
              <a:rPr lang="en-US" sz="1800" dirty="0" smtClean="0">
                <a:solidFill>
                  <a:srgbClr val="22130B"/>
                </a:solidFill>
                <a:latin typeface="+mn-lt"/>
              </a:rPr>
              <a:t>Artists </a:t>
            </a:r>
            <a:r>
              <a:rPr lang="en-US" sz="1800" dirty="0">
                <a:solidFill>
                  <a:srgbClr val="22130B"/>
                </a:solidFill>
                <a:latin typeface="+mn-lt"/>
              </a:rPr>
              <a:t>use various techniques such as contrast, size, color, and placement to create emphasis. </a:t>
            </a:r>
            <a:endParaRPr lang="en-US" sz="1800" dirty="0" smtClean="0">
              <a:solidFill>
                <a:srgbClr val="22130B"/>
              </a:solidFill>
              <a:latin typeface="+mn-lt"/>
            </a:endParaRPr>
          </a:p>
          <a:p>
            <a:pPr lvl="0" algn="l">
              <a:buFont typeface="Noto Sans Symbols"/>
              <a:buChar char="❑"/>
            </a:pPr>
            <a:r>
              <a:rPr lang="en-US" sz="1800" dirty="0" smtClean="0">
                <a:solidFill>
                  <a:srgbClr val="22130B"/>
                </a:solidFill>
                <a:latin typeface="+mn-lt"/>
              </a:rPr>
              <a:t>in </a:t>
            </a:r>
            <a:r>
              <a:rPr lang="en-US" sz="1800" dirty="0">
                <a:solidFill>
                  <a:srgbClr val="22130B"/>
                </a:solidFill>
                <a:latin typeface="+mn-lt"/>
              </a:rPr>
              <a:t>art refers to the principle of creating a focal point to make a certain element stand out. </a:t>
            </a:r>
            <a:endParaRPr lang="en-US" sz="1800" dirty="0" smtClean="0">
              <a:solidFill>
                <a:srgbClr val="22130B"/>
              </a:solidFill>
              <a:latin typeface="+mn-lt"/>
            </a:endParaRPr>
          </a:p>
          <a:p>
            <a:pPr lvl="0" algn="l">
              <a:buFont typeface="Noto Sans Symbols"/>
              <a:buChar char="❑"/>
            </a:pPr>
            <a:r>
              <a:rPr lang="en-US" sz="1800" dirty="0" smtClean="0">
                <a:solidFill>
                  <a:srgbClr val="22130B"/>
                </a:solidFill>
                <a:latin typeface="+mn-lt"/>
              </a:rPr>
              <a:t>Artists </a:t>
            </a:r>
            <a:r>
              <a:rPr lang="en-US" sz="1800" dirty="0">
                <a:solidFill>
                  <a:srgbClr val="22130B"/>
                </a:solidFill>
                <a:latin typeface="+mn-lt"/>
              </a:rPr>
              <a:t>use many techniques to create emphasis, and some artists become famous for the specific methods they use. For example, people often associate Andy Warhol with repetition and bright colors. </a:t>
            </a:r>
            <a:endParaRPr lang="en-US" sz="1800" dirty="0" smtClean="0">
              <a:solidFill>
                <a:srgbClr val="22130B"/>
              </a:solidFill>
              <a:latin typeface="+mn-lt"/>
            </a:endParaRPr>
          </a:p>
          <a:p>
            <a:pPr lvl="0" algn="l">
              <a:buFont typeface="Noto Sans Symbols"/>
              <a:buChar char="❑"/>
            </a:pPr>
            <a:r>
              <a:rPr lang="en-US" sz="1800" dirty="0" smtClean="0">
                <a:solidFill>
                  <a:srgbClr val="22130B"/>
                </a:solidFill>
                <a:latin typeface="+mn-lt"/>
              </a:rPr>
              <a:t>You </a:t>
            </a:r>
            <a:r>
              <a:rPr lang="en-US" sz="1800" dirty="0">
                <a:solidFill>
                  <a:srgbClr val="22130B"/>
                </a:solidFill>
                <a:latin typeface="+mn-lt"/>
              </a:rPr>
              <a:t>can choose what to emphasize in your art by considering the goal of the piece and what you want viewers to recognize as the main idea of the work.</a:t>
            </a:r>
            <a:endParaRPr sz="1800" dirty="0">
              <a:latin typeface="+mn-l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stretch>
            <a:fillRect/>
          </a:stretch>
        </p:blipFill>
        <p:spPr>
          <a:xfrm>
            <a:off x="6132405" y="1135755"/>
            <a:ext cx="2237426" cy="3273836"/>
          </a:xfrm>
          <a:prstGeom prst="rect">
            <a:avLst/>
          </a:prstGeom>
        </p:spPr>
      </p:pic>
      <p:sp>
        <p:nvSpPr>
          <p:cNvPr id="2" name="Title 1"/>
          <p:cNvSpPr>
            <a:spLocks noGrp="1"/>
          </p:cNvSpPr>
          <p:nvPr>
            <p:ph type="title"/>
          </p:nvPr>
        </p:nvSpPr>
        <p:spPr/>
        <p:txBody>
          <a:bodyPr/>
          <a:lstStyle/>
          <a:p>
            <a:r>
              <a:rPr lang="en-US" sz="2000" dirty="0">
                <a:solidFill>
                  <a:srgbClr val="22130B"/>
                </a:solidFill>
                <a:latin typeface="Poor Richard" panose="02080502050505020702" pitchFamily="18" charset="0"/>
                <a:sym typeface="Oxygen"/>
              </a:rPr>
              <a:t>Emphasis</a:t>
            </a:r>
            <a:endParaRPr lang="en-US" sz="2000" dirty="0">
              <a:latin typeface="Poor Richard" panose="02080502050505020702" pitchFamily="18" charset="0"/>
            </a:endParaRPr>
          </a:p>
        </p:txBody>
      </p:sp>
      <p:sp>
        <p:nvSpPr>
          <p:cNvPr id="4" name="Subtitle 3"/>
          <p:cNvSpPr>
            <a:spLocks noGrp="1"/>
          </p:cNvSpPr>
          <p:nvPr>
            <p:ph type="subTitle" idx="1"/>
          </p:nvPr>
        </p:nvSpPr>
        <p:spPr>
          <a:xfrm>
            <a:off x="720000" y="4527621"/>
            <a:ext cx="5822416" cy="529935"/>
          </a:xfrm>
        </p:spPr>
        <p:txBody>
          <a:bodyPr/>
          <a:lstStyle/>
          <a:p>
            <a:pPr algn="l"/>
            <a:r>
              <a:rPr lang="en-US" sz="900" dirty="0">
                <a:hlinkClick r:id="rId3"/>
              </a:rPr>
              <a:t>https://www.pexels.com/photo/man-jumping-high-while-posing-1701197</a:t>
            </a:r>
            <a:r>
              <a:rPr lang="en-US" sz="900" dirty="0" smtClean="0">
                <a:hlinkClick r:id="rId3"/>
              </a:rPr>
              <a:t>/</a:t>
            </a:r>
            <a:endParaRPr lang="en-US" sz="900" dirty="0" smtClean="0"/>
          </a:p>
          <a:p>
            <a:pPr algn="l"/>
            <a:r>
              <a:rPr lang="en-US" sz="900" dirty="0">
                <a:hlinkClick r:id="rId4"/>
              </a:rPr>
              <a:t>https://pixabay.com/photos/girl-face-colorful-colors-artistic-2696947</a:t>
            </a:r>
            <a:r>
              <a:rPr lang="en-US" sz="900" dirty="0" smtClean="0">
                <a:hlinkClick r:id="rId4"/>
              </a:rPr>
              <a:t>/</a:t>
            </a:r>
            <a:endParaRPr lang="en-US" sz="900" dirty="0" smtClean="0"/>
          </a:p>
          <a:p>
            <a:pPr algn="l"/>
            <a:r>
              <a:rPr lang="en-US" sz="900" dirty="0">
                <a:hlinkClick r:id="rId5"/>
              </a:rPr>
              <a:t>https://pixabay.com/photos/ferris-wheel-amusement-park-ride-8428738</a:t>
            </a:r>
            <a:r>
              <a:rPr lang="en-US" sz="900" dirty="0" smtClean="0">
                <a:hlinkClick r:id="rId5"/>
              </a:rPr>
              <a:t>/</a:t>
            </a:r>
            <a:r>
              <a:rPr lang="en-US" sz="900" dirty="0" smtClean="0"/>
              <a:t> </a:t>
            </a:r>
          </a:p>
          <a:p>
            <a:pPr algn="l"/>
            <a:endParaRPr lang="en-US" sz="900" dirty="0"/>
          </a:p>
        </p:txBody>
      </p:sp>
      <p:pic>
        <p:nvPicPr>
          <p:cNvPr id="9" name="Picture 8"/>
          <p:cNvPicPr>
            <a:picLocks noChangeAspect="1"/>
          </p:cNvPicPr>
          <p:nvPr/>
        </p:nvPicPr>
        <p:blipFill>
          <a:blip r:embed="rId6"/>
          <a:stretch>
            <a:fillRect/>
          </a:stretch>
        </p:blipFill>
        <p:spPr>
          <a:xfrm>
            <a:off x="0" y="1215316"/>
            <a:ext cx="3194275" cy="3194275"/>
          </a:xfrm>
          <a:prstGeom prst="rect">
            <a:avLst/>
          </a:prstGeom>
        </p:spPr>
      </p:pic>
      <p:pic>
        <p:nvPicPr>
          <p:cNvPr id="10" name="Picture 9"/>
          <p:cNvPicPr>
            <a:picLocks noChangeAspect="1"/>
          </p:cNvPicPr>
          <p:nvPr/>
        </p:nvPicPr>
        <p:blipFill>
          <a:blip r:embed="rId7"/>
          <a:stretch>
            <a:fillRect/>
          </a:stretch>
        </p:blipFill>
        <p:spPr>
          <a:xfrm>
            <a:off x="2938130" y="1011343"/>
            <a:ext cx="3267739" cy="3267739"/>
          </a:xfrm>
          <a:prstGeom prst="rect">
            <a:avLst/>
          </a:prstGeom>
        </p:spPr>
      </p:pic>
    </p:spTree>
    <p:extLst>
      <p:ext uri="{BB962C8B-B14F-4D97-AF65-F5344CB8AC3E}">
        <p14:creationId xmlns:p14="http://schemas.microsoft.com/office/powerpoint/2010/main" val="40780136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5"/>
          <p:cNvSpPr txBox="1">
            <a:spLocks noGrp="1"/>
          </p:cNvSpPr>
          <p:nvPr>
            <p:ph type="title"/>
          </p:nvPr>
        </p:nvSpPr>
        <p:spPr>
          <a:xfrm>
            <a:off x="0" y="143689"/>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6D5B57"/>
                </a:solidFill>
                <a:latin typeface="Poor Richard" panose="02080502050505020702" pitchFamily="18" charset="0"/>
                <a:ea typeface="Calibri" panose="020F0502020204030204" pitchFamily="34" charset="0"/>
              </a:rPr>
              <a:t>Design Principles</a:t>
            </a:r>
            <a:endParaRPr dirty="0"/>
          </a:p>
        </p:txBody>
      </p:sp>
      <p:sp>
        <p:nvSpPr>
          <p:cNvPr id="180" name="Google Shape;180;p15"/>
          <p:cNvSpPr txBox="1">
            <a:spLocks noGrp="1"/>
          </p:cNvSpPr>
          <p:nvPr>
            <p:ph type="subTitle" idx="1"/>
          </p:nvPr>
        </p:nvSpPr>
        <p:spPr>
          <a:xfrm>
            <a:off x="48927" y="799081"/>
            <a:ext cx="6948344" cy="3600400"/>
          </a:xfrm>
          <a:prstGeom prst="rect">
            <a:avLst/>
          </a:prstGeom>
          <a:noFill/>
          <a:ln>
            <a:noFill/>
          </a:ln>
        </p:spPr>
        <p:txBody>
          <a:bodyPr spcFirstLastPara="1" wrap="square" lIns="91425" tIns="91425" rIns="91425" bIns="91425" anchor="t" anchorCtr="0">
            <a:noAutofit/>
          </a:bodyPr>
          <a:lstStyle/>
          <a:p>
            <a:pPr marL="342900" lvl="0" algn="just">
              <a:buFont typeface="Arial" panose="020B0604020202020204" pitchFamily="34" charset="0"/>
              <a:buChar char="•"/>
            </a:pPr>
            <a:r>
              <a:rPr lang="en-US" sz="2000" b="1" dirty="0" smtClean="0">
                <a:solidFill>
                  <a:srgbClr val="22130B"/>
                </a:solidFill>
                <a:latin typeface="Arial"/>
                <a:ea typeface="Arial"/>
                <a:cs typeface="Arial"/>
                <a:sym typeface="Arial"/>
              </a:rPr>
              <a:t>Contrast</a:t>
            </a:r>
            <a:r>
              <a:rPr lang="en-US" sz="2000" b="1" dirty="0">
                <a:solidFill>
                  <a:srgbClr val="22130B"/>
                </a:solidFill>
                <a:latin typeface="Arial"/>
                <a:ea typeface="Arial"/>
                <a:cs typeface="Arial"/>
                <a:sym typeface="Arial"/>
              </a:rPr>
              <a:t>: </a:t>
            </a:r>
            <a:r>
              <a:rPr lang="en-US" sz="2000" dirty="0">
                <a:solidFill>
                  <a:srgbClr val="22130B"/>
                </a:solidFill>
                <a:latin typeface="Arial"/>
                <a:ea typeface="Arial"/>
                <a:cs typeface="Arial"/>
                <a:sym typeface="Arial"/>
              </a:rPr>
              <a:t>The difference between elements in a composition, such as light and dark values, complementary colors, or textures. </a:t>
            </a:r>
            <a:endParaRPr lang="en-US" sz="2000" dirty="0" smtClean="0">
              <a:solidFill>
                <a:srgbClr val="22130B"/>
              </a:solidFill>
              <a:latin typeface="Arial"/>
              <a:ea typeface="Arial"/>
              <a:cs typeface="Arial"/>
              <a:sym typeface="Arial"/>
            </a:endParaRPr>
          </a:p>
          <a:p>
            <a:pPr marL="342900" lvl="0" algn="just">
              <a:buFont typeface="Arial" panose="020B0604020202020204" pitchFamily="34" charset="0"/>
              <a:buChar char="•"/>
            </a:pPr>
            <a:r>
              <a:rPr lang="en-US" sz="2000" dirty="0" smtClean="0">
                <a:solidFill>
                  <a:srgbClr val="22130B"/>
                </a:solidFill>
                <a:latin typeface="Arial"/>
                <a:ea typeface="Arial"/>
                <a:cs typeface="Arial"/>
                <a:sym typeface="Arial"/>
              </a:rPr>
              <a:t>Contrast </a:t>
            </a:r>
            <a:r>
              <a:rPr lang="en-US" sz="2000" dirty="0">
                <a:solidFill>
                  <a:srgbClr val="22130B"/>
                </a:solidFill>
                <a:latin typeface="Arial"/>
                <a:ea typeface="Arial"/>
                <a:cs typeface="Arial"/>
                <a:sym typeface="Arial"/>
              </a:rPr>
              <a:t>adds visual interest and emphasizes important elements. </a:t>
            </a:r>
            <a:endParaRPr lang="en-US" sz="2000" dirty="0" smtClean="0">
              <a:solidFill>
                <a:srgbClr val="22130B"/>
              </a:solidFill>
              <a:latin typeface="Arial"/>
              <a:ea typeface="Arial"/>
              <a:cs typeface="Arial"/>
              <a:sym typeface="Arial"/>
            </a:endParaRPr>
          </a:p>
          <a:p>
            <a:pPr marL="342900" lvl="0" algn="just">
              <a:buFont typeface="Arial" panose="020B0604020202020204" pitchFamily="34" charset="0"/>
              <a:buChar char="•"/>
            </a:pPr>
            <a:r>
              <a:rPr lang="en-US" sz="2000" dirty="0" smtClean="0">
                <a:solidFill>
                  <a:srgbClr val="22130B"/>
                </a:solidFill>
                <a:latin typeface="Arial"/>
                <a:ea typeface="Arial"/>
                <a:cs typeface="Arial"/>
                <a:sym typeface="Arial"/>
              </a:rPr>
              <a:t>Is </a:t>
            </a:r>
            <a:r>
              <a:rPr lang="en-US" sz="2000" dirty="0">
                <a:solidFill>
                  <a:srgbClr val="22130B"/>
                </a:solidFill>
                <a:latin typeface="Arial"/>
                <a:ea typeface="Arial"/>
                <a:cs typeface="Arial"/>
                <a:sym typeface="Arial"/>
              </a:rPr>
              <a:t>the juxtaposition of difference, used to intensify the properties within the work, the contrast in art is closely related to the variety. </a:t>
            </a:r>
            <a:endParaRPr lang="en-US" sz="2000" dirty="0" smtClean="0">
              <a:solidFill>
                <a:srgbClr val="22130B"/>
              </a:solidFill>
              <a:latin typeface="Arial"/>
              <a:ea typeface="Arial"/>
              <a:cs typeface="Arial"/>
              <a:sym typeface="Arial"/>
            </a:endParaRPr>
          </a:p>
          <a:p>
            <a:pPr marL="342900" lvl="0" algn="just">
              <a:buFont typeface="Arial" panose="020B0604020202020204" pitchFamily="34" charset="0"/>
              <a:buChar char="•"/>
            </a:pPr>
            <a:r>
              <a:rPr lang="en-US" sz="2000" dirty="0" smtClean="0">
                <a:solidFill>
                  <a:srgbClr val="22130B"/>
                </a:solidFill>
                <a:latin typeface="Arial"/>
                <a:ea typeface="Arial"/>
                <a:cs typeface="Arial"/>
                <a:sym typeface="Arial"/>
              </a:rPr>
              <a:t>Exploring </a:t>
            </a:r>
            <a:r>
              <a:rPr lang="en-US" sz="2000" dirty="0">
                <a:solidFill>
                  <a:srgbClr val="22130B"/>
                </a:solidFill>
                <a:latin typeface="Arial"/>
                <a:ea typeface="Arial"/>
                <a:cs typeface="Arial"/>
                <a:sym typeface="Arial"/>
              </a:rPr>
              <a:t>the arrangement of contrasting parts, such as light and dark, opposite hues of the color wheel, texture, and size, contrast is employed to create the rhythm, or to strengthen the focus of the artwork.</a:t>
            </a:r>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16"/>
          <p:cNvSpPr txBox="1">
            <a:spLocks noGrp="1"/>
          </p:cNvSpPr>
          <p:nvPr>
            <p:ph type="title"/>
          </p:nvPr>
        </p:nvSpPr>
        <p:spPr>
          <a:xfrm>
            <a:off x="0" y="188610"/>
            <a:ext cx="7704000" cy="572700"/>
          </a:xfrm>
          <a:prstGeom prst="rect">
            <a:avLst/>
          </a:prstGeom>
          <a:noFill/>
          <a:ln>
            <a:noFill/>
          </a:ln>
        </p:spPr>
        <p:txBody>
          <a:bodyPr spcFirstLastPara="1" wrap="square" lIns="91425" tIns="91425" rIns="91425" bIns="91425" anchor="t" anchorCtr="0">
            <a:noAutofit/>
          </a:bodyPr>
          <a:lstStyle/>
          <a:p>
            <a:pPr lvl="0"/>
            <a:r>
              <a:rPr lang="en-US" sz="2000" dirty="0">
                <a:solidFill>
                  <a:srgbClr val="22130B"/>
                </a:solidFill>
                <a:latin typeface="Poor Richard" panose="02080502050505020702" pitchFamily="18" charset="0"/>
                <a:ea typeface="Arial"/>
                <a:cs typeface="Arial"/>
                <a:sym typeface="Arial"/>
              </a:rPr>
              <a:t>Contrast</a:t>
            </a:r>
            <a:endParaRPr dirty="0">
              <a:latin typeface="Poor Richard" panose="02080502050505020702" pitchFamily="18" charset="0"/>
              <a:ea typeface="Arial"/>
              <a:cs typeface="Arial"/>
              <a:sym typeface="Arial"/>
            </a:endParaRPr>
          </a:p>
        </p:txBody>
      </p:sp>
      <p:sp>
        <p:nvSpPr>
          <p:cNvPr id="186" name="Google Shape;186;p16"/>
          <p:cNvSpPr txBox="1">
            <a:spLocks noGrp="1"/>
          </p:cNvSpPr>
          <p:nvPr>
            <p:ph type="subTitle" idx="6"/>
          </p:nvPr>
        </p:nvSpPr>
        <p:spPr>
          <a:xfrm>
            <a:off x="3707904" y="4453619"/>
            <a:ext cx="3960440" cy="527639"/>
          </a:xfrm>
          <a:prstGeom prst="rect">
            <a:avLst/>
          </a:prstGeom>
          <a:noFill/>
          <a:ln>
            <a:noFill/>
          </a:ln>
        </p:spPr>
        <p:txBody>
          <a:bodyPr spcFirstLastPara="1" wrap="square" lIns="91425" tIns="91425" rIns="91425" bIns="91425" anchor="t" anchorCtr="0">
            <a:noAutofit/>
          </a:bodyPr>
          <a:lstStyle/>
          <a:p>
            <a:pPr lvl="0" algn="l"/>
            <a:r>
              <a:rPr lang="en-US" sz="800" dirty="0">
                <a:solidFill>
                  <a:schemeClr val="dk1"/>
                </a:solidFill>
              </a:rPr>
              <a:t>Sources::</a:t>
            </a:r>
            <a:r>
              <a:rPr lang="en-US" sz="800" dirty="0"/>
              <a:t> </a:t>
            </a:r>
            <a:r>
              <a:rPr lang="en-US" sz="800" u="sng" dirty="0">
                <a:solidFill>
                  <a:schemeClr val="hlink"/>
                </a:solidFill>
                <a:hlinkClick r:id="rId3"/>
              </a:rPr>
              <a:t>https://pixabay.com/illustrations/ai-generated-dog-animal-flowers-8529788</a:t>
            </a:r>
            <a:r>
              <a:rPr lang="en-US" sz="800" u="sng" dirty="0" smtClean="0">
                <a:solidFill>
                  <a:schemeClr val="hlink"/>
                </a:solidFill>
                <a:hlinkClick r:id="rId3"/>
              </a:rPr>
              <a:t>/</a:t>
            </a:r>
            <a:endParaRPr lang="en-US" sz="800" u="sng" dirty="0" smtClean="0">
              <a:solidFill>
                <a:schemeClr val="hlink"/>
              </a:solidFill>
            </a:endParaRPr>
          </a:p>
          <a:p>
            <a:pPr lvl="0" algn="l"/>
            <a:r>
              <a:rPr lang="en-US" sz="800" dirty="0">
                <a:solidFill>
                  <a:srgbClr val="22130B"/>
                </a:solidFill>
                <a:hlinkClick r:id="rId4"/>
              </a:rPr>
              <a:t>https://</a:t>
            </a:r>
            <a:r>
              <a:rPr lang="en-US" sz="800" dirty="0" smtClean="0">
                <a:solidFill>
                  <a:srgbClr val="22130B"/>
                </a:solidFill>
                <a:hlinkClick r:id="rId4"/>
              </a:rPr>
              <a:t>pixabay.com/photos/woman-pose-light-portrait-model-8631989/</a:t>
            </a:r>
            <a:endParaRPr lang="en-US" sz="800" dirty="0" smtClean="0">
              <a:solidFill>
                <a:srgbClr val="22130B"/>
              </a:solidFill>
            </a:endParaRPr>
          </a:p>
          <a:p>
            <a:pPr lvl="0" algn="l"/>
            <a:r>
              <a:rPr lang="en-US" sz="800" dirty="0" smtClean="0">
                <a:solidFill>
                  <a:srgbClr val="22130B"/>
                </a:solidFill>
              </a:rPr>
              <a:t>https</a:t>
            </a:r>
            <a:r>
              <a:rPr lang="en-US" sz="800" dirty="0">
                <a:solidFill>
                  <a:srgbClr val="22130B"/>
                </a:solidFill>
              </a:rPr>
              <a:t>://pixabay.com/photos/ice-ice-cubes-water-props-8236115/</a:t>
            </a:r>
          </a:p>
          <a:p>
            <a:pPr lvl="0" algn="l"/>
            <a:endParaRPr dirty="0"/>
          </a:p>
        </p:txBody>
      </p:sp>
      <p:pic>
        <p:nvPicPr>
          <p:cNvPr id="2" name="Picture 1"/>
          <p:cNvPicPr>
            <a:picLocks noChangeAspect="1"/>
          </p:cNvPicPr>
          <p:nvPr/>
        </p:nvPicPr>
        <p:blipFill>
          <a:blip r:embed="rId5"/>
          <a:stretch>
            <a:fillRect/>
          </a:stretch>
        </p:blipFill>
        <p:spPr>
          <a:xfrm>
            <a:off x="181127" y="667790"/>
            <a:ext cx="3102399" cy="4127297"/>
          </a:xfrm>
          <a:prstGeom prst="rect">
            <a:avLst/>
          </a:prstGeom>
        </p:spPr>
      </p:pic>
      <p:pic>
        <p:nvPicPr>
          <p:cNvPr id="3" name="Picture 2"/>
          <p:cNvPicPr>
            <a:picLocks noChangeAspect="1"/>
          </p:cNvPicPr>
          <p:nvPr/>
        </p:nvPicPr>
        <p:blipFill>
          <a:blip r:embed="rId6"/>
          <a:stretch>
            <a:fillRect/>
          </a:stretch>
        </p:blipFill>
        <p:spPr>
          <a:xfrm>
            <a:off x="3464653" y="668644"/>
            <a:ext cx="2499729" cy="3753802"/>
          </a:xfrm>
          <a:prstGeom prst="rect">
            <a:avLst/>
          </a:prstGeom>
        </p:spPr>
      </p:pic>
      <p:pic>
        <p:nvPicPr>
          <p:cNvPr id="4" name="Picture 3"/>
          <p:cNvPicPr>
            <a:picLocks noChangeAspect="1"/>
          </p:cNvPicPr>
          <p:nvPr/>
        </p:nvPicPr>
        <p:blipFill>
          <a:blip r:embed="rId7"/>
          <a:stretch>
            <a:fillRect/>
          </a:stretch>
        </p:blipFill>
        <p:spPr>
          <a:xfrm>
            <a:off x="6068345" y="1095219"/>
            <a:ext cx="2431419" cy="3295202"/>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17"/>
          <p:cNvSpPr txBox="1">
            <a:spLocks noGrp="1"/>
          </p:cNvSpPr>
          <p:nvPr>
            <p:ph type="title"/>
          </p:nvPr>
        </p:nvSpPr>
        <p:spPr>
          <a:xfrm>
            <a:off x="611560" y="267494"/>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6D5B57"/>
                </a:solidFill>
                <a:latin typeface="Poor Richard" panose="02080502050505020702" pitchFamily="18" charset="0"/>
                <a:ea typeface="Calibri" panose="020F0502020204030204" pitchFamily="34" charset="0"/>
              </a:rPr>
              <a:t>Design Principles</a:t>
            </a:r>
            <a:endParaRPr dirty="0"/>
          </a:p>
        </p:txBody>
      </p:sp>
      <p:sp>
        <p:nvSpPr>
          <p:cNvPr id="194" name="Google Shape;194;p17"/>
          <p:cNvSpPr txBox="1">
            <a:spLocks noGrp="1"/>
          </p:cNvSpPr>
          <p:nvPr>
            <p:ph type="subTitle" idx="1"/>
          </p:nvPr>
        </p:nvSpPr>
        <p:spPr>
          <a:xfrm>
            <a:off x="611560" y="1059582"/>
            <a:ext cx="6768752" cy="3312368"/>
          </a:xfrm>
          <a:prstGeom prst="rect">
            <a:avLst/>
          </a:prstGeom>
          <a:noFill/>
          <a:ln>
            <a:noFill/>
          </a:ln>
        </p:spPr>
        <p:txBody>
          <a:bodyPr spcFirstLastPara="1" wrap="square" lIns="91425" tIns="91425" rIns="91425" bIns="91425" anchor="t" anchorCtr="0">
            <a:noAutofit/>
          </a:bodyPr>
          <a:lstStyle/>
          <a:p>
            <a:pPr marL="342900" lvl="0" algn="just">
              <a:buClr>
                <a:srgbClr val="B08980"/>
              </a:buClr>
              <a:buFont typeface="Wingdings" panose="05000000000000000000" pitchFamily="2" charset="2"/>
              <a:buChar char="§"/>
            </a:pPr>
            <a:r>
              <a:rPr lang="en-US" sz="2000" b="1" dirty="0" smtClean="0">
                <a:solidFill>
                  <a:srgbClr val="22130B"/>
                </a:solidFill>
                <a:latin typeface="Arial"/>
                <a:ea typeface="Arial"/>
                <a:cs typeface="Arial"/>
                <a:sym typeface="Arial"/>
              </a:rPr>
              <a:t>Unity</a:t>
            </a:r>
            <a:r>
              <a:rPr lang="en-US" sz="2000" b="1" dirty="0">
                <a:solidFill>
                  <a:srgbClr val="22130B"/>
                </a:solidFill>
                <a:latin typeface="Arial"/>
                <a:ea typeface="Arial"/>
                <a:cs typeface="Arial"/>
                <a:sym typeface="Arial"/>
              </a:rPr>
              <a:t>: </a:t>
            </a:r>
            <a:r>
              <a:rPr lang="en-US" sz="2000" dirty="0">
                <a:solidFill>
                  <a:srgbClr val="22130B"/>
                </a:solidFill>
                <a:latin typeface="Arial"/>
                <a:ea typeface="Arial"/>
                <a:cs typeface="Arial"/>
                <a:sym typeface="Arial"/>
              </a:rPr>
              <a:t>The sense of wholeness or cohesion in an artwork, achieved through the harmonious arrangement of elements. </a:t>
            </a:r>
            <a:endParaRPr lang="en-US" sz="2000" dirty="0" smtClean="0">
              <a:solidFill>
                <a:srgbClr val="22130B"/>
              </a:solidFill>
              <a:latin typeface="Arial"/>
              <a:ea typeface="Arial"/>
              <a:cs typeface="Arial"/>
              <a:sym typeface="Arial"/>
            </a:endParaRPr>
          </a:p>
          <a:p>
            <a:pPr marL="342900" lvl="0" algn="just">
              <a:buClr>
                <a:srgbClr val="B08980"/>
              </a:buClr>
              <a:buFont typeface="Wingdings" panose="05000000000000000000" pitchFamily="2" charset="2"/>
              <a:buChar char="§"/>
            </a:pPr>
            <a:r>
              <a:rPr lang="en-US" sz="2000" dirty="0" smtClean="0">
                <a:solidFill>
                  <a:srgbClr val="22130B"/>
                </a:solidFill>
                <a:latin typeface="Arial"/>
                <a:ea typeface="Arial"/>
                <a:cs typeface="Arial"/>
                <a:sym typeface="Arial"/>
              </a:rPr>
              <a:t>Creates </a:t>
            </a:r>
            <a:r>
              <a:rPr lang="en-US" sz="2000" dirty="0">
                <a:solidFill>
                  <a:srgbClr val="22130B"/>
                </a:solidFill>
                <a:latin typeface="Arial"/>
                <a:ea typeface="Arial"/>
                <a:cs typeface="Arial"/>
                <a:sym typeface="Arial"/>
              </a:rPr>
              <a:t>a sense of completeness and coherence. </a:t>
            </a:r>
            <a:endParaRPr lang="en-US" sz="2000" dirty="0" smtClean="0">
              <a:solidFill>
                <a:srgbClr val="22130B"/>
              </a:solidFill>
              <a:latin typeface="Arial"/>
              <a:ea typeface="Arial"/>
              <a:cs typeface="Arial"/>
              <a:sym typeface="Arial"/>
            </a:endParaRPr>
          </a:p>
          <a:p>
            <a:pPr marL="342900" lvl="0" algn="just">
              <a:buClr>
                <a:srgbClr val="B08980"/>
              </a:buClr>
              <a:buFont typeface="Wingdings" panose="05000000000000000000" pitchFamily="2" charset="2"/>
              <a:buChar char="§"/>
            </a:pPr>
            <a:r>
              <a:rPr lang="en-US" sz="2000" dirty="0" smtClean="0">
                <a:solidFill>
                  <a:srgbClr val="22130B"/>
                </a:solidFill>
                <a:latin typeface="Arial"/>
                <a:ea typeface="Arial"/>
                <a:cs typeface="Arial"/>
                <a:sym typeface="Arial"/>
              </a:rPr>
              <a:t>Is </a:t>
            </a:r>
            <a:r>
              <a:rPr lang="en-US" sz="2000" dirty="0">
                <a:solidFill>
                  <a:srgbClr val="22130B"/>
                </a:solidFill>
                <a:latin typeface="Arial"/>
                <a:ea typeface="Arial"/>
                <a:cs typeface="Arial"/>
                <a:sym typeface="Arial"/>
              </a:rPr>
              <a:t>a quality of wholeness and oneness that is achieved by the proper use of art elements and principles</a:t>
            </a:r>
            <a:r>
              <a:rPr lang="en-US" sz="2000" dirty="0" smtClean="0">
                <a:solidFill>
                  <a:srgbClr val="22130B"/>
                </a:solidFill>
                <a:latin typeface="Arial"/>
                <a:ea typeface="Arial"/>
                <a:cs typeface="Arial"/>
                <a:sym typeface="Arial"/>
              </a:rPr>
              <a:t>.</a:t>
            </a:r>
          </a:p>
          <a:p>
            <a:pPr marL="342900" lvl="0" algn="just">
              <a:buClr>
                <a:srgbClr val="B08980"/>
              </a:buClr>
              <a:buFont typeface="Wingdings" panose="05000000000000000000" pitchFamily="2" charset="2"/>
              <a:buChar char="§"/>
            </a:pPr>
            <a:r>
              <a:rPr lang="en-US" sz="2000" dirty="0" smtClean="0">
                <a:solidFill>
                  <a:srgbClr val="22130B"/>
                </a:solidFill>
                <a:latin typeface="Arial"/>
                <a:ea typeface="Arial"/>
                <a:cs typeface="Arial"/>
                <a:sym typeface="Arial"/>
              </a:rPr>
              <a:t>Understood </a:t>
            </a:r>
            <a:r>
              <a:rPr lang="en-US" sz="2000" dirty="0">
                <a:solidFill>
                  <a:srgbClr val="22130B"/>
                </a:solidFill>
                <a:latin typeface="Arial"/>
                <a:ea typeface="Arial"/>
                <a:cs typeface="Arial"/>
                <a:sym typeface="Arial"/>
              </a:rPr>
              <a:t>as a complete opposite to the notion of variety in art, unity is both an idea of calmness, simplicity, or repetition of the </a:t>
            </a:r>
            <a:r>
              <a:rPr lang="en-US" sz="2000" dirty="0" smtClean="0">
                <a:solidFill>
                  <a:srgbClr val="22130B"/>
                </a:solidFill>
                <a:latin typeface="Arial"/>
                <a:ea typeface="Arial"/>
                <a:cs typeface="Arial"/>
                <a:sym typeface="Arial"/>
              </a:rPr>
              <a:t>same.</a:t>
            </a:r>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18"/>
          <p:cNvSpPr txBox="1">
            <a:spLocks noGrp="1"/>
          </p:cNvSpPr>
          <p:nvPr>
            <p:ph type="title"/>
          </p:nvPr>
        </p:nvSpPr>
        <p:spPr>
          <a:xfrm>
            <a:off x="-1187784" y="118255"/>
            <a:ext cx="7704000" cy="572700"/>
          </a:xfrm>
          <a:prstGeom prst="rect">
            <a:avLst/>
          </a:prstGeom>
          <a:noFill/>
          <a:ln>
            <a:noFill/>
          </a:ln>
        </p:spPr>
        <p:txBody>
          <a:bodyPr spcFirstLastPara="1" wrap="square" lIns="91425" tIns="91425" rIns="91425" bIns="91425" anchor="t" anchorCtr="0">
            <a:noAutofit/>
          </a:bodyPr>
          <a:lstStyle/>
          <a:p>
            <a:pPr lvl="0"/>
            <a:r>
              <a:rPr lang="en-US" sz="2000" dirty="0">
                <a:solidFill>
                  <a:srgbClr val="22130B"/>
                </a:solidFill>
                <a:latin typeface="Poor Richard" panose="02080502050505020702" pitchFamily="18" charset="0"/>
                <a:ea typeface="Arial"/>
                <a:cs typeface="Arial"/>
                <a:sym typeface="Arial"/>
              </a:rPr>
              <a:t>Unity</a:t>
            </a:r>
            <a:endParaRPr dirty="0">
              <a:solidFill>
                <a:srgbClr val="22130B"/>
              </a:solidFill>
              <a:latin typeface="Poor Richard" panose="02080502050505020702" pitchFamily="18" charset="0"/>
              <a:ea typeface="Arial"/>
              <a:cs typeface="Arial"/>
              <a:sym typeface="Arial"/>
            </a:endParaRPr>
          </a:p>
        </p:txBody>
      </p:sp>
      <p:sp>
        <p:nvSpPr>
          <p:cNvPr id="200" name="Google Shape;200;p18"/>
          <p:cNvSpPr txBox="1">
            <a:spLocks noGrp="1"/>
          </p:cNvSpPr>
          <p:nvPr>
            <p:ph type="subTitle" idx="6"/>
          </p:nvPr>
        </p:nvSpPr>
        <p:spPr>
          <a:xfrm>
            <a:off x="5330537" y="4525934"/>
            <a:ext cx="3582968" cy="617566"/>
          </a:xfrm>
          <a:prstGeom prst="rect">
            <a:avLst/>
          </a:prstGeom>
          <a:noFill/>
          <a:ln>
            <a:noFill/>
          </a:ln>
        </p:spPr>
        <p:txBody>
          <a:bodyPr spcFirstLastPara="1" wrap="square" lIns="91425" tIns="91425" rIns="91425" bIns="91425" anchor="t" anchorCtr="0">
            <a:noAutofit/>
          </a:bodyPr>
          <a:lstStyle/>
          <a:p>
            <a:pPr marL="457200" lvl="0" indent="-342900" algn="l" rtl="0">
              <a:lnSpc>
                <a:spcPct val="100000"/>
              </a:lnSpc>
              <a:spcBef>
                <a:spcPts val="0"/>
              </a:spcBef>
              <a:spcAft>
                <a:spcPts val="0"/>
              </a:spcAft>
              <a:buSzPts val="1400"/>
              <a:buNone/>
            </a:pPr>
            <a:r>
              <a:rPr lang="en-US" sz="800" dirty="0">
                <a:solidFill>
                  <a:srgbClr val="22130B"/>
                </a:solidFill>
              </a:rPr>
              <a:t>Sources::</a:t>
            </a:r>
            <a:endParaRPr dirty="0"/>
          </a:p>
          <a:p>
            <a:pPr lvl="0" algn="l"/>
            <a:r>
              <a:rPr lang="en-US" sz="800" u="sng" dirty="0">
                <a:solidFill>
                  <a:srgbClr val="22130B"/>
                </a:solidFill>
              </a:rPr>
              <a:t>https://www.freeimages.com/download/eco-home-icon-pack-5691357</a:t>
            </a:r>
          </a:p>
          <a:p>
            <a:pPr marL="457200" lvl="0" indent="-342900" algn="l" rtl="0">
              <a:lnSpc>
                <a:spcPct val="100000"/>
              </a:lnSpc>
              <a:spcBef>
                <a:spcPts val="0"/>
              </a:spcBef>
              <a:spcAft>
                <a:spcPts val="0"/>
              </a:spcAft>
              <a:buSzPts val="1400"/>
              <a:buNone/>
            </a:pPr>
            <a:r>
              <a:rPr lang="en-US" sz="800" dirty="0" smtClean="0">
                <a:solidFill>
                  <a:srgbClr val="22130B"/>
                </a:solidFill>
              </a:rPr>
              <a:t>https</a:t>
            </a:r>
            <a:r>
              <a:rPr lang="en-US" sz="800" dirty="0">
                <a:solidFill>
                  <a:srgbClr val="22130B"/>
                </a:solidFill>
              </a:rPr>
              <a:t>://pixabay.com/photos/neon-neon-font-advertisement-170182/</a:t>
            </a:r>
            <a:endParaRPr dirty="0"/>
          </a:p>
        </p:txBody>
      </p:sp>
      <p:pic>
        <p:nvPicPr>
          <p:cNvPr id="202" name="Google Shape;202;p18"/>
          <p:cNvPicPr preferRelativeResize="0"/>
          <p:nvPr/>
        </p:nvPicPr>
        <p:blipFill rotWithShape="1">
          <a:blip r:embed="rId3">
            <a:alphaModFix/>
          </a:blip>
          <a:srcRect/>
          <a:stretch/>
        </p:blipFill>
        <p:spPr>
          <a:xfrm>
            <a:off x="5868144" y="1513549"/>
            <a:ext cx="3293693" cy="2189791"/>
          </a:xfrm>
          <a:prstGeom prst="rect">
            <a:avLst/>
          </a:prstGeom>
          <a:noFill/>
          <a:ln>
            <a:noFill/>
          </a:ln>
        </p:spPr>
      </p:pic>
      <p:pic>
        <p:nvPicPr>
          <p:cNvPr id="2" name="Picture 1"/>
          <p:cNvPicPr>
            <a:picLocks noChangeAspect="1"/>
          </p:cNvPicPr>
          <p:nvPr/>
        </p:nvPicPr>
        <p:blipFill>
          <a:blip r:embed="rId4"/>
          <a:stretch>
            <a:fillRect/>
          </a:stretch>
        </p:blipFill>
        <p:spPr>
          <a:xfrm>
            <a:off x="94640" y="861920"/>
            <a:ext cx="6066046" cy="3664014"/>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9"/>
          <p:cNvSpPr txBox="1">
            <a:spLocks noGrp="1"/>
          </p:cNvSpPr>
          <p:nvPr>
            <p:ph type="title"/>
          </p:nvPr>
        </p:nvSpPr>
        <p:spPr>
          <a:xfrm>
            <a:off x="179673" y="112516"/>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6D5B57"/>
                </a:solidFill>
                <a:latin typeface="Poor Richard" panose="02080502050505020702" pitchFamily="18" charset="0"/>
                <a:ea typeface="Calibri" panose="020F0502020204030204" pitchFamily="34" charset="0"/>
              </a:rPr>
              <a:t>Design Principles</a:t>
            </a:r>
            <a:endParaRPr dirty="0"/>
          </a:p>
        </p:txBody>
      </p:sp>
      <p:sp>
        <p:nvSpPr>
          <p:cNvPr id="208" name="Google Shape;208;p19"/>
          <p:cNvSpPr txBox="1">
            <a:spLocks noGrp="1"/>
          </p:cNvSpPr>
          <p:nvPr>
            <p:ph type="subTitle" idx="1"/>
          </p:nvPr>
        </p:nvSpPr>
        <p:spPr>
          <a:xfrm>
            <a:off x="179673" y="768636"/>
            <a:ext cx="6896536" cy="3672408"/>
          </a:xfrm>
          <a:prstGeom prst="rect">
            <a:avLst/>
          </a:prstGeom>
          <a:noFill/>
          <a:ln>
            <a:noFill/>
          </a:ln>
        </p:spPr>
        <p:txBody>
          <a:bodyPr spcFirstLastPara="1" wrap="square" lIns="91425" tIns="91425" rIns="91425" bIns="91425" anchor="t" anchorCtr="0">
            <a:noAutofit/>
          </a:bodyPr>
          <a:lstStyle/>
          <a:p>
            <a:pPr marL="342900" lvl="0" algn="just">
              <a:buFont typeface="Wingdings" panose="05000000000000000000" pitchFamily="2" charset="2"/>
              <a:buChar char="§"/>
            </a:pPr>
            <a:r>
              <a:rPr lang="en-US" sz="2000" b="1" dirty="0" smtClean="0">
                <a:solidFill>
                  <a:srgbClr val="22130B"/>
                </a:solidFill>
                <a:latin typeface="Arial"/>
                <a:ea typeface="Arial"/>
                <a:cs typeface="Arial"/>
                <a:sym typeface="Arial"/>
              </a:rPr>
              <a:t>Rhythm</a:t>
            </a:r>
            <a:r>
              <a:rPr lang="en-US" sz="2000" b="1" dirty="0">
                <a:solidFill>
                  <a:srgbClr val="22130B"/>
                </a:solidFill>
                <a:latin typeface="Arial"/>
                <a:ea typeface="Arial"/>
                <a:cs typeface="Arial"/>
                <a:sym typeface="Arial"/>
              </a:rPr>
              <a:t>: </a:t>
            </a:r>
            <a:r>
              <a:rPr lang="en-US" sz="2000" dirty="0">
                <a:solidFill>
                  <a:srgbClr val="22130B"/>
                </a:solidFill>
                <a:latin typeface="Arial"/>
                <a:ea typeface="Arial"/>
                <a:cs typeface="Arial"/>
                <a:sym typeface="Arial"/>
              </a:rPr>
              <a:t>The repetition or alternation of elements in a composition, creating a sense of movement or flow. Rhythm can be regular, irregular, or progressive. </a:t>
            </a:r>
            <a:endParaRPr lang="en-US" sz="2000" dirty="0" smtClean="0">
              <a:solidFill>
                <a:srgbClr val="22130B"/>
              </a:solidFill>
              <a:latin typeface="Arial"/>
              <a:ea typeface="Arial"/>
              <a:cs typeface="Arial"/>
              <a:sym typeface="Arial"/>
            </a:endParaRPr>
          </a:p>
          <a:p>
            <a:pPr marL="342900" lvl="0" algn="just">
              <a:buFont typeface="Wingdings" panose="05000000000000000000" pitchFamily="2" charset="2"/>
              <a:buChar char="§"/>
            </a:pPr>
            <a:r>
              <a:rPr lang="en-US" sz="2000" dirty="0" smtClean="0">
                <a:solidFill>
                  <a:srgbClr val="22130B"/>
                </a:solidFill>
                <a:latin typeface="Arial"/>
                <a:ea typeface="Arial"/>
                <a:cs typeface="Arial"/>
                <a:sym typeface="Arial"/>
              </a:rPr>
              <a:t>In </a:t>
            </a:r>
            <a:r>
              <a:rPr lang="en-US" sz="2000" dirty="0">
                <a:solidFill>
                  <a:srgbClr val="22130B"/>
                </a:solidFill>
                <a:latin typeface="Arial"/>
                <a:ea typeface="Arial"/>
                <a:cs typeface="Arial"/>
                <a:sym typeface="Arial"/>
              </a:rPr>
              <a:t>art is the visual or auditory pattern created by repeated shapes, elements, colors, sounds, and movements. </a:t>
            </a:r>
            <a:endParaRPr lang="en-US" sz="2000" dirty="0" smtClean="0">
              <a:solidFill>
                <a:srgbClr val="22130B"/>
              </a:solidFill>
              <a:latin typeface="Arial"/>
              <a:ea typeface="Arial"/>
              <a:cs typeface="Arial"/>
              <a:sym typeface="Arial"/>
            </a:endParaRPr>
          </a:p>
          <a:p>
            <a:pPr marL="342900" lvl="0" algn="just">
              <a:buFont typeface="Wingdings" panose="05000000000000000000" pitchFamily="2" charset="2"/>
              <a:buChar char="§"/>
            </a:pPr>
            <a:r>
              <a:rPr lang="en-US" sz="2000" dirty="0" smtClean="0">
                <a:solidFill>
                  <a:srgbClr val="22130B"/>
                </a:solidFill>
                <a:latin typeface="Arial"/>
                <a:ea typeface="Arial"/>
                <a:cs typeface="Arial"/>
                <a:sym typeface="Arial"/>
              </a:rPr>
              <a:t>Is </a:t>
            </a:r>
            <a:r>
              <a:rPr lang="en-US" sz="2000" dirty="0">
                <a:solidFill>
                  <a:srgbClr val="22130B"/>
                </a:solidFill>
                <a:latin typeface="Arial"/>
                <a:ea typeface="Arial"/>
                <a:cs typeface="Arial"/>
                <a:sym typeface="Arial"/>
              </a:rPr>
              <a:t>used to create a sense of flow and connection within a work of art, as well as draw attention to certain areas of the composition. </a:t>
            </a:r>
            <a:endParaRPr lang="en-US" sz="2000" dirty="0" smtClean="0">
              <a:solidFill>
                <a:srgbClr val="22130B"/>
              </a:solidFill>
              <a:latin typeface="Arial"/>
              <a:ea typeface="Arial"/>
              <a:cs typeface="Arial"/>
              <a:sym typeface="Arial"/>
            </a:endParaRPr>
          </a:p>
          <a:p>
            <a:pPr marL="342900" lvl="0" algn="just">
              <a:buFont typeface="Wingdings" panose="05000000000000000000" pitchFamily="2" charset="2"/>
              <a:buChar char="§"/>
            </a:pPr>
            <a:r>
              <a:rPr lang="en-US" sz="2000" dirty="0" smtClean="0">
                <a:solidFill>
                  <a:srgbClr val="22130B"/>
                </a:solidFill>
                <a:latin typeface="Arial"/>
                <a:ea typeface="Arial"/>
                <a:cs typeface="Arial"/>
                <a:sym typeface="Arial"/>
              </a:rPr>
              <a:t>Can </a:t>
            </a:r>
            <a:r>
              <a:rPr lang="en-US" sz="2000" dirty="0">
                <a:solidFill>
                  <a:srgbClr val="22130B"/>
                </a:solidFill>
                <a:latin typeface="Arial"/>
                <a:ea typeface="Arial"/>
                <a:cs typeface="Arial"/>
                <a:sym typeface="Arial"/>
              </a:rPr>
              <a:t>be achieved through repetition and variation, contrast, gradation and echo. </a:t>
            </a:r>
            <a:endParaRPr lang="en-US" sz="2000" dirty="0" smtClean="0">
              <a:solidFill>
                <a:srgbClr val="22130B"/>
              </a:solidFill>
              <a:latin typeface="Arial"/>
              <a:ea typeface="Arial"/>
              <a:cs typeface="Arial"/>
              <a:sym typeface="Arial"/>
            </a:endParaRPr>
          </a:p>
          <a:p>
            <a:pPr marL="342900" lvl="0" algn="just">
              <a:buFont typeface="Wingdings" panose="05000000000000000000" pitchFamily="2" charset="2"/>
              <a:buChar char="§"/>
            </a:pPr>
            <a:r>
              <a:rPr lang="en-US" sz="2000" dirty="0" smtClean="0">
                <a:solidFill>
                  <a:srgbClr val="22130B"/>
                </a:solidFill>
                <a:latin typeface="Arial"/>
                <a:ea typeface="Arial"/>
                <a:cs typeface="Arial"/>
                <a:sym typeface="Arial"/>
              </a:rPr>
              <a:t>By </a:t>
            </a:r>
            <a:r>
              <a:rPr lang="en-US" sz="2000" dirty="0">
                <a:solidFill>
                  <a:srgbClr val="22130B"/>
                </a:solidFill>
                <a:latin typeface="Arial"/>
                <a:ea typeface="Arial"/>
                <a:cs typeface="Arial"/>
                <a:sym typeface="Arial"/>
              </a:rPr>
              <a:t>combining these techniques, an artist can create rhythm that helps to guide viewers through their artwork.</a:t>
            </a:r>
            <a:endParaRPr sz="20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20"/>
          <p:cNvSpPr txBox="1">
            <a:spLocks noGrp="1"/>
          </p:cNvSpPr>
          <p:nvPr>
            <p:ph type="title"/>
          </p:nvPr>
        </p:nvSpPr>
        <p:spPr>
          <a:xfrm>
            <a:off x="0" y="0"/>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dirty="0" smtClean="0">
                <a:solidFill>
                  <a:srgbClr val="22130B"/>
                </a:solidFill>
                <a:latin typeface="Poor Richard" panose="02080502050505020702" pitchFamily="18" charset="0"/>
                <a:ea typeface="Arial"/>
                <a:cs typeface="Arial"/>
                <a:sym typeface="Arial"/>
              </a:rPr>
              <a:t>Rhythm</a:t>
            </a:r>
            <a:endParaRPr dirty="0">
              <a:solidFill>
                <a:srgbClr val="22130B"/>
              </a:solidFill>
              <a:latin typeface="Poor Richard" panose="02080502050505020702" pitchFamily="18" charset="0"/>
              <a:ea typeface="Arial"/>
              <a:cs typeface="Arial"/>
              <a:sym typeface="Arial"/>
            </a:endParaRPr>
          </a:p>
        </p:txBody>
      </p:sp>
      <p:sp>
        <p:nvSpPr>
          <p:cNvPr id="214" name="Google Shape;214;p20"/>
          <p:cNvSpPr txBox="1">
            <a:spLocks noGrp="1"/>
          </p:cNvSpPr>
          <p:nvPr>
            <p:ph type="subTitle" idx="6"/>
          </p:nvPr>
        </p:nvSpPr>
        <p:spPr>
          <a:xfrm>
            <a:off x="971600" y="4613564"/>
            <a:ext cx="6264696" cy="401854"/>
          </a:xfrm>
          <a:prstGeom prst="rect">
            <a:avLst/>
          </a:prstGeom>
          <a:noFill/>
          <a:ln>
            <a:noFill/>
          </a:ln>
        </p:spPr>
        <p:txBody>
          <a:bodyPr spcFirstLastPara="1" wrap="square" lIns="91425" tIns="91425" rIns="91425" bIns="91425" anchor="t" anchorCtr="0">
            <a:noAutofit/>
          </a:bodyPr>
          <a:lstStyle/>
          <a:p>
            <a:pPr lvl="0" algn="l"/>
            <a:r>
              <a:rPr lang="en-US" sz="800" dirty="0"/>
              <a:t>Sources : </a:t>
            </a:r>
            <a:r>
              <a:rPr lang="en-US" sz="800" dirty="0">
                <a:hlinkClick r:id="rId3"/>
              </a:rPr>
              <a:t>https://pixabay.com/photos/band-marching-drum-uniform-music-526330</a:t>
            </a:r>
            <a:r>
              <a:rPr lang="en-US" sz="800" dirty="0" smtClean="0">
                <a:hlinkClick r:id="rId3"/>
              </a:rPr>
              <a:t>/</a:t>
            </a:r>
            <a:r>
              <a:rPr lang="en-US" sz="800" dirty="0" smtClean="0"/>
              <a:t> </a:t>
            </a:r>
            <a:endParaRPr dirty="0"/>
          </a:p>
        </p:txBody>
      </p:sp>
      <p:pic>
        <p:nvPicPr>
          <p:cNvPr id="2" name="Picture 1"/>
          <p:cNvPicPr>
            <a:picLocks noChangeAspect="1"/>
          </p:cNvPicPr>
          <p:nvPr/>
        </p:nvPicPr>
        <p:blipFill>
          <a:blip r:embed="rId4"/>
          <a:stretch>
            <a:fillRect/>
          </a:stretch>
        </p:blipFill>
        <p:spPr>
          <a:xfrm>
            <a:off x="1643508" y="685197"/>
            <a:ext cx="5849178" cy="3928367"/>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21"/>
          <p:cNvSpPr txBox="1">
            <a:spLocks noGrp="1"/>
          </p:cNvSpPr>
          <p:nvPr>
            <p:ph type="title"/>
          </p:nvPr>
        </p:nvSpPr>
        <p:spPr>
          <a:xfrm>
            <a:off x="0" y="216425"/>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6D5B57"/>
                </a:solidFill>
                <a:latin typeface="Poor Richard" panose="02080502050505020702" pitchFamily="18" charset="0"/>
                <a:ea typeface="Calibri" panose="020F0502020204030204" pitchFamily="34" charset="0"/>
              </a:rPr>
              <a:t>Design Principles</a:t>
            </a:r>
            <a:endParaRPr dirty="0"/>
          </a:p>
        </p:txBody>
      </p:sp>
      <p:sp>
        <p:nvSpPr>
          <p:cNvPr id="221" name="Google Shape;221;p21"/>
          <p:cNvSpPr txBox="1">
            <a:spLocks noGrp="1"/>
          </p:cNvSpPr>
          <p:nvPr>
            <p:ph type="subTitle" idx="1"/>
          </p:nvPr>
        </p:nvSpPr>
        <p:spPr>
          <a:xfrm>
            <a:off x="0" y="1017725"/>
            <a:ext cx="7164368" cy="3960440"/>
          </a:xfrm>
          <a:prstGeom prst="rect">
            <a:avLst/>
          </a:prstGeom>
          <a:noFill/>
          <a:ln>
            <a:noFill/>
          </a:ln>
        </p:spPr>
        <p:txBody>
          <a:bodyPr spcFirstLastPara="1" wrap="square" lIns="91425" tIns="91425" rIns="91425" bIns="91425" anchor="t" anchorCtr="0">
            <a:noAutofit/>
          </a:bodyPr>
          <a:lstStyle/>
          <a:p>
            <a:pPr marL="342900" lvl="0" algn="just">
              <a:buFont typeface="Wingdings" panose="05000000000000000000" pitchFamily="2" charset="2"/>
              <a:buChar char="§"/>
            </a:pPr>
            <a:r>
              <a:rPr lang="en-US" sz="2000" b="1" dirty="0" smtClean="0">
                <a:solidFill>
                  <a:srgbClr val="22130B"/>
                </a:solidFill>
                <a:latin typeface="Arial"/>
                <a:ea typeface="Arial"/>
                <a:cs typeface="Arial"/>
                <a:sym typeface="Arial"/>
              </a:rPr>
              <a:t>Proportion</a:t>
            </a:r>
            <a:r>
              <a:rPr lang="en-US" sz="2000" b="1" dirty="0">
                <a:solidFill>
                  <a:srgbClr val="22130B"/>
                </a:solidFill>
                <a:latin typeface="Arial"/>
                <a:ea typeface="Arial"/>
                <a:cs typeface="Arial"/>
                <a:sym typeface="Arial"/>
              </a:rPr>
              <a:t>: </a:t>
            </a:r>
            <a:r>
              <a:rPr lang="en-US" sz="2000" dirty="0">
                <a:solidFill>
                  <a:srgbClr val="22130B"/>
                </a:solidFill>
                <a:latin typeface="Arial"/>
                <a:ea typeface="Arial"/>
                <a:cs typeface="Arial"/>
                <a:sym typeface="Arial"/>
              </a:rPr>
              <a:t>The relationship between different parts of an object or composition in terms of size, quantity, or scale. </a:t>
            </a:r>
            <a:endParaRPr lang="en-US" sz="2000" dirty="0" smtClean="0">
              <a:solidFill>
                <a:srgbClr val="22130B"/>
              </a:solidFill>
              <a:latin typeface="Arial"/>
              <a:ea typeface="Arial"/>
              <a:cs typeface="Arial"/>
              <a:sym typeface="Arial"/>
            </a:endParaRPr>
          </a:p>
          <a:p>
            <a:pPr marL="342900" lvl="0" algn="just">
              <a:buFont typeface="Wingdings" panose="05000000000000000000" pitchFamily="2" charset="2"/>
              <a:buChar char="§"/>
            </a:pPr>
            <a:r>
              <a:rPr lang="en-US" sz="2000" dirty="0" smtClean="0">
                <a:solidFill>
                  <a:srgbClr val="22130B"/>
                </a:solidFill>
                <a:latin typeface="Arial"/>
                <a:ea typeface="Arial"/>
                <a:cs typeface="Arial"/>
                <a:sym typeface="Arial"/>
              </a:rPr>
              <a:t>ensures </a:t>
            </a:r>
            <a:r>
              <a:rPr lang="en-US" sz="2000" dirty="0">
                <a:solidFill>
                  <a:srgbClr val="22130B"/>
                </a:solidFill>
                <a:latin typeface="Arial"/>
                <a:ea typeface="Arial"/>
                <a:cs typeface="Arial"/>
                <a:sym typeface="Arial"/>
              </a:rPr>
              <a:t>visual harmony and balance. In art, proportion refers to the relationship between the different sized components within one whole composition</a:t>
            </a:r>
            <a:r>
              <a:rPr lang="en-US" sz="2000" dirty="0" smtClean="0">
                <a:solidFill>
                  <a:srgbClr val="22130B"/>
                </a:solidFill>
                <a:latin typeface="Arial"/>
                <a:ea typeface="Arial"/>
                <a:cs typeface="Arial"/>
                <a:sym typeface="Arial"/>
              </a:rPr>
              <a:t>.</a:t>
            </a:r>
          </a:p>
          <a:p>
            <a:pPr marL="342900" lvl="0" algn="just">
              <a:buFont typeface="Wingdings" panose="05000000000000000000" pitchFamily="2" charset="2"/>
              <a:buChar char="§"/>
            </a:pPr>
            <a:r>
              <a:rPr lang="en-US" sz="2000" dirty="0" smtClean="0">
                <a:solidFill>
                  <a:srgbClr val="22130B"/>
                </a:solidFill>
                <a:latin typeface="Arial"/>
                <a:ea typeface="Arial"/>
                <a:cs typeface="Arial"/>
                <a:sym typeface="Arial"/>
              </a:rPr>
              <a:t> can </a:t>
            </a:r>
            <a:r>
              <a:rPr lang="en-US" sz="2000" dirty="0">
                <a:solidFill>
                  <a:srgbClr val="22130B"/>
                </a:solidFill>
                <a:latin typeface="Arial"/>
                <a:ea typeface="Arial"/>
                <a:cs typeface="Arial"/>
                <a:sym typeface="Arial"/>
              </a:rPr>
              <a:t>be used to make a composition appear more realistic or more stylized depending on the type of proportion </a:t>
            </a:r>
            <a:r>
              <a:rPr lang="en-US" sz="2000" dirty="0" smtClean="0">
                <a:solidFill>
                  <a:srgbClr val="22130B"/>
                </a:solidFill>
                <a:latin typeface="Arial"/>
                <a:ea typeface="Arial"/>
                <a:cs typeface="Arial"/>
                <a:sym typeface="Arial"/>
              </a:rPr>
              <a:t>used.</a:t>
            </a:r>
          </a:p>
          <a:p>
            <a:pPr marL="342900" lvl="0" algn="just">
              <a:buFont typeface="Wingdings" panose="05000000000000000000" pitchFamily="2" charset="2"/>
              <a:buChar char="§"/>
            </a:pPr>
            <a:r>
              <a:rPr lang="en-US" sz="2000" dirty="0" smtClean="0">
                <a:solidFill>
                  <a:srgbClr val="22130B"/>
                </a:solidFill>
                <a:latin typeface="Arial"/>
                <a:ea typeface="Arial"/>
                <a:cs typeface="Arial"/>
                <a:sym typeface="Arial"/>
              </a:rPr>
              <a:t>Does </a:t>
            </a:r>
            <a:r>
              <a:rPr lang="en-US" sz="2000" dirty="0">
                <a:solidFill>
                  <a:srgbClr val="22130B"/>
                </a:solidFill>
                <a:latin typeface="Arial"/>
                <a:ea typeface="Arial"/>
                <a:cs typeface="Arial"/>
                <a:sym typeface="Arial"/>
              </a:rPr>
              <a:t>not refer to the overall size of a composition (scale), but rather the size of elements within the composition in relation to each other.</a:t>
            </a:r>
            <a:endParaRPr sz="2000" dirty="0">
              <a:solidFill>
                <a:srgbClr val="22130B"/>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22"/>
          <p:cNvSpPr txBox="1">
            <a:spLocks noGrp="1"/>
          </p:cNvSpPr>
          <p:nvPr>
            <p:ph type="title"/>
          </p:nvPr>
        </p:nvSpPr>
        <p:spPr>
          <a:xfrm>
            <a:off x="107504" y="267494"/>
            <a:ext cx="564906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Proportion</a:t>
            </a:r>
            <a:endParaRPr dirty="0">
              <a:latin typeface="Poor Richard" panose="02080502050505020702" pitchFamily="18" charset="0"/>
              <a:ea typeface="Arial"/>
              <a:cs typeface="Arial"/>
              <a:sym typeface="Arial"/>
            </a:endParaRPr>
          </a:p>
        </p:txBody>
      </p:sp>
      <p:sp>
        <p:nvSpPr>
          <p:cNvPr id="227" name="Google Shape;227;p22"/>
          <p:cNvSpPr txBox="1">
            <a:spLocks noGrp="1"/>
          </p:cNvSpPr>
          <p:nvPr>
            <p:ph type="subTitle" idx="6"/>
          </p:nvPr>
        </p:nvSpPr>
        <p:spPr>
          <a:xfrm>
            <a:off x="3222223" y="4703389"/>
            <a:ext cx="5881255" cy="571460"/>
          </a:xfrm>
          <a:prstGeom prst="rect">
            <a:avLst/>
          </a:prstGeom>
          <a:noFill/>
          <a:ln>
            <a:noFill/>
          </a:ln>
        </p:spPr>
        <p:txBody>
          <a:bodyPr spcFirstLastPara="1" wrap="square" lIns="91425" tIns="91425" rIns="91425" bIns="91425" anchor="t" anchorCtr="0">
            <a:noAutofit/>
          </a:bodyPr>
          <a:lstStyle/>
          <a:p>
            <a:pPr lvl="0" algn="l"/>
            <a:r>
              <a:rPr lang="en-US" sz="800" dirty="0"/>
              <a:t>Source: </a:t>
            </a:r>
            <a:r>
              <a:rPr lang="en-US" sz="800" dirty="0">
                <a:hlinkClick r:id="rId3"/>
              </a:rPr>
              <a:t>https://pixabay.com/photos/caricature-fashion-cartoon-lips-4879715</a:t>
            </a:r>
            <a:r>
              <a:rPr lang="en-US" sz="800" dirty="0" smtClean="0">
                <a:hlinkClick r:id="rId3"/>
              </a:rPr>
              <a:t>/</a:t>
            </a:r>
            <a:endParaRPr lang="en-US" sz="800" dirty="0" smtClean="0"/>
          </a:p>
          <a:p>
            <a:pPr lvl="0" algn="l"/>
            <a:r>
              <a:rPr lang="en-US" sz="800" dirty="0">
                <a:hlinkClick r:id="rId4"/>
              </a:rPr>
              <a:t>https://pixabay.com/photos/share-proportions-ratio-car-audi-4069121</a:t>
            </a:r>
            <a:r>
              <a:rPr lang="en-US" sz="800" dirty="0" smtClean="0">
                <a:hlinkClick r:id="rId4"/>
              </a:rPr>
              <a:t>/</a:t>
            </a:r>
            <a:r>
              <a:rPr lang="en-US" sz="800" dirty="0" smtClean="0"/>
              <a:t>  </a:t>
            </a:r>
            <a:endParaRPr dirty="0"/>
          </a:p>
        </p:txBody>
      </p:sp>
      <p:pic>
        <p:nvPicPr>
          <p:cNvPr id="2" name="Picture 1"/>
          <p:cNvPicPr>
            <a:picLocks noChangeAspect="1"/>
          </p:cNvPicPr>
          <p:nvPr/>
        </p:nvPicPr>
        <p:blipFill>
          <a:blip r:embed="rId5"/>
          <a:stretch>
            <a:fillRect/>
          </a:stretch>
        </p:blipFill>
        <p:spPr>
          <a:xfrm>
            <a:off x="585127" y="870971"/>
            <a:ext cx="2563317" cy="3848824"/>
          </a:xfrm>
          <a:prstGeom prst="rect">
            <a:avLst/>
          </a:prstGeom>
          <a:ln>
            <a:noFill/>
          </a:ln>
          <a:effectLst>
            <a:outerShdw blurRad="190500" algn="tl" rotWithShape="0">
              <a:srgbClr val="000000">
                <a:alpha val="70000"/>
              </a:srgbClr>
            </a:outerShdw>
          </a:effectLst>
        </p:spPr>
      </p:pic>
      <p:pic>
        <p:nvPicPr>
          <p:cNvPr id="3" name="Picture 2"/>
          <p:cNvPicPr>
            <a:picLocks noChangeAspect="1"/>
          </p:cNvPicPr>
          <p:nvPr/>
        </p:nvPicPr>
        <p:blipFill>
          <a:blip r:embed="rId6"/>
          <a:stretch>
            <a:fillRect/>
          </a:stretch>
        </p:blipFill>
        <p:spPr>
          <a:xfrm>
            <a:off x="3638903" y="840194"/>
            <a:ext cx="3936070" cy="3872711"/>
          </a:xfrm>
          <a:prstGeom prst="rect">
            <a:avLst/>
          </a:prstGeom>
          <a:ln>
            <a:noFill/>
          </a:ln>
          <a:effectLst>
            <a:outerShdw blurRad="190500" algn="tl" rotWithShape="0">
              <a:srgbClr val="000000">
                <a:alpha val="70000"/>
              </a:srgbClr>
            </a:outerShdw>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23"/>
          <p:cNvSpPr txBox="1">
            <a:spLocks noGrp="1"/>
          </p:cNvSpPr>
          <p:nvPr>
            <p:ph type="title"/>
          </p:nvPr>
        </p:nvSpPr>
        <p:spPr>
          <a:xfrm>
            <a:off x="221269" y="0"/>
            <a:ext cx="6367800" cy="720080"/>
          </a:xfrm>
          <a:prstGeom prst="rect">
            <a:avLst/>
          </a:prstGeom>
          <a:noFill/>
          <a:ln>
            <a:noFill/>
          </a:ln>
        </p:spPr>
        <p:txBody>
          <a:bodyPr spcFirstLastPara="1" wrap="square" lIns="91425" tIns="91425" rIns="91425" bIns="91425" anchor="ctr" anchorCtr="0">
            <a:noAutofit/>
          </a:bodyPr>
          <a:lstStyle/>
          <a:p>
            <a:pPr lvl="0"/>
            <a:r>
              <a:rPr lang="en-US" sz="2400" dirty="0">
                <a:solidFill>
                  <a:srgbClr val="6D5B57"/>
                </a:solidFill>
                <a:latin typeface="Poor Richard" panose="02080502050505020702" pitchFamily="18" charset="0"/>
                <a:ea typeface="Calibri" panose="020F0502020204030204" pitchFamily="34" charset="0"/>
              </a:rPr>
              <a:t>Design Principles</a:t>
            </a:r>
            <a:endParaRPr sz="2400" dirty="0">
              <a:solidFill>
                <a:srgbClr val="55301C"/>
              </a:solidFill>
              <a:latin typeface="Arial"/>
              <a:ea typeface="Arial"/>
              <a:cs typeface="Arial"/>
              <a:sym typeface="Arial"/>
            </a:endParaRPr>
          </a:p>
        </p:txBody>
      </p:sp>
      <p:sp>
        <p:nvSpPr>
          <p:cNvPr id="234" name="Google Shape;234;p23"/>
          <p:cNvSpPr/>
          <p:nvPr/>
        </p:nvSpPr>
        <p:spPr>
          <a:xfrm>
            <a:off x="555963" y="1217631"/>
            <a:ext cx="7128792" cy="3785611"/>
          </a:xfrm>
          <a:prstGeom prst="rect">
            <a:avLst/>
          </a:prstGeom>
          <a:noFill/>
          <a:ln>
            <a:noFill/>
          </a:ln>
        </p:spPr>
        <p:txBody>
          <a:bodyPr spcFirstLastPara="1" wrap="square" lIns="91425" tIns="45700" rIns="91425" bIns="45700" anchor="t" anchorCtr="0">
            <a:spAutoFit/>
          </a:bodyPr>
          <a:lstStyle/>
          <a:p>
            <a:pPr marL="285750" lvl="0" indent="-285750">
              <a:buSzPts val="2000"/>
              <a:buFont typeface="Noto Sans Symbols"/>
              <a:buChar char="❑"/>
            </a:pPr>
            <a:r>
              <a:rPr lang="en-US" sz="2000" b="1" dirty="0" smtClean="0">
                <a:solidFill>
                  <a:srgbClr val="55301C"/>
                </a:solidFill>
              </a:rPr>
              <a:t>Pattern</a:t>
            </a:r>
            <a:r>
              <a:rPr lang="en-US" sz="2000" b="1" dirty="0">
                <a:solidFill>
                  <a:srgbClr val="55301C"/>
                </a:solidFill>
              </a:rPr>
              <a:t>: </a:t>
            </a:r>
            <a:r>
              <a:rPr lang="en-US" sz="2000" dirty="0">
                <a:solidFill>
                  <a:srgbClr val="55301C"/>
                </a:solidFill>
              </a:rPr>
              <a:t>The repetition of visual elements in a predictable sequence. Patterns </a:t>
            </a:r>
            <a:endParaRPr lang="en-US" sz="2000" dirty="0" smtClean="0">
              <a:solidFill>
                <a:srgbClr val="55301C"/>
              </a:solidFill>
            </a:endParaRPr>
          </a:p>
          <a:p>
            <a:pPr marL="285750" lvl="0" indent="-285750">
              <a:buSzPts val="2000"/>
              <a:buFont typeface="Noto Sans Symbols"/>
              <a:buChar char="❑"/>
            </a:pPr>
            <a:r>
              <a:rPr lang="en-US" sz="2000" dirty="0" smtClean="0">
                <a:solidFill>
                  <a:srgbClr val="55301C"/>
                </a:solidFill>
              </a:rPr>
              <a:t>can </a:t>
            </a:r>
            <a:r>
              <a:rPr lang="en-US" sz="2000" dirty="0">
                <a:solidFill>
                  <a:srgbClr val="55301C"/>
                </a:solidFill>
              </a:rPr>
              <a:t>be simple or complex and are often used to create visual interest and structure. According to </a:t>
            </a:r>
            <a:r>
              <a:rPr lang="en-US" sz="2000" dirty="0" err="1">
                <a:solidFill>
                  <a:srgbClr val="55301C"/>
                </a:solidFill>
              </a:rPr>
              <a:t>Heckmann</a:t>
            </a:r>
            <a:r>
              <a:rPr lang="en-US" sz="2000" dirty="0">
                <a:solidFill>
                  <a:srgbClr val="55301C"/>
                </a:solidFill>
              </a:rPr>
              <a:t> (2022), repetition </a:t>
            </a:r>
            <a:endParaRPr lang="en-US" sz="2000" dirty="0" smtClean="0">
              <a:solidFill>
                <a:srgbClr val="55301C"/>
              </a:solidFill>
            </a:endParaRPr>
          </a:p>
          <a:p>
            <a:pPr marL="285750" lvl="0" indent="-285750">
              <a:buSzPts val="2000"/>
              <a:buFont typeface="Noto Sans Symbols"/>
              <a:buChar char="❑"/>
            </a:pPr>
            <a:r>
              <a:rPr lang="en-US" sz="2000" dirty="0" smtClean="0">
                <a:solidFill>
                  <a:srgbClr val="55301C"/>
                </a:solidFill>
              </a:rPr>
              <a:t>in </a:t>
            </a:r>
            <a:r>
              <a:rPr lang="en-US" sz="2000" dirty="0">
                <a:solidFill>
                  <a:srgbClr val="55301C"/>
                </a:solidFill>
              </a:rPr>
              <a:t>art have to do with icons, indices, and symbols motifs. Repetition in art doesn’t have to revolve around character archetypes or semiotics. </a:t>
            </a:r>
            <a:endParaRPr lang="en-US" sz="2000" dirty="0" smtClean="0">
              <a:solidFill>
                <a:srgbClr val="55301C"/>
              </a:solidFill>
            </a:endParaRPr>
          </a:p>
          <a:p>
            <a:pPr marL="285750" lvl="0" indent="-285750">
              <a:buSzPts val="2000"/>
              <a:buFont typeface="Noto Sans Symbols"/>
              <a:buChar char="❑"/>
            </a:pPr>
            <a:r>
              <a:rPr lang="en-US" sz="2000" dirty="0" smtClean="0">
                <a:solidFill>
                  <a:srgbClr val="55301C"/>
                </a:solidFill>
              </a:rPr>
              <a:t>It </a:t>
            </a:r>
            <a:r>
              <a:rPr lang="en-US" sz="2000" dirty="0">
                <a:solidFill>
                  <a:srgbClr val="55301C"/>
                </a:solidFill>
              </a:rPr>
              <a:t>can also revolve around something as simple as repeating patterns. </a:t>
            </a:r>
            <a:endParaRPr lang="en-US" sz="2000" dirty="0" smtClean="0">
              <a:solidFill>
                <a:srgbClr val="55301C"/>
              </a:solidFill>
            </a:endParaRPr>
          </a:p>
          <a:p>
            <a:pPr marL="285750" lvl="0" indent="-285750">
              <a:buSzPts val="2000"/>
              <a:buFont typeface="Noto Sans Symbols"/>
              <a:buChar char="❑"/>
            </a:pPr>
            <a:r>
              <a:rPr lang="en-US" sz="2000" dirty="0" smtClean="0">
                <a:solidFill>
                  <a:srgbClr val="55301C"/>
                </a:solidFill>
              </a:rPr>
              <a:t>Artists </a:t>
            </a:r>
            <a:r>
              <a:rPr lang="en-US" sz="2000" dirty="0">
                <a:solidFill>
                  <a:srgbClr val="55301C"/>
                </a:solidFill>
              </a:rPr>
              <a:t>like Andy Warhol rose to fame with repeating pattern prints. </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4"/>
          <p:cNvSpPr txBox="1">
            <a:spLocks noGrp="1"/>
          </p:cNvSpPr>
          <p:nvPr>
            <p:ph type="title"/>
          </p:nvPr>
        </p:nvSpPr>
        <p:spPr>
          <a:xfrm>
            <a:off x="0" y="174704"/>
            <a:ext cx="6367800" cy="648072"/>
          </a:xfrm>
          <a:prstGeom prst="rect">
            <a:avLst/>
          </a:prstGeom>
          <a:noFill/>
          <a:ln>
            <a:noFill/>
          </a:ln>
        </p:spPr>
        <p:txBody>
          <a:bodyPr spcFirstLastPara="1" wrap="square" lIns="91425" tIns="91425" rIns="91425" bIns="91425" anchor="ctr" anchorCtr="0">
            <a:noAutofit/>
          </a:bodyPr>
          <a:lstStyle/>
          <a:p>
            <a:pPr lvl="0"/>
            <a:r>
              <a:rPr lang="en-US" sz="2400" dirty="0">
                <a:solidFill>
                  <a:srgbClr val="55301C"/>
                </a:solidFill>
                <a:latin typeface="Poor Richard" panose="02080502050505020702" pitchFamily="18" charset="0"/>
                <a:ea typeface="Arial"/>
                <a:cs typeface="Arial"/>
                <a:sym typeface="Arial"/>
              </a:rPr>
              <a:t>Pattern</a:t>
            </a:r>
            <a:endParaRPr dirty="0">
              <a:latin typeface="Poor Richard" panose="02080502050505020702" pitchFamily="18" charset="0"/>
            </a:endParaRPr>
          </a:p>
        </p:txBody>
      </p:sp>
      <p:sp>
        <p:nvSpPr>
          <p:cNvPr id="240" name="Google Shape;240;p24"/>
          <p:cNvSpPr/>
          <p:nvPr/>
        </p:nvSpPr>
        <p:spPr>
          <a:xfrm>
            <a:off x="843132" y="4459594"/>
            <a:ext cx="6912768" cy="507791"/>
          </a:xfrm>
          <a:prstGeom prst="rect">
            <a:avLst/>
          </a:prstGeom>
          <a:noFill/>
          <a:ln>
            <a:noFill/>
          </a:ln>
        </p:spPr>
        <p:txBody>
          <a:bodyPr spcFirstLastPara="1" wrap="square" lIns="91425" tIns="45700" rIns="91425" bIns="45700" anchor="t" anchorCtr="0">
            <a:spAutoFit/>
          </a:bodyPr>
          <a:lstStyle/>
          <a:p>
            <a:pPr lvl="0">
              <a:buSzPts val="2000"/>
            </a:pPr>
            <a:r>
              <a:rPr lang="en-US" sz="900" dirty="0"/>
              <a:t>Sources: </a:t>
            </a:r>
            <a:r>
              <a:rPr lang="en-US" sz="900" dirty="0">
                <a:hlinkClick r:id="rId3"/>
              </a:rPr>
              <a:t>https://pixabay.com/photos/stained-glass-spiral-circle-pattern-1181864</a:t>
            </a:r>
            <a:r>
              <a:rPr lang="en-US" sz="900" dirty="0" smtClean="0">
                <a:hlinkClick r:id="rId3"/>
              </a:rPr>
              <a:t>/</a:t>
            </a:r>
            <a:endParaRPr lang="en-US" sz="900" dirty="0" smtClean="0"/>
          </a:p>
          <a:p>
            <a:pPr lvl="0">
              <a:buSzPts val="2000"/>
            </a:pPr>
            <a:r>
              <a:rPr lang="en-US" sz="900" dirty="0">
                <a:hlinkClick r:id="rId4"/>
              </a:rPr>
              <a:t>https://pixabay.com/photos/peacock-feather-bird-peafowl-3098451</a:t>
            </a:r>
            <a:r>
              <a:rPr lang="en-US" sz="900" dirty="0" smtClean="0">
                <a:hlinkClick r:id="rId4"/>
              </a:rPr>
              <a:t>/</a:t>
            </a:r>
            <a:r>
              <a:rPr lang="en-US" sz="900" dirty="0" smtClean="0"/>
              <a:t> </a:t>
            </a:r>
          </a:p>
          <a:p>
            <a:pPr lvl="0">
              <a:buSzPts val="2000"/>
            </a:pPr>
            <a:r>
              <a:rPr lang="en-US" sz="900" dirty="0" smtClean="0"/>
              <a:t> </a:t>
            </a:r>
            <a:endParaRPr sz="900" dirty="0"/>
          </a:p>
        </p:txBody>
      </p:sp>
      <p:pic>
        <p:nvPicPr>
          <p:cNvPr id="2" name="Picture 1"/>
          <p:cNvPicPr>
            <a:picLocks noChangeAspect="1"/>
          </p:cNvPicPr>
          <p:nvPr/>
        </p:nvPicPr>
        <p:blipFill>
          <a:blip r:embed="rId5"/>
          <a:stretch>
            <a:fillRect/>
          </a:stretch>
        </p:blipFill>
        <p:spPr>
          <a:xfrm>
            <a:off x="120932" y="904009"/>
            <a:ext cx="4943067" cy="3285421"/>
          </a:xfrm>
          <a:prstGeom prst="rect">
            <a:avLst/>
          </a:prstGeom>
        </p:spPr>
      </p:pic>
      <p:pic>
        <p:nvPicPr>
          <p:cNvPr id="3" name="Picture 2"/>
          <p:cNvPicPr>
            <a:picLocks noChangeAspect="1"/>
          </p:cNvPicPr>
          <p:nvPr/>
        </p:nvPicPr>
        <p:blipFill>
          <a:blip r:embed="rId6"/>
          <a:stretch>
            <a:fillRect/>
          </a:stretch>
        </p:blipFill>
        <p:spPr>
          <a:xfrm>
            <a:off x="4663250" y="1174399"/>
            <a:ext cx="4389500" cy="277392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25"/>
          <p:cNvSpPr txBox="1">
            <a:spLocks noGrp="1"/>
          </p:cNvSpPr>
          <p:nvPr>
            <p:ph type="title"/>
          </p:nvPr>
        </p:nvSpPr>
        <p:spPr>
          <a:xfrm>
            <a:off x="228019" y="0"/>
            <a:ext cx="6367800" cy="936104"/>
          </a:xfrm>
          <a:prstGeom prst="rect">
            <a:avLst/>
          </a:prstGeom>
          <a:noFill/>
          <a:ln>
            <a:noFill/>
          </a:ln>
        </p:spPr>
        <p:txBody>
          <a:bodyPr spcFirstLastPara="1" wrap="square" lIns="91425" tIns="91425" rIns="91425" bIns="91425" anchor="ctr" anchorCtr="0">
            <a:noAutofit/>
          </a:bodyPr>
          <a:lstStyle/>
          <a:p>
            <a:pPr lvl="0"/>
            <a:r>
              <a:rPr lang="en-US" sz="2400" dirty="0">
                <a:solidFill>
                  <a:srgbClr val="55301C"/>
                </a:solidFill>
                <a:latin typeface="Poor Richard" panose="02080502050505020702" pitchFamily="18" charset="0"/>
                <a:ea typeface="Arial"/>
                <a:cs typeface="Arial"/>
                <a:sym typeface="Arial"/>
              </a:rPr>
              <a:t>How Elements and Principles work in the creation of visual imaging</a:t>
            </a:r>
            <a:endParaRPr dirty="0">
              <a:latin typeface="Poor Richard" panose="02080502050505020702" pitchFamily="18" charset="0"/>
            </a:endParaRPr>
          </a:p>
        </p:txBody>
      </p:sp>
      <p:sp>
        <p:nvSpPr>
          <p:cNvPr id="246" name="Google Shape;246;p25"/>
          <p:cNvSpPr/>
          <p:nvPr/>
        </p:nvSpPr>
        <p:spPr>
          <a:xfrm>
            <a:off x="248801" y="894055"/>
            <a:ext cx="7222263" cy="4247276"/>
          </a:xfrm>
          <a:prstGeom prst="rect">
            <a:avLst/>
          </a:prstGeom>
          <a:noFill/>
          <a:ln>
            <a:noFill/>
          </a:ln>
        </p:spPr>
        <p:txBody>
          <a:bodyPr spcFirstLastPara="1" wrap="square" lIns="91425" tIns="45700" rIns="91425" bIns="45700" anchor="t" anchorCtr="0">
            <a:spAutoFit/>
          </a:bodyPr>
          <a:lstStyle/>
          <a:p>
            <a:pPr marL="285750" lvl="0" indent="-285750">
              <a:buSzPts val="2000"/>
              <a:buFont typeface="Noto Sans Symbols"/>
              <a:buChar char="❑"/>
            </a:pPr>
            <a:r>
              <a:rPr lang="en-US" sz="1800" dirty="0" smtClean="0"/>
              <a:t>Are </a:t>
            </a:r>
            <a:r>
              <a:rPr lang="en-US" sz="1800" dirty="0"/>
              <a:t>not a recipe for creating a perfect piece of visual communication, but a knowledge and understanding of these tools opens the doors to a myriad of options and opportunities that may have otherwise remained hidden. </a:t>
            </a:r>
            <a:endParaRPr lang="en-US" sz="1800" dirty="0" smtClean="0"/>
          </a:p>
          <a:p>
            <a:pPr marL="285750" lvl="0" indent="-285750">
              <a:buSzPts val="2000"/>
              <a:buFont typeface="Noto Sans Symbols"/>
              <a:buChar char="❑"/>
            </a:pPr>
            <a:r>
              <a:rPr lang="en-US" sz="1800" dirty="0"/>
              <a:t>When we are involved in creating objects or images to be viewed by others we need to understand the effect of what we create on those viewers. </a:t>
            </a:r>
            <a:endParaRPr lang="en-US" sz="1800" dirty="0" smtClean="0"/>
          </a:p>
          <a:p>
            <a:pPr marL="285750" lvl="0" indent="-285750">
              <a:buSzPts val="2000"/>
              <a:buFont typeface="Noto Sans Symbols"/>
              <a:buChar char="❑"/>
            </a:pPr>
            <a:r>
              <a:rPr lang="en-US" sz="1800" dirty="0" smtClean="0"/>
              <a:t>An </a:t>
            </a:r>
            <a:r>
              <a:rPr lang="en-US" sz="1800" dirty="0"/>
              <a:t>understanding of the elements and principles of design is a vital step to making sense of what we see and create</a:t>
            </a:r>
            <a:r>
              <a:rPr lang="en-US" sz="1800" dirty="0" smtClean="0"/>
              <a:t>.</a:t>
            </a:r>
          </a:p>
          <a:p>
            <a:pPr marL="285750" lvl="0" indent="-285750">
              <a:buSzPts val="2000"/>
              <a:buFont typeface="Noto Sans Symbols"/>
              <a:buChar char="❑"/>
            </a:pPr>
            <a:r>
              <a:rPr lang="en-US" sz="1800" dirty="0"/>
              <a:t>According to Lester (2021) he argues that for many millennia visual communicators have used the four visual cues, color, form, depth, and movement in their work, whether it has appeared on cave walls or on computer screens. </a:t>
            </a:r>
            <a:endParaRPr lang="en-US" sz="1800" dirty="0" smtClean="0"/>
          </a:p>
          <a:p>
            <a:pPr marL="285750" lvl="0" indent="-285750">
              <a:buSzPts val="2000"/>
              <a:buFont typeface="Noto Sans Symbols"/>
              <a:buChar char="❑"/>
            </a:pPr>
            <a:r>
              <a:rPr lang="en-US" sz="1800" dirty="0" smtClean="0"/>
              <a:t>The </a:t>
            </a:r>
            <a:r>
              <a:rPr lang="en-US" sz="1800" dirty="0"/>
              <a:t>kind of project a designer is undertaking will determine the choice of principles and elements to be used. </a:t>
            </a:r>
            <a:endParaRPr sz="1800" b="0" i="0" u="none" strike="noStrike" cap="none" dirty="0">
              <a:solidFill>
                <a:srgbClr val="000000"/>
              </a:solidFil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26"/>
          <p:cNvSpPr txBox="1">
            <a:spLocks noGrp="1"/>
          </p:cNvSpPr>
          <p:nvPr>
            <p:ph type="title"/>
          </p:nvPr>
        </p:nvSpPr>
        <p:spPr>
          <a:xfrm>
            <a:off x="581890" y="2112905"/>
            <a:ext cx="7876309" cy="2246852"/>
          </a:xfrm>
          <a:prstGeom prst="rect">
            <a:avLst/>
          </a:prstGeom>
          <a:noFill/>
          <a:ln>
            <a:noFill/>
          </a:ln>
        </p:spPr>
        <p:txBody>
          <a:bodyPr spcFirstLastPara="1" wrap="square" lIns="91425" tIns="91425" rIns="91425" bIns="91425" anchor="ctr" anchorCtr="0">
            <a:noAutofit/>
          </a:bodyPr>
          <a:lstStyle/>
          <a:p>
            <a:pPr marL="285750" lvl="0" indent="-285750" algn="l">
              <a:buFont typeface="Arial" panose="020B0604020202020204" pitchFamily="34" charset="0"/>
              <a:buChar char="•"/>
            </a:pPr>
            <a:r>
              <a:rPr lang="en-US" sz="1600" dirty="0">
                <a:solidFill>
                  <a:srgbClr val="000000"/>
                </a:solidFill>
                <a:latin typeface="Arial"/>
                <a:ea typeface="Arial"/>
                <a:cs typeface="Arial"/>
                <a:sym typeface="Arial"/>
              </a:rPr>
              <a:t>Elements Support Principles: </a:t>
            </a:r>
            <a:r>
              <a:rPr lang="en-US" sz="1600" b="0" dirty="0">
                <a:solidFill>
                  <a:srgbClr val="000000"/>
                </a:solidFill>
                <a:latin typeface="Arial"/>
                <a:ea typeface="Arial"/>
                <a:cs typeface="Arial"/>
                <a:sym typeface="Arial"/>
              </a:rPr>
              <a:t>Design elements—such as line, shape, color, texture, space, and form—provide the raw materials designers manipulate to convey their message. These elements serve as the foundation upon which design principles are applied (</a:t>
            </a:r>
            <a:r>
              <a:rPr lang="en-US" sz="1600" b="0" dirty="0" err="1">
                <a:solidFill>
                  <a:srgbClr val="000000"/>
                </a:solidFill>
                <a:latin typeface="Arial"/>
                <a:ea typeface="Arial"/>
                <a:cs typeface="Arial"/>
                <a:sym typeface="Arial"/>
              </a:rPr>
              <a:t>Darstaru</a:t>
            </a:r>
            <a:r>
              <a:rPr lang="en-US" sz="1600" b="0" dirty="0">
                <a:solidFill>
                  <a:srgbClr val="000000"/>
                </a:solidFill>
                <a:latin typeface="Arial"/>
                <a:ea typeface="Arial"/>
                <a:cs typeface="Arial"/>
                <a:sym typeface="Arial"/>
              </a:rPr>
              <a:t>, 2024</a:t>
            </a:r>
            <a:r>
              <a:rPr lang="en-US" sz="1600" b="0" dirty="0" smtClean="0">
                <a:solidFill>
                  <a:srgbClr val="000000"/>
                </a:solidFill>
                <a:latin typeface="Arial"/>
                <a:ea typeface="Arial"/>
                <a:cs typeface="Arial"/>
                <a:sym typeface="Arial"/>
              </a:rPr>
              <a:t>).</a:t>
            </a:r>
            <a:br>
              <a:rPr lang="en-US" sz="1600" b="0" dirty="0" smtClean="0">
                <a:solidFill>
                  <a:srgbClr val="000000"/>
                </a:solidFill>
                <a:latin typeface="Arial"/>
                <a:ea typeface="Arial"/>
                <a:cs typeface="Arial"/>
                <a:sym typeface="Arial"/>
              </a:rPr>
            </a:br>
            <a:r>
              <a:rPr lang="en-US" sz="1600" dirty="0" smtClean="0">
                <a:solidFill>
                  <a:srgbClr val="000000"/>
                </a:solidFill>
                <a:latin typeface="Arial"/>
                <a:ea typeface="Arial"/>
                <a:cs typeface="Arial"/>
                <a:sym typeface="Arial"/>
              </a:rPr>
              <a:t>Principles </a:t>
            </a:r>
            <a:r>
              <a:rPr lang="en-US" sz="1600" dirty="0">
                <a:solidFill>
                  <a:srgbClr val="000000"/>
                </a:solidFill>
                <a:latin typeface="Arial"/>
                <a:ea typeface="Arial"/>
                <a:cs typeface="Arial"/>
                <a:sym typeface="Arial"/>
              </a:rPr>
              <a:t>Guide Element Arrangement: </a:t>
            </a:r>
            <a:r>
              <a:rPr lang="en-US" sz="1600" b="0" dirty="0">
                <a:solidFill>
                  <a:srgbClr val="000000"/>
                </a:solidFill>
                <a:latin typeface="Arial"/>
                <a:ea typeface="Arial"/>
                <a:cs typeface="Arial"/>
                <a:sym typeface="Arial"/>
              </a:rPr>
              <a:t>The principles of design—such as balance, contrast, emphasis, movement, pattern, proportion, rhythm, and unity—act as guidelines for organizing and arranging the elements within a design, helping to create visual interest. </a:t>
            </a:r>
            <a:r>
              <a:rPr lang="en-US" sz="1600" b="0" dirty="0" smtClean="0">
                <a:solidFill>
                  <a:srgbClr val="000000"/>
                </a:solidFill>
                <a:latin typeface="Arial"/>
                <a:ea typeface="Arial"/>
                <a:cs typeface="Arial"/>
                <a:sym typeface="Arial"/>
              </a:rPr>
              <a:t/>
            </a:r>
            <a:br>
              <a:rPr lang="en-US" sz="1600" b="0" dirty="0" smtClean="0">
                <a:solidFill>
                  <a:srgbClr val="000000"/>
                </a:solidFill>
                <a:latin typeface="Arial"/>
                <a:ea typeface="Arial"/>
                <a:cs typeface="Arial"/>
                <a:sym typeface="Arial"/>
              </a:rPr>
            </a:br>
            <a:r>
              <a:rPr lang="en-US" sz="1600" b="0" dirty="0" smtClean="0">
                <a:solidFill>
                  <a:srgbClr val="000000"/>
                </a:solidFill>
                <a:latin typeface="Arial"/>
                <a:ea typeface="Arial"/>
                <a:cs typeface="Arial"/>
                <a:sym typeface="Arial"/>
              </a:rPr>
              <a:t>Designers </a:t>
            </a:r>
            <a:r>
              <a:rPr lang="en-US" sz="1600" b="0" dirty="0">
                <a:solidFill>
                  <a:srgbClr val="000000"/>
                </a:solidFill>
                <a:latin typeface="Arial"/>
                <a:ea typeface="Arial"/>
                <a:cs typeface="Arial"/>
                <a:sym typeface="Arial"/>
              </a:rPr>
              <a:t>use principles like balance to distribute elements evenly or emphasis to draw attention to specific areas (</a:t>
            </a:r>
            <a:r>
              <a:rPr lang="en-US" sz="1600" b="0" dirty="0" err="1">
                <a:solidFill>
                  <a:srgbClr val="000000"/>
                </a:solidFill>
                <a:latin typeface="Arial"/>
                <a:ea typeface="Arial"/>
                <a:cs typeface="Arial"/>
                <a:sym typeface="Arial"/>
              </a:rPr>
              <a:t>Darstaru</a:t>
            </a:r>
            <a:r>
              <a:rPr lang="en-US" sz="1600" b="0" dirty="0">
                <a:solidFill>
                  <a:srgbClr val="000000"/>
                </a:solidFill>
                <a:latin typeface="Arial"/>
                <a:ea typeface="Arial"/>
                <a:cs typeface="Arial"/>
                <a:sym typeface="Arial"/>
              </a:rPr>
              <a:t>, 2024).</a:t>
            </a:r>
            <a:br>
              <a:rPr lang="en-US" sz="1600" b="0" dirty="0">
                <a:solidFill>
                  <a:srgbClr val="000000"/>
                </a:solidFill>
                <a:latin typeface="Arial"/>
                <a:ea typeface="Arial"/>
                <a:cs typeface="Arial"/>
                <a:sym typeface="Arial"/>
              </a:rPr>
            </a:br>
            <a:r>
              <a:rPr lang="en-US" sz="1600" dirty="0">
                <a:solidFill>
                  <a:srgbClr val="000000"/>
                </a:solidFill>
                <a:latin typeface="Arial"/>
                <a:ea typeface="Arial"/>
                <a:cs typeface="Arial"/>
                <a:sym typeface="Arial"/>
              </a:rPr>
              <a:t>Synergy and Harmony: </a:t>
            </a:r>
            <a:r>
              <a:rPr lang="en-US" sz="1600" b="0" dirty="0">
                <a:solidFill>
                  <a:srgbClr val="000000"/>
                </a:solidFill>
                <a:latin typeface="Arial"/>
                <a:ea typeface="Arial"/>
                <a:cs typeface="Arial"/>
                <a:sym typeface="Arial"/>
              </a:rPr>
              <a:t>When elements and principles work harmoniously, they create visually pleasing and cohesive designs. </a:t>
            </a:r>
            <a:r>
              <a:rPr lang="en-US" sz="1600" b="0" dirty="0" smtClean="0">
                <a:solidFill>
                  <a:srgbClr val="000000"/>
                </a:solidFill>
                <a:latin typeface="Arial"/>
                <a:ea typeface="Arial"/>
                <a:cs typeface="Arial"/>
                <a:sym typeface="Arial"/>
              </a:rPr>
              <a:t/>
            </a:r>
            <a:br>
              <a:rPr lang="en-US" sz="1600" b="0" dirty="0" smtClean="0">
                <a:solidFill>
                  <a:srgbClr val="000000"/>
                </a:solidFill>
                <a:latin typeface="Arial"/>
                <a:ea typeface="Arial"/>
                <a:cs typeface="Arial"/>
                <a:sym typeface="Arial"/>
              </a:rPr>
            </a:br>
            <a:r>
              <a:rPr lang="en-US" sz="1600" b="0" dirty="0" smtClean="0">
                <a:solidFill>
                  <a:srgbClr val="000000"/>
                </a:solidFill>
                <a:latin typeface="Arial"/>
                <a:ea typeface="Arial"/>
                <a:cs typeface="Arial"/>
                <a:sym typeface="Arial"/>
              </a:rPr>
              <a:t>For </a:t>
            </a:r>
            <a:r>
              <a:rPr lang="en-US" sz="1600" b="0" dirty="0">
                <a:solidFill>
                  <a:srgbClr val="000000"/>
                </a:solidFill>
                <a:latin typeface="Arial"/>
                <a:ea typeface="Arial"/>
                <a:cs typeface="Arial"/>
                <a:sym typeface="Arial"/>
              </a:rPr>
              <a:t>instance, using complementary colors (an element) to create contrast (a principle) can enhance the overall impact of a design, thus creating visual interest </a:t>
            </a:r>
            <a:endParaRPr sz="1600" b="0" dirty="0">
              <a:solidFill>
                <a:srgbClr val="000000"/>
              </a:solidFill>
              <a:latin typeface="Arial"/>
              <a:ea typeface="Arial"/>
              <a:cs typeface="Arial"/>
              <a:sym typeface="Arial"/>
            </a:endParaRPr>
          </a:p>
        </p:txBody>
      </p:sp>
      <p:sp>
        <p:nvSpPr>
          <p:cNvPr id="252" name="Google Shape;252;p26"/>
          <p:cNvSpPr/>
          <p:nvPr/>
        </p:nvSpPr>
        <p:spPr>
          <a:xfrm>
            <a:off x="290944" y="139890"/>
            <a:ext cx="6837219" cy="830956"/>
          </a:xfrm>
          <a:prstGeom prst="rect">
            <a:avLst/>
          </a:prstGeom>
          <a:noFill/>
          <a:ln>
            <a:noFill/>
          </a:ln>
        </p:spPr>
        <p:txBody>
          <a:bodyPr spcFirstLastPara="1" wrap="square" lIns="91425" tIns="45700" rIns="91425" bIns="45700" anchor="t" anchorCtr="0">
            <a:spAutoFit/>
          </a:bodyPr>
          <a:lstStyle/>
          <a:p>
            <a:pPr lvl="0" algn="ctr"/>
            <a:r>
              <a:rPr lang="en-US" sz="2400" b="1" dirty="0">
                <a:latin typeface="Poor Richard" panose="02080502050505020702" pitchFamily="18" charset="0"/>
              </a:rPr>
              <a:t>Application of the elements and principles in publication and digital designs</a:t>
            </a:r>
            <a:endParaRPr sz="2400" b="0" i="0" u="none" strike="noStrike" cap="none" dirty="0">
              <a:solidFill>
                <a:srgbClr val="000000"/>
              </a:solidFill>
              <a:latin typeface="Poor Richard" panose="02080502050505020702" pitchFamily="18" charset="0"/>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27"/>
          <p:cNvSpPr txBox="1">
            <a:spLocks noGrp="1"/>
          </p:cNvSpPr>
          <p:nvPr>
            <p:ph type="title"/>
          </p:nvPr>
        </p:nvSpPr>
        <p:spPr>
          <a:xfrm>
            <a:off x="365285" y="245983"/>
            <a:ext cx="6783659" cy="648072"/>
          </a:xfrm>
          <a:prstGeom prst="rect">
            <a:avLst/>
          </a:prstGeom>
          <a:noFill/>
          <a:ln>
            <a:noFill/>
          </a:ln>
        </p:spPr>
        <p:txBody>
          <a:bodyPr spcFirstLastPara="1" wrap="square" lIns="91425" tIns="91425" rIns="91425" bIns="91425" anchor="ctr" anchorCtr="0">
            <a:noAutofit/>
          </a:bodyPr>
          <a:lstStyle/>
          <a:p>
            <a:pPr lvl="0">
              <a:buClr>
                <a:srgbClr val="000000"/>
              </a:buClr>
              <a:buSzTx/>
            </a:pPr>
            <a:r>
              <a:rPr lang="en-US" sz="2400" dirty="0">
                <a:solidFill>
                  <a:srgbClr val="000000"/>
                </a:solidFill>
                <a:latin typeface="Poor Richard" panose="02080502050505020702" pitchFamily="18" charset="0"/>
                <a:cs typeface="Arial"/>
                <a:sym typeface="Arial"/>
              </a:rPr>
              <a:t>Application of the elements and principles in publication and digital designs</a:t>
            </a:r>
            <a:endParaRPr lang="en-US" sz="2400" b="0" dirty="0">
              <a:solidFill>
                <a:srgbClr val="000000"/>
              </a:solidFill>
              <a:latin typeface="Poor Richard" panose="02080502050505020702" pitchFamily="18" charset="0"/>
              <a:cs typeface="Arial"/>
              <a:sym typeface="Arial"/>
            </a:endParaRPr>
          </a:p>
        </p:txBody>
      </p:sp>
      <p:sp>
        <p:nvSpPr>
          <p:cNvPr id="258" name="Google Shape;258;p27"/>
          <p:cNvSpPr/>
          <p:nvPr/>
        </p:nvSpPr>
        <p:spPr>
          <a:xfrm>
            <a:off x="577475" y="1447318"/>
            <a:ext cx="6457171" cy="3416279"/>
          </a:xfrm>
          <a:prstGeom prst="rect">
            <a:avLst/>
          </a:prstGeom>
          <a:noFill/>
          <a:ln>
            <a:noFill/>
          </a:ln>
        </p:spPr>
        <p:txBody>
          <a:bodyPr spcFirstLastPara="1" wrap="square" lIns="91425" tIns="45700" rIns="91425" bIns="45700" anchor="t" anchorCtr="0">
            <a:spAutoFit/>
          </a:bodyPr>
          <a:lstStyle/>
          <a:p>
            <a:pPr marL="285750" lvl="0" indent="-285750">
              <a:buSzPts val="2000"/>
              <a:buFont typeface="Noto Sans Symbols"/>
              <a:buChar char="❑"/>
            </a:pPr>
            <a:r>
              <a:rPr lang="en-US" sz="1800" b="1" dirty="0"/>
              <a:t>Balance</a:t>
            </a:r>
            <a:r>
              <a:rPr lang="en-US" sz="1800" dirty="0"/>
              <a:t> ensures that elements are visually distributed throughout the composition, while </a:t>
            </a:r>
            <a:r>
              <a:rPr lang="en-US" sz="1800" b="1" dirty="0"/>
              <a:t>unity</a:t>
            </a:r>
            <a:r>
              <a:rPr lang="en-US" sz="1800" dirty="0"/>
              <a:t> ties all elements together to create a cohesive whole, captivating the viewer’s attention and creating visual </a:t>
            </a:r>
            <a:r>
              <a:rPr lang="en-US" sz="1800" dirty="0" smtClean="0"/>
              <a:t>interest.</a:t>
            </a:r>
          </a:p>
          <a:p>
            <a:pPr marL="285750" lvl="0" indent="-285750">
              <a:buSzPts val="2000"/>
              <a:buFont typeface="Noto Sans Symbols"/>
              <a:buChar char="❑"/>
            </a:pPr>
            <a:r>
              <a:rPr lang="en-US" sz="1800" dirty="0"/>
              <a:t>By strategically </a:t>
            </a:r>
            <a:r>
              <a:rPr lang="en-US" sz="1800" b="1" dirty="0"/>
              <a:t>contrast</a:t>
            </a:r>
            <a:r>
              <a:rPr lang="en-US" sz="1800" dirty="0"/>
              <a:t>ing elements, designers can direct the viewer’s attention to specific focal </a:t>
            </a:r>
            <a:r>
              <a:rPr lang="en-US" sz="1800" dirty="0" smtClean="0"/>
              <a:t>points or </a:t>
            </a:r>
            <a:r>
              <a:rPr lang="en-US" sz="1800" b="1" dirty="0" smtClean="0"/>
              <a:t>emphasis</a:t>
            </a:r>
            <a:r>
              <a:rPr lang="en-US" sz="1800" dirty="0" smtClean="0"/>
              <a:t>, </a:t>
            </a:r>
            <a:r>
              <a:rPr lang="en-US" sz="1800" dirty="0"/>
              <a:t>enhancing the overall effectiveness of the design and generating visual </a:t>
            </a:r>
            <a:r>
              <a:rPr lang="en-US" sz="1800" dirty="0" smtClean="0"/>
              <a:t>interest.</a:t>
            </a:r>
          </a:p>
          <a:p>
            <a:pPr marL="285750" lvl="0" indent="-285750">
              <a:buSzPts val="2000"/>
              <a:buFont typeface="Noto Sans Symbols"/>
              <a:buChar char="❑"/>
            </a:pPr>
            <a:r>
              <a:rPr lang="en-US" sz="1800" dirty="0"/>
              <a:t>Elements like line and shape can be arranged to create a sense of </a:t>
            </a:r>
            <a:r>
              <a:rPr lang="en-US" sz="1800" b="1" dirty="0"/>
              <a:t>movement</a:t>
            </a:r>
            <a:r>
              <a:rPr lang="en-US" sz="1800" dirty="0"/>
              <a:t> within a design, while principles like </a:t>
            </a:r>
            <a:r>
              <a:rPr lang="en-US" sz="1800" b="1" dirty="0"/>
              <a:t>rhythm</a:t>
            </a:r>
            <a:r>
              <a:rPr lang="en-US" sz="1800" dirty="0"/>
              <a:t> help to establish patterns and repetition that guide the viewer’s eye through the composition. </a:t>
            </a:r>
            <a:endParaRPr lang="en-US" sz="1800" dirty="0"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28"/>
          <p:cNvSpPr txBox="1">
            <a:spLocks noGrp="1"/>
          </p:cNvSpPr>
          <p:nvPr>
            <p:ph type="title"/>
          </p:nvPr>
        </p:nvSpPr>
        <p:spPr>
          <a:xfrm>
            <a:off x="415636" y="51470"/>
            <a:ext cx="7108692" cy="864096"/>
          </a:xfrm>
          <a:prstGeom prst="rect">
            <a:avLst/>
          </a:prstGeom>
          <a:noFill/>
          <a:ln>
            <a:noFill/>
          </a:ln>
        </p:spPr>
        <p:txBody>
          <a:bodyPr spcFirstLastPara="1" wrap="square" lIns="91425" tIns="91425" rIns="91425" bIns="91425" anchor="ctr" anchorCtr="0">
            <a:noAutofit/>
          </a:bodyPr>
          <a:lstStyle/>
          <a:p>
            <a:pPr lvl="0"/>
            <a:r>
              <a:rPr lang="en-US" sz="2400" dirty="0">
                <a:solidFill>
                  <a:srgbClr val="000000"/>
                </a:solidFill>
                <a:latin typeface="Poor Richard" panose="02080502050505020702" pitchFamily="18" charset="0"/>
                <a:cs typeface="Arial"/>
                <a:sym typeface="Arial"/>
              </a:rPr>
              <a:t>Application of the elements and principles in publication and digital designs</a:t>
            </a:r>
            <a:endParaRPr dirty="0"/>
          </a:p>
        </p:txBody>
      </p:sp>
      <p:sp>
        <p:nvSpPr>
          <p:cNvPr id="264" name="Google Shape;264;p28"/>
          <p:cNvSpPr/>
          <p:nvPr/>
        </p:nvSpPr>
        <p:spPr>
          <a:xfrm>
            <a:off x="135082" y="915566"/>
            <a:ext cx="7564582" cy="4360128"/>
          </a:xfrm>
          <a:prstGeom prst="rect">
            <a:avLst/>
          </a:prstGeom>
          <a:noFill/>
          <a:ln>
            <a:noFill/>
          </a:ln>
        </p:spPr>
        <p:txBody>
          <a:bodyPr spcFirstLastPara="1" wrap="square" lIns="91425" tIns="45700" rIns="91425" bIns="45700" anchor="t" anchorCtr="0">
            <a:spAutoFit/>
          </a:bodyPr>
          <a:lstStyle/>
          <a:p>
            <a:pPr marL="342900" lvl="0" indent="-342900" algn="just">
              <a:spcAft>
                <a:spcPts val="800"/>
              </a:spcAft>
              <a:buFont typeface="+mj-lt"/>
              <a:buAutoNum type="arabicPeriod"/>
              <a:tabLst>
                <a:tab pos="457200" algn="l"/>
              </a:tabLst>
            </a:pPr>
            <a:r>
              <a:rPr lang="en-US" sz="1600" b="1" dirty="0">
                <a:latin typeface="+mn-lt"/>
                <a:ea typeface="Calibri" panose="020F0502020204030204" pitchFamily="34" charset="0"/>
                <a:cs typeface="Times New Roman" panose="02020603050405020304" pitchFamily="18" charset="0"/>
              </a:rPr>
              <a:t>Layout and Composition</a:t>
            </a:r>
            <a:r>
              <a:rPr lang="en-US" sz="1600" dirty="0">
                <a:latin typeface="+mn-lt"/>
                <a:ea typeface="Calibri" panose="020F0502020204030204" pitchFamily="34" charset="0"/>
                <a:cs typeface="Times New Roman" panose="02020603050405020304" pitchFamily="18" charset="0"/>
              </a:rPr>
              <a:t>:</a:t>
            </a:r>
          </a:p>
          <a:p>
            <a:pPr marL="742950" lvl="1" indent="-285750" algn="just">
              <a:spcAft>
                <a:spcPts val="800"/>
              </a:spcAft>
              <a:buSzPts val="1000"/>
              <a:buFont typeface="Symbol" panose="05050102010706020507" pitchFamily="18" charset="2"/>
              <a:buChar char=""/>
              <a:tabLst>
                <a:tab pos="914400" algn="l"/>
              </a:tabLst>
            </a:pPr>
            <a:r>
              <a:rPr lang="en-US" sz="1600" dirty="0">
                <a:latin typeface="+mn-lt"/>
                <a:ea typeface="Calibri" panose="020F0502020204030204" pitchFamily="34" charset="0"/>
                <a:cs typeface="Times New Roman" panose="02020603050405020304" pitchFamily="18" charset="0"/>
              </a:rPr>
              <a:t>Use grids and guides to establish a balanced layout and hierarchy of elements.</a:t>
            </a:r>
          </a:p>
          <a:p>
            <a:pPr marL="742950" lvl="1" indent="-285750" algn="just">
              <a:spcAft>
                <a:spcPts val="800"/>
              </a:spcAft>
              <a:buSzPts val="1000"/>
              <a:buFont typeface="Symbol" panose="05050102010706020507" pitchFamily="18" charset="2"/>
              <a:buChar char=""/>
              <a:tabLst>
                <a:tab pos="914400" algn="l"/>
              </a:tabLst>
            </a:pPr>
            <a:r>
              <a:rPr lang="en-US" sz="1600" dirty="0">
                <a:latin typeface="+mn-lt"/>
                <a:ea typeface="Calibri" panose="020F0502020204030204" pitchFamily="34" charset="0"/>
                <a:cs typeface="Times New Roman" panose="02020603050405020304" pitchFamily="18" charset="0"/>
              </a:rPr>
              <a:t>Apply the rule of thirds or other compositional techniques to create visual interest and focal points.</a:t>
            </a:r>
          </a:p>
          <a:p>
            <a:pPr marL="742950" lvl="1" indent="-285750" algn="just">
              <a:spcAft>
                <a:spcPts val="800"/>
              </a:spcAft>
              <a:buSzPts val="1000"/>
              <a:buFont typeface="Symbol" panose="05050102010706020507" pitchFamily="18" charset="2"/>
              <a:buChar char=""/>
              <a:tabLst>
                <a:tab pos="914400" algn="l"/>
              </a:tabLst>
            </a:pPr>
            <a:r>
              <a:rPr lang="en-US" sz="1600" dirty="0">
                <a:latin typeface="+mn-lt"/>
                <a:ea typeface="Calibri" panose="020F0502020204030204" pitchFamily="34" charset="0"/>
                <a:cs typeface="Times New Roman" panose="02020603050405020304" pitchFamily="18" charset="0"/>
              </a:rPr>
              <a:t>Ensure proper alignment and spacing between elements to create a cohesive and organized design.</a:t>
            </a:r>
          </a:p>
          <a:p>
            <a:pPr marL="342900" lvl="0" indent="-342900" algn="just">
              <a:spcAft>
                <a:spcPts val="800"/>
              </a:spcAft>
              <a:buFont typeface="+mj-lt"/>
              <a:buAutoNum type="arabicPeriod"/>
              <a:tabLst>
                <a:tab pos="457200" algn="l"/>
              </a:tabLst>
            </a:pPr>
            <a:r>
              <a:rPr lang="en-US" sz="1600" b="1" dirty="0">
                <a:latin typeface="+mn-lt"/>
                <a:ea typeface="Calibri" panose="020F0502020204030204" pitchFamily="34" charset="0"/>
                <a:cs typeface="Times New Roman" panose="02020603050405020304" pitchFamily="18" charset="0"/>
              </a:rPr>
              <a:t>Typography</a:t>
            </a:r>
            <a:r>
              <a:rPr lang="en-US" sz="1600" dirty="0">
                <a:latin typeface="+mn-lt"/>
                <a:ea typeface="Calibri" panose="020F0502020204030204" pitchFamily="34" charset="0"/>
                <a:cs typeface="Times New Roman" panose="02020603050405020304" pitchFamily="18" charset="0"/>
              </a:rPr>
              <a:t>:</a:t>
            </a:r>
          </a:p>
          <a:p>
            <a:pPr marL="742950" lvl="1" indent="-285750" algn="just">
              <a:spcAft>
                <a:spcPts val="800"/>
              </a:spcAft>
              <a:buSzPts val="1000"/>
              <a:buFont typeface="Symbol" panose="05050102010706020507" pitchFamily="18" charset="2"/>
              <a:buChar char=""/>
              <a:tabLst>
                <a:tab pos="914400" algn="l"/>
              </a:tabLst>
            </a:pPr>
            <a:r>
              <a:rPr lang="en-US" sz="1600" dirty="0">
                <a:latin typeface="+mn-lt"/>
                <a:ea typeface="Calibri" panose="020F0502020204030204" pitchFamily="34" charset="0"/>
                <a:cs typeface="Times New Roman" panose="02020603050405020304" pitchFamily="18" charset="0"/>
              </a:rPr>
              <a:t>Choose appropriate fonts that reflect the tone and purpose of the publication.</a:t>
            </a:r>
          </a:p>
          <a:p>
            <a:pPr marL="742950" lvl="1" indent="-285750" algn="just">
              <a:spcAft>
                <a:spcPts val="800"/>
              </a:spcAft>
              <a:buSzPts val="1000"/>
              <a:buFont typeface="Symbol" panose="05050102010706020507" pitchFamily="18" charset="2"/>
              <a:buChar char=""/>
              <a:tabLst>
                <a:tab pos="914400" algn="l"/>
              </a:tabLst>
            </a:pPr>
            <a:r>
              <a:rPr lang="en-US" sz="1600" dirty="0">
                <a:latin typeface="+mn-lt"/>
                <a:ea typeface="Calibri" panose="020F0502020204030204" pitchFamily="34" charset="0"/>
                <a:cs typeface="Times New Roman" panose="02020603050405020304" pitchFamily="18" charset="0"/>
              </a:rPr>
              <a:t>Establish a hierarchy of text using variations in font size, weight, and style (such as bold, italic, or underline).</a:t>
            </a:r>
          </a:p>
          <a:p>
            <a:pPr marL="742950" lvl="1" indent="-285750" algn="just">
              <a:spcAft>
                <a:spcPts val="800"/>
              </a:spcAft>
              <a:buSzPts val="1000"/>
              <a:buFont typeface="Symbol" panose="05050102010706020507" pitchFamily="18" charset="2"/>
              <a:buChar char=""/>
              <a:tabLst>
                <a:tab pos="914400" algn="l"/>
              </a:tabLst>
            </a:pPr>
            <a:r>
              <a:rPr lang="en-US" sz="1600" dirty="0">
                <a:latin typeface="+mn-lt"/>
                <a:ea typeface="Calibri" panose="020F0502020204030204" pitchFamily="34" charset="0"/>
                <a:cs typeface="Times New Roman" panose="02020603050405020304" pitchFamily="18" charset="0"/>
              </a:rPr>
              <a:t>Ensure readability by using sufficient leading (line spacing) and kerning (letter spacing), especially for body text.</a:t>
            </a:r>
            <a:endParaRPr lang="en-US" sz="1600" dirty="0">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31"/>
          <p:cNvSpPr txBox="1">
            <a:spLocks noGrp="1"/>
          </p:cNvSpPr>
          <p:nvPr>
            <p:ph type="title"/>
          </p:nvPr>
        </p:nvSpPr>
        <p:spPr>
          <a:xfrm>
            <a:off x="0" y="116923"/>
            <a:ext cx="6367800" cy="72008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4800"/>
              <a:buNone/>
            </a:pPr>
            <a:r>
              <a:rPr lang="en-US" sz="2400" dirty="0" smtClean="0">
                <a:solidFill>
                  <a:schemeClr val="bg1">
                    <a:lumMod val="25000"/>
                  </a:schemeClr>
                </a:solidFill>
                <a:latin typeface="Poor Richard" panose="02080502050505020702" pitchFamily="18" charset="0"/>
                <a:ea typeface="Arial"/>
                <a:cs typeface="Arial"/>
                <a:sym typeface="Arial"/>
              </a:rPr>
              <a:t>SUMMARY</a:t>
            </a:r>
            <a:endParaRPr dirty="0">
              <a:solidFill>
                <a:schemeClr val="bg1">
                  <a:lumMod val="25000"/>
                </a:schemeClr>
              </a:solidFill>
              <a:latin typeface="Poor Richard" panose="02080502050505020702" pitchFamily="18" charset="0"/>
            </a:endParaRPr>
          </a:p>
        </p:txBody>
      </p:sp>
      <p:sp>
        <p:nvSpPr>
          <p:cNvPr id="282" name="Google Shape;282;p31"/>
          <p:cNvSpPr/>
          <p:nvPr/>
        </p:nvSpPr>
        <p:spPr>
          <a:xfrm>
            <a:off x="145474" y="837003"/>
            <a:ext cx="7481454" cy="4219576"/>
          </a:xfrm>
          <a:prstGeom prst="rect">
            <a:avLst/>
          </a:prstGeom>
          <a:noFill/>
          <a:ln>
            <a:noFill/>
          </a:ln>
        </p:spPr>
        <p:txBody>
          <a:bodyPr spcFirstLastPara="1" wrap="square" lIns="91425" tIns="45700" rIns="91425" bIns="45700" anchor="t" anchorCtr="0">
            <a:spAutoFit/>
          </a:bodyPr>
          <a:lstStyle/>
          <a:p>
            <a:pPr>
              <a:lnSpc>
                <a:spcPct val="115000"/>
              </a:lnSpc>
              <a:spcAft>
                <a:spcPts val="1000"/>
              </a:spcAft>
            </a:pPr>
            <a:r>
              <a:rPr lang="en-US" dirty="0" smtClean="0">
                <a:solidFill>
                  <a:schemeClr val="bg1">
                    <a:lumMod val="25000"/>
                  </a:schemeClr>
                </a:solidFill>
                <a:latin typeface="+mn-lt"/>
                <a:ea typeface="Calibri" panose="020F0502020204030204" pitchFamily="34" charset="0"/>
                <a:cs typeface="Times New Roman" panose="02020603050405020304" pitchFamily="18" charset="0"/>
              </a:rPr>
              <a:t>Desktop </a:t>
            </a:r>
            <a:r>
              <a:rPr lang="en-US" dirty="0">
                <a:solidFill>
                  <a:schemeClr val="bg1">
                    <a:lumMod val="25000"/>
                  </a:schemeClr>
                </a:solidFill>
                <a:latin typeface="+mn-lt"/>
                <a:ea typeface="Calibri" panose="020F0502020204030204" pitchFamily="34" charset="0"/>
                <a:cs typeface="Times New Roman" panose="02020603050405020304" pitchFamily="18" charset="0"/>
              </a:rPr>
              <a:t>publishing is the process of laying out and designing pages with your desktop computer. With software programs such as InDesign and Quark Xpress, you can assemble anything from a one-page document to a full-length book. The following are some of the elements and principles of design used in digital desktop publishing design:</a:t>
            </a:r>
          </a:p>
          <a:p>
            <a:pPr>
              <a:lnSpc>
                <a:spcPct val="115000"/>
              </a:lnSpc>
              <a:spcAft>
                <a:spcPts val="1000"/>
              </a:spcAft>
            </a:pPr>
            <a:r>
              <a:rPr lang="en-US" b="1" dirty="0">
                <a:solidFill>
                  <a:schemeClr val="bg1">
                    <a:lumMod val="25000"/>
                  </a:schemeClr>
                </a:solidFill>
                <a:latin typeface="+mn-lt"/>
                <a:ea typeface="Calibri" panose="020F0502020204030204" pitchFamily="34" charset="0"/>
                <a:cs typeface="Times New Roman" panose="02020603050405020304" pitchFamily="18" charset="0"/>
              </a:rPr>
              <a:t>Elements of Art:</a:t>
            </a:r>
            <a:endParaRPr lang="en-US" dirty="0">
              <a:solidFill>
                <a:schemeClr val="bg1">
                  <a:lumMod val="25000"/>
                </a:schemeClr>
              </a:solidFill>
              <a:latin typeface="+mn-lt"/>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mj-lt"/>
              <a:buAutoNum type="arabicPeriod"/>
              <a:tabLst>
                <a:tab pos="457200" algn="l"/>
              </a:tabLst>
            </a:pPr>
            <a:r>
              <a:rPr lang="en-US" b="1" dirty="0">
                <a:solidFill>
                  <a:schemeClr val="bg1"/>
                </a:solidFill>
                <a:latin typeface="+mn-lt"/>
                <a:ea typeface="Calibri" panose="020F0502020204030204" pitchFamily="34" charset="0"/>
                <a:cs typeface="Times New Roman" panose="02020603050405020304" pitchFamily="18" charset="0"/>
              </a:rPr>
              <a:t>Line</a:t>
            </a:r>
            <a:r>
              <a:rPr lang="en-US" dirty="0">
                <a:solidFill>
                  <a:schemeClr val="bg1"/>
                </a:solidFill>
                <a:latin typeface="+mn-lt"/>
                <a:ea typeface="Calibri" panose="020F0502020204030204" pitchFamily="34" charset="0"/>
                <a:cs typeface="Times New Roman" panose="02020603050405020304" pitchFamily="18" charset="0"/>
              </a:rPr>
              <a:t>:</a:t>
            </a:r>
            <a:r>
              <a:rPr lang="en-US" dirty="0">
                <a:solidFill>
                  <a:schemeClr val="bg1">
                    <a:lumMod val="25000"/>
                  </a:schemeClr>
                </a:solidFill>
                <a:latin typeface="+mn-lt"/>
                <a:ea typeface="Calibri" panose="020F0502020204030204" pitchFamily="34" charset="0"/>
                <a:cs typeface="Times New Roman" panose="02020603050405020304" pitchFamily="18" charset="0"/>
              </a:rPr>
              <a:t> The basic element used to define shapes, contours, and outlines.</a:t>
            </a:r>
          </a:p>
          <a:p>
            <a:pPr marL="342900" lvl="0" indent="-342900">
              <a:lnSpc>
                <a:spcPct val="115000"/>
              </a:lnSpc>
              <a:spcAft>
                <a:spcPts val="1000"/>
              </a:spcAft>
              <a:buFont typeface="+mj-lt"/>
              <a:buAutoNum type="arabicPeriod"/>
              <a:tabLst>
                <a:tab pos="457200" algn="l"/>
              </a:tabLst>
            </a:pPr>
            <a:r>
              <a:rPr lang="en-US" b="1" dirty="0">
                <a:solidFill>
                  <a:schemeClr val="bg1"/>
                </a:solidFill>
                <a:latin typeface="+mn-lt"/>
                <a:ea typeface="Calibri" panose="020F0502020204030204" pitchFamily="34" charset="0"/>
                <a:cs typeface="Times New Roman" panose="02020603050405020304" pitchFamily="18" charset="0"/>
              </a:rPr>
              <a:t>Sha</a:t>
            </a:r>
            <a:r>
              <a:rPr lang="en-US" b="1" dirty="0">
                <a:solidFill>
                  <a:schemeClr val="bg1">
                    <a:lumMod val="25000"/>
                  </a:schemeClr>
                </a:solidFill>
                <a:latin typeface="+mn-lt"/>
                <a:ea typeface="Calibri" panose="020F0502020204030204" pitchFamily="34" charset="0"/>
                <a:cs typeface="Times New Roman" panose="02020603050405020304" pitchFamily="18" charset="0"/>
              </a:rPr>
              <a:t>pe</a:t>
            </a:r>
            <a:r>
              <a:rPr lang="en-US" dirty="0">
                <a:solidFill>
                  <a:schemeClr val="bg1">
                    <a:lumMod val="25000"/>
                  </a:schemeClr>
                </a:solidFill>
                <a:latin typeface="+mn-lt"/>
                <a:ea typeface="Calibri" panose="020F0502020204030204" pitchFamily="34" charset="0"/>
                <a:cs typeface="Times New Roman" panose="02020603050405020304" pitchFamily="18" charset="0"/>
              </a:rPr>
              <a:t>: Enclosed space defined by lines, such as geometric or organic shapes.</a:t>
            </a:r>
          </a:p>
          <a:p>
            <a:pPr marL="342900" lvl="0" indent="-342900">
              <a:lnSpc>
                <a:spcPct val="115000"/>
              </a:lnSpc>
              <a:spcAft>
                <a:spcPts val="1000"/>
              </a:spcAft>
              <a:buFont typeface="+mj-lt"/>
              <a:buAutoNum type="arabicPeriod"/>
              <a:tabLst>
                <a:tab pos="457200" algn="l"/>
              </a:tabLst>
            </a:pPr>
            <a:r>
              <a:rPr lang="en-US" b="1" dirty="0">
                <a:solidFill>
                  <a:schemeClr val="bg1"/>
                </a:solidFill>
                <a:latin typeface="+mn-lt"/>
                <a:ea typeface="Calibri" panose="020F0502020204030204" pitchFamily="34" charset="0"/>
                <a:cs typeface="Times New Roman" panose="02020603050405020304" pitchFamily="18" charset="0"/>
              </a:rPr>
              <a:t>F</a:t>
            </a:r>
            <a:r>
              <a:rPr lang="en-US" b="1" dirty="0">
                <a:solidFill>
                  <a:schemeClr val="bg1">
                    <a:lumMod val="25000"/>
                  </a:schemeClr>
                </a:solidFill>
                <a:latin typeface="+mn-lt"/>
                <a:ea typeface="Calibri" panose="020F0502020204030204" pitchFamily="34" charset="0"/>
                <a:cs typeface="Times New Roman" panose="02020603050405020304" pitchFamily="18" charset="0"/>
              </a:rPr>
              <a:t>orm</a:t>
            </a:r>
            <a:r>
              <a:rPr lang="en-US" dirty="0">
                <a:solidFill>
                  <a:schemeClr val="bg1">
                    <a:lumMod val="25000"/>
                  </a:schemeClr>
                </a:solidFill>
                <a:latin typeface="+mn-lt"/>
                <a:ea typeface="Calibri" panose="020F0502020204030204" pitchFamily="34" charset="0"/>
                <a:cs typeface="Times New Roman" panose="02020603050405020304" pitchFamily="18" charset="0"/>
              </a:rPr>
              <a:t>: Three-dimensional aspect of an object, having length, width, and depth.</a:t>
            </a:r>
          </a:p>
          <a:p>
            <a:pPr marL="342900" lvl="0" indent="-342900">
              <a:lnSpc>
                <a:spcPct val="115000"/>
              </a:lnSpc>
              <a:spcAft>
                <a:spcPts val="1000"/>
              </a:spcAft>
              <a:buFont typeface="+mj-lt"/>
              <a:buAutoNum type="arabicPeriod"/>
              <a:tabLst>
                <a:tab pos="457200" algn="l"/>
              </a:tabLst>
            </a:pPr>
            <a:r>
              <a:rPr lang="en-US" b="1" dirty="0">
                <a:solidFill>
                  <a:schemeClr val="bg1">
                    <a:lumMod val="25000"/>
                  </a:schemeClr>
                </a:solidFill>
                <a:latin typeface="+mn-lt"/>
                <a:ea typeface="Calibri" panose="020F0502020204030204" pitchFamily="34" charset="0"/>
                <a:cs typeface="Times New Roman" panose="02020603050405020304" pitchFamily="18" charset="0"/>
              </a:rPr>
              <a:t>Color</a:t>
            </a:r>
            <a:r>
              <a:rPr lang="en-US" dirty="0">
                <a:solidFill>
                  <a:schemeClr val="bg1">
                    <a:lumMod val="25000"/>
                  </a:schemeClr>
                </a:solidFill>
                <a:latin typeface="+mn-lt"/>
                <a:ea typeface="Calibri" panose="020F0502020204030204" pitchFamily="34" charset="0"/>
                <a:cs typeface="Times New Roman" panose="02020603050405020304" pitchFamily="18" charset="0"/>
              </a:rPr>
              <a:t>: Derived from reflected light, includes hue, value, and intensity.</a:t>
            </a:r>
          </a:p>
          <a:p>
            <a:pPr marL="342900" lvl="0" indent="-342900">
              <a:lnSpc>
                <a:spcPct val="115000"/>
              </a:lnSpc>
              <a:spcAft>
                <a:spcPts val="1000"/>
              </a:spcAft>
              <a:buFont typeface="+mj-lt"/>
              <a:buAutoNum type="arabicPeriod"/>
              <a:tabLst>
                <a:tab pos="457200" algn="l"/>
              </a:tabLst>
            </a:pPr>
            <a:r>
              <a:rPr lang="en-US" b="1" dirty="0">
                <a:solidFill>
                  <a:schemeClr val="bg1">
                    <a:lumMod val="25000"/>
                  </a:schemeClr>
                </a:solidFill>
                <a:latin typeface="+mn-lt"/>
                <a:ea typeface="Calibri" panose="020F0502020204030204" pitchFamily="34" charset="0"/>
                <a:cs typeface="Times New Roman" panose="02020603050405020304" pitchFamily="18" charset="0"/>
              </a:rPr>
              <a:t>Texture</a:t>
            </a:r>
            <a:r>
              <a:rPr lang="en-US" dirty="0">
                <a:solidFill>
                  <a:schemeClr val="bg1">
                    <a:lumMod val="25000"/>
                  </a:schemeClr>
                </a:solidFill>
                <a:latin typeface="+mn-lt"/>
                <a:ea typeface="Calibri" panose="020F0502020204030204" pitchFamily="34" charset="0"/>
                <a:cs typeface="Times New Roman" panose="02020603050405020304" pitchFamily="18" charset="0"/>
              </a:rPr>
              <a:t>: Surface quality of an object, either tactile or visual.</a:t>
            </a:r>
          </a:p>
          <a:p>
            <a:pPr marL="342900" lvl="0" indent="-342900">
              <a:lnSpc>
                <a:spcPct val="115000"/>
              </a:lnSpc>
              <a:spcAft>
                <a:spcPts val="1000"/>
              </a:spcAft>
              <a:buFont typeface="+mj-lt"/>
              <a:buAutoNum type="arabicPeriod"/>
              <a:tabLst>
                <a:tab pos="457200" algn="l"/>
              </a:tabLst>
            </a:pPr>
            <a:r>
              <a:rPr lang="en-US" b="1" dirty="0">
                <a:solidFill>
                  <a:schemeClr val="bg1">
                    <a:lumMod val="25000"/>
                  </a:schemeClr>
                </a:solidFill>
                <a:latin typeface="+mn-lt"/>
                <a:ea typeface="Calibri" panose="020F0502020204030204" pitchFamily="34" charset="0"/>
                <a:cs typeface="Times New Roman" panose="02020603050405020304" pitchFamily="18" charset="0"/>
              </a:rPr>
              <a:t>Space</a:t>
            </a:r>
            <a:r>
              <a:rPr lang="en-US" dirty="0">
                <a:solidFill>
                  <a:schemeClr val="bg1">
                    <a:lumMod val="25000"/>
                  </a:schemeClr>
                </a:solidFill>
                <a:latin typeface="+mn-lt"/>
                <a:ea typeface="Calibri" panose="020F0502020204030204" pitchFamily="34" charset="0"/>
                <a:cs typeface="Times New Roman" panose="02020603050405020304" pitchFamily="18" charset="0"/>
              </a:rPr>
              <a:t>: Area around, between, and within elements in a composition.</a:t>
            </a:r>
          </a:p>
          <a:p>
            <a:pPr marL="342900" lvl="0" indent="-342900">
              <a:lnSpc>
                <a:spcPct val="115000"/>
              </a:lnSpc>
              <a:spcAft>
                <a:spcPts val="1000"/>
              </a:spcAft>
              <a:buFont typeface="+mj-lt"/>
              <a:buAutoNum type="arabicPeriod"/>
              <a:tabLst>
                <a:tab pos="457200" algn="l"/>
              </a:tabLst>
            </a:pPr>
            <a:r>
              <a:rPr lang="en-US" b="1" dirty="0">
                <a:solidFill>
                  <a:schemeClr val="bg1">
                    <a:lumMod val="25000"/>
                  </a:schemeClr>
                </a:solidFill>
                <a:latin typeface="+mn-lt"/>
                <a:ea typeface="Calibri" panose="020F0502020204030204" pitchFamily="34" charset="0"/>
                <a:cs typeface="Times New Roman" panose="02020603050405020304" pitchFamily="18" charset="0"/>
              </a:rPr>
              <a:t>Value</a:t>
            </a:r>
            <a:r>
              <a:rPr lang="en-US" dirty="0">
                <a:solidFill>
                  <a:schemeClr val="bg1">
                    <a:lumMod val="25000"/>
                  </a:schemeClr>
                </a:solidFill>
                <a:latin typeface="+mn-lt"/>
                <a:ea typeface="Calibri" panose="020F0502020204030204" pitchFamily="34" charset="0"/>
                <a:cs typeface="Times New Roman" panose="02020603050405020304" pitchFamily="18" charset="0"/>
              </a:rPr>
              <a:t>: Degree of lightness or darkness within an artwork.</a:t>
            </a:r>
            <a:endParaRPr lang="en-US" dirty="0">
              <a:solidFill>
                <a:schemeClr val="bg1">
                  <a:lumMod val="25000"/>
                </a:schemeClr>
              </a:solidFill>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32"/>
          <p:cNvSpPr txBox="1">
            <a:spLocks noGrp="1"/>
          </p:cNvSpPr>
          <p:nvPr>
            <p:ph type="title"/>
          </p:nvPr>
        </p:nvSpPr>
        <p:spPr>
          <a:xfrm>
            <a:off x="1649388" y="554069"/>
            <a:ext cx="4536504" cy="432048"/>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4800"/>
              <a:buNone/>
            </a:pPr>
            <a:r>
              <a:rPr lang="en-US" sz="2400" dirty="0">
                <a:solidFill>
                  <a:schemeClr val="bg1">
                    <a:lumMod val="10000"/>
                  </a:schemeClr>
                </a:solidFill>
                <a:latin typeface="Poor Richard" panose="02080502050505020702" pitchFamily="18" charset="0"/>
                <a:ea typeface="Arial"/>
                <a:cs typeface="Arial"/>
                <a:sym typeface="Arial"/>
              </a:rPr>
              <a:t>Summary</a:t>
            </a:r>
            <a:r>
              <a:rPr lang="en-US" dirty="0"/>
              <a:t/>
            </a:r>
            <a:br>
              <a:rPr lang="en-US" dirty="0"/>
            </a:br>
            <a:endParaRPr dirty="0"/>
          </a:p>
        </p:txBody>
      </p:sp>
      <p:sp>
        <p:nvSpPr>
          <p:cNvPr id="288" name="Google Shape;288;p32"/>
          <p:cNvSpPr/>
          <p:nvPr/>
        </p:nvSpPr>
        <p:spPr>
          <a:xfrm>
            <a:off x="107503" y="396748"/>
            <a:ext cx="8631251" cy="4927462"/>
          </a:xfrm>
          <a:prstGeom prst="rect">
            <a:avLst/>
          </a:prstGeom>
          <a:noFill/>
          <a:ln>
            <a:noFill/>
          </a:ln>
        </p:spPr>
        <p:txBody>
          <a:bodyPr spcFirstLastPara="1" wrap="square" lIns="91425" tIns="45700" rIns="91425" bIns="45700" anchor="t" anchorCtr="0">
            <a:spAutoFit/>
          </a:bodyPr>
          <a:lstStyle/>
          <a:p>
            <a:pPr>
              <a:lnSpc>
                <a:spcPct val="115000"/>
              </a:lnSpc>
              <a:spcAft>
                <a:spcPts val="1000"/>
              </a:spcAft>
            </a:pPr>
            <a:r>
              <a:rPr lang="en-US" sz="1600" b="1" dirty="0">
                <a:solidFill>
                  <a:schemeClr val="bg1">
                    <a:lumMod val="10000"/>
                  </a:schemeClr>
                </a:solidFill>
                <a:latin typeface="+mn-lt"/>
                <a:ea typeface="Calibri" panose="020F0502020204030204" pitchFamily="34" charset="0"/>
                <a:cs typeface="Times New Roman" panose="02020603050405020304" pitchFamily="18" charset="0"/>
              </a:rPr>
              <a:t>Principles of Design:</a:t>
            </a:r>
            <a:endParaRPr lang="en-US" sz="1600" dirty="0">
              <a:solidFill>
                <a:schemeClr val="bg1">
                  <a:lumMod val="10000"/>
                </a:schemeClr>
              </a:solidFill>
              <a:latin typeface="+mn-lt"/>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mj-lt"/>
              <a:buAutoNum type="arabicPeriod"/>
              <a:tabLst>
                <a:tab pos="457200" algn="l"/>
              </a:tabLst>
            </a:pPr>
            <a:r>
              <a:rPr lang="en-US" sz="1600" b="1" dirty="0">
                <a:solidFill>
                  <a:schemeClr val="bg1">
                    <a:lumMod val="10000"/>
                  </a:schemeClr>
                </a:solidFill>
                <a:latin typeface="+mn-lt"/>
                <a:ea typeface="Calibri" panose="020F0502020204030204" pitchFamily="34" charset="0"/>
                <a:cs typeface="Times New Roman" panose="02020603050405020304" pitchFamily="18" charset="0"/>
              </a:rPr>
              <a:t>Balance</a:t>
            </a:r>
            <a:r>
              <a:rPr lang="en-US" sz="1600" dirty="0">
                <a:solidFill>
                  <a:schemeClr val="bg1">
                    <a:lumMod val="10000"/>
                  </a:schemeClr>
                </a:solidFill>
                <a:latin typeface="+mn-lt"/>
                <a:ea typeface="Calibri" panose="020F0502020204030204" pitchFamily="34" charset="0"/>
                <a:cs typeface="Times New Roman" panose="02020603050405020304" pitchFamily="18" charset="0"/>
              </a:rPr>
              <a:t>: Distribution of visual weight in a composition.</a:t>
            </a:r>
          </a:p>
          <a:p>
            <a:pPr marL="342900" lvl="0" indent="-342900">
              <a:lnSpc>
                <a:spcPct val="115000"/>
              </a:lnSpc>
              <a:spcAft>
                <a:spcPts val="1000"/>
              </a:spcAft>
              <a:buFont typeface="+mj-lt"/>
              <a:buAutoNum type="arabicPeriod"/>
              <a:tabLst>
                <a:tab pos="457200" algn="l"/>
              </a:tabLst>
            </a:pPr>
            <a:r>
              <a:rPr lang="en-US" sz="1600" b="1" dirty="0">
                <a:solidFill>
                  <a:schemeClr val="bg1">
                    <a:lumMod val="10000"/>
                  </a:schemeClr>
                </a:solidFill>
                <a:latin typeface="+mn-lt"/>
                <a:ea typeface="Calibri" panose="020F0502020204030204" pitchFamily="34" charset="0"/>
                <a:cs typeface="Times New Roman" panose="02020603050405020304" pitchFamily="18" charset="0"/>
              </a:rPr>
              <a:t>Emphasis</a:t>
            </a:r>
            <a:r>
              <a:rPr lang="en-US" sz="1600" dirty="0">
                <a:solidFill>
                  <a:schemeClr val="bg1">
                    <a:lumMod val="10000"/>
                  </a:schemeClr>
                </a:solidFill>
                <a:latin typeface="+mn-lt"/>
                <a:ea typeface="Calibri" panose="020F0502020204030204" pitchFamily="34" charset="0"/>
                <a:cs typeface="Times New Roman" panose="02020603050405020304" pitchFamily="18" charset="0"/>
              </a:rPr>
              <a:t>: Focal point or area of interest in an artwork.</a:t>
            </a:r>
          </a:p>
          <a:p>
            <a:pPr marL="342900" lvl="0" indent="-342900">
              <a:lnSpc>
                <a:spcPct val="115000"/>
              </a:lnSpc>
              <a:spcAft>
                <a:spcPts val="1000"/>
              </a:spcAft>
              <a:buFont typeface="+mj-lt"/>
              <a:buAutoNum type="arabicPeriod"/>
              <a:tabLst>
                <a:tab pos="457200" algn="l"/>
              </a:tabLst>
            </a:pPr>
            <a:r>
              <a:rPr lang="en-US" sz="1600" b="1" dirty="0">
                <a:solidFill>
                  <a:schemeClr val="bg1">
                    <a:lumMod val="10000"/>
                  </a:schemeClr>
                </a:solidFill>
                <a:latin typeface="+mn-lt"/>
                <a:ea typeface="Calibri" panose="020F0502020204030204" pitchFamily="34" charset="0"/>
                <a:cs typeface="Times New Roman" panose="02020603050405020304" pitchFamily="18" charset="0"/>
              </a:rPr>
              <a:t>Contrast</a:t>
            </a:r>
            <a:r>
              <a:rPr lang="en-US" sz="1600" dirty="0">
                <a:solidFill>
                  <a:schemeClr val="bg1">
                    <a:lumMod val="10000"/>
                  </a:schemeClr>
                </a:solidFill>
                <a:latin typeface="+mn-lt"/>
                <a:ea typeface="Calibri" panose="020F0502020204030204" pitchFamily="34" charset="0"/>
                <a:cs typeface="Times New Roman" panose="02020603050405020304" pitchFamily="18" charset="0"/>
              </a:rPr>
              <a:t>: Difference between elements, such as light and dark values.</a:t>
            </a:r>
          </a:p>
          <a:p>
            <a:pPr marL="342900" lvl="0" indent="-342900">
              <a:lnSpc>
                <a:spcPct val="115000"/>
              </a:lnSpc>
              <a:spcAft>
                <a:spcPts val="1000"/>
              </a:spcAft>
              <a:buFont typeface="+mj-lt"/>
              <a:buAutoNum type="arabicPeriod"/>
              <a:tabLst>
                <a:tab pos="457200" algn="l"/>
              </a:tabLst>
            </a:pPr>
            <a:r>
              <a:rPr lang="en-US" sz="1600" b="1" dirty="0">
                <a:solidFill>
                  <a:schemeClr val="bg1">
                    <a:lumMod val="10000"/>
                  </a:schemeClr>
                </a:solidFill>
                <a:latin typeface="+mn-lt"/>
                <a:ea typeface="Calibri" panose="020F0502020204030204" pitchFamily="34" charset="0"/>
                <a:cs typeface="Times New Roman" panose="02020603050405020304" pitchFamily="18" charset="0"/>
              </a:rPr>
              <a:t>Unity</a:t>
            </a:r>
            <a:r>
              <a:rPr lang="en-US" sz="1600" dirty="0">
                <a:solidFill>
                  <a:schemeClr val="bg1">
                    <a:lumMod val="10000"/>
                  </a:schemeClr>
                </a:solidFill>
                <a:latin typeface="+mn-lt"/>
                <a:ea typeface="Calibri" panose="020F0502020204030204" pitchFamily="34" charset="0"/>
                <a:cs typeface="Times New Roman" panose="02020603050405020304" pitchFamily="18" charset="0"/>
              </a:rPr>
              <a:t>: Sense of wholeness or cohesion in an artwork.</a:t>
            </a:r>
          </a:p>
          <a:p>
            <a:pPr marL="342900" lvl="0" indent="-342900">
              <a:lnSpc>
                <a:spcPct val="115000"/>
              </a:lnSpc>
              <a:spcAft>
                <a:spcPts val="1000"/>
              </a:spcAft>
              <a:buFont typeface="+mj-lt"/>
              <a:buAutoNum type="arabicPeriod"/>
              <a:tabLst>
                <a:tab pos="457200" algn="l"/>
              </a:tabLst>
            </a:pPr>
            <a:r>
              <a:rPr lang="en-US" sz="1600" b="1" dirty="0">
                <a:solidFill>
                  <a:schemeClr val="bg1"/>
                </a:solidFill>
                <a:latin typeface="+mn-lt"/>
                <a:ea typeface="Calibri" panose="020F0502020204030204" pitchFamily="34" charset="0"/>
                <a:cs typeface="Times New Roman" panose="02020603050405020304" pitchFamily="18" charset="0"/>
              </a:rPr>
              <a:t>Rhy</a:t>
            </a:r>
            <a:r>
              <a:rPr lang="en-US" sz="1600" b="1" dirty="0">
                <a:solidFill>
                  <a:schemeClr val="bg1">
                    <a:lumMod val="10000"/>
                  </a:schemeClr>
                </a:solidFill>
                <a:latin typeface="+mn-lt"/>
                <a:ea typeface="Calibri" panose="020F0502020204030204" pitchFamily="34" charset="0"/>
                <a:cs typeface="Times New Roman" panose="02020603050405020304" pitchFamily="18" charset="0"/>
              </a:rPr>
              <a:t>thm</a:t>
            </a:r>
            <a:r>
              <a:rPr lang="en-US" sz="1600" dirty="0">
                <a:solidFill>
                  <a:schemeClr val="bg1">
                    <a:lumMod val="10000"/>
                  </a:schemeClr>
                </a:solidFill>
                <a:latin typeface="+mn-lt"/>
                <a:ea typeface="Calibri" panose="020F0502020204030204" pitchFamily="34" charset="0"/>
                <a:cs typeface="Times New Roman" panose="02020603050405020304" pitchFamily="18" charset="0"/>
              </a:rPr>
              <a:t>: Repetition or alternation of elements to create a sense of movement or flow.</a:t>
            </a:r>
          </a:p>
          <a:p>
            <a:pPr marL="342900" lvl="0" indent="-342900">
              <a:lnSpc>
                <a:spcPct val="115000"/>
              </a:lnSpc>
              <a:spcAft>
                <a:spcPts val="1000"/>
              </a:spcAft>
              <a:buFont typeface="+mj-lt"/>
              <a:buAutoNum type="arabicPeriod"/>
              <a:tabLst>
                <a:tab pos="457200" algn="l"/>
              </a:tabLst>
            </a:pPr>
            <a:r>
              <a:rPr lang="en-US" sz="1600" b="1" dirty="0">
                <a:solidFill>
                  <a:schemeClr val="bg1"/>
                </a:solidFill>
                <a:latin typeface="+mn-lt"/>
                <a:ea typeface="Calibri" panose="020F0502020204030204" pitchFamily="34" charset="0"/>
                <a:cs typeface="Times New Roman" panose="02020603050405020304" pitchFamily="18" charset="0"/>
              </a:rPr>
              <a:t>Pr</a:t>
            </a:r>
            <a:r>
              <a:rPr lang="en-US" sz="1600" b="1" dirty="0">
                <a:solidFill>
                  <a:schemeClr val="bg1">
                    <a:lumMod val="10000"/>
                  </a:schemeClr>
                </a:solidFill>
                <a:latin typeface="+mn-lt"/>
                <a:ea typeface="Calibri" panose="020F0502020204030204" pitchFamily="34" charset="0"/>
                <a:cs typeface="Times New Roman" panose="02020603050405020304" pitchFamily="18" charset="0"/>
              </a:rPr>
              <a:t>oportion</a:t>
            </a:r>
            <a:r>
              <a:rPr lang="en-US" sz="1600" dirty="0">
                <a:solidFill>
                  <a:schemeClr val="bg1">
                    <a:lumMod val="10000"/>
                  </a:schemeClr>
                </a:solidFill>
                <a:latin typeface="+mn-lt"/>
                <a:ea typeface="Calibri" panose="020F0502020204030204" pitchFamily="34" charset="0"/>
                <a:cs typeface="Times New Roman" panose="02020603050405020304" pitchFamily="18" charset="0"/>
              </a:rPr>
              <a:t>: Relationship between different parts of an object or composition.</a:t>
            </a:r>
          </a:p>
          <a:p>
            <a:pPr marL="342900" lvl="0" indent="-342900">
              <a:lnSpc>
                <a:spcPct val="115000"/>
              </a:lnSpc>
              <a:spcAft>
                <a:spcPts val="1000"/>
              </a:spcAft>
              <a:buFont typeface="+mj-lt"/>
              <a:buAutoNum type="arabicPeriod"/>
              <a:tabLst>
                <a:tab pos="457200" algn="l"/>
              </a:tabLst>
            </a:pPr>
            <a:r>
              <a:rPr lang="en-US" sz="1600" b="1" dirty="0">
                <a:solidFill>
                  <a:schemeClr val="bg1"/>
                </a:solidFill>
                <a:latin typeface="+mn-lt"/>
                <a:ea typeface="Calibri" panose="020F0502020204030204" pitchFamily="34" charset="0"/>
                <a:cs typeface="Times New Roman" panose="02020603050405020304" pitchFamily="18" charset="0"/>
              </a:rPr>
              <a:t>P</a:t>
            </a:r>
            <a:r>
              <a:rPr lang="en-US" sz="1600" b="1" dirty="0">
                <a:solidFill>
                  <a:schemeClr val="bg1">
                    <a:lumMod val="10000"/>
                  </a:schemeClr>
                </a:solidFill>
                <a:latin typeface="+mn-lt"/>
                <a:ea typeface="Calibri" panose="020F0502020204030204" pitchFamily="34" charset="0"/>
                <a:cs typeface="Times New Roman" panose="02020603050405020304" pitchFamily="18" charset="0"/>
              </a:rPr>
              <a:t>attern</a:t>
            </a:r>
            <a:r>
              <a:rPr lang="en-US" sz="1600" dirty="0">
                <a:solidFill>
                  <a:schemeClr val="bg1">
                    <a:lumMod val="10000"/>
                  </a:schemeClr>
                </a:solidFill>
                <a:latin typeface="+mn-lt"/>
                <a:ea typeface="Calibri" panose="020F0502020204030204" pitchFamily="34" charset="0"/>
                <a:cs typeface="Times New Roman" panose="02020603050405020304" pitchFamily="18" charset="0"/>
              </a:rPr>
              <a:t>: Repetition of visual elements in a predictable sequence.</a:t>
            </a:r>
          </a:p>
          <a:p>
            <a:pPr>
              <a:lnSpc>
                <a:spcPct val="115000"/>
              </a:lnSpc>
              <a:spcAft>
                <a:spcPts val="1000"/>
              </a:spcAft>
            </a:pPr>
            <a:r>
              <a:rPr lang="en-US" sz="1600" dirty="0">
                <a:solidFill>
                  <a:schemeClr val="bg1">
                    <a:lumMod val="10000"/>
                  </a:schemeClr>
                </a:solidFill>
                <a:latin typeface="+mn-lt"/>
                <a:ea typeface="Calibri" panose="020F0502020204030204" pitchFamily="34" charset="0"/>
                <a:cs typeface="Times New Roman" panose="02020603050405020304" pitchFamily="18" charset="0"/>
              </a:rPr>
              <a:t>These elements and principles serve as guidelines for artists and designers to effectively communicate ideas, emotions, and concepts through their work. They can be applied across various mediums and disciplines to create compelling and impactful visual compositions. Experiment with different techniques and elements to achieve the desired visual impact while maintaining functionality and readability.</a:t>
            </a:r>
            <a:endParaRPr lang="en-US" sz="1600" dirty="0">
              <a:solidFill>
                <a:schemeClr val="bg1">
                  <a:lumMod val="10000"/>
                </a:schemeClr>
              </a:solidFill>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33"/>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sz="4000">
                <a:solidFill>
                  <a:srgbClr val="22130B"/>
                </a:solidFill>
                <a:latin typeface="Arial"/>
                <a:ea typeface="Arial"/>
                <a:cs typeface="Arial"/>
                <a:sym typeface="Arial"/>
              </a:rPr>
              <a:t>THANK YOU</a:t>
            </a:r>
            <a:endParaRPr/>
          </a:p>
        </p:txBody>
      </p:sp>
      <p:sp>
        <p:nvSpPr>
          <p:cNvPr id="294" name="Google Shape;294;p33"/>
          <p:cNvSpPr txBox="1"/>
          <p:nvPr/>
        </p:nvSpPr>
        <p:spPr>
          <a:xfrm>
            <a:off x="2699792" y="2427734"/>
            <a:ext cx="3653400" cy="1656184"/>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US" sz="2000" b="1" i="0" u="none" strike="noStrike" cap="none" dirty="0" smtClean="0">
                <a:solidFill>
                  <a:srgbClr val="22130B"/>
                </a:solidFill>
                <a:latin typeface="Arial"/>
                <a:ea typeface="Arial"/>
                <a:cs typeface="Arial"/>
                <a:sym typeface="Arial"/>
              </a:rPr>
              <a:t>LECTURE 2</a:t>
            </a:r>
            <a:endParaRPr sz="2000" b="1" i="0" u="none" strike="noStrike" cap="none" dirty="0">
              <a:solidFill>
                <a:srgbClr val="22130B"/>
              </a:solidFill>
              <a:latin typeface="Arial"/>
              <a:ea typeface="Arial"/>
              <a:cs typeface="Arial"/>
              <a:sym typeface="Arial"/>
            </a:endParaRPr>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BY DR. RAPHAEL OGUTU,</a:t>
            </a:r>
            <a:endParaRPr dirty="0"/>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Mass Communication Department, </a:t>
            </a:r>
            <a:endParaRPr dirty="0"/>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AFRICA NAZARENE UNIVERSITY</a:t>
            </a:r>
            <a:endParaRPr sz="2000" b="1" i="0" u="none" strike="noStrike" cap="none" dirty="0">
              <a:solidFill>
                <a:srgbClr val="22130B"/>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Minimalist Aesthetic Slideshow by Slidesgo">
  <a:themeElements>
    <a:clrScheme name="Simple Light">
      <a:dk1>
        <a:srgbClr val="6D5B57"/>
      </a:dk1>
      <a:lt1>
        <a:srgbClr val="F2E1D8"/>
      </a:lt1>
      <a:dk2>
        <a:srgbClr val="595959"/>
      </a:dk2>
      <a:lt2>
        <a:srgbClr val="B08980"/>
      </a:lt2>
      <a:accent1>
        <a:srgbClr val="6D5B57"/>
      </a:accent1>
      <a:accent2>
        <a:srgbClr val="F2E1D8"/>
      </a:accent2>
      <a:accent3>
        <a:srgbClr val="595959"/>
      </a:accent3>
      <a:accent4>
        <a:srgbClr val="B08980"/>
      </a:accent4>
      <a:accent5>
        <a:srgbClr val="F2E1D8"/>
      </a:accent5>
      <a:accent6>
        <a:srgbClr val="595959"/>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694</TotalTime>
  <Words>2648</Words>
  <Application>Microsoft Office PowerPoint</Application>
  <PresentationFormat>On-screen Show (16:9)</PresentationFormat>
  <Paragraphs>185</Paragraphs>
  <Slides>35</Slides>
  <Notes>31</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35</vt:i4>
      </vt:variant>
    </vt:vector>
  </HeadingPairs>
  <TitlesOfParts>
    <vt:vector size="48" baseType="lpstr">
      <vt:lpstr>Maven Pro</vt:lpstr>
      <vt:lpstr>Bebas Neue</vt:lpstr>
      <vt:lpstr>Arial</vt:lpstr>
      <vt:lpstr>Times New Roman</vt:lpstr>
      <vt:lpstr>Noto Sans Symbols</vt:lpstr>
      <vt:lpstr>Oxygen</vt:lpstr>
      <vt:lpstr>Symbol</vt:lpstr>
      <vt:lpstr>Oxygen Light</vt:lpstr>
      <vt:lpstr>Poiret One</vt:lpstr>
      <vt:lpstr>Wingdings</vt:lpstr>
      <vt:lpstr>Calibri</vt:lpstr>
      <vt:lpstr>Poor Richard</vt:lpstr>
      <vt:lpstr>Minimalist Aesthetic Slideshow by Slidesgo</vt:lpstr>
      <vt:lpstr>VISUAL COMMUNICATION</vt:lpstr>
      <vt:lpstr>VISUAL COMMUNICATION</vt:lpstr>
      <vt:lpstr>Introduction to Design Elements and Principles</vt:lpstr>
      <vt:lpstr>Introduction to Design Elements and Principles</vt:lpstr>
      <vt:lpstr>Design Elements </vt:lpstr>
      <vt:lpstr>Lines</vt:lpstr>
      <vt:lpstr>PowerPoint Presentation</vt:lpstr>
      <vt:lpstr>PowerPoint Presentation</vt:lpstr>
      <vt:lpstr>Form: Refers to the three-dimensional aspect of an object, having length, width, and depth.  Forms can be geometric or organic and are often created using techniques like shading and perspective. A Form is a three-dimensional shape, but it is often used to describe the illusion on a two-dimensional surface of a three-dimensional form. As with shapes in art, forms can be geometric or organic. </vt:lpstr>
      <vt:lpstr>Design elements</vt:lpstr>
      <vt:lpstr>Design elements</vt:lpstr>
      <vt:lpstr>Design elements</vt:lpstr>
      <vt:lpstr>Design elements</vt:lpstr>
      <vt:lpstr>Design Principles</vt:lpstr>
      <vt:lpstr>Design Principles</vt:lpstr>
      <vt:lpstr>Balance</vt:lpstr>
      <vt:lpstr>Design Principles</vt:lpstr>
      <vt:lpstr>Emphasis</vt:lpstr>
      <vt:lpstr>Design Principles</vt:lpstr>
      <vt:lpstr>Contrast</vt:lpstr>
      <vt:lpstr>Design Principles</vt:lpstr>
      <vt:lpstr>Unity</vt:lpstr>
      <vt:lpstr>Design Principles</vt:lpstr>
      <vt:lpstr>Rhythm</vt:lpstr>
      <vt:lpstr>Design Principles</vt:lpstr>
      <vt:lpstr>Proportion</vt:lpstr>
      <vt:lpstr>Design Principles</vt:lpstr>
      <vt:lpstr>Pattern</vt:lpstr>
      <vt:lpstr>How Elements and Principles work in the creation of visual imaging</vt:lpstr>
      <vt:lpstr>Elements Support Principles: Design elements—such as line, shape, color, texture, space, and form—provide the raw materials designers manipulate to convey their message. These elements serve as the foundation upon which design principles are applied (Darstaru, 2024). Principles Guide Element Arrangement: The principles of design—such as balance, contrast, emphasis, movement, pattern, proportion, rhythm, and unity—act as guidelines for organizing and arranging the elements within a design, helping to create visual interest.  Designers use principles like balance to distribute elements evenly or emphasis to draw attention to specific areas (Darstaru, 2024). Synergy and Harmony: When elements and principles work harmoniously, they create visually pleasing and cohesive designs.  For instance, using complementary colors (an element) to create contrast (a principle) can enhance the overall impact of a design, thus creating visual interest </vt:lpstr>
      <vt:lpstr>Application of the elements and principles in publication and digital designs</vt:lpstr>
      <vt:lpstr>Application of the elements and principles in publication and digital designs</vt:lpstr>
      <vt:lpstr>SUMMARY</vt:lpstr>
      <vt:lpstr>Summary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VISUAL COMMUNICATION</dc:title>
  <dc:creator>Dr</dc:creator>
  <cp:lastModifiedBy>user</cp:lastModifiedBy>
  <cp:revision>75</cp:revision>
  <dcterms:modified xsi:type="dcterms:W3CDTF">2024-04-05T09:27:12Z</dcterms:modified>
</cp:coreProperties>
</file>