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6"/>
  </p:notesMasterIdLst>
  <p:sldIdLst>
    <p:sldId id="256" r:id="rId2"/>
    <p:sldId id="257" r:id="rId3"/>
    <p:sldId id="258" r:id="rId4"/>
    <p:sldId id="259" r:id="rId5"/>
    <p:sldId id="260" r:id="rId6"/>
    <p:sldId id="261" r:id="rId7"/>
    <p:sldId id="262" r:id="rId8"/>
    <p:sldId id="263" r:id="rId9"/>
    <p:sldId id="264" r:id="rId10"/>
    <p:sldId id="265" r:id="rId11"/>
    <p:sldId id="289" r:id="rId12"/>
    <p:sldId id="266" r:id="rId13"/>
    <p:sldId id="267" r:id="rId14"/>
    <p:sldId id="268" r:id="rId15"/>
    <p:sldId id="269" r:id="rId16"/>
    <p:sldId id="270"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90" r:id="rId33"/>
    <p:sldId id="291" r:id="rId34"/>
    <p:sldId id="288" r:id="rId35"/>
  </p:sldIdLst>
  <p:sldSz cx="9144000" cy="5143500" type="screen16x9"/>
  <p:notesSz cx="6858000" cy="9144000"/>
  <p:embeddedFontLst>
    <p:embeddedFont>
      <p:font typeface="Bebas Neue" panose="020B0604020202020204" charset="0"/>
      <p:regular r:id="rId37"/>
    </p:embeddedFont>
    <p:embeddedFont>
      <p:font typeface="Calibri" panose="020F0502020204030204" pitchFamily="34" charset="0"/>
      <p:regular r:id="rId38"/>
      <p:bold r:id="rId39"/>
      <p:italic r:id="rId40"/>
      <p:boldItalic r:id="rId41"/>
    </p:embeddedFont>
    <p:embeddedFont>
      <p:font typeface="Oxygen Light" panose="020B0604020202020204" charset="0"/>
      <p:regular r:id="rId42"/>
      <p:bold r:id="rId43"/>
    </p:embeddedFont>
    <p:embeddedFont>
      <p:font typeface="Oxygen" panose="020B0604020202020204" charset="0"/>
      <p:regular r:id="rId44"/>
      <p:bold r:id="rId45"/>
    </p:embeddedFont>
    <p:embeddedFont>
      <p:font typeface="Poiret One" panose="020B0604020202020204" charset="0"/>
      <p:regular r:id="rId46"/>
    </p:embeddedFont>
    <p:embeddedFont>
      <p:font typeface="Poor Richard" panose="02080502050505020702" pitchFamily="18" charset="0"/>
      <p:regular r:id="rId4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000000"/>
          </p15:clr>
        </p15:guide>
        <p15:guide id="2" pos="2880">
          <p15:clr>
            <a:srgbClr val="000000"/>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8" roundtripDataSignature="AMtx7mjieb4sKMUQJYSIAgk1Gn4R6NShJ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9" d="100"/>
          <a:sy n="89" d="100"/>
        </p:scale>
        <p:origin x="378" y="72"/>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3.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6.fntdata"/><Relationship Id="rId47" Type="http://schemas.openxmlformats.org/officeDocument/2006/relationships/font" Target="fonts/font11.fntdata"/><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8.fntdata"/><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7.fntdata"/><Relationship Id="rId48" Type="http://customschemas.google.com/relationships/presentationmetadata" Target="metadata"/><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2.fntdata"/><Relationship Id="rId46" Type="http://schemas.openxmlformats.org/officeDocument/2006/relationships/font" Target="fonts/font10.fntdata"/><Relationship Id="rId20" Type="http://schemas.openxmlformats.org/officeDocument/2006/relationships/slide" Target="slides/slide19.xml"/><Relationship Id="rId41"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9" name="Google Shape;79;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5" name="Google Shape;85;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1" name="Google Shape;91;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7" name="Google Shape;97;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5" name="Google Shape;105;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1" name="Google Shape;111;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9" name="Google Shape;119;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8" name="Google Shape;128;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6" name="Google Shape;136;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6" name="Google Shape;146;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3" name="Google Shape;153;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5" name="Google Shape;165;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1" name="Google Shape;171;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7" name="Google Shape;177;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7" name="Google Shape;197;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5" name="Google Shape;205;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1" name="Google Shape;211;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8" name="Google Shape;218;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4" name="Google Shape;224;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1" name="Google Shape;231;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7" name="Google Shape;237;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3" name="Google Shape;243;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5" name="Google Shape;255;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1" name="Google Shape;261;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7" name="Google Shape;267;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3" name="Google Shape;273;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9" name="Google Shape;279;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5" name="Google Shape;285;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1" name="Google Shape;291;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pic>
        <p:nvPicPr>
          <p:cNvPr id="9" name="Google Shape;9;p35"/>
          <p:cNvPicPr preferRelativeResize="0"/>
          <p:nvPr/>
        </p:nvPicPr>
        <p:blipFill rotWithShape="1">
          <a:blip r:embed="rId2">
            <a:alphaModFix/>
          </a:blip>
          <a:srcRect/>
          <a:stretch/>
        </p:blipFill>
        <p:spPr>
          <a:xfrm>
            <a:off x="0" y="0"/>
            <a:ext cx="9143999" cy="5144006"/>
          </a:xfrm>
          <a:prstGeom prst="rect">
            <a:avLst/>
          </a:prstGeom>
          <a:noFill/>
          <a:ln>
            <a:noFill/>
          </a:ln>
        </p:spPr>
      </p:pic>
      <p:sp>
        <p:nvSpPr>
          <p:cNvPr id="10" name="Google Shape;10;p35"/>
          <p:cNvSpPr txBox="1">
            <a:spLocks noGrp="1"/>
          </p:cNvSpPr>
          <p:nvPr>
            <p:ph type="ctrTitle"/>
          </p:nvPr>
        </p:nvSpPr>
        <p:spPr>
          <a:xfrm>
            <a:off x="4149000" y="970200"/>
            <a:ext cx="3852000" cy="2410500"/>
          </a:xfrm>
          <a:prstGeom prst="rect">
            <a:avLst/>
          </a:prstGeom>
          <a:noFill/>
          <a:ln>
            <a:noFill/>
          </a:ln>
        </p:spPr>
        <p:txBody>
          <a:bodyPr spcFirstLastPara="1" wrap="square" lIns="91425" tIns="91425" rIns="91425" bIns="91425" anchor="b" anchorCtr="0">
            <a:noAutofit/>
          </a:bodyPr>
          <a:lstStyle>
            <a:lvl1pPr lvl="0" algn="r">
              <a:lnSpc>
                <a:spcPct val="100000"/>
              </a:lnSpc>
              <a:spcBef>
                <a:spcPts val="0"/>
              </a:spcBef>
              <a:spcAft>
                <a:spcPts val="0"/>
              </a:spcAft>
              <a:buSzPts val="5200"/>
              <a:buNone/>
              <a:defRPr sz="4400" b="1">
                <a:latin typeface="Poiret One"/>
                <a:ea typeface="Poiret One"/>
                <a:cs typeface="Poiret One"/>
                <a:sym typeface="Poiret One"/>
              </a:defRPr>
            </a:lvl1pPr>
            <a:lvl2pPr lvl="1" algn="ctr">
              <a:lnSpc>
                <a:spcPct val="100000"/>
              </a:lnSpc>
              <a:spcBef>
                <a:spcPts val="0"/>
              </a:spcBef>
              <a:spcAft>
                <a:spcPts val="0"/>
              </a:spcAft>
              <a:buClr>
                <a:srgbClr val="191919"/>
              </a:buClr>
              <a:buSzPts val="5200"/>
              <a:buNone/>
              <a:defRPr sz="5200">
                <a:solidFill>
                  <a:srgbClr val="191919"/>
                </a:solidFill>
              </a:defRPr>
            </a:lvl2pPr>
            <a:lvl3pPr lvl="2" algn="ctr">
              <a:lnSpc>
                <a:spcPct val="100000"/>
              </a:lnSpc>
              <a:spcBef>
                <a:spcPts val="0"/>
              </a:spcBef>
              <a:spcAft>
                <a:spcPts val="0"/>
              </a:spcAft>
              <a:buClr>
                <a:srgbClr val="191919"/>
              </a:buClr>
              <a:buSzPts val="5200"/>
              <a:buNone/>
              <a:defRPr sz="5200">
                <a:solidFill>
                  <a:srgbClr val="191919"/>
                </a:solidFill>
              </a:defRPr>
            </a:lvl3pPr>
            <a:lvl4pPr lvl="3" algn="ctr">
              <a:lnSpc>
                <a:spcPct val="100000"/>
              </a:lnSpc>
              <a:spcBef>
                <a:spcPts val="0"/>
              </a:spcBef>
              <a:spcAft>
                <a:spcPts val="0"/>
              </a:spcAft>
              <a:buClr>
                <a:srgbClr val="191919"/>
              </a:buClr>
              <a:buSzPts val="5200"/>
              <a:buNone/>
              <a:defRPr sz="5200">
                <a:solidFill>
                  <a:srgbClr val="191919"/>
                </a:solidFill>
              </a:defRPr>
            </a:lvl4pPr>
            <a:lvl5pPr lvl="4" algn="ctr">
              <a:lnSpc>
                <a:spcPct val="100000"/>
              </a:lnSpc>
              <a:spcBef>
                <a:spcPts val="0"/>
              </a:spcBef>
              <a:spcAft>
                <a:spcPts val="0"/>
              </a:spcAft>
              <a:buClr>
                <a:srgbClr val="191919"/>
              </a:buClr>
              <a:buSzPts val="5200"/>
              <a:buNone/>
              <a:defRPr sz="5200">
                <a:solidFill>
                  <a:srgbClr val="191919"/>
                </a:solidFill>
              </a:defRPr>
            </a:lvl5pPr>
            <a:lvl6pPr lvl="5" algn="ctr">
              <a:lnSpc>
                <a:spcPct val="100000"/>
              </a:lnSpc>
              <a:spcBef>
                <a:spcPts val="0"/>
              </a:spcBef>
              <a:spcAft>
                <a:spcPts val="0"/>
              </a:spcAft>
              <a:buClr>
                <a:srgbClr val="191919"/>
              </a:buClr>
              <a:buSzPts val="5200"/>
              <a:buNone/>
              <a:defRPr sz="5200">
                <a:solidFill>
                  <a:srgbClr val="191919"/>
                </a:solidFill>
              </a:defRPr>
            </a:lvl6pPr>
            <a:lvl7pPr lvl="6" algn="ctr">
              <a:lnSpc>
                <a:spcPct val="100000"/>
              </a:lnSpc>
              <a:spcBef>
                <a:spcPts val="0"/>
              </a:spcBef>
              <a:spcAft>
                <a:spcPts val="0"/>
              </a:spcAft>
              <a:buClr>
                <a:srgbClr val="191919"/>
              </a:buClr>
              <a:buSzPts val="5200"/>
              <a:buNone/>
              <a:defRPr sz="5200">
                <a:solidFill>
                  <a:srgbClr val="191919"/>
                </a:solidFill>
              </a:defRPr>
            </a:lvl7pPr>
            <a:lvl8pPr lvl="7" algn="ctr">
              <a:lnSpc>
                <a:spcPct val="100000"/>
              </a:lnSpc>
              <a:spcBef>
                <a:spcPts val="0"/>
              </a:spcBef>
              <a:spcAft>
                <a:spcPts val="0"/>
              </a:spcAft>
              <a:buClr>
                <a:srgbClr val="191919"/>
              </a:buClr>
              <a:buSzPts val="5200"/>
              <a:buNone/>
              <a:defRPr sz="5200">
                <a:solidFill>
                  <a:srgbClr val="191919"/>
                </a:solidFill>
              </a:defRPr>
            </a:lvl8pPr>
            <a:lvl9pPr lvl="8" algn="ctr">
              <a:lnSpc>
                <a:spcPct val="100000"/>
              </a:lnSpc>
              <a:spcBef>
                <a:spcPts val="0"/>
              </a:spcBef>
              <a:spcAft>
                <a:spcPts val="0"/>
              </a:spcAft>
              <a:buClr>
                <a:srgbClr val="191919"/>
              </a:buClr>
              <a:buSzPts val="5200"/>
              <a:buNone/>
              <a:defRPr sz="5200">
                <a:solidFill>
                  <a:srgbClr val="191919"/>
                </a:solidFill>
              </a:defRPr>
            </a:lvl9pPr>
          </a:lstStyle>
          <a:p>
            <a:endParaRPr/>
          </a:p>
        </p:txBody>
      </p:sp>
      <p:sp>
        <p:nvSpPr>
          <p:cNvPr id="11" name="Google Shape;11;p35"/>
          <p:cNvSpPr txBox="1">
            <a:spLocks noGrp="1"/>
          </p:cNvSpPr>
          <p:nvPr>
            <p:ph type="subTitle" idx="1"/>
          </p:nvPr>
        </p:nvSpPr>
        <p:spPr>
          <a:xfrm>
            <a:off x="4149000" y="3380700"/>
            <a:ext cx="3852000" cy="792600"/>
          </a:xfrm>
          <a:prstGeom prst="rect">
            <a:avLst/>
          </a:prstGeom>
          <a:noFill/>
          <a:ln>
            <a:noFill/>
          </a:ln>
        </p:spPr>
        <p:txBody>
          <a:bodyPr spcFirstLastPara="1" wrap="square" lIns="91425" tIns="91425" rIns="91425" bIns="91425" anchor="t" anchorCtr="0">
            <a:noAutofit/>
          </a:bodyPr>
          <a:lstStyle>
            <a:lvl1pPr lvl="0" algn="r">
              <a:lnSpc>
                <a:spcPct val="100000"/>
              </a:lnSpc>
              <a:spcBef>
                <a:spcPts val="0"/>
              </a:spcBef>
              <a:spcAft>
                <a:spcPts val="0"/>
              </a:spcAft>
              <a:buSzPts val="1800"/>
              <a:buNone/>
              <a:defRPr>
                <a:latin typeface="Oxygen"/>
                <a:ea typeface="Oxygen"/>
                <a:cs typeface="Oxygen"/>
                <a:sym typeface="Oxygen"/>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2"/>
        <p:cNvGrpSpPr/>
        <p:nvPr/>
      </p:nvGrpSpPr>
      <p:grpSpPr>
        <a:xfrm>
          <a:off x="0" y="0"/>
          <a:ext cx="0" cy="0"/>
          <a:chOff x="0" y="0"/>
          <a:chExt cx="0" cy="0"/>
        </a:xfrm>
      </p:grpSpPr>
      <p:pic>
        <p:nvPicPr>
          <p:cNvPr id="13" name="Google Shape;13;p36"/>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14" name="Google Shape;14;p36"/>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36"/>
          <p:cNvSpPr txBox="1">
            <a:spLocks noGrp="1"/>
          </p:cNvSpPr>
          <p:nvPr>
            <p:ph type="body" idx="1"/>
          </p:nvPr>
        </p:nvSpPr>
        <p:spPr>
          <a:xfrm>
            <a:off x="720000" y="1152475"/>
            <a:ext cx="77040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Font typeface="Oxygen"/>
              <a:buChar char="●"/>
              <a:defRPr sz="1400">
                <a:latin typeface="Oxygen"/>
                <a:ea typeface="Oxygen"/>
                <a:cs typeface="Oxygen"/>
                <a:sym typeface="Oxygen"/>
              </a:defRPr>
            </a:lvl1pPr>
            <a:lvl2pPr marL="914400" lvl="1" indent="-317500" algn="l">
              <a:lnSpc>
                <a:spcPct val="115000"/>
              </a:lnSpc>
              <a:spcBef>
                <a:spcPts val="1600"/>
              </a:spcBef>
              <a:spcAft>
                <a:spcPts val="0"/>
              </a:spcAft>
              <a:buSzPts val="1400"/>
              <a:buFont typeface="Oxygen"/>
              <a:buChar char="○"/>
              <a:defRPr>
                <a:latin typeface="Oxygen"/>
                <a:ea typeface="Oxygen"/>
                <a:cs typeface="Oxygen"/>
                <a:sym typeface="Oxygen"/>
              </a:defRPr>
            </a:lvl2pPr>
            <a:lvl3pPr marL="1371600" lvl="2" indent="-317500" algn="l">
              <a:lnSpc>
                <a:spcPct val="115000"/>
              </a:lnSpc>
              <a:spcBef>
                <a:spcPts val="1600"/>
              </a:spcBef>
              <a:spcAft>
                <a:spcPts val="0"/>
              </a:spcAft>
              <a:buSzPts val="1400"/>
              <a:buFont typeface="Oxygen"/>
              <a:buChar char="■"/>
              <a:defRPr>
                <a:latin typeface="Oxygen"/>
                <a:ea typeface="Oxygen"/>
                <a:cs typeface="Oxygen"/>
                <a:sym typeface="Oxygen"/>
              </a:defRPr>
            </a:lvl3pPr>
            <a:lvl4pPr marL="1828800" lvl="3" indent="-317500" algn="l">
              <a:lnSpc>
                <a:spcPct val="115000"/>
              </a:lnSpc>
              <a:spcBef>
                <a:spcPts val="1600"/>
              </a:spcBef>
              <a:spcAft>
                <a:spcPts val="0"/>
              </a:spcAft>
              <a:buSzPts val="1400"/>
              <a:buFont typeface="Oxygen"/>
              <a:buChar char="●"/>
              <a:defRPr>
                <a:latin typeface="Oxygen"/>
                <a:ea typeface="Oxygen"/>
                <a:cs typeface="Oxygen"/>
                <a:sym typeface="Oxygen"/>
              </a:defRPr>
            </a:lvl4pPr>
            <a:lvl5pPr marL="2286000" lvl="4" indent="-317500" algn="l">
              <a:lnSpc>
                <a:spcPct val="115000"/>
              </a:lnSpc>
              <a:spcBef>
                <a:spcPts val="1600"/>
              </a:spcBef>
              <a:spcAft>
                <a:spcPts val="0"/>
              </a:spcAft>
              <a:buSzPts val="1400"/>
              <a:buFont typeface="Oxygen"/>
              <a:buChar char="○"/>
              <a:defRPr>
                <a:latin typeface="Oxygen"/>
                <a:ea typeface="Oxygen"/>
                <a:cs typeface="Oxygen"/>
                <a:sym typeface="Oxygen"/>
              </a:defRPr>
            </a:lvl5pPr>
            <a:lvl6pPr marL="2743200" lvl="5" indent="-317500" algn="l">
              <a:lnSpc>
                <a:spcPct val="115000"/>
              </a:lnSpc>
              <a:spcBef>
                <a:spcPts val="1600"/>
              </a:spcBef>
              <a:spcAft>
                <a:spcPts val="0"/>
              </a:spcAft>
              <a:buSzPts val="1400"/>
              <a:buFont typeface="Oxygen"/>
              <a:buChar char="■"/>
              <a:defRPr>
                <a:latin typeface="Oxygen"/>
                <a:ea typeface="Oxygen"/>
                <a:cs typeface="Oxygen"/>
                <a:sym typeface="Oxygen"/>
              </a:defRPr>
            </a:lvl6pPr>
            <a:lvl7pPr marL="3200400" lvl="6" indent="-317500" algn="l">
              <a:lnSpc>
                <a:spcPct val="115000"/>
              </a:lnSpc>
              <a:spcBef>
                <a:spcPts val="1600"/>
              </a:spcBef>
              <a:spcAft>
                <a:spcPts val="0"/>
              </a:spcAft>
              <a:buSzPts val="1400"/>
              <a:buFont typeface="Oxygen"/>
              <a:buChar char="●"/>
              <a:defRPr>
                <a:latin typeface="Oxygen"/>
                <a:ea typeface="Oxygen"/>
                <a:cs typeface="Oxygen"/>
                <a:sym typeface="Oxygen"/>
              </a:defRPr>
            </a:lvl7pPr>
            <a:lvl8pPr marL="3657600" lvl="7" indent="-317500" algn="l">
              <a:lnSpc>
                <a:spcPct val="115000"/>
              </a:lnSpc>
              <a:spcBef>
                <a:spcPts val="1600"/>
              </a:spcBef>
              <a:spcAft>
                <a:spcPts val="0"/>
              </a:spcAft>
              <a:buSzPts val="1400"/>
              <a:buFont typeface="Oxygen"/>
              <a:buChar char="○"/>
              <a:defRPr>
                <a:latin typeface="Oxygen"/>
                <a:ea typeface="Oxygen"/>
                <a:cs typeface="Oxygen"/>
                <a:sym typeface="Oxygen"/>
              </a:defRPr>
            </a:lvl8pPr>
            <a:lvl9pPr marL="4114800" lvl="8" indent="-317500" algn="l">
              <a:lnSpc>
                <a:spcPct val="115000"/>
              </a:lnSpc>
              <a:spcBef>
                <a:spcPts val="1600"/>
              </a:spcBef>
              <a:spcAft>
                <a:spcPts val="1600"/>
              </a:spcAft>
              <a:buSzPts val="1400"/>
              <a:buFont typeface="Oxygen"/>
              <a:buChar char="■"/>
              <a:defRPr>
                <a:latin typeface="Oxygen"/>
                <a:ea typeface="Oxygen"/>
                <a:cs typeface="Oxygen"/>
                <a:sym typeface="Oxygen"/>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s">
  <p:cSld name="BLANK_1">
    <p:spTree>
      <p:nvGrpSpPr>
        <p:cNvPr id="1" name="Shape 16"/>
        <p:cNvGrpSpPr/>
        <p:nvPr/>
      </p:nvGrpSpPr>
      <p:grpSpPr>
        <a:xfrm>
          <a:off x="0" y="0"/>
          <a:ext cx="0" cy="0"/>
          <a:chOff x="0" y="0"/>
          <a:chExt cx="0" cy="0"/>
        </a:xfrm>
      </p:grpSpPr>
      <p:pic>
        <p:nvPicPr>
          <p:cNvPr id="17" name="Google Shape;17;p37"/>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18" name="Google Shape;18;p37"/>
          <p:cNvSpPr txBox="1">
            <a:spLocks noGrp="1"/>
          </p:cNvSpPr>
          <p:nvPr>
            <p:ph type="title"/>
          </p:nvPr>
        </p:nvSpPr>
        <p:spPr>
          <a:xfrm>
            <a:off x="720000" y="28044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19" name="Google Shape;19;p37"/>
          <p:cNvSpPr txBox="1">
            <a:spLocks noGrp="1"/>
          </p:cNvSpPr>
          <p:nvPr>
            <p:ph type="title" idx="2"/>
          </p:nvPr>
        </p:nvSpPr>
        <p:spPr>
          <a:xfrm>
            <a:off x="720000" y="1589526"/>
            <a:ext cx="2336400" cy="593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000"/>
              <a:buNone/>
              <a:defRPr sz="3000" b="1"/>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20" name="Google Shape;20;p37"/>
          <p:cNvSpPr txBox="1">
            <a:spLocks noGrp="1"/>
          </p:cNvSpPr>
          <p:nvPr>
            <p:ph type="subTitle" idx="1"/>
          </p:nvPr>
        </p:nvSpPr>
        <p:spPr>
          <a:xfrm>
            <a:off x="720000" y="3177110"/>
            <a:ext cx="2336400" cy="873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l">
              <a:lnSpc>
                <a:spcPct val="100000"/>
              </a:lnSpc>
              <a:spcBef>
                <a:spcPts val="160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a:endParaRPr/>
          </a:p>
        </p:txBody>
      </p:sp>
      <p:sp>
        <p:nvSpPr>
          <p:cNvPr id="21" name="Google Shape;21;p37"/>
          <p:cNvSpPr txBox="1">
            <a:spLocks noGrp="1"/>
          </p:cNvSpPr>
          <p:nvPr>
            <p:ph type="title" idx="3"/>
          </p:nvPr>
        </p:nvSpPr>
        <p:spPr>
          <a:xfrm>
            <a:off x="3403800" y="28044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22" name="Google Shape;22;p37"/>
          <p:cNvSpPr txBox="1">
            <a:spLocks noGrp="1"/>
          </p:cNvSpPr>
          <p:nvPr>
            <p:ph type="title" idx="4"/>
          </p:nvPr>
        </p:nvSpPr>
        <p:spPr>
          <a:xfrm>
            <a:off x="3403800" y="1589526"/>
            <a:ext cx="2336400" cy="593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000"/>
              <a:buNone/>
              <a:defRPr sz="3000" b="1"/>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23" name="Google Shape;23;p37"/>
          <p:cNvSpPr txBox="1">
            <a:spLocks noGrp="1"/>
          </p:cNvSpPr>
          <p:nvPr>
            <p:ph type="subTitle" idx="5"/>
          </p:nvPr>
        </p:nvSpPr>
        <p:spPr>
          <a:xfrm>
            <a:off x="3403800" y="3177110"/>
            <a:ext cx="2336400" cy="873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l">
              <a:lnSpc>
                <a:spcPct val="100000"/>
              </a:lnSpc>
              <a:spcBef>
                <a:spcPts val="160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a:endParaRPr/>
          </a:p>
        </p:txBody>
      </p:sp>
      <p:sp>
        <p:nvSpPr>
          <p:cNvPr id="24" name="Google Shape;24;p37"/>
          <p:cNvSpPr txBox="1">
            <a:spLocks noGrp="1"/>
          </p:cNvSpPr>
          <p:nvPr>
            <p:ph type="title" idx="6"/>
          </p:nvPr>
        </p:nvSpPr>
        <p:spPr>
          <a:xfrm>
            <a:off x="6087600" y="28044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25" name="Google Shape;25;p37"/>
          <p:cNvSpPr txBox="1">
            <a:spLocks noGrp="1"/>
          </p:cNvSpPr>
          <p:nvPr>
            <p:ph type="title" idx="7"/>
          </p:nvPr>
        </p:nvSpPr>
        <p:spPr>
          <a:xfrm>
            <a:off x="6087600" y="1589526"/>
            <a:ext cx="2336400" cy="593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000"/>
              <a:buNone/>
              <a:defRPr sz="3000" b="1"/>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26" name="Google Shape;26;p37"/>
          <p:cNvSpPr txBox="1">
            <a:spLocks noGrp="1"/>
          </p:cNvSpPr>
          <p:nvPr>
            <p:ph type="subTitle" idx="8"/>
          </p:nvPr>
        </p:nvSpPr>
        <p:spPr>
          <a:xfrm>
            <a:off x="6087600" y="3177110"/>
            <a:ext cx="2336400" cy="873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l">
              <a:lnSpc>
                <a:spcPct val="100000"/>
              </a:lnSpc>
              <a:spcBef>
                <a:spcPts val="160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a:endParaRPr/>
          </a:p>
        </p:txBody>
      </p:sp>
      <p:sp>
        <p:nvSpPr>
          <p:cNvPr id="27" name="Google Shape;27;p37"/>
          <p:cNvSpPr txBox="1">
            <a:spLocks noGrp="1"/>
          </p:cNvSpPr>
          <p:nvPr>
            <p:ph type="title" idx="9"/>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28"/>
        <p:cNvGrpSpPr/>
        <p:nvPr/>
      </p:nvGrpSpPr>
      <p:grpSpPr>
        <a:xfrm>
          <a:off x="0" y="0"/>
          <a:ext cx="0" cy="0"/>
          <a:chOff x="0" y="0"/>
          <a:chExt cx="0" cy="0"/>
        </a:xfrm>
      </p:grpSpPr>
      <p:pic>
        <p:nvPicPr>
          <p:cNvPr id="29" name="Google Shape;29;p38"/>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30" name="Google Shape;30;p38"/>
          <p:cNvSpPr txBox="1">
            <a:spLocks noGrp="1"/>
          </p:cNvSpPr>
          <p:nvPr>
            <p:ph type="title"/>
          </p:nvPr>
        </p:nvSpPr>
        <p:spPr>
          <a:xfrm>
            <a:off x="2433000" y="1330038"/>
            <a:ext cx="4278000" cy="1611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87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31" name="Google Shape;31;p38"/>
          <p:cNvSpPr txBox="1">
            <a:spLocks noGrp="1"/>
          </p:cNvSpPr>
          <p:nvPr>
            <p:ph type="subTitle" idx="1"/>
          </p:nvPr>
        </p:nvSpPr>
        <p:spPr>
          <a:xfrm>
            <a:off x="2775600" y="3100075"/>
            <a:ext cx="3592800" cy="7134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Quote">
  <p:cSld name="BLANK_1_1">
    <p:spTree>
      <p:nvGrpSpPr>
        <p:cNvPr id="1" name="Shape 32"/>
        <p:cNvGrpSpPr/>
        <p:nvPr/>
      </p:nvGrpSpPr>
      <p:grpSpPr>
        <a:xfrm>
          <a:off x="0" y="0"/>
          <a:ext cx="0" cy="0"/>
          <a:chOff x="0" y="0"/>
          <a:chExt cx="0" cy="0"/>
        </a:xfrm>
      </p:grpSpPr>
      <p:pic>
        <p:nvPicPr>
          <p:cNvPr id="33" name="Google Shape;33;p39"/>
          <p:cNvPicPr preferRelativeResize="0"/>
          <p:nvPr/>
        </p:nvPicPr>
        <p:blipFill rotWithShape="1">
          <a:blip r:embed="rId2">
            <a:alphaModFix/>
          </a:blip>
          <a:srcRect/>
          <a:stretch/>
        </p:blipFill>
        <p:spPr>
          <a:xfrm>
            <a:off x="0" y="0"/>
            <a:ext cx="9144000" cy="5143505"/>
          </a:xfrm>
          <a:prstGeom prst="rect">
            <a:avLst/>
          </a:prstGeom>
          <a:noFill/>
          <a:ln>
            <a:noFill/>
          </a:ln>
        </p:spPr>
      </p:pic>
      <p:sp>
        <p:nvSpPr>
          <p:cNvPr id="34" name="Google Shape;34;p39"/>
          <p:cNvSpPr txBox="1">
            <a:spLocks noGrp="1"/>
          </p:cNvSpPr>
          <p:nvPr>
            <p:ph type="title"/>
          </p:nvPr>
        </p:nvSpPr>
        <p:spPr>
          <a:xfrm>
            <a:off x="2290025" y="3353475"/>
            <a:ext cx="4563900" cy="5319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1800"/>
              <a:buNone/>
              <a:defRPr sz="1800" b="1"/>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
        <p:nvSpPr>
          <p:cNvPr id="35" name="Google Shape;35;p39"/>
          <p:cNvSpPr txBox="1">
            <a:spLocks noGrp="1"/>
          </p:cNvSpPr>
          <p:nvPr>
            <p:ph type="subTitle" idx="1"/>
          </p:nvPr>
        </p:nvSpPr>
        <p:spPr>
          <a:xfrm>
            <a:off x="1454700" y="2052475"/>
            <a:ext cx="6234600" cy="12492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1800"/>
              <a:buNone/>
              <a:defRPr sz="25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6"/>
        <p:cNvGrpSpPr/>
        <p:nvPr/>
      </p:nvGrpSpPr>
      <p:grpSpPr>
        <a:xfrm>
          <a:off x="0" y="0"/>
          <a:ext cx="0" cy="0"/>
          <a:chOff x="0" y="0"/>
          <a:chExt cx="0" cy="0"/>
        </a:xfrm>
      </p:grpSpPr>
      <p:pic>
        <p:nvPicPr>
          <p:cNvPr id="37" name="Google Shape;37;p40"/>
          <p:cNvPicPr preferRelativeResize="0"/>
          <p:nvPr/>
        </p:nvPicPr>
        <p:blipFill rotWithShape="1">
          <a:blip r:embed="rId2">
            <a:alphaModFix/>
          </a:blip>
          <a:srcRect/>
          <a:stretch/>
        </p:blipFill>
        <p:spPr>
          <a:xfrm flipH="1">
            <a:off x="0" y="0"/>
            <a:ext cx="9144000" cy="5143500"/>
          </a:xfrm>
          <a:prstGeom prst="rect">
            <a:avLst/>
          </a:prstGeom>
          <a:noFill/>
          <a:ln>
            <a:noFill/>
          </a:ln>
        </p:spPr>
      </p:pic>
      <p:sp>
        <p:nvSpPr>
          <p:cNvPr id="38" name="Google Shape;38;p40"/>
          <p:cNvSpPr txBox="1">
            <a:spLocks noGrp="1"/>
          </p:cNvSpPr>
          <p:nvPr>
            <p:ph type="title"/>
          </p:nvPr>
        </p:nvSpPr>
        <p:spPr>
          <a:xfrm>
            <a:off x="2433000" y="1371169"/>
            <a:ext cx="4278000" cy="860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45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39" name="Google Shape;39;p40"/>
          <p:cNvSpPr txBox="1">
            <a:spLocks noGrp="1"/>
          </p:cNvSpPr>
          <p:nvPr>
            <p:ph type="subTitle" idx="1"/>
          </p:nvPr>
        </p:nvSpPr>
        <p:spPr>
          <a:xfrm>
            <a:off x="2433000" y="2441425"/>
            <a:ext cx="4278000" cy="12693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0"/>
        <p:cNvGrpSpPr/>
        <p:nvPr/>
      </p:nvGrpSpPr>
      <p:grpSpPr>
        <a:xfrm>
          <a:off x="0" y="0"/>
          <a:ext cx="0" cy="0"/>
          <a:chOff x="0" y="0"/>
          <a:chExt cx="0" cy="0"/>
        </a:xfrm>
      </p:grpSpPr>
      <p:pic>
        <p:nvPicPr>
          <p:cNvPr id="41" name="Google Shape;41;p41"/>
          <p:cNvPicPr preferRelativeResize="0"/>
          <p:nvPr/>
        </p:nvPicPr>
        <p:blipFill rotWithShape="1">
          <a:blip r:embed="rId2">
            <a:alphaModFix/>
          </a:blip>
          <a:srcRect/>
          <a:stretch/>
        </p:blipFill>
        <p:spPr>
          <a:xfrm>
            <a:off x="0" y="0"/>
            <a:ext cx="9144000" cy="5143484"/>
          </a:xfrm>
          <a:prstGeom prst="rect">
            <a:avLst/>
          </a:prstGeom>
          <a:noFill/>
          <a:ln>
            <a:noFill/>
          </a:ln>
        </p:spPr>
      </p:pic>
      <p:sp>
        <p:nvSpPr>
          <p:cNvPr id="42" name="Google Shape;42;p41"/>
          <p:cNvSpPr txBox="1">
            <a:spLocks noGrp="1"/>
          </p:cNvSpPr>
          <p:nvPr>
            <p:ph type="title"/>
          </p:nvPr>
        </p:nvSpPr>
        <p:spPr>
          <a:xfrm>
            <a:off x="5139007" y="2342625"/>
            <a:ext cx="3285000" cy="841800"/>
          </a:xfrm>
          <a:prstGeom prst="rect">
            <a:avLst/>
          </a:prstGeom>
          <a:noFill/>
          <a:ln>
            <a:noFill/>
          </a:ln>
        </p:spPr>
        <p:txBody>
          <a:bodyPr spcFirstLastPara="1" wrap="square" lIns="91425" tIns="91425" rIns="91425" bIns="91425" anchor="ctr" anchorCtr="0">
            <a:noAutofit/>
          </a:bodyPr>
          <a:lstStyle>
            <a:lvl1pPr lvl="0" algn="r">
              <a:lnSpc>
                <a:spcPct val="100000"/>
              </a:lnSpc>
              <a:spcBef>
                <a:spcPts val="0"/>
              </a:spcBef>
              <a:spcAft>
                <a:spcPts val="0"/>
              </a:spcAft>
              <a:buSzPts val="3600"/>
              <a:buNone/>
              <a:defRPr sz="4500" b="1"/>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43" name="Google Shape;43;p41"/>
          <p:cNvSpPr txBox="1">
            <a:spLocks noGrp="1"/>
          </p:cNvSpPr>
          <p:nvPr>
            <p:ph type="title" idx="2"/>
          </p:nvPr>
        </p:nvSpPr>
        <p:spPr>
          <a:xfrm>
            <a:off x="5138900" y="1106175"/>
            <a:ext cx="3285000" cy="1265100"/>
          </a:xfrm>
          <a:prstGeom prst="rect">
            <a:avLst/>
          </a:prstGeom>
          <a:noFill/>
          <a:ln>
            <a:noFill/>
          </a:ln>
        </p:spPr>
        <p:txBody>
          <a:bodyPr spcFirstLastPara="1" wrap="square" lIns="91425" tIns="91425" rIns="91425" bIns="91425" anchor="b" anchorCtr="0">
            <a:noAutofit/>
          </a:bodyPr>
          <a:lstStyle>
            <a:lvl1pPr lvl="0" algn="r">
              <a:lnSpc>
                <a:spcPct val="100000"/>
              </a:lnSpc>
              <a:spcBef>
                <a:spcPts val="0"/>
              </a:spcBef>
              <a:spcAft>
                <a:spcPts val="0"/>
              </a:spcAft>
              <a:buSzPts val="6000"/>
              <a:buNone/>
              <a:defRPr sz="7000" b="1"/>
            </a:lvl1pPr>
            <a:lvl2pPr lvl="1" algn="ctr">
              <a:lnSpc>
                <a:spcPct val="100000"/>
              </a:lnSpc>
              <a:spcBef>
                <a:spcPts val="0"/>
              </a:spcBef>
              <a:spcAft>
                <a:spcPts val="0"/>
              </a:spcAft>
              <a:buSzPts val="6000"/>
              <a:buNone/>
              <a:defRPr sz="6000"/>
            </a:lvl2pPr>
            <a:lvl3pPr lvl="2" algn="ctr">
              <a:lnSpc>
                <a:spcPct val="100000"/>
              </a:lnSpc>
              <a:spcBef>
                <a:spcPts val="0"/>
              </a:spcBef>
              <a:spcAft>
                <a:spcPts val="0"/>
              </a:spcAft>
              <a:buSzPts val="6000"/>
              <a:buNone/>
              <a:defRPr sz="6000"/>
            </a:lvl3pPr>
            <a:lvl4pPr lvl="3" algn="ctr">
              <a:lnSpc>
                <a:spcPct val="100000"/>
              </a:lnSpc>
              <a:spcBef>
                <a:spcPts val="0"/>
              </a:spcBef>
              <a:spcAft>
                <a:spcPts val="0"/>
              </a:spcAft>
              <a:buSzPts val="6000"/>
              <a:buNone/>
              <a:defRPr sz="6000"/>
            </a:lvl4pPr>
            <a:lvl5pPr lvl="4" algn="ctr">
              <a:lnSpc>
                <a:spcPct val="100000"/>
              </a:lnSpc>
              <a:spcBef>
                <a:spcPts val="0"/>
              </a:spcBef>
              <a:spcAft>
                <a:spcPts val="0"/>
              </a:spcAft>
              <a:buSzPts val="6000"/>
              <a:buNone/>
              <a:defRPr sz="6000"/>
            </a:lvl5pPr>
            <a:lvl6pPr lvl="5" algn="ctr">
              <a:lnSpc>
                <a:spcPct val="100000"/>
              </a:lnSpc>
              <a:spcBef>
                <a:spcPts val="0"/>
              </a:spcBef>
              <a:spcAft>
                <a:spcPts val="0"/>
              </a:spcAft>
              <a:buSzPts val="6000"/>
              <a:buNone/>
              <a:defRPr sz="6000"/>
            </a:lvl6pPr>
            <a:lvl7pPr lvl="6" algn="ctr">
              <a:lnSpc>
                <a:spcPct val="100000"/>
              </a:lnSpc>
              <a:spcBef>
                <a:spcPts val="0"/>
              </a:spcBef>
              <a:spcAft>
                <a:spcPts val="0"/>
              </a:spcAft>
              <a:buSzPts val="6000"/>
              <a:buNone/>
              <a:defRPr sz="6000"/>
            </a:lvl7pPr>
            <a:lvl8pPr lvl="7" algn="ctr">
              <a:lnSpc>
                <a:spcPct val="100000"/>
              </a:lnSpc>
              <a:spcBef>
                <a:spcPts val="0"/>
              </a:spcBef>
              <a:spcAft>
                <a:spcPts val="0"/>
              </a:spcAft>
              <a:buSzPts val="6000"/>
              <a:buNone/>
              <a:defRPr sz="6000"/>
            </a:lvl8pPr>
            <a:lvl9pPr lvl="8" algn="ctr">
              <a:lnSpc>
                <a:spcPct val="100000"/>
              </a:lnSpc>
              <a:spcBef>
                <a:spcPts val="0"/>
              </a:spcBef>
              <a:spcAft>
                <a:spcPts val="0"/>
              </a:spcAft>
              <a:buSzPts val="6000"/>
              <a:buNone/>
              <a:defRPr sz="6000"/>
            </a:lvl9pPr>
          </a:lstStyle>
          <a:p>
            <a:endParaRPr/>
          </a:p>
        </p:txBody>
      </p:sp>
      <p:sp>
        <p:nvSpPr>
          <p:cNvPr id="44" name="Google Shape;44;p41"/>
          <p:cNvSpPr txBox="1">
            <a:spLocks noGrp="1"/>
          </p:cNvSpPr>
          <p:nvPr>
            <p:ph type="subTitle" idx="1"/>
          </p:nvPr>
        </p:nvSpPr>
        <p:spPr>
          <a:xfrm>
            <a:off x="5139001" y="3323950"/>
            <a:ext cx="3285000" cy="713400"/>
          </a:xfrm>
          <a:prstGeom prst="rect">
            <a:avLst/>
          </a:prstGeom>
          <a:noFill/>
          <a:ln>
            <a:noFill/>
          </a:ln>
        </p:spPr>
        <p:txBody>
          <a:bodyPr spcFirstLastPara="1" wrap="square" lIns="91425" tIns="91425" rIns="91425" bIns="91425" anchor="t" anchorCtr="0">
            <a:noAutofit/>
          </a:bodyPr>
          <a:lstStyle>
            <a:lvl1pPr lvl="0" algn="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text">
  <p:cSld name="CUSTOM">
    <p:spTree>
      <p:nvGrpSpPr>
        <p:cNvPr id="1" name="Shape 45"/>
        <p:cNvGrpSpPr/>
        <p:nvPr/>
      </p:nvGrpSpPr>
      <p:grpSpPr>
        <a:xfrm>
          <a:off x="0" y="0"/>
          <a:ext cx="0" cy="0"/>
          <a:chOff x="0" y="0"/>
          <a:chExt cx="0" cy="0"/>
        </a:xfrm>
      </p:grpSpPr>
      <p:pic>
        <p:nvPicPr>
          <p:cNvPr id="46" name="Google Shape;46;p42"/>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47" name="Google Shape;47;p42"/>
          <p:cNvSpPr txBox="1">
            <a:spLocks noGrp="1"/>
          </p:cNvSpPr>
          <p:nvPr>
            <p:ph type="subTitle" idx="1"/>
          </p:nvPr>
        </p:nvSpPr>
        <p:spPr>
          <a:xfrm>
            <a:off x="720000" y="1452575"/>
            <a:ext cx="4461600" cy="28461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800"/>
              <a:buFont typeface="Maven Pro"/>
              <a:buChar char="●"/>
              <a:defRPr sz="1600">
                <a:latin typeface="Oxygen"/>
                <a:ea typeface="Oxygen"/>
                <a:cs typeface="Oxygen"/>
                <a:sym typeface="Oxygen"/>
              </a:defRPr>
            </a:lvl1pPr>
            <a:lvl2pPr lvl="1" algn="l">
              <a:lnSpc>
                <a:spcPct val="115000"/>
              </a:lnSpc>
              <a:spcBef>
                <a:spcPts val="1600"/>
              </a:spcBef>
              <a:spcAft>
                <a:spcPts val="0"/>
              </a:spcAft>
              <a:buClr>
                <a:srgbClr val="024427"/>
              </a:buClr>
              <a:buSzPts val="1400"/>
              <a:buFont typeface="Maven Pro"/>
              <a:buChar char="○"/>
              <a:defRPr/>
            </a:lvl2pPr>
            <a:lvl3pPr lvl="2" algn="l">
              <a:lnSpc>
                <a:spcPct val="115000"/>
              </a:lnSpc>
              <a:spcBef>
                <a:spcPts val="1600"/>
              </a:spcBef>
              <a:spcAft>
                <a:spcPts val="0"/>
              </a:spcAft>
              <a:buClr>
                <a:srgbClr val="024427"/>
              </a:buClr>
              <a:buSzPts val="1400"/>
              <a:buFont typeface="Maven Pro"/>
              <a:buChar char="■"/>
              <a:defRPr/>
            </a:lvl3pPr>
            <a:lvl4pPr lvl="3" algn="l">
              <a:lnSpc>
                <a:spcPct val="115000"/>
              </a:lnSpc>
              <a:spcBef>
                <a:spcPts val="1600"/>
              </a:spcBef>
              <a:spcAft>
                <a:spcPts val="0"/>
              </a:spcAft>
              <a:buClr>
                <a:srgbClr val="024427"/>
              </a:buClr>
              <a:buSzPts val="1400"/>
              <a:buFont typeface="Maven Pro"/>
              <a:buChar char="●"/>
              <a:defRPr/>
            </a:lvl4pPr>
            <a:lvl5pPr lvl="4" algn="l">
              <a:lnSpc>
                <a:spcPct val="115000"/>
              </a:lnSpc>
              <a:spcBef>
                <a:spcPts val="1600"/>
              </a:spcBef>
              <a:spcAft>
                <a:spcPts val="0"/>
              </a:spcAft>
              <a:buClr>
                <a:srgbClr val="024427"/>
              </a:buClr>
              <a:buSzPts val="1400"/>
              <a:buFont typeface="Maven Pro"/>
              <a:buChar char="○"/>
              <a:defRPr/>
            </a:lvl5pPr>
            <a:lvl6pPr lvl="5" algn="l">
              <a:lnSpc>
                <a:spcPct val="115000"/>
              </a:lnSpc>
              <a:spcBef>
                <a:spcPts val="1600"/>
              </a:spcBef>
              <a:spcAft>
                <a:spcPts val="0"/>
              </a:spcAft>
              <a:buClr>
                <a:srgbClr val="024427"/>
              </a:buClr>
              <a:buSzPts val="1400"/>
              <a:buFont typeface="Maven Pro"/>
              <a:buChar char="■"/>
              <a:defRPr/>
            </a:lvl6pPr>
            <a:lvl7pPr lvl="6" algn="l">
              <a:lnSpc>
                <a:spcPct val="115000"/>
              </a:lnSpc>
              <a:spcBef>
                <a:spcPts val="1600"/>
              </a:spcBef>
              <a:spcAft>
                <a:spcPts val="0"/>
              </a:spcAft>
              <a:buClr>
                <a:srgbClr val="024427"/>
              </a:buClr>
              <a:buSzPts val="1400"/>
              <a:buFont typeface="Maven Pro"/>
              <a:buChar char="●"/>
              <a:defRPr/>
            </a:lvl7pPr>
            <a:lvl8pPr lvl="7" algn="l">
              <a:lnSpc>
                <a:spcPct val="115000"/>
              </a:lnSpc>
              <a:spcBef>
                <a:spcPts val="1600"/>
              </a:spcBef>
              <a:spcAft>
                <a:spcPts val="0"/>
              </a:spcAft>
              <a:buClr>
                <a:srgbClr val="024427"/>
              </a:buClr>
              <a:buSzPts val="1400"/>
              <a:buFont typeface="Maven Pro"/>
              <a:buChar char="○"/>
              <a:defRPr/>
            </a:lvl8pPr>
            <a:lvl9pPr lvl="8" algn="l">
              <a:lnSpc>
                <a:spcPct val="115000"/>
              </a:lnSpc>
              <a:spcBef>
                <a:spcPts val="1600"/>
              </a:spcBef>
              <a:spcAft>
                <a:spcPts val="1600"/>
              </a:spcAft>
              <a:buClr>
                <a:srgbClr val="024427"/>
              </a:buClr>
              <a:buSzPts val="1400"/>
              <a:buFont typeface="Maven Pro"/>
              <a:buChar char="■"/>
              <a:defRPr/>
            </a:lvl9pPr>
          </a:lstStyle>
          <a:p>
            <a:endParaRPr/>
          </a:p>
        </p:txBody>
      </p:sp>
      <p:sp>
        <p:nvSpPr>
          <p:cNvPr id="48" name="Google Shape;48;p42"/>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49"/>
        <p:cNvGrpSpPr/>
        <p:nvPr/>
      </p:nvGrpSpPr>
      <p:grpSpPr>
        <a:xfrm>
          <a:off x="0" y="0"/>
          <a:ext cx="0" cy="0"/>
          <a:chOff x="0" y="0"/>
          <a:chExt cx="0" cy="0"/>
        </a:xfrm>
      </p:grpSpPr>
      <p:pic>
        <p:nvPicPr>
          <p:cNvPr id="50" name="Google Shape;50;p43"/>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51" name="Google Shape;51;p43"/>
          <p:cNvSpPr txBox="1">
            <a:spLocks noGrp="1"/>
          </p:cNvSpPr>
          <p:nvPr>
            <p:ph type="subTitle" idx="1"/>
          </p:nvPr>
        </p:nvSpPr>
        <p:spPr>
          <a:xfrm>
            <a:off x="703800" y="2491350"/>
            <a:ext cx="3494100" cy="7134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Font typeface="Bebas Neue"/>
              <a:buNone/>
              <a:defRPr sz="2000" b="1">
                <a:solidFill>
                  <a:schemeClr val="dk1"/>
                </a:solidFill>
                <a:latin typeface="Poiret One"/>
                <a:ea typeface="Poiret One"/>
                <a:cs typeface="Poiret One"/>
                <a:sym typeface="Poiret One"/>
              </a:defRPr>
            </a:lvl1pPr>
            <a:lvl2pPr lvl="1" algn="ctr">
              <a:lnSpc>
                <a:spcPct val="100000"/>
              </a:lnSpc>
              <a:spcBef>
                <a:spcPts val="1600"/>
              </a:spcBef>
              <a:spcAft>
                <a:spcPts val="0"/>
              </a:spcAft>
              <a:buSzPts val="1400"/>
              <a:buFont typeface="Bebas Neue"/>
              <a:buNone/>
              <a:defRPr>
                <a:latin typeface="Bebas Neue"/>
                <a:ea typeface="Bebas Neue"/>
                <a:cs typeface="Bebas Neue"/>
                <a:sym typeface="Bebas Neue"/>
              </a:defRPr>
            </a:lvl2pPr>
            <a:lvl3pPr lvl="2" algn="ctr">
              <a:lnSpc>
                <a:spcPct val="100000"/>
              </a:lnSpc>
              <a:spcBef>
                <a:spcPts val="1600"/>
              </a:spcBef>
              <a:spcAft>
                <a:spcPts val="0"/>
              </a:spcAft>
              <a:buSzPts val="1400"/>
              <a:buFont typeface="Bebas Neue"/>
              <a:buNone/>
              <a:defRPr>
                <a:latin typeface="Bebas Neue"/>
                <a:ea typeface="Bebas Neue"/>
                <a:cs typeface="Bebas Neue"/>
                <a:sym typeface="Bebas Neue"/>
              </a:defRPr>
            </a:lvl3pPr>
            <a:lvl4pPr lvl="3" algn="ctr">
              <a:lnSpc>
                <a:spcPct val="100000"/>
              </a:lnSpc>
              <a:spcBef>
                <a:spcPts val="1600"/>
              </a:spcBef>
              <a:spcAft>
                <a:spcPts val="0"/>
              </a:spcAft>
              <a:buSzPts val="1400"/>
              <a:buFont typeface="Bebas Neue"/>
              <a:buNone/>
              <a:defRPr>
                <a:latin typeface="Bebas Neue"/>
                <a:ea typeface="Bebas Neue"/>
                <a:cs typeface="Bebas Neue"/>
                <a:sym typeface="Bebas Neue"/>
              </a:defRPr>
            </a:lvl4pPr>
            <a:lvl5pPr lvl="4" algn="ctr">
              <a:lnSpc>
                <a:spcPct val="100000"/>
              </a:lnSpc>
              <a:spcBef>
                <a:spcPts val="1600"/>
              </a:spcBef>
              <a:spcAft>
                <a:spcPts val="0"/>
              </a:spcAft>
              <a:buSzPts val="1400"/>
              <a:buFont typeface="Bebas Neue"/>
              <a:buNone/>
              <a:defRPr>
                <a:latin typeface="Bebas Neue"/>
                <a:ea typeface="Bebas Neue"/>
                <a:cs typeface="Bebas Neue"/>
                <a:sym typeface="Bebas Neue"/>
              </a:defRPr>
            </a:lvl5pPr>
            <a:lvl6pPr lvl="5" algn="ctr">
              <a:lnSpc>
                <a:spcPct val="100000"/>
              </a:lnSpc>
              <a:spcBef>
                <a:spcPts val="1600"/>
              </a:spcBef>
              <a:spcAft>
                <a:spcPts val="0"/>
              </a:spcAft>
              <a:buSzPts val="1400"/>
              <a:buFont typeface="Bebas Neue"/>
              <a:buNone/>
              <a:defRPr>
                <a:latin typeface="Bebas Neue"/>
                <a:ea typeface="Bebas Neue"/>
                <a:cs typeface="Bebas Neue"/>
                <a:sym typeface="Bebas Neue"/>
              </a:defRPr>
            </a:lvl6pPr>
            <a:lvl7pPr lvl="6" algn="ctr">
              <a:lnSpc>
                <a:spcPct val="100000"/>
              </a:lnSpc>
              <a:spcBef>
                <a:spcPts val="1600"/>
              </a:spcBef>
              <a:spcAft>
                <a:spcPts val="0"/>
              </a:spcAft>
              <a:buSzPts val="1400"/>
              <a:buFont typeface="Bebas Neue"/>
              <a:buNone/>
              <a:defRPr>
                <a:latin typeface="Bebas Neue"/>
                <a:ea typeface="Bebas Neue"/>
                <a:cs typeface="Bebas Neue"/>
                <a:sym typeface="Bebas Neue"/>
              </a:defRPr>
            </a:lvl7pPr>
            <a:lvl8pPr lvl="7" algn="ctr">
              <a:lnSpc>
                <a:spcPct val="100000"/>
              </a:lnSpc>
              <a:spcBef>
                <a:spcPts val="1600"/>
              </a:spcBef>
              <a:spcAft>
                <a:spcPts val="0"/>
              </a:spcAft>
              <a:buSzPts val="1400"/>
              <a:buFont typeface="Bebas Neue"/>
              <a:buNone/>
              <a:defRPr>
                <a:latin typeface="Bebas Neue"/>
                <a:ea typeface="Bebas Neue"/>
                <a:cs typeface="Bebas Neue"/>
                <a:sym typeface="Bebas Neue"/>
              </a:defRPr>
            </a:lvl8pPr>
            <a:lvl9pPr lvl="8" algn="ctr">
              <a:lnSpc>
                <a:spcPct val="100000"/>
              </a:lnSpc>
              <a:spcBef>
                <a:spcPts val="1600"/>
              </a:spcBef>
              <a:spcAft>
                <a:spcPts val="1600"/>
              </a:spcAft>
              <a:buSzPts val="1400"/>
              <a:buFont typeface="Bebas Neue"/>
              <a:buNone/>
              <a:defRPr>
                <a:latin typeface="Bebas Neue"/>
                <a:ea typeface="Bebas Neue"/>
                <a:cs typeface="Bebas Neue"/>
                <a:sym typeface="Bebas Neue"/>
              </a:defRPr>
            </a:lvl9pPr>
          </a:lstStyle>
          <a:p>
            <a:endParaRPr/>
          </a:p>
        </p:txBody>
      </p:sp>
      <p:sp>
        <p:nvSpPr>
          <p:cNvPr id="52" name="Google Shape;52;p43"/>
          <p:cNvSpPr txBox="1">
            <a:spLocks noGrp="1"/>
          </p:cNvSpPr>
          <p:nvPr>
            <p:ph type="subTitle" idx="2"/>
          </p:nvPr>
        </p:nvSpPr>
        <p:spPr>
          <a:xfrm>
            <a:off x="4913600" y="2491350"/>
            <a:ext cx="3510300" cy="7134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Font typeface="Bebas Neue"/>
              <a:buNone/>
              <a:defRPr sz="2000" b="1">
                <a:solidFill>
                  <a:schemeClr val="dk1"/>
                </a:solidFill>
                <a:latin typeface="Poiret One"/>
                <a:ea typeface="Poiret One"/>
                <a:cs typeface="Poiret One"/>
                <a:sym typeface="Poiret One"/>
              </a:defRPr>
            </a:lvl1pPr>
            <a:lvl2pPr lvl="1" algn="ctr">
              <a:lnSpc>
                <a:spcPct val="100000"/>
              </a:lnSpc>
              <a:spcBef>
                <a:spcPts val="1600"/>
              </a:spcBef>
              <a:spcAft>
                <a:spcPts val="0"/>
              </a:spcAft>
              <a:buSzPts val="1400"/>
              <a:buFont typeface="Bebas Neue"/>
              <a:buNone/>
              <a:defRPr>
                <a:latin typeface="Bebas Neue"/>
                <a:ea typeface="Bebas Neue"/>
                <a:cs typeface="Bebas Neue"/>
                <a:sym typeface="Bebas Neue"/>
              </a:defRPr>
            </a:lvl2pPr>
            <a:lvl3pPr lvl="2" algn="ctr">
              <a:lnSpc>
                <a:spcPct val="100000"/>
              </a:lnSpc>
              <a:spcBef>
                <a:spcPts val="1600"/>
              </a:spcBef>
              <a:spcAft>
                <a:spcPts val="0"/>
              </a:spcAft>
              <a:buSzPts val="1400"/>
              <a:buFont typeface="Bebas Neue"/>
              <a:buNone/>
              <a:defRPr>
                <a:latin typeface="Bebas Neue"/>
                <a:ea typeface="Bebas Neue"/>
                <a:cs typeface="Bebas Neue"/>
                <a:sym typeface="Bebas Neue"/>
              </a:defRPr>
            </a:lvl3pPr>
            <a:lvl4pPr lvl="3" algn="ctr">
              <a:lnSpc>
                <a:spcPct val="100000"/>
              </a:lnSpc>
              <a:spcBef>
                <a:spcPts val="1600"/>
              </a:spcBef>
              <a:spcAft>
                <a:spcPts val="0"/>
              </a:spcAft>
              <a:buSzPts val="1400"/>
              <a:buFont typeface="Bebas Neue"/>
              <a:buNone/>
              <a:defRPr>
                <a:latin typeface="Bebas Neue"/>
                <a:ea typeface="Bebas Neue"/>
                <a:cs typeface="Bebas Neue"/>
                <a:sym typeface="Bebas Neue"/>
              </a:defRPr>
            </a:lvl4pPr>
            <a:lvl5pPr lvl="4" algn="ctr">
              <a:lnSpc>
                <a:spcPct val="100000"/>
              </a:lnSpc>
              <a:spcBef>
                <a:spcPts val="1600"/>
              </a:spcBef>
              <a:spcAft>
                <a:spcPts val="0"/>
              </a:spcAft>
              <a:buSzPts val="1400"/>
              <a:buFont typeface="Bebas Neue"/>
              <a:buNone/>
              <a:defRPr>
                <a:latin typeface="Bebas Neue"/>
                <a:ea typeface="Bebas Neue"/>
                <a:cs typeface="Bebas Neue"/>
                <a:sym typeface="Bebas Neue"/>
              </a:defRPr>
            </a:lvl5pPr>
            <a:lvl6pPr lvl="5" algn="ctr">
              <a:lnSpc>
                <a:spcPct val="100000"/>
              </a:lnSpc>
              <a:spcBef>
                <a:spcPts val="1600"/>
              </a:spcBef>
              <a:spcAft>
                <a:spcPts val="0"/>
              </a:spcAft>
              <a:buSzPts val="1400"/>
              <a:buFont typeface="Bebas Neue"/>
              <a:buNone/>
              <a:defRPr>
                <a:latin typeface="Bebas Neue"/>
                <a:ea typeface="Bebas Neue"/>
                <a:cs typeface="Bebas Neue"/>
                <a:sym typeface="Bebas Neue"/>
              </a:defRPr>
            </a:lvl6pPr>
            <a:lvl7pPr lvl="6" algn="ctr">
              <a:lnSpc>
                <a:spcPct val="100000"/>
              </a:lnSpc>
              <a:spcBef>
                <a:spcPts val="1600"/>
              </a:spcBef>
              <a:spcAft>
                <a:spcPts val="0"/>
              </a:spcAft>
              <a:buSzPts val="1400"/>
              <a:buFont typeface="Bebas Neue"/>
              <a:buNone/>
              <a:defRPr>
                <a:latin typeface="Bebas Neue"/>
                <a:ea typeface="Bebas Neue"/>
                <a:cs typeface="Bebas Neue"/>
                <a:sym typeface="Bebas Neue"/>
              </a:defRPr>
            </a:lvl7pPr>
            <a:lvl8pPr lvl="7" algn="ctr">
              <a:lnSpc>
                <a:spcPct val="100000"/>
              </a:lnSpc>
              <a:spcBef>
                <a:spcPts val="1600"/>
              </a:spcBef>
              <a:spcAft>
                <a:spcPts val="0"/>
              </a:spcAft>
              <a:buSzPts val="1400"/>
              <a:buFont typeface="Bebas Neue"/>
              <a:buNone/>
              <a:defRPr>
                <a:latin typeface="Bebas Neue"/>
                <a:ea typeface="Bebas Neue"/>
                <a:cs typeface="Bebas Neue"/>
                <a:sym typeface="Bebas Neue"/>
              </a:defRPr>
            </a:lvl8pPr>
            <a:lvl9pPr lvl="8" algn="ctr">
              <a:lnSpc>
                <a:spcPct val="100000"/>
              </a:lnSpc>
              <a:spcBef>
                <a:spcPts val="1600"/>
              </a:spcBef>
              <a:spcAft>
                <a:spcPts val="1600"/>
              </a:spcAft>
              <a:buSzPts val="1400"/>
              <a:buFont typeface="Bebas Neue"/>
              <a:buNone/>
              <a:defRPr>
                <a:latin typeface="Bebas Neue"/>
                <a:ea typeface="Bebas Neue"/>
                <a:cs typeface="Bebas Neue"/>
                <a:sym typeface="Bebas Neue"/>
              </a:defRPr>
            </a:lvl9pPr>
          </a:lstStyle>
          <a:p>
            <a:endParaRPr/>
          </a:p>
        </p:txBody>
      </p:sp>
      <p:sp>
        <p:nvSpPr>
          <p:cNvPr id="53" name="Google Shape;53;p43"/>
          <p:cNvSpPr txBox="1">
            <a:spLocks noGrp="1"/>
          </p:cNvSpPr>
          <p:nvPr>
            <p:ph type="subTitle" idx="3"/>
          </p:nvPr>
        </p:nvSpPr>
        <p:spPr>
          <a:xfrm>
            <a:off x="703800" y="3001175"/>
            <a:ext cx="34941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
        <p:nvSpPr>
          <p:cNvPr id="54" name="Google Shape;54;p43"/>
          <p:cNvSpPr txBox="1">
            <a:spLocks noGrp="1"/>
          </p:cNvSpPr>
          <p:nvPr>
            <p:ph type="subTitle" idx="4"/>
          </p:nvPr>
        </p:nvSpPr>
        <p:spPr>
          <a:xfrm>
            <a:off x="4913600" y="3001175"/>
            <a:ext cx="35103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
        <p:nvSpPr>
          <p:cNvPr id="55" name="Google Shape;55;p43"/>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three columns">
  <p:cSld name="BLANK_1_1_1_2">
    <p:spTree>
      <p:nvGrpSpPr>
        <p:cNvPr id="1" name="Shape 56"/>
        <p:cNvGrpSpPr/>
        <p:nvPr/>
      </p:nvGrpSpPr>
      <p:grpSpPr>
        <a:xfrm>
          <a:off x="0" y="0"/>
          <a:ext cx="0" cy="0"/>
          <a:chOff x="0" y="0"/>
          <a:chExt cx="0" cy="0"/>
        </a:xfrm>
      </p:grpSpPr>
      <p:pic>
        <p:nvPicPr>
          <p:cNvPr id="57" name="Google Shape;57;p44"/>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58" name="Google Shape;58;p44"/>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59" name="Google Shape;59;p44"/>
          <p:cNvSpPr txBox="1">
            <a:spLocks noGrp="1"/>
          </p:cNvSpPr>
          <p:nvPr>
            <p:ph type="title" idx="2"/>
          </p:nvPr>
        </p:nvSpPr>
        <p:spPr>
          <a:xfrm>
            <a:off x="720000" y="29485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60" name="Google Shape;60;p44"/>
          <p:cNvSpPr txBox="1">
            <a:spLocks noGrp="1"/>
          </p:cNvSpPr>
          <p:nvPr>
            <p:ph type="subTitle" idx="1"/>
          </p:nvPr>
        </p:nvSpPr>
        <p:spPr>
          <a:xfrm>
            <a:off x="720000" y="3315275"/>
            <a:ext cx="23364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
        <p:nvSpPr>
          <p:cNvPr id="61" name="Google Shape;61;p44"/>
          <p:cNvSpPr txBox="1">
            <a:spLocks noGrp="1"/>
          </p:cNvSpPr>
          <p:nvPr>
            <p:ph type="title" idx="3"/>
          </p:nvPr>
        </p:nvSpPr>
        <p:spPr>
          <a:xfrm>
            <a:off x="3403800" y="29485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62" name="Google Shape;62;p44"/>
          <p:cNvSpPr txBox="1">
            <a:spLocks noGrp="1"/>
          </p:cNvSpPr>
          <p:nvPr>
            <p:ph type="subTitle" idx="4"/>
          </p:nvPr>
        </p:nvSpPr>
        <p:spPr>
          <a:xfrm>
            <a:off x="3403800" y="3315275"/>
            <a:ext cx="23364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
        <p:nvSpPr>
          <p:cNvPr id="63" name="Google Shape;63;p44"/>
          <p:cNvSpPr txBox="1">
            <a:spLocks noGrp="1"/>
          </p:cNvSpPr>
          <p:nvPr>
            <p:ph type="title" idx="5"/>
          </p:nvPr>
        </p:nvSpPr>
        <p:spPr>
          <a:xfrm>
            <a:off x="6087600" y="29485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64" name="Google Shape;64;p44"/>
          <p:cNvSpPr txBox="1">
            <a:spLocks noGrp="1"/>
          </p:cNvSpPr>
          <p:nvPr>
            <p:ph type="subTitle" idx="6"/>
          </p:nvPr>
        </p:nvSpPr>
        <p:spPr>
          <a:xfrm>
            <a:off x="6087600" y="3315275"/>
            <a:ext cx="23364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65"/>
        <p:cNvGrpSpPr/>
        <p:nvPr/>
      </p:nvGrpSpPr>
      <p:grpSpPr>
        <a:xfrm>
          <a:off x="0" y="0"/>
          <a:ext cx="0" cy="0"/>
          <a:chOff x="0" y="0"/>
          <a:chExt cx="0" cy="0"/>
        </a:xfrm>
      </p:grpSpPr>
      <p:pic>
        <p:nvPicPr>
          <p:cNvPr id="66" name="Google Shape;66;p45"/>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67" name="Google Shape;67;p45"/>
          <p:cNvSpPr txBox="1">
            <a:spLocks noGrp="1"/>
          </p:cNvSpPr>
          <p:nvPr>
            <p:ph type="title"/>
          </p:nvPr>
        </p:nvSpPr>
        <p:spPr>
          <a:xfrm>
            <a:off x="1388100" y="1693050"/>
            <a:ext cx="6367800" cy="1757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4800"/>
              <a:buNone/>
              <a:defRPr sz="7000" b="1"/>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8"/>
        <p:cNvGrpSpPr/>
        <p:nvPr/>
      </p:nvGrpSpPr>
      <p:grpSpPr>
        <a:xfrm>
          <a:off x="0" y="0"/>
          <a:ext cx="0" cy="0"/>
          <a:chOff x="0" y="0"/>
          <a:chExt cx="0" cy="0"/>
        </a:xfrm>
      </p:grpSpPr>
      <p:pic>
        <p:nvPicPr>
          <p:cNvPr id="69" name="Google Shape;69;p46"/>
          <p:cNvPicPr preferRelativeResize="0"/>
          <p:nvPr/>
        </p:nvPicPr>
        <p:blipFill rotWithShape="1">
          <a:blip r:embed="rId2">
            <a:alphaModFix/>
          </a:blip>
          <a:srcRect/>
          <a:stretch/>
        </p:blipFill>
        <p:spPr>
          <a:xfrm>
            <a:off x="0" y="0"/>
            <a:ext cx="9144010" cy="5143500"/>
          </a:xfrm>
          <a:prstGeom prst="rect">
            <a:avLst/>
          </a:prstGeom>
          <a:noFill/>
          <a:ln>
            <a:noFill/>
          </a:ln>
        </p:spPr>
      </p:pic>
      <p:sp>
        <p:nvSpPr>
          <p:cNvPr id="70" name="Google Shape;70;p46"/>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71"/>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ackground">
  <p:cSld name="BLANK_1_1_1_1_1_1_1">
    <p:spTree>
      <p:nvGrpSpPr>
        <p:cNvPr id="1" name="Shape 72"/>
        <p:cNvGrpSpPr/>
        <p:nvPr/>
      </p:nvGrpSpPr>
      <p:grpSpPr>
        <a:xfrm>
          <a:off x="0" y="0"/>
          <a:ext cx="0" cy="0"/>
          <a:chOff x="0" y="0"/>
          <a:chExt cx="0" cy="0"/>
        </a:xfrm>
      </p:grpSpPr>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ackground 1">
  <p:cSld name="BLANK_1_1_1_1_1_1_3">
    <p:spTree>
      <p:nvGrpSpPr>
        <p:cNvPr id="1" name="Shape 73"/>
        <p:cNvGrpSpPr/>
        <p:nvPr/>
      </p:nvGrpSpPr>
      <p:grpSpPr>
        <a:xfrm>
          <a:off x="0" y="0"/>
          <a:ext cx="0" cy="0"/>
          <a:chOff x="0" y="0"/>
          <a:chExt cx="0" cy="0"/>
        </a:xfrm>
      </p:grpSpPr>
      <p:pic>
        <p:nvPicPr>
          <p:cNvPr id="74" name="Google Shape;74;p49"/>
          <p:cNvPicPr preferRelativeResize="0"/>
          <p:nvPr/>
        </p:nvPicPr>
        <p:blipFill rotWithShape="1">
          <a:blip r:embed="rId2">
            <a:alphaModFix/>
          </a:blip>
          <a:srcRect/>
          <a:stretch/>
        </p:blipFill>
        <p:spPr>
          <a:xfrm>
            <a:off x="0" y="0"/>
            <a:ext cx="9144000" cy="5143500"/>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Background 2">
  <p:cSld name="CUSTOM_4_1">
    <p:spTree>
      <p:nvGrpSpPr>
        <p:cNvPr id="1" name="Shape 75"/>
        <p:cNvGrpSpPr/>
        <p:nvPr/>
      </p:nvGrpSpPr>
      <p:grpSpPr>
        <a:xfrm>
          <a:off x="0" y="0"/>
          <a:ext cx="0" cy="0"/>
          <a:chOff x="0" y="0"/>
          <a:chExt cx="0" cy="0"/>
        </a:xfrm>
      </p:grpSpPr>
      <p:pic>
        <p:nvPicPr>
          <p:cNvPr id="76" name="Google Shape;76;p50"/>
          <p:cNvPicPr preferRelativeResize="0"/>
          <p:nvPr/>
        </p:nvPicPr>
        <p:blipFill rotWithShape="1">
          <a:blip r:embed="rId2">
            <a:alphaModFix/>
          </a:blip>
          <a:srcRect/>
          <a:stretch/>
        </p:blipFill>
        <p:spPr>
          <a:xfrm>
            <a:off x="0" y="0"/>
            <a:ext cx="9144000" cy="5143513"/>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3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Poiret One"/>
              <a:buNone/>
              <a:defRPr sz="2800" b="0" i="0" u="none" strike="noStrike" cap="none">
                <a:solidFill>
                  <a:schemeClr val="dk1"/>
                </a:solidFill>
                <a:latin typeface="Poiret One"/>
                <a:ea typeface="Poiret One"/>
                <a:cs typeface="Poiret One"/>
                <a:sym typeface="Poiret One"/>
              </a:defRPr>
            </a:lvl1pPr>
            <a:lvl2pPr marR="0" lvl="1"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2pPr>
            <a:lvl3pPr marR="0" lvl="2"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3pPr>
            <a:lvl4pPr marR="0" lvl="3"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4pPr>
            <a:lvl5pPr marR="0" lvl="4"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5pPr>
            <a:lvl6pPr marR="0" lvl="5"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6pPr>
            <a:lvl7pPr marR="0" lvl="6"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7pPr>
            <a:lvl8pPr marR="0" lvl="7"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8pPr>
            <a:lvl9pPr marR="0" lvl="8"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9pPr>
          </a:lstStyle>
          <a:p>
            <a:endParaRPr/>
          </a:p>
        </p:txBody>
      </p:sp>
      <p:sp>
        <p:nvSpPr>
          <p:cNvPr id="7" name="Google Shape;7;p34"/>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lt2"/>
              </a:buClr>
              <a:buSzPts val="1800"/>
              <a:buFont typeface="Oxygen Light"/>
              <a:buChar char="●"/>
              <a:defRPr sz="1800" b="0" i="0" u="none" strike="noStrike" cap="none">
                <a:solidFill>
                  <a:schemeClr val="lt2"/>
                </a:solidFill>
                <a:latin typeface="Oxygen Light"/>
                <a:ea typeface="Oxygen Light"/>
                <a:cs typeface="Oxygen Light"/>
                <a:sym typeface="Oxygen Light"/>
              </a:defRPr>
            </a:lvl1pPr>
            <a:lvl2pPr marL="914400" marR="0" lvl="1"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2pPr>
            <a:lvl3pPr marL="1371600" marR="0" lvl="2"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3pPr>
            <a:lvl4pPr marL="1828800" marR="0" lvl="3"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4pPr>
            <a:lvl5pPr marL="2286000" marR="0" lvl="4"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5pPr>
            <a:lvl6pPr marL="2743200" marR="0" lvl="5"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6pPr>
            <a:lvl7pPr marL="3200400" marR="0" lvl="6"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7pPr>
            <a:lvl8pPr marL="3657600" marR="0" lvl="7"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8pPr>
            <a:lvl9pPr marL="4114800" marR="0" lvl="8" indent="-317500" algn="l" rtl="0">
              <a:lnSpc>
                <a:spcPct val="115000"/>
              </a:lnSpc>
              <a:spcBef>
                <a:spcPts val="1600"/>
              </a:spcBef>
              <a:spcAft>
                <a:spcPts val="160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hyperlink" Target="https://pixabay.com/photos/vintage-text-typography-style-640941/" TargetMode="External"/><Relationship Id="rId7"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14.png"/><Relationship Id="rId5" Type="http://schemas.openxmlformats.org/officeDocument/2006/relationships/hyperlink" Target="https://pixabay.com/photos/calligraphy-letter-lettering-design-2432316/" TargetMode="External"/><Relationship Id="rId4" Type="http://schemas.openxmlformats.org/officeDocument/2006/relationships/hyperlink" Target="https://pixabay.com/photos/case-letters-lead-set-brief-417693/"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hyperlink" Target="https://www.pexels.com/photo/two-women-holding-pen-601170/" TargetMode="External"/><Relationship Id="rId7"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hyperlink" Target="https://www.pexels.com/photo/coca-cola-glass-bottle-macro-photography-2983100/" TargetMode="External"/><Relationship Id="rId5" Type="http://schemas.openxmlformats.org/officeDocument/2006/relationships/hyperlink" Target="https://www.pexels.com/photo/luxurious-perfume-bottles-11028230/" TargetMode="External"/><Relationship Id="rId4" Type="http://schemas.openxmlformats.org/officeDocument/2006/relationships/hyperlink" Target="https://pixabay.com/photos/load-line-monaco-shopping-wealth-188952/" TargetMode="External"/><Relationship Id="rId9" Type="http://schemas.openxmlformats.org/officeDocument/2006/relationships/image" Target="../media/image19.png"/></Relationships>
</file>

<file path=ppt/slides/_rels/slide7.xml.rels><?xml version="1.0" encoding="UTF-8" standalone="yes"?>
<Relationships xmlns="http://schemas.openxmlformats.org/package/2006/relationships"><Relationship Id="rId3" Type="http://schemas.openxmlformats.org/officeDocument/2006/relationships/hyperlink" Target="https://pixabay.com/photos/communication-workplace-imac-2805785/" TargetMode="External"/><Relationship Id="rId7"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hyperlink" Target="https://www.pexels.com/photo/brand-watch-on-white-background-9982586/" TargetMode="External"/><Relationship Id="rId4" Type="http://schemas.openxmlformats.org/officeDocument/2006/relationships/hyperlink" Target="https://www.pexels.com/photo/formula-1-car-in-close-up-12749795/"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istockphoto.com/vector/color-palette-on-white-background-graphic-color-background-circle-triangle-vector-gm1329648461-413308867" TargetMode="External"/><Relationship Id="rId7"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image" Target="../media/image22.png"/><Relationship Id="rId5" Type="http://schemas.openxmlformats.org/officeDocument/2006/relationships/hyperlink" Target="https://www.pexels.com/photo/hashtag-company-values-on-sticky-notes-on-a-whiteboard-15543048/" TargetMode="External"/><Relationship Id="rId4" Type="http://schemas.openxmlformats.org/officeDocument/2006/relationships/hyperlink" Target="https://pixabay.com/photos/whatsapp-app-mobile-chat-446995/"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pixabay.com/photos/offset-printing-macine-3634411/" TargetMode="External"/><Relationship Id="rId2" Type="http://schemas.openxmlformats.org/officeDocument/2006/relationships/notesSlide" Target="../notesSlides/notesSlide9.xml"/><Relationship Id="rId1" Type="http://schemas.openxmlformats.org/officeDocument/2006/relationships/slideLayout" Target="../slideLayouts/slideLayout9.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hyperlink" Target="https://pixabay.com/photos/newyork-street-city-architecture-4504688/"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hyperlink" Target="https://www.freepik.com/free-vector/floral-letter-number-sign-set-vector-beige_36224590.htm#fromView=search&amp;page=1&amp;position=7&amp;uuid=b426e7a8-7d93-4c45-adc2-ffba55e0db9f" TargetMode="External"/><Relationship Id="rId2" Type="http://schemas.openxmlformats.org/officeDocument/2006/relationships/hyperlink" Target="https://www.freepik.com/free-vector/creative-design-linear-font_14241124.htm#fromView=search&amp;page=1&amp;position=51&amp;uuid=9c7808b4-6c30-4bf6-8751-747a48b88b52" TargetMode="External"/><Relationship Id="rId1" Type="http://schemas.openxmlformats.org/officeDocument/2006/relationships/slideLayout" Target="../slideLayouts/slideLayout9.xml"/><Relationship Id="rId5" Type="http://schemas.openxmlformats.org/officeDocument/2006/relationships/image" Target="../media/image27.png"/><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openxmlformats.org/officeDocument/2006/relationships/hyperlink" Target="https://commons.wikimedia.org/w/index.php?search=typeface+futura&amp;title=Special:MediaSearch&amp;go=Go&amp;type=image" TargetMode="External"/><Relationship Id="rId2" Type="http://schemas.openxmlformats.org/officeDocument/2006/relationships/notesSlide" Target="../notesSlides/notesSlide12.xml"/><Relationship Id="rId1" Type="http://schemas.openxmlformats.org/officeDocument/2006/relationships/slideLayout" Target="../slideLayouts/slideLayout10.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hyperlink" Target="https://commons.wikimedia.org/w/index.php?search=typeface+new+times+roman&amp;title=Special:MediaSearch&amp;go=Go&amp;type=image" TargetMode="Externa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3" Type="http://schemas.openxmlformats.org/officeDocument/2006/relationships/hyperlink" Target="https://commons.wikimedia.org/wiki/File:Helvetica_Neue_typeface_weights.svg" TargetMode="External"/><Relationship Id="rId2" Type="http://schemas.openxmlformats.org/officeDocument/2006/relationships/notesSlide" Target="../notesSlides/notesSlide14.xml"/><Relationship Id="rId1" Type="http://schemas.openxmlformats.org/officeDocument/2006/relationships/slideLayout" Target="../slideLayouts/slideLayout10.xml"/><Relationship Id="rId4" Type="http://schemas.openxmlformats.org/officeDocument/2006/relationships/image" Target="../media/image30.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6.xml"/><Relationship Id="rId1" Type="http://schemas.openxmlformats.org/officeDocument/2006/relationships/slideLayout" Target="../slideLayouts/slideLayout10.xml"/><Relationship Id="rId4" Type="http://schemas.openxmlformats.org/officeDocument/2006/relationships/image" Target="../media/image32.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hyperlink" Target="https://commons.wikimedia.org/wiki/File:OpenSCAD_text_align_horizontal.png" TargetMode="External"/><Relationship Id="rId2" Type="http://schemas.openxmlformats.org/officeDocument/2006/relationships/notesSlide" Target="../notesSlides/notesSlide18.xml"/><Relationship Id="rId1" Type="http://schemas.openxmlformats.org/officeDocument/2006/relationships/slideLayout" Target="../slideLayouts/slideLayout10.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hyperlink" Target="https://commons.wikimedia.org/wiki/File:Wikimedia_Brand_Guidelines_Update_2022_-_Wikimedia_Typography_Hierarchy.png" TargetMode="Externa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3" Type="http://schemas.openxmlformats.org/officeDocument/2006/relationships/hyperlink" Target="https://anchordigital.com.au/articles/read-between-the-lines-why-legibility-and-readability-is-essential-for-ux" TargetMode="External"/><Relationship Id="rId2" Type="http://schemas.openxmlformats.org/officeDocument/2006/relationships/notesSlide" Target="../notesSlides/notesSlide20.xml"/><Relationship Id="rId1" Type="http://schemas.openxmlformats.org/officeDocument/2006/relationships/slideLayout" Target="../slideLayouts/slideLayout10.xml"/><Relationship Id="rId5" Type="http://schemas.openxmlformats.org/officeDocument/2006/relationships/image" Target="../media/image36.png"/><Relationship Id="rId4" Type="http://schemas.openxmlformats.org/officeDocument/2006/relationships/image" Target="../media/image35.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image" Target="../media/image38.png"/><Relationship Id="rId5" Type="http://schemas.openxmlformats.org/officeDocument/2006/relationships/hyperlink" Target="https://www.pexels.com/photo/neon-text-on-black-background-5745012/" TargetMode="External"/><Relationship Id="rId4" Type="http://schemas.openxmlformats.org/officeDocument/2006/relationships/hyperlink" Target="https://www.pexels.com/photo/sign-with-inscription-in-urban-park-on-winter-day-6390192/" TargetMode="Externa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Google Shape;81;p1"/>
          <p:cNvSpPr txBox="1">
            <a:spLocks noGrp="1"/>
          </p:cNvSpPr>
          <p:nvPr>
            <p:ph type="ctrTitle"/>
          </p:nvPr>
        </p:nvSpPr>
        <p:spPr>
          <a:xfrm>
            <a:off x="1331640" y="915566"/>
            <a:ext cx="6192688" cy="24105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US" dirty="0">
                <a:solidFill>
                  <a:schemeClr val="bg1">
                    <a:lumMod val="10000"/>
                  </a:schemeClr>
                </a:solidFill>
              </a:rPr>
              <a:t>VISUAL COMMUNICATION</a:t>
            </a:r>
            <a:endParaRPr dirty="0">
              <a:solidFill>
                <a:schemeClr val="bg1">
                  <a:lumMod val="10000"/>
                </a:schemeClr>
              </a:solidFill>
            </a:endParaRPr>
          </a:p>
        </p:txBody>
      </p:sp>
      <p:sp>
        <p:nvSpPr>
          <p:cNvPr id="82" name="Google Shape;82;p1"/>
          <p:cNvSpPr txBox="1">
            <a:spLocks noGrp="1"/>
          </p:cNvSpPr>
          <p:nvPr>
            <p:ph type="subTitle" idx="1"/>
          </p:nvPr>
        </p:nvSpPr>
        <p:spPr>
          <a:xfrm>
            <a:off x="1691680" y="3380700"/>
            <a:ext cx="6309320" cy="792600"/>
          </a:xfrm>
          <a:prstGeom prst="rect">
            <a:avLst/>
          </a:prstGeom>
          <a:noFill/>
          <a:ln>
            <a:noFill/>
          </a:ln>
        </p:spPr>
        <p:txBody>
          <a:bodyPr spcFirstLastPara="1" wrap="square" lIns="91425" tIns="91425" rIns="91425" bIns="91425" anchor="t" anchorCtr="0">
            <a:noAutofit/>
          </a:bodyPr>
          <a:lstStyle/>
          <a:p>
            <a:pPr marL="0" lvl="0" indent="0" algn="ctr"/>
            <a:r>
              <a:rPr lang="en-US" b="1" dirty="0" smtClean="0">
                <a:solidFill>
                  <a:schemeClr val="bg1">
                    <a:lumMod val="10000"/>
                  </a:schemeClr>
                </a:solidFill>
                <a:latin typeface="Arial"/>
                <a:ea typeface="Arial"/>
                <a:cs typeface="Arial"/>
                <a:sym typeface="Arial"/>
              </a:rPr>
              <a:t>WEEK 3 </a:t>
            </a:r>
            <a:r>
              <a:rPr lang="en-US" b="1" dirty="0">
                <a:solidFill>
                  <a:schemeClr val="bg1">
                    <a:lumMod val="10000"/>
                  </a:schemeClr>
                </a:solidFill>
                <a:latin typeface="Arial"/>
                <a:ea typeface="Arial"/>
                <a:cs typeface="Arial"/>
                <a:sym typeface="Arial"/>
              </a:rPr>
              <a:t>Typography Principles</a:t>
            </a:r>
            <a:endParaRPr b="1" dirty="0">
              <a:solidFill>
                <a:schemeClr val="bg1">
                  <a:lumMod val="10000"/>
                </a:schemeClr>
              </a:solidFill>
              <a:latin typeface="Arial"/>
              <a:ea typeface="Arial"/>
              <a:cs typeface="Arial"/>
              <a:sym typeface="Arial"/>
            </a:endParaRPr>
          </a:p>
          <a:p>
            <a:pPr marL="0" lvl="0" indent="0" algn="ctr" rtl="0">
              <a:lnSpc>
                <a:spcPct val="100000"/>
              </a:lnSpc>
              <a:spcBef>
                <a:spcPts val="0"/>
              </a:spcBef>
              <a:spcAft>
                <a:spcPts val="0"/>
              </a:spcAft>
              <a:buSzPts val="1800"/>
              <a:buNone/>
            </a:pPr>
            <a:r>
              <a:rPr lang="en-US" b="1" dirty="0">
                <a:solidFill>
                  <a:schemeClr val="bg1">
                    <a:lumMod val="10000"/>
                  </a:schemeClr>
                </a:solidFill>
                <a:latin typeface="Arial"/>
                <a:ea typeface="Arial"/>
                <a:cs typeface="Arial"/>
                <a:sym typeface="Arial"/>
              </a:rPr>
              <a:t>By Dr. Raphael </a:t>
            </a:r>
            <a:r>
              <a:rPr lang="en-US" b="1" dirty="0" err="1">
                <a:solidFill>
                  <a:schemeClr val="bg1">
                    <a:lumMod val="10000"/>
                  </a:schemeClr>
                </a:solidFill>
                <a:latin typeface="Arial"/>
                <a:ea typeface="Arial"/>
                <a:cs typeface="Arial"/>
                <a:sym typeface="Arial"/>
              </a:rPr>
              <a:t>Ogutu</a:t>
            </a:r>
            <a:endParaRPr b="1" dirty="0">
              <a:solidFill>
                <a:schemeClr val="bg1">
                  <a:lumMod val="10000"/>
                </a:schemeClr>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87" name="Google Shape;87;p2"/>
          <p:cNvSpPr txBox="1">
            <a:spLocks noGrp="1"/>
          </p:cNvSpPr>
          <p:nvPr>
            <p:ph type="title"/>
          </p:nvPr>
        </p:nvSpPr>
        <p:spPr>
          <a:xfrm>
            <a:off x="-90491" y="320905"/>
            <a:ext cx="7704000" cy="5727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US" sz="2800" dirty="0">
                <a:solidFill>
                  <a:srgbClr val="55301C"/>
                </a:solidFill>
                <a:latin typeface="Poor Richard" panose="02080502050505020702" pitchFamily="18" charset="0"/>
                <a:ea typeface="Arial"/>
                <a:cs typeface="Arial"/>
                <a:sym typeface="Arial"/>
              </a:rPr>
              <a:t>VISUAL COMMUNICATION</a:t>
            </a:r>
            <a:endParaRPr sz="2800" dirty="0">
              <a:solidFill>
                <a:srgbClr val="55301C"/>
              </a:solidFill>
              <a:latin typeface="Poor Richard" panose="02080502050505020702" pitchFamily="18" charset="0"/>
              <a:ea typeface="Arial"/>
              <a:cs typeface="Arial"/>
              <a:sym typeface="Arial"/>
            </a:endParaRPr>
          </a:p>
        </p:txBody>
      </p:sp>
      <p:sp>
        <p:nvSpPr>
          <p:cNvPr id="88" name="Google Shape;88;p2"/>
          <p:cNvSpPr txBox="1">
            <a:spLocks noGrp="1"/>
          </p:cNvSpPr>
          <p:nvPr>
            <p:ph type="body" idx="1"/>
          </p:nvPr>
        </p:nvSpPr>
        <p:spPr>
          <a:xfrm>
            <a:off x="366710" y="970435"/>
            <a:ext cx="7704000" cy="3416400"/>
          </a:xfrm>
          <a:prstGeom prst="rect">
            <a:avLst/>
          </a:prstGeom>
          <a:noFill/>
          <a:ln>
            <a:noFill/>
          </a:ln>
        </p:spPr>
        <p:txBody>
          <a:bodyPr spcFirstLastPara="1" wrap="square" lIns="91425" tIns="91425" rIns="91425" bIns="91425" anchor="t" anchorCtr="0">
            <a:noAutofit/>
          </a:bodyPr>
          <a:lstStyle/>
          <a:p>
            <a:pPr marL="457200" lvl="0" indent="-317500" algn="just" rtl="0">
              <a:lnSpc>
                <a:spcPct val="115000"/>
              </a:lnSpc>
              <a:spcBef>
                <a:spcPts val="0"/>
              </a:spcBef>
              <a:spcAft>
                <a:spcPts val="0"/>
              </a:spcAft>
              <a:buSzPts val="1400"/>
              <a:buChar char="●"/>
            </a:pPr>
            <a:r>
              <a:rPr lang="en-US" sz="2400" b="1" dirty="0">
                <a:solidFill>
                  <a:srgbClr val="55301C"/>
                </a:solidFill>
                <a:latin typeface="Arial"/>
                <a:ea typeface="Arial"/>
                <a:cs typeface="Arial"/>
                <a:sym typeface="Arial"/>
              </a:rPr>
              <a:t>Introduction to </a:t>
            </a:r>
            <a:r>
              <a:rPr lang="en-US" sz="2400" b="1" dirty="0" smtClean="0">
                <a:solidFill>
                  <a:srgbClr val="55301C"/>
                </a:solidFill>
                <a:latin typeface="Arial"/>
                <a:ea typeface="Arial"/>
                <a:cs typeface="Arial"/>
                <a:sym typeface="Arial"/>
              </a:rPr>
              <a:t>Typography</a:t>
            </a:r>
            <a:endParaRPr dirty="0"/>
          </a:p>
          <a:p>
            <a:pPr marL="342900" lvl="0" indent="-342900" algn="just" rtl="0">
              <a:lnSpc>
                <a:spcPct val="100000"/>
              </a:lnSpc>
              <a:spcBef>
                <a:spcPts val="1000"/>
              </a:spcBef>
              <a:spcAft>
                <a:spcPts val="0"/>
              </a:spcAft>
              <a:buSzPts val="1000"/>
              <a:buFont typeface="Noto Sans Symbols"/>
              <a:buChar char="∙"/>
            </a:pPr>
            <a:r>
              <a:rPr lang="en-US" sz="2000" dirty="0">
                <a:solidFill>
                  <a:srgbClr val="55301C"/>
                </a:solidFill>
                <a:latin typeface="Arial"/>
                <a:ea typeface="Arial"/>
                <a:cs typeface="Arial"/>
                <a:sym typeface="Arial"/>
              </a:rPr>
              <a:t>Intended Learning Outcome</a:t>
            </a:r>
            <a:endParaRPr dirty="0"/>
          </a:p>
          <a:p>
            <a:pPr marL="342900" lvl="0" indent="-342900" algn="just">
              <a:lnSpc>
                <a:spcPct val="100000"/>
              </a:lnSpc>
              <a:spcBef>
                <a:spcPts val="1000"/>
              </a:spcBef>
              <a:buSzPts val="1000"/>
              <a:buFont typeface="Noto Sans Symbols"/>
              <a:buChar char="∙"/>
            </a:pPr>
            <a:r>
              <a:rPr lang="en-US" sz="2000" dirty="0">
                <a:solidFill>
                  <a:srgbClr val="55301C"/>
                </a:solidFill>
                <a:latin typeface="Arial"/>
                <a:ea typeface="Arial"/>
                <a:cs typeface="Arial"/>
                <a:sym typeface="Arial"/>
              </a:rPr>
              <a:t>At end of this week lesson the students should be able to:</a:t>
            </a:r>
          </a:p>
          <a:p>
            <a:pPr marL="342900" lvl="0" indent="-342900" algn="just">
              <a:lnSpc>
                <a:spcPct val="100000"/>
              </a:lnSpc>
              <a:spcBef>
                <a:spcPts val="1000"/>
              </a:spcBef>
              <a:buSzPts val="1000"/>
              <a:buFont typeface="Noto Sans Symbols"/>
              <a:buChar char="∙"/>
            </a:pPr>
            <a:r>
              <a:rPr lang="en-US" sz="2000" dirty="0">
                <a:solidFill>
                  <a:srgbClr val="55301C"/>
                </a:solidFill>
                <a:latin typeface="Arial"/>
                <a:ea typeface="Arial"/>
                <a:cs typeface="Arial"/>
                <a:sym typeface="Arial"/>
              </a:rPr>
              <a:t>1.	Show an understanding of typography basics</a:t>
            </a:r>
          </a:p>
          <a:p>
            <a:pPr marL="342900" lvl="0" indent="-342900" algn="just">
              <a:lnSpc>
                <a:spcPct val="100000"/>
              </a:lnSpc>
              <a:spcBef>
                <a:spcPts val="1000"/>
              </a:spcBef>
              <a:buSzPts val="1000"/>
              <a:buFont typeface="Noto Sans Symbols"/>
              <a:buChar char="∙"/>
            </a:pPr>
            <a:r>
              <a:rPr lang="en-US" sz="2000" dirty="0">
                <a:solidFill>
                  <a:srgbClr val="55301C"/>
                </a:solidFill>
                <a:latin typeface="Arial"/>
                <a:ea typeface="Arial"/>
                <a:cs typeface="Arial"/>
                <a:sym typeface="Arial"/>
              </a:rPr>
              <a:t>2.	Explain Elements and Principles of Typography</a:t>
            </a:r>
          </a:p>
          <a:p>
            <a:pPr marL="342900" lvl="0" indent="-342900" algn="just">
              <a:lnSpc>
                <a:spcPct val="100000"/>
              </a:lnSpc>
              <a:spcBef>
                <a:spcPts val="1000"/>
              </a:spcBef>
              <a:buSzPts val="1000"/>
              <a:buFont typeface="Noto Sans Symbols"/>
              <a:buChar char="∙"/>
            </a:pPr>
            <a:r>
              <a:rPr lang="en-US" sz="2000" dirty="0">
                <a:solidFill>
                  <a:srgbClr val="55301C"/>
                </a:solidFill>
                <a:latin typeface="Arial"/>
                <a:ea typeface="Arial"/>
                <a:cs typeface="Arial"/>
                <a:sym typeface="Arial"/>
              </a:rPr>
              <a:t>3.         Analyze a brief history of Typography</a:t>
            </a:r>
          </a:p>
          <a:p>
            <a:pPr marL="0" lvl="0" indent="0" algn="l" rtl="0">
              <a:lnSpc>
                <a:spcPct val="115000"/>
              </a:lnSpc>
              <a:spcBef>
                <a:spcPts val="1000"/>
              </a:spcBef>
              <a:spcAft>
                <a:spcPts val="1600"/>
              </a:spcAft>
              <a:buSzPts val="1400"/>
              <a:buNone/>
            </a:pPr>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3"/>
          <p:cNvSpPr txBox="1">
            <a:spLocks noGrp="1"/>
          </p:cNvSpPr>
          <p:nvPr>
            <p:ph type="title" idx="9"/>
          </p:nvPr>
        </p:nvSpPr>
        <p:spPr>
          <a:xfrm>
            <a:off x="-298309" y="0"/>
            <a:ext cx="7704000" cy="5727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US" dirty="0">
                <a:solidFill>
                  <a:schemeClr val="bg1">
                    <a:lumMod val="10000"/>
                  </a:schemeClr>
                </a:solidFill>
                <a:latin typeface="Poor Richard" panose="02080502050505020702" pitchFamily="18" charset="0"/>
                <a:ea typeface="Arial"/>
                <a:cs typeface="Arial"/>
                <a:sym typeface="Arial"/>
              </a:rPr>
              <a:t>Introduction to </a:t>
            </a:r>
            <a:r>
              <a:rPr lang="en-US" dirty="0" smtClean="0">
                <a:solidFill>
                  <a:schemeClr val="bg1">
                    <a:lumMod val="10000"/>
                  </a:schemeClr>
                </a:solidFill>
                <a:latin typeface="Poor Richard" panose="02080502050505020702" pitchFamily="18" charset="0"/>
                <a:ea typeface="Arial"/>
                <a:cs typeface="Arial"/>
                <a:sym typeface="Arial"/>
              </a:rPr>
              <a:t>Typography</a:t>
            </a:r>
            <a:endParaRPr dirty="0">
              <a:solidFill>
                <a:schemeClr val="bg1">
                  <a:lumMod val="10000"/>
                </a:schemeClr>
              </a:solidFill>
              <a:latin typeface="Poor Richard" panose="02080502050505020702" pitchFamily="18" charset="0"/>
            </a:endParaRPr>
          </a:p>
        </p:txBody>
      </p:sp>
      <p:sp>
        <p:nvSpPr>
          <p:cNvPr id="94" name="Google Shape;94;p3"/>
          <p:cNvSpPr txBox="1">
            <a:spLocks noGrp="1"/>
          </p:cNvSpPr>
          <p:nvPr>
            <p:ph type="subTitle" idx="1"/>
          </p:nvPr>
        </p:nvSpPr>
        <p:spPr>
          <a:xfrm>
            <a:off x="701435" y="572700"/>
            <a:ext cx="7200800" cy="873600"/>
          </a:xfrm>
          <a:prstGeom prst="rect">
            <a:avLst/>
          </a:prstGeom>
          <a:noFill/>
          <a:ln>
            <a:noFill/>
          </a:ln>
        </p:spPr>
        <p:txBody>
          <a:bodyPr spcFirstLastPara="1" wrap="square" lIns="91425" tIns="91425" rIns="91425" bIns="91425" anchor="t" anchorCtr="0">
            <a:noAutofit/>
          </a:bodyPr>
          <a:lstStyle/>
          <a:p>
            <a:pPr marL="285750" lvl="0" indent="-285750" algn="l">
              <a:buFont typeface="Arial"/>
              <a:buChar char="•"/>
            </a:pPr>
            <a:r>
              <a:rPr lang="en-US" sz="2000" dirty="0">
                <a:solidFill>
                  <a:srgbClr val="55301C"/>
                </a:solidFill>
                <a:latin typeface="Arial"/>
                <a:ea typeface="Arial"/>
                <a:cs typeface="Arial"/>
                <a:sym typeface="Arial"/>
              </a:rPr>
              <a:t>Typography is the art and technique of arranging type to make written language legible, readable, and visually appealing when displayed or printed. </a:t>
            </a:r>
            <a:endParaRPr lang="en-US" sz="2000" dirty="0" smtClean="0">
              <a:solidFill>
                <a:srgbClr val="55301C"/>
              </a:solidFill>
              <a:latin typeface="Arial"/>
              <a:ea typeface="Arial"/>
              <a:cs typeface="Arial"/>
              <a:sym typeface="Arial"/>
            </a:endParaRPr>
          </a:p>
          <a:p>
            <a:pPr marL="285750" lvl="0" indent="-285750" algn="l">
              <a:buFont typeface="Arial"/>
              <a:buChar char="•"/>
            </a:pPr>
            <a:r>
              <a:rPr lang="en-US" sz="2000" dirty="0" smtClean="0">
                <a:solidFill>
                  <a:srgbClr val="55301C"/>
                </a:solidFill>
                <a:latin typeface="Arial"/>
                <a:ea typeface="Arial"/>
                <a:cs typeface="Arial"/>
                <a:sym typeface="Arial"/>
              </a:rPr>
              <a:t>Involves </a:t>
            </a:r>
            <a:r>
              <a:rPr lang="en-US" sz="2000" dirty="0">
                <a:solidFill>
                  <a:srgbClr val="55301C"/>
                </a:solidFill>
                <a:latin typeface="Arial"/>
                <a:ea typeface="Arial"/>
                <a:cs typeface="Arial"/>
                <a:sym typeface="Arial"/>
              </a:rPr>
              <a:t>selecting and arranging fonts, typefaces, font sizes, spacing, and alignment to effectively convey a message or communicate information. </a:t>
            </a:r>
            <a:endParaRPr lang="en-US" sz="2000" dirty="0" smtClean="0">
              <a:solidFill>
                <a:srgbClr val="55301C"/>
              </a:solidFill>
              <a:latin typeface="Arial"/>
              <a:ea typeface="Arial"/>
              <a:cs typeface="Arial"/>
              <a:sym typeface="Arial"/>
            </a:endParaRPr>
          </a:p>
          <a:p>
            <a:pPr marL="285750" lvl="0" indent="-285750" algn="l">
              <a:buFont typeface="Arial"/>
              <a:buChar char="•"/>
            </a:pPr>
            <a:r>
              <a:rPr lang="en-US" sz="2000" dirty="0" smtClean="0">
                <a:solidFill>
                  <a:srgbClr val="55301C"/>
                </a:solidFill>
                <a:latin typeface="Arial"/>
                <a:ea typeface="Arial"/>
                <a:cs typeface="Arial"/>
                <a:sym typeface="Arial"/>
              </a:rPr>
              <a:t>Plays </a:t>
            </a:r>
            <a:r>
              <a:rPr lang="en-US" sz="2000" dirty="0">
                <a:solidFill>
                  <a:srgbClr val="55301C"/>
                </a:solidFill>
                <a:latin typeface="Arial"/>
                <a:ea typeface="Arial"/>
                <a:cs typeface="Arial"/>
                <a:sym typeface="Arial"/>
              </a:rPr>
              <a:t>a crucial role in various forms of communication, including graphic design, advertising, publishing, and web design. </a:t>
            </a:r>
            <a:endParaRPr lang="en-US" sz="2000" dirty="0" smtClean="0">
              <a:solidFill>
                <a:srgbClr val="55301C"/>
              </a:solidFill>
              <a:latin typeface="Arial"/>
              <a:ea typeface="Arial"/>
              <a:cs typeface="Arial"/>
              <a:sym typeface="Arial"/>
            </a:endParaRPr>
          </a:p>
          <a:p>
            <a:pPr marL="285750" lvl="0" indent="-285750" algn="l">
              <a:buFont typeface="Arial"/>
              <a:buChar char="•"/>
            </a:pPr>
            <a:r>
              <a:rPr lang="en-US" sz="2000" dirty="0" smtClean="0">
                <a:solidFill>
                  <a:srgbClr val="55301C"/>
                </a:solidFill>
                <a:latin typeface="Arial"/>
                <a:ea typeface="Arial"/>
                <a:cs typeface="Arial"/>
                <a:sym typeface="Arial"/>
              </a:rPr>
              <a:t>Is </a:t>
            </a:r>
            <a:r>
              <a:rPr lang="en-US" sz="2000" dirty="0">
                <a:solidFill>
                  <a:srgbClr val="55301C"/>
                </a:solidFill>
                <a:latin typeface="Arial"/>
                <a:ea typeface="Arial"/>
                <a:cs typeface="Arial"/>
                <a:sym typeface="Arial"/>
              </a:rPr>
              <a:t>the art of arranging letters and text in a way that makes the copy legible, clear, and visually appealing to the reader</a:t>
            </a:r>
            <a:r>
              <a:rPr lang="en-US" sz="2000" dirty="0" smtClean="0">
                <a:solidFill>
                  <a:srgbClr val="55301C"/>
                </a:solidFill>
                <a:latin typeface="Arial"/>
                <a:ea typeface="Arial"/>
                <a:cs typeface="Arial"/>
                <a:sym typeface="Arial"/>
              </a:rPr>
              <a:t>.</a:t>
            </a:r>
          </a:p>
          <a:p>
            <a:pPr marL="285750" lvl="0" indent="-285750" algn="l">
              <a:buFont typeface="Arial"/>
              <a:buChar char="•"/>
            </a:pPr>
            <a:r>
              <a:rPr lang="en-US" sz="2000" dirty="0">
                <a:solidFill>
                  <a:srgbClr val="55301C"/>
                </a:solidFill>
                <a:latin typeface="Arial"/>
                <a:ea typeface="Arial"/>
                <a:cs typeface="Arial"/>
                <a:sym typeface="Arial"/>
              </a:rPr>
              <a:t> is not only about choosing the right font, but also about adjusting letter-spacing, line-spacing, and paragraph-spacing to improve readability and visual interest </a:t>
            </a:r>
            <a:endParaRPr sz="2000" dirty="0">
              <a:solidFill>
                <a:srgbClr val="55301C"/>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4"/>
          <p:cNvSpPr txBox="1">
            <a:spLocks noGrp="1"/>
          </p:cNvSpPr>
          <p:nvPr>
            <p:ph type="title"/>
          </p:nvPr>
        </p:nvSpPr>
        <p:spPr>
          <a:xfrm>
            <a:off x="1907704" y="123478"/>
            <a:ext cx="4278000" cy="648072"/>
          </a:xfrm>
          <a:prstGeom prst="rect">
            <a:avLst/>
          </a:prstGeom>
          <a:noFill/>
          <a:ln>
            <a:noFill/>
          </a:ln>
        </p:spPr>
        <p:txBody>
          <a:bodyPr spcFirstLastPara="1" wrap="square" lIns="91425" tIns="91425" rIns="91425" bIns="91425" anchor="t" anchorCtr="0">
            <a:noAutofit/>
          </a:bodyPr>
          <a:lstStyle/>
          <a:p>
            <a:pPr lvl="0"/>
            <a:r>
              <a:rPr lang="en-US" sz="2400" dirty="0">
                <a:solidFill>
                  <a:schemeClr val="bg1">
                    <a:lumMod val="10000"/>
                  </a:schemeClr>
                </a:solidFill>
                <a:latin typeface="Poor Richard" panose="02080502050505020702" pitchFamily="18" charset="0"/>
                <a:ea typeface="Arial"/>
                <a:cs typeface="Arial"/>
                <a:sym typeface="Arial"/>
              </a:rPr>
              <a:t>Introduction to Typography</a:t>
            </a:r>
            <a:endParaRPr sz="2400" dirty="0">
              <a:solidFill>
                <a:schemeClr val="bg1">
                  <a:lumMod val="10000"/>
                </a:schemeClr>
              </a:solidFill>
              <a:latin typeface="Arial"/>
              <a:ea typeface="Arial"/>
              <a:cs typeface="Arial"/>
              <a:sym typeface="Arial"/>
            </a:endParaRPr>
          </a:p>
        </p:txBody>
      </p:sp>
      <p:sp>
        <p:nvSpPr>
          <p:cNvPr id="100" name="Google Shape;100;p4"/>
          <p:cNvSpPr txBox="1">
            <a:spLocks noGrp="1"/>
          </p:cNvSpPr>
          <p:nvPr>
            <p:ph type="subTitle" idx="1"/>
          </p:nvPr>
        </p:nvSpPr>
        <p:spPr>
          <a:xfrm>
            <a:off x="1403648" y="4522646"/>
            <a:ext cx="6624736" cy="713400"/>
          </a:xfrm>
          <a:prstGeom prst="rect">
            <a:avLst/>
          </a:prstGeom>
          <a:noFill/>
          <a:ln>
            <a:noFill/>
          </a:ln>
        </p:spPr>
        <p:txBody>
          <a:bodyPr spcFirstLastPara="1" wrap="square" lIns="91425" tIns="91425" rIns="91425" bIns="91425" anchor="t" anchorCtr="0">
            <a:noAutofit/>
          </a:bodyPr>
          <a:lstStyle/>
          <a:p>
            <a:pPr lvl="0"/>
            <a:r>
              <a:rPr lang="en-US" sz="800" dirty="0">
                <a:solidFill>
                  <a:srgbClr val="AB6039"/>
                </a:solidFill>
              </a:rPr>
              <a:t>Sources: </a:t>
            </a:r>
            <a:r>
              <a:rPr lang="en-US" sz="800" dirty="0">
                <a:solidFill>
                  <a:srgbClr val="AB6039"/>
                </a:solidFill>
                <a:hlinkClick r:id="rId3"/>
              </a:rPr>
              <a:t>https://pixabay.com/photos/vintage-text-typography-style-640941</a:t>
            </a:r>
            <a:r>
              <a:rPr lang="en-US" sz="800" dirty="0" smtClean="0">
                <a:solidFill>
                  <a:srgbClr val="AB6039"/>
                </a:solidFill>
                <a:hlinkClick r:id="rId3"/>
              </a:rPr>
              <a:t>/</a:t>
            </a:r>
            <a:endParaRPr lang="en-US" sz="800" dirty="0" smtClean="0">
              <a:solidFill>
                <a:srgbClr val="AB6039"/>
              </a:solidFill>
            </a:endParaRPr>
          </a:p>
          <a:p>
            <a:pPr lvl="0"/>
            <a:r>
              <a:rPr lang="en-US" sz="800" dirty="0" smtClean="0">
                <a:solidFill>
                  <a:srgbClr val="AB6039"/>
                </a:solidFill>
                <a:hlinkClick r:id="rId4"/>
              </a:rPr>
              <a:t>https</a:t>
            </a:r>
            <a:r>
              <a:rPr lang="en-US" sz="800" dirty="0">
                <a:solidFill>
                  <a:srgbClr val="AB6039"/>
                </a:solidFill>
                <a:hlinkClick r:id="rId4"/>
              </a:rPr>
              <a:t>://pixabay.com/photos/case-letters-lead-set-brief-417693</a:t>
            </a:r>
            <a:r>
              <a:rPr lang="en-US" sz="800" dirty="0" smtClean="0">
                <a:solidFill>
                  <a:srgbClr val="AB6039"/>
                </a:solidFill>
                <a:hlinkClick r:id="rId4"/>
              </a:rPr>
              <a:t>/</a:t>
            </a:r>
            <a:endParaRPr lang="en-US" sz="800" dirty="0" smtClean="0">
              <a:solidFill>
                <a:srgbClr val="AB6039"/>
              </a:solidFill>
            </a:endParaRPr>
          </a:p>
          <a:p>
            <a:pPr lvl="0"/>
            <a:r>
              <a:rPr lang="en-US" sz="800">
                <a:solidFill>
                  <a:srgbClr val="AB6039"/>
                </a:solidFill>
                <a:hlinkClick r:id="rId5"/>
              </a:rPr>
              <a:t>https://pixabay.com/photos/calligraphy-letter-lettering-design-2432316</a:t>
            </a:r>
            <a:r>
              <a:rPr lang="en-US" sz="800" smtClean="0">
                <a:solidFill>
                  <a:srgbClr val="AB6039"/>
                </a:solidFill>
                <a:hlinkClick r:id="rId5"/>
              </a:rPr>
              <a:t>/</a:t>
            </a:r>
            <a:r>
              <a:rPr lang="en-US" sz="800" smtClean="0">
                <a:solidFill>
                  <a:srgbClr val="AB6039"/>
                </a:solidFill>
              </a:rPr>
              <a:t> </a:t>
            </a:r>
            <a:endParaRPr lang="en-US" sz="800" dirty="0" smtClean="0">
              <a:solidFill>
                <a:srgbClr val="AB6039"/>
              </a:solidFill>
            </a:endParaRPr>
          </a:p>
          <a:p>
            <a:pPr lvl="0"/>
            <a:endParaRPr dirty="0"/>
          </a:p>
        </p:txBody>
      </p:sp>
      <p:pic>
        <p:nvPicPr>
          <p:cNvPr id="2" name="Picture 1"/>
          <p:cNvPicPr>
            <a:picLocks noChangeAspect="1"/>
          </p:cNvPicPr>
          <p:nvPr/>
        </p:nvPicPr>
        <p:blipFill>
          <a:blip r:embed="rId6"/>
          <a:stretch>
            <a:fillRect/>
          </a:stretch>
        </p:blipFill>
        <p:spPr>
          <a:xfrm>
            <a:off x="51953" y="795981"/>
            <a:ext cx="6133752" cy="3443510"/>
          </a:xfrm>
          <a:prstGeom prst="rect">
            <a:avLst/>
          </a:prstGeom>
          <a:ln>
            <a:noFill/>
          </a:ln>
          <a:effectLst>
            <a:outerShdw blurRad="190500" algn="tl" rotWithShape="0">
              <a:srgbClr val="000000">
                <a:alpha val="70000"/>
              </a:srgbClr>
            </a:outerShdw>
          </a:effectLst>
        </p:spPr>
      </p:pic>
      <p:pic>
        <p:nvPicPr>
          <p:cNvPr id="3" name="Picture 2"/>
          <p:cNvPicPr>
            <a:picLocks noChangeAspect="1"/>
          </p:cNvPicPr>
          <p:nvPr/>
        </p:nvPicPr>
        <p:blipFill>
          <a:blip r:embed="rId7"/>
          <a:stretch>
            <a:fillRect/>
          </a:stretch>
        </p:blipFill>
        <p:spPr>
          <a:xfrm>
            <a:off x="5803102" y="2297413"/>
            <a:ext cx="3340898" cy="2225233"/>
          </a:xfrm>
          <a:prstGeom prst="rect">
            <a:avLst/>
          </a:prstGeom>
        </p:spPr>
      </p:pic>
      <p:pic>
        <p:nvPicPr>
          <p:cNvPr id="4" name="Picture 3"/>
          <p:cNvPicPr>
            <a:picLocks noChangeAspect="1"/>
          </p:cNvPicPr>
          <p:nvPr/>
        </p:nvPicPr>
        <p:blipFill>
          <a:blip r:embed="rId8"/>
          <a:stretch>
            <a:fillRect/>
          </a:stretch>
        </p:blipFill>
        <p:spPr>
          <a:xfrm>
            <a:off x="118868" y="3247673"/>
            <a:ext cx="2725939" cy="1817293"/>
          </a:xfrm>
          <a:prstGeom prst="rect">
            <a:avLst/>
          </a:prstGeom>
          <a:ln>
            <a:noFill/>
          </a:ln>
          <a:effectLst>
            <a:outerShdw blurRad="190500" algn="tl" rotWithShape="0">
              <a:srgbClr val="000000">
                <a:alpha val="70000"/>
              </a:srgbClr>
            </a:outerShdw>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5"/>
          <p:cNvSpPr txBox="1">
            <a:spLocks noGrp="1"/>
          </p:cNvSpPr>
          <p:nvPr>
            <p:ph type="subTitle" idx="1"/>
          </p:nvPr>
        </p:nvSpPr>
        <p:spPr>
          <a:xfrm>
            <a:off x="384967" y="109425"/>
            <a:ext cx="6234600" cy="579065"/>
          </a:xfrm>
          <a:prstGeom prst="rect">
            <a:avLst/>
          </a:prstGeom>
          <a:noFill/>
          <a:ln>
            <a:noFill/>
          </a:ln>
        </p:spPr>
        <p:txBody>
          <a:bodyPr spcFirstLastPara="1" wrap="square" lIns="91425" tIns="91425" rIns="91425" bIns="91425" anchor="ctr" anchorCtr="0">
            <a:noAutofit/>
          </a:bodyPr>
          <a:lstStyle/>
          <a:p>
            <a:pPr lvl="0"/>
            <a:r>
              <a:rPr lang="en-US" sz="2400" b="1" dirty="0">
                <a:solidFill>
                  <a:schemeClr val="bg1">
                    <a:lumMod val="10000"/>
                  </a:schemeClr>
                </a:solidFill>
                <a:latin typeface="Poor Richard" panose="02080502050505020702" pitchFamily="18" charset="0"/>
                <a:ea typeface="Arial"/>
                <a:cs typeface="Arial"/>
                <a:sym typeface="Arial"/>
              </a:rPr>
              <a:t>Introduction to Typography</a:t>
            </a:r>
            <a:endParaRPr dirty="0">
              <a:solidFill>
                <a:schemeClr val="bg1">
                  <a:lumMod val="10000"/>
                </a:schemeClr>
              </a:solidFill>
              <a:latin typeface="Arial"/>
              <a:ea typeface="Arial"/>
              <a:cs typeface="Arial"/>
              <a:sym typeface="Arial"/>
            </a:endParaRPr>
          </a:p>
        </p:txBody>
      </p:sp>
      <p:sp>
        <p:nvSpPr>
          <p:cNvPr id="108" name="Google Shape;108;p5"/>
          <p:cNvSpPr/>
          <p:nvPr/>
        </p:nvSpPr>
        <p:spPr>
          <a:xfrm>
            <a:off x="224285" y="870111"/>
            <a:ext cx="7090915" cy="4298572"/>
          </a:xfrm>
          <a:prstGeom prst="rect">
            <a:avLst/>
          </a:prstGeom>
          <a:noFill/>
          <a:ln>
            <a:noFill/>
          </a:ln>
        </p:spPr>
        <p:txBody>
          <a:bodyPr spcFirstLastPara="1" wrap="square" lIns="91425" tIns="45700" rIns="91425" bIns="45700" anchor="t" anchorCtr="0">
            <a:spAutoFit/>
          </a:bodyPr>
          <a:lstStyle/>
          <a:p>
            <a:pPr algn="just">
              <a:spcAft>
                <a:spcPts val="800"/>
              </a:spcAft>
            </a:pPr>
            <a:r>
              <a:rPr lang="en-US" sz="2000" i="1" dirty="0">
                <a:latin typeface="+mn-lt"/>
                <a:ea typeface="Calibri" panose="020F0502020204030204" pitchFamily="34" charset="0"/>
                <a:cs typeface="Times New Roman" panose="02020603050405020304" pitchFamily="18" charset="0"/>
              </a:rPr>
              <a:t>Why Typography is important?</a:t>
            </a:r>
            <a:endParaRPr lang="en-US" sz="1800" dirty="0">
              <a:latin typeface="+mn-lt"/>
              <a:ea typeface="Calibri" panose="020F0502020204030204" pitchFamily="34" charset="0"/>
              <a:cs typeface="Times New Roman" panose="02020603050405020304" pitchFamily="18" charset="0"/>
            </a:endParaRPr>
          </a:p>
          <a:p>
            <a:pPr marL="342900" indent="-342900" algn="just">
              <a:spcAft>
                <a:spcPts val="800"/>
              </a:spcAft>
              <a:buFont typeface="Arial" panose="020B0604020202020204" pitchFamily="34" charset="0"/>
              <a:buChar char="•"/>
            </a:pPr>
            <a:r>
              <a:rPr lang="en-US" sz="2000" dirty="0" smtClean="0">
                <a:latin typeface="+mn-lt"/>
                <a:ea typeface="Calibri" panose="020F0502020204030204" pitchFamily="34" charset="0"/>
                <a:cs typeface="Times New Roman" panose="02020603050405020304" pitchFamily="18" charset="0"/>
              </a:rPr>
              <a:t>Typography </a:t>
            </a:r>
            <a:r>
              <a:rPr lang="en-US" sz="2000" dirty="0">
                <a:latin typeface="+mn-lt"/>
                <a:ea typeface="Calibri" panose="020F0502020204030204" pitchFamily="34" charset="0"/>
                <a:cs typeface="Times New Roman" panose="02020603050405020304" pitchFamily="18" charset="0"/>
              </a:rPr>
              <a:t>should guide and inform your users, optimize readability and accessibility, and ensure an excellent user experience.</a:t>
            </a:r>
            <a:endParaRPr lang="en-US" sz="1800" dirty="0">
              <a:latin typeface="+mn-lt"/>
              <a:ea typeface="Calibri" panose="020F0502020204030204" pitchFamily="34" charset="0"/>
              <a:cs typeface="Times New Roman" panose="02020603050405020304" pitchFamily="18" charset="0"/>
            </a:endParaRPr>
          </a:p>
          <a:p>
            <a:pPr marL="342900" lvl="0" indent="-342900" algn="just">
              <a:spcAft>
                <a:spcPts val="800"/>
              </a:spcAft>
              <a:buFont typeface="+mj-lt"/>
              <a:buAutoNum type="arabicPeriod"/>
            </a:pPr>
            <a:r>
              <a:rPr lang="en-US" sz="2000" b="1" dirty="0">
                <a:latin typeface="+mn-lt"/>
                <a:ea typeface="Calibri" panose="020F0502020204030204" pitchFamily="34" charset="0"/>
                <a:cs typeface="Times New Roman" panose="02020603050405020304" pitchFamily="18" charset="0"/>
              </a:rPr>
              <a:t>Typography builds brand recognition</a:t>
            </a:r>
            <a:endParaRPr lang="en-US" sz="1800" dirty="0">
              <a:latin typeface="+mn-lt"/>
              <a:ea typeface="Calibri" panose="020F0502020204030204" pitchFamily="34" charset="0"/>
              <a:cs typeface="Times New Roman" panose="02020603050405020304" pitchFamily="18" charset="0"/>
            </a:endParaRPr>
          </a:p>
          <a:p>
            <a:pPr marL="342900" indent="-342900" algn="just">
              <a:spcAft>
                <a:spcPts val="800"/>
              </a:spcAft>
              <a:buFont typeface="Arial" panose="020B0604020202020204" pitchFamily="34" charset="0"/>
              <a:buChar char="•"/>
            </a:pPr>
            <a:r>
              <a:rPr lang="en-US" sz="2000" dirty="0">
                <a:latin typeface="+mn-lt"/>
                <a:ea typeface="Calibri" panose="020F0502020204030204" pitchFamily="34" charset="0"/>
                <a:cs typeface="Times New Roman" panose="02020603050405020304" pitchFamily="18" charset="0"/>
              </a:rPr>
              <a:t>Not only will good typography enhance </a:t>
            </a:r>
            <a:r>
              <a:rPr lang="en-US" sz="2000" dirty="0" smtClean="0">
                <a:latin typeface="+mn-lt"/>
                <a:ea typeface="Calibri" panose="020F0502020204030204" pitchFamily="34" charset="0"/>
                <a:cs typeface="Times New Roman" panose="02020603050405020304" pitchFamily="18" charset="0"/>
              </a:rPr>
              <a:t>the brand’s </a:t>
            </a:r>
            <a:r>
              <a:rPr lang="en-US" sz="2000" dirty="0">
                <a:latin typeface="+mn-lt"/>
                <a:ea typeface="Calibri" panose="020F0502020204030204" pitchFamily="34" charset="0"/>
                <a:cs typeface="Times New Roman" panose="02020603050405020304" pitchFamily="18" charset="0"/>
              </a:rPr>
              <a:t>personality, but your users will subliminally begin to associate the typeface featured on your site with your brand. </a:t>
            </a:r>
            <a:endParaRPr lang="en-US" sz="2000" dirty="0" smtClean="0">
              <a:latin typeface="+mn-lt"/>
              <a:ea typeface="Calibri" panose="020F0502020204030204" pitchFamily="34" charset="0"/>
              <a:cs typeface="Times New Roman" panose="02020603050405020304" pitchFamily="18" charset="0"/>
            </a:endParaRPr>
          </a:p>
          <a:p>
            <a:pPr marL="342900" indent="-342900" algn="just">
              <a:spcAft>
                <a:spcPts val="800"/>
              </a:spcAft>
              <a:buFont typeface="Arial" panose="020B0604020202020204" pitchFamily="34" charset="0"/>
              <a:buChar char="•"/>
            </a:pPr>
            <a:r>
              <a:rPr lang="en-US" sz="2000" dirty="0" smtClean="0">
                <a:latin typeface="+mn-lt"/>
                <a:ea typeface="Calibri" panose="020F0502020204030204" pitchFamily="34" charset="0"/>
                <a:cs typeface="Times New Roman" panose="02020603050405020304" pitchFamily="18" charset="0"/>
              </a:rPr>
              <a:t>Unique</a:t>
            </a:r>
            <a:r>
              <a:rPr lang="en-US" sz="2000" dirty="0">
                <a:latin typeface="+mn-lt"/>
                <a:ea typeface="Calibri" panose="020F0502020204030204" pitchFamily="34" charset="0"/>
                <a:cs typeface="Times New Roman" panose="02020603050405020304" pitchFamily="18" charset="0"/>
              </a:rPr>
              <a:t>, consistent typography will help you establish a strong user following, build trust with your users, and help to carry your brand forward.</a:t>
            </a:r>
            <a:endParaRPr lang="en-US" sz="1800" dirty="0">
              <a:effectLst/>
              <a:latin typeface="+mn-lt"/>
              <a:ea typeface="Calibri" panose="020F0502020204030204" pitchFamily="34"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4" name="Google Shape;114;p6"/>
          <p:cNvSpPr txBox="1">
            <a:spLocks noGrp="1"/>
          </p:cNvSpPr>
          <p:nvPr>
            <p:ph type="subTitle" idx="1"/>
          </p:nvPr>
        </p:nvSpPr>
        <p:spPr>
          <a:xfrm>
            <a:off x="162851" y="4474918"/>
            <a:ext cx="4499992" cy="867324"/>
          </a:xfrm>
          <a:prstGeom prst="rect">
            <a:avLst/>
          </a:prstGeom>
          <a:noFill/>
          <a:ln>
            <a:noFill/>
          </a:ln>
        </p:spPr>
        <p:txBody>
          <a:bodyPr spcFirstLastPara="1" wrap="square" lIns="91425" tIns="91425" rIns="91425" bIns="91425" anchor="t" anchorCtr="0">
            <a:noAutofit/>
          </a:bodyPr>
          <a:lstStyle/>
          <a:p>
            <a:pPr marL="0" lvl="0" indent="0" algn="l"/>
            <a:r>
              <a:rPr lang="en-US" sz="800" u="sng" dirty="0">
                <a:solidFill>
                  <a:schemeClr val="accent2">
                    <a:lumMod val="10000"/>
                  </a:schemeClr>
                </a:solidFill>
                <a:hlinkClick r:id="rId3">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Sources: </a:t>
            </a:r>
            <a:r>
              <a:rPr lang="en-US" sz="800" u="sng" dirty="0">
                <a:solidFill>
                  <a:schemeClr val="accent2">
                    <a:lumMod val="10000"/>
                  </a:schemeClr>
                </a:solidFill>
                <a:hlinkClick r:id="rId4"/>
              </a:rPr>
              <a:t>https://pixabay.com/photos/load-line-monaco-shopping-wealth-188952</a:t>
            </a:r>
            <a:r>
              <a:rPr lang="en-US" sz="800" u="sng" dirty="0" smtClean="0">
                <a:solidFill>
                  <a:schemeClr val="accent2">
                    <a:lumMod val="10000"/>
                  </a:schemeClr>
                </a:solidFill>
                <a:hlinkClick r:id="rId4"/>
              </a:rPr>
              <a:t>/</a:t>
            </a:r>
            <a:endParaRPr lang="en-US" sz="800" u="sng" dirty="0" smtClean="0">
              <a:solidFill>
                <a:schemeClr val="accent2">
                  <a:lumMod val="10000"/>
                </a:schemeClr>
              </a:solidFill>
            </a:endParaRPr>
          </a:p>
          <a:p>
            <a:pPr marL="0" lvl="0" indent="0" algn="l"/>
            <a:r>
              <a:rPr lang="en-US" sz="800" u="sng" dirty="0">
                <a:solidFill>
                  <a:schemeClr val="accent2">
                    <a:lumMod val="10000"/>
                  </a:schemeClr>
                </a:solidFill>
                <a:hlinkClick r:id="rId5"/>
              </a:rPr>
              <a:t>https://www.pexels.com/photo/luxurious-perfume-bottles-11028230</a:t>
            </a:r>
            <a:r>
              <a:rPr lang="en-US" sz="800" u="sng" dirty="0" smtClean="0">
                <a:solidFill>
                  <a:schemeClr val="accent2">
                    <a:lumMod val="10000"/>
                  </a:schemeClr>
                </a:solidFill>
                <a:hlinkClick r:id="rId5"/>
              </a:rPr>
              <a:t>/</a:t>
            </a:r>
            <a:r>
              <a:rPr lang="en-US" sz="800" u="sng" dirty="0">
                <a:solidFill>
                  <a:schemeClr val="accent2">
                    <a:lumMod val="10000"/>
                  </a:schemeClr>
                </a:solidFill>
              </a:rPr>
              <a:t> by </a:t>
            </a:r>
            <a:r>
              <a:rPr lang="en-US" sz="800" u="sng" dirty="0" err="1">
                <a:solidFill>
                  <a:schemeClr val="accent2">
                    <a:lumMod val="10000"/>
                  </a:schemeClr>
                </a:solidFill>
              </a:rPr>
              <a:t>Yulia</a:t>
            </a:r>
            <a:r>
              <a:rPr lang="en-US" sz="800" u="sng" dirty="0">
                <a:solidFill>
                  <a:schemeClr val="accent2">
                    <a:lumMod val="10000"/>
                  </a:schemeClr>
                </a:solidFill>
              </a:rPr>
              <a:t> H.</a:t>
            </a:r>
          </a:p>
          <a:p>
            <a:pPr marL="0" lvl="0" indent="0" algn="l"/>
            <a:r>
              <a:rPr lang="en-US" sz="800" u="sng" dirty="0">
                <a:solidFill>
                  <a:schemeClr val="accent2">
                    <a:lumMod val="10000"/>
                  </a:schemeClr>
                </a:solidFill>
                <a:hlinkClick r:id="rId6"/>
              </a:rPr>
              <a:t>https://www.pexels.com/photo/coca-cola-glass-bottle-macro-photography-2983100</a:t>
            </a:r>
            <a:r>
              <a:rPr lang="en-US" sz="800" u="sng" dirty="0" smtClean="0">
                <a:solidFill>
                  <a:schemeClr val="accent2">
                    <a:lumMod val="10000"/>
                  </a:schemeClr>
                </a:solidFill>
                <a:hlinkClick r:id="rId6"/>
              </a:rPr>
              <a:t>/</a:t>
            </a:r>
            <a:r>
              <a:rPr lang="en-US" sz="800" u="sng" dirty="0" smtClean="0">
                <a:solidFill>
                  <a:schemeClr val="accent2">
                    <a:lumMod val="10000"/>
                  </a:schemeClr>
                </a:solidFill>
              </a:rPr>
              <a:t> by </a:t>
            </a:r>
            <a:endParaRPr lang="en-US" sz="1000" dirty="0">
              <a:solidFill>
                <a:schemeClr val="accent2">
                  <a:lumMod val="10000"/>
                </a:schemeClr>
              </a:solidFill>
            </a:endParaRPr>
          </a:p>
          <a:p>
            <a:pPr marL="0" lvl="0" indent="0" algn="l"/>
            <a:r>
              <a:rPr lang="en-US" sz="900" dirty="0">
                <a:solidFill>
                  <a:schemeClr val="accent2">
                    <a:lumMod val="10000"/>
                  </a:schemeClr>
                </a:solidFill>
              </a:rPr>
              <a:t>Jonathan </a:t>
            </a:r>
            <a:r>
              <a:rPr lang="en-US" sz="900" dirty="0" err="1">
                <a:solidFill>
                  <a:schemeClr val="accent2">
                    <a:lumMod val="10000"/>
                  </a:schemeClr>
                </a:solidFill>
              </a:rPr>
              <a:t>Borba</a:t>
            </a:r>
            <a:endParaRPr sz="900" dirty="0">
              <a:solidFill>
                <a:schemeClr val="accent2">
                  <a:lumMod val="10000"/>
                </a:schemeClr>
              </a:solidFill>
            </a:endParaRPr>
          </a:p>
        </p:txBody>
      </p:sp>
      <p:sp>
        <p:nvSpPr>
          <p:cNvPr id="2" name="Rectangle 1"/>
          <p:cNvSpPr/>
          <p:nvPr/>
        </p:nvSpPr>
        <p:spPr>
          <a:xfrm>
            <a:off x="3367883" y="133743"/>
            <a:ext cx="1891865" cy="400110"/>
          </a:xfrm>
          <a:prstGeom prst="rect">
            <a:avLst/>
          </a:prstGeom>
        </p:spPr>
        <p:txBody>
          <a:bodyPr wrap="none">
            <a:spAutoFit/>
          </a:bodyPr>
          <a:lstStyle/>
          <a:p>
            <a:pPr lvl="0" algn="just">
              <a:spcAft>
                <a:spcPts val="800"/>
              </a:spcAft>
            </a:pPr>
            <a:r>
              <a:rPr lang="en-US" sz="2000" b="1" dirty="0">
                <a:latin typeface="Poor Richard" panose="02080502050505020702" pitchFamily="18" charset="0"/>
                <a:ea typeface="Calibri" panose="020F0502020204030204" pitchFamily="34" charset="0"/>
                <a:cs typeface="Times New Roman" panose="02020603050405020304" pitchFamily="18" charset="0"/>
              </a:rPr>
              <a:t>brand recognition</a:t>
            </a:r>
            <a:endParaRPr lang="en-US" sz="1800" dirty="0">
              <a:latin typeface="Poor Richard" panose="02080502050505020702" pitchFamily="18" charset="0"/>
              <a:ea typeface="Calibri" panose="020F0502020204030204" pitchFamily="34" charset="0"/>
              <a:cs typeface="Times New Roman" panose="02020603050405020304" pitchFamily="18" charset="0"/>
            </a:endParaRPr>
          </a:p>
        </p:txBody>
      </p:sp>
      <p:pic>
        <p:nvPicPr>
          <p:cNvPr id="3" name="Picture 2"/>
          <p:cNvPicPr>
            <a:picLocks noChangeAspect="1"/>
          </p:cNvPicPr>
          <p:nvPr/>
        </p:nvPicPr>
        <p:blipFill>
          <a:blip r:embed="rId7"/>
          <a:stretch>
            <a:fillRect/>
          </a:stretch>
        </p:blipFill>
        <p:spPr>
          <a:xfrm>
            <a:off x="162851" y="333798"/>
            <a:ext cx="2944623" cy="221304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Picture 3"/>
          <p:cNvPicPr>
            <a:picLocks noChangeAspect="1"/>
          </p:cNvPicPr>
          <p:nvPr/>
        </p:nvPicPr>
        <p:blipFill>
          <a:blip r:embed="rId8"/>
          <a:stretch>
            <a:fillRect/>
          </a:stretch>
        </p:blipFill>
        <p:spPr>
          <a:xfrm>
            <a:off x="3335643" y="692642"/>
            <a:ext cx="2474193" cy="3708392"/>
          </a:xfrm>
          <a:prstGeom prst="rect">
            <a:avLst/>
          </a:prstGeom>
          <a:ln>
            <a:noFill/>
          </a:ln>
          <a:effectLst>
            <a:outerShdw blurRad="292100" dist="139700" dir="2700000" algn="tl" rotWithShape="0">
              <a:srgbClr val="333333">
                <a:alpha val="65000"/>
              </a:srgbClr>
            </a:outerShdw>
          </a:effectLst>
        </p:spPr>
      </p:pic>
      <p:pic>
        <p:nvPicPr>
          <p:cNvPr id="5" name="Picture 4"/>
          <p:cNvPicPr>
            <a:picLocks noChangeAspect="1"/>
          </p:cNvPicPr>
          <p:nvPr/>
        </p:nvPicPr>
        <p:blipFill>
          <a:blip r:embed="rId9"/>
          <a:stretch>
            <a:fillRect/>
          </a:stretch>
        </p:blipFill>
        <p:spPr>
          <a:xfrm>
            <a:off x="6102909" y="1504864"/>
            <a:ext cx="2341843" cy="350902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7"/>
          <p:cNvSpPr txBox="1">
            <a:spLocks noGrp="1"/>
          </p:cNvSpPr>
          <p:nvPr>
            <p:ph type="title"/>
          </p:nvPr>
        </p:nvSpPr>
        <p:spPr>
          <a:xfrm>
            <a:off x="4004138" y="1672623"/>
            <a:ext cx="5020460" cy="2880320"/>
          </a:xfrm>
          <a:prstGeom prst="rect">
            <a:avLst/>
          </a:prstGeom>
          <a:noFill/>
          <a:ln>
            <a:noFill/>
          </a:ln>
        </p:spPr>
        <p:txBody>
          <a:bodyPr spcFirstLastPara="1" wrap="square" lIns="91425" tIns="91425" rIns="91425" bIns="91425" anchor="ctr" anchorCtr="0">
            <a:noAutofit/>
          </a:bodyPr>
          <a:lstStyle/>
          <a:p>
            <a:pPr lvl="0" algn="l"/>
            <a:r>
              <a:rPr lang="en-US" sz="2000" dirty="0" smtClean="0">
                <a:solidFill>
                  <a:srgbClr val="22130B"/>
                </a:solidFill>
                <a:latin typeface="Arial"/>
                <a:ea typeface="Arial"/>
                <a:cs typeface="Arial"/>
                <a:sym typeface="Arial"/>
              </a:rPr>
              <a:t>2.Typography </a:t>
            </a:r>
            <a:r>
              <a:rPr lang="en-US" sz="2000" dirty="0">
                <a:solidFill>
                  <a:srgbClr val="22130B"/>
                </a:solidFill>
                <a:latin typeface="Arial"/>
                <a:ea typeface="Arial"/>
                <a:cs typeface="Arial"/>
                <a:sym typeface="Arial"/>
              </a:rPr>
              <a:t>influences </a:t>
            </a:r>
            <a:r>
              <a:rPr lang="en-US" sz="2000" dirty="0" smtClean="0">
                <a:solidFill>
                  <a:srgbClr val="22130B"/>
                </a:solidFill>
                <a:latin typeface="Arial"/>
                <a:ea typeface="Arial"/>
                <a:cs typeface="Arial"/>
                <a:sym typeface="Arial"/>
              </a:rPr>
              <a:t>decision-making</a:t>
            </a:r>
            <a:r>
              <a:rPr lang="en-US" sz="2000" b="0" dirty="0" smtClean="0">
                <a:solidFill>
                  <a:srgbClr val="22130B"/>
                </a:solidFill>
                <a:latin typeface="Arial"/>
                <a:ea typeface="Arial"/>
                <a:cs typeface="Arial"/>
                <a:sym typeface="Arial"/>
              </a:rPr>
              <a:t/>
            </a:r>
            <a:br>
              <a:rPr lang="en-US" sz="2000" b="0" dirty="0" smtClean="0">
                <a:solidFill>
                  <a:srgbClr val="22130B"/>
                </a:solidFill>
                <a:latin typeface="Arial"/>
                <a:ea typeface="Arial"/>
                <a:cs typeface="Arial"/>
                <a:sym typeface="Arial"/>
              </a:rPr>
            </a:br>
            <a:r>
              <a:rPr lang="en-US" sz="2000" b="0" dirty="0" smtClean="0">
                <a:solidFill>
                  <a:srgbClr val="22130B"/>
                </a:solidFill>
                <a:latin typeface="Arial"/>
                <a:ea typeface="Arial"/>
                <a:cs typeface="Arial"/>
                <a:sym typeface="Arial"/>
              </a:rPr>
              <a:t>Typography </a:t>
            </a:r>
            <a:r>
              <a:rPr lang="en-US" sz="2000" b="0" dirty="0">
                <a:solidFill>
                  <a:srgbClr val="22130B"/>
                </a:solidFill>
                <a:latin typeface="Arial"/>
                <a:ea typeface="Arial"/>
                <a:cs typeface="Arial"/>
                <a:sym typeface="Arial"/>
              </a:rPr>
              <a:t>has a profound effect on the way that users digest and perceive the information conveyed by the text. </a:t>
            </a:r>
            <a:r>
              <a:rPr lang="en-US" sz="2000" b="0" dirty="0" smtClean="0">
                <a:solidFill>
                  <a:srgbClr val="22130B"/>
                </a:solidFill>
                <a:latin typeface="Arial"/>
                <a:ea typeface="Arial"/>
                <a:cs typeface="Arial"/>
                <a:sym typeface="Arial"/>
              </a:rPr>
              <a:t/>
            </a:r>
            <a:br>
              <a:rPr lang="en-US" sz="2000" b="0" dirty="0" smtClean="0">
                <a:solidFill>
                  <a:srgbClr val="22130B"/>
                </a:solidFill>
                <a:latin typeface="Arial"/>
                <a:ea typeface="Arial"/>
                <a:cs typeface="Arial"/>
                <a:sym typeface="Arial"/>
              </a:rPr>
            </a:br>
            <a:r>
              <a:rPr lang="en-US" sz="2000" b="0" dirty="0">
                <a:solidFill>
                  <a:srgbClr val="22130B"/>
                </a:solidFill>
                <a:latin typeface="Arial"/>
                <a:ea typeface="Arial"/>
                <a:cs typeface="Arial"/>
                <a:sym typeface="Arial"/>
              </a:rPr>
              <a:t/>
            </a:r>
            <a:br>
              <a:rPr lang="en-US" sz="2000" b="0" dirty="0">
                <a:solidFill>
                  <a:srgbClr val="22130B"/>
                </a:solidFill>
                <a:latin typeface="Arial"/>
                <a:ea typeface="Arial"/>
                <a:cs typeface="Arial"/>
                <a:sym typeface="Arial"/>
              </a:rPr>
            </a:br>
            <a:r>
              <a:rPr lang="en-US" sz="2000" b="0" dirty="0" smtClean="0">
                <a:solidFill>
                  <a:srgbClr val="22130B"/>
                </a:solidFill>
                <a:latin typeface="Arial"/>
                <a:ea typeface="Arial"/>
                <a:cs typeface="Arial"/>
                <a:sym typeface="Arial"/>
              </a:rPr>
              <a:t>Eye-catching </a:t>
            </a:r>
            <a:r>
              <a:rPr lang="en-US" sz="2000" b="0" dirty="0">
                <a:solidFill>
                  <a:srgbClr val="22130B"/>
                </a:solidFill>
                <a:latin typeface="Arial"/>
                <a:ea typeface="Arial"/>
                <a:cs typeface="Arial"/>
                <a:sym typeface="Arial"/>
              </a:rPr>
              <a:t>type is much more persuasive than weak fonts that don’t reinforce the message of the text.</a:t>
            </a:r>
          </a:p>
        </p:txBody>
      </p:sp>
      <p:sp>
        <p:nvSpPr>
          <p:cNvPr id="123" name="Google Shape;123;p7"/>
          <p:cNvSpPr txBox="1">
            <a:spLocks noGrp="1"/>
          </p:cNvSpPr>
          <p:nvPr>
            <p:ph type="subTitle" idx="1"/>
          </p:nvPr>
        </p:nvSpPr>
        <p:spPr>
          <a:xfrm>
            <a:off x="4177482" y="4631506"/>
            <a:ext cx="4673771" cy="576064"/>
          </a:xfrm>
          <a:prstGeom prst="rect">
            <a:avLst/>
          </a:prstGeom>
          <a:noFill/>
          <a:ln>
            <a:noFill/>
          </a:ln>
        </p:spPr>
        <p:txBody>
          <a:bodyPr spcFirstLastPara="1" wrap="square" lIns="91425" tIns="91425" rIns="91425" bIns="91425" anchor="t" anchorCtr="0">
            <a:noAutofit/>
          </a:bodyPr>
          <a:lstStyle/>
          <a:p>
            <a:pPr marL="0" lvl="0" indent="0" algn="l">
              <a:spcAft>
                <a:spcPts val="1600"/>
              </a:spcAft>
            </a:pPr>
            <a:r>
              <a:rPr lang="en-US" sz="800" u="sng" dirty="0">
                <a:solidFill>
                  <a:srgbClr val="AB6039"/>
                </a:solidFill>
                <a:hlinkClick r:id="rId3">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Sources: </a:t>
            </a:r>
            <a:r>
              <a:rPr lang="en-US" sz="800" u="sng" dirty="0">
                <a:solidFill>
                  <a:srgbClr val="AB6039"/>
                </a:solidFill>
                <a:hlinkClick r:id="rId4"/>
              </a:rPr>
              <a:t>https://</a:t>
            </a:r>
            <a:r>
              <a:rPr lang="en-US" sz="800" u="sng" dirty="0" smtClean="0">
                <a:solidFill>
                  <a:srgbClr val="AB6039"/>
                </a:solidFill>
                <a:hlinkClick r:id="rId4"/>
              </a:rPr>
              <a:t>www.pexels.com/photo/formula-1-car-in-close-up-12749795/</a:t>
            </a:r>
            <a:r>
              <a:rPr lang="en-US" sz="800" u="sng" dirty="0" smtClean="0">
                <a:solidFill>
                  <a:srgbClr val="AB6039"/>
                </a:solidFill>
              </a:rPr>
              <a:t> </a:t>
            </a:r>
            <a:r>
              <a:rPr lang="en-US" sz="800" u="sng" dirty="0" smtClean="0">
                <a:solidFill>
                  <a:srgbClr val="AB6039"/>
                </a:solidFill>
                <a:hlinkClick r:id="rId5"/>
              </a:rPr>
              <a:t>https</a:t>
            </a:r>
            <a:r>
              <a:rPr lang="en-US" sz="800" u="sng" dirty="0">
                <a:solidFill>
                  <a:srgbClr val="AB6039"/>
                </a:solidFill>
                <a:hlinkClick r:id="rId5"/>
              </a:rPr>
              <a:t>://www.pexels.com/photo/brand-watch-on-white-background-9982586</a:t>
            </a:r>
            <a:r>
              <a:rPr lang="en-US" sz="800" u="sng" dirty="0" smtClean="0">
                <a:solidFill>
                  <a:srgbClr val="AB6039"/>
                </a:solidFill>
                <a:hlinkClick r:id="rId5"/>
              </a:rPr>
              <a:t>/</a:t>
            </a:r>
            <a:r>
              <a:rPr lang="en-US" sz="800" u="sng" dirty="0" smtClean="0">
                <a:solidFill>
                  <a:srgbClr val="AB6039"/>
                </a:solidFill>
              </a:rPr>
              <a:t> by  </a:t>
            </a:r>
            <a:r>
              <a:rPr lang="en-US" sz="800" dirty="0">
                <a:solidFill>
                  <a:srgbClr val="AB6039"/>
                </a:solidFill>
              </a:rPr>
              <a:t>Antony Trivet</a:t>
            </a:r>
            <a:endParaRPr sz="800" dirty="0">
              <a:solidFill>
                <a:srgbClr val="AB6039"/>
              </a:solidFill>
            </a:endParaRPr>
          </a:p>
        </p:txBody>
      </p:sp>
      <p:sp>
        <p:nvSpPr>
          <p:cNvPr id="124" name="Google Shape;124;p7"/>
          <p:cNvSpPr txBox="1">
            <a:spLocks noGrp="1"/>
          </p:cNvSpPr>
          <p:nvPr>
            <p:ph type="title" idx="2"/>
          </p:nvPr>
        </p:nvSpPr>
        <p:spPr>
          <a:xfrm>
            <a:off x="4004138" y="915566"/>
            <a:ext cx="3995916" cy="720080"/>
          </a:xfrm>
          <a:prstGeom prst="rect">
            <a:avLst/>
          </a:prstGeom>
          <a:noFill/>
          <a:ln>
            <a:noFill/>
          </a:ln>
        </p:spPr>
        <p:txBody>
          <a:bodyPr spcFirstLastPara="1" wrap="square" lIns="91425" tIns="91425" rIns="91425" bIns="91425" anchor="b" anchorCtr="0">
            <a:noAutofit/>
          </a:bodyPr>
          <a:lstStyle/>
          <a:p>
            <a:pPr lvl="0" algn="ctr"/>
            <a:r>
              <a:rPr lang="en-US" sz="2400" dirty="0">
                <a:solidFill>
                  <a:srgbClr val="22130B"/>
                </a:solidFill>
                <a:latin typeface="Poor Richard" panose="02080502050505020702" pitchFamily="18" charset="0"/>
                <a:ea typeface="Arial"/>
                <a:cs typeface="Arial"/>
                <a:sym typeface="Arial"/>
              </a:rPr>
              <a:t>Why Typography is important?</a:t>
            </a:r>
            <a:endParaRPr dirty="0">
              <a:solidFill>
                <a:srgbClr val="22130B"/>
              </a:solidFill>
              <a:latin typeface="Poor Richard" panose="02080502050505020702" pitchFamily="18" charset="0"/>
            </a:endParaRPr>
          </a:p>
        </p:txBody>
      </p:sp>
      <p:pic>
        <p:nvPicPr>
          <p:cNvPr id="3" name="Picture 2"/>
          <p:cNvPicPr>
            <a:picLocks noChangeAspect="1"/>
          </p:cNvPicPr>
          <p:nvPr/>
        </p:nvPicPr>
        <p:blipFill>
          <a:blip r:embed="rId6"/>
          <a:stretch>
            <a:fillRect/>
          </a:stretch>
        </p:blipFill>
        <p:spPr>
          <a:xfrm>
            <a:off x="142215" y="3175060"/>
            <a:ext cx="2725676" cy="181306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Picture 3"/>
          <p:cNvPicPr>
            <a:picLocks noChangeAspect="1"/>
          </p:cNvPicPr>
          <p:nvPr/>
        </p:nvPicPr>
        <p:blipFill>
          <a:blip r:embed="rId7"/>
          <a:stretch>
            <a:fillRect/>
          </a:stretch>
        </p:blipFill>
        <p:spPr>
          <a:xfrm>
            <a:off x="418690" y="40727"/>
            <a:ext cx="2172726" cy="3263791"/>
          </a:xfrm>
          <a:prstGeom prst="rect">
            <a:avLst/>
          </a:prstGeom>
          <a:ln>
            <a:noFill/>
          </a:ln>
          <a:effectLst>
            <a:outerShdw blurRad="190500" algn="tl" rotWithShape="0">
              <a:srgbClr val="000000">
                <a:alpha val="70000"/>
              </a:srgbClr>
            </a:outerShdw>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8"/>
          <p:cNvSpPr txBox="1">
            <a:spLocks noGrp="1"/>
          </p:cNvSpPr>
          <p:nvPr>
            <p:ph type="subTitle" idx="1"/>
          </p:nvPr>
        </p:nvSpPr>
        <p:spPr>
          <a:xfrm>
            <a:off x="169121" y="612044"/>
            <a:ext cx="5680962" cy="3087119"/>
          </a:xfrm>
          <a:prstGeom prst="rect">
            <a:avLst/>
          </a:prstGeom>
          <a:noFill/>
          <a:ln>
            <a:noFill/>
          </a:ln>
        </p:spPr>
        <p:txBody>
          <a:bodyPr spcFirstLastPara="1" wrap="square" lIns="91425" tIns="91425" rIns="91425" bIns="91425" anchor="t" anchorCtr="0">
            <a:noAutofit/>
          </a:bodyPr>
          <a:lstStyle/>
          <a:p>
            <a:pPr marL="0" lvl="0" indent="0">
              <a:buNone/>
            </a:pPr>
            <a:r>
              <a:rPr lang="en-US" sz="2000" dirty="0" smtClean="0">
                <a:solidFill>
                  <a:srgbClr val="22130B"/>
                </a:solidFill>
                <a:latin typeface="Arial"/>
                <a:ea typeface="Arial"/>
                <a:cs typeface="Arial"/>
                <a:sym typeface="Arial"/>
              </a:rPr>
              <a:t>3.</a:t>
            </a:r>
            <a:r>
              <a:rPr lang="en-US" sz="2000" b="1" dirty="0" smtClean="0">
                <a:solidFill>
                  <a:srgbClr val="22130B"/>
                </a:solidFill>
                <a:latin typeface="Arial"/>
                <a:ea typeface="Arial"/>
                <a:cs typeface="Arial"/>
                <a:sym typeface="Arial"/>
              </a:rPr>
              <a:t>Typography </a:t>
            </a:r>
            <a:r>
              <a:rPr lang="en-US" sz="2000" b="1" dirty="0">
                <a:solidFill>
                  <a:srgbClr val="22130B"/>
                </a:solidFill>
                <a:latin typeface="Arial"/>
                <a:ea typeface="Arial"/>
                <a:cs typeface="Arial"/>
                <a:sym typeface="Arial"/>
              </a:rPr>
              <a:t>holds the attention of the readers</a:t>
            </a:r>
          </a:p>
          <a:p>
            <a:pPr marL="342900" lvl="0">
              <a:buFont typeface="Wingdings" panose="05000000000000000000" pitchFamily="2" charset="2"/>
              <a:buChar char="§"/>
            </a:pPr>
            <a:r>
              <a:rPr lang="en-US" sz="2000" dirty="0">
                <a:solidFill>
                  <a:srgbClr val="22130B"/>
                </a:solidFill>
                <a:latin typeface="Arial"/>
                <a:ea typeface="Arial"/>
                <a:cs typeface="Arial"/>
                <a:sym typeface="Arial"/>
              </a:rPr>
              <a:t>Good typography could be the difference between someone staying on your </a:t>
            </a:r>
            <a:r>
              <a:rPr lang="en-US" sz="2000" dirty="0" smtClean="0">
                <a:solidFill>
                  <a:srgbClr val="22130B"/>
                </a:solidFill>
                <a:latin typeface="Arial"/>
                <a:ea typeface="Arial"/>
                <a:cs typeface="Arial"/>
                <a:sym typeface="Arial"/>
              </a:rPr>
              <a:t>design </a:t>
            </a:r>
            <a:r>
              <a:rPr lang="en-US" sz="2000" dirty="0">
                <a:solidFill>
                  <a:srgbClr val="22130B"/>
                </a:solidFill>
                <a:latin typeface="Arial"/>
                <a:ea typeface="Arial"/>
                <a:cs typeface="Arial"/>
                <a:sym typeface="Arial"/>
              </a:rPr>
              <a:t>for one minute or half an hour. </a:t>
            </a:r>
            <a:endParaRPr lang="en-US" sz="2000" dirty="0" smtClean="0">
              <a:solidFill>
                <a:srgbClr val="22130B"/>
              </a:solidFill>
              <a:latin typeface="Arial"/>
              <a:ea typeface="Arial"/>
              <a:cs typeface="Arial"/>
              <a:sym typeface="Arial"/>
            </a:endParaRPr>
          </a:p>
          <a:p>
            <a:pPr marL="342900" lvl="0">
              <a:buFont typeface="Wingdings" panose="05000000000000000000" pitchFamily="2" charset="2"/>
              <a:buChar char="§"/>
            </a:pPr>
            <a:r>
              <a:rPr lang="en-US" sz="2000" dirty="0" smtClean="0">
                <a:solidFill>
                  <a:srgbClr val="22130B"/>
                </a:solidFill>
                <a:latin typeface="Arial"/>
                <a:ea typeface="Arial"/>
                <a:cs typeface="Arial"/>
                <a:sym typeface="Arial"/>
              </a:rPr>
              <a:t>It’s </a:t>
            </a:r>
            <a:r>
              <a:rPr lang="en-US" sz="2000" dirty="0">
                <a:solidFill>
                  <a:srgbClr val="22130B"/>
                </a:solidFill>
                <a:latin typeface="Arial"/>
                <a:ea typeface="Arial"/>
                <a:cs typeface="Arial"/>
                <a:sym typeface="Arial"/>
              </a:rPr>
              <a:t>important that your </a:t>
            </a:r>
            <a:r>
              <a:rPr lang="en-US" sz="2000" dirty="0" smtClean="0">
                <a:solidFill>
                  <a:srgbClr val="22130B"/>
                </a:solidFill>
                <a:latin typeface="Arial"/>
                <a:ea typeface="Arial"/>
                <a:cs typeface="Arial"/>
                <a:sym typeface="Arial"/>
              </a:rPr>
              <a:t>design </a:t>
            </a:r>
            <a:r>
              <a:rPr lang="en-US" sz="2000" dirty="0">
                <a:solidFill>
                  <a:srgbClr val="22130B"/>
                </a:solidFill>
                <a:latin typeface="Arial"/>
                <a:ea typeface="Arial"/>
                <a:cs typeface="Arial"/>
                <a:sym typeface="Arial"/>
              </a:rPr>
              <a:t>is visually stimulating and memorable, and typography plays a huge role in this </a:t>
            </a:r>
            <a:r>
              <a:rPr lang="en-US" sz="2000" dirty="0" smtClean="0">
                <a:solidFill>
                  <a:srgbClr val="22130B"/>
                </a:solidFill>
                <a:latin typeface="Arial"/>
                <a:ea typeface="Arial"/>
                <a:cs typeface="Arial"/>
                <a:sym typeface="Arial"/>
              </a:rPr>
              <a:t>process.</a:t>
            </a:r>
          </a:p>
          <a:p>
            <a:pPr marL="342900" lvl="0">
              <a:buFont typeface="Wingdings" panose="05000000000000000000" pitchFamily="2" charset="2"/>
              <a:buChar char="§"/>
            </a:pPr>
            <a:r>
              <a:rPr lang="en-US" sz="2000" dirty="0" smtClean="0">
                <a:solidFill>
                  <a:srgbClr val="22130B"/>
                </a:solidFill>
                <a:latin typeface="Arial"/>
                <a:ea typeface="Arial"/>
                <a:cs typeface="Arial"/>
                <a:sym typeface="Arial"/>
              </a:rPr>
              <a:t>When </a:t>
            </a:r>
            <a:r>
              <a:rPr lang="en-US" sz="2000" dirty="0">
                <a:solidFill>
                  <a:srgbClr val="22130B"/>
                </a:solidFill>
                <a:latin typeface="Arial"/>
                <a:ea typeface="Arial"/>
                <a:cs typeface="Arial"/>
                <a:sym typeface="Arial"/>
              </a:rPr>
              <a:t>used effectively, typography grabs attention and builds hierarchy and brand recognition. </a:t>
            </a:r>
            <a:endParaRPr lang="en-US" sz="2000" dirty="0" smtClean="0">
              <a:solidFill>
                <a:srgbClr val="22130B"/>
              </a:solidFill>
              <a:latin typeface="Arial"/>
              <a:ea typeface="Arial"/>
              <a:cs typeface="Arial"/>
              <a:sym typeface="Arial"/>
            </a:endParaRPr>
          </a:p>
          <a:p>
            <a:pPr marL="342900" lvl="0">
              <a:buFont typeface="Wingdings" panose="05000000000000000000" pitchFamily="2" charset="2"/>
              <a:buChar char="§"/>
            </a:pPr>
            <a:r>
              <a:rPr lang="en-US" sz="2000" dirty="0" smtClean="0">
                <a:solidFill>
                  <a:srgbClr val="22130B"/>
                </a:solidFill>
                <a:latin typeface="Arial"/>
                <a:ea typeface="Arial"/>
                <a:cs typeface="Arial"/>
                <a:sym typeface="Arial"/>
              </a:rPr>
              <a:t>As </a:t>
            </a:r>
            <a:r>
              <a:rPr lang="en-US" sz="2000" dirty="0">
                <a:solidFill>
                  <a:srgbClr val="22130B"/>
                </a:solidFill>
                <a:latin typeface="Arial"/>
                <a:ea typeface="Arial"/>
                <a:cs typeface="Arial"/>
                <a:sym typeface="Arial"/>
              </a:rPr>
              <a:t>a communication tool, it is essential to our society </a:t>
            </a:r>
          </a:p>
          <a:p>
            <a:pPr marL="0" lvl="0" indent="0">
              <a:buNone/>
            </a:pPr>
            <a:r>
              <a:rPr lang="en-US" sz="800" u="sng" dirty="0" smtClean="0">
                <a:solidFill>
                  <a:srgbClr val="22130B"/>
                </a:solidFill>
                <a:hlinkClick r:id="rId3">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Sources</a:t>
            </a:r>
            <a:r>
              <a:rPr lang="en-US" sz="800" u="sng" dirty="0">
                <a:solidFill>
                  <a:srgbClr val="22130B"/>
                </a:solidFill>
                <a:hlinkClick r:id="rId3">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 </a:t>
            </a:r>
            <a:r>
              <a:rPr lang="en-US" sz="800" u="sng" dirty="0">
                <a:solidFill>
                  <a:srgbClr val="22130B"/>
                </a:solidFill>
                <a:hlinkClick r:id="rId4"/>
              </a:rPr>
              <a:t>https://pixabay.com/photos/whatsapp-app-mobile-chat-446995</a:t>
            </a:r>
            <a:r>
              <a:rPr lang="en-US" sz="800" u="sng" dirty="0" smtClean="0">
                <a:solidFill>
                  <a:srgbClr val="22130B"/>
                </a:solidFill>
                <a:hlinkClick r:id="rId4"/>
              </a:rPr>
              <a:t>/</a:t>
            </a:r>
            <a:r>
              <a:rPr lang="en-US" sz="800" u="sng" dirty="0" smtClean="0">
                <a:solidFill>
                  <a:srgbClr val="22130B"/>
                </a:solidFill>
              </a:rPr>
              <a:t> </a:t>
            </a:r>
          </a:p>
          <a:p>
            <a:pPr marL="0" lvl="0" indent="0">
              <a:buNone/>
            </a:pPr>
            <a:r>
              <a:rPr lang="en-US" sz="800" dirty="0">
                <a:solidFill>
                  <a:srgbClr val="22130B"/>
                </a:solidFill>
                <a:hlinkClick r:id="rId5"/>
              </a:rPr>
              <a:t>https://www.pexels.com/photo/hashtag-company-values-on-sticky-notes-on-a-whiteboard-15543048</a:t>
            </a:r>
            <a:r>
              <a:rPr lang="en-US" sz="800" dirty="0" smtClean="0">
                <a:solidFill>
                  <a:srgbClr val="22130B"/>
                </a:solidFill>
                <a:hlinkClick r:id="rId5"/>
              </a:rPr>
              <a:t>/</a:t>
            </a:r>
            <a:r>
              <a:rPr lang="en-US" sz="800" dirty="0" smtClean="0">
                <a:solidFill>
                  <a:srgbClr val="22130B"/>
                </a:solidFill>
              </a:rPr>
              <a:t> </a:t>
            </a:r>
            <a:endParaRPr sz="800" dirty="0">
              <a:solidFill>
                <a:srgbClr val="22130B"/>
              </a:solidFill>
            </a:endParaRPr>
          </a:p>
        </p:txBody>
      </p:sp>
      <p:sp>
        <p:nvSpPr>
          <p:cNvPr id="131" name="Google Shape;131;p8"/>
          <p:cNvSpPr txBox="1">
            <a:spLocks noGrp="1"/>
          </p:cNvSpPr>
          <p:nvPr>
            <p:ph type="title"/>
          </p:nvPr>
        </p:nvSpPr>
        <p:spPr>
          <a:xfrm>
            <a:off x="262800" y="132043"/>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Why Typography is important? </a:t>
            </a:r>
            <a:endParaRPr dirty="0">
              <a:solidFill>
                <a:srgbClr val="22130B"/>
              </a:solidFill>
              <a:latin typeface="Poor Richard" panose="02080502050505020702" pitchFamily="18" charset="0"/>
            </a:endParaRPr>
          </a:p>
        </p:txBody>
      </p:sp>
      <p:pic>
        <p:nvPicPr>
          <p:cNvPr id="2" name="Picture 1"/>
          <p:cNvPicPr>
            <a:picLocks noChangeAspect="1"/>
          </p:cNvPicPr>
          <p:nvPr/>
        </p:nvPicPr>
        <p:blipFill>
          <a:blip r:embed="rId6"/>
          <a:stretch>
            <a:fillRect/>
          </a:stretch>
        </p:blipFill>
        <p:spPr>
          <a:xfrm>
            <a:off x="5728434" y="1125915"/>
            <a:ext cx="3298222" cy="215207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Picture 2"/>
          <p:cNvPicPr>
            <a:picLocks noChangeAspect="1"/>
          </p:cNvPicPr>
          <p:nvPr/>
        </p:nvPicPr>
        <p:blipFill>
          <a:blip r:embed="rId7"/>
          <a:stretch>
            <a:fillRect/>
          </a:stretch>
        </p:blipFill>
        <p:spPr>
          <a:xfrm>
            <a:off x="5787737" y="3429000"/>
            <a:ext cx="3176573" cy="1549921"/>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9"/>
          <p:cNvSpPr txBox="1">
            <a:spLocks noGrp="1"/>
          </p:cNvSpPr>
          <p:nvPr>
            <p:ph type="title"/>
          </p:nvPr>
        </p:nvSpPr>
        <p:spPr>
          <a:xfrm>
            <a:off x="-828172" y="0"/>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Why Typography is important? </a:t>
            </a:r>
            <a:endParaRPr dirty="0"/>
          </a:p>
        </p:txBody>
      </p:sp>
      <p:sp>
        <p:nvSpPr>
          <p:cNvPr id="139" name="Google Shape;139;p9"/>
          <p:cNvSpPr/>
          <p:nvPr/>
        </p:nvSpPr>
        <p:spPr>
          <a:xfrm rot="10800000">
            <a:off x="-10193962" y="-4404443"/>
            <a:ext cx="97828" cy="71043"/>
          </a:xfrm>
          <a:custGeom>
            <a:avLst/>
            <a:gdLst/>
            <a:ahLst/>
            <a:cxnLst/>
            <a:rect l="l" t="t" r="r" b="b"/>
            <a:pathLst>
              <a:path w="10891" h="7909" extrusionOk="0">
                <a:moveTo>
                  <a:pt x="1188" y="1567"/>
                </a:moveTo>
                <a:lnTo>
                  <a:pt x="1289" y="1580"/>
                </a:lnTo>
                <a:lnTo>
                  <a:pt x="1390" y="1592"/>
                </a:lnTo>
                <a:lnTo>
                  <a:pt x="1516" y="1618"/>
                </a:lnTo>
                <a:lnTo>
                  <a:pt x="1643" y="1668"/>
                </a:lnTo>
                <a:lnTo>
                  <a:pt x="1782" y="1719"/>
                </a:lnTo>
                <a:lnTo>
                  <a:pt x="1946" y="1794"/>
                </a:lnTo>
                <a:lnTo>
                  <a:pt x="2034" y="1908"/>
                </a:lnTo>
                <a:lnTo>
                  <a:pt x="2123" y="2009"/>
                </a:lnTo>
                <a:lnTo>
                  <a:pt x="2199" y="2136"/>
                </a:lnTo>
                <a:lnTo>
                  <a:pt x="2274" y="2249"/>
                </a:lnTo>
                <a:lnTo>
                  <a:pt x="2337" y="2376"/>
                </a:lnTo>
                <a:lnTo>
                  <a:pt x="2401" y="2502"/>
                </a:lnTo>
                <a:lnTo>
                  <a:pt x="2451" y="2628"/>
                </a:lnTo>
                <a:lnTo>
                  <a:pt x="2489" y="2767"/>
                </a:lnTo>
                <a:lnTo>
                  <a:pt x="2578" y="3020"/>
                </a:lnTo>
                <a:lnTo>
                  <a:pt x="2653" y="3285"/>
                </a:lnTo>
                <a:lnTo>
                  <a:pt x="2716" y="3550"/>
                </a:lnTo>
                <a:lnTo>
                  <a:pt x="2767" y="3816"/>
                </a:lnTo>
                <a:lnTo>
                  <a:pt x="2805" y="4081"/>
                </a:lnTo>
                <a:lnTo>
                  <a:pt x="2843" y="4359"/>
                </a:lnTo>
                <a:lnTo>
                  <a:pt x="2881" y="4889"/>
                </a:lnTo>
                <a:lnTo>
                  <a:pt x="2893" y="4990"/>
                </a:lnTo>
                <a:lnTo>
                  <a:pt x="2931" y="5066"/>
                </a:lnTo>
                <a:lnTo>
                  <a:pt x="2982" y="5129"/>
                </a:lnTo>
                <a:lnTo>
                  <a:pt x="3032" y="5193"/>
                </a:lnTo>
                <a:lnTo>
                  <a:pt x="3057" y="5208"/>
                </a:lnTo>
                <a:lnTo>
                  <a:pt x="3057" y="5208"/>
                </a:lnTo>
                <a:lnTo>
                  <a:pt x="2994" y="5231"/>
                </a:lnTo>
                <a:lnTo>
                  <a:pt x="2843" y="5294"/>
                </a:lnTo>
                <a:lnTo>
                  <a:pt x="2679" y="5369"/>
                </a:lnTo>
                <a:lnTo>
                  <a:pt x="2620" y="5404"/>
                </a:lnTo>
                <a:lnTo>
                  <a:pt x="2620" y="5404"/>
                </a:lnTo>
                <a:lnTo>
                  <a:pt x="2274" y="4978"/>
                </a:lnTo>
                <a:lnTo>
                  <a:pt x="1895" y="4498"/>
                </a:lnTo>
                <a:lnTo>
                  <a:pt x="1554" y="4005"/>
                </a:lnTo>
                <a:lnTo>
                  <a:pt x="1390" y="3752"/>
                </a:lnTo>
                <a:lnTo>
                  <a:pt x="1226" y="3500"/>
                </a:lnTo>
                <a:lnTo>
                  <a:pt x="1112" y="3348"/>
                </a:lnTo>
                <a:lnTo>
                  <a:pt x="1011" y="3171"/>
                </a:lnTo>
                <a:lnTo>
                  <a:pt x="923" y="2982"/>
                </a:lnTo>
                <a:lnTo>
                  <a:pt x="847" y="2792"/>
                </a:lnTo>
                <a:lnTo>
                  <a:pt x="784" y="2590"/>
                </a:lnTo>
                <a:lnTo>
                  <a:pt x="746" y="2401"/>
                </a:lnTo>
                <a:lnTo>
                  <a:pt x="720" y="2211"/>
                </a:lnTo>
                <a:lnTo>
                  <a:pt x="720" y="2047"/>
                </a:lnTo>
                <a:lnTo>
                  <a:pt x="733" y="1959"/>
                </a:lnTo>
                <a:lnTo>
                  <a:pt x="746" y="1895"/>
                </a:lnTo>
                <a:lnTo>
                  <a:pt x="771" y="1820"/>
                </a:lnTo>
                <a:lnTo>
                  <a:pt x="809" y="1757"/>
                </a:lnTo>
                <a:lnTo>
                  <a:pt x="847" y="1706"/>
                </a:lnTo>
                <a:lnTo>
                  <a:pt x="897" y="1655"/>
                </a:lnTo>
                <a:lnTo>
                  <a:pt x="960" y="1618"/>
                </a:lnTo>
                <a:lnTo>
                  <a:pt x="1024" y="1592"/>
                </a:lnTo>
                <a:lnTo>
                  <a:pt x="1099" y="1580"/>
                </a:lnTo>
                <a:lnTo>
                  <a:pt x="1188" y="1567"/>
                </a:lnTo>
                <a:close/>
                <a:moveTo>
                  <a:pt x="4498" y="759"/>
                </a:moveTo>
                <a:lnTo>
                  <a:pt x="4536" y="784"/>
                </a:lnTo>
                <a:lnTo>
                  <a:pt x="4586" y="809"/>
                </a:lnTo>
                <a:lnTo>
                  <a:pt x="4637" y="847"/>
                </a:lnTo>
                <a:lnTo>
                  <a:pt x="4675" y="898"/>
                </a:lnTo>
                <a:lnTo>
                  <a:pt x="4763" y="1011"/>
                </a:lnTo>
                <a:lnTo>
                  <a:pt x="4839" y="1163"/>
                </a:lnTo>
                <a:lnTo>
                  <a:pt x="4902" y="1327"/>
                </a:lnTo>
                <a:lnTo>
                  <a:pt x="4965" y="1504"/>
                </a:lnTo>
                <a:lnTo>
                  <a:pt x="5066" y="1832"/>
                </a:lnTo>
                <a:lnTo>
                  <a:pt x="5130" y="2085"/>
                </a:lnTo>
                <a:lnTo>
                  <a:pt x="5155" y="2199"/>
                </a:lnTo>
                <a:lnTo>
                  <a:pt x="5155" y="2502"/>
                </a:lnTo>
                <a:lnTo>
                  <a:pt x="5130" y="2792"/>
                </a:lnTo>
                <a:lnTo>
                  <a:pt x="5104" y="3096"/>
                </a:lnTo>
                <a:lnTo>
                  <a:pt x="5066" y="3399"/>
                </a:lnTo>
                <a:lnTo>
                  <a:pt x="5016" y="3715"/>
                </a:lnTo>
                <a:lnTo>
                  <a:pt x="4967" y="4018"/>
                </a:lnTo>
                <a:lnTo>
                  <a:pt x="4940" y="4131"/>
                </a:lnTo>
                <a:lnTo>
                  <a:pt x="4826" y="4662"/>
                </a:lnTo>
                <a:lnTo>
                  <a:pt x="4814" y="4763"/>
                </a:lnTo>
                <a:lnTo>
                  <a:pt x="4826" y="4852"/>
                </a:lnTo>
                <a:lnTo>
                  <a:pt x="4852" y="4927"/>
                </a:lnTo>
                <a:lnTo>
                  <a:pt x="4889" y="4990"/>
                </a:lnTo>
                <a:lnTo>
                  <a:pt x="4940" y="5054"/>
                </a:lnTo>
                <a:lnTo>
                  <a:pt x="5003" y="5092"/>
                </a:lnTo>
                <a:lnTo>
                  <a:pt x="5066" y="5129"/>
                </a:lnTo>
                <a:lnTo>
                  <a:pt x="5142" y="5155"/>
                </a:lnTo>
                <a:lnTo>
                  <a:pt x="5218" y="5167"/>
                </a:lnTo>
                <a:lnTo>
                  <a:pt x="5294" y="5167"/>
                </a:lnTo>
                <a:lnTo>
                  <a:pt x="5370" y="5155"/>
                </a:lnTo>
                <a:lnTo>
                  <a:pt x="5433" y="5117"/>
                </a:lnTo>
                <a:lnTo>
                  <a:pt x="5509" y="5079"/>
                </a:lnTo>
                <a:lnTo>
                  <a:pt x="5559" y="5016"/>
                </a:lnTo>
                <a:lnTo>
                  <a:pt x="5610" y="4940"/>
                </a:lnTo>
                <a:lnTo>
                  <a:pt x="5635" y="4852"/>
                </a:lnTo>
                <a:lnTo>
                  <a:pt x="5761" y="4334"/>
                </a:lnTo>
                <a:lnTo>
                  <a:pt x="5790" y="4175"/>
                </a:lnTo>
                <a:lnTo>
                  <a:pt x="5790" y="4175"/>
                </a:lnTo>
                <a:lnTo>
                  <a:pt x="5862" y="3929"/>
                </a:lnTo>
                <a:lnTo>
                  <a:pt x="5963" y="3626"/>
                </a:lnTo>
                <a:lnTo>
                  <a:pt x="6064" y="3323"/>
                </a:lnTo>
                <a:lnTo>
                  <a:pt x="6191" y="3032"/>
                </a:lnTo>
                <a:lnTo>
                  <a:pt x="6317" y="2742"/>
                </a:lnTo>
                <a:lnTo>
                  <a:pt x="6456" y="2451"/>
                </a:lnTo>
                <a:lnTo>
                  <a:pt x="6519" y="2338"/>
                </a:lnTo>
                <a:lnTo>
                  <a:pt x="6582" y="2211"/>
                </a:lnTo>
                <a:lnTo>
                  <a:pt x="6658" y="2098"/>
                </a:lnTo>
                <a:lnTo>
                  <a:pt x="6734" y="1984"/>
                </a:lnTo>
                <a:lnTo>
                  <a:pt x="6822" y="1870"/>
                </a:lnTo>
                <a:lnTo>
                  <a:pt x="6911" y="1782"/>
                </a:lnTo>
                <a:lnTo>
                  <a:pt x="7012" y="1719"/>
                </a:lnTo>
                <a:lnTo>
                  <a:pt x="7100" y="1668"/>
                </a:lnTo>
                <a:lnTo>
                  <a:pt x="7189" y="1655"/>
                </a:lnTo>
                <a:lnTo>
                  <a:pt x="7227" y="1655"/>
                </a:lnTo>
                <a:lnTo>
                  <a:pt x="7277" y="1668"/>
                </a:lnTo>
                <a:lnTo>
                  <a:pt x="7315" y="1693"/>
                </a:lnTo>
                <a:lnTo>
                  <a:pt x="7353" y="1719"/>
                </a:lnTo>
                <a:lnTo>
                  <a:pt x="7391" y="1757"/>
                </a:lnTo>
                <a:lnTo>
                  <a:pt x="7416" y="1807"/>
                </a:lnTo>
                <a:lnTo>
                  <a:pt x="7479" y="1946"/>
                </a:lnTo>
                <a:lnTo>
                  <a:pt x="7530" y="2136"/>
                </a:lnTo>
                <a:lnTo>
                  <a:pt x="7555" y="2363"/>
                </a:lnTo>
                <a:lnTo>
                  <a:pt x="7568" y="2666"/>
                </a:lnTo>
                <a:lnTo>
                  <a:pt x="7543" y="2818"/>
                </a:lnTo>
                <a:lnTo>
                  <a:pt x="7492" y="2969"/>
                </a:lnTo>
                <a:lnTo>
                  <a:pt x="7441" y="3121"/>
                </a:lnTo>
                <a:lnTo>
                  <a:pt x="7378" y="3272"/>
                </a:lnTo>
                <a:lnTo>
                  <a:pt x="7227" y="3563"/>
                </a:lnTo>
                <a:lnTo>
                  <a:pt x="7062" y="3841"/>
                </a:lnTo>
                <a:lnTo>
                  <a:pt x="6886" y="4157"/>
                </a:lnTo>
                <a:lnTo>
                  <a:pt x="6671" y="4460"/>
                </a:lnTo>
                <a:lnTo>
                  <a:pt x="6456" y="4750"/>
                </a:lnTo>
                <a:lnTo>
                  <a:pt x="6229" y="5041"/>
                </a:lnTo>
                <a:lnTo>
                  <a:pt x="6178" y="5117"/>
                </a:lnTo>
                <a:lnTo>
                  <a:pt x="6140" y="5205"/>
                </a:lnTo>
                <a:lnTo>
                  <a:pt x="6128" y="5281"/>
                </a:lnTo>
                <a:lnTo>
                  <a:pt x="6128" y="5357"/>
                </a:lnTo>
                <a:lnTo>
                  <a:pt x="6153" y="5433"/>
                </a:lnTo>
                <a:lnTo>
                  <a:pt x="6178" y="5496"/>
                </a:lnTo>
                <a:lnTo>
                  <a:pt x="6216" y="5572"/>
                </a:lnTo>
                <a:lnTo>
                  <a:pt x="6267" y="5622"/>
                </a:lnTo>
                <a:lnTo>
                  <a:pt x="6317" y="5673"/>
                </a:lnTo>
                <a:lnTo>
                  <a:pt x="6393" y="5698"/>
                </a:lnTo>
                <a:lnTo>
                  <a:pt x="6456" y="5723"/>
                </a:lnTo>
                <a:lnTo>
                  <a:pt x="6532" y="5736"/>
                </a:lnTo>
                <a:lnTo>
                  <a:pt x="6608" y="5736"/>
                </a:lnTo>
                <a:lnTo>
                  <a:pt x="6683" y="5711"/>
                </a:lnTo>
                <a:lnTo>
                  <a:pt x="6759" y="5673"/>
                </a:lnTo>
                <a:lnTo>
                  <a:pt x="6835" y="5609"/>
                </a:lnTo>
                <a:lnTo>
                  <a:pt x="7265" y="5180"/>
                </a:lnTo>
                <a:lnTo>
                  <a:pt x="7694" y="4776"/>
                </a:lnTo>
                <a:lnTo>
                  <a:pt x="7922" y="4586"/>
                </a:lnTo>
                <a:lnTo>
                  <a:pt x="8149" y="4397"/>
                </a:lnTo>
                <a:lnTo>
                  <a:pt x="8402" y="4207"/>
                </a:lnTo>
                <a:lnTo>
                  <a:pt x="8654" y="4030"/>
                </a:lnTo>
                <a:lnTo>
                  <a:pt x="8831" y="3967"/>
                </a:lnTo>
                <a:lnTo>
                  <a:pt x="8995" y="3904"/>
                </a:lnTo>
                <a:lnTo>
                  <a:pt x="9147" y="3866"/>
                </a:lnTo>
                <a:lnTo>
                  <a:pt x="9286" y="3828"/>
                </a:lnTo>
                <a:lnTo>
                  <a:pt x="9412" y="3803"/>
                </a:lnTo>
                <a:lnTo>
                  <a:pt x="9539" y="3790"/>
                </a:lnTo>
                <a:lnTo>
                  <a:pt x="9640" y="3790"/>
                </a:lnTo>
                <a:lnTo>
                  <a:pt x="9728" y="3803"/>
                </a:lnTo>
                <a:lnTo>
                  <a:pt x="9817" y="3828"/>
                </a:lnTo>
                <a:lnTo>
                  <a:pt x="9892" y="3854"/>
                </a:lnTo>
                <a:lnTo>
                  <a:pt x="9956" y="3879"/>
                </a:lnTo>
                <a:lnTo>
                  <a:pt x="10006" y="3917"/>
                </a:lnTo>
                <a:lnTo>
                  <a:pt x="10044" y="3967"/>
                </a:lnTo>
                <a:lnTo>
                  <a:pt x="10082" y="4018"/>
                </a:lnTo>
                <a:lnTo>
                  <a:pt x="10107" y="4081"/>
                </a:lnTo>
                <a:lnTo>
                  <a:pt x="10132" y="4131"/>
                </a:lnTo>
                <a:lnTo>
                  <a:pt x="10132" y="4207"/>
                </a:lnTo>
                <a:lnTo>
                  <a:pt x="10132" y="4270"/>
                </a:lnTo>
                <a:lnTo>
                  <a:pt x="10120" y="4409"/>
                </a:lnTo>
                <a:lnTo>
                  <a:pt x="10069" y="4561"/>
                </a:lnTo>
                <a:lnTo>
                  <a:pt x="9993" y="4700"/>
                </a:lnTo>
                <a:lnTo>
                  <a:pt x="9905" y="4839"/>
                </a:lnTo>
                <a:lnTo>
                  <a:pt x="9791" y="4965"/>
                </a:lnTo>
                <a:lnTo>
                  <a:pt x="9665" y="5066"/>
                </a:lnTo>
                <a:lnTo>
                  <a:pt x="9513" y="5155"/>
                </a:lnTo>
                <a:lnTo>
                  <a:pt x="9324" y="5268"/>
                </a:lnTo>
                <a:lnTo>
                  <a:pt x="9122" y="5369"/>
                </a:lnTo>
                <a:lnTo>
                  <a:pt x="8920" y="5458"/>
                </a:lnTo>
                <a:lnTo>
                  <a:pt x="8705" y="5546"/>
                </a:lnTo>
                <a:lnTo>
                  <a:pt x="8452" y="5647"/>
                </a:lnTo>
                <a:lnTo>
                  <a:pt x="8187" y="5736"/>
                </a:lnTo>
                <a:lnTo>
                  <a:pt x="7922" y="5824"/>
                </a:lnTo>
                <a:lnTo>
                  <a:pt x="7656" y="5900"/>
                </a:lnTo>
                <a:lnTo>
                  <a:pt x="7126" y="6039"/>
                </a:lnTo>
                <a:lnTo>
                  <a:pt x="6595" y="6153"/>
                </a:lnTo>
                <a:lnTo>
                  <a:pt x="6519" y="6178"/>
                </a:lnTo>
                <a:lnTo>
                  <a:pt x="6431" y="6191"/>
                </a:lnTo>
                <a:lnTo>
                  <a:pt x="6355" y="6228"/>
                </a:lnTo>
                <a:lnTo>
                  <a:pt x="6330" y="6254"/>
                </a:lnTo>
                <a:lnTo>
                  <a:pt x="6325" y="6258"/>
                </a:lnTo>
                <a:lnTo>
                  <a:pt x="6325" y="6258"/>
                </a:lnTo>
                <a:lnTo>
                  <a:pt x="6330" y="6241"/>
                </a:lnTo>
                <a:lnTo>
                  <a:pt x="6342" y="6191"/>
                </a:lnTo>
                <a:lnTo>
                  <a:pt x="6355" y="6140"/>
                </a:lnTo>
                <a:lnTo>
                  <a:pt x="6342" y="6077"/>
                </a:lnTo>
                <a:lnTo>
                  <a:pt x="6330" y="6026"/>
                </a:lnTo>
                <a:lnTo>
                  <a:pt x="6304" y="5976"/>
                </a:lnTo>
                <a:lnTo>
                  <a:pt x="6267" y="5925"/>
                </a:lnTo>
                <a:lnTo>
                  <a:pt x="6216" y="5887"/>
                </a:lnTo>
                <a:lnTo>
                  <a:pt x="5850" y="5660"/>
                </a:lnTo>
                <a:lnTo>
                  <a:pt x="5660" y="5559"/>
                </a:lnTo>
                <a:lnTo>
                  <a:pt x="5483" y="5458"/>
                </a:lnTo>
                <a:lnTo>
                  <a:pt x="5294" y="5369"/>
                </a:lnTo>
                <a:lnTo>
                  <a:pt x="5117" y="5294"/>
                </a:lnTo>
                <a:lnTo>
                  <a:pt x="4927" y="5231"/>
                </a:lnTo>
                <a:lnTo>
                  <a:pt x="4738" y="5167"/>
                </a:lnTo>
                <a:lnTo>
                  <a:pt x="4548" y="5129"/>
                </a:lnTo>
                <a:lnTo>
                  <a:pt x="4359" y="5092"/>
                </a:lnTo>
                <a:lnTo>
                  <a:pt x="4157" y="5066"/>
                </a:lnTo>
                <a:lnTo>
                  <a:pt x="3967" y="5066"/>
                </a:lnTo>
                <a:lnTo>
                  <a:pt x="3765" y="5079"/>
                </a:lnTo>
                <a:lnTo>
                  <a:pt x="3674" y="5084"/>
                </a:lnTo>
                <a:lnTo>
                  <a:pt x="3674" y="5084"/>
                </a:lnTo>
                <a:lnTo>
                  <a:pt x="3702" y="5028"/>
                </a:lnTo>
                <a:lnTo>
                  <a:pt x="3715" y="4953"/>
                </a:lnTo>
                <a:lnTo>
                  <a:pt x="3727" y="4852"/>
                </a:lnTo>
                <a:lnTo>
                  <a:pt x="3689" y="4391"/>
                </a:lnTo>
                <a:lnTo>
                  <a:pt x="3677" y="3942"/>
                </a:lnTo>
                <a:lnTo>
                  <a:pt x="3664" y="3475"/>
                </a:lnTo>
                <a:lnTo>
                  <a:pt x="3689" y="3007"/>
                </a:lnTo>
                <a:lnTo>
                  <a:pt x="3727" y="2540"/>
                </a:lnTo>
                <a:lnTo>
                  <a:pt x="3765" y="2312"/>
                </a:lnTo>
                <a:lnTo>
                  <a:pt x="3803" y="2085"/>
                </a:lnTo>
                <a:lnTo>
                  <a:pt x="3854" y="1870"/>
                </a:lnTo>
                <a:lnTo>
                  <a:pt x="3917" y="1643"/>
                </a:lnTo>
                <a:lnTo>
                  <a:pt x="3980" y="1428"/>
                </a:lnTo>
                <a:lnTo>
                  <a:pt x="4068" y="1213"/>
                </a:lnTo>
                <a:lnTo>
                  <a:pt x="4119" y="1100"/>
                </a:lnTo>
                <a:lnTo>
                  <a:pt x="4182" y="986"/>
                </a:lnTo>
                <a:lnTo>
                  <a:pt x="4233" y="910"/>
                </a:lnTo>
                <a:lnTo>
                  <a:pt x="4283" y="847"/>
                </a:lnTo>
                <a:lnTo>
                  <a:pt x="4346" y="796"/>
                </a:lnTo>
                <a:lnTo>
                  <a:pt x="4397" y="771"/>
                </a:lnTo>
                <a:lnTo>
                  <a:pt x="4447" y="759"/>
                </a:lnTo>
                <a:close/>
                <a:moveTo>
                  <a:pt x="4182" y="5711"/>
                </a:moveTo>
                <a:lnTo>
                  <a:pt x="4346" y="5736"/>
                </a:lnTo>
                <a:lnTo>
                  <a:pt x="4523" y="5761"/>
                </a:lnTo>
                <a:lnTo>
                  <a:pt x="4687" y="5812"/>
                </a:lnTo>
                <a:lnTo>
                  <a:pt x="4852" y="5862"/>
                </a:lnTo>
                <a:lnTo>
                  <a:pt x="5016" y="5925"/>
                </a:lnTo>
                <a:lnTo>
                  <a:pt x="5332" y="6077"/>
                </a:lnTo>
                <a:lnTo>
                  <a:pt x="5647" y="6228"/>
                </a:lnTo>
                <a:lnTo>
                  <a:pt x="5938" y="6405"/>
                </a:lnTo>
                <a:lnTo>
                  <a:pt x="5989" y="6431"/>
                </a:lnTo>
                <a:lnTo>
                  <a:pt x="6052" y="6443"/>
                </a:lnTo>
                <a:lnTo>
                  <a:pt x="6102" y="6443"/>
                </a:lnTo>
                <a:lnTo>
                  <a:pt x="6165" y="6431"/>
                </a:lnTo>
                <a:lnTo>
                  <a:pt x="6186" y="6424"/>
                </a:lnTo>
                <a:lnTo>
                  <a:pt x="6186" y="6424"/>
                </a:lnTo>
                <a:lnTo>
                  <a:pt x="6077" y="6557"/>
                </a:lnTo>
                <a:lnTo>
                  <a:pt x="5963" y="6671"/>
                </a:lnTo>
                <a:lnTo>
                  <a:pt x="5837" y="6772"/>
                </a:lnTo>
                <a:lnTo>
                  <a:pt x="5711" y="6873"/>
                </a:lnTo>
                <a:lnTo>
                  <a:pt x="5572" y="6949"/>
                </a:lnTo>
                <a:lnTo>
                  <a:pt x="5433" y="7024"/>
                </a:lnTo>
                <a:lnTo>
                  <a:pt x="5294" y="7088"/>
                </a:lnTo>
                <a:lnTo>
                  <a:pt x="5155" y="7125"/>
                </a:lnTo>
                <a:lnTo>
                  <a:pt x="5003" y="7163"/>
                </a:lnTo>
                <a:lnTo>
                  <a:pt x="4852" y="7189"/>
                </a:lnTo>
                <a:lnTo>
                  <a:pt x="4687" y="7201"/>
                </a:lnTo>
                <a:lnTo>
                  <a:pt x="4536" y="7214"/>
                </a:lnTo>
                <a:lnTo>
                  <a:pt x="4371" y="7201"/>
                </a:lnTo>
                <a:lnTo>
                  <a:pt x="4195" y="7189"/>
                </a:lnTo>
                <a:lnTo>
                  <a:pt x="4018" y="7151"/>
                </a:lnTo>
                <a:lnTo>
                  <a:pt x="3765" y="7100"/>
                </a:lnTo>
                <a:lnTo>
                  <a:pt x="3550" y="7024"/>
                </a:lnTo>
                <a:lnTo>
                  <a:pt x="3361" y="6949"/>
                </a:lnTo>
                <a:lnTo>
                  <a:pt x="3209" y="6873"/>
                </a:lnTo>
                <a:lnTo>
                  <a:pt x="3083" y="6784"/>
                </a:lnTo>
                <a:lnTo>
                  <a:pt x="2994" y="6683"/>
                </a:lnTo>
                <a:lnTo>
                  <a:pt x="2931" y="6595"/>
                </a:lnTo>
                <a:lnTo>
                  <a:pt x="2893" y="6494"/>
                </a:lnTo>
                <a:lnTo>
                  <a:pt x="2881" y="6393"/>
                </a:lnTo>
                <a:lnTo>
                  <a:pt x="2881" y="6304"/>
                </a:lnTo>
                <a:lnTo>
                  <a:pt x="2919" y="6216"/>
                </a:lnTo>
                <a:lnTo>
                  <a:pt x="2969" y="6127"/>
                </a:lnTo>
                <a:lnTo>
                  <a:pt x="3032" y="6039"/>
                </a:lnTo>
                <a:lnTo>
                  <a:pt x="3121" y="5963"/>
                </a:lnTo>
                <a:lnTo>
                  <a:pt x="3222" y="5900"/>
                </a:lnTo>
                <a:lnTo>
                  <a:pt x="3336" y="5837"/>
                </a:lnTo>
                <a:lnTo>
                  <a:pt x="3500" y="5786"/>
                </a:lnTo>
                <a:lnTo>
                  <a:pt x="3677" y="5736"/>
                </a:lnTo>
                <a:lnTo>
                  <a:pt x="3841" y="5711"/>
                </a:lnTo>
                <a:close/>
                <a:moveTo>
                  <a:pt x="4599" y="1"/>
                </a:moveTo>
                <a:lnTo>
                  <a:pt x="4409" y="13"/>
                </a:lnTo>
                <a:lnTo>
                  <a:pt x="4245" y="38"/>
                </a:lnTo>
                <a:lnTo>
                  <a:pt x="4081" y="89"/>
                </a:lnTo>
                <a:lnTo>
                  <a:pt x="3929" y="165"/>
                </a:lnTo>
                <a:lnTo>
                  <a:pt x="3790" y="241"/>
                </a:lnTo>
                <a:lnTo>
                  <a:pt x="3677" y="342"/>
                </a:lnTo>
                <a:lnTo>
                  <a:pt x="3550" y="455"/>
                </a:lnTo>
                <a:lnTo>
                  <a:pt x="3449" y="582"/>
                </a:lnTo>
                <a:lnTo>
                  <a:pt x="3361" y="721"/>
                </a:lnTo>
                <a:lnTo>
                  <a:pt x="3272" y="872"/>
                </a:lnTo>
                <a:lnTo>
                  <a:pt x="3197" y="1024"/>
                </a:lnTo>
                <a:lnTo>
                  <a:pt x="3133" y="1201"/>
                </a:lnTo>
                <a:lnTo>
                  <a:pt x="3070" y="1378"/>
                </a:lnTo>
                <a:lnTo>
                  <a:pt x="3020" y="1554"/>
                </a:lnTo>
                <a:lnTo>
                  <a:pt x="2969" y="1744"/>
                </a:lnTo>
                <a:lnTo>
                  <a:pt x="2965" y="1766"/>
                </a:lnTo>
                <a:lnTo>
                  <a:pt x="2965" y="1766"/>
                </a:lnTo>
                <a:lnTo>
                  <a:pt x="2944" y="1731"/>
                </a:lnTo>
                <a:lnTo>
                  <a:pt x="2855" y="1592"/>
                </a:lnTo>
                <a:lnTo>
                  <a:pt x="2754" y="1479"/>
                </a:lnTo>
                <a:lnTo>
                  <a:pt x="2653" y="1365"/>
                </a:lnTo>
                <a:lnTo>
                  <a:pt x="2552" y="1251"/>
                </a:lnTo>
                <a:lnTo>
                  <a:pt x="2439" y="1163"/>
                </a:lnTo>
                <a:lnTo>
                  <a:pt x="2312" y="1074"/>
                </a:lnTo>
                <a:lnTo>
                  <a:pt x="2186" y="999"/>
                </a:lnTo>
                <a:lnTo>
                  <a:pt x="2047" y="923"/>
                </a:lnTo>
                <a:lnTo>
                  <a:pt x="1895" y="872"/>
                </a:lnTo>
                <a:lnTo>
                  <a:pt x="1744" y="822"/>
                </a:lnTo>
                <a:lnTo>
                  <a:pt x="1579" y="796"/>
                </a:lnTo>
                <a:lnTo>
                  <a:pt x="1415" y="771"/>
                </a:lnTo>
                <a:lnTo>
                  <a:pt x="1276" y="771"/>
                </a:lnTo>
                <a:lnTo>
                  <a:pt x="1137" y="784"/>
                </a:lnTo>
                <a:lnTo>
                  <a:pt x="998" y="822"/>
                </a:lnTo>
                <a:lnTo>
                  <a:pt x="872" y="860"/>
                </a:lnTo>
                <a:lnTo>
                  <a:pt x="746" y="923"/>
                </a:lnTo>
                <a:lnTo>
                  <a:pt x="632" y="986"/>
                </a:lnTo>
                <a:lnTo>
                  <a:pt x="518" y="1074"/>
                </a:lnTo>
                <a:lnTo>
                  <a:pt x="417" y="1163"/>
                </a:lnTo>
                <a:lnTo>
                  <a:pt x="316" y="1264"/>
                </a:lnTo>
                <a:lnTo>
                  <a:pt x="240" y="1378"/>
                </a:lnTo>
                <a:lnTo>
                  <a:pt x="164" y="1491"/>
                </a:lnTo>
                <a:lnTo>
                  <a:pt x="101" y="1618"/>
                </a:lnTo>
                <a:lnTo>
                  <a:pt x="51" y="1744"/>
                </a:lnTo>
                <a:lnTo>
                  <a:pt x="13" y="1870"/>
                </a:lnTo>
                <a:lnTo>
                  <a:pt x="0" y="2009"/>
                </a:lnTo>
                <a:lnTo>
                  <a:pt x="0" y="2148"/>
                </a:lnTo>
                <a:lnTo>
                  <a:pt x="13" y="2426"/>
                </a:lnTo>
                <a:lnTo>
                  <a:pt x="63" y="2691"/>
                </a:lnTo>
                <a:lnTo>
                  <a:pt x="114" y="2969"/>
                </a:lnTo>
                <a:lnTo>
                  <a:pt x="190" y="3235"/>
                </a:lnTo>
                <a:lnTo>
                  <a:pt x="291" y="3487"/>
                </a:lnTo>
                <a:lnTo>
                  <a:pt x="405" y="3740"/>
                </a:lnTo>
                <a:lnTo>
                  <a:pt x="531" y="3980"/>
                </a:lnTo>
                <a:lnTo>
                  <a:pt x="657" y="4220"/>
                </a:lnTo>
                <a:lnTo>
                  <a:pt x="809" y="4460"/>
                </a:lnTo>
                <a:lnTo>
                  <a:pt x="973" y="4687"/>
                </a:lnTo>
                <a:lnTo>
                  <a:pt x="1137" y="4915"/>
                </a:lnTo>
                <a:lnTo>
                  <a:pt x="1314" y="5129"/>
                </a:lnTo>
                <a:lnTo>
                  <a:pt x="1491" y="5332"/>
                </a:lnTo>
                <a:lnTo>
                  <a:pt x="1681" y="5546"/>
                </a:lnTo>
                <a:lnTo>
                  <a:pt x="2072" y="5938"/>
                </a:lnTo>
                <a:lnTo>
                  <a:pt x="2123" y="5976"/>
                </a:lnTo>
                <a:lnTo>
                  <a:pt x="2186" y="6014"/>
                </a:lnTo>
                <a:lnTo>
                  <a:pt x="2254" y="6025"/>
                </a:lnTo>
                <a:lnTo>
                  <a:pt x="2254" y="6025"/>
                </a:lnTo>
                <a:lnTo>
                  <a:pt x="2287" y="6191"/>
                </a:lnTo>
                <a:lnTo>
                  <a:pt x="2350" y="6380"/>
                </a:lnTo>
                <a:lnTo>
                  <a:pt x="2413" y="6557"/>
                </a:lnTo>
                <a:lnTo>
                  <a:pt x="2502" y="6721"/>
                </a:lnTo>
                <a:lnTo>
                  <a:pt x="2590" y="6873"/>
                </a:lnTo>
                <a:lnTo>
                  <a:pt x="2679" y="7012"/>
                </a:lnTo>
                <a:lnTo>
                  <a:pt x="2792" y="7138"/>
                </a:lnTo>
                <a:lnTo>
                  <a:pt x="2906" y="7264"/>
                </a:lnTo>
                <a:lnTo>
                  <a:pt x="3020" y="7378"/>
                </a:lnTo>
                <a:lnTo>
                  <a:pt x="3146" y="7479"/>
                </a:lnTo>
                <a:lnTo>
                  <a:pt x="3285" y="7568"/>
                </a:lnTo>
                <a:lnTo>
                  <a:pt x="3424" y="7643"/>
                </a:lnTo>
                <a:lnTo>
                  <a:pt x="3576" y="7719"/>
                </a:lnTo>
                <a:lnTo>
                  <a:pt x="3727" y="7770"/>
                </a:lnTo>
                <a:lnTo>
                  <a:pt x="3879" y="7820"/>
                </a:lnTo>
                <a:lnTo>
                  <a:pt x="4030" y="7858"/>
                </a:lnTo>
                <a:lnTo>
                  <a:pt x="4195" y="7883"/>
                </a:lnTo>
                <a:lnTo>
                  <a:pt x="4359" y="7909"/>
                </a:lnTo>
                <a:lnTo>
                  <a:pt x="4687" y="7909"/>
                </a:lnTo>
                <a:lnTo>
                  <a:pt x="4864" y="7896"/>
                </a:lnTo>
                <a:lnTo>
                  <a:pt x="5028" y="7871"/>
                </a:lnTo>
                <a:lnTo>
                  <a:pt x="5193" y="7845"/>
                </a:lnTo>
                <a:lnTo>
                  <a:pt x="5370" y="7795"/>
                </a:lnTo>
                <a:lnTo>
                  <a:pt x="5534" y="7744"/>
                </a:lnTo>
                <a:lnTo>
                  <a:pt x="5698" y="7681"/>
                </a:lnTo>
                <a:lnTo>
                  <a:pt x="5850" y="7605"/>
                </a:lnTo>
                <a:lnTo>
                  <a:pt x="6014" y="7530"/>
                </a:lnTo>
                <a:lnTo>
                  <a:pt x="6165" y="7441"/>
                </a:lnTo>
                <a:lnTo>
                  <a:pt x="6317" y="7328"/>
                </a:lnTo>
                <a:lnTo>
                  <a:pt x="6469" y="7226"/>
                </a:lnTo>
                <a:lnTo>
                  <a:pt x="6608" y="7100"/>
                </a:lnTo>
                <a:lnTo>
                  <a:pt x="6709" y="7024"/>
                </a:lnTo>
                <a:lnTo>
                  <a:pt x="6810" y="6949"/>
                </a:lnTo>
                <a:lnTo>
                  <a:pt x="6923" y="6873"/>
                </a:lnTo>
                <a:lnTo>
                  <a:pt x="7050" y="6810"/>
                </a:lnTo>
                <a:lnTo>
                  <a:pt x="7315" y="6709"/>
                </a:lnTo>
                <a:lnTo>
                  <a:pt x="7618" y="6607"/>
                </a:lnTo>
                <a:lnTo>
                  <a:pt x="7934" y="6519"/>
                </a:lnTo>
                <a:lnTo>
                  <a:pt x="8250" y="6443"/>
                </a:lnTo>
                <a:lnTo>
                  <a:pt x="8920" y="6279"/>
                </a:lnTo>
                <a:lnTo>
                  <a:pt x="9248" y="6178"/>
                </a:lnTo>
                <a:lnTo>
                  <a:pt x="9564" y="6064"/>
                </a:lnTo>
                <a:lnTo>
                  <a:pt x="9854" y="5938"/>
                </a:lnTo>
                <a:lnTo>
                  <a:pt x="9993" y="5862"/>
                </a:lnTo>
                <a:lnTo>
                  <a:pt x="10120" y="5786"/>
                </a:lnTo>
                <a:lnTo>
                  <a:pt x="10246" y="5698"/>
                </a:lnTo>
                <a:lnTo>
                  <a:pt x="10372" y="5609"/>
                </a:lnTo>
                <a:lnTo>
                  <a:pt x="10474" y="5508"/>
                </a:lnTo>
                <a:lnTo>
                  <a:pt x="10575" y="5395"/>
                </a:lnTo>
                <a:lnTo>
                  <a:pt x="10663" y="5268"/>
                </a:lnTo>
                <a:lnTo>
                  <a:pt x="10739" y="5142"/>
                </a:lnTo>
                <a:lnTo>
                  <a:pt x="10802" y="4990"/>
                </a:lnTo>
                <a:lnTo>
                  <a:pt x="10853" y="4839"/>
                </a:lnTo>
                <a:lnTo>
                  <a:pt x="10878" y="4713"/>
                </a:lnTo>
                <a:lnTo>
                  <a:pt x="10890" y="4574"/>
                </a:lnTo>
                <a:lnTo>
                  <a:pt x="10890" y="4435"/>
                </a:lnTo>
                <a:lnTo>
                  <a:pt x="10878" y="4296"/>
                </a:lnTo>
                <a:lnTo>
                  <a:pt x="10853" y="4157"/>
                </a:lnTo>
                <a:lnTo>
                  <a:pt x="10815" y="4018"/>
                </a:lnTo>
                <a:lnTo>
                  <a:pt x="10764" y="3879"/>
                </a:lnTo>
                <a:lnTo>
                  <a:pt x="10701" y="3740"/>
                </a:lnTo>
                <a:lnTo>
                  <a:pt x="10625" y="3614"/>
                </a:lnTo>
                <a:lnTo>
                  <a:pt x="10549" y="3487"/>
                </a:lnTo>
                <a:lnTo>
                  <a:pt x="10448" y="3374"/>
                </a:lnTo>
                <a:lnTo>
                  <a:pt x="10347" y="3285"/>
                </a:lnTo>
                <a:lnTo>
                  <a:pt x="10233" y="3197"/>
                </a:lnTo>
                <a:lnTo>
                  <a:pt x="10107" y="3133"/>
                </a:lnTo>
                <a:lnTo>
                  <a:pt x="9981" y="3083"/>
                </a:lnTo>
                <a:lnTo>
                  <a:pt x="9842" y="3045"/>
                </a:lnTo>
                <a:lnTo>
                  <a:pt x="9703" y="3032"/>
                </a:lnTo>
                <a:lnTo>
                  <a:pt x="9299" y="3032"/>
                </a:lnTo>
                <a:lnTo>
                  <a:pt x="9033" y="3070"/>
                </a:lnTo>
                <a:lnTo>
                  <a:pt x="8781" y="3133"/>
                </a:lnTo>
                <a:lnTo>
                  <a:pt x="8541" y="3222"/>
                </a:lnTo>
                <a:lnTo>
                  <a:pt x="8301" y="3323"/>
                </a:lnTo>
                <a:lnTo>
                  <a:pt x="8220" y="3365"/>
                </a:lnTo>
                <a:lnTo>
                  <a:pt x="8220" y="3365"/>
                </a:lnTo>
                <a:lnTo>
                  <a:pt x="8250" y="3298"/>
                </a:lnTo>
                <a:lnTo>
                  <a:pt x="8313" y="3121"/>
                </a:lnTo>
                <a:lnTo>
                  <a:pt x="8364" y="2957"/>
                </a:lnTo>
                <a:lnTo>
                  <a:pt x="8414" y="2780"/>
                </a:lnTo>
                <a:lnTo>
                  <a:pt x="8440" y="2616"/>
                </a:lnTo>
                <a:lnTo>
                  <a:pt x="8465" y="2451"/>
                </a:lnTo>
                <a:lnTo>
                  <a:pt x="8477" y="2300"/>
                </a:lnTo>
                <a:lnTo>
                  <a:pt x="8465" y="2136"/>
                </a:lnTo>
                <a:lnTo>
                  <a:pt x="8452" y="1997"/>
                </a:lnTo>
                <a:lnTo>
                  <a:pt x="8414" y="1845"/>
                </a:lnTo>
                <a:lnTo>
                  <a:pt x="8364" y="1719"/>
                </a:lnTo>
                <a:lnTo>
                  <a:pt x="8288" y="1592"/>
                </a:lnTo>
                <a:lnTo>
                  <a:pt x="8199" y="1479"/>
                </a:lnTo>
                <a:lnTo>
                  <a:pt x="8086" y="1365"/>
                </a:lnTo>
                <a:lnTo>
                  <a:pt x="7959" y="1264"/>
                </a:lnTo>
                <a:lnTo>
                  <a:pt x="7808" y="1188"/>
                </a:lnTo>
                <a:lnTo>
                  <a:pt x="7631" y="1112"/>
                </a:lnTo>
                <a:lnTo>
                  <a:pt x="7467" y="1062"/>
                </a:lnTo>
                <a:lnTo>
                  <a:pt x="7302" y="1024"/>
                </a:lnTo>
                <a:lnTo>
                  <a:pt x="7138" y="1011"/>
                </a:lnTo>
                <a:lnTo>
                  <a:pt x="6999" y="1024"/>
                </a:lnTo>
                <a:lnTo>
                  <a:pt x="6848" y="1036"/>
                </a:lnTo>
                <a:lnTo>
                  <a:pt x="6709" y="1087"/>
                </a:lnTo>
                <a:lnTo>
                  <a:pt x="6582" y="1138"/>
                </a:lnTo>
                <a:lnTo>
                  <a:pt x="6456" y="1213"/>
                </a:lnTo>
                <a:lnTo>
                  <a:pt x="6330" y="1289"/>
                </a:lnTo>
                <a:lnTo>
                  <a:pt x="6216" y="1390"/>
                </a:lnTo>
                <a:lnTo>
                  <a:pt x="6102" y="1491"/>
                </a:lnTo>
                <a:lnTo>
                  <a:pt x="6001" y="1618"/>
                </a:lnTo>
                <a:lnTo>
                  <a:pt x="5978" y="1647"/>
                </a:lnTo>
                <a:lnTo>
                  <a:pt x="5978" y="1647"/>
                </a:lnTo>
                <a:lnTo>
                  <a:pt x="5976" y="1618"/>
                </a:lnTo>
                <a:lnTo>
                  <a:pt x="5951" y="1428"/>
                </a:lnTo>
                <a:lnTo>
                  <a:pt x="5913" y="1239"/>
                </a:lnTo>
                <a:lnTo>
                  <a:pt x="5875" y="1062"/>
                </a:lnTo>
                <a:lnTo>
                  <a:pt x="5812" y="898"/>
                </a:lnTo>
                <a:lnTo>
                  <a:pt x="5749" y="746"/>
                </a:lnTo>
                <a:lnTo>
                  <a:pt x="5673" y="607"/>
                </a:lnTo>
                <a:lnTo>
                  <a:pt x="5584" y="468"/>
                </a:lnTo>
                <a:lnTo>
                  <a:pt x="5483" y="354"/>
                </a:lnTo>
                <a:lnTo>
                  <a:pt x="5382" y="253"/>
                </a:lnTo>
                <a:lnTo>
                  <a:pt x="5256" y="165"/>
                </a:lnTo>
                <a:lnTo>
                  <a:pt x="5104" y="89"/>
                </a:lnTo>
                <a:lnTo>
                  <a:pt x="4953" y="38"/>
                </a:lnTo>
                <a:lnTo>
                  <a:pt x="4788" y="13"/>
                </a:lnTo>
                <a:lnTo>
                  <a:pt x="4599" y="1"/>
                </a:lnTo>
                <a:close/>
              </a:path>
            </a:pathLst>
          </a:custGeom>
          <a:solidFill>
            <a:srgbClr val="30211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0" name="Google Shape;140;p9"/>
          <p:cNvSpPr txBox="1">
            <a:spLocks noGrp="1"/>
          </p:cNvSpPr>
          <p:nvPr>
            <p:ph type="subTitle" idx="4"/>
          </p:nvPr>
        </p:nvSpPr>
        <p:spPr>
          <a:xfrm>
            <a:off x="4636546" y="4716162"/>
            <a:ext cx="4446276" cy="664006"/>
          </a:xfrm>
          <a:prstGeom prst="rect">
            <a:avLst/>
          </a:prstGeom>
          <a:noFill/>
          <a:ln>
            <a:noFill/>
          </a:ln>
        </p:spPr>
        <p:txBody>
          <a:bodyPr spcFirstLastPara="1" wrap="square" lIns="91425" tIns="91425" rIns="91425" bIns="91425" anchor="t" anchorCtr="0">
            <a:noAutofit/>
          </a:bodyPr>
          <a:lstStyle/>
          <a:p>
            <a:pPr marL="0" lvl="0" indent="0"/>
            <a:r>
              <a:rPr lang="en-US" sz="800" u="sng" dirty="0">
                <a:solidFill>
                  <a:srgbClr val="55301C"/>
                </a:solidFill>
                <a:hlinkClick r:id="rId3">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Sources: </a:t>
            </a:r>
            <a:r>
              <a:rPr lang="en-US" sz="800" u="sng" dirty="0">
                <a:solidFill>
                  <a:srgbClr val="55301C"/>
                </a:solidFill>
                <a:hlinkClick r:id="rId4"/>
              </a:rPr>
              <a:t>https://pixabay.com/photos/newyork-street-city-architecture-4504688</a:t>
            </a:r>
            <a:r>
              <a:rPr lang="en-US" sz="800" u="sng" dirty="0" smtClean="0">
                <a:solidFill>
                  <a:srgbClr val="55301C"/>
                </a:solidFill>
                <a:hlinkClick r:id="rId4"/>
              </a:rPr>
              <a:t>/</a:t>
            </a:r>
            <a:r>
              <a:rPr lang="en-US" sz="800" u="sng" dirty="0" smtClean="0">
                <a:solidFill>
                  <a:srgbClr val="55301C"/>
                </a:solidFill>
              </a:rPr>
              <a:t> </a:t>
            </a:r>
            <a:r>
              <a:rPr lang="en-US" sz="800" dirty="0">
                <a:solidFill>
                  <a:srgbClr val="55301C"/>
                </a:solidFill>
              </a:rPr>
              <a:t>https://pixabay.com/photos/urban-newyork-city-nyc-manhattan-4040696/</a:t>
            </a:r>
            <a:endParaRPr dirty="0"/>
          </a:p>
          <a:p>
            <a:pPr marL="0" lvl="0" indent="0" algn="ctr" rtl="0">
              <a:lnSpc>
                <a:spcPct val="100000"/>
              </a:lnSpc>
              <a:spcBef>
                <a:spcPts val="1600"/>
              </a:spcBef>
              <a:spcAft>
                <a:spcPts val="1600"/>
              </a:spcAft>
              <a:buSzPts val="1800"/>
              <a:buNone/>
            </a:pPr>
            <a:r>
              <a:rPr lang="en-US" dirty="0" smtClean="0"/>
              <a:t> </a:t>
            </a:r>
            <a:endParaRPr dirty="0"/>
          </a:p>
        </p:txBody>
      </p:sp>
      <p:sp>
        <p:nvSpPr>
          <p:cNvPr id="142" name="Google Shape;142;p9"/>
          <p:cNvSpPr txBox="1">
            <a:spLocks noGrp="1"/>
          </p:cNvSpPr>
          <p:nvPr>
            <p:ph type="subTitle" idx="3"/>
          </p:nvPr>
        </p:nvSpPr>
        <p:spPr>
          <a:xfrm>
            <a:off x="82694" y="951102"/>
            <a:ext cx="4366956" cy="3528392"/>
          </a:xfrm>
          <a:prstGeom prst="rect">
            <a:avLst/>
          </a:prstGeom>
          <a:noFill/>
          <a:ln>
            <a:noFill/>
          </a:ln>
        </p:spPr>
        <p:txBody>
          <a:bodyPr spcFirstLastPara="1" wrap="square" lIns="91425" tIns="91425" rIns="91425" bIns="91425" anchor="t" anchorCtr="0">
            <a:noAutofit/>
          </a:bodyPr>
          <a:lstStyle/>
          <a:p>
            <a:pPr marL="0" lvl="0" indent="0" algn="l">
              <a:buClr>
                <a:srgbClr val="B08980"/>
              </a:buClr>
            </a:pPr>
            <a:r>
              <a:rPr lang="en-US" sz="2000" dirty="0" smtClean="0">
                <a:solidFill>
                  <a:srgbClr val="22130B"/>
                </a:solidFill>
                <a:latin typeface="Arial"/>
                <a:ea typeface="Arial"/>
                <a:cs typeface="Arial"/>
                <a:sym typeface="Arial"/>
              </a:rPr>
              <a:t>4.</a:t>
            </a:r>
            <a:r>
              <a:rPr lang="en-US" sz="2000" b="1" dirty="0" smtClean="0">
                <a:solidFill>
                  <a:srgbClr val="22130B"/>
                </a:solidFill>
                <a:latin typeface="Arial"/>
                <a:ea typeface="Arial"/>
                <a:cs typeface="Arial"/>
                <a:sym typeface="Arial"/>
              </a:rPr>
              <a:t>Typography </a:t>
            </a:r>
            <a:r>
              <a:rPr lang="en-US" sz="2000" b="1" dirty="0">
                <a:solidFill>
                  <a:srgbClr val="22130B"/>
                </a:solidFill>
                <a:latin typeface="Arial"/>
                <a:ea typeface="Arial"/>
                <a:cs typeface="Arial"/>
                <a:sym typeface="Arial"/>
              </a:rPr>
              <a:t>is </a:t>
            </a:r>
            <a:r>
              <a:rPr lang="en-US" sz="2000" b="1" dirty="0" smtClean="0">
                <a:solidFill>
                  <a:srgbClr val="22130B"/>
                </a:solidFill>
                <a:latin typeface="Arial"/>
                <a:ea typeface="Arial"/>
                <a:cs typeface="Arial"/>
                <a:sym typeface="Arial"/>
              </a:rPr>
              <a:t>everywhere</a:t>
            </a:r>
          </a:p>
          <a:p>
            <a:pPr marL="0" lvl="0" indent="0" algn="l">
              <a:buClr>
                <a:srgbClr val="B08980"/>
              </a:buClr>
            </a:pPr>
            <a:endParaRPr lang="en-US" sz="2000" b="1" dirty="0">
              <a:solidFill>
                <a:srgbClr val="22130B"/>
              </a:solidFill>
              <a:latin typeface="Arial"/>
              <a:ea typeface="Arial"/>
              <a:cs typeface="Arial"/>
              <a:sym typeface="Arial"/>
            </a:endParaRPr>
          </a:p>
          <a:p>
            <a:pPr marL="342900" lvl="0" algn="l">
              <a:buClr>
                <a:srgbClr val="B08980"/>
              </a:buClr>
              <a:buFont typeface="Arial" panose="020B0604020202020204" pitchFamily="34" charset="0"/>
              <a:buChar char="•"/>
            </a:pPr>
            <a:r>
              <a:rPr lang="en-US" sz="2000" dirty="0">
                <a:solidFill>
                  <a:srgbClr val="22130B"/>
                </a:solidFill>
                <a:latin typeface="Arial"/>
                <a:ea typeface="Arial"/>
                <a:cs typeface="Arial"/>
                <a:sym typeface="Arial"/>
              </a:rPr>
              <a:t>Typography is absolutely everywhere, on your phone, billboards, your coffee cup, or even the different styles used in this blog post. </a:t>
            </a:r>
            <a:endParaRPr lang="en-US" sz="2000" dirty="0" smtClean="0">
              <a:solidFill>
                <a:srgbClr val="22130B"/>
              </a:solidFill>
              <a:latin typeface="Arial"/>
              <a:ea typeface="Arial"/>
              <a:cs typeface="Arial"/>
              <a:sym typeface="Arial"/>
            </a:endParaRPr>
          </a:p>
          <a:p>
            <a:pPr marL="342900" lvl="0" algn="l">
              <a:buClr>
                <a:srgbClr val="B08980"/>
              </a:buClr>
              <a:buFont typeface="Arial" panose="020B0604020202020204" pitchFamily="34" charset="0"/>
              <a:buChar char="•"/>
            </a:pPr>
            <a:r>
              <a:rPr lang="en-US" sz="2000" dirty="0" smtClean="0">
                <a:solidFill>
                  <a:srgbClr val="22130B"/>
                </a:solidFill>
                <a:latin typeface="Arial"/>
                <a:ea typeface="Arial"/>
                <a:cs typeface="Arial"/>
                <a:sym typeface="Arial"/>
              </a:rPr>
              <a:t>Every </a:t>
            </a:r>
            <a:r>
              <a:rPr lang="en-US" sz="2000" dirty="0">
                <a:solidFill>
                  <a:srgbClr val="22130B"/>
                </a:solidFill>
                <a:latin typeface="Arial"/>
                <a:ea typeface="Arial"/>
                <a:cs typeface="Arial"/>
                <a:sym typeface="Arial"/>
              </a:rPr>
              <a:t>font, letter, and character arrangement plays a part in determining how a message is conveyed </a:t>
            </a:r>
          </a:p>
        </p:txBody>
      </p:sp>
      <p:pic>
        <p:nvPicPr>
          <p:cNvPr id="2" name="Picture 1"/>
          <p:cNvPicPr>
            <a:picLocks noChangeAspect="1"/>
          </p:cNvPicPr>
          <p:nvPr/>
        </p:nvPicPr>
        <p:blipFill>
          <a:blip r:embed="rId5"/>
          <a:stretch>
            <a:fillRect/>
          </a:stretch>
        </p:blipFill>
        <p:spPr>
          <a:xfrm>
            <a:off x="4210657" y="956363"/>
            <a:ext cx="2665171" cy="3759799"/>
          </a:xfrm>
          <a:prstGeom prst="rect">
            <a:avLst/>
          </a:prstGeom>
        </p:spPr>
      </p:pic>
      <p:pic>
        <p:nvPicPr>
          <p:cNvPr id="3" name="Picture 2"/>
          <p:cNvPicPr>
            <a:picLocks noChangeAspect="1"/>
          </p:cNvPicPr>
          <p:nvPr/>
        </p:nvPicPr>
        <p:blipFill>
          <a:blip r:embed="rId6"/>
          <a:stretch>
            <a:fillRect/>
          </a:stretch>
        </p:blipFill>
        <p:spPr>
          <a:xfrm>
            <a:off x="6981713" y="1927624"/>
            <a:ext cx="2101109" cy="2788537"/>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9" name="Google Shape;149;p10"/>
          <p:cNvSpPr txBox="1">
            <a:spLocks noGrp="1"/>
          </p:cNvSpPr>
          <p:nvPr>
            <p:ph type="title"/>
          </p:nvPr>
        </p:nvSpPr>
        <p:spPr>
          <a:xfrm>
            <a:off x="86154" y="81343"/>
            <a:ext cx="7704000" cy="572700"/>
          </a:xfrm>
          <a:prstGeom prst="rect">
            <a:avLst/>
          </a:prstGeom>
          <a:noFill/>
          <a:ln>
            <a:noFill/>
          </a:ln>
        </p:spPr>
        <p:txBody>
          <a:bodyPr spcFirstLastPara="1" wrap="square" lIns="91425" tIns="91425" rIns="91425" bIns="91425" anchor="t" anchorCtr="0">
            <a:noAutofit/>
          </a:bodyPr>
          <a:lstStyle/>
          <a:p>
            <a:pPr algn="just">
              <a:lnSpc>
                <a:spcPct val="150000"/>
              </a:lnSpc>
              <a:spcAft>
                <a:spcPts val="800"/>
              </a:spcAft>
            </a:pPr>
            <a:r>
              <a:rPr lang="en-US" dirty="0">
                <a:solidFill>
                  <a:schemeClr val="bg1">
                    <a:lumMod val="10000"/>
                  </a:schemeClr>
                </a:solidFill>
                <a:latin typeface="Poor Richard" panose="02080502050505020702" pitchFamily="18" charset="0"/>
                <a:ea typeface="Calibri" panose="020F0502020204030204" pitchFamily="34" charset="0"/>
                <a:cs typeface="Times New Roman" panose="02020603050405020304" pitchFamily="18" charset="0"/>
              </a:rPr>
              <a:t>Elements and Principles of typography</a:t>
            </a:r>
            <a:endParaRPr lang="en-US" sz="2000" dirty="0">
              <a:solidFill>
                <a:schemeClr val="bg1">
                  <a:lumMod val="10000"/>
                </a:schemeClr>
              </a:solidFill>
              <a:effectLst/>
              <a:latin typeface="Poor Richard" panose="02080502050505020702" pitchFamily="18" charset="0"/>
              <a:ea typeface="Calibri" panose="020F0502020204030204" pitchFamily="34" charset="0"/>
              <a:cs typeface="Times New Roman" panose="02020603050405020304" pitchFamily="18" charset="0"/>
            </a:endParaRPr>
          </a:p>
        </p:txBody>
      </p:sp>
      <p:sp>
        <p:nvSpPr>
          <p:cNvPr id="2" name="Subtitle 1"/>
          <p:cNvSpPr>
            <a:spLocks noGrp="1"/>
          </p:cNvSpPr>
          <p:nvPr>
            <p:ph type="subTitle" idx="4"/>
          </p:nvPr>
        </p:nvSpPr>
        <p:spPr>
          <a:xfrm>
            <a:off x="86154" y="798303"/>
            <a:ext cx="7883573" cy="931500"/>
          </a:xfrm>
        </p:spPr>
        <p:txBody>
          <a:bodyPr/>
          <a:lstStyle/>
          <a:p>
            <a:pPr algn="l"/>
            <a:r>
              <a:rPr lang="en-US" sz="1800" dirty="0">
                <a:solidFill>
                  <a:schemeClr val="bg1">
                    <a:lumMod val="25000"/>
                  </a:schemeClr>
                </a:solidFill>
                <a:latin typeface="+mn-lt"/>
              </a:rPr>
              <a:t>The following are </a:t>
            </a:r>
            <a:r>
              <a:rPr lang="en-US" sz="1800" b="1" dirty="0">
                <a:solidFill>
                  <a:schemeClr val="bg1">
                    <a:lumMod val="25000"/>
                  </a:schemeClr>
                </a:solidFill>
                <a:latin typeface="+mn-lt"/>
              </a:rPr>
              <a:t>elements of typography </a:t>
            </a:r>
            <a:r>
              <a:rPr lang="en-US" sz="1800" dirty="0">
                <a:solidFill>
                  <a:schemeClr val="bg1">
                    <a:lumMod val="25000"/>
                  </a:schemeClr>
                </a:solidFill>
                <a:latin typeface="+mn-lt"/>
              </a:rPr>
              <a:t>that guide its use in design:</a:t>
            </a:r>
          </a:p>
          <a:p>
            <a:pPr marL="114300" indent="0" algn="l"/>
            <a:r>
              <a:rPr lang="en-US" sz="1800" b="1" dirty="0" smtClean="0">
                <a:solidFill>
                  <a:schemeClr val="bg1">
                    <a:lumMod val="25000"/>
                  </a:schemeClr>
                </a:solidFill>
                <a:latin typeface="+mn-lt"/>
              </a:rPr>
              <a:t>Typefaces/Fonts</a:t>
            </a:r>
            <a:r>
              <a:rPr lang="en-US" sz="1800" b="1" dirty="0">
                <a:solidFill>
                  <a:schemeClr val="bg1">
                    <a:lumMod val="25000"/>
                  </a:schemeClr>
                </a:solidFill>
                <a:latin typeface="+mn-lt"/>
              </a:rPr>
              <a:t>: </a:t>
            </a:r>
            <a:r>
              <a:rPr lang="en-US" sz="1800" dirty="0">
                <a:solidFill>
                  <a:schemeClr val="bg1">
                    <a:lumMod val="25000"/>
                  </a:schemeClr>
                </a:solidFill>
                <a:latin typeface="+mn-lt"/>
              </a:rPr>
              <a:t>The different styles or designs of characters, including serif, sans-serif, script, and decorative fonts. A font refers to a specific style, weight, and size of a typeface. </a:t>
            </a:r>
            <a:endParaRPr lang="en-US" sz="1800" dirty="0" smtClean="0">
              <a:solidFill>
                <a:schemeClr val="bg1">
                  <a:lumMod val="25000"/>
                </a:schemeClr>
              </a:solidFill>
              <a:latin typeface="+mn-lt"/>
            </a:endParaRPr>
          </a:p>
          <a:p>
            <a:pPr marL="400050" indent="-285750" algn="l">
              <a:buFont typeface="Arial" panose="020B0604020202020204" pitchFamily="34" charset="0"/>
              <a:buChar char="•"/>
            </a:pPr>
            <a:r>
              <a:rPr lang="en-US" sz="1800" dirty="0" smtClean="0">
                <a:solidFill>
                  <a:schemeClr val="bg1">
                    <a:lumMod val="25000"/>
                  </a:schemeClr>
                </a:solidFill>
                <a:latin typeface="+mn-lt"/>
              </a:rPr>
              <a:t>A </a:t>
            </a:r>
            <a:r>
              <a:rPr lang="en-US" sz="1800" dirty="0">
                <a:solidFill>
                  <a:schemeClr val="bg1">
                    <a:lumMod val="25000"/>
                  </a:schemeClr>
                </a:solidFill>
                <a:latin typeface="+mn-lt"/>
              </a:rPr>
              <a:t>typeface, on the other hand, refers to a set of characters with a consistent design, including letters, numbers, and symbols. </a:t>
            </a:r>
            <a:endParaRPr lang="en-US" sz="1800" dirty="0" smtClean="0">
              <a:solidFill>
                <a:schemeClr val="bg1">
                  <a:lumMod val="25000"/>
                </a:schemeClr>
              </a:solidFill>
              <a:latin typeface="+mn-lt"/>
            </a:endParaRPr>
          </a:p>
          <a:p>
            <a:pPr marL="400050" indent="-285750" algn="l">
              <a:buFont typeface="Arial" panose="020B0604020202020204" pitchFamily="34" charset="0"/>
              <a:buChar char="•"/>
            </a:pPr>
            <a:r>
              <a:rPr lang="en-US" sz="1800" dirty="0" smtClean="0">
                <a:solidFill>
                  <a:schemeClr val="bg1">
                    <a:lumMod val="25000"/>
                  </a:schemeClr>
                </a:solidFill>
                <a:latin typeface="+mn-lt"/>
              </a:rPr>
              <a:t>Examples </a:t>
            </a:r>
            <a:r>
              <a:rPr lang="en-US" sz="1800" dirty="0">
                <a:solidFill>
                  <a:schemeClr val="bg1">
                    <a:lumMod val="25000"/>
                  </a:schemeClr>
                </a:solidFill>
                <a:latin typeface="+mn-lt"/>
              </a:rPr>
              <a:t>of typefaces include Arial, Times New Roman, and Helvetica.</a:t>
            </a:r>
          </a:p>
          <a:p>
            <a:pPr algn="l"/>
            <a:r>
              <a:rPr lang="en-US" sz="1800" dirty="0">
                <a:solidFill>
                  <a:schemeClr val="bg1">
                    <a:lumMod val="25000"/>
                  </a:schemeClr>
                </a:solidFill>
                <a:latin typeface="+mn-lt"/>
              </a:rPr>
              <a:t>•	</a:t>
            </a:r>
            <a:r>
              <a:rPr lang="en-US" sz="1800" dirty="0" smtClean="0">
                <a:solidFill>
                  <a:schemeClr val="bg1">
                    <a:lumMod val="25000"/>
                  </a:schemeClr>
                </a:solidFill>
                <a:latin typeface="+mn-lt"/>
              </a:rPr>
              <a:t>	</a:t>
            </a:r>
            <a:r>
              <a:rPr lang="en-US" sz="1800" b="1" dirty="0" smtClean="0">
                <a:solidFill>
                  <a:schemeClr val="bg1">
                    <a:lumMod val="25000"/>
                  </a:schemeClr>
                </a:solidFill>
                <a:latin typeface="+mn-lt"/>
              </a:rPr>
              <a:t>Serif</a:t>
            </a:r>
            <a:r>
              <a:rPr lang="en-US" sz="1800" b="1" dirty="0">
                <a:solidFill>
                  <a:schemeClr val="bg1">
                    <a:lumMod val="25000"/>
                  </a:schemeClr>
                </a:solidFill>
                <a:latin typeface="+mn-lt"/>
              </a:rPr>
              <a:t>: </a:t>
            </a:r>
            <a:r>
              <a:rPr lang="en-US" sz="1800" dirty="0">
                <a:solidFill>
                  <a:schemeClr val="bg1">
                    <a:lumMod val="25000"/>
                  </a:schemeClr>
                </a:solidFill>
                <a:latin typeface="+mn-lt"/>
              </a:rPr>
              <a:t>These typefaces have tiny lines (serifs) trailing from the </a:t>
            </a:r>
            <a:r>
              <a:rPr lang="en-US" sz="1800" dirty="0" smtClean="0">
                <a:solidFill>
                  <a:schemeClr val="bg1">
                    <a:lumMod val="25000"/>
                  </a:schemeClr>
                </a:solidFill>
                <a:latin typeface="+mn-lt"/>
              </a:rPr>
              <a:t>	edges </a:t>
            </a:r>
            <a:r>
              <a:rPr lang="en-US" sz="1800" dirty="0">
                <a:solidFill>
                  <a:schemeClr val="bg1">
                    <a:lumMod val="25000"/>
                  </a:schemeClr>
                </a:solidFill>
                <a:latin typeface="+mn-lt"/>
              </a:rPr>
              <a:t>of strokes and stems. Often used for headlines and </a:t>
            </a:r>
            <a:r>
              <a:rPr lang="en-US" sz="1800" dirty="0" smtClean="0">
                <a:solidFill>
                  <a:schemeClr val="bg1">
                    <a:lumMod val="25000"/>
                  </a:schemeClr>
                </a:solidFill>
                <a:latin typeface="+mn-lt"/>
              </a:rPr>
              <a:t>	narratives</a:t>
            </a:r>
            <a:r>
              <a:rPr lang="en-US" sz="1800" dirty="0">
                <a:solidFill>
                  <a:schemeClr val="bg1">
                    <a:lumMod val="25000"/>
                  </a:schemeClr>
                </a:solidFill>
                <a:latin typeface="+mn-lt"/>
              </a:rPr>
              <a:t>.</a:t>
            </a:r>
          </a:p>
          <a:p>
            <a:pPr algn="l"/>
            <a:r>
              <a:rPr lang="en-US" sz="1800" dirty="0">
                <a:solidFill>
                  <a:schemeClr val="bg1">
                    <a:lumMod val="25000"/>
                  </a:schemeClr>
                </a:solidFill>
                <a:latin typeface="+mn-lt"/>
              </a:rPr>
              <a:t>•	</a:t>
            </a:r>
            <a:r>
              <a:rPr lang="en-US" sz="1800" dirty="0" smtClean="0">
                <a:solidFill>
                  <a:schemeClr val="bg1">
                    <a:lumMod val="25000"/>
                  </a:schemeClr>
                </a:solidFill>
                <a:latin typeface="+mn-lt"/>
              </a:rPr>
              <a:t>	</a:t>
            </a:r>
            <a:r>
              <a:rPr lang="en-US" sz="1800" b="1" dirty="0" smtClean="0">
                <a:solidFill>
                  <a:schemeClr val="bg1">
                    <a:lumMod val="25000"/>
                  </a:schemeClr>
                </a:solidFill>
                <a:latin typeface="+mn-lt"/>
              </a:rPr>
              <a:t>Sans </a:t>
            </a:r>
            <a:r>
              <a:rPr lang="en-US" sz="1800" b="1" dirty="0">
                <a:solidFill>
                  <a:schemeClr val="bg1">
                    <a:lumMod val="25000"/>
                  </a:schemeClr>
                </a:solidFill>
                <a:latin typeface="+mn-lt"/>
              </a:rPr>
              <a:t>Serif: </a:t>
            </a:r>
            <a:r>
              <a:rPr lang="en-US" sz="1800" dirty="0">
                <a:solidFill>
                  <a:schemeClr val="bg1">
                    <a:lumMod val="25000"/>
                  </a:schemeClr>
                </a:solidFill>
                <a:latin typeface="+mn-lt"/>
              </a:rPr>
              <a:t>Clean and modern, sans serif typefaces lack serifs. </a:t>
            </a:r>
            <a:r>
              <a:rPr lang="en-US" sz="1800" dirty="0" smtClean="0">
                <a:solidFill>
                  <a:schemeClr val="bg1">
                    <a:lumMod val="25000"/>
                  </a:schemeClr>
                </a:solidFill>
                <a:latin typeface="+mn-lt"/>
              </a:rPr>
              <a:t>	They’re </a:t>
            </a:r>
            <a:r>
              <a:rPr lang="en-US" sz="1800" dirty="0">
                <a:solidFill>
                  <a:schemeClr val="bg1">
                    <a:lumMod val="25000"/>
                  </a:schemeClr>
                </a:solidFill>
                <a:latin typeface="+mn-lt"/>
              </a:rPr>
              <a:t>great for digital interfaces and contemporary designs.</a:t>
            </a:r>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p:cNvSpPr>
            <a:spLocks noGrp="1"/>
          </p:cNvSpPr>
          <p:nvPr>
            <p:ph type="subTitle" idx="4"/>
          </p:nvPr>
        </p:nvSpPr>
        <p:spPr>
          <a:xfrm>
            <a:off x="498763" y="3756846"/>
            <a:ext cx="7582237" cy="931500"/>
          </a:xfrm>
        </p:spPr>
        <p:txBody>
          <a:bodyPr/>
          <a:lstStyle/>
          <a:p>
            <a:pPr algn="l"/>
            <a:r>
              <a:rPr lang="en-US" sz="900" dirty="0" smtClean="0"/>
              <a:t>Source</a:t>
            </a:r>
            <a:r>
              <a:rPr lang="en-US" sz="900" dirty="0"/>
              <a:t>: </a:t>
            </a:r>
            <a:r>
              <a:rPr lang="en-US" sz="900" dirty="0">
                <a:hlinkClick r:id="rId2"/>
              </a:rPr>
              <a:t>https://</a:t>
            </a:r>
            <a:r>
              <a:rPr lang="en-US" sz="900" dirty="0" smtClean="0">
                <a:hlinkClick r:id="rId2"/>
              </a:rPr>
              <a:t>www.freepik.com/free-vector/creative-design-linear-font_14241124.htm#fromView=search&amp;page=1&amp;position=51&amp;uuid=9c7808b4-6c30-4bf6-8751-747a48b88b52</a:t>
            </a:r>
            <a:r>
              <a:rPr lang="en-US" sz="900" dirty="0"/>
              <a:t> </a:t>
            </a:r>
            <a:r>
              <a:rPr lang="en-US" sz="900" dirty="0">
                <a:hlinkClick r:id="rId3"/>
              </a:rPr>
              <a:t>https://</a:t>
            </a:r>
            <a:r>
              <a:rPr lang="en-US" sz="900" dirty="0" smtClean="0">
                <a:hlinkClick r:id="rId3"/>
              </a:rPr>
              <a:t>www.freepik.com/free-vector/floral-letter-number-sign-set-vector-beige_36224590.htm#fromView=search&amp;page=1&amp;position=7&amp;uuid=b426e7a8-7d93-4c45-adc2-ffba55e0db9f</a:t>
            </a:r>
            <a:r>
              <a:rPr lang="en-US" sz="900" dirty="0" smtClean="0"/>
              <a:t> </a:t>
            </a:r>
            <a:endParaRPr lang="en-US" sz="900" dirty="0"/>
          </a:p>
        </p:txBody>
      </p:sp>
      <p:sp>
        <p:nvSpPr>
          <p:cNvPr id="6" name="Title 5"/>
          <p:cNvSpPr>
            <a:spLocks noGrp="1"/>
          </p:cNvSpPr>
          <p:nvPr>
            <p:ph type="title"/>
          </p:nvPr>
        </p:nvSpPr>
        <p:spPr>
          <a:xfrm>
            <a:off x="0" y="330725"/>
            <a:ext cx="7704000" cy="572700"/>
          </a:xfrm>
        </p:spPr>
        <p:txBody>
          <a:bodyPr/>
          <a:lstStyle/>
          <a:p>
            <a:r>
              <a:rPr lang="en-US" dirty="0">
                <a:solidFill>
                  <a:schemeClr val="bg1">
                    <a:lumMod val="10000"/>
                  </a:schemeClr>
                </a:solidFill>
                <a:latin typeface="Poor Richard" panose="02080502050505020702" pitchFamily="18" charset="0"/>
              </a:rPr>
              <a:t>Typefaces/Fonts</a:t>
            </a:r>
          </a:p>
        </p:txBody>
      </p:sp>
      <p:pic>
        <p:nvPicPr>
          <p:cNvPr id="7" name="Picture 6"/>
          <p:cNvPicPr>
            <a:picLocks noChangeAspect="1"/>
          </p:cNvPicPr>
          <p:nvPr/>
        </p:nvPicPr>
        <p:blipFill>
          <a:blip r:embed="rId4"/>
          <a:stretch>
            <a:fillRect/>
          </a:stretch>
        </p:blipFill>
        <p:spPr>
          <a:xfrm>
            <a:off x="353291" y="903425"/>
            <a:ext cx="4051918" cy="2859200"/>
          </a:xfrm>
          <a:prstGeom prst="rect">
            <a:avLst/>
          </a:prstGeom>
        </p:spPr>
      </p:pic>
      <p:pic>
        <p:nvPicPr>
          <p:cNvPr id="8" name="Picture 7"/>
          <p:cNvPicPr>
            <a:picLocks noChangeAspect="1"/>
          </p:cNvPicPr>
          <p:nvPr/>
        </p:nvPicPr>
        <p:blipFill>
          <a:blip r:embed="rId5"/>
          <a:stretch>
            <a:fillRect/>
          </a:stretch>
        </p:blipFill>
        <p:spPr>
          <a:xfrm>
            <a:off x="4524126" y="903426"/>
            <a:ext cx="2853420" cy="2853420"/>
          </a:xfrm>
          <a:prstGeom prst="rect">
            <a:avLst/>
          </a:prstGeom>
        </p:spPr>
      </p:pic>
    </p:spTree>
    <p:extLst>
      <p:ext uri="{BB962C8B-B14F-4D97-AF65-F5344CB8AC3E}">
        <p14:creationId xmlns:p14="http://schemas.microsoft.com/office/powerpoint/2010/main" val="39954388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Google Shape;155;p11"/>
          <p:cNvSpPr txBox="1">
            <a:spLocks noGrp="1"/>
          </p:cNvSpPr>
          <p:nvPr>
            <p:ph type="title"/>
          </p:nvPr>
        </p:nvSpPr>
        <p:spPr>
          <a:xfrm>
            <a:off x="-374503" y="225911"/>
            <a:ext cx="7704000" cy="572700"/>
          </a:xfrm>
          <a:prstGeom prst="rect">
            <a:avLst/>
          </a:prstGeom>
          <a:noFill/>
          <a:ln>
            <a:noFill/>
          </a:ln>
        </p:spPr>
        <p:txBody>
          <a:bodyPr spcFirstLastPara="1" wrap="square" lIns="91425" tIns="91425" rIns="91425" bIns="91425" anchor="t" anchorCtr="0">
            <a:noAutofit/>
          </a:bodyPr>
          <a:lstStyle/>
          <a:p>
            <a:pPr lvl="0"/>
            <a:r>
              <a:rPr lang="en-US" dirty="0" smtClean="0">
                <a:solidFill>
                  <a:schemeClr val="bg1">
                    <a:lumMod val="10000"/>
                  </a:schemeClr>
                </a:solidFill>
                <a:latin typeface="Poor Richard" panose="02080502050505020702" pitchFamily="18" charset="0"/>
                <a:ea typeface="Arial"/>
                <a:cs typeface="Arial"/>
                <a:sym typeface="Arial"/>
              </a:rPr>
              <a:t>Elements </a:t>
            </a:r>
            <a:r>
              <a:rPr lang="en-US" dirty="0">
                <a:solidFill>
                  <a:schemeClr val="bg1">
                    <a:lumMod val="10000"/>
                  </a:schemeClr>
                </a:solidFill>
                <a:latin typeface="Poor Richard" panose="02080502050505020702" pitchFamily="18" charset="0"/>
                <a:ea typeface="Arial"/>
                <a:cs typeface="Arial"/>
                <a:sym typeface="Arial"/>
              </a:rPr>
              <a:t>of typography </a:t>
            </a:r>
            <a:endParaRPr dirty="0">
              <a:solidFill>
                <a:schemeClr val="bg1">
                  <a:lumMod val="10000"/>
                </a:schemeClr>
              </a:solidFill>
              <a:latin typeface="Poor Richard" panose="02080502050505020702" pitchFamily="18" charset="0"/>
              <a:ea typeface="Arial"/>
              <a:cs typeface="Arial"/>
              <a:sym typeface="Arial"/>
            </a:endParaRPr>
          </a:p>
        </p:txBody>
      </p:sp>
      <p:sp>
        <p:nvSpPr>
          <p:cNvPr id="156" name="Google Shape;156;p11"/>
          <p:cNvSpPr txBox="1">
            <a:spLocks noGrp="1"/>
          </p:cNvSpPr>
          <p:nvPr>
            <p:ph type="subTitle" idx="1"/>
          </p:nvPr>
        </p:nvSpPr>
        <p:spPr>
          <a:xfrm>
            <a:off x="56689" y="648335"/>
            <a:ext cx="7272808" cy="2037329"/>
          </a:xfrm>
          <a:prstGeom prst="rect">
            <a:avLst/>
          </a:prstGeom>
          <a:noFill/>
          <a:ln>
            <a:noFill/>
          </a:ln>
        </p:spPr>
        <p:txBody>
          <a:bodyPr spcFirstLastPara="1" wrap="square" lIns="91425" tIns="91425" rIns="91425" bIns="91425" anchor="t" anchorCtr="0">
            <a:noAutofit/>
          </a:bodyPr>
          <a:lstStyle/>
          <a:p>
            <a:pPr marL="457200" lvl="0" indent="-342900" algn="just" rtl="0">
              <a:lnSpc>
                <a:spcPct val="150000"/>
              </a:lnSpc>
              <a:spcBef>
                <a:spcPts val="1800"/>
              </a:spcBef>
              <a:spcAft>
                <a:spcPts val="0"/>
              </a:spcAft>
              <a:buSzPts val="1400"/>
              <a:buNone/>
            </a:pPr>
            <a:endParaRPr sz="1400" dirty="0">
              <a:latin typeface="Calibri"/>
              <a:ea typeface="Calibri"/>
              <a:cs typeface="Calibri"/>
              <a:sym typeface="Calibri"/>
            </a:endParaRPr>
          </a:p>
          <a:p>
            <a:pPr marL="342900" lvl="0" algn="just">
              <a:buFont typeface="Wingdings" panose="05000000000000000000" pitchFamily="2" charset="2"/>
              <a:buChar char="§"/>
            </a:pPr>
            <a:r>
              <a:rPr lang="en-US" sz="2000" b="1" dirty="0" smtClean="0">
                <a:solidFill>
                  <a:srgbClr val="222222"/>
                </a:solidFill>
                <a:latin typeface="Arial"/>
                <a:ea typeface="Arial"/>
                <a:cs typeface="Arial"/>
                <a:sym typeface="Arial"/>
              </a:rPr>
              <a:t>Type </a:t>
            </a:r>
            <a:r>
              <a:rPr lang="en-US" sz="2000" b="1" dirty="0">
                <a:solidFill>
                  <a:srgbClr val="222222"/>
                </a:solidFill>
                <a:latin typeface="Arial"/>
                <a:ea typeface="Arial"/>
                <a:cs typeface="Arial"/>
                <a:sym typeface="Arial"/>
              </a:rPr>
              <a:t>Size: </a:t>
            </a:r>
            <a:r>
              <a:rPr lang="en-US" sz="2000" dirty="0">
                <a:solidFill>
                  <a:srgbClr val="222222"/>
                </a:solidFill>
                <a:latin typeface="Arial"/>
                <a:ea typeface="Arial"/>
                <a:cs typeface="Arial"/>
                <a:sym typeface="Arial"/>
              </a:rPr>
              <a:t>Refers to the height of the characters, typically measured in points (</a:t>
            </a:r>
            <a:r>
              <a:rPr lang="en-US" sz="2000" dirty="0" err="1">
                <a:solidFill>
                  <a:srgbClr val="222222"/>
                </a:solidFill>
                <a:latin typeface="Arial"/>
                <a:ea typeface="Arial"/>
                <a:cs typeface="Arial"/>
                <a:sym typeface="Arial"/>
              </a:rPr>
              <a:t>pt</a:t>
            </a:r>
            <a:r>
              <a:rPr lang="en-US" sz="2000" dirty="0">
                <a:solidFill>
                  <a:srgbClr val="222222"/>
                </a:solidFill>
                <a:latin typeface="Arial"/>
                <a:ea typeface="Arial"/>
                <a:cs typeface="Arial"/>
                <a:sym typeface="Arial"/>
              </a:rPr>
              <a:t>) or pixels (</a:t>
            </a:r>
            <a:r>
              <a:rPr lang="en-US" sz="2000" dirty="0" err="1">
                <a:solidFill>
                  <a:srgbClr val="222222"/>
                </a:solidFill>
                <a:latin typeface="Arial"/>
                <a:ea typeface="Arial"/>
                <a:cs typeface="Arial"/>
                <a:sym typeface="Arial"/>
              </a:rPr>
              <a:t>px</a:t>
            </a:r>
            <a:r>
              <a:rPr lang="en-US" sz="2000" dirty="0">
                <a:solidFill>
                  <a:srgbClr val="222222"/>
                </a:solidFill>
                <a:latin typeface="Arial"/>
                <a:ea typeface="Arial"/>
                <a:cs typeface="Arial"/>
                <a:sym typeface="Arial"/>
              </a:rPr>
              <a:t>). Larger font sizes are used for headlines or titles, while smaller font sizes are used for body text or captions</a:t>
            </a:r>
            <a:r>
              <a:rPr lang="en-US" sz="2000" dirty="0" smtClean="0">
                <a:solidFill>
                  <a:srgbClr val="222222"/>
                </a:solidFill>
                <a:latin typeface="Arial"/>
                <a:ea typeface="Arial"/>
                <a:cs typeface="Arial"/>
                <a:sym typeface="Arial"/>
              </a:rPr>
              <a:t>.</a:t>
            </a:r>
          </a:p>
          <a:p>
            <a:pPr marL="0" lvl="0" indent="0" algn="just"/>
            <a:endParaRPr lang="en-US" sz="2000" dirty="0">
              <a:solidFill>
                <a:srgbClr val="222222"/>
              </a:solidFill>
              <a:latin typeface="Arial"/>
              <a:ea typeface="Arial"/>
              <a:cs typeface="Arial"/>
              <a:sym typeface="Arial"/>
            </a:endParaRPr>
          </a:p>
          <a:p>
            <a:pPr marL="342900" lvl="0" algn="just">
              <a:buFont typeface="Wingdings" panose="05000000000000000000" pitchFamily="2" charset="2"/>
              <a:buChar char="§"/>
            </a:pPr>
            <a:r>
              <a:rPr lang="en-US" sz="2000" b="1" dirty="0" smtClean="0">
                <a:solidFill>
                  <a:srgbClr val="222222"/>
                </a:solidFill>
                <a:latin typeface="Arial"/>
                <a:ea typeface="Arial"/>
                <a:cs typeface="Arial"/>
                <a:sym typeface="Arial"/>
              </a:rPr>
              <a:t>Type </a:t>
            </a:r>
            <a:r>
              <a:rPr lang="en-US" sz="2000" b="1" dirty="0">
                <a:solidFill>
                  <a:srgbClr val="222222"/>
                </a:solidFill>
                <a:latin typeface="Arial"/>
                <a:ea typeface="Arial"/>
                <a:cs typeface="Arial"/>
                <a:sym typeface="Arial"/>
              </a:rPr>
              <a:t>Style: </a:t>
            </a:r>
            <a:r>
              <a:rPr lang="en-US" sz="2000" dirty="0">
                <a:solidFill>
                  <a:srgbClr val="222222"/>
                </a:solidFill>
                <a:latin typeface="Arial"/>
                <a:ea typeface="Arial"/>
                <a:cs typeface="Arial"/>
                <a:sym typeface="Arial"/>
              </a:rPr>
              <a:t>Fonts come in various styles, such as regular, bold, italic, and bold italic. Each style conveys a different visual emphasis and tone</a:t>
            </a:r>
            <a:r>
              <a:rPr lang="en-US" sz="2000" dirty="0" smtClean="0">
                <a:solidFill>
                  <a:srgbClr val="222222"/>
                </a:solidFill>
                <a:latin typeface="Arial"/>
                <a:ea typeface="Arial"/>
                <a:cs typeface="Arial"/>
                <a:sym typeface="Arial"/>
              </a:rPr>
              <a:t>.</a:t>
            </a:r>
          </a:p>
          <a:p>
            <a:pPr marL="342900" lvl="0" algn="just">
              <a:buFont typeface="Wingdings" panose="05000000000000000000" pitchFamily="2" charset="2"/>
              <a:buChar char="§"/>
            </a:pPr>
            <a:r>
              <a:rPr lang="en-US" sz="2000" dirty="0" smtClean="0">
                <a:solidFill>
                  <a:srgbClr val="222222"/>
                </a:solidFill>
                <a:latin typeface="Arial"/>
                <a:ea typeface="Arial"/>
                <a:cs typeface="Arial"/>
                <a:sym typeface="Arial"/>
              </a:rPr>
              <a:t> </a:t>
            </a:r>
            <a:r>
              <a:rPr lang="en-US" sz="2000" dirty="0">
                <a:solidFill>
                  <a:srgbClr val="222222"/>
                </a:solidFill>
                <a:latin typeface="Arial"/>
                <a:ea typeface="Arial"/>
                <a:cs typeface="Arial"/>
                <a:sym typeface="Arial"/>
              </a:rPr>
              <a:t>For example, bold fonts are often used for headings or emphasis, while italic fonts may be used for emphasis or to denote quotes</a:t>
            </a:r>
            <a:r>
              <a:rPr lang="en-US" sz="2000" dirty="0" smtClean="0">
                <a:solidFill>
                  <a:srgbClr val="222222"/>
                </a:solidFill>
                <a:latin typeface="Arial"/>
                <a:ea typeface="Arial"/>
                <a:cs typeface="Arial"/>
                <a:sym typeface="Arial"/>
              </a:rPr>
              <a:t>.</a:t>
            </a:r>
            <a:endParaRPr lang="en-US" sz="2000" dirty="0">
              <a:solidFill>
                <a:srgbClr val="222222"/>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12"/>
          <p:cNvSpPr txBox="1">
            <a:spLocks noGrp="1"/>
          </p:cNvSpPr>
          <p:nvPr>
            <p:ph type="title"/>
          </p:nvPr>
        </p:nvSpPr>
        <p:spPr>
          <a:xfrm>
            <a:off x="-721526" y="100332"/>
            <a:ext cx="7704000" cy="5727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US" dirty="0" smtClean="0">
                <a:solidFill>
                  <a:schemeClr val="bg1">
                    <a:lumMod val="10000"/>
                  </a:schemeClr>
                </a:solidFill>
                <a:latin typeface="Poor Richard" panose="02080502050505020702" pitchFamily="18" charset="0"/>
                <a:ea typeface="Arial"/>
                <a:cs typeface="Arial"/>
                <a:sym typeface="Arial"/>
              </a:rPr>
              <a:t>Type style and size</a:t>
            </a:r>
            <a:endParaRPr dirty="0">
              <a:solidFill>
                <a:schemeClr val="bg1">
                  <a:lumMod val="10000"/>
                </a:schemeClr>
              </a:solidFill>
              <a:latin typeface="Poor Richard" panose="02080502050505020702" pitchFamily="18" charset="0"/>
            </a:endParaRPr>
          </a:p>
        </p:txBody>
      </p:sp>
      <p:sp>
        <p:nvSpPr>
          <p:cNvPr id="2" name="Subtitle 1"/>
          <p:cNvSpPr>
            <a:spLocks noGrp="1"/>
          </p:cNvSpPr>
          <p:nvPr>
            <p:ph type="subTitle" idx="6"/>
          </p:nvPr>
        </p:nvSpPr>
        <p:spPr>
          <a:xfrm>
            <a:off x="3003914" y="4212000"/>
            <a:ext cx="6140086" cy="931500"/>
          </a:xfrm>
        </p:spPr>
        <p:txBody>
          <a:bodyPr/>
          <a:lstStyle/>
          <a:p>
            <a:pPr algn="l"/>
            <a:r>
              <a:rPr lang="en-US" sz="900" dirty="0" smtClean="0"/>
              <a:t>Sources: </a:t>
            </a:r>
            <a:r>
              <a:rPr lang="en-US" sz="900" dirty="0" smtClean="0">
                <a:hlinkClick r:id="rId3"/>
              </a:rPr>
              <a:t>https</a:t>
            </a:r>
            <a:r>
              <a:rPr lang="en-US" sz="900" dirty="0">
                <a:hlinkClick r:id="rId3"/>
              </a:rPr>
              <a:t>://</a:t>
            </a:r>
            <a:r>
              <a:rPr lang="en-US" sz="900" dirty="0" smtClean="0">
                <a:hlinkClick r:id="rId3"/>
              </a:rPr>
              <a:t>commons.wikimedia.org/w/index.php?search=typeface+futura&amp;title=Special:MediaSearch&amp;go=Go&amp;type=image</a:t>
            </a:r>
            <a:r>
              <a:rPr lang="en-US" sz="900" dirty="0" smtClean="0"/>
              <a:t> </a:t>
            </a:r>
            <a:r>
              <a:rPr lang="en-US" sz="900" dirty="0">
                <a:hlinkClick r:id="rId4"/>
              </a:rPr>
              <a:t>https://</a:t>
            </a:r>
            <a:r>
              <a:rPr lang="en-US" sz="900" dirty="0" smtClean="0">
                <a:hlinkClick r:id="rId4"/>
              </a:rPr>
              <a:t>commons.wikimedia.org/w/index.php?search=typeface+new+times+roman&amp;title=Special:MediaSearch&amp;go=Go&amp;type=image</a:t>
            </a:r>
            <a:r>
              <a:rPr lang="en-US" sz="900" dirty="0" smtClean="0"/>
              <a:t> </a:t>
            </a:r>
            <a:endParaRPr lang="en-US" sz="900" dirty="0"/>
          </a:p>
        </p:txBody>
      </p:sp>
      <p:pic>
        <p:nvPicPr>
          <p:cNvPr id="3" name="Picture 2"/>
          <p:cNvPicPr>
            <a:picLocks noChangeAspect="1"/>
          </p:cNvPicPr>
          <p:nvPr/>
        </p:nvPicPr>
        <p:blipFill>
          <a:blip r:embed="rId5"/>
          <a:stretch>
            <a:fillRect/>
          </a:stretch>
        </p:blipFill>
        <p:spPr>
          <a:xfrm>
            <a:off x="372931" y="853177"/>
            <a:ext cx="2757543" cy="3912264"/>
          </a:xfrm>
          <a:prstGeom prst="rect">
            <a:avLst/>
          </a:prstGeom>
        </p:spPr>
      </p:pic>
      <p:pic>
        <p:nvPicPr>
          <p:cNvPr id="4" name="Picture 3"/>
          <p:cNvPicPr>
            <a:picLocks noChangeAspect="1"/>
          </p:cNvPicPr>
          <p:nvPr/>
        </p:nvPicPr>
        <p:blipFill>
          <a:blip r:embed="rId6"/>
          <a:stretch>
            <a:fillRect/>
          </a:stretch>
        </p:blipFill>
        <p:spPr>
          <a:xfrm>
            <a:off x="3804622" y="854080"/>
            <a:ext cx="2993926" cy="3536575"/>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13"/>
          <p:cNvSpPr txBox="1">
            <a:spLocks noGrp="1"/>
          </p:cNvSpPr>
          <p:nvPr>
            <p:ph type="title"/>
          </p:nvPr>
        </p:nvSpPr>
        <p:spPr>
          <a:xfrm>
            <a:off x="-1067236" y="465807"/>
            <a:ext cx="7704000" cy="572700"/>
          </a:xfrm>
          <a:prstGeom prst="rect">
            <a:avLst/>
          </a:prstGeom>
          <a:noFill/>
          <a:ln>
            <a:noFill/>
          </a:ln>
        </p:spPr>
        <p:txBody>
          <a:bodyPr spcFirstLastPara="1" wrap="square" lIns="91425" tIns="91425" rIns="91425" bIns="91425" anchor="t" anchorCtr="0">
            <a:noAutofit/>
          </a:bodyPr>
          <a:lstStyle/>
          <a:p>
            <a:pPr lvl="0"/>
            <a:r>
              <a:rPr lang="en-US" dirty="0" smtClean="0">
                <a:solidFill>
                  <a:srgbClr val="22130B"/>
                </a:solidFill>
                <a:latin typeface="Poor Richard" panose="02080502050505020702" pitchFamily="18" charset="0"/>
                <a:ea typeface="Arial"/>
                <a:cs typeface="Arial"/>
                <a:sym typeface="Arial"/>
              </a:rPr>
              <a:t>Elements </a:t>
            </a:r>
            <a:r>
              <a:rPr lang="en-US" dirty="0">
                <a:solidFill>
                  <a:srgbClr val="22130B"/>
                </a:solidFill>
                <a:latin typeface="Poor Richard" panose="02080502050505020702" pitchFamily="18" charset="0"/>
                <a:ea typeface="Arial"/>
                <a:cs typeface="Arial"/>
                <a:sym typeface="Arial"/>
              </a:rPr>
              <a:t>of typography </a:t>
            </a:r>
            <a:endParaRPr dirty="0">
              <a:latin typeface="Poor Richard" panose="02080502050505020702" pitchFamily="18" charset="0"/>
            </a:endParaRPr>
          </a:p>
        </p:txBody>
      </p:sp>
      <p:sp>
        <p:nvSpPr>
          <p:cNvPr id="168" name="Google Shape;168;p13"/>
          <p:cNvSpPr txBox="1">
            <a:spLocks noGrp="1"/>
          </p:cNvSpPr>
          <p:nvPr>
            <p:ph type="subTitle" idx="1"/>
          </p:nvPr>
        </p:nvSpPr>
        <p:spPr>
          <a:xfrm>
            <a:off x="720000" y="1131590"/>
            <a:ext cx="6732320" cy="3600400"/>
          </a:xfrm>
          <a:prstGeom prst="rect">
            <a:avLst/>
          </a:prstGeom>
          <a:noFill/>
          <a:ln>
            <a:noFill/>
          </a:ln>
        </p:spPr>
        <p:txBody>
          <a:bodyPr spcFirstLastPara="1" wrap="square" lIns="91425" tIns="91425" rIns="91425" bIns="91425" anchor="t" anchorCtr="0">
            <a:noAutofit/>
          </a:bodyPr>
          <a:lstStyle/>
          <a:p>
            <a:pPr lvl="0" algn="l">
              <a:buFont typeface="Noto Sans Symbols"/>
              <a:buChar char="❑"/>
            </a:pPr>
            <a:r>
              <a:rPr lang="en-US" sz="2000" b="1" dirty="0" smtClean="0">
                <a:solidFill>
                  <a:srgbClr val="22130B"/>
                </a:solidFill>
                <a:latin typeface="+mn-lt"/>
                <a:ea typeface="Times New Roman"/>
                <a:cs typeface="Times New Roman"/>
                <a:sym typeface="Times New Roman"/>
              </a:rPr>
              <a:t>Type </a:t>
            </a:r>
            <a:r>
              <a:rPr lang="en-US" sz="2000" b="1" dirty="0">
                <a:solidFill>
                  <a:srgbClr val="22130B"/>
                </a:solidFill>
                <a:latin typeface="+mn-lt"/>
                <a:ea typeface="Times New Roman"/>
                <a:cs typeface="Times New Roman"/>
                <a:sym typeface="Times New Roman"/>
              </a:rPr>
              <a:t>Weight</a:t>
            </a:r>
            <a:r>
              <a:rPr lang="en-US" sz="2000" dirty="0">
                <a:solidFill>
                  <a:srgbClr val="22130B"/>
                </a:solidFill>
                <a:latin typeface="+mn-lt"/>
                <a:ea typeface="Times New Roman"/>
                <a:cs typeface="Times New Roman"/>
                <a:sym typeface="Times New Roman"/>
              </a:rPr>
              <a:t>: Refers to the thickness or heaviness of the characters, ranging from light to extra bold. </a:t>
            </a:r>
            <a:endParaRPr lang="en-US" sz="2000" dirty="0" smtClean="0">
              <a:solidFill>
                <a:srgbClr val="22130B"/>
              </a:solidFill>
              <a:latin typeface="+mn-lt"/>
              <a:ea typeface="Times New Roman"/>
              <a:cs typeface="Times New Roman"/>
              <a:sym typeface="Times New Roman"/>
            </a:endParaRPr>
          </a:p>
          <a:p>
            <a:pPr lvl="0" algn="l">
              <a:buFont typeface="Noto Sans Symbols"/>
              <a:buChar char="❑"/>
            </a:pPr>
            <a:r>
              <a:rPr lang="en-US" sz="2000" dirty="0" smtClean="0">
                <a:solidFill>
                  <a:srgbClr val="22130B"/>
                </a:solidFill>
                <a:latin typeface="+mn-lt"/>
                <a:ea typeface="Times New Roman"/>
                <a:cs typeface="Times New Roman"/>
                <a:sym typeface="Times New Roman"/>
              </a:rPr>
              <a:t>We </a:t>
            </a:r>
            <a:r>
              <a:rPr lang="en-US" sz="2000" dirty="0">
                <a:solidFill>
                  <a:srgbClr val="22130B"/>
                </a:solidFill>
                <a:latin typeface="+mn-lt"/>
                <a:ea typeface="Times New Roman"/>
                <a:cs typeface="Times New Roman"/>
                <a:sym typeface="Times New Roman"/>
              </a:rPr>
              <a:t>think of weight in terms of "bold," "light," "normal," etc. </a:t>
            </a:r>
            <a:endParaRPr lang="en-US" sz="2000" dirty="0" smtClean="0">
              <a:solidFill>
                <a:srgbClr val="22130B"/>
              </a:solidFill>
              <a:latin typeface="+mn-lt"/>
              <a:ea typeface="Times New Roman"/>
              <a:cs typeface="Times New Roman"/>
              <a:sym typeface="Times New Roman"/>
            </a:endParaRPr>
          </a:p>
          <a:p>
            <a:pPr lvl="0" algn="l">
              <a:buFont typeface="Noto Sans Symbols"/>
              <a:buChar char="❑"/>
            </a:pPr>
            <a:r>
              <a:rPr lang="en-US" sz="2000" dirty="0" smtClean="0">
                <a:solidFill>
                  <a:srgbClr val="22130B"/>
                </a:solidFill>
                <a:latin typeface="+mn-lt"/>
                <a:ea typeface="Times New Roman"/>
                <a:cs typeface="Times New Roman"/>
                <a:sym typeface="Times New Roman"/>
              </a:rPr>
              <a:t>Many </a:t>
            </a:r>
            <a:r>
              <a:rPr lang="en-US" sz="2000" dirty="0">
                <a:solidFill>
                  <a:srgbClr val="22130B"/>
                </a:solidFill>
                <a:latin typeface="+mn-lt"/>
                <a:ea typeface="Times New Roman"/>
                <a:cs typeface="Times New Roman"/>
                <a:sym typeface="Times New Roman"/>
              </a:rPr>
              <a:t>typefaces, however, are already either heavy or light to begin with. </a:t>
            </a:r>
            <a:endParaRPr lang="en-US" sz="2000" dirty="0" smtClean="0">
              <a:solidFill>
                <a:srgbClr val="22130B"/>
              </a:solidFill>
              <a:latin typeface="+mn-lt"/>
              <a:ea typeface="Times New Roman"/>
              <a:cs typeface="Times New Roman"/>
              <a:sym typeface="Times New Roman"/>
            </a:endParaRPr>
          </a:p>
          <a:p>
            <a:pPr lvl="0" algn="l">
              <a:buFont typeface="Noto Sans Symbols"/>
              <a:buChar char="❑"/>
            </a:pPr>
            <a:r>
              <a:rPr lang="en-US" sz="2000" dirty="0" smtClean="0">
                <a:solidFill>
                  <a:srgbClr val="22130B"/>
                </a:solidFill>
                <a:latin typeface="+mn-lt"/>
                <a:ea typeface="Times New Roman"/>
                <a:cs typeface="Times New Roman"/>
                <a:sym typeface="Times New Roman"/>
              </a:rPr>
              <a:t>When </a:t>
            </a:r>
            <a:r>
              <a:rPr lang="en-US" sz="2000" dirty="0">
                <a:solidFill>
                  <a:srgbClr val="22130B"/>
                </a:solidFill>
                <a:latin typeface="+mn-lt"/>
                <a:ea typeface="Times New Roman"/>
                <a:cs typeface="Times New Roman"/>
                <a:sym typeface="Times New Roman"/>
              </a:rPr>
              <a:t>combining typefaces for a design and creating balanced typographical contrast, consider weight first. </a:t>
            </a:r>
            <a:endParaRPr lang="en-US" sz="2000" dirty="0" smtClean="0">
              <a:solidFill>
                <a:srgbClr val="22130B"/>
              </a:solidFill>
              <a:latin typeface="+mn-lt"/>
              <a:ea typeface="Times New Roman"/>
              <a:cs typeface="Times New Roman"/>
              <a:sym typeface="Times New Roman"/>
            </a:endParaRPr>
          </a:p>
          <a:p>
            <a:pPr lvl="0" algn="l">
              <a:buFont typeface="Noto Sans Symbols"/>
              <a:buChar char="❑"/>
            </a:pPr>
            <a:r>
              <a:rPr lang="en-US" sz="2000" dirty="0" smtClean="0">
                <a:solidFill>
                  <a:srgbClr val="22130B"/>
                </a:solidFill>
                <a:latin typeface="+mn-lt"/>
                <a:ea typeface="Times New Roman"/>
                <a:cs typeface="Times New Roman"/>
                <a:sym typeface="Times New Roman"/>
              </a:rPr>
              <a:t>It is </a:t>
            </a:r>
            <a:r>
              <a:rPr lang="en-US" sz="2000" dirty="0">
                <a:solidFill>
                  <a:srgbClr val="22130B"/>
                </a:solidFill>
                <a:latin typeface="+mn-lt"/>
                <a:ea typeface="Times New Roman"/>
                <a:cs typeface="Times New Roman"/>
                <a:sym typeface="Times New Roman"/>
              </a:rPr>
              <a:t>also a good idea to choose a typeface with distinct weights.</a:t>
            </a:r>
            <a:endParaRPr sz="2000" dirty="0">
              <a:solidFill>
                <a:srgbClr val="22130B"/>
              </a:solidFill>
              <a:latin typeface="+mn-lt"/>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p14"/>
          <p:cNvSpPr txBox="1">
            <a:spLocks noGrp="1"/>
          </p:cNvSpPr>
          <p:nvPr>
            <p:ph type="title"/>
          </p:nvPr>
        </p:nvSpPr>
        <p:spPr>
          <a:xfrm>
            <a:off x="-433391" y="164471"/>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Type Weight</a:t>
            </a:r>
            <a:endParaRPr dirty="0">
              <a:latin typeface="Poor Richard" panose="02080502050505020702" pitchFamily="18" charset="0"/>
            </a:endParaRPr>
          </a:p>
        </p:txBody>
      </p:sp>
      <p:sp>
        <p:nvSpPr>
          <p:cNvPr id="174" name="Google Shape;174;p14"/>
          <p:cNvSpPr txBox="1">
            <a:spLocks noGrp="1"/>
          </p:cNvSpPr>
          <p:nvPr>
            <p:ph type="subTitle" idx="4"/>
          </p:nvPr>
        </p:nvSpPr>
        <p:spPr>
          <a:xfrm>
            <a:off x="899592" y="4457700"/>
            <a:ext cx="6480720" cy="274290"/>
          </a:xfrm>
          <a:prstGeom prst="rect">
            <a:avLst/>
          </a:prstGeom>
          <a:noFill/>
          <a:ln>
            <a:noFill/>
          </a:ln>
        </p:spPr>
        <p:txBody>
          <a:bodyPr spcFirstLastPara="1" wrap="square" lIns="91425" tIns="91425" rIns="91425" bIns="91425" anchor="t" anchorCtr="0">
            <a:noAutofit/>
          </a:bodyPr>
          <a:lstStyle/>
          <a:p>
            <a:pPr lvl="0" algn="l"/>
            <a:r>
              <a:rPr lang="en-US" sz="900" dirty="0" smtClean="0"/>
              <a:t>Source: </a:t>
            </a:r>
            <a:r>
              <a:rPr lang="en-US" sz="900" dirty="0" smtClean="0">
                <a:hlinkClick r:id="rId3"/>
              </a:rPr>
              <a:t>https</a:t>
            </a:r>
            <a:r>
              <a:rPr lang="en-US" sz="900" dirty="0">
                <a:hlinkClick r:id="rId3"/>
              </a:rPr>
              <a:t>://</a:t>
            </a:r>
            <a:r>
              <a:rPr lang="en-US" sz="900" dirty="0" smtClean="0">
                <a:hlinkClick r:id="rId3"/>
              </a:rPr>
              <a:t>commons.wikimedia.org/wiki/File:Helvetica_Neue_typeface_weights.svg</a:t>
            </a:r>
            <a:r>
              <a:rPr lang="en-US" sz="900" dirty="0" smtClean="0"/>
              <a:t>  </a:t>
            </a:r>
            <a:endParaRPr sz="900" dirty="0"/>
          </a:p>
        </p:txBody>
      </p:sp>
      <p:pic>
        <p:nvPicPr>
          <p:cNvPr id="2" name="Picture 1"/>
          <p:cNvPicPr>
            <a:picLocks noChangeAspect="1"/>
          </p:cNvPicPr>
          <p:nvPr/>
        </p:nvPicPr>
        <p:blipFill>
          <a:blip r:embed="rId4"/>
          <a:stretch>
            <a:fillRect/>
          </a:stretch>
        </p:blipFill>
        <p:spPr>
          <a:xfrm>
            <a:off x="1762991" y="1017725"/>
            <a:ext cx="4459731" cy="3233305"/>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15"/>
          <p:cNvSpPr txBox="1">
            <a:spLocks noGrp="1"/>
          </p:cNvSpPr>
          <p:nvPr>
            <p:ph type="title"/>
          </p:nvPr>
        </p:nvSpPr>
        <p:spPr>
          <a:xfrm>
            <a:off x="-630819" y="341116"/>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Elements of typography </a:t>
            </a:r>
            <a:endParaRPr dirty="0"/>
          </a:p>
        </p:txBody>
      </p:sp>
      <p:sp>
        <p:nvSpPr>
          <p:cNvPr id="180" name="Google Shape;180;p15"/>
          <p:cNvSpPr txBox="1">
            <a:spLocks noGrp="1"/>
          </p:cNvSpPr>
          <p:nvPr>
            <p:ph type="subTitle" idx="1"/>
          </p:nvPr>
        </p:nvSpPr>
        <p:spPr>
          <a:xfrm>
            <a:off x="720000" y="1131590"/>
            <a:ext cx="6948344" cy="3600400"/>
          </a:xfrm>
          <a:prstGeom prst="rect">
            <a:avLst/>
          </a:prstGeom>
          <a:noFill/>
          <a:ln>
            <a:noFill/>
          </a:ln>
        </p:spPr>
        <p:txBody>
          <a:bodyPr spcFirstLastPara="1" wrap="square" lIns="91425" tIns="91425" rIns="91425" bIns="91425" anchor="t" anchorCtr="0">
            <a:noAutofit/>
          </a:bodyPr>
          <a:lstStyle/>
          <a:p>
            <a:pPr marL="342900" lvl="0" algn="just">
              <a:buFont typeface="Arial" panose="020B0604020202020204" pitchFamily="34" charset="0"/>
              <a:buChar char="•"/>
            </a:pPr>
            <a:r>
              <a:rPr lang="en-US" sz="2000" b="1" dirty="0" smtClean="0">
                <a:solidFill>
                  <a:srgbClr val="22130B"/>
                </a:solidFill>
                <a:latin typeface="Arial"/>
                <a:ea typeface="Arial"/>
                <a:cs typeface="Arial"/>
                <a:sym typeface="Arial"/>
              </a:rPr>
              <a:t>5. Letter </a:t>
            </a:r>
            <a:r>
              <a:rPr lang="en-US" sz="2000" b="1" dirty="0">
                <a:solidFill>
                  <a:srgbClr val="22130B"/>
                </a:solidFill>
                <a:latin typeface="Arial"/>
                <a:ea typeface="Arial"/>
                <a:cs typeface="Arial"/>
                <a:sym typeface="Arial"/>
              </a:rPr>
              <a:t>Spacing (Kerning): </a:t>
            </a:r>
            <a:r>
              <a:rPr lang="en-US" sz="2000" dirty="0">
                <a:solidFill>
                  <a:srgbClr val="22130B"/>
                </a:solidFill>
                <a:latin typeface="Arial"/>
                <a:ea typeface="Arial"/>
                <a:cs typeface="Arial"/>
                <a:sym typeface="Arial"/>
              </a:rPr>
              <a:t>Letter spacing, or kerning, refers to the adjustment of space between individual letters or characters. </a:t>
            </a:r>
            <a:endParaRPr lang="en-US" sz="2000" dirty="0" smtClean="0">
              <a:solidFill>
                <a:srgbClr val="22130B"/>
              </a:solidFill>
              <a:latin typeface="Arial"/>
              <a:ea typeface="Arial"/>
              <a:cs typeface="Arial"/>
              <a:sym typeface="Arial"/>
            </a:endParaRPr>
          </a:p>
          <a:p>
            <a:pPr marL="342900" lvl="0" algn="just">
              <a:buFont typeface="Wingdings" panose="05000000000000000000" pitchFamily="2" charset="2"/>
              <a:buChar char="§"/>
            </a:pPr>
            <a:r>
              <a:rPr lang="en-US" sz="2000" dirty="0" smtClean="0">
                <a:solidFill>
                  <a:srgbClr val="22130B"/>
                </a:solidFill>
                <a:latin typeface="Arial"/>
                <a:ea typeface="Arial"/>
                <a:cs typeface="Arial"/>
                <a:sym typeface="Arial"/>
              </a:rPr>
              <a:t>Kerning </a:t>
            </a:r>
            <a:r>
              <a:rPr lang="en-US" sz="2000" dirty="0">
                <a:solidFill>
                  <a:srgbClr val="22130B"/>
                </a:solidFill>
                <a:latin typeface="Arial"/>
                <a:ea typeface="Arial"/>
                <a:cs typeface="Arial"/>
                <a:sym typeface="Arial"/>
              </a:rPr>
              <a:t>helps optimize readability by ensuring consistent spacing between letters and avoiding awkward gaps or overlaps.</a:t>
            </a:r>
          </a:p>
          <a:p>
            <a:pPr marL="342900" lvl="0" algn="just">
              <a:buFont typeface="Wingdings" panose="05000000000000000000" pitchFamily="2" charset="2"/>
              <a:buChar char="§"/>
            </a:pPr>
            <a:r>
              <a:rPr lang="en-US" sz="2000" b="1" dirty="0" smtClean="0">
                <a:solidFill>
                  <a:srgbClr val="22130B"/>
                </a:solidFill>
                <a:latin typeface="Arial"/>
                <a:ea typeface="Arial"/>
                <a:cs typeface="Arial"/>
                <a:sym typeface="Arial"/>
              </a:rPr>
              <a:t>6. Line </a:t>
            </a:r>
            <a:r>
              <a:rPr lang="en-US" sz="2000" b="1" dirty="0">
                <a:solidFill>
                  <a:srgbClr val="22130B"/>
                </a:solidFill>
                <a:latin typeface="Arial"/>
                <a:ea typeface="Arial"/>
                <a:cs typeface="Arial"/>
                <a:sym typeface="Arial"/>
              </a:rPr>
              <a:t>Spacing (Leading): </a:t>
            </a:r>
            <a:r>
              <a:rPr lang="en-US" sz="2000" dirty="0">
                <a:solidFill>
                  <a:srgbClr val="22130B"/>
                </a:solidFill>
                <a:latin typeface="Arial"/>
                <a:ea typeface="Arial"/>
                <a:cs typeface="Arial"/>
                <a:sym typeface="Arial"/>
              </a:rPr>
              <a:t>Line spacing, also known as leading, refers to the vertical space between lines of </a:t>
            </a:r>
            <a:r>
              <a:rPr lang="en-US" sz="2000" dirty="0" smtClean="0">
                <a:solidFill>
                  <a:srgbClr val="22130B"/>
                </a:solidFill>
                <a:latin typeface="Arial"/>
                <a:ea typeface="Arial"/>
                <a:cs typeface="Arial"/>
                <a:sym typeface="Arial"/>
              </a:rPr>
              <a:t>text.</a:t>
            </a:r>
          </a:p>
          <a:p>
            <a:pPr marL="342900" lvl="0" algn="just">
              <a:buFont typeface="Wingdings" panose="05000000000000000000" pitchFamily="2" charset="2"/>
              <a:buChar char="§"/>
            </a:pPr>
            <a:r>
              <a:rPr lang="en-US" sz="2000" dirty="0" smtClean="0">
                <a:solidFill>
                  <a:srgbClr val="22130B"/>
                </a:solidFill>
                <a:latin typeface="Arial"/>
                <a:ea typeface="Arial"/>
                <a:cs typeface="Arial"/>
                <a:sym typeface="Arial"/>
              </a:rPr>
              <a:t>Proper </a:t>
            </a:r>
            <a:r>
              <a:rPr lang="en-US" sz="2000" dirty="0">
                <a:solidFill>
                  <a:srgbClr val="22130B"/>
                </a:solidFill>
                <a:latin typeface="Arial"/>
                <a:ea typeface="Arial"/>
                <a:cs typeface="Arial"/>
                <a:sym typeface="Arial"/>
              </a:rPr>
              <a:t>line spacing is essential for readability and legibility, ensuring that text is easy to follow and comprehend.</a:t>
            </a:r>
          </a:p>
          <a:p>
            <a:pPr marL="457200" lvl="0" indent="-342900" algn="l" rtl="0">
              <a:lnSpc>
                <a:spcPct val="100000"/>
              </a:lnSpc>
              <a:spcBef>
                <a:spcPts val="1000"/>
              </a:spcBef>
              <a:spcAft>
                <a:spcPts val="0"/>
              </a:spcAft>
              <a:buSzPts val="1400"/>
              <a:buNone/>
            </a:pPr>
            <a:endParaRP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18"/>
          <p:cNvSpPr txBox="1">
            <a:spLocks noGrp="1"/>
          </p:cNvSpPr>
          <p:nvPr>
            <p:ph type="title"/>
          </p:nvPr>
        </p:nvSpPr>
        <p:spPr>
          <a:xfrm>
            <a:off x="323528" y="195486"/>
            <a:ext cx="7704000" cy="5727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US">
                <a:solidFill>
                  <a:srgbClr val="22130B"/>
                </a:solidFill>
                <a:latin typeface="Arial"/>
                <a:ea typeface="Arial"/>
                <a:cs typeface="Arial"/>
                <a:sym typeface="Arial"/>
              </a:rPr>
              <a:t>Visualization of Data and Brand Identity</a:t>
            </a:r>
            <a:endParaRPr>
              <a:solidFill>
                <a:srgbClr val="22130B"/>
              </a:solidFill>
              <a:latin typeface="Arial"/>
              <a:ea typeface="Arial"/>
              <a:cs typeface="Arial"/>
              <a:sym typeface="Arial"/>
            </a:endParaRPr>
          </a:p>
        </p:txBody>
      </p:sp>
      <p:sp>
        <p:nvSpPr>
          <p:cNvPr id="200" name="Google Shape;200;p18"/>
          <p:cNvSpPr txBox="1">
            <a:spLocks noGrp="1"/>
          </p:cNvSpPr>
          <p:nvPr>
            <p:ph type="subTitle" idx="6"/>
          </p:nvPr>
        </p:nvSpPr>
        <p:spPr>
          <a:xfrm>
            <a:off x="6516216" y="3867894"/>
            <a:ext cx="2480416" cy="931500"/>
          </a:xfrm>
          <a:prstGeom prst="rect">
            <a:avLst/>
          </a:prstGeom>
          <a:noFill/>
          <a:ln>
            <a:noFill/>
          </a:ln>
        </p:spPr>
        <p:txBody>
          <a:bodyPr spcFirstLastPara="1" wrap="square" lIns="91425" tIns="91425" rIns="91425" bIns="91425" anchor="t" anchorCtr="0">
            <a:noAutofit/>
          </a:bodyPr>
          <a:lstStyle/>
          <a:p>
            <a:pPr marL="457200" lvl="0" indent="-342900" algn="l" rtl="0">
              <a:lnSpc>
                <a:spcPct val="100000"/>
              </a:lnSpc>
              <a:spcBef>
                <a:spcPts val="0"/>
              </a:spcBef>
              <a:spcAft>
                <a:spcPts val="0"/>
              </a:spcAft>
              <a:buSzPts val="1400"/>
              <a:buNone/>
            </a:pPr>
            <a:r>
              <a:rPr lang="en-US" sz="800" dirty="0">
                <a:solidFill>
                  <a:srgbClr val="22130B"/>
                </a:solidFill>
              </a:rPr>
              <a:t>Sources::</a:t>
            </a:r>
            <a:endParaRPr dirty="0"/>
          </a:p>
          <a:p>
            <a:pPr lvl="0" algn="l"/>
            <a:r>
              <a:rPr lang="en-US" sz="800" u="sng" dirty="0">
                <a:solidFill>
                  <a:srgbClr val="22130B"/>
                </a:solidFill>
              </a:rPr>
              <a:t>https://www.mmprint.com/blog/2011/typography-kerning-leading-tracking/</a:t>
            </a:r>
            <a:endParaRPr dirty="0"/>
          </a:p>
        </p:txBody>
      </p:sp>
      <p:pic>
        <p:nvPicPr>
          <p:cNvPr id="2" name="Picture 1"/>
          <p:cNvPicPr>
            <a:picLocks noChangeAspect="1"/>
          </p:cNvPicPr>
          <p:nvPr/>
        </p:nvPicPr>
        <p:blipFill>
          <a:blip r:embed="rId3"/>
          <a:stretch>
            <a:fillRect/>
          </a:stretch>
        </p:blipFill>
        <p:spPr>
          <a:xfrm>
            <a:off x="436851" y="768186"/>
            <a:ext cx="5610225" cy="2085975"/>
          </a:xfrm>
          <a:prstGeom prst="rect">
            <a:avLst/>
          </a:prstGeom>
        </p:spPr>
      </p:pic>
      <p:pic>
        <p:nvPicPr>
          <p:cNvPr id="3" name="Picture 2"/>
          <p:cNvPicPr>
            <a:picLocks noChangeAspect="1"/>
          </p:cNvPicPr>
          <p:nvPr/>
        </p:nvPicPr>
        <p:blipFill>
          <a:blip r:embed="rId4"/>
          <a:stretch>
            <a:fillRect/>
          </a:stretch>
        </p:blipFill>
        <p:spPr>
          <a:xfrm>
            <a:off x="436851" y="2996233"/>
            <a:ext cx="5715000" cy="2047875"/>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p19"/>
          <p:cNvSpPr txBox="1">
            <a:spLocks noGrp="1"/>
          </p:cNvSpPr>
          <p:nvPr>
            <p:ph type="title"/>
          </p:nvPr>
        </p:nvSpPr>
        <p:spPr>
          <a:xfrm>
            <a:off x="-843351" y="0"/>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Elements of typography </a:t>
            </a:r>
            <a:endParaRPr dirty="0"/>
          </a:p>
        </p:txBody>
      </p:sp>
      <p:sp>
        <p:nvSpPr>
          <p:cNvPr id="208" name="Google Shape;208;p19"/>
          <p:cNvSpPr txBox="1">
            <a:spLocks noGrp="1"/>
          </p:cNvSpPr>
          <p:nvPr>
            <p:ph type="subTitle" idx="1"/>
          </p:nvPr>
        </p:nvSpPr>
        <p:spPr>
          <a:xfrm>
            <a:off x="234160" y="716511"/>
            <a:ext cx="6732320" cy="3672408"/>
          </a:xfrm>
          <a:prstGeom prst="rect">
            <a:avLst/>
          </a:prstGeom>
          <a:noFill/>
          <a:ln>
            <a:noFill/>
          </a:ln>
        </p:spPr>
        <p:txBody>
          <a:bodyPr spcFirstLastPara="1" wrap="square" lIns="91425" tIns="91425" rIns="91425" bIns="91425" anchor="t" anchorCtr="0">
            <a:noAutofit/>
          </a:bodyPr>
          <a:lstStyle/>
          <a:p>
            <a:pPr marL="0" lvl="0" indent="0" algn="just"/>
            <a:r>
              <a:rPr lang="en-US" sz="2000" b="1" dirty="0" smtClean="0">
                <a:solidFill>
                  <a:srgbClr val="22130B"/>
                </a:solidFill>
                <a:latin typeface="Arial"/>
                <a:ea typeface="Arial"/>
                <a:cs typeface="Arial"/>
                <a:sym typeface="Arial"/>
              </a:rPr>
              <a:t>7. </a:t>
            </a:r>
            <a:r>
              <a:rPr lang="en-US" sz="1800" b="1" dirty="0" smtClean="0">
                <a:solidFill>
                  <a:srgbClr val="22130B"/>
                </a:solidFill>
                <a:latin typeface="Arial"/>
                <a:ea typeface="Arial"/>
                <a:cs typeface="Arial"/>
                <a:sym typeface="Arial"/>
              </a:rPr>
              <a:t>Alignment</a:t>
            </a:r>
            <a:r>
              <a:rPr lang="en-US" sz="1800" b="1" dirty="0">
                <a:solidFill>
                  <a:srgbClr val="22130B"/>
                </a:solidFill>
                <a:latin typeface="Arial"/>
                <a:ea typeface="Arial"/>
                <a:cs typeface="Arial"/>
                <a:sym typeface="Arial"/>
              </a:rPr>
              <a:t>: </a:t>
            </a:r>
            <a:r>
              <a:rPr lang="en-US" sz="1800" dirty="0" smtClean="0">
                <a:solidFill>
                  <a:srgbClr val="22130B"/>
                </a:solidFill>
                <a:latin typeface="Arial"/>
                <a:ea typeface="Arial"/>
                <a:cs typeface="Arial"/>
                <a:sym typeface="Arial"/>
              </a:rPr>
              <a:t>refers </a:t>
            </a:r>
            <a:r>
              <a:rPr lang="en-US" sz="1800" dirty="0">
                <a:solidFill>
                  <a:srgbClr val="22130B"/>
                </a:solidFill>
                <a:latin typeface="Arial"/>
                <a:ea typeface="Arial"/>
                <a:cs typeface="Arial"/>
                <a:sym typeface="Arial"/>
              </a:rPr>
              <a:t>to the positioning of text relative to a 	</a:t>
            </a:r>
            <a:r>
              <a:rPr lang="en-US" sz="1800" dirty="0" smtClean="0">
                <a:solidFill>
                  <a:srgbClr val="22130B"/>
                </a:solidFill>
                <a:latin typeface="Arial"/>
                <a:ea typeface="Arial"/>
                <a:cs typeface="Arial"/>
                <a:sym typeface="Arial"/>
              </a:rPr>
              <a:t>		specified </a:t>
            </a:r>
            <a:r>
              <a:rPr lang="en-US" sz="1800" dirty="0">
                <a:solidFill>
                  <a:srgbClr val="22130B"/>
                </a:solidFill>
                <a:latin typeface="Arial"/>
                <a:ea typeface="Arial"/>
                <a:cs typeface="Arial"/>
                <a:sym typeface="Arial"/>
              </a:rPr>
              <a:t>layout or reference point. </a:t>
            </a:r>
            <a:endParaRPr lang="en-US" sz="1800" dirty="0" smtClean="0">
              <a:solidFill>
                <a:srgbClr val="22130B"/>
              </a:solidFill>
              <a:latin typeface="Arial"/>
              <a:ea typeface="Arial"/>
              <a:cs typeface="Arial"/>
              <a:sym typeface="Arial"/>
            </a:endParaRPr>
          </a:p>
          <a:p>
            <a:pPr marL="342900" lvl="0" algn="just">
              <a:buFont typeface="Arial" panose="020B0604020202020204" pitchFamily="34" charset="0"/>
              <a:buChar char="•"/>
            </a:pPr>
            <a:r>
              <a:rPr lang="en-US" sz="1800" dirty="0" smtClean="0">
                <a:solidFill>
                  <a:srgbClr val="22130B"/>
                </a:solidFill>
                <a:latin typeface="Arial"/>
                <a:ea typeface="Arial"/>
                <a:cs typeface="Arial"/>
                <a:sym typeface="Arial"/>
              </a:rPr>
              <a:t>Common </a:t>
            </a:r>
            <a:r>
              <a:rPr lang="en-US" sz="1800" dirty="0">
                <a:solidFill>
                  <a:srgbClr val="22130B"/>
                </a:solidFill>
                <a:latin typeface="Arial"/>
                <a:ea typeface="Arial"/>
                <a:cs typeface="Arial"/>
                <a:sym typeface="Arial"/>
              </a:rPr>
              <a:t>alignment options include left-aligned, right-aligned, centered, and justified. Consistent alignment helps create a cohesive and organized layout.</a:t>
            </a:r>
          </a:p>
          <a:p>
            <a:pPr marL="342900" lvl="0" algn="just">
              <a:buFont typeface="Arial"/>
              <a:buAutoNum type="arabicPeriod"/>
            </a:pPr>
            <a:endParaRPr lang="en-US" sz="1800" b="1" dirty="0">
              <a:solidFill>
                <a:srgbClr val="22130B"/>
              </a:solidFill>
              <a:latin typeface="Arial"/>
              <a:ea typeface="Arial"/>
              <a:cs typeface="Arial"/>
              <a:sym typeface="Arial"/>
            </a:endParaRPr>
          </a:p>
          <a:p>
            <a:pPr marL="0" lvl="0" indent="0" algn="just"/>
            <a:r>
              <a:rPr lang="en-US" sz="1800" b="1" dirty="0" smtClean="0">
                <a:solidFill>
                  <a:srgbClr val="22130B"/>
                </a:solidFill>
                <a:latin typeface="Arial"/>
                <a:ea typeface="Arial"/>
                <a:cs typeface="Arial"/>
                <a:sym typeface="Arial"/>
              </a:rPr>
              <a:t>8. Hierarchy</a:t>
            </a:r>
            <a:r>
              <a:rPr lang="en-US" sz="1800" b="1" dirty="0">
                <a:solidFill>
                  <a:srgbClr val="22130B"/>
                </a:solidFill>
                <a:latin typeface="Arial"/>
                <a:ea typeface="Arial"/>
                <a:cs typeface="Arial"/>
                <a:sym typeface="Arial"/>
              </a:rPr>
              <a:t>: </a:t>
            </a:r>
            <a:r>
              <a:rPr lang="en-US" sz="1800" dirty="0">
                <a:solidFill>
                  <a:srgbClr val="22130B"/>
                </a:solidFill>
                <a:latin typeface="Arial"/>
                <a:ea typeface="Arial"/>
                <a:cs typeface="Arial"/>
                <a:sym typeface="Arial"/>
              </a:rPr>
              <a:t>The organization and emphasis of text elements to guide the viewer's attention, often achieved through variations in size, weight, and style. </a:t>
            </a:r>
            <a:endParaRPr lang="en-US" sz="1800" dirty="0" smtClean="0">
              <a:solidFill>
                <a:srgbClr val="22130B"/>
              </a:solidFill>
              <a:latin typeface="Arial"/>
              <a:ea typeface="Arial"/>
              <a:cs typeface="Arial"/>
              <a:sym typeface="Arial"/>
            </a:endParaRPr>
          </a:p>
          <a:p>
            <a:pPr marL="285750" lvl="0" indent="-285750" algn="just">
              <a:buFont typeface="Arial" panose="020B0604020202020204" pitchFamily="34" charset="0"/>
              <a:buChar char="•"/>
            </a:pPr>
            <a:r>
              <a:rPr lang="en-US" sz="1800" dirty="0" smtClean="0">
                <a:solidFill>
                  <a:srgbClr val="22130B"/>
                </a:solidFill>
                <a:latin typeface="Arial"/>
                <a:ea typeface="Arial"/>
                <a:cs typeface="Arial"/>
                <a:sym typeface="Arial"/>
              </a:rPr>
              <a:t>Typography </a:t>
            </a:r>
            <a:r>
              <a:rPr lang="en-US" sz="1800" dirty="0">
                <a:solidFill>
                  <a:srgbClr val="22130B"/>
                </a:solidFill>
                <a:latin typeface="Arial"/>
                <a:ea typeface="Arial"/>
                <a:cs typeface="Arial"/>
                <a:sym typeface="Arial"/>
              </a:rPr>
              <a:t>helps establish a visual hierarchy within a design, indicating the relative importance of different pieces of </a:t>
            </a:r>
            <a:r>
              <a:rPr lang="en-US" sz="1800" dirty="0" smtClean="0">
                <a:solidFill>
                  <a:srgbClr val="22130B"/>
                </a:solidFill>
                <a:latin typeface="Arial"/>
                <a:ea typeface="Arial"/>
                <a:cs typeface="Arial"/>
                <a:sym typeface="Arial"/>
              </a:rPr>
              <a:t>text.</a:t>
            </a:r>
          </a:p>
          <a:p>
            <a:pPr marL="285750" lvl="0" indent="-285750" algn="just">
              <a:buFont typeface="Arial" panose="020B0604020202020204" pitchFamily="34" charset="0"/>
              <a:buChar char="•"/>
            </a:pPr>
            <a:r>
              <a:rPr lang="en-US" sz="1800" dirty="0" smtClean="0">
                <a:solidFill>
                  <a:srgbClr val="22130B"/>
                </a:solidFill>
                <a:latin typeface="Arial"/>
                <a:ea typeface="Arial"/>
                <a:cs typeface="Arial"/>
                <a:sym typeface="Arial"/>
              </a:rPr>
              <a:t>Hierarchy </a:t>
            </a:r>
            <a:r>
              <a:rPr lang="en-US" sz="1800" dirty="0">
                <a:solidFill>
                  <a:srgbClr val="22130B"/>
                </a:solidFill>
                <a:latin typeface="Arial"/>
                <a:ea typeface="Arial"/>
                <a:cs typeface="Arial"/>
                <a:sym typeface="Arial"/>
              </a:rPr>
              <a:t>is achieved through variations in font size, weight, style, and placement, guiding the viewer's eye and emphasizing key information.</a:t>
            </a:r>
          </a:p>
          <a:p>
            <a:pPr marL="457200" lvl="0" indent="-342900" algn="l" rtl="0">
              <a:lnSpc>
                <a:spcPct val="100000"/>
              </a:lnSpc>
              <a:spcBef>
                <a:spcPts val="1000"/>
              </a:spcBef>
              <a:spcAft>
                <a:spcPts val="0"/>
              </a:spcAft>
              <a:buSzPts val="1400"/>
              <a:buNone/>
            </a:pPr>
            <a:endParaRP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20"/>
          <p:cNvSpPr txBox="1">
            <a:spLocks noGrp="1"/>
          </p:cNvSpPr>
          <p:nvPr>
            <p:ph type="title"/>
          </p:nvPr>
        </p:nvSpPr>
        <p:spPr>
          <a:xfrm>
            <a:off x="-936563" y="65196"/>
            <a:ext cx="7704000" cy="5727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US" dirty="0" smtClean="0">
                <a:solidFill>
                  <a:srgbClr val="22130B"/>
                </a:solidFill>
                <a:latin typeface="Poor Richard" panose="02080502050505020702" pitchFamily="18" charset="0"/>
                <a:ea typeface="Arial"/>
                <a:cs typeface="Arial"/>
                <a:sym typeface="Arial"/>
              </a:rPr>
              <a:t>Alignment and Hierarchy</a:t>
            </a:r>
            <a:endParaRPr dirty="0">
              <a:solidFill>
                <a:srgbClr val="22130B"/>
              </a:solidFill>
              <a:latin typeface="Poor Richard" panose="02080502050505020702" pitchFamily="18" charset="0"/>
              <a:ea typeface="Arial"/>
              <a:cs typeface="Arial"/>
              <a:sym typeface="Arial"/>
            </a:endParaRPr>
          </a:p>
        </p:txBody>
      </p:sp>
      <p:sp>
        <p:nvSpPr>
          <p:cNvPr id="214" name="Google Shape;214;p20"/>
          <p:cNvSpPr txBox="1">
            <a:spLocks noGrp="1"/>
          </p:cNvSpPr>
          <p:nvPr>
            <p:ph type="subTitle" idx="6"/>
          </p:nvPr>
        </p:nvSpPr>
        <p:spPr>
          <a:xfrm>
            <a:off x="1240541" y="4500032"/>
            <a:ext cx="6264696" cy="643468"/>
          </a:xfrm>
          <a:prstGeom prst="rect">
            <a:avLst/>
          </a:prstGeom>
          <a:noFill/>
          <a:ln>
            <a:noFill/>
          </a:ln>
        </p:spPr>
        <p:txBody>
          <a:bodyPr spcFirstLastPara="1" wrap="square" lIns="91425" tIns="91425" rIns="91425" bIns="91425" anchor="t" anchorCtr="0">
            <a:noAutofit/>
          </a:bodyPr>
          <a:lstStyle/>
          <a:p>
            <a:pPr lvl="0" algn="l"/>
            <a:r>
              <a:rPr lang="en-US" sz="800" dirty="0"/>
              <a:t>Sources : </a:t>
            </a:r>
            <a:r>
              <a:rPr lang="en-US" sz="800" dirty="0">
                <a:hlinkClick r:id="rId3"/>
              </a:rPr>
              <a:t>https://</a:t>
            </a:r>
            <a:r>
              <a:rPr lang="en-US" sz="800" dirty="0" smtClean="0">
                <a:hlinkClick r:id="rId3"/>
              </a:rPr>
              <a:t>commons.wikimedia.org/wiki/File:OpenSCAD_text_align_horizontal.png</a:t>
            </a:r>
            <a:r>
              <a:rPr lang="en-US" sz="800" dirty="0"/>
              <a:t> </a:t>
            </a:r>
            <a:r>
              <a:rPr lang="en-US" sz="800" dirty="0">
                <a:hlinkClick r:id="rId4"/>
              </a:rPr>
              <a:t>https://commons.wikimedia.org/wiki/File:Wikimedia_Brand_Guidelines_Update_2022_-_</a:t>
            </a:r>
            <a:r>
              <a:rPr lang="en-US" sz="800" dirty="0" smtClean="0">
                <a:hlinkClick r:id="rId4"/>
              </a:rPr>
              <a:t>Wikimedia_Typography_Hierarchy.png</a:t>
            </a:r>
            <a:r>
              <a:rPr lang="en-US" sz="800" dirty="0" smtClean="0"/>
              <a:t> </a:t>
            </a:r>
          </a:p>
          <a:p>
            <a:pPr lvl="0" algn="l"/>
            <a:endParaRPr dirty="0"/>
          </a:p>
        </p:txBody>
      </p:sp>
      <p:pic>
        <p:nvPicPr>
          <p:cNvPr id="2" name="Picture 1"/>
          <p:cNvPicPr>
            <a:picLocks noChangeAspect="1"/>
          </p:cNvPicPr>
          <p:nvPr/>
        </p:nvPicPr>
        <p:blipFill>
          <a:blip r:embed="rId5"/>
          <a:stretch>
            <a:fillRect/>
          </a:stretch>
        </p:blipFill>
        <p:spPr>
          <a:xfrm>
            <a:off x="4102242" y="1495312"/>
            <a:ext cx="4840942" cy="2323652"/>
          </a:xfrm>
          <a:prstGeom prst="rect">
            <a:avLst/>
          </a:prstGeom>
        </p:spPr>
      </p:pic>
      <p:pic>
        <p:nvPicPr>
          <p:cNvPr id="3" name="Picture 2"/>
          <p:cNvPicPr>
            <a:picLocks noChangeAspect="1"/>
          </p:cNvPicPr>
          <p:nvPr/>
        </p:nvPicPr>
        <p:blipFill rotWithShape="1">
          <a:blip r:embed="rId6"/>
          <a:srcRect l="1976" t="3263" r="40259" b="-3263"/>
          <a:stretch/>
        </p:blipFill>
        <p:spPr>
          <a:xfrm>
            <a:off x="105783" y="637896"/>
            <a:ext cx="4165003" cy="4055788"/>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p21"/>
          <p:cNvSpPr txBox="1">
            <a:spLocks noGrp="1"/>
          </p:cNvSpPr>
          <p:nvPr>
            <p:ph type="title"/>
          </p:nvPr>
        </p:nvSpPr>
        <p:spPr>
          <a:xfrm>
            <a:off x="-267137" y="237207"/>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Principles of </a:t>
            </a:r>
            <a:r>
              <a:rPr lang="en-US" dirty="0" smtClean="0">
                <a:solidFill>
                  <a:srgbClr val="22130B"/>
                </a:solidFill>
                <a:latin typeface="Poor Richard" panose="02080502050505020702" pitchFamily="18" charset="0"/>
                <a:ea typeface="Arial"/>
                <a:cs typeface="Arial"/>
                <a:sym typeface="Arial"/>
              </a:rPr>
              <a:t>Typography</a:t>
            </a:r>
            <a:endParaRPr lang="en-US" dirty="0">
              <a:solidFill>
                <a:srgbClr val="22130B"/>
              </a:solidFill>
              <a:latin typeface="Poor Richard" panose="02080502050505020702" pitchFamily="18" charset="0"/>
              <a:ea typeface="Arial"/>
              <a:cs typeface="Arial"/>
              <a:sym typeface="Arial"/>
            </a:endParaRPr>
          </a:p>
        </p:txBody>
      </p:sp>
      <p:sp>
        <p:nvSpPr>
          <p:cNvPr id="221" name="Google Shape;221;p21"/>
          <p:cNvSpPr txBox="1">
            <a:spLocks noGrp="1"/>
          </p:cNvSpPr>
          <p:nvPr>
            <p:ph type="subTitle" idx="1"/>
          </p:nvPr>
        </p:nvSpPr>
        <p:spPr>
          <a:xfrm>
            <a:off x="118334" y="937952"/>
            <a:ext cx="7627171" cy="3960440"/>
          </a:xfrm>
          <a:prstGeom prst="rect">
            <a:avLst/>
          </a:prstGeom>
          <a:noFill/>
          <a:ln>
            <a:noFill/>
          </a:ln>
        </p:spPr>
        <p:txBody>
          <a:bodyPr spcFirstLastPara="1" wrap="square" lIns="91425" tIns="91425" rIns="91425" bIns="91425" anchor="t" anchorCtr="0">
            <a:noAutofit/>
          </a:bodyPr>
          <a:lstStyle/>
          <a:p>
            <a:pPr lvl="0" algn="l">
              <a:buFont typeface="Arial" panose="020B0604020202020204" pitchFamily="34" charset="0"/>
              <a:buChar char="•"/>
            </a:pPr>
            <a:r>
              <a:rPr lang="en-US" sz="2400" b="1" dirty="0" smtClean="0">
                <a:solidFill>
                  <a:schemeClr val="bg1">
                    <a:lumMod val="25000"/>
                  </a:schemeClr>
                </a:solidFill>
                <a:latin typeface="+mn-lt"/>
              </a:rPr>
              <a:t>Legibility</a:t>
            </a:r>
            <a:r>
              <a:rPr lang="en-US" sz="2400" dirty="0">
                <a:solidFill>
                  <a:schemeClr val="bg1">
                    <a:lumMod val="25000"/>
                  </a:schemeClr>
                </a:solidFill>
                <a:latin typeface="+mn-lt"/>
              </a:rPr>
              <a:t>: The ability of text to be easily read and understood, influenced by factors such as font choice, size, spacing, and contrast.</a:t>
            </a:r>
          </a:p>
          <a:p>
            <a:pPr lvl="0" algn="l">
              <a:buFont typeface="Arial" panose="020B0604020202020204" pitchFamily="34" charset="0"/>
              <a:buChar char="•"/>
            </a:pPr>
            <a:r>
              <a:rPr lang="en-US" sz="2400" b="1" dirty="0">
                <a:solidFill>
                  <a:schemeClr val="bg1">
                    <a:lumMod val="25000"/>
                  </a:schemeClr>
                </a:solidFill>
                <a:latin typeface="+mn-lt"/>
              </a:rPr>
              <a:t>Readability</a:t>
            </a:r>
            <a:r>
              <a:rPr lang="en-US" sz="2400" dirty="0">
                <a:solidFill>
                  <a:schemeClr val="bg1">
                    <a:lumMod val="25000"/>
                  </a:schemeClr>
                </a:solidFill>
                <a:latin typeface="+mn-lt"/>
              </a:rPr>
              <a:t>: The ease with which text can be comprehended over longer passages, influenced by factors such as line length, leading, and alignment. </a:t>
            </a:r>
            <a:endParaRPr lang="en-US" sz="2400" dirty="0" smtClean="0">
              <a:solidFill>
                <a:schemeClr val="bg1">
                  <a:lumMod val="25000"/>
                </a:schemeClr>
              </a:solidFill>
              <a:latin typeface="+mn-lt"/>
            </a:endParaRPr>
          </a:p>
          <a:p>
            <a:pPr lvl="0" algn="l">
              <a:buFont typeface="Arial" panose="020B0604020202020204" pitchFamily="34" charset="0"/>
              <a:buChar char="•"/>
            </a:pPr>
            <a:r>
              <a:rPr lang="en-US" sz="2400" dirty="0" smtClean="0">
                <a:solidFill>
                  <a:schemeClr val="bg1">
                    <a:lumMod val="25000"/>
                  </a:schemeClr>
                </a:solidFill>
                <a:latin typeface="+mn-lt"/>
              </a:rPr>
              <a:t>Choose </a:t>
            </a:r>
            <a:r>
              <a:rPr lang="en-US" sz="2400" dirty="0">
                <a:solidFill>
                  <a:schemeClr val="bg1">
                    <a:lumMod val="25000"/>
                  </a:schemeClr>
                </a:solidFill>
                <a:latin typeface="+mn-lt"/>
              </a:rPr>
              <a:t>legible typefaces and maintain proper spacing. Line height, letter spacing, and word spacing impact how easily users can read your text.</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22"/>
          <p:cNvSpPr txBox="1">
            <a:spLocks noGrp="1"/>
          </p:cNvSpPr>
          <p:nvPr>
            <p:ph type="title"/>
          </p:nvPr>
        </p:nvSpPr>
        <p:spPr>
          <a:xfrm>
            <a:off x="-1570689" y="181433"/>
            <a:ext cx="7704000" cy="5727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US" dirty="0" smtClean="0">
                <a:solidFill>
                  <a:srgbClr val="22130B"/>
                </a:solidFill>
                <a:latin typeface="Poor Richard" panose="02080502050505020702" pitchFamily="18" charset="0"/>
                <a:ea typeface="Arial"/>
                <a:cs typeface="Arial"/>
                <a:sym typeface="Arial"/>
              </a:rPr>
              <a:t>Legibility </a:t>
            </a:r>
            <a:r>
              <a:rPr lang="en-US" dirty="0">
                <a:solidFill>
                  <a:srgbClr val="22130B"/>
                </a:solidFill>
                <a:latin typeface="Poor Richard" panose="02080502050505020702" pitchFamily="18" charset="0"/>
                <a:ea typeface="Arial"/>
                <a:cs typeface="Arial"/>
                <a:sym typeface="Arial"/>
              </a:rPr>
              <a:t>and </a:t>
            </a:r>
            <a:r>
              <a:rPr lang="en-US" dirty="0" smtClean="0">
                <a:solidFill>
                  <a:srgbClr val="22130B"/>
                </a:solidFill>
                <a:latin typeface="Poor Richard" panose="02080502050505020702" pitchFamily="18" charset="0"/>
                <a:ea typeface="Arial"/>
                <a:cs typeface="Arial"/>
                <a:sym typeface="Arial"/>
              </a:rPr>
              <a:t>Readability</a:t>
            </a:r>
            <a:endParaRPr dirty="0">
              <a:latin typeface="Poor Richard" panose="02080502050505020702" pitchFamily="18" charset="0"/>
              <a:ea typeface="Arial"/>
              <a:cs typeface="Arial"/>
              <a:sym typeface="Arial"/>
            </a:endParaRPr>
          </a:p>
        </p:txBody>
      </p:sp>
      <p:sp>
        <p:nvSpPr>
          <p:cNvPr id="227" name="Google Shape;227;p22"/>
          <p:cNvSpPr txBox="1">
            <a:spLocks noGrp="1"/>
          </p:cNvSpPr>
          <p:nvPr>
            <p:ph type="subTitle" idx="6"/>
          </p:nvPr>
        </p:nvSpPr>
        <p:spPr>
          <a:xfrm>
            <a:off x="731520" y="4604273"/>
            <a:ext cx="7024744" cy="378872"/>
          </a:xfrm>
          <a:prstGeom prst="rect">
            <a:avLst/>
          </a:prstGeom>
          <a:noFill/>
          <a:ln>
            <a:noFill/>
          </a:ln>
        </p:spPr>
        <p:txBody>
          <a:bodyPr spcFirstLastPara="1" wrap="square" lIns="91425" tIns="91425" rIns="91425" bIns="91425" anchor="t" anchorCtr="0">
            <a:noAutofit/>
          </a:bodyPr>
          <a:lstStyle/>
          <a:p>
            <a:pPr lvl="0" algn="l"/>
            <a:r>
              <a:rPr lang="en-US" sz="800" dirty="0" smtClean="0">
                <a:solidFill>
                  <a:schemeClr val="bg1">
                    <a:lumMod val="25000"/>
                  </a:schemeClr>
                </a:solidFill>
              </a:rPr>
              <a:t>Source: </a:t>
            </a:r>
            <a:r>
              <a:rPr lang="en-US" sz="800" dirty="0" smtClean="0">
                <a:solidFill>
                  <a:schemeClr val="bg1">
                    <a:lumMod val="25000"/>
                  </a:schemeClr>
                </a:solidFill>
                <a:hlinkClick r:id="rId3"/>
              </a:rPr>
              <a:t>https</a:t>
            </a:r>
            <a:r>
              <a:rPr lang="en-US" sz="800" dirty="0">
                <a:solidFill>
                  <a:schemeClr val="bg1">
                    <a:lumMod val="25000"/>
                  </a:schemeClr>
                </a:solidFill>
                <a:hlinkClick r:id="rId3"/>
              </a:rPr>
              <a:t>://</a:t>
            </a:r>
            <a:r>
              <a:rPr lang="en-US" sz="800" dirty="0" smtClean="0">
                <a:solidFill>
                  <a:schemeClr val="bg1">
                    <a:lumMod val="25000"/>
                  </a:schemeClr>
                </a:solidFill>
                <a:hlinkClick r:id="rId3"/>
              </a:rPr>
              <a:t>anchordigital.com.au/articles/read-between-the-lines-why-legibility-and-readability-is-essential-for-ux</a:t>
            </a:r>
            <a:r>
              <a:rPr lang="en-US" sz="800" dirty="0" smtClean="0">
                <a:solidFill>
                  <a:schemeClr val="bg1">
                    <a:lumMod val="25000"/>
                  </a:schemeClr>
                </a:solidFill>
              </a:rPr>
              <a:t> </a:t>
            </a:r>
            <a:endParaRPr dirty="0">
              <a:solidFill>
                <a:schemeClr val="bg1">
                  <a:lumMod val="25000"/>
                </a:schemeClr>
              </a:solidFill>
            </a:endParaRPr>
          </a:p>
        </p:txBody>
      </p:sp>
      <p:pic>
        <p:nvPicPr>
          <p:cNvPr id="3" name="Picture 2"/>
          <p:cNvPicPr>
            <a:picLocks noChangeAspect="1"/>
          </p:cNvPicPr>
          <p:nvPr/>
        </p:nvPicPr>
        <p:blipFill>
          <a:blip r:embed="rId4"/>
          <a:stretch>
            <a:fillRect/>
          </a:stretch>
        </p:blipFill>
        <p:spPr>
          <a:xfrm>
            <a:off x="159255" y="1159919"/>
            <a:ext cx="4534868" cy="2271769"/>
          </a:xfrm>
          <a:prstGeom prst="rect">
            <a:avLst/>
          </a:prstGeom>
        </p:spPr>
      </p:pic>
      <p:pic>
        <p:nvPicPr>
          <p:cNvPr id="4" name="Picture 3"/>
          <p:cNvPicPr>
            <a:picLocks noChangeAspect="1"/>
          </p:cNvPicPr>
          <p:nvPr/>
        </p:nvPicPr>
        <p:blipFill>
          <a:blip r:embed="rId5"/>
          <a:stretch>
            <a:fillRect/>
          </a:stretch>
        </p:blipFill>
        <p:spPr>
          <a:xfrm>
            <a:off x="4780428" y="1501852"/>
            <a:ext cx="3997811" cy="3089217"/>
          </a:xfrm>
          <a:prstGeom prst="rect">
            <a:avLst/>
          </a:prstGeom>
        </p:spPr>
      </p:pic>
      <p:sp>
        <p:nvSpPr>
          <p:cNvPr id="5" name="Rectangle 4"/>
          <p:cNvSpPr/>
          <p:nvPr/>
        </p:nvSpPr>
        <p:spPr>
          <a:xfrm>
            <a:off x="208428" y="3540927"/>
            <a:ext cx="4572000" cy="1169551"/>
          </a:xfrm>
          <a:prstGeom prst="rect">
            <a:avLst/>
          </a:prstGeom>
        </p:spPr>
        <p:txBody>
          <a:bodyPr>
            <a:spAutoFit/>
          </a:bodyPr>
          <a:lstStyle/>
          <a:p>
            <a:r>
              <a:rPr lang="en-US" dirty="0" smtClean="0"/>
              <a:t>Choice of Fonts and color matters. Use </a:t>
            </a:r>
            <a:r>
              <a:rPr lang="en-US" dirty="0"/>
              <a:t>tracking to manipulate spacing in order to reduce density in a block of text, and increase legibility. Thoughtful tracking can make a world of </a:t>
            </a:r>
            <a:r>
              <a:rPr lang="en-US" dirty="0" smtClean="0"/>
              <a:t>difference in readability, </a:t>
            </a:r>
            <a:r>
              <a:rPr lang="en-US" dirty="0"/>
              <a:t>as you can see in </a:t>
            </a:r>
            <a:r>
              <a:rPr lang="en-US" dirty="0" smtClean="0"/>
              <a:t>these examples.</a:t>
            </a:r>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3" name="Google Shape;233;p23"/>
          <p:cNvSpPr txBox="1">
            <a:spLocks noGrp="1"/>
          </p:cNvSpPr>
          <p:nvPr>
            <p:ph type="title"/>
          </p:nvPr>
        </p:nvSpPr>
        <p:spPr>
          <a:xfrm>
            <a:off x="-189355" y="535564"/>
            <a:ext cx="6367800" cy="720080"/>
          </a:xfrm>
          <a:prstGeom prst="rect">
            <a:avLst/>
          </a:prstGeom>
          <a:noFill/>
          <a:ln>
            <a:noFill/>
          </a:ln>
        </p:spPr>
        <p:txBody>
          <a:bodyPr spcFirstLastPara="1" wrap="square" lIns="91425" tIns="91425" rIns="91425" bIns="91425" anchor="ctr" anchorCtr="0">
            <a:noAutofit/>
          </a:bodyPr>
          <a:lstStyle/>
          <a:p>
            <a:pPr lvl="0"/>
            <a:r>
              <a:rPr lang="en-US" sz="2400" dirty="0">
                <a:solidFill>
                  <a:srgbClr val="22130B"/>
                </a:solidFill>
                <a:latin typeface="Poor Richard" panose="02080502050505020702" pitchFamily="18" charset="0"/>
                <a:ea typeface="Arial"/>
                <a:cs typeface="Arial"/>
                <a:sym typeface="Arial"/>
              </a:rPr>
              <a:t>Principles of Typography</a:t>
            </a:r>
            <a:endParaRPr sz="2400" dirty="0">
              <a:solidFill>
                <a:srgbClr val="55301C"/>
              </a:solidFill>
              <a:latin typeface="Arial"/>
              <a:ea typeface="Arial"/>
              <a:cs typeface="Arial"/>
              <a:sym typeface="Arial"/>
            </a:endParaRPr>
          </a:p>
        </p:txBody>
      </p:sp>
      <p:sp>
        <p:nvSpPr>
          <p:cNvPr id="234" name="Google Shape;234;p23"/>
          <p:cNvSpPr/>
          <p:nvPr/>
        </p:nvSpPr>
        <p:spPr>
          <a:xfrm>
            <a:off x="826128" y="1706003"/>
            <a:ext cx="6582590" cy="2769949"/>
          </a:xfrm>
          <a:prstGeom prst="rect">
            <a:avLst/>
          </a:prstGeom>
          <a:noFill/>
          <a:ln>
            <a:noFill/>
          </a:ln>
        </p:spPr>
        <p:txBody>
          <a:bodyPr spcFirstLastPara="1" wrap="square" lIns="91425" tIns="45700" rIns="91425" bIns="45700" anchor="t" anchorCtr="0">
            <a:spAutoFit/>
          </a:bodyPr>
          <a:lstStyle/>
          <a:p>
            <a:pPr marL="285750" lvl="0" indent="-285750">
              <a:buSzPts val="2000"/>
              <a:buFont typeface="Noto Sans Symbols"/>
              <a:buChar char="❑"/>
            </a:pPr>
            <a:r>
              <a:rPr lang="en-US" sz="2000" b="1" dirty="0" smtClean="0">
                <a:solidFill>
                  <a:srgbClr val="55301C"/>
                </a:solidFill>
              </a:rPr>
              <a:t>3. Contrast</a:t>
            </a:r>
            <a:r>
              <a:rPr lang="en-US" sz="2000" b="1" dirty="0">
                <a:solidFill>
                  <a:srgbClr val="55301C"/>
                </a:solidFill>
              </a:rPr>
              <a:t>: </a:t>
            </a:r>
            <a:r>
              <a:rPr lang="en-US" sz="2000" dirty="0">
                <a:solidFill>
                  <a:srgbClr val="55301C"/>
                </a:solidFill>
              </a:rPr>
              <a:t>Creating visual interest and hierarchy through variations in font size, weight, style, and color. </a:t>
            </a:r>
            <a:endParaRPr lang="en-US" sz="2000" dirty="0" smtClean="0">
              <a:solidFill>
                <a:srgbClr val="55301C"/>
              </a:solidFill>
            </a:endParaRPr>
          </a:p>
          <a:p>
            <a:pPr marL="285750" lvl="0" indent="-285750">
              <a:buSzPts val="2000"/>
              <a:buFont typeface="Noto Sans Symbols"/>
              <a:buChar char="❑"/>
            </a:pPr>
            <a:r>
              <a:rPr lang="en-US" sz="2000" dirty="0" smtClean="0">
                <a:solidFill>
                  <a:srgbClr val="55301C"/>
                </a:solidFill>
              </a:rPr>
              <a:t>Vary </a:t>
            </a:r>
            <a:r>
              <a:rPr lang="en-US" sz="2000" dirty="0">
                <a:solidFill>
                  <a:srgbClr val="55301C"/>
                </a:solidFill>
              </a:rPr>
              <a:t>font sizes, weights, and styles to create visual interest. Contrast draws attention to important elements.</a:t>
            </a:r>
          </a:p>
          <a:p>
            <a:pPr marL="285750" lvl="0" indent="-285750">
              <a:buSzPts val="2000"/>
              <a:buFont typeface="Noto Sans Symbols"/>
              <a:buChar char="❑"/>
            </a:pPr>
            <a:r>
              <a:rPr lang="en-US" sz="2000" b="1" dirty="0" smtClean="0">
                <a:solidFill>
                  <a:srgbClr val="55301C"/>
                </a:solidFill>
              </a:rPr>
              <a:t>4. Alignment</a:t>
            </a:r>
            <a:r>
              <a:rPr lang="en-US" sz="2000" b="1" dirty="0">
                <a:solidFill>
                  <a:srgbClr val="55301C"/>
                </a:solidFill>
              </a:rPr>
              <a:t>: </a:t>
            </a:r>
            <a:r>
              <a:rPr lang="en-US" sz="2000" dirty="0">
                <a:solidFill>
                  <a:srgbClr val="55301C"/>
                </a:solidFill>
              </a:rPr>
              <a:t>Consistent positioning of text elements to establish visual order and organization within a design. </a:t>
            </a:r>
          </a:p>
          <a:p>
            <a:pPr marL="285750" marR="0" lvl="0" indent="-196850" algn="l" rtl="0">
              <a:lnSpc>
                <a:spcPct val="100000"/>
              </a:lnSpc>
              <a:spcBef>
                <a:spcPts val="0"/>
              </a:spcBef>
              <a:spcAft>
                <a:spcPts val="0"/>
              </a:spcAft>
              <a:buClr>
                <a:srgbClr val="000000"/>
              </a:buClr>
              <a:buSzPts val="1400"/>
              <a:buFont typeface="Noto Sans Symbols"/>
              <a:buNone/>
            </a:pPr>
            <a:endParaRPr sz="1400" b="0" i="0" u="none" strike="noStrike" cap="none" dirty="0">
              <a:solidFill>
                <a:srgbClr val="000000"/>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24"/>
          <p:cNvSpPr txBox="1">
            <a:spLocks noGrp="1"/>
          </p:cNvSpPr>
          <p:nvPr>
            <p:ph type="title"/>
          </p:nvPr>
        </p:nvSpPr>
        <p:spPr>
          <a:xfrm>
            <a:off x="1115616" y="195486"/>
            <a:ext cx="6367800" cy="648072"/>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4800"/>
              <a:buNone/>
            </a:pPr>
            <a:r>
              <a:rPr lang="en-US" sz="2400" dirty="0" smtClean="0">
                <a:solidFill>
                  <a:srgbClr val="55301C"/>
                </a:solidFill>
                <a:latin typeface="Poor Richard" panose="02080502050505020702" pitchFamily="18" charset="0"/>
                <a:ea typeface="Arial"/>
                <a:cs typeface="Arial"/>
                <a:sym typeface="Arial"/>
              </a:rPr>
              <a:t>Contrast and alignment</a:t>
            </a:r>
            <a:endParaRPr dirty="0">
              <a:latin typeface="Poor Richard" panose="02080502050505020702" pitchFamily="18" charset="0"/>
            </a:endParaRPr>
          </a:p>
        </p:txBody>
      </p:sp>
      <p:pic>
        <p:nvPicPr>
          <p:cNvPr id="4" name="Picture 3" descr="Free Square shaped signboard with message on old post against leafless tree under light sky in town Stock Photo"/>
          <p:cNvPicPr/>
          <p:nvPr/>
        </p:nvPicPr>
        <p:blipFill>
          <a:blip r:embed="rId3">
            <a:extLst>
              <a:ext uri="{28A0092B-C50C-407E-A947-70E740481C1C}">
                <a14:useLocalDpi xmlns:a14="http://schemas.microsoft.com/office/drawing/2010/main" val="0"/>
              </a:ext>
            </a:extLst>
          </a:blip>
          <a:srcRect/>
          <a:stretch>
            <a:fillRect/>
          </a:stretch>
        </p:blipFill>
        <p:spPr bwMode="auto">
          <a:xfrm>
            <a:off x="333936" y="843558"/>
            <a:ext cx="2882600" cy="40005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Rectangle 1"/>
          <p:cNvSpPr/>
          <p:nvPr/>
        </p:nvSpPr>
        <p:spPr>
          <a:xfrm>
            <a:off x="3474272" y="4447349"/>
            <a:ext cx="4997375" cy="507831"/>
          </a:xfrm>
          <a:prstGeom prst="rect">
            <a:avLst/>
          </a:prstGeom>
        </p:spPr>
        <p:txBody>
          <a:bodyPr wrap="square">
            <a:spAutoFit/>
          </a:bodyPr>
          <a:lstStyle/>
          <a:p>
            <a:r>
              <a:rPr lang="en-US" sz="900" dirty="0" smtClean="0"/>
              <a:t>Sources: </a:t>
            </a:r>
            <a:r>
              <a:rPr lang="en-US" sz="900" dirty="0" smtClean="0">
                <a:hlinkClick r:id="rId4"/>
              </a:rPr>
              <a:t>https</a:t>
            </a:r>
            <a:r>
              <a:rPr lang="en-US" sz="900" dirty="0">
                <a:hlinkClick r:id="rId4"/>
              </a:rPr>
              <a:t>://www.pexels.com/photo/sign-with-inscription-in-urban-park-on-winter-day-6390192</a:t>
            </a:r>
            <a:r>
              <a:rPr lang="en-US" sz="900" dirty="0" smtClean="0">
                <a:hlinkClick r:id="rId4"/>
              </a:rPr>
              <a:t>/</a:t>
            </a:r>
            <a:endParaRPr lang="en-US" sz="900" dirty="0" smtClean="0"/>
          </a:p>
          <a:p>
            <a:r>
              <a:rPr lang="en-US" sz="900" dirty="0" smtClean="0">
                <a:hlinkClick r:id="rId5"/>
              </a:rPr>
              <a:t>https</a:t>
            </a:r>
            <a:r>
              <a:rPr lang="en-US" sz="900" dirty="0">
                <a:hlinkClick r:id="rId5"/>
              </a:rPr>
              <a:t>://www.pexels.com/photo/neon-text-on-black-background-5745012</a:t>
            </a:r>
            <a:r>
              <a:rPr lang="en-US" sz="900" dirty="0" smtClean="0">
                <a:hlinkClick r:id="rId5"/>
              </a:rPr>
              <a:t>/</a:t>
            </a:r>
            <a:r>
              <a:rPr lang="en-US" sz="900" dirty="0" smtClean="0"/>
              <a:t> </a:t>
            </a:r>
            <a:r>
              <a:rPr lang="en-US" sz="900" dirty="0"/>
              <a:t>by Ryutaro </a:t>
            </a:r>
            <a:r>
              <a:rPr lang="en-US" sz="900" dirty="0" err="1"/>
              <a:t>Tsukata</a:t>
            </a:r>
            <a:endParaRPr lang="en-US" sz="900" dirty="0"/>
          </a:p>
        </p:txBody>
      </p:sp>
      <p:pic>
        <p:nvPicPr>
          <p:cNvPr id="3" name="Picture 2"/>
          <p:cNvPicPr>
            <a:picLocks noChangeAspect="1"/>
          </p:cNvPicPr>
          <p:nvPr/>
        </p:nvPicPr>
        <p:blipFill rotWithShape="1">
          <a:blip r:embed="rId6"/>
          <a:srcRect l="-323" t="27376" r="323" b="-3877"/>
          <a:stretch/>
        </p:blipFill>
        <p:spPr>
          <a:xfrm>
            <a:off x="3582296" y="924851"/>
            <a:ext cx="3517751" cy="3647822"/>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Google Shape;245;p25"/>
          <p:cNvSpPr txBox="1">
            <a:spLocks noGrp="1"/>
          </p:cNvSpPr>
          <p:nvPr>
            <p:ph type="title"/>
          </p:nvPr>
        </p:nvSpPr>
        <p:spPr>
          <a:xfrm>
            <a:off x="800587" y="93518"/>
            <a:ext cx="6367800" cy="477982"/>
          </a:xfrm>
          <a:prstGeom prst="rect">
            <a:avLst/>
          </a:prstGeom>
          <a:noFill/>
          <a:ln>
            <a:noFill/>
          </a:ln>
        </p:spPr>
        <p:txBody>
          <a:bodyPr spcFirstLastPara="1" wrap="square" lIns="91425" tIns="91425" rIns="91425" bIns="91425" anchor="ctr" anchorCtr="0">
            <a:noAutofit/>
          </a:bodyPr>
          <a:lstStyle/>
          <a:p>
            <a:pPr algn="just">
              <a:lnSpc>
                <a:spcPct val="150000"/>
              </a:lnSpc>
              <a:spcAft>
                <a:spcPts val="800"/>
              </a:spcAft>
            </a:pPr>
            <a:r>
              <a:rPr lang="en-US" sz="2400" dirty="0">
                <a:solidFill>
                  <a:schemeClr val="bg1">
                    <a:lumMod val="25000"/>
                  </a:schemeClr>
                </a:solidFill>
                <a:latin typeface="Poor Richard" panose="02080502050505020702" pitchFamily="18" charset="0"/>
                <a:ea typeface="Calibri" panose="020F0502020204030204" pitchFamily="34" charset="0"/>
                <a:cs typeface="Times New Roman" panose="02020603050405020304" pitchFamily="18" charset="0"/>
              </a:rPr>
              <a:t>A brief history of Typography</a:t>
            </a:r>
            <a:endParaRPr lang="en-US" sz="2000" dirty="0">
              <a:solidFill>
                <a:schemeClr val="bg1">
                  <a:lumMod val="25000"/>
                </a:schemeClr>
              </a:solidFill>
              <a:effectLst/>
              <a:latin typeface="Poor Richard" panose="02080502050505020702" pitchFamily="18" charset="0"/>
              <a:ea typeface="Calibri" panose="020F0502020204030204" pitchFamily="34" charset="0"/>
              <a:cs typeface="Times New Roman" panose="02020603050405020304" pitchFamily="18" charset="0"/>
            </a:endParaRPr>
          </a:p>
        </p:txBody>
      </p:sp>
      <p:sp>
        <p:nvSpPr>
          <p:cNvPr id="246" name="Google Shape;246;p25"/>
          <p:cNvSpPr/>
          <p:nvPr/>
        </p:nvSpPr>
        <p:spPr>
          <a:xfrm>
            <a:off x="425175" y="659208"/>
            <a:ext cx="7118625" cy="4401164"/>
          </a:xfrm>
          <a:prstGeom prst="rect">
            <a:avLst/>
          </a:prstGeom>
          <a:noFill/>
          <a:ln>
            <a:noFill/>
          </a:ln>
        </p:spPr>
        <p:txBody>
          <a:bodyPr spcFirstLastPara="1" wrap="square" lIns="91425" tIns="45700" rIns="91425" bIns="45700" anchor="t" anchorCtr="0">
            <a:spAutoFit/>
          </a:bodyPr>
          <a:lstStyle/>
          <a:p>
            <a:pPr marL="285750" lvl="0" indent="-285750">
              <a:buSzPts val="2000"/>
              <a:buFont typeface="Noto Sans Symbols"/>
              <a:buChar char="❑"/>
            </a:pPr>
            <a:r>
              <a:rPr lang="en-US" sz="2000" dirty="0"/>
              <a:t>over the long history of typography, </a:t>
            </a:r>
            <a:r>
              <a:rPr lang="en-US" sz="2000" dirty="0" smtClean="0"/>
              <a:t>creative people </a:t>
            </a:r>
            <a:r>
              <a:rPr lang="en-US" sz="2000" dirty="0"/>
              <a:t>have used pretty much everything to make our texts beautiful and legible: swan feathers, brushes, carved woodblocks and even metal</a:t>
            </a:r>
            <a:r>
              <a:rPr lang="en-US" sz="2000" dirty="0" smtClean="0"/>
              <a:t>.</a:t>
            </a:r>
          </a:p>
          <a:p>
            <a:pPr marL="285750" lvl="0" indent="-285750">
              <a:buSzPts val="2000"/>
              <a:buFont typeface="Noto Sans Symbols"/>
              <a:buChar char="❑"/>
            </a:pPr>
            <a:r>
              <a:rPr lang="en-US" sz="2000" dirty="0" smtClean="0"/>
              <a:t> Innovative people </a:t>
            </a:r>
            <a:r>
              <a:rPr lang="en-US" sz="2000" dirty="0"/>
              <a:t>developed our technology and invented printing presses to make it reproducible. </a:t>
            </a:r>
            <a:endParaRPr lang="en-US" sz="2000" dirty="0" smtClean="0"/>
          </a:p>
          <a:p>
            <a:pPr marL="285750" lvl="0" indent="-285750">
              <a:buSzPts val="2000"/>
              <a:buFont typeface="Noto Sans Symbols"/>
              <a:buChar char="❑"/>
            </a:pPr>
            <a:r>
              <a:rPr lang="en-US" sz="2000" dirty="0" smtClean="0"/>
              <a:t>And </a:t>
            </a:r>
            <a:r>
              <a:rPr lang="en-US" sz="2000" dirty="0"/>
              <a:t>whilst styles and designs may come and go, modern technology such as the internet and smartphones means that typography is continually and dramatically changing</a:t>
            </a:r>
            <a:r>
              <a:rPr lang="en-US" sz="2000" dirty="0" smtClean="0"/>
              <a:t>.</a:t>
            </a:r>
          </a:p>
          <a:p>
            <a:pPr marL="285750" lvl="0" indent="-285750">
              <a:buSzPts val="2000"/>
              <a:buFont typeface="Noto Sans Symbols"/>
              <a:buChar char="❑"/>
            </a:pPr>
            <a:r>
              <a:rPr lang="en-US" sz="2000" dirty="0"/>
              <a:t>Today, typography is an integral part of graphic design, with a wide range of typefaces available for various applications. The digital age has further expanded typography’s scope, allowing for more experimentation and personalization in type design and usage. </a:t>
            </a:r>
            <a:endParaRPr sz="1400" b="0" i="0" u="none" strike="noStrike" cap="none" dirty="0">
              <a:solidFill>
                <a:srgbClr val="000000"/>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26"/>
          <p:cNvSpPr txBox="1">
            <a:spLocks noGrp="1"/>
          </p:cNvSpPr>
          <p:nvPr>
            <p:ph type="title"/>
          </p:nvPr>
        </p:nvSpPr>
        <p:spPr>
          <a:xfrm>
            <a:off x="623454" y="1686873"/>
            <a:ext cx="5808519" cy="2246852"/>
          </a:xfrm>
          <a:prstGeom prst="rect">
            <a:avLst/>
          </a:prstGeom>
          <a:noFill/>
          <a:ln>
            <a:noFill/>
          </a:ln>
        </p:spPr>
        <p:txBody>
          <a:bodyPr spcFirstLastPara="1" wrap="square" lIns="91425" tIns="91425" rIns="91425" bIns="91425" anchor="ctr" anchorCtr="0">
            <a:noAutofit/>
          </a:bodyPr>
          <a:lstStyle/>
          <a:p>
            <a:pPr marL="285750" lvl="0" indent="-304800" algn="l">
              <a:buFont typeface="Noto Sans Symbols"/>
              <a:buChar char="▪"/>
            </a:pPr>
            <a:r>
              <a:rPr lang="en-US" sz="2000" b="0" dirty="0">
                <a:solidFill>
                  <a:srgbClr val="000000"/>
                </a:solidFill>
                <a:latin typeface="Arial"/>
                <a:ea typeface="Arial"/>
                <a:cs typeface="Arial"/>
                <a:sym typeface="Arial"/>
              </a:rPr>
              <a:t>The following is brief analysis of the history of </a:t>
            </a:r>
            <a:r>
              <a:rPr lang="en-US" sz="2000" b="0" dirty="0" smtClean="0">
                <a:solidFill>
                  <a:srgbClr val="000000"/>
                </a:solidFill>
                <a:latin typeface="Arial"/>
                <a:ea typeface="Arial"/>
                <a:cs typeface="Arial"/>
                <a:sym typeface="Arial"/>
              </a:rPr>
              <a:t>typography:</a:t>
            </a:r>
            <a:br>
              <a:rPr lang="en-US" sz="2000" b="0" dirty="0" smtClean="0">
                <a:solidFill>
                  <a:srgbClr val="000000"/>
                </a:solidFill>
                <a:latin typeface="Arial"/>
                <a:ea typeface="Arial"/>
                <a:cs typeface="Arial"/>
                <a:sym typeface="Arial"/>
              </a:rPr>
            </a:br>
            <a:r>
              <a:rPr lang="en-US" sz="2000" b="0" dirty="0" smtClean="0">
                <a:solidFill>
                  <a:srgbClr val="000000"/>
                </a:solidFill>
                <a:latin typeface="Arial"/>
                <a:ea typeface="Arial"/>
                <a:cs typeface="Arial"/>
                <a:sym typeface="Arial"/>
              </a:rPr>
              <a:t/>
            </a:r>
            <a:br>
              <a:rPr lang="en-US" sz="2000" b="0" dirty="0" smtClean="0">
                <a:solidFill>
                  <a:srgbClr val="000000"/>
                </a:solidFill>
                <a:latin typeface="Arial"/>
                <a:ea typeface="Arial"/>
                <a:cs typeface="Arial"/>
                <a:sym typeface="Arial"/>
              </a:rPr>
            </a:br>
            <a:r>
              <a:rPr lang="en-US" sz="2000" dirty="0" smtClean="0">
                <a:solidFill>
                  <a:srgbClr val="000000"/>
                </a:solidFill>
                <a:latin typeface="Arial"/>
                <a:ea typeface="Arial"/>
                <a:cs typeface="Arial"/>
                <a:sym typeface="Arial"/>
              </a:rPr>
              <a:t>Ancient </a:t>
            </a:r>
            <a:r>
              <a:rPr lang="en-US" sz="2000" dirty="0">
                <a:solidFill>
                  <a:srgbClr val="000000"/>
                </a:solidFill>
                <a:latin typeface="Arial"/>
                <a:ea typeface="Arial"/>
                <a:cs typeface="Arial"/>
                <a:sym typeface="Arial"/>
              </a:rPr>
              <a:t>Beginnings:</a:t>
            </a:r>
            <a:r>
              <a:rPr lang="en-US" sz="2000" b="0" dirty="0">
                <a:solidFill>
                  <a:srgbClr val="000000"/>
                </a:solidFill>
                <a:latin typeface="Arial"/>
                <a:ea typeface="Arial"/>
                <a:cs typeface="Arial"/>
                <a:sym typeface="Arial"/>
              </a:rPr>
              <a:t/>
            </a:r>
            <a:br>
              <a:rPr lang="en-US" sz="2000" b="0" dirty="0">
                <a:solidFill>
                  <a:srgbClr val="000000"/>
                </a:solidFill>
                <a:latin typeface="Arial"/>
                <a:ea typeface="Arial"/>
                <a:cs typeface="Arial"/>
                <a:sym typeface="Arial"/>
              </a:rPr>
            </a:br>
            <a:r>
              <a:rPr lang="en-US" sz="2000" b="0" i="1" dirty="0" smtClean="0">
                <a:solidFill>
                  <a:srgbClr val="000000"/>
                </a:solidFill>
                <a:latin typeface="Arial"/>
                <a:ea typeface="Arial"/>
                <a:cs typeface="Arial"/>
                <a:sym typeface="Arial"/>
              </a:rPr>
              <a:t>Hieroglyphs </a:t>
            </a:r>
            <a:r>
              <a:rPr lang="en-US" sz="2000" b="0" i="1" dirty="0">
                <a:solidFill>
                  <a:srgbClr val="000000"/>
                </a:solidFill>
                <a:latin typeface="Arial"/>
                <a:ea typeface="Arial"/>
                <a:cs typeface="Arial"/>
                <a:sym typeface="Arial"/>
              </a:rPr>
              <a:t>and Cuneiform: </a:t>
            </a:r>
            <a:r>
              <a:rPr lang="en-US" sz="2000" b="0" dirty="0">
                <a:solidFill>
                  <a:srgbClr val="000000"/>
                </a:solidFill>
                <a:latin typeface="Arial"/>
                <a:ea typeface="Arial"/>
                <a:cs typeface="Arial"/>
                <a:sym typeface="Arial"/>
              </a:rPr>
              <a:t>Typography traces its origins to the earliest naturalistic drawings by humans</a:t>
            </a:r>
            <a:r>
              <a:rPr lang="en-US" sz="2000" b="0" dirty="0" smtClean="0">
                <a:solidFill>
                  <a:srgbClr val="000000"/>
                </a:solidFill>
                <a:latin typeface="Arial"/>
                <a:ea typeface="Arial"/>
                <a:cs typeface="Arial"/>
                <a:sym typeface="Arial"/>
              </a:rPr>
              <a:t>.</a:t>
            </a:r>
            <a:br>
              <a:rPr lang="en-US" sz="2000" b="0" dirty="0" smtClean="0">
                <a:solidFill>
                  <a:srgbClr val="000000"/>
                </a:solidFill>
                <a:latin typeface="Arial"/>
                <a:ea typeface="Arial"/>
                <a:cs typeface="Arial"/>
                <a:sym typeface="Arial"/>
              </a:rPr>
            </a:br>
            <a:r>
              <a:rPr lang="en-US" sz="2000" b="0" dirty="0" smtClean="0">
                <a:solidFill>
                  <a:srgbClr val="000000"/>
                </a:solidFill>
                <a:latin typeface="Arial"/>
                <a:ea typeface="Arial"/>
                <a:cs typeface="Arial"/>
                <a:sym typeface="Arial"/>
              </a:rPr>
              <a:t> </a:t>
            </a:r>
            <a:br>
              <a:rPr lang="en-US" sz="2000" b="0" dirty="0" smtClean="0">
                <a:solidFill>
                  <a:srgbClr val="000000"/>
                </a:solidFill>
                <a:latin typeface="Arial"/>
                <a:ea typeface="Arial"/>
                <a:cs typeface="Arial"/>
                <a:sym typeface="Arial"/>
              </a:rPr>
            </a:br>
            <a:r>
              <a:rPr lang="en-US" sz="2000" b="0" dirty="0" smtClean="0">
                <a:solidFill>
                  <a:srgbClr val="000000"/>
                </a:solidFill>
                <a:latin typeface="Arial"/>
                <a:ea typeface="Arial"/>
                <a:cs typeface="Arial"/>
                <a:sym typeface="Arial"/>
              </a:rPr>
              <a:t>Ancient </a:t>
            </a:r>
            <a:r>
              <a:rPr lang="en-US" sz="2000" b="0" dirty="0">
                <a:solidFill>
                  <a:srgbClr val="000000"/>
                </a:solidFill>
                <a:latin typeface="Arial"/>
                <a:ea typeface="Arial"/>
                <a:cs typeface="Arial"/>
                <a:sym typeface="Arial"/>
              </a:rPr>
              <a:t>civilizations used symbols, hieroglyphs (in Egypt), and cuneiform (in Mesopotamia) for communication and record-keeping.</a:t>
            </a:r>
            <a:endParaRPr lang="en-US" sz="2000" b="0" dirty="0">
              <a:solidFill>
                <a:srgbClr val="000000"/>
              </a:solidFill>
              <a:latin typeface="Arial"/>
              <a:ea typeface="Arial"/>
              <a:cs typeface="Arial"/>
              <a:sym typeface="Arial"/>
            </a:endParaRPr>
          </a:p>
        </p:txBody>
      </p:sp>
      <p:sp>
        <p:nvSpPr>
          <p:cNvPr id="252" name="Google Shape;252;p26"/>
          <p:cNvSpPr/>
          <p:nvPr/>
        </p:nvSpPr>
        <p:spPr>
          <a:xfrm>
            <a:off x="2483768" y="555526"/>
            <a:ext cx="3562194" cy="461665"/>
          </a:xfrm>
          <a:prstGeom prst="rect">
            <a:avLst/>
          </a:prstGeom>
          <a:noFill/>
          <a:ln>
            <a:noFill/>
          </a:ln>
        </p:spPr>
        <p:txBody>
          <a:bodyPr spcFirstLastPara="1" wrap="square" lIns="91425" tIns="45700" rIns="91425" bIns="45700" anchor="t" anchorCtr="0">
            <a:spAutoFit/>
          </a:bodyPr>
          <a:lstStyle/>
          <a:p>
            <a:pPr lvl="0"/>
            <a:r>
              <a:rPr lang="en-US" sz="2400" b="1" dirty="0">
                <a:solidFill>
                  <a:schemeClr val="bg1">
                    <a:lumMod val="10000"/>
                  </a:schemeClr>
                </a:solidFill>
                <a:latin typeface="Poor Richard" panose="02080502050505020702" pitchFamily="18" charset="0"/>
                <a:ea typeface="Calibri" panose="020F0502020204030204" pitchFamily="34" charset="0"/>
                <a:cs typeface="Times New Roman" panose="02020603050405020304" pitchFamily="18" charset="0"/>
                <a:sym typeface="Poiret One"/>
              </a:rPr>
              <a:t>A brief history of Typography</a:t>
            </a:r>
            <a:endParaRPr sz="2400" b="0" i="0" u="none" strike="noStrike" cap="none" dirty="0">
              <a:solidFill>
                <a:schemeClr val="bg1">
                  <a:lumMod val="10000"/>
                </a:schemeClr>
              </a:solidFil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27"/>
          <p:cNvSpPr txBox="1">
            <a:spLocks noGrp="1"/>
          </p:cNvSpPr>
          <p:nvPr>
            <p:ph type="title"/>
          </p:nvPr>
        </p:nvSpPr>
        <p:spPr>
          <a:xfrm>
            <a:off x="899592" y="266766"/>
            <a:ext cx="6367800" cy="648072"/>
          </a:xfrm>
          <a:prstGeom prst="rect">
            <a:avLst/>
          </a:prstGeom>
          <a:noFill/>
          <a:ln>
            <a:noFill/>
          </a:ln>
        </p:spPr>
        <p:txBody>
          <a:bodyPr spcFirstLastPara="1" wrap="square" lIns="91425" tIns="91425" rIns="91425" bIns="91425" anchor="ctr" anchorCtr="0">
            <a:noAutofit/>
          </a:bodyPr>
          <a:lstStyle/>
          <a:p>
            <a:pPr lvl="0" algn="l">
              <a:buClr>
                <a:srgbClr val="000000"/>
              </a:buClr>
              <a:buSzTx/>
            </a:pPr>
            <a:r>
              <a:rPr lang="en-US" sz="2400" dirty="0">
                <a:solidFill>
                  <a:srgbClr val="F2E1D8">
                    <a:lumMod val="10000"/>
                  </a:srgbClr>
                </a:solidFill>
                <a:latin typeface="Poor Richard" panose="02080502050505020702" pitchFamily="18" charset="0"/>
                <a:ea typeface="Calibri" panose="020F0502020204030204" pitchFamily="34" charset="0"/>
                <a:cs typeface="Times New Roman" panose="02020603050405020304" pitchFamily="18" charset="0"/>
              </a:rPr>
              <a:t>A brief history of Typography</a:t>
            </a:r>
            <a:endParaRPr lang="en-US" sz="2400" b="0" dirty="0">
              <a:solidFill>
                <a:srgbClr val="F2E1D8">
                  <a:lumMod val="10000"/>
                </a:srgbClr>
              </a:solidFill>
              <a:latin typeface="Arial"/>
              <a:cs typeface="Arial"/>
              <a:sym typeface="Arial"/>
            </a:endParaRPr>
          </a:p>
        </p:txBody>
      </p:sp>
      <p:sp>
        <p:nvSpPr>
          <p:cNvPr id="258" name="Google Shape;258;p27"/>
          <p:cNvSpPr/>
          <p:nvPr/>
        </p:nvSpPr>
        <p:spPr>
          <a:xfrm>
            <a:off x="186766" y="1364191"/>
            <a:ext cx="6862417" cy="3477835"/>
          </a:xfrm>
          <a:prstGeom prst="rect">
            <a:avLst/>
          </a:prstGeom>
          <a:noFill/>
          <a:ln>
            <a:noFill/>
          </a:ln>
        </p:spPr>
        <p:txBody>
          <a:bodyPr spcFirstLastPara="1" wrap="square" lIns="91425" tIns="45700" rIns="91425" bIns="45700" anchor="t" anchorCtr="0">
            <a:spAutoFit/>
          </a:bodyPr>
          <a:lstStyle/>
          <a:p>
            <a:pPr lvl="0" algn="just">
              <a:spcAft>
                <a:spcPts val="800"/>
              </a:spcAft>
              <a:tabLst>
                <a:tab pos="457200" algn="l"/>
              </a:tabLst>
            </a:pPr>
            <a:r>
              <a:rPr lang="en-US" sz="2000" b="1" dirty="0">
                <a:latin typeface="+mn-lt"/>
                <a:ea typeface="Calibri" panose="020F0502020204030204" pitchFamily="34" charset="0"/>
                <a:cs typeface="Times New Roman" panose="02020603050405020304" pitchFamily="18" charset="0"/>
              </a:rPr>
              <a:t>Medieval Manuscripts and Calligraphy</a:t>
            </a:r>
            <a:r>
              <a:rPr lang="en-US" sz="2000" dirty="0">
                <a:latin typeface="+mn-lt"/>
                <a:ea typeface="Calibri" panose="020F0502020204030204" pitchFamily="34" charset="0"/>
                <a:cs typeface="Times New Roman" panose="02020603050405020304" pitchFamily="18" charset="0"/>
              </a:rPr>
              <a:t>:</a:t>
            </a:r>
          </a:p>
          <a:p>
            <a:pPr marL="742950" lvl="1" indent="-285750" algn="just">
              <a:spcAft>
                <a:spcPts val="800"/>
              </a:spcAft>
              <a:buSzPts val="1000"/>
              <a:buFont typeface="Courier New" panose="02070309020205020404" pitchFamily="49" charset="0"/>
              <a:buChar char="o"/>
              <a:tabLst>
                <a:tab pos="914400" algn="l"/>
              </a:tabLst>
            </a:pPr>
            <a:r>
              <a:rPr lang="en-US" sz="2000" b="1" dirty="0">
                <a:latin typeface="+mn-lt"/>
                <a:ea typeface="Calibri" panose="020F0502020204030204" pitchFamily="34" charset="0"/>
                <a:cs typeface="Times New Roman" panose="02020603050405020304" pitchFamily="18" charset="0"/>
              </a:rPr>
              <a:t>Carolingian Minuscule</a:t>
            </a:r>
            <a:r>
              <a:rPr lang="en-US" sz="2000" dirty="0">
                <a:latin typeface="+mn-lt"/>
                <a:ea typeface="Calibri" panose="020F0502020204030204" pitchFamily="34" charset="0"/>
                <a:cs typeface="Times New Roman" panose="02020603050405020304" pitchFamily="18" charset="0"/>
              </a:rPr>
              <a:t>: In the 8th century, Charlemagne standardized a script known as Carolingian minuscule, combining roman capitals and lowercase letters.</a:t>
            </a:r>
          </a:p>
          <a:p>
            <a:pPr marL="742950" lvl="1" indent="-285750" algn="just">
              <a:spcAft>
                <a:spcPts val="800"/>
              </a:spcAft>
              <a:buSzPts val="1000"/>
              <a:buFont typeface="Courier New" panose="02070309020205020404" pitchFamily="49" charset="0"/>
              <a:buChar char="o"/>
              <a:tabLst>
                <a:tab pos="914400" algn="l"/>
              </a:tabLst>
            </a:pPr>
            <a:r>
              <a:rPr lang="en-US" sz="2000" b="1" dirty="0">
                <a:latin typeface="+mn-lt"/>
                <a:ea typeface="Calibri" panose="020F0502020204030204" pitchFamily="34" charset="0"/>
                <a:cs typeface="Times New Roman" panose="02020603050405020304" pitchFamily="18" charset="0"/>
              </a:rPr>
              <a:t>Black Letter (Gothic)</a:t>
            </a:r>
            <a:r>
              <a:rPr lang="en-US" sz="2000" dirty="0">
                <a:latin typeface="+mn-lt"/>
                <a:ea typeface="Calibri" panose="020F0502020204030204" pitchFamily="34" charset="0"/>
                <a:cs typeface="Times New Roman" panose="02020603050405020304" pitchFamily="18" charset="0"/>
              </a:rPr>
              <a:t>: By the 11th century, black letter (Gothic) emerged, characterized by pointed shapes and angular forms. It served as the first model for printer’s type when Johannes Gutenberg invented movable type.</a:t>
            </a:r>
            <a:endParaRPr lang="en-US" sz="2000" dirty="0">
              <a:effectLst/>
              <a:latin typeface="+mn-lt"/>
              <a:ea typeface="Calibri" panose="020F0502020204030204" pitchFamily="34" charset="0"/>
              <a:cs typeface="Times New Roman" panose="02020603050405020304" pitchFamily="18"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Google Shape;263;p28"/>
          <p:cNvSpPr txBox="1">
            <a:spLocks noGrp="1"/>
          </p:cNvSpPr>
          <p:nvPr>
            <p:ph type="title"/>
          </p:nvPr>
        </p:nvSpPr>
        <p:spPr>
          <a:xfrm>
            <a:off x="0" y="51470"/>
            <a:ext cx="6367800" cy="864096"/>
          </a:xfrm>
          <a:prstGeom prst="rect">
            <a:avLst/>
          </a:prstGeom>
          <a:noFill/>
          <a:ln>
            <a:noFill/>
          </a:ln>
        </p:spPr>
        <p:txBody>
          <a:bodyPr spcFirstLastPara="1" wrap="square" lIns="91425" tIns="91425" rIns="91425" bIns="91425" anchor="ctr" anchorCtr="0">
            <a:noAutofit/>
          </a:bodyPr>
          <a:lstStyle/>
          <a:p>
            <a:pPr lvl="0"/>
            <a:r>
              <a:rPr lang="en-US" sz="2400" dirty="0">
                <a:solidFill>
                  <a:srgbClr val="F2E1D8">
                    <a:lumMod val="10000"/>
                  </a:srgbClr>
                </a:solidFill>
                <a:latin typeface="Poor Richard" panose="02080502050505020702" pitchFamily="18" charset="0"/>
                <a:ea typeface="Calibri" panose="020F0502020204030204" pitchFamily="34" charset="0"/>
                <a:cs typeface="Times New Roman" panose="02020603050405020304" pitchFamily="18" charset="0"/>
              </a:rPr>
              <a:t>A brief history of Typography</a:t>
            </a:r>
            <a:endParaRPr dirty="0"/>
          </a:p>
        </p:txBody>
      </p:sp>
      <p:sp>
        <p:nvSpPr>
          <p:cNvPr id="264" name="Google Shape;264;p28"/>
          <p:cNvSpPr/>
          <p:nvPr/>
        </p:nvSpPr>
        <p:spPr>
          <a:xfrm>
            <a:off x="522606" y="1144166"/>
            <a:ext cx="6886112" cy="3580427"/>
          </a:xfrm>
          <a:prstGeom prst="rect">
            <a:avLst/>
          </a:prstGeom>
          <a:noFill/>
          <a:ln>
            <a:noFill/>
          </a:ln>
        </p:spPr>
        <p:txBody>
          <a:bodyPr spcFirstLastPara="1" wrap="square" lIns="91425" tIns="45700" rIns="91425" bIns="45700" anchor="t" anchorCtr="0">
            <a:spAutoFit/>
          </a:bodyPr>
          <a:lstStyle/>
          <a:p>
            <a:pPr lvl="0" algn="just">
              <a:spcAft>
                <a:spcPts val="800"/>
              </a:spcAft>
              <a:tabLst>
                <a:tab pos="457200" algn="l"/>
              </a:tabLst>
            </a:pPr>
            <a:r>
              <a:rPr lang="en-US" sz="2000" b="1" dirty="0">
                <a:latin typeface="+mn-lt"/>
                <a:ea typeface="Calibri" panose="020F0502020204030204" pitchFamily="34" charset="0"/>
                <a:cs typeface="Times New Roman" panose="02020603050405020304" pitchFamily="18" charset="0"/>
              </a:rPr>
              <a:t>The Printing Revolution</a:t>
            </a:r>
            <a:r>
              <a:rPr lang="en-US" sz="2000" dirty="0">
                <a:latin typeface="+mn-lt"/>
                <a:ea typeface="Calibri" panose="020F0502020204030204" pitchFamily="34" charset="0"/>
                <a:cs typeface="Times New Roman" panose="02020603050405020304" pitchFamily="18" charset="0"/>
              </a:rPr>
              <a:t>:</a:t>
            </a:r>
          </a:p>
          <a:p>
            <a:pPr marL="742950" lvl="1" indent="-285750" algn="just">
              <a:spcAft>
                <a:spcPts val="800"/>
              </a:spcAft>
              <a:buSzPts val="1000"/>
              <a:buFont typeface="Courier New" panose="02070309020205020404" pitchFamily="49" charset="0"/>
              <a:buChar char="o"/>
              <a:tabLst>
                <a:tab pos="914400" algn="l"/>
              </a:tabLst>
            </a:pPr>
            <a:r>
              <a:rPr lang="en-US" sz="2000" b="1" dirty="0">
                <a:latin typeface="+mn-lt"/>
                <a:ea typeface="Calibri" panose="020F0502020204030204" pitchFamily="34" charset="0"/>
                <a:cs typeface="Times New Roman" panose="02020603050405020304" pitchFamily="18" charset="0"/>
              </a:rPr>
              <a:t>Johannes Gutenberg</a:t>
            </a:r>
            <a:r>
              <a:rPr lang="en-US" sz="2000" dirty="0">
                <a:latin typeface="+mn-lt"/>
                <a:ea typeface="Calibri" panose="020F0502020204030204" pitchFamily="34" charset="0"/>
                <a:cs typeface="Times New Roman" panose="02020603050405020304" pitchFamily="18" charset="0"/>
              </a:rPr>
              <a:t>: In the mid-15th century, Gutenberg’s invention revolutionized typography. His movable type allowed for mass production of books.</a:t>
            </a:r>
          </a:p>
          <a:p>
            <a:pPr marL="742950" lvl="1" indent="-285750" algn="just">
              <a:spcAft>
                <a:spcPts val="800"/>
              </a:spcAft>
              <a:buSzPts val="1000"/>
              <a:buFont typeface="Courier New" panose="02070309020205020404" pitchFamily="49" charset="0"/>
              <a:buChar char="o"/>
              <a:tabLst>
                <a:tab pos="914400" algn="l"/>
              </a:tabLst>
            </a:pPr>
            <a:r>
              <a:rPr lang="en-US" sz="2000" b="1" dirty="0">
                <a:latin typeface="+mn-lt"/>
                <a:ea typeface="Calibri" panose="020F0502020204030204" pitchFamily="34" charset="0"/>
                <a:cs typeface="Times New Roman" panose="02020603050405020304" pitchFamily="18" charset="0"/>
              </a:rPr>
              <a:t>Roman (Antiqua)</a:t>
            </a:r>
            <a:r>
              <a:rPr lang="en-US" sz="2000" dirty="0">
                <a:latin typeface="+mn-lt"/>
                <a:ea typeface="Calibri" panose="020F0502020204030204" pitchFamily="34" charset="0"/>
                <a:cs typeface="Times New Roman" panose="02020603050405020304" pitchFamily="18" charset="0"/>
              </a:rPr>
              <a:t>: In Italy, Humanist scholars favored a more rounded typeface called Antiqua (now known as roman) for Latin texts.</a:t>
            </a:r>
          </a:p>
          <a:p>
            <a:pPr marL="742950" lvl="1" indent="-285750" algn="just">
              <a:spcAft>
                <a:spcPts val="800"/>
              </a:spcAft>
              <a:buSzPts val="1000"/>
              <a:buFont typeface="Courier New" panose="02070309020205020404" pitchFamily="49" charset="0"/>
              <a:buChar char="o"/>
              <a:tabLst>
                <a:tab pos="914400" algn="l"/>
              </a:tabLst>
            </a:pPr>
            <a:r>
              <a:rPr lang="en-US" sz="2000" b="1" dirty="0">
                <a:latin typeface="+mn-lt"/>
                <a:ea typeface="Calibri" panose="020F0502020204030204" pitchFamily="34" charset="0"/>
                <a:cs typeface="Times New Roman" panose="02020603050405020304" pitchFamily="18" charset="0"/>
              </a:rPr>
              <a:t>Italic Typeface</a:t>
            </a:r>
            <a:r>
              <a:rPr lang="en-US" sz="2000" dirty="0">
                <a:latin typeface="+mn-lt"/>
                <a:ea typeface="Calibri" panose="020F0502020204030204" pitchFamily="34" charset="0"/>
                <a:cs typeface="Times New Roman" panose="02020603050405020304" pitchFamily="18" charset="0"/>
              </a:rPr>
              <a:t>: Aldus Manutius introduced the italic typeface in 1501, providing a more elegant alternative to Gothic for Latin works.</a:t>
            </a:r>
            <a:endParaRPr lang="en-US" sz="2000" dirty="0">
              <a:effectLst/>
              <a:latin typeface="+mn-lt"/>
              <a:ea typeface="Calibri" panose="020F0502020204030204" pitchFamily="34" charset="0"/>
              <a:cs typeface="Times New Roman" panose="02020603050405020304" pitchFamily="18"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29"/>
          <p:cNvSpPr txBox="1">
            <a:spLocks noGrp="1"/>
          </p:cNvSpPr>
          <p:nvPr>
            <p:ph type="title"/>
          </p:nvPr>
        </p:nvSpPr>
        <p:spPr>
          <a:xfrm>
            <a:off x="0" y="185095"/>
            <a:ext cx="6367800" cy="687741"/>
          </a:xfrm>
          <a:prstGeom prst="rect">
            <a:avLst/>
          </a:prstGeom>
          <a:noFill/>
          <a:ln>
            <a:noFill/>
          </a:ln>
        </p:spPr>
        <p:txBody>
          <a:bodyPr spcFirstLastPara="1" wrap="square" lIns="91425" tIns="91425" rIns="91425" bIns="91425" anchor="ctr" anchorCtr="0">
            <a:noAutofit/>
          </a:bodyPr>
          <a:lstStyle/>
          <a:p>
            <a:pPr lvl="0"/>
            <a:r>
              <a:rPr lang="en-US" sz="2400" dirty="0">
                <a:solidFill>
                  <a:srgbClr val="F2E1D8">
                    <a:lumMod val="10000"/>
                  </a:srgbClr>
                </a:solidFill>
                <a:latin typeface="Poor Richard" panose="02080502050505020702" pitchFamily="18" charset="0"/>
                <a:ea typeface="Calibri" panose="020F0502020204030204" pitchFamily="34" charset="0"/>
                <a:cs typeface="Times New Roman" panose="02020603050405020304" pitchFamily="18" charset="0"/>
              </a:rPr>
              <a:t>A brief history of Typography</a:t>
            </a:r>
            <a:endParaRPr dirty="0"/>
          </a:p>
        </p:txBody>
      </p:sp>
      <p:sp>
        <p:nvSpPr>
          <p:cNvPr id="270" name="Google Shape;270;p29"/>
          <p:cNvSpPr/>
          <p:nvPr/>
        </p:nvSpPr>
        <p:spPr>
          <a:xfrm>
            <a:off x="504009" y="1153828"/>
            <a:ext cx="6146173" cy="3785611"/>
          </a:xfrm>
          <a:prstGeom prst="rect">
            <a:avLst/>
          </a:prstGeom>
          <a:noFill/>
          <a:ln>
            <a:noFill/>
          </a:ln>
        </p:spPr>
        <p:txBody>
          <a:bodyPr spcFirstLastPara="1" wrap="square" lIns="91425" tIns="45700" rIns="91425" bIns="45700" anchor="t" anchorCtr="0">
            <a:spAutoFit/>
          </a:bodyPr>
          <a:lstStyle/>
          <a:p>
            <a:pPr lvl="0" algn="just">
              <a:spcAft>
                <a:spcPts val="800"/>
              </a:spcAft>
              <a:tabLst>
                <a:tab pos="457200" algn="l"/>
              </a:tabLst>
            </a:pPr>
            <a:r>
              <a:rPr lang="en-US" sz="2000" b="1" dirty="0">
                <a:latin typeface="+mn-lt"/>
                <a:ea typeface="Calibri" panose="020F0502020204030204" pitchFamily="34" charset="0"/>
                <a:cs typeface="Times New Roman" panose="02020603050405020304" pitchFamily="18" charset="0"/>
              </a:rPr>
              <a:t>The Enlightenment and Beyond</a:t>
            </a:r>
            <a:r>
              <a:rPr lang="en-US" sz="2000" dirty="0">
                <a:latin typeface="+mn-lt"/>
                <a:ea typeface="Calibri" panose="020F0502020204030204" pitchFamily="34" charset="0"/>
                <a:cs typeface="Times New Roman" panose="02020603050405020304" pitchFamily="18" charset="0"/>
              </a:rPr>
              <a:t>:</a:t>
            </a:r>
          </a:p>
          <a:p>
            <a:pPr marL="742950" lvl="1" indent="-285750" algn="just">
              <a:spcAft>
                <a:spcPts val="800"/>
              </a:spcAft>
              <a:buSzPts val="1000"/>
              <a:buFont typeface="Courier New" panose="02070309020205020404" pitchFamily="49" charset="0"/>
              <a:buChar char="o"/>
              <a:tabLst>
                <a:tab pos="914400" algn="l"/>
              </a:tabLst>
            </a:pPr>
            <a:r>
              <a:rPr lang="en-US" sz="2000" b="1" dirty="0">
                <a:latin typeface="+mn-lt"/>
                <a:ea typeface="Calibri" panose="020F0502020204030204" pitchFamily="34" charset="0"/>
                <a:cs typeface="Times New Roman" panose="02020603050405020304" pitchFamily="18" charset="0"/>
              </a:rPr>
              <a:t>Transitional and Modern Typefaces</a:t>
            </a:r>
            <a:r>
              <a:rPr lang="en-US" sz="2000" dirty="0">
                <a:latin typeface="+mn-lt"/>
                <a:ea typeface="Calibri" panose="020F0502020204030204" pitchFamily="34" charset="0"/>
                <a:cs typeface="Times New Roman" panose="02020603050405020304" pitchFamily="18" charset="0"/>
              </a:rPr>
              <a:t>: The 18th century saw the rise of transitional typefaces (bridging old and new styles) and modern typefaces (with increased contrast between thick and thin strokes).</a:t>
            </a:r>
          </a:p>
          <a:p>
            <a:pPr marL="742950" lvl="1" indent="-285750" algn="just">
              <a:spcAft>
                <a:spcPts val="800"/>
              </a:spcAft>
              <a:buSzPts val="1000"/>
              <a:buFont typeface="Courier New" panose="02070309020205020404" pitchFamily="49" charset="0"/>
              <a:buChar char="o"/>
              <a:tabLst>
                <a:tab pos="914400" algn="l"/>
              </a:tabLst>
            </a:pPr>
            <a:r>
              <a:rPr lang="en-US" sz="2000" b="1" dirty="0">
                <a:latin typeface="+mn-lt"/>
                <a:ea typeface="Calibri" panose="020F0502020204030204" pitchFamily="34" charset="0"/>
                <a:cs typeface="Times New Roman" panose="02020603050405020304" pitchFamily="18" charset="0"/>
              </a:rPr>
              <a:t>Industrialization and Digital Age</a:t>
            </a:r>
            <a:r>
              <a:rPr lang="en-US" sz="2000" dirty="0">
                <a:latin typeface="+mn-lt"/>
                <a:ea typeface="Calibri" panose="020F0502020204030204" pitchFamily="34" charset="0"/>
                <a:cs typeface="Times New Roman" panose="02020603050405020304" pitchFamily="18" charset="0"/>
              </a:rPr>
              <a:t>: The Industrial Revolution brought mechanization to typography. In the digital age, personal computers democratized type design and layout.</a:t>
            </a:r>
            <a:endParaRPr lang="en-US" sz="2000" dirty="0">
              <a:effectLst/>
              <a:latin typeface="+mn-lt"/>
              <a:ea typeface="Calibri" panose="020F0502020204030204" pitchFamily="34" charset="0"/>
              <a:cs typeface="Times New Roman" panose="02020603050405020304" pitchFamily="18"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sp>
        <p:nvSpPr>
          <p:cNvPr id="275" name="Google Shape;275;p30"/>
          <p:cNvSpPr txBox="1">
            <a:spLocks noGrp="1"/>
          </p:cNvSpPr>
          <p:nvPr>
            <p:ph type="title"/>
          </p:nvPr>
        </p:nvSpPr>
        <p:spPr>
          <a:xfrm>
            <a:off x="835984" y="238990"/>
            <a:ext cx="4608512" cy="684781"/>
          </a:xfrm>
          <a:prstGeom prst="rect">
            <a:avLst/>
          </a:prstGeom>
          <a:noFill/>
          <a:ln>
            <a:noFill/>
          </a:ln>
        </p:spPr>
        <p:txBody>
          <a:bodyPr spcFirstLastPara="1" wrap="square" lIns="91425" tIns="91425" rIns="91425" bIns="91425" anchor="ctr" anchorCtr="0">
            <a:noAutofit/>
          </a:bodyPr>
          <a:lstStyle/>
          <a:p>
            <a:pPr lvl="0"/>
            <a:r>
              <a:rPr lang="en-US" sz="2400" dirty="0">
                <a:solidFill>
                  <a:srgbClr val="F2E1D8">
                    <a:lumMod val="10000"/>
                  </a:srgbClr>
                </a:solidFill>
                <a:latin typeface="Poor Richard" panose="02080502050505020702" pitchFamily="18" charset="0"/>
                <a:ea typeface="Calibri" panose="020F0502020204030204" pitchFamily="34" charset="0"/>
                <a:cs typeface="Times New Roman" panose="02020603050405020304" pitchFamily="18" charset="0"/>
              </a:rPr>
              <a:t>A brief history of Typography</a:t>
            </a:r>
            <a:endParaRPr dirty="0">
              <a:solidFill>
                <a:srgbClr val="22130B"/>
              </a:solidFill>
            </a:endParaRPr>
          </a:p>
        </p:txBody>
      </p:sp>
      <p:sp>
        <p:nvSpPr>
          <p:cNvPr id="276" name="Google Shape;276;p30"/>
          <p:cNvSpPr/>
          <p:nvPr/>
        </p:nvSpPr>
        <p:spPr>
          <a:xfrm>
            <a:off x="917352" y="1131590"/>
            <a:ext cx="5940648" cy="3888204"/>
          </a:xfrm>
          <a:prstGeom prst="rect">
            <a:avLst/>
          </a:prstGeom>
          <a:noFill/>
          <a:ln>
            <a:noFill/>
          </a:ln>
        </p:spPr>
        <p:txBody>
          <a:bodyPr spcFirstLastPara="1" wrap="square" lIns="91425" tIns="45700" rIns="91425" bIns="45700" anchor="t" anchorCtr="0">
            <a:spAutoFit/>
          </a:bodyPr>
          <a:lstStyle/>
          <a:p>
            <a:pPr lvl="0" algn="just">
              <a:spcAft>
                <a:spcPts val="800"/>
              </a:spcAft>
              <a:tabLst>
                <a:tab pos="457200" algn="l"/>
              </a:tabLst>
            </a:pPr>
            <a:r>
              <a:rPr lang="en-US" sz="2000" b="1" dirty="0">
                <a:latin typeface="+mn-lt"/>
                <a:ea typeface="Calibri" panose="020F0502020204030204" pitchFamily="34" charset="0"/>
                <a:cs typeface="Times New Roman" panose="02020603050405020304" pitchFamily="18" charset="0"/>
              </a:rPr>
              <a:t>Contemporary Typography</a:t>
            </a:r>
            <a:r>
              <a:rPr lang="en-US" sz="2000" dirty="0">
                <a:latin typeface="+mn-lt"/>
                <a:ea typeface="Calibri" panose="020F0502020204030204" pitchFamily="34" charset="0"/>
                <a:cs typeface="Times New Roman" panose="02020603050405020304" pitchFamily="18" charset="0"/>
              </a:rPr>
              <a:t>:</a:t>
            </a:r>
          </a:p>
          <a:p>
            <a:pPr marL="742950" lvl="1" indent="-285750" algn="just">
              <a:spcAft>
                <a:spcPts val="800"/>
              </a:spcAft>
              <a:buSzPts val="1000"/>
              <a:buFont typeface="Courier New" panose="02070309020205020404" pitchFamily="49" charset="0"/>
              <a:buChar char="o"/>
              <a:tabLst>
                <a:tab pos="914400" algn="l"/>
              </a:tabLst>
            </a:pPr>
            <a:r>
              <a:rPr lang="en-US" sz="2000" b="1" dirty="0">
                <a:latin typeface="+mn-lt"/>
                <a:ea typeface="Calibri" panose="020F0502020204030204" pitchFamily="34" charset="0"/>
                <a:cs typeface="Times New Roman" panose="02020603050405020304" pitchFamily="18" charset="0"/>
              </a:rPr>
              <a:t>Digital Fonts</a:t>
            </a:r>
            <a:r>
              <a:rPr lang="en-US" sz="2000" dirty="0">
                <a:latin typeface="+mn-lt"/>
                <a:ea typeface="Calibri" panose="020F0502020204030204" pitchFamily="34" charset="0"/>
                <a:cs typeface="Times New Roman" panose="02020603050405020304" pitchFamily="18" charset="0"/>
              </a:rPr>
              <a:t>: Today, we have an array of digital fonts, from classic serifs to sleek sans-serifs.</a:t>
            </a:r>
          </a:p>
          <a:p>
            <a:pPr marL="742950" lvl="1" indent="-285750" algn="just">
              <a:spcAft>
                <a:spcPts val="800"/>
              </a:spcAft>
              <a:buSzPts val="1000"/>
              <a:buFont typeface="Courier New" panose="02070309020205020404" pitchFamily="49" charset="0"/>
              <a:buChar char="o"/>
              <a:tabLst>
                <a:tab pos="914400" algn="l"/>
              </a:tabLst>
            </a:pPr>
            <a:r>
              <a:rPr lang="en-US" sz="2000" b="1" dirty="0">
                <a:latin typeface="+mn-lt"/>
                <a:ea typeface="Calibri" panose="020F0502020204030204" pitchFamily="34" charset="0"/>
                <a:cs typeface="Times New Roman" panose="02020603050405020304" pitchFamily="18" charset="0"/>
              </a:rPr>
              <a:t>Responsive Design</a:t>
            </a:r>
            <a:r>
              <a:rPr lang="en-US" sz="2000" dirty="0">
                <a:latin typeface="+mn-lt"/>
                <a:ea typeface="Calibri" panose="020F0502020204030204" pitchFamily="34" charset="0"/>
                <a:cs typeface="Times New Roman" panose="02020603050405020304" pitchFamily="18" charset="0"/>
              </a:rPr>
              <a:t>: Typography adapts to various devices and screen sizes, emphasizing readability and aesthetics.</a:t>
            </a:r>
          </a:p>
          <a:p>
            <a:pPr algn="just">
              <a:spcAft>
                <a:spcPts val="800"/>
              </a:spcAft>
            </a:pPr>
            <a:r>
              <a:rPr lang="en-US" sz="2000" dirty="0">
                <a:latin typeface="+mn-lt"/>
                <a:ea typeface="Calibri" panose="020F0502020204030204" pitchFamily="34" charset="0"/>
                <a:cs typeface="Times New Roman" panose="02020603050405020304" pitchFamily="18" charset="0"/>
              </a:rPr>
              <a:t>Typography continues to evolve, reflecting cultural shifts, technological advancements, and design trends. Whether in print or on screens, it remains a powerful tool for communication and expression. </a:t>
            </a:r>
            <a:endParaRPr lang="en-US" sz="2000" dirty="0">
              <a:effectLst/>
              <a:latin typeface="+mn-lt"/>
              <a:ea typeface="Calibri" panose="020F0502020204030204" pitchFamily="34" charset="0"/>
              <a:cs typeface="Times New Roman" panose="02020603050405020304"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31"/>
          <p:cNvSpPr txBox="1">
            <a:spLocks noGrp="1"/>
          </p:cNvSpPr>
          <p:nvPr>
            <p:ph type="title"/>
          </p:nvPr>
        </p:nvSpPr>
        <p:spPr>
          <a:xfrm>
            <a:off x="0" y="0"/>
            <a:ext cx="6367800" cy="720080"/>
          </a:xfrm>
          <a:prstGeom prst="rect">
            <a:avLst/>
          </a:prstGeom>
          <a:noFill/>
          <a:ln>
            <a:noFill/>
          </a:ln>
        </p:spPr>
        <p:txBody>
          <a:bodyPr spcFirstLastPara="1" wrap="square" lIns="91425" tIns="91425" rIns="91425" bIns="91425" anchor="ctr" anchorCtr="0">
            <a:noAutofit/>
          </a:bodyPr>
          <a:lstStyle/>
          <a:p>
            <a:pPr lvl="0"/>
            <a:r>
              <a:rPr lang="en-US" sz="2400" dirty="0">
                <a:solidFill>
                  <a:schemeClr val="bg1">
                    <a:lumMod val="10000"/>
                  </a:schemeClr>
                </a:solidFill>
                <a:latin typeface="Poor Richard" panose="02080502050505020702" pitchFamily="18" charset="0"/>
                <a:ea typeface="Arial"/>
                <a:cs typeface="Arial"/>
                <a:sym typeface="Arial"/>
              </a:rPr>
              <a:t>Summary</a:t>
            </a:r>
            <a:endParaRPr dirty="0">
              <a:solidFill>
                <a:schemeClr val="bg1">
                  <a:lumMod val="10000"/>
                </a:schemeClr>
              </a:solidFill>
              <a:latin typeface="Poor Richard" panose="02080502050505020702" pitchFamily="18" charset="0"/>
            </a:endParaRPr>
          </a:p>
        </p:txBody>
      </p:sp>
      <p:sp>
        <p:nvSpPr>
          <p:cNvPr id="282" name="Google Shape;282;p31"/>
          <p:cNvSpPr/>
          <p:nvPr/>
        </p:nvSpPr>
        <p:spPr>
          <a:xfrm>
            <a:off x="390437" y="596431"/>
            <a:ext cx="7128792" cy="4560567"/>
          </a:xfrm>
          <a:prstGeom prst="rect">
            <a:avLst/>
          </a:prstGeom>
          <a:noFill/>
          <a:ln>
            <a:noFill/>
          </a:ln>
        </p:spPr>
        <p:txBody>
          <a:bodyPr spcFirstLastPara="1" wrap="square" lIns="91425" tIns="45700" rIns="91425" bIns="45700" anchor="t" anchorCtr="0">
            <a:spAutoFit/>
          </a:bodyPr>
          <a:lstStyle/>
          <a:p>
            <a:pPr marL="285750" indent="-285750">
              <a:lnSpc>
                <a:spcPct val="107000"/>
              </a:lnSpc>
              <a:spcAft>
                <a:spcPts val="800"/>
              </a:spcAft>
              <a:buFont typeface="Wingdings" panose="05000000000000000000" pitchFamily="2" charset="2"/>
              <a:buChar char="§"/>
            </a:pPr>
            <a:r>
              <a:rPr lang="en-US" sz="1800" dirty="0" smtClean="0">
                <a:latin typeface="+mn-lt"/>
                <a:ea typeface="Calibri" panose="020F0502020204030204" pitchFamily="34" charset="0"/>
                <a:cs typeface="Times New Roman" panose="02020603050405020304" pitchFamily="18" charset="0"/>
              </a:rPr>
              <a:t>Overall</a:t>
            </a:r>
            <a:r>
              <a:rPr lang="en-US" sz="1800" dirty="0">
                <a:latin typeface="+mn-lt"/>
                <a:ea typeface="Calibri" panose="020F0502020204030204" pitchFamily="34" charset="0"/>
                <a:cs typeface="Times New Roman" panose="02020603050405020304" pitchFamily="18" charset="0"/>
              </a:rPr>
              <a:t>, typography is a fundamental element of design that influences how written language is perceived and understood. </a:t>
            </a:r>
            <a:endParaRPr lang="en-US" sz="1800" dirty="0" smtClean="0">
              <a:latin typeface="+mn-lt"/>
              <a:ea typeface="Calibri" panose="020F0502020204030204" pitchFamily="34" charset="0"/>
              <a:cs typeface="Times New Roman" panose="02020603050405020304" pitchFamily="18" charset="0"/>
            </a:endParaRPr>
          </a:p>
          <a:p>
            <a:pPr marL="285750" indent="-285750">
              <a:lnSpc>
                <a:spcPct val="107000"/>
              </a:lnSpc>
              <a:spcAft>
                <a:spcPts val="800"/>
              </a:spcAft>
              <a:buFont typeface="Wingdings" panose="05000000000000000000" pitchFamily="2" charset="2"/>
              <a:buChar char="§"/>
            </a:pPr>
            <a:r>
              <a:rPr lang="en-US" sz="1800" dirty="0" smtClean="0">
                <a:latin typeface="+mn-lt"/>
                <a:ea typeface="Calibri" panose="020F0502020204030204" pitchFamily="34" charset="0"/>
                <a:cs typeface="Times New Roman" panose="02020603050405020304" pitchFamily="18" charset="0"/>
              </a:rPr>
              <a:t>By </a:t>
            </a:r>
            <a:r>
              <a:rPr lang="en-US" sz="1800" dirty="0">
                <a:latin typeface="+mn-lt"/>
                <a:ea typeface="Calibri" panose="020F0502020204030204" pitchFamily="34" charset="0"/>
                <a:cs typeface="Times New Roman" panose="02020603050405020304" pitchFamily="18" charset="0"/>
              </a:rPr>
              <a:t>carefully selecting and arranging type, designers can create visually compelling and communicative layouts that effectively engage and inform their audience. </a:t>
            </a:r>
            <a:endParaRPr lang="en-US" sz="1800" dirty="0" smtClean="0">
              <a:latin typeface="+mn-lt"/>
              <a:ea typeface="Calibri" panose="020F0502020204030204" pitchFamily="34" charset="0"/>
              <a:cs typeface="Times New Roman" panose="02020603050405020304" pitchFamily="18" charset="0"/>
            </a:endParaRPr>
          </a:p>
          <a:p>
            <a:pPr marL="285750" indent="-285750">
              <a:lnSpc>
                <a:spcPct val="107000"/>
              </a:lnSpc>
              <a:spcAft>
                <a:spcPts val="800"/>
              </a:spcAft>
              <a:buFont typeface="Wingdings" panose="05000000000000000000" pitchFamily="2" charset="2"/>
              <a:buChar char="§"/>
            </a:pPr>
            <a:r>
              <a:rPr lang="en-US" sz="1800" dirty="0" smtClean="0">
                <a:latin typeface="+mn-lt"/>
                <a:ea typeface="Calibri" panose="020F0502020204030204" pitchFamily="34" charset="0"/>
                <a:cs typeface="Times New Roman" panose="02020603050405020304" pitchFamily="18" charset="0"/>
              </a:rPr>
              <a:t>The </a:t>
            </a:r>
            <a:r>
              <a:rPr lang="en-US" sz="1800" dirty="0">
                <a:latin typeface="+mn-lt"/>
                <a:ea typeface="Calibri" panose="020F0502020204030204" pitchFamily="34" charset="0"/>
                <a:cs typeface="Times New Roman" panose="02020603050405020304" pitchFamily="18" charset="0"/>
              </a:rPr>
              <a:t>following are some of the elements and principles of typography used in digital desktop publishing design:</a:t>
            </a:r>
          </a:p>
          <a:p>
            <a:pPr>
              <a:lnSpc>
                <a:spcPct val="107000"/>
              </a:lnSpc>
              <a:spcAft>
                <a:spcPts val="800"/>
              </a:spcAft>
            </a:pPr>
            <a:r>
              <a:rPr lang="en-US" sz="1800" b="1" dirty="0">
                <a:latin typeface="+mn-lt"/>
                <a:ea typeface="Calibri" panose="020F0502020204030204" pitchFamily="34" charset="0"/>
                <a:cs typeface="Times New Roman" panose="02020603050405020304" pitchFamily="18" charset="0"/>
              </a:rPr>
              <a:t>Elements of Typography:</a:t>
            </a:r>
            <a:endParaRPr lang="en-US" sz="1800" dirty="0">
              <a:latin typeface="+mn-lt"/>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tabLst>
                <a:tab pos="457200" algn="l"/>
              </a:tabLst>
            </a:pPr>
            <a:r>
              <a:rPr lang="en-US" sz="1800" i="1" dirty="0">
                <a:latin typeface="+mn-lt"/>
                <a:ea typeface="Calibri" panose="020F0502020204030204" pitchFamily="34" charset="0"/>
                <a:cs typeface="Times New Roman" panose="02020603050405020304" pitchFamily="18" charset="0"/>
              </a:rPr>
              <a:t>Typeface:</a:t>
            </a:r>
            <a:r>
              <a:rPr lang="en-US" sz="1800" dirty="0">
                <a:latin typeface="+mn-lt"/>
                <a:ea typeface="Calibri" panose="020F0502020204030204" pitchFamily="34" charset="0"/>
                <a:cs typeface="Times New Roman" panose="02020603050405020304" pitchFamily="18" charset="0"/>
              </a:rPr>
              <a:t> The design or style of a set of characters, including letters, numbers, and symbols. Examples include Arial, Times New Roman, and Helvetica.</a:t>
            </a:r>
          </a:p>
          <a:p>
            <a:pPr marL="342900" lvl="0" indent="-342900">
              <a:lnSpc>
                <a:spcPct val="107000"/>
              </a:lnSpc>
              <a:spcAft>
                <a:spcPts val="800"/>
              </a:spcAft>
              <a:buFont typeface="+mj-lt"/>
              <a:buAutoNum type="arabicPeriod"/>
              <a:tabLst>
                <a:tab pos="457200" algn="l"/>
              </a:tabLst>
            </a:pPr>
            <a:r>
              <a:rPr lang="en-US" sz="1800" i="1" dirty="0">
                <a:latin typeface="+mn-lt"/>
                <a:ea typeface="Calibri" panose="020F0502020204030204" pitchFamily="34" charset="0"/>
                <a:cs typeface="Times New Roman" panose="02020603050405020304" pitchFamily="18" charset="0"/>
              </a:rPr>
              <a:t>Font:</a:t>
            </a:r>
            <a:r>
              <a:rPr lang="en-US" sz="1800" dirty="0">
                <a:latin typeface="+mn-lt"/>
                <a:ea typeface="Calibri" panose="020F0502020204030204" pitchFamily="34" charset="0"/>
                <a:cs typeface="Times New Roman" panose="02020603050405020304" pitchFamily="18" charset="0"/>
              </a:rPr>
              <a:t> A specific style, weight, and size of a typeface. For example, Arial Regular, Arial Bold, or Arial Italic</a:t>
            </a:r>
            <a:r>
              <a:rPr lang="en-US" sz="1800" dirty="0" smtClean="0">
                <a:latin typeface="+mn-lt"/>
                <a:ea typeface="Calibri" panose="020F0502020204030204" pitchFamily="34" charset="0"/>
                <a:cs typeface="Times New Roman" panose="02020603050405020304" pitchFamily="18" charset="0"/>
              </a:rPr>
              <a:t>.</a:t>
            </a:r>
            <a:endParaRPr lang="en-US" sz="1800" dirty="0">
              <a:latin typeface="+mn-lt"/>
              <a:ea typeface="Calibri" panose="020F0502020204030204" pitchFamily="34" charset="0"/>
              <a:cs typeface="Times New Roman" panose="02020603050405020304"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32"/>
          <p:cNvSpPr txBox="1">
            <a:spLocks noGrp="1"/>
          </p:cNvSpPr>
          <p:nvPr>
            <p:ph type="title"/>
          </p:nvPr>
        </p:nvSpPr>
        <p:spPr>
          <a:xfrm>
            <a:off x="1763688" y="699542"/>
            <a:ext cx="4536504" cy="432048"/>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4800"/>
              <a:buNone/>
            </a:pPr>
            <a:r>
              <a:rPr lang="en-US" sz="2400" dirty="0">
                <a:solidFill>
                  <a:schemeClr val="bg1">
                    <a:lumMod val="10000"/>
                  </a:schemeClr>
                </a:solidFill>
                <a:latin typeface="Poor Richard" panose="02080502050505020702" pitchFamily="18" charset="0"/>
                <a:ea typeface="Arial"/>
                <a:cs typeface="Arial"/>
                <a:sym typeface="Arial"/>
              </a:rPr>
              <a:t>Summary</a:t>
            </a:r>
            <a:r>
              <a:rPr lang="en-US" dirty="0"/>
              <a:t/>
            </a:r>
            <a:br>
              <a:rPr lang="en-US" dirty="0"/>
            </a:br>
            <a:endParaRPr dirty="0"/>
          </a:p>
        </p:txBody>
      </p:sp>
      <p:sp>
        <p:nvSpPr>
          <p:cNvPr id="288" name="Google Shape;288;p32"/>
          <p:cNvSpPr/>
          <p:nvPr/>
        </p:nvSpPr>
        <p:spPr>
          <a:xfrm>
            <a:off x="481577" y="699542"/>
            <a:ext cx="6501114" cy="4560567"/>
          </a:xfrm>
          <a:prstGeom prst="rect">
            <a:avLst/>
          </a:prstGeom>
          <a:noFill/>
          <a:ln>
            <a:noFill/>
          </a:ln>
        </p:spPr>
        <p:txBody>
          <a:bodyPr spcFirstLastPara="1" wrap="square" lIns="91425" tIns="45700" rIns="91425" bIns="45700" anchor="t" anchorCtr="0">
            <a:spAutoFit/>
          </a:bodyPr>
          <a:lstStyle/>
          <a:p>
            <a:pPr lvl="0">
              <a:lnSpc>
                <a:spcPct val="107000"/>
              </a:lnSpc>
              <a:spcAft>
                <a:spcPts val="800"/>
              </a:spcAft>
              <a:tabLst>
                <a:tab pos="457200" algn="l"/>
              </a:tabLst>
            </a:pPr>
            <a:r>
              <a:rPr lang="en-US" sz="1800" b="1" dirty="0">
                <a:ea typeface="Calibri" panose="020F0502020204030204" pitchFamily="34" charset="0"/>
                <a:cs typeface="Times New Roman" panose="02020603050405020304" pitchFamily="18" charset="0"/>
              </a:rPr>
              <a:t>Elements of Typography</a:t>
            </a:r>
            <a:endParaRPr lang="en-US" sz="1800" i="1" dirty="0" smtClean="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en-US" sz="1800" i="1" dirty="0" smtClean="0">
                <a:latin typeface="+mn-lt"/>
                <a:ea typeface="Calibri" panose="020F0502020204030204" pitchFamily="34" charset="0"/>
                <a:cs typeface="Times New Roman" panose="02020603050405020304" pitchFamily="18" charset="0"/>
              </a:rPr>
              <a:t>Glyphs</a:t>
            </a:r>
            <a:r>
              <a:rPr lang="en-US" sz="1800" i="1" dirty="0">
                <a:latin typeface="+mn-lt"/>
                <a:ea typeface="Calibri" panose="020F0502020204030204" pitchFamily="34" charset="0"/>
                <a:cs typeface="Times New Roman" panose="02020603050405020304" pitchFamily="18" charset="0"/>
              </a:rPr>
              <a:t>:</a:t>
            </a:r>
            <a:r>
              <a:rPr lang="en-US" sz="1800" dirty="0">
                <a:latin typeface="+mn-lt"/>
                <a:ea typeface="Calibri" panose="020F0502020204030204" pitchFamily="34" charset="0"/>
                <a:cs typeface="Times New Roman" panose="02020603050405020304" pitchFamily="18" charset="0"/>
              </a:rPr>
              <a:t> Individual characters within a typeface, including letters, numbers, punctuation marks, and symbols.</a:t>
            </a:r>
          </a:p>
          <a:p>
            <a:pPr marL="342900" lvl="0" indent="-342900">
              <a:lnSpc>
                <a:spcPct val="107000"/>
              </a:lnSpc>
              <a:spcAft>
                <a:spcPts val="800"/>
              </a:spcAft>
              <a:buFont typeface="Arial" panose="020B0604020202020204" pitchFamily="34" charset="0"/>
              <a:buChar char="•"/>
              <a:tabLst>
                <a:tab pos="457200" algn="l"/>
              </a:tabLst>
            </a:pPr>
            <a:r>
              <a:rPr lang="en-US" sz="1800" i="1" dirty="0">
                <a:latin typeface="+mn-lt"/>
                <a:ea typeface="Calibri" panose="020F0502020204030204" pitchFamily="34" charset="0"/>
                <a:cs typeface="Times New Roman" panose="02020603050405020304" pitchFamily="18" charset="0"/>
              </a:rPr>
              <a:t>Size:</a:t>
            </a:r>
            <a:r>
              <a:rPr lang="en-US" sz="1800" dirty="0">
                <a:latin typeface="+mn-lt"/>
                <a:ea typeface="Calibri" panose="020F0502020204030204" pitchFamily="34" charset="0"/>
                <a:cs typeface="Times New Roman" panose="02020603050405020304" pitchFamily="18" charset="0"/>
              </a:rPr>
              <a:t> The height of characters, typically measured in points (</a:t>
            </a:r>
            <a:r>
              <a:rPr lang="en-US" sz="1800" dirty="0" err="1">
                <a:latin typeface="+mn-lt"/>
                <a:ea typeface="Calibri" panose="020F0502020204030204" pitchFamily="34" charset="0"/>
                <a:cs typeface="Times New Roman" panose="02020603050405020304" pitchFamily="18" charset="0"/>
              </a:rPr>
              <a:t>pt</a:t>
            </a:r>
            <a:r>
              <a:rPr lang="en-US" sz="1800" dirty="0">
                <a:latin typeface="+mn-lt"/>
                <a:ea typeface="Calibri" panose="020F0502020204030204" pitchFamily="34" charset="0"/>
                <a:cs typeface="Times New Roman" panose="02020603050405020304" pitchFamily="18" charset="0"/>
              </a:rPr>
              <a:t>) or pixels (</a:t>
            </a:r>
            <a:r>
              <a:rPr lang="en-US" sz="1800" dirty="0" err="1">
                <a:latin typeface="+mn-lt"/>
                <a:ea typeface="Calibri" panose="020F0502020204030204" pitchFamily="34" charset="0"/>
                <a:cs typeface="Times New Roman" panose="02020603050405020304" pitchFamily="18" charset="0"/>
              </a:rPr>
              <a:t>px</a:t>
            </a:r>
            <a:r>
              <a:rPr lang="en-US" sz="1800" dirty="0">
                <a:latin typeface="+mn-lt"/>
                <a:ea typeface="Calibri" panose="020F0502020204030204" pitchFamily="34" charset="0"/>
                <a:cs typeface="Times New Roman" panose="02020603050405020304" pitchFamily="18" charset="0"/>
              </a:rPr>
              <a:t>).</a:t>
            </a:r>
          </a:p>
          <a:p>
            <a:pPr marL="342900" lvl="0" indent="-342900">
              <a:lnSpc>
                <a:spcPct val="107000"/>
              </a:lnSpc>
              <a:spcAft>
                <a:spcPts val="800"/>
              </a:spcAft>
              <a:buFont typeface="Arial" panose="020B0604020202020204" pitchFamily="34" charset="0"/>
              <a:buChar char="•"/>
              <a:tabLst>
                <a:tab pos="457200" algn="l"/>
              </a:tabLst>
            </a:pPr>
            <a:r>
              <a:rPr lang="en-US" sz="1800" i="1" dirty="0">
                <a:latin typeface="+mn-lt"/>
                <a:ea typeface="Calibri" panose="020F0502020204030204" pitchFamily="34" charset="0"/>
                <a:cs typeface="Times New Roman" panose="02020603050405020304" pitchFamily="18" charset="0"/>
              </a:rPr>
              <a:t>Weight:</a:t>
            </a:r>
            <a:r>
              <a:rPr lang="en-US" sz="1800" dirty="0">
                <a:latin typeface="+mn-lt"/>
                <a:ea typeface="Calibri" panose="020F0502020204030204" pitchFamily="34" charset="0"/>
                <a:cs typeface="Times New Roman" panose="02020603050405020304" pitchFamily="18" charset="0"/>
              </a:rPr>
              <a:t> The thickness or boldness of characters within a typeface, ranging from light to bold.</a:t>
            </a:r>
          </a:p>
          <a:p>
            <a:pPr marL="342900" lvl="0" indent="-342900">
              <a:lnSpc>
                <a:spcPct val="107000"/>
              </a:lnSpc>
              <a:spcAft>
                <a:spcPts val="800"/>
              </a:spcAft>
              <a:buFont typeface="Arial" panose="020B0604020202020204" pitchFamily="34" charset="0"/>
              <a:buChar char="•"/>
              <a:tabLst>
                <a:tab pos="457200" algn="l"/>
              </a:tabLst>
            </a:pPr>
            <a:r>
              <a:rPr lang="en-US" sz="1800" i="1" dirty="0">
                <a:latin typeface="+mn-lt"/>
                <a:ea typeface="Calibri" panose="020F0502020204030204" pitchFamily="34" charset="0"/>
                <a:cs typeface="Times New Roman" panose="02020603050405020304" pitchFamily="18" charset="0"/>
              </a:rPr>
              <a:t>Style:</a:t>
            </a:r>
            <a:r>
              <a:rPr lang="en-US" sz="1800" dirty="0">
                <a:latin typeface="+mn-lt"/>
                <a:ea typeface="Calibri" panose="020F0502020204030204" pitchFamily="34" charset="0"/>
                <a:cs typeface="Times New Roman" panose="02020603050405020304" pitchFamily="18" charset="0"/>
              </a:rPr>
              <a:t> Additional variations of a typeface, such as italic, condensed, or expanded.</a:t>
            </a:r>
          </a:p>
          <a:p>
            <a:pPr marL="342900" lvl="0" indent="-342900">
              <a:lnSpc>
                <a:spcPct val="107000"/>
              </a:lnSpc>
              <a:spcAft>
                <a:spcPts val="800"/>
              </a:spcAft>
              <a:buFont typeface="Arial" panose="020B0604020202020204" pitchFamily="34" charset="0"/>
              <a:buChar char="•"/>
              <a:tabLst>
                <a:tab pos="457200" algn="l"/>
              </a:tabLst>
            </a:pPr>
            <a:r>
              <a:rPr lang="en-US" sz="1800" i="1" dirty="0">
                <a:latin typeface="+mn-lt"/>
                <a:ea typeface="Calibri" panose="020F0502020204030204" pitchFamily="34" charset="0"/>
                <a:cs typeface="Times New Roman" panose="02020603050405020304" pitchFamily="18" charset="0"/>
              </a:rPr>
              <a:t>Spacing:</a:t>
            </a:r>
            <a:r>
              <a:rPr lang="en-US" sz="1800" dirty="0">
                <a:latin typeface="+mn-lt"/>
                <a:ea typeface="Calibri" panose="020F0502020204030204" pitchFamily="34" charset="0"/>
                <a:cs typeface="Times New Roman" panose="02020603050405020304" pitchFamily="18" charset="0"/>
              </a:rPr>
              <a:t> The arrangement of characters and words, including kerning (space between individual characters), tracking (space between groups of characters), and leading (space between lines of text).</a:t>
            </a:r>
            <a:endParaRPr lang="en-US" sz="1800" dirty="0">
              <a:latin typeface="+mn-lt"/>
              <a:ea typeface="Calibri" panose="020F0502020204030204" pitchFamily="34" charset="0"/>
              <a:cs typeface="Times New Roman" panose="02020603050405020304" pitchFamily="18"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5981" y="134414"/>
            <a:ext cx="6367800" cy="759204"/>
          </a:xfrm>
        </p:spPr>
        <p:txBody>
          <a:bodyPr/>
          <a:lstStyle/>
          <a:p>
            <a:r>
              <a:rPr lang="en-US" sz="2400" dirty="0">
                <a:solidFill>
                  <a:srgbClr val="F2E1D8">
                    <a:lumMod val="10000"/>
                  </a:srgbClr>
                </a:solidFill>
                <a:latin typeface="Poor Richard" panose="02080502050505020702" pitchFamily="18" charset="0"/>
                <a:ea typeface="Arial"/>
                <a:cs typeface="Arial"/>
                <a:sym typeface="Arial"/>
              </a:rPr>
              <a:t>Summary</a:t>
            </a:r>
            <a:endParaRPr lang="en-US" sz="2400" dirty="0"/>
          </a:p>
        </p:txBody>
      </p:sp>
      <p:sp>
        <p:nvSpPr>
          <p:cNvPr id="3" name="Rectangle 2"/>
          <p:cNvSpPr/>
          <p:nvPr/>
        </p:nvSpPr>
        <p:spPr>
          <a:xfrm>
            <a:off x="519544" y="1007918"/>
            <a:ext cx="8229599" cy="4037580"/>
          </a:xfrm>
          <a:prstGeom prst="rect">
            <a:avLst/>
          </a:prstGeom>
        </p:spPr>
        <p:txBody>
          <a:bodyPr wrap="square">
            <a:spAutoFit/>
          </a:bodyPr>
          <a:lstStyle/>
          <a:p>
            <a:pPr>
              <a:lnSpc>
                <a:spcPct val="107000"/>
              </a:lnSpc>
              <a:spcAft>
                <a:spcPts val="800"/>
              </a:spcAft>
            </a:pPr>
            <a:r>
              <a:rPr lang="en-US" sz="1800" b="1" dirty="0">
                <a:latin typeface="+mn-lt"/>
                <a:ea typeface="Calibri" panose="020F0502020204030204" pitchFamily="34" charset="0"/>
                <a:cs typeface="Times New Roman" panose="02020603050405020304" pitchFamily="18" charset="0"/>
              </a:rPr>
              <a:t>Principles of typography:</a:t>
            </a:r>
            <a:endParaRPr lang="en-US" sz="1800" dirty="0">
              <a:latin typeface="+mn-lt"/>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Wingdings" panose="05000000000000000000" pitchFamily="2" charset="2"/>
              <a:buChar char="§"/>
              <a:tabLst>
                <a:tab pos="457200" algn="l"/>
              </a:tabLst>
            </a:pPr>
            <a:r>
              <a:rPr lang="en-US" sz="1800" i="1" dirty="0">
                <a:latin typeface="+mn-lt"/>
                <a:ea typeface="Calibri" panose="020F0502020204030204" pitchFamily="34" charset="0"/>
                <a:cs typeface="Times New Roman" panose="02020603050405020304" pitchFamily="18" charset="0"/>
              </a:rPr>
              <a:t>Legibility:</a:t>
            </a:r>
            <a:r>
              <a:rPr lang="en-US" sz="1800" dirty="0">
                <a:latin typeface="+mn-lt"/>
                <a:ea typeface="Calibri" panose="020F0502020204030204" pitchFamily="34" charset="0"/>
                <a:cs typeface="Times New Roman" panose="02020603050405020304" pitchFamily="18" charset="0"/>
              </a:rPr>
              <a:t> The ability of text to be easily read and understood. Legibility is influenced by factors such as font choice, size, spacing, and contrast.</a:t>
            </a:r>
          </a:p>
          <a:p>
            <a:pPr marL="342900" lvl="0" indent="-342900">
              <a:lnSpc>
                <a:spcPct val="107000"/>
              </a:lnSpc>
              <a:spcAft>
                <a:spcPts val="800"/>
              </a:spcAft>
              <a:buFont typeface="Wingdings" panose="05000000000000000000" pitchFamily="2" charset="2"/>
              <a:buChar char="§"/>
              <a:tabLst>
                <a:tab pos="457200" algn="l"/>
              </a:tabLst>
            </a:pPr>
            <a:r>
              <a:rPr lang="en-US" sz="1800" i="1" dirty="0">
                <a:latin typeface="+mn-lt"/>
                <a:ea typeface="Calibri" panose="020F0502020204030204" pitchFamily="34" charset="0"/>
                <a:cs typeface="Times New Roman" panose="02020603050405020304" pitchFamily="18" charset="0"/>
              </a:rPr>
              <a:t>Hierarchy:</a:t>
            </a:r>
            <a:r>
              <a:rPr lang="en-US" sz="1800" dirty="0">
                <a:latin typeface="+mn-lt"/>
                <a:ea typeface="Calibri" panose="020F0502020204030204" pitchFamily="34" charset="0"/>
                <a:cs typeface="Times New Roman" panose="02020603050405020304" pitchFamily="18" charset="0"/>
              </a:rPr>
              <a:t> The organization of text to create a visual hierarchy, indicating the relative importance of different pieces of information. Hierarchy is established through variations in font size, weight, style, and color.</a:t>
            </a:r>
          </a:p>
          <a:p>
            <a:pPr marL="342900" lvl="0" indent="-342900">
              <a:lnSpc>
                <a:spcPct val="107000"/>
              </a:lnSpc>
              <a:spcAft>
                <a:spcPts val="800"/>
              </a:spcAft>
              <a:buFont typeface="Wingdings" panose="05000000000000000000" pitchFamily="2" charset="2"/>
              <a:buChar char="§"/>
              <a:tabLst>
                <a:tab pos="457200" algn="l"/>
              </a:tabLst>
            </a:pPr>
            <a:r>
              <a:rPr lang="en-US" sz="1800" i="1" dirty="0">
                <a:latin typeface="+mn-lt"/>
                <a:ea typeface="Calibri" panose="020F0502020204030204" pitchFamily="34" charset="0"/>
                <a:cs typeface="Times New Roman" panose="02020603050405020304" pitchFamily="18" charset="0"/>
              </a:rPr>
              <a:t>Alignment:</a:t>
            </a:r>
            <a:r>
              <a:rPr lang="en-US" sz="1800" dirty="0">
                <a:latin typeface="+mn-lt"/>
                <a:ea typeface="Calibri" panose="020F0502020204030204" pitchFamily="34" charset="0"/>
                <a:cs typeface="Times New Roman" panose="02020603050405020304" pitchFamily="18" charset="0"/>
              </a:rPr>
              <a:t> The positioning of text relative to a specified layout or reference point. Common alignment options include left-aligned, right-aligned, centered, and justified.</a:t>
            </a:r>
          </a:p>
          <a:p>
            <a:pPr marL="342900" lvl="0" indent="-342900">
              <a:lnSpc>
                <a:spcPct val="107000"/>
              </a:lnSpc>
              <a:spcAft>
                <a:spcPts val="800"/>
              </a:spcAft>
              <a:buFont typeface="Wingdings" panose="05000000000000000000" pitchFamily="2" charset="2"/>
              <a:buChar char="§"/>
              <a:tabLst>
                <a:tab pos="457200" algn="l"/>
              </a:tabLst>
            </a:pPr>
            <a:r>
              <a:rPr lang="en-US" sz="1800" i="1" dirty="0">
                <a:latin typeface="+mn-lt"/>
                <a:ea typeface="Calibri" panose="020F0502020204030204" pitchFamily="34" charset="0"/>
                <a:cs typeface="Times New Roman" panose="02020603050405020304" pitchFamily="18" charset="0"/>
              </a:rPr>
              <a:t>Contrast:</a:t>
            </a:r>
            <a:r>
              <a:rPr lang="en-US" sz="1800" dirty="0">
                <a:latin typeface="+mn-lt"/>
                <a:ea typeface="Calibri" panose="020F0502020204030204" pitchFamily="34" charset="0"/>
                <a:cs typeface="Times New Roman" panose="02020603050405020304" pitchFamily="18" charset="0"/>
              </a:rPr>
              <a:t> The difference in visual characteristics between different elements of text, such as size, weight, color, and style. Contrast helps create visual interest and emphasizes important information</a:t>
            </a:r>
            <a:r>
              <a:rPr lang="en-US" sz="1800" dirty="0" smtClean="0">
                <a:latin typeface="+mn-lt"/>
                <a:ea typeface="Calibri" panose="020F0502020204030204" pitchFamily="34" charset="0"/>
                <a:cs typeface="Times New Roman" panose="02020603050405020304" pitchFamily="18" charset="0"/>
              </a:rPr>
              <a:t>.</a:t>
            </a:r>
            <a:endParaRPr lang="en-US" sz="1800" dirty="0">
              <a:latin typeface="+mn-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680472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2301" y="-62345"/>
            <a:ext cx="6367800" cy="644904"/>
          </a:xfrm>
        </p:spPr>
        <p:txBody>
          <a:bodyPr/>
          <a:lstStyle/>
          <a:p>
            <a:r>
              <a:rPr lang="en-US" sz="2400" dirty="0">
                <a:solidFill>
                  <a:srgbClr val="F2E1D8">
                    <a:lumMod val="10000"/>
                  </a:srgbClr>
                </a:solidFill>
                <a:latin typeface="Poor Richard" panose="02080502050505020702" pitchFamily="18" charset="0"/>
                <a:ea typeface="Arial"/>
                <a:cs typeface="Arial"/>
                <a:sym typeface="Arial"/>
              </a:rPr>
              <a:t>Summary</a:t>
            </a:r>
            <a:endParaRPr lang="en-US" sz="2400" dirty="0"/>
          </a:p>
        </p:txBody>
      </p:sp>
      <p:sp>
        <p:nvSpPr>
          <p:cNvPr id="3" name="Rectangle 2"/>
          <p:cNvSpPr/>
          <p:nvPr/>
        </p:nvSpPr>
        <p:spPr>
          <a:xfrm>
            <a:off x="467593" y="862444"/>
            <a:ext cx="7346372" cy="4651786"/>
          </a:xfrm>
          <a:prstGeom prst="rect">
            <a:avLst/>
          </a:prstGeom>
        </p:spPr>
        <p:txBody>
          <a:bodyPr wrap="square">
            <a:spAutoFit/>
          </a:bodyPr>
          <a:lstStyle/>
          <a:p>
            <a:pPr marL="342900" lvl="0" indent="-342900">
              <a:lnSpc>
                <a:spcPct val="107000"/>
              </a:lnSpc>
              <a:spcAft>
                <a:spcPts val="800"/>
              </a:spcAft>
              <a:buFont typeface="Wingdings" panose="05000000000000000000" pitchFamily="2" charset="2"/>
              <a:buChar char="§"/>
              <a:tabLst>
                <a:tab pos="457200" algn="l"/>
              </a:tabLst>
            </a:pPr>
            <a:r>
              <a:rPr lang="en-US" sz="1800" i="1" dirty="0">
                <a:latin typeface="+mn-lt"/>
                <a:ea typeface="Calibri" panose="020F0502020204030204" pitchFamily="34" charset="0"/>
                <a:cs typeface="Times New Roman" panose="02020603050405020304" pitchFamily="18" charset="0"/>
              </a:rPr>
              <a:t>Consistency:</a:t>
            </a:r>
            <a:r>
              <a:rPr lang="en-US" sz="1800" dirty="0">
                <a:latin typeface="+mn-lt"/>
                <a:ea typeface="Calibri" panose="020F0502020204030204" pitchFamily="34" charset="0"/>
                <a:cs typeface="Times New Roman" panose="02020603050405020304" pitchFamily="18" charset="0"/>
              </a:rPr>
              <a:t> The uniformity of text formatting and styling throughout a design or document. Consistency ensures a cohesive and professional appearance and helps establish brand identity</a:t>
            </a:r>
            <a:r>
              <a:rPr lang="en-US" sz="1800" dirty="0" smtClean="0">
                <a:latin typeface="+mn-lt"/>
                <a:ea typeface="Calibri" panose="020F0502020204030204" pitchFamily="34" charset="0"/>
                <a:cs typeface="Times New Roman" panose="02020603050405020304" pitchFamily="18" charset="0"/>
              </a:rPr>
              <a:t>.</a:t>
            </a:r>
          </a:p>
          <a:p>
            <a:pPr marL="342900" lvl="0" indent="-342900">
              <a:lnSpc>
                <a:spcPct val="107000"/>
              </a:lnSpc>
              <a:spcAft>
                <a:spcPts val="800"/>
              </a:spcAft>
              <a:buFont typeface="Wingdings" panose="05000000000000000000" pitchFamily="2" charset="2"/>
              <a:buChar char="§"/>
              <a:tabLst>
                <a:tab pos="457200" algn="l"/>
              </a:tabLst>
            </a:pPr>
            <a:r>
              <a:rPr lang="en-US" sz="1800" i="1" dirty="0">
                <a:latin typeface="+mn-lt"/>
                <a:ea typeface="Calibri" panose="020F0502020204030204" pitchFamily="34" charset="0"/>
                <a:cs typeface="Times New Roman" panose="02020603050405020304" pitchFamily="18" charset="0"/>
              </a:rPr>
              <a:t>White Space:</a:t>
            </a:r>
            <a:r>
              <a:rPr lang="en-US" sz="1800" dirty="0">
                <a:latin typeface="+mn-lt"/>
                <a:ea typeface="Calibri" panose="020F0502020204030204" pitchFamily="34" charset="0"/>
                <a:cs typeface="Times New Roman" panose="02020603050405020304" pitchFamily="18" charset="0"/>
              </a:rPr>
              <a:t> The empty space around and between elements of text. White space (also known as negative space) helps improve readability, create visual balance, and enhance the overall aesthetic of a design.</a:t>
            </a:r>
            <a:endParaRPr lang="en-US" sz="1600" dirty="0">
              <a:latin typeface="+mn-lt"/>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Wingdings" panose="05000000000000000000" pitchFamily="2" charset="2"/>
              <a:buChar char="§"/>
              <a:tabLst>
                <a:tab pos="457200" algn="l"/>
              </a:tabLst>
            </a:pPr>
            <a:r>
              <a:rPr lang="en-US" sz="1800" i="1" dirty="0">
                <a:latin typeface="+mn-lt"/>
                <a:ea typeface="Calibri" panose="020F0502020204030204" pitchFamily="34" charset="0"/>
                <a:cs typeface="Times New Roman" panose="02020603050405020304" pitchFamily="18" charset="0"/>
              </a:rPr>
              <a:t>Accessibility:</a:t>
            </a:r>
            <a:r>
              <a:rPr lang="en-US" sz="1800" dirty="0">
                <a:latin typeface="+mn-lt"/>
                <a:ea typeface="Calibri" panose="020F0502020204030204" pitchFamily="34" charset="0"/>
                <a:cs typeface="Times New Roman" panose="02020603050405020304" pitchFamily="18" charset="0"/>
              </a:rPr>
              <a:t> </a:t>
            </a:r>
            <a:r>
              <a:rPr lang="en-US" sz="1800" dirty="0" smtClean="0">
                <a:latin typeface="+mn-lt"/>
                <a:ea typeface="Calibri" panose="020F0502020204030204" pitchFamily="34" charset="0"/>
                <a:cs typeface="Times New Roman" panose="02020603050405020304" pitchFamily="18" charset="0"/>
              </a:rPr>
              <a:t>This </a:t>
            </a:r>
            <a:r>
              <a:rPr lang="en-US" sz="1800" dirty="0">
                <a:latin typeface="+mn-lt"/>
                <a:ea typeface="Calibri" panose="020F0502020204030204" pitchFamily="34" charset="0"/>
                <a:cs typeface="Times New Roman" panose="02020603050405020304" pitchFamily="18" charset="0"/>
              </a:rPr>
              <a:t>may involve using appropriate font sizes, contrast levels, and spacing to ensure readability for all audiences.</a:t>
            </a:r>
            <a:endParaRPr lang="en-US" sz="1600" dirty="0">
              <a:latin typeface="+mn-lt"/>
              <a:ea typeface="Calibri" panose="020F0502020204030204" pitchFamily="34" charset="0"/>
              <a:cs typeface="Times New Roman" panose="02020603050405020304" pitchFamily="18" charset="0"/>
            </a:endParaRPr>
          </a:p>
          <a:p>
            <a:pPr>
              <a:lnSpc>
                <a:spcPct val="107000"/>
              </a:lnSpc>
              <a:spcAft>
                <a:spcPts val="800"/>
              </a:spcAft>
            </a:pPr>
            <a:r>
              <a:rPr lang="en-US" sz="1800" dirty="0">
                <a:latin typeface="+mn-lt"/>
                <a:ea typeface="Calibri" panose="020F0502020204030204" pitchFamily="34" charset="0"/>
                <a:cs typeface="Times New Roman" panose="02020603050405020304" pitchFamily="18" charset="0"/>
              </a:rPr>
              <a:t>Historically once we started using symbols to represent an idea, we had invented writing. As the style of writing evolved over time, it became an art form and—with different letter shapes and spacing—produced text that was both beautiful and full of meaning.</a:t>
            </a:r>
            <a:endParaRPr lang="en-US" sz="1600" dirty="0">
              <a:latin typeface="+mn-lt"/>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Wingdings" panose="05000000000000000000" pitchFamily="2" charset="2"/>
              <a:buChar char="§"/>
              <a:tabLst>
                <a:tab pos="457200" algn="l"/>
              </a:tabLst>
            </a:pPr>
            <a:endParaRPr lang="en-US" sz="18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281803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92"/>
        <p:cNvGrpSpPr/>
        <p:nvPr/>
      </p:nvGrpSpPr>
      <p:grpSpPr>
        <a:xfrm>
          <a:off x="0" y="0"/>
          <a:ext cx="0" cy="0"/>
          <a:chOff x="0" y="0"/>
          <a:chExt cx="0" cy="0"/>
        </a:xfrm>
      </p:grpSpPr>
      <p:sp>
        <p:nvSpPr>
          <p:cNvPr id="293" name="Google Shape;293;p33"/>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US" sz="4000">
                <a:solidFill>
                  <a:srgbClr val="22130B"/>
                </a:solidFill>
                <a:latin typeface="Arial"/>
                <a:ea typeface="Arial"/>
                <a:cs typeface="Arial"/>
                <a:sym typeface="Arial"/>
              </a:rPr>
              <a:t>THANK YOU</a:t>
            </a:r>
            <a:endParaRPr/>
          </a:p>
        </p:txBody>
      </p:sp>
      <p:sp>
        <p:nvSpPr>
          <p:cNvPr id="294" name="Google Shape;294;p33"/>
          <p:cNvSpPr txBox="1"/>
          <p:nvPr/>
        </p:nvSpPr>
        <p:spPr>
          <a:xfrm>
            <a:off x="2699792" y="2427734"/>
            <a:ext cx="3653400" cy="1656184"/>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None/>
            </a:pPr>
            <a:r>
              <a:rPr lang="en-US" sz="2000" b="1" i="0" u="none" strike="noStrike" cap="none" dirty="0">
                <a:solidFill>
                  <a:srgbClr val="22130B"/>
                </a:solidFill>
                <a:latin typeface="Arial"/>
                <a:ea typeface="Arial"/>
                <a:cs typeface="Arial"/>
                <a:sym typeface="Arial"/>
              </a:rPr>
              <a:t>LECTURE </a:t>
            </a:r>
            <a:r>
              <a:rPr lang="en-US" sz="2000" b="1" i="0" u="none" strike="noStrike" cap="none" dirty="0" smtClean="0">
                <a:solidFill>
                  <a:srgbClr val="22130B"/>
                </a:solidFill>
                <a:latin typeface="Arial"/>
                <a:ea typeface="Arial"/>
                <a:cs typeface="Arial"/>
                <a:sym typeface="Arial"/>
              </a:rPr>
              <a:t>3</a:t>
            </a:r>
            <a:endParaRPr sz="2000" b="1" i="0" u="none" strike="noStrike" cap="none" dirty="0">
              <a:solidFill>
                <a:srgbClr val="22130B"/>
              </a:solidFill>
              <a:latin typeface="Arial"/>
              <a:ea typeface="Arial"/>
              <a:cs typeface="Arial"/>
              <a:sym typeface="Arial"/>
            </a:endParaRPr>
          </a:p>
          <a:p>
            <a:pPr marL="0" marR="0" lvl="0" indent="0" algn="ctr" rtl="0">
              <a:lnSpc>
                <a:spcPct val="100000"/>
              </a:lnSpc>
              <a:spcBef>
                <a:spcPts val="0"/>
              </a:spcBef>
              <a:spcAft>
                <a:spcPts val="0"/>
              </a:spcAft>
              <a:buNone/>
            </a:pPr>
            <a:r>
              <a:rPr lang="en-US" sz="2000" b="1" i="0" u="none" strike="noStrike" cap="none" dirty="0">
                <a:solidFill>
                  <a:srgbClr val="22130B"/>
                </a:solidFill>
                <a:latin typeface="Arial"/>
                <a:ea typeface="Arial"/>
                <a:cs typeface="Arial"/>
                <a:sym typeface="Arial"/>
              </a:rPr>
              <a:t>BY DR. RAPHAEL OGUTU,</a:t>
            </a:r>
            <a:endParaRPr dirty="0"/>
          </a:p>
          <a:p>
            <a:pPr marL="0" marR="0" lvl="0" indent="0" algn="ctr" rtl="0">
              <a:lnSpc>
                <a:spcPct val="100000"/>
              </a:lnSpc>
              <a:spcBef>
                <a:spcPts val="0"/>
              </a:spcBef>
              <a:spcAft>
                <a:spcPts val="0"/>
              </a:spcAft>
              <a:buNone/>
            </a:pPr>
            <a:r>
              <a:rPr lang="en-US" sz="2000" b="1" i="0" u="none" strike="noStrike" cap="none" dirty="0">
                <a:solidFill>
                  <a:srgbClr val="22130B"/>
                </a:solidFill>
                <a:latin typeface="Arial"/>
                <a:ea typeface="Arial"/>
                <a:cs typeface="Arial"/>
                <a:sym typeface="Arial"/>
              </a:rPr>
              <a:t>Mass Communication Department, </a:t>
            </a:r>
            <a:endParaRPr dirty="0"/>
          </a:p>
          <a:p>
            <a:pPr marL="0" marR="0" lvl="0" indent="0" algn="ctr" rtl="0">
              <a:lnSpc>
                <a:spcPct val="100000"/>
              </a:lnSpc>
              <a:spcBef>
                <a:spcPts val="0"/>
              </a:spcBef>
              <a:spcAft>
                <a:spcPts val="0"/>
              </a:spcAft>
              <a:buNone/>
            </a:pPr>
            <a:r>
              <a:rPr lang="en-US" sz="2000" b="1" i="0" u="none" strike="noStrike" cap="none" dirty="0">
                <a:solidFill>
                  <a:srgbClr val="22130B"/>
                </a:solidFill>
                <a:latin typeface="Arial"/>
                <a:ea typeface="Arial"/>
                <a:cs typeface="Arial"/>
                <a:sym typeface="Arial"/>
              </a:rPr>
              <a:t>AFRICA NAZARENE UNIVERSITY</a:t>
            </a:r>
            <a:endParaRPr sz="2000" b="1" i="0" u="none" strike="noStrike" cap="none" dirty="0">
              <a:solidFill>
                <a:srgbClr val="22130B"/>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Minimalist Aesthetic Slideshow by Slidesgo">
  <a:themeElements>
    <a:clrScheme name="Simple Light">
      <a:dk1>
        <a:srgbClr val="6D5B57"/>
      </a:dk1>
      <a:lt1>
        <a:srgbClr val="F2E1D8"/>
      </a:lt1>
      <a:dk2>
        <a:srgbClr val="595959"/>
      </a:dk2>
      <a:lt2>
        <a:srgbClr val="B08980"/>
      </a:lt2>
      <a:accent1>
        <a:srgbClr val="6D5B57"/>
      </a:accent1>
      <a:accent2>
        <a:srgbClr val="F2E1D8"/>
      </a:accent2>
      <a:accent3>
        <a:srgbClr val="595959"/>
      </a:accent3>
      <a:accent4>
        <a:srgbClr val="B08980"/>
      </a:accent4>
      <a:accent5>
        <a:srgbClr val="F2E1D8"/>
      </a:accent5>
      <a:accent6>
        <a:srgbClr val="595959"/>
      </a:accent6>
      <a:hlink>
        <a:srgbClr val="59595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325</TotalTime>
  <Words>2089</Words>
  <Application>Microsoft Office PowerPoint</Application>
  <PresentationFormat>On-screen Show (16:9)</PresentationFormat>
  <Paragraphs>160</Paragraphs>
  <Slides>34</Slides>
  <Notes>31</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34</vt:i4>
      </vt:variant>
    </vt:vector>
  </HeadingPairs>
  <TitlesOfParts>
    <vt:vector size="47" baseType="lpstr">
      <vt:lpstr>Bebas Neue</vt:lpstr>
      <vt:lpstr>Calibri</vt:lpstr>
      <vt:lpstr>Arial</vt:lpstr>
      <vt:lpstr>Oxygen Light</vt:lpstr>
      <vt:lpstr>Oxygen</vt:lpstr>
      <vt:lpstr>Poiret One</vt:lpstr>
      <vt:lpstr>Poor Richard</vt:lpstr>
      <vt:lpstr>Noto Sans Symbols</vt:lpstr>
      <vt:lpstr>Courier New</vt:lpstr>
      <vt:lpstr>Maven Pro</vt:lpstr>
      <vt:lpstr>Times New Roman</vt:lpstr>
      <vt:lpstr>Wingdings</vt:lpstr>
      <vt:lpstr>Minimalist Aesthetic Slideshow by Slidesgo</vt:lpstr>
      <vt:lpstr>VISUAL COMMUNICATION</vt:lpstr>
      <vt:lpstr>VISUAL COMMUNICATION</vt:lpstr>
      <vt:lpstr>Introduction to Typography</vt:lpstr>
      <vt:lpstr>Introduction to Typography</vt:lpstr>
      <vt:lpstr>PowerPoint Presentation</vt:lpstr>
      <vt:lpstr>PowerPoint Presentation</vt:lpstr>
      <vt:lpstr>2.Typography influences decision-making Typography has a profound effect on the way that users digest and perceive the information conveyed by the text.   Eye-catching type is much more persuasive than weak fonts that don’t reinforce the message of the text.</vt:lpstr>
      <vt:lpstr>Why Typography is important? </vt:lpstr>
      <vt:lpstr>Why Typography is important? </vt:lpstr>
      <vt:lpstr>Elements and Principles of typography</vt:lpstr>
      <vt:lpstr>Typefaces/Fonts</vt:lpstr>
      <vt:lpstr>Elements of typography </vt:lpstr>
      <vt:lpstr>Type style and size</vt:lpstr>
      <vt:lpstr>Elements of typography </vt:lpstr>
      <vt:lpstr>Type Weight</vt:lpstr>
      <vt:lpstr>Elements of typography </vt:lpstr>
      <vt:lpstr>Visualization of Data and Brand Identity</vt:lpstr>
      <vt:lpstr>Elements of typography </vt:lpstr>
      <vt:lpstr>Alignment and Hierarchy</vt:lpstr>
      <vt:lpstr>Principles of Typography</vt:lpstr>
      <vt:lpstr>Legibility and Readability</vt:lpstr>
      <vt:lpstr>Principles of Typography</vt:lpstr>
      <vt:lpstr>Contrast and alignment</vt:lpstr>
      <vt:lpstr>A brief history of Typography</vt:lpstr>
      <vt:lpstr>The following is brief analysis of the history of typography:  Ancient Beginnings: Hieroglyphs and Cuneiform: Typography traces its origins to the earliest naturalistic drawings by humans.   Ancient civilizations used symbols, hieroglyphs (in Egypt), and cuneiform (in Mesopotamia) for communication and record-keeping.</vt:lpstr>
      <vt:lpstr>A brief history of Typography</vt:lpstr>
      <vt:lpstr>A brief history of Typography</vt:lpstr>
      <vt:lpstr>A brief history of Typography</vt:lpstr>
      <vt:lpstr>A brief history of Typography</vt:lpstr>
      <vt:lpstr>Summary</vt:lpstr>
      <vt:lpstr>Summary </vt:lpstr>
      <vt:lpstr>Summary</vt:lpstr>
      <vt:lpstr>Summary</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VISUAL COMMUNICATION</dc:title>
  <dc:creator>Dr</dc:creator>
  <cp:lastModifiedBy>user</cp:lastModifiedBy>
  <cp:revision>60</cp:revision>
  <dcterms:modified xsi:type="dcterms:W3CDTF">2024-04-06T06:17:57Z</dcterms:modified>
</cp:coreProperties>
</file>