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Lst>
  <p:sldSz cy="5143500" cx="9144000"/>
  <p:notesSz cx="6858000" cy="9144000"/>
  <p:embeddedFontLst>
    <p:embeddedFont>
      <p:font typeface="Poiret One"/>
      <p:regular r:id="rId40"/>
    </p:embeddedFont>
    <p:embeddedFont>
      <p:font typeface="Oxygen Light"/>
      <p:regular r:id="rId41"/>
      <p:bold r:id="rId42"/>
    </p:embeddedFont>
    <p:embeddedFont>
      <p:font typeface="Oxygen"/>
      <p:regular r:id="rId43"/>
      <p:bold r:id="rId44"/>
    </p:embeddedFont>
    <p:embeddedFont>
      <p:font typeface="Bebas Neue"/>
      <p:regular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000000"/>
          </p15:clr>
        </p15:guide>
        <p15:guide id="2" pos="2880">
          <p15:clr>
            <a:srgbClr val="000000"/>
          </p15:clr>
        </p15:guide>
      </p15:sldGuideLst>
    </p:ext>
    <p:ext uri="GoogleSlidesCustomDataVersion2">
      <go:slidesCustomData xmlns:go="http://customooxmlschemas.google.com/" r:id="rId46" roundtripDataSignature="AMtx7mjfoN55GViBEk7E+tc3PNj8fgVv8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PoiretOne-regular.fntdata"/><Relationship Id="rId20" Type="http://schemas.openxmlformats.org/officeDocument/2006/relationships/slide" Target="slides/slide15.xml"/><Relationship Id="rId42" Type="http://schemas.openxmlformats.org/officeDocument/2006/relationships/font" Target="fonts/OxygenLight-bold.fntdata"/><Relationship Id="rId41" Type="http://schemas.openxmlformats.org/officeDocument/2006/relationships/font" Target="fonts/OxygenLight-regular.fntdata"/><Relationship Id="rId22" Type="http://schemas.openxmlformats.org/officeDocument/2006/relationships/slide" Target="slides/slide17.xml"/><Relationship Id="rId44" Type="http://schemas.openxmlformats.org/officeDocument/2006/relationships/font" Target="fonts/Oxygen-bold.fntdata"/><Relationship Id="rId21" Type="http://schemas.openxmlformats.org/officeDocument/2006/relationships/slide" Target="slides/slide16.xml"/><Relationship Id="rId43" Type="http://schemas.openxmlformats.org/officeDocument/2006/relationships/font" Target="fonts/Oxygen-regular.fntdata"/><Relationship Id="rId24" Type="http://schemas.openxmlformats.org/officeDocument/2006/relationships/slide" Target="slides/slide19.xml"/><Relationship Id="rId46" Type="http://customschemas.google.com/relationships/presentationmetadata" Target="metadata"/><Relationship Id="rId23" Type="http://schemas.openxmlformats.org/officeDocument/2006/relationships/slide" Target="slides/slide18.xml"/><Relationship Id="rId45" Type="http://schemas.openxmlformats.org/officeDocument/2006/relationships/font" Target="fonts/BebasNeue-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9" name="Google Shape;79;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5" name="Google Shape;8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1" name="Google Shape;91;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5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3" name="Google Shape;10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52: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8" name="Google Shape;118;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5" name="Google Shape;125;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2" name="Google Shape;13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1" name="Google Shape;141;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1" name="Google Shape;151;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2" name="Google Shape;162;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0" name="Google Shape;17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0" name="Google Shape;180;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0" name="Google Shape;190;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3" name="Google Shape;203;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3" name="Google Shape;213;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9" name="Google Shape;219;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1" name="Google Shape;231;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7" name="Google Shape;237;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6" name="Google Shape;246;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53" name="Google Shape;253;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1" name="Google Shape;261;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7" name="Google Shape;267;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4" name="Google Shape;274;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0" name="Google Shape;280;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6" name="Google Shape;286;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2" name="Google Shape;292;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8" name="Google Shape;298;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4" name="Google Shape;304;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0" name="Google Shape;310;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6" name="Google Shape;316;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2" name="Google Shape;322;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8" name="Google Shape;328;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7.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35"/>
          <p:cNvPicPr preferRelativeResize="0"/>
          <p:nvPr/>
        </p:nvPicPr>
        <p:blipFill rotWithShape="1">
          <a:blip r:embed="rId2">
            <a:alphaModFix/>
          </a:blip>
          <a:srcRect b="0" l="0" r="0" t="0"/>
          <a:stretch/>
        </p:blipFill>
        <p:spPr>
          <a:xfrm>
            <a:off x="0" y="0"/>
            <a:ext cx="9143999" cy="5144006"/>
          </a:xfrm>
          <a:prstGeom prst="rect">
            <a:avLst/>
          </a:prstGeom>
          <a:noFill/>
          <a:ln>
            <a:noFill/>
          </a:ln>
        </p:spPr>
      </p:pic>
      <p:sp>
        <p:nvSpPr>
          <p:cNvPr id="10" name="Google Shape;10;p35"/>
          <p:cNvSpPr txBox="1"/>
          <p:nvPr>
            <p:ph type="ctrTitle"/>
          </p:nvPr>
        </p:nvSpPr>
        <p:spPr>
          <a:xfrm>
            <a:off x="4149000" y="970200"/>
            <a:ext cx="3852000" cy="24105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5200"/>
              <a:buNone/>
              <a:defRPr b="1" sz="4400">
                <a:latin typeface="Poiret One"/>
                <a:ea typeface="Poiret One"/>
                <a:cs typeface="Poiret One"/>
                <a:sym typeface="Poiret One"/>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p:txBody>
      </p:sp>
      <p:sp>
        <p:nvSpPr>
          <p:cNvPr id="11" name="Google Shape;11;p35"/>
          <p:cNvSpPr txBox="1"/>
          <p:nvPr>
            <p:ph idx="1" type="subTitle"/>
          </p:nvPr>
        </p:nvSpPr>
        <p:spPr>
          <a:xfrm>
            <a:off x="4149000" y="3380700"/>
            <a:ext cx="3852000" cy="7926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SzPts val="1800"/>
              <a:buNone/>
              <a:defRPr>
                <a:latin typeface="Oxygen"/>
                <a:ea typeface="Oxygen"/>
                <a:cs typeface="Oxygen"/>
                <a:sym typeface="Oxygen"/>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2" name="Shape 12"/>
        <p:cNvGrpSpPr/>
        <p:nvPr/>
      </p:nvGrpSpPr>
      <p:grpSpPr>
        <a:xfrm>
          <a:off x="0" y="0"/>
          <a:ext cx="0" cy="0"/>
          <a:chOff x="0" y="0"/>
          <a:chExt cx="0" cy="0"/>
        </a:xfrm>
      </p:grpSpPr>
      <p:pic>
        <p:nvPicPr>
          <p:cNvPr id="13" name="Google Shape;13;p36"/>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14" name="Google Shape;14;p36"/>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36"/>
          <p:cNvSpPr txBox="1"/>
          <p:nvPr>
            <p:ph idx="1" type="body"/>
          </p:nvPr>
        </p:nvSpPr>
        <p:spPr>
          <a:xfrm>
            <a:off x="720000" y="1152475"/>
            <a:ext cx="77040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Font typeface="Oxygen"/>
              <a:buChar char="●"/>
              <a:defRPr sz="1400">
                <a:latin typeface="Oxygen"/>
                <a:ea typeface="Oxygen"/>
                <a:cs typeface="Oxygen"/>
                <a:sym typeface="Oxygen"/>
              </a:defRPr>
            </a:lvl1pPr>
            <a:lvl2pPr indent="-317500" lvl="1" marL="914400" algn="l">
              <a:lnSpc>
                <a:spcPct val="115000"/>
              </a:lnSpc>
              <a:spcBef>
                <a:spcPts val="1600"/>
              </a:spcBef>
              <a:spcAft>
                <a:spcPts val="0"/>
              </a:spcAft>
              <a:buSzPts val="1400"/>
              <a:buFont typeface="Oxygen"/>
              <a:buChar char="○"/>
              <a:defRPr>
                <a:latin typeface="Oxygen"/>
                <a:ea typeface="Oxygen"/>
                <a:cs typeface="Oxygen"/>
                <a:sym typeface="Oxygen"/>
              </a:defRPr>
            </a:lvl2pPr>
            <a:lvl3pPr indent="-317500" lvl="2" marL="1371600" algn="l">
              <a:lnSpc>
                <a:spcPct val="115000"/>
              </a:lnSpc>
              <a:spcBef>
                <a:spcPts val="1600"/>
              </a:spcBef>
              <a:spcAft>
                <a:spcPts val="0"/>
              </a:spcAft>
              <a:buSzPts val="1400"/>
              <a:buFont typeface="Oxygen"/>
              <a:buChar char="■"/>
              <a:defRPr>
                <a:latin typeface="Oxygen"/>
                <a:ea typeface="Oxygen"/>
                <a:cs typeface="Oxygen"/>
                <a:sym typeface="Oxygen"/>
              </a:defRPr>
            </a:lvl3pPr>
            <a:lvl4pPr indent="-317500" lvl="3" marL="1828800" algn="l">
              <a:lnSpc>
                <a:spcPct val="115000"/>
              </a:lnSpc>
              <a:spcBef>
                <a:spcPts val="1600"/>
              </a:spcBef>
              <a:spcAft>
                <a:spcPts val="0"/>
              </a:spcAft>
              <a:buSzPts val="1400"/>
              <a:buFont typeface="Oxygen"/>
              <a:buChar char="●"/>
              <a:defRPr>
                <a:latin typeface="Oxygen"/>
                <a:ea typeface="Oxygen"/>
                <a:cs typeface="Oxygen"/>
                <a:sym typeface="Oxygen"/>
              </a:defRPr>
            </a:lvl4pPr>
            <a:lvl5pPr indent="-317500" lvl="4" marL="2286000" algn="l">
              <a:lnSpc>
                <a:spcPct val="115000"/>
              </a:lnSpc>
              <a:spcBef>
                <a:spcPts val="1600"/>
              </a:spcBef>
              <a:spcAft>
                <a:spcPts val="0"/>
              </a:spcAft>
              <a:buSzPts val="1400"/>
              <a:buFont typeface="Oxygen"/>
              <a:buChar char="○"/>
              <a:defRPr>
                <a:latin typeface="Oxygen"/>
                <a:ea typeface="Oxygen"/>
                <a:cs typeface="Oxygen"/>
                <a:sym typeface="Oxygen"/>
              </a:defRPr>
            </a:lvl5pPr>
            <a:lvl6pPr indent="-317500" lvl="5" marL="2743200" algn="l">
              <a:lnSpc>
                <a:spcPct val="115000"/>
              </a:lnSpc>
              <a:spcBef>
                <a:spcPts val="1600"/>
              </a:spcBef>
              <a:spcAft>
                <a:spcPts val="0"/>
              </a:spcAft>
              <a:buSzPts val="1400"/>
              <a:buFont typeface="Oxygen"/>
              <a:buChar char="■"/>
              <a:defRPr>
                <a:latin typeface="Oxygen"/>
                <a:ea typeface="Oxygen"/>
                <a:cs typeface="Oxygen"/>
                <a:sym typeface="Oxygen"/>
              </a:defRPr>
            </a:lvl6pPr>
            <a:lvl7pPr indent="-317500" lvl="6" marL="3200400" algn="l">
              <a:lnSpc>
                <a:spcPct val="115000"/>
              </a:lnSpc>
              <a:spcBef>
                <a:spcPts val="1600"/>
              </a:spcBef>
              <a:spcAft>
                <a:spcPts val="0"/>
              </a:spcAft>
              <a:buSzPts val="1400"/>
              <a:buFont typeface="Oxygen"/>
              <a:buChar char="●"/>
              <a:defRPr>
                <a:latin typeface="Oxygen"/>
                <a:ea typeface="Oxygen"/>
                <a:cs typeface="Oxygen"/>
                <a:sym typeface="Oxygen"/>
              </a:defRPr>
            </a:lvl7pPr>
            <a:lvl8pPr indent="-317500" lvl="7" marL="3657600" algn="l">
              <a:lnSpc>
                <a:spcPct val="115000"/>
              </a:lnSpc>
              <a:spcBef>
                <a:spcPts val="1600"/>
              </a:spcBef>
              <a:spcAft>
                <a:spcPts val="0"/>
              </a:spcAft>
              <a:buSzPts val="1400"/>
              <a:buFont typeface="Oxygen"/>
              <a:buChar char="○"/>
              <a:defRPr>
                <a:latin typeface="Oxygen"/>
                <a:ea typeface="Oxygen"/>
                <a:cs typeface="Oxygen"/>
                <a:sym typeface="Oxygen"/>
              </a:defRPr>
            </a:lvl8pPr>
            <a:lvl9pPr indent="-317500" lvl="8" marL="4114800" algn="l">
              <a:lnSpc>
                <a:spcPct val="115000"/>
              </a:lnSpc>
              <a:spcBef>
                <a:spcPts val="1600"/>
              </a:spcBef>
              <a:spcAft>
                <a:spcPts val="1600"/>
              </a:spcAft>
              <a:buSzPts val="1400"/>
              <a:buFont typeface="Oxygen"/>
              <a:buChar char="■"/>
              <a:defRPr>
                <a:latin typeface="Oxygen"/>
                <a:ea typeface="Oxygen"/>
                <a:cs typeface="Oxygen"/>
                <a:sym typeface="Oxygen"/>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16" name="Shape 16"/>
        <p:cNvGrpSpPr/>
        <p:nvPr/>
      </p:nvGrpSpPr>
      <p:grpSpPr>
        <a:xfrm>
          <a:off x="0" y="0"/>
          <a:ext cx="0" cy="0"/>
          <a:chOff x="0" y="0"/>
          <a:chExt cx="0" cy="0"/>
        </a:xfrm>
      </p:grpSpPr>
      <p:pic>
        <p:nvPicPr>
          <p:cNvPr id="17" name="Google Shape;17;p37"/>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18" name="Google Shape;18;p37"/>
          <p:cNvSpPr txBox="1"/>
          <p:nvPr>
            <p:ph type="title"/>
          </p:nvPr>
        </p:nvSpPr>
        <p:spPr>
          <a:xfrm>
            <a:off x="720000" y="28044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19" name="Google Shape;19;p37"/>
          <p:cNvSpPr txBox="1"/>
          <p:nvPr>
            <p:ph idx="2" type="title"/>
          </p:nvPr>
        </p:nvSpPr>
        <p:spPr>
          <a:xfrm>
            <a:off x="720000" y="1589526"/>
            <a:ext cx="2336400" cy="593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20" name="Google Shape;20;p37"/>
          <p:cNvSpPr txBox="1"/>
          <p:nvPr>
            <p:ph idx="1" type="subTitle"/>
          </p:nvPr>
        </p:nvSpPr>
        <p:spPr>
          <a:xfrm>
            <a:off x="720000" y="3177110"/>
            <a:ext cx="2336400" cy="873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p:txBody>
      </p:sp>
      <p:sp>
        <p:nvSpPr>
          <p:cNvPr id="21" name="Google Shape;21;p37"/>
          <p:cNvSpPr txBox="1"/>
          <p:nvPr>
            <p:ph idx="3" type="title"/>
          </p:nvPr>
        </p:nvSpPr>
        <p:spPr>
          <a:xfrm>
            <a:off x="3403800" y="28044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22" name="Google Shape;22;p37"/>
          <p:cNvSpPr txBox="1"/>
          <p:nvPr>
            <p:ph idx="4" type="title"/>
          </p:nvPr>
        </p:nvSpPr>
        <p:spPr>
          <a:xfrm>
            <a:off x="3403800" y="1589526"/>
            <a:ext cx="2336400" cy="593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23" name="Google Shape;23;p37"/>
          <p:cNvSpPr txBox="1"/>
          <p:nvPr>
            <p:ph idx="5" type="subTitle"/>
          </p:nvPr>
        </p:nvSpPr>
        <p:spPr>
          <a:xfrm>
            <a:off x="3403800" y="3177110"/>
            <a:ext cx="2336400" cy="873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p:txBody>
      </p:sp>
      <p:sp>
        <p:nvSpPr>
          <p:cNvPr id="24" name="Google Shape;24;p37"/>
          <p:cNvSpPr txBox="1"/>
          <p:nvPr>
            <p:ph idx="6" type="title"/>
          </p:nvPr>
        </p:nvSpPr>
        <p:spPr>
          <a:xfrm>
            <a:off x="6087600" y="28044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25" name="Google Shape;25;p37"/>
          <p:cNvSpPr txBox="1"/>
          <p:nvPr>
            <p:ph idx="7" type="title"/>
          </p:nvPr>
        </p:nvSpPr>
        <p:spPr>
          <a:xfrm>
            <a:off x="6087600" y="1589526"/>
            <a:ext cx="2336400" cy="593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b="1"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26" name="Google Shape;26;p37"/>
          <p:cNvSpPr txBox="1"/>
          <p:nvPr>
            <p:ph idx="8" type="subTitle"/>
          </p:nvPr>
        </p:nvSpPr>
        <p:spPr>
          <a:xfrm>
            <a:off x="6087600" y="3177110"/>
            <a:ext cx="2336400" cy="873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p:txBody>
      </p:sp>
      <p:sp>
        <p:nvSpPr>
          <p:cNvPr id="27" name="Google Shape;27;p37"/>
          <p:cNvSpPr txBox="1"/>
          <p:nvPr>
            <p:ph idx="9"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8" name="Shape 28"/>
        <p:cNvGrpSpPr/>
        <p:nvPr/>
      </p:nvGrpSpPr>
      <p:grpSpPr>
        <a:xfrm>
          <a:off x="0" y="0"/>
          <a:ext cx="0" cy="0"/>
          <a:chOff x="0" y="0"/>
          <a:chExt cx="0" cy="0"/>
        </a:xfrm>
      </p:grpSpPr>
      <p:pic>
        <p:nvPicPr>
          <p:cNvPr id="29" name="Google Shape;29;p38"/>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30" name="Google Shape;30;p38"/>
          <p:cNvSpPr txBox="1"/>
          <p:nvPr>
            <p:ph type="title"/>
          </p:nvPr>
        </p:nvSpPr>
        <p:spPr>
          <a:xfrm>
            <a:off x="2433000" y="1330038"/>
            <a:ext cx="4278000" cy="1611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87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1" name="Google Shape;31;p38"/>
          <p:cNvSpPr txBox="1"/>
          <p:nvPr>
            <p:ph idx="1" type="subTitle"/>
          </p:nvPr>
        </p:nvSpPr>
        <p:spPr>
          <a:xfrm>
            <a:off x="2775600" y="3100075"/>
            <a:ext cx="3592800" cy="7134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32" name="Shape 32"/>
        <p:cNvGrpSpPr/>
        <p:nvPr/>
      </p:nvGrpSpPr>
      <p:grpSpPr>
        <a:xfrm>
          <a:off x="0" y="0"/>
          <a:ext cx="0" cy="0"/>
          <a:chOff x="0" y="0"/>
          <a:chExt cx="0" cy="0"/>
        </a:xfrm>
      </p:grpSpPr>
      <p:pic>
        <p:nvPicPr>
          <p:cNvPr id="33" name="Google Shape;33;p39"/>
          <p:cNvPicPr preferRelativeResize="0"/>
          <p:nvPr/>
        </p:nvPicPr>
        <p:blipFill rotWithShape="1">
          <a:blip r:embed="rId2">
            <a:alphaModFix/>
          </a:blip>
          <a:srcRect b="0" l="0" r="0" t="0"/>
          <a:stretch/>
        </p:blipFill>
        <p:spPr>
          <a:xfrm>
            <a:off x="0" y="0"/>
            <a:ext cx="9144000" cy="5143505"/>
          </a:xfrm>
          <a:prstGeom prst="rect">
            <a:avLst/>
          </a:prstGeom>
          <a:noFill/>
          <a:ln>
            <a:noFill/>
          </a:ln>
        </p:spPr>
      </p:pic>
      <p:sp>
        <p:nvSpPr>
          <p:cNvPr id="34" name="Google Shape;34;p39"/>
          <p:cNvSpPr txBox="1"/>
          <p:nvPr>
            <p:ph type="title"/>
          </p:nvPr>
        </p:nvSpPr>
        <p:spPr>
          <a:xfrm>
            <a:off x="2290025" y="3353475"/>
            <a:ext cx="4563900" cy="531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800"/>
              <a:buNone/>
              <a:defRPr b="1" sz="18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35" name="Google Shape;35;p39"/>
          <p:cNvSpPr txBox="1"/>
          <p:nvPr>
            <p:ph idx="1" type="subTitle"/>
          </p:nvPr>
        </p:nvSpPr>
        <p:spPr>
          <a:xfrm>
            <a:off x="1454700" y="2052475"/>
            <a:ext cx="6234600" cy="1249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1800"/>
              <a:buNone/>
              <a:defRPr sz="25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pic>
        <p:nvPicPr>
          <p:cNvPr id="37" name="Google Shape;37;p40"/>
          <p:cNvPicPr preferRelativeResize="0"/>
          <p:nvPr/>
        </p:nvPicPr>
        <p:blipFill rotWithShape="1">
          <a:blip r:embed="rId2">
            <a:alphaModFix/>
          </a:blip>
          <a:srcRect b="0" l="0" r="0" t="0"/>
          <a:stretch/>
        </p:blipFill>
        <p:spPr>
          <a:xfrm flipH="1">
            <a:off x="0" y="0"/>
            <a:ext cx="9144000" cy="5143500"/>
          </a:xfrm>
          <a:prstGeom prst="rect">
            <a:avLst/>
          </a:prstGeom>
          <a:noFill/>
          <a:ln>
            <a:noFill/>
          </a:ln>
        </p:spPr>
      </p:pic>
      <p:sp>
        <p:nvSpPr>
          <p:cNvPr id="38" name="Google Shape;38;p40"/>
          <p:cNvSpPr txBox="1"/>
          <p:nvPr>
            <p:ph type="title"/>
          </p:nvPr>
        </p:nvSpPr>
        <p:spPr>
          <a:xfrm>
            <a:off x="2433000" y="1371169"/>
            <a:ext cx="4278000" cy="860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45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9" name="Google Shape;39;p40"/>
          <p:cNvSpPr txBox="1"/>
          <p:nvPr>
            <p:ph idx="1" type="subTitle"/>
          </p:nvPr>
        </p:nvSpPr>
        <p:spPr>
          <a:xfrm>
            <a:off x="2433000" y="2441425"/>
            <a:ext cx="4278000" cy="12693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0" name="Shape 40"/>
        <p:cNvGrpSpPr/>
        <p:nvPr/>
      </p:nvGrpSpPr>
      <p:grpSpPr>
        <a:xfrm>
          <a:off x="0" y="0"/>
          <a:ext cx="0" cy="0"/>
          <a:chOff x="0" y="0"/>
          <a:chExt cx="0" cy="0"/>
        </a:xfrm>
      </p:grpSpPr>
      <p:pic>
        <p:nvPicPr>
          <p:cNvPr id="41" name="Google Shape;41;p41"/>
          <p:cNvPicPr preferRelativeResize="0"/>
          <p:nvPr/>
        </p:nvPicPr>
        <p:blipFill rotWithShape="1">
          <a:blip r:embed="rId2">
            <a:alphaModFix/>
          </a:blip>
          <a:srcRect b="0" l="0" r="0" t="0"/>
          <a:stretch/>
        </p:blipFill>
        <p:spPr>
          <a:xfrm>
            <a:off x="0" y="0"/>
            <a:ext cx="9144000" cy="5143484"/>
          </a:xfrm>
          <a:prstGeom prst="rect">
            <a:avLst/>
          </a:prstGeom>
          <a:noFill/>
          <a:ln>
            <a:noFill/>
          </a:ln>
        </p:spPr>
      </p:pic>
      <p:sp>
        <p:nvSpPr>
          <p:cNvPr id="42" name="Google Shape;42;p41"/>
          <p:cNvSpPr txBox="1"/>
          <p:nvPr>
            <p:ph type="title"/>
          </p:nvPr>
        </p:nvSpPr>
        <p:spPr>
          <a:xfrm>
            <a:off x="5139007" y="2342625"/>
            <a:ext cx="3285000" cy="841800"/>
          </a:xfrm>
          <a:prstGeom prst="rect">
            <a:avLst/>
          </a:prstGeom>
          <a:noFill/>
          <a:ln>
            <a:noFill/>
          </a:ln>
        </p:spPr>
        <p:txBody>
          <a:bodyPr anchorCtr="0" anchor="ctr" bIns="91425" lIns="91425" spcFirstLastPara="1" rIns="91425" wrap="square" tIns="91425">
            <a:noAutofit/>
          </a:bodyPr>
          <a:lstStyle>
            <a:lvl1pPr lvl="0" algn="r">
              <a:lnSpc>
                <a:spcPct val="100000"/>
              </a:lnSpc>
              <a:spcBef>
                <a:spcPts val="0"/>
              </a:spcBef>
              <a:spcAft>
                <a:spcPts val="0"/>
              </a:spcAft>
              <a:buSzPts val="3600"/>
              <a:buNone/>
              <a:defRPr b="1" sz="45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43" name="Google Shape;43;p41"/>
          <p:cNvSpPr txBox="1"/>
          <p:nvPr>
            <p:ph idx="2" type="title"/>
          </p:nvPr>
        </p:nvSpPr>
        <p:spPr>
          <a:xfrm>
            <a:off x="5138900" y="1106175"/>
            <a:ext cx="3285000" cy="12651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6000"/>
              <a:buNone/>
              <a:defRPr b="1" sz="7000"/>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p:txBody>
      </p:sp>
      <p:sp>
        <p:nvSpPr>
          <p:cNvPr id="44" name="Google Shape;44;p41"/>
          <p:cNvSpPr txBox="1"/>
          <p:nvPr>
            <p:ph idx="1" type="subTitle"/>
          </p:nvPr>
        </p:nvSpPr>
        <p:spPr>
          <a:xfrm>
            <a:off x="5139001" y="3323950"/>
            <a:ext cx="3285000" cy="7134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
    <p:spTree>
      <p:nvGrpSpPr>
        <p:cNvPr id="45" name="Shape 45"/>
        <p:cNvGrpSpPr/>
        <p:nvPr/>
      </p:nvGrpSpPr>
      <p:grpSpPr>
        <a:xfrm>
          <a:off x="0" y="0"/>
          <a:ext cx="0" cy="0"/>
          <a:chOff x="0" y="0"/>
          <a:chExt cx="0" cy="0"/>
        </a:xfrm>
      </p:grpSpPr>
      <p:pic>
        <p:nvPicPr>
          <p:cNvPr id="46" name="Google Shape;46;p42"/>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47" name="Google Shape;47;p42"/>
          <p:cNvSpPr txBox="1"/>
          <p:nvPr>
            <p:ph idx="1" type="subTitle"/>
          </p:nvPr>
        </p:nvSpPr>
        <p:spPr>
          <a:xfrm>
            <a:off x="720000" y="1452575"/>
            <a:ext cx="4461600" cy="28461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800"/>
              <a:buFont typeface="Maven Pro"/>
              <a:buChar char="●"/>
              <a:defRPr sz="1600">
                <a:latin typeface="Oxygen"/>
                <a:ea typeface="Oxygen"/>
                <a:cs typeface="Oxygen"/>
                <a:sym typeface="Oxygen"/>
              </a:defRPr>
            </a:lvl1pPr>
            <a:lvl2pPr lvl="1" algn="l">
              <a:lnSpc>
                <a:spcPct val="115000"/>
              </a:lnSpc>
              <a:spcBef>
                <a:spcPts val="1600"/>
              </a:spcBef>
              <a:spcAft>
                <a:spcPts val="0"/>
              </a:spcAft>
              <a:buClr>
                <a:srgbClr val="024427"/>
              </a:buClr>
              <a:buSzPts val="1400"/>
              <a:buFont typeface="Maven Pro"/>
              <a:buChar char="○"/>
              <a:defRPr/>
            </a:lvl2pPr>
            <a:lvl3pPr lvl="2" algn="l">
              <a:lnSpc>
                <a:spcPct val="115000"/>
              </a:lnSpc>
              <a:spcBef>
                <a:spcPts val="1600"/>
              </a:spcBef>
              <a:spcAft>
                <a:spcPts val="0"/>
              </a:spcAft>
              <a:buClr>
                <a:srgbClr val="024427"/>
              </a:buClr>
              <a:buSzPts val="1400"/>
              <a:buFont typeface="Maven Pro"/>
              <a:buChar char="■"/>
              <a:defRPr/>
            </a:lvl3pPr>
            <a:lvl4pPr lvl="3" algn="l">
              <a:lnSpc>
                <a:spcPct val="115000"/>
              </a:lnSpc>
              <a:spcBef>
                <a:spcPts val="1600"/>
              </a:spcBef>
              <a:spcAft>
                <a:spcPts val="0"/>
              </a:spcAft>
              <a:buClr>
                <a:srgbClr val="024427"/>
              </a:buClr>
              <a:buSzPts val="1400"/>
              <a:buFont typeface="Maven Pro"/>
              <a:buChar char="●"/>
              <a:defRPr/>
            </a:lvl4pPr>
            <a:lvl5pPr lvl="4" algn="l">
              <a:lnSpc>
                <a:spcPct val="115000"/>
              </a:lnSpc>
              <a:spcBef>
                <a:spcPts val="1600"/>
              </a:spcBef>
              <a:spcAft>
                <a:spcPts val="0"/>
              </a:spcAft>
              <a:buClr>
                <a:srgbClr val="024427"/>
              </a:buClr>
              <a:buSzPts val="1400"/>
              <a:buFont typeface="Maven Pro"/>
              <a:buChar char="○"/>
              <a:defRPr/>
            </a:lvl5pPr>
            <a:lvl6pPr lvl="5" algn="l">
              <a:lnSpc>
                <a:spcPct val="115000"/>
              </a:lnSpc>
              <a:spcBef>
                <a:spcPts val="1600"/>
              </a:spcBef>
              <a:spcAft>
                <a:spcPts val="0"/>
              </a:spcAft>
              <a:buClr>
                <a:srgbClr val="024427"/>
              </a:buClr>
              <a:buSzPts val="1400"/>
              <a:buFont typeface="Maven Pro"/>
              <a:buChar char="■"/>
              <a:defRPr/>
            </a:lvl6pPr>
            <a:lvl7pPr lvl="6" algn="l">
              <a:lnSpc>
                <a:spcPct val="115000"/>
              </a:lnSpc>
              <a:spcBef>
                <a:spcPts val="1600"/>
              </a:spcBef>
              <a:spcAft>
                <a:spcPts val="0"/>
              </a:spcAft>
              <a:buClr>
                <a:srgbClr val="024427"/>
              </a:buClr>
              <a:buSzPts val="1400"/>
              <a:buFont typeface="Maven Pro"/>
              <a:buChar char="●"/>
              <a:defRPr/>
            </a:lvl7pPr>
            <a:lvl8pPr lvl="7" algn="l">
              <a:lnSpc>
                <a:spcPct val="115000"/>
              </a:lnSpc>
              <a:spcBef>
                <a:spcPts val="1600"/>
              </a:spcBef>
              <a:spcAft>
                <a:spcPts val="0"/>
              </a:spcAft>
              <a:buClr>
                <a:srgbClr val="024427"/>
              </a:buClr>
              <a:buSzPts val="1400"/>
              <a:buFont typeface="Maven Pro"/>
              <a:buChar char="○"/>
              <a:defRPr/>
            </a:lvl8pPr>
            <a:lvl9pPr lvl="8" algn="l">
              <a:lnSpc>
                <a:spcPct val="115000"/>
              </a:lnSpc>
              <a:spcBef>
                <a:spcPts val="1600"/>
              </a:spcBef>
              <a:spcAft>
                <a:spcPts val="1600"/>
              </a:spcAft>
              <a:buClr>
                <a:srgbClr val="024427"/>
              </a:buClr>
              <a:buSzPts val="1400"/>
              <a:buFont typeface="Maven Pro"/>
              <a:buChar char="■"/>
              <a:defRPr/>
            </a:lvl9pPr>
          </a:lstStyle>
          <a:p/>
        </p:txBody>
      </p:sp>
      <p:sp>
        <p:nvSpPr>
          <p:cNvPr id="48" name="Google Shape;48;p42"/>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49" name="Shape 49"/>
        <p:cNvGrpSpPr/>
        <p:nvPr/>
      </p:nvGrpSpPr>
      <p:grpSpPr>
        <a:xfrm>
          <a:off x="0" y="0"/>
          <a:ext cx="0" cy="0"/>
          <a:chOff x="0" y="0"/>
          <a:chExt cx="0" cy="0"/>
        </a:xfrm>
      </p:grpSpPr>
      <p:pic>
        <p:nvPicPr>
          <p:cNvPr id="50" name="Google Shape;50;p4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51" name="Google Shape;51;p43"/>
          <p:cNvSpPr txBox="1"/>
          <p:nvPr>
            <p:ph idx="1" type="subTitle"/>
          </p:nvPr>
        </p:nvSpPr>
        <p:spPr>
          <a:xfrm>
            <a:off x="703800" y="2491350"/>
            <a:ext cx="3494100" cy="7134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Font typeface="Bebas Neue"/>
              <a:buNone/>
              <a:defRPr b="1" sz="2000">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p:txBody>
      </p:sp>
      <p:sp>
        <p:nvSpPr>
          <p:cNvPr id="52" name="Google Shape;52;p43"/>
          <p:cNvSpPr txBox="1"/>
          <p:nvPr>
            <p:ph idx="2" type="subTitle"/>
          </p:nvPr>
        </p:nvSpPr>
        <p:spPr>
          <a:xfrm>
            <a:off x="4913600" y="2491350"/>
            <a:ext cx="3510300" cy="7134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Font typeface="Bebas Neue"/>
              <a:buNone/>
              <a:defRPr b="1" sz="2000">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p:txBody>
      </p:sp>
      <p:sp>
        <p:nvSpPr>
          <p:cNvPr id="53" name="Google Shape;53;p43"/>
          <p:cNvSpPr txBox="1"/>
          <p:nvPr>
            <p:ph idx="3" type="subTitle"/>
          </p:nvPr>
        </p:nvSpPr>
        <p:spPr>
          <a:xfrm>
            <a:off x="703800" y="3001175"/>
            <a:ext cx="3494100" cy="93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54" name="Google Shape;54;p43"/>
          <p:cNvSpPr txBox="1"/>
          <p:nvPr>
            <p:ph idx="4" type="subTitle"/>
          </p:nvPr>
        </p:nvSpPr>
        <p:spPr>
          <a:xfrm>
            <a:off x="4913600" y="3001175"/>
            <a:ext cx="3510300" cy="93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55" name="Google Shape;55;p43"/>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56" name="Shape 56"/>
        <p:cNvGrpSpPr/>
        <p:nvPr/>
      </p:nvGrpSpPr>
      <p:grpSpPr>
        <a:xfrm>
          <a:off x="0" y="0"/>
          <a:ext cx="0" cy="0"/>
          <a:chOff x="0" y="0"/>
          <a:chExt cx="0" cy="0"/>
        </a:xfrm>
      </p:grpSpPr>
      <p:pic>
        <p:nvPicPr>
          <p:cNvPr id="57" name="Google Shape;57;p44"/>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58" name="Google Shape;58;p44"/>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9" name="Google Shape;59;p44"/>
          <p:cNvSpPr txBox="1"/>
          <p:nvPr>
            <p:ph idx="2" type="title"/>
          </p:nvPr>
        </p:nvSpPr>
        <p:spPr>
          <a:xfrm>
            <a:off x="720000" y="29485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60" name="Google Shape;60;p44"/>
          <p:cNvSpPr txBox="1"/>
          <p:nvPr>
            <p:ph idx="1" type="subTitle"/>
          </p:nvPr>
        </p:nvSpPr>
        <p:spPr>
          <a:xfrm>
            <a:off x="720000" y="3315275"/>
            <a:ext cx="2336400" cy="93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61" name="Google Shape;61;p44"/>
          <p:cNvSpPr txBox="1"/>
          <p:nvPr>
            <p:ph idx="3" type="title"/>
          </p:nvPr>
        </p:nvSpPr>
        <p:spPr>
          <a:xfrm>
            <a:off x="3403800" y="29485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62" name="Google Shape;62;p44"/>
          <p:cNvSpPr txBox="1"/>
          <p:nvPr>
            <p:ph idx="4" type="subTitle"/>
          </p:nvPr>
        </p:nvSpPr>
        <p:spPr>
          <a:xfrm>
            <a:off x="3403800" y="3315275"/>
            <a:ext cx="2336400" cy="93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
        <p:nvSpPr>
          <p:cNvPr id="63" name="Google Shape;63;p44"/>
          <p:cNvSpPr txBox="1"/>
          <p:nvPr>
            <p:ph idx="5" type="title"/>
          </p:nvPr>
        </p:nvSpPr>
        <p:spPr>
          <a:xfrm>
            <a:off x="6087600" y="2948538"/>
            <a:ext cx="2336400" cy="527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2400"/>
              <a:buNone/>
              <a:defRPr b="1" sz="20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64" name="Google Shape;64;p44"/>
          <p:cNvSpPr txBox="1"/>
          <p:nvPr>
            <p:ph idx="6" type="subTitle"/>
          </p:nvPr>
        </p:nvSpPr>
        <p:spPr>
          <a:xfrm>
            <a:off x="6087600" y="3315275"/>
            <a:ext cx="2336400" cy="93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65" name="Shape 65"/>
        <p:cNvGrpSpPr/>
        <p:nvPr/>
      </p:nvGrpSpPr>
      <p:grpSpPr>
        <a:xfrm>
          <a:off x="0" y="0"/>
          <a:ext cx="0" cy="0"/>
          <a:chOff x="0" y="0"/>
          <a:chExt cx="0" cy="0"/>
        </a:xfrm>
      </p:grpSpPr>
      <p:pic>
        <p:nvPicPr>
          <p:cNvPr id="66" name="Google Shape;66;p45"/>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67" name="Google Shape;67;p45"/>
          <p:cNvSpPr txBox="1"/>
          <p:nvPr>
            <p:ph type="title"/>
          </p:nvPr>
        </p:nvSpPr>
        <p:spPr>
          <a:xfrm>
            <a:off x="1388100" y="1693050"/>
            <a:ext cx="6367800" cy="1757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800"/>
              <a:buNone/>
              <a:defRPr b="1" sz="70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8" name="Shape 68"/>
        <p:cNvGrpSpPr/>
        <p:nvPr/>
      </p:nvGrpSpPr>
      <p:grpSpPr>
        <a:xfrm>
          <a:off x="0" y="0"/>
          <a:ext cx="0" cy="0"/>
          <a:chOff x="0" y="0"/>
          <a:chExt cx="0" cy="0"/>
        </a:xfrm>
      </p:grpSpPr>
      <p:pic>
        <p:nvPicPr>
          <p:cNvPr id="69" name="Google Shape;69;p46"/>
          <p:cNvPicPr preferRelativeResize="0"/>
          <p:nvPr/>
        </p:nvPicPr>
        <p:blipFill rotWithShape="1">
          <a:blip r:embed="rId2">
            <a:alphaModFix/>
          </a:blip>
          <a:srcRect b="0" l="0" r="0" t="0"/>
          <a:stretch/>
        </p:blipFill>
        <p:spPr>
          <a:xfrm>
            <a:off x="0" y="0"/>
            <a:ext cx="9144010" cy="5143500"/>
          </a:xfrm>
          <a:prstGeom prst="rect">
            <a:avLst/>
          </a:prstGeom>
          <a:noFill/>
          <a:ln>
            <a:noFill/>
          </a:ln>
        </p:spPr>
      </p:pic>
      <p:sp>
        <p:nvSpPr>
          <p:cNvPr id="70" name="Google Shape;70;p46"/>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b="1" sz="2400"/>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71" name="Shape 7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72"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3">
    <p:spTree>
      <p:nvGrpSpPr>
        <p:cNvPr id="73" name="Shape 73"/>
        <p:cNvGrpSpPr/>
        <p:nvPr/>
      </p:nvGrpSpPr>
      <p:grpSpPr>
        <a:xfrm>
          <a:off x="0" y="0"/>
          <a:ext cx="0" cy="0"/>
          <a:chOff x="0" y="0"/>
          <a:chExt cx="0" cy="0"/>
        </a:xfrm>
      </p:grpSpPr>
      <p:pic>
        <p:nvPicPr>
          <p:cNvPr id="74" name="Google Shape;74;p49"/>
          <p:cNvPicPr preferRelativeResize="0"/>
          <p:nvPr/>
        </p:nvPicPr>
        <p:blipFill rotWithShape="1">
          <a:blip r:embed="rId2">
            <a:alphaModFix/>
          </a:blip>
          <a:srcRect b="0" l="0" r="0" t="0"/>
          <a:stretch/>
        </p:blipFill>
        <p:spPr>
          <a:xfrm>
            <a:off x="0"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4_1">
    <p:spTree>
      <p:nvGrpSpPr>
        <p:cNvPr id="75" name="Shape 75"/>
        <p:cNvGrpSpPr/>
        <p:nvPr/>
      </p:nvGrpSpPr>
      <p:grpSpPr>
        <a:xfrm>
          <a:off x="0" y="0"/>
          <a:ext cx="0" cy="0"/>
          <a:chOff x="0" y="0"/>
          <a:chExt cx="0" cy="0"/>
        </a:xfrm>
      </p:grpSpPr>
      <p:pic>
        <p:nvPicPr>
          <p:cNvPr id="76" name="Google Shape;76;p50"/>
          <p:cNvPicPr preferRelativeResize="0"/>
          <p:nvPr/>
        </p:nvPicPr>
        <p:blipFill rotWithShape="1">
          <a:blip r:embed="rId2">
            <a:alphaModFix/>
          </a:blip>
          <a:srcRect b="0" l="0" r="0" t="0"/>
          <a:stretch/>
        </p:blipFill>
        <p:spPr>
          <a:xfrm>
            <a:off x="0" y="0"/>
            <a:ext cx="9144000" cy="514351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3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Poiret One"/>
              <a:buNone/>
              <a:defRPr b="0" i="0" sz="2800" u="none" cap="none" strike="noStrike">
                <a:solidFill>
                  <a:schemeClr val="dk1"/>
                </a:solidFill>
                <a:latin typeface="Poiret One"/>
                <a:ea typeface="Poiret One"/>
                <a:cs typeface="Poiret One"/>
                <a:sym typeface="Poiret One"/>
              </a:defRPr>
            </a:lvl1pPr>
            <a:lvl2pPr lvl="1"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2pPr>
            <a:lvl3pPr lvl="2"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3pPr>
            <a:lvl4pPr lvl="3"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4pPr>
            <a:lvl5pPr lvl="4"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5pPr>
            <a:lvl6pPr lvl="5"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6pPr>
            <a:lvl7pPr lvl="6"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7pPr>
            <a:lvl8pPr lvl="7"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8pPr>
            <a:lvl9pPr lvl="8" marR="0" rtl="0" algn="l">
              <a:lnSpc>
                <a:spcPct val="100000"/>
              </a:lnSpc>
              <a:spcBef>
                <a:spcPts val="0"/>
              </a:spcBef>
              <a:spcAft>
                <a:spcPts val="0"/>
              </a:spcAft>
              <a:buClr>
                <a:schemeClr val="dk1"/>
              </a:buClr>
              <a:buSzPts val="2800"/>
              <a:buFont typeface="Bebas Neue"/>
              <a:buNone/>
              <a:defRPr b="0" i="0" sz="2800" u="none" cap="none" strike="noStrike">
                <a:solidFill>
                  <a:schemeClr val="dk1"/>
                </a:solidFill>
                <a:latin typeface="Bebas Neue"/>
                <a:ea typeface="Bebas Neue"/>
                <a:cs typeface="Bebas Neue"/>
                <a:sym typeface="Bebas Neue"/>
              </a:defRPr>
            </a:lvl9pPr>
          </a:lstStyle>
          <a:p/>
        </p:txBody>
      </p:sp>
      <p:sp>
        <p:nvSpPr>
          <p:cNvPr id="7" name="Google Shape;7;p3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lt2"/>
              </a:buClr>
              <a:buSzPts val="1800"/>
              <a:buFont typeface="Oxygen Light"/>
              <a:buChar char="●"/>
              <a:defRPr b="0" i="0" sz="1800" u="none" cap="none" strike="noStrike">
                <a:solidFill>
                  <a:schemeClr val="lt2"/>
                </a:solidFill>
                <a:latin typeface="Oxygen Light"/>
                <a:ea typeface="Oxygen Light"/>
                <a:cs typeface="Oxygen Light"/>
                <a:sym typeface="Oxygen Light"/>
              </a:defRPr>
            </a:lvl1pPr>
            <a:lvl2pPr indent="-317500" lvl="1" marL="9144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2pPr>
            <a:lvl3pPr indent="-317500" lvl="2" marL="13716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3pPr>
            <a:lvl4pPr indent="-317500" lvl="3" marL="18288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4pPr>
            <a:lvl5pPr indent="-317500" lvl="4" marL="22860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5pPr>
            <a:lvl6pPr indent="-317500" lvl="5" marL="27432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6pPr>
            <a:lvl7pPr indent="-317500" lvl="6" marL="32004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7pPr>
            <a:lvl8pPr indent="-317500" lvl="7" marL="3657600" marR="0" rtl="0" algn="l">
              <a:lnSpc>
                <a:spcPct val="115000"/>
              </a:lnSpc>
              <a:spcBef>
                <a:spcPts val="1600"/>
              </a:spcBef>
              <a:spcAft>
                <a:spcPts val="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8pPr>
            <a:lvl9pPr indent="-317500" lvl="8" marL="4114800" marR="0" rtl="0" algn="l">
              <a:lnSpc>
                <a:spcPct val="115000"/>
              </a:lnSpc>
              <a:spcBef>
                <a:spcPts val="1600"/>
              </a:spcBef>
              <a:spcAft>
                <a:spcPts val="1600"/>
              </a:spcAft>
              <a:buClr>
                <a:schemeClr val="lt2"/>
              </a:buClr>
              <a:buSzPts val="1400"/>
              <a:buFont typeface="Oxygen Light"/>
              <a:buChar char="■"/>
              <a:defRPr b="0" i="0" sz="1400" u="none" cap="none" strike="noStrike">
                <a:solidFill>
                  <a:schemeClr val="lt2"/>
                </a:solidFill>
                <a:latin typeface="Oxygen Light"/>
                <a:ea typeface="Oxygen Light"/>
                <a:cs typeface="Oxygen Light"/>
                <a:sym typeface="Oxygen Light"/>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3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3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10.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 Id="rId3" Type="http://schemas.openxmlformats.org/officeDocument/2006/relationships/image" Target="../media/image40.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1.xml"/><Relationship Id="rId3" Type="http://schemas.openxmlformats.org/officeDocument/2006/relationships/image" Target="../media/image14.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2.xml"/><Relationship Id="rId3" Type="http://schemas.openxmlformats.org/officeDocument/2006/relationships/image" Target="../media/image3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3.xml"/><Relationship Id="rId3" Type="http://schemas.openxmlformats.org/officeDocument/2006/relationships/image" Target="../media/image15.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4.xml"/><Relationship Id="rId3"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5.xml"/><Relationship Id="rId3" Type="http://schemas.openxmlformats.org/officeDocument/2006/relationships/image" Target="../media/image22.png"/><Relationship Id="rId4" Type="http://schemas.openxmlformats.org/officeDocument/2006/relationships/image" Target="../media/image20.png"/><Relationship Id="rId5" Type="http://schemas.openxmlformats.org/officeDocument/2006/relationships/image" Target="../media/image2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6.xml"/><Relationship Id="rId3" Type="http://schemas.openxmlformats.org/officeDocument/2006/relationships/image" Target="../media/image21.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8.xml"/><Relationship Id="rId3" Type="http://schemas.openxmlformats.org/officeDocument/2006/relationships/image" Target="../media/image39.png"/><Relationship Id="rId4" Type="http://schemas.openxmlformats.org/officeDocument/2006/relationships/image" Target="../media/image38.png"/><Relationship Id="rId5" Type="http://schemas.openxmlformats.org/officeDocument/2006/relationships/image" Target="../media/image29.png"/><Relationship Id="rId6" Type="http://schemas.openxmlformats.org/officeDocument/2006/relationships/image" Target="../media/image3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0.xml"/><Relationship Id="rId3" Type="http://schemas.openxmlformats.org/officeDocument/2006/relationships/image" Target="../media/image33.png"/><Relationship Id="rId4" Type="http://schemas.openxmlformats.org/officeDocument/2006/relationships/image" Target="../media/image4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 Id="rId3" Type="http://schemas.openxmlformats.org/officeDocument/2006/relationships/image" Target="../media/image4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2.xml"/><Relationship Id="rId3" Type="http://schemas.openxmlformats.org/officeDocument/2006/relationships/image" Target="../media/image3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3.xml"/><Relationship Id="rId3" Type="http://schemas.openxmlformats.org/officeDocument/2006/relationships/hyperlink" Target="https://osmanassem.com/typography-the-anatomy-of-a-letter%20/"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
          <p:cNvSpPr txBox="1"/>
          <p:nvPr>
            <p:ph type="ctrTitle"/>
          </p:nvPr>
        </p:nvSpPr>
        <p:spPr>
          <a:xfrm>
            <a:off x="1331640" y="915566"/>
            <a:ext cx="6192688" cy="24105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US">
                <a:solidFill>
                  <a:srgbClr val="55301C"/>
                </a:solidFill>
              </a:rPr>
              <a:t>VISUAL COMMUNICATION</a:t>
            </a:r>
            <a:endParaRPr>
              <a:solidFill>
                <a:srgbClr val="55301C"/>
              </a:solidFill>
            </a:endParaRPr>
          </a:p>
        </p:txBody>
      </p:sp>
      <p:sp>
        <p:nvSpPr>
          <p:cNvPr id="82" name="Google Shape;82;p1"/>
          <p:cNvSpPr txBox="1"/>
          <p:nvPr>
            <p:ph idx="1" type="subTitle"/>
          </p:nvPr>
        </p:nvSpPr>
        <p:spPr>
          <a:xfrm>
            <a:off x="1691680" y="3380700"/>
            <a:ext cx="6309320" cy="7926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800"/>
              <a:buNone/>
            </a:pPr>
            <a:r>
              <a:rPr b="1" lang="en-US">
                <a:solidFill>
                  <a:srgbClr val="55301C"/>
                </a:solidFill>
                <a:latin typeface="Arial"/>
                <a:ea typeface="Arial"/>
                <a:cs typeface="Arial"/>
                <a:sym typeface="Arial"/>
              </a:rPr>
              <a:t>WEEK 4 Advanced Typography Principles</a:t>
            </a:r>
            <a:endParaRPr b="1">
              <a:solidFill>
                <a:srgbClr val="55301C"/>
              </a:solidFill>
              <a:latin typeface="Arial"/>
              <a:ea typeface="Arial"/>
              <a:cs typeface="Arial"/>
              <a:sym typeface="Arial"/>
            </a:endParaRPr>
          </a:p>
          <a:p>
            <a:pPr indent="0" lvl="0" marL="0" rtl="0" algn="ctr">
              <a:lnSpc>
                <a:spcPct val="100000"/>
              </a:lnSpc>
              <a:spcBef>
                <a:spcPts val="0"/>
              </a:spcBef>
              <a:spcAft>
                <a:spcPts val="0"/>
              </a:spcAft>
              <a:buSzPts val="1800"/>
              <a:buNone/>
            </a:pPr>
            <a:r>
              <a:rPr b="1" lang="en-US">
                <a:solidFill>
                  <a:srgbClr val="55301C"/>
                </a:solidFill>
                <a:latin typeface="Arial"/>
                <a:ea typeface="Arial"/>
                <a:cs typeface="Arial"/>
                <a:sym typeface="Arial"/>
              </a:rPr>
              <a:t>By Dr. Raphael Ogutu</a:t>
            </a:r>
            <a:endParaRPr b="1">
              <a:solidFill>
                <a:srgbClr val="55301C"/>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2"/>
          <p:cNvSpPr txBox="1"/>
          <p:nvPr>
            <p:ph type="title"/>
          </p:nvPr>
        </p:nvSpPr>
        <p:spPr>
          <a:xfrm>
            <a:off x="720000" y="123478"/>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sz="2800">
                <a:solidFill>
                  <a:srgbClr val="55301C"/>
                </a:solidFill>
                <a:latin typeface="Arial"/>
                <a:ea typeface="Arial"/>
                <a:cs typeface="Arial"/>
                <a:sym typeface="Arial"/>
              </a:rPr>
              <a:t>VISUAL COMMUNICATION</a:t>
            </a:r>
            <a:endParaRPr sz="2800">
              <a:solidFill>
                <a:srgbClr val="55301C"/>
              </a:solidFill>
              <a:latin typeface="Arial"/>
              <a:ea typeface="Arial"/>
              <a:cs typeface="Arial"/>
              <a:sym typeface="Arial"/>
            </a:endParaRPr>
          </a:p>
        </p:txBody>
      </p:sp>
      <p:sp>
        <p:nvSpPr>
          <p:cNvPr id="88" name="Google Shape;88;p2"/>
          <p:cNvSpPr txBox="1"/>
          <p:nvPr>
            <p:ph idx="1" type="body"/>
          </p:nvPr>
        </p:nvSpPr>
        <p:spPr>
          <a:xfrm>
            <a:off x="647263" y="1282161"/>
            <a:ext cx="7704000" cy="3416400"/>
          </a:xfrm>
          <a:prstGeom prst="rect">
            <a:avLst/>
          </a:prstGeom>
          <a:noFill/>
          <a:ln>
            <a:noFill/>
          </a:ln>
        </p:spPr>
        <p:txBody>
          <a:bodyPr anchorCtr="0" anchor="t" bIns="91425" lIns="91425" spcFirstLastPara="1" rIns="91425" wrap="square" tIns="91425">
            <a:noAutofit/>
          </a:bodyPr>
          <a:lstStyle/>
          <a:p>
            <a:pPr indent="-317500" lvl="0" marL="457200" rtl="0" algn="just">
              <a:lnSpc>
                <a:spcPct val="115000"/>
              </a:lnSpc>
              <a:spcBef>
                <a:spcPts val="0"/>
              </a:spcBef>
              <a:spcAft>
                <a:spcPts val="0"/>
              </a:spcAft>
              <a:buSzPts val="1400"/>
              <a:buChar char="●"/>
            </a:pPr>
            <a:r>
              <a:rPr b="1" lang="en-US" sz="2400">
                <a:solidFill>
                  <a:srgbClr val="55301C"/>
                </a:solidFill>
                <a:latin typeface="Arial"/>
                <a:ea typeface="Arial"/>
                <a:cs typeface="Arial"/>
                <a:sym typeface="Arial"/>
              </a:rPr>
              <a:t>Introduction to Advanced Typography Principles</a:t>
            </a:r>
            <a:endParaRPr/>
          </a:p>
          <a:p>
            <a:pPr indent="-317500" lvl="0" marL="457200" rtl="0" algn="just">
              <a:lnSpc>
                <a:spcPct val="115000"/>
              </a:lnSpc>
              <a:spcBef>
                <a:spcPts val="0"/>
              </a:spcBef>
              <a:spcAft>
                <a:spcPts val="0"/>
              </a:spcAft>
              <a:buSzPts val="1400"/>
              <a:buChar char="●"/>
            </a:pPr>
            <a:r>
              <a:rPr lang="en-US" sz="2000">
                <a:solidFill>
                  <a:srgbClr val="55301C"/>
                </a:solidFill>
                <a:latin typeface="Arial"/>
                <a:ea typeface="Arial"/>
                <a:cs typeface="Arial"/>
                <a:sym typeface="Arial"/>
              </a:rPr>
              <a:t>Intended Learning Outcome</a:t>
            </a:r>
            <a:endParaRPr/>
          </a:p>
          <a:p>
            <a:pPr indent="-342900" lvl="0" marL="342900" rtl="0" algn="just">
              <a:lnSpc>
                <a:spcPct val="100000"/>
              </a:lnSpc>
              <a:spcBef>
                <a:spcPts val="1000"/>
              </a:spcBef>
              <a:spcAft>
                <a:spcPts val="0"/>
              </a:spcAft>
              <a:buSzPts val="1000"/>
              <a:buFont typeface="Noto Sans Symbols"/>
              <a:buChar char="∙"/>
            </a:pPr>
            <a:r>
              <a:rPr lang="en-US" sz="2000">
                <a:solidFill>
                  <a:srgbClr val="55301C"/>
                </a:solidFill>
                <a:latin typeface="Arial"/>
                <a:ea typeface="Arial"/>
                <a:cs typeface="Arial"/>
                <a:sym typeface="Arial"/>
              </a:rPr>
              <a:t>At end of this week lesson the students should be able to:</a:t>
            </a:r>
            <a:endParaRPr/>
          </a:p>
          <a:p>
            <a:pPr indent="-342900" lvl="0" marL="342900" rtl="0" algn="just">
              <a:lnSpc>
                <a:spcPct val="100000"/>
              </a:lnSpc>
              <a:spcBef>
                <a:spcPts val="1000"/>
              </a:spcBef>
              <a:spcAft>
                <a:spcPts val="0"/>
              </a:spcAft>
              <a:buSzPts val="1000"/>
              <a:buFont typeface="Noto Sans Symbols"/>
              <a:buChar char="∙"/>
            </a:pPr>
            <a:r>
              <a:rPr lang="en-US" sz="2000">
                <a:solidFill>
                  <a:srgbClr val="55301C"/>
                </a:solidFill>
                <a:latin typeface="Arial"/>
                <a:ea typeface="Arial"/>
                <a:cs typeface="Arial"/>
                <a:sym typeface="Arial"/>
              </a:rPr>
              <a:t>1.	Show an understanding of the Anatomy of Typography </a:t>
            </a:r>
            <a:endParaRPr/>
          </a:p>
          <a:p>
            <a:pPr indent="-342900" lvl="0" marL="342900" rtl="0" algn="just">
              <a:lnSpc>
                <a:spcPct val="100000"/>
              </a:lnSpc>
              <a:spcBef>
                <a:spcPts val="1000"/>
              </a:spcBef>
              <a:spcAft>
                <a:spcPts val="0"/>
              </a:spcAft>
              <a:buSzPts val="1000"/>
              <a:buFont typeface="Noto Sans Symbols"/>
              <a:buChar char="∙"/>
            </a:pPr>
            <a:r>
              <a:rPr lang="en-US" sz="2000">
                <a:solidFill>
                  <a:srgbClr val="55301C"/>
                </a:solidFill>
                <a:latin typeface="Arial"/>
                <a:ea typeface="Arial"/>
                <a:cs typeface="Arial"/>
                <a:sym typeface="Arial"/>
              </a:rPr>
              <a:t>2.	Explain Readability and Legibility of Typography</a:t>
            </a:r>
            <a:endParaRPr/>
          </a:p>
          <a:p>
            <a:pPr indent="-342900" lvl="0" marL="342900" rtl="0" algn="just">
              <a:lnSpc>
                <a:spcPct val="100000"/>
              </a:lnSpc>
              <a:spcBef>
                <a:spcPts val="1000"/>
              </a:spcBef>
              <a:spcAft>
                <a:spcPts val="0"/>
              </a:spcAft>
              <a:buSzPts val="1000"/>
              <a:buFont typeface="Noto Sans Symbols"/>
              <a:buChar char="∙"/>
            </a:pPr>
            <a:r>
              <a:rPr lang="en-US" sz="2000">
                <a:solidFill>
                  <a:srgbClr val="55301C"/>
                </a:solidFill>
                <a:latin typeface="Arial"/>
                <a:ea typeface="Arial"/>
                <a:cs typeface="Arial"/>
                <a:sym typeface="Arial"/>
              </a:rPr>
              <a:t>3.      Application of the Anatomy of Typography</a:t>
            </a:r>
            <a:endParaRPr/>
          </a:p>
          <a:p>
            <a:pPr indent="0" lvl="0" marL="0" rtl="0" algn="l">
              <a:lnSpc>
                <a:spcPct val="115000"/>
              </a:lnSpc>
              <a:spcBef>
                <a:spcPts val="1000"/>
              </a:spcBef>
              <a:spcAft>
                <a:spcPts val="1600"/>
              </a:spcAft>
              <a:buSzPts val="14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3"/>
          <p:cNvSpPr txBox="1"/>
          <p:nvPr>
            <p:ph idx="9" type="title"/>
          </p:nvPr>
        </p:nvSpPr>
        <p:spPr>
          <a:xfrm>
            <a:off x="0" y="0"/>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latin typeface="Arial"/>
                <a:ea typeface="Arial"/>
                <a:cs typeface="Arial"/>
                <a:sym typeface="Arial"/>
              </a:rPr>
              <a:t>Advanced Typography Principles</a:t>
            </a:r>
            <a:endParaRPr>
              <a:latin typeface="Arial"/>
              <a:ea typeface="Arial"/>
              <a:cs typeface="Arial"/>
              <a:sym typeface="Arial"/>
            </a:endParaRPr>
          </a:p>
        </p:txBody>
      </p:sp>
      <p:sp>
        <p:nvSpPr>
          <p:cNvPr id="94" name="Google Shape;94;p3"/>
          <p:cNvSpPr txBox="1"/>
          <p:nvPr>
            <p:ph idx="1" type="subTitle"/>
          </p:nvPr>
        </p:nvSpPr>
        <p:spPr>
          <a:xfrm>
            <a:off x="0" y="1090462"/>
            <a:ext cx="8666018" cy="873600"/>
          </a:xfrm>
          <a:prstGeom prst="rect">
            <a:avLst/>
          </a:prstGeom>
          <a:noFill/>
          <a:ln>
            <a:noFill/>
          </a:ln>
        </p:spPr>
        <p:txBody>
          <a:bodyPr anchorCtr="0" anchor="t" bIns="91425" lIns="91425" spcFirstLastPara="1" rIns="91425" wrap="square" tIns="91425">
            <a:noAutofit/>
          </a:bodyPr>
          <a:lstStyle/>
          <a:p>
            <a:pPr indent="-285750" lvl="0" marL="285750" rtl="0" algn="l">
              <a:lnSpc>
                <a:spcPct val="100000"/>
              </a:lnSpc>
              <a:spcBef>
                <a:spcPts val="0"/>
              </a:spcBef>
              <a:spcAft>
                <a:spcPts val="0"/>
              </a:spcAft>
              <a:buSzPts val="1400"/>
              <a:buFont typeface="Arial"/>
              <a:buChar char="•"/>
            </a:pPr>
            <a:r>
              <a:rPr lang="en-US" sz="1800">
                <a:solidFill>
                  <a:srgbClr val="55301C"/>
                </a:solidFill>
                <a:latin typeface="Arial"/>
                <a:ea typeface="Arial"/>
                <a:cs typeface="Arial"/>
                <a:sym typeface="Arial"/>
              </a:rPr>
              <a:t>Since Gutenberg’s day, at least 40,000 different typeface styles have been created, with more than 176,000 attribute variations</a:t>
            </a:r>
            <a:endParaRPr/>
          </a:p>
          <a:p>
            <a:pPr indent="0" lvl="0" marL="0" rtl="0" algn="l">
              <a:lnSpc>
                <a:spcPct val="100000"/>
              </a:lnSpc>
              <a:spcBef>
                <a:spcPts val="0"/>
              </a:spcBef>
              <a:spcAft>
                <a:spcPts val="0"/>
              </a:spcAft>
              <a:buSzPts val="1400"/>
              <a:buNone/>
            </a:pPr>
            <a:r>
              <a:t/>
            </a:r>
            <a:endParaRPr sz="1800">
              <a:solidFill>
                <a:srgbClr val="55301C"/>
              </a:solidFill>
              <a:latin typeface="Arial"/>
              <a:ea typeface="Arial"/>
              <a:cs typeface="Arial"/>
              <a:sym typeface="Arial"/>
            </a:endParaRPr>
          </a:p>
          <a:p>
            <a:pPr indent="-285750" lvl="0" marL="285750" rtl="0" algn="l">
              <a:lnSpc>
                <a:spcPct val="100000"/>
              </a:lnSpc>
              <a:spcBef>
                <a:spcPts val="0"/>
              </a:spcBef>
              <a:spcAft>
                <a:spcPts val="0"/>
              </a:spcAft>
              <a:buSzPts val="1400"/>
              <a:buFont typeface="Arial"/>
              <a:buChar char="•"/>
            </a:pPr>
            <a:r>
              <a:rPr lang="en-US" sz="1800">
                <a:solidFill>
                  <a:srgbClr val="55301C"/>
                </a:solidFill>
                <a:latin typeface="Arial"/>
                <a:ea typeface="Arial"/>
                <a:cs typeface="Arial"/>
                <a:sym typeface="Arial"/>
              </a:rPr>
              <a:t>With so many choices, a method was devised to group all of the typefaces into categories or families. </a:t>
            </a:r>
            <a:endParaRPr sz="1800">
              <a:solidFill>
                <a:srgbClr val="55301C"/>
              </a:solidFill>
              <a:latin typeface="Arial"/>
              <a:ea typeface="Arial"/>
              <a:cs typeface="Arial"/>
              <a:sym typeface="Arial"/>
            </a:endParaRPr>
          </a:p>
          <a:p>
            <a:pPr indent="-285750" lvl="0" marL="285750" rtl="0" algn="l">
              <a:lnSpc>
                <a:spcPct val="100000"/>
              </a:lnSpc>
              <a:spcBef>
                <a:spcPts val="0"/>
              </a:spcBef>
              <a:spcAft>
                <a:spcPts val="0"/>
              </a:spcAft>
              <a:buSzPts val="1400"/>
              <a:buFont typeface="Arial"/>
              <a:buChar char="•"/>
            </a:pPr>
            <a:r>
              <a:rPr lang="en-US" sz="1800">
                <a:solidFill>
                  <a:srgbClr val="55301C"/>
                </a:solidFill>
                <a:latin typeface="Arial"/>
                <a:ea typeface="Arial"/>
                <a:cs typeface="Arial"/>
                <a:sym typeface="Arial"/>
              </a:rPr>
              <a:t>The resulting six basic typeface families became blackletter, roman, script, miscellaneous, square serif, and sans serif. </a:t>
            </a:r>
            <a:endParaRPr sz="1800">
              <a:solidFill>
                <a:srgbClr val="55301C"/>
              </a:solidFill>
              <a:latin typeface="Arial"/>
              <a:ea typeface="Arial"/>
              <a:cs typeface="Arial"/>
              <a:sym typeface="Arial"/>
            </a:endParaRPr>
          </a:p>
          <a:p>
            <a:pPr indent="-285750" lvl="0" marL="285750" rtl="0" algn="l">
              <a:lnSpc>
                <a:spcPct val="100000"/>
              </a:lnSpc>
              <a:spcBef>
                <a:spcPts val="1600"/>
              </a:spcBef>
              <a:spcAft>
                <a:spcPts val="0"/>
              </a:spcAft>
              <a:buSzPts val="1400"/>
              <a:buFont typeface="Arial"/>
              <a:buChar char="•"/>
            </a:pPr>
            <a:r>
              <a:rPr lang="en-US" sz="1800">
                <a:solidFill>
                  <a:srgbClr val="55301C"/>
                </a:solidFill>
                <a:latin typeface="Arial"/>
                <a:ea typeface="Arial"/>
                <a:cs typeface="Arial"/>
                <a:sym typeface="Arial"/>
              </a:rPr>
              <a:t>anatomy is the identification and description of the structures of living things.</a:t>
            </a:r>
            <a:endParaRPr/>
          </a:p>
          <a:p>
            <a:pPr indent="-285750" lvl="0" marL="285750" rtl="0" algn="l">
              <a:lnSpc>
                <a:spcPct val="100000"/>
              </a:lnSpc>
              <a:spcBef>
                <a:spcPts val="1600"/>
              </a:spcBef>
              <a:spcAft>
                <a:spcPts val="0"/>
              </a:spcAft>
              <a:buSzPts val="1400"/>
              <a:buFont typeface="Arial"/>
              <a:buChar char="•"/>
            </a:pPr>
            <a:r>
              <a:rPr lang="en-US" sz="1800">
                <a:solidFill>
                  <a:srgbClr val="55301C"/>
                </a:solidFill>
                <a:latin typeface="Arial"/>
                <a:ea typeface="Arial"/>
                <a:cs typeface="Arial"/>
                <a:sym typeface="Arial"/>
              </a:rPr>
              <a:t>is a branch of biology and medicine. </a:t>
            </a:r>
            <a:endParaRPr sz="1800">
              <a:solidFill>
                <a:srgbClr val="55301C"/>
              </a:solidFill>
              <a:latin typeface="Arial"/>
              <a:ea typeface="Arial"/>
              <a:cs typeface="Arial"/>
              <a:sym typeface="Arial"/>
            </a:endParaRPr>
          </a:p>
          <a:p>
            <a:pPr indent="-285750" lvl="0" marL="285750" rtl="0" algn="l">
              <a:lnSpc>
                <a:spcPct val="100000"/>
              </a:lnSpc>
              <a:spcBef>
                <a:spcPts val="1600"/>
              </a:spcBef>
              <a:spcAft>
                <a:spcPts val="0"/>
              </a:spcAft>
              <a:buSzPts val="1400"/>
              <a:buFont typeface="Arial"/>
              <a:buChar char="•"/>
            </a:pPr>
            <a:r>
              <a:rPr lang="en-US" sz="1800">
                <a:solidFill>
                  <a:srgbClr val="D59E82"/>
                </a:solidFill>
                <a:latin typeface="Arial"/>
                <a:ea typeface="Arial"/>
                <a:cs typeface="Arial"/>
                <a:sym typeface="Arial"/>
              </a:rPr>
              <a:t>P</a:t>
            </a:r>
            <a:r>
              <a:rPr lang="en-US" sz="1800">
                <a:solidFill>
                  <a:srgbClr val="55301C"/>
                </a:solidFill>
                <a:latin typeface="Arial"/>
                <a:ea typeface="Arial"/>
                <a:cs typeface="Arial"/>
                <a:sym typeface="Arial"/>
              </a:rPr>
              <a:t>eople who study anatomy study the body, how it is made up, and how it works. </a:t>
            </a:r>
            <a:endParaRPr sz="1800">
              <a:solidFill>
                <a:srgbClr val="55301C"/>
              </a:solidFill>
              <a:latin typeface="Arial"/>
              <a:ea typeface="Arial"/>
              <a:cs typeface="Arial"/>
              <a:sym typeface="Arial"/>
            </a:endParaRPr>
          </a:p>
          <a:p>
            <a:pPr indent="-285750" lvl="0" marL="285750" rtl="0" algn="l">
              <a:lnSpc>
                <a:spcPct val="100000"/>
              </a:lnSpc>
              <a:spcBef>
                <a:spcPts val="1600"/>
              </a:spcBef>
              <a:spcAft>
                <a:spcPts val="0"/>
              </a:spcAft>
              <a:buSzPts val="1400"/>
              <a:buFont typeface="Arial"/>
              <a:buChar char="•"/>
            </a:pPr>
            <a:r>
              <a:rPr lang="en-US" sz="1800">
                <a:solidFill>
                  <a:srgbClr val="D59E82"/>
                </a:solidFill>
                <a:latin typeface="Arial"/>
                <a:ea typeface="Arial"/>
                <a:cs typeface="Arial"/>
                <a:sym typeface="Arial"/>
              </a:rPr>
              <a:t>The study </a:t>
            </a:r>
            <a:r>
              <a:rPr lang="en-US" sz="1800">
                <a:solidFill>
                  <a:srgbClr val="55301C"/>
                </a:solidFill>
                <a:latin typeface="Arial"/>
                <a:ea typeface="Arial"/>
                <a:cs typeface="Arial"/>
                <a:sym typeface="Arial"/>
              </a:rPr>
              <a:t>of anatomy dates back more than 2,000 years, to the Ancient Greeks. </a:t>
            </a:r>
            <a:endParaRPr sz="1800">
              <a:solidFill>
                <a:srgbClr val="55301C"/>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51"/>
          <p:cNvSpPr txBox="1"/>
          <p:nvPr>
            <p:ph idx="1" type="subTitle"/>
          </p:nvPr>
        </p:nvSpPr>
        <p:spPr>
          <a:xfrm>
            <a:off x="0" y="1067754"/>
            <a:ext cx="7488818" cy="3514635"/>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Font typeface="Noto Sans Symbols"/>
              <a:buChar char="▪"/>
            </a:pPr>
            <a:r>
              <a:rPr lang="en-US" sz="2000">
                <a:solidFill>
                  <a:srgbClr val="22130B"/>
                </a:solidFill>
                <a:latin typeface="Arial"/>
                <a:ea typeface="Arial"/>
                <a:cs typeface="Arial"/>
                <a:sym typeface="Arial"/>
              </a:rPr>
              <a:t>The word “anatomy” comes from the Greek words “ana,” meaning “up,” and “tome,” meaning “a cutting.” </a:t>
            </a:r>
            <a:endParaRPr sz="2000">
              <a:solidFill>
                <a:srgbClr val="22130B"/>
              </a:solidFill>
              <a:latin typeface="Arial"/>
              <a:ea typeface="Arial"/>
              <a:cs typeface="Arial"/>
              <a:sym typeface="Arial"/>
            </a:endParaRPr>
          </a:p>
          <a:p>
            <a:pPr indent="-342900" lvl="0" marL="457200" rtl="0" algn="l">
              <a:lnSpc>
                <a:spcPct val="100000"/>
              </a:lnSpc>
              <a:spcBef>
                <a:spcPts val="0"/>
              </a:spcBef>
              <a:spcAft>
                <a:spcPts val="0"/>
              </a:spcAft>
              <a:buSzPts val="1400"/>
              <a:buFont typeface="Noto Sans Symbols"/>
              <a:buChar char="▪"/>
            </a:pPr>
            <a:r>
              <a:rPr lang="en-US" sz="2000">
                <a:solidFill>
                  <a:srgbClr val="22130B"/>
                </a:solidFill>
                <a:latin typeface="Arial"/>
                <a:ea typeface="Arial"/>
                <a:cs typeface="Arial"/>
                <a:sym typeface="Arial"/>
              </a:rPr>
              <a:t>Traditionally, studies of anatomy have involved cutting up, or dissecting, organisms. </a:t>
            </a:r>
            <a:endParaRPr sz="2000">
              <a:solidFill>
                <a:srgbClr val="22130B"/>
              </a:solidFill>
              <a:latin typeface="Arial"/>
              <a:ea typeface="Arial"/>
              <a:cs typeface="Arial"/>
              <a:sym typeface="Arial"/>
            </a:endParaRPr>
          </a:p>
          <a:p>
            <a:pPr indent="-342900" lvl="0" marL="457200" rtl="0" algn="l">
              <a:lnSpc>
                <a:spcPct val="100000"/>
              </a:lnSpc>
              <a:spcBef>
                <a:spcPts val="0"/>
              </a:spcBef>
              <a:spcAft>
                <a:spcPts val="0"/>
              </a:spcAft>
              <a:buSzPts val="1400"/>
              <a:buFont typeface="Noto Sans Symbols"/>
              <a:buChar char="▪"/>
            </a:pPr>
            <a:r>
              <a:rPr lang="en-US" sz="2000">
                <a:solidFill>
                  <a:srgbClr val="22130B"/>
                </a:solidFill>
                <a:latin typeface="Arial"/>
                <a:ea typeface="Arial"/>
                <a:cs typeface="Arial"/>
                <a:sym typeface="Arial"/>
              </a:rPr>
              <a:t>Learning and understanding every aspect of the anatomy of typography is essential if you are to become a great typographer. </a:t>
            </a:r>
            <a:endParaRPr sz="2000">
              <a:solidFill>
                <a:srgbClr val="22130B"/>
              </a:solidFill>
              <a:latin typeface="Arial"/>
              <a:ea typeface="Arial"/>
              <a:cs typeface="Arial"/>
              <a:sym typeface="Arial"/>
            </a:endParaRPr>
          </a:p>
          <a:p>
            <a:pPr indent="-342900" lvl="0" marL="457200" rtl="0" algn="l">
              <a:lnSpc>
                <a:spcPct val="100000"/>
              </a:lnSpc>
              <a:spcBef>
                <a:spcPts val="0"/>
              </a:spcBef>
              <a:spcAft>
                <a:spcPts val="0"/>
              </a:spcAft>
              <a:buSzPts val="1400"/>
              <a:buFont typeface="Noto Sans Symbols"/>
              <a:buChar char="▪"/>
            </a:pPr>
            <a:r>
              <a:rPr lang="en-US" sz="2000">
                <a:solidFill>
                  <a:srgbClr val="22130B"/>
                </a:solidFill>
                <a:latin typeface="Arial"/>
                <a:ea typeface="Arial"/>
                <a:cs typeface="Arial"/>
                <a:sym typeface="Arial"/>
              </a:rPr>
              <a:t>These advanced skills will enable you to clearly communicate complex messages effectively with limited means, especially when the whole design is only using typography, like for example the ‘wordmark’ logo, where you </a:t>
            </a:r>
            <a:r>
              <a:rPr lang="en-US" sz="2000">
                <a:solidFill>
                  <a:srgbClr val="D59E82"/>
                </a:solidFill>
                <a:latin typeface="Arial"/>
                <a:ea typeface="Arial"/>
                <a:cs typeface="Arial"/>
                <a:sym typeface="Arial"/>
              </a:rPr>
              <a:t>red</a:t>
            </a:r>
            <a:r>
              <a:rPr lang="en-US" sz="2000">
                <a:solidFill>
                  <a:srgbClr val="22130B"/>
                </a:solidFill>
                <a:latin typeface="Arial"/>
                <a:ea typeface="Arial"/>
                <a:cs typeface="Arial"/>
                <a:sym typeface="Arial"/>
              </a:rPr>
              <a:t>raw some letters to make them unique.</a:t>
            </a:r>
            <a:endParaRPr/>
          </a:p>
        </p:txBody>
      </p:sp>
      <p:sp>
        <p:nvSpPr>
          <p:cNvPr id="100" name="Google Shape;100;p51"/>
          <p:cNvSpPr txBox="1"/>
          <p:nvPr>
            <p:ph idx="9" type="title"/>
          </p:nvPr>
        </p:nvSpPr>
        <p:spPr>
          <a:xfrm>
            <a:off x="-637528" y="237207"/>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latin typeface="Arial"/>
                <a:ea typeface="Arial"/>
                <a:cs typeface="Arial"/>
                <a:sym typeface="Arial"/>
              </a:rPr>
              <a:t>Anatomy of Typography</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4"/>
          <p:cNvSpPr txBox="1"/>
          <p:nvPr>
            <p:ph type="title"/>
          </p:nvPr>
        </p:nvSpPr>
        <p:spPr>
          <a:xfrm>
            <a:off x="1907704" y="123478"/>
            <a:ext cx="4278000" cy="648072"/>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sz="2400">
                <a:solidFill>
                  <a:srgbClr val="55301C"/>
                </a:solidFill>
                <a:latin typeface="Arial"/>
                <a:ea typeface="Arial"/>
                <a:cs typeface="Arial"/>
                <a:sym typeface="Arial"/>
              </a:rPr>
              <a:t>Anatomy of Typography</a:t>
            </a:r>
            <a:endParaRPr sz="2400">
              <a:solidFill>
                <a:srgbClr val="55301C"/>
              </a:solidFill>
              <a:latin typeface="Arial"/>
              <a:ea typeface="Arial"/>
              <a:cs typeface="Arial"/>
              <a:sym typeface="Arial"/>
            </a:endParaRPr>
          </a:p>
        </p:txBody>
      </p:sp>
      <p:sp>
        <p:nvSpPr>
          <p:cNvPr id="106" name="Google Shape;106;p4"/>
          <p:cNvSpPr txBox="1"/>
          <p:nvPr>
            <p:ph idx="1" type="subTitle"/>
          </p:nvPr>
        </p:nvSpPr>
        <p:spPr>
          <a:xfrm>
            <a:off x="416512" y="4430100"/>
            <a:ext cx="6624736" cy="713400"/>
          </a:xfrm>
          <a:prstGeom prst="rect">
            <a:avLst/>
          </a:prstGeom>
          <a:noFill/>
          <a:ln>
            <a:noFill/>
          </a:ln>
        </p:spPr>
        <p:txBody>
          <a:bodyPr anchorCtr="0" anchor="t" bIns="91425" lIns="91425" spcFirstLastPara="1" rIns="91425" wrap="square" tIns="91425">
            <a:noAutofit/>
          </a:bodyPr>
          <a:lstStyle/>
          <a:p>
            <a:pPr indent="-342900" lvl="0" marL="457200" rtl="0" algn="ctr">
              <a:lnSpc>
                <a:spcPct val="100000"/>
              </a:lnSpc>
              <a:spcBef>
                <a:spcPts val="0"/>
              </a:spcBef>
              <a:spcAft>
                <a:spcPts val="0"/>
              </a:spcAft>
              <a:buSzPts val="1800"/>
              <a:buNone/>
            </a:pPr>
            <a:r>
              <a:rPr lang="en-US" sz="800">
                <a:solidFill>
                  <a:srgbClr val="AB6039"/>
                </a:solidFill>
              </a:rPr>
              <a:t>Sources: https://osmanassem.com/typography-the-anatomy-of-a-letter/</a:t>
            </a:r>
            <a:endParaRPr/>
          </a:p>
        </p:txBody>
      </p:sp>
      <p:pic>
        <p:nvPicPr>
          <p:cNvPr id="107" name="Google Shape;107;p4"/>
          <p:cNvPicPr preferRelativeResize="0"/>
          <p:nvPr/>
        </p:nvPicPr>
        <p:blipFill rotWithShape="1">
          <a:blip r:embed="rId3">
            <a:alphaModFix/>
          </a:blip>
          <a:srcRect b="0" l="0" r="0" t="0"/>
          <a:stretch/>
        </p:blipFill>
        <p:spPr>
          <a:xfrm>
            <a:off x="297219" y="863757"/>
            <a:ext cx="7133363" cy="356668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52"/>
          <p:cNvSpPr txBox="1"/>
          <p:nvPr>
            <p:ph type="title"/>
          </p:nvPr>
        </p:nvSpPr>
        <p:spPr>
          <a:xfrm>
            <a:off x="126218" y="32937"/>
            <a:ext cx="4278000" cy="841662"/>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sz="2400">
                <a:solidFill>
                  <a:srgbClr val="55301C"/>
                </a:solidFill>
                <a:latin typeface="Arial"/>
                <a:ea typeface="Arial"/>
                <a:cs typeface="Arial"/>
                <a:sym typeface="Arial"/>
              </a:rPr>
              <a:t>Anatomy of Typography</a:t>
            </a:r>
            <a:endParaRPr/>
          </a:p>
        </p:txBody>
      </p:sp>
      <p:pic>
        <p:nvPicPr>
          <p:cNvPr id="113" name="Google Shape;113;p52"/>
          <p:cNvPicPr preferRelativeResize="0"/>
          <p:nvPr/>
        </p:nvPicPr>
        <p:blipFill rotWithShape="1">
          <a:blip r:embed="rId3">
            <a:alphaModFix/>
          </a:blip>
          <a:srcRect b="0" l="0" r="0" t="0"/>
          <a:stretch/>
        </p:blipFill>
        <p:spPr>
          <a:xfrm>
            <a:off x="330981" y="521085"/>
            <a:ext cx="4261800" cy="1003034"/>
          </a:xfrm>
          <a:prstGeom prst="rect">
            <a:avLst/>
          </a:prstGeom>
          <a:noFill/>
          <a:ln>
            <a:noFill/>
          </a:ln>
        </p:spPr>
      </p:pic>
      <p:pic>
        <p:nvPicPr>
          <p:cNvPr id="114" name="Google Shape;114;p52"/>
          <p:cNvPicPr preferRelativeResize="0"/>
          <p:nvPr/>
        </p:nvPicPr>
        <p:blipFill rotWithShape="1">
          <a:blip r:embed="rId4">
            <a:alphaModFix/>
          </a:blip>
          <a:srcRect b="0" l="0" r="0" t="0"/>
          <a:stretch/>
        </p:blipFill>
        <p:spPr>
          <a:xfrm>
            <a:off x="2047452" y="1524119"/>
            <a:ext cx="6078239" cy="3432345"/>
          </a:xfrm>
          <a:prstGeom prst="rect">
            <a:avLst/>
          </a:prstGeom>
          <a:noFill/>
          <a:ln>
            <a:noFill/>
          </a:ln>
        </p:spPr>
      </p:pic>
      <p:sp>
        <p:nvSpPr>
          <p:cNvPr id="115" name="Google Shape;115;p52"/>
          <p:cNvSpPr txBox="1"/>
          <p:nvPr>
            <p:ph idx="1" type="subTitle"/>
          </p:nvPr>
        </p:nvSpPr>
        <p:spPr>
          <a:xfrm>
            <a:off x="5943601" y="4831773"/>
            <a:ext cx="3200399" cy="249382"/>
          </a:xfrm>
          <a:prstGeom prst="rect">
            <a:avLst/>
          </a:prstGeom>
          <a:noFill/>
          <a:ln>
            <a:noFill/>
          </a:ln>
        </p:spPr>
        <p:txBody>
          <a:bodyPr anchorCtr="0" anchor="t" bIns="91425" lIns="91425" spcFirstLastPara="1" rIns="91425" wrap="square" tIns="91425">
            <a:noAutofit/>
          </a:bodyPr>
          <a:lstStyle/>
          <a:p>
            <a:pPr indent="-342900" lvl="0" marL="457200" rtl="0" algn="ctr">
              <a:lnSpc>
                <a:spcPct val="100000"/>
              </a:lnSpc>
              <a:spcBef>
                <a:spcPts val="0"/>
              </a:spcBef>
              <a:spcAft>
                <a:spcPts val="0"/>
              </a:spcAft>
              <a:buSzPts val="1800"/>
              <a:buNone/>
            </a:pPr>
            <a:r>
              <a:rPr lang="en-US" sz="800">
                <a:solidFill>
                  <a:srgbClr val="AB6039"/>
                </a:solidFill>
              </a:rPr>
              <a:t>Sources: http://www.kupper.org.uk/graphics/anatomy-of-type/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5"/>
          <p:cNvSpPr txBox="1"/>
          <p:nvPr>
            <p:ph idx="1" type="subTitle"/>
          </p:nvPr>
        </p:nvSpPr>
        <p:spPr>
          <a:xfrm>
            <a:off x="-1058269" y="0"/>
            <a:ext cx="6234600" cy="613064"/>
          </a:xfrm>
          <a:prstGeom prst="rect">
            <a:avLst/>
          </a:prstGeom>
          <a:noFill/>
          <a:ln>
            <a:noFill/>
          </a:ln>
        </p:spPr>
        <p:txBody>
          <a:bodyPr anchorCtr="0" anchor="ctr" bIns="91425" lIns="91425" spcFirstLastPara="1" rIns="91425" wrap="square" tIns="91425">
            <a:noAutofit/>
          </a:bodyPr>
          <a:lstStyle/>
          <a:p>
            <a:pPr indent="-342900" lvl="0" marL="457200" rtl="0" algn="ctr">
              <a:lnSpc>
                <a:spcPct val="100000"/>
              </a:lnSpc>
              <a:spcBef>
                <a:spcPts val="0"/>
              </a:spcBef>
              <a:spcAft>
                <a:spcPts val="0"/>
              </a:spcAft>
              <a:buSzPts val="1800"/>
              <a:buNone/>
            </a:pPr>
            <a:r>
              <a:rPr b="1" lang="en-US" sz="2400">
                <a:solidFill>
                  <a:srgbClr val="55301C"/>
                </a:solidFill>
                <a:latin typeface="Arial"/>
                <a:ea typeface="Arial"/>
                <a:cs typeface="Arial"/>
                <a:sym typeface="Arial"/>
              </a:rPr>
              <a:t>Anatomy of Typography</a:t>
            </a:r>
            <a:endParaRPr>
              <a:solidFill>
                <a:srgbClr val="55301C"/>
              </a:solidFill>
              <a:latin typeface="Arial"/>
              <a:ea typeface="Arial"/>
              <a:cs typeface="Arial"/>
              <a:sym typeface="Arial"/>
            </a:endParaRPr>
          </a:p>
        </p:txBody>
      </p:sp>
      <p:sp>
        <p:nvSpPr>
          <p:cNvPr id="121" name="Google Shape;121;p5"/>
          <p:cNvSpPr/>
          <p:nvPr/>
        </p:nvSpPr>
        <p:spPr>
          <a:xfrm>
            <a:off x="424524" y="613064"/>
            <a:ext cx="7560840" cy="4216499"/>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Arial"/>
              <a:buChar char="•"/>
            </a:pPr>
            <a:r>
              <a:rPr b="0" i="0" lang="en-US" sz="2000" u="none" cap="none" strike="noStrike">
                <a:solidFill>
                  <a:srgbClr val="55301C"/>
                </a:solidFill>
                <a:latin typeface="Arial"/>
                <a:ea typeface="Arial"/>
                <a:cs typeface="Arial"/>
                <a:sym typeface="Arial"/>
              </a:rPr>
              <a:t> </a:t>
            </a:r>
            <a:r>
              <a:rPr b="1" i="0" lang="en-US" sz="1800" u="none" cap="none" strike="noStrike">
                <a:solidFill>
                  <a:srgbClr val="55301C"/>
                </a:solidFill>
                <a:latin typeface="Arial"/>
                <a:ea typeface="Arial"/>
                <a:cs typeface="Arial"/>
                <a:sym typeface="Arial"/>
              </a:rPr>
              <a:t>Typographic Definitions of the anatomy</a:t>
            </a:r>
            <a:endParaRPr/>
          </a:p>
          <a:p>
            <a:pPr indent="-285750" lvl="0" marL="285750" marR="0" rtl="0" algn="l">
              <a:lnSpc>
                <a:spcPct val="100000"/>
              </a:lnSpc>
              <a:spcBef>
                <a:spcPts val="0"/>
              </a:spcBef>
              <a:spcAft>
                <a:spcPts val="0"/>
              </a:spcAft>
              <a:buClr>
                <a:srgbClr val="000000"/>
              </a:buClr>
              <a:buSzPts val="2000"/>
              <a:buFont typeface="Arial"/>
              <a:buChar char="•"/>
            </a:pPr>
            <a:r>
              <a:rPr b="0" i="0" lang="en-US" sz="2000" u="none" cap="none" strike="noStrike">
                <a:solidFill>
                  <a:srgbClr val="55301C"/>
                </a:solidFill>
                <a:latin typeface="Arial"/>
                <a:ea typeface="Arial"/>
                <a:cs typeface="Arial"/>
                <a:sym typeface="Arial"/>
              </a:rPr>
              <a:t>The following are the various parts of the anatomy:</a:t>
            </a:r>
            <a:endParaRPr/>
          </a:p>
          <a:p>
            <a:pPr indent="-285750" lvl="0" marL="285750" marR="0" rtl="0" algn="l">
              <a:lnSpc>
                <a:spcPct val="100000"/>
              </a:lnSpc>
              <a:spcBef>
                <a:spcPts val="0"/>
              </a:spcBef>
              <a:spcAft>
                <a:spcPts val="0"/>
              </a:spcAft>
              <a:buClr>
                <a:srgbClr val="000000"/>
              </a:buClr>
              <a:buSzPts val="2000"/>
              <a:buFont typeface="Arial"/>
              <a:buChar char="•"/>
            </a:pPr>
            <a:r>
              <a:rPr b="1" i="1" lang="en-US" sz="1800" u="none" cap="none" strike="noStrike">
                <a:solidFill>
                  <a:srgbClr val="55301C"/>
                </a:solidFill>
                <a:latin typeface="Arial"/>
                <a:ea typeface="Arial"/>
                <a:cs typeface="Arial"/>
                <a:sym typeface="Arial"/>
              </a:rPr>
              <a:t>Aperture</a:t>
            </a:r>
            <a:endParaRPr b="1" i="1" sz="1800" u="none" cap="none" strike="noStrike">
              <a:solidFill>
                <a:srgbClr val="55301C"/>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Arial"/>
              <a:buChar char="•"/>
            </a:pPr>
            <a:r>
              <a:rPr b="0" i="0" lang="en-US" sz="2000" u="none" cap="none" strike="noStrike">
                <a:solidFill>
                  <a:srgbClr val="55301C"/>
                </a:solidFill>
                <a:latin typeface="Arial"/>
                <a:ea typeface="Arial"/>
                <a:cs typeface="Arial"/>
                <a:sym typeface="Arial"/>
              </a:rPr>
              <a:t>Opening at the end of an open counter for example on top of letter </a:t>
            </a:r>
            <a:r>
              <a:rPr b="1" i="0" lang="en-US" sz="2000" u="none" cap="none" strike="noStrike">
                <a:solidFill>
                  <a:srgbClr val="55301C"/>
                </a:solidFill>
                <a:latin typeface="Arial"/>
                <a:ea typeface="Arial"/>
                <a:cs typeface="Arial"/>
                <a:sym typeface="Arial"/>
              </a:rPr>
              <a:t>Y</a:t>
            </a:r>
            <a:r>
              <a:rPr b="0" i="0" lang="en-US" sz="2000" u="none" cap="none" strike="noStrike">
                <a:solidFill>
                  <a:srgbClr val="55301C"/>
                </a:solidFill>
                <a:latin typeface="Arial"/>
                <a:ea typeface="Arial"/>
                <a:cs typeface="Arial"/>
                <a:sym typeface="Arial"/>
              </a:rPr>
              <a:t>.</a:t>
            </a:r>
            <a:endParaRPr/>
          </a:p>
          <a:p>
            <a:pPr indent="-158750" lvl="0" marL="2857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55301C"/>
              </a:solidFill>
              <a:latin typeface="Arial"/>
              <a:ea typeface="Arial"/>
              <a:cs typeface="Arial"/>
              <a:sym typeface="Arial"/>
            </a:endParaRPr>
          </a:p>
          <a:p>
            <a:pPr indent="0" lvl="0" marL="0" marR="0" rtl="0" algn="l">
              <a:lnSpc>
                <a:spcPct val="100000"/>
              </a:lnSpc>
              <a:spcBef>
                <a:spcPts val="0"/>
              </a:spcBef>
              <a:spcAft>
                <a:spcPts val="0"/>
              </a:spcAft>
              <a:buNone/>
            </a:pPr>
            <a:r>
              <a:rPr b="0" i="0" lang="en-US" sz="2000" u="none" cap="none" strike="noStrike">
                <a:solidFill>
                  <a:srgbClr val="55301C"/>
                </a:solidFill>
                <a:latin typeface="Arial"/>
                <a:ea typeface="Arial"/>
                <a:cs typeface="Arial"/>
                <a:sym typeface="Arial"/>
              </a:rPr>
              <a:t>	</a:t>
            </a:r>
            <a:endParaRPr b="0" i="0" sz="2000" u="none" cap="none" strike="noStrike">
              <a:solidFill>
                <a:srgbClr val="55301C"/>
              </a:solidFill>
              <a:latin typeface="Arial"/>
              <a:ea typeface="Arial"/>
              <a:cs typeface="Arial"/>
              <a:sym typeface="Arial"/>
            </a:endParaRPr>
          </a:p>
          <a:p>
            <a:pPr indent="-158750" lvl="0" marL="285750" marR="0" rtl="0" algn="l">
              <a:lnSpc>
                <a:spcPct val="100000"/>
              </a:lnSpc>
              <a:spcBef>
                <a:spcPts val="0"/>
              </a:spcBef>
              <a:spcAft>
                <a:spcPts val="0"/>
              </a:spcAft>
              <a:buClr>
                <a:srgbClr val="000000"/>
              </a:buClr>
              <a:buSzPts val="2000"/>
              <a:buFont typeface="Arial"/>
              <a:buNone/>
            </a:pPr>
            <a:r>
              <a:t/>
            </a:r>
            <a:endParaRPr b="1" i="1" sz="2000" u="none" cap="none" strike="noStrike">
              <a:solidFill>
                <a:srgbClr val="55301C"/>
              </a:solidFill>
              <a:latin typeface="Arial"/>
              <a:ea typeface="Arial"/>
              <a:cs typeface="Arial"/>
              <a:sym typeface="Arial"/>
            </a:endParaRPr>
          </a:p>
          <a:p>
            <a:pPr indent="0" lvl="1" marL="0" marR="0" rtl="0" algn="l">
              <a:lnSpc>
                <a:spcPct val="100000"/>
              </a:lnSpc>
              <a:spcBef>
                <a:spcPts val="0"/>
              </a:spcBef>
              <a:spcAft>
                <a:spcPts val="0"/>
              </a:spcAft>
              <a:buNone/>
            </a:pPr>
            <a:r>
              <a:rPr b="1" i="1" lang="en-US" sz="1000" u="none" cap="none" strike="noStrike">
                <a:solidFill>
                  <a:srgbClr val="55301C"/>
                </a:solidFill>
                <a:latin typeface="Arial"/>
                <a:ea typeface="Arial"/>
                <a:cs typeface="Arial"/>
                <a:sym typeface="Arial"/>
              </a:rPr>
              <a:t>                                                                                                                                                                </a:t>
            </a:r>
            <a:endParaRPr/>
          </a:p>
          <a:p>
            <a:pPr indent="-285750" lvl="1" marL="285750" marR="0" rtl="0" algn="l">
              <a:lnSpc>
                <a:spcPct val="100000"/>
              </a:lnSpc>
              <a:spcBef>
                <a:spcPts val="0"/>
              </a:spcBef>
              <a:spcAft>
                <a:spcPts val="0"/>
              </a:spcAft>
              <a:buClr>
                <a:srgbClr val="000000"/>
              </a:buClr>
              <a:buSzPts val="2000"/>
              <a:buFont typeface="Arial"/>
              <a:buChar char="•"/>
            </a:pPr>
            <a:r>
              <a:rPr b="1" i="1" lang="en-US" sz="1000" u="none" cap="none" strike="noStrike">
                <a:solidFill>
                  <a:srgbClr val="55301C"/>
                </a:solidFill>
                <a:latin typeface="Arial"/>
                <a:ea typeface="Arial"/>
                <a:cs typeface="Arial"/>
                <a:sym typeface="Arial"/>
              </a:rPr>
              <a:t>                                                                                                                                                                 (Assem, 2024)</a:t>
            </a:r>
            <a:r>
              <a:rPr b="1" i="1" lang="en-US" sz="2000" u="none" cap="none" strike="noStrike">
                <a:solidFill>
                  <a:srgbClr val="55301C"/>
                </a:solidFill>
                <a:latin typeface="Arial"/>
                <a:ea typeface="Arial"/>
                <a:cs typeface="Arial"/>
                <a:sym typeface="Arial"/>
              </a:rPr>
              <a:t> </a:t>
            </a:r>
            <a:endParaRPr/>
          </a:p>
          <a:p>
            <a:pPr indent="-285750" lvl="0" marL="285750" marR="0" rtl="0" algn="l">
              <a:lnSpc>
                <a:spcPct val="100000"/>
              </a:lnSpc>
              <a:spcBef>
                <a:spcPts val="0"/>
              </a:spcBef>
              <a:spcAft>
                <a:spcPts val="0"/>
              </a:spcAft>
              <a:buClr>
                <a:srgbClr val="000000"/>
              </a:buClr>
              <a:buSzPts val="2000"/>
              <a:buFont typeface="Arial"/>
              <a:buChar char="•"/>
            </a:pPr>
            <a:r>
              <a:rPr b="1" i="1" lang="en-US" sz="1800" u="none" cap="none" strike="noStrike">
                <a:solidFill>
                  <a:srgbClr val="55301C"/>
                </a:solidFill>
                <a:latin typeface="Arial"/>
                <a:ea typeface="Arial"/>
                <a:cs typeface="Arial"/>
                <a:sym typeface="Arial"/>
              </a:rPr>
              <a:t>Arm</a:t>
            </a:r>
            <a:endParaRPr b="1" i="1" sz="1800" u="none" cap="none" strike="noStrike">
              <a:solidFill>
                <a:srgbClr val="55301C"/>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Arial"/>
              <a:buChar char="•"/>
            </a:pPr>
            <a:r>
              <a:rPr b="0" i="0" lang="en-US" sz="2000" u="none" cap="none" strike="noStrike">
                <a:solidFill>
                  <a:srgbClr val="55301C"/>
                </a:solidFill>
                <a:latin typeface="Arial"/>
                <a:ea typeface="Arial"/>
                <a:cs typeface="Arial"/>
                <a:sym typeface="Arial"/>
              </a:rPr>
              <a:t>A straight or curved portion of a letter that extends upwards or outwards, attached at one end and free at the other. A horizontal stroke not connected on one or both ends.</a:t>
            </a:r>
            <a:endParaRPr/>
          </a:p>
        </p:txBody>
      </p:sp>
      <p:pic>
        <p:nvPicPr>
          <p:cNvPr id="122" name="Google Shape;122;p5"/>
          <p:cNvPicPr preferRelativeResize="0"/>
          <p:nvPr/>
        </p:nvPicPr>
        <p:blipFill rotWithShape="1">
          <a:blip r:embed="rId3">
            <a:alphaModFix/>
          </a:blip>
          <a:srcRect b="0" l="0" r="0" t="0"/>
          <a:stretch/>
        </p:blipFill>
        <p:spPr>
          <a:xfrm>
            <a:off x="1714500" y="2022671"/>
            <a:ext cx="4631605" cy="166610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6"/>
          <p:cNvSpPr/>
          <p:nvPr/>
        </p:nvSpPr>
        <p:spPr>
          <a:xfrm>
            <a:off x="258915" y="222752"/>
            <a:ext cx="5518429" cy="40011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Arial"/>
              <a:buChar char="•"/>
            </a:pPr>
            <a:r>
              <a:rPr b="1" i="0" lang="en-US" sz="2000" u="none" cap="none" strike="noStrike">
                <a:solidFill>
                  <a:srgbClr val="55301C"/>
                </a:solidFill>
                <a:latin typeface="Arial"/>
                <a:ea typeface="Arial"/>
                <a:cs typeface="Arial"/>
                <a:sym typeface="Arial"/>
              </a:rPr>
              <a:t>Typographic Definitions of the anatomy</a:t>
            </a:r>
            <a:endParaRPr/>
          </a:p>
        </p:txBody>
      </p:sp>
      <p:sp>
        <p:nvSpPr>
          <p:cNvPr id="128" name="Google Shape;128;p6"/>
          <p:cNvSpPr/>
          <p:nvPr/>
        </p:nvSpPr>
        <p:spPr>
          <a:xfrm>
            <a:off x="343158" y="622862"/>
            <a:ext cx="7200899" cy="409342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1800" u="none" cap="none" strike="noStrike">
                <a:solidFill>
                  <a:srgbClr val="000000"/>
                </a:solidFill>
                <a:latin typeface="Arial"/>
                <a:ea typeface="Arial"/>
                <a:cs typeface="Arial"/>
                <a:sym typeface="Arial"/>
              </a:rPr>
              <a:t>Ascender and Descender</a:t>
            </a:r>
            <a:endParaRPr/>
          </a:p>
          <a:p>
            <a:pPr indent="0" lvl="0" marL="0" marR="0" rtl="0" algn="l">
              <a:lnSpc>
                <a:spcPct val="100000"/>
              </a:lnSpc>
              <a:spcBef>
                <a:spcPts val="0"/>
              </a:spcBef>
              <a:spcAft>
                <a:spcPts val="0"/>
              </a:spcAft>
              <a:buNone/>
            </a:pPr>
            <a:r>
              <a:t/>
            </a:r>
            <a:endParaRPr b="1"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 (Nieves, 2021)</a:t>
            </a:r>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Ascender: An upward vertical stroke found on lowercase letters that extends above the typeface’s x-height. </a:t>
            </a:r>
            <a:endParaRPr b="0" i="0"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Descender: A downward vertical stroke found on lowercase letters that extends below the baseline.</a:t>
            </a:r>
            <a:endParaRPr/>
          </a:p>
        </p:txBody>
      </p:sp>
      <p:pic>
        <p:nvPicPr>
          <p:cNvPr id="129" name="Google Shape;129;p6"/>
          <p:cNvPicPr preferRelativeResize="0"/>
          <p:nvPr/>
        </p:nvPicPr>
        <p:blipFill rotWithShape="1">
          <a:blip r:embed="rId3">
            <a:alphaModFix/>
          </a:blip>
          <a:srcRect b="0" l="0" r="0" t="0"/>
          <a:stretch/>
        </p:blipFill>
        <p:spPr>
          <a:xfrm>
            <a:off x="343158" y="1579418"/>
            <a:ext cx="8483956" cy="149665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7"/>
          <p:cNvSpPr txBox="1"/>
          <p:nvPr>
            <p:ph type="title"/>
          </p:nvPr>
        </p:nvSpPr>
        <p:spPr>
          <a:xfrm>
            <a:off x="0" y="1488716"/>
            <a:ext cx="5616624" cy="2736304"/>
          </a:xfrm>
          <a:prstGeom prst="rect">
            <a:avLst/>
          </a:prstGeom>
          <a:noFill/>
          <a:ln>
            <a:noFill/>
          </a:ln>
        </p:spPr>
        <p:txBody>
          <a:bodyPr anchorCtr="0" anchor="ctr" bIns="91425" lIns="91425" spcFirstLastPara="1" rIns="91425" wrap="square" tIns="91425">
            <a:noAutofit/>
          </a:bodyPr>
          <a:lstStyle/>
          <a:p>
            <a:pPr indent="-342900" lvl="0" marL="342900" rtl="0" algn="l">
              <a:lnSpc>
                <a:spcPct val="100000"/>
              </a:lnSpc>
              <a:spcBef>
                <a:spcPts val="0"/>
              </a:spcBef>
              <a:spcAft>
                <a:spcPts val="0"/>
              </a:spcAft>
              <a:buSzPts val="3600"/>
              <a:buFont typeface="Arial"/>
              <a:buChar char="•"/>
            </a:pPr>
            <a:r>
              <a:rPr b="0" lang="en-US" sz="2000">
                <a:solidFill>
                  <a:srgbClr val="22130B"/>
                </a:solidFill>
                <a:latin typeface="Arial"/>
                <a:ea typeface="Arial"/>
                <a:cs typeface="Arial"/>
                <a:sym typeface="Arial"/>
              </a:rPr>
              <a:t> </a:t>
            </a:r>
            <a:r>
              <a:rPr lang="en-US" sz="1800">
                <a:solidFill>
                  <a:srgbClr val="22130B"/>
                </a:solidFill>
                <a:latin typeface="Arial"/>
                <a:ea typeface="Arial"/>
                <a:cs typeface="Arial"/>
                <a:sym typeface="Arial"/>
              </a:rPr>
              <a:t>Baseline</a:t>
            </a:r>
            <a:br>
              <a:rPr lang="en-US" sz="1800">
                <a:solidFill>
                  <a:srgbClr val="22130B"/>
                </a:solidFill>
                <a:latin typeface="Arial"/>
                <a:ea typeface="Arial"/>
                <a:cs typeface="Arial"/>
                <a:sym typeface="Arial"/>
              </a:rPr>
            </a:br>
            <a:br>
              <a:rPr lang="en-US" sz="1800">
                <a:solidFill>
                  <a:srgbClr val="22130B"/>
                </a:solidFill>
                <a:latin typeface="Arial"/>
                <a:ea typeface="Arial"/>
                <a:cs typeface="Arial"/>
                <a:sym typeface="Arial"/>
              </a:rPr>
            </a:br>
            <a:br>
              <a:rPr lang="en-US" sz="1800">
                <a:solidFill>
                  <a:srgbClr val="22130B"/>
                </a:solidFill>
                <a:latin typeface="Arial"/>
                <a:ea typeface="Arial"/>
                <a:cs typeface="Arial"/>
                <a:sym typeface="Arial"/>
              </a:rPr>
            </a:br>
            <a:br>
              <a:rPr b="0" lang="en-US" sz="2000">
                <a:solidFill>
                  <a:srgbClr val="22130B"/>
                </a:solidFill>
                <a:latin typeface="Arial"/>
                <a:ea typeface="Arial"/>
                <a:cs typeface="Arial"/>
                <a:sym typeface="Arial"/>
              </a:rPr>
            </a:br>
            <a:r>
              <a:rPr b="0" lang="en-US" sz="2000">
                <a:solidFill>
                  <a:srgbClr val="22130B"/>
                </a:solidFill>
                <a:latin typeface="Arial"/>
                <a:ea typeface="Arial"/>
                <a:cs typeface="Arial"/>
                <a:sym typeface="Arial"/>
              </a:rPr>
              <a:t> </a:t>
            </a:r>
            <a:r>
              <a:rPr b="0" lang="en-US" sz="1000">
                <a:solidFill>
                  <a:schemeClr val="lt1"/>
                </a:solidFill>
                <a:latin typeface="Arial"/>
                <a:ea typeface="Arial"/>
                <a:cs typeface="Arial"/>
                <a:sym typeface="Arial"/>
              </a:rPr>
              <a:t>(Nieves, 2021)</a:t>
            </a:r>
            <a:br>
              <a:rPr b="0" lang="en-US" sz="2000">
                <a:solidFill>
                  <a:schemeClr val="lt1"/>
                </a:solidFill>
                <a:latin typeface="Arial"/>
                <a:ea typeface="Arial"/>
                <a:cs typeface="Arial"/>
                <a:sym typeface="Arial"/>
              </a:rPr>
            </a:br>
            <a:r>
              <a:rPr b="0" lang="en-US" sz="1800">
                <a:solidFill>
                  <a:schemeClr val="lt1"/>
                </a:solidFill>
                <a:latin typeface="Arial"/>
                <a:ea typeface="Arial"/>
                <a:cs typeface="Arial"/>
                <a:sym typeface="Arial"/>
              </a:rPr>
              <a:t>The invisible line where lett</a:t>
            </a:r>
            <a:r>
              <a:rPr b="0" lang="en-US" sz="1800">
                <a:solidFill>
                  <a:srgbClr val="22130B"/>
                </a:solidFill>
                <a:latin typeface="Arial"/>
                <a:ea typeface="Arial"/>
                <a:cs typeface="Arial"/>
                <a:sym typeface="Arial"/>
              </a:rPr>
              <a:t>ers sit.</a:t>
            </a:r>
            <a:br>
              <a:rPr b="0" lang="en-US" sz="2000">
                <a:solidFill>
                  <a:srgbClr val="22130B"/>
                </a:solidFill>
                <a:latin typeface="Arial"/>
                <a:ea typeface="Arial"/>
                <a:cs typeface="Arial"/>
                <a:sym typeface="Arial"/>
              </a:rPr>
            </a:br>
            <a:br>
              <a:rPr b="0" lang="en-US" sz="2000">
                <a:solidFill>
                  <a:srgbClr val="22130B"/>
                </a:solidFill>
                <a:latin typeface="Arial"/>
                <a:ea typeface="Arial"/>
                <a:cs typeface="Arial"/>
                <a:sym typeface="Arial"/>
              </a:rPr>
            </a:br>
            <a:r>
              <a:rPr b="0" lang="en-US" sz="2000">
                <a:solidFill>
                  <a:schemeClr val="lt1"/>
                </a:solidFill>
                <a:latin typeface="Arial"/>
                <a:ea typeface="Arial"/>
                <a:cs typeface="Arial"/>
                <a:sym typeface="Arial"/>
              </a:rPr>
              <a:t>• </a:t>
            </a:r>
            <a:r>
              <a:rPr lang="en-US" sz="2000">
                <a:solidFill>
                  <a:schemeClr val="lt1"/>
                </a:solidFill>
                <a:latin typeface="Arial"/>
                <a:ea typeface="Arial"/>
                <a:cs typeface="Arial"/>
                <a:sym typeface="Arial"/>
              </a:rPr>
              <a:t>Bowl</a:t>
            </a:r>
            <a:br>
              <a:rPr b="0" lang="en-US" sz="2000">
                <a:solidFill>
                  <a:schemeClr val="lt1"/>
                </a:solidFill>
                <a:latin typeface="Arial"/>
                <a:ea typeface="Arial"/>
                <a:cs typeface="Arial"/>
                <a:sym typeface="Arial"/>
              </a:rPr>
            </a:br>
            <a:r>
              <a:rPr b="0" lang="en-US" sz="2000">
                <a:solidFill>
                  <a:schemeClr val="lt1"/>
                </a:solidFill>
                <a:latin typeface="Arial"/>
                <a:ea typeface="Arial"/>
                <a:cs typeface="Arial"/>
                <a:sym typeface="Arial"/>
              </a:rPr>
              <a:t>  </a:t>
            </a:r>
            <a:br>
              <a:rPr b="0" lang="en-US" sz="1800">
                <a:solidFill>
                  <a:schemeClr val="lt1"/>
                </a:solidFill>
                <a:latin typeface="Arial"/>
                <a:ea typeface="Arial"/>
                <a:cs typeface="Arial"/>
                <a:sym typeface="Arial"/>
              </a:rPr>
            </a:br>
            <a:r>
              <a:rPr b="0" lang="en-US" sz="1800">
                <a:solidFill>
                  <a:schemeClr val="lt1"/>
                </a:solidFill>
                <a:latin typeface="Arial"/>
                <a:ea typeface="Arial"/>
                <a:cs typeface="Arial"/>
                <a:sym typeface="Arial"/>
              </a:rPr>
              <a:t>The main curve tha</a:t>
            </a:r>
            <a:r>
              <a:rPr b="0" lang="en-US" sz="1800">
                <a:solidFill>
                  <a:srgbClr val="22130B"/>
                </a:solidFill>
                <a:latin typeface="Arial"/>
                <a:ea typeface="Arial"/>
                <a:cs typeface="Arial"/>
                <a:sym typeface="Arial"/>
              </a:rPr>
              <a:t>t create the enclosed space of </a:t>
            </a:r>
            <a:r>
              <a:rPr b="0" lang="en-US" sz="1800">
                <a:solidFill>
                  <a:schemeClr val="lt1"/>
                </a:solidFill>
                <a:latin typeface="Arial"/>
                <a:ea typeface="Arial"/>
                <a:cs typeface="Arial"/>
                <a:sym typeface="Arial"/>
              </a:rPr>
              <a:t>letters D, B, O, d &amp; </a:t>
            </a:r>
            <a:r>
              <a:rPr b="0" lang="en-US" sz="1800">
                <a:solidFill>
                  <a:srgbClr val="22130B"/>
                </a:solidFill>
                <a:latin typeface="Arial"/>
                <a:ea typeface="Arial"/>
                <a:cs typeface="Arial"/>
                <a:sym typeface="Arial"/>
              </a:rPr>
              <a:t>b.</a:t>
            </a:r>
            <a:br>
              <a:rPr b="0" lang="en-US" sz="1800">
                <a:solidFill>
                  <a:srgbClr val="22130B"/>
                </a:solidFill>
                <a:latin typeface="Arial"/>
                <a:ea typeface="Arial"/>
                <a:cs typeface="Arial"/>
                <a:sym typeface="Arial"/>
              </a:rPr>
            </a:br>
            <a:r>
              <a:rPr b="0" lang="en-US" sz="1800">
                <a:solidFill>
                  <a:schemeClr val="lt1"/>
                </a:solidFill>
                <a:latin typeface="Arial"/>
                <a:ea typeface="Arial"/>
                <a:cs typeface="Arial"/>
                <a:sym typeface="Arial"/>
              </a:rPr>
              <a:t> A curved stroke </a:t>
            </a:r>
            <a:r>
              <a:rPr b="0" lang="en-US" sz="1800">
                <a:solidFill>
                  <a:srgbClr val="22130B"/>
                </a:solidFill>
                <a:latin typeface="Arial"/>
                <a:ea typeface="Arial"/>
                <a:cs typeface="Arial"/>
                <a:sym typeface="Arial"/>
              </a:rPr>
              <a:t>that encloses a letter’s counter.</a:t>
            </a:r>
            <a:endParaRPr/>
          </a:p>
        </p:txBody>
      </p:sp>
      <p:sp>
        <p:nvSpPr>
          <p:cNvPr id="135" name="Google Shape;135;p7"/>
          <p:cNvSpPr txBox="1"/>
          <p:nvPr>
            <p:ph idx="2" type="title"/>
          </p:nvPr>
        </p:nvSpPr>
        <p:spPr>
          <a:xfrm>
            <a:off x="789515" y="145910"/>
            <a:ext cx="4613757" cy="404808"/>
          </a:xfrm>
          <a:prstGeom prst="rect">
            <a:avLst/>
          </a:prstGeom>
          <a:noFill/>
          <a:ln>
            <a:noFill/>
          </a:ln>
        </p:spPr>
        <p:txBody>
          <a:bodyPr anchorCtr="0" anchor="b" bIns="91425" lIns="91425" spcFirstLastPara="1" rIns="91425" wrap="square" tIns="91425">
            <a:noAutofit/>
          </a:bodyPr>
          <a:lstStyle/>
          <a:p>
            <a:pPr indent="-285750" lvl="0" marL="285750" rtl="0" algn="l">
              <a:lnSpc>
                <a:spcPct val="100000"/>
              </a:lnSpc>
              <a:spcBef>
                <a:spcPts val="0"/>
              </a:spcBef>
              <a:spcAft>
                <a:spcPts val="0"/>
              </a:spcAft>
              <a:buClr>
                <a:srgbClr val="000000"/>
              </a:buClr>
              <a:buSzPts val="2000"/>
              <a:buFont typeface="Arial"/>
              <a:buChar char="•"/>
            </a:pPr>
            <a:r>
              <a:rPr lang="en-US" sz="2000">
                <a:solidFill>
                  <a:srgbClr val="55301C"/>
                </a:solidFill>
                <a:latin typeface="Arial"/>
                <a:ea typeface="Arial"/>
                <a:cs typeface="Arial"/>
                <a:sym typeface="Arial"/>
              </a:rPr>
              <a:t>Typographic </a:t>
            </a:r>
            <a:r>
              <a:rPr lang="en-US" sz="2000">
                <a:solidFill>
                  <a:srgbClr val="D59E82"/>
                </a:solidFill>
                <a:latin typeface="Arial"/>
                <a:ea typeface="Arial"/>
                <a:cs typeface="Arial"/>
                <a:sym typeface="Arial"/>
              </a:rPr>
              <a:t>Definitions of the </a:t>
            </a:r>
            <a:r>
              <a:rPr lang="en-US" sz="2000">
                <a:solidFill>
                  <a:srgbClr val="55301C"/>
                </a:solidFill>
                <a:latin typeface="Arial"/>
                <a:ea typeface="Arial"/>
                <a:cs typeface="Arial"/>
                <a:sym typeface="Arial"/>
              </a:rPr>
              <a:t>anatomy</a:t>
            </a:r>
            <a:endParaRPr/>
          </a:p>
        </p:txBody>
      </p:sp>
      <p:pic>
        <p:nvPicPr>
          <p:cNvPr id="136" name="Google Shape;136;p7"/>
          <p:cNvPicPr preferRelativeResize="0"/>
          <p:nvPr/>
        </p:nvPicPr>
        <p:blipFill rotWithShape="1">
          <a:blip r:embed="rId3">
            <a:alphaModFix/>
          </a:blip>
          <a:srcRect b="0" l="0" r="0" t="0"/>
          <a:stretch/>
        </p:blipFill>
        <p:spPr>
          <a:xfrm>
            <a:off x="124335" y="1197770"/>
            <a:ext cx="5944115" cy="1072989"/>
          </a:xfrm>
          <a:prstGeom prst="rect">
            <a:avLst/>
          </a:prstGeom>
          <a:noFill/>
          <a:ln>
            <a:noFill/>
          </a:ln>
        </p:spPr>
      </p:pic>
      <p:pic>
        <p:nvPicPr>
          <p:cNvPr id="137" name="Google Shape;137;p7"/>
          <p:cNvPicPr preferRelativeResize="0"/>
          <p:nvPr/>
        </p:nvPicPr>
        <p:blipFill rotWithShape="1">
          <a:blip r:embed="rId4">
            <a:alphaModFix/>
          </a:blip>
          <a:srcRect b="0" l="0" r="0" t="0"/>
          <a:stretch/>
        </p:blipFill>
        <p:spPr>
          <a:xfrm>
            <a:off x="5616624" y="3325091"/>
            <a:ext cx="3313740" cy="1190875"/>
          </a:xfrm>
          <a:prstGeom prst="rect">
            <a:avLst/>
          </a:prstGeom>
          <a:noFill/>
          <a:ln>
            <a:noFill/>
          </a:ln>
        </p:spPr>
      </p:pic>
      <p:sp>
        <p:nvSpPr>
          <p:cNvPr id="138" name="Google Shape;138;p7"/>
          <p:cNvSpPr/>
          <p:nvPr/>
        </p:nvSpPr>
        <p:spPr>
          <a:xfrm>
            <a:off x="5616624" y="4515966"/>
            <a:ext cx="1015021"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(Assem, 2024)</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8"/>
          <p:cNvSpPr txBox="1"/>
          <p:nvPr>
            <p:ph idx="1" type="subTitle"/>
          </p:nvPr>
        </p:nvSpPr>
        <p:spPr>
          <a:xfrm>
            <a:off x="179512" y="694800"/>
            <a:ext cx="5220152" cy="3567447"/>
          </a:xfrm>
          <a:prstGeom prst="rect">
            <a:avLst/>
          </a:prstGeom>
          <a:noFill/>
          <a:ln>
            <a:noFill/>
          </a:ln>
        </p:spPr>
        <p:txBody>
          <a:bodyPr anchorCtr="0" anchor="t" bIns="91425" lIns="91425" spcFirstLastPara="1" rIns="91425" wrap="square" tIns="91425">
            <a:noAutofit/>
          </a:bodyPr>
          <a:lstStyle/>
          <a:p>
            <a:pPr indent="-285750" lvl="0" marL="285750" rtl="0" algn="l">
              <a:lnSpc>
                <a:spcPct val="100000"/>
              </a:lnSpc>
              <a:spcBef>
                <a:spcPts val="0"/>
              </a:spcBef>
              <a:spcAft>
                <a:spcPts val="0"/>
              </a:spcAft>
              <a:buSzPts val="1800"/>
              <a:buFont typeface="Arial"/>
              <a:buChar char="•"/>
            </a:pPr>
            <a:r>
              <a:rPr b="1" lang="en-US" sz="1800">
                <a:solidFill>
                  <a:srgbClr val="22130B"/>
                </a:solidFill>
                <a:latin typeface="Arial"/>
                <a:ea typeface="Arial"/>
                <a:cs typeface="Arial"/>
                <a:sym typeface="Arial"/>
              </a:rPr>
              <a:t>Counter and Spine</a:t>
            </a:r>
            <a:endParaRPr/>
          </a:p>
          <a:p>
            <a:pPr indent="0" lvl="0" marL="0" rtl="0" algn="l">
              <a:lnSpc>
                <a:spcPct val="100000"/>
              </a:lnSpc>
              <a:spcBef>
                <a:spcPts val="0"/>
              </a:spcBef>
              <a:spcAft>
                <a:spcPts val="0"/>
              </a:spcAft>
              <a:buSzPts val="1800"/>
              <a:buNone/>
            </a:pPr>
            <a:r>
              <a:rPr lang="en-US" sz="2000">
                <a:solidFill>
                  <a:srgbClr val="22130B"/>
                </a:solidFill>
                <a:latin typeface="Arial"/>
                <a:ea typeface="Arial"/>
                <a:cs typeface="Arial"/>
                <a:sym typeface="Arial"/>
              </a:rPr>
              <a:t>Fully or partially enclosed space within a letter. </a:t>
            </a:r>
            <a:endParaRPr sz="2000">
              <a:solidFill>
                <a:srgbClr val="22130B"/>
              </a:solidFill>
              <a:latin typeface="Arial"/>
              <a:ea typeface="Arial"/>
              <a:cs typeface="Arial"/>
              <a:sym typeface="Arial"/>
            </a:endParaRPr>
          </a:p>
          <a:p>
            <a:pPr indent="-342900" lvl="0" marL="342900" rtl="0" algn="l">
              <a:lnSpc>
                <a:spcPct val="100000"/>
              </a:lnSpc>
              <a:spcBef>
                <a:spcPts val="0"/>
              </a:spcBef>
              <a:spcAft>
                <a:spcPts val="0"/>
              </a:spcAft>
              <a:buSzPts val="1800"/>
              <a:buFont typeface="Arial"/>
              <a:buChar char="•"/>
            </a:pPr>
            <a:r>
              <a:rPr lang="en-US" sz="2000">
                <a:solidFill>
                  <a:srgbClr val="22130B"/>
                </a:solidFill>
                <a:latin typeface="Arial"/>
                <a:ea typeface="Arial"/>
                <a:cs typeface="Arial"/>
                <a:sym typeface="Arial"/>
              </a:rPr>
              <a:t>Fully or partially closed spaces found in letters like O, A, and B. If the letter isn't fully closed, then it's an Open Counter. Spine: The main curved stroke for a capital and lowercase s.</a:t>
            </a:r>
            <a:endParaRPr/>
          </a:p>
          <a:p>
            <a:pPr indent="-285750" lvl="0" marL="285750" rtl="0" algn="l">
              <a:lnSpc>
                <a:spcPct val="100000"/>
              </a:lnSpc>
              <a:spcBef>
                <a:spcPts val="0"/>
              </a:spcBef>
              <a:spcAft>
                <a:spcPts val="0"/>
              </a:spcAft>
              <a:buSzPts val="1800"/>
              <a:buFont typeface="Arial"/>
              <a:buChar char="•"/>
            </a:pPr>
            <a:r>
              <a:rPr b="1" lang="en-US" sz="1800">
                <a:solidFill>
                  <a:srgbClr val="22130B"/>
                </a:solidFill>
                <a:latin typeface="Arial"/>
                <a:ea typeface="Arial"/>
                <a:cs typeface="Arial"/>
                <a:sym typeface="Arial"/>
              </a:rPr>
              <a:t>Crossbar</a:t>
            </a:r>
            <a:endParaRPr b="1" sz="1800">
              <a:solidFill>
                <a:srgbClr val="22130B"/>
              </a:solidFill>
              <a:latin typeface="Arial"/>
              <a:ea typeface="Arial"/>
              <a:cs typeface="Arial"/>
              <a:sym typeface="Arial"/>
            </a:endParaRPr>
          </a:p>
          <a:p>
            <a:pPr indent="0" lvl="0" marL="0" rtl="0" algn="l">
              <a:lnSpc>
                <a:spcPct val="100000"/>
              </a:lnSpc>
              <a:spcBef>
                <a:spcPts val="0"/>
              </a:spcBef>
              <a:spcAft>
                <a:spcPts val="0"/>
              </a:spcAft>
              <a:buSzPts val="1800"/>
              <a:buNone/>
            </a:pPr>
            <a:r>
              <a:rPr lang="en-US" sz="2000">
                <a:solidFill>
                  <a:srgbClr val="22130B"/>
                </a:solidFill>
                <a:latin typeface="Arial"/>
                <a:ea typeface="Arial"/>
                <a:cs typeface="Arial"/>
                <a:sym typeface="Arial"/>
              </a:rPr>
              <a:t>A bar is a horizontal stroke in letters like A, H, e and f. A horizontal stroke is the crossbar.</a:t>
            </a:r>
            <a:endParaRPr sz="800">
              <a:solidFill>
                <a:srgbClr val="22130B"/>
              </a:solidFill>
            </a:endParaRPr>
          </a:p>
        </p:txBody>
      </p:sp>
      <p:sp>
        <p:nvSpPr>
          <p:cNvPr id="144" name="Google Shape;144;p8"/>
          <p:cNvSpPr txBox="1"/>
          <p:nvPr>
            <p:ph type="title"/>
          </p:nvPr>
        </p:nvSpPr>
        <p:spPr>
          <a:xfrm>
            <a:off x="179512" y="53248"/>
            <a:ext cx="7704000" cy="572700"/>
          </a:xfrm>
          <a:prstGeom prst="rect">
            <a:avLst/>
          </a:prstGeom>
          <a:noFill/>
          <a:ln>
            <a:noFill/>
          </a:ln>
        </p:spPr>
        <p:txBody>
          <a:bodyPr anchorCtr="0" anchor="t" bIns="91425" lIns="91425" spcFirstLastPara="1" rIns="91425" wrap="square" tIns="91425">
            <a:noAutofit/>
          </a:bodyPr>
          <a:lstStyle/>
          <a:p>
            <a:pPr indent="-285750" lvl="0" marL="285750" rtl="0" algn="l">
              <a:lnSpc>
                <a:spcPct val="100000"/>
              </a:lnSpc>
              <a:spcBef>
                <a:spcPts val="0"/>
              </a:spcBef>
              <a:spcAft>
                <a:spcPts val="0"/>
              </a:spcAft>
              <a:buClr>
                <a:srgbClr val="000000"/>
              </a:buClr>
              <a:buSzPts val="2000"/>
              <a:buFont typeface="Arial"/>
              <a:buChar char="•"/>
            </a:pPr>
            <a:r>
              <a:rPr lang="en-US" sz="2000">
                <a:solidFill>
                  <a:srgbClr val="55301C"/>
                </a:solidFill>
                <a:latin typeface="Arial"/>
                <a:ea typeface="Arial"/>
                <a:cs typeface="Arial"/>
                <a:sym typeface="Arial"/>
              </a:rPr>
              <a:t>Typographic Definitions of the anatomy</a:t>
            </a:r>
            <a:endParaRPr/>
          </a:p>
        </p:txBody>
      </p:sp>
      <p:pic>
        <p:nvPicPr>
          <p:cNvPr id="145" name="Google Shape;145;p8"/>
          <p:cNvPicPr preferRelativeResize="0"/>
          <p:nvPr/>
        </p:nvPicPr>
        <p:blipFill rotWithShape="1">
          <a:blip r:embed="rId3">
            <a:alphaModFix/>
          </a:blip>
          <a:srcRect b="0" l="0" r="0" t="0"/>
          <a:stretch/>
        </p:blipFill>
        <p:spPr>
          <a:xfrm>
            <a:off x="5310422" y="1797627"/>
            <a:ext cx="3728834" cy="1278082"/>
          </a:xfrm>
          <a:prstGeom prst="rect">
            <a:avLst/>
          </a:prstGeom>
          <a:noFill/>
          <a:ln>
            <a:noFill/>
          </a:ln>
        </p:spPr>
      </p:pic>
      <p:pic>
        <p:nvPicPr>
          <p:cNvPr id="146" name="Google Shape;146;p8"/>
          <p:cNvPicPr preferRelativeResize="0"/>
          <p:nvPr/>
        </p:nvPicPr>
        <p:blipFill rotWithShape="1">
          <a:blip r:embed="rId4">
            <a:alphaModFix/>
          </a:blip>
          <a:srcRect b="0" l="0" r="0" t="0"/>
          <a:stretch/>
        </p:blipFill>
        <p:spPr>
          <a:xfrm>
            <a:off x="5310421" y="3581351"/>
            <a:ext cx="3728835" cy="1343048"/>
          </a:xfrm>
          <a:prstGeom prst="rect">
            <a:avLst/>
          </a:prstGeom>
          <a:noFill/>
          <a:ln>
            <a:noFill/>
          </a:ln>
        </p:spPr>
      </p:pic>
      <p:sp>
        <p:nvSpPr>
          <p:cNvPr id="147" name="Google Shape;147;p8"/>
          <p:cNvSpPr/>
          <p:nvPr/>
        </p:nvSpPr>
        <p:spPr>
          <a:xfrm>
            <a:off x="5477195" y="3020752"/>
            <a:ext cx="1015021"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(Nieves, 2021)</a:t>
            </a:r>
            <a:endParaRPr/>
          </a:p>
        </p:txBody>
      </p:sp>
      <p:sp>
        <p:nvSpPr>
          <p:cNvPr id="148" name="Google Shape;148;p8"/>
          <p:cNvSpPr/>
          <p:nvPr/>
        </p:nvSpPr>
        <p:spPr>
          <a:xfrm>
            <a:off x="5368033" y="4854177"/>
            <a:ext cx="1050288"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 (Assem, 2024)</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9"/>
          <p:cNvSpPr txBox="1"/>
          <p:nvPr>
            <p:ph type="title"/>
          </p:nvPr>
        </p:nvSpPr>
        <p:spPr>
          <a:xfrm>
            <a:off x="179512" y="-54723"/>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55301C"/>
                </a:solidFill>
                <a:latin typeface="Arial"/>
                <a:ea typeface="Arial"/>
                <a:cs typeface="Arial"/>
                <a:sym typeface="Arial"/>
              </a:rPr>
              <a:t>Typographic Definitions of the anatomy</a:t>
            </a:r>
            <a:endParaRPr/>
          </a:p>
        </p:txBody>
      </p:sp>
      <p:sp>
        <p:nvSpPr>
          <p:cNvPr id="154" name="Google Shape;154;p9"/>
          <p:cNvSpPr/>
          <p:nvPr/>
        </p:nvSpPr>
        <p:spPr>
          <a:xfrm rot="10800000">
            <a:off x="-10193962" y="-4404443"/>
            <a:ext cx="97828" cy="71043"/>
          </a:xfrm>
          <a:custGeom>
            <a:rect b="b" l="l" r="r" t="t"/>
            <a:pathLst>
              <a:path extrusionOk="0" h="7909" w="10891">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 name="Google Shape;155;p9"/>
          <p:cNvSpPr txBox="1"/>
          <p:nvPr>
            <p:ph idx="3" type="subTitle"/>
          </p:nvPr>
        </p:nvSpPr>
        <p:spPr>
          <a:xfrm>
            <a:off x="179512" y="411510"/>
            <a:ext cx="4968552" cy="3528392"/>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rgbClr val="B08980"/>
              </a:buClr>
              <a:buSzPts val="1800"/>
              <a:buNone/>
            </a:pPr>
            <a:r>
              <a:rPr lang="en-US" sz="2000">
                <a:solidFill>
                  <a:srgbClr val="22130B"/>
                </a:solidFill>
                <a:latin typeface="Arial"/>
                <a:ea typeface="Arial"/>
                <a:cs typeface="Arial"/>
                <a:sym typeface="Arial"/>
              </a:rPr>
              <a:t>• </a:t>
            </a:r>
            <a:r>
              <a:rPr b="1" lang="en-US" sz="1800">
                <a:solidFill>
                  <a:srgbClr val="22130B"/>
                </a:solidFill>
                <a:latin typeface="Arial"/>
                <a:ea typeface="Arial"/>
                <a:cs typeface="Arial"/>
                <a:sym typeface="Arial"/>
              </a:rPr>
              <a:t>Ear and Shoulder</a:t>
            </a:r>
            <a:endParaRPr/>
          </a:p>
          <a:p>
            <a:pPr indent="0" lvl="0" marL="0" rtl="0" algn="l">
              <a:lnSpc>
                <a:spcPct val="100000"/>
              </a:lnSpc>
              <a:spcBef>
                <a:spcPts val="0"/>
              </a:spcBef>
              <a:spcAft>
                <a:spcPts val="0"/>
              </a:spcAft>
              <a:buClr>
                <a:srgbClr val="B08980"/>
              </a:buClr>
              <a:buSzPts val="1800"/>
              <a:buNone/>
            </a:pPr>
            <a:r>
              <a:rPr lang="en-US" sz="2000">
                <a:solidFill>
                  <a:srgbClr val="22130B"/>
                </a:solidFill>
                <a:latin typeface="Arial"/>
                <a:ea typeface="Arial"/>
                <a:cs typeface="Arial"/>
                <a:sym typeface="Arial"/>
              </a:rPr>
              <a:t> </a:t>
            </a:r>
            <a:endParaRPr/>
          </a:p>
          <a:p>
            <a:pPr indent="0" lvl="0" marL="0" rtl="0" algn="l">
              <a:lnSpc>
                <a:spcPct val="100000"/>
              </a:lnSpc>
              <a:spcBef>
                <a:spcPts val="0"/>
              </a:spcBef>
              <a:spcAft>
                <a:spcPts val="0"/>
              </a:spcAft>
              <a:buClr>
                <a:srgbClr val="B08980"/>
              </a:buClr>
              <a:buSzPts val="1800"/>
              <a:buNone/>
            </a:pPr>
            <a:r>
              <a:rPr lang="en-US" sz="2000">
                <a:solidFill>
                  <a:srgbClr val="22130B"/>
                </a:solidFill>
                <a:latin typeface="Arial"/>
                <a:ea typeface="Arial"/>
                <a:cs typeface="Arial"/>
                <a:sym typeface="Arial"/>
              </a:rPr>
              <a:t>A small stroke projecting from the upper right bowl of some lowercase g’s. An Ear is a decorative detail that pokes out from letters like g. A Shoulder is a bumped curve seen in letters like m and n.</a:t>
            </a:r>
            <a:endParaRPr/>
          </a:p>
          <a:p>
            <a:pPr indent="0" lvl="0" marL="0" rtl="0" algn="l">
              <a:lnSpc>
                <a:spcPct val="100000"/>
              </a:lnSpc>
              <a:spcBef>
                <a:spcPts val="0"/>
              </a:spcBef>
              <a:spcAft>
                <a:spcPts val="0"/>
              </a:spcAft>
              <a:buClr>
                <a:srgbClr val="B08980"/>
              </a:buClr>
              <a:buSzPts val="1800"/>
              <a:buNone/>
            </a:pPr>
            <a:r>
              <a:t/>
            </a:r>
            <a:endParaRPr sz="2000">
              <a:solidFill>
                <a:srgbClr val="22130B"/>
              </a:solidFill>
              <a:latin typeface="Arial"/>
              <a:ea typeface="Arial"/>
              <a:cs typeface="Arial"/>
              <a:sym typeface="Arial"/>
            </a:endParaRPr>
          </a:p>
          <a:p>
            <a:pPr indent="0" lvl="0" marL="0" rtl="0" algn="l">
              <a:lnSpc>
                <a:spcPct val="100000"/>
              </a:lnSpc>
              <a:spcBef>
                <a:spcPts val="0"/>
              </a:spcBef>
              <a:spcAft>
                <a:spcPts val="0"/>
              </a:spcAft>
              <a:buClr>
                <a:srgbClr val="B08980"/>
              </a:buClr>
              <a:buSzPts val="1800"/>
              <a:buNone/>
            </a:pPr>
            <a:r>
              <a:t/>
            </a:r>
            <a:endParaRPr sz="2000">
              <a:solidFill>
                <a:srgbClr val="22130B"/>
              </a:solidFill>
              <a:latin typeface="Arial"/>
              <a:ea typeface="Arial"/>
              <a:cs typeface="Arial"/>
              <a:sym typeface="Arial"/>
            </a:endParaRPr>
          </a:p>
          <a:p>
            <a:pPr indent="0" lvl="0" marL="0" rtl="0" algn="l">
              <a:lnSpc>
                <a:spcPct val="100000"/>
              </a:lnSpc>
              <a:spcBef>
                <a:spcPts val="0"/>
              </a:spcBef>
              <a:spcAft>
                <a:spcPts val="0"/>
              </a:spcAft>
              <a:buClr>
                <a:srgbClr val="B08980"/>
              </a:buClr>
              <a:buSzPts val="1800"/>
              <a:buNone/>
            </a:pPr>
            <a:r>
              <a:rPr lang="en-US" sz="2000">
                <a:solidFill>
                  <a:srgbClr val="22130B"/>
                </a:solidFill>
                <a:latin typeface="Arial"/>
                <a:ea typeface="Arial"/>
                <a:cs typeface="Arial"/>
                <a:sym typeface="Arial"/>
              </a:rPr>
              <a:t> </a:t>
            </a:r>
            <a:endParaRPr/>
          </a:p>
          <a:p>
            <a:pPr indent="0" lvl="0" marL="0" rtl="0" algn="l">
              <a:lnSpc>
                <a:spcPct val="100000"/>
              </a:lnSpc>
              <a:spcBef>
                <a:spcPts val="0"/>
              </a:spcBef>
              <a:spcAft>
                <a:spcPts val="0"/>
              </a:spcAft>
              <a:buClr>
                <a:srgbClr val="B08980"/>
              </a:buClr>
              <a:buSzPts val="1800"/>
              <a:buNone/>
            </a:pPr>
            <a:r>
              <a:t/>
            </a:r>
            <a:endParaRPr sz="2000">
              <a:solidFill>
                <a:srgbClr val="22130B"/>
              </a:solidFill>
              <a:latin typeface="Arial"/>
              <a:ea typeface="Arial"/>
              <a:cs typeface="Arial"/>
              <a:sym typeface="Arial"/>
            </a:endParaRPr>
          </a:p>
          <a:p>
            <a:pPr indent="0" lvl="0" marL="0" rtl="0" algn="l">
              <a:lnSpc>
                <a:spcPct val="100000"/>
              </a:lnSpc>
              <a:spcBef>
                <a:spcPts val="0"/>
              </a:spcBef>
              <a:spcAft>
                <a:spcPts val="0"/>
              </a:spcAft>
              <a:buClr>
                <a:srgbClr val="B08980"/>
              </a:buClr>
              <a:buSzPts val="1800"/>
              <a:buNone/>
            </a:pPr>
            <a:r>
              <a:t/>
            </a:r>
            <a:endParaRPr sz="2000">
              <a:solidFill>
                <a:srgbClr val="22130B"/>
              </a:solidFill>
              <a:latin typeface="Arial"/>
              <a:ea typeface="Arial"/>
              <a:cs typeface="Arial"/>
              <a:sym typeface="Arial"/>
            </a:endParaRPr>
          </a:p>
          <a:p>
            <a:pPr indent="0" lvl="0" marL="0" rtl="0" algn="l">
              <a:lnSpc>
                <a:spcPct val="100000"/>
              </a:lnSpc>
              <a:spcBef>
                <a:spcPts val="0"/>
              </a:spcBef>
              <a:spcAft>
                <a:spcPts val="0"/>
              </a:spcAft>
              <a:buClr>
                <a:srgbClr val="B08980"/>
              </a:buClr>
              <a:buSzPts val="1800"/>
              <a:buNone/>
            </a:pPr>
            <a:r>
              <a:rPr lang="en-US" sz="2000">
                <a:solidFill>
                  <a:srgbClr val="22130B"/>
                </a:solidFill>
                <a:latin typeface="Arial"/>
                <a:ea typeface="Arial"/>
                <a:cs typeface="Arial"/>
                <a:sym typeface="Arial"/>
              </a:rPr>
              <a:t>• </a:t>
            </a:r>
            <a:r>
              <a:rPr b="1" lang="en-US" sz="1800">
                <a:solidFill>
                  <a:srgbClr val="22130B"/>
                </a:solidFill>
                <a:latin typeface="Arial"/>
                <a:ea typeface="Arial"/>
                <a:cs typeface="Arial"/>
                <a:sym typeface="Arial"/>
              </a:rPr>
              <a:t>Finial</a:t>
            </a:r>
            <a:endParaRPr b="1" sz="1800">
              <a:solidFill>
                <a:srgbClr val="22130B"/>
              </a:solidFill>
              <a:latin typeface="Arial"/>
              <a:ea typeface="Arial"/>
              <a:cs typeface="Arial"/>
              <a:sym typeface="Arial"/>
            </a:endParaRPr>
          </a:p>
          <a:p>
            <a:pPr indent="0" lvl="0" marL="0" rtl="0" algn="l">
              <a:lnSpc>
                <a:spcPct val="100000"/>
              </a:lnSpc>
              <a:spcBef>
                <a:spcPts val="0"/>
              </a:spcBef>
              <a:spcAft>
                <a:spcPts val="0"/>
              </a:spcAft>
              <a:buClr>
                <a:srgbClr val="B08980"/>
              </a:buClr>
              <a:buSzPts val="1800"/>
              <a:buNone/>
            </a:pPr>
            <a:r>
              <a:rPr lang="en-US" sz="2000">
                <a:solidFill>
                  <a:srgbClr val="22130B"/>
                </a:solidFill>
                <a:latin typeface="Arial"/>
                <a:ea typeface="Arial"/>
                <a:cs typeface="Arial"/>
                <a:sym typeface="Arial"/>
              </a:rPr>
              <a:t>A tapered or curved end.</a:t>
            </a:r>
            <a:endParaRPr/>
          </a:p>
        </p:txBody>
      </p:sp>
      <p:pic>
        <p:nvPicPr>
          <p:cNvPr id="156" name="Google Shape;156;p9"/>
          <p:cNvPicPr preferRelativeResize="0"/>
          <p:nvPr/>
        </p:nvPicPr>
        <p:blipFill rotWithShape="1">
          <a:blip r:embed="rId3">
            <a:alphaModFix/>
          </a:blip>
          <a:srcRect b="0" l="0" r="0" t="0"/>
          <a:stretch/>
        </p:blipFill>
        <p:spPr>
          <a:xfrm>
            <a:off x="254816" y="2655359"/>
            <a:ext cx="4338700" cy="1284543"/>
          </a:xfrm>
          <a:prstGeom prst="rect">
            <a:avLst/>
          </a:prstGeom>
          <a:noFill/>
          <a:ln>
            <a:noFill/>
          </a:ln>
        </p:spPr>
      </p:pic>
      <p:pic>
        <p:nvPicPr>
          <p:cNvPr id="157" name="Google Shape;157;p9"/>
          <p:cNvPicPr preferRelativeResize="0"/>
          <p:nvPr/>
        </p:nvPicPr>
        <p:blipFill rotWithShape="1">
          <a:blip r:embed="rId4">
            <a:alphaModFix/>
          </a:blip>
          <a:srcRect b="0" l="0" r="0" t="0"/>
          <a:stretch/>
        </p:blipFill>
        <p:spPr>
          <a:xfrm>
            <a:off x="4991788" y="2225402"/>
            <a:ext cx="3048000" cy="1714500"/>
          </a:xfrm>
          <a:prstGeom prst="rect">
            <a:avLst/>
          </a:prstGeom>
          <a:noFill/>
          <a:ln>
            <a:noFill/>
          </a:ln>
        </p:spPr>
      </p:pic>
      <p:sp>
        <p:nvSpPr>
          <p:cNvPr id="158" name="Google Shape;158;p9"/>
          <p:cNvSpPr/>
          <p:nvPr/>
        </p:nvSpPr>
        <p:spPr>
          <a:xfrm>
            <a:off x="4991788" y="4052879"/>
            <a:ext cx="3996226"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Source: https://www.slideshare.net/devinakothari/anatomy-and-aspects-of-typography</a:t>
            </a:r>
            <a:endParaRPr/>
          </a:p>
        </p:txBody>
      </p:sp>
      <p:sp>
        <p:nvSpPr>
          <p:cNvPr id="159" name="Google Shape;159;p9"/>
          <p:cNvSpPr/>
          <p:nvPr/>
        </p:nvSpPr>
        <p:spPr>
          <a:xfrm>
            <a:off x="254816" y="3929768"/>
            <a:ext cx="1015021"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(Nieves, 2021)</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0"/>
          <p:cNvSpPr txBox="1"/>
          <p:nvPr>
            <p:ph idx="4" type="subTitle"/>
          </p:nvPr>
        </p:nvSpPr>
        <p:spPr>
          <a:xfrm>
            <a:off x="5004048" y="4731990"/>
            <a:ext cx="3510300" cy="355436"/>
          </a:xfrm>
          <a:prstGeom prst="rect">
            <a:avLst/>
          </a:prstGeom>
          <a:noFill/>
          <a:ln>
            <a:noFill/>
          </a:ln>
        </p:spPr>
        <p:txBody>
          <a:bodyPr anchorCtr="0" anchor="t" bIns="91425" lIns="91425" spcFirstLastPara="1" rIns="91425" wrap="square" tIns="91425">
            <a:noAutofit/>
          </a:bodyPr>
          <a:lstStyle/>
          <a:p>
            <a:pPr indent="-342900" lvl="0" marL="457200" rtl="0" algn="ctr">
              <a:lnSpc>
                <a:spcPct val="100000"/>
              </a:lnSpc>
              <a:spcBef>
                <a:spcPts val="0"/>
              </a:spcBef>
              <a:spcAft>
                <a:spcPts val="0"/>
              </a:spcAft>
              <a:buSzPts val="1800"/>
              <a:buNone/>
            </a:pPr>
            <a:r>
              <a:rPr lang="en-US" sz="800">
                <a:solidFill>
                  <a:srgbClr val="55301C"/>
                </a:solidFill>
              </a:rPr>
              <a:t>Source: https://osmanassem.com/typography-the-anatomy-of-a-letter /</a:t>
            </a:r>
            <a:endParaRPr/>
          </a:p>
        </p:txBody>
      </p:sp>
      <p:sp>
        <p:nvSpPr>
          <p:cNvPr id="165" name="Google Shape;165;p10"/>
          <p:cNvSpPr txBox="1"/>
          <p:nvPr>
            <p:ph type="title"/>
          </p:nvPr>
        </p:nvSpPr>
        <p:spPr>
          <a:xfrm>
            <a:off x="-610036" y="112709"/>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55301C"/>
                </a:solidFill>
                <a:latin typeface="Arial"/>
                <a:ea typeface="Arial"/>
                <a:cs typeface="Arial"/>
                <a:sym typeface="Arial"/>
              </a:rPr>
              <a:t>Typographic Definitions of the anatomy</a:t>
            </a:r>
            <a:endParaRPr/>
          </a:p>
        </p:txBody>
      </p:sp>
      <p:sp>
        <p:nvSpPr>
          <p:cNvPr id="166" name="Google Shape;166;p10"/>
          <p:cNvSpPr/>
          <p:nvPr/>
        </p:nvSpPr>
        <p:spPr>
          <a:xfrm>
            <a:off x="103909" y="1077483"/>
            <a:ext cx="4572000" cy="1631216"/>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Arial"/>
              <a:buChar char="•"/>
            </a:pPr>
            <a:r>
              <a:rPr b="1" i="0" lang="en-US" sz="2000" u="none" cap="none" strike="noStrike">
                <a:solidFill>
                  <a:srgbClr val="000000"/>
                </a:solidFill>
                <a:latin typeface="Arial"/>
                <a:ea typeface="Arial"/>
                <a:cs typeface="Arial"/>
                <a:sym typeface="Arial"/>
              </a:rPr>
              <a:t>Hairline</a:t>
            </a:r>
            <a:endParaRPr b="1"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The thin strokes of a serif typeface.</a:t>
            </a:r>
            <a:endParaRPr/>
          </a:p>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a:t>
            </a:r>
            <a:r>
              <a:rPr b="1" i="0" lang="en-US" sz="2000" u="none" cap="none" strike="noStrike">
                <a:solidFill>
                  <a:srgbClr val="000000"/>
                </a:solidFill>
                <a:latin typeface="Arial"/>
                <a:ea typeface="Arial"/>
                <a:cs typeface="Arial"/>
                <a:sym typeface="Arial"/>
              </a:rPr>
              <a:t>     Ligature</a:t>
            </a:r>
            <a:endParaRPr b="1"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Two or more letters are joined together to form one glyph.</a:t>
            </a:r>
            <a:endParaRPr/>
          </a:p>
        </p:txBody>
      </p:sp>
      <p:pic>
        <p:nvPicPr>
          <p:cNvPr id="167" name="Google Shape;167;p10"/>
          <p:cNvPicPr preferRelativeResize="0"/>
          <p:nvPr/>
        </p:nvPicPr>
        <p:blipFill rotWithShape="1">
          <a:blip r:embed="rId3">
            <a:alphaModFix/>
          </a:blip>
          <a:srcRect b="0" l="0" r="0" t="0"/>
          <a:stretch/>
        </p:blipFill>
        <p:spPr>
          <a:xfrm>
            <a:off x="276002" y="2765855"/>
            <a:ext cx="8027343" cy="1889272"/>
          </a:xfrm>
          <a:prstGeom prst="rect">
            <a:avLst/>
          </a:prstGeom>
          <a:solidFill>
            <a:srgbClr val="ECECEC"/>
          </a:solidFill>
          <a:ln cap="sq" cmpd="sng" w="88900">
            <a:solidFill>
              <a:srgbClr val="FFFFFF"/>
            </a:solidFill>
            <a:prstDash val="solid"/>
            <a:miter lim="800000"/>
            <a:headEnd len="sm" w="sm" type="none"/>
            <a:tailEnd len="sm" w="sm" type="none"/>
          </a:ln>
          <a:effectLst>
            <a:outerShdw blurRad="55000" rotWithShape="0" algn="tl" dir="5400000" dist="18000">
              <a:srgbClr val="000000">
                <a:alpha val="40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1"/>
          <p:cNvSpPr txBox="1"/>
          <p:nvPr>
            <p:ph idx="1" type="subTitle"/>
          </p:nvPr>
        </p:nvSpPr>
        <p:spPr>
          <a:xfrm>
            <a:off x="107504" y="851128"/>
            <a:ext cx="4797005" cy="2592288"/>
          </a:xfrm>
          <a:prstGeom prst="rect">
            <a:avLst/>
          </a:prstGeom>
          <a:noFill/>
          <a:ln>
            <a:noFill/>
          </a:ln>
        </p:spPr>
        <p:txBody>
          <a:bodyPr anchorCtr="0" anchor="t" bIns="91425" lIns="91425" spcFirstLastPara="1" rIns="91425" wrap="square" tIns="91425">
            <a:noAutofit/>
          </a:bodyPr>
          <a:lstStyle/>
          <a:p>
            <a:pPr indent="0" lvl="0" marL="0" rtl="0" algn="just">
              <a:lnSpc>
                <a:spcPct val="100000"/>
              </a:lnSpc>
              <a:spcBef>
                <a:spcPts val="0"/>
              </a:spcBef>
              <a:spcAft>
                <a:spcPts val="0"/>
              </a:spcAft>
              <a:buSzPts val="1400"/>
              <a:buNone/>
            </a:pPr>
            <a:r>
              <a:rPr b="1" lang="en-US" sz="1800">
                <a:solidFill>
                  <a:srgbClr val="222222"/>
                </a:solidFill>
                <a:latin typeface="Arial"/>
                <a:ea typeface="Arial"/>
                <a:cs typeface="Arial"/>
                <a:sym typeface="Arial"/>
              </a:rPr>
              <a:t>•	 Link and Loop</a:t>
            </a:r>
            <a:r>
              <a:rPr lang="en-US" sz="2000">
                <a:solidFill>
                  <a:srgbClr val="222222"/>
                </a:solidFill>
                <a:latin typeface="Arial"/>
                <a:ea typeface="Arial"/>
                <a:cs typeface="Arial"/>
                <a:sym typeface="Arial"/>
              </a:rPr>
              <a:t> </a:t>
            </a:r>
            <a:endParaRPr sz="2000">
              <a:solidFill>
                <a:srgbClr val="222222"/>
              </a:solidFill>
              <a:latin typeface="Arial"/>
              <a:ea typeface="Arial"/>
              <a:cs typeface="Arial"/>
              <a:sym typeface="Arial"/>
            </a:endParaRPr>
          </a:p>
          <a:p>
            <a:pPr indent="0" lvl="0" marL="0" rtl="0" algn="just">
              <a:lnSpc>
                <a:spcPct val="100000"/>
              </a:lnSpc>
              <a:spcBef>
                <a:spcPts val="0"/>
              </a:spcBef>
              <a:spcAft>
                <a:spcPts val="0"/>
              </a:spcAft>
              <a:buSzPts val="1400"/>
              <a:buNone/>
            </a:pPr>
            <a:r>
              <a:rPr lang="en-US" sz="2000">
                <a:solidFill>
                  <a:srgbClr val="222222"/>
                </a:solidFill>
                <a:latin typeface="Arial"/>
                <a:ea typeface="Arial"/>
                <a:cs typeface="Arial"/>
                <a:sym typeface="Arial"/>
              </a:rPr>
              <a:t>A stroke that connects the top and bottom bowls of lowercase double-story g’s. The enclosed or partially </a:t>
            </a:r>
            <a:r>
              <a:rPr lang="en-US" sz="1800">
                <a:solidFill>
                  <a:srgbClr val="222222"/>
                </a:solidFill>
                <a:latin typeface="Arial"/>
                <a:ea typeface="Arial"/>
                <a:cs typeface="Arial"/>
                <a:sym typeface="Arial"/>
              </a:rPr>
              <a:t>enclosed counter below the baseline of a double-story g.</a:t>
            </a:r>
            <a:endParaRPr/>
          </a:p>
          <a:p>
            <a:pPr indent="-254000" lvl="0" marL="342900" rtl="0" algn="just">
              <a:lnSpc>
                <a:spcPct val="100000"/>
              </a:lnSpc>
              <a:spcBef>
                <a:spcPts val="0"/>
              </a:spcBef>
              <a:spcAft>
                <a:spcPts val="0"/>
              </a:spcAft>
              <a:buSzPts val="1400"/>
              <a:buFont typeface="Arial"/>
              <a:buNone/>
            </a:pPr>
            <a:r>
              <a:t/>
            </a:r>
            <a:endParaRPr sz="1800">
              <a:solidFill>
                <a:srgbClr val="222222"/>
              </a:solidFill>
              <a:latin typeface="Arial"/>
              <a:ea typeface="Arial"/>
              <a:cs typeface="Arial"/>
              <a:sym typeface="Arial"/>
            </a:endParaRPr>
          </a:p>
          <a:p>
            <a:pPr indent="0" lvl="0" marL="0" rtl="0" algn="just">
              <a:lnSpc>
                <a:spcPct val="100000"/>
              </a:lnSpc>
              <a:spcBef>
                <a:spcPts val="0"/>
              </a:spcBef>
              <a:spcAft>
                <a:spcPts val="0"/>
              </a:spcAft>
              <a:buSzPts val="1400"/>
              <a:buNone/>
            </a:pPr>
            <a:r>
              <a:rPr b="1" lang="en-US" sz="1800">
                <a:solidFill>
                  <a:srgbClr val="222222"/>
                </a:solidFill>
                <a:latin typeface="Arial"/>
                <a:ea typeface="Arial"/>
                <a:cs typeface="Arial"/>
                <a:sym typeface="Arial"/>
              </a:rPr>
              <a:t>•	 Serif and Sans Serif</a:t>
            </a:r>
            <a:endParaRPr/>
          </a:p>
          <a:p>
            <a:pPr indent="0" lvl="0" marL="0" rtl="0" algn="just">
              <a:lnSpc>
                <a:spcPct val="100000"/>
              </a:lnSpc>
              <a:spcBef>
                <a:spcPts val="0"/>
              </a:spcBef>
              <a:spcAft>
                <a:spcPts val="0"/>
              </a:spcAft>
              <a:buSzPts val="1400"/>
              <a:buNone/>
            </a:pPr>
            <a:r>
              <a:rPr lang="en-US" sz="2000">
                <a:solidFill>
                  <a:srgbClr val="222222"/>
                </a:solidFill>
                <a:latin typeface="Arial"/>
                <a:ea typeface="Arial"/>
                <a:cs typeface="Arial"/>
                <a:sym typeface="Arial"/>
              </a:rPr>
              <a:t>“Feet” or non-structural details at the ends of some strokes. Serif types feature extended stroke details also known as feet. These details are missing in sans serif styles.</a:t>
            </a:r>
            <a:endParaRPr sz="2000">
              <a:solidFill>
                <a:srgbClr val="222222"/>
              </a:solidFill>
              <a:latin typeface="Arial"/>
              <a:ea typeface="Arial"/>
              <a:cs typeface="Arial"/>
              <a:sym typeface="Arial"/>
            </a:endParaRPr>
          </a:p>
        </p:txBody>
      </p:sp>
      <p:pic>
        <p:nvPicPr>
          <p:cNvPr id="173" name="Google Shape;173;p11"/>
          <p:cNvPicPr preferRelativeResize="0"/>
          <p:nvPr/>
        </p:nvPicPr>
        <p:blipFill rotWithShape="1">
          <a:blip r:embed="rId3">
            <a:alphaModFix/>
          </a:blip>
          <a:srcRect b="0" l="0" r="0" t="0"/>
          <a:stretch/>
        </p:blipFill>
        <p:spPr>
          <a:xfrm>
            <a:off x="5052727" y="1350509"/>
            <a:ext cx="3992403" cy="1437265"/>
          </a:xfrm>
          <a:prstGeom prst="rect">
            <a:avLst/>
          </a:prstGeom>
          <a:noFill/>
          <a:ln>
            <a:noFill/>
          </a:ln>
        </p:spPr>
      </p:pic>
      <p:pic>
        <p:nvPicPr>
          <p:cNvPr id="174" name="Google Shape;174;p11"/>
          <p:cNvPicPr preferRelativeResize="0"/>
          <p:nvPr/>
        </p:nvPicPr>
        <p:blipFill rotWithShape="1">
          <a:blip r:embed="rId4">
            <a:alphaModFix/>
          </a:blip>
          <a:srcRect b="0" l="0" r="0" t="0"/>
          <a:stretch/>
        </p:blipFill>
        <p:spPr>
          <a:xfrm>
            <a:off x="4904509" y="3386186"/>
            <a:ext cx="4053490" cy="1615413"/>
          </a:xfrm>
          <a:prstGeom prst="rect">
            <a:avLst/>
          </a:prstGeom>
          <a:noFill/>
          <a:ln>
            <a:noFill/>
          </a:ln>
        </p:spPr>
      </p:pic>
      <p:sp>
        <p:nvSpPr>
          <p:cNvPr id="175" name="Google Shape;175;p11"/>
          <p:cNvSpPr/>
          <p:nvPr/>
        </p:nvSpPr>
        <p:spPr>
          <a:xfrm>
            <a:off x="59913" y="98793"/>
            <a:ext cx="4844596" cy="586827"/>
          </a:xfrm>
          <a:prstGeom prst="rect">
            <a:avLst/>
          </a:prstGeom>
          <a:noFill/>
          <a:ln>
            <a:noFill/>
          </a:ln>
        </p:spPr>
        <p:txBody>
          <a:bodyPr anchorCtr="0" anchor="t" bIns="45700" lIns="91425" spcFirstLastPara="1" rIns="91425" wrap="square" tIns="45700">
            <a:spAutoFit/>
          </a:bodyPr>
          <a:lstStyle/>
          <a:p>
            <a:pPr indent="-342900" lvl="0" marL="457200" marR="0" rtl="0" algn="just">
              <a:lnSpc>
                <a:spcPct val="150000"/>
              </a:lnSpc>
              <a:spcBef>
                <a:spcPts val="0"/>
              </a:spcBef>
              <a:spcAft>
                <a:spcPts val="0"/>
              </a:spcAft>
              <a:buNone/>
            </a:pPr>
            <a:r>
              <a:rPr b="0" i="0" lang="en-US" sz="2400" u="none" cap="none" strike="noStrike">
                <a:solidFill>
                  <a:srgbClr val="22130B"/>
                </a:solidFill>
                <a:latin typeface="Arial"/>
                <a:ea typeface="Arial"/>
                <a:cs typeface="Arial"/>
                <a:sym typeface="Arial"/>
              </a:rPr>
              <a:t>Typographic Definitions of the anatomy</a:t>
            </a:r>
            <a:endParaRPr b="1" i="0" sz="2400" u="none" cap="none" strike="noStrike">
              <a:solidFill>
                <a:srgbClr val="22130B"/>
              </a:solidFill>
              <a:latin typeface="Calibri"/>
              <a:ea typeface="Calibri"/>
              <a:cs typeface="Calibri"/>
              <a:sym typeface="Calibri"/>
            </a:endParaRPr>
          </a:p>
        </p:txBody>
      </p:sp>
      <p:sp>
        <p:nvSpPr>
          <p:cNvPr id="176" name="Google Shape;176;p11"/>
          <p:cNvSpPr/>
          <p:nvPr/>
        </p:nvSpPr>
        <p:spPr>
          <a:xfrm>
            <a:off x="3889488" y="4755378"/>
            <a:ext cx="1015021"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(Nieves, 2021)</a:t>
            </a:r>
            <a:endParaRPr/>
          </a:p>
        </p:txBody>
      </p:sp>
      <p:sp>
        <p:nvSpPr>
          <p:cNvPr id="177" name="Google Shape;177;p11"/>
          <p:cNvSpPr/>
          <p:nvPr/>
        </p:nvSpPr>
        <p:spPr>
          <a:xfrm>
            <a:off x="4997291" y="2797028"/>
            <a:ext cx="1090363" cy="289951"/>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0" i="0" lang="en-US" sz="1200" u="none" cap="none" strike="noStrike">
                <a:solidFill>
                  <a:srgbClr val="000000"/>
                </a:solidFill>
                <a:latin typeface="Times New Roman"/>
                <a:ea typeface="Times New Roman"/>
                <a:cs typeface="Times New Roman"/>
                <a:sym typeface="Times New Roman"/>
              </a:rPr>
              <a:t>(Assam, 2024)</a:t>
            </a:r>
            <a:endParaRPr b="0" i="0" sz="1100" u="none" cap="none" strike="noStrike">
              <a:solidFill>
                <a:srgbClr val="00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2"/>
          <p:cNvSpPr txBox="1"/>
          <p:nvPr>
            <p:ph type="title"/>
          </p:nvPr>
        </p:nvSpPr>
        <p:spPr>
          <a:xfrm>
            <a:off x="251520" y="-286350"/>
            <a:ext cx="7704000" cy="572700"/>
          </a:xfrm>
          <a:prstGeom prst="rect">
            <a:avLst/>
          </a:prstGeom>
          <a:noFill/>
          <a:ln>
            <a:noFill/>
          </a:ln>
        </p:spPr>
        <p:txBody>
          <a:bodyPr anchorCtr="0" anchor="t" bIns="91425" lIns="91425" spcFirstLastPara="1" rIns="91425" wrap="square" tIns="91425">
            <a:noAutofit/>
          </a:bodyPr>
          <a:lstStyle/>
          <a:p>
            <a:pPr indent="-342900" lvl="0" marL="457200" rtl="0" algn="just">
              <a:lnSpc>
                <a:spcPct val="150000"/>
              </a:lnSpc>
              <a:spcBef>
                <a:spcPts val="1800"/>
              </a:spcBef>
              <a:spcAft>
                <a:spcPts val="0"/>
              </a:spcAft>
              <a:buClr>
                <a:srgbClr val="B08980"/>
              </a:buClr>
              <a:buSzPts val="1400"/>
              <a:buNone/>
            </a:pPr>
            <a:r>
              <a:rPr lang="en-US">
                <a:solidFill>
                  <a:srgbClr val="22130B"/>
                </a:solidFill>
                <a:latin typeface="Arial"/>
                <a:ea typeface="Arial"/>
                <a:cs typeface="Arial"/>
                <a:sym typeface="Arial"/>
              </a:rPr>
              <a:t>Typographic Definitions of the anatomy</a:t>
            </a:r>
            <a:endParaRPr>
              <a:solidFill>
                <a:srgbClr val="22130B"/>
              </a:solidFill>
              <a:latin typeface="Calibri"/>
              <a:ea typeface="Calibri"/>
              <a:cs typeface="Calibri"/>
              <a:sym typeface="Calibri"/>
            </a:endParaRPr>
          </a:p>
        </p:txBody>
      </p:sp>
      <p:sp>
        <p:nvSpPr>
          <p:cNvPr id="183" name="Google Shape;183;p12"/>
          <p:cNvSpPr/>
          <p:nvPr/>
        </p:nvSpPr>
        <p:spPr>
          <a:xfrm>
            <a:off x="251520" y="949603"/>
            <a:ext cx="4572000" cy="34778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000" u="none" cap="none" strike="noStrike">
                <a:solidFill>
                  <a:srgbClr val="000000"/>
                </a:solidFill>
                <a:latin typeface="Arial"/>
                <a:ea typeface="Arial"/>
                <a:cs typeface="Arial"/>
                <a:sym typeface="Arial"/>
              </a:rPr>
              <a:t>Cap Height</a:t>
            </a:r>
            <a:endParaRPr/>
          </a:p>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The cap height is a measurement of all capital letters in the same typeface. The most accurate measurement is found in flat bottomed characters like the letter E.</a:t>
            </a:r>
            <a:endParaRPr/>
          </a:p>
          <a:p>
            <a:pPr indent="0" lvl="0" marL="0" marR="0" rtl="0" algn="l">
              <a:lnSpc>
                <a:spcPct val="100000"/>
              </a:lnSpc>
              <a:spcBef>
                <a:spcPts val="0"/>
              </a:spcBef>
              <a:spcAft>
                <a:spcPts val="0"/>
              </a:spcAft>
              <a:buNone/>
            </a:pPr>
            <a:r>
              <a:rPr b="1" i="0" lang="en-US" sz="2000" u="none" cap="none" strike="noStrike">
                <a:solidFill>
                  <a:srgbClr val="000000"/>
                </a:solidFill>
                <a:latin typeface="Arial"/>
                <a:ea typeface="Arial"/>
                <a:cs typeface="Arial"/>
                <a:sym typeface="Arial"/>
              </a:rPr>
              <a:t>Spur</a:t>
            </a:r>
            <a:endParaRPr b="1"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A small projection from a curved stroke. A spur is a small projection that veers off the main stroke on many capital G’s</a:t>
            </a:r>
            <a:endParaRPr/>
          </a:p>
        </p:txBody>
      </p:sp>
      <p:pic>
        <p:nvPicPr>
          <p:cNvPr id="184" name="Google Shape;184;p12"/>
          <p:cNvPicPr preferRelativeResize="0"/>
          <p:nvPr/>
        </p:nvPicPr>
        <p:blipFill rotWithShape="1">
          <a:blip r:embed="rId3">
            <a:alphaModFix/>
          </a:blip>
          <a:srcRect b="0" l="0" r="0" t="0"/>
          <a:stretch/>
        </p:blipFill>
        <p:spPr>
          <a:xfrm>
            <a:off x="4823520" y="1333641"/>
            <a:ext cx="4195789" cy="1508788"/>
          </a:xfrm>
          <a:prstGeom prst="rect">
            <a:avLst/>
          </a:prstGeom>
          <a:noFill/>
          <a:ln>
            <a:noFill/>
          </a:ln>
        </p:spPr>
      </p:pic>
      <p:sp>
        <p:nvSpPr>
          <p:cNvPr id="185" name="Google Shape;185;p12"/>
          <p:cNvSpPr/>
          <p:nvPr/>
        </p:nvSpPr>
        <p:spPr>
          <a:xfrm>
            <a:off x="4823520" y="2842429"/>
            <a:ext cx="1172035"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 (Assam, 2024)</a:t>
            </a:r>
            <a:endParaRPr/>
          </a:p>
        </p:txBody>
      </p:sp>
      <p:pic>
        <p:nvPicPr>
          <p:cNvPr id="186" name="Google Shape;186;p12"/>
          <p:cNvPicPr preferRelativeResize="0"/>
          <p:nvPr/>
        </p:nvPicPr>
        <p:blipFill rotWithShape="1">
          <a:blip r:embed="rId4">
            <a:alphaModFix/>
          </a:blip>
          <a:srcRect b="0" l="0" r="0" t="0"/>
          <a:stretch/>
        </p:blipFill>
        <p:spPr>
          <a:xfrm>
            <a:off x="4827763" y="3147949"/>
            <a:ext cx="4239667" cy="1527959"/>
          </a:xfrm>
          <a:prstGeom prst="rect">
            <a:avLst/>
          </a:prstGeom>
          <a:noFill/>
          <a:ln>
            <a:noFill/>
          </a:ln>
        </p:spPr>
      </p:pic>
      <p:sp>
        <p:nvSpPr>
          <p:cNvPr id="187" name="Google Shape;187;p12"/>
          <p:cNvSpPr/>
          <p:nvPr/>
        </p:nvSpPr>
        <p:spPr>
          <a:xfrm>
            <a:off x="4823520" y="4675908"/>
            <a:ext cx="1050288"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 (Assam, 2024)</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3"/>
          <p:cNvSpPr txBox="1"/>
          <p:nvPr>
            <p:ph type="title"/>
          </p:nvPr>
        </p:nvSpPr>
        <p:spPr>
          <a:xfrm>
            <a:off x="-1254273" y="0"/>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Typographic Definitions of the anatomy</a:t>
            </a:r>
            <a:endParaRPr/>
          </a:p>
        </p:txBody>
      </p:sp>
      <p:sp>
        <p:nvSpPr>
          <p:cNvPr id="193" name="Google Shape;193;p13"/>
          <p:cNvSpPr txBox="1"/>
          <p:nvPr>
            <p:ph idx="1" type="subTitle"/>
          </p:nvPr>
        </p:nvSpPr>
        <p:spPr>
          <a:xfrm>
            <a:off x="720000" y="3315275"/>
            <a:ext cx="2336400" cy="931500"/>
          </a:xfrm>
          <a:prstGeom prst="rect">
            <a:avLst/>
          </a:prstGeom>
          <a:noFill/>
          <a:ln>
            <a:noFill/>
          </a:ln>
        </p:spPr>
        <p:txBody>
          <a:bodyPr anchorCtr="0" anchor="t" bIns="91425" lIns="91425" spcFirstLastPara="1" rIns="91425" wrap="square" tIns="91425">
            <a:noAutofit/>
          </a:bodyPr>
          <a:lstStyle/>
          <a:p>
            <a:pPr indent="-342900" lvl="0" marL="457200" rtl="0" algn="ctr">
              <a:lnSpc>
                <a:spcPct val="100000"/>
              </a:lnSpc>
              <a:spcBef>
                <a:spcPts val="0"/>
              </a:spcBef>
              <a:spcAft>
                <a:spcPts val="0"/>
              </a:spcAft>
              <a:buSzPts val="1400"/>
              <a:buNone/>
            </a:pPr>
            <a:r>
              <a:t/>
            </a:r>
            <a:endParaRPr/>
          </a:p>
        </p:txBody>
      </p:sp>
      <p:sp>
        <p:nvSpPr>
          <p:cNvPr id="194" name="Google Shape;194;p13"/>
          <p:cNvSpPr/>
          <p:nvPr/>
        </p:nvSpPr>
        <p:spPr>
          <a:xfrm>
            <a:off x="311727" y="647218"/>
            <a:ext cx="4572000" cy="440120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a:t>
            </a:r>
            <a:r>
              <a:rPr b="1" i="0" lang="en-US" sz="2000" u="none" cap="none" strike="noStrike">
                <a:solidFill>
                  <a:srgbClr val="000000"/>
                </a:solidFill>
                <a:latin typeface="Arial"/>
                <a:ea typeface="Arial"/>
                <a:cs typeface="Arial"/>
                <a:sym typeface="Arial"/>
              </a:rPr>
              <a:t>	 Stem</a:t>
            </a:r>
            <a:endParaRPr/>
          </a:p>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Primary vertical stroke. A single vertical stroke upwards to create letters like L or F. Connect one stem to another using a crossbar detail, like the letter H.</a:t>
            </a:r>
            <a:endParaRPr/>
          </a:p>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	</a:t>
            </a:r>
            <a:r>
              <a:rPr b="1" i="0" lang="en-US" sz="2000" u="none" cap="none" strike="noStrike">
                <a:solidFill>
                  <a:srgbClr val="000000"/>
                </a:solidFill>
                <a:latin typeface="Arial"/>
                <a:ea typeface="Arial"/>
                <a:cs typeface="Arial"/>
                <a:sym typeface="Arial"/>
              </a:rPr>
              <a:t> Tail</a:t>
            </a:r>
            <a:endParaRPr/>
          </a:p>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The decorative curved descender of a capital Q, R and K. The descenders of the lower case g, j, p, q, and y are also sometimes called tails. A descending stroke, often decorative.</a:t>
            </a:r>
            <a:endParaRPr/>
          </a:p>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	 </a:t>
            </a:r>
            <a:r>
              <a:rPr b="1" i="0" lang="en-US" sz="2000" u="none" cap="none" strike="noStrike">
                <a:solidFill>
                  <a:srgbClr val="000000"/>
                </a:solidFill>
                <a:latin typeface="Arial"/>
                <a:ea typeface="Arial"/>
                <a:cs typeface="Arial"/>
                <a:sym typeface="Arial"/>
              </a:rPr>
              <a:t>Terminal</a:t>
            </a:r>
            <a:endParaRPr/>
          </a:p>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The end of a stroke that lacks a serif.</a:t>
            </a:r>
            <a:endParaRPr/>
          </a:p>
        </p:txBody>
      </p:sp>
      <p:sp>
        <p:nvSpPr>
          <p:cNvPr id="195" name="Google Shape;195;p13"/>
          <p:cNvSpPr/>
          <p:nvPr/>
        </p:nvSpPr>
        <p:spPr>
          <a:xfrm>
            <a:off x="5101281" y="2192869"/>
            <a:ext cx="1015021"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(Nieves, 2021)</a:t>
            </a:r>
            <a:endParaRPr/>
          </a:p>
        </p:txBody>
      </p:sp>
      <p:sp>
        <p:nvSpPr>
          <p:cNvPr id="196" name="Google Shape;196;p13"/>
          <p:cNvSpPr/>
          <p:nvPr/>
        </p:nvSpPr>
        <p:spPr>
          <a:xfrm>
            <a:off x="4782369" y="3917248"/>
            <a:ext cx="1015021"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(Assam, 2024)</a:t>
            </a:r>
            <a:endParaRPr/>
          </a:p>
        </p:txBody>
      </p:sp>
      <p:pic>
        <p:nvPicPr>
          <p:cNvPr id="197" name="Google Shape;197;p13"/>
          <p:cNvPicPr preferRelativeResize="0"/>
          <p:nvPr/>
        </p:nvPicPr>
        <p:blipFill rotWithShape="1">
          <a:blip r:embed="rId3">
            <a:alphaModFix/>
          </a:blip>
          <a:srcRect b="0" l="0" r="0" t="0"/>
          <a:stretch/>
        </p:blipFill>
        <p:spPr>
          <a:xfrm>
            <a:off x="4883727" y="1215640"/>
            <a:ext cx="4164611" cy="973815"/>
          </a:xfrm>
          <a:prstGeom prst="rect">
            <a:avLst/>
          </a:prstGeom>
          <a:noFill/>
          <a:ln>
            <a:noFill/>
          </a:ln>
        </p:spPr>
      </p:pic>
      <p:pic>
        <p:nvPicPr>
          <p:cNvPr id="198" name="Google Shape;198;p13"/>
          <p:cNvPicPr preferRelativeResize="0"/>
          <p:nvPr/>
        </p:nvPicPr>
        <p:blipFill rotWithShape="1">
          <a:blip r:embed="rId4">
            <a:alphaModFix/>
          </a:blip>
          <a:srcRect b="0" l="0" r="0" t="0"/>
          <a:stretch/>
        </p:blipFill>
        <p:spPr>
          <a:xfrm>
            <a:off x="4883727" y="2470426"/>
            <a:ext cx="4160772" cy="1495415"/>
          </a:xfrm>
          <a:prstGeom prst="rect">
            <a:avLst/>
          </a:prstGeom>
          <a:noFill/>
          <a:ln>
            <a:noFill/>
          </a:ln>
        </p:spPr>
      </p:pic>
      <p:pic>
        <p:nvPicPr>
          <p:cNvPr id="199" name="Google Shape;199;p13"/>
          <p:cNvPicPr preferRelativeResize="0"/>
          <p:nvPr/>
        </p:nvPicPr>
        <p:blipFill rotWithShape="1">
          <a:blip r:embed="rId5">
            <a:alphaModFix/>
          </a:blip>
          <a:srcRect b="0" l="0" r="0" t="0"/>
          <a:stretch/>
        </p:blipFill>
        <p:spPr>
          <a:xfrm>
            <a:off x="6057436" y="4038980"/>
            <a:ext cx="1039556" cy="1039556"/>
          </a:xfrm>
          <a:prstGeom prst="rect">
            <a:avLst/>
          </a:prstGeom>
          <a:noFill/>
          <a:ln>
            <a:noFill/>
          </a:ln>
        </p:spPr>
      </p:pic>
      <p:sp>
        <p:nvSpPr>
          <p:cNvPr id="200" name="Google Shape;200;p13"/>
          <p:cNvSpPr/>
          <p:nvPr/>
        </p:nvSpPr>
        <p:spPr>
          <a:xfrm>
            <a:off x="7234277" y="4353203"/>
            <a:ext cx="1712296" cy="5539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Source: https://typography.guru/term/terminal-r110/</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14"/>
          <p:cNvSpPr txBox="1"/>
          <p:nvPr>
            <p:ph type="title"/>
          </p:nvPr>
        </p:nvSpPr>
        <p:spPr>
          <a:xfrm>
            <a:off x="1146027" y="0"/>
            <a:ext cx="5296336"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Typographic Definitions of the anatomy</a:t>
            </a:r>
            <a:endParaRPr/>
          </a:p>
        </p:txBody>
      </p:sp>
      <p:sp>
        <p:nvSpPr>
          <p:cNvPr id="206" name="Google Shape;206;p14"/>
          <p:cNvSpPr txBox="1"/>
          <p:nvPr>
            <p:ph idx="4" type="subTitle"/>
          </p:nvPr>
        </p:nvSpPr>
        <p:spPr>
          <a:xfrm>
            <a:off x="-166255" y="481993"/>
            <a:ext cx="6234545" cy="3384376"/>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Font typeface="Noto Sans Symbols"/>
              <a:buChar char="❑"/>
            </a:pPr>
            <a:r>
              <a:rPr lang="en-US" sz="1800">
                <a:solidFill>
                  <a:srgbClr val="22130B"/>
                </a:solidFill>
                <a:latin typeface="Arial"/>
                <a:ea typeface="Arial"/>
                <a:cs typeface="Arial"/>
                <a:sym typeface="Arial"/>
              </a:rPr>
              <a:t> </a:t>
            </a:r>
            <a:r>
              <a:rPr b="1" lang="en-US" sz="1800">
                <a:solidFill>
                  <a:srgbClr val="22130B"/>
                </a:solidFill>
                <a:latin typeface="Arial"/>
                <a:ea typeface="Arial"/>
                <a:cs typeface="Arial"/>
                <a:sym typeface="Arial"/>
              </a:rPr>
              <a:t>Uppercase and lower case</a:t>
            </a:r>
            <a:endParaRPr sz="1800">
              <a:solidFill>
                <a:srgbClr val="22130B"/>
              </a:solidFill>
              <a:latin typeface="Arial"/>
              <a:ea typeface="Arial"/>
              <a:cs typeface="Arial"/>
              <a:sym typeface="Arial"/>
            </a:endParaRPr>
          </a:p>
          <a:p>
            <a:pPr indent="-342900" lvl="0" marL="457200" rtl="0" algn="l">
              <a:lnSpc>
                <a:spcPct val="100000"/>
              </a:lnSpc>
              <a:spcBef>
                <a:spcPts val="0"/>
              </a:spcBef>
              <a:spcAft>
                <a:spcPts val="0"/>
              </a:spcAft>
              <a:buSzPts val="1400"/>
              <a:buFont typeface="Noto Sans Symbols"/>
              <a:buChar char="❑"/>
            </a:pPr>
            <a:r>
              <a:rPr lang="en-US" sz="1800">
                <a:solidFill>
                  <a:srgbClr val="22130B"/>
                </a:solidFill>
                <a:latin typeface="Arial"/>
                <a:ea typeface="Arial"/>
                <a:cs typeface="Arial"/>
                <a:sym typeface="Arial"/>
              </a:rPr>
              <a:t>A letter or group of letters of the size and form generally used to begin sentences and proper nouns. Also known as “capital letters”. </a:t>
            </a:r>
            <a:endParaRPr sz="1800">
              <a:solidFill>
                <a:srgbClr val="22130B"/>
              </a:solidFill>
              <a:latin typeface="Arial"/>
              <a:ea typeface="Arial"/>
              <a:cs typeface="Arial"/>
              <a:sym typeface="Arial"/>
            </a:endParaRPr>
          </a:p>
          <a:p>
            <a:pPr indent="-342900" lvl="0" marL="457200" rtl="0" algn="l">
              <a:lnSpc>
                <a:spcPct val="100000"/>
              </a:lnSpc>
              <a:spcBef>
                <a:spcPts val="0"/>
              </a:spcBef>
              <a:spcAft>
                <a:spcPts val="0"/>
              </a:spcAft>
              <a:buSzPts val="1400"/>
              <a:buFont typeface="Noto Sans Symbols"/>
              <a:buChar char="❑"/>
            </a:pPr>
            <a:r>
              <a:rPr lang="en-US" sz="1800">
                <a:solidFill>
                  <a:srgbClr val="22130B"/>
                </a:solidFill>
                <a:latin typeface="Arial"/>
                <a:ea typeface="Arial"/>
                <a:cs typeface="Arial"/>
                <a:sym typeface="Arial"/>
              </a:rPr>
              <a:t>Uppercase letters are capital letters. </a:t>
            </a:r>
            <a:endParaRPr sz="1800">
              <a:solidFill>
                <a:srgbClr val="22130B"/>
              </a:solidFill>
              <a:latin typeface="Arial"/>
              <a:ea typeface="Arial"/>
              <a:cs typeface="Arial"/>
              <a:sym typeface="Arial"/>
            </a:endParaRPr>
          </a:p>
          <a:p>
            <a:pPr indent="-342900" lvl="0" marL="457200" rtl="0" algn="l">
              <a:lnSpc>
                <a:spcPct val="100000"/>
              </a:lnSpc>
              <a:spcBef>
                <a:spcPts val="0"/>
              </a:spcBef>
              <a:spcAft>
                <a:spcPts val="0"/>
              </a:spcAft>
              <a:buSzPts val="1400"/>
              <a:buFont typeface="Noto Sans Symbols"/>
              <a:buChar char="❑"/>
            </a:pPr>
            <a:r>
              <a:rPr lang="en-US" sz="1800">
                <a:solidFill>
                  <a:srgbClr val="22130B"/>
                </a:solidFill>
                <a:latin typeface="Arial"/>
                <a:ea typeface="Arial"/>
                <a:cs typeface="Arial"/>
                <a:sym typeface="Arial"/>
              </a:rPr>
              <a:t>Lowercase letters are smaller ones. Use uppercase letters for names and places, and lowercase letters for casual settings and more readability.</a:t>
            </a:r>
            <a:endParaRPr/>
          </a:p>
          <a:p>
            <a:pPr indent="-342900" lvl="0" marL="457200" rtl="0" algn="l">
              <a:lnSpc>
                <a:spcPct val="100000"/>
              </a:lnSpc>
              <a:spcBef>
                <a:spcPts val="0"/>
              </a:spcBef>
              <a:spcAft>
                <a:spcPts val="0"/>
              </a:spcAft>
              <a:buSzPts val="1400"/>
              <a:buFont typeface="Noto Sans Symbols"/>
              <a:buChar char="❑"/>
            </a:pPr>
            <a:r>
              <a:rPr lang="en-US" sz="1800">
                <a:solidFill>
                  <a:srgbClr val="22130B"/>
                </a:solidFill>
                <a:latin typeface="Arial"/>
                <a:ea typeface="Arial"/>
                <a:cs typeface="Arial"/>
                <a:sym typeface="Arial"/>
              </a:rPr>
              <a:t>•	</a:t>
            </a:r>
            <a:r>
              <a:rPr b="1" lang="en-US" sz="1800">
                <a:solidFill>
                  <a:srgbClr val="22130B"/>
                </a:solidFill>
                <a:latin typeface="Arial"/>
                <a:ea typeface="Arial"/>
                <a:cs typeface="Arial"/>
                <a:sym typeface="Arial"/>
              </a:rPr>
              <a:t> x-height</a:t>
            </a:r>
            <a:endParaRPr/>
          </a:p>
          <a:p>
            <a:pPr indent="-342900" lvl="0" marL="457200" rtl="0" algn="l">
              <a:lnSpc>
                <a:spcPct val="100000"/>
              </a:lnSpc>
              <a:spcBef>
                <a:spcPts val="0"/>
              </a:spcBef>
              <a:spcAft>
                <a:spcPts val="0"/>
              </a:spcAft>
              <a:buSzPts val="1400"/>
              <a:buFont typeface="Noto Sans Symbols"/>
              <a:buChar char="❑"/>
            </a:pPr>
            <a:r>
              <a:rPr lang="en-US" sz="1800">
                <a:solidFill>
                  <a:srgbClr val="22130B"/>
                </a:solidFill>
                <a:latin typeface="Arial"/>
                <a:ea typeface="Arial"/>
                <a:cs typeface="Arial"/>
                <a:sym typeface="Arial"/>
              </a:rPr>
              <a:t>The x-height isn’t exactly a part but rather a measurement. </a:t>
            </a:r>
            <a:endParaRPr sz="1800">
              <a:solidFill>
                <a:srgbClr val="22130B"/>
              </a:solidFill>
              <a:latin typeface="Arial"/>
              <a:ea typeface="Arial"/>
              <a:cs typeface="Arial"/>
              <a:sym typeface="Arial"/>
            </a:endParaRPr>
          </a:p>
          <a:p>
            <a:pPr indent="-342900" lvl="0" marL="457200" rtl="0" algn="l">
              <a:lnSpc>
                <a:spcPct val="100000"/>
              </a:lnSpc>
              <a:spcBef>
                <a:spcPts val="0"/>
              </a:spcBef>
              <a:spcAft>
                <a:spcPts val="0"/>
              </a:spcAft>
              <a:buSzPts val="1400"/>
              <a:buFont typeface="Noto Sans Symbols"/>
              <a:buChar char="❑"/>
            </a:pPr>
            <a:r>
              <a:rPr lang="en-US" sz="1800">
                <a:solidFill>
                  <a:srgbClr val="22130B"/>
                </a:solidFill>
                <a:latin typeface="Arial"/>
                <a:ea typeface="Arial"/>
                <a:cs typeface="Arial"/>
                <a:sym typeface="Arial"/>
              </a:rPr>
              <a:t>It measures the height of all lowercase letters that are part of the same typeface. </a:t>
            </a:r>
            <a:endParaRPr sz="1800">
              <a:solidFill>
                <a:srgbClr val="22130B"/>
              </a:solidFill>
              <a:latin typeface="Arial"/>
              <a:ea typeface="Arial"/>
              <a:cs typeface="Arial"/>
              <a:sym typeface="Arial"/>
            </a:endParaRPr>
          </a:p>
          <a:p>
            <a:pPr indent="-342900" lvl="0" marL="457200" rtl="0" algn="l">
              <a:lnSpc>
                <a:spcPct val="100000"/>
              </a:lnSpc>
              <a:spcBef>
                <a:spcPts val="0"/>
              </a:spcBef>
              <a:spcAft>
                <a:spcPts val="0"/>
              </a:spcAft>
              <a:buSzPts val="1400"/>
              <a:buFont typeface="Noto Sans Symbols"/>
              <a:buChar char="❑"/>
            </a:pPr>
            <a:r>
              <a:rPr lang="en-US" sz="1800">
                <a:solidFill>
                  <a:srgbClr val="22130B"/>
                </a:solidFill>
                <a:latin typeface="Arial"/>
                <a:ea typeface="Arial"/>
                <a:cs typeface="Arial"/>
                <a:sym typeface="Arial"/>
              </a:rPr>
              <a:t>It’s called x-height because the letter x of each typeface is what determines the measurement. </a:t>
            </a:r>
            <a:endParaRPr sz="1800">
              <a:solidFill>
                <a:srgbClr val="22130B"/>
              </a:solidFill>
              <a:latin typeface="Arial"/>
              <a:ea typeface="Arial"/>
              <a:cs typeface="Arial"/>
              <a:sym typeface="Arial"/>
            </a:endParaRPr>
          </a:p>
          <a:p>
            <a:pPr indent="-342900" lvl="0" marL="457200" rtl="0" algn="l">
              <a:lnSpc>
                <a:spcPct val="100000"/>
              </a:lnSpc>
              <a:spcBef>
                <a:spcPts val="0"/>
              </a:spcBef>
              <a:spcAft>
                <a:spcPts val="0"/>
              </a:spcAft>
              <a:buSzPts val="1400"/>
              <a:buFont typeface="Noto Sans Symbols"/>
              <a:buChar char="❑"/>
            </a:pPr>
            <a:r>
              <a:rPr lang="en-US" sz="1800">
                <a:solidFill>
                  <a:srgbClr val="22130B"/>
                </a:solidFill>
                <a:latin typeface="Arial"/>
                <a:ea typeface="Arial"/>
                <a:cs typeface="Arial"/>
                <a:sym typeface="Arial"/>
              </a:rPr>
              <a:t>The height of the main body of a lowercase letter.</a:t>
            </a:r>
            <a:endParaRPr/>
          </a:p>
          <a:p>
            <a:pPr indent="-342900" lvl="0" marL="457200" rtl="0" algn="l">
              <a:lnSpc>
                <a:spcPct val="100000"/>
              </a:lnSpc>
              <a:spcBef>
                <a:spcPts val="0"/>
              </a:spcBef>
              <a:spcAft>
                <a:spcPts val="0"/>
              </a:spcAft>
              <a:buSzPts val="1400"/>
              <a:buNone/>
            </a:pPr>
            <a:r>
              <a:t/>
            </a:r>
            <a:endParaRPr/>
          </a:p>
        </p:txBody>
      </p:sp>
      <p:pic>
        <p:nvPicPr>
          <p:cNvPr id="207" name="Google Shape;207;p14"/>
          <p:cNvPicPr preferRelativeResize="0"/>
          <p:nvPr/>
        </p:nvPicPr>
        <p:blipFill rotWithShape="1">
          <a:blip r:embed="rId3">
            <a:alphaModFix/>
          </a:blip>
          <a:srcRect b="0" l="0" r="0" t="0"/>
          <a:stretch/>
        </p:blipFill>
        <p:spPr>
          <a:xfrm>
            <a:off x="6068290" y="1550218"/>
            <a:ext cx="2908908" cy="1151417"/>
          </a:xfrm>
          <a:prstGeom prst="rect">
            <a:avLst/>
          </a:prstGeom>
          <a:noFill/>
          <a:ln>
            <a:noFill/>
          </a:ln>
        </p:spPr>
      </p:pic>
      <p:pic>
        <p:nvPicPr>
          <p:cNvPr id="208" name="Google Shape;208;p14"/>
          <p:cNvPicPr preferRelativeResize="0"/>
          <p:nvPr/>
        </p:nvPicPr>
        <p:blipFill rotWithShape="1">
          <a:blip r:embed="rId4">
            <a:alphaModFix/>
          </a:blip>
          <a:srcRect b="0" l="0" r="0" t="0"/>
          <a:stretch/>
        </p:blipFill>
        <p:spPr>
          <a:xfrm>
            <a:off x="6068290" y="3140012"/>
            <a:ext cx="2908908" cy="1208350"/>
          </a:xfrm>
          <a:prstGeom prst="rect">
            <a:avLst/>
          </a:prstGeom>
          <a:noFill/>
          <a:ln>
            <a:noFill/>
          </a:ln>
        </p:spPr>
      </p:pic>
      <p:sp>
        <p:nvSpPr>
          <p:cNvPr id="209" name="Google Shape;209;p14"/>
          <p:cNvSpPr/>
          <p:nvPr/>
        </p:nvSpPr>
        <p:spPr>
          <a:xfrm>
            <a:off x="6068290" y="4478962"/>
            <a:ext cx="1128835" cy="246221"/>
          </a:xfrm>
          <a:prstGeom prst="rect">
            <a:avLst/>
          </a:prstGeom>
          <a:noFill/>
          <a:ln>
            <a:noFill/>
          </a:ln>
        </p:spPr>
        <p:txBody>
          <a:bodyPr anchorCtr="0" anchor="t" bIns="45700" lIns="91425" spcFirstLastPara="1" rIns="91425" wrap="square" tIns="45700">
            <a:spAutoFit/>
          </a:bodyPr>
          <a:lstStyle/>
          <a:p>
            <a:pPr indent="-63500" lvl="0" marL="0" marR="0" rtl="0" algn="l">
              <a:lnSpc>
                <a:spcPct val="100000"/>
              </a:lnSpc>
              <a:spcBef>
                <a:spcPts val="0"/>
              </a:spcBef>
              <a:spcAft>
                <a:spcPts val="0"/>
              </a:spcAft>
              <a:buClr>
                <a:srgbClr val="000000"/>
              </a:buClr>
              <a:buSzPts val="1000"/>
              <a:buFont typeface="Noto Sans Symbols"/>
              <a:buChar char="❑"/>
            </a:pPr>
            <a:r>
              <a:rPr b="0" i="0" lang="en-US" sz="1000" u="none" cap="none" strike="noStrike">
                <a:solidFill>
                  <a:srgbClr val="22130B"/>
                </a:solidFill>
                <a:latin typeface="Arial"/>
                <a:ea typeface="Arial"/>
                <a:cs typeface="Arial"/>
                <a:sym typeface="Arial"/>
              </a:rPr>
              <a:t>(Assam, 2024)</a:t>
            </a:r>
            <a:endParaRPr/>
          </a:p>
        </p:txBody>
      </p:sp>
      <p:sp>
        <p:nvSpPr>
          <p:cNvPr id="210" name="Google Shape;210;p14"/>
          <p:cNvSpPr/>
          <p:nvPr/>
        </p:nvSpPr>
        <p:spPr>
          <a:xfrm>
            <a:off x="6068290" y="2678346"/>
            <a:ext cx="1128835" cy="246221"/>
          </a:xfrm>
          <a:prstGeom prst="rect">
            <a:avLst/>
          </a:prstGeom>
          <a:noFill/>
          <a:ln>
            <a:noFill/>
          </a:ln>
        </p:spPr>
        <p:txBody>
          <a:bodyPr anchorCtr="0" anchor="t" bIns="45700" lIns="91425" spcFirstLastPara="1" rIns="91425" wrap="square" tIns="45700">
            <a:spAutoFit/>
          </a:bodyPr>
          <a:lstStyle/>
          <a:p>
            <a:pPr indent="-63500" lvl="0" marL="0" marR="0" rtl="0" algn="l">
              <a:lnSpc>
                <a:spcPct val="100000"/>
              </a:lnSpc>
              <a:spcBef>
                <a:spcPts val="0"/>
              </a:spcBef>
              <a:spcAft>
                <a:spcPts val="0"/>
              </a:spcAft>
              <a:buClr>
                <a:srgbClr val="000000"/>
              </a:buClr>
              <a:buSzPts val="1000"/>
              <a:buFont typeface="Noto Sans Symbols"/>
              <a:buChar char="❑"/>
            </a:pPr>
            <a:r>
              <a:rPr b="0" i="0" lang="en-US" sz="1000" u="none" cap="none" strike="noStrike">
                <a:solidFill>
                  <a:srgbClr val="22130B"/>
                </a:solidFill>
                <a:latin typeface="Arial"/>
                <a:ea typeface="Arial"/>
                <a:cs typeface="Arial"/>
                <a:sym typeface="Arial"/>
              </a:rPr>
              <a:t>(Nieves, 2021)</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5"/>
          <p:cNvSpPr txBox="1"/>
          <p:nvPr>
            <p:ph type="title"/>
          </p:nvPr>
        </p:nvSpPr>
        <p:spPr>
          <a:xfrm>
            <a:off x="-641209" y="133298"/>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Readability and Legibility of Typography</a:t>
            </a:r>
            <a:endParaRPr>
              <a:latin typeface="Arial"/>
              <a:ea typeface="Arial"/>
              <a:cs typeface="Arial"/>
              <a:sym typeface="Arial"/>
            </a:endParaRPr>
          </a:p>
        </p:txBody>
      </p:sp>
      <p:sp>
        <p:nvSpPr>
          <p:cNvPr id="216" name="Google Shape;216;p15"/>
          <p:cNvSpPr txBox="1"/>
          <p:nvPr>
            <p:ph idx="1" type="subTitle"/>
          </p:nvPr>
        </p:nvSpPr>
        <p:spPr>
          <a:xfrm>
            <a:off x="720000" y="1131590"/>
            <a:ext cx="6678327" cy="3600400"/>
          </a:xfrm>
          <a:prstGeom prst="rect">
            <a:avLst/>
          </a:prstGeom>
          <a:noFill/>
          <a:ln>
            <a:noFill/>
          </a:ln>
        </p:spPr>
        <p:txBody>
          <a:bodyPr anchorCtr="0" anchor="t" bIns="91425" lIns="91425" spcFirstLastPara="1" rIns="91425" wrap="square" tIns="91425">
            <a:noAutofit/>
          </a:bodyPr>
          <a:lstStyle/>
          <a:p>
            <a:pPr indent="-342900" lvl="0" marL="342900" rtl="0" algn="just">
              <a:lnSpc>
                <a:spcPct val="100000"/>
              </a:lnSpc>
              <a:spcBef>
                <a:spcPts val="0"/>
              </a:spcBef>
              <a:spcAft>
                <a:spcPts val="0"/>
              </a:spcAft>
              <a:buSzPts val="1400"/>
              <a:buFont typeface="Noto Sans Symbols"/>
              <a:buChar char="▪"/>
            </a:pPr>
            <a:r>
              <a:rPr lang="en-US" sz="2000">
                <a:solidFill>
                  <a:srgbClr val="22130B"/>
                </a:solidFill>
                <a:latin typeface="Arial"/>
                <a:ea typeface="Arial"/>
                <a:cs typeface="Arial"/>
                <a:sym typeface="Arial"/>
              </a:rPr>
              <a:t>Readability and legibility are two important aspects of typography that determine how easily text can be read and understood by readers. </a:t>
            </a:r>
            <a:endParaRPr/>
          </a:p>
          <a:p>
            <a:pPr indent="-342900" lvl="0" marL="342900" rtl="0" algn="just">
              <a:lnSpc>
                <a:spcPct val="100000"/>
              </a:lnSpc>
              <a:spcBef>
                <a:spcPts val="0"/>
              </a:spcBef>
              <a:spcAft>
                <a:spcPts val="0"/>
              </a:spcAft>
              <a:buSzPts val="1400"/>
              <a:buFont typeface="Noto Sans Symbols"/>
              <a:buChar char="▪"/>
            </a:pPr>
            <a:r>
              <a:rPr b="1" lang="en-US" sz="2000">
                <a:solidFill>
                  <a:srgbClr val="22130B"/>
                </a:solidFill>
                <a:latin typeface="Arial"/>
                <a:ea typeface="Arial"/>
                <a:cs typeface="Arial"/>
                <a:sym typeface="Arial"/>
              </a:rPr>
              <a:t>Readability</a:t>
            </a:r>
            <a:r>
              <a:rPr lang="en-US" sz="2000">
                <a:solidFill>
                  <a:srgbClr val="22130B"/>
                </a:solidFill>
                <a:latin typeface="Arial"/>
                <a:ea typeface="Arial"/>
                <a:cs typeface="Arial"/>
                <a:sym typeface="Arial"/>
              </a:rPr>
              <a:t> is how easy it is to read words, phrases, blocks of copy such as a book, a web page or an article. </a:t>
            </a:r>
            <a:endParaRPr sz="2000">
              <a:solidFill>
                <a:srgbClr val="22130B"/>
              </a:solidFill>
              <a:latin typeface="Arial"/>
              <a:ea typeface="Arial"/>
              <a:cs typeface="Arial"/>
              <a:sym typeface="Arial"/>
            </a:endParaRPr>
          </a:p>
          <a:p>
            <a:pPr indent="-342900" lvl="0" marL="342900" rtl="0" algn="just">
              <a:lnSpc>
                <a:spcPct val="100000"/>
              </a:lnSpc>
              <a:spcBef>
                <a:spcPts val="0"/>
              </a:spcBef>
              <a:spcAft>
                <a:spcPts val="0"/>
              </a:spcAft>
              <a:buSzPts val="1400"/>
              <a:buFont typeface="Noto Sans Symbols"/>
              <a:buChar char="▪"/>
            </a:pPr>
            <a:r>
              <a:rPr b="1" lang="en-US" sz="2000">
                <a:solidFill>
                  <a:srgbClr val="22130B"/>
                </a:solidFill>
                <a:latin typeface="Arial"/>
                <a:ea typeface="Arial"/>
                <a:cs typeface="Arial"/>
                <a:sym typeface="Arial"/>
              </a:rPr>
              <a:t>Legibility</a:t>
            </a:r>
            <a:r>
              <a:rPr lang="en-US" sz="2000">
                <a:solidFill>
                  <a:srgbClr val="22130B"/>
                </a:solidFill>
                <a:latin typeface="Arial"/>
                <a:ea typeface="Arial"/>
                <a:cs typeface="Arial"/>
                <a:sym typeface="Arial"/>
              </a:rPr>
              <a:t> is a measure of how easy it is to distinguish one letter from another in a particular typeface. While they are closely related, they refer to slightly different aspects of typographic design</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6"/>
          <p:cNvSpPr txBox="1"/>
          <p:nvPr>
            <p:ph type="title"/>
          </p:nvPr>
        </p:nvSpPr>
        <p:spPr>
          <a:xfrm>
            <a:off x="-144096" y="0"/>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Readability and Legibility of Typography</a:t>
            </a:r>
            <a:endParaRPr>
              <a:latin typeface="Arial"/>
              <a:ea typeface="Arial"/>
              <a:cs typeface="Arial"/>
              <a:sym typeface="Arial"/>
            </a:endParaRPr>
          </a:p>
        </p:txBody>
      </p:sp>
      <p:sp>
        <p:nvSpPr>
          <p:cNvPr id="222" name="Google Shape;222;p16"/>
          <p:cNvSpPr txBox="1"/>
          <p:nvPr>
            <p:ph idx="6" type="subTitle"/>
          </p:nvPr>
        </p:nvSpPr>
        <p:spPr>
          <a:xfrm>
            <a:off x="3707904" y="4780146"/>
            <a:ext cx="3960440" cy="527639"/>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None/>
            </a:pPr>
            <a:r>
              <a:rPr lang="en-US" sz="800">
                <a:solidFill>
                  <a:srgbClr val="22130B"/>
                </a:solidFill>
              </a:rPr>
              <a:t>Sources::https://www.volusion.com/blog/content/images/wp/color1.jpg</a:t>
            </a:r>
            <a:endParaRPr/>
          </a:p>
          <a:p>
            <a:pPr indent="-342900" lvl="0" marL="457200" rtl="0" algn="l">
              <a:lnSpc>
                <a:spcPct val="100000"/>
              </a:lnSpc>
              <a:spcBef>
                <a:spcPts val="0"/>
              </a:spcBef>
              <a:spcAft>
                <a:spcPts val="0"/>
              </a:spcAft>
              <a:buSzPts val="1400"/>
              <a:buNone/>
            </a:pPr>
            <a:r>
              <a:t/>
            </a:r>
            <a:endParaRPr>
              <a:solidFill>
                <a:srgbClr val="22130B"/>
              </a:solidFill>
            </a:endParaRPr>
          </a:p>
        </p:txBody>
      </p:sp>
      <p:pic>
        <p:nvPicPr>
          <p:cNvPr id="223" name="Google Shape;223;p16"/>
          <p:cNvPicPr preferRelativeResize="0"/>
          <p:nvPr/>
        </p:nvPicPr>
        <p:blipFill rotWithShape="1">
          <a:blip r:embed="rId3">
            <a:alphaModFix/>
          </a:blip>
          <a:srcRect b="0" l="0" r="0" t="0"/>
          <a:stretch/>
        </p:blipFill>
        <p:spPr>
          <a:xfrm>
            <a:off x="1280800" y="2663466"/>
            <a:ext cx="2522273" cy="1803938"/>
          </a:xfrm>
          <a:prstGeom prst="rect">
            <a:avLst/>
          </a:prstGeom>
          <a:noFill/>
          <a:ln>
            <a:noFill/>
          </a:ln>
        </p:spPr>
      </p:pic>
      <p:pic>
        <p:nvPicPr>
          <p:cNvPr id="224" name="Google Shape;224;p16"/>
          <p:cNvPicPr preferRelativeResize="0"/>
          <p:nvPr/>
        </p:nvPicPr>
        <p:blipFill rotWithShape="1">
          <a:blip r:embed="rId4">
            <a:alphaModFix/>
          </a:blip>
          <a:srcRect b="0" l="0" r="0" t="0"/>
          <a:stretch/>
        </p:blipFill>
        <p:spPr>
          <a:xfrm>
            <a:off x="3803073" y="2663466"/>
            <a:ext cx="2589653" cy="1803938"/>
          </a:xfrm>
          <a:prstGeom prst="rect">
            <a:avLst/>
          </a:prstGeom>
          <a:noFill/>
          <a:ln>
            <a:noFill/>
          </a:ln>
        </p:spPr>
      </p:pic>
      <p:pic>
        <p:nvPicPr>
          <p:cNvPr id="225" name="Google Shape;225;p16"/>
          <p:cNvPicPr preferRelativeResize="0"/>
          <p:nvPr/>
        </p:nvPicPr>
        <p:blipFill rotWithShape="1">
          <a:blip r:embed="rId5">
            <a:alphaModFix/>
          </a:blip>
          <a:srcRect b="0" l="0" r="0" t="0"/>
          <a:stretch/>
        </p:blipFill>
        <p:spPr>
          <a:xfrm>
            <a:off x="1280800" y="572701"/>
            <a:ext cx="2522273" cy="1751578"/>
          </a:xfrm>
          <a:prstGeom prst="rect">
            <a:avLst/>
          </a:prstGeom>
          <a:noFill/>
          <a:ln>
            <a:noFill/>
          </a:ln>
        </p:spPr>
      </p:pic>
      <p:pic>
        <p:nvPicPr>
          <p:cNvPr id="226" name="Google Shape;226;p16"/>
          <p:cNvPicPr preferRelativeResize="0"/>
          <p:nvPr/>
        </p:nvPicPr>
        <p:blipFill rotWithShape="1">
          <a:blip r:embed="rId6">
            <a:alphaModFix/>
          </a:blip>
          <a:srcRect b="0" l="0" r="0" t="0"/>
          <a:stretch/>
        </p:blipFill>
        <p:spPr>
          <a:xfrm>
            <a:off x="3803072" y="572699"/>
            <a:ext cx="2537843" cy="1751579"/>
          </a:xfrm>
          <a:prstGeom prst="rect">
            <a:avLst/>
          </a:prstGeom>
          <a:noFill/>
          <a:ln>
            <a:noFill/>
          </a:ln>
        </p:spPr>
      </p:pic>
      <p:sp>
        <p:nvSpPr>
          <p:cNvPr id="227" name="Google Shape;227;p16"/>
          <p:cNvSpPr/>
          <p:nvPr/>
        </p:nvSpPr>
        <p:spPr>
          <a:xfrm>
            <a:off x="1280800" y="2339983"/>
            <a:ext cx="7367155"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Bright red text can cause reader fatigue.       Low contrast can make words hard to see</a:t>
            </a:r>
            <a:r>
              <a:rPr b="0" i="0" lang="en-US" sz="1400" u="none" cap="none" strike="noStrike">
                <a:solidFill>
                  <a:srgbClr val="000000"/>
                </a:solidFill>
                <a:latin typeface="Arial"/>
                <a:ea typeface="Arial"/>
                <a:cs typeface="Arial"/>
                <a:sym typeface="Arial"/>
              </a:rPr>
              <a:t>.</a:t>
            </a:r>
            <a:endParaRPr/>
          </a:p>
        </p:txBody>
      </p:sp>
      <p:sp>
        <p:nvSpPr>
          <p:cNvPr id="228" name="Google Shape;228;p16"/>
          <p:cNvSpPr/>
          <p:nvPr/>
        </p:nvSpPr>
        <p:spPr>
          <a:xfrm>
            <a:off x="1153244" y="4467404"/>
            <a:ext cx="7356764"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000000"/>
                </a:solidFill>
                <a:latin typeface="Arial"/>
                <a:ea typeface="Arial"/>
                <a:cs typeface="Arial"/>
                <a:sym typeface="Arial"/>
              </a:rPr>
              <a:t>  High contrast can cause colors to “vibrate.”     Good contrast helps the reader access the content easily.</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7"/>
          <p:cNvSpPr txBox="1"/>
          <p:nvPr>
            <p:ph type="title"/>
          </p:nvPr>
        </p:nvSpPr>
        <p:spPr>
          <a:xfrm>
            <a:off x="-728868" y="319448"/>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Factors affecting readability:</a:t>
            </a:r>
            <a:endParaRPr/>
          </a:p>
        </p:txBody>
      </p:sp>
      <p:sp>
        <p:nvSpPr>
          <p:cNvPr id="234" name="Google Shape;234;p17"/>
          <p:cNvSpPr txBox="1"/>
          <p:nvPr>
            <p:ph idx="1" type="subTitle"/>
          </p:nvPr>
        </p:nvSpPr>
        <p:spPr>
          <a:xfrm>
            <a:off x="832601" y="1433655"/>
            <a:ext cx="6142531" cy="3312368"/>
          </a:xfrm>
          <a:prstGeom prst="rect">
            <a:avLst/>
          </a:prstGeom>
          <a:noFill/>
          <a:ln>
            <a:noFill/>
          </a:ln>
        </p:spPr>
        <p:txBody>
          <a:bodyPr anchorCtr="0" anchor="t" bIns="91425" lIns="91425" spcFirstLastPara="1" rIns="91425" wrap="square" tIns="91425">
            <a:noAutofit/>
          </a:bodyPr>
          <a:lstStyle/>
          <a:p>
            <a:pPr indent="0" lvl="0" marL="0" rtl="0" algn="just">
              <a:lnSpc>
                <a:spcPct val="100000"/>
              </a:lnSpc>
              <a:spcBef>
                <a:spcPts val="0"/>
              </a:spcBef>
              <a:spcAft>
                <a:spcPts val="0"/>
              </a:spcAft>
              <a:buClr>
                <a:srgbClr val="B08980"/>
              </a:buClr>
              <a:buSzPts val="1400"/>
              <a:buNone/>
            </a:pPr>
            <a:r>
              <a:rPr b="1" lang="en-US" sz="2000">
                <a:solidFill>
                  <a:srgbClr val="22130B"/>
                </a:solidFill>
                <a:latin typeface="Arial"/>
                <a:ea typeface="Arial"/>
                <a:cs typeface="Arial"/>
                <a:sym typeface="Arial"/>
              </a:rPr>
              <a:t>•	Font choice: </a:t>
            </a:r>
            <a:r>
              <a:rPr lang="en-US" sz="2000">
                <a:solidFill>
                  <a:srgbClr val="22130B"/>
                </a:solidFill>
                <a:latin typeface="Arial"/>
                <a:ea typeface="Arial"/>
                <a:cs typeface="Arial"/>
                <a:sym typeface="Arial"/>
              </a:rPr>
              <a:t>Some typefaces are more readable than others due to their design characteristics. </a:t>
            </a:r>
            <a:endParaRPr sz="2000">
              <a:solidFill>
                <a:srgbClr val="22130B"/>
              </a:solidFill>
              <a:latin typeface="Arial"/>
              <a:ea typeface="Arial"/>
              <a:cs typeface="Arial"/>
              <a:sym typeface="Arial"/>
            </a:endParaRPr>
          </a:p>
          <a:p>
            <a:pPr indent="0" lvl="0" marL="0" rtl="0" algn="just">
              <a:lnSpc>
                <a:spcPct val="100000"/>
              </a:lnSpc>
              <a:spcBef>
                <a:spcPts val="0"/>
              </a:spcBef>
              <a:spcAft>
                <a:spcPts val="0"/>
              </a:spcAft>
              <a:buClr>
                <a:srgbClr val="B08980"/>
              </a:buClr>
              <a:buSzPts val="1400"/>
              <a:buNone/>
            </a:pPr>
            <a:r>
              <a:rPr lang="en-US" sz="2000">
                <a:solidFill>
                  <a:srgbClr val="22130B"/>
                </a:solidFill>
                <a:latin typeface="Arial"/>
                <a:ea typeface="Arial"/>
                <a:cs typeface="Arial"/>
                <a:sym typeface="Arial"/>
              </a:rPr>
              <a:t>For example, serif typefaces are often considered more readable for long passages of text in print, while sans-serif typefaces are commonly used for digital screens.</a:t>
            </a:r>
            <a:endParaRPr/>
          </a:p>
          <a:p>
            <a:pPr indent="0" lvl="0" marL="0" rtl="0" algn="just">
              <a:lnSpc>
                <a:spcPct val="100000"/>
              </a:lnSpc>
              <a:spcBef>
                <a:spcPts val="0"/>
              </a:spcBef>
              <a:spcAft>
                <a:spcPts val="0"/>
              </a:spcAft>
              <a:buClr>
                <a:srgbClr val="B08980"/>
              </a:buClr>
              <a:buSzPts val="1400"/>
              <a:buNone/>
            </a:pPr>
            <a:r>
              <a:rPr b="1" lang="en-US" sz="2000">
                <a:solidFill>
                  <a:srgbClr val="22130B"/>
                </a:solidFill>
                <a:latin typeface="Arial"/>
                <a:ea typeface="Arial"/>
                <a:cs typeface="Arial"/>
                <a:sym typeface="Arial"/>
              </a:rPr>
              <a:t>•	Font size: </a:t>
            </a:r>
            <a:r>
              <a:rPr lang="en-US" sz="2000">
                <a:solidFill>
                  <a:srgbClr val="22130B"/>
                </a:solidFill>
                <a:latin typeface="Arial"/>
                <a:ea typeface="Arial"/>
                <a:cs typeface="Arial"/>
                <a:sym typeface="Arial"/>
              </a:rPr>
              <a:t>Text should be set at a size that is comfortable for reading, typically ranging from 10 to 12 points for print and larger sizes for digital screens.</a:t>
            </a:r>
            <a:endParaRPr/>
          </a:p>
          <a:p>
            <a:pPr indent="-342900" lvl="0" marL="457200" rtl="0" algn="l">
              <a:lnSpc>
                <a:spcPct val="100000"/>
              </a:lnSpc>
              <a:spcBef>
                <a:spcPts val="1000"/>
              </a:spcBef>
              <a:spcAft>
                <a:spcPts val="0"/>
              </a:spcAft>
              <a:buSzPts val="14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8"/>
          <p:cNvSpPr txBox="1"/>
          <p:nvPr>
            <p:ph type="title"/>
          </p:nvPr>
        </p:nvSpPr>
        <p:spPr>
          <a:xfrm>
            <a:off x="-735564" y="241408"/>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Factors affecting readability:</a:t>
            </a:r>
            <a:endParaRPr>
              <a:solidFill>
                <a:srgbClr val="22130B"/>
              </a:solidFill>
              <a:latin typeface="Arial"/>
              <a:ea typeface="Arial"/>
              <a:cs typeface="Arial"/>
              <a:sym typeface="Arial"/>
            </a:endParaRPr>
          </a:p>
        </p:txBody>
      </p:sp>
      <p:sp>
        <p:nvSpPr>
          <p:cNvPr id="240" name="Google Shape;240;p18"/>
          <p:cNvSpPr txBox="1"/>
          <p:nvPr>
            <p:ph idx="6" type="subTitle"/>
          </p:nvPr>
        </p:nvSpPr>
        <p:spPr>
          <a:xfrm>
            <a:off x="2192482" y="4665518"/>
            <a:ext cx="5765059" cy="412498"/>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None/>
            </a:pPr>
            <a:r>
              <a:rPr lang="en-US" sz="800">
                <a:solidFill>
                  <a:srgbClr val="22130B"/>
                </a:solidFill>
              </a:rPr>
              <a:t>Sources::</a:t>
            </a:r>
            <a:r>
              <a:rPr lang="en-US"/>
              <a:t> </a:t>
            </a:r>
            <a:r>
              <a:rPr lang="en-US" sz="800" u="sng">
                <a:solidFill>
                  <a:srgbClr val="22130B"/>
                </a:solidFill>
              </a:rPr>
              <a:t>https://www.fontgem.com/power-of-typography-in-blogging</a:t>
            </a:r>
            <a:endParaRPr/>
          </a:p>
        </p:txBody>
      </p:sp>
      <p:sp>
        <p:nvSpPr>
          <p:cNvPr id="241" name="Google Shape;241;p18"/>
          <p:cNvSpPr/>
          <p:nvPr/>
        </p:nvSpPr>
        <p:spPr>
          <a:xfrm>
            <a:off x="166254" y="778339"/>
            <a:ext cx="4572000" cy="409342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	</a:t>
            </a:r>
            <a:r>
              <a:rPr b="1" i="0" lang="en-US" sz="2000" u="none" cap="none" strike="noStrike">
                <a:solidFill>
                  <a:srgbClr val="000000"/>
                </a:solidFill>
                <a:latin typeface="Arial"/>
                <a:ea typeface="Arial"/>
                <a:cs typeface="Arial"/>
                <a:sym typeface="Arial"/>
              </a:rPr>
              <a:t>Line spacing (leading): </a:t>
            </a:r>
            <a:r>
              <a:rPr b="0" i="0" lang="en-US" sz="2000" u="none" cap="none" strike="noStrike">
                <a:solidFill>
                  <a:srgbClr val="000000"/>
                </a:solidFill>
                <a:latin typeface="Arial"/>
                <a:ea typeface="Arial"/>
                <a:cs typeface="Arial"/>
                <a:sym typeface="Arial"/>
              </a:rPr>
              <a:t>Adequate line spacing helps prevent lines of text from appearing crowded or cramped, improving readability by allowing readers to easily distinguish between lines.</a:t>
            </a:r>
            <a:endParaRPr/>
          </a:p>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	</a:t>
            </a:r>
            <a:r>
              <a:rPr b="1" i="0" lang="en-US" sz="2000" u="none" cap="none" strike="noStrike">
                <a:solidFill>
                  <a:srgbClr val="000000"/>
                </a:solidFill>
                <a:latin typeface="Arial"/>
                <a:ea typeface="Arial"/>
                <a:cs typeface="Arial"/>
                <a:sym typeface="Arial"/>
              </a:rPr>
              <a:t>Line length: </a:t>
            </a:r>
            <a:r>
              <a:rPr b="0" i="0" lang="en-US" sz="2000" u="none" cap="none" strike="noStrike">
                <a:solidFill>
                  <a:srgbClr val="000000"/>
                </a:solidFill>
                <a:latin typeface="Arial"/>
                <a:ea typeface="Arial"/>
                <a:cs typeface="Arial"/>
                <a:sym typeface="Arial"/>
              </a:rPr>
              <a:t>Text lines that are too long can be difficult to read, as readers may lose their place or have difficulty tracking from one line to the next. Optimal line length typically ranges from 50 to 75 characters per line.</a:t>
            </a:r>
            <a:endParaRPr/>
          </a:p>
        </p:txBody>
      </p:sp>
      <p:pic>
        <p:nvPicPr>
          <p:cNvPr id="242" name="Google Shape;242;p18"/>
          <p:cNvPicPr preferRelativeResize="0"/>
          <p:nvPr/>
        </p:nvPicPr>
        <p:blipFill rotWithShape="1">
          <a:blip r:embed="rId3">
            <a:alphaModFix/>
          </a:blip>
          <a:srcRect b="6541" l="0" r="0" t="0"/>
          <a:stretch/>
        </p:blipFill>
        <p:spPr>
          <a:xfrm>
            <a:off x="4727916" y="695164"/>
            <a:ext cx="2684928" cy="2099992"/>
          </a:xfrm>
          <a:prstGeom prst="rect">
            <a:avLst/>
          </a:prstGeom>
          <a:noFill/>
          <a:ln>
            <a:noFill/>
          </a:ln>
        </p:spPr>
      </p:pic>
      <p:pic>
        <p:nvPicPr>
          <p:cNvPr id="243" name="Google Shape;243;p18"/>
          <p:cNvPicPr preferRelativeResize="0"/>
          <p:nvPr/>
        </p:nvPicPr>
        <p:blipFill rotWithShape="1">
          <a:blip r:embed="rId4">
            <a:alphaModFix/>
          </a:blip>
          <a:srcRect b="15676" l="0" r="0" t="0"/>
          <a:stretch/>
        </p:blipFill>
        <p:spPr>
          <a:xfrm>
            <a:off x="4748645" y="3077229"/>
            <a:ext cx="3981234" cy="145320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9"/>
          <p:cNvSpPr txBox="1"/>
          <p:nvPr>
            <p:ph type="title"/>
          </p:nvPr>
        </p:nvSpPr>
        <p:spPr>
          <a:xfrm>
            <a:off x="-1171146" y="-301336"/>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br>
              <a:rPr lang="en-US"/>
            </a:br>
            <a:r>
              <a:rPr lang="en-US">
                <a:solidFill>
                  <a:srgbClr val="000000"/>
                </a:solidFill>
                <a:latin typeface="Arial"/>
                <a:ea typeface="Arial"/>
                <a:cs typeface="Arial"/>
                <a:sym typeface="Arial"/>
              </a:rPr>
              <a:t>Factors affecting legibility</a:t>
            </a:r>
            <a:endParaRPr sz="2000">
              <a:solidFill>
                <a:srgbClr val="000000"/>
              </a:solidFill>
              <a:latin typeface="Arial"/>
              <a:ea typeface="Arial"/>
              <a:cs typeface="Arial"/>
              <a:sym typeface="Arial"/>
            </a:endParaRPr>
          </a:p>
        </p:txBody>
      </p:sp>
      <p:sp>
        <p:nvSpPr>
          <p:cNvPr id="249" name="Google Shape;249;p19"/>
          <p:cNvSpPr txBox="1"/>
          <p:nvPr>
            <p:ph idx="1" type="subTitle"/>
          </p:nvPr>
        </p:nvSpPr>
        <p:spPr>
          <a:xfrm>
            <a:off x="-883227" y="224004"/>
            <a:ext cx="7519989" cy="3672408"/>
          </a:xfrm>
          <a:prstGeom prst="rect">
            <a:avLst/>
          </a:prstGeom>
          <a:noFill/>
          <a:ln>
            <a:noFill/>
          </a:ln>
        </p:spPr>
        <p:txBody>
          <a:bodyPr anchorCtr="0" anchor="t" bIns="91425" lIns="91425" spcFirstLastPara="1" rIns="91425" wrap="square" tIns="91425">
            <a:noAutofit/>
          </a:bodyPr>
          <a:lstStyle/>
          <a:p>
            <a:pPr indent="-342900" lvl="0" marL="457200" rtl="0" algn="ctr">
              <a:lnSpc>
                <a:spcPct val="100000"/>
              </a:lnSpc>
              <a:spcBef>
                <a:spcPts val="0"/>
              </a:spcBef>
              <a:spcAft>
                <a:spcPts val="0"/>
              </a:spcAft>
              <a:buSzPts val="1400"/>
              <a:buNone/>
            </a:pPr>
            <a:r>
              <a:t/>
            </a:r>
            <a:endParaRPr sz="2000">
              <a:latin typeface="Arial"/>
              <a:ea typeface="Arial"/>
              <a:cs typeface="Arial"/>
              <a:sym typeface="Arial"/>
            </a:endParaRPr>
          </a:p>
          <a:p>
            <a:pPr indent="-228600" lvl="2" marL="1143000" rtl="0" algn="just">
              <a:lnSpc>
                <a:spcPct val="107000"/>
              </a:lnSpc>
              <a:spcBef>
                <a:spcPts val="0"/>
              </a:spcBef>
              <a:spcAft>
                <a:spcPts val="0"/>
              </a:spcAft>
              <a:buSzPts val="1000"/>
              <a:buFont typeface="Noto Sans Symbols"/>
              <a:buChar char="∙"/>
            </a:pPr>
            <a:r>
              <a:rPr b="1" lang="en-US" sz="1800">
                <a:solidFill>
                  <a:srgbClr val="000000"/>
                </a:solidFill>
                <a:latin typeface="Arial"/>
                <a:ea typeface="Arial"/>
                <a:cs typeface="Arial"/>
                <a:sym typeface="Arial"/>
              </a:rPr>
              <a:t>Typeface design: </a:t>
            </a:r>
            <a:r>
              <a:rPr lang="en-US" sz="1800">
                <a:solidFill>
                  <a:srgbClr val="000000"/>
                </a:solidFill>
                <a:latin typeface="Arial"/>
                <a:ea typeface="Arial"/>
                <a:cs typeface="Arial"/>
                <a:sym typeface="Arial"/>
              </a:rPr>
              <a:t>Factors such as stroke contrast, x-height, and letter spacing can all influence legibility.</a:t>
            </a:r>
            <a:endParaRPr sz="1800">
              <a:solidFill>
                <a:srgbClr val="000000"/>
              </a:solidFill>
              <a:latin typeface="Arial"/>
              <a:ea typeface="Arial"/>
              <a:cs typeface="Arial"/>
              <a:sym typeface="Arial"/>
            </a:endParaRPr>
          </a:p>
          <a:p>
            <a:pPr indent="-228600" lvl="2" marL="1143000" rtl="0" algn="just">
              <a:lnSpc>
                <a:spcPct val="107000"/>
              </a:lnSpc>
              <a:spcBef>
                <a:spcPts val="800"/>
              </a:spcBef>
              <a:spcAft>
                <a:spcPts val="0"/>
              </a:spcAft>
              <a:buSzPts val="1000"/>
              <a:buFont typeface="Noto Sans Symbols"/>
              <a:buChar char="∙"/>
            </a:pPr>
            <a:r>
              <a:rPr b="1" lang="en-US" sz="1800">
                <a:solidFill>
                  <a:srgbClr val="000000"/>
                </a:solidFill>
                <a:latin typeface="Arial"/>
                <a:ea typeface="Arial"/>
                <a:cs typeface="Arial"/>
                <a:sym typeface="Arial"/>
              </a:rPr>
              <a:t>Character spacing (kerning): </a:t>
            </a:r>
            <a:r>
              <a:rPr lang="en-US" sz="1800">
                <a:solidFill>
                  <a:srgbClr val="000000"/>
                </a:solidFill>
                <a:latin typeface="Arial"/>
                <a:ea typeface="Arial"/>
                <a:cs typeface="Arial"/>
                <a:sym typeface="Arial"/>
              </a:rPr>
              <a:t>Proper spacing between characters is crucial for ensuring that each letter is clearly defined and distinguishable from surrounding letters. Poor kerning can lead to letters appearing too close together or overlapping, reducing legibility.</a:t>
            </a:r>
            <a:endParaRPr sz="1800">
              <a:solidFill>
                <a:srgbClr val="000000"/>
              </a:solidFill>
              <a:latin typeface="Arial"/>
              <a:ea typeface="Arial"/>
              <a:cs typeface="Arial"/>
              <a:sym typeface="Arial"/>
            </a:endParaRPr>
          </a:p>
          <a:p>
            <a:pPr indent="-228600" lvl="2" marL="1143000" rtl="0" algn="just">
              <a:lnSpc>
                <a:spcPct val="107000"/>
              </a:lnSpc>
              <a:spcBef>
                <a:spcPts val="800"/>
              </a:spcBef>
              <a:spcAft>
                <a:spcPts val="0"/>
              </a:spcAft>
              <a:buSzPts val="1000"/>
              <a:buFont typeface="Noto Sans Symbols"/>
              <a:buChar char="∙"/>
            </a:pPr>
            <a:r>
              <a:rPr b="1" lang="en-US" sz="1800">
                <a:solidFill>
                  <a:srgbClr val="000000"/>
                </a:solidFill>
                <a:latin typeface="Arial"/>
                <a:ea typeface="Arial"/>
                <a:cs typeface="Arial"/>
                <a:sym typeface="Arial"/>
              </a:rPr>
              <a:t>Typeface weight: </a:t>
            </a:r>
            <a:r>
              <a:rPr lang="en-US" sz="1800">
                <a:solidFill>
                  <a:srgbClr val="000000"/>
                </a:solidFill>
                <a:latin typeface="Arial"/>
                <a:ea typeface="Arial"/>
                <a:cs typeface="Arial"/>
                <a:sym typeface="Arial"/>
              </a:rPr>
              <a:t>The thickness or weight of a typeface can affect legibility, with heavier weights sometimes causing letters to appear too bold or dense, especially at smaller sizes.</a:t>
            </a:r>
            <a:endParaRPr sz="1800">
              <a:solidFill>
                <a:srgbClr val="000000"/>
              </a:solidFill>
              <a:latin typeface="Arial"/>
              <a:ea typeface="Arial"/>
              <a:cs typeface="Arial"/>
              <a:sym typeface="Arial"/>
            </a:endParaRPr>
          </a:p>
          <a:p>
            <a:pPr indent="-342900" lvl="0" marL="457200" rtl="0" algn="l">
              <a:lnSpc>
                <a:spcPct val="100000"/>
              </a:lnSpc>
              <a:spcBef>
                <a:spcPts val="1800"/>
              </a:spcBef>
              <a:spcAft>
                <a:spcPts val="0"/>
              </a:spcAft>
              <a:buSzPts val="1400"/>
              <a:buNone/>
            </a:pPr>
            <a:r>
              <a:rPr lang="en-US" sz="1000">
                <a:latin typeface="Arial"/>
                <a:ea typeface="Arial"/>
                <a:cs typeface="Arial"/>
                <a:sym typeface="Arial"/>
              </a:rPr>
              <a:t>                            </a:t>
            </a:r>
            <a:r>
              <a:rPr lang="en-US" sz="1000">
                <a:solidFill>
                  <a:srgbClr val="22130B"/>
                </a:solidFill>
                <a:latin typeface="Arial"/>
                <a:ea typeface="Arial"/>
                <a:cs typeface="Arial"/>
                <a:sym typeface="Arial"/>
              </a:rPr>
              <a:t>Source: https://www.sitepoint.com/wp-content/uploads/2010/01/image6.png</a:t>
            </a:r>
            <a:endParaRPr sz="1000">
              <a:solidFill>
                <a:srgbClr val="22130B"/>
              </a:solidFill>
              <a:latin typeface="Arial"/>
              <a:ea typeface="Arial"/>
              <a:cs typeface="Arial"/>
              <a:sym typeface="Arial"/>
            </a:endParaRPr>
          </a:p>
        </p:txBody>
      </p:sp>
      <p:pic>
        <p:nvPicPr>
          <p:cNvPr id="250" name="Google Shape;250;p19"/>
          <p:cNvPicPr preferRelativeResize="0"/>
          <p:nvPr/>
        </p:nvPicPr>
        <p:blipFill rotWithShape="1">
          <a:blip r:embed="rId3">
            <a:alphaModFix/>
          </a:blip>
          <a:srcRect b="0" l="0" r="0" t="0"/>
          <a:stretch/>
        </p:blipFill>
        <p:spPr>
          <a:xfrm>
            <a:off x="4625687" y="3772706"/>
            <a:ext cx="3977986" cy="129809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0"/>
          <p:cNvSpPr txBox="1"/>
          <p:nvPr>
            <p:ph type="title"/>
          </p:nvPr>
        </p:nvSpPr>
        <p:spPr>
          <a:xfrm>
            <a:off x="611560" y="123478"/>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Storytelling and Accessibility</a:t>
            </a:r>
            <a:endParaRPr>
              <a:solidFill>
                <a:srgbClr val="22130B"/>
              </a:solidFill>
              <a:latin typeface="Arial"/>
              <a:ea typeface="Arial"/>
              <a:cs typeface="Arial"/>
              <a:sym typeface="Arial"/>
            </a:endParaRPr>
          </a:p>
        </p:txBody>
      </p:sp>
      <p:sp>
        <p:nvSpPr>
          <p:cNvPr id="256" name="Google Shape;256;p20"/>
          <p:cNvSpPr txBox="1"/>
          <p:nvPr>
            <p:ph idx="6" type="subTitle"/>
          </p:nvPr>
        </p:nvSpPr>
        <p:spPr>
          <a:xfrm>
            <a:off x="971600" y="4769426"/>
            <a:ext cx="6264696" cy="245991"/>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None/>
            </a:pPr>
            <a:r>
              <a:rPr lang="en-US" sz="800"/>
              <a:t>Sources : https://www.sitepoint.com/typography-readability-and-legibility-part-1/</a:t>
            </a:r>
            <a:endParaRPr/>
          </a:p>
        </p:txBody>
      </p:sp>
      <p:pic>
        <p:nvPicPr>
          <p:cNvPr id="257" name="Google Shape;257;p20"/>
          <p:cNvPicPr preferRelativeResize="0"/>
          <p:nvPr/>
        </p:nvPicPr>
        <p:blipFill rotWithShape="1">
          <a:blip r:embed="rId3">
            <a:alphaModFix/>
          </a:blip>
          <a:srcRect b="0" l="0" r="0" t="0"/>
          <a:stretch/>
        </p:blipFill>
        <p:spPr>
          <a:xfrm>
            <a:off x="458141" y="696178"/>
            <a:ext cx="5838750" cy="3981370"/>
          </a:xfrm>
          <a:prstGeom prst="rect">
            <a:avLst/>
          </a:prstGeom>
          <a:noFill/>
          <a:ln>
            <a:noFill/>
          </a:ln>
        </p:spPr>
      </p:pic>
      <p:sp>
        <p:nvSpPr>
          <p:cNvPr id="258" name="Google Shape;258;p20"/>
          <p:cNvSpPr/>
          <p:nvPr/>
        </p:nvSpPr>
        <p:spPr>
          <a:xfrm>
            <a:off x="6296891" y="2472491"/>
            <a:ext cx="2763981" cy="163121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000" u="none" cap="none" strike="noStrike">
                <a:solidFill>
                  <a:srgbClr val="000000"/>
                </a:solidFill>
                <a:latin typeface="Arial"/>
                <a:ea typeface="Arial"/>
                <a:cs typeface="Arial"/>
                <a:sym typeface="Arial"/>
              </a:rPr>
              <a:t>The paragraph on the right is set in a more decorative font that really tires your eyes quickly.</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1"/>
          <p:cNvSpPr txBox="1"/>
          <p:nvPr>
            <p:ph type="title"/>
          </p:nvPr>
        </p:nvSpPr>
        <p:spPr>
          <a:xfrm>
            <a:off x="-672382" y="0"/>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7000"/>
              </a:lnSpc>
              <a:spcBef>
                <a:spcPts val="0"/>
              </a:spcBef>
              <a:spcAft>
                <a:spcPts val="800"/>
              </a:spcAft>
              <a:buSzPts val="2800"/>
              <a:buNone/>
            </a:pPr>
            <a:r>
              <a:rPr lang="en-US">
                <a:latin typeface="Arial"/>
                <a:ea typeface="Arial"/>
                <a:cs typeface="Arial"/>
                <a:sym typeface="Arial"/>
              </a:rPr>
              <a:t>Application of the Anatomy of Typography</a:t>
            </a:r>
            <a:endParaRPr sz="1800">
              <a:latin typeface="Arial"/>
              <a:ea typeface="Arial"/>
              <a:cs typeface="Arial"/>
              <a:sym typeface="Arial"/>
            </a:endParaRPr>
          </a:p>
        </p:txBody>
      </p:sp>
      <p:sp>
        <p:nvSpPr>
          <p:cNvPr id="264" name="Google Shape;264;p21"/>
          <p:cNvSpPr txBox="1"/>
          <p:nvPr>
            <p:ph idx="1" type="subTitle"/>
          </p:nvPr>
        </p:nvSpPr>
        <p:spPr>
          <a:xfrm>
            <a:off x="0" y="685216"/>
            <a:ext cx="7325591" cy="3960440"/>
          </a:xfrm>
          <a:prstGeom prst="rect">
            <a:avLst/>
          </a:prstGeom>
          <a:noFill/>
          <a:ln>
            <a:noFill/>
          </a:ln>
        </p:spPr>
        <p:txBody>
          <a:bodyPr anchorCtr="0" anchor="t" bIns="91425" lIns="91425" spcFirstLastPara="1" rIns="91425" wrap="square" tIns="91425">
            <a:noAutofit/>
          </a:bodyPr>
          <a:lstStyle/>
          <a:p>
            <a:pPr indent="-342900" lvl="0" marL="342900" rtl="0" algn="just">
              <a:lnSpc>
                <a:spcPct val="100000"/>
              </a:lnSpc>
              <a:spcBef>
                <a:spcPts val="0"/>
              </a:spcBef>
              <a:spcAft>
                <a:spcPts val="0"/>
              </a:spcAft>
              <a:buSzPts val="1400"/>
              <a:buFont typeface="Noto Sans Symbols"/>
              <a:buChar char="❑"/>
            </a:pPr>
            <a:r>
              <a:rPr lang="en-US" sz="2000">
                <a:solidFill>
                  <a:srgbClr val="22130B"/>
                </a:solidFill>
                <a:latin typeface="Arial"/>
                <a:ea typeface="Arial"/>
                <a:cs typeface="Arial"/>
                <a:sym typeface="Arial"/>
              </a:rPr>
              <a:t>Applying the anatomy of typography involves understanding the various parts and characteristics of individual letters within a typeface and using this knowledge to make informed decisions in typographic design. </a:t>
            </a:r>
            <a:endParaRPr sz="2000">
              <a:solidFill>
                <a:srgbClr val="22130B"/>
              </a:solidFill>
              <a:latin typeface="Arial"/>
              <a:ea typeface="Arial"/>
              <a:cs typeface="Arial"/>
              <a:sym typeface="Arial"/>
            </a:endParaRPr>
          </a:p>
          <a:p>
            <a:pPr indent="-342900" lvl="0" marL="342900" rtl="0" algn="just">
              <a:lnSpc>
                <a:spcPct val="100000"/>
              </a:lnSpc>
              <a:spcBef>
                <a:spcPts val="0"/>
              </a:spcBef>
              <a:spcAft>
                <a:spcPts val="0"/>
              </a:spcAft>
              <a:buSzPts val="1400"/>
              <a:buFont typeface="Noto Sans Symbols"/>
              <a:buChar char="❑"/>
            </a:pPr>
            <a:r>
              <a:rPr lang="en-US" sz="2000">
                <a:solidFill>
                  <a:srgbClr val="22130B"/>
                </a:solidFill>
                <a:latin typeface="Arial"/>
                <a:ea typeface="Arial"/>
                <a:cs typeface="Arial"/>
                <a:sym typeface="Arial"/>
              </a:rPr>
              <a:t>As a designer, you know that typography is much deeper than knowing the difference between serif and sans-serif fonts. </a:t>
            </a:r>
            <a:endParaRPr sz="2000">
              <a:solidFill>
                <a:srgbClr val="22130B"/>
              </a:solidFill>
              <a:latin typeface="Arial"/>
              <a:ea typeface="Arial"/>
              <a:cs typeface="Arial"/>
              <a:sym typeface="Arial"/>
            </a:endParaRPr>
          </a:p>
          <a:p>
            <a:pPr indent="-342900" lvl="0" marL="342900" rtl="0" algn="just">
              <a:lnSpc>
                <a:spcPct val="100000"/>
              </a:lnSpc>
              <a:spcBef>
                <a:spcPts val="0"/>
              </a:spcBef>
              <a:spcAft>
                <a:spcPts val="0"/>
              </a:spcAft>
              <a:buSzPts val="1400"/>
              <a:buFont typeface="Noto Sans Symbols"/>
              <a:buChar char="❑"/>
            </a:pPr>
            <a:r>
              <a:rPr lang="en-US" sz="2000">
                <a:solidFill>
                  <a:srgbClr val="22130B"/>
                </a:solidFill>
                <a:latin typeface="Arial"/>
                <a:ea typeface="Arial"/>
                <a:cs typeface="Arial"/>
                <a:sym typeface="Arial"/>
              </a:rPr>
              <a:t>Each letter, like designs or even people, can come with its own meaning, moods, styles—and even anatomical features! </a:t>
            </a:r>
            <a:endParaRPr sz="2000">
              <a:solidFill>
                <a:srgbClr val="22130B"/>
              </a:solidFill>
              <a:latin typeface="Arial"/>
              <a:ea typeface="Arial"/>
              <a:cs typeface="Arial"/>
              <a:sym typeface="Arial"/>
            </a:endParaRPr>
          </a:p>
          <a:p>
            <a:pPr indent="-342900" lvl="0" marL="342900" rtl="0" algn="just">
              <a:lnSpc>
                <a:spcPct val="100000"/>
              </a:lnSpc>
              <a:spcBef>
                <a:spcPts val="0"/>
              </a:spcBef>
              <a:spcAft>
                <a:spcPts val="0"/>
              </a:spcAft>
              <a:buSzPts val="1400"/>
              <a:buFont typeface="Noto Sans Symbols"/>
              <a:buChar char="❑"/>
            </a:pPr>
            <a:r>
              <a:rPr lang="en-US" sz="2000">
                <a:solidFill>
                  <a:srgbClr val="22130B"/>
                </a:solidFill>
                <a:latin typeface="Arial"/>
                <a:ea typeface="Arial"/>
                <a:cs typeface="Arial"/>
                <a:sym typeface="Arial"/>
              </a:rPr>
              <a:t>Typography anatomy is crucial because it provides a framework for understanding the visual structure and characteristics of typefaces and implementing font psychology. </a:t>
            </a:r>
            <a:endParaRPr sz="2000">
              <a:solidFill>
                <a:srgbClr val="22130B"/>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2"/>
          <p:cNvSpPr txBox="1"/>
          <p:nvPr>
            <p:ph type="title"/>
          </p:nvPr>
        </p:nvSpPr>
        <p:spPr>
          <a:xfrm>
            <a:off x="-817287" y="90848"/>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a:solidFill>
                  <a:srgbClr val="22130B"/>
                </a:solidFill>
                <a:latin typeface="Arial"/>
                <a:ea typeface="Arial"/>
                <a:cs typeface="Arial"/>
                <a:sym typeface="Arial"/>
              </a:rPr>
              <a:t>Application of the Anatomy of Typography</a:t>
            </a:r>
            <a:endParaRPr>
              <a:latin typeface="Arial"/>
              <a:ea typeface="Arial"/>
              <a:cs typeface="Arial"/>
              <a:sym typeface="Arial"/>
            </a:endParaRPr>
          </a:p>
        </p:txBody>
      </p:sp>
      <p:sp>
        <p:nvSpPr>
          <p:cNvPr id="270" name="Google Shape;270;p22"/>
          <p:cNvSpPr txBox="1"/>
          <p:nvPr>
            <p:ph idx="6" type="subTitle"/>
          </p:nvPr>
        </p:nvSpPr>
        <p:spPr>
          <a:xfrm>
            <a:off x="6807600" y="4443958"/>
            <a:ext cx="2336400" cy="571460"/>
          </a:xfrm>
          <a:prstGeom prst="rect">
            <a:avLst/>
          </a:prstGeom>
          <a:noFill/>
          <a:ln>
            <a:noFill/>
          </a:ln>
        </p:spPr>
        <p:txBody>
          <a:bodyPr anchorCtr="0" anchor="t" bIns="91425" lIns="91425" spcFirstLastPara="1" rIns="91425" wrap="square" tIns="91425">
            <a:noAutofit/>
          </a:bodyPr>
          <a:lstStyle/>
          <a:p>
            <a:pPr indent="-342900" lvl="0" marL="457200" rtl="0" algn="l">
              <a:lnSpc>
                <a:spcPct val="100000"/>
              </a:lnSpc>
              <a:spcBef>
                <a:spcPts val="0"/>
              </a:spcBef>
              <a:spcAft>
                <a:spcPts val="0"/>
              </a:spcAft>
              <a:buSzPts val="1400"/>
              <a:buNone/>
            </a:pPr>
            <a:r>
              <a:rPr lang="en-US" sz="800"/>
              <a:t>Source: https://www.freeimages.com/download/social3d-icon-set-5690405</a:t>
            </a:r>
            <a:endParaRPr/>
          </a:p>
        </p:txBody>
      </p:sp>
      <p:sp>
        <p:nvSpPr>
          <p:cNvPr id="271" name="Google Shape;271;p22"/>
          <p:cNvSpPr/>
          <p:nvPr/>
        </p:nvSpPr>
        <p:spPr>
          <a:xfrm>
            <a:off x="218210" y="814815"/>
            <a:ext cx="6463145" cy="409342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2000" u="none" cap="none" strike="noStrike">
              <a:solidFill>
                <a:srgbClr val="000000"/>
              </a:solidFill>
              <a:latin typeface="Arial"/>
              <a:ea typeface="Arial"/>
              <a:cs typeface="Arial"/>
              <a:sym typeface="Arial"/>
            </a:endParaRPr>
          </a:p>
          <a:p>
            <a:pPr indent="-457200" lvl="0" marL="457200" marR="0" rtl="0" algn="l">
              <a:lnSpc>
                <a:spcPct val="100000"/>
              </a:lnSpc>
              <a:spcBef>
                <a:spcPts val="0"/>
              </a:spcBef>
              <a:spcAft>
                <a:spcPts val="0"/>
              </a:spcAft>
              <a:buClr>
                <a:srgbClr val="000000"/>
              </a:buClr>
              <a:buSzPts val="2000"/>
              <a:buFont typeface="Arial"/>
              <a:buAutoNum type="arabicPeriod"/>
            </a:pPr>
            <a:r>
              <a:rPr b="1" i="0" lang="en-US" sz="2000" u="none" cap="none" strike="noStrike">
                <a:solidFill>
                  <a:srgbClr val="000000"/>
                </a:solidFill>
                <a:latin typeface="Arial"/>
                <a:ea typeface="Arial"/>
                <a:cs typeface="Arial"/>
                <a:sym typeface="Arial"/>
              </a:rPr>
              <a:t>Font Selection: </a:t>
            </a:r>
            <a:r>
              <a:rPr b="0" i="0" lang="en-US" sz="2000" u="none" cap="none" strike="noStrike">
                <a:solidFill>
                  <a:srgbClr val="000000"/>
                </a:solidFill>
                <a:latin typeface="Arial"/>
                <a:ea typeface="Arial"/>
                <a:cs typeface="Arial"/>
                <a:sym typeface="Arial"/>
              </a:rPr>
              <a:t>Choose typefaces that are appropriate for the intended context and audience of your design. </a:t>
            </a:r>
            <a:endParaRPr b="0" i="0"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2000"/>
              <a:buFont typeface="Arial"/>
              <a:buChar char="•"/>
            </a:pPr>
            <a:r>
              <a:rPr b="0" i="0" lang="en-US" sz="2000" u="none" cap="none" strike="noStrike">
                <a:solidFill>
                  <a:srgbClr val="000000"/>
                </a:solidFill>
                <a:latin typeface="Arial"/>
                <a:ea typeface="Arial"/>
                <a:cs typeface="Arial"/>
                <a:sym typeface="Arial"/>
              </a:rPr>
              <a:t>Consider factors such as readability, legibility, and the overall tone or personality conveyed by the typeface.</a:t>
            </a:r>
            <a:endParaRPr/>
          </a:p>
          <a:p>
            <a:pPr indent="-457200" lvl="0" marL="457200" marR="0" rtl="0" algn="l">
              <a:lnSpc>
                <a:spcPct val="100000"/>
              </a:lnSpc>
              <a:spcBef>
                <a:spcPts val="0"/>
              </a:spcBef>
              <a:spcAft>
                <a:spcPts val="0"/>
              </a:spcAft>
              <a:buClr>
                <a:srgbClr val="000000"/>
              </a:buClr>
              <a:buSzPts val="2000"/>
              <a:buFont typeface="Arial"/>
              <a:buAutoNum type="arabicPeriod" startAt="2"/>
            </a:pPr>
            <a:r>
              <a:rPr b="1" i="0" lang="en-US" sz="2000" u="none" cap="none" strike="noStrike">
                <a:solidFill>
                  <a:srgbClr val="000000"/>
                </a:solidFill>
                <a:latin typeface="Arial"/>
                <a:ea typeface="Arial"/>
                <a:cs typeface="Arial"/>
                <a:sym typeface="Arial"/>
              </a:rPr>
              <a:t>Typeface Analysis: </a:t>
            </a:r>
            <a:r>
              <a:rPr b="0" i="0" lang="en-US" sz="2000" u="none" cap="none" strike="noStrike">
                <a:solidFill>
                  <a:srgbClr val="000000"/>
                </a:solidFill>
                <a:latin typeface="Arial"/>
                <a:ea typeface="Arial"/>
                <a:cs typeface="Arial"/>
                <a:sym typeface="Arial"/>
              </a:rPr>
              <a:t>Analyze the characteristics of the chosen typeface, including its x-height, ascenders, descenders, serifs (if applicable), and other features. </a:t>
            </a:r>
            <a:endParaRPr b="0" i="0"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2000"/>
              <a:buFont typeface="Arial"/>
              <a:buChar char="•"/>
            </a:pPr>
            <a:r>
              <a:rPr b="0" i="0" lang="en-US" sz="2000" u="none" cap="none" strike="noStrike">
                <a:solidFill>
                  <a:srgbClr val="000000"/>
                </a:solidFill>
                <a:latin typeface="Arial"/>
                <a:ea typeface="Arial"/>
                <a:cs typeface="Arial"/>
                <a:sym typeface="Arial"/>
              </a:rPr>
              <a:t>  This understanding will help you utilize the typeface   effectively and make adjustments as needed.</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3"/>
          <p:cNvSpPr txBox="1"/>
          <p:nvPr>
            <p:ph type="title"/>
          </p:nvPr>
        </p:nvSpPr>
        <p:spPr>
          <a:xfrm>
            <a:off x="0" y="123478"/>
            <a:ext cx="6367800" cy="72008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22130B"/>
                </a:solidFill>
                <a:latin typeface="Arial"/>
                <a:ea typeface="Arial"/>
                <a:cs typeface="Arial"/>
                <a:sym typeface="Arial"/>
              </a:rPr>
              <a:t>Application of the Anatomy of Typography</a:t>
            </a:r>
            <a:endParaRPr sz="2400">
              <a:solidFill>
                <a:srgbClr val="55301C"/>
              </a:solidFill>
              <a:latin typeface="Arial"/>
              <a:ea typeface="Arial"/>
              <a:cs typeface="Arial"/>
              <a:sym typeface="Arial"/>
            </a:endParaRPr>
          </a:p>
        </p:txBody>
      </p:sp>
      <p:sp>
        <p:nvSpPr>
          <p:cNvPr id="277" name="Google Shape;277;p23"/>
          <p:cNvSpPr/>
          <p:nvPr/>
        </p:nvSpPr>
        <p:spPr>
          <a:xfrm>
            <a:off x="732610" y="1157179"/>
            <a:ext cx="6094218" cy="3693278"/>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55301C"/>
                </a:solidFill>
                <a:latin typeface="Arial"/>
                <a:ea typeface="Arial"/>
                <a:cs typeface="Arial"/>
                <a:sym typeface="Arial"/>
              </a:rPr>
              <a:t>Letter Spacing (Kerning): </a:t>
            </a:r>
            <a:r>
              <a:rPr b="0" i="0" lang="en-US" sz="2000" u="none" cap="none" strike="noStrike">
                <a:solidFill>
                  <a:srgbClr val="55301C"/>
                </a:solidFill>
                <a:latin typeface="Arial"/>
                <a:ea typeface="Arial"/>
                <a:cs typeface="Arial"/>
                <a:sym typeface="Arial"/>
              </a:rPr>
              <a:t>Adjust the spacing between individual characters to optimize legibility and readability.</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55301C"/>
                </a:solidFill>
                <a:latin typeface="Arial"/>
                <a:ea typeface="Arial"/>
                <a:cs typeface="Arial"/>
                <a:sym typeface="Arial"/>
              </a:rPr>
              <a:t>Pay attention to the overall spacing and ensure that letters are evenly spaced to prevent awkward gaps or overlaps.</a:t>
            </a:r>
            <a:endParaRPr/>
          </a:p>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55301C"/>
                </a:solidFill>
                <a:latin typeface="Arial"/>
                <a:ea typeface="Arial"/>
                <a:cs typeface="Arial"/>
                <a:sym typeface="Arial"/>
              </a:rPr>
              <a:t>Line Spacing (Leading): </a:t>
            </a:r>
            <a:r>
              <a:rPr b="0" i="0" lang="en-US" sz="2000" u="none" cap="none" strike="noStrike">
                <a:solidFill>
                  <a:srgbClr val="55301C"/>
                </a:solidFill>
                <a:latin typeface="Arial"/>
                <a:ea typeface="Arial"/>
                <a:cs typeface="Arial"/>
                <a:sym typeface="Arial"/>
              </a:rPr>
              <a:t>Set appropriate line spacing to ensure comfortable reading and prevent text from appearing crowded or cramped. </a:t>
            </a:r>
            <a:endParaRPr b="0" i="0" sz="2000" u="none" cap="none" strike="noStrike">
              <a:solidFill>
                <a:srgbClr val="55301C"/>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55301C"/>
                </a:solidFill>
                <a:latin typeface="Arial"/>
                <a:ea typeface="Arial"/>
                <a:cs typeface="Arial"/>
                <a:sym typeface="Arial"/>
              </a:rPr>
              <a:t>Adequate leading helps guide the reader's eye smoothly from one line to the next.</a:t>
            </a:r>
            <a:endParaRPr/>
          </a:p>
          <a:p>
            <a:pPr indent="-196850" lvl="0" marL="285750" marR="0" rtl="0" algn="l">
              <a:lnSpc>
                <a:spcPct val="100000"/>
              </a:lnSpc>
              <a:spcBef>
                <a:spcPts val="0"/>
              </a:spcBef>
              <a:spcAft>
                <a:spcPts val="0"/>
              </a:spcAft>
              <a:buClr>
                <a:srgbClr val="000000"/>
              </a:buClr>
              <a:buSzPts val="1400"/>
              <a:buFont typeface="Noto Sans Symbols"/>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4"/>
          <p:cNvSpPr txBox="1"/>
          <p:nvPr>
            <p:ph type="title"/>
          </p:nvPr>
        </p:nvSpPr>
        <p:spPr>
          <a:xfrm>
            <a:off x="1115616" y="195486"/>
            <a:ext cx="6367800" cy="648072"/>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22130B"/>
                </a:solidFill>
                <a:latin typeface="Arial"/>
                <a:ea typeface="Arial"/>
                <a:cs typeface="Arial"/>
                <a:sym typeface="Arial"/>
              </a:rPr>
              <a:t>Application of the Anatomy of Typography</a:t>
            </a:r>
            <a:endParaRPr/>
          </a:p>
        </p:txBody>
      </p:sp>
      <p:sp>
        <p:nvSpPr>
          <p:cNvPr id="283" name="Google Shape;283;p24"/>
          <p:cNvSpPr/>
          <p:nvPr/>
        </p:nvSpPr>
        <p:spPr>
          <a:xfrm>
            <a:off x="853523" y="978640"/>
            <a:ext cx="6025259" cy="3785611"/>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55301C"/>
                </a:solidFill>
                <a:latin typeface="Arial"/>
                <a:ea typeface="Arial"/>
                <a:cs typeface="Arial"/>
                <a:sym typeface="Arial"/>
              </a:rPr>
              <a:t>Alignment: </a:t>
            </a:r>
            <a:r>
              <a:rPr b="0" i="0" lang="en-US" sz="2000" u="none" cap="none" strike="noStrike">
                <a:solidFill>
                  <a:srgbClr val="55301C"/>
                </a:solidFill>
                <a:latin typeface="Arial"/>
                <a:ea typeface="Arial"/>
                <a:cs typeface="Arial"/>
                <a:sym typeface="Arial"/>
              </a:rPr>
              <a:t>Choose alignment options (left-aligned, right-aligned, centered, justified) that best suit the design context and contribute to readability.</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55301C"/>
                </a:solidFill>
                <a:latin typeface="Arial"/>
                <a:ea typeface="Arial"/>
                <a:cs typeface="Arial"/>
                <a:sym typeface="Arial"/>
              </a:rPr>
              <a:t>Ensure consistent alignment throughout the text to maintain visual harmony.</a:t>
            </a:r>
            <a:endParaRPr/>
          </a:p>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55301C"/>
                </a:solidFill>
                <a:latin typeface="Arial"/>
                <a:ea typeface="Arial"/>
                <a:cs typeface="Arial"/>
                <a:sym typeface="Arial"/>
              </a:rPr>
              <a:t>Hierarchy and Emphasis: </a:t>
            </a:r>
            <a:r>
              <a:rPr b="0" i="0" lang="en-US" sz="2000" u="none" cap="none" strike="noStrike">
                <a:solidFill>
                  <a:srgbClr val="55301C"/>
                </a:solidFill>
                <a:latin typeface="Arial"/>
                <a:ea typeface="Arial"/>
                <a:cs typeface="Arial"/>
                <a:sym typeface="Arial"/>
              </a:rPr>
              <a:t>Establish a visual hierarchy within the text by varying font size, weight, style, and color. </a:t>
            </a:r>
            <a:endParaRPr b="0" i="0" sz="2000" u="none" cap="none" strike="noStrike">
              <a:solidFill>
                <a:srgbClr val="55301C"/>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55301C"/>
                </a:solidFill>
                <a:latin typeface="Arial"/>
                <a:ea typeface="Arial"/>
                <a:cs typeface="Arial"/>
                <a:sym typeface="Arial"/>
              </a:rPr>
              <a:t>Use these variations to emphasize important information and guide the reader's attention effectively.</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25"/>
          <p:cNvSpPr txBox="1"/>
          <p:nvPr>
            <p:ph type="title"/>
          </p:nvPr>
        </p:nvSpPr>
        <p:spPr>
          <a:xfrm>
            <a:off x="560527" y="0"/>
            <a:ext cx="5736364" cy="696191"/>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22130B"/>
                </a:solidFill>
                <a:latin typeface="Arial"/>
                <a:ea typeface="Arial"/>
                <a:cs typeface="Arial"/>
                <a:sym typeface="Arial"/>
              </a:rPr>
              <a:t>Application of the Anatomy of Typography</a:t>
            </a:r>
            <a:endParaRPr/>
          </a:p>
        </p:txBody>
      </p:sp>
      <p:sp>
        <p:nvSpPr>
          <p:cNvPr id="289" name="Google Shape;289;p25"/>
          <p:cNvSpPr/>
          <p:nvPr/>
        </p:nvSpPr>
        <p:spPr>
          <a:xfrm>
            <a:off x="765238" y="779756"/>
            <a:ext cx="5656343" cy="400105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Arial"/>
                <a:ea typeface="Arial"/>
                <a:cs typeface="Arial"/>
                <a:sym typeface="Arial"/>
              </a:rPr>
              <a:t>Consistency: </a:t>
            </a:r>
            <a:r>
              <a:rPr b="0" i="0" lang="en-US" sz="2000" u="none" cap="none" strike="noStrike">
                <a:solidFill>
                  <a:srgbClr val="000000"/>
                </a:solidFill>
                <a:latin typeface="Arial"/>
                <a:ea typeface="Arial"/>
                <a:cs typeface="Arial"/>
                <a:sym typeface="Arial"/>
              </a:rPr>
              <a:t>Maintain consistency in typography throughout your design to create a cohesive and professional appearance.</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Use consistent typefaces, font sizes, spacing, and alignment to ensure visual harmony and readability.</a:t>
            </a:r>
            <a:endParaRPr/>
          </a:p>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Arial"/>
                <a:ea typeface="Arial"/>
                <a:cs typeface="Arial"/>
                <a:sym typeface="Arial"/>
              </a:rPr>
              <a:t>Whitespace: </a:t>
            </a:r>
            <a:r>
              <a:rPr b="0" i="0" lang="en-US" sz="2000" u="none" cap="none" strike="noStrike">
                <a:solidFill>
                  <a:srgbClr val="000000"/>
                </a:solidFill>
                <a:latin typeface="Arial"/>
                <a:ea typeface="Arial"/>
                <a:cs typeface="Arial"/>
                <a:sym typeface="Arial"/>
              </a:rPr>
              <a:t>Utilize whitespace effectively to enhance the overall readability and aesthetic of your design.</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Pay attention to margins, padding, and spacing between elements to create a balanced and visually pleasing layout.</a:t>
            </a:r>
            <a:endParaRPr/>
          </a:p>
          <a:p>
            <a:pPr indent="-196850" lvl="0" marL="285750" marR="0" rtl="0" algn="l">
              <a:lnSpc>
                <a:spcPct val="100000"/>
              </a:lnSpc>
              <a:spcBef>
                <a:spcPts val="0"/>
              </a:spcBef>
              <a:spcAft>
                <a:spcPts val="0"/>
              </a:spcAft>
              <a:buClr>
                <a:srgbClr val="000000"/>
              </a:buClr>
              <a:buSzPts val="1400"/>
              <a:buFont typeface="Noto Sans Symbols"/>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6"/>
          <p:cNvSpPr txBox="1"/>
          <p:nvPr>
            <p:ph type="title"/>
          </p:nvPr>
        </p:nvSpPr>
        <p:spPr>
          <a:xfrm>
            <a:off x="677013" y="1863518"/>
            <a:ext cx="6367800" cy="2246852"/>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4800"/>
              <a:buNone/>
            </a:pPr>
            <a:r>
              <a:rPr lang="en-US" sz="2000">
                <a:solidFill>
                  <a:srgbClr val="000000"/>
                </a:solidFill>
                <a:latin typeface="Arial"/>
                <a:ea typeface="Arial"/>
                <a:cs typeface="Arial"/>
                <a:sym typeface="Arial"/>
              </a:rPr>
              <a:t>Testing and Refinement: </a:t>
            </a:r>
            <a:r>
              <a:rPr b="0" lang="en-US" sz="2000">
                <a:solidFill>
                  <a:srgbClr val="000000"/>
                </a:solidFill>
                <a:latin typeface="Arial"/>
                <a:ea typeface="Arial"/>
                <a:cs typeface="Arial"/>
                <a:sym typeface="Arial"/>
              </a:rPr>
              <a:t>Test your typographic choices and layout design across different devices and media to ensure optimal readability and legibility. </a:t>
            </a:r>
            <a:br>
              <a:rPr b="0" lang="en-US" sz="2000">
                <a:solidFill>
                  <a:srgbClr val="000000"/>
                </a:solidFill>
                <a:latin typeface="Arial"/>
                <a:ea typeface="Arial"/>
                <a:cs typeface="Arial"/>
                <a:sym typeface="Arial"/>
              </a:rPr>
            </a:br>
            <a:r>
              <a:rPr b="0" lang="en-US" sz="2000">
                <a:solidFill>
                  <a:srgbClr val="000000"/>
                </a:solidFill>
                <a:latin typeface="Arial"/>
                <a:ea typeface="Arial"/>
                <a:cs typeface="Arial"/>
                <a:sym typeface="Arial"/>
              </a:rPr>
              <a:t>Make adjustments as needed based on feedback and usability testing.</a:t>
            </a:r>
            <a:br>
              <a:rPr b="0" lang="en-US" sz="2000">
                <a:solidFill>
                  <a:srgbClr val="000000"/>
                </a:solidFill>
                <a:latin typeface="Arial"/>
                <a:ea typeface="Arial"/>
                <a:cs typeface="Arial"/>
                <a:sym typeface="Arial"/>
              </a:rPr>
            </a:br>
            <a:r>
              <a:rPr b="0" lang="en-US" sz="2000">
                <a:solidFill>
                  <a:srgbClr val="000000"/>
                </a:solidFill>
                <a:latin typeface="Arial"/>
                <a:ea typeface="Arial"/>
                <a:cs typeface="Arial"/>
                <a:sym typeface="Arial"/>
              </a:rPr>
              <a:t>By studying and recognizing the various components that make up letterforms, such as the spine, stem, and stroke, designers gain a deeper understanding of how each element contributes to the overall appearance and legibility of a typeface. </a:t>
            </a:r>
            <a:br>
              <a:rPr b="0" lang="en-US" sz="2000">
                <a:solidFill>
                  <a:srgbClr val="000000"/>
                </a:solidFill>
                <a:latin typeface="Arial"/>
                <a:ea typeface="Arial"/>
                <a:cs typeface="Arial"/>
                <a:sym typeface="Arial"/>
              </a:rPr>
            </a:br>
            <a:r>
              <a:rPr b="0" lang="en-US" sz="2000">
                <a:solidFill>
                  <a:srgbClr val="000000"/>
                </a:solidFill>
                <a:latin typeface="Arial"/>
                <a:ea typeface="Arial"/>
                <a:cs typeface="Arial"/>
                <a:sym typeface="Arial"/>
              </a:rPr>
              <a:t>This knowledge enables a designer to make informed decisions when selecting and working with typefaces, so they align with the intended tone, purpose, and message of a design. </a:t>
            </a:r>
            <a:br>
              <a:rPr b="0" lang="en-US" sz="1800">
                <a:solidFill>
                  <a:srgbClr val="000000"/>
                </a:solidFill>
                <a:latin typeface="Arial"/>
                <a:ea typeface="Arial"/>
                <a:cs typeface="Arial"/>
                <a:sym typeface="Arial"/>
              </a:rPr>
            </a:br>
            <a:endParaRPr b="0" sz="1800">
              <a:solidFill>
                <a:srgbClr val="000000"/>
              </a:solidFill>
              <a:latin typeface="Arial"/>
              <a:ea typeface="Arial"/>
              <a:cs typeface="Arial"/>
              <a:sym typeface="Arial"/>
            </a:endParaRPr>
          </a:p>
        </p:txBody>
      </p:sp>
      <p:sp>
        <p:nvSpPr>
          <p:cNvPr id="295" name="Google Shape;295;p26"/>
          <p:cNvSpPr/>
          <p:nvPr/>
        </p:nvSpPr>
        <p:spPr>
          <a:xfrm>
            <a:off x="529936" y="119108"/>
            <a:ext cx="5370553" cy="46162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400" u="none" cap="none" strike="noStrike">
                <a:solidFill>
                  <a:srgbClr val="22130B"/>
                </a:solidFill>
                <a:latin typeface="Arial"/>
                <a:ea typeface="Arial"/>
                <a:cs typeface="Arial"/>
                <a:sym typeface="Arial"/>
              </a:rPr>
              <a:t>Application of the Anatomy of Typography</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7"/>
          <p:cNvSpPr txBox="1"/>
          <p:nvPr>
            <p:ph type="title"/>
          </p:nvPr>
        </p:nvSpPr>
        <p:spPr>
          <a:xfrm>
            <a:off x="500367" y="90120"/>
            <a:ext cx="6367800" cy="648072"/>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Clr>
                <a:srgbClr val="000000"/>
              </a:buClr>
              <a:buSzPts val="2400"/>
              <a:buNone/>
            </a:pPr>
            <a:r>
              <a:rPr lang="en-US" sz="2400">
                <a:solidFill>
                  <a:srgbClr val="22130B"/>
                </a:solidFill>
                <a:latin typeface="Arial"/>
                <a:ea typeface="Arial"/>
                <a:cs typeface="Arial"/>
                <a:sym typeface="Arial"/>
              </a:rPr>
              <a:t>Summary of the Anatomy of Typography</a:t>
            </a:r>
            <a:endParaRPr b="0" sz="2400">
              <a:solidFill>
                <a:srgbClr val="000000"/>
              </a:solidFill>
              <a:latin typeface="Arial"/>
              <a:ea typeface="Arial"/>
              <a:cs typeface="Arial"/>
              <a:sym typeface="Arial"/>
            </a:endParaRPr>
          </a:p>
        </p:txBody>
      </p:sp>
      <p:sp>
        <p:nvSpPr>
          <p:cNvPr id="301" name="Google Shape;301;p27"/>
          <p:cNvSpPr/>
          <p:nvPr/>
        </p:nvSpPr>
        <p:spPr>
          <a:xfrm>
            <a:off x="375676" y="738192"/>
            <a:ext cx="7573369" cy="4093388"/>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The anatomy of typography refers to the various parts and terms used to describe the components of individual characters within a typeface. Understanding the anatomy of typography is essential for designers and typographers to communicate effectively about type design and typography. Here's a breakdown of the key terms:</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1.	Baseline: The imaginary line upon which most characters’ sit. It provides a foundation for aligning characters and ensuring uniformity in the text.</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2.	X-Height: The height of lowercase letters, measured from the baseline to the top of most lowercase letters (excluding ascenders and descenders). It influences the overall legibility and readability of a typeface.</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8"/>
          <p:cNvSpPr txBox="1"/>
          <p:nvPr>
            <p:ph type="title"/>
          </p:nvPr>
        </p:nvSpPr>
        <p:spPr>
          <a:xfrm>
            <a:off x="0" y="0"/>
            <a:ext cx="6367800" cy="696191"/>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22130B"/>
                </a:solidFill>
                <a:latin typeface="Arial"/>
                <a:ea typeface="Arial"/>
                <a:cs typeface="Arial"/>
                <a:sym typeface="Arial"/>
              </a:rPr>
              <a:t>Summary of the Anatomy of Typography</a:t>
            </a:r>
            <a:endParaRPr/>
          </a:p>
        </p:txBody>
      </p:sp>
      <p:sp>
        <p:nvSpPr>
          <p:cNvPr id="307" name="Google Shape;307;p28"/>
          <p:cNvSpPr/>
          <p:nvPr/>
        </p:nvSpPr>
        <p:spPr>
          <a:xfrm>
            <a:off x="548457" y="696191"/>
            <a:ext cx="6455016" cy="4093388"/>
          </a:xfrm>
          <a:prstGeom prst="rect">
            <a:avLst/>
          </a:prstGeom>
          <a:noFill/>
          <a:ln>
            <a:noFill/>
          </a:ln>
        </p:spPr>
        <p:txBody>
          <a:bodyPr anchorCtr="0" anchor="t" bIns="45700" lIns="91425" spcFirstLastPara="1" rIns="91425" wrap="square" tIns="45700">
            <a:spAutoFit/>
          </a:bodyPr>
          <a:lstStyle/>
          <a:p>
            <a:pPr indent="-158750" lvl="0" marL="285750" marR="0" rtl="0" algn="l">
              <a:lnSpc>
                <a:spcPct val="100000"/>
              </a:lnSpc>
              <a:spcBef>
                <a:spcPts val="0"/>
              </a:spcBef>
              <a:spcAft>
                <a:spcPts val="0"/>
              </a:spcAft>
              <a:buClr>
                <a:srgbClr val="000000"/>
              </a:buClr>
              <a:buSzPts val="2000"/>
              <a:buFont typeface="Noto Sans Symbols"/>
              <a:buNone/>
            </a:pPr>
            <a:r>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3.	Cap Height: The height of uppercase letters, measured from the baseline to the top of uppercase characters. Cap height is often used as a reference point for determining font size and spacing.</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4.	Ascender: The part of a lowercase letter that extends above the x-height. Ascenders are found in characters like "b," "d," and "h" and contribute to the overall visual rhythm and balance of a typeface.</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5.	Descender: The part of a lowercase letter that extends below the baseline. Descenders are found in characters like "g," "p," and "q" and can affect line spacing and legibility in text.</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9"/>
          <p:cNvSpPr txBox="1"/>
          <p:nvPr>
            <p:ph type="title"/>
          </p:nvPr>
        </p:nvSpPr>
        <p:spPr>
          <a:xfrm>
            <a:off x="0" y="0"/>
            <a:ext cx="6367800" cy="792088"/>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22130B"/>
                </a:solidFill>
                <a:latin typeface="Arial"/>
                <a:ea typeface="Arial"/>
                <a:cs typeface="Arial"/>
                <a:sym typeface="Arial"/>
              </a:rPr>
              <a:t>Summary of the Anatomy of Typography</a:t>
            </a:r>
            <a:endParaRPr/>
          </a:p>
        </p:txBody>
      </p:sp>
      <p:sp>
        <p:nvSpPr>
          <p:cNvPr id="313" name="Google Shape;313;p29"/>
          <p:cNvSpPr/>
          <p:nvPr/>
        </p:nvSpPr>
        <p:spPr>
          <a:xfrm>
            <a:off x="368927" y="396044"/>
            <a:ext cx="6478682" cy="5016718"/>
          </a:xfrm>
          <a:prstGeom prst="rect">
            <a:avLst/>
          </a:prstGeom>
          <a:noFill/>
          <a:ln>
            <a:noFill/>
          </a:ln>
        </p:spPr>
        <p:txBody>
          <a:bodyPr anchorCtr="0" anchor="t" bIns="45700" lIns="91425" spcFirstLastPara="1" rIns="91425" wrap="square" tIns="45700">
            <a:spAutoFit/>
          </a:bodyPr>
          <a:lstStyle/>
          <a:p>
            <a:pPr indent="-158750" lvl="0" marL="285750" marR="0" rtl="0" algn="l">
              <a:lnSpc>
                <a:spcPct val="100000"/>
              </a:lnSpc>
              <a:spcBef>
                <a:spcPts val="0"/>
              </a:spcBef>
              <a:spcAft>
                <a:spcPts val="0"/>
              </a:spcAft>
              <a:buClr>
                <a:srgbClr val="000000"/>
              </a:buClr>
              <a:buSzPts val="2000"/>
              <a:buFont typeface="Noto Sans Symbols"/>
              <a:buNone/>
            </a:pPr>
            <a:r>
              <a:t/>
            </a:r>
            <a:endParaRPr b="0" i="0" sz="20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6.	Stem: The main vertical or diagonal stroke in a letter, such as the vertical stroke in the letter "I" or the diagonal stroke in the letter "A.“</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7.	Bowl: The rounded or curved part of letters like "a," "b," "d," "g," "o," and "p." The bowl contributes to the overall shape and character of the letterform.</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8.	Counter: The enclosed or partially enclosed space within letters like "a," "b," "d," "o," and "p." Counters can vary in size and shape and affect the overall legibility and aesthetic of a typeface.</a:t>
            </a:r>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9.	Serif: Small decorative strokes or flourishes at the ends of the main strokes in a letter. Serifs are characteristic of serif typefaces and can be classified as bracketed, or slab serifs.</a:t>
            </a:r>
            <a:endParaRPr/>
          </a:p>
          <a:p>
            <a:pPr indent="-158750" lvl="0" marL="285750" marR="0" rtl="0" algn="l">
              <a:lnSpc>
                <a:spcPct val="100000"/>
              </a:lnSpc>
              <a:spcBef>
                <a:spcPts val="0"/>
              </a:spcBef>
              <a:spcAft>
                <a:spcPts val="0"/>
              </a:spcAft>
              <a:buClr>
                <a:srgbClr val="000000"/>
              </a:buClr>
              <a:buSzPts val="2000"/>
              <a:buFont typeface="Noto Sans Symbols"/>
              <a:buNone/>
            </a:pPr>
            <a:r>
              <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30"/>
          <p:cNvSpPr txBox="1"/>
          <p:nvPr>
            <p:ph type="title"/>
          </p:nvPr>
        </p:nvSpPr>
        <p:spPr>
          <a:xfrm>
            <a:off x="1" y="0"/>
            <a:ext cx="5787736" cy="602673"/>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solidFill>
                  <a:srgbClr val="22130B"/>
                </a:solidFill>
                <a:latin typeface="Arial"/>
                <a:ea typeface="Arial"/>
                <a:cs typeface="Arial"/>
                <a:sym typeface="Arial"/>
              </a:rPr>
              <a:t>Summary of the Anatomy of Typography</a:t>
            </a:r>
            <a:endParaRPr>
              <a:solidFill>
                <a:srgbClr val="22130B"/>
              </a:solidFill>
            </a:endParaRPr>
          </a:p>
        </p:txBody>
      </p:sp>
      <p:sp>
        <p:nvSpPr>
          <p:cNvPr id="319" name="Google Shape;319;p30"/>
          <p:cNvSpPr/>
          <p:nvPr/>
        </p:nvSpPr>
        <p:spPr>
          <a:xfrm>
            <a:off x="460152" y="602673"/>
            <a:ext cx="6366675" cy="45242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10.	Sans Serif: A typeface classification characterized by the absence of serifs. Sans serif typefaces are often considered more modern and minimalist in design.</a:t>
            </a:r>
            <a:endParaRPr/>
          </a:p>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11.	Terminal: The end of a stroke or stem in a letter. Terminals can be flat, rounded, or angled and contribute to the overall style and personality of a typeface.</a:t>
            </a:r>
            <a:endParaRPr/>
          </a:p>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12.	Spur: A small projection or serif-like feature extending from a curved stroke, as seen in letters like "b," "d," "g," and "q."</a:t>
            </a:r>
            <a:endParaRPr/>
          </a:p>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13.	Aperture: The partially enclosed space within letters like "n," "m," "h," and "u" where strokes meet. Apertures affect legibility and spacing in typefaces.</a:t>
            </a:r>
            <a:endParaRPr/>
          </a:p>
          <a:p>
            <a:pPr indent="0" lvl="0" marL="0" marR="0" rtl="0" algn="l">
              <a:lnSpc>
                <a:spcPct val="100000"/>
              </a:lnSpc>
              <a:spcBef>
                <a:spcPts val="0"/>
              </a:spcBef>
              <a:spcAft>
                <a:spcPts val="0"/>
              </a:spcAft>
              <a:buNone/>
            </a:pPr>
            <a:r>
              <a:rPr b="0" i="0" lang="en-US" sz="1800" u="none" cap="none" strike="noStrike">
                <a:solidFill>
                  <a:srgbClr val="22130B"/>
                </a:solidFill>
                <a:latin typeface="Arial"/>
                <a:ea typeface="Arial"/>
                <a:cs typeface="Arial"/>
                <a:sym typeface="Arial"/>
              </a:rPr>
              <a:t>14.	Crossbar: The horizontal stroke in letters like "A," "H," and "T" that connects two stems or strokes. The design of the crossbar can vary in width and style.</a:t>
            </a:r>
            <a:endParaRPr/>
          </a:p>
          <a:p>
            <a:pPr indent="-342900" lvl="0" marL="342900" marR="0" rtl="0" algn="l">
              <a:lnSpc>
                <a:spcPct val="100000"/>
              </a:lnSpc>
              <a:spcBef>
                <a:spcPts val="0"/>
              </a:spcBef>
              <a:spcAft>
                <a:spcPts val="0"/>
              </a:spcAft>
              <a:buClr>
                <a:srgbClr val="000000"/>
              </a:buClr>
              <a:buSzPts val="1800"/>
              <a:buFont typeface="Arial"/>
              <a:buChar char="•"/>
            </a:pPr>
            <a:r>
              <a:rPr b="0" i="0" lang="en-US" sz="1800" u="none" cap="none" strike="noStrike">
                <a:solidFill>
                  <a:srgbClr val="22130B"/>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32"/>
          <p:cNvSpPr txBox="1"/>
          <p:nvPr>
            <p:ph type="title"/>
          </p:nvPr>
        </p:nvSpPr>
        <p:spPr>
          <a:xfrm>
            <a:off x="277788" y="600916"/>
            <a:ext cx="4536504" cy="432048"/>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4800"/>
              <a:buNone/>
            </a:pPr>
            <a:r>
              <a:rPr lang="en-US" sz="2400">
                <a:latin typeface="Arial"/>
                <a:ea typeface="Arial"/>
                <a:cs typeface="Arial"/>
                <a:sym typeface="Arial"/>
              </a:rPr>
              <a:t>Summary</a:t>
            </a:r>
            <a:br>
              <a:rPr lang="en-US"/>
            </a:br>
            <a:endParaRPr/>
          </a:p>
        </p:txBody>
      </p:sp>
      <p:sp>
        <p:nvSpPr>
          <p:cNvPr id="325" name="Google Shape;325;p32"/>
          <p:cNvSpPr/>
          <p:nvPr/>
        </p:nvSpPr>
        <p:spPr>
          <a:xfrm>
            <a:off x="86722" y="643358"/>
            <a:ext cx="7457078" cy="452427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The anatomy of typography allows designers and typographers to analyze and discuss typefaces more effectively, enabling them to make informed decisions about font selection, spacing, and layout in their designs.</a:t>
            </a:r>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Readability refers to the overall ease of reading a body of text, while legibility focuses on the clarity and distinctiveness of individual characters within that text. </a:t>
            </a:r>
            <a:endParaRPr b="0" i="0" sz="18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Both readability and legibility are important considerations in typographic design, as they directly impact the effectiveness of written communication and the overall user experience for readers.</a:t>
            </a:r>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By applying the anatomy of typography in your design process, you can create typographic compositions that are not only visually appealing but also highly readable, engaging, and effective in communicating your message to your audience.</a:t>
            </a:r>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900" u="none" cap="none" strike="noStrike">
                <a:solidFill>
                  <a:srgbClr val="000000"/>
                </a:solidFill>
                <a:latin typeface="Arial"/>
                <a:ea typeface="Arial"/>
                <a:cs typeface="Arial"/>
                <a:sym typeface="Arial"/>
              </a:rPr>
              <a:t>IMAGE REFERENCES: Assem, Osman (2024), Typography: The Anatomy of a Letter, Retrieved from </a:t>
            </a:r>
            <a:r>
              <a:rPr b="0" i="0" lang="en-US" sz="900" u="sng" cap="none" strike="noStrike">
                <a:solidFill>
                  <a:srgbClr val="000000"/>
                </a:solidFill>
                <a:latin typeface="Arial"/>
                <a:ea typeface="Arial"/>
                <a:cs typeface="Arial"/>
                <a:sym typeface="Arial"/>
                <a:hlinkClick r:id="rId3">
                  <a:extLst>
                    <a:ext uri="{A12FA001-AC4F-418D-AE19-62706E023703}">
                      <ahyp:hlinkClr val="tx"/>
                    </a:ext>
                  </a:extLst>
                </a:hlinkClick>
              </a:rPr>
              <a:t>https://osmanassem.com/typography-the-anatomy-of-a-letter /</a:t>
            </a:r>
            <a:endParaRPr b="0" i="0" sz="9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900" u="none" cap="none" strike="noStrike">
                <a:solidFill>
                  <a:srgbClr val="000000"/>
                </a:solidFill>
                <a:latin typeface="Arial"/>
                <a:ea typeface="Arial"/>
                <a:cs typeface="Arial"/>
                <a:sym typeface="Arial"/>
              </a:rPr>
              <a:t>Nieves, Melody (2021), Typography: The Anatomy of a Letter Retrieved from https://design.tutsplus.com/articles/typography-the-anatomy-of-a-letter--cms-29828</a:t>
            </a:r>
            <a:endParaRPr b="0" i="0" sz="900" u="none" cap="none" strike="noStrike">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33"/>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US" sz="4000">
                <a:solidFill>
                  <a:srgbClr val="22130B"/>
                </a:solidFill>
                <a:latin typeface="Arial"/>
                <a:ea typeface="Arial"/>
                <a:cs typeface="Arial"/>
                <a:sym typeface="Arial"/>
              </a:rPr>
              <a:t>THANK YOU</a:t>
            </a:r>
            <a:endParaRPr/>
          </a:p>
        </p:txBody>
      </p:sp>
      <p:sp>
        <p:nvSpPr>
          <p:cNvPr id="331" name="Google Shape;331;p33"/>
          <p:cNvSpPr txBox="1"/>
          <p:nvPr/>
        </p:nvSpPr>
        <p:spPr>
          <a:xfrm>
            <a:off x="2699792" y="2427734"/>
            <a:ext cx="3653400" cy="1656184"/>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rgbClr val="22130B"/>
                </a:solidFill>
                <a:latin typeface="Arial"/>
                <a:ea typeface="Arial"/>
                <a:cs typeface="Arial"/>
                <a:sym typeface="Arial"/>
              </a:rPr>
              <a:t>LECTURE 4</a:t>
            </a:r>
            <a:endParaRPr b="1" i="0" sz="2000" u="none" cap="none" strike="noStrike">
              <a:solidFill>
                <a:srgbClr val="22130B"/>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rgbClr val="22130B"/>
                </a:solidFill>
                <a:latin typeface="Arial"/>
                <a:ea typeface="Arial"/>
                <a:cs typeface="Arial"/>
                <a:sym typeface="Arial"/>
              </a:rPr>
              <a:t>BY DR. RAPHAEL OGUTU,</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rgbClr val="22130B"/>
                </a:solidFill>
                <a:latin typeface="Arial"/>
                <a:ea typeface="Arial"/>
                <a:cs typeface="Arial"/>
                <a:sym typeface="Arial"/>
              </a:rPr>
              <a:t>Mass Communication Department,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rgbClr val="22130B"/>
                </a:solidFill>
                <a:latin typeface="Arial"/>
                <a:ea typeface="Arial"/>
                <a:cs typeface="Arial"/>
                <a:sym typeface="Arial"/>
              </a:rPr>
              <a:t>AFRICA NAZARENE UNIVERSITY</a:t>
            </a:r>
            <a:endParaRPr b="1" i="0" sz="2000" u="none" cap="none" strike="noStrike">
              <a:solidFill>
                <a:srgbClr val="22130B"/>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Minimalist Aesthetic Slideshow by Slidesgo">
  <a:themeElements>
    <a:clrScheme name="Simple Light">
      <a:dk1>
        <a:srgbClr val="6D5B57"/>
      </a:dk1>
      <a:lt1>
        <a:srgbClr val="F2E1D8"/>
      </a:lt1>
      <a:dk2>
        <a:srgbClr val="595959"/>
      </a:dk2>
      <a:lt2>
        <a:srgbClr val="B08980"/>
      </a:lt2>
      <a:accent1>
        <a:srgbClr val="6D5B57"/>
      </a:accent1>
      <a:accent2>
        <a:srgbClr val="F2E1D8"/>
      </a:accent2>
      <a:accent3>
        <a:srgbClr val="595959"/>
      </a:accent3>
      <a:accent4>
        <a:srgbClr val="B08980"/>
      </a:accent4>
      <a:accent5>
        <a:srgbClr val="F2E1D8"/>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Dr</dc:creator>
</cp:coreProperties>
</file>