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5"/>
  </p:notesMasterIdLst>
  <p:sldIdLst>
    <p:sldId id="256" r:id="rId2"/>
    <p:sldId id="257" r:id="rId3"/>
    <p:sldId id="258" r:id="rId4"/>
    <p:sldId id="289" r:id="rId5"/>
    <p:sldId id="259" r:id="rId6"/>
    <p:sldId id="260" r:id="rId7"/>
    <p:sldId id="261" r:id="rId8"/>
    <p:sldId id="262" r:id="rId9"/>
    <p:sldId id="263" r:id="rId10"/>
    <p:sldId id="264" r:id="rId11"/>
    <p:sldId id="265" r:id="rId12"/>
    <p:sldId id="266" r:id="rId13"/>
    <p:sldId id="267" r:id="rId14"/>
    <p:sldId id="290" r:id="rId15"/>
    <p:sldId id="268" r:id="rId16"/>
    <p:sldId id="269" r:id="rId17"/>
    <p:sldId id="270" r:id="rId18"/>
    <p:sldId id="272"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9144000" cy="5143500" type="screen16x9"/>
  <p:notesSz cx="6858000" cy="9144000"/>
  <p:embeddedFontLst>
    <p:embeddedFont>
      <p:font typeface="Oxygen Light" panose="020B0604020202020204" charset="0"/>
      <p:regular r:id="rId36"/>
      <p:bold r:id="rId37"/>
    </p:embeddedFont>
    <p:embeddedFont>
      <p:font typeface="Oxygen" panose="020B0604020202020204" charset="0"/>
      <p:regular r:id="rId38"/>
      <p:bold r:id="rId39"/>
    </p:embeddedFont>
    <p:embeddedFont>
      <p:font typeface="Poor Richard" panose="02080502050505020702" pitchFamily="18" charset="0"/>
      <p:regular r:id="rId40"/>
    </p:embeddedFont>
    <p:embeddedFont>
      <p:font typeface="Bebas Neue" panose="020B0604020202020204" charset="0"/>
      <p:regular r:id="rId41"/>
    </p:embeddedFont>
    <p:embeddedFont>
      <p:font typeface="Poiret One" panose="020B0604020202020204" charset="0"/>
      <p:regular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jieb4sKMUQJYSIAgk1Gn4R6NShJ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2" d="100"/>
          <a:sy n="92" d="100"/>
        </p:scale>
        <p:origin x="756" y="7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7.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8" Type="http://customschemas.google.com/relationships/presentationmetadata" Target="meta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20" Type="http://schemas.openxmlformats.org/officeDocument/2006/relationships/slide" Target="slides/slide19.xml"/><Relationship Id="rId41"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 name="Google Shape;8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 name="Google Shape;11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1" name="Google Shape;17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 name="Google Shape;21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 name="Google Shape;267;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3" name="Google Shape;27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9" name="Google Shape;279;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35"/>
          <p:cNvPicPr preferRelativeResize="0"/>
          <p:nvPr/>
        </p:nvPicPr>
        <p:blipFill rotWithShape="1">
          <a:blip r:embed="rId2">
            <a:alphaModFix/>
          </a:blip>
          <a:srcRect/>
          <a:stretch/>
        </p:blipFill>
        <p:spPr>
          <a:xfrm>
            <a:off x="0" y="0"/>
            <a:ext cx="9143999" cy="5144006"/>
          </a:xfrm>
          <a:prstGeom prst="rect">
            <a:avLst/>
          </a:prstGeom>
          <a:noFill/>
          <a:ln>
            <a:noFill/>
          </a:ln>
        </p:spPr>
      </p:pic>
      <p:sp>
        <p:nvSpPr>
          <p:cNvPr id="10" name="Google Shape;10;p35"/>
          <p:cNvSpPr txBox="1">
            <a:spLocks noGrp="1"/>
          </p:cNvSpPr>
          <p:nvPr>
            <p:ph type="ctrTitle"/>
          </p:nvPr>
        </p:nvSpPr>
        <p:spPr>
          <a:xfrm>
            <a:off x="4149000" y="970200"/>
            <a:ext cx="3852000" cy="24105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5200"/>
              <a:buNone/>
              <a:defRPr sz="4400" b="1">
                <a:latin typeface="Poiret One"/>
                <a:ea typeface="Poiret One"/>
                <a:cs typeface="Poiret One"/>
                <a:sym typeface="Poiret One"/>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a:endParaRPr/>
          </a:p>
        </p:txBody>
      </p:sp>
      <p:sp>
        <p:nvSpPr>
          <p:cNvPr id="11" name="Google Shape;11;p35"/>
          <p:cNvSpPr txBox="1">
            <a:spLocks noGrp="1"/>
          </p:cNvSpPr>
          <p:nvPr>
            <p:ph type="subTitle" idx="1"/>
          </p:nvPr>
        </p:nvSpPr>
        <p:spPr>
          <a:xfrm>
            <a:off x="4149000" y="3380700"/>
            <a:ext cx="3852000" cy="7926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a:latin typeface="Oxygen"/>
                <a:ea typeface="Oxygen"/>
                <a:cs typeface="Oxygen"/>
                <a:sym typeface="Oxygen"/>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2"/>
        <p:cNvGrpSpPr/>
        <p:nvPr/>
      </p:nvGrpSpPr>
      <p:grpSpPr>
        <a:xfrm>
          <a:off x="0" y="0"/>
          <a:ext cx="0" cy="0"/>
          <a:chOff x="0" y="0"/>
          <a:chExt cx="0" cy="0"/>
        </a:xfrm>
      </p:grpSpPr>
      <p:pic>
        <p:nvPicPr>
          <p:cNvPr id="13" name="Google Shape;13;p36"/>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4" name="Google Shape;14;p3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6"/>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Font typeface="Oxygen"/>
              <a:buChar char="●"/>
              <a:defRPr sz="1400">
                <a:latin typeface="Oxygen"/>
                <a:ea typeface="Oxygen"/>
                <a:cs typeface="Oxygen"/>
                <a:sym typeface="Oxygen"/>
              </a:defRPr>
            </a:lvl1pPr>
            <a:lvl2pPr marL="914400" lvl="1" indent="-317500" algn="l">
              <a:lnSpc>
                <a:spcPct val="115000"/>
              </a:lnSpc>
              <a:spcBef>
                <a:spcPts val="1600"/>
              </a:spcBef>
              <a:spcAft>
                <a:spcPts val="0"/>
              </a:spcAft>
              <a:buSzPts val="1400"/>
              <a:buFont typeface="Oxygen"/>
              <a:buChar char="○"/>
              <a:defRPr>
                <a:latin typeface="Oxygen"/>
                <a:ea typeface="Oxygen"/>
                <a:cs typeface="Oxygen"/>
                <a:sym typeface="Oxygen"/>
              </a:defRPr>
            </a:lvl2pPr>
            <a:lvl3pPr marL="1371600" lvl="2" indent="-317500" algn="l">
              <a:lnSpc>
                <a:spcPct val="115000"/>
              </a:lnSpc>
              <a:spcBef>
                <a:spcPts val="1600"/>
              </a:spcBef>
              <a:spcAft>
                <a:spcPts val="0"/>
              </a:spcAft>
              <a:buSzPts val="1400"/>
              <a:buFont typeface="Oxygen"/>
              <a:buChar char="■"/>
              <a:defRPr>
                <a:latin typeface="Oxygen"/>
                <a:ea typeface="Oxygen"/>
                <a:cs typeface="Oxygen"/>
                <a:sym typeface="Oxygen"/>
              </a:defRPr>
            </a:lvl3pPr>
            <a:lvl4pPr marL="1828800" lvl="3" indent="-317500" algn="l">
              <a:lnSpc>
                <a:spcPct val="115000"/>
              </a:lnSpc>
              <a:spcBef>
                <a:spcPts val="1600"/>
              </a:spcBef>
              <a:spcAft>
                <a:spcPts val="0"/>
              </a:spcAft>
              <a:buSzPts val="1400"/>
              <a:buFont typeface="Oxygen"/>
              <a:buChar char="●"/>
              <a:defRPr>
                <a:latin typeface="Oxygen"/>
                <a:ea typeface="Oxygen"/>
                <a:cs typeface="Oxygen"/>
                <a:sym typeface="Oxygen"/>
              </a:defRPr>
            </a:lvl4pPr>
            <a:lvl5pPr marL="2286000" lvl="4" indent="-317500" algn="l">
              <a:lnSpc>
                <a:spcPct val="115000"/>
              </a:lnSpc>
              <a:spcBef>
                <a:spcPts val="1600"/>
              </a:spcBef>
              <a:spcAft>
                <a:spcPts val="0"/>
              </a:spcAft>
              <a:buSzPts val="1400"/>
              <a:buFont typeface="Oxygen"/>
              <a:buChar char="○"/>
              <a:defRPr>
                <a:latin typeface="Oxygen"/>
                <a:ea typeface="Oxygen"/>
                <a:cs typeface="Oxygen"/>
                <a:sym typeface="Oxygen"/>
              </a:defRPr>
            </a:lvl5pPr>
            <a:lvl6pPr marL="2743200" lvl="5" indent="-317500" algn="l">
              <a:lnSpc>
                <a:spcPct val="115000"/>
              </a:lnSpc>
              <a:spcBef>
                <a:spcPts val="1600"/>
              </a:spcBef>
              <a:spcAft>
                <a:spcPts val="0"/>
              </a:spcAft>
              <a:buSzPts val="1400"/>
              <a:buFont typeface="Oxygen"/>
              <a:buChar char="■"/>
              <a:defRPr>
                <a:latin typeface="Oxygen"/>
                <a:ea typeface="Oxygen"/>
                <a:cs typeface="Oxygen"/>
                <a:sym typeface="Oxygen"/>
              </a:defRPr>
            </a:lvl6pPr>
            <a:lvl7pPr marL="3200400" lvl="6" indent="-317500" algn="l">
              <a:lnSpc>
                <a:spcPct val="115000"/>
              </a:lnSpc>
              <a:spcBef>
                <a:spcPts val="1600"/>
              </a:spcBef>
              <a:spcAft>
                <a:spcPts val="0"/>
              </a:spcAft>
              <a:buSzPts val="1400"/>
              <a:buFont typeface="Oxygen"/>
              <a:buChar char="●"/>
              <a:defRPr>
                <a:latin typeface="Oxygen"/>
                <a:ea typeface="Oxygen"/>
                <a:cs typeface="Oxygen"/>
                <a:sym typeface="Oxygen"/>
              </a:defRPr>
            </a:lvl7pPr>
            <a:lvl8pPr marL="3657600" lvl="7" indent="-317500" algn="l">
              <a:lnSpc>
                <a:spcPct val="115000"/>
              </a:lnSpc>
              <a:spcBef>
                <a:spcPts val="1600"/>
              </a:spcBef>
              <a:spcAft>
                <a:spcPts val="0"/>
              </a:spcAft>
              <a:buSzPts val="1400"/>
              <a:buFont typeface="Oxygen"/>
              <a:buChar char="○"/>
              <a:defRPr>
                <a:latin typeface="Oxygen"/>
                <a:ea typeface="Oxygen"/>
                <a:cs typeface="Oxygen"/>
                <a:sym typeface="Oxygen"/>
              </a:defRPr>
            </a:lvl8pPr>
            <a:lvl9pPr marL="4114800" lvl="8" indent="-317500" algn="l">
              <a:lnSpc>
                <a:spcPct val="115000"/>
              </a:lnSpc>
              <a:spcBef>
                <a:spcPts val="1600"/>
              </a:spcBef>
              <a:spcAft>
                <a:spcPts val="1600"/>
              </a:spcAft>
              <a:buSzPts val="1400"/>
              <a:buFont typeface="Oxygen"/>
              <a:buChar char="■"/>
              <a:defRPr>
                <a:latin typeface="Oxygen"/>
                <a:ea typeface="Oxygen"/>
                <a:cs typeface="Oxygen"/>
                <a:sym typeface="Oxygen"/>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6"/>
        <p:cNvGrpSpPr/>
        <p:nvPr/>
      </p:nvGrpSpPr>
      <p:grpSpPr>
        <a:xfrm>
          <a:off x="0" y="0"/>
          <a:ext cx="0" cy="0"/>
          <a:chOff x="0" y="0"/>
          <a:chExt cx="0" cy="0"/>
        </a:xfrm>
      </p:grpSpPr>
      <p:pic>
        <p:nvPicPr>
          <p:cNvPr id="17" name="Google Shape;17;p37"/>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8" name="Google Shape;18;p37"/>
          <p:cNvSpPr txBox="1">
            <a:spLocks noGrp="1"/>
          </p:cNvSpPr>
          <p:nvPr>
            <p:ph type="title"/>
          </p:nvPr>
        </p:nvSpPr>
        <p:spPr>
          <a:xfrm>
            <a:off x="7200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9" name="Google Shape;19;p37"/>
          <p:cNvSpPr txBox="1">
            <a:spLocks noGrp="1"/>
          </p:cNvSpPr>
          <p:nvPr>
            <p:ph type="title" idx="2"/>
          </p:nvPr>
        </p:nvSpPr>
        <p:spPr>
          <a:xfrm>
            <a:off x="7200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0" name="Google Shape;20;p37"/>
          <p:cNvSpPr txBox="1">
            <a:spLocks noGrp="1"/>
          </p:cNvSpPr>
          <p:nvPr>
            <p:ph type="subTitle" idx="1"/>
          </p:nvPr>
        </p:nvSpPr>
        <p:spPr>
          <a:xfrm>
            <a:off x="7200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1" name="Google Shape;21;p37"/>
          <p:cNvSpPr txBox="1">
            <a:spLocks noGrp="1"/>
          </p:cNvSpPr>
          <p:nvPr>
            <p:ph type="title" idx="3"/>
          </p:nvPr>
        </p:nvSpPr>
        <p:spPr>
          <a:xfrm>
            <a:off x="34038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2" name="Google Shape;22;p37"/>
          <p:cNvSpPr txBox="1">
            <a:spLocks noGrp="1"/>
          </p:cNvSpPr>
          <p:nvPr>
            <p:ph type="title" idx="4"/>
          </p:nvPr>
        </p:nvSpPr>
        <p:spPr>
          <a:xfrm>
            <a:off x="34038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3" name="Google Shape;23;p37"/>
          <p:cNvSpPr txBox="1">
            <a:spLocks noGrp="1"/>
          </p:cNvSpPr>
          <p:nvPr>
            <p:ph type="subTitle" idx="5"/>
          </p:nvPr>
        </p:nvSpPr>
        <p:spPr>
          <a:xfrm>
            <a:off x="34038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4" name="Google Shape;24;p37"/>
          <p:cNvSpPr txBox="1">
            <a:spLocks noGrp="1"/>
          </p:cNvSpPr>
          <p:nvPr>
            <p:ph type="title" idx="6"/>
          </p:nvPr>
        </p:nvSpPr>
        <p:spPr>
          <a:xfrm>
            <a:off x="60876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5" name="Google Shape;25;p37"/>
          <p:cNvSpPr txBox="1">
            <a:spLocks noGrp="1"/>
          </p:cNvSpPr>
          <p:nvPr>
            <p:ph type="title" idx="7"/>
          </p:nvPr>
        </p:nvSpPr>
        <p:spPr>
          <a:xfrm>
            <a:off x="60876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6" name="Google Shape;26;p37"/>
          <p:cNvSpPr txBox="1">
            <a:spLocks noGrp="1"/>
          </p:cNvSpPr>
          <p:nvPr>
            <p:ph type="subTitle" idx="8"/>
          </p:nvPr>
        </p:nvSpPr>
        <p:spPr>
          <a:xfrm>
            <a:off x="60876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7" name="Google Shape;27;p37"/>
          <p:cNvSpPr txBox="1">
            <a:spLocks noGrp="1"/>
          </p:cNvSpPr>
          <p:nvPr>
            <p:ph type="title" idx="9"/>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8"/>
        <p:cNvGrpSpPr/>
        <p:nvPr/>
      </p:nvGrpSpPr>
      <p:grpSpPr>
        <a:xfrm>
          <a:off x="0" y="0"/>
          <a:ext cx="0" cy="0"/>
          <a:chOff x="0" y="0"/>
          <a:chExt cx="0" cy="0"/>
        </a:xfrm>
      </p:grpSpPr>
      <p:pic>
        <p:nvPicPr>
          <p:cNvPr id="29" name="Google Shape;29;p38"/>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30" name="Google Shape;30;p38"/>
          <p:cNvSpPr txBox="1">
            <a:spLocks noGrp="1"/>
          </p:cNvSpPr>
          <p:nvPr>
            <p:ph type="title"/>
          </p:nvPr>
        </p:nvSpPr>
        <p:spPr>
          <a:xfrm>
            <a:off x="2433000" y="1330038"/>
            <a:ext cx="4278000" cy="1611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87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38"/>
          <p:cNvSpPr txBox="1">
            <a:spLocks noGrp="1"/>
          </p:cNvSpPr>
          <p:nvPr>
            <p:ph type="subTitle" idx="1"/>
          </p:nvPr>
        </p:nvSpPr>
        <p:spPr>
          <a:xfrm>
            <a:off x="2775600" y="3100075"/>
            <a:ext cx="35928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32"/>
        <p:cNvGrpSpPr/>
        <p:nvPr/>
      </p:nvGrpSpPr>
      <p:grpSpPr>
        <a:xfrm>
          <a:off x="0" y="0"/>
          <a:ext cx="0" cy="0"/>
          <a:chOff x="0" y="0"/>
          <a:chExt cx="0" cy="0"/>
        </a:xfrm>
      </p:grpSpPr>
      <p:pic>
        <p:nvPicPr>
          <p:cNvPr id="33" name="Google Shape;33;p39"/>
          <p:cNvPicPr preferRelativeResize="0"/>
          <p:nvPr/>
        </p:nvPicPr>
        <p:blipFill rotWithShape="1">
          <a:blip r:embed="rId2">
            <a:alphaModFix/>
          </a:blip>
          <a:srcRect/>
          <a:stretch/>
        </p:blipFill>
        <p:spPr>
          <a:xfrm>
            <a:off x="0" y="0"/>
            <a:ext cx="9144000" cy="5143505"/>
          </a:xfrm>
          <a:prstGeom prst="rect">
            <a:avLst/>
          </a:prstGeom>
          <a:noFill/>
          <a:ln>
            <a:noFill/>
          </a:ln>
        </p:spPr>
      </p:pic>
      <p:sp>
        <p:nvSpPr>
          <p:cNvPr id="34" name="Google Shape;34;p39"/>
          <p:cNvSpPr txBox="1">
            <a:spLocks noGrp="1"/>
          </p:cNvSpPr>
          <p:nvPr>
            <p:ph type="title"/>
          </p:nvPr>
        </p:nvSpPr>
        <p:spPr>
          <a:xfrm>
            <a:off x="2290025" y="3353475"/>
            <a:ext cx="4563900" cy="5319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1800" b="1"/>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35" name="Google Shape;35;p39"/>
          <p:cNvSpPr txBox="1">
            <a:spLocks noGrp="1"/>
          </p:cNvSpPr>
          <p:nvPr>
            <p:ph type="subTitle" idx="1"/>
          </p:nvPr>
        </p:nvSpPr>
        <p:spPr>
          <a:xfrm>
            <a:off x="1454700" y="2052475"/>
            <a:ext cx="6234600" cy="124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5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pic>
        <p:nvPicPr>
          <p:cNvPr id="37" name="Google Shape;37;p40"/>
          <p:cNvPicPr preferRelativeResize="0"/>
          <p:nvPr/>
        </p:nvPicPr>
        <p:blipFill rotWithShape="1">
          <a:blip r:embed="rId2">
            <a:alphaModFix/>
          </a:blip>
          <a:srcRect/>
          <a:stretch/>
        </p:blipFill>
        <p:spPr>
          <a:xfrm flipH="1">
            <a:off x="0" y="0"/>
            <a:ext cx="9144000" cy="5143500"/>
          </a:xfrm>
          <a:prstGeom prst="rect">
            <a:avLst/>
          </a:prstGeom>
          <a:noFill/>
          <a:ln>
            <a:noFill/>
          </a:ln>
        </p:spPr>
      </p:pic>
      <p:sp>
        <p:nvSpPr>
          <p:cNvPr id="38" name="Google Shape;38;p40"/>
          <p:cNvSpPr txBox="1">
            <a:spLocks noGrp="1"/>
          </p:cNvSpPr>
          <p:nvPr>
            <p:ph type="title"/>
          </p:nvPr>
        </p:nvSpPr>
        <p:spPr>
          <a:xfrm>
            <a:off x="2433000" y="1371169"/>
            <a:ext cx="4278000" cy="860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45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9" name="Google Shape;39;p40"/>
          <p:cNvSpPr txBox="1">
            <a:spLocks noGrp="1"/>
          </p:cNvSpPr>
          <p:nvPr>
            <p:ph type="subTitle" idx="1"/>
          </p:nvPr>
        </p:nvSpPr>
        <p:spPr>
          <a:xfrm>
            <a:off x="2433000" y="2441425"/>
            <a:ext cx="4278000" cy="12693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pic>
        <p:nvPicPr>
          <p:cNvPr id="41" name="Google Shape;41;p41"/>
          <p:cNvPicPr preferRelativeResize="0"/>
          <p:nvPr/>
        </p:nvPicPr>
        <p:blipFill rotWithShape="1">
          <a:blip r:embed="rId2">
            <a:alphaModFix/>
          </a:blip>
          <a:srcRect/>
          <a:stretch/>
        </p:blipFill>
        <p:spPr>
          <a:xfrm>
            <a:off x="0" y="0"/>
            <a:ext cx="9144000" cy="5143484"/>
          </a:xfrm>
          <a:prstGeom prst="rect">
            <a:avLst/>
          </a:prstGeom>
          <a:noFill/>
          <a:ln>
            <a:noFill/>
          </a:ln>
        </p:spPr>
      </p:pic>
      <p:sp>
        <p:nvSpPr>
          <p:cNvPr id="42" name="Google Shape;42;p41"/>
          <p:cNvSpPr txBox="1">
            <a:spLocks noGrp="1"/>
          </p:cNvSpPr>
          <p:nvPr>
            <p:ph type="title"/>
          </p:nvPr>
        </p:nvSpPr>
        <p:spPr>
          <a:xfrm>
            <a:off x="5139007" y="2342625"/>
            <a:ext cx="3285000" cy="8418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SzPts val="3600"/>
              <a:buNone/>
              <a:defRPr sz="4500" b="1"/>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43" name="Google Shape;43;p41"/>
          <p:cNvSpPr txBox="1">
            <a:spLocks noGrp="1"/>
          </p:cNvSpPr>
          <p:nvPr>
            <p:ph type="title" idx="2"/>
          </p:nvPr>
        </p:nvSpPr>
        <p:spPr>
          <a:xfrm>
            <a:off x="5138900" y="1106175"/>
            <a:ext cx="3285000" cy="12651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6000"/>
              <a:buNone/>
              <a:defRPr sz="70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44" name="Google Shape;44;p41"/>
          <p:cNvSpPr txBox="1">
            <a:spLocks noGrp="1"/>
          </p:cNvSpPr>
          <p:nvPr>
            <p:ph type="subTitle" idx="1"/>
          </p:nvPr>
        </p:nvSpPr>
        <p:spPr>
          <a:xfrm>
            <a:off x="5139001" y="3323950"/>
            <a:ext cx="3285000" cy="7134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45"/>
        <p:cNvGrpSpPr/>
        <p:nvPr/>
      </p:nvGrpSpPr>
      <p:grpSpPr>
        <a:xfrm>
          <a:off x="0" y="0"/>
          <a:ext cx="0" cy="0"/>
          <a:chOff x="0" y="0"/>
          <a:chExt cx="0" cy="0"/>
        </a:xfrm>
      </p:grpSpPr>
      <p:pic>
        <p:nvPicPr>
          <p:cNvPr id="46" name="Google Shape;46;p42"/>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47" name="Google Shape;47;p42"/>
          <p:cNvSpPr txBox="1">
            <a:spLocks noGrp="1"/>
          </p:cNvSpPr>
          <p:nvPr>
            <p:ph type="subTitle" idx="1"/>
          </p:nvPr>
        </p:nvSpPr>
        <p:spPr>
          <a:xfrm>
            <a:off x="720000" y="1452575"/>
            <a:ext cx="4461600" cy="2846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Font typeface="Maven Pro"/>
              <a:buChar char="●"/>
              <a:defRPr sz="1600">
                <a:latin typeface="Oxygen"/>
                <a:ea typeface="Oxygen"/>
                <a:cs typeface="Oxygen"/>
                <a:sym typeface="Oxygen"/>
              </a:defRPr>
            </a:lvl1pPr>
            <a:lvl2pPr lvl="1" algn="l">
              <a:lnSpc>
                <a:spcPct val="115000"/>
              </a:lnSpc>
              <a:spcBef>
                <a:spcPts val="1600"/>
              </a:spcBef>
              <a:spcAft>
                <a:spcPts val="0"/>
              </a:spcAft>
              <a:buClr>
                <a:srgbClr val="024427"/>
              </a:buClr>
              <a:buSzPts val="1400"/>
              <a:buFont typeface="Maven Pro"/>
              <a:buChar char="○"/>
              <a:defRPr/>
            </a:lvl2pPr>
            <a:lvl3pPr lvl="2" algn="l">
              <a:lnSpc>
                <a:spcPct val="115000"/>
              </a:lnSpc>
              <a:spcBef>
                <a:spcPts val="1600"/>
              </a:spcBef>
              <a:spcAft>
                <a:spcPts val="0"/>
              </a:spcAft>
              <a:buClr>
                <a:srgbClr val="024427"/>
              </a:buClr>
              <a:buSzPts val="1400"/>
              <a:buFont typeface="Maven Pro"/>
              <a:buChar char="■"/>
              <a:defRPr/>
            </a:lvl3pPr>
            <a:lvl4pPr lvl="3" algn="l">
              <a:lnSpc>
                <a:spcPct val="115000"/>
              </a:lnSpc>
              <a:spcBef>
                <a:spcPts val="1600"/>
              </a:spcBef>
              <a:spcAft>
                <a:spcPts val="0"/>
              </a:spcAft>
              <a:buClr>
                <a:srgbClr val="024427"/>
              </a:buClr>
              <a:buSzPts val="1400"/>
              <a:buFont typeface="Maven Pro"/>
              <a:buChar char="●"/>
              <a:defRPr/>
            </a:lvl4pPr>
            <a:lvl5pPr lvl="4" algn="l">
              <a:lnSpc>
                <a:spcPct val="115000"/>
              </a:lnSpc>
              <a:spcBef>
                <a:spcPts val="1600"/>
              </a:spcBef>
              <a:spcAft>
                <a:spcPts val="0"/>
              </a:spcAft>
              <a:buClr>
                <a:srgbClr val="024427"/>
              </a:buClr>
              <a:buSzPts val="1400"/>
              <a:buFont typeface="Maven Pro"/>
              <a:buChar char="○"/>
              <a:defRPr/>
            </a:lvl5pPr>
            <a:lvl6pPr lvl="5" algn="l">
              <a:lnSpc>
                <a:spcPct val="115000"/>
              </a:lnSpc>
              <a:spcBef>
                <a:spcPts val="1600"/>
              </a:spcBef>
              <a:spcAft>
                <a:spcPts val="0"/>
              </a:spcAft>
              <a:buClr>
                <a:srgbClr val="024427"/>
              </a:buClr>
              <a:buSzPts val="1400"/>
              <a:buFont typeface="Maven Pro"/>
              <a:buChar char="■"/>
              <a:defRPr/>
            </a:lvl6pPr>
            <a:lvl7pPr lvl="6" algn="l">
              <a:lnSpc>
                <a:spcPct val="115000"/>
              </a:lnSpc>
              <a:spcBef>
                <a:spcPts val="1600"/>
              </a:spcBef>
              <a:spcAft>
                <a:spcPts val="0"/>
              </a:spcAft>
              <a:buClr>
                <a:srgbClr val="024427"/>
              </a:buClr>
              <a:buSzPts val="1400"/>
              <a:buFont typeface="Maven Pro"/>
              <a:buChar char="●"/>
              <a:defRPr/>
            </a:lvl7pPr>
            <a:lvl8pPr lvl="7" algn="l">
              <a:lnSpc>
                <a:spcPct val="115000"/>
              </a:lnSpc>
              <a:spcBef>
                <a:spcPts val="1600"/>
              </a:spcBef>
              <a:spcAft>
                <a:spcPts val="0"/>
              </a:spcAft>
              <a:buClr>
                <a:srgbClr val="024427"/>
              </a:buClr>
              <a:buSzPts val="1400"/>
              <a:buFont typeface="Maven Pro"/>
              <a:buChar char="○"/>
              <a:defRPr/>
            </a:lvl8pPr>
            <a:lvl9pPr lvl="8" algn="l">
              <a:lnSpc>
                <a:spcPct val="115000"/>
              </a:lnSpc>
              <a:spcBef>
                <a:spcPts val="1600"/>
              </a:spcBef>
              <a:spcAft>
                <a:spcPts val="1600"/>
              </a:spcAft>
              <a:buClr>
                <a:srgbClr val="024427"/>
              </a:buClr>
              <a:buSzPts val="1400"/>
              <a:buFont typeface="Maven Pro"/>
              <a:buChar char="■"/>
              <a:defRPr/>
            </a:lvl9pPr>
          </a:lstStyle>
          <a:p>
            <a:endParaRPr/>
          </a:p>
        </p:txBody>
      </p:sp>
      <p:sp>
        <p:nvSpPr>
          <p:cNvPr id="48" name="Google Shape;48;p4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9"/>
        <p:cNvGrpSpPr/>
        <p:nvPr/>
      </p:nvGrpSpPr>
      <p:grpSpPr>
        <a:xfrm>
          <a:off x="0" y="0"/>
          <a:ext cx="0" cy="0"/>
          <a:chOff x="0" y="0"/>
          <a:chExt cx="0" cy="0"/>
        </a:xfrm>
      </p:grpSpPr>
      <p:pic>
        <p:nvPicPr>
          <p:cNvPr id="50" name="Google Shape;50;p43"/>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1" name="Google Shape;51;p43"/>
          <p:cNvSpPr txBox="1">
            <a:spLocks noGrp="1"/>
          </p:cNvSpPr>
          <p:nvPr>
            <p:ph type="subTitle" idx="1"/>
          </p:nvPr>
        </p:nvSpPr>
        <p:spPr>
          <a:xfrm>
            <a:off x="703800" y="2491350"/>
            <a:ext cx="34941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2" name="Google Shape;52;p43"/>
          <p:cNvSpPr txBox="1">
            <a:spLocks noGrp="1"/>
          </p:cNvSpPr>
          <p:nvPr>
            <p:ph type="subTitle" idx="2"/>
          </p:nvPr>
        </p:nvSpPr>
        <p:spPr>
          <a:xfrm>
            <a:off x="4913600" y="2491350"/>
            <a:ext cx="35103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3" name="Google Shape;53;p43"/>
          <p:cNvSpPr txBox="1">
            <a:spLocks noGrp="1"/>
          </p:cNvSpPr>
          <p:nvPr>
            <p:ph type="subTitle" idx="3"/>
          </p:nvPr>
        </p:nvSpPr>
        <p:spPr>
          <a:xfrm>
            <a:off x="703800" y="3001175"/>
            <a:ext cx="34941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4" name="Google Shape;54;p43"/>
          <p:cNvSpPr txBox="1">
            <a:spLocks noGrp="1"/>
          </p:cNvSpPr>
          <p:nvPr>
            <p:ph type="subTitle" idx="4"/>
          </p:nvPr>
        </p:nvSpPr>
        <p:spPr>
          <a:xfrm>
            <a:off x="4913600" y="3001175"/>
            <a:ext cx="35103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5" name="Google Shape;55;p4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56"/>
        <p:cNvGrpSpPr/>
        <p:nvPr/>
      </p:nvGrpSpPr>
      <p:grpSpPr>
        <a:xfrm>
          <a:off x="0" y="0"/>
          <a:ext cx="0" cy="0"/>
          <a:chOff x="0" y="0"/>
          <a:chExt cx="0" cy="0"/>
        </a:xfrm>
      </p:grpSpPr>
      <p:pic>
        <p:nvPicPr>
          <p:cNvPr id="57" name="Google Shape;57;p44"/>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8" name="Google Shape;58;p44"/>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 name="Google Shape;59;p44"/>
          <p:cNvSpPr txBox="1">
            <a:spLocks noGrp="1"/>
          </p:cNvSpPr>
          <p:nvPr>
            <p:ph type="title" idx="2"/>
          </p:nvPr>
        </p:nvSpPr>
        <p:spPr>
          <a:xfrm>
            <a:off x="7200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0" name="Google Shape;60;p44"/>
          <p:cNvSpPr txBox="1">
            <a:spLocks noGrp="1"/>
          </p:cNvSpPr>
          <p:nvPr>
            <p:ph type="subTitle" idx="1"/>
          </p:nvPr>
        </p:nvSpPr>
        <p:spPr>
          <a:xfrm>
            <a:off x="7200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1" name="Google Shape;61;p44"/>
          <p:cNvSpPr txBox="1">
            <a:spLocks noGrp="1"/>
          </p:cNvSpPr>
          <p:nvPr>
            <p:ph type="title" idx="3"/>
          </p:nvPr>
        </p:nvSpPr>
        <p:spPr>
          <a:xfrm>
            <a:off x="34038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2" name="Google Shape;62;p44"/>
          <p:cNvSpPr txBox="1">
            <a:spLocks noGrp="1"/>
          </p:cNvSpPr>
          <p:nvPr>
            <p:ph type="subTitle" idx="4"/>
          </p:nvPr>
        </p:nvSpPr>
        <p:spPr>
          <a:xfrm>
            <a:off x="34038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3" name="Google Shape;63;p44"/>
          <p:cNvSpPr txBox="1">
            <a:spLocks noGrp="1"/>
          </p:cNvSpPr>
          <p:nvPr>
            <p:ph type="title" idx="5"/>
          </p:nvPr>
        </p:nvSpPr>
        <p:spPr>
          <a:xfrm>
            <a:off x="60876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4" name="Google Shape;64;p44"/>
          <p:cNvSpPr txBox="1">
            <a:spLocks noGrp="1"/>
          </p:cNvSpPr>
          <p:nvPr>
            <p:ph type="subTitle" idx="6"/>
          </p:nvPr>
        </p:nvSpPr>
        <p:spPr>
          <a:xfrm>
            <a:off x="60876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5"/>
        <p:cNvGrpSpPr/>
        <p:nvPr/>
      </p:nvGrpSpPr>
      <p:grpSpPr>
        <a:xfrm>
          <a:off x="0" y="0"/>
          <a:ext cx="0" cy="0"/>
          <a:chOff x="0" y="0"/>
          <a:chExt cx="0" cy="0"/>
        </a:xfrm>
      </p:grpSpPr>
      <p:pic>
        <p:nvPicPr>
          <p:cNvPr id="66" name="Google Shape;66;p45"/>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67" name="Google Shape;67;p45"/>
          <p:cNvSpPr txBox="1">
            <a:spLocks noGrp="1"/>
          </p:cNvSpPr>
          <p:nvPr>
            <p:ph type="title"/>
          </p:nvPr>
        </p:nvSpPr>
        <p:spPr>
          <a:xfrm>
            <a:off x="1388100" y="1693050"/>
            <a:ext cx="6367800" cy="1757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4800"/>
              <a:buNone/>
              <a:defRPr sz="7000" b="1"/>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8"/>
        <p:cNvGrpSpPr/>
        <p:nvPr/>
      </p:nvGrpSpPr>
      <p:grpSpPr>
        <a:xfrm>
          <a:off x="0" y="0"/>
          <a:ext cx="0" cy="0"/>
          <a:chOff x="0" y="0"/>
          <a:chExt cx="0" cy="0"/>
        </a:xfrm>
      </p:grpSpPr>
      <p:pic>
        <p:nvPicPr>
          <p:cNvPr id="69" name="Google Shape;69;p46"/>
          <p:cNvPicPr preferRelativeResize="0"/>
          <p:nvPr/>
        </p:nvPicPr>
        <p:blipFill rotWithShape="1">
          <a:blip r:embed="rId2">
            <a:alphaModFix/>
          </a:blip>
          <a:srcRect/>
          <a:stretch/>
        </p:blipFill>
        <p:spPr>
          <a:xfrm>
            <a:off x="0" y="0"/>
            <a:ext cx="9144010" cy="5143500"/>
          </a:xfrm>
          <a:prstGeom prst="rect">
            <a:avLst/>
          </a:prstGeom>
          <a:noFill/>
          <a:ln>
            <a:noFill/>
          </a:ln>
        </p:spPr>
      </p:pic>
      <p:sp>
        <p:nvSpPr>
          <p:cNvPr id="70" name="Google Shape;70;p4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1"/>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7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BLANK_1_1_1_1_1_1_3">
    <p:spTree>
      <p:nvGrpSpPr>
        <p:cNvPr id="1" name="Shape 73"/>
        <p:cNvGrpSpPr/>
        <p:nvPr/>
      </p:nvGrpSpPr>
      <p:grpSpPr>
        <a:xfrm>
          <a:off x="0" y="0"/>
          <a:ext cx="0" cy="0"/>
          <a:chOff x="0" y="0"/>
          <a:chExt cx="0" cy="0"/>
        </a:xfrm>
      </p:grpSpPr>
      <p:pic>
        <p:nvPicPr>
          <p:cNvPr id="74" name="Google Shape;74;p49"/>
          <p:cNvPicPr preferRelativeResize="0"/>
          <p:nvPr/>
        </p:nvPicPr>
        <p:blipFill rotWithShape="1">
          <a:blip r:embed="rId2">
            <a:alphaModFix/>
          </a:blip>
          <a:srcRect/>
          <a:stretch/>
        </p:blipFill>
        <p:spPr>
          <a:xfrm>
            <a:off x="0" y="0"/>
            <a:ext cx="9144000" cy="51435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2">
  <p:cSld name="CUSTOM_4_1">
    <p:spTree>
      <p:nvGrpSpPr>
        <p:cNvPr id="1" name="Shape 75"/>
        <p:cNvGrpSpPr/>
        <p:nvPr/>
      </p:nvGrpSpPr>
      <p:grpSpPr>
        <a:xfrm>
          <a:off x="0" y="0"/>
          <a:ext cx="0" cy="0"/>
          <a:chOff x="0" y="0"/>
          <a:chExt cx="0" cy="0"/>
        </a:xfrm>
      </p:grpSpPr>
      <p:pic>
        <p:nvPicPr>
          <p:cNvPr id="76" name="Google Shape;76;p50"/>
          <p:cNvPicPr preferRelativeResize="0"/>
          <p:nvPr/>
        </p:nvPicPr>
        <p:blipFill rotWithShape="1">
          <a:blip r:embed="rId2">
            <a:alphaModFix/>
          </a:blip>
          <a:srcRect/>
          <a:stretch/>
        </p:blipFill>
        <p:spPr>
          <a:xfrm>
            <a:off x="0" y="0"/>
            <a:ext cx="9144000" cy="5143513"/>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Poiret One"/>
              <a:buNone/>
              <a:defRPr sz="2800" b="0" i="0" u="none" strike="noStrike" cap="none">
                <a:solidFill>
                  <a:schemeClr val="dk1"/>
                </a:solidFill>
                <a:latin typeface="Poiret One"/>
                <a:ea typeface="Poiret One"/>
                <a:cs typeface="Poiret One"/>
                <a:sym typeface="Poiret One"/>
              </a:defRPr>
            </a:lvl1pPr>
            <a:lvl2pPr marR="0" lvl="1"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9pPr>
          </a:lstStyle>
          <a:p>
            <a:endParaRPr/>
          </a:p>
        </p:txBody>
      </p:sp>
      <p:sp>
        <p:nvSpPr>
          <p:cNvPr id="7" name="Google Shape;7;p3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lt2"/>
              </a:buClr>
              <a:buSzPts val="1800"/>
              <a:buFont typeface="Oxygen Light"/>
              <a:buChar char="●"/>
              <a:defRPr sz="1800" b="0" i="0" u="none" strike="noStrike" cap="none">
                <a:solidFill>
                  <a:schemeClr val="lt2"/>
                </a:solidFill>
                <a:latin typeface="Oxygen Light"/>
                <a:ea typeface="Oxygen Light"/>
                <a:cs typeface="Oxygen Light"/>
                <a:sym typeface="Oxygen Light"/>
              </a:defRPr>
            </a:lvl1pPr>
            <a:lvl2pPr marL="914400" marR="0" lvl="1"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2pPr>
            <a:lvl3pPr marL="1371600" marR="0" lvl="2"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3pPr>
            <a:lvl4pPr marL="1828800" marR="0" lvl="3"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4pPr>
            <a:lvl5pPr marL="2286000" marR="0" lvl="4"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5pPr>
            <a:lvl6pPr marL="2743200" marR="0" lvl="5"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6pPr>
            <a:lvl7pPr marL="3200400" marR="0" lvl="6"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7pPr>
            <a:lvl8pPr marL="3657600" marR="0" lvl="7"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8pPr>
            <a:lvl9pPr marL="4114800" marR="0" lvl="8" indent="-317500" algn="l" rtl="0">
              <a:lnSpc>
                <a:spcPct val="115000"/>
              </a:lnSpc>
              <a:spcBef>
                <a:spcPts val="1600"/>
              </a:spcBef>
              <a:spcAft>
                <a:spcPts val="160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pixabay.com/photos/wall-art-spray-graffiti-woman-2852231/"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hyperlink" Target="https://pixabay.com/photos/candles-christmas-multicoloured-2899905/"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s://www.pexels.com/photo/two-women-holding-pen-601170/"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hyperlink" Target="https://www.pexels.com/photo/multicolored-umbrella-1146851/"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pixabay.com/photos/communication-workplace-imac-2805785/"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hyperlink" Target="https://www.pexels.com/photo/color-text-1279813/"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9.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color-meanings.com/shade-tint-tone-difference/" TargetMode="Externa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hyperlink" Target="https://commons.wikimedia.org/w/index.php?search=colour+perception&amp;title=Special:MediaSearch&amp;go=Go&amp;type=image" TargetMode="External"/><Relationship Id="rId2" Type="http://schemas.openxmlformats.org/officeDocument/2006/relationships/notesSlide" Target="../notesSlides/notesSlide18.xml"/><Relationship Id="rId1" Type="http://schemas.openxmlformats.org/officeDocument/2006/relationships/slideLayout" Target="../slideLayouts/slideLayout10.xm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hyperlink" Target="https://pixabay.com/photos/stop-icon-logo-graphics-design-7153484/" TargetMode="External"/><Relationship Id="rId2" Type="http://schemas.openxmlformats.org/officeDocument/2006/relationships/notesSlide" Target="../notesSlides/notesSlide20.xml"/><Relationship Id="rId1" Type="http://schemas.openxmlformats.org/officeDocument/2006/relationships/slideLayout" Target="../slideLayouts/slideLayout10.xml"/><Relationship Id="rId5" Type="http://schemas.openxmlformats.org/officeDocument/2006/relationships/image" Target="../media/image27.pn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
          <p:cNvSpPr txBox="1">
            <a:spLocks noGrp="1"/>
          </p:cNvSpPr>
          <p:nvPr>
            <p:ph type="ctrTitle"/>
          </p:nvPr>
        </p:nvSpPr>
        <p:spPr>
          <a:xfrm>
            <a:off x="1331640" y="915566"/>
            <a:ext cx="6192688" cy="2410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US">
                <a:solidFill>
                  <a:srgbClr val="55301C"/>
                </a:solidFill>
              </a:rPr>
              <a:t>VISUAL COMMUNICATION</a:t>
            </a:r>
            <a:endParaRPr>
              <a:solidFill>
                <a:srgbClr val="55301C"/>
              </a:solidFill>
            </a:endParaRPr>
          </a:p>
        </p:txBody>
      </p:sp>
      <p:sp>
        <p:nvSpPr>
          <p:cNvPr id="82" name="Google Shape;82;p1"/>
          <p:cNvSpPr txBox="1">
            <a:spLocks noGrp="1"/>
          </p:cNvSpPr>
          <p:nvPr>
            <p:ph type="subTitle" idx="1"/>
          </p:nvPr>
        </p:nvSpPr>
        <p:spPr>
          <a:xfrm>
            <a:off x="1691680" y="3380700"/>
            <a:ext cx="6309320" cy="792600"/>
          </a:xfrm>
          <a:prstGeom prst="rect">
            <a:avLst/>
          </a:prstGeom>
          <a:noFill/>
          <a:ln>
            <a:noFill/>
          </a:ln>
        </p:spPr>
        <p:txBody>
          <a:bodyPr spcFirstLastPara="1" wrap="square" lIns="91425" tIns="91425" rIns="91425" bIns="91425" anchor="t" anchorCtr="0">
            <a:noAutofit/>
          </a:bodyPr>
          <a:lstStyle/>
          <a:p>
            <a:pPr marL="0" lvl="0" indent="0" algn="ctr"/>
            <a:r>
              <a:rPr lang="en-US" b="1" dirty="0" smtClean="0">
                <a:solidFill>
                  <a:srgbClr val="55301C"/>
                </a:solidFill>
                <a:latin typeface="Arial"/>
                <a:ea typeface="Arial"/>
                <a:cs typeface="Arial"/>
                <a:sym typeface="Arial"/>
              </a:rPr>
              <a:t>WEEK </a:t>
            </a:r>
            <a:r>
              <a:rPr lang="en-US" b="1" dirty="0">
                <a:solidFill>
                  <a:srgbClr val="55301C"/>
                </a:solidFill>
                <a:latin typeface="Arial"/>
                <a:ea typeface="Arial"/>
                <a:cs typeface="Arial"/>
                <a:sym typeface="Arial"/>
              </a:rPr>
              <a:t>5 Communicating with colour </a:t>
            </a:r>
            <a:endParaRPr b="1" dirty="0">
              <a:solidFill>
                <a:srgbClr val="55301C"/>
              </a:solidFill>
              <a:latin typeface="Arial"/>
              <a:ea typeface="Arial"/>
              <a:cs typeface="Arial"/>
              <a:sym typeface="Arial"/>
            </a:endParaRPr>
          </a:p>
          <a:p>
            <a:pPr marL="0" lvl="0" indent="0" algn="ctr" rtl="0">
              <a:lnSpc>
                <a:spcPct val="100000"/>
              </a:lnSpc>
              <a:spcBef>
                <a:spcPts val="0"/>
              </a:spcBef>
              <a:spcAft>
                <a:spcPts val="0"/>
              </a:spcAft>
              <a:buSzPts val="1800"/>
              <a:buNone/>
            </a:pPr>
            <a:r>
              <a:rPr lang="en-US" b="1" dirty="0">
                <a:solidFill>
                  <a:srgbClr val="55301C"/>
                </a:solidFill>
                <a:latin typeface="Arial"/>
                <a:ea typeface="Arial"/>
                <a:cs typeface="Arial"/>
                <a:sym typeface="Arial"/>
              </a:rPr>
              <a:t>By Dr. Raphael </a:t>
            </a:r>
            <a:r>
              <a:rPr lang="en-US" b="1" dirty="0" err="1">
                <a:solidFill>
                  <a:srgbClr val="55301C"/>
                </a:solidFill>
                <a:latin typeface="Arial"/>
                <a:ea typeface="Arial"/>
                <a:cs typeface="Arial"/>
                <a:sym typeface="Arial"/>
              </a:rPr>
              <a:t>Ogutu</a:t>
            </a:r>
            <a:endParaRPr b="1" dirty="0">
              <a:solidFill>
                <a:srgbClr val="55301C"/>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2"/>
          <p:cNvSpPr txBox="1">
            <a:spLocks noGrp="1"/>
          </p:cNvSpPr>
          <p:nvPr>
            <p:ph type="title"/>
          </p:nvPr>
        </p:nvSpPr>
        <p:spPr>
          <a:xfrm>
            <a:off x="-298309" y="362469"/>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dirty="0">
                <a:solidFill>
                  <a:srgbClr val="55301C"/>
                </a:solidFill>
                <a:latin typeface="Arial"/>
                <a:ea typeface="Arial"/>
                <a:cs typeface="Arial"/>
                <a:sym typeface="Arial"/>
              </a:rPr>
              <a:t>VISUAL COMMUNICATION</a:t>
            </a:r>
            <a:endParaRPr dirty="0">
              <a:solidFill>
                <a:srgbClr val="55301C"/>
              </a:solidFill>
              <a:latin typeface="Arial"/>
              <a:ea typeface="Arial"/>
              <a:cs typeface="Arial"/>
              <a:sym typeface="Arial"/>
            </a:endParaRPr>
          </a:p>
        </p:txBody>
      </p:sp>
      <p:sp>
        <p:nvSpPr>
          <p:cNvPr id="88" name="Google Shape;88;p2"/>
          <p:cNvSpPr txBox="1">
            <a:spLocks noGrp="1"/>
          </p:cNvSpPr>
          <p:nvPr>
            <p:ph type="body" idx="1"/>
          </p:nvPr>
        </p:nvSpPr>
        <p:spPr>
          <a:xfrm>
            <a:off x="636873" y="1115907"/>
            <a:ext cx="7704000" cy="3416400"/>
          </a:xfrm>
          <a:prstGeom prst="rect">
            <a:avLst/>
          </a:prstGeom>
          <a:noFill/>
          <a:ln>
            <a:noFill/>
          </a:ln>
        </p:spPr>
        <p:txBody>
          <a:bodyPr spcFirstLastPara="1" wrap="square" lIns="91425" tIns="91425" rIns="91425" bIns="91425" anchor="t" anchorCtr="0">
            <a:noAutofit/>
          </a:bodyPr>
          <a:lstStyle/>
          <a:p>
            <a:pPr lvl="0" algn="just"/>
            <a:r>
              <a:rPr lang="en-US" sz="2400" b="1" dirty="0">
                <a:solidFill>
                  <a:srgbClr val="55301C"/>
                </a:solidFill>
                <a:latin typeface="Poor Richard" panose="02080502050505020702" pitchFamily="18" charset="0"/>
                <a:ea typeface="Arial"/>
                <a:cs typeface="Arial"/>
                <a:sym typeface="Arial"/>
              </a:rPr>
              <a:t>Introduction to Communicating with </a:t>
            </a:r>
            <a:r>
              <a:rPr lang="en-US" sz="2400" b="1" dirty="0" smtClean="0">
                <a:solidFill>
                  <a:srgbClr val="55301C"/>
                </a:solidFill>
                <a:latin typeface="Poor Richard" panose="02080502050505020702" pitchFamily="18" charset="0"/>
                <a:ea typeface="Arial"/>
                <a:cs typeface="Arial"/>
                <a:sym typeface="Arial"/>
              </a:rPr>
              <a:t>colour</a:t>
            </a:r>
          </a:p>
          <a:p>
            <a:pPr lvl="0" algn="just"/>
            <a:r>
              <a:rPr lang="en-US" sz="2400" b="1" dirty="0" smtClean="0">
                <a:solidFill>
                  <a:srgbClr val="55301C"/>
                </a:solidFill>
                <a:latin typeface="Poor Richard" panose="02080502050505020702" pitchFamily="18" charset="0"/>
                <a:ea typeface="Arial"/>
                <a:cs typeface="Arial"/>
                <a:sym typeface="Arial"/>
              </a:rPr>
              <a:t> </a:t>
            </a:r>
            <a:r>
              <a:rPr lang="en-US" sz="2000" dirty="0" smtClean="0">
                <a:solidFill>
                  <a:srgbClr val="55301C"/>
                </a:solidFill>
                <a:latin typeface="Arial"/>
                <a:ea typeface="Arial"/>
                <a:cs typeface="Arial"/>
                <a:sym typeface="Arial"/>
              </a:rPr>
              <a:t>Intended </a:t>
            </a:r>
            <a:r>
              <a:rPr lang="en-US" sz="2000" dirty="0">
                <a:solidFill>
                  <a:srgbClr val="55301C"/>
                </a:solidFill>
                <a:latin typeface="Arial"/>
                <a:ea typeface="Arial"/>
                <a:cs typeface="Arial"/>
                <a:sym typeface="Arial"/>
              </a:rPr>
              <a:t>Learning Outcome</a:t>
            </a:r>
            <a:endParaRPr dirty="0"/>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At end of this week lesson the students should be able to:</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1.	Show an understanding of the element colour </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2.	Explain the colour wheel and its theory</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3.     </a:t>
            </a:r>
            <a:r>
              <a:rPr lang="en-US" sz="2000" dirty="0" smtClean="0">
                <a:solidFill>
                  <a:srgbClr val="55301C"/>
                </a:solidFill>
                <a:latin typeface="Arial"/>
                <a:ea typeface="Arial"/>
                <a:cs typeface="Arial"/>
                <a:sym typeface="Arial"/>
              </a:rPr>
              <a:t>Analyze </a:t>
            </a:r>
            <a:r>
              <a:rPr lang="en-US" sz="2000" dirty="0">
                <a:solidFill>
                  <a:srgbClr val="55301C"/>
                </a:solidFill>
                <a:latin typeface="Arial"/>
                <a:ea typeface="Arial"/>
                <a:cs typeface="Arial"/>
                <a:sym typeface="Arial"/>
              </a:rPr>
              <a:t>colour symbolism</a:t>
            </a:r>
          </a:p>
          <a:p>
            <a:pPr marL="0" lvl="0" indent="0" algn="l" rtl="0">
              <a:lnSpc>
                <a:spcPct val="115000"/>
              </a:lnSpc>
              <a:spcBef>
                <a:spcPts val="1000"/>
              </a:spcBef>
              <a:spcAft>
                <a:spcPts val="1600"/>
              </a:spcAft>
              <a:buSzPts val="14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3"/>
          <p:cNvSpPr txBox="1">
            <a:spLocks noGrp="1"/>
          </p:cNvSpPr>
          <p:nvPr>
            <p:ph type="title" idx="9"/>
          </p:nvPr>
        </p:nvSpPr>
        <p:spPr>
          <a:xfrm>
            <a:off x="-1929682" y="206034"/>
            <a:ext cx="7704000" cy="572700"/>
          </a:xfrm>
          <a:prstGeom prst="rect">
            <a:avLst/>
          </a:prstGeom>
          <a:noFill/>
          <a:ln>
            <a:noFill/>
          </a:ln>
        </p:spPr>
        <p:txBody>
          <a:bodyPr spcFirstLastPara="1" wrap="square" lIns="91425" tIns="91425" rIns="91425" bIns="91425" anchor="t" anchorCtr="0">
            <a:noAutofit/>
          </a:bodyPr>
          <a:lstStyle/>
          <a:p>
            <a:pPr lvl="0"/>
            <a:r>
              <a:rPr lang="en-US" dirty="0">
                <a:latin typeface="Poor Richard" panose="02080502050505020702" pitchFamily="18" charset="0"/>
                <a:ea typeface="Arial"/>
                <a:cs typeface="Arial"/>
                <a:sym typeface="Arial"/>
              </a:rPr>
              <a:t>Introduction to colour</a:t>
            </a:r>
            <a:endParaRPr dirty="0">
              <a:latin typeface="Poor Richard" panose="02080502050505020702" pitchFamily="18" charset="0"/>
            </a:endParaRPr>
          </a:p>
        </p:txBody>
      </p:sp>
      <p:sp>
        <p:nvSpPr>
          <p:cNvPr id="94" name="Google Shape;94;p3"/>
          <p:cNvSpPr txBox="1">
            <a:spLocks noGrp="1"/>
          </p:cNvSpPr>
          <p:nvPr>
            <p:ph type="subTitle" idx="1"/>
          </p:nvPr>
        </p:nvSpPr>
        <p:spPr>
          <a:xfrm>
            <a:off x="155864" y="934890"/>
            <a:ext cx="7834745" cy="873600"/>
          </a:xfrm>
          <a:prstGeom prst="rect">
            <a:avLst/>
          </a:prstGeom>
          <a:noFill/>
          <a:ln>
            <a:noFill/>
          </a:ln>
        </p:spPr>
        <p:txBody>
          <a:bodyPr spcFirstLastPara="1" wrap="square" lIns="91425" tIns="91425" rIns="91425" bIns="91425" anchor="t" anchorCtr="0">
            <a:noAutofit/>
          </a:bodyPr>
          <a:lstStyle/>
          <a:p>
            <a:pPr marL="285750" lvl="0" indent="-285750" algn="l">
              <a:buFont typeface="Arial"/>
              <a:buChar char="•"/>
            </a:pPr>
            <a:r>
              <a:rPr lang="en-US" sz="2000" dirty="0">
                <a:solidFill>
                  <a:srgbClr val="55301C"/>
                </a:solidFill>
                <a:latin typeface="Arial"/>
                <a:ea typeface="Arial"/>
                <a:cs typeface="Arial"/>
                <a:sym typeface="Arial"/>
              </a:rPr>
              <a:t>Color is the element of art that is produced when light, striking an object, is reflected back to the eye: that's the objective definition. </a:t>
            </a:r>
            <a:endParaRPr lang="en-US" sz="2000" dirty="0" smtClean="0">
              <a:solidFill>
                <a:srgbClr val="55301C"/>
              </a:solidFill>
              <a:latin typeface="Arial"/>
              <a:ea typeface="Arial"/>
              <a:cs typeface="Arial"/>
              <a:sym typeface="Arial"/>
            </a:endParaRPr>
          </a:p>
          <a:p>
            <a:pPr marL="285750" lvl="0" indent="-285750" algn="l">
              <a:buFont typeface="Arial"/>
              <a:buChar char="•"/>
            </a:pPr>
            <a:r>
              <a:rPr lang="en-US" sz="2000" dirty="0" smtClean="0">
                <a:solidFill>
                  <a:srgbClr val="55301C"/>
                </a:solidFill>
                <a:latin typeface="Arial"/>
                <a:ea typeface="Arial"/>
                <a:cs typeface="Arial"/>
                <a:sym typeface="Arial"/>
              </a:rPr>
              <a:t>In </a:t>
            </a:r>
            <a:r>
              <a:rPr lang="en-US" sz="2000" dirty="0">
                <a:solidFill>
                  <a:srgbClr val="55301C"/>
                </a:solidFill>
                <a:latin typeface="Arial"/>
                <a:ea typeface="Arial"/>
                <a:cs typeface="Arial"/>
                <a:sym typeface="Arial"/>
              </a:rPr>
              <a:t>art design, color has a slew of attributes which are primarily subjective</a:t>
            </a:r>
            <a:r>
              <a:rPr lang="en-US" sz="2000" dirty="0" smtClean="0">
                <a:solidFill>
                  <a:srgbClr val="55301C"/>
                </a:solidFill>
                <a:latin typeface="Arial"/>
                <a:ea typeface="Arial"/>
                <a:cs typeface="Arial"/>
                <a:sym typeface="Arial"/>
              </a:rPr>
              <a:t>.</a:t>
            </a:r>
          </a:p>
          <a:p>
            <a:pPr marL="285750" lvl="0" indent="-285750" algn="l">
              <a:buFont typeface="Arial"/>
              <a:buChar char="•"/>
            </a:pPr>
            <a:r>
              <a:rPr lang="en-US" sz="2000" dirty="0" smtClean="0">
                <a:solidFill>
                  <a:srgbClr val="55301C"/>
                </a:solidFill>
                <a:latin typeface="Arial"/>
                <a:ea typeface="Arial"/>
                <a:cs typeface="Arial"/>
                <a:sym typeface="Arial"/>
              </a:rPr>
              <a:t>Those </a:t>
            </a:r>
            <a:r>
              <a:rPr lang="en-US" sz="2000" dirty="0">
                <a:solidFill>
                  <a:srgbClr val="55301C"/>
                </a:solidFill>
                <a:latin typeface="Arial"/>
                <a:ea typeface="Arial"/>
                <a:cs typeface="Arial"/>
                <a:sym typeface="Arial"/>
              </a:rPr>
              <a:t>include characteristics such as harmony — when two or more colors are brought together and produce a satisfying effective response; and temperature — a blue is considered warm or cool depending on whether it leans towards purple or green and a red whether it leans towards yellow or blue. </a:t>
            </a:r>
          </a:p>
          <a:p>
            <a:pPr marL="285750" lvl="0" indent="-285750" algn="l">
              <a:buFont typeface="Arial"/>
              <a:buChar char="•"/>
            </a:pPr>
            <a:r>
              <a:rPr lang="en-US" sz="2000" dirty="0">
                <a:solidFill>
                  <a:srgbClr val="55301C"/>
                </a:solidFill>
                <a:latin typeface="Arial"/>
                <a:ea typeface="Arial"/>
                <a:cs typeface="Arial"/>
                <a:sym typeface="Arial"/>
              </a:rPr>
              <a:t>Subjectively, then, color is a sensation, a human reaction to a hue arising in part from the optic nerve, and in part from education and exposure to color, and perhaps in the largest part, </a:t>
            </a:r>
            <a:r>
              <a:rPr lang="en-US" sz="2000" dirty="0">
                <a:solidFill>
                  <a:schemeClr val="bg1">
                    <a:lumMod val="75000"/>
                  </a:schemeClr>
                </a:solidFill>
                <a:latin typeface="Arial"/>
                <a:ea typeface="Arial"/>
                <a:cs typeface="Arial"/>
                <a:sym typeface="Arial"/>
              </a:rPr>
              <a:t>simply</a:t>
            </a:r>
            <a:r>
              <a:rPr lang="en-US" sz="2000" dirty="0">
                <a:solidFill>
                  <a:srgbClr val="55301C"/>
                </a:solidFill>
                <a:latin typeface="Arial"/>
                <a:ea typeface="Arial"/>
                <a:cs typeface="Arial"/>
                <a:sym typeface="Arial"/>
              </a:rPr>
              <a:t> from the human senses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200454" y="944988"/>
            <a:ext cx="7249827" cy="2619094"/>
          </a:xfrm>
        </p:spPr>
        <p:txBody>
          <a:bodyPr/>
          <a:lstStyle/>
          <a:p>
            <a:pPr algn="l">
              <a:buFont typeface="Arial" panose="020B0604020202020204" pitchFamily="34" charset="0"/>
              <a:buChar char="•"/>
            </a:pPr>
            <a:r>
              <a:rPr lang="en-US" sz="2000" dirty="0" smtClean="0">
                <a:solidFill>
                  <a:schemeClr val="bg1">
                    <a:lumMod val="10000"/>
                  </a:schemeClr>
                </a:solidFill>
                <a:latin typeface="+mn-lt"/>
              </a:rPr>
              <a:t>	According </a:t>
            </a:r>
            <a:r>
              <a:rPr lang="en-US" sz="2000" dirty="0">
                <a:solidFill>
                  <a:schemeClr val="bg1">
                    <a:lumMod val="10000"/>
                  </a:schemeClr>
                </a:solidFill>
                <a:latin typeface="+mn-lt"/>
              </a:rPr>
              <a:t>to Britannica online (2024), colour is the aspect of any object that may be described in terms of hue, lightness, and saturation. </a:t>
            </a:r>
            <a:endParaRPr lang="en-US" sz="2000" dirty="0" smtClean="0">
              <a:solidFill>
                <a:schemeClr val="bg1">
                  <a:lumMod val="10000"/>
                </a:schemeClr>
              </a:solidFill>
              <a:latin typeface="+mn-lt"/>
            </a:endParaRPr>
          </a:p>
          <a:p>
            <a:pPr algn="l">
              <a:buFont typeface="Arial" panose="020B0604020202020204" pitchFamily="34" charset="0"/>
              <a:buChar char="•"/>
            </a:pPr>
            <a:r>
              <a:rPr lang="en-US" sz="2000" dirty="0" smtClean="0">
                <a:solidFill>
                  <a:schemeClr val="bg1">
                    <a:lumMod val="10000"/>
                  </a:schemeClr>
                </a:solidFill>
                <a:latin typeface="+mn-lt"/>
              </a:rPr>
              <a:t>In </a:t>
            </a:r>
            <a:r>
              <a:rPr lang="en-US" sz="2000" dirty="0">
                <a:solidFill>
                  <a:schemeClr val="bg1">
                    <a:lumMod val="10000"/>
                  </a:schemeClr>
                </a:solidFill>
                <a:latin typeface="+mn-lt"/>
              </a:rPr>
              <a:t>physics, colour is associated specifically with electromagnetic radiation of a certain range of wavelengths visible to the human eye. </a:t>
            </a:r>
            <a:endParaRPr lang="en-US" sz="2000" dirty="0" smtClean="0">
              <a:solidFill>
                <a:schemeClr val="bg1">
                  <a:lumMod val="10000"/>
                </a:schemeClr>
              </a:solidFill>
              <a:latin typeface="+mn-lt"/>
            </a:endParaRPr>
          </a:p>
          <a:p>
            <a:pPr algn="l">
              <a:buFont typeface="Arial" panose="020B0604020202020204" pitchFamily="34" charset="0"/>
              <a:buChar char="•"/>
            </a:pPr>
            <a:r>
              <a:rPr lang="en-US" sz="2000" dirty="0" smtClean="0">
                <a:solidFill>
                  <a:schemeClr val="bg1">
                    <a:lumMod val="10000"/>
                  </a:schemeClr>
                </a:solidFill>
                <a:latin typeface="+mn-lt"/>
              </a:rPr>
              <a:t>Radiation </a:t>
            </a:r>
            <a:r>
              <a:rPr lang="en-US" sz="2000" dirty="0">
                <a:solidFill>
                  <a:schemeClr val="bg1">
                    <a:lumMod val="10000"/>
                  </a:schemeClr>
                </a:solidFill>
                <a:latin typeface="+mn-lt"/>
              </a:rPr>
              <a:t>of such wavelengths constitutes that portion of the electromagnetic spectrum known as the visible spectrum—i.e., light</a:t>
            </a:r>
            <a:r>
              <a:rPr lang="en-US" sz="2000" dirty="0" smtClean="0">
                <a:solidFill>
                  <a:schemeClr val="bg1">
                    <a:lumMod val="10000"/>
                  </a:schemeClr>
                </a:solidFill>
                <a:latin typeface="+mn-lt"/>
              </a:rPr>
              <a:t>.</a:t>
            </a:r>
          </a:p>
          <a:p>
            <a:pPr algn="l">
              <a:buFont typeface="Arial" panose="020B0604020202020204" pitchFamily="34" charset="0"/>
              <a:buChar char="•"/>
            </a:pPr>
            <a:r>
              <a:rPr lang="en-US" sz="2000" dirty="0">
                <a:solidFill>
                  <a:schemeClr val="bg1">
                    <a:lumMod val="10000"/>
                  </a:schemeClr>
                </a:solidFill>
                <a:latin typeface="+mn-lt"/>
              </a:rPr>
              <a:t>Clearly, the perception of colour depends on vision, light, and individual interpretation, and an understanding of colour involves physics, physiology, and psychology</a:t>
            </a:r>
          </a:p>
        </p:txBody>
      </p:sp>
      <p:sp>
        <p:nvSpPr>
          <p:cNvPr id="11" name="Title 10"/>
          <p:cNvSpPr>
            <a:spLocks noGrp="1"/>
          </p:cNvSpPr>
          <p:nvPr>
            <p:ph type="title" idx="9"/>
          </p:nvPr>
        </p:nvSpPr>
        <p:spPr>
          <a:xfrm>
            <a:off x="-795600" y="164470"/>
            <a:ext cx="7704000" cy="572700"/>
          </a:xfrm>
        </p:spPr>
        <p:txBody>
          <a:bodyPr/>
          <a:lstStyle/>
          <a:p>
            <a:r>
              <a:rPr lang="en-US" dirty="0">
                <a:latin typeface="Poor Richard" panose="02080502050505020702" pitchFamily="18" charset="0"/>
                <a:ea typeface="Arial"/>
                <a:cs typeface="Arial"/>
                <a:sym typeface="Arial"/>
              </a:rPr>
              <a:t>Introduction to colour</a:t>
            </a:r>
            <a:endParaRPr lang="en-US" dirty="0"/>
          </a:p>
        </p:txBody>
      </p:sp>
    </p:spTree>
    <p:extLst>
      <p:ext uri="{BB962C8B-B14F-4D97-AF65-F5344CB8AC3E}">
        <p14:creationId xmlns:p14="http://schemas.microsoft.com/office/powerpoint/2010/main" val="33066909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4"/>
          <p:cNvSpPr txBox="1">
            <a:spLocks noGrp="1"/>
          </p:cNvSpPr>
          <p:nvPr>
            <p:ph type="title"/>
          </p:nvPr>
        </p:nvSpPr>
        <p:spPr>
          <a:xfrm>
            <a:off x="515322" y="120450"/>
            <a:ext cx="4278000" cy="648072"/>
          </a:xfrm>
          <a:prstGeom prst="rect">
            <a:avLst/>
          </a:prstGeom>
          <a:noFill/>
          <a:ln>
            <a:noFill/>
          </a:ln>
        </p:spPr>
        <p:txBody>
          <a:bodyPr spcFirstLastPara="1" wrap="square" lIns="91425" tIns="91425" rIns="91425" bIns="91425" anchor="t" anchorCtr="0">
            <a:noAutofit/>
          </a:bodyPr>
          <a:lstStyle/>
          <a:p>
            <a:pPr lvl="0"/>
            <a:r>
              <a:rPr lang="en-US" sz="2400" dirty="0">
                <a:solidFill>
                  <a:schemeClr val="bg1">
                    <a:lumMod val="10000"/>
                  </a:schemeClr>
                </a:solidFill>
                <a:latin typeface="Poor Richard" panose="02080502050505020702" pitchFamily="18" charset="0"/>
                <a:ea typeface="Arial"/>
                <a:cs typeface="Arial"/>
                <a:sym typeface="Arial"/>
              </a:rPr>
              <a:t>Introduction to colour</a:t>
            </a:r>
            <a:endParaRPr sz="2400" dirty="0">
              <a:solidFill>
                <a:schemeClr val="bg1">
                  <a:lumMod val="10000"/>
                </a:schemeClr>
              </a:solidFill>
              <a:latin typeface="Arial"/>
              <a:ea typeface="Arial"/>
              <a:cs typeface="Arial"/>
              <a:sym typeface="Arial"/>
            </a:endParaRPr>
          </a:p>
        </p:txBody>
      </p:sp>
      <p:sp>
        <p:nvSpPr>
          <p:cNvPr id="100" name="Google Shape;100;p4"/>
          <p:cNvSpPr txBox="1">
            <a:spLocks noGrp="1"/>
          </p:cNvSpPr>
          <p:nvPr>
            <p:ph type="subTitle" idx="1"/>
          </p:nvPr>
        </p:nvSpPr>
        <p:spPr>
          <a:xfrm>
            <a:off x="1403648" y="4522646"/>
            <a:ext cx="6624736" cy="713400"/>
          </a:xfrm>
          <a:prstGeom prst="rect">
            <a:avLst/>
          </a:prstGeom>
          <a:noFill/>
          <a:ln>
            <a:noFill/>
          </a:ln>
        </p:spPr>
        <p:txBody>
          <a:bodyPr spcFirstLastPara="1" wrap="square" lIns="91425" tIns="91425" rIns="91425" bIns="91425" anchor="t" anchorCtr="0">
            <a:noAutofit/>
          </a:bodyPr>
          <a:lstStyle/>
          <a:p>
            <a:pPr lvl="0"/>
            <a:r>
              <a:rPr lang="en-US" sz="800" dirty="0">
                <a:solidFill>
                  <a:srgbClr val="AB6039"/>
                </a:solidFill>
              </a:rPr>
              <a:t>Sources: </a:t>
            </a:r>
            <a:r>
              <a:rPr lang="en-US" sz="800" dirty="0">
                <a:solidFill>
                  <a:srgbClr val="AB6039"/>
                </a:solidFill>
                <a:hlinkClick r:id="rId3"/>
              </a:rPr>
              <a:t>https://pixabay.com/photos/wall-art-spray-graffiti-woman-2852231</a:t>
            </a:r>
            <a:r>
              <a:rPr lang="en-US" sz="800" dirty="0" smtClean="0">
                <a:solidFill>
                  <a:srgbClr val="AB6039"/>
                </a:solidFill>
                <a:hlinkClick r:id="rId3"/>
              </a:rPr>
              <a:t>/</a:t>
            </a:r>
            <a:endParaRPr lang="en-US" sz="800" dirty="0" smtClean="0">
              <a:solidFill>
                <a:srgbClr val="AB6039"/>
              </a:solidFill>
            </a:endParaRPr>
          </a:p>
          <a:p>
            <a:pPr lvl="0"/>
            <a:r>
              <a:rPr lang="en-US" sz="800" dirty="0">
                <a:solidFill>
                  <a:srgbClr val="AB6039"/>
                </a:solidFill>
                <a:hlinkClick r:id="rId4"/>
              </a:rPr>
              <a:t>https://pixabay.com/photos/candles-christmas-multicoloured-2899905</a:t>
            </a:r>
            <a:r>
              <a:rPr lang="en-US" sz="800" dirty="0" smtClean="0">
                <a:solidFill>
                  <a:srgbClr val="AB6039"/>
                </a:solidFill>
                <a:hlinkClick r:id="rId4"/>
              </a:rPr>
              <a:t>/</a:t>
            </a:r>
            <a:r>
              <a:rPr lang="en-US" sz="800" dirty="0" smtClean="0">
                <a:solidFill>
                  <a:srgbClr val="AB6039"/>
                </a:solidFill>
              </a:rPr>
              <a:t> </a:t>
            </a:r>
            <a:endParaRPr dirty="0"/>
          </a:p>
        </p:txBody>
      </p:sp>
      <p:pic>
        <p:nvPicPr>
          <p:cNvPr id="4" name="Picture 3"/>
          <p:cNvPicPr>
            <a:picLocks noChangeAspect="1"/>
          </p:cNvPicPr>
          <p:nvPr/>
        </p:nvPicPr>
        <p:blipFill>
          <a:blip r:embed="rId5"/>
          <a:stretch>
            <a:fillRect/>
          </a:stretch>
        </p:blipFill>
        <p:spPr>
          <a:xfrm>
            <a:off x="4491720" y="1267690"/>
            <a:ext cx="4358741" cy="2904692"/>
          </a:xfrm>
          <a:prstGeom prst="rect">
            <a:avLst/>
          </a:prstGeom>
        </p:spPr>
      </p:pic>
      <p:pic>
        <p:nvPicPr>
          <p:cNvPr id="2" name="Picture 1"/>
          <p:cNvPicPr>
            <a:picLocks noChangeAspect="1"/>
          </p:cNvPicPr>
          <p:nvPr/>
        </p:nvPicPr>
        <p:blipFill>
          <a:blip r:embed="rId6"/>
          <a:stretch>
            <a:fillRect/>
          </a:stretch>
        </p:blipFill>
        <p:spPr>
          <a:xfrm>
            <a:off x="98709" y="1267690"/>
            <a:ext cx="4772793" cy="290469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subTitle" idx="1"/>
          </p:nvPr>
        </p:nvSpPr>
        <p:spPr>
          <a:xfrm>
            <a:off x="-330906" y="-93517"/>
            <a:ext cx="5567925" cy="1016560"/>
          </a:xfrm>
          <a:prstGeom prst="rect">
            <a:avLst/>
          </a:prstGeom>
          <a:noFill/>
          <a:ln>
            <a:noFill/>
          </a:ln>
        </p:spPr>
        <p:txBody>
          <a:bodyPr spcFirstLastPara="1" wrap="square" lIns="91425" tIns="91425" rIns="91425" bIns="91425" anchor="ctr" anchorCtr="0">
            <a:noAutofit/>
          </a:bodyPr>
          <a:lstStyle/>
          <a:p>
            <a:pPr lvl="0"/>
            <a:r>
              <a:rPr lang="en-US" b="1" dirty="0">
                <a:solidFill>
                  <a:srgbClr val="55301C"/>
                </a:solidFill>
                <a:latin typeface="Poor Richard" panose="02080502050505020702" pitchFamily="18" charset="0"/>
                <a:ea typeface="Arial"/>
                <a:cs typeface="Arial"/>
                <a:sym typeface="Arial"/>
              </a:rPr>
              <a:t>The colour wheel and its theory</a:t>
            </a:r>
            <a:endParaRPr dirty="0">
              <a:solidFill>
                <a:srgbClr val="55301C"/>
              </a:solidFill>
              <a:latin typeface="Poor Richard" panose="02080502050505020702" pitchFamily="18" charset="0"/>
              <a:ea typeface="Arial"/>
              <a:cs typeface="Arial"/>
              <a:sym typeface="Arial"/>
            </a:endParaRPr>
          </a:p>
        </p:txBody>
      </p:sp>
      <p:sp>
        <p:nvSpPr>
          <p:cNvPr id="108" name="Google Shape;108;p5"/>
          <p:cNvSpPr/>
          <p:nvPr/>
        </p:nvSpPr>
        <p:spPr>
          <a:xfrm>
            <a:off x="445305" y="923043"/>
            <a:ext cx="7560840" cy="4093388"/>
          </a:xfrm>
          <a:prstGeom prst="rect">
            <a:avLst/>
          </a:prstGeom>
          <a:noFill/>
          <a:ln>
            <a:noFill/>
          </a:ln>
        </p:spPr>
        <p:txBody>
          <a:bodyPr spcFirstLastPara="1" wrap="square" lIns="91425" tIns="45700" rIns="91425" bIns="45700" anchor="t" anchorCtr="0">
            <a:spAutoFit/>
          </a:bodyPr>
          <a:lstStyle/>
          <a:p>
            <a:pPr marL="285750" lvl="0" indent="-285750">
              <a:buSzPts val="2000"/>
              <a:buFont typeface="Arial"/>
              <a:buChar char="•"/>
            </a:pPr>
            <a:r>
              <a:rPr lang="en-US" sz="2000" dirty="0">
                <a:solidFill>
                  <a:srgbClr val="55301C"/>
                </a:solidFill>
              </a:rPr>
              <a:t>These are some key points about color:</a:t>
            </a:r>
          </a:p>
          <a:p>
            <a:pPr marL="285750" lvl="0" indent="-285750">
              <a:buSzPts val="2000"/>
              <a:buFont typeface="Arial"/>
              <a:buChar char="•"/>
            </a:pPr>
            <a:r>
              <a:rPr lang="en-US" sz="2000" dirty="0">
                <a:solidFill>
                  <a:srgbClr val="55301C"/>
                </a:solidFill>
              </a:rPr>
              <a:t>1.	</a:t>
            </a:r>
            <a:r>
              <a:rPr lang="en-US" sz="2000" b="1" dirty="0">
                <a:solidFill>
                  <a:srgbClr val="55301C"/>
                </a:solidFill>
              </a:rPr>
              <a:t>Wavelengths of Light: </a:t>
            </a:r>
            <a:r>
              <a:rPr lang="en-US" sz="2000" dirty="0">
                <a:solidFill>
                  <a:srgbClr val="55301C"/>
                </a:solidFill>
              </a:rPr>
              <a:t>Color is a product of the different wavelengths of light. When light interacts with an object, certain wavelengths are absorbed, while others are reflected. The reflected wavelengths are what we perceive as color.</a:t>
            </a:r>
          </a:p>
          <a:p>
            <a:pPr marL="285750" lvl="0" indent="-285750">
              <a:buSzPts val="2000"/>
              <a:buFont typeface="Arial"/>
              <a:buChar char="•"/>
            </a:pPr>
            <a:r>
              <a:rPr lang="en-US" sz="2000" dirty="0">
                <a:solidFill>
                  <a:srgbClr val="55301C"/>
                </a:solidFill>
              </a:rPr>
              <a:t>2.	</a:t>
            </a:r>
            <a:r>
              <a:rPr lang="en-US" sz="2000" b="1" dirty="0">
                <a:solidFill>
                  <a:srgbClr val="55301C"/>
                </a:solidFill>
              </a:rPr>
              <a:t>Traditional (Think Paint or Crayons)</a:t>
            </a:r>
          </a:p>
          <a:p>
            <a:pPr lvl="0">
              <a:buSzPts val="2000"/>
            </a:pPr>
            <a:r>
              <a:rPr lang="en-US" sz="2000" dirty="0">
                <a:solidFill>
                  <a:srgbClr val="55301C"/>
                </a:solidFill>
              </a:rPr>
              <a:t>•	</a:t>
            </a:r>
            <a:r>
              <a:rPr lang="en-US" sz="2000" i="1" dirty="0">
                <a:solidFill>
                  <a:srgbClr val="55301C"/>
                </a:solidFill>
              </a:rPr>
              <a:t>Primary Colors: </a:t>
            </a:r>
            <a:r>
              <a:rPr lang="en-US" sz="2000" dirty="0">
                <a:solidFill>
                  <a:srgbClr val="55301C"/>
                </a:solidFill>
              </a:rPr>
              <a:t>In traditional color theory, there are three primary colors: red, blue, and yellow. These colors cannot be created by mixing other colors together.</a:t>
            </a:r>
          </a:p>
          <a:p>
            <a:pPr lvl="0">
              <a:buSzPts val="2000"/>
            </a:pPr>
            <a:r>
              <a:rPr lang="en-US" sz="2000" dirty="0">
                <a:solidFill>
                  <a:srgbClr val="55301C"/>
                </a:solidFill>
              </a:rPr>
              <a:t>•	Secondary Colors: Secondary colors are created by mixing two primary colors together. The secondary colors are orange (red + yellow), green (blue + yellow), and purple (red + blue).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4" name="Google Shape;114;p6"/>
          <p:cNvSpPr txBox="1">
            <a:spLocks noGrp="1"/>
          </p:cNvSpPr>
          <p:nvPr>
            <p:ph type="subTitle" idx="1"/>
          </p:nvPr>
        </p:nvSpPr>
        <p:spPr>
          <a:xfrm>
            <a:off x="0" y="4549323"/>
            <a:ext cx="4499992" cy="867324"/>
          </a:xfrm>
          <a:prstGeom prst="rect">
            <a:avLst/>
          </a:prstGeom>
          <a:noFill/>
          <a:ln>
            <a:noFill/>
          </a:ln>
        </p:spPr>
        <p:txBody>
          <a:bodyPr spcFirstLastPara="1" wrap="square" lIns="91425" tIns="91425" rIns="91425" bIns="91425" anchor="t" anchorCtr="0">
            <a:noAutofit/>
          </a:bodyPr>
          <a:lstStyle/>
          <a:p>
            <a:pPr marL="0" lvl="0" indent="0" algn="l"/>
            <a:r>
              <a:rPr lang="en-US" sz="800" u="sng" dirty="0">
                <a:solidFill>
                  <a:srgbClr val="D59E82"/>
                </a:solidFil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Sources:  https://www.pexels.com/photo/two-women-holding-pen-601170/</a:t>
            </a:r>
            <a:r>
              <a:rPr lang="en-US" sz="800" dirty="0">
                <a:solidFill>
                  <a:srgbClr val="D59E82"/>
                </a:solidFill>
              </a:rPr>
              <a:t> </a:t>
            </a:r>
            <a:r>
              <a:rPr lang="en-US" sz="800" u="sng" dirty="0">
                <a:solidFill>
                  <a:srgbClr val="D59E82"/>
                </a:solidFill>
                <a:hlinkClick r:id="rId4"/>
              </a:rPr>
              <a:t>https://www.pexels.com/photo/multicolored-umbrella-1146851</a:t>
            </a:r>
            <a:r>
              <a:rPr lang="en-US" sz="800" u="sng" dirty="0" smtClean="0">
                <a:solidFill>
                  <a:srgbClr val="D59E82"/>
                </a:solidFill>
                <a:hlinkClick r:id="rId4"/>
              </a:rPr>
              <a:t>/</a:t>
            </a:r>
            <a:r>
              <a:rPr lang="en-US" sz="800" u="sng" dirty="0" smtClean="0">
                <a:solidFill>
                  <a:srgbClr val="D59E82"/>
                </a:solidFill>
              </a:rPr>
              <a:t> </a:t>
            </a:r>
            <a:endParaRPr sz="1000" dirty="0"/>
          </a:p>
        </p:txBody>
      </p:sp>
      <p:pic>
        <p:nvPicPr>
          <p:cNvPr id="2" name="Picture 1"/>
          <p:cNvPicPr>
            <a:picLocks noChangeAspect="1"/>
          </p:cNvPicPr>
          <p:nvPr/>
        </p:nvPicPr>
        <p:blipFill>
          <a:blip r:embed="rId5"/>
          <a:stretch>
            <a:fillRect/>
          </a:stretch>
        </p:blipFill>
        <p:spPr>
          <a:xfrm>
            <a:off x="171451" y="549900"/>
            <a:ext cx="4328542" cy="3637636"/>
          </a:xfrm>
          <a:prstGeom prst="rect">
            <a:avLst/>
          </a:prstGeom>
        </p:spPr>
      </p:pic>
      <p:pic>
        <p:nvPicPr>
          <p:cNvPr id="3" name="Picture 2"/>
          <p:cNvPicPr>
            <a:picLocks noChangeAspect="1"/>
          </p:cNvPicPr>
          <p:nvPr/>
        </p:nvPicPr>
        <p:blipFill>
          <a:blip r:embed="rId6"/>
          <a:stretch>
            <a:fillRect/>
          </a:stretch>
        </p:blipFill>
        <p:spPr>
          <a:xfrm>
            <a:off x="3886200" y="1400876"/>
            <a:ext cx="4613563" cy="3075709"/>
          </a:xfrm>
          <a:prstGeom prst="rect">
            <a:avLst/>
          </a:prstGeom>
        </p:spPr>
      </p:pic>
      <p:sp>
        <p:nvSpPr>
          <p:cNvPr id="4" name="Rectangle 3"/>
          <p:cNvSpPr/>
          <p:nvPr/>
        </p:nvSpPr>
        <p:spPr>
          <a:xfrm>
            <a:off x="764848" y="130480"/>
            <a:ext cx="4019049" cy="477054"/>
          </a:xfrm>
          <a:prstGeom prst="rect">
            <a:avLst/>
          </a:prstGeom>
        </p:spPr>
        <p:txBody>
          <a:bodyPr wrap="none">
            <a:spAutoFit/>
          </a:bodyPr>
          <a:lstStyle/>
          <a:p>
            <a:pPr marL="457200" lvl="0" indent="-342900" algn="ctr">
              <a:buClr>
                <a:srgbClr val="B08980"/>
              </a:buClr>
              <a:buSzPts val="1800"/>
            </a:pPr>
            <a:r>
              <a:rPr lang="en-US" sz="2500" b="1" dirty="0">
                <a:solidFill>
                  <a:srgbClr val="55301C"/>
                </a:solidFill>
                <a:latin typeface="Poor Richard" panose="02080502050505020702" pitchFamily="18" charset="0"/>
              </a:rPr>
              <a:t>The colour wheel and its theory</a:t>
            </a:r>
            <a:endParaRPr lang="en-US" sz="2500" dirty="0">
              <a:solidFill>
                <a:srgbClr val="55301C"/>
              </a:solidFill>
              <a:latin typeface="Poor Richard" panose="02080502050505020702"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7"/>
          <p:cNvSpPr txBox="1">
            <a:spLocks noGrp="1"/>
          </p:cNvSpPr>
          <p:nvPr>
            <p:ph type="title"/>
          </p:nvPr>
        </p:nvSpPr>
        <p:spPr>
          <a:xfrm>
            <a:off x="3636818" y="1656428"/>
            <a:ext cx="5255662" cy="2736304"/>
          </a:xfrm>
          <a:prstGeom prst="rect">
            <a:avLst/>
          </a:prstGeom>
          <a:noFill/>
          <a:ln>
            <a:noFill/>
          </a:ln>
        </p:spPr>
        <p:txBody>
          <a:bodyPr spcFirstLastPara="1" wrap="square" lIns="91425" tIns="91425" rIns="91425" bIns="91425" anchor="ctr" anchorCtr="0">
            <a:noAutofit/>
          </a:bodyPr>
          <a:lstStyle/>
          <a:p>
            <a:pPr marL="342900" lvl="0" indent="-342900" algn="l">
              <a:buFont typeface="Arial" panose="020B0604020202020204" pitchFamily="34" charset="0"/>
              <a:buChar char="•"/>
            </a:pPr>
            <a:r>
              <a:rPr lang="en-US" sz="2000" b="0" dirty="0">
                <a:solidFill>
                  <a:srgbClr val="22130B"/>
                </a:solidFill>
                <a:latin typeface="Arial"/>
                <a:ea typeface="Arial"/>
                <a:cs typeface="Arial"/>
                <a:sym typeface="Arial"/>
              </a:rPr>
              <a:t>•	</a:t>
            </a:r>
            <a:r>
              <a:rPr lang="en-US" sz="1800" dirty="0">
                <a:solidFill>
                  <a:srgbClr val="22130B"/>
                </a:solidFill>
                <a:latin typeface="Arial"/>
                <a:ea typeface="Arial"/>
                <a:cs typeface="Arial"/>
                <a:sym typeface="Arial"/>
              </a:rPr>
              <a:t>Tertiary Colors or intermediate: </a:t>
            </a:r>
            <a:r>
              <a:rPr lang="en-US" sz="1800" b="0" dirty="0">
                <a:solidFill>
                  <a:srgbClr val="22130B"/>
                </a:solidFill>
                <a:latin typeface="Arial"/>
                <a:ea typeface="Arial"/>
                <a:cs typeface="Arial"/>
                <a:sym typeface="Arial"/>
              </a:rPr>
              <a:t>Yellow-orange, red-orange, red-purple, blue-purple, blue-green &amp; yellow-green. </a:t>
            </a:r>
            <a:r>
              <a:rPr lang="en-US" sz="1800" b="0" dirty="0" smtClean="0">
                <a:solidFill>
                  <a:srgbClr val="22130B"/>
                </a:solidFill>
                <a:latin typeface="Arial"/>
                <a:ea typeface="Arial"/>
                <a:cs typeface="Arial"/>
                <a:sym typeface="Arial"/>
              </a:rPr>
              <a:t/>
            </a:r>
            <a:br>
              <a:rPr lang="en-US" sz="1800" b="0" dirty="0" smtClean="0">
                <a:solidFill>
                  <a:srgbClr val="22130B"/>
                </a:solidFill>
                <a:latin typeface="Arial"/>
                <a:ea typeface="Arial"/>
                <a:cs typeface="Arial"/>
                <a:sym typeface="Arial"/>
              </a:rPr>
            </a:br>
            <a:r>
              <a:rPr lang="en-US" sz="1800" b="0" dirty="0" smtClean="0">
                <a:solidFill>
                  <a:srgbClr val="22130B"/>
                </a:solidFill>
                <a:latin typeface="Arial"/>
                <a:ea typeface="Arial"/>
                <a:cs typeface="Arial"/>
                <a:sym typeface="Arial"/>
              </a:rPr>
              <a:t>These </a:t>
            </a:r>
            <a:r>
              <a:rPr lang="en-US" sz="1800" b="0" dirty="0">
                <a:solidFill>
                  <a:srgbClr val="22130B"/>
                </a:solidFill>
                <a:latin typeface="Arial"/>
                <a:ea typeface="Arial"/>
                <a:cs typeface="Arial"/>
                <a:sym typeface="Arial"/>
              </a:rPr>
              <a:t>are the colors formed by mixing a primary and a secondary color. That's why the hue is a two-word name, such as blue-green, red-violet, and yellow-orange. </a:t>
            </a:r>
            <a:r>
              <a:rPr lang="en-US" sz="1800" b="0" dirty="0" smtClean="0">
                <a:solidFill>
                  <a:srgbClr val="22130B"/>
                </a:solidFill>
                <a:latin typeface="Arial"/>
                <a:ea typeface="Arial"/>
                <a:cs typeface="Arial"/>
                <a:sym typeface="Arial"/>
              </a:rPr>
              <a:t/>
            </a:r>
            <a:br>
              <a:rPr lang="en-US" sz="1800" b="0" dirty="0" smtClean="0">
                <a:solidFill>
                  <a:srgbClr val="22130B"/>
                </a:solidFill>
                <a:latin typeface="Arial"/>
                <a:ea typeface="Arial"/>
                <a:cs typeface="Arial"/>
                <a:sym typeface="Arial"/>
              </a:rPr>
            </a:br>
            <a:r>
              <a:rPr lang="en-US" sz="1800" b="0" dirty="0" smtClean="0">
                <a:solidFill>
                  <a:srgbClr val="22130B"/>
                </a:solidFill>
                <a:latin typeface="Arial"/>
                <a:ea typeface="Arial"/>
                <a:cs typeface="Arial"/>
                <a:sym typeface="Arial"/>
              </a:rPr>
              <a:t>Tertiary </a:t>
            </a:r>
            <a:r>
              <a:rPr lang="en-US" sz="1800" b="0" dirty="0">
                <a:solidFill>
                  <a:srgbClr val="22130B"/>
                </a:solidFill>
                <a:latin typeface="Arial"/>
                <a:ea typeface="Arial"/>
                <a:cs typeface="Arial"/>
                <a:sym typeface="Arial"/>
              </a:rPr>
              <a:t>colors are created by mixing a primary color with a neighboring secondary color. </a:t>
            </a:r>
            <a:r>
              <a:rPr lang="en-US" sz="1800" b="0" dirty="0" smtClean="0">
                <a:solidFill>
                  <a:srgbClr val="22130B"/>
                </a:solidFill>
                <a:latin typeface="Arial"/>
                <a:ea typeface="Arial"/>
                <a:cs typeface="Arial"/>
                <a:sym typeface="Arial"/>
              </a:rPr>
              <a:t/>
            </a:r>
            <a:br>
              <a:rPr lang="en-US" sz="1800" b="0" dirty="0" smtClean="0">
                <a:solidFill>
                  <a:srgbClr val="22130B"/>
                </a:solidFill>
                <a:latin typeface="Arial"/>
                <a:ea typeface="Arial"/>
                <a:cs typeface="Arial"/>
                <a:sym typeface="Arial"/>
              </a:rPr>
            </a:br>
            <a:r>
              <a:rPr lang="en-US" sz="1800" b="0" dirty="0" smtClean="0">
                <a:solidFill>
                  <a:srgbClr val="22130B"/>
                </a:solidFill>
                <a:latin typeface="Arial"/>
                <a:ea typeface="Arial"/>
                <a:cs typeface="Arial"/>
                <a:sym typeface="Arial"/>
              </a:rPr>
              <a:t>For </a:t>
            </a:r>
            <a:r>
              <a:rPr lang="en-US" sz="1800" b="0" dirty="0">
                <a:solidFill>
                  <a:srgbClr val="22130B"/>
                </a:solidFill>
                <a:latin typeface="Arial"/>
                <a:ea typeface="Arial"/>
                <a:cs typeface="Arial"/>
                <a:sym typeface="Arial"/>
              </a:rPr>
              <a:t>example, mixing red (primary) with orange (secondary) creates red-orange. Note the primary colour comes first then the secondary colour.</a:t>
            </a:r>
            <a:endParaRPr sz="1800" dirty="0"/>
          </a:p>
        </p:txBody>
      </p:sp>
      <p:sp>
        <p:nvSpPr>
          <p:cNvPr id="123" name="Google Shape;123;p7"/>
          <p:cNvSpPr txBox="1">
            <a:spLocks noGrp="1"/>
          </p:cNvSpPr>
          <p:nvPr>
            <p:ph type="subTitle" idx="1"/>
          </p:nvPr>
        </p:nvSpPr>
        <p:spPr>
          <a:xfrm>
            <a:off x="4572000" y="4769426"/>
            <a:ext cx="4320480" cy="322603"/>
          </a:xfrm>
          <a:prstGeom prst="rect">
            <a:avLst/>
          </a:prstGeom>
          <a:noFill/>
          <a:ln>
            <a:noFill/>
          </a:ln>
        </p:spPr>
        <p:txBody>
          <a:bodyPr spcFirstLastPara="1" wrap="square" lIns="91425" tIns="91425" rIns="91425" bIns="91425" anchor="t" anchorCtr="0">
            <a:noAutofit/>
          </a:bodyPr>
          <a:lstStyle/>
          <a:p>
            <a:pPr marL="0" lvl="0" indent="0" algn="l">
              <a:spcAft>
                <a:spcPts val="1600"/>
              </a:spcAft>
            </a:pPr>
            <a:r>
              <a:rPr lang="en-US" sz="800" u="sng" dirty="0">
                <a:solidFill>
                  <a:schemeClr val="bg1">
                    <a:lumMod val="10000"/>
                  </a:schemeClr>
                </a:solidFil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Sources: </a:t>
            </a:r>
            <a:r>
              <a:rPr lang="en-US" sz="800" u="sng" dirty="0">
                <a:solidFill>
                  <a:schemeClr val="bg1">
                    <a:lumMod val="10000"/>
                  </a:schemeClr>
                </a:solidFill>
                <a:hlinkClick r:id="rId4"/>
              </a:rPr>
              <a:t>https://www.pexels.com/photo/color-text-1279813</a:t>
            </a:r>
            <a:r>
              <a:rPr lang="en-US" sz="800" u="sng" dirty="0" smtClean="0">
                <a:solidFill>
                  <a:schemeClr val="bg1">
                    <a:lumMod val="10000"/>
                  </a:schemeClr>
                </a:solidFill>
                <a:hlinkClick r:id="rId4"/>
              </a:rPr>
              <a:t>/</a:t>
            </a:r>
            <a:r>
              <a:rPr lang="en-US" sz="800" u="sng" dirty="0">
                <a:solidFill>
                  <a:schemeClr val="bg1">
                    <a:lumMod val="10000"/>
                  </a:schemeClr>
                </a:solidFill>
              </a:rPr>
              <a:t> by Magda </a:t>
            </a:r>
            <a:r>
              <a:rPr lang="en-US" sz="800" u="sng" dirty="0" smtClean="0">
                <a:solidFill>
                  <a:schemeClr val="bg1">
                    <a:lumMod val="10000"/>
                  </a:schemeClr>
                </a:solidFill>
              </a:rPr>
              <a:t>Ehlers </a:t>
            </a:r>
            <a:endParaRPr sz="800" dirty="0">
              <a:solidFill>
                <a:schemeClr val="bg1">
                  <a:lumMod val="10000"/>
                </a:schemeClr>
              </a:solidFill>
            </a:endParaRPr>
          </a:p>
        </p:txBody>
      </p:sp>
      <p:sp>
        <p:nvSpPr>
          <p:cNvPr id="124" name="Google Shape;124;p7"/>
          <p:cNvSpPr txBox="1">
            <a:spLocks noGrp="1"/>
          </p:cNvSpPr>
          <p:nvPr>
            <p:ph type="title" idx="2"/>
          </p:nvPr>
        </p:nvSpPr>
        <p:spPr>
          <a:xfrm>
            <a:off x="-38202" y="0"/>
            <a:ext cx="3995916" cy="720080"/>
          </a:xfrm>
          <a:prstGeom prst="rect">
            <a:avLst/>
          </a:prstGeom>
          <a:noFill/>
          <a:ln>
            <a:noFill/>
          </a:ln>
        </p:spPr>
        <p:txBody>
          <a:bodyPr spcFirstLastPara="1" wrap="square" lIns="91425" tIns="91425" rIns="91425" bIns="91425" anchor="b" anchorCtr="0">
            <a:noAutofit/>
          </a:bodyPr>
          <a:lstStyle/>
          <a:p>
            <a:pPr marL="457200" lvl="0" indent="-342900" algn="ctr">
              <a:buClr>
                <a:srgbClr val="B08980"/>
              </a:buClr>
              <a:buSzPts val="1800"/>
            </a:pPr>
            <a:r>
              <a:rPr lang="en-US" sz="2500" dirty="0">
                <a:solidFill>
                  <a:srgbClr val="55301C"/>
                </a:solidFill>
                <a:latin typeface="Poor Richard" panose="02080502050505020702" pitchFamily="18" charset="0"/>
                <a:ea typeface="Arial"/>
                <a:cs typeface="Arial"/>
                <a:sym typeface="Arial"/>
              </a:rPr>
              <a:t>The colour wheel </a:t>
            </a:r>
            <a:r>
              <a:rPr lang="en-US" sz="2500" dirty="0">
                <a:solidFill>
                  <a:schemeClr val="bg1">
                    <a:lumMod val="90000"/>
                  </a:schemeClr>
                </a:solidFill>
                <a:latin typeface="Poor Richard" panose="02080502050505020702" pitchFamily="18" charset="0"/>
                <a:ea typeface="Arial"/>
                <a:cs typeface="Arial"/>
                <a:sym typeface="Arial"/>
              </a:rPr>
              <a:t>and its theory</a:t>
            </a:r>
            <a:endParaRPr lang="en-US" sz="2500" b="0" dirty="0">
              <a:solidFill>
                <a:schemeClr val="bg1">
                  <a:lumMod val="90000"/>
                </a:schemeClr>
              </a:solidFill>
              <a:latin typeface="Poor Richard" panose="02080502050505020702" pitchFamily="18" charset="0"/>
              <a:ea typeface="Arial"/>
              <a:cs typeface="Arial"/>
              <a:sym typeface="Arial"/>
            </a:endParaRPr>
          </a:p>
        </p:txBody>
      </p:sp>
      <p:pic>
        <p:nvPicPr>
          <p:cNvPr id="2" name="Picture 1"/>
          <p:cNvPicPr>
            <a:picLocks noChangeAspect="1"/>
          </p:cNvPicPr>
          <p:nvPr/>
        </p:nvPicPr>
        <p:blipFill>
          <a:blip r:embed="rId5"/>
          <a:stretch>
            <a:fillRect/>
          </a:stretch>
        </p:blipFill>
        <p:spPr>
          <a:xfrm>
            <a:off x="90680" y="1656428"/>
            <a:ext cx="3867034" cy="258261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8"/>
          <p:cNvSpPr txBox="1">
            <a:spLocks noGrp="1"/>
          </p:cNvSpPr>
          <p:nvPr>
            <p:ph type="subTitle" idx="1"/>
          </p:nvPr>
        </p:nvSpPr>
        <p:spPr>
          <a:xfrm>
            <a:off x="241858" y="688020"/>
            <a:ext cx="5140633" cy="3492365"/>
          </a:xfrm>
          <a:prstGeom prst="rect">
            <a:avLst/>
          </a:prstGeom>
          <a:noFill/>
          <a:ln>
            <a:noFill/>
          </a:ln>
        </p:spPr>
        <p:txBody>
          <a:bodyPr spcFirstLastPara="1" wrap="square" lIns="91425" tIns="91425" rIns="91425" bIns="91425" anchor="t" anchorCtr="0">
            <a:noAutofit/>
          </a:bodyPr>
          <a:lstStyle/>
          <a:p>
            <a:pPr marL="0" lvl="0" indent="0">
              <a:buNone/>
            </a:pPr>
            <a:r>
              <a:rPr lang="en-US" sz="1800" dirty="0">
                <a:solidFill>
                  <a:srgbClr val="22130B"/>
                </a:solidFill>
                <a:latin typeface="Arial"/>
                <a:ea typeface="Arial"/>
                <a:cs typeface="Arial"/>
                <a:sym typeface="Arial"/>
              </a:rPr>
              <a:t>3.	</a:t>
            </a:r>
            <a:r>
              <a:rPr lang="en-US" sz="1800" b="1" dirty="0">
                <a:solidFill>
                  <a:srgbClr val="22130B"/>
                </a:solidFill>
                <a:latin typeface="Arial"/>
                <a:ea typeface="Arial"/>
                <a:cs typeface="Arial"/>
                <a:sym typeface="Arial"/>
              </a:rPr>
              <a:t>Color Models: </a:t>
            </a:r>
            <a:r>
              <a:rPr lang="en-US" sz="1800" dirty="0">
                <a:solidFill>
                  <a:srgbClr val="22130B"/>
                </a:solidFill>
                <a:latin typeface="Arial"/>
                <a:ea typeface="Arial"/>
                <a:cs typeface="Arial"/>
                <a:sym typeface="Arial"/>
              </a:rPr>
              <a:t>Different color models are used to represent and manipulate colors. Common color models include RGB (Red, Green, Blue) used in digital displays, CMYK (Cyan, Magenta, Yellow, Black) used in printing, and HSL/HSV (Hue, Saturation, Lightness/Value) used in graphic design and digital imaging.</a:t>
            </a:r>
          </a:p>
          <a:p>
            <a:pPr marL="0" lvl="0" indent="0">
              <a:buNone/>
            </a:pPr>
            <a:endParaRPr lang="en-US" sz="1800" dirty="0">
              <a:solidFill>
                <a:srgbClr val="22130B"/>
              </a:solidFill>
              <a:latin typeface="Arial"/>
              <a:ea typeface="Arial"/>
              <a:cs typeface="Arial"/>
              <a:sym typeface="Arial"/>
            </a:endParaRPr>
          </a:p>
          <a:p>
            <a:pPr marL="0" lvl="0" indent="0">
              <a:buNone/>
            </a:pPr>
            <a:r>
              <a:rPr lang="en-US" sz="1800" dirty="0">
                <a:solidFill>
                  <a:srgbClr val="22130B"/>
                </a:solidFill>
                <a:latin typeface="Arial"/>
                <a:ea typeface="Arial"/>
                <a:cs typeface="Arial"/>
                <a:sym typeface="Arial"/>
              </a:rPr>
              <a:t>•	</a:t>
            </a:r>
            <a:r>
              <a:rPr lang="en-US" sz="1800" b="1" dirty="0">
                <a:solidFill>
                  <a:srgbClr val="22130B"/>
                </a:solidFill>
                <a:latin typeface="Arial"/>
                <a:ea typeface="Arial"/>
                <a:cs typeface="Arial"/>
                <a:sym typeface="Arial"/>
              </a:rPr>
              <a:t>Adjacent or analogous colors </a:t>
            </a:r>
            <a:r>
              <a:rPr lang="en-US" sz="1800" dirty="0">
                <a:solidFill>
                  <a:srgbClr val="22130B"/>
                </a:solidFill>
                <a:latin typeface="Arial"/>
                <a:ea typeface="Arial"/>
                <a:cs typeface="Arial"/>
                <a:sym typeface="Arial"/>
              </a:rPr>
              <a:t>appear next to each other on the color wheel. Two or more adjacent colors harmonize with one another. They work well together (usually but not always). Learn more about adjacent colors. </a:t>
            </a:r>
          </a:p>
          <a:p>
            <a:pPr marL="0" lvl="0" indent="0">
              <a:buNone/>
            </a:pPr>
            <a:r>
              <a:rPr lang="en-US" sz="800" u="sng" dirty="0" err="1" smtClean="0">
                <a:solidFill>
                  <a:schemeClr val="bg1">
                    <a:lumMod val="10000"/>
                  </a:schemeClr>
                </a:solidFill>
              </a:rPr>
              <a:t>Sources:https</a:t>
            </a:r>
            <a:r>
              <a:rPr lang="en-US" sz="800" u="sng" dirty="0">
                <a:solidFill>
                  <a:schemeClr val="bg1">
                    <a:lumMod val="10000"/>
                  </a:schemeClr>
                </a:solidFill>
              </a:rPr>
              <a:t>://commons.wikimedia.org/w/index.php?search=Color+wheel&amp;title=Special:MediaSearch&amp;go=Go&amp;type=image</a:t>
            </a:r>
            <a:endParaRPr sz="800" dirty="0">
              <a:solidFill>
                <a:schemeClr val="bg1">
                  <a:lumMod val="10000"/>
                </a:schemeClr>
              </a:solidFill>
            </a:endParaRPr>
          </a:p>
        </p:txBody>
      </p:sp>
      <p:sp>
        <p:nvSpPr>
          <p:cNvPr id="131" name="Google Shape;131;p8"/>
          <p:cNvSpPr txBox="1">
            <a:spLocks noGrp="1"/>
          </p:cNvSpPr>
          <p:nvPr>
            <p:ph type="title"/>
          </p:nvPr>
        </p:nvSpPr>
        <p:spPr>
          <a:xfrm>
            <a:off x="-1505512" y="115320"/>
            <a:ext cx="7704000" cy="572700"/>
          </a:xfrm>
          <a:prstGeom prst="rect">
            <a:avLst/>
          </a:prstGeom>
          <a:noFill/>
          <a:ln>
            <a:noFill/>
          </a:ln>
        </p:spPr>
        <p:txBody>
          <a:bodyPr spcFirstLastPara="1" wrap="square" lIns="91425" tIns="91425" rIns="91425" bIns="91425" anchor="t" anchorCtr="0">
            <a:noAutofit/>
          </a:bodyPr>
          <a:lstStyle/>
          <a:p>
            <a:pPr marL="457200" lvl="0" indent="-342900" algn="ctr">
              <a:buClr>
                <a:srgbClr val="B08980"/>
              </a:buClr>
              <a:buSzPts val="1800"/>
            </a:pPr>
            <a:r>
              <a:rPr lang="en-US" sz="2500" dirty="0">
                <a:solidFill>
                  <a:schemeClr val="bg1">
                    <a:lumMod val="10000"/>
                  </a:schemeClr>
                </a:solidFill>
                <a:latin typeface="Poor Richard" panose="02080502050505020702" pitchFamily="18" charset="0"/>
                <a:ea typeface="Arial"/>
                <a:cs typeface="Arial"/>
                <a:sym typeface="Arial"/>
              </a:rPr>
              <a:t>The colour wheel and its theory</a:t>
            </a:r>
            <a:endParaRPr lang="en-US" sz="2500" b="0" dirty="0">
              <a:solidFill>
                <a:schemeClr val="bg1">
                  <a:lumMod val="10000"/>
                </a:schemeClr>
              </a:solidFill>
              <a:latin typeface="Poor Richard" panose="02080502050505020702" pitchFamily="18" charset="0"/>
              <a:ea typeface="Arial"/>
              <a:cs typeface="Arial"/>
              <a:sym typeface="Arial"/>
            </a:endParaRPr>
          </a:p>
        </p:txBody>
      </p:sp>
      <p:pic>
        <p:nvPicPr>
          <p:cNvPr id="2" name="Picture 1"/>
          <p:cNvPicPr>
            <a:picLocks noChangeAspect="1"/>
          </p:cNvPicPr>
          <p:nvPr/>
        </p:nvPicPr>
        <p:blipFill>
          <a:blip r:embed="rId3"/>
          <a:stretch>
            <a:fillRect/>
          </a:stretch>
        </p:blipFill>
        <p:spPr>
          <a:xfrm>
            <a:off x="5527964" y="1072483"/>
            <a:ext cx="3491346" cy="3517019"/>
          </a:xfrm>
          <a:prstGeom prst="rect">
            <a:avLst/>
          </a:prstGeom>
        </p:spPr>
      </p:pic>
      <p:sp>
        <p:nvSpPr>
          <p:cNvPr id="3" name="Rectangle 2"/>
          <p:cNvSpPr/>
          <p:nvPr/>
        </p:nvSpPr>
        <p:spPr>
          <a:xfrm>
            <a:off x="5299364" y="4589502"/>
            <a:ext cx="4000499" cy="553998"/>
          </a:xfrm>
          <a:prstGeom prst="rect">
            <a:avLst/>
          </a:prstGeom>
        </p:spPr>
        <p:txBody>
          <a:bodyPr wrap="square">
            <a:spAutoFit/>
          </a:bodyPr>
          <a:lstStyle/>
          <a:p>
            <a:r>
              <a:rPr lang="en-US" sz="1000" dirty="0"/>
              <a:t>A color wheel with 12 colors: red, orange red, orange, yellow orange, yellow, yellow green, green, blue green, blue, blue purple, purple, purple red.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9"/>
          <p:cNvSpPr txBox="1">
            <a:spLocks noGrp="1"/>
          </p:cNvSpPr>
          <p:nvPr>
            <p:ph type="title"/>
          </p:nvPr>
        </p:nvSpPr>
        <p:spPr>
          <a:xfrm>
            <a:off x="-1263515" y="172122"/>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10000"/>
                  </a:schemeClr>
                </a:solidFill>
                <a:latin typeface="Poor Richard" panose="02080502050505020702" pitchFamily="18" charset="0"/>
                <a:ea typeface="Arial"/>
                <a:cs typeface="Arial"/>
                <a:sym typeface="Arial"/>
              </a:rPr>
              <a:t>The colour wheel and its theory</a:t>
            </a:r>
            <a:endParaRPr dirty="0"/>
          </a:p>
        </p:txBody>
      </p:sp>
      <p:sp>
        <p:nvSpPr>
          <p:cNvPr id="139" name="Google Shape;139;p9"/>
          <p:cNvSpPr/>
          <p:nvPr/>
        </p:nvSpPr>
        <p:spPr>
          <a:xfrm rot="10800000">
            <a:off x="-10193962" y="-4404443"/>
            <a:ext cx="97828" cy="71043"/>
          </a:xfrm>
          <a:custGeom>
            <a:avLst/>
            <a:gdLst/>
            <a:ahLst/>
            <a:cxnLst/>
            <a:rect l="l" t="t" r="r" b="b"/>
            <a:pathLst>
              <a:path w="10891" h="7909" extrusionOk="0">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2" name="Google Shape;142;p9"/>
          <p:cNvSpPr txBox="1">
            <a:spLocks noGrp="1"/>
          </p:cNvSpPr>
          <p:nvPr>
            <p:ph type="subTitle" idx="3"/>
          </p:nvPr>
        </p:nvSpPr>
        <p:spPr>
          <a:xfrm>
            <a:off x="157998" y="744822"/>
            <a:ext cx="7479932" cy="3528392"/>
          </a:xfrm>
          <a:prstGeom prst="rect">
            <a:avLst/>
          </a:prstGeom>
          <a:noFill/>
          <a:ln>
            <a:noFill/>
          </a:ln>
        </p:spPr>
        <p:txBody>
          <a:bodyPr spcFirstLastPara="1" wrap="square" lIns="91425" tIns="91425" rIns="91425" bIns="91425" anchor="t" anchorCtr="0">
            <a:noAutofit/>
          </a:bodyPr>
          <a:lstStyle/>
          <a:p>
            <a:pPr marL="285750" lvl="0" indent="-285750" algn="l">
              <a:buClr>
                <a:srgbClr val="B08980"/>
              </a:buClr>
              <a:buFont typeface="Arial" panose="020B0604020202020204" pitchFamily="34" charset="0"/>
              <a:buChar char="•"/>
            </a:pPr>
            <a:r>
              <a:rPr lang="en-US" sz="1800" b="1" dirty="0">
                <a:solidFill>
                  <a:srgbClr val="22130B"/>
                </a:solidFill>
                <a:latin typeface="Arial"/>
                <a:ea typeface="Arial"/>
                <a:cs typeface="Arial"/>
                <a:sym typeface="Arial"/>
              </a:rPr>
              <a:t>Contrasting colors </a:t>
            </a:r>
            <a:r>
              <a:rPr lang="en-US" sz="1800" dirty="0">
                <a:solidFill>
                  <a:srgbClr val="22130B"/>
                </a:solidFill>
                <a:latin typeface="Arial"/>
                <a:ea typeface="Arial"/>
                <a:cs typeface="Arial"/>
                <a:sym typeface="Arial"/>
              </a:rPr>
              <a:t>appear in different segments of the color wheel (divide it in quarters to help visualize this). </a:t>
            </a:r>
            <a:endParaRPr lang="en-US" sz="1800" dirty="0" smtClean="0">
              <a:solidFill>
                <a:srgbClr val="22130B"/>
              </a:solidFill>
              <a:latin typeface="Arial"/>
              <a:ea typeface="Arial"/>
              <a:cs typeface="Arial"/>
              <a:sym typeface="Arial"/>
            </a:endParaRPr>
          </a:p>
          <a:p>
            <a:pPr marL="285750" lvl="0" indent="-285750" algn="l">
              <a:buClr>
                <a:srgbClr val="B08980"/>
              </a:buClr>
              <a:buFont typeface="Arial" panose="020B0604020202020204" pitchFamily="34" charset="0"/>
              <a:buChar char="•"/>
            </a:pPr>
            <a:r>
              <a:rPr lang="en-US" sz="1800" dirty="0" smtClean="0">
                <a:solidFill>
                  <a:srgbClr val="22130B"/>
                </a:solidFill>
                <a:latin typeface="Arial"/>
                <a:ea typeface="Arial"/>
                <a:cs typeface="Arial"/>
                <a:sym typeface="Arial"/>
              </a:rPr>
              <a:t>The </a:t>
            </a:r>
            <a:r>
              <a:rPr lang="en-US" sz="1800" dirty="0">
                <a:solidFill>
                  <a:srgbClr val="22130B"/>
                </a:solidFill>
                <a:latin typeface="Arial"/>
                <a:ea typeface="Arial"/>
                <a:cs typeface="Arial"/>
                <a:sym typeface="Arial"/>
              </a:rPr>
              <a:t>further apart from one another in hue, saturation, or value, the more contrast. </a:t>
            </a:r>
            <a:endParaRPr lang="en-US" sz="1800" dirty="0" smtClean="0">
              <a:solidFill>
                <a:srgbClr val="22130B"/>
              </a:solidFill>
              <a:latin typeface="Arial"/>
              <a:ea typeface="Arial"/>
              <a:cs typeface="Arial"/>
              <a:sym typeface="Arial"/>
            </a:endParaRPr>
          </a:p>
          <a:p>
            <a:pPr marL="285750" lvl="0" indent="-285750" algn="l">
              <a:buClr>
                <a:srgbClr val="B08980"/>
              </a:buClr>
              <a:buFont typeface="Arial" panose="020B0604020202020204" pitchFamily="34" charset="0"/>
              <a:buChar char="•"/>
            </a:pPr>
            <a:r>
              <a:rPr lang="en-US" sz="1800" dirty="0" smtClean="0">
                <a:solidFill>
                  <a:srgbClr val="22130B"/>
                </a:solidFill>
                <a:latin typeface="Arial"/>
                <a:ea typeface="Arial"/>
                <a:cs typeface="Arial"/>
                <a:sym typeface="Arial"/>
              </a:rPr>
              <a:t>While </a:t>
            </a:r>
            <a:r>
              <a:rPr lang="en-US" sz="1800" dirty="0">
                <a:solidFill>
                  <a:srgbClr val="22130B"/>
                </a:solidFill>
                <a:latin typeface="Arial"/>
                <a:ea typeface="Arial"/>
                <a:cs typeface="Arial"/>
                <a:sym typeface="Arial"/>
              </a:rPr>
              <a:t>contrast is often needed to provide optimum readability (such as high contrast between background and text) some contrasting colors when printed side by side can appear to vibrate and be very tiring on the eye. </a:t>
            </a:r>
          </a:p>
          <a:p>
            <a:pPr marL="0" lvl="0" indent="0" algn="l">
              <a:buClr>
                <a:srgbClr val="B08980"/>
              </a:buClr>
            </a:pPr>
            <a:r>
              <a:rPr lang="en-US" sz="1800" dirty="0" smtClean="0">
                <a:solidFill>
                  <a:srgbClr val="22130B"/>
                </a:solidFill>
                <a:latin typeface="Arial"/>
                <a:ea typeface="Arial"/>
                <a:cs typeface="Arial"/>
                <a:sym typeface="Arial"/>
              </a:rPr>
              <a:t>•</a:t>
            </a:r>
            <a:r>
              <a:rPr lang="en-US" sz="1800" b="1" dirty="0" smtClean="0">
                <a:solidFill>
                  <a:srgbClr val="22130B"/>
                </a:solidFill>
                <a:latin typeface="Arial"/>
                <a:ea typeface="Arial"/>
                <a:cs typeface="Arial"/>
                <a:sym typeface="Arial"/>
              </a:rPr>
              <a:t>Complementary </a:t>
            </a:r>
            <a:r>
              <a:rPr lang="en-US" sz="1800" b="1" dirty="0">
                <a:solidFill>
                  <a:srgbClr val="22130B"/>
                </a:solidFill>
                <a:latin typeface="Arial"/>
                <a:ea typeface="Arial"/>
                <a:cs typeface="Arial"/>
                <a:sym typeface="Arial"/>
              </a:rPr>
              <a:t>colors </a:t>
            </a:r>
            <a:r>
              <a:rPr lang="en-US" sz="1800" dirty="0">
                <a:solidFill>
                  <a:srgbClr val="22130B"/>
                </a:solidFill>
                <a:latin typeface="Arial"/>
                <a:ea typeface="Arial"/>
                <a:cs typeface="Arial"/>
                <a:sym typeface="Arial"/>
              </a:rPr>
              <a:t>appear on opposite sides of the color wheel, directly or almost directly across from one another. </a:t>
            </a:r>
            <a:endParaRPr lang="en-US" sz="1800" dirty="0" smtClean="0">
              <a:solidFill>
                <a:srgbClr val="22130B"/>
              </a:solidFill>
              <a:latin typeface="Arial"/>
              <a:ea typeface="Arial"/>
              <a:cs typeface="Arial"/>
              <a:sym typeface="Arial"/>
            </a:endParaRPr>
          </a:p>
          <a:p>
            <a:pPr marL="285750" lvl="0" indent="-285750" algn="l">
              <a:buClr>
                <a:srgbClr val="B08980"/>
              </a:buClr>
              <a:buFont typeface="Arial" panose="020B0604020202020204" pitchFamily="34" charset="0"/>
              <a:buChar char="•"/>
            </a:pPr>
            <a:r>
              <a:rPr lang="en-US" sz="1800" dirty="0" smtClean="0">
                <a:solidFill>
                  <a:srgbClr val="22130B"/>
                </a:solidFill>
                <a:latin typeface="Arial"/>
                <a:ea typeface="Arial"/>
                <a:cs typeface="Arial"/>
                <a:sym typeface="Arial"/>
              </a:rPr>
              <a:t>Learn </a:t>
            </a:r>
            <a:r>
              <a:rPr lang="en-US" sz="1800" dirty="0">
                <a:solidFill>
                  <a:srgbClr val="22130B"/>
                </a:solidFill>
                <a:latin typeface="Arial"/>
                <a:ea typeface="Arial"/>
                <a:cs typeface="Arial"/>
                <a:sym typeface="Arial"/>
              </a:rPr>
              <a:t>more about complementary colors. </a:t>
            </a:r>
          </a:p>
          <a:p>
            <a:pPr marL="0" lvl="0" indent="0" algn="l">
              <a:buClr>
                <a:srgbClr val="B08980"/>
              </a:buClr>
            </a:pPr>
            <a:r>
              <a:rPr lang="en-US" sz="1800" dirty="0">
                <a:solidFill>
                  <a:srgbClr val="22130B"/>
                </a:solidFill>
                <a:latin typeface="Arial"/>
                <a:ea typeface="Arial"/>
                <a:cs typeface="Arial"/>
                <a:sym typeface="Arial"/>
              </a:rPr>
              <a:t>Complementary is often confused with complimentary. </a:t>
            </a:r>
            <a:endParaRPr lang="en-US" sz="1800" dirty="0" smtClean="0">
              <a:solidFill>
                <a:srgbClr val="22130B"/>
              </a:solidFill>
              <a:latin typeface="Arial"/>
              <a:ea typeface="Arial"/>
              <a:cs typeface="Arial"/>
              <a:sym typeface="Arial"/>
            </a:endParaRPr>
          </a:p>
          <a:p>
            <a:pPr marL="285750" lvl="0" indent="-285750" algn="l">
              <a:buClr>
                <a:srgbClr val="B08980"/>
              </a:buClr>
              <a:buFont typeface="Arial" panose="020B0604020202020204" pitchFamily="34" charset="0"/>
              <a:buChar char="•"/>
            </a:pPr>
            <a:r>
              <a:rPr lang="en-US" sz="1800" dirty="0" smtClean="0">
                <a:solidFill>
                  <a:srgbClr val="22130B"/>
                </a:solidFill>
                <a:latin typeface="Arial"/>
                <a:ea typeface="Arial"/>
                <a:cs typeface="Arial"/>
                <a:sym typeface="Arial"/>
              </a:rPr>
              <a:t>Different </a:t>
            </a:r>
            <a:r>
              <a:rPr lang="en-US" sz="1800" dirty="0">
                <a:solidFill>
                  <a:srgbClr val="22130B"/>
                </a:solidFill>
                <a:latin typeface="Arial"/>
                <a:ea typeface="Arial"/>
                <a:cs typeface="Arial"/>
                <a:sym typeface="Arial"/>
              </a:rPr>
              <a:t>meanings. Two colors that compliment (flatter) each other may or may not be complements of each other.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0"/>
          <p:cNvSpPr txBox="1">
            <a:spLocks noGrp="1"/>
          </p:cNvSpPr>
          <p:nvPr>
            <p:ph type="subTitle" idx="4"/>
          </p:nvPr>
        </p:nvSpPr>
        <p:spPr>
          <a:xfrm>
            <a:off x="4634345" y="4486371"/>
            <a:ext cx="4500693" cy="355436"/>
          </a:xfrm>
          <a:prstGeom prst="rect">
            <a:avLst/>
          </a:prstGeom>
          <a:noFill/>
          <a:ln>
            <a:noFill/>
          </a:ln>
        </p:spPr>
        <p:txBody>
          <a:bodyPr spcFirstLastPara="1" wrap="square" lIns="91425" tIns="91425" rIns="91425" bIns="91425" anchor="t" anchorCtr="0">
            <a:noAutofit/>
          </a:bodyPr>
          <a:lstStyle/>
          <a:p>
            <a:pPr lvl="0" algn="l"/>
            <a:r>
              <a:rPr lang="en-US" sz="800" dirty="0" err="1" smtClean="0">
                <a:solidFill>
                  <a:schemeClr val="bg1">
                    <a:lumMod val="10000"/>
                  </a:schemeClr>
                </a:solidFill>
              </a:rPr>
              <a:t>Sources:https</a:t>
            </a:r>
            <a:r>
              <a:rPr lang="en-US" sz="800" dirty="0">
                <a:solidFill>
                  <a:schemeClr val="bg1">
                    <a:lumMod val="10000"/>
                  </a:schemeClr>
                </a:solidFill>
              </a:rPr>
              <a:t>://commons.wikimedia.org/w/index.php?search=Contrasting+colors+&amp;</a:t>
            </a:r>
            <a:r>
              <a:rPr lang="en-US" sz="800" dirty="0" smtClean="0">
                <a:solidFill>
                  <a:schemeClr val="bg1">
                    <a:lumMod val="10000"/>
                  </a:schemeClr>
                </a:solidFill>
              </a:rPr>
              <a:t>title=</a:t>
            </a:r>
            <a:r>
              <a:rPr lang="en-US" sz="800" dirty="0" err="1" smtClean="0">
                <a:solidFill>
                  <a:schemeClr val="bg1">
                    <a:lumMod val="10000"/>
                  </a:schemeClr>
                </a:solidFill>
              </a:rPr>
              <a:t>Special:MediaSearch&amp;go</a:t>
            </a:r>
            <a:r>
              <a:rPr lang="en-US" sz="800" dirty="0" smtClean="0">
                <a:solidFill>
                  <a:schemeClr val="bg1">
                    <a:lumMod val="10000"/>
                  </a:schemeClr>
                </a:solidFill>
              </a:rPr>
              <a:t>=</a:t>
            </a:r>
            <a:r>
              <a:rPr lang="en-US" sz="800" dirty="0" err="1" smtClean="0">
                <a:solidFill>
                  <a:schemeClr val="bg1">
                    <a:lumMod val="10000"/>
                  </a:schemeClr>
                </a:solidFill>
              </a:rPr>
              <a:t>Go&amp;type</a:t>
            </a:r>
            <a:r>
              <a:rPr lang="en-US" sz="800" dirty="0" smtClean="0">
                <a:solidFill>
                  <a:schemeClr val="bg1">
                    <a:lumMod val="10000"/>
                  </a:schemeClr>
                </a:solidFill>
              </a:rPr>
              <a:t>=image </a:t>
            </a:r>
          </a:p>
          <a:p>
            <a:pPr lvl="0" algn="l"/>
            <a:r>
              <a:rPr lang="en-US" sz="800" dirty="0">
                <a:solidFill>
                  <a:schemeClr val="bg1">
                    <a:lumMod val="10000"/>
                  </a:schemeClr>
                </a:solidFill>
                <a:latin typeface="+mn-lt"/>
              </a:rPr>
              <a:t>https://commons.wikimedia.org/w/index.php?search=Contrasting+colors+&amp;title=Special:MediaSearch&amp;go=Go&amp;type=image</a:t>
            </a:r>
            <a:endParaRPr sz="800" dirty="0">
              <a:solidFill>
                <a:schemeClr val="bg1">
                  <a:lumMod val="10000"/>
                </a:schemeClr>
              </a:solidFill>
              <a:latin typeface="+mn-lt"/>
            </a:endParaRPr>
          </a:p>
        </p:txBody>
      </p:sp>
      <p:sp>
        <p:nvSpPr>
          <p:cNvPr id="149" name="Google Shape;149;p10"/>
          <p:cNvSpPr txBox="1">
            <a:spLocks noGrp="1"/>
          </p:cNvSpPr>
          <p:nvPr>
            <p:ph type="title"/>
          </p:nvPr>
        </p:nvSpPr>
        <p:spPr>
          <a:xfrm>
            <a:off x="-1111056" y="112709"/>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F2E1D8">
                    <a:lumMod val="10000"/>
                  </a:srgbClr>
                </a:solidFill>
                <a:latin typeface="Poor Richard" panose="02080502050505020702" pitchFamily="18" charset="0"/>
                <a:ea typeface="Arial"/>
                <a:cs typeface="Arial"/>
                <a:sym typeface="Arial"/>
              </a:rPr>
              <a:t>The colour wheel and its theory</a:t>
            </a:r>
            <a:endParaRPr dirty="0"/>
          </a:p>
        </p:txBody>
      </p:sp>
      <p:pic>
        <p:nvPicPr>
          <p:cNvPr id="2" name="Picture 1"/>
          <p:cNvPicPr>
            <a:picLocks noChangeAspect="1"/>
          </p:cNvPicPr>
          <p:nvPr/>
        </p:nvPicPr>
        <p:blipFill rotWithShape="1">
          <a:blip r:embed="rId3"/>
          <a:srcRect b="8995"/>
          <a:stretch/>
        </p:blipFill>
        <p:spPr>
          <a:xfrm>
            <a:off x="198033" y="685409"/>
            <a:ext cx="2923309" cy="3761900"/>
          </a:xfrm>
          <a:prstGeom prst="rect">
            <a:avLst/>
          </a:prstGeom>
        </p:spPr>
      </p:pic>
      <p:pic>
        <p:nvPicPr>
          <p:cNvPr id="3" name="Picture 2"/>
          <p:cNvPicPr>
            <a:picLocks noChangeAspect="1"/>
          </p:cNvPicPr>
          <p:nvPr/>
        </p:nvPicPr>
        <p:blipFill>
          <a:blip r:embed="rId4"/>
          <a:stretch>
            <a:fillRect/>
          </a:stretch>
        </p:blipFill>
        <p:spPr>
          <a:xfrm>
            <a:off x="5067301" y="809149"/>
            <a:ext cx="2441257" cy="3700030"/>
          </a:xfrm>
          <a:prstGeom prst="rect">
            <a:avLst/>
          </a:prstGeom>
        </p:spPr>
      </p:pic>
      <p:sp>
        <p:nvSpPr>
          <p:cNvPr id="4" name="Rectangle 3"/>
          <p:cNvSpPr/>
          <p:nvPr/>
        </p:nvSpPr>
        <p:spPr>
          <a:xfrm>
            <a:off x="2932574" y="2127866"/>
            <a:ext cx="1991591" cy="1323439"/>
          </a:xfrm>
          <a:prstGeom prst="rect">
            <a:avLst/>
          </a:prstGeom>
        </p:spPr>
        <p:txBody>
          <a:bodyPr wrap="square">
            <a:spAutoFit/>
          </a:bodyPr>
          <a:lstStyle/>
          <a:p>
            <a:r>
              <a:rPr lang="en-US" sz="2000" dirty="0"/>
              <a:t>Complementary colors in the traditional RYB color model.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1"/>
          <p:cNvSpPr txBox="1">
            <a:spLocks noGrp="1"/>
          </p:cNvSpPr>
          <p:nvPr>
            <p:ph type="title"/>
          </p:nvPr>
        </p:nvSpPr>
        <p:spPr>
          <a:xfrm>
            <a:off x="1064881" y="0"/>
            <a:ext cx="5692080" cy="572700"/>
          </a:xfrm>
          <a:prstGeom prst="rect">
            <a:avLst/>
          </a:prstGeom>
          <a:noFill/>
          <a:ln>
            <a:noFill/>
          </a:ln>
        </p:spPr>
        <p:txBody>
          <a:bodyPr spcFirstLastPara="1" wrap="square" lIns="91425" tIns="91425" rIns="91425" bIns="91425" anchor="t" anchorCtr="0">
            <a:noAutofit/>
          </a:bodyPr>
          <a:lstStyle/>
          <a:p>
            <a:pPr lvl="0"/>
            <a:r>
              <a:rPr lang="en-US" dirty="0">
                <a:latin typeface="Poor Richard" panose="02080502050505020702" pitchFamily="18" charset="0"/>
                <a:ea typeface="Arial"/>
                <a:cs typeface="Arial"/>
                <a:sym typeface="Arial"/>
              </a:rPr>
              <a:t>A</a:t>
            </a:r>
            <a:r>
              <a:rPr lang="en-US" dirty="0" smtClean="0">
                <a:latin typeface="Poor Richard" panose="02080502050505020702" pitchFamily="18" charset="0"/>
                <a:ea typeface="Arial"/>
                <a:cs typeface="Arial"/>
                <a:sym typeface="Arial"/>
              </a:rPr>
              <a:t>dditive </a:t>
            </a:r>
            <a:r>
              <a:rPr lang="en-US" dirty="0">
                <a:latin typeface="Poor Richard" panose="02080502050505020702" pitchFamily="18" charset="0"/>
                <a:ea typeface="Arial"/>
                <a:cs typeface="Arial"/>
                <a:sym typeface="Arial"/>
              </a:rPr>
              <a:t>(light) and </a:t>
            </a:r>
            <a:r>
              <a:rPr lang="en-US" dirty="0" smtClean="0">
                <a:latin typeface="Poor Richard" panose="02080502050505020702" pitchFamily="18" charset="0"/>
                <a:ea typeface="Arial"/>
                <a:cs typeface="Arial"/>
                <a:sym typeface="Arial"/>
              </a:rPr>
              <a:t>Subtractive </a:t>
            </a:r>
            <a:r>
              <a:rPr lang="en-US" dirty="0">
                <a:latin typeface="Poor Richard" panose="02080502050505020702" pitchFamily="18" charset="0"/>
                <a:ea typeface="Arial"/>
                <a:cs typeface="Arial"/>
                <a:sym typeface="Arial"/>
              </a:rPr>
              <a:t>(pigments or reflective) colour systems</a:t>
            </a:r>
            <a:endParaRPr dirty="0">
              <a:latin typeface="Poor Richard" panose="02080502050505020702" pitchFamily="18" charset="0"/>
              <a:ea typeface="Arial"/>
              <a:cs typeface="Arial"/>
              <a:sym typeface="Arial"/>
            </a:endParaRPr>
          </a:p>
        </p:txBody>
      </p:sp>
      <p:sp>
        <p:nvSpPr>
          <p:cNvPr id="2" name="Subtitle 1"/>
          <p:cNvSpPr>
            <a:spLocks noGrp="1"/>
          </p:cNvSpPr>
          <p:nvPr>
            <p:ph type="subTitle" idx="1"/>
          </p:nvPr>
        </p:nvSpPr>
        <p:spPr>
          <a:xfrm>
            <a:off x="0" y="4224216"/>
            <a:ext cx="4488873" cy="931500"/>
          </a:xfrm>
        </p:spPr>
        <p:txBody>
          <a:bodyPr/>
          <a:lstStyle/>
          <a:p>
            <a:pPr algn="l"/>
            <a:r>
              <a:rPr lang="en-US" sz="1000" dirty="0">
                <a:solidFill>
                  <a:schemeClr val="bg1">
                    <a:lumMod val="10000"/>
                  </a:schemeClr>
                </a:solidFill>
              </a:rPr>
              <a:t>This simulation demonstrates the mixing differences between the additive (light) and subtractive (pigments or reflective) colour systems</a:t>
            </a:r>
            <a:r>
              <a:rPr lang="en-US" sz="1000" dirty="0" smtClean="0">
                <a:solidFill>
                  <a:schemeClr val="bg1">
                    <a:lumMod val="10000"/>
                  </a:schemeClr>
                </a:solidFill>
              </a:rPr>
              <a:t>.</a:t>
            </a:r>
          </a:p>
          <a:p>
            <a:pPr algn="l"/>
            <a:endParaRPr lang="en-US" sz="800" dirty="0" smtClean="0">
              <a:solidFill>
                <a:schemeClr val="bg1">
                  <a:lumMod val="10000"/>
                </a:schemeClr>
              </a:solidFill>
            </a:endParaRPr>
          </a:p>
          <a:p>
            <a:pPr algn="l"/>
            <a:r>
              <a:rPr lang="en-US" sz="800" dirty="0" smtClean="0">
                <a:solidFill>
                  <a:schemeClr val="bg1">
                    <a:lumMod val="10000"/>
                  </a:schemeClr>
                </a:solidFill>
              </a:rPr>
              <a:t>Source</a:t>
            </a:r>
            <a:r>
              <a:rPr lang="en-US" sz="800" dirty="0">
                <a:solidFill>
                  <a:schemeClr val="bg1">
                    <a:lumMod val="10000"/>
                  </a:schemeClr>
                </a:solidFill>
              </a:rPr>
              <a:t>:  https://commons.wikimedia.org/wiki/File:Subtractive-Additive-Colour-Mixing.jpg</a:t>
            </a:r>
          </a:p>
        </p:txBody>
      </p:sp>
      <p:pic>
        <p:nvPicPr>
          <p:cNvPr id="3" name="Picture 2"/>
          <p:cNvPicPr>
            <a:picLocks noChangeAspect="1"/>
          </p:cNvPicPr>
          <p:nvPr/>
        </p:nvPicPr>
        <p:blipFill>
          <a:blip r:embed="rId3"/>
          <a:stretch>
            <a:fillRect/>
          </a:stretch>
        </p:blipFill>
        <p:spPr>
          <a:xfrm>
            <a:off x="207819" y="1179003"/>
            <a:ext cx="5569527" cy="3045213"/>
          </a:xfrm>
          <a:prstGeom prst="rect">
            <a:avLst/>
          </a:prstGeom>
        </p:spPr>
      </p:pic>
      <p:sp>
        <p:nvSpPr>
          <p:cNvPr id="4" name="Rectangle 3"/>
          <p:cNvSpPr/>
          <p:nvPr/>
        </p:nvSpPr>
        <p:spPr>
          <a:xfrm>
            <a:off x="5777346" y="1401434"/>
            <a:ext cx="3273135" cy="3416320"/>
          </a:xfrm>
          <a:prstGeom prst="rect">
            <a:avLst/>
          </a:prstGeom>
        </p:spPr>
        <p:txBody>
          <a:bodyPr wrap="square">
            <a:spAutoFit/>
          </a:bodyPr>
          <a:lstStyle/>
          <a:p>
            <a:pPr marL="285750" indent="-285750">
              <a:buFont typeface="Arial" panose="020B0604020202020204" pitchFamily="34" charset="0"/>
              <a:buChar char="•"/>
            </a:pPr>
            <a:r>
              <a:rPr lang="en-US" sz="1800" dirty="0"/>
              <a:t>The primary colors for pigments, dyes and inks are magenta, yellow, and cyan (Red, Yellow and Blue)- </a:t>
            </a:r>
            <a:r>
              <a:rPr lang="en-US" sz="1800" dirty="0" smtClean="0"/>
              <a:t>subtractive mixing</a:t>
            </a:r>
            <a:r>
              <a:rPr lang="en-US" sz="1800" dirty="0"/>
              <a:t>.</a:t>
            </a:r>
            <a:endParaRPr lang="en-US" sz="1800" dirty="0" smtClean="0"/>
          </a:p>
          <a:p>
            <a:pPr marL="285750" indent="-285750">
              <a:buFont typeface="Arial" panose="020B0604020202020204" pitchFamily="34" charset="0"/>
              <a:buChar char="•"/>
            </a:pPr>
            <a:r>
              <a:rPr lang="en-US" sz="1800" dirty="0" smtClean="0"/>
              <a:t>Every </a:t>
            </a:r>
            <a:r>
              <a:rPr lang="en-US" sz="1800" dirty="0"/>
              <a:t>color we see can be made with three basic, primary colors—red, green, and blue. Equal amounts of these colored lights will add together to produce white </a:t>
            </a:r>
            <a:r>
              <a:rPr lang="en-US" sz="1800" dirty="0" smtClean="0"/>
              <a:t>light (The </a:t>
            </a:r>
            <a:r>
              <a:rPr lang="en-US" sz="1800" dirty="0"/>
              <a:t>additive </a:t>
            </a:r>
            <a:r>
              <a:rPr lang="en-US" sz="1800" dirty="0" smtClean="0"/>
              <a:t>mixing). </a:t>
            </a:r>
            <a:endParaRPr lang="en-US"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2"/>
          <p:cNvSpPr txBox="1">
            <a:spLocks noGrp="1"/>
          </p:cNvSpPr>
          <p:nvPr>
            <p:ph type="title"/>
          </p:nvPr>
        </p:nvSpPr>
        <p:spPr>
          <a:xfrm>
            <a:off x="-1699786" y="114994"/>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ea typeface="Arial"/>
                <a:cs typeface="Arial"/>
                <a:sym typeface="Arial"/>
              </a:rPr>
              <a:t>The </a:t>
            </a:r>
            <a:r>
              <a:rPr lang="en-US" dirty="0" smtClean="0">
                <a:solidFill>
                  <a:srgbClr val="55301C"/>
                </a:solidFill>
                <a:latin typeface="Poor Richard" panose="02080502050505020702" pitchFamily="18" charset="0"/>
                <a:ea typeface="Arial"/>
                <a:cs typeface="Arial"/>
                <a:sym typeface="Arial"/>
              </a:rPr>
              <a:t>colour </a:t>
            </a:r>
            <a:r>
              <a:rPr lang="en-US" dirty="0">
                <a:solidFill>
                  <a:srgbClr val="55301C"/>
                </a:solidFill>
                <a:latin typeface="Poor Richard" panose="02080502050505020702" pitchFamily="18" charset="0"/>
                <a:ea typeface="Arial"/>
                <a:cs typeface="Arial"/>
                <a:sym typeface="Arial"/>
              </a:rPr>
              <a:t>theory</a:t>
            </a:r>
            <a:endParaRPr dirty="0">
              <a:latin typeface="Poor Richard" panose="02080502050505020702" pitchFamily="18" charset="0"/>
            </a:endParaRPr>
          </a:p>
        </p:txBody>
      </p:sp>
      <p:sp>
        <p:nvSpPr>
          <p:cNvPr id="162" name="Google Shape;162;p12"/>
          <p:cNvSpPr txBox="1">
            <a:spLocks noGrp="1"/>
          </p:cNvSpPr>
          <p:nvPr>
            <p:ph type="subTitle" idx="6"/>
          </p:nvPr>
        </p:nvSpPr>
        <p:spPr>
          <a:xfrm>
            <a:off x="251520" y="843558"/>
            <a:ext cx="7488832" cy="3816424"/>
          </a:xfrm>
          <a:prstGeom prst="rect">
            <a:avLst/>
          </a:prstGeom>
          <a:noFill/>
          <a:ln>
            <a:noFill/>
          </a:ln>
        </p:spPr>
        <p:txBody>
          <a:bodyPr spcFirstLastPara="1" wrap="square" lIns="91425" tIns="91425" rIns="91425" bIns="91425" anchor="t" anchorCtr="0">
            <a:noAutofit/>
          </a:bodyPr>
          <a:lstStyle/>
          <a:p>
            <a:pPr marL="342900" lvl="0" algn="just">
              <a:spcBef>
                <a:spcPts val="600"/>
              </a:spcBef>
              <a:buFont typeface="Wingdings" panose="05000000000000000000" pitchFamily="2" charset="2"/>
              <a:buChar char="q"/>
            </a:pPr>
            <a:r>
              <a:rPr lang="en-US" sz="2000" dirty="0" smtClean="0">
                <a:solidFill>
                  <a:srgbClr val="55301C"/>
                </a:solidFill>
                <a:latin typeface="Arial"/>
                <a:ea typeface="Arial"/>
                <a:cs typeface="Arial"/>
                <a:sym typeface="Arial"/>
              </a:rPr>
              <a:t>A </a:t>
            </a:r>
            <a:r>
              <a:rPr lang="en-US" sz="2000" b="1" dirty="0">
                <a:solidFill>
                  <a:srgbClr val="55301C"/>
                </a:solidFill>
                <a:latin typeface="Arial"/>
                <a:ea typeface="Arial"/>
                <a:cs typeface="Arial"/>
                <a:sym typeface="Arial"/>
              </a:rPr>
              <a:t>tint</a:t>
            </a:r>
            <a:r>
              <a:rPr lang="en-US" sz="2000" dirty="0">
                <a:solidFill>
                  <a:srgbClr val="55301C"/>
                </a:solidFill>
                <a:latin typeface="Arial"/>
                <a:ea typeface="Arial"/>
                <a:cs typeface="Arial"/>
                <a:sym typeface="Arial"/>
              </a:rPr>
              <a:t> is a mixture of a color with white, which increases lightness, while a </a:t>
            </a:r>
            <a:r>
              <a:rPr lang="en-US" sz="2000" b="1" dirty="0">
                <a:solidFill>
                  <a:srgbClr val="55301C"/>
                </a:solidFill>
                <a:latin typeface="Arial"/>
                <a:ea typeface="Arial"/>
                <a:cs typeface="Arial"/>
                <a:sym typeface="Arial"/>
              </a:rPr>
              <a:t>shade</a:t>
            </a:r>
            <a:r>
              <a:rPr lang="en-US" sz="2000" dirty="0">
                <a:solidFill>
                  <a:srgbClr val="55301C"/>
                </a:solidFill>
                <a:latin typeface="Arial"/>
                <a:ea typeface="Arial"/>
                <a:cs typeface="Arial"/>
                <a:sym typeface="Arial"/>
              </a:rPr>
              <a:t> is a mixture with black, which increases darkness. </a:t>
            </a:r>
            <a:endParaRPr lang="en-US" sz="2000" dirty="0" smtClean="0">
              <a:solidFill>
                <a:srgbClr val="55301C"/>
              </a:solidFill>
              <a:latin typeface="Arial"/>
              <a:ea typeface="Arial"/>
              <a:cs typeface="Arial"/>
              <a:sym typeface="Arial"/>
            </a:endParaRPr>
          </a:p>
          <a:p>
            <a:pPr marL="342900" lvl="0" algn="just">
              <a:spcBef>
                <a:spcPts val="600"/>
              </a:spcBef>
              <a:buFont typeface="Wingdings" panose="05000000000000000000" pitchFamily="2" charset="2"/>
              <a:buChar char="q"/>
            </a:pPr>
            <a:r>
              <a:rPr lang="en-US" sz="2000" dirty="0" smtClean="0">
                <a:solidFill>
                  <a:srgbClr val="55301C"/>
                </a:solidFill>
                <a:latin typeface="Arial"/>
                <a:ea typeface="Arial"/>
                <a:cs typeface="Arial"/>
                <a:sym typeface="Arial"/>
              </a:rPr>
              <a:t>Both </a:t>
            </a:r>
            <a:r>
              <a:rPr lang="en-US" sz="2000" dirty="0">
                <a:solidFill>
                  <a:srgbClr val="55301C"/>
                </a:solidFill>
                <a:latin typeface="Arial"/>
                <a:ea typeface="Arial"/>
                <a:cs typeface="Arial"/>
                <a:sym typeface="Arial"/>
              </a:rPr>
              <a:t>processes affect the resulting color mixture's relative </a:t>
            </a:r>
            <a:r>
              <a:rPr lang="en-US" sz="2000" i="1" dirty="0">
                <a:solidFill>
                  <a:srgbClr val="55301C"/>
                </a:solidFill>
                <a:latin typeface="Arial"/>
                <a:ea typeface="Arial"/>
                <a:cs typeface="Arial"/>
                <a:sym typeface="Arial"/>
              </a:rPr>
              <a:t>saturation</a:t>
            </a:r>
            <a:r>
              <a:rPr lang="en-US" sz="2000" dirty="0">
                <a:solidFill>
                  <a:srgbClr val="55301C"/>
                </a:solidFill>
                <a:latin typeface="Arial"/>
                <a:ea typeface="Arial"/>
                <a:cs typeface="Arial"/>
                <a:sym typeface="Arial"/>
              </a:rPr>
              <a:t>. </a:t>
            </a:r>
            <a:endParaRPr lang="en-US" sz="2000" dirty="0" smtClean="0">
              <a:solidFill>
                <a:srgbClr val="55301C"/>
              </a:solidFill>
              <a:latin typeface="Arial"/>
              <a:ea typeface="Arial"/>
              <a:cs typeface="Arial"/>
              <a:sym typeface="Arial"/>
            </a:endParaRPr>
          </a:p>
          <a:p>
            <a:pPr marL="342900" lvl="0" algn="just">
              <a:spcBef>
                <a:spcPts val="600"/>
              </a:spcBef>
              <a:buFont typeface="Wingdings" panose="05000000000000000000" pitchFamily="2" charset="2"/>
              <a:buChar char="q"/>
            </a:pPr>
            <a:r>
              <a:rPr lang="en-US" sz="2000" dirty="0" smtClean="0">
                <a:solidFill>
                  <a:srgbClr val="55301C"/>
                </a:solidFill>
                <a:latin typeface="Arial"/>
                <a:ea typeface="Arial"/>
                <a:cs typeface="Arial"/>
                <a:sym typeface="Arial"/>
              </a:rPr>
              <a:t>A </a:t>
            </a:r>
            <a:r>
              <a:rPr lang="en-US" sz="2000" b="1" dirty="0">
                <a:solidFill>
                  <a:srgbClr val="55301C"/>
                </a:solidFill>
                <a:latin typeface="Arial"/>
                <a:ea typeface="Arial"/>
                <a:cs typeface="Arial"/>
                <a:sym typeface="Arial"/>
              </a:rPr>
              <a:t>tone</a:t>
            </a:r>
            <a:r>
              <a:rPr lang="en-US" sz="2000" dirty="0">
                <a:solidFill>
                  <a:srgbClr val="55301C"/>
                </a:solidFill>
                <a:latin typeface="Arial"/>
                <a:ea typeface="Arial"/>
                <a:cs typeface="Arial"/>
                <a:sym typeface="Arial"/>
              </a:rPr>
              <a:t> is produced either by mixing a color with gray, or by both </a:t>
            </a:r>
            <a:r>
              <a:rPr lang="en-US" sz="2000" i="1" dirty="0">
                <a:solidFill>
                  <a:srgbClr val="55301C"/>
                </a:solidFill>
                <a:latin typeface="Arial"/>
                <a:ea typeface="Arial"/>
                <a:cs typeface="Arial"/>
                <a:sym typeface="Arial"/>
              </a:rPr>
              <a:t>tinting</a:t>
            </a:r>
            <a:r>
              <a:rPr lang="en-US" sz="2000" dirty="0">
                <a:solidFill>
                  <a:srgbClr val="55301C"/>
                </a:solidFill>
                <a:latin typeface="Arial"/>
                <a:ea typeface="Arial"/>
                <a:cs typeface="Arial"/>
                <a:sym typeface="Arial"/>
              </a:rPr>
              <a:t> and </a:t>
            </a:r>
            <a:r>
              <a:rPr lang="en-US" sz="2000" i="1" dirty="0">
                <a:solidFill>
                  <a:srgbClr val="55301C"/>
                </a:solidFill>
                <a:latin typeface="Arial"/>
                <a:ea typeface="Arial"/>
                <a:cs typeface="Arial"/>
                <a:sym typeface="Arial"/>
              </a:rPr>
              <a:t>shading</a:t>
            </a:r>
            <a:r>
              <a:rPr lang="en-US" sz="2000" dirty="0">
                <a:solidFill>
                  <a:srgbClr val="55301C"/>
                </a:solidFill>
                <a:latin typeface="Arial"/>
                <a:ea typeface="Arial"/>
                <a:cs typeface="Arial"/>
                <a:sym typeface="Arial"/>
              </a:rPr>
              <a:t>. </a:t>
            </a:r>
            <a:endParaRPr lang="en-US" sz="2000" dirty="0" smtClean="0">
              <a:solidFill>
                <a:srgbClr val="55301C"/>
              </a:solidFill>
              <a:latin typeface="Arial"/>
              <a:ea typeface="Arial"/>
              <a:cs typeface="Arial"/>
              <a:sym typeface="Arial"/>
            </a:endParaRPr>
          </a:p>
          <a:p>
            <a:pPr marL="342900" lvl="0" algn="just">
              <a:spcBef>
                <a:spcPts val="600"/>
              </a:spcBef>
              <a:buFont typeface="Wingdings" panose="05000000000000000000" pitchFamily="2" charset="2"/>
              <a:buChar char="q"/>
            </a:pPr>
            <a:r>
              <a:rPr lang="en-US" sz="2000" dirty="0" smtClean="0">
                <a:solidFill>
                  <a:srgbClr val="55301C"/>
                </a:solidFill>
                <a:latin typeface="Arial"/>
                <a:ea typeface="Arial"/>
                <a:cs typeface="Arial"/>
                <a:sym typeface="Arial"/>
              </a:rPr>
              <a:t>In </a:t>
            </a:r>
            <a:r>
              <a:rPr lang="en-US" sz="2000" dirty="0">
                <a:solidFill>
                  <a:srgbClr val="55301C"/>
                </a:solidFill>
                <a:latin typeface="Arial"/>
                <a:ea typeface="Arial"/>
                <a:cs typeface="Arial"/>
                <a:sym typeface="Arial"/>
              </a:rPr>
              <a:t>the graphic arts, especially printmaking and drawing, "tone" has a different meaning, referring to areas of continuous color, produced by various means, as opposed to the linear marks made by an engraved or drawn line. </a:t>
            </a:r>
            <a:endParaRPr sz="2000" dirty="0">
              <a:solidFill>
                <a:srgbClr val="55301C"/>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7954" y="0"/>
            <a:ext cx="7704000" cy="572700"/>
          </a:xfrm>
        </p:spPr>
        <p:txBody>
          <a:bodyPr/>
          <a:lstStyle/>
          <a:p>
            <a:r>
              <a:rPr lang="en-US" dirty="0" smtClean="0">
                <a:latin typeface="Poor Richard" panose="02080502050505020702" pitchFamily="18" charset="0"/>
              </a:rPr>
              <a:t>Shades</a:t>
            </a:r>
            <a:r>
              <a:rPr lang="en-US" dirty="0">
                <a:latin typeface="Poor Richard" panose="02080502050505020702" pitchFamily="18" charset="0"/>
              </a:rPr>
              <a:t>, </a:t>
            </a:r>
            <a:r>
              <a:rPr lang="en-US" dirty="0" smtClean="0">
                <a:latin typeface="Poor Richard" panose="02080502050505020702" pitchFamily="18" charset="0"/>
              </a:rPr>
              <a:t>Tints, and Tones</a:t>
            </a:r>
            <a:endParaRPr lang="en-US" dirty="0">
              <a:latin typeface="Poor Richard" panose="02080502050505020702" pitchFamily="18" charset="0"/>
            </a:endParaRPr>
          </a:p>
        </p:txBody>
      </p:sp>
      <p:sp>
        <p:nvSpPr>
          <p:cNvPr id="6" name="Subtitle 5"/>
          <p:cNvSpPr>
            <a:spLocks noGrp="1"/>
          </p:cNvSpPr>
          <p:nvPr>
            <p:ph type="subTitle" idx="4"/>
          </p:nvPr>
        </p:nvSpPr>
        <p:spPr>
          <a:xfrm>
            <a:off x="0" y="4767878"/>
            <a:ext cx="6421582" cy="375622"/>
          </a:xfrm>
        </p:spPr>
        <p:txBody>
          <a:bodyPr/>
          <a:lstStyle/>
          <a:p>
            <a:r>
              <a:rPr lang="en-US" sz="900" dirty="0">
                <a:solidFill>
                  <a:schemeClr val="bg1">
                    <a:lumMod val="10000"/>
                  </a:schemeClr>
                </a:solidFill>
              </a:rPr>
              <a:t>Source: </a:t>
            </a:r>
            <a:r>
              <a:rPr lang="en-US" sz="900" dirty="0">
                <a:solidFill>
                  <a:schemeClr val="bg1">
                    <a:lumMod val="10000"/>
                  </a:schemeClr>
                </a:solidFill>
                <a:hlinkClick r:id="rId2"/>
              </a:rPr>
              <a:t>https://www.color-meanings.com/shade-tint-tone-difference</a:t>
            </a:r>
            <a:r>
              <a:rPr lang="en-US" sz="900" dirty="0" smtClean="0">
                <a:solidFill>
                  <a:schemeClr val="bg1">
                    <a:lumMod val="10000"/>
                  </a:schemeClr>
                </a:solidFill>
                <a:hlinkClick r:id="rId2"/>
              </a:rPr>
              <a:t>/</a:t>
            </a:r>
            <a:r>
              <a:rPr lang="en-US" sz="900" dirty="0" smtClean="0">
                <a:solidFill>
                  <a:schemeClr val="bg1">
                    <a:lumMod val="10000"/>
                  </a:schemeClr>
                </a:solidFill>
              </a:rPr>
              <a:t> </a:t>
            </a:r>
            <a:r>
              <a:rPr lang="en-US" sz="900" dirty="0">
                <a:solidFill>
                  <a:schemeClr val="bg1">
                    <a:lumMod val="10000"/>
                  </a:schemeClr>
                </a:solidFill>
              </a:rPr>
              <a:t>by Jacob </a:t>
            </a:r>
            <a:r>
              <a:rPr lang="en-US" sz="900" dirty="0" err="1">
                <a:solidFill>
                  <a:schemeClr val="bg1">
                    <a:lumMod val="10000"/>
                  </a:schemeClr>
                </a:solidFill>
              </a:rPr>
              <a:t>Olesen</a:t>
            </a:r>
            <a:endParaRPr lang="en-US" sz="900" dirty="0">
              <a:solidFill>
                <a:schemeClr val="bg1">
                  <a:lumMod val="10000"/>
                </a:schemeClr>
              </a:solidFill>
            </a:endParaRPr>
          </a:p>
        </p:txBody>
      </p:sp>
      <p:pic>
        <p:nvPicPr>
          <p:cNvPr id="9" name="Picture 8"/>
          <p:cNvPicPr>
            <a:picLocks noChangeAspect="1"/>
          </p:cNvPicPr>
          <p:nvPr/>
        </p:nvPicPr>
        <p:blipFill>
          <a:blip r:embed="rId3"/>
          <a:stretch>
            <a:fillRect/>
          </a:stretch>
        </p:blipFill>
        <p:spPr>
          <a:xfrm>
            <a:off x="317488" y="572700"/>
            <a:ext cx="6010575" cy="4195178"/>
          </a:xfrm>
          <a:prstGeom prst="rect">
            <a:avLst/>
          </a:prstGeom>
        </p:spPr>
      </p:pic>
    </p:spTree>
    <p:extLst>
      <p:ext uri="{BB962C8B-B14F-4D97-AF65-F5344CB8AC3E}">
        <p14:creationId xmlns:p14="http://schemas.microsoft.com/office/powerpoint/2010/main" val="39254233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a:off x="-1950464" y="91734"/>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The colour theory</a:t>
            </a:r>
            <a:endParaRPr dirty="0">
              <a:latin typeface="Poor Richard" panose="02080502050505020702" pitchFamily="18" charset="0"/>
            </a:endParaRPr>
          </a:p>
        </p:txBody>
      </p:sp>
      <p:sp>
        <p:nvSpPr>
          <p:cNvPr id="168" name="Google Shape;168;p13"/>
          <p:cNvSpPr txBox="1">
            <a:spLocks noGrp="1"/>
          </p:cNvSpPr>
          <p:nvPr>
            <p:ph type="subTitle" idx="1"/>
          </p:nvPr>
        </p:nvSpPr>
        <p:spPr>
          <a:xfrm>
            <a:off x="179672" y="809907"/>
            <a:ext cx="7197873" cy="3637402"/>
          </a:xfrm>
          <a:prstGeom prst="rect">
            <a:avLst/>
          </a:prstGeom>
          <a:noFill/>
          <a:ln>
            <a:noFill/>
          </a:ln>
        </p:spPr>
        <p:txBody>
          <a:bodyPr spcFirstLastPara="1" wrap="square" lIns="91425" tIns="91425" rIns="91425" bIns="91425" anchor="t" anchorCtr="0">
            <a:noAutofit/>
          </a:bodyPr>
          <a:lstStyle/>
          <a:p>
            <a:pPr lvl="0" algn="l">
              <a:buFont typeface="Noto Sans Symbols"/>
              <a:buChar char="❑"/>
            </a:pPr>
            <a:r>
              <a:rPr lang="en-US" sz="2000" b="1" i="1" dirty="0" smtClean="0">
                <a:solidFill>
                  <a:srgbClr val="22130B"/>
                </a:solidFill>
                <a:latin typeface="+mn-lt"/>
                <a:ea typeface="Times New Roman"/>
                <a:cs typeface="Times New Roman"/>
                <a:sym typeface="Times New Roman"/>
              </a:rPr>
              <a:t>Colour </a:t>
            </a:r>
            <a:r>
              <a:rPr lang="en-US" sz="2000" b="1" i="1" dirty="0">
                <a:solidFill>
                  <a:srgbClr val="22130B"/>
                </a:solidFill>
                <a:latin typeface="+mn-lt"/>
                <a:ea typeface="Times New Roman"/>
                <a:cs typeface="Times New Roman"/>
                <a:sym typeface="Times New Roman"/>
              </a:rPr>
              <a:t>Perception: </a:t>
            </a:r>
            <a:r>
              <a:rPr lang="en-US" sz="2000" dirty="0">
                <a:solidFill>
                  <a:srgbClr val="22130B"/>
                </a:solidFill>
                <a:latin typeface="+mn-lt"/>
                <a:ea typeface="Times New Roman"/>
                <a:cs typeface="Times New Roman"/>
                <a:sym typeface="Times New Roman"/>
              </a:rPr>
              <a:t>The perception of color is subjective and can vary based on individual differences in vision, culture, and personal experiences. </a:t>
            </a:r>
            <a:endParaRPr lang="en-US" sz="2000" dirty="0" smtClean="0">
              <a:solidFill>
                <a:srgbClr val="22130B"/>
              </a:solidFill>
              <a:latin typeface="+mn-lt"/>
              <a:ea typeface="Times New Roman"/>
              <a:cs typeface="Times New Roman"/>
              <a:sym typeface="Times New Roman"/>
            </a:endParaRPr>
          </a:p>
          <a:p>
            <a:pPr lvl="0" algn="l">
              <a:buFont typeface="Noto Sans Symbols"/>
              <a:buChar char="❑"/>
            </a:pPr>
            <a:r>
              <a:rPr lang="en-US" sz="2000" dirty="0" smtClean="0">
                <a:solidFill>
                  <a:srgbClr val="22130B"/>
                </a:solidFill>
                <a:latin typeface="+mn-lt"/>
                <a:ea typeface="Times New Roman"/>
                <a:cs typeface="Times New Roman"/>
                <a:sym typeface="Times New Roman"/>
              </a:rPr>
              <a:t>Factors </a:t>
            </a:r>
            <a:r>
              <a:rPr lang="en-US" sz="2000" dirty="0">
                <a:solidFill>
                  <a:srgbClr val="22130B"/>
                </a:solidFill>
                <a:latin typeface="+mn-lt"/>
                <a:ea typeface="Times New Roman"/>
                <a:cs typeface="Times New Roman"/>
                <a:sym typeface="Times New Roman"/>
              </a:rPr>
              <a:t>such as lighting conditions, surrounding colors, and color contrast can also influence how we perceive color. </a:t>
            </a:r>
            <a:endParaRPr lang="en-US" sz="2000" dirty="0" smtClean="0">
              <a:solidFill>
                <a:srgbClr val="22130B"/>
              </a:solidFill>
              <a:latin typeface="+mn-lt"/>
              <a:ea typeface="Times New Roman"/>
              <a:cs typeface="Times New Roman"/>
              <a:sym typeface="Times New Roman"/>
            </a:endParaRPr>
          </a:p>
          <a:p>
            <a:pPr lvl="0" algn="l">
              <a:buFont typeface="Noto Sans Symbols"/>
              <a:buChar char="❑"/>
            </a:pPr>
            <a:r>
              <a:rPr lang="en-US" sz="2000" dirty="0" smtClean="0">
                <a:solidFill>
                  <a:srgbClr val="22130B"/>
                </a:solidFill>
                <a:latin typeface="+mn-lt"/>
                <a:ea typeface="Times New Roman"/>
                <a:cs typeface="Times New Roman"/>
                <a:sym typeface="Times New Roman"/>
              </a:rPr>
              <a:t>One </a:t>
            </a:r>
            <a:r>
              <a:rPr lang="en-US" sz="2000" dirty="0">
                <a:solidFill>
                  <a:srgbClr val="22130B"/>
                </a:solidFill>
                <a:latin typeface="+mn-lt"/>
                <a:ea typeface="Times New Roman"/>
                <a:cs typeface="Times New Roman"/>
                <a:sym typeface="Times New Roman"/>
              </a:rPr>
              <a:t>of those factors can be shown by the position of colors on the color wheel in relation to other </a:t>
            </a:r>
            <a:r>
              <a:rPr lang="en-US" sz="2000" dirty="0" smtClean="0">
                <a:solidFill>
                  <a:srgbClr val="22130B"/>
                </a:solidFill>
                <a:latin typeface="+mn-lt"/>
                <a:ea typeface="Times New Roman"/>
                <a:cs typeface="Times New Roman"/>
                <a:sym typeface="Times New Roman"/>
              </a:rPr>
              <a:t>colors.</a:t>
            </a:r>
          </a:p>
          <a:p>
            <a:pPr lvl="0" algn="l">
              <a:buFont typeface="Noto Sans Symbols"/>
              <a:buChar char="❑"/>
            </a:pPr>
            <a:r>
              <a:rPr lang="en-US" sz="2000" dirty="0" smtClean="0">
                <a:solidFill>
                  <a:srgbClr val="22130B"/>
                </a:solidFill>
                <a:latin typeface="+mn-lt"/>
                <a:ea typeface="Times New Roman"/>
                <a:cs typeface="Times New Roman"/>
                <a:sym typeface="Times New Roman"/>
              </a:rPr>
              <a:t>Color </a:t>
            </a:r>
            <a:r>
              <a:rPr lang="en-US" sz="2000" dirty="0">
                <a:solidFill>
                  <a:srgbClr val="22130B"/>
                </a:solidFill>
                <a:latin typeface="+mn-lt"/>
                <a:ea typeface="Times New Roman"/>
                <a:cs typeface="Times New Roman"/>
                <a:sym typeface="Times New Roman"/>
              </a:rPr>
              <a:t>perception refers to the way in which humans perceive and interpret the wavelengths of light that are reflected off objects. </a:t>
            </a:r>
            <a:endParaRPr lang="en-US" sz="2000" dirty="0" smtClean="0">
              <a:solidFill>
                <a:srgbClr val="22130B"/>
              </a:solidFill>
              <a:latin typeface="+mn-lt"/>
              <a:ea typeface="Times New Roman"/>
              <a:cs typeface="Times New Roman"/>
              <a:sym typeface="Times New Roman"/>
            </a:endParaRPr>
          </a:p>
          <a:p>
            <a:pPr lvl="0" algn="l">
              <a:buFont typeface="Noto Sans Symbols"/>
              <a:buChar char="❑"/>
            </a:pPr>
            <a:r>
              <a:rPr lang="en-US" sz="2000" dirty="0" smtClean="0">
                <a:solidFill>
                  <a:srgbClr val="22130B"/>
                </a:solidFill>
                <a:latin typeface="+mn-lt"/>
                <a:ea typeface="Times New Roman"/>
                <a:cs typeface="Times New Roman"/>
                <a:sym typeface="Times New Roman"/>
              </a:rPr>
              <a:t>It </a:t>
            </a:r>
            <a:r>
              <a:rPr lang="en-US" sz="2000" dirty="0">
                <a:solidFill>
                  <a:srgbClr val="22130B"/>
                </a:solidFill>
                <a:latin typeface="+mn-lt"/>
                <a:ea typeface="Times New Roman"/>
                <a:cs typeface="Times New Roman"/>
                <a:sym typeface="Times New Roman"/>
              </a:rPr>
              <a:t>involves the complex interaction between the eyes, brain, and external stimuli. </a:t>
            </a:r>
            <a:endParaRPr sz="2000" dirty="0">
              <a:solidFill>
                <a:srgbClr val="22130B"/>
              </a:solidFill>
              <a:latin typeface="+mn-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4"/>
          <p:cNvSpPr txBox="1">
            <a:spLocks noGrp="1"/>
          </p:cNvSpPr>
          <p:nvPr>
            <p:ph type="title"/>
          </p:nvPr>
        </p:nvSpPr>
        <p:spPr>
          <a:xfrm>
            <a:off x="-1846555" y="174862"/>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Colour Perception</a:t>
            </a:r>
            <a:endParaRPr dirty="0">
              <a:latin typeface="Poor Richard" panose="02080502050505020702" pitchFamily="18" charset="0"/>
            </a:endParaRPr>
          </a:p>
        </p:txBody>
      </p:sp>
      <p:sp>
        <p:nvSpPr>
          <p:cNvPr id="174" name="Google Shape;174;p14"/>
          <p:cNvSpPr txBox="1">
            <a:spLocks noGrp="1"/>
          </p:cNvSpPr>
          <p:nvPr>
            <p:ph type="subTitle" idx="4"/>
          </p:nvPr>
        </p:nvSpPr>
        <p:spPr>
          <a:xfrm>
            <a:off x="213792" y="747562"/>
            <a:ext cx="6480720" cy="3384376"/>
          </a:xfrm>
          <a:prstGeom prst="rect">
            <a:avLst/>
          </a:prstGeom>
          <a:noFill/>
          <a:ln>
            <a:noFill/>
          </a:ln>
        </p:spPr>
        <p:txBody>
          <a:bodyPr spcFirstLastPara="1" wrap="square" lIns="91425" tIns="91425" rIns="91425" bIns="91425" anchor="t" anchorCtr="0">
            <a:noAutofit/>
          </a:bodyPr>
          <a:lstStyle/>
          <a:p>
            <a:pPr lvl="0" algn="just">
              <a:buFont typeface="Noto Sans Symbols"/>
              <a:buChar char="❑"/>
            </a:pPr>
            <a:endParaRPr lang="en-US" sz="2000" dirty="0">
              <a:solidFill>
                <a:srgbClr val="22130B"/>
              </a:solidFill>
              <a:latin typeface="+mn-lt"/>
            </a:endParaRPr>
          </a:p>
          <a:p>
            <a:pPr lvl="0" algn="just">
              <a:buFont typeface="Noto Sans Symbols"/>
              <a:buChar char="❑"/>
            </a:pPr>
            <a:r>
              <a:rPr lang="en-US" sz="2000" dirty="0">
                <a:solidFill>
                  <a:srgbClr val="22130B"/>
                </a:solidFill>
                <a:latin typeface="+mn-lt"/>
              </a:rPr>
              <a:t>a.	</a:t>
            </a:r>
            <a:r>
              <a:rPr lang="en-US" sz="2000" b="1" dirty="0">
                <a:solidFill>
                  <a:srgbClr val="22130B"/>
                </a:solidFill>
                <a:latin typeface="+mn-lt"/>
              </a:rPr>
              <a:t>Human Vision: </a:t>
            </a:r>
            <a:r>
              <a:rPr lang="en-US" sz="2000" dirty="0">
                <a:solidFill>
                  <a:srgbClr val="22130B"/>
                </a:solidFill>
                <a:latin typeface="+mn-lt"/>
              </a:rPr>
              <a:t>The human visual system consists of the eyes, which capture light, and the brain, which processes this information to create visual perception. </a:t>
            </a:r>
            <a:endParaRPr lang="en-US" sz="2000" dirty="0" smtClean="0">
              <a:solidFill>
                <a:srgbClr val="22130B"/>
              </a:solidFill>
              <a:latin typeface="+mn-lt"/>
            </a:endParaRPr>
          </a:p>
          <a:p>
            <a:pPr lvl="0" algn="just">
              <a:buFont typeface="Noto Sans Symbols"/>
              <a:buChar char="❑"/>
            </a:pPr>
            <a:r>
              <a:rPr lang="en-US" sz="2000" dirty="0" smtClean="0">
                <a:solidFill>
                  <a:srgbClr val="22130B"/>
                </a:solidFill>
                <a:latin typeface="+mn-lt"/>
              </a:rPr>
              <a:t>The </a:t>
            </a:r>
            <a:r>
              <a:rPr lang="en-US" sz="2000" dirty="0">
                <a:solidFill>
                  <a:srgbClr val="22130B"/>
                </a:solidFill>
                <a:latin typeface="+mn-lt"/>
              </a:rPr>
              <a:t>eyes contain specialized cells called cones, which are responsible for detecting color.</a:t>
            </a:r>
          </a:p>
          <a:p>
            <a:pPr lvl="0" algn="just">
              <a:buFont typeface="Noto Sans Symbols"/>
              <a:buChar char="❑"/>
            </a:pPr>
            <a:r>
              <a:rPr lang="en-US" sz="2000" dirty="0">
                <a:solidFill>
                  <a:srgbClr val="22130B"/>
                </a:solidFill>
                <a:latin typeface="+mn-lt"/>
              </a:rPr>
              <a:t>b.	</a:t>
            </a:r>
            <a:r>
              <a:rPr lang="en-US" sz="2000" b="1" dirty="0">
                <a:solidFill>
                  <a:srgbClr val="22130B"/>
                </a:solidFill>
                <a:latin typeface="+mn-lt"/>
              </a:rPr>
              <a:t>Trichromatic Theory: </a:t>
            </a:r>
            <a:r>
              <a:rPr lang="en-US" sz="2000" dirty="0">
                <a:solidFill>
                  <a:srgbClr val="22130B"/>
                </a:solidFill>
                <a:latin typeface="+mn-lt"/>
              </a:rPr>
              <a:t>According to the trichromatic theory of color vision, there are three types of cones in the retina that are sensitive to different wavelengths of light: red, green, and </a:t>
            </a:r>
            <a:r>
              <a:rPr lang="en-US" sz="2000" dirty="0" smtClean="0">
                <a:solidFill>
                  <a:srgbClr val="22130B"/>
                </a:solidFill>
                <a:latin typeface="+mn-lt"/>
              </a:rPr>
              <a:t>blue.</a:t>
            </a:r>
          </a:p>
          <a:p>
            <a:pPr lvl="0" algn="just">
              <a:buFont typeface="Noto Sans Symbols"/>
              <a:buChar char="❑"/>
            </a:pPr>
            <a:r>
              <a:rPr lang="en-US" sz="2000" dirty="0" smtClean="0">
                <a:solidFill>
                  <a:srgbClr val="22130B"/>
                </a:solidFill>
                <a:latin typeface="+mn-lt"/>
              </a:rPr>
              <a:t>By </a:t>
            </a:r>
            <a:r>
              <a:rPr lang="en-US" sz="2000" dirty="0">
                <a:solidFill>
                  <a:srgbClr val="22130B"/>
                </a:solidFill>
                <a:latin typeface="+mn-lt"/>
              </a:rPr>
              <a:t>combining the signals from these cones, the brain is able to perceive a wide range of colors.</a:t>
            </a:r>
          </a:p>
          <a:p>
            <a:pPr marL="457200" lvl="0" indent="-342900" algn="l" rtl="0">
              <a:lnSpc>
                <a:spcPct val="100000"/>
              </a:lnSpc>
              <a:spcBef>
                <a:spcPts val="0"/>
              </a:spcBef>
              <a:spcAft>
                <a:spcPts val="0"/>
              </a:spcAft>
              <a:buSzPts val="1400"/>
              <a:buNone/>
            </a:pP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5"/>
          <p:cNvSpPr txBox="1">
            <a:spLocks noGrp="1"/>
          </p:cNvSpPr>
          <p:nvPr>
            <p:ph type="title"/>
          </p:nvPr>
        </p:nvSpPr>
        <p:spPr>
          <a:xfrm>
            <a:off x="-1503655" y="102125"/>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Colour Perception</a:t>
            </a:r>
            <a:endParaRPr dirty="0">
              <a:latin typeface="Poor Richard" panose="02080502050505020702" pitchFamily="18" charset="0"/>
            </a:endParaRPr>
          </a:p>
        </p:txBody>
      </p:sp>
      <p:sp>
        <p:nvSpPr>
          <p:cNvPr id="180" name="Google Shape;180;p15"/>
          <p:cNvSpPr txBox="1">
            <a:spLocks noGrp="1"/>
          </p:cNvSpPr>
          <p:nvPr>
            <p:ph type="subTitle" idx="1"/>
          </p:nvPr>
        </p:nvSpPr>
        <p:spPr>
          <a:xfrm>
            <a:off x="259773" y="674825"/>
            <a:ext cx="6660572" cy="3600400"/>
          </a:xfrm>
          <a:prstGeom prst="rect">
            <a:avLst/>
          </a:prstGeom>
          <a:noFill/>
          <a:ln>
            <a:noFill/>
          </a:ln>
        </p:spPr>
        <p:txBody>
          <a:bodyPr spcFirstLastPara="1" wrap="square" lIns="91425" tIns="91425" rIns="91425" bIns="91425" anchor="t" anchorCtr="0">
            <a:noAutofit/>
          </a:bodyPr>
          <a:lstStyle/>
          <a:p>
            <a:pPr marL="342900" lvl="0" algn="just">
              <a:buFont typeface="Wingdings" panose="05000000000000000000" pitchFamily="2" charset="2"/>
              <a:buChar char="q"/>
            </a:pPr>
            <a:r>
              <a:rPr lang="en-US" sz="2000" b="1" dirty="0" smtClean="0">
                <a:solidFill>
                  <a:srgbClr val="22130B"/>
                </a:solidFill>
                <a:latin typeface="+mn-lt"/>
                <a:ea typeface="Arial"/>
                <a:cs typeface="Arial"/>
                <a:sym typeface="Arial"/>
              </a:rPr>
              <a:t>c. Opponent </a:t>
            </a:r>
            <a:r>
              <a:rPr lang="en-US" sz="2000" b="1" dirty="0">
                <a:solidFill>
                  <a:srgbClr val="22130B"/>
                </a:solidFill>
                <a:latin typeface="+mn-lt"/>
                <a:ea typeface="Arial"/>
                <a:cs typeface="Arial"/>
                <a:sym typeface="Arial"/>
              </a:rPr>
              <a:t>Process Theory: </a:t>
            </a:r>
            <a:r>
              <a:rPr lang="en-US" sz="2000" dirty="0">
                <a:solidFill>
                  <a:schemeClr val="bg1">
                    <a:lumMod val="10000"/>
                  </a:schemeClr>
                </a:solidFill>
                <a:latin typeface="+mn-lt"/>
                <a:ea typeface="Arial"/>
                <a:cs typeface="Arial"/>
                <a:sym typeface="Arial"/>
              </a:rPr>
              <a:t>The opponent process theory suggests that color perception is based on opposing pairs of colors, such as red-green, blue-yellow, and black-white. </a:t>
            </a:r>
            <a:endParaRPr lang="en-US" sz="2000" dirty="0" smtClean="0">
              <a:solidFill>
                <a:schemeClr val="bg1">
                  <a:lumMod val="10000"/>
                </a:schemeClr>
              </a:solidFill>
              <a:latin typeface="+mn-lt"/>
              <a:ea typeface="Arial"/>
              <a:cs typeface="Arial"/>
              <a:sym typeface="Arial"/>
            </a:endParaRPr>
          </a:p>
          <a:p>
            <a:pPr marL="342900" lvl="0" algn="just">
              <a:buFont typeface="Wingdings" panose="05000000000000000000" pitchFamily="2" charset="2"/>
              <a:buChar char="q"/>
            </a:pPr>
            <a:r>
              <a:rPr lang="en-US" sz="2000" dirty="0" smtClean="0">
                <a:solidFill>
                  <a:schemeClr val="bg1">
                    <a:lumMod val="10000"/>
                  </a:schemeClr>
                </a:solidFill>
                <a:latin typeface="+mn-lt"/>
                <a:ea typeface="Arial"/>
                <a:cs typeface="Arial"/>
                <a:sym typeface="Arial"/>
              </a:rPr>
              <a:t>When </a:t>
            </a:r>
            <a:r>
              <a:rPr lang="en-US" sz="2000" dirty="0">
                <a:solidFill>
                  <a:schemeClr val="bg1">
                    <a:lumMod val="10000"/>
                  </a:schemeClr>
                </a:solidFill>
                <a:latin typeface="+mn-lt"/>
                <a:ea typeface="Arial"/>
                <a:cs typeface="Arial"/>
                <a:sym typeface="Arial"/>
              </a:rPr>
              <a:t>one color in a pair is stimulated, its opposite is suppressed, leading to the perception of color contrast.</a:t>
            </a:r>
          </a:p>
          <a:p>
            <a:pPr marL="342900" lvl="0" algn="just">
              <a:buFont typeface="Wingdings" panose="05000000000000000000" pitchFamily="2" charset="2"/>
              <a:buChar char="q"/>
            </a:pPr>
            <a:r>
              <a:rPr lang="en-US" sz="2000" b="1" dirty="0" smtClean="0">
                <a:solidFill>
                  <a:srgbClr val="22130B"/>
                </a:solidFill>
                <a:latin typeface="+mn-lt"/>
                <a:ea typeface="Arial"/>
                <a:cs typeface="Arial"/>
                <a:sym typeface="Arial"/>
              </a:rPr>
              <a:t>d. Color </a:t>
            </a:r>
            <a:r>
              <a:rPr lang="en-US" sz="2000" b="1" dirty="0">
                <a:solidFill>
                  <a:srgbClr val="22130B"/>
                </a:solidFill>
                <a:latin typeface="+mn-lt"/>
                <a:ea typeface="Arial"/>
                <a:cs typeface="Arial"/>
                <a:sym typeface="Arial"/>
              </a:rPr>
              <a:t>Constancy: </a:t>
            </a:r>
            <a:r>
              <a:rPr lang="en-US" sz="2000" dirty="0">
                <a:solidFill>
                  <a:srgbClr val="22130B"/>
                </a:solidFill>
                <a:latin typeface="+mn-lt"/>
                <a:ea typeface="Arial"/>
                <a:cs typeface="Arial"/>
                <a:sym typeface="Arial"/>
              </a:rPr>
              <a:t>Color constancy is the phenomenon where the perceived color of an object remains relatively stable under different lighting conditions. </a:t>
            </a:r>
            <a:endParaRPr lang="en-US" sz="2000" dirty="0" smtClean="0">
              <a:solidFill>
                <a:srgbClr val="22130B"/>
              </a:solidFill>
              <a:latin typeface="+mn-lt"/>
              <a:ea typeface="Arial"/>
              <a:cs typeface="Arial"/>
              <a:sym typeface="Arial"/>
            </a:endParaRPr>
          </a:p>
          <a:p>
            <a:pPr marL="342900" lvl="0" algn="just">
              <a:buFont typeface="Wingdings" panose="05000000000000000000" pitchFamily="2" charset="2"/>
              <a:buChar char="q"/>
            </a:pPr>
            <a:r>
              <a:rPr lang="en-US" sz="2000" dirty="0" smtClean="0">
                <a:solidFill>
                  <a:srgbClr val="22130B"/>
                </a:solidFill>
                <a:latin typeface="+mn-lt"/>
                <a:ea typeface="Arial"/>
                <a:cs typeface="Arial"/>
                <a:sym typeface="Arial"/>
              </a:rPr>
              <a:t>This </a:t>
            </a:r>
            <a:r>
              <a:rPr lang="en-US" sz="2000" dirty="0">
                <a:solidFill>
                  <a:srgbClr val="22130B"/>
                </a:solidFill>
                <a:latin typeface="+mn-lt"/>
                <a:ea typeface="Arial"/>
                <a:cs typeface="Arial"/>
                <a:sym typeface="Arial"/>
              </a:rPr>
              <a:t>allows us to perceive objects as having consistent colors even when viewed under different types of light.</a:t>
            </a:r>
          </a:p>
          <a:p>
            <a:pPr marL="457200" lvl="0" indent="-342900" algn="l" rtl="0">
              <a:lnSpc>
                <a:spcPct val="100000"/>
              </a:lnSpc>
              <a:spcBef>
                <a:spcPts val="1000"/>
              </a:spcBef>
              <a:spcAft>
                <a:spcPts val="0"/>
              </a:spcAft>
              <a:buSzPts val="1400"/>
              <a:buNone/>
            </a:pP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7"/>
          <p:cNvSpPr txBox="1">
            <a:spLocks noGrp="1"/>
          </p:cNvSpPr>
          <p:nvPr>
            <p:ph type="title"/>
          </p:nvPr>
        </p:nvSpPr>
        <p:spPr>
          <a:xfrm>
            <a:off x="-2069295" y="11163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Colour Perception</a:t>
            </a:r>
            <a:endParaRPr dirty="0"/>
          </a:p>
        </p:txBody>
      </p:sp>
      <p:sp>
        <p:nvSpPr>
          <p:cNvPr id="194" name="Google Shape;194;p17"/>
          <p:cNvSpPr txBox="1">
            <a:spLocks noGrp="1"/>
          </p:cNvSpPr>
          <p:nvPr>
            <p:ph type="subTitle" idx="1"/>
          </p:nvPr>
        </p:nvSpPr>
        <p:spPr>
          <a:xfrm>
            <a:off x="351787" y="820591"/>
            <a:ext cx="5976277" cy="3312368"/>
          </a:xfrm>
          <a:prstGeom prst="rect">
            <a:avLst/>
          </a:prstGeom>
          <a:noFill/>
          <a:ln>
            <a:noFill/>
          </a:ln>
        </p:spPr>
        <p:txBody>
          <a:bodyPr spcFirstLastPara="1" wrap="square" lIns="91425" tIns="91425" rIns="91425" bIns="91425" anchor="t" anchorCtr="0">
            <a:noAutofit/>
          </a:bodyPr>
          <a:lstStyle/>
          <a:p>
            <a:pPr marL="342900" lvl="0" algn="just">
              <a:buClr>
                <a:srgbClr val="B08980"/>
              </a:buClr>
              <a:buFont typeface="Wingdings" panose="05000000000000000000" pitchFamily="2" charset="2"/>
              <a:buChar char="q"/>
            </a:pPr>
            <a:r>
              <a:rPr lang="en-US" sz="2000" b="1" dirty="0">
                <a:solidFill>
                  <a:srgbClr val="22130B"/>
                </a:solidFill>
                <a:latin typeface="Arial"/>
                <a:ea typeface="Arial"/>
                <a:cs typeface="Arial"/>
                <a:sym typeface="Arial"/>
              </a:rPr>
              <a:t>e.	Color Blindness: </a:t>
            </a:r>
            <a:r>
              <a:rPr lang="en-US" sz="2000" dirty="0">
                <a:solidFill>
                  <a:srgbClr val="22130B"/>
                </a:solidFill>
                <a:latin typeface="Arial"/>
                <a:ea typeface="Arial"/>
                <a:cs typeface="Arial"/>
                <a:sym typeface="Arial"/>
              </a:rPr>
              <a:t>Color blindness is a condition in which individuals have difficulty distinguishing between certain colors. </a:t>
            </a:r>
            <a:endParaRPr lang="en-US" sz="2000" dirty="0" smtClean="0">
              <a:solidFill>
                <a:srgbClr val="22130B"/>
              </a:solidFill>
              <a:latin typeface="Arial"/>
              <a:ea typeface="Arial"/>
              <a:cs typeface="Arial"/>
              <a:sym typeface="Arial"/>
            </a:endParaRPr>
          </a:p>
          <a:p>
            <a:pPr marL="342900" lvl="0" algn="just">
              <a:buClr>
                <a:srgbClr val="B08980"/>
              </a:buClr>
              <a:buFont typeface="Wingdings" panose="05000000000000000000" pitchFamily="2" charset="2"/>
              <a:buChar char="q"/>
            </a:pPr>
            <a:r>
              <a:rPr lang="en-US" sz="2000" dirty="0" smtClean="0">
                <a:solidFill>
                  <a:srgbClr val="22130B"/>
                </a:solidFill>
                <a:latin typeface="Arial"/>
                <a:ea typeface="Arial"/>
                <a:cs typeface="Arial"/>
                <a:sym typeface="Arial"/>
              </a:rPr>
              <a:t>The </a:t>
            </a:r>
            <a:r>
              <a:rPr lang="en-US" sz="2000" dirty="0">
                <a:solidFill>
                  <a:srgbClr val="22130B"/>
                </a:solidFill>
                <a:latin typeface="Arial"/>
                <a:ea typeface="Arial"/>
                <a:cs typeface="Arial"/>
                <a:sym typeface="Arial"/>
              </a:rPr>
              <a:t>most common type of color blindness is red-green color blindness, where individuals have difficulty distinguishing between red and green hues.</a:t>
            </a:r>
          </a:p>
          <a:p>
            <a:pPr marL="342900" lvl="0" algn="just">
              <a:buClr>
                <a:srgbClr val="B08980"/>
              </a:buClr>
              <a:buFont typeface="Wingdings" panose="05000000000000000000" pitchFamily="2" charset="2"/>
              <a:buChar char="q"/>
            </a:pPr>
            <a:r>
              <a:rPr lang="en-US" sz="2000" b="1" dirty="0">
                <a:solidFill>
                  <a:srgbClr val="22130B"/>
                </a:solidFill>
                <a:latin typeface="Arial"/>
                <a:ea typeface="Arial"/>
                <a:cs typeface="Arial"/>
                <a:sym typeface="Arial"/>
              </a:rPr>
              <a:t>f.	Cultural Influences: </a:t>
            </a:r>
            <a:r>
              <a:rPr lang="en-US" sz="2000" dirty="0">
                <a:solidFill>
                  <a:srgbClr val="22130B"/>
                </a:solidFill>
                <a:latin typeface="Arial"/>
                <a:ea typeface="Arial"/>
                <a:cs typeface="Arial"/>
                <a:sym typeface="Arial"/>
              </a:rPr>
              <a:t>Cultural factors can also influence color perception. </a:t>
            </a:r>
            <a:endParaRPr lang="en-US" sz="2000" dirty="0" smtClean="0">
              <a:solidFill>
                <a:srgbClr val="22130B"/>
              </a:solidFill>
              <a:latin typeface="Arial"/>
              <a:ea typeface="Arial"/>
              <a:cs typeface="Arial"/>
              <a:sym typeface="Arial"/>
            </a:endParaRPr>
          </a:p>
          <a:p>
            <a:pPr marL="342900" lvl="0" algn="just">
              <a:buClr>
                <a:srgbClr val="B08980"/>
              </a:buClr>
              <a:buFont typeface="Wingdings" panose="05000000000000000000" pitchFamily="2" charset="2"/>
              <a:buChar char="q"/>
            </a:pPr>
            <a:r>
              <a:rPr lang="en-US" sz="2000" dirty="0" smtClean="0">
                <a:solidFill>
                  <a:srgbClr val="22130B"/>
                </a:solidFill>
                <a:latin typeface="Arial"/>
                <a:ea typeface="Arial"/>
                <a:cs typeface="Arial"/>
                <a:sym typeface="Arial"/>
              </a:rPr>
              <a:t>Different </a:t>
            </a:r>
            <a:r>
              <a:rPr lang="en-US" sz="2000" dirty="0">
                <a:solidFill>
                  <a:srgbClr val="22130B"/>
                </a:solidFill>
                <a:latin typeface="Arial"/>
                <a:ea typeface="Arial"/>
                <a:cs typeface="Arial"/>
                <a:sym typeface="Arial"/>
              </a:rPr>
              <a:t>cultures may associate certain colors with specific meanings or emotions, leading to variations in color preferences and interpretations.</a:t>
            </a:r>
            <a:endParaRPr lang="en-US" sz="2000" dirty="0">
              <a:solidFill>
                <a:srgbClr val="22130B"/>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9"/>
          <p:cNvSpPr txBox="1">
            <a:spLocks noGrp="1"/>
          </p:cNvSpPr>
          <p:nvPr>
            <p:ph type="title"/>
          </p:nvPr>
        </p:nvSpPr>
        <p:spPr>
          <a:xfrm>
            <a:off x="-1992028" y="13329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Colour Perception</a:t>
            </a:r>
            <a:endParaRPr dirty="0"/>
          </a:p>
        </p:txBody>
      </p:sp>
      <p:sp>
        <p:nvSpPr>
          <p:cNvPr id="208" name="Google Shape;208;p19"/>
          <p:cNvSpPr txBox="1">
            <a:spLocks noGrp="1"/>
          </p:cNvSpPr>
          <p:nvPr>
            <p:ph type="subTitle" idx="1"/>
          </p:nvPr>
        </p:nvSpPr>
        <p:spPr>
          <a:xfrm>
            <a:off x="179672" y="705998"/>
            <a:ext cx="7021227" cy="3672408"/>
          </a:xfrm>
          <a:prstGeom prst="rect">
            <a:avLst/>
          </a:prstGeom>
          <a:noFill/>
          <a:ln>
            <a:noFill/>
          </a:ln>
        </p:spPr>
        <p:txBody>
          <a:bodyPr spcFirstLastPara="1" wrap="square" lIns="91425" tIns="91425" rIns="91425" bIns="91425" anchor="t" anchorCtr="0">
            <a:noAutofit/>
          </a:bodyPr>
          <a:lstStyle/>
          <a:p>
            <a:pPr marL="342900" lvl="0" algn="just">
              <a:buFont typeface="Wingdings" panose="05000000000000000000" pitchFamily="2" charset="2"/>
              <a:buChar char="q"/>
            </a:pPr>
            <a:r>
              <a:rPr lang="en-US" sz="1800" b="1" dirty="0">
                <a:solidFill>
                  <a:srgbClr val="22130B"/>
                </a:solidFill>
                <a:latin typeface="Arial"/>
                <a:ea typeface="Arial"/>
                <a:cs typeface="Arial"/>
                <a:sym typeface="Arial"/>
              </a:rPr>
              <a:t>g.	Emotional and Psychological Effects: </a:t>
            </a:r>
            <a:r>
              <a:rPr lang="en-US" sz="1800" dirty="0">
                <a:solidFill>
                  <a:srgbClr val="22130B"/>
                </a:solidFill>
                <a:latin typeface="Arial"/>
                <a:ea typeface="Arial"/>
                <a:cs typeface="Arial"/>
                <a:sym typeface="Arial"/>
              </a:rPr>
              <a:t>Colors can evoke different emotional responses and psychological </a:t>
            </a:r>
            <a:r>
              <a:rPr lang="en-US" sz="1800" dirty="0" smtClean="0">
                <a:solidFill>
                  <a:srgbClr val="22130B"/>
                </a:solidFill>
                <a:latin typeface="Arial"/>
                <a:ea typeface="Arial"/>
                <a:cs typeface="Arial"/>
                <a:sym typeface="Arial"/>
              </a:rPr>
              <a:t>associations.</a:t>
            </a:r>
          </a:p>
          <a:p>
            <a:pPr marL="342900" lvl="0" algn="just">
              <a:buFont typeface="Wingdings" panose="05000000000000000000" pitchFamily="2" charset="2"/>
              <a:buChar char="q"/>
            </a:pPr>
            <a:r>
              <a:rPr lang="en-US" sz="1800" dirty="0" smtClean="0">
                <a:solidFill>
                  <a:srgbClr val="22130B"/>
                </a:solidFill>
                <a:latin typeface="Arial"/>
                <a:ea typeface="Arial"/>
                <a:cs typeface="Arial"/>
                <a:sym typeface="Arial"/>
              </a:rPr>
              <a:t>For </a:t>
            </a:r>
            <a:r>
              <a:rPr lang="en-US" sz="1800" dirty="0">
                <a:solidFill>
                  <a:srgbClr val="22130B"/>
                </a:solidFill>
                <a:latin typeface="Arial"/>
                <a:ea typeface="Arial"/>
                <a:cs typeface="Arial"/>
                <a:sym typeface="Arial"/>
              </a:rPr>
              <a:t>example, warm colors like red and orange are often associated with energy and passion, while cool colors like blue and green are associated with calmness and tranquility.</a:t>
            </a:r>
          </a:p>
          <a:p>
            <a:pPr marL="342900" lvl="0" algn="just">
              <a:buFont typeface="Wingdings" panose="05000000000000000000" pitchFamily="2" charset="2"/>
              <a:buChar char="q"/>
            </a:pPr>
            <a:r>
              <a:rPr lang="en-US" sz="1800" b="1" dirty="0">
                <a:solidFill>
                  <a:srgbClr val="22130B"/>
                </a:solidFill>
                <a:latin typeface="Arial"/>
                <a:ea typeface="Arial"/>
                <a:cs typeface="Arial"/>
                <a:sym typeface="Arial"/>
              </a:rPr>
              <a:t>h.	Individual Variations: </a:t>
            </a:r>
            <a:r>
              <a:rPr lang="en-US" sz="1800" dirty="0">
                <a:solidFill>
                  <a:srgbClr val="22130B"/>
                </a:solidFill>
                <a:latin typeface="Arial"/>
                <a:ea typeface="Arial"/>
                <a:cs typeface="Arial"/>
                <a:sym typeface="Arial"/>
              </a:rPr>
              <a:t>Color perception can vary between individuals based on factors such as age, gender, and </a:t>
            </a:r>
            <a:r>
              <a:rPr lang="en-US" sz="1800" dirty="0" smtClean="0">
                <a:solidFill>
                  <a:srgbClr val="22130B"/>
                </a:solidFill>
                <a:latin typeface="Arial"/>
                <a:ea typeface="Arial"/>
                <a:cs typeface="Arial"/>
                <a:sym typeface="Arial"/>
              </a:rPr>
              <a:t>genetics.</a:t>
            </a:r>
          </a:p>
          <a:p>
            <a:pPr marL="342900" lvl="0" algn="just">
              <a:buFont typeface="Wingdings" panose="05000000000000000000" pitchFamily="2" charset="2"/>
              <a:buChar char="q"/>
            </a:pPr>
            <a:r>
              <a:rPr lang="en-US" sz="1800" dirty="0" smtClean="0">
                <a:solidFill>
                  <a:srgbClr val="22130B"/>
                </a:solidFill>
                <a:latin typeface="Arial"/>
                <a:ea typeface="Arial"/>
                <a:cs typeface="Arial"/>
                <a:sym typeface="Arial"/>
              </a:rPr>
              <a:t>Some </a:t>
            </a:r>
            <a:r>
              <a:rPr lang="en-US" sz="1800" dirty="0">
                <a:solidFill>
                  <a:srgbClr val="22130B"/>
                </a:solidFill>
                <a:latin typeface="Arial"/>
                <a:ea typeface="Arial"/>
                <a:cs typeface="Arial"/>
                <a:sym typeface="Arial"/>
              </a:rPr>
              <a:t>people may have more acute color vision or be more sensitive to certain colors than others.</a:t>
            </a:r>
          </a:p>
          <a:p>
            <a:pPr marL="342900" lvl="0" algn="just">
              <a:buFont typeface="Wingdings" panose="05000000000000000000" pitchFamily="2" charset="2"/>
              <a:buChar char="q"/>
            </a:pPr>
            <a:r>
              <a:rPr lang="en-US" sz="1800" b="1" dirty="0">
                <a:solidFill>
                  <a:srgbClr val="22130B"/>
                </a:solidFill>
                <a:latin typeface="Arial"/>
                <a:ea typeface="Arial"/>
                <a:cs typeface="Arial"/>
                <a:sym typeface="Arial"/>
              </a:rPr>
              <a:t>Overall</a:t>
            </a:r>
            <a:r>
              <a:rPr lang="en-US" sz="1800" dirty="0">
                <a:solidFill>
                  <a:srgbClr val="22130B"/>
                </a:solidFill>
                <a:latin typeface="Arial"/>
                <a:ea typeface="Arial"/>
                <a:cs typeface="Arial"/>
                <a:sym typeface="Arial"/>
              </a:rPr>
              <a:t>, color perception is a complex and dynamic process that plays a fundamental role in how we experience and interact with the world around us. </a:t>
            </a:r>
            <a:endParaRPr lang="en-US" sz="1800" dirty="0" smtClean="0">
              <a:solidFill>
                <a:srgbClr val="22130B"/>
              </a:solidFill>
              <a:latin typeface="Arial"/>
              <a:ea typeface="Arial"/>
              <a:cs typeface="Arial"/>
              <a:sym typeface="Arial"/>
            </a:endParaRPr>
          </a:p>
          <a:p>
            <a:pPr marL="342900" lvl="0" algn="just">
              <a:buFont typeface="Wingdings" panose="05000000000000000000" pitchFamily="2" charset="2"/>
              <a:buChar char="q"/>
            </a:pPr>
            <a:r>
              <a:rPr lang="en-US" sz="1800" dirty="0" smtClean="0">
                <a:solidFill>
                  <a:srgbClr val="22130B"/>
                </a:solidFill>
                <a:latin typeface="Arial"/>
                <a:ea typeface="Arial"/>
                <a:cs typeface="Arial"/>
                <a:sym typeface="Arial"/>
              </a:rPr>
              <a:t>It </a:t>
            </a:r>
            <a:r>
              <a:rPr lang="en-US" sz="1800" dirty="0">
                <a:solidFill>
                  <a:srgbClr val="22130B"/>
                </a:solidFill>
                <a:latin typeface="Arial"/>
                <a:ea typeface="Arial"/>
                <a:cs typeface="Arial"/>
                <a:sym typeface="Arial"/>
              </a:rPr>
              <a:t>is influenced by a combination of physiological, psychological, and cultural factors, shaping our visual experiences and interpretations of color.</a:t>
            </a:r>
          </a:p>
          <a:p>
            <a:pPr marL="457200" lvl="0" indent="-342900" algn="l" rtl="0">
              <a:lnSpc>
                <a:spcPct val="100000"/>
              </a:lnSpc>
              <a:spcBef>
                <a:spcPts val="1000"/>
              </a:spcBef>
              <a:spcAft>
                <a:spcPts val="0"/>
              </a:spcAft>
              <a:buSzPts val="1400"/>
              <a:buNone/>
            </a:pPr>
            <a:endParaRPr sz="1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0"/>
          <p:cNvSpPr txBox="1">
            <a:spLocks noGrp="1"/>
          </p:cNvSpPr>
          <p:nvPr>
            <p:ph type="title"/>
          </p:nvPr>
        </p:nvSpPr>
        <p:spPr>
          <a:xfrm>
            <a:off x="-1082158" y="5271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Colour Perception</a:t>
            </a:r>
            <a:endParaRPr dirty="0">
              <a:solidFill>
                <a:srgbClr val="22130B"/>
              </a:solidFill>
              <a:latin typeface="Poor Richard" panose="02080502050505020702" pitchFamily="18" charset="0"/>
              <a:ea typeface="Arial"/>
              <a:cs typeface="Arial"/>
              <a:sym typeface="Arial"/>
            </a:endParaRPr>
          </a:p>
        </p:txBody>
      </p:sp>
      <p:sp>
        <p:nvSpPr>
          <p:cNvPr id="214" name="Google Shape;214;p20"/>
          <p:cNvSpPr txBox="1">
            <a:spLocks noGrp="1"/>
          </p:cNvSpPr>
          <p:nvPr>
            <p:ph type="subTitle" idx="6"/>
          </p:nvPr>
        </p:nvSpPr>
        <p:spPr>
          <a:xfrm>
            <a:off x="384464" y="4673286"/>
            <a:ext cx="6394632" cy="643468"/>
          </a:xfrm>
          <a:prstGeom prst="rect">
            <a:avLst/>
          </a:prstGeom>
          <a:noFill/>
          <a:ln>
            <a:noFill/>
          </a:ln>
        </p:spPr>
        <p:txBody>
          <a:bodyPr spcFirstLastPara="1" wrap="square" lIns="91425" tIns="91425" rIns="91425" bIns="91425" anchor="t" anchorCtr="0">
            <a:noAutofit/>
          </a:bodyPr>
          <a:lstStyle/>
          <a:p>
            <a:pPr lvl="0" algn="l"/>
            <a:r>
              <a:rPr lang="en-US" sz="800" dirty="0"/>
              <a:t>Sources </a:t>
            </a:r>
            <a:r>
              <a:rPr lang="en-US" sz="800" dirty="0"/>
              <a:t>: </a:t>
            </a:r>
            <a:r>
              <a:rPr lang="en-US" sz="800" dirty="0">
                <a:hlinkClick r:id="rId3"/>
              </a:rPr>
              <a:t>https://</a:t>
            </a:r>
            <a:r>
              <a:rPr lang="en-US" sz="800" dirty="0" smtClean="0">
                <a:hlinkClick r:id="rId3"/>
              </a:rPr>
              <a:t>commons.wikimedia.org/w/index.php?search=colour+perception&amp;title=Special:MediaSearch&amp;go=Go&amp;type=image</a:t>
            </a:r>
            <a:endParaRPr lang="en-US" sz="800" dirty="0" smtClean="0"/>
          </a:p>
          <a:p>
            <a:pPr lvl="0" algn="l"/>
            <a:r>
              <a:rPr lang="en-US" sz="900" dirty="0">
                <a:solidFill>
                  <a:schemeClr val="bg1">
                    <a:lumMod val="10000"/>
                  </a:schemeClr>
                </a:solidFill>
              </a:rPr>
              <a:t>https://commons.wikimedia.org/w/index.php?search=colour+perception&amp;title=Special:MediaSearch&amp;go=Go&amp;type=image</a:t>
            </a:r>
            <a:endParaRPr sz="900" dirty="0">
              <a:solidFill>
                <a:schemeClr val="bg1">
                  <a:lumMod val="10000"/>
                </a:schemeClr>
              </a:solidFill>
            </a:endParaRPr>
          </a:p>
        </p:txBody>
      </p:sp>
      <p:pic>
        <p:nvPicPr>
          <p:cNvPr id="2" name="Picture 1"/>
          <p:cNvPicPr>
            <a:picLocks noChangeAspect="1"/>
          </p:cNvPicPr>
          <p:nvPr/>
        </p:nvPicPr>
        <p:blipFill>
          <a:blip r:embed="rId4"/>
          <a:stretch>
            <a:fillRect/>
          </a:stretch>
        </p:blipFill>
        <p:spPr>
          <a:xfrm>
            <a:off x="235527" y="696178"/>
            <a:ext cx="4367807" cy="3668004"/>
          </a:xfrm>
          <a:prstGeom prst="rect">
            <a:avLst/>
          </a:prstGeom>
        </p:spPr>
      </p:pic>
      <p:pic>
        <p:nvPicPr>
          <p:cNvPr id="3" name="Picture 2"/>
          <p:cNvPicPr>
            <a:picLocks noChangeAspect="1"/>
          </p:cNvPicPr>
          <p:nvPr/>
        </p:nvPicPr>
        <p:blipFill>
          <a:blip r:embed="rId5"/>
          <a:stretch>
            <a:fillRect/>
          </a:stretch>
        </p:blipFill>
        <p:spPr>
          <a:xfrm>
            <a:off x="4603334" y="1340427"/>
            <a:ext cx="3785755" cy="3332859"/>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1"/>
          <p:cNvSpPr txBox="1">
            <a:spLocks noGrp="1"/>
          </p:cNvSpPr>
          <p:nvPr>
            <p:ph type="title"/>
          </p:nvPr>
        </p:nvSpPr>
        <p:spPr>
          <a:xfrm>
            <a:off x="-661991" y="600889"/>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Color </a:t>
            </a:r>
            <a:r>
              <a:rPr lang="en-US" dirty="0" smtClean="0">
                <a:solidFill>
                  <a:srgbClr val="22130B"/>
                </a:solidFill>
                <a:latin typeface="Poor Richard" panose="02080502050505020702" pitchFamily="18" charset="0"/>
                <a:ea typeface="Arial"/>
                <a:cs typeface="Arial"/>
                <a:sym typeface="Arial"/>
              </a:rPr>
              <a:t>Symbolism </a:t>
            </a:r>
            <a:endParaRPr dirty="0">
              <a:latin typeface="Poor Richard" panose="02080502050505020702" pitchFamily="18" charset="0"/>
            </a:endParaRPr>
          </a:p>
        </p:txBody>
      </p:sp>
      <p:sp>
        <p:nvSpPr>
          <p:cNvPr id="221" name="Google Shape;221;p21"/>
          <p:cNvSpPr txBox="1">
            <a:spLocks noGrp="1"/>
          </p:cNvSpPr>
          <p:nvPr>
            <p:ph type="subTitle" idx="1"/>
          </p:nvPr>
        </p:nvSpPr>
        <p:spPr>
          <a:xfrm>
            <a:off x="242018" y="1568444"/>
            <a:ext cx="7062791" cy="3960440"/>
          </a:xfrm>
          <a:prstGeom prst="rect">
            <a:avLst/>
          </a:prstGeom>
          <a:noFill/>
          <a:ln>
            <a:noFill/>
          </a:ln>
        </p:spPr>
        <p:txBody>
          <a:bodyPr spcFirstLastPara="1" wrap="square" lIns="91425" tIns="91425" rIns="91425" bIns="91425" anchor="t" anchorCtr="0">
            <a:noAutofit/>
          </a:bodyPr>
          <a:lstStyle/>
          <a:p>
            <a:pPr marL="342900" lvl="0" algn="just">
              <a:buFont typeface="Wingdings" panose="05000000000000000000" pitchFamily="2" charset="2"/>
              <a:buChar char="q"/>
            </a:pPr>
            <a:r>
              <a:rPr lang="en-US" sz="2000" dirty="0" smtClean="0">
                <a:solidFill>
                  <a:srgbClr val="22130B"/>
                </a:solidFill>
                <a:latin typeface="Arial"/>
                <a:ea typeface="Arial"/>
                <a:cs typeface="Arial"/>
                <a:sym typeface="Arial"/>
              </a:rPr>
              <a:t>Is </a:t>
            </a:r>
            <a:r>
              <a:rPr lang="en-US" sz="2000" dirty="0">
                <a:solidFill>
                  <a:srgbClr val="22130B"/>
                </a:solidFill>
                <a:latin typeface="Arial"/>
                <a:ea typeface="Arial"/>
                <a:cs typeface="Arial"/>
                <a:sym typeface="Arial"/>
              </a:rPr>
              <a:t>the use of color to represent traditional, cultural, or religious ideas, concepts, or feelings or to evoke physical reactions. </a:t>
            </a:r>
            <a:endParaRPr lang="en-US" sz="2000" dirty="0" smtClean="0">
              <a:solidFill>
                <a:srgbClr val="22130B"/>
              </a:solidFill>
              <a:latin typeface="Arial"/>
              <a:ea typeface="Arial"/>
              <a:cs typeface="Arial"/>
              <a:sym typeface="Arial"/>
            </a:endParaRPr>
          </a:p>
          <a:p>
            <a:pPr marL="342900" lvl="0" algn="just">
              <a:buFont typeface="Wingdings" panose="05000000000000000000" pitchFamily="2" charset="2"/>
              <a:buChar char="q"/>
            </a:pPr>
            <a:r>
              <a:rPr lang="en-US" sz="2000" dirty="0" smtClean="0">
                <a:solidFill>
                  <a:srgbClr val="22130B"/>
                </a:solidFill>
                <a:latin typeface="Arial"/>
                <a:ea typeface="Arial"/>
                <a:cs typeface="Arial"/>
                <a:sym typeface="Arial"/>
              </a:rPr>
              <a:t>Choosing </a:t>
            </a:r>
            <a:r>
              <a:rPr lang="en-US" sz="2000" dirty="0">
                <a:solidFill>
                  <a:srgbClr val="22130B"/>
                </a:solidFill>
                <a:latin typeface="Arial"/>
                <a:ea typeface="Arial"/>
                <a:cs typeface="Arial"/>
                <a:sym typeface="Arial"/>
              </a:rPr>
              <a:t>colors based on symbolism or color meanings can apply to everything from clothing to wall paint to home furnishings. </a:t>
            </a:r>
            <a:endParaRPr lang="en-US" sz="2000" dirty="0" smtClean="0">
              <a:solidFill>
                <a:srgbClr val="22130B"/>
              </a:solidFill>
              <a:latin typeface="Arial"/>
              <a:ea typeface="Arial"/>
              <a:cs typeface="Arial"/>
              <a:sym typeface="Arial"/>
            </a:endParaRPr>
          </a:p>
          <a:p>
            <a:pPr marL="342900" lvl="0" algn="just">
              <a:buFont typeface="Wingdings" panose="05000000000000000000" pitchFamily="2" charset="2"/>
              <a:buChar char="q"/>
            </a:pPr>
            <a:r>
              <a:rPr lang="en-US" sz="2000" dirty="0" smtClean="0">
                <a:solidFill>
                  <a:srgbClr val="22130B"/>
                </a:solidFill>
                <a:latin typeface="Arial"/>
                <a:ea typeface="Arial"/>
                <a:cs typeface="Arial"/>
                <a:sym typeface="Arial"/>
              </a:rPr>
              <a:t>In </a:t>
            </a:r>
            <a:r>
              <a:rPr lang="en-US" sz="2000" dirty="0">
                <a:solidFill>
                  <a:srgbClr val="22130B"/>
                </a:solidFill>
                <a:latin typeface="Arial"/>
                <a:ea typeface="Arial"/>
                <a:cs typeface="Arial"/>
                <a:sym typeface="Arial"/>
              </a:rPr>
              <a:t>desktop publishing and design choosing color based on color meanings applies to print and electronic projects from logos to Web site backgrounds.</a:t>
            </a:r>
            <a:endParaRPr sz="2000" dirty="0">
              <a:solidFill>
                <a:srgbClr val="22130B"/>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title"/>
          </p:nvPr>
        </p:nvSpPr>
        <p:spPr>
          <a:xfrm>
            <a:off x="-2084978" y="231362"/>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Color Symbolism </a:t>
            </a:r>
            <a:endParaRPr dirty="0">
              <a:latin typeface="Poor Richard" panose="02080502050505020702" pitchFamily="18" charset="0"/>
              <a:ea typeface="Arial"/>
              <a:cs typeface="Arial"/>
              <a:sym typeface="Arial"/>
            </a:endParaRPr>
          </a:p>
        </p:txBody>
      </p:sp>
      <p:sp>
        <p:nvSpPr>
          <p:cNvPr id="227" name="Google Shape;227;p22"/>
          <p:cNvSpPr txBox="1">
            <a:spLocks noGrp="1"/>
          </p:cNvSpPr>
          <p:nvPr>
            <p:ph type="subTitle" idx="6"/>
          </p:nvPr>
        </p:nvSpPr>
        <p:spPr>
          <a:xfrm>
            <a:off x="384464" y="4443958"/>
            <a:ext cx="8759536" cy="325469"/>
          </a:xfrm>
          <a:prstGeom prst="rect">
            <a:avLst/>
          </a:prstGeom>
          <a:noFill/>
          <a:ln>
            <a:noFill/>
          </a:ln>
        </p:spPr>
        <p:txBody>
          <a:bodyPr spcFirstLastPara="1" wrap="square" lIns="91425" tIns="91425" rIns="91425" bIns="91425" anchor="t" anchorCtr="0">
            <a:noAutofit/>
          </a:bodyPr>
          <a:lstStyle/>
          <a:p>
            <a:pPr lvl="0" algn="l"/>
            <a:r>
              <a:rPr lang="en-US" sz="800" dirty="0"/>
              <a:t>Source: </a:t>
            </a:r>
            <a:r>
              <a:rPr lang="en-US" sz="800" dirty="0">
                <a:hlinkClick r:id="rId3"/>
              </a:rPr>
              <a:t>https://pixabay.com/photos/stop-icon-logo-graphics-design-7153484</a:t>
            </a:r>
            <a:r>
              <a:rPr lang="en-US" sz="800" dirty="0" smtClean="0">
                <a:hlinkClick r:id="rId3"/>
              </a:rPr>
              <a:t>/</a:t>
            </a:r>
            <a:r>
              <a:rPr lang="en-US" sz="800" dirty="0" smtClean="0"/>
              <a:t>    </a:t>
            </a:r>
            <a:r>
              <a:rPr lang="en-US" sz="900" dirty="0">
                <a:solidFill>
                  <a:schemeClr val="bg1">
                    <a:lumMod val="10000"/>
                  </a:schemeClr>
                </a:solidFill>
              </a:rPr>
              <a:t>https://www.pexels.com/photo/man-in-white-and-green-crew-neck-t-shirt-9324345/</a:t>
            </a:r>
            <a:endParaRPr sz="900" dirty="0">
              <a:solidFill>
                <a:schemeClr val="bg1">
                  <a:lumMod val="10000"/>
                </a:schemeClr>
              </a:solidFill>
            </a:endParaRPr>
          </a:p>
        </p:txBody>
      </p:sp>
      <p:pic>
        <p:nvPicPr>
          <p:cNvPr id="2" name="Picture 1"/>
          <p:cNvPicPr>
            <a:picLocks noChangeAspect="1"/>
          </p:cNvPicPr>
          <p:nvPr/>
        </p:nvPicPr>
        <p:blipFill>
          <a:blip r:embed="rId4"/>
          <a:stretch>
            <a:fillRect/>
          </a:stretch>
        </p:blipFill>
        <p:spPr>
          <a:xfrm>
            <a:off x="338315" y="1055288"/>
            <a:ext cx="3137444" cy="3137444"/>
          </a:xfrm>
          <a:prstGeom prst="rect">
            <a:avLst/>
          </a:prstGeom>
        </p:spPr>
      </p:pic>
      <p:pic>
        <p:nvPicPr>
          <p:cNvPr id="3" name="Picture 2"/>
          <p:cNvPicPr>
            <a:picLocks noChangeAspect="1"/>
          </p:cNvPicPr>
          <p:nvPr/>
        </p:nvPicPr>
        <p:blipFill rotWithShape="1">
          <a:blip r:embed="rId5"/>
          <a:srcRect t="19527" b="22582"/>
          <a:stretch/>
        </p:blipFill>
        <p:spPr>
          <a:xfrm>
            <a:off x="3593523" y="1055288"/>
            <a:ext cx="3613054" cy="3137444"/>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3"/>
          <p:cNvSpPr txBox="1">
            <a:spLocks noGrp="1"/>
          </p:cNvSpPr>
          <p:nvPr>
            <p:ph type="title"/>
          </p:nvPr>
        </p:nvSpPr>
        <p:spPr>
          <a:xfrm>
            <a:off x="-693131" y="2138"/>
            <a:ext cx="6367800" cy="720080"/>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Color Symbolism </a:t>
            </a:r>
            <a:endParaRPr sz="2400" dirty="0">
              <a:solidFill>
                <a:srgbClr val="55301C"/>
              </a:solidFill>
              <a:latin typeface="Arial"/>
              <a:ea typeface="Arial"/>
              <a:cs typeface="Arial"/>
              <a:sym typeface="Arial"/>
            </a:endParaRPr>
          </a:p>
        </p:txBody>
      </p:sp>
      <p:sp>
        <p:nvSpPr>
          <p:cNvPr id="234" name="Google Shape;234;p23"/>
          <p:cNvSpPr/>
          <p:nvPr/>
        </p:nvSpPr>
        <p:spPr>
          <a:xfrm>
            <a:off x="807128" y="722218"/>
            <a:ext cx="5998917" cy="4308831"/>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a:solidFill>
                  <a:srgbClr val="55301C"/>
                </a:solidFill>
              </a:rPr>
              <a:t>Psychological Effects: </a:t>
            </a:r>
            <a:r>
              <a:rPr lang="en-US" sz="2000" dirty="0">
                <a:solidFill>
                  <a:srgbClr val="55301C"/>
                </a:solidFill>
              </a:rPr>
              <a:t>Colors can evoke different emotional responses and associations. </a:t>
            </a:r>
            <a:endParaRPr lang="en-US" sz="2000" dirty="0" smtClean="0">
              <a:solidFill>
                <a:srgbClr val="55301C"/>
              </a:solidFill>
            </a:endParaRPr>
          </a:p>
          <a:p>
            <a:pPr marL="285750" lvl="0" indent="-285750">
              <a:buSzPts val="2000"/>
              <a:buFont typeface="Noto Sans Symbols"/>
              <a:buChar char="❑"/>
            </a:pPr>
            <a:r>
              <a:rPr lang="en-US" sz="2000" dirty="0" smtClean="0">
                <a:solidFill>
                  <a:srgbClr val="55301C"/>
                </a:solidFill>
              </a:rPr>
              <a:t>For </a:t>
            </a:r>
            <a:r>
              <a:rPr lang="en-US" sz="2000" dirty="0">
                <a:solidFill>
                  <a:srgbClr val="55301C"/>
                </a:solidFill>
              </a:rPr>
              <a:t>example, warm colors like red and orange are often associated with energy, passion, and excitement, while cool colors like blue and green are associated with calmness, tranquility, and nature.</a:t>
            </a:r>
          </a:p>
          <a:p>
            <a:pPr marL="285750" lvl="0" indent="-285750">
              <a:buSzPts val="2000"/>
              <a:buFont typeface="Noto Sans Symbols"/>
              <a:buChar char="❑"/>
            </a:pPr>
            <a:r>
              <a:rPr lang="en-US" sz="2000" b="1" dirty="0">
                <a:solidFill>
                  <a:srgbClr val="55301C"/>
                </a:solidFill>
              </a:rPr>
              <a:t>Color Harmony: </a:t>
            </a:r>
            <a:r>
              <a:rPr lang="en-US" sz="2000" dirty="0">
                <a:solidFill>
                  <a:srgbClr val="55301C"/>
                </a:solidFill>
              </a:rPr>
              <a:t>Color harmony refers to the pleasing arrangement of colors in a design. </a:t>
            </a:r>
            <a:endParaRPr lang="en-US" sz="2000" dirty="0" smtClean="0">
              <a:solidFill>
                <a:srgbClr val="55301C"/>
              </a:solidFill>
            </a:endParaRPr>
          </a:p>
          <a:p>
            <a:pPr marL="285750" lvl="0" indent="-285750">
              <a:buSzPts val="2000"/>
              <a:buFont typeface="Noto Sans Symbols"/>
              <a:buChar char="❑"/>
            </a:pPr>
            <a:r>
              <a:rPr lang="en-US" sz="2000" dirty="0" smtClean="0">
                <a:solidFill>
                  <a:srgbClr val="55301C"/>
                </a:solidFill>
              </a:rPr>
              <a:t>Different </a:t>
            </a:r>
            <a:r>
              <a:rPr lang="en-US" sz="2000" dirty="0">
                <a:solidFill>
                  <a:srgbClr val="55301C"/>
                </a:solidFill>
              </a:rPr>
              <a:t>color harmonies, such as complementary, analogous, and triadic, can be used to create visual interest and balance in a composition.</a:t>
            </a:r>
          </a:p>
          <a:p>
            <a:pPr marL="285750" marR="0" lvl="0" indent="-196850" algn="l" rtl="0">
              <a:lnSpc>
                <a:spcPct val="100000"/>
              </a:lnSpc>
              <a:spcBef>
                <a:spcPts val="0"/>
              </a:spcBef>
              <a:spcAft>
                <a:spcPts val="0"/>
              </a:spcAft>
              <a:buClr>
                <a:srgbClr val="000000"/>
              </a:buClr>
              <a:buSzPts val="1400"/>
              <a:buFont typeface="Noto Sans Symbols"/>
              <a:buNone/>
            </a:pP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4"/>
          <p:cNvSpPr txBox="1">
            <a:spLocks noGrp="1"/>
          </p:cNvSpPr>
          <p:nvPr>
            <p:ph type="title"/>
          </p:nvPr>
        </p:nvSpPr>
        <p:spPr>
          <a:xfrm>
            <a:off x="325906" y="195486"/>
            <a:ext cx="6367800" cy="648072"/>
          </a:xfrm>
          <a:prstGeom prst="rect">
            <a:avLst/>
          </a:prstGeom>
          <a:noFill/>
          <a:ln>
            <a:noFill/>
          </a:ln>
        </p:spPr>
        <p:txBody>
          <a:bodyPr spcFirstLastPara="1" wrap="square" lIns="91425" tIns="91425" rIns="91425" bIns="91425" anchor="ctr" anchorCtr="0">
            <a:noAutofit/>
          </a:bodyPr>
          <a:lstStyle/>
          <a:p>
            <a:pPr lvl="0"/>
            <a:r>
              <a:rPr lang="en-US" sz="2400" dirty="0" smtClean="0">
                <a:solidFill>
                  <a:srgbClr val="55301C"/>
                </a:solidFill>
                <a:latin typeface="Poor Richard" panose="02080502050505020702" pitchFamily="18" charset="0"/>
                <a:ea typeface="Arial"/>
                <a:cs typeface="Arial"/>
                <a:sym typeface="Arial"/>
              </a:rPr>
              <a:t>Colour </a:t>
            </a:r>
            <a:r>
              <a:rPr lang="en-US" sz="2400" dirty="0">
                <a:solidFill>
                  <a:srgbClr val="55301C"/>
                </a:solidFill>
                <a:latin typeface="Poor Richard" panose="02080502050505020702" pitchFamily="18" charset="0"/>
                <a:ea typeface="Arial"/>
                <a:cs typeface="Arial"/>
                <a:sym typeface="Arial"/>
              </a:rPr>
              <a:t>Symbolism </a:t>
            </a:r>
            <a:endParaRPr dirty="0">
              <a:latin typeface="Poor Richard" panose="02080502050505020702" pitchFamily="18" charset="0"/>
            </a:endParaRPr>
          </a:p>
        </p:txBody>
      </p:sp>
      <p:sp>
        <p:nvSpPr>
          <p:cNvPr id="240" name="Google Shape;240;p24"/>
          <p:cNvSpPr/>
          <p:nvPr/>
        </p:nvSpPr>
        <p:spPr>
          <a:xfrm>
            <a:off x="971600" y="843558"/>
            <a:ext cx="6912768" cy="3477835"/>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a:solidFill>
                  <a:srgbClr val="55301C"/>
                </a:solidFill>
              </a:rPr>
              <a:t>Color in Design: </a:t>
            </a:r>
            <a:r>
              <a:rPr lang="en-US" sz="2000" dirty="0">
                <a:solidFill>
                  <a:srgbClr val="55301C"/>
                </a:solidFill>
              </a:rPr>
              <a:t>In design, color plays a crucial role in conveying meaning, establishing brand identity, and guiding user behavior. </a:t>
            </a:r>
            <a:endParaRPr lang="en-US" sz="2000" dirty="0" smtClean="0">
              <a:solidFill>
                <a:srgbClr val="55301C"/>
              </a:solidFill>
            </a:endParaRPr>
          </a:p>
          <a:p>
            <a:pPr marL="285750" lvl="0" indent="-285750">
              <a:buSzPts val="2000"/>
              <a:buFont typeface="Noto Sans Symbols"/>
              <a:buChar char="❑"/>
            </a:pPr>
            <a:r>
              <a:rPr lang="en-US" sz="2000" dirty="0" smtClean="0">
                <a:solidFill>
                  <a:srgbClr val="55301C"/>
                </a:solidFill>
              </a:rPr>
              <a:t>Designers </a:t>
            </a:r>
            <a:r>
              <a:rPr lang="en-US" sz="2000" dirty="0">
                <a:solidFill>
                  <a:srgbClr val="55301C"/>
                </a:solidFill>
              </a:rPr>
              <a:t>carefully select and manipulate colors to achieve specific visual effects and communicate effectively with their audience.</a:t>
            </a:r>
          </a:p>
          <a:p>
            <a:pPr marL="285750" lvl="0" indent="-285750">
              <a:buSzPts val="2000"/>
              <a:buFont typeface="Noto Sans Symbols"/>
              <a:buChar char="❑"/>
            </a:pPr>
            <a:r>
              <a:rPr lang="en-US" sz="2000" dirty="0">
                <a:solidFill>
                  <a:srgbClr val="55301C"/>
                </a:solidFill>
              </a:rPr>
              <a:t>Color symbolism refers to the </a:t>
            </a:r>
            <a:r>
              <a:rPr lang="en-US" sz="2000" dirty="0" smtClean="0">
                <a:solidFill>
                  <a:srgbClr val="55301C"/>
                </a:solidFill>
              </a:rPr>
              <a:t>social cultural </a:t>
            </a:r>
            <a:r>
              <a:rPr lang="en-US" sz="2000" dirty="0">
                <a:solidFill>
                  <a:srgbClr val="55301C"/>
                </a:solidFill>
              </a:rPr>
              <a:t>meanings and associations that people attribute to different </a:t>
            </a:r>
            <a:r>
              <a:rPr lang="en-US" sz="2000" dirty="0" smtClean="0">
                <a:solidFill>
                  <a:srgbClr val="55301C"/>
                </a:solidFill>
              </a:rPr>
              <a:t>colors.</a:t>
            </a:r>
          </a:p>
          <a:p>
            <a:pPr marL="285750" lvl="0" indent="-285750">
              <a:buSzPts val="2000"/>
              <a:buFont typeface="Noto Sans Symbols"/>
              <a:buChar char="❑"/>
            </a:pPr>
            <a:r>
              <a:rPr lang="en-US" sz="2000" dirty="0">
                <a:solidFill>
                  <a:srgbClr val="55301C"/>
                </a:solidFill>
              </a:rPr>
              <a:t>S</a:t>
            </a:r>
            <a:r>
              <a:rPr lang="en-US" sz="2000" dirty="0" smtClean="0">
                <a:solidFill>
                  <a:srgbClr val="55301C"/>
                </a:solidFill>
              </a:rPr>
              <a:t>ymbolic </a:t>
            </a:r>
            <a:r>
              <a:rPr lang="en-US" sz="2000" dirty="0">
                <a:solidFill>
                  <a:srgbClr val="55301C"/>
                </a:solidFill>
              </a:rPr>
              <a:t>meanings can vary widely across cultures and contexts, but certain colors often evoke similar associations across different societies. </a:t>
            </a:r>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5"/>
          <p:cNvSpPr txBox="1">
            <a:spLocks noGrp="1"/>
          </p:cNvSpPr>
          <p:nvPr>
            <p:ph type="title"/>
          </p:nvPr>
        </p:nvSpPr>
        <p:spPr>
          <a:xfrm>
            <a:off x="-894200" y="72736"/>
            <a:ext cx="6367800" cy="696191"/>
          </a:xfrm>
          <a:prstGeom prst="rect">
            <a:avLst/>
          </a:prstGeom>
          <a:noFill/>
          <a:ln>
            <a:noFill/>
          </a:ln>
        </p:spPr>
        <p:txBody>
          <a:bodyPr spcFirstLastPara="1" wrap="square" lIns="91425" tIns="91425" rIns="91425" bIns="91425" anchor="ctr" anchorCtr="0">
            <a:noAutofit/>
          </a:bodyPr>
          <a:lstStyle/>
          <a:p>
            <a:pPr lvl="0"/>
            <a:r>
              <a:rPr lang="en-US" sz="2400" dirty="0">
                <a:solidFill>
                  <a:srgbClr val="55301C"/>
                </a:solidFill>
                <a:latin typeface="Poor Richard" panose="02080502050505020702" pitchFamily="18" charset="0"/>
                <a:ea typeface="Arial"/>
                <a:cs typeface="Arial"/>
                <a:sym typeface="Arial"/>
              </a:rPr>
              <a:t>Colour Symbolism </a:t>
            </a:r>
            <a:endParaRPr dirty="0"/>
          </a:p>
        </p:txBody>
      </p:sp>
      <p:sp>
        <p:nvSpPr>
          <p:cNvPr id="246" name="Google Shape;246;p25"/>
          <p:cNvSpPr/>
          <p:nvPr/>
        </p:nvSpPr>
        <p:spPr>
          <a:xfrm>
            <a:off x="827584" y="987574"/>
            <a:ext cx="5697907" cy="3170058"/>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smtClean="0">
                <a:solidFill>
                  <a:srgbClr val="FF0000"/>
                </a:solidFill>
              </a:rPr>
              <a:t>Red</a:t>
            </a:r>
            <a:r>
              <a:rPr lang="en-US" sz="2000" b="1" dirty="0">
                <a:solidFill>
                  <a:srgbClr val="FF0000"/>
                </a:solidFill>
              </a:rPr>
              <a:t>: </a:t>
            </a:r>
            <a:r>
              <a:rPr lang="en-US" sz="2000" b="1" dirty="0" smtClean="0">
                <a:solidFill>
                  <a:srgbClr val="FF0000"/>
                </a:solidFill>
              </a:rPr>
              <a:t> </a:t>
            </a:r>
            <a:r>
              <a:rPr lang="en-US" sz="2000" dirty="0"/>
              <a:t>is often associated with passion, love, energy, and vitality. It can also symbolize danger, anger, or power. </a:t>
            </a:r>
            <a:endParaRPr lang="en-US" sz="2000" dirty="0" smtClean="0"/>
          </a:p>
          <a:p>
            <a:pPr marL="285750" lvl="0" indent="-285750">
              <a:buSzPts val="2000"/>
              <a:buFont typeface="Noto Sans Symbols"/>
              <a:buChar char="❑"/>
            </a:pPr>
            <a:r>
              <a:rPr lang="en-US" sz="2000" dirty="0" smtClean="0"/>
              <a:t>In </a:t>
            </a:r>
            <a:r>
              <a:rPr lang="en-US" sz="2000" dirty="0"/>
              <a:t>some cultures, red is used to symbolize luck, prosperity, and celebration.</a:t>
            </a:r>
          </a:p>
          <a:p>
            <a:pPr marL="285750" lvl="0" indent="-285750">
              <a:buSzPts val="2000"/>
              <a:buFont typeface="Noto Sans Symbols"/>
              <a:buChar char="❑"/>
            </a:pPr>
            <a:r>
              <a:rPr lang="en-US" sz="2000" b="1" dirty="0" smtClean="0">
                <a:solidFill>
                  <a:srgbClr val="0070C0"/>
                </a:solidFill>
              </a:rPr>
              <a:t>Blue: </a:t>
            </a:r>
            <a:r>
              <a:rPr lang="en-US" sz="2000" dirty="0"/>
              <a:t>is frequently associated with calmness, tranquility, and stability. </a:t>
            </a:r>
            <a:endParaRPr lang="en-US" sz="2000" dirty="0" smtClean="0"/>
          </a:p>
          <a:p>
            <a:pPr marL="285750" lvl="0" indent="-285750">
              <a:buSzPts val="2000"/>
              <a:buFont typeface="Noto Sans Symbols"/>
              <a:buChar char="❑"/>
            </a:pPr>
            <a:r>
              <a:rPr lang="en-US" sz="2000" dirty="0" smtClean="0"/>
              <a:t>It </a:t>
            </a:r>
            <a:r>
              <a:rPr lang="en-US" sz="2000" dirty="0"/>
              <a:t>can also symbolize trust, loyalty, and wisdom. In some contexts, blue is associated with sadness or melancholy.</a:t>
            </a:r>
            <a:endParaRPr lang="en-US" sz="20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2" name="Google Shape;252;p26"/>
          <p:cNvSpPr/>
          <p:nvPr/>
        </p:nvSpPr>
        <p:spPr>
          <a:xfrm>
            <a:off x="873177" y="306144"/>
            <a:ext cx="3562194" cy="461665"/>
          </a:xfrm>
          <a:prstGeom prst="rect">
            <a:avLst/>
          </a:prstGeom>
          <a:noFill/>
          <a:ln>
            <a:noFill/>
          </a:ln>
        </p:spPr>
        <p:txBody>
          <a:bodyPr spcFirstLastPara="1" wrap="square" lIns="91425" tIns="45700" rIns="91425" bIns="45700" anchor="t" anchorCtr="0">
            <a:spAutoFit/>
          </a:bodyPr>
          <a:lstStyle/>
          <a:p>
            <a:pPr lvl="0"/>
            <a:r>
              <a:rPr lang="en-US" sz="2400" b="1" dirty="0">
                <a:solidFill>
                  <a:srgbClr val="55301C"/>
                </a:solidFill>
                <a:latin typeface="Poor Richard" panose="02080502050505020702" pitchFamily="18" charset="0"/>
              </a:rPr>
              <a:t>Colour Symbolism </a:t>
            </a:r>
            <a:endParaRPr sz="2400" b="0" i="0" u="none" strike="noStrike" cap="none" dirty="0">
              <a:solidFill>
                <a:srgbClr val="000000"/>
              </a:solidFill>
              <a:latin typeface="Arial"/>
              <a:ea typeface="Arial"/>
              <a:cs typeface="Arial"/>
              <a:sym typeface="Arial"/>
            </a:endParaRPr>
          </a:p>
        </p:txBody>
      </p:sp>
      <p:sp>
        <p:nvSpPr>
          <p:cNvPr id="3" name="Rectangle 2"/>
          <p:cNvSpPr/>
          <p:nvPr/>
        </p:nvSpPr>
        <p:spPr>
          <a:xfrm>
            <a:off x="1059872" y="1081918"/>
            <a:ext cx="5320145" cy="3477875"/>
          </a:xfrm>
          <a:prstGeom prst="rect">
            <a:avLst/>
          </a:prstGeom>
        </p:spPr>
        <p:txBody>
          <a:bodyPr wrap="square">
            <a:spAutoFit/>
          </a:bodyPr>
          <a:lstStyle/>
          <a:p>
            <a:pPr marL="342900" indent="-342900">
              <a:buFont typeface="Wingdings" panose="05000000000000000000" pitchFamily="2" charset="2"/>
              <a:buChar char="q"/>
            </a:pPr>
            <a:r>
              <a:rPr lang="en-US" sz="2000" b="1" dirty="0" smtClean="0">
                <a:solidFill>
                  <a:srgbClr val="00B050"/>
                </a:solidFill>
              </a:rPr>
              <a:t>Green: </a:t>
            </a:r>
            <a:r>
              <a:rPr lang="en-US" sz="2000" dirty="0"/>
              <a:t>is commonly associated with nature, growth, and renewal. </a:t>
            </a:r>
            <a:endParaRPr lang="en-US" sz="2000" dirty="0" smtClean="0"/>
          </a:p>
          <a:p>
            <a:pPr marL="342900" indent="-342900">
              <a:buFont typeface="Wingdings" panose="05000000000000000000" pitchFamily="2" charset="2"/>
              <a:buChar char="q"/>
            </a:pPr>
            <a:r>
              <a:rPr lang="en-US" sz="2000" dirty="0" smtClean="0"/>
              <a:t>It </a:t>
            </a:r>
            <a:r>
              <a:rPr lang="en-US" sz="2000" dirty="0"/>
              <a:t>can symbolize health, fertility, and harmony. Green is also associated with money, wealth, and prosperity.</a:t>
            </a:r>
          </a:p>
          <a:p>
            <a:pPr marL="342900" indent="-342900">
              <a:buFont typeface="Wingdings" panose="05000000000000000000" pitchFamily="2" charset="2"/>
              <a:buChar char="q"/>
            </a:pPr>
            <a:r>
              <a:rPr lang="en-US" sz="2000" b="1" dirty="0" smtClean="0">
                <a:solidFill>
                  <a:srgbClr val="FFFF00"/>
                </a:solidFill>
              </a:rPr>
              <a:t>Yellow: </a:t>
            </a:r>
            <a:r>
              <a:rPr lang="en-US" sz="2000" dirty="0"/>
              <a:t>is often associated with happiness, optimism, and </a:t>
            </a:r>
            <a:r>
              <a:rPr lang="en-US" sz="2000" dirty="0" smtClean="0"/>
              <a:t>warmth.</a:t>
            </a:r>
          </a:p>
          <a:p>
            <a:pPr marL="342900" indent="-342900">
              <a:buFont typeface="Wingdings" panose="05000000000000000000" pitchFamily="2" charset="2"/>
              <a:buChar char="q"/>
            </a:pPr>
            <a:r>
              <a:rPr lang="en-US" sz="2000" dirty="0" smtClean="0"/>
              <a:t>It </a:t>
            </a:r>
            <a:r>
              <a:rPr lang="en-US" sz="2000" dirty="0"/>
              <a:t>can also symbolize energy, creativity, and intellect. </a:t>
            </a:r>
            <a:endParaRPr lang="en-US" sz="2000" dirty="0" smtClean="0"/>
          </a:p>
          <a:p>
            <a:pPr marL="342900" indent="-342900">
              <a:buFont typeface="Wingdings" panose="05000000000000000000" pitchFamily="2" charset="2"/>
              <a:buChar char="q"/>
            </a:pPr>
            <a:r>
              <a:rPr lang="en-US" sz="2000" dirty="0" smtClean="0"/>
              <a:t>In </a:t>
            </a:r>
            <a:r>
              <a:rPr lang="en-US" sz="2000" dirty="0"/>
              <a:t>some contexts, yellow may symbolize caution or cowardice.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27"/>
          <p:cNvSpPr txBox="1">
            <a:spLocks noGrp="1"/>
          </p:cNvSpPr>
          <p:nvPr>
            <p:ph type="title"/>
          </p:nvPr>
        </p:nvSpPr>
        <p:spPr>
          <a:xfrm>
            <a:off x="1331640" y="339502"/>
            <a:ext cx="6367800" cy="648072"/>
          </a:xfrm>
          <a:prstGeom prst="rect">
            <a:avLst/>
          </a:prstGeom>
          <a:noFill/>
          <a:ln>
            <a:noFill/>
          </a:ln>
        </p:spPr>
        <p:txBody>
          <a:bodyPr spcFirstLastPara="1" wrap="square" lIns="91425" tIns="91425" rIns="91425" bIns="91425" anchor="ctr" anchorCtr="0">
            <a:noAutofit/>
          </a:bodyPr>
          <a:lstStyle/>
          <a:p>
            <a:pPr lvl="0" algn="l">
              <a:buClr>
                <a:srgbClr val="000000"/>
              </a:buClr>
              <a:buSzTx/>
            </a:pPr>
            <a:r>
              <a:rPr lang="en-US" sz="2400" dirty="0">
                <a:solidFill>
                  <a:srgbClr val="55301C"/>
                </a:solidFill>
                <a:latin typeface="Poor Richard" panose="02080502050505020702" pitchFamily="18" charset="0"/>
                <a:cs typeface="Arial"/>
                <a:sym typeface="Arial"/>
              </a:rPr>
              <a:t>Colour Symbolism </a:t>
            </a:r>
            <a:endParaRPr lang="en-US" sz="2400" b="0" dirty="0">
              <a:solidFill>
                <a:srgbClr val="000000"/>
              </a:solidFill>
              <a:latin typeface="Arial"/>
              <a:ea typeface="Arial"/>
              <a:cs typeface="Arial"/>
              <a:sym typeface="Arial"/>
            </a:endParaRPr>
          </a:p>
        </p:txBody>
      </p:sp>
      <p:sp>
        <p:nvSpPr>
          <p:cNvPr id="2" name="Oval 1"/>
          <p:cNvSpPr/>
          <p:nvPr/>
        </p:nvSpPr>
        <p:spPr>
          <a:xfrm>
            <a:off x="1454728" y="2811594"/>
            <a:ext cx="872836" cy="3641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58" name="Google Shape;258;p27"/>
          <p:cNvSpPr/>
          <p:nvPr/>
        </p:nvSpPr>
        <p:spPr>
          <a:xfrm>
            <a:off x="1138583" y="1226565"/>
            <a:ext cx="6114272" cy="3170058"/>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smtClean="0">
                <a:solidFill>
                  <a:srgbClr val="7030A0"/>
                </a:solidFill>
              </a:rPr>
              <a:t>Purple: </a:t>
            </a:r>
            <a:r>
              <a:rPr lang="en-US" sz="2000" dirty="0"/>
              <a:t>is often associated with royalty, luxury, and spirituality. It can symbolize wealth, nobility, and ambition. </a:t>
            </a:r>
            <a:endParaRPr lang="en-US" sz="2000" dirty="0" smtClean="0"/>
          </a:p>
          <a:p>
            <a:pPr marL="285750" lvl="0" indent="-285750">
              <a:buSzPts val="2000"/>
              <a:buFont typeface="Noto Sans Symbols"/>
              <a:buChar char="❑"/>
            </a:pPr>
            <a:r>
              <a:rPr lang="en-US" sz="2000" dirty="0" smtClean="0"/>
              <a:t>Purple </a:t>
            </a:r>
            <a:r>
              <a:rPr lang="en-US" sz="2000" dirty="0"/>
              <a:t>is also associated with mystery, magic, and creativity.</a:t>
            </a:r>
          </a:p>
          <a:p>
            <a:pPr marL="285750" lvl="0" indent="-285750">
              <a:buSzPts val="2000"/>
              <a:buFont typeface="Noto Sans Symbols"/>
              <a:buChar char="❑"/>
            </a:pPr>
            <a:r>
              <a:rPr lang="en-US" sz="2000" b="1" dirty="0" smtClean="0">
                <a:solidFill>
                  <a:srgbClr val="FFFFFF"/>
                </a:solidFill>
              </a:rPr>
              <a:t>White</a:t>
            </a:r>
            <a:r>
              <a:rPr lang="en-US" sz="2000" dirty="0" smtClean="0"/>
              <a:t>: is </a:t>
            </a:r>
            <a:r>
              <a:rPr lang="en-US" sz="2000" dirty="0"/>
              <a:t>frequently associated with purity, innocence, and cleanliness. </a:t>
            </a:r>
            <a:endParaRPr lang="en-US" sz="2000" dirty="0" smtClean="0"/>
          </a:p>
          <a:p>
            <a:pPr marL="285750" lvl="0" indent="-285750">
              <a:buSzPts val="2000"/>
              <a:buFont typeface="Noto Sans Symbols"/>
              <a:buChar char="❑"/>
            </a:pPr>
            <a:r>
              <a:rPr lang="en-US" sz="2000" dirty="0" smtClean="0"/>
              <a:t>It </a:t>
            </a:r>
            <a:r>
              <a:rPr lang="en-US" sz="2000" dirty="0"/>
              <a:t>can symbolize peace, simplicity, and spirituality. </a:t>
            </a:r>
            <a:endParaRPr lang="en-US" sz="2000" dirty="0" smtClean="0"/>
          </a:p>
          <a:p>
            <a:pPr marL="285750" lvl="0" indent="-285750">
              <a:buSzPts val="2000"/>
              <a:buFont typeface="Noto Sans Symbols"/>
              <a:buChar char="❑"/>
            </a:pPr>
            <a:r>
              <a:rPr lang="en-US" sz="2000" dirty="0" smtClean="0"/>
              <a:t>In </a:t>
            </a:r>
            <a:r>
              <a:rPr lang="en-US" sz="2000" dirty="0"/>
              <a:t>some cultures, white is worn at funerals to symbolize mourning and remembrance.</a:t>
            </a:r>
            <a:endParaRPr lang="en-US" sz="20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8"/>
          <p:cNvSpPr txBox="1">
            <a:spLocks noGrp="1"/>
          </p:cNvSpPr>
          <p:nvPr>
            <p:ph type="title"/>
          </p:nvPr>
        </p:nvSpPr>
        <p:spPr>
          <a:xfrm>
            <a:off x="-809616" y="73418"/>
            <a:ext cx="6367800" cy="864096"/>
          </a:xfrm>
          <a:prstGeom prst="rect">
            <a:avLst/>
          </a:prstGeom>
          <a:noFill/>
          <a:ln>
            <a:noFill/>
          </a:ln>
        </p:spPr>
        <p:txBody>
          <a:bodyPr spcFirstLastPara="1" wrap="square" lIns="91425" tIns="91425" rIns="91425" bIns="91425" anchor="ctr" anchorCtr="0">
            <a:noAutofit/>
          </a:bodyPr>
          <a:lstStyle/>
          <a:p>
            <a:pPr lvl="0"/>
            <a:r>
              <a:rPr lang="en-US" sz="2400" dirty="0">
                <a:solidFill>
                  <a:srgbClr val="55301C"/>
                </a:solidFill>
                <a:latin typeface="Poor Richard" panose="02080502050505020702" pitchFamily="18" charset="0"/>
                <a:cs typeface="Arial"/>
                <a:sym typeface="Arial"/>
              </a:rPr>
              <a:t>Colour Symbolism </a:t>
            </a:r>
            <a:endParaRPr dirty="0"/>
          </a:p>
        </p:txBody>
      </p:sp>
      <p:sp>
        <p:nvSpPr>
          <p:cNvPr id="2" name="Rounded Rectangle 1"/>
          <p:cNvSpPr/>
          <p:nvPr/>
        </p:nvSpPr>
        <p:spPr>
          <a:xfrm>
            <a:off x="1517073" y="2815936"/>
            <a:ext cx="1028699" cy="3112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4" name="Google Shape;264;p28"/>
          <p:cNvSpPr/>
          <p:nvPr/>
        </p:nvSpPr>
        <p:spPr>
          <a:xfrm>
            <a:off x="1187624" y="915566"/>
            <a:ext cx="6336704" cy="3385502"/>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smtClean="0">
                <a:solidFill>
                  <a:schemeClr val="accent6">
                    <a:lumMod val="50000"/>
                  </a:schemeClr>
                </a:solidFill>
              </a:rPr>
              <a:t>Black: </a:t>
            </a:r>
            <a:r>
              <a:rPr lang="en-US" sz="2000" dirty="0"/>
              <a:t>is commonly associated with darkness, mystery, and power. </a:t>
            </a:r>
            <a:endParaRPr lang="en-US" sz="2000" dirty="0" smtClean="0"/>
          </a:p>
          <a:p>
            <a:pPr marL="285750" lvl="0" indent="-285750">
              <a:buSzPts val="2000"/>
              <a:buFont typeface="Noto Sans Symbols"/>
              <a:buChar char="❑"/>
            </a:pPr>
            <a:r>
              <a:rPr lang="en-US" sz="2000" dirty="0" smtClean="0"/>
              <a:t>It </a:t>
            </a:r>
            <a:r>
              <a:rPr lang="en-US" sz="2000" dirty="0"/>
              <a:t>can symbolize sophistication, elegance, and formality. </a:t>
            </a:r>
            <a:endParaRPr lang="en-US" sz="2000" dirty="0" smtClean="0"/>
          </a:p>
          <a:p>
            <a:pPr marL="285750" lvl="0" indent="-285750">
              <a:buSzPts val="2000"/>
              <a:buFont typeface="Noto Sans Symbols"/>
              <a:buChar char="❑"/>
            </a:pPr>
            <a:r>
              <a:rPr lang="en-US" sz="2000" dirty="0" smtClean="0"/>
              <a:t>Black </a:t>
            </a:r>
            <a:r>
              <a:rPr lang="en-US" sz="2000" dirty="0"/>
              <a:t>is also associated with mourning and death in many cultures.</a:t>
            </a:r>
          </a:p>
          <a:p>
            <a:pPr marL="285750" lvl="0" indent="-285750">
              <a:buSzPts val="2000"/>
              <a:buFont typeface="Noto Sans Symbols"/>
              <a:buChar char="❑"/>
            </a:pPr>
            <a:r>
              <a:rPr lang="en-US" sz="2000" b="1" dirty="0" smtClean="0">
                <a:solidFill>
                  <a:srgbClr val="FFC000"/>
                </a:solidFill>
              </a:rPr>
              <a:t>Orange: </a:t>
            </a:r>
            <a:r>
              <a:rPr lang="en-US" sz="2000" dirty="0"/>
              <a:t>is often associated with energy, enthusiasm, and warmth. </a:t>
            </a:r>
            <a:endParaRPr lang="en-US" sz="2000" dirty="0" smtClean="0"/>
          </a:p>
          <a:p>
            <a:pPr marL="285750" lvl="0" indent="-285750">
              <a:buSzPts val="2000"/>
              <a:buFont typeface="Noto Sans Symbols"/>
              <a:buChar char="❑"/>
            </a:pPr>
            <a:r>
              <a:rPr lang="en-US" sz="2000" dirty="0" smtClean="0"/>
              <a:t>It </a:t>
            </a:r>
            <a:r>
              <a:rPr lang="en-US" sz="2000" dirty="0"/>
              <a:t>can symbolize creativity, vitality, and </a:t>
            </a:r>
            <a:r>
              <a:rPr lang="en-US" sz="2000" dirty="0" smtClean="0"/>
              <a:t>adventure.</a:t>
            </a:r>
          </a:p>
          <a:p>
            <a:pPr marL="285750" lvl="0" indent="-285750">
              <a:buSzPts val="2000"/>
              <a:buFont typeface="Noto Sans Symbols"/>
              <a:buChar char="❑"/>
            </a:pPr>
            <a:r>
              <a:rPr lang="en-US" sz="2000" dirty="0" smtClean="0"/>
              <a:t>Orange </a:t>
            </a:r>
            <a:r>
              <a:rPr lang="en-US" sz="2000" dirty="0"/>
              <a:t>is also associated with autumn and harvest.</a:t>
            </a:r>
          </a:p>
          <a:p>
            <a:pPr marL="285750" marR="0" lvl="0" indent="-285750" algn="l" rtl="0">
              <a:lnSpc>
                <a:spcPct val="100000"/>
              </a:lnSpc>
              <a:spcBef>
                <a:spcPts val="0"/>
              </a:spcBef>
              <a:spcAft>
                <a:spcPts val="0"/>
              </a:spcAft>
              <a:buClr>
                <a:srgbClr val="000000"/>
              </a:buClr>
              <a:buSzPts val="2000"/>
              <a:buFont typeface="Noto Sans Symbols"/>
              <a:buChar char="❑"/>
            </a:pP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9"/>
          <p:cNvSpPr txBox="1">
            <a:spLocks noGrp="1"/>
          </p:cNvSpPr>
          <p:nvPr>
            <p:ph type="title"/>
          </p:nvPr>
        </p:nvSpPr>
        <p:spPr>
          <a:xfrm>
            <a:off x="-945425" y="0"/>
            <a:ext cx="6367800" cy="792088"/>
          </a:xfrm>
          <a:prstGeom prst="rect">
            <a:avLst/>
          </a:prstGeom>
          <a:noFill/>
          <a:ln>
            <a:noFill/>
          </a:ln>
        </p:spPr>
        <p:txBody>
          <a:bodyPr spcFirstLastPara="1" wrap="square" lIns="91425" tIns="91425" rIns="91425" bIns="91425" anchor="ctr" anchorCtr="0">
            <a:noAutofit/>
          </a:bodyPr>
          <a:lstStyle/>
          <a:p>
            <a:pPr lvl="0"/>
            <a:r>
              <a:rPr lang="en-US" sz="2400" dirty="0">
                <a:solidFill>
                  <a:srgbClr val="55301C"/>
                </a:solidFill>
                <a:latin typeface="Poor Richard" panose="02080502050505020702" pitchFamily="18" charset="0"/>
                <a:cs typeface="Arial"/>
                <a:sym typeface="Arial"/>
              </a:rPr>
              <a:t>Colour Symbolism </a:t>
            </a:r>
            <a:endParaRPr dirty="0"/>
          </a:p>
        </p:txBody>
      </p:sp>
      <p:sp>
        <p:nvSpPr>
          <p:cNvPr id="270" name="Google Shape;270;p29"/>
          <p:cNvSpPr/>
          <p:nvPr/>
        </p:nvSpPr>
        <p:spPr>
          <a:xfrm>
            <a:off x="971600" y="987574"/>
            <a:ext cx="5637018" cy="3785611"/>
          </a:xfrm>
          <a:prstGeom prst="rect">
            <a:avLst/>
          </a:prstGeom>
          <a:noFill/>
          <a:ln>
            <a:noFill/>
          </a:ln>
        </p:spPr>
        <p:txBody>
          <a:bodyPr spcFirstLastPara="1" wrap="square" lIns="91425" tIns="45700" rIns="91425" bIns="45700" anchor="t" anchorCtr="0">
            <a:spAutoFit/>
          </a:bodyPr>
          <a:lstStyle/>
          <a:p>
            <a:pPr marL="342900" lvl="0" indent="-342900">
              <a:buSzPts val="2000"/>
              <a:buFont typeface="Wingdings" panose="05000000000000000000" pitchFamily="2" charset="2"/>
              <a:buChar char="q"/>
            </a:pPr>
            <a:r>
              <a:rPr lang="en-US" sz="2000" b="1" dirty="0" smtClean="0">
                <a:solidFill>
                  <a:srgbClr val="FF00FF"/>
                </a:solidFill>
              </a:rPr>
              <a:t>Pink</a:t>
            </a:r>
            <a:r>
              <a:rPr lang="en-US" sz="2000" b="1" dirty="0">
                <a:solidFill>
                  <a:srgbClr val="FF00FF"/>
                </a:solidFill>
              </a:rPr>
              <a:t>: </a:t>
            </a:r>
            <a:r>
              <a:rPr lang="en-US" sz="2000" dirty="0" smtClean="0"/>
              <a:t>is </a:t>
            </a:r>
            <a:r>
              <a:rPr lang="en-US" sz="2000" dirty="0"/>
              <a:t>frequently associated with femininity, sweetness, and romance. </a:t>
            </a:r>
            <a:endParaRPr lang="en-US" sz="2000" dirty="0" smtClean="0"/>
          </a:p>
          <a:p>
            <a:pPr marL="342900" lvl="0" indent="-342900">
              <a:buSzPts val="2000"/>
              <a:buFont typeface="Wingdings" panose="05000000000000000000" pitchFamily="2" charset="2"/>
              <a:buChar char="q"/>
            </a:pPr>
            <a:r>
              <a:rPr lang="en-US" sz="2000" dirty="0" smtClean="0"/>
              <a:t>It </a:t>
            </a:r>
            <a:r>
              <a:rPr lang="en-US" sz="2000" dirty="0"/>
              <a:t>can symbolize love, affection, and tenderness. </a:t>
            </a:r>
            <a:endParaRPr lang="en-US" sz="2000" dirty="0" smtClean="0"/>
          </a:p>
          <a:p>
            <a:pPr marL="342900" lvl="0" indent="-342900">
              <a:buSzPts val="2000"/>
              <a:buFont typeface="Wingdings" panose="05000000000000000000" pitchFamily="2" charset="2"/>
              <a:buChar char="q"/>
            </a:pPr>
            <a:r>
              <a:rPr lang="en-US" sz="2000" dirty="0" smtClean="0"/>
              <a:t>In </a:t>
            </a:r>
            <a:r>
              <a:rPr lang="en-US" sz="2000" dirty="0"/>
              <a:t>some contexts, pink may also symbolize youthfulness and </a:t>
            </a:r>
            <a:r>
              <a:rPr lang="en-US" sz="2000" dirty="0" smtClean="0"/>
              <a:t>innocence.</a:t>
            </a:r>
          </a:p>
          <a:p>
            <a:pPr marL="342900" lvl="0" indent="-342900">
              <a:buSzPts val="2000"/>
              <a:buFont typeface="Wingdings" panose="05000000000000000000" pitchFamily="2" charset="2"/>
              <a:buChar char="q"/>
            </a:pPr>
            <a:r>
              <a:rPr lang="en-US" sz="2000" b="1" dirty="0" smtClean="0">
                <a:solidFill>
                  <a:schemeClr val="accent5">
                    <a:lumMod val="50000"/>
                  </a:schemeClr>
                </a:solidFill>
              </a:rPr>
              <a:t>Brown</a:t>
            </a:r>
            <a:r>
              <a:rPr lang="en-US" sz="2000" b="1" dirty="0">
                <a:solidFill>
                  <a:schemeClr val="accent5">
                    <a:lumMod val="50000"/>
                  </a:schemeClr>
                </a:solidFill>
              </a:rPr>
              <a:t>: </a:t>
            </a:r>
            <a:r>
              <a:rPr lang="en-US" sz="2000" dirty="0" smtClean="0"/>
              <a:t>is </a:t>
            </a:r>
            <a:r>
              <a:rPr lang="en-US" sz="2000" dirty="0"/>
              <a:t>commonly associated with earthiness, stability, and reliability. </a:t>
            </a:r>
            <a:endParaRPr lang="en-US" sz="2000" dirty="0" smtClean="0"/>
          </a:p>
          <a:p>
            <a:pPr marL="342900" lvl="0" indent="-342900">
              <a:buSzPts val="2000"/>
              <a:buFont typeface="Wingdings" panose="05000000000000000000" pitchFamily="2" charset="2"/>
              <a:buChar char="q"/>
            </a:pPr>
            <a:r>
              <a:rPr lang="en-US" sz="2000" dirty="0" smtClean="0"/>
              <a:t>It </a:t>
            </a:r>
            <a:r>
              <a:rPr lang="en-US" sz="2000" dirty="0"/>
              <a:t>can symbolize warmth, comfort, and security. </a:t>
            </a:r>
            <a:endParaRPr lang="en-US" sz="2000" dirty="0" smtClean="0"/>
          </a:p>
          <a:p>
            <a:pPr marL="342900" lvl="0" indent="-342900">
              <a:buSzPts val="2000"/>
              <a:buFont typeface="Wingdings" panose="05000000000000000000" pitchFamily="2" charset="2"/>
              <a:buChar char="q"/>
            </a:pPr>
            <a:r>
              <a:rPr lang="en-US" sz="2000" dirty="0" smtClean="0"/>
              <a:t>Brown </a:t>
            </a:r>
            <a:r>
              <a:rPr lang="en-US" sz="2000" dirty="0"/>
              <a:t>is also associated with nature and natural materials.</a:t>
            </a:r>
            <a:endParaRPr lang="en-US" sz="20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30"/>
          <p:cNvSpPr txBox="1">
            <a:spLocks noGrp="1"/>
          </p:cNvSpPr>
          <p:nvPr>
            <p:ph type="title"/>
          </p:nvPr>
        </p:nvSpPr>
        <p:spPr>
          <a:xfrm>
            <a:off x="119011" y="0"/>
            <a:ext cx="4608512" cy="792088"/>
          </a:xfrm>
          <a:prstGeom prst="rect">
            <a:avLst/>
          </a:prstGeom>
          <a:noFill/>
          <a:ln>
            <a:noFill/>
          </a:ln>
        </p:spPr>
        <p:txBody>
          <a:bodyPr spcFirstLastPara="1" wrap="square" lIns="91425" tIns="91425" rIns="91425" bIns="91425" anchor="ctr" anchorCtr="0">
            <a:noAutofit/>
          </a:bodyPr>
          <a:lstStyle/>
          <a:p>
            <a:pPr lvl="0"/>
            <a:r>
              <a:rPr lang="en-US" sz="2400" dirty="0">
                <a:solidFill>
                  <a:srgbClr val="55301C"/>
                </a:solidFill>
                <a:latin typeface="Poor Richard" panose="02080502050505020702" pitchFamily="18" charset="0"/>
                <a:cs typeface="Arial"/>
                <a:sym typeface="Arial"/>
              </a:rPr>
              <a:t>Colour </a:t>
            </a:r>
            <a:r>
              <a:rPr lang="en-US" sz="2400" dirty="0" smtClean="0">
                <a:solidFill>
                  <a:srgbClr val="55301C"/>
                </a:solidFill>
                <a:latin typeface="Poor Richard" panose="02080502050505020702" pitchFamily="18" charset="0"/>
                <a:cs typeface="Arial"/>
                <a:sym typeface="Arial"/>
              </a:rPr>
              <a:t>Symbolism application in </a:t>
            </a:r>
            <a:r>
              <a:rPr lang="en-US" sz="2400" dirty="0" smtClean="0">
                <a:solidFill>
                  <a:srgbClr val="22130B"/>
                </a:solidFill>
                <a:latin typeface="Poor Richard" panose="02080502050505020702" pitchFamily="18" charset="0"/>
                <a:ea typeface="Arial"/>
                <a:cs typeface="Arial"/>
                <a:sym typeface="Arial"/>
              </a:rPr>
              <a:t>DTP</a:t>
            </a:r>
            <a:endParaRPr dirty="0">
              <a:solidFill>
                <a:srgbClr val="22130B"/>
              </a:solidFill>
              <a:latin typeface="Poor Richard" panose="02080502050505020702" pitchFamily="18" charset="0"/>
            </a:endParaRPr>
          </a:p>
        </p:txBody>
      </p:sp>
      <p:sp>
        <p:nvSpPr>
          <p:cNvPr id="276" name="Google Shape;276;p30"/>
          <p:cNvSpPr/>
          <p:nvPr/>
        </p:nvSpPr>
        <p:spPr>
          <a:xfrm>
            <a:off x="823834" y="680780"/>
            <a:ext cx="6647230" cy="446272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Font typeface="Wingdings" panose="05000000000000000000" pitchFamily="2" charset="2"/>
              <a:buChar char="q"/>
            </a:pPr>
            <a:r>
              <a:rPr lang="en-US" sz="1800" b="0" i="0" u="none" strike="noStrike" cap="none" dirty="0" smtClean="0">
                <a:solidFill>
                  <a:srgbClr val="22130B"/>
                </a:solidFill>
                <a:latin typeface="Arial"/>
                <a:ea typeface="Arial"/>
                <a:cs typeface="Arial"/>
                <a:sym typeface="Arial"/>
              </a:rPr>
              <a:t>Text </a:t>
            </a:r>
            <a:r>
              <a:rPr lang="en-US" sz="1800" b="0" i="0" u="none" strike="noStrike" cap="none" dirty="0">
                <a:solidFill>
                  <a:srgbClr val="22130B"/>
                </a:solidFill>
                <a:latin typeface="Arial"/>
                <a:ea typeface="Arial"/>
                <a:cs typeface="Arial"/>
                <a:sym typeface="Arial"/>
              </a:rPr>
              <a:t>and graphics can also be </a:t>
            </a:r>
            <a:r>
              <a:rPr lang="en-US" sz="1800" b="0" i="0" u="none" strike="noStrike" cap="none" dirty="0" smtClean="0">
                <a:solidFill>
                  <a:srgbClr val="22130B"/>
                </a:solidFill>
                <a:latin typeface="Arial"/>
                <a:ea typeface="Arial"/>
                <a:cs typeface="Arial"/>
                <a:sym typeface="Arial"/>
              </a:rPr>
              <a:t>created on the computer or imported </a:t>
            </a:r>
            <a:r>
              <a:rPr lang="en-US" sz="1800" b="0" i="0" u="none" strike="noStrike" cap="none" dirty="0">
                <a:solidFill>
                  <a:srgbClr val="22130B"/>
                </a:solidFill>
                <a:latin typeface="Arial"/>
                <a:ea typeface="Arial"/>
                <a:cs typeface="Arial"/>
                <a:sym typeface="Arial"/>
              </a:rPr>
              <a:t>from outside sources. You can </a:t>
            </a:r>
            <a:r>
              <a:rPr lang="en-US" sz="1800" b="0" i="0" u="none" strike="noStrike" cap="none" dirty="0" smtClean="0">
                <a:solidFill>
                  <a:srgbClr val="22130B"/>
                </a:solidFill>
                <a:latin typeface="Arial"/>
                <a:ea typeface="Arial"/>
                <a:cs typeface="Arial"/>
                <a:sym typeface="Arial"/>
              </a:rPr>
              <a:t>put </a:t>
            </a:r>
            <a:r>
              <a:rPr lang="en-US" sz="1800" b="0" i="0" u="none" strike="noStrike" cap="none" dirty="0">
                <a:solidFill>
                  <a:srgbClr val="22130B"/>
                </a:solidFill>
                <a:latin typeface="Arial"/>
                <a:ea typeface="Arial"/>
                <a:cs typeface="Arial"/>
                <a:sym typeface="Arial"/>
              </a:rPr>
              <a:t>together </a:t>
            </a:r>
            <a:r>
              <a:rPr lang="en-US" sz="1800" b="0" i="0" u="none" strike="noStrike" cap="none" dirty="0" smtClean="0">
                <a:solidFill>
                  <a:srgbClr val="22130B"/>
                </a:solidFill>
                <a:latin typeface="Arial"/>
                <a:ea typeface="Arial"/>
                <a:cs typeface="Arial"/>
                <a:sym typeface="Arial"/>
              </a:rPr>
              <a:t>elements </a:t>
            </a:r>
            <a:r>
              <a:rPr lang="en-US" sz="1800" b="0" i="0" u="none" strike="noStrike" cap="none" dirty="0">
                <a:solidFill>
                  <a:srgbClr val="22130B"/>
                </a:solidFill>
                <a:latin typeface="Arial"/>
                <a:ea typeface="Arial"/>
                <a:cs typeface="Arial"/>
                <a:sym typeface="Arial"/>
              </a:rPr>
              <a:t>such as:</a:t>
            </a:r>
            <a:endParaRPr dirty="0"/>
          </a:p>
          <a:p>
            <a:pPr marL="285750" marR="0" lvl="0" indent="-285750" algn="l" rtl="0">
              <a:lnSpc>
                <a:spcPct val="100000"/>
              </a:lnSpc>
              <a:spcBef>
                <a:spcPts val="0"/>
              </a:spcBef>
              <a:spcAft>
                <a:spcPts val="0"/>
              </a:spcAft>
              <a:buFont typeface="Arial" panose="020B0604020202020204" pitchFamily="34" charset="0"/>
              <a:buChar char="•"/>
            </a:pPr>
            <a:r>
              <a:rPr lang="en-US" sz="1800" b="0" i="0" u="none" strike="noStrike" cap="none" dirty="0" smtClean="0">
                <a:solidFill>
                  <a:srgbClr val="22130B"/>
                </a:solidFill>
                <a:latin typeface="Arial"/>
                <a:ea typeface="Arial"/>
                <a:cs typeface="Arial"/>
                <a:sym typeface="Arial"/>
              </a:rPr>
              <a:t>Images </a:t>
            </a:r>
            <a:r>
              <a:rPr lang="en-US" sz="1800" b="0" i="0" u="none" strike="noStrike" cap="none" dirty="0">
                <a:solidFill>
                  <a:srgbClr val="22130B"/>
                </a:solidFill>
                <a:latin typeface="Arial"/>
                <a:ea typeface="Arial"/>
                <a:cs typeface="Arial"/>
                <a:sym typeface="Arial"/>
              </a:rPr>
              <a:t>from a </a:t>
            </a:r>
            <a:r>
              <a:rPr lang="en-US" sz="1800" b="0" i="0" u="none" strike="noStrike" cap="none" dirty="0" smtClean="0">
                <a:solidFill>
                  <a:srgbClr val="22130B"/>
                </a:solidFill>
                <a:latin typeface="Arial"/>
                <a:ea typeface="Arial"/>
                <a:cs typeface="Arial"/>
                <a:sym typeface="Arial"/>
              </a:rPr>
              <a:t>scanner or a storage device or camera</a:t>
            </a:r>
            <a:endParaRPr dirty="0"/>
          </a:p>
          <a:p>
            <a:pPr marL="285750" marR="0" lvl="0" indent="-285750" algn="l" rtl="0">
              <a:lnSpc>
                <a:spcPct val="100000"/>
              </a:lnSpc>
              <a:spcBef>
                <a:spcPts val="0"/>
              </a:spcBef>
              <a:spcAft>
                <a:spcPts val="0"/>
              </a:spcAft>
              <a:buFont typeface="Arial" panose="020B0604020202020204" pitchFamily="34" charset="0"/>
              <a:buChar char="•"/>
            </a:pPr>
            <a:r>
              <a:rPr lang="en-US" sz="1800" b="0" i="0" u="none" strike="noStrike" cap="none" dirty="0" smtClean="0">
                <a:solidFill>
                  <a:srgbClr val="22130B"/>
                </a:solidFill>
                <a:latin typeface="Arial"/>
                <a:ea typeface="Arial"/>
                <a:cs typeface="Arial"/>
                <a:sym typeface="Arial"/>
              </a:rPr>
              <a:t>Text </a:t>
            </a:r>
            <a:r>
              <a:rPr lang="en-US" sz="1800" b="0" i="0" u="none" strike="noStrike" cap="none" dirty="0">
                <a:solidFill>
                  <a:srgbClr val="22130B"/>
                </a:solidFill>
                <a:latin typeface="Arial"/>
                <a:ea typeface="Arial"/>
                <a:cs typeface="Arial"/>
                <a:sym typeface="Arial"/>
              </a:rPr>
              <a:t>written in a word processor</a:t>
            </a:r>
            <a:endParaRPr dirty="0"/>
          </a:p>
          <a:p>
            <a:pPr marL="285750" marR="0" lvl="0" indent="-285750" algn="l" rtl="0">
              <a:lnSpc>
                <a:spcPct val="100000"/>
              </a:lnSpc>
              <a:spcBef>
                <a:spcPts val="0"/>
              </a:spcBef>
              <a:spcAft>
                <a:spcPts val="0"/>
              </a:spcAft>
              <a:buFont typeface="Arial" panose="020B0604020202020204" pitchFamily="34" charset="0"/>
              <a:buChar char="•"/>
            </a:pPr>
            <a:r>
              <a:rPr lang="en-US" sz="1800" b="0" i="0" u="none" strike="noStrike" cap="none" dirty="0" smtClean="0">
                <a:solidFill>
                  <a:srgbClr val="22130B"/>
                </a:solidFill>
                <a:latin typeface="Arial"/>
                <a:ea typeface="Arial"/>
                <a:cs typeface="Arial"/>
                <a:sym typeface="Arial"/>
              </a:rPr>
              <a:t>Graphics </a:t>
            </a:r>
            <a:r>
              <a:rPr lang="en-US" sz="1800" b="0" i="0" u="none" strike="noStrike" cap="none" dirty="0">
                <a:solidFill>
                  <a:srgbClr val="22130B"/>
                </a:solidFill>
                <a:latin typeface="Arial"/>
                <a:ea typeface="Arial"/>
                <a:cs typeface="Arial"/>
                <a:sym typeface="Arial"/>
              </a:rPr>
              <a:t>created using </a:t>
            </a:r>
            <a:r>
              <a:rPr lang="en-US" sz="1800" b="0" i="0" u="none" strike="noStrike" cap="none" dirty="0" smtClean="0">
                <a:solidFill>
                  <a:srgbClr val="22130B"/>
                </a:solidFill>
                <a:latin typeface="Arial"/>
                <a:ea typeface="Arial"/>
                <a:cs typeface="Arial"/>
                <a:sym typeface="Arial"/>
              </a:rPr>
              <a:t>a drawing software</a:t>
            </a:r>
          </a:p>
          <a:p>
            <a:pPr marL="285750" marR="0" lvl="0" indent="-285750" algn="l" rtl="0">
              <a:lnSpc>
                <a:spcPct val="100000"/>
              </a:lnSpc>
              <a:spcBef>
                <a:spcPts val="0"/>
              </a:spcBef>
              <a:spcAft>
                <a:spcPts val="0"/>
              </a:spcAft>
              <a:buFont typeface="Arial" panose="020B0604020202020204" pitchFamily="34" charset="0"/>
              <a:buChar char="•"/>
            </a:pPr>
            <a:r>
              <a:rPr lang="en-US" sz="1800" dirty="0" smtClean="0">
                <a:solidFill>
                  <a:srgbClr val="22130B"/>
                </a:solidFill>
              </a:rPr>
              <a:t>Colour application through graphics, illustrations, photography connotations and denotations</a:t>
            </a:r>
            <a:endParaRPr lang="en-US" sz="1800" b="0" i="0" u="none" strike="noStrike" cap="none" dirty="0" smtClean="0">
              <a:solidFill>
                <a:srgbClr val="22130B"/>
              </a:solidFill>
              <a:latin typeface="Arial"/>
              <a:ea typeface="Arial"/>
              <a:cs typeface="Arial"/>
              <a:sym typeface="Arial"/>
            </a:endParaRPr>
          </a:p>
          <a:p>
            <a:pPr marL="0" marR="0" lvl="0" indent="0" algn="l" rtl="0">
              <a:lnSpc>
                <a:spcPct val="100000"/>
              </a:lnSpc>
              <a:spcBef>
                <a:spcPts val="0"/>
              </a:spcBef>
              <a:spcAft>
                <a:spcPts val="0"/>
              </a:spcAft>
              <a:buNone/>
            </a:pPr>
            <a:endParaRPr dirty="0"/>
          </a:p>
          <a:p>
            <a:pPr marL="285750" lvl="0" indent="-285750">
              <a:buFont typeface="Arial" panose="020B0604020202020204" pitchFamily="34" charset="0"/>
              <a:buChar char="•"/>
            </a:pPr>
            <a:r>
              <a:rPr lang="en-US" sz="1800" dirty="0" smtClean="0">
                <a:solidFill>
                  <a:srgbClr val="22130B"/>
                </a:solidFill>
              </a:rPr>
              <a:t>color </a:t>
            </a:r>
            <a:r>
              <a:rPr lang="en-US" sz="1800" dirty="0">
                <a:solidFill>
                  <a:srgbClr val="22130B"/>
                </a:solidFill>
              </a:rPr>
              <a:t>symbolism, and the meanings of colors can vary widely depending on cultural and personal interpretations. </a:t>
            </a:r>
            <a:endParaRPr lang="en-US" sz="1800" dirty="0" smtClean="0">
              <a:solidFill>
                <a:srgbClr val="22130B"/>
              </a:solidFill>
            </a:endParaRPr>
          </a:p>
          <a:p>
            <a:pPr marL="285750" lvl="0" indent="-285750">
              <a:buFont typeface="Arial" panose="020B0604020202020204" pitchFamily="34" charset="0"/>
              <a:buChar char="•"/>
            </a:pPr>
            <a:r>
              <a:rPr lang="en-US" sz="1800" dirty="0" smtClean="0">
                <a:solidFill>
                  <a:srgbClr val="22130B"/>
                </a:solidFill>
              </a:rPr>
              <a:t>Understanding </a:t>
            </a:r>
            <a:r>
              <a:rPr lang="en-US" sz="1800" dirty="0">
                <a:solidFill>
                  <a:srgbClr val="22130B"/>
                </a:solidFill>
              </a:rPr>
              <a:t>color symbolism can be valuable in various contexts, including art, design, marketing, and communication, as it can help evoke specific emotions, convey messages, and create meaningful experiences for the audience. </a:t>
            </a:r>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1"/>
          <p:cNvSpPr txBox="1">
            <a:spLocks noGrp="1"/>
          </p:cNvSpPr>
          <p:nvPr>
            <p:ph type="title"/>
          </p:nvPr>
        </p:nvSpPr>
        <p:spPr>
          <a:xfrm>
            <a:off x="-725760" y="96141"/>
            <a:ext cx="6367800" cy="72008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US" sz="2400" dirty="0" smtClean="0">
                <a:latin typeface="Poor Richard" panose="02080502050505020702" pitchFamily="18" charset="0"/>
                <a:ea typeface="Arial"/>
                <a:cs typeface="Arial"/>
                <a:sym typeface="Arial"/>
              </a:rPr>
              <a:t>More about colours</a:t>
            </a:r>
            <a:endParaRPr dirty="0">
              <a:latin typeface="Poor Richard" panose="02080502050505020702" pitchFamily="18" charset="0"/>
            </a:endParaRPr>
          </a:p>
        </p:txBody>
      </p:sp>
      <p:sp>
        <p:nvSpPr>
          <p:cNvPr id="282" name="Google Shape;282;p31"/>
          <p:cNvSpPr/>
          <p:nvPr/>
        </p:nvSpPr>
        <p:spPr>
          <a:xfrm>
            <a:off x="754119" y="1179903"/>
            <a:ext cx="7128792" cy="3416279"/>
          </a:xfrm>
          <a:prstGeom prst="rect">
            <a:avLst/>
          </a:prstGeom>
          <a:noFill/>
          <a:ln>
            <a:noFill/>
          </a:ln>
        </p:spPr>
        <p:txBody>
          <a:bodyPr spcFirstLastPara="1" wrap="square" lIns="91425" tIns="45700" rIns="91425" bIns="45700" anchor="t" anchorCtr="0">
            <a:spAutoFit/>
          </a:bodyPr>
          <a:lstStyle/>
          <a:p>
            <a:pPr marL="285750" lvl="0" indent="-285750">
              <a:buFont typeface="Wingdings" panose="05000000000000000000" pitchFamily="2" charset="2"/>
              <a:buChar char="q"/>
            </a:pPr>
            <a:r>
              <a:rPr lang="en-US" sz="1800" dirty="0"/>
              <a:t>Colors are more than a combination of red and blue or yellow and black. They are non-verbal communication. </a:t>
            </a:r>
            <a:endParaRPr lang="en-US" sz="1800" dirty="0" smtClean="0"/>
          </a:p>
          <a:p>
            <a:pPr marL="285750" lvl="0" indent="-285750">
              <a:buFont typeface="Wingdings" panose="05000000000000000000" pitchFamily="2" charset="2"/>
              <a:buChar char="q"/>
            </a:pPr>
            <a:r>
              <a:rPr lang="en-US" sz="1800" dirty="0" smtClean="0"/>
              <a:t>Colors </a:t>
            </a:r>
            <a:r>
              <a:rPr lang="en-US" sz="1800" dirty="0"/>
              <a:t>have symbolism and color meanings that go beyond ink. </a:t>
            </a:r>
            <a:r>
              <a:rPr lang="en-US" sz="1800" dirty="0" smtClean="0"/>
              <a:t>These </a:t>
            </a:r>
            <a:r>
              <a:rPr lang="en-US" sz="1800" dirty="0"/>
              <a:t>are the </a:t>
            </a:r>
            <a:r>
              <a:rPr lang="en-US" sz="1800" dirty="0" smtClean="0"/>
              <a:t>colours currently </a:t>
            </a:r>
            <a:r>
              <a:rPr lang="en-US" sz="1800" dirty="0"/>
              <a:t>cover in detail: </a:t>
            </a:r>
            <a:r>
              <a:rPr lang="en-US" sz="1800" b="1" dirty="0"/>
              <a:t>Beige</a:t>
            </a:r>
            <a:r>
              <a:rPr lang="en-US" sz="1800" dirty="0"/>
              <a:t> | Black | Blue (plus azure | beryl | cerulean | </a:t>
            </a:r>
            <a:r>
              <a:rPr lang="en-US" sz="1800" b="1" dirty="0"/>
              <a:t>cobalt</a:t>
            </a:r>
            <a:r>
              <a:rPr lang="en-US" sz="1800" dirty="0"/>
              <a:t> | corporate blue | indigo | navy | sapphire) | Brown | </a:t>
            </a:r>
            <a:r>
              <a:rPr lang="en-US" sz="1800" b="1" dirty="0"/>
              <a:t>Gold</a:t>
            </a:r>
            <a:r>
              <a:rPr lang="en-US" sz="1800" dirty="0"/>
              <a:t> | </a:t>
            </a:r>
            <a:r>
              <a:rPr lang="en-US" sz="1800" b="1" dirty="0"/>
              <a:t>Gray</a:t>
            </a:r>
            <a:r>
              <a:rPr lang="en-US" sz="1800" dirty="0"/>
              <a:t> | Green (plus chartreuse) | Ivory | </a:t>
            </a:r>
            <a:r>
              <a:rPr lang="en-US" sz="1800" b="1" dirty="0"/>
              <a:t>Lavender</a:t>
            </a:r>
            <a:r>
              <a:rPr lang="en-US" sz="1800" dirty="0"/>
              <a:t> | Orange | Pink (plus fuchsia) | Purple (plus lilac | plum | violet) | Red (plus blood red | crimson | scarlet | vermilion) | </a:t>
            </a:r>
            <a:r>
              <a:rPr lang="en-US" sz="1800" b="1" dirty="0"/>
              <a:t>Silver </a:t>
            </a:r>
            <a:r>
              <a:rPr lang="en-US" sz="1800" dirty="0"/>
              <a:t>| Turquoise | White | Yellow</a:t>
            </a:r>
          </a:p>
          <a:p>
            <a:pPr marL="285750" lvl="0" indent="-285750">
              <a:buFont typeface="Wingdings" panose="05000000000000000000" pitchFamily="2" charset="2"/>
              <a:buChar char="q"/>
            </a:pPr>
            <a:r>
              <a:rPr lang="en-US" sz="1800" dirty="0"/>
              <a:t>As you design brochures, logos, and Web sites, it is helpful to keep in mind how the eye and the mind perceive certain colors and the color meanings we associate with each color. </a:t>
            </a:r>
            <a:endParaRPr lang="en-US" sz="1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2"/>
          <p:cNvSpPr txBox="1">
            <a:spLocks noGrp="1"/>
          </p:cNvSpPr>
          <p:nvPr>
            <p:ph type="title"/>
          </p:nvPr>
        </p:nvSpPr>
        <p:spPr>
          <a:xfrm>
            <a:off x="412870" y="512506"/>
            <a:ext cx="4536504" cy="432048"/>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US" sz="2400" dirty="0">
                <a:latin typeface="Poor Richard" panose="02080502050505020702" pitchFamily="18" charset="0"/>
                <a:ea typeface="Arial"/>
                <a:cs typeface="Arial"/>
                <a:sym typeface="Arial"/>
              </a:rPr>
              <a:t>Summary</a:t>
            </a:r>
            <a:r>
              <a:rPr lang="en-US" dirty="0"/>
              <a:t/>
            </a:r>
            <a:br>
              <a:rPr lang="en-US" dirty="0"/>
            </a:br>
            <a:endParaRPr dirty="0"/>
          </a:p>
        </p:txBody>
      </p:sp>
      <p:sp>
        <p:nvSpPr>
          <p:cNvPr id="288" name="Google Shape;288;p32"/>
          <p:cNvSpPr/>
          <p:nvPr/>
        </p:nvSpPr>
        <p:spPr>
          <a:xfrm>
            <a:off x="107504" y="512506"/>
            <a:ext cx="7270041" cy="4524275"/>
          </a:xfrm>
          <a:prstGeom prst="rect">
            <a:avLst/>
          </a:prstGeom>
          <a:noFill/>
          <a:ln>
            <a:noFill/>
          </a:ln>
        </p:spPr>
        <p:txBody>
          <a:bodyPr spcFirstLastPara="1" wrap="square" lIns="91425" tIns="45700" rIns="91425" bIns="45700" anchor="t" anchorCtr="0">
            <a:spAutoFit/>
          </a:bodyPr>
          <a:lstStyle/>
          <a:p>
            <a:pPr marL="285750" lvl="0" indent="-285750">
              <a:buSzPts val="1800"/>
              <a:buFont typeface="Noto Sans Symbols"/>
              <a:buChar char="▪"/>
            </a:pPr>
            <a:r>
              <a:rPr lang="en-US" sz="1800" dirty="0"/>
              <a:t>Color theory is a set of principles and guidelines that explain how colors interact with each other and how they can be combined to create harmonious and visually pleasing compositions. It encompasses concepts such as color mixing, color harmony, and the psychological effects of color</a:t>
            </a:r>
            <a:r>
              <a:rPr lang="en-US" sz="1800" dirty="0" smtClean="0"/>
              <a:t>.</a:t>
            </a:r>
          </a:p>
          <a:p>
            <a:pPr marL="285750" lvl="0" indent="-285750">
              <a:buSzPts val="1800"/>
              <a:buFont typeface="Noto Sans Symbols"/>
              <a:buChar char="▪"/>
            </a:pPr>
            <a:r>
              <a:rPr lang="en-US" sz="1800" dirty="0" smtClean="0"/>
              <a:t>Color </a:t>
            </a:r>
            <a:r>
              <a:rPr lang="en-US" sz="1800" dirty="0"/>
              <a:t>Wheel: The color wheel is a visual representation of the </a:t>
            </a:r>
            <a:r>
              <a:rPr lang="en-US" sz="1800" dirty="0">
                <a:solidFill>
                  <a:schemeClr val="bg1"/>
                </a:solidFill>
              </a:rPr>
              <a:t>rela</a:t>
            </a:r>
            <a:r>
              <a:rPr lang="en-US" sz="1800" dirty="0"/>
              <a:t>tionships between different colors. It organizes colors in a </a:t>
            </a:r>
            <a:r>
              <a:rPr lang="en-US" sz="1800" dirty="0">
                <a:solidFill>
                  <a:schemeClr val="bg1"/>
                </a:solidFill>
              </a:rPr>
              <a:t>circu</a:t>
            </a:r>
            <a:r>
              <a:rPr lang="en-US" sz="1800" dirty="0"/>
              <a:t>lar format, with primary colors spaced evenly around the </a:t>
            </a:r>
            <a:r>
              <a:rPr lang="en-US" sz="1800" dirty="0">
                <a:solidFill>
                  <a:schemeClr val="bg1"/>
                </a:solidFill>
              </a:rPr>
              <a:t>whe</a:t>
            </a:r>
            <a:r>
              <a:rPr lang="en-US" sz="1800" dirty="0"/>
              <a:t>el and secondary and tertiary colors positioned between them.</a:t>
            </a:r>
          </a:p>
          <a:p>
            <a:pPr marL="285750" lvl="0" indent="-285750">
              <a:buSzPts val="1800"/>
              <a:buFont typeface="Noto Sans Symbols"/>
              <a:buChar char="▪"/>
            </a:pPr>
            <a:r>
              <a:rPr lang="en-US" sz="1800" dirty="0" smtClean="0">
                <a:solidFill>
                  <a:schemeClr val="bg1"/>
                </a:solidFill>
              </a:rPr>
              <a:t>Co</a:t>
            </a:r>
            <a:r>
              <a:rPr lang="en-US" sz="1800" dirty="0" smtClean="0"/>
              <a:t>lor </a:t>
            </a:r>
            <a:r>
              <a:rPr lang="en-US" sz="1800" dirty="0"/>
              <a:t>Mixing: There are two main methods of color mixing: additive </a:t>
            </a:r>
            <a:r>
              <a:rPr lang="en-US" sz="1800" dirty="0">
                <a:solidFill>
                  <a:schemeClr val="bg1"/>
                </a:solidFill>
              </a:rPr>
              <a:t>a</a:t>
            </a:r>
            <a:r>
              <a:rPr lang="en-US" sz="1800" dirty="0"/>
              <a:t>nd subtractive. Additive color mixing involves combining colored </a:t>
            </a:r>
            <a:r>
              <a:rPr lang="en-US" sz="1800" dirty="0">
                <a:solidFill>
                  <a:schemeClr val="bg1"/>
                </a:solidFill>
              </a:rPr>
              <a:t>l</a:t>
            </a:r>
            <a:r>
              <a:rPr lang="en-US" sz="1800" dirty="0"/>
              <a:t>ight sources, as seen in digital displays. Subtractive color mixing involves combining pigments, as seen in painting and printing.</a:t>
            </a:r>
          </a:p>
          <a:p>
            <a:pPr marL="285750" lvl="0" indent="-285750">
              <a:buSzPts val="1800"/>
              <a:buFont typeface="Noto Sans Symbols"/>
              <a:buChar char="▪"/>
            </a:pPr>
            <a:r>
              <a:rPr lang="en-US" sz="1800" dirty="0" smtClean="0"/>
              <a:t>Overall</a:t>
            </a:r>
            <a:r>
              <a:rPr lang="en-US" sz="1800" dirty="0"/>
              <a:t>, color is a multifaceted and powerful element of visual communication, with a profound impact on how we perceive and interact with the world around us. </a:t>
            </a:r>
            <a:endParaRPr lang="en-US" sz="18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4000">
                <a:solidFill>
                  <a:srgbClr val="22130B"/>
                </a:solidFill>
                <a:latin typeface="Arial"/>
                <a:ea typeface="Arial"/>
                <a:cs typeface="Arial"/>
                <a:sym typeface="Arial"/>
              </a:rPr>
              <a:t>THANK YOU</a:t>
            </a:r>
            <a:endParaRPr/>
          </a:p>
        </p:txBody>
      </p:sp>
      <p:sp>
        <p:nvSpPr>
          <p:cNvPr id="294" name="Google Shape;294;p33"/>
          <p:cNvSpPr txBox="1"/>
          <p:nvPr/>
        </p:nvSpPr>
        <p:spPr>
          <a:xfrm>
            <a:off x="2699792" y="2427734"/>
            <a:ext cx="3653400" cy="165618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LECTURE </a:t>
            </a:r>
            <a:r>
              <a:rPr lang="en-US" sz="2000" b="1" i="0" u="none" strike="noStrike" cap="none" dirty="0" smtClean="0">
                <a:solidFill>
                  <a:srgbClr val="22130B"/>
                </a:solidFill>
                <a:latin typeface="Arial"/>
                <a:ea typeface="Arial"/>
                <a:cs typeface="Arial"/>
                <a:sym typeface="Arial"/>
              </a:rPr>
              <a:t>5</a:t>
            </a:r>
            <a:endParaRPr sz="2000" b="1" i="0" u="none" strike="noStrike" cap="none" dirty="0">
              <a:solidFill>
                <a:srgbClr val="22130B"/>
              </a:solidFill>
              <a:latin typeface="Arial"/>
              <a:ea typeface="Arial"/>
              <a:cs typeface="Arial"/>
              <a:sym typeface="Arial"/>
            </a:endParaRPr>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BY DR. RAPHAEL OGUTU,</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Mass Communication Department, </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AFRICA NAZARENE UNIVERSITY</a:t>
            </a:r>
            <a:endParaRPr sz="2000" b="1" i="0" u="none" strike="noStrike" cap="none" dirty="0">
              <a:solidFill>
                <a:srgbClr val="22130B"/>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Minimalist Aesthetic Slideshow by Slidesgo">
  <a:themeElements>
    <a:clrScheme name="Simple Light">
      <a:dk1>
        <a:srgbClr val="6D5B57"/>
      </a:dk1>
      <a:lt1>
        <a:srgbClr val="F2E1D8"/>
      </a:lt1>
      <a:dk2>
        <a:srgbClr val="595959"/>
      </a:dk2>
      <a:lt2>
        <a:srgbClr val="B08980"/>
      </a:lt2>
      <a:accent1>
        <a:srgbClr val="6D5B57"/>
      </a:accent1>
      <a:accent2>
        <a:srgbClr val="F2E1D8"/>
      </a:accent2>
      <a:accent3>
        <a:srgbClr val="595959"/>
      </a:accent3>
      <a:accent4>
        <a:srgbClr val="B08980"/>
      </a:accent4>
      <a:accent5>
        <a:srgbClr val="F2E1D8"/>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275</TotalTime>
  <Words>1991</Words>
  <Application>Microsoft Office PowerPoint</Application>
  <PresentationFormat>On-screen Show (16:9)</PresentationFormat>
  <Paragraphs>167</Paragraphs>
  <Slides>33</Slides>
  <Notes>31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33</vt:i4>
      </vt:variant>
    </vt:vector>
  </HeadingPairs>
  <TitlesOfParts>
    <vt:vector size="44" baseType="lpstr">
      <vt:lpstr>Arial</vt:lpstr>
      <vt:lpstr>Times New Roman</vt:lpstr>
      <vt:lpstr>Oxygen Light</vt:lpstr>
      <vt:lpstr>Noto Sans Symbols</vt:lpstr>
      <vt:lpstr>Oxygen</vt:lpstr>
      <vt:lpstr>Wingdings</vt:lpstr>
      <vt:lpstr>Maven Pro</vt:lpstr>
      <vt:lpstr>Poor Richard</vt:lpstr>
      <vt:lpstr>Bebas Neue</vt:lpstr>
      <vt:lpstr>Poiret One</vt:lpstr>
      <vt:lpstr>Minimalist Aesthetic Slideshow by Slidesgo</vt:lpstr>
      <vt:lpstr>VISUAL COMMUNICATION</vt:lpstr>
      <vt:lpstr>VISUAL COMMUNICATION</vt:lpstr>
      <vt:lpstr>Introduction to colour</vt:lpstr>
      <vt:lpstr>Introduction to colour</vt:lpstr>
      <vt:lpstr>Introduction to colour</vt:lpstr>
      <vt:lpstr>PowerPoint Presentation</vt:lpstr>
      <vt:lpstr>PowerPoint Presentation</vt:lpstr>
      <vt:lpstr>• Tertiary Colors or intermediate: Yellow-orange, red-orange, red-purple, blue-purple, blue-green &amp; yellow-green.  These are the colors formed by mixing a primary and a secondary color. That's why the hue is a two-word name, such as blue-green, red-violet, and yellow-orange.  Tertiary colors are created by mixing a primary color with a neighboring secondary color.  For example, mixing red (primary) with orange (secondary) creates red-orange. Note the primary colour comes first then the secondary colour.</vt:lpstr>
      <vt:lpstr>The colour wheel and its theory</vt:lpstr>
      <vt:lpstr>The colour wheel and its theory</vt:lpstr>
      <vt:lpstr>The colour wheel and its theory</vt:lpstr>
      <vt:lpstr>Additive (light) and Subtractive (pigments or reflective) colour systems</vt:lpstr>
      <vt:lpstr>The colour theory</vt:lpstr>
      <vt:lpstr>Shades, Tints, and Tones</vt:lpstr>
      <vt:lpstr>The colour theory</vt:lpstr>
      <vt:lpstr>Colour Perception</vt:lpstr>
      <vt:lpstr>Colour Perception</vt:lpstr>
      <vt:lpstr>Colour Perception</vt:lpstr>
      <vt:lpstr>Colour Perception</vt:lpstr>
      <vt:lpstr>Colour Perception</vt:lpstr>
      <vt:lpstr>Color Symbolism </vt:lpstr>
      <vt:lpstr>Color Symbolism </vt:lpstr>
      <vt:lpstr>Color Symbolism </vt:lpstr>
      <vt:lpstr>Colour Symbolism </vt:lpstr>
      <vt:lpstr>Colour Symbolism </vt:lpstr>
      <vt:lpstr>PowerPoint Presentation</vt:lpstr>
      <vt:lpstr>Colour Symbolism </vt:lpstr>
      <vt:lpstr>Colour Symbolism </vt:lpstr>
      <vt:lpstr>Colour Symbolism </vt:lpstr>
      <vt:lpstr>Colour Symbolism application in DTP</vt:lpstr>
      <vt:lpstr>More about colours</vt:lpstr>
      <vt:lpstr>Summary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COMMUNICATION</dc:title>
  <dc:creator>Dr</dc:creator>
  <cp:lastModifiedBy>user</cp:lastModifiedBy>
  <cp:revision>58</cp:revision>
  <dcterms:modified xsi:type="dcterms:W3CDTF">2024-04-20T08:31:31Z</dcterms:modified>
</cp:coreProperties>
</file>