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9" r:id="rId5"/>
    <p:sldId id="259" r:id="rId6"/>
    <p:sldId id="29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91" r:id="rId25"/>
    <p:sldId id="277" r:id="rId26"/>
    <p:sldId id="278" r:id="rId27"/>
    <p:sldId id="279" r:id="rId28"/>
    <p:sldId id="280" r:id="rId29"/>
    <p:sldId id="281" r:id="rId30"/>
    <p:sldId id="282" r:id="rId31"/>
    <p:sldId id="283" r:id="rId32"/>
    <p:sldId id="285" r:id="rId33"/>
    <p:sldId id="287" r:id="rId34"/>
    <p:sldId id="288" r:id="rId35"/>
  </p:sldIdLst>
  <p:sldSz cx="9144000" cy="5143500" type="screen16x9"/>
  <p:notesSz cx="6858000" cy="9144000"/>
  <p:embeddedFontLst>
    <p:embeddedFont>
      <p:font typeface="Oxygen Light" panose="020B0604020202020204" charset="0"/>
      <p:regular r:id="rId37"/>
      <p:bold r:id="rId38"/>
    </p:embeddedFont>
    <p:embeddedFont>
      <p:font typeface="Calibri" panose="020F0502020204030204" pitchFamily="34" charset="0"/>
      <p:regular r:id="rId39"/>
      <p:bold r:id="rId40"/>
      <p:italic r:id="rId41"/>
      <p:boldItalic r:id="rId42"/>
    </p:embeddedFont>
    <p:embeddedFont>
      <p:font typeface="Poor Richard" panose="02080502050505020702" pitchFamily="18" charset="0"/>
      <p:regular r:id="rId43"/>
    </p:embeddedFont>
    <p:embeddedFont>
      <p:font typeface="Oxygen" panose="020B0604020202020204" charset="0"/>
      <p:regular r:id="rId44"/>
      <p:bold r:id="rId45"/>
    </p:embeddedFont>
    <p:embeddedFont>
      <p:font typeface="Poiret One" panose="020B0604020202020204" charset="0"/>
      <p:regular r:id="rId46"/>
    </p:embeddedFont>
    <p:embeddedFont>
      <p:font typeface="Bebas Neue" panose="020B0604020202020204" charset="0"/>
      <p:regular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9"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822"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photos/london-neon-sign-advertising-people-3794348/" TargetMode="External"/><Relationship Id="rId2" Type="http://schemas.openxmlformats.org/officeDocument/2006/relationships/notesSlide" Target="../notesSlides/notesSlide10.xml"/><Relationship Id="rId1" Type="http://schemas.openxmlformats.org/officeDocument/2006/relationships/slideLayout" Target="../slideLayouts/slideLayout9.xml"/><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10.xml"/><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0.xml"/><Relationship Id="rId1" Type="http://schemas.openxmlformats.org/officeDocument/2006/relationships/slideLayout" Target="../slideLayouts/slideLayout10.xml"/><Relationship Id="rId5" Type="http://schemas.openxmlformats.org/officeDocument/2006/relationships/image" Target="../media/image28.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smtClean="0">
                <a:solidFill>
                  <a:srgbClr val="55301C"/>
                </a:solidFill>
                <a:latin typeface="Arial"/>
                <a:ea typeface="Arial"/>
                <a:cs typeface="Arial"/>
                <a:sym typeface="Arial"/>
              </a:rPr>
              <a:t>WEEK </a:t>
            </a:r>
            <a:r>
              <a:rPr lang="en-US" b="1">
                <a:solidFill>
                  <a:srgbClr val="55301C"/>
                </a:solidFill>
                <a:latin typeface="Arial"/>
                <a:ea typeface="Arial"/>
                <a:cs typeface="Arial"/>
                <a:sym typeface="Arial"/>
              </a:rPr>
              <a:t>7 Designing with Images (Photography and drawings)</a:t>
            </a:r>
            <a:endParaRPr b="1" dirty="0">
              <a:solidFill>
                <a:srgbClr val="55301C"/>
              </a:solidFill>
              <a:latin typeface="Arial"/>
              <a:ea typeface="Arial"/>
              <a:cs typeface="Arial"/>
              <a:sym typeface="Arial"/>
            </a:endParaRPr>
          </a:p>
          <a:p>
            <a:pPr marL="0" lvl="0" indent="0" algn="ctr" rtl="0">
              <a:lnSpc>
                <a:spcPct val="100000"/>
              </a:lnSpc>
              <a:spcBef>
                <a:spcPts val="0"/>
              </a:spcBef>
              <a:spcAft>
                <a:spcPts val="0"/>
              </a:spcAft>
              <a:buSzPts val="1800"/>
              <a:buNone/>
            </a:pPr>
            <a:r>
              <a:rPr lang="en-US" b="1" dirty="0">
                <a:solidFill>
                  <a:srgbClr val="55301C"/>
                </a:solidFill>
                <a:latin typeface="Arial"/>
                <a:ea typeface="Arial"/>
                <a:cs typeface="Arial"/>
                <a:sym typeface="Arial"/>
              </a:rPr>
              <a:t>By 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Designing with Images (Photography and drawings</a:t>
            </a:r>
            <a:r>
              <a:rPr lang="en-US" sz="2400" b="1" dirty="0" smtClean="0">
                <a:solidFill>
                  <a:srgbClr val="55301C"/>
                </a:solidFill>
                <a:latin typeface="Poor Richard" panose="02080502050505020702" pitchFamily="18" charset="0"/>
                <a:ea typeface="Arial"/>
                <a:cs typeface="Arial"/>
                <a:sym typeface="Arial"/>
              </a:rPr>
              <a:t>)</a:t>
            </a:r>
          </a:p>
          <a:p>
            <a:pPr marL="139700" lvl="0" indent="0" algn="just">
              <a:buNone/>
            </a:pPr>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Explore the basics of designing with images </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Learn to transform an image by cropping, resizing, flipping, and rotating it.</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Develop an awareness of the tools available in image editing software.</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4.          Practice how Designing with Images work</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0" y="301337"/>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25000"/>
                  </a:schemeClr>
                </a:solidFill>
                <a:latin typeface="Poor Richard" panose="02080502050505020702" pitchFamily="18" charset="0"/>
                <a:ea typeface="Arial"/>
                <a:cs typeface="Arial"/>
                <a:sym typeface="Arial"/>
              </a:rPr>
              <a:t>What is design, designer, an image, and designing?</a:t>
            </a:r>
            <a:endParaRPr dirty="0">
              <a:solidFill>
                <a:schemeClr val="bg1">
                  <a:lumMod val="25000"/>
                </a:schemeClr>
              </a:solidFill>
              <a:latin typeface="Poor Richard" panose="02080502050505020702" pitchFamily="18" charset="0"/>
            </a:endParaRPr>
          </a:p>
        </p:txBody>
      </p:sp>
      <p:sp>
        <p:nvSpPr>
          <p:cNvPr id="94" name="Google Shape;94;p3"/>
          <p:cNvSpPr txBox="1">
            <a:spLocks noGrp="1"/>
          </p:cNvSpPr>
          <p:nvPr>
            <p:ph type="subTitle" idx="1"/>
          </p:nvPr>
        </p:nvSpPr>
        <p:spPr>
          <a:xfrm>
            <a:off x="727364" y="778735"/>
            <a:ext cx="7491846"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400" b="1" dirty="0" smtClean="0">
                <a:solidFill>
                  <a:srgbClr val="55301C"/>
                </a:solidFill>
                <a:latin typeface="+mn-lt"/>
                <a:ea typeface="Arial"/>
                <a:cs typeface="Arial"/>
                <a:sym typeface="Arial"/>
              </a:rPr>
              <a:t>Designing</a:t>
            </a:r>
            <a:r>
              <a:rPr lang="en-US" sz="2400" dirty="0" smtClean="0">
                <a:solidFill>
                  <a:srgbClr val="55301C"/>
                </a:solidFill>
                <a:latin typeface="+mn-lt"/>
                <a:ea typeface="Arial"/>
                <a:cs typeface="Arial"/>
                <a:sym typeface="Arial"/>
              </a:rPr>
              <a:t> </a:t>
            </a:r>
            <a:r>
              <a:rPr lang="en-US" sz="2400" dirty="0">
                <a:solidFill>
                  <a:srgbClr val="55301C"/>
                </a:solidFill>
                <a:latin typeface="+mn-lt"/>
                <a:ea typeface="Arial"/>
                <a:cs typeface="Arial"/>
                <a:sym typeface="Arial"/>
              </a:rPr>
              <a:t>is the activity, the process designers undergo to create the visual, material, spatial and experiential environments in response to a given problem, in a specific context. </a:t>
            </a:r>
            <a:endParaRPr lang="en-US" sz="2400" dirty="0" smtClean="0">
              <a:solidFill>
                <a:srgbClr val="55301C"/>
              </a:solidFill>
              <a:latin typeface="+mn-lt"/>
              <a:ea typeface="Arial"/>
              <a:cs typeface="Arial"/>
              <a:sym typeface="Arial"/>
            </a:endParaRPr>
          </a:p>
          <a:p>
            <a:pPr marL="285750" lvl="0" indent="-285750" algn="l">
              <a:buFont typeface="Arial"/>
              <a:buChar char="•"/>
            </a:pPr>
            <a:r>
              <a:rPr lang="en-US" sz="2400" dirty="0" smtClean="0">
                <a:solidFill>
                  <a:srgbClr val="55301C"/>
                </a:solidFill>
                <a:latin typeface="+mn-lt"/>
                <a:ea typeface="Arial"/>
                <a:cs typeface="Arial"/>
                <a:sym typeface="Arial"/>
              </a:rPr>
              <a:t>The </a:t>
            </a:r>
            <a:r>
              <a:rPr lang="en-US" sz="2400" dirty="0">
                <a:solidFill>
                  <a:srgbClr val="55301C"/>
                </a:solidFill>
                <a:latin typeface="+mn-lt"/>
                <a:ea typeface="Arial"/>
                <a:cs typeface="Arial"/>
                <a:sym typeface="Arial"/>
              </a:rPr>
              <a:t>design process involves a structured design methodology including phases of research, ideation, iteration, prototyping and implementation. </a:t>
            </a:r>
            <a:endParaRPr lang="en-US" sz="2400" dirty="0" smtClean="0">
              <a:solidFill>
                <a:srgbClr val="55301C"/>
              </a:solidFill>
              <a:latin typeface="+mn-lt"/>
              <a:ea typeface="Arial"/>
              <a:cs typeface="Arial"/>
              <a:sym typeface="Arial"/>
            </a:endParaRPr>
          </a:p>
          <a:p>
            <a:pPr marL="285750" lvl="0" indent="-285750" algn="l">
              <a:buFont typeface="Arial"/>
              <a:buChar char="•"/>
            </a:pPr>
            <a:r>
              <a:rPr lang="en-US" sz="2400" dirty="0" smtClean="0">
                <a:solidFill>
                  <a:srgbClr val="55301C"/>
                </a:solidFill>
                <a:latin typeface="+mn-lt"/>
                <a:ea typeface="Arial"/>
                <a:cs typeface="Arial"/>
                <a:sym typeface="Arial"/>
              </a:rPr>
              <a:t>This </a:t>
            </a:r>
            <a:r>
              <a:rPr lang="en-US" sz="2400" dirty="0">
                <a:solidFill>
                  <a:srgbClr val="55301C"/>
                </a:solidFill>
                <a:latin typeface="+mn-lt"/>
                <a:ea typeface="Arial"/>
                <a:cs typeface="Arial"/>
                <a:sym typeface="Arial"/>
              </a:rPr>
              <a:t>process considers the production technologies, distribution networks and the eventual economic, social, cultural and environmental impacts of the design outcomes.</a:t>
            </a:r>
            <a:endParaRPr sz="2400" dirty="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0" y="1067754"/>
            <a:ext cx="7488818" cy="3514635"/>
          </a:xfrm>
        </p:spPr>
        <p:txBody>
          <a:bodyPr/>
          <a:lstStyle/>
          <a:p>
            <a:pPr algn="l">
              <a:buFont typeface="Wingdings" panose="05000000000000000000" pitchFamily="2" charset="2"/>
              <a:buChar char="§"/>
            </a:pPr>
            <a:r>
              <a:rPr lang="en-US" sz="2000" b="1" dirty="0">
                <a:solidFill>
                  <a:schemeClr val="bg1">
                    <a:lumMod val="10000"/>
                  </a:schemeClr>
                </a:solidFill>
                <a:latin typeface="+mn-lt"/>
              </a:rPr>
              <a:t>Designers</a:t>
            </a:r>
            <a:r>
              <a:rPr lang="en-US" sz="2000" dirty="0">
                <a:solidFill>
                  <a:schemeClr val="bg1">
                    <a:lumMod val="10000"/>
                  </a:schemeClr>
                </a:solidFill>
                <a:latin typeface="+mn-lt"/>
              </a:rPr>
              <a:t> are the professionals, people who hold creative, interdisciplinary knowledge bases, skills and experiences, with the shared obligation to recognize a code of ethics and conduct. </a:t>
            </a:r>
            <a:endParaRPr lang="en-US" sz="2000" dirty="0" smtClean="0">
              <a:solidFill>
                <a:schemeClr val="bg1">
                  <a:lumMod val="10000"/>
                </a:schemeClr>
              </a:solidFill>
              <a:latin typeface="+mn-lt"/>
            </a:endParaRPr>
          </a:p>
          <a:p>
            <a:pPr algn="l">
              <a:buFont typeface="Wingdings" panose="05000000000000000000" pitchFamily="2" charset="2"/>
              <a:buChar char="§"/>
            </a:pPr>
            <a:r>
              <a:rPr lang="en-US" sz="2000" dirty="0" smtClean="0">
                <a:solidFill>
                  <a:schemeClr val="bg1">
                    <a:lumMod val="10000"/>
                  </a:schemeClr>
                </a:solidFill>
                <a:latin typeface="+mn-lt"/>
              </a:rPr>
              <a:t>Designers </a:t>
            </a:r>
            <a:r>
              <a:rPr lang="en-US" sz="2000" dirty="0">
                <a:solidFill>
                  <a:schemeClr val="bg1">
                    <a:lumMod val="10000"/>
                  </a:schemeClr>
                </a:solidFill>
                <a:latin typeface="+mn-lt"/>
              </a:rPr>
              <a:t>consider the impact of their designs on individuals, humanity and the well-being of the </a:t>
            </a:r>
            <a:r>
              <a:rPr lang="en-US" sz="2000" dirty="0" smtClean="0">
                <a:solidFill>
                  <a:schemeClr val="bg1">
                    <a:lumMod val="10000"/>
                  </a:schemeClr>
                </a:solidFill>
                <a:latin typeface="+mn-lt"/>
              </a:rPr>
              <a:t>planet</a:t>
            </a:r>
          </a:p>
          <a:p>
            <a:pPr algn="l">
              <a:buFont typeface="Wingdings" panose="05000000000000000000" pitchFamily="2" charset="2"/>
              <a:buChar char="§"/>
            </a:pPr>
            <a:r>
              <a:rPr lang="en-US" sz="2000" b="1" dirty="0">
                <a:solidFill>
                  <a:schemeClr val="bg1">
                    <a:lumMod val="10000"/>
                  </a:schemeClr>
                </a:solidFill>
                <a:latin typeface="+mn-lt"/>
              </a:rPr>
              <a:t>Designs</a:t>
            </a:r>
            <a:r>
              <a:rPr lang="en-US" sz="2000" dirty="0">
                <a:solidFill>
                  <a:schemeClr val="bg1">
                    <a:lumMod val="10000"/>
                  </a:schemeClr>
                </a:solidFill>
                <a:latin typeface="+mn-lt"/>
              </a:rPr>
              <a:t> are the artefacts produced by designing, the ‘objects’, ‘solutions’, ‘collaborations’ ‘systems’ and even ‘concepts’ produced by designing. Sometimes the result is not physically tangible, but is instead experienced in the abstract</a:t>
            </a:r>
          </a:p>
        </p:txBody>
      </p:sp>
      <p:sp>
        <p:nvSpPr>
          <p:cNvPr id="5" name="Google Shape;93;p3"/>
          <p:cNvSpPr txBox="1">
            <a:spLocks noGrp="1"/>
          </p:cNvSpPr>
          <p:nvPr>
            <p:ph type="title" idx="9"/>
          </p:nvPr>
        </p:nvSpPr>
        <p:spPr>
          <a:xfrm>
            <a:off x="-638175" y="236538"/>
            <a:ext cx="7704138" cy="573087"/>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25000"/>
                  </a:schemeClr>
                </a:solidFill>
                <a:latin typeface="Poor Richard" panose="02080502050505020702" pitchFamily="18" charset="0"/>
                <a:ea typeface="Arial"/>
                <a:cs typeface="Arial"/>
                <a:sym typeface="Arial"/>
              </a:rPr>
              <a:t>What is design, designer, an image, and designing?</a:t>
            </a:r>
            <a:endParaRPr dirty="0">
              <a:solidFill>
                <a:schemeClr val="bg1">
                  <a:lumMod val="25000"/>
                </a:schemeClr>
              </a:solidFill>
              <a:latin typeface="Poor Richard" panose="02080502050505020702" pitchFamily="18" charset="0"/>
            </a:endParaRP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633845" y="123478"/>
            <a:ext cx="6192982" cy="648072"/>
          </a:xfrm>
          <a:prstGeom prst="rect">
            <a:avLst/>
          </a:prstGeom>
          <a:noFill/>
          <a:ln>
            <a:noFill/>
          </a:ln>
        </p:spPr>
        <p:txBody>
          <a:bodyPr spcFirstLastPara="1" wrap="square" lIns="91425" tIns="91425" rIns="91425" bIns="91425" anchor="t" anchorCtr="0">
            <a:noAutofit/>
          </a:bodyPr>
          <a:lstStyle/>
          <a:p>
            <a:pPr lvl="0"/>
            <a:r>
              <a:rPr lang="en-US" sz="2400" dirty="0">
                <a:solidFill>
                  <a:srgbClr val="55301C"/>
                </a:solidFill>
                <a:latin typeface="Poor Richard" panose="02080502050505020702" pitchFamily="18" charset="0"/>
                <a:ea typeface="Arial"/>
                <a:cs typeface="Arial"/>
                <a:sym typeface="Arial"/>
              </a:rPr>
              <a:t>What is design, designer, an image, and designing?</a:t>
            </a:r>
            <a:endParaRPr sz="2400" dirty="0">
              <a:solidFill>
                <a:srgbClr val="55301C"/>
              </a:solidFill>
              <a:latin typeface="Poor Richard" panose="02080502050505020702" pitchFamily="18" charset="0"/>
              <a:ea typeface="Arial"/>
              <a:cs typeface="Arial"/>
              <a:sym typeface="Arial"/>
            </a:endParaRPr>
          </a:p>
        </p:txBody>
      </p:sp>
      <p:sp>
        <p:nvSpPr>
          <p:cNvPr id="3" name="Rectangle 2"/>
          <p:cNvSpPr/>
          <p:nvPr/>
        </p:nvSpPr>
        <p:spPr>
          <a:xfrm>
            <a:off x="498765" y="1178696"/>
            <a:ext cx="6878780" cy="3785652"/>
          </a:xfrm>
          <a:prstGeom prst="rect">
            <a:avLst/>
          </a:prstGeom>
        </p:spPr>
        <p:txBody>
          <a:bodyPr wrap="square">
            <a:spAutoFit/>
          </a:bodyPr>
          <a:lstStyle/>
          <a:p>
            <a:pPr marL="342900" indent="-342900">
              <a:buFont typeface="Arial" panose="020B0604020202020204" pitchFamily="34" charset="0"/>
              <a:buChar char="•"/>
            </a:pPr>
            <a:r>
              <a:rPr lang="en-US" sz="2400" dirty="0" smtClean="0"/>
              <a:t>An </a:t>
            </a:r>
            <a:r>
              <a:rPr lang="en-US" sz="2400" b="1" dirty="0"/>
              <a:t>image</a:t>
            </a:r>
            <a:r>
              <a:rPr lang="en-US" sz="2400" dirty="0"/>
              <a:t> is a visual representation of something, while a digital image is a binary representation of visual data. These images can take the form of photographs, graphics and individual video frames. </a:t>
            </a:r>
            <a:endParaRPr lang="en-US" sz="2400" dirty="0" smtClean="0"/>
          </a:p>
          <a:p>
            <a:pPr marL="342900" indent="-342900">
              <a:buFont typeface="Arial" panose="020B0604020202020204" pitchFamily="34" charset="0"/>
              <a:buChar char="•"/>
            </a:pPr>
            <a:r>
              <a:rPr lang="en-US" sz="2400" dirty="0" smtClean="0">
                <a:latin typeface="+mn-lt"/>
                <a:ea typeface="Calibri" panose="020F0502020204030204" pitchFamily="34" charset="0"/>
              </a:rPr>
              <a:t>In Desktop publishing an </a:t>
            </a:r>
            <a:r>
              <a:rPr lang="en-US" sz="2400" dirty="0">
                <a:latin typeface="+mn-lt"/>
                <a:ea typeface="Calibri" panose="020F0502020204030204" pitchFamily="34" charset="0"/>
              </a:rPr>
              <a:t>image </a:t>
            </a:r>
            <a:r>
              <a:rPr lang="en-US" sz="2400" dirty="0" smtClean="0">
                <a:latin typeface="+mn-lt"/>
                <a:ea typeface="Calibri" panose="020F0502020204030204" pitchFamily="34" charset="0"/>
              </a:rPr>
              <a:t>could be </a:t>
            </a:r>
            <a:r>
              <a:rPr lang="en-US" sz="2400" dirty="0">
                <a:latin typeface="+mn-lt"/>
                <a:ea typeface="Calibri" panose="020F0502020204030204" pitchFamily="34" charset="0"/>
              </a:rPr>
              <a:t>a picture that was created or copied and stored in electronic form. An image can also be described in terms of </a:t>
            </a:r>
            <a:r>
              <a:rPr lang="en-US" sz="2400" i="1" dirty="0">
                <a:latin typeface="+mn-lt"/>
                <a:ea typeface="Calibri" panose="020F0502020204030204" pitchFamily="34" charset="0"/>
              </a:rPr>
              <a:t>vector graphics</a:t>
            </a:r>
            <a:r>
              <a:rPr lang="en-US" sz="2400" dirty="0">
                <a:latin typeface="+mn-lt"/>
                <a:ea typeface="Calibri" panose="020F0502020204030204" pitchFamily="34" charset="0"/>
              </a:rPr>
              <a:t> or </a:t>
            </a:r>
            <a:r>
              <a:rPr lang="en-US" sz="2400" i="1" dirty="0">
                <a:latin typeface="+mn-lt"/>
                <a:ea typeface="Calibri" panose="020F0502020204030204" pitchFamily="34" charset="0"/>
              </a:rPr>
              <a:t>raster graphics</a:t>
            </a:r>
            <a:r>
              <a:rPr lang="en-US" sz="2400" dirty="0">
                <a:latin typeface="+mn-lt"/>
                <a:ea typeface="Calibri" panose="020F0502020204030204" pitchFamily="34" charset="0"/>
              </a:rPr>
              <a:t>. </a:t>
            </a:r>
            <a:endParaRPr lang="en-US" sz="2400" dirty="0">
              <a:latin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7" y="32937"/>
            <a:ext cx="6513573" cy="841662"/>
          </a:xfrm>
        </p:spPr>
        <p:txBody>
          <a:bodyPr/>
          <a:lstStyle/>
          <a:p>
            <a:r>
              <a:rPr lang="en-US" sz="2400" dirty="0">
                <a:solidFill>
                  <a:srgbClr val="55301C"/>
                </a:solidFill>
                <a:latin typeface="Poor Richard" panose="02080502050505020702" pitchFamily="18" charset="0"/>
                <a:ea typeface="Arial"/>
                <a:cs typeface="Arial"/>
                <a:sym typeface="Arial"/>
              </a:rPr>
              <a:t>What is design, designer, </a:t>
            </a:r>
            <a:r>
              <a:rPr lang="en-US" sz="2800" dirty="0">
                <a:solidFill>
                  <a:schemeClr val="bg1">
                    <a:lumMod val="50000"/>
                  </a:schemeClr>
                </a:solidFill>
                <a:latin typeface="Poor Richard" panose="02080502050505020702" pitchFamily="18" charset="0"/>
                <a:ea typeface="Arial"/>
                <a:cs typeface="Arial"/>
                <a:sym typeface="Arial"/>
              </a:rPr>
              <a:t>an image</a:t>
            </a:r>
            <a:r>
              <a:rPr lang="en-US" sz="2400" dirty="0">
                <a:solidFill>
                  <a:srgbClr val="55301C"/>
                </a:solidFill>
                <a:latin typeface="Poor Richard" panose="02080502050505020702" pitchFamily="18" charset="0"/>
                <a:ea typeface="Arial"/>
                <a:cs typeface="Arial"/>
                <a:sym typeface="Arial"/>
              </a:rPr>
              <a:t>, and designing?</a:t>
            </a:r>
            <a:endParaRPr lang="en-US" dirty="0"/>
          </a:p>
        </p:txBody>
      </p:sp>
      <p:sp>
        <p:nvSpPr>
          <p:cNvPr id="6" name="Google Shape;100;p4"/>
          <p:cNvSpPr txBox="1">
            <a:spLocks noGrp="1"/>
          </p:cNvSpPr>
          <p:nvPr>
            <p:ph type="subTitle" idx="1"/>
          </p:nvPr>
        </p:nvSpPr>
        <p:spPr>
          <a:xfrm>
            <a:off x="2857501" y="4727864"/>
            <a:ext cx="3782290" cy="249382"/>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https://pixabay.com/vectors/raster-vs-vector-artwork-5171211/</a:t>
            </a:r>
            <a:endParaRPr dirty="0"/>
          </a:p>
        </p:txBody>
      </p:sp>
      <p:pic>
        <p:nvPicPr>
          <p:cNvPr id="2050" name="Picture 2" descr="Free raster vs vector artwork graphic designer vec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0819" y="874599"/>
            <a:ext cx="5557181" cy="3703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9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058269" y="0"/>
            <a:ext cx="6234600"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Defining art and design images</a:t>
            </a:r>
            <a:endParaRPr dirty="0">
              <a:solidFill>
                <a:srgbClr val="55301C"/>
              </a:solidFill>
              <a:latin typeface="Arial"/>
              <a:ea typeface="Arial"/>
              <a:cs typeface="Arial"/>
              <a:sym typeface="Arial"/>
            </a:endParaRPr>
          </a:p>
        </p:txBody>
      </p:sp>
      <p:sp>
        <p:nvSpPr>
          <p:cNvPr id="108" name="Google Shape;108;p5"/>
          <p:cNvSpPr/>
          <p:nvPr/>
        </p:nvSpPr>
        <p:spPr>
          <a:xfrm>
            <a:off x="424524" y="613064"/>
            <a:ext cx="7560840" cy="5232161"/>
          </a:xfrm>
          <a:prstGeom prst="rect">
            <a:avLst/>
          </a:prstGeom>
          <a:noFill/>
          <a:ln>
            <a:noFill/>
          </a:ln>
        </p:spPr>
        <p:txBody>
          <a:bodyPr spcFirstLastPara="1" wrap="square" lIns="91425" tIns="45700" rIns="91425" bIns="45700" anchor="t" anchorCtr="0">
            <a:spAutoFit/>
          </a:bodyPr>
          <a:lstStyle/>
          <a:p>
            <a:pPr marL="285750" lvl="0" indent="-285750">
              <a:buSzPts val="2000"/>
              <a:buFont typeface="Arial"/>
              <a:buChar char="•"/>
            </a:pPr>
            <a:r>
              <a:rPr lang="en-US" sz="2000" dirty="0">
                <a:solidFill>
                  <a:srgbClr val="55301C"/>
                </a:solidFill>
              </a:rPr>
              <a:t> </a:t>
            </a:r>
            <a:r>
              <a:rPr lang="en-US" sz="1800" b="1" dirty="0">
                <a:solidFill>
                  <a:srgbClr val="55301C"/>
                </a:solidFill>
              </a:rPr>
              <a:t>1.	</a:t>
            </a:r>
            <a:r>
              <a:rPr lang="en-US" sz="2400" b="1" dirty="0">
                <a:solidFill>
                  <a:srgbClr val="55301C"/>
                </a:solidFill>
              </a:rPr>
              <a:t>Art Images:</a:t>
            </a:r>
          </a:p>
          <a:p>
            <a:pPr marL="285750" lvl="0" indent="-285750">
              <a:buSzPts val="2000"/>
              <a:buFont typeface="Arial"/>
              <a:buChar char="•"/>
            </a:pPr>
            <a:r>
              <a:rPr lang="en-US" sz="2400" b="1" dirty="0" smtClean="0">
                <a:solidFill>
                  <a:srgbClr val="55301C"/>
                </a:solidFill>
              </a:rPr>
              <a:t>Expression</a:t>
            </a:r>
            <a:r>
              <a:rPr lang="en-US" sz="2400" b="1" dirty="0">
                <a:solidFill>
                  <a:srgbClr val="55301C"/>
                </a:solidFill>
              </a:rPr>
              <a:t>: </a:t>
            </a:r>
            <a:r>
              <a:rPr lang="en-US" sz="2400" dirty="0">
                <a:solidFill>
                  <a:srgbClr val="55301C"/>
                </a:solidFill>
              </a:rPr>
              <a:t>Art images are primarily created for self-expression, exploring emotions, ideas, and concepts without strict adherence to practical considerations.</a:t>
            </a:r>
          </a:p>
          <a:p>
            <a:pPr marL="285750" lvl="0" indent="-285750">
              <a:buSzPts val="2000"/>
              <a:buFont typeface="Arial"/>
              <a:buChar char="•"/>
            </a:pPr>
            <a:r>
              <a:rPr lang="en-US" sz="2400" b="1" dirty="0" smtClean="0">
                <a:solidFill>
                  <a:srgbClr val="55301C"/>
                </a:solidFill>
              </a:rPr>
              <a:t>Subjectivity</a:t>
            </a:r>
            <a:r>
              <a:rPr lang="en-US" sz="2400" b="1" dirty="0">
                <a:solidFill>
                  <a:srgbClr val="55301C"/>
                </a:solidFill>
              </a:rPr>
              <a:t>: </a:t>
            </a:r>
            <a:r>
              <a:rPr lang="en-US" sz="2400" dirty="0">
                <a:solidFill>
                  <a:srgbClr val="55301C"/>
                </a:solidFill>
              </a:rPr>
              <a:t>The interpretation of art images can vary widely among viewers, as they often evoke subjective responses and interpretations.</a:t>
            </a:r>
          </a:p>
          <a:p>
            <a:pPr marL="285750" lvl="0" indent="-285750">
              <a:buSzPts val="2000"/>
              <a:buFont typeface="Arial"/>
              <a:buChar char="•"/>
            </a:pPr>
            <a:r>
              <a:rPr lang="en-US" sz="2400" b="1" dirty="0" smtClean="0">
                <a:solidFill>
                  <a:srgbClr val="55301C"/>
                </a:solidFill>
              </a:rPr>
              <a:t>Originality</a:t>
            </a:r>
            <a:r>
              <a:rPr lang="en-US" sz="2400" b="1" dirty="0">
                <a:solidFill>
                  <a:srgbClr val="55301C"/>
                </a:solidFill>
              </a:rPr>
              <a:t>: </a:t>
            </a:r>
            <a:r>
              <a:rPr lang="en-US" sz="2400" dirty="0">
                <a:solidFill>
                  <a:srgbClr val="55301C"/>
                </a:solidFill>
              </a:rPr>
              <a:t>Art images typically prioritize originality and creativity, encouraging artists to experiment with unconventional techniques and styles.</a:t>
            </a:r>
          </a:p>
          <a:p>
            <a:pPr marL="285750" lvl="0" indent="-285750">
              <a:buSzPts val="2000"/>
              <a:buFont typeface="Arial"/>
              <a:buChar char="•"/>
            </a:pPr>
            <a:endParaRPr lang="en-US" sz="2000" dirty="0">
              <a:solidFill>
                <a:srgbClr val="55301C"/>
              </a:solidFill>
            </a:endParaRPr>
          </a:p>
          <a:p>
            <a:pPr lvl="0">
              <a:buSzPts val="2000"/>
            </a:pPr>
            <a:r>
              <a:rPr lang="en-US" sz="2000" dirty="0">
                <a:solidFill>
                  <a:srgbClr val="55301C"/>
                </a:solidFill>
              </a:rPr>
              <a:t>	</a:t>
            </a:r>
            <a:endParaRPr lang="en-US" sz="2000" dirty="0" smtClean="0">
              <a:solidFill>
                <a:srgbClr val="55301C"/>
              </a:solidFill>
            </a:endParaRPr>
          </a:p>
          <a:p>
            <a:pPr marL="285750" lvl="0" indent="-285750">
              <a:buSzPts val="2000"/>
              <a:buFont typeface="Arial"/>
              <a:buChar char="•"/>
            </a:pPr>
            <a:endParaRPr lang="en-US" sz="2000" b="1" i="1" dirty="0">
              <a:solidFill>
                <a:srgbClr val="55301C"/>
              </a:solidFill>
            </a:endParaRPr>
          </a:p>
          <a:p>
            <a:pPr lvl="1">
              <a:buSzPts val="2000"/>
            </a:pPr>
            <a:r>
              <a:rPr lang="en-US" sz="1000" b="1" i="1" dirty="0" smtClean="0">
                <a:solidFill>
                  <a:srgbClr val="55301C"/>
                </a:solidFill>
                <a:latin typeface="+mn-lt"/>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258915" y="222752"/>
            <a:ext cx="5518429" cy="461665"/>
          </a:xfrm>
          <a:prstGeom prst="rect">
            <a:avLst/>
          </a:prstGeom>
        </p:spPr>
        <p:txBody>
          <a:bodyPr wrap="square">
            <a:spAutoFit/>
          </a:bodyPr>
          <a:lstStyle/>
          <a:p>
            <a:pPr marL="457200" lvl="0" indent="-342900" algn="ctr">
              <a:buClr>
                <a:srgbClr val="B08980"/>
              </a:buClr>
              <a:buSzPts val="1800"/>
            </a:pPr>
            <a:r>
              <a:rPr lang="en-US" sz="2400" b="1" dirty="0">
                <a:solidFill>
                  <a:srgbClr val="55301C"/>
                </a:solidFill>
                <a:latin typeface="Poor Richard" panose="02080502050505020702" pitchFamily="18" charset="0"/>
              </a:rPr>
              <a:t>Defining art and design images</a:t>
            </a:r>
            <a:endParaRPr lang="en-US" sz="2500" dirty="0">
              <a:solidFill>
                <a:srgbClr val="55301C"/>
              </a:solidFill>
            </a:endParaRPr>
          </a:p>
        </p:txBody>
      </p:sp>
      <p:sp>
        <p:nvSpPr>
          <p:cNvPr id="3" name="Rectangle 2"/>
          <p:cNvSpPr/>
          <p:nvPr/>
        </p:nvSpPr>
        <p:spPr>
          <a:xfrm>
            <a:off x="343158" y="622862"/>
            <a:ext cx="7200899" cy="3416320"/>
          </a:xfrm>
          <a:prstGeom prst="rect">
            <a:avLst/>
          </a:prstGeom>
        </p:spPr>
        <p:txBody>
          <a:bodyPr wrap="square">
            <a:spAutoFit/>
          </a:bodyPr>
          <a:lstStyle/>
          <a:p>
            <a:r>
              <a:rPr lang="en-US" sz="2400" b="1" dirty="0"/>
              <a:t>Art </a:t>
            </a:r>
            <a:r>
              <a:rPr lang="en-US" sz="2400" b="1" dirty="0" smtClean="0"/>
              <a:t>Images</a:t>
            </a:r>
          </a:p>
          <a:p>
            <a:endParaRPr lang="en-US" sz="2400" b="1" dirty="0"/>
          </a:p>
          <a:p>
            <a:r>
              <a:rPr lang="en-US" sz="2400" dirty="0" smtClean="0"/>
              <a:t>• </a:t>
            </a:r>
            <a:r>
              <a:rPr lang="en-US" sz="2400" b="1" dirty="0" smtClean="0"/>
              <a:t>Emotion</a:t>
            </a:r>
            <a:r>
              <a:rPr lang="en-US" sz="2400" b="1" dirty="0"/>
              <a:t>: </a:t>
            </a:r>
            <a:r>
              <a:rPr lang="en-US" sz="2400" dirty="0"/>
              <a:t>Art images aim to evoke emotional responses from viewers, whether through the use of color, composition, symbolism, or subject matter.</a:t>
            </a:r>
          </a:p>
          <a:p>
            <a:r>
              <a:rPr lang="en-US" sz="2400" dirty="0" smtClean="0"/>
              <a:t>• </a:t>
            </a:r>
            <a:r>
              <a:rPr lang="en-US" sz="2400" b="1" dirty="0" smtClean="0"/>
              <a:t>Autonomy</a:t>
            </a:r>
            <a:r>
              <a:rPr lang="en-US" sz="2400" b="1" dirty="0"/>
              <a:t>: </a:t>
            </a:r>
            <a:r>
              <a:rPr lang="en-US" sz="2400" dirty="0"/>
              <a:t>Art images are often created autonomously, driven by the artist's personal vision and artistic sensibilities rather than external requirements or constraints.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4" name="Google Shape;124;p7"/>
          <p:cNvSpPr txBox="1">
            <a:spLocks noGrp="1"/>
          </p:cNvSpPr>
          <p:nvPr>
            <p:ph type="title" idx="2"/>
          </p:nvPr>
        </p:nvSpPr>
        <p:spPr>
          <a:xfrm>
            <a:off x="3689343" y="47013"/>
            <a:ext cx="4613757" cy="404808"/>
          </a:xfrm>
          <a:prstGeom prst="rect">
            <a:avLst/>
          </a:prstGeom>
          <a:noFill/>
          <a:ln>
            <a:noFill/>
          </a:ln>
        </p:spPr>
        <p:txBody>
          <a:bodyPr spcFirstLastPara="1" wrap="square" lIns="91425" tIns="91425" rIns="91425" bIns="91425" anchor="b" anchorCtr="0">
            <a:noAutofit/>
          </a:bodyPr>
          <a:lstStyle/>
          <a:p>
            <a:pPr marL="285750" lvl="0" indent="-285750" algn="l">
              <a:buClr>
                <a:srgbClr val="000000"/>
              </a:buClr>
              <a:buSzPts val="2000"/>
              <a:buFont typeface="Arial"/>
              <a:buChar char="•"/>
            </a:pPr>
            <a:r>
              <a:rPr lang="en-US" sz="2000" dirty="0">
                <a:solidFill>
                  <a:srgbClr val="55301C"/>
                </a:solidFill>
                <a:latin typeface="Poor Richard" panose="02080502050505020702" pitchFamily="18" charset="0"/>
                <a:cs typeface="Arial"/>
                <a:sym typeface="Arial"/>
              </a:rPr>
              <a:t>Defining art and design images</a:t>
            </a:r>
          </a:p>
        </p:txBody>
      </p:sp>
      <p:sp>
        <p:nvSpPr>
          <p:cNvPr id="5" name="Rectangle 4"/>
          <p:cNvSpPr/>
          <p:nvPr/>
        </p:nvSpPr>
        <p:spPr>
          <a:xfrm>
            <a:off x="1990196" y="4830718"/>
            <a:ext cx="4104009" cy="246221"/>
          </a:xfrm>
          <a:prstGeom prst="rect">
            <a:avLst/>
          </a:prstGeom>
        </p:spPr>
        <p:txBody>
          <a:bodyPr wrap="none">
            <a:spAutoFit/>
          </a:bodyPr>
          <a:lstStyle/>
          <a:p>
            <a:r>
              <a:rPr lang="en-US" sz="1000" dirty="0" err="1" smtClean="0"/>
              <a:t>Sources:https</a:t>
            </a:r>
            <a:r>
              <a:rPr lang="en-US" sz="1000" dirty="0"/>
              <a:t>://www.pexels.com/photo/painting-of-giraffe-3246665</a:t>
            </a:r>
            <a:r>
              <a:rPr lang="en-US" sz="1000" dirty="0" smtClean="0"/>
              <a:t>/  </a:t>
            </a:r>
            <a:endParaRPr lang="en-US" sz="1000" dirty="0"/>
          </a:p>
        </p:txBody>
      </p:sp>
      <p:pic>
        <p:nvPicPr>
          <p:cNvPr id="3074" name="Picture 2" descr="Free Painting of Giraffe Stock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515" y="619249"/>
            <a:ext cx="3109965" cy="414293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076" name="Picture 4" descr="Free Orange Red and Green Abstract Painting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5909" y="677881"/>
            <a:ext cx="3240627" cy="41055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angle 5"/>
          <p:cNvSpPr/>
          <p:nvPr/>
        </p:nvSpPr>
        <p:spPr>
          <a:xfrm>
            <a:off x="7616537" y="3976065"/>
            <a:ext cx="1527464" cy="707886"/>
          </a:xfrm>
          <a:prstGeom prst="rect">
            <a:avLst/>
          </a:prstGeom>
        </p:spPr>
        <p:txBody>
          <a:bodyPr wrap="square">
            <a:spAutoFit/>
          </a:bodyPr>
          <a:lstStyle/>
          <a:p>
            <a:r>
              <a:rPr lang="en-US" sz="1000" dirty="0"/>
              <a:t>https://www.pexels.com/photo/orange-red-and-green-abstract-painting-1585325/</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179511" y="559717"/>
            <a:ext cx="8257907" cy="3567447"/>
          </a:xfrm>
          <a:prstGeom prst="rect">
            <a:avLst/>
          </a:prstGeom>
          <a:noFill/>
          <a:ln>
            <a:noFill/>
          </a:ln>
        </p:spPr>
        <p:txBody>
          <a:bodyPr spcFirstLastPara="1" wrap="square" lIns="91425" tIns="91425" rIns="91425" bIns="91425" anchor="t" anchorCtr="0">
            <a:noAutofit/>
          </a:bodyPr>
          <a:lstStyle/>
          <a:p>
            <a:pPr marL="0" indent="0">
              <a:buNone/>
            </a:pPr>
            <a:r>
              <a:rPr lang="en-US" sz="2400" b="1" dirty="0" smtClean="0">
                <a:solidFill>
                  <a:srgbClr val="22130B"/>
                </a:solidFill>
                <a:latin typeface="Arial"/>
                <a:ea typeface="Arial"/>
                <a:cs typeface="Arial"/>
                <a:sym typeface="Arial"/>
              </a:rPr>
              <a:t>2. Design </a:t>
            </a:r>
            <a:r>
              <a:rPr lang="en-US" sz="2400" b="1" dirty="0">
                <a:solidFill>
                  <a:srgbClr val="22130B"/>
                </a:solidFill>
                <a:latin typeface="Arial"/>
                <a:ea typeface="Arial"/>
                <a:cs typeface="Arial"/>
                <a:sym typeface="Arial"/>
              </a:rPr>
              <a:t>Images</a:t>
            </a:r>
            <a:r>
              <a:rPr lang="en-US" sz="2400" b="1" dirty="0" smtClean="0">
                <a:solidFill>
                  <a:srgbClr val="22130B"/>
                </a:solidFill>
                <a:latin typeface="Arial"/>
                <a:ea typeface="Arial"/>
                <a:cs typeface="Arial"/>
                <a:sym typeface="Arial"/>
              </a:rPr>
              <a:t>:</a:t>
            </a:r>
          </a:p>
          <a:p>
            <a:pPr marL="0" indent="0">
              <a:buNone/>
            </a:pPr>
            <a:endParaRPr lang="en-US" sz="2000" b="1" dirty="0">
              <a:solidFill>
                <a:srgbClr val="22130B"/>
              </a:solidFill>
              <a:latin typeface="Arial"/>
              <a:ea typeface="Arial"/>
              <a:cs typeface="Arial"/>
              <a:sym typeface="Arial"/>
            </a:endParaRPr>
          </a:p>
          <a:p>
            <a:pPr marL="0" indent="0">
              <a:buNone/>
            </a:pPr>
            <a:r>
              <a:rPr lang="en-US" sz="2000" b="1" dirty="0" smtClean="0">
                <a:solidFill>
                  <a:srgbClr val="22130B"/>
                </a:solidFill>
                <a:latin typeface="Arial"/>
                <a:ea typeface="Arial"/>
                <a:cs typeface="Arial"/>
                <a:sym typeface="Arial"/>
              </a:rPr>
              <a:t>• </a:t>
            </a:r>
            <a:r>
              <a:rPr lang="en-US" sz="2400" b="1" dirty="0" smtClean="0">
                <a:solidFill>
                  <a:srgbClr val="22130B"/>
                </a:solidFill>
                <a:latin typeface="Arial"/>
                <a:ea typeface="Arial"/>
                <a:cs typeface="Arial"/>
                <a:sym typeface="Arial"/>
              </a:rPr>
              <a:t>Functionality</a:t>
            </a:r>
            <a:r>
              <a:rPr lang="en-US" sz="2400" b="1" dirty="0">
                <a:solidFill>
                  <a:srgbClr val="22130B"/>
                </a:solidFill>
                <a:latin typeface="Arial"/>
                <a:ea typeface="Arial"/>
                <a:cs typeface="Arial"/>
                <a:sym typeface="Arial"/>
              </a:rPr>
              <a:t>: </a:t>
            </a:r>
            <a:r>
              <a:rPr lang="en-US" sz="2400" dirty="0">
                <a:solidFill>
                  <a:srgbClr val="22130B"/>
                </a:solidFill>
                <a:latin typeface="Arial"/>
                <a:ea typeface="Arial"/>
                <a:cs typeface="Arial"/>
                <a:sym typeface="Arial"/>
              </a:rPr>
              <a:t>Design images are created with specific purposes and objectives in mind, such as communicating information, solving problems, or eliciting desired actions from the audience.</a:t>
            </a:r>
          </a:p>
          <a:p>
            <a:pPr marL="0" indent="0">
              <a:buNone/>
            </a:pPr>
            <a:r>
              <a:rPr lang="en-US" sz="2400" b="1" dirty="0" smtClean="0">
                <a:solidFill>
                  <a:srgbClr val="22130B"/>
                </a:solidFill>
                <a:latin typeface="Arial"/>
                <a:ea typeface="Arial"/>
                <a:cs typeface="Arial"/>
                <a:sym typeface="Arial"/>
              </a:rPr>
              <a:t>• Utility</a:t>
            </a:r>
            <a:r>
              <a:rPr lang="en-US" sz="2400" b="1" dirty="0">
                <a:solidFill>
                  <a:srgbClr val="22130B"/>
                </a:solidFill>
                <a:latin typeface="Arial"/>
                <a:ea typeface="Arial"/>
                <a:cs typeface="Arial"/>
                <a:sym typeface="Arial"/>
              </a:rPr>
              <a:t>: </a:t>
            </a:r>
            <a:r>
              <a:rPr lang="en-US" sz="2400" dirty="0">
                <a:solidFill>
                  <a:srgbClr val="22130B"/>
                </a:solidFill>
                <a:latin typeface="Arial"/>
                <a:ea typeface="Arial"/>
                <a:cs typeface="Arial"/>
                <a:sym typeface="Arial"/>
              </a:rPr>
              <a:t>Design images are intended to serve practical purposes, such as enhancing readability, guiding navigation, or promoting products and services.</a:t>
            </a:r>
          </a:p>
          <a:p>
            <a:pPr marL="0" indent="0">
              <a:buNone/>
            </a:pPr>
            <a:r>
              <a:rPr lang="en-US" sz="2400" b="1" dirty="0" smtClean="0">
                <a:solidFill>
                  <a:srgbClr val="22130B"/>
                </a:solidFill>
                <a:latin typeface="Arial"/>
                <a:ea typeface="Arial"/>
                <a:cs typeface="Arial"/>
                <a:sym typeface="Arial"/>
              </a:rPr>
              <a:t>• Clarity</a:t>
            </a:r>
            <a:r>
              <a:rPr lang="en-US" sz="2400" b="1" dirty="0">
                <a:solidFill>
                  <a:srgbClr val="22130B"/>
                </a:solidFill>
                <a:latin typeface="Arial"/>
                <a:ea typeface="Arial"/>
                <a:cs typeface="Arial"/>
                <a:sym typeface="Arial"/>
              </a:rPr>
              <a:t>: </a:t>
            </a:r>
            <a:r>
              <a:rPr lang="en-US" sz="2400" dirty="0">
                <a:solidFill>
                  <a:srgbClr val="22130B"/>
                </a:solidFill>
                <a:latin typeface="Arial"/>
                <a:ea typeface="Arial"/>
                <a:cs typeface="Arial"/>
                <a:sym typeface="Arial"/>
              </a:rPr>
              <a:t>Design images prioritize clarity and effectiveness in communication, often employing clear visuals and concise messaging to convey information efficiently.</a:t>
            </a:r>
          </a:p>
        </p:txBody>
      </p:sp>
      <p:sp>
        <p:nvSpPr>
          <p:cNvPr id="131" name="Google Shape;131;p8"/>
          <p:cNvSpPr txBox="1">
            <a:spLocks noGrp="1"/>
          </p:cNvSpPr>
          <p:nvPr>
            <p:ph type="title"/>
          </p:nvPr>
        </p:nvSpPr>
        <p:spPr>
          <a:xfrm>
            <a:off x="179512" y="53248"/>
            <a:ext cx="7704000" cy="572700"/>
          </a:xfrm>
          <a:prstGeom prst="rect">
            <a:avLst/>
          </a:prstGeom>
          <a:noFill/>
          <a:ln>
            <a:noFill/>
          </a:ln>
        </p:spPr>
        <p:txBody>
          <a:bodyPr spcFirstLastPara="1" wrap="square" lIns="91425" tIns="91425" rIns="91425" bIns="91425" anchor="t" anchorCtr="0">
            <a:noAutofit/>
          </a:bodyPr>
          <a:lstStyle/>
          <a:p>
            <a:pPr marL="285750" lvl="0" indent="-285750" algn="ctr">
              <a:buClr>
                <a:srgbClr val="000000"/>
              </a:buClr>
              <a:buSzPts val="2000"/>
              <a:buFont typeface="Arial"/>
              <a:buChar char="•"/>
            </a:pPr>
            <a:r>
              <a:rPr lang="en-US" sz="2000" dirty="0">
                <a:solidFill>
                  <a:srgbClr val="55301C"/>
                </a:solidFill>
                <a:latin typeface="Poor Richard" panose="02080502050505020702" pitchFamily="18" charset="0"/>
                <a:cs typeface="Arial"/>
                <a:sym typeface="Arial"/>
              </a:rPr>
              <a:t>Defining art and design images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79512" y="-5472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Defining art and design images</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 name="Google Shape;130;p8"/>
          <p:cNvSpPr txBox="1">
            <a:spLocks noGrp="1"/>
          </p:cNvSpPr>
          <p:nvPr>
            <p:ph type="subTitle" idx="1"/>
          </p:nvPr>
        </p:nvSpPr>
        <p:spPr>
          <a:xfrm>
            <a:off x="448461" y="559717"/>
            <a:ext cx="7565995" cy="3567447"/>
          </a:xfrm>
          <a:prstGeom prst="rect">
            <a:avLst/>
          </a:prstGeom>
          <a:noFill/>
          <a:ln>
            <a:noFill/>
          </a:ln>
        </p:spPr>
        <p:txBody>
          <a:bodyPr spcFirstLastPara="1" wrap="square" lIns="91425" tIns="91425" rIns="91425" bIns="91425" anchor="t" anchorCtr="0">
            <a:noAutofit/>
          </a:bodyPr>
          <a:lstStyle/>
          <a:p>
            <a:pPr marL="0" indent="0" algn="l">
              <a:buNone/>
            </a:pPr>
            <a:r>
              <a:rPr lang="en-US" sz="2400" b="1" dirty="0" smtClean="0">
                <a:solidFill>
                  <a:srgbClr val="22130B"/>
                </a:solidFill>
                <a:latin typeface="Arial"/>
                <a:ea typeface="Arial"/>
                <a:cs typeface="Arial"/>
                <a:sym typeface="Arial"/>
              </a:rPr>
              <a:t>2. Design </a:t>
            </a:r>
            <a:r>
              <a:rPr lang="en-US" sz="2400" b="1" dirty="0">
                <a:solidFill>
                  <a:srgbClr val="22130B"/>
                </a:solidFill>
                <a:latin typeface="Arial"/>
                <a:ea typeface="Arial"/>
                <a:cs typeface="Arial"/>
                <a:sym typeface="Arial"/>
              </a:rPr>
              <a:t>Images</a:t>
            </a:r>
            <a:r>
              <a:rPr lang="en-US" sz="2400" b="1" dirty="0" smtClean="0">
                <a:solidFill>
                  <a:srgbClr val="22130B"/>
                </a:solidFill>
                <a:latin typeface="Arial"/>
                <a:ea typeface="Arial"/>
                <a:cs typeface="Arial"/>
                <a:sym typeface="Arial"/>
              </a:rPr>
              <a:t>:</a:t>
            </a:r>
          </a:p>
          <a:p>
            <a:pPr marL="0" indent="0" algn="l">
              <a:buNone/>
            </a:pPr>
            <a:endParaRPr lang="en-US" b="1" dirty="0">
              <a:solidFill>
                <a:srgbClr val="22130B"/>
              </a:solidFill>
              <a:latin typeface="Arial"/>
              <a:ea typeface="Arial"/>
              <a:cs typeface="Arial"/>
              <a:sym typeface="Arial"/>
            </a:endParaRPr>
          </a:p>
          <a:p>
            <a:pPr marL="0" indent="0" algn="l"/>
            <a:r>
              <a:rPr lang="en-US" b="1" dirty="0" smtClean="0">
                <a:solidFill>
                  <a:srgbClr val="22130B"/>
                </a:solidFill>
                <a:latin typeface="Arial"/>
                <a:ea typeface="Arial"/>
                <a:cs typeface="Arial"/>
                <a:sym typeface="Arial"/>
              </a:rPr>
              <a:t>• </a:t>
            </a:r>
            <a:r>
              <a:rPr lang="en-US" dirty="0" smtClean="0">
                <a:solidFill>
                  <a:srgbClr val="22130B"/>
                </a:solidFill>
                <a:latin typeface="Arial"/>
                <a:ea typeface="Arial"/>
                <a:cs typeface="Arial"/>
                <a:sym typeface="Arial"/>
              </a:rPr>
              <a:t>Consistency</a:t>
            </a:r>
            <a:r>
              <a:rPr lang="en-US" dirty="0">
                <a:solidFill>
                  <a:srgbClr val="22130B"/>
                </a:solidFill>
                <a:latin typeface="Arial"/>
                <a:ea typeface="Arial"/>
                <a:cs typeface="Arial"/>
                <a:sym typeface="Arial"/>
              </a:rPr>
              <a:t>: </a:t>
            </a:r>
            <a:r>
              <a:rPr lang="en-US" b="0" dirty="0">
                <a:solidFill>
                  <a:srgbClr val="22130B"/>
                </a:solidFill>
                <a:latin typeface="Arial"/>
                <a:ea typeface="Arial"/>
                <a:cs typeface="Arial"/>
                <a:sym typeface="Arial"/>
              </a:rPr>
              <a:t>Design images aim for consistency and coherence within a broader design context, adhering to established branding guidelines, visual hierarchy, and design principles.</a:t>
            </a:r>
          </a:p>
          <a:p>
            <a:pPr marL="0" indent="0" algn="l"/>
            <a:r>
              <a:rPr lang="en-US" dirty="0" smtClean="0">
                <a:solidFill>
                  <a:srgbClr val="22130B"/>
                </a:solidFill>
                <a:latin typeface="Arial"/>
                <a:ea typeface="Arial"/>
                <a:cs typeface="Arial"/>
                <a:sym typeface="Arial"/>
              </a:rPr>
              <a:t>• Audience-Centric</a:t>
            </a:r>
            <a:r>
              <a:rPr lang="en-US" dirty="0">
                <a:solidFill>
                  <a:srgbClr val="22130B"/>
                </a:solidFill>
                <a:latin typeface="Arial"/>
                <a:ea typeface="Arial"/>
                <a:cs typeface="Arial"/>
                <a:sym typeface="Arial"/>
              </a:rPr>
              <a:t>: </a:t>
            </a:r>
            <a:r>
              <a:rPr lang="en-US" b="0" dirty="0">
                <a:solidFill>
                  <a:srgbClr val="22130B"/>
                </a:solidFill>
                <a:latin typeface="Arial"/>
                <a:ea typeface="Arial"/>
                <a:cs typeface="Arial"/>
                <a:sym typeface="Arial"/>
              </a:rPr>
              <a:t>Design images are tailored to the needs and preferences of the target audience, considering factors such as demographics, cultural norms, and user experience.</a:t>
            </a:r>
          </a:p>
          <a:p>
            <a:pPr marL="0" indent="0" algn="l"/>
            <a:r>
              <a:rPr lang="en-US" dirty="0" smtClean="0">
                <a:solidFill>
                  <a:srgbClr val="22130B"/>
                </a:solidFill>
                <a:latin typeface="Arial"/>
                <a:ea typeface="Arial"/>
                <a:cs typeface="Arial"/>
                <a:sym typeface="Arial"/>
              </a:rPr>
              <a:t>• Problem-Solving</a:t>
            </a:r>
            <a:r>
              <a:rPr lang="en-US" dirty="0">
                <a:solidFill>
                  <a:srgbClr val="22130B"/>
                </a:solidFill>
                <a:latin typeface="Arial"/>
                <a:ea typeface="Arial"/>
                <a:cs typeface="Arial"/>
                <a:sym typeface="Arial"/>
              </a:rPr>
              <a:t>: </a:t>
            </a:r>
            <a:r>
              <a:rPr lang="en-US" b="0" dirty="0">
                <a:solidFill>
                  <a:srgbClr val="22130B"/>
                </a:solidFill>
                <a:latin typeface="Arial"/>
                <a:ea typeface="Arial"/>
                <a:cs typeface="Arial"/>
                <a:sym typeface="Arial"/>
              </a:rPr>
              <a:t>Design images often involve problem-solving processes, addressing specific challenges or requirements posed by the project brief or client brief.</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0"/>
          <p:cNvSpPr txBox="1">
            <a:spLocks noGrp="1"/>
          </p:cNvSpPr>
          <p:nvPr>
            <p:ph type="subTitle" idx="4"/>
          </p:nvPr>
        </p:nvSpPr>
        <p:spPr>
          <a:xfrm>
            <a:off x="4839057" y="4601429"/>
            <a:ext cx="4062846" cy="411432"/>
          </a:xfrm>
          <a:prstGeom prst="rect">
            <a:avLst/>
          </a:prstGeom>
          <a:noFill/>
          <a:ln>
            <a:noFill/>
          </a:ln>
        </p:spPr>
        <p:txBody>
          <a:bodyPr spcFirstLastPara="1" wrap="square" lIns="91425" tIns="91425" rIns="91425" bIns="91425" anchor="t" anchorCtr="0">
            <a:noAutofit/>
          </a:bodyPr>
          <a:lstStyle/>
          <a:p>
            <a:pPr lvl="0" algn="l"/>
            <a:r>
              <a:rPr lang="en-US" sz="800" dirty="0" smtClean="0">
                <a:solidFill>
                  <a:srgbClr val="55301C"/>
                </a:solidFill>
              </a:rPr>
              <a:t>Sources: </a:t>
            </a:r>
            <a:r>
              <a:rPr lang="en-US" sz="800" dirty="0">
                <a:solidFill>
                  <a:srgbClr val="55301C"/>
                </a:solidFill>
                <a:hlinkClick r:id="rId3"/>
              </a:rPr>
              <a:t>https://pixabay.com/photos/london-neon-sign-advertising-people-3794348</a:t>
            </a:r>
            <a:r>
              <a:rPr lang="en-US" sz="800" dirty="0" smtClean="0">
                <a:solidFill>
                  <a:srgbClr val="55301C"/>
                </a:solidFill>
                <a:hlinkClick r:id="rId3"/>
              </a:rPr>
              <a:t>//</a:t>
            </a:r>
            <a:endParaRPr lang="en-US" sz="800" dirty="0" smtClean="0">
              <a:solidFill>
                <a:srgbClr val="55301C"/>
              </a:solidFill>
            </a:endParaRPr>
          </a:p>
          <a:p>
            <a:pPr lvl="0" algn="l"/>
            <a:r>
              <a:rPr lang="en-US" sz="800" dirty="0" smtClean="0">
                <a:solidFill>
                  <a:srgbClr val="55301C"/>
                </a:solidFill>
              </a:rPr>
              <a:t>https</a:t>
            </a:r>
            <a:r>
              <a:rPr lang="en-US" sz="800" dirty="0">
                <a:solidFill>
                  <a:srgbClr val="55301C"/>
                </a:solidFill>
              </a:rPr>
              <a:t>://pixabay.com/photos/coke-advertising-bar-restaurant-3807410/ </a:t>
            </a:r>
            <a:endParaRPr dirty="0"/>
          </a:p>
        </p:txBody>
      </p:sp>
      <p:sp>
        <p:nvSpPr>
          <p:cNvPr id="149" name="Google Shape;149;p10"/>
          <p:cNvSpPr txBox="1">
            <a:spLocks noGrp="1"/>
          </p:cNvSpPr>
          <p:nvPr>
            <p:ph type="title"/>
          </p:nvPr>
        </p:nvSpPr>
        <p:spPr>
          <a:xfrm>
            <a:off x="-610036" y="11270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Defining art and design images</a:t>
            </a:r>
            <a:endParaRPr dirty="0"/>
          </a:p>
        </p:txBody>
      </p:sp>
      <p:pic>
        <p:nvPicPr>
          <p:cNvPr id="1026" name="Picture 2" descr="Free London Neon Sign photo and 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064" y="924443"/>
            <a:ext cx="5270835" cy="35125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Coke Advertising photo and pictu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8830" y="1294627"/>
            <a:ext cx="4023073" cy="2772149"/>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11"/>
          <p:cNvSpPr txBox="1">
            <a:spLocks noGrp="1"/>
          </p:cNvSpPr>
          <p:nvPr>
            <p:ph type="subTitle" idx="1"/>
          </p:nvPr>
        </p:nvSpPr>
        <p:spPr>
          <a:xfrm>
            <a:off x="502279" y="923864"/>
            <a:ext cx="7727241" cy="2592288"/>
          </a:xfrm>
          <a:prstGeom prst="rect">
            <a:avLst/>
          </a:prstGeom>
          <a:noFill/>
          <a:ln>
            <a:noFill/>
          </a:ln>
        </p:spPr>
        <p:txBody>
          <a:bodyPr spcFirstLastPara="1" wrap="square" lIns="91425" tIns="91425" rIns="91425" bIns="91425" anchor="t" anchorCtr="0">
            <a:noAutofit/>
          </a:bodyPr>
          <a:lstStyle/>
          <a:p>
            <a:pPr marL="0" lvl="0" indent="0" algn="just"/>
            <a:r>
              <a:rPr lang="en-US" sz="2000" b="1" dirty="0">
                <a:solidFill>
                  <a:srgbClr val="222222"/>
                </a:solidFill>
                <a:latin typeface="Arial"/>
                <a:ea typeface="Arial"/>
                <a:cs typeface="Arial"/>
                <a:sym typeface="Arial"/>
              </a:rPr>
              <a:t>Art Images</a:t>
            </a:r>
            <a:r>
              <a:rPr lang="en-US" sz="2000" b="1" dirty="0" smtClean="0">
                <a:solidFill>
                  <a:srgbClr val="222222"/>
                </a:solidFill>
                <a:latin typeface="Arial"/>
                <a:ea typeface="Arial"/>
                <a:cs typeface="Arial"/>
                <a:sym typeface="Arial"/>
              </a:rPr>
              <a:t>:</a:t>
            </a:r>
          </a:p>
          <a:p>
            <a:pPr marL="0" lvl="0" indent="0" algn="just"/>
            <a:endParaRPr lang="en-US" sz="2000" b="1" dirty="0">
              <a:solidFill>
                <a:srgbClr val="222222"/>
              </a:solidFill>
              <a:latin typeface="Arial"/>
              <a:ea typeface="Arial"/>
              <a:cs typeface="Arial"/>
              <a:sym typeface="Arial"/>
            </a:endParaRPr>
          </a:p>
          <a:p>
            <a:pPr marL="0" lvl="0" indent="0" algn="just"/>
            <a:r>
              <a:rPr lang="en-US" sz="2000" b="1" dirty="0" smtClean="0">
                <a:solidFill>
                  <a:srgbClr val="222222"/>
                </a:solidFill>
                <a:latin typeface="Arial"/>
                <a:ea typeface="Arial"/>
                <a:cs typeface="Arial"/>
                <a:sym typeface="Arial"/>
              </a:rPr>
              <a:t>1. Paintings</a:t>
            </a:r>
            <a:r>
              <a:rPr lang="en-US" sz="2000" b="1" dirty="0">
                <a:solidFill>
                  <a:srgbClr val="222222"/>
                </a:solidFill>
                <a:latin typeface="Arial"/>
                <a:ea typeface="Arial"/>
                <a:cs typeface="Arial"/>
                <a:sym typeface="Arial"/>
              </a:rPr>
              <a:t>: </a:t>
            </a:r>
            <a:r>
              <a:rPr lang="en-US" sz="2000" dirty="0">
                <a:solidFill>
                  <a:srgbClr val="222222"/>
                </a:solidFill>
                <a:latin typeface="Arial"/>
                <a:ea typeface="Arial"/>
                <a:cs typeface="Arial"/>
                <a:sym typeface="Arial"/>
              </a:rPr>
              <a:t>Created with various painting mediums such as oil, acrylic, watercolor, or mixed media, paintings are highly expressive and often showcase the artist's unique style and vision.</a:t>
            </a:r>
          </a:p>
          <a:p>
            <a:pPr marL="0" lvl="0" indent="0" algn="just"/>
            <a:r>
              <a:rPr lang="en-US" sz="2000" b="1" dirty="0" smtClean="0">
                <a:solidFill>
                  <a:srgbClr val="222222"/>
                </a:solidFill>
                <a:latin typeface="Arial"/>
                <a:ea typeface="Arial"/>
                <a:cs typeface="Arial"/>
                <a:sym typeface="Arial"/>
              </a:rPr>
              <a:t>2. Drawings</a:t>
            </a:r>
            <a:r>
              <a:rPr lang="en-US" sz="2000" b="1" dirty="0">
                <a:solidFill>
                  <a:srgbClr val="222222"/>
                </a:solidFill>
                <a:latin typeface="Arial"/>
                <a:ea typeface="Arial"/>
                <a:cs typeface="Arial"/>
                <a:sym typeface="Arial"/>
              </a:rPr>
              <a:t>: </a:t>
            </a:r>
            <a:r>
              <a:rPr lang="en-US" sz="2000" dirty="0" smtClean="0">
                <a:solidFill>
                  <a:srgbClr val="222222"/>
                </a:solidFill>
                <a:latin typeface="Arial"/>
                <a:ea typeface="Arial"/>
                <a:cs typeface="Arial"/>
                <a:sym typeface="Arial"/>
              </a:rPr>
              <a:t>encompass </a:t>
            </a:r>
            <a:r>
              <a:rPr lang="en-US" sz="2000" dirty="0">
                <a:solidFill>
                  <a:srgbClr val="222222"/>
                </a:solidFill>
                <a:latin typeface="Arial"/>
                <a:ea typeface="Arial"/>
                <a:cs typeface="Arial"/>
                <a:sym typeface="Arial"/>
              </a:rPr>
              <a:t>a wide range of techniques, including pencil, charcoal, ink, pastel, and digital drawing. They can range from detailed and realistic to abstract and conceptual.</a:t>
            </a:r>
          </a:p>
          <a:p>
            <a:pPr marL="0" lvl="0" indent="0" algn="just"/>
            <a:r>
              <a:rPr lang="en-US" sz="2000" b="1" dirty="0" smtClean="0">
                <a:solidFill>
                  <a:srgbClr val="222222"/>
                </a:solidFill>
                <a:latin typeface="Arial"/>
                <a:ea typeface="Arial"/>
                <a:cs typeface="Arial"/>
                <a:sym typeface="Arial"/>
              </a:rPr>
              <a:t>3. Sculptures</a:t>
            </a:r>
            <a:r>
              <a:rPr lang="en-US" sz="2000" b="1" dirty="0">
                <a:solidFill>
                  <a:srgbClr val="222222"/>
                </a:solidFill>
                <a:latin typeface="Arial"/>
                <a:ea typeface="Arial"/>
                <a:cs typeface="Arial"/>
                <a:sym typeface="Arial"/>
              </a:rPr>
              <a:t>: </a:t>
            </a:r>
            <a:r>
              <a:rPr lang="en-US" sz="2000" dirty="0" smtClean="0">
                <a:solidFill>
                  <a:srgbClr val="222222"/>
                </a:solidFill>
                <a:latin typeface="Arial"/>
                <a:ea typeface="Arial"/>
                <a:cs typeface="Arial"/>
                <a:sym typeface="Arial"/>
              </a:rPr>
              <a:t>are </a:t>
            </a:r>
            <a:r>
              <a:rPr lang="en-US" sz="2000" dirty="0">
                <a:solidFill>
                  <a:srgbClr val="222222"/>
                </a:solidFill>
                <a:latin typeface="Arial"/>
                <a:ea typeface="Arial"/>
                <a:cs typeface="Arial"/>
                <a:sym typeface="Arial"/>
              </a:rPr>
              <a:t>three-dimensional artworks created by shaping or carving materials such as clay, wood, metal, stone, or plastic. They can be representational or abstract and are often displayed in galleries, public spaces, or outdoor environments.</a:t>
            </a:r>
          </a:p>
        </p:txBody>
      </p:sp>
      <p:sp>
        <p:nvSpPr>
          <p:cNvPr id="4" name="Rectangle 3"/>
          <p:cNvSpPr/>
          <p:nvPr/>
        </p:nvSpPr>
        <p:spPr>
          <a:xfrm>
            <a:off x="464672" y="98793"/>
            <a:ext cx="4035079" cy="646331"/>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b="1" dirty="0" smtClean="0">
                <a:solidFill>
                  <a:schemeClr val="bg1">
                    <a:lumMod val="10000"/>
                  </a:schemeClr>
                </a:solidFill>
                <a:latin typeface="Poor Richard" panose="02080502050505020702" pitchFamily="18" charset="0"/>
              </a:rPr>
              <a:t>Types of </a:t>
            </a:r>
            <a:r>
              <a:rPr lang="en-US" sz="2400" b="1" dirty="0">
                <a:solidFill>
                  <a:schemeClr val="bg1">
                    <a:lumMod val="10000"/>
                  </a:schemeClr>
                </a:solidFill>
                <a:latin typeface="Poor Richard" panose="02080502050505020702" pitchFamily="18" charset="0"/>
              </a:rPr>
              <a:t>images in art and design</a:t>
            </a:r>
            <a:endParaRPr lang="en-US" sz="2400" b="1" dirty="0">
              <a:solidFill>
                <a:schemeClr val="bg1">
                  <a:lumMod val="10000"/>
                </a:schemeClr>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251520" y="-286350"/>
            <a:ext cx="7704000" cy="57270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10000"/>
                  </a:schemeClr>
                </a:solidFill>
                <a:latin typeface="Poor Richard" panose="02080502050505020702" pitchFamily="18" charset="0"/>
              </a:rPr>
              <a:t>Types images in art and design</a:t>
            </a:r>
            <a:endParaRPr lang="en-US" dirty="0">
              <a:solidFill>
                <a:schemeClr val="bg1">
                  <a:lumMod val="10000"/>
                </a:schemeClr>
              </a:solidFill>
              <a:latin typeface="Poor Richard" panose="02080502050505020702" pitchFamily="18" charset="0"/>
            </a:endParaRPr>
          </a:p>
        </p:txBody>
      </p:sp>
      <p:sp>
        <p:nvSpPr>
          <p:cNvPr id="2" name="Rectangle 1"/>
          <p:cNvSpPr/>
          <p:nvPr/>
        </p:nvSpPr>
        <p:spPr>
          <a:xfrm>
            <a:off x="251520" y="949603"/>
            <a:ext cx="8227462" cy="4093428"/>
          </a:xfrm>
          <a:prstGeom prst="rect">
            <a:avLst/>
          </a:prstGeom>
        </p:spPr>
        <p:txBody>
          <a:bodyPr wrap="square">
            <a:spAutoFit/>
          </a:bodyPr>
          <a:lstStyle/>
          <a:p>
            <a:r>
              <a:rPr lang="en-US" sz="2000" b="1" dirty="0" smtClean="0"/>
              <a:t>4. Photography</a:t>
            </a:r>
            <a:r>
              <a:rPr lang="en-US" sz="2000" b="1" dirty="0"/>
              <a:t>: </a:t>
            </a:r>
            <a:r>
              <a:rPr lang="en-US" sz="2000" dirty="0" smtClean="0"/>
              <a:t>involves </a:t>
            </a:r>
            <a:r>
              <a:rPr lang="en-US" sz="2000" dirty="0"/>
              <a:t>capturing images with a camera, whether analog or digital. Photographs can document reality, convey emotions, tell stories, or explore artistic concepts through composition, lighting, and subject matter.</a:t>
            </a:r>
          </a:p>
          <a:p>
            <a:r>
              <a:rPr lang="en-US" sz="2000" b="1" dirty="0" smtClean="0"/>
              <a:t>5. Printmaking</a:t>
            </a:r>
            <a:r>
              <a:rPr lang="en-US" sz="2000" b="1" dirty="0"/>
              <a:t>: </a:t>
            </a:r>
            <a:r>
              <a:rPr lang="en-US" sz="2000" dirty="0" smtClean="0"/>
              <a:t>techniques </a:t>
            </a:r>
            <a:r>
              <a:rPr lang="en-US" sz="2000" dirty="0"/>
              <a:t>such as etching, lithography, screen printing, and woodcut produce multiple copies of an image from a matrix. Each print can have unique characteristics due to variations in the printing process.</a:t>
            </a:r>
          </a:p>
          <a:p>
            <a:r>
              <a:rPr lang="en-US" sz="2000" b="1" dirty="0" smtClean="0"/>
              <a:t>6. Digital </a:t>
            </a:r>
            <a:r>
              <a:rPr lang="en-US" sz="2000" b="1" dirty="0"/>
              <a:t>Art: </a:t>
            </a:r>
            <a:r>
              <a:rPr lang="en-US" sz="2000" dirty="0" smtClean="0"/>
              <a:t>encompasses </a:t>
            </a:r>
            <a:r>
              <a:rPr lang="en-US" sz="2000" dirty="0"/>
              <a:t>various forms of artwork created using digital tools and technologies, including digital painting, illustration, graphic design, 3D modeling, and animation. It allows for versatility, experimentation, and manipulation of imagery through software programs.</a:t>
            </a:r>
            <a:endParaRPr lang="en-US"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1254273"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Types of images in art and design</a:t>
            </a:r>
          </a:p>
        </p:txBody>
      </p:sp>
      <p:sp>
        <p:nvSpPr>
          <p:cNvPr id="2" name="Subtitle 1"/>
          <p:cNvSpPr>
            <a:spLocks noGrp="1"/>
          </p:cNvSpPr>
          <p:nvPr>
            <p:ph type="subTitle" idx="1"/>
          </p:nvPr>
        </p:nvSpPr>
        <p:spPr>
          <a:xfrm>
            <a:off x="384464" y="4436918"/>
            <a:ext cx="6225627" cy="526830"/>
          </a:xfrm>
        </p:spPr>
        <p:txBody>
          <a:bodyPr/>
          <a:lstStyle/>
          <a:p>
            <a:r>
              <a:rPr lang="en-US" sz="1000" dirty="0" err="1">
                <a:solidFill>
                  <a:schemeClr val="bg1">
                    <a:lumMod val="10000"/>
                  </a:schemeClr>
                </a:solidFill>
              </a:rPr>
              <a:t>Sources:https</a:t>
            </a:r>
            <a:r>
              <a:rPr lang="en-US" sz="1000" dirty="0">
                <a:solidFill>
                  <a:schemeClr val="bg1">
                    <a:lumMod val="10000"/>
                  </a:schemeClr>
                </a:solidFill>
              </a:rPr>
              <a:t>://pixabay.com/photos/saint-pierre-statue-sculpture-art-1633682</a:t>
            </a:r>
            <a:r>
              <a:rPr lang="en-US" sz="1000" dirty="0" smtClean="0">
                <a:solidFill>
                  <a:schemeClr val="bg1">
                    <a:lumMod val="10000"/>
                  </a:schemeClr>
                </a:solidFill>
              </a:rPr>
              <a:t>/</a:t>
            </a:r>
          </a:p>
          <a:p>
            <a:r>
              <a:rPr lang="en-US" sz="1000" dirty="0">
                <a:solidFill>
                  <a:schemeClr val="bg1">
                    <a:lumMod val="10000"/>
                  </a:schemeClr>
                </a:solidFill>
              </a:rPr>
              <a:t>https://pixabay.com/photos/dog-animal-mammal-cute-digital-art-8651438/</a:t>
            </a:r>
            <a:endParaRPr lang="en-US" sz="1000" dirty="0">
              <a:solidFill>
                <a:schemeClr val="bg1">
                  <a:lumMod val="10000"/>
                </a:schemeClr>
              </a:solidFill>
            </a:endParaRPr>
          </a:p>
        </p:txBody>
      </p:sp>
      <p:pic>
        <p:nvPicPr>
          <p:cNvPr id="2050" name="Picture 2" descr="Free Saint Pierre Statue photo and pict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08" y="977370"/>
            <a:ext cx="5193442" cy="346094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ree Dog Animal photo and 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51" y="1310460"/>
            <a:ext cx="3126458" cy="31264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146027" y="0"/>
            <a:ext cx="5296336"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Types of images in art and design</a:t>
            </a:r>
            <a:endParaRPr dirty="0"/>
          </a:p>
        </p:txBody>
      </p:sp>
      <p:sp>
        <p:nvSpPr>
          <p:cNvPr id="174" name="Google Shape;174;p14"/>
          <p:cNvSpPr txBox="1">
            <a:spLocks noGrp="1"/>
          </p:cNvSpPr>
          <p:nvPr>
            <p:ph type="subTitle" idx="4"/>
          </p:nvPr>
        </p:nvSpPr>
        <p:spPr>
          <a:xfrm>
            <a:off x="83128" y="572700"/>
            <a:ext cx="7834745" cy="3384376"/>
          </a:xfrm>
          <a:prstGeom prst="rect">
            <a:avLst/>
          </a:prstGeom>
          <a:noFill/>
          <a:ln>
            <a:noFill/>
          </a:ln>
        </p:spPr>
        <p:txBody>
          <a:bodyPr spcFirstLastPara="1" wrap="square" lIns="91425" tIns="91425" rIns="91425" bIns="91425" anchor="t" anchorCtr="0">
            <a:noAutofit/>
          </a:bodyPr>
          <a:lstStyle/>
          <a:p>
            <a:pPr lvl="0" algn="l">
              <a:buFont typeface="Noto Sans Symbols"/>
              <a:buChar char="❑"/>
            </a:pPr>
            <a:r>
              <a:rPr lang="en-US" sz="2000" b="1" dirty="0">
                <a:solidFill>
                  <a:srgbClr val="22130B"/>
                </a:solidFill>
                <a:latin typeface="+mn-lt"/>
              </a:rPr>
              <a:t>Design </a:t>
            </a:r>
            <a:r>
              <a:rPr lang="en-US" sz="2000" b="1" dirty="0" smtClean="0">
                <a:solidFill>
                  <a:srgbClr val="22130B"/>
                </a:solidFill>
                <a:latin typeface="+mn-lt"/>
              </a:rPr>
              <a:t>Images</a:t>
            </a:r>
          </a:p>
          <a:p>
            <a:pPr lvl="0" algn="l">
              <a:buFont typeface="Noto Sans Symbols"/>
              <a:buChar char="❑"/>
            </a:pPr>
            <a:endParaRPr lang="en-US" sz="2000" b="1" dirty="0" smtClean="0">
              <a:solidFill>
                <a:srgbClr val="22130B"/>
              </a:solidFill>
              <a:latin typeface="+mn-lt"/>
            </a:endParaRPr>
          </a:p>
          <a:p>
            <a:pPr lvl="0" algn="l">
              <a:buFont typeface="Noto Sans Symbols"/>
              <a:buChar char="❑"/>
            </a:pPr>
            <a:r>
              <a:rPr lang="en-US" sz="2000" dirty="0" smtClean="0">
                <a:solidFill>
                  <a:srgbClr val="22130B"/>
                </a:solidFill>
                <a:latin typeface="+mn-lt"/>
              </a:rPr>
              <a:t> </a:t>
            </a:r>
            <a:r>
              <a:rPr lang="en-US" sz="2000" b="1" dirty="0">
                <a:solidFill>
                  <a:srgbClr val="22130B"/>
                </a:solidFill>
                <a:latin typeface="+mn-lt"/>
              </a:rPr>
              <a:t>1.	Logos and Icons: </a:t>
            </a:r>
            <a:r>
              <a:rPr lang="en-US" sz="2000" dirty="0" smtClean="0">
                <a:solidFill>
                  <a:srgbClr val="22130B"/>
                </a:solidFill>
                <a:latin typeface="+mn-lt"/>
              </a:rPr>
              <a:t>are </a:t>
            </a:r>
            <a:r>
              <a:rPr lang="en-US" sz="2000" dirty="0">
                <a:solidFill>
                  <a:srgbClr val="22130B"/>
                </a:solidFill>
                <a:latin typeface="+mn-lt"/>
              </a:rPr>
              <a:t>visual symbols or marks representing brands, organizations, or products. Icons are simplified graphical representations used to represent actions, functions, or concepts within user interfaces.</a:t>
            </a:r>
          </a:p>
          <a:p>
            <a:pPr lvl="0" algn="l">
              <a:buFont typeface="Noto Sans Symbols"/>
              <a:buChar char="❑"/>
            </a:pPr>
            <a:r>
              <a:rPr lang="en-US" sz="2000" b="1" dirty="0">
                <a:solidFill>
                  <a:srgbClr val="22130B"/>
                </a:solidFill>
                <a:latin typeface="+mn-lt"/>
              </a:rPr>
              <a:t>2.	Illustrations: </a:t>
            </a:r>
            <a:r>
              <a:rPr lang="en-US" sz="2000" dirty="0" smtClean="0">
                <a:solidFill>
                  <a:srgbClr val="22130B"/>
                </a:solidFill>
                <a:latin typeface="+mn-lt"/>
              </a:rPr>
              <a:t>are </a:t>
            </a:r>
            <a:r>
              <a:rPr lang="en-US" sz="2000" dirty="0">
                <a:solidFill>
                  <a:srgbClr val="22130B"/>
                </a:solidFill>
                <a:latin typeface="+mn-lt"/>
              </a:rPr>
              <a:t>visual representations created to accompany text or convey specific messages in design projects such as books, magazines, websites, or advertisements. They can be hand-drawn, digitally created, or a combination of both.</a:t>
            </a:r>
          </a:p>
          <a:p>
            <a:pPr lvl="0" algn="l">
              <a:buFont typeface="Noto Sans Symbols"/>
              <a:buChar char="❑"/>
            </a:pPr>
            <a:r>
              <a:rPr lang="en-US" sz="2000" b="1" dirty="0">
                <a:solidFill>
                  <a:srgbClr val="22130B"/>
                </a:solidFill>
                <a:latin typeface="+mn-lt"/>
              </a:rPr>
              <a:t>3.	Photography for Design: </a:t>
            </a:r>
            <a:r>
              <a:rPr lang="en-US" sz="2000" dirty="0" smtClean="0">
                <a:solidFill>
                  <a:srgbClr val="22130B"/>
                </a:solidFill>
                <a:latin typeface="+mn-lt"/>
              </a:rPr>
              <a:t>plays </a:t>
            </a:r>
            <a:r>
              <a:rPr lang="en-US" sz="2000" dirty="0">
                <a:solidFill>
                  <a:srgbClr val="22130B"/>
                </a:solidFill>
                <a:latin typeface="+mn-lt"/>
              </a:rPr>
              <a:t>a crucial role in design, whether it's product photography for e-commerce websites, lifestyle photography for advertising campaigns, or editorial photography for magazines and brochures.</a:t>
            </a:r>
          </a:p>
          <a:p>
            <a:pPr marL="457200" lvl="0" indent="-342900" algn="l" rtl="0">
              <a:lnSpc>
                <a:spcPct val="100000"/>
              </a:lnSpc>
              <a:spcBef>
                <a:spcPts val="0"/>
              </a:spcBef>
              <a:spcAft>
                <a:spcPts val="0"/>
              </a:spcAft>
              <a:buSzPts val="1400"/>
              <a:buNone/>
            </a:pP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412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Types of images in art and design</a:t>
            </a:r>
            <a:endParaRPr dirty="0">
              <a:latin typeface="Poor Richard" panose="02080502050505020702" pitchFamily="18" charset="0"/>
            </a:endParaRPr>
          </a:p>
        </p:txBody>
      </p:sp>
      <p:sp>
        <p:nvSpPr>
          <p:cNvPr id="180" name="Google Shape;180;p15"/>
          <p:cNvSpPr txBox="1">
            <a:spLocks noGrp="1"/>
          </p:cNvSpPr>
          <p:nvPr>
            <p:ph type="subTitle" idx="1"/>
          </p:nvPr>
        </p:nvSpPr>
        <p:spPr>
          <a:xfrm>
            <a:off x="176645" y="893034"/>
            <a:ext cx="7325591" cy="360040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2000" b="1" dirty="0">
                <a:solidFill>
                  <a:srgbClr val="22130B"/>
                </a:solidFill>
                <a:latin typeface="Arial"/>
                <a:ea typeface="Arial"/>
                <a:cs typeface="Arial"/>
                <a:sym typeface="Arial"/>
              </a:rPr>
              <a:t>4.</a:t>
            </a:r>
            <a:r>
              <a:rPr lang="en-US" sz="2000" dirty="0">
                <a:solidFill>
                  <a:srgbClr val="22130B"/>
                </a:solidFill>
                <a:latin typeface="Arial"/>
                <a:ea typeface="Arial"/>
                <a:cs typeface="Arial"/>
                <a:sym typeface="Arial"/>
              </a:rPr>
              <a:t>	</a:t>
            </a:r>
            <a:r>
              <a:rPr lang="en-US" sz="2000" b="1" dirty="0">
                <a:solidFill>
                  <a:srgbClr val="22130B"/>
                </a:solidFill>
                <a:latin typeface="Arial"/>
                <a:ea typeface="Arial"/>
                <a:cs typeface="Arial"/>
                <a:sym typeface="Arial"/>
              </a:rPr>
              <a:t>Infographics: </a:t>
            </a:r>
            <a:r>
              <a:rPr lang="en-US" sz="2000" dirty="0">
                <a:solidFill>
                  <a:srgbClr val="22130B"/>
                </a:solidFill>
                <a:latin typeface="Arial"/>
                <a:ea typeface="Arial"/>
                <a:cs typeface="Arial"/>
                <a:sym typeface="Arial"/>
              </a:rPr>
              <a:t>Infographics are visual representations of data, information, or processes designed to make complex concepts more understandable and engaging. They often combine text, icons, illustrations, and charts to communicate effectively.</a:t>
            </a:r>
          </a:p>
          <a:p>
            <a:pPr marL="342900" lvl="0" algn="just">
              <a:buFont typeface="Wingdings" panose="05000000000000000000" pitchFamily="2" charset="2"/>
              <a:buChar char="§"/>
            </a:pPr>
            <a:r>
              <a:rPr lang="en-US" sz="2000" b="1" dirty="0">
                <a:solidFill>
                  <a:srgbClr val="22130B"/>
                </a:solidFill>
                <a:latin typeface="Arial"/>
                <a:ea typeface="Arial"/>
                <a:cs typeface="Arial"/>
                <a:sym typeface="Arial"/>
              </a:rPr>
              <a:t>5.</a:t>
            </a:r>
            <a:r>
              <a:rPr lang="en-US" sz="2000" dirty="0">
                <a:solidFill>
                  <a:srgbClr val="22130B"/>
                </a:solidFill>
                <a:latin typeface="Arial"/>
                <a:ea typeface="Arial"/>
                <a:cs typeface="Arial"/>
                <a:sym typeface="Arial"/>
              </a:rPr>
              <a:t>	</a:t>
            </a:r>
            <a:r>
              <a:rPr lang="en-US" sz="2000" b="1" dirty="0">
                <a:solidFill>
                  <a:srgbClr val="22130B"/>
                </a:solidFill>
                <a:latin typeface="Arial"/>
                <a:ea typeface="Arial"/>
                <a:cs typeface="Arial"/>
                <a:sym typeface="Arial"/>
              </a:rPr>
              <a:t>UI/UX Graphics: </a:t>
            </a:r>
            <a:r>
              <a:rPr lang="en-US" sz="2000" dirty="0">
                <a:solidFill>
                  <a:srgbClr val="22130B"/>
                </a:solidFill>
                <a:latin typeface="Arial"/>
                <a:ea typeface="Arial"/>
                <a:cs typeface="Arial"/>
                <a:sym typeface="Arial"/>
              </a:rPr>
              <a:t>User interface (UI) and user experience (UX) design rely heavily on visual elements such as buttons, menus, controls, and navigation bars to create intuitive and engaging digital experiences.</a:t>
            </a:r>
          </a:p>
          <a:p>
            <a:pPr marL="342900" lvl="0" algn="just">
              <a:buFont typeface="Wingdings" panose="05000000000000000000" pitchFamily="2" charset="2"/>
              <a:buChar char="§"/>
            </a:pPr>
            <a:r>
              <a:rPr lang="en-US" sz="2000" b="1" dirty="0">
                <a:solidFill>
                  <a:srgbClr val="22130B"/>
                </a:solidFill>
                <a:latin typeface="Arial"/>
                <a:ea typeface="Arial"/>
                <a:cs typeface="Arial"/>
                <a:sym typeface="Arial"/>
              </a:rPr>
              <a:t>6.	Packaging Graphics: </a:t>
            </a:r>
            <a:r>
              <a:rPr lang="en-US" sz="2000" dirty="0">
                <a:solidFill>
                  <a:srgbClr val="22130B"/>
                </a:solidFill>
                <a:latin typeface="Arial"/>
                <a:ea typeface="Arial"/>
                <a:cs typeface="Arial"/>
                <a:sym typeface="Arial"/>
              </a:rPr>
              <a:t>Packaging design incorporates visual elements such as images, typography, colors, and branding to attract consumers, communicate product features, and differentiate products on store shelves.</a:t>
            </a:r>
            <a:endParaRPr lang="en-US" sz="2000" dirty="0">
              <a:solidFill>
                <a:srgbClr val="22130B"/>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Readability and Legibility of Typography</a:t>
            </a:r>
            <a:endParaRPr dirty="0">
              <a:latin typeface="Arial"/>
              <a:ea typeface="Arial"/>
              <a:cs typeface="Arial"/>
              <a:sym typeface="Arial"/>
            </a:endParaRPr>
          </a:p>
        </p:txBody>
      </p:sp>
      <p:sp>
        <p:nvSpPr>
          <p:cNvPr id="186" name="Google Shape;186;p16"/>
          <p:cNvSpPr txBox="1">
            <a:spLocks noGrp="1"/>
          </p:cNvSpPr>
          <p:nvPr>
            <p:ph type="subTitle" idx="6"/>
          </p:nvPr>
        </p:nvSpPr>
        <p:spPr>
          <a:xfrm>
            <a:off x="103622" y="4281383"/>
            <a:ext cx="5590686" cy="527639"/>
          </a:xfrm>
          <a:prstGeom prst="rect">
            <a:avLst/>
          </a:prstGeom>
          <a:noFill/>
          <a:ln>
            <a:noFill/>
          </a:ln>
        </p:spPr>
        <p:txBody>
          <a:bodyPr spcFirstLastPara="1" wrap="square" lIns="91425" tIns="91425" rIns="91425" bIns="91425" anchor="t" anchorCtr="0">
            <a:noAutofit/>
          </a:bodyPr>
          <a:lstStyle/>
          <a:p>
            <a:pPr lvl="0" algn="l"/>
            <a:r>
              <a:rPr lang="en-US" sz="800" dirty="0">
                <a:solidFill>
                  <a:schemeClr val="bg1">
                    <a:lumMod val="10000"/>
                  </a:schemeClr>
                </a:solidFill>
              </a:rPr>
              <a:t>Sources</a:t>
            </a:r>
            <a:r>
              <a:rPr lang="en-US" sz="800" dirty="0">
                <a:solidFill>
                  <a:schemeClr val="bg1">
                    <a:lumMod val="10000"/>
                  </a:schemeClr>
                </a:solidFill>
              </a:rPr>
              <a:t>::https://commons.wikimedia.org/wiki/File:Inforgraphic_on_the_Elements_of_a_Delict.png https://commons.wikimedia.org/wiki/File:Can_Of_Debi%27s_design_diary_DIY_chalk_paint.jpg</a:t>
            </a:r>
            <a:endParaRPr dirty="0">
              <a:solidFill>
                <a:schemeClr val="bg1">
                  <a:lumMod val="10000"/>
                </a:schemeClr>
              </a:solidFill>
            </a:endParaRPr>
          </a:p>
        </p:txBody>
      </p:sp>
      <p:pic>
        <p:nvPicPr>
          <p:cNvPr id="3074" name="Picture 2" descr="File:Inforgraphic on the Elements of a Delic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22" y="1352018"/>
            <a:ext cx="5590686" cy="282512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File:Can Of Debi's design diary DIY chalk pain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3702" y="1350436"/>
            <a:ext cx="2120033" cy="282671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446809" y="0"/>
            <a:ext cx="6476368"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Transforming an image by cropping, resizing, flipping, and rotating it</a:t>
            </a:r>
            <a:endParaRPr lang="en-US" dirty="0">
              <a:solidFill>
                <a:srgbClr val="22130B"/>
              </a:solidFill>
              <a:latin typeface="Poor Richard" panose="02080502050505020702" pitchFamily="18" charset="0"/>
              <a:ea typeface="Arial"/>
              <a:cs typeface="Arial"/>
              <a:sym typeface="Arial"/>
            </a:endParaRPr>
          </a:p>
        </p:txBody>
      </p:sp>
      <p:sp>
        <p:nvSpPr>
          <p:cNvPr id="194" name="Google Shape;194;p17"/>
          <p:cNvSpPr txBox="1">
            <a:spLocks noGrp="1"/>
          </p:cNvSpPr>
          <p:nvPr>
            <p:ph type="subTitle" idx="1"/>
          </p:nvPr>
        </p:nvSpPr>
        <p:spPr>
          <a:xfrm>
            <a:off x="166256" y="872547"/>
            <a:ext cx="7699663" cy="3312368"/>
          </a:xfrm>
          <a:prstGeom prst="rect">
            <a:avLst/>
          </a:prstGeom>
          <a:noFill/>
          <a:ln>
            <a:noFill/>
          </a:ln>
        </p:spPr>
        <p:txBody>
          <a:bodyPr spcFirstLastPara="1" wrap="square" lIns="91425" tIns="91425" rIns="91425" bIns="91425" anchor="t" anchorCtr="0">
            <a:noAutofit/>
          </a:bodyPr>
          <a:lstStyle/>
          <a:p>
            <a:pPr marL="342900" lvl="0" algn="just">
              <a:buClr>
                <a:srgbClr val="B08980"/>
              </a:buClr>
              <a:buFont typeface="Wingdings" panose="05000000000000000000" pitchFamily="2" charset="2"/>
              <a:buChar char="§"/>
            </a:pPr>
            <a:r>
              <a:rPr lang="en-US" sz="2000" b="1" dirty="0" smtClean="0">
                <a:solidFill>
                  <a:srgbClr val="22130B"/>
                </a:solidFill>
                <a:latin typeface="Arial"/>
                <a:ea typeface="Arial"/>
                <a:cs typeface="Arial"/>
                <a:sym typeface="Arial"/>
              </a:rPr>
              <a:t>Cropping</a:t>
            </a:r>
            <a:r>
              <a:rPr lang="en-US" sz="2000" b="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is the process of removing part of an image</a:t>
            </a:r>
            <a:r>
              <a:rPr lang="en-US" sz="2000" dirty="0" smtClean="0">
                <a:solidFill>
                  <a:srgbClr val="22130B"/>
                </a:solidFill>
                <a:latin typeface="Arial"/>
                <a:ea typeface="Arial"/>
                <a:cs typeface="Arial"/>
                <a:sym typeface="Arial"/>
              </a:rPr>
              <a:t>.</a:t>
            </a: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 Cropping </a:t>
            </a:r>
            <a:r>
              <a:rPr lang="en-US" sz="2000" dirty="0">
                <a:solidFill>
                  <a:srgbClr val="22130B"/>
                </a:solidFill>
                <a:latin typeface="Arial"/>
                <a:ea typeface="Arial"/>
                <a:cs typeface="Arial"/>
                <a:sym typeface="Arial"/>
              </a:rPr>
              <a:t>is also about pulling out a single element that can be used in a way not possible if the entire image is selected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b="1" dirty="0" smtClean="0">
                <a:solidFill>
                  <a:srgbClr val="22130B"/>
                </a:solidFill>
                <a:latin typeface="Arial"/>
                <a:ea typeface="Arial"/>
                <a:cs typeface="Arial"/>
                <a:sym typeface="Arial"/>
              </a:rPr>
              <a:t>Resizing</a:t>
            </a:r>
            <a:r>
              <a:rPr lang="en-US" sz="2000" b="1" dirty="0">
                <a:solidFill>
                  <a:srgbClr val="22130B"/>
                </a:solidFill>
                <a:latin typeface="Arial"/>
                <a:ea typeface="Arial"/>
                <a:cs typeface="Arial"/>
                <a:sym typeface="Arial"/>
              </a:rPr>
              <a:t>: </a:t>
            </a:r>
            <a:r>
              <a:rPr lang="en-US" sz="2000" dirty="0" smtClean="0">
                <a:solidFill>
                  <a:srgbClr val="22130B"/>
                </a:solidFill>
                <a:latin typeface="Arial"/>
                <a:ea typeface="Arial"/>
                <a:cs typeface="Arial"/>
                <a:sym typeface="Arial"/>
              </a:rPr>
              <a:t>You </a:t>
            </a:r>
            <a:r>
              <a:rPr lang="en-US" sz="2000" dirty="0">
                <a:solidFill>
                  <a:srgbClr val="22130B"/>
                </a:solidFill>
                <a:latin typeface="Arial"/>
                <a:ea typeface="Arial"/>
                <a:cs typeface="Arial"/>
                <a:sym typeface="Arial"/>
              </a:rPr>
              <a:t>can resize within a desktop publishing program, but it is better to resize in an image editing program such as Photoshop.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By </a:t>
            </a:r>
            <a:r>
              <a:rPr lang="en-US" sz="2000" dirty="0">
                <a:solidFill>
                  <a:srgbClr val="22130B"/>
                </a:solidFill>
                <a:latin typeface="Arial"/>
                <a:ea typeface="Arial"/>
                <a:cs typeface="Arial"/>
                <a:sym typeface="Arial"/>
              </a:rPr>
              <a:t>saving within an image management program, you will reduce the file size of your image and, therefore, of the final document.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You </a:t>
            </a:r>
            <a:r>
              <a:rPr lang="en-US" sz="2000" dirty="0">
                <a:solidFill>
                  <a:srgbClr val="22130B"/>
                </a:solidFill>
                <a:latin typeface="Arial"/>
                <a:ea typeface="Arial"/>
                <a:cs typeface="Arial"/>
                <a:sym typeface="Arial"/>
              </a:rPr>
              <a:t>may need to make minor size adjustments once the image is placed in a document.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Resizing </a:t>
            </a:r>
            <a:r>
              <a:rPr lang="en-US" sz="2000" dirty="0">
                <a:solidFill>
                  <a:srgbClr val="22130B"/>
                </a:solidFill>
                <a:latin typeface="Arial"/>
                <a:ea typeface="Arial"/>
                <a:cs typeface="Arial"/>
                <a:sym typeface="Arial"/>
              </a:rPr>
              <a:t>is also called scaling since you scale the size up or </a:t>
            </a:r>
            <a:r>
              <a:rPr lang="en-US" sz="2000" dirty="0" smtClean="0">
                <a:solidFill>
                  <a:srgbClr val="22130B"/>
                </a:solidFill>
                <a:latin typeface="Arial"/>
                <a:ea typeface="Arial"/>
                <a:cs typeface="Arial"/>
                <a:sym typeface="Arial"/>
              </a:rPr>
              <a:t>down.</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311726" y="272580"/>
            <a:ext cx="6407327"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Transforming an image by </a:t>
            </a:r>
            <a:r>
              <a:rPr lang="en-US" dirty="0">
                <a:solidFill>
                  <a:schemeClr val="bg1">
                    <a:lumMod val="50000"/>
                  </a:schemeClr>
                </a:solidFill>
                <a:latin typeface="Poor Richard" panose="02080502050505020702" pitchFamily="18" charset="0"/>
                <a:ea typeface="Arial"/>
                <a:cs typeface="Arial"/>
                <a:sym typeface="Arial"/>
              </a:rPr>
              <a:t>cropping, resizing</a:t>
            </a:r>
            <a:r>
              <a:rPr lang="en-US" dirty="0">
                <a:solidFill>
                  <a:srgbClr val="22130B"/>
                </a:solidFill>
                <a:latin typeface="Poor Richard" panose="02080502050505020702" pitchFamily="18" charset="0"/>
                <a:ea typeface="Arial"/>
                <a:cs typeface="Arial"/>
                <a:sym typeface="Arial"/>
              </a:rPr>
              <a:t>, flipping, and rotating it</a:t>
            </a:r>
            <a:endParaRPr dirty="0">
              <a:solidFill>
                <a:srgbClr val="22130B"/>
              </a:solidFill>
              <a:latin typeface="Arial"/>
              <a:ea typeface="Arial"/>
              <a:cs typeface="Arial"/>
              <a:sym typeface="Arial"/>
            </a:endParaRPr>
          </a:p>
        </p:txBody>
      </p:sp>
      <p:sp>
        <p:nvSpPr>
          <p:cNvPr id="200" name="Google Shape;200;p18"/>
          <p:cNvSpPr txBox="1">
            <a:spLocks noGrp="1"/>
          </p:cNvSpPr>
          <p:nvPr>
            <p:ph type="subTitle" idx="6"/>
          </p:nvPr>
        </p:nvSpPr>
        <p:spPr>
          <a:xfrm>
            <a:off x="311726" y="4557127"/>
            <a:ext cx="6731414" cy="412498"/>
          </a:xfrm>
          <a:prstGeom prst="rect">
            <a:avLst/>
          </a:prstGeom>
          <a:noFill/>
          <a:ln>
            <a:noFill/>
          </a:ln>
        </p:spPr>
        <p:txBody>
          <a:bodyPr spcFirstLastPara="1" wrap="square" lIns="91425" tIns="91425" rIns="91425" bIns="91425" anchor="t" anchorCtr="0">
            <a:noAutofit/>
          </a:bodyPr>
          <a:lstStyle/>
          <a:p>
            <a:pPr lvl="0" algn="l"/>
            <a:r>
              <a:rPr lang="en-US" sz="800" dirty="0">
                <a:solidFill>
                  <a:srgbClr val="22130B"/>
                </a:solidFill>
              </a:rPr>
              <a:t>Sources</a:t>
            </a:r>
            <a:r>
              <a:rPr lang="en-US" sz="800" dirty="0" smtClean="0">
                <a:solidFill>
                  <a:srgbClr val="22130B"/>
                </a:solidFill>
              </a:rPr>
              <a:t>::</a:t>
            </a:r>
            <a:r>
              <a:rPr lang="en-US" dirty="0"/>
              <a:t> </a:t>
            </a:r>
            <a:r>
              <a:rPr lang="en-US" sz="800" u="sng" dirty="0">
                <a:solidFill>
                  <a:srgbClr val="22130B"/>
                </a:solidFill>
              </a:rPr>
              <a:t>https://commons.wikimedia.org/w/index.php?search=cropping+images&amp;title=Special:MediaSearch&amp;go=Go&amp;type=image</a:t>
            </a:r>
            <a:endParaRPr dirty="0"/>
          </a:p>
        </p:txBody>
      </p:sp>
      <p:pic>
        <p:nvPicPr>
          <p:cNvPr id="7" name="Picture 6" descr="File:Cropping video using VideoCutTool.png"/>
          <p:cNvPicPr/>
          <p:nvPr/>
        </p:nvPicPr>
        <p:blipFill>
          <a:blip r:embed="rId3">
            <a:extLst>
              <a:ext uri="{28A0092B-C50C-407E-A947-70E740481C1C}">
                <a14:useLocalDpi xmlns:a14="http://schemas.microsoft.com/office/drawing/2010/main" val="0"/>
              </a:ext>
            </a:extLst>
          </a:blip>
          <a:srcRect/>
          <a:stretch>
            <a:fillRect/>
          </a:stretch>
        </p:blipFill>
        <p:spPr bwMode="auto">
          <a:xfrm>
            <a:off x="311726" y="1194089"/>
            <a:ext cx="4177147" cy="3138920"/>
          </a:xfrm>
          <a:prstGeom prst="rect">
            <a:avLst/>
          </a:prstGeom>
          <a:noFill/>
          <a:ln>
            <a:noFill/>
          </a:ln>
        </p:spPr>
      </p:pic>
      <p:pic>
        <p:nvPicPr>
          <p:cNvPr id="5" name="Picture 4"/>
          <p:cNvPicPr>
            <a:picLocks noChangeAspect="1"/>
          </p:cNvPicPr>
          <p:nvPr/>
        </p:nvPicPr>
        <p:blipFill rotWithShape="1">
          <a:blip r:embed="rId4"/>
          <a:srcRect l="20391" t="14092" r="19146" b="38913"/>
          <a:stretch/>
        </p:blipFill>
        <p:spPr>
          <a:xfrm>
            <a:off x="4894118" y="1214870"/>
            <a:ext cx="2524991" cy="1475509"/>
          </a:xfrm>
          <a:prstGeom prst="rect">
            <a:avLst/>
          </a:prstGeom>
        </p:spPr>
      </p:pic>
      <p:pic>
        <p:nvPicPr>
          <p:cNvPr id="6" name="Picture 5"/>
          <p:cNvPicPr>
            <a:picLocks noChangeAspect="1"/>
          </p:cNvPicPr>
          <p:nvPr/>
        </p:nvPicPr>
        <p:blipFill>
          <a:blip r:embed="rId5"/>
          <a:stretch>
            <a:fillRect/>
          </a:stretch>
        </p:blipFill>
        <p:spPr>
          <a:xfrm>
            <a:off x="5263508" y="2914497"/>
            <a:ext cx="1779632" cy="1040268"/>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48500" y="-337705"/>
            <a:ext cx="5982137" cy="675409"/>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Transforming an image by cropping, resizing, flipping, and rotating it</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3" name="Subtitle 2"/>
          <p:cNvSpPr>
            <a:spLocks noGrp="1"/>
          </p:cNvSpPr>
          <p:nvPr>
            <p:ph type="subTitle" idx="1"/>
          </p:nvPr>
        </p:nvSpPr>
        <p:spPr>
          <a:xfrm>
            <a:off x="148500" y="1392957"/>
            <a:ext cx="6761455" cy="931500"/>
          </a:xfrm>
        </p:spPr>
        <p:txBody>
          <a:bodyPr/>
          <a:lstStyle/>
          <a:p>
            <a:pPr algn="just"/>
            <a:r>
              <a:rPr lang="en-US" sz="2000" b="1" dirty="0">
                <a:solidFill>
                  <a:schemeClr val="bg1">
                    <a:lumMod val="25000"/>
                  </a:schemeClr>
                </a:solidFill>
                <a:latin typeface="+mn-lt"/>
              </a:rPr>
              <a:t>Flipping</a:t>
            </a:r>
            <a:r>
              <a:rPr lang="en-US" sz="2000" dirty="0">
                <a:solidFill>
                  <a:schemeClr val="bg1">
                    <a:lumMod val="25000"/>
                  </a:schemeClr>
                </a:solidFill>
                <a:latin typeface="+mn-lt"/>
              </a:rPr>
              <a:t> an image vertically or horizontally is an option. Flipping is particularly useful when working with images of people. Generally, it is best if a person’s eyes are focused into a page rather than away from </a:t>
            </a:r>
            <a:r>
              <a:rPr lang="en-US" sz="2000" dirty="0" smtClean="0">
                <a:solidFill>
                  <a:schemeClr val="bg1">
                    <a:lumMod val="25000"/>
                  </a:schemeClr>
                </a:solidFill>
                <a:latin typeface="+mn-lt"/>
              </a:rPr>
              <a:t>it.</a:t>
            </a:r>
            <a:endParaRPr lang="en-US" sz="2000" dirty="0">
              <a:solidFill>
                <a:schemeClr val="bg1">
                  <a:lumMod val="25000"/>
                </a:schemeClr>
              </a:solidFill>
              <a:latin typeface="+mn-lt"/>
            </a:endParaRPr>
          </a:p>
          <a:p>
            <a:pPr algn="just"/>
            <a:endParaRPr lang="en-US" sz="2000" b="1" dirty="0">
              <a:solidFill>
                <a:schemeClr val="bg1">
                  <a:lumMod val="25000"/>
                </a:schemeClr>
              </a:solidFill>
              <a:latin typeface="+mn-lt"/>
            </a:endParaRPr>
          </a:p>
          <a:p>
            <a:pPr algn="just"/>
            <a:r>
              <a:rPr lang="en-US" sz="2000" b="1" dirty="0">
                <a:solidFill>
                  <a:schemeClr val="bg1">
                    <a:lumMod val="25000"/>
                  </a:schemeClr>
                </a:solidFill>
                <a:latin typeface="+mn-lt"/>
              </a:rPr>
              <a:t>Rotating: </a:t>
            </a:r>
            <a:r>
              <a:rPr lang="en-US" sz="2000" dirty="0">
                <a:solidFill>
                  <a:schemeClr val="bg1">
                    <a:lumMod val="25000"/>
                  </a:schemeClr>
                </a:solidFill>
                <a:latin typeface="+mn-lt"/>
              </a:rPr>
              <a:t>Photographs that have been shot horizontally rather than vertically need to be rotated before they can be used, which is easy to do and easy to see. This is more important, but less easy to see, when an image has been photographed slightly </a:t>
            </a:r>
            <a:r>
              <a:rPr lang="en-US" sz="2000" dirty="0" smtClean="0">
                <a:solidFill>
                  <a:schemeClr val="bg1">
                    <a:lumMod val="25000"/>
                  </a:schemeClr>
                </a:solidFill>
                <a:latin typeface="+mn-lt"/>
              </a:rPr>
              <a:t>tilted.</a:t>
            </a:r>
            <a:endParaRPr lang="en-US" sz="2000" dirty="0">
              <a:solidFill>
                <a:schemeClr val="bg1">
                  <a:lumMod val="25000"/>
                </a:schemeClr>
              </a:solidFill>
              <a:latin typeface="+mn-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143969" y="154651"/>
            <a:ext cx="5986667" cy="572700"/>
          </a:xfrm>
          <a:prstGeom prst="rect">
            <a:avLst/>
          </a:prstGeom>
          <a:noFill/>
          <a:ln>
            <a:noFill/>
          </a:ln>
        </p:spPr>
        <p:txBody>
          <a:bodyPr spcFirstLastPara="1" wrap="square" lIns="91425" tIns="91425" rIns="91425" bIns="91425" anchor="t" anchorCtr="0">
            <a:noAutofit/>
          </a:bodyPr>
          <a:lstStyle/>
          <a:p>
            <a:pPr lvl="0"/>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Transforming an image by cropping, resizing, </a:t>
            </a:r>
            <a:r>
              <a:rPr lang="en-US" dirty="0">
                <a:solidFill>
                  <a:schemeClr val="bg1">
                    <a:lumMod val="50000"/>
                  </a:schemeClr>
                </a:solidFill>
                <a:latin typeface="Poor Richard" panose="02080502050505020702" pitchFamily="18" charset="0"/>
                <a:ea typeface="Times New Roman" panose="02020603050405020304" pitchFamily="18" charset="0"/>
                <a:cs typeface="Times New Roman" panose="02020603050405020304" pitchFamily="18" charset="0"/>
              </a:rPr>
              <a:t>flipping, </a:t>
            </a: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and </a:t>
            </a:r>
            <a:r>
              <a:rPr lang="en-US" dirty="0">
                <a:solidFill>
                  <a:schemeClr val="bg1">
                    <a:lumMod val="50000"/>
                  </a:schemeClr>
                </a:solidFill>
                <a:latin typeface="Poor Richard" panose="02080502050505020702" pitchFamily="18" charset="0"/>
                <a:ea typeface="Times New Roman" panose="02020603050405020304" pitchFamily="18" charset="0"/>
                <a:cs typeface="Times New Roman" panose="02020603050405020304" pitchFamily="18" charset="0"/>
              </a:rPr>
              <a:t>rotating </a:t>
            </a: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it</a:t>
            </a:r>
            <a:endParaRPr dirty="0">
              <a:solidFill>
                <a:srgbClr val="22130B"/>
              </a:solidFill>
              <a:latin typeface="Arial"/>
              <a:ea typeface="Arial"/>
              <a:cs typeface="Arial"/>
              <a:sym typeface="Arial"/>
            </a:endParaRPr>
          </a:p>
        </p:txBody>
      </p:sp>
      <p:sp>
        <p:nvSpPr>
          <p:cNvPr id="214" name="Google Shape;214;p20"/>
          <p:cNvSpPr txBox="1">
            <a:spLocks noGrp="1"/>
          </p:cNvSpPr>
          <p:nvPr>
            <p:ph type="subTitle" idx="6"/>
          </p:nvPr>
        </p:nvSpPr>
        <p:spPr>
          <a:xfrm>
            <a:off x="592282" y="4769426"/>
            <a:ext cx="6743700" cy="374073"/>
          </a:xfrm>
          <a:prstGeom prst="rect">
            <a:avLst/>
          </a:prstGeom>
          <a:noFill/>
          <a:ln>
            <a:noFill/>
          </a:ln>
        </p:spPr>
        <p:txBody>
          <a:bodyPr spcFirstLastPara="1" wrap="square" lIns="91425" tIns="91425" rIns="91425" bIns="91425" anchor="t" anchorCtr="0">
            <a:noAutofit/>
          </a:bodyPr>
          <a:lstStyle/>
          <a:p>
            <a:pPr lvl="0" algn="l"/>
            <a:r>
              <a:rPr lang="en-US" sz="800" dirty="0">
                <a:solidFill>
                  <a:schemeClr val="bg1">
                    <a:lumMod val="25000"/>
                  </a:schemeClr>
                </a:solidFill>
              </a:rPr>
              <a:t>Sources : </a:t>
            </a:r>
            <a:r>
              <a:rPr lang="en-US" sz="800" dirty="0">
                <a:solidFill>
                  <a:schemeClr val="bg1">
                    <a:lumMod val="25000"/>
                  </a:schemeClr>
                </a:solidFill>
              </a:rPr>
              <a:t>https://commons.wikimedia.org/w/index.php?search=cropping+picture&amp;title=Special:MediaSearch&amp;go=Go&amp;type=image</a:t>
            </a:r>
            <a:endParaRPr lang="en-US" sz="800" dirty="0">
              <a:solidFill>
                <a:schemeClr val="bg1">
                  <a:lumMod val="25000"/>
                </a:schemeClr>
              </a:solidFill>
            </a:endParaRPr>
          </a:p>
        </p:txBody>
      </p:sp>
      <p:pic>
        <p:nvPicPr>
          <p:cNvPr id="4098" name="Picture 2" descr="File:CROP. Corvus monedula, naakka, Naantalin hautausmaa, Naantali, 8.11.20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69" y="1214293"/>
            <a:ext cx="25717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flipH="1">
            <a:off x="143968" y="3010836"/>
            <a:ext cx="2635824" cy="1758589"/>
          </a:xfrm>
          <a:prstGeom prst="rect">
            <a:avLst/>
          </a:prstGeom>
        </p:spPr>
      </p:pic>
      <p:pic>
        <p:nvPicPr>
          <p:cNvPr id="5" name="Picture 4"/>
          <p:cNvPicPr>
            <a:picLocks noChangeAspect="1"/>
          </p:cNvPicPr>
          <p:nvPr/>
        </p:nvPicPr>
        <p:blipFill>
          <a:blip r:embed="rId5"/>
          <a:stretch>
            <a:fillRect/>
          </a:stretch>
        </p:blipFill>
        <p:spPr>
          <a:xfrm>
            <a:off x="3262746" y="1214293"/>
            <a:ext cx="2692712" cy="1796543"/>
          </a:xfrm>
          <a:prstGeom prst="rect">
            <a:avLst/>
          </a:prstGeom>
        </p:spPr>
      </p:pic>
      <p:pic>
        <p:nvPicPr>
          <p:cNvPr id="9" name="Picture 8"/>
          <p:cNvPicPr>
            <a:picLocks noChangeAspect="1"/>
          </p:cNvPicPr>
          <p:nvPr/>
        </p:nvPicPr>
        <p:blipFill>
          <a:blip r:embed="rId5"/>
          <a:stretch>
            <a:fillRect/>
          </a:stretch>
        </p:blipFill>
        <p:spPr>
          <a:xfrm rot="2386408">
            <a:off x="6138860" y="2661597"/>
            <a:ext cx="2692712" cy="1796543"/>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917427" y="31173"/>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The tools available in image editing </a:t>
            </a:r>
            <a:r>
              <a:rPr lang="en-US" dirty="0" smtClean="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software</a:t>
            </a:r>
            <a:endParaRPr lang="en-US" sz="18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21" name="Google Shape;221;p21"/>
          <p:cNvSpPr txBox="1">
            <a:spLocks noGrp="1"/>
          </p:cNvSpPr>
          <p:nvPr>
            <p:ph type="subTitle" idx="1"/>
          </p:nvPr>
        </p:nvSpPr>
        <p:spPr>
          <a:xfrm>
            <a:off x="72737" y="176645"/>
            <a:ext cx="7211290" cy="396044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endParaRPr lang="en-US" sz="2000" dirty="0">
              <a:solidFill>
                <a:srgbClr val="22130B"/>
              </a:solidFill>
              <a:latin typeface="Arial"/>
              <a:ea typeface="Arial"/>
              <a:cs typeface="Arial"/>
              <a:sym typeface="Arial"/>
            </a:endParaRPr>
          </a:p>
          <a:p>
            <a:pPr marL="0" lvl="0" indent="0" algn="just"/>
            <a:r>
              <a:rPr lang="en-US" sz="1800" b="1" dirty="0" smtClean="0">
                <a:solidFill>
                  <a:srgbClr val="22130B"/>
                </a:solidFill>
                <a:latin typeface="Arial"/>
                <a:ea typeface="Arial"/>
                <a:cs typeface="Arial"/>
                <a:sym typeface="Arial"/>
              </a:rPr>
              <a:t>Selection </a:t>
            </a:r>
            <a:r>
              <a:rPr lang="en-US" sz="1800" b="1" dirty="0">
                <a:solidFill>
                  <a:srgbClr val="22130B"/>
                </a:solidFill>
                <a:latin typeface="Arial"/>
                <a:ea typeface="Arial"/>
                <a:cs typeface="Arial"/>
                <a:sym typeface="Arial"/>
              </a:rPr>
              <a:t>Tools:</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Marquee </a:t>
            </a:r>
            <a:r>
              <a:rPr lang="en-US" sz="1800" i="1" dirty="0">
                <a:solidFill>
                  <a:srgbClr val="22130B"/>
                </a:solidFill>
                <a:latin typeface="Arial"/>
                <a:ea typeface="Arial"/>
                <a:cs typeface="Arial"/>
                <a:sym typeface="Arial"/>
              </a:rPr>
              <a:t>Selection: </a:t>
            </a:r>
            <a:r>
              <a:rPr lang="en-US" sz="1800" dirty="0">
                <a:solidFill>
                  <a:srgbClr val="22130B"/>
                </a:solidFill>
                <a:latin typeface="Arial"/>
                <a:ea typeface="Arial"/>
                <a:cs typeface="Arial"/>
                <a:sym typeface="Arial"/>
              </a:rPr>
              <a:t>Allows you to select rectangular or elliptical areas of an image.</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Lasso </a:t>
            </a:r>
            <a:r>
              <a:rPr lang="en-US" sz="1800" i="1" dirty="0">
                <a:solidFill>
                  <a:srgbClr val="22130B"/>
                </a:solidFill>
                <a:latin typeface="Arial"/>
                <a:ea typeface="Arial"/>
                <a:cs typeface="Arial"/>
                <a:sym typeface="Arial"/>
              </a:rPr>
              <a:t>Selection: </a:t>
            </a:r>
            <a:r>
              <a:rPr lang="en-US" sz="1800" dirty="0">
                <a:solidFill>
                  <a:srgbClr val="22130B"/>
                </a:solidFill>
                <a:latin typeface="Arial"/>
                <a:ea typeface="Arial"/>
                <a:cs typeface="Arial"/>
                <a:sym typeface="Arial"/>
              </a:rPr>
              <a:t>Enables freehand selection of irregular areas.</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Magic </a:t>
            </a:r>
            <a:r>
              <a:rPr lang="en-US" sz="1800" i="1" dirty="0">
                <a:solidFill>
                  <a:srgbClr val="22130B"/>
                </a:solidFill>
                <a:latin typeface="Arial"/>
                <a:ea typeface="Arial"/>
                <a:cs typeface="Arial"/>
                <a:sym typeface="Arial"/>
              </a:rPr>
              <a:t>Wand: </a:t>
            </a:r>
            <a:r>
              <a:rPr lang="en-US" sz="1800" dirty="0">
                <a:solidFill>
                  <a:srgbClr val="22130B"/>
                </a:solidFill>
                <a:latin typeface="Arial"/>
                <a:ea typeface="Arial"/>
                <a:cs typeface="Arial"/>
                <a:sym typeface="Arial"/>
              </a:rPr>
              <a:t>Selects areas based on color similarity or tolerance.</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Quick </a:t>
            </a:r>
            <a:r>
              <a:rPr lang="en-US" sz="1800" i="1" dirty="0">
                <a:solidFill>
                  <a:srgbClr val="22130B"/>
                </a:solidFill>
                <a:latin typeface="Arial"/>
                <a:ea typeface="Arial"/>
                <a:cs typeface="Arial"/>
                <a:sym typeface="Arial"/>
              </a:rPr>
              <a:t>Selection: </a:t>
            </a:r>
            <a:r>
              <a:rPr lang="en-US" sz="1800" dirty="0">
                <a:solidFill>
                  <a:srgbClr val="22130B"/>
                </a:solidFill>
                <a:latin typeface="Arial"/>
                <a:ea typeface="Arial"/>
                <a:cs typeface="Arial"/>
                <a:sym typeface="Arial"/>
              </a:rPr>
              <a:t>Automatically selects areas based on contrast and texture.</a:t>
            </a:r>
          </a:p>
          <a:p>
            <a:pPr marL="0" lvl="0" indent="0" algn="just"/>
            <a:r>
              <a:rPr lang="en-US" sz="1800" b="1" dirty="0" smtClean="0">
                <a:solidFill>
                  <a:srgbClr val="22130B"/>
                </a:solidFill>
                <a:latin typeface="Arial"/>
                <a:ea typeface="Arial"/>
                <a:cs typeface="Arial"/>
                <a:sym typeface="Arial"/>
              </a:rPr>
              <a:t>Drawing </a:t>
            </a:r>
            <a:r>
              <a:rPr lang="en-US" sz="1800" b="1" dirty="0">
                <a:solidFill>
                  <a:srgbClr val="22130B"/>
                </a:solidFill>
                <a:latin typeface="Arial"/>
                <a:ea typeface="Arial"/>
                <a:cs typeface="Arial"/>
                <a:sym typeface="Arial"/>
              </a:rPr>
              <a:t>and Painting Tools:</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Brush </a:t>
            </a:r>
            <a:r>
              <a:rPr lang="en-US" sz="1800" i="1" dirty="0">
                <a:solidFill>
                  <a:srgbClr val="22130B"/>
                </a:solidFill>
                <a:latin typeface="Arial"/>
                <a:ea typeface="Arial"/>
                <a:cs typeface="Arial"/>
                <a:sym typeface="Arial"/>
              </a:rPr>
              <a:t>Tool: </a:t>
            </a:r>
            <a:r>
              <a:rPr lang="en-US" sz="1800" dirty="0">
                <a:solidFill>
                  <a:srgbClr val="22130B"/>
                </a:solidFill>
                <a:latin typeface="Arial"/>
                <a:ea typeface="Arial"/>
                <a:cs typeface="Arial"/>
                <a:sym typeface="Arial"/>
              </a:rPr>
              <a:t>Allows you to paint or draw freehand strokes with various brush styles and sizes.</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Pencil </a:t>
            </a:r>
            <a:r>
              <a:rPr lang="en-US" sz="1800" i="1" dirty="0">
                <a:solidFill>
                  <a:srgbClr val="22130B"/>
                </a:solidFill>
                <a:latin typeface="Arial"/>
                <a:ea typeface="Arial"/>
                <a:cs typeface="Arial"/>
                <a:sym typeface="Arial"/>
              </a:rPr>
              <a:t>Tool: </a:t>
            </a:r>
            <a:r>
              <a:rPr lang="en-US" sz="1800" dirty="0">
                <a:solidFill>
                  <a:srgbClr val="22130B"/>
                </a:solidFill>
                <a:latin typeface="Arial"/>
                <a:ea typeface="Arial"/>
                <a:cs typeface="Arial"/>
                <a:sym typeface="Arial"/>
              </a:rPr>
              <a:t>Similar to the brush tool but creates hard-edged strokes.</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Eraser </a:t>
            </a:r>
            <a:r>
              <a:rPr lang="en-US" sz="1800" i="1" dirty="0">
                <a:solidFill>
                  <a:srgbClr val="22130B"/>
                </a:solidFill>
                <a:latin typeface="Arial"/>
                <a:ea typeface="Arial"/>
                <a:cs typeface="Arial"/>
                <a:sym typeface="Arial"/>
              </a:rPr>
              <a:t>Tool: </a:t>
            </a:r>
            <a:r>
              <a:rPr lang="en-US" sz="1800" dirty="0">
                <a:solidFill>
                  <a:srgbClr val="22130B"/>
                </a:solidFill>
                <a:latin typeface="Arial"/>
                <a:ea typeface="Arial"/>
                <a:cs typeface="Arial"/>
                <a:sym typeface="Arial"/>
              </a:rPr>
              <a:t>Removes portions of an image or drawing.</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Clone </a:t>
            </a:r>
            <a:r>
              <a:rPr lang="en-US" sz="1800" i="1" dirty="0">
                <a:solidFill>
                  <a:srgbClr val="22130B"/>
                </a:solidFill>
                <a:latin typeface="Arial"/>
                <a:ea typeface="Arial"/>
                <a:cs typeface="Arial"/>
                <a:sym typeface="Arial"/>
              </a:rPr>
              <a:t>Stamp Tool: </a:t>
            </a:r>
            <a:r>
              <a:rPr lang="en-US" sz="1800" dirty="0">
                <a:solidFill>
                  <a:srgbClr val="22130B"/>
                </a:solidFill>
                <a:latin typeface="Arial"/>
                <a:ea typeface="Arial"/>
                <a:cs typeface="Arial"/>
                <a:sym typeface="Arial"/>
              </a:rPr>
              <a:t>Clones pixels from one area of an image to another.</a:t>
            </a:r>
          </a:p>
          <a:p>
            <a:pPr marL="342900" lvl="0" algn="just">
              <a:buFont typeface="Wingdings" panose="05000000000000000000" pitchFamily="2" charset="2"/>
              <a:buChar char="q"/>
            </a:pPr>
            <a:r>
              <a:rPr lang="en-US" sz="1800" i="1" dirty="0" smtClean="0">
                <a:solidFill>
                  <a:srgbClr val="22130B"/>
                </a:solidFill>
                <a:latin typeface="Arial"/>
                <a:ea typeface="Arial"/>
                <a:cs typeface="Arial"/>
                <a:sym typeface="Arial"/>
              </a:rPr>
              <a:t>Gradient </a:t>
            </a:r>
            <a:r>
              <a:rPr lang="en-US" sz="1800" i="1" dirty="0">
                <a:solidFill>
                  <a:srgbClr val="22130B"/>
                </a:solidFill>
                <a:latin typeface="Arial"/>
                <a:ea typeface="Arial"/>
                <a:cs typeface="Arial"/>
                <a:sym typeface="Arial"/>
              </a:rPr>
              <a:t>Tool: </a:t>
            </a:r>
            <a:r>
              <a:rPr lang="en-US" sz="1800" dirty="0">
                <a:solidFill>
                  <a:srgbClr val="22130B"/>
                </a:solidFill>
                <a:latin typeface="Arial"/>
                <a:ea typeface="Arial"/>
                <a:cs typeface="Arial"/>
                <a:sym typeface="Arial"/>
              </a:rPr>
              <a:t>Creates gradual transitions between colors.</a:t>
            </a:r>
            <a:endParaRPr lang="en-US" sz="1800" dirty="0">
              <a:solidFill>
                <a:srgbClr val="22130B"/>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600" y="0"/>
            <a:ext cx="7704000" cy="572700"/>
          </a:xfrm>
        </p:spPr>
        <p:txBody>
          <a:bodyPr/>
          <a:lstStyle/>
          <a:p>
            <a:r>
              <a:rPr lang="en-US" dirty="0">
                <a:solidFill>
                  <a:srgbClr val="22130B"/>
                </a:solidFill>
                <a:latin typeface="Poor Richard" panose="02080502050505020702" pitchFamily="18" charset="0"/>
                <a:ea typeface="Arial"/>
                <a:cs typeface="Arial"/>
                <a:sym typeface="Arial"/>
              </a:rPr>
              <a:t>The tools available in image editing software</a:t>
            </a:r>
            <a:endParaRPr lang="en-US" dirty="0"/>
          </a:p>
        </p:txBody>
      </p:sp>
      <p:sp>
        <p:nvSpPr>
          <p:cNvPr id="5" name="Title 4"/>
          <p:cNvSpPr>
            <a:spLocks noGrp="1"/>
          </p:cNvSpPr>
          <p:nvPr>
            <p:ph type="title" idx="3"/>
          </p:nvPr>
        </p:nvSpPr>
        <p:spPr>
          <a:xfrm>
            <a:off x="5003999" y="4080202"/>
            <a:ext cx="2487845" cy="527700"/>
          </a:xfrm>
        </p:spPr>
        <p:txBody>
          <a:bodyPr/>
          <a:lstStyle/>
          <a:p>
            <a:r>
              <a:rPr lang="en-US" sz="1000" dirty="0"/>
              <a:t>Source</a:t>
            </a:r>
            <a:r>
              <a:rPr lang="en-US" sz="1000" dirty="0" smtClean="0"/>
              <a:t>: https</a:t>
            </a:r>
            <a:r>
              <a:rPr lang="en-US" sz="1000" dirty="0"/>
              <a:t>://www.digitalfxtbook.com/painting-tools.html</a:t>
            </a:r>
          </a:p>
        </p:txBody>
      </p:sp>
      <p:pic>
        <p:nvPicPr>
          <p:cNvPr id="5122"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145" y="568317"/>
            <a:ext cx="2940628" cy="4410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89111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772523"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tools available in image editing software</a:t>
            </a:r>
            <a:endParaRPr dirty="0">
              <a:latin typeface="Poor Richard" panose="02080502050505020702" pitchFamily="18" charset="0"/>
              <a:ea typeface="Arial"/>
              <a:cs typeface="Arial"/>
              <a:sym typeface="Arial"/>
            </a:endParaRPr>
          </a:p>
        </p:txBody>
      </p:sp>
      <p:sp>
        <p:nvSpPr>
          <p:cNvPr id="2" name="Rectangle 1"/>
          <p:cNvSpPr/>
          <p:nvPr/>
        </p:nvSpPr>
        <p:spPr>
          <a:xfrm>
            <a:off x="519547" y="927205"/>
            <a:ext cx="6930736" cy="3785652"/>
          </a:xfrm>
          <a:prstGeom prst="rect">
            <a:avLst/>
          </a:prstGeom>
        </p:spPr>
        <p:txBody>
          <a:bodyPr wrap="square">
            <a:spAutoFit/>
          </a:bodyPr>
          <a:lstStyle/>
          <a:p>
            <a:r>
              <a:rPr lang="en-US" sz="2400" dirty="0"/>
              <a:t>3.	</a:t>
            </a:r>
            <a:r>
              <a:rPr lang="en-US" sz="2400" b="1" dirty="0"/>
              <a:t>Transform Tools:</a:t>
            </a:r>
          </a:p>
          <a:p>
            <a:r>
              <a:rPr lang="en-US" sz="2400" dirty="0" smtClean="0"/>
              <a:t>• </a:t>
            </a:r>
            <a:r>
              <a:rPr lang="en-US" sz="2400" i="1" dirty="0" smtClean="0"/>
              <a:t>Move </a:t>
            </a:r>
            <a:r>
              <a:rPr lang="en-US" sz="2400" i="1" dirty="0"/>
              <a:t>Tool: </a:t>
            </a:r>
            <a:r>
              <a:rPr lang="en-US" sz="2400" dirty="0"/>
              <a:t>Moves selected pixels or objects within the image.</a:t>
            </a:r>
          </a:p>
          <a:p>
            <a:r>
              <a:rPr lang="en-US" sz="2400" dirty="0" smtClean="0"/>
              <a:t>• </a:t>
            </a:r>
            <a:r>
              <a:rPr lang="en-US" sz="2400" i="1" dirty="0" smtClean="0"/>
              <a:t>Scale </a:t>
            </a:r>
            <a:r>
              <a:rPr lang="en-US" sz="2400" i="1" dirty="0"/>
              <a:t>Tool: </a:t>
            </a:r>
            <a:r>
              <a:rPr lang="en-US" sz="2400" dirty="0"/>
              <a:t>Resizes selected objects or layers.</a:t>
            </a:r>
          </a:p>
          <a:p>
            <a:r>
              <a:rPr lang="en-US" sz="2400" dirty="0" smtClean="0"/>
              <a:t>• </a:t>
            </a:r>
            <a:r>
              <a:rPr lang="en-US" sz="2400" i="1" dirty="0" smtClean="0"/>
              <a:t>Rotate </a:t>
            </a:r>
            <a:r>
              <a:rPr lang="en-US" sz="2400" i="1" dirty="0"/>
              <a:t>Tool: </a:t>
            </a:r>
            <a:r>
              <a:rPr lang="en-US" sz="2400" dirty="0"/>
              <a:t>Rotates selected objects or layers.</a:t>
            </a:r>
          </a:p>
          <a:p>
            <a:r>
              <a:rPr lang="en-US" sz="2400" dirty="0" smtClean="0"/>
              <a:t>• </a:t>
            </a:r>
            <a:r>
              <a:rPr lang="en-US" sz="2400" i="1" dirty="0" smtClean="0"/>
              <a:t>Crop </a:t>
            </a:r>
            <a:r>
              <a:rPr lang="en-US" sz="2400" i="1" dirty="0"/>
              <a:t>Tool: </a:t>
            </a:r>
            <a:r>
              <a:rPr lang="en-US" sz="2400" dirty="0"/>
              <a:t>Crops the image to a specified size or aspect ratio.</a:t>
            </a:r>
          </a:p>
          <a:p>
            <a:r>
              <a:rPr lang="en-US" sz="2400" dirty="0" smtClean="0"/>
              <a:t>• Transform </a:t>
            </a:r>
            <a:r>
              <a:rPr lang="en-US" sz="2400" dirty="0"/>
              <a:t>Tool: Allows for more complex transformations like skewing, distorting, and perspective adjustments</a:t>
            </a:r>
            <a:r>
              <a:rPr lang="en-US" sz="2400" dirty="0" smtClean="0"/>
              <a:t>.</a:t>
            </a:r>
            <a:endParaRPr lang="en-US"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0" y="123478"/>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tools available in image editing software</a:t>
            </a:r>
            <a:endParaRPr sz="2400" dirty="0">
              <a:solidFill>
                <a:srgbClr val="55301C"/>
              </a:solidFill>
              <a:latin typeface="Arial"/>
              <a:ea typeface="Arial"/>
              <a:cs typeface="Arial"/>
              <a:sym typeface="Arial"/>
            </a:endParaRPr>
          </a:p>
        </p:txBody>
      </p:sp>
      <p:sp>
        <p:nvSpPr>
          <p:cNvPr id="234" name="Google Shape;234;p23"/>
          <p:cNvSpPr/>
          <p:nvPr/>
        </p:nvSpPr>
        <p:spPr>
          <a:xfrm>
            <a:off x="659873" y="762324"/>
            <a:ext cx="6769627" cy="4370387"/>
          </a:xfrm>
          <a:prstGeom prst="rect">
            <a:avLst/>
          </a:prstGeom>
          <a:noFill/>
          <a:ln>
            <a:noFill/>
          </a:ln>
        </p:spPr>
        <p:txBody>
          <a:bodyPr spcFirstLastPara="1" wrap="square" lIns="91425" tIns="45700" rIns="91425" bIns="45700" anchor="t" anchorCtr="0">
            <a:spAutoFit/>
          </a:bodyPr>
          <a:lstStyle/>
          <a:p>
            <a:pPr lvl="0"/>
            <a:r>
              <a:rPr lang="en-US" sz="2400" dirty="0"/>
              <a:t>4.	</a:t>
            </a:r>
            <a:r>
              <a:rPr lang="en-US" sz="2400" b="1" dirty="0"/>
              <a:t>Adjustment Tools:</a:t>
            </a:r>
          </a:p>
          <a:p>
            <a:pPr lvl="0"/>
            <a:r>
              <a:rPr lang="en-US" sz="2400" dirty="0"/>
              <a:t>• </a:t>
            </a:r>
            <a:r>
              <a:rPr lang="en-US" sz="2400" i="1" dirty="0"/>
              <a:t>Brightness/Contrast: </a:t>
            </a:r>
            <a:r>
              <a:rPr lang="en-US" sz="2400" dirty="0"/>
              <a:t>Adjusts the overall brightness and contrast of the image.</a:t>
            </a:r>
          </a:p>
          <a:p>
            <a:pPr lvl="0"/>
            <a:r>
              <a:rPr lang="en-US" sz="2400" dirty="0"/>
              <a:t>• </a:t>
            </a:r>
            <a:r>
              <a:rPr lang="en-US" sz="2400" i="1" dirty="0"/>
              <a:t>Levels: </a:t>
            </a:r>
            <a:r>
              <a:rPr lang="en-US" sz="2400" dirty="0"/>
              <a:t>Fine-tunes the tonal range of shadows, mid-tones, and highlights.</a:t>
            </a:r>
          </a:p>
          <a:p>
            <a:pPr lvl="0"/>
            <a:r>
              <a:rPr lang="en-US" sz="2400" dirty="0"/>
              <a:t>• </a:t>
            </a:r>
            <a:r>
              <a:rPr lang="en-US" sz="2400" i="1" dirty="0"/>
              <a:t>Curves: </a:t>
            </a:r>
            <a:r>
              <a:rPr lang="en-US" sz="2400" dirty="0"/>
              <a:t>Provides precise control over tonal adjustments using a curve graph.</a:t>
            </a:r>
          </a:p>
          <a:p>
            <a:pPr lvl="0"/>
            <a:r>
              <a:rPr lang="en-US" sz="2400" dirty="0"/>
              <a:t>• </a:t>
            </a:r>
            <a:r>
              <a:rPr lang="en-US" sz="2400" i="1" dirty="0"/>
              <a:t>Hue/Saturation: </a:t>
            </a:r>
            <a:r>
              <a:rPr lang="en-US" sz="2400" dirty="0"/>
              <a:t>Modifies the hue, saturation, and lightness of specific color ranges.</a:t>
            </a:r>
          </a:p>
          <a:p>
            <a:pPr lvl="0"/>
            <a:r>
              <a:rPr lang="en-US" sz="2400" dirty="0"/>
              <a:t>• </a:t>
            </a:r>
            <a:r>
              <a:rPr lang="en-US" sz="2400" i="1" dirty="0"/>
              <a:t>Color Balance: </a:t>
            </a:r>
            <a:r>
              <a:rPr lang="en-US" sz="2400" dirty="0"/>
              <a:t>Adjusts the balance of colors in highlights, mid-tones, and shadows.</a:t>
            </a:r>
          </a:p>
          <a:p>
            <a:pPr marL="285750" marR="0" lvl="0" indent="-196850" algn="l" rtl="0">
              <a:lnSpc>
                <a:spcPct val="100000"/>
              </a:lnSpc>
              <a:spcBef>
                <a:spcPts val="0"/>
              </a:spcBef>
              <a:spcAft>
                <a:spcPts val="0"/>
              </a:spcAft>
              <a:buClr>
                <a:srgbClr val="000000"/>
              </a:buClr>
              <a:buSzPts val="1400"/>
              <a:buFont typeface="Noto Sans Symbols"/>
              <a:buNone/>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115616" y="195486"/>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tools available in image editing software</a:t>
            </a:r>
            <a:endParaRPr dirty="0"/>
          </a:p>
        </p:txBody>
      </p:sp>
      <p:sp>
        <p:nvSpPr>
          <p:cNvPr id="2" name="Rectangle 1"/>
          <p:cNvSpPr/>
          <p:nvPr/>
        </p:nvSpPr>
        <p:spPr>
          <a:xfrm>
            <a:off x="831273" y="986701"/>
            <a:ext cx="6026727" cy="3785652"/>
          </a:xfrm>
          <a:prstGeom prst="rect">
            <a:avLst/>
          </a:prstGeom>
        </p:spPr>
        <p:txBody>
          <a:bodyPr wrap="square">
            <a:spAutoFit/>
          </a:bodyPr>
          <a:lstStyle/>
          <a:p>
            <a:pPr lvl="0">
              <a:buSzPts val="2000"/>
            </a:pPr>
            <a:r>
              <a:rPr lang="en-US" sz="2400" b="1" dirty="0"/>
              <a:t>7. Filters and Effects:</a:t>
            </a:r>
          </a:p>
          <a:p>
            <a:pPr lvl="0">
              <a:buSzPts val="2000"/>
            </a:pPr>
            <a:r>
              <a:rPr lang="en-US" sz="2400" dirty="0"/>
              <a:t>• </a:t>
            </a:r>
            <a:r>
              <a:rPr lang="en-US" sz="2400" i="1" dirty="0"/>
              <a:t>Blur/Sharpen: </a:t>
            </a:r>
            <a:r>
              <a:rPr lang="en-US" sz="2400" dirty="0"/>
              <a:t>Softens or sharpens areas of the image.</a:t>
            </a:r>
          </a:p>
          <a:p>
            <a:pPr lvl="0">
              <a:buSzPts val="2000"/>
            </a:pPr>
            <a:r>
              <a:rPr lang="en-US" sz="2400" dirty="0"/>
              <a:t>• </a:t>
            </a:r>
            <a:r>
              <a:rPr lang="en-US" sz="2400" i="1" dirty="0"/>
              <a:t>Noise Reduction: </a:t>
            </a:r>
            <a:r>
              <a:rPr lang="en-US" sz="2400" dirty="0"/>
              <a:t>Reduces digital noise or graininess in photos.</a:t>
            </a:r>
          </a:p>
          <a:p>
            <a:pPr lvl="0">
              <a:buSzPts val="2000"/>
            </a:pPr>
            <a:r>
              <a:rPr lang="en-US" sz="2400" dirty="0"/>
              <a:t>• </a:t>
            </a:r>
            <a:r>
              <a:rPr lang="en-US" sz="2400" i="1" dirty="0"/>
              <a:t>Artistic Filters: </a:t>
            </a:r>
            <a:r>
              <a:rPr lang="en-US" sz="2400" dirty="0"/>
              <a:t>Applies artistic effects like oil painting, watercolor, or sketch.</a:t>
            </a:r>
          </a:p>
          <a:p>
            <a:pPr lvl="0">
              <a:buSzPts val="2000"/>
            </a:pPr>
            <a:r>
              <a:rPr lang="en-US" sz="2400" dirty="0"/>
              <a:t>• </a:t>
            </a:r>
            <a:r>
              <a:rPr lang="en-US" sz="2400" i="1" dirty="0"/>
              <a:t>Lens Correction: </a:t>
            </a:r>
            <a:r>
              <a:rPr lang="en-US" sz="2400" dirty="0"/>
              <a:t>Corrects distortion, </a:t>
            </a:r>
            <a:r>
              <a:rPr lang="en-US" sz="2400" dirty="0" err="1"/>
              <a:t>vignetting</a:t>
            </a:r>
            <a:r>
              <a:rPr lang="en-US" sz="2400" dirty="0"/>
              <a:t>, and chromatic aberration caused by camera lenses</a:t>
            </a:r>
            <a:r>
              <a:rPr lang="en-US" sz="2000" dirty="0"/>
              <a:t>.</a:t>
            </a:r>
            <a:endParaRPr lang="en-US"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60527" y="0"/>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tools available in image editing software</a:t>
            </a:r>
            <a:endParaRPr dirty="0"/>
          </a:p>
        </p:txBody>
      </p:sp>
      <p:sp>
        <p:nvSpPr>
          <p:cNvPr id="246" name="Google Shape;246;p25"/>
          <p:cNvSpPr/>
          <p:nvPr/>
        </p:nvSpPr>
        <p:spPr>
          <a:xfrm>
            <a:off x="830692" y="925228"/>
            <a:ext cx="5850664" cy="3416279"/>
          </a:xfrm>
          <a:prstGeom prst="rect">
            <a:avLst/>
          </a:prstGeom>
          <a:noFill/>
          <a:ln>
            <a:noFill/>
          </a:ln>
        </p:spPr>
        <p:txBody>
          <a:bodyPr spcFirstLastPara="1" wrap="square" lIns="91425" tIns="45700" rIns="91425" bIns="45700" anchor="t" anchorCtr="0">
            <a:spAutoFit/>
          </a:bodyPr>
          <a:lstStyle/>
          <a:p>
            <a:pPr lvl="0">
              <a:buSzPts val="2000"/>
            </a:pPr>
            <a:r>
              <a:rPr lang="en-US" sz="2000" dirty="0" smtClean="0"/>
              <a:t>8. </a:t>
            </a:r>
            <a:r>
              <a:rPr lang="en-US" sz="2400" b="1" dirty="0" smtClean="0"/>
              <a:t>Layers </a:t>
            </a:r>
            <a:r>
              <a:rPr lang="en-US" sz="2400" b="1" dirty="0"/>
              <a:t>and Masks:</a:t>
            </a:r>
          </a:p>
          <a:p>
            <a:pPr lvl="0">
              <a:buSzPts val="2000"/>
            </a:pPr>
            <a:r>
              <a:rPr lang="en-US" sz="2400" dirty="0" smtClean="0"/>
              <a:t>• </a:t>
            </a:r>
            <a:r>
              <a:rPr lang="en-US" sz="2400" i="1" dirty="0" smtClean="0"/>
              <a:t>Layer </a:t>
            </a:r>
            <a:r>
              <a:rPr lang="en-US" sz="2400" i="1" dirty="0"/>
              <a:t>Palette: </a:t>
            </a:r>
            <a:r>
              <a:rPr lang="en-US" sz="2400" dirty="0"/>
              <a:t>Manages individual layers within the image.</a:t>
            </a:r>
          </a:p>
          <a:p>
            <a:pPr lvl="0">
              <a:buSzPts val="2000"/>
            </a:pPr>
            <a:r>
              <a:rPr lang="en-US" sz="2400" dirty="0" smtClean="0"/>
              <a:t>• </a:t>
            </a:r>
            <a:r>
              <a:rPr lang="en-US" sz="2400" i="1" dirty="0" smtClean="0"/>
              <a:t>Layer </a:t>
            </a:r>
            <a:r>
              <a:rPr lang="en-US" sz="2400" i="1" dirty="0"/>
              <a:t>Masks: </a:t>
            </a:r>
            <a:r>
              <a:rPr lang="en-US" sz="2400" dirty="0"/>
              <a:t>Allows for non-destructive editing by hiding or revealing portions of layers.</a:t>
            </a:r>
          </a:p>
          <a:p>
            <a:pPr lvl="0">
              <a:buSzPts val="2000"/>
            </a:pPr>
            <a:r>
              <a:rPr lang="en-US" sz="2400" dirty="0" smtClean="0"/>
              <a:t>• </a:t>
            </a:r>
            <a:r>
              <a:rPr lang="en-US" sz="2400" i="1" dirty="0" smtClean="0"/>
              <a:t>Blending </a:t>
            </a:r>
            <a:r>
              <a:rPr lang="en-US" sz="2400" i="1" dirty="0"/>
              <a:t>Modes: </a:t>
            </a:r>
            <a:r>
              <a:rPr lang="en-US" sz="2400" dirty="0"/>
              <a:t>Change how layers interact with each other to create different effects.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6"/>
          <p:cNvSpPr txBox="1">
            <a:spLocks noGrp="1"/>
          </p:cNvSpPr>
          <p:nvPr>
            <p:ph type="title"/>
          </p:nvPr>
        </p:nvSpPr>
        <p:spPr>
          <a:xfrm>
            <a:off x="488373" y="1759609"/>
            <a:ext cx="7107382" cy="2246852"/>
          </a:xfrm>
          <a:prstGeom prst="rect">
            <a:avLst/>
          </a:prstGeom>
          <a:noFill/>
          <a:ln>
            <a:noFill/>
          </a:ln>
        </p:spPr>
        <p:txBody>
          <a:bodyPr spcFirstLastPara="1" wrap="square" lIns="91425" tIns="91425" rIns="91425" bIns="91425" anchor="ctr" anchorCtr="0">
            <a:noAutofit/>
          </a:bodyPr>
          <a:lstStyle/>
          <a:p>
            <a:pPr lvl="0" algn="l"/>
            <a:r>
              <a:rPr lang="en-US" sz="2000" dirty="0" smtClean="0">
                <a:solidFill>
                  <a:srgbClr val="000000"/>
                </a:solidFill>
                <a:latin typeface="Arial"/>
                <a:ea typeface="Arial"/>
                <a:cs typeface="Arial"/>
                <a:sym typeface="Arial"/>
              </a:rPr>
              <a:t>1.</a:t>
            </a:r>
            <a:r>
              <a:rPr lang="en-US" sz="1800" dirty="0" smtClean="0">
                <a:solidFill>
                  <a:srgbClr val="000000"/>
                </a:solidFill>
                <a:latin typeface="Arial"/>
                <a:ea typeface="Arial"/>
                <a:cs typeface="Arial"/>
                <a:sym typeface="Arial"/>
              </a:rPr>
              <a:t> Understanding </a:t>
            </a:r>
            <a:r>
              <a:rPr lang="en-US" sz="1800" dirty="0">
                <a:solidFill>
                  <a:srgbClr val="000000"/>
                </a:solidFill>
                <a:latin typeface="Arial"/>
                <a:ea typeface="Arial"/>
                <a:cs typeface="Arial"/>
                <a:sym typeface="Arial"/>
              </a:rPr>
              <a:t>the Purpose:</a:t>
            </a:r>
            <a:r>
              <a:rPr lang="en-US" sz="1800" b="0" dirty="0">
                <a:solidFill>
                  <a:srgbClr val="000000"/>
                </a:solidFill>
                <a:latin typeface="Arial"/>
                <a:ea typeface="Arial"/>
                <a:cs typeface="Arial"/>
                <a:sym typeface="Arial"/>
              </a:rPr>
              <a:t> Before incorporating images into a design, it's crucial to understand the purpose of the project. Whether it's a website, poster, brochure, or any other medium, knowing the target audience and the message you want to convey will guide your image choices.</a:t>
            </a:r>
            <a:r>
              <a:rPr lang="en-US" sz="1800" dirty="0">
                <a:solidFill>
                  <a:srgbClr val="000000"/>
                </a:solidFill>
                <a:latin typeface="Arial"/>
                <a:ea typeface="Arial"/>
                <a:cs typeface="Arial"/>
                <a:sym typeface="Arial"/>
              </a:rPr>
              <a:t/>
            </a:r>
            <a:br>
              <a:rPr lang="en-US" sz="1800" dirty="0">
                <a:solidFill>
                  <a:srgbClr val="000000"/>
                </a:solidFill>
                <a:latin typeface="Arial"/>
                <a:ea typeface="Arial"/>
                <a:cs typeface="Arial"/>
                <a:sym typeface="Arial"/>
              </a:rPr>
            </a:br>
            <a:r>
              <a:rPr lang="en-US" sz="1800" dirty="0" smtClean="0">
                <a:solidFill>
                  <a:srgbClr val="000000"/>
                </a:solidFill>
                <a:latin typeface="Arial"/>
                <a:ea typeface="Arial"/>
                <a:cs typeface="Arial"/>
                <a:sym typeface="Arial"/>
              </a:rPr>
              <a:t>2. Selecting </a:t>
            </a:r>
            <a:r>
              <a:rPr lang="en-US" sz="1800" dirty="0">
                <a:solidFill>
                  <a:srgbClr val="000000"/>
                </a:solidFill>
                <a:latin typeface="Arial"/>
                <a:ea typeface="Arial"/>
                <a:cs typeface="Arial"/>
                <a:sym typeface="Arial"/>
              </a:rPr>
              <a:t>Relevant Images: </a:t>
            </a:r>
            <a:r>
              <a:rPr lang="en-US" sz="1800" b="0" dirty="0">
                <a:solidFill>
                  <a:srgbClr val="000000"/>
                </a:solidFill>
                <a:latin typeface="Arial"/>
                <a:ea typeface="Arial"/>
                <a:cs typeface="Arial"/>
                <a:sym typeface="Arial"/>
              </a:rPr>
              <a:t>Choose images that are relevant to the content and message of your design. Consider the tone, theme, and context of the project. For example, if you're designing a website for a travel agency, using high-quality images of exotic destinations can help evoke the desired emotions and attract potential customers.</a:t>
            </a:r>
            <a:r>
              <a:rPr lang="en-US" sz="1800" dirty="0">
                <a:solidFill>
                  <a:srgbClr val="000000"/>
                </a:solidFill>
                <a:latin typeface="Arial"/>
                <a:ea typeface="Arial"/>
                <a:cs typeface="Arial"/>
                <a:sym typeface="Arial"/>
              </a:rPr>
              <a:t/>
            </a:r>
            <a:br>
              <a:rPr lang="en-US" sz="1800" dirty="0">
                <a:solidFill>
                  <a:srgbClr val="000000"/>
                </a:solidFill>
                <a:latin typeface="Arial"/>
                <a:ea typeface="Arial"/>
                <a:cs typeface="Arial"/>
                <a:sym typeface="Arial"/>
              </a:rPr>
            </a:br>
            <a:r>
              <a:rPr lang="en-US" sz="1800" dirty="0" smtClean="0">
                <a:solidFill>
                  <a:srgbClr val="000000"/>
                </a:solidFill>
                <a:latin typeface="Arial"/>
                <a:ea typeface="Arial"/>
                <a:cs typeface="Arial"/>
                <a:sym typeface="Arial"/>
              </a:rPr>
              <a:t>3. Quality </a:t>
            </a:r>
            <a:r>
              <a:rPr lang="en-US" sz="1800" dirty="0">
                <a:solidFill>
                  <a:srgbClr val="000000"/>
                </a:solidFill>
                <a:latin typeface="Arial"/>
                <a:ea typeface="Arial"/>
                <a:cs typeface="Arial"/>
                <a:sym typeface="Arial"/>
              </a:rPr>
              <a:t>and Resolution: </a:t>
            </a:r>
            <a:r>
              <a:rPr lang="en-US" sz="1800" b="0" dirty="0">
                <a:solidFill>
                  <a:srgbClr val="000000"/>
                </a:solidFill>
                <a:latin typeface="Arial"/>
                <a:ea typeface="Arial"/>
                <a:cs typeface="Arial"/>
                <a:sym typeface="Arial"/>
              </a:rPr>
              <a:t>High-quality images are essential for a professional-looking design. Low-resolution images can appear pixelated or blurry when enlarged, diminishing the overall quality of your design. Use images with sufficient resolution for the intended size and format of your project.</a:t>
            </a:r>
          </a:p>
        </p:txBody>
      </p:sp>
      <p:sp>
        <p:nvSpPr>
          <p:cNvPr id="252" name="Google Shape;252;p26"/>
          <p:cNvSpPr/>
          <p:nvPr/>
        </p:nvSpPr>
        <p:spPr>
          <a:xfrm>
            <a:off x="529936" y="119108"/>
            <a:ext cx="5370553" cy="461624"/>
          </a:xfrm>
          <a:prstGeom prst="rect">
            <a:avLst/>
          </a:prstGeom>
          <a:noFill/>
          <a:ln>
            <a:noFill/>
          </a:ln>
        </p:spPr>
        <p:txBody>
          <a:bodyPr spcFirstLastPara="1" wrap="square" lIns="91425" tIns="45700" rIns="91425" bIns="45700" anchor="t" anchorCtr="0">
            <a:spAutoFit/>
          </a:bodyPr>
          <a:lstStyle/>
          <a:p>
            <a:pPr lvl="0"/>
            <a:r>
              <a:rPr lang="en-US" sz="2400" b="1" dirty="0" smtClean="0">
                <a:solidFill>
                  <a:srgbClr val="22130B"/>
                </a:solidFill>
                <a:latin typeface="Poor Richard" panose="02080502050505020702" pitchFamily="18" charset="0"/>
              </a:rPr>
              <a:t>Practice how Designing </a:t>
            </a:r>
            <a:r>
              <a:rPr lang="en-US" sz="2400" b="1" dirty="0">
                <a:solidFill>
                  <a:srgbClr val="22130B"/>
                </a:solidFill>
                <a:latin typeface="Poor Richard" panose="02080502050505020702" pitchFamily="18" charset="0"/>
              </a:rPr>
              <a:t>with Images work</a:t>
            </a:r>
            <a:endParaRPr sz="2400" b="0" i="0" u="none" strike="noStrike" cap="none" dirty="0">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500367" y="9012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22130B"/>
                </a:solidFill>
                <a:latin typeface="Poor Richard" panose="02080502050505020702" pitchFamily="18" charset="0"/>
                <a:cs typeface="Arial"/>
                <a:sym typeface="Arial"/>
              </a:rPr>
              <a:t>Practice how Designing with Images work</a:t>
            </a:r>
          </a:p>
        </p:txBody>
      </p:sp>
      <p:sp>
        <p:nvSpPr>
          <p:cNvPr id="2" name="Rectangle 1"/>
          <p:cNvSpPr/>
          <p:nvPr/>
        </p:nvSpPr>
        <p:spPr>
          <a:xfrm>
            <a:off x="822485" y="933304"/>
            <a:ext cx="6897960" cy="3970318"/>
          </a:xfrm>
          <a:prstGeom prst="rect">
            <a:avLst/>
          </a:prstGeom>
        </p:spPr>
        <p:txBody>
          <a:bodyPr wrap="square">
            <a:spAutoFit/>
          </a:bodyPr>
          <a:lstStyle/>
          <a:p>
            <a:r>
              <a:rPr lang="en-US" sz="1800" b="1" dirty="0" smtClean="0"/>
              <a:t>4. Composition </a:t>
            </a:r>
            <a:r>
              <a:rPr lang="en-US" sz="1800" b="1" dirty="0"/>
              <a:t>and Layout: </a:t>
            </a:r>
            <a:r>
              <a:rPr lang="en-US" sz="1800" dirty="0"/>
              <a:t>Pay attention to the composition and layout of your design. Images should complement the text and other design elements, rather than overpowering them. Experiment with different arrangements and placements to find the most visually appealing layout.</a:t>
            </a:r>
          </a:p>
          <a:p>
            <a:r>
              <a:rPr lang="en-US" sz="1800" b="1" dirty="0" smtClean="0"/>
              <a:t>5. Balance </a:t>
            </a:r>
            <a:r>
              <a:rPr lang="en-US" sz="1800" b="1" dirty="0"/>
              <a:t>and Contrast: </a:t>
            </a:r>
            <a:r>
              <a:rPr lang="en-US" sz="1800" dirty="0"/>
              <a:t>Achieving a balance between images and other design elements is important for visual harmony. Use contrast to draw attention to key elements or create visual interest. For example, pairing a bold image with minimalist text can create a striking visual contrast.</a:t>
            </a:r>
          </a:p>
          <a:p>
            <a:r>
              <a:rPr lang="en-US" sz="1800" b="1" dirty="0" smtClean="0"/>
              <a:t>6. Consistency</a:t>
            </a:r>
            <a:r>
              <a:rPr lang="en-US" sz="1800" dirty="0"/>
              <a:t>: Maintain consistency in the style, color scheme, and tone of your images to ensure a cohesive design. Consistent imagery helps reinforce branding and creates a unified look and feel across different parts of your project.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0" y="0"/>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Practice how Designing with Images work</a:t>
            </a:r>
            <a:endParaRPr dirty="0"/>
          </a:p>
        </p:txBody>
      </p:sp>
      <p:sp>
        <p:nvSpPr>
          <p:cNvPr id="2" name="Rectangle 1"/>
          <p:cNvSpPr/>
          <p:nvPr/>
        </p:nvSpPr>
        <p:spPr>
          <a:xfrm>
            <a:off x="976744" y="696191"/>
            <a:ext cx="6213765" cy="4093428"/>
          </a:xfrm>
          <a:prstGeom prst="rect">
            <a:avLst/>
          </a:prstGeom>
        </p:spPr>
        <p:txBody>
          <a:bodyPr wrap="square">
            <a:spAutoFit/>
          </a:bodyPr>
          <a:lstStyle/>
          <a:p>
            <a:pPr marL="457200" indent="-457200" algn="just">
              <a:buAutoNum type="arabicPeriod" startAt="7"/>
            </a:pPr>
            <a:r>
              <a:rPr lang="en-US" sz="2000" b="1" dirty="0" smtClean="0"/>
              <a:t>Accessibility</a:t>
            </a:r>
            <a:r>
              <a:rPr lang="en-US" sz="2000" b="1" dirty="0"/>
              <a:t>: </a:t>
            </a:r>
            <a:r>
              <a:rPr lang="en-US" sz="2000" dirty="0"/>
              <a:t>Consider accessibility when using images in your design. Provide alternative text descriptions for images to make your content more accessible to users with visual impairments. Additionally, ensure that images are optimized for fast loading times, especially on digital platforms</a:t>
            </a:r>
            <a:r>
              <a:rPr lang="en-US" sz="2000" dirty="0" smtClean="0"/>
              <a:t>.</a:t>
            </a:r>
            <a:endParaRPr lang="en-US" sz="2000" dirty="0"/>
          </a:p>
          <a:p>
            <a:pPr marL="517525" indent="-517525" algn="just"/>
            <a:r>
              <a:rPr lang="en-US" sz="2000" b="1" dirty="0" smtClean="0"/>
              <a:t>8.</a:t>
            </a:r>
            <a:r>
              <a:rPr lang="en-US" sz="2000" dirty="0" smtClean="0"/>
              <a:t>    </a:t>
            </a:r>
            <a:r>
              <a:rPr lang="en-US" sz="2000" b="1" dirty="0" smtClean="0"/>
              <a:t>Copyright </a:t>
            </a:r>
            <a:r>
              <a:rPr lang="en-US" sz="2000" b="1" dirty="0"/>
              <a:t>and Licensing: </a:t>
            </a:r>
            <a:r>
              <a:rPr lang="en-US" sz="2000" dirty="0"/>
              <a:t>Respect copyright </a:t>
            </a:r>
            <a:r>
              <a:rPr lang="en-US" sz="2000" dirty="0" smtClean="0"/>
              <a:t> laws </a:t>
            </a:r>
            <a:r>
              <a:rPr lang="en-US" sz="2000" dirty="0"/>
              <a:t>and licensing agreements when using images in your design. Avoid using copyrighted images without permission, and consider using stock photos or hiring a photographer if needed. Make sure to credit the source of the image if required by the licensing terms.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1" y="0"/>
            <a:ext cx="5787736" cy="602673"/>
          </a:xfrm>
          <a:prstGeom prst="rect">
            <a:avLst/>
          </a:prstGeom>
          <a:noFill/>
          <a:ln>
            <a:noFill/>
          </a:ln>
        </p:spPr>
        <p:txBody>
          <a:bodyPr spcFirstLastPara="1" wrap="square" lIns="91425" tIns="91425" rIns="91425" bIns="91425" anchor="ctr" anchorCtr="0">
            <a:noAutofit/>
          </a:bodyPr>
          <a:lstStyle/>
          <a:p>
            <a:pPr lvl="0"/>
            <a:r>
              <a:rPr lang="en-US" sz="2400" dirty="0" smtClean="0">
                <a:solidFill>
                  <a:srgbClr val="22130B"/>
                </a:solidFill>
                <a:latin typeface="Poor Richard" panose="02080502050505020702" pitchFamily="18" charset="0"/>
                <a:cs typeface="Arial"/>
                <a:sym typeface="Arial"/>
              </a:rPr>
              <a:t>Summary</a:t>
            </a:r>
            <a:endParaRPr dirty="0">
              <a:solidFill>
                <a:srgbClr val="22130B"/>
              </a:solidFill>
            </a:endParaRPr>
          </a:p>
        </p:txBody>
      </p:sp>
      <p:sp>
        <p:nvSpPr>
          <p:cNvPr id="2" name="Rectangle 1"/>
          <p:cNvSpPr/>
          <p:nvPr/>
        </p:nvSpPr>
        <p:spPr>
          <a:xfrm>
            <a:off x="594911" y="602673"/>
            <a:ext cx="7205031" cy="4401205"/>
          </a:xfrm>
          <a:prstGeom prst="rect">
            <a:avLst/>
          </a:prstGeom>
        </p:spPr>
        <p:txBody>
          <a:bodyPr wrap="square">
            <a:spAutoFit/>
          </a:bodyPr>
          <a:lstStyle/>
          <a:p>
            <a:pPr marL="285750" indent="-285750">
              <a:buFont typeface="Wingdings" panose="05000000000000000000" pitchFamily="2" charset="2"/>
              <a:buChar char="§"/>
            </a:pPr>
            <a:r>
              <a:rPr lang="en-US" sz="2000" dirty="0"/>
              <a:t>While art and design images serve different purposes and follow distinct principles, they can both be powerful forms of visual communication and creativity. </a:t>
            </a:r>
            <a:endParaRPr lang="en-US" sz="2000" dirty="0" smtClean="0"/>
          </a:p>
          <a:p>
            <a:pPr marL="285750" indent="-285750">
              <a:buFont typeface="Wingdings" panose="05000000000000000000" pitchFamily="2" charset="2"/>
              <a:buChar char="§"/>
            </a:pPr>
            <a:r>
              <a:rPr lang="en-US" sz="2000" dirty="0" smtClean="0"/>
              <a:t>Additionally</a:t>
            </a:r>
            <a:r>
              <a:rPr lang="en-US" sz="2000" dirty="0"/>
              <a:t>, there can be instances where art and design intersect, such as in graphic design, where artistic elements are used to convey messages and achieve specific design goals</a:t>
            </a:r>
            <a:r>
              <a:rPr lang="en-US" sz="2000" dirty="0" smtClean="0"/>
              <a:t>.</a:t>
            </a:r>
          </a:p>
          <a:p>
            <a:pPr marL="285750" indent="-285750">
              <a:buFont typeface="Wingdings" panose="05000000000000000000" pitchFamily="2" charset="2"/>
              <a:buChar char="§"/>
            </a:pPr>
            <a:r>
              <a:rPr lang="en-US" sz="2000" dirty="0" smtClean="0"/>
              <a:t> </a:t>
            </a:r>
            <a:r>
              <a:rPr lang="en-US" sz="2000" dirty="0"/>
              <a:t>These are just a few examples of the types of images found in both art and design. </a:t>
            </a:r>
            <a:endParaRPr lang="en-US" sz="2000" dirty="0" smtClean="0"/>
          </a:p>
          <a:p>
            <a:pPr marL="285750" indent="-285750">
              <a:buFont typeface="Wingdings" panose="05000000000000000000" pitchFamily="2" charset="2"/>
              <a:buChar char="§"/>
            </a:pPr>
            <a:r>
              <a:rPr lang="en-US" sz="2000" dirty="0" smtClean="0"/>
              <a:t>Each </a:t>
            </a:r>
            <a:r>
              <a:rPr lang="en-US" sz="2000" dirty="0"/>
              <a:t>type serves specific purposes and contributes to the overall visual language and communication of the artwork or design </a:t>
            </a:r>
            <a:r>
              <a:rPr lang="en-US" sz="2000" dirty="0" smtClean="0"/>
              <a:t>project.</a:t>
            </a:r>
          </a:p>
          <a:p>
            <a:pPr marL="285750" indent="-285750">
              <a:buFont typeface="Wingdings" panose="05000000000000000000" pitchFamily="2" charset="2"/>
              <a:buChar char="§"/>
            </a:pPr>
            <a:r>
              <a:rPr lang="en-US" sz="2000" dirty="0" smtClean="0"/>
              <a:t>Illustrations </a:t>
            </a:r>
            <a:r>
              <a:rPr lang="en-US" sz="2000" dirty="0"/>
              <a:t>and drawings play a vital role in graphic design, offering a creative and versatile means of visual expression.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277788" y="600916"/>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824852" y="742336"/>
            <a:ext cx="7305596" cy="4401164"/>
          </a:xfrm>
          <a:prstGeom prst="rect">
            <a:avLst/>
          </a:prstGeom>
          <a:noFill/>
          <a:ln>
            <a:noFill/>
          </a:ln>
        </p:spPr>
        <p:txBody>
          <a:bodyPr spcFirstLastPara="1" wrap="square" lIns="91425" tIns="45700" rIns="91425" bIns="45700" anchor="t" anchorCtr="0">
            <a:spAutoFit/>
          </a:bodyPr>
          <a:lstStyle/>
          <a:p>
            <a:pPr marL="285750" lvl="0" indent="-285750">
              <a:buSzPts val="1800"/>
              <a:buFont typeface="Noto Sans Symbols"/>
              <a:buChar char="▪"/>
            </a:pPr>
            <a:r>
              <a:rPr lang="en-US" sz="2000" dirty="0"/>
              <a:t>Whether used to communicate ideas, reinforce brand identity, evoke emotions, or enhance visual appeal, illustrations enrich the design process and contribute to creating memorable and impactful designs.</a:t>
            </a:r>
          </a:p>
          <a:p>
            <a:pPr marL="285750" lvl="0" indent="-285750">
              <a:buSzPts val="1800"/>
              <a:buFont typeface="Noto Sans Symbols"/>
              <a:buChar char="▪"/>
            </a:pPr>
            <a:r>
              <a:rPr lang="en-US" sz="2000" dirty="0"/>
              <a:t>photography plays a multifaceted and essential role in graphic design, serving as a powerful tool for visual communication, brand identity, emotional storytelling, and aesthetic appeal. </a:t>
            </a:r>
            <a:endParaRPr lang="en-US" sz="2000" dirty="0" smtClean="0"/>
          </a:p>
          <a:p>
            <a:pPr marL="285750" lvl="0" indent="-285750">
              <a:buSzPts val="1800"/>
              <a:buFont typeface="Noto Sans Symbols"/>
              <a:buChar char="▪"/>
            </a:pPr>
            <a:r>
              <a:rPr lang="en-US" sz="2000" dirty="0" smtClean="0"/>
              <a:t>By </a:t>
            </a:r>
            <a:r>
              <a:rPr lang="en-US" sz="2000" dirty="0"/>
              <a:t>harnessing the creative potential of photography, graphic designers can create compelling and impactful designs that resonate with audiences and leave a lasting impression. </a:t>
            </a:r>
            <a:endParaRPr lang="en-US" sz="2000" dirty="0" smtClean="0"/>
          </a:p>
          <a:p>
            <a:pPr marL="285750" lvl="0" indent="-285750">
              <a:buSzPts val="1800"/>
              <a:buFont typeface="Noto Sans Symbols"/>
              <a:buChar char="▪"/>
            </a:pPr>
            <a:r>
              <a:rPr lang="en-US" sz="2000" dirty="0" smtClean="0"/>
              <a:t>The </a:t>
            </a:r>
            <a:r>
              <a:rPr lang="en-US" sz="2000" dirty="0"/>
              <a:t>many tools available in image editing software, providing users with the flexibility and control to edit and manipulate digital images to their desired specifications.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LECTURE </a:t>
            </a:r>
            <a:r>
              <a:rPr lang="en-US" sz="2000" b="1" i="0" u="none" strike="noStrike" cap="none" dirty="0" smtClean="0">
                <a:solidFill>
                  <a:srgbClr val="22130B"/>
                </a:solidFill>
                <a:latin typeface="Arial"/>
                <a:ea typeface="Arial"/>
                <a:cs typeface="Arial"/>
                <a:sym typeface="Arial"/>
              </a:rPr>
              <a:t>7</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589</TotalTime>
  <Words>2035</Words>
  <Application>Microsoft Office PowerPoint</Application>
  <PresentationFormat>On-screen Show (16:9)</PresentationFormat>
  <Paragraphs>161</Paragraphs>
  <Slides>34</Slides>
  <Notes>31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Maven Pro</vt:lpstr>
      <vt:lpstr>Oxygen Light</vt:lpstr>
      <vt:lpstr>Calibri</vt:lpstr>
      <vt:lpstr>Wingdings</vt:lpstr>
      <vt:lpstr>Poor Richard</vt:lpstr>
      <vt:lpstr>Oxygen</vt:lpstr>
      <vt:lpstr>Noto Sans Symbols</vt:lpstr>
      <vt:lpstr>Poiret One</vt:lpstr>
      <vt:lpstr>Times New Roman</vt:lpstr>
      <vt:lpstr>Arial</vt:lpstr>
      <vt:lpstr>Bebas Neue</vt:lpstr>
      <vt:lpstr>Minimalist Aesthetic Slideshow by Slidesgo</vt:lpstr>
      <vt:lpstr>VISUAL COMMUNICATION</vt:lpstr>
      <vt:lpstr>VISUAL COMMUNICATION</vt:lpstr>
      <vt:lpstr>What is design, designer, an image, and designing?</vt:lpstr>
      <vt:lpstr>What is design, designer, an image, and designing?</vt:lpstr>
      <vt:lpstr>What is design, designer, an image, and designing?</vt:lpstr>
      <vt:lpstr>What is design, designer, an image, and designing?</vt:lpstr>
      <vt:lpstr>PowerPoint Presentation</vt:lpstr>
      <vt:lpstr>PowerPoint Presentation</vt:lpstr>
      <vt:lpstr>Defining art and design images</vt:lpstr>
      <vt:lpstr>Defining art and design images</vt:lpstr>
      <vt:lpstr>Defining art and design images</vt:lpstr>
      <vt:lpstr>Defining art and design images</vt:lpstr>
      <vt:lpstr>PowerPoint Presentation</vt:lpstr>
      <vt:lpstr>Types images in art and design</vt:lpstr>
      <vt:lpstr>Types of images in art and design</vt:lpstr>
      <vt:lpstr>Types of images in art and design</vt:lpstr>
      <vt:lpstr>Types of images in art and design</vt:lpstr>
      <vt:lpstr>Readability and Legibility of Typography</vt:lpstr>
      <vt:lpstr>Transforming an image by cropping, resizing, flipping, and rotating it</vt:lpstr>
      <vt:lpstr>Transforming an image by cropping, resizing, flipping, and rotating it</vt:lpstr>
      <vt:lpstr> Transforming an image by cropping, resizing, flipping, and rotating it</vt:lpstr>
      <vt:lpstr>Transforming an image by cropping, resizing, flipping, and rotating it</vt:lpstr>
      <vt:lpstr>The tools available in image editing software</vt:lpstr>
      <vt:lpstr>The tools available in image editing software</vt:lpstr>
      <vt:lpstr>The tools available in image editing software</vt:lpstr>
      <vt:lpstr>The tools available in image editing software</vt:lpstr>
      <vt:lpstr>The tools available in image editing software</vt:lpstr>
      <vt:lpstr>The tools available in image editing software</vt:lpstr>
      <vt:lpstr>1. Understanding the Purpose: Before incorporating images into a design, it's crucial to understand the purpose of the project. Whether it's a website, poster, brochure, or any other medium, knowing the target audience and the message you want to convey will guide your image choices. 2. Selecting Relevant Images: Choose images that are relevant to the content and message of your design. Consider the tone, theme, and context of the project. For example, if you're designing a website for a travel agency, using high-quality images of exotic destinations can help evoke the desired emotions and attract potential customers. 3. Quality and Resolution: High-quality images are essential for a professional-looking design. Low-resolution images can appear pixelated or blurry when enlarged, diminishing the overall quality of your design. Use images with sufficient resolution for the intended size and format of your project.</vt:lpstr>
      <vt:lpstr>Practice how Designing with Images work</vt:lpstr>
      <vt:lpstr>Practice how Designing with Images work</vt:lpstr>
      <vt:lpstr>Summary</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93</cp:revision>
  <dcterms:modified xsi:type="dcterms:W3CDTF">2024-05-15T10:32:06Z</dcterms:modified>
</cp:coreProperties>
</file>