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89" r:id="rId5"/>
    <p:sldId id="259" r:id="rId6"/>
    <p:sldId id="290"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7" r:id="rId33"/>
    <p:sldId id="291" r:id="rId34"/>
    <p:sldId id="288" r:id="rId35"/>
  </p:sldIdLst>
  <p:sldSz cx="9144000" cy="5143500" type="screen16x9"/>
  <p:notesSz cx="6858000" cy="9144000"/>
  <p:embeddedFontLst>
    <p:embeddedFont>
      <p:font typeface="Calibri" panose="020F0502020204030204" pitchFamily="34" charset="0"/>
      <p:regular r:id="rId37"/>
      <p:bold r:id="rId38"/>
      <p:italic r:id="rId39"/>
      <p:boldItalic r:id="rId40"/>
    </p:embeddedFont>
    <p:embeddedFont>
      <p:font typeface="Poiret One" panose="020B0604020202020204" charset="0"/>
      <p:regular r:id="rId41"/>
    </p:embeddedFont>
    <p:embeddedFont>
      <p:font typeface="Poor Richard" panose="02080502050505020702" pitchFamily="18" charset="0"/>
      <p:regular r:id="rId42"/>
    </p:embeddedFont>
    <p:embeddedFont>
      <p:font typeface="Oxygen Light" panose="020B0604020202020204" charset="0"/>
      <p:regular r:id="rId43"/>
      <p:bold r:id="rId44"/>
    </p:embeddedFont>
    <p:embeddedFont>
      <p:font typeface="Bebas Neue" panose="020B0604020202020204" charset="0"/>
      <p:regular r:id="rId45"/>
    </p:embeddedFont>
    <p:embeddedFont>
      <p:font typeface="Oxygen" panose="020B0604020202020204" charset="0"/>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9"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822"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71682323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freepik.com/free-psd/creative-business-trifold-brochure-template_19857741.htm#query=brochure%20design&amp;position=0&amp;from_view=keyword&amp;track=ais_user_b&amp;uuid=64bdc661-bbb1-4db6-971f-834f28b24418"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hyperlink" Target="http://webneel.com/i/webdesign/3-matias-rebranding-identity-design/08-2013/d?n=8858" TargetMode="External"/><Relationship Id="rId2" Type="http://schemas.openxmlformats.org/officeDocument/2006/relationships/notesSlide" Target="../notesSlides/notesSlide28.xml"/><Relationship Id="rId1" Type="http://schemas.openxmlformats.org/officeDocument/2006/relationships/slideLayout" Target="../slideLayouts/slideLayout11.xml"/><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a:r>
              <a:rPr lang="en-US" b="1" dirty="0" smtClean="0">
                <a:solidFill>
                  <a:srgbClr val="55301C"/>
                </a:solidFill>
                <a:latin typeface="Arial"/>
                <a:ea typeface="Arial"/>
                <a:cs typeface="Arial"/>
                <a:sym typeface="Arial"/>
              </a:rPr>
              <a:t>WEEK </a:t>
            </a:r>
            <a:r>
              <a:rPr lang="en-US" b="1" dirty="0">
                <a:solidFill>
                  <a:srgbClr val="55301C"/>
                </a:solidFill>
                <a:latin typeface="Arial"/>
                <a:ea typeface="Arial"/>
                <a:cs typeface="Arial"/>
                <a:sym typeface="Arial"/>
              </a:rPr>
              <a:t>8 Layout and </a:t>
            </a:r>
            <a:r>
              <a:rPr lang="en-US" b="1">
                <a:solidFill>
                  <a:srgbClr val="55301C"/>
                </a:solidFill>
                <a:latin typeface="Arial"/>
                <a:ea typeface="Arial"/>
                <a:cs typeface="Arial"/>
                <a:sym typeface="Arial"/>
              </a:rPr>
              <a:t>Business </a:t>
            </a:r>
            <a:r>
              <a:rPr lang="en-US" b="1" smtClean="0">
                <a:solidFill>
                  <a:srgbClr val="55301C"/>
                </a:solidFill>
                <a:latin typeface="Arial"/>
                <a:ea typeface="Arial"/>
                <a:cs typeface="Arial"/>
                <a:sym typeface="Arial"/>
              </a:rPr>
              <a:t>Publications</a:t>
            </a:r>
          </a:p>
          <a:p>
            <a:pPr marL="0" lvl="0" indent="0" algn="ctr"/>
            <a:r>
              <a:rPr lang="en-US" b="1" smtClean="0">
                <a:solidFill>
                  <a:srgbClr val="55301C"/>
                </a:solidFill>
                <a:latin typeface="Arial"/>
                <a:ea typeface="Arial"/>
                <a:cs typeface="Arial"/>
                <a:sym typeface="Arial"/>
              </a:rPr>
              <a:t>By </a:t>
            </a:r>
            <a:r>
              <a:rPr lang="en-US" b="1" dirty="0">
                <a:solidFill>
                  <a:srgbClr val="55301C"/>
                </a:solidFill>
                <a:latin typeface="Arial"/>
                <a:ea typeface="Arial"/>
                <a:cs typeface="Arial"/>
                <a:sym typeface="Arial"/>
              </a:rPr>
              <a:t>Dr. Raphael </a:t>
            </a:r>
            <a:r>
              <a:rPr lang="en-US" b="1" dirty="0" err="1">
                <a:solidFill>
                  <a:srgbClr val="55301C"/>
                </a:solidFill>
                <a:latin typeface="Arial"/>
                <a:ea typeface="Arial"/>
                <a:cs typeface="Arial"/>
                <a:sym typeface="Arial"/>
              </a:rPr>
              <a:t>Ogutu</a:t>
            </a:r>
            <a:endParaRPr b="1" dirty="0">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720000" y="123478"/>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800">
                <a:solidFill>
                  <a:srgbClr val="55301C"/>
                </a:solidFill>
                <a:latin typeface="Arial"/>
                <a:ea typeface="Arial"/>
                <a:cs typeface="Arial"/>
                <a:sym typeface="Arial"/>
              </a:rPr>
              <a:t>VISUAL COMMUNICATION</a:t>
            </a:r>
            <a:endParaRPr sz="2800">
              <a:solidFill>
                <a:srgbClr val="55301C"/>
              </a:solidFill>
              <a:latin typeface="Arial"/>
              <a:ea typeface="Arial"/>
              <a:cs typeface="Arial"/>
              <a:sym typeface="Arial"/>
            </a:endParaRPr>
          </a:p>
        </p:txBody>
      </p:sp>
      <p:sp>
        <p:nvSpPr>
          <p:cNvPr id="88" name="Google Shape;88;p2"/>
          <p:cNvSpPr txBox="1">
            <a:spLocks noGrp="1"/>
          </p:cNvSpPr>
          <p:nvPr>
            <p:ph type="body" idx="1"/>
          </p:nvPr>
        </p:nvSpPr>
        <p:spPr>
          <a:xfrm>
            <a:off x="647263" y="1282161"/>
            <a:ext cx="7704000" cy="3416400"/>
          </a:xfrm>
          <a:prstGeom prst="rect">
            <a:avLst/>
          </a:prstGeom>
          <a:noFill/>
          <a:ln>
            <a:noFill/>
          </a:ln>
        </p:spPr>
        <p:txBody>
          <a:bodyPr spcFirstLastPara="1" wrap="square" lIns="91425" tIns="91425" rIns="91425" bIns="91425" anchor="t" anchorCtr="0">
            <a:noAutofit/>
          </a:bodyPr>
          <a:lstStyle/>
          <a:p>
            <a:pPr lvl="0" algn="just"/>
            <a:r>
              <a:rPr lang="en-US" sz="2400" b="1" dirty="0">
                <a:solidFill>
                  <a:srgbClr val="55301C"/>
                </a:solidFill>
                <a:latin typeface="Poor Richard" panose="02080502050505020702" pitchFamily="18" charset="0"/>
                <a:ea typeface="Arial"/>
                <a:cs typeface="Arial"/>
                <a:sym typeface="Arial"/>
              </a:rPr>
              <a:t>Layout and Business </a:t>
            </a:r>
            <a:r>
              <a:rPr lang="en-US" sz="2400" b="1" dirty="0" smtClean="0">
                <a:solidFill>
                  <a:srgbClr val="55301C"/>
                </a:solidFill>
                <a:latin typeface="Poor Richard" panose="02080502050505020702" pitchFamily="18" charset="0"/>
                <a:ea typeface="Arial"/>
                <a:cs typeface="Arial"/>
                <a:sym typeface="Arial"/>
              </a:rPr>
              <a:t>Publications</a:t>
            </a:r>
          </a:p>
          <a:p>
            <a:pPr lvl="0" algn="just"/>
            <a:r>
              <a:rPr lang="en-US" sz="2000" dirty="0" smtClean="0">
                <a:solidFill>
                  <a:srgbClr val="55301C"/>
                </a:solidFill>
                <a:latin typeface="Arial"/>
                <a:ea typeface="Arial"/>
                <a:cs typeface="Arial"/>
                <a:sym typeface="Arial"/>
              </a:rPr>
              <a:t>Intended </a:t>
            </a:r>
            <a:r>
              <a:rPr lang="en-US" sz="2000" dirty="0">
                <a:solidFill>
                  <a:srgbClr val="55301C"/>
                </a:solidFill>
                <a:latin typeface="Arial"/>
                <a:ea typeface="Arial"/>
                <a:cs typeface="Arial"/>
                <a:sym typeface="Arial"/>
              </a:rPr>
              <a:t>Learning Outcome</a:t>
            </a:r>
            <a:endParaRPr dirty="0"/>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r>
              <a:rPr lang="en-US" sz="2000" dirty="0" smtClean="0">
                <a:solidFill>
                  <a:srgbClr val="55301C"/>
                </a:solidFill>
                <a:latin typeface="Arial"/>
                <a:ea typeface="Arial"/>
                <a:cs typeface="Arial"/>
                <a:sym typeface="Arial"/>
              </a:rPr>
              <a:t>:</a:t>
            </a:r>
            <a:endParaRPr lang="en-US" sz="2000" dirty="0">
              <a:solidFill>
                <a:srgbClr val="55301C"/>
              </a:solidFill>
              <a:latin typeface="Arial"/>
              <a:ea typeface="Arial"/>
              <a:cs typeface="Arial"/>
              <a:sym typeface="Arial"/>
            </a:endParaRP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1.	Show an understanding of basic layout design </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2.	Explore the principles and elements layout designs</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3.         Application of corporate identity </a:t>
            </a:r>
            <a:r>
              <a:rPr lang="en-US" sz="2000" dirty="0" smtClean="0">
                <a:solidFill>
                  <a:srgbClr val="55301C"/>
                </a:solidFill>
                <a:latin typeface="Arial"/>
                <a:ea typeface="Arial"/>
                <a:cs typeface="Arial"/>
                <a:sym typeface="Arial"/>
              </a:rPr>
              <a:t>design</a:t>
            </a:r>
            <a:endParaRPr lang="en-US" sz="2000" dirty="0">
              <a:solidFill>
                <a:srgbClr val="55301C"/>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0" y="0"/>
            <a:ext cx="7704000" cy="572700"/>
          </a:xfrm>
          <a:prstGeom prst="rect">
            <a:avLst/>
          </a:prstGeom>
          <a:noFill/>
          <a:ln>
            <a:noFill/>
          </a:ln>
        </p:spPr>
        <p:txBody>
          <a:bodyPr spcFirstLastPara="1" wrap="square" lIns="91425" tIns="91425" rIns="91425" bIns="91425" anchor="t" anchorCtr="0">
            <a:noAutofit/>
          </a:bodyPr>
          <a:lstStyle/>
          <a:p>
            <a:pPr lvl="0"/>
            <a:r>
              <a:rPr lang="en-US" dirty="0" smtClean="0">
                <a:solidFill>
                  <a:schemeClr val="bg1">
                    <a:lumMod val="25000"/>
                  </a:schemeClr>
                </a:solidFill>
                <a:latin typeface="Poor Richard" panose="02080502050505020702" pitchFamily="18" charset="0"/>
                <a:ea typeface="Arial"/>
                <a:cs typeface="Arial"/>
                <a:sym typeface="Arial"/>
              </a:rPr>
              <a:t>Introduction to layout design</a:t>
            </a:r>
            <a:endParaRPr dirty="0">
              <a:solidFill>
                <a:schemeClr val="bg1">
                  <a:lumMod val="25000"/>
                </a:schemeClr>
              </a:solidFill>
              <a:latin typeface="Poor Richard" panose="02080502050505020702" pitchFamily="18" charset="0"/>
            </a:endParaRPr>
          </a:p>
        </p:txBody>
      </p:sp>
      <p:sp>
        <p:nvSpPr>
          <p:cNvPr id="94" name="Google Shape;94;p3"/>
          <p:cNvSpPr txBox="1">
            <a:spLocks noGrp="1"/>
          </p:cNvSpPr>
          <p:nvPr>
            <p:ph type="subTitle" idx="1"/>
          </p:nvPr>
        </p:nvSpPr>
        <p:spPr>
          <a:xfrm>
            <a:off x="99151" y="737922"/>
            <a:ext cx="7976213" cy="873600"/>
          </a:xfrm>
          <a:prstGeom prst="rect">
            <a:avLst/>
          </a:prstGeom>
          <a:noFill/>
          <a:ln>
            <a:noFill/>
          </a:ln>
        </p:spPr>
        <p:txBody>
          <a:bodyPr spcFirstLastPara="1" wrap="square" lIns="91425" tIns="91425" rIns="91425" bIns="91425" anchor="t" anchorCtr="0">
            <a:noAutofit/>
          </a:bodyPr>
          <a:lstStyle/>
          <a:p>
            <a:pPr marL="285750" lvl="0" indent="-285750" algn="l">
              <a:buFont typeface="Arial"/>
              <a:buChar char="•"/>
            </a:pPr>
            <a:r>
              <a:rPr lang="en-US" sz="2400" dirty="0" smtClean="0">
                <a:solidFill>
                  <a:srgbClr val="55301C"/>
                </a:solidFill>
                <a:latin typeface="+mn-lt"/>
                <a:ea typeface="Arial"/>
                <a:cs typeface="Arial"/>
                <a:sym typeface="Arial"/>
              </a:rPr>
              <a:t>Layout </a:t>
            </a:r>
            <a:r>
              <a:rPr lang="en-US" sz="2400" dirty="0">
                <a:solidFill>
                  <a:srgbClr val="55301C"/>
                </a:solidFill>
                <a:latin typeface="+mn-lt"/>
                <a:ea typeface="Arial"/>
                <a:cs typeface="Arial"/>
                <a:sym typeface="Arial"/>
              </a:rPr>
              <a:t>composition is the arrangement of visual elements on a page. </a:t>
            </a:r>
            <a:endParaRPr lang="en-US" sz="2400" dirty="0" smtClean="0">
              <a:solidFill>
                <a:srgbClr val="55301C"/>
              </a:solidFill>
              <a:latin typeface="+mn-lt"/>
              <a:ea typeface="Arial"/>
              <a:cs typeface="Arial"/>
              <a:sym typeface="Arial"/>
            </a:endParaRPr>
          </a:p>
          <a:p>
            <a:pPr marL="285750" lvl="0" indent="-285750" algn="l">
              <a:buFont typeface="Arial"/>
              <a:buChar char="•"/>
            </a:pPr>
            <a:r>
              <a:rPr lang="en-US" sz="2400" dirty="0" smtClean="0">
                <a:solidFill>
                  <a:srgbClr val="55301C"/>
                </a:solidFill>
                <a:latin typeface="+mn-lt"/>
                <a:ea typeface="Arial"/>
                <a:cs typeface="Arial"/>
                <a:sym typeface="Arial"/>
              </a:rPr>
              <a:t>There </a:t>
            </a:r>
            <a:r>
              <a:rPr lang="en-US" sz="2400" dirty="0">
                <a:solidFill>
                  <a:srgbClr val="55301C"/>
                </a:solidFill>
                <a:latin typeface="+mn-lt"/>
                <a:ea typeface="Arial"/>
                <a:cs typeface="Arial"/>
                <a:sym typeface="Arial"/>
              </a:rPr>
              <a:t>are numerous tools designers use to structure their composition, including the use of grids, emphasis and scale, balance, and hierarchy. </a:t>
            </a:r>
            <a:endParaRPr lang="en-US" sz="2400" dirty="0" smtClean="0">
              <a:solidFill>
                <a:srgbClr val="55301C"/>
              </a:solidFill>
              <a:latin typeface="+mn-lt"/>
              <a:ea typeface="Arial"/>
              <a:cs typeface="Arial"/>
              <a:sym typeface="Arial"/>
            </a:endParaRPr>
          </a:p>
          <a:p>
            <a:pPr marL="285750" lvl="0" indent="-285750" algn="l">
              <a:buFont typeface="Arial"/>
              <a:buChar char="•"/>
            </a:pPr>
            <a:r>
              <a:rPr lang="en-US" sz="2400" dirty="0" smtClean="0">
                <a:solidFill>
                  <a:srgbClr val="55301C"/>
                </a:solidFill>
                <a:latin typeface="+mn-lt"/>
                <a:ea typeface="Arial"/>
                <a:cs typeface="Arial"/>
                <a:sym typeface="Arial"/>
              </a:rPr>
              <a:t>A </a:t>
            </a:r>
            <a:r>
              <a:rPr lang="en-US" sz="2400" dirty="0">
                <a:solidFill>
                  <a:srgbClr val="55301C"/>
                </a:solidFill>
                <a:latin typeface="+mn-lt"/>
                <a:ea typeface="Arial"/>
                <a:cs typeface="Arial"/>
                <a:sym typeface="Arial"/>
              </a:rPr>
              <a:t>layout refers to the arrangement or organization of visual elements within a design or composition, whether it's for print, digital media, or physical spaces. </a:t>
            </a:r>
            <a:endParaRPr lang="en-US" sz="2400" dirty="0" smtClean="0">
              <a:solidFill>
                <a:srgbClr val="55301C"/>
              </a:solidFill>
              <a:latin typeface="+mn-lt"/>
              <a:ea typeface="Arial"/>
              <a:cs typeface="Arial"/>
              <a:sym typeface="Arial"/>
            </a:endParaRPr>
          </a:p>
          <a:p>
            <a:pPr marL="285750" lvl="0" indent="-285750" algn="l">
              <a:buFont typeface="Arial"/>
              <a:buChar char="•"/>
            </a:pPr>
            <a:r>
              <a:rPr lang="en-US" sz="2400" dirty="0" smtClean="0">
                <a:solidFill>
                  <a:srgbClr val="55301C"/>
                </a:solidFill>
                <a:latin typeface="+mn-lt"/>
                <a:ea typeface="Arial"/>
                <a:cs typeface="Arial"/>
                <a:sym typeface="Arial"/>
              </a:rPr>
              <a:t>It </a:t>
            </a:r>
            <a:r>
              <a:rPr lang="en-US" sz="2400" dirty="0">
                <a:solidFill>
                  <a:srgbClr val="55301C"/>
                </a:solidFill>
                <a:latin typeface="+mn-lt"/>
                <a:ea typeface="Arial"/>
                <a:cs typeface="Arial"/>
                <a:sym typeface="Arial"/>
              </a:rPr>
              <a:t>involves determining the placement, sizing, spacing, and relationship between various components to achieve a harmonious and effective presentation. </a:t>
            </a:r>
            <a:endParaRPr sz="2400" dirty="0">
              <a:solidFill>
                <a:srgbClr val="55301C"/>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 y="809907"/>
            <a:ext cx="7612655" cy="3514635"/>
          </a:xfrm>
        </p:spPr>
        <p:txBody>
          <a:bodyPr/>
          <a:lstStyle/>
          <a:p>
            <a:pPr algn="l">
              <a:buFont typeface="Wingdings" panose="05000000000000000000" pitchFamily="2" charset="2"/>
              <a:buChar char="§"/>
            </a:pPr>
            <a:r>
              <a:rPr lang="en-US" sz="2400" dirty="0">
                <a:solidFill>
                  <a:schemeClr val="bg1">
                    <a:lumMod val="10000"/>
                  </a:schemeClr>
                </a:solidFill>
                <a:latin typeface="+mn-lt"/>
              </a:rPr>
              <a:t>Layouts play a crucial role in guiding the viewer's attention, conveying information, and creating visual </a:t>
            </a:r>
            <a:r>
              <a:rPr lang="en-US" sz="2400" dirty="0" smtClean="0">
                <a:solidFill>
                  <a:schemeClr val="bg1">
                    <a:lumMod val="10000"/>
                  </a:schemeClr>
                </a:solidFill>
                <a:latin typeface="+mn-lt"/>
              </a:rPr>
              <a:t>hierarchy.</a:t>
            </a:r>
          </a:p>
          <a:p>
            <a:pPr algn="l">
              <a:buFont typeface="Wingdings" panose="05000000000000000000" pitchFamily="2" charset="2"/>
              <a:buChar char="§"/>
            </a:pPr>
            <a:r>
              <a:rPr lang="en-US" sz="2400" dirty="0" smtClean="0">
                <a:solidFill>
                  <a:schemeClr val="bg1">
                    <a:lumMod val="10000"/>
                  </a:schemeClr>
                </a:solidFill>
                <a:latin typeface="+mn-lt"/>
              </a:rPr>
              <a:t>They </a:t>
            </a:r>
            <a:r>
              <a:rPr lang="en-US" sz="2400" dirty="0">
                <a:solidFill>
                  <a:schemeClr val="bg1">
                    <a:lumMod val="10000"/>
                  </a:schemeClr>
                </a:solidFill>
                <a:latin typeface="+mn-lt"/>
              </a:rPr>
              <a:t>can range from simple and minimalist to complex and dynamic, depending on the specific requirements and objectives of the design project. </a:t>
            </a:r>
            <a:endParaRPr lang="en-US" sz="2400" dirty="0" smtClean="0">
              <a:solidFill>
                <a:schemeClr val="bg1">
                  <a:lumMod val="10000"/>
                </a:schemeClr>
              </a:solidFill>
              <a:latin typeface="+mn-lt"/>
            </a:endParaRPr>
          </a:p>
          <a:p>
            <a:pPr algn="l">
              <a:buFont typeface="Wingdings" panose="05000000000000000000" pitchFamily="2" charset="2"/>
              <a:buChar char="§"/>
            </a:pPr>
            <a:r>
              <a:rPr lang="en-US" sz="2400" dirty="0" smtClean="0">
                <a:solidFill>
                  <a:schemeClr val="bg1">
                    <a:lumMod val="10000"/>
                  </a:schemeClr>
                </a:solidFill>
                <a:latin typeface="+mn-lt"/>
              </a:rPr>
              <a:t>In </a:t>
            </a:r>
            <a:r>
              <a:rPr lang="en-US" sz="2400" dirty="0">
                <a:solidFill>
                  <a:schemeClr val="bg1">
                    <a:lumMod val="10000"/>
                  </a:schemeClr>
                </a:solidFill>
                <a:latin typeface="+mn-lt"/>
              </a:rPr>
              <a:t>graphic design, editorial design, web design, and other creative disciplines, thoughtful layout design is essential for creating visually appealing and functional compositions that effectively communicate messages and engage the audience.</a:t>
            </a:r>
          </a:p>
        </p:txBody>
      </p:sp>
      <p:sp>
        <p:nvSpPr>
          <p:cNvPr id="11" name="Title 10"/>
          <p:cNvSpPr>
            <a:spLocks noGrp="1"/>
          </p:cNvSpPr>
          <p:nvPr>
            <p:ph type="title" idx="9"/>
          </p:nvPr>
        </p:nvSpPr>
        <p:spPr>
          <a:xfrm>
            <a:off x="-637528" y="237207"/>
            <a:ext cx="7704000" cy="572700"/>
          </a:xfrm>
        </p:spPr>
        <p:txBody>
          <a:bodyPr/>
          <a:lstStyle/>
          <a:p>
            <a:r>
              <a:rPr lang="en-US" dirty="0">
                <a:solidFill>
                  <a:schemeClr val="bg1">
                    <a:lumMod val="25000"/>
                  </a:schemeClr>
                </a:solidFill>
                <a:latin typeface="Poor Richard" panose="02080502050505020702" pitchFamily="18" charset="0"/>
              </a:rPr>
              <a:t>Introduction to layout design</a:t>
            </a:r>
          </a:p>
        </p:txBody>
      </p:sp>
    </p:spTree>
    <p:extLst>
      <p:ext uri="{BB962C8B-B14F-4D97-AF65-F5344CB8AC3E}">
        <p14:creationId xmlns:p14="http://schemas.microsoft.com/office/powerpoint/2010/main" val="1020560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1907704" y="123478"/>
            <a:ext cx="4278000" cy="648072"/>
          </a:xfrm>
          <a:prstGeom prst="rect">
            <a:avLst/>
          </a:prstGeom>
          <a:noFill/>
          <a:ln>
            <a:noFill/>
          </a:ln>
        </p:spPr>
        <p:txBody>
          <a:bodyPr spcFirstLastPara="1" wrap="square" lIns="91425" tIns="91425" rIns="91425" bIns="91425" anchor="t" anchorCtr="0">
            <a:noAutofit/>
          </a:bodyPr>
          <a:lstStyle/>
          <a:p>
            <a:pPr lvl="0"/>
            <a:r>
              <a:rPr lang="en-US" sz="2400" dirty="0">
                <a:solidFill>
                  <a:srgbClr val="55301C"/>
                </a:solidFill>
                <a:latin typeface="Poor Richard" panose="02080502050505020702" pitchFamily="18" charset="0"/>
                <a:ea typeface="Arial"/>
                <a:cs typeface="Arial"/>
                <a:sym typeface="Arial"/>
              </a:rPr>
              <a:t>Introduction to layout design</a:t>
            </a:r>
            <a:endParaRPr sz="2400" dirty="0">
              <a:solidFill>
                <a:srgbClr val="55301C"/>
              </a:solidFill>
              <a:latin typeface="Poor Richard" panose="02080502050505020702" pitchFamily="18" charset="0"/>
              <a:ea typeface="Arial"/>
              <a:cs typeface="Arial"/>
              <a:sym typeface="Arial"/>
            </a:endParaRPr>
          </a:p>
        </p:txBody>
      </p:sp>
      <p:sp>
        <p:nvSpPr>
          <p:cNvPr id="100" name="Google Shape;100;p4"/>
          <p:cNvSpPr txBox="1">
            <a:spLocks noGrp="1"/>
          </p:cNvSpPr>
          <p:nvPr>
            <p:ph type="subTitle" idx="1"/>
          </p:nvPr>
        </p:nvSpPr>
        <p:spPr>
          <a:xfrm>
            <a:off x="416512" y="4430100"/>
            <a:ext cx="6624736" cy="713400"/>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a:t>
            </a:r>
            <a:r>
              <a:rPr lang="en-US" sz="800" dirty="0">
                <a:solidFill>
                  <a:srgbClr val="AB6039"/>
                </a:solidFill>
                <a:hlinkClick r:id="rId3"/>
              </a:rPr>
              <a:t>https://</a:t>
            </a:r>
            <a:r>
              <a:rPr lang="en-US" sz="800" dirty="0" smtClean="0">
                <a:solidFill>
                  <a:srgbClr val="AB6039"/>
                </a:solidFill>
                <a:hlinkClick r:id="rId3"/>
              </a:rPr>
              <a:t>www.freepik.com/free-psd/creative-business-trifold-brochure-template_19857741.htm#query=brochure%20design&amp;position=0&amp;from_view=keyword&amp;track=ais_user_b&amp;uuid=64bdc661-bbb1-4db6-971f-834f28b24418</a:t>
            </a:r>
            <a:r>
              <a:rPr lang="en-US" sz="800" dirty="0" smtClean="0">
                <a:solidFill>
                  <a:srgbClr val="AB6039"/>
                </a:solidFill>
              </a:rPr>
              <a:t> </a:t>
            </a:r>
            <a:endParaRPr dirty="0"/>
          </a:p>
        </p:txBody>
      </p:sp>
      <p:pic>
        <p:nvPicPr>
          <p:cNvPr id="1026" name="Picture 2" descr="Free PSD creative business trifold brochure templa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293" y="1261966"/>
            <a:ext cx="8263546" cy="31681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218" y="32937"/>
            <a:ext cx="4278000" cy="841662"/>
          </a:xfrm>
        </p:spPr>
        <p:txBody>
          <a:bodyPr/>
          <a:lstStyle/>
          <a:p>
            <a:r>
              <a:rPr lang="en-US" sz="2400" dirty="0">
                <a:solidFill>
                  <a:srgbClr val="55301C"/>
                </a:solidFill>
                <a:latin typeface="Poor Richard" panose="02080502050505020702" pitchFamily="18" charset="0"/>
                <a:ea typeface="Arial"/>
                <a:cs typeface="Arial"/>
                <a:sym typeface="Arial"/>
              </a:rPr>
              <a:t>Layout in art and design</a:t>
            </a:r>
            <a:endParaRPr lang="en-US" dirty="0"/>
          </a:p>
        </p:txBody>
      </p:sp>
      <p:sp>
        <p:nvSpPr>
          <p:cNvPr id="6" name="Google Shape;100;p4"/>
          <p:cNvSpPr txBox="1">
            <a:spLocks noGrp="1"/>
          </p:cNvSpPr>
          <p:nvPr>
            <p:ph type="subTitle" idx="1"/>
          </p:nvPr>
        </p:nvSpPr>
        <p:spPr>
          <a:xfrm>
            <a:off x="4404218" y="4654894"/>
            <a:ext cx="4739782" cy="686300"/>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https://www.freepik.com/free-psd/save-planet-concept-mock-up_6674712.htm#query=cover&amp;position=17&amp;from_view=keyword&amp;track=sph&amp;uuid=0992027a-edfe-4a09-a752-fc6be61475e5</a:t>
            </a:r>
            <a:endParaRPr dirty="0"/>
          </a:p>
        </p:txBody>
      </p:sp>
      <p:sp>
        <p:nvSpPr>
          <p:cNvPr id="3" name="Rectangle 2"/>
          <p:cNvSpPr/>
          <p:nvPr/>
        </p:nvSpPr>
        <p:spPr>
          <a:xfrm>
            <a:off x="347030" y="709147"/>
            <a:ext cx="5018183" cy="4247317"/>
          </a:xfrm>
          <a:prstGeom prst="rect">
            <a:avLst/>
          </a:prstGeom>
        </p:spPr>
        <p:txBody>
          <a:bodyPr wrap="square">
            <a:spAutoFit/>
          </a:bodyPr>
          <a:lstStyle/>
          <a:p>
            <a:pPr marL="285750" indent="-285750">
              <a:buFont typeface="Wingdings" panose="05000000000000000000" pitchFamily="2" charset="2"/>
              <a:buChar char="§"/>
            </a:pPr>
            <a:r>
              <a:rPr lang="en-US" sz="1800" dirty="0" smtClean="0"/>
              <a:t>Play </a:t>
            </a:r>
            <a:r>
              <a:rPr lang="en-US" sz="1800" dirty="0"/>
              <a:t>a vital role in structuring your design and determining how effectively you communicate visually. </a:t>
            </a:r>
            <a:endParaRPr lang="en-US" sz="1800" dirty="0" smtClean="0"/>
          </a:p>
          <a:p>
            <a:pPr marL="285750" indent="-285750">
              <a:buFont typeface="Wingdings" panose="05000000000000000000" pitchFamily="2" charset="2"/>
              <a:buChar char="§"/>
            </a:pPr>
            <a:r>
              <a:rPr lang="en-US" sz="1800" dirty="0" smtClean="0"/>
              <a:t>help </a:t>
            </a:r>
            <a:r>
              <a:rPr lang="en-US" sz="1800" dirty="0"/>
              <a:t>structure a design and guide the viewer to the key information, layout design includes the arrangement of images, text, and spaces, and how they relate to each other. </a:t>
            </a:r>
            <a:endParaRPr lang="en-US" sz="1800" dirty="0" smtClean="0"/>
          </a:p>
          <a:p>
            <a:pPr marL="285750" indent="-285750">
              <a:buFont typeface="Wingdings" panose="05000000000000000000" pitchFamily="2" charset="2"/>
              <a:buChar char="§"/>
            </a:pPr>
            <a:r>
              <a:rPr lang="en-US" sz="1800" dirty="0" smtClean="0"/>
              <a:t>influences </a:t>
            </a:r>
            <a:r>
              <a:rPr lang="en-US" sz="1800" dirty="0"/>
              <a:t>how a viewer interprets information and how clearly and easily they absorb a message. </a:t>
            </a:r>
            <a:endParaRPr lang="en-US" sz="1800" dirty="0" smtClean="0"/>
          </a:p>
          <a:p>
            <a:pPr marL="285750" indent="-285750">
              <a:buFont typeface="Wingdings" panose="05000000000000000000" pitchFamily="2" charset="2"/>
              <a:buChar char="§"/>
            </a:pPr>
            <a:r>
              <a:rPr lang="en-US" sz="1800" dirty="0" smtClean="0"/>
              <a:t>In </a:t>
            </a:r>
            <a:r>
              <a:rPr lang="en-US" sz="1800" dirty="0"/>
              <a:t>art and design, a layout refers to the arrangement of visual elements within a composition to achieve a desired aesthetic or communicative effect.</a:t>
            </a:r>
          </a:p>
        </p:txBody>
      </p:sp>
      <p:pic>
        <p:nvPicPr>
          <p:cNvPr id="7" name="Picture 6"/>
          <p:cNvPicPr>
            <a:picLocks noChangeAspect="1"/>
          </p:cNvPicPr>
          <p:nvPr/>
        </p:nvPicPr>
        <p:blipFill rotWithShape="1">
          <a:blip r:embed="rId2"/>
          <a:srcRect l="21085" t="2501" r="21241" b="4252"/>
          <a:stretch/>
        </p:blipFill>
        <p:spPr>
          <a:xfrm>
            <a:off x="5365213" y="771936"/>
            <a:ext cx="2401678" cy="38829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6898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1058269" y="0"/>
            <a:ext cx="6234600" cy="613064"/>
          </a:xfrm>
          <a:prstGeom prst="rect">
            <a:avLst/>
          </a:prstGeom>
          <a:noFill/>
          <a:ln>
            <a:noFill/>
          </a:ln>
        </p:spPr>
        <p:txBody>
          <a:bodyPr spcFirstLastPara="1" wrap="square" lIns="91425" tIns="91425" rIns="91425" bIns="91425" anchor="ctr" anchorCtr="0">
            <a:noAutofit/>
          </a:bodyPr>
          <a:lstStyle/>
          <a:p>
            <a:pPr lvl="0"/>
            <a:r>
              <a:rPr lang="en-US" sz="2400" b="1" dirty="0">
                <a:solidFill>
                  <a:srgbClr val="55301C"/>
                </a:solidFill>
                <a:latin typeface="Poor Richard" panose="02080502050505020702" pitchFamily="18" charset="0"/>
                <a:ea typeface="Arial"/>
                <a:cs typeface="Arial"/>
                <a:sym typeface="Arial"/>
              </a:rPr>
              <a:t>Layout in art and design</a:t>
            </a:r>
            <a:endParaRPr dirty="0">
              <a:solidFill>
                <a:srgbClr val="55301C"/>
              </a:solidFill>
              <a:latin typeface="Arial"/>
              <a:ea typeface="Arial"/>
              <a:cs typeface="Arial"/>
              <a:sym typeface="Arial"/>
            </a:endParaRPr>
          </a:p>
        </p:txBody>
      </p:sp>
      <p:sp>
        <p:nvSpPr>
          <p:cNvPr id="3" name="Rectangle 2"/>
          <p:cNvSpPr/>
          <p:nvPr/>
        </p:nvSpPr>
        <p:spPr>
          <a:xfrm>
            <a:off x="-44070" y="710225"/>
            <a:ext cx="4935559" cy="4401205"/>
          </a:xfrm>
          <a:prstGeom prst="rect">
            <a:avLst/>
          </a:prstGeom>
        </p:spPr>
        <p:txBody>
          <a:bodyPr wrap="square">
            <a:spAutoFit/>
          </a:bodyPr>
          <a:lstStyle/>
          <a:p>
            <a:pPr marL="342900" indent="-342900">
              <a:buFont typeface="Wingdings" panose="05000000000000000000" pitchFamily="2" charset="2"/>
              <a:buChar char="§"/>
            </a:pPr>
            <a:r>
              <a:rPr lang="en-US" sz="2000" dirty="0" smtClean="0"/>
              <a:t>Involves </a:t>
            </a:r>
            <a:r>
              <a:rPr lang="en-US" sz="2000" dirty="0"/>
              <a:t>the strategic placement of elements such as images, text, shapes, colors, and negative space to create a cohesive and balanced design. </a:t>
            </a:r>
            <a:endParaRPr lang="en-US" sz="2000" dirty="0" smtClean="0"/>
          </a:p>
          <a:p>
            <a:pPr marL="342900" indent="-342900">
              <a:buFont typeface="Wingdings" panose="05000000000000000000" pitchFamily="2" charset="2"/>
              <a:buChar char="§"/>
            </a:pPr>
            <a:r>
              <a:rPr lang="en-US" sz="2000" dirty="0" smtClean="0"/>
              <a:t>Layouts </a:t>
            </a:r>
            <a:r>
              <a:rPr lang="en-US" sz="2000" dirty="0"/>
              <a:t>serve as the foundation for various creative projects, including paintings, drawings, sculptures, graphic design, web design, and architectural </a:t>
            </a:r>
            <a:r>
              <a:rPr lang="en-US" sz="2000" dirty="0" smtClean="0"/>
              <a:t>design.</a:t>
            </a:r>
          </a:p>
          <a:p>
            <a:pPr marL="342900" indent="-342900">
              <a:buFont typeface="Wingdings" panose="05000000000000000000" pitchFamily="2" charset="2"/>
              <a:buChar char="§"/>
            </a:pPr>
            <a:r>
              <a:rPr lang="en-US" sz="2000" dirty="0" smtClean="0"/>
              <a:t>In </a:t>
            </a:r>
            <a:r>
              <a:rPr lang="en-US" sz="2000" dirty="0"/>
              <a:t>art, layout considerations often revolve around principles of composition, such as balance, symmetry, rhythm, contrast, and unity. </a:t>
            </a:r>
          </a:p>
        </p:txBody>
      </p:sp>
      <p:pic>
        <p:nvPicPr>
          <p:cNvPr id="2050" name="Picture 2" descr="Free PSD book hardcover mockup three vi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4693" y="1376093"/>
            <a:ext cx="4339307" cy="30985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Rectangle 3"/>
          <p:cNvSpPr/>
          <p:nvPr/>
        </p:nvSpPr>
        <p:spPr>
          <a:xfrm>
            <a:off x="4996150" y="4539103"/>
            <a:ext cx="4147850" cy="507831"/>
          </a:xfrm>
          <a:prstGeom prst="rect">
            <a:avLst/>
          </a:prstGeom>
        </p:spPr>
        <p:txBody>
          <a:bodyPr wrap="square">
            <a:spAutoFit/>
          </a:bodyPr>
          <a:lstStyle/>
          <a:p>
            <a:r>
              <a:rPr lang="en-US" sz="900" dirty="0" smtClean="0"/>
              <a:t>Source: https</a:t>
            </a:r>
            <a:r>
              <a:rPr lang="en-US" sz="900" dirty="0"/>
              <a:t>://www.freepik.com/free-psd/book-hardcover-mockup-three-views_9866176.htm#query=book%20cover&amp;position=3&amp;from_view=keyword&amp;track=ais_user_b&amp;uuid=34854381-d4b8-4c3f-90d6-79bb0ed212c9</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2" name="Rectangle 1"/>
          <p:cNvSpPr/>
          <p:nvPr/>
        </p:nvSpPr>
        <p:spPr>
          <a:xfrm>
            <a:off x="1481788" y="90550"/>
            <a:ext cx="5518429"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Layout in art and design</a:t>
            </a:r>
          </a:p>
        </p:txBody>
      </p:sp>
      <p:sp>
        <p:nvSpPr>
          <p:cNvPr id="5" name="Rectangle 4"/>
          <p:cNvSpPr/>
          <p:nvPr/>
        </p:nvSpPr>
        <p:spPr>
          <a:xfrm>
            <a:off x="1" y="684417"/>
            <a:ext cx="5420298" cy="4385816"/>
          </a:xfrm>
          <a:prstGeom prst="rect">
            <a:avLst/>
          </a:prstGeom>
        </p:spPr>
        <p:txBody>
          <a:bodyPr wrap="square">
            <a:spAutoFit/>
          </a:bodyPr>
          <a:lstStyle/>
          <a:p>
            <a:pPr marL="285750" indent="-285750">
              <a:buFont typeface="Wingdings" panose="05000000000000000000" pitchFamily="2" charset="2"/>
              <a:buChar char="§"/>
            </a:pPr>
            <a:r>
              <a:rPr lang="en-US" sz="1800" dirty="0"/>
              <a:t>Artists carefully arrange elements within their artwork to create visually pleasing or thought-provoking compositions that convey their intended message or evoke specific </a:t>
            </a:r>
            <a:r>
              <a:rPr lang="en-US" sz="1800" dirty="0" smtClean="0"/>
              <a:t>emotions.</a:t>
            </a:r>
          </a:p>
          <a:p>
            <a:pPr marL="285750" indent="-285750">
              <a:buFont typeface="Wingdings" panose="05000000000000000000" pitchFamily="2" charset="2"/>
              <a:buChar char="§"/>
            </a:pPr>
            <a:r>
              <a:rPr lang="en-US" sz="1800" dirty="0" smtClean="0"/>
              <a:t>are </a:t>
            </a:r>
            <a:r>
              <a:rPr lang="en-US" sz="1800" dirty="0"/>
              <a:t>instrumental in communicating information, guiding user interactions, and enhancing visual </a:t>
            </a:r>
            <a:r>
              <a:rPr lang="en-US" sz="1800" dirty="0" smtClean="0"/>
              <a:t>appeal.</a:t>
            </a:r>
          </a:p>
          <a:p>
            <a:pPr marL="285750" indent="-285750">
              <a:buFont typeface="Wingdings" panose="05000000000000000000" pitchFamily="2" charset="2"/>
              <a:buChar char="§"/>
            </a:pPr>
            <a:r>
              <a:rPr lang="en-US" sz="1800" dirty="0" smtClean="0"/>
              <a:t>Designers employ </a:t>
            </a:r>
            <a:r>
              <a:rPr lang="en-US" sz="1800" dirty="0"/>
              <a:t>t</a:t>
            </a:r>
            <a:r>
              <a:rPr lang="en-US" sz="1800" dirty="0" smtClean="0"/>
              <a:t>hem to </a:t>
            </a:r>
            <a:r>
              <a:rPr lang="en-US" sz="1800" dirty="0"/>
              <a:t>organize content effectively, establish visual hierarchy, and improve usability across a wide range of mediums, including print media, digital interfaces, environmental graphics, and product packaging. </a:t>
            </a:r>
            <a:endParaRPr lang="en-US" sz="1800" dirty="0" smtClean="0"/>
          </a:p>
          <a:p>
            <a:pPr marL="285750" indent="-285750">
              <a:buFont typeface="Wingdings" panose="05000000000000000000" pitchFamily="2" charset="2"/>
              <a:buChar char="§"/>
            </a:pPr>
            <a:endParaRPr lang="en-US" sz="1800" dirty="0"/>
          </a:p>
          <a:p>
            <a:pPr marL="285750" indent="-285750">
              <a:buFont typeface="Wingdings" panose="05000000000000000000" pitchFamily="2" charset="2"/>
              <a:buChar char="§"/>
            </a:pPr>
            <a:r>
              <a:rPr lang="en-US" sz="900" dirty="0" smtClean="0"/>
              <a:t>Source: https</a:t>
            </a:r>
            <a:r>
              <a:rPr lang="en-US" sz="900" dirty="0"/>
              <a:t>://www.freepik.com/free-vector/business-magazine-cover-template-with-photo_2497036.htm#fromView=search&amp;page=1&amp;position=36&amp;uuid=4f6fa463-b571-4931-addc-81a7a5acf6ea</a:t>
            </a:r>
          </a:p>
        </p:txBody>
      </p:sp>
      <p:pic>
        <p:nvPicPr>
          <p:cNvPr id="3074" name="Picture 2" descr="Business magazine cover template with photo"/>
          <p:cNvPicPr>
            <a:picLocks noChangeAspect="1" noChangeArrowheads="1"/>
          </p:cNvPicPr>
          <p:nvPr/>
        </p:nvPicPr>
        <p:blipFill rotWithShape="1">
          <a:blip r:embed="rId3">
            <a:extLst>
              <a:ext uri="{28A0092B-C50C-407E-A947-70E740481C1C}">
                <a14:useLocalDpi xmlns:a14="http://schemas.microsoft.com/office/drawing/2010/main" val="0"/>
              </a:ext>
            </a:extLst>
          </a:blip>
          <a:srcRect l="22704" t="11525" r="22052" b="11865"/>
          <a:stretch/>
        </p:blipFill>
        <p:spPr bwMode="auto">
          <a:xfrm>
            <a:off x="5420299" y="1106590"/>
            <a:ext cx="2941503" cy="39721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4" name="Google Shape;124;p7"/>
          <p:cNvSpPr txBox="1">
            <a:spLocks noGrp="1"/>
          </p:cNvSpPr>
          <p:nvPr>
            <p:ph type="title" idx="2"/>
          </p:nvPr>
        </p:nvSpPr>
        <p:spPr>
          <a:xfrm>
            <a:off x="501433" y="344214"/>
            <a:ext cx="4613757" cy="404808"/>
          </a:xfrm>
          <a:prstGeom prst="rect">
            <a:avLst/>
          </a:prstGeom>
          <a:noFill/>
          <a:ln>
            <a:noFill/>
          </a:ln>
        </p:spPr>
        <p:txBody>
          <a:bodyPr spcFirstLastPara="1" wrap="square" lIns="91425" tIns="91425" rIns="91425" bIns="91425" anchor="b" anchorCtr="0">
            <a:noAutofit/>
          </a:bodyPr>
          <a:lstStyle/>
          <a:p>
            <a:pPr lvl="0" algn="l">
              <a:buClr>
                <a:srgbClr val="000000"/>
              </a:buClr>
              <a:buSzPts val="2000"/>
            </a:pPr>
            <a:r>
              <a:rPr lang="en-US" sz="2400" dirty="0">
                <a:solidFill>
                  <a:srgbClr val="55301C"/>
                </a:solidFill>
                <a:latin typeface="Poor Richard" panose="02080502050505020702" pitchFamily="18" charset="0"/>
                <a:cs typeface="Arial"/>
                <a:sym typeface="Arial"/>
              </a:rPr>
              <a:t>Why is Layout </a:t>
            </a:r>
            <a:r>
              <a:rPr lang="en-US" sz="2400" dirty="0">
                <a:solidFill>
                  <a:schemeClr val="bg1"/>
                </a:solidFill>
                <a:latin typeface="Poor Richard" panose="02080502050505020702" pitchFamily="18" charset="0"/>
                <a:cs typeface="Arial"/>
                <a:sym typeface="Arial"/>
              </a:rPr>
              <a:t>Design so impor</a:t>
            </a:r>
            <a:r>
              <a:rPr lang="en-US" sz="2400" dirty="0">
                <a:solidFill>
                  <a:schemeClr val="bg1">
                    <a:lumMod val="25000"/>
                  </a:schemeClr>
                </a:solidFill>
                <a:latin typeface="Poor Richard" panose="02080502050505020702" pitchFamily="18" charset="0"/>
                <a:cs typeface="Arial"/>
                <a:sym typeface="Arial"/>
              </a:rPr>
              <a:t>tant?</a:t>
            </a:r>
          </a:p>
        </p:txBody>
      </p:sp>
      <p:sp>
        <p:nvSpPr>
          <p:cNvPr id="7" name="Rounded Rectangle 6"/>
          <p:cNvSpPr/>
          <p:nvPr/>
        </p:nvSpPr>
        <p:spPr>
          <a:xfrm>
            <a:off x="501433" y="749022"/>
            <a:ext cx="7860369" cy="4394478"/>
          </a:xfrm>
          <a:prstGeom prst="round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Rectangle 5"/>
          <p:cNvSpPr/>
          <p:nvPr/>
        </p:nvSpPr>
        <p:spPr>
          <a:xfrm>
            <a:off x="782197" y="1049947"/>
            <a:ext cx="7337234" cy="4093428"/>
          </a:xfrm>
          <a:prstGeom prst="rect">
            <a:avLst/>
          </a:prstGeom>
        </p:spPr>
        <p:txBody>
          <a:bodyPr wrap="square">
            <a:spAutoFit/>
          </a:bodyPr>
          <a:lstStyle/>
          <a:p>
            <a:r>
              <a:rPr lang="en-US" sz="2000" dirty="0" smtClean="0"/>
              <a:t>1. </a:t>
            </a:r>
            <a:r>
              <a:rPr lang="en-US" sz="2000" b="1" dirty="0" smtClean="0"/>
              <a:t>Information </a:t>
            </a:r>
            <a:r>
              <a:rPr lang="en-US" sz="2000" b="1" dirty="0"/>
              <a:t>Hierarchy: </a:t>
            </a:r>
            <a:r>
              <a:rPr lang="en-US" sz="2000" dirty="0" smtClean="0"/>
              <a:t>establishes </a:t>
            </a:r>
            <a:r>
              <a:rPr lang="en-US" sz="2000" dirty="0"/>
              <a:t>an information hierarchy, guiding the viewer's eye to key content and ensuring the most critical information is readily accessible.</a:t>
            </a:r>
          </a:p>
          <a:p>
            <a:r>
              <a:rPr lang="en-US" sz="2000" dirty="0" smtClean="0"/>
              <a:t>2. </a:t>
            </a:r>
            <a:r>
              <a:rPr lang="en-US" sz="2000" b="1" dirty="0" smtClean="0"/>
              <a:t>Visual </a:t>
            </a:r>
            <a:r>
              <a:rPr lang="en-US" sz="2000" b="1" dirty="0"/>
              <a:t>Impact: </a:t>
            </a:r>
            <a:r>
              <a:rPr lang="en-US" sz="2000" dirty="0" smtClean="0"/>
              <a:t>determines </a:t>
            </a:r>
            <a:r>
              <a:rPr lang="en-US" sz="2000" dirty="0"/>
              <a:t>the visual impact of a design, influencing the overall aesthetic and first impressions.</a:t>
            </a:r>
          </a:p>
          <a:p>
            <a:r>
              <a:rPr lang="en-US" sz="2000" dirty="0" smtClean="0"/>
              <a:t>3. </a:t>
            </a:r>
            <a:r>
              <a:rPr lang="en-US" sz="2000" b="1" dirty="0" smtClean="0"/>
              <a:t>Storytelling</a:t>
            </a:r>
            <a:r>
              <a:rPr lang="en-US" sz="2000" dirty="0"/>
              <a:t>: </a:t>
            </a:r>
            <a:r>
              <a:rPr lang="en-US" sz="2000" dirty="0" smtClean="0"/>
              <a:t>contributes </a:t>
            </a:r>
            <a:r>
              <a:rPr lang="en-US" sz="2000" dirty="0"/>
              <a:t>to storytelling by arranging elements in a sequence that conveys a narrative or message.</a:t>
            </a:r>
          </a:p>
          <a:p>
            <a:r>
              <a:rPr lang="en-US" sz="2000" dirty="0" smtClean="0"/>
              <a:t>4. </a:t>
            </a:r>
            <a:r>
              <a:rPr lang="en-US" sz="2000" b="1" dirty="0" smtClean="0"/>
              <a:t>User </a:t>
            </a:r>
            <a:r>
              <a:rPr lang="en-US" sz="2000" b="1" dirty="0"/>
              <a:t>Experience: </a:t>
            </a:r>
            <a:r>
              <a:rPr lang="en-US" sz="2000" dirty="0"/>
              <a:t>In digital design, layout affects the user experience by providing intuitive navigation and enhancing the usability of a website or application.</a:t>
            </a:r>
          </a:p>
          <a:p>
            <a:r>
              <a:rPr lang="en-US" sz="2000" dirty="0" smtClean="0"/>
              <a:t>5. </a:t>
            </a:r>
            <a:r>
              <a:rPr lang="en-US" sz="2000" b="1" dirty="0" smtClean="0"/>
              <a:t>Brand </a:t>
            </a:r>
            <a:r>
              <a:rPr lang="en-US" sz="2000" b="1" dirty="0"/>
              <a:t>Identity: </a:t>
            </a:r>
            <a:r>
              <a:rPr lang="en-US" sz="2000" dirty="0"/>
              <a:t>Consistent layout design reinforces brand identity by creating a cohesive visual language for a company's materials.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1" name="Google Shape;131;p8"/>
          <p:cNvSpPr txBox="1">
            <a:spLocks noGrp="1"/>
          </p:cNvSpPr>
          <p:nvPr>
            <p:ph type="title"/>
          </p:nvPr>
        </p:nvSpPr>
        <p:spPr>
          <a:xfrm>
            <a:off x="179512" y="53248"/>
            <a:ext cx="7704000" cy="572700"/>
          </a:xfrm>
          <a:prstGeom prst="rect">
            <a:avLst/>
          </a:prstGeom>
          <a:noFill/>
          <a:ln>
            <a:noFill/>
          </a:ln>
        </p:spPr>
        <p:txBody>
          <a:bodyPr spcFirstLastPara="1" wrap="square" lIns="91425" tIns="91425" rIns="91425" bIns="91425" anchor="t" anchorCtr="0">
            <a:noAutofit/>
          </a:bodyPr>
          <a:lstStyle/>
          <a:p>
            <a:pPr marL="285750" lvl="0" indent="-285750">
              <a:buClr>
                <a:srgbClr val="000000"/>
              </a:buClr>
              <a:buSzPts val="2000"/>
              <a:buFont typeface="Arial"/>
              <a:buChar char="•"/>
            </a:pPr>
            <a:r>
              <a:rPr lang="en-US" dirty="0">
                <a:solidFill>
                  <a:srgbClr val="55301C"/>
                </a:solidFill>
                <a:latin typeface="Poor Richard" panose="02080502050505020702" pitchFamily="18" charset="0"/>
                <a:cs typeface="Arial"/>
                <a:sym typeface="Arial"/>
              </a:rPr>
              <a:t>Applications of Layout Design</a:t>
            </a:r>
          </a:p>
        </p:txBody>
      </p:sp>
      <p:sp>
        <p:nvSpPr>
          <p:cNvPr id="7" name="Rectangle 6"/>
          <p:cNvSpPr/>
          <p:nvPr/>
        </p:nvSpPr>
        <p:spPr>
          <a:xfrm>
            <a:off x="280929" y="619185"/>
            <a:ext cx="4996150" cy="4524315"/>
          </a:xfrm>
          <a:prstGeom prst="rect">
            <a:avLst/>
          </a:prstGeom>
        </p:spPr>
        <p:txBody>
          <a:bodyPr wrap="square">
            <a:spAutoFit/>
          </a:bodyPr>
          <a:lstStyle/>
          <a:p>
            <a:endParaRPr lang="en-US" sz="1800" dirty="0"/>
          </a:p>
          <a:p>
            <a:r>
              <a:rPr lang="en-US" sz="1800" dirty="0" smtClean="0"/>
              <a:t>1. </a:t>
            </a:r>
            <a:r>
              <a:rPr lang="en-US" sz="1800" b="1" dirty="0" smtClean="0"/>
              <a:t>Editorial </a:t>
            </a:r>
            <a:r>
              <a:rPr lang="en-US" sz="1800" b="1" dirty="0"/>
              <a:t>Design: </a:t>
            </a:r>
            <a:r>
              <a:rPr lang="en-US" sz="1800" dirty="0" smtClean="0"/>
              <a:t>used to </a:t>
            </a:r>
            <a:r>
              <a:rPr lang="en-US" sz="1800" dirty="0"/>
              <a:t>structure content in newspapers, magazines, and books, ensuring readability and visual appeal.</a:t>
            </a:r>
          </a:p>
          <a:p>
            <a:r>
              <a:rPr lang="en-US" sz="1800" dirty="0" smtClean="0"/>
              <a:t>2. </a:t>
            </a:r>
            <a:r>
              <a:rPr lang="en-US" sz="1800" b="1" dirty="0" smtClean="0"/>
              <a:t>Web </a:t>
            </a:r>
            <a:r>
              <a:rPr lang="en-US" sz="1800" b="1" dirty="0"/>
              <a:t>Design: </a:t>
            </a:r>
            <a:r>
              <a:rPr lang="en-US" sz="1800" dirty="0" smtClean="0"/>
              <a:t>applied to </a:t>
            </a:r>
            <a:r>
              <a:rPr lang="en-US" sz="1800" dirty="0"/>
              <a:t>create user-friendly and aesthetically pleasing websites, optimizing content organization and user interactions.</a:t>
            </a:r>
          </a:p>
          <a:p>
            <a:r>
              <a:rPr lang="en-US" sz="1800" dirty="0" smtClean="0"/>
              <a:t>3. </a:t>
            </a:r>
            <a:r>
              <a:rPr lang="en-US" sz="1800" b="1" dirty="0" smtClean="0"/>
              <a:t>Advertising</a:t>
            </a:r>
            <a:r>
              <a:rPr lang="en-US" sz="1800" b="1" dirty="0"/>
              <a:t>: </a:t>
            </a:r>
            <a:r>
              <a:rPr lang="en-US" sz="1800" dirty="0" smtClean="0"/>
              <a:t>creating of </a:t>
            </a:r>
            <a:r>
              <a:rPr lang="en-US" sz="1800" dirty="0"/>
              <a:t>visually compelling and memorable advertisements that resonate with the target audience.</a:t>
            </a:r>
          </a:p>
          <a:p>
            <a:r>
              <a:rPr lang="en-US" sz="1800" dirty="0" smtClean="0"/>
              <a:t>4. </a:t>
            </a:r>
            <a:r>
              <a:rPr lang="en-US" sz="1800" b="1" dirty="0" smtClean="0"/>
              <a:t>Packaging </a:t>
            </a:r>
            <a:r>
              <a:rPr lang="en-US" sz="1800" b="1" dirty="0"/>
              <a:t>Design: </a:t>
            </a:r>
            <a:r>
              <a:rPr lang="en-US" sz="1800" dirty="0"/>
              <a:t>Designers utilize layout design to communicate product information, branding, and benefits effectively.</a:t>
            </a:r>
          </a:p>
          <a:p>
            <a:r>
              <a:rPr lang="en-US" sz="1800" dirty="0" smtClean="0"/>
              <a:t>5. </a:t>
            </a:r>
            <a:r>
              <a:rPr lang="en-US" sz="1800" b="1" dirty="0" smtClean="0"/>
              <a:t>Event </a:t>
            </a:r>
            <a:r>
              <a:rPr lang="en-US" sz="1800" b="1" dirty="0"/>
              <a:t>Marketing: </a:t>
            </a:r>
            <a:r>
              <a:rPr lang="en-US" sz="1800" dirty="0" smtClean="0"/>
              <a:t>in </a:t>
            </a:r>
            <a:r>
              <a:rPr lang="en-US" sz="1800" dirty="0"/>
              <a:t>promotional materials, such as flyers and posters, to convey event details and capture attention.</a:t>
            </a:r>
          </a:p>
        </p:txBody>
      </p:sp>
      <p:pic>
        <p:nvPicPr>
          <p:cNvPr id="4098" name="Picture 2" descr="Coffee shop stationery with yellow design"/>
          <p:cNvPicPr>
            <a:picLocks noChangeAspect="1" noChangeArrowheads="1"/>
          </p:cNvPicPr>
          <p:nvPr/>
        </p:nvPicPr>
        <p:blipFill rotWithShape="1">
          <a:blip r:embed="rId3">
            <a:extLst>
              <a:ext uri="{28A0092B-C50C-407E-A947-70E740481C1C}">
                <a14:useLocalDpi xmlns:a14="http://schemas.microsoft.com/office/drawing/2010/main" val="0"/>
              </a:ext>
            </a:extLst>
          </a:blip>
          <a:srcRect t="10778"/>
          <a:stretch/>
        </p:blipFill>
        <p:spPr bwMode="auto">
          <a:xfrm>
            <a:off x="5146903" y="1191885"/>
            <a:ext cx="3975989" cy="384282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902506" y="4581273"/>
            <a:ext cx="4220386" cy="507831"/>
          </a:xfrm>
          <a:prstGeom prst="rect">
            <a:avLst/>
          </a:prstGeom>
        </p:spPr>
        <p:txBody>
          <a:bodyPr wrap="square">
            <a:spAutoFit/>
          </a:bodyPr>
          <a:lstStyle/>
          <a:p>
            <a:r>
              <a:rPr lang="en-US" sz="900" dirty="0" smtClean="0"/>
              <a:t>Source: https</a:t>
            </a:r>
            <a:r>
              <a:rPr lang="en-US" sz="900" dirty="0"/>
              <a:t>://www.freepik.com/free-vector/coffee-shop-stationery-with-yellow-design_1193058.htm#fromView=search&amp;page=1&amp;position=45&amp;uuid=33738c3b-2310-40c0-b063-31224b708902</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179512" y="-54723"/>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Creating Effective Layout Designs</a:t>
            </a:r>
            <a:endParaRPr dirty="0"/>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 name="Rectangle 5"/>
          <p:cNvSpPr/>
          <p:nvPr/>
        </p:nvSpPr>
        <p:spPr>
          <a:xfrm>
            <a:off x="4932402" y="4411351"/>
            <a:ext cx="3996226" cy="707886"/>
          </a:xfrm>
          <a:prstGeom prst="rect">
            <a:avLst/>
          </a:prstGeom>
        </p:spPr>
        <p:txBody>
          <a:bodyPr wrap="square">
            <a:spAutoFit/>
          </a:bodyPr>
          <a:lstStyle/>
          <a:p>
            <a:r>
              <a:rPr lang="en-US" sz="1000" dirty="0" smtClean="0"/>
              <a:t>Source: </a:t>
            </a:r>
            <a:r>
              <a:rPr lang="en-US" sz="1000" dirty="0"/>
              <a:t>https://www.freepik.com/free-vector/brochure-template-color-block-style_793543.htm#fromView=search&amp;page=1&amp;position=8&amp;uuid=497c196e-cafa-4077-9f7d-35daec3c986a</a:t>
            </a:r>
          </a:p>
        </p:txBody>
      </p:sp>
      <p:sp>
        <p:nvSpPr>
          <p:cNvPr id="4" name="Rectangle 3"/>
          <p:cNvSpPr/>
          <p:nvPr/>
        </p:nvSpPr>
        <p:spPr>
          <a:xfrm>
            <a:off x="297180" y="517977"/>
            <a:ext cx="4800600" cy="4247317"/>
          </a:xfrm>
          <a:prstGeom prst="rect">
            <a:avLst/>
          </a:prstGeom>
        </p:spPr>
        <p:txBody>
          <a:bodyPr wrap="square">
            <a:spAutoFit/>
          </a:bodyPr>
          <a:lstStyle/>
          <a:p>
            <a:endParaRPr lang="en-US" sz="1800" dirty="0"/>
          </a:p>
          <a:p>
            <a:r>
              <a:rPr lang="en-US" sz="1800" dirty="0" smtClean="0"/>
              <a:t>1. </a:t>
            </a:r>
            <a:r>
              <a:rPr lang="en-US" sz="1800" b="1" dirty="0" smtClean="0"/>
              <a:t>Understanding </a:t>
            </a:r>
            <a:r>
              <a:rPr lang="en-US" sz="1800" b="1" dirty="0"/>
              <a:t>the Audience: </a:t>
            </a:r>
            <a:r>
              <a:rPr lang="en-US" sz="1800" dirty="0"/>
              <a:t>Know your target audience and tailor the layout to their preferences and needs.</a:t>
            </a:r>
          </a:p>
          <a:p>
            <a:r>
              <a:rPr lang="en-US" sz="1800" dirty="0" smtClean="0"/>
              <a:t>2. </a:t>
            </a:r>
            <a:r>
              <a:rPr lang="en-US" sz="1800" b="1" dirty="0" smtClean="0"/>
              <a:t>Information </a:t>
            </a:r>
            <a:r>
              <a:rPr lang="en-US" sz="1800" b="1" dirty="0"/>
              <a:t>Hierarchy: </a:t>
            </a:r>
            <a:r>
              <a:rPr lang="en-US" sz="1800" dirty="0"/>
              <a:t>Establish a clear information hierarchy with prominent placement for crucial content.</a:t>
            </a:r>
          </a:p>
          <a:p>
            <a:r>
              <a:rPr lang="en-US" sz="1800" dirty="0" smtClean="0"/>
              <a:t>3. </a:t>
            </a:r>
            <a:r>
              <a:rPr lang="en-US" sz="1800" b="1" dirty="0" smtClean="0"/>
              <a:t>Grid </a:t>
            </a:r>
            <a:r>
              <a:rPr lang="en-US" sz="1800" b="1" dirty="0"/>
              <a:t>Systems: </a:t>
            </a:r>
            <a:r>
              <a:rPr lang="en-US" sz="1800" dirty="0"/>
              <a:t>Employ grid systems for alignment and consistency, which help create a structured and visually pleasing layout.</a:t>
            </a:r>
          </a:p>
          <a:p>
            <a:r>
              <a:rPr lang="en-US" sz="1800" dirty="0" smtClean="0"/>
              <a:t>4. </a:t>
            </a:r>
            <a:r>
              <a:rPr lang="en-US" sz="1800" b="1" dirty="0" smtClean="0"/>
              <a:t>Whitespace</a:t>
            </a:r>
            <a:r>
              <a:rPr lang="en-US" sz="1800" b="1" dirty="0"/>
              <a:t>: </a:t>
            </a:r>
            <a:r>
              <a:rPr lang="en-US" sz="1800" dirty="0"/>
              <a:t>Use whitespace strategically to create balance and prevent visual clutter.</a:t>
            </a:r>
          </a:p>
          <a:p>
            <a:r>
              <a:rPr lang="en-US" sz="1800" dirty="0" smtClean="0"/>
              <a:t>5. </a:t>
            </a:r>
            <a:r>
              <a:rPr lang="en-US" sz="1800" b="1" dirty="0" smtClean="0"/>
              <a:t>Typography</a:t>
            </a:r>
            <a:r>
              <a:rPr lang="en-US" sz="1800" b="1" dirty="0"/>
              <a:t>: </a:t>
            </a:r>
            <a:r>
              <a:rPr lang="en-US" sz="1800" dirty="0"/>
              <a:t>Pay attention to typography choices and use fonts that enhance readability and aesthetics.</a:t>
            </a:r>
          </a:p>
        </p:txBody>
      </p:sp>
      <p:pic>
        <p:nvPicPr>
          <p:cNvPr id="5122" name="Picture 2" descr="Brochure template in color block style"/>
          <p:cNvPicPr>
            <a:picLocks noChangeAspect="1" noChangeArrowheads="1"/>
          </p:cNvPicPr>
          <p:nvPr/>
        </p:nvPicPr>
        <p:blipFill rotWithShape="1">
          <a:blip r:embed="rId3">
            <a:extLst>
              <a:ext uri="{28A0092B-C50C-407E-A947-70E740481C1C}">
                <a14:useLocalDpi xmlns:a14="http://schemas.microsoft.com/office/drawing/2010/main" val="0"/>
              </a:ext>
            </a:extLst>
          </a:blip>
          <a:srcRect l="2806" t="18461" r="3021" b="15252"/>
          <a:stretch/>
        </p:blipFill>
        <p:spPr bwMode="auto">
          <a:xfrm>
            <a:off x="5149214" y="1096652"/>
            <a:ext cx="3727979" cy="33146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9" name="Google Shape;149;p10"/>
          <p:cNvSpPr txBox="1">
            <a:spLocks noGrp="1"/>
          </p:cNvSpPr>
          <p:nvPr>
            <p:ph type="title"/>
          </p:nvPr>
        </p:nvSpPr>
        <p:spPr>
          <a:xfrm>
            <a:off x="-610036" y="112709"/>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Celebrating the Impact of Layout Design</a:t>
            </a:r>
            <a:endParaRPr dirty="0"/>
          </a:p>
        </p:txBody>
      </p:sp>
      <p:sp>
        <p:nvSpPr>
          <p:cNvPr id="5" name="Rectangle 4"/>
          <p:cNvSpPr/>
          <p:nvPr/>
        </p:nvSpPr>
        <p:spPr>
          <a:xfrm>
            <a:off x="176271" y="817611"/>
            <a:ext cx="7590622" cy="3970318"/>
          </a:xfrm>
          <a:prstGeom prst="rect">
            <a:avLst/>
          </a:prstGeom>
        </p:spPr>
        <p:txBody>
          <a:bodyPr wrap="square">
            <a:spAutoFit/>
          </a:bodyPr>
          <a:lstStyle/>
          <a:p>
            <a:r>
              <a:rPr lang="en-US" sz="1800" dirty="0"/>
              <a:t>The impact of layout design in the realm of visual communication is profound:</a:t>
            </a:r>
          </a:p>
          <a:p>
            <a:r>
              <a:rPr lang="en-US" sz="1800" b="1" dirty="0" smtClean="0"/>
              <a:t>1. Effective </a:t>
            </a:r>
            <a:r>
              <a:rPr lang="en-US" sz="1800" b="1" dirty="0"/>
              <a:t>Information Delivery: </a:t>
            </a:r>
            <a:r>
              <a:rPr lang="en-US" sz="1800" dirty="0" smtClean="0"/>
              <a:t>ensures </a:t>
            </a:r>
            <a:r>
              <a:rPr lang="en-US" sz="1800" dirty="0"/>
              <a:t>that information is delivered in a structured and comprehensible manner, making it accessible to the viewer.</a:t>
            </a:r>
          </a:p>
          <a:p>
            <a:r>
              <a:rPr lang="en-US" sz="1800" b="1" dirty="0" smtClean="0"/>
              <a:t>2. Visual </a:t>
            </a:r>
            <a:r>
              <a:rPr lang="en-US" sz="1800" b="1" dirty="0"/>
              <a:t>Appeal: </a:t>
            </a:r>
            <a:r>
              <a:rPr lang="en-US" sz="1800" dirty="0"/>
              <a:t>It influences the visual appeal of designs, creating a memorable and engaging experience for the audience.</a:t>
            </a:r>
          </a:p>
          <a:p>
            <a:r>
              <a:rPr lang="en-US" sz="1800" b="1" dirty="0" smtClean="0"/>
              <a:t>3. Storytelling</a:t>
            </a:r>
            <a:r>
              <a:rPr lang="en-US" sz="1800" b="1" dirty="0"/>
              <a:t>: </a:t>
            </a:r>
            <a:r>
              <a:rPr lang="en-US" sz="1800" dirty="0" smtClean="0"/>
              <a:t>is </a:t>
            </a:r>
            <a:r>
              <a:rPr lang="en-US" sz="1800" dirty="0"/>
              <a:t>instrumental in conveying narratives, whether in editorial content, product presentations, or brand stories.</a:t>
            </a:r>
          </a:p>
          <a:p>
            <a:r>
              <a:rPr lang="en-US" sz="1800" b="1" dirty="0" smtClean="0"/>
              <a:t>4. User </a:t>
            </a:r>
            <a:r>
              <a:rPr lang="en-US" sz="1800" b="1" dirty="0"/>
              <a:t>Experience: </a:t>
            </a:r>
            <a:r>
              <a:rPr lang="en-US" sz="1800" dirty="0"/>
              <a:t>In the digital world, it enhances the user experience by providing clarity and ease of navigation.</a:t>
            </a:r>
          </a:p>
          <a:p>
            <a:r>
              <a:rPr lang="en-US" sz="1800" b="1" dirty="0" smtClean="0"/>
              <a:t>5. Brand </a:t>
            </a:r>
            <a:r>
              <a:rPr lang="en-US" sz="1800" b="1" dirty="0"/>
              <a:t>Consistency: </a:t>
            </a:r>
            <a:r>
              <a:rPr lang="en-US" sz="1800" dirty="0"/>
              <a:t>Consistent layout design reinforces brand identity, ensuring that materials maintain a cohesive and recognizable visual language (Luscombe, 2023).</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4" name="Rectangle 3"/>
          <p:cNvSpPr/>
          <p:nvPr/>
        </p:nvSpPr>
        <p:spPr>
          <a:xfrm>
            <a:off x="1113904" y="0"/>
            <a:ext cx="4984057" cy="586827"/>
          </a:xfrm>
          <a:prstGeom prst="rect">
            <a:avLst/>
          </a:prstGeom>
        </p:spPr>
        <p:txBody>
          <a:bodyPr wrap="none">
            <a:spAutoFit/>
          </a:bodyPr>
          <a:lstStyle/>
          <a:p>
            <a:pPr marL="457200" lvl="0" indent="-342900" algn="just">
              <a:lnSpc>
                <a:spcPct val="150000"/>
              </a:lnSpc>
              <a:spcBef>
                <a:spcPts val="1800"/>
              </a:spcBef>
              <a:buClr>
                <a:srgbClr val="B08980"/>
              </a:buClr>
              <a:buSzPts val="1400"/>
            </a:pPr>
            <a:r>
              <a:rPr lang="en-US" sz="2400" dirty="0">
                <a:solidFill>
                  <a:schemeClr val="bg1">
                    <a:lumMod val="10000"/>
                  </a:schemeClr>
                </a:solidFill>
                <a:latin typeface="Poor Richard" panose="02080502050505020702" pitchFamily="18" charset="0"/>
              </a:rPr>
              <a:t>Layout Design Across Diverse Industries</a:t>
            </a:r>
            <a:endParaRPr lang="en-US" sz="2400" b="1" dirty="0">
              <a:solidFill>
                <a:schemeClr val="bg1">
                  <a:lumMod val="10000"/>
                </a:schemeClr>
              </a:solidFill>
              <a:latin typeface="Calibri"/>
              <a:ea typeface="Calibri"/>
              <a:cs typeface="Calibri"/>
              <a:sym typeface="Calibri"/>
            </a:endParaRPr>
          </a:p>
        </p:txBody>
      </p:sp>
      <p:sp>
        <p:nvSpPr>
          <p:cNvPr id="8" name="Rectangle 7"/>
          <p:cNvSpPr/>
          <p:nvPr/>
        </p:nvSpPr>
        <p:spPr>
          <a:xfrm>
            <a:off x="247879" y="716347"/>
            <a:ext cx="7441893" cy="4401205"/>
          </a:xfrm>
          <a:prstGeom prst="rect">
            <a:avLst/>
          </a:prstGeom>
        </p:spPr>
        <p:txBody>
          <a:bodyPr wrap="square">
            <a:spAutoFit/>
          </a:bodyPr>
          <a:lstStyle/>
          <a:p>
            <a:r>
              <a:rPr lang="en-US" sz="2000" dirty="0"/>
              <a:t>Layout design is pervasive in various industries:</a:t>
            </a:r>
          </a:p>
          <a:p>
            <a:r>
              <a:rPr lang="en-US" sz="2000" dirty="0" smtClean="0"/>
              <a:t>1. </a:t>
            </a:r>
            <a:r>
              <a:rPr lang="en-US" sz="2000" b="1" dirty="0" smtClean="0"/>
              <a:t>Education</a:t>
            </a:r>
            <a:r>
              <a:rPr lang="en-US" sz="2000" b="1" dirty="0"/>
              <a:t>: </a:t>
            </a:r>
            <a:r>
              <a:rPr lang="en-US" sz="2000" dirty="0"/>
              <a:t>Educational materials, from textbooks to online courses, rely on layout design to present information effectively.</a:t>
            </a:r>
          </a:p>
          <a:p>
            <a:r>
              <a:rPr lang="en-US" sz="2000" dirty="0" smtClean="0"/>
              <a:t>2. </a:t>
            </a:r>
            <a:r>
              <a:rPr lang="en-US" sz="2000" b="1" dirty="0" smtClean="0"/>
              <a:t>Healthcare</a:t>
            </a:r>
            <a:r>
              <a:rPr lang="en-US" sz="2000" b="1" dirty="0"/>
              <a:t>: </a:t>
            </a:r>
            <a:r>
              <a:rPr lang="en-US" sz="2000" dirty="0"/>
              <a:t>Layout design is essential for patient information materials, ensuring clarity and comprehension.</a:t>
            </a:r>
          </a:p>
          <a:p>
            <a:r>
              <a:rPr lang="en-US" sz="2000" dirty="0" smtClean="0"/>
              <a:t>3. </a:t>
            </a:r>
            <a:r>
              <a:rPr lang="en-US" sz="2000" b="1" dirty="0" smtClean="0"/>
              <a:t>Entertainment</a:t>
            </a:r>
            <a:r>
              <a:rPr lang="en-US" sz="2000" b="1" dirty="0"/>
              <a:t>: </a:t>
            </a:r>
            <a:r>
              <a:rPr lang="en-US" sz="2000" dirty="0"/>
              <a:t>The entertainment industry utilizes layout design in promotional materials, event programs, and visual storytelling.</a:t>
            </a:r>
          </a:p>
          <a:p>
            <a:r>
              <a:rPr lang="en-US" sz="2000" dirty="0" smtClean="0"/>
              <a:t>4. </a:t>
            </a:r>
            <a:r>
              <a:rPr lang="en-US" sz="2000" b="1" dirty="0" smtClean="0"/>
              <a:t>Retail</a:t>
            </a:r>
            <a:r>
              <a:rPr lang="en-US" sz="2000" b="1" dirty="0"/>
              <a:t>: </a:t>
            </a:r>
            <a:r>
              <a:rPr lang="en-US" sz="2000" dirty="0"/>
              <a:t>In the retail sector, layout design influences the presentation of products in physical stores and online marketplaces.</a:t>
            </a:r>
          </a:p>
          <a:p>
            <a:r>
              <a:rPr lang="en-US" sz="2000" dirty="0" smtClean="0"/>
              <a:t>5. </a:t>
            </a:r>
            <a:r>
              <a:rPr lang="en-US" sz="2000" b="1" dirty="0" smtClean="0"/>
              <a:t>Technology</a:t>
            </a:r>
            <a:r>
              <a:rPr lang="en-US" sz="2000" b="1" dirty="0"/>
              <a:t>: </a:t>
            </a:r>
            <a:r>
              <a:rPr lang="en-US" sz="2000" dirty="0"/>
              <a:t>Technology companies employ layout design for user interfaces, creating user-friendly and visually appealing applications and websites (Luscombe, 2023).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1243038" y="-93322"/>
            <a:ext cx="7704000" cy="572700"/>
          </a:xfrm>
          <a:prstGeom prst="rect">
            <a:avLst/>
          </a:prstGeom>
          <a:noFill/>
          <a:ln>
            <a:noFill/>
          </a:ln>
        </p:spPr>
        <p:txBody>
          <a:bodyPr spcFirstLastPara="1" wrap="square" lIns="91425" tIns="91425" rIns="91425" bIns="91425" anchor="t" anchorCtr="0">
            <a:noAutofit/>
          </a:bodyPr>
          <a:lstStyle/>
          <a:p>
            <a:pPr marL="457200" lvl="0" indent="-342900" algn="just">
              <a:lnSpc>
                <a:spcPct val="150000"/>
              </a:lnSpc>
              <a:spcBef>
                <a:spcPts val="1800"/>
              </a:spcBef>
              <a:buClr>
                <a:srgbClr val="B08980"/>
              </a:buClr>
              <a:buSzPts val="1400"/>
            </a:pPr>
            <a:r>
              <a:rPr lang="en-US" dirty="0">
                <a:solidFill>
                  <a:schemeClr val="bg1">
                    <a:lumMod val="25000"/>
                  </a:schemeClr>
                </a:solidFill>
                <a:latin typeface="Poor Richard" panose="02080502050505020702" pitchFamily="18" charset="0"/>
              </a:rPr>
              <a:t>The Future of Layout Design</a:t>
            </a:r>
            <a:endParaRPr lang="en-US" dirty="0">
              <a:solidFill>
                <a:schemeClr val="bg1">
                  <a:lumMod val="25000"/>
                </a:schemeClr>
              </a:solidFill>
              <a:latin typeface="Calibri"/>
              <a:ea typeface="Calibri"/>
              <a:cs typeface="Calibri"/>
              <a:sym typeface="Calibri"/>
            </a:endParaRPr>
          </a:p>
        </p:txBody>
      </p:sp>
      <p:sp>
        <p:nvSpPr>
          <p:cNvPr id="7" name="Rectangle 6"/>
          <p:cNvSpPr/>
          <p:nvPr/>
        </p:nvSpPr>
        <p:spPr>
          <a:xfrm>
            <a:off x="176270" y="910985"/>
            <a:ext cx="5629619" cy="4093428"/>
          </a:xfrm>
          <a:prstGeom prst="rect">
            <a:avLst/>
          </a:prstGeom>
        </p:spPr>
        <p:txBody>
          <a:bodyPr wrap="square">
            <a:spAutoFit/>
          </a:bodyPr>
          <a:lstStyle/>
          <a:p>
            <a:r>
              <a:rPr lang="en-US" sz="2000" dirty="0"/>
              <a:t>As design and technology continue to evolve, the future of layout design holds exciting possibilities:</a:t>
            </a:r>
          </a:p>
          <a:p>
            <a:r>
              <a:rPr lang="en-US" sz="2000" b="1" dirty="0" smtClean="0"/>
              <a:t>1. Responsive </a:t>
            </a:r>
            <a:r>
              <a:rPr lang="en-US" sz="2000" b="1" dirty="0"/>
              <a:t>Design: </a:t>
            </a:r>
            <a:r>
              <a:rPr lang="en-US" sz="2000" dirty="0"/>
              <a:t>Layout design will continue to adapt to various devices and screen sizes, ensuring an optimal user experience.</a:t>
            </a:r>
          </a:p>
          <a:p>
            <a:r>
              <a:rPr lang="en-US" sz="2000" b="1" dirty="0" smtClean="0"/>
              <a:t>2. User-Centric </a:t>
            </a:r>
            <a:r>
              <a:rPr lang="en-US" sz="2000" b="1" dirty="0"/>
              <a:t>Design: </a:t>
            </a:r>
            <a:r>
              <a:rPr lang="en-US" sz="2000" dirty="0"/>
              <a:t>The emphasis on user-centric design will lead to highly intuitive layouts prioritizing user needs.</a:t>
            </a:r>
          </a:p>
          <a:p>
            <a:r>
              <a:rPr lang="en-US" sz="2000" b="1" dirty="0" smtClean="0"/>
              <a:t>3. Sustainability</a:t>
            </a:r>
            <a:r>
              <a:rPr lang="en-US" sz="2000" b="1" dirty="0"/>
              <a:t>: </a:t>
            </a:r>
            <a:r>
              <a:rPr lang="en-US" sz="2000" dirty="0"/>
              <a:t>Sustainable design practices may influence layout design, promoting eco-friendly and resource-efficient layouts (Luscombe, 2023).</a:t>
            </a:r>
          </a:p>
        </p:txBody>
      </p:sp>
      <p:pic>
        <p:nvPicPr>
          <p:cNvPr id="1026" name="Picture 2" descr="Save energy flyer template"/>
          <p:cNvPicPr>
            <a:picLocks noChangeAspect="1" noChangeArrowheads="1"/>
          </p:cNvPicPr>
          <p:nvPr/>
        </p:nvPicPr>
        <p:blipFill rotWithShape="1">
          <a:blip r:embed="rId3">
            <a:extLst>
              <a:ext uri="{28A0092B-C50C-407E-A947-70E740481C1C}">
                <a14:useLocalDpi xmlns:a14="http://schemas.microsoft.com/office/drawing/2010/main" val="0"/>
              </a:ext>
            </a:extLst>
          </a:blip>
          <a:srcRect l="20486" t="3781" r="19835" b="5147"/>
          <a:stretch/>
        </p:blipFill>
        <p:spPr bwMode="auto">
          <a:xfrm>
            <a:off x="6191480" y="1108571"/>
            <a:ext cx="2644050" cy="403492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2484303" y="4622553"/>
            <a:ext cx="3707177" cy="507831"/>
          </a:xfrm>
          <a:prstGeom prst="rect">
            <a:avLst/>
          </a:prstGeom>
        </p:spPr>
        <p:txBody>
          <a:bodyPr wrap="square">
            <a:spAutoFit/>
          </a:bodyPr>
          <a:lstStyle/>
          <a:p>
            <a:r>
              <a:rPr lang="en-US" sz="900" dirty="0" smtClean="0"/>
              <a:t>Source: https</a:t>
            </a:r>
            <a:r>
              <a:rPr lang="en-US" sz="900" dirty="0"/>
              <a:t>://www.freepik.com/free-psd/save-energy-flyer-template_12548782.htm#fromView=search&amp;page=1&amp;position=47&amp;uuid=7c557bfc-8d9d-4a81-ab2c-ba18bd8cc4f8</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1254273"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Principles &amp; Elements of Layout Design</a:t>
            </a:r>
            <a:endParaRPr dirty="0"/>
          </a:p>
        </p:txBody>
      </p:sp>
      <p:sp>
        <p:nvSpPr>
          <p:cNvPr id="3" name="Rectangle 2"/>
          <p:cNvSpPr/>
          <p:nvPr/>
        </p:nvSpPr>
        <p:spPr>
          <a:xfrm>
            <a:off x="311726" y="647218"/>
            <a:ext cx="7499233" cy="4401205"/>
          </a:xfrm>
          <a:prstGeom prst="rect">
            <a:avLst/>
          </a:prstGeom>
        </p:spPr>
        <p:txBody>
          <a:bodyPr wrap="square">
            <a:spAutoFit/>
          </a:bodyPr>
          <a:lstStyle/>
          <a:p>
            <a:r>
              <a:rPr lang="en-US" sz="2000" dirty="0" smtClean="0"/>
              <a:t>•</a:t>
            </a:r>
            <a:r>
              <a:rPr lang="en-US" sz="2000" b="1" dirty="0"/>
              <a:t> </a:t>
            </a:r>
            <a:r>
              <a:rPr lang="en-US" sz="2000" b="1" dirty="0" smtClean="0"/>
              <a:t>Purpose </a:t>
            </a:r>
            <a:r>
              <a:rPr lang="en-US" sz="2000" b="1" dirty="0"/>
              <a:t>and Audience</a:t>
            </a:r>
          </a:p>
          <a:p>
            <a:r>
              <a:rPr lang="en-US" sz="2000" dirty="0"/>
              <a:t>Approach page layout the same way that you do writing: determine your audience, define your purpose, and communicate your message</a:t>
            </a:r>
            <a:r>
              <a:rPr lang="en-US" sz="2000" b="1" dirty="0"/>
              <a:t>. </a:t>
            </a:r>
            <a:endParaRPr lang="en-US" sz="2000" b="1" dirty="0" smtClean="0"/>
          </a:p>
          <a:p>
            <a:r>
              <a:rPr lang="en-US" sz="2000" dirty="0" smtClean="0"/>
              <a:t>•</a:t>
            </a:r>
            <a:r>
              <a:rPr lang="en-US" sz="2000" dirty="0"/>
              <a:t> </a:t>
            </a:r>
            <a:r>
              <a:rPr lang="en-US" sz="2000" b="1" dirty="0" smtClean="0"/>
              <a:t>Organizing </a:t>
            </a:r>
            <a:r>
              <a:rPr lang="en-US" sz="2000" b="1" dirty="0"/>
              <a:t>Information</a:t>
            </a:r>
          </a:p>
          <a:p>
            <a:r>
              <a:rPr lang="en-US" sz="2000" dirty="0"/>
              <a:t>Photographs, pull-quotes, decks, and headlines help you tell the story. Other elements such as subheads, boxes, rules, and white space help you organize the story.</a:t>
            </a:r>
          </a:p>
          <a:p>
            <a:r>
              <a:rPr lang="en-US" sz="2000" dirty="0" smtClean="0"/>
              <a:t>•</a:t>
            </a:r>
            <a:r>
              <a:rPr lang="en-US" sz="2000" dirty="0"/>
              <a:t> </a:t>
            </a:r>
            <a:r>
              <a:rPr lang="en-US" sz="2000" b="1" dirty="0"/>
              <a:t>Getting Their Attention</a:t>
            </a:r>
          </a:p>
          <a:p>
            <a:r>
              <a:rPr lang="en-US" sz="2000" dirty="0"/>
              <a:t>In today's media-intensive culture, people often decide that reading an ad, brochure, or newsletter is not worth their time, so even if your publication is important, it may end up in the wastebasket. </a:t>
            </a:r>
            <a:endParaRPr lang="en-US" sz="2000" dirty="0" smtClean="0"/>
          </a:p>
          <a:p>
            <a:r>
              <a:rPr lang="en-US" sz="2000" dirty="0" smtClean="0"/>
              <a:t>An </a:t>
            </a:r>
            <a:r>
              <a:rPr lang="en-US" sz="2000" dirty="0"/>
              <a:t>unusual design, however, can spark their interest.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1146027" y="0"/>
            <a:ext cx="5296336"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Principles &amp; Elements of Layout Design</a:t>
            </a:r>
            <a:endParaRPr dirty="0"/>
          </a:p>
        </p:txBody>
      </p:sp>
      <p:sp>
        <p:nvSpPr>
          <p:cNvPr id="7" name="Rectangle 6"/>
          <p:cNvSpPr/>
          <p:nvPr/>
        </p:nvSpPr>
        <p:spPr>
          <a:xfrm>
            <a:off x="210959" y="667398"/>
            <a:ext cx="7166472" cy="4616648"/>
          </a:xfrm>
          <a:prstGeom prst="rect">
            <a:avLst/>
          </a:prstGeom>
        </p:spPr>
        <p:txBody>
          <a:bodyPr wrap="square">
            <a:spAutoFit/>
          </a:bodyPr>
          <a:lstStyle/>
          <a:p>
            <a:pPr marL="285750" indent="-285750">
              <a:buFont typeface="Wingdings" panose="05000000000000000000" pitchFamily="2" charset="2"/>
              <a:buChar char="§"/>
            </a:pPr>
            <a:r>
              <a:rPr lang="en-US" sz="2000" b="1" dirty="0" smtClean="0"/>
              <a:t>Balance</a:t>
            </a:r>
            <a:r>
              <a:rPr lang="en-US" sz="2000" dirty="0" smtClean="0"/>
              <a:t> </a:t>
            </a:r>
            <a:r>
              <a:rPr lang="en-US" sz="2000" dirty="0"/>
              <a:t>is another word for concerns about symmetry and asymmetry. Symmetry provides stability and rest for the eye, while asymmetry creates tension and visual interest. Finding ways to create balance often depends on the piece. </a:t>
            </a:r>
            <a:endParaRPr lang="en-US" sz="2000" dirty="0" smtClean="0"/>
          </a:p>
          <a:p>
            <a:pPr marL="285750" indent="-285750">
              <a:buFont typeface="Wingdings" panose="05000000000000000000" pitchFamily="2" charset="2"/>
              <a:buChar char="§"/>
            </a:pPr>
            <a:r>
              <a:rPr lang="en-US" sz="2000" b="1" dirty="0" smtClean="0"/>
              <a:t>Alignment</a:t>
            </a:r>
            <a:r>
              <a:rPr lang="en-US" sz="2000" dirty="0" smtClean="0"/>
              <a:t>: Unify </a:t>
            </a:r>
            <a:r>
              <a:rPr lang="en-US" sz="2000" dirty="0"/>
              <a:t>the appearance of your publication by aligning the elements on individual pages and creating strong page-to-page alignments, as well. </a:t>
            </a:r>
            <a:endParaRPr lang="en-US" sz="2000" dirty="0" smtClean="0"/>
          </a:p>
          <a:p>
            <a:pPr marL="285750" indent="-285750">
              <a:buFont typeface="Wingdings" panose="05000000000000000000" pitchFamily="2" charset="2"/>
              <a:buChar char="§"/>
            </a:pPr>
            <a:r>
              <a:rPr lang="en-US" sz="2000" b="1" dirty="0" smtClean="0"/>
              <a:t>Repetition</a:t>
            </a:r>
            <a:r>
              <a:rPr lang="en-US" sz="2000" dirty="0" smtClean="0"/>
              <a:t> </a:t>
            </a:r>
            <a:r>
              <a:rPr lang="en-US" sz="2000" dirty="0"/>
              <a:t>of key elements (logo, box, rules, graphics etc.,) from page to page unifies the appearance of your publication.</a:t>
            </a:r>
          </a:p>
          <a:p>
            <a:pPr marL="285750" indent="-285750">
              <a:buFont typeface="Wingdings" panose="05000000000000000000" pitchFamily="2" charset="2"/>
              <a:buChar char="§"/>
            </a:pPr>
            <a:r>
              <a:rPr lang="en-US" sz="2000" dirty="0"/>
              <a:t>In a newsletter, for example, you might place the company logo at the bottom of every page, or in a brochure you might repeat a small graphic element in a variety of places. </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641209" y="13329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Principles &amp; Elements of Layout Design</a:t>
            </a:r>
            <a:endParaRPr dirty="0">
              <a:latin typeface="Poor Richard" panose="02080502050505020702" pitchFamily="18" charset="0"/>
            </a:endParaRPr>
          </a:p>
        </p:txBody>
      </p:sp>
      <p:sp>
        <p:nvSpPr>
          <p:cNvPr id="180" name="Google Shape;180;p15"/>
          <p:cNvSpPr txBox="1">
            <a:spLocks noGrp="1"/>
          </p:cNvSpPr>
          <p:nvPr>
            <p:ph type="subTitle" idx="1"/>
          </p:nvPr>
        </p:nvSpPr>
        <p:spPr>
          <a:xfrm>
            <a:off x="384465" y="705998"/>
            <a:ext cx="3350254" cy="360040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
            </a:pPr>
            <a:r>
              <a:rPr lang="en-US" sz="2000" b="1" dirty="0" smtClean="0">
                <a:solidFill>
                  <a:srgbClr val="22130B"/>
                </a:solidFill>
                <a:latin typeface="Arial"/>
                <a:ea typeface="Arial"/>
                <a:cs typeface="Arial"/>
                <a:sym typeface="Arial"/>
              </a:rPr>
              <a:t>Emphasis: </a:t>
            </a:r>
            <a:r>
              <a:rPr lang="en-US" sz="2000" dirty="0" smtClean="0">
                <a:solidFill>
                  <a:srgbClr val="22130B"/>
                </a:solidFill>
                <a:latin typeface="Arial"/>
                <a:ea typeface="Arial"/>
                <a:cs typeface="Arial"/>
                <a:sym typeface="Arial"/>
              </a:rPr>
              <a:t>Use </a:t>
            </a:r>
            <a:r>
              <a:rPr lang="en-US" sz="2000" dirty="0">
                <a:solidFill>
                  <a:srgbClr val="22130B"/>
                </a:solidFill>
                <a:latin typeface="Arial"/>
                <a:ea typeface="Arial"/>
                <a:cs typeface="Arial"/>
                <a:sym typeface="Arial"/>
              </a:rPr>
              <a:t>a hook to get the reader's attention. Anything from an interesting photo or graphic to a pull-quote isolated in a column of white space can catch the reader's eye.</a:t>
            </a:r>
          </a:p>
          <a:p>
            <a:pPr marL="342900" lvl="0" algn="just">
              <a:buFont typeface="Wingdings" panose="05000000000000000000" pitchFamily="2" charset="2"/>
              <a:buChar char="§"/>
            </a:pPr>
            <a:r>
              <a:rPr lang="en-US" sz="2000" b="1" dirty="0" smtClean="0">
                <a:solidFill>
                  <a:srgbClr val="22130B"/>
                </a:solidFill>
                <a:latin typeface="Arial"/>
                <a:ea typeface="Arial"/>
                <a:cs typeface="Arial"/>
                <a:sym typeface="Arial"/>
              </a:rPr>
              <a:t>Proximity: </a:t>
            </a:r>
            <a:r>
              <a:rPr lang="en-US" sz="2000" dirty="0" smtClean="0">
                <a:solidFill>
                  <a:srgbClr val="22130B"/>
                </a:solidFill>
                <a:latin typeface="Arial"/>
                <a:ea typeface="Arial"/>
                <a:cs typeface="Arial"/>
                <a:sym typeface="Arial"/>
              </a:rPr>
              <a:t>Place </a:t>
            </a:r>
            <a:r>
              <a:rPr lang="en-US" sz="2000" dirty="0">
                <a:solidFill>
                  <a:srgbClr val="22130B"/>
                </a:solidFill>
                <a:latin typeface="Arial"/>
                <a:ea typeface="Arial"/>
                <a:cs typeface="Arial"/>
                <a:sym typeface="Arial"/>
              </a:rPr>
              <a:t>related information in proximity, and separate unrelated information with white space, rules, and borders</a:t>
            </a:r>
            <a:r>
              <a:rPr lang="en-US" sz="2000" dirty="0" smtClean="0">
                <a:solidFill>
                  <a:srgbClr val="22130B"/>
                </a:solidFill>
                <a:latin typeface="Arial"/>
                <a:ea typeface="Arial"/>
                <a:cs typeface="Arial"/>
                <a:sym typeface="Arial"/>
              </a:rPr>
              <a:t>.</a:t>
            </a:r>
            <a:endParaRPr lang="en-US" sz="2000" dirty="0">
              <a:solidFill>
                <a:srgbClr val="22130B"/>
              </a:solidFill>
              <a:latin typeface="Arial"/>
              <a:ea typeface="Arial"/>
              <a:cs typeface="Arial"/>
              <a:sym typeface="Arial"/>
            </a:endParaRPr>
          </a:p>
        </p:txBody>
      </p:sp>
      <p:pic>
        <p:nvPicPr>
          <p:cNvPr id="2" name="Picture 1"/>
          <p:cNvPicPr>
            <a:picLocks noChangeAspect="1"/>
          </p:cNvPicPr>
          <p:nvPr/>
        </p:nvPicPr>
        <p:blipFill rotWithShape="1">
          <a:blip r:embed="rId3"/>
          <a:srcRect l="10371" t="3532" r="12226" b="3129"/>
          <a:stretch/>
        </p:blipFill>
        <p:spPr>
          <a:xfrm>
            <a:off x="4186410" y="605927"/>
            <a:ext cx="3371162" cy="4065225"/>
          </a:xfrm>
          <a:prstGeom prst="rect">
            <a:avLst/>
          </a:prstGeom>
        </p:spPr>
      </p:pic>
      <p:sp>
        <p:nvSpPr>
          <p:cNvPr id="3" name="Rectangle 2"/>
          <p:cNvSpPr/>
          <p:nvPr/>
        </p:nvSpPr>
        <p:spPr>
          <a:xfrm>
            <a:off x="3734719" y="4553503"/>
            <a:ext cx="4572000" cy="507831"/>
          </a:xfrm>
          <a:prstGeom prst="rect">
            <a:avLst/>
          </a:prstGeom>
        </p:spPr>
        <p:txBody>
          <a:bodyPr>
            <a:spAutoFit/>
          </a:bodyPr>
          <a:lstStyle/>
          <a:p>
            <a:r>
              <a:rPr lang="en-US" sz="900" dirty="0" smtClean="0"/>
              <a:t>Source: https</a:t>
            </a:r>
            <a:r>
              <a:rPr lang="en-US" sz="900" dirty="0"/>
              <a:t>://www.freepik.com/free-vector/school-poster-template-design_170661647.htm#fromView=search&amp;page=1&amp;position=21&amp;uuid=43c10183-bab2-47e1-948f-77fc50d98458</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6"/>
          <p:cNvSpPr txBox="1">
            <a:spLocks noGrp="1"/>
          </p:cNvSpPr>
          <p:nvPr>
            <p:ph type="title"/>
          </p:nvPr>
        </p:nvSpPr>
        <p:spPr>
          <a:xfrm>
            <a:off x="-14409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Principles &amp; Elements of Layout Design</a:t>
            </a:r>
            <a:endParaRPr dirty="0">
              <a:latin typeface="Arial"/>
              <a:ea typeface="Arial"/>
              <a:cs typeface="Arial"/>
              <a:sym typeface="Arial"/>
            </a:endParaRPr>
          </a:p>
        </p:txBody>
      </p:sp>
      <p:sp>
        <p:nvSpPr>
          <p:cNvPr id="186" name="Google Shape;186;p16"/>
          <p:cNvSpPr txBox="1">
            <a:spLocks noGrp="1"/>
          </p:cNvSpPr>
          <p:nvPr>
            <p:ph type="subTitle" idx="6"/>
          </p:nvPr>
        </p:nvSpPr>
        <p:spPr>
          <a:xfrm>
            <a:off x="3707904" y="4780146"/>
            <a:ext cx="3960440" cy="527639"/>
          </a:xfrm>
          <a:prstGeom prst="rect">
            <a:avLst/>
          </a:prstGeom>
          <a:noFill/>
          <a:ln>
            <a:noFill/>
          </a:ln>
        </p:spPr>
        <p:txBody>
          <a:bodyPr spcFirstLastPara="1" wrap="square" lIns="91425" tIns="91425" rIns="91425" bIns="91425" anchor="t" anchorCtr="0">
            <a:noAutofit/>
          </a:bodyPr>
          <a:lstStyle/>
          <a:p>
            <a:pPr lvl="0" algn="l"/>
            <a:r>
              <a:rPr lang="en-US" sz="800" dirty="0">
                <a:solidFill>
                  <a:schemeClr val="bg1">
                    <a:lumMod val="10000"/>
                  </a:schemeClr>
                </a:solidFill>
              </a:rPr>
              <a:t>Sources::https://www.volusion.com/blog/content/images/wp/color1.jpg</a:t>
            </a:r>
          </a:p>
          <a:p>
            <a:pPr marL="457200" lvl="0" indent="-342900" algn="l" rtl="0">
              <a:lnSpc>
                <a:spcPct val="100000"/>
              </a:lnSpc>
              <a:spcBef>
                <a:spcPts val="0"/>
              </a:spcBef>
              <a:spcAft>
                <a:spcPts val="0"/>
              </a:spcAft>
              <a:buSzPts val="1400"/>
              <a:buNone/>
            </a:pPr>
            <a:endParaRPr dirty="0">
              <a:solidFill>
                <a:schemeClr val="bg1">
                  <a:lumMod val="10000"/>
                </a:schemeClr>
              </a:solidFill>
            </a:endParaRPr>
          </a:p>
        </p:txBody>
      </p:sp>
      <p:sp>
        <p:nvSpPr>
          <p:cNvPr id="4" name="Rectangle 3"/>
          <p:cNvSpPr/>
          <p:nvPr/>
        </p:nvSpPr>
        <p:spPr>
          <a:xfrm>
            <a:off x="391098" y="572700"/>
            <a:ext cx="7277246" cy="4308872"/>
          </a:xfrm>
          <a:prstGeom prst="rect">
            <a:avLst/>
          </a:prstGeom>
        </p:spPr>
        <p:txBody>
          <a:bodyPr wrap="square">
            <a:spAutoFit/>
          </a:bodyPr>
          <a:lstStyle/>
          <a:p>
            <a:pPr marL="285750" indent="-285750">
              <a:buFont typeface="Wingdings" panose="05000000000000000000" pitchFamily="2" charset="2"/>
              <a:buChar char="§"/>
            </a:pPr>
            <a:r>
              <a:rPr lang="en-US" sz="2000" b="1" dirty="0"/>
              <a:t>The style sheet </a:t>
            </a:r>
            <a:r>
              <a:rPr lang="en-US" sz="2000" dirty="0"/>
              <a:t>is one of the best features of electronic publishing. </a:t>
            </a:r>
            <a:endParaRPr lang="en-US" sz="2000" dirty="0" smtClean="0"/>
          </a:p>
          <a:p>
            <a:pPr marL="285750" indent="-285750">
              <a:buFont typeface="Wingdings" panose="05000000000000000000" pitchFamily="2" charset="2"/>
              <a:buChar char="§"/>
            </a:pPr>
            <a:r>
              <a:rPr lang="en-US" sz="2000" dirty="0" smtClean="0"/>
              <a:t>Attributes </a:t>
            </a:r>
            <a:r>
              <a:rPr lang="en-US" sz="2000" dirty="0"/>
              <a:t>such as typeface, type size, and leading can be predefined, making the job of formatting your project quick and </a:t>
            </a:r>
            <a:r>
              <a:rPr lang="en-US" sz="2000" dirty="0" smtClean="0"/>
              <a:t>easy.</a:t>
            </a:r>
          </a:p>
          <a:p>
            <a:pPr marL="285750" indent="-285750">
              <a:buFont typeface="Wingdings" panose="05000000000000000000" pitchFamily="2" charset="2"/>
              <a:buChar char="§"/>
            </a:pPr>
            <a:r>
              <a:rPr lang="en-US" sz="2000" dirty="0" smtClean="0"/>
              <a:t>Once </a:t>
            </a:r>
            <a:r>
              <a:rPr lang="en-US" sz="2000" dirty="0"/>
              <a:t>styles are defined, you can instantly apply different attributes to a single word, several paragraphs, or an entire publication. </a:t>
            </a:r>
            <a:endParaRPr lang="en-US" sz="2000" dirty="0" smtClean="0"/>
          </a:p>
          <a:p>
            <a:pPr marL="285750" indent="-285750">
              <a:buFont typeface="Wingdings" panose="05000000000000000000" pitchFamily="2" charset="2"/>
              <a:buChar char="§"/>
            </a:pPr>
            <a:r>
              <a:rPr lang="en-US" sz="2000" dirty="0" smtClean="0"/>
              <a:t>Before </a:t>
            </a:r>
            <a:r>
              <a:rPr lang="en-US" sz="2000" dirty="0"/>
              <a:t>you begin defining styles for your publication, you should do the following:</a:t>
            </a:r>
          </a:p>
          <a:p>
            <a:pPr marL="400050" indent="-400050">
              <a:buFont typeface="+mj-lt"/>
              <a:buAutoNum type="romanLcPeriod"/>
            </a:pPr>
            <a:r>
              <a:rPr lang="en-US" sz="2000" dirty="0" smtClean="0"/>
              <a:t>Specify </a:t>
            </a:r>
            <a:r>
              <a:rPr lang="en-US" sz="2000" dirty="0"/>
              <a:t>the page </a:t>
            </a:r>
            <a:r>
              <a:rPr lang="en-US" sz="2000" dirty="0" smtClean="0"/>
              <a:t>dimensions.</a:t>
            </a:r>
          </a:p>
          <a:p>
            <a:pPr marL="400050" indent="-400050">
              <a:buFont typeface="+mj-lt"/>
              <a:buAutoNum type="romanLcPeriod"/>
            </a:pPr>
            <a:r>
              <a:rPr lang="en-US" sz="2000" dirty="0" smtClean="0"/>
              <a:t>Assign </a:t>
            </a:r>
            <a:r>
              <a:rPr lang="en-US" sz="2000" dirty="0"/>
              <a:t>the number of pages.</a:t>
            </a:r>
          </a:p>
          <a:p>
            <a:pPr marL="400050" indent="-400050">
              <a:buFont typeface="+mj-lt"/>
              <a:buAutoNum type="romanLcPeriod"/>
            </a:pPr>
            <a:r>
              <a:rPr lang="en-US" sz="2000" dirty="0" smtClean="0"/>
              <a:t>Set </a:t>
            </a:r>
            <a:r>
              <a:rPr lang="en-US" sz="2000" dirty="0"/>
              <a:t>the width of the margins.</a:t>
            </a:r>
            <a:endParaRPr lang="en-US" sz="2000" dirty="0" smtClean="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7"/>
          <p:cNvSpPr txBox="1">
            <a:spLocks noGrp="1"/>
          </p:cNvSpPr>
          <p:nvPr>
            <p:ph type="title"/>
          </p:nvPr>
        </p:nvSpPr>
        <p:spPr>
          <a:xfrm>
            <a:off x="-133957" y="110127"/>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Principles &amp; Elements of Layout Design</a:t>
            </a:r>
          </a:p>
        </p:txBody>
      </p:sp>
      <p:sp>
        <p:nvSpPr>
          <p:cNvPr id="3" name="Rectangle 2"/>
          <p:cNvSpPr/>
          <p:nvPr/>
        </p:nvSpPr>
        <p:spPr>
          <a:xfrm>
            <a:off x="165253" y="892148"/>
            <a:ext cx="6180463" cy="4093428"/>
          </a:xfrm>
          <a:prstGeom prst="rect">
            <a:avLst/>
          </a:prstGeom>
        </p:spPr>
        <p:txBody>
          <a:bodyPr wrap="square">
            <a:spAutoFit/>
          </a:bodyPr>
          <a:lstStyle/>
          <a:p>
            <a:pPr marL="342900" indent="-342900">
              <a:buFont typeface="Wingdings" panose="05000000000000000000" pitchFamily="2" charset="2"/>
              <a:buChar char="§"/>
            </a:pPr>
            <a:r>
              <a:rPr lang="en-US" sz="2000" dirty="0"/>
              <a:t>Non printing vertical and horizontal blue lines form a grid on the electronic page, creating an underlying structure for your </a:t>
            </a:r>
            <a:r>
              <a:rPr lang="en-US" sz="2000" dirty="0" smtClean="0"/>
              <a:t>layout.</a:t>
            </a:r>
          </a:p>
          <a:p>
            <a:pPr marL="342900" indent="-342900">
              <a:buFont typeface="Wingdings" panose="05000000000000000000" pitchFamily="2" charset="2"/>
              <a:buChar char="§"/>
            </a:pPr>
            <a:r>
              <a:rPr lang="en-US" sz="2000" dirty="0" smtClean="0"/>
              <a:t>PageMaker's </a:t>
            </a:r>
            <a:r>
              <a:rPr lang="en-US" sz="2000" dirty="0"/>
              <a:t>or InDesign’s Master Page feature, found on the Window pull-down menu, makes the creation of a grid incredibly </a:t>
            </a:r>
            <a:r>
              <a:rPr lang="en-US" sz="2000" dirty="0" smtClean="0"/>
              <a:t>easy.</a:t>
            </a:r>
          </a:p>
          <a:p>
            <a:pPr marL="342900" indent="-342900">
              <a:buFont typeface="Wingdings" panose="05000000000000000000" pitchFamily="2" charset="2"/>
              <a:buChar char="§"/>
            </a:pPr>
            <a:r>
              <a:rPr lang="en-US" sz="2000" dirty="0" smtClean="0"/>
              <a:t>Margins </a:t>
            </a:r>
            <a:r>
              <a:rPr lang="en-US" sz="2000" dirty="0"/>
              <a:t>and columns form the base of the grid, but you can intersect an unlimited number of vertical and horizontal blue lines across the columns to align headings, text, rules, and graphics with precision. </a:t>
            </a:r>
            <a:endParaRPr lang="en-US" sz="2000" dirty="0" smtClean="0"/>
          </a:p>
          <a:p>
            <a:pPr marL="342900" indent="-342900">
              <a:buFont typeface="Wingdings" panose="05000000000000000000" pitchFamily="2" charset="2"/>
              <a:buChar char="§"/>
            </a:pPr>
            <a:r>
              <a:rPr lang="en-US" sz="2000" dirty="0" smtClean="0"/>
              <a:t>To </a:t>
            </a:r>
            <a:r>
              <a:rPr lang="en-US" sz="2000" dirty="0"/>
              <a:t>drag and drop a blue line, just click on the ruler surrounding the page.</a:t>
            </a:r>
          </a:p>
        </p:txBody>
      </p:sp>
      <p:pic>
        <p:nvPicPr>
          <p:cNvPr id="5" name="Picture 4"/>
          <p:cNvPicPr>
            <a:picLocks noChangeAspect="1"/>
          </p:cNvPicPr>
          <p:nvPr/>
        </p:nvPicPr>
        <p:blipFill>
          <a:blip r:embed="rId3"/>
          <a:stretch>
            <a:fillRect/>
          </a:stretch>
        </p:blipFill>
        <p:spPr>
          <a:xfrm>
            <a:off x="6345716" y="892148"/>
            <a:ext cx="2702586" cy="3348642"/>
          </a:xfrm>
          <a:prstGeom prst="rect">
            <a:avLst/>
          </a:prstGeom>
        </p:spPr>
      </p:pic>
      <p:sp>
        <p:nvSpPr>
          <p:cNvPr id="6" name="Rectangle 5"/>
          <p:cNvSpPr/>
          <p:nvPr/>
        </p:nvSpPr>
        <p:spPr>
          <a:xfrm>
            <a:off x="6345716" y="4240790"/>
            <a:ext cx="2798284" cy="784830"/>
          </a:xfrm>
          <a:prstGeom prst="rect">
            <a:avLst/>
          </a:prstGeom>
        </p:spPr>
        <p:txBody>
          <a:bodyPr wrap="square">
            <a:spAutoFit/>
          </a:bodyPr>
          <a:lstStyle/>
          <a:p>
            <a:r>
              <a:rPr lang="en-US" sz="900" dirty="0" err="1" smtClean="0"/>
              <a:t>Source:https</a:t>
            </a:r>
            <a:r>
              <a:rPr lang="en-US" sz="900" dirty="0"/>
              <a:t>://www.freepik.com/free-vector/abstract-collection-social-media-puzzle-feed-posts_10276990.htm#fromView=search&amp;page=1&amp;position=21&amp;uuid=6c3373f1-6cc0-4539-bac9-746ba814f262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724547" y="0"/>
            <a:ext cx="7704000" cy="572700"/>
          </a:xfrm>
          <a:prstGeom prst="rect">
            <a:avLst/>
          </a:prstGeom>
          <a:noFill/>
          <a:ln>
            <a:noFill/>
          </a:ln>
        </p:spPr>
        <p:txBody>
          <a:bodyPr spcFirstLastPara="1" wrap="square" lIns="91425" tIns="91425" rIns="91425" bIns="91425" anchor="t" anchorCtr="0">
            <a:noAutofit/>
          </a:bodyPr>
          <a:lstStyle/>
          <a:p>
            <a:pPr lvl="0"/>
            <a:r>
              <a:rPr lang="en-US" cap="all" dirty="0">
                <a:solidFill>
                  <a:srgbClr val="22130B"/>
                </a:solidFill>
                <a:latin typeface="Poor Richard" panose="02080502050505020702" pitchFamily="18" charset="0"/>
                <a:ea typeface="Arial"/>
                <a:cs typeface="Arial"/>
                <a:sym typeface="Arial"/>
              </a:rPr>
              <a:t>Business </a:t>
            </a:r>
            <a:r>
              <a:rPr lang="en-US" cap="all" dirty="0" smtClean="0">
                <a:solidFill>
                  <a:srgbClr val="22130B"/>
                </a:solidFill>
                <a:latin typeface="Poor Richard" panose="02080502050505020702" pitchFamily="18" charset="0"/>
                <a:ea typeface="Arial"/>
                <a:cs typeface="Arial"/>
                <a:sym typeface="Arial"/>
              </a:rPr>
              <a:t>publications</a:t>
            </a:r>
            <a:r>
              <a:rPr lang="en-US" dirty="0">
                <a:solidFill>
                  <a:srgbClr val="22130B"/>
                </a:solidFill>
                <a:latin typeface="Poor Richard" panose="02080502050505020702" pitchFamily="18" charset="0"/>
                <a:ea typeface="Arial"/>
                <a:cs typeface="Arial"/>
                <a:sym typeface="Arial"/>
              </a:rPr>
              <a:t/>
            </a:r>
            <a:br>
              <a:rPr lang="en-US" dirty="0">
                <a:solidFill>
                  <a:srgbClr val="22130B"/>
                </a:solidFill>
                <a:latin typeface="Poor Richard" panose="02080502050505020702" pitchFamily="18" charset="0"/>
                <a:ea typeface="Arial"/>
                <a:cs typeface="Arial"/>
                <a:sym typeface="Arial"/>
              </a:rPr>
            </a:br>
            <a:r>
              <a:rPr lang="en-US" dirty="0">
                <a:solidFill>
                  <a:srgbClr val="22130B"/>
                </a:solidFill>
                <a:latin typeface="Poor Richard" panose="02080502050505020702" pitchFamily="18" charset="0"/>
                <a:ea typeface="Arial"/>
                <a:cs typeface="Arial"/>
                <a:sym typeface="Arial"/>
              </a:rPr>
              <a:t>What is corporate identity </a:t>
            </a:r>
            <a:r>
              <a:rPr lang="en-US" dirty="0" smtClean="0">
                <a:solidFill>
                  <a:srgbClr val="22130B"/>
                </a:solidFill>
                <a:latin typeface="Poor Richard" panose="02080502050505020702" pitchFamily="18" charset="0"/>
                <a:ea typeface="Arial"/>
                <a:cs typeface="Arial"/>
                <a:sym typeface="Arial"/>
              </a:rPr>
              <a:t>design?</a:t>
            </a:r>
            <a:endParaRPr lang="en-US" dirty="0">
              <a:solidFill>
                <a:srgbClr val="22130B"/>
              </a:solidFill>
              <a:latin typeface="Poor Richard" panose="02080502050505020702" pitchFamily="18" charset="0"/>
              <a:ea typeface="Arial"/>
              <a:cs typeface="Arial"/>
              <a:sym typeface="Arial"/>
            </a:endParaRPr>
          </a:p>
        </p:txBody>
      </p:sp>
      <p:sp>
        <p:nvSpPr>
          <p:cNvPr id="200" name="Google Shape;200;p18"/>
          <p:cNvSpPr txBox="1">
            <a:spLocks noGrp="1"/>
          </p:cNvSpPr>
          <p:nvPr>
            <p:ph type="subTitle" idx="6"/>
          </p:nvPr>
        </p:nvSpPr>
        <p:spPr>
          <a:xfrm>
            <a:off x="5001658" y="4410519"/>
            <a:ext cx="4142342" cy="412498"/>
          </a:xfrm>
          <a:prstGeom prst="rect">
            <a:avLst/>
          </a:prstGeom>
          <a:noFill/>
          <a:ln>
            <a:noFill/>
          </a:ln>
        </p:spPr>
        <p:txBody>
          <a:bodyPr spcFirstLastPara="1" wrap="square" lIns="91425" tIns="91425" rIns="91425" bIns="91425" anchor="t" anchorCtr="0">
            <a:noAutofit/>
          </a:bodyPr>
          <a:lstStyle/>
          <a:p>
            <a:pPr lvl="0" algn="l"/>
            <a:r>
              <a:rPr lang="en-US" sz="800" dirty="0">
                <a:solidFill>
                  <a:srgbClr val="22130B"/>
                </a:solidFill>
              </a:rPr>
              <a:t>Sources</a:t>
            </a:r>
            <a:r>
              <a:rPr lang="en-US" sz="800" dirty="0" smtClean="0">
                <a:solidFill>
                  <a:srgbClr val="22130B"/>
                </a:solidFill>
              </a:rPr>
              <a:t>::</a:t>
            </a:r>
            <a:r>
              <a:rPr lang="en-US" sz="800" u="sng" dirty="0" smtClean="0">
                <a:solidFill>
                  <a:srgbClr val="22130B"/>
                </a:solidFill>
              </a:rPr>
              <a:t>https</a:t>
            </a:r>
            <a:r>
              <a:rPr lang="en-US" sz="800" u="sng" dirty="0">
                <a:solidFill>
                  <a:srgbClr val="22130B"/>
                </a:solidFill>
              </a:rPr>
              <a:t>://stock.adobe.com/images/id/84092286?clickref=1011lyxkjt4D&amp;mv=affiliate&amp;mv2=Freepik&amp;as_camptype=&amp;as_channel=affiliate&amp;as_source=partnerize&amp;as_campaign=Freepik&amp;as_content=api&amp;as_audience=srp&amp;sdid=6WTV6YJ5#state=%7B%22ac%22%3A%22stock.adobe.com%22%7D&amp;token_type=bearer&amp;expires_in=86399</a:t>
            </a:r>
            <a:endParaRPr dirty="0"/>
          </a:p>
        </p:txBody>
      </p:sp>
      <p:sp>
        <p:nvSpPr>
          <p:cNvPr id="5" name="Rectangle 4"/>
          <p:cNvSpPr/>
          <p:nvPr/>
        </p:nvSpPr>
        <p:spPr>
          <a:xfrm>
            <a:off x="-1" y="759197"/>
            <a:ext cx="5354199" cy="4247317"/>
          </a:xfrm>
          <a:prstGeom prst="rect">
            <a:avLst/>
          </a:prstGeom>
        </p:spPr>
        <p:txBody>
          <a:bodyPr wrap="square">
            <a:spAutoFit/>
          </a:bodyPr>
          <a:lstStyle/>
          <a:p>
            <a:pPr marL="285750" indent="-285750">
              <a:buFont typeface="Wingdings" panose="05000000000000000000" pitchFamily="2" charset="2"/>
              <a:buChar char="§"/>
            </a:pPr>
            <a:r>
              <a:rPr lang="en-US" sz="1800" b="1" dirty="0"/>
              <a:t>The corporate design </a:t>
            </a:r>
            <a:r>
              <a:rPr lang="en-US" sz="1800" dirty="0"/>
              <a:t>showcases the visual identity of the corporate. </a:t>
            </a:r>
            <a:endParaRPr lang="en-US" sz="1800" dirty="0" smtClean="0"/>
          </a:p>
          <a:p>
            <a:pPr marL="285750" indent="-285750">
              <a:buFont typeface="Wingdings" panose="05000000000000000000" pitchFamily="2" charset="2"/>
              <a:buChar char="§"/>
            </a:pPr>
            <a:r>
              <a:rPr lang="en-US" sz="1800" dirty="0" smtClean="0"/>
              <a:t>includes </a:t>
            </a:r>
            <a:r>
              <a:rPr lang="en-US" sz="1800" dirty="0"/>
              <a:t>all the visual assets of the company like name, logo, brand colors, brand visuals, tagline, etc. that help differentiate the company from others visually. </a:t>
            </a:r>
            <a:endParaRPr lang="en-US" sz="1800" dirty="0" smtClean="0"/>
          </a:p>
          <a:p>
            <a:pPr marL="285750" indent="-285750">
              <a:buFont typeface="Wingdings" panose="05000000000000000000" pitchFamily="2" charset="2"/>
              <a:buChar char="§"/>
            </a:pPr>
            <a:r>
              <a:rPr lang="en-US" sz="1800" dirty="0" smtClean="0"/>
              <a:t>Corporate </a:t>
            </a:r>
            <a:r>
              <a:rPr lang="en-US" sz="1800" dirty="0"/>
              <a:t>identity design, often referred to simply as corporate branding, encompasses the visual elements and design strategies used to establish and communicate the identity of a company or organization</a:t>
            </a:r>
            <a:r>
              <a:rPr lang="en-US" sz="1800" dirty="0" smtClean="0"/>
              <a:t>.</a:t>
            </a:r>
          </a:p>
          <a:p>
            <a:pPr marL="285750" indent="-285750">
              <a:buFont typeface="Wingdings" panose="05000000000000000000" pitchFamily="2" charset="2"/>
              <a:buChar char="§"/>
            </a:pPr>
            <a:r>
              <a:rPr lang="en-US" sz="1800" dirty="0" smtClean="0"/>
              <a:t> </a:t>
            </a:r>
            <a:r>
              <a:rPr lang="en-US" sz="1800" dirty="0"/>
              <a:t>It goes beyond just a logo and extends to various visual elements that represent the company's values, mission, and personality consistently across all communication channels. </a:t>
            </a:r>
          </a:p>
        </p:txBody>
      </p:sp>
      <p:pic>
        <p:nvPicPr>
          <p:cNvPr id="6" name="Picture 5"/>
          <p:cNvPicPr>
            <a:picLocks noChangeAspect="1"/>
          </p:cNvPicPr>
          <p:nvPr/>
        </p:nvPicPr>
        <p:blipFill>
          <a:blip r:embed="rId3"/>
          <a:stretch>
            <a:fillRect/>
          </a:stretch>
        </p:blipFill>
        <p:spPr>
          <a:xfrm>
            <a:off x="5354198" y="1024569"/>
            <a:ext cx="3485565" cy="348556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1171146" y="-301336"/>
            <a:ext cx="7704000" cy="572700"/>
          </a:xfrm>
          <a:prstGeom prst="rect">
            <a:avLst/>
          </a:prstGeom>
          <a:noFill/>
          <a:ln>
            <a:noFill/>
          </a:ln>
        </p:spPr>
        <p:txBody>
          <a:bodyPr spcFirstLastPara="1" wrap="square" lIns="91425" tIns="91425" rIns="91425" bIns="91425" anchor="t" anchorCtr="0">
            <a:noAutofit/>
          </a:bodyPr>
          <a:lstStyle/>
          <a:p>
            <a:r>
              <a:rPr lang="en-US" dirty="0"/>
              <a:t/>
            </a:r>
            <a:br>
              <a:rPr lang="en-US" dirty="0"/>
            </a:br>
            <a:r>
              <a:rPr lang="en-US" dirty="0" smtClean="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Corporate </a:t>
            </a:r>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identity design</a:t>
            </a:r>
            <a:endParaRPr lang="en-US" sz="2000" dirty="0">
              <a:solidFill>
                <a:srgbClr val="000000"/>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14828" y="646672"/>
            <a:ext cx="6053769" cy="4401205"/>
          </a:xfrm>
          <a:prstGeom prst="rect">
            <a:avLst/>
          </a:prstGeom>
        </p:spPr>
        <p:txBody>
          <a:bodyPr wrap="square">
            <a:spAutoFit/>
          </a:bodyPr>
          <a:lstStyle/>
          <a:p>
            <a:r>
              <a:rPr lang="en-US" sz="2000" dirty="0"/>
              <a:t>The following is a breakdown of what corporate identity design typically involves:</a:t>
            </a:r>
          </a:p>
          <a:p>
            <a:r>
              <a:rPr lang="en-US" sz="2000" b="1" dirty="0" smtClean="0"/>
              <a:t>1.</a:t>
            </a:r>
            <a:r>
              <a:rPr lang="en-US" sz="2000" dirty="0" smtClean="0"/>
              <a:t> </a:t>
            </a:r>
            <a:r>
              <a:rPr lang="en-US" sz="2000" b="1" dirty="0" smtClean="0"/>
              <a:t>Logo </a:t>
            </a:r>
            <a:r>
              <a:rPr lang="en-US" sz="2000" b="1" dirty="0"/>
              <a:t>Design: </a:t>
            </a:r>
            <a:r>
              <a:rPr lang="en-US" sz="2000" dirty="0"/>
              <a:t>The logo is a central element of corporate identity design. It serves as the visual representation of the company and is often the first point of contact for customers. A well-designed logo should be memorable, versatile, and reflective of the company's brand identity.</a:t>
            </a:r>
          </a:p>
          <a:p>
            <a:r>
              <a:rPr lang="en-US" sz="2000" b="1" dirty="0" smtClean="0"/>
              <a:t>2.</a:t>
            </a:r>
            <a:r>
              <a:rPr lang="en-US" sz="2000" dirty="0" smtClean="0"/>
              <a:t> </a:t>
            </a:r>
            <a:r>
              <a:rPr lang="en-US" sz="2000" b="1" dirty="0" smtClean="0"/>
              <a:t>Color </a:t>
            </a:r>
            <a:r>
              <a:rPr lang="en-US" sz="2000" b="1" dirty="0"/>
              <a:t>Palette: </a:t>
            </a:r>
            <a:r>
              <a:rPr lang="en-US" sz="2000" dirty="0"/>
              <a:t>Corporate identity design establishes a consistent color palette that reflects the company's brand personality and values. Colors evoke emotions and associations, so choosing the right colors is essential for conveying the desired message and creating a cohesive visual identity.</a:t>
            </a:r>
          </a:p>
        </p:txBody>
      </p:sp>
      <p:pic>
        <p:nvPicPr>
          <p:cNvPr id="5" name="Picture 4"/>
          <p:cNvPicPr>
            <a:picLocks noChangeAspect="1"/>
          </p:cNvPicPr>
          <p:nvPr/>
        </p:nvPicPr>
        <p:blipFill rotWithShape="1">
          <a:blip r:embed="rId3"/>
          <a:srcRect l="21085" t="10544" r="20772" b="10431"/>
          <a:stretch/>
        </p:blipFill>
        <p:spPr>
          <a:xfrm>
            <a:off x="6350895" y="1244905"/>
            <a:ext cx="2386745" cy="3243879"/>
          </a:xfrm>
          <a:prstGeom prst="rect">
            <a:avLst/>
          </a:prstGeom>
        </p:spPr>
      </p:pic>
      <p:sp>
        <p:nvSpPr>
          <p:cNvPr id="6" name="Rectangle 5"/>
          <p:cNvSpPr/>
          <p:nvPr/>
        </p:nvSpPr>
        <p:spPr>
          <a:xfrm>
            <a:off x="6086820" y="4488785"/>
            <a:ext cx="3057180" cy="646331"/>
          </a:xfrm>
          <a:prstGeom prst="rect">
            <a:avLst/>
          </a:prstGeom>
        </p:spPr>
        <p:txBody>
          <a:bodyPr wrap="square">
            <a:spAutoFit/>
          </a:bodyPr>
          <a:lstStyle/>
          <a:p>
            <a:r>
              <a:rPr lang="en-US" sz="900" dirty="0" smtClean="0"/>
              <a:t>Source: https</a:t>
            </a:r>
            <a:r>
              <a:rPr lang="en-US" sz="900" dirty="0"/>
              <a:t>://www.freepik.com/free-vector/template-colorful-minimal-business-card_6403464.htm#fromView=search&amp;page=1&amp;position=28&amp;uuid=9d4a0f1a-6ee9-46f4-b8b2-99f8a52dee69</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126818" y="211613"/>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Corporate identity design</a:t>
            </a:r>
            <a:endParaRPr dirty="0">
              <a:solidFill>
                <a:srgbClr val="22130B"/>
              </a:solidFill>
              <a:latin typeface="Poor Richard" panose="02080502050505020702" pitchFamily="18" charset="0"/>
              <a:ea typeface="Arial"/>
              <a:cs typeface="Arial"/>
              <a:sym typeface="Arial"/>
            </a:endParaRPr>
          </a:p>
        </p:txBody>
      </p:sp>
      <p:sp>
        <p:nvSpPr>
          <p:cNvPr id="5" name="Rectangle 4"/>
          <p:cNvSpPr/>
          <p:nvPr/>
        </p:nvSpPr>
        <p:spPr>
          <a:xfrm>
            <a:off x="495759" y="1188854"/>
            <a:ext cx="6428342" cy="3477875"/>
          </a:xfrm>
          <a:prstGeom prst="rect">
            <a:avLst/>
          </a:prstGeom>
        </p:spPr>
        <p:txBody>
          <a:bodyPr wrap="square">
            <a:spAutoFit/>
          </a:bodyPr>
          <a:lstStyle/>
          <a:p>
            <a:r>
              <a:rPr lang="en-US" sz="2000" b="1" dirty="0" smtClean="0"/>
              <a:t>3. Typography</a:t>
            </a:r>
            <a:r>
              <a:rPr lang="en-US" sz="2000" b="1" dirty="0"/>
              <a:t>: </a:t>
            </a:r>
            <a:r>
              <a:rPr lang="en-US" sz="2000" dirty="0"/>
              <a:t>Typography plays a crucial role in corporate identity design by defining the fonts and typefaces used in various communication materials. Consistent typography helps reinforce brand recognition and maintain a cohesive brand image across different platforms and media.</a:t>
            </a:r>
          </a:p>
          <a:p>
            <a:r>
              <a:rPr lang="en-US" sz="2000" b="1" dirty="0" smtClean="0"/>
              <a:t>4. Visual </a:t>
            </a:r>
            <a:r>
              <a:rPr lang="en-US" sz="2000" b="1" dirty="0"/>
              <a:t>Elements: </a:t>
            </a:r>
            <a:r>
              <a:rPr lang="en-US" sz="2000" dirty="0"/>
              <a:t>Beyond the logo, corporate identity design may include other visual elements such as icons, patterns, illustrations, or photography styles that further enhance the brand's visual identity and contribute to a unified brand experience.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672382" y="0"/>
            <a:ext cx="7704000" cy="572700"/>
          </a:xfrm>
          <a:prstGeom prst="rect">
            <a:avLst/>
          </a:prstGeom>
          <a:noFill/>
          <a:ln>
            <a:noFill/>
          </a:ln>
        </p:spPr>
        <p:txBody>
          <a:bodyPr spcFirstLastPara="1" wrap="square" lIns="91425" tIns="91425" rIns="91425" bIns="91425" anchor="t" anchorCtr="0">
            <a:noAutofit/>
          </a:bodyPr>
          <a:lstStyle/>
          <a:p>
            <a:pPr>
              <a:lnSpc>
                <a:spcPct val="107000"/>
              </a:lnSpc>
              <a:spcAft>
                <a:spcPts val="800"/>
              </a:spcAft>
            </a:pPr>
            <a:r>
              <a:rPr lang="en-US" dirty="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Corporate identity design</a:t>
            </a:r>
            <a:endParaRPr lang="en-US" sz="1800" dirty="0">
              <a:solidFill>
                <a:schemeClr val="bg1">
                  <a:lumMod val="25000"/>
                </a:schemeClr>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221" name="Google Shape;221;p21"/>
          <p:cNvSpPr txBox="1">
            <a:spLocks noGrp="1"/>
          </p:cNvSpPr>
          <p:nvPr>
            <p:ph type="subTitle" idx="1"/>
          </p:nvPr>
        </p:nvSpPr>
        <p:spPr>
          <a:xfrm>
            <a:off x="440675" y="1048772"/>
            <a:ext cx="7325591" cy="396044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q"/>
            </a:pPr>
            <a:r>
              <a:rPr lang="en-US" sz="2000" b="1" dirty="0">
                <a:solidFill>
                  <a:srgbClr val="22130B"/>
                </a:solidFill>
                <a:latin typeface="Arial"/>
                <a:ea typeface="Arial"/>
                <a:cs typeface="Arial"/>
                <a:sym typeface="Arial"/>
              </a:rPr>
              <a:t>5.</a:t>
            </a:r>
            <a:r>
              <a:rPr lang="en-US" sz="2000" dirty="0">
                <a:solidFill>
                  <a:srgbClr val="22130B"/>
                </a:solidFill>
                <a:latin typeface="Arial"/>
                <a:ea typeface="Arial"/>
                <a:cs typeface="Arial"/>
                <a:sym typeface="Arial"/>
              </a:rPr>
              <a:t>	</a:t>
            </a:r>
            <a:r>
              <a:rPr lang="en-US" sz="2000" b="1" dirty="0">
                <a:solidFill>
                  <a:srgbClr val="22130B"/>
                </a:solidFill>
                <a:latin typeface="Arial"/>
                <a:ea typeface="Arial"/>
                <a:cs typeface="Arial"/>
                <a:sym typeface="Arial"/>
              </a:rPr>
              <a:t>Brand Guidelines: </a:t>
            </a:r>
            <a:r>
              <a:rPr lang="en-US" sz="2000" dirty="0">
                <a:solidFill>
                  <a:srgbClr val="22130B"/>
                </a:solidFill>
                <a:latin typeface="Arial"/>
                <a:ea typeface="Arial"/>
                <a:cs typeface="Arial"/>
                <a:sym typeface="Arial"/>
              </a:rPr>
              <a:t>Brand guidelines document the rules and specifications for using the company's visual identity elements consistently. They outline guidelines for logo usage, color usage, typography, imagery, and other brand elements to ensure brand consistency across all communication channels and touchpoints.</a:t>
            </a:r>
          </a:p>
          <a:p>
            <a:pPr marL="342900" lvl="0" algn="just">
              <a:buFont typeface="Wingdings" panose="05000000000000000000" pitchFamily="2" charset="2"/>
              <a:buChar char="q"/>
            </a:pPr>
            <a:r>
              <a:rPr lang="en-US" sz="2000" b="1" dirty="0">
                <a:solidFill>
                  <a:srgbClr val="22130B"/>
                </a:solidFill>
                <a:latin typeface="Arial"/>
                <a:ea typeface="Arial"/>
                <a:cs typeface="Arial"/>
                <a:sym typeface="Arial"/>
              </a:rPr>
              <a:t>6.	Stationery Design: </a:t>
            </a:r>
            <a:r>
              <a:rPr lang="en-US" sz="2000" dirty="0">
                <a:solidFill>
                  <a:srgbClr val="22130B"/>
                </a:solidFill>
                <a:latin typeface="Arial"/>
                <a:ea typeface="Arial"/>
                <a:cs typeface="Arial"/>
                <a:sym typeface="Arial"/>
              </a:rPr>
              <a:t>Corporate identity design often extends to stationery items such as business cards, letterheads, envelopes, and presentation templates. Consistent branding across these materials helps reinforce the company's professionalism and credibility.</a:t>
            </a:r>
            <a:endParaRPr lang="en-US" sz="2000" dirty="0">
              <a:solidFill>
                <a:srgbClr val="22130B"/>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607966" y="242115"/>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Corporate identity design</a:t>
            </a:r>
            <a:endParaRPr dirty="0">
              <a:latin typeface="Poor Richard" panose="02080502050505020702" pitchFamily="18" charset="0"/>
              <a:ea typeface="Arial"/>
              <a:cs typeface="Arial"/>
              <a:sym typeface="Arial"/>
            </a:endParaRPr>
          </a:p>
        </p:txBody>
      </p:sp>
      <p:sp>
        <p:nvSpPr>
          <p:cNvPr id="227" name="Google Shape;227;p22"/>
          <p:cNvSpPr txBox="1">
            <a:spLocks noGrp="1"/>
          </p:cNvSpPr>
          <p:nvPr>
            <p:ph type="subTitle" idx="6"/>
          </p:nvPr>
        </p:nvSpPr>
        <p:spPr>
          <a:xfrm>
            <a:off x="6807600" y="4443958"/>
            <a:ext cx="2336400" cy="571460"/>
          </a:xfrm>
          <a:prstGeom prst="rect">
            <a:avLst/>
          </a:prstGeom>
          <a:noFill/>
          <a:ln>
            <a:noFill/>
          </a:ln>
        </p:spPr>
        <p:txBody>
          <a:bodyPr spcFirstLastPara="1" wrap="square" lIns="91425" tIns="91425" rIns="91425" bIns="91425" anchor="t" anchorCtr="0">
            <a:noAutofit/>
          </a:bodyPr>
          <a:lstStyle/>
          <a:p>
            <a:pPr marL="457200" lvl="0" indent="-342900" algn="l" rtl="0">
              <a:lnSpc>
                <a:spcPct val="100000"/>
              </a:lnSpc>
              <a:spcBef>
                <a:spcPts val="0"/>
              </a:spcBef>
              <a:spcAft>
                <a:spcPts val="0"/>
              </a:spcAft>
              <a:buSzPts val="1400"/>
              <a:buNone/>
            </a:pPr>
            <a:r>
              <a:rPr lang="en-US" sz="800"/>
              <a:t>Source: https://www.freeimages.com/download/social3d-icon-set-5690405</a:t>
            </a:r>
            <a:endParaRPr/>
          </a:p>
        </p:txBody>
      </p:sp>
      <p:sp>
        <p:nvSpPr>
          <p:cNvPr id="2" name="Rectangle 1"/>
          <p:cNvSpPr/>
          <p:nvPr/>
        </p:nvSpPr>
        <p:spPr>
          <a:xfrm>
            <a:off x="218210" y="814815"/>
            <a:ext cx="7030889" cy="4093428"/>
          </a:xfrm>
          <a:prstGeom prst="rect">
            <a:avLst/>
          </a:prstGeom>
        </p:spPr>
        <p:txBody>
          <a:bodyPr wrap="square">
            <a:spAutoFit/>
          </a:bodyPr>
          <a:lstStyle/>
          <a:p>
            <a:endParaRPr lang="en-US" sz="2000" dirty="0"/>
          </a:p>
          <a:p>
            <a:r>
              <a:rPr lang="en-US" sz="2000" b="1" dirty="0" smtClean="0"/>
              <a:t>7. Marketing </a:t>
            </a:r>
            <a:r>
              <a:rPr lang="en-US" sz="2000" b="1" dirty="0"/>
              <a:t>Collateral: </a:t>
            </a:r>
            <a:r>
              <a:rPr lang="en-US" sz="2000" dirty="0" smtClean="0"/>
              <a:t>such </a:t>
            </a:r>
            <a:r>
              <a:rPr lang="en-US" sz="2000" dirty="0"/>
              <a:t>as brochures, flyers, posters, and banners should also adhere to the company's corporate identity guidelines. </a:t>
            </a:r>
            <a:endParaRPr lang="en-US" sz="2000" dirty="0" smtClean="0"/>
          </a:p>
          <a:p>
            <a:r>
              <a:rPr lang="en-US" sz="2000" dirty="0" smtClean="0"/>
              <a:t>Consistent </a:t>
            </a:r>
            <a:r>
              <a:rPr lang="en-US" sz="2000" dirty="0"/>
              <a:t>branding across marketing materials helps reinforce brand recognition and build brand loyalty among customers.</a:t>
            </a:r>
          </a:p>
          <a:p>
            <a:r>
              <a:rPr lang="en-US" sz="2000" b="1" dirty="0" smtClean="0"/>
              <a:t>8. Digital </a:t>
            </a:r>
            <a:r>
              <a:rPr lang="en-US" sz="2000" b="1" dirty="0"/>
              <a:t>Presence: </a:t>
            </a:r>
            <a:r>
              <a:rPr lang="en-US" sz="2000" dirty="0"/>
              <a:t>Corporate identity design extends to the company's digital presence, including website design, social media profiles, email templates, and digital advertisements. </a:t>
            </a:r>
            <a:endParaRPr lang="en-US" sz="2000" dirty="0" smtClean="0"/>
          </a:p>
          <a:p>
            <a:r>
              <a:rPr lang="en-US" sz="2000" dirty="0" smtClean="0"/>
              <a:t>Consistent </a:t>
            </a:r>
            <a:r>
              <a:rPr lang="en-US" sz="2000" dirty="0"/>
              <a:t>branding across digital platforms helps create a cohesive brand experience for online audiences.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title"/>
          </p:nvPr>
        </p:nvSpPr>
        <p:spPr>
          <a:xfrm>
            <a:off x="0" y="123478"/>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Application of corporate identity design</a:t>
            </a:r>
            <a:endParaRPr sz="2400" dirty="0">
              <a:solidFill>
                <a:srgbClr val="55301C"/>
              </a:solidFill>
              <a:latin typeface="Arial"/>
              <a:ea typeface="Arial"/>
              <a:cs typeface="Arial"/>
              <a:sym typeface="Arial"/>
            </a:endParaRPr>
          </a:p>
        </p:txBody>
      </p:sp>
      <p:sp>
        <p:nvSpPr>
          <p:cNvPr id="234" name="Google Shape;234;p23"/>
          <p:cNvSpPr/>
          <p:nvPr/>
        </p:nvSpPr>
        <p:spPr>
          <a:xfrm>
            <a:off x="815248" y="1093484"/>
            <a:ext cx="6797407" cy="3785611"/>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smtClean="0">
                <a:solidFill>
                  <a:srgbClr val="55301C"/>
                </a:solidFill>
              </a:rPr>
              <a:t>1. </a:t>
            </a:r>
            <a:r>
              <a:rPr lang="en-US" sz="2000" b="1" dirty="0" smtClean="0">
                <a:solidFill>
                  <a:schemeClr val="bg1">
                    <a:lumMod val="25000"/>
                  </a:schemeClr>
                </a:solidFill>
              </a:rPr>
              <a:t>Brand </a:t>
            </a:r>
            <a:r>
              <a:rPr lang="en-US" sz="2000" b="1" dirty="0">
                <a:solidFill>
                  <a:schemeClr val="bg1">
                    <a:lumMod val="25000"/>
                  </a:schemeClr>
                </a:solidFill>
              </a:rPr>
              <a:t>Recognition and Differentiation: </a:t>
            </a:r>
            <a:r>
              <a:rPr lang="en-US" sz="2000" dirty="0">
                <a:solidFill>
                  <a:schemeClr val="bg1">
                    <a:lumMod val="25000"/>
                  </a:schemeClr>
                </a:solidFill>
              </a:rPr>
              <a:t>Corporate identity design helps companies stand out in crowded markets by creating distinctive visual elements such as logos, colors, and typography. </a:t>
            </a:r>
            <a:endParaRPr lang="en-US" sz="2000" dirty="0" smtClean="0">
              <a:solidFill>
                <a:schemeClr val="bg1">
                  <a:lumMod val="25000"/>
                </a:schemeClr>
              </a:solidFill>
            </a:endParaRPr>
          </a:p>
          <a:p>
            <a:pPr marL="285750" lvl="0" indent="-285750">
              <a:buSzPts val="2000"/>
              <a:buFont typeface="Noto Sans Symbols"/>
              <a:buChar char="❑"/>
            </a:pPr>
            <a:r>
              <a:rPr lang="en-US" sz="2000" b="1" dirty="0" smtClean="0">
                <a:solidFill>
                  <a:schemeClr val="bg1">
                    <a:lumMod val="25000"/>
                  </a:schemeClr>
                </a:solidFill>
              </a:rPr>
              <a:t>2. Brand </a:t>
            </a:r>
            <a:r>
              <a:rPr lang="en-US" sz="2000" b="1" dirty="0">
                <a:solidFill>
                  <a:schemeClr val="bg1">
                    <a:lumMod val="25000"/>
                  </a:schemeClr>
                </a:solidFill>
              </a:rPr>
              <a:t>Consistency: </a:t>
            </a:r>
            <a:r>
              <a:rPr lang="en-US" sz="2000" dirty="0">
                <a:solidFill>
                  <a:schemeClr val="bg1">
                    <a:lumMod val="25000"/>
                  </a:schemeClr>
                </a:solidFill>
              </a:rPr>
              <a:t>Consistency is key in corporate identity design. </a:t>
            </a:r>
            <a:endParaRPr lang="en-US" sz="2000" dirty="0" smtClean="0">
              <a:solidFill>
                <a:schemeClr val="bg1">
                  <a:lumMod val="25000"/>
                </a:schemeClr>
              </a:solidFill>
            </a:endParaRPr>
          </a:p>
          <a:p>
            <a:pPr marL="285750" lvl="0" indent="-285750">
              <a:buSzPts val="2000"/>
              <a:buFont typeface="Noto Sans Symbols"/>
              <a:buChar char="❑"/>
            </a:pPr>
            <a:r>
              <a:rPr lang="en-US" sz="2000" dirty="0" smtClean="0">
                <a:solidFill>
                  <a:schemeClr val="bg1">
                    <a:lumMod val="25000"/>
                  </a:schemeClr>
                </a:solidFill>
              </a:rPr>
              <a:t>By </a:t>
            </a:r>
            <a:r>
              <a:rPr lang="en-US" sz="2000" dirty="0">
                <a:solidFill>
                  <a:schemeClr val="bg1">
                    <a:lumMod val="25000"/>
                  </a:schemeClr>
                </a:solidFill>
              </a:rPr>
              <a:t>establishing clear brand guidelines and ensuring adherence to them across all touchpoints, companies maintain a cohesive brand image and reinforce brand recognition. Consistent application of visual elements, messaging, and tone of voice builds trust and credibility with customers and stakeholders</a:t>
            </a:r>
            <a:endParaRPr sz="1400" b="0" i="0" u="none" strike="noStrike" cap="none" dirty="0">
              <a:solidFill>
                <a:schemeClr val="bg1">
                  <a:lumMod val="25000"/>
                </a:schemeClr>
              </a:solidFil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682252" y="228537"/>
            <a:ext cx="6367800" cy="648072"/>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Application of corporate identity design</a:t>
            </a:r>
            <a:endParaRPr dirty="0"/>
          </a:p>
        </p:txBody>
      </p:sp>
      <p:sp>
        <p:nvSpPr>
          <p:cNvPr id="240" name="Google Shape;240;p24"/>
          <p:cNvSpPr/>
          <p:nvPr/>
        </p:nvSpPr>
        <p:spPr>
          <a:xfrm>
            <a:off x="363561" y="1187963"/>
            <a:ext cx="7315199" cy="3785611"/>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smtClean="0">
                <a:solidFill>
                  <a:srgbClr val="55301C"/>
                </a:solidFill>
              </a:rPr>
              <a:t>3. Customer </a:t>
            </a:r>
            <a:r>
              <a:rPr lang="en-US" sz="2000" b="1" dirty="0">
                <a:solidFill>
                  <a:srgbClr val="55301C"/>
                </a:solidFill>
              </a:rPr>
              <a:t>Experience</a:t>
            </a:r>
            <a:r>
              <a:rPr lang="en-US" sz="2000" b="1" dirty="0" smtClean="0">
                <a:solidFill>
                  <a:srgbClr val="55301C"/>
                </a:solidFill>
              </a:rPr>
              <a:t>: </a:t>
            </a:r>
            <a:r>
              <a:rPr lang="en-US" sz="2000" dirty="0" smtClean="0">
                <a:solidFill>
                  <a:srgbClr val="55301C"/>
                </a:solidFill>
              </a:rPr>
              <a:t>From </a:t>
            </a:r>
            <a:r>
              <a:rPr lang="en-US" sz="2000" dirty="0">
                <a:solidFill>
                  <a:srgbClr val="55301C"/>
                </a:solidFill>
              </a:rPr>
              <a:t>the moment customers encounter the company's logo and branding to their interactions with products, packaging, and customer service, the application of corporate identity design influences how customers perceive and engage with the brand.</a:t>
            </a:r>
          </a:p>
          <a:p>
            <a:pPr marL="285750" lvl="0" indent="-285750">
              <a:buSzPts val="2000"/>
              <a:buFont typeface="Noto Sans Symbols"/>
              <a:buChar char="❑"/>
            </a:pPr>
            <a:r>
              <a:rPr lang="en-US" sz="2000" b="1" dirty="0" smtClean="0">
                <a:solidFill>
                  <a:srgbClr val="55301C"/>
                </a:solidFill>
              </a:rPr>
              <a:t>4. Employee </a:t>
            </a:r>
            <a:r>
              <a:rPr lang="en-US" sz="2000" b="1" dirty="0">
                <a:solidFill>
                  <a:srgbClr val="55301C"/>
                </a:solidFill>
              </a:rPr>
              <a:t>Engagement and Pride: </a:t>
            </a:r>
            <a:r>
              <a:rPr lang="en-US" sz="2000" dirty="0" smtClean="0">
                <a:solidFill>
                  <a:srgbClr val="55301C"/>
                </a:solidFill>
              </a:rPr>
              <a:t>When </a:t>
            </a:r>
            <a:r>
              <a:rPr lang="en-US" sz="2000" dirty="0">
                <a:solidFill>
                  <a:srgbClr val="55301C"/>
                </a:solidFill>
              </a:rPr>
              <a:t>employees feel aligned with the company's brand identity and values, they become brand ambassadors who embody the brand's personality and culture.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Consistent </a:t>
            </a:r>
            <a:r>
              <a:rPr lang="en-US" sz="2000" dirty="0">
                <a:solidFill>
                  <a:srgbClr val="55301C"/>
                </a:solidFill>
              </a:rPr>
              <a:t>application of corporate identity design in internal communications, employee uniforms, and office decor fosters a sense of pride and belonging among employees.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560527" y="0"/>
            <a:ext cx="5736364"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Application of corporate identity design</a:t>
            </a:r>
            <a:endParaRPr dirty="0"/>
          </a:p>
        </p:txBody>
      </p:sp>
      <p:sp>
        <p:nvSpPr>
          <p:cNvPr id="246" name="Google Shape;246;p25"/>
          <p:cNvSpPr/>
          <p:nvPr/>
        </p:nvSpPr>
        <p:spPr>
          <a:xfrm>
            <a:off x="765237" y="779756"/>
            <a:ext cx="6891485" cy="4616608"/>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a:t>5.	Marketing and Communication: </a:t>
            </a:r>
            <a:r>
              <a:rPr lang="en-US" sz="2000" dirty="0" smtClean="0"/>
              <a:t>It </a:t>
            </a:r>
            <a:r>
              <a:rPr lang="en-US" sz="2000" dirty="0"/>
              <a:t>guides the creation of marketing collateral, advertising campaigns, social media content, and other communication materials. </a:t>
            </a:r>
            <a:endParaRPr lang="en-US" sz="2000" dirty="0" smtClean="0"/>
          </a:p>
          <a:p>
            <a:pPr marL="285750" lvl="0" indent="-285750">
              <a:buSzPts val="2000"/>
              <a:buFont typeface="Noto Sans Symbols"/>
              <a:buChar char="❑"/>
            </a:pPr>
            <a:r>
              <a:rPr lang="en-US" sz="2000" dirty="0" smtClean="0"/>
              <a:t>Consistent </a:t>
            </a:r>
            <a:r>
              <a:rPr lang="en-US" sz="2000" dirty="0"/>
              <a:t>branding ensures that all marketing efforts are aligned with the company's brand identity and messaging, maximizing their impact and effectiveness.</a:t>
            </a:r>
          </a:p>
          <a:p>
            <a:pPr marL="285750" lvl="0" indent="-285750">
              <a:buSzPts val="2000"/>
              <a:buFont typeface="Noto Sans Symbols"/>
              <a:buChar char="❑"/>
            </a:pPr>
            <a:r>
              <a:rPr lang="en-US" sz="2000" b="1" dirty="0"/>
              <a:t>6.	Product and Packaging Design: </a:t>
            </a:r>
            <a:r>
              <a:rPr lang="en-US" sz="2000" dirty="0"/>
              <a:t>Corporate identity design influences product design and packaging to ensure that they reflect the brand's identity and values. </a:t>
            </a:r>
            <a:endParaRPr lang="en-US" sz="2000" dirty="0" smtClean="0"/>
          </a:p>
          <a:p>
            <a:pPr marL="285750" lvl="0" indent="-285750">
              <a:buSzPts val="2000"/>
              <a:buFont typeface="Noto Sans Symbols"/>
              <a:buChar char="❑"/>
            </a:pPr>
            <a:r>
              <a:rPr lang="en-US" sz="2000" dirty="0" smtClean="0"/>
              <a:t>From </a:t>
            </a:r>
            <a:r>
              <a:rPr lang="en-US" sz="2000" dirty="0"/>
              <a:t>product logos and labels to packaging materials and colors, the application of corporate identity design enhances product visibility, recognition, and appeal to customers.</a:t>
            </a:r>
          </a:p>
          <a:p>
            <a:pPr marL="285750" marR="0" lvl="0" indent="-196850" algn="l" rtl="0">
              <a:lnSpc>
                <a:spcPct val="100000"/>
              </a:lnSpc>
              <a:spcBef>
                <a:spcPts val="0"/>
              </a:spcBef>
              <a:spcAft>
                <a:spcPts val="0"/>
              </a:spcAft>
              <a:buClr>
                <a:srgbClr val="000000"/>
              </a:buClr>
              <a:buSzPts val="1400"/>
              <a:buFont typeface="Noto Sans Symbols"/>
              <a:buNone/>
            </a:pPr>
            <a:endParaRPr sz="1400" i="0" u="none" strike="noStrike" cap="none" dirty="0">
              <a:solidFill>
                <a:srgbClr val="000000"/>
              </a:solidFil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2" name="Google Shape;252;p26"/>
          <p:cNvSpPr/>
          <p:nvPr/>
        </p:nvSpPr>
        <p:spPr>
          <a:xfrm>
            <a:off x="529936" y="119108"/>
            <a:ext cx="5370553" cy="461624"/>
          </a:xfrm>
          <a:prstGeom prst="rect">
            <a:avLst/>
          </a:prstGeom>
          <a:noFill/>
          <a:ln>
            <a:noFill/>
          </a:ln>
        </p:spPr>
        <p:txBody>
          <a:bodyPr spcFirstLastPara="1" wrap="square" lIns="91425" tIns="45700" rIns="91425" bIns="45700" anchor="t" anchorCtr="0">
            <a:spAutoFit/>
          </a:bodyPr>
          <a:lstStyle/>
          <a:p>
            <a:pPr lvl="0"/>
            <a:r>
              <a:rPr lang="en-US" sz="2400" b="1" dirty="0">
                <a:solidFill>
                  <a:srgbClr val="22130B"/>
                </a:solidFill>
                <a:latin typeface="Poor Richard" panose="02080502050505020702" pitchFamily="18" charset="0"/>
              </a:rPr>
              <a:t>Application of corporate identity design</a:t>
            </a:r>
            <a:endParaRPr sz="2400" b="0" i="0" u="none" strike="noStrike" cap="none" dirty="0">
              <a:solidFill>
                <a:srgbClr val="000000"/>
              </a:solidFill>
              <a:latin typeface="Arial"/>
              <a:ea typeface="Arial"/>
              <a:cs typeface="Arial"/>
              <a:sym typeface="Arial"/>
            </a:endParaRPr>
          </a:p>
        </p:txBody>
      </p:sp>
      <p:sp>
        <p:nvSpPr>
          <p:cNvPr id="3" name="Rectangle 2"/>
          <p:cNvSpPr/>
          <p:nvPr/>
        </p:nvSpPr>
        <p:spPr>
          <a:xfrm>
            <a:off x="166380" y="906853"/>
            <a:ext cx="7320709" cy="4093428"/>
          </a:xfrm>
          <a:prstGeom prst="rect">
            <a:avLst/>
          </a:prstGeom>
        </p:spPr>
        <p:txBody>
          <a:bodyPr wrap="square">
            <a:spAutoFit/>
          </a:bodyPr>
          <a:lstStyle/>
          <a:p>
            <a:pPr marL="285750" indent="-285750">
              <a:buFont typeface="Wingdings" panose="05000000000000000000" pitchFamily="2" charset="2"/>
              <a:buChar char="§"/>
            </a:pPr>
            <a:r>
              <a:rPr lang="en-US" sz="2000" b="1" dirty="0" smtClean="0"/>
              <a:t>7. Digital </a:t>
            </a:r>
            <a:r>
              <a:rPr lang="en-US" sz="2000" b="1" dirty="0"/>
              <a:t>Presence and User Experience: </a:t>
            </a:r>
            <a:r>
              <a:rPr lang="en-US" sz="2000" dirty="0"/>
              <a:t>In today's digital age, corporate identity design extends to the company's online presence, including website design, mobile apps, social media profiles, and email communications. </a:t>
            </a:r>
            <a:endParaRPr lang="en-US" sz="2000" dirty="0" smtClean="0"/>
          </a:p>
          <a:p>
            <a:pPr marL="285750" indent="-285750">
              <a:buFont typeface="Wingdings" panose="05000000000000000000" pitchFamily="2" charset="2"/>
              <a:buChar char="§"/>
            </a:pPr>
            <a:r>
              <a:rPr lang="en-US" sz="2000" dirty="0" smtClean="0"/>
              <a:t>Consistent </a:t>
            </a:r>
            <a:r>
              <a:rPr lang="en-US" sz="2000" dirty="0"/>
              <a:t>branding across digital platforms creates a seamless user experience and reinforces brand recognition and trust among online audiences.</a:t>
            </a:r>
          </a:p>
          <a:p>
            <a:pPr marL="285750" indent="-285750">
              <a:buFont typeface="Wingdings" panose="05000000000000000000" pitchFamily="2" charset="2"/>
              <a:buChar char="§"/>
            </a:pPr>
            <a:r>
              <a:rPr lang="en-US" sz="2000" b="1" dirty="0" smtClean="0"/>
              <a:t>8. Corporate </a:t>
            </a:r>
            <a:r>
              <a:rPr lang="en-US" sz="2000" b="1" dirty="0"/>
              <a:t>Events and Sponsorships: </a:t>
            </a:r>
            <a:r>
              <a:rPr lang="en-US" sz="2000" dirty="0"/>
              <a:t>Corporate identity design is applied to corporate events, conferences, trade shows, and sponsorships to ensure that they align with the company's brand image and values. </a:t>
            </a:r>
            <a:endParaRPr lang="en-US" sz="2000" dirty="0" smtClean="0"/>
          </a:p>
          <a:p>
            <a:pPr marL="285750" indent="-285750">
              <a:buFont typeface="Wingdings" panose="05000000000000000000" pitchFamily="2" charset="2"/>
              <a:buChar char="§"/>
            </a:pPr>
            <a:r>
              <a:rPr lang="en-US" sz="2000" dirty="0" smtClean="0"/>
              <a:t>Consistent </a:t>
            </a:r>
            <a:r>
              <a:rPr lang="en-US" sz="2000" dirty="0"/>
              <a:t>branding at such events reinforces brand visibility and association with positive experiences and engagements.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500367" y="90120"/>
            <a:ext cx="6367800" cy="648072"/>
          </a:xfrm>
          <a:prstGeom prst="rect">
            <a:avLst/>
          </a:prstGeom>
          <a:noFill/>
          <a:ln>
            <a:noFill/>
          </a:ln>
        </p:spPr>
        <p:txBody>
          <a:bodyPr spcFirstLastPara="1" wrap="square" lIns="91425" tIns="91425" rIns="91425" bIns="91425" anchor="ctr" anchorCtr="0">
            <a:noAutofit/>
          </a:bodyPr>
          <a:lstStyle/>
          <a:p>
            <a:pPr lvl="0" algn="l">
              <a:buClr>
                <a:srgbClr val="000000"/>
              </a:buClr>
              <a:buSzTx/>
            </a:pPr>
            <a:r>
              <a:rPr lang="en-US" sz="2400" dirty="0" smtClean="0">
                <a:solidFill>
                  <a:srgbClr val="22130B"/>
                </a:solidFill>
                <a:latin typeface="Poor Richard" panose="02080502050505020702" pitchFamily="18" charset="0"/>
                <a:cs typeface="Arial"/>
                <a:sym typeface="Arial"/>
              </a:rPr>
              <a:t>Examples </a:t>
            </a:r>
            <a:r>
              <a:rPr lang="en-US" sz="2400" dirty="0" smtClean="0">
                <a:solidFill>
                  <a:srgbClr val="22130B"/>
                </a:solidFill>
                <a:latin typeface="Poor Richard" panose="02080502050505020702" pitchFamily="18" charset="0"/>
                <a:cs typeface="Arial"/>
                <a:sym typeface="Arial"/>
              </a:rPr>
              <a:t>of </a:t>
            </a:r>
            <a:r>
              <a:rPr lang="en-US" sz="2400" dirty="0">
                <a:solidFill>
                  <a:srgbClr val="22130B"/>
                </a:solidFill>
                <a:latin typeface="Poor Richard" panose="02080502050505020702" pitchFamily="18" charset="0"/>
                <a:cs typeface="Arial"/>
                <a:sym typeface="Arial"/>
              </a:rPr>
              <a:t>corporate identity design</a:t>
            </a:r>
            <a:endParaRPr lang="en-US" sz="2400" dirty="0">
              <a:solidFill>
                <a:srgbClr val="22130B"/>
              </a:solidFill>
              <a:latin typeface="Poor Richard" panose="02080502050505020702" pitchFamily="18" charset="0"/>
              <a:cs typeface="Arial"/>
              <a:sym typeface="Arial"/>
            </a:endParaRPr>
          </a:p>
        </p:txBody>
      </p:sp>
      <p:pic>
        <p:nvPicPr>
          <p:cNvPr id="2" name="Picture 1"/>
          <p:cNvPicPr>
            <a:picLocks noChangeAspect="1"/>
          </p:cNvPicPr>
          <p:nvPr/>
        </p:nvPicPr>
        <p:blipFill rotWithShape="1">
          <a:blip r:embed="rId3"/>
          <a:srcRect t="33551" b="32898"/>
          <a:stretch/>
        </p:blipFill>
        <p:spPr>
          <a:xfrm>
            <a:off x="0" y="1399141"/>
            <a:ext cx="4542241" cy="3404213"/>
          </a:xfrm>
          <a:prstGeom prst="rect">
            <a:avLst/>
          </a:prstGeom>
        </p:spPr>
      </p:pic>
      <p:pic>
        <p:nvPicPr>
          <p:cNvPr id="3" name="Picture 2"/>
          <p:cNvPicPr>
            <a:picLocks noChangeAspect="1"/>
          </p:cNvPicPr>
          <p:nvPr/>
        </p:nvPicPr>
        <p:blipFill rotWithShape="1">
          <a:blip r:embed="rId3"/>
          <a:srcRect t="-1" b="65963"/>
          <a:stretch/>
        </p:blipFill>
        <p:spPr>
          <a:xfrm>
            <a:off x="4672856" y="1408758"/>
            <a:ext cx="4464786" cy="3394596"/>
          </a:xfrm>
          <a:prstGeom prst="rect">
            <a:avLst/>
          </a:prstGeom>
        </p:spPr>
      </p:pic>
      <p:sp>
        <p:nvSpPr>
          <p:cNvPr id="6" name="Rectangle 5"/>
          <p:cNvSpPr/>
          <p:nvPr/>
        </p:nvSpPr>
        <p:spPr>
          <a:xfrm>
            <a:off x="1740665" y="4874632"/>
            <a:ext cx="5346133" cy="230832"/>
          </a:xfrm>
          <a:prstGeom prst="rect">
            <a:avLst/>
          </a:prstGeom>
        </p:spPr>
        <p:txBody>
          <a:bodyPr wrap="square">
            <a:spAutoFit/>
          </a:bodyPr>
          <a:lstStyle/>
          <a:p>
            <a:r>
              <a:rPr lang="en-US" sz="900" dirty="0" smtClean="0"/>
              <a:t>Source: http</a:t>
            </a:r>
            <a:r>
              <a:rPr lang="en-US" sz="900" dirty="0"/>
              <a:t>://webneel.com/25-beautiful-branding-and-identity-design-ideas-your-inspiration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8"/>
          <p:cNvSpPr txBox="1">
            <a:spLocks noGrp="1"/>
          </p:cNvSpPr>
          <p:nvPr>
            <p:ph type="title"/>
          </p:nvPr>
        </p:nvSpPr>
        <p:spPr>
          <a:xfrm>
            <a:off x="0" y="0"/>
            <a:ext cx="6367800"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Examples of corporate identity design</a:t>
            </a:r>
            <a:endParaRPr dirty="0"/>
          </a:p>
        </p:txBody>
      </p:sp>
      <p:sp>
        <p:nvSpPr>
          <p:cNvPr id="4" name="Rectangle 3"/>
          <p:cNvSpPr/>
          <p:nvPr/>
        </p:nvSpPr>
        <p:spPr>
          <a:xfrm>
            <a:off x="1740665" y="4874632"/>
            <a:ext cx="5346133" cy="230832"/>
          </a:xfrm>
          <a:prstGeom prst="rect">
            <a:avLst/>
          </a:prstGeom>
        </p:spPr>
        <p:txBody>
          <a:bodyPr wrap="square">
            <a:spAutoFit/>
          </a:bodyPr>
          <a:lstStyle/>
          <a:p>
            <a:r>
              <a:rPr lang="en-US" sz="900" dirty="0" smtClean="0"/>
              <a:t>Source: http</a:t>
            </a:r>
            <a:r>
              <a:rPr lang="en-US" sz="900" dirty="0"/>
              <a:t>://webneel.com/25-beautiful-branding-and-identity-design-ideas-your-inspiration</a:t>
            </a:r>
          </a:p>
        </p:txBody>
      </p:sp>
      <p:pic>
        <p:nvPicPr>
          <p:cNvPr id="5" name="Picture 4" descr="branding">
            <a:hlinkClick r:id="rId3" tgtFrame="&quot;_blank&quot;"/>
          </p:cNvPr>
          <p:cNvPicPr/>
          <p:nvPr/>
        </p:nvPicPr>
        <p:blipFill rotWithShape="1">
          <a:blip r:embed="rId4" cstate="print">
            <a:extLst>
              <a:ext uri="{28A0092B-C50C-407E-A947-70E740481C1C}">
                <a14:useLocalDpi xmlns:a14="http://schemas.microsoft.com/office/drawing/2010/main" val="0"/>
              </a:ext>
            </a:extLst>
          </a:blip>
          <a:srcRect t="62233"/>
          <a:stretch/>
        </p:blipFill>
        <p:spPr bwMode="auto">
          <a:xfrm>
            <a:off x="0" y="2010709"/>
            <a:ext cx="3866921" cy="2655065"/>
          </a:xfrm>
          <a:prstGeom prst="rect">
            <a:avLst/>
          </a:prstGeom>
          <a:noFill/>
          <a:ln>
            <a:noFill/>
          </a:ln>
        </p:spPr>
      </p:pic>
      <p:pic>
        <p:nvPicPr>
          <p:cNvPr id="6" name="Picture 5" descr="branding">
            <a:hlinkClick r:id="rId3" tgtFrame="&quot;_blank&quot;"/>
          </p:cNvPr>
          <p:cNvPicPr/>
          <p:nvPr/>
        </p:nvPicPr>
        <p:blipFill rotWithShape="1">
          <a:blip r:embed="rId4" cstate="print">
            <a:extLst>
              <a:ext uri="{28A0092B-C50C-407E-A947-70E740481C1C}">
                <a14:useLocalDpi xmlns:a14="http://schemas.microsoft.com/office/drawing/2010/main" val="0"/>
              </a:ext>
            </a:extLst>
          </a:blip>
          <a:srcRect l="19368" t="24859" r="21709" b="37532"/>
          <a:stretch/>
        </p:blipFill>
        <p:spPr bwMode="auto">
          <a:xfrm>
            <a:off x="6521986" y="1999229"/>
            <a:ext cx="2522862" cy="2875403"/>
          </a:xfrm>
          <a:prstGeom prst="rect">
            <a:avLst/>
          </a:prstGeom>
          <a:noFill/>
          <a:ln>
            <a:noFill/>
          </a:ln>
        </p:spPr>
      </p:pic>
      <p:pic>
        <p:nvPicPr>
          <p:cNvPr id="7" name="Picture 6" descr="branding">
            <a:hlinkClick r:id="rId3" tgtFrame="&quot;_blank&quot;"/>
          </p:cNvPr>
          <p:cNvPicPr/>
          <p:nvPr/>
        </p:nvPicPr>
        <p:blipFill rotWithShape="1">
          <a:blip r:embed="rId4" cstate="print">
            <a:extLst>
              <a:ext uri="{28A0092B-C50C-407E-A947-70E740481C1C}">
                <a14:useLocalDpi xmlns:a14="http://schemas.microsoft.com/office/drawing/2010/main" val="0"/>
              </a:ext>
            </a:extLst>
          </a:blip>
          <a:srcRect l="6369" r="9735" b="74253"/>
          <a:stretch/>
        </p:blipFill>
        <p:spPr bwMode="auto">
          <a:xfrm>
            <a:off x="3106756" y="728003"/>
            <a:ext cx="3613532" cy="2147696"/>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9"/>
          <p:cNvSpPr txBox="1">
            <a:spLocks noGrp="1"/>
          </p:cNvSpPr>
          <p:nvPr>
            <p:ph type="title"/>
          </p:nvPr>
        </p:nvSpPr>
        <p:spPr>
          <a:xfrm>
            <a:off x="0" y="0"/>
            <a:ext cx="6367800" cy="792088"/>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Examples of corporate identity design</a:t>
            </a:r>
            <a:endParaRPr dirty="0"/>
          </a:p>
        </p:txBody>
      </p:sp>
      <p:pic>
        <p:nvPicPr>
          <p:cNvPr id="2" name="Picture 1"/>
          <p:cNvPicPr>
            <a:picLocks noChangeAspect="1"/>
          </p:cNvPicPr>
          <p:nvPr/>
        </p:nvPicPr>
        <p:blipFill>
          <a:blip r:embed="rId3"/>
          <a:stretch>
            <a:fillRect/>
          </a:stretch>
        </p:blipFill>
        <p:spPr>
          <a:xfrm>
            <a:off x="801277" y="928195"/>
            <a:ext cx="6285521" cy="3810330"/>
          </a:xfrm>
          <a:prstGeom prst="rect">
            <a:avLst/>
          </a:prstGeom>
        </p:spPr>
      </p:pic>
      <p:sp>
        <p:nvSpPr>
          <p:cNvPr id="3" name="Rectangle 2"/>
          <p:cNvSpPr/>
          <p:nvPr/>
        </p:nvSpPr>
        <p:spPr>
          <a:xfrm>
            <a:off x="1740665" y="4874632"/>
            <a:ext cx="5346133" cy="230832"/>
          </a:xfrm>
          <a:prstGeom prst="rect">
            <a:avLst/>
          </a:prstGeom>
        </p:spPr>
        <p:txBody>
          <a:bodyPr wrap="square">
            <a:spAutoFit/>
          </a:bodyPr>
          <a:lstStyle/>
          <a:p>
            <a:r>
              <a:rPr lang="en-US" sz="900" dirty="0" smtClean="0"/>
              <a:t>Source: http</a:t>
            </a:r>
            <a:r>
              <a:rPr lang="en-US" sz="900" dirty="0"/>
              <a:t>://webneel.com/25-beautiful-branding-and-identity-design-ideas-your-inspiration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277788" y="600916"/>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solidFill>
                  <a:schemeClr val="bg1">
                    <a:lumMod val="25000"/>
                  </a:schemeClr>
                </a:solidFill>
                <a:latin typeface="Poor Richard" panose="02080502050505020702" pitchFamily="18" charset="0"/>
                <a:ea typeface="Arial"/>
                <a:cs typeface="Arial"/>
                <a:sym typeface="Arial"/>
              </a:rPr>
              <a:t>Summary</a:t>
            </a:r>
            <a:r>
              <a:rPr lang="en-US" dirty="0">
                <a:solidFill>
                  <a:schemeClr val="bg1">
                    <a:lumMod val="25000"/>
                  </a:schemeClr>
                </a:solidFill>
              </a:rPr>
              <a:t/>
            </a:r>
            <a:br>
              <a:rPr lang="en-US" dirty="0">
                <a:solidFill>
                  <a:schemeClr val="bg1">
                    <a:lumMod val="25000"/>
                  </a:schemeClr>
                </a:solidFill>
              </a:rPr>
            </a:br>
            <a:endParaRPr dirty="0">
              <a:solidFill>
                <a:schemeClr val="bg1">
                  <a:lumMod val="25000"/>
                </a:schemeClr>
              </a:solidFill>
            </a:endParaRPr>
          </a:p>
        </p:txBody>
      </p:sp>
      <p:sp>
        <p:nvSpPr>
          <p:cNvPr id="288" name="Google Shape;288;p32"/>
          <p:cNvSpPr/>
          <p:nvPr/>
        </p:nvSpPr>
        <p:spPr>
          <a:xfrm>
            <a:off x="86722" y="643358"/>
            <a:ext cx="7457078" cy="4247276"/>
          </a:xfrm>
          <a:prstGeom prst="rect">
            <a:avLst/>
          </a:prstGeom>
          <a:noFill/>
          <a:ln>
            <a:noFill/>
          </a:ln>
        </p:spPr>
        <p:txBody>
          <a:bodyPr spcFirstLastPara="1" wrap="square" lIns="91425" tIns="45700" rIns="91425" bIns="45700" anchor="t" anchorCtr="0">
            <a:spAutoFit/>
          </a:bodyPr>
          <a:lstStyle/>
          <a:p>
            <a:pPr marL="285750" lvl="0" indent="-285750">
              <a:buSzPts val="1800"/>
              <a:buFont typeface="Noto Sans Symbols"/>
              <a:buChar char="▪"/>
            </a:pPr>
            <a:r>
              <a:rPr lang="en-US" sz="1800" dirty="0"/>
              <a:t>A layout refers to the arrangement or organization of visual elements within a design or composition, whether it's for print, digital media, or physical spaces. It involves determining the placement, sizing, spacing, and relationship between various components to achieve a harmonious and effective presentation. </a:t>
            </a:r>
            <a:endParaRPr lang="en-US" sz="1800" dirty="0" smtClean="0"/>
          </a:p>
          <a:p>
            <a:pPr marL="285750" lvl="0" indent="-285750">
              <a:buSzPts val="1800"/>
              <a:buFont typeface="Noto Sans Symbols"/>
              <a:buChar char="▪"/>
            </a:pPr>
            <a:r>
              <a:rPr lang="en-US" sz="1800" dirty="0" smtClean="0"/>
              <a:t>By </a:t>
            </a:r>
            <a:r>
              <a:rPr lang="en-US" sz="1800" dirty="0"/>
              <a:t>applying the anatomy of typography in your design process, you can create typographic compositions that are not only visually appealing but also highly readable, engaging, and effective in communicating your message to your audience.</a:t>
            </a:r>
          </a:p>
          <a:p>
            <a:pPr marL="285750" lvl="0" indent="-285750">
              <a:buSzPts val="1800"/>
              <a:buFont typeface="Noto Sans Symbols"/>
              <a:buChar char="▪"/>
            </a:pPr>
            <a:r>
              <a:rPr lang="en-US" sz="1800" dirty="0"/>
              <a:t>In design, layouts are instrumental in communicating information, guiding user interactions, and enhancing visual appeal. </a:t>
            </a:r>
            <a:endParaRPr lang="en-US" sz="1800" dirty="0" smtClean="0"/>
          </a:p>
          <a:p>
            <a:pPr marL="285750" lvl="0" indent="-285750">
              <a:buSzPts val="1800"/>
              <a:buFont typeface="Noto Sans Symbols"/>
              <a:buChar char="▪"/>
            </a:pPr>
            <a:r>
              <a:rPr lang="en-US" sz="1800" dirty="0" smtClean="0"/>
              <a:t>Designers </a:t>
            </a:r>
            <a:r>
              <a:rPr lang="en-US" sz="1800" dirty="0"/>
              <a:t>employ layout principles to organize content effectively, establish visual hierarchy, and improve usability across a wide range of mediums, including print media, digital interfaces, environmental graphics, and product packaging</a:t>
            </a:r>
            <a:r>
              <a:rPr lang="en-US" sz="1800" dirty="0" smtClean="0"/>
              <a:t>. </a:t>
            </a:r>
            <a:endParaRPr lang="en-US" sz="9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447" y="84588"/>
            <a:ext cx="6367800" cy="774728"/>
          </a:xfrm>
        </p:spPr>
        <p:txBody>
          <a:bodyPr/>
          <a:lstStyle/>
          <a:p>
            <a:r>
              <a:rPr lang="en-US" sz="2400" dirty="0">
                <a:solidFill>
                  <a:schemeClr val="bg1">
                    <a:lumMod val="25000"/>
                  </a:schemeClr>
                </a:solidFill>
                <a:latin typeface="Poor Richard" panose="02080502050505020702" pitchFamily="18" charset="0"/>
              </a:rPr>
              <a:t>Summary</a:t>
            </a:r>
          </a:p>
        </p:txBody>
      </p:sp>
      <p:sp>
        <p:nvSpPr>
          <p:cNvPr id="3" name="Rectangle 2"/>
          <p:cNvSpPr/>
          <p:nvPr/>
        </p:nvSpPr>
        <p:spPr>
          <a:xfrm>
            <a:off x="616945" y="859316"/>
            <a:ext cx="7667739" cy="3970318"/>
          </a:xfrm>
          <a:prstGeom prst="rect">
            <a:avLst/>
          </a:prstGeom>
        </p:spPr>
        <p:txBody>
          <a:bodyPr wrap="square">
            <a:spAutoFit/>
          </a:bodyPr>
          <a:lstStyle/>
          <a:p>
            <a:pPr marL="342900" indent="-342900">
              <a:buFont typeface="Arial" panose="020B0604020202020204" pitchFamily="34" charset="0"/>
              <a:buChar char="•"/>
            </a:pPr>
            <a:r>
              <a:rPr lang="en-US" sz="1800" dirty="0"/>
              <a:t>In both art and design, the layout serves as a critical aspect of the creative process, influencing how viewers perceive and engage with the final work</a:t>
            </a:r>
            <a:r>
              <a:rPr lang="en-US" sz="1800" dirty="0" smtClean="0"/>
              <a:t>.</a:t>
            </a:r>
          </a:p>
          <a:p>
            <a:pPr marL="342900" indent="-342900">
              <a:buFont typeface="Arial" panose="020B0604020202020204" pitchFamily="34" charset="0"/>
              <a:buChar char="•"/>
            </a:pPr>
            <a:r>
              <a:rPr lang="en-US" sz="1800" dirty="0" smtClean="0"/>
              <a:t> Corporate </a:t>
            </a:r>
            <a:r>
              <a:rPr lang="en-US" sz="1800" dirty="0"/>
              <a:t>identity design is about creating a visual identity that effectively communicates the company's values, personality, and offerings to its target audience. </a:t>
            </a:r>
            <a:endParaRPr lang="en-US" sz="1800" dirty="0" smtClean="0"/>
          </a:p>
          <a:p>
            <a:pPr marL="342900" indent="-342900">
              <a:buFont typeface="Arial" panose="020B0604020202020204" pitchFamily="34" charset="0"/>
              <a:buChar char="•"/>
            </a:pPr>
            <a:r>
              <a:rPr lang="en-US" sz="1800" dirty="0" smtClean="0"/>
              <a:t>It </a:t>
            </a:r>
            <a:r>
              <a:rPr lang="en-US" sz="1800" dirty="0"/>
              <a:t>helps establish brand recognition, build trust and credibility, and differentiate the company from competitors in the </a:t>
            </a:r>
            <a:r>
              <a:rPr lang="en-US" sz="1800" dirty="0" smtClean="0"/>
              <a:t>marketplace.</a:t>
            </a:r>
          </a:p>
          <a:p>
            <a:pPr marL="342900" indent="-342900">
              <a:buFont typeface="Arial" panose="020B0604020202020204" pitchFamily="34" charset="0"/>
              <a:buChar char="•"/>
            </a:pPr>
            <a:r>
              <a:rPr lang="en-US" sz="1800" dirty="0" smtClean="0"/>
              <a:t>The </a:t>
            </a:r>
            <a:r>
              <a:rPr lang="en-US" sz="1800" dirty="0"/>
              <a:t>application of corporate identity design is multifaceted and extends across various aspects of a company's operations, marketing efforts, customer interactions, and internal culture</a:t>
            </a:r>
            <a:r>
              <a:rPr lang="en-US" sz="1800" dirty="0" smtClean="0"/>
              <a:t>.</a:t>
            </a:r>
          </a:p>
          <a:p>
            <a:pPr marL="342900" indent="-342900">
              <a:buFont typeface="Arial" panose="020B0604020202020204" pitchFamily="34" charset="0"/>
              <a:buChar char="•"/>
            </a:pPr>
            <a:r>
              <a:rPr lang="en-US" sz="1800" dirty="0" smtClean="0"/>
              <a:t> </a:t>
            </a:r>
            <a:r>
              <a:rPr lang="en-US" sz="1800" dirty="0"/>
              <a:t>Consistent application of visual elements, messaging, and values reinforces brand recognition, differentiation, and trust, ultimately contributing to the overall success and reputation of the company.</a:t>
            </a:r>
          </a:p>
        </p:txBody>
      </p:sp>
    </p:spTree>
    <p:extLst>
      <p:ext uri="{BB962C8B-B14F-4D97-AF65-F5344CB8AC3E}">
        <p14:creationId xmlns:p14="http://schemas.microsoft.com/office/powerpoint/2010/main" val="23946506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LECTURE </a:t>
            </a:r>
            <a:r>
              <a:rPr lang="en-US" sz="2000" b="1" i="0" u="none" strike="noStrike" cap="none" dirty="0" smtClean="0">
                <a:solidFill>
                  <a:srgbClr val="22130B"/>
                </a:solidFill>
                <a:latin typeface="Arial"/>
                <a:ea typeface="Arial"/>
                <a:cs typeface="Arial"/>
                <a:sym typeface="Arial"/>
              </a:rPr>
              <a:t>8</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525</TotalTime>
  <Words>2808</Words>
  <Application>Microsoft Office PowerPoint</Application>
  <PresentationFormat>On-screen Show (16:9)</PresentationFormat>
  <Paragraphs>176</Paragraphs>
  <Slides>34</Slides>
  <Notes>31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34</vt:i4>
      </vt:variant>
    </vt:vector>
  </HeadingPairs>
  <TitlesOfParts>
    <vt:vector size="46" baseType="lpstr">
      <vt:lpstr>Wingdings</vt:lpstr>
      <vt:lpstr>Calibri</vt:lpstr>
      <vt:lpstr>Poiret One</vt:lpstr>
      <vt:lpstr>Poor Richard</vt:lpstr>
      <vt:lpstr>Oxygen Light</vt:lpstr>
      <vt:lpstr>Noto Sans Symbols</vt:lpstr>
      <vt:lpstr>Bebas Neue</vt:lpstr>
      <vt:lpstr>Maven Pro</vt:lpstr>
      <vt:lpstr>Arial</vt:lpstr>
      <vt:lpstr>Times New Roman</vt:lpstr>
      <vt:lpstr>Oxygen</vt:lpstr>
      <vt:lpstr>Minimalist Aesthetic Slideshow by Slidesgo</vt:lpstr>
      <vt:lpstr>VISUAL COMMUNICATION</vt:lpstr>
      <vt:lpstr>VISUAL COMMUNICATION</vt:lpstr>
      <vt:lpstr>Introduction to layout design</vt:lpstr>
      <vt:lpstr>Introduction to layout design</vt:lpstr>
      <vt:lpstr>Introduction to layout design</vt:lpstr>
      <vt:lpstr>Layout in art and design</vt:lpstr>
      <vt:lpstr>PowerPoint Presentation</vt:lpstr>
      <vt:lpstr>PowerPoint Presentation</vt:lpstr>
      <vt:lpstr>Why is Layout Design so important?</vt:lpstr>
      <vt:lpstr>Applications of Layout Design</vt:lpstr>
      <vt:lpstr>Creating Effective Layout Designs</vt:lpstr>
      <vt:lpstr>Celebrating the Impact of Layout Design</vt:lpstr>
      <vt:lpstr>PowerPoint Presentation</vt:lpstr>
      <vt:lpstr>The Future of Layout Design</vt:lpstr>
      <vt:lpstr>Principles &amp; Elements of Layout Design</vt:lpstr>
      <vt:lpstr>Principles &amp; Elements of Layout Design</vt:lpstr>
      <vt:lpstr>Principles &amp; Elements of Layout Design</vt:lpstr>
      <vt:lpstr>Principles &amp; Elements of Layout Design</vt:lpstr>
      <vt:lpstr>Principles &amp; Elements of Layout Design</vt:lpstr>
      <vt:lpstr>Business publications What is corporate identity design?</vt:lpstr>
      <vt:lpstr> Corporate identity design</vt:lpstr>
      <vt:lpstr>Corporate identity design</vt:lpstr>
      <vt:lpstr>Corporate identity design</vt:lpstr>
      <vt:lpstr>Corporate identity design</vt:lpstr>
      <vt:lpstr>Application of corporate identity design</vt:lpstr>
      <vt:lpstr>Application of corporate identity design</vt:lpstr>
      <vt:lpstr>Application of corporate identity design</vt:lpstr>
      <vt:lpstr>PowerPoint Presentation</vt:lpstr>
      <vt:lpstr>Examples of corporate identity design</vt:lpstr>
      <vt:lpstr>Examples of corporate identity design</vt:lpstr>
      <vt:lpstr>Examples of corporate identity design</vt:lpstr>
      <vt:lpstr>Summary </vt:lpstr>
      <vt:lpstr>Summary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95</cp:revision>
  <dcterms:modified xsi:type="dcterms:W3CDTF">2024-05-17T04:14:17Z</dcterms:modified>
</cp:coreProperties>
</file>