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9"/>
  </p:notesMasterIdLst>
  <p:sldIdLst>
    <p:sldId id="256" r:id="rId2"/>
    <p:sldId id="257" r:id="rId3"/>
    <p:sldId id="258" r:id="rId4"/>
    <p:sldId id="289" r:id="rId5"/>
    <p:sldId id="259" r:id="rId6"/>
    <p:sldId id="290"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9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92" r:id="rId35"/>
    <p:sldId id="293" r:id="rId36"/>
    <p:sldId id="287" r:id="rId37"/>
    <p:sldId id="288" r:id="rId38"/>
  </p:sldIdLst>
  <p:sldSz cx="9144000" cy="5143500" type="screen16x9"/>
  <p:notesSz cx="6858000" cy="9144000"/>
  <p:embeddedFontLst>
    <p:embeddedFont>
      <p:font typeface="Oxygen Light" panose="020B0604020202020204" charset="0"/>
      <p:regular r:id="rId40"/>
      <p:bold r:id="rId41"/>
    </p:embeddedFont>
    <p:embeddedFont>
      <p:font typeface="Oxygen" panose="020B0604020202020204" charset="0"/>
      <p:regular r:id="rId42"/>
      <p:bold r:id="rId43"/>
    </p:embeddedFont>
    <p:embeddedFont>
      <p:font typeface="Calibri" panose="020F0502020204030204" pitchFamily="34" charset="0"/>
      <p:regular r:id="rId44"/>
      <p:bold r:id="rId45"/>
      <p:italic r:id="rId46"/>
      <p:boldItalic r:id="rId47"/>
    </p:embeddedFont>
    <p:embeddedFont>
      <p:font typeface="Bebas Neue" panose="020B0604020202020204" charset="0"/>
      <p:regular r:id="rId48"/>
    </p:embeddedFont>
    <p:embeddedFont>
      <p:font typeface="Poiret One" panose="020B0604020202020204" charset="0"/>
      <p:regular r:id="rId49"/>
    </p:embeddedFont>
    <p:embeddedFont>
      <p:font typeface="Poor Richard" panose="02080502050505020702" pitchFamily="18" charset="0"/>
      <p:regular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1"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636" autoAdjust="0"/>
  </p:normalViewPr>
  <p:slideViewPr>
    <p:cSldViewPr snapToGrid="0">
      <p:cViewPr varScale="1">
        <p:scale>
          <a:sx n="84" d="100"/>
          <a:sy n="84" d="100"/>
        </p:scale>
        <p:origin x="912" y="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8" Type="http://schemas.openxmlformats.org/officeDocument/2006/relationships/slide" Target="slides/slide7.xml"/><Relationship Id="rId51"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71682323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www.freepik.com/free-photo/happy-photographer-working_7591701.htm#fromView=search&amp;page=1&amp;position=17&amp;uuid=b7de723a-d62e-4c63-b400-139511f0792b"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hyperlink" Target="https://www.freepik.com/free-vector/cinema-composition-with-film-studio-shooting-team-work-flat-illustration_15330888.htm#fromView=search&amp;page=1&amp;position=33&amp;uuid=996376c1-aa6e-434f-a2f1-80fe6e6df45c"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a:r>
              <a:rPr lang="en-US" b="1" dirty="0" smtClean="0">
                <a:solidFill>
                  <a:srgbClr val="55301C"/>
                </a:solidFill>
                <a:latin typeface="Arial"/>
                <a:ea typeface="Arial"/>
                <a:cs typeface="Arial"/>
                <a:sym typeface="Arial"/>
              </a:rPr>
              <a:t>WEEK </a:t>
            </a:r>
            <a:r>
              <a:rPr lang="en-US" b="1">
                <a:solidFill>
                  <a:srgbClr val="55301C"/>
                </a:solidFill>
                <a:latin typeface="Arial"/>
                <a:ea typeface="Arial"/>
                <a:cs typeface="Arial"/>
                <a:sym typeface="Arial"/>
              </a:rPr>
              <a:t>9 Cartoons, </a:t>
            </a:r>
            <a:r>
              <a:rPr lang="en-US" b="1" smtClean="0">
                <a:solidFill>
                  <a:srgbClr val="55301C"/>
                </a:solidFill>
                <a:latin typeface="Arial"/>
                <a:ea typeface="Arial"/>
                <a:cs typeface="Arial"/>
                <a:sym typeface="Arial"/>
              </a:rPr>
              <a:t>video, </a:t>
            </a:r>
            <a:r>
              <a:rPr lang="en-US" b="1">
                <a:solidFill>
                  <a:srgbClr val="55301C"/>
                </a:solidFill>
                <a:latin typeface="Arial"/>
                <a:ea typeface="Arial"/>
                <a:cs typeface="Arial"/>
                <a:sym typeface="Arial"/>
              </a:rPr>
              <a:t>and film</a:t>
            </a:r>
            <a:endParaRPr lang="en-US" b="1" dirty="0" smtClean="0">
              <a:solidFill>
                <a:srgbClr val="55301C"/>
              </a:solidFill>
              <a:latin typeface="Arial"/>
              <a:ea typeface="Arial"/>
              <a:cs typeface="Arial"/>
              <a:sym typeface="Arial"/>
            </a:endParaRPr>
          </a:p>
          <a:p>
            <a:pPr marL="0" lvl="0" indent="0" algn="ctr"/>
            <a:r>
              <a:rPr lang="en-US" b="1" dirty="0" smtClean="0">
                <a:solidFill>
                  <a:srgbClr val="55301C"/>
                </a:solidFill>
                <a:latin typeface="Arial"/>
                <a:ea typeface="Arial"/>
                <a:cs typeface="Arial"/>
                <a:sym typeface="Arial"/>
              </a:rPr>
              <a:t>By </a:t>
            </a:r>
            <a:r>
              <a:rPr lang="en-US" b="1" dirty="0">
                <a:solidFill>
                  <a:srgbClr val="55301C"/>
                </a:solidFill>
                <a:latin typeface="Arial"/>
                <a:ea typeface="Arial"/>
                <a:cs typeface="Arial"/>
                <a:sym typeface="Arial"/>
              </a:rPr>
              <a:t>Dr. Raphael </a:t>
            </a:r>
            <a:r>
              <a:rPr lang="en-US" b="1" dirty="0" err="1">
                <a:solidFill>
                  <a:srgbClr val="55301C"/>
                </a:solidFill>
                <a:latin typeface="Arial"/>
                <a:ea typeface="Arial"/>
                <a:cs typeface="Arial"/>
                <a:sym typeface="Arial"/>
              </a:rPr>
              <a:t>Ogutu</a:t>
            </a:r>
            <a:endParaRPr b="1" dirty="0">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720000" y="123478"/>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800">
                <a:solidFill>
                  <a:srgbClr val="55301C"/>
                </a:solidFill>
                <a:latin typeface="Arial"/>
                <a:ea typeface="Arial"/>
                <a:cs typeface="Arial"/>
                <a:sym typeface="Arial"/>
              </a:rPr>
              <a:t>VISUAL COMMUNICATION</a:t>
            </a:r>
            <a:endParaRPr sz="2800">
              <a:solidFill>
                <a:srgbClr val="55301C"/>
              </a:solidFill>
              <a:latin typeface="Arial"/>
              <a:ea typeface="Arial"/>
              <a:cs typeface="Arial"/>
              <a:sym typeface="Arial"/>
            </a:endParaRPr>
          </a:p>
        </p:txBody>
      </p:sp>
      <p:sp>
        <p:nvSpPr>
          <p:cNvPr id="88" name="Google Shape;88;p2"/>
          <p:cNvSpPr txBox="1">
            <a:spLocks noGrp="1"/>
          </p:cNvSpPr>
          <p:nvPr>
            <p:ph type="body" idx="1"/>
          </p:nvPr>
        </p:nvSpPr>
        <p:spPr>
          <a:xfrm>
            <a:off x="647263" y="1282161"/>
            <a:ext cx="7704000" cy="3416400"/>
          </a:xfrm>
          <a:prstGeom prst="rect">
            <a:avLst/>
          </a:prstGeom>
          <a:noFill/>
          <a:ln>
            <a:noFill/>
          </a:ln>
        </p:spPr>
        <p:txBody>
          <a:bodyPr spcFirstLastPara="1" wrap="square" lIns="91425" tIns="91425" rIns="91425" bIns="91425" anchor="t" anchorCtr="0">
            <a:noAutofit/>
          </a:bodyPr>
          <a:lstStyle/>
          <a:p>
            <a:pPr lvl="0" algn="just"/>
            <a:r>
              <a:rPr lang="en-US" sz="2400" b="1" dirty="0">
                <a:solidFill>
                  <a:srgbClr val="55301C"/>
                </a:solidFill>
                <a:latin typeface="Poor Richard" panose="02080502050505020702" pitchFamily="18" charset="0"/>
                <a:ea typeface="Arial"/>
                <a:cs typeface="Arial"/>
                <a:sym typeface="Arial"/>
              </a:rPr>
              <a:t>Introduction to Advanced Typography </a:t>
            </a:r>
            <a:r>
              <a:rPr lang="en-US" sz="2400" b="1" dirty="0" smtClean="0">
                <a:solidFill>
                  <a:srgbClr val="55301C"/>
                </a:solidFill>
                <a:latin typeface="Poor Richard" panose="02080502050505020702" pitchFamily="18" charset="0"/>
                <a:ea typeface="Arial"/>
                <a:cs typeface="Arial"/>
                <a:sym typeface="Arial"/>
              </a:rPr>
              <a:t>Principles</a:t>
            </a:r>
          </a:p>
          <a:p>
            <a:pPr lvl="0" algn="just"/>
            <a:r>
              <a:rPr lang="en-US" sz="2000" dirty="0" smtClean="0">
                <a:solidFill>
                  <a:srgbClr val="55301C"/>
                </a:solidFill>
                <a:latin typeface="Arial"/>
                <a:ea typeface="Arial"/>
                <a:cs typeface="Arial"/>
                <a:sym typeface="Arial"/>
              </a:rPr>
              <a:t>Intended </a:t>
            </a:r>
            <a:r>
              <a:rPr lang="en-US" sz="2000" dirty="0">
                <a:solidFill>
                  <a:srgbClr val="55301C"/>
                </a:solidFill>
                <a:latin typeface="Arial"/>
                <a:ea typeface="Arial"/>
                <a:cs typeface="Arial"/>
                <a:sym typeface="Arial"/>
              </a:rPr>
              <a:t>Learning Outcome</a:t>
            </a:r>
            <a:endParaRPr dirty="0"/>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p>
          <a:p>
            <a:pPr marL="342900" lvl="0" indent="-342900" algn="just">
              <a:lnSpc>
                <a:spcPct val="100000"/>
              </a:lnSpc>
              <a:spcBef>
                <a:spcPts val="1000"/>
              </a:spcBef>
              <a:buSzPts val="1000"/>
              <a:buFont typeface="Noto Sans Symbols"/>
              <a:buChar char="∙"/>
            </a:pPr>
            <a:r>
              <a:rPr lang="en-US" sz="2000" dirty="0" smtClean="0">
                <a:solidFill>
                  <a:srgbClr val="55301C"/>
                </a:solidFill>
                <a:latin typeface="Arial"/>
                <a:ea typeface="Arial"/>
                <a:cs typeface="Arial"/>
                <a:sym typeface="Arial"/>
              </a:rPr>
              <a:t>1. Understand </a:t>
            </a:r>
            <a:r>
              <a:rPr lang="en-US" sz="2000" dirty="0">
                <a:solidFill>
                  <a:srgbClr val="55301C"/>
                </a:solidFill>
                <a:latin typeface="Arial"/>
                <a:ea typeface="Arial"/>
                <a:cs typeface="Arial"/>
                <a:sym typeface="Arial"/>
              </a:rPr>
              <a:t>the meaning of cartoons, animations, video, and film</a:t>
            </a:r>
          </a:p>
          <a:p>
            <a:pPr marL="342900" lvl="0" indent="-342900" algn="just">
              <a:lnSpc>
                <a:spcPct val="100000"/>
              </a:lnSpc>
              <a:spcBef>
                <a:spcPts val="1000"/>
              </a:spcBef>
              <a:buSzPts val="1000"/>
              <a:buFont typeface="Noto Sans Symbols"/>
              <a:buChar char="∙"/>
            </a:pPr>
            <a:r>
              <a:rPr lang="en-US" sz="2000" dirty="0" smtClean="0">
                <a:solidFill>
                  <a:srgbClr val="55301C"/>
                </a:solidFill>
                <a:latin typeface="Arial"/>
                <a:ea typeface="Arial"/>
                <a:cs typeface="Arial"/>
                <a:sym typeface="Arial"/>
              </a:rPr>
              <a:t>2. Interpret </a:t>
            </a:r>
            <a:r>
              <a:rPr lang="en-US" sz="2000" dirty="0">
                <a:solidFill>
                  <a:srgbClr val="55301C"/>
                </a:solidFill>
                <a:latin typeface="Arial"/>
                <a:ea typeface="Arial"/>
                <a:cs typeface="Arial"/>
                <a:sym typeface="Arial"/>
              </a:rPr>
              <a:t>the art of cartoons, animations, video, and film</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3. </a:t>
            </a:r>
            <a:r>
              <a:rPr lang="en-US" sz="2000" dirty="0" smtClean="0">
                <a:solidFill>
                  <a:srgbClr val="55301C"/>
                </a:solidFill>
                <a:latin typeface="Arial"/>
                <a:ea typeface="Arial"/>
                <a:cs typeface="Arial"/>
                <a:sym typeface="Arial"/>
              </a:rPr>
              <a:t>Apply </a:t>
            </a:r>
            <a:r>
              <a:rPr lang="en-US" sz="2000" dirty="0">
                <a:solidFill>
                  <a:srgbClr val="55301C"/>
                </a:solidFill>
                <a:latin typeface="Arial"/>
                <a:ea typeface="Arial"/>
                <a:cs typeface="Arial"/>
                <a:sym typeface="Arial"/>
              </a:rPr>
              <a:t>various skills in the creation of  cartoons, animations, video, and film</a:t>
            </a:r>
          </a:p>
          <a:p>
            <a:pPr marL="0" lvl="0" indent="0" algn="l" rtl="0">
              <a:lnSpc>
                <a:spcPct val="115000"/>
              </a:lnSpc>
              <a:spcBef>
                <a:spcPts val="1000"/>
              </a:spcBef>
              <a:spcAft>
                <a:spcPts val="1600"/>
              </a:spcAft>
              <a:buSzPts val="14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176270"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25000"/>
                  </a:schemeClr>
                </a:solidFill>
                <a:latin typeface="Poor Richard" panose="02080502050505020702" pitchFamily="18" charset="0"/>
                <a:ea typeface="Arial"/>
                <a:cs typeface="Arial"/>
                <a:sym typeface="Arial"/>
              </a:rPr>
              <a:t>Definitions of cartoons, animations, video, and film</a:t>
            </a:r>
            <a:endParaRPr dirty="0">
              <a:solidFill>
                <a:schemeClr val="bg1">
                  <a:lumMod val="25000"/>
                </a:schemeClr>
              </a:solidFill>
              <a:latin typeface="Poor Richard" panose="02080502050505020702" pitchFamily="18" charset="0"/>
            </a:endParaRPr>
          </a:p>
        </p:txBody>
      </p:sp>
      <p:sp>
        <p:nvSpPr>
          <p:cNvPr id="94" name="Google Shape;94;p3"/>
          <p:cNvSpPr txBox="1">
            <a:spLocks noGrp="1"/>
          </p:cNvSpPr>
          <p:nvPr>
            <p:ph type="subTitle" idx="1"/>
          </p:nvPr>
        </p:nvSpPr>
        <p:spPr>
          <a:xfrm>
            <a:off x="242371" y="1024361"/>
            <a:ext cx="7932145" cy="873600"/>
          </a:xfrm>
          <a:prstGeom prst="rect">
            <a:avLst/>
          </a:prstGeom>
          <a:noFill/>
          <a:ln>
            <a:noFill/>
          </a:ln>
        </p:spPr>
        <p:txBody>
          <a:bodyPr spcFirstLastPara="1" wrap="square" lIns="91425" tIns="91425" rIns="91425" bIns="91425" anchor="t" anchorCtr="0">
            <a:noAutofit/>
          </a:bodyPr>
          <a:lstStyle/>
          <a:p>
            <a:pPr marL="285750" lvl="0" indent="-285750" algn="l">
              <a:buFont typeface="Arial"/>
              <a:buChar char="•"/>
            </a:pPr>
            <a:r>
              <a:rPr lang="en-US" sz="1800" b="1" dirty="0" smtClean="0">
                <a:solidFill>
                  <a:srgbClr val="55301C"/>
                </a:solidFill>
                <a:latin typeface="+mn-lt"/>
                <a:ea typeface="Arial"/>
                <a:cs typeface="Arial"/>
                <a:sym typeface="Arial"/>
              </a:rPr>
              <a:t>Cartoons</a:t>
            </a:r>
            <a:r>
              <a:rPr lang="en-US" sz="1800" dirty="0" smtClean="0">
                <a:solidFill>
                  <a:srgbClr val="55301C"/>
                </a:solidFill>
                <a:latin typeface="+mn-lt"/>
                <a:ea typeface="Arial"/>
                <a:cs typeface="Arial"/>
                <a:sym typeface="Arial"/>
              </a:rPr>
              <a:t> are humorous </a:t>
            </a:r>
            <a:r>
              <a:rPr lang="en-US" sz="1800" dirty="0">
                <a:solidFill>
                  <a:srgbClr val="55301C"/>
                </a:solidFill>
                <a:latin typeface="+mn-lt"/>
                <a:ea typeface="Arial"/>
                <a:cs typeface="Arial"/>
                <a:sym typeface="Arial"/>
              </a:rPr>
              <a:t>drawings, separated into political or editorial, which use caricature, humor, and satire to comment on current affairs and influence public opinion, and social or gag, which poke fun at daily life and its problems or merely illustrate jokes. </a:t>
            </a:r>
            <a:endParaRPr lang="en-US" sz="1800" dirty="0" smtClean="0">
              <a:solidFill>
                <a:srgbClr val="55301C"/>
              </a:solidFill>
              <a:latin typeface="+mn-lt"/>
              <a:ea typeface="Arial"/>
              <a:cs typeface="Arial"/>
              <a:sym typeface="Arial"/>
            </a:endParaRPr>
          </a:p>
          <a:p>
            <a:pPr marL="285750" lvl="0" indent="-285750" algn="l">
              <a:buFont typeface="Arial"/>
              <a:buChar char="•"/>
            </a:pPr>
            <a:r>
              <a:rPr lang="en-US" sz="1800" dirty="0" smtClean="0">
                <a:solidFill>
                  <a:srgbClr val="55301C"/>
                </a:solidFill>
                <a:latin typeface="+mn-lt"/>
                <a:ea typeface="Arial"/>
                <a:cs typeface="Arial"/>
                <a:sym typeface="Arial"/>
              </a:rPr>
              <a:t>Are typically </a:t>
            </a:r>
            <a:r>
              <a:rPr lang="en-US" sz="1800" dirty="0">
                <a:solidFill>
                  <a:srgbClr val="55301C"/>
                </a:solidFill>
                <a:latin typeface="+mn-lt"/>
                <a:ea typeface="Arial"/>
                <a:cs typeface="Arial"/>
                <a:sym typeface="Arial"/>
              </a:rPr>
              <a:t>animated illustrations or sequences of drawings, often characterized by exaggerated features, simplified shapes, and humorous or whimsical </a:t>
            </a:r>
            <a:r>
              <a:rPr lang="en-US" sz="1800" dirty="0" smtClean="0">
                <a:solidFill>
                  <a:srgbClr val="55301C"/>
                </a:solidFill>
                <a:latin typeface="+mn-lt"/>
                <a:ea typeface="Arial"/>
                <a:cs typeface="Arial"/>
                <a:sym typeface="Arial"/>
              </a:rPr>
              <a:t>themes.</a:t>
            </a:r>
          </a:p>
          <a:p>
            <a:pPr marL="285750" lvl="0" indent="-285750" algn="l">
              <a:buFont typeface="Arial"/>
              <a:buChar char="•"/>
            </a:pPr>
            <a:r>
              <a:rPr lang="en-US" sz="1800" dirty="0" smtClean="0">
                <a:solidFill>
                  <a:srgbClr val="55301C"/>
                </a:solidFill>
                <a:latin typeface="+mn-lt"/>
                <a:ea typeface="Arial"/>
                <a:cs typeface="Arial"/>
                <a:sym typeface="Arial"/>
              </a:rPr>
              <a:t>They </a:t>
            </a:r>
            <a:r>
              <a:rPr lang="en-US" sz="1800" dirty="0">
                <a:solidFill>
                  <a:srgbClr val="55301C"/>
                </a:solidFill>
                <a:latin typeface="+mn-lt"/>
                <a:ea typeface="Arial"/>
                <a:cs typeface="Arial"/>
                <a:sym typeface="Arial"/>
              </a:rPr>
              <a:t>can be found in various mediums, including comic strips, animated television shows, movies, and web animations. </a:t>
            </a:r>
            <a:endParaRPr lang="en-US" sz="1800" dirty="0" smtClean="0">
              <a:solidFill>
                <a:srgbClr val="55301C"/>
              </a:solidFill>
              <a:latin typeface="+mn-lt"/>
              <a:ea typeface="Arial"/>
              <a:cs typeface="Arial"/>
              <a:sym typeface="Arial"/>
            </a:endParaRPr>
          </a:p>
          <a:p>
            <a:pPr marL="285750" lvl="0" indent="-285750" algn="l">
              <a:buFont typeface="Arial"/>
              <a:buChar char="•"/>
            </a:pPr>
            <a:r>
              <a:rPr lang="en-US" sz="1800" dirty="0" smtClean="0">
                <a:solidFill>
                  <a:srgbClr val="55301C"/>
                </a:solidFill>
                <a:latin typeface="+mn-lt"/>
                <a:ea typeface="Arial"/>
                <a:cs typeface="Arial"/>
                <a:sym typeface="Arial"/>
              </a:rPr>
              <a:t>May </a:t>
            </a:r>
            <a:r>
              <a:rPr lang="en-US" sz="1800" dirty="0">
                <a:solidFill>
                  <a:srgbClr val="55301C"/>
                </a:solidFill>
                <a:latin typeface="+mn-lt"/>
                <a:ea typeface="Arial"/>
                <a:cs typeface="Arial"/>
                <a:sym typeface="Arial"/>
              </a:rPr>
              <a:t>target different audiences, from children to adults, and cover a wide range of genres, including comedy, adventure, fantasy, and satire. </a:t>
            </a:r>
            <a:endParaRPr lang="en-US" sz="1800" dirty="0" smtClean="0">
              <a:solidFill>
                <a:srgbClr val="55301C"/>
              </a:solidFill>
              <a:latin typeface="+mn-lt"/>
              <a:ea typeface="Arial"/>
              <a:cs typeface="Arial"/>
              <a:sym typeface="Arial"/>
            </a:endParaRPr>
          </a:p>
          <a:p>
            <a:pPr marL="285750" lvl="0" indent="-285750" algn="l">
              <a:buFont typeface="Arial"/>
              <a:buChar char="•"/>
            </a:pPr>
            <a:r>
              <a:rPr lang="en-US" sz="1800" dirty="0" smtClean="0">
                <a:solidFill>
                  <a:srgbClr val="55301C"/>
                </a:solidFill>
                <a:latin typeface="+mn-lt"/>
                <a:ea typeface="Arial"/>
                <a:cs typeface="Arial"/>
                <a:sym typeface="Arial"/>
              </a:rPr>
              <a:t>They </a:t>
            </a:r>
            <a:r>
              <a:rPr lang="en-US" sz="1800" dirty="0">
                <a:solidFill>
                  <a:srgbClr val="55301C"/>
                </a:solidFill>
                <a:latin typeface="+mn-lt"/>
                <a:ea typeface="Arial"/>
                <a:cs typeface="Arial"/>
                <a:sym typeface="Arial"/>
              </a:rPr>
              <a:t>often employ vibrant colors, dynamic movement, and expressive characters to entertain viewers and convey messages or social </a:t>
            </a:r>
            <a:r>
              <a:rPr lang="en-US" sz="1800" dirty="0">
                <a:solidFill>
                  <a:schemeClr val="bg1">
                    <a:lumMod val="90000"/>
                  </a:schemeClr>
                </a:solidFill>
                <a:latin typeface="+mn-lt"/>
                <a:ea typeface="Arial"/>
                <a:cs typeface="Arial"/>
                <a:sym typeface="Arial"/>
              </a:rPr>
              <a:t>com</a:t>
            </a:r>
            <a:r>
              <a:rPr lang="en-US" sz="1800" dirty="0">
                <a:solidFill>
                  <a:srgbClr val="55301C"/>
                </a:solidFill>
                <a:latin typeface="+mn-lt"/>
                <a:ea typeface="Arial"/>
                <a:cs typeface="Arial"/>
                <a:sym typeface="Arial"/>
              </a:rPr>
              <a:t>mentary.</a:t>
            </a:r>
            <a:endParaRPr sz="1800" dirty="0">
              <a:solidFill>
                <a:srgbClr val="55301C"/>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99152" y="677705"/>
            <a:ext cx="7039778" cy="3514635"/>
          </a:xfrm>
        </p:spPr>
        <p:txBody>
          <a:bodyPr/>
          <a:lstStyle/>
          <a:p>
            <a:pPr algn="l">
              <a:buFont typeface="Wingdings" panose="05000000000000000000" pitchFamily="2" charset="2"/>
              <a:buChar char="§"/>
            </a:pPr>
            <a:r>
              <a:rPr lang="en-US" sz="2000" dirty="0">
                <a:solidFill>
                  <a:schemeClr val="bg1">
                    <a:lumMod val="10000"/>
                  </a:schemeClr>
                </a:solidFill>
                <a:latin typeface="+mn-lt"/>
              </a:rPr>
              <a:t>2.	</a:t>
            </a:r>
            <a:r>
              <a:rPr lang="en-US" sz="2000" b="1" dirty="0">
                <a:solidFill>
                  <a:schemeClr val="bg1">
                    <a:lumMod val="10000"/>
                  </a:schemeClr>
                </a:solidFill>
                <a:latin typeface="+mn-lt"/>
              </a:rPr>
              <a:t>Video </a:t>
            </a:r>
            <a:r>
              <a:rPr lang="en-US" sz="2000" dirty="0">
                <a:solidFill>
                  <a:schemeClr val="bg1">
                    <a:lumMod val="10000"/>
                  </a:schemeClr>
                </a:solidFill>
                <a:latin typeface="+mn-lt"/>
              </a:rPr>
              <a:t>refers to moving images recorded or produced electronically, typically accompanied by audio. </a:t>
            </a:r>
            <a:endParaRPr lang="en-US" sz="2000" dirty="0" smtClean="0">
              <a:solidFill>
                <a:schemeClr val="bg1">
                  <a:lumMod val="10000"/>
                </a:schemeClr>
              </a:solidFill>
              <a:latin typeface="+mn-lt"/>
            </a:endParaRPr>
          </a:p>
          <a:p>
            <a:pPr algn="l">
              <a:buFont typeface="Wingdings" panose="05000000000000000000" pitchFamily="2" charset="2"/>
              <a:buChar char="§"/>
            </a:pPr>
            <a:r>
              <a:rPr lang="en-US" sz="2000" dirty="0" smtClean="0">
                <a:solidFill>
                  <a:schemeClr val="bg1">
                    <a:lumMod val="10000"/>
                  </a:schemeClr>
                </a:solidFill>
                <a:latin typeface="+mn-lt"/>
              </a:rPr>
              <a:t>It </a:t>
            </a:r>
            <a:r>
              <a:rPr lang="en-US" sz="2000" dirty="0">
                <a:solidFill>
                  <a:schemeClr val="bg1">
                    <a:lumMod val="10000"/>
                  </a:schemeClr>
                </a:solidFill>
                <a:latin typeface="+mn-lt"/>
              </a:rPr>
              <a:t>encompasses a broad range of visual content, including movies, television shows, documentaries, advertisements, music videos, and online videos. </a:t>
            </a:r>
            <a:endParaRPr lang="en-US" sz="2000" dirty="0" smtClean="0">
              <a:solidFill>
                <a:schemeClr val="bg1">
                  <a:lumMod val="10000"/>
                </a:schemeClr>
              </a:solidFill>
              <a:latin typeface="+mn-lt"/>
            </a:endParaRPr>
          </a:p>
          <a:p>
            <a:pPr algn="l">
              <a:buFont typeface="Wingdings" panose="05000000000000000000" pitchFamily="2" charset="2"/>
              <a:buChar char="§"/>
            </a:pPr>
            <a:r>
              <a:rPr lang="en-US" sz="2000" dirty="0" smtClean="0">
                <a:solidFill>
                  <a:schemeClr val="bg1">
                    <a:lumMod val="10000"/>
                  </a:schemeClr>
                </a:solidFill>
                <a:latin typeface="+mn-lt"/>
              </a:rPr>
              <a:t>Video </a:t>
            </a:r>
            <a:r>
              <a:rPr lang="en-US" sz="2000" dirty="0">
                <a:solidFill>
                  <a:schemeClr val="bg1">
                    <a:lumMod val="10000"/>
                  </a:schemeClr>
                </a:solidFill>
                <a:latin typeface="+mn-lt"/>
              </a:rPr>
              <a:t>production involves capturing or creating footage using cameras or digital devices, editing and assembling the footage using video editing software, and adding sound effects, music, narration, or dialogue to enhance the viewer's experience. </a:t>
            </a:r>
            <a:endParaRPr lang="en-US" sz="2000" dirty="0" smtClean="0">
              <a:solidFill>
                <a:schemeClr val="bg1">
                  <a:lumMod val="10000"/>
                </a:schemeClr>
              </a:solidFill>
              <a:latin typeface="+mn-lt"/>
            </a:endParaRPr>
          </a:p>
          <a:p>
            <a:pPr algn="l">
              <a:buFont typeface="Wingdings" panose="05000000000000000000" pitchFamily="2" charset="2"/>
              <a:buChar char="§"/>
            </a:pPr>
            <a:r>
              <a:rPr lang="en-US" sz="2000" dirty="0" smtClean="0">
                <a:solidFill>
                  <a:schemeClr val="bg1">
                    <a:lumMod val="10000"/>
                  </a:schemeClr>
                </a:solidFill>
                <a:latin typeface="+mn-lt"/>
              </a:rPr>
              <a:t>Videos </a:t>
            </a:r>
            <a:r>
              <a:rPr lang="en-US" sz="2000" dirty="0">
                <a:solidFill>
                  <a:schemeClr val="bg1">
                    <a:lumMod val="10000"/>
                  </a:schemeClr>
                </a:solidFill>
                <a:latin typeface="+mn-lt"/>
              </a:rPr>
              <a:t>are widely consumed across various platforms and formats, from traditional broadcast television to online streaming services and social media platforms. </a:t>
            </a:r>
          </a:p>
        </p:txBody>
      </p:sp>
      <p:sp>
        <p:nvSpPr>
          <p:cNvPr id="11" name="Title 10"/>
          <p:cNvSpPr>
            <a:spLocks noGrp="1"/>
          </p:cNvSpPr>
          <p:nvPr>
            <p:ph type="title" idx="9"/>
          </p:nvPr>
        </p:nvSpPr>
        <p:spPr>
          <a:xfrm>
            <a:off x="-215182" y="105005"/>
            <a:ext cx="7704000" cy="572700"/>
          </a:xfrm>
        </p:spPr>
        <p:txBody>
          <a:bodyPr/>
          <a:lstStyle/>
          <a:p>
            <a:r>
              <a:rPr lang="en-US" dirty="0">
                <a:solidFill>
                  <a:schemeClr val="bg1">
                    <a:lumMod val="25000"/>
                  </a:schemeClr>
                </a:solidFill>
                <a:latin typeface="Poor Richard" panose="02080502050505020702" pitchFamily="18" charset="0"/>
              </a:rPr>
              <a:t>Definitions of cartoons, animations, video, and film</a:t>
            </a:r>
          </a:p>
        </p:txBody>
      </p:sp>
    </p:spTree>
    <p:extLst>
      <p:ext uri="{BB962C8B-B14F-4D97-AF65-F5344CB8AC3E}">
        <p14:creationId xmlns:p14="http://schemas.microsoft.com/office/powerpoint/2010/main" val="1020560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297219" y="123478"/>
            <a:ext cx="5888485" cy="648072"/>
          </a:xfrm>
          <a:prstGeom prst="rect">
            <a:avLst/>
          </a:prstGeom>
          <a:noFill/>
          <a:ln>
            <a:noFill/>
          </a:ln>
        </p:spPr>
        <p:txBody>
          <a:bodyPr spcFirstLastPara="1" wrap="square" lIns="91425" tIns="91425" rIns="91425" bIns="91425" anchor="t" anchorCtr="0">
            <a:noAutofit/>
          </a:bodyPr>
          <a:lstStyle/>
          <a:p>
            <a:pPr lvl="0"/>
            <a:r>
              <a:rPr lang="en-US" sz="2400" dirty="0">
                <a:solidFill>
                  <a:srgbClr val="55301C"/>
                </a:solidFill>
                <a:latin typeface="Poor Richard" panose="02080502050505020702" pitchFamily="18" charset="0"/>
                <a:ea typeface="Arial"/>
                <a:cs typeface="Arial"/>
                <a:sym typeface="Arial"/>
              </a:rPr>
              <a:t>Definitions of cartoons, animations, video, and film</a:t>
            </a:r>
            <a:endParaRPr sz="2400" dirty="0">
              <a:solidFill>
                <a:srgbClr val="55301C"/>
              </a:solidFill>
              <a:latin typeface="Poor Richard" panose="02080502050505020702" pitchFamily="18" charset="0"/>
              <a:ea typeface="Arial"/>
              <a:cs typeface="Arial"/>
              <a:sym typeface="Arial"/>
            </a:endParaRPr>
          </a:p>
        </p:txBody>
      </p:sp>
      <p:sp>
        <p:nvSpPr>
          <p:cNvPr id="100" name="Google Shape;100;p4"/>
          <p:cNvSpPr txBox="1">
            <a:spLocks noGrp="1"/>
          </p:cNvSpPr>
          <p:nvPr>
            <p:ph type="subTitle" idx="1"/>
          </p:nvPr>
        </p:nvSpPr>
        <p:spPr>
          <a:xfrm>
            <a:off x="416512" y="4430100"/>
            <a:ext cx="6624736" cy="713400"/>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a:t>
            </a:r>
            <a:r>
              <a:rPr lang="en-US" sz="800" dirty="0">
                <a:solidFill>
                  <a:srgbClr val="AB6039"/>
                </a:solidFill>
                <a:hlinkClick r:id="rId3"/>
              </a:rPr>
              <a:t>https://</a:t>
            </a:r>
            <a:r>
              <a:rPr lang="en-US" sz="800" dirty="0" smtClean="0">
                <a:solidFill>
                  <a:srgbClr val="AB6039"/>
                </a:solidFill>
                <a:hlinkClick r:id="rId3"/>
              </a:rPr>
              <a:t>www.freepik.com/free-photo/happy-photographer-working_7591701.htm#fromView=search&amp;page=1&amp;position=17&amp;uuid=b7de723a-d62e-4c63-b400-139511f0792b</a:t>
            </a:r>
            <a:r>
              <a:rPr lang="en-US" sz="800" dirty="0">
                <a:solidFill>
                  <a:srgbClr val="AB6039"/>
                </a:solidFill>
              </a:rPr>
              <a:t> https://www.freepik.com/free-photo/side-view-woman-working-as-photographer_44990909.htm#fromView=search&amp;page=1&amp;position=22&amp;uuid=b7de723a-d62e-4c63-b400-139511f0792b </a:t>
            </a:r>
            <a:r>
              <a:rPr lang="en-US" sz="800" dirty="0" smtClean="0">
                <a:solidFill>
                  <a:srgbClr val="AB6039"/>
                </a:solidFill>
              </a:rPr>
              <a:t> </a:t>
            </a:r>
          </a:p>
          <a:p>
            <a:pPr lvl="0"/>
            <a:endParaRPr dirty="0"/>
          </a:p>
        </p:txBody>
      </p:sp>
      <p:pic>
        <p:nvPicPr>
          <p:cNvPr id="2" name="Picture 1"/>
          <p:cNvPicPr>
            <a:picLocks noChangeAspect="1"/>
          </p:cNvPicPr>
          <p:nvPr/>
        </p:nvPicPr>
        <p:blipFill>
          <a:blip r:embed="rId4"/>
          <a:stretch>
            <a:fillRect/>
          </a:stretch>
        </p:blipFill>
        <p:spPr>
          <a:xfrm>
            <a:off x="179070" y="1350192"/>
            <a:ext cx="4361224" cy="2911412"/>
          </a:xfrm>
          <a:prstGeom prst="rect">
            <a:avLst/>
          </a:prstGeom>
        </p:spPr>
      </p:pic>
      <p:pic>
        <p:nvPicPr>
          <p:cNvPr id="3" name="Picture 2"/>
          <p:cNvPicPr>
            <a:picLocks noChangeAspect="1"/>
          </p:cNvPicPr>
          <p:nvPr/>
        </p:nvPicPr>
        <p:blipFill>
          <a:blip r:embed="rId5"/>
          <a:stretch>
            <a:fillRect/>
          </a:stretch>
        </p:blipFill>
        <p:spPr>
          <a:xfrm>
            <a:off x="4613910" y="1350192"/>
            <a:ext cx="4370070" cy="291141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218" y="32937"/>
            <a:ext cx="6098312" cy="841662"/>
          </a:xfrm>
        </p:spPr>
        <p:txBody>
          <a:bodyPr/>
          <a:lstStyle/>
          <a:p>
            <a:r>
              <a:rPr lang="en-US" sz="2400" dirty="0">
                <a:solidFill>
                  <a:srgbClr val="55301C"/>
                </a:solidFill>
                <a:latin typeface="Poor Richard" panose="02080502050505020702" pitchFamily="18" charset="0"/>
                <a:ea typeface="Arial"/>
                <a:cs typeface="Arial"/>
                <a:sym typeface="Arial"/>
              </a:rPr>
              <a:t>Definitions of cartoons, animations, video, and film</a:t>
            </a:r>
            <a:endParaRPr lang="en-US" dirty="0"/>
          </a:p>
        </p:txBody>
      </p:sp>
      <p:sp>
        <p:nvSpPr>
          <p:cNvPr id="3" name="Rectangle 2"/>
          <p:cNvSpPr/>
          <p:nvPr/>
        </p:nvSpPr>
        <p:spPr>
          <a:xfrm>
            <a:off x="203336" y="986146"/>
            <a:ext cx="7486437" cy="3970318"/>
          </a:xfrm>
          <a:prstGeom prst="rect">
            <a:avLst/>
          </a:prstGeom>
        </p:spPr>
        <p:txBody>
          <a:bodyPr wrap="square">
            <a:spAutoFit/>
          </a:bodyPr>
          <a:lstStyle/>
          <a:p>
            <a:r>
              <a:rPr lang="en-US" sz="1800" b="1" dirty="0" smtClean="0"/>
              <a:t>3. Film </a:t>
            </a:r>
            <a:r>
              <a:rPr lang="en-US" sz="1800" dirty="0"/>
              <a:t>refers to a medium of visual storytelling that involves the recording and projection of moving images onto a screen. </a:t>
            </a:r>
            <a:endParaRPr lang="en-US" sz="1800" dirty="0" smtClean="0"/>
          </a:p>
          <a:p>
            <a:pPr marL="285750" indent="-285750">
              <a:buFont typeface="Arial" panose="020B0604020202020204" pitchFamily="34" charset="0"/>
              <a:buChar char="•"/>
            </a:pPr>
            <a:r>
              <a:rPr lang="en-US" sz="1800" dirty="0" smtClean="0"/>
              <a:t>It </a:t>
            </a:r>
            <a:r>
              <a:rPr lang="en-US" sz="1800" dirty="0"/>
              <a:t>encompasses a wide range of cinematic works, including feature films, short films, documentaries, experimental films, and animations. </a:t>
            </a:r>
            <a:endParaRPr lang="en-US" sz="1800" dirty="0" smtClean="0"/>
          </a:p>
          <a:p>
            <a:pPr marL="285750" indent="-285750">
              <a:buFont typeface="Arial" panose="020B0604020202020204" pitchFamily="34" charset="0"/>
              <a:buChar char="•"/>
            </a:pPr>
            <a:r>
              <a:rPr lang="en-US" sz="1800" dirty="0" smtClean="0"/>
              <a:t>Film </a:t>
            </a:r>
            <a:r>
              <a:rPr lang="en-US" sz="1800" dirty="0"/>
              <a:t>production involves various stages, including scriptwriting, casting, filming, editing, and post-production. </a:t>
            </a:r>
            <a:endParaRPr lang="en-US" sz="1800" dirty="0" smtClean="0"/>
          </a:p>
          <a:p>
            <a:pPr marL="285750" indent="-285750">
              <a:buFont typeface="Arial" panose="020B0604020202020204" pitchFamily="34" charset="0"/>
              <a:buChar char="•"/>
            </a:pPr>
            <a:r>
              <a:rPr lang="en-US" sz="1800" dirty="0" smtClean="0"/>
              <a:t>Films </a:t>
            </a:r>
            <a:r>
              <a:rPr lang="en-US" sz="1800" dirty="0"/>
              <a:t>use a combination of cinematography, editing, sound design, visual effects, and storytelling techniques to engage audiences, evoke emotions, and convey narratives or ideas. </a:t>
            </a:r>
            <a:endParaRPr lang="en-US" sz="1800" dirty="0" smtClean="0"/>
          </a:p>
          <a:p>
            <a:pPr marL="285750" indent="-285750">
              <a:buFont typeface="Arial" panose="020B0604020202020204" pitchFamily="34" charset="0"/>
              <a:buChar char="•"/>
            </a:pPr>
            <a:r>
              <a:rPr lang="en-US" sz="1800" dirty="0" smtClean="0"/>
              <a:t>They </a:t>
            </a:r>
            <a:r>
              <a:rPr lang="en-US" sz="1800" dirty="0"/>
              <a:t>are often screened in theaters, film festivals, and other venues or distributed through streaming platforms, DVDs, or </a:t>
            </a:r>
            <a:r>
              <a:rPr lang="en-US" sz="1800" dirty="0" err="1"/>
              <a:t>Blu</a:t>
            </a:r>
            <a:r>
              <a:rPr lang="en-US" sz="1800" dirty="0"/>
              <a:t>-rays for home </a:t>
            </a:r>
            <a:r>
              <a:rPr lang="en-US" sz="1800" dirty="0" smtClean="0"/>
              <a:t>viewing.</a:t>
            </a:r>
          </a:p>
          <a:p>
            <a:pPr marL="285750" indent="-285750">
              <a:buFont typeface="Arial" panose="020B0604020202020204" pitchFamily="34" charset="0"/>
              <a:buChar char="•"/>
            </a:pPr>
            <a:r>
              <a:rPr lang="en-US" sz="1800" dirty="0" smtClean="0"/>
              <a:t>The </a:t>
            </a:r>
            <a:r>
              <a:rPr lang="en-US" sz="1800" dirty="0"/>
              <a:t>cast, the plot, the lightning and the audio editing are all aspects of filmmaking. </a:t>
            </a:r>
          </a:p>
        </p:txBody>
      </p:sp>
    </p:spTree>
    <p:extLst>
      <p:ext uri="{BB962C8B-B14F-4D97-AF65-F5344CB8AC3E}">
        <p14:creationId xmlns:p14="http://schemas.microsoft.com/office/powerpoint/2010/main" val="216898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111505" y="0"/>
            <a:ext cx="6234600" cy="613064"/>
          </a:xfrm>
          <a:prstGeom prst="rect">
            <a:avLst/>
          </a:prstGeom>
          <a:noFill/>
          <a:ln>
            <a:noFill/>
          </a:ln>
        </p:spPr>
        <p:txBody>
          <a:bodyPr spcFirstLastPara="1" wrap="square" lIns="91425" tIns="91425" rIns="91425" bIns="91425" anchor="ctr" anchorCtr="0">
            <a:noAutofit/>
          </a:bodyPr>
          <a:lstStyle/>
          <a:p>
            <a:pPr lvl="0"/>
            <a:r>
              <a:rPr lang="en-US" sz="2400" b="1" dirty="0">
                <a:solidFill>
                  <a:srgbClr val="55301C"/>
                </a:solidFill>
                <a:latin typeface="Poor Richard" panose="02080502050505020702" pitchFamily="18" charset="0"/>
                <a:ea typeface="Arial"/>
                <a:cs typeface="Arial"/>
                <a:sym typeface="Arial"/>
              </a:rPr>
              <a:t>Definitions of cartoons, animations, video, and film</a:t>
            </a:r>
            <a:endParaRPr dirty="0">
              <a:solidFill>
                <a:srgbClr val="55301C"/>
              </a:solidFill>
              <a:latin typeface="Arial"/>
              <a:ea typeface="Arial"/>
              <a:cs typeface="Arial"/>
              <a:sym typeface="Arial"/>
            </a:endParaRPr>
          </a:p>
        </p:txBody>
      </p:sp>
      <p:sp>
        <p:nvSpPr>
          <p:cNvPr id="3" name="Rectangle 2"/>
          <p:cNvSpPr/>
          <p:nvPr/>
        </p:nvSpPr>
        <p:spPr>
          <a:xfrm>
            <a:off x="611437" y="732258"/>
            <a:ext cx="6593594" cy="4401205"/>
          </a:xfrm>
          <a:prstGeom prst="rect">
            <a:avLst/>
          </a:prstGeom>
        </p:spPr>
        <p:txBody>
          <a:bodyPr wrap="square">
            <a:spAutoFit/>
          </a:bodyPr>
          <a:lstStyle/>
          <a:p>
            <a:r>
              <a:rPr lang="en-US" sz="2000" dirty="0" smtClean="0"/>
              <a:t>4. </a:t>
            </a:r>
            <a:r>
              <a:rPr lang="en-US" sz="2000" b="1" dirty="0" smtClean="0"/>
              <a:t>Animation</a:t>
            </a:r>
            <a:r>
              <a:rPr lang="en-US" sz="2000" dirty="0" smtClean="0"/>
              <a:t> </a:t>
            </a:r>
            <a:r>
              <a:rPr lang="en-US" sz="2000" dirty="0"/>
              <a:t>is the process of creating the illusion of motion and change by rapidly displaying a sequence of static images or frames. </a:t>
            </a:r>
            <a:endParaRPr lang="en-US" sz="2000" dirty="0" smtClean="0"/>
          </a:p>
          <a:p>
            <a:pPr marL="285750" indent="-285750">
              <a:buFont typeface="Arial" panose="020B0604020202020204" pitchFamily="34" charset="0"/>
              <a:buChar char="•"/>
            </a:pPr>
            <a:r>
              <a:rPr lang="en-US" sz="2000" dirty="0" smtClean="0"/>
              <a:t>Each </a:t>
            </a:r>
            <a:r>
              <a:rPr lang="en-US" sz="2000" dirty="0"/>
              <a:t>frame contains incremental changes from the previous frame, giving the impression of movement when played in succession at a high enough </a:t>
            </a:r>
            <a:r>
              <a:rPr lang="en-US" sz="2000" dirty="0" smtClean="0"/>
              <a:t>speed.</a:t>
            </a:r>
          </a:p>
          <a:p>
            <a:pPr marL="285750" indent="-285750">
              <a:buFont typeface="Arial" panose="020B0604020202020204" pitchFamily="34" charset="0"/>
              <a:buChar char="•"/>
            </a:pPr>
            <a:r>
              <a:rPr lang="en-US" sz="2000" dirty="0" smtClean="0"/>
              <a:t>Animation </a:t>
            </a:r>
            <a:r>
              <a:rPr lang="en-US" sz="2000" dirty="0"/>
              <a:t>can be produced through various techniques, including hand-drawn animation, computer-generated imagery (CGI), stop-motion animation, and motion graphics. </a:t>
            </a:r>
            <a:endParaRPr lang="en-US" sz="2000" dirty="0" smtClean="0"/>
          </a:p>
          <a:p>
            <a:pPr marL="285750" indent="-285750">
              <a:buFont typeface="Arial" panose="020B0604020202020204" pitchFamily="34" charset="0"/>
              <a:buChar char="•"/>
            </a:pPr>
            <a:r>
              <a:rPr lang="en-US" sz="2000" dirty="0" smtClean="0"/>
              <a:t>It </a:t>
            </a:r>
            <a:r>
              <a:rPr lang="en-US" sz="2000" dirty="0"/>
              <a:t>is widely used in entertainment, education, advertising, and other fields to convey stories, ideas, and information in a visually engaging and dynamic manner</a:t>
            </a:r>
            <a:r>
              <a:rPr lang="en-US" sz="2000" dirty="0" smtClean="0"/>
              <a:t>.</a:t>
            </a: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2" name="Rectangle 1"/>
          <p:cNvSpPr/>
          <p:nvPr/>
        </p:nvSpPr>
        <p:spPr>
          <a:xfrm>
            <a:off x="258915" y="222752"/>
            <a:ext cx="6406290" cy="461665"/>
          </a:xfrm>
          <a:prstGeom prst="rect">
            <a:avLst/>
          </a:prstGeom>
        </p:spPr>
        <p:txBody>
          <a:bodyPr wrap="square">
            <a:spAutoFit/>
          </a:bodyPr>
          <a:lstStyle/>
          <a:p>
            <a:pPr marL="285750" lvl="0" indent="-285750">
              <a:buSzPts val="2000"/>
              <a:buFont typeface="Arial"/>
              <a:buChar char="•"/>
            </a:pPr>
            <a:r>
              <a:rPr lang="en-US" sz="2400" b="1" dirty="0">
                <a:solidFill>
                  <a:srgbClr val="55301C"/>
                </a:solidFill>
                <a:latin typeface="Poor Richard" panose="02080502050505020702" pitchFamily="18" charset="0"/>
              </a:rPr>
              <a:t>Definitions of cartoons, animations, video, and film</a:t>
            </a:r>
          </a:p>
        </p:txBody>
      </p:sp>
      <p:pic>
        <p:nvPicPr>
          <p:cNvPr id="1026" name="Picture 2" descr="Cinema composition with film studio and shooting team at work flat  illustr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915" y="914716"/>
            <a:ext cx="4677368" cy="3474403"/>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48590" y="4389119"/>
            <a:ext cx="8995410" cy="62865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 name="Rectangle 2"/>
          <p:cNvSpPr/>
          <p:nvPr/>
        </p:nvSpPr>
        <p:spPr>
          <a:xfrm>
            <a:off x="258915" y="4389119"/>
            <a:ext cx="8805075" cy="584775"/>
          </a:xfrm>
          <a:prstGeom prst="rect">
            <a:avLst/>
          </a:prstGeom>
        </p:spPr>
        <p:txBody>
          <a:bodyPr wrap="square">
            <a:spAutoFit/>
          </a:bodyPr>
          <a:lstStyle/>
          <a:p>
            <a:r>
              <a:rPr lang="en-US" sz="800" dirty="0">
                <a:solidFill>
                  <a:schemeClr val="bg1"/>
                </a:solidFill>
                <a:latin typeface="Oxygen"/>
                <a:sym typeface="Oxygen"/>
              </a:rPr>
              <a:t>Sources</a:t>
            </a:r>
            <a:r>
              <a:rPr lang="en-US" sz="800" dirty="0" smtClean="0">
                <a:solidFill>
                  <a:schemeClr val="bg1"/>
                </a:solidFill>
                <a:latin typeface="Oxygen"/>
                <a:sym typeface="Oxygen"/>
              </a:rPr>
              <a:t>: </a:t>
            </a:r>
            <a:r>
              <a:rPr lang="en-US" sz="800" dirty="0" smtClean="0">
                <a:solidFill>
                  <a:srgbClr val="FFFFFF"/>
                </a:solidFill>
                <a:latin typeface="Oxygen"/>
                <a:sym typeface="Oxygen"/>
                <a:hlinkClick r:id="rId4"/>
              </a:rPr>
              <a:t>https</a:t>
            </a:r>
            <a:r>
              <a:rPr lang="en-US" sz="800" dirty="0">
                <a:solidFill>
                  <a:srgbClr val="FFFFFF"/>
                </a:solidFill>
                <a:latin typeface="Oxygen"/>
                <a:sym typeface="Oxygen"/>
                <a:hlinkClick r:id="rId4"/>
              </a:rPr>
              <a:t>://</a:t>
            </a:r>
            <a:r>
              <a:rPr lang="en-US" sz="800" dirty="0" smtClean="0">
                <a:solidFill>
                  <a:schemeClr val="tx1"/>
                </a:solidFill>
                <a:latin typeface="Oxygen"/>
                <a:sym typeface="Oxygen"/>
                <a:hlinkClick r:id="rId4"/>
              </a:rPr>
              <a:t>www.freepik.com/free-vector/cinema-composition-with-film-studio-shooting-team-work-flat-illustration_15330888.htm#fromView=search&amp;page=1&amp;position=33&amp;uuid=996376c1-aa6e-434f-a2f1-80fe6e6df45c</a:t>
            </a:r>
            <a:r>
              <a:rPr lang="en-US" sz="800" dirty="0" smtClean="0">
                <a:solidFill>
                  <a:schemeClr val="tx1"/>
                </a:solidFill>
                <a:latin typeface="Oxygen"/>
                <a:sym typeface="Oxygen"/>
              </a:rPr>
              <a:t> </a:t>
            </a:r>
          </a:p>
          <a:p>
            <a:r>
              <a:rPr lang="en-US" sz="800" dirty="0">
                <a:solidFill>
                  <a:schemeClr val="tx1"/>
                </a:solidFill>
                <a:latin typeface="Oxygen"/>
                <a:sym typeface="Oxygen"/>
              </a:rPr>
              <a:t>https://</a:t>
            </a:r>
            <a:r>
              <a:rPr lang="en-US" sz="800" dirty="0" smtClean="0">
                <a:solidFill>
                  <a:schemeClr val="tx1"/>
                </a:solidFill>
                <a:latin typeface="Oxygen"/>
                <a:sym typeface="Oxygen"/>
              </a:rPr>
              <a:t>www.freepik.com/free-photo/female-video-editor-working-with-creative-footage-editing-film-montage-with-color-grading-sound-working-freelance-home-using-post-production-software-make-movie_31445051.htm#fromView=search&amp;page=2&amp;position=34&amp;uuid=be2885d5-f4d4-46a3-b4ae-525a3286bc05 </a:t>
            </a:r>
            <a:endParaRPr lang="en-US" dirty="0">
              <a:solidFill>
                <a:schemeClr val="tx1"/>
              </a:solidFill>
            </a:endParaRPr>
          </a:p>
        </p:txBody>
      </p:sp>
      <p:pic>
        <p:nvPicPr>
          <p:cNvPr id="4" name="Picture 3"/>
          <p:cNvPicPr>
            <a:picLocks noChangeAspect="1"/>
          </p:cNvPicPr>
          <p:nvPr/>
        </p:nvPicPr>
        <p:blipFill rotWithShape="1">
          <a:blip r:embed="rId5"/>
          <a:srcRect l="12601"/>
          <a:stretch/>
        </p:blipFill>
        <p:spPr>
          <a:xfrm>
            <a:off x="5029200" y="1252537"/>
            <a:ext cx="4114800" cy="3136582"/>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7" name="Rounded Rectangle 6"/>
          <p:cNvSpPr/>
          <p:nvPr/>
        </p:nvSpPr>
        <p:spPr>
          <a:xfrm>
            <a:off x="297455" y="0"/>
            <a:ext cx="7700791" cy="4968607"/>
          </a:xfrm>
          <a:prstGeom prst="roundRect">
            <a:avLst/>
          </a:prstGeom>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Google Shape;124;p7"/>
          <p:cNvSpPr txBox="1">
            <a:spLocks noGrp="1"/>
          </p:cNvSpPr>
          <p:nvPr>
            <p:ph type="title" idx="2"/>
          </p:nvPr>
        </p:nvSpPr>
        <p:spPr>
          <a:xfrm>
            <a:off x="2585265" y="121404"/>
            <a:ext cx="4613757" cy="404808"/>
          </a:xfrm>
          <a:prstGeom prst="rect">
            <a:avLst/>
          </a:prstGeom>
          <a:noFill/>
          <a:ln>
            <a:noFill/>
          </a:ln>
        </p:spPr>
        <p:txBody>
          <a:bodyPr spcFirstLastPara="1" wrap="square" lIns="91425" tIns="91425" rIns="91425" bIns="91425" anchor="b" anchorCtr="0">
            <a:noAutofit/>
          </a:bodyPr>
          <a:lstStyle/>
          <a:p>
            <a:pPr lvl="0" algn="l">
              <a:buClr>
                <a:srgbClr val="000000"/>
              </a:buClr>
              <a:buSzPts val="2000"/>
            </a:pPr>
            <a:r>
              <a:rPr lang="en-US" sz="2400" dirty="0">
                <a:solidFill>
                  <a:schemeClr val="bg1"/>
                </a:solidFill>
                <a:latin typeface="Poor Richard" panose="02080502050505020702" pitchFamily="18" charset="0"/>
                <a:cs typeface="Arial"/>
                <a:sym typeface="Arial"/>
              </a:rPr>
              <a:t>The art of cartoon making</a:t>
            </a:r>
          </a:p>
        </p:txBody>
      </p:sp>
      <p:sp>
        <p:nvSpPr>
          <p:cNvPr id="6" name="Rectangle 5"/>
          <p:cNvSpPr/>
          <p:nvPr/>
        </p:nvSpPr>
        <p:spPr>
          <a:xfrm>
            <a:off x="362612" y="812651"/>
            <a:ext cx="7287657" cy="3970318"/>
          </a:xfrm>
          <a:prstGeom prst="rect">
            <a:avLst/>
          </a:prstGeom>
        </p:spPr>
        <p:txBody>
          <a:bodyPr wrap="square">
            <a:spAutoFit/>
          </a:bodyPr>
          <a:lstStyle/>
          <a:p>
            <a:r>
              <a:rPr lang="en-US" sz="1800" b="1" dirty="0" smtClean="0">
                <a:solidFill>
                  <a:schemeClr val="bg1"/>
                </a:solidFill>
              </a:rPr>
              <a:t>1. Conceptualization </a:t>
            </a:r>
            <a:r>
              <a:rPr lang="en-US" sz="1800" b="1" dirty="0">
                <a:solidFill>
                  <a:schemeClr val="bg1"/>
                </a:solidFill>
              </a:rPr>
              <a:t>and Storytelling:</a:t>
            </a:r>
          </a:p>
          <a:p>
            <a:r>
              <a:rPr lang="en-US" sz="1800" dirty="0">
                <a:solidFill>
                  <a:schemeClr val="bg1"/>
                </a:solidFill>
              </a:rPr>
              <a:t>•	Idea Generation: The cartoon-making process typically begins with brainstorming and generating ideas for characters, plots, and themes. </a:t>
            </a:r>
            <a:endParaRPr lang="en-US" sz="1800" dirty="0" smtClean="0">
              <a:solidFill>
                <a:schemeClr val="bg1"/>
              </a:solidFill>
            </a:endParaRPr>
          </a:p>
          <a:p>
            <a:pPr marL="285750" indent="-285750">
              <a:buFont typeface="Arial" panose="020B0604020202020204" pitchFamily="34" charset="0"/>
              <a:buChar char="•"/>
            </a:pPr>
            <a:r>
              <a:rPr lang="en-US" sz="1800" dirty="0" smtClean="0">
                <a:solidFill>
                  <a:schemeClr val="bg1"/>
                </a:solidFill>
              </a:rPr>
              <a:t>This </a:t>
            </a:r>
            <a:r>
              <a:rPr lang="en-US" sz="1800" dirty="0">
                <a:solidFill>
                  <a:schemeClr val="bg1"/>
                </a:solidFill>
              </a:rPr>
              <a:t>phase involves tapping into creativity to come up with engaging and original concepts.</a:t>
            </a:r>
          </a:p>
          <a:p>
            <a:r>
              <a:rPr lang="en-US" sz="1800" dirty="0" smtClean="0">
                <a:solidFill>
                  <a:schemeClr val="bg1"/>
                </a:solidFill>
              </a:rPr>
              <a:t>• </a:t>
            </a:r>
            <a:r>
              <a:rPr lang="en-US" sz="1800" i="1" dirty="0" smtClean="0">
                <a:solidFill>
                  <a:schemeClr val="bg1"/>
                </a:solidFill>
              </a:rPr>
              <a:t>Character </a:t>
            </a:r>
            <a:r>
              <a:rPr lang="en-US" sz="1800" i="1" dirty="0">
                <a:solidFill>
                  <a:schemeClr val="bg1"/>
                </a:solidFill>
              </a:rPr>
              <a:t>Development: </a:t>
            </a:r>
            <a:r>
              <a:rPr lang="en-US" sz="1800" dirty="0">
                <a:solidFill>
                  <a:schemeClr val="bg1"/>
                </a:solidFill>
              </a:rPr>
              <a:t>Cartoonists create memorable characters with distinct personalities, appearances, and quirks. </a:t>
            </a:r>
            <a:endParaRPr lang="en-US" sz="1800" dirty="0" smtClean="0">
              <a:solidFill>
                <a:schemeClr val="bg1"/>
              </a:solidFill>
            </a:endParaRPr>
          </a:p>
          <a:p>
            <a:pPr marL="285750" indent="-285750">
              <a:buFont typeface="Arial" panose="020B0604020202020204" pitchFamily="34" charset="0"/>
              <a:buChar char="•"/>
            </a:pPr>
            <a:r>
              <a:rPr lang="en-US" sz="1800" dirty="0" smtClean="0">
                <a:solidFill>
                  <a:schemeClr val="bg1"/>
                </a:solidFill>
              </a:rPr>
              <a:t>Characters </a:t>
            </a:r>
            <a:r>
              <a:rPr lang="en-US" sz="1800" dirty="0">
                <a:solidFill>
                  <a:schemeClr val="bg1"/>
                </a:solidFill>
              </a:rPr>
              <a:t>drive the narrative and serve as the focal point of the cartoon, so their design and development are crucial.</a:t>
            </a:r>
          </a:p>
          <a:p>
            <a:r>
              <a:rPr lang="en-US" sz="1800" dirty="0">
                <a:solidFill>
                  <a:schemeClr val="bg1"/>
                </a:solidFill>
              </a:rPr>
              <a:t>•	</a:t>
            </a:r>
            <a:r>
              <a:rPr lang="en-US" sz="1800" i="1" dirty="0">
                <a:solidFill>
                  <a:schemeClr val="bg1"/>
                </a:solidFill>
              </a:rPr>
              <a:t>Storyboarding: </a:t>
            </a:r>
            <a:r>
              <a:rPr lang="en-US" sz="1800" dirty="0">
                <a:solidFill>
                  <a:schemeClr val="bg1"/>
                </a:solidFill>
              </a:rPr>
              <a:t>Storyboarding involves sketching out the sequence of scenes or panels to outline the story visually. </a:t>
            </a:r>
            <a:endParaRPr lang="en-US" sz="1800" dirty="0" smtClean="0">
              <a:solidFill>
                <a:schemeClr val="bg1"/>
              </a:solidFill>
            </a:endParaRPr>
          </a:p>
          <a:p>
            <a:pPr marL="285750" indent="-285750">
              <a:buFont typeface="Arial" panose="020B0604020202020204" pitchFamily="34" charset="0"/>
              <a:buChar char="•"/>
            </a:pPr>
            <a:r>
              <a:rPr lang="en-US" sz="1800" dirty="0" smtClean="0">
                <a:solidFill>
                  <a:schemeClr val="bg1"/>
                </a:solidFill>
              </a:rPr>
              <a:t>This </a:t>
            </a:r>
            <a:r>
              <a:rPr lang="en-US" sz="1800" dirty="0">
                <a:solidFill>
                  <a:schemeClr val="bg1"/>
                </a:solidFill>
              </a:rPr>
              <a:t>step helps in planning the pacing, composition, and flow of the cartoon before the actual drawing process begins.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1" name="Google Shape;131;p8"/>
          <p:cNvSpPr txBox="1">
            <a:spLocks noGrp="1"/>
          </p:cNvSpPr>
          <p:nvPr>
            <p:ph type="title"/>
          </p:nvPr>
        </p:nvSpPr>
        <p:spPr>
          <a:xfrm>
            <a:off x="179512" y="53248"/>
            <a:ext cx="7704000" cy="572700"/>
          </a:xfrm>
          <a:prstGeom prst="rect">
            <a:avLst/>
          </a:prstGeom>
          <a:noFill/>
          <a:ln>
            <a:noFill/>
          </a:ln>
        </p:spPr>
        <p:txBody>
          <a:bodyPr spcFirstLastPara="1" wrap="square" lIns="91425" tIns="91425" rIns="91425" bIns="91425" anchor="t" anchorCtr="0">
            <a:noAutofit/>
          </a:bodyPr>
          <a:lstStyle/>
          <a:p>
            <a:pPr marL="285750" lvl="0" indent="-285750">
              <a:buClr>
                <a:srgbClr val="000000"/>
              </a:buClr>
              <a:buSzPts val="2000"/>
              <a:buFont typeface="Arial"/>
              <a:buChar char="•"/>
            </a:pPr>
            <a:r>
              <a:rPr lang="en-US" dirty="0">
                <a:solidFill>
                  <a:srgbClr val="55301C"/>
                </a:solidFill>
                <a:latin typeface="Poor Richard" panose="02080502050505020702" pitchFamily="18" charset="0"/>
                <a:cs typeface="Arial"/>
                <a:sym typeface="Arial"/>
              </a:rPr>
              <a:t>The art of cartoon making</a:t>
            </a:r>
          </a:p>
        </p:txBody>
      </p:sp>
      <p:sp>
        <p:nvSpPr>
          <p:cNvPr id="7" name="Rectangle 6"/>
          <p:cNvSpPr/>
          <p:nvPr/>
        </p:nvSpPr>
        <p:spPr>
          <a:xfrm>
            <a:off x="179512" y="508244"/>
            <a:ext cx="6926368" cy="4524315"/>
          </a:xfrm>
          <a:prstGeom prst="rect">
            <a:avLst/>
          </a:prstGeom>
        </p:spPr>
        <p:txBody>
          <a:bodyPr wrap="square">
            <a:spAutoFit/>
          </a:bodyPr>
          <a:lstStyle/>
          <a:p>
            <a:r>
              <a:rPr lang="en-US" sz="1800" b="1" dirty="0"/>
              <a:t>2.	Artistic Techniques:</a:t>
            </a:r>
          </a:p>
          <a:p>
            <a:r>
              <a:rPr lang="en-US" sz="1800" dirty="0" smtClean="0"/>
              <a:t>• </a:t>
            </a:r>
            <a:r>
              <a:rPr lang="en-US" sz="1800" i="1" dirty="0" smtClean="0"/>
              <a:t>Drawing </a:t>
            </a:r>
            <a:r>
              <a:rPr lang="en-US" sz="1800" i="1" dirty="0"/>
              <a:t>Skills: </a:t>
            </a:r>
            <a:r>
              <a:rPr lang="en-US" sz="1800" dirty="0"/>
              <a:t>Cartoonists </a:t>
            </a:r>
            <a:r>
              <a:rPr lang="en-US" sz="1800" dirty="0" smtClean="0"/>
              <a:t>use </a:t>
            </a:r>
            <a:r>
              <a:rPr lang="en-US" sz="1800" dirty="0"/>
              <a:t>techniques such as line art, shading, and color theory to create visually appealing illustrations.</a:t>
            </a:r>
          </a:p>
          <a:p>
            <a:r>
              <a:rPr lang="en-US" sz="1800" dirty="0" smtClean="0"/>
              <a:t>• </a:t>
            </a:r>
            <a:r>
              <a:rPr lang="en-US" sz="1800" i="1" dirty="0" smtClean="0"/>
              <a:t>Character </a:t>
            </a:r>
            <a:r>
              <a:rPr lang="en-US" sz="1800" i="1" dirty="0"/>
              <a:t>Design: </a:t>
            </a:r>
            <a:r>
              <a:rPr lang="en-US" sz="1800" dirty="0" smtClean="0"/>
              <a:t>involves </a:t>
            </a:r>
            <a:r>
              <a:rPr lang="en-US" sz="1800" dirty="0"/>
              <a:t>balancing simplicity with </a:t>
            </a:r>
            <a:r>
              <a:rPr lang="en-US" sz="1800" dirty="0" smtClean="0"/>
              <a:t>expressiveness.</a:t>
            </a:r>
          </a:p>
          <a:p>
            <a:pPr marL="285750" indent="-285750">
              <a:buFont typeface="Arial" panose="020B0604020202020204" pitchFamily="34" charset="0"/>
              <a:buChar char="•"/>
            </a:pPr>
            <a:r>
              <a:rPr lang="en-US" sz="1800" dirty="0" smtClean="0"/>
              <a:t>Cartoonists </a:t>
            </a:r>
            <a:r>
              <a:rPr lang="en-US" sz="1800" dirty="0"/>
              <a:t>often exaggerate features and use distinctive shapes and silhouettes to make characters instantly recognizable.</a:t>
            </a:r>
          </a:p>
          <a:p>
            <a:r>
              <a:rPr lang="en-US" sz="1800" dirty="0" smtClean="0"/>
              <a:t>• </a:t>
            </a:r>
            <a:r>
              <a:rPr lang="en-US" sz="1800" i="1" dirty="0" smtClean="0"/>
              <a:t>Backgrounds </a:t>
            </a:r>
            <a:r>
              <a:rPr lang="en-US" sz="1800" i="1" dirty="0"/>
              <a:t>and Settings</a:t>
            </a:r>
            <a:r>
              <a:rPr lang="en-US" sz="1800" i="1" dirty="0" smtClean="0"/>
              <a:t>: </a:t>
            </a:r>
            <a:r>
              <a:rPr lang="en-US" sz="1800" dirty="0" smtClean="0"/>
              <a:t>establishes </a:t>
            </a:r>
            <a:r>
              <a:rPr lang="en-US" sz="1800" dirty="0"/>
              <a:t>the cartoon's world and atmosphere. </a:t>
            </a:r>
            <a:r>
              <a:rPr lang="en-US" sz="1800" dirty="0" smtClean="0"/>
              <a:t>Cartoonists </a:t>
            </a:r>
            <a:r>
              <a:rPr lang="en-US" sz="1800" dirty="0"/>
              <a:t>employ various techniques </a:t>
            </a:r>
            <a:r>
              <a:rPr lang="en-US" sz="1800" dirty="0" smtClean="0"/>
              <a:t>from </a:t>
            </a:r>
            <a:r>
              <a:rPr lang="en-US" sz="1800" dirty="0"/>
              <a:t>simple and stylized backgrounds to detailed and intricate landscapes.</a:t>
            </a:r>
          </a:p>
          <a:p>
            <a:r>
              <a:rPr lang="en-US" sz="1800" dirty="0" smtClean="0"/>
              <a:t>• </a:t>
            </a:r>
            <a:r>
              <a:rPr lang="en-US" sz="1800" i="1" dirty="0" smtClean="0"/>
              <a:t>Movement </a:t>
            </a:r>
            <a:r>
              <a:rPr lang="en-US" sz="1800" i="1" dirty="0"/>
              <a:t>and Action: </a:t>
            </a:r>
            <a:r>
              <a:rPr lang="en-US" sz="1800" dirty="0"/>
              <a:t>Cartoonists use techniques such as motion lines, dynamic poses, and exaggerated expressions to convey movement and action in static images. </a:t>
            </a:r>
            <a:endParaRPr lang="en-US" sz="1800" dirty="0" smtClean="0"/>
          </a:p>
          <a:p>
            <a:pPr marL="285750" indent="-285750">
              <a:buFont typeface="Arial" panose="020B0604020202020204" pitchFamily="34" charset="0"/>
              <a:buChar char="•"/>
            </a:pPr>
            <a:r>
              <a:rPr lang="en-US" sz="1800" dirty="0" smtClean="0"/>
              <a:t>Capturing </a:t>
            </a:r>
            <a:r>
              <a:rPr lang="en-US" sz="1800" dirty="0"/>
              <a:t>energy and dynamism is essential for engaging the audience and adding visual interest to the cartoon.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168082"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The art of cartoon making</a:t>
            </a:r>
            <a:endParaRPr dirty="0"/>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 name="Rectangle 3"/>
          <p:cNvSpPr/>
          <p:nvPr/>
        </p:nvSpPr>
        <p:spPr>
          <a:xfrm>
            <a:off x="248338" y="698430"/>
            <a:ext cx="8164142" cy="4093428"/>
          </a:xfrm>
          <a:prstGeom prst="rect">
            <a:avLst/>
          </a:prstGeom>
        </p:spPr>
        <p:txBody>
          <a:bodyPr wrap="square">
            <a:spAutoFit/>
          </a:bodyPr>
          <a:lstStyle/>
          <a:p>
            <a:r>
              <a:rPr lang="en-US" sz="2000" b="1" dirty="0"/>
              <a:t>3.	Technical Tools and Software:</a:t>
            </a:r>
          </a:p>
          <a:p>
            <a:r>
              <a:rPr lang="en-US" sz="2000" dirty="0" smtClean="0"/>
              <a:t>• </a:t>
            </a:r>
            <a:r>
              <a:rPr lang="en-US" sz="2000" i="1" dirty="0" smtClean="0"/>
              <a:t>Traditional </a:t>
            </a:r>
            <a:r>
              <a:rPr lang="en-US" sz="2000" i="1" dirty="0"/>
              <a:t>Tools: </a:t>
            </a:r>
            <a:r>
              <a:rPr lang="en-US" sz="2000" dirty="0"/>
              <a:t>Historically, cartoons were created using traditional art supplies such as pencils, ink, paper, and paint. </a:t>
            </a:r>
            <a:endParaRPr lang="en-US" sz="2000" dirty="0" smtClean="0"/>
          </a:p>
          <a:p>
            <a:pPr marL="342900" indent="-342900">
              <a:buFont typeface="Arial" panose="020B0604020202020204" pitchFamily="34" charset="0"/>
              <a:buChar char="•"/>
            </a:pPr>
            <a:r>
              <a:rPr lang="en-US" sz="2000" dirty="0" smtClean="0"/>
              <a:t>While </a:t>
            </a:r>
            <a:r>
              <a:rPr lang="en-US" sz="2000" dirty="0"/>
              <a:t>many cartoonists still prefer working with traditional media for its tactile feel and authenticity, digital tools offer numerous advantages, such as flexibility, efficiency, and easy correction of mistakes.</a:t>
            </a:r>
          </a:p>
          <a:p>
            <a:r>
              <a:rPr lang="en-US" sz="2000" dirty="0" smtClean="0"/>
              <a:t>• </a:t>
            </a:r>
            <a:r>
              <a:rPr lang="en-US" sz="2000" i="1" dirty="0" smtClean="0"/>
              <a:t>Digital </a:t>
            </a:r>
            <a:r>
              <a:rPr lang="en-US" sz="2000" i="1" dirty="0"/>
              <a:t>Software: </a:t>
            </a:r>
            <a:r>
              <a:rPr lang="en-US" sz="2000" dirty="0"/>
              <a:t>Digital drawing tablets and software such as Adobe Photoshop, Adobe Illustrator, and Clip Studio Paint have become popular among cartoonists for their versatility and convenience. </a:t>
            </a:r>
            <a:endParaRPr lang="en-US" sz="2000" dirty="0" smtClean="0"/>
          </a:p>
          <a:p>
            <a:pPr marL="342900" indent="-342900">
              <a:buFont typeface="Arial" panose="020B0604020202020204" pitchFamily="34" charset="0"/>
              <a:buChar char="•"/>
            </a:pPr>
            <a:r>
              <a:rPr lang="en-US" sz="2000" dirty="0" smtClean="0"/>
              <a:t>These </a:t>
            </a:r>
            <a:r>
              <a:rPr lang="en-US" sz="2000" dirty="0"/>
              <a:t>tools allow artists to create, edit, and manipulate artwork digitally, offering a wide range of brushes, effects, and customization options.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10"/>
          <p:cNvSpPr txBox="1">
            <a:spLocks noGrp="1"/>
          </p:cNvSpPr>
          <p:nvPr>
            <p:ph type="subTitle" idx="4"/>
          </p:nvPr>
        </p:nvSpPr>
        <p:spPr>
          <a:xfrm>
            <a:off x="5198358" y="4579675"/>
            <a:ext cx="3510300" cy="355436"/>
          </a:xfrm>
          <a:prstGeom prst="rect">
            <a:avLst/>
          </a:prstGeom>
          <a:noFill/>
          <a:ln>
            <a:noFill/>
          </a:ln>
        </p:spPr>
        <p:txBody>
          <a:bodyPr spcFirstLastPara="1" wrap="square" lIns="91425" tIns="91425" rIns="91425" bIns="91425" anchor="t" anchorCtr="0">
            <a:noAutofit/>
          </a:bodyPr>
          <a:lstStyle/>
          <a:p>
            <a:pPr lvl="0"/>
            <a:r>
              <a:rPr lang="en-US" sz="800" dirty="0" smtClean="0">
                <a:solidFill>
                  <a:srgbClr val="55301C"/>
                </a:solidFill>
              </a:rPr>
              <a:t>Source: https</a:t>
            </a:r>
            <a:r>
              <a:rPr lang="en-US" sz="800" dirty="0">
                <a:solidFill>
                  <a:srgbClr val="55301C"/>
                </a:solidFill>
              </a:rPr>
              <a:t>://www.freepik.com/free-vector/white-chicken-cartoon-character_24085356.htm#fromView=search&amp;page=1&amp;position=46&amp;uuid=289dff94-a677-440a-bcb9-334222fea010 /</a:t>
            </a:r>
            <a:endParaRPr dirty="0"/>
          </a:p>
        </p:txBody>
      </p:sp>
      <p:sp>
        <p:nvSpPr>
          <p:cNvPr id="149" name="Google Shape;149;p10"/>
          <p:cNvSpPr txBox="1">
            <a:spLocks noGrp="1"/>
          </p:cNvSpPr>
          <p:nvPr>
            <p:ph type="title"/>
          </p:nvPr>
        </p:nvSpPr>
        <p:spPr>
          <a:xfrm>
            <a:off x="-610036" y="112709"/>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The art of cartoon making</a:t>
            </a:r>
            <a:endParaRPr dirty="0"/>
          </a:p>
        </p:txBody>
      </p:sp>
      <p:sp>
        <p:nvSpPr>
          <p:cNvPr id="4" name="Rectangle 3"/>
          <p:cNvSpPr/>
          <p:nvPr/>
        </p:nvSpPr>
        <p:spPr>
          <a:xfrm>
            <a:off x="240030" y="837724"/>
            <a:ext cx="5109210" cy="4093428"/>
          </a:xfrm>
          <a:prstGeom prst="rect">
            <a:avLst/>
          </a:prstGeom>
        </p:spPr>
        <p:txBody>
          <a:bodyPr wrap="square">
            <a:spAutoFit/>
          </a:bodyPr>
          <a:lstStyle/>
          <a:p>
            <a:r>
              <a:rPr lang="en-US" sz="2000" b="1" dirty="0" smtClean="0"/>
              <a:t>4. Humor </a:t>
            </a:r>
            <a:r>
              <a:rPr lang="en-US" sz="2000" b="1" dirty="0"/>
              <a:t>and Expression:</a:t>
            </a:r>
          </a:p>
          <a:p>
            <a:r>
              <a:rPr lang="en-US" sz="2000" dirty="0" smtClean="0"/>
              <a:t>• </a:t>
            </a:r>
            <a:r>
              <a:rPr lang="en-US" sz="2000" i="1" dirty="0" smtClean="0"/>
              <a:t>Comic </a:t>
            </a:r>
            <a:r>
              <a:rPr lang="en-US" sz="2000" i="1" dirty="0"/>
              <a:t>Timing: </a:t>
            </a:r>
            <a:r>
              <a:rPr lang="en-US" sz="2000" dirty="0"/>
              <a:t>Timing is crucial in cartoon-making, especially in visual gags and comedic punchlines. Cartoonists use pacing, panel layout, and visual cues to set up jokes and deliver punchlines effectively.</a:t>
            </a:r>
          </a:p>
          <a:p>
            <a:r>
              <a:rPr lang="en-US" sz="2000" dirty="0" smtClean="0"/>
              <a:t>• </a:t>
            </a:r>
            <a:r>
              <a:rPr lang="en-US" sz="2000" i="1" dirty="0" smtClean="0"/>
              <a:t>Expressive </a:t>
            </a:r>
            <a:r>
              <a:rPr lang="en-US" sz="2000" i="1" dirty="0"/>
              <a:t>Characters: </a:t>
            </a:r>
            <a:r>
              <a:rPr lang="en-US" sz="2000" dirty="0"/>
              <a:t>Facial expressions, body language, and gestures are essential for conveying emotions and humor in cartoons. Cartoonists use exaggerated expressions and physical comedy to evoke laughter and connect with the audience.</a:t>
            </a:r>
          </a:p>
        </p:txBody>
      </p:sp>
      <p:pic>
        <p:nvPicPr>
          <p:cNvPr id="5" name="Picture 4"/>
          <p:cNvPicPr>
            <a:picLocks noChangeAspect="1"/>
          </p:cNvPicPr>
          <p:nvPr/>
        </p:nvPicPr>
        <p:blipFill>
          <a:blip r:embed="rId3"/>
          <a:stretch>
            <a:fillRect/>
          </a:stretch>
        </p:blipFill>
        <p:spPr>
          <a:xfrm>
            <a:off x="5748288" y="922329"/>
            <a:ext cx="2766060" cy="365734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6" name="Google Shape;156;p11"/>
          <p:cNvSpPr txBox="1">
            <a:spLocks noGrp="1"/>
          </p:cNvSpPr>
          <p:nvPr>
            <p:ph type="subTitle" idx="1"/>
          </p:nvPr>
        </p:nvSpPr>
        <p:spPr>
          <a:xfrm>
            <a:off x="107504" y="851128"/>
            <a:ext cx="5356036" cy="2592288"/>
          </a:xfrm>
          <a:prstGeom prst="rect">
            <a:avLst/>
          </a:prstGeom>
          <a:noFill/>
          <a:ln>
            <a:noFill/>
          </a:ln>
        </p:spPr>
        <p:txBody>
          <a:bodyPr spcFirstLastPara="1" wrap="square" lIns="91425" tIns="91425" rIns="91425" bIns="91425" anchor="t" anchorCtr="0">
            <a:noAutofit/>
          </a:bodyPr>
          <a:lstStyle/>
          <a:p>
            <a:pPr marL="0" lvl="0" indent="0" algn="l"/>
            <a:r>
              <a:rPr lang="en-US" sz="1800" b="1" dirty="0" smtClean="0">
                <a:solidFill>
                  <a:srgbClr val="222222"/>
                </a:solidFill>
                <a:latin typeface="Arial"/>
                <a:ea typeface="Arial"/>
                <a:cs typeface="Arial"/>
                <a:sym typeface="Arial"/>
              </a:rPr>
              <a:t>5. </a:t>
            </a:r>
            <a:r>
              <a:rPr lang="en-US" sz="2000" b="1" dirty="0" smtClean="0">
                <a:solidFill>
                  <a:srgbClr val="222222"/>
                </a:solidFill>
                <a:latin typeface="Arial"/>
                <a:ea typeface="Arial"/>
                <a:cs typeface="Arial"/>
                <a:sym typeface="Arial"/>
              </a:rPr>
              <a:t>Feedback </a:t>
            </a:r>
            <a:r>
              <a:rPr lang="en-US" sz="2000" b="1" dirty="0">
                <a:solidFill>
                  <a:srgbClr val="222222"/>
                </a:solidFill>
                <a:latin typeface="Arial"/>
                <a:ea typeface="Arial"/>
                <a:cs typeface="Arial"/>
                <a:sym typeface="Arial"/>
              </a:rPr>
              <a:t>and Iteration:</a:t>
            </a:r>
          </a:p>
          <a:p>
            <a:pPr marL="0" lvl="0" indent="0" algn="l"/>
            <a:r>
              <a:rPr lang="en-US" sz="2000" b="1" dirty="0" smtClean="0">
                <a:solidFill>
                  <a:srgbClr val="222222"/>
                </a:solidFill>
                <a:latin typeface="Arial"/>
                <a:ea typeface="Arial"/>
                <a:cs typeface="Arial"/>
                <a:sym typeface="Arial"/>
              </a:rPr>
              <a:t>• </a:t>
            </a:r>
            <a:r>
              <a:rPr lang="en-US" sz="2000" i="1" dirty="0" smtClean="0">
                <a:solidFill>
                  <a:srgbClr val="222222"/>
                </a:solidFill>
                <a:latin typeface="Arial"/>
                <a:ea typeface="Arial"/>
                <a:cs typeface="Arial"/>
                <a:sym typeface="Arial"/>
              </a:rPr>
              <a:t>Critique </a:t>
            </a:r>
            <a:r>
              <a:rPr lang="en-US" sz="2000" i="1" dirty="0">
                <a:solidFill>
                  <a:srgbClr val="222222"/>
                </a:solidFill>
                <a:latin typeface="Arial"/>
                <a:ea typeface="Arial"/>
                <a:cs typeface="Arial"/>
                <a:sym typeface="Arial"/>
              </a:rPr>
              <a:t>and Revision: </a:t>
            </a:r>
            <a:r>
              <a:rPr lang="en-US" sz="2000" dirty="0">
                <a:solidFill>
                  <a:srgbClr val="222222"/>
                </a:solidFill>
                <a:latin typeface="Arial"/>
                <a:ea typeface="Arial"/>
                <a:cs typeface="Arial"/>
                <a:sym typeface="Arial"/>
              </a:rPr>
              <a:t>Cartoonists often seek feedback from peers, mentors, or audiences to improve their work. Constructive criticism helps identify areas for improvement and refine the cartoon's storytelling, artwork, and humor.</a:t>
            </a:r>
          </a:p>
          <a:p>
            <a:pPr marL="0" lvl="0" indent="0" algn="l"/>
            <a:r>
              <a:rPr lang="en-US" sz="2000" b="1" dirty="0" smtClean="0">
                <a:solidFill>
                  <a:srgbClr val="222222"/>
                </a:solidFill>
                <a:latin typeface="Arial"/>
                <a:ea typeface="Arial"/>
                <a:cs typeface="Arial"/>
                <a:sym typeface="Arial"/>
              </a:rPr>
              <a:t>• </a:t>
            </a:r>
            <a:r>
              <a:rPr lang="en-US" sz="2000" i="1" dirty="0" smtClean="0">
                <a:solidFill>
                  <a:srgbClr val="222222"/>
                </a:solidFill>
                <a:latin typeface="Arial"/>
                <a:ea typeface="Arial"/>
                <a:cs typeface="Arial"/>
                <a:sym typeface="Arial"/>
              </a:rPr>
              <a:t>Iterative </a:t>
            </a:r>
            <a:r>
              <a:rPr lang="en-US" sz="2000" i="1" dirty="0">
                <a:solidFill>
                  <a:srgbClr val="222222"/>
                </a:solidFill>
                <a:latin typeface="Arial"/>
                <a:ea typeface="Arial"/>
                <a:cs typeface="Arial"/>
                <a:sym typeface="Arial"/>
              </a:rPr>
              <a:t>Process: </a:t>
            </a:r>
            <a:r>
              <a:rPr lang="en-US" sz="2000" dirty="0">
                <a:solidFill>
                  <a:srgbClr val="222222"/>
                </a:solidFill>
                <a:latin typeface="Arial"/>
                <a:ea typeface="Arial"/>
                <a:cs typeface="Arial"/>
                <a:sym typeface="Arial"/>
              </a:rPr>
              <a:t>Cartoon-making is an iterative process that involves multiple drafts, revisions, and refinements. Cartoonists continually tweak and adjust their work based on feedback and their artistic vision until they achieve the desired result.</a:t>
            </a:r>
          </a:p>
        </p:txBody>
      </p:sp>
      <p:sp>
        <p:nvSpPr>
          <p:cNvPr id="4" name="Rectangle 3"/>
          <p:cNvSpPr/>
          <p:nvPr/>
        </p:nvSpPr>
        <p:spPr>
          <a:xfrm>
            <a:off x="59913" y="98793"/>
            <a:ext cx="4844596" cy="586827"/>
          </a:xfrm>
          <a:prstGeom prst="rect">
            <a:avLst/>
          </a:prstGeom>
        </p:spPr>
        <p:txBody>
          <a:bodyPr wrap="none">
            <a:spAutoFit/>
          </a:bodyPr>
          <a:lstStyle/>
          <a:p>
            <a:pPr marL="457200" lvl="0" indent="-342900" algn="just">
              <a:lnSpc>
                <a:spcPct val="150000"/>
              </a:lnSpc>
              <a:spcBef>
                <a:spcPts val="1800"/>
              </a:spcBef>
              <a:buClr>
                <a:srgbClr val="B08980"/>
              </a:buClr>
              <a:buSzPts val="1400"/>
            </a:pPr>
            <a:r>
              <a:rPr lang="en-US" sz="2400" dirty="0">
                <a:solidFill>
                  <a:schemeClr val="bg1">
                    <a:lumMod val="10000"/>
                  </a:schemeClr>
                </a:solidFill>
                <a:latin typeface="Poor Richard" panose="02080502050505020702" pitchFamily="18" charset="0"/>
              </a:rPr>
              <a:t>Typographic Definitions of the anatomy</a:t>
            </a:r>
            <a:endParaRPr lang="en-US" sz="2400" b="1" dirty="0">
              <a:solidFill>
                <a:schemeClr val="bg1">
                  <a:lumMod val="10000"/>
                </a:schemeClr>
              </a:solidFill>
              <a:latin typeface="Calibri"/>
              <a:ea typeface="Calibri"/>
              <a:cs typeface="Calibri"/>
              <a:sym typeface="Calibri"/>
            </a:endParaRPr>
          </a:p>
        </p:txBody>
      </p:sp>
      <p:pic>
        <p:nvPicPr>
          <p:cNvPr id="1026" name="Picture 2" descr="Six children from different countr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7704" y="1219255"/>
            <a:ext cx="3690566" cy="3360420"/>
          </a:xfrm>
          <a:prstGeom prst="rect">
            <a:avLst/>
          </a:prstGeom>
          <a:noFill/>
          <a:extLst>
            <a:ext uri="{909E8E84-426E-40DD-AFC4-6F175D3DCCD1}">
              <a14:hiddenFill xmlns:a14="http://schemas.microsoft.com/office/drawing/2010/main">
                <a:solidFill>
                  <a:srgbClr val="FFFFFF"/>
                </a:solidFill>
              </a14:hiddenFill>
            </a:ext>
          </a:extLst>
        </p:spPr>
      </p:pic>
      <p:sp>
        <p:nvSpPr>
          <p:cNvPr id="9" name="Google Shape;148;p10"/>
          <p:cNvSpPr txBox="1">
            <a:spLocks noGrp="1"/>
          </p:cNvSpPr>
          <p:nvPr>
            <p:ph type="subTitle" idx="4"/>
          </p:nvPr>
        </p:nvSpPr>
        <p:spPr>
          <a:xfrm>
            <a:off x="5315952" y="4592366"/>
            <a:ext cx="3702318" cy="355436"/>
          </a:xfrm>
          <a:prstGeom prst="rect">
            <a:avLst/>
          </a:prstGeom>
          <a:noFill/>
          <a:ln>
            <a:noFill/>
          </a:ln>
        </p:spPr>
        <p:txBody>
          <a:bodyPr spcFirstLastPara="1" wrap="square" lIns="91425" tIns="91425" rIns="91425" bIns="91425" anchor="t" anchorCtr="0">
            <a:noAutofit/>
          </a:bodyPr>
          <a:lstStyle/>
          <a:p>
            <a:pPr lvl="0"/>
            <a:r>
              <a:rPr lang="en-US" sz="800" dirty="0" smtClean="0">
                <a:solidFill>
                  <a:srgbClr val="55301C"/>
                </a:solidFill>
              </a:rPr>
              <a:t>Source</a:t>
            </a:r>
            <a:r>
              <a:rPr lang="en-US" sz="800" dirty="0">
                <a:solidFill>
                  <a:srgbClr val="55301C"/>
                </a:solidFill>
              </a:rPr>
              <a:t>: https://www.freepik.com/free-vector/six-children-from-different-countries_5982947.htm#fromView=search&amp;page=1&amp;position=49&amp;uuid=289dff94-a677-440a-bcb9-334222fea010</a:t>
            </a: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251520" y="-286350"/>
            <a:ext cx="7704000" cy="1200750"/>
          </a:xfrm>
          <a:prstGeom prst="rect">
            <a:avLst/>
          </a:prstGeom>
          <a:noFill/>
          <a:ln>
            <a:noFill/>
          </a:ln>
        </p:spPr>
        <p:txBody>
          <a:bodyPr spcFirstLastPara="1" wrap="square" lIns="91425" tIns="91425" rIns="91425" bIns="91425" anchor="t" anchorCtr="0">
            <a:noAutofit/>
          </a:bodyPr>
          <a:lstStyle/>
          <a:p>
            <a:pPr marL="457200" lvl="0" indent="-342900" algn="just">
              <a:lnSpc>
                <a:spcPct val="150000"/>
              </a:lnSpc>
              <a:spcBef>
                <a:spcPts val="1800"/>
              </a:spcBef>
              <a:buClr>
                <a:srgbClr val="B08980"/>
              </a:buClr>
              <a:buSzPts val="1400"/>
            </a:pPr>
            <a:r>
              <a:rPr lang="en-US" dirty="0">
                <a:solidFill>
                  <a:schemeClr val="bg1">
                    <a:lumMod val="10000"/>
                  </a:schemeClr>
                </a:solidFill>
                <a:latin typeface="Poor Richard" panose="02080502050505020702" pitchFamily="18" charset="0"/>
              </a:rPr>
              <a:t>The art of animation production</a:t>
            </a:r>
          </a:p>
        </p:txBody>
      </p:sp>
      <p:sp>
        <p:nvSpPr>
          <p:cNvPr id="7" name="Rectangle 6"/>
          <p:cNvSpPr/>
          <p:nvPr/>
        </p:nvSpPr>
        <p:spPr>
          <a:xfrm>
            <a:off x="251521" y="713800"/>
            <a:ext cx="8154350" cy="4462760"/>
          </a:xfrm>
          <a:prstGeom prst="rect">
            <a:avLst/>
          </a:prstGeom>
        </p:spPr>
        <p:txBody>
          <a:bodyPr wrap="square">
            <a:spAutoFit/>
          </a:bodyPr>
          <a:lstStyle/>
          <a:p>
            <a:r>
              <a:rPr lang="en-US" sz="1800" dirty="0" smtClean="0"/>
              <a:t>The </a:t>
            </a:r>
            <a:r>
              <a:rPr lang="en-US" sz="1800" dirty="0"/>
              <a:t>art of animation production involves the creation of moving images through the manipulation of characters, objects, and environments. </a:t>
            </a:r>
            <a:endParaRPr lang="en-US" sz="1800" dirty="0" smtClean="0"/>
          </a:p>
          <a:p>
            <a:r>
              <a:rPr lang="en-US" sz="1800" dirty="0" smtClean="0"/>
              <a:t>1. Conceptualization </a:t>
            </a:r>
            <a:r>
              <a:rPr lang="en-US" sz="1800" dirty="0"/>
              <a:t>and Pre-Production:</a:t>
            </a:r>
          </a:p>
          <a:p>
            <a:r>
              <a:rPr lang="en-US" sz="1800" dirty="0" smtClean="0"/>
              <a:t>• </a:t>
            </a:r>
            <a:r>
              <a:rPr lang="en-US" sz="1800" i="1" dirty="0" smtClean="0"/>
              <a:t>Idea </a:t>
            </a:r>
            <a:r>
              <a:rPr lang="en-US" sz="1800" i="1" dirty="0"/>
              <a:t>Generation: </a:t>
            </a:r>
            <a:r>
              <a:rPr lang="en-US" sz="1800" dirty="0"/>
              <a:t>The animation production process begins with brainstorming and conceptualizing ideas for the storyline, characters, themes, and visual style. This phase involves developing engaging and original concepts that will resonate with the audience.</a:t>
            </a:r>
          </a:p>
          <a:p>
            <a:r>
              <a:rPr lang="en-US" sz="1800" dirty="0" smtClean="0"/>
              <a:t>• </a:t>
            </a:r>
            <a:r>
              <a:rPr lang="en-US" sz="1800" i="1" dirty="0" smtClean="0"/>
              <a:t>Character </a:t>
            </a:r>
            <a:r>
              <a:rPr lang="en-US" sz="1800" i="1" dirty="0"/>
              <a:t>Design: </a:t>
            </a:r>
            <a:r>
              <a:rPr lang="en-US" sz="1800" dirty="0"/>
              <a:t>Character designers create the visual appearance and personality of the characters. They develop unique designs with distinct features, expressions, and movements that reflect the character's traits and emotions.</a:t>
            </a:r>
          </a:p>
          <a:p>
            <a:r>
              <a:rPr lang="en-US" sz="1800" dirty="0" smtClean="0"/>
              <a:t>• </a:t>
            </a:r>
            <a:r>
              <a:rPr lang="en-US" sz="1800" i="1" dirty="0" smtClean="0"/>
              <a:t>Storyboarding</a:t>
            </a:r>
            <a:r>
              <a:rPr lang="en-US" sz="1800" i="1" dirty="0"/>
              <a:t>: </a:t>
            </a:r>
            <a:r>
              <a:rPr lang="en-US" sz="1800" dirty="0"/>
              <a:t>Storyboarding involves creating a visual representation of the animation, sketching out the sequence of scenes or shots to plan the visual narrative. It helps in visualizing the pacing, composition, and flow of the animation before production begins.</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1254273"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The art of animation production</a:t>
            </a:r>
            <a:endParaRPr dirty="0"/>
          </a:p>
        </p:txBody>
      </p:sp>
      <p:sp>
        <p:nvSpPr>
          <p:cNvPr id="10" name="Rectangle 9"/>
          <p:cNvSpPr/>
          <p:nvPr/>
        </p:nvSpPr>
        <p:spPr>
          <a:xfrm>
            <a:off x="262890" y="572700"/>
            <a:ext cx="7726680" cy="4401205"/>
          </a:xfrm>
          <a:prstGeom prst="rect">
            <a:avLst/>
          </a:prstGeom>
        </p:spPr>
        <p:txBody>
          <a:bodyPr wrap="square">
            <a:spAutoFit/>
          </a:bodyPr>
          <a:lstStyle/>
          <a:p>
            <a:r>
              <a:rPr lang="en-US" b="1" dirty="0" smtClean="0"/>
              <a:t>2. </a:t>
            </a:r>
            <a:r>
              <a:rPr lang="en-US" sz="2000" b="1" dirty="0" smtClean="0"/>
              <a:t>Production</a:t>
            </a:r>
            <a:r>
              <a:rPr lang="en-US" sz="2000" b="1" dirty="0"/>
              <a:t>:</a:t>
            </a:r>
          </a:p>
          <a:p>
            <a:r>
              <a:rPr lang="en-US" sz="2000" dirty="0" smtClean="0"/>
              <a:t>• </a:t>
            </a:r>
            <a:r>
              <a:rPr lang="en-US" sz="2000" i="1" dirty="0" smtClean="0"/>
              <a:t>Animation </a:t>
            </a:r>
            <a:r>
              <a:rPr lang="en-US" sz="2000" i="1" dirty="0"/>
              <a:t>Techniques: </a:t>
            </a:r>
            <a:r>
              <a:rPr lang="en-US" sz="2000" dirty="0"/>
              <a:t>Animators bring the characters and scenes to life through various animation techniques, such as hand-drawn animation, 3D computer animation, stop-motion animation, and motion graphics. They create movement, expressions, and interactions that convey the story and emotions.</a:t>
            </a:r>
          </a:p>
          <a:p>
            <a:r>
              <a:rPr lang="en-US" sz="2000" dirty="0" smtClean="0"/>
              <a:t>• </a:t>
            </a:r>
            <a:r>
              <a:rPr lang="en-US" sz="2000" i="1" dirty="0" smtClean="0"/>
              <a:t>Background </a:t>
            </a:r>
            <a:r>
              <a:rPr lang="en-US" sz="2000" i="1" dirty="0"/>
              <a:t>Design: </a:t>
            </a:r>
            <a:r>
              <a:rPr lang="en-US" sz="2000" dirty="0"/>
              <a:t>Background artists create the environments and settings in which the animation takes place. They establish the visual style, atmosphere, and mood of the animation, immersing viewers in the world of the story.</a:t>
            </a:r>
          </a:p>
          <a:p>
            <a:r>
              <a:rPr lang="en-US" sz="2000" dirty="0" smtClean="0"/>
              <a:t>• </a:t>
            </a:r>
            <a:r>
              <a:rPr lang="en-US" sz="2000" i="1" dirty="0" smtClean="0"/>
              <a:t>Voice </a:t>
            </a:r>
            <a:r>
              <a:rPr lang="en-US" sz="2000" i="1" dirty="0"/>
              <a:t>Acting: </a:t>
            </a:r>
            <a:r>
              <a:rPr lang="en-US" sz="2000" dirty="0"/>
              <a:t>Voice actors provide the voices for the characters, bringing them to life with personality, emotion, and authenticity. Casting directors select actors who can capture the essence of the characters and deliver compelling performances.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1146027" y="0"/>
            <a:ext cx="5296336"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The art of animation production</a:t>
            </a:r>
            <a:endParaRPr dirty="0"/>
          </a:p>
        </p:txBody>
      </p:sp>
      <p:pic>
        <p:nvPicPr>
          <p:cNvPr id="2050" name="Picture 2" descr="Student doing different ac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2693" y="1333959"/>
            <a:ext cx="4679020" cy="311685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hildren in different positions isolated on white backgrou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8400" y="1333958"/>
            <a:ext cx="3230382" cy="3116855"/>
          </a:xfrm>
          <a:prstGeom prst="rect">
            <a:avLst/>
          </a:prstGeom>
          <a:noFill/>
          <a:extLst>
            <a:ext uri="{909E8E84-426E-40DD-AFC4-6F175D3DCCD1}">
              <a14:hiddenFill xmlns:a14="http://schemas.microsoft.com/office/drawing/2010/main">
                <a:solidFill>
                  <a:srgbClr val="FFFFFF"/>
                </a:solidFill>
              </a14:hiddenFill>
            </a:ext>
          </a:extLst>
        </p:spPr>
      </p:pic>
      <p:sp>
        <p:nvSpPr>
          <p:cNvPr id="11" name="Google Shape;148;p10"/>
          <p:cNvSpPr txBox="1">
            <a:spLocks noGrp="1"/>
          </p:cNvSpPr>
          <p:nvPr>
            <p:ph type="subTitle" idx="4"/>
          </p:nvPr>
        </p:nvSpPr>
        <p:spPr>
          <a:xfrm>
            <a:off x="4726237" y="4579681"/>
            <a:ext cx="4417763" cy="355436"/>
          </a:xfrm>
          <a:prstGeom prst="rect">
            <a:avLst/>
          </a:prstGeom>
          <a:noFill/>
          <a:ln>
            <a:noFill/>
          </a:ln>
        </p:spPr>
        <p:txBody>
          <a:bodyPr spcFirstLastPara="1" wrap="square" lIns="91425" tIns="91425" rIns="91425" bIns="91425" anchor="t" anchorCtr="0">
            <a:noAutofit/>
          </a:bodyPr>
          <a:lstStyle/>
          <a:p>
            <a:pPr lvl="0"/>
            <a:r>
              <a:rPr lang="en-US" sz="800" dirty="0" smtClean="0">
                <a:solidFill>
                  <a:srgbClr val="55301C"/>
                </a:solidFill>
              </a:rPr>
              <a:t>Source</a:t>
            </a:r>
            <a:r>
              <a:rPr lang="en-US" sz="800" dirty="0">
                <a:solidFill>
                  <a:srgbClr val="55301C"/>
                </a:solidFill>
              </a:rPr>
              <a:t>: https://www.freepik.com/free-vector/children-different-positions-isolated-white-background_8700696.htm#fromView=search&amp;page=1&amp;position=0&amp;uuid=5eef0ce0-7376-4d77-8ac4-accbb8d78a1b</a:t>
            </a:r>
            <a:endParaRPr dirty="0"/>
          </a:p>
        </p:txBody>
      </p:sp>
      <p:sp>
        <p:nvSpPr>
          <p:cNvPr id="12" name="Google Shape;148;p10"/>
          <p:cNvSpPr txBox="1">
            <a:spLocks noGrp="1"/>
          </p:cNvSpPr>
          <p:nvPr>
            <p:ph type="subTitle" idx="4"/>
          </p:nvPr>
        </p:nvSpPr>
        <p:spPr>
          <a:xfrm>
            <a:off x="721044" y="4592366"/>
            <a:ext cx="3702318" cy="355436"/>
          </a:xfrm>
          <a:prstGeom prst="rect">
            <a:avLst/>
          </a:prstGeom>
          <a:noFill/>
          <a:ln>
            <a:noFill/>
          </a:ln>
        </p:spPr>
        <p:txBody>
          <a:bodyPr spcFirstLastPara="1" wrap="square" lIns="91425" tIns="91425" rIns="91425" bIns="91425" anchor="t" anchorCtr="0">
            <a:noAutofit/>
          </a:bodyPr>
          <a:lstStyle/>
          <a:p>
            <a:pPr lvl="0"/>
            <a:r>
              <a:rPr lang="en-US" sz="800" dirty="0" smtClean="0">
                <a:solidFill>
                  <a:srgbClr val="55301C"/>
                </a:solidFill>
              </a:rPr>
              <a:t>Source</a:t>
            </a:r>
            <a:r>
              <a:rPr lang="en-US" sz="800" dirty="0">
                <a:solidFill>
                  <a:srgbClr val="55301C"/>
                </a:solidFill>
              </a:rPr>
              <a:t>: https://www.freepik.com/free-vector/student-doing-different-actions_2882135.htm#fromView=search&amp;page=1&amp;position=4&amp;uuid=f2be0dab-7fad-4db9-8266-9b14d52e3424</a:t>
            </a: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641209" y="13329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The art of animation production</a:t>
            </a:r>
            <a:endParaRPr dirty="0">
              <a:latin typeface="Poor Richard" panose="02080502050505020702" pitchFamily="18" charset="0"/>
            </a:endParaRPr>
          </a:p>
        </p:txBody>
      </p:sp>
      <p:sp>
        <p:nvSpPr>
          <p:cNvPr id="180" name="Google Shape;180;p15"/>
          <p:cNvSpPr txBox="1">
            <a:spLocks noGrp="1"/>
          </p:cNvSpPr>
          <p:nvPr>
            <p:ph type="subTitle" idx="1"/>
          </p:nvPr>
        </p:nvSpPr>
        <p:spPr>
          <a:xfrm>
            <a:off x="377100" y="902990"/>
            <a:ext cx="7178130" cy="360040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
            </a:pPr>
            <a:r>
              <a:rPr lang="en-US" sz="2000" b="1" dirty="0">
                <a:solidFill>
                  <a:srgbClr val="22130B"/>
                </a:solidFill>
                <a:latin typeface="Arial"/>
                <a:ea typeface="Arial"/>
                <a:cs typeface="Arial"/>
                <a:sym typeface="Arial"/>
              </a:rPr>
              <a:t>3.	Post-Production:</a:t>
            </a:r>
          </a:p>
          <a:p>
            <a:pPr marL="342900" lvl="0" algn="just">
              <a:buFont typeface="Wingdings" panose="05000000000000000000" pitchFamily="2" charset="2"/>
              <a:buChar char="§"/>
            </a:pPr>
            <a:r>
              <a:rPr lang="en-US" sz="2000" i="1" dirty="0" smtClean="0">
                <a:solidFill>
                  <a:srgbClr val="22130B"/>
                </a:solidFill>
                <a:latin typeface="Arial"/>
                <a:ea typeface="Arial"/>
                <a:cs typeface="Arial"/>
                <a:sym typeface="Arial"/>
              </a:rPr>
              <a:t>Editing </a:t>
            </a:r>
            <a:r>
              <a:rPr lang="en-US" sz="2000" i="1" dirty="0">
                <a:solidFill>
                  <a:srgbClr val="22130B"/>
                </a:solidFill>
                <a:latin typeface="Arial"/>
                <a:ea typeface="Arial"/>
                <a:cs typeface="Arial"/>
                <a:sym typeface="Arial"/>
              </a:rPr>
              <a:t>and Compositing: </a:t>
            </a:r>
            <a:r>
              <a:rPr lang="en-US" sz="2000" dirty="0">
                <a:solidFill>
                  <a:srgbClr val="22130B"/>
                </a:solidFill>
                <a:latin typeface="Arial"/>
                <a:ea typeface="Arial"/>
                <a:cs typeface="Arial"/>
                <a:sym typeface="Arial"/>
              </a:rPr>
              <a:t>Editors assemble the animated sequences, add special effects, and fine-tune the pacing and timing to create a cohesive animation.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Compositors </a:t>
            </a:r>
            <a:r>
              <a:rPr lang="en-US" sz="2000" dirty="0">
                <a:solidFill>
                  <a:srgbClr val="22130B"/>
                </a:solidFill>
                <a:latin typeface="Arial"/>
                <a:ea typeface="Arial"/>
                <a:cs typeface="Arial"/>
                <a:sym typeface="Arial"/>
              </a:rPr>
              <a:t>integrate the animated elements with backgrounds, effects, and audio to achieve a seamless final product.</a:t>
            </a:r>
          </a:p>
          <a:p>
            <a:pPr marL="342900" lvl="0" algn="just">
              <a:buFont typeface="Wingdings" panose="05000000000000000000" pitchFamily="2" charset="2"/>
              <a:buChar char="§"/>
            </a:pPr>
            <a:r>
              <a:rPr lang="en-US" sz="2000" i="1" dirty="0" smtClean="0">
                <a:solidFill>
                  <a:srgbClr val="22130B"/>
                </a:solidFill>
                <a:latin typeface="Arial"/>
                <a:ea typeface="Arial"/>
                <a:cs typeface="Arial"/>
                <a:sym typeface="Arial"/>
              </a:rPr>
              <a:t>Sound </a:t>
            </a:r>
            <a:r>
              <a:rPr lang="en-US" sz="2000" i="1" dirty="0">
                <a:solidFill>
                  <a:srgbClr val="22130B"/>
                </a:solidFill>
                <a:latin typeface="Arial"/>
                <a:ea typeface="Arial"/>
                <a:cs typeface="Arial"/>
                <a:sym typeface="Arial"/>
              </a:rPr>
              <a:t>Design and Music: </a:t>
            </a:r>
            <a:r>
              <a:rPr lang="en-US" sz="2000" dirty="0">
                <a:solidFill>
                  <a:srgbClr val="22130B"/>
                </a:solidFill>
                <a:latin typeface="Arial"/>
                <a:ea typeface="Arial"/>
                <a:cs typeface="Arial"/>
                <a:sym typeface="Arial"/>
              </a:rPr>
              <a:t>Sound designers create and manipulate audio elements such as dialogue, music, sound effects, and ambient noise to enhance the atmosphere, emotion, and realism of the animation. </a:t>
            </a:r>
            <a:endParaRPr lang="en-US" sz="2000" dirty="0" smtClean="0">
              <a:solidFill>
                <a:srgbClr val="22130B"/>
              </a:solidFill>
              <a:latin typeface="Arial"/>
              <a:ea typeface="Arial"/>
              <a:cs typeface="Arial"/>
              <a:sym typeface="Arial"/>
            </a:endParaRPr>
          </a:p>
          <a:p>
            <a:pPr marL="342900" lvl="0" algn="just">
              <a:buFont typeface="Wingdings" panose="05000000000000000000" pitchFamily="2" charset="2"/>
              <a:buChar char="§"/>
            </a:pPr>
            <a:r>
              <a:rPr lang="en-US" sz="2000" dirty="0" smtClean="0">
                <a:solidFill>
                  <a:srgbClr val="22130B"/>
                </a:solidFill>
                <a:latin typeface="Arial"/>
                <a:ea typeface="Arial"/>
                <a:cs typeface="Arial"/>
                <a:sym typeface="Arial"/>
              </a:rPr>
              <a:t>Music </a:t>
            </a:r>
            <a:r>
              <a:rPr lang="en-US" sz="2000" dirty="0">
                <a:solidFill>
                  <a:srgbClr val="22130B"/>
                </a:solidFill>
                <a:latin typeface="Arial"/>
                <a:ea typeface="Arial"/>
                <a:cs typeface="Arial"/>
                <a:sym typeface="Arial"/>
              </a:rPr>
              <a:t>composers create original scores that complement the visuals and enhance the storytelling.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6"/>
          <p:cNvSpPr txBox="1">
            <a:spLocks noGrp="1"/>
          </p:cNvSpPr>
          <p:nvPr>
            <p:ph type="title"/>
          </p:nvPr>
        </p:nvSpPr>
        <p:spPr>
          <a:xfrm>
            <a:off x="-14409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The art of animation production</a:t>
            </a:r>
            <a:endParaRPr dirty="0">
              <a:latin typeface="Arial"/>
              <a:ea typeface="Arial"/>
              <a:cs typeface="Arial"/>
              <a:sym typeface="Arial"/>
            </a:endParaRPr>
          </a:p>
        </p:txBody>
      </p:sp>
      <p:sp>
        <p:nvSpPr>
          <p:cNvPr id="4" name="Rectangle 3"/>
          <p:cNvSpPr/>
          <p:nvPr/>
        </p:nvSpPr>
        <p:spPr>
          <a:xfrm>
            <a:off x="481161" y="825961"/>
            <a:ext cx="7354164" cy="4093428"/>
          </a:xfrm>
          <a:prstGeom prst="rect">
            <a:avLst/>
          </a:prstGeom>
        </p:spPr>
        <p:txBody>
          <a:bodyPr wrap="square">
            <a:spAutoFit/>
          </a:bodyPr>
          <a:lstStyle/>
          <a:p>
            <a:r>
              <a:rPr lang="en-US" sz="2000" dirty="0" smtClean="0"/>
              <a:t>4</a:t>
            </a:r>
            <a:r>
              <a:rPr lang="en-US" sz="2000" b="1" dirty="0" smtClean="0"/>
              <a:t>. Narrative </a:t>
            </a:r>
            <a:r>
              <a:rPr lang="en-US" sz="2000" b="1" dirty="0"/>
              <a:t>Structure and Storytelling:</a:t>
            </a:r>
          </a:p>
          <a:p>
            <a:r>
              <a:rPr lang="en-US" sz="2000" dirty="0" smtClean="0"/>
              <a:t>• </a:t>
            </a:r>
            <a:r>
              <a:rPr lang="en-US" sz="2000" i="1" dirty="0" smtClean="0"/>
              <a:t>Plot </a:t>
            </a:r>
            <a:r>
              <a:rPr lang="en-US" sz="2000" i="1" dirty="0"/>
              <a:t>Development: </a:t>
            </a:r>
            <a:r>
              <a:rPr lang="en-US" sz="2000" dirty="0"/>
              <a:t>A well-crafted plot engages the audience with its narrative structure, character development, and thematic depth. </a:t>
            </a:r>
            <a:endParaRPr lang="en-US" sz="2000" dirty="0" smtClean="0"/>
          </a:p>
          <a:p>
            <a:pPr marL="285750" indent="-285750">
              <a:buFont typeface="Arial" panose="020B0604020202020204" pitchFamily="34" charset="0"/>
              <a:buChar char="•"/>
            </a:pPr>
            <a:r>
              <a:rPr lang="en-US" sz="2000" dirty="0" smtClean="0"/>
              <a:t>Animators </a:t>
            </a:r>
            <a:r>
              <a:rPr lang="en-US" sz="2000" dirty="0"/>
              <a:t>use pacing, suspense, and visual storytelling techniques to maintain tension, build anticipation, and keep viewers invested in the story.</a:t>
            </a:r>
          </a:p>
          <a:p>
            <a:r>
              <a:rPr lang="en-US" sz="2000" dirty="0" smtClean="0"/>
              <a:t>• </a:t>
            </a:r>
            <a:r>
              <a:rPr lang="en-US" sz="2000" i="1" dirty="0" smtClean="0"/>
              <a:t>Character </a:t>
            </a:r>
            <a:r>
              <a:rPr lang="en-US" sz="2000" i="1" dirty="0"/>
              <a:t>Arcs: </a:t>
            </a:r>
            <a:r>
              <a:rPr lang="en-US" sz="2000" dirty="0"/>
              <a:t>Compelling characters undergo growth and change throughout the animation, with arcs that explore their motivations, relationships, and personal journeys. </a:t>
            </a:r>
            <a:endParaRPr lang="en-US" sz="2000" dirty="0" smtClean="0"/>
          </a:p>
          <a:p>
            <a:pPr marL="285750" indent="-285750">
              <a:buFont typeface="Arial" panose="020B0604020202020204" pitchFamily="34" charset="0"/>
              <a:buChar char="•"/>
            </a:pPr>
            <a:r>
              <a:rPr lang="en-US" sz="2000" dirty="0" smtClean="0"/>
              <a:t>Animators </a:t>
            </a:r>
            <a:r>
              <a:rPr lang="en-US" sz="2000" dirty="0"/>
              <a:t>use expressions, gestures, and movements to convey emotions and communicate the characters' inner worlds.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207" y="114519"/>
            <a:ext cx="7704000" cy="572700"/>
          </a:xfrm>
        </p:spPr>
        <p:txBody>
          <a:bodyPr/>
          <a:lstStyle/>
          <a:p>
            <a:r>
              <a:rPr lang="en-US" dirty="0">
                <a:solidFill>
                  <a:schemeClr val="bg1">
                    <a:lumMod val="25000"/>
                  </a:schemeClr>
                </a:solidFill>
                <a:latin typeface="Poor Richard" panose="02080502050505020702" pitchFamily="18" charset="0"/>
              </a:rPr>
              <a:t>Narrative Structure and Storytelling</a:t>
            </a:r>
          </a:p>
        </p:txBody>
      </p:sp>
      <p:pic>
        <p:nvPicPr>
          <p:cNvPr id="9" name="Picture 8"/>
          <p:cNvPicPr>
            <a:picLocks noChangeAspect="1"/>
          </p:cNvPicPr>
          <p:nvPr/>
        </p:nvPicPr>
        <p:blipFill>
          <a:blip r:embed="rId2"/>
          <a:stretch>
            <a:fillRect/>
          </a:stretch>
        </p:blipFill>
        <p:spPr>
          <a:xfrm>
            <a:off x="202207" y="687219"/>
            <a:ext cx="7090601" cy="3983098"/>
          </a:xfrm>
          <a:prstGeom prst="rect">
            <a:avLst/>
          </a:prstGeom>
        </p:spPr>
      </p:pic>
      <p:sp>
        <p:nvSpPr>
          <p:cNvPr id="10" name="Google Shape;186;p16"/>
          <p:cNvSpPr txBox="1">
            <a:spLocks noGrp="1"/>
          </p:cNvSpPr>
          <p:nvPr>
            <p:ph type="subTitle" idx="6"/>
          </p:nvPr>
        </p:nvSpPr>
        <p:spPr>
          <a:xfrm>
            <a:off x="5073996" y="4615861"/>
            <a:ext cx="3960440" cy="527639"/>
          </a:xfrm>
          <a:prstGeom prst="rect">
            <a:avLst/>
          </a:prstGeom>
          <a:noFill/>
          <a:ln>
            <a:noFill/>
          </a:ln>
        </p:spPr>
        <p:txBody>
          <a:bodyPr spcFirstLastPara="1" wrap="square" lIns="91425" tIns="91425" rIns="91425" bIns="91425" anchor="t" anchorCtr="0">
            <a:noAutofit/>
          </a:bodyPr>
          <a:lstStyle/>
          <a:p>
            <a:pPr lvl="0" algn="l"/>
            <a:r>
              <a:rPr lang="en-US" sz="800" dirty="0" err="1">
                <a:solidFill>
                  <a:schemeClr val="bg1">
                    <a:lumMod val="10000"/>
                  </a:schemeClr>
                </a:solidFill>
              </a:rPr>
              <a:t>Sources:https</a:t>
            </a:r>
            <a:r>
              <a:rPr lang="en-US" sz="800" dirty="0">
                <a:solidFill>
                  <a:schemeClr val="bg1">
                    <a:lumMod val="10000"/>
                  </a:schemeClr>
                </a:solidFill>
              </a:rPr>
              <a:t>://www.freepik.com/free-vector/four-different-scenes-with-animals_6481429.htm#fromView=search&amp;page=1&amp;position=1&amp;uuid=1fe7bbf6-c061-4fb1-8d72-64bf1b6134ea</a:t>
            </a:r>
            <a:endParaRPr dirty="0">
              <a:solidFill>
                <a:schemeClr val="bg1">
                  <a:lumMod val="10000"/>
                </a:schemeClr>
              </a:solidFill>
            </a:endParaRPr>
          </a:p>
        </p:txBody>
      </p:sp>
    </p:spTree>
    <p:extLst>
      <p:ext uri="{BB962C8B-B14F-4D97-AF65-F5344CB8AC3E}">
        <p14:creationId xmlns:p14="http://schemas.microsoft.com/office/powerpoint/2010/main" val="2302818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7"/>
          <p:cNvSpPr txBox="1">
            <a:spLocks noGrp="1"/>
          </p:cNvSpPr>
          <p:nvPr>
            <p:ph type="title"/>
          </p:nvPr>
        </p:nvSpPr>
        <p:spPr>
          <a:xfrm>
            <a:off x="-728868" y="31944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The art of animation production</a:t>
            </a:r>
          </a:p>
        </p:txBody>
      </p:sp>
      <p:sp>
        <p:nvSpPr>
          <p:cNvPr id="194" name="Google Shape;194;p17"/>
          <p:cNvSpPr txBox="1">
            <a:spLocks noGrp="1"/>
          </p:cNvSpPr>
          <p:nvPr>
            <p:ph type="subTitle" idx="1"/>
          </p:nvPr>
        </p:nvSpPr>
        <p:spPr>
          <a:xfrm>
            <a:off x="604001" y="892148"/>
            <a:ext cx="6562609" cy="3312368"/>
          </a:xfrm>
          <a:prstGeom prst="rect">
            <a:avLst/>
          </a:prstGeom>
          <a:noFill/>
          <a:ln>
            <a:noFill/>
          </a:ln>
        </p:spPr>
        <p:txBody>
          <a:bodyPr spcFirstLastPara="1" wrap="square" lIns="91425" tIns="91425" rIns="91425" bIns="91425" anchor="t" anchorCtr="0">
            <a:noAutofit/>
          </a:bodyPr>
          <a:lstStyle/>
          <a:p>
            <a:pPr marL="0" lvl="0" indent="0" algn="just">
              <a:buClr>
                <a:srgbClr val="B08980"/>
              </a:buClr>
            </a:pPr>
            <a:r>
              <a:rPr lang="en-US" sz="2000" b="1" dirty="0" smtClean="0">
                <a:solidFill>
                  <a:srgbClr val="22130B"/>
                </a:solidFill>
                <a:latin typeface="Arial"/>
                <a:ea typeface="Arial"/>
                <a:cs typeface="Arial"/>
                <a:sym typeface="Arial"/>
              </a:rPr>
              <a:t>5. Visual </a:t>
            </a:r>
            <a:r>
              <a:rPr lang="en-US" sz="2000" b="1" dirty="0">
                <a:solidFill>
                  <a:srgbClr val="22130B"/>
                </a:solidFill>
                <a:latin typeface="Arial"/>
                <a:ea typeface="Arial"/>
                <a:cs typeface="Arial"/>
                <a:sym typeface="Arial"/>
              </a:rPr>
              <a:t>Style and Aesthetics:</a:t>
            </a:r>
          </a:p>
          <a:p>
            <a:pPr marL="0" lvl="0" indent="0" algn="just">
              <a:buClr>
                <a:srgbClr val="B08980"/>
              </a:buClr>
            </a:pPr>
            <a:r>
              <a:rPr lang="en-US" sz="2000" b="1" dirty="0" smtClean="0">
                <a:solidFill>
                  <a:srgbClr val="22130B"/>
                </a:solidFill>
                <a:latin typeface="Arial"/>
                <a:ea typeface="Arial"/>
                <a:cs typeface="Arial"/>
                <a:sym typeface="Arial"/>
              </a:rPr>
              <a:t>• </a:t>
            </a:r>
            <a:r>
              <a:rPr lang="en-US" sz="2000" i="1" dirty="0" smtClean="0">
                <a:solidFill>
                  <a:srgbClr val="22130B"/>
                </a:solidFill>
                <a:latin typeface="Arial"/>
                <a:ea typeface="Arial"/>
                <a:cs typeface="Arial"/>
                <a:sym typeface="Arial"/>
              </a:rPr>
              <a:t>Art </a:t>
            </a:r>
            <a:r>
              <a:rPr lang="en-US" sz="2000" i="1" dirty="0">
                <a:solidFill>
                  <a:srgbClr val="22130B"/>
                </a:solidFill>
                <a:latin typeface="Arial"/>
                <a:ea typeface="Arial"/>
                <a:cs typeface="Arial"/>
                <a:sym typeface="Arial"/>
              </a:rPr>
              <a:t>Direction: </a:t>
            </a:r>
            <a:r>
              <a:rPr lang="en-US" sz="2000" dirty="0">
                <a:solidFill>
                  <a:srgbClr val="22130B"/>
                </a:solidFill>
                <a:latin typeface="Arial"/>
                <a:ea typeface="Arial"/>
                <a:cs typeface="Arial"/>
                <a:sym typeface="Arial"/>
              </a:rPr>
              <a:t>Art directors oversee the overall visual style and aesthetic of the animation, ensuring consistency and coherence across all elements. </a:t>
            </a:r>
            <a:endParaRPr lang="en-US" sz="2000" dirty="0" smtClean="0">
              <a:solidFill>
                <a:srgbClr val="22130B"/>
              </a:solidFill>
              <a:latin typeface="Arial"/>
              <a:ea typeface="Arial"/>
              <a:cs typeface="Arial"/>
              <a:sym typeface="Arial"/>
            </a:endParaRPr>
          </a:p>
          <a:p>
            <a:pPr marL="342900" lvl="0" algn="just">
              <a:buClr>
                <a:srgbClr val="B08980"/>
              </a:buClr>
              <a:buFont typeface="Arial" panose="020B0604020202020204" pitchFamily="34" charset="0"/>
              <a:buChar char="•"/>
            </a:pPr>
            <a:r>
              <a:rPr lang="en-US" sz="2000" dirty="0" smtClean="0">
                <a:solidFill>
                  <a:srgbClr val="22130B"/>
                </a:solidFill>
                <a:latin typeface="Arial"/>
                <a:ea typeface="Arial"/>
                <a:cs typeface="Arial"/>
                <a:sym typeface="Arial"/>
              </a:rPr>
              <a:t>They </a:t>
            </a:r>
            <a:r>
              <a:rPr lang="en-US" sz="2000" dirty="0">
                <a:solidFill>
                  <a:srgbClr val="22130B"/>
                </a:solidFill>
                <a:latin typeface="Arial"/>
                <a:ea typeface="Arial"/>
                <a:cs typeface="Arial"/>
                <a:sym typeface="Arial"/>
              </a:rPr>
              <a:t>establish the color palette, lighting, textures, and visual motifs that define the animation's look and feel.</a:t>
            </a:r>
          </a:p>
          <a:p>
            <a:pPr marL="0" lvl="0" indent="0" algn="just">
              <a:buClr>
                <a:srgbClr val="B08980"/>
              </a:buClr>
            </a:pPr>
            <a:r>
              <a:rPr lang="en-US" sz="2000" b="1" dirty="0" smtClean="0">
                <a:solidFill>
                  <a:srgbClr val="22130B"/>
                </a:solidFill>
                <a:latin typeface="Arial"/>
                <a:ea typeface="Arial"/>
                <a:cs typeface="Arial"/>
                <a:sym typeface="Arial"/>
              </a:rPr>
              <a:t>• </a:t>
            </a:r>
            <a:r>
              <a:rPr lang="en-US" sz="2000" i="1" dirty="0" smtClean="0">
                <a:solidFill>
                  <a:srgbClr val="22130B"/>
                </a:solidFill>
                <a:latin typeface="Arial"/>
                <a:ea typeface="Arial"/>
                <a:cs typeface="Arial"/>
                <a:sym typeface="Arial"/>
              </a:rPr>
              <a:t>Animation </a:t>
            </a:r>
            <a:r>
              <a:rPr lang="en-US" sz="2000" i="1" dirty="0">
                <a:solidFill>
                  <a:srgbClr val="22130B"/>
                </a:solidFill>
                <a:latin typeface="Arial"/>
                <a:ea typeface="Arial"/>
                <a:cs typeface="Arial"/>
                <a:sym typeface="Arial"/>
              </a:rPr>
              <a:t>Principles: </a:t>
            </a:r>
            <a:r>
              <a:rPr lang="en-US" sz="2000" dirty="0">
                <a:solidFill>
                  <a:srgbClr val="22130B"/>
                </a:solidFill>
                <a:latin typeface="Arial"/>
                <a:ea typeface="Arial"/>
                <a:cs typeface="Arial"/>
                <a:sym typeface="Arial"/>
              </a:rPr>
              <a:t>Animators adhere to fundamental animation principles such as squash and stretch, timing, anticipation, and follow-through to create believable movement and expressions. </a:t>
            </a:r>
            <a:endParaRPr lang="en-US" sz="2000" dirty="0" smtClean="0">
              <a:solidFill>
                <a:srgbClr val="22130B"/>
              </a:solidFill>
              <a:latin typeface="Arial"/>
              <a:ea typeface="Arial"/>
              <a:cs typeface="Arial"/>
              <a:sym typeface="Arial"/>
            </a:endParaRPr>
          </a:p>
          <a:p>
            <a:pPr marL="342900" lvl="0" algn="just">
              <a:buClr>
                <a:srgbClr val="B08980"/>
              </a:buClr>
              <a:buFont typeface="Arial" panose="020B0604020202020204" pitchFamily="34" charset="0"/>
              <a:buChar char="•"/>
            </a:pPr>
            <a:r>
              <a:rPr lang="en-US" sz="2000" dirty="0" smtClean="0">
                <a:solidFill>
                  <a:srgbClr val="22130B"/>
                </a:solidFill>
                <a:latin typeface="Arial"/>
                <a:ea typeface="Arial"/>
                <a:cs typeface="Arial"/>
                <a:sym typeface="Arial"/>
              </a:rPr>
              <a:t>These </a:t>
            </a:r>
            <a:r>
              <a:rPr lang="en-US" sz="2000" dirty="0">
                <a:solidFill>
                  <a:srgbClr val="22130B"/>
                </a:solidFill>
                <a:latin typeface="Arial"/>
                <a:ea typeface="Arial"/>
                <a:cs typeface="Arial"/>
                <a:sym typeface="Arial"/>
              </a:rPr>
              <a:t>principles help bring characters to life and convey emotion and personality.</a:t>
            </a:r>
          </a:p>
          <a:p>
            <a:pPr marL="457200" lvl="0" indent="-342900" algn="l" rtl="0">
              <a:lnSpc>
                <a:spcPct val="100000"/>
              </a:lnSpc>
              <a:spcBef>
                <a:spcPts val="1000"/>
              </a:spcBef>
              <a:spcAft>
                <a:spcPts val="0"/>
              </a:spcAft>
              <a:buSzPts val="1400"/>
              <a:buNone/>
            </a:pP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735564" y="24140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The art of animation production</a:t>
            </a:r>
            <a:endParaRPr dirty="0">
              <a:solidFill>
                <a:srgbClr val="22130B"/>
              </a:solidFill>
              <a:latin typeface="Arial"/>
              <a:ea typeface="Arial"/>
              <a:cs typeface="Arial"/>
              <a:sym typeface="Arial"/>
            </a:endParaRPr>
          </a:p>
        </p:txBody>
      </p:sp>
      <p:sp>
        <p:nvSpPr>
          <p:cNvPr id="2" name="Rectangle 1"/>
          <p:cNvSpPr/>
          <p:nvPr/>
        </p:nvSpPr>
        <p:spPr>
          <a:xfrm>
            <a:off x="166254" y="778339"/>
            <a:ext cx="6691746" cy="4093428"/>
          </a:xfrm>
          <a:prstGeom prst="rect">
            <a:avLst/>
          </a:prstGeom>
        </p:spPr>
        <p:txBody>
          <a:bodyPr wrap="square">
            <a:spAutoFit/>
          </a:bodyPr>
          <a:lstStyle/>
          <a:p>
            <a:r>
              <a:rPr lang="en-US" sz="2000" dirty="0"/>
              <a:t>•</a:t>
            </a:r>
            <a:r>
              <a:rPr lang="en-US" sz="2000" b="1" dirty="0" smtClean="0"/>
              <a:t>6. Audience </a:t>
            </a:r>
            <a:r>
              <a:rPr lang="en-US" sz="2000" b="1" dirty="0"/>
              <a:t>Engagement and Impact:</a:t>
            </a:r>
          </a:p>
          <a:p>
            <a:r>
              <a:rPr lang="en-US" sz="2000" dirty="0" smtClean="0"/>
              <a:t>• </a:t>
            </a:r>
            <a:r>
              <a:rPr lang="en-US" sz="2000" i="1" dirty="0" smtClean="0"/>
              <a:t>Emotional </a:t>
            </a:r>
            <a:r>
              <a:rPr lang="en-US" sz="2000" i="1" dirty="0"/>
              <a:t>Connection: </a:t>
            </a:r>
            <a:r>
              <a:rPr lang="en-US" sz="2000" dirty="0"/>
              <a:t>Successful animations evoke emotional responses from viewers, whether through laughter, tears, excitement, or empathy. </a:t>
            </a:r>
            <a:endParaRPr lang="en-US" sz="2000" dirty="0" smtClean="0"/>
          </a:p>
          <a:p>
            <a:pPr marL="342900" indent="-342900">
              <a:buFont typeface="Arial" panose="020B0604020202020204" pitchFamily="34" charset="0"/>
              <a:buChar char="•"/>
            </a:pPr>
            <a:r>
              <a:rPr lang="en-US" sz="2000" dirty="0" smtClean="0"/>
              <a:t>Animators </a:t>
            </a:r>
            <a:r>
              <a:rPr lang="en-US" sz="2000" dirty="0"/>
              <a:t>use character development, visual storytelling, and expressive animation to create emotional resonance and connect with the audience.</a:t>
            </a:r>
          </a:p>
          <a:p>
            <a:r>
              <a:rPr lang="en-US" sz="2000" dirty="0" smtClean="0"/>
              <a:t>• </a:t>
            </a:r>
            <a:r>
              <a:rPr lang="en-US" sz="2000" i="1" dirty="0" smtClean="0"/>
              <a:t>Cultural </a:t>
            </a:r>
            <a:r>
              <a:rPr lang="en-US" sz="2000" i="1" dirty="0"/>
              <a:t>and Social Impact: </a:t>
            </a:r>
            <a:r>
              <a:rPr lang="en-US" sz="2000" dirty="0"/>
              <a:t>Animations have the power to entertain, educate, and inspire audiences of all ages and backgrounds. </a:t>
            </a:r>
            <a:endParaRPr lang="en-US" sz="2000" dirty="0" smtClean="0"/>
          </a:p>
          <a:p>
            <a:pPr marL="342900" indent="-342900">
              <a:buFont typeface="Arial" panose="020B0604020202020204" pitchFamily="34" charset="0"/>
              <a:buChar char="•"/>
            </a:pPr>
            <a:r>
              <a:rPr lang="en-US" sz="2000" dirty="0" smtClean="0"/>
              <a:t>They </a:t>
            </a:r>
            <a:r>
              <a:rPr lang="en-US" sz="2000" dirty="0"/>
              <a:t>explore universal themes, challenge societal norms, and provide a platform for diverse voices and perspectives.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1171146" y="-301336"/>
            <a:ext cx="7704000" cy="572700"/>
          </a:xfrm>
          <a:prstGeom prst="rect">
            <a:avLst/>
          </a:prstGeom>
          <a:noFill/>
          <a:ln>
            <a:noFill/>
          </a:ln>
        </p:spPr>
        <p:txBody>
          <a:bodyPr spcFirstLastPara="1" wrap="square" lIns="91425" tIns="91425" rIns="91425" bIns="91425" anchor="t" anchorCtr="0">
            <a:noAutofit/>
          </a:bodyPr>
          <a:lstStyle/>
          <a:p>
            <a:r>
              <a:rPr lang="en-US" dirty="0"/>
              <a:t/>
            </a:r>
            <a:br>
              <a:rPr lang="en-US" dirty="0"/>
            </a:br>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The art of animation production</a:t>
            </a:r>
            <a:endParaRPr lang="en-US" sz="2000" dirty="0">
              <a:solidFill>
                <a:srgbClr val="000000"/>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4" name="Rectangle 3"/>
          <p:cNvSpPr/>
          <p:nvPr/>
        </p:nvSpPr>
        <p:spPr>
          <a:xfrm>
            <a:off x="434340" y="679430"/>
            <a:ext cx="6629400" cy="4093428"/>
          </a:xfrm>
          <a:prstGeom prst="rect">
            <a:avLst/>
          </a:prstGeom>
        </p:spPr>
        <p:txBody>
          <a:bodyPr wrap="square">
            <a:spAutoFit/>
          </a:bodyPr>
          <a:lstStyle/>
          <a:p>
            <a:r>
              <a:rPr lang="en-US" b="1" dirty="0" smtClean="0"/>
              <a:t>7. </a:t>
            </a:r>
            <a:r>
              <a:rPr lang="en-US" sz="2000" b="1" dirty="0" smtClean="0"/>
              <a:t>Feedback </a:t>
            </a:r>
            <a:r>
              <a:rPr lang="en-US" sz="2000" b="1" dirty="0"/>
              <a:t>and Iteration:</a:t>
            </a:r>
          </a:p>
          <a:p>
            <a:r>
              <a:rPr lang="en-US" sz="2000" dirty="0" smtClean="0"/>
              <a:t>• </a:t>
            </a:r>
            <a:r>
              <a:rPr lang="en-US" sz="2000" i="1" dirty="0" smtClean="0"/>
              <a:t>Test </a:t>
            </a:r>
            <a:r>
              <a:rPr lang="en-US" sz="2000" i="1" dirty="0"/>
              <a:t>Screenings: </a:t>
            </a:r>
            <a:r>
              <a:rPr lang="en-US" sz="2000" dirty="0"/>
              <a:t>Test screenings allow animators to gather feedback from test audiences before finalizing the animation. </a:t>
            </a:r>
            <a:endParaRPr lang="en-US" sz="2000" dirty="0" smtClean="0"/>
          </a:p>
          <a:p>
            <a:pPr marL="342900" indent="-342900">
              <a:buFont typeface="Arial" panose="020B0604020202020204" pitchFamily="34" charset="0"/>
              <a:buChar char="•"/>
            </a:pPr>
            <a:r>
              <a:rPr lang="en-US" sz="2000" dirty="0" smtClean="0"/>
              <a:t>This </a:t>
            </a:r>
            <a:r>
              <a:rPr lang="en-US" sz="2000" dirty="0"/>
              <a:t>feedback helps identify areas for improvement and informs revisions to enhance the overall quality and effectiveness of the animation.</a:t>
            </a:r>
          </a:p>
          <a:p>
            <a:r>
              <a:rPr lang="en-US" sz="2000" dirty="0" smtClean="0"/>
              <a:t>• </a:t>
            </a:r>
            <a:r>
              <a:rPr lang="en-US" sz="2000" i="1" dirty="0" smtClean="0"/>
              <a:t>Iterative </a:t>
            </a:r>
            <a:r>
              <a:rPr lang="en-US" sz="2000" i="1" dirty="0"/>
              <a:t>Process: </a:t>
            </a:r>
            <a:r>
              <a:rPr lang="en-US" sz="2000" dirty="0"/>
              <a:t>Animation production is an iterative process that involves multiple stages of planning, production, and post-production. </a:t>
            </a:r>
            <a:endParaRPr lang="en-US" sz="2000" dirty="0" smtClean="0"/>
          </a:p>
          <a:p>
            <a:pPr marL="342900" indent="-342900">
              <a:buFont typeface="Arial" panose="020B0604020202020204" pitchFamily="34" charset="0"/>
              <a:buChar char="•"/>
            </a:pPr>
            <a:r>
              <a:rPr lang="en-US" sz="2000" dirty="0" smtClean="0"/>
              <a:t>Animators </a:t>
            </a:r>
            <a:r>
              <a:rPr lang="en-US" sz="2000" dirty="0"/>
              <a:t>continually review and adjust their work based on feedback and their artistic vision until they achieve the desired result.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963852" y="112462"/>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The art of video-making</a:t>
            </a:r>
            <a:endParaRPr dirty="0">
              <a:solidFill>
                <a:srgbClr val="22130B"/>
              </a:solidFill>
              <a:latin typeface="Poor Richard" panose="02080502050505020702" pitchFamily="18" charset="0"/>
              <a:ea typeface="Arial"/>
              <a:cs typeface="Arial"/>
              <a:sym typeface="Arial"/>
            </a:endParaRPr>
          </a:p>
        </p:txBody>
      </p:sp>
      <p:sp>
        <p:nvSpPr>
          <p:cNvPr id="2" name="Rectangle 1"/>
          <p:cNvSpPr/>
          <p:nvPr/>
        </p:nvSpPr>
        <p:spPr>
          <a:xfrm>
            <a:off x="331470" y="545723"/>
            <a:ext cx="7703820" cy="4524315"/>
          </a:xfrm>
          <a:prstGeom prst="rect">
            <a:avLst/>
          </a:prstGeom>
        </p:spPr>
        <p:txBody>
          <a:bodyPr wrap="square">
            <a:spAutoFit/>
          </a:bodyPr>
          <a:lstStyle/>
          <a:p>
            <a:endParaRPr lang="en-US" sz="1800" dirty="0"/>
          </a:p>
          <a:p>
            <a:r>
              <a:rPr lang="en-US" sz="1800" b="1" dirty="0" smtClean="0"/>
              <a:t>1. Conceptualization </a:t>
            </a:r>
            <a:r>
              <a:rPr lang="en-US" sz="1800" b="1" dirty="0"/>
              <a:t>and Pre-Production:</a:t>
            </a:r>
          </a:p>
          <a:p>
            <a:r>
              <a:rPr lang="en-US" sz="1800" dirty="0" smtClean="0"/>
              <a:t>• </a:t>
            </a:r>
            <a:r>
              <a:rPr lang="en-US" sz="1800" i="1" dirty="0" smtClean="0"/>
              <a:t>Idea </a:t>
            </a:r>
            <a:r>
              <a:rPr lang="en-US" sz="1800" i="1" dirty="0"/>
              <a:t>Generation: </a:t>
            </a:r>
            <a:r>
              <a:rPr lang="en-US" sz="1800" dirty="0"/>
              <a:t>The video-making process typically begins with brainstorming and conceptualizing ideas for the storyline, characters, themes, and visual style. </a:t>
            </a:r>
            <a:endParaRPr lang="en-US" sz="1800" dirty="0" smtClean="0"/>
          </a:p>
          <a:p>
            <a:pPr marL="285750" indent="-285750">
              <a:buFont typeface="Arial" panose="020B0604020202020204" pitchFamily="34" charset="0"/>
              <a:buChar char="•"/>
            </a:pPr>
            <a:r>
              <a:rPr lang="en-US" sz="1800" dirty="0" smtClean="0"/>
              <a:t>This </a:t>
            </a:r>
            <a:r>
              <a:rPr lang="en-US" sz="1800" dirty="0"/>
              <a:t>phase involves tapping into creativity to develop engaging and original concepts.</a:t>
            </a:r>
          </a:p>
          <a:p>
            <a:r>
              <a:rPr lang="en-US" sz="1800" dirty="0" smtClean="0"/>
              <a:t>• </a:t>
            </a:r>
            <a:r>
              <a:rPr lang="en-US" sz="1800" i="1" dirty="0" smtClean="0"/>
              <a:t>Scriptwriting</a:t>
            </a:r>
            <a:r>
              <a:rPr lang="en-US" sz="1800" i="1" dirty="0"/>
              <a:t>: </a:t>
            </a:r>
            <a:r>
              <a:rPr lang="en-US" sz="1800" dirty="0"/>
              <a:t>Scriptwriting is the foundation of video production, where the storyline, dialogue, and scene descriptions are crafted. </a:t>
            </a:r>
            <a:endParaRPr lang="en-US" sz="1800" dirty="0" smtClean="0"/>
          </a:p>
          <a:p>
            <a:pPr marL="285750" indent="-285750">
              <a:buFont typeface="Arial" panose="020B0604020202020204" pitchFamily="34" charset="0"/>
              <a:buChar char="•"/>
            </a:pPr>
            <a:r>
              <a:rPr lang="en-US" sz="1800" dirty="0" smtClean="0"/>
              <a:t>It </a:t>
            </a:r>
            <a:r>
              <a:rPr lang="en-US" sz="1800" dirty="0"/>
              <a:t>lays out the structure and content of the video, guiding the filming and editing process.</a:t>
            </a:r>
          </a:p>
          <a:p>
            <a:r>
              <a:rPr lang="en-US" sz="1800" dirty="0" smtClean="0"/>
              <a:t>• </a:t>
            </a:r>
            <a:r>
              <a:rPr lang="en-US" sz="1800" i="1" dirty="0" smtClean="0"/>
              <a:t>Storyboarding</a:t>
            </a:r>
            <a:r>
              <a:rPr lang="en-US" sz="1800" i="1" dirty="0"/>
              <a:t>: </a:t>
            </a:r>
            <a:r>
              <a:rPr lang="en-US" sz="1800" dirty="0"/>
              <a:t>Storyboarding involves creating a visual outline of the video, sketching out the sequence of shots or scenes to plan the visual narrative</a:t>
            </a:r>
            <a:r>
              <a:rPr lang="en-US" sz="1800" dirty="0" smtClean="0"/>
              <a:t>.</a:t>
            </a:r>
          </a:p>
          <a:p>
            <a:pPr marL="285750" indent="-285750">
              <a:buFont typeface="Arial" panose="020B0604020202020204" pitchFamily="34" charset="0"/>
              <a:buChar char="•"/>
            </a:pPr>
            <a:r>
              <a:rPr lang="en-US" sz="1800" dirty="0" smtClean="0"/>
              <a:t> </a:t>
            </a:r>
            <a:r>
              <a:rPr lang="en-US" sz="1800" dirty="0"/>
              <a:t>It helps in visualizing the pacing, composition, and flow of the video before filming begins.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672382" y="0"/>
            <a:ext cx="7704000" cy="572700"/>
          </a:xfrm>
          <a:prstGeom prst="rect">
            <a:avLst/>
          </a:prstGeom>
          <a:noFill/>
          <a:ln>
            <a:noFill/>
          </a:ln>
        </p:spPr>
        <p:txBody>
          <a:bodyPr spcFirstLastPara="1" wrap="square" lIns="91425" tIns="91425" rIns="91425" bIns="91425" anchor="t" anchorCtr="0">
            <a:noAutofit/>
          </a:bodyPr>
          <a:lstStyle/>
          <a:p>
            <a:pPr>
              <a:lnSpc>
                <a:spcPct val="107000"/>
              </a:lnSpc>
              <a:spcAft>
                <a:spcPts val="800"/>
              </a:spcAft>
            </a:pPr>
            <a:r>
              <a:rPr lang="en-US" dirty="0">
                <a:latin typeface="Poor Richard" panose="02080502050505020702" pitchFamily="18" charset="0"/>
                <a:ea typeface="Calibri" panose="020F0502020204030204" pitchFamily="34" charset="0"/>
                <a:cs typeface="Times New Roman" panose="02020603050405020304" pitchFamily="18" charset="0"/>
              </a:rPr>
              <a:t>The art of video-making</a:t>
            </a:r>
            <a:endParaRPr lang="en-US" sz="1800" dirty="0">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221" name="Google Shape;221;p21"/>
          <p:cNvSpPr txBox="1">
            <a:spLocks noGrp="1"/>
          </p:cNvSpPr>
          <p:nvPr>
            <p:ph type="subTitle" idx="1"/>
          </p:nvPr>
        </p:nvSpPr>
        <p:spPr>
          <a:xfrm>
            <a:off x="217170" y="812730"/>
            <a:ext cx="7325591" cy="396044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q"/>
            </a:pPr>
            <a:r>
              <a:rPr lang="en-US" sz="2000" b="1" dirty="0" smtClean="0">
                <a:solidFill>
                  <a:srgbClr val="22130B"/>
                </a:solidFill>
                <a:latin typeface="Arial"/>
                <a:ea typeface="Arial"/>
                <a:cs typeface="Arial"/>
                <a:sym typeface="Arial"/>
              </a:rPr>
              <a:t>2. Technical </a:t>
            </a:r>
            <a:r>
              <a:rPr lang="en-US" sz="2000" b="1" dirty="0">
                <a:solidFill>
                  <a:srgbClr val="22130B"/>
                </a:solidFill>
                <a:latin typeface="Arial"/>
                <a:ea typeface="Arial"/>
                <a:cs typeface="Arial"/>
                <a:sym typeface="Arial"/>
              </a:rPr>
              <a:t>Skills and Equipment:</a:t>
            </a:r>
          </a:p>
          <a:p>
            <a:pPr marL="342900" lvl="0" algn="just">
              <a:buFont typeface="Wingdings" panose="05000000000000000000" pitchFamily="2" charset="2"/>
              <a:buChar char="q"/>
            </a:pPr>
            <a:r>
              <a:rPr lang="en-US" sz="2000" dirty="0" smtClean="0">
                <a:solidFill>
                  <a:srgbClr val="22130B"/>
                </a:solidFill>
                <a:latin typeface="Arial"/>
                <a:ea typeface="Arial"/>
                <a:cs typeface="Arial"/>
                <a:sym typeface="Arial"/>
              </a:rPr>
              <a:t>• </a:t>
            </a:r>
            <a:r>
              <a:rPr lang="en-US" sz="2000" i="1" dirty="0" smtClean="0">
                <a:solidFill>
                  <a:srgbClr val="22130B"/>
                </a:solidFill>
                <a:latin typeface="Arial"/>
                <a:ea typeface="Arial"/>
                <a:cs typeface="Arial"/>
                <a:sym typeface="Arial"/>
              </a:rPr>
              <a:t>Cinematography</a:t>
            </a:r>
            <a:r>
              <a:rPr lang="en-US" sz="2000" i="1" dirty="0">
                <a:solidFill>
                  <a:srgbClr val="22130B"/>
                </a:solidFill>
                <a:latin typeface="Arial"/>
                <a:ea typeface="Arial"/>
                <a:cs typeface="Arial"/>
                <a:sym typeface="Arial"/>
              </a:rPr>
              <a:t>: </a:t>
            </a:r>
            <a:r>
              <a:rPr lang="en-US" sz="2000" dirty="0" smtClean="0">
                <a:solidFill>
                  <a:srgbClr val="22130B"/>
                </a:solidFill>
                <a:latin typeface="Arial"/>
                <a:ea typeface="Arial"/>
                <a:cs typeface="Arial"/>
                <a:sym typeface="Arial"/>
              </a:rPr>
              <a:t>the </a:t>
            </a:r>
            <a:r>
              <a:rPr lang="en-US" sz="2000" dirty="0">
                <a:solidFill>
                  <a:srgbClr val="22130B"/>
                </a:solidFill>
                <a:latin typeface="Arial"/>
                <a:ea typeface="Arial"/>
                <a:cs typeface="Arial"/>
                <a:sym typeface="Arial"/>
              </a:rPr>
              <a:t>art and technique of capturing moving images on camera. It involves considerations such as framing, composition, lighting, camera movement, and lens selection to create visually compelling shots.</a:t>
            </a:r>
          </a:p>
          <a:p>
            <a:pPr marL="342900" lvl="0" algn="just">
              <a:buFont typeface="Wingdings" panose="05000000000000000000" pitchFamily="2" charset="2"/>
              <a:buChar char="q"/>
            </a:pPr>
            <a:r>
              <a:rPr lang="en-US" sz="2000" dirty="0" smtClean="0">
                <a:solidFill>
                  <a:srgbClr val="22130B"/>
                </a:solidFill>
                <a:latin typeface="Arial"/>
                <a:ea typeface="Arial"/>
                <a:cs typeface="Arial"/>
                <a:sym typeface="Arial"/>
              </a:rPr>
              <a:t>• </a:t>
            </a:r>
            <a:r>
              <a:rPr lang="en-US" sz="2000" i="1" dirty="0" smtClean="0">
                <a:solidFill>
                  <a:srgbClr val="22130B"/>
                </a:solidFill>
                <a:latin typeface="Arial"/>
                <a:ea typeface="Arial"/>
                <a:cs typeface="Arial"/>
                <a:sym typeface="Arial"/>
              </a:rPr>
              <a:t>Audio </a:t>
            </a:r>
            <a:r>
              <a:rPr lang="en-US" sz="2000" i="1" dirty="0">
                <a:solidFill>
                  <a:srgbClr val="22130B"/>
                </a:solidFill>
                <a:latin typeface="Arial"/>
                <a:ea typeface="Arial"/>
                <a:cs typeface="Arial"/>
                <a:sym typeface="Arial"/>
              </a:rPr>
              <a:t>Recording: </a:t>
            </a:r>
            <a:r>
              <a:rPr lang="en-US" sz="2000" dirty="0" smtClean="0">
                <a:solidFill>
                  <a:srgbClr val="22130B"/>
                </a:solidFill>
                <a:latin typeface="Arial"/>
                <a:ea typeface="Arial"/>
                <a:cs typeface="Arial"/>
                <a:sym typeface="Arial"/>
              </a:rPr>
              <a:t>Techniques </a:t>
            </a:r>
            <a:r>
              <a:rPr lang="en-US" sz="2000" dirty="0">
                <a:solidFill>
                  <a:srgbClr val="22130B"/>
                </a:solidFill>
                <a:latin typeface="Arial"/>
                <a:ea typeface="Arial"/>
                <a:cs typeface="Arial"/>
                <a:sym typeface="Arial"/>
              </a:rPr>
              <a:t>such as capturing clear dialogue, recording ambient sound, and using music and sound effects effectively enhance the viewer's experience.</a:t>
            </a:r>
          </a:p>
          <a:p>
            <a:pPr marL="342900" lvl="0" algn="just">
              <a:buFont typeface="Wingdings" panose="05000000000000000000" pitchFamily="2" charset="2"/>
              <a:buChar char="q"/>
            </a:pPr>
            <a:r>
              <a:rPr lang="en-US" sz="2000" dirty="0" smtClean="0">
                <a:solidFill>
                  <a:srgbClr val="22130B"/>
                </a:solidFill>
                <a:latin typeface="Arial"/>
                <a:ea typeface="Arial"/>
                <a:cs typeface="Arial"/>
                <a:sym typeface="Arial"/>
              </a:rPr>
              <a:t>• </a:t>
            </a:r>
            <a:r>
              <a:rPr lang="en-US" sz="2000" i="1" dirty="0" smtClean="0">
                <a:solidFill>
                  <a:srgbClr val="22130B"/>
                </a:solidFill>
                <a:latin typeface="Arial"/>
                <a:ea typeface="Arial"/>
                <a:cs typeface="Arial"/>
                <a:sym typeface="Arial"/>
              </a:rPr>
              <a:t>Editing</a:t>
            </a:r>
            <a:r>
              <a:rPr lang="en-US" sz="2000" i="1" dirty="0">
                <a:solidFill>
                  <a:srgbClr val="22130B"/>
                </a:solidFill>
                <a:latin typeface="Arial"/>
                <a:ea typeface="Arial"/>
                <a:cs typeface="Arial"/>
                <a:sym typeface="Arial"/>
              </a:rPr>
              <a:t>: </a:t>
            </a:r>
            <a:r>
              <a:rPr lang="en-US" sz="2000" dirty="0">
                <a:solidFill>
                  <a:srgbClr val="22130B"/>
                </a:solidFill>
                <a:latin typeface="Arial"/>
                <a:ea typeface="Arial"/>
                <a:cs typeface="Arial"/>
                <a:sym typeface="Arial"/>
              </a:rPr>
              <a:t>Editing is where the raw footage is transformed into a cohesive video. Video editors use software such as Adobe Premiere Pro, Final Cut Pro, or </a:t>
            </a:r>
            <a:r>
              <a:rPr lang="en-US" sz="2000" dirty="0" err="1">
                <a:solidFill>
                  <a:srgbClr val="22130B"/>
                </a:solidFill>
                <a:latin typeface="Arial"/>
                <a:ea typeface="Arial"/>
                <a:cs typeface="Arial"/>
                <a:sym typeface="Arial"/>
              </a:rPr>
              <a:t>DaVinci</a:t>
            </a:r>
            <a:r>
              <a:rPr lang="en-US" sz="2000" dirty="0">
                <a:solidFill>
                  <a:srgbClr val="22130B"/>
                </a:solidFill>
                <a:latin typeface="Arial"/>
                <a:ea typeface="Arial"/>
                <a:cs typeface="Arial"/>
                <a:sym typeface="Arial"/>
              </a:rPr>
              <a:t> Resolve to assemble footage, add transitions, effects, and audio, and fine-tune the pacing and rhythm of the video.</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817287" y="9084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The art of video-making</a:t>
            </a:r>
            <a:endParaRPr dirty="0">
              <a:latin typeface="Poor Richard" panose="02080502050505020702" pitchFamily="18" charset="0"/>
              <a:ea typeface="Arial"/>
              <a:cs typeface="Arial"/>
              <a:sym typeface="Arial"/>
            </a:endParaRPr>
          </a:p>
        </p:txBody>
      </p:sp>
      <p:sp>
        <p:nvSpPr>
          <p:cNvPr id="2" name="Rectangle 1"/>
          <p:cNvSpPr/>
          <p:nvPr/>
        </p:nvSpPr>
        <p:spPr>
          <a:xfrm>
            <a:off x="261590" y="614213"/>
            <a:ext cx="7714210" cy="4401205"/>
          </a:xfrm>
          <a:prstGeom prst="rect">
            <a:avLst/>
          </a:prstGeom>
        </p:spPr>
        <p:txBody>
          <a:bodyPr wrap="square">
            <a:spAutoFit/>
          </a:bodyPr>
          <a:lstStyle/>
          <a:p>
            <a:r>
              <a:rPr lang="en-US" sz="2000" b="1" dirty="0" smtClean="0"/>
              <a:t>3</a:t>
            </a:r>
            <a:r>
              <a:rPr lang="en-US" sz="2000" dirty="0" smtClean="0"/>
              <a:t>. </a:t>
            </a:r>
            <a:r>
              <a:rPr lang="en-US" sz="2000" b="1" dirty="0" smtClean="0"/>
              <a:t>Visual </a:t>
            </a:r>
            <a:r>
              <a:rPr lang="en-US" sz="2000" b="1" dirty="0"/>
              <a:t>Storytelling</a:t>
            </a:r>
            <a:r>
              <a:rPr lang="en-US" sz="2000" b="1" dirty="0" smtClean="0"/>
              <a:t>:</a:t>
            </a:r>
          </a:p>
          <a:p>
            <a:endParaRPr lang="en-US" sz="2000" b="1" dirty="0"/>
          </a:p>
          <a:p>
            <a:r>
              <a:rPr lang="en-US" sz="2000" dirty="0" smtClean="0"/>
              <a:t>• </a:t>
            </a:r>
            <a:r>
              <a:rPr lang="en-US" sz="2000" i="1" dirty="0" smtClean="0"/>
              <a:t>Shot </a:t>
            </a:r>
            <a:r>
              <a:rPr lang="en-US" sz="2000" i="1" dirty="0"/>
              <a:t>Composition: </a:t>
            </a:r>
            <a:r>
              <a:rPr lang="en-US" sz="2000" dirty="0"/>
              <a:t>The composition of shots plays a crucial role in conveying mood, tone, and narrative in a video. Filmmakers use techniques such as framing, depth of field, and camera angles to guide the viewer's attention and evoke emotions.</a:t>
            </a:r>
          </a:p>
          <a:p>
            <a:r>
              <a:rPr lang="en-US" sz="2000" dirty="0" smtClean="0"/>
              <a:t>• </a:t>
            </a:r>
            <a:r>
              <a:rPr lang="en-US" sz="2000" i="1" dirty="0" smtClean="0"/>
              <a:t>Color </a:t>
            </a:r>
            <a:r>
              <a:rPr lang="en-US" sz="2000" i="1" dirty="0"/>
              <a:t>Grading: </a:t>
            </a:r>
            <a:r>
              <a:rPr lang="en-US" sz="2000" dirty="0"/>
              <a:t>Color grading involves adjusting the color and tone of footage to create a specific look or atmosphere. It enhances visual consistency, adds mood, and reinforces storytelling themes.</a:t>
            </a:r>
          </a:p>
          <a:p>
            <a:r>
              <a:rPr lang="en-US" sz="2000" dirty="0" smtClean="0"/>
              <a:t>• </a:t>
            </a:r>
            <a:r>
              <a:rPr lang="en-US" sz="2000" i="1" dirty="0" smtClean="0"/>
              <a:t>Visual </a:t>
            </a:r>
            <a:r>
              <a:rPr lang="en-US" sz="2000" i="1" dirty="0"/>
              <a:t>Effects: </a:t>
            </a:r>
            <a:r>
              <a:rPr lang="en-US" sz="2000" dirty="0"/>
              <a:t>Visual effects can be used to enhance realism, create fantastical worlds, or add visual flair to a video. Techniques such as CGI (computer-generated imagery), compositing, and motion graphics are employed to achieve desired visual effects.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title"/>
          </p:nvPr>
        </p:nvSpPr>
        <p:spPr>
          <a:xfrm>
            <a:off x="0" y="123478"/>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The art of video-making</a:t>
            </a:r>
            <a:endParaRPr sz="2400" dirty="0">
              <a:solidFill>
                <a:srgbClr val="55301C"/>
              </a:solidFill>
              <a:latin typeface="Arial"/>
              <a:ea typeface="Arial"/>
              <a:cs typeface="Arial"/>
              <a:sym typeface="Arial"/>
            </a:endParaRPr>
          </a:p>
        </p:txBody>
      </p:sp>
      <p:sp>
        <p:nvSpPr>
          <p:cNvPr id="234" name="Google Shape;234;p23"/>
          <p:cNvSpPr/>
          <p:nvPr/>
        </p:nvSpPr>
        <p:spPr>
          <a:xfrm>
            <a:off x="526870" y="843558"/>
            <a:ext cx="6639740" cy="4308831"/>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a:solidFill>
                  <a:srgbClr val="55301C"/>
                </a:solidFill>
              </a:rPr>
              <a:t>4.	Narrative Structure and Pacing</a:t>
            </a:r>
            <a:r>
              <a:rPr lang="en-US" sz="2000" b="1" dirty="0" smtClean="0">
                <a:solidFill>
                  <a:srgbClr val="55301C"/>
                </a:solidFill>
              </a:rPr>
              <a:t>:</a:t>
            </a:r>
          </a:p>
          <a:p>
            <a:pPr marL="285750" lvl="0" indent="-285750">
              <a:buSzPts val="2000"/>
              <a:buFont typeface="Noto Sans Symbols"/>
              <a:buChar char="❑"/>
            </a:pPr>
            <a:endParaRPr lang="en-US" sz="2000" b="1" dirty="0">
              <a:solidFill>
                <a:schemeClr val="bg1">
                  <a:lumMod val="25000"/>
                </a:schemeClr>
              </a:solidFill>
            </a:endParaRPr>
          </a:p>
          <a:p>
            <a:pPr marL="285750" lvl="0" indent="-285750">
              <a:buSzPts val="2000"/>
              <a:buFont typeface="Noto Sans Symbols"/>
              <a:buChar char="❑"/>
            </a:pPr>
            <a:r>
              <a:rPr lang="en-US" sz="2000" b="1" dirty="0">
                <a:solidFill>
                  <a:schemeClr val="bg1">
                    <a:lumMod val="25000"/>
                  </a:schemeClr>
                </a:solidFill>
              </a:rPr>
              <a:t>•	</a:t>
            </a:r>
            <a:r>
              <a:rPr lang="en-US" sz="2000" i="1" dirty="0">
                <a:solidFill>
                  <a:schemeClr val="bg1">
                    <a:lumMod val="25000"/>
                  </a:schemeClr>
                </a:solidFill>
              </a:rPr>
              <a:t>Storytelling Techniques: </a:t>
            </a:r>
            <a:r>
              <a:rPr lang="en-US" sz="2000" dirty="0">
                <a:solidFill>
                  <a:schemeClr val="bg1">
                    <a:lumMod val="25000"/>
                  </a:schemeClr>
                </a:solidFill>
              </a:rPr>
              <a:t>Effective storytelling in video involves establishing a clear narrative structure with a beginning, middle, and end. </a:t>
            </a:r>
            <a:endParaRPr lang="en-US" sz="2000" dirty="0" smtClean="0">
              <a:solidFill>
                <a:schemeClr val="bg1">
                  <a:lumMod val="25000"/>
                </a:schemeClr>
              </a:solidFill>
            </a:endParaRPr>
          </a:p>
          <a:p>
            <a:pPr marL="285750" lvl="0" indent="-285750">
              <a:buSzPts val="2000"/>
              <a:buFont typeface="Noto Sans Symbols"/>
              <a:buChar char="❑"/>
            </a:pPr>
            <a:r>
              <a:rPr lang="en-US" sz="2000" dirty="0" smtClean="0">
                <a:solidFill>
                  <a:schemeClr val="bg1">
                    <a:lumMod val="25000"/>
                  </a:schemeClr>
                </a:solidFill>
              </a:rPr>
              <a:t>Filmmakers </a:t>
            </a:r>
            <a:r>
              <a:rPr lang="en-US" sz="2000" dirty="0">
                <a:solidFill>
                  <a:schemeClr val="bg1">
                    <a:lumMod val="25000"/>
                  </a:schemeClr>
                </a:solidFill>
              </a:rPr>
              <a:t>use techniques such as foreshadowing, suspense, and character development to engage viewers and keep them invested in the story.</a:t>
            </a:r>
          </a:p>
          <a:p>
            <a:pPr marL="285750" lvl="0" indent="-285750">
              <a:buSzPts val="2000"/>
              <a:buFont typeface="Noto Sans Symbols"/>
              <a:buChar char="❑"/>
            </a:pPr>
            <a:r>
              <a:rPr lang="en-US" sz="2000" b="1" dirty="0">
                <a:solidFill>
                  <a:schemeClr val="bg1">
                    <a:lumMod val="25000"/>
                  </a:schemeClr>
                </a:solidFill>
              </a:rPr>
              <a:t>•	</a:t>
            </a:r>
            <a:r>
              <a:rPr lang="en-US" sz="2000" i="1" dirty="0">
                <a:solidFill>
                  <a:schemeClr val="bg1">
                    <a:lumMod val="25000"/>
                  </a:schemeClr>
                </a:solidFill>
              </a:rPr>
              <a:t>Pacing: </a:t>
            </a:r>
            <a:r>
              <a:rPr lang="en-US" sz="2000" dirty="0">
                <a:solidFill>
                  <a:schemeClr val="bg1">
                    <a:lumMod val="25000"/>
                  </a:schemeClr>
                </a:solidFill>
              </a:rPr>
              <a:t>Pacing refers to the rhythm and tempo of the video. </a:t>
            </a:r>
            <a:endParaRPr lang="en-US" sz="2000" dirty="0" smtClean="0">
              <a:solidFill>
                <a:schemeClr val="bg1">
                  <a:lumMod val="25000"/>
                </a:schemeClr>
              </a:solidFill>
            </a:endParaRPr>
          </a:p>
          <a:p>
            <a:pPr marL="285750" lvl="0" indent="-285750">
              <a:buSzPts val="2000"/>
              <a:buFont typeface="Noto Sans Symbols"/>
              <a:buChar char="❑"/>
            </a:pPr>
            <a:r>
              <a:rPr lang="en-US" sz="2000" dirty="0" smtClean="0">
                <a:solidFill>
                  <a:schemeClr val="bg1">
                    <a:lumMod val="25000"/>
                  </a:schemeClr>
                </a:solidFill>
              </a:rPr>
              <a:t>It </a:t>
            </a:r>
            <a:r>
              <a:rPr lang="en-US" sz="2000" dirty="0">
                <a:solidFill>
                  <a:schemeClr val="bg1">
                    <a:lumMod val="25000"/>
                  </a:schemeClr>
                </a:solidFill>
              </a:rPr>
              <a:t>involves balancing fast-paced action sequences with slower, contemplative moments to maintain audience engagement and emotional impact.</a:t>
            </a:r>
          </a:p>
          <a:p>
            <a:pPr marL="285750" marR="0" lvl="0" indent="-196850" algn="l" rtl="0">
              <a:lnSpc>
                <a:spcPct val="100000"/>
              </a:lnSpc>
              <a:spcBef>
                <a:spcPts val="0"/>
              </a:spcBef>
              <a:spcAft>
                <a:spcPts val="0"/>
              </a:spcAft>
              <a:buClr>
                <a:srgbClr val="000000"/>
              </a:buClr>
              <a:buSzPts val="1400"/>
              <a:buFont typeface="Noto Sans Symbols"/>
              <a:buNone/>
            </a:pP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1115616" y="195486"/>
            <a:ext cx="6367800" cy="648072"/>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The art of video-making</a:t>
            </a:r>
            <a:endParaRPr dirty="0"/>
          </a:p>
        </p:txBody>
      </p:sp>
      <p:sp>
        <p:nvSpPr>
          <p:cNvPr id="240" name="Google Shape;240;p24"/>
          <p:cNvSpPr/>
          <p:nvPr/>
        </p:nvSpPr>
        <p:spPr>
          <a:xfrm>
            <a:off x="442043" y="843558"/>
            <a:ext cx="6961363" cy="4093388"/>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a:solidFill>
                  <a:srgbClr val="55301C"/>
                </a:solidFill>
              </a:rPr>
              <a:t>5.	Audience Engagement and Impact</a:t>
            </a:r>
            <a:r>
              <a:rPr lang="en-US" sz="2000" b="1" dirty="0" smtClean="0">
                <a:solidFill>
                  <a:srgbClr val="55301C"/>
                </a:solidFill>
              </a:rPr>
              <a:t>:</a:t>
            </a:r>
          </a:p>
          <a:p>
            <a:pPr lvl="0">
              <a:buSzPts val="2000"/>
            </a:pPr>
            <a:endParaRPr lang="en-US" sz="2000" b="1" dirty="0">
              <a:solidFill>
                <a:srgbClr val="55301C"/>
              </a:solidFill>
            </a:endParaRPr>
          </a:p>
          <a:p>
            <a:pPr marL="285750" lvl="0" indent="-285750">
              <a:buSzPts val="2000"/>
              <a:buFont typeface="Noto Sans Symbols"/>
              <a:buChar char="❑"/>
            </a:pPr>
            <a:r>
              <a:rPr lang="en-US" sz="2000" b="1" dirty="0">
                <a:solidFill>
                  <a:srgbClr val="55301C"/>
                </a:solidFill>
              </a:rPr>
              <a:t>•	</a:t>
            </a:r>
            <a:r>
              <a:rPr lang="en-US" sz="2000" i="1" dirty="0">
                <a:solidFill>
                  <a:srgbClr val="55301C"/>
                </a:solidFill>
              </a:rPr>
              <a:t>Emotional Connection: </a:t>
            </a:r>
            <a:r>
              <a:rPr lang="en-US" sz="2000" dirty="0">
                <a:solidFill>
                  <a:srgbClr val="55301C"/>
                </a:solidFill>
              </a:rPr>
              <a:t>Successful videos often evoke emotional responses from viewers, whether through humor, drama, suspense, or inspiration.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Filmmakers </a:t>
            </a:r>
            <a:r>
              <a:rPr lang="en-US" sz="2000" dirty="0">
                <a:solidFill>
                  <a:srgbClr val="55301C"/>
                </a:solidFill>
              </a:rPr>
              <a:t>use storytelling, visuals, and music to create moments that resonate with the audience.</a:t>
            </a:r>
          </a:p>
          <a:p>
            <a:pPr marL="285750" lvl="0" indent="-285750">
              <a:buSzPts val="2000"/>
              <a:buFont typeface="Noto Sans Symbols"/>
              <a:buChar char="❑"/>
            </a:pPr>
            <a:r>
              <a:rPr lang="en-US" sz="2000" dirty="0">
                <a:solidFill>
                  <a:srgbClr val="55301C"/>
                </a:solidFill>
              </a:rPr>
              <a:t>•	</a:t>
            </a:r>
            <a:r>
              <a:rPr lang="en-US" sz="2000" i="1" dirty="0">
                <a:solidFill>
                  <a:srgbClr val="55301C"/>
                </a:solidFill>
              </a:rPr>
              <a:t>Call to Action: </a:t>
            </a:r>
            <a:r>
              <a:rPr lang="en-US" sz="2000" dirty="0">
                <a:solidFill>
                  <a:srgbClr val="55301C"/>
                </a:solidFill>
              </a:rPr>
              <a:t>Many videos aim to elicit specific actions or responses from viewers, such as making a purchase, signing up for a service, or spreading awareness about an issue. </a:t>
            </a:r>
            <a:endParaRPr lang="en-US" sz="2000" dirty="0" smtClean="0">
              <a:solidFill>
                <a:srgbClr val="55301C"/>
              </a:solidFill>
            </a:endParaRPr>
          </a:p>
          <a:p>
            <a:pPr marL="285750" lvl="0" indent="-285750">
              <a:buSzPts val="2000"/>
              <a:buFont typeface="Noto Sans Symbols"/>
              <a:buChar char="❑"/>
            </a:pPr>
            <a:r>
              <a:rPr lang="en-US" sz="2000" dirty="0" smtClean="0">
                <a:solidFill>
                  <a:srgbClr val="55301C"/>
                </a:solidFill>
              </a:rPr>
              <a:t>Effective </a:t>
            </a:r>
            <a:r>
              <a:rPr lang="en-US" sz="2000" dirty="0">
                <a:solidFill>
                  <a:srgbClr val="55301C"/>
                </a:solidFill>
              </a:rPr>
              <a:t>videos include clear calls to action that motivate viewers to take the desired next steps.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560527" y="0"/>
            <a:ext cx="5736364"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The art of video-making</a:t>
            </a:r>
            <a:endParaRPr dirty="0"/>
          </a:p>
        </p:txBody>
      </p:sp>
      <p:sp>
        <p:nvSpPr>
          <p:cNvPr id="246" name="Google Shape;246;p25"/>
          <p:cNvSpPr/>
          <p:nvPr/>
        </p:nvSpPr>
        <p:spPr>
          <a:xfrm>
            <a:off x="708088" y="696191"/>
            <a:ext cx="7064312" cy="4616608"/>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a:solidFill>
                  <a:schemeClr val="bg1">
                    <a:lumMod val="25000"/>
                  </a:schemeClr>
                </a:solidFill>
              </a:rPr>
              <a:t>6.	Feedback and Iteration</a:t>
            </a:r>
            <a:r>
              <a:rPr lang="en-US" sz="2000" b="1" dirty="0" smtClean="0">
                <a:solidFill>
                  <a:schemeClr val="bg1">
                    <a:lumMod val="25000"/>
                  </a:schemeClr>
                </a:solidFill>
              </a:rPr>
              <a:t>:</a:t>
            </a:r>
          </a:p>
          <a:p>
            <a:pPr lvl="0">
              <a:buSzPts val="2000"/>
            </a:pPr>
            <a:endParaRPr lang="en-US" sz="2000" b="1" dirty="0">
              <a:solidFill>
                <a:schemeClr val="bg1">
                  <a:lumMod val="25000"/>
                </a:schemeClr>
              </a:solidFill>
            </a:endParaRPr>
          </a:p>
          <a:p>
            <a:pPr marL="285750" lvl="0" indent="-285750">
              <a:buSzPts val="2000"/>
              <a:buFont typeface="Noto Sans Symbols"/>
              <a:buChar char="❑"/>
            </a:pPr>
            <a:r>
              <a:rPr lang="en-US" sz="2000" b="1" dirty="0">
                <a:solidFill>
                  <a:schemeClr val="bg1">
                    <a:lumMod val="25000"/>
                  </a:schemeClr>
                </a:solidFill>
              </a:rPr>
              <a:t>•	</a:t>
            </a:r>
            <a:r>
              <a:rPr lang="en-US" sz="2000" i="1" dirty="0">
                <a:solidFill>
                  <a:schemeClr val="bg1">
                    <a:lumMod val="25000"/>
                  </a:schemeClr>
                </a:solidFill>
              </a:rPr>
              <a:t>Test Screening: </a:t>
            </a:r>
            <a:r>
              <a:rPr lang="en-US" sz="2000" dirty="0">
                <a:solidFill>
                  <a:schemeClr val="bg1">
                    <a:lumMod val="25000"/>
                  </a:schemeClr>
                </a:solidFill>
              </a:rPr>
              <a:t>Test screenings allow filmmakers to gather feedback from test audiences before finalizing the video. </a:t>
            </a:r>
            <a:endParaRPr lang="en-US" sz="2000" dirty="0" smtClean="0">
              <a:solidFill>
                <a:schemeClr val="bg1">
                  <a:lumMod val="25000"/>
                </a:schemeClr>
              </a:solidFill>
            </a:endParaRPr>
          </a:p>
          <a:p>
            <a:pPr marL="285750" lvl="0" indent="-285750">
              <a:buSzPts val="2000"/>
              <a:buFont typeface="Noto Sans Symbols"/>
              <a:buChar char="❑"/>
            </a:pPr>
            <a:r>
              <a:rPr lang="en-US" sz="2000" dirty="0" smtClean="0">
                <a:solidFill>
                  <a:schemeClr val="bg1">
                    <a:lumMod val="25000"/>
                  </a:schemeClr>
                </a:solidFill>
              </a:rPr>
              <a:t>This </a:t>
            </a:r>
            <a:r>
              <a:rPr lang="en-US" sz="2000" dirty="0">
                <a:solidFill>
                  <a:schemeClr val="bg1">
                    <a:lumMod val="25000"/>
                  </a:schemeClr>
                </a:solidFill>
              </a:rPr>
              <a:t>feedback helps identify areas for improvement and informs revisions to enhance the overall quality and effectiveness of the video.</a:t>
            </a:r>
          </a:p>
          <a:p>
            <a:pPr marL="285750" lvl="0" indent="-285750">
              <a:buSzPts val="2000"/>
              <a:buFont typeface="Noto Sans Symbols"/>
              <a:buChar char="❑"/>
            </a:pPr>
            <a:r>
              <a:rPr lang="en-US" sz="2000" dirty="0">
                <a:solidFill>
                  <a:schemeClr val="bg1">
                    <a:lumMod val="25000"/>
                  </a:schemeClr>
                </a:solidFill>
              </a:rPr>
              <a:t>•	</a:t>
            </a:r>
            <a:r>
              <a:rPr lang="en-US" sz="2000" i="1" dirty="0">
                <a:solidFill>
                  <a:schemeClr val="bg1">
                    <a:lumMod val="25000"/>
                  </a:schemeClr>
                </a:solidFill>
              </a:rPr>
              <a:t>Iterative Process: </a:t>
            </a:r>
            <a:r>
              <a:rPr lang="en-US" sz="2000" dirty="0">
                <a:solidFill>
                  <a:schemeClr val="bg1">
                    <a:lumMod val="25000"/>
                  </a:schemeClr>
                </a:solidFill>
              </a:rPr>
              <a:t>Video-making is an iterative process that involves multiple stages of planning, filming, editing, and refining. </a:t>
            </a:r>
            <a:endParaRPr lang="en-US" sz="2000" dirty="0" smtClean="0">
              <a:solidFill>
                <a:schemeClr val="bg1">
                  <a:lumMod val="25000"/>
                </a:schemeClr>
              </a:solidFill>
            </a:endParaRPr>
          </a:p>
          <a:p>
            <a:pPr marL="285750" lvl="0" indent="-285750">
              <a:buSzPts val="2000"/>
              <a:buFont typeface="Noto Sans Symbols"/>
              <a:buChar char="❑"/>
            </a:pPr>
            <a:r>
              <a:rPr lang="en-US" sz="2000" dirty="0" smtClean="0">
                <a:solidFill>
                  <a:schemeClr val="bg1">
                    <a:lumMod val="25000"/>
                  </a:schemeClr>
                </a:solidFill>
              </a:rPr>
              <a:t>Filmmakers </a:t>
            </a:r>
            <a:r>
              <a:rPr lang="en-US" sz="2000" dirty="0">
                <a:solidFill>
                  <a:schemeClr val="bg1">
                    <a:lumMod val="25000"/>
                  </a:schemeClr>
                </a:solidFill>
              </a:rPr>
              <a:t>continually review and adjust their work based on feedback and their artistic vision until they achieve the desired result.</a:t>
            </a:r>
          </a:p>
          <a:p>
            <a:pPr marL="285750" marR="0" lvl="0" indent="-196850" algn="l" rtl="0">
              <a:lnSpc>
                <a:spcPct val="100000"/>
              </a:lnSpc>
              <a:spcBef>
                <a:spcPts val="0"/>
              </a:spcBef>
              <a:spcAft>
                <a:spcPts val="0"/>
              </a:spcAft>
              <a:buClr>
                <a:srgbClr val="000000"/>
              </a:buClr>
              <a:buSzPts val="1400"/>
              <a:buFont typeface="Noto Sans Symbols"/>
              <a:buNone/>
            </a:pP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2" name="Google Shape;252;p26"/>
          <p:cNvSpPr/>
          <p:nvPr/>
        </p:nvSpPr>
        <p:spPr>
          <a:xfrm>
            <a:off x="529936" y="119108"/>
            <a:ext cx="5370553" cy="461624"/>
          </a:xfrm>
          <a:prstGeom prst="rect">
            <a:avLst/>
          </a:prstGeom>
          <a:noFill/>
          <a:ln>
            <a:noFill/>
          </a:ln>
        </p:spPr>
        <p:txBody>
          <a:bodyPr spcFirstLastPara="1" wrap="square" lIns="91425" tIns="45700" rIns="91425" bIns="45700" anchor="t" anchorCtr="0">
            <a:spAutoFit/>
          </a:bodyPr>
          <a:lstStyle/>
          <a:p>
            <a:pPr lvl="0"/>
            <a:r>
              <a:rPr lang="en-US" sz="2400" b="1" dirty="0">
                <a:solidFill>
                  <a:schemeClr val="bg1">
                    <a:lumMod val="10000"/>
                  </a:schemeClr>
                </a:solidFill>
                <a:latin typeface="Poor Richard" panose="02080502050505020702" pitchFamily="18" charset="0"/>
              </a:rPr>
              <a:t>The art of film-making</a:t>
            </a:r>
            <a:endParaRPr sz="2400" b="0" i="0" u="none" strike="noStrike" cap="none" dirty="0">
              <a:solidFill>
                <a:schemeClr val="bg1">
                  <a:lumMod val="10000"/>
                </a:schemeClr>
              </a:solidFill>
              <a:sym typeface="Arial"/>
            </a:endParaRPr>
          </a:p>
        </p:txBody>
      </p:sp>
      <p:sp>
        <p:nvSpPr>
          <p:cNvPr id="3" name="Rectangle 2"/>
          <p:cNvSpPr/>
          <p:nvPr/>
        </p:nvSpPr>
        <p:spPr>
          <a:xfrm>
            <a:off x="849976" y="742295"/>
            <a:ext cx="6933854" cy="4401205"/>
          </a:xfrm>
          <a:prstGeom prst="rect">
            <a:avLst/>
          </a:prstGeom>
        </p:spPr>
        <p:txBody>
          <a:bodyPr wrap="square">
            <a:spAutoFit/>
          </a:bodyPr>
          <a:lstStyle/>
          <a:p>
            <a:r>
              <a:rPr lang="en-US" sz="2000" b="1" dirty="0" smtClean="0">
                <a:solidFill>
                  <a:schemeClr val="bg1">
                    <a:lumMod val="25000"/>
                  </a:schemeClr>
                </a:solidFill>
              </a:rPr>
              <a:t>1. Pre-Production</a:t>
            </a:r>
            <a:r>
              <a:rPr lang="en-US" sz="2000" b="1" dirty="0">
                <a:solidFill>
                  <a:schemeClr val="bg1">
                    <a:lumMod val="25000"/>
                  </a:schemeClr>
                </a:solidFill>
              </a:rPr>
              <a:t>:</a:t>
            </a:r>
          </a:p>
          <a:p>
            <a:r>
              <a:rPr lang="en-US" sz="2000" dirty="0" smtClean="0">
                <a:solidFill>
                  <a:schemeClr val="bg1">
                    <a:lumMod val="25000"/>
                  </a:schemeClr>
                </a:solidFill>
              </a:rPr>
              <a:t>• </a:t>
            </a:r>
            <a:r>
              <a:rPr lang="en-US" sz="2000" i="1" dirty="0" smtClean="0">
                <a:solidFill>
                  <a:schemeClr val="bg1">
                    <a:lumMod val="25000"/>
                  </a:schemeClr>
                </a:solidFill>
              </a:rPr>
              <a:t>Scriptwriting</a:t>
            </a:r>
            <a:r>
              <a:rPr lang="en-US" sz="2000" i="1" dirty="0">
                <a:solidFill>
                  <a:schemeClr val="bg1">
                    <a:lumMod val="25000"/>
                  </a:schemeClr>
                </a:solidFill>
              </a:rPr>
              <a:t>: </a:t>
            </a:r>
            <a:r>
              <a:rPr lang="en-US" sz="2000" dirty="0">
                <a:solidFill>
                  <a:schemeClr val="bg1">
                    <a:lumMod val="25000"/>
                  </a:schemeClr>
                </a:solidFill>
              </a:rPr>
              <a:t>The foundation of any film is its screenplay. Scriptwriters develop the storyline, characters, dialogue, and scene descriptions, crafting the blueprint for the entire film.</a:t>
            </a:r>
          </a:p>
          <a:p>
            <a:r>
              <a:rPr lang="en-US" sz="2000" dirty="0" smtClean="0">
                <a:solidFill>
                  <a:schemeClr val="bg1">
                    <a:lumMod val="25000"/>
                  </a:schemeClr>
                </a:solidFill>
              </a:rPr>
              <a:t>• </a:t>
            </a:r>
            <a:r>
              <a:rPr lang="en-US" sz="2000" i="1" dirty="0" smtClean="0">
                <a:solidFill>
                  <a:schemeClr val="bg1">
                    <a:lumMod val="25000"/>
                  </a:schemeClr>
                </a:solidFill>
              </a:rPr>
              <a:t>Storyboarding</a:t>
            </a:r>
            <a:r>
              <a:rPr lang="en-US" sz="2000" i="1" dirty="0">
                <a:solidFill>
                  <a:schemeClr val="bg1">
                    <a:lumMod val="25000"/>
                  </a:schemeClr>
                </a:solidFill>
              </a:rPr>
              <a:t>: </a:t>
            </a:r>
            <a:r>
              <a:rPr lang="en-US" sz="2000" dirty="0">
                <a:solidFill>
                  <a:schemeClr val="bg1">
                    <a:lumMod val="25000"/>
                  </a:schemeClr>
                </a:solidFill>
              </a:rPr>
              <a:t>Storyboarding involves creating a visual representation of the screenplay, sketching out the sequence of shots or scenes to plan the visual narrative. It helps in visualizing the pacing, composition, and flow of the film.</a:t>
            </a:r>
          </a:p>
          <a:p>
            <a:r>
              <a:rPr lang="en-US" sz="2000" dirty="0" smtClean="0">
                <a:solidFill>
                  <a:schemeClr val="bg1">
                    <a:lumMod val="25000"/>
                  </a:schemeClr>
                </a:solidFill>
              </a:rPr>
              <a:t>• </a:t>
            </a:r>
            <a:r>
              <a:rPr lang="en-US" sz="2000" i="1" dirty="0" smtClean="0">
                <a:solidFill>
                  <a:schemeClr val="bg1">
                    <a:lumMod val="25000"/>
                  </a:schemeClr>
                </a:solidFill>
              </a:rPr>
              <a:t>Casting</a:t>
            </a:r>
            <a:r>
              <a:rPr lang="en-US" sz="2000" i="1" dirty="0">
                <a:solidFill>
                  <a:schemeClr val="bg1">
                    <a:lumMod val="25000"/>
                  </a:schemeClr>
                </a:solidFill>
              </a:rPr>
              <a:t>: </a:t>
            </a:r>
            <a:r>
              <a:rPr lang="en-US" sz="2000" dirty="0">
                <a:solidFill>
                  <a:schemeClr val="bg1">
                    <a:lumMod val="25000"/>
                  </a:schemeClr>
                </a:solidFill>
              </a:rPr>
              <a:t>Casting involves selecting actors to portray the characters in the film. Casting directors search for talent that fits the vision of the characters and can bring them to life convincingly.</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2776200" y="90120"/>
            <a:ext cx="6367800" cy="648072"/>
          </a:xfrm>
          <a:prstGeom prst="rect">
            <a:avLst/>
          </a:prstGeom>
          <a:noFill/>
          <a:ln>
            <a:noFill/>
          </a:ln>
        </p:spPr>
        <p:txBody>
          <a:bodyPr spcFirstLastPara="1" wrap="square" lIns="91425" tIns="91425" rIns="91425" bIns="91425" anchor="ctr" anchorCtr="0">
            <a:noAutofit/>
          </a:bodyPr>
          <a:lstStyle/>
          <a:p>
            <a:pPr lvl="0" algn="l">
              <a:buClr>
                <a:srgbClr val="000000"/>
              </a:buClr>
              <a:buSzTx/>
            </a:pPr>
            <a:r>
              <a:rPr lang="en-US" sz="2400" dirty="0">
                <a:solidFill>
                  <a:srgbClr val="22130B"/>
                </a:solidFill>
                <a:latin typeface="Poor Richard" panose="02080502050505020702" pitchFamily="18" charset="0"/>
                <a:cs typeface="Arial"/>
                <a:sym typeface="Arial"/>
              </a:rPr>
              <a:t>The art of film-making</a:t>
            </a:r>
          </a:p>
        </p:txBody>
      </p:sp>
      <p:sp>
        <p:nvSpPr>
          <p:cNvPr id="258" name="Google Shape;258;p27"/>
          <p:cNvSpPr/>
          <p:nvPr/>
        </p:nvSpPr>
        <p:spPr>
          <a:xfrm>
            <a:off x="135646" y="722004"/>
            <a:ext cx="8071094" cy="4401164"/>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a:t>2.	Production:</a:t>
            </a:r>
          </a:p>
          <a:p>
            <a:pPr marL="285750" lvl="0" indent="-285750">
              <a:buSzPts val="2000"/>
              <a:buFont typeface="Noto Sans Symbols"/>
              <a:buChar char="❑"/>
            </a:pPr>
            <a:r>
              <a:rPr lang="en-US" sz="2000" dirty="0"/>
              <a:t>•	</a:t>
            </a:r>
            <a:r>
              <a:rPr lang="en-US" sz="2000" i="1" dirty="0"/>
              <a:t>Direction: </a:t>
            </a:r>
            <a:r>
              <a:rPr lang="en-US" sz="2000" dirty="0"/>
              <a:t>The director is the creative visionary behind the film, responsible for interpreting the screenplay, guiding the performances of the actors, and overseeing all aspects of production.</a:t>
            </a:r>
          </a:p>
          <a:p>
            <a:pPr marL="285750" lvl="0" indent="-285750">
              <a:buSzPts val="2000"/>
              <a:buFont typeface="Noto Sans Symbols"/>
              <a:buChar char="❑"/>
            </a:pPr>
            <a:r>
              <a:rPr lang="en-US" sz="2000" dirty="0"/>
              <a:t>•	</a:t>
            </a:r>
            <a:r>
              <a:rPr lang="en-US" sz="2000" i="1" dirty="0"/>
              <a:t>Cinematography: </a:t>
            </a:r>
            <a:r>
              <a:rPr lang="en-US" sz="2000" dirty="0"/>
              <a:t>Cinematographers are responsible for capturing the visual elements of the film. </a:t>
            </a:r>
            <a:endParaRPr lang="en-US" sz="2000" dirty="0" smtClean="0"/>
          </a:p>
          <a:p>
            <a:pPr marL="285750" lvl="0" indent="-285750">
              <a:buSzPts val="2000"/>
              <a:buFont typeface="Noto Sans Symbols"/>
              <a:buChar char="❑"/>
            </a:pPr>
            <a:r>
              <a:rPr lang="en-US" sz="2000" dirty="0" smtClean="0"/>
              <a:t>They </a:t>
            </a:r>
            <a:r>
              <a:rPr lang="en-US" sz="2000" dirty="0"/>
              <a:t>use techniques such as framing, composition, lighting, camera movement, and lens selection to create visually compelling shots.</a:t>
            </a:r>
          </a:p>
          <a:p>
            <a:pPr marL="285750" lvl="0" indent="-285750">
              <a:buSzPts val="2000"/>
              <a:buFont typeface="Noto Sans Symbols"/>
              <a:buChar char="❑"/>
            </a:pPr>
            <a:r>
              <a:rPr lang="en-US" sz="2000" dirty="0"/>
              <a:t>•	</a:t>
            </a:r>
            <a:r>
              <a:rPr lang="en-US" sz="2000" i="1" dirty="0"/>
              <a:t>Acting: </a:t>
            </a:r>
            <a:r>
              <a:rPr lang="en-US" sz="2000" dirty="0"/>
              <a:t>Actors bring the characters to life through their performances. </a:t>
            </a:r>
            <a:endParaRPr lang="en-US" sz="2000" dirty="0" smtClean="0"/>
          </a:p>
          <a:p>
            <a:pPr marL="285750" lvl="0" indent="-285750">
              <a:buSzPts val="2000"/>
              <a:buFont typeface="Noto Sans Symbols"/>
              <a:buChar char="❑"/>
            </a:pPr>
            <a:r>
              <a:rPr lang="en-US" sz="2000" dirty="0" smtClean="0"/>
              <a:t>They </a:t>
            </a:r>
            <a:r>
              <a:rPr lang="en-US" sz="2000" dirty="0"/>
              <a:t>convey emotions, motivations, and relationships, immersing the audience in the story and creating empathy with the characters.</a:t>
            </a:r>
            <a:endParaRPr lang="en-US"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8"/>
          <p:cNvSpPr txBox="1">
            <a:spLocks noGrp="1"/>
          </p:cNvSpPr>
          <p:nvPr>
            <p:ph type="title"/>
          </p:nvPr>
        </p:nvSpPr>
        <p:spPr>
          <a:xfrm>
            <a:off x="0" y="0"/>
            <a:ext cx="6367800"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The art of film-making</a:t>
            </a:r>
            <a:endParaRPr dirty="0"/>
          </a:p>
        </p:txBody>
      </p:sp>
      <p:sp>
        <p:nvSpPr>
          <p:cNvPr id="264" name="Google Shape;264;p28"/>
          <p:cNvSpPr/>
          <p:nvPr/>
        </p:nvSpPr>
        <p:spPr>
          <a:xfrm>
            <a:off x="514350" y="696191"/>
            <a:ext cx="7166609" cy="4401164"/>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r>
              <a:rPr lang="en-US" sz="2000" b="1" dirty="0"/>
              <a:t>3.	Post-Production:</a:t>
            </a:r>
          </a:p>
          <a:p>
            <a:pPr marL="285750" lvl="0" indent="-285750">
              <a:buSzPts val="2000"/>
              <a:buFont typeface="Noto Sans Symbols"/>
              <a:buChar char="❑"/>
            </a:pPr>
            <a:r>
              <a:rPr lang="en-US" sz="2000" dirty="0"/>
              <a:t>•	</a:t>
            </a:r>
            <a:r>
              <a:rPr lang="en-US" sz="2000" i="1" dirty="0"/>
              <a:t>Editing: </a:t>
            </a:r>
            <a:r>
              <a:rPr lang="en-US" sz="2000" dirty="0" smtClean="0"/>
              <a:t>is </a:t>
            </a:r>
            <a:r>
              <a:rPr lang="en-US" sz="2000" dirty="0"/>
              <a:t>where the raw footage is transformed into a cohesive film. Video editors assemble footage, add transitions, effects, and audio, and fine-tune the pacing and rhythm of the film to create the desired impact.</a:t>
            </a:r>
          </a:p>
          <a:p>
            <a:pPr marL="285750" lvl="0" indent="-285750">
              <a:buSzPts val="2000"/>
              <a:buFont typeface="Noto Sans Symbols"/>
              <a:buChar char="❑"/>
            </a:pPr>
            <a:r>
              <a:rPr lang="en-US" sz="2000" dirty="0"/>
              <a:t>•	</a:t>
            </a:r>
            <a:r>
              <a:rPr lang="en-US" sz="2000" i="1" dirty="0"/>
              <a:t>Sound Design: </a:t>
            </a:r>
            <a:r>
              <a:rPr lang="en-US" sz="2000" dirty="0" smtClean="0"/>
              <a:t>creating </a:t>
            </a:r>
            <a:r>
              <a:rPr lang="en-US" sz="2000" dirty="0"/>
              <a:t>and </a:t>
            </a:r>
            <a:r>
              <a:rPr lang="en-US" sz="2000" dirty="0" smtClean="0"/>
              <a:t>manipulating </a:t>
            </a:r>
            <a:r>
              <a:rPr lang="en-US" sz="2000" dirty="0"/>
              <a:t>audio elements such as dialogue, music, sound effects, and ambient noise to enhance the atmosphere, emotion, and realism of the film.</a:t>
            </a:r>
          </a:p>
          <a:p>
            <a:pPr marL="285750" lvl="0" indent="-285750">
              <a:buSzPts val="2000"/>
              <a:buFont typeface="Noto Sans Symbols"/>
              <a:buChar char="❑"/>
            </a:pPr>
            <a:r>
              <a:rPr lang="en-US" sz="2000" dirty="0"/>
              <a:t>•	</a:t>
            </a:r>
            <a:r>
              <a:rPr lang="en-US" sz="2000" i="1" dirty="0"/>
              <a:t>Visual Effects: </a:t>
            </a:r>
            <a:r>
              <a:rPr lang="en-US" sz="2000" dirty="0" smtClean="0"/>
              <a:t>use of digital </a:t>
            </a:r>
            <a:r>
              <a:rPr lang="en-US" sz="2000" dirty="0"/>
              <a:t>techniques such as CGI (computer-generated imagery), compositing, and motion graphics to create or enhance elements within the film, such as fantastical creatures, environments, or action sequences.</a:t>
            </a:r>
            <a:endParaRPr lang="en-US" sz="20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9"/>
          <p:cNvSpPr txBox="1">
            <a:spLocks noGrp="1"/>
          </p:cNvSpPr>
          <p:nvPr>
            <p:ph type="title"/>
          </p:nvPr>
        </p:nvSpPr>
        <p:spPr>
          <a:xfrm>
            <a:off x="960120" y="-182880"/>
            <a:ext cx="6367800" cy="792088"/>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The art of film-making</a:t>
            </a:r>
            <a:endParaRPr dirty="0"/>
          </a:p>
        </p:txBody>
      </p:sp>
      <p:sp>
        <p:nvSpPr>
          <p:cNvPr id="270" name="Google Shape;270;p29"/>
          <p:cNvSpPr/>
          <p:nvPr/>
        </p:nvSpPr>
        <p:spPr>
          <a:xfrm>
            <a:off x="82238" y="110294"/>
            <a:ext cx="7917824" cy="5324494"/>
          </a:xfrm>
          <a:prstGeom prst="rect">
            <a:avLst/>
          </a:prstGeom>
          <a:noFill/>
          <a:ln>
            <a:noFill/>
          </a:ln>
        </p:spPr>
        <p:txBody>
          <a:bodyPr spcFirstLastPara="1" wrap="square" lIns="91425" tIns="45700" rIns="91425" bIns="45700" anchor="t" anchorCtr="0">
            <a:spAutoFit/>
          </a:bodyPr>
          <a:lstStyle/>
          <a:p>
            <a:pPr marL="285750" lvl="0" indent="-285750">
              <a:buSzPts val="2000"/>
              <a:buFont typeface="Noto Sans Symbols"/>
              <a:buChar char="❑"/>
            </a:pPr>
            <a:endParaRPr lang="en-US" sz="2000" dirty="0"/>
          </a:p>
          <a:p>
            <a:pPr marL="285750" lvl="0" indent="-285750">
              <a:buSzPts val="2000"/>
              <a:buFont typeface="Noto Sans Symbols"/>
              <a:buChar char="❑"/>
            </a:pPr>
            <a:r>
              <a:rPr lang="en-US" sz="2000" dirty="0"/>
              <a:t>4.	</a:t>
            </a:r>
            <a:r>
              <a:rPr lang="en-US" sz="2000" b="1" dirty="0"/>
              <a:t>Narrative Structure and Storytelling:</a:t>
            </a:r>
          </a:p>
          <a:p>
            <a:pPr marL="285750" lvl="0" indent="-285750">
              <a:buSzPts val="2000"/>
              <a:buFont typeface="Noto Sans Symbols"/>
              <a:buChar char="❑"/>
            </a:pPr>
            <a:r>
              <a:rPr lang="en-US" sz="2000" dirty="0"/>
              <a:t>•	</a:t>
            </a:r>
            <a:r>
              <a:rPr lang="en-US" sz="2000" i="1" dirty="0"/>
              <a:t>Character Development: </a:t>
            </a:r>
            <a:r>
              <a:rPr lang="en-US" sz="2000" dirty="0"/>
              <a:t>Compelling characters are at the heart of any great film. </a:t>
            </a:r>
            <a:endParaRPr lang="en-US" sz="2000" dirty="0" smtClean="0"/>
          </a:p>
          <a:p>
            <a:pPr marL="285750" lvl="0" indent="-285750">
              <a:buSzPts val="2000"/>
              <a:buFont typeface="Noto Sans Symbols"/>
              <a:buChar char="❑"/>
            </a:pPr>
            <a:r>
              <a:rPr lang="en-US" sz="2000" dirty="0" smtClean="0"/>
              <a:t>Filmmakers </a:t>
            </a:r>
            <a:r>
              <a:rPr lang="en-US" sz="2000" dirty="0"/>
              <a:t>develop complex, multidimensional characters with distinct personalities, motivations, and arcs that evolve throughout the story.</a:t>
            </a:r>
          </a:p>
          <a:p>
            <a:pPr marL="285750" lvl="0" indent="-285750">
              <a:buSzPts val="2000"/>
              <a:buFont typeface="Noto Sans Symbols"/>
              <a:buChar char="❑"/>
            </a:pPr>
            <a:r>
              <a:rPr lang="en-US" sz="2000" dirty="0"/>
              <a:t>•	</a:t>
            </a:r>
            <a:r>
              <a:rPr lang="en-US" sz="2000" i="1" dirty="0"/>
              <a:t>Plot and Pacing: </a:t>
            </a:r>
            <a:r>
              <a:rPr lang="en-US" sz="2000" dirty="0"/>
              <a:t>A well-crafted plot engages the audience with its twists, turns, and revelations. </a:t>
            </a:r>
            <a:endParaRPr lang="en-US" sz="2000" dirty="0" smtClean="0"/>
          </a:p>
          <a:p>
            <a:pPr marL="285750" lvl="0" indent="-285750">
              <a:buSzPts val="2000"/>
              <a:buFont typeface="Noto Sans Symbols"/>
              <a:buChar char="❑"/>
            </a:pPr>
            <a:r>
              <a:rPr lang="en-US" sz="2000" dirty="0" smtClean="0"/>
              <a:t>Filmmakers </a:t>
            </a:r>
            <a:r>
              <a:rPr lang="en-US" sz="2000" dirty="0"/>
              <a:t>use pacing, suspense, and structure to maintain tension, build anticipation, and keep viewers invested in the story.</a:t>
            </a:r>
          </a:p>
          <a:p>
            <a:pPr marL="285750" lvl="0" indent="-285750">
              <a:buSzPts val="2000"/>
              <a:buFont typeface="Noto Sans Symbols"/>
              <a:buChar char="❑"/>
            </a:pPr>
            <a:r>
              <a:rPr lang="en-US" sz="2000" dirty="0"/>
              <a:t>•	</a:t>
            </a:r>
            <a:r>
              <a:rPr lang="en-US" sz="2000" i="1" dirty="0"/>
              <a:t>Themes and Subtext: </a:t>
            </a:r>
            <a:r>
              <a:rPr lang="en-US" sz="2000" dirty="0"/>
              <a:t>Themes and subtext add depth and resonance to the film, exploring universal truths, social issues, and philosophical questions. </a:t>
            </a:r>
            <a:endParaRPr lang="en-US" sz="2000" dirty="0" smtClean="0"/>
          </a:p>
          <a:p>
            <a:pPr marL="285750" lvl="0" indent="-285750">
              <a:buSzPts val="2000"/>
              <a:buFont typeface="Noto Sans Symbols"/>
              <a:buChar char="❑"/>
            </a:pPr>
            <a:r>
              <a:rPr lang="en-US" sz="2000" dirty="0" smtClean="0"/>
              <a:t>Filmmakers </a:t>
            </a:r>
            <a:r>
              <a:rPr lang="en-US" sz="2000" dirty="0"/>
              <a:t>use symbolism, metaphor, and allegory to convey deeper layers of meaning beneath the surface narrative.</a:t>
            </a:r>
          </a:p>
          <a:p>
            <a:pPr marL="285750" lvl="0" indent="-285750">
              <a:buSzPts val="2000"/>
              <a:buFont typeface="Noto Sans Symbols"/>
              <a:buChar char="❑"/>
            </a:pPr>
            <a:endParaRPr lang="en-US" sz="2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30"/>
          <p:cNvSpPr txBox="1">
            <a:spLocks noGrp="1"/>
          </p:cNvSpPr>
          <p:nvPr>
            <p:ph type="title"/>
          </p:nvPr>
        </p:nvSpPr>
        <p:spPr>
          <a:xfrm>
            <a:off x="1" y="0"/>
            <a:ext cx="5787736" cy="602673"/>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The art of film-making</a:t>
            </a:r>
            <a:endParaRPr dirty="0">
              <a:solidFill>
                <a:srgbClr val="22130B"/>
              </a:solidFill>
            </a:endParaRPr>
          </a:p>
        </p:txBody>
      </p:sp>
      <p:sp>
        <p:nvSpPr>
          <p:cNvPr id="276" name="Google Shape;276;p30"/>
          <p:cNvSpPr/>
          <p:nvPr/>
        </p:nvSpPr>
        <p:spPr>
          <a:xfrm>
            <a:off x="140112" y="619225"/>
            <a:ext cx="7746588" cy="4524275"/>
          </a:xfrm>
          <a:prstGeom prst="rect">
            <a:avLst/>
          </a:prstGeom>
          <a:noFill/>
          <a:ln>
            <a:noFill/>
          </a:ln>
        </p:spPr>
        <p:txBody>
          <a:bodyPr spcFirstLastPara="1" wrap="square" lIns="91425" tIns="45700" rIns="91425" bIns="45700" anchor="t" anchorCtr="0">
            <a:spAutoFit/>
          </a:bodyPr>
          <a:lstStyle/>
          <a:p>
            <a:pPr lvl="0"/>
            <a:r>
              <a:rPr lang="en-US" sz="2400" b="1" dirty="0" smtClean="0">
                <a:solidFill>
                  <a:srgbClr val="22130B"/>
                </a:solidFill>
              </a:rPr>
              <a:t>5</a:t>
            </a:r>
            <a:r>
              <a:rPr lang="en-US" sz="2400" b="1" dirty="0">
                <a:solidFill>
                  <a:srgbClr val="22130B"/>
                </a:solidFill>
              </a:rPr>
              <a:t>.	Visual Style and Aesthetics:</a:t>
            </a:r>
          </a:p>
          <a:p>
            <a:pPr lvl="0"/>
            <a:r>
              <a:rPr lang="en-US" sz="2400" dirty="0">
                <a:solidFill>
                  <a:srgbClr val="22130B"/>
                </a:solidFill>
              </a:rPr>
              <a:t>•	</a:t>
            </a:r>
            <a:r>
              <a:rPr lang="en-US" sz="2400" i="1" dirty="0">
                <a:solidFill>
                  <a:srgbClr val="22130B"/>
                </a:solidFill>
              </a:rPr>
              <a:t>Production Design: </a:t>
            </a:r>
            <a:r>
              <a:rPr lang="en-US" sz="2400" dirty="0">
                <a:solidFill>
                  <a:srgbClr val="22130B"/>
                </a:solidFill>
              </a:rPr>
              <a:t>Production designers create the visual world of the film, including sets, props, costumes, and locations. </a:t>
            </a:r>
            <a:endParaRPr lang="en-US" sz="2400" dirty="0" smtClean="0">
              <a:solidFill>
                <a:srgbClr val="22130B"/>
              </a:solidFill>
            </a:endParaRPr>
          </a:p>
          <a:p>
            <a:pPr marL="342900" lvl="0" indent="-342900">
              <a:buFont typeface="Arial" panose="020B0604020202020204" pitchFamily="34" charset="0"/>
              <a:buChar char="•"/>
            </a:pPr>
            <a:r>
              <a:rPr lang="en-US" sz="2400" dirty="0" smtClean="0">
                <a:solidFill>
                  <a:srgbClr val="22130B"/>
                </a:solidFill>
              </a:rPr>
              <a:t>They </a:t>
            </a:r>
            <a:r>
              <a:rPr lang="en-US" sz="2400" dirty="0">
                <a:solidFill>
                  <a:srgbClr val="22130B"/>
                </a:solidFill>
              </a:rPr>
              <a:t>establish the film's aesthetic style, atmosphere, and mood, immersing viewers in the story's world.</a:t>
            </a:r>
          </a:p>
          <a:p>
            <a:pPr lvl="0"/>
            <a:r>
              <a:rPr lang="en-US" sz="2400" dirty="0">
                <a:solidFill>
                  <a:srgbClr val="22130B"/>
                </a:solidFill>
              </a:rPr>
              <a:t>•	</a:t>
            </a:r>
            <a:r>
              <a:rPr lang="en-US" sz="2400" i="1" dirty="0">
                <a:solidFill>
                  <a:srgbClr val="22130B"/>
                </a:solidFill>
              </a:rPr>
              <a:t>Cinematic Language: </a:t>
            </a:r>
            <a:r>
              <a:rPr lang="en-US" sz="2400" dirty="0">
                <a:solidFill>
                  <a:srgbClr val="22130B"/>
                </a:solidFill>
              </a:rPr>
              <a:t>Cinematic language encompasses the visual and auditory techniques filmmakers use to convey meaning and </a:t>
            </a:r>
            <a:r>
              <a:rPr lang="en-US" sz="2400" dirty="0" smtClean="0">
                <a:solidFill>
                  <a:srgbClr val="22130B"/>
                </a:solidFill>
              </a:rPr>
              <a:t>emotion.</a:t>
            </a:r>
          </a:p>
          <a:p>
            <a:pPr marL="342900" lvl="0" indent="-342900">
              <a:buFont typeface="Arial" panose="020B0604020202020204" pitchFamily="34" charset="0"/>
              <a:buChar char="•"/>
            </a:pPr>
            <a:r>
              <a:rPr lang="en-US" sz="2400" dirty="0" smtClean="0">
                <a:solidFill>
                  <a:srgbClr val="22130B"/>
                </a:solidFill>
              </a:rPr>
              <a:t>Techniques </a:t>
            </a:r>
            <a:r>
              <a:rPr lang="en-US" sz="2400" dirty="0">
                <a:solidFill>
                  <a:srgbClr val="22130B"/>
                </a:solidFill>
              </a:rPr>
              <a:t>such as camera movement, framing, color palette, and editing contribute to the film's overall aesthetic and tone</a:t>
            </a:r>
            <a:r>
              <a:rPr lang="en-US" sz="2400" dirty="0" smtClean="0">
                <a:solidFill>
                  <a:srgbClr val="22130B"/>
                </a:solidFill>
              </a:rPr>
              <a:t>.</a:t>
            </a:r>
            <a:endParaRPr sz="2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83409" y="249228"/>
            <a:ext cx="2765501" cy="461665"/>
          </a:xfrm>
          <a:prstGeom prst="rect">
            <a:avLst/>
          </a:prstGeom>
        </p:spPr>
        <p:txBody>
          <a:bodyPr wrap="none">
            <a:spAutoFit/>
          </a:bodyPr>
          <a:lstStyle/>
          <a:p>
            <a:r>
              <a:rPr lang="en-US" sz="2400" b="1" dirty="0">
                <a:solidFill>
                  <a:srgbClr val="22130B"/>
                </a:solidFill>
                <a:latin typeface="Poor Richard" panose="02080502050505020702" pitchFamily="18" charset="0"/>
              </a:rPr>
              <a:t>The art of film-making</a:t>
            </a:r>
            <a:endParaRPr lang="en-US" dirty="0"/>
          </a:p>
        </p:txBody>
      </p:sp>
      <p:sp>
        <p:nvSpPr>
          <p:cNvPr id="5" name="Rectangle 4"/>
          <p:cNvSpPr/>
          <p:nvPr/>
        </p:nvSpPr>
        <p:spPr>
          <a:xfrm>
            <a:off x="634364" y="947172"/>
            <a:ext cx="6480810" cy="4093428"/>
          </a:xfrm>
          <a:prstGeom prst="rect">
            <a:avLst/>
          </a:prstGeom>
        </p:spPr>
        <p:txBody>
          <a:bodyPr wrap="square">
            <a:spAutoFit/>
          </a:bodyPr>
          <a:lstStyle/>
          <a:p>
            <a:r>
              <a:rPr lang="en-US" b="1" dirty="0" smtClean="0"/>
              <a:t>6. </a:t>
            </a:r>
            <a:r>
              <a:rPr lang="en-US" sz="2000" b="1" dirty="0" smtClean="0"/>
              <a:t>Audience </a:t>
            </a:r>
            <a:r>
              <a:rPr lang="en-US" sz="2000" b="1" dirty="0"/>
              <a:t>Engagement and Impact:</a:t>
            </a:r>
          </a:p>
          <a:p>
            <a:pPr marL="342900" indent="-342900">
              <a:buFont typeface="Wingdings" panose="05000000000000000000" pitchFamily="2" charset="2"/>
              <a:buChar char="§"/>
            </a:pPr>
            <a:r>
              <a:rPr lang="en-US" sz="2000" dirty="0" smtClean="0"/>
              <a:t> </a:t>
            </a:r>
            <a:r>
              <a:rPr lang="en-US" sz="2000" i="1" dirty="0" smtClean="0"/>
              <a:t>Emotional </a:t>
            </a:r>
            <a:r>
              <a:rPr lang="en-US" sz="2000" i="1" dirty="0"/>
              <a:t>Connection: </a:t>
            </a:r>
            <a:r>
              <a:rPr lang="en-US" sz="2000" dirty="0"/>
              <a:t>Successful films evoke emotional responses from viewers, whether through laughter, tears, suspense, or </a:t>
            </a:r>
            <a:r>
              <a:rPr lang="en-US" sz="2000" dirty="0" smtClean="0"/>
              <a:t>excitement.</a:t>
            </a:r>
          </a:p>
          <a:p>
            <a:pPr marL="342900" indent="-342900">
              <a:buFont typeface="Wingdings" panose="05000000000000000000" pitchFamily="2" charset="2"/>
              <a:buChar char="§"/>
            </a:pPr>
            <a:r>
              <a:rPr lang="en-US" sz="2000" dirty="0" smtClean="0"/>
              <a:t>Filmmakers </a:t>
            </a:r>
            <a:r>
              <a:rPr lang="en-US" sz="2000" dirty="0"/>
              <a:t>use storytelling, character development, and visual and auditory cues to create emotional resonance and connect with the </a:t>
            </a:r>
            <a:r>
              <a:rPr lang="en-US" sz="2000" dirty="0" smtClean="0"/>
              <a:t>audience.</a:t>
            </a:r>
          </a:p>
          <a:p>
            <a:pPr marL="342900" indent="-342900">
              <a:buFont typeface="Wingdings" panose="05000000000000000000" pitchFamily="2" charset="2"/>
              <a:buChar char="§"/>
            </a:pPr>
            <a:r>
              <a:rPr lang="en-US" sz="2000" i="1" dirty="0" smtClean="0"/>
              <a:t>Social </a:t>
            </a:r>
            <a:r>
              <a:rPr lang="en-US" sz="2000" i="1" dirty="0"/>
              <a:t>and Cultural Impact: </a:t>
            </a:r>
            <a:r>
              <a:rPr lang="en-US" sz="2000" dirty="0"/>
              <a:t>Films have the power to influence society, spark conversations, and inspire change. </a:t>
            </a:r>
            <a:endParaRPr lang="en-US" sz="2000" dirty="0" smtClean="0"/>
          </a:p>
          <a:p>
            <a:pPr marL="342900" indent="-342900">
              <a:buFont typeface="Wingdings" panose="05000000000000000000" pitchFamily="2" charset="2"/>
              <a:buChar char="§"/>
            </a:pPr>
            <a:r>
              <a:rPr lang="en-US" sz="2000" dirty="0" smtClean="0"/>
              <a:t>They </a:t>
            </a:r>
            <a:r>
              <a:rPr lang="en-US" sz="2000" dirty="0"/>
              <a:t>explore universal themes and experiences, challenge societal norms, and provide a platform for marginalized voices and perspectives.</a:t>
            </a:r>
          </a:p>
        </p:txBody>
      </p:sp>
    </p:spTree>
    <p:extLst>
      <p:ext uri="{BB962C8B-B14F-4D97-AF65-F5344CB8AC3E}">
        <p14:creationId xmlns:p14="http://schemas.microsoft.com/office/powerpoint/2010/main" val="42435886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43479" y="134928"/>
            <a:ext cx="2765501" cy="461665"/>
          </a:xfrm>
          <a:prstGeom prst="rect">
            <a:avLst/>
          </a:prstGeom>
        </p:spPr>
        <p:txBody>
          <a:bodyPr wrap="none">
            <a:spAutoFit/>
          </a:bodyPr>
          <a:lstStyle/>
          <a:p>
            <a:r>
              <a:rPr lang="en-US" sz="2400" b="1" dirty="0">
                <a:solidFill>
                  <a:srgbClr val="22130B"/>
                </a:solidFill>
                <a:latin typeface="Poor Richard" panose="02080502050505020702" pitchFamily="18" charset="0"/>
              </a:rPr>
              <a:t>The art of film-making</a:t>
            </a:r>
            <a:endParaRPr lang="en-US" dirty="0"/>
          </a:p>
        </p:txBody>
      </p:sp>
      <p:sp>
        <p:nvSpPr>
          <p:cNvPr id="4" name="Rectangle 3"/>
          <p:cNvSpPr/>
          <p:nvPr/>
        </p:nvSpPr>
        <p:spPr>
          <a:xfrm>
            <a:off x="651510" y="828020"/>
            <a:ext cx="6720840" cy="4093428"/>
          </a:xfrm>
          <a:prstGeom prst="rect">
            <a:avLst/>
          </a:prstGeom>
        </p:spPr>
        <p:txBody>
          <a:bodyPr wrap="square">
            <a:spAutoFit/>
          </a:bodyPr>
          <a:lstStyle/>
          <a:p>
            <a:r>
              <a:rPr lang="en-US" sz="2000" b="1" dirty="0" smtClean="0"/>
              <a:t>7. Feedback </a:t>
            </a:r>
            <a:r>
              <a:rPr lang="en-US" sz="2000" b="1" dirty="0"/>
              <a:t>and Iteration:</a:t>
            </a:r>
          </a:p>
          <a:p>
            <a:pPr marL="342900" indent="-342900">
              <a:buFont typeface="Wingdings" panose="05000000000000000000" pitchFamily="2" charset="2"/>
              <a:buChar char="§"/>
            </a:pPr>
            <a:r>
              <a:rPr lang="en-US" sz="2000" i="1" dirty="0" smtClean="0"/>
              <a:t>Test </a:t>
            </a:r>
            <a:r>
              <a:rPr lang="en-US" sz="2000" i="1" dirty="0"/>
              <a:t>Screenings: </a:t>
            </a:r>
            <a:r>
              <a:rPr lang="en-US" sz="2000" dirty="0"/>
              <a:t>Test screenings allow filmmakers to gather feedback from test audiences before finalizing the film. </a:t>
            </a:r>
            <a:endParaRPr lang="en-US" sz="2000" dirty="0" smtClean="0"/>
          </a:p>
          <a:p>
            <a:pPr marL="342900" indent="-342900">
              <a:buFont typeface="Wingdings" panose="05000000000000000000" pitchFamily="2" charset="2"/>
              <a:buChar char="§"/>
            </a:pPr>
            <a:r>
              <a:rPr lang="en-US" sz="2000" dirty="0" smtClean="0"/>
              <a:t>This </a:t>
            </a:r>
            <a:r>
              <a:rPr lang="en-US" sz="2000" dirty="0"/>
              <a:t>feedback helps identify areas for improvement and informs revisions to enhance the overall quality and effectiveness of the </a:t>
            </a:r>
            <a:r>
              <a:rPr lang="en-US" sz="2000" dirty="0" smtClean="0"/>
              <a:t>film.</a:t>
            </a:r>
          </a:p>
          <a:p>
            <a:pPr marL="342900" indent="-342900">
              <a:buFont typeface="Wingdings" panose="05000000000000000000" pitchFamily="2" charset="2"/>
              <a:buChar char="§"/>
            </a:pPr>
            <a:r>
              <a:rPr lang="en-US" sz="2000" i="1" dirty="0" smtClean="0"/>
              <a:t>Iterative </a:t>
            </a:r>
            <a:r>
              <a:rPr lang="en-US" sz="2000" i="1" dirty="0"/>
              <a:t>Process: </a:t>
            </a:r>
            <a:r>
              <a:rPr lang="en-US" sz="2000" dirty="0"/>
              <a:t>Filmmaking is an iterative process that involves multiple stages of planning, production, and post-production. </a:t>
            </a:r>
            <a:endParaRPr lang="en-US" sz="2000" dirty="0" smtClean="0"/>
          </a:p>
          <a:p>
            <a:pPr marL="342900" indent="-342900">
              <a:buFont typeface="Wingdings" panose="05000000000000000000" pitchFamily="2" charset="2"/>
              <a:buChar char="§"/>
            </a:pPr>
            <a:r>
              <a:rPr lang="en-US" sz="2000" dirty="0" smtClean="0"/>
              <a:t>Filmmakers </a:t>
            </a:r>
            <a:r>
              <a:rPr lang="en-US" sz="2000" dirty="0"/>
              <a:t>continually review and adjust their work based on feedback and their artistic vision until they achieve the desired result.</a:t>
            </a:r>
          </a:p>
        </p:txBody>
      </p:sp>
    </p:spTree>
    <p:extLst>
      <p:ext uri="{BB962C8B-B14F-4D97-AF65-F5344CB8AC3E}">
        <p14:creationId xmlns:p14="http://schemas.microsoft.com/office/powerpoint/2010/main" val="34331739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277788" y="600916"/>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solidFill>
                  <a:schemeClr val="bg1">
                    <a:lumMod val="25000"/>
                  </a:schemeClr>
                </a:solidFill>
                <a:latin typeface="Poor Richard" panose="02080502050505020702" pitchFamily="18" charset="0"/>
                <a:ea typeface="Arial"/>
                <a:cs typeface="Arial"/>
                <a:sym typeface="Arial"/>
              </a:rPr>
              <a:t>Summary</a:t>
            </a:r>
            <a:r>
              <a:rPr lang="en-US" dirty="0"/>
              <a:t/>
            </a:r>
            <a:br>
              <a:rPr lang="en-US" dirty="0"/>
            </a:br>
            <a:endParaRPr dirty="0"/>
          </a:p>
        </p:txBody>
      </p:sp>
      <p:sp>
        <p:nvSpPr>
          <p:cNvPr id="288" name="Google Shape;288;p32"/>
          <p:cNvSpPr/>
          <p:nvPr/>
        </p:nvSpPr>
        <p:spPr>
          <a:xfrm>
            <a:off x="555352" y="619225"/>
            <a:ext cx="7502798" cy="4524275"/>
          </a:xfrm>
          <a:prstGeom prst="rect">
            <a:avLst/>
          </a:prstGeom>
          <a:noFill/>
          <a:ln>
            <a:noFill/>
          </a:ln>
        </p:spPr>
        <p:txBody>
          <a:bodyPr spcFirstLastPara="1" wrap="square" lIns="91425" tIns="45700" rIns="91425" bIns="45700" anchor="t" anchorCtr="0">
            <a:spAutoFit/>
          </a:bodyPr>
          <a:lstStyle/>
          <a:p>
            <a:pPr marL="285750" lvl="0" indent="-285750">
              <a:buSzPts val="1800"/>
              <a:buFont typeface="Noto Sans Symbols"/>
              <a:buChar char="▪"/>
            </a:pPr>
            <a:r>
              <a:rPr lang="en-US" sz="1800" dirty="0"/>
              <a:t>In summary, cartoons are animated illustrations characterized by exaggerated features and humorous themes, video refers to moving images accompanied by audio produced electronically, and film is a medium of visual storytelling involving the recording and projection of moving images onto a screen. </a:t>
            </a:r>
            <a:endParaRPr lang="en-US" sz="1800" dirty="0" smtClean="0"/>
          </a:p>
          <a:p>
            <a:pPr marL="285750" lvl="0" indent="-285750">
              <a:buSzPts val="1800"/>
              <a:buFont typeface="Noto Sans Symbols"/>
              <a:buChar char="▪"/>
            </a:pPr>
            <a:r>
              <a:rPr lang="en-US" sz="1800" dirty="0" smtClean="0"/>
              <a:t>Each </a:t>
            </a:r>
            <a:r>
              <a:rPr lang="en-US" sz="1800" dirty="0"/>
              <a:t>medium offers unique opportunities for storytelling, entertainment, and artistic expression.</a:t>
            </a:r>
          </a:p>
          <a:p>
            <a:pPr marL="285750" lvl="0" indent="-285750">
              <a:buSzPts val="1800"/>
              <a:buFont typeface="Noto Sans Symbols"/>
              <a:buChar char="▪"/>
            </a:pPr>
            <a:r>
              <a:rPr lang="en-US" sz="1800" dirty="0"/>
              <a:t>The art of cartoon making requires a blend of creativity, technical skill, and storytelling acumen. It's a dynamic and rewarding process that allows artists to entertain, inspire, and connect with audiences through the power of visual storytelling.</a:t>
            </a:r>
          </a:p>
          <a:p>
            <a:pPr marL="285750" lvl="0" indent="-285750">
              <a:buSzPts val="1800"/>
              <a:buFont typeface="Noto Sans Symbols"/>
              <a:buChar char="▪"/>
            </a:pPr>
            <a:r>
              <a:rPr lang="en-US" sz="1800" dirty="0"/>
              <a:t>The art of animation production requires a combination of artistic vision, technical expertise, and storytelling skill. It's a collaborative and iterative process that allows animators to create captivating worlds, compelling characters, and memorable stories that entertain, inspire, and connect with audiences around the world</a:t>
            </a:r>
            <a:r>
              <a:rPr lang="en-US" sz="1800" dirty="0" smtClean="0"/>
              <a:t>.</a:t>
            </a:r>
            <a:endParaRPr lang="en-US" sz="1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LECTURE </a:t>
            </a:r>
            <a:r>
              <a:rPr lang="en-US" sz="2000" b="1" i="0" u="none" strike="noStrike" cap="none" dirty="0" smtClean="0">
                <a:solidFill>
                  <a:srgbClr val="22130B"/>
                </a:solidFill>
                <a:latin typeface="Arial"/>
                <a:ea typeface="Arial"/>
                <a:cs typeface="Arial"/>
                <a:sym typeface="Arial"/>
              </a:rPr>
              <a:t>9</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505</TotalTime>
  <Words>2404</Words>
  <Application>Microsoft Office PowerPoint</Application>
  <PresentationFormat>On-screen Show (16:9)</PresentationFormat>
  <Paragraphs>211</Paragraphs>
  <Slides>37</Slides>
  <Notes>32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37</vt:i4>
      </vt:variant>
    </vt:vector>
  </HeadingPairs>
  <TitlesOfParts>
    <vt:vector size="49" baseType="lpstr">
      <vt:lpstr>Maven Pro</vt:lpstr>
      <vt:lpstr>Times New Roman</vt:lpstr>
      <vt:lpstr>Wingdings</vt:lpstr>
      <vt:lpstr>Oxygen Light</vt:lpstr>
      <vt:lpstr>Oxygen</vt:lpstr>
      <vt:lpstr>Calibri</vt:lpstr>
      <vt:lpstr>Bebas Neue</vt:lpstr>
      <vt:lpstr>Poiret One</vt:lpstr>
      <vt:lpstr>Arial</vt:lpstr>
      <vt:lpstr>Poor Richard</vt:lpstr>
      <vt:lpstr>Noto Sans Symbols</vt:lpstr>
      <vt:lpstr>Minimalist Aesthetic Slideshow by Slidesgo</vt:lpstr>
      <vt:lpstr>VISUAL COMMUNICATION</vt:lpstr>
      <vt:lpstr>VISUAL COMMUNICATION</vt:lpstr>
      <vt:lpstr>Definitions of cartoons, animations, video, and film</vt:lpstr>
      <vt:lpstr>Definitions of cartoons, animations, video, and film</vt:lpstr>
      <vt:lpstr>Definitions of cartoons, animations, video, and film</vt:lpstr>
      <vt:lpstr>Definitions of cartoons, animations, video, and film</vt:lpstr>
      <vt:lpstr>PowerPoint Presentation</vt:lpstr>
      <vt:lpstr>PowerPoint Presentation</vt:lpstr>
      <vt:lpstr>The art of cartoon making</vt:lpstr>
      <vt:lpstr>The art of cartoon making</vt:lpstr>
      <vt:lpstr>The art of cartoon making</vt:lpstr>
      <vt:lpstr>The art of cartoon making</vt:lpstr>
      <vt:lpstr>PowerPoint Presentation</vt:lpstr>
      <vt:lpstr>The art of animation production</vt:lpstr>
      <vt:lpstr>The art of animation production</vt:lpstr>
      <vt:lpstr>The art of animation production</vt:lpstr>
      <vt:lpstr>The art of animation production</vt:lpstr>
      <vt:lpstr>The art of animation production</vt:lpstr>
      <vt:lpstr>Narrative Structure and Storytelling</vt:lpstr>
      <vt:lpstr>The art of animation production</vt:lpstr>
      <vt:lpstr>The art of animation production</vt:lpstr>
      <vt:lpstr> The art of animation production</vt:lpstr>
      <vt:lpstr>The art of video-making</vt:lpstr>
      <vt:lpstr>The art of video-making</vt:lpstr>
      <vt:lpstr>The art of video-making</vt:lpstr>
      <vt:lpstr>The art of video-making</vt:lpstr>
      <vt:lpstr>The art of video-making</vt:lpstr>
      <vt:lpstr>The art of video-making</vt:lpstr>
      <vt:lpstr>PowerPoint Presentation</vt:lpstr>
      <vt:lpstr>The art of film-making</vt:lpstr>
      <vt:lpstr>The art of film-making</vt:lpstr>
      <vt:lpstr>The art of film-making</vt:lpstr>
      <vt:lpstr>The art of film-making</vt:lpstr>
      <vt:lpstr>PowerPoint Presentation</vt:lpstr>
      <vt:lpstr>PowerPoint Presentation</vt:lpstr>
      <vt:lpstr>Summary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100</cp:revision>
  <dcterms:modified xsi:type="dcterms:W3CDTF">2024-05-18T05:58:31Z</dcterms:modified>
</cp:coreProperties>
</file>