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289" r:id="rId5"/>
    <p:sldId id="259" r:id="rId6"/>
    <p:sldId id="290" r:id="rId7"/>
    <p:sldId id="260" r:id="rId8"/>
    <p:sldId id="292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93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94" r:id="rId30"/>
    <p:sldId id="281" r:id="rId31"/>
    <p:sldId id="282" r:id="rId32"/>
    <p:sldId id="283" r:id="rId33"/>
    <p:sldId id="284" r:id="rId34"/>
    <p:sldId id="285" r:id="rId35"/>
    <p:sldId id="287" r:id="rId36"/>
    <p:sldId id="291" r:id="rId37"/>
    <p:sldId id="288" r:id="rId38"/>
  </p:sldIdLst>
  <p:sldSz cx="9144000" cy="5143500" type="screen16x9"/>
  <p:notesSz cx="6858000" cy="9144000"/>
  <p:embeddedFontLst>
    <p:embeddedFont>
      <p:font typeface="Oxygen" panose="020B0604020202020204" charset="0"/>
      <p:regular r:id="rId40"/>
      <p:bold r:id="rId41"/>
    </p:embeddedFont>
    <p:embeddedFont>
      <p:font typeface="Poiret One" panose="020B0604020202020204" charset="0"/>
      <p:regular r:id="rId42"/>
    </p:embeddedFont>
    <p:embeddedFont>
      <p:font typeface="Poor Richard" panose="02080502050505020702" pitchFamily="18" charset="0"/>
      <p:regular r:id="rId43"/>
    </p:embeddedFont>
    <p:embeddedFont>
      <p:font typeface="Oxygen Light" panose="020B0604020202020204" charset="0"/>
      <p:regular r:id="rId44"/>
      <p:bold r:id="rId45"/>
    </p:embeddedFont>
    <p:embeddedFont>
      <p:font typeface="Bebas Neue" panose="020B0604020202020204" charset="0"/>
      <p:regular r:id="rId46"/>
    </p:embeddedFont>
    <p:embeddedFont>
      <p:font typeface="Calibri" panose="020F0502020204030204" pitchFamily="34" charset="0"/>
      <p:regular r:id="rId47"/>
      <p:bold r:id="rId48"/>
      <p:italic r:id="rId49"/>
      <p:boldItalic r:id="rId5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52" roundtripDataSignature="AMtx7mjieb4sKMUQJYSIAgk1Gn4R6NShJ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822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52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7.fntdata"/><Relationship Id="rId20" Type="http://schemas.openxmlformats.org/officeDocument/2006/relationships/slide" Target="slides/slide19.xml"/><Relationship Id="rId41" Type="http://schemas.openxmlformats.org/officeDocument/2006/relationships/font" Target="fonts/font2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1682323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9" name="Google Shape;7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5" name="Google Shape;8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1" name="Google Shape;9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7" name="Google Shape;9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5" name="Google Shape;10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9" name="Google Shape;11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8" name="Google Shape;12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6" name="Google Shape;13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1" name="Google Shape;231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1" name="Google Shape;291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3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3999" cy="514400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;p35"/>
          <p:cNvSpPr txBox="1">
            <a:spLocks noGrp="1"/>
          </p:cNvSpPr>
          <p:nvPr>
            <p:ph type="ctrTitle"/>
          </p:nvPr>
        </p:nvSpPr>
        <p:spPr>
          <a:xfrm>
            <a:off x="4149000" y="970200"/>
            <a:ext cx="3852000" cy="24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4400" b="1">
                <a:latin typeface="Poiret One"/>
                <a:ea typeface="Poiret One"/>
                <a:cs typeface="Poiret One"/>
                <a:sym typeface="Poiret On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35"/>
          <p:cNvSpPr txBox="1">
            <a:spLocks noGrp="1"/>
          </p:cNvSpPr>
          <p:nvPr>
            <p:ph type="subTitle" idx="1"/>
          </p:nvPr>
        </p:nvSpPr>
        <p:spPr>
          <a:xfrm>
            <a:off x="4149000" y="3380700"/>
            <a:ext cx="3852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latin typeface="Oxygen"/>
                <a:ea typeface="Oxygen"/>
                <a:cs typeface="Oxygen"/>
                <a:sym typeface="Oxygen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3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3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4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6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Oxygen"/>
              <a:buChar char="●"/>
              <a:defRPr sz="1400">
                <a:latin typeface="Oxygen"/>
                <a:ea typeface="Oxygen"/>
                <a:cs typeface="Oxygen"/>
                <a:sym typeface="Oxygen"/>
              </a:defRPr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○"/>
              <a:defRPr>
                <a:latin typeface="Oxygen"/>
                <a:ea typeface="Oxygen"/>
                <a:cs typeface="Oxygen"/>
                <a:sym typeface="Oxygen"/>
              </a:defRPr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■"/>
              <a:defRPr>
                <a:latin typeface="Oxygen"/>
                <a:ea typeface="Oxygen"/>
                <a:cs typeface="Oxygen"/>
                <a:sym typeface="Oxygen"/>
              </a:defRPr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●"/>
              <a:defRPr>
                <a:latin typeface="Oxygen"/>
                <a:ea typeface="Oxygen"/>
                <a:cs typeface="Oxygen"/>
                <a:sym typeface="Oxygen"/>
              </a:defRPr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○"/>
              <a:defRPr>
                <a:latin typeface="Oxygen"/>
                <a:ea typeface="Oxygen"/>
                <a:cs typeface="Oxygen"/>
                <a:sym typeface="Oxygen"/>
              </a:defRPr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■"/>
              <a:defRPr>
                <a:latin typeface="Oxygen"/>
                <a:ea typeface="Oxygen"/>
                <a:cs typeface="Oxygen"/>
                <a:sym typeface="Oxygen"/>
              </a:defRPr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●"/>
              <a:defRPr>
                <a:latin typeface="Oxygen"/>
                <a:ea typeface="Oxygen"/>
                <a:cs typeface="Oxygen"/>
                <a:sym typeface="Oxygen"/>
              </a:defRPr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○"/>
              <a:defRPr>
                <a:latin typeface="Oxygen"/>
                <a:ea typeface="Oxygen"/>
                <a:cs typeface="Oxygen"/>
                <a:sym typeface="Oxygen"/>
              </a:defRPr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Oxygen"/>
              <a:buChar char="■"/>
              <a:defRPr>
                <a:latin typeface="Oxygen"/>
                <a:ea typeface="Oxygen"/>
                <a:cs typeface="Oxygen"/>
                <a:sym typeface="Oxyge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oogle Shape;17;p3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37"/>
          <p:cNvSpPr txBox="1">
            <a:spLocks noGrp="1"/>
          </p:cNvSpPr>
          <p:nvPr>
            <p:ph type="title"/>
          </p:nvPr>
        </p:nvSpPr>
        <p:spPr>
          <a:xfrm>
            <a:off x="720000" y="2804438"/>
            <a:ext cx="23364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9" name="Google Shape;19;p37"/>
          <p:cNvSpPr txBox="1">
            <a:spLocks noGrp="1"/>
          </p:cNvSpPr>
          <p:nvPr>
            <p:ph type="title" idx="2"/>
          </p:nvPr>
        </p:nvSpPr>
        <p:spPr>
          <a:xfrm>
            <a:off x="720000" y="1589526"/>
            <a:ext cx="23364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20" name="Google Shape;20;p37"/>
          <p:cNvSpPr txBox="1">
            <a:spLocks noGrp="1"/>
          </p:cNvSpPr>
          <p:nvPr>
            <p:ph type="subTitle" idx="1"/>
          </p:nvPr>
        </p:nvSpPr>
        <p:spPr>
          <a:xfrm>
            <a:off x="720000" y="3177110"/>
            <a:ext cx="2336400" cy="8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7"/>
          <p:cNvSpPr txBox="1">
            <a:spLocks noGrp="1"/>
          </p:cNvSpPr>
          <p:nvPr>
            <p:ph type="title" idx="3"/>
          </p:nvPr>
        </p:nvSpPr>
        <p:spPr>
          <a:xfrm>
            <a:off x="3403800" y="2804438"/>
            <a:ext cx="23364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2" name="Google Shape;22;p37"/>
          <p:cNvSpPr txBox="1">
            <a:spLocks noGrp="1"/>
          </p:cNvSpPr>
          <p:nvPr>
            <p:ph type="title" idx="4"/>
          </p:nvPr>
        </p:nvSpPr>
        <p:spPr>
          <a:xfrm>
            <a:off x="3403800" y="1589526"/>
            <a:ext cx="23364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23" name="Google Shape;23;p37"/>
          <p:cNvSpPr txBox="1">
            <a:spLocks noGrp="1"/>
          </p:cNvSpPr>
          <p:nvPr>
            <p:ph type="subTitle" idx="5"/>
          </p:nvPr>
        </p:nvSpPr>
        <p:spPr>
          <a:xfrm>
            <a:off x="3403800" y="3177110"/>
            <a:ext cx="2336400" cy="8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7"/>
          <p:cNvSpPr txBox="1">
            <a:spLocks noGrp="1"/>
          </p:cNvSpPr>
          <p:nvPr>
            <p:ph type="title" idx="6"/>
          </p:nvPr>
        </p:nvSpPr>
        <p:spPr>
          <a:xfrm>
            <a:off x="6087600" y="2804438"/>
            <a:ext cx="23364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5" name="Google Shape;25;p37"/>
          <p:cNvSpPr txBox="1">
            <a:spLocks noGrp="1"/>
          </p:cNvSpPr>
          <p:nvPr>
            <p:ph type="title" idx="7"/>
          </p:nvPr>
        </p:nvSpPr>
        <p:spPr>
          <a:xfrm>
            <a:off x="6087600" y="1589526"/>
            <a:ext cx="23364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26" name="Google Shape;26;p37"/>
          <p:cNvSpPr txBox="1">
            <a:spLocks noGrp="1"/>
          </p:cNvSpPr>
          <p:nvPr>
            <p:ph type="subTitle" idx="8"/>
          </p:nvPr>
        </p:nvSpPr>
        <p:spPr>
          <a:xfrm>
            <a:off x="6087600" y="3177110"/>
            <a:ext cx="2336400" cy="8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7"/>
          <p:cNvSpPr txBox="1">
            <a:spLocks noGrp="1"/>
          </p:cNvSpPr>
          <p:nvPr>
            <p:ph type="title" idx="9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4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3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38"/>
          <p:cNvSpPr txBox="1">
            <a:spLocks noGrp="1"/>
          </p:cNvSpPr>
          <p:nvPr>
            <p:ph type="title"/>
          </p:nvPr>
        </p:nvSpPr>
        <p:spPr>
          <a:xfrm>
            <a:off x="2433000" y="1330038"/>
            <a:ext cx="4278000" cy="16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7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8"/>
          <p:cNvSpPr txBox="1">
            <a:spLocks noGrp="1"/>
          </p:cNvSpPr>
          <p:nvPr>
            <p:ph type="subTitle" idx="1"/>
          </p:nvPr>
        </p:nvSpPr>
        <p:spPr>
          <a:xfrm>
            <a:off x="2775600" y="3100075"/>
            <a:ext cx="3592800" cy="71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BLANK_1_1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Google Shape;33;p3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5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39"/>
          <p:cNvSpPr txBox="1">
            <a:spLocks noGrp="1"/>
          </p:cNvSpPr>
          <p:nvPr>
            <p:ph type="title"/>
          </p:nvPr>
        </p:nvSpPr>
        <p:spPr>
          <a:xfrm>
            <a:off x="2290025" y="3353475"/>
            <a:ext cx="4563900" cy="5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39"/>
          <p:cNvSpPr txBox="1">
            <a:spLocks noGrp="1"/>
          </p:cNvSpPr>
          <p:nvPr>
            <p:ph type="subTitle" idx="1"/>
          </p:nvPr>
        </p:nvSpPr>
        <p:spPr>
          <a:xfrm>
            <a:off x="1454700" y="2052475"/>
            <a:ext cx="6234600" cy="12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500">
                <a:latin typeface="Oxygen"/>
                <a:ea typeface="Oxygen"/>
                <a:cs typeface="Oxygen"/>
                <a:sym typeface="Oxygen"/>
              </a:defRPr>
            </a:lvl1pPr>
            <a:lvl2pPr lvl="1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oogle Shape;37;p4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flipH="1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40"/>
          <p:cNvSpPr txBox="1">
            <a:spLocks noGrp="1"/>
          </p:cNvSpPr>
          <p:nvPr>
            <p:ph type="title"/>
          </p:nvPr>
        </p:nvSpPr>
        <p:spPr>
          <a:xfrm>
            <a:off x="2433000" y="1371169"/>
            <a:ext cx="4278000" cy="86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subTitle" idx="1"/>
          </p:nvPr>
        </p:nvSpPr>
        <p:spPr>
          <a:xfrm>
            <a:off x="2433000" y="2441425"/>
            <a:ext cx="4278000" cy="12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Google Shape;41;p4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484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42;p41"/>
          <p:cNvSpPr txBox="1">
            <a:spLocks noGrp="1"/>
          </p:cNvSpPr>
          <p:nvPr>
            <p:ph type="title"/>
          </p:nvPr>
        </p:nvSpPr>
        <p:spPr>
          <a:xfrm>
            <a:off x="5139007" y="2342625"/>
            <a:ext cx="3285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5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3" name="Google Shape;43;p41"/>
          <p:cNvSpPr txBox="1">
            <a:spLocks noGrp="1"/>
          </p:cNvSpPr>
          <p:nvPr>
            <p:ph type="title" idx="2"/>
          </p:nvPr>
        </p:nvSpPr>
        <p:spPr>
          <a:xfrm>
            <a:off x="5138900" y="1106175"/>
            <a:ext cx="3285000" cy="12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7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44" name="Google Shape;44;p41"/>
          <p:cNvSpPr txBox="1">
            <a:spLocks noGrp="1"/>
          </p:cNvSpPr>
          <p:nvPr>
            <p:ph type="subTitle" idx="1"/>
          </p:nvPr>
        </p:nvSpPr>
        <p:spPr>
          <a:xfrm>
            <a:off x="5139001" y="3323950"/>
            <a:ext cx="3285000" cy="71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oogle Shape;46;p4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42"/>
          <p:cNvSpPr txBox="1">
            <a:spLocks noGrp="1"/>
          </p:cNvSpPr>
          <p:nvPr>
            <p:ph type="subTitle" idx="1"/>
          </p:nvPr>
        </p:nvSpPr>
        <p:spPr>
          <a:xfrm>
            <a:off x="720000" y="1452575"/>
            <a:ext cx="4461600" cy="28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Maven Pro"/>
              <a:buChar char="●"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○"/>
              <a:defRPr/>
            </a:lvl2pPr>
            <a:lvl3pPr lvl="2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■"/>
              <a:defRPr/>
            </a:lvl3pPr>
            <a:lvl4pPr lvl="3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●"/>
              <a:defRPr/>
            </a:lvl4pPr>
            <a:lvl5pPr lvl="4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○"/>
              <a:defRPr/>
            </a:lvl5pPr>
            <a:lvl6pPr lvl="5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■"/>
              <a:defRPr/>
            </a:lvl6pPr>
            <a:lvl7pPr lvl="6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●"/>
              <a:defRPr/>
            </a:lvl7pPr>
            <a:lvl8pPr lvl="7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○"/>
              <a:defRPr/>
            </a:lvl8pPr>
            <a:lvl9pPr lvl="8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024427"/>
              </a:buClr>
              <a:buSzPts val="1400"/>
              <a:buFont typeface="Maven Pro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42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4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Google Shape;50;p4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43"/>
          <p:cNvSpPr txBox="1">
            <a:spLocks noGrp="1"/>
          </p:cNvSpPr>
          <p:nvPr>
            <p:ph type="subTitle" idx="1"/>
          </p:nvPr>
        </p:nvSpPr>
        <p:spPr>
          <a:xfrm>
            <a:off x="703800" y="2491350"/>
            <a:ext cx="3494100" cy="71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ebas Neue"/>
              <a:buNone/>
              <a:defRPr sz="2000" b="1">
                <a:solidFill>
                  <a:schemeClr val="dk1"/>
                </a:solidFill>
                <a:latin typeface="Poiret One"/>
                <a:ea typeface="Poiret One"/>
                <a:cs typeface="Poiret One"/>
                <a:sym typeface="Poiret One"/>
              </a:defRPr>
            </a:lvl1pPr>
            <a:lvl2pPr lvl="1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52" name="Google Shape;52;p43"/>
          <p:cNvSpPr txBox="1">
            <a:spLocks noGrp="1"/>
          </p:cNvSpPr>
          <p:nvPr>
            <p:ph type="subTitle" idx="2"/>
          </p:nvPr>
        </p:nvSpPr>
        <p:spPr>
          <a:xfrm>
            <a:off x="4913600" y="2491350"/>
            <a:ext cx="3510300" cy="71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ebas Neue"/>
              <a:buNone/>
              <a:defRPr sz="2000" b="1">
                <a:solidFill>
                  <a:schemeClr val="dk1"/>
                </a:solidFill>
                <a:latin typeface="Poiret One"/>
                <a:ea typeface="Poiret One"/>
                <a:cs typeface="Poiret One"/>
                <a:sym typeface="Poiret One"/>
              </a:defRPr>
            </a:lvl1pPr>
            <a:lvl2pPr lvl="1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53" name="Google Shape;53;p43"/>
          <p:cNvSpPr txBox="1">
            <a:spLocks noGrp="1"/>
          </p:cNvSpPr>
          <p:nvPr>
            <p:ph type="subTitle" idx="3"/>
          </p:nvPr>
        </p:nvSpPr>
        <p:spPr>
          <a:xfrm>
            <a:off x="703800" y="3001175"/>
            <a:ext cx="3494100" cy="9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43"/>
          <p:cNvSpPr txBox="1">
            <a:spLocks noGrp="1"/>
          </p:cNvSpPr>
          <p:nvPr>
            <p:ph type="subTitle" idx="4"/>
          </p:nvPr>
        </p:nvSpPr>
        <p:spPr>
          <a:xfrm>
            <a:off x="4913600" y="3001175"/>
            <a:ext cx="3510300" cy="9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4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4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BLANK_1_1_1_2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Google Shape;57;p4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4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4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4"/>
          <p:cNvSpPr txBox="1">
            <a:spLocks noGrp="1"/>
          </p:cNvSpPr>
          <p:nvPr>
            <p:ph type="title" idx="2"/>
          </p:nvPr>
        </p:nvSpPr>
        <p:spPr>
          <a:xfrm>
            <a:off x="720000" y="2948538"/>
            <a:ext cx="23364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0" name="Google Shape;60;p44"/>
          <p:cNvSpPr txBox="1">
            <a:spLocks noGrp="1"/>
          </p:cNvSpPr>
          <p:nvPr>
            <p:ph type="subTitle" idx="1"/>
          </p:nvPr>
        </p:nvSpPr>
        <p:spPr>
          <a:xfrm>
            <a:off x="720000" y="3315275"/>
            <a:ext cx="2336400" cy="9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44"/>
          <p:cNvSpPr txBox="1">
            <a:spLocks noGrp="1"/>
          </p:cNvSpPr>
          <p:nvPr>
            <p:ph type="title" idx="3"/>
          </p:nvPr>
        </p:nvSpPr>
        <p:spPr>
          <a:xfrm>
            <a:off x="3403800" y="2948538"/>
            <a:ext cx="23364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2" name="Google Shape;62;p44"/>
          <p:cNvSpPr txBox="1">
            <a:spLocks noGrp="1"/>
          </p:cNvSpPr>
          <p:nvPr>
            <p:ph type="subTitle" idx="4"/>
          </p:nvPr>
        </p:nvSpPr>
        <p:spPr>
          <a:xfrm>
            <a:off x="3403800" y="3315275"/>
            <a:ext cx="2336400" cy="9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 txBox="1">
            <a:spLocks noGrp="1"/>
          </p:cNvSpPr>
          <p:nvPr>
            <p:ph type="title" idx="5"/>
          </p:nvPr>
        </p:nvSpPr>
        <p:spPr>
          <a:xfrm>
            <a:off x="6087600" y="2948538"/>
            <a:ext cx="23364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4" name="Google Shape;64;p44"/>
          <p:cNvSpPr txBox="1">
            <a:spLocks noGrp="1"/>
          </p:cNvSpPr>
          <p:nvPr>
            <p:ph type="subTitle" idx="6"/>
          </p:nvPr>
        </p:nvSpPr>
        <p:spPr>
          <a:xfrm>
            <a:off x="6087600" y="3315275"/>
            <a:ext cx="2336400" cy="9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4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45"/>
          <p:cNvSpPr txBox="1">
            <a:spLocks noGrp="1"/>
          </p:cNvSpPr>
          <p:nvPr>
            <p:ph type="title"/>
          </p:nvPr>
        </p:nvSpPr>
        <p:spPr>
          <a:xfrm>
            <a:off x="1388100" y="1693050"/>
            <a:ext cx="6367800" cy="17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7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4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1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4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4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3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4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4_1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5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iret One"/>
              <a:buNone/>
              <a:defRPr sz="2800" b="0" i="0" u="none" strike="noStrike" cap="none">
                <a:solidFill>
                  <a:schemeClr val="dk1"/>
                </a:solidFill>
                <a:latin typeface="Poiret One"/>
                <a:ea typeface="Poiret One"/>
                <a:cs typeface="Poiret One"/>
                <a:sym typeface="Poiret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3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Oxygen Light"/>
              <a:buChar char="●"/>
              <a:defRPr sz="1800" b="0" i="0" u="none" strike="noStrike" cap="none"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○"/>
              <a:defRPr sz="1400" b="0" i="0" u="none" strike="noStrike" cap="none"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■"/>
              <a:defRPr sz="1400" b="0" i="0" u="none" strike="noStrike" cap="none"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●"/>
              <a:defRPr sz="1400" b="0" i="0" u="none" strike="noStrike" cap="none"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○"/>
              <a:defRPr sz="1400" b="0" i="0" u="none" strike="noStrike" cap="none"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■"/>
              <a:defRPr sz="1400" b="0" i="0" u="none" strike="noStrike" cap="none"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●"/>
              <a:defRPr sz="1400" b="0" i="0" u="none" strike="noStrike" cap="none"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○"/>
              <a:defRPr sz="1400" b="0" i="0" u="none" strike="noStrike" cap="none"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Oxygen Light"/>
              <a:buChar char="■"/>
              <a:defRPr sz="1400" b="0" i="0" u="none" strike="noStrike" cap="none"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b8UBwu3yGA" TargetMode="External"/><Relationship Id="rId2" Type="http://schemas.openxmlformats.org/officeDocument/2006/relationships/hyperlink" Target="https://www.youtube.com/watch?v=RXRT3dHu6_o" TargetMode="Externa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www.youtube.com/watch?v=IyR_uYsRdPs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"/>
          <p:cNvSpPr txBox="1">
            <a:spLocks noGrp="1"/>
          </p:cNvSpPr>
          <p:nvPr>
            <p:ph type="ctrTitle"/>
          </p:nvPr>
        </p:nvSpPr>
        <p:spPr>
          <a:xfrm>
            <a:off x="1331640" y="915566"/>
            <a:ext cx="6192688" cy="24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US">
                <a:solidFill>
                  <a:srgbClr val="55301C"/>
                </a:solidFill>
              </a:rPr>
              <a:t>VISUAL COMMUNICATION</a:t>
            </a:r>
            <a:endParaRPr>
              <a:solidFill>
                <a:srgbClr val="55301C"/>
              </a:solidFill>
            </a:endParaRPr>
          </a:p>
        </p:txBody>
      </p:sp>
      <p:sp>
        <p:nvSpPr>
          <p:cNvPr id="82" name="Google Shape;82;p1"/>
          <p:cNvSpPr txBox="1">
            <a:spLocks noGrp="1"/>
          </p:cNvSpPr>
          <p:nvPr>
            <p:ph type="subTitle" idx="1"/>
          </p:nvPr>
        </p:nvSpPr>
        <p:spPr>
          <a:xfrm>
            <a:off x="1691680" y="3380700"/>
            <a:ext cx="630932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/>
            <a:r>
              <a:rPr lang="en-US" b="1" smtClean="0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WEEK 11 </a:t>
            </a:r>
            <a:r>
              <a:rPr lang="en-US" b="1" dirty="0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Creating Publications using Adobe InDesign, Illustrator and Photoshop</a:t>
            </a:r>
            <a:endParaRPr lang="en-US" b="1" dirty="0" smtClean="0">
              <a:solidFill>
                <a:srgbClr val="55301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/>
            <a:r>
              <a:rPr lang="en-US" b="1" dirty="0" smtClean="0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By </a:t>
            </a:r>
            <a:r>
              <a:rPr lang="en-US" b="1" dirty="0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Dr. Raphael </a:t>
            </a:r>
            <a:r>
              <a:rPr lang="en-US" b="1" dirty="0" err="1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Ogutu</a:t>
            </a:r>
            <a:endParaRPr b="1" dirty="0">
              <a:solidFill>
                <a:srgbClr val="55301C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"/>
          <p:cNvSpPr txBox="1">
            <a:spLocks noGrp="1"/>
          </p:cNvSpPr>
          <p:nvPr>
            <p:ph type="title"/>
          </p:nvPr>
        </p:nvSpPr>
        <p:spPr>
          <a:xfrm>
            <a:off x="720000" y="123478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 sz="2800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VISUAL COMMUNICATION</a:t>
            </a:r>
            <a:endParaRPr sz="2800">
              <a:solidFill>
                <a:srgbClr val="5530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2"/>
          <p:cNvSpPr txBox="1">
            <a:spLocks noGrp="1"/>
          </p:cNvSpPr>
          <p:nvPr>
            <p:ph type="body" idx="1"/>
          </p:nvPr>
        </p:nvSpPr>
        <p:spPr>
          <a:xfrm>
            <a:off x="121185" y="872448"/>
            <a:ext cx="7755875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just"/>
            <a:r>
              <a:rPr lang="en-US" sz="2400" b="1" dirty="0">
                <a:solidFill>
                  <a:srgbClr val="55301C"/>
                </a:solidFill>
                <a:latin typeface="Poor Richard" panose="02080502050505020702" pitchFamily="18" charset="0"/>
                <a:ea typeface="Arial"/>
                <a:cs typeface="Arial"/>
                <a:sym typeface="Arial"/>
              </a:rPr>
              <a:t>Creating Publications using Adobe InDesign, Illustrator and </a:t>
            </a:r>
            <a:r>
              <a:rPr lang="en-US" sz="2400" b="1" dirty="0" smtClean="0">
                <a:solidFill>
                  <a:srgbClr val="55301C"/>
                </a:solidFill>
                <a:latin typeface="Poor Richard" panose="02080502050505020702" pitchFamily="18" charset="0"/>
                <a:ea typeface="Arial"/>
                <a:cs typeface="Arial"/>
                <a:sym typeface="Arial"/>
              </a:rPr>
              <a:t>Photoshop</a:t>
            </a:r>
          </a:p>
          <a:p>
            <a:pPr lvl="0" algn="just"/>
            <a:r>
              <a:rPr lang="en-US" sz="2000" dirty="0" smtClean="0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Intended </a:t>
            </a:r>
            <a:r>
              <a:rPr lang="en-US" sz="2000" dirty="0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Learning Outcome</a:t>
            </a:r>
            <a:endParaRPr dirty="0"/>
          </a:p>
          <a:p>
            <a:pPr marL="342900" lvl="0" indent="-342900" algn="just">
              <a:lnSpc>
                <a:spcPct val="100000"/>
              </a:lnSpc>
              <a:spcBef>
                <a:spcPts val="1000"/>
              </a:spcBef>
              <a:buSzPts val="1000"/>
              <a:buFont typeface="Noto Sans Symbols"/>
              <a:buChar char="∙"/>
            </a:pPr>
            <a:r>
              <a:rPr lang="en-US" sz="2000" dirty="0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At end of this week lesson the students should be able to:</a:t>
            </a:r>
          </a:p>
          <a:p>
            <a:pPr marL="342900" lvl="0" indent="-342900" algn="just">
              <a:lnSpc>
                <a:spcPct val="100000"/>
              </a:lnSpc>
              <a:spcBef>
                <a:spcPts val="1000"/>
              </a:spcBef>
              <a:buSzPts val="1000"/>
              <a:buFont typeface="Noto Sans Symbols"/>
              <a:buChar char="∙"/>
            </a:pPr>
            <a:r>
              <a:rPr lang="en-US" sz="2000" dirty="0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1.	</a:t>
            </a:r>
            <a:r>
              <a:rPr lang="en-US" sz="2000" dirty="0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Explore the basics of creating publications using computer software.</a:t>
            </a:r>
          </a:p>
          <a:p>
            <a:pPr marL="342900" lvl="0" indent="-342900" algn="just">
              <a:lnSpc>
                <a:spcPct val="100000"/>
              </a:lnSpc>
              <a:spcBef>
                <a:spcPts val="1000"/>
              </a:spcBef>
              <a:buSzPts val="1000"/>
              <a:buFont typeface="Noto Sans Symbols"/>
              <a:buChar char="∙"/>
            </a:pPr>
            <a:r>
              <a:rPr lang="en-US" sz="2000" dirty="0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2. Plan and Layout in Adobe InDesign, and Illustrator</a:t>
            </a:r>
          </a:p>
          <a:p>
            <a:pPr marL="342900" lvl="0" indent="-342900" algn="just">
              <a:lnSpc>
                <a:spcPct val="100000"/>
              </a:lnSpc>
              <a:spcBef>
                <a:spcPts val="1000"/>
              </a:spcBef>
              <a:buSzPts val="1000"/>
              <a:buFont typeface="Noto Sans Symbols"/>
              <a:buChar char="∙"/>
            </a:pPr>
            <a:r>
              <a:rPr lang="en-US" sz="2000" dirty="0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3. Creating Publications using Adobe Photoshop</a:t>
            </a:r>
          </a:p>
          <a:p>
            <a:pPr marL="342900" lvl="0" indent="-342900" algn="just">
              <a:lnSpc>
                <a:spcPct val="100000"/>
              </a:lnSpc>
              <a:spcBef>
                <a:spcPts val="1000"/>
              </a:spcBef>
              <a:buSzPts val="1000"/>
              <a:buFont typeface="Noto Sans Symbols"/>
              <a:buChar char="∙"/>
            </a:pPr>
            <a:r>
              <a:rPr lang="en-US" sz="2000" dirty="0">
                <a:solidFill>
                  <a:srgbClr val="55301C"/>
                </a:solidFill>
                <a:latin typeface="Arial"/>
                <a:ea typeface="Arial"/>
                <a:cs typeface="Arial"/>
                <a:sym typeface="Arial"/>
              </a:rPr>
              <a:t>4. Practically combine InDesign, Illustrator and Photoshop to create a publication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"/>
          <p:cNvSpPr txBox="1">
            <a:spLocks noGrp="1"/>
          </p:cNvSpPr>
          <p:nvPr>
            <p:ph type="title" idx="9"/>
          </p:nvPr>
        </p:nvSpPr>
        <p:spPr>
          <a:xfrm>
            <a:off x="0" y="0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dirty="0" smtClean="0">
                <a:solidFill>
                  <a:schemeClr val="bg1">
                    <a:lumMod val="10000"/>
                  </a:schemeClr>
                </a:solidFill>
                <a:latin typeface="Poor Richard" panose="02080502050505020702" pitchFamily="18" charset="0"/>
                <a:ea typeface="Arial"/>
                <a:cs typeface="Arial"/>
                <a:sym typeface="Arial"/>
              </a:rPr>
              <a:t>Introduction</a:t>
            </a:r>
            <a:endParaRPr dirty="0">
              <a:solidFill>
                <a:schemeClr val="bg1">
                  <a:lumMod val="10000"/>
                </a:schemeClr>
              </a:solidFill>
              <a:latin typeface="Poor Richard" panose="02080502050505020702" pitchFamily="18" charset="0"/>
            </a:endParaRPr>
          </a:p>
        </p:txBody>
      </p:sp>
      <p:sp>
        <p:nvSpPr>
          <p:cNvPr id="94" name="Google Shape;94;p3"/>
          <p:cNvSpPr txBox="1">
            <a:spLocks noGrp="1"/>
          </p:cNvSpPr>
          <p:nvPr>
            <p:ph type="subTitle" idx="1"/>
          </p:nvPr>
        </p:nvSpPr>
        <p:spPr>
          <a:xfrm>
            <a:off x="162233" y="714378"/>
            <a:ext cx="7208052" cy="8830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>
              <a:buFont typeface="Arial"/>
              <a:buChar char="•"/>
            </a:pPr>
            <a:r>
              <a:rPr lang="en-US" sz="2000" dirty="0" smtClean="0">
                <a:solidFill>
                  <a:srgbClr val="55301C"/>
                </a:solidFill>
                <a:latin typeface="+mn-lt"/>
                <a:ea typeface="Arial"/>
                <a:cs typeface="Arial"/>
                <a:sym typeface="Arial"/>
              </a:rPr>
              <a:t>There </a:t>
            </a:r>
            <a:r>
              <a:rPr lang="en-US" sz="2000" dirty="0">
                <a:solidFill>
                  <a:srgbClr val="55301C"/>
                </a:solidFill>
                <a:latin typeface="+mn-lt"/>
                <a:ea typeface="Arial"/>
                <a:cs typeface="Arial"/>
                <a:sym typeface="Arial"/>
              </a:rPr>
              <a:t>are so many things to learn and explore using Adobe InDesign, Illustrator and Photoshop. </a:t>
            </a:r>
            <a:endParaRPr lang="en-US" sz="2000" dirty="0" smtClean="0">
              <a:solidFill>
                <a:srgbClr val="55301C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285750" lvl="0" indent="-285750" algn="l">
              <a:buFont typeface="Arial"/>
              <a:buChar char="•"/>
            </a:pPr>
            <a:r>
              <a:rPr lang="en-US" sz="2000" dirty="0" smtClean="0">
                <a:solidFill>
                  <a:srgbClr val="55301C"/>
                </a:solidFill>
                <a:latin typeface="+mn-lt"/>
                <a:ea typeface="Arial"/>
                <a:cs typeface="Arial"/>
                <a:sym typeface="Arial"/>
              </a:rPr>
              <a:t>Each </a:t>
            </a:r>
            <a:r>
              <a:rPr lang="en-US" sz="2000" dirty="0">
                <a:solidFill>
                  <a:srgbClr val="55301C"/>
                </a:solidFill>
                <a:latin typeface="+mn-lt"/>
                <a:ea typeface="Arial"/>
                <a:cs typeface="Arial"/>
                <a:sym typeface="Arial"/>
              </a:rPr>
              <a:t>program has a robust toolset allowing artists and designers to create the imagery we all see on a daily basis. </a:t>
            </a:r>
            <a:endParaRPr lang="en-US" sz="2000" dirty="0" smtClean="0">
              <a:solidFill>
                <a:srgbClr val="55301C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285750" lvl="0" indent="-285750" algn="l">
              <a:buFont typeface="Arial"/>
              <a:buChar char="•"/>
            </a:pPr>
            <a:r>
              <a:rPr lang="en-US" sz="2000" dirty="0" smtClean="0">
                <a:solidFill>
                  <a:srgbClr val="55301C"/>
                </a:solidFill>
                <a:latin typeface="+mn-lt"/>
                <a:ea typeface="Arial"/>
                <a:cs typeface="Arial"/>
                <a:sym typeface="Arial"/>
              </a:rPr>
              <a:t>Photoshop </a:t>
            </a:r>
            <a:r>
              <a:rPr lang="en-US" sz="2000" dirty="0">
                <a:solidFill>
                  <a:srgbClr val="55301C"/>
                </a:solidFill>
                <a:latin typeface="+mn-lt"/>
                <a:ea typeface="Arial"/>
                <a:cs typeface="Arial"/>
                <a:sym typeface="Arial"/>
              </a:rPr>
              <a:t>has excellent photography and effects editing tools. </a:t>
            </a:r>
            <a:endParaRPr lang="en-US" sz="2000" dirty="0" smtClean="0">
              <a:solidFill>
                <a:srgbClr val="55301C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285750" lvl="0" indent="-285750" algn="l">
              <a:buFont typeface="Arial"/>
              <a:buChar char="•"/>
            </a:pPr>
            <a:r>
              <a:rPr lang="en-US" sz="2000" dirty="0" smtClean="0">
                <a:solidFill>
                  <a:srgbClr val="55301C"/>
                </a:solidFill>
                <a:latin typeface="+mn-lt"/>
                <a:ea typeface="Arial"/>
                <a:cs typeface="Arial"/>
                <a:sym typeface="Arial"/>
              </a:rPr>
              <a:t>Illustrator </a:t>
            </a:r>
            <a:r>
              <a:rPr lang="en-US" sz="2000" dirty="0">
                <a:solidFill>
                  <a:srgbClr val="55301C"/>
                </a:solidFill>
                <a:latin typeface="+mn-lt"/>
                <a:ea typeface="Arial"/>
                <a:cs typeface="Arial"/>
                <a:sym typeface="Arial"/>
              </a:rPr>
              <a:t>is perfect for creating logos and other line based art. </a:t>
            </a:r>
            <a:endParaRPr lang="en-US" sz="2000" dirty="0" smtClean="0">
              <a:solidFill>
                <a:srgbClr val="55301C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285750" lvl="0" indent="-285750" algn="l">
              <a:buFont typeface="Arial"/>
              <a:buChar char="•"/>
            </a:pPr>
            <a:r>
              <a:rPr lang="en-US" sz="2000" dirty="0" smtClean="0">
                <a:solidFill>
                  <a:srgbClr val="55301C"/>
                </a:solidFill>
                <a:latin typeface="+mn-lt"/>
                <a:ea typeface="Arial"/>
                <a:cs typeface="Arial"/>
                <a:sym typeface="Arial"/>
              </a:rPr>
              <a:t>InDesign </a:t>
            </a:r>
            <a:r>
              <a:rPr lang="en-US" sz="2000" dirty="0">
                <a:solidFill>
                  <a:srgbClr val="55301C"/>
                </a:solidFill>
                <a:latin typeface="+mn-lt"/>
                <a:ea typeface="Arial"/>
                <a:cs typeface="Arial"/>
                <a:sym typeface="Arial"/>
              </a:rPr>
              <a:t>uses comprehensive layout tools to convey messages that last a lifetime. </a:t>
            </a:r>
            <a:endParaRPr lang="en-US" sz="2000" dirty="0" smtClean="0">
              <a:solidFill>
                <a:srgbClr val="55301C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285750" lvl="0" indent="-285750" algn="l">
              <a:buFont typeface="Arial"/>
              <a:buChar char="•"/>
            </a:pPr>
            <a:r>
              <a:rPr lang="en-US" sz="2000" dirty="0" smtClean="0">
                <a:solidFill>
                  <a:srgbClr val="55301C"/>
                </a:solidFill>
                <a:latin typeface="+mn-lt"/>
                <a:ea typeface="Arial"/>
                <a:cs typeface="Arial"/>
                <a:sym typeface="Arial"/>
              </a:rPr>
              <a:t>These </a:t>
            </a:r>
            <a:r>
              <a:rPr lang="en-US" sz="2000" dirty="0">
                <a:solidFill>
                  <a:srgbClr val="55301C"/>
                </a:solidFill>
                <a:latin typeface="+mn-lt"/>
                <a:ea typeface="Arial"/>
                <a:cs typeface="Arial"/>
                <a:sym typeface="Arial"/>
              </a:rPr>
              <a:t>three programs work together to propel our creative future.</a:t>
            </a:r>
            <a:endParaRPr lang="en-US" sz="2000" dirty="0">
              <a:solidFill>
                <a:srgbClr val="55301C"/>
              </a:solidFill>
              <a:latin typeface="+mn-lt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77119" y="809907"/>
            <a:ext cx="7326216" cy="3514635"/>
          </a:xfrm>
        </p:spPr>
        <p:txBody>
          <a:bodyPr/>
          <a:lstStyle/>
          <a:p>
            <a:pPr algn="l"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+mn-lt"/>
              </a:rPr>
              <a:t>InDesign is the best choice to design and publish multipage documents containing text, vector artwork, and images. Use precise grids and guides to position page elements and create polished layouts. </a:t>
            </a:r>
            <a:endParaRPr lang="en-US" sz="2000" dirty="0" smtClean="0">
              <a:solidFill>
                <a:schemeClr val="bg1">
                  <a:lumMod val="10000"/>
                </a:schemeClr>
              </a:solidFill>
              <a:latin typeface="+mn-lt"/>
            </a:endParaRPr>
          </a:p>
          <a:p>
            <a:pPr algn="l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  <a:latin typeface="+mn-lt"/>
              </a:rPr>
              <a:t>Take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+mn-lt"/>
              </a:rPr>
              <a:t>advantage of professional typesetting features to format text consistently across pages, chapters, and publications. </a:t>
            </a:r>
            <a:endParaRPr lang="en-US" sz="2000" dirty="0" smtClean="0">
              <a:solidFill>
                <a:schemeClr val="bg1">
                  <a:lumMod val="10000"/>
                </a:schemeClr>
              </a:solidFill>
              <a:latin typeface="+mn-lt"/>
            </a:endParaRPr>
          </a:p>
          <a:p>
            <a:pPr algn="l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  <a:latin typeface="+mn-lt"/>
              </a:rPr>
              <a:t>You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+mn-lt"/>
              </a:rPr>
              <a:t>can also publish your document online and share it with a single click. </a:t>
            </a:r>
            <a:endParaRPr lang="en-US" sz="2000" dirty="0" smtClean="0">
              <a:solidFill>
                <a:schemeClr val="bg1">
                  <a:lumMod val="10000"/>
                </a:schemeClr>
              </a:solidFill>
              <a:latin typeface="+mn-lt"/>
            </a:endParaRPr>
          </a:p>
          <a:p>
            <a:pPr algn="l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  <a:latin typeface="+mn-lt"/>
              </a:rPr>
              <a:t>Use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+mn-lt"/>
              </a:rPr>
              <a:t>InDesign to create a variety of digital and printed material such as stationery, resumes, pamphlets, annual reports, catalogs, interactive digital publications, EPUBs, books, magazines, and more.</a:t>
            </a:r>
            <a:endParaRPr lang="en-US" sz="2000" dirty="0">
              <a:solidFill>
                <a:schemeClr val="bg1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 idx="9"/>
          </p:nvPr>
        </p:nvSpPr>
        <p:spPr>
          <a:xfrm>
            <a:off x="-637528" y="237207"/>
            <a:ext cx="7704000" cy="572700"/>
          </a:xfrm>
        </p:spPr>
        <p:txBody>
          <a:bodyPr/>
          <a:lstStyle/>
          <a:p>
            <a:r>
              <a:rPr lang="en-US" dirty="0" smtClean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</a:rPr>
              <a:t>Introduction to InDesign</a:t>
            </a:r>
            <a:endParaRPr lang="en-US" dirty="0">
              <a:solidFill>
                <a:schemeClr val="bg1">
                  <a:lumMod val="25000"/>
                </a:schemeClr>
              </a:solidFill>
              <a:latin typeface="Poor Richard" panose="020805020505050207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560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"/>
          <p:cNvSpPr txBox="1">
            <a:spLocks noGrp="1"/>
          </p:cNvSpPr>
          <p:nvPr>
            <p:ph type="title"/>
          </p:nvPr>
        </p:nvSpPr>
        <p:spPr>
          <a:xfrm>
            <a:off x="484742" y="123478"/>
            <a:ext cx="7083846" cy="648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2400" dirty="0">
                <a:solidFill>
                  <a:srgbClr val="55301C"/>
                </a:solidFill>
                <a:latin typeface="Poor Richard" panose="02080502050505020702" pitchFamily="18" charset="0"/>
                <a:ea typeface="Arial"/>
                <a:cs typeface="Arial"/>
                <a:sym typeface="Arial"/>
              </a:rPr>
              <a:t>Introduction to InDesign</a:t>
            </a:r>
            <a:endParaRPr sz="2400" dirty="0">
              <a:solidFill>
                <a:srgbClr val="55301C"/>
              </a:solidFill>
              <a:latin typeface="Poor Richard" panose="02080502050505020702" pitchFamily="18" charset="0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855" y="881719"/>
            <a:ext cx="791561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InDesign excels in combining all your artwork to create a fantastic looking page layout. 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Newspapers</a:t>
            </a:r>
            <a:r>
              <a:rPr lang="en-US" sz="2400" dirty="0"/>
              <a:t>, books, magazines, flyers, newsletters, digital publications, and even greeting cards are all created using InDesign. 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“</a:t>
            </a:r>
            <a:r>
              <a:rPr lang="en-US" sz="2400" dirty="0"/>
              <a:t>Can’t I just create all those things in Photoshop or Illustrator?”. The answer is: yes, you absolutely can create all those things using Photoshop and Illustrator. 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The </a:t>
            </a:r>
            <a:r>
              <a:rPr lang="en-US" sz="2400" dirty="0"/>
              <a:t>benefit of using InDesign is that this program was designed for layout, and it does a much better and more professional job of creating layouts</a:t>
            </a:r>
            <a:endParaRPr 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218" y="32937"/>
            <a:ext cx="7279526" cy="841662"/>
          </a:xfrm>
        </p:spPr>
        <p:txBody>
          <a:bodyPr/>
          <a:lstStyle/>
          <a:p>
            <a:r>
              <a:rPr lang="en-US" sz="2400" dirty="0">
                <a:solidFill>
                  <a:srgbClr val="55301C"/>
                </a:solidFill>
                <a:latin typeface="Poor Richard" panose="02080502050505020702" pitchFamily="18" charset="0"/>
                <a:ea typeface="Arial"/>
                <a:cs typeface="Arial"/>
                <a:sym typeface="Arial"/>
              </a:rPr>
              <a:t>Steps to creating Publications using Adobe InDesign</a:t>
            </a:r>
            <a:endParaRPr lang="en-US" dirty="0"/>
          </a:p>
        </p:txBody>
      </p:sp>
      <p:sp>
        <p:nvSpPr>
          <p:cNvPr id="6" name="Google Shape;100;p4"/>
          <p:cNvSpPr txBox="1">
            <a:spLocks noGrp="1"/>
          </p:cNvSpPr>
          <p:nvPr>
            <p:ph type="subTitle" idx="1"/>
          </p:nvPr>
        </p:nvSpPr>
        <p:spPr>
          <a:xfrm>
            <a:off x="5277081" y="4858439"/>
            <a:ext cx="3866920" cy="222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800" dirty="0">
                <a:solidFill>
                  <a:srgbClr val="AB6039"/>
                </a:solidFill>
              </a:rPr>
              <a:t>Sources: https://www.lifewire.com/microsoft-publisher-basics-4138207</a:t>
            </a:r>
            <a:endParaRPr dirty="0"/>
          </a:p>
        </p:txBody>
      </p:sp>
      <p:sp>
        <p:nvSpPr>
          <p:cNvPr id="7" name="Rectangle 6"/>
          <p:cNvSpPr/>
          <p:nvPr/>
        </p:nvSpPr>
        <p:spPr>
          <a:xfrm>
            <a:off x="7405744" y="4021534"/>
            <a:ext cx="18374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Select the Built-In tab above the templates shown.</a:t>
            </a:r>
          </a:p>
        </p:txBody>
      </p:sp>
      <p:sp>
        <p:nvSpPr>
          <p:cNvPr id="4" name="Rectangle 3"/>
          <p:cNvSpPr/>
          <p:nvPr/>
        </p:nvSpPr>
        <p:spPr>
          <a:xfrm>
            <a:off x="242372" y="851435"/>
            <a:ext cx="503471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Creating publications using Adobe InDesign involves several detailed steps, from setting up your document to finalizing it for print or digital distribution. Here’s a comprehensive guide to help you through the process:</a:t>
            </a:r>
          </a:p>
          <a:p>
            <a:r>
              <a:rPr lang="en-US" sz="2000" b="1" dirty="0"/>
              <a:t>Step 1: Define the Project Scope</a:t>
            </a:r>
          </a:p>
          <a:p>
            <a:r>
              <a:rPr lang="en-US" sz="2000" dirty="0"/>
              <a:t> Determine the Purpose: Understand the type of publication you’re creating (e.g., magazine, brochure, book).</a:t>
            </a:r>
          </a:p>
          <a:p>
            <a:r>
              <a:rPr lang="en-US" sz="2000" dirty="0"/>
              <a:t> Audience and Goals: Identify your target audience and the key objectives of your publication.</a:t>
            </a:r>
          </a:p>
        </p:txBody>
      </p:sp>
    </p:spTree>
    <p:extLst>
      <p:ext uri="{BB962C8B-B14F-4D97-AF65-F5344CB8AC3E}">
        <p14:creationId xmlns:p14="http://schemas.microsoft.com/office/powerpoint/2010/main" val="216898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"/>
          <p:cNvSpPr txBox="1">
            <a:spLocks noGrp="1"/>
          </p:cNvSpPr>
          <p:nvPr>
            <p:ph type="subTitle" idx="1"/>
          </p:nvPr>
        </p:nvSpPr>
        <p:spPr>
          <a:xfrm>
            <a:off x="-1058270" y="0"/>
            <a:ext cx="9043633" cy="613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400" b="1" dirty="0">
                <a:solidFill>
                  <a:srgbClr val="55301C"/>
                </a:solidFill>
                <a:latin typeface="Poor Richard" panose="02080502050505020702" pitchFamily="18" charset="0"/>
                <a:ea typeface="Arial"/>
                <a:cs typeface="Arial"/>
                <a:sym typeface="Arial"/>
              </a:rPr>
              <a:t>Steps to creating Publications using Adobe InDesign</a:t>
            </a:r>
            <a:endParaRPr dirty="0">
              <a:solidFill>
                <a:srgbClr val="5530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3186" y="963624"/>
            <a:ext cx="726963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Step 2: Setup Your Document</a:t>
            </a:r>
          </a:p>
          <a:p>
            <a:r>
              <a:rPr lang="en-US" sz="2400" dirty="0"/>
              <a:t> Launch InDesign: Open Adobe InDesign.</a:t>
            </a:r>
          </a:p>
          <a:p>
            <a:r>
              <a:rPr lang="en-US" sz="2400" dirty="0"/>
              <a:t> New Document: Go to File &gt; New &gt; Document.</a:t>
            </a:r>
          </a:p>
          <a:p>
            <a:r>
              <a:rPr lang="en-US" sz="2400" dirty="0"/>
              <a:t> Set your page size (e.g., A4, Letter).</a:t>
            </a:r>
          </a:p>
          <a:p>
            <a:r>
              <a:rPr lang="en-US" sz="2400" dirty="0"/>
              <a:t> Define the orientation (portrait or landscape).</a:t>
            </a:r>
          </a:p>
          <a:p>
            <a:r>
              <a:rPr lang="en-US" sz="2400" dirty="0"/>
              <a:t> Set margins and bleeds. Bleeds are typically 0.125 inches (3 mm) beyond the page edges to ensure color runs to the edge of the page when trimmed.</a:t>
            </a:r>
          </a:p>
          <a:p>
            <a:r>
              <a:rPr lang="en-US" sz="2400" dirty="0"/>
              <a:t> Number of Pages: Specify the total number of pages you’ll need.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0874" y="0"/>
            <a:ext cx="4563900" cy="531900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</a:rPr>
              <a:t>Setup Your Document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8840"/>
            <a:ext cx="7711807" cy="464466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238082" y="3453793"/>
            <a:ext cx="19830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342900" algn="ctr">
              <a:buClr>
                <a:srgbClr val="B08980"/>
              </a:buClr>
              <a:buSzPts val="1800"/>
            </a:pPr>
            <a:r>
              <a:rPr lang="en-US" sz="800" dirty="0">
                <a:solidFill>
                  <a:schemeClr val="bg1">
                    <a:lumMod val="10000"/>
                  </a:schemeClr>
                </a:solidFill>
                <a:latin typeface="Oxygen"/>
                <a:sym typeface="Oxygen"/>
              </a:rPr>
              <a:t>Sources: </a:t>
            </a:r>
            <a:r>
              <a:rPr lang="en-US" sz="800" dirty="0">
                <a:solidFill>
                  <a:schemeClr val="bg1">
                    <a:lumMod val="10000"/>
                  </a:schemeClr>
                </a:solidFill>
                <a:latin typeface="Oxygen"/>
                <a:sym typeface="Oxygen"/>
              </a:rPr>
              <a:t>https://helpx.adobe.com/pdf/indesign_reference.pdf</a:t>
            </a:r>
            <a:endParaRPr lang="en-US" sz="1600" dirty="0">
              <a:solidFill>
                <a:schemeClr val="bg1">
                  <a:lumMod val="10000"/>
                </a:schemeClr>
              </a:solidFill>
              <a:latin typeface="Oxygen"/>
              <a:sym typeface="Oxygen"/>
            </a:endParaRPr>
          </a:p>
        </p:txBody>
      </p:sp>
    </p:spTree>
    <p:extLst>
      <p:ext uri="{BB962C8B-B14F-4D97-AF65-F5344CB8AC3E}">
        <p14:creationId xmlns:p14="http://schemas.microsoft.com/office/powerpoint/2010/main" val="2422682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8915" y="222752"/>
            <a:ext cx="66266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ts val="2000"/>
            </a:pPr>
            <a:r>
              <a:rPr lang="en-US" sz="2400" b="1" dirty="0">
                <a:solidFill>
                  <a:srgbClr val="55301C"/>
                </a:solidFill>
                <a:latin typeface="Poor Richard" panose="02080502050505020702" pitchFamily="18" charset="0"/>
              </a:rPr>
              <a:t>Steps to creating Publications using Adobe InDesign</a:t>
            </a:r>
            <a:endParaRPr lang="en-US" sz="2400" b="1" dirty="0">
              <a:solidFill>
                <a:srgbClr val="55301C"/>
              </a:solidFill>
              <a:latin typeface="Poor Richard" panose="02080502050505020702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4829" y="751410"/>
            <a:ext cx="4687677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Step 3: Master Pages</a:t>
            </a:r>
          </a:p>
          <a:p>
            <a:r>
              <a:rPr lang="en-US" sz="2000" dirty="0"/>
              <a:t> Create Master Pages: Go to the Pages panel, double-click on the A-Master.</a:t>
            </a:r>
          </a:p>
          <a:p>
            <a:r>
              <a:rPr lang="en-US" sz="2000" dirty="0"/>
              <a:t> Design your master page with elements that should appear on multiple pages (e.g., headers, footers, page numbers).</a:t>
            </a:r>
          </a:p>
          <a:p>
            <a:r>
              <a:rPr lang="en-US" sz="2000" dirty="0"/>
              <a:t> Use text frames and image frames to create placeholders</a:t>
            </a:r>
            <a:r>
              <a:rPr lang="en-US" sz="2000" dirty="0" smtClean="0"/>
              <a:t>.</a:t>
            </a:r>
            <a:endParaRPr lang="en-US" sz="2000" dirty="0"/>
          </a:p>
          <a:p>
            <a:r>
              <a:rPr lang="en-US" sz="2000" dirty="0"/>
              <a:t> Apply the master page to other pages by dragging it from the Pages panel onto the target pages.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8903" y="2049137"/>
            <a:ext cx="3891333" cy="15418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008903" y="3828366"/>
            <a:ext cx="348510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342900" algn="ctr">
              <a:buClr>
                <a:srgbClr val="B08980"/>
              </a:buClr>
              <a:buSzPts val="1800"/>
            </a:pPr>
            <a:r>
              <a:rPr lang="en-US" sz="800" dirty="0">
                <a:solidFill>
                  <a:schemeClr val="bg1">
                    <a:lumMod val="10000"/>
                  </a:schemeClr>
                </a:solidFill>
                <a:latin typeface="Oxygen"/>
                <a:sym typeface="Oxygen"/>
              </a:rPr>
              <a:t>Sources: </a:t>
            </a:r>
            <a:r>
              <a:rPr lang="en-US" sz="800" dirty="0">
                <a:solidFill>
                  <a:schemeClr val="bg1">
                    <a:lumMod val="10000"/>
                  </a:schemeClr>
                </a:solidFill>
                <a:latin typeface="Oxygen"/>
                <a:sym typeface="Oxygen"/>
              </a:rPr>
              <a:t>https://helpx.adobe.com/pdf/indesign_reference.pdf</a:t>
            </a:r>
            <a:endParaRPr lang="en-US" sz="1600" dirty="0">
              <a:solidFill>
                <a:schemeClr val="bg1">
                  <a:lumMod val="10000"/>
                </a:schemeClr>
              </a:solidFill>
              <a:latin typeface="Oxygen"/>
              <a:sym typeface="Oxyge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58915" y="222752"/>
            <a:ext cx="66266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ts val="2000"/>
            </a:pPr>
            <a:r>
              <a:rPr lang="en-US" sz="2400" b="1" dirty="0">
                <a:solidFill>
                  <a:srgbClr val="55301C"/>
                </a:solidFill>
                <a:latin typeface="Poor Richard" panose="02080502050505020702" pitchFamily="18" charset="0"/>
              </a:rPr>
              <a:t>Steps to creating </a:t>
            </a:r>
            <a:r>
              <a:rPr lang="en-US" sz="2400" b="1" dirty="0">
                <a:solidFill>
                  <a:schemeClr val="bg1">
                    <a:lumMod val="75000"/>
                  </a:schemeClr>
                </a:solidFill>
                <a:latin typeface="Poor Richard" panose="02080502050505020702" pitchFamily="18" charset="0"/>
              </a:rPr>
              <a:t>Publications usi</a:t>
            </a:r>
            <a:r>
              <a:rPr lang="en-US" sz="2400" b="1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</a:rPr>
              <a:t>ng</a:t>
            </a:r>
            <a:r>
              <a:rPr lang="en-US" sz="2400" b="1" dirty="0">
                <a:solidFill>
                  <a:schemeClr val="bg1">
                    <a:lumMod val="75000"/>
                  </a:schemeClr>
                </a:solidFill>
                <a:latin typeface="Poor Richard" panose="02080502050505020702" pitchFamily="18" charset="0"/>
              </a:rPr>
              <a:t> </a:t>
            </a:r>
            <a:r>
              <a:rPr lang="en-US" sz="2400" b="1" dirty="0">
                <a:solidFill>
                  <a:srgbClr val="55301C"/>
                </a:solidFill>
                <a:latin typeface="Poor Richard" panose="02080502050505020702" pitchFamily="18" charset="0"/>
              </a:rPr>
              <a:t>Adobe InDesign</a:t>
            </a:r>
            <a:endParaRPr lang="en-US" sz="2400" b="1" dirty="0">
              <a:solidFill>
                <a:srgbClr val="55301C"/>
              </a:solidFill>
              <a:latin typeface="Poor Richard" panose="02080502050505020702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8915" y="1050072"/>
            <a:ext cx="830119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Step 4: Layout Design</a:t>
            </a:r>
          </a:p>
          <a:p>
            <a:r>
              <a:rPr lang="en-US" sz="2000" dirty="0"/>
              <a:t> Grids and Guides: Set up grids and guides to help align your content.</a:t>
            </a:r>
          </a:p>
          <a:p>
            <a:r>
              <a:rPr lang="en-US" sz="2000" dirty="0"/>
              <a:t> Use </a:t>
            </a:r>
            <a:r>
              <a:rPr lang="en-US" sz="2000" b="1" dirty="0"/>
              <a:t>Layout &gt; Create Guides </a:t>
            </a:r>
            <a:r>
              <a:rPr lang="en-US" sz="2000" dirty="0"/>
              <a:t>to establish a consistent grid structure.</a:t>
            </a:r>
          </a:p>
          <a:p>
            <a:r>
              <a:rPr lang="en-US" sz="2000" dirty="0"/>
              <a:t> Layers: Create different layers for text, images, and background elements for better organization.</a:t>
            </a:r>
          </a:p>
          <a:p>
            <a:r>
              <a:rPr lang="en-US" sz="2000" b="1" dirty="0"/>
              <a:t>Step 5: Import Text</a:t>
            </a:r>
          </a:p>
          <a:p>
            <a:r>
              <a:rPr lang="en-US" sz="2000" dirty="0"/>
              <a:t> Text Frames: Use the Type tool (T) to draw text frames where your text will go.</a:t>
            </a:r>
          </a:p>
          <a:p>
            <a:r>
              <a:rPr lang="en-US" sz="2000" dirty="0"/>
              <a:t> Import Text: Go to </a:t>
            </a:r>
            <a:r>
              <a:rPr lang="en-US" sz="2000" b="1" dirty="0"/>
              <a:t>File &gt; Place and select your text files (e.g., .txt, .</a:t>
            </a:r>
            <a:r>
              <a:rPr lang="en-US" sz="2000" b="1" dirty="0" err="1"/>
              <a:t>docx</a:t>
            </a:r>
            <a:r>
              <a:rPr lang="en-US" sz="2000" b="1" dirty="0"/>
              <a:t>).</a:t>
            </a:r>
          </a:p>
          <a:p>
            <a:r>
              <a:rPr lang="en-US" sz="2000" dirty="0"/>
              <a:t> Use the “Place” cursor to click inside text frames.</a:t>
            </a:r>
          </a:p>
          <a:p>
            <a:r>
              <a:rPr lang="en-US" sz="2000" dirty="0"/>
              <a:t> Flow text across multiple pages by clicking the </a:t>
            </a:r>
            <a:r>
              <a:rPr lang="en-US" sz="2000" dirty="0" err="1"/>
              <a:t>outport</a:t>
            </a:r>
            <a:r>
              <a:rPr lang="en-US" sz="2000" dirty="0"/>
              <a:t> of one text frame and then clicking in another frame.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1406" y="233135"/>
            <a:ext cx="67698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ts val="2000"/>
            </a:pPr>
            <a:r>
              <a:rPr lang="en-US" sz="2400" b="1" dirty="0">
                <a:solidFill>
                  <a:srgbClr val="55301C"/>
                </a:solidFill>
                <a:latin typeface="Poor Richard" panose="02080502050505020702" pitchFamily="18" charset="0"/>
              </a:rPr>
              <a:t>Steps to creating Publications using Adobe InDesign</a:t>
            </a:r>
            <a:endParaRPr lang="en-US" sz="2400" b="1" dirty="0">
              <a:solidFill>
                <a:srgbClr val="55301C"/>
              </a:solidFill>
              <a:latin typeface="Poor Richard" panose="02080502050505020702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lum bright="-20000"/>
          </a:blip>
          <a:stretch>
            <a:fillRect/>
          </a:stretch>
        </p:blipFill>
        <p:spPr>
          <a:xfrm>
            <a:off x="311034" y="741286"/>
            <a:ext cx="7367724" cy="43409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766893" y="4528259"/>
            <a:ext cx="137710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Source: Adobe </a:t>
            </a:r>
            <a:r>
              <a:rPr lang="en-US" sz="900" dirty="0"/>
              <a:t>InDesign CC </a:t>
            </a:r>
            <a:r>
              <a:rPr lang="en-US" sz="900" dirty="0" smtClean="0"/>
              <a:t>Classroom 2019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9"/>
          <p:cNvSpPr txBox="1">
            <a:spLocks noGrp="1"/>
          </p:cNvSpPr>
          <p:nvPr>
            <p:ph type="title"/>
          </p:nvPr>
        </p:nvSpPr>
        <p:spPr>
          <a:xfrm>
            <a:off x="179512" y="-54723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dirty="0">
                <a:solidFill>
                  <a:srgbClr val="55301C"/>
                </a:solidFill>
                <a:latin typeface="Poor Richard" panose="02080502050505020702" pitchFamily="18" charset="0"/>
                <a:cs typeface="Arial"/>
                <a:sym typeface="Arial"/>
              </a:rPr>
              <a:t>Steps to creating Publications using Adobe InDesign</a:t>
            </a:r>
            <a:endParaRPr lang="en-US" dirty="0">
              <a:solidFill>
                <a:srgbClr val="55301C"/>
              </a:solidFill>
              <a:latin typeface="Poor Richard" panose="02080502050505020702" pitchFamily="18" charset="0"/>
              <a:cs typeface="Arial"/>
              <a:sym typeface="Arial"/>
            </a:endParaRPr>
          </a:p>
        </p:txBody>
      </p:sp>
      <p:sp>
        <p:nvSpPr>
          <p:cNvPr id="139" name="Google Shape;139;p9"/>
          <p:cNvSpPr/>
          <p:nvPr/>
        </p:nvSpPr>
        <p:spPr>
          <a:xfrm rot="10800000">
            <a:off x="-10193962" y="-4404443"/>
            <a:ext cx="97828" cy="71043"/>
          </a:xfrm>
          <a:custGeom>
            <a:avLst/>
            <a:gdLst/>
            <a:ahLst/>
            <a:cxnLst/>
            <a:rect l="l" t="t" r="r" b="b"/>
            <a:pathLst>
              <a:path w="10891" h="7909" extrusionOk="0">
                <a:moveTo>
                  <a:pt x="1188" y="1567"/>
                </a:moveTo>
                <a:lnTo>
                  <a:pt x="1289" y="1580"/>
                </a:lnTo>
                <a:lnTo>
                  <a:pt x="1390" y="1592"/>
                </a:lnTo>
                <a:lnTo>
                  <a:pt x="1516" y="1618"/>
                </a:lnTo>
                <a:lnTo>
                  <a:pt x="1643" y="1668"/>
                </a:lnTo>
                <a:lnTo>
                  <a:pt x="1782" y="1719"/>
                </a:lnTo>
                <a:lnTo>
                  <a:pt x="1946" y="1794"/>
                </a:lnTo>
                <a:lnTo>
                  <a:pt x="2034" y="1908"/>
                </a:lnTo>
                <a:lnTo>
                  <a:pt x="2123" y="2009"/>
                </a:lnTo>
                <a:lnTo>
                  <a:pt x="2199" y="2136"/>
                </a:lnTo>
                <a:lnTo>
                  <a:pt x="2274" y="2249"/>
                </a:lnTo>
                <a:lnTo>
                  <a:pt x="2337" y="2376"/>
                </a:lnTo>
                <a:lnTo>
                  <a:pt x="2401" y="2502"/>
                </a:lnTo>
                <a:lnTo>
                  <a:pt x="2451" y="2628"/>
                </a:lnTo>
                <a:lnTo>
                  <a:pt x="2489" y="2767"/>
                </a:lnTo>
                <a:lnTo>
                  <a:pt x="2578" y="3020"/>
                </a:lnTo>
                <a:lnTo>
                  <a:pt x="2653" y="3285"/>
                </a:lnTo>
                <a:lnTo>
                  <a:pt x="2716" y="3550"/>
                </a:lnTo>
                <a:lnTo>
                  <a:pt x="2767" y="3816"/>
                </a:lnTo>
                <a:lnTo>
                  <a:pt x="2805" y="4081"/>
                </a:lnTo>
                <a:lnTo>
                  <a:pt x="2843" y="4359"/>
                </a:lnTo>
                <a:lnTo>
                  <a:pt x="2881" y="4889"/>
                </a:lnTo>
                <a:lnTo>
                  <a:pt x="2893" y="4990"/>
                </a:lnTo>
                <a:lnTo>
                  <a:pt x="2931" y="5066"/>
                </a:lnTo>
                <a:lnTo>
                  <a:pt x="2982" y="5129"/>
                </a:lnTo>
                <a:lnTo>
                  <a:pt x="3032" y="5193"/>
                </a:lnTo>
                <a:lnTo>
                  <a:pt x="3057" y="5208"/>
                </a:lnTo>
                <a:lnTo>
                  <a:pt x="3057" y="5208"/>
                </a:lnTo>
                <a:lnTo>
                  <a:pt x="2994" y="5231"/>
                </a:lnTo>
                <a:lnTo>
                  <a:pt x="2843" y="5294"/>
                </a:lnTo>
                <a:lnTo>
                  <a:pt x="2679" y="5369"/>
                </a:lnTo>
                <a:lnTo>
                  <a:pt x="2620" y="5404"/>
                </a:lnTo>
                <a:lnTo>
                  <a:pt x="2620" y="5404"/>
                </a:lnTo>
                <a:lnTo>
                  <a:pt x="2274" y="4978"/>
                </a:lnTo>
                <a:lnTo>
                  <a:pt x="1895" y="4498"/>
                </a:lnTo>
                <a:lnTo>
                  <a:pt x="1554" y="4005"/>
                </a:lnTo>
                <a:lnTo>
                  <a:pt x="1390" y="3752"/>
                </a:lnTo>
                <a:lnTo>
                  <a:pt x="1226" y="3500"/>
                </a:lnTo>
                <a:lnTo>
                  <a:pt x="1112" y="3348"/>
                </a:lnTo>
                <a:lnTo>
                  <a:pt x="1011" y="3171"/>
                </a:lnTo>
                <a:lnTo>
                  <a:pt x="923" y="2982"/>
                </a:lnTo>
                <a:lnTo>
                  <a:pt x="847" y="2792"/>
                </a:lnTo>
                <a:lnTo>
                  <a:pt x="784" y="2590"/>
                </a:lnTo>
                <a:lnTo>
                  <a:pt x="746" y="2401"/>
                </a:lnTo>
                <a:lnTo>
                  <a:pt x="720" y="2211"/>
                </a:lnTo>
                <a:lnTo>
                  <a:pt x="720" y="2047"/>
                </a:lnTo>
                <a:lnTo>
                  <a:pt x="733" y="1959"/>
                </a:lnTo>
                <a:lnTo>
                  <a:pt x="746" y="1895"/>
                </a:lnTo>
                <a:lnTo>
                  <a:pt x="771" y="1820"/>
                </a:lnTo>
                <a:lnTo>
                  <a:pt x="809" y="1757"/>
                </a:lnTo>
                <a:lnTo>
                  <a:pt x="847" y="1706"/>
                </a:lnTo>
                <a:lnTo>
                  <a:pt x="897" y="1655"/>
                </a:lnTo>
                <a:lnTo>
                  <a:pt x="960" y="1618"/>
                </a:lnTo>
                <a:lnTo>
                  <a:pt x="1024" y="1592"/>
                </a:lnTo>
                <a:lnTo>
                  <a:pt x="1099" y="1580"/>
                </a:lnTo>
                <a:lnTo>
                  <a:pt x="1188" y="1567"/>
                </a:lnTo>
                <a:close/>
                <a:moveTo>
                  <a:pt x="4498" y="759"/>
                </a:moveTo>
                <a:lnTo>
                  <a:pt x="4536" y="784"/>
                </a:lnTo>
                <a:lnTo>
                  <a:pt x="4586" y="809"/>
                </a:lnTo>
                <a:lnTo>
                  <a:pt x="4637" y="847"/>
                </a:lnTo>
                <a:lnTo>
                  <a:pt x="4675" y="898"/>
                </a:lnTo>
                <a:lnTo>
                  <a:pt x="4763" y="1011"/>
                </a:lnTo>
                <a:lnTo>
                  <a:pt x="4839" y="1163"/>
                </a:lnTo>
                <a:lnTo>
                  <a:pt x="4902" y="1327"/>
                </a:lnTo>
                <a:lnTo>
                  <a:pt x="4965" y="1504"/>
                </a:lnTo>
                <a:lnTo>
                  <a:pt x="5066" y="1832"/>
                </a:lnTo>
                <a:lnTo>
                  <a:pt x="5130" y="2085"/>
                </a:lnTo>
                <a:lnTo>
                  <a:pt x="5155" y="2199"/>
                </a:lnTo>
                <a:lnTo>
                  <a:pt x="5155" y="2502"/>
                </a:lnTo>
                <a:lnTo>
                  <a:pt x="5130" y="2792"/>
                </a:lnTo>
                <a:lnTo>
                  <a:pt x="5104" y="3096"/>
                </a:lnTo>
                <a:lnTo>
                  <a:pt x="5066" y="3399"/>
                </a:lnTo>
                <a:lnTo>
                  <a:pt x="5016" y="3715"/>
                </a:lnTo>
                <a:lnTo>
                  <a:pt x="4967" y="4018"/>
                </a:lnTo>
                <a:lnTo>
                  <a:pt x="4940" y="4131"/>
                </a:lnTo>
                <a:lnTo>
                  <a:pt x="4826" y="4662"/>
                </a:lnTo>
                <a:lnTo>
                  <a:pt x="4814" y="4763"/>
                </a:lnTo>
                <a:lnTo>
                  <a:pt x="4826" y="4852"/>
                </a:lnTo>
                <a:lnTo>
                  <a:pt x="4852" y="4927"/>
                </a:lnTo>
                <a:lnTo>
                  <a:pt x="4889" y="4990"/>
                </a:lnTo>
                <a:lnTo>
                  <a:pt x="4940" y="5054"/>
                </a:lnTo>
                <a:lnTo>
                  <a:pt x="5003" y="5092"/>
                </a:lnTo>
                <a:lnTo>
                  <a:pt x="5066" y="5129"/>
                </a:lnTo>
                <a:lnTo>
                  <a:pt x="5142" y="5155"/>
                </a:lnTo>
                <a:lnTo>
                  <a:pt x="5218" y="5167"/>
                </a:lnTo>
                <a:lnTo>
                  <a:pt x="5294" y="5167"/>
                </a:lnTo>
                <a:lnTo>
                  <a:pt x="5370" y="5155"/>
                </a:lnTo>
                <a:lnTo>
                  <a:pt x="5433" y="5117"/>
                </a:lnTo>
                <a:lnTo>
                  <a:pt x="5509" y="5079"/>
                </a:lnTo>
                <a:lnTo>
                  <a:pt x="5559" y="5016"/>
                </a:lnTo>
                <a:lnTo>
                  <a:pt x="5610" y="4940"/>
                </a:lnTo>
                <a:lnTo>
                  <a:pt x="5635" y="4852"/>
                </a:lnTo>
                <a:lnTo>
                  <a:pt x="5761" y="4334"/>
                </a:lnTo>
                <a:lnTo>
                  <a:pt x="5790" y="4175"/>
                </a:lnTo>
                <a:lnTo>
                  <a:pt x="5790" y="4175"/>
                </a:lnTo>
                <a:lnTo>
                  <a:pt x="5862" y="3929"/>
                </a:lnTo>
                <a:lnTo>
                  <a:pt x="5963" y="3626"/>
                </a:lnTo>
                <a:lnTo>
                  <a:pt x="6064" y="3323"/>
                </a:lnTo>
                <a:lnTo>
                  <a:pt x="6191" y="3032"/>
                </a:lnTo>
                <a:lnTo>
                  <a:pt x="6317" y="2742"/>
                </a:lnTo>
                <a:lnTo>
                  <a:pt x="6456" y="2451"/>
                </a:lnTo>
                <a:lnTo>
                  <a:pt x="6519" y="2338"/>
                </a:lnTo>
                <a:lnTo>
                  <a:pt x="6582" y="2211"/>
                </a:lnTo>
                <a:lnTo>
                  <a:pt x="6658" y="2098"/>
                </a:lnTo>
                <a:lnTo>
                  <a:pt x="6734" y="1984"/>
                </a:lnTo>
                <a:lnTo>
                  <a:pt x="6822" y="1870"/>
                </a:lnTo>
                <a:lnTo>
                  <a:pt x="6911" y="1782"/>
                </a:lnTo>
                <a:lnTo>
                  <a:pt x="7012" y="1719"/>
                </a:lnTo>
                <a:lnTo>
                  <a:pt x="7100" y="1668"/>
                </a:lnTo>
                <a:lnTo>
                  <a:pt x="7189" y="1655"/>
                </a:lnTo>
                <a:lnTo>
                  <a:pt x="7227" y="1655"/>
                </a:lnTo>
                <a:lnTo>
                  <a:pt x="7277" y="1668"/>
                </a:lnTo>
                <a:lnTo>
                  <a:pt x="7315" y="1693"/>
                </a:lnTo>
                <a:lnTo>
                  <a:pt x="7353" y="1719"/>
                </a:lnTo>
                <a:lnTo>
                  <a:pt x="7391" y="1757"/>
                </a:lnTo>
                <a:lnTo>
                  <a:pt x="7416" y="1807"/>
                </a:lnTo>
                <a:lnTo>
                  <a:pt x="7479" y="1946"/>
                </a:lnTo>
                <a:lnTo>
                  <a:pt x="7530" y="2136"/>
                </a:lnTo>
                <a:lnTo>
                  <a:pt x="7555" y="2363"/>
                </a:lnTo>
                <a:lnTo>
                  <a:pt x="7568" y="2666"/>
                </a:lnTo>
                <a:lnTo>
                  <a:pt x="7543" y="2818"/>
                </a:lnTo>
                <a:lnTo>
                  <a:pt x="7492" y="2969"/>
                </a:lnTo>
                <a:lnTo>
                  <a:pt x="7441" y="3121"/>
                </a:lnTo>
                <a:lnTo>
                  <a:pt x="7378" y="3272"/>
                </a:lnTo>
                <a:lnTo>
                  <a:pt x="7227" y="3563"/>
                </a:lnTo>
                <a:lnTo>
                  <a:pt x="7062" y="3841"/>
                </a:lnTo>
                <a:lnTo>
                  <a:pt x="6886" y="4157"/>
                </a:lnTo>
                <a:lnTo>
                  <a:pt x="6671" y="4460"/>
                </a:lnTo>
                <a:lnTo>
                  <a:pt x="6456" y="4750"/>
                </a:lnTo>
                <a:lnTo>
                  <a:pt x="6229" y="5041"/>
                </a:lnTo>
                <a:lnTo>
                  <a:pt x="6178" y="5117"/>
                </a:lnTo>
                <a:lnTo>
                  <a:pt x="6140" y="5205"/>
                </a:lnTo>
                <a:lnTo>
                  <a:pt x="6128" y="5281"/>
                </a:lnTo>
                <a:lnTo>
                  <a:pt x="6128" y="5357"/>
                </a:lnTo>
                <a:lnTo>
                  <a:pt x="6153" y="5433"/>
                </a:lnTo>
                <a:lnTo>
                  <a:pt x="6178" y="5496"/>
                </a:lnTo>
                <a:lnTo>
                  <a:pt x="6216" y="5572"/>
                </a:lnTo>
                <a:lnTo>
                  <a:pt x="6267" y="5622"/>
                </a:lnTo>
                <a:lnTo>
                  <a:pt x="6317" y="5673"/>
                </a:lnTo>
                <a:lnTo>
                  <a:pt x="6393" y="5698"/>
                </a:lnTo>
                <a:lnTo>
                  <a:pt x="6456" y="5723"/>
                </a:lnTo>
                <a:lnTo>
                  <a:pt x="6532" y="5736"/>
                </a:lnTo>
                <a:lnTo>
                  <a:pt x="6608" y="5736"/>
                </a:lnTo>
                <a:lnTo>
                  <a:pt x="6683" y="5711"/>
                </a:lnTo>
                <a:lnTo>
                  <a:pt x="6759" y="5673"/>
                </a:lnTo>
                <a:lnTo>
                  <a:pt x="6835" y="5609"/>
                </a:lnTo>
                <a:lnTo>
                  <a:pt x="7265" y="5180"/>
                </a:lnTo>
                <a:lnTo>
                  <a:pt x="7694" y="4776"/>
                </a:lnTo>
                <a:lnTo>
                  <a:pt x="7922" y="4586"/>
                </a:lnTo>
                <a:lnTo>
                  <a:pt x="8149" y="4397"/>
                </a:lnTo>
                <a:lnTo>
                  <a:pt x="8402" y="4207"/>
                </a:lnTo>
                <a:lnTo>
                  <a:pt x="8654" y="4030"/>
                </a:lnTo>
                <a:lnTo>
                  <a:pt x="8831" y="3967"/>
                </a:lnTo>
                <a:lnTo>
                  <a:pt x="8995" y="3904"/>
                </a:lnTo>
                <a:lnTo>
                  <a:pt x="9147" y="3866"/>
                </a:lnTo>
                <a:lnTo>
                  <a:pt x="9286" y="3828"/>
                </a:lnTo>
                <a:lnTo>
                  <a:pt x="9412" y="3803"/>
                </a:lnTo>
                <a:lnTo>
                  <a:pt x="9539" y="3790"/>
                </a:lnTo>
                <a:lnTo>
                  <a:pt x="9640" y="3790"/>
                </a:lnTo>
                <a:lnTo>
                  <a:pt x="9728" y="3803"/>
                </a:lnTo>
                <a:lnTo>
                  <a:pt x="9817" y="3828"/>
                </a:lnTo>
                <a:lnTo>
                  <a:pt x="9892" y="3854"/>
                </a:lnTo>
                <a:lnTo>
                  <a:pt x="9956" y="3879"/>
                </a:lnTo>
                <a:lnTo>
                  <a:pt x="10006" y="3917"/>
                </a:lnTo>
                <a:lnTo>
                  <a:pt x="10044" y="3967"/>
                </a:lnTo>
                <a:lnTo>
                  <a:pt x="10082" y="4018"/>
                </a:lnTo>
                <a:lnTo>
                  <a:pt x="10107" y="4081"/>
                </a:lnTo>
                <a:lnTo>
                  <a:pt x="10132" y="4131"/>
                </a:lnTo>
                <a:lnTo>
                  <a:pt x="10132" y="4207"/>
                </a:lnTo>
                <a:lnTo>
                  <a:pt x="10132" y="4270"/>
                </a:lnTo>
                <a:lnTo>
                  <a:pt x="10120" y="4409"/>
                </a:lnTo>
                <a:lnTo>
                  <a:pt x="10069" y="4561"/>
                </a:lnTo>
                <a:lnTo>
                  <a:pt x="9993" y="4700"/>
                </a:lnTo>
                <a:lnTo>
                  <a:pt x="9905" y="4839"/>
                </a:lnTo>
                <a:lnTo>
                  <a:pt x="9791" y="4965"/>
                </a:lnTo>
                <a:lnTo>
                  <a:pt x="9665" y="5066"/>
                </a:lnTo>
                <a:lnTo>
                  <a:pt x="9513" y="5155"/>
                </a:lnTo>
                <a:lnTo>
                  <a:pt x="9324" y="5268"/>
                </a:lnTo>
                <a:lnTo>
                  <a:pt x="9122" y="5369"/>
                </a:lnTo>
                <a:lnTo>
                  <a:pt x="8920" y="5458"/>
                </a:lnTo>
                <a:lnTo>
                  <a:pt x="8705" y="5546"/>
                </a:lnTo>
                <a:lnTo>
                  <a:pt x="8452" y="5647"/>
                </a:lnTo>
                <a:lnTo>
                  <a:pt x="8187" y="5736"/>
                </a:lnTo>
                <a:lnTo>
                  <a:pt x="7922" y="5824"/>
                </a:lnTo>
                <a:lnTo>
                  <a:pt x="7656" y="5900"/>
                </a:lnTo>
                <a:lnTo>
                  <a:pt x="7126" y="6039"/>
                </a:lnTo>
                <a:lnTo>
                  <a:pt x="6595" y="6153"/>
                </a:lnTo>
                <a:lnTo>
                  <a:pt x="6519" y="6178"/>
                </a:lnTo>
                <a:lnTo>
                  <a:pt x="6431" y="6191"/>
                </a:lnTo>
                <a:lnTo>
                  <a:pt x="6355" y="6228"/>
                </a:lnTo>
                <a:lnTo>
                  <a:pt x="6330" y="6254"/>
                </a:lnTo>
                <a:lnTo>
                  <a:pt x="6325" y="6258"/>
                </a:lnTo>
                <a:lnTo>
                  <a:pt x="6325" y="6258"/>
                </a:lnTo>
                <a:lnTo>
                  <a:pt x="6330" y="6241"/>
                </a:lnTo>
                <a:lnTo>
                  <a:pt x="6342" y="6191"/>
                </a:lnTo>
                <a:lnTo>
                  <a:pt x="6355" y="6140"/>
                </a:lnTo>
                <a:lnTo>
                  <a:pt x="6342" y="6077"/>
                </a:lnTo>
                <a:lnTo>
                  <a:pt x="6330" y="6026"/>
                </a:lnTo>
                <a:lnTo>
                  <a:pt x="6304" y="5976"/>
                </a:lnTo>
                <a:lnTo>
                  <a:pt x="6267" y="5925"/>
                </a:lnTo>
                <a:lnTo>
                  <a:pt x="6216" y="5887"/>
                </a:lnTo>
                <a:lnTo>
                  <a:pt x="5850" y="5660"/>
                </a:lnTo>
                <a:lnTo>
                  <a:pt x="5660" y="5559"/>
                </a:lnTo>
                <a:lnTo>
                  <a:pt x="5483" y="5458"/>
                </a:lnTo>
                <a:lnTo>
                  <a:pt x="5294" y="5369"/>
                </a:lnTo>
                <a:lnTo>
                  <a:pt x="5117" y="5294"/>
                </a:lnTo>
                <a:lnTo>
                  <a:pt x="4927" y="5231"/>
                </a:lnTo>
                <a:lnTo>
                  <a:pt x="4738" y="5167"/>
                </a:lnTo>
                <a:lnTo>
                  <a:pt x="4548" y="5129"/>
                </a:lnTo>
                <a:lnTo>
                  <a:pt x="4359" y="5092"/>
                </a:lnTo>
                <a:lnTo>
                  <a:pt x="4157" y="5066"/>
                </a:lnTo>
                <a:lnTo>
                  <a:pt x="3967" y="5066"/>
                </a:lnTo>
                <a:lnTo>
                  <a:pt x="3765" y="5079"/>
                </a:lnTo>
                <a:lnTo>
                  <a:pt x="3674" y="5084"/>
                </a:lnTo>
                <a:lnTo>
                  <a:pt x="3674" y="5084"/>
                </a:lnTo>
                <a:lnTo>
                  <a:pt x="3702" y="5028"/>
                </a:lnTo>
                <a:lnTo>
                  <a:pt x="3715" y="4953"/>
                </a:lnTo>
                <a:lnTo>
                  <a:pt x="3727" y="4852"/>
                </a:lnTo>
                <a:lnTo>
                  <a:pt x="3689" y="4391"/>
                </a:lnTo>
                <a:lnTo>
                  <a:pt x="3677" y="3942"/>
                </a:lnTo>
                <a:lnTo>
                  <a:pt x="3664" y="3475"/>
                </a:lnTo>
                <a:lnTo>
                  <a:pt x="3689" y="3007"/>
                </a:lnTo>
                <a:lnTo>
                  <a:pt x="3727" y="2540"/>
                </a:lnTo>
                <a:lnTo>
                  <a:pt x="3765" y="2312"/>
                </a:lnTo>
                <a:lnTo>
                  <a:pt x="3803" y="2085"/>
                </a:lnTo>
                <a:lnTo>
                  <a:pt x="3854" y="1870"/>
                </a:lnTo>
                <a:lnTo>
                  <a:pt x="3917" y="1643"/>
                </a:lnTo>
                <a:lnTo>
                  <a:pt x="3980" y="1428"/>
                </a:lnTo>
                <a:lnTo>
                  <a:pt x="4068" y="1213"/>
                </a:lnTo>
                <a:lnTo>
                  <a:pt x="4119" y="1100"/>
                </a:lnTo>
                <a:lnTo>
                  <a:pt x="4182" y="986"/>
                </a:lnTo>
                <a:lnTo>
                  <a:pt x="4233" y="910"/>
                </a:lnTo>
                <a:lnTo>
                  <a:pt x="4283" y="847"/>
                </a:lnTo>
                <a:lnTo>
                  <a:pt x="4346" y="796"/>
                </a:lnTo>
                <a:lnTo>
                  <a:pt x="4397" y="771"/>
                </a:lnTo>
                <a:lnTo>
                  <a:pt x="4447" y="759"/>
                </a:lnTo>
                <a:close/>
                <a:moveTo>
                  <a:pt x="4182" y="5711"/>
                </a:moveTo>
                <a:lnTo>
                  <a:pt x="4346" y="5736"/>
                </a:lnTo>
                <a:lnTo>
                  <a:pt x="4523" y="5761"/>
                </a:lnTo>
                <a:lnTo>
                  <a:pt x="4687" y="5812"/>
                </a:lnTo>
                <a:lnTo>
                  <a:pt x="4852" y="5862"/>
                </a:lnTo>
                <a:lnTo>
                  <a:pt x="5016" y="5925"/>
                </a:lnTo>
                <a:lnTo>
                  <a:pt x="5332" y="6077"/>
                </a:lnTo>
                <a:lnTo>
                  <a:pt x="5647" y="6228"/>
                </a:lnTo>
                <a:lnTo>
                  <a:pt x="5938" y="6405"/>
                </a:lnTo>
                <a:lnTo>
                  <a:pt x="5989" y="6431"/>
                </a:lnTo>
                <a:lnTo>
                  <a:pt x="6052" y="6443"/>
                </a:lnTo>
                <a:lnTo>
                  <a:pt x="6102" y="6443"/>
                </a:lnTo>
                <a:lnTo>
                  <a:pt x="6165" y="6431"/>
                </a:lnTo>
                <a:lnTo>
                  <a:pt x="6186" y="6424"/>
                </a:lnTo>
                <a:lnTo>
                  <a:pt x="6186" y="6424"/>
                </a:lnTo>
                <a:lnTo>
                  <a:pt x="6077" y="6557"/>
                </a:lnTo>
                <a:lnTo>
                  <a:pt x="5963" y="6671"/>
                </a:lnTo>
                <a:lnTo>
                  <a:pt x="5837" y="6772"/>
                </a:lnTo>
                <a:lnTo>
                  <a:pt x="5711" y="6873"/>
                </a:lnTo>
                <a:lnTo>
                  <a:pt x="5572" y="6949"/>
                </a:lnTo>
                <a:lnTo>
                  <a:pt x="5433" y="7024"/>
                </a:lnTo>
                <a:lnTo>
                  <a:pt x="5294" y="7088"/>
                </a:lnTo>
                <a:lnTo>
                  <a:pt x="5155" y="7125"/>
                </a:lnTo>
                <a:lnTo>
                  <a:pt x="5003" y="7163"/>
                </a:lnTo>
                <a:lnTo>
                  <a:pt x="4852" y="7189"/>
                </a:lnTo>
                <a:lnTo>
                  <a:pt x="4687" y="7201"/>
                </a:lnTo>
                <a:lnTo>
                  <a:pt x="4536" y="7214"/>
                </a:lnTo>
                <a:lnTo>
                  <a:pt x="4371" y="7201"/>
                </a:lnTo>
                <a:lnTo>
                  <a:pt x="4195" y="7189"/>
                </a:lnTo>
                <a:lnTo>
                  <a:pt x="4018" y="7151"/>
                </a:lnTo>
                <a:lnTo>
                  <a:pt x="3765" y="7100"/>
                </a:lnTo>
                <a:lnTo>
                  <a:pt x="3550" y="7024"/>
                </a:lnTo>
                <a:lnTo>
                  <a:pt x="3361" y="6949"/>
                </a:lnTo>
                <a:lnTo>
                  <a:pt x="3209" y="6873"/>
                </a:lnTo>
                <a:lnTo>
                  <a:pt x="3083" y="6784"/>
                </a:lnTo>
                <a:lnTo>
                  <a:pt x="2994" y="6683"/>
                </a:lnTo>
                <a:lnTo>
                  <a:pt x="2931" y="6595"/>
                </a:lnTo>
                <a:lnTo>
                  <a:pt x="2893" y="6494"/>
                </a:lnTo>
                <a:lnTo>
                  <a:pt x="2881" y="6393"/>
                </a:lnTo>
                <a:lnTo>
                  <a:pt x="2881" y="6304"/>
                </a:lnTo>
                <a:lnTo>
                  <a:pt x="2919" y="6216"/>
                </a:lnTo>
                <a:lnTo>
                  <a:pt x="2969" y="6127"/>
                </a:lnTo>
                <a:lnTo>
                  <a:pt x="3032" y="6039"/>
                </a:lnTo>
                <a:lnTo>
                  <a:pt x="3121" y="5963"/>
                </a:lnTo>
                <a:lnTo>
                  <a:pt x="3222" y="5900"/>
                </a:lnTo>
                <a:lnTo>
                  <a:pt x="3336" y="5837"/>
                </a:lnTo>
                <a:lnTo>
                  <a:pt x="3500" y="5786"/>
                </a:lnTo>
                <a:lnTo>
                  <a:pt x="3677" y="5736"/>
                </a:lnTo>
                <a:lnTo>
                  <a:pt x="3841" y="5711"/>
                </a:lnTo>
                <a:close/>
                <a:moveTo>
                  <a:pt x="4599" y="1"/>
                </a:moveTo>
                <a:lnTo>
                  <a:pt x="4409" y="13"/>
                </a:lnTo>
                <a:lnTo>
                  <a:pt x="4245" y="38"/>
                </a:lnTo>
                <a:lnTo>
                  <a:pt x="4081" y="89"/>
                </a:lnTo>
                <a:lnTo>
                  <a:pt x="3929" y="165"/>
                </a:lnTo>
                <a:lnTo>
                  <a:pt x="3790" y="241"/>
                </a:lnTo>
                <a:lnTo>
                  <a:pt x="3677" y="342"/>
                </a:lnTo>
                <a:lnTo>
                  <a:pt x="3550" y="455"/>
                </a:lnTo>
                <a:lnTo>
                  <a:pt x="3449" y="582"/>
                </a:lnTo>
                <a:lnTo>
                  <a:pt x="3361" y="721"/>
                </a:lnTo>
                <a:lnTo>
                  <a:pt x="3272" y="872"/>
                </a:lnTo>
                <a:lnTo>
                  <a:pt x="3197" y="1024"/>
                </a:lnTo>
                <a:lnTo>
                  <a:pt x="3133" y="1201"/>
                </a:lnTo>
                <a:lnTo>
                  <a:pt x="3070" y="1378"/>
                </a:lnTo>
                <a:lnTo>
                  <a:pt x="3020" y="1554"/>
                </a:lnTo>
                <a:lnTo>
                  <a:pt x="2969" y="1744"/>
                </a:lnTo>
                <a:lnTo>
                  <a:pt x="2965" y="1766"/>
                </a:lnTo>
                <a:lnTo>
                  <a:pt x="2965" y="1766"/>
                </a:lnTo>
                <a:lnTo>
                  <a:pt x="2944" y="1731"/>
                </a:lnTo>
                <a:lnTo>
                  <a:pt x="2855" y="1592"/>
                </a:lnTo>
                <a:lnTo>
                  <a:pt x="2754" y="1479"/>
                </a:lnTo>
                <a:lnTo>
                  <a:pt x="2653" y="1365"/>
                </a:lnTo>
                <a:lnTo>
                  <a:pt x="2552" y="1251"/>
                </a:lnTo>
                <a:lnTo>
                  <a:pt x="2439" y="1163"/>
                </a:lnTo>
                <a:lnTo>
                  <a:pt x="2312" y="1074"/>
                </a:lnTo>
                <a:lnTo>
                  <a:pt x="2186" y="999"/>
                </a:lnTo>
                <a:lnTo>
                  <a:pt x="2047" y="923"/>
                </a:lnTo>
                <a:lnTo>
                  <a:pt x="1895" y="872"/>
                </a:lnTo>
                <a:lnTo>
                  <a:pt x="1744" y="822"/>
                </a:lnTo>
                <a:lnTo>
                  <a:pt x="1579" y="796"/>
                </a:lnTo>
                <a:lnTo>
                  <a:pt x="1415" y="771"/>
                </a:lnTo>
                <a:lnTo>
                  <a:pt x="1276" y="771"/>
                </a:lnTo>
                <a:lnTo>
                  <a:pt x="1137" y="784"/>
                </a:lnTo>
                <a:lnTo>
                  <a:pt x="998" y="822"/>
                </a:lnTo>
                <a:lnTo>
                  <a:pt x="872" y="860"/>
                </a:lnTo>
                <a:lnTo>
                  <a:pt x="746" y="923"/>
                </a:lnTo>
                <a:lnTo>
                  <a:pt x="632" y="986"/>
                </a:lnTo>
                <a:lnTo>
                  <a:pt x="518" y="1074"/>
                </a:lnTo>
                <a:lnTo>
                  <a:pt x="417" y="1163"/>
                </a:lnTo>
                <a:lnTo>
                  <a:pt x="316" y="1264"/>
                </a:lnTo>
                <a:lnTo>
                  <a:pt x="240" y="1378"/>
                </a:lnTo>
                <a:lnTo>
                  <a:pt x="164" y="1491"/>
                </a:lnTo>
                <a:lnTo>
                  <a:pt x="101" y="1618"/>
                </a:lnTo>
                <a:lnTo>
                  <a:pt x="51" y="1744"/>
                </a:lnTo>
                <a:lnTo>
                  <a:pt x="13" y="1870"/>
                </a:lnTo>
                <a:lnTo>
                  <a:pt x="0" y="2009"/>
                </a:lnTo>
                <a:lnTo>
                  <a:pt x="0" y="2148"/>
                </a:lnTo>
                <a:lnTo>
                  <a:pt x="13" y="2426"/>
                </a:lnTo>
                <a:lnTo>
                  <a:pt x="63" y="2691"/>
                </a:lnTo>
                <a:lnTo>
                  <a:pt x="114" y="2969"/>
                </a:lnTo>
                <a:lnTo>
                  <a:pt x="190" y="3235"/>
                </a:lnTo>
                <a:lnTo>
                  <a:pt x="291" y="3487"/>
                </a:lnTo>
                <a:lnTo>
                  <a:pt x="405" y="3740"/>
                </a:lnTo>
                <a:lnTo>
                  <a:pt x="531" y="3980"/>
                </a:lnTo>
                <a:lnTo>
                  <a:pt x="657" y="4220"/>
                </a:lnTo>
                <a:lnTo>
                  <a:pt x="809" y="4460"/>
                </a:lnTo>
                <a:lnTo>
                  <a:pt x="973" y="4687"/>
                </a:lnTo>
                <a:lnTo>
                  <a:pt x="1137" y="4915"/>
                </a:lnTo>
                <a:lnTo>
                  <a:pt x="1314" y="5129"/>
                </a:lnTo>
                <a:lnTo>
                  <a:pt x="1491" y="5332"/>
                </a:lnTo>
                <a:lnTo>
                  <a:pt x="1681" y="5546"/>
                </a:lnTo>
                <a:lnTo>
                  <a:pt x="2072" y="5938"/>
                </a:lnTo>
                <a:lnTo>
                  <a:pt x="2123" y="5976"/>
                </a:lnTo>
                <a:lnTo>
                  <a:pt x="2186" y="6014"/>
                </a:lnTo>
                <a:lnTo>
                  <a:pt x="2254" y="6025"/>
                </a:lnTo>
                <a:lnTo>
                  <a:pt x="2254" y="6025"/>
                </a:lnTo>
                <a:lnTo>
                  <a:pt x="2287" y="6191"/>
                </a:lnTo>
                <a:lnTo>
                  <a:pt x="2350" y="6380"/>
                </a:lnTo>
                <a:lnTo>
                  <a:pt x="2413" y="6557"/>
                </a:lnTo>
                <a:lnTo>
                  <a:pt x="2502" y="6721"/>
                </a:lnTo>
                <a:lnTo>
                  <a:pt x="2590" y="6873"/>
                </a:lnTo>
                <a:lnTo>
                  <a:pt x="2679" y="7012"/>
                </a:lnTo>
                <a:lnTo>
                  <a:pt x="2792" y="7138"/>
                </a:lnTo>
                <a:lnTo>
                  <a:pt x="2906" y="7264"/>
                </a:lnTo>
                <a:lnTo>
                  <a:pt x="3020" y="7378"/>
                </a:lnTo>
                <a:lnTo>
                  <a:pt x="3146" y="7479"/>
                </a:lnTo>
                <a:lnTo>
                  <a:pt x="3285" y="7568"/>
                </a:lnTo>
                <a:lnTo>
                  <a:pt x="3424" y="7643"/>
                </a:lnTo>
                <a:lnTo>
                  <a:pt x="3576" y="7719"/>
                </a:lnTo>
                <a:lnTo>
                  <a:pt x="3727" y="7770"/>
                </a:lnTo>
                <a:lnTo>
                  <a:pt x="3879" y="7820"/>
                </a:lnTo>
                <a:lnTo>
                  <a:pt x="4030" y="7858"/>
                </a:lnTo>
                <a:lnTo>
                  <a:pt x="4195" y="7883"/>
                </a:lnTo>
                <a:lnTo>
                  <a:pt x="4359" y="7909"/>
                </a:lnTo>
                <a:lnTo>
                  <a:pt x="4687" y="7909"/>
                </a:lnTo>
                <a:lnTo>
                  <a:pt x="4864" y="7896"/>
                </a:lnTo>
                <a:lnTo>
                  <a:pt x="5028" y="7871"/>
                </a:lnTo>
                <a:lnTo>
                  <a:pt x="5193" y="7845"/>
                </a:lnTo>
                <a:lnTo>
                  <a:pt x="5370" y="7795"/>
                </a:lnTo>
                <a:lnTo>
                  <a:pt x="5534" y="7744"/>
                </a:lnTo>
                <a:lnTo>
                  <a:pt x="5698" y="7681"/>
                </a:lnTo>
                <a:lnTo>
                  <a:pt x="5850" y="7605"/>
                </a:lnTo>
                <a:lnTo>
                  <a:pt x="6014" y="7530"/>
                </a:lnTo>
                <a:lnTo>
                  <a:pt x="6165" y="7441"/>
                </a:lnTo>
                <a:lnTo>
                  <a:pt x="6317" y="7328"/>
                </a:lnTo>
                <a:lnTo>
                  <a:pt x="6469" y="7226"/>
                </a:lnTo>
                <a:lnTo>
                  <a:pt x="6608" y="7100"/>
                </a:lnTo>
                <a:lnTo>
                  <a:pt x="6709" y="7024"/>
                </a:lnTo>
                <a:lnTo>
                  <a:pt x="6810" y="6949"/>
                </a:lnTo>
                <a:lnTo>
                  <a:pt x="6923" y="6873"/>
                </a:lnTo>
                <a:lnTo>
                  <a:pt x="7050" y="6810"/>
                </a:lnTo>
                <a:lnTo>
                  <a:pt x="7315" y="6709"/>
                </a:lnTo>
                <a:lnTo>
                  <a:pt x="7618" y="6607"/>
                </a:lnTo>
                <a:lnTo>
                  <a:pt x="7934" y="6519"/>
                </a:lnTo>
                <a:lnTo>
                  <a:pt x="8250" y="6443"/>
                </a:lnTo>
                <a:lnTo>
                  <a:pt x="8920" y="6279"/>
                </a:lnTo>
                <a:lnTo>
                  <a:pt x="9248" y="6178"/>
                </a:lnTo>
                <a:lnTo>
                  <a:pt x="9564" y="6064"/>
                </a:lnTo>
                <a:lnTo>
                  <a:pt x="9854" y="5938"/>
                </a:lnTo>
                <a:lnTo>
                  <a:pt x="9993" y="5862"/>
                </a:lnTo>
                <a:lnTo>
                  <a:pt x="10120" y="5786"/>
                </a:lnTo>
                <a:lnTo>
                  <a:pt x="10246" y="5698"/>
                </a:lnTo>
                <a:lnTo>
                  <a:pt x="10372" y="5609"/>
                </a:lnTo>
                <a:lnTo>
                  <a:pt x="10474" y="5508"/>
                </a:lnTo>
                <a:lnTo>
                  <a:pt x="10575" y="5395"/>
                </a:lnTo>
                <a:lnTo>
                  <a:pt x="10663" y="5268"/>
                </a:lnTo>
                <a:lnTo>
                  <a:pt x="10739" y="5142"/>
                </a:lnTo>
                <a:lnTo>
                  <a:pt x="10802" y="4990"/>
                </a:lnTo>
                <a:lnTo>
                  <a:pt x="10853" y="4839"/>
                </a:lnTo>
                <a:lnTo>
                  <a:pt x="10878" y="4713"/>
                </a:lnTo>
                <a:lnTo>
                  <a:pt x="10890" y="4574"/>
                </a:lnTo>
                <a:lnTo>
                  <a:pt x="10890" y="4435"/>
                </a:lnTo>
                <a:lnTo>
                  <a:pt x="10878" y="4296"/>
                </a:lnTo>
                <a:lnTo>
                  <a:pt x="10853" y="4157"/>
                </a:lnTo>
                <a:lnTo>
                  <a:pt x="10815" y="4018"/>
                </a:lnTo>
                <a:lnTo>
                  <a:pt x="10764" y="3879"/>
                </a:lnTo>
                <a:lnTo>
                  <a:pt x="10701" y="3740"/>
                </a:lnTo>
                <a:lnTo>
                  <a:pt x="10625" y="3614"/>
                </a:lnTo>
                <a:lnTo>
                  <a:pt x="10549" y="3487"/>
                </a:lnTo>
                <a:lnTo>
                  <a:pt x="10448" y="3374"/>
                </a:lnTo>
                <a:lnTo>
                  <a:pt x="10347" y="3285"/>
                </a:lnTo>
                <a:lnTo>
                  <a:pt x="10233" y="3197"/>
                </a:lnTo>
                <a:lnTo>
                  <a:pt x="10107" y="3133"/>
                </a:lnTo>
                <a:lnTo>
                  <a:pt x="9981" y="3083"/>
                </a:lnTo>
                <a:lnTo>
                  <a:pt x="9842" y="3045"/>
                </a:lnTo>
                <a:lnTo>
                  <a:pt x="9703" y="3032"/>
                </a:lnTo>
                <a:lnTo>
                  <a:pt x="9299" y="3032"/>
                </a:lnTo>
                <a:lnTo>
                  <a:pt x="9033" y="3070"/>
                </a:lnTo>
                <a:lnTo>
                  <a:pt x="8781" y="3133"/>
                </a:lnTo>
                <a:lnTo>
                  <a:pt x="8541" y="3222"/>
                </a:lnTo>
                <a:lnTo>
                  <a:pt x="8301" y="3323"/>
                </a:lnTo>
                <a:lnTo>
                  <a:pt x="8220" y="3365"/>
                </a:lnTo>
                <a:lnTo>
                  <a:pt x="8220" y="3365"/>
                </a:lnTo>
                <a:lnTo>
                  <a:pt x="8250" y="3298"/>
                </a:lnTo>
                <a:lnTo>
                  <a:pt x="8313" y="3121"/>
                </a:lnTo>
                <a:lnTo>
                  <a:pt x="8364" y="2957"/>
                </a:lnTo>
                <a:lnTo>
                  <a:pt x="8414" y="2780"/>
                </a:lnTo>
                <a:lnTo>
                  <a:pt x="8440" y="2616"/>
                </a:lnTo>
                <a:lnTo>
                  <a:pt x="8465" y="2451"/>
                </a:lnTo>
                <a:lnTo>
                  <a:pt x="8477" y="2300"/>
                </a:lnTo>
                <a:lnTo>
                  <a:pt x="8465" y="2136"/>
                </a:lnTo>
                <a:lnTo>
                  <a:pt x="8452" y="1997"/>
                </a:lnTo>
                <a:lnTo>
                  <a:pt x="8414" y="1845"/>
                </a:lnTo>
                <a:lnTo>
                  <a:pt x="8364" y="1719"/>
                </a:lnTo>
                <a:lnTo>
                  <a:pt x="8288" y="1592"/>
                </a:lnTo>
                <a:lnTo>
                  <a:pt x="8199" y="1479"/>
                </a:lnTo>
                <a:lnTo>
                  <a:pt x="8086" y="1365"/>
                </a:lnTo>
                <a:lnTo>
                  <a:pt x="7959" y="1264"/>
                </a:lnTo>
                <a:lnTo>
                  <a:pt x="7808" y="1188"/>
                </a:lnTo>
                <a:lnTo>
                  <a:pt x="7631" y="1112"/>
                </a:lnTo>
                <a:lnTo>
                  <a:pt x="7467" y="1062"/>
                </a:lnTo>
                <a:lnTo>
                  <a:pt x="7302" y="1024"/>
                </a:lnTo>
                <a:lnTo>
                  <a:pt x="7138" y="1011"/>
                </a:lnTo>
                <a:lnTo>
                  <a:pt x="6999" y="1024"/>
                </a:lnTo>
                <a:lnTo>
                  <a:pt x="6848" y="1036"/>
                </a:lnTo>
                <a:lnTo>
                  <a:pt x="6709" y="1087"/>
                </a:lnTo>
                <a:lnTo>
                  <a:pt x="6582" y="1138"/>
                </a:lnTo>
                <a:lnTo>
                  <a:pt x="6456" y="1213"/>
                </a:lnTo>
                <a:lnTo>
                  <a:pt x="6330" y="1289"/>
                </a:lnTo>
                <a:lnTo>
                  <a:pt x="6216" y="1390"/>
                </a:lnTo>
                <a:lnTo>
                  <a:pt x="6102" y="1491"/>
                </a:lnTo>
                <a:lnTo>
                  <a:pt x="6001" y="1618"/>
                </a:lnTo>
                <a:lnTo>
                  <a:pt x="5978" y="1647"/>
                </a:lnTo>
                <a:lnTo>
                  <a:pt x="5978" y="1647"/>
                </a:lnTo>
                <a:lnTo>
                  <a:pt x="5976" y="1618"/>
                </a:lnTo>
                <a:lnTo>
                  <a:pt x="5951" y="1428"/>
                </a:lnTo>
                <a:lnTo>
                  <a:pt x="5913" y="1239"/>
                </a:lnTo>
                <a:lnTo>
                  <a:pt x="5875" y="1062"/>
                </a:lnTo>
                <a:lnTo>
                  <a:pt x="5812" y="898"/>
                </a:lnTo>
                <a:lnTo>
                  <a:pt x="5749" y="746"/>
                </a:lnTo>
                <a:lnTo>
                  <a:pt x="5673" y="607"/>
                </a:lnTo>
                <a:lnTo>
                  <a:pt x="5584" y="468"/>
                </a:lnTo>
                <a:lnTo>
                  <a:pt x="5483" y="354"/>
                </a:lnTo>
                <a:lnTo>
                  <a:pt x="5382" y="253"/>
                </a:lnTo>
                <a:lnTo>
                  <a:pt x="5256" y="165"/>
                </a:lnTo>
                <a:lnTo>
                  <a:pt x="5104" y="89"/>
                </a:lnTo>
                <a:lnTo>
                  <a:pt x="4953" y="38"/>
                </a:lnTo>
                <a:lnTo>
                  <a:pt x="4788" y="13"/>
                </a:lnTo>
                <a:lnTo>
                  <a:pt x="4599" y="1"/>
                </a:lnTo>
                <a:close/>
              </a:path>
            </a:pathLst>
          </a:custGeom>
          <a:solidFill>
            <a:srgbClr val="30211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682" y="961728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/>
              <a:t>Step 6: Typography</a:t>
            </a:r>
          </a:p>
          <a:p>
            <a:r>
              <a:rPr lang="en-US" sz="2000" dirty="0"/>
              <a:t> Paragraph and Character Styles: Define and apply paragraph styles for headings, body text, captions, etc.</a:t>
            </a:r>
          </a:p>
          <a:p>
            <a:r>
              <a:rPr lang="en-US" sz="2000" dirty="0"/>
              <a:t> Go to </a:t>
            </a:r>
            <a:r>
              <a:rPr lang="en-US" sz="2000" b="1" dirty="0"/>
              <a:t>Window &gt; Styles &gt; Paragraph Styles or Character Styles.</a:t>
            </a:r>
          </a:p>
          <a:p>
            <a:r>
              <a:rPr lang="en-US" sz="2000" dirty="0"/>
              <a:t> Formatting Text: Adjust font, size, leading, kerning, and alignment.</a:t>
            </a:r>
          </a:p>
          <a:p>
            <a:r>
              <a:rPr lang="en-US" sz="2000" dirty="0"/>
              <a:t> Hyphenation and Justification: Set hyphenation and justification options to control how text flows.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234815" y="961728"/>
            <a:ext cx="3154929" cy="391729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532193" y="4912668"/>
            <a:ext cx="250581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900" dirty="0"/>
              <a:t>Source: Adobe InDesign CC </a:t>
            </a:r>
            <a:r>
              <a:rPr lang="en-US" sz="900" dirty="0" smtClean="0"/>
              <a:t>Classroom 2019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0"/>
          <p:cNvSpPr txBox="1">
            <a:spLocks noGrp="1"/>
          </p:cNvSpPr>
          <p:nvPr>
            <p:ph type="title"/>
          </p:nvPr>
        </p:nvSpPr>
        <p:spPr>
          <a:xfrm>
            <a:off x="-466817" y="127004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dirty="0">
                <a:solidFill>
                  <a:srgbClr val="55301C"/>
                </a:solidFill>
                <a:latin typeface="Poor Richard" panose="02080502050505020702" pitchFamily="18" charset="0"/>
                <a:cs typeface="Arial"/>
                <a:sym typeface="Arial"/>
              </a:rPr>
              <a:t>Steps to creating Publications using Adobe InDesign</a:t>
            </a:r>
            <a:endParaRPr lang="en-US" dirty="0">
              <a:solidFill>
                <a:srgbClr val="55301C"/>
              </a:solidFill>
              <a:latin typeface="Poor Richard" panose="02080502050505020702" pitchFamily="18" charset="0"/>
              <a:cs typeface="Arial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0081" y="956283"/>
            <a:ext cx="755206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Step 7: Import Graphics</a:t>
            </a:r>
          </a:p>
          <a:p>
            <a:r>
              <a:rPr lang="en-US" sz="2000" dirty="0"/>
              <a:t> Image Frames: Use the Rectangle Frame tool (F) to create placeholders for images.</a:t>
            </a:r>
          </a:p>
          <a:p>
            <a:r>
              <a:rPr lang="en-US" sz="2000" dirty="0"/>
              <a:t> Place Images: Go to </a:t>
            </a:r>
            <a:r>
              <a:rPr lang="en-US" sz="2000" b="1" dirty="0"/>
              <a:t>File &gt; Place</a:t>
            </a:r>
            <a:r>
              <a:rPr lang="en-US" sz="2000" dirty="0"/>
              <a:t>, select your image files (e.g., .JPEG, .PNG, .TIFF), and click to place them in the frames.</a:t>
            </a:r>
          </a:p>
          <a:p>
            <a:r>
              <a:rPr lang="en-US" sz="2000" dirty="0"/>
              <a:t> Adjust the frame fitting options via </a:t>
            </a:r>
            <a:r>
              <a:rPr lang="en-US" sz="2000" b="1" dirty="0"/>
              <a:t>Object &gt; Fitting.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8402" y="2895275"/>
            <a:ext cx="5403268" cy="16646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012674" y="4618823"/>
            <a:ext cx="33160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342900" algn="ctr">
              <a:buClr>
                <a:srgbClr val="B08980"/>
              </a:buClr>
              <a:buSzPts val="1800"/>
            </a:pPr>
            <a:r>
              <a:rPr lang="en-US" sz="800" dirty="0">
                <a:solidFill>
                  <a:schemeClr val="bg1">
                    <a:lumMod val="10000"/>
                  </a:schemeClr>
                </a:solidFill>
                <a:latin typeface="Oxygen"/>
                <a:sym typeface="Oxygen"/>
              </a:rPr>
              <a:t>Sources: </a:t>
            </a:r>
            <a:r>
              <a:rPr lang="en-US" sz="800" dirty="0">
                <a:solidFill>
                  <a:schemeClr val="bg1">
                    <a:lumMod val="10000"/>
                  </a:schemeClr>
                </a:solidFill>
                <a:latin typeface="Oxygen"/>
                <a:sym typeface="Oxygen"/>
              </a:rPr>
              <a:t>https://helpx.adobe.com/pdf/indesign_reference.pdf</a:t>
            </a:r>
            <a:endParaRPr lang="en-US" sz="1600" dirty="0">
              <a:solidFill>
                <a:schemeClr val="bg1">
                  <a:lumMod val="10000"/>
                </a:schemeClr>
              </a:solidFill>
              <a:latin typeface="Oxygen"/>
              <a:sym typeface="Oxyge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2072" y="87776"/>
            <a:ext cx="6250429" cy="5786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342900" algn="just">
              <a:lnSpc>
                <a:spcPct val="150000"/>
              </a:lnSpc>
              <a:spcBef>
                <a:spcPts val="1800"/>
              </a:spcBef>
              <a:buClr>
                <a:srgbClr val="B08980"/>
              </a:buClr>
              <a:buSzPts val="1400"/>
            </a:pPr>
            <a:r>
              <a:rPr lang="en-US" sz="2400" b="1" dirty="0">
                <a:solidFill>
                  <a:schemeClr val="bg1">
                    <a:lumMod val="10000"/>
                  </a:schemeClr>
                </a:solidFill>
                <a:latin typeface="Poor Richard" panose="02080502050505020702" pitchFamily="18" charset="0"/>
              </a:rPr>
              <a:t>Steps to creating Publications using Adobe InDesign</a:t>
            </a:r>
            <a:endParaRPr lang="en-US" sz="2400" b="1" dirty="0">
              <a:solidFill>
                <a:schemeClr val="bg1">
                  <a:lumMod val="10000"/>
                </a:schemeClr>
              </a:solidFill>
              <a:latin typeface="Poor Richard" panose="02080502050505020702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7879" y="753074"/>
            <a:ext cx="530462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Step 8: Design Elements</a:t>
            </a:r>
          </a:p>
          <a:p>
            <a:r>
              <a:rPr lang="en-US" sz="1800" dirty="0"/>
              <a:t> Shapes and Lines: Use the Shape tools to create design elements such as borders, dividers, and background shapes</a:t>
            </a:r>
            <a:r>
              <a:rPr lang="en-US" sz="1800" dirty="0" smtClean="0"/>
              <a:t>.</a:t>
            </a:r>
            <a:endParaRPr lang="en-US" sz="1800" dirty="0"/>
          </a:p>
          <a:p>
            <a:r>
              <a:rPr lang="en-US" sz="1800" dirty="0"/>
              <a:t> Colors and Swatches: Define your color palette using the Swatches panel.</a:t>
            </a:r>
          </a:p>
          <a:p>
            <a:r>
              <a:rPr lang="en-US" sz="1800" dirty="0"/>
              <a:t> Add CMYK or RGB colors depending on your output (print or digital).</a:t>
            </a:r>
          </a:p>
          <a:p>
            <a:r>
              <a:rPr lang="en-US" sz="1800" b="1" dirty="0"/>
              <a:t>Step 9: Interactive Elements (for Digital Publications)</a:t>
            </a:r>
          </a:p>
          <a:p>
            <a:r>
              <a:rPr lang="en-US" sz="1800" dirty="0"/>
              <a:t> Buttons and Forms: Add interactive buttons and forms via Window &gt; Interactive.</a:t>
            </a:r>
          </a:p>
          <a:p>
            <a:r>
              <a:rPr lang="en-US" sz="1800" dirty="0"/>
              <a:t> Hyperlinks: Insert hyperlinks for navigation or external links using the Hyperlinks panel.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8341" y="854901"/>
            <a:ext cx="2429658" cy="22526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428341" y="3296013"/>
            <a:ext cx="3617641" cy="173165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900190" y="4810005"/>
            <a:ext cx="250581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900" dirty="0"/>
              <a:t>Source: Adobe InDesign CC </a:t>
            </a:r>
            <a:r>
              <a:rPr lang="en-US" sz="900" dirty="0" smtClean="0"/>
              <a:t>Classroom 2019</a:t>
            </a:r>
            <a:endParaRPr lang="en-US" sz="9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2"/>
          <p:cNvSpPr txBox="1">
            <a:spLocks noGrp="1"/>
          </p:cNvSpPr>
          <p:nvPr>
            <p:ph type="title"/>
          </p:nvPr>
        </p:nvSpPr>
        <p:spPr>
          <a:xfrm>
            <a:off x="251520" y="-286350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just">
              <a:lnSpc>
                <a:spcPct val="150000"/>
              </a:lnSpc>
              <a:spcBef>
                <a:spcPts val="1800"/>
              </a:spcBef>
              <a:buClr>
                <a:srgbClr val="B08980"/>
              </a:buClr>
              <a:buSzPts val="1400"/>
            </a:pPr>
            <a:r>
              <a:rPr lang="en-US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</a:rPr>
              <a:t>Steps to creating Publications using Adobe InDesign</a:t>
            </a:r>
            <a:endParaRPr lang="en-US" dirty="0">
              <a:solidFill>
                <a:schemeClr val="bg1">
                  <a:lumMod val="25000"/>
                </a:schemeClr>
              </a:solidFill>
              <a:latin typeface="Poor Richard" panose="02080502050505020702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2317" y="4784092"/>
            <a:ext cx="3578662" cy="2316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6061" y="652609"/>
            <a:ext cx="783945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Step 10: Review and Proof</a:t>
            </a:r>
          </a:p>
          <a:p>
            <a:r>
              <a:rPr lang="en-US" sz="1800" dirty="0"/>
              <a:t> Preflight Check: Use InDesign’s Preflight panel to identify potential issues (e.g., missing fonts, overset text).</a:t>
            </a:r>
          </a:p>
          <a:p>
            <a:r>
              <a:rPr lang="en-US" sz="1800" dirty="0"/>
              <a:t> Go to Window &gt; Output &gt; Preflight.</a:t>
            </a:r>
          </a:p>
          <a:p>
            <a:r>
              <a:rPr lang="en-US" sz="1800" dirty="0"/>
              <a:t> Proofread: Thoroughly proofread your content for errors.</a:t>
            </a:r>
          </a:p>
          <a:p>
            <a:r>
              <a:rPr lang="en-US" sz="1800" b="1" dirty="0"/>
              <a:t>Step 11: Finalize and Export</a:t>
            </a:r>
          </a:p>
          <a:p>
            <a:r>
              <a:rPr lang="en-US" sz="1800" dirty="0"/>
              <a:t> Package the Document: Collect all files used in the document (fonts, images) via File &gt; Package. This ensures that all necessary assets are included.</a:t>
            </a:r>
          </a:p>
          <a:p>
            <a:r>
              <a:rPr lang="en-US" sz="1800" dirty="0"/>
              <a:t> Export to PDF: Go to File &gt; Export, choose Adobe PDF (Print) or Adobe PDF (Interactive) based on your needs.</a:t>
            </a:r>
          </a:p>
          <a:p>
            <a:r>
              <a:rPr lang="en-US" sz="1800" dirty="0"/>
              <a:t> Set the appropriate PDF settings, including bleed and crop marks if required for print.</a:t>
            </a:r>
          </a:p>
          <a:p>
            <a:r>
              <a:rPr lang="en-US" sz="1800" dirty="0"/>
              <a:t> Export Other Formats: For digital publications, you may also export to EPUB, HTML, or other formats.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3"/>
          <p:cNvSpPr txBox="1">
            <a:spLocks noGrp="1"/>
          </p:cNvSpPr>
          <p:nvPr>
            <p:ph type="title"/>
          </p:nvPr>
        </p:nvSpPr>
        <p:spPr>
          <a:xfrm>
            <a:off x="278676" y="0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</a:rPr>
              <a:t>Steps to creating Publications using Adobe InDesign</a:t>
            </a:r>
            <a:endParaRPr dirty="0">
              <a:solidFill>
                <a:schemeClr val="bg1">
                  <a:lumMod val="25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8676" y="572700"/>
            <a:ext cx="40509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Step 12: Printing or Digital Distribution </a:t>
            </a:r>
            <a:endParaRPr lang="en-US" sz="2400" dirty="0"/>
          </a:p>
          <a:p>
            <a:r>
              <a:rPr lang="en-US" sz="2400" dirty="0"/>
              <a:t> </a:t>
            </a:r>
            <a:r>
              <a:rPr lang="en-US" sz="2400" b="1" dirty="0"/>
              <a:t>Print Setup</a:t>
            </a:r>
            <a:r>
              <a:rPr lang="en-US" sz="2400" dirty="0"/>
              <a:t>: Send the packaged InDesign file or exported PDF to your printer. </a:t>
            </a:r>
          </a:p>
          <a:p>
            <a:r>
              <a:rPr lang="en-US" sz="2400" dirty="0"/>
              <a:t> </a:t>
            </a:r>
            <a:r>
              <a:rPr lang="en-US" sz="2400" b="1" dirty="0"/>
              <a:t>Digital Publishing</a:t>
            </a:r>
            <a:r>
              <a:rPr lang="en-US" sz="2400" dirty="0"/>
              <a:t>: Upload the PDF or digital format to your website, email it to your audience, or distribute it through digital publishing platforms. </a:t>
            </a:r>
          </a:p>
          <a:p>
            <a:r>
              <a:rPr lang="en-US" sz="2000" dirty="0" smtClean="0"/>
              <a:t>.</a:t>
            </a:r>
            <a:endParaRPr lang="en-US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4714" y="1959995"/>
            <a:ext cx="4968106" cy="18184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25860" y="4049841"/>
            <a:ext cx="250581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900" dirty="0"/>
              <a:t>Source: Adobe InDesign CC </a:t>
            </a:r>
            <a:r>
              <a:rPr lang="en-US" sz="900" dirty="0" smtClean="0"/>
              <a:t>Classroom 2019</a:t>
            </a:r>
            <a:endParaRPr lang="en-US" sz="9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4"/>
          <p:cNvSpPr txBox="1">
            <a:spLocks noGrp="1"/>
          </p:cNvSpPr>
          <p:nvPr>
            <p:ph type="title"/>
          </p:nvPr>
        </p:nvSpPr>
        <p:spPr>
          <a:xfrm>
            <a:off x="361147" y="77119"/>
            <a:ext cx="6943035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</a:rPr>
              <a:t>Steps to creating Publications using Adobe Illustrator</a:t>
            </a:r>
            <a:endParaRPr dirty="0">
              <a:solidFill>
                <a:schemeClr val="bg1">
                  <a:lumMod val="2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8895" y="786363"/>
            <a:ext cx="751901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/>
              <a:t>Illustrator lets you create precise, editable vector graphics that stay sharp when scaled to any size. Use flexible shape and drawing tools to create</a:t>
            </a:r>
          </a:p>
          <a:p>
            <a:r>
              <a:rPr lang="en-US" sz="1800" dirty="0" smtClean="0"/>
              <a:t>logos</a:t>
            </a:r>
            <a:r>
              <a:rPr lang="en-US" sz="1800" dirty="0"/>
              <a:t>, icons, and other illustrations that look equally good on a business card, flyer, or billboard. Edit and customize text in many ways to create striking typography</a:t>
            </a:r>
            <a:r>
              <a:rPr lang="en-US" sz="1800" dirty="0" smtClean="0"/>
              <a:t>.</a:t>
            </a:r>
          </a:p>
          <a:p>
            <a:r>
              <a:rPr lang="en-US" sz="1800" dirty="0"/>
              <a:t>While Illustrator is primarily a vector graphics editor, it has robust features that can handle complex layouts for single-page and multi-page publications. Here are the steps to create a publication using Adobe Illustrator:</a:t>
            </a:r>
          </a:p>
          <a:p>
            <a:r>
              <a:rPr lang="en-US" sz="1800" b="1" dirty="0"/>
              <a:t>Step 1: Project Planning</a:t>
            </a:r>
          </a:p>
          <a:p>
            <a:r>
              <a:rPr lang="en-US" sz="1800" dirty="0"/>
              <a:t> Define Purpose and Audience: Understand the goal of your publication and the target audience.</a:t>
            </a:r>
          </a:p>
          <a:p>
            <a:r>
              <a:rPr lang="en-US" sz="1800" dirty="0"/>
              <a:t> Collect Assets: Gather all necessary text content, images, logos, and other graphical elements.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5"/>
          <p:cNvSpPr txBox="1">
            <a:spLocks noGrp="1"/>
          </p:cNvSpPr>
          <p:nvPr>
            <p:ph type="title"/>
          </p:nvPr>
        </p:nvSpPr>
        <p:spPr>
          <a:xfrm>
            <a:off x="-641209" y="133298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  <a:ea typeface="Arial"/>
                <a:cs typeface="Arial"/>
                <a:sym typeface="Arial"/>
              </a:rPr>
              <a:t>Steps to creating Publications using Adobe Illustrator</a:t>
            </a:r>
            <a:endParaRPr dirty="0">
              <a:solidFill>
                <a:schemeClr val="bg1">
                  <a:lumMod val="25000"/>
                </a:schemeClr>
              </a:solidFill>
              <a:latin typeface="Poor Richard" panose="02080502050505020702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11980" y="4826020"/>
            <a:ext cx="4572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 dirty="0" smtClean="0"/>
              <a:t>Source: </a:t>
            </a:r>
            <a:r>
              <a:rPr lang="en-US" sz="900" dirty="0"/>
              <a:t>Illustrator® CC Classroom in a </a:t>
            </a:r>
            <a:r>
              <a:rPr lang="en-US" sz="900" dirty="0" smtClean="0"/>
              <a:t>Book 2015</a:t>
            </a:r>
            <a:endParaRPr lang="en-US" sz="900" dirty="0"/>
          </a:p>
        </p:txBody>
      </p:sp>
      <p:sp>
        <p:nvSpPr>
          <p:cNvPr id="5" name="Rectangle 4"/>
          <p:cNvSpPr/>
          <p:nvPr/>
        </p:nvSpPr>
        <p:spPr>
          <a:xfrm>
            <a:off x="126694" y="705998"/>
            <a:ext cx="45720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/>
              <a:t>Step 2: Setup Your Document</a:t>
            </a:r>
          </a:p>
          <a:p>
            <a:r>
              <a:rPr lang="en-US" sz="2000" dirty="0"/>
              <a:t> New Document: Open Illustrator and go to File &gt; New to create a new document.</a:t>
            </a:r>
          </a:p>
          <a:p>
            <a:r>
              <a:rPr lang="en-US" sz="2000" dirty="0"/>
              <a:t> Set the appropriate dimensions (e.g., A4, Letter, custom size).</a:t>
            </a:r>
          </a:p>
          <a:p>
            <a:r>
              <a:rPr lang="en-US" sz="2000" dirty="0"/>
              <a:t> Define the orientation (portrait or landscape).</a:t>
            </a:r>
          </a:p>
          <a:p>
            <a:r>
              <a:rPr lang="en-US" sz="2000" dirty="0"/>
              <a:t> Set the number of artboards if your publication has multiple pages.</a:t>
            </a:r>
          </a:p>
          <a:p>
            <a:r>
              <a:rPr lang="en-US" sz="2000" dirty="0"/>
              <a:t> Add bleed settings if your design will be printed and needs color to extend to the edge.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574" y="1278699"/>
            <a:ext cx="4471477" cy="341068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6"/>
          <p:cNvSpPr txBox="1">
            <a:spLocks noGrp="1"/>
          </p:cNvSpPr>
          <p:nvPr>
            <p:ph type="title"/>
          </p:nvPr>
        </p:nvSpPr>
        <p:spPr>
          <a:xfrm>
            <a:off x="-144096" y="0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  <a:ea typeface="Arial"/>
                <a:cs typeface="Arial"/>
                <a:sym typeface="Arial"/>
              </a:rPr>
              <a:t>Steps to creating Publications using Adobe Illustrator</a:t>
            </a:r>
            <a:endParaRPr dirty="0">
              <a:solidFill>
                <a:schemeClr val="bg1">
                  <a:lumMod val="2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16"/>
          <p:cNvSpPr txBox="1">
            <a:spLocks noGrp="1"/>
          </p:cNvSpPr>
          <p:nvPr>
            <p:ph type="subTitle" idx="6"/>
          </p:nvPr>
        </p:nvSpPr>
        <p:spPr>
          <a:xfrm>
            <a:off x="5007895" y="4556197"/>
            <a:ext cx="3960440" cy="527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l"/>
            <a:r>
              <a:rPr lang="en-US" sz="800" dirty="0" smtClean="0">
                <a:solidFill>
                  <a:schemeClr val="bg1">
                    <a:lumMod val="10000"/>
                  </a:schemeClr>
                </a:solidFill>
              </a:rPr>
              <a:t>Source: https</a:t>
            </a:r>
            <a:r>
              <a:rPr lang="en-US" sz="800" dirty="0">
                <a:solidFill>
                  <a:schemeClr val="bg1">
                    <a:lumMod val="10000"/>
                  </a:schemeClr>
                </a:solidFill>
              </a:rPr>
              <a:t>://support.microsoft.com/en-us/office/customize-the-quick-access-toolbar-43fff1c9-ebc4-4963-bdbd-c2b6b0739e52</a:t>
            </a:r>
            <a:endParaRPr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9365" y="994788"/>
            <a:ext cx="721053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Step 3: Setup Guides and Grids</a:t>
            </a:r>
          </a:p>
          <a:p>
            <a:r>
              <a:rPr lang="en-US" sz="1800" dirty="0"/>
              <a:t> Rulers and Guides: Enable rulers (View &gt; Rulers &gt; Show Rulers) and drag guides from the rulers to help align your content.</a:t>
            </a:r>
          </a:p>
          <a:p>
            <a:r>
              <a:rPr lang="en-US" sz="1800" dirty="0"/>
              <a:t> Grids: Use grids to ensure alignment and consistency (View &gt; Show Grid).</a:t>
            </a:r>
          </a:p>
          <a:p>
            <a:r>
              <a:rPr lang="en-US" sz="1800" b="1" dirty="0"/>
              <a:t>Step 4: Create Master </a:t>
            </a:r>
            <a:r>
              <a:rPr lang="en-US" sz="1800" b="1" dirty="0" smtClean="0"/>
              <a:t>Elements</a:t>
            </a:r>
            <a:endParaRPr lang="en-US" sz="1800" b="1" dirty="0"/>
          </a:p>
          <a:p>
            <a:r>
              <a:rPr lang="en-US" sz="1800" dirty="0"/>
              <a:t> Master Templates: If your publication includes multiple pages with repetitive elements (e.g., headers, footers, page numbers), create a master template.</a:t>
            </a:r>
          </a:p>
          <a:p>
            <a:r>
              <a:rPr lang="en-US" sz="1800" dirty="0"/>
              <a:t> Design elements that will be consistent across pages.</a:t>
            </a:r>
          </a:p>
          <a:p>
            <a:r>
              <a:rPr lang="en-US" sz="1800" dirty="0"/>
              <a:t> Copy and paste these elements onto each artboard as needed.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8860" y="0"/>
            <a:ext cx="7704000" cy="572700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</a:rPr>
              <a:t>Workspace overview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461135" y="537336"/>
            <a:ext cx="6171019" cy="451923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632154" y="1447149"/>
            <a:ext cx="2374135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Default Illustrator workspace</a:t>
            </a:r>
          </a:p>
          <a:p>
            <a:r>
              <a:rPr lang="en-US" dirty="0"/>
              <a:t>A. Tabbed Document windows B. Application bar C. Workspace switcher D. Panel title bar E. Control panel F. Tools panel G. Collapse</a:t>
            </a:r>
          </a:p>
          <a:p>
            <a:r>
              <a:rPr lang="en-US" dirty="0"/>
              <a:t>To Icons button H. Four panel groups in vertical dock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632154" y="4262032"/>
            <a:ext cx="25118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Source:https</a:t>
            </a:r>
            <a:r>
              <a:rPr lang="en-US" sz="900" dirty="0"/>
              <a:t>://help.adobe.com/archive/en/illustrator/cs6/illustrator_reference.pdf</a:t>
            </a:r>
          </a:p>
        </p:txBody>
      </p:sp>
    </p:spTree>
    <p:extLst>
      <p:ext uri="{BB962C8B-B14F-4D97-AF65-F5344CB8AC3E}">
        <p14:creationId xmlns:p14="http://schemas.microsoft.com/office/powerpoint/2010/main" val="21908537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8"/>
          <p:cNvSpPr txBox="1">
            <a:spLocks noGrp="1"/>
          </p:cNvSpPr>
          <p:nvPr>
            <p:ph type="title"/>
          </p:nvPr>
        </p:nvSpPr>
        <p:spPr>
          <a:xfrm>
            <a:off x="-471159" y="205639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  <a:ea typeface="Arial"/>
                <a:cs typeface="Arial"/>
                <a:sym typeface="Arial"/>
              </a:rPr>
              <a:t>Steps to creating Publications using Adobe Illustrator</a:t>
            </a:r>
            <a:endParaRPr dirty="0">
              <a:solidFill>
                <a:schemeClr val="bg1">
                  <a:lumMod val="2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6254" y="778339"/>
            <a:ext cx="413798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Step 6: Typography</a:t>
            </a:r>
          </a:p>
          <a:p>
            <a:r>
              <a:rPr lang="en-US" sz="2000" dirty="0"/>
              <a:t> Text Formatting: Adjust font, size, leading, kerning, and alignment using the Character and Paragraph panels (Window &gt; Type &gt; Character and Window &gt; Type &gt; Paragraph).</a:t>
            </a:r>
          </a:p>
          <a:p>
            <a:r>
              <a:rPr lang="en-US" sz="2000" dirty="0"/>
              <a:t> Paragraph Styles: Create and apply paragraph styles for headings, body text, captions, etc., for consistent formatting across the publication (Window &gt; Type &gt; Paragraph Styles)..</a:t>
            </a:r>
            <a:endParaRPr lang="en-US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5036" y="1201139"/>
            <a:ext cx="3191192" cy="32478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99124" y="4502435"/>
            <a:ext cx="46381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Source: https</a:t>
            </a:r>
            <a:r>
              <a:rPr lang="en-US" sz="900" dirty="0"/>
              <a:t>://help.adobe.com/archive/en/illustrator/cs6/illustrator_reference.pdf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9"/>
          <p:cNvSpPr txBox="1">
            <a:spLocks noGrp="1"/>
          </p:cNvSpPr>
          <p:nvPr>
            <p:ph type="title"/>
          </p:nvPr>
        </p:nvSpPr>
        <p:spPr>
          <a:xfrm>
            <a:off x="-68760" y="-348696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Steps to creating Publications using Adobe Illustrator</a:t>
            </a:r>
            <a:endParaRPr lang="en-US" sz="2000" dirty="0">
              <a:solidFill>
                <a:schemeClr val="bg1">
                  <a:lumMod val="25000"/>
                </a:schemeClr>
              </a:solidFill>
              <a:effectLst/>
              <a:latin typeface="Poor Richard" panose="02080502050505020702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6694" y="631889"/>
            <a:ext cx="535970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Step 7: Import and Arrange Graphics</a:t>
            </a:r>
          </a:p>
          <a:p>
            <a:r>
              <a:rPr lang="en-US" sz="1800" dirty="0"/>
              <a:t> Place Images: Go to File &gt; Place to import images. Position and resize them within your layout.</a:t>
            </a:r>
          </a:p>
          <a:p>
            <a:r>
              <a:rPr lang="en-US" sz="1800" dirty="0"/>
              <a:t> Use the Selection tool (V) to move and scale images.</a:t>
            </a:r>
          </a:p>
          <a:p>
            <a:r>
              <a:rPr lang="en-US" sz="1800" dirty="0"/>
              <a:t> Right-click on images and select Arrange &gt; Send to Back or Bring to Front to layer elements.</a:t>
            </a:r>
          </a:p>
          <a:p>
            <a:r>
              <a:rPr lang="en-US" sz="1800" b="1" dirty="0"/>
              <a:t>Step 8: Design Graphics</a:t>
            </a:r>
          </a:p>
          <a:p>
            <a:r>
              <a:rPr lang="en-US" sz="1800" dirty="0"/>
              <a:t> Create Vector Graphics: Use the Pen tool (P), Shape tools (Rectangle, Ellipse, etc.), and the Pathfinder panel (Window &gt; Pathfinder) to create custom vector graphics.</a:t>
            </a:r>
          </a:p>
          <a:p>
            <a:r>
              <a:rPr lang="en-US" sz="1800" dirty="0"/>
              <a:t> Apply Colors: Define your color palette using the Swatches panel (Window &gt; Swatches). Ensure color consistency across your design.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2713885"/>
            <a:ext cx="3626355" cy="19631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4403" y="631889"/>
            <a:ext cx="2465921" cy="206268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876443" y="4705242"/>
            <a:ext cx="46381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Source: https</a:t>
            </a:r>
            <a:r>
              <a:rPr lang="en-US" sz="900" dirty="0"/>
              <a:t>://help.adobe.com/archive/en/illustrator/cs6/illustrator_reference.pdf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0"/>
          <p:cNvSpPr txBox="1">
            <a:spLocks noGrp="1"/>
          </p:cNvSpPr>
          <p:nvPr>
            <p:ph type="title"/>
          </p:nvPr>
        </p:nvSpPr>
        <p:spPr>
          <a:xfrm>
            <a:off x="611560" y="123478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dirty="0">
                <a:solidFill>
                  <a:srgbClr val="F2E1D8">
                    <a:lumMod val="25000"/>
                  </a:srgbClr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Steps to creating Publications using Adobe Illustrator</a:t>
            </a:r>
            <a:endParaRPr dirty="0">
              <a:solidFill>
                <a:srgbClr val="22130B"/>
              </a:solidFill>
              <a:latin typeface="Poor Richard" panose="02080502050505020702" pitchFamily="18" charset="0"/>
              <a:ea typeface="Arial"/>
              <a:cs typeface="Arial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6015" y="786125"/>
            <a:ext cx="480886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Step 9: Add Effects and Styles</a:t>
            </a:r>
          </a:p>
          <a:p>
            <a:r>
              <a:rPr lang="en-US" sz="1800" dirty="0"/>
              <a:t> Effects: Apply effects such as shadows, glows, and gradients to enhance your design (Effect &gt; Stylize or Effect &gt; Illustrator Effects</a:t>
            </a:r>
            <a:r>
              <a:rPr lang="en-US" sz="1800" dirty="0" smtClean="0"/>
              <a:t>).</a:t>
            </a:r>
            <a:endParaRPr lang="en-US" sz="1800" dirty="0"/>
          </a:p>
          <a:p>
            <a:r>
              <a:rPr lang="en-US" sz="1800" dirty="0"/>
              <a:t> Appearance Panel: Use the Appearance panel (Window &gt; Appearance) to manage multiple effects and styles on single objects.</a:t>
            </a:r>
          </a:p>
          <a:p>
            <a:r>
              <a:rPr lang="en-US" sz="1800" b="1" dirty="0"/>
              <a:t>Step 10: Proof and Review</a:t>
            </a:r>
          </a:p>
          <a:p>
            <a:r>
              <a:rPr lang="en-US" sz="1800" dirty="0"/>
              <a:t> Spell Check: Use Illustrator's spell check feature (Edit &gt; Check Spelling) to catch any typos or errors in your text.</a:t>
            </a:r>
          </a:p>
          <a:p>
            <a:r>
              <a:rPr lang="en-US" sz="1800" dirty="0"/>
              <a:t> Review Design: Zoom in and out to check details and overall layout. Ensure all elements are aligned properly.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3858" y="1465243"/>
            <a:ext cx="2997289" cy="3412812"/>
          </a:xfrm>
          <a:prstGeom prst="rect">
            <a:avLst/>
          </a:prstGeom>
        </p:spPr>
      </p:pic>
      <p:sp>
        <p:nvSpPr>
          <p:cNvPr id="6" name="Subtitle 5"/>
          <p:cNvSpPr>
            <a:spLocks noGrp="1"/>
          </p:cNvSpPr>
          <p:nvPr>
            <p:ph type="subTitle" idx="6"/>
          </p:nvPr>
        </p:nvSpPr>
        <p:spPr>
          <a:xfrm>
            <a:off x="7820898" y="2321366"/>
            <a:ext cx="1323102" cy="931500"/>
          </a:xfrm>
        </p:spPr>
        <p:txBody>
          <a:bodyPr/>
          <a:lstStyle/>
          <a:p>
            <a:r>
              <a:rPr lang="en-US" sz="1000" dirty="0">
                <a:solidFill>
                  <a:schemeClr val="bg1">
                    <a:lumMod val="10000"/>
                  </a:schemeClr>
                </a:solidFill>
              </a:rPr>
              <a:t>A. Object displayed in Outline view B. Bitmap object dimmed to 50% C. Selected object displayed in Preview view</a:t>
            </a:r>
          </a:p>
        </p:txBody>
      </p:sp>
      <p:sp>
        <p:nvSpPr>
          <p:cNvPr id="9" name="Rectangle 8"/>
          <p:cNvSpPr/>
          <p:nvPr/>
        </p:nvSpPr>
        <p:spPr>
          <a:xfrm>
            <a:off x="4505900" y="4878055"/>
            <a:ext cx="46381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Source: https</a:t>
            </a:r>
            <a:r>
              <a:rPr lang="en-US" sz="900" dirty="0"/>
              <a:t>://help.adobe.com/archive/en/illustrator/cs6/illustrator_reference.pdf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1"/>
          <p:cNvSpPr txBox="1">
            <a:spLocks noGrp="1"/>
          </p:cNvSpPr>
          <p:nvPr>
            <p:ph type="title"/>
          </p:nvPr>
        </p:nvSpPr>
        <p:spPr>
          <a:xfrm>
            <a:off x="0" y="0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solidFill>
                  <a:srgbClr val="F2E1D8">
                    <a:lumMod val="25000"/>
                  </a:srgbClr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Steps to creating Publications using Adobe Illustrator</a:t>
            </a:r>
            <a:endParaRPr lang="en-US" sz="1800" dirty="0">
              <a:solidFill>
                <a:schemeClr val="bg1">
                  <a:lumMod val="25000"/>
                </a:schemeClr>
              </a:solidFill>
              <a:effectLst/>
              <a:latin typeface="Poor Richard" panose="02080502050505020702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7015" y="434519"/>
            <a:ext cx="55258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Step 11: Finalize the Document</a:t>
            </a:r>
          </a:p>
          <a:p>
            <a:r>
              <a:rPr lang="en-US" sz="1800" dirty="0"/>
              <a:t> Save: Save your Illustrator file (.AI) to preserve layers and </a:t>
            </a:r>
            <a:r>
              <a:rPr lang="en-US" sz="1800" dirty="0" err="1"/>
              <a:t>editability</a:t>
            </a:r>
            <a:r>
              <a:rPr lang="en-US" sz="1800" dirty="0"/>
              <a:t> (File &gt; Save).</a:t>
            </a:r>
          </a:p>
          <a:p>
            <a:r>
              <a:rPr lang="en-US" sz="1800" dirty="0"/>
              <a:t> Package Files: Collect all linked files (images, fonts) by using the Package feature (File &gt; Package). This ensures all necessary assets are included for printing or sharing.</a:t>
            </a:r>
          </a:p>
          <a:p>
            <a:r>
              <a:rPr lang="en-US" sz="1800" b="1" dirty="0"/>
              <a:t>Step 12: Export for Print or Digital Distribution</a:t>
            </a:r>
          </a:p>
          <a:p>
            <a:r>
              <a:rPr lang="en-US" sz="1800" dirty="0"/>
              <a:t> Export to PDF: For print, export your document as a PDF. Go to File &gt; Save As or File &gt; Export and choose Adobe PDF.</a:t>
            </a:r>
          </a:p>
          <a:p>
            <a:r>
              <a:rPr lang="en-US" sz="1800" dirty="0"/>
              <a:t> Adjust settings for high-quality print output, including bleed and crop marks if necessary.</a:t>
            </a:r>
          </a:p>
          <a:p>
            <a:r>
              <a:rPr lang="en-US" sz="1800" dirty="0"/>
              <a:t> Export to Other Formats: For digital distribution, you can also export to formats like PNG, JPEG, or SVG.</a:t>
            </a:r>
            <a:endParaRPr lang="en-US" sz="1800" dirty="0"/>
          </a:p>
        </p:txBody>
      </p:sp>
      <p:sp>
        <p:nvSpPr>
          <p:cNvPr id="5" name="Rectangle 4"/>
          <p:cNvSpPr/>
          <p:nvPr/>
        </p:nvSpPr>
        <p:spPr>
          <a:xfrm>
            <a:off x="6019854" y="4843418"/>
            <a:ext cx="4572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 dirty="0" smtClean="0"/>
              <a:t>Source: </a:t>
            </a:r>
            <a:r>
              <a:rPr lang="en-US" sz="900" dirty="0"/>
              <a:t>Illustrator® CC Classroom in a </a:t>
            </a:r>
            <a:r>
              <a:rPr lang="en-US" sz="900" dirty="0" smtClean="0"/>
              <a:t>Book 2015</a:t>
            </a:r>
            <a:endParaRPr lang="en-US" sz="9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0233" r="10902"/>
          <a:stretch/>
        </p:blipFill>
        <p:spPr>
          <a:xfrm>
            <a:off x="5685708" y="1181164"/>
            <a:ext cx="3458292" cy="287304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85708" y="4079481"/>
            <a:ext cx="345829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With the group still selected, click the Export Selected CSS button ( </a:t>
            </a:r>
            <a:r>
              <a:rPr lang="en-US" dirty="0" smtClean="0"/>
              <a:t>      ) </a:t>
            </a:r>
            <a:r>
              <a:rPr lang="en-US" dirty="0"/>
              <a:t>at the</a:t>
            </a:r>
          </a:p>
          <a:p>
            <a:r>
              <a:rPr lang="en-US" dirty="0"/>
              <a:t>bottom of the CSS Properties panel.</a:t>
            </a:r>
          </a:p>
        </p:txBody>
      </p:sp>
      <p:sp>
        <p:nvSpPr>
          <p:cNvPr id="6" name="Right Arrow 5"/>
          <p:cNvSpPr/>
          <p:nvPr/>
        </p:nvSpPr>
        <p:spPr>
          <a:xfrm>
            <a:off x="8179160" y="4389725"/>
            <a:ext cx="253388" cy="1154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2"/>
          <p:cNvSpPr txBox="1">
            <a:spLocks noGrp="1"/>
          </p:cNvSpPr>
          <p:nvPr>
            <p:ph type="subTitle" idx="6"/>
          </p:nvPr>
        </p:nvSpPr>
        <p:spPr>
          <a:xfrm>
            <a:off x="5233013" y="4727262"/>
            <a:ext cx="3910987" cy="571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l"/>
            <a:r>
              <a:rPr lang="en-US" sz="900" dirty="0" smtClean="0">
                <a:solidFill>
                  <a:schemeClr val="bg1">
                    <a:lumMod val="10000"/>
                  </a:schemeClr>
                </a:solidFill>
              </a:rPr>
              <a:t>Source:</a:t>
            </a:r>
            <a:r>
              <a:rPr lang="en-US" sz="900" dirty="0" smtClean="0">
                <a:solidFill>
                  <a:schemeClr val="bg1">
                    <a:lumMod val="10000"/>
                  </a:schemeClr>
                </a:solidFill>
              </a:rPr>
              <a:t>https</a:t>
            </a:r>
            <a:r>
              <a:rPr lang="en-US" sz="900" dirty="0">
                <a:solidFill>
                  <a:schemeClr val="bg1">
                    <a:lumMod val="10000"/>
                  </a:schemeClr>
                </a:solidFill>
              </a:rPr>
              <a:t>://help.adobe.com/archive/en/illustrator/cs6/illustrator_reference.pdf</a:t>
            </a:r>
            <a:endParaRPr sz="9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9" name="Google Shape;220;p21"/>
          <p:cNvSpPr txBox="1">
            <a:spLocks noGrp="1"/>
          </p:cNvSpPr>
          <p:nvPr>
            <p:ph type="title"/>
          </p:nvPr>
        </p:nvSpPr>
        <p:spPr>
          <a:xfrm>
            <a:off x="13914" y="14373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solidFill>
                  <a:srgbClr val="F2E1D8">
                    <a:lumMod val="25000"/>
                  </a:srgbClr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Steps to creating Publications using Adobe Illustrator</a:t>
            </a:r>
            <a:endParaRPr lang="en-US" sz="1800" dirty="0">
              <a:solidFill>
                <a:schemeClr val="bg1">
                  <a:lumMod val="25000"/>
                </a:schemeClr>
              </a:solidFill>
              <a:effectLst/>
              <a:latin typeface="Poor Richard" panose="02080502050505020702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914" y="742295"/>
            <a:ext cx="581400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Step 13: Printing or Distribution</a:t>
            </a:r>
          </a:p>
          <a:p>
            <a:r>
              <a:rPr lang="en-US" sz="2000" dirty="0"/>
              <a:t> </a:t>
            </a:r>
            <a:r>
              <a:rPr lang="en-US" sz="2000" i="1" dirty="0"/>
              <a:t>Print Setup</a:t>
            </a:r>
            <a:r>
              <a:rPr lang="en-US" sz="2000" dirty="0"/>
              <a:t>: Send the PDF or packaged Illustrator files to your printer with specific instructions regarding paper type, finishes, and other details.</a:t>
            </a:r>
          </a:p>
          <a:p>
            <a:r>
              <a:rPr lang="en-US" sz="2000" dirty="0"/>
              <a:t> </a:t>
            </a:r>
            <a:r>
              <a:rPr lang="en-US" sz="2000" i="1" dirty="0"/>
              <a:t>Digital Distribution: </a:t>
            </a:r>
            <a:r>
              <a:rPr lang="en-US" sz="2000" dirty="0"/>
              <a:t>Upload the exported digital files to your website, email them to your audience, or distribute through other digital channels.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By following these </a:t>
            </a:r>
            <a:r>
              <a:rPr lang="en-US" sz="2000" dirty="0" smtClean="0"/>
              <a:t>13 steps</a:t>
            </a:r>
            <a:r>
              <a:rPr lang="en-US" sz="2000" dirty="0"/>
              <a:t>, you can create high-quality publications using Adobe Illustrator. Its powerful vector tools and flexible layout capabilities make it suitable for a wide range of publication types, from simple flyers to detailed reports.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5227" y="974393"/>
            <a:ext cx="3408773" cy="323878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930884" y="3988598"/>
            <a:ext cx="321311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Printer’s marks</a:t>
            </a:r>
          </a:p>
          <a:p>
            <a:r>
              <a:rPr lang="en-US" sz="1100" dirty="0"/>
              <a:t>A. Star target (not optional) B. Registration mark C. Page information D. Trim marks E. Color bar F. Tint bar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3"/>
          <p:cNvSpPr txBox="1">
            <a:spLocks noGrp="1"/>
          </p:cNvSpPr>
          <p:nvPr>
            <p:ph type="title"/>
          </p:nvPr>
        </p:nvSpPr>
        <p:spPr>
          <a:xfrm>
            <a:off x="561860" y="0"/>
            <a:ext cx="6367800" cy="72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400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  <a:ea typeface="Arial"/>
                <a:cs typeface="Arial"/>
                <a:sym typeface="Arial"/>
              </a:rPr>
              <a:t>Steps to creating Publications using Adobe Photoshop</a:t>
            </a:r>
            <a:endParaRPr sz="2400" dirty="0">
              <a:solidFill>
                <a:schemeClr val="bg1">
                  <a:lumMod val="2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9659" y="720080"/>
            <a:ext cx="765672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/>
              <a:t>Powerful editing tools let you correct exposure and color balance, crop and straighten images, alter colors in your </a:t>
            </a:r>
            <a:r>
              <a:rPr lang="en-US" sz="2000" dirty="0" smtClean="0"/>
              <a:t>photograph, remove </a:t>
            </a:r>
            <a:r>
              <a:rPr lang="en-US" sz="2000" dirty="0"/>
              <a:t>blemishes from a portrait, or combine multiple images into a new scene. </a:t>
            </a:r>
            <a:endParaRPr lang="en-US" sz="20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 smtClean="0"/>
              <a:t>Pixels </a:t>
            </a:r>
            <a:r>
              <a:rPr lang="en-US" sz="2000" dirty="0"/>
              <a:t>are units of measurement that appear as dots or squares on a screen</a:t>
            </a:r>
            <a:r>
              <a:rPr lang="en-US" sz="2000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dirty="0"/>
              <a:t>Photoshop is particularly useful when the publication involves intricate image editing and complex graphics. Here’s a step-by-step guide to creating publications using Adobe Photoshop: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Step 1: Project Planning</a:t>
            </a:r>
          </a:p>
          <a:p>
            <a:r>
              <a:rPr lang="en-US" sz="2000" dirty="0" smtClean="0"/>
              <a:t>  </a:t>
            </a:r>
            <a:r>
              <a:rPr lang="en-US" sz="2000" dirty="0"/>
              <a:t>Define Purpose and Audience: Understand the goal of your publication and who it is intended for.</a:t>
            </a:r>
          </a:p>
          <a:p>
            <a:r>
              <a:rPr lang="en-US" sz="2000" dirty="0" smtClean="0"/>
              <a:t>  </a:t>
            </a:r>
            <a:r>
              <a:rPr lang="en-US" sz="2000" dirty="0"/>
              <a:t>Gather Assets: Collect all necessary text content, images, logos, and other graphical elements.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4"/>
          <p:cNvSpPr txBox="1">
            <a:spLocks noGrp="1"/>
          </p:cNvSpPr>
          <p:nvPr>
            <p:ph type="title"/>
          </p:nvPr>
        </p:nvSpPr>
        <p:spPr>
          <a:xfrm>
            <a:off x="741042" y="0"/>
            <a:ext cx="6367800" cy="648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400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  <a:ea typeface="Arial"/>
                <a:cs typeface="Arial"/>
                <a:sym typeface="Arial"/>
              </a:rPr>
              <a:t>Steps to creating Publications using Adobe Photoshop</a:t>
            </a:r>
            <a:endParaRPr dirty="0">
              <a:solidFill>
                <a:schemeClr val="bg1">
                  <a:lumMod val="2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89066" y="4600485"/>
            <a:ext cx="334476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Source: </a:t>
            </a:r>
            <a:r>
              <a:rPr lang="en-US" sz="900" dirty="0"/>
              <a:t>https://</a:t>
            </a:r>
            <a:r>
              <a:rPr lang="en-US" sz="900" dirty="0" smtClean="0"/>
              <a:t>helpx.adobe.com/pdf/photoshop_reference.pdf</a:t>
            </a:r>
            <a:endParaRPr lang="en-US" sz="900" dirty="0"/>
          </a:p>
        </p:txBody>
      </p:sp>
      <p:sp>
        <p:nvSpPr>
          <p:cNvPr id="7" name="Rectangle 6"/>
          <p:cNvSpPr/>
          <p:nvPr/>
        </p:nvSpPr>
        <p:spPr>
          <a:xfrm>
            <a:off x="140673" y="648072"/>
            <a:ext cx="569826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Step 2: Setup Your Document</a:t>
            </a:r>
          </a:p>
          <a:p>
            <a:r>
              <a:rPr lang="en-US" sz="1800" dirty="0"/>
              <a:t> New Document: Open Photoshop and go to File &gt; New.</a:t>
            </a:r>
          </a:p>
          <a:p>
            <a:r>
              <a:rPr lang="en-US" sz="1800" dirty="0"/>
              <a:t> Set the appropriate dimensions for your publication (e.g., A4, Letter, custom size).</a:t>
            </a:r>
          </a:p>
          <a:p>
            <a:r>
              <a:rPr lang="en-US" sz="1800" dirty="0"/>
              <a:t> Define the resolution (300 dpi for print).</a:t>
            </a:r>
          </a:p>
          <a:p>
            <a:r>
              <a:rPr lang="en-US" sz="1800" dirty="0"/>
              <a:t> Choose the color mode (CMYK for print, RGB for digital).</a:t>
            </a:r>
          </a:p>
          <a:p>
            <a:r>
              <a:rPr lang="en-US" sz="1800" dirty="0"/>
              <a:t> Set bleed settings if needed (add extra space around your document to allow for trimming).</a:t>
            </a:r>
          </a:p>
          <a:p>
            <a:r>
              <a:rPr lang="en-US" sz="1800" b="1" dirty="0"/>
              <a:t>Step 3: Guides and Grids</a:t>
            </a:r>
          </a:p>
          <a:p>
            <a:r>
              <a:rPr lang="en-US" sz="1800" dirty="0"/>
              <a:t> Rulers and Guides: Enable rulers (View &gt; Rulers) and drag guides from the rulers to help align your content.</a:t>
            </a:r>
          </a:p>
          <a:p>
            <a:r>
              <a:rPr lang="en-US" sz="1800" dirty="0"/>
              <a:t> Grids: Use grids for precise alignment (View &gt; Show &gt; Grid).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5689065" y="1296144"/>
            <a:ext cx="3344766" cy="320564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5"/>
          <p:cNvSpPr txBox="1">
            <a:spLocks noGrp="1"/>
          </p:cNvSpPr>
          <p:nvPr>
            <p:ph type="title"/>
          </p:nvPr>
        </p:nvSpPr>
        <p:spPr>
          <a:xfrm>
            <a:off x="538492" y="-99152"/>
            <a:ext cx="6424167" cy="696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400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  <a:ea typeface="Arial"/>
                <a:cs typeface="Arial"/>
                <a:sym typeface="Arial"/>
              </a:rPr>
              <a:t>Steps to creating Publications using Adobe Photoshop</a:t>
            </a:r>
            <a:endParaRPr dirty="0">
              <a:solidFill>
                <a:schemeClr val="bg1">
                  <a:lumMod val="25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8492" y="1169916"/>
            <a:ext cx="844442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Step 4: Create Layout Structure</a:t>
            </a:r>
          </a:p>
          <a:p>
            <a:r>
              <a:rPr lang="en-US" sz="1800" dirty="0"/>
              <a:t> Layers: Organize your document using layers for different elements (e.g., background, images, text).</a:t>
            </a:r>
          </a:p>
          <a:p>
            <a:r>
              <a:rPr lang="en-US" sz="1800" dirty="0" smtClean="0"/>
              <a:t> </a:t>
            </a:r>
            <a:r>
              <a:rPr lang="en-US" sz="1800" dirty="0"/>
              <a:t>Artboards: For multi-page documents, use artboards (File &gt; New &gt; Artboard or Layer &gt; New &gt; Artboard). Each artboard represents a different page.</a:t>
            </a:r>
          </a:p>
          <a:p>
            <a:r>
              <a:rPr lang="en-US" sz="1800" b="1" dirty="0"/>
              <a:t>Step 5: Add Backgrounds and Graphics</a:t>
            </a:r>
          </a:p>
          <a:p>
            <a:r>
              <a:rPr lang="en-US" sz="1800" dirty="0"/>
              <a:t> Background: Create a background layer. Use solid colors, gradients, or images.</a:t>
            </a:r>
          </a:p>
          <a:p>
            <a:r>
              <a:rPr lang="en-US" sz="1800" dirty="0"/>
              <a:t> Graphics: Import and arrange graphics and images. Use File &gt; Place Embedded to import images.</a:t>
            </a:r>
          </a:p>
          <a:p>
            <a:r>
              <a:rPr lang="en-US" sz="1800" dirty="0"/>
              <a:t> Use the Move tool (V) to position and scale images.</a:t>
            </a:r>
          </a:p>
          <a:p>
            <a:r>
              <a:rPr lang="en-US" sz="1800" dirty="0"/>
              <a:t> Apply layer styles (e.g., shadows, glows) via the Layers panel to enhance graphics.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3526" y="360009"/>
            <a:ext cx="6367800" cy="906931"/>
          </a:xfrm>
        </p:spPr>
        <p:txBody>
          <a:bodyPr/>
          <a:lstStyle/>
          <a:p>
            <a:r>
              <a:rPr lang="en-US" sz="2800" dirty="0" smtClean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</a:rPr>
              <a:t>Photoshop Layout </a:t>
            </a:r>
            <a:r>
              <a:rPr lang="en-US" sz="2800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</a:rPr>
              <a:t>Structure</a:t>
            </a:r>
            <a:r>
              <a:rPr lang="en-US" dirty="0">
                <a:solidFill>
                  <a:schemeClr val="bg1">
                    <a:lumMod val="25000"/>
                  </a:schemeClr>
                </a:solidFill>
              </a:rPr>
              <a:t/>
            </a:r>
            <a:br>
              <a:rPr lang="en-US" dirty="0">
                <a:solidFill>
                  <a:schemeClr val="bg1">
                    <a:lumMod val="25000"/>
                  </a:schemeClr>
                </a:solidFill>
              </a:rPr>
            </a:br>
            <a:endParaRPr lang="en-US" dirty="0">
              <a:solidFill>
                <a:schemeClr val="bg1">
                  <a:lumMod val="25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10143" y="550961"/>
            <a:ext cx="6687264" cy="459254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983695" y="2297279"/>
            <a:ext cx="202810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A. Menu bar</a:t>
            </a:r>
          </a:p>
          <a:p>
            <a:r>
              <a:rPr lang="en-US" b="1" dirty="0"/>
              <a:t>B. Options bar</a:t>
            </a:r>
          </a:p>
          <a:p>
            <a:r>
              <a:rPr lang="en-US" b="1" dirty="0"/>
              <a:t>C. Tools panel</a:t>
            </a:r>
          </a:p>
          <a:p>
            <a:r>
              <a:rPr lang="en-US" b="1" dirty="0"/>
              <a:t>D. In-app search</a:t>
            </a:r>
          </a:p>
          <a:p>
            <a:r>
              <a:rPr lang="en-US" b="1" dirty="0"/>
              <a:t>E. Workspaces menu</a:t>
            </a:r>
          </a:p>
          <a:p>
            <a:r>
              <a:rPr lang="en-US" b="1" dirty="0"/>
              <a:t>F. Share an Image button</a:t>
            </a:r>
          </a:p>
          <a:p>
            <a:r>
              <a:rPr lang="en-US" b="1" dirty="0"/>
              <a:t>G. Panels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6445706" y="4245720"/>
            <a:ext cx="2826415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/>
              <a:t>Source: Adobe </a:t>
            </a:r>
            <a:r>
              <a:rPr lang="en-US" sz="900" dirty="0"/>
              <a:t>Photoshop CC Classroom in a Book</a:t>
            </a:r>
          </a:p>
        </p:txBody>
      </p:sp>
    </p:spTree>
    <p:extLst>
      <p:ext uri="{BB962C8B-B14F-4D97-AF65-F5344CB8AC3E}">
        <p14:creationId xmlns:p14="http://schemas.microsoft.com/office/powerpoint/2010/main" val="7382651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6"/>
          <p:cNvSpPr/>
          <p:nvPr/>
        </p:nvSpPr>
        <p:spPr>
          <a:xfrm>
            <a:off x="638980" y="0"/>
            <a:ext cx="680387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n-US" sz="2400" b="1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</a:rPr>
              <a:t>Steps to creating Publications using Adobe Photoshop</a:t>
            </a:r>
            <a:endParaRPr sz="2400" b="0" i="0" u="none" strike="noStrike" cap="none" dirty="0">
              <a:solidFill>
                <a:schemeClr val="bg1">
                  <a:lumMod val="25000"/>
                </a:schemeClr>
              </a:solidFill>
              <a:sym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44467" y="4826442"/>
            <a:ext cx="4572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 dirty="0" smtClean="0"/>
              <a:t>Source: </a:t>
            </a:r>
            <a:r>
              <a:rPr lang="en-US" sz="900" dirty="0"/>
              <a:t>Adobe Photoshop CC Classroom in a </a:t>
            </a:r>
            <a:r>
              <a:rPr lang="en-US" sz="900" dirty="0" smtClean="0"/>
              <a:t>Book 2018</a:t>
            </a:r>
            <a:endParaRPr lang="en-US" sz="900" dirty="0"/>
          </a:p>
        </p:txBody>
      </p:sp>
      <p:sp>
        <p:nvSpPr>
          <p:cNvPr id="2" name="Rectangle 1"/>
          <p:cNvSpPr/>
          <p:nvPr/>
        </p:nvSpPr>
        <p:spPr>
          <a:xfrm>
            <a:off x="184533" y="521670"/>
            <a:ext cx="845544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Step 6: Add and Format Text</a:t>
            </a:r>
          </a:p>
          <a:p>
            <a:r>
              <a:rPr lang="en-US" sz="1800" dirty="0"/>
              <a:t> Text Tool: Use the Type tool (T) to add text.</a:t>
            </a:r>
          </a:p>
          <a:p>
            <a:r>
              <a:rPr lang="en-US" sz="1800" dirty="0"/>
              <a:t> Click and drag to create text boxes.</a:t>
            </a:r>
          </a:p>
          <a:p>
            <a:r>
              <a:rPr lang="en-US" sz="1800" dirty="0"/>
              <a:t> Enter your text content.</a:t>
            </a:r>
          </a:p>
          <a:p>
            <a:r>
              <a:rPr lang="en-US" sz="1800" dirty="0"/>
              <a:t> Text Formatting: Format your text using the Character and Paragraph panels (Window &gt; Character and Window &gt; Paragraph).</a:t>
            </a:r>
          </a:p>
          <a:p>
            <a:r>
              <a:rPr lang="en-US" sz="1800" dirty="0"/>
              <a:t> Adjust font, size, leading, kerning, and alignment.</a:t>
            </a:r>
          </a:p>
          <a:p>
            <a:r>
              <a:rPr lang="en-US" sz="1800" dirty="0"/>
              <a:t> Text Effects: Apply effects such as drop shadows or strokes via the Layers panel (Layer &gt; Layer Style).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34" y="3167039"/>
            <a:ext cx="4202954" cy="15988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5560" y="3129586"/>
            <a:ext cx="4124417" cy="1603062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7"/>
          <p:cNvSpPr txBox="1">
            <a:spLocks noGrp="1"/>
          </p:cNvSpPr>
          <p:nvPr>
            <p:ph type="title"/>
          </p:nvPr>
        </p:nvSpPr>
        <p:spPr>
          <a:xfrm>
            <a:off x="500367" y="90120"/>
            <a:ext cx="6367800" cy="648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l">
              <a:buClr>
                <a:srgbClr val="000000"/>
              </a:buClr>
              <a:buSzTx/>
            </a:pPr>
            <a:r>
              <a:rPr lang="en-US" sz="2400" dirty="0">
                <a:solidFill>
                  <a:srgbClr val="F2E1D8">
                    <a:lumMod val="25000"/>
                  </a:srgbClr>
                </a:solidFill>
                <a:latin typeface="Poor Richard" panose="02080502050505020702" pitchFamily="18" charset="0"/>
                <a:cs typeface="Arial"/>
                <a:sym typeface="Arial"/>
              </a:rPr>
              <a:t>Steps to creating Publications using Adobe Photoshop</a:t>
            </a:r>
            <a:endParaRPr lang="en-US" sz="2400" b="0" dirty="0">
              <a:solidFill>
                <a:srgbClr val="F2E1D8">
                  <a:lumMod val="25000"/>
                </a:srgb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16905" y="4382601"/>
            <a:ext cx="4572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 dirty="0" smtClean="0"/>
              <a:t>Source</a:t>
            </a:r>
            <a:r>
              <a:rPr lang="en-US" sz="900" dirty="0" smtClean="0"/>
              <a:t>:</a:t>
            </a:r>
            <a:r>
              <a:rPr lang="en-US" sz="900" dirty="0" smtClean="0"/>
              <a:t> </a:t>
            </a:r>
            <a:r>
              <a:rPr lang="en-US" sz="900" dirty="0"/>
              <a:t>Adobe Photoshop CC Classroom in a Book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562308"/>
            <a:ext cx="553597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Step 7: Advanced Image Editing</a:t>
            </a:r>
          </a:p>
          <a:p>
            <a:r>
              <a:rPr lang="en-US" sz="1800" dirty="0"/>
              <a:t> Image Adjustments: Enhance your images using adjustment layers (Layer &gt; New Adjustment Layer).</a:t>
            </a:r>
          </a:p>
          <a:p>
            <a:r>
              <a:rPr lang="en-US" sz="1800" dirty="0"/>
              <a:t> Adjust brightness, contrast, levels, curves, hue/saturation, etc.</a:t>
            </a:r>
          </a:p>
          <a:p>
            <a:r>
              <a:rPr lang="en-US" sz="1800" dirty="0"/>
              <a:t> Retouching: Use tools like the Clone Stamp (S), Healing Brush (J), and Patch tool (J) to retouch and refine images.</a:t>
            </a:r>
          </a:p>
          <a:p>
            <a:r>
              <a:rPr lang="en-US" sz="1800" b="1" dirty="0"/>
              <a:t>Step 8: Design Elements</a:t>
            </a:r>
          </a:p>
          <a:p>
            <a:r>
              <a:rPr lang="en-US" sz="1800" dirty="0"/>
              <a:t> Shapes and Lines: Use the Shape tools to create design elements such as borders and dividers.</a:t>
            </a:r>
          </a:p>
          <a:p>
            <a:r>
              <a:rPr lang="en-US" sz="1800" dirty="0"/>
              <a:t> Customize shapes using the Properties panel.</a:t>
            </a:r>
          </a:p>
          <a:p>
            <a:r>
              <a:rPr lang="en-US" sz="1800" dirty="0" smtClean="0"/>
              <a:t> </a:t>
            </a:r>
            <a:r>
              <a:rPr lang="en-US" sz="1800" dirty="0"/>
              <a:t>Smart Objects: Convert layers to Smart Objects (Layer &gt; Smart Objects &gt; Convert to Smart Object) for non-destructive editing</a:t>
            </a:r>
            <a:r>
              <a:rPr lang="en-US" sz="1800" dirty="0" smtClean="0"/>
              <a:t>.</a:t>
            </a:r>
            <a:endParaRPr lang="en-US" sz="1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391756" y="1355074"/>
            <a:ext cx="3755007" cy="283133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8"/>
          <p:cNvSpPr txBox="1">
            <a:spLocks noGrp="1"/>
          </p:cNvSpPr>
          <p:nvPr>
            <p:ph type="title"/>
          </p:nvPr>
        </p:nvSpPr>
        <p:spPr>
          <a:xfrm>
            <a:off x="360789" y="0"/>
            <a:ext cx="6367800" cy="696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400" dirty="0">
                <a:solidFill>
                  <a:srgbClr val="F2E1D8">
                    <a:lumMod val="25000"/>
                  </a:srgbClr>
                </a:solidFill>
                <a:latin typeface="Poor Richard" panose="02080502050505020702" pitchFamily="18" charset="0"/>
                <a:cs typeface="Arial"/>
                <a:sym typeface="Arial"/>
              </a:rPr>
              <a:t>Steps to creating Publications using Adobe Photoshop</a:t>
            </a:r>
            <a:endParaRPr lang="en-US" sz="2400" dirty="0">
              <a:solidFill>
                <a:srgbClr val="22130B"/>
              </a:solidFill>
              <a:latin typeface="Poor Richard" panose="02080502050505020702" pitchFamily="18" charset="0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5846" y="696191"/>
            <a:ext cx="524953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Step 9: Proof and Review</a:t>
            </a:r>
          </a:p>
          <a:p>
            <a:r>
              <a:rPr lang="en-US" sz="2000" dirty="0"/>
              <a:t> Zoom and Check Details: Zoom in and out to check the details and overall layout.</a:t>
            </a:r>
          </a:p>
          <a:p>
            <a:r>
              <a:rPr lang="en-US" sz="2000" dirty="0"/>
              <a:t> Spell Check: Use Photoshop's spell check feature (Edit &gt; Check Spelling) to catch any text errors.</a:t>
            </a:r>
          </a:p>
          <a:p>
            <a:r>
              <a:rPr lang="en-US" sz="2000" b="1" dirty="0"/>
              <a:t>Step 10: Finalize the Document</a:t>
            </a:r>
          </a:p>
          <a:p>
            <a:r>
              <a:rPr lang="en-US" sz="2000" dirty="0"/>
              <a:t> Save PSD: Save your work as a PSD file to preserve layers and </a:t>
            </a:r>
            <a:r>
              <a:rPr lang="en-US" sz="2000" dirty="0" smtClean="0"/>
              <a:t>edit ability </a:t>
            </a:r>
            <a:r>
              <a:rPr lang="en-US" sz="2000" dirty="0"/>
              <a:t>(File &gt; Save As).</a:t>
            </a:r>
          </a:p>
          <a:p>
            <a:r>
              <a:rPr lang="en-US" sz="2000" dirty="0"/>
              <a:t> Flatten and Save Copy: For final output, flatten the image if necessary (Layer &gt; Flatten Image) and save a copy in the desired format. </a:t>
            </a:r>
            <a:r>
              <a:rPr lang="en-US" sz="2000" dirty="0" smtClean="0"/>
              <a:t> </a:t>
            </a:r>
            <a:r>
              <a:rPr lang="en-US" sz="900" dirty="0" smtClean="0"/>
              <a:t>Source:</a:t>
            </a:r>
            <a:r>
              <a:rPr lang="en-US" sz="2000" dirty="0" smtClean="0"/>
              <a:t> </a:t>
            </a:r>
            <a:r>
              <a:rPr lang="en-US" sz="900" dirty="0" smtClean="0"/>
              <a:t>https</a:t>
            </a:r>
            <a:r>
              <a:rPr lang="en-US" sz="900" dirty="0"/>
              <a:t>://helpx.adobe.com/pdf/photoshop_reference.pdf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5384" y="826075"/>
            <a:ext cx="3046138" cy="30397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392756" y="3865825"/>
            <a:ext cx="347582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Example:1. Choose </a:t>
            </a:r>
            <a:r>
              <a:rPr lang="en-US" dirty="0"/>
              <a:t>File &gt; Save As, and choose GIF from the Format menu.</a:t>
            </a:r>
          </a:p>
          <a:p>
            <a:r>
              <a:rPr lang="en-US" dirty="0" smtClean="0"/>
              <a:t>2. Specify </a:t>
            </a:r>
            <a:r>
              <a:rPr lang="en-US" dirty="0"/>
              <a:t>options in the GIF Save Options dialog</a:t>
            </a:r>
            <a:r>
              <a:rPr lang="en-US" dirty="0" smtClean="0"/>
              <a:t>.</a:t>
            </a:r>
          </a:p>
          <a:p>
            <a:r>
              <a:rPr lang="en-US" dirty="0" smtClean="0"/>
              <a:t>3. Click okay</a:t>
            </a: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92083" y="4691122"/>
            <a:ext cx="382285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Source</a:t>
            </a:r>
            <a:r>
              <a:rPr lang="en-US" sz="900" dirty="0"/>
              <a:t>: https://helpx.adobe.com/pdf/photoshop_reference.pdf</a:t>
            </a:r>
          </a:p>
        </p:txBody>
      </p:sp>
      <p:sp>
        <p:nvSpPr>
          <p:cNvPr id="3" name="Rectangle 2"/>
          <p:cNvSpPr/>
          <p:nvPr/>
        </p:nvSpPr>
        <p:spPr>
          <a:xfrm>
            <a:off x="247879" y="680242"/>
            <a:ext cx="49190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Step 11: Export for Print or Digital Distribution</a:t>
            </a:r>
          </a:p>
          <a:p>
            <a:r>
              <a:rPr lang="en-US" sz="2000" dirty="0"/>
              <a:t> Export to PDF: For print, export your document as a PDF. Go to File &gt; Save As and choose PDF.</a:t>
            </a:r>
          </a:p>
          <a:p>
            <a:r>
              <a:rPr lang="en-US" sz="2000" dirty="0"/>
              <a:t> Ensure high-quality print settings, including setting the resolution to 300 dpi and including bleed and crop marks if necessary.</a:t>
            </a:r>
          </a:p>
          <a:p>
            <a:r>
              <a:rPr lang="en-US" sz="2000" dirty="0"/>
              <a:t> Export for Web: For digital distribution, export in appropriate formats like JPEG or PNG (File &gt; Export &gt; Export As).</a:t>
            </a:r>
          </a:p>
          <a:p>
            <a:r>
              <a:rPr lang="en-US" sz="2000" dirty="0"/>
              <a:t> Optimize the resolution and file size for web use.</a:t>
            </a:r>
          </a:p>
        </p:txBody>
      </p:sp>
      <p:sp>
        <p:nvSpPr>
          <p:cNvPr id="5" name="Rectangle 4"/>
          <p:cNvSpPr/>
          <p:nvPr/>
        </p:nvSpPr>
        <p:spPr>
          <a:xfrm>
            <a:off x="484742" y="99152"/>
            <a:ext cx="67863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F2E1D8">
                    <a:lumMod val="25000"/>
                  </a:srgbClr>
                </a:solidFill>
                <a:latin typeface="Poor Richard" panose="02080502050505020702" pitchFamily="18" charset="0"/>
              </a:rPr>
              <a:t>Steps to creating Publications using Adobe Photoshop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2083" y="1380699"/>
            <a:ext cx="3372510" cy="2316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392084" y="3809190"/>
            <a:ext cx="33725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When preparing your image for prepress and working with CMYK images or images with spot colors, you can print each color channel as a separate page.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0"/>
          <p:cNvSpPr txBox="1">
            <a:spLocks noGrp="1"/>
          </p:cNvSpPr>
          <p:nvPr>
            <p:ph type="title"/>
          </p:nvPr>
        </p:nvSpPr>
        <p:spPr>
          <a:xfrm>
            <a:off x="429658" y="0"/>
            <a:ext cx="7175862" cy="602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400" dirty="0">
                <a:solidFill>
                  <a:srgbClr val="F2E1D8">
                    <a:lumMod val="25000"/>
                  </a:srgbClr>
                </a:solidFill>
                <a:latin typeface="Poor Richard" panose="02080502050505020702" pitchFamily="18" charset="0"/>
                <a:cs typeface="Arial"/>
                <a:sym typeface="Arial"/>
              </a:rPr>
              <a:t>Steps to creating Publications using Adobe Photoshop</a:t>
            </a:r>
            <a:endParaRPr lang="en-US" sz="2400" dirty="0">
              <a:solidFill>
                <a:srgbClr val="22130B"/>
              </a:solidFill>
              <a:latin typeface="Poor Richard" panose="02080502050505020702" pitchFamily="18" charset="0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6468" y="602673"/>
            <a:ext cx="636224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Step 12: Printing or Distribution</a:t>
            </a:r>
          </a:p>
          <a:p>
            <a:r>
              <a:rPr lang="en-US" sz="2000" dirty="0"/>
              <a:t> </a:t>
            </a:r>
            <a:r>
              <a:rPr lang="en-US" sz="2000" i="1" dirty="0"/>
              <a:t>Print Setup: </a:t>
            </a:r>
            <a:r>
              <a:rPr lang="en-US" sz="2000" dirty="0"/>
              <a:t>Send the PDF or high-resolution image files to your printer. Provide specific instructions regarding paper type, finishes, and other details.</a:t>
            </a:r>
          </a:p>
          <a:p>
            <a:r>
              <a:rPr lang="en-US" sz="2000" dirty="0"/>
              <a:t> </a:t>
            </a:r>
            <a:r>
              <a:rPr lang="en-US" sz="2000" i="1" dirty="0"/>
              <a:t>Digital Distribution: </a:t>
            </a:r>
            <a:r>
              <a:rPr lang="en-US" sz="2000" dirty="0"/>
              <a:t>Upload the exported digital files to your website, share via email, or distribute through other digital channels.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By following these </a:t>
            </a:r>
            <a:r>
              <a:rPr lang="en-US" sz="2000" dirty="0" smtClean="0"/>
              <a:t>12 steps</a:t>
            </a:r>
            <a:r>
              <a:rPr lang="en-US" sz="2000" dirty="0"/>
              <a:t>, you can effectively use Adobe Photoshop to create visually compelling publications. </a:t>
            </a: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While </a:t>
            </a:r>
            <a:r>
              <a:rPr lang="en-US" sz="2000" dirty="0"/>
              <a:t>Photoshop is not traditionally used for multi-page layout designs, it excels in creating richly detailed, image-heavy publications where advanced photo editing and graphic design are required.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32"/>
          <p:cNvSpPr txBox="1">
            <a:spLocks noGrp="1"/>
          </p:cNvSpPr>
          <p:nvPr>
            <p:ph type="title"/>
          </p:nvPr>
        </p:nvSpPr>
        <p:spPr>
          <a:xfrm>
            <a:off x="277788" y="600916"/>
            <a:ext cx="4536504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-US" sz="2400" dirty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  <a:ea typeface="Arial"/>
                <a:cs typeface="Arial"/>
                <a:sym typeface="Arial"/>
              </a:rPr>
              <a:t>Summary</a:t>
            </a:r>
            <a:r>
              <a:rPr lang="en-US" dirty="0"/>
              <a:t/>
            </a:r>
            <a:br>
              <a:rPr lang="en-US" dirty="0"/>
            </a:br>
            <a:endParaRPr dirty="0"/>
          </a:p>
        </p:txBody>
      </p:sp>
      <p:sp>
        <p:nvSpPr>
          <p:cNvPr id="288" name="Google Shape;288;p32"/>
          <p:cNvSpPr/>
          <p:nvPr/>
        </p:nvSpPr>
        <p:spPr>
          <a:xfrm>
            <a:off x="373160" y="816940"/>
            <a:ext cx="7570001" cy="4247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>
              <a:buSzPts val="1800"/>
              <a:buFont typeface="Noto Sans Symbols"/>
              <a:buChar char="▪"/>
            </a:pPr>
            <a:r>
              <a:rPr lang="en-US" sz="1800" dirty="0"/>
              <a:t>By effectively using Adobe InDesign, Illustrator, and Photoshop together, you can create sophisticated and polished publications. </a:t>
            </a:r>
            <a:endParaRPr lang="en-US" sz="1800" dirty="0" smtClean="0"/>
          </a:p>
          <a:p>
            <a:pPr marL="285750" lvl="0" indent="-285750">
              <a:buSzPts val="1800"/>
              <a:buFont typeface="Noto Sans Symbols"/>
              <a:buChar char="▪"/>
            </a:pPr>
            <a:r>
              <a:rPr lang="en-US" sz="1800" dirty="0" smtClean="0"/>
              <a:t>InDesign </a:t>
            </a:r>
            <a:r>
              <a:rPr lang="en-US" sz="1800" dirty="0"/>
              <a:t>serves as the hub for layout and text management, Illustrator provides precise vector graphics, and Photoshop handles detailed image editing. </a:t>
            </a:r>
            <a:endParaRPr lang="en-US" sz="1800" dirty="0" smtClean="0"/>
          </a:p>
          <a:p>
            <a:pPr marL="285750" lvl="0" indent="-285750">
              <a:buSzPts val="1800"/>
              <a:buFont typeface="Noto Sans Symbols"/>
              <a:buChar char="▪"/>
            </a:pPr>
            <a:r>
              <a:rPr lang="en-US" sz="1800" dirty="0" smtClean="0"/>
              <a:t>Mastering </a:t>
            </a:r>
            <a:r>
              <a:rPr lang="en-US" sz="1800" dirty="0"/>
              <a:t>the integration of these tools will enable you to produce high-quality print materials with professional results.</a:t>
            </a:r>
          </a:p>
          <a:p>
            <a:pPr marL="285750" lvl="0" indent="-285750">
              <a:buSzPts val="1800"/>
              <a:buFont typeface="Noto Sans Symbols"/>
              <a:buChar char="▪"/>
            </a:pPr>
            <a:r>
              <a:rPr lang="en-US" sz="1800" dirty="0"/>
              <a:t>Illustrations and drawings play a vital role in graphic design, offering a creative and versatile means of visual expression. </a:t>
            </a:r>
            <a:endParaRPr lang="en-US" sz="1800" dirty="0" smtClean="0"/>
          </a:p>
          <a:p>
            <a:pPr marL="285750" lvl="0" indent="-285750">
              <a:buSzPts val="1800"/>
              <a:buFont typeface="Noto Sans Symbols"/>
              <a:buChar char="▪"/>
            </a:pPr>
            <a:r>
              <a:rPr lang="en-US" sz="1800" dirty="0" smtClean="0"/>
              <a:t>Whether </a:t>
            </a:r>
            <a:r>
              <a:rPr lang="en-US" sz="1800" dirty="0"/>
              <a:t>used to communicate ideas, reinforce brand identity, evoke emotions, or enhance visual appeal, illustrations enrich the design process and contribute to creating memorable and impactful designs</a:t>
            </a:r>
            <a:r>
              <a:rPr lang="en-US" sz="1800" dirty="0" smtClean="0"/>
              <a:t>.</a:t>
            </a:r>
          </a:p>
          <a:p>
            <a:pPr marL="285750" lvl="0" indent="-285750">
              <a:buSzPts val="1800"/>
              <a:buFont typeface="Noto Sans Symbols"/>
              <a:buChar char="▪"/>
            </a:pPr>
            <a:r>
              <a:rPr lang="en-US" sz="1800" dirty="0"/>
              <a:t>The many tools available in image editing software, providing users with the flexibility and control to edit and manipulate digital images to their desired specifications.</a:t>
            </a:r>
            <a:endParaRPr lang="en-US" sz="18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3868" y="448144"/>
            <a:ext cx="6367800" cy="763711"/>
          </a:xfrm>
        </p:spPr>
        <p:txBody>
          <a:bodyPr/>
          <a:lstStyle/>
          <a:p>
            <a:r>
              <a:rPr lang="en-US" sz="3200" dirty="0" smtClean="0">
                <a:solidFill>
                  <a:schemeClr val="bg1">
                    <a:lumMod val="25000"/>
                  </a:schemeClr>
                </a:solidFill>
                <a:latin typeface="Poor Richard" panose="02080502050505020702" pitchFamily="18" charset="0"/>
              </a:rPr>
              <a:t>Training videos references</a:t>
            </a:r>
            <a:endParaRPr lang="en-US" sz="3200" dirty="0">
              <a:solidFill>
                <a:schemeClr val="bg1">
                  <a:lumMod val="25000"/>
                </a:schemeClr>
              </a:solidFill>
              <a:latin typeface="Poor Richard" panose="02080502050505020702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69306" y="1382278"/>
            <a:ext cx="61255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Envato Tuts+ Premiered Apr 17, </a:t>
            </a:r>
            <a:r>
              <a:rPr lang="en-US" dirty="0" smtClean="0"/>
              <a:t>2019 </a:t>
            </a:r>
            <a:r>
              <a:rPr lang="en-US" i="1" dirty="0" smtClean="0"/>
              <a:t>InDesign </a:t>
            </a:r>
            <a:r>
              <a:rPr lang="en-US" i="1" dirty="0"/>
              <a:t>for Beginners | FREE </a:t>
            </a:r>
            <a:r>
              <a:rPr lang="en-US" i="1" dirty="0" smtClean="0"/>
              <a:t>COURSE</a:t>
            </a:r>
            <a:r>
              <a:rPr lang="en-US" dirty="0" smtClean="0"/>
              <a:t>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www.youtube.com/watch?v=RXRT3dHu6_o</a:t>
            </a:r>
            <a:r>
              <a:rPr lang="en-US" dirty="0" smtClean="0"/>
              <a:t> Envato </a:t>
            </a:r>
            <a:r>
              <a:rPr lang="en-US" dirty="0"/>
              <a:t>Tuts+ Free </a:t>
            </a:r>
            <a:r>
              <a:rPr lang="en-US" dirty="0" smtClean="0"/>
              <a:t>Courses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Envato Tuts+ Premiered Apr 15, </a:t>
            </a:r>
            <a:r>
              <a:rPr lang="en-US" dirty="0" smtClean="0"/>
              <a:t>2020 </a:t>
            </a:r>
            <a:r>
              <a:rPr lang="en-US" i="1" dirty="0" smtClean="0"/>
              <a:t>Adobe </a:t>
            </a:r>
            <a:r>
              <a:rPr lang="en-US" i="1" dirty="0"/>
              <a:t>Illustrator for Beginners | FREE COURSE</a:t>
            </a:r>
            <a:r>
              <a:rPr lang="en-US" dirty="0"/>
              <a:t>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www.youtube.com/watch?v=Ib8UBwu3yGA</a:t>
            </a:r>
            <a:r>
              <a:rPr lang="en-US" dirty="0" smtClean="0"/>
              <a:t> Envato </a:t>
            </a:r>
            <a:r>
              <a:rPr lang="en-US" dirty="0"/>
              <a:t>Tuts+ Free </a:t>
            </a:r>
            <a:r>
              <a:rPr lang="en-US" dirty="0" smtClean="0"/>
              <a:t>Courses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Envato Tuts+ Premiered Mar 4, </a:t>
            </a:r>
            <a:r>
              <a:rPr lang="en-US" dirty="0" smtClean="0"/>
              <a:t>2020 </a:t>
            </a:r>
            <a:r>
              <a:rPr lang="en-US" i="1" dirty="0" smtClean="0"/>
              <a:t>Photoshop </a:t>
            </a:r>
            <a:r>
              <a:rPr lang="en-US" i="1" dirty="0"/>
              <a:t>for Beginners | FREE COURSE</a:t>
            </a:r>
            <a:r>
              <a:rPr lang="en-US" dirty="0"/>
              <a:t> </a:t>
            </a: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www.youtube.com/watch?v=IyR_uYsRdPs</a:t>
            </a:r>
            <a:r>
              <a:rPr lang="en-US" dirty="0" smtClean="0"/>
              <a:t> Envato </a:t>
            </a:r>
            <a:r>
              <a:rPr lang="en-US" dirty="0"/>
              <a:t>Tuts+ Free Courses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endParaRPr lang="en-US" dirty="0" smtClean="0"/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22852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3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 sz="4000">
                <a:solidFill>
                  <a:srgbClr val="22130B"/>
                </a:solidFill>
                <a:latin typeface="Arial"/>
                <a:ea typeface="Arial"/>
                <a:cs typeface="Arial"/>
                <a:sym typeface="Arial"/>
              </a:rPr>
              <a:t>THANK YOU</a:t>
            </a:r>
            <a:endParaRPr/>
          </a:p>
        </p:txBody>
      </p:sp>
      <p:sp>
        <p:nvSpPr>
          <p:cNvPr id="294" name="Google Shape;294;p33"/>
          <p:cNvSpPr txBox="1"/>
          <p:nvPr/>
        </p:nvSpPr>
        <p:spPr>
          <a:xfrm>
            <a:off x="2699792" y="2427734"/>
            <a:ext cx="3653400" cy="1656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 dirty="0" smtClean="0">
                <a:solidFill>
                  <a:srgbClr val="22130B"/>
                </a:solidFill>
                <a:latin typeface="Arial"/>
                <a:ea typeface="Arial"/>
                <a:cs typeface="Arial"/>
                <a:sym typeface="Arial"/>
              </a:rPr>
              <a:t>LECTURE </a:t>
            </a:r>
            <a:r>
              <a:rPr lang="en-US" sz="2000" b="1" i="0" u="none" strike="noStrike" cap="none" dirty="0" smtClean="0">
                <a:solidFill>
                  <a:srgbClr val="22130B"/>
                </a:solidFill>
                <a:latin typeface="Arial"/>
                <a:ea typeface="Arial"/>
                <a:cs typeface="Arial"/>
                <a:sym typeface="Arial"/>
              </a:rPr>
              <a:t>11</a:t>
            </a:r>
            <a:endParaRPr sz="2000" b="1" i="0" u="none" strike="noStrike" cap="none" dirty="0">
              <a:solidFill>
                <a:srgbClr val="22130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 dirty="0">
                <a:solidFill>
                  <a:srgbClr val="22130B"/>
                </a:solidFill>
                <a:latin typeface="Arial"/>
                <a:ea typeface="Arial"/>
                <a:cs typeface="Arial"/>
                <a:sym typeface="Arial"/>
              </a:rPr>
              <a:t>BY DR. RAPHAEL OGUTU,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 dirty="0">
                <a:solidFill>
                  <a:srgbClr val="22130B"/>
                </a:solidFill>
                <a:latin typeface="Arial"/>
                <a:ea typeface="Arial"/>
                <a:cs typeface="Arial"/>
                <a:sym typeface="Arial"/>
              </a:rPr>
              <a:t>Mass Communication Department, 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 dirty="0">
                <a:solidFill>
                  <a:srgbClr val="22130B"/>
                </a:solidFill>
                <a:latin typeface="Arial"/>
                <a:ea typeface="Arial"/>
                <a:cs typeface="Arial"/>
                <a:sym typeface="Arial"/>
              </a:rPr>
              <a:t>AFRICA NAZARENE UNIVERSITY</a:t>
            </a:r>
            <a:endParaRPr sz="2000" b="1" i="0" u="none" strike="noStrike" cap="none" dirty="0">
              <a:solidFill>
                <a:srgbClr val="22130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imalist Aesthetic Slideshow by Slidesgo">
  <a:themeElements>
    <a:clrScheme name="Simple Light">
      <a:dk1>
        <a:srgbClr val="6D5B57"/>
      </a:dk1>
      <a:lt1>
        <a:srgbClr val="F2E1D8"/>
      </a:lt1>
      <a:dk2>
        <a:srgbClr val="595959"/>
      </a:dk2>
      <a:lt2>
        <a:srgbClr val="B08980"/>
      </a:lt2>
      <a:accent1>
        <a:srgbClr val="6D5B57"/>
      </a:accent1>
      <a:accent2>
        <a:srgbClr val="F2E1D8"/>
      </a:accent2>
      <a:accent3>
        <a:srgbClr val="595959"/>
      </a:accent3>
      <a:accent4>
        <a:srgbClr val="B08980"/>
      </a:accent4>
      <a:accent5>
        <a:srgbClr val="F2E1D8"/>
      </a:accent5>
      <a:accent6>
        <a:srgbClr val="595959"/>
      </a:accent6>
      <a:hlink>
        <a:srgbClr val="59595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1264</TotalTime>
  <Words>3691</Words>
  <Application>Microsoft Office PowerPoint</Application>
  <PresentationFormat>On-screen Show (16:9)</PresentationFormat>
  <Paragraphs>269</Paragraphs>
  <Slides>37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9" baseType="lpstr">
      <vt:lpstr>Oxygen</vt:lpstr>
      <vt:lpstr>Poiret One</vt:lpstr>
      <vt:lpstr>Poor Richard</vt:lpstr>
      <vt:lpstr>Oxygen Light</vt:lpstr>
      <vt:lpstr>Noto Sans Symbols</vt:lpstr>
      <vt:lpstr>Maven Pro</vt:lpstr>
      <vt:lpstr>Bebas Neue</vt:lpstr>
      <vt:lpstr>Times New Roman</vt:lpstr>
      <vt:lpstr>Wingdings</vt:lpstr>
      <vt:lpstr>Calibri</vt:lpstr>
      <vt:lpstr>Arial</vt:lpstr>
      <vt:lpstr>Minimalist Aesthetic Slideshow by Slidesgo</vt:lpstr>
      <vt:lpstr>VISUAL COMMUNICATION</vt:lpstr>
      <vt:lpstr>VISUAL COMMUNICATION</vt:lpstr>
      <vt:lpstr>Introduction</vt:lpstr>
      <vt:lpstr>Introduction to InDesign</vt:lpstr>
      <vt:lpstr>Introduction to InDesign</vt:lpstr>
      <vt:lpstr>Steps to creating Publications using Adobe InDesign</vt:lpstr>
      <vt:lpstr>PowerPoint Presentation</vt:lpstr>
      <vt:lpstr>Setup Your Document </vt:lpstr>
      <vt:lpstr>PowerPoint Presentation</vt:lpstr>
      <vt:lpstr>PowerPoint Presentation</vt:lpstr>
      <vt:lpstr>PowerPoint Presentation</vt:lpstr>
      <vt:lpstr>Steps to creating Publications using Adobe InDesign</vt:lpstr>
      <vt:lpstr>Steps to creating Publications using Adobe InDesign</vt:lpstr>
      <vt:lpstr>PowerPoint Presentation</vt:lpstr>
      <vt:lpstr>Steps to creating Publications using Adobe InDesign</vt:lpstr>
      <vt:lpstr>Steps to creating Publications using Adobe InDesign</vt:lpstr>
      <vt:lpstr>Steps to creating Publications using Adobe Illustrator</vt:lpstr>
      <vt:lpstr>Steps to creating Publications using Adobe Illustrator</vt:lpstr>
      <vt:lpstr>Steps to creating Publications using Adobe Illustrator</vt:lpstr>
      <vt:lpstr>Workspace overview</vt:lpstr>
      <vt:lpstr>Steps to creating Publications using Adobe Illustrator</vt:lpstr>
      <vt:lpstr> Steps to creating Publications using Adobe Illustrator</vt:lpstr>
      <vt:lpstr>Steps to creating Publications using Adobe Illustrator</vt:lpstr>
      <vt:lpstr>Steps to creating Publications using Adobe Illustrator</vt:lpstr>
      <vt:lpstr>Steps to creating Publications using Adobe Illustrator</vt:lpstr>
      <vt:lpstr>Steps to creating Publications using Adobe Photoshop</vt:lpstr>
      <vt:lpstr>Steps to creating Publications using Adobe Photoshop</vt:lpstr>
      <vt:lpstr>Steps to creating Publications using Adobe Photoshop</vt:lpstr>
      <vt:lpstr>Photoshop Layout Structure </vt:lpstr>
      <vt:lpstr>PowerPoint Presentation</vt:lpstr>
      <vt:lpstr>Steps to creating Publications using Adobe Photoshop</vt:lpstr>
      <vt:lpstr>Steps to creating Publications using Adobe Photoshop</vt:lpstr>
      <vt:lpstr>PowerPoint Presentation</vt:lpstr>
      <vt:lpstr>Steps to creating Publications using Adobe Photoshop</vt:lpstr>
      <vt:lpstr>Summary </vt:lpstr>
      <vt:lpstr>Training videos references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VISUAL COMMUNICATION</dc:title>
  <dc:creator>Dr</dc:creator>
  <cp:lastModifiedBy>user</cp:lastModifiedBy>
  <cp:revision>168</cp:revision>
  <dcterms:modified xsi:type="dcterms:W3CDTF">2024-06-07T13:37:25Z</dcterms:modified>
</cp:coreProperties>
</file>