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7"/>
  </p:notesMasterIdLst>
  <p:sldIdLst>
    <p:sldId id="256" r:id="rId2"/>
    <p:sldId id="257" r:id="rId3"/>
    <p:sldId id="258" r:id="rId4"/>
    <p:sldId id="289" r:id="rId5"/>
    <p:sldId id="259" r:id="rId6"/>
    <p:sldId id="290"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91" r:id="rId34"/>
    <p:sldId id="287" r:id="rId35"/>
    <p:sldId id="288" r:id="rId36"/>
  </p:sldIdLst>
  <p:sldSz cx="9144000" cy="5143500" type="screen16x9"/>
  <p:notesSz cx="6858000" cy="9144000"/>
  <p:embeddedFontLst>
    <p:embeddedFont>
      <p:font typeface="Poor Richard" panose="02080502050505020702" pitchFamily="18" charset="0"/>
      <p:regular r:id="rId38"/>
    </p:embeddedFont>
    <p:embeddedFont>
      <p:font typeface="Bebas Neue" panose="020B0604020202020204" charset="0"/>
      <p:regular r:id="rId39"/>
    </p:embeddedFont>
    <p:embeddedFont>
      <p:font typeface="Calibri" panose="020F0502020204030204" pitchFamily="34" charset="0"/>
      <p:regular r:id="rId40"/>
      <p:bold r:id="rId41"/>
      <p:italic r:id="rId42"/>
      <p:boldItalic r:id="rId43"/>
    </p:embeddedFont>
    <p:embeddedFont>
      <p:font typeface="Oxygen" panose="020B0604020202020204" charset="0"/>
      <p:regular r:id="rId44"/>
      <p:bold r:id="rId45"/>
    </p:embeddedFont>
    <p:embeddedFont>
      <p:font typeface="Oxygen Light" panose="020B0604020202020204" charset="0"/>
      <p:regular r:id="rId46"/>
      <p:bold r:id="rId47"/>
    </p:embeddedFont>
    <p:embeddedFont>
      <p:font typeface="Poiret One" panose="020B0604020202020204" charset="0"/>
      <p:regular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2"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822" y="6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4.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71682323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kcimgdjamalgayle.wordpress.com/2016/10/19/printing-process/" TargetMode="External"/><Relationship Id="rId2" Type="http://schemas.openxmlformats.org/officeDocument/2006/relationships/hyperlink" Target="https://www.freepik.com/free-photo/close-up-metallic-typesetting-letters_27506228.htm#fromView=search&amp;page=1&amp;position=1&amp;uuid=53f45e6e-9f6d-4c94-8803-1b769238da23" TargetMode="Externa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hyperlink" Target="https://www.freepik.com/free-vector/organic-flat-printing-industry-illustration_13184957.htm#fromView=search&amp;page=1&amp;position=16&amp;uuid=f3bd99a6-000b-4505-8267-3ab906dd46f8"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hyperlink" Target="https://commons.wikimedia.org/wiki/File:Rotogravure_PrintUnit.svg" TargetMode="External"/><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hyperlink" Target="https://www.testprint.net/printing-methods-techniques/#comment-295" TargetMode="Externa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dirty="0">
                <a:solidFill>
                  <a:srgbClr val="55301C"/>
                </a:solidFill>
                <a:latin typeface="Arial"/>
                <a:ea typeface="Arial"/>
                <a:cs typeface="Arial"/>
                <a:sym typeface="Arial"/>
              </a:rPr>
              <a:t>WEEK 12 Publication </a:t>
            </a:r>
            <a:r>
              <a:rPr lang="en-US" b="1">
                <a:solidFill>
                  <a:srgbClr val="55301C"/>
                </a:solidFill>
                <a:latin typeface="Arial"/>
                <a:ea typeface="Arial"/>
                <a:cs typeface="Arial"/>
                <a:sym typeface="Arial"/>
              </a:rPr>
              <a:t>Printing </a:t>
            </a:r>
            <a:r>
              <a:rPr lang="en-US" b="1" smtClean="0">
                <a:solidFill>
                  <a:srgbClr val="55301C"/>
                </a:solidFill>
                <a:latin typeface="Arial"/>
                <a:ea typeface="Arial"/>
                <a:cs typeface="Arial"/>
                <a:sym typeface="Arial"/>
              </a:rPr>
              <a:t>techniques</a:t>
            </a:r>
          </a:p>
          <a:p>
            <a:pPr marL="0" lvl="0" indent="0" algn="ctr"/>
            <a:r>
              <a:rPr lang="en-US" b="1" smtClean="0">
                <a:solidFill>
                  <a:srgbClr val="55301C"/>
                </a:solidFill>
                <a:latin typeface="Arial"/>
                <a:ea typeface="Arial"/>
                <a:cs typeface="Arial"/>
                <a:sym typeface="Arial"/>
              </a:rPr>
              <a:t>By </a:t>
            </a:r>
            <a:r>
              <a:rPr lang="en-US" b="1" dirty="0">
                <a:solidFill>
                  <a:srgbClr val="55301C"/>
                </a:solidFill>
                <a:latin typeface="Arial"/>
                <a:ea typeface="Arial"/>
                <a:cs typeface="Arial"/>
                <a:sym typeface="Arial"/>
              </a:rPr>
              <a:t>Dr. Raphael </a:t>
            </a:r>
            <a:r>
              <a:rPr lang="en-US" b="1" dirty="0" err="1">
                <a:solidFill>
                  <a:srgbClr val="55301C"/>
                </a:solidFill>
                <a:latin typeface="Arial"/>
                <a:ea typeface="Arial"/>
                <a:cs typeface="Arial"/>
                <a:sym typeface="Arial"/>
              </a:rPr>
              <a:t>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720000" y="123478"/>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800" dirty="0">
                <a:solidFill>
                  <a:srgbClr val="55301C"/>
                </a:solidFill>
                <a:latin typeface="Arial"/>
                <a:ea typeface="Arial"/>
                <a:cs typeface="Arial"/>
                <a:sym typeface="Arial"/>
              </a:rPr>
              <a:t>VISUAL COMMUNICATION</a:t>
            </a:r>
            <a:endParaRPr sz="2800" dirty="0">
              <a:solidFill>
                <a:srgbClr val="55301C"/>
              </a:solidFill>
              <a:latin typeface="Arial"/>
              <a:ea typeface="Arial"/>
              <a:cs typeface="Arial"/>
              <a:sym typeface="Arial"/>
            </a:endParaRPr>
          </a:p>
        </p:txBody>
      </p:sp>
      <p:sp>
        <p:nvSpPr>
          <p:cNvPr id="88" name="Google Shape;88;p2"/>
          <p:cNvSpPr txBox="1">
            <a:spLocks noGrp="1"/>
          </p:cNvSpPr>
          <p:nvPr>
            <p:ph type="body" idx="1"/>
          </p:nvPr>
        </p:nvSpPr>
        <p:spPr>
          <a:xfrm>
            <a:off x="647263" y="1282161"/>
            <a:ext cx="7704000" cy="3416400"/>
          </a:xfrm>
          <a:prstGeom prst="rect">
            <a:avLst/>
          </a:prstGeom>
          <a:noFill/>
          <a:ln>
            <a:noFill/>
          </a:ln>
        </p:spPr>
        <p:txBody>
          <a:bodyPr spcFirstLastPara="1" wrap="square" lIns="91425" tIns="91425" rIns="91425" bIns="91425" anchor="t" anchorCtr="0">
            <a:noAutofit/>
          </a:bodyPr>
          <a:lstStyle/>
          <a:p>
            <a:pPr lvl="0" algn="just"/>
            <a:r>
              <a:rPr lang="en-US" sz="2400" b="1" dirty="0">
                <a:solidFill>
                  <a:srgbClr val="55301C"/>
                </a:solidFill>
                <a:latin typeface="Poor Richard" panose="02080502050505020702" pitchFamily="18" charset="0"/>
                <a:ea typeface="Arial"/>
                <a:cs typeface="Arial"/>
                <a:sym typeface="Arial"/>
              </a:rPr>
              <a:t>Publication Printing </a:t>
            </a:r>
            <a:r>
              <a:rPr lang="en-US" sz="2400" b="1" dirty="0" smtClean="0">
                <a:solidFill>
                  <a:srgbClr val="55301C"/>
                </a:solidFill>
                <a:latin typeface="Poor Richard" panose="02080502050505020702" pitchFamily="18" charset="0"/>
                <a:ea typeface="Arial"/>
                <a:cs typeface="Arial"/>
                <a:sym typeface="Arial"/>
              </a:rPr>
              <a:t>techniques</a:t>
            </a:r>
          </a:p>
          <a:p>
            <a:pPr lvl="0" algn="just"/>
            <a:r>
              <a:rPr lang="en-US" sz="2000" dirty="0" smtClean="0">
                <a:solidFill>
                  <a:srgbClr val="55301C"/>
                </a:solidFill>
                <a:latin typeface="Arial"/>
                <a:ea typeface="Arial"/>
                <a:cs typeface="Arial"/>
                <a:sym typeface="Arial"/>
              </a:rPr>
              <a:t>Intended </a:t>
            </a:r>
            <a:r>
              <a:rPr lang="en-US" sz="2000" dirty="0">
                <a:solidFill>
                  <a:srgbClr val="55301C"/>
                </a:solidFill>
                <a:latin typeface="Arial"/>
                <a:ea typeface="Arial"/>
                <a:cs typeface="Arial"/>
                <a:sym typeface="Arial"/>
              </a:rPr>
              <a:t>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1.	</a:t>
            </a:r>
            <a:r>
              <a:rPr lang="en-US" sz="2000" dirty="0" smtClean="0">
                <a:solidFill>
                  <a:srgbClr val="55301C"/>
                </a:solidFill>
                <a:latin typeface="Arial"/>
                <a:ea typeface="Arial"/>
                <a:cs typeface="Arial"/>
                <a:sym typeface="Arial"/>
              </a:rPr>
              <a:t>Explore </a:t>
            </a:r>
            <a:r>
              <a:rPr lang="en-US" sz="2000" dirty="0">
                <a:solidFill>
                  <a:srgbClr val="55301C"/>
                </a:solidFill>
                <a:latin typeface="Arial"/>
                <a:ea typeface="Arial"/>
                <a:cs typeface="Arial"/>
                <a:sym typeface="Arial"/>
              </a:rPr>
              <a:t>the history and evolution of printing processes. </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2.	</a:t>
            </a:r>
            <a:r>
              <a:rPr lang="en-US" sz="2000" dirty="0" smtClean="0">
                <a:solidFill>
                  <a:srgbClr val="55301C"/>
                </a:solidFill>
                <a:latin typeface="Arial"/>
                <a:ea typeface="Arial"/>
                <a:cs typeface="Arial"/>
                <a:sym typeface="Arial"/>
              </a:rPr>
              <a:t>Analyze </a:t>
            </a:r>
            <a:r>
              <a:rPr lang="en-US" sz="2000" dirty="0">
                <a:solidFill>
                  <a:srgbClr val="55301C"/>
                </a:solidFill>
                <a:latin typeface="Arial"/>
                <a:ea typeface="Arial"/>
                <a:cs typeface="Arial"/>
                <a:sym typeface="Arial"/>
              </a:rPr>
              <a:t>in detail printing methods</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a:t>
            </a:r>
            <a:r>
              <a:rPr lang="en-US" sz="2000" dirty="0" smtClean="0">
                <a:solidFill>
                  <a:srgbClr val="55301C"/>
                </a:solidFill>
                <a:latin typeface="Arial"/>
                <a:ea typeface="Arial"/>
                <a:cs typeface="Arial"/>
                <a:sym typeface="Arial"/>
              </a:rPr>
              <a:t>Apply </a:t>
            </a:r>
            <a:r>
              <a:rPr lang="en-US" sz="2000" dirty="0">
                <a:solidFill>
                  <a:srgbClr val="55301C"/>
                </a:solidFill>
                <a:latin typeface="Arial"/>
                <a:ea typeface="Arial"/>
                <a:cs typeface="Arial"/>
                <a:sym typeface="Arial"/>
              </a:rPr>
              <a:t>the printing processes of publications</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4.    </a:t>
            </a:r>
            <a:r>
              <a:rPr lang="en-US" sz="2000" dirty="0" smtClean="0">
                <a:solidFill>
                  <a:srgbClr val="55301C"/>
                </a:solidFill>
                <a:latin typeface="Arial"/>
                <a:ea typeface="Arial"/>
                <a:cs typeface="Arial"/>
                <a:sym typeface="Arial"/>
              </a:rPr>
              <a:t> Visit </a:t>
            </a:r>
            <a:r>
              <a:rPr lang="en-US" sz="2000" dirty="0">
                <a:solidFill>
                  <a:srgbClr val="55301C"/>
                </a:solidFill>
                <a:latin typeface="Arial"/>
                <a:ea typeface="Arial"/>
                <a:cs typeface="Arial"/>
                <a:sym typeface="Arial"/>
              </a:rPr>
              <a:t>and learn from printing industry</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0" y="0"/>
            <a:ext cx="7704000" cy="572700"/>
          </a:xfrm>
          <a:prstGeom prst="rect">
            <a:avLst/>
          </a:prstGeom>
          <a:noFill/>
          <a:ln>
            <a:noFill/>
          </a:ln>
        </p:spPr>
        <p:txBody>
          <a:bodyPr spcFirstLastPara="1" wrap="square" lIns="91425" tIns="91425" rIns="91425" bIns="91425" anchor="t" anchorCtr="0">
            <a:noAutofit/>
          </a:bodyPr>
          <a:lstStyle/>
          <a:p>
            <a:pPr lvl="0"/>
            <a:r>
              <a:rPr lang="en-US" dirty="0" smtClean="0">
                <a:solidFill>
                  <a:schemeClr val="bg1">
                    <a:lumMod val="25000"/>
                  </a:schemeClr>
                </a:solidFill>
                <a:latin typeface="Poor Richard" panose="02080502050505020702" pitchFamily="18" charset="0"/>
                <a:ea typeface="Arial"/>
                <a:cs typeface="Arial"/>
                <a:sym typeface="Arial"/>
              </a:rPr>
              <a:t>Introduction to Publication </a:t>
            </a:r>
            <a:r>
              <a:rPr lang="en-US" dirty="0">
                <a:solidFill>
                  <a:schemeClr val="bg1">
                    <a:lumMod val="25000"/>
                  </a:schemeClr>
                </a:solidFill>
                <a:latin typeface="Poor Richard" panose="02080502050505020702" pitchFamily="18" charset="0"/>
                <a:ea typeface="Arial"/>
                <a:cs typeface="Arial"/>
                <a:sym typeface="Arial"/>
              </a:rPr>
              <a:t>Printing techniques</a:t>
            </a:r>
            <a:endParaRPr dirty="0">
              <a:solidFill>
                <a:schemeClr val="bg1">
                  <a:lumMod val="25000"/>
                </a:schemeClr>
              </a:solidFill>
              <a:latin typeface="Poor Richard" panose="02080502050505020702" pitchFamily="18" charset="0"/>
            </a:endParaRPr>
          </a:p>
        </p:txBody>
      </p:sp>
      <p:sp>
        <p:nvSpPr>
          <p:cNvPr id="94" name="Google Shape;94;p3"/>
          <p:cNvSpPr txBox="1">
            <a:spLocks noGrp="1"/>
          </p:cNvSpPr>
          <p:nvPr>
            <p:ph type="subTitle" idx="1"/>
          </p:nvPr>
        </p:nvSpPr>
        <p:spPr>
          <a:xfrm>
            <a:off x="150332" y="841071"/>
            <a:ext cx="7403335"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2000" dirty="0">
                <a:solidFill>
                  <a:srgbClr val="55301C"/>
                </a:solidFill>
                <a:latin typeface="+mn-lt"/>
                <a:ea typeface="Arial"/>
                <a:cs typeface="Arial"/>
                <a:sym typeface="Arial"/>
              </a:rPr>
              <a:t>printing is the activity or business of producing writing and images on paper or other material with a machine. </a:t>
            </a:r>
            <a:endParaRPr lang="en-US" sz="2000" dirty="0" smtClean="0">
              <a:solidFill>
                <a:srgbClr val="55301C"/>
              </a:solidFill>
              <a:latin typeface="+mn-lt"/>
              <a:ea typeface="Arial"/>
              <a:cs typeface="Arial"/>
              <a:sym typeface="Arial"/>
            </a:endParaRPr>
          </a:p>
          <a:p>
            <a:pPr marL="285750" lvl="0" indent="-285750" algn="l">
              <a:buFont typeface="Arial"/>
              <a:buChar char="•"/>
            </a:pPr>
            <a:r>
              <a:rPr lang="en-US" sz="2000" dirty="0" smtClean="0">
                <a:solidFill>
                  <a:srgbClr val="55301C"/>
                </a:solidFill>
                <a:latin typeface="+mn-lt"/>
                <a:ea typeface="Arial"/>
                <a:cs typeface="Arial"/>
                <a:sym typeface="Arial"/>
              </a:rPr>
              <a:t>Printing </a:t>
            </a:r>
            <a:r>
              <a:rPr lang="en-US" sz="2000" dirty="0">
                <a:solidFill>
                  <a:srgbClr val="55301C"/>
                </a:solidFill>
                <a:latin typeface="+mn-lt"/>
                <a:ea typeface="Arial"/>
                <a:cs typeface="Arial"/>
                <a:sym typeface="Arial"/>
              </a:rPr>
              <a:t>is the process of reproducing text and images, typically using ink on paper or other materials, through various techniques and technologies. </a:t>
            </a:r>
            <a:endParaRPr lang="en-US" sz="2000" dirty="0" smtClean="0">
              <a:solidFill>
                <a:srgbClr val="55301C"/>
              </a:solidFill>
              <a:latin typeface="+mn-lt"/>
              <a:ea typeface="Arial"/>
              <a:cs typeface="Arial"/>
              <a:sym typeface="Arial"/>
            </a:endParaRPr>
          </a:p>
          <a:p>
            <a:pPr marL="285750" lvl="0" indent="-285750" algn="l">
              <a:buFont typeface="Arial"/>
              <a:buChar char="•"/>
            </a:pPr>
            <a:r>
              <a:rPr lang="en-US" sz="2000" dirty="0" smtClean="0">
                <a:solidFill>
                  <a:srgbClr val="55301C"/>
                </a:solidFill>
                <a:latin typeface="+mn-lt"/>
                <a:ea typeface="Arial"/>
                <a:cs typeface="Arial"/>
                <a:sym typeface="Arial"/>
              </a:rPr>
              <a:t>It </a:t>
            </a:r>
            <a:r>
              <a:rPr lang="en-US" sz="2000" dirty="0">
                <a:solidFill>
                  <a:srgbClr val="55301C"/>
                </a:solidFill>
                <a:latin typeface="+mn-lt"/>
                <a:ea typeface="Arial"/>
                <a:cs typeface="Arial"/>
                <a:sym typeface="Arial"/>
              </a:rPr>
              <a:t>involves the transfer of an image or text from a digital file or physical template onto a substrate (e.g., paper, fabric, plastic) to create multiple copies of the original content. </a:t>
            </a:r>
            <a:endParaRPr lang="en-US" sz="2000" dirty="0" smtClean="0">
              <a:solidFill>
                <a:srgbClr val="55301C"/>
              </a:solidFill>
              <a:latin typeface="+mn-lt"/>
              <a:ea typeface="Arial"/>
              <a:cs typeface="Arial"/>
              <a:sym typeface="Arial"/>
            </a:endParaRPr>
          </a:p>
          <a:p>
            <a:pPr marL="285750" lvl="0" indent="-285750" algn="l">
              <a:buFont typeface="Arial"/>
              <a:buChar char="•"/>
            </a:pPr>
            <a:r>
              <a:rPr lang="en-US" sz="2000" dirty="0" smtClean="0">
                <a:solidFill>
                  <a:srgbClr val="55301C"/>
                </a:solidFill>
                <a:latin typeface="+mn-lt"/>
                <a:ea typeface="Arial"/>
                <a:cs typeface="Arial"/>
                <a:sym typeface="Arial"/>
              </a:rPr>
              <a:t>printing</a:t>
            </a:r>
            <a:r>
              <a:rPr lang="en-US" sz="2000" dirty="0">
                <a:solidFill>
                  <a:srgbClr val="55301C"/>
                </a:solidFill>
                <a:latin typeface="+mn-lt"/>
                <a:ea typeface="Arial"/>
                <a:cs typeface="Arial"/>
                <a:sym typeface="Arial"/>
              </a:rPr>
              <a:t>, traditionally, a technique for applying under pressure a certain quantity of </a:t>
            </a:r>
            <a:r>
              <a:rPr lang="en-US" sz="2000" dirty="0" err="1">
                <a:solidFill>
                  <a:srgbClr val="55301C"/>
                </a:solidFill>
                <a:latin typeface="+mn-lt"/>
                <a:ea typeface="Arial"/>
                <a:cs typeface="Arial"/>
                <a:sym typeface="Arial"/>
              </a:rPr>
              <a:t>colouring</a:t>
            </a:r>
            <a:r>
              <a:rPr lang="en-US" sz="2000" dirty="0">
                <a:solidFill>
                  <a:srgbClr val="55301C"/>
                </a:solidFill>
                <a:latin typeface="+mn-lt"/>
                <a:ea typeface="Arial"/>
                <a:cs typeface="Arial"/>
                <a:sym typeface="Arial"/>
              </a:rPr>
              <a:t> agent onto a specified surface to form a body of text or an illustration. </a:t>
            </a:r>
            <a:endParaRPr lang="en-US" sz="2000" dirty="0" smtClean="0">
              <a:solidFill>
                <a:srgbClr val="55301C"/>
              </a:solidFill>
              <a:latin typeface="+mn-lt"/>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420594" y="993339"/>
            <a:ext cx="5587755" cy="2961718"/>
          </a:xfrm>
        </p:spPr>
        <p:txBody>
          <a:bodyPr/>
          <a:lstStyle/>
          <a:p>
            <a:pPr algn="l">
              <a:buFont typeface="Wingdings" panose="05000000000000000000" pitchFamily="2" charset="2"/>
              <a:buChar char="§"/>
            </a:pPr>
            <a:r>
              <a:rPr lang="en-US" sz="1800" dirty="0">
                <a:solidFill>
                  <a:schemeClr val="bg1">
                    <a:lumMod val="10000"/>
                  </a:schemeClr>
                </a:solidFill>
                <a:latin typeface="+mn-lt"/>
              </a:rPr>
              <a:t>Certain modern processes for reproducing texts and illustrations, however, are no longer dependent on the mechanical concept of pressure or even on the material concept of </a:t>
            </a:r>
            <a:r>
              <a:rPr lang="en-US" sz="1800" dirty="0" err="1">
                <a:solidFill>
                  <a:schemeClr val="bg1">
                    <a:lumMod val="10000"/>
                  </a:schemeClr>
                </a:solidFill>
                <a:latin typeface="+mn-lt"/>
              </a:rPr>
              <a:t>colouring</a:t>
            </a:r>
            <a:r>
              <a:rPr lang="en-US" sz="1800" dirty="0">
                <a:solidFill>
                  <a:schemeClr val="bg1">
                    <a:lumMod val="10000"/>
                  </a:schemeClr>
                </a:solidFill>
                <a:latin typeface="+mn-lt"/>
              </a:rPr>
              <a:t> </a:t>
            </a:r>
            <a:r>
              <a:rPr lang="en-US" sz="1800" dirty="0" smtClean="0">
                <a:solidFill>
                  <a:schemeClr val="bg1">
                    <a:lumMod val="10000"/>
                  </a:schemeClr>
                </a:solidFill>
                <a:latin typeface="+mn-lt"/>
              </a:rPr>
              <a:t>agent.</a:t>
            </a:r>
          </a:p>
          <a:p>
            <a:pPr algn="l">
              <a:buFont typeface="Wingdings" panose="05000000000000000000" pitchFamily="2" charset="2"/>
              <a:buChar char="§"/>
            </a:pPr>
            <a:r>
              <a:rPr lang="en-US" sz="1800" dirty="0" smtClean="0">
                <a:solidFill>
                  <a:schemeClr val="bg1">
                    <a:lumMod val="10000"/>
                  </a:schemeClr>
                </a:solidFill>
                <a:latin typeface="+mn-lt"/>
              </a:rPr>
              <a:t>Because </a:t>
            </a:r>
            <a:r>
              <a:rPr lang="en-US" sz="1800" dirty="0">
                <a:solidFill>
                  <a:schemeClr val="bg1">
                    <a:lumMod val="10000"/>
                  </a:schemeClr>
                </a:solidFill>
                <a:latin typeface="+mn-lt"/>
              </a:rPr>
              <a:t>these processes represent an important development that may ultimately replace the other processes, printing should probably now be defined as any of several techniques for reproducing texts and illustrations, in black and in </a:t>
            </a:r>
            <a:r>
              <a:rPr lang="en-US" sz="1800" dirty="0" err="1">
                <a:solidFill>
                  <a:schemeClr val="bg1">
                    <a:lumMod val="10000"/>
                  </a:schemeClr>
                </a:solidFill>
                <a:latin typeface="+mn-lt"/>
              </a:rPr>
              <a:t>colour</a:t>
            </a:r>
            <a:r>
              <a:rPr lang="en-US" sz="1800" dirty="0">
                <a:solidFill>
                  <a:schemeClr val="bg1">
                    <a:lumMod val="10000"/>
                  </a:schemeClr>
                </a:solidFill>
                <a:latin typeface="+mn-lt"/>
              </a:rPr>
              <a:t>, on a durable surface and in a desired number of identical copies.</a:t>
            </a:r>
          </a:p>
        </p:txBody>
      </p:sp>
      <p:sp>
        <p:nvSpPr>
          <p:cNvPr id="11" name="Title 10"/>
          <p:cNvSpPr>
            <a:spLocks noGrp="1"/>
          </p:cNvSpPr>
          <p:nvPr>
            <p:ph type="title" idx="9"/>
          </p:nvPr>
        </p:nvSpPr>
        <p:spPr>
          <a:xfrm>
            <a:off x="-637528" y="237207"/>
            <a:ext cx="7704000" cy="572700"/>
          </a:xfrm>
        </p:spPr>
        <p:txBody>
          <a:bodyPr/>
          <a:lstStyle/>
          <a:p>
            <a:r>
              <a:rPr lang="en-US" dirty="0">
                <a:solidFill>
                  <a:schemeClr val="bg1">
                    <a:lumMod val="25000"/>
                  </a:schemeClr>
                </a:solidFill>
                <a:latin typeface="Poor Richard" panose="02080502050505020702" pitchFamily="18" charset="0"/>
              </a:rPr>
              <a:t>Introduction to Publication Printing techniques</a:t>
            </a:r>
          </a:p>
        </p:txBody>
      </p:sp>
      <p:pic>
        <p:nvPicPr>
          <p:cNvPr id="2" name="Picture 1"/>
          <p:cNvPicPr>
            <a:picLocks noChangeAspect="1"/>
          </p:cNvPicPr>
          <p:nvPr/>
        </p:nvPicPr>
        <p:blipFill>
          <a:blip r:embed="rId2"/>
          <a:stretch>
            <a:fillRect/>
          </a:stretch>
        </p:blipFill>
        <p:spPr>
          <a:xfrm>
            <a:off x="6013009" y="1498294"/>
            <a:ext cx="2741531" cy="274153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Rectangle 2"/>
          <p:cNvSpPr/>
          <p:nvPr/>
        </p:nvSpPr>
        <p:spPr>
          <a:xfrm>
            <a:off x="4489374" y="4490864"/>
            <a:ext cx="4572000" cy="507831"/>
          </a:xfrm>
          <a:prstGeom prst="rect">
            <a:avLst/>
          </a:prstGeom>
        </p:spPr>
        <p:txBody>
          <a:bodyPr>
            <a:spAutoFit/>
          </a:bodyPr>
          <a:lstStyle/>
          <a:p>
            <a:r>
              <a:rPr lang="en-US" sz="900" dirty="0" smtClean="0"/>
              <a:t>Source: https</a:t>
            </a:r>
            <a:r>
              <a:rPr lang="en-US" sz="900" dirty="0"/>
              <a:t>://www.freepik.com/free-vector/printing-industry-flat-illustration_13295431.htm#query=print%20process&amp;position=13&amp;from_view=keyword&amp;track=ais_user&amp;uuid=b3c237cf-03e5-4dda-993a-6d33d882eb55</a:t>
            </a:r>
          </a:p>
        </p:txBody>
      </p:sp>
    </p:spTree>
    <p:extLst>
      <p:ext uri="{BB962C8B-B14F-4D97-AF65-F5344CB8AC3E}">
        <p14:creationId xmlns:p14="http://schemas.microsoft.com/office/powerpoint/2010/main" val="1020560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484742" y="123478"/>
            <a:ext cx="7083846" cy="648072"/>
          </a:xfrm>
          <a:prstGeom prst="rect">
            <a:avLst/>
          </a:prstGeom>
          <a:noFill/>
          <a:ln>
            <a:noFill/>
          </a:ln>
        </p:spPr>
        <p:txBody>
          <a:bodyPr spcFirstLastPara="1" wrap="square" lIns="91425" tIns="91425" rIns="91425" bIns="91425" anchor="t" anchorCtr="0">
            <a:noAutofit/>
          </a:bodyPr>
          <a:lstStyle/>
          <a:p>
            <a:pPr lvl="0"/>
            <a:r>
              <a:rPr lang="en-US" sz="2400" dirty="0">
                <a:solidFill>
                  <a:srgbClr val="55301C"/>
                </a:solidFill>
                <a:latin typeface="Poor Richard" panose="02080502050505020702" pitchFamily="18" charset="0"/>
                <a:ea typeface="Arial"/>
                <a:cs typeface="Arial"/>
                <a:sym typeface="Arial"/>
              </a:rPr>
              <a:t>Analysis of the history and evolution of printing</a:t>
            </a:r>
            <a:endParaRPr sz="2400" dirty="0">
              <a:solidFill>
                <a:srgbClr val="55301C"/>
              </a:solidFill>
              <a:latin typeface="Poor Richard" panose="02080502050505020702" pitchFamily="18" charset="0"/>
              <a:ea typeface="Arial"/>
              <a:cs typeface="Arial"/>
              <a:sym typeface="Arial"/>
            </a:endParaRPr>
          </a:p>
        </p:txBody>
      </p:sp>
      <p:sp>
        <p:nvSpPr>
          <p:cNvPr id="4" name="Rectangle 3"/>
          <p:cNvSpPr/>
          <p:nvPr/>
        </p:nvSpPr>
        <p:spPr>
          <a:xfrm>
            <a:off x="192794" y="630571"/>
            <a:ext cx="8499513" cy="4843890"/>
          </a:xfrm>
          <a:prstGeom prst="rect">
            <a:avLst/>
          </a:prstGeom>
        </p:spPr>
        <p:txBody>
          <a:bodyPr wrap="square">
            <a:spAutoFit/>
          </a:bodyPr>
          <a:lstStyle/>
          <a:p>
            <a:pPr marL="285750" indent="-285750">
              <a:buFont typeface="Arial" panose="020B0604020202020204" pitchFamily="34" charset="0"/>
              <a:buChar char="•"/>
            </a:pPr>
            <a:r>
              <a:rPr lang="en-US" sz="1800" dirty="0"/>
              <a:t>The history and evolution of printing are vast and </a:t>
            </a:r>
            <a:r>
              <a:rPr lang="en-US" sz="1800" dirty="0" smtClean="0"/>
              <a:t>multifaceted. </a:t>
            </a:r>
          </a:p>
          <a:p>
            <a:pPr marL="285750" indent="-285750">
              <a:buFont typeface="Arial" panose="020B0604020202020204" pitchFamily="34" charset="0"/>
              <a:buChar char="•"/>
            </a:pPr>
            <a:r>
              <a:rPr lang="en-US" sz="1800" dirty="0" smtClean="0"/>
              <a:t>Printing </a:t>
            </a:r>
            <a:r>
              <a:rPr lang="en-US" sz="1800" dirty="0"/>
              <a:t>has played a crucial role in the dissemination of information, knowledge, and culture throughout human history. </a:t>
            </a:r>
            <a:endParaRPr lang="en-US" sz="1800" dirty="0" smtClean="0"/>
          </a:p>
          <a:p>
            <a:pPr marL="285750" indent="-285750">
              <a:buFont typeface="Arial" panose="020B0604020202020204" pitchFamily="34" charset="0"/>
              <a:buChar char="•"/>
            </a:pPr>
            <a:r>
              <a:rPr lang="en-US" sz="1800" b="1" dirty="0" smtClean="0">
                <a:latin typeface="+mn-lt"/>
                <a:ea typeface="Calibri" panose="020F0502020204030204" pitchFamily="34" charset="0"/>
                <a:cs typeface="Times New Roman" panose="02020603050405020304" pitchFamily="18" charset="0"/>
              </a:rPr>
              <a:t>Ancient </a:t>
            </a:r>
            <a:r>
              <a:rPr lang="en-US" sz="1800" b="1" dirty="0">
                <a:latin typeface="+mn-lt"/>
                <a:ea typeface="Calibri" panose="020F0502020204030204" pitchFamily="34" charset="0"/>
                <a:cs typeface="Times New Roman" panose="02020603050405020304" pitchFamily="18" charset="0"/>
              </a:rPr>
              <a:t>and Early Methods</a:t>
            </a:r>
            <a:endParaRPr lang="en-US" sz="1800" dirty="0">
              <a:latin typeface="+mn-lt"/>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en-US" sz="1800" b="1" dirty="0">
                <a:latin typeface="+mn-lt"/>
                <a:ea typeface="Calibri" panose="020F0502020204030204" pitchFamily="34" charset="0"/>
                <a:cs typeface="Times New Roman" panose="02020603050405020304" pitchFamily="18" charset="0"/>
              </a:rPr>
              <a:t>Woodblock Printing (circa 200 AD)</a:t>
            </a:r>
            <a:r>
              <a:rPr lang="en-US" sz="1800" dirty="0">
                <a:latin typeface="+mn-lt"/>
                <a:ea typeface="Calibri" panose="020F0502020204030204" pitchFamily="34" charset="0"/>
                <a:cs typeface="Times New Roman" panose="02020603050405020304" pitchFamily="18" charset="0"/>
              </a:rPr>
              <a:t> </a:t>
            </a:r>
          </a:p>
          <a:p>
            <a:pPr marL="457200">
              <a:lnSpc>
                <a:spcPct val="115000"/>
              </a:lnSpc>
              <a:spcAft>
                <a:spcPts val="1000"/>
              </a:spcAft>
            </a:pPr>
            <a:r>
              <a:rPr lang="en-US" sz="1800" dirty="0">
                <a:latin typeface="+mn-lt"/>
                <a:ea typeface="Calibri" panose="020F0502020204030204" pitchFamily="34" charset="0"/>
                <a:cs typeface="Times New Roman" panose="02020603050405020304" pitchFamily="18" charset="0"/>
              </a:rPr>
              <a:t>It is the oldest method used for printing and is now overtaken by newer techniques. This traditional method involved carving an image or text onto a wood block. Then that block was used to make ink impressions on paper, fabric, or other materials (Test Print, 2022).</a:t>
            </a:r>
          </a:p>
          <a:p>
            <a:pPr marL="742950" lvl="1" indent="-285750">
              <a:lnSpc>
                <a:spcPct val="115000"/>
              </a:lnSpc>
              <a:spcAft>
                <a:spcPts val="1000"/>
              </a:spcAft>
              <a:buSzPts val="1000"/>
              <a:buFont typeface="Symbol" panose="05050102010706020507" pitchFamily="18" charset="2"/>
              <a:buChar char=""/>
              <a:tabLst>
                <a:tab pos="914400" algn="l"/>
              </a:tabLst>
            </a:pPr>
            <a:r>
              <a:rPr lang="en-US" sz="1600" b="1" dirty="0">
                <a:latin typeface="+mn-lt"/>
                <a:ea typeface="Calibri" panose="020F0502020204030204" pitchFamily="34" charset="0"/>
                <a:cs typeface="Times New Roman" panose="02020603050405020304" pitchFamily="18" charset="0"/>
              </a:rPr>
              <a:t>Origins</a:t>
            </a:r>
            <a:r>
              <a:rPr lang="en-US" sz="1600" dirty="0">
                <a:latin typeface="+mn-lt"/>
                <a:ea typeface="Calibri" panose="020F0502020204030204" pitchFamily="34" charset="0"/>
                <a:cs typeface="Times New Roman" panose="02020603050405020304" pitchFamily="18" charset="0"/>
              </a:rPr>
              <a:t>: The earliest known form of printing, developed in China.</a:t>
            </a:r>
          </a:p>
          <a:p>
            <a:pPr marL="742950" lvl="1" indent="-285750">
              <a:lnSpc>
                <a:spcPct val="115000"/>
              </a:lnSpc>
              <a:spcAft>
                <a:spcPts val="1000"/>
              </a:spcAft>
              <a:buSzPts val="1000"/>
              <a:buFont typeface="Symbol" panose="05050102010706020507" pitchFamily="18" charset="2"/>
              <a:buChar char=""/>
              <a:tabLst>
                <a:tab pos="914400" algn="l"/>
              </a:tabLst>
            </a:pPr>
            <a:r>
              <a:rPr lang="en-US" sz="1600" b="1" dirty="0">
                <a:latin typeface="+mn-lt"/>
                <a:ea typeface="Calibri" panose="020F0502020204030204" pitchFamily="34" charset="0"/>
                <a:cs typeface="Times New Roman" panose="02020603050405020304" pitchFamily="18" charset="0"/>
              </a:rPr>
              <a:t>Technique</a:t>
            </a:r>
            <a:r>
              <a:rPr lang="en-US" sz="1600" dirty="0">
                <a:latin typeface="+mn-lt"/>
                <a:ea typeface="Calibri" panose="020F0502020204030204" pitchFamily="34" charset="0"/>
                <a:cs typeface="Times New Roman" panose="02020603050405020304" pitchFamily="18" charset="0"/>
              </a:rPr>
              <a:t>: Involved carving an image or text onto a wooden block, inking it, and pressing it onto paper or cloth.</a:t>
            </a:r>
          </a:p>
          <a:p>
            <a:pPr marL="742950" lvl="1" indent="-285750">
              <a:lnSpc>
                <a:spcPct val="115000"/>
              </a:lnSpc>
              <a:spcAft>
                <a:spcPts val="1000"/>
              </a:spcAft>
              <a:buSzPts val="1000"/>
              <a:buFont typeface="Symbol" panose="05050102010706020507" pitchFamily="18" charset="2"/>
              <a:buChar char=""/>
              <a:tabLst>
                <a:tab pos="914400" algn="l"/>
              </a:tabLst>
            </a:pPr>
            <a:r>
              <a:rPr lang="en-US" sz="1600" b="1" dirty="0">
                <a:latin typeface="+mn-lt"/>
                <a:ea typeface="Calibri" panose="020F0502020204030204" pitchFamily="34" charset="0"/>
                <a:cs typeface="Times New Roman" panose="02020603050405020304" pitchFamily="18" charset="0"/>
              </a:rPr>
              <a:t>Uses</a:t>
            </a:r>
            <a:r>
              <a:rPr lang="en-US" sz="1600" dirty="0">
                <a:latin typeface="+mn-lt"/>
                <a:ea typeface="Calibri" panose="020F0502020204030204" pitchFamily="34" charset="0"/>
                <a:cs typeface="Times New Roman" panose="02020603050405020304" pitchFamily="18" charset="0"/>
              </a:rPr>
              <a:t>: Primarily used for printing textiles and later for religious texts and images.</a:t>
            </a:r>
          </a:p>
          <a:p>
            <a:pPr marL="285750" indent="-285750">
              <a:buFont typeface="Arial" panose="020B0604020202020204" pitchFamily="34" charset="0"/>
              <a:buChar char="•"/>
            </a:pPr>
            <a:endParaRPr lang="en-US"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18" y="32937"/>
            <a:ext cx="7279526" cy="841662"/>
          </a:xfrm>
        </p:spPr>
        <p:txBody>
          <a:bodyPr/>
          <a:lstStyle/>
          <a:p>
            <a:r>
              <a:rPr lang="en-US" sz="2400">
                <a:solidFill>
                  <a:srgbClr val="55301C"/>
                </a:solidFill>
                <a:latin typeface="Poor Richard" panose="02080502050505020702" pitchFamily="18" charset="0"/>
                <a:ea typeface="Arial"/>
                <a:cs typeface="Arial"/>
                <a:sym typeface="Arial"/>
              </a:rPr>
              <a:t>Analysis of the history and evolution of printing</a:t>
            </a:r>
            <a:endParaRPr lang="en-US" dirty="0"/>
          </a:p>
        </p:txBody>
      </p:sp>
      <p:sp>
        <p:nvSpPr>
          <p:cNvPr id="6" name="Google Shape;100;p4"/>
          <p:cNvSpPr txBox="1">
            <a:spLocks noGrp="1"/>
          </p:cNvSpPr>
          <p:nvPr>
            <p:ph type="subTitle" idx="1"/>
          </p:nvPr>
        </p:nvSpPr>
        <p:spPr>
          <a:xfrm>
            <a:off x="918531" y="4756398"/>
            <a:ext cx="7707676" cy="387102"/>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a:t>
            </a:r>
            <a:r>
              <a:rPr lang="en-US" sz="800" dirty="0">
                <a:solidFill>
                  <a:srgbClr val="AB6039"/>
                </a:solidFill>
                <a:hlinkClick r:id="rId2"/>
              </a:rPr>
              <a:t>https://</a:t>
            </a:r>
            <a:r>
              <a:rPr lang="en-US" sz="800" dirty="0" smtClean="0">
                <a:solidFill>
                  <a:srgbClr val="AB6039"/>
                </a:solidFill>
                <a:hlinkClick r:id="rId2"/>
              </a:rPr>
              <a:t>www.freepik.com/free-photo/close-up-metallic-typesetting-letters_27506228.htm#fromView=search&amp;page=1&amp;position=1&amp;uuid=53f45e6e-9f6d-4c94-8803-1b769238da23</a:t>
            </a:r>
            <a:r>
              <a:rPr lang="en-US" sz="800" dirty="0">
                <a:solidFill>
                  <a:srgbClr val="AB6039"/>
                </a:solidFill>
              </a:rPr>
              <a:t> </a:t>
            </a:r>
            <a:r>
              <a:rPr lang="en-US" sz="800" dirty="0">
                <a:solidFill>
                  <a:srgbClr val="AB6039"/>
                </a:solidFill>
                <a:hlinkClick r:id="rId3"/>
              </a:rPr>
              <a:t>https://kcimgdjamalgayle.wordpress.com/2016/10/19/printing-process</a:t>
            </a:r>
            <a:r>
              <a:rPr lang="en-US" sz="800" dirty="0" smtClean="0">
                <a:solidFill>
                  <a:srgbClr val="AB6039"/>
                </a:solidFill>
                <a:hlinkClick r:id="rId3"/>
              </a:rPr>
              <a:t>/</a:t>
            </a:r>
            <a:r>
              <a:rPr lang="en-US" sz="800" dirty="0" smtClean="0">
                <a:solidFill>
                  <a:srgbClr val="AB6039"/>
                </a:solidFill>
              </a:rPr>
              <a:t> </a:t>
            </a:r>
            <a:endParaRPr dirty="0"/>
          </a:p>
        </p:txBody>
      </p:sp>
      <p:pic>
        <p:nvPicPr>
          <p:cNvPr id="4" name="Picture 3"/>
          <p:cNvPicPr>
            <a:picLocks noChangeAspect="1"/>
          </p:cNvPicPr>
          <p:nvPr/>
        </p:nvPicPr>
        <p:blipFill>
          <a:blip r:embed="rId4"/>
          <a:stretch>
            <a:fillRect/>
          </a:stretch>
        </p:blipFill>
        <p:spPr>
          <a:xfrm>
            <a:off x="918531" y="874599"/>
            <a:ext cx="2599063" cy="3898594"/>
          </a:xfrm>
          <a:prstGeom prst="rect">
            <a:avLst/>
          </a:prstGeom>
        </p:spPr>
      </p:pic>
      <p:pic>
        <p:nvPicPr>
          <p:cNvPr id="5" name="Picture 4"/>
          <p:cNvPicPr>
            <a:picLocks noChangeAspect="1"/>
          </p:cNvPicPr>
          <p:nvPr/>
        </p:nvPicPr>
        <p:blipFill>
          <a:blip r:embed="rId5"/>
          <a:stretch>
            <a:fillRect/>
          </a:stretch>
        </p:blipFill>
        <p:spPr>
          <a:xfrm>
            <a:off x="3671372" y="1133845"/>
            <a:ext cx="4844668" cy="3425703"/>
          </a:xfrm>
          <a:prstGeom prst="rect">
            <a:avLst/>
          </a:prstGeom>
        </p:spPr>
      </p:pic>
    </p:spTree>
    <p:extLst>
      <p:ext uri="{BB962C8B-B14F-4D97-AF65-F5344CB8AC3E}">
        <p14:creationId xmlns:p14="http://schemas.microsoft.com/office/powerpoint/2010/main" val="216898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1058270" y="0"/>
            <a:ext cx="9043633" cy="613064"/>
          </a:xfrm>
          <a:prstGeom prst="rect">
            <a:avLst/>
          </a:prstGeom>
          <a:noFill/>
          <a:ln>
            <a:noFill/>
          </a:ln>
        </p:spPr>
        <p:txBody>
          <a:bodyPr spcFirstLastPara="1" wrap="square" lIns="91425" tIns="91425" rIns="91425" bIns="91425" anchor="ctr" anchorCtr="0">
            <a:noAutofit/>
          </a:bodyPr>
          <a:lstStyle/>
          <a:p>
            <a:pPr lvl="0"/>
            <a:r>
              <a:rPr lang="en-US" sz="2400" b="1" dirty="0">
                <a:solidFill>
                  <a:srgbClr val="55301C"/>
                </a:solidFill>
                <a:latin typeface="Poor Richard" panose="02080502050505020702" pitchFamily="18" charset="0"/>
                <a:ea typeface="Arial"/>
                <a:cs typeface="Arial"/>
                <a:sym typeface="Arial"/>
              </a:rPr>
              <a:t>Ancient and Early Methods</a:t>
            </a:r>
            <a:endParaRPr dirty="0">
              <a:solidFill>
                <a:srgbClr val="55301C"/>
              </a:solidFill>
              <a:latin typeface="Arial"/>
              <a:ea typeface="Arial"/>
              <a:cs typeface="Arial"/>
              <a:sym typeface="Arial"/>
            </a:endParaRPr>
          </a:p>
        </p:txBody>
      </p:sp>
      <p:sp>
        <p:nvSpPr>
          <p:cNvPr id="2" name="Rectangle 1"/>
          <p:cNvSpPr/>
          <p:nvPr/>
        </p:nvSpPr>
        <p:spPr>
          <a:xfrm>
            <a:off x="331470" y="742295"/>
            <a:ext cx="5703570" cy="4093428"/>
          </a:xfrm>
          <a:prstGeom prst="rect">
            <a:avLst/>
          </a:prstGeom>
        </p:spPr>
        <p:txBody>
          <a:bodyPr wrap="square">
            <a:spAutoFit/>
          </a:bodyPr>
          <a:lstStyle/>
          <a:p>
            <a:r>
              <a:rPr lang="en-US" sz="2000" dirty="0"/>
              <a:t>2.	</a:t>
            </a:r>
            <a:r>
              <a:rPr lang="en-US" sz="2000" b="1" dirty="0"/>
              <a:t>Movable Type (circa 1040 AD)</a:t>
            </a:r>
          </a:p>
          <a:p>
            <a:pPr marL="342900" indent="-342900">
              <a:buFont typeface="Arial" panose="020B0604020202020204" pitchFamily="34" charset="0"/>
              <a:buChar char="•"/>
            </a:pPr>
            <a:r>
              <a:rPr lang="en-US" sz="2000" dirty="0"/>
              <a:t>Created by Bi Sheng in Song Dynasty China, Movable Type is similar to Woodcut, although this particular technique was used specifically for printing script.  </a:t>
            </a:r>
            <a:endParaRPr lang="en-US" sz="2000" dirty="0" smtClean="0"/>
          </a:p>
          <a:p>
            <a:pPr marL="342900" indent="-342900">
              <a:buFont typeface="Arial" panose="020B0604020202020204" pitchFamily="34" charset="0"/>
              <a:buChar char="•"/>
            </a:pPr>
            <a:r>
              <a:rPr lang="en-US" sz="2000" dirty="0" smtClean="0"/>
              <a:t>Before </a:t>
            </a:r>
            <a:r>
              <a:rPr lang="en-US" sz="2000" dirty="0"/>
              <a:t>Movable Type, lettering had to be written out in full, whereas this technique allowed individual letters to be configured and placed together in any order. </a:t>
            </a:r>
            <a:endParaRPr lang="en-US" sz="2000" dirty="0" smtClean="0"/>
          </a:p>
          <a:p>
            <a:pPr marL="342900" indent="-342900">
              <a:buFont typeface="Arial" panose="020B0604020202020204" pitchFamily="34" charset="0"/>
              <a:buChar char="•"/>
            </a:pPr>
            <a:r>
              <a:rPr lang="en-US" sz="2000" dirty="0" smtClean="0"/>
              <a:t>The </a:t>
            </a:r>
            <a:r>
              <a:rPr lang="en-US" sz="2000" dirty="0"/>
              <a:t>tiles or tablets used to create the print were first made from clay, before wood and metal were introduced for better clarity and a more resilient finish (</a:t>
            </a:r>
            <a:r>
              <a:rPr lang="en-US" sz="2000" dirty="0" err="1"/>
              <a:t>Instantprint</a:t>
            </a:r>
            <a:r>
              <a:rPr lang="en-US" sz="2000" dirty="0"/>
              <a:t>, 2022). </a:t>
            </a:r>
            <a:endParaRPr lang="en-US" sz="2000" dirty="0" smtClean="0"/>
          </a:p>
        </p:txBody>
      </p:sp>
      <p:pic>
        <p:nvPicPr>
          <p:cNvPr id="3" name="Picture 2"/>
          <p:cNvPicPr>
            <a:picLocks noChangeAspect="1"/>
          </p:cNvPicPr>
          <p:nvPr/>
        </p:nvPicPr>
        <p:blipFill>
          <a:blip r:embed="rId3"/>
          <a:stretch>
            <a:fillRect/>
          </a:stretch>
        </p:blipFill>
        <p:spPr>
          <a:xfrm>
            <a:off x="6035041" y="1487277"/>
            <a:ext cx="2834088" cy="2125566"/>
          </a:xfrm>
          <a:prstGeom prst="rect">
            <a:avLst/>
          </a:prstGeom>
        </p:spPr>
      </p:pic>
      <p:sp>
        <p:nvSpPr>
          <p:cNvPr id="4" name="Rectangle 3"/>
          <p:cNvSpPr/>
          <p:nvPr/>
        </p:nvSpPr>
        <p:spPr>
          <a:xfrm>
            <a:off x="6097836" y="3979225"/>
            <a:ext cx="3046164" cy="507831"/>
          </a:xfrm>
          <a:prstGeom prst="rect">
            <a:avLst/>
          </a:prstGeom>
        </p:spPr>
        <p:txBody>
          <a:bodyPr wrap="square">
            <a:spAutoFit/>
          </a:bodyPr>
          <a:lstStyle/>
          <a:p>
            <a:r>
              <a:rPr lang="en-US" sz="900" dirty="0" smtClean="0"/>
              <a:t>Source:https</a:t>
            </a:r>
            <a:r>
              <a:rPr lang="en-US" sz="900" dirty="0"/>
              <a:t>://commons.wikimedia.org/wiki/File:Yangzhou_Museum_-_woodblock_for_printing_-_CIMG2878.JPG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2" name="Rectangle 1"/>
          <p:cNvSpPr/>
          <p:nvPr/>
        </p:nvSpPr>
        <p:spPr>
          <a:xfrm>
            <a:off x="1955512" y="112583"/>
            <a:ext cx="6626627"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Ancient and Early Methods</a:t>
            </a:r>
          </a:p>
        </p:txBody>
      </p:sp>
      <p:sp>
        <p:nvSpPr>
          <p:cNvPr id="3" name="Rectangle 2"/>
          <p:cNvSpPr/>
          <p:nvPr/>
        </p:nvSpPr>
        <p:spPr>
          <a:xfrm>
            <a:off x="137711" y="574248"/>
            <a:ext cx="4742761" cy="4739759"/>
          </a:xfrm>
          <a:prstGeom prst="rect">
            <a:avLst/>
          </a:prstGeom>
        </p:spPr>
        <p:txBody>
          <a:bodyPr wrap="square">
            <a:spAutoFit/>
          </a:bodyPr>
          <a:lstStyle/>
          <a:p>
            <a:pPr marL="342900" lvl="0" indent="-342900">
              <a:buFont typeface="Arial" panose="020B0604020202020204" pitchFamily="34" charset="0"/>
              <a:buChar char="•"/>
            </a:pPr>
            <a:r>
              <a:rPr lang="en-US" sz="2000" dirty="0"/>
              <a:t>It is also a form of relief printing, similar to flexography, and letterpress printing is considered an art form. </a:t>
            </a:r>
            <a:endParaRPr lang="en-US" sz="2000" dirty="0" smtClean="0"/>
          </a:p>
          <a:p>
            <a:pPr marL="342900" lvl="0" indent="-342900">
              <a:buFont typeface="Arial" panose="020B0604020202020204" pitchFamily="34" charset="0"/>
              <a:buChar char="•"/>
            </a:pPr>
            <a:r>
              <a:rPr lang="en-US" sz="2000" dirty="0" smtClean="0"/>
              <a:t>It </a:t>
            </a:r>
            <a:r>
              <a:rPr lang="en-US" sz="2000" dirty="0"/>
              <a:t>uses a press with raised letters or images to transfer ink onto the printing surface </a:t>
            </a:r>
            <a:endParaRPr lang="en-US" sz="2000" dirty="0" smtClean="0"/>
          </a:p>
          <a:p>
            <a:pPr marL="285750" lvl="0" indent="-285750">
              <a:buFont typeface="Courier New" panose="02070309020205020404" pitchFamily="49" charset="0"/>
              <a:buChar char="o"/>
            </a:pPr>
            <a:r>
              <a:rPr lang="en-US" sz="1800" dirty="0"/>
              <a:t>	Inventor: Bi Sheng in China.</a:t>
            </a:r>
          </a:p>
          <a:p>
            <a:pPr marL="285750" lvl="0" indent="-285750">
              <a:buFont typeface="Courier New" panose="02070309020205020404" pitchFamily="49" charset="0"/>
              <a:buChar char="o"/>
            </a:pPr>
            <a:r>
              <a:rPr lang="en-US" sz="1800" dirty="0"/>
              <a:t>	</a:t>
            </a:r>
            <a:r>
              <a:rPr lang="en-US" sz="1800" dirty="0" smtClean="0"/>
              <a:t>Method</a:t>
            </a:r>
            <a:r>
              <a:rPr lang="en-US" sz="1800" dirty="0"/>
              <a:t>: Individual characters made from clay were assembled to form pages. After use, the characters could be rearranged for new pages.</a:t>
            </a:r>
          </a:p>
          <a:p>
            <a:pPr marL="285750" lvl="0" indent="-285750">
              <a:buFont typeface="Courier New" panose="02070309020205020404" pitchFamily="49" charset="0"/>
              <a:buChar char="o"/>
            </a:pPr>
            <a:r>
              <a:rPr lang="en-US" sz="1800" dirty="0"/>
              <a:t>	Impact: While innovative, it was limited by the vast number of characters in Chinese writing, making it less practical than block printing.</a:t>
            </a:r>
          </a:p>
          <a:p>
            <a:pPr marL="342900" lvl="0" indent="-342900">
              <a:buFont typeface="Arial" panose="020B0604020202020204" pitchFamily="34" charset="0"/>
              <a:buChar char="•"/>
            </a:pPr>
            <a:endParaRPr lang="en-US" sz="2000" dirty="0"/>
          </a:p>
        </p:txBody>
      </p:sp>
      <p:pic>
        <p:nvPicPr>
          <p:cNvPr id="4" name="Picture 3"/>
          <p:cNvPicPr>
            <a:picLocks noChangeAspect="1"/>
          </p:cNvPicPr>
          <p:nvPr/>
        </p:nvPicPr>
        <p:blipFill>
          <a:blip r:embed="rId3"/>
          <a:stretch>
            <a:fillRect/>
          </a:stretch>
        </p:blipFill>
        <p:spPr>
          <a:xfrm>
            <a:off x="5089792" y="1266940"/>
            <a:ext cx="3919788" cy="2601760"/>
          </a:xfrm>
          <a:prstGeom prst="rect">
            <a:avLst/>
          </a:prstGeom>
        </p:spPr>
      </p:pic>
      <p:sp>
        <p:nvSpPr>
          <p:cNvPr id="5" name="Rectangle 4"/>
          <p:cNvSpPr/>
          <p:nvPr/>
        </p:nvSpPr>
        <p:spPr>
          <a:xfrm>
            <a:off x="5171310" y="4049188"/>
            <a:ext cx="4572000" cy="230832"/>
          </a:xfrm>
          <a:prstGeom prst="rect">
            <a:avLst/>
          </a:prstGeom>
        </p:spPr>
        <p:txBody>
          <a:bodyPr>
            <a:spAutoFit/>
          </a:bodyPr>
          <a:lstStyle/>
          <a:p>
            <a:r>
              <a:rPr lang="en-US" sz="900" dirty="0" smtClean="0"/>
              <a:t>Source: https</a:t>
            </a:r>
            <a:r>
              <a:rPr lang="en-US" sz="900" dirty="0"/>
              <a:t>://commons.wikimedia.org/wiki/File:Metal_movable_type.jpg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3" name="Rounded Rectangle 2"/>
          <p:cNvSpPr/>
          <p:nvPr/>
        </p:nvSpPr>
        <p:spPr>
          <a:xfrm>
            <a:off x="258915" y="222752"/>
            <a:ext cx="8025769" cy="4689080"/>
          </a:xfrm>
          <a:prstGeom prst="round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Rectangle 9"/>
          <p:cNvSpPr/>
          <p:nvPr/>
        </p:nvSpPr>
        <p:spPr>
          <a:xfrm>
            <a:off x="258915" y="222752"/>
            <a:ext cx="6626627"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Ancient and Early Methods</a:t>
            </a:r>
          </a:p>
        </p:txBody>
      </p:sp>
      <p:sp>
        <p:nvSpPr>
          <p:cNvPr id="2" name="Rectangle 1"/>
          <p:cNvSpPr/>
          <p:nvPr/>
        </p:nvSpPr>
        <p:spPr>
          <a:xfrm>
            <a:off x="462708" y="664515"/>
            <a:ext cx="5117335" cy="4247317"/>
          </a:xfrm>
          <a:prstGeom prst="rect">
            <a:avLst/>
          </a:prstGeom>
        </p:spPr>
        <p:txBody>
          <a:bodyPr wrap="square">
            <a:spAutoFit/>
          </a:bodyPr>
          <a:lstStyle/>
          <a:p>
            <a:r>
              <a:rPr lang="en-US" sz="1800" b="1" dirty="0"/>
              <a:t>The Gutenberg Revolution</a:t>
            </a:r>
          </a:p>
          <a:p>
            <a:r>
              <a:rPr lang="en-US" sz="1800" b="1" dirty="0"/>
              <a:t>3.	Gutenberg Printing Press (circa 1440)</a:t>
            </a:r>
          </a:p>
          <a:p>
            <a:r>
              <a:rPr lang="en-US" sz="1800" dirty="0"/>
              <a:t>The text or design to be printed is first prepared and set in metal or wooden type. This includes selecting the typeface, size, and layout of the text or design. The type is then carefully arranged on a press bed in the desired layout, with the raised letters facing upwards. Finally, the press bed is then pressed against the printing surface, such as paper or cardstock, transferring the ink from the type to the surface to create the printed image. The final product is then cut to the desired size and shape (Test Print, 2022).</a:t>
            </a:r>
          </a:p>
        </p:txBody>
      </p:sp>
      <p:pic>
        <p:nvPicPr>
          <p:cNvPr id="4" name="Picture 3"/>
          <p:cNvPicPr>
            <a:picLocks noChangeAspect="1"/>
          </p:cNvPicPr>
          <p:nvPr/>
        </p:nvPicPr>
        <p:blipFill>
          <a:blip r:embed="rId3"/>
          <a:stretch>
            <a:fillRect/>
          </a:stretch>
        </p:blipFill>
        <p:spPr>
          <a:xfrm>
            <a:off x="5504502" y="1266940"/>
            <a:ext cx="3583910" cy="2923414"/>
          </a:xfrm>
          <a:prstGeom prst="rect">
            <a:avLst/>
          </a:prstGeom>
        </p:spPr>
      </p:pic>
      <p:sp>
        <p:nvSpPr>
          <p:cNvPr id="5" name="Rectangle 4"/>
          <p:cNvSpPr/>
          <p:nvPr/>
        </p:nvSpPr>
        <p:spPr>
          <a:xfrm>
            <a:off x="5384494" y="4265046"/>
            <a:ext cx="3703918" cy="507831"/>
          </a:xfrm>
          <a:prstGeom prst="rect">
            <a:avLst/>
          </a:prstGeom>
        </p:spPr>
        <p:txBody>
          <a:bodyPr wrap="square">
            <a:spAutoFit/>
          </a:bodyPr>
          <a:lstStyle/>
          <a:p>
            <a:r>
              <a:rPr lang="en-US" sz="900" dirty="0" smtClean="0"/>
              <a:t>Source: https</a:t>
            </a:r>
            <a:r>
              <a:rPr lang="en-US" sz="900" dirty="0"/>
              <a:t>://commons.wikimedia.org/wiki/File:Stamp_of_Albania_-_1997_-_Colnect_370776_-_Johannes_Gutenberg_1398-1468_German_engraver_and_inventor.jpeg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8"/>
          <p:cNvSpPr txBox="1">
            <a:spLocks noGrp="1"/>
          </p:cNvSpPr>
          <p:nvPr>
            <p:ph type="subTitle" idx="1"/>
          </p:nvPr>
        </p:nvSpPr>
        <p:spPr>
          <a:xfrm>
            <a:off x="179512" y="694800"/>
            <a:ext cx="7113654" cy="3567447"/>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2000" b="1" dirty="0">
                <a:solidFill>
                  <a:srgbClr val="22130B"/>
                </a:solidFill>
                <a:latin typeface="Arial"/>
                <a:ea typeface="Arial"/>
                <a:cs typeface="Arial"/>
                <a:sym typeface="Arial"/>
              </a:rPr>
              <a:t>3.	Gutenberg Printing Press (circa 1440</a:t>
            </a:r>
            <a:r>
              <a:rPr lang="en-US" sz="2000" b="1" dirty="0" smtClean="0">
                <a:solidFill>
                  <a:srgbClr val="22130B"/>
                </a:solidFill>
                <a:latin typeface="Arial"/>
                <a:ea typeface="Arial"/>
                <a:cs typeface="Arial"/>
                <a:sym typeface="Arial"/>
              </a:rPr>
              <a:t>)</a:t>
            </a:r>
          </a:p>
          <a:p>
            <a:pPr marL="285750" indent="-285750">
              <a:buFont typeface="Arial" panose="020B0604020202020204" pitchFamily="34" charset="0"/>
              <a:buChar char="•"/>
            </a:pPr>
            <a:r>
              <a:rPr lang="en-US" sz="2000" dirty="0">
                <a:solidFill>
                  <a:srgbClr val="22130B"/>
                </a:solidFill>
                <a:latin typeface="Arial"/>
                <a:ea typeface="Arial"/>
                <a:cs typeface="Arial"/>
                <a:sym typeface="Arial"/>
              </a:rPr>
              <a:t>•	Inventor: Johannes Gutenberg, a German blacksmith and inventor.</a:t>
            </a:r>
          </a:p>
          <a:p>
            <a:pPr marL="285750" indent="-285750">
              <a:buFont typeface="Arial" panose="020B0604020202020204" pitchFamily="34" charset="0"/>
              <a:buChar char="•"/>
            </a:pPr>
            <a:r>
              <a:rPr lang="en-US" sz="2000" dirty="0">
                <a:solidFill>
                  <a:srgbClr val="22130B"/>
                </a:solidFill>
                <a:latin typeface="Arial"/>
                <a:ea typeface="Arial"/>
                <a:cs typeface="Arial"/>
                <a:sym typeface="Arial"/>
              </a:rPr>
              <a:t>•	Innovation: Introduced the mechanical movable type printing press using metal type pieces.</a:t>
            </a:r>
          </a:p>
          <a:p>
            <a:pPr marL="285750" indent="-285750">
              <a:buFont typeface="Arial" panose="020B0604020202020204" pitchFamily="34" charset="0"/>
              <a:buChar char="•"/>
            </a:pPr>
            <a:r>
              <a:rPr lang="en-US" sz="2000" dirty="0">
                <a:solidFill>
                  <a:srgbClr val="22130B"/>
                </a:solidFill>
                <a:latin typeface="Arial"/>
                <a:ea typeface="Arial"/>
                <a:cs typeface="Arial"/>
                <a:sym typeface="Arial"/>
              </a:rPr>
              <a:t>•	Process: Combined movable type with a press mechanism, significantly speeding up the printing process.</a:t>
            </a:r>
          </a:p>
          <a:p>
            <a:pPr marL="285750" indent="-285750">
              <a:buFont typeface="Arial" panose="020B0604020202020204" pitchFamily="34" charset="0"/>
              <a:buChar char="•"/>
            </a:pPr>
            <a:r>
              <a:rPr lang="en-US" sz="2000" dirty="0">
                <a:solidFill>
                  <a:srgbClr val="22130B"/>
                </a:solidFill>
                <a:latin typeface="Arial"/>
                <a:ea typeface="Arial"/>
                <a:cs typeface="Arial"/>
                <a:sym typeface="Arial"/>
              </a:rPr>
              <a:t>•	Impact: Revolutionized the production of books and written materials. The Gutenberg Bible (1455) is one of the first major books printed using this method.</a:t>
            </a:r>
          </a:p>
          <a:p>
            <a:pPr marL="285750" indent="-285750">
              <a:buFont typeface="Arial" panose="020B0604020202020204" pitchFamily="34" charset="0"/>
              <a:buChar char="•"/>
            </a:pPr>
            <a:r>
              <a:rPr lang="en-US" sz="2000" dirty="0">
                <a:solidFill>
                  <a:srgbClr val="22130B"/>
                </a:solidFill>
                <a:latin typeface="Arial"/>
                <a:ea typeface="Arial"/>
                <a:cs typeface="Arial"/>
                <a:sym typeface="Arial"/>
              </a:rPr>
              <a:t>•	Consequences: Facilitated the spread of knowledge, contributing to the Renaissance, Reformation, and Scientific Revolution.</a:t>
            </a:r>
          </a:p>
        </p:txBody>
      </p:sp>
      <p:sp>
        <p:nvSpPr>
          <p:cNvPr id="7" name="Rectangle 6"/>
          <p:cNvSpPr/>
          <p:nvPr/>
        </p:nvSpPr>
        <p:spPr>
          <a:xfrm>
            <a:off x="1558885" y="233135"/>
            <a:ext cx="6769865"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Ancient and Early Methods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179512" y="-54723"/>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Expansion and Refinement</a:t>
            </a:r>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 name="Rectangle 1"/>
          <p:cNvSpPr/>
          <p:nvPr/>
        </p:nvSpPr>
        <p:spPr>
          <a:xfrm>
            <a:off x="179512" y="729255"/>
            <a:ext cx="4838258" cy="4093428"/>
          </a:xfrm>
          <a:prstGeom prst="rect">
            <a:avLst/>
          </a:prstGeom>
        </p:spPr>
        <p:txBody>
          <a:bodyPr wrap="square">
            <a:spAutoFit/>
          </a:bodyPr>
          <a:lstStyle/>
          <a:p>
            <a:r>
              <a:rPr lang="en-US" sz="2000" b="1" dirty="0"/>
              <a:t>4.</a:t>
            </a:r>
            <a:r>
              <a:rPr lang="en-US" sz="2000" dirty="0"/>
              <a:t>	</a:t>
            </a:r>
            <a:r>
              <a:rPr lang="en-US" sz="2000" b="1" dirty="0"/>
              <a:t>16th to 18th Centuries</a:t>
            </a:r>
          </a:p>
          <a:p>
            <a:r>
              <a:rPr lang="en-US" sz="2000" dirty="0" smtClean="0"/>
              <a:t>• </a:t>
            </a:r>
            <a:r>
              <a:rPr lang="en-US" sz="2000" i="1" dirty="0" smtClean="0"/>
              <a:t>Spread </a:t>
            </a:r>
            <a:r>
              <a:rPr lang="en-US" sz="2000" i="1" dirty="0"/>
              <a:t>of Printing: </a:t>
            </a:r>
            <a:r>
              <a:rPr lang="en-US" sz="2000" dirty="0"/>
              <a:t>The printing press spread rapidly across Europe and eventually to other parts of the world.</a:t>
            </a:r>
          </a:p>
          <a:p>
            <a:r>
              <a:rPr lang="en-US" sz="2000" dirty="0" smtClean="0"/>
              <a:t>• </a:t>
            </a:r>
            <a:r>
              <a:rPr lang="en-US" sz="2000" i="1" dirty="0" smtClean="0"/>
              <a:t>Refinements</a:t>
            </a:r>
            <a:r>
              <a:rPr lang="en-US" sz="2000" i="1" dirty="0"/>
              <a:t>: </a:t>
            </a:r>
            <a:r>
              <a:rPr lang="en-US" sz="2000" dirty="0"/>
              <a:t>Improvements in press design and typecasting, the introduction of copperplate engraving, and other advancements enhanced printing quality and efficiency.</a:t>
            </a:r>
          </a:p>
          <a:p>
            <a:r>
              <a:rPr lang="en-US" sz="2000" dirty="0" smtClean="0"/>
              <a:t>• </a:t>
            </a:r>
            <a:r>
              <a:rPr lang="en-US" sz="2000" i="1" dirty="0" smtClean="0"/>
              <a:t>Content</a:t>
            </a:r>
            <a:r>
              <a:rPr lang="en-US" sz="2000" i="1" dirty="0"/>
              <a:t>: </a:t>
            </a:r>
            <a:r>
              <a:rPr lang="en-US" sz="2000" dirty="0"/>
              <a:t>Growth in printed materials including newspapers, pamphlets, and books, which became more accessible to the public.</a:t>
            </a:r>
          </a:p>
        </p:txBody>
      </p:sp>
      <p:pic>
        <p:nvPicPr>
          <p:cNvPr id="3" name="Picture 2"/>
          <p:cNvPicPr>
            <a:picLocks noChangeAspect="1"/>
          </p:cNvPicPr>
          <p:nvPr/>
        </p:nvPicPr>
        <p:blipFill>
          <a:blip r:embed="rId3"/>
          <a:stretch>
            <a:fillRect/>
          </a:stretch>
        </p:blipFill>
        <p:spPr>
          <a:xfrm>
            <a:off x="5021580" y="1295308"/>
            <a:ext cx="4006863" cy="29613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p:cNvSpPr/>
          <p:nvPr/>
        </p:nvSpPr>
        <p:spPr>
          <a:xfrm>
            <a:off x="5186706" y="4453351"/>
            <a:ext cx="3841737" cy="507831"/>
          </a:xfrm>
          <a:prstGeom prst="rect">
            <a:avLst/>
          </a:prstGeom>
        </p:spPr>
        <p:txBody>
          <a:bodyPr wrap="square">
            <a:spAutoFit/>
          </a:bodyPr>
          <a:lstStyle/>
          <a:p>
            <a:r>
              <a:rPr lang="en-US" sz="900" dirty="0" smtClean="0"/>
              <a:t>Source: https</a:t>
            </a:r>
            <a:r>
              <a:rPr lang="en-US" sz="900" dirty="0"/>
              <a:t>://commons.wikimedia.org/w/index.php?search=The+printing+press+&amp;title=Special:MediaSearch&amp;go=Go&amp;type=image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9" name="Google Shape;149;p10"/>
          <p:cNvSpPr txBox="1">
            <a:spLocks noGrp="1"/>
          </p:cNvSpPr>
          <p:nvPr>
            <p:ph type="title"/>
          </p:nvPr>
        </p:nvSpPr>
        <p:spPr>
          <a:xfrm>
            <a:off x="-466817" y="127004"/>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5.	Industrial Revolution (19th Century)</a:t>
            </a:r>
          </a:p>
        </p:txBody>
      </p:sp>
      <p:sp>
        <p:nvSpPr>
          <p:cNvPr id="3" name="Rectangle 2"/>
          <p:cNvSpPr/>
          <p:nvPr/>
        </p:nvSpPr>
        <p:spPr>
          <a:xfrm>
            <a:off x="137709" y="740275"/>
            <a:ext cx="5282589" cy="4093428"/>
          </a:xfrm>
          <a:prstGeom prst="rect">
            <a:avLst/>
          </a:prstGeom>
        </p:spPr>
        <p:txBody>
          <a:bodyPr wrap="square">
            <a:spAutoFit/>
          </a:bodyPr>
          <a:lstStyle/>
          <a:p>
            <a:r>
              <a:rPr lang="en-US" sz="2000" dirty="0" smtClean="0"/>
              <a:t>• </a:t>
            </a:r>
            <a:r>
              <a:rPr lang="en-US" sz="2000" b="1" dirty="0" smtClean="0"/>
              <a:t>Steam-Powered </a:t>
            </a:r>
            <a:r>
              <a:rPr lang="en-US" sz="2000" b="1" dirty="0"/>
              <a:t>Presses: </a:t>
            </a:r>
            <a:r>
              <a:rPr lang="en-US" sz="2000" dirty="0"/>
              <a:t>Introduction of steam power increased printing speed and volume.</a:t>
            </a:r>
          </a:p>
          <a:p>
            <a:r>
              <a:rPr lang="en-US" sz="2000" dirty="0" smtClean="0"/>
              <a:t>• </a:t>
            </a:r>
            <a:r>
              <a:rPr lang="en-US" sz="2000" b="1" dirty="0" smtClean="0"/>
              <a:t>Stereotyping</a:t>
            </a:r>
            <a:r>
              <a:rPr lang="en-US" sz="2000" b="1" dirty="0"/>
              <a:t>: </a:t>
            </a:r>
            <a:r>
              <a:rPr lang="en-US" sz="2000" dirty="0"/>
              <a:t>Technique of creating plates for entire pages, further speeding up the process.</a:t>
            </a:r>
          </a:p>
          <a:p>
            <a:r>
              <a:rPr lang="en-US" sz="2000" dirty="0" smtClean="0"/>
              <a:t>• </a:t>
            </a:r>
            <a:r>
              <a:rPr lang="en-US" sz="2000" b="1" dirty="0" smtClean="0"/>
              <a:t>Lithography</a:t>
            </a:r>
            <a:r>
              <a:rPr lang="en-US" sz="2000" dirty="0"/>
              <a:t>: Invented by </a:t>
            </a:r>
            <a:r>
              <a:rPr lang="en-US" sz="2000" dirty="0" err="1"/>
              <a:t>Alois</a:t>
            </a:r>
            <a:r>
              <a:rPr lang="en-US" sz="2000" dirty="0"/>
              <a:t> </a:t>
            </a:r>
            <a:r>
              <a:rPr lang="en-US" sz="2000" dirty="0" err="1"/>
              <a:t>Senefelder</a:t>
            </a:r>
            <a:r>
              <a:rPr lang="en-US" sz="2000" dirty="0"/>
              <a:t>, allowed for the printing of images and text from a single plate, improving cost-effectiveness and versatility.</a:t>
            </a:r>
          </a:p>
          <a:p>
            <a:r>
              <a:rPr lang="en-US" sz="2000" dirty="0" smtClean="0"/>
              <a:t>• </a:t>
            </a:r>
            <a:r>
              <a:rPr lang="en-US" sz="2000" b="1" dirty="0" smtClean="0"/>
              <a:t>Impact</a:t>
            </a:r>
            <a:r>
              <a:rPr lang="en-US" sz="2000" b="1" dirty="0"/>
              <a:t>: </a:t>
            </a:r>
            <a:r>
              <a:rPr lang="en-US" sz="2000" dirty="0"/>
              <a:t>Enabled mass production of printed materials, contributing to increased literacy rates and the spread of information.</a:t>
            </a:r>
          </a:p>
        </p:txBody>
      </p:sp>
      <p:pic>
        <p:nvPicPr>
          <p:cNvPr id="2" name="Picture 1"/>
          <p:cNvPicPr>
            <a:picLocks noChangeAspect="1"/>
          </p:cNvPicPr>
          <p:nvPr/>
        </p:nvPicPr>
        <p:blipFill>
          <a:blip r:embed="rId3"/>
          <a:stretch>
            <a:fillRect/>
          </a:stretch>
        </p:blipFill>
        <p:spPr>
          <a:xfrm>
            <a:off x="5420298" y="1531344"/>
            <a:ext cx="3625158" cy="2714337"/>
          </a:xfrm>
          <a:prstGeom prst="rect">
            <a:avLst/>
          </a:prstGeom>
        </p:spPr>
      </p:pic>
      <p:sp>
        <p:nvSpPr>
          <p:cNvPr id="4" name="Rectangle 3"/>
          <p:cNvSpPr/>
          <p:nvPr/>
        </p:nvSpPr>
        <p:spPr>
          <a:xfrm>
            <a:off x="5602077" y="4569490"/>
            <a:ext cx="2341084" cy="507831"/>
          </a:xfrm>
          <a:prstGeom prst="rect">
            <a:avLst/>
          </a:prstGeom>
        </p:spPr>
        <p:txBody>
          <a:bodyPr wrap="square">
            <a:spAutoFit/>
          </a:bodyPr>
          <a:lstStyle/>
          <a:p>
            <a:r>
              <a:rPr lang="en-US" sz="900" dirty="0" smtClean="0"/>
              <a:t>Source:https</a:t>
            </a:r>
            <a:r>
              <a:rPr lang="en-US" sz="900" dirty="0"/>
              <a:t>://commons.wikimedia.org/wiki/File:Koenig%27s_steam_press_-_1814.png</a:t>
            </a:r>
          </a:p>
        </p:txBody>
      </p:sp>
      <p:sp>
        <p:nvSpPr>
          <p:cNvPr id="6" name="Rectangle 5"/>
          <p:cNvSpPr/>
          <p:nvPr/>
        </p:nvSpPr>
        <p:spPr>
          <a:xfrm>
            <a:off x="5780614" y="3945920"/>
            <a:ext cx="2595582" cy="307777"/>
          </a:xfrm>
          <a:prstGeom prst="rect">
            <a:avLst/>
          </a:prstGeom>
        </p:spPr>
        <p:txBody>
          <a:bodyPr wrap="none">
            <a:spAutoFit/>
          </a:bodyPr>
          <a:lstStyle/>
          <a:p>
            <a:r>
              <a:rPr lang="en-US" dirty="0"/>
              <a:t>Koenig's steam press - </a:t>
            </a:r>
            <a:r>
              <a:rPr lang="en-US" dirty="0" smtClean="0"/>
              <a:t>1814.</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4" name="Rectangle 3"/>
          <p:cNvSpPr/>
          <p:nvPr/>
        </p:nvSpPr>
        <p:spPr>
          <a:xfrm>
            <a:off x="1972032" y="87776"/>
            <a:ext cx="3730508" cy="578685"/>
          </a:xfrm>
          <a:prstGeom prst="rect">
            <a:avLst/>
          </a:prstGeom>
        </p:spPr>
        <p:txBody>
          <a:bodyPr wrap="none">
            <a:spAutoFit/>
          </a:bodyPr>
          <a:lstStyle/>
          <a:p>
            <a:pPr marL="457200" lvl="0" indent="-342900" algn="just">
              <a:lnSpc>
                <a:spcPct val="150000"/>
              </a:lnSpc>
              <a:spcBef>
                <a:spcPts val="1800"/>
              </a:spcBef>
              <a:buClr>
                <a:srgbClr val="B08980"/>
              </a:buClr>
              <a:buSzPts val="1400"/>
            </a:pPr>
            <a:r>
              <a:rPr lang="en-US" sz="2400" b="1" dirty="0">
                <a:solidFill>
                  <a:schemeClr val="bg1">
                    <a:lumMod val="10000"/>
                  </a:schemeClr>
                </a:solidFill>
                <a:latin typeface="Poor Richard" panose="02080502050505020702" pitchFamily="18" charset="0"/>
              </a:rPr>
              <a:t>Modern Printing Technologies</a:t>
            </a:r>
          </a:p>
        </p:txBody>
      </p:sp>
      <p:sp>
        <p:nvSpPr>
          <p:cNvPr id="2" name="Rectangle 1"/>
          <p:cNvSpPr/>
          <p:nvPr/>
        </p:nvSpPr>
        <p:spPr>
          <a:xfrm>
            <a:off x="258895" y="778784"/>
            <a:ext cx="4908015" cy="4401205"/>
          </a:xfrm>
          <a:prstGeom prst="rect">
            <a:avLst/>
          </a:prstGeom>
        </p:spPr>
        <p:txBody>
          <a:bodyPr wrap="square">
            <a:spAutoFit/>
          </a:bodyPr>
          <a:lstStyle/>
          <a:p>
            <a:r>
              <a:rPr lang="en-US" sz="2000" b="1" dirty="0"/>
              <a:t>6.</a:t>
            </a:r>
            <a:r>
              <a:rPr lang="en-US" sz="2000" dirty="0"/>
              <a:t>	</a:t>
            </a:r>
            <a:r>
              <a:rPr lang="en-US" sz="2000" b="1" dirty="0"/>
              <a:t>20th Century Advances</a:t>
            </a:r>
          </a:p>
          <a:p>
            <a:r>
              <a:rPr lang="en-US" sz="2000" dirty="0" smtClean="0"/>
              <a:t>• </a:t>
            </a:r>
            <a:r>
              <a:rPr lang="en-US" sz="2000" b="1" dirty="0" smtClean="0"/>
              <a:t>Offset </a:t>
            </a:r>
            <a:r>
              <a:rPr lang="en-US" sz="2000" b="1" dirty="0"/>
              <a:t>Printing: </a:t>
            </a:r>
            <a:r>
              <a:rPr lang="en-US" sz="2000" dirty="0"/>
              <a:t>Developed in the early 20th century, it became the dominant commercial printing method. Involves transferring an inked image from a plate to a rubber blanket, then to the printing surface.</a:t>
            </a:r>
          </a:p>
          <a:p>
            <a:r>
              <a:rPr lang="en-US" sz="2000" dirty="0" smtClean="0"/>
              <a:t>• </a:t>
            </a:r>
            <a:r>
              <a:rPr lang="en-US" sz="2000" b="1" dirty="0" smtClean="0"/>
              <a:t>Phototypesetting</a:t>
            </a:r>
            <a:r>
              <a:rPr lang="en-US" sz="2000" b="1" dirty="0"/>
              <a:t>: </a:t>
            </a:r>
            <a:r>
              <a:rPr lang="en-US" sz="2000" dirty="0"/>
              <a:t>Replaced hot metal typesetting in the mid-20th century, using photographic processes to set type.</a:t>
            </a:r>
          </a:p>
          <a:p>
            <a:r>
              <a:rPr lang="en-US" sz="2000" dirty="0" smtClean="0"/>
              <a:t>• </a:t>
            </a:r>
            <a:r>
              <a:rPr lang="en-US" sz="2000" b="1" dirty="0" smtClean="0"/>
              <a:t>Digital </a:t>
            </a:r>
            <a:r>
              <a:rPr lang="en-US" sz="2000" b="1" dirty="0"/>
              <a:t>Printing: </a:t>
            </a:r>
            <a:r>
              <a:rPr lang="en-US" sz="2000" dirty="0"/>
              <a:t>Emerged in the late 20th century. Uses digital files to directly print onto substrates without the need for plates.</a:t>
            </a:r>
          </a:p>
        </p:txBody>
      </p:sp>
      <p:pic>
        <p:nvPicPr>
          <p:cNvPr id="3" name="Picture 2"/>
          <p:cNvPicPr>
            <a:picLocks noChangeAspect="1"/>
          </p:cNvPicPr>
          <p:nvPr/>
        </p:nvPicPr>
        <p:blipFill>
          <a:blip r:embed="rId3"/>
          <a:stretch>
            <a:fillRect/>
          </a:stretch>
        </p:blipFill>
        <p:spPr>
          <a:xfrm>
            <a:off x="5166910" y="778784"/>
            <a:ext cx="3736444" cy="3736444"/>
          </a:xfrm>
          <a:prstGeom prst="rect">
            <a:avLst/>
          </a:prstGeom>
        </p:spPr>
      </p:pic>
      <p:sp>
        <p:nvSpPr>
          <p:cNvPr id="5" name="Rectangle 4"/>
          <p:cNvSpPr/>
          <p:nvPr/>
        </p:nvSpPr>
        <p:spPr>
          <a:xfrm>
            <a:off x="5166910" y="4732192"/>
            <a:ext cx="3736444" cy="369332"/>
          </a:xfrm>
          <a:prstGeom prst="rect">
            <a:avLst/>
          </a:prstGeom>
        </p:spPr>
        <p:txBody>
          <a:bodyPr wrap="square">
            <a:spAutoFit/>
          </a:bodyPr>
          <a:lstStyle/>
          <a:p>
            <a:r>
              <a:rPr lang="en-US" sz="900" dirty="0" smtClean="0"/>
              <a:t>Source: https</a:t>
            </a:r>
            <a:r>
              <a:rPr lang="en-US" sz="900" dirty="0"/>
              <a:t>://www.clashgraphics.com/printing-tips/7-types-of-printing/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3215238" y="-275047"/>
            <a:ext cx="7704000" cy="572700"/>
          </a:xfrm>
          <a:prstGeom prst="rect">
            <a:avLst/>
          </a:prstGeom>
          <a:noFill/>
          <a:ln>
            <a:noFill/>
          </a:ln>
        </p:spPr>
        <p:txBody>
          <a:bodyPr spcFirstLastPara="1" wrap="square" lIns="91425" tIns="91425" rIns="91425" bIns="91425" anchor="t" anchorCtr="0">
            <a:noAutofit/>
          </a:bodyPr>
          <a:lstStyle/>
          <a:p>
            <a:pPr marL="457200" lvl="0" indent="-342900" algn="just">
              <a:lnSpc>
                <a:spcPct val="150000"/>
              </a:lnSpc>
              <a:spcBef>
                <a:spcPts val="1800"/>
              </a:spcBef>
              <a:buClr>
                <a:srgbClr val="B08980"/>
              </a:buClr>
              <a:buSzPts val="1400"/>
            </a:pPr>
            <a:r>
              <a:rPr lang="en-US" dirty="0">
                <a:solidFill>
                  <a:schemeClr val="bg1">
                    <a:lumMod val="10000"/>
                  </a:schemeClr>
                </a:solidFill>
                <a:latin typeface="Poor Richard" panose="02080502050505020702" pitchFamily="18" charset="0"/>
              </a:rPr>
              <a:t>Contemporary Printing</a:t>
            </a:r>
          </a:p>
        </p:txBody>
      </p:sp>
      <p:sp>
        <p:nvSpPr>
          <p:cNvPr id="3" name="Rectangle 2"/>
          <p:cNvSpPr/>
          <p:nvPr/>
        </p:nvSpPr>
        <p:spPr>
          <a:xfrm>
            <a:off x="86266" y="614555"/>
            <a:ext cx="4595903" cy="4278094"/>
          </a:xfrm>
          <a:prstGeom prst="rect">
            <a:avLst/>
          </a:prstGeom>
        </p:spPr>
        <p:txBody>
          <a:bodyPr wrap="square">
            <a:spAutoFit/>
          </a:bodyPr>
          <a:lstStyle/>
          <a:p>
            <a:r>
              <a:rPr lang="en-US" sz="2000" b="1" dirty="0" smtClean="0"/>
              <a:t>7.          </a:t>
            </a:r>
            <a:r>
              <a:rPr lang="en-US" sz="1800" b="1" dirty="0" smtClean="0"/>
              <a:t>21st </a:t>
            </a:r>
            <a:r>
              <a:rPr lang="en-US" sz="1800" b="1" dirty="0"/>
              <a:t>Century and Digital Revolution</a:t>
            </a:r>
          </a:p>
          <a:p>
            <a:r>
              <a:rPr lang="en-US" sz="1800" dirty="0" smtClean="0"/>
              <a:t>• Inkjet </a:t>
            </a:r>
            <a:r>
              <a:rPr lang="en-US" sz="1800" dirty="0"/>
              <a:t>and Laser Printers: Common in both personal and commercial use, offering high-quality prints with minimal setup time.</a:t>
            </a:r>
          </a:p>
          <a:p>
            <a:r>
              <a:rPr lang="en-US" sz="1800" dirty="0" smtClean="0"/>
              <a:t>• 3D </a:t>
            </a:r>
            <a:r>
              <a:rPr lang="en-US" sz="1800" dirty="0"/>
              <a:t>Printing: A transformative technology that builds three-dimensional objects layer by layer from digital models.</a:t>
            </a:r>
          </a:p>
          <a:p>
            <a:r>
              <a:rPr lang="en-US" sz="1800" dirty="0" smtClean="0"/>
              <a:t>• Sustainability</a:t>
            </a:r>
            <a:r>
              <a:rPr lang="en-US" sz="1800" dirty="0"/>
              <a:t>: Increased focus on eco-friendly practices, such as using recycled materials and sustainable inks.</a:t>
            </a:r>
          </a:p>
          <a:p>
            <a:r>
              <a:rPr lang="en-US" sz="1800" dirty="0" smtClean="0"/>
              <a:t>• Customization</a:t>
            </a:r>
            <a:r>
              <a:rPr lang="en-US" sz="1800" dirty="0"/>
              <a:t>: Digital printing allows for on-demand and personalized printing, reducing waste and allowing for greater flexibility.</a:t>
            </a:r>
          </a:p>
        </p:txBody>
      </p:sp>
      <p:pic>
        <p:nvPicPr>
          <p:cNvPr id="2" name="Picture 1"/>
          <p:cNvPicPr>
            <a:picLocks noChangeAspect="1"/>
          </p:cNvPicPr>
          <p:nvPr/>
        </p:nvPicPr>
        <p:blipFill>
          <a:blip r:embed="rId3"/>
          <a:stretch>
            <a:fillRect/>
          </a:stretch>
        </p:blipFill>
        <p:spPr>
          <a:xfrm>
            <a:off x="4682169" y="1560282"/>
            <a:ext cx="4363311" cy="2906908"/>
          </a:xfrm>
          <a:prstGeom prst="rect">
            <a:avLst/>
          </a:prstGeom>
        </p:spPr>
      </p:pic>
      <p:sp>
        <p:nvSpPr>
          <p:cNvPr id="4" name="Rectangle 3"/>
          <p:cNvSpPr/>
          <p:nvPr/>
        </p:nvSpPr>
        <p:spPr>
          <a:xfrm>
            <a:off x="4577825" y="4551381"/>
            <a:ext cx="4572000" cy="507831"/>
          </a:xfrm>
          <a:prstGeom prst="rect">
            <a:avLst/>
          </a:prstGeom>
        </p:spPr>
        <p:txBody>
          <a:bodyPr>
            <a:spAutoFit/>
          </a:bodyPr>
          <a:lstStyle/>
          <a:p>
            <a:r>
              <a:rPr lang="en-US" sz="900" dirty="0" smtClean="0"/>
              <a:t>Source: </a:t>
            </a:r>
            <a:r>
              <a:rPr lang="en-US" sz="900" dirty="0" smtClean="0">
                <a:hlinkClick r:id="rId4"/>
              </a:rPr>
              <a:t>https</a:t>
            </a:r>
            <a:r>
              <a:rPr lang="en-US" sz="900" dirty="0">
                <a:hlinkClick r:id="rId4"/>
              </a:rPr>
              <a:t>://</a:t>
            </a:r>
            <a:r>
              <a:rPr lang="en-US" sz="900" dirty="0" smtClean="0">
                <a:hlinkClick r:id="rId4"/>
              </a:rPr>
              <a:t>www.freepik.com/free-vector/organic-flat-printing-industry-illustration_13184957.htm#fromView=search&amp;page=1&amp;position=16&amp;uuid=f3bd99a6-000b-4505-8267-3ab906dd46f8</a:t>
            </a:r>
            <a:r>
              <a:rPr lang="en-US" sz="900" dirty="0" smtClean="0"/>
              <a:t> </a:t>
            </a:r>
            <a:endParaRPr lang="en-US" sz="9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278676" y="0"/>
            <a:ext cx="7704000" cy="572700"/>
          </a:xfrm>
          <a:prstGeom prst="rect">
            <a:avLst/>
          </a:prstGeom>
          <a:noFill/>
          <a:ln>
            <a:noFill/>
          </a:ln>
        </p:spPr>
        <p:txBody>
          <a:bodyPr spcFirstLastPara="1" wrap="square" lIns="91425" tIns="91425" rIns="91425" bIns="91425" anchor="t" anchorCtr="0">
            <a:noAutofit/>
          </a:bodyPr>
          <a:lstStyle/>
          <a:p>
            <a:pPr lvl="0"/>
            <a:r>
              <a:rPr lang="en-US" dirty="0" smtClean="0">
                <a:solidFill>
                  <a:schemeClr val="bg1">
                    <a:lumMod val="10000"/>
                  </a:schemeClr>
                </a:solidFill>
                <a:latin typeface="Poor Richard" panose="02080502050505020702" pitchFamily="18" charset="0"/>
              </a:rPr>
              <a:t>Printing </a:t>
            </a:r>
            <a:r>
              <a:rPr lang="en-US" dirty="0">
                <a:solidFill>
                  <a:schemeClr val="bg1">
                    <a:lumMod val="10000"/>
                  </a:schemeClr>
                </a:solidFill>
                <a:latin typeface="Poor Richard" panose="02080502050505020702" pitchFamily="18" charset="0"/>
              </a:rPr>
              <a:t>methods</a:t>
            </a:r>
            <a:endParaRPr dirty="0"/>
          </a:p>
        </p:txBody>
      </p:sp>
      <p:sp>
        <p:nvSpPr>
          <p:cNvPr id="3" name="Rectangle 2"/>
          <p:cNvSpPr/>
          <p:nvPr/>
        </p:nvSpPr>
        <p:spPr>
          <a:xfrm>
            <a:off x="278677" y="746370"/>
            <a:ext cx="4689930" cy="4683333"/>
          </a:xfrm>
          <a:prstGeom prst="rect">
            <a:avLst/>
          </a:prstGeom>
        </p:spPr>
        <p:txBody>
          <a:bodyPr wrap="square">
            <a:spAutoFit/>
          </a:bodyPr>
          <a:lstStyle/>
          <a:p>
            <a:pPr>
              <a:spcAft>
                <a:spcPts val="1000"/>
              </a:spcAft>
            </a:pPr>
            <a:r>
              <a:rPr lang="en-US" sz="2000" b="1" dirty="0">
                <a:latin typeface="+mn-lt"/>
                <a:ea typeface="Calibri" panose="020F0502020204030204" pitchFamily="34" charset="0"/>
                <a:cs typeface="Times New Roman" panose="02020603050405020304" pitchFamily="18" charset="0"/>
              </a:rPr>
              <a:t>1. Woodblock Printing</a:t>
            </a:r>
            <a:endParaRPr lang="en-US" sz="2000" dirty="0">
              <a:latin typeface="+mn-lt"/>
              <a:ea typeface="Calibri" panose="020F0502020204030204" pitchFamily="34" charset="0"/>
              <a:cs typeface="Times New Roman" panose="02020603050405020304" pitchFamily="18" charset="0"/>
            </a:endParaRPr>
          </a:p>
          <a:p>
            <a:pPr>
              <a:spcAft>
                <a:spcPts val="1000"/>
              </a:spcAft>
            </a:pPr>
            <a:r>
              <a:rPr lang="en-US" sz="2000" b="1" dirty="0">
                <a:latin typeface="+mn-lt"/>
                <a:ea typeface="Calibri" panose="020F0502020204030204" pitchFamily="34" charset="0"/>
                <a:cs typeface="Times New Roman" panose="02020603050405020304" pitchFamily="18" charset="0"/>
              </a:rPr>
              <a:t>History and Development</a:t>
            </a:r>
            <a:r>
              <a:rPr lang="en-US" sz="20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Originated in China around 200 AD.</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Used extensively in East Asia for printing on textiles and paper.</a:t>
            </a:r>
          </a:p>
          <a:p>
            <a:pPr>
              <a:spcAft>
                <a:spcPts val="1000"/>
              </a:spcAft>
            </a:pPr>
            <a:r>
              <a:rPr lang="en-US" sz="2000" b="1" dirty="0">
                <a:latin typeface="+mn-lt"/>
                <a:ea typeface="Calibri" panose="020F0502020204030204" pitchFamily="34" charset="0"/>
                <a:cs typeface="Times New Roman" panose="02020603050405020304" pitchFamily="18" charset="0"/>
              </a:rPr>
              <a:t>Technique</a:t>
            </a:r>
            <a:r>
              <a:rPr lang="en-US" sz="20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An image or text is carved into a wooden block.</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Ink is applied to the surface, and the block is pressed onto the paper or fabric.</a:t>
            </a:r>
          </a:p>
          <a:p>
            <a:endParaRPr lang="en-US" sz="2000" dirty="0"/>
          </a:p>
        </p:txBody>
      </p:sp>
      <p:pic>
        <p:nvPicPr>
          <p:cNvPr id="2" name="Picture 1"/>
          <p:cNvPicPr>
            <a:picLocks noChangeAspect="1"/>
          </p:cNvPicPr>
          <p:nvPr/>
        </p:nvPicPr>
        <p:blipFill>
          <a:blip r:embed="rId3"/>
          <a:stretch>
            <a:fillRect/>
          </a:stretch>
        </p:blipFill>
        <p:spPr>
          <a:xfrm>
            <a:off x="4832743" y="1520328"/>
            <a:ext cx="4201087" cy="2798975"/>
          </a:xfrm>
          <a:prstGeom prst="rect">
            <a:avLst/>
          </a:prstGeom>
        </p:spPr>
      </p:pic>
      <p:sp>
        <p:nvSpPr>
          <p:cNvPr id="4" name="Rectangle 3"/>
          <p:cNvSpPr/>
          <p:nvPr/>
        </p:nvSpPr>
        <p:spPr>
          <a:xfrm>
            <a:off x="4968607" y="4351283"/>
            <a:ext cx="3977088" cy="523220"/>
          </a:xfrm>
          <a:prstGeom prst="rect">
            <a:avLst/>
          </a:prstGeom>
        </p:spPr>
        <p:txBody>
          <a:bodyPr wrap="square">
            <a:spAutoFit/>
          </a:bodyPr>
          <a:lstStyle/>
          <a:p>
            <a:r>
              <a:rPr lang="en-US" i="1" dirty="0"/>
              <a:t>Mongolian Traditional Culture Wooden Printing Blocks</a:t>
            </a:r>
          </a:p>
        </p:txBody>
      </p:sp>
      <p:sp>
        <p:nvSpPr>
          <p:cNvPr id="5" name="Rectangle 4"/>
          <p:cNvSpPr/>
          <p:nvPr/>
        </p:nvSpPr>
        <p:spPr>
          <a:xfrm>
            <a:off x="6092327" y="4612893"/>
            <a:ext cx="2451253" cy="507831"/>
          </a:xfrm>
          <a:prstGeom prst="rect">
            <a:avLst/>
          </a:prstGeom>
        </p:spPr>
        <p:txBody>
          <a:bodyPr wrap="square">
            <a:spAutoFit/>
          </a:bodyPr>
          <a:lstStyle/>
          <a:p>
            <a:r>
              <a:rPr lang="en-US" sz="900" dirty="0" smtClean="0"/>
              <a:t>Source:https</a:t>
            </a:r>
            <a:r>
              <a:rPr lang="en-US" sz="900" dirty="0"/>
              <a:t>://commons.wikimedia.org/wiki/File:Mongolian_Traditional_Culture_Wooden_Printing_Blocks_(34866893254).jpg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361147" y="77119"/>
            <a:ext cx="6943035"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Printing methods</a:t>
            </a:r>
            <a:endParaRPr dirty="0"/>
          </a:p>
        </p:txBody>
      </p:sp>
      <p:sp>
        <p:nvSpPr>
          <p:cNvPr id="8" name="Rectangle 7"/>
          <p:cNvSpPr/>
          <p:nvPr/>
        </p:nvSpPr>
        <p:spPr>
          <a:xfrm>
            <a:off x="361147" y="649819"/>
            <a:ext cx="7670149" cy="3888244"/>
          </a:xfrm>
          <a:prstGeom prst="rect">
            <a:avLst/>
          </a:prstGeom>
        </p:spPr>
        <p:txBody>
          <a:bodyPr wrap="square">
            <a:spAutoFit/>
          </a:bodyPr>
          <a:lstStyle/>
          <a:p>
            <a:pPr lvl="0">
              <a:spcAft>
                <a:spcPts val="1000"/>
              </a:spcAft>
            </a:pPr>
            <a:r>
              <a:rPr lang="en-US" sz="2000" b="1" dirty="0">
                <a:ea typeface="Calibri" panose="020F0502020204030204" pitchFamily="34" charset="0"/>
                <a:cs typeface="Times New Roman" panose="02020603050405020304" pitchFamily="18" charset="0"/>
              </a:rPr>
              <a:t>1. Woodblock Printing</a:t>
            </a:r>
          </a:p>
          <a:p>
            <a:pPr lvl="0">
              <a:spcAft>
                <a:spcPts val="1000"/>
              </a:spcAft>
            </a:pPr>
            <a:r>
              <a:rPr lang="en-US" sz="2000" b="1" dirty="0" smtClean="0">
                <a:ea typeface="Calibri" panose="020F0502020204030204" pitchFamily="34" charset="0"/>
                <a:cs typeface="Times New Roman" panose="02020603050405020304" pitchFamily="18" charset="0"/>
              </a:rPr>
              <a:t>Applications</a:t>
            </a:r>
            <a:r>
              <a:rPr lang="en-US" sz="2000" dirty="0">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ea typeface="Calibri" panose="020F0502020204030204" pitchFamily="34" charset="0"/>
                <a:cs typeface="Times New Roman" panose="02020603050405020304" pitchFamily="18" charset="0"/>
              </a:rPr>
              <a:t>Early books, religious texts, and decorative textiles.</a:t>
            </a:r>
          </a:p>
          <a:p>
            <a:pPr lvl="0">
              <a:spcAft>
                <a:spcPts val="1000"/>
              </a:spcAft>
            </a:pPr>
            <a:r>
              <a:rPr lang="en-US" sz="2000" b="1" dirty="0">
                <a:ea typeface="Calibri" panose="020F0502020204030204" pitchFamily="34" charset="0"/>
                <a:cs typeface="Times New Roman" panose="02020603050405020304" pitchFamily="18" charset="0"/>
              </a:rPr>
              <a:t>Advantages</a:t>
            </a:r>
            <a:r>
              <a:rPr lang="en-US" sz="2000" dirty="0">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ea typeface="Calibri" panose="020F0502020204030204" pitchFamily="34" charset="0"/>
                <a:cs typeface="Times New Roman" panose="02020603050405020304" pitchFamily="18" charset="0"/>
              </a:rPr>
              <a:t>Simplicity and durability of the woodblocks.</a:t>
            </a:r>
          </a:p>
          <a:p>
            <a:pPr marL="342900" lvl="0" indent="-342900">
              <a:spcAft>
                <a:spcPts val="1000"/>
              </a:spcAft>
              <a:buSzPts val="1000"/>
              <a:buFont typeface="Symbol" panose="05050102010706020507" pitchFamily="18" charset="2"/>
              <a:buChar char=""/>
              <a:tabLst>
                <a:tab pos="457200" algn="l"/>
              </a:tabLst>
            </a:pPr>
            <a:r>
              <a:rPr lang="en-US" sz="2000" dirty="0">
                <a:ea typeface="Calibri" panose="020F0502020204030204" pitchFamily="34" charset="0"/>
                <a:cs typeface="Times New Roman" panose="02020603050405020304" pitchFamily="18" charset="0"/>
              </a:rPr>
              <a:t>Ability to produce consistent prints over multiple uses.</a:t>
            </a:r>
          </a:p>
          <a:p>
            <a:pPr lvl="0">
              <a:spcAft>
                <a:spcPts val="1000"/>
              </a:spcAft>
            </a:pPr>
            <a:r>
              <a:rPr lang="en-US" sz="2000" b="1" dirty="0">
                <a:ea typeface="Calibri" panose="020F0502020204030204" pitchFamily="34" charset="0"/>
                <a:cs typeface="Times New Roman" panose="02020603050405020304" pitchFamily="18" charset="0"/>
              </a:rPr>
              <a:t>Disadvantages</a:t>
            </a:r>
            <a:r>
              <a:rPr lang="en-US" sz="2000" dirty="0">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ea typeface="Calibri" panose="020F0502020204030204" pitchFamily="34" charset="0"/>
                <a:cs typeface="Times New Roman" panose="02020603050405020304" pitchFamily="18" charset="0"/>
              </a:rPr>
              <a:t>Labor-intensive and time-consuming.</a:t>
            </a:r>
          </a:p>
          <a:p>
            <a:pPr marL="342900" lvl="0" indent="-342900">
              <a:spcAft>
                <a:spcPts val="1000"/>
              </a:spcAft>
              <a:buSzPts val="1000"/>
              <a:buFont typeface="Symbol" panose="05050102010706020507" pitchFamily="18" charset="2"/>
              <a:buChar char=""/>
              <a:tabLst>
                <a:tab pos="457200" algn="l"/>
              </a:tabLst>
            </a:pPr>
            <a:r>
              <a:rPr lang="en-US" sz="2000" dirty="0">
                <a:ea typeface="Calibri" panose="020F0502020204030204" pitchFamily="34" charset="0"/>
                <a:cs typeface="Times New Roman" panose="02020603050405020304" pitchFamily="18" charset="0"/>
              </a:rPr>
              <a:t>Limited detail and complexity.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262174" y="15707"/>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Printing methods</a:t>
            </a:r>
            <a:endParaRPr dirty="0">
              <a:latin typeface="Poor Richard" panose="02080502050505020702" pitchFamily="18" charset="0"/>
            </a:endParaRPr>
          </a:p>
        </p:txBody>
      </p:sp>
      <p:sp>
        <p:nvSpPr>
          <p:cNvPr id="3" name="Rectangle 2"/>
          <p:cNvSpPr/>
          <p:nvPr/>
        </p:nvSpPr>
        <p:spPr>
          <a:xfrm>
            <a:off x="6290631" y="4412706"/>
            <a:ext cx="2682332" cy="507831"/>
          </a:xfrm>
          <a:prstGeom prst="rect">
            <a:avLst/>
          </a:prstGeom>
        </p:spPr>
        <p:txBody>
          <a:bodyPr wrap="square">
            <a:spAutoFit/>
          </a:bodyPr>
          <a:lstStyle/>
          <a:p>
            <a:r>
              <a:rPr lang="en-US" sz="900" dirty="0" smtClean="0"/>
              <a:t>Source: </a:t>
            </a:r>
            <a:r>
              <a:rPr lang="en-US" sz="900" dirty="0"/>
              <a:t>https://</a:t>
            </a:r>
            <a:r>
              <a:rPr lang="en-US" sz="900" dirty="0" smtClean="0"/>
              <a:t>commons.wikimedia.org/wiki/File:Metal_type_kerning_dimensions_es.svg</a:t>
            </a:r>
            <a:endParaRPr lang="en-US" sz="900" dirty="0"/>
          </a:p>
        </p:txBody>
      </p:sp>
      <p:sp>
        <p:nvSpPr>
          <p:cNvPr id="5" name="Rectangle 4"/>
          <p:cNvSpPr/>
          <p:nvPr/>
        </p:nvSpPr>
        <p:spPr>
          <a:xfrm>
            <a:off x="501266" y="588407"/>
            <a:ext cx="5436825" cy="4247317"/>
          </a:xfrm>
          <a:prstGeom prst="rect">
            <a:avLst/>
          </a:prstGeom>
        </p:spPr>
        <p:txBody>
          <a:bodyPr wrap="square">
            <a:spAutoFit/>
          </a:bodyPr>
          <a:lstStyle/>
          <a:p>
            <a:pPr>
              <a:spcAft>
                <a:spcPts val="1000"/>
              </a:spcAft>
            </a:pPr>
            <a:r>
              <a:rPr lang="en-US" sz="2000" b="1" dirty="0">
                <a:latin typeface="+mn-lt"/>
                <a:ea typeface="Calibri" panose="020F0502020204030204" pitchFamily="34" charset="0"/>
                <a:cs typeface="Times New Roman" panose="02020603050405020304" pitchFamily="18" charset="0"/>
              </a:rPr>
              <a:t>2. Movable Type</a:t>
            </a:r>
            <a:endParaRPr lang="en-US" sz="2000" dirty="0">
              <a:latin typeface="+mn-lt"/>
              <a:ea typeface="Calibri" panose="020F0502020204030204" pitchFamily="34" charset="0"/>
              <a:cs typeface="Times New Roman" panose="02020603050405020304" pitchFamily="18" charset="0"/>
            </a:endParaRPr>
          </a:p>
          <a:p>
            <a:pPr>
              <a:spcAft>
                <a:spcPts val="1000"/>
              </a:spcAft>
            </a:pPr>
            <a:r>
              <a:rPr lang="en-US" sz="2000" b="1" dirty="0">
                <a:latin typeface="+mn-lt"/>
                <a:ea typeface="Calibri" panose="020F0502020204030204" pitchFamily="34" charset="0"/>
                <a:cs typeface="Times New Roman" panose="02020603050405020304" pitchFamily="18" charset="0"/>
              </a:rPr>
              <a:t>History and Development</a:t>
            </a:r>
            <a:r>
              <a:rPr lang="en-US" sz="20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Invented by Bi Sheng in China around 1040 AD.</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Perfected by Johannes Gutenberg in the 15th century in Europe.</a:t>
            </a:r>
          </a:p>
          <a:p>
            <a:pPr>
              <a:spcAft>
                <a:spcPts val="1000"/>
              </a:spcAft>
            </a:pPr>
            <a:r>
              <a:rPr lang="en-US" sz="2000" b="1" dirty="0">
                <a:latin typeface="+mn-lt"/>
                <a:ea typeface="Calibri" panose="020F0502020204030204" pitchFamily="34" charset="0"/>
                <a:cs typeface="Times New Roman" panose="02020603050405020304" pitchFamily="18" charset="0"/>
              </a:rPr>
              <a:t>Technique</a:t>
            </a:r>
            <a:r>
              <a:rPr lang="en-US" sz="20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Individual characters made from materials like clay, wood, or metal.</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Characters are assembled to form pages and can be reused and rearranged.</a:t>
            </a:r>
            <a:endParaRPr lang="en-US" sz="2000" dirty="0">
              <a:effectLst/>
              <a:latin typeface="+mn-lt"/>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5743575" y="1330851"/>
            <a:ext cx="3400425" cy="2752725"/>
          </a:xfrm>
          <a:prstGeom prst="rect">
            <a:avLst/>
          </a:prstGeom>
        </p:spPr>
      </p:pic>
      <p:sp>
        <p:nvSpPr>
          <p:cNvPr id="4" name="Rectangle 3"/>
          <p:cNvSpPr/>
          <p:nvPr/>
        </p:nvSpPr>
        <p:spPr>
          <a:xfrm>
            <a:off x="5937574" y="4083576"/>
            <a:ext cx="2601994" cy="307777"/>
          </a:xfrm>
          <a:prstGeom prst="rect">
            <a:avLst/>
          </a:prstGeom>
        </p:spPr>
        <p:txBody>
          <a:bodyPr wrap="none">
            <a:spAutoFit/>
          </a:bodyPr>
          <a:lstStyle/>
          <a:p>
            <a:r>
              <a:rPr lang="en-US" i="1" dirty="0"/>
              <a:t>Metal type kerning dimensions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6"/>
          <p:cNvSpPr txBox="1">
            <a:spLocks noGrp="1"/>
          </p:cNvSpPr>
          <p:nvPr>
            <p:ph type="title"/>
          </p:nvPr>
        </p:nvSpPr>
        <p:spPr>
          <a:xfrm>
            <a:off x="-14409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Printing methods</a:t>
            </a:r>
            <a:endParaRPr dirty="0">
              <a:latin typeface="Arial"/>
              <a:ea typeface="Arial"/>
              <a:cs typeface="Arial"/>
              <a:sym typeface="Arial"/>
            </a:endParaRPr>
          </a:p>
        </p:txBody>
      </p:sp>
      <p:sp>
        <p:nvSpPr>
          <p:cNvPr id="2" name="Rectangle 1"/>
          <p:cNvSpPr/>
          <p:nvPr/>
        </p:nvSpPr>
        <p:spPr>
          <a:xfrm>
            <a:off x="677538" y="931301"/>
            <a:ext cx="7100370" cy="3888244"/>
          </a:xfrm>
          <a:prstGeom prst="rect">
            <a:avLst/>
          </a:prstGeom>
        </p:spPr>
        <p:txBody>
          <a:bodyPr wrap="square">
            <a:spAutoFit/>
          </a:bodyPr>
          <a:lstStyle/>
          <a:p>
            <a:pPr>
              <a:spcAft>
                <a:spcPts val="1000"/>
              </a:spcAft>
            </a:pPr>
            <a:r>
              <a:rPr lang="en-US" sz="2000" b="1" dirty="0">
                <a:latin typeface="+mn-lt"/>
                <a:ea typeface="Calibri" panose="020F0502020204030204" pitchFamily="34" charset="0"/>
                <a:cs typeface="Times New Roman" panose="02020603050405020304" pitchFamily="18" charset="0"/>
              </a:rPr>
              <a:t>2. Movable Type</a:t>
            </a:r>
          </a:p>
          <a:p>
            <a:pPr>
              <a:spcAft>
                <a:spcPts val="1000"/>
              </a:spcAft>
            </a:pPr>
            <a:r>
              <a:rPr lang="en-US" sz="2000" b="1" dirty="0" smtClean="0">
                <a:latin typeface="+mn-lt"/>
                <a:ea typeface="Calibri" panose="020F0502020204030204" pitchFamily="34" charset="0"/>
                <a:cs typeface="Times New Roman" panose="02020603050405020304" pitchFamily="18" charset="0"/>
              </a:rPr>
              <a:t>Applications</a:t>
            </a:r>
            <a:r>
              <a:rPr lang="en-US" sz="20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Books, newspapers, and other written materials.</a:t>
            </a:r>
          </a:p>
          <a:p>
            <a:pPr>
              <a:spcAft>
                <a:spcPts val="1000"/>
              </a:spcAft>
            </a:pPr>
            <a:r>
              <a:rPr lang="en-US" sz="2000" b="1" dirty="0">
                <a:latin typeface="+mn-lt"/>
                <a:ea typeface="Calibri" panose="020F0502020204030204" pitchFamily="34" charset="0"/>
                <a:cs typeface="Times New Roman" panose="02020603050405020304" pitchFamily="18" charset="0"/>
              </a:rPr>
              <a:t>Advantages</a:t>
            </a:r>
            <a:r>
              <a:rPr lang="en-US" sz="20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Greater efficiency compared to woodblock printing.</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Easier to correct errors and make changes.</a:t>
            </a:r>
          </a:p>
          <a:p>
            <a:pPr>
              <a:spcAft>
                <a:spcPts val="1000"/>
              </a:spcAft>
            </a:pPr>
            <a:r>
              <a:rPr lang="en-US" sz="2000" b="1" dirty="0">
                <a:latin typeface="+mn-lt"/>
                <a:ea typeface="Calibri" panose="020F0502020204030204" pitchFamily="34" charset="0"/>
                <a:cs typeface="Times New Roman" panose="02020603050405020304" pitchFamily="18" charset="0"/>
              </a:rPr>
              <a:t>Disadvantages</a:t>
            </a:r>
            <a:r>
              <a:rPr lang="en-US" sz="20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Still relatively slow compared to modern methods.</a:t>
            </a:r>
          </a:p>
          <a:p>
            <a:pPr marL="342900" lvl="0" indent="-342900">
              <a:spcAft>
                <a:spcPts val="1000"/>
              </a:spcAft>
              <a:buSzPts val="1000"/>
              <a:buFont typeface="Symbol" panose="05050102010706020507" pitchFamily="18" charset="2"/>
              <a:buChar char=""/>
              <a:tabLst>
                <a:tab pos="457200" algn="l"/>
              </a:tabLst>
            </a:pPr>
            <a:r>
              <a:rPr lang="en-US" sz="2000" dirty="0">
                <a:latin typeface="+mn-lt"/>
                <a:ea typeface="Calibri" panose="020F0502020204030204" pitchFamily="34" charset="0"/>
                <a:cs typeface="Times New Roman" panose="02020603050405020304" pitchFamily="18" charset="0"/>
              </a:rPr>
              <a:t>Requires skilled labor to assemble and disassemble type.</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925417" y="0"/>
            <a:ext cx="8098853" cy="572700"/>
          </a:xfrm>
          <a:prstGeom prst="rect">
            <a:avLst/>
          </a:prstGeom>
          <a:noFill/>
          <a:ln>
            <a:noFill/>
          </a:ln>
        </p:spPr>
        <p:txBody>
          <a:bodyPr spcFirstLastPara="1" wrap="square" lIns="91425" tIns="91425" rIns="91425" bIns="91425" anchor="t" anchorCtr="0">
            <a:noAutofit/>
          </a:bodyPr>
          <a:lstStyle/>
          <a:p>
            <a:pPr lvl="0"/>
            <a:r>
              <a:rPr lang="en-US" dirty="0" smtClean="0">
                <a:solidFill>
                  <a:srgbClr val="22130B"/>
                </a:solidFill>
                <a:latin typeface="Poor Richard" panose="02080502050505020702" pitchFamily="18" charset="0"/>
                <a:ea typeface="Arial"/>
                <a:cs typeface="Arial"/>
                <a:sym typeface="Arial"/>
              </a:rPr>
              <a:t>Letterpress Printing </a:t>
            </a:r>
            <a:r>
              <a:rPr lang="en-US" dirty="0">
                <a:solidFill>
                  <a:srgbClr val="22130B"/>
                </a:solidFill>
                <a:latin typeface="Poor Richard" panose="02080502050505020702" pitchFamily="18" charset="0"/>
                <a:ea typeface="Arial"/>
                <a:cs typeface="Arial"/>
                <a:sym typeface="Arial"/>
              </a:rPr>
              <a:t>methods</a:t>
            </a:r>
          </a:p>
        </p:txBody>
      </p:sp>
      <p:sp>
        <p:nvSpPr>
          <p:cNvPr id="6" name="Rectangle 5"/>
          <p:cNvSpPr/>
          <p:nvPr/>
        </p:nvSpPr>
        <p:spPr>
          <a:xfrm>
            <a:off x="110169" y="342186"/>
            <a:ext cx="7138930" cy="4801314"/>
          </a:xfrm>
          <a:prstGeom prst="rect">
            <a:avLst/>
          </a:prstGeom>
        </p:spPr>
        <p:txBody>
          <a:bodyPr wrap="square">
            <a:spAutoFit/>
          </a:bodyPr>
          <a:lstStyle/>
          <a:p>
            <a:pPr>
              <a:lnSpc>
                <a:spcPts val="1920"/>
              </a:lnSpc>
              <a:spcAft>
                <a:spcPts val="1000"/>
              </a:spcAft>
            </a:pPr>
            <a:r>
              <a:rPr lang="en-US" sz="1600" b="1" dirty="0" smtClean="0">
                <a:latin typeface="+mn-lt"/>
                <a:ea typeface="Calibri" panose="020F0502020204030204" pitchFamily="34" charset="0"/>
                <a:cs typeface="Times New Roman" panose="02020603050405020304" pitchFamily="18" charset="0"/>
              </a:rPr>
              <a:t>History </a:t>
            </a:r>
            <a:r>
              <a:rPr lang="en-US" sz="1600" b="1" dirty="0">
                <a:latin typeface="+mn-lt"/>
                <a:ea typeface="Calibri" panose="020F0502020204030204" pitchFamily="34" charset="0"/>
                <a:cs typeface="Times New Roman" panose="02020603050405020304" pitchFamily="18" charset="0"/>
              </a:rPr>
              <a:t>and Development</a:t>
            </a:r>
            <a:r>
              <a:rPr lang="en-US" sz="16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Dominant method from the 15th century until the mid-20th century.</a:t>
            </a:r>
          </a:p>
          <a:p>
            <a:pPr>
              <a:lnSpc>
                <a:spcPts val="1920"/>
              </a:lnSpc>
              <a:spcAft>
                <a:spcPts val="1000"/>
              </a:spcAft>
            </a:pPr>
            <a:r>
              <a:rPr lang="en-US" sz="1600" b="1" dirty="0">
                <a:latin typeface="+mn-lt"/>
                <a:ea typeface="Calibri" panose="020F0502020204030204" pitchFamily="34" charset="0"/>
                <a:cs typeface="Times New Roman" panose="02020603050405020304" pitchFamily="18" charset="0"/>
              </a:rPr>
              <a:t>Technique</a:t>
            </a:r>
            <a:r>
              <a:rPr lang="en-US" sz="1600" dirty="0">
                <a:latin typeface="+mn-lt"/>
                <a:ea typeface="Calibri" panose="020F0502020204030204" pitchFamily="34" charset="0"/>
                <a:cs typeface="Times New Roman" panose="02020603050405020304" pitchFamily="18" charset="0"/>
              </a:rPr>
              <a:t>:</a:t>
            </a:r>
          </a:p>
          <a:p>
            <a:pPr marL="342900" lvl="0" indent="-342900">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Raised letters are inked and pressed onto the paper.</a:t>
            </a:r>
          </a:p>
          <a:p>
            <a:pPr marL="342900" lvl="0" indent="-342900">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Uses movable type and mechanical presses.</a:t>
            </a:r>
          </a:p>
          <a:p>
            <a:pPr>
              <a:lnSpc>
                <a:spcPts val="1920"/>
              </a:lnSpc>
              <a:spcAft>
                <a:spcPts val="1000"/>
              </a:spcAft>
            </a:pPr>
            <a:r>
              <a:rPr lang="en-US" sz="1600" b="1" dirty="0">
                <a:latin typeface="+mn-lt"/>
                <a:ea typeface="Calibri" panose="020F0502020204030204" pitchFamily="34" charset="0"/>
                <a:cs typeface="Times New Roman" panose="02020603050405020304" pitchFamily="18" charset="0"/>
              </a:rPr>
              <a:t>Applications</a:t>
            </a:r>
            <a:r>
              <a:rPr lang="en-US" sz="1600" dirty="0">
                <a:latin typeface="+mn-lt"/>
                <a:ea typeface="Calibri" panose="020F0502020204030204" pitchFamily="34" charset="0"/>
                <a:cs typeface="Times New Roman" panose="02020603050405020304" pitchFamily="18" charset="0"/>
              </a:rPr>
              <a:t>:</a:t>
            </a:r>
          </a:p>
          <a:p>
            <a:pPr marL="342900" lvl="0" indent="-342900">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Books, newspapers, business cards, and invitations.</a:t>
            </a:r>
          </a:p>
          <a:p>
            <a:pPr>
              <a:lnSpc>
                <a:spcPts val="1920"/>
              </a:lnSpc>
              <a:spcAft>
                <a:spcPts val="1000"/>
              </a:spcAft>
            </a:pPr>
            <a:r>
              <a:rPr lang="en-US" sz="1600" b="1" dirty="0">
                <a:latin typeface="+mn-lt"/>
                <a:ea typeface="Calibri" panose="020F0502020204030204" pitchFamily="34" charset="0"/>
                <a:cs typeface="Times New Roman" panose="02020603050405020304" pitchFamily="18" charset="0"/>
              </a:rPr>
              <a:t>Advantages</a:t>
            </a:r>
            <a:r>
              <a:rPr lang="en-US" sz="1600" dirty="0">
                <a:latin typeface="+mn-lt"/>
                <a:ea typeface="Calibri" panose="020F0502020204030204" pitchFamily="34" charset="0"/>
                <a:cs typeface="Times New Roman" panose="02020603050405020304" pitchFamily="18" charset="0"/>
              </a:rPr>
              <a:t>:</a:t>
            </a:r>
          </a:p>
          <a:p>
            <a:pPr marL="342900" lvl="0" indent="-342900">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Produces high-quality, sharp text.</a:t>
            </a:r>
          </a:p>
          <a:p>
            <a:pPr marL="342900" lvl="0" indent="-342900">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Can create a tactile, embossed effect.</a:t>
            </a:r>
          </a:p>
          <a:p>
            <a:pPr>
              <a:lnSpc>
                <a:spcPts val="1920"/>
              </a:lnSpc>
              <a:spcAft>
                <a:spcPts val="1000"/>
              </a:spcAft>
            </a:pPr>
            <a:r>
              <a:rPr lang="en-US" sz="1600" b="1" dirty="0">
                <a:latin typeface="+mn-lt"/>
                <a:ea typeface="Calibri" panose="020F0502020204030204" pitchFamily="34" charset="0"/>
                <a:cs typeface="Times New Roman" panose="02020603050405020304" pitchFamily="18" charset="0"/>
              </a:rPr>
              <a:t>Disadvantages</a:t>
            </a:r>
            <a:r>
              <a:rPr lang="en-US" sz="1600" dirty="0">
                <a:latin typeface="+mn-lt"/>
                <a:ea typeface="Calibri" panose="020F0502020204030204" pitchFamily="34" charset="0"/>
                <a:cs typeface="Times New Roman" panose="02020603050405020304" pitchFamily="18" charset="0"/>
              </a:rPr>
              <a:t>:</a:t>
            </a:r>
          </a:p>
          <a:p>
            <a:pPr marL="342900" lvl="0" indent="-342900">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Labor-intensive setup.</a:t>
            </a:r>
          </a:p>
          <a:p>
            <a:pPr marL="342900" lvl="0" indent="-342900">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Less efficient for high-volume printing.</a:t>
            </a:r>
            <a:endParaRPr lang="en-US" sz="1600" dirty="0">
              <a:effectLst/>
              <a:latin typeface="+mn-lt"/>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5384811" y="2038121"/>
            <a:ext cx="3639459" cy="2490156"/>
          </a:xfrm>
          <a:prstGeom prst="rect">
            <a:avLst/>
          </a:prstGeom>
        </p:spPr>
      </p:pic>
      <p:sp>
        <p:nvSpPr>
          <p:cNvPr id="3" name="Rectangle 2"/>
          <p:cNvSpPr/>
          <p:nvPr/>
        </p:nvSpPr>
        <p:spPr>
          <a:xfrm>
            <a:off x="5349323" y="4710985"/>
            <a:ext cx="4572000" cy="230832"/>
          </a:xfrm>
          <a:prstGeom prst="rect">
            <a:avLst/>
          </a:prstGeom>
        </p:spPr>
        <p:txBody>
          <a:bodyPr>
            <a:spAutoFit/>
          </a:bodyPr>
          <a:lstStyle/>
          <a:p>
            <a:r>
              <a:rPr lang="en-US" sz="900" dirty="0" smtClean="0"/>
              <a:t>Source:https</a:t>
            </a:r>
            <a:r>
              <a:rPr lang="en-US" sz="900" dirty="0"/>
              <a:t>://www.clashgraphics.com/printing-tips/7-types-of-printing/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88391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4. </a:t>
            </a:r>
            <a:r>
              <a:rPr lang="en-US" dirty="0" smtClean="0">
                <a:solidFill>
                  <a:srgbClr val="22130B"/>
                </a:solidFill>
                <a:latin typeface="Poor Richard" panose="02080502050505020702" pitchFamily="18" charset="0"/>
                <a:ea typeface="Arial"/>
                <a:cs typeface="Arial"/>
                <a:sym typeface="Arial"/>
              </a:rPr>
              <a:t>Lithography Printing </a:t>
            </a:r>
            <a:r>
              <a:rPr lang="en-US" dirty="0">
                <a:solidFill>
                  <a:srgbClr val="22130B"/>
                </a:solidFill>
                <a:latin typeface="Poor Richard" panose="02080502050505020702" pitchFamily="18" charset="0"/>
                <a:ea typeface="Arial"/>
                <a:cs typeface="Arial"/>
                <a:sym typeface="Arial"/>
              </a:rPr>
              <a:t>methods</a:t>
            </a:r>
            <a:endParaRPr dirty="0">
              <a:solidFill>
                <a:srgbClr val="22130B"/>
              </a:solidFill>
              <a:latin typeface="Arial"/>
              <a:ea typeface="Arial"/>
              <a:cs typeface="Arial"/>
              <a:sym typeface="Arial"/>
            </a:endParaRPr>
          </a:p>
        </p:txBody>
      </p:sp>
      <p:sp>
        <p:nvSpPr>
          <p:cNvPr id="200" name="Google Shape;200;p18"/>
          <p:cNvSpPr txBox="1">
            <a:spLocks noGrp="1"/>
          </p:cNvSpPr>
          <p:nvPr>
            <p:ph type="subTitle" idx="6"/>
          </p:nvPr>
        </p:nvSpPr>
        <p:spPr>
          <a:xfrm>
            <a:off x="5046995" y="4637550"/>
            <a:ext cx="5765059" cy="412498"/>
          </a:xfrm>
          <a:prstGeom prst="rect">
            <a:avLst/>
          </a:prstGeom>
          <a:noFill/>
          <a:ln>
            <a:noFill/>
          </a:ln>
        </p:spPr>
        <p:txBody>
          <a:bodyPr spcFirstLastPara="1" wrap="square" lIns="91425" tIns="91425" rIns="91425" bIns="91425" anchor="t" anchorCtr="0">
            <a:noAutofit/>
          </a:bodyPr>
          <a:lstStyle/>
          <a:p>
            <a:pPr lvl="0" algn="l"/>
            <a:r>
              <a:rPr lang="en-US" sz="800" dirty="0">
                <a:solidFill>
                  <a:srgbClr val="22130B"/>
                </a:solidFill>
              </a:rPr>
              <a:t>Sources</a:t>
            </a:r>
            <a:r>
              <a:rPr lang="en-US" sz="800" dirty="0" smtClean="0">
                <a:solidFill>
                  <a:srgbClr val="22130B"/>
                </a:solidFill>
              </a:rPr>
              <a:t>::</a:t>
            </a:r>
            <a:r>
              <a:rPr lang="en-US" dirty="0"/>
              <a:t> </a:t>
            </a:r>
            <a:r>
              <a:rPr lang="en-US" sz="800" u="sng" dirty="0">
                <a:solidFill>
                  <a:srgbClr val="22130B"/>
                </a:solidFill>
              </a:rPr>
              <a:t>https://www.testprint.net/printing-methods-techniques/#comment-295</a:t>
            </a:r>
            <a:endParaRPr dirty="0"/>
          </a:p>
        </p:txBody>
      </p:sp>
      <p:sp>
        <p:nvSpPr>
          <p:cNvPr id="3" name="Rectangle 2"/>
          <p:cNvSpPr/>
          <p:nvPr/>
        </p:nvSpPr>
        <p:spPr>
          <a:xfrm>
            <a:off x="0" y="603331"/>
            <a:ext cx="6367625" cy="4452501"/>
          </a:xfrm>
          <a:prstGeom prst="rect">
            <a:avLst/>
          </a:prstGeom>
        </p:spPr>
        <p:txBody>
          <a:bodyPr wrap="square">
            <a:spAutoFit/>
          </a:bodyPr>
          <a:lstStyle/>
          <a:p>
            <a:pPr>
              <a:lnSpc>
                <a:spcPts val="1440"/>
              </a:lnSpc>
              <a:spcAft>
                <a:spcPts val="1000"/>
              </a:spcAft>
            </a:pPr>
            <a:r>
              <a:rPr lang="en-US" sz="1800" b="1" dirty="0" smtClean="0">
                <a:latin typeface="+mn-lt"/>
                <a:ea typeface="Calibri" panose="020F0502020204030204" pitchFamily="34" charset="0"/>
                <a:cs typeface="Times New Roman" panose="02020603050405020304" pitchFamily="18" charset="0"/>
              </a:rPr>
              <a:t>History </a:t>
            </a:r>
            <a:r>
              <a:rPr lang="en-US" sz="1800" b="1" dirty="0">
                <a:latin typeface="+mn-lt"/>
                <a:ea typeface="Calibri" panose="020F0502020204030204" pitchFamily="34" charset="0"/>
                <a:cs typeface="Times New Roman" panose="02020603050405020304" pitchFamily="18" charset="0"/>
              </a:rPr>
              <a:t>and Development</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Invented by </a:t>
            </a:r>
            <a:r>
              <a:rPr lang="en-US" sz="1800" dirty="0" err="1">
                <a:latin typeface="+mn-lt"/>
                <a:ea typeface="Calibri" panose="020F0502020204030204" pitchFamily="34" charset="0"/>
                <a:cs typeface="Times New Roman" panose="02020603050405020304" pitchFamily="18" charset="0"/>
              </a:rPr>
              <a:t>Alois</a:t>
            </a:r>
            <a:r>
              <a:rPr lang="en-US" sz="1800" dirty="0">
                <a:latin typeface="+mn-lt"/>
                <a:ea typeface="Calibri" panose="020F0502020204030204" pitchFamily="34" charset="0"/>
                <a:cs typeface="Times New Roman" panose="02020603050405020304" pitchFamily="18" charset="0"/>
              </a:rPr>
              <a:t> </a:t>
            </a:r>
            <a:r>
              <a:rPr lang="en-US" sz="1800" dirty="0" err="1">
                <a:latin typeface="+mn-lt"/>
                <a:ea typeface="Calibri" panose="020F0502020204030204" pitchFamily="34" charset="0"/>
                <a:cs typeface="Times New Roman" panose="02020603050405020304" pitchFamily="18" charset="0"/>
              </a:rPr>
              <a:t>Senefelder</a:t>
            </a:r>
            <a:r>
              <a:rPr lang="en-US" sz="1800" dirty="0">
                <a:latin typeface="+mn-lt"/>
                <a:ea typeface="Calibri" panose="020F0502020204030204" pitchFamily="34" charset="0"/>
                <a:cs typeface="Times New Roman" panose="02020603050405020304" pitchFamily="18" charset="0"/>
              </a:rPr>
              <a:t> in 1796.</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Technique</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Based on the principle that oil and water do not mix.</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Uses a flat stone or metal plate; the image area is inked, </a:t>
            </a:r>
            <a:r>
              <a:rPr lang="en-US" sz="1800" dirty="0" smtClean="0">
                <a:latin typeface="+mn-lt"/>
                <a:ea typeface="Calibri" panose="020F0502020204030204" pitchFamily="34" charset="0"/>
                <a:cs typeface="Times New Roman" panose="02020603050405020304" pitchFamily="18" charset="0"/>
              </a:rPr>
              <a:t>and</a:t>
            </a:r>
          </a:p>
          <a:p>
            <a:pPr lvl="0">
              <a:lnSpc>
                <a:spcPts val="1440"/>
              </a:lnSpc>
              <a:spcAft>
                <a:spcPts val="1000"/>
              </a:spcAft>
              <a:buSzPts val="1000"/>
              <a:tabLst>
                <a:tab pos="457200" algn="l"/>
              </a:tabLst>
            </a:pPr>
            <a:r>
              <a:rPr lang="en-US" sz="1800" dirty="0" smtClean="0">
                <a:latin typeface="+mn-lt"/>
                <a:ea typeface="Calibri" panose="020F0502020204030204" pitchFamily="34" charset="0"/>
                <a:cs typeface="Times New Roman" panose="02020603050405020304" pitchFamily="18" charset="0"/>
              </a:rPr>
              <a:t> </a:t>
            </a:r>
            <a:r>
              <a:rPr lang="en-US" sz="1800" dirty="0">
                <a:latin typeface="+mn-lt"/>
                <a:ea typeface="Calibri" panose="020F0502020204030204" pitchFamily="34" charset="0"/>
                <a:cs typeface="Times New Roman" panose="02020603050405020304" pitchFamily="18" charset="0"/>
              </a:rPr>
              <a:t>the non-image area is treated to repel ink.</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Applications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Posters, maps, packaging, and fine art prints.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High-quality image reproduction.</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Suitable for both text and images.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Disadvantages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Complex process requiring skilled operators.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Not suitable for very high-volume printing.</a:t>
            </a:r>
            <a:endParaRPr lang="en-US" sz="1800" dirty="0">
              <a:effectLst/>
              <a:latin typeface="+mn-lt"/>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5252980" y="2166834"/>
            <a:ext cx="3714750" cy="24765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591553" y="-191168"/>
            <a:ext cx="7704000" cy="572700"/>
          </a:xfrm>
          <a:prstGeom prst="rect">
            <a:avLst/>
          </a:prstGeom>
          <a:noFill/>
          <a:ln>
            <a:noFill/>
          </a:ln>
        </p:spPr>
        <p:txBody>
          <a:bodyPr spcFirstLastPara="1" wrap="square" lIns="91425" tIns="91425" rIns="91425" bIns="91425" anchor="t" anchorCtr="0">
            <a:noAutofit/>
          </a:bodyPr>
          <a:lstStyle/>
          <a:p>
            <a:r>
              <a:rPr lang="en-US" dirty="0"/>
              <a:t/>
            </a:r>
            <a:br>
              <a:rPr lang="en-US" dirty="0"/>
            </a:b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Printing methods</a:t>
            </a:r>
            <a:endParaRPr lang="en-US" sz="2000" dirty="0">
              <a:solidFill>
                <a:srgbClr val="000000"/>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698176"/>
            <a:ext cx="9177050" cy="4272965"/>
          </a:xfrm>
          <a:prstGeom prst="rect">
            <a:avLst/>
          </a:prstGeom>
        </p:spPr>
        <p:txBody>
          <a:bodyPr wrap="square">
            <a:spAutoFit/>
          </a:bodyPr>
          <a:lstStyle/>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5. Offset Printing</a:t>
            </a:r>
            <a:endParaRPr lang="en-US" sz="1800" dirty="0">
              <a:latin typeface="+mn-lt"/>
              <a:ea typeface="Calibri" panose="020F0502020204030204" pitchFamily="34" charset="0"/>
              <a:cs typeface="Times New Roman" panose="02020603050405020304" pitchFamily="18" charset="0"/>
            </a:endParaRP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History and Development</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Developed in </a:t>
            </a:r>
            <a:r>
              <a:rPr lang="en-US" sz="1800" dirty="0" smtClean="0">
                <a:latin typeface="+mn-lt"/>
                <a:ea typeface="Calibri" panose="020F0502020204030204" pitchFamily="34" charset="0"/>
                <a:cs typeface="Times New Roman" panose="02020603050405020304" pitchFamily="18" charset="0"/>
              </a:rPr>
              <a:t>early 20thC. and </a:t>
            </a:r>
            <a:r>
              <a:rPr lang="en-US" sz="1800" dirty="0">
                <a:latin typeface="+mn-lt"/>
                <a:ea typeface="Calibri" panose="020F0502020204030204" pitchFamily="34" charset="0"/>
                <a:cs typeface="Times New Roman" panose="02020603050405020304" pitchFamily="18" charset="0"/>
              </a:rPr>
              <a:t>became the dominant commercial printing method.</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Technique</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The image is transferred from a plate to a rubber blanket, then to the printing surface.</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Uses CMYK color model for color printing.</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Applications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Books, newspapers, magazines, brochures, and packaging.</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High-quality, consistent prints.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Efficient for large print runs.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Disadvantages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Setup can be costly and time-consuming.</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Not economical for short runs.</a:t>
            </a: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1074658" y="-1210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6. Gravure  </a:t>
            </a:r>
            <a:r>
              <a:rPr lang="en-US" dirty="0" smtClean="0">
                <a:solidFill>
                  <a:srgbClr val="22130B"/>
                </a:solidFill>
                <a:latin typeface="Poor Richard" panose="02080502050505020702" pitchFamily="18" charset="0"/>
                <a:ea typeface="Arial"/>
                <a:cs typeface="Arial"/>
                <a:sym typeface="Arial"/>
              </a:rPr>
              <a:t>Printing </a:t>
            </a:r>
            <a:r>
              <a:rPr lang="en-US" dirty="0">
                <a:solidFill>
                  <a:srgbClr val="22130B"/>
                </a:solidFill>
                <a:latin typeface="Poor Richard" panose="02080502050505020702" pitchFamily="18" charset="0"/>
                <a:ea typeface="Arial"/>
                <a:cs typeface="Arial"/>
                <a:sym typeface="Arial"/>
              </a:rPr>
              <a:t>methods</a:t>
            </a:r>
            <a:endParaRPr dirty="0">
              <a:solidFill>
                <a:srgbClr val="22130B"/>
              </a:solidFill>
              <a:latin typeface="Poor Richard" panose="02080502050505020702" pitchFamily="18" charset="0"/>
              <a:ea typeface="Arial"/>
              <a:cs typeface="Arial"/>
              <a:sym typeface="Arial"/>
            </a:endParaRPr>
          </a:p>
        </p:txBody>
      </p:sp>
      <p:sp>
        <p:nvSpPr>
          <p:cNvPr id="214" name="Google Shape;214;p20"/>
          <p:cNvSpPr txBox="1">
            <a:spLocks noGrp="1"/>
          </p:cNvSpPr>
          <p:nvPr>
            <p:ph type="subTitle" idx="6"/>
          </p:nvPr>
        </p:nvSpPr>
        <p:spPr>
          <a:xfrm>
            <a:off x="5271736" y="4782668"/>
            <a:ext cx="6264696" cy="245991"/>
          </a:xfrm>
          <a:prstGeom prst="rect">
            <a:avLst/>
          </a:prstGeom>
          <a:noFill/>
          <a:ln>
            <a:noFill/>
          </a:ln>
        </p:spPr>
        <p:txBody>
          <a:bodyPr spcFirstLastPara="1" wrap="square" lIns="91425" tIns="91425" rIns="91425" bIns="91425" anchor="t" anchorCtr="0">
            <a:noAutofit/>
          </a:bodyPr>
          <a:lstStyle/>
          <a:p>
            <a:pPr lvl="0" algn="l"/>
            <a:r>
              <a:rPr lang="en-US" sz="800" dirty="0" smtClean="0"/>
              <a:t>Source </a:t>
            </a:r>
            <a:r>
              <a:rPr lang="en-US" sz="800" dirty="0"/>
              <a:t>: </a:t>
            </a:r>
            <a:r>
              <a:rPr lang="en-US" sz="800" dirty="0">
                <a:hlinkClick r:id="rId3"/>
              </a:rPr>
              <a:t>https://</a:t>
            </a:r>
            <a:r>
              <a:rPr lang="en-US" sz="800" dirty="0" smtClean="0">
                <a:hlinkClick r:id="rId3"/>
              </a:rPr>
              <a:t>commons.wikimedia.org/wiki/File:Rotogravure_PrintUnit.svg</a:t>
            </a:r>
            <a:r>
              <a:rPr lang="en-US" sz="800" dirty="0" smtClean="0"/>
              <a:t> </a:t>
            </a:r>
            <a:endParaRPr lang="en-US" sz="800" dirty="0"/>
          </a:p>
        </p:txBody>
      </p:sp>
      <p:sp>
        <p:nvSpPr>
          <p:cNvPr id="3" name="Rectangle 2"/>
          <p:cNvSpPr/>
          <p:nvPr/>
        </p:nvSpPr>
        <p:spPr>
          <a:xfrm>
            <a:off x="110168" y="429389"/>
            <a:ext cx="6455884" cy="4714111"/>
          </a:xfrm>
          <a:prstGeom prst="rect">
            <a:avLst/>
          </a:prstGeom>
        </p:spPr>
        <p:txBody>
          <a:bodyPr wrap="square">
            <a:spAutoFit/>
          </a:bodyPr>
          <a:lstStyle/>
          <a:p>
            <a:pPr>
              <a:lnSpc>
                <a:spcPts val="1440"/>
              </a:lnSpc>
              <a:spcAft>
                <a:spcPts val="1000"/>
              </a:spcAft>
            </a:pPr>
            <a:r>
              <a:rPr lang="en-US" sz="1800" b="1" dirty="0" smtClean="0">
                <a:latin typeface="+mn-lt"/>
                <a:ea typeface="Calibri" panose="020F0502020204030204" pitchFamily="34" charset="0"/>
                <a:cs typeface="Times New Roman" panose="02020603050405020304" pitchFamily="18" charset="0"/>
              </a:rPr>
              <a:t>History </a:t>
            </a:r>
            <a:r>
              <a:rPr lang="en-US" sz="1800" b="1" dirty="0">
                <a:latin typeface="+mn-lt"/>
                <a:ea typeface="Calibri" panose="020F0502020204030204" pitchFamily="34" charset="0"/>
                <a:cs typeface="Times New Roman" panose="02020603050405020304" pitchFamily="18" charset="0"/>
              </a:rPr>
              <a:t>and Development</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Developed in the 19th century.</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Technique</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Uses engraved cylinders to transfer ink onto the paper.</a:t>
            </a:r>
          </a:p>
          <a:p>
            <a:pPr marL="342900" lvl="0" indent="-342900">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Each cylinder represents one color, requiring multiple cylinders for full-color printing.</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Applications</a:t>
            </a:r>
            <a:r>
              <a:rPr lang="en-US" sz="18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High-volume printing such as magazines, packaging, and wallpaper.</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Excellent print quality with rich colors and fine details.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Very efficient for long runs.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Disadvantages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High setup costs due to the need for engraved cylinders.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Not economical for small print jobs.</a:t>
            </a:r>
            <a:endParaRPr lang="en-US" sz="1800" dirty="0">
              <a:effectLst/>
              <a:latin typeface="+mn-lt"/>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6319109" y="1226068"/>
            <a:ext cx="2706493" cy="3120752"/>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977292" y="14938"/>
            <a:ext cx="7704000" cy="572700"/>
          </a:xfrm>
          <a:prstGeom prst="rect">
            <a:avLst/>
          </a:prstGeom>
          <a:noFill/>
          <a:ln>
            <a:noFill/>
          </a:ln>
        </p:spPr>
        <p:txBody>
          <a:bodyPr spcFirstLastPara="1" wrap="square" lIns="91425" tIns="91425" rIns="91425" bIns="91425" anchor="t" anchorCtr="0">
            <a:noAutofit/>
          </a:bodyPr>
          <a:lstStyle/>
          <a:p>
            <a:pPr>
              <a:lnSpc>
                <a:spcPct val="107000"/>
              </a:lnSpc>
              <a:spcAft>
                <a:spcPts val="800"/>
              </a:spcAft>
            </a:pPr>
            <a:r>
              <a:rPr lang="en-US" dirty="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7. </a:t>
            </a:r>
            <a:r>
              <a:rPr lang="en-US" dirty="0" smtClean="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Flexography Printing </a:t>
            </a:r>
            <a:r>
              <a:rPr lang="en-US" dirty="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methods</a:t>
            </a:r>
            <a:endParaRPr lang="en-US" sz="1800" dirty="0">
              <a:solidFill>
                <a:schemeClr val="bg1">
                  <a:lumMod val="25000"/>
                </a:schemeClr>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5" name="Rectangle 4"/>
          <p:cNvSpPr/>
          <p:nvPr/>
        </p:nvSpPr>
        <p:spPr>
          <a:xfrm>
            <a:off x="5073550" y="4646709"/>
            <a:ext cx="4572000" cy="230832"/>
          </a:xfrm>
          <a:prstGeom prst="rect">
            <a:avLst/>
          </a:prstGeom>
        </p:spPr>
        <p:txBody>
          <a:bodyPr>
            <a:spAutoFit/>
          </a:bodyPr>
          <a:lstStyle/>
          <a:p>
            <a:r>
              <a:rPr lang="en-US" sz="900" dirty="0" smtClean="0"/>
              <a:t>Source: </a:t>
            </a:r>
            <a:r>
              <a:rPr lang="en-US" sz="900" dirty="0">
                <a:hlinkClick r:id="rId3"/>
              </a:rPr>
              <a:t>https://www.testprint.net/printing-methods-techniques/#</a:t>
            </a:r>
            <a:r>
              <a:rPr lang="en-US" sz="900" dirty="0" smtClean="0">
                <a:hlinkClick r:id="rId3"/>
              </a:rPr>
              <a:t>comment-295</a:t>
            </a:r>
            <a:r>
              <a:rPr lang="en-US" sz="900" dirty="0" smtClean="0"/>
              <a:t> </a:t>
            </a:r>
            <a:endParaRPr lang="en-US" sz="900" dirty="0"/>
          </a:p>
        </p:txBody>
      </p:sp>
      <p:sp>
        <p:nvSpPr>
          <p:cNvPr id="2" name="Rectangle 1"/>
          <p:cNvSpPr/>
          <p:nvPr/>
        </p:nvSpPr>
        <p:spPr>
          <a:xfrm>
            <a:off x="99434" y="587638"/>
            <a:ext cx="6786107" cy="4437112"/>
          </a:xfrm>
          <a:prstGeom prst="rect">
            <a:avLst/>
          </a:prstGeom>
        </p:spPr>
        <p:txBody>
          <a:bodyPr wrap="square">
            <a:spAutoFit/>
          </a:bodyPr>
          <a:lstStyle/>
          <a:p>
            <a:pPr>
              <a:lnSpc>
                <a:spcPts val="1440"/>
              </a:lnSpc>
              <a:spcAft>
                <a:spcPts val="1000"/>
              </a:spcAft>
            </a:pPr>
            <a:r>
              <a:rPr lang="en-US" sz="1800" b="1" dirty="0" smtClean="0">
                <a:latin typeface="+mn-lt"/>
                <a:ea typeface="Calibri" panose="020F0502020204030204" pitchFamily="34" charset="0"/>
                <a:cs typeface="Times New Roman" panose="02020603050405020304" pitchFamily="18" charset="0"/>
              </a:rPr>
              <a:t>History </a:t>
            </a:r>
            <a:r>
              <a:rPr lang="en-US" sz="1800" b="1" dirty="0">
                <a:latin typeface="+mn-lt"/>
                <a:ea typeface="Calibri" panose="020F0502020204030204" pitchFamily="34" charset="0"/>
                <a:cs typeface="Times New Roman" panose="02020603050405020304" pitchFamily="18" charset="0"/>
              </a:rPr>
              <a:t>and Development</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Evolved from letterpress printing in the early 20th century.</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Technique</a:t>
            </a:r>
            <a:r>
              <a:rPr lang="en-US" sz="18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Uses flexible relief plates to transfer ink to various substrates.</a:t>
            </a:r>
          </a:p>
          <a:p>
            <a:pPr marL="342900" lvl="0" indent="-342900">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Can print on a wide range of materials, including plastic, foil, and paper.</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Applications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Packaging, labels, newspapers, and wallpapers.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Versatile, can print on non-porous surfaces.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Fast and efficient for long runs.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Disadvantages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Lower image quality compared to gravure and offset printing.</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Initial setup can be costly.</a:t>
            </a:r>
            <a:endParaRPr lang="en-US" sz="1800" dirty="0">
              <a:effectLst/>
              <a:latin typeface="+mn-lt"/>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5734562" y="2324387"/>
            <a:ext cx="3249976" cy="1980454"/>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1209817" y="-29022"/>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8. Screen </a:t>
            </a:r>
            <a:r>
              <a:rPr lang="en-US" dirty="0" smtClean="0">
                <a:solidFill>
                  <a:srgbClr val="22130B"/>
                </a:solidFill>
                <a:latin typeface="Poor Richard" panose="02080502050505020702" pitchFamily="18" charset="0"/>
                <a:ea typeface="Arial"/>
                <a:cs typeface="Arial"/>
                <a:sym typeface="Arial"/>
              </a:rPr>
              <a:t>Printing </a:t>
            </a:r>
            <a:r>
              <a:rPr lang="en-US" dirty="0">
                <a:solidFill>
                  <a:srgbClr val="22130B"/>
                </a:solidFill>
                <a:latin typeface="Poor Richard" panose="02080502050505020702" pitchFamily="18" charset="0"/>
                <a:ea typeface="Arial"/>
                <a:cs typeface="Arial"/>
                <a:sym typeface="Arial"/>
              </a:rPr>
              <a:t>methods</a:t>
            </a:r>
            <a:endParaRPr dirty="0">
              <a:latin typeface="Poor Richard" panose="02080502050505020702" pitchFamily="18" charset="0"/>
              <a:ea typeface="Arial"/>
              <a:cs typeface="Arial"/>
              <a:sym typeface="Arial"/>
            </a:endParaRPr>
          </a:p>
        </p:txBody>
      </p:sp>
      <p:sp>
        <p:nvSpPr>
          <p:cNvPr id="227" name="Google Shape;227;p22"/>
          <p:cNvSpPr txBox="1">
            <a:spLocks noGrp="1"/>
          </p:cNvSpPr>
          <p:nvPr>
            <p:ph type="subTitle" idx="6"/>
          </p:nvPr>
        </p:nvSpPr>
        <p:spPr>
          <a:xfrm>
            <a:off x="6291828" y="4443958"/>
            <a:ext cx="2852172" cy="571460"/>
          </a:xfrm>
          <a:prstGeom prst="rect">
            <a:avLst/>
          </a:prstGeom>
          <a:noFill/>
          <a:ln>
            <a:noFill/>
          </a:ln>
        </p:spPr>
        <p:txBody>
          <a:bodyPr spcFirstLastPara="1" wrap="square" lIns="91425" tIns="91425" rIns="91425" bIns="91425" anchor="t" anchorCtr="0">
            <a:noAutofit/>
          </a:bodyPr>
          <a:lstStyle/>
          <a:p>
            <a:pPr lvl="0" algn="l"/>
            <a:r>
              <a:rPr lang="en-US" sz="900" dirty="0">
                <a:solidFill>
                  <a:schemeClr val="tx1"/>
                </a:solidFill>
              </a:rPr>
              <a:t>Source:https://</a:t>
            </a:r>
            <a:r>
              <a:rPr lang="en-US" sz="900" dirty="0" smtClean="0">
                <a:solidFill>
                  <a:schemeClr val="tx1"/>
                </a:solidFill>
              </a:rPr>
              <a:t>commons.wikimedia.org/wiki/File:Serigraphie_esadhar_4.jpg </a:t>
            </a:r>
            <a:endParaRPr sz="900" dirty="0">
              <a:solidFill>
                <a:schemeClr val="tx1"/>
              </a:solidFill>
            </a:endParaRPr>
          </a:p>
        </p:txBody>
      </p:sp>
      <p:sp>
        <p:nvSpPr>
          <p:cNvPr id="2" name="Rectangle 1"/>
          <p:cNvSpPr/>
          <p:nvPr/>
        </p:nvSpPr>
        <p:spPr>
          <a:xfrm>
            <a:off x="71609" y="536513"/>
            <a:ext cx="7496977" cy="4272965"/>
          </a:xfrm>
          <a:prstGeom prst="rect">
            <a:avLst/>
          </a:prstGeom>
        </p:spPr>
        <p:txBody>
          <a:bodyPr wrap="square">
            <a:spAutoFit/>
          </a:bodyPr>
          <a:lstStyle/>
          <a:p>
            <a:pPr>
              <a:lnSpc>
                <a:spcPts val="1440"/>
              </a:lnSpc>
              <a:spcAft>
                <a:spcPts val="1000"/>
              </a:spcAft>
            </a:pPr>
            <a:r>
              <a:rPr lang="en-US" sz="1800" b="1" dirty="0" smtClean="0">
                <a:latin typeface="+mn-lt"/>
                <a:ea typeface="Calibri" panose="020F0502020204030204" pitchFamily="34" charset="0"/>
                <a:cs typeface="Times New Roman" panose="02020603050405020304" pitchFamily="18" charset="0"/>
              </a:rPr>
              <a:t>History and Development</a:t>
            </a:r>
            <a:r>
              <a:rPr lang="en-US" sz="1800" dirty="0" smtClean="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smtClean="0">
                <a:latin typeface="+mn-lt"/>
                <a:ea typeface="Calibri" panose="020F0502020204030204" pitchFamily="34" charset="0"/>
                <a:cs typeface="Times New Roman" panose="02020603050405020304" pitchFamily="18" charset="0"/>
              </a:rPr>
              <a:t>Originated </a:t>
            </a:r>
            <a:r>
              <a:rPr lang="en-US" sz="1800" dirty="0">
                <a:latin typeface="+mn-lt"/>
                <a:ea typeface="Calibri" panose="020F0502020204030204" pitchFamily="34" charset="0"/>
                <a:cs typeface="Times New Roman" panose="02020603050405020304" pitchFamily="18" charset="0"/>
              </a:rPr>
              <a:t>in China and Japan over 1,000 years ago, </a:t>
            </a:r>
            <a:endParaRPr lang="en-US" sz="1800" dirty="0" smtClean="0">
              <a:latin typeface="+mn-lt"/>
              <a:ea typeface="Calibri" panose="020F0502020204030204" pitchFamily="34" charset="0"/>
              <a:cs typeface="Times New Roman" panose="02020603050405020304" pitchFamily="18" charset="0"/>
            </a:endParaRPr>
          </a:p>
          <a:p>
            <a:pPr lvl="0">
              <a:lnSpc>
                <a:spcPts val="1440"/>
              </a:lnSpc>
              <a:spcAft>
                <a:spcPts val="1000"/>
              </a:spcAft>
              <a:buSzPts val="1000"/>
              <a:tabLst>
                <a:tab pos="457200" algn="l"/>
              </a:tabLst>
            </a:pPr>
            <a:r>
              <a:rPr lang="en-US" sz="1800" dirty="0" smtClean="0">
                <a:latin typeface="+mn-lt"/>
                <a:ea typeface="Calibri" panose="020F0502020204030204" pitchFamily="34" charset="0"/>
                <a:cs typeface="Times New Roman" panose="02020603050405020304" pitchFamily="18" charset="0"/>
              </a:rPr>
              <a:t>widely </a:t>
            </a:r>
            <a:r>
              <a:rPr lang="en-US" sz="1800" dirty="0">
                <a:latin typeface="+mn-lt"/>
                <a:ea typeface="Calibri" panose="020F0502020204030204" pitchFamily="34" charset="0"/>
                <a:cs typeface="Times New Roman" panose="02020603050405020304" pitchFamily="18" charset="0"/>
              </a:rPr>
              <a:t>popularized in the </a:t>
            </a:r>
            <a:r>
              <a:rPr lang="en-US" sz="1800" dirty="0" smtClean="0">
                <a:latin typeface="+mn-lt"/>
                <a:ea typeface="Calibri" panose="020F0502020204030204" pitchFamily="34" charset="0"/>
                <a:cs typeface="Times New Roman" panose="02020603050405020304" pitchFamily="18" charset="0"/>
              </a:rPr>
              <a:t>20th </a:t>
            </a:r>
            <a:r>
              <a:rPr lang="en-US" sz="1800" dirty="0">
                <a:latin typeface="+mn-lt"/>
                <a:ea typeface="Calibri" panose="020F0502020204030204" pitchFamily="34" charset="0"/>
                <a:cs typeface="Times New Roman" panose="02020603050405020304" pitchFamily="18" charset="0"/>
              </a:rPr>
              <a:t>century.</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Technique</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Uses a stencil (screen) to apply layers of ink on the printing surface.</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Each color requires a separate screen.</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Applications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Textiles, posters, signage, and electronic circuit boards.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Versatile and can be used on various materials.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Suitable for both short and long runs.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Disadvantages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Time-consuming setup for multiple colors.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Less detailed than some other printing methods.</a:t>
            </a:r>
            <a:endParaRPr lang="en-US" sz="1800" dirty="0">
              <a:effectLst/>
              <a:latin typeface="+mn-lt"/>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177688" y="2258458"/>
            <a:ext cx="2914000" cy="21855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1542361" y="0"/>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9. Digital </a:t>
            </a:r>
            <a:r>
              <a:rPr lang="en-US" sz="2400" dirty="0" smtClean="0">
                <a:solidFill>
                  <a:srgbClr val="22130B"/>
                </a:solidFill>
                <a:latin typeface="Poor Richard" panose="02080502050505020702" pitchFamily="18" charset="0"/>
                <a:ea typeface="Arial"/>
                <a:cs typeface="Arial"/>
                <a:sym typeface="Arial"/>
              </a:rPr>
              <a:t>Printing </a:t>
            </a:r>
            <a:r>
              <a:rPr lang="en-US" sz="2400" dirty="0">
                <a:solidFill>
                  <a:srgbClr val="22130B"/>
                </a:solidFill>
                <a:latin typeface="Poor Richard" panose="02080502050505020702" pitchFamily="18" charset="0"/>
                <a:ea typeface="Arial"/>
                <a:cs typeface="Arial"/>
                <a:sym typeface="Arial"/>
              </a:rPr>
              <a:t>methods</a:t>
            </a:r>
            <a:endParaRPr sz="2400" dirty="0">
              <a:solidFill>
                <a:srgbClr val="55301C"/>
              </a:solidFill>
              <a:latin typeface="Arial"/>
              <a:ea typeface="Arial"/>
              <a:cs typeface="Arial"/>
              <a:sym typeface="Arial"/>
            </a:endParaRPr>
          </a:p>
        </p:txBody>
      </p:sp>
      <p:sp>
        <p:nvSpPr>
          <p:cNvPr id="5" name="Rectangle 4"/>
          <p:cNvSpPr/>
          <p:nvPr/>
        </p:nvSpPr>
        <p:spPr>
          <a:xfrm>
            <a:off x="99151" y="720080"/>
            <a:ext cx="7700841" cy="4324261"/>
          </a:xfrm>
          <a:prstGeom prst="rect">
            <a:avLst/>
          </a:prstGeom>
        </p:spPr>
        <p:txBody>
          <a:bodyPr wrap="square">
            <a:spAutoFit/>
          </a:bodyPr>
          <a:lstStyle/>
          <a:p>
            <a:pPr>
              <a:lnSpc>
                <a:spcPts val="1440"/>
              </a:lnSpc>
              <a:spcAft>
                <a:spcPts val="1000"/>
              </a:spcAft>
            </a:pPr>
            <a:r>
              <a:rPr lang="en-US" sz="1800" b="1" dirty="0" smtClean="0">
                <a:latin typeface="+mn-lt"/>
                <a:ea typeface="Calibri" panose="020F0502020204030204" pitchFamily="34" charset="0"/>
                <a:cs typeface="Times New Roman" panose="02020603050405020304" pitchFamily="18" charset="0"/>
              </a:rPr>
              <a:t>History </a:t>
            </a:r>
            <a:r>
              <a:rPr lang="en-US" sz="1800" b="1" dirty="0">
                <a:latin typeface="+mn-lt"/>
                <a:ea typeface="Calibri" panose="020F0502020204030204" pitchFamily="34" charset="0"/>
                <a:cs typeface="Times New Roman" panose="02020603050405020304" pitchFamily="18" charset="0"/>
              </a:rPr>
              <a:t>and Development</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Emerged in the late 20th century with the advent of digital technology.</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Technique</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Uses digital files to directly print onto the substrate without the need for plates.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Includes inkjet and laser printing technologies.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Applications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Small runs, on-demand printing, personalization, and variable data printing.</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Quick setup and turnaround.</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Cost-effective for short runs and customizable prints.</a:t>
            </a:r>
          </a:p>
          <a:p>
            <a:pPr>
              <a:lnSpc>
                <a:spcPts val="1440"/>
              </a:lnSpc>
              <a:spcAft>
                <a:spcPts val="1000"/>
              </a:spcAft>
            </a:pPr>
            <a:r>
              <a:rPr lang="en-US" sz="1800" b="1" dirty="0">
                <a:latin typeface="+mn-lt"/>
                <a:ea typeface="Calibri" panose="020F0502020204030204" pitchFamily="34" charset="0"/>
                <a:cs typeface="Times New Roman" panose="02020603050405020304" pitchFamily="18" charset="0"/>
              </a:rPr>
              <a:t>Disadvantages</a:t>
            </a:r>
            <a:r>
              <a:rPr lang="en-US" sz="18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Higher cost per unit for large runs compared to traditional methods.</a:t>
            </a:r>
          </a:p>
          <a:p>
            <a:pPr marL="342900" lvl="0" indent="-342900">
              <a:lnSpc>
                <a:spcPts val="144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Lower quality and durability for some applications.</a:t>
            </a: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1145247" y="10026"/>
            <a:ext cx="6367800" cy="648072"/>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10. 3D </a:t>
            </a:r>
            <a:r>
              <a:rPr lang="en-US" sz="2400" dirty="0" smtClean="0">
                <a:solidFill>
                  <a:srgbClr val="22130B"/>
                </a:solidFill>
                <a:latin typeface="Poor Richard" panose="02080502050505020702" pitchFamily="18" charset="0"/>
                <a:ea typeface="Arial"/>
                <a:cs typeface="Arial"/>
                <a:sym typeface="Arial"/>
              </a:rPr>
              <a:t>Printing </a:t>
            </a:r>
            <a:r>
              <a:rPr lang="en-US" sz="2400" dirty="0">
                <a:solidFill>
                  <a:srgbClr val="22130B"/>
                </a:solidFill>
                <a:latin typeface="Poor Richard" panose="02080502050505020702" pitchFamily="18" charset="0"/>
                <a:ea typeface="Arial"/>
                <a:cs typeface="Arial"/>
                <a:sym typeface="Arial"/>
              </a:rPr>
              <a:t>methods</a:t>
            </a:r>
            <a:endParaRPr dirty="0"/>
          </a:p>
        </p:txBody>
      </p:sp>
      <p:sp>
        <p:nvSpPr>
          <p:cNvPr id="8" name="Rectangle 7"/>
          <p:cNvSpPr/>
          <p:nvPr/>
        </p:nvSpPr>
        <p:spPr>
          <a:xfrm>
            <a:off x="77118" y="658098"/>
            <a:ext cx="8042313" cy="4278094"/>
          </a:xfrm>
          <a:prstGeom prst="rect">
            <a:avLst/>
          </a:prstGeom>
        </p:spPr>
        <p:txBody>
          <a:bodyPr wrap="square">
            <a:spAutoFit/>
          </a:bodyPr>
          <a:lstStyle/>
          <a:p>
            <a:pPr>
              <a:lnSpc>
                <a:spcPts val="1440"/>
              </a:lnSpc>
              <a:spcAft>
                <a:spcPts val="1000"/>
              </a:spcAft>
            </a:pPr>
            <a:r>
              <a:rPr lang="en-US" sz="1600" b="1" dirty="0" smtClean="0">
                <a:latin typeface="+mn-lt"/>
                <a:ea typeface="Calibri" panose="020F0502020204030204" pitchFamily="34" charset="0"/>
                <a:cs typeface="Times New Roman" panose="02020603050405020304" pitchFamily="18" charset="0"/>
              </a:rPr>
              <a:t>History </a:t>
            </a:r>
            <a:r>
              <a:rPr lang="en-US" sz="1600" b="1" dirty="0">
                <a:latin typeface="+mn-lt"/>
                <a:ea typeface="Calibri" panose="020F0502020204030204" pitchFamily="34" charset="0"/>
                <a:cs typeface="Times New Roman" panose="02020603050405020304" pitchFamily="18" charset="0"/>
              </a:rPr>
              <a:t>and Development</a:t>
            </a:r>
            <a:r>
              <a:rPr lang="en-US" sz="1600" dirty="0">
                <a:latin typeface="+mn-lt"/>
                <a:ea typeface="Calibri" panose="020F0502020204030204" pitchFamily="34" charset="0"/>
                <a:cs typeface="Times New Roman" panose="02020603050405020304" pitchFamily="18" charset="0"/>
              </a:rPr>
              <a:t>:</a:t>
            </a:r>
          </a:p>
          <a:p>
            <a:pPr marL="342900" lvl="0" indent="-342900">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Developed in the 1980s and rapidly evolved with advancements in digital </a:t>
            </a:r>
            <a:r>
              <a:rPr lang="en-US" sz="1600" dirty="0" smtClean="0">
                <a:latin typeface="+mn-lt"/>
                <a:ea typeface="Calibri" panose="020F0502020204030204" pitchFamily="34" charset="0"/>
                <a:cs typeface="Times New Roman" panose="02020603050405020304" pitchFamily="18" charset="0"/>
              </a:rPr>
              <a:t>technology</a:t>
            </a:r>
            <a:r>
              <a:rPr lang="en-US" sz="1600" dirty="0">
                <a:latin typeface="+mn-lt"/>
                <a:ea typeface="Calibri" panose="020F0502020204030204" pitchFamily="34" charset="0"/>
                <a:cs typeface="Times New Roman" panose="02020603050405020304" pitchFamily="18" charset="0"/>
              </a:rPr>
              <a:t>.</a:t>
            </a:r>
          </a:p>
          <a:p>
            <a:pPr>
              <a:lnSpc>
                <a:spcPts val="1440"/>
              </a:lnSpc>
              <a:spcAft>
                <a:spcPts val="1000"/>
              </a:spcAft>
            </a:pPr>
            <a:r>
              <a:rPr lang="en-US" sz="1600" b="1" dirty="0">
                <a:latin typeface="+mn-lt"/>
                <a:ea typeface="Calibri" panose="020F0502020204030204" pitchFamily="34" charset="0"/>
                <a:cs typeface="Times New Roman" panose="02020603050405020304" pitchFamily="18" charset="0"/>
              </a:rPr>
              <a:t>Technique</a:t>
            </a:r>
            <a:r>
              <a:rPr lang="en-US" sz="16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Builds three-dimensional objects layer by layer from digital models.</a:t>
            </a:r>
          </a:p>
          <a:p>
            <a:pPr marL="342900" lvl="0" indent="-342900">
              <a:lnSpc>
                <a:spcPts val="144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Uses materials such as plastic, resin, metal, and more.</a:t>
            </a:r>
          </a:p>
          <a:p>
            <a:pPr>
              <a:lnSpc>
                <a:spcPts val="1440"/>
              </a:lnSpc>
              <a:spcAft>
                <a:spcPts val="1000"/>
              </a:spcAft>
            </a:pPr>
            <a:r>
              <a:rPr lang="en-US" sz="1600" b="1" dirty="0">
                <a:latin typeface="+mn-lt"/>
                <a:ea typeface="Calibri" panose="020F0502020204030204" pitchFamily="34" charset="0"/>
                <a:cs typeface="Times New Roman" panose="02020603050405020304" pitchFamily="18" charset="0"/>
              </a:rPr>
              <a:t>Applications</a:t>
            </a:r>
            <a:r>
              <a:rPr lang="en-US" sz="16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Prototyping, manufacturing, medical implants, and art.</a:t>
            </a:r>
          </a:p>
          <a:p>
            <a:pPr>
              <a:lnSpc>
                <a:spcPts val="1440"/>
              </a:lnSpc>
              <a:spcAft>
                <a:spcPts val="1000"/>
              </a:spcAft>
            </a:pPr>
            <a:r>
              <a:rPr lang="en-US" sz="1600" b="1" dirty="0">
                <a:latin typeface="+mn-lt"/>
                <a:ea typeface="Calibri" panose="020F0502020204030204" pitchFamily="34" charset="0"/>
                <a:cs typeface="Times New Roman" panose="02020603050405020304" pitchFamily="18" charset="0"/>
              </a:rPr>
              <a:t>Advantages</a:t>
            </a:r>
            <a:r>
              <a:rPr lang="en-US" sz="16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Allows for complex, custom designs.</a:t>
            </a:r>
          </a:p>
          <a:p>
            <a:pPr marL="342900" lvl="0" indent="-342900">
              <a:lnSpc>
                <a:spcPts val="144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Rapid prototyping and reduced material waste.</a:t>
            </a:r>
          </a:p>
          <a:p>
            <a:pPr>
              <a:lnSpc>
                <a:spcPts val="1440"/>
              </a:lnSpc>
              <a:spcAft>
                <a:spcPts val="1000"/>
              </a:spcAft>
            </a:pPr>
            <a:r>
              <a:rPr lang="en-US" sz="1600" b="1" dirty="0">
                <a:latin typeface="+mn-lt"/>
                <a:ea typeface="Calibri" panose="020F0502020204030204" pitchFamily="34" charset="0"/>
                <a:cs typeface="Times New Roman" panose="02020603050405020304" pitchFamily="18" charset="0"/>
              </a:rPr>
              <a:t>Disadvantages</a:t>
            </a:r>
            <a:r>
              <a:rPr lang="en-US" sz="1600" dirty="0">
                <a:latin typeface="+mn-lt"/>
                <a:ea typeface="Calibri" panose="020F0502020204030204" pitchFamily="34" charset="0"/>
                <a:cs typeface="Times New Roman" panose="02020603050405020304" pitchFamily="18" charset="0"/>
              </a:rPr>
              <a:t>:</a:t>
            </a:r>
          </a:p>
          <a:p>
            <a:pPr marL="342900" lvl="0" indent="-342900">
              <a:lnSpc>
                <a:spcPts val="144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Limited to certain materials.</a:t>
            </a:r>
          </a:p>
          <a:p>
            <a:pPr marL="342900" lvl="0" indent="-342900">
              <a:lnSpc>
                <a:spcPts val="144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Slower and more expensive for mass production compared to traditional methods.</a:t>
            </a:r>
            <a:endParaRPr lang="en-US" sz="1600" dirty="0">
              <a:effectLst/>
              <a:latin typeface="+mn-lt"/>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5732444" y="2252174"/>
            <a:ext cx="3213253" cy="2143842"/>
          </a:xfrm>
          <a:prstGeom prst="rect">
            <a:avLst/>
          </a:prstGeom>
        </p:spPr>
      </p:pic>
      <p:sp>
        <p:nvSpPr>
          <p:cNvPr id="3" name="Rectangle 2"/>
          <p:cNvSpPr/>
          <p:nvPr/>
        </p:nvSpPr>
        <p:spPr>
          <a:xfrm>
            <a:off x="4852930" y="4860032"/>
            <a:ext cx="4572000" cy="230832"/>
          </a:xfrm>
          <a:prstGeom prst="rect">
            <a:avLst/>
          </a:prstGeom>
        </p:spPr>
        <p:txBody>
          <a:bodyPr>
            <a:spAutoFit/>
          </a:bodyPr>
          <a:lstStyle/>
          <a:p>
            <a:r>
              <a:rPr lang="en-US" sz="900" dirty="0" smtClean="0"/>
              <a:t>Source: https</a:t>
            </a:r>
            <a:r>
              <a:rPr lang="en-US" sz="900" dirty="0"/>
              <a:t>://commons.wikimedia.org/wiki/File:3D_printing_of_face_shields.jpg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560527" y="0"/>
            <a:ext cx="5736364" cy="696191"/>
          </a:xfrm>
          <a:prstGeom prst="rect">
            <a:avLst/>
          </a:prstGeom>
          <a:noFill/>
          <a:ln>
            <a:noFill/>
          </a:ln>
        </p:spPr>
        <p:txBody>
          <a:bodyPr spcFirstLastPara="1" wrap="square" lIns="91425" tIns="91425" rIns="91425" bIns="91425" anchor="ctr" anchorCtr="0">
            <a:noAutofit/>
          </a:bodyPr>
          <a:lstStyle/>
          <a:p>
            <a:pPr lvl="0"/>
            <a:r>
              <a:rPr lang="en-US" sz="2400" dirty="0">
                <a:solidFill>
                  <a:schemeClr val="bg1">
                    <a:lumMod val="25000"/>
                  </a:schemeClr>
                </a:solidFill>
                <a:latin typeface="Poor Richard" panose="02080502050505020702" pitchFamily="18" charset="0"/>
                <a:ea typeface="Arial"/>
                <a:cs typeface="Arial"/>
                <a:sym typeface="Arial"/>
              </a:rPr>
              <a:t>The printing processes of publications</a:t>
            </a:r>
            <a:endParaRPr dirty="0">
              <a:solidFill>
                <a:schemeClr val="bg1">
                  <a:lumMod val="25000"/>
                </a:schemeClr>
              </a:solidFill>
            </a:endParaRPr>
          </a:p>
        </p:txBody>
      </p:sp>
      <p:sp>
        <p:nvSpPr>
          <p:cNvPr id="9" name="Rectangle 8"/>
          <p:cNvSpPr/>
          <p:nvPr/>
        </p:nvSpPr>
        <p:spPr>
          <a:xfrm>
            <a:off x="4979899" y="4912668"/>
            <a:ext cx="4572000" cy="230832"/>
          </a:xfrm>
          <a:prstGeom prst="rect">
            <a:avLst/>
          </a:prstGeom>
        </p:spPr>
        <p:txBody>
          <a:bodyPr>
            <a:spAutoFit/>
          </a:bodyPr>
          <a:lstStyle/>
          <a:p>
            <a:r>
              <a:rPr lang="en-US" sz="900" dirty="0" smtClean="0"/>
              <a:t>Source: https</a:t>
            </a:r>
            <a:r>
              <a:rPr lang="en-US" sz="900" dirty="0"/>
              <a:t>://edu.gcfglobal.org/en/publisher2010/creating-a-new-publication/1/</a:t>
            </a:r>
          </a:p>
        </p:txBody>
      </p:sp>
      <p:sp>
        <p:nvSpPr>
          <p:cNvPr id="2" name="Rectangle 1"/>
          <p:cNvSpPr/>
          <p:nvPr/>
        </p:nvSpPr>
        <p:spPr>
          <a:xfrm>
            <a:off x="220336" y="696191"/>
            <a:ext cx="8020281" cy="5124480"/>
          </a:xfrm>
          <a:prstGeom prst="rect">
            <a:avLst/>
          </a:prstGeom>
        </p:spPr>
        <p:txBody>
          <a:bodyPr wrap="square">
            <a:spAutoFit/>
          </a:bodyPr>
          <a:lstStyle/>
          <a:p>
            <a:pPr>
              <a:spcAft>
                <a:spcPts val="1000"/>
              </a:spcAft>
            </a:pPr>
            <a:r>
              <a:rPr lang="en-US" sz="1800" b="1" dirty="0" smtClean="0">
                <a:latin typeface="+mn-lt"/>
                <a:ea typeface="Calibri" panose="020F0502020204030204" pitchFamily="34" charset="0"/>
                <a:cs typeface="Times New Roman" panose="02020603050405020304" pitchFamily="18" charset="0"/>
              </a:rPr>
              <a:t>1</a:t>
            </a:r>
            <a:r>
              <a:rPr lang="en-US" sz="1800" b="1" dirty="0">
                <a:latin typeface="+mn-lt"/>
                <a:ea typeface="Calibri" panose="020F0502020204030204" pitchFamily="34" charset="0"/>
                <a:cs typeface="Times New Roman" panose="02020603050405020304" pitchFamily="18" charset="0"/>
              </a:rPr>
              <a:t>. Prepress</a:t>
            </a:r>
            <a:endParaRPr lang="en-US" sz="1800" dirty="0">
              <a:latin typeface="+mn-lt"/>
              <a:ea typeface="Calibri" panose="020F0502020204030204" pitchFamily="34" charset="0"/>
              <a:cs typeface="Times New Roman" panose="02020603050405020304" pitchFamily="18" charset="0"/>
            </a:endParaRPr>
          </a:p>
          <a:p>
            <a:pPr>
              <a:spcAft>
                <a:spcPts val="1000"/>
              </a:spcAft>
            </a:pPr>
            <a:r>
              <a:rPr lang="en-US" sz="1800" dirty="0">
                <a:latin typeface="+mn-lt"/>
                <a:ea typeface="Calibri" panose="020F0502020204030204" pitchFamily="34" charset="0"/>
                <a:cs typeface="Times New Roman" panose="02020603050405020304" pitchFamily="18" charset="0"/>
              </a:rPr>
              <a:t>Prepress is the preparation stage before the actual printing. It ensures that all files and materials are ready for the printing process.</a:t>
            </a:r>
          </a:p>
          <a:p>
            <a:pPr>
              <a:spcAft>
                <a:spcPts val="1000"/>
              </a:spcAft>
            </a:pPr>
            <a:r>
              <a:rPr lang="en-US" sz="1800" b="1" dirty="0">
                <a:latin typeface="+mn-lt"/>
                <a:ea typeface="Calibri" panose="020F0502020204030204" pitchFamily="34" charset="0"/>
                <a:cs typeface="Times New Roman" panose="02020603050405020304" pitchFamily="18" charset="0"/>
              </a:rPr>
              <a:t>a. Design and Layout</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Creation</a:t>
            </a:r>
            <a:r>
              <a:rPr lang="en-US" sz="1800" dirty="0">
                <a:latin typeface="+mn-lt"/>
                <a:ea typeface="Calibri" panose="020F0502020204030204" pitchFamily="34" charset="0"/>
                <a:cs typeface="Times New Roman" panose="02020603050405020304" pitchFamily="18" charset="0"/>
              </a:rPr>
              <a:t>: Using software like Adobe InDesign, Illustrator, or Photoshop to create the layout and design of the publication.</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Formatting</a:t>
            </a:r>
            <a:r>
              <a:rPr lang="en-US" sz="1800" dirty="0">
                <a:latin typeface="+mn-lt"/>
                <a:ea typeface="Calibri" panose="020F0502020204030204" pitchFamily="34" charset="0"/>
                <a:cs typeface="Times New Roman" panose="02020603050405020304" pitchFamily="18" charset="0"/>
              </a:rPr>
              <a:t>: Ensuring text, images, and graphics are properly formatted and aligned.</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Proofreading</a:t>
            </a:r>
            <a:r>
              <a:rPr lang="en-US" sz="1800" dirty="0">
                <a:latin typeface="+mn-lt"/>
                <a:ea typeface="Calibri" panose="020F0502020204030204" pitchFamily="34" charset="0"/>
                <a:cs typeface="Times New Roman" panose="02020603050405020304" pitchFamily="18" charset="0"/>
              </a:rPr>
              <a:t>: Checking for spelling, grammar, and layout errors</a:t>
            </a:r>
            <a:r>
              <a:rPr lang="en-US" sz="1800" dirty="0" smtClean="0">
                <a:latin typeface="+mn-lt"/>
                <a:ea typeface="Calibri" panose="020F0502020204030204" pitchFamily="34" charset="0"/>
                <a:cs typeface="Times New Roman" panose="02020603050405020304" pitchFamily="18" charset="0"/>
              </a:rPr>
              <a:t>.</a:t>
            </a:r>
          </a:p>
          <a:p>
            <a:pPr lvl="0">
              <a:spcAft>
                <a:spcPts val="1000"/>
              </a:spcAft>
            </a:pPr>
            <a:r>
              <a:rPr lang="en-US" sz="1800" b="1" dirty="0">
                <a:ea typeface="Calibri" panose="020F0502020204030204" pitchFamily="34" charset="0"/>
                <a:cs typeface="Times New Roman" panose="02020603050405020304" pitchFamily="18" charset="0"/>
              </a:rPr>
              <a:t>b. File Preparation</a:t>
            </a:r>
            <a:endParaRPr lang="en-US" sz="1800" dirty="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ea typeface="Calibri" panose="020F0502020204030204" pitchFamily="34" charset="0"/>
                <a:cs typeface="Times New Roman" panose="02020603050405020304" pitchFamily="18" charset="0"/>
              </a:rPr>
              <a:t>Color Mode</a:t>
            </a:r>
            <a:r>
              <a:rPr lang="en-US" sz="1800" dirty="0">
                <a:ea typeface="Calibri" panose="020F0502020204030204" pitchFamily="34" charset="0"/>
                <a:cs typeface="Times New Roman" panose="02020603050405020304" pitchFamily="18" charset="0"/>
              </a:rPr>
              <a:t>: Setting the document to the appropriate color mode (CMYK for print, RGB for digital).</a:t>
            </a:r>
          </a:p>
          <a:p>
            <a:pPr marL="342900" lvl="0" indent="-342900">
              <a:spcAft>
                <a:spcPts val="1000"/>
              </a:spcAft>
              <a:buSzPts val="1000"/>
              <a:buFont typeface="Symbol" panose="05050102010706020507" pitchFamily="18" charset="2"/>
              <a:buChar char=""/>
              <a:tabLst>
                <a:tab pos="457200" algn="l"/>
              </a:tabLst>
            </a:pPr>
            <a:endParaRPr lang="en-US" sz="1800" dirty="0">
              <a:latin typeface="+mn-lt"/>
              <a:ea typeface="Calibri" panose="020F0502020204030204" pitchFamily="34" charset="0"/>
              <a:cs typeface="Times New Roman" panose="02020603050405020304" pitchFamily="18" charset="0"/>
            </a:endParaRPr>
          </a:p>
          <a:p>
            <a:pPr>
              <a:spcAft>
                <a:spcPts val="1000"/>
              </a:spcAft>
            </a:pP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2" name="Google Shape;252;p26"/>
          <p:cNvSpPr/>
          <p:nvPr/>
        </p:nvSpPr>
        <p:spPr>
          <a:xfrm>
            <a:off x="2148458" y="0"/>
            <a:ext cx="5370553" cy="461624"/>
          </a:xfrm>
          <a:prstGeom prst="rect">
            <a:avLst/>
          </a:prstGeom>
          <a:noFill/>
          <a:ln>
            <a:noFill/>
          </a:ln>
        </p:spPr>
        <p:txBody>
          <a:bodyPr spcFirstLastPara="1" wrap="square" lIns="91425" tIns="45700" rIns="91425" bIns="45700" anchor="t" anchorCtr="0">
            <a:spAutoFit/>
          </a:bodyPr>
          <a:lstStyle/>
          <a:p>
            <a:pPr lvl="0"/>
            <a:r>
              <a:rPr lang="en-US" sz="2400" b="1" dirty="0">
                <a:solidFill>
                  <a:srgbClr val="F2E1D8">
                    <a:lumMod val="25000"/>
                  </a:srgbClr>
                </a:solidFill>
                <a:latin typeface="Poor Richard" panose="02080502050505020702" pitchFamily="18" charset="0"/>
              </a:rPr>
              <a:t>The printing processes of publications</a:t>
            </a:r>
            <a:endParaRPr sz="2400" b="0" i="0" u="none" strike="noStrike" cap="none" dirty="0">
              <a:solidFill>
                <a:srgbClr val="000000"/>
              </a:solidFill>
              <a:latin typeface="Arial"/>
              <a:ea typeface="Arial"/>
              <a:cs typeface="Arial"/>
              <a:sym typeface="Arial"/>
            </a:endParaRPr>
          </a:p>
        </p:txBody>
      </p:sp>
      <p:sp>
        <p:nvSpPr>
          <p:cNvPr id="2" name="Rectangle 1"/>
          <p:cNvSpPr/>
          <p:nvPr/>
        </p:nvSpPr>
        <p:spPr>
          <a:xfrm>
            <a:off x="0" y="987666"/>
            <a:ext cx="8637224" cy="4508927"/>
          </a:xfrm>
          <a:prstGeom prst="rect">
            <a:avLst/>
          </a:prstGeom>
        </p:spPr>
        <p:txBody>
          <a:bodyPr wrap="square">
            <a:spAutoFit/>
          </a:bodyPr>
          <a:lstStyle/>
          <a:p>
            <a:pPr marL="342900" lvl="0" indent="-342900">
              <a:spcAft>
                <a:spcPts val="1000"/>
              </a:spcAft>
              <a:buSzPts val="1000"/>
              <a:buFont typeface="Symbol" panose="05050102010706020507" pitchFamily="18" charset="2"/>
              <a:buChar char=""/>
              <a:tabLst>
                <a:tab pos="457200" algn="l"/>
              </a:tabLst>
            </a:pPr>
            <a:r>
              <a:rPr lang="en-US" sz="1800" b="1" dirty="0" smtClean="0">
                <a:latin typeface="+mn-lt"/>
                <a:ea typeface="Calibri" panose="020F0502020204030204" pitchFamily="34" charset="0"/>
                <a:cs typeface="Times New Roman" panose="02020603050405020304" pitchFamily="18" charset="0"/>
              </a:rPr>
              <a:t>Resolution</a:t>
            </a:r>
            <a:r>
              <a:rPr lang="en-US" sz="1800" dirty="0">
                <a:latin typeface="+mn-lt"/>
                <a:ea typeface="Calibri" panose="020F0502020204030204" pitchFamily="34" charset="0"/>
                <a:cs typeface="Times New Roman" panose="02020603050405020304" pitchFamily="18" charset="0"/>
              </a:rPr>
              <a:t>: Ensuring images are high resolution (300 dpi) for print quality.</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Bleed and Margins</a:t>
            </a:r>
            <a:r>
              <a:rPr lang="en-US" sz="1800" dirty="0">
                <a:latin typeface="+mn-lt"/>
                <a:ea typeface="Calibri" panose="020F0502020204030204" pitchFamily="34" charset="0"/>
                <a:cs typeface="Times New Roman" panose="02020603050405020304" pitchFamily="18" charset="0"/>
              </a:rPr>
              <a:t>: Adding bleed areas to allow for trimming and setting safe margins to prevent content from being cut off</a:t>
            </a:r>
            <a:r>
              <a:rPr lang="en-US" sz="1800" dirty="0" smtClean="0">
                <a:latin typeface="+mn-lt"/>
                <a:ea typeface="Calibri" panose="020F0502020204030204" pitchFamily="34" charset="0"/>
                <a:cs typeface="Times New Roman" panose="02020603050405020304" pitchFamily="18" charset="0"/>
              </a:rPr>
              <a:t>.</a:t>
            </a:r>
          </a:p>
          <a:p>
            <a:pPr>
              <a:spcAft>
                <a:spcPts val="1000"/>
              </a:spcAft>
            </a:pPr>
            <a:r>
              <a:rPr lang="en-US" sz="1800" b="1" dirty="0">
                <a:latin typeface="+mn-lt"/>
                <a:ea typeface="Calibri" panose="020F0502020204030204" pitchFamily="34" charset="0"/>
                <a:cs typeface="Times New Roman" panose="02020603050405020304" pitchFamily="18" charset="0"/>
              </a:rPr>
              <a:t>c. Proofing</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Soft Proofing</a:t>
            </a:r>
            <a:r>
              <a:rPr lang="en-US" sz="1800" dirty="0">
                <a:latin typeface="+mn-lt"/>
                <a:ea typeface="Calibri" panose="020F0502020204030204" pitchFamily="34" charset="0"/>
                <a:cs typeface="Times New Roman" panose="02020603050405020304" pitchFamily="18" charset="0"/>
              </a:rPr>
              <a:t>: Reviewing a digital version of the document for accuracy.</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Hard Proofing</a:t>
            </a:r>
            <a:r>
              <a:rPr lang="en-US" sz="1800" dirty="0">
                <a:latin typeface="+mn-lt"/>
                <a:ea typeface="Calibri" panose="020F0502020204030204" pitchFamily="34" charset="0"/>
                <a:cs typeface="Times New Roman" panose="02020603050405020304" pitchFamily="18" charset="0"/>
              </a:rPr>
              <a:t>: Printing a physical proof to check colors, layout, and content.</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Corrections</a:t>
            </a:r>
            <a:r>
              <a:rPr lang="en-US" sz="1800" dirty="0">
                <a:latin typeface="+mn-lt"/>
                <a:ea typeface="Calibri" panose="020F0502020204030204" pitchFamily="34" charset="0"/>
                <a:cs typeface="Times New Roman" panose="02020603050405020304" pitchFamily="18" charset="0"/>
              </a:rPr>
              <a:t>: Making necessary adjustments based on proof feedback.</a:t>
            </a:r>
          </a:p>
          <a:p>
            <a:pPr>
              <a:spcAft>
                <a:spcPts val="1000"/>
              </a:spcAft>
            </a:pPr>
            <a:r>
              <a:rPr lang="en-US" sz="1800" b="1" dirty="0">
                <a:latin typeface="+mn-lt"/>
                <a:ea typeface="Calibri" panose="020F0502020204030204" pitchFamily="34" charset="0"/>
                <a:cs typeface="Times New Roman" panose="02020603050405020304" pitchFamily="18" charset="0"/>
              </a:rPr>
              <a:t>d. Plate Making (for offset printing)</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Image Transfer</a:t>
            </a:r>
            <a:r>
              <a:rPr lang="en-US" sz="1800" dirty="0">
                <a:latin typeface="+mn-lt"/>
                <a:ea typeface="Calibri" panose="020F0502020204030204" pitchFamily="34" charset="0"/>
                <a:cs typeface="Times New Roman" panose="02020603050405020304" pitchFamily="18" charset="0"/>
              </a:rPr>
              <a:t>: Transferring the digital image onto printing plates using a process called Computer-to-Plate (CTP).</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Plates</a:t>
            </a:r>
            <a:r>
              <a:rPr lang="en-US" sz="1800" dirty="0">
                <a:latin typeface="+mn-lt"/>
                <a:ea typeface="Calibri" panose="020F0502020204030204" pitchFamily="34" charset="0"/>
                <a:cs typeface="Times New Roman" panose="02020603050405020304" pitchFamily="18" charset="0"/>
              </a:rPr>
              <a:t>: Creating separate plates for each color in the design (typically CMYK).</a:t>
            </a:r>
          </a:p>
          <a:p>
            <a:pPr marL="342900" lvl="0" indent="-342900">
              <a:spcAft>
                <a:spcPts val="1000"/>
              </a:spcAft>
              <a:buSzPts val="1000"/>
              <a:buFont typeface="Symbol" panose="05050102010706020507" pitchFamily="18" charset="2"/>
              <a:buChar char=""/>
              <a:tabLst>
                <a:tab pos="457200" algn="l"/>
              </a:tabLst>
            </a:pP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2020695" y="0"/>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a:solidFill>
                  <a:srgbClr val="22130B"/>
                </a:solidFill>
                <a:latin typeface="Poor Richard" panose="02080502050505020702" pitchFamily="18" charset="0"/>
                <a:cs typeface="Arial"/>
                <a:sym typeface="Arial"/>
              </a:rPr>
              <a:t>The printing processes of publications</a:t>
            </a:r>
          </a:p>
        </p:txBody>
      </p:sp>
      <p:sp>
        <p:nvSpPr>
          <p:cNvPr id="2" name="Rectangle 1"/>
          <p:cNvSpPr/>
          <p:nvPr/>
        </p:nvSpPr>
        <p:spPr>
          <a:xfrm>
            <a:off x="77118" y="649449"/>
            <a:ext cx="9188068" cy="4494051"/>
          </a:xfrm>
          <a:prstGeom prst="rect">
            <a:avLst/>
          </a:prstGeom>
        </p:spPr>
        <p:txBody>
          <a:bodyPr wrap="square">
            <a:spAutoFit/>
          </a:bodyPr>
          <a:lstStyle/>
          <a:p>
            <a:pPr>
              <a:lnSpc>
                <a:spcPct val="115000"/>
              </a:lnSpc>
              <a:spcAft>
                <a:spcPts val="1000"/>
              </a:spcAft>
            </a:pPr>
            <a:r>
              <a:rPr lang="en-US" sz="1800" b="1" dirty="0">
                <a:latin typeface="+mn-lt"/>
                <a:ea typeface="Calibri" panose="020F0502020204030204" pitchFamily="34" charset="0"/>
                <a:cs typeface="Times New Roman" panose="02020603050405020304" pitchFamily="18" charset="0"/>
              </a:rPr>
              <a:t>2. Printing</a:t>
            </a:r>
            <a:endParaRPr lang="en-US" sz="1800" dirty="0">
              <a:latin typeface="+mn-lt"/>
              <a:ea typeface="Calibri" panose="020F0502020204030204" pitchFamily="34" charset="0"/>
              <a:cs typeface="Times New Roman" panose="02020603050405020304" pitchFamily="18" charset="0"/>
            </a:endParaRPr>
          </a:p>
          <a:p>
            <a:pPr>
              <a:lnSpc>
                <a:spcPct val="115000"/>
              </a:lnSpc>
              <a:spcAft>
                <a:spcPts val="1000"/>
              </a:spcAft>
            </a:pPr>
            <a:r>
              <a:rPr lang="en-US" sz="1800" dirty="0">
                <a:latin typeface="+mn-lt"/>
                <a:ea typeface="Calibri" panose="020F0502020204030204" pitchFamily="34" charset="0"/>
                <a:cs typeface="Times New Roman" panose="02020603050405020304" pitchFamily="18" charset="0"/>
              </a:rPr>
              <a:t>The printing stage is where the prepared files are transferred onto the chosen substrate. Different methods are used based on the type and volume of the publication.</a:t>
            </a:r>
          </a:p>
          <a:p>
            <a:pPr>
              <a:lnSpc>
                <a:spcPct val="115000"/>
              </a:lnSpc>
              <a:spcAft>
                <a:spcPts val="1000"/>
              </a:spcAft>
            </a:pPr>
            <a:r>
              <a:rPr lang="en-US" sz="1800" b="1" dirty="0">
                <a:latin typeface="+mn-lt"/>
                <a:ea typeface="Calibri" panose="020F0502020204030204" pitchFamily="34" charset="0"/>
                <a:cs typeface="Times New Roman" panose="02020603050405020304" pitchFamily="18" charset="0"/>
              </a:rPr>
              <a:t>a. Offset Printing</a:t>
            </a:r>
            <a:endParaRPr lang="en-US" sz="1800" dirty="0">
              <a:latin typeface="+mn-lt"/>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Setup</a:t>
            </a:r>
            <a:r>
              <a:rPr lang="en-US" sz="1800" dirty="0">
                <a:latin typeface="+mn-lt"/>
                <a:ea typeface="Calibri" panose="020F0502020204030204" pitchFamily="34" charset="0"/>
                <a:cs typeface="Times New Roman" panose="02020603050405020304" pitchFamily="18" charset="0"/>
              </a:rPr>
              <a:t>: Installing the printing plates on the press.</a:t>
            </a:r>
          </a:p>
          <a:p>
            <a:pPr marL="342900" lvl="0" indent="-342900">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Ink Application</a:t>
            </a:r>
            <a:r>
              <a:rPr lang="en-US" sz="1800" dirty="0">
                <a:latin typeface="+mn-lt"/>
                <a:ea typeface="Calibri" panose="020F0502020204030204" pitchFamily="34" charset="0"/>
                <a:cs typeface="Times New Roman" panose="02020603050405020304" pitchFamily="18" charset="0"/>
              </a:rPr>
              <a:t>: Applying ink to the plates, which transfer the ink to a rubber blanket and then onto the paper.</a:t>
            </a:r>
          </a:p>
          <a:p>
            <a:pPr marL="342900" lvl="0" indent="-342900">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Run</a:t>
            </a:r>
            <a:r>
              <a:rPr lang="en-US" sz="1800" dirty="0">
                <a:latin typeface="+mn-lt"/>
                <a:ea typeface="Calibri" panose="020F0502020204030204" pitchFamily="34" charset="0"/>
                <a:cs typeface="Times New Roman" panose="02020603050405020304" pitchFamily="18" charset="0"/>
              </a:rPr>
              <a:t>: Printing the desired number of copies, adjusting ink levels and registration as needed.</a:t>
            </a:r>
          </a:p>
          <a:p>
            <a:pPr>
              <a:lnSpc>
                <a:spcPct val="115000"/>
              </a:lnSpc>
              <a:spcAft>
                <a:spcPts val="1000"/>
              </a:spcAft>
            </a:pPr>
            <a:r>
              <a:rPr lang="en-US" sz="1800" b="1" dirty="0">
                <a:latin typeface="+mn-lt"/>
                <a:ea typeface="Calibri" panose="020F0502020204030204" pitchFamily="34" charset="0"/>
                <a:cs typeface="Times New Roman" panose="02020603050405020304" pitchFamily="18" charset="0"/>
              </a:rPr>
              <a:t>b. Digital Printing</a:t>
            </a:r>
            <a:endParaRPr lang="en-US" sz="1800" dirty="0">
              <a:latin typeface="+mn-lt"/>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Direct Print</a:t>
            </a:r>
            <a:r>
              <a:rPr lang="en-US" sz="1800" dirty="0">
                <a:latin typeface="+mn-lt"/>
                <a:ea typeface="Calibri" panose="020F0502020204030204" pitchFamily="34" charset="0"/>
                <a:cs typeface="Times New Roman" panose="02020603050405020304" pitchFamily="18" charset="0"/>
              </a:rPr>
              <a:t>: Printing directly from digital files without the need for plates.</a:t>
            </a: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1277957" y="105023"/>
            <a:ext cx="6367800" cy="696191"/>
          </a:xfrm>
          <a:prstGeom prst="rect">
            <a:avLst/>
          </a:prstGeom>
          <a:noFill/>
          <a:ln>
            <a:noFill/>
          </a:ln>
        </p:spPr>
        <p:txBody>
          <a:bodyPr spcFirstLastPara="1" wrap="square" lIns="91425" tIns="91425" rIns="91425" bIns="91425" anchor="ctr" anchorCtr="0">
            <a:noAutofit/>
          </a:bodyPr>
          <a:lstStyle/>
          <a:p>
            <a:pPr lvl="0"/>
            <a:r>
              <a:rPr lang="en-US" sz="2400" dirty="0">
                <a:solidFill>
                  <a:schemeClr val="bg1">
                    <a:lumMod val="25000"/>
                  </a:schemeClr>
                </a:solidFill>
                <a:latin typeface="Poor Richard" panose="02080502050505020702" pitchFamily="18" charset="0"/>
                <a:cs typeface="Arial"/>
                <a:sym typeface="Arial"/>
              </a:rPr>
              <a:t>The printing processes of publications</a:t>
            </a:r>
          </a:p>
        </p:txBody>
      </p:sp>
      <p:sp>
        <p:nvSpPr>
          <p:cNvPr id="4" name="Rectangle 3"/>
          <p:cNvSpPr/>
          <p:nvPr/>
        </p:nvSpPr>
        <p:spPr>
          <a:xfrm>
            <a:off x="688630" y="1041227"/>
            <a:ext cx="7166396" cy="4252190"/>
          </a:xfrm>
          <a:prstGeom prst="rect">
            <a:avLst/>
          </a:prstGeom>
        </p:spPr>
        <p:txBody>
          <a:bodyPr wrap="square">
            <a:spAutoFit/>
          </a:bodyPr>
          <a:lstStyle/>
          <a:p>
            <a:pPr marL="342900" lvl="0" indent="-342900">
              <a:lnSpc>
                <a:spcPct val="115000"/>
              </a:lnSpc>
              <a:spcAft>
                <a:spcPts val="1000"/>
              </a:spcAft>
              <a:buSzPts val="1000"/>
              <a:buFont typeface="Symbol" panose="05050102010706020507" pitchFamily="18" charset="2"/>
              <a:buChar char=""/>
              <a:tabLst>
                <a:tab pos="457200" algn="l"/>
              </a:tabLst>
            </a:pPr>
            <a:r>
              <a:rPr lang="en-US" sz="2000" b="1" dirty="0">
                <a:latin typeface="+mn-lt"/>
                <a:ea typeface="Calibri" panose="020F0502020204030204" pitchFamily="34" charset="0"/>
                <a:cs typeface="Times New Roman" panose="02020603050405020304" pitchFamily="18" charset="0"/>
              </a:rPr>
              <a:t>Advantages</a:t>
            </a:r>
            <a:r>
              <a:rPr lang="en-US" sz="2000" dirty="0">
                <a:latin typeface="+mn-lt"/>
                <a:ea typeface="Calibri" panose="020F0502020204030204" pitchFamily="34" charset="0"/>
                <a:cs typeface="Times New Roman" panose="02020603050405020304" pitchFamily="18" charset="0"/>
              </a:rPr>
              <a:t>: Quick setup, cost-effective for short runs, allows for customization and variable data printing.</a:t>
            </a:r>
          </a:p>
          <a:p>
            <a:pPr marL="342900" lvl="0" indent="-342900">
              <a:lnSpc>
                <a:spcPct val="115000"/>
              </a:lnSpc>
              <a:spcAft>
                <a:spcPts val="1000"/>
              </a:spcAft>
              <a:buSzPts val="1000"/>
              <a:buFont typeface="Symbol" panose="05050102010706020507" pitchFamily="18" charset="2"/>
              <a:buChar char=""/>
              <a:tabLst>
                <a:tab pos="457200" algn="l"/>
              </a:tabLst>
            </a:pPr>
            <a:r>
              <a:rPr lang="en-US" sz="2000" b="1" dirty="0">
                <a:latin typeface="+mn-lt"/>
                <a:ea typeface="Calibri" panose="020F0502020204030204" pitchFamily="34" charset="0"/>
                <a:cs typeface="Times New Roman" panose="02020603050405020304" pitchFamily="18" charset="0"/>
              </a:rPr>
              <a:t>Output</a:t>
            </a:r>
            <a:r>
              <a:rPr lang="en-US" sz="2000" dirty="0">
                <a:latin typeface="+mn-lt"/>
                <a:ea typeface="Calibri" panose="020F0502020204030204" pitchFamily="34" charset="0"/>
                <a:cs typeface="Times New Roman" panose="02020603050405020304" pitchFamily="18" charset="0"/>
              </a:rPr>
              <a:t>: Producing the final prints using inkjet or laser printers</a:t>
            </a:r>
            <a:r>
              <a:rPr lang="en-US" sz="2000" dirty="0" smtClean="0">
                <a:latin typeface="+mn-lt"/>
                <a:ea typeface="Calibri" panose="020F0502020204030204" pitchFamily="34" charset="0"/>
                <a:cs typeface="Times New Roman" panose="02020603050405020304" pitchFamily="18" charset="0"/>
              </a:rPr>
              <a:t>.</a:t>
            </a:r>
          </a:p>
          <a:p>
            <a:pPr>
              <a:lnSpc>
                <a:spcPct val="115000"/>
              </a:lnSpc>
              <a:spcAft>
                <a:spcPts val="1000"/>
              </a:spcAft>
            </a:pPr>
            <a:r>
              <a:rPr lang="en-US" sz="2000" b="1" dirty="0">
                <a:latin typeface="+mn-lt"/>
                <a:ea typeface="Calibri" panose="020F0502020204030204" pitchFamily="34" charset="0"/>
                <a:cs typeface="Times New Roman" panose="02020603050405020304" pitchFamily="18" charset="0"/>
              </a:rPr>
              <a:t>c. Other Methods</a:t>
            </a:r>
            <a:endParaRPr lang="en-US" sz="2000" dirty="0">
              <a:latin typeface="+mn-lt"/>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en-US" sz="2000" b="1" dirty="0">
                <a:latin typeface="+mn-lt"/>
                <a:ea typeface="Calibri" panose="020F0502020204030204" pitchFamily="34" charset="0"/>
                <a:cs typeface="Times New Roman" panose="02020603050405020304" pitchFamily="18" charset="0"/>
              </a:rPr>
              <a:t>Screen Printing</a:t>
            </a:r>
            <a:r>
              <a:rPr lang="en-US" sz="2000" dirty="0">
                <a:latin typeface="+mn-lt"/>
                <a:ea typeface="Calibri" panose="020F0502020204030204" pitchFamily="34" charset="0"/>
                <a:cs typeface="Times New Roman" panose="02020603050405020304" pitchFamily="18" charset="0"/>
              </a:rPr>
              <a:t>: Using stencils to apply ink layers on various materials.</a:t>
            </a:r>
          </a:p>
          <a:p>
            <a:pPr marL="342900" lvl="0" indent="-342900">
              <a:lnSpc>
                <a:spcPct val="115000"/>
              </a:lnSpc>
              <a:spcAft>
                <a:spcPts val="1000"/>
              </a:spcAft>
              <a:buSzPts val="1000"/>
              <a:buFont typeface="Symbol" panose="05050102010706020507" pitchFamily="18" charset="2"/>
              <a:buChar char=""/>
              <a:tabLst>
                <a:tab pos="457200" algn="l"/>
              </a:tabLst>
            </a:pPr>
            <a:r>
              <a:rPr lang="en-US" sz="2000" b="1" dirty="0">
                <a:latin typeface="+mn-lt"/>
                <a:ea typeface="Calibri" panose="020F0502020204030204" pitchFamily="34" charset="0"/>
                <a:cs typeface="Times New Roman" panose="02020603050405020304" pitchFamily="18" charset="0"/>
              </a:rPr>
              <a:t>Gravure and Flexography</a:t>
            </a:r>
            <a:r>
              <a:rPr lang="en-US" sz="2000" dirty="0">
                <a:latin typeface="+mn-lt"/>
                <a:ea typeface="Calibri" panose="020F0502020204030204" pitchFamily="34" charset="0"/>
                <a:cs typeface="Times New Roman" panose="02020603050405020304" pitchFamily="18" charset="0"/>
              </a:rPr>
              <a:t>: High-volume methods often used for packaging and specialty publications.</a:t>
            </a:r>
          </a:p>
          <a:p>
            <a:pPr marL="342900" lvl="0" indent="-342900">
              <a:lnSpc>
                <a:spcPct val="115000"/>
              </a:lnSpc>
              <a:spcAft>
                <a:spcPts val="1000"/>
              </a:spcAft>
              <a:buSzPts val="1000"/>
              <a:buFont typeface="Symbol" panose="05050102010706020507" pitchFamily="18" charset="2"/>
              <a:buChar char=""/>
              <a:tabLst>
                <a:tab pos="457200" algn="l"/>
              </a:tabLst>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9"/>
          <p:cNvSpPr txBox="1">
            <a:spLocks noGrp="1"/>
          </p:cNvSpPr>
          <p:nvPr>
            <p:ph type="title"/>
          </p:nvPr>
        </p:nvSpPr>
        <p:spPr>
          <a:xfrm>
            <a:off x="1608463" y="-198304"/>
            <a:ext cx="6367800"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F2E1D8">
                    <a:lumMod val="25000"/>
                  </a:srgbClr>
                </a:solidFill>
                <a:latin typeface="Poor Richard" panose="02080502050505020702" pitchFamily="18" charset="0"/>
                <a:cs typeface="Arial"/>
                <a:sym typeface="Arial"/>
              </a:rPr>
              <a:t>The printing processes of publications</a:t>
            </a:r>
            <a:endParaRPr dirty="0"/>
          </a:p>
        </p:txBody>
      </p:sp>
      <p:sp>
        <p:nvSpPr>
          <p:cNvPr id="3" name="Rectangle 2"/>
          <p:cNvSpPr/>
          <p:nvPr/>
        </p:nvSpPr>
        <p:spPr>
          <a:xfrm>
            <a:off x="33051" y="474679"/>
            <a:ext cx="8785926" cy="4767972"/>
          </a:xfrm>
          <a:prstGeom prst="rect">
            <a:avLst/>
          </a:prstGeom>
        </p:spPr>
        <p:txBody>
          <a:bodyPr wrap="square">
            <a:spAutoFit/>
          </a:bodyPr>
          <a:lstStyle/>
          <a:p>
            <a:pPr>
              <a:spcAft>
                <a:spcPts val="1000"/>
              </a:spcAft>
            </a:pPr>
            <a:r>
              <a:rPr lang="en-US" sz="1800" b="1" dirty="0">
                <a:latin typeface="+mn-lt"/>
                <a:ea typeface="Calibri" panose="020F0502020204030204" pitchFamily="34" charset="0"/>
                <a:cs typeface="Times New Roman" panose="02020603050405020304" pitchFamily="18" charset="0"/>
              </a:rPr>
              <a:t>3. Post-Press/Finishing</a:t>
            </a:r>
            <a:endParaRPr lang="en-US" sz="1800" dirty="0">
              <a:latin typeface="+mn-lt"/>
              <a:ea typeface="Calibri" panose="020F0502020204030204" pitchFamily="34" charset="0"/>
              <a:cs typeface="Times New Roman" panose="02020603050405020304" pitchFamily="18" charset="0"/>
            </a:endParaRPr>
          </a:p>
          <a:p>
            <a:pPr>
              <a:spcAft>
                <a:spcPts val="1000"/>
              </a:spcAft>
            </a:pPr>
            <a:r>
              <a:rPr lang="en-US" sz="1800" dirty="0">
                <a:latin typeface="+mn-lt"/>
                <a:ea typeface="Calibri" panose="020F0502020204030204" pitchFamily="34" charset="0"/>
                <a:cs typeface="Times New Roman" panose="02020603050405020304" pitchFamily="18" charset="0"/>
              </a:rPr>
              <a:t>Post-press involves all the processes that occur after printing to finalize the publication.</a:t>
            </a:r>
          </a:p>
          <a:p>
            <a:pPr>
              <a:spcAft>
                <a:spcPts val="1000"/>
              </a:spcAft>
            </a:pPr>
            <a:r>
              <a:rPr lang="en-US" sz="1800" b="1" dirty="0">
                <a:latin typeface="+mn-lt"/>
                <a:ea typeface="Calibri" panose="020F0502020204030204" pitchFamily="34" charset="0"/>
                <a:cs typeface="Times New Roman" panose="02020603050405020304" pitchFamily="18" charset="0"/>
              </a:rPr>
              <a:t>a. Cutting and Trimming</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Trimming</a:t>
            </a:r>
            <a:r>
              <a:rPr lang="en-US" sz="1800" dirty="0">
                <a:latin typeface="+mn-lt"/>
                <a:ea typeface="Calibri" panose="020F0502020204030204" pitchFamily="34" charset="0"/>
                <a:cs typeface="Times New Roman" panose="02020603050405020304" pitchFamily="18" charset="0"/>
              </a:rPr>
              <a:t>: Cutting the printed sheets to the final size, removing any bleed areas.</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Precision</a:t>
            </a:r>
            <a:r>
              <a:rPr lang="en-US" sz="1800" dirty="0">
                <a:latin typeface="+mn-lt"/>
                <a:ea typeface="Calibri" panose="020F0502020204030204" pitchFamily="34" charset="0"/>
                <a:cs typeface="Times New Roman" panose="02020603050405020304" pitchFamily="18" charset="0"/>
              </a:rPr>
              <a:t>: Ensuring accurate cuts to maintain uniformity across all copies.</a:t>
            </a:r>
          </a:p>
          <a:p>
            <a:pPr>
              <a:spcAft>
                <a:spcPts val="1000"/>
              </a:spcAft>
            </a:pPr>
            <a:r>
              <a:rPr lang="en-US" sz="1800" b="1" dirty="0">
                <a:latin typeface="+mn-lt"/>
                <a:ea typeface="Calibri" panose="020F0502020204030204" pitchFamily="34" charset="0"/>
                <a:cs typeface="Times New Roman" panose="02020603050405020304" pitchFamily="18" charset="0"/>
              </a:rPr>
              <a:t>b. Binding</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Saddle Stitching</a:t>
            </a:r>
            <a:r>
              <a:rPr lang="en-US" sz="1800" dirty="0">
                <a:latin typeface="+mn-lt"/>
                <a:ea typeface="Calibri" panose="020F0502020204030204" pitchFamily="34" charset="0"/>
                <a:cs typeface="Times New Roman" panose="02020603050405020304" pitchFamily="18" charset="0"/>
              </a:rPr>
              <a:t>: Binding the pages with staples along the spine, common for booklets and magazines.</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Perfect Binding</a:t>
            </a:r>
            <a:r>
              <a:rPr lang="en-US" sz="1800" dirty="0">
                <a:latin typeface="+mn-lt"/>
                <a:ea typeface="Calibri" panose="020F0502020204030204" pitchFamily="34" charset="0"/>
                <a:cs typeface="Times New Roman" panose="02020603050405020304" pitchFamily="18" charset="0"/>
              </a:rPr>
              <a:t>: Gluing the pages together at the spine, suitable for thicker publications like books.</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Spiral Binding</a:t>
            </a:r>
            <a:r>
              <a:rPr lang="en-US" sz="1800" dirty="0">
                <a:latin typeface="+mn-lt"/>
                <a:ea typeface="Calibri" panose="020F0502020204030204" pitchFamily="34" charset="0"/>
                <a:cs typeface="Times New Roman" panose="02020603050405020304" pitchFamily="18" charset="0"/>
              </a:rPr>
              <a:t>: Using plastic or metal coils to bind pages, allowing them to lay flat when open.</a:t>
            </a: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6" name="Google Shape;269;p29"/>
          <p:cNvSpPr txBox="1">
            <a:spLocks noGrp="1"/>
          </p:cNvSpPr>
          <p:nvPr>
            <p:ph type="title"/>
          </p:nvPr>
        </p:nvSpPr>
        <p:spPr>
          <a:xfrm>
            <a:off x="1156772" y="0"/>
            <a:ext cx="6367800"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F2E1D8">
                    <a:lumMod val="25000"/>
                  </a:srgbClr>
                </a:solidFill>
                <a:latin typeface="Poor Richard" panose="02080502050505020702" pitchFamily="18" charset="0"/>
                <a:cs typeface="Arial"/>
                <a:sym typeface="Arial"/>
              </a:rPr>
              <a:t>The printing processes of publications</a:t>
            </a:r>
            <a:endParaRPr dirty="0"/>
          </a:p>
        </p:txBody>
      </p:sp>
      <p:sp>
        <p:nvSpPr>
          <p:cNvPr id="5" name="Rectangle 4"/>
          <p:cNvSpPr/>
          <p:nvPr/>
        </p:nvSpPr>
        <p:spPr>
          <a:xfrm>
            <a:off x="154288" y="573407"/>
            <a:ext cx="7370284" cy="4591000"/>
          </a:xfrm>
          <a:prstGeom prst="rect">
            <a:avLst/>
          </a:prstGeom>
        </p:spPr>
        <p:txBody>
          <a:bodyPr wrap="square">
            <a:spAutoFit/>
          </a:bodyPr>
          <a:lstStyle/>
          <a:p>
            <a:pPr>
              <a:spcAft>
                <a:spcPts val="1000"/>
              </a:spcAft>
            </a:pPr>
            <a:r>
              <a:rPr lang="en-US" sz="1800" b="1" dirty="0">
                <a:latin typeface="Times New Roman" panose="02020603050405020304" pitchFamily="18" charset="0"/>
                <a:ea typeface="Calibri" panose="020F0502020204030204" pitchFamily="34" charset="0"/>
                <a:cs typeface="Times New Roman" panose="02020603050405020304" pitchFamily="18" charset="0"/>
              </a:rPr>
              <a:t>c</a:t>
            </a:r>
            <a:r>
              <a:rPr lang="en-US" sz="1800" b="1" dirty="0">
                <a:latin typeface="+mn-lt"/>
                <a:ea typeface="Calibri" panose="020F0502020204030204" pitchFamily="34" charset="0"/>
                <a:cs typeface="Times New Roman" panose="02020603050405020304" pitchFamily="18" charset="0"/>
              </a:rPr>
              <a:t>. Folding</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Techniques</a:t>
            </a:r>
            <a:r>
              <a:rPr lang="en-US" sz="1800" dirty="0">
                <a:latin typeface="+mn-lt"/>
                <a:ea typeface="Calibri" panose="020F0502020204030204" pitchFamily="34" charset="0"/>
                <a:cs typeface="Times New Roman" panose="02020603050405020304" pitchFamily="18" charset="0"/>
              </a:rPr>
              <a:t>: Folding sheets into the desired format, such as bi-fold, tri-fold, or z-fold.</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Accuracy</a:t>
            </a:r>
            <a:r>
              <a:rPr lang="en-US" sz="1800" dirty="0">
                <a:latin typeface="+mn-lt"/>
                <a:ea typeface="Calibri" panose="020F0502020204030204" pitchFamily="34" charset="0"/>
                <a:cs typeface="Times New Roman" panose="02020603050405020304" pitchFamily="18" charset="0"/>
              </a:rPr>
              <a:t>: Ensuring precise folds to avoid misalignment.</a:t>
            </a:r>
          </a:p>
          <a:p>
            <a:pPr>
              <a:spcAft>
                <a:spcPts val="1000"/>
              </a:spcAft>
            </a:pPr>
            <a:r>
              <a:rPr lang="en-US" sz="1800" b="1" dirty="0">
                <a:latin typeface="+mn-lt"/>
                <a:ea typeface="Calibri" panose="020F0502020204030204" pitchFamily="34" charset="0"/>
                <a:cs typeface="Times New Roman" panose="02020603050405020304" pitchFamily="18" charset="0"/>
              </a:rPr>
              <a:t>d. Other Finishing Touches</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Lamination</a:t>
            </a:r>
            <a:r>
              <a:rPr lang="en-US" sz="1800" dirty="0">
                <a:latin typeface="+mn-lt"/>
                <a:ea typeface="Calibri" panose="020F0502020204030204" pitchFamily="34" charset="0"/>
                <a:cs typeface="Times New Roman" panose="02020603050405020304" pitchFamily="18" charset="0"/>
              </a:rPr>
              <a:t>: Adding a protective plastic coating to covers or pages for durability.</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Varnishing</a:t>
            </a:r>
            <a:r>
              <a:rPr lang="en-US" sz="1800" dirty="0">
                <a:latin typeface="+mn-lt"/>
                <a:ea typeface="Calibri" panose="020F0502020204030204" pitchFamily="34" charset="0"/>
                <a:cs typeface="Times New Roman" panose="02020603050405020304" pitchFamily="18" charset="0"/>
              </a:rPr>
              <a:t>: Applying a glossy, matte, or satin finish to enhance appearance and protect the printed surface.</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Die-Cutting</a:t>
            </a:r>
            <a:r>
              <a:rPr lang="en-US" sz="1800" dirty="0">
                <a:latin typeface="+mn-lt"/>
                <a:ea typeface="Calibri" panose="020F0502020204030204" pitchFamily="34" charset="0"/>
                <a:cs typeface="Times New Roman" panose="02020603050405020304" pitchFamily="18" charset="0"/>
              </a:rPr>
              <a:t>: Cutting out specific shapes or designs, often used for custom covers or unique formats.</a:t>
            </a:r>
          </a:p>
          <a:p>
            <a:pPr marL="342900" lvl="0" indent="-342900">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Embossing/Debossing</a:t>
            </a:r>
            <a:r>
              <a:rPr lang="en-US" sz="1800" dirty="0">
                <a:latin typeface="+mn-lt"/>
                <a:ea typeface="Calibri" panose="020F0502020204030204" pitchFamily="34" charset="0"/>
                <a:cs typeface="Times New Roman" panose="02020603050405020304" pitchFamily="18" charset="0"/>
              </a:rPr>
              <a:t>: Creating raised or recessed designs for a tactile effect</a:t>
            </a:r>
            <a:r>
              <a:rPr lang="en-US" sz="1800" dirty="0" smtClean="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2870" y="137545"/>
            <a:ext cx="4440639" cy="461665"/>
          </a:xfrm>
          <a:prstGeom prst="rect">
            <a:avLst/>
          </a:prstGeom>
        </p:spPr>
        <p:txBody>
          <a:bodyPr wrap="none">
            <a:spAutoFit/>
          </a:bodyPr>
          <a:lstStyle/>
          <a:p>
            <a:r>
              <a:rPr lang="en-US" sz="2400" b="1" dirty="0">
                <a:solidFill>
                  <a:srgbClr val="F2E1D8">
                    <a:lumMod val="25000"/>
                  </a:srgbClr>
                </a:solidFill>
                <a:latin typeface="Poor Richard" panose="02080502050505020702" pitchFamily="18" charset="0"/>
              </a:rPr>
              <a:t>The printing processes of publications</a:t>
            </a:r>
            <a:endParaRPr lang="en-US" dirty="0"/>
          </a:p>
        </p:txBody>
      </p:sp>
      <p:sp>
        <p:nvSpPr>
          <p:cNvPr id="4" name="Rectangle 3"/>
          <p:cNvSpPr/>
          <p:nvPr/>
        </p:nvSpPr>
        <p:spPr>
          <a:xfrm>
            <a:off x="892365" y="1162101"/>
            <a:ext cx="8141465" cy="3375283"/>
          </a:xfrm>
          <a:prstGeom prst="rect">
            <a:avLst/>
          </a:prstGeom>
        </p:spPr>
        <p:txBody>
          <a:bodyPr wrap="square">
            <a:spAutoFit/>
          </a:bodyPr>
          <a:lstStyle/>
          <a:p>
            <a:pPr lvl="0">
              <a:spcAft>
                <a:spcPts val="1000"/>
              </a:spcAft>
            </a:pPr>
            <a:r>
              <a:rPr lang="en-US" sz="2000" b="1" dirty="0">
                <a:ea typeface="Calibri" panose="020F0502020204030204" pitchFamily="34" charset="0"/>
                <a:cs typeface="Times New Roman" panose="02020603050405020304" pitchFamily="18" charset="0"/>
              </a:rPr>
              <a:t>4. Quality Control</a:t>
            </a:r>
            <a:endParaRPr lang="en-US" sz="2000" dirty="0">
              <a:ea typeface="Calibri" panose="020F0502020204030204" pitchFamily="34" charset="0"/>
              <a:cs typeface="Times New Roman" panose="02020603050405020304" pitchFamily="18" charset="0"/>
            </a:endParaRPr>
          </a:p>
          <a:p>
            <a:pPr lvl="0">
              <a:spcAft>
                <a:spcPts val="1000"/>
              </a:spcAft>
            </a:pPr>
            <a:r>
              <a:rPr lang="en-US" sz="2000" dirty="0">
                <a:ea typeface="Calibri" panose="020F0502020204030204" pitchFamily="34" charset="0"/>
                <a:cs typeface="Times New Roman" panose="02020603050405020304" pitchFamily="18" charset="0"/>
              </a:rPr>
              <a:t>Throughout the entire process, quality control is crucial to ensure the final product meets the desired standards.</a:t>
            </a:r>
          </a:p>
          <a:p>
            <a:pPr marL="342900" lvl="0" indent="-342900">
              <a:spcAft>
                <a:spcPts val="1000"/>
              </a:spcAft>
              <a:buSzPts val="1000"/>
              <a:buFont typeface="Symbol" panose="05050102010706020507" pitchFamily="18" charset="2"/>
              <a:buChar char=""/>
              <a:tabLst>
                <a:tab pos="457200" algn="l"/>
              </a:tabLst>
            </a:pPr>
            <a:r>
              <a:rPr lang="en-US" sz="2000" b="1" dirty="0">
                <a:ea typeface="Calibri" panose="020F0502020204030204" pitchFamily="34" charset="0"/>
                <a:cs typeface="Times New Roman" panose="02020603050405020304" pitchFamily="18" charset="0"/>
              </a:rPr>
              <a:t>Inspections</a:t>
            </a:r>
            <a:r>
              <a:rPr lang="en-US" sz="2000" dirty="0">
                <a:ea typeface="Calibri" panose="020F0502020204030204" pitchFamily="34" charset="0"/>
                <a:cs typeface="Times New Roman" panose="02020603050405020304" pitchFamily="18" charset="0"/>
              </a:rPr>
              <a:t>: Conducting regular checks at each stage of production.</a:t>
            </a:r>
          </a:p>
          <a:p>
            <a:pPr marL="342900" lvl="0" indent="-342900">
              <a:spcAft>
                <a:spcPts val="1000"/>
              </a:spcAft>
              <a:buSzPts val="1000"/>
              <a:buFont typeface="Symbol" panose="05050102010706020507" pitchFamily="18" charset="2"/>
              <a:buChar char=""/>
              <a:tabLst>
                <a:tab pos="457200" algn="l"/>
              </a:tabLst>
            </a:pPr>
            <a:r>
              <a:rPr lang="en-US" sz="2000" b="1" dirty="0">
                <a:ea typeface="Calibri" panose="020F0502020204030204" pitchFamily="34" charset="0"/>
                <a:cs typeface="Times New Roman" panose="02020603050405020304" pitchFamily="18" charset="0"/>
              </a:rPr>
              <a:t>Consistency</a:t>
            </a:r>
            <a:r>
              <a:rPr lang="en-US" sz="2000" dirty="0">
                <a:ea typeface="Calibri" panose="020F0502020204030204" pitchFamily="34" charset="0"/>
                <a:cs typeface="Times New Roman" panose="02020603050405020304" pitchFamily="18" charset="0"/>
              </a:rPr>
              <a:t>: Ensuring color consistency, print quality, and accurate binding.</a:t>
            </a:r>
          </a:p>
          <a:p>
            <a:pPr marL="342900" lvl="0" indent="-342900">
              <a:spcAft>
                <a:spcPts val="1000"/>
              </a:spcAft>
              <a:buSzPts val="1000"/>
              <a:buFont typeface="Symbol" panose="05050102010706020507" pitchFamily="18" charset="2"/>
              <a:buChar char=""/>
              <a:tabLst>
                <a:tab pos="457200" algn="l"/>
              </a:tabLst>
            </a:pPr>
            <a:r>
              <a:rPr lang="en-US" sz="2000" b="1" dirty="0">
                <a:ea typeface="Calibri" panose="020F0502020204030204" pitchFamily="34" charset="0"/>
                <a:cs typeface="Times New Roman" panose="02020603050405020304" pitchFamily="18" charset="0"/>
              </a:rPr>
              <a:t>Final Proof</a:t>
            </a:r>
            <a:r>
              <a:rPr lang="en-US" sz="2000" dirty="0">
                <a:ea typeface="Calibri" panose="020F0502020204030204" pitchFamily="34" charset="0"/>
                <a:cs typeface="Times New Roman" panose="02020603050405020304" pitchFamily="18" charset="0"/>
              </a:rPr>
              <a:t>: Reviewing the final product before full production or distribution.</a:t>
            </a:r>
          </a:p>
        </p:txBody>
      </p:sp>
    </p:spTree>
    <p:extLst>
      <p:ext uri="{BB962C8B-B14F-4D97-AF65-F5344CB8AC3E}">
        <p14:creationId xmlns:p14="http://schemas.microsoft.com/office/powerpoint/2010/main" val="12254806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2238790" y="622950"/>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solidFill>
                  <a:schemeClr val="bg1">
                    <a:lumMod val="25000"/>
                  </a:schemeClr>
                </a:solidFill>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556788" y="1085427"/>
            <a:ext cx="7900507" cy="4438611"/>
          </a:xfrm>
          <a:prstGeom prst="rect">
            <a:avLst/>
          </a:prstGeom>
          <a:noFill/>
          <a:ln>
            <a:noFill/>
          </a:ln>
        </p:spPr>
        <p:txBody>
          <a:bodyPr spcFirstLastPara="1" wrap="square" lIns="91425" tIns="45700" rIns="91425" bIns="45700" anchor="t" anchorCtr="0">
            <a:spAutoFit/>
          </a:bodyPr>
          <a:lstStyle/>
          <a:p>
            <a:pPr marL="285750" indent="-285750">
              <a:lnSpc>
                <a:spcPct val="107000"/>
              </a:lnSpc>
              <a:spcAft>
                <a:spcPts val="800"/>
              </a:spcAft>
              <a:buFont typeface="Arial" panose="020B0604020202020204" pitchFamily="34" charset="0"/>
              <a:buChar char="•"/>
            </a:pPr>
            <a:r>
              <a:rPr lang="en-US" sz="1800" dirty="0">
                <a:latin typeface="Times New Roman" panose="02020603050405020304" pitchFamily="18" charset="0"/>
                <a:ea typeface="Calibri" panose="020F0502020204030204" pitchFamily="34" charset="0"/>
                <a:cs typeface="Times New Roman" panose="02020603050405020304" pitchFamily="18" charset="0"/>
              </a:rPr>
              <a:t>The history and evolution of printing demonstrate a continuous advancement in technology and methods, each stage building on previous innovations to improve speed, quality, and accessibility. </a:t>
            </a:r>
            <a:endParaRPr lang="en-US" sz="1800"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From </a:t>
            </a:r>
            <a:r>
              <a:rPr lang="en-US" sz="1800" dirty="0">
                <a:latin typeface="Times New Roman" panose="02020603050405020304" pitchFamily="18" charset="0"/>
                <a:ea typeface="Calibri" panose="020F0502020204030204" pitchFamily="34" charset="0"/>
                <a:cs typeface="Times New Roman" panose="02020603050405020304" pitchFamily="18" charset="0"/>
              </a:rPr>
              <a:t>ancient woodblocks to digital presses, printing has been a pivotal force in shaping human civilization, knowledge dissemination, and cultural </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development.</a:t>
            </a:r>
            <a:endParaRPr lang="en-US" sz="1600" dirty="0" smtClean="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Each </a:t>
            </a:r>
            <a:r>
              <a:rPr lang="en-US" sz="1800" dirty="0">
                <a:latin typeface="Times New Roman" panose="02020603050405020304" pitchFamily="18" charset="0"/>
                <a:ea typeface="Calibri" panose="020F0502020204030204" pitchFamily="34" charset="0"/>
                <a:cs typeface="Times New Roman" panose="02020603050405020304" pitchFamily="18" charset="0"/>
              </a:rPr>
              <a:t>printing method has its strengths and weaknesses, making them suitable for different applications and needs. </a:t>
            </a:r>
            <a:endParaRPr lang="en-US" sz="1800"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From </a:t>
            </a:r>
            <a:r>
              <a:rPr lang="en-US" sz="1800" dirty="0">
                <a:latin typeface="Times New Roman" panose="02020603050405020304" pitchFamily="18" charset="0"/>
                <a:ea typeface="Calibri" panose="020F0502020204030204" pitchFamily="34" charset="0"/>
                <a:cs typeface="Times New Roman" panose="02020603050405020304" pitchFamily="18" charset="0"/>
              </a:rPr>
              <a:t>the ancient woodblock printing to modern digital and 3D printing, the evolution of printing technologies reflects advancements in both artistic expression and industrial efficiency. </a:t>
            </a:r>
            <a:endParaRPr lang="en-US" sz="1800"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Understanding </a:t>
            </a:r>
            <a:r>
              <a:rPr lang="en-US" sz="1800" dirty="0">
                <a:latin typeface="Times New Roman" panose="02020603050405020304" pitchFamily="18" charset="0"/>
                <a:ea typeface="Calibri" panose="020F0502020204030204" pitchFamily="34" charset="0"/>
                <a:cs typeface="Times New Roman" panose="02020603050405020304" pitchFamily="18" charset="0"/>
              </a:rPr>
              <a:t>these methods helps in choosing the appropriate technique for a given project, balancing factors such as cost, quality, and production volume.</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lvl="0">
              <a:buSzPts val="1800"/>
            </a:pPr>
            <a:r>
              <a:rPr lang="en-US" sz="1800" dirty="0" smtClean="0"/>
              <a:t> </a:t>
            </a:r>
            <a:endParaRPr lang="en-US" sz="9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smtClean="0">
                <a:solidFill>
                  <a:srgbClr val="22130B"/>
                </a:solidFill>
                <a:latin typeface="Arial"/>
                <a:ea typeface="Arial"/>
                <a:cs typeface="Arial"/>
                <a:sym typeface="Arial"/>
              </a:rPr>
              <a:t>LECTURE 12</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1090</TotalTime>
  <Words>2565</Words>
  <Application>Microsoft Office PowerPoint</Application>
  <PresentationFormat>On-screen Show (16:9)</PresentationFormat>
  <Paragraphs>315</Paragraphs>
  <Slides>35</Slides>
  <Notes>32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35</vt:i4>
      </vt:variant>
    </vt:vector>
  </HeadingPairs>
  <TitlesOfParts>
    <vt:vector size="49" baseType="lpstr">
      <vt:lpstr>Poor Richard</vt:lpstr>
      <vt:lpstr>Courier New</vt:lpstr>
      <vt:lpstr>Bebas Neue</vt:lpstr>
      <vt:lpstr>Times New Roman</vt:lpstr>
      <vt:lpstr>Wingdings</vt:lpstr>
      <vt:lpstr>Calibri</vt:lpstr>
      <vt:lpstr>Symbol</vt:lpstr>
      <vt:lpstr>Arial</vt:lpstr>
      <vt:lpstr>Oxygen</vt:lpstr>
      <vt:lpstr>Maven Pro</vt:lpstr>
      <vt:lpstr>Noto Sans Symbols</vt:lpstr>
      <vt:lpstr>Oxygen Light</vt:lpstr>
      <vt:lpstr>Poiret One</vt:lpstr>
      <vt:lpstr>Minimalist Aesthetic Slideshow by Slidesgo</vt:lpstr>
      <vt:lpstr>VISUAL COMMUNICATION</vt:lpstr>
      <vt:lpstr>VISUAL COMMUNICATION</vt:lpstr>
      <vt:lpstr>Introduction to Publication Printing techniques</vt:lpstr>
      <vt:lpstr>Introduction to Publication Printing techniques</vt:lpstr>
      <vt:lpstr>Analysis of the history and evolution of printing</vt:lpstr>
      <vt:lpstr>Analysis of the history and evolution of printing</vt:lpstr>
      <vt:lpstr>PowerPoint Presentation</vt:lpstr>
      <vt:lpstr>PowerPoint Presentation</vt:lpstr>
      <vt:lpstr>PowerPoint Presentation</vt:lpstr>
      <vt:lpstr>PowerPoint Presentation</vt:lpstr>
      <vt:lpstr>Expansion and Refinement</vt:lpstr>
      <vt:lpstr>5. Industrial Revolution (19th Century)</vt:lpstr>
      <vt:lpstr>PowerPoint Presentation</vt:lpstr>
      <vt:lpstr>Contemporary Printing</vt:lpstr>
      <vt:lpstr>Printing methods</vt:lpstr>
      <vt:lpstr>Printing methods</vt:lpstr>
      <vt:lpstr>Printing methods</vt:lpstr>
      <vt:lpstr>Printing methods</vt:lpstr>
      <vt:lpstr>Letterpress Printing methods</vt:lpstr>
      <vt:lpstr>4. Lithography Printing methods</vt:lpstr>
      <vt:lpstr> Printing methods</vt:lpstr>
      <vt:lpstr>6. Gravure  Printing methods</vt:lpstr>
      <vt:lpstr>7. Flexography Printing methods</vt:lpstr>
      <vt:lpstr>8. Screen Printing methods</vt:lpstr>
      <vt:lpstr>9. Digital Printing methods</vt:lpstr>
      <vt:lpstr>10. 3D Printing methods</vt:lpstr>
      <vt:lpstr>The printing processes of publications</vt:lpstr>
      <vt:lpstr>PowerPoint Presentation</vt:lpstr>
      <vt:lpstr>The printing processes of publications</vt:lpstr>
      <vt:lpstr>The printing processes of publications</vt:lpstr>
      <vt:lpstr>The printing processes of publications</vt:lpstr>
      <vt:lpstr>The printing processes of publications</vt:lpstr>
      <vt:lpstr>PowerPoint Presentation</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154</cp:revision>
  <dcterms:modified xsi:type="dcterms:W3CDTF">2024-06-08T13:16:16Z</dcterms:modified>
</cp:coreProperties>
</file>