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256" r:id="rId2"/>
    <p:sldId id="257" r:id="rId3"/>
    <p:sldId id="258" r:id="rId4"/>
    <p:sldId id="289" r:id="rId5"/>
    <p:sldId id="259" r:id="rId6"/>
    <p:sldId id="294" r:id="rId7"/>
    <p:sldId id="290"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95"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91" r:id="rId36"/>
    <p:sldId id="292" r:id="rId37"/>
    <p:sldId id="293" r:id="rId38"/>
    <p:sldId id="287" r:id="rId39"/>
    <p:sldId id="288" r:id="rId40"/>
  </p:sldIdLst>
  <p:sldSz cx="9144000" cy="5143500" type="screen16x9"/>
  <p:notesSz cx="6858000" cy="9144000"/>
  <p:embeddedFontLst>
    <p:embeddedFont>
      <p:font typeface="Poor Richard" panose="02080502050505020702" pitchFamily="18" charset="0"/>
      <p:regular r:id="rId42"/>
    </p:embeddedFont>
    <p:embeddedFont>
      <p:font typeface="Bebas Neue" panose="020B0604020202020204" charset="0"/>
      <p:regular r:id="rId43"/>
    </p:embeddedFont>
    <p:embeddedFont>
      <p:font typeface="Oxygen" panose="020B0604020202020204" charset="0"/>
      <p:regular r:id="rId44"/>
      <p:bold r:id="rId45"/>
    </p:embeddedFont>
    <p:embeddedFont>
      <p:font typeface="Oxygen Light" panose="020B0604020202020204" charset="0"/>
      <p:regular r:id="rId46"/>
      <p:bold r:id="rId47"/>
    </p:embeddedFont>
    <p:embeddedFont>
      <p:font typeface="Poiret One" panose="020B0604020202020204" charset="0"/>
      <p:regular r:id="rId48"/>
    </p:embeddedFont>
    <p:embeddedFont>
      <p:font typeface="Calibri" panose="020F0502020204030204" pitchFamily="34" charset="0"/>
      <p:regular r:id="rId49"/>
      <p:bold r:id="rId50"/>
      <p:italic r:id="rId51"/>
      <p:boldItalic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3"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822" y="6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3" Type="http://customschemas.google.com/relationships/presentationmetadata" Target="meta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0.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notesMaster" Target="notesMasters/notesMaster1.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font" Target="fonts/font1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71682323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hyperlink" Target="https://commons.wikimedia.org/wiki/File:Comb_bind_step4.JPG" TargetMode="External"/><Relationship Id="rId2" Type="http://schemas.openxmlformats.org/officeDocument/2006/relationships/notesSlide" Target="../notesSlides/notesSlide29.xml"/><Relationship Id="rId1" Type="http://schemas.openxmlformats.org/officeDocument/2006/relationships/slideLayout" Target="../slideLayouts/slideLayout11.xml"/><Relationship Id="rId5" Type="http://schemas.openxmlformats.org/officeDocument/2006/relationships/image" Target="../media/image23.png"/><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dirty="0">
                <a:solidFill>
                  <a:srgbClr val="55301C"/>
                </a:solidFill>
                <a:latin typeface="Arial"/>
                <a:ea typeface="Arial"/>
                <a:cs typeface="Arial"/>
                <a:sym typeface="Arial"/>
              </a:rPr>
              <a:t>WEEK 13 Publication </a:t>
            </a:r>
            <a:r>
              <a:rPr lang="en-US" b="1">
                <a:solidFill>
                  <a:srgbClr val="55301C"/>
                </a:solidFill>
                <a:latin typeface="Arial"/>
                <a:ea typeface="Arial"/>
                <a:cs typeface="Arial"/>
                <a:sym typeface="Arial"/>
              </a:rPr>
              <a:t>Binding </a:t>
            </a:r>
            <a:r>
              <a:rPr lang="en-US" b="1" smtClean="0">
                <a:solidFill>
                  <a:srgbClr val="55301C"/>
                </a:solidFill>
                <a:latin typeface="Arial"/>
                <a:ea typeface="Arial"/>
                <a:cs typeface="Arial"/>
                <a:sym typeface="Arial"/>
              </a:rPr>
              <a:t>Techniques</a:t>
            </a:r>
          </a:p>
          <a:p>
            <a:pPr marL="0" lvl="0" indent="0" algn="ctr"/>
            <a:r>
              <a:rPr lang="en-US" b="1" smtClean="0">
                <a:solidFill>
                  <a:srgbClr val="55301C"/>
                </a:solidFill>
                <a:latin typeface="Arial"/>
                <a:ea typeface="Arial"/>
                <a:cs typeface="Arial"/>
                <a:sym typeface="Arial"/>
              </a:rPr>
              <a:t>By </a:t>
            </a:r>
            <a:r>
              <a:rPr lang="en-US" b="1" dirty="0">
                <a:solidFill>
                  <a:srgbClr val="55301C"/>
                </a:solidFill>
                <a:latin typeface="Arial"/>
                <a:ea typeface="Arial"/>
                <a:cs typeface="Arial"/>
                <a:sym typeface="Arial"/>
              </a:rPr>
              <a:t>Dr. Raphael </a:t>
            </a:r>
            <a:r>
              <a:rPr lang="en-US" b="1" dirty="0" err="1">
                <a:solidFill>
                  <a:srgbClr val="55301C"/>
                </a:solidFill>
                <a:latin typeface="Arial"/>
                <a:ea typeface="Arial"/>
                <a:cs typeface="Arial"/>
                <a:sym typeface="Arial"/>
              </a:rPr>
              <a:t>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720000" y="123478"/>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800">
                <a:solidFill>
                  <a:srgbClr val="55301C"/>
                </a:solidFill>
                <a:latin typeface="Arial"/>
                <a:ea typeface="Arial"/>
                <a:cs typeface="Arial"/>
                <a:sym typeface="Arial"/>
              </a:rPr>
              <a:t>VISUAL COMMUNICATION</a:t>
            </a:r>
            <a:endParaRPr sz="2800">
              <a:solidFill>
                <a:srgbClr val="55301C"/>
              </a:solidFill>
              <a:latin typeface="Arial"/>
              <a:ea typeface="Arial"/>
              <a:cs typeface="Arial"/>
              <a:sym typeface="Arial"/>
            </a:endParaRPr>
          </a:p>
        </p:txBody>
      </p:sp>
      <p:sp>
        <p:nvSpPr>
          <p:cNvPr id="88" name="Google Shape;88;p2"/>
          <p:cNvSpPr txBox="1">
            <a:spLocks noGrp="1"/>
          </p:cNvSpPr>
          <p:nvPr>
            <p:ph type="body" idx="1"/>
          </p:nvPr>
        </p:nvSpPr>
        <p:spPr>
          <a:xfrm>
            <a:off x="647263" y="1282161"/>
            <a:ext cx="7704000" cy="3416400"/>
          </a:xfrm>
          <a:prstGeom prst="rect">
            <a:avLst/>
          </a:prstGeom>
          <a:noFill/>
          <a:ln>
            <a:noFill/>
          </a:ln>
        </p:spPr>
        <p:txBody>
          <a:bodyPr spcFirstLastPara="1" wrap="square" lIns="91425" tIns="91425" rIns="91425" bIns="91425" anchor="t" anchorCtr="0">
            <a:noAutofit/>
          </a:bodyPr>
          <a:lstStyle/>
          <a:p>
            <a:pPr lvl="0" algn="just"/>
            <a:r>
              <a:rPr lang="en-US" sz="2400" b="1" dirty="0">
                <a:solidFill>
                  <a:srgbClr val="55301C"/>
                </a:solidFill>
                <a:latin typeface="Poor Richard" panose="02080502050505020702" pitchFamily="18" charset="0"/>
                <a:ea typeface="Arial"/>
                <a:cs typeface="Arial"/>
                <a:sym typeface="Arial"/>
              </a:rPr>
              <a:t>Publication Binding </a:t>
            </a:r>
            <a:r>
              <a:rPr lang="en-US" sz="2400" b="1" dirty="0" smtClean="0">
                <a:solidFill>
                  <a:srgbClr val="55301C"/>
                </a:solidFill>
                <a:latin typeface="Poor Richard" panose="02080502050505020702" pitchFamily="18" charset="0"/>
                <a:ea typeface="Arial"/>
                <a:cs typeface="Arial"/>
                <a:sym typeface="Arial"/>
              </a:rPr>
              <a:t>Techniques</a:t>
            </a:r>
          </a:p>
          <a:p>
            <a:pPr lvl="0" algn="just"/>
            <a:r>
              <a:rPr lang="en-US" sz="2000" dirty="0" smtClean="0">
                <a:solidFill>
                  <a:srgbClr val="55301C"/>
                </a:solidFill>
                <a:latin typeface="Arial"/>
                <a:ea typeface="Arial"/>
                <a:cs typeface="Arial"/>
                <a:sym typeface="Arial"/>
              </a:rPr>
              <a:t>Intended </a:t>
            </a:r>
            <a:r>
              <a:rPr lang="en-US" sz="2000" dirty="0">
                <a:solidFill>
                  <a:srgbClr val="55301C"/>
                </a:solidFill>
                <a:latin typeface="Arial"/>
                <a:ea typeface="Arial"/>
                <a:cs typeface="Arial"/>
                <a:sym typeface="Arial"/>
              </a:rPr>
              <a:t>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1.	Explain the basics of Publication Binding processes or Techniques</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2.	Discuss Publication Binding processes or Techniques</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Apply Publication Binding processes or Techniques</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4.          Visit and learn from the printing and binding industry</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330506" y="141678"/>
            <a:ext cx="7704000" cy="572700"/>
          </a:xfrm>
          <a:prstGeom prst="rect">
            <a:avLst/>
          </a:prstGeom>
          <a:noFill/>
          <a:ln>
            <a:noFill/>
          </a:ln>
        </p:spPr>
        <p:txBody>
          <a:bodyPr spcFirstLastPara="1" wrap="square" lIns="91425" tIns="91425" rIns="91425" bIns="91425" anchor="t" anchorCtr="0">
            <a:noAutofit/>
          </a:bodyPr>
          <a:lstStyle/>
          <a:p>
            <a:pPr lvl="0"/>
            <a:r>
              <a:rPr lang="en-US" dirty="0" smtClean="0">
                <a:solidFill>
                  <a:schemeClr val="bg1">
                    <a:lumMod val="25000"/>
                  </a:schemeClr>
                </a:solidFill>
                <a:latin typeface="Poor Richard" panose="02080502050505020702" pitchFamily="18" charset="0"/>
                <a:ea typeface="Arial"/>
                <a:cs typeface="Arial"/>
                <a:sym typeface="Arial"/>
              </a:rPr>
              <a:t>Introduction to Publication </a:t>
            </a:r>
            <a:r>
              <a:rPr lang="en-US" dirty="0">
                <a:solidFill>
                  <a:schemeClr val="bg1">
                    <a:lumMod val="25000"/>
                  </a:schemeClr>
                </a:solidFill>
                <a:latin typeface="Poor Richard" panose="02080502050505020702" pitchFamily="18" charset="0"/>
                <a:ea typeface="Arial"/>
                <a:cs typeface="Arial"/>
                <a:sym typeface="Arial"/>
              </a:rPr>
              <a:t>Binding Techniques</a:t>
            </a:r>
            <a:endParaRPr dirty="0">
              <a:solidFill>
                <a:schemeClr val="bg1">
                  <a:lumMod val="25000"/>
                </a:schemeClr>
              </a:solidFill>
              <a:latin typeface="Poor Richard" panose="02080502050505020702" pitchFamily="18" charset="0"/>
            </a:endParaRPr>
          </a:p>
        </p:txBody>
      </p:sp>
      <p:sp>
        <p:nvSpPr>
          <p:cNvPr id="94" name="Google Shape;94;p3"/>
          <p:cNvSpPr txBox="1">
            <a:spLocks noGrp="1"/>
          </p:cNvSpPr>
          <p:nvPr>
            <p:ph type="subTitle" idx="1"/>
          </p:nvPr>
        </p:nvSpPr>
        <p:spPr>
          <a:xfrm>
            <a:off x="162232" y="714378"/>
            <a:ext cx="6425855"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1800" dirty="0">
                <a:solidFill>
                  <a:schemeClr val="bg1">
                    <a:lumMod val="10000"/>
                  </a:schemeClr>
                </a:solidFill>
                <a:latin typeface="+mn-lt"/>
                <a:ea typeface="Arial"/>
                <a:cs typeface="Arial"/>
                <a:sym typeface="Arial"/>
              </a:rPr>
              <a:t>Publication binding processes or techniques refer to the methods used to secure the pages of a publication together, creating a cohesive and functional document. </a:t>
            </a:r>
            <a:endParaRPr lang="en-US" sz="1800" dirty="0" smtClean="0">
              <a:solidFill>
                <a:schemeClr val="bg1">
                  <a:lumMod val="10000"/>
                </a:schemeClr>
              </a:solidFill>
              <a:latin typeface="+mn-lt"/>
              <a:ea typeface="Arial"/>
              <a:cs typeface="Arial"/>
              <a:sym typeface="Arial"/>
            </a:endParaRPr>
          </a:p>
          <a:p>
            <a:pPr marL="285750" lvl="0" indent="-285750" algn="l">
              <a:buFont typeface="Arial"/>
              <a:buChar char="•"/>
            </a:pPr>
            <a:r>
              <a:rPr lang="en-US" sz="1800" dirty="0" smtClean="0">
                <a:solidFill>
                  <a:schemeClr val="bg1">
                    <a:lumMod val="10000"/>
                  </a:schemeClr>
                </a:solidFill>
                <a:latin typeface="+mn-lt"/>
                <a:ea typeface="Arial"/>
                <a:cs typeface="Arial"/>
                <a:sym typeface="Arial"/>
              </a:rPr>
              <a:t>Binding </a:t>
            </a:r>
            <a:r>
              <a:rPr lang="en-US" sz="1800" dirty="0">
                <a:solidFill>
                  <a:schemeClr val="bg1">
                    <a:lumMod val="10000"/>
                  </a:schemeClr>
                </a:solidFill>
                <a:latin typeface="+mn-lt"/>
                <a:ea typeface="Arial"/>
                <a:cs typeface="Arial"/>
                <a:sym typeface="Arial"/>
              </a:rPr>
              <a:t>not only holds the pages in place but also adds durability and enhances the overall appearance of the publication. </a:t>
            </a:r>
            <a:endParaRPr lang="en-US" sz="1800" dirty="0" smtClean="0">
              <a:solidFill>
                <a:schemeClr val="bg1">
                  <a:lumMod val="10000"/>
                </a:schemeClr>
              </a:solidFill>
              <a:latin typeface="+mn-lt"/>
              <a:ea typeface="Arial"/>
              <a:cs typeface="Arial"/>
              <a:sym typeface="Arial"/>
            </a:endParaRPr>
          </a:p>
          <a:p>
            <a:pPr marL="285750" lvl="0" indent="-285750" algn="l">
              <a:buFont typeface="Arial"/>
              <a:buChar char="•"/>
            </a:pPr>
            <a:r>
              <a:rPr lang="en-US" sz="1800" dirty="0" smtClean="0">
                <a:solidFill>
                  <a:schemeClr val="bg1">
                    <a:lumMod val="10000"/>
                  </a:schemeClr>
                </a:solidFill>
                <a:latin typeface="+mn-lt"/>
                <a:ea typeface="Arial"/>
                <a:cs typeface="Arial"/>
                <a:sym typeface="Arial"/>
              </a:rPr>
              <a:t>There </a:t>
            </a:r>
            <a:r>
              <a:rPr lang="en-US" sz="1800" dirty="0">
                <a:solidFill>
                  <a:schemeClr val="bg1">
                    <a:lumMod val="10000"/>
                  </a:schemeClr>
                </a:solidFill>
                <a:latin typeface="+mn-lt"/>
                <a:ea typeface="Arial"/>
                <a:cs typeface="Arial"/>
                <a:sym typeface="Arial"/>
              </a:rPr>
              <a:t>are various binding techniques available, each with its unique characteristics and suitability for different types of publications. </a:t>
            </a:r>
            <a:endParaRPr lang="en-US" sz="1800" dirty="0" smtClean="0">
              <a:solidFill>
                <a:schemeClr val="bg1">
                  <a:lumMod val="10000"/>
                </a:schemeClr>
              </a:solidFill>
              <a:latin typeface="+mn-lt"/>
              <a:ea typeface="Arial"/>
              <a:cs typeface="Arial"/>
              <a:sym typeface="Arial"/>
            </a:endParaRPr>
          </a:p>
          <a:p>
            <a:pPr marL="285750" lvl="0" indent="-285750" algn="l">
              <a:buFont typeface="Arial"/>
              <a:buChar char="•"/>
            </a:pPr>
            <a:r>
              <a:rPr lang="en-US" sz="1800" dirty="0" smtClean="0">
                <a:solidFill>
                  <a:schemeClr val="bg1">
                    <a:lumMod val="10000"/>
                  </a:schemeClr>
                </a:solidFill>
                <a:latin typeface="+mn-lt"/>
                <a:ea typeface="Arial"/>
                <a:cs typeface="Arial"/>
                <a:sym typeface="Arial"/>
              </a:rPr>
              <a:t>The </a:t>
            </a:r>
            <a:r>
              <a:rPr lang="en-US" sz="1800" dirty="0">
                <a:solidFill>
                  <a:schemeClr val="bg1">
                    <a:lumMod val="10000"/>
                  </a:schemeClr>
                </a:solidFill>
                <a:latin typeface="+mn-lt"/>
                <a:ea typeface="Arial"/>
                <a:cs typeface="Arial"/>
                <a:sym typeface="Arial"/>
              </a:rPr>
              <a:t>type of binding you choose for your publication depends on your budget, your audience, how the document will be used, how you want readers to perceive your brand, and plenty more.</a:t>
            </a:r>
          </a:p>
        </p:txBody>
      </p:sp>
      <p:sp>
        <p:nvSpPr>
          <p:cNvPr id="2" name="Rectangle 1"/>
          <p:cNvSpPr/>
          <p:nvPr/>
        </p:nvSpPr>
        <p:spPr>
          <a:xfrm>
            <a:off x="5117335" y="4678767"/>
            <a:ext cx="4572000" cy="246221"/>
          </a:xfrm>
          <a:prstGeom prst="rect">
            <a:avLst/>
          </a:prstGeom>
        </p:spPr>
        <p:txBody>
          <a:bodyPr>
            <a:spAutoFit/>
          </a:bodyPr>
          <a:lstStyle/>
          <a:p>
            <a:r>
              <a:rPr lang="en-US" sz="1000" dirty="0" smtClean="0"/>
              <a:t>Source: https</a:t>
            </a:r>
            <a:r>
              <a:rPr lang="en-US" sz="1000" dirty="0"/>
              <a:t>://commons.wikimedia.org/wiki/File:Relieur_JPG01.jpg</a:t>
            </a:r>
          </a:p>
        </p:txBody>
      </p:sp>
      <p:pic>
        <p:nvPicPr>
          <p:cNvPr id="3" name="Picture 2"/>
          <p:cNvPicPr>
            <a:picLocks noChangeAspect="1"/>
          </p:cNvPicPr>
          <p:nvPr/>
        </p:nvPicPr>
        <p:blipFill>
          <a:blip r:embed="rId3"/>
          <a:stretch>
            <a:fillRect/>
          </a:stretch>
        </p:blipFill>
        <p:spPr>
          <a:xfrm>
            <a:off x="6588087" y="1090670"/>
            <a:ext cx="2358595" cy="346852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209322" y="898042"/>
            <a:ext cx="7755874" cy="3514635"/>
          </a:xfrm>
        </p:spPr>
        <p:txBody>
          <a:bodyPr/>
          <a:lstStyle/>
          <a:p>
            <a:pPr algn="l">
              <a:buFont typeface="Wingdings" panose="05000000000000000000" pitchFamily="2" charset="2"/>
              <a:buChar char="§"/>
            </a:pPr>
            <a:r>
              <a:rPr lang="en-US" sz="1800" b="1" dirty="0" smtClean="0">
                <a:solidFill>
                  <a:schemeClr val="bg1">
                    <a:lumMod val="10000"/>
                  </a:schemeClr>
                </a:solidFill>
                <a:latin typeface="+mn-lt"/>
              </a:rPr>
              <a:t>The </a:t>
            </a:r>
            <a:r>
              <a:rPr lang="en-US" sz="1800" b="1" dirty="0">
                <a:solidFill>
                  <a:schemeClr val="bg1">
                    <a:lumMod val="10000"/>
                  </a:schemeClr>
                </a:solidFill>
                <a:latin typeface="+mn-lt"/>
              </a:rPr>
              <a:t>Saddle Stitching binding process </a:t>
            </a:r>
          </a:p>
          <a:p>
            <a:pPr algn="l">
              <a:buFont typeface="Wingdings" panose="05000000000000000000" pitchFamily="2" charset="2"/>
              <a:buChar char="§"/>
            </a:pPr>
            <a:r>
              <a:rPr lang="en-US" sz="1800" dirty="0">
                <a:solidFill>
                  <a:schemeClr val="bg1">
                    <a:lumMod val="10000"/>
                  </a:schemeClr>
                </a:solidFill>
                <a:latin typeface="+mn-lt"/>
              </a:rPr>
              <a:t>According to Bookbinding Workshop Singapore (2024), a saddle stitch book is a thin book bound together using either a thread or staples. Commercial saddle stitch binding uses staples to bind books. </a:t>
            </a:r>
            <a:endParaRPr lang="en-US" sz="1800" dirty="0" smtClean="0">
              <a:solidFill>
                <a:schemeClr val="bg1">
                  <a:lumMod val="10000"/>
                </a:schemeClr>
              </a:solidFill>
              <a:latin typeface="+mn-lt"/>
            </a:endParaRPr>
          </a:p>
          <a:p>
            <a:pPr marL="0" algn="just">
              <a:spcAft>
                <a:spcPts val="1000"/>
              </a:spcAft>
            </a:pPr>
            <a:r>
              <a:rPr lang="en-US" sz="1800" b="1" dirty="0">
                <a:solidFill>
                  <a:schemeClr val="bg1">
                    <a:lumMod val="10000"/>
                  </a:schemeClr>
                </a:solidFill>
                <a:latin typeface="+mn-lt"/>
                <a:ea typeface="Calibri" panose="020F0502020204030204" pitchFamily="34" charset="0"/>
                <a:cs typeface="Times New Roman" panose="02020603050405020304" pitchFamily="18" charset="0"/>
              </a:rPr>
              <a:t>1. Prepress Preparation</a:t>
            </a:r>
            <a:endParaRPr lang="en-US" sz="1800" dirty="0">
              <a:solidFill>
                <a:schemeClr val="bg1">
                  <a:lumMod val="10000"/>
                </a:schemeClr>
              </a:solidFill>
              <a:latin typeface="+mn-lt"/>
              <a:ea typeface="Calibri" panose="020F0502020204030204" pitchFamily="34" charset="0"/>
              <a:cs typeface="Times New Roman" panose="02020603050405020304" pitchFamily="18" charset="0"/>
            </a:endParaRPr>
          </a:p>
          <a:p>
            <a:pPr marL="0" algn="just">
              <a:spcAft>
                <a:spcPts val="1000"/>
              </a:spcAft>
            </a:pPr>
            <a:r>
              <a:rPr lang="en-US" sz="1800" dirty="0">
                <a:solidFill>
                  <a:schemeClr val="bg1">
                    <a:lumMod val="10000"/>
                  </a:schemeClr>
                </a:solidFill>
                <a:latin typeface="+mn-lt"/>
                <a:ea typeface="Calibri" panose="020F0502020204030204" pitchFamily="34" charset="0"/>
                <a:cs typeface="Times New Roman" panose="02020603050405020304" pitchFamily="18" charset="0"/>
              </a:rPr>
              <a:t>Before the saddle stitching process begins, the publication's pages must be designed, laid out, and printed. This involves:</a:t>
            </a:r>
          </a:p>
          <a:p>
            <a:pPr marL="342900" lvl="0" algn="just">
              <a:spcAft>
                <a:spcPts val="1000"/>
              </a:spcAft>
              <a:buSzPts val="1000"/>
              <a:buFont typeface="Symbol" panose="05050102010706020507" pitchFamily="18" charset="2"/>
              <a:buChar char=""/>
              <a:tabLst>
                <a:tab pos="457200" algn="l"/>
              </a:tabLst>
            </a:pPr>
            <a:r>
              <a:rPr lang="en-US" sz="1800" b="1" dirty="0">
                <a:solidFill>
                  <a:schemeClr val="bg1">
                    <a:lumMod val="10000"/>
                  </a:schemeClr>
                </a:solidFill>
                <a:latin typeface="+mn-lt"/>
                <a:ea typeface="Calibri" panose="020F0502020204030204" pitchFamily="34" charset="0"/>
                <a:cs typeface="Times New Roman" panose="02020603050405020304" pitchFamily="18" charset="0"/>
              </a:rPr>
              <a:t>Design</a:t>
            </a:r>
            <a:r>
              <a:rPr lang="en-US" sz="1800" dirty="0">
                <a:solidFill>
                  <a:schemeClr val="bg1">
                    <a:lumMod val="10000"/>
                  </a:schemeClr>
                </a:solidFill>
                <a:latin typeface="+mn-lt"/>
                <a:ea typeface="Calibri" panose="020F0502020204030204" pitchFamily="34" charset="0"/>
                <a:cs typeface="Times New Roman" panose="02020603050405020304" pitchFamily="18" charset="0"/>
              </a:rPr>
              <a:t>: Creating the layout of the publication using software like Adobe InDesign, Illustrator, or other desktop publishing tools.</a:t>
            </a:r>
          </a:p>
          <a:p>
            <a:pPr marL="342900" lvl="0" algn="just">
              <a:spcAft>
                <a:spcPts val="1000"/>
              </a:spcAft>
              <a:buSzPts val="1000"/>
              <a:buFont typeface="Symbol" panose="05050102010706020507" pitchFamily="18" charset="2"/>
              <a:buChar char=""/>
              <a:tabLst>
                <a:tab pos="457200" algn="l"/>
              </a:tabLst>
            </a:pPr>
            <a:r>
              <a:rPr lang="en-US" sz="1800" b="1" dirty="0">
                <a:solidFill>
                  <a:schemeClr val="bg1">
                    <a:lumMod val="10000"/>
                  </a:schemeClr>
                </a:solidFill>
                <a:latin typeface="+mn-lt"/>
                <a:ea typeface="Calibri" panose="020F0502020204030204" pitchFamily="34" charset="0"/>
                <a:cs typeface="Times New Roman" panose="02020603050405020304" pitchFamily="18" charset="0"/>
              </a:rPr>
              <a:t>Page Arrangement</a:t>
            </a:r>
            <a:r>
              <a:rPr lang="en-US" sz="1800" dirty="0">
                <a:solidFill>
                  <a:schemeClr val="bg1">
                    <a:lumMod val="10000"/>
                  </a:schemeClr>
                </a:solidFill>
                <a:latin typeface="+mn-lt"/>
                <a:ea typeface="Calibri" panose="020F0502020204030204" pitchFamily="34" charset="0"/>
                <a:cs typeface="Times New Roman" panose="02020603050405020304" pitchFamily="18" charset="0"/>
              </a:rPr>
              <a:t>: Organizing the pages in the correct order for printing, ensuring that they will be in the proper sequence after folding.</a:t>
            </a:r>
          </a:p>
          <a:p>
            <a:pPr marL="342900" lvl="0" algn="just">
              <a:spcAft>
                <a:spcPts val="1000"/>
              </a:spcAft>
              <a:buSzPts val="1000"/>
              <a:buFont typeface="Symbol" panose="05050102010706020507" pitchFamily="18" charset="2"/>
              <a:buChar char=""/>
              <a:tabLst>
                <a:tab pos="457200" algn="l"/>
              </a:tabLst>
            </a:pPr>
            <a:r>
              <a:rPr lang="en-US" sz="1800" b="1" dirty="0">
                <a:solidFill>
                  <a:schemeClr val="bg1">
                    <a:lumMod val="10000"/>
                  </a:schemeClr>
                </a:solidFill>
                <a:latin typeface="+mn-lt"/>
                <a:ea typeface="Calibri" panose="020F0502020204030204" pitchFamily="34" charset="0"/>
                <a:cs typeface="Times New Roman" panose="02020603050405020304" pitchFamily="18" charset="0"/>
              </a:rPr>
              <a:t>Printing</a:t>
            </a:r>
            <a:r>
              <a:rPr lang="en-US" sz="1800" dirty="0">
                <a:solidFill>
                  <a:schemeClr val="bg1">
                    <a:lumMod val="10000"/>
                  </a:schemeClr>
                </a:solidFill>
                <a:latin typeface="+mn-lt"/>
                <a:ea typeface="Calibri" panose="020F0502020204030204" pitchFamily="34" charset="0"/>
                <a:cs typeface="Times New Roman" panose="02020603050405020304" pitchFamily="18" charset="0"/>
              </a:rPr>
              <a:t>: Producing the printed sheets on a printing press or digital printer.</a:t>
            </a:r>
          </a:p>
          <a:p>
            <a:pPr algn="l">
              <a:buFont typeface="Wingdings" panose="05000000000000000000" pitchFamily="2" charset="2"/>
              <a:buChar char="§"/>
            </a:pPr>
            <a:endParaRPr lang="en-US" sz="1800" dirty="0">
              <a:solidFill>
                <a:schemeClr val="bg1">
                  <a:lumMod val="10000"/>
                </a:schemeClr>
              </a:solidFill>
              <a:latin typeface="+mn-lt"/>
            </a:endParaRPr>
          </a:p>
        </p:txBody>
      </p:sp>
      <p:sp>
        <p:nvSpPr>
          <p:cNvPr id="11" name="Title 10"/>
          <p:cNvSpPr>
            <a:spLocks noGrp="1"/>
          </p:cNvSpPr>
          <p:nvPr>
            <p:ph type="title" idx="9"/>
          </p:nvPr>
        </p:nvSpPr>
        <p:spPr>
          <a:xfrm>
            <a:off x="-111773" y="160089"/>
            <a:ext cx="7704000" cy="572700"/>
          </a:xfrm>
        </p:spPr>
        <p:txBody>
          <a:bodyPr/>
          <a:lstStyle/>
          <a:p>
            <a:r>
              <a:rPr lang="en-US" dirty="0" smtClean="0">
                <a:solidFill>
                  <a:schemeClr val="bg1">
                    <a:lumMod val="25000"/>
                  </a:schemeClr>
                </a:solidFill>
                <a:latin typeface="Poor Richard" panose="02080502050505020702" pitchFamily="18" charset="0"/>
              </a:rPr>
              <a:t>Types of Publication </a:t>
            </a:r>
            <a:r>
              <a:rPr lang="en-US" dirty="0">
                <a:solidFill>
                  <a:schemeClr val="bg1">
                    <a:lumMod val="25000"/>
                  </a:schemeClr>
                </a:solidFill>
                <a:latin typeface="Poor Richard" panose="02080502050505020702" pitchFamily="18" charset="0"/>
              </a:rPr>
              <a:t>Binding </a:t>
            </a:r>
            <a:r>
              <a:rPr lang="en-US" dirty="0" smtClean="0">
                <a:solidFill>
                  <a:schemeClr val="bg1">
                    <a:lumMod val="25000"/>
                  </a:schemeClr>
                </a:solidFill>
                <a:latin typeface="Poor Richard" panose="02080502050505020702" pitchFamily="18" charset="0"/>
              </a:rPr>
              <a:t>Processes </a:t>
            </a:r>
            <a:r>
              <a:rPr lang="en-US" dirty="0">
                <a:solidFill>
                  <a:schemeClr val="bg1">
                    <a:lumMod val="25000"/>
                  </a:schemeClr>
                </a:solidFill>
                <a:latin typeface="Poor Richard" panose="02080502050505020702" pitchFamily="18" charset="0"/>
              </a:rPr>
              <a:t>or Techniques</a:t>
            </a:r>
          </a:p>
        </p:txBody>
      </p:sp>
    </p:spTree>
    <p:extLst>
      <p:ext uri="{BB962C8B-B14F-4D97-AF65-F5344CB8AC3E}">
        <p14:creationId xmlns:p14="http://schemas.microsoft.com/office/powerpoint/2010/main" val="1020560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484742" y="123478"/>
            <a:ext cx="7083846" cy="648072"/>
          </a:xfrm>
          <a:prstGeom prst="rect">
            <a:avLst/>
          </a:prstGeom>
          <a:noFill/>
          <a:ln>
            <a:noFill/>
          </a:ln>
        </p:spPr>
        <p:txBody>
          <a:bodyPr spcFirstLastPara="1" wrap="square" lIns="91425" tIns="91425" rIns="91425" bIns="91425" anchor="t" anchorCtr="0">
            <a:noAutofit/>
          </a:bodyPr>
          <a:lstStyle/>
          <a:p>
            <a:pPr lvl="0"/>
            <a:r>
              <a:rPr lang="en-US" sz="2400" dirty="0">
                <a:solidFill>
                  <a:srgbClr val="55301C"/>
                </a:solidFill>
                <a:latin typeface="Poor Richard" panose="02080502050505020702" pitchFamily="18" charset="0"/>
                <a:ea typeface="Arial"/>
                <a:cs typeface="Arial"/>
                <a:sym typeface="Arial"/>
              </a:rPr>
              <a:t>The Saddle Stitching binding process </a:t>
            </a:r>
          </a:p>
        </p:txBody>
      </p:sp>
      <p:sp>
        <p:nvSpPr>
          <p:cNvPr id="4" name="Rectangle 3"/>
          <p:cNvSpPr/>
          <p:nvPr/>
        </p:nvSpPr>
        <p:spPr>
          <a:xfrm>
            <a:off x="192795" y="630571"/>
            <a:ext cx="7667740" cy="5078313"/>
          </a:xfrm>
          <a:prstGeom prst="rect">
            <a:avLst/>
          </a:prstGeom>
        </p:spPr>
        <p:txBody>
          <a:bodyPr wrap="square">
            <a:spAutoFit/>
          </a:bodyPr>
          <a:lstStyle/>
          <a:p>
            <a:r>
              <a:rPr lang="en-US" sz="1800" b="1" dirty="0">
                <a:solidFill>
                  <a:schemeClr val="bg1">
                    <a:lumMod val="10000"/>
                  </a:schemeClr>
                </a:solidFill>
              </a:rPr>
              <a:t>2. Folding</a:t>
            </a:r>
          </a:p>
          <a:p>
            <a:r>
              <a:rPr lang="en-US" sz="1800" dirty="0">
                <a:solidFill>
                  <a:schemeClr val="bg1">
                    <a:lumMod val="10000"/>
                  </a:schemeClr>
                </a:solidFill>
              </a:rPr>
              <a:t>Once the printed sheets are ready, they are folded in half along the centerfold line. This creates the signature, or group of pages, that will be bound together. The folding process can be done manually or using automated folding machines, depending on the volume of production.</a:t>
            </a:r>
          </a:p>
          <a:p>
            <a:endParaRPr lang="en-US" sz="1800" dirty="0">
              <a:solidFill>
                <a:schemeClr val="bg1">
                  <a:lumMod val="10000"/>
                </a:schemeClr>
              </a:solidFill>
            </a:endParaRPr>
          </a:p>
          <a:p>
            <a:r>
              <a:rPr lang="en-US" sz="1800" b="1" dirty="0">
                <a:solidFill>
                  <a:schemeClr val="bg1">
                    <a:lumMod val="10000"/>
                  </a:schemeClr>
                </a:solidFill>
              </a:rPr>
              <a:t>3. Collating</a:t>
            </a:r>
          </a:p>
          <a:p>
            <a:r>
              <a:rPr lang="en-US" sz="1800" dirty="0">
                <a:solidFill>
                  <a:schemeClr val="bg1">
                    <a:lumMod val="10000"/>
                  </a:schemeClr>
                </a:solidFill>
              </a:rPr>
              <a:t>After folding, the signatures are collated in the correct order. This ensures that the pages of the publication are arranged sequentially before binding. Collating can be done manually by hand or using automated collating equipment for larger print runs</a:t>
            </a:r>
            <a:r>
              <a:rPr lang="en-US" sz="1800" dirty="0" smtClean="0">
                <a:solidFill>
                  <a:schemeClr val="bg1">
                    <a:lumMod val="10000"/>
                  </a:schemeClr>
                </a:solidFill>
              </a:rPr>
              <a:t>.</a:t>
            </a:r>
          </a:p>
          <a:p>
            <a:endParaRPr lang="en-US" sz="1800" dirty="0" smtClean="0">
              <a:solidFill>
                <a:schemeClr val="bg1">
                  <a:lumMod val="10000"/>
                </a:schemeClr>
              </a:solidFill>
            </a:endParaRPr>
          </a:p>
          <a:p>
            <a:r>
              <a:rPr lang="en-US" sz="1800" b="1" dirty="0" smtClean="0">
                <a:solidFill>
                  <a:schemeClr val="bg1">
                    <a:lumMod val="10000"/>
                  </a:schemeClr>
                </a:solidFill>
              </a:rPr>
              <a:t>4</a:t>
            </a:r>
            <a:r>
              <a:rPr lang="en-US" sz="1800" b="1" dirty="0">
                <a:solidFill>
                  <a:schemeClr val="bg1">
                    <a:lumMod val="10000"/>
                  </a:schemeClr>
                </a:solidFill>
              </a:rPr>
              <a:t>. Stitching</a:t>
            </a:r>
          </a:p>
          <a:p>
            <a:r>
              <a:rPr lang="en-US" sz="1800" dirty="0">
                <a:solidFill>
                  <a:schemeClr val="bg1">
                    <a:lumMod val="10000"/>
                  </a:schemeClr>
                </a:solidFill>
              </a:rPr>
              <a:t>The collated signatures are then placed on a saddle stitching machine, which holds them in position with a saddle-shaped clamp. Staples are then driven through the fold line of the signatures, securing them together. </a:t>
            </a:r>
          </a:p>
          <a:p>
            <a:endParaRPr lang="en-US" sz="1800" dirty="0">
              <a:solidFill>
                <a:schemeClr val="bg1">
                  <a:lumMod val="10000"/>
                </a:schemeClr>
              </a:solidFill>
            </a:endParaRPr>
          </a:p>
          <a:p>
            <a:endParaRPr lang="en-US"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9382" y="195301"/>
            <a:ext cx="6865236" cy="785201"/>
          </a:xfrm>
        </p:spPr>
        <p:txBody>
          <a:bodyPr/>
          <a:lstStyle/>
          <a:p>
            <a:r>
              <a:rPr lang="en-US" sz="2400" dirty="0">
                <a:solidFill>
                  <a:srgbClr val="55301C"/>
                </a:solidFill>
                <a:latin typeface="Poor Richard" panose="02080502050505020702" pitchFamily="18" charset="0"/>
                <a:ea typeface="Arial"/>
                <a:cs typeface="Arial"/>
                <a:sym typeface="Arial"/>
              </a:rPr>
              <a:t>The Saddle Stitching binding process </a:t>
            </a:r>
            <a:endParaRPr lang="en-US" dirty="0"/>
          </a:p>
        </p:txBody>
      </p:sp>
      <p:pic>
        <p:nvPicPr>
          <p:cNvPr id="4" name="Picture 3"/>
          <p:cNvPicPr>
            <a:picLocks noChangeAspect="1"/>
          </p:cNvPicPr>
          <p:nvPr/>
        </p:nvPicPr>
        <p:blipFill>
          <a:blip r:embed="rId2"/>
          <a:stretch>
            <a:fillRect/>
          </a:stretch>
        </p:blipFill>
        <p:spPr>
          <a:xfrm>
            <a:off x="2247441" y="753966"/>
            <a:ext cx="3745736" cy="3745736"/>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4230477" y="4698976"/>
            <a:ext cx="4572000" cy="230832"/>
          </a:xfrm>
          <a:prstGeom prst="rect">
            <a:avLst/>
          </a:prstGeom>
        </p:spPr>
        <p:txBody>
          <a:bodyPr>
            <a:spAutoFit/>
          </a:bodyPr>
          <a:lstStyle/>
          <a:p>
            <a:r>
              <a:rPr lang="en-US" sz="900" dirty="0" smtClean="0"/>
              <a:t>Source: https</a:t>
            </a:r>
            <a:r>
              <a:rPr lang="en-US" sz="900" dirty="0"/>
              <a:t>://bambra.com.au/news/a-guide-to-book-binding-types/</a:t>
            </a:r>
          </a:p>
        </p:txBody>
      </p:sp>
    </p:spTree>
    <p:extLst>
      <p:ext uri="{BB962C8B-B14F-4D97-AF65-F5344CB8AC3E}">
        <p14:creationId xmlns:p14="http://schemas.microsoft.com/office/powerpoint/2010/main" val="2274060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18" y="32937"/>
            <a:ext cx="7279526" cy="841662"/>
          </a:xfrm>
        </p:spPr>
        <p:txBody>
          <a:bodyPr/>
          <a:lstStyle/>
          <a:p>
            <a:r>
              <a:rPr lang="en-US" sz="2400" dirty="0">
                <a:solidFill>
                  <a:srgbClr val="55301C"/>
                </a:solidFill>
                <a:latin typeface="Poor Richard" panose="02080502050505020702" pitchFamily="18" charset="0"/>
                <a:ea typeface="Arial"/>
                <a:cs typeface="Arial"/>
                <a:sym typeface="Arial"/>
              </a:rPr>
              <a:t>The Saddle Stitching binding process </a:t>
            </a:r>
            <a:endParaRPr lang="en-US" dirty="0"/>
          </a:p>
        </p:txBody>
      </p:sp>
      <p:sp>
        <p:nvSpPr>
          <p:cNvPr id="6" name="Google Shape;100;p4"/>
          <p:cNvSpPr txBox="1">
            <a:spLocks noGrp="1"/>
          </p:cNvSpPr>
          <p:nvPr>
            <p:ph type="subTitle" idx="1"/>
          </p:nvPr>
        </p:nvSpPr>
        <p:spPr>
          <a:xfrm>
            <a:off x="5277081" y="4858439"/>
            <a:ext cx="3866920" cy="222716"/>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https://www.lifewire.com/microsoft-publisher-basics-4138207</a:t>
            </a:r>
            <a:endParaRPr dirty="0"/>
          </a:p>
        </p:txBody>
      </p:sp>
      <p:sp>
        <p:nvSpPr>
          <p:cNvPr id="5" name="Rectangle 4"/>
          <p:cNvSpPr/>
          <p:nvPr/>
        </p:nvSpPr>
        <p:spPr>
          <a:xfrm>
            <a:off x="508575" y="591335"/>
            <a:ext cx="1428596" cy="369332"/>
          </a:xfrm>
          <a:prstGeom prst="rect">
            <a:avLst/>
          </a:prstGeom>
        </p:spPr>
        <p:txBody>
          <a:bodyPr wrap="none">
            <a:spAutoFit/>
          </a:bodyPr>
          <a:lstStyle/>
          <a:p>
            <a:pPr lvl="0"/>
            <a:r>
              <a:rPr lang="en-US" sz="1800" b="1" dirty="0">
                <a:solidFill>
                  <a:srgbClr val="F2E1D8">
                    <a:lumMod val="10000"/>
                  </a:srgbClr>
                </a:solidFill>
              </a:rPr>
              <a:t>4. Stitching</a:t>
            </a:r>
          </a:p>
        </p:txBody>
      </p:sp>
      <p:sp>
        <p:nvSpPr>
          <p:cNvPr id="8" name="Rectangle 7"/>
          <p:cNvSpPr/>
          <p:nvPr/>
        </p:nvSpPr>
        <p:spPr>
          <a:xfrm>
            <a:off x="126218" y="960667"/>
            <a:ext cx="8868578" cy="4057521"/>
          </a:xfrm>
          <a:prstGeom prst="rect">
            <a:avLst/>
          </a:prstGeom>
        </p:spPr>
        <p:txBody>
          <a:bodyPr wrap="square">
            <a:spAutoFit/>
          </a:bodyPr>
          <a:lstStyle/>
          <a:p>
            <a:pPr algn="just">
              <a:spcAft>
                <a:spcPts val="1000"/>
              </a:spcAft>
            </a:pPr>
            <a:r>
              <a:rPr lang="en-US" sz="1800" dirty="0">
                <a:latin typeface="+mn-lt"/>
                <a:ea typeface="Calibri" panose="020F0502020204030204" pitchFamily="34" charset="0"/>
                <a:cs typeface="Times New Roman" panose="02020603050405020304" pitchFamily="18" charset="0"/>
              </a:rPr>
              <a:t>The stitching process typically involves:</a:t>
            </a:r>
          </a:p>
          <a:p>
            <a:pPr marL="342900" lvl="0" indent="-342900" algn="just">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Staple Placement</a:t>
            </a:r>
            <a:r>
              <a:rPr lang="en-US" sz="1800" dirty="0">
                <a:latin typeface="+mn-lt"/>
                <a:ea typeface="Calibri" panose="020F0502020204030204" pitchFamily="34" charset="0"/>
                <a:cs typeface="Times New Roman" panose="02020603050405020304" pitchFamily="18" charset="0"/>
              </a:rPr>
              <a:t>: Positioning the staples along the centerfold line to ensure they penetrate through all the layers of paper.</a:t>
            </a:r>
          </a:p>
          <a:p>
            <a:pPr marL="342900" lvl="0" indent="-342900" algn="just">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Staple Formation</a:t>
            </a:r>
            <a:r>
              <a:rPr lang="en-US" sz="1800" dirty="0">
                <a:latin typeface="+mn-lt"/>
                <a:ea typeface="Calibri" panose="020F0502020204030204" pitchFamily="34" charset="0"/>
                <a:cs typeface="Times New Roman" panose="02020603050405020304" pitchFamily="18" charset="0"/>
              </a:rPr>
              <a:t>: Forming the staples by bending the legs of the wire or metal staples after they have been driven through the paper.</a:t>
            </a:r>
          </a:p>
          <a:p>
            <a:pPr marL="342900" lvl="0" indent="-342900" algn="just">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Trimming</a:t>
            </a:r>
            <a:r>
              <a:rPr lang="en-US" sz="1800" dirty="0">
                <a:latin typeface="+mn-lt"/>
                <a:ea typeface="Calibri" panose="020F0502020204030204" pitchFamily="34" charset="0"/>
                <a:cs typeface="Times New Roman" panose="02020603050405020304" pitchFamily="18" charset="0"/>
              </a:rPr>
              <a:t>: Optionally, the excess staple legs may be trimmed to create a neater finish.</a:t>
            </a:r>
          </a:p>
          <a:p>
            <a:pPr algn="just">
              <a:spcAft>
                <a:spcPts val="1000"/>
              </a:spcAft>
            </a:pPr>
            <a:r>
              <a:rPr lang="en-US" sz="1800" b="1" dirty="0">
                <a:latin typeface="+mn-lt"/>
                <a:ea typeface="Calibri" panose="020F0502020204030204" pitchFamily="34" charset="0"/>
                <a:cs typeface="Times New Roman" panose="02020603050405020304" pitchFamily="18" charset="0"/>
              </a:rPr>
              <a:t>5. Trimming (Optional)</a:t>
            </a:r>
            <a:endParaRPr lang="en-US" sz="1800" dirty="0">
              <a:latin typeface="+mn-lt"/>
              <a:ea typeface="Calibri" panose="020F0502020204030204" pitchFamily="34" charset="0"/>
              <a:cs typeface="Times New Roman" panose="02020603050405020304" pitchFamily="18" charset="0"/>
            </a:endParaRPr>
          </a:p>
          <a:p>
            <a:pPr algn="just">
              <a:spcAft>
                <a:spcPts val="1000"/>
              </a:spcAft>
            </a:pPr>
            <a:r>
              <a:rPr lang="en-US" sz="1800" dirty="0">
                <a:latin typeface="+mn-lt"/>
                <a:ea typeface="Calibri" panose="020F0502020204030204" pitchFamily="34" charset="0"/>
                <a:cs typeface="Times New Roman" panose="02020603050405020304" pitchFamily="18" charset="0"/>
              </a:rPr>
              <a:t>In some cases, after stitching, the edges of the publication may be trimmed to remove any excess paper and achieve a clean, uniform edge. This step is particularly important for ensuring consistency in the finished product, especially if the publication contains full-bleed images or colored backgrounds</a:t>
            </a:r>
            <a:r>
              <a:rPr lang="en-US" sz="1800" dirty="0" smtClean="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898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1058270" y="0"/>
            <a:ext cx="9043633" cy="613064"/>
          </a:xfrm>
          <a:prstGeom prst="rect">
            <a:avLst/>
          </a:prstGeom>
          <a:noFill/>
          <a:ln>
            <a:noFill/>
          </a:ln>
        </p:spPr>
        <p:txBody>
          <a:bodyPr spcFirstLastPara="1" wrap="square" lIns="91425" tIns="91425" rIns="91425" bIns="91425" anchor="ctr" anchorCtr="0">
            <a:noAutofit/>
          </a:bodyPr>
          <a:lstStyle/>
          <a:p>
            <a:pPr lvl="0"/>
            <a:r>
              <a:rPr lang="en-US" sz="2400" b="1" dirty="0">
                <a:solidFill>
                  <a:srgbClr val="55301C"/>
                </a:solidFill>
                <a:latin typeface="Poor Richard" panose="02080502050505020702" pitchFamily="18" charset="0"/>
                <a:ea typeface="Arial"/>
                <a:cs typeface="Arial"/>
                <a:sym typeface="Arial"/>
              </a:rPr>
              <a:t>The Saddle Stitching binding process </a:t>
            </a:r>
            <a:endParaRPr dirty="0">
              <a:solidFill>
                <a:srgbClr val="55301C"/>
              </a:solidFill>
              <a:latin typeface="Arial"/>
              <a:ea typeface="Arial"/>
              <a:cs typeface="Arial"/>
              <a:sym typeface="Arial"/>
            </a:endParaRPr>
          </a:p>
        </p:txBody>
      </p:sp>
      <p:sp>
        <p:nvSpPr>
          <p:cNvPr id="2" name="Rectangle 1"/>
          <p:cNvSpPr/>
          <p:nvPr/>
        </p:nvSpPr>
        <p:spPr>
          <a:xfrm>
            <a:off x="0" y="871039"/>
            <a:ext cx="5513943" cy="4611519"/>
          </a:xfrm>
          <a:prstGeom prst="rect">
            <a:avLst/>
          </a:prstGeom>
        </p:spPr>
        <p:txBody>
          <a:bodyPr wrap="square">
            <a:spAutoFit/>
          </a:bodyPr>
          <a:lstStyle/>
          <a:p>
            <a:pPr lvl="0" algn="just">
              <a:spcAft>
                <a:spcPts val="1000"/>
              </a:spcAft>
            </a:pPr>
            <a:r>
              <a:rPr lang="en-US" sz="1800" b="1" dirty="0">
                <a:ea typeface="Calibri" panose="020F0502020204030204" pitchFamily="34" charset="0"/>
                <a:cs typeface="Times New Roman" panose="02020603050405020304" pitchFamily="18" charset="0"/>
              </a:rPr>
              <a:t>6. Quality Control</a:t>
            </a:r>
            <a:endParaRPr lang="en-US" sz="1800" dirty="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800" dirty="0">
                <a:ea typeface="Calibri" panose="020F0502020204030204" pitchFamily="34" charset="0"/>
                <a:cs typeface="Times New Roman" panose="02020603050405020304" pitchFamily="18" charset="0"/>
              </a:rPr>
              <a:t>Throughout the saddle stitching process, quality control checks are performed to ensure that the finished publications meet the desired standards. </a:t>
            </a:r>
            <a:endParaRPr lang="en-US" sz="1800" dirty="0" smtClean="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800" dirty="0" smtClean="0">
                <a:ea typeface="Calibri" panose="020F0502020204030204" pitchFamily="34" charset="0"/>
                <a:cs typeface="Times New Roman" panose="02020603050405020304" pitchFamily="18" charset="0"/>
              </a:rPr>
              <a:t>This </a:t>
            </a:r>
            <a:r>
              <a:rPr lang="en-US" sz="1800" dirty="0">
                <a:ea typeface="Calibri" panose="020F0502020204030204" pitchFamily="34" charset="0"/>
                <a:cs typeface="Times New Roman" panose="02020603050405020304" pitchFamily="18" charset="0"/>
              </a:rPr>
              <a:t>includes checking for proper folding, collating, stapling, and trimming, as well as inspecting for any printing defects or errors</a:t>
            </a:r>
            <a:r>
              <a:rPr lang="en-US" sz="1800" dirty="0" smtClean="0">
                <a:ea typeface="Calibri" panose="020F0502020204030204" pitchFamily="34" charset="0"/>
                <a:cs typeface="Times New Roman" panose="02020603050405020304" pitchFamily="18" charset="0"/>
              </a:rPr>
              <a:t>.</a:t>
            </a:r>
          </a:p>
          <a:p>
            <a:pPr lvl="0" algn="just">
              <a:spcAft>
                <a:spcPts val="1000"/>
              </a:spcAft>
            </a:pPr>
            <a:r>
              <a:rPr lang="en-US" sz="1800" b="1" dirty="0">
                <a:ea typeface="Calibri" panose="020F0502020204030204" pitchFamily="34" charset="0"/>
                <a:cs typeface="Times New Roman" panose="02020603050405020304" pitchFamily="18" charset="0"/>
              </a:rPr>
              <a:t>7. Finishing</a:t>
            </a:r>
          </a:p>
          <a:p>
            <a:pPr lvl="0" algn="just">
              <a:spcAft>
                <a:spcPts val="1000"/>
              </a:spcAft>
            </a:pPr>
            <a:r>
              <a:rPr lang="en-US" sz="1800" dirty="0">
                <a:ea typeface="Calibri" panose="020F0502020204030204" pitchFamily="34" charset="0"/>
                <a:cs typeface="Times New Roman" panose="02020603050405020304" pitchFamily="18" charset="0"/>
              </a:rPr>
              <a:t>Once the saddle stitching process is complete and quality control checks have been performed, the finished publications are ready for distribution. They may be stacked, bundled, boxed, or otherwise packaged for shipping to their final destination.</a:t>
            </a:r>
          </a:p>
          <a:p>
            <a:pPr lvl="0" algn="just">
              <a:spcAft>
                <a:spcPts val="1000"/>
              </a:spcAft>
            </a:pPr>
            <a:endParaRPr lang="en-US" sz="1800" dirty="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5578913" y="1619297"/>
            <a:ext cx="3451092" cy="2302525"/>
          </a:xfrm>
          <a:prstGeom prst="rect">
            <a:avLst/>
          </a:prstGeom>
          <a:ln>
            <a:noFill/>
          </a:ln>
          <a:effectLst>
            <a:outerShdw blurRad="190500" algn="tl" rotWithShape="0">
              <a:srgbClr val="000000">
                <a:alpha val="70000"/>
              </a:srgbClr>
            </a:outerShdw>
          </a:effectLst>
        </p:spPr>
      </p:pic>
      <p:sp>
        <p:nvSpPr>
          <p:cNvPr id="4" name="Rectangle 3"/>
          <p:cNvSpPr/>
          <p:nvPr/>
        </p:nvSpPr>
        <p:spPr>
          <a:xfrm>
            <a:off x="5578913" y="4273276"/>
            <a:ext cx="4572000" cy="230832"/>
          </a:xfrm>
          <a:prstGeom prst="rect">
            <a:avLst/>
          </a:prstGeom>
        </p:spPr>
        <p:txBody>
          <a:bodyPr>
            <a:spAutoFit/>
          </a:bodyPr>
          <a:lstStyle/>
          <a:p>
            <a:r>
              <a:rPr lang="en-US" sz="900" dirty="0" smtClean="0"/>
              <a:t>Source: https</a:t>
            </a:r>
            <a:r>
              <a:rPr lang="en-US" sz="900" dirty="0"/>
              <a:t>://commons.wikimedia.org/wiki/File:Book_binding_01.jpg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2" name="Rectangle 1"/>
          <p:cNvSpPr/>
          <p:nvPr/>
        </p:nvSpPr>
        <p:spPr>
          <a:xfrm>
            <a:off x="2252969" y="80904"/>
            <a:ext cx="6626627"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The Saddle Stitching binding process </a:t>
            </a:r>
          </a:p>
        </p:txBody>
      </p:sp>
      <p:sp>
        <p:nvSpPr>
          <p:cNvPr id="3" name="Rectangle 2"/>
          <p:cNvSpPr/>
          <p:nvPr/>
        </p:nvSpPr>
        <p:spPr>
          <a:xfrm>
            <a:off x="247898" y="542569"/>
            <a:ext cx="7006729" cy="4575612"/>
          </a:xfrm>
          <a:prstGeom prst="rect">
            <a:avLst/>
          </a:prstGeom>
        </p:spPr>
        <p:txBody>
          <a:bodyPr wrap="square">
            <a:spAutoFit/>
          </a:bodyPr>
          <a:lstStyle/>
          <a:p>
            <a:pPr lvl="0" algn="just">
              <a:spcAft>
                <a:spcPts val="1000"/>
              </a:spcAft>
            </a:pPr>
            <a:r>
              <a:rPr lang="en-US" sz="1800" b="1" dirty="0">
                <a:latin typeface="+mn-lt"/>
                <a:ea typeface="Calibri" panose="020F0502020204030204" pitchFamily="34" charset="0"/>
                <a:cs typeface="Times New Roman" panose="02020603050405020304" pitchFamily="18" charset="0"/>
              </a:rPr>
              <a:t>7. Finishing</a:t>
            </a:r>
            <a:endParaRPr lang="en-US" sz="1800" dirty="0">
              <a:latin typeface="+mn-lt"/>
              <a:ea typeface="Calibri" panose="020F0502020204030204" pitchFamily="34" charset="0"/>
              <a:cs typeface="Times New Roman" panose="02020603050405020304" pitchFamily="18" charset="0"/>
            </a:endParaRPr>
          </a:p>
          <a:p>
            <a:pPr lvl="0" algn="just">
              <a:lnSpc>
                <a:spcPts val="1920"/>
              </a:lnSpc>
              <a:spcAft>
                <a:spcPts val="1000"/>
              </a:spcAft>
            </a:pPr>
            <a:r>
              <a:rPr lang="en-US" sz="1800" b="1" dirty="0" smtClean="0">
                <a:latin typeface="+mn-lt"/>
                <a:ea typeface="Calibri" panose="020F0502020204030204" pitchFamily="34" charset="0"/>
                <a:cs typeface="Times New Roman" panose="02020603050405020304" pitchFamily="18" charset="0"/>
              </a:rPr>
              <a:t>Advantages </a:t>
            </a:r>
            <a:r>
              <a:rPr lang="en-US" sz="1800" b="1" dirty="0">
                <a:latin typeface="+mn-lt"/>
                <a:ea typeface="Calibri" panose="020F0502020204030204" pitchFamily="34" charset="0"/>
                <a:cs typeface="Times New Roman" panose="02020603050405020304" pitchFamily="18" charset="0"/>
              </a:rPr>
              <a:t>of Saddle Stitching:</a:t>
            </a:r>
            <a:endParaRPr lang="en-US" sz="1800" dirty="0">
              <a:latin typeface="+mn-lt"/>
              <a:ea typeface="Calibri" panose="020F0502020204030204" pitchFamily="34" charset="0"/>
              <a:cs typeface="Times New Roman" panose="02020603050405020304" pitchFamily="18" charset="0"/>
            </a:endParaRP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Cost-effective for medium to large print runs.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Quick turnaround time, making it suitable for tight deadlines.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Lays flat when opened, allowing for easy reading and viewing.</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Suitable for publications with a low to medium page count.</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Provides a clean and professional appearance.</a:t>
            </a:r>
          </a:p>
          <a:p>
            <a:pPr lvl="0" algn="just">
              <a:lnSpc>
                <a:spcPts val="1920"/>
              </a:lnSpc>
              <a:spcAft>
                <a:spcPts val="1000"/>
              </a:spcAft>
            </a:pPr>
            <a:r>
              <a:rPr lang="en-US" sz="1800" b="1" dirty="0">
                <a:latin typeface="+mn-lt"/>
                <a:ea typeface="Calibri" panose="020F0502020204030204" pitchFamily="34" charset="0"/>
                <a:cs typeface="Times New Roman" panose="02020603050405020304" pitchFamily="18" charset="0"/>
              </a:rPr>
              <a:t>Limitations of Saddle Stitching:</a:t>
            </a:r>
            <a:endParaRPr lang="en-US" sz="1800" dirty="0">
              <a:latin typeface="+mn-lt"/>
              <a:ea typeface="Calibri" panose="020F0502020204030204" pitchFamily="34" charset="0"/>
              <a:cs typeface="Times New Roman" panose="02020603050405020304" pitchFamily="18" charset="0"/>
            </a:endParaRP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Not suitable for very thick publications or those with a high page count.</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Staples may cause damage to pages if not properly positioned.</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Not as durable as other binding methods like perfect binding or case binding for long-term use.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0" name="Rectangle 9"/>
          <p:cNvSpPr/>
          <p:nvPr/>
        </p:nvSpPr>
        <p:spPr>
          <a:xfrm>
            <a:off x="3960582" y="0"/>
            <a:ext cx="6626627" cy="461665"/>
          </a:xfrm>
          <a:prstGeom prst="rect">
            <a:avLst/>
          </a:prstGeom>
        </p:spPr>
        <p:txBody>
          <a:bodyPr wrap="square">
            <a:spAutoFit/>
          </a:bodyPr>
          <a:lstStyle/>
          <a:p>
            <a:pPr lvl="0">
              <a:buSzPts val="2000"/>
            </a:pPr>
            <a:r>
              <a:rPr lang="en-US" sz="2400" b="1" dirty="0" smtClean="0">
                <a:solidFill>
                  <a:srgbClr val="55301C"/>
                </a:solidFill>
                <a:latin typeface="Poor Richard" panose="02080502050505020702" pitchFamily="18" charset="0"/>
              </a:rPr>
              <a:t>The </a:t>
            </a:r>
            <a:r>
              <a:rPr lang="en-US" sz="2400" b="1" dirty="0">
                <a:solidFill>
                  <a:srgbClr val="55301C"/>
                </a:solidFill>
                <a:latin typeface="Poor Richard" panose="02080502050505020702" pitchFamily="18" charset="0"/>
              </a:rPr>
              <a:t>perfect binding process </a:t>
            </a:r>
          </a:p>
        </p:txBody>
      </p:sp>
      <p:sp>
        <p:nvSpPr>
          <p:cNvPr id="3" name="Oval 2"/>
          <p:cNvSpPr/>
          <p:nvPr/>
        </p:nvSpPr>
        <p:spPr>
          <a:xfrm>
            <a:off x="0" y="0"/>
            <a:ext cx="5199961" cy="5296693"/>
          </a:xfrm>
          <a:prstGeom prst="ellipse">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 name="Rectangle 1"/>
          <p:cNvSpPr/>
          <p:nvPr/>
        </p:nvSpPr>
        <p:spPr>
          <a:xfrm>
            <a:off x="190040" y="918336"/>
            <a:ext cx="8367311" cy="4109330"/>
          </a:xfrm>
          <a:prstGeom prst="rect">
            <a:avLst/>
          </a:prstGeom>
        </p:spPr>
        <p:txBody>
          <a:bodyPr wrap="square">
            <a:spAutoFit/>
          </a:bodyPr>
          <a:lstStyle/>
          <a:p>
            <a:pPr marL="285750" indent="-285750" algn="just">
              <a:lnSpc>
                <a:spcPct val="115000"/>
              </a:lnSpc>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Perfect </a:t>
            </a:r>
            <a:r>
              <a:rPr lang="en-US" sz="1800" dirty="0">
                <a:latin typeface="+mn-lt"/>
                <a:ea typeface="Calibri" panose="020F0502020204030204" pitchFamily="34" charset="0"/>
                <a:cs typeface="Times New Roman" panose="02020603050405020304" pitchFamily="18" charset="0"/>
              </a:rPr>
              <a:t>binding is a common bookbinding technique used for commercially produced books as it is a fast method of binding books that can be easily scaled up to meet the production volume required by commercial book publishers. </a:t>
            </a:r>
            <a:endParaRPr lang="en-US" sz="1800" dirty="0" smtClean="0">
              <a:latin typeface="+mn-lt"/>
              <a:ea typeface="Calibri" panose="020F0502020204030204" pitchFamily="34" charset="0"/>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Before </a:t>
            </a:r>
            <a:r>
              <a:rPr lang="en-US" sz="1800" dirty="0">
                <a:latin typeface="+mn-lt"/>
                <a:ea typeface="Calibri" panose="020F0502020204030204" pitchFamily="34" charset="0"/>
                <a:cs typeface="Times New Roman" panose="02020603050405020304" pitchFamily="18" charset="0"/>
              </a:rPr>
              <a:t>perfect binding begins, the pages of the publication must be designed, laid out, and printed. This involves:</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Design</a:t>
            </a:r>
            <a:r>
              <a:rPr lang="en-US" sz="1800" dirty="0">
                <a:latin typeface="+mn-lt"/>
                <a:ea typeface="Calibri" panose="020F0502020204030204" pitchFamily="34" charset="0"/>
                <a:cs typeface="Times New Roman" panose="02020603050405020304" pitchFamily="18" charset="0"/>
              </a:rPr>
              <a:t>: Creating the layout of the publication using software like Adobe InDesign, Illustrator, or other desktop publishing tools.</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Page Arrangement</a:t>
            </a:r>
            <a:r>
              <a:rPr lang="en-US" sz="1800" dirty="0">
                <a:latin typeface="+mn-lt"/>
                <a:ea typeface="Calibri" panose="020F0502020204030204" pitchFamily="34" charset="0"/>
                <a:cs typeface="Times New Roman" panose="02020603050405020304" pitchFamily="18" charset="0"/>
              </a:rPr>
              <a:t>: Organizing the pages in the correct order for printing, ensuring that they will be in the proper sequence after binding.</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Printing</a:t>
            </a:r>
            <a:r>
              <a:rPr lang="en-US" sz="1800" dirty="0">
                <a:latin typeface="+mn-lt"/>
                <a:ea typeface="Calibri" panose="020F0502020204030204" pitchFamily="34" charset="0"/>
                <a:cs typeface="Times New Roman" panose="02020603050405020304" pitchFamily="18" charset="0"/>
              </a:rPr>
              <a:t>: Producing the printed pages on a printing press or digital printer.</a:t>
            </a:r>
            <a:endParaRPr lang="en-US" sz="1800" dirty="0">
              <a:effectLst/>
              <a:latin typeface="+mn-lt"/>
              <a:ea typeface="Calibri" panose="020F0502020204030204" pitchFamily="34" charset="0"/>
              <a:cs typeface="Times New Roman" panose="02020603050405020304" pitchFamily="18" charset="0"/>
            </a:endParaRPr>
          </a:p>
        </p:txBody>
      </p:sp>
      <p:sp>
        <p:nvSpPr>
          <p:cNvPr id="4" name="Rectangle 3"/>
          <p:cNvSpPr/>
          <p:nvPr/>
        </p:nvSpPr>
        <p:spPr>
          <a:xfrm>
            <a:off x="0" y="484560"/>
            <a:ext cx="3063659" cy="410882"/>
          </a:xfrm>
          <a:prstGeom prst="rect">
            <a:avLst/>
          </a:prstGeom>
        </p:spPr>
        <p:txBody>
          <a:bodyPr wrap="none">
            <a:spAutoFit/>
          </a:bodyPr>
          <a:lstStyle/>
          <a:p>
            <a:pPr marL="285750" lvl="0" indent="-285750" algn="just">
              <a:lnSpc>
                <a:spcPct val="115000"/>
              </a:lnSpc>
              <a:spcAft>
                <a:spcPts val="1000"/>
              </a:spcAft>
              <a:buFont typeface="Arial" panose="020B0604020202020204" pitchFamily="34" charset="0"/>
              <a:buChar char="•"/>
            </a:pPr>
            <a:r>
              <a:rPr lang="en-US" sz="1800" b="1" dirty="0">
                <a:ea typeface="Calibri" panose="020F0502020204030204" pitchFamily="34" charset="0"/>
                <a:cs typeface="Times New Roman" panose="02020603050405020304" pitchFamily="18" charset="0"/>
              </a:rPr>
              <a:t>1. Prepress Preparation</a:t>
            </a:r>
            <a:endParaRPr lang="en-US" sz="1800" dirty="0">
              <a:ea typeface="Calibri" panose="020F0502020204030204" pitchFamily="34"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8"/>
          <p:cNvSpPr txBox="1">
            <a:spLocks noGrp="1"/>
          </p:cNvSpPr>
          <p:nvPr>
            <p:ph type="subTitle" idx="1"/>
          </p:nvPr>
        </p:nvSpPr>
        <p:spPr>
          <a:xfrm>
            <a:off x="0" y="970222"/>
            <a:ext cx="8571123" cy="3567447"/>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1800" b="1" dirty="0">
                <a:solidFill>
                  <a:srgbClr val="22130B"/>
                </a:solidFill>
                <a:latin typeface="Arial"/>
                <a:ea typeface="Arial"/>
                <a:cs typeface="Arial"/>
                <a:sym typeface="Arial"/>
              </a:rPr>
              <a:t>2. Collating</a:t>
            </a:r>
          </a:p>
          <a:p>
            <a:pPr marL="285750" indent="-285750">
              <a:buFont typeface="Arial" panose="020B0604020202020204" pitchFamily="34" charset="0"/>
              <a:buChar char="•"/>
            </a:pPr>
            <a:r>
              <a:rPr lang="en-US" sz="1800" dirty="0">
                <a:solidFill>
                  <a:srgbClr val="22130B"/>
                </a:solidFill>
                <a:latin typeface="Arial"/>
                <a:ea typeface="Arial"/>
                <a:cs typeface="Arial"/>
                <a:sym typeface="Arial"/>
              </a:rPr>
              <a:t>After printing, the individual pages or signatures are collated into the correct order. This ensures that the pages of the publication are arranged sequentially before binding. Collating can be done manually by hand or using </a:t>
            </a:r>
            <a:r>
              <a:rPr lang="en-US" sz="1800" dirty="0" smtClean="0">
                <a:solidFill>
                  <a:srgbClr val="22130B"/>
                </a:solidFill>
                <a:latin typeface="Arial"/>
                <a:ea typeface="Arial"/>
                <a:cs typeface="Arial"/>
                <a:sym typeface="Arial"/>
              </a:rPr>
              <a:t>automation.</a:t>
            </a:r>
            <a:endParaRPr lang="en-US" sz="1800" b="1" dirty="0">
              <a:solidFill>
                <a:srgbClr val="22130B"/>
              </a:solidFill>
              <a:latin typeface="Arial"/>
              <a:ea typeface="Arial"/>
              <a:cs typeface="Arial"/>
              <a:sym typeface="Arial"/>
            </a:endParaRPr>
          </a:p>
          <a:p>
            <a:pPr marL="285750" indent="-285750">
              <a:buFont typeface="Arial" panose="020B0604020202020204" pitchFamily="34" charset="0"/>
              <a:buChar char="•"/>
            </a:pPr>
            <a:r>
              <a:rPr lang="en-US" sz="1800" b="1" dirty="0">
                <a:solidFill>
                  <a:srgbClr val="22130B"/>
                </a:solidFill>
                <a:latin typeface="Arial"/>
                <a:ea typeface="Arial"/>
                <a:cs typeface="Arial"/>
                <a:sym typeface="Arial"/>
              </a:rPr>
              <a:t>3. Milling</a:t>
            </a:r>
          </a:p>
          <a:p>
            <a:pPr marL="285750" indent="-285750">
              <a:buFont typeface="Arial" panose="020B0604020202020204" pitchFamily="34" charset="0"/>
              <a:buChar char="•"/>
            </a:pPr>
            <a:r>
              <a:rPr lang="en-US" sz="1800" dirty="0">
                <a:solidFill>
                  <a:srgbClr val="22130B"/>
                </a:solidFill>
                <a:latin typeface="Arial"/>
                <a:ea typeface="Arial"/>
                <a:cs typeface="Arial"/>
                <a:sym typeface="Arial"/>
              </a:rPr>
              <a:t>Once collated, the spine edge of the book block is milled or roughened. This process removes a small amount of material from the spine, creating a rough surface for better adhesion of the glue. Milling also increases the flexibility of the spine, allowing the book to open more easily.</a:t>
            </a:r>
          </a:p>
          <a:p>
            <a:pPr marL="285750" indent="-285750">
              <a:buFont typeface="Arial" panose="020B0604020202020204" pitchFamily="34" charset="0"/>
              <a:buChar char="•"/>
            </a:pPr>
            <a:r>
              <a:rPr lang="en-US" sz="1800" b="1" dirty="0">
                <a:solidFill>
                  <a:srgbClr val="22130B"/>
                </a:solidFill>
                <a:latin typeface="Arial"/>
                <a:ea typeface="Arial"/>
                <a:cs typeface="Arial"/>
                <a:sym typeface="Arial"/>
              </a:rPr>
              <a:t>4. Gluing</a:t>
            </a:r>
          </a:p>
          <a:p>
            <a:pPr marL="285750" indent="-285750">
              <a:buFont typeface="Arial" panose="020B0604020202020204" pitchFamily="34" charset="0"/>
              <a:buChar char="•"/>
            </a:pPr>
            <a:r>
              <a:rPr lang="en-US" sz="1800" dirty="0">
                <a:solidFill>
                  <a:srgbClr val="22130B"/>
                </a:solidFill>
                <a:latin typeface="Arial"/>
                <a:ea typeface="Arial"/>
                <a:cs typeface="Arial"/>
                <a:sym typeface="Arial"/>
              </a:rPr>
              <a:t>After milling, the book block is placed in a perfect binding machine, where hot glue is applied along the milled spine edge. The glue penetrates into the fibers of the paper, bonding the pages together and forming a strong, durable spine. The glue is applied evenly to ensure uniform adhesion across the entire spine.</a:t>
            </a:r>
          </a:p>
        </p:txBody>
      </p:sp>
      <p:sp>
        <p:nvSpPr>
          <p:cNvPr id="7" name="Rectangle 6"/>
          <p:cNvSpPr/>
          <p:nvPr/>
        </p:nvSpPr>
        <p:spPr>
          <a:xfrm>
            <a:off x="3200399" y="0"/>
            <a:ext cx="6769865"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The perfect binding process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1185352" y="-10849"/>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The perfect binding process </a:t>
            </a:r>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 name="Rectangle 1"/>
          <p:cNvSpPr/>
          <p:nvPr/>
        </p:nvSpPr>
        <p:spPr>
          <a:xfrm>
            <a:off x="0" y="275501"/>
            <a:ext cx="7612560" cy="4867999"/>
          </a:xfrm>
          <a:prstGeom prst="rect">
            <a:avLst/>
          </a:prstGeom>
        </p:spPr>
        <p:txBody>
          <a:bodyPr wrap="square">
            <a:spAutoFit/>
          </a:bodyPr>
          <a:lstStyle/>
          <a:p>
            <a:pPr algn="just">
              <a:spcAft>
                <a:spcPts val="1000"/>
              </a:spcAft>
            </a:pPr>
            <a:r>
              <a:rPr lang="en-US" sz="1800" b="1" dirty="0">
                <a:latin typeface="+mn-lt"/>
                <a:ea typeface="Calibri" panose="020F0502020204030204" pitchFamily="34" charset="0"/>
                <a:cs typeface="Times New Roman" panose="02020603050405020304" pitchFamily="18" charset="0"/>
              </a:rPr>
              <a:t>5. Attaching the Cover</a:t>
            </a:r>
            <a:endParaRPr lang="en-US" sz="1800" dirty="0">
              <a:latin typeface="+mn-lt"/>
              <a:ea typeface="Calibri" panose="020F0502020204030204" pitchFamily="34" charset="0"/>
              <a:cs typeface="Times New Roman" panose="02020603050405020304" pitchFamily="18" charset="0"/>
            </a:endParaRPr>
          </a:p>
          <a:p>
            <a:pPr marL="285750" indent="-285750" algn="just">
              <a:spcAft>
                <a:spcPts val="1000"/>
              </a:spcAft>
              <a:buFont typeface="Arial" panose="020B0604020202020204" pitchFamily="34" charset="0"/>
              <a:buChar char="•"/>
            </a:pPr>
            <a:r>
              <a:rPr lang="en-US" sz="1800" dirty="0">
                <a:latin typeface="+mn-lt"/>
                <a:ea typeface="Calibri" panose="020F0502020204030204" pitchFamily="34" charset="0"/>
                <a:cs typeface="Times New Roman" panose="02020603050405020304" pitchFamily="18" charset="0"/>
              </a:rPr>
              <a:t>Once the glue is applied, a cover is wrapped around the glued spine of the book block. </a:t>
            </a:r>
            <a:endParaRPr lang="en-US" sz="1800" dirty="0" smtClean="0">
              <a:latin typeface="+mn-lt"/>
              <a:ea typeface="Calibri" panose="020F0502020204030204" pitchFamily="34" charset="0"/>
              <a:cs typeface="Times New Roman" panose="02020603050405020304" pitchFamily="18" charset="0"/>
            </a:endParaRPr>
          </a:p>
          <a:p>
            <a:pPr marL="285750" indent="-285750" algn="just">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The </a:t>
            </a:r>
            <a:r>
              <a:rPr lang="en-US" sz="1800" dirty="0">
                <a:latin typeface="+mn-lt"/>
                <a:ea typeface="Calibri" panose="020F0502020204030204" pitchFamily="34" charset="0"/>
                <a:cs typeface="Times New Roman" panose="02020603050405020304" pitchFamily="18" charset="0"/>
              </a:rPr>
              <a:t>cover can be made of paper, cardstock, or a thicker material like </a:t>
            </a:r>
            <a:r>
              <a:rPr lang="en-US" sz="1800" dirty="0" smtClean="0">
                <a:latin typeface="+mn-lt"/>
                <a:ea typeface="Calibri" panose="020F0502020204030204" pitchFamily="34" charset="0"/>
                <a:cs typeface="Times New Roman" panose="02020603050405020304" pitchFamily="18" charset="0"/>
              </a:rPr>
              <a:t>chipboard.</a:t>
            </a:r>
          </a:p>
          <a:p>
            <a:pPr marL="285750" indent="-285750" algn="just">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The </a:t>
            </a:r>
            <a:r>
              <a:rPr lang="en-US" sz="1800" dirty="0">
                <a:latin typeface="+mn-lt"/>
                <a:ea typeface="Calibri" panose="020F0502020204030204" pitchFamily="34" charset="0"/>
                <a:cs typeface="Times New Roman" panose="02020603050405020304" pitchFamily="18" charset="0"/>
              </a:rPr>
              <a:t>cover extends slightly beyond the edges of the pages to provide protection and stability.</a:t>
            </a:r>
          </a:p>
          <a:p>
            <a:pPr algn="just">
              <a:spcAft>
                <a:spcPts val="1000"/>
              </a:spcAft>
            </a:pPr>
            <a:r>
              <a:rPr lang="en-US" sz="1800" b="1" dirty="0">
                <a:latin typeface="+mn-lt"/>
                <a:ea typeface="Calibri" panose="020F0502020204030204" pitchFamily="34" charset="0"/>
                <a:cs typeface="Times New Roman" panose="02020603050405020304" pitchFamily="18" charset="0"/>
              </a:rPr>
              <a:t>6. Pressing and Drying</a:t>
            </a:r>
            <a:endParaRPr lang="en-US" sz="1800" dirty="0">
              <a:latin typeface="+mn-lt"/>
              <a:ea typeface="Calibri" panose="020F0502020204030204" pitchFamily="34" charset="0"/>
              <a:cs typeface="Times New Roman" panose="02020603050405020304" pitchFamily="18" charset="0"/>
            </a:endParaRPr>
          </a:p>
          <a:p>
            <a:pPr marL="285750" indent="-285750" algn="just">
              <a:spcAft>
                <a:spcPts val="1000"/>
              </a:spcAft>
              <a:buFont typeface="Arial" panose="020B0604020202020204" pitchFamily="34" charset="0"/>
              <a:buChar char="•"/>
            </a:pPr>
            <a:r>
              <a:rPr lang="en-US" sz="1800" dirty="0">
                <a:latin typeface="+mn-lt"/>
                <a:ea typeface="Calibri" panose="020F0502020204030204" pitchFamily="34" charset="0"/>
                <a:cs typeface="Times New Roman" panose="02020603050405020304" pitchFamily="18" charset="0"/>
              </a:rPr>
              <a:t>After the cover is attached, the book undergoes a pressing process to ensure proper adhesion of the glue and to flatten the cover. </a:t>
            </a:r>
            <a:endParaRPr lang="en-US" sz="1800" dirty="0" smtClean="0">
              <a:latin typeface="+mn-lt"/>
              <a:ea typeface="Calibri" panose="020F0502020204030204" pitchFamily="34" charset="0"/>
              <a:cs typeface="Times New Roman" panose="02020603050405020304" pitchFamily="18" charset="0"/>
            </a:endParaRPr>
          </a:p>
          <a:p>
            <a:pPr marL="285750" indent="-285750" algn="just">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The </a:t>
            </a:r>
            <a:r>
              <a:rPr lang="en-US" sz="1800" dirty="0">
                <a:latin typeface="+mn-lt"/>
                <a:ea typeface="Calibri" panose="020F0502020204030204" pitchFamily="34" charset="0"/>
                <a:cs typeface="Times New Roman" panose="02020603050405020304" pitchFamily="18" charset="0"/>
              </a:rPr>
              <a:t>book is then allowed to dry completely, typically in a cooling rack or drying cabinet. </a:t>
            </a:r>
            <a:endParaRPr lang="en-US" sz="1800" dirty="0" smtClean="0">
              <a:latin typeface="+mn-lt"/>
              <a:ea typeface="Calibri" panose="020F0502020204030204" pitchFamily="34" charset="0"/>
              <a:cs typeface="Times New Roman" panose="02020603050405020304" pitchFamily="18" charset="0"/>
            </a:endParaRPr>
          </a:p>
          <a:p>
            <a:pPr marL="285750" indent="-285750" algn="just">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Drying </a:t>
            </a:r>
            <a:r>
              <a:rPr lang="en-US" sz="1800" dirty="0">
                <a:latin typeface="+mn-lt"/>
                <a:ea typeface="Calibri" panose="020F0502020204030204" pitchFamily="34" charset="0"/>
                <a:cs typeface="Times New Roman" panose="02020603050405020304" pitchFamily="18" charset="0"/>
              </a:rPr>
              <a:t>time may vary depending on the type of glue used and environmental conditions</a:t>
            </a:r>
            <a:r>
              <a:rPr lang="en-US" sz="1800" dirty="0" smtClean="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9" name="Google Shape;149;p10"/>
          <p:cNvSpPr txBox="1">
            <a:spLocks noGrp="1"/>
          </p:cNvSpPr>
          <p:nvPr>
            <p:ph type="title"/>
          </p:nvPr>
        </p:nvSpPr>
        <p:spPr>
          <a:xfrm>
            <a:off x="-466817" y="127004"/>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The perfect binding process </a:t>
            </a:r>
          </a:p>
        </p:txBody>
      </p:sp>
      <p:sp>
        <p:nvSpPr>
          <p:cNvPr id="3" name="Rectangle 2"/>
          <p:cNvSpPr/>
          <p:nvPr/>
        </p:nvSpPr>
        <p:spPr>
          <a:xfrm>
            <a:off x="214829" y="699704"/>
            <a:ext cx="5668178" cy="4334520"/>
          </a:xfrm>
          <a:prstGeom prst="rect">
            <a:avLst/>
          </a:prstGeom>
        </p:spPr>
        <p:txBody>
          <a:bodyPr wrap="square">
            <a:spAutoFit/>
          </a:bodyPr>
          <a:lstStyle/>
          <a:p>
            <a:pPr lvl="0" algn="just">
              <a:spcAft>
                <a:spcPts val="1000"/>
              </a:spcAft>
            </a:pPr>
            <a:r>
              <a:rPr lang="en-US" sz="1800" b="1" dirty="0">
                <a:ea typeface="Calibri" panose="020F0502020204030204" pitchFamily="34" charset="0"/>
                <a:cs typeface="Times New Roman" panose="02020603050405020304" pitchFamily="18" charset="0"/>
              </a:rPr>
              <a:t>7. Trimming</a:t>
            </a:r>
            <a:endParaRPr lang="en-US" sz="1800" dirty="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800" dirty="0">
                <a:ea typeface="Calibri" panose="020F0502020204030204" pitchFamily="34" charset="0"/>
                <a:cs typeface="Times New Roman" panose="02020603050405020304" pitchFamily="18" charset="0"/>
              </a:rPr>
              <a:t>Once the book is dry, any excess material from the edges of the pages and cover is trimmed away to create a clean, uniform </a:t>
            </a:r>
            <a:r>
              <a:rPr lang="en-US" sz="1800" dirty="0" smtClean="0">
                <a:ea typeface="Calibri" panose="020F0502020204030204" pitchFamily="34" charset="0"/>
                <a:cs typeface="Times New Roman" panose="02020603050405020304" pitchFamily="18" charset="0"/>
              </a:rPr>
              <a:t>edge.</a:t>
            </a:r>
          </a:p>
          <a:p>
            <a:pPr marL="285750" lvl="0" indent="-285750" algn="just">
              <a:spcAft>
                <a:spcPts val="1000"/>
              </a:spcAft>
              <a:buFont typeface="Arial" panose="020B0604020202020204" pitchFamily="34" charset="0"/>
              <a:buChar char="•"/>
            </a:pPr>
            <a:r>
              <a:rPr lang="en-US" sz="1800" dirty="0" smtClean="0">
                <a:ea typeface="Calibri" panose="020F0502020204030204" pitchFamily="34" charset="0"/>
                <a:cs typeface="Times New Roman" panose="02020603050405020304" pitchFamily="18" charset="0"/>
              </a:rPr>
              <a:t>This </a:t>
            </a:r>
            <a:r>
              <a:rPr lang="en-US" sz="1800" dirty="0">
                <a:ea typeface="Calibri" panose="020F0502020204030204" pitchFamily="34" charset="0"/>
                <a:cs typeface="Times New Roman" panose="02020603050405020304" pitchFamily="18" charset="0"/>
              </a:rPr>
              <a:t>step ensures that the finished book has neat and even edges, enhancing its overall appearance.</a:t>
            </a:r>
          </a:p>
          <a:p>
            <a:pPr lvl="0" algn="just">
              <a:spcAft>
                <a:spcPts val="1000"/>
              </a:spcAft>
            </a:pPr>
            <a:r>
              <a:rPr lang="en-US" sz="1800" b="1" dirty="0">
                <a:ea typeface="Calibri" panose="020F0502020204030204" pitchFamily="34" charset="0"/>
                <a:cs typeface="Times New Roman" panose="02020603050405020304" pitchFamily="18" charset="0"/>
              </a:rPr>
              <a:t>8. Quality Control</a:t>
            </a:r>
            <a:endParaRPr lang="en-US" sz="1800" dirty="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800" dirty="0">
                <a:ea typeface="Calibri" panose="020F0502020204030204" pitchFamily="34" charset="0"/>
                <a:cs typeface="Times New Roman" panose="02020603050405020304" pitchFamily="18" charset="0"/>
              </a:rPr>
              <a:t>Throughout the perfect binding process, quality control checks are performed to ensure that the finished books meet the desired standards. </a:t>
            </a:r>
            <a:endParaRPr lang="en-US" sz="1800" dirty="0" smtClean="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800" dirty="0" smtClean="0">
                <a:ea typeface="Calibri" panose="020F0502020204030204" pitchFamily="34" charset="0"/>
                <a:cs typeface="Times New Roman" panose="02020603050405020304" pitchFamily="18" charset="0"/>
              </a:rPr>
              <a:t>This </a:t>
            </a:r>
            <a:r>
              <a:rPr lang="en-US" sz="1800" dirty="0">
                <a:ea typeface="Calibri" panose="020F0502020204030204" pitchFamily="34" charset="0"/>
                <a:cs typeface="Times New Roman" panose="02020603050405020304" pitchFamily="18" charset="0"/>
              </a:rPr>
              <a:t>includes checking for proper collating, milling, gluing, attaching the cover, trimming, and overall appearance of the finished product.</a:t>
            </a:r>
          </a:p>
        </p:txBody>
      </p:sp>
      <p:pic>
        <p:nvPicPr>
          <p:cNvPr id="2" name="Picture 1"/>
          <p:cNvPicPr>
            <a:picLocks noChangeAspect="1"/>
          </p:cNvPicPr>
          <p:nvPr/>
        </p:nvPicPr>
        <p:blipFill>
          <a:blip r:embed="rId3"/>
          <a:stretch>
            <a:fillRect/>
          </a:stretch>
        </p:blipFill>
        <p:spPr>
          <a:xfrm>
            <a:off x="5982716" y="1291750"/>
            <a:ext cx="2990479" cy="2990479"/>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5982716" y="4504943"/>
            <a:ext cx="3010103" cy="369332"/>
          </a:xfrm>
          <a:prstGeom prst="rect">
            <a:avLst/>
          </a:prstGeom>
        </p:spPr>
        <p:txBody>
          <a:bodyPr wrap="square">
            <a:spAutoFit/>
          </a:bodyPr>
          <a:lstStyle/>
          <a:p>
            <a:r>
              <a:rPr lang="en-US" sz="900" dirty="0" smtClean="0"/>
              <a:t>Source: https</a:t>
            </a:r>
            <a:r>
              <a:rPr lang="en-US" sz="900" dirty="0"/>
              <a:t>://bambra.com.au/news/a-guide-to-book-binding-types/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4" name="Rectangle 3"/>
          <p:cNvSpPr/>
          <p:nvPr/>
        </p:nvSpPr>
        <p:spPr>
          <a:xfrm>
            <a:off x="2102677" y="87776"/>
            <a:ext cx="3469219" cy="578685"/>
          </a:xfrm>
          <a:prstGeom prst="rect">
            <a:avLst/>
          </a:prstGeom>
        </p:spPr>
        <p:txBody>
          <a:bodyPr wrap="none">
            <a:spAutoFit/>
          </a:bodyPr>
          <a:lstStyle/>
          <a:p>
            <a:pPr marL="457200" lvl="0" indent="-342900" algn="just">
              <a:lnSpc>
                <a:spcPct val="150000"/>
              </a:lnSpc>
              <a:spcBef>
                <a:spcPts val="1800"/>
              </a:spcBef>
              <a:buClr>
                <a:srgbClr val="B08980"/>
              </a:buClr>
              <a:buSzPts val="1400"/>
            </a:pPr>
            <a:r>
              <a:rPr lang="en-US" sz="2400" b="1" dirty="0">
                <a:solidFill>
                  <a:schemeClr val="bg1">
                    <a:lumMod val="10000"/>
                  </a:schemeClr>
                </a:solidFill>
                <a:latin typeface="Poor Richard" panose="02080502050505020702" pitchFamily="18" charset="0"/>
              </a:rPr>
              <a:t>The perfect binding process </a:t>
            </a:r>
          </a:p>
        </p:txBody>
      </p:sp>
      <p:sp>
        <p:nvSpPr>
          <p:cNvPr id="2" name="Rectangle 1"/>
          <p:cNvSpPr/>
          <p:nvPr/>
        </p:nvSpPr>
        <p:spPr>
          <a:xfrm>
            <a:off x="247879" y="895348"/>
            <a:ext cx="7441894" cy="4016484"/>
          </a:xfrm>
          <a:prstGeom prst="rect">
            <a:avLst/>
          </a:prstGeom>
        </p:spPr>
        <p:txBody>
          <a:bodyPr wrap="square">
            <a:spAutoFit/>
          </a:bodyPr>
          <a:lstStyle/>
          <a:p>
            <a:pPr algn="just">
              <a:spcAft>
                <a:spcPts val="1000"/>
              </a:spcAft>
            </a:pPr>
            <a:r>
              <a:rPr lang="en-US" sz="1800" b="1" dirty="0">
                <a:latin typeface="+mn-lt"/>
                <a:ea typeface="Calibri" panose="020F0502020204030204" pitchFamily="34" charset="0"/>
                <a:cs typeface="Times New Roman" panose="02020603050405020304" pitchFamily="18" charset="0"/>
              </a:rPr>
              <a:t>Advantages of Perfect Binding:</a:t>
            </a:r>
            <a:endParaRPr lang="en-US" sz="1800" dirty="0">
              <a:latin typeface="+mn-lt"/>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Suitable for medium to large print runs.</a:t>
            </a: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Professional appearance similar to hardcover books.</a:t>
            </a: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Accommodates higher page counts compared to saddle stitching.</a:t>
            </a: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Durable and long-lasting binding method.</a:t>
            </a: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Allows for printing on the spine for easy identification.</a:t>
            </a:r>
          </a:p>
          <a:p>
            <a:pPr algn="just">
              <a:spcAft>
                <a:spcPts val="1000"/>
              </a:spcAft>
            </a:pPr>
            <a:r>
              <a:rPr lang="en-US" sz="1800" b="1" dirty="0">
                <a:latin typeface="+mn-lt"/>
                <a:ea typeface="Calibri" panose="020F0502020204030204" pitchFamily="34" charset="0"/>
                <a:cs typeface="Times New Roman" panose="02020603050405020304" pitchFamily="18" charset="0"/>
              </a:rPr>
              <a:t>Limitations of Perfect Binding:</a:t>
            </a:r>
            <a:endParaRPr lang="en-US" sz="1800" dirty="0">
              <a:latin typeface="+mn-lt"/>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Requires longer drying time compared to saddle stitching.</a:t>
            </a: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Not suitable for very thin publications or those with low page counts.</a:t>
            </a: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Costlier than saddle stitching for short print runs.</a:t>
            </a: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1771848" y="-385501"/>
            <a:ext cx="7704000" cy="572700"/>
          </a:xfrm>
          <a:prstGeom prst="rect">
            <a:avLst/>
          </a:prstGeom>
          <a:noFill/>
          <a:ln>
            <a:noFill/>
          </a:ln>
        </p:spPr>
        <p:txBody>
          <a:bodyPr spcFirstLastPara="1" wrap="square" lIns="91425" tIns="91425" rIns="91425" bIns="91425" anchor="t" anchorCtr="0">
            <a:noAutofit/>
          </a:bodyPr>
          <a:lstStyle/>
          <a:p>
            <a:pPr marL="457200" lvl="0" indent="-342900" algn="just">
              <a:lnSpc>
                <a:spcPct val="150000"/>
              </a:lnSpc>
              <a:spcBef>
                <a:spcPts val="1800"/>
              </a:spcBef>
              <a:buClr>
                <a:srgbClr val="B08980"/>
              </a:buClr>
              <a:buSzPts val="1400"/>
            </a:pPr>
            <a:r>
              <a:rPr lang="en-US" dirty="0">
                <a:solidFill>
                  <a:schemeClr val="bg1">
                    <a:lumMod val="25000"/>
                  </a:schemeClr>
                </a:solidFill>
                <a:latin typeface="Poor Richard" panose="02080502050505020702" pitchFamily="18" charset="0"/>
              </a:rPr>
              <a:t>Spiral Binding (Coil Binding) process</a:t>
            </a:r>
          </a:p>
        </p:txBody>
      </p:sp>
      <p:sp>
        <p:nvSpPr>
          <p:cNvPr id="3" name="Rectangle 2"/>
          <p:cNvSpPr/>
          <p:nvPr/>
        </p:nvSpPr>
        <p:spPr>
          <a:xfrm>
            <a:off x="1" y="515240"/>
            <a:ext cx="7667740" cy="5321457"/>
          </a:xfrm>
          <a:prstGeom prst="rect">
            <a:avLst/>
          </a:prstGeom>
        </p:spPr>
        <p:txBody>
          <a:bodyPr wrap="square">
            <a:spAutoFit/>
          </a:bodyPr>
          <a:lstStyle/>
          <a:p>
            <a:pPr marL="171450" indent="-171450" algn="just">
              <a:lnSpc>
                <a:spcPct val="115000"/>
              </a:lnSpc>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Spiral </a:t>
            </a:r>
            <a:r>
              <a:rPr lang="en-US" sz="1800" dirty="0">
                <a:latin typeface="+mn-lt"/>
                <a:ea typeface="Calibri" panose="020F0502020204030204" pitchFamily="34" charset="0"/>
                <a:cs typeface="Times New Roman" panose="02020603050405020304" pitchFamily="18" charset="0"/>
              </a:rPr>
              <a:t>binding, also known as coil binding is a method where a continuous spiral of durable plastic or metal coil is threaded through evenly spaced holes along the edge of your document. </a:t>
            </a:r>
            <a:endParaRPr lang="en-US" sz="1800" dirty="0" smtClean="0">
              <a:latin typeface="+mn-lt"/>
              <a:ea typeface="Calibri" panose="020F0502020204030204" pitchFamily="34" charset="0"/>
              <a:cs typeface="Times New Roman" panose="02020603050405020304" pitchFamily="18" charset="0"/>
            </a:endParaRPr>
          </a:p>
          <a:p>
            <a:pPr marL="171450" indent="-171450" algn="just">
              <a:lnSpc>
                <a:spcPct val="115000"/>
              </a:lnSpc>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It </a:t>
            </a:r>
            <a:r>
              <a:rPr lang="en-US" sz="1800" dirty="0">
                <a:latin typeface="+mn-lt"/>
                <a:ea typeface="Calibri" panose="020F0502020204030204" pitchFamily="34" charset="0"/>
                <a:cs typeface="Times New Roman" panose="02020603050405020304" pitchFamily="18" charset="0"/>
              </a:rPr>
              <a:t>provides a beautiful aesthetic appeal and is adaptable and easy to use across various sectors. </a:t>
            </a:r>
            <a:endParaRPr lang="en-US" sz="1800" dirty="0" smtClean="0">
              <a:latin typeface="+mn-lt"/>
              <a:ea typeface="Calibri" panose="020F0502020204030204" pitchFamily="34" charset="0"/>
              <a:cs typeface="Times New Roman" panose="02020603050405020304" pitchFamily="18" charset="0"/>
            </a:endParaRPr>
          </a:p>
          <a:p>
            <a:pPr marL="171450" indent="-171450" algn="just">
              <a:lnSpc>
                <a:spcPct val="115000"/>
              </a:lnSpc>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Spiral </a:t>
            </a:r>
            <a:r>
              <a:rPr lang="en-US" sz="1800" dirty="0">
                <a:latin typeface="+mn-lt"/>
                <a:ea typeface="Calibri" panose="020F0502020204030204" pitchFamily="34" charset="0"/>
                <a:cs typeface="Times New Roman" panose="02020603050405020304" pitchFamily="18" charset="0"/>
              </a:rPr>
              <a:t>binding, also known as coil binding, is a popular binding method used to create notebooks, workbooks, manuals, presentations, calendars, and other types of publications. </a:t>
            </a:r>
            <a:endParaRPr lang="en-US" sz="1800" dirty="0" smtClean="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600" b="1" dirty="0">
                <a:latin typeface="+mn-lt"/>
                <a:ea typeface="Calibri" panose="020F0502020204030204" pitchFamily="34" charset="0"/>
                <a:cs typeface="Times New Roman" panose="02020603050405020304" pitchFamily="18" charset="0"/>
              </a:rPr>
              <a:t>1. Prepress Preparation</a:t>
            </a:r>
            <a:endParaRPr lang="en-US" sz="16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600" dirty="0">
                <a:latin typeface="+mn-lt"/>
                <a:ea typeface="Calibri" panose="020F0502020204030204" pitchFamily="34" charset="0"/>
                <a:cs typeface="Times New Roman" panose="02020603050405020304" pitchFamily="18" charset="0"/>
              </a:rPr>
              <a:t>Before spiral binding begins, the pages of the publication must be designed, laid out, and printed. This involves:</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Design</a:t>
            </a:r>
            <a:r>
              <a:rPr lang="en-US" sz="1600" dirty="0">
                <a:latin typeface="+mn-lt"/>
                <a:ea typeface="Calibri" panose="020F0502020204030204" pitchFamily="34" charset="0"/>
                <a:cs typeface="Times New Roman" panose="02020603050405020304" pitchFamily="18" charset="0"/>
              </a:rPr>
              <a:t>: Creating the layout of the publication using software like Adobe InDesign, Illustrator, or other desktop publishing tools.</a:t>
            </a:r>
          </a:p>
          <a:p>
            <a:pPr marL="171450" indent="-171450" algn="just">
              <a:lnSpc>
                <a:spcPct val="115000"/>
              </a:lnSpc>
              <a:spcAft>
                <a:spcPts val="1000"/>
              </a:spcAft>
              <a:buFont typeface="Arial" panose="020B0604020202020204" pitchFamily="34" charset="0"/>
              <a:buChar char="•"/>
            </a:pP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27867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F2E1D8">
                    <a:lumMod val="25000"/>
                  </a:srgbClr>
                </a:solidFill>
                <a:latin typeface="Poor Richard" panose="02080502050505020702" pitchFamily="18" charset="0"/>
              </a:rPr>
              <a:t>Spiral Binding (Coil Binding) process</a:t>
            </a:r>
            <a:endParaRPr dirty="0"/>
          </a:p>
        </p:txBody>
      </p:sp>
      <p:sp>
        <p:nvSpPr>
          <p:cNvPr id="3" name="Rectangle 2"/>
          <p:cNvSpPr/>
          <p:nvPr/>
        </p:nvSpPr>
        <p:spPr>
          <a:xfrm>
            <a:off x="168508" y="572700"/>
            <a:ext cx="7704000" cy="5525615"/>
          </a:xfrm>
          <a:prstGeom prst="rect">
            <a:avLst/>
          </a:prstGeom>
        </p:spPr>
        <p:txBody>
          <a:bodyPr wrap="square">
            <a:spAutoFit/>
          </a:bodyPr>
          <a:lstStyle/>
          <a:p>
            <a:pPr>
              <a:spcAft>
                <a:spcPts val="1000"/>
              </a:spcAft>
            </a:pPr>
            <a:r>
              <a:rPr lang="en-US" sz="1800" b="1" dirty="0">
                <a:latin typeface="+mn-lt"/>
                <a:ea typeface="Calibri" panose="020F0502020204030204" pitchFamily="34" charset="0"/>
                <a:cs typeface="Times New Roman" panose="02020603050405020304" pitchFamily="18" charset="0"/>
              </a:rPr>
              <a:t>1. Prepress </a:t>
            </a:r>
            <a:r>
              <a:rPr lang="en-US" sz="1800" b="1" dirty="0" smtClean="0">
                <a:latin typeface="+mn-lt"/>
                <a:ea typeface="Calibri" panose="020F0502020204030204" pitchFamily="34" charset="0"/>
                <a:cs typeface="Times New Roman" panose="02020603050405020304" pitchFamily="18" charset="0"/>
              </a:rPr>
              <a:t>Preparation…</a:t>
            </a:r>
            <a:endParaRPr lang="en-US" sz="1800" b="1" dirty="0">
              <a:latin typeface="+mn-lt"/>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Page Arrangement</a:t>
            </a:r>
            <a:r>
              <a:rPr lang="en-US" sz="1800" dirty="0">
                <a:latin typeface="+mn-lt"/>
                <a:ea typeface="Calibri" panose="020F0502020204030204" pitchFamily="34" charset="0"/>
                <a:cs typeface="Times New Roman" panose="02020603050405020304" pitchFamily="18" charset="0"/>
              </a:rPr>
              <a:t>: Organizing the pages in the correct order for printing, ensuring that they will be in the proper sequence after binding.</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Printing</a:t>
            </a:r>
            <a:r>
              <a:rPr lang="en-US" sz="1800" dirty="0">
                <a:latin typeface="+mn-lt"/>
                <a:ea typeface="Calibri" panose="020F0502020204030204" pitchFamily="34" charset="0"/>
                <a:cs typeface="Times New Roman" panose="02020603050405020304" pitchFamily="18" charset="0"/>
              </a:rPr>
              <a:t>: Producing the printed pages on a printing press or digital printer.</a:t>
            </a:r>
          </a:p>
          <a:p>
            <a:pPr algn="just">
              <a:lnSpc>
                <a:spcPct val="115000"/>
              </a:lnSpc>
              <a:spcAft>
                <a:spcPts val="1000"/>
              </a:spcAft>
            </a:pPr>
            <a:r>
              <a:rPr lang="en-US" sz="1800" b="1" dirty="0">
                <a:latin typeface="+mn-lt"/>
                <a:ea typeface="Calibri" panose="020F0502020204030204" pitchFamily="34" charset="0"/>
                <a:cs typeface="Times New Roman" panose="02020603050405020304" pitchFamily="18" charset="0"/>
              </a:rPr>
              <a:t>2. Hole Punching</a:t>
            </a:r>
            <a:endParaRPr lang="en-US" sz="1800" dirty="0">
              <a:latin typeface="+mn-lt"/>
              <a:ea typeface="Calibri" panose="020F0502020204030204" pitchFamily="34" charset="0"/>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pPr>
            <a:r>
              <a:rPr lang="en-US" sz="1800" dirty="0">
                <a:latin typeface="+mn-lt"/>
                <a:ea typeface="Calibri" panose="020F0502020204030204" pitchFamily="34" charset="0"/>
                <a:cs typeface="Times New Roman" panose="02020603050405020304" pitchFamily="18" charset="0"/>
              </a:rPr>
              <a:t>Once the pages are printed, they are punched with evenly spaced holes along one edge. </a:t>
            </a:r>
            <a:endParaRPr lang="en-US" sz="1800" dirty="0" smtClean="0">
              <a:latin typeface="+mn-lt"/>
              <a:ea typeface="Calibri" panose="020F0502020204030204" pitchFamily="34" charset="0"/>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The </a:t>
            </a:r>
            <a:r>
              <a:rPr lang="en-US" sz="1800" dirty="0">
                <a:latin typeface="+mn-lt"/>
                <a:ea typeface="Calibri" panose="020F0502020204030204" pitchFamily="34" charset="0"/>
                <a:cs typeface="Times New Roman" panose="02020603050405020304" pitchFamily="18" charset="0"/>
              </a:rPr>
              <a:t>number and spacing of the holes depend on the size of the publication and the diameter of the spiral coil. </a:t>
            </a:r>
            <a:endParaRPr lang="en-US" sz="1800" dirty="0" smtClean="0">
              <a:latin typeface="+mn-lt"/>
              <a:ea typeface="Calibri" panose="020F0502020204030204" pitchFamily="34" charset="0"/>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pPr>
            <a:r>
              <a:rPr lang="en-US" sz="1800" dirty="0" smtClean="0">
                <a:latin typeface="+mn-lt"/>
                <a:ea typeface="Calibri" panose="020F0502020204030204" pitchFamily="34" charset="0"/>
                <a:cs typeface="Times New Roman" panose="02020603050405020304" pitchFamily="18" charset="0"/>
              </a:rPr>
              <a:t>Hole </a:t>
            </a:r>
            <a:r>
              <a:rPr lang="en-US" sz="1800" dirty="0">
                <a:latin typeface="+mn-lt"/>
                <a:ea typeface="Calibri" panose="020F0502020204030204" pitchFamily="34" charset="0"/>
                <a:cs typeface="Times New Roman" panose="02020603050405020304" pitchFamily="18" charset="0"/>
              </a:rPr>
              <a:t>punching can be done using a manual or electric punch machine, depending on the volume of production</a:t>
            </a:r>
            <a:r>
              <a:rPr lang="en-US" sz="1800" dirty="0" smtClean="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endParaRPr lang="en-US" sz="1800" dirty="0">
              <a:latin typeface="+mn-lt"/>
              <a:ea typeface="Calibri" panose="020F0502020204030204" pitchFamily="34" charset="0"/>
              <a:cs typeface="Times New Roman" panose="02020603050405020304" pitchFamily="18" charset="0"/>
            </a:endParaRPr>
          </a:p>
          <a:p>
            <a:r>
              <a:rPr lang="en-US" sz="2000" dirty="0" smtClean="0">
                <a:latin typeface="+mn-lt"/>
              </a:rPr>
              <a:t>.</a:t>
            </a:r>
            <a:endParaRPr lang="en-US" sz="2000" dirty="0">
              <a:latin typeface="+mn-l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1368280" y="0"/>
            <a:ext cx="6943035" cy="572700"/>
          </a:xfrm>
          <a:prstGeom prst="rect">
            <a:avLst/>
          </a:prstGeom>
          <a:noFill/>
          <a:ln>
            <a:noFill/>
          </a:ln>
        </p:spPr>
        <p:txBody>
          <a:bodyPr spcFirstLastPara="1" wrap="square" lIns="91425" tIns="91425" rIns="91425" bIns="91425" anchor="t" anchorCtr="0">
            <a:noAutofit/>
          </a:bodyPr>
          <a:lstStyle/>
          <a:p>
            <a:pPr lvl="0"/>
            <a:r>
              <a:rPr lang="en-US" dirty="0">
                <a:solidFill>
                  <a:srgbClr val="F2E1D8">
                    <a:lumMod val="25000"/>
                  </a:srgbClr>
                </a:solidFill>
                <a:latin typeface="Poor Richard" panose="02080502050505020702" pitchFamily="18" charset="0"/>
              </a:rPr>
              <a:t>Spiral Binding (Coil Binding) process</a:t>
            </a:r>
            <a:endParaRPr dirty="0"/>
          </a:p>
        </p:txBody>
      </p:sp>
      <p:sp>
        <p:nvSpPr>
          <p:cNvPr id="6" name="Rectangle 5"/>
          <p:cNvSpPr/>
          <p:nvPr/>
        </p:nvSpPr>
        <p:spPr>
          <a:xfrm>
            <a:off x="217929" y="815159"/>
            <a:ext cx="5984568" cy="4482381"/>
          </a:xfrm>
          <a:prstGeom prst="rect">
            <a:avLst/>
          </a:prstGeom>
        </p:spPr>
        <p:txBody>
          <a:bodyPr wrap="square">
            <a:spAutoFit/>
          </a:bodyPr>
          <a:lstStyle/>
          <a:p>
            <a:pPr lvl="0" algn="just">
              <a:spcAft>
                <a:spcPts val="1000"/>
              </a:spcAft>
            </a:pPr>
            <a:r>
              <a:rPr lang="en-US" sz="1600" b="1" dirty="0">
                <a:ea typeface="Calibri" panose="020F0502020204030204" pitchFamily="34" charset="0"/>
                <a:cs typeface="Times New Roman" panose="02020603050405020304" pitchFamily="18" charset="0"/>
              </a:rPr>
              <a:t>3. Coil Insertion</a:t>
            </a:r>
            <a:endParaRPr lang="en-US" sz="1600" dirty="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600" dirty="0">
                <a:ea typeface="Calibri" panose="020F0502020204030204" pitchFamily="34" charset="0"/>
                <a:cs typeface="Times New Roman" panose="02020603050405020304" pitchFamily="18" charset="0"/>
              </a:rPr>
              <a:t>After punching the holes, a plastic or metal coil is inserted through the holes to bind the pages together. </a:t>
            </a:r>
            <a:endParaRPr lang="en-US" sz="1600" dirty="0" smtClean="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600" dirty="0" smtClean="0">
                <a:ea typeface="Calibri" panose="020F0502020204030204" pitchFamily="34" charset="0"/>
                <a:cs typeface="Times New Roman" panose="02020603050405020304" pitchFamily="18" charset="0"/>
              </a:rPr>
              <a:t>The </a:t>
            </a:r>
            <a:r>
              <a:rPr lang="en-US" sz="1600" dirty="0">
                <a:ea typeface="Calibri" panose="020F0502020204030204" pitchFamily="34" charset="0"/>
                <a:cs typeface="Times New Roman" panose="02020603050405020304" pitchFamily="18" charset="0"/>
              </a:rPr>
              <a:t>coil is typically pre-formed into a spiral shape and has small loops at each end to prevent it from unraveling. </a:t>
            </a:r>
            <a:endParaRPr lang="en-US" sz="1600" dirty="0" smtClean="0">
              <a:ea typeface="Calibri" panose="020F0502020204030204" pitchFamily="34" charset="0"/>
              <a:cs typeface="Times New Roman" panose="02020603050405020304" pitchFamily="18" charset="0"/>
            </a:endParaRPr>
          </a:p>
          <a:p>
            <a:pPr marL="285750" lvl="0" indent="-285750" algn="just">
              <a:spcAft>
                <a:spcPts val="1000"/>
              </a:spcAft>
              <a:buFont typeface="Arial" panose="020B0604020202020204" pitchFamily="34" charset="0"/>
              <a:buChar char="•"/>
            </a:pPr>
            <a:r>
              <a:rPr lang="en-US" sz="1600" dirty="0" smtClean="0">
                <a:ea typeface="Calibri" panose="020F0502020204030204" pitchFamily="34" charset="0"/>
                <a:cs typeface="Times New Roman" panose="02020603050405020304" pitchFamily="18" charset="0"/>
              </a:rPr>
              <a:t>Coil </a:t>
            </a:r>
            <a:r>
              <a:rPr lang="en-US" sz="1600" dirty="0">
                <a:ea typeface="Calibri" panose="020F0502020204030204" pitchFamily="34" charset="0"/>
                <a:cs typeface="Times New Roman" panose="02020603050405020304" pitchFamily="18" charset="0"/>
              </a:rPr>
              <a:t>insertion can be done manually or using a coil inserting machine for faster and more consistent results</a:t>
            </a:r>
            <a:r>
              <a:rPr lang="en-US" sz="1600" dirty="0" smtClean="0">
                <a:ea typeface="Calibri" panose="020F0502020204030204" pitchFamily="34" charset="0"/>
                <a:cs typeface="Times New Roman" panose="02020603050405020304" pitchFamily="18" charset="0"/>
              </a:rPr>
              <a:t>.</a:t>
            </a:r>
          </a:p>
          <a:p>
            <a:pPr algn="just">
              <a:spcAft>
                <a:spcPts val="1000"/>
              </a:spcAft>
            </a:pPr>
            <a:r>
              <a:rPr lang="en-US" sz="1600" b="1" dirty="0">
                <a:latin typeface="+mn-lt"/>
                <a:ea typeface="Calibri" panose="020F0502020204030204" pitchFamily="34" charset="0"/>
                <a:cs typeface="Times New Roman" panose="02020603050405020304" pitchFamily="18" charset="0"/>
              </a:rPr>
              <a:t>4. Coil Crimping</a:t>
            </a:r>
            <a:endParaRPr lang="en-US" sz="1600" dirty="0">
              <a:latin typeface="+mn-lt"/>
              <a:ea typeface="Calibri" panose="020F0502020204030204" pitchFamily="34" charset="0"/>
              <a:cs typeface="Times New Roman" panose="02020603050405020304" pitchFamily="18" charset="0"/>
            </a:endParaRPr>
          </a:p>
          <a:p>
            <a:pPr marL="285750" indent="-285750" algn="just">
              <a:spcAft>
                <a:spcPts val="1000"/>
              </a:spcAft>
              <a:buFont typeface="Arial" panose="020B0604020202020204" pitchFamily="34" charset="0"/>
              <a:buChar char="•"/>
            </a:pPr>
            <a:r>
              <a:rPr lang="en-US" sz="1600" dirty="0">
                <a:latin typeface="+mn-lt"/>
                <a:ea typeface="Calibri" panose="020F0502020204030204" pitchFamily="34" charset="0"/>
                <a:cs typeface="Times New Roman" panose="02020603050405020304" pitchFamily="18" charset="0"/>
              </a:rPr>
              <a:t>Once the coil is inserted through all the holes, the ends of the coil are crimped or bent using coil crimping pliers to secure it in place. </a:t>
            </a:r>
            <a:endParaRPr lang="en-US" sz="1600" dirty="0" smtClean="0">
              <a:latin typeface="+mn-lt"/>
              <a:ea typeface="Calibri" panose="020F0502020204030204" pitchFamily="34" charset="0"/>
              <a:cs typeface="Times New Roman" panose="02020603050405020304" pitchFamily="18" charset="0"/>
            </a:endParaRPr>
          </a:p>
          <a:p>
            <a:pPr marL="285750" indent="-285750" algn="just">
              <a:spcAft>
                <a:spcPts val="1000"/>
              </a:spcAft>
              <a:buFont typeface="Arial" panose="020B0604020202020204" pitchFamily="34" charset="0"/>
              <a:buChar char="•"/>
            </a:pPr>
            <a:r>
              <a:rPr lang="en-US" sz="1600" dirty="0" smtClean="0">
                <a:latin typeface="+mn-lt"/>
                <a:ea typeface="Calibri" panose="020F0502020204030204" pitchFamily="34" charset="0"/>
                <a:cs typeface="Times New Roman" panose="02020603050405020304" pitchFamily="18" charset="0"/>
              </a:rPr>
              <a:t>Crimping </a:t>
            </a:r>
            <a:r>
              <a:rPr lang="en-US" sz="1600" dirty="0">
                <a:latin typeface="+mn-lt"/>
                <a:ea typeface="Calibri" panose="020F0502020204030204" pitchFamily="34" charset="0"/>
                <a:cs typeface="Times New Roman" panose="02020603050405020304" pitchFamily="18" charset="0"/>
              </a:rPr>
              <a:t>prevents the coil from accidentally coming loose and ensures that the pages remain securely bound together.</a:t>
            </a:r>
          </a:p>
          <a:p>
            <a:pPr lvl="0" algn="just">
              <a:lnSpc>
                <a:spcPct val="115000"/>
              </a:lnSpc>
              <a:spcAft>
                <a:spcPts val="1000"/>
              </a:spcAft>
            </a:pPr>
            <a:endParaRPr lang="en-US" sz="1800" dirty="0"/>
          </a:p>
        </p:txBody>
      </p:sp>
      <p:pic>
        <p:nvPicPr>
          <p:cNvPr id="2" name="Picture 1"/>
          <p:cNvPicPr>
            <a:picLocks noChangeAspect="1"/>
          </p:cNvPicPr>
          <p:nvPr/>
        </p:nvPicPr>
        <p:blipFill rotWithShape="1">
          <a:blip r:embed="rId3"/>
          <a:srcRect l="13674" r="9731"/>
          <a:stretch/>
        </p:blipFill>
        <p:spPr>
          <a:xfrm>
            <a:off x="6356732" y="1301568"/>
            <a:ext cx="2688116" cy="3509562"/>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5274024" y="4909427"/>
            <a:ext cx="3770824" cy="230832"/>
          </a:xfrm>
          <a:prstGeom prst="rect">
            <a:avLst/>
          </a:prstGeom>
        </p:spPr>
        <p:txBody>
          <a:bodyPr wrap="square">
            <a:spAutoFit/>
          </a:bodyPr>
          <a:lstStyle/>
          <a:p>
            <a:r>
              <a:rPr lang="en-US" sz="900" dirty="0" smtClean="0"/>
              <a:t>Source: https</a:t>
            </a:r>
            <a:r>
              <a:rPr lang="en-US" sz="900" dirty="0"/>
              <a:t>://bambra.com.au/news/a-guide-to-book-binding-types/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641209" y="1332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F2E1D8">
                    <a:lumMod val="25000"/>
                  </a:srgbClr>
                </a:solidFill>
                <a:latin typeface="Poor Richard" panose="02080502050505020702" pitchFamily="18" charset="0"/>
              </a:rPr>
              <a:t>Spiral Binding (Coil Binding) process</a:t>
            </a:r>
            <a:endParaRPr dirty="0">
              <a:latin typeface="Poor Richard" panose="02080502050505020702" pitchFamily="18" charset="0"/>
            </a:endParaRPr>
          </a:p>
        </p:txBody>
      </p:sp>
      <p:sp>
        <p:nvSpPr>
          <p:cNvPr id="3" name="Rectangle 2"/>
          <p:cNvSpPr/>
          <p:nvPr/>
        </p:nvSpPr>
        <p:spPr>
          <a:xfrm>
            <a:off x="4411980" y="4826020"/>
            <a:ext cx="4572000" cy="230832"/>
          </a:xfrm>
          <a:prstGeom prst="rect">
            <a:avLst/>
          </a:prstGeom>
        </p:spPr>
        <p:txBody>
          <a:bodyPr>
            <a:spAutoFit/>
          </a:bodyPr>
          <a:lstStyle/>
          <a:p>
            <a:r>
              <a:rPr lang="en-US" sz="900" dirty="0" smtClean="0"/>
              <a:t>Source: https</a:t>
            </a:r>
            <a:r>
              <a:rPr lang="en-US" sz="900" dirty="0"/>
              <a:t>://edu.gcfglobal.org/en/publisher2010/getting-to-know-publisher-2010/1/</a:t>
            </a:r>
          </a:p>
        </p:txBody>
      </p:sp>
      <p:sp>
        <p:nvSpPr>
          <p:cNvPr id="5" name="Rectangle 4"/>
          <p:cNvSpPr/>
          <p:nvPr/>
        </p:nvSpPr>
        <p:spPr>
          <a:xfrm>
            <a:off x="336015" y="705998"/>
            <a:ext cx="8213074" cy="4520725"/>
          </a:xfrm>
          <a:prstGeom prst="rect">
            <a:avLst/>
          </a:prstGeom>
        </p:spPr>
        <p:txBody>
          <a:bodyPr wrap="square">
            <a:spAutoFit/>
          </a:bodyPr>
          <a:lstStyle/>
          <a:p>
            <a:pPr lvl="0" algn="just">
              <a:lnSpc>
                <a:spcPct val="115000"/>
              </a:lnSpc>
              <a:spcAft>
                <a:spcPts val="1000"/>
              </a:spcAft>
            </a:pPr>
            <a:r>
              <a:rPr lang="en-US" sz="1800" b="1" dirty="0">
                <a:ea typeface="Calibri" panose="020F0502020204030204" pitchFamily="34" charset="0"/>
                <a:cs typeface="Times New Roman" panose="02020603050405020304" pitchFamily="18" charset="0"/>
              </a:rPr>
              <a:t>5. Trimming (Optional)</a:t>
            </a:r>
            <a:endParaRPr lang="en-US" sz="1600" dirty="0">
              <a:ea typeface="Calibri" panose="020F0502020204030204" pitchFamily="34" charset="0"/>
              <a:cs typeface="Times New Roman" panose="02020603050405020304" pitchFamily="18" charset="0"/>
            </a:endParaRPr>
          </a:p>
          <a:p>
            <a:pPr marL="285750" lvl="0" indent="-285750" algn="just">
              <a:lnSpc>
                <a:spcPct val="115000"/>
              </a:lnSpc>
              <a:spcAft>
                <a:spcPts val="1000"/>
              </a:spcAft>
              <a:buFont typeface="Arial" panose="020B0604020202020204" pitchFamily="34" charset="0"/>
              <a:buChar char="•"/>
            </a:pPr>
            <a:r>
              <a:rPr lang="en-US" sz="1800" dirty="0">
                <a:ea typeface="Calibri" panose="020F0502020204030204" pitchFamily="34" charset="0"/>
                <a:cs typeface="Times New Roman" panose="02020603050405020304" pitchFamily="18" charset="0"/>
              </a:rPr>
              <a:t>In some cases, after spiral binding, the edges of the publication may be trimmed to remove any excess paper and achieve a clean, uniform edge. </a:t>
            </a:r>
            <a:endParaRPr lang="en-US" sz="1800" dirty="0" smtClean="0">
              <a:ea typeface="Calibri" panose="020F0502020204030204" pitchFamily="34" charset="0"/>
              <a:cs typeface="Times New Roman" panose="02020603050405020304" pitchFamily="18" charset="0"/>
            </a:endParaRPr>
          </a:p>
          <a:p>
            <a:pPr marL="285750" lvl="0" indent="-285750" algn="just">
              <a:lnSpc>
                <a:spcPct val="115000"/>
              </a:lnSpc>
              <a:spcAft>
                <a:spcPts val="1000"/>
              </a:spcAft>
              <a:buFont typeface="Arial" panose="020B0604020202020204" pitchFamily="34" charset="0"/>
              <a:buChar char="•"/>
            </a:pPr>
            <a:r>
              <a:rPr lang="en-US" sz="1800" dirty="0" smtClean="0">
                <a:ea typeface="Calibri" panose="020F0502020204030204" pitchFamily="34" charset="0"/>
                <a:cs typeface="Times New Roman" panose="02020603050405020304" pitchFamily="18" charset="0"/>
              </a:rPr>
              <a:t>This </a:t>
            </a:r>
            <a:r>
              <a:rPr lang="en-US" sz="1800" dirty="0">
                <a:ea typeface="Calibri" panose="020F0502020204030204" pitchFamily="34" charset="0"/>
                <a:cs typeface="Times New Roman" panose="02020603050405020304" pitchFamily="18" charset="0"/>
              </a:rPr>
              <a:t>step is particularly important for ensuring consistency in the finished product, especially if the publication contains full-bleed images or colored backgrounds</a:t>
            </a:r>
            <a:r>
              <a:rPr lang="en-US" sz="1800" dirty="0" smtClean="0">
                <a:ea typeface="Calibri" panose="020F0502020204030204" pitchFamily="34" charset="0"/>
                <a:cs typeface="Times New Roman" panose="02020603050405020304" pitchFamily="18" charset="0"/>
              </a:rPr>
              <a:t>.</a:t>
            </a:r>
          </a:p>
          <a:p>
            <a:pPr algn="just">
              <a:lnSpc>
                <a:spcPct val="115000"/>
              </a:lnSpc>
              <a:spcAft>
                <a:spcPts val="1000"/>
              </a:spcAft>
            </a:pPr>
            <a:r>
              <a:rPr lang="en-US" sz="1800" b="1" dirty="0">
                <a:latin typeface="+mn-lt"/>
                <a:ea typeface="Calibri" panose="020F0502020204030204" pitchFamily="34" charset="0"/>
                <a:cs typeface="Times New Roman" panose="02020603050405020304" pitchFamily="18" charset="0"/>
              </a:rPr>
              <a:t>6. Quality Control</a:t>
            </a:r>
            <a:endParaRPr lang="en-US" sz="18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800" dirty="0">
                <a:latin typeface="+mn-lt"/>
                <a:ea typeface="Calibri" panose="020F0502020204030204" pitchFamily="34" charset="0"/>
                <a:cs typeface="Times New Roman" panose="02020603050405020304" pitchFamily="18" charset="0"/>
              </a:rPr>
              <a:t>Throughout the spiral binding process, quality control checks are performed to ensure that the finished publications meet the desired standards. This includes checking for proper hole punching, coil insertion, crimping, trimming (if applicable), and overall appearance of the finished product.</a:t>
            </a:r>
          </a:p>
          <a:p>
            <a:pPr marL="285750" lvl="0" indent="-285750" algn="just">
              <a:lnSpc>
                <a:spcPct val="115000"/>
              </a:lnSpc>
              <a:spcAft>
                <a:spcPts val="1000"/>
              </a:spcAft>
              <a:buFont typeface="Arial" panose="020B0604020202020204" pitchFamily="34" charset="0"/>
              <a:buChar char="•"/>
            </a:pPr>
            <a:endParaRPr lang="en-US" sz="1600" dirty="0">
              <a:ea typeface="Calibri" panose="020F0502020204030204" pitchFamily="34" charset="0"/>
              <a:cs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6"/>
          <p:cNvSpPr txBox="1">
            <a:spLocks noGrp="1"/>
          </p:cNvSpPr>
          <p:nvPr>
            <p:ph type="title"/>
          </p:nvPr>
        </p:nvSpPr>
        <p:spPr>
          <a:xfrm>
            <a:off x="-14409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F2E1D8">
                    <a:lumMod val="25000"/>
                  </a:srgbClr>
                </a:solidFill>
                <a:latin typeface="Poor Richard" panose="02080502050505020702" pitchFamily="18" charset="0"/>
              </a:rPr>
              <a:t>Spiral Binding (Coil Binding) process</a:t>
            </a:r>
            <a:endParaRPr dirty="0">
              <a:latin typeface="Arial"/>
              <a:ea typeface="Arial"/>
              <a:cs typeface="Arial"/>
              <a:sym typeface="Arial"/>
            </a:endParaRPr>
          </a:p>
        </p:txBody>
      </p:sp>
      <p:sp>
        <p:nvSpPr>
          <p:cNvPr id="2" name="Rectangle 1"/>
          <p:cNvSpPr/>
          <p:nvPr/>
        </p:nvSpPr>
        <p:spPr>
          <a:xfrm>
            <a:off x="269912" y="572700"/>
            <a:ext cx="1779225" cy="5336846"/>
          </a:xfrm>
          <a:prstGeom prst="rect">
            <a:avLst/>
          </a:prstGeom>
        </p:spPr>
        <p:txBody>
          <a:bodyPr wrap="square">
            <a:spAutoFit/>
          </a:bodyPr>
          <a:lstStyle/>
          <a:p>
            <a:pPr lvl="0">
              <a:lnSpc>
                <a:spcPct val="115000"/>
              </a:lnSpc>
              <a:spcAft>
                <a:spcPts val="1000"/>
              </a:spcAft>
            </a:pPr>
            <a:r>
              <a:rPr lang="en-US" sz="1600" b="1" dirty="0">
                <a:ea typeface="Calibri" panose="020F0502020204030204" pitchFamily="34" charset="0"/>
                <a:cs typeface="Times New Roman" panose="02020603050405020304" pitchFamily="18" charset="0"/>
              </a:rPr>
              <a:t>7. Finishing</a:t>
            </a:r>
            <a:endParaRPr lang="en-US" sz="1600" dirty="0">
              <a:ea typeface="Calibri" panose="020F0502020204030204" pitchFamily="34" charset="0"/>
              <a:cs typeface="Times New Roman" panose="02020603050405020304" pitchFamily="18" charset="0"/>
            </a:endParaRPr>
          </a:p>
          <a:p>
            <a:pPr lvl="0">
              <a:spcAft>
                <a:spcPts val="1000"/>
              </a:spcAft>
            </a:pPr>
            <a:r>
              <a:rPr lang="en-US" sz="1600" dirty="0">
                <a:ea typeface="Calibri" panose="020F0502020204030204" pitchFamily="34" charset="0"/>
                <a:cs typeface="Times New Roman" panose="02020603050405020304" pitchFamily="18" charset="0"/>
              </a:rPr>
              <a:t>Once the spiral binding process is complete and quality control checks have been performed, the finished publications are ready for distribution. They may be stacked, bundled, boxed, or otherwise packaged for shipping to their final destination</a:t>
            </a:r>
            <a:r>
              <a:rPr lang="en-US" sz="1600" dirty="0" smtClean="0">
                <a:ea typeface="Calibri" panose="020F0502020204030204" pitchFamily="34" charset="0"/>
                <a:cs typeface="Times New Roman" panose="02020603050405020304" pitchFamily="18" charset="0"/>
              </a:rPr>
              <a:t>.</a:t>
            </a:r>
          </a:p>
          <a:p>
            <a:pPr lvl="0" algn="just">
              <a:lnSpc>
                <a:spcPct val="115000"/>
              </a:lnSpc>
              <a:spcAft>
                <a:spcPts val="1000"/>
              </a:spcAft>
            </a:pPr>
            <a:endParaRPr lang="en-US" sz="1800" dirty="0" smtClean="0">
              <a:ea typeface="Calibri" panose="020F0502020204030204" pitchFamily="34" charset="0"/>
              <a:cs typeface="Times New Roman" panose="02020603050405020304" pitchFamily="18" charset="0"/>
            </a:endParaRPr>
          </a:p>
          <a:p>
            <a:pPr lvl="0" algn="just">
              <a:lnSpc>
                <a:spcPct val="115000"/>
              </a:lnSpc>
              <a:spcAft>
                <a:spcPts val="1000"/>
              </a:spcAft>
            </a:pPr>
            <a:endParaRPr lang="en-US" sz="1800" dirty="0">
              <a:ea typeface="Calibri" panose="020F0502020204030204" pitchFamily="34" charset="0"/>
              <a:cs typeface="Times New Roman" panose="02020603050405020304" pitchFamily="18" charset="0"/>
            </a:endParaRPr>
          </a:p>
        </p:txBody>
      </p:sp>
      <p:sp>
        <p:nvSpPr>
          <p:cNvPr id="4" name="Rectangle 3"/>
          <p:cNvSpPr/>
          <p:nvPr/>
        </p:nvSpPr>
        <p:spPr>
          <a:xfrm>
            <a:off x="2341084" y="572700"/>
            <a:ext cx="6163937" cy="4414029"/>
          </a:xfrm>
          <a:prstGeom prst="rect">
            <a:avLst/>
          </a:prstGeom>
        </p:spPr>
        <p:txBody>
          <a:bodyPr wrap="square">
            <a:spAutoFit/>
          </a:bodyPr>
          <a:lstStyle/>
          <a:p>
            <a:pPr lvl="0" algn="just">
              <a:lnSpc>
                <a:spcPts val="1920"/>
              </a:lnSpc>
              <a:spcAft>
                <a:spcPts val="1000"/>
              </a:spcAft>
            </a:pPr>
            <a:r>
              <a:rPr lang="en-US" sz="1600" b="1" dirty="0">
                <a:ea typeface="Calibri" panose="020F0502020204030204" pitchFamily="34" charset="0"/>
                <a:cs typeface="Times New Roman" panose="02020603050405020304" pitchFamily="18" charset="0"/>
              </a:rPr>
              <a:t>Advantages of Spiral Binding:</a:t>
            </a:r>
            <a:endParaRPr lang="en-US" sz="1600" dirty="0">
              <a:ea typeface="Calibri" panose="020F0502020204030204" pitchFamily="34" charset="0"/>
              <a:cs typeface="Times New Roman" panose="02020603050405020304" pitchFamily="18" charset="0"/>
            </a:endParaRP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Allows for easy addition or removal of pages.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Pages can lay flat when opened, allowing for easy reading and writing.</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Provides 360-degree rotation, allowing the publication to be folded back on itself.</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Durable and long-lasting binding method.</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Suitable for both small and large print runs.</a:t>
            </a:r>
          </a:p>
          <a:p>
            <a:pPr lvl="0" algn="just">
              <a:lnSpc>
                <a:spcPts val="1920"/>
              </a:lnSpc>
              <a:spcAft>
                <a:spcPts val="1000"/>
              </a:spcAft>
            </a:pPr>
            <a:r>
              <a:rPr lang="en-US" sz="1600" b="1" dirty="0">
                <a:ea typeface="Calibri" panose="020F0502020204030204" pitchFamily="34" charset="0"/>
                <a:cs typeface="Times New Roman" panose="02020603050405020304" pitchFamily="18" charset="0"/>
              </a:rPr>
              <a:t>Limitations of Spiral Binding:</a:t>
            </a:r>
            <a:endParaRPr lang="en-US" sz="1600" dirty="0">
              <a:ea typeface="Calibri" panose="020F0502020204030204" pitchFamily="34" charset="0"/>
              <a:cs typeface="Times New Roman" panose="02020603050405020304" pitchFamily="18" charset="0"/>
            </a:endParaRP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Spiral coils can sometimes get caught or snagged on objects.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Not as professional-looking as perfect binding or case binding for certain types of publications.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ea typeface="Calibri" panose="020F0502020204030204" pitchFamily="34" charset="0"/>
                <a:cs typeface="Times New Roman" panose="02020603050405020304" pitchFamily="18" charset="0"/>
              </a:rPr>
              <a:t>Limited options for printing on the spine for easy identification.</a:t>
            </a:r>
            <a:endParaRPr lang="en-US" sz="1600" dirty="0">
              <a:ea typeface="Calibri" panose="020F0502020204030204" pitchFamily="34"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9867"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25000"/>
                  </a:schemeClr>
                </a:solidFill>
                <a:latin typeface="Poor Richard" panose="02080502050505020702" pitchFamily="18" charset="0"/>
                <a:ea typeface="Arial"/>
                <a:cs typeface="Arial"/>
                <a:sym typeface="Arial"/>
              </a:rPr>
              <a:t>Wire-O Binding (Double Loop Wire Binding) process</a:t>
            </a:r>
            <a:endParaRPr lang="en-US" dirty="0">
              <a:solidFill>
                <a:schemeClr val="bg1">
                  <a:lumMod val="25000"/>
                </a:schemeClr>
              </a:solidFill>
              <a:latin typeface="Poor Richard" panose="02080502050505020702" pitchFamily="18" charset="0"/>
              <a:ea typeface="Arial"/>
              <a:cs typeface="Arial"/>
              <a:sym typeface="Arial"/>
            </a:endParaRPr>
          </a:p>
        </p:txBody>
      </p:sp>
      <p:sp>
        <p:nvSpPr>
          <p:cNvPr id="6" name="Rectangle 5"/>
          <p:cNvSpPr/>
          <p:nvPr/>
        </p:nvSpPr>
        <p:spPr>
          <a:xfrm>
            <a:off x="137711" y="572700"/>
            <a:ext cx="7408844" cy="4909036"/>
          </a:xfrm>
          <a:prstGeom prst="rect">
            <a:avLst/>
          </a:prstGeom>
        </p:spPr>
        <p:txBody>
          <a:bodyPr wrap="square">
            <a:spAutoFit/>
          </a:bodyPr>
          <a:lstStyle/>
          <a:p>
            <a:pPr marL="171450" indent="-171450">
              <a:buFont typeface="Arial" panose="020B0604020202020204" pitchFamily="34" charset="0"/>
              <a:buChar char="•"/>
            </a:pPr>
            <a:r>
              <a:rPr lang="en-US" sz="1800" dirty="0" smtClean="0">
                <a:latin typeface="+mn-lt"/>
                <a:ea typeface="Calibri" panose="020F0502020204030204" pitchFamily="34" charset="0"/>
              </a:rPr>
              <a:t>Also </a:t>
            </a:r>
            <a:r>
              <a:rPr lang="en-US" sz="1800" dirty="0">
                <a:latin typeface="+mn-lt"/>
                <a:ea typeface="Calibri" panose="020F0502020204030204" pitchFamily="34" charset="0"/>
              </a:rPr>
              <a:t>known by other names, such as twin loop, double-loop, Double-O, duo-wire, or simply wire binding. </a:t>
            </a:r>
            <a:endParaRPr lang="en-US" sz="1800" dirty="0" smtClean="0">
              <a:latin typeface="+mn-lt"/>
              <a:ea typeface="Calibri" panose="020F0502020204030204" pitchFamily="34" charset="0"/>
            </a:endParaRPr>
          </a:p>
          <a:p>
            <a:pPr marL="171450" indent="-171450">
              <a:buFont typeface="Arial" panose="020B0604020202020204" pitchFamily="34" charset="0"/>
              <a:buChar char="•"/>
            </a:pPr>
            <a:r>
              <a:rPr lang="en-US" sz="1800" dirty="0" smtClean="0">
                <a:latin typeface="+mn-lt"/>
                <a:ea typeface="Calibri" panose="020F0502020204030204" pitchFamily="34" charset="0"/>
              </a:rPr>
              <a:t>It </a:t>
            </a:r>
            <a:r>
              <a:rPr lang="en-US" sz="1800" dirty="0">
                <a:latin typeface="+mn-lt"/>
                <a:ea typeface="Calibri" panose="020F0502020204030204" pitchFamily="34" charset="0"/>
              </a:rPr>
              <a:t>is a type of binding that uses a metal wire to join the pages and cover of a document. </a:t>
            </a:r>
            <a:endParaRPr lang="en-US" sz="1800" dirty="0" smtClean="0">
              <a:latin typeface="+mn-lt"/>
              <a:ea typeface="Calibri" panose="020F0502020204030204" pitchFamily="34" charset="0"/>
            </a:endParaRPr>
          </a:p>
          <a:p>
            <a:pPr marL="171450" indent="-171450">
              <a:buFont typeface="Arial" panose="020B0604020202020204" pitchFamily="34" charset="0"/>
              <a:buChar char="•"/>
            </a:pPr>
            <a:r>
              <a:rPr lang="en-US" sz="1800" dirty="0" smtClean="0">
                <a:latin typeface="+mn-lt"/>
                <a:ea typeface="Calibri" panose="020F0502020204030204" pitchFamily="34" charset="0"/>
              </a:rPr>
              <a:t>The </a:t>
            </a:r>
            <a:r>
              <a:rPr lang="en-US" sz="1800" dirty="0">
                <a:latin typeface="+mn-lt"/>
                <a:ea typeface="Calibri" panose="020F0502020204030204" pitchFamily="34" charset="0"/>
              </a:rPr>
              <a:t>wire is inserted through holes punched in the pages and then twisted into a loop. </a:t>
            </a:r>
            <a:endParaRPr lang="en-US" sz="1800" dirty="0" smtClean="0">
              <a:latin typeface="+mn-lt"/>
              <a:ea typeface="Calibri" panose="020F0502020204030204" pitchFamily="34" charset="0"/>
            </a:endParaRPr>
          </a:p>
          <a:p>
            <a:pPr marL="171450" indent="-171450">
              <a:buFont typeface="Arial" panose="020B0604020202020204" pitchFamily="34" charset="0"/>
              <a:buChar char="•"/>
            </a:pPr>
            <a:r>
              <a:rPr lang="en-US" sz="1800" dirty="0" smtClean="0">
                <a:latin typeface="+mn-lt"/>
                <a:ea typeface="Calibri" panose="020F0502020204030204" pitchFamily="34" charset="0"/>
              </a:rPr>
              <a:t>Wire-O </a:t>
            </a:r>
            <a:r>
              <a:rPr lang="en-US" sz="1800" dirty="0">
                <a:latin typeface="+mn-lt"/>
                <a:ea typeface="Calibri" panose="020F0502020204030204" pitchFamily="34" charset="0"/>
              </a:rPr>
              <a:t>binding is a popular choice for documents that need to be durable and professional-looking. It is often used for manuals, portfolios, cookbooks, reports, and presentations. </a:t>
            </a:r>
            <a:endParaRPr lang="en-US" sz="1800" dirty="0" smtClean="0">
              <a:latin typeface="+mn-lt"/>
              <a:ea typeface="Calibri" panose="020F0502020204030204" pitchFamily="34" charset="0"/>
            </a:endParaRPr>
          </a:p>
          <a:p>
            <a:endParaRPr lang="en-US" sz="1800" dirty="0" smtClean="0">
              <a:latin typeface="+mn-lt"/>
              <a:ea typeface="Calibri" panose="020F0502020204030204" pitchFamily="34" charset="0"/>
            </a:endParaRPr>
          </a:p>
          <a:p>
            <a:pPr algn="just">
              <a:spcAft>
                <a:spcPts val="1000"/>
              </a:spcAft>
            </a:pPr>
            <a:r>
              <a:rPr lang="en-US" sz="1800" b="1" dirty="0">
                <a:latin typeface="+mn-lt"/>
                <a:ea typeface="Calibri" panose="020F0502020204030204" pitchFamily="34" charset="0"/>
                <a:cs typeface="Times New Roman" panose="02020603050405020304" pitchFamily="18" charset="0"/>
              </a:rPr>
              <a:t>1. Prepress Preparation</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800" dirty="0">
                <a:latin typeface="+mn-lt"/>
                <a:ea typeface="Calibri" panose="020F0502020204030204" pitchFamily="34" charset="0"/>
                <a:cs typeface="Times New Roman" panose="02020603050405020304" pitchFamily="18" charset="0"/>
              </a:rPr>
              <a:t>Before Wire-O binding begins, the pages of the publication must be designed, laid out, and printed. This involves:</a:t>
            </a:r>
            <a:endParaRPr lang="en-US" sz="1600" dirty="0">
              <a:latin typeface="+mn-lt"/>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Design</a:t>
            </a:r>
            <a:r>
              <a:rPr lang="en-US" sz="1800" dirty="0">
                <a:latin typeface="+mn-lt"/>
                <a:ea typeface="Calibri" panose="020F0502020204030204" pitchFamily="34" charset="0"/>
                <a:cs typeface="Times New Roman" panose="02020603050405020304" pitchFamily="18" charset="0"/>
              </a:rPr>
              <a:t>: Creating the layout of the publication using software like Adobe InDesign, Illustrator, or other desktop publishing tools.</a:t>
            </a:r>
            <a:endParaRPr lang="en-US" sz="1600" dirty="0">
              <a:latin typeface="+mn-lt"/>
              <a:ea typeface="Calibri" panose="020F0502020204030204" pitchFamily="34" charset="0"/>
              <a:cs typeface="Times New Roman" panose="02020603050405020304" pitchFamily="18" charset="0"/>
            </a:endParaRPr>
          </a:p>
          <a:p>
            <a:pPr marL="171450" indent="-171450">
              <a:buFont typeface="Arial" panose="020B0604020202020204" pitchFamily="34" charset="0"/>
              <a:buChar char="•"/>
            </a:pPr>
            <a:endParaRPr lang="en-US" sz="1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253541" y="41655"/>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Wire-O Binding (Double Loop Wire Binding) process</a:t>
            </a:r>
            <a:endParaRPr dirty="0">
              <a:solidFill>
                <a:srgbClr val="22130B"/>
              </a:solidFill>
              <a:latin typeface="Arial"/>
              <a:ea typeface="Arial"/>
              <a:cs typeface="Arial"/>
              <a:sym typeface="Arial"/>
            </a:endParaRPr>
          </a:p>
        </p:txBody>
      </p:sp>
      <p:sp>
        <p:nvSpPr>
          <p:cNvPr id="4" name="Rectangle 3"/>
          <p:cNvSpPr/>
          <p:nvPr/>
        </p:nvSpPr>
        <p:spPr>
          <a:xfrm>
            <a:off x="112003" y="728958"/>
            <a:ext cx="7845538" cy="4414542"/>
          </a:xfrm>
          <a:prstGeom prst="rect">
            <a:avLst/>
          </a:prstGeom>
        </p:spPr>
        <p:txBody>
          <a:bodyPr wrap="square">
            <a:spAutoFit/>
          </a:bodyPr>
          <a:lstStyle/>
          <a:p>
            <a:pPr marL="342900" lvl="0" indent="-342900" algn="just">
              <a:lnSpc>
                <a:spcPct val="115000"/>
              </a:lnSpc>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Page Arrangement</a:t>
            </a:r>
            <a:r>
              <a:rPr lang="en-US" sz="1600" dirty="0">
                <a:latin typeface="+mn-lt"/>
                <a:ea typeface="Calibri" panose="020F0502020204030204" pitchFamily="34" charset="0"/>
                <a:cs typeface="Times New Roman" panose="02020603050405020304" pitchFamily="18" charset="0"/>
              </a:rPr>
              <a:t>: Organizing the pages in the correct order for printing, ensuring that they will be in the proper sequence after binding.</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Printing</a:t>
            </a:r>
            <a:r>
              <a:rPr lang="en-US" sz="1600" dirty="0">
                <a:latin typeface="+mn-lt"/>
                <a:ea typeface="Calibri" panose="020F0502020204030204" pitchFamily="34" charset="0"/>
                <a:cs typeface="Times New Roman" panose="02020603050405020304" pitchFamily="18" charset="0"/>
              </a:rPr>
              <a:t>: Producing the printed pages on a printing press or digital printer.</a:t>
            </a:r>
          </a:p>
          <a:p>
            <a:pPr algn="just">
              <a:lnSpc>
                <a:spcPct val="115000"/>
              </a:lnSpc>
              <a:spcAft>
                <a:spcPts val="1000"/>
              </a:spcAft>
            </a:pPr>
            <a:r>
              <a:rPr lang="en-US" sz="1600" b="1" dirty="0">
                <a:latin typeface="+mn-lt"/>
                <a:ea typeface="Calibri" panose="020F0502020204030204" pitchFamily="34" charset="0"/>
                <a:cs typeface="Times New Roman" panose="02020603050405020304" pitchFamily="18" charset="0"/>
              </a:rPr>
              <a:t>2. Hole Punching</a:t>
            </a:r>
            <a:endParaRPr lang="en-US" sz="16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600" dirty="0">
                <a:latin typeface="+mn-lt"/>
                <a:ea typeface="Calibri" panose="020F0502020204030204" pitchFamily="34" charset="0"/>
                <a:cs typeface="Times New Roman" panose="02020603050405020304" pitchFamily="18" charset="0"/>
              </a:rPr>
              <a:t>Once the pages are printed, they are punched with evenly spaced holes along one edge. The number and spacing of the holes depend on the size of the publication and the diameter of the wire binding element. Hole punching can be done using a manual or electric punch machine, depending on the volume of production</a:t>
            </a:r>
            <a:r>
              <a:rPr lang="en-US" sz="1600" dirty="0" smtClean="0">
                <a:latin typeface="+mn-lt"/>
                <a:ea typeface="Calibri" panose="020F0502020204030204" pitchFamily="34" charset="0"/>
                <a:cs typeface="Times New Roman" panose="02020603050405020304" pitchFamily="18" charset="0"/>
              </a:rPr>
              <a:t>.</a:t>
            </a:r>
          </a:p>
          <a:p>
            <a:pPr algn="just">
              <a:lnSpc>
                <a:spcPct val="115000"/>
              </a:lnSpc>
              <a:spcAft>
                <a:spcPts val="1000"/>
              </a:spcAft>
            </a:pPr>
            <a:r>
              <a:rPr lang="en-US" sz="1600" b="1" dirty="0">
                <a:latin typeface="+mn-lt"/>
                <a:ea typeface="Calibri" panose="020F0502020204030204" pitchFamily="34" charset="0"/>
                <a:cs typeface="Times New Roman" panose="02020603050405020304" pitchFamily="18" charset="0"/>
              </a:rPr>
              <a:t>3. Wire Binding</a:t>
            </a:r>
            <a:endParaRPr lang="en-US" sz="16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600" dirty="0">
                <a:latin typeface="+mn-lt"/>
                <a:ea typeface="Calibri" panose="020F0502020204030204" pitchFamily="34" charset="0"/>
                <a:cs typeface="Times New Roman" panose="02020603050405020304" pitchFamily="18" charset="0"/>
              </a:rPr>
              <a:t>After punching the holes, a double-loop wire binding element is threaded through the holes to bind the pages together. The wire binding element is typically pre-formed into a double-loop shape and comes in various diameters to accommodate different page counts. Wire binding can be done manually or using a wire binding </a:t>
            </a:r>
            <a:r>
              <a:rPr lang="en-US" sz="1600" dirty="0" smtClean="0">
                <a:latin typeface="+mn-lt"/>
                <a:ea typeface="Calibri" panose="020F0502020204030204" pitchFamily="34" charset="0"/>
                <a:cs typeface="Times New Roman" panose="02020603050405020304" pitchFamily="18" charset="0"/>
              </a:rPr>
              <a:t>machine</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22130B"/>
                </a:solidFill>
                <a:latin typeface="Poor Richard" panose="02080502050505020702" pitchFamily="18" charset="0"/>
                <a:ea typeface="Arial"/>
                <a:cs typeface="Arial"/>
                <a:sym typeface="Arial"/>
              </a:rPr>
              <a:t>Wire-O Binding (Double Loop Wire Binding) process</a:t>
            </a:r>
            <a:endParaRPr lang="en-US" dirty="0"/>
          </a:p>
        </p:txBody>
      </p:sp>
      <p:pic>
        <p:nvPicPr>
          <p:cNvPr id="9" name="Picture 8"/>
          <p:cNvPicPr>
            <a:picLocks noChangeAspect="1"/>
          </p:cNvPicPr>
          <p:nvPr/>
        </p:nvPicPr>
        <p:blipFill>
          <a:blip r:embed="rId2"/>
          <a:stretch>
            <a:fillRect/>
          </a:stretch>
        </p:blipFill>
        <p:spPr>
          <a:xfrm>
            <a:off x="766762" y="1338950"/>
            <a:ext cx="7610475" cy="3038475"/>
          </a:xfrm>
          <a:prstGeom prst="rect">
            <a:avLst/>
          </a:prstGeom>
        </p:spPr>
      </p:pic>
      <p:sp>
        <p:nvSpPr>
          <p:cNvPr id="10" name="Rectangle 9"/>
          <p:cNvSpPr/>
          <p:nvPr/>
        </p:nvSpPr>
        <p:spPr>
          <a:xfrm>
            <a:off x="2386175" y="4544761"/>
            <a:ext cx="3523722" cy="246221"/>
          </a:xfrm>
          <a:prstGeom prst="rect">
            <a:avLst/>
          </a:prstGeom>
        </p:spPr>
        <p:txBody>
          <a:bodyPr wrap="none">
            <a:spAutoFit/>
          </a:bodyPr>
          <a:lstStyle/>
          <a:p>
            <a:r>
              <a:rPr lang="en-US" sz="1000" dirty="0" smtClean="0"/>
              <a:t>Source: https</a:t>
            </a:r>
            <a:r>
              <a:rPr lang="en-US" sz="1000" dirty="0"/>
              <a:t>://commons.wikimedia.org/wiki/File:Wire-o.jpg</a:t>
            </a:r>
          </a:p>
        </p:txBody>
      </p:sp>
    </p:spTree>
    <p:extLst>
      <p:ext uri="{BB962C8B-B14F-4D97-AF65-F5344CB8AC3E}">
        <p14:creationId xmlns:p14="http://schemas.microsoft.com/office/powerpoint/2010/main" val="283567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355898" y="-348696"/>
            <a:ext cx="7704000" cy="572700"/>
          </a:xfrm>
          <a:prstGeom prst="rect">
            <a:avLst/>
          </a:prstGeom>
          <a:noFill/>
          <a:ln>
            <a:noFill/>
          </a:ln>
        </p:spPr>
        <p:txBody>
          <a:bodyPr spcFirstLastPara="1" wrap="square" lIns="91425" tIns="91425" rIns="91425" bIns="91425" anchor="t" anchorCtr="0">
            <a:noAutofit/>
          </a:bodyPr>
          <a:lstStyle/>
          <a:p>
            <a:r>
              <a:rPr lang="en-US" dirty="0"/>
              <a:t/>
            </a:r>
            <a:br>
              <a:rPr lang="en-US" dirty="0"/>
            </a:b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Wire-O Binding (Double Loop Wire Binding) process</a:t>
            </a:r>
            <a:endParaRPr lang="en-US" sz="2000" dirty="0">
              <a:solidFill>
                <a:srgbClr val="000000"/>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8304" y="728958"/>
            <a:ext cx="8361802" cy="4414542"/>
          </a:xfrm>
          <a:prstGeom prst="rect">
            <a:avLst/>
          </a:prstGeom>
        </p:spPr>
        <p:txBody>
          <a:bodyPr wrap="square">
            <a:spAutoFit/>
          </a:bodyPr>
          <a:lstStyle/>
          <a:p>
            <a:pPr algn="just">
              <a:lnSpc>
                <a:spcPct val="115000"/>
              </a:lnSpc>
              <a:spcAft>
                <a:spcPts val="1000"/>
              </a:spcAft>
            </a:pPr>
            <a:r>
              <a:rPr lang="en-US" sz="1600" b="1" dirty="0">
                <a:latin typeface="+mn-lt"/>
                <a:ea typeface="Calibri" panose="020F0502020204030204" pitchFamily="34" charset="0"/>
                <a:cs typeface="Times New Roman" panose="02020603050405020304" pitchFamily="18" charset="0"/>
              </a:rPr>
              <a:t>4. Closing the Wire</a:t>
            </a:r>
            <a:endParaRPr lang="en-US" sz="16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600" dirty="0">
                <a:latin typeface="+mn-lt"/>
                <a:ea typeface="Calibri" panose="020F0502020204030204" pitchFamily="34" charset="0"/>
                <a:cs typeface="Times New Roman" panose="02020603050405020304" pitchFamily="18" charset="0"/>
              </a:rPr>
              <a:t>Once the wire binding element is threaded through all the holes, the ends of the wire are closed using a wire closing device or wire closer. This step ensures that the wire binding element remains securely closed and prevents the pages from accidentally coming loose.</a:t>
            </a:r>
          </a:p>
          <a:p>
            <a:pPr algn="just">
              <a:lnSpc>
                <a:spcPct val="115000"/>
              </a:lnSpc>
              <a:spcAft>
                <a:spcPts val="1000"/>
              </a:spcAft>
            </a:pPr>
            <a:r>
              <a:rPr lang="en-US" sz="1600" b="1" dirty="0">
                <a:latin typeface="+mn-lt"/>
                <a:ea typeface="Calibri" panose="020F0502020204030204" pitchFamily="34" charset="0"/>
                <a:cs typeface="Times New Roman" panose="02020603050405020304" pitchFamily="18" charset="0"/>
              </a:rPr>
              <a:t>5. Trimming (Optional)</a:t>
            </a:r>
            <a:endParaRPr lang="en-US" sz="16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600" dirty="0">
                <a:latin typeface="+mn-lt"/>
                <a:ea typeface="Calibri" panose="020F0502020204030204" pitchFamily="34" charset="0"/>
                <a:cs typeface="Times New Roman" panose="02020603050405020304" pitchFamily="18" charset="0"/>
              </a:rPr>
              <a:t>In some cases, after wire binding, the edges of the publication may be trimmed to remove any excess paper and achieve a clean, uniform edge. This step is particularly important for ensuring consistency in the finished product, especially if the publication contains full-bleed images or colored backgrounds.</a:t>
            </a:r>
          </a:p>
          <a:p>
            <a:pPr algn="just">
              <a:lnSpc>
                <a:spcPct val="115000"/>
              </a:lnSpc>
              <a:spcAft>
                <a:spcPts val="1000"/>
              </a:spcAft>
            </a:pPr>
            <a:r>
              <a:rPr lang="en-US" sz="1600" b="1" dirty="0">
                <a:latin typeface="+mn-lt"/>
                <a:ea typeface="Calibri" panose="020F0502020204030204" pitchFamily="34" charset="0"/>
                <a:cs typeface="Times New Roman" panose="02020603050405020304" pitchFamily="18" charset="0"/>
              </a:rPr>
              <a:t>6. Quality Control</a:t>
            </a:r>
            <a:endParaRPr lang="en-US" sz="16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600" dirty="0">
                <a:latin typeface="+mn-lt"/>
                <a:ea typeface="Calibri" panose="020F0502020204030204" pitchFamily="34" charset="0"/>
                <a:cs typeface="Times New Roman" panose="02020603050405020304" pitchFamily="18" charset="0"/>
              </a:rPr>
              <a:t>Throughout the Wire-O binding process, quality control checks are performed to ensure that the finished publications meet the desired standards. This includes checking for proper hole punching, wire binding, wire closing, trimming (if applicable), and overall </a:t>
            </a:r>
            <a:r>
              <a:rPr lang="en-US" sz="1600" dirty="0" smtClean="0">
                <a:latin typeface="+mn-lt"/>
                <a:ea typeface="Calibri" panose="020F0502020204030204" pitchFamily="34" charset="0"/>
                <a:cs typeface="Times New Roman" panose="02020603050405020304" pitchFamily="18" charset="0"/>
              </a:rPr>
              <a:t>appearance.</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330506" y="-41944"/>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Wire-O Binding (Double Loop Wire Binding) process</a:t>
            </a:r>
            <a:endParaRPr dirty="0">
              <a:solidFill>
                <a:srgbClr val="22130B"/>
              </a:solidFill>
              <a:latin typeface="Poor Richard" panose="02080502050505020702" pitchFamily="18" charset="0"/>
              <a:ea typeface="Arial"/>
              <a:cs typeface="Arial"/>
              <a:sym typeface="Arial"/>
            </a:endParaRPr>
          </a:p>
        </p:txBody>
      </p:sp>
      <p:sp>
        <p:nvSpPr>
          <p:cNvPr id="3" name="Rectangle 2"/>
          <p:cNvSpPr/>
          <p:nvPr/>
        </p:nvSpPr>
        <p:spPr>
          <a:xfrm>
            <a:off x="148727" y="415535"/>
            <a:ext cx="1994053" cy="5062540"/>
          </a:xfrm>
          <a:prstGeom prst="rect">
            <a:avLst/>
          </a:prstGeom>
        </p:spPr>
        <p:txBody>
          <a:bodyPr wrap="square">
            <a:spAutoFit/>
          </a:bodyPr>
          <a:lstStyle/>
          <a:p>
            <a:pPr>
              <a:lnSpc>
                <a:spcPct val="115000"/>
              </a:lnSpc>
              <a:spcAft>
                <a:spcPts val="1000"/>
              </a:spcAft>
            </a:pPr>
            <a:r>
              <a:rPr lang="en-US" sz="1600" b="1" dirty="0">
                <a:latin typeface="+mn-lt"/>
                <a:ea typeface="Calibri" panose="020F0502020204030204" pitchFamily="34" charset="0"/>
                <a:cs typeface="Times New Roman" panose="02020603050405020304" pitchFamily="18" charset="0"/>
              </a:rPr>
              <a:t>7. Finishing</a:t>
            </a:r>
            <a:endParaRPr lang="en-US" sz="1600" dirty="0">
              <a:latin typeface="+mn-lt"/>
              <a:ea typeface="Calibri" panose="020F0502020204030204" pitchFamily="34" charset="0"/>
              <a:cs typeface="Times New Roman" panose="02020603050405020304" pitchFamily="18" charset="0"/>
            </a:endParaRPr>
          </a:p>
          <a:p>
            <a:pPr>
              <a:lnSpc>
                <a:spcPct val="115000"/>
              </a:lnSpc>
              <a:spcAft>
                <a:spcPts val="1000"/>
              </a:spcAft>
            </a:pPr>
            <a:r>
              <a:rPr lang="en-US" sz="1600" dirty="0">
                <a:latin typeface="+mn-lt"/>
                <a:ea typeface="Calibri" panose="020F0502020204030204" pitchFamily="34" charset="0"/>
                <a:cs typeface="Times New Roman" panose="02020603050405020304" pitchFamily="18" charset="0"/>
              </a:rPr>
              <a:t>Once the Wire-O binding process is complete and quality control checks have been performed, the finished publications are ready for distribution. They may be stacked, bundled, boxed, or otherwise packaged for shipping to their final destination.</a:t>
            </a:r>
          </a:p>
          <a:p>
            <a:pPr marL="342900" lvl="0" indent="-342900" algn="just">
              <a:lnSpc>
                <a:spcPct val="115000"/>
              </a:lnSpc>
              <a:spcAft>
                <a:spcPts val="1000"/>
              </a:spcAft>
              <a:buSzPts val="1000"/>
              <a:buFont typeface="Symbol" panose="05050102010706020507" pitchFamily="18" charset="2"/>
              <a:buChar char=""/>
              <a:tabLst>
                <a:tab pos="457200" algn="l"/>
              </a:tabLs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2142780" y="654226"/>
            <a:ext cx="7001220" cy="4414029"/>
          </a:xfrm>
          <a:prstGeom prst="rect">
            <a:avLst/>
          </a:prstGeom>
        </p:spPr>
        <p:txBody>
          <a:bodyPr wrap="square">
            <a:spAutoFit/>
          </a:bodyPr>
          <a:lstStyle/>
          <a:p>
            <a:pPr lvl="0" algn="just">
              <a:lnSpc>
                <a:spcPts val="1920"/>
              </a:lnSpc>
              <a:spcAft>
                <a:spcPts val="1000"/>
              </a:spcAft>
            </a:pPr>
            <a:r>
              <a:rPr lang="en-US" sz="1600" b="1" dirty="0">
                <a:latin typeface="+mn-lt"/>
                <a:ea typeface="Calibri" panose="020F0502020204030204" pitchFamily="34" charset="0"/>
                <a:cs typeface="Times New Roman" panose="02020603050405020304" pitchFamily="18" charset="0"/>
              </a:rPr>
              <a:t>Advantages of Wire-O Binding:</a:t>
            </a:r>
            <a:endParaRPr lang="en-US" sz="1600" dirty="0">
              <a:latin typeface="+mn-lt"/>
              <a:ea typeface="Calibri" panose="020F0502020204030204" pitchFamily="34" charset="0"/>
              <a:cs typeface="Times New Roman" panose="02020603050405020304" pitchFamily="18" charset="0"/>
            </a:endParaRP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Allows for easy addition or removal of pages.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Pages can lay flat when opened, allowing for easy reading and writing.</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Provides 360-degree rotation, allowing the publication to be folded back on itself.</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Durable and long-lasting binding method.</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Professional appearance suitable for business presentations and reports.</a:t>
            </a:r>
          </a:p>
          <a:p>
            <a:pPr lvl="0" algn="just">
              <a:lnSpc>
                <a:spcPts val="1920"/>
              </a:lnSpc>
              <a:spcAft>
                <a:spcPts val="1000"/>
              </a:spcAft>
            </a:pPr>
            <a:r>
              <a:rPr lang="en-US" sz="1600" b="1" dirty="0">
                <a:latin typeface="+mn-lt"/>
                <a:ea typeface="Calibri" panose="020F0502020204030204" pitchFamily="34" charset="0"/>
                <a:cs typeface="Times New Roman" panose="02020603050405020304" pitchFamily="18" charset="0"/>
              </a:rPr>
              <a:t>Limitations of Wire-O Binding:</a:t>
            </a:r>
            <a:endParaRPr lang="en-US" sz="1600" dirty="0">
              <a:latin typeface="+mn-lt"/>
              <a:ea typeface="Calibri" panose="020F0502020204030204" pitchFamily="34" charset="0"/>
              <a:cs typeface="Times New Roman" panose="02020603050405020304" pitchFamily="18" charset="0"/>
            </a:endParaRP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Wire binding elements can sometimes get caught or snagged on objects.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Not suitable for very thick publications or those with a high page count.</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Limited options for printing on the spine for easy identification.</a:t>
            </a:r>
            <a:endParaRPr lang="en-US" sz="1600" dirty="0">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911191" y="0"/>
            <a:ext cx="7704000" cy="572700"/>
          </a:xfrm>
          <a:prstGeom prst="rect">
            <a:avLst/>
          </a:prstGeom>
          <a:noFill/>
          <a:ln>
            <a:noFill/>
          </a:ln>
        </p:spPr>
        <p:txBody>
          <a:bodyPr spcFirstLastPara="1" wrap="square" lIns="91425" tIns="91425" rIns="91425" bIns="91425" anchor="t" anchorCtr="0">
            <a:noAutofit/>
          </a:bodyPr>
          <a:lstStyle/>
          <a:p>
            <a:pPr>
              <a:lnSpc>
                <a:spcPct val="107000"/>
              </a:lnSpc>
              <a:spcAft>
                <a:spcPts val="800"/>
              </a:spcAft>
            </a:pPr>
            <a:r>
              <a:rPr lang="en-US" dirty="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Case Binding (Hardcover Binding) process</a:t>
            </a:r>
            <a:endParaRPr lang="en-US" sz="1800" dirty="0">
              <a:solidFill>
                <a:schemeClr val="bg1">
                  <a:lumMod val="25000"/>
                </a:schemeClr>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2" name="Rectangle 1"/>
          <p:cNvSpPr/>
          <p:nvPr/>
        </p:nvSpPr>
        <p:spPr>
          <a:xfrm>
            <a:off x="0" y="671595"/>
            <a:ext cx="3283027" cy="4524315"/>
          </a:xfrm>
          <a:prstGeom prst="rect">
            <a:avLst/>
          </a:prstGeom>
        </p:spPr>
        <p:txBody>
          <a:bodyPr wrap="square">
            <a:spAutoFit/>
          </a:bodyPr>
          <a:lstStyle/>
          <a:p>
            <a:pPr marL="171450" indent="-171450">
              <a:buFont typeface="Arial" panose="020B0604020202020204" pitchFamily="34" charset="0"/>
              <a:buChar char="•"/>
            </a:pPr>
            <a:r>
              <a:rPr lang="en-US" sz="1800" b="1" dirty="0" smtClean="0">
                <a:latin typeface="+mn-lt"/>
                <a:ea typeface="Calibri" panose="020F0502020204030204" pitchFamily="34" charset="0"/>
              </a:rPr>
              <a:t>Case </a:t>
            </a:r>
            <a:r>
              <a:rPr lang="en-US" sz="1800" b="1" dirty="0">
                <a:latin typeface="+mn-lt"/>
                <a:ea typeface="Calibri" panose="020F0502020204030204" pitchFamily="34" charset="0"/>
              </a:rPr>
              <a:t>binding </a:t>
            </a:r>
            <a:r>
              <a:rPr lang="en-US" sz="1800" dirty="0" smtClean="0">
                <a:latin typeface="+mn-lt"/>
                <a:ea typeface="Calibri" panose="020F0502020204030204" pitchFamily="34" charset="0"/>
              </a:rPr>
              <a:t>is </a:t>
            </a:r>
            <a:r>
              <a:rPr lang="en-US" sz="1800" dirty="0">
                <a:latin typeface="+mn-lt"/>
                <a:ea typeface="Calibri" panose="020F0502020204030204" pitchFamily="34" charset="0"/>
              </a:rPr>
              <a:t>a bookbinding method that creates a durable book complete with a hard book cover and a covered spine. </a:t>
            </a:r>
            <a:endParaRPr lang="en-US" sz="1800" dirty="0" smtClean="0">
              <a:latin typeface="+mn-lt"/>
              <a:ea typeface="Calibri" panose="020F0502020204030204" pitchFamily="34" charset="0"/>
            </a:endParaRPr>
          </a:p>
          <a:p>
            <a:pPr marL="171450" indent="-171450">
              <a:buFont typeface="Arial" panose="020B0604020202020204" pitchFamily="34" charset="0"/>
              <a:buChar char="•"/>
            </a:pPr>
            <a:r>
              <a:rPr lang="en-US" sz="1800" dirty="0" smtClean="0">
                <a:latin typeface="+mn-lt"/>
                <a:ea typeface="Calibri" panose="020F0502020204030204" pitchFamily="34" charset="0"/>
              </a:rPr>
              <a:t>The </a:t>
            </a:r>
            <a:r>
              <a:rPr lang="en-US" sz="1800" dirty="0">
                <a:latin typeface="+mn-lt"/>
                <a:ea typeface="Calibri" panose="020F0502020204030204" pitchFamily="34" charset="0"/>
              </a:rPr>
              <a:t>book covers can be covered with decorative paper, decorative book fabric, leather and more. </a:t>
            </a:r>
            <a:endParaRPr lang="en-US" sz="1800" dirty="0" smtClean="0">
              <a:latin typeface="+mn-lt"/>
              <a:ea typeface="Calibri" panose="020F0502020204030204" pitchFamily="34" charset="0"/>
            </a:endParaRPr>
          </a:p>
          <a:p>
            <a:pPr marL="171450" indent="-171450">
              <a:buFont typeface="Arial" panose="020B0604020202020204" pitchFamily="34" charset="0"/>
              <a:buChar char="•"/>
            </a:pPr>
            <a:r>
              <a:rPr lang="en-US" sz="1800" dirty="0" smtClean="0">
                <a:latin typeface="+mn-lt"/>
                <a:ea typeface="Calibri" panose="020F0502020204030204" pitchFamily="34" charset="0"/>
              </a:rPr>
              <a:t>The </a:t>
            </a:r>
            <a:r>
              <a:rPr lang="en-US" sz="1800" dirty="0">
                <a:latin typeface="+mn-lt"/>
                <a:ea typeface="Calibri" panose="020F0502020204030204" pitchFamily="34" charset="0"/>
              </a:rPr>
              <a:t>possibilities are endless, it’s up to you to express yourself. Case binding, also known as hardcover binding, is a durable and professional binding method</a:t>
            </a:r>
            <a:endParaRPr lang="en-US" sz="1800" dirty="0">
              <a:latin typeface="+mn-lt"/>
            </a:endParaRPr>
          </a:p>
        </p:txBody>
      </p:sp>
      <p:sp>
        <p:nvSpPr>
          <p:cNvPr id="3" name="Rectangle 2"/>
          <p:cNvSpPr/>
          <p:nvPr/>
        </p:nvSpPr>
        <p:spPr>
          <a:xfrm>
            <a:off x="3172858" y="671595"/>
            <a:ext cx="5299113" cy="4400820"/>
          </a:xfrm>
          <a:prstGeom prst="rect">
            <a:avLst/>
          </a:prstGeom>
        </p:spPr>
        <p:txBody>
          <a:bodyPr wrap="square">
            <a:spAutoFit/>
          </a:bodyPr>
          <a:lstStyle/>
          <a:p>
            <a:pPr algn="just">
              <a:lnSpc>
                <a:spcPct val="115000"/>
              </a:lnSpc>
              <a:spcAft>
                <a:spcPts val="1000"/>
              </a:spcAft>
            </a:pPr>
            <a:r>
              <a:rPr lang="en-US" sz="1800" b="1" dirty="0">
                <a:latin typeface="+mn-lt"/>
                <a:ea typeface="Calibri" panose="020F0502020204030204" pitchFamily="34" charset="0"/>
                <a:cs typeface="Times New Roman" panose="02020603050405020304" pitchFamily="18" charset="0"/>
              </a:rPr>
              <a:t>1. Prepress Preparation</a:t>
            </a:r>
            <a:endParaRPr lang="en-US" sz="18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1800" dirty="0">
                <a:latin typeface="+mn-lt"/>
                <a:ea typeface="Calibri" panose="020F0502020204030204" pitchFamily="34" charset="0"/>
                <a:cs typeface="Times New Roman" panose="02020603050405020304" pitchFamily="18" charset="0"/>
              </a:rPr>
              <a:t>Before case binding begins, the pages of the publication must be designed, laid out, and printed. This involves:</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Design</a:t>
            </a:r>
            <a:r>
              <a:rPr lang="en-US" sz="1800" dirty="0">
                <a:latin typeface="+mn-lt"/>
                <a:ea typeface="Calibri" panose="020F0502020204030204" pitchFamily="34" charset="0"/>
                <a:cs typeface="Times New Roman" panose="02020603050405020304" pitchFamily="18" charset="0"/>
              </a:rPr>
              <a:t>: Creating the layout of the publication using software like Adobe InDesign, Illustrator, or other desktop publishing tools.</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Page Arrangement</a:t>
            </a:r>
            <a:r>
              <a:rPr lang="en-US" sz="1800" dirty="0">
                <a:latin typeface="+mn-lt"/>
                <a:ea typeface="Calibri" panose="020F0502020204030204" pitchFamily="34" charset="0"/>
                <a:cs typeface="Times New Roman" panose="02020603050405020304" pitchFamily="18" charset="0"/>
              </a:rPr>
              <a:t>: Organizing the pages in the correct order for printing, ensuring that they will be in the proper sequence after binding.</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b="1" dirty="0">
                <a:latin typeface="+mn-lt"/>
                <a:ea typeface="Calibri" panose="020F0502020204030204" pitchFamily="34" charset="0"/>
                <a:cs typeface="Times New Roman" panose="02020603050405020304" pitchFamily="18" charset="0"/>
              </a:rPr>
              <a:t>Printing</a:t>
            </a:r>
            <a:r>
              <a:rPr lang="en-US" sz="1800" dirty="0">
                <a:latin typeface="+mn-lt"/>
                <a:ea typeface="Calibri" panose="020F0502020204030204" pitchFamily="34" charset="0"/>
                <a:cs typeface="Times New Roman" panose="02020603050405020304" pitchFamily="18" charset="0"/>
              </a:rPr>
              <a:t>: Producing the printed pages on a printing press or digital printer.</a:t>
            </a:r>
            <a:endParaRPr lang="en-US" sz="18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0" y="-8917"/>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Case Binding (Hardcover Binding) process</a:t>
            </a:r>
            <a:endParaRPr dirty="0">
              <a:latin typeface="Poor Richard" panose="02080502050505020702" pitchFamily="18" charset="0"/>
              <a:ea typeface="Arial"/>
              <a:cs typeface="Arial"/>
              <a:sym typeface="Arial"/>
            </a:endParaRPr>
          </a:p>
        </p:txBody>
      </p:sp>
      <p:sp>
        <p:nvSpPr>
          <p:cNvPr id="2" name="Rectangle 1"/>
          <p:cNvSpPr/>
          <p:nvPr/>
        </p:nvSpPr>
        <p:spPr>
          <a:xfrm>
            <a:off x="88135" y="483366"/>
            <a:ext cx="7810959" cy="4673074"/>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2. Collating and Sewing</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Once the pages are printed, they are collated into signatures, which are groups of pages that are folded together. The signatures are then sewn together along the spine using a process called Smyth sewing or perfect binding. Sewing the signatures together creates a sturdy book block that will form the core of the hardcover book.</a:t>
            </a:r>
          </a:p>
          <a:p>
            <a:pPr algn="just">
              <a:spcAft>
                <a:spcPts val="1000"/>
              </a:spcAft>
            </a:pPr>
            <a:r>
              <a:rPr lang="en-US" sz="1600" b="1" dirty="0">
                <a:latin typeface="+mn-lt"/>
                <a:ea typeface="Calibri" panose="020F0502020204030204" pitchFamily="34" charset="0"/>
                <a:cs typeface="Times New Roman" panose="02020603050405020304" pitchFamily="18" charset="0"/>
              </a:rPr>
              <a:t>3. Milling</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After sewing, the spine edge of the book block is milled or roughened. This process removes a small amount of material from the spine, creating a rough surface for better adhesion of the glue. Milling also increases the flexibility of the spine, allowing the book to open more easily.</a:t>
            </a:r>
          </a:p>
          <a:p>
            <a:pPr algn="just">
              <a:spcAft>
                <a:spcPts val="1000"/>
              </a:spcAft>
            </a:pPr>
            <a:r>
              <a:rPr lang="en-US" sz="1600" b="1" dirty="0">
                <a:latin typeface="+mn-lt"/>
                <a:ea typeface="Calibri" panose="020F0502020204030204" pitchFamily="34" charset="0"/>
                <a:cs typeface="Times New Roman" panose="02020603050405020304" pitchFamily="18" charset="0"/>
              </a:rPr>
              <a:t>4. Applying Endpapers</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Endpapers, also known as flyleaves, are attached to the front and back of the book block. These are usually made of thicker paper or cardstock and serve to reinforce the connection between the book block and the cover. Endpapers are glued to the first and last signatures of the book block and wrapped around to the inside covers of the case.</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851196" y="0"/>
            <a:ext cx="7706012" cy="646232"/>
          </a:xfrm>
          <a:prstGeom prst="rect">
            <a:avLst/>
          </a:prstGeom>
        </p:spPr>
      </p:pic>
      <p:sp>
        <p:nvSpPr>
          <p:cNvPr id="7" name="Rectangle 6"/>
          <p:cNvSpPr/>
          <p:nvPr/>
        </p:nvSpPr>
        <p:spPr>
          <a:xfrm>
            <a:off x="124084" y="532764"/>
            <a:ext cx="7235183" cy="4673074"/>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5. Making the Case</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The case, or hardcover, is constructed separately from the book block. It consists of two rigid boards made of cardboard or other sturdy material, joined together by a flexible cloth or paper spine. The spine of the case is typically wider than the book block to accommodate the thickness of the book.</a:t>
            </a:r>
          </a:p>
          <a:p>
            <a:pPr algn="just">
              <a:spcAft>
                <a:spcPts val="1000"/>
              </a:spcAft>
            </a:pPr>
            <a:r>
              <a:rPr lang="en-US" sz="1600" b="1" dirty="0">
                <a:latin typeface="+mn-lt"/>
                <a:ea typeface="Calibri" panose="020F0502020204030204" pitchFamily="34" charset="0"/>
                <a:cs typeface="Times New Roman" panose="02020603050405020304" pitchFamily="18" charset="0"/>
              </a:rPr>
              <a:t>6. Attaching the Book Block to the Case</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smtClean="0">
                <a:latin typeface="+mn-lt"/>
                <a:ea typeface="Calibri" panose="020F0502020204030204" pitchFamily="34" charset="0"/>
                <a:cs typeface="Times New Roman" panose="02020603050405020304" pitchFamily="18" charset="0"/>
              </a:rPr>
              <a:t>The </a:t>
            </a:r>
            <a:r>
              <a:rPr lang="en-US" sz="1600" dirty="0">
                <a:latin typeface="+mn-lt"/>
                <a:ea typeface="Calibri" panose="020F0502020204030204" pitchFamily="34" charset="0"/>
                <a:cs typeface="Times New Roman" panose="02020603050405020304" pitchFamily="18" charset="0"/>
              </a:rPr>
              <a:t>book block is attached to the case using adhesive. The spine of the book block is glued to the spine of the case, and the endpapers are glued to the inside covers of the case. This process creates a strong and durable bond between the book block and the case.</a:t>
            </a:r>
          </a:p>
          <a:p>
            <a:pPr algn="just">
              <a:spcAft>
                <a:spcPts val="1000"/>
              </a:spcAft>
            </a:pPr>
            <a:r>
              <a:rPr lang="en-US" sz="1600" b="1" dirty="0">
                <a:latin typeface="+mn-lt"/>
                <a:ea typeface="Calibri" panose="020F0502020204030204" pitchFamily="34" charset="0"/>
                <a:cs typeface="Times New Roman" panose="02020603050405020304" pitchFamily="18" charset="0"/>
              </a:rPr>
              <a:t>7. Covering the Case</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After attaching the book block to the case, the entire cover is covered with a material such as cloth, leather, or paper. The covering material is glued to the boards of the case and wrapped around the spine. This process not only provides protection for the book but also adds decorative elements to the cover.</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1402055" y="0"/>
            <a:ext cx="6367800" cy="648072"/>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Case Binding (Hardcover Binding) process</a:t>
            </a:r>
            <a:endParaRPr dirty="0"/>
          </a:p>
        </p:txBody>
      </p:sp>
      <p:sp>
        <p:nvSpPr>
          <p:cNvPr id="8" name="Rectangle 7"/>
          <p:cNvSpPr/>
          <p:nvPr/>
        </p:nvSpPr>
        <p:spPr>
          <a:xfrm>
            <a:off x="454223" y="716647"/>
            <a:ext cx="7885546" cy="4426853"/>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8. Trimming (Optional)</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In some cases, after case binding, the edges of the book may be trimmed to remove any excess covering material and achieve a clean, uniform edge. This step is particularly important for ensuring consistency in the finished product, especially if the covering material has been applied manually.</a:t>
            </a:r>
          </a:p>
          <a:p>
            <a:pPr algn="just">
              <a:spcAft>
                <a:spcPts val="1000"/>
              </a:spcAft>
            </a:pPr>
            <a:r>
              <a:rPr lang="en-US" sz="1600" b="1" dirty="0">
                <a:latin typeface="+mn-lt"/>
                <a:ea typeface="Calibri" panose="020F0502020204030204" pitchFamily="34" charset="0"/>
                <a:cs typeface="Times New Roman" panose="02020603050405020304" pitchFamily="18" charset="0"/>
              </a:rPr>
              <a:t>9. Quality Control</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Throughout the case binding process, quality control checks are performed to ensure that the finished books meet the desired standards. This includes checking for proper sewing, milling, endpaper application, case construction, attaching the book block to the case, covering the case, trimming (if applicable), and overall appearance of the finished product.</a:t>
            </a:r>
          </a:p>
          <a:p>
            <a:pPr algn="just">
              <a:spcAft>
                <a:spcPts val="1000"/>
              </a:spcAft>
            </a:pPr>
            <a:r>
              <a:rPr lang="en-US" sz="1600" b="1" dirty="0">
                <a:latin typeface="+mn-lt"/>
                <a:ea typeface="Calibri" panose="020F0502020204030204" pitchFamily="34" charset="0"/>
                <a:cs typeface="Times New Roman" panose="02020603050405020304" pitchFamily="18" charset="0"/>
              </a:rPr>
              <a:t>10. Finishing</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Once the case binding process is complete and quality control checks have been performed, the finished hardcover books are ready for distribution. They may be stacked, bundled, boxed, or otherwise packaged for shipping to their final destination.</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1849501" y="-110169"/>
            <a:ext cx="5736364"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Case Binding (Hardcover Binding) process</a:t>
            </a:r>
            <a:endParaRPr dirty="0"/>
          </a:p>
        </p:txBody>
      </p:sp>
      <p:sp>
        <p:nvSpPr>
          <p:cNvPr id="9" name="Rectangle 8"/>
          <p:cNvSpPr/>
          <p:nvPr/>
        </p:nvSpPr>
        <p:spPr>
          <a:xfrm>
            <a:off x="4858714" y="4912668"/>
            <a:ext cx="4572000" cy="230832"/>
          </a:xfrm>
          <a:prstGeom prst="rect">
            <a:avLst/>
          </a:prstGeom>
        </p:spPr>
        <p:txBody>
          <a:bodyPr>
            <a:spAutoFit/>
          </a:bodyPr>
          <a:lstStyle/>
          <a:p>
            <a:r>
              <a:rPr lang="en-US" sz="900" dirty="0" smtClean="0"/>
              <a:t>Source: </a:t>
            </a:r>
            <a:r>
              <a:rPr lang="en-US" sz="900" dirty="0"/>
              <a:t>https://pixabay.com/photos/book-stack-books-antiquariat-read-2915944//</a:t>
            </a:r>
            <a:endParaRPr lang="en-US" sz="900" dirty="0"/>
          </a:p>
        </p:txBody>
      </p:sp>
      <p:sp>
        <p:nvSpPr>
          <p:cNvPr id="2" name="Rectangle 1"/>
          <p:cNvSpPr/>
          <p:nvPr/>
        </p:nvSpPr>
        <p:spPr>
          <a:xfrm>
            <a:off x="0" y="449907"/>
            <a:ext cx="5354198" cy="4693593"/>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Advantages of Case Binding:</a:t>
            </a:r>
            <a:endParaRPr lang="en-US" sz="1600" dirty="0">
              <a:latin typeface="+mn-lt"/>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Creates a premium and professional-looking product.</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Provides durability and protection for the book block.</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Suitable for long-term use and display.</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Allows for customization of cover materials and designs.</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Provides a flat spine suitable for printing titles and other information.</a:t>
            </a:r>
          </a:p>
          <a:p>
            <a:pPr algn="just">
              <a:spcAft>
                <a:spcPts val="1000"/>
              </a:spcAft>
            </a:pPr>
            <a:r>
              <a:rPr lang="en-US" sz="1600" b="1" dirty="0">
                <a:latin typeface="+mn-lt"/>
                <a:ea typeface="Calibri" panose="020F0502020204030204" pitchFamily="34" charset="0"/>
                <a:cs typeface="Times New Roman" panose="02020603050405020304" pitchFamily="18" charset="0"/>
              </a:rPr>
              <a:t>Limitations of Case Binding:</a:t>
            </a:r>
            <a:endParaRPr lang="en-US" sz="1600" dirty="0">
              <a:latin typeface="+mn-lt"/>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Requires specialized equipment and skilled labor.</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More time-consuming and costly compared to other binding methods.</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Not suitable for short print runs or publications with low budgets.</a:t>
            </a:r>
            <a:endParaRPr lang="en-US" sz="1600" dirty="0">
              <a:effectLst/>
              <a:latin typeface="+mn-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5674264" y="547235"/>
            <a:ext cx="3058869" cy="440422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2" name="Google Shape;252;p26"/>
          <p:cNvSpPr/>
          <p:nvPr/>
        </p:nvSpPr>
        <p:spPr>
          <a:xfrm>
            <a:off x="1542361" y="0"/>
            <a:ext cx="6605569" cy="461624"/>
          </a:xfrm>
          <a:prstGeom prst="rect">
            <a:avLst/>
          </a:prstGeom>
          <a:noFill/>
          <a:ln>
            <a:noFill/>
          </a:ln>
        </p:spPr>
        <p:txBody>
          <a:bodyPr spcFirstLastPara="1" wrap="square" lIns="91425" tIns="45700" rIns="91425" bIns="45700" anchor="t" anchorCtr="0">
            <a:spAutoFit/>
          </a:bodyPr>
          <a:lstStyle/>
          <a:p>
            <a:pPr lvl="0"/>
            <a:r>
              <a:rPr lang="en-US" sz="2400" b="1" dirty="0">
                <a:solidFill>
                  <a:srgbClr val="22130B"/>
                </a:solidFill>
                <a:latin typeface="Poor Richard" panose="02080502050505020702" pitchFamily="18" charset="0"/>
              </a:rPr>
              <a:t>Comb Binding (Combination Binding) process</a:t>
            </a:r>
            <a:endParaRPr sz="2400" b="0" i="0" u="none" strike="noStrike" cap="none" dirty="0">
              <a:solidFill>
                <a:srgbClr val="000000"/>
              </a:solidFill>
              <a:latin typeface="Arial"/>
              <a:ea typeface="Arial"/>
              <a:cs typeface="Arial"/>
              <a:sym typeface="Arial"/>
            </a:endParaRPr>
          </a:p>
        </p:txBody>
      </p:sp>
      <p:sp>
        <p:nvSpPr>
          <p:cNvPr id="2" name="Rectangle 1"/>
          <p:cNvSpPr/>
          <p:nvPr/>
        </p:nvSpPr>
        <p:spPr>
          <a:xfrm>
            <a:off x="594913" y="619185"/>
            <a:ext cx="2390660" cy="4524315"/>
          </a:xfrm>
          <a:prstGeom prst="rect">
            <a:avLst/>
          </a:prstGeom>
        </p:spPr>
        <p:txBody>
          <a:bodyPr wrap="square">
            <a:spAutoFit/>
          </a:bodyPr>
          <a:lstStyle/>
          <a:p>
            <a:r>
              <a:rPr lang="en-US" sz="1600" b="1" dirty="0">
                <a:latin typeface="+mn-lt"/>
                <a:ea typeface="Calibri" panose="020F0502020204030204" pitchFamily="34" charset="0"/>
              </a:rPr>
              <a:t>Comb binding </a:t>
            </a:r>
            <a:r>
              <a:rPr lang="en-US" sz="1600" dirty="0">
                <a:latin typeface="+mn-lt"/>
                <a:ea typeface="Calibri" panose="020F0502020204030204" pitchFamily="34" charset="0"/>
              </a:rPr>
              <a:t>uses a cylindrical plastic spine with multiple curves tines that serve to hold the pages of a book together. Each tine along the comb is pre-formed into a closed ring shape; similar to a spring, but with thicker tines. Each of these tines also has a small amount of tension. They are flexible enough that they can be pulled open, but strong enough to snap back to the circular shape. </a:t>
            </a:r>
            <a:endParaRPr lang="en-US" sz="1600" dirty="0">
              <a:latin typeface="+mn-lt"/>
            </a:endParaRPr>
          </a:p>
        </p:txBody>
      </p:sp>
      <p:sp>
        <p:nvSpPr>
          <p:cNvPr id="5" name="Rectangle 4"/>
          <p:cNvSpPr/>
          <p:nvPr/>
        </p:nvSpPr>
        <p:spPr>
          <a:xfrm>
            <a:off x="2985573" y="1695447"/>
            <a:ext cx="5927074" cy="3285515"/>
          </a:xfrm>
          <a:prstGeom prst="rect">
            <a:avLst/>
          </a:prstGeom>
        </p:spPr>
        <p:txBody>
          <a:bodyPr wrap="square">
            <a:spAutoFit/>
          </a:bodyPr>
          <a:lstStyle/>
          <a:p>
            <a:pPr algn="just">
              <a:lnSpc>
                <a:spcPts val="1920"/>
              </a:lnSpc>
              <a:spcAft>
                <a:spcPts val="1000"/>
              </a:spcAft>
            </a:pPr>
            <a:r>
              <a:rPr lang="en-US" sz="1600" b="1" dirty="0">
                <a:latin typeface="+mn-lt"/>
                <a:ea typeface="Calibri" panose="020F0502020204030204" pitchFamily="34" charset="0"/>
                <a:cs typeface="Times New Roman" panose="02020603050405020304" pitchFamily="18" charset="0"/>
              </a:rPr>
              <a:t>1. Prepress Preparation</a:t>
            </a:r>
            <a:endParaRPr lang="en-US" sz="1600" dirty="0">
              <a:latin typeface="+mn-lt"/>
              <a:ea typeface="Calibri" panose="020F0502020204030204" pitchFamily="34" charset="0"/>
              <a:cs typeface="Times New Roman" panose="02020603050405020304" pitchFamily="18" charset="0"/>
            </a:endParaRPr>
          </a:p>
          <a:p>
            <a:pPr algn="just">
              <a:lnSpc>
                <a:spcPts val="1920"/>
              </a:lnSpc>
              <a:spcAft>
                <a:spcPts val="1000"/>
              </a:spcAft>
            </a:pPr>
            <a:r>
              <a:rPr lang="en-US" sz="1600" dirty="0">
                <a:latin typeface="+mn-lt"/>
                <a:ea typeface="Calibri" panose="020F0502020204030204" pitchFamily="34" charset="0"/>
                <a:cs typeface="Times New Roman" panose="02020603050405020304" pitchFamily="18" charset="0"/>
              </a:rPr>
              <a:t>Before comb binding begins, the pages of the document must be designed, laid out, and printed. This involves: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Design</a:t>
            </a:r>
            <a:r>
              <a:rPr lang="en-US" sz="1600" dirty="0">
                <a:latin typeface="+mn-lt"/>
                <a:ea typeface="Calibri" panose="020F0502020204030204" pitchFamily="34" charset="0"/>
                <a:cs typeface="Times New Roman" panose="02020603050405020304" pitchFamily="18" charset="0"/>
              </a:rPr>
              <a:t>: Creating the layout of the document using software like Adobe InDesign, Illustrator, or other desktop publishing tools.</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Page Arrangement</a:t>
            </a:r>
            <a:r>
              <a:rPr lang="en-US" sz="1600" dirty="0">
                <a:latin typeface="+mn-lt"/>
                <a:ea typeface="Calibri" panose="020F0502020204030204" pitchFamily="34" charset="0"/>
                <a:cs typeface="Times New Roman" panose="02020603050405020304" pitchFamily="18" charset="0"/>
              </a:rPr>
              <a:t>: Organizing the pages in the correct order for printing, ensuring that they will be in the proper sequence after binding.</a:t>
            </a:r>
          </a:p>
          <a:p>
            <a:pPr marL="342900" lvl="0" indent="-342900" algn="just">
              <a:lnSpc>
                <a:spcPts val="1920"/>
              </a:lnSpc>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Printing</a:t>
            </a:r>
            <a:r>
              <a:rPr lang="en-US" sz="1600" dirty="0">
                <a:latin typeface="+mn-lt"/>
                <a:ea typeface="Calibri" panose="020F0502020204030204" pitchFamily="34" charset="0"/>
                <a:cs typeface="Times New Roman" panose="02020603050405020304" pitchFamily="18" charset="0"/>
              </a:rPr>
              <a:t>: Producing the printed pages on a printing press or digital printer</a:t>
            </a:r>
            <a:r>
              <a:rPr lang="en-US" sz="1600" dirty="0" smtClean="0">
                <a:latin typeface="+mn-lt"/>
                <a:ea typeface="Calibri" panose="020F0502020204030204" pitchFamily="34" charset="0"/>
                <a:cs typeface="Times New Roman" panose="02020603050405020304" pitchFamily="18" charset="0"/>
              </a:rPr>
              <a:t>.</a:t>
            </a:r>
            <a:r>
              <a:rPr lang="en-US" sz="1600" dirty="0">
                <a:latin typeface="+mn-lt"/>
                <a:ea typeface="Calibri" panose="020F0502020204030204" pitchFamily="34" charset="0"/>
                <a:cs typeface="Times New Roman" panose="02020603050405020304" pitchFamily="18" charset="0"/>
              </a:rP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1690189" y="0"/>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a:solidFill>
                  <a:srgbClr val="22130B"/>
                </a:solidFill>
                <a:latin typeface="Poor Richard" panose="02080502050505020702" pitchFamily="18" charset="0"/>
                <a:cs typeface="Arial"/>
                <a:sym typeface="Arial"/>
              </a:rPr>
              <a:t>Comb Binding (Combination Binding) process</a:t>
            </a:r>
            <a:endParaRPr lang="en-US" sz="2400" dirty="0">
              <a:solidFill>
                <a:srgbClr val="22130B"/>
              </a:solidFill>
              <a:latin typeface="Poor Richard" panose="02080502050505020702" pitchFamily="18" charset="0"/>
              <a:cs typeface="Arial"/>
              <a:sym typeface="Arial"/>
            </a:endParaRPr>
          </a:p>
        </p:txBody>
      </p:sp>
      <p:sp>
        <p:nvSpPr>
          <p:cNvPr id="2" name="Rectangle 1"/>
          <p:cNvSpPr/>
          <p:nvPr/>
        </p:nvSpPr>
        <p:spPr>
          <a:xfrm>
            <a:off x="428808" y="546442"/>
            <a:ext cx="7128763" cy="5003934"/>
          </a:xfrm>
          <a:prstGeom prst="rect">
            <a:avLst/>
          </a:prstGeom>
        </p:spPr>
        <p:txBody>
          <a:bodyPr wrap="square">
            <a:spAutoFit/>
          </a:bodyPr>
          <a:lstStyle/>
          <a:p>
            <a:pPr lvl="0" algn="just">
              <a:lnSpc>
                <a:spcPts val="1920"/>
              </a:lnSpc>
              <a:spcAft>
                <a:spcPts val="1000"/>
              </a:spcAft>
            </a:pPr>
            <a:r>
              <a:rPr lang="en-US" sz="1600" b="1" dirty="0">
                <a:ea typeface="Calibri" panose="020F0502020204030204" pitchFamily="34" charset="0"/>
                <a:cs typeface="Times New Roman" panose="02020603050405020304" pitchFamily="18" charset="0"/>
              </a:rPr>
              <a:t>2. Hole Punching</a:t>
            </a:r>
            <a:endParaRPr lang="en-US" sz="1600" dirty="0">
              <a:ea typeface="Calibri" panose="020F0502020204030204" pitchFamily="34" charset="0"/>
              <a:cs typeface="Times New Roman" panose="02020603050405020304" pitchFamily="18" charset="0"/>
            </a:endParaRPr>
          </a:p>
          <a:p>
            <a:pPr lvl="0" algn="just">
              <a:lnSpc>
                <a:spcPts val="1920"/>
              </a:lnSpc>
              <a:spcAft>
                <a:spcPts val="1000"/>
              </a:spcAft>
            </a:pPr>
            <a:r>
              <a:rPr lang="en-US" sz="1600" dirty="0">
                <a:ea typeface="Calibri" panose="020F0502020204030204" pitchFamily="34" charset="0"/>
                <a:cs typeface="Times New Roman" panose="02020603050405020304" pitchFamily="18" charset="0"/>
              </a:rPr>
              <a:t>Once the pages are printed, they are punched with evenly spaced rectangular holes along one edge. The number and spacing of the holes depend on the size of the document and the diameter of the comb binding element. Hole punching can be done using a manual or electric punch</a:t>
            </a:r>
            <a:r>
              <a:rPr lang="en-US" sz="1600" dirty="0" smtClean="0">
                <a:ea typeface="Calibri" panose="020F0502020204030204" pitchFamily="34" charset="0"/>
                <a:cs typeface="Times New Roman" panose="02020603050405020304" pitchFamily="18" charset="0"/>
              </a:rPr>
              <a:t>.</a:t>
            </a:r>
          </a:p>
          <a:p>
            <a:pPr algn="just">
              <a:lnSpc>
                <a:spcPts val="1920"/>
              </a:lnSpc>
              <a:spcAft>
                <a:spcPts val="1000"/>
              </a:spcAft>
            </a:pPr>
            <a:r>
              <a:rPr lang="en-US" sz="1600" b="1" dirty="0">
                <a:latin typeface="+mn-lt"/>
                <a:ea typeface="Calibri" panose="020F0502020204030204" pitchFamily="34" charset="0"/>
                <a:cs typeface="Times New Roman" panose="02020603050405020304" pitchFamily="18" charset="0"/>
              </a:rPr>
              <a:t>3. Comb Binding</a:t>
            </a:r>
            <a:endParaRPr lang="en-US" sz="1600" dirty="0">
              <a:latin typeface="+mn-lt"/>
              <a:ea typeface="Calibri" panose="020F0502020204030204" pitchFamily="34" charset="0"/>
              <a:cs typeface="Times New Roman" panose="02020603050405020304" pitchFamily="18" charset="0"/>
            </a:endParaRPr>
          </a:p>
          <a:p>
            <a:pPr algn="just">
              <a:lnSpc>
                <a:spcPts val="1920"/>
              </a:lnSpc>
              <a:spcAft>
                <a:spcPts val="1000"/>
              </a:spcAft>
            </a:pPr>
            <a:r>
              <a:rPr lang="en-US" sz="1600" dirty="0">
                <a:latin typeface="+mn-lt"/>
                <a:ea typeface="Calibri" panose="020F0502020204030204" pitchFamily="34" charset="0"/>
                <a:cs typeface="Times New Roman" panose="02020603050405020304" pitchFamily="18" charset="0"/>
              </a:rPr>
              <a:t>After punching the holes, a plastic comb binding element is inserted through the holes to bind the pages together. The comb binding element typically consists of a series of plastic teeth or prongs that interlock with the punched holes to secure the pages in place. Comb binding can be done manually or using a comb binding machine for faster and more consistent results.</a:t>
            </a:r>
          </a:p>
          <a:p>
            <a:pPr algn="just">
              <a:lnSpc>
                <a:spcPts val="1920"/>
              </a:lnSpc>
              <a:spcAft>
                <a:spcPts val="1000"/>
              </a:spcAft>
            </a:pPr>
            <a:r>
              <a:rPr lang="en-US" sz="1600" b="1" dirty="0">
                <a:latin typeface="+mn-lt"/>
                <a:ea typeface="Calibri" panose="020F0502020204030204" pitchFamily="34" charset="0"/>
                <a:cs typeface="Times New Roman" panose="02020603050405020304" pitchFamily="18" charset="0"/>
              </a:rPr>
              <a:t>4. Closing the Comb</a:t>
            </a:r>
            <a:endParaRPr lang="en-US" sz="1600" dirty="0">
              <a:latin typeface="+mn-lt"/>
              <a:ea typeface="Calibri" panose="020F0502020204030204" pitchFamily="34" charset="0"/>
              <a:cs typeface="Times New Roman" panose="02020603050405020304" pitchFamily="18" charset="0"/>
            </a:endParaRPr>
          </a:p>
          <a:p>
            <a:pPr algn="just">
              <a:lnSpc>
                <a:spcPts val="1920"/>
              </a:lnSpc>
              <a:spcAft>
                <a:spcPts val="1000"/>
              </a:spcAft>
            </a:pPr>
            <a:r>
              <a:rPr lang="en-US" sz="1600" dirty="0">
                <a:latin typeface="+mn-lt"/>
                <a:ea typeface="Calibri" panose="020F0502020204030204" pitchFamily="34" charset="0"/>
                <a:cs typeface="Times New Roman" panose="02020603050405020304" pitchFamily="18" charset="0"/>
              </a:rPr>
              <a:t>Once the comb binding element is inserted through all the holes, the ends of the comb are closed using a comb binding machine or comb closing device. This step ensures that the comb binding element remains securely closed and prevents the pages from accidentally coming loose.</a:t>
            </a:r>
          </a:p>
          <a:p>
            <a:pPr lvl="0" algn="just">
              <a:lnSpc>
                <a:spcPts val="1920"/>
              </a:lnSpc>
              <a:spcAft>
                <a:spcPts val="1000"/>
              </a:spcAft>
            </a:pPr>
            <a:endParaRPr lang="en-US" sz="1600" dirty="0">
              <a:ea typeface="Calibri" panose="020F0502020204030204" pitchFamily="34"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5" name="Rectangle 4"/>
          <p:cNvSpPr/>
          <p:nvPr/>
        </p:nvSpPr>
        <p:spPr>
          <a:xfrm>
            <a:off x="1432193" y="0"/>
            <a:ext cx="5888515" cy="461665"/>
          </a:xfrm>
          <a:prstGeom prst="rect">
            <a:avLst/>
          </a:prstGeom>
        </p:spPr>
        <p:txBody>
          <a:bodyPr wrap="square">
            <a:spAutoFit/>
          </a:bodyPr>
          <a:lstStyle/>
          <a:p>
            <a:r>
              <a:rPr lang="en-US" sz="2400" b="1" dirty="0">
                <a:solidFill>
                  <a:srgbClr val="22130B"/>
                </a:solidFill>
                <a:latin typeface="Poor Richard" panose="02080502050505020702" pitchFamily="18" charset="0"/>
              </a:rPr>
              <a:t>Comb Binding (Combination Binding) process</a:t>
            </a:r>
            <a:endParaRPr lang="en-US" dirty="0"/>
          </a:p>
        </p:txBody>
      </p:sp>
      <p:sp>
        <p:nvSpPr>
          <p:cNvPr id="6" name="Rectangle 5"/>
          <p:cNvSpPr/>
          <p:nvPr/>
        </p:nvSpPr>
        <p:spPr>
          <a:xfrm>
            <a:off x="484741" y="715053"/>
            <a:ext cx="7293167" cy="4426853"/>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5. Trimming (Optional)</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In some cases, after comb binding, the edges of the document may be trimmed to remove any excess paper and achieve a clean, uniform edge. This step is particularly important for ensuring consistency in the finished product, especially if the document contains full-bleed images or colored backgrounds.</a:t>
            </a:r>
          </a:p>
          <a:p>
            <a:pPr algn="just">
              <a:spcAft>
                <a:spcPts val="1000"/>
              </a:spcAft>
            </a:pPr>
            <a:r>
              <a:rPr lang="en-US" sz="1600" b="1" dirty="0">
                <a:latin typeface="+mn-lt"/>
                <a:ea typeface="Calibri" panose="020F0502020204030204" pitchFamily="34" charset="0"/>
                <a:cs typeface="Times New Roman" panose="02020603050405020304" pitchFamily="18" charset="0"/>
              </a:rPr>
              <a:t>6. Quality Control</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Throughout the comb binding process, quality control checks are performed to ensure that the finished documents meet the desired standards. This includes checking for proper hole punching, comb binding, comb closing, trimming (if applicable), and overall appearance of the finished product.</a:t>
            </a:r>
          </a:p>
          <a:p>
            <a:pPr algn="just">
              <a:spcAft>
                <a:spcPts val="1000"/>
              </a:spcAft>
            </a:pPr>
            <a:r>
              <a:rPr lang="en-US" sz="1600" b="1" dirty="0">
                <a:latin typeface="+mn-lt"/>
                <a:ea typeface="Calibri" panose="020F0502020204030204" pitchFamily="34" charset="0"/>
                <a:cs typeface="Times New Roman" panose="02020603050405020304" pitchFamily="18" charset="0"/>
              </a:rPr>
              <a:t>7. Finishing</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Once the comb binding process is complete and quality control checks have been performed, the finished documents are ready for distribution. They may be stacked, bundled, boxed, or otherwise packaged for shipping to their final destination.</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9"/>
          <p:cNvSpPr txBox="1">
            <a:spLocks noGrp="1"/>
          </p:cNvSpPr>
          <p:nvPr>
            <p:ph type="title"/>
          </p:nvPr>
        </p:nvSpPr>
        <p:spPr>
          <a:xfrm>
            <a:off x="947451" y="-230641"/>
            <a:ext cx="6367800"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Comb Binding (Combination Binding) process</a:t>
            </a:r>
            <a:endParaRPr lang="en-US" sz="2400" dirty="0">
              <a:solidFill>
                <a:srgbClr val="22130B"/>
              </a:solidFill>
              <a:latin typeface="Poor Richard" panose="02080502050505020702" pitchFamily="18" charset="0"/>
              <a:cs typeface="Arial"/>
              <a:sym typeface="Arial"/>
            </a:endParaRPr>
          </a:p>
        </p:txBody>
      </p:sp>
      <p:sp>
        <p:nvSpPr>
          <p:cNvPr id="4" name="Rectangle 3"/>
          <p:cNvSpPr/>
          <p:nvPr/>
        </p:nvSpPr>
        <p:spPr>
          <a:xfrm>
            <a:off x="1916030" y="4900956"/>
            <a:ext cx="6918593" cy="230832"/>
          </a:xfrm>
          <a:prstGeom prst="rect">
            <a:avLst/>
          </a:prstGeom>
        </p:spPr>
        <p:txBody>
          <a:bodyPr wrap="square">
            <a:spAutoFit/>
          </a:bodyPr>
          <a:lstStyle/>
          <a:p>
            <a:r>
              <a:rPr lang="en-US" sz="900" dirty="0"/>
              <a:t>Sources: </a:t>
            </a:r>
            <a:r>
              <a:rPr lang="en-US" sz="900" dirty="0">
                <a:hlinkClick r:id="rId3"/>
              </a:rPr>
              <a:t>https://</a:t>
            </a:r>
            <a:r>
              <a:rPr lang="en-US" sz="900" dirty="0" smtClean="0">
                <a:hlinkClick r:id="rId3"/>
              </a:rPr>
              <a:t>commons.wikimedia.org/wiki/File:Comb_bind_step4.JPG</a:t>
            </a:r>
            <a:r>
              <a:rPr lang="en-US" sz="900" dirty="0" smtClean="0"/>
              <a:t> https</a:t>
            </a:r>
            <a:r>
              <a:rPr lang="en-US" sz="900" dirty="0"/>
              <a:t>://commons.wikimedia.org/wiki/File:Reliburot_2047.jpg</a:t>
            </a:r>
            <a:endParaRPr lang="en-US" sz="900" dirty="0"/>
          </a:p>
        </p:txBody>
      </p:sp>
      <p:sp>
        <p:nvSpPr>
          <p:cNvPr id="3" name="Rectangle 2"/>
          <p:cNvSpPr/>
          <p:nvPr/>
        </p:nvSpPr>
        <p:spPr>
          <a:xfrm>
            <a:off x="0" y="438195"/>
            <a:ext cx="6147412" cy="4693593"/>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Advantages of Comb Binding:</a:t>
            </a:r>
            <a:endParaRPr lang="en-US" sz="1600" dirty="0">
              <a:latin typeface="+mn-lt"/>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Allows for easy addition or removal of pages.</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Provides a professional appearance suitable for business documents.</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Pages can lay flat when opened, allowing for easy reading and writing.</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Durable and long-lasting binding method.</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Suitable for both small and large print runs</a:t>
            </a:r>
            <a:r>
              <a:rPr lang="en-US" sz="1600" dirty="0" smtClean="0">
                <a:latin typeface="+mn-lt"/>
                <a:ea typeface="Calibri" panose="020F0502020204030204" pitchFamily="34" charset="0"/>
                <a:cs typeface="Times New Roman" panose="02020603050405020304" pitchFamily="18" charset="0"/>
              </a:rPr>
              <a:t>.</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b="1" dirty="0">
                <a:latin typeface="+mn-lt"/>
                <a:ea typeface="Calibri" panose="020F0502020204030204" pitchFamily="34" charset="0"/>
                <a:cs typeface="Times New Roman" panose="02020603050405020304" pitchFamily="18" charset="0"/>
              </a:rPr>
              <a:t>Limitations of Comb Binding:</a:t>
            </a:r>
            <a:endParaRPr lang="en-US" sz="1600" dirty="0">
              <a:latin typeface="+mn-lt"/>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Plastic comb binding elements may not be as durable or aesthetically pleasing as other binding methods.</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Limited options for printing on the spine for easy identification.</a:t>
            </a:r>
          </a:p>
          <a:p>
            <a:pPr marL="342900" lvl="0" indent="-342900" algn="just">
              <a:spcAft>
                <a:spcPts val="1000"/>
              </a:spcAft>
              <a:buSzPts val="1000"/>
              <a:buFont typeface="Symbol" panose="05050102010706020507" pitchFamily="18" charset="2"/>
              <a:buChar char=""/>
              <a:tabLst>
                <a:tab pos="457200" algn="l"/>
              </a:tabLst>
            </a:pPr>
            <a:r>
              <a:rPr lang="en-US" sz="1600" dirty="0">
                <a:latin typeface="+mn-lt"/>
                <a:ea typeface="Calibri" panose="020F0502020204030204" pitchFamily="34" charset="0"/>
                <a:cs typeface="Times New Roman" panose="02020603050405020304" pitchFamily="18" charset="0"/>
              </a:rPr>
              <a:t>Not suitable for very thick documents or those with a high page count.</a:t>
            </a:r>
            <a:endParaRPr lang="en-US" sz="1600" dirty="0">
              <a:effectLst/>
              <a:latin typeface="+mn-lt"/>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4"/>
          <a:stretch>
            <a:fillRect/>
          </a:stretch>
        </p:blipFill>
        <p:spPr>
          <a:xfrm>
            <a:off x="6429272" y="1202563"/>
            <a:ext cx="2526536" cy="1894902"/>
          </a:xfrm>
          <a:prstGeom prst="rect">
            <a:avLst/>
          </a:prstGeom>
        </p:spPr>
      </p:pic>
      <p:pic>
        <p:nvPicPr>
          <p:cNvPr id="6" name="Picture 5"/>
          <p:cNvPicPr>
            <a:picLocks noChangeAspect="1"/>
          </p:cNvPicPr>
          <p:nvPr/>
        </p:nvPicPr>
        <p:blipFill>
          <a:blip r:embed="rId5"/>
          <a:stretch>
            <a:fillRect/>
          </a:stretch>
        </p:blipFill>
        <p:spPr>
          <a:xfrm>
            <a:off x="6429273" y="2918523"/>
            <a:ext cx="2526536" cy="1894902"/>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0"/>
          <p:cNvSpPr txBox="1">
            <a:spLocks noGrp="1"/>
          </p:cNvSpPr>
          <p:nvPr>
            <p:ph type="title"/>
          </p:nvPr>
        </p:nvSpPr>
        <p:spPr>
          <a:xfrm>
            <a:off x="1531346" y="0"/>
            <a:ext cx="5787736" cy="602673"/>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Tape Binding process</a:t>
            </a:r>
            <a:endParaRPr lang="en-US" sz="2400" dirty="0">
              <a:solidFill>
                <a:srgbClr val="22130B"/>
              </a:solidFill>
              <a:latin typeface="Poor Richard" panose="02080502050505020702" pitchFamily="18" charset="0"/>
              <a:cs typeface="Arial"/>
              <a:sym typeface="Arial"/>
            </a:endParaRPr>
          </a:p>
        </p:txBody>
      </p:sp>
      <p:sp>
        <p:nvSpPr>
          <p:cNvPr id="4" name="Rectangle 3"/>
          <p:cNvSpPr/>
          <p:nvPr/>
        </p:nvSpPr>
        <p:spPr>
          <a:xfrm>
            <a:off x="137711" y="372963"/>
            <a:ext cx="1922444" cy="4770537"/>
          </a:xfrm>
          <a:prstGeom prst="rect">
            <a:avLst/>
          </a:prstGeom>
        </p:spPr>
        <p:txBody>
          <a:bodyPr wrap="square">
            <a:spAutoFit/>
          </a:bodyPr>
          <a:lstStyle/>
          <a:p>
            <a:r>
              <a:rPr lang="en-US" sz="1600" b="1" dirty="0" smtClean="0">
                <a:latin typeface="+mn-lt"/>
                <a:ea typeface="Calibri" panose="020F0502020204030204" pitchFamily="34" charset="0"/>
              </a:rPr>
              <a:t>Tape </a:t>
            </a:r>
            <a:r>
              <a:rPr lang="en-US" sz="1600" b="1" dirty="0">
                <a:latin typeface="+mn-lt"/>
                <a:ea typeface="Calibri" panose="020F0502020204030204" pitchFamily="34" charset="0"/>
              </a:rPr>
              <a:t>binding</a:t>
            </a:r>
            <a:r>
              <a:rPr lang="en-US" sz="1600" dirty="0">
                <a:latin typeface="+mn-lt"/>
                <a:ea typeface="Calibri" panose="020F0502020204030204" pitchFamily="34" charset="0"/>
              </a:rPr>
              <a:t> is a document binding process that uses strips coated in thermoplastic glue that, when melted to the spine and covers of a book, creates a strong and lasting bind. Also known as thermal glue strips, Super Strips or glue binding spines, they are available in linen or vinyl finishes and come in a variety of colors</a:t>
            </a:r>
            <a:endParaRPr lang="en-US" sz="1600" dirty="0">
              <a:latin typeface="+mn-lt"/>
            </a:endParaRPr>
          </a:p>
        </p:txBody>
      </p:sp>
      <p:sp>
        <p:nvSpPr>
          <p:cNvPr id="5" name="Rectangle 4"/>
          <p:cNvSpPr/>
          <p:nvPr/>
        </p:nvSpPr>
        <p:spPr>
          <a:xfrm>
            <a:off x="2153797" y="742437"/>
            <a:ext cx="6439359" cy="4308872"/>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1. Prepress Preparation</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Before tape binding begins, the pages of the document must be designed, laid out, and printed. This involves:</a:t>
            </a:r>
          </a:p>
          <a:p>
            <a:pPr marL="342900" lvl="0" indent="-342900" algn="just">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Design</a:t>
            </a:r>
            <a:r>
              <a:rPr lang="en-US" sz="1600" dirty="0">
                <a:latin typeface="+mn-lt"/>
                <a:ea typeface="Calibri" panose="020F0502020204030204" pitchFamily="34" charset="0"/>
                <a:cs typeface="Times New Roman" panose="02020603050405020304" pitchFamily="18" charset="0"/>
              </a:rPr>
              <a:t>: Creating the layout of the document using software like Adobe InDesign, Illustrator, or other desktop publishing tools.</a:t>
            </a:r>
          </a:p>
          <a:p>
            <a:pPr marL="342900" lvl="0" indent="-342900" algn="just">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Page Arrangement</a:t>
            </a:r>
            <a:r>
              <a:rPr lang="en-US" sz="1600" dirty="0">
                <a:latin typeface="+mn-lt"/>
                <a:ea typeface="Calibri" panose="020F0502020204030204" pitchFamily="34" charset="0"/>
                <a:cs typeface="Times New Roman" panose="02020603050405020304" pitchFamily="18" charset="0"/>
              </a:rPr>
              <a:t>: Organizing the pages in the correct order for printing, ensuring that they will be in the proper sequence after binding.</a:t>
            </a:r>
          </a:p>
          <a:p>
            <a:pPr marL="342900" lvl="0" indent="-342900" algn="just">
              <a:spcAft>
                <a:spcPts val="1000"/>
              </a:spcAft>
              <a:buSzPts val="1000"/>
              <a:buFont typeface="Symbol" panose="05050102010706020507" pitchFamily="18" charset="2"/>
              <a:buChar char=""/>
              <a:tabLst>
                <a:tab pos="457200" algn="l"/>
              </a:tabLst>
            </a:pPr>
            <a:r>
              <a:rPr lang="en-US" sz="1600" b="1" dirty="0">
                <a:latin typeface="+mn-lt"/>
                <a:ea typeface="Calibri" panose="020F0502020204030204" pitchFamily="34" charset="0"/>
                <a:cs typeface="Times New Roman" panose="02020603050405020304" pitchFamily="18" charset="0"/>
              </a:rPr>
              <a:t>Printing</a:t>
            </a:r>
            <a:r>
              <a:rPr lang="en-US" sz="1600" dirty="0">
                <a:latin typeface="+mn-lt"/>
                <a:ea typeface="Calibri" panose="020F0502020204030204" pitchFamily="34" charset="0"/>
                <a:cs typeface="Times New Roman" panose="02020603050405020304" pitchFamily="18" charset="0"/>
              </a:rPr>
              <a:t>: Producing the printed pages on a printing press or digital printer.</a:t>
            </a:r>
          </a:p>
          <a:p>
            <a:pPr algn="just">
              <a:spcAft>
                <a:spcPts val="1000"/>
              </a:spcAft>
            </a:pPr>
            <a:r>
              <a:rPr lang="en-US" sz="1600" b="1" dirty="0">
                <a:latin typeface="+mn-lt"/>
                <a:ea typeface="Calibri" panose="020F0502020204030204" pitchFamily="34" charset="0"/>
                <a:cs typeface="Times New Roman" panose="02020603050405020304" pitchFamily="18" charset="0"/>
              </a:rPr>
              <a:t>2. Stacking</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Once the pages are printed, they are stacked together in the correct order to form the document. The pages should be aligned evenly along one edge to ensure a neat and uniform binding.</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748" y="0"/>
            <a:ext cx="4120334" cy="1006083"/>
          </a:xfrm>
        </p:spPr>
        <p:txBody>
          <a:bodyPr/>
          <a:lstStyle/>
          <a:p>
            <a:r>
              <a:rPr lang="en-US" sz="2400" dirty="0">
                <a:solidFill>
                  <a:srgbClr val="22130B"/>
                </a:solidFill>
                <a:latin typeface="Poor Richard" panose="02080502050505020702" pitchFamily="18" charset="0"/>
                <a:cs typeface="Arial"/>
                <a:sym typeface="Arial"/>
              </a:rPr>
              <a:t>Tape Binding process</a:t>
            </a:r>
            <a:endParaRPr lang="en-US" dirty="0"/>
          </a:p>
        </p:txBody>
      </p:sp>
      <p:sp>
        <p:nvSpPr>
          <p:cNvPr id="3" name="Rectangle 2"/>
          <p:cNvSpPr/>
          <p:nvPr/>
        </p:nvSpPr>
        <p:spPr>
          <a:xfrm>
            <a:off x="280930" y="716097"/>
            <a:ext cx="5480892" cy="4426853"/>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3. Attaching the Tape</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A cloth or paper tape is cut to the appropriate length and width to cover the entire height of the stacked pages along the binding edge. The tape is then placed along the binding edge of the pages, covering them completely.</a:t>
            </a:r>
          </a:p>
          <a:p>
            <a:pPr algn="just">
              <a:spcAft>
                <a:spcPts val="1000"/>
              </a:spcAft>
            </a:pPr>
            <a:r>
              <a:rPr lang="en-US" sz="1600" b="1" dirty="0">
                <a:latin typeface="+mn-lt"/>
                <a:ea typeface="Calibri" panose="020F0502020204030204" pitchFamily="34" charset="0"/>
                <a:cs typeface="Times New Roman" panose="02020603050405020304" pitchFamily="18" charset="0"/>
              </a:rPr>
              <a:t>4. Applying Hot Glue</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Hot glue is applied along the entire length of the tape using a tape binding machine or hot glue dispenser. The hot glue melts the adhesive on the tape, allowing it to adhere firmly to the pages.</a:t>
            </a:r>
          </a:p>
          <a:p>
            <a:pPr algn="just">
              <a:spcAft>
                <a:spcPts val="1000"/>
              </a:spcAft>
            </a:pPr>
            <a:r>
              <a:rPr lang="en-US" sz="1600" b="1" dirty="0">
                <a:latin typeface="+mn-lt"/>
                <a:ea typeface="Calibri" panose="020F0502020204030204" pitchFamily="34" charset="0"/>
                <a:cs typeface="Times New Roman" panose="02020603050405020304" pitchFamily="18" charset="0"/>
              </a:rPr>
              <a:t>5. Pressing</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After applying the hot glue, the pages are pressed together firmly to ensure that the tape adheres securely to the pages. This step helps to create a strong and durable bond between the pages and the tape.</a:t>
            </a:r>
            <a:endParaRPr lang="en-US" sz="1600" dirty="0">
              <a:effectLst/>
              <a:latin typeface="+mn-lt"/>
              <a:ea typeface="Calibri" panose="020F0502020204030204" pitchFamily="34" charset="0"/>
              <a:cs typeface="Times New Roman" panose="02020603050405020304" pitchFamily="18" charset="0"/>
            </a:endParaRPr>
          </a:p>
        </p:txBody>
      </p:sp>
      <p:sp>
        <p:nvSpPr>
          <p:cNvPr id="4" name="Rectangle 3"/>
          <p:cNvSpPr/>
          <p:nvPr/>
        </p:nvSpPr>
        <p:spPr>
          <a:xfrm>
            <a:off x="5381765" y="4852962"/>
            <a:ext cx="4572000" cy="230832"/>
          </a:xfrm>
          <a:prstGeom prst="rect">
            <a:avLst/>
          </a:prstGeom>
        </p:spPr>
        <p:txBody>
          <a:bodyPr>
            <a:spAutoFit/>
          </a:bodyPr>
          <a:lstStyle/>
          <a:p>
            <a:r>
              <a:rPr lang="en-US" sz="900" dirty="0" smtClean="0"/>
              <a:t>Source: https</a:t>
            </a:r>
            <a:r>
              <a:rPr lang="en-US" sz="900" dirty="0"/>
              <a:t>://bambra.com.au/news/a-guide-to-book-binding-types/</a:t>
            </a:r>
            <a:endParaRPr lang="en-US" sz="900" dirty="0"/>
          </a:p>
        </p:txBody>
      </p:sp>
      <p:pic>
        <p:nvPicPr>
          <p:cNvPr id="5" name="Picture 4"/>
          <p:cNvPicPr>
            <a:picLocks noChangeAspect="1"/>
          </p:cNvPicPr>
          <p:nvPr/>
        </p:nvPicPr>
        <p:blipFill>
          <a:blip r:embed="rId2"/>
          <a:stretch>
            <a:fillRect/>
          </a:stretch>
        </p:blipFill>
        <p:spPr>
          <a:xfrm>
            <a:off x="5838940" y="1360098"/>
            <a:ext cx="3138849" cy="31388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209292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93194" y="132203"/>
            <a:ext cx="3536440" cy="583894"/>
          </a:xfrm>
        </p:spPr>
        <p:txBody>
          <a:bodyPr/>
          <a:lstStyle/>
          <a:p>
            <a:r>
              <a:rPr lang="en-US" sz="2400" dirty="0">
                <a:solidFill>
                  <a:srgbClr val="22130B"/>
                </a:solidFill>
                <a:latin typeface="Poor Richard" panose="02080502050505020702" pitchFamily="18" charset="0"/>
                <a:cs typeface="Arial"/>
                <a:sym typeface="Arial"/>
              </a:rPr>
              <a:t>Tape Binding process</a:t>
            </a:r>
            <a:endParaRPr lang="en-US" dirty="0"/>
          </a:p>
        </p:txBody>
      </p:sp>
      <p:sp>
        <p:nvSpPr>
          <p:cNvPr id="3" name="Rectangle 2"/>
          <p:cNvSpPr/>
          <p:nvPr/>
        </p:nvSpPr>
        <p:spPr>
          <a:xfrm>
            <a:off x="600431" y="962868"/>
            <a:ext cx="8146962" cy="4180632"/>
          </a:xfrm>
          <a:prstGeom prst="rect">
            <a:avLst/>
          </a:prstGeom>
        </p:spPr>
        <p:txBody>
          <a:bodyPr wrap="square">
            <a:spAutoFit/>
          </a:bodyPr>
          <a:lstStyle/>
          <a:p>
            <a:pPr algn="just">
              <a:spcAft>
                <a:spcPts val="1000"/>
              </a:spcAft>
            </a:pPr>
            <a:r>
              <a:rPr lang="en-US" sz="1600" b="1" dirty="0">
                <a:latin typeface="+mn-lt"/>
                <a:ea typeface="Calibri" panose="020F0502020204030204" pitchFamily="34" charset="0"/>
                <a:cs typeface="Times New Roman" panose="02020603050405020304" pitchFamily="18" charset="0"/>
              </a:rPr>
              <a:t>6. Trimming (Optional)</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In some cases, after tape binding, the edges of the document may be trimmed to remove any excess tape and achieve a clean, uniform edge. This step is particularly important for ensuring consistency in the finished product, especially if the document contains full-bleed images or colored backgrounds.</a:t>
            </a:r>
          </a:p>
          <a:p>
            <a:pPr algn="just">
              <a:spcAft>
                <a:spcPts val="1000"/>
              </a:spcAft>
            </a:pPr>
            <a:r>
              <a:rPr lang="en-US" sz="1600" b="1" dirty="0">
                <a:latin typeface="+mn-lt"/>
                <a:ea typeface="Calibri" panose="020F0502020204030204" pitchFamily="34" charset="0"/>
                <a:cs typeface="Times New Roman" panose="02020603050405020304" pitchFamily="18" charset="0"/>
              </a:rPr>
              <a:t>7. Quality Control</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Throughout the tape binding process, quality control checks are performed to ensure that the finished documents meet the desired standards. This includes checking for proper stacking, tape attachment, hot glue application, pressing, trimming (if applicable), and overall appearance of the finished product.</a:t>
            </a:r>
          </a:p>
          <a:p>
            <a:pPr algn="just">
              <a:spcAft>
                <a:spcPts val="1000"/>
              </a:spcAft>
            </a:pPr>
            <a:r>
              <a:rPr lang="en-US" sz="1600" b="1" dirty="0">
                <a:latin typeface="+mn-lt"/>
                <a:ea typeface="Calibri" panose="020F0502020204030204" pitchFamily="34" charset="0"/>
                <a:cs typeface="Times New Roman" panose="02020603050405020304" pitchFamily="18" charset="0"/>
              </a:rPr>
              <a:t>8. Finishing</a:t>
            </a:r>
            <a:endParaRPr lang="en-US" sz="1600" dirty="0">
              <a:latin typeface="+mn-lt"/>
              <a:ea typeface="Calibri" panose="020F0502020204030204" pitchFamily="34" charset="0"/>
              <a:cs typeface="Times New Roman" panose="02020603050405020304" pitchFamily="18" charset="0"/>
            </a:endParaRPr>
          </a:p>
          <a:p>
            <a:pPr algn="just">
              <a:spcAft>
                <a:spcPts val="1000"/>
              </a:spcAft>
            </a:pPr>
            <a:r>
              <a:rPr lang="en-US" sz="1600" dirty="0">
                <a:latin typeface="+mn-lt"/>
                <a:ea typeface="Calibri" panose="020F0502020204030204" pitchFamily="34" charset="0"/>
                <a:cs typeface="Times New Roman" panose="02020603050405020304" pitchFamily="18" charset="0"/>
              </a:rPr>
              <a:t>Once the tape binding process is complete and quality control checks have been performed, the finished documents are ready for distribution. They may be stacked, bundled, boxed, or otherwise packaged for shipping to their final destination.</a:t>
            </a:r>
            <a:endParaRPr lang="en-US" sz="1600" dirty="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04498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5566" y="-199572"/>
            <a:ext cx="3007630" cy="862863"/>
          </a:xfrm>
        </p:spPr>
        <p:txBody>
          <a:bodyPr/>
          <a:lstStyle/>
          <a:p>
            <a:r>
              <a:rPr lang="en-US" sz="2400" dirty="0">
                <a:solidFill>
                  <a:srgbClr val="22130B"/>
                </a:solidFill>
                <a:latin typeface="Poor Richard" panose="02080502050505020702" pitchFamily="18" charset="0"/>
                <a:cs typeface="Arial"/>
                <a:sym typeface="Arial"/>
              </a:rPr>
              <a:t>Tape Binding process</a:t>
            </a:r>
            <a:endParaRPr lang="en-US" dirty="0"/>
          </a:p>
        </p:txBody>
      </p:sp>
      <p:sp>
        <p:nvSpPr>
          <p:cNvPr id="3" name="Rectangle 2"/>
          <p:cNvSpPr/>
          <p:nvPr/>
        </p:nvSpPr>
        <p:spPr>
          <a:xfrm>
            <a:off x="787704" y="511398"/>
            <a:ext cx="7838504" cy="4667432"/>
          </a:xfrm>
          <a:prstGeom prst="rect">
            <a:avLst/>
          </a:prstGeom>
        </p:spPr>
        <p:txBody>
          <a:bodyPr wrap="square">
            <a:spAutoFit/>
          </a:bodyPr>
          <a:lstStyle/>
          <a:p>
            <a:pPr algn="just">
              <a:lnSpc>
                <a:spcPct val="115000"/>
              </a:lnSpc>
              <a:spcAft>
                <a:spcPts val="1000"/>
              </a:spcAft>
            </a:pPr>
            <a:r>
              <a:rPr lang="en-US" sz="1800" b="1" dirty="0">
                <a:latin typeface="+mn-lt"/>
                <a:ea typeface="Calibri" panose="020F0502020204030204" pitchFamily="34" charset="0"/>
                <a:cs typeface="Times New Roman" panose="02020603050405020304" pitchFamily="18" charset="0"/>
              </a:rPr>
              <a:t>Advantages of Tape Binding:</a:t>
            </a:r>
            <a:endParaRPr lang="en-US" sz="1800" dirty="0">
              <a:latin typeface="+mn-lt"/>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Simple and cost-effective binding method.</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Provides a clean and professional appearance.</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Allows for easy addition or removal of pages.</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Durable and long-lasting binding method.</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Suitable for small to medium-sized documents.</a:t>
            </a:r>
          </a:p>
          <a:p>
            <a:pPr algn="just">
              <a:lnSpc>
                <a:spcPct val="115000"/>
              </a:lnSpc>
              <a:spcAft>
                <a:spcPts val="1000"/>
              </a:spcAft>
            </a:pPr>
            <a:r>
              <a:rPr lang="en-US" sz="1800" b="1" dirty="0">
                <a:latin typeface="+mn-lt"/>
                <a:ea typeface="Calibri" panose="020F0502020204030204" pitchFamily="34" charset="0"/>
                <a:cs typeface="Times New Roman" panose="02020603050405020304" pitchFamily="18" charset="0"/>
              </a:rPr>
              <a:t>Limitations of Tape Binding:</a:t>
            </a:r>
            <a:endParaRPr lang="en-US" sz="1800" dirty="0">
              <a:latin typeface="+mn-lt"/>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Not suitable for very thick documents or those with a high page count.</a:t>
            </a:r>
          </a:p>
          <a:p>
            <a:pPr marL="342900" lvl="0" indent="-342900" algn="just">
              <a:lnSpc>
                <a:spcPct val="115000"/>
              </a:lnSpc>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Limited options for printing on the spine for easy identification.</a:t>
            </a:r>
          </a:p>
          <a:p>
            <a:pPr marL="342900" lvl="0" indent="-342900" algn="just">
              <a:spcAft>
                <a:spcPts val="1000"/>
              </a:spcAft>
              <a:buSzPts val="1000"/>
              <a:buFont typeface="Symbol" panose="05050102010706020507" pitchFamily="18" charset="2"/>
              <a:buChar char=""/>
              <a:tabLst>
                <a:tab pos="457200" algn="l"/>
              </a:tabLst>
            </a:pPr>
            <a:r>
              <a:rPr lang="en-US" sz="1800" dirty="0">
                <a:latin typeface="+mn-lt"/>
                <a:ea typeface="Calibri" panose="020F0502020204030204" pitchFamily="34" charset="0"/>
                <a:cs typeface="Times New Roman" panose="02020603050405020304" pitchFamily="18" charset="0"/>
              </a:rPr>
              <a:t>May not be as aesthetically pleasing as other binding methods for certain types of documents.</a:t>
            </a:r>
            <a:endParaRPr lang="en-US" sz="1800" dirty="0">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32536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1412525" y="468019"/>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solidFill>
                  <a:schemeClr val="bg1">
                    <a:lumMod val="25000"/>
                  </a:schemeClr>
                </a:solidFill>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121186" y="468019"/>
            <a:ext cx="7590622" cy="4868857"/>
          </a:xfrm>
          <a:prstGeom prst="rect">
            <a:avLst/>
          </a:prstGeom>
          <a:noFill/>
          <a:ln>
            <a:noFill/>
          </a:ln>
        </p:spPr>
        <p:txBody>
          <a:bodyPr spcFirstLastPara="1" wrap="square" lIns="91425" tIns="45700" rIns="91425" bIns="45700" anchor="t" anchorCtr="0">
            <a:spAutoFit/>
          </a:bodyPr>
          <a:lstStyle/>
          <a:p>
            <a:pPr algn="just">
              <a:lnSpc>
                <a:spcPct val="107000"/>
              </a:lnSpc>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Publication binding processes or techniques play a crucial role in determining the functionality, durability, and aesthetic appeal of printed materials. Choosing the appropriate binding method depends on factors such as the type of publication, page count, budget, and desired appearance. Understanding the characteristics and suitability of each binding technique helps in selecting the most suitable option for a particular printing project.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r>
              <a:rPr lang="en-US" sz="1600" i="1" dirty="0">
                <a:latin typeface="Times New Roman" panose="02020603050405020304" pitchFamily="18" charset="0"/>
                <a:ea typeface="Calibri" panose="020F0502020204030204" pitchFamily="34" charset="0"/>
              </a:rPr>
              <a:t>Saddle stitching </a:t>
            </a:r>
            <a:r>
              <a:rPr lang="en-US" sz="1600" dirty="0">
                <a:latin typeface="Times New Roman" panose="02020603050405020304" pitchFamily="18" charset="0"/>
                <a:ea typeface="Calibri" panose="020F0502020204030204" pitchFamily="34" charset="0"/>
              </a:rPr>
              <a:t>is a versatile and efficient binding process that produces professional-looking publications such as booklets, brochures, and magazines. </a:t>
            </a:r>
            <a:r>
              <a:rPr lang="en-US" sz="1600" i="1" dirty="0">
                <a:latin typeface="Times New Roman" panose="02020603050405020304" pitchFamily="18" charset="0"/>
                <a:ea typeface="Calibri" panose="020F0502020204030204" pitchFamily="34" charset="0"/>
              </a:rPr>
              <a:t>Perfect binding </a:t>
            </a:r>
            <a:r>
              <a:rPr lang="en-US" sz="1600" dirty="0">
                <a:latin typeface="Times New Roman" panose="02020603050405020304" pitchFamily="18" charset="0"/>
                <a:ea typeface="Calibri" panose="020F0502020204030204" pitchFamily="34" charset="0"/>
              </a:rPr>
              <a:t>is a versatile and durable binding process that produces professional-looking paperback books, catalogs, and </a:t>
            </a:r>
            <a:r>
              <a:rPr lang="en-US" sz="1600" dirty="0" smtClean="0">
                <a:latin typeface="Times New Roman" panose="02020603050405020304" pitchFamily="18" charset="0"/>
                <a:ea typeface="Calibri" panose="020F0502020204030204" pitchFamily="34" charset="0"/>
              </a:rPr>
              <a:t>magazines. </a:t>
            </a:r>
            <a:r>
              <a:rPr lang="en-US" sz="1600" i="1" dirty="0">
                <a:latin typeface="Times New Roman" panose="02020603050405020304" pitchFamily="18" charset="0"/>
                <a:ea typeface="Calibri" panose="020F0502020204030204" pitchFamily="34" charset="0"/>
              </a:rPr>
              <a:t>Spiral binding </a:t>
            </a:r>
            <a:r>
              <a:rPr lang="en-US" sz="1600" dirty="0">
                <a:latin typeface="Times New Roman" panose="02020603050405020304" pitchFamily="18" charset="0"/>
                <a:ea typeface="Calibri" panose="020F0502020204030204" pitchFamily="34" charset="0"/>
              </a:rPr>
              <a:t>is a versatile and durable binding method that produces functional and practical publications such as notebooks, workbooks, and manuals. </a:t>
            </a:r>
            <a:r>
              <a:rPr lang="en-US" sz="1600" i="1" dirty="0">
                <a:latin typeface="Times New Roman" panose="02020603050405020304" pitchFamily="18" charset="0"/>
                <a:ea typeface="Calibri" panose="020F0502020204030204" pitchFamily="34" charset="0"/>
              </a:rPr>
              <a:t>Wire-O binding</a:t>
            </a:r>
            <a:r>
              <a:rPr lang="en-US" sz="1600" dirty="0">
                <a:latin typeface="Times New Roman" panose="02020603050405020304" pitchFamily="18" charset="0"/>
                <a:ea typeface="Calibri" panose="020F0502020204030204" pitchFamily="34" charset="0"/>
              </a:rPr>
              <a:t> is a versatile and durable binding method that produces functional and professional-looking publications such as notebooks, presentations, and reports. </a:t>
            </a:r>
            <a:r>
              <a:rPr lang="en-US" sz="1600" i="1" dirty="0">
                <a:latin typeface="Times New Roman" panose="02020603050405020304" pitchFamily="18" charset="0"/>
                <a:ea typeface="Calibri" panose="020F0502020204030204" pitchFamily="34" charset="0"/>
              </a:rPr>
              <a:t>Case binding</a:t>
            </a:r>
            <a:r>
              <a:rPr lang="en-US" sz="1600" dirty="0">
                <a:latin typeface="Times New Roman" panose="02020603050405020304" pitchFamily="18" charset="0"/>
                <a:ea typeface="Calibri" panose="020F0502020204030204" pitchFamily="34" charset="0"/>
              </a:rPr>
              <a:t> is a high-quality and durable binding method that produces premium hardcover books suitable for a wide range of applications. </a:t>
            </a:r>
            <a:r>
              <a:rPr lang="en-US" sz="1600" i="1" dirty="0">
                <a:latin typeface="Times New Roman" panose="02020603050405020304" pitchFamily="18" charset="0"/>
                <a:ea typeface="Calibri" panose="020F0502020204030204" pitchFamily="34" charset="0"/>
              </a:rPr>
              <a:t>Comb binding</a:t>
            </a:r>
            <a:r>
              <a:rPr lang="en-US" sz="1600" dirty="0">
                <a:latin typeface="Times New Roman" panose="02020603050405020304" pitchFamily="18" charset="0"/>
                <a:ea typeface="Calibri" panose="020F0502020204030204" pitchFamily="34" charset="0"/>
              </a:rPr>
              <a:t> is a versatile and cost-effective binding method that produces functional and professional-looking documents such as reports, presentations, and manuals. Tape binding is a straightforward and practical binding method that produces neat and professional-looking documents. </a:t>
            </a:r>
            <a:endParaRPr lang="en-US" sz="1600" dirty="0" smtClean="0">
              <a:latin typeface="Times New Roman" panose="02020603050405020304" pitchFamily="18" charset="0"/>
              <a:ea typeface="Calibri" panose="020F0502020204030204" pitchFamily="34" charset="0"/>
            </a:endParaRPr>
          </a:p>
          <a:p>
            <a:endParaRPr lang="en-US" sz="9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smtClean="0">
                <a:solidFill>
                  <a:srgbClr val="22130B"/>
                </a:solidFill>
                <a:latin typeface="Arial"/>
                <a:ea typeface="Arial"/>
                <a:cs typeface="Arial"/>
                <a:sym typeface="Arial"/>
              </a:rPr>
              <a:t>LECTURE 10</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967</TotalTime>
  <Words>5026</Words>
  <Application>Microsoft Office PowerPoint</Application>
  <PresentationFormat>On-screen Show (16:9)</PresentationFormat>
  <Paragraphs>307</Paragraphs>
  <Slides>39</Slides>
  <Notes>32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39</vt:i4>
      </vt:variant>
    </vt:vector>
  </HeadingPairs>
  <TitlesOfParts>
    <vt:vector size="52" baseType="lpstr">
      <vt:lpstr>Poor Richard</vt:lpstr>
      <vt:lpstr>Noto Sans Symbols</vt:lpstr>
      <vt:lpstr>Bebas Neue</vt:lpstr>
      <vt:lpstr>Maven Pro</vt:lpstr>
      <vt:lpstr>Arial</vt:lpstr>
      <vt:lpstr>Times New Roman</vt:lpstr>
      <vt:lpstr>Oxygen</vt:lpstr>
      <vt:lpstr>Symbol</vt:lpstr>
      <vt:lpstr>Oxygen Light</vt:lpstr>
      <vt:lpstr>Poiret One</vt:lpstr>
      <vt:lpstr>Wingdings</vt:lpstr>
      <vt:lpstr>Calibri</vt:lpstr>
      <vt:lpstr>Minimalist Aesthetic Slideshow by Slidesgo</vt:lpstr>
      <vt:lpstr>VISUAL COMMUNICATION</vt:lpstr>
      <vt:lpstr>VISUAL COMMUNICATION</vt:lpstr>
      <vt:lpstr>Introduction to Publication Binding Techniques</vt:lpstr>
      <vt:lpstr>Types of Publication Binding Processes or Techniques</vt:lpstr>
      <vt:lpstr>The Saddle Stitching binding process </vt:lpstr>
      <vt:lpstr>The Saddle Stitching binding process </vt:lpstr>
      <vt:lpstr>The Saddle Stitching binding process </vt:lpstr>
      <vt:lpstr>PowerPoint Presentation</vt:lpstr>
      <vt:lpstr>PowerPoint Presentation</vt:lpstr>
      <vt:lpstr>PowerPoint Presentation</vt:lpstr>
      <vt:lpstr>PowerPoint Presentation</vt:lpstr>
      <vt:lpstr>The perfect binding process </vt:lpstr>
      <vt:lpstr>The perfect binding process </vt:lpstr>
      <vt:lpstr>PowerPoint Presentation</vt:lpstr>
      <vt:lpstr>Spiral Binding (Coil Binding) process</vt:lpstr>
      <vt:lpstr>Spiral Binding (Coil Binding) process</vt:lpstr>
      <vt:lpstr>Spiral Binding (Coil Binding) process</vt:lpstr>
      <vt:lpstr>Spiral Binding (Coil Binding) process</vt:lpstr>
      <vt:lpstr>Spiral Binding (Coil Binding) process</vt:lpstr>
      <vt:lpstr>Wire-O Binding (Double Loop Wire Binding) process</vt:lpstr>
      <vt:lpstr>Wire-O Binding (Double Loop Wire Binding) process</vt:lpstr>
      <vt:lpstr>Wire-O Binding (Double Loop Wire Binding) process</vt:lpstr>
      <vt:lpstr> Wire-O Binding (Double Loop Wire Binding) process</vt:lpstr>
      <vt:lpstr>Wire-O Binding (Double Loop Wire Binding) process</vt:lpstr>
      <vt:lpstr>Case Binding (Hardcover Binding) process</vt:lpstr>
      <vt:lpstr>Case Binding (Hardcover Binding) process</vt:lpstr>
      <vt:lpstr>PowerPoint Presentation</vt:lpstr>
      <vt:lpstr>Case Binding (Hardcover Binding) process</vt:lpstr>
      <vt:lpstr>Case Binding (Hardcover Binding) process</vt:lpstr>
      <vt:lpstr>PowerPoint Presentation</vt:lpstr>
      <vt:lpstr>Comb Binding (Combination Binding) process</vt:lpstr>
      <vt:lpstr>PowerPoint Presentation</vt:lpstr>
      <vt:lpstr>Comb Binding (Combination Binding) process</vt:lpstr>
      <vt:lpstr>Tape Binding process</vt:lpstr>
      <vt:lpstr>Tape Binding process</vt:lpstr>
      <vt:lpstr>Tape Binding process</vt:lpstr>
      <vt:lpstr>Tape Binding process</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144</cp:revision>
  <dcterms:modified xsi:type="dcterms:W3CDTF">2024-06-08T10:39:24Z</dcterms:modified>
</cp:coreProperties>
</file>