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90" r:id="rId3"/>
    <p:sldId id="347" r:id="rId4"/>
    <p:sldId id="348" r:id="rId5"/>
    <p:sldId id="269" r:id="rId6"/>
    <p:sldId id="385" r:id="rId7"/>
    <p:sldId id="383" r:id="rId8"/>
    <p:sldId id="270" r:id="rId9"/>
    <p:sldId id="384" r:id="rId10"/>
    <p:sldId id="386" r:id="rId11"/>
    <p:sldId id="387" r:id="rId12"/>
    <p:sldId id="271" r:id="rId13"/>
    <p:sldId id="272" r:id="rId14"/>
    <p:sldId id="404" r:id="rId15"/>
    <p:sldId id="405" r:id="rId16"/>
    <p:sldId id="406" r:id="rId17"/>
    <p:sldId id="273" r:id="rId18"/>
    <p:sldId id="274" r:id="rId19"/>
    <p:sldId id="380" r:id="rId20"/>
    <p:sldId id="388" r:id="rId21"/>
    <p:sldId id="389" r:id="rId22"/>
    <p:sldId id="403" r:id="rId23"/>
    <p:sldId id="390" r:id="rId24"/>
    <p:sldId id="391" r:id="rId25"/>
    <p:sldId id="392" r:id="rId26"/>
    <p:sldId id="393" r:id="rId27"/>
    <p:sldId id="394" r:id="rId28"/>
    <p:sldId id="395" r:id="rId29"/>
    <p:sldId id="396" r:id="rId30"/>
    <p:sldId id="397" r:id="rId31"/>
    <p:sldId id="364" r:id="rId32"/>
    <p:sldId id="407" r:id="rId33"/>
    <p:sldId id="365" r:id="rId34"/>
    <p:sldId id="366" r:id="rId35"/>
    <p:sldId id="367"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318" autoAdjust="0"/>
  </p:normalViewPr>
  <p:slideViewPr>
    <p:cSldViewPr>
      <p:cViewPr varScale="1">
        <p:scale>
          <a:sx n="67" d="100"/>
          <a:sy n="67" d="100"/>
        </p:scale>
        <p:origin x="72" y="4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629BDF8B-FFCA-43B7-BF40-8C2EB571255B}"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65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1340372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6235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19468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E12BE4-13F5-4483-BD89-5784EE3ED65F}" type="datetimeFigureOut">
              <a:rPr lang="en-US" smtClean="0"/>
              <a:pPr/>
              <a:t>4/21/2024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9BDF8B-FFCA-43B7-BF40-8C2EB571255B}"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1797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E12BE4-13F5-4483-BD89-5784EE3ED65F}" type="datetimeFigureOut">
              <a:rPr lang="en-US" smtClean="0"/>
              <a:pPr/>
              <a:t>4/21/2024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5632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E12BE4-13F5-4483-BD89-5784EE3ED65F}" type="datetimeFigureOut">
              <a:rPr lang="en-US" smtClean="0"/>
              <a:pPr/>
              <a:t>4/21/2024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108851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6350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57330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1623412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1181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7886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27761130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2998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2792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5187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4816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FE12BE4-13F5-4483-BD89-5784EE3ED65F}" type="datetimeFigureOut">
              <a:rPr lang="en-US" smtClean="0"/>
              <a:pPr/>
              <a:t>4/21/2024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9BDF8B-FFCA-43B7-BF40-8C2EB571255B}" type="slidenum">
              <a:rPr lang="en-US" smtClean="0"/>
              <a:pPr/>
              <a:t>‹#›</a:t>
            </a:fld>
            <a:endParaRPr lang="en-US"/>
          </a:p>
        </p:txBody>
      </p:sp>
    </p:spTree>
    <p:extLst>
      <p:ext uri="{BB962C8B-B14F-4D97-AF65-F5344CB8AC3E}">
        <p14:creationId xmlns:p14="http://schemas.microsoft.com/office/powerpoint/2010/main" val="30400717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1676400"/>
            <a:ext cx="6096000" cy="3733800"/>
          </a:xfrm>
        </p:spPr>
        <p:txBody>
          <a:bodyPr>
            <a:normAutofit/>
          </a:bodyPr>
          <a:lstStyle/>
          <a:p>
            <a:endParaRPr lang="mn-MN" sz="2400" dirty="0">
              <a:solidFill>
                <a:srgbClr val="0070C0"/>
              </a:solidFill>
            </a:endParaRPr>
          </a:p>
          <a:p>
            <a:r>
              <a:rPr lang="en-US" sz="2400" dirty="0">
                <a:solidFill>
                  <a:srgbClr val="0070C0"/>
                </a:solidFill>
              </a:rPr>
              <a:t>History of Mongolian Journalism Week</a:t>
            </a:r>
            <a:r>
              <a:rPr lang="mn-MN" sz="2400" dirty="0">
                <a:solidFill>
                  <a:srgbClr val="0070C0"/>
                </a:solidFill>
              </a:rPr>
              <a:t>-5</a:t>
            </a:r>
          </a:p>
          <a:p>
            <a:r>
              <a:rPr lang="en-US" sz="2400" dirty="0">
                <a:solidFill>
                  <a:srgbClr val="0070C0"/>
                </a:solidFill>
              </a:rPr>
              <a:t>Mongolian Revolutionary Secret Press</a:t>
            </a:r>
          </a:p>
          <a:p>
            <a:endParaRPr lang="mn-MN" sz="2400" dirty="0">
              <a:solidFill>
                <a:srgbClr val="0070C0"/>
              </a:solidFill>
            </a:endParaRPr>
          </a:p>
          <a:p>
            <a:r>
              <a:rPr lang="mn-MN" sz="2400" dirty="0">
                <a:solidFill>
                  <a:srgbClr val="0070C0"/>
                </a:solidFill>
              </a:rPr>
              <a:t>Лекц-5 </a:t>
            </a:r>
          </a:p>
          <a:p>
            <a:r>
              <a:rPr lang="mn-MN" sz="2400" dirty="0">
                <a:solidFill>
                  <a:srgbClr val="0070C0"/>
                </a:solidFill>
              </a:rPr>
              <a:t>Монголын хувьсгалт нууц хэвлэлүүд </a:t>
            </a:r>
          </a:p>
          <a:p>
            <a:endParaRPr lang="mn-MN" sz="2400" dirty="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676400"/>
            <a:ext cx="5486400" cy="533400"/>
          </a:xfrm>
        </p:spPr>
        <p:txBody>
          <a:bodyPr>
            <a:noAutofit/>
          </a:bodyPr>
          <a:lstStyle/>
          <a:p>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lang="en-US" sz="2800" dirty="0"/>
          </a:p>
        </p:txBody>
      </p:sp>
      <p:sp>
        <p:nvSpPr>
          <p:cNvPr id="3" name="Subtitle 2"/>
          <p:cNvSpPr>
            <a:spLocks noGrp="1"/>
          </p:cNvSpPr>
          <p:nvPr>
            <p:ph type="subTitle" idx="1"/>
          </p:nvPr>
        </p:nvSpPr>
        <p:spPr>
          <a:xfrm>
            <a:off x="609600" y="1676400"/>
            <a:ext cx="7467600" cy="4191000"/>
          </a:xfrm>
        </p:spPr>
        <p:txBody>
          <a:bodyPr>
            <a:normAutofit/>
          </a:bodyPr>
          <a:lstStyle/>
          <a:p>
            <a:pPr algn="ctr"/>
            <a:r>
              <a:rPr lang="mn-MN" sz="3600">
                <a:solidFill>
                  <a:srgbClr val="0070C0"/>
                </a:solidFill>
              </a:rPr>
              <a:t> </a:t>
            </a:r>
          </a:p>
        </p:txBody>
      </p:sp>
      <p:sp>
        <p:nvSpPr>
          <p:cNvPr id="4" name="Rectangle 3"/>
          <p:cNvSpPr/>
          <p:nvPr/>
        </p:nvSpPr>
        <p:spPr>
          <a:xfrm>
            <a:off x="-152400" y="2133600"/>
            <a:ext cx="5638800" cy="646331"/>
          </a:xfrm>
          <a:prstGeom prst="rect">
            <a:avLst/>
          </a:prstGeom>
        </p:spPr>
        <p:txBody>
          <a:bodyPr wrap="square">
            <a:spAutoFit/>
          </a:bodyPr>
          <a:lstStyle/>
          <a:p>
            <a:pPr algn="just"/>
            <a:r>
              <a:rPr lang="mn-MN" sz="3600"/>
              <a:t>	</a:t>
            </a:r>
            <a:endParaRPr lang="en-US" sz="3600" dirty="0"/>
          </a:p>
        </p:txBody>
      </p:sp>
      <p:sp>
        <p:nvSpPr>
          <p:cNvPr id="5" name="Rectangle 4">
            <a:extLst>
              <a:ext uri="{FF2B5EF4-FFF2-40B4-BE49-F238E27FC236}">
                <a16:creationId xmlns:a16="http://schemas.microsoft.com/office/drawing/2014/main" id="{E799B035-A0AB-471C-921E-5C9A57A3BBC9}"/>
              </a:ext>
            </a:extLst>
          </p:cNvPr>
          <p:cNvSpPr/>
          <p:nvPr/>
        </p:nvSpPr>
        <p:spPr>
          <a:xfrm>
            <a:off x="2209800" y="2286001"/>
            <a:ext cx="4648200" cy="2616101"/>
          </a:xfrm>
          <a:prstGeom prst="rect">
            <a:avLst/>
          </a:prstGeom>
        </p:spPr>
        <p:txBody>
          <a:bodyPr wrap="square">
            <a:spAutoFit/>
          </a:bodyPr>
          <a:lstStyle/>
          <a:p>
            <a:pPr algn="ctr"/>
            <a:r>
              <a:rPr lang="en-US" sz="2800">
                <a:solidFill>
                  <a:srgbClr val="0070C0"/>
                </a:solidFill>
              </a:rPr>
              <a:t>D.Tsend </a:t>
            </a:r>
            <a:br>
              <a:rPr lang="en-US" sz="2800"/>
            </a:br>
            <a:r>
              <a:rPr lang="en-US" sz="2800">
                <a:solidFill>
                  <a:srgbClr val="0070C0"/>
                </a:solidFill>
              </a:rPr>
              <a:t>Journalism</a:t>
            </a:r>
            <a:r>
              <a:rPr lang="mn-MN" sz="2800">
                <a:solidFill>
                  <a:srgbClr val="0070C0"/>
                </a:solidFill>
              </a:rPr>
              <a:t> </a:t>
            </a:r>
            <a:r>
              <a:rPr lang="en-US" sz="2800">
                <a:solidFill>
                  <a:srgbClr val="0070C0"/>
                </a:solidFill>
              </a:rPr>
              <a:t>teacher</a:t>
            </a:r>
            <a:endParaRPr lang="mn-MN" sz="2800"/>
          </a:p>
          <a:p>
            <a:endParaRPr lang="mn-MN"/>
          </a:p>
          <a:p>
            <a:pPr algn="ctr"/>
            <a:endParaRPr lang="mn-MN" sz="2400">
              <a:solidFill>
                <a:srgbClr val="0070C0"/>
              </a:solidFill>
            </a:endParaRPr>
          </a:p>
          <a:p>
            <a:pPr algn="ctr"/>
            <a:r>
              <a:rPr lang="mn-MN" sz="2400">
                <a:solidFill>
                  <a:srgbClr val="0070C0"/>
                </a:solidFill>
              </a:rPr>
              <a:t>Д.Цэнд </a:t>
            </a:r>
          </a:p>
          <a:p>
            <a:pPr algn="ctr"/>
            <a:r>
              <a:rPr lang="mn-MN" sz="2400">
                <a:solidFill>
                  <a:srgbClr val="0070C0"/>
                </a:solidFill>
              </a:rPr>
              <a:t>Сэтгүүл зүйн багш </a:t>
            </a:r>
            <a:br>
              <a:rPr lang="en-US"/>
            </a:br>
            <a:endParaRPr lang="en-US"/>
          </a:p>
        </p:txBody>
      </p:sp>
      <p:sp>
        <p:nvSpPr>
          <p:cNvPr id="7" name="Rectangle 6">
            <a:extLst>
              <a:ext uri="{FF2B5EF4-FFF2-40B4-BE49-F238E27FC236}">
                <a16:creationId xmlns:a16="http://schemas.microsoft.com/office/drawing/2014/main" id="{AC78A40B-A53F-4BF9-9461-604FC819194E}"/>
              </a:ext>
            </a:extLst>
          </p:cNvPr>
          <p:cNvSpPr/>
          <p:nvPr/>
        </p:nvSpPr>
        <p:spPr>
          <a:xfrm>
            <a:off x="1828800" y="2057401"/>
            <a:ext cx="5029200" cy="769441"/>
          </a:xfrm>
          <a:prstGeom prst="rect">
            <a:avLst/>
          </a:prstGeom>
        </p:spPr>
        <p:txBody>
          <a:bodyPr wrap="square">
            <a:spAutoFit/>
          </a:bodyPr>
          <a:lstStyle/>
          <a:p>
            <a:pPr algn="ctr"/>
            <a:endParaRPr lang="en-US" sz="2000">
              <a:solidFill>
                <a:srgbClr val="0070C0"/>
              </a:solidFill>
            </a:endParaRPr>
          </a:p>
          <a:p>
            <a:pPr algn="ctr"/>
            <a:endParaRPr lang="en-US"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7F52-CED0-44DC-BAE1-D9F69640BF85}"/>
              </a:ext>
            </a:extLst>
          </p:cNvPr>
          <p:cNvSpPr>
            <a:spLocks noGrp="1"/>
          </p:cNvSpPr>
          <p:nvPr>
            <p:ph type="title"/>
          </p:nvPr>
        </p:nvSpPr>
        <p:spPr/>
        <p:txBody>
          <a:bodyPr>
            <a:normAutofit fontScale="90000"/>
          </a:bodyPr>
          <a:lstStyle/>
          <a:p>
            <a:br>
              <a:rPr lang="mn-MN" dirty="0"/>
            </a:br>
            <a:br>
              <a:rPr lang="mn-MN" dirty="0"/>
            </a:br>
            <a:r>
              <a:rPr lang="en-US" dirty="0">
                <a:solidFill>
                  <a:srgbClr val="0070C0"/>
                </a:solidFill>
              </a:rPr>
              <a:t>Content of  Lecture</a:t>
            </a:r>
            <a:r>
              <a:rPr lang="mn-MN" dirty="0">
                <a:solidFill>
                  <a:srgbClr val="0070C0"/>
                </a:solidFill>
              </a:rPr>
              <a:t>-1</a:t>
            </a:r>
            <a:br>
              <a:rPr lang="en-US" dirty="0">
                <a:solidFill>
                  <a:srgbClr val="0070C0"/>
                </a:solidFill>
              </a:rPr>
            </a:br>
            <a:r>
              <a:rPr lang="mn-MN" dirty="0">
                <a:solidFill>
                  <a:srgbClr val="0070C0"/>
                </a:solidFill>
              </a:rPr>
              <a:t>Хичээлийн агуулга-1</a:t>
            </a:r>
            <a:br>
              <a:rPr lang="mn-MN" dirty="0"/>
            </a:br>
            <a:r>
              <a:rPr lang="mn-MN" dirty="0"/>
              <a:t> </a:t>
            </a:r>
            <a:br>
              <a:rPr lang="en-US" dirty="0"/>
            </a:br>
            <a:endParaRPr lang="en-US" dirty="0"/>
          </a:p>
        </p:txBody>
      </p:sp>
      <p:sp>
        <p:nvSpPr>
          <p:cNvPr id="3" name="Content Placeholder 2">
            <a:extLst>
              <a:ext uri="{FF2B5EF4-FFF2-40B4-BE49-F238E27FC236}">
                <a16:creationId xmlns:a16="http://schemas.microsoft.com/office/drawing/2014/main" id="{AB4EE9BA-BCBA-45D6-912C-217DF43389B2}"/>
              </a:ext>
            </a:extLst>
          </p:cNvPr>
          <p:cNvSpPr>
            <a:spLocks noGrp="1"/>
          </p:cNvSpPr>
          <p:nvPr>
            <p:ph idx="1"/>
          </p:nvPr>
        </p:nvSpPr>
        <p:spPr/>
        <p:txBody>
          <a:bodyPr/>
          <a:lstStyle/>
          <a:p>
            <a:pPr algn="just"/>
            <a:r>
              <a:rPr lang="mn-MN">
                <a:solidFill>
                  <a:srgbClr val="FF0000"/>
                </a:solidFill>
              </a:rPr>
              <a:t>Сэдвийн зорилго: </a:t>
            </a:r>
            <a:r>
              <a:rPr lang="mn-MN">
                <a:solidFill>
                  <a:schemeClr val="tx1"/>
                </a:solidFill>
              </a:rPr>
              <a:t>Монгол оронд хувьсгал хөдөлгөөн бий болоход ухуулах хуудасны үр нөлөө болон “Монголын үнэн” сонины бодлого үйл ажиллагааг мэдэх зорилготой. </a:t>
            </a:r>
          </a:p>
          <a:p>
            <a:pPr algn="just"/>
            <a:r>
              <a:rPr lang="mn-MN">
                <a:solidFill>
                  <a:srgbClr val="FF0000"/>
                </a:solidFill>
              </a:rPr>
              <a:t>Нэр томьёо, тайлбар: </a:t>
            </a:r>
            <a:r>
              <a:rPr lang="mn-MN">
                <a:solidFill>
                  <a:schemeClr val="tx1"/>
                </a:solidFill>
              </a:rPr>
              <a:t>ухуулах хуудас, сонин, мэдээ </a:t>
            </a:r>
            <a:endParaRPr lang="en-US">
              <a:solidFill>
                <a:schemeClr val="tx1"/>
              </a:solidFill>
            </a:endParaRPr>
          </a:p>
        </p:txBody>
      </p:sp>
    </p:spTree>
    <p:extLst>
      <p:ext uri="{BB962C8B-B14F-4D97-AF65-F5344CB8AC3E}">
        <p14:creationId xmlns:p14="http://schemas.microsoft.com/office/powerpoint/2010/main" val="2169301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C0BE-7DAA-497E-9CA0-F3EEDE0AF9D3}"/>
              </a:ext>
            </a:extLst>
          </p:cNvPr>
          <p:cNvSpPr>
            <a:spLocks noGrp="1"/>
          </p:cNvSpPr>
          <p:nvPr>
            <p:ph type="title"/>
          </p:nvPr>
        </p:nvSpPr>
        <p:spPr/>
        <p:txBody>
          <a:bodyPr>
            <a:normAutofit fontScale="90000"/>
          </a:bodyPr>
          <a:lstStyle/>
          <a:p>
            <a:r>
              <a:rPr lang="en-US" dirty="0">
                <a:solidFill>
                  <a:srgbClr val="0070C0"/>
                </a:solidFill>
              </a:rPr>
              <a:t>Content of  Lecture</a:t>
            </a:r>
            <a:r>
              <a:rPr lang="mn-MN" dirty="0">
                <a:solidFill>
                  <a:srgbClr val="0070C0"/>
                </a:solidFill>
              </a:rPr>
              <a:t>-2</a:t>
            </a:r>
            <a:br>
              <a:rPr lang="en-US" dirty="0">
                <a:solidFill>
                  <a:srgbClr val="0070C0"/>
                </a:solidFill>
              </a:rPr>
            </a:br>
            <a:r>
              <a:rPr lang="mn-MN" dirty="0">
                <a:solidFill>
                  <a:srgbClr val="0070C0"/>
                </a:solidFill>
              </a:rPr>
              <a:t>Хичээлийн агуулга-2</a:t>
            </a:r>
            <a:endParaRPr lang="en-US" dirty="0"/>
          </a:p>
        </p:txBody>
      </p:sp>
      <p:sp>
        <p:nvSpPr>
          <p:cNvPr id="3" name="Content Placeholder 2">
            <a:extLst>
              <a:ext uri="{FF2B5EF4-FFF2-40B4-BE49-F238E27FC236}">
                <a16:creationId xmlns:a16="http://schemas.microsoft.com/office/drawing/2014/main" id="{16C16B27-5EBE-4C1D-922B-2F62A3E6C1D6}"/>
              </a:ext>
            </a:extLst>
          </p:cNvPr>
          <p:cNvSpPr>
            <a:spLocks noGrp="1"/>
          </p:cNvSpPr>
          <p:nvPr>
            <p:ph idx="1"/>
          </p:nvPr>
        </p:nvSpPr>
        <p:spPr/>
        <p:txBody>
          <a:bodyPr>
            <a:normAutofit/>
          </a:bodyPr>
          <a:lstStyle/>
          <a:p>
            <a:r>
              <a:rPr lang="mn-MN" b="1">
                <a:solidFill>
                  <a:srgbClr val="FF0000"/>
                </a:solidFill>
              </a:rPr>
              <a:t>Эзэмших мэдлэг, чадвар:</a:t>
            </a:r>
          </a:p>
          <a:p>
            <a:r>
              <a:rPr lang="mn-MN">
                <a:solidFill>
                  <a:schemeClr val="tx1"/>
                </a:solidFill>
              </a:rPr>
              <a:t>Хувьсгалт тэмцэл өрнөхөд ухуулах хуудсын үр нөлөөг мэдэх </a:t>
            </a:r>
          </a:p>
          <a:p>
            <a:r>
              <a:rPr lang="mn-MN">
                <a:solidFill>
                  <a:schemeClr val="tx1"/>
                </a:solidFill>
              </a:rPr>
              <a:t>Монголын үнэн сонины нийтлэлийн бодлого үйл ажиллагааг мэдэх  </a:t>
            </a:r>
          </a:p>
          <a:p>
            <a:r>
              <a:rPr lang="mn-MN"/>
              <a:t>Монголын үнэн сонин үндэсний хэвлэл мөн эсэхийг мэдэх. </a:t>
            </a:r>
          </a:p>
          <a:p>
            <a:endParaRPr lang="mn-MN" b="1">
              <a:solidFill>
                <a:srgbClr val="FF0000"/>
              </a:solidFill>
            </a:endParaRPr>
          </a:p>
          <a:p>
            <a:endParaRPr lang="mn-MN"/>
          </a:p>
          <a:p>
            <a:endParaRPr lang="en-US"/>
          </a:p>
        </p:txBody>
      </p:sp>
    </p:spTree>
    <p:extLst>
      <p:ext uri="{BB962C8B-B14F-4D97-AF65-F5344CB8AC3E}">
        <p14:creationId xmlns:p14="http://schemas.microsoft.com/office/powerpoint/2010/main" val="2815145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en-US" sz="2000"/>
            </a:br>
            <a:br>
              <a:rPr lang="en-US" sz="2000"/>
            </a:br>
            <a:r>
              <a:rPr lang="mn-MN" sz="2200">
                <a:solidFill>
                  <a:srgbClr val="0070C0"/>
                </a:solidFill>
              </a:rPr>
              <a:t>Монголын хувьсгалт нууц хэвлэл</a:t>
            </a:r>
            <a:br>
              <a:rPr lang="mn-MN" sz="2200">
                <a:solidFill>
                  <a:srgbClr val="0070C0"/>
                </a:solidFill>
              </a:rPr>
            </a:br>
            <a:r>
              <a:rPr lang="en-US" sz="2200">
                <a:solidFill>
                  <a:srgbClr val="0070C0"/>
                </a:solidFill>
              </a:rPr>
              <a:t>Mongolian Revolutionary Secret Press</a:t>
            </a:r>
            <a:br>
              <a:rPr lang="mn-MN" sz="2200">
                <a:solidFill>
                  <a:srgbClr val="0070C0"/>
                </a:solidFill>
              </a:rPr>
            </a:br>
            <a:r>
              <a:rPr lang="en-US" sz="2200">
                <a:solidFill>
                  <a:srgbClr val="0070C0"/>
                </a:solidFill>
              </a:rPr>
              <a:t>/</a:t>
            </a:r>
            <a:r>
              <a:rPr lang="mn-MN" sz="2200">
                <a:solidFill>
                  <a:srgbClr val="0070C0"/>
                </a:solidFill>
              </a:rPr>
              <a:t>Хувьсгалчдын ухуулах хуудас</a:t>
            </a:r>
            <a:r>
              <a:rPr lang="en-US" sz="2200">
                <a:solidFill>
                  <a:srgbClr val="0070C0"/>
                </a:solidFill>
              </a:rPr>
              <a:t>/</a:t>
            </a:r>
            <a:r>
              <a:rPr lang="mn-MN" sz="2200">
                <a:solidFill>
                  <a:srgbClr val="0070C0"/>
                </a:solidFill>
              </a:rPr>
              <a:t> </a:t>
            </a:r>
            <a:br>
              <a:rPr lang="mn-MN" sz="2200">
                <a:solidFill>
                  <a:srgbClr val="0070C0"/>
                </a:solidFill>
              </a:rPr>
            </a:br>
            <a:r>
              <a:rPr lang="en-US" sz="2200">
                <a:solidFill>
                  <a:srgbClr val="0070C0"/>
                </a:solidFill>
              </a:rPr>
              <a:t>/Leaflets of revolutionaries/</a:t>
            </a:r>
            <a:br>
              <a:rPr lang="mn-MN"/>
            </a:br>
            <a:r>
              <a:rPr lang="mn-MN"/>
              <a:t> </a:t>
            </a:r>
            <a:endParaRPr lang="en-US" dirty="0"/>
          </a:p>
        </p:txBody>
      </p:sp>
      <p:sp>
        <p:nvSpPr>
          <p:cNvPr id="2" name="Content Placeholder 1"/>
          <p:cNvSpPr>
            <a:spLocks noGrp="1"/>
          </p:cNvSpPr>
          <p:nvPr>
            <p:ph idx="1"/>
          </p:nvPr>
        </p:nvSpPr>
        <p:spPr/>
        <p:txBody>
          <a:bodyPr>
            <a:normAutofit/>
          </a:bodyPr>
          <a:lstStyle/>
          <a:p>
            <a:pPr marL="0" indent="0" algn="just">
              <a:buNone/>
            </a:pPr>
            <a:r>
              <a:rPr lang="mn-MN"/>
              <a:t>Ннийгэмд ямар нэг </a:t>
            </a:r>
            <a:r>
              <a:rPr lang="mn-MN" dirty="0"/>
              <a:t>хувьсгалт өөрчлөлт гарах үед </a:t>
            </a:r>
            <a:r>
              <a:rPr lang="mn-MN"/>
              <a:t>ухуулах хуудас, </a:t>
            </a:r>
            <a:r>
              <a:rPr lang="mn-MN" dirty="0"/>
              <a:t>тэмцлийн чухал зэвсэг болдгийг олон оронд </a:t>
            </a:r>
            <a:r>
              <a:rPr lang="mn-MN"/>
              <a:t>гарсан хувьсгал харуулдаг. </a:t>
            </a:r>
            <a:r>
              <a:rPr lang="mn-MN" dirty="0"/>
              <a:t>Тухайн нийгмийг өөрчлөхөөр </a:t>
            </a:r>
            <a:r>
              <a:rPr lang="mn-MN"/>
              <a:t>тэмцэгчид, дотооддоо </a:t>
            </a:r>
            <a:r>
              <a:rPr lang="mn-MN" dirty="0"/>
              <a:t>нэгдэж нягтрах, олон түмэнд хандаж зорилгоо таниулахад ухуулах хуудас хамгийн шуурхай, хямд хэрэгсэл болдог</a:t>
            </a:r>
            <a:r>
              <a:rPr lang="mn-MN"/>
              <a:t>. Хувьсгалт нууц хэвлэлийг ярихын тулд хувьсгалт ухуулах хуудсыг дурдах ёстой.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BE94C-4C4A-4F30-9463-35D588B996A5}"/>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a:t>
            </a:r>
            <a:r>
              <a:rPr lang="mn-MN" sz="2400">
                <a:solidFill>
                  <a:srgbClr val="0070C0"/>
                </a:solidFill>
              </a:rPr>
              <a:t>Хувьсгалчдын ухуулах хуудас</a:t>
            </a:r>
            <a:r>
              <a:rPr lang="en-US" sz="2400">
                <a:solidFill>
                  <a:srgbClr val="0070C0"/>
                </a:solidFill>
              </a:rPr>
              <a:t>/</a:t>
            </a:r>
            <a:r>
              <a:rPr lang="mn-MN" sz="2400">
                <a:solidFill>
                  <a:srgbClr val="0070C0"/>
                </a:solidFill>
              </a:rPr>
              <a:t> </a:t>
            </a:r>
            <a:br>
              <a:rPr lang="mn-MN" sz="2400">
                <a:solidFill>
                  <a:srgbClr val="0070C0"/>
                </a:solidFill>
              </a:rPr>
            </a:br>
            <a:r>
              <a:rPr lang="en-US" sz="2400">
                <a:solidFill>
                  <a:srgbClr val="0070C0"/>
                </a:solidFill>
              </a:rPr>
              <a:t>/Leaflets of revolutionaries/</a:t>
            </a:r>
            <a:endParaRPr lang="en-US" sz="2400"/>
          </a:p>
        </p:txBody>
      </p:sp>
      <p:sp>
        <p:nvSpPr>
          <p:cNvPr id="3" name="Content Placeholder 2">
            <a:extLst>
              <a:ext uri="{FF2B5EF4-FFF2-40B4-BE49-F238E27FC236}">
                <a16:creationId xmlns:a16="http://schemas.microsoft.com/office/drawing/2014/main" id="{2DB7F208-4BA6-42A3-B677-81608D97A309}"/>
              </a:ext>
            </a:extLst>
          </p:cNvPr>
          <p:cNvSpPr>
            <a:spLocks noGrp="1"/>
          </p:cNvSpPr>
          <p:nvPr>
            <p:ph idx="1"/>
          </p:nvPr>
        </p:nvSpPr>
        <p:spPr/>
        <p:txBody>
          <a:bodyPr/>
          <a:lstStyle/>
          <a:p>
            <a:pPr marL="0" indent="0" algn="just">
              <a:buNone/>
            </a:pPr>
            <a:r>
              <a:rPr lang="mn-MN"/>
              <a:t>Нийгэм олон нийт байж л аливаа үйл хэрэг үйлдэгдэнэ. Нийгмээс ангид хүн  гэж байх боломжгүй. Аж үйлдвэржилтийн эрин, техник технологийн хөгжил, хотжилт, боловсролын хүртээмж гээд олон зүйл олон нийт хэмээх хамтач сэтгэхүйн орчинг бий болгосон. Тэгэхээр энэхүү хамтач ухамсар сэтгэлгээ л аливаа асуудлыг өөрчилнө.  </a:t>
            </a:r>
            <a:endParaRPr lang="en-US"/>
          </a:p>
        </p:txBody>
      </p:sp>
    </p:spTree>
    <p:extLst>
      <p:ext uri="{BB962C8B-B14F-4D97-AF65-F5344CB8AC3E}">
        <p14:creationId xmlns:p14="http://schemas.microsoft.com/office/powerpoint/2010/main" val="1464408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DEFE-6B0F-407A-867B-F82D6B5D96DA}"/>
              </a:ext>
            </a:extLst>
          </p:cNvPr>
          <p:cNvSpPr>
            <a:spLocks noGrp="1"/>
          </p:cNvSpPr>
          <p:nvPr>
            <p:ph type="title"/>
          </p:nvPr>
        </p:nvSpPr>
        <p:spPr/>
        <p:txBody>
          <a:bodyPr>
            <a:normAutofit/>
          </a:bodyPr>
          <a:lstStyle/>
          <a:p>
            <a:r>
              <a:rPr lang="en-US" sz="2700">
                <a:solidFill>
                  <a:srgbClr val="0070C0"/>
                </a:solidFill>
              </a:rPr>
              <a:t>/</a:t>
            </a:r>
            <a:r>
              <a:rPr lang="mn-MN" sz="2700">
                <a:solidFill>
                  <a:srgbClr val="0070C0"/>
                </a:solidFill>
              </a:rPr>
              <a:t>Хувьсгалчдын ухуулах хуудас</a:t>
            </a:r>
            <a:r>
              <a:rPr lang="en-US" sz="2700">
                <a:solidFill>
                  <a:srgbClr val="0070C0"/>
                </a:solidFill>
              </a:rPr>
              <a:t>/</a:t>
            </a:r>
            <a:r>
              <a:rPr lang="mn-MN" sz="2700">
                <a:solidFill>
                  <a:srgbClr val="0070C0"/>
                </a:solidFill>
              </a:rPr>
              <a:t> </a:t>
            </a:r>
            <a:br>
              <a:rPr lang="mn-MN" sz="2700">
                <a:solidFill>
                  <a:srgbClr val="0070C0"/>
                </a:solidFill>
              </a:rPr>
            </a:br>
            <a:r>
              <a:rPr lang="en-US" sz="2400">
                <a:solidFill>
                  <a:srgbClr val="0070C0"/>
                </a:solidFill>
              </a:rPr>
              <a:t>/</a:t>
            </a:r>
            <a:r>
              <a:rPr lang="en-US" sz="2700">
                <a:solidFill>
                  <a:srgbClr val="0070C0"/>
                </a:solidFill>
              </a:rPr>
              <a:t>Leaflets of revolutionaries</a:t>
            </a:r>
            <a:r>
              <a:rPr lang="en-US" sz="2400">
                <a:solidFill>
                  <a:srgbClr val="0070C0"/>
                </a:solidFill>
              </a:rPr>
              <a:t>/</a:t>
            </a:r>
            <a:endParaRPr lang="en-US" sz="2400"/>
          </a:p>
        </p:txBody>
      </p:sp>
      <p:pic>
        <p:nvPicPr>
          <p:cNvPr id="1026" name="Picture 2" descr="Зургийн тодорхойлолт алга байна.">
            <a:extLst>
              <a:ext uri="{FF2B5EF4-FFF2-40B4-BE49-F238E27FC236}">
                <a16:creationId xmlns:a16="http://schemas.microsoft.com/office/drawing/2014/main" id="{921C0569-63FB-458A-912C-141A394C177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71600" y="2514600"/>
            <a:ext cx="3048000" cy="2438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788785D1-B73F-4EB1-B550-E9E0EA344191}"/>
              </a:ext>
            </a:extLst>
          </p:cNvPr>
          <p:cNvSpPr/>
          <p:nvPr/>
        </p:nvSpPr>
        <p:spPr>
          <a:xfrm>
            <a:off x="4648200" y="2514600"/>
            <a:ext cx="3429000" cy="3276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1921 оны үндэсний ардчилсан хувьсгалчид ч энэ жамаас тойроогүй байдаг. Хувьсгалчдын ухуулах хуудас 1919 оны намраас 1921 оны долоодугаар сар хүртэл нийслэл хүрээ болон Эрхүү хотод гарч байсан.</a:t>
            </a:r>
          </a:p>
          <a:p>
            <a:pPr algn="ctr"/>
            <a:endParaRPr lang="mn-MN"/>
          </a:p>
          <a:p>
            <a:pPr algn="ctr"/>
            <a:endParaRPr lang="en-US"/>
          </a:p>
        </p:txBody>
      </p:sp>
      <p:sp>
        <p:nvSpPr>
          <p:cNvPr id="5" name="Rectangle: Rounded Corners 4">
            <a:extLst>
              <a:ext uri="{FF2B5EF4-FFF2-40B4-BE49-F238E27FC236}">
                <a16:creationId xmlns:a16="http://schemas.microsoft.com/office/drawing/2014/main" id="{CDB3C0CA-B04A-4B80-AC66-A88D995B62A1}"/>
              </a:ext>
            </a:extLst>
          </p:cNvPr>
          <p:cNvSpPr/>
          <p:nvPr/>
        </p:nvSpPr>
        <p:spPr>
          <a:xfrm>
            <a:off x="1447800" y="5105400"/>
            <a:ext cx="2971800" cy="609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Д.Цэнд: Хувийн архив. </a:t>
            </a:r>
          </a:p>
          <a:p>
            <a:pPr algn="ctr"/>
            <a:r>
              <a:rPr lang="en-US"/>
              <a:t>Tsend.D</a:t>
            </a:r>
            <a:r>
              <a:rPr lang="mn-MN"/>
              <a:t>: </a:t>
            </a:r>
            <a:r>
              <a:rPr lang="en-US"/>
              <a:t>personal archive</a:t>
            </a:r>
          </a:p>
        </p:txBody>
      </p:sp>
    </p:spTree>
    <p:extLst>
      <p:ext uri="{BB962C8B-B14F-4D97-AF65-F5344CB8AC3E}">
        <p14:creationId xmlns:p14="http://schemas.microsoft.com/office/powerpoint/2010/main" val="1168054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mn-MN" sz="2700">
                <a:solidFill>
                  <a:srgbClr val="0070C0"/>
                </a:solidFill>
              </a:rPr>
            </a:br>
            <a:br>
              <a:rPr lang="mn-MN" sz="2700">
                <a:solidFill>
                  <a:srgbClr val="0070C0"/>
                </a:solidFill>
              </a:rPr>
            </a:br>
            <a:r>
              <a:rPr lang="en-US" sz="2700">
                <a:solidFill>
                  <a:srgbClr val="0070C0"/>
                </a:solidFill>
              </a:rPr>
              <a:t>/</a:t>
            </a:r>
            <a:r>
              <a:rPr lang="mn-MN" sz="2700">
                <a:solidFill>
                  <a:srgbClr val="0070C0"/>
                </a:solidFill>
              </a:rPr>
              <a:t>Хувьсгалчдын ухуулах хуудас</a:t>
            </a:r>
            <a:r>
              <a:rPr lang="en-US" sz="2700">
                <a:solidFill>
                  <a:srgbClr val="0070C0"/>
                </a:solidFill>
              </a:rPr>
              <a:t>/</a:t>
            </a:r>
            <a:r>
              <a:rPr lang="mn-MN" sz="2700">
                <a:solidFill>
                  <a:srgbClr val="0070C0"/>
                </a:solidFill>
              </a:rPr>
              <a:t> </a:t>
            </a:r>
            <a:br>
              <a:rPr lang="mn-MN" sz="2700">
                <a:solidFill>
                  <a:srgbClr val="0070C0"/>
                </a:solidFill>
              </a:rPr>
            </a:br>
            <a:r>
              <a:rPr lang="en-US" sz="2700">
                <a:solidFill>
                  <a:srgbClr val="0070C0"/>
                </a:solidFill>
              </a:rPr>
              <a:t>/Leaflets of revolutionaries/</a:t>
            </a:r>
            <a:br>
              <a:rPr lang="mn-MN"/>
            </a:br>
            <a:endParaRPr lang="en-US"/>
          </a:p>
        </p:txBody>
      </p:sp>
      <p:sp>
        <p:nvSpPr>
          <p:cNvPr id="2" name="Content Placeholder 1"/>
          <p:cNvSpPr>
            <a:spLocks noGrp="1"/>
          </p:cNvSpPr>
          <p:nvPr>
            <p:ph idx="1"/>
          </p:nvPr>
        </p:nvSpPr>
        <p:spPr/>
        <p:txBody>
          <a:bodyPr/>
          <a:lstStyle/>
          <a:p>
            <a:pPr marL="0" indent="0" algn="just">
              <a:buNone/>
            </a:pPr>
            <a:r>
              <a:rPr lang="mn-MN" dirty="0"/>
              <a:t>1921 оны гуравдугаар сарын 1</a:t>
            </a:r>
            <a:r>
              <a:rPr lang="en-US" dirty="0"/>
              <a:t>-</a:t>
            </a:r>
            <a:r>
              <a:rPr lang="mn-MN" dirty="0"/>
              <a:t>нд Хиагтад хуралдсан Монгол ардын намын анхдугаар их хурлын материал ч ухуулах хуудсаар тараагджээ. Ж.Цэвээн, Ц.Дамбадорж нарын бичиж бэлтгэсэн ухуулах хуудас тарж </a:t>
            </a:r>
            <a:r>
              <a:rPr lang="mn-MN"/>
              <a:t>байсан. Хувьсгалчдын </a:t>
            </a:r>
            <a:r>
              <a:rPr lang="mn-MN" dirty="0"/>
              <a:t>анхны </a:t>
            </a:r>
            <a:r>
              <a:rPr lang="en-US" dirty="0"/>
              <a:t> </a:t>
            </a:r>
            <a:r>
              <a:rPr lang="mn-MN" dirty="0"/>
              <a:t>ухуулах хуудсыг Д.Сүхбаатар </a:t>
            </a:r>
            <a:r>
              <a:rPr lang="mn-MN"/>
              <a:t>бичсэн гэдэг. </a:t>
            </a:r>
            <a:r>
              <a:rPr lang="mn-MN" dirty="0"/>
              <a:t>Хоёр жил орчмын хугацаанд бүрэн биш тоогоор 60 орчим ухуулах хуудас тараасан байдаг.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06FD2-6465-4C4C-8C4E-039DF889FA32}"/>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a:t>
            </a:r>
            <a:r>
              <a:rPr lang="mn-MN" sz="2400">
                <a:solidFill>
                  <a:srgbClr val="0070C0"/>
                </a:solidFill>
              </a:rPr>
              <a:t>Хувьсгалчдын ухуулах хуудас</a:t>
            </a:r>
            <a:r>
              <a:rPr lang="en-US" sz="2400">
                <a:solidFill>
                  <a:srgbClr val="0070C0"/>
                </a:solidFill>
              </a:rPr>
              <a:t>/</a:t>
            </a:r>
            <a:r>
              <a:rPr lang="mn-MN" sz="2400">
                <a:solidFill>
                  <a:srgbClr val="0070C0"/>
                </a:solidFill>
              </a:rPr>
              <a:t> </a:t>
            </a:r>
            <a:br>
              <a:rPr lang="mn-MN" sz="2400">
                <a:solidFill>
                  <a:srgbClr val="0070C0"/>
                </a:solidFill>
              </a:rPr>
            </a:br>
            <a:r>
              <a:rPr lang="en-US" sz="2400">
                <a:solidFill>
                  <a:srgbClr val="0070C0"/>
                </a:solidFill>
              </a:rPr>
              <a:t>/Leaflets of revolutionaries/</a:t>
            </a:r>
            <a:endParaRPr lang="en-US" sz="2400"/>
          </a:p>
        </p:txBody>
      </p:sp>
      <p:sp>
        <p:nvSpPr>
          <p:cNvPr id="3" name="Content Placeholder 2">
            <a:extLst>
              <a:ext uri="{FF2B5EF4-FFF2-40B4-BE49-F238E27FC236}">
                <a16:creationId xmlns:a16="http://schemas.microsoft.com/office/drawing/2014/main" id="{DB1312BC-2818-4736-8854-D3EF5E2ADB9F}"/>
              </a:ext>
            </a:extLst>
          </p:cNvPr>
          <p:cNvSpPr>
            <a:spLocks noGrp="1"/>
          </p:cNvSpPr>
          <p:nvPr>
            <p:ph idx="1"/>
          </p:nvPr>
        </p:nvSpPr>
        <p:spPr>
          <a:xfrm>
            <a:off x="1295400" y="2514600"/>
            <a:ext cx="6798736" cy="3444997"/>
          </a:xfrm>
        </p:spPr>
        <p:txBody>
          <a:bodyPr>
            <a:normAutofit lnSpcReduction="10000"/>
          </a:bodyPr>
          <a:lstStyle/>
          <a:p>
            <a:pPr marL="0" indent="0" algn="just">
              <a:buNone/>
            </a:pPr>
            <a:r>
              <a:rPr lang="mn-MN"/>
              <a:t>1920 оны сүүлээр Эрхүү хотноо “Монголын үнэн” сонинг гаргах болсонтой холбогдуулан ухуулах хуудсыг ч мөн чулуун барын аргаар гаргах болсон. Энэ нь уг ухуулах хуудсыг олон хувь тараах боломж олгожээ. Тухайн үед алс дорнодын хэлтэст ажиллаж байсан В.И. Юдин “...Сүхбаатар тэргүүтэй монголын хувьсгалчид 20 гаруй нэр төрлийн их бага хэмжээний ухуулах хуудсыг хамгийн цөөндөө 100-аас доошгүй хувь хэвлэн, сонин ба ухуулах хуудсаа Монголд тараах болсон” гэжээ. </a:t>
            </a:r>
            <a:endParaRPr lang="en-US"/>
          </a:p>
        </p:txBody>
      </p:sp>
    </p:spTree>
    <p:extLst>
      <p:ext uri="{BB962C8B-B14F-4D97-AF65-F5344CB8AC3E}">
        <p14:creationId xmlns:p14="http://schemas.microsoft.com/office/powerpoint/2010/main" val="3305781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EE809-30C7-4571-A683-AFE6A679C47C}"/>
              </a:ext>
            </a:extLst>
          </p:cNvPr>
          <p:cNvSpPr>
            <a:spLocks noGrp="1"/>
          </p:cNvSpPr>
          <p:nvPr>
            <p:ph type="title"/>
          </p:nvPr>
        </p:nvSpPr>
        <p:spPr/>
        <p:txBody>
          <a:bodyPr>
            <a:normAutofit fontScale="90000"/>
          </a:bodyPr>
          <a:lstStyle/>
          <a:p>
            <a:br>
              <a:rPr lang="mn-MN">
                <a:solidFill>
                  <a:srgbClr val="0070C0"/>
                </a:solidFill>
              </a:rPr>
            </a:br>
            <a:r>
              <a:rPr lang="en-US" sz="2700">
                <a:solidFill>
                  <a:srgbClr val="0070C0"/>
                </a:solidFill>
              </a:rPr>
              <a:t>/</a:t>
            </a:r>
            <a:r>
              <a:rPr lang="mn-MN" sz="2700">
                <a:solidFill>
                  <a:srgbClr val="0070C0"/>
                </a:solidFill>
              </a:rPr>
              <a:t>Хувьсгалчдын ухуулах хуудас</a:t>
            </a:r>
            <a:r>
              <a:rPr lang="en-US" sz="2700">
                <a:solidFill>
                  <a:srgbClr val="0070C0"/>
                </a:solidFill>
              </a:rPr>
              <a:t>/</a:t>
            </a:r>
            <a:r>
              <a:rPr lang="mn-MN" sz="2700">
                <a:solidFill>
                  <a:srgbClr val="0070C0"/>
                </a:solidFill>
              </a:rPr>
              <a:t> </a:t>
            </a:r>
            <a:br>
              <a:rPr lang="mn-MN" sz="2700">
                <a:solidFill>
                  <a:srgbClr val="0070C0"/>
                </a:solidFill>
              </a:rPr>
            </a:br>
            <a:r>
              <a:rPr lang="en-US" sz="2700">
                <a:solidFill>
                  <a:srgbClr val="0070C0"/>
                </a:solidFill>
              </a:rPr>
              <a:t>/Leaflets of revolutionaries/</a:t>
            </a:r>
            <a:endParaRPr lang="en-US" sz="2700"/>
          </a:p>
        </p:txBody>
      </p:sp>
      <p:sp>
        <p:nvSpPr>
          <p:cNvPr id="3" name="Content Placeholder 2">
            <a:extLst>
              <a:ext uri="{FF2B5EF4-FFF2-40B4-BE49-F238E27FC236}">
                <a16:creationId xmlns:a16="http://schemas.microsoft.com/office/drawing/2014/main" id="{29D667E5-CD9D-48EF-85AC-CAB836955E47}"/>
              </a:ext>
            </a:extLst>
          </p:cNvPr>
          <p:cNvSpPr>
            <a:spLocks noGrp="1"/>
          </p:cNvSpPr>
          <p:nvPr>
            <p:ph idx="1"/>
          </p:nvPr>
        </p:nvSpPr>
        <p:spPr/>
        <p:txBody>
          <a:bodyPr>
            <a:normAutofit fontScale="92500"/>
          </a:bodyPr>
          <a:lstStyle/>
          <a:p>
            <a:pPr algn="just"/>
            <a:r>
              <a:rPr lang="mn-MN"/>
              <a:t>1921 оны гуравдугаар сарын нэгэнд Хиагтад хуралдсан МАХН-ын анхдугаар их хурлын материал ухуулах хуудсаар тарсан. “Монгол ардын намаас түмэнд тунхаглан зарлах бичиг”, “Монгол ардын намаас түмэнд тунхаглан зарлах бичгийн оршил бичиг” болон бусад бичгүүд ухуулах хуудас хэлбэрээр тарсан. Энэхүү тунхаг бичгийн агуулга дэлхий нийт, үндэстэн угсаатнаараа ёс суртахууныг эрхэмлэн эвтэй найртай оршиж, дарлах дарлагдах явдлыг хальж  боловсорч тэгш эрхтэйгээр амьдрахыг зорьсон уриалсан байна. </a:t>
            </a:r>
            <a:endParaRPr lang="en-US"/>
          </a:p>
        </p:txBody>
      </p:sp>
    </p:spTree>
    <p:extLst>
      <p:ext uri="{BB962C8B-B14F-4D97-AF65-F5344CB8AC3E}">
        <p14:creationId xmlns:p14="http://schemas.microsoft.com/office/powerpoint/2010/main" val="24554030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59EE8-8525-4E9C-9860-8AB194F50A85}"/>
              </a:ext>
            </a:extLst>
          </p:cNvPr>
          <p:cNvSpPr>
            <a:spLocks noGrp="1"/>
          </p:cNvSpPr>
          <p:nvPr>
            <p:ph type="title"/>
          </p:nvPr>
        </p:nvSpPr>
        <p:spPr/>
        <p:txBody>
          <a:bodyPr>
            <a:normAutofit/>
          </a:bodyPr>
          <a:lstStyle/>
          <a:p>
            <a:r>
              <a:rPr lang="en-US" sz="2400">
                <a:solidFill>
                  <a:srgbClr val="0070C0"/>
                </a:solidFill>
              </a:rPr>
              <a:t>/</a:t>
            </a:r>
            <a:r>
              <a:rPr lang="mn-MN" sz="2400">
                <a:solidFill>
                  <a:srgbClr val="0070C0"/>
                </a:solidFill>
              </a:rPr>
              <a:t>Хувьсгалчдын ухуулах хуудас</a:t>
            </a:r>
            <a:r>
              <a:rPr lang="en-US" sz="2400">
                <a:solidFill>
                  <a:srgbClr val="0070C0"/>
                </a:solidFill>
              </a:rPr>
              <a:t>/</a:t>
            </a:r>
            <a:r>
              <a:rPr lang="mn-MN" sz="2400">
                <a:solidFill>
                  <a:srgbClr val="0070C0"/>
                </a:solidFill>
              </a:rPr>
              <a:t> </a:t>
            </a:r>
            <a:br>
              <a:rPr lang="mn-MN" sz="2400">
                <a:solidFill>
                  <a:srgbClr val="0070C0"/>
                </a:solidFill>
              </a:rPr>
            </a:br>
            <a:r>
              <a:rPr lang="en-US" sz="2400">
                <a:solidFill>
                  <a:srgbClr val="0070C0"/>
                </a:solidFill>
              </a:rPr>
              <a:t>/Leaflets of revolutionaries/</a:t>
            </a:r>
            <a:endParaRPr lang="en-US" sz="2400"/>
          </a:p>
        </p:txBody>
      </p:sp>
      <p:sp>
        <p:nvSpPr>
          <p:cNvPr id="3" name="Content Placeholder 2">
            <a:extLst>
              <a:ext uri="{FF2B5EF4-FFF2-40B4-BE49-F238E27FC236}">
                <a16:creationId xmlns:a16="http://schemas.microsoft.com/office/drawing/2014/main" id="{249A0E45-DCF7-4193-AA9B-E6497165BD04}"/>
              </a:ext>
            </a:extLst>
          </p:cNvPr>
          <p:cNvSpPr>
            <a:spLocks noGrp="1"/>
          </p:cNvSpPr>
          <p:nvPr>
            <p:ph idx="1"/>
          </p:nvPr>
        </p:nvSpPr>
        <p:spPr/>
        <p:txBody>
          <a:bodyPr>
            <a:normAutofit fontScale="92500"/>
          </a:bodyPr>
          <a:lstStyle/>
          <a:p>
            <a:pPr marL="0" indent="0" algn="just">
              <a:buNone/>
            </a:pPr>
            <a:r>
              <a:rPr lang="mn-MN"/>
              <a:t>1921 оны хавар Намын төв хороо ухуулах хуудас хэвлэн гаргах тусгай шийдвэр гаргаж, ухуулах хуудаст, Хятадын цэргийхэн, цагааны дээрэмчид, монголын феодалуудын урвалтыг илчилж, ард иргэдээ эх орон, тусгаар тогтнолынхоо тэмцэлд нэгдэн босохыг уриалсан сэдвийг голлон бичиж байхыг заасан байна.  </a:t>
            </a:r>
          </a:p>
          <a:p>
            <a:pPr marL="0" indent="0" algn="just">
              <a:buNone/>
            </a:pPr>
            <a:r>
              <a:rPr lang="mn-MN"/>
              <a:t>Мөн хүрээний засгийн газраас хувьсгалчдын ухуулах хуудсын эсрэг ч бас ухуулах хуудас тарааж байсан. </a:t>
            </a:r>
            <a:endParaRPr lang="en-US"/>
          </a:p>
        </p:txBody>
      </p:sp>
    </p:spTree>
    <p:extLst>
      <p:ext uri="{BB962C8B-B14F-4D97-AF65-F5344CB8AC3E}">
        <p14:creationId xmlns:p14="http://schemas.microsoft.com/office/powerpoint/2010/main" val="3476037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mn-MN"/>
            </a:br>
            <a:r>
              <a:rPr lang="en-US" sz="2700">
                <a:solidFill>
                  <a:srgbClr val="0070C0"/>
                </a:solidFill>
              </a:rPr>
              <a:t>/</a:t>
            </a:r>
            <a:r>
              <a:rPr lang="mn-MN" sz="2700">
                <a:solidFill>
                  <a:srgbClr val="0070C0"/>
                </a:solidFill>
              </a:rPr>
              <a:t>Хувьсгалчдын ухуулах хуудас</a:t>
            </a:r>
            <a:r>
              <a:rPr lang="en-US" sz="2700">
                <a:solidFill>
                  <a:srgbClr val="0070C0"/>
                </a:solidFill>
              </a:rPr>
              <a:t>/</a:t>
            </a:r>
            <a:r>
              <a:rPr lang="mn-MN" sz="2700">
                <a:solidFill>
                  <a:srgbClr val="0070C0"/>
                </a:solidFill>
              </a:rPr>
              <a:t> </a:t>
            </a:r>
            <a:br>
              <a:rPr lang="mn-MN" sz="2700">
                <a:solidFill>
                  <a:srgbClr val="0070C0"/>
                </a:solidFill>
              </a:rPr>
            </a:br>
            <a:r>
              <a:rPr lang="en-US" sz="2700">
                <a:solidFill>
                  <a:srgbClr val="0070C0"/>
                </a:solidFill>
              </a:rPr>
              <a:t>/Leaflets of revolutionaries/</a:t>
            </a:r>
            <a:endParaRPr lang="en-US" sz="2700"/>
          </a:p>
        </p:txBody>
      </p:sp>
      <p:sp>
        <p:nvSpPr>
          <p:cNvPr id="2" name="Content Placeholder 1"/>
          <p:cNvSpPr>
            <a:spLocks noGrp="1"/>
          </p:cNvSpPr>
          <p:nvPr>
            <p:ph idx="1"/>
          </p:nvPr>
        </p:nvSpPr>
        <p:spPr/>
        <p:txBody>
          <a:bodyPr>
            <a:normAutofit fontScale="92500" lnSpcReduction="10000"/>
          </a:bodyPr>
          <a:lstStyle/>
          <a:p>
            <a:pPr algn="just"/>
            <a:r>
              <a:rPr lang="mn-MN" dirty="0"/>
              <a:t>Ухуулах хуудас нь тогтмол хэвлэлийн бие даасан төрөл болж, хамгийн хүртээмжтэй, шуурхай хэрэгсэл болохыг харуулсан. </a:t>
            </a:r>
          </a:p>
          <a:p>
            <a:pPr algn="just"/>
            <a:r>
              <a:rPr lang="mn-MN" dirty="0"/>
              <a:t>Ухуулах хуудас гаргаснаар ард иргэдийн ухамсарт нөлөөлсөн. </a:t>
            </a:r>
          </a:p>
          <a:p>
            <a:pPr algn="just"/>
            <a:r>
              <a:rPr lang="mn-MN" dirty="0"/>
              <a:t>Тухайн үеийн түүхийг судлахад чухал судлагдахуун болдог. </a:t>
            </a:r>
          </a:p>
          <a:p>
            <a:pPr algn="just"/>
            <a:r>
              <a:rPr lang="mn-MN" dirty="0"/>
              <a:t>Харьцангуй өндөр хөгжсөн 1990</a:t>
            </a:r>
            <a:r>
              <a:rPr lang="en-US" dirty="0"/>
              <a:t>-</a:t>
            </a:r>
            <a:r>
              <a:rPr lang="mn-MN" dirty="0"/>
              <a:t>ээд онд ч “ухуулах хуудас” чухал үүрэг </a:t>
            </a:r>
            <a:r>
              <a:rPr lang="mn-MN"/>
              <a:t>гүйцэтгэсэн. </a:t>
            </a:r>
            <a:r>
              <a:rPr lang="en-US"/>
              <a:t>/</a:t>
            </a:r>
            <a:r>
              <a:rPr lang="mn-MN"/>
              <a:t>Л.Норовсүрэн</a:t>
            </a:r>
            <a:r>
              <a:rPr lang="en-US"/>
              <a:t>/</a:t>
            </a:r>
            <a:endParaRPr lang="mn-MN" dirty="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a:t>
            </a:r>
            <a:r>
              <a:rPr lang="mn-MN" sz="2400" dirty="0">
                <a:solidFill>
                  <a:srgbClr val="0070C0"/>
                </a:solidFill>
              </a:rPr>
              <a:t>үнэн” сонин </a:t>
            </a:r>
            <a:endParaRPr lang="en-US" sz="2400" dirty="0">
              <a:solidFill>
                <a:srgbClr val="0070C0"/>
              </a:solidFill>
            </a:endParaRPr>
          </a:p>
        </p:txBody>
      </p:sp>
      <p:sp>
        <p:nvSpPr>
          <p:cNvPr id="2" name="Content Placeholder 1"/>
          <p:cNvSpPr>
            <a:spLocks noGrp="1"/>
          </p:cNvSpPr>
          <p:nvPr>
            <p:ph idx="1"/>
          </p:nvPr>
        </p:nvSpPr>
        <p:spPr/>
        <p:txBody>
          <a:bodyPr>
            <a:normAutofit fontScale="92500"/>
          </a:bodyPr>
          <a:lstStyle/>
          <a:p>
            <a:pPr algn="just"/>
            <a:r>
              <a:rPr lang="mn-MN" dirty="0"/>
              <a:t>1920 оны арваннэгдүгээр сарын 10</a:t>
            </a:r>
            <a:r>
              <a:rPr lang="en-US" dirty="0"/>
              <a:t>-</a:t>
            </a:r>
            <a:r>
              <a:rPr lang="mn-MN" dirty="0"/>
              <a:t>наас 1921 оны дөрөвдүгээр сар хүртэл дөрвөн нүүрээр чулуун барын аргаар дугаар бүрийг 3000 хувь хэвлэн Монголд нууцаар нэвтрүүлэн тарааж байв. Сониныг хилийн чандад гаргах болсон шалтгаан нь </a:t>
            </a:r>
          </a:p>
          <a:p>
            <a:pPr algn="just"/>
            <a:r>
              <a:rPr lang="mn-MN" b="1" i="1" dirty="0"/>
              <a:t>Нэгдүгээрт: </a:t>
            </a:r>
            <a:r>
              <a:rPr lang="mn-MN" dirty="0"/>
              <a:t>Монголын хувьсгалчдад өөрсдийн хүчээр сонин гаргах материаллаг бааз байсангүй. </a:t>
            </a:r>
          </a:p>
          <a:p>
            <a:pPr algn="just"/>
            <a:r>
              <a:rPr lang="mn-MN" b="1" i="1" dirty="0"/>
              <a:t>Хоёрдугаарт: </a:t>
            </a:r>
            <a:r>
              <a:rPr lang="mn-MN" dirty="0"/>
              <a:t>тэднийг тагнан турших явдал хүчтэй байсан үед илээр сонин гаргах нь аюултай байжээ.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42B77-15D4-4224-8751-386399E05D98}"/>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 </a:t>
            </a:r>
            <a:endParaRPr lang="en-US" sz="2400"/>
          </a:p>
        </p:txBody>
      </p:sp>
      <p:sp>
        <p:nvSpPr>
          <p:cNvPr id="3" name="Content Placeholder 2">
            <a:extLst>
              <a:ext uri="{FF2B5EF4-FFF2-40B4-BE49-F238E27FC236}">
                <a16:creationId xmlns:a16="http://schemas.microsoft.com/office/drawing/2014/main" id="{94749727-7509-4808-B227-D711823700D6}"/>
              </a:ext>
            </a:extLst>
          </p:cNvPr>
          <p:cNvSpPr>
            <a:spLocks noGrp="1"/>
          </p:cNvSpPr>
          <p:nvPr>
            <p:ph idx="1"/>
          </p:nvPr>
        </p:nvSpPr>
        <p:spPr/>
        <p:txBody>
          <a:bodyPr/>
          <a:lstStyle/>
          <a:p>
            <a:pPr marL="0" indent="0" algn="just">
              <a:buNone/>
            </a:pPr>
            <a:r>
              <a:rPr lang="mn-MN"/>
              <a:t>Монголын үнэн” сонин гадаадын эзлэн түрэмгийлэгчид, дотоодын дарлагчдаас улс орноо чөлөөлөх, ард иргэдийн эрх ашгийг хамгаалах, ардын журамт цэрэгт цэрэг элсүүлэх, Монгол ардын намын бодлого, зорилтыг тайлбарлаж, хувьсгалын үйл хэргийг зохион байгуулахад чухал үүрэг гүйцэтгэсэн. Энэ утгаараа Монголын үндэсний ардчилсан хувьсгал МАХН-ын эхэн үйл ажиллагааны бодит эх сурвалж болдог. </a:t>
            </a:r>
            <a:endParaRPr lang="en-US"/>
          </a:p>
        </p:txBody>
      </p:sp>
    </p:spTree>
    <p:extLst>
      <p:ext uri="{BB962C8B-B14F-4D97-AF65-F5344CB8AC3E}">
        <p14:creationId xmlns:p14="http://schemas.microsoft.com/office/powerpoint/2010/main" val="1940238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262A0-AFB6-4D76-AECD-525C12DFDB2F}"/>
              </a:ext>
            </a:extLst>
          </p:cNvPr>
          <p:cNvSpPr>
            <a:spLocks noGrp="1"/>
          </p:cNvSpPr>
          <p:nvPr>
            <p:ph type="title"/>
          </p:nvPr>
        </p:nvSpPr>
        <p:spPr/>
        <p:txBody>
          <a:bodyPr>
            <a:normAutofit fontScale="90000"/>
          </a:bodyPr>
          <a:lstStyle/>
          <a:p>
            <a:br>
              <a:rPr lang="en-US" sz="2700">
                <a:solidFill>
                  <a:srgbClr val="0070C0"/>
                </a:solidFill>
              </a:rPr>
            </a:br>
            <a:br>
              <a:rPr lang="mn-MN" sz="2700">
                <a:solidFill>
                  <a:srgbClr val="0070C0"/>
                </a:solidFill>
              </a:rPr>
            </a:br>
            <a:r>
              <a:rPr lang="en-US" sz="2700">
                <a:solidFill>
                  <a:srgbClr val="0070C0"/>
                </a:solidFill>
              </a:rPr>
              <a:t>Contents of the newspaper "Mongolian Truth".</a:t>
            </a:r>
            <a:br>
              <a:rPr lang="en-US" sz="2700">
                <a:solidFill>
                  <a:srgbClr val="0070C0"/>
                </a:solidFill>
              </a:rPr>
            </a:br>
            <a:r>
              <a:rPr lang="mn-MN" sz="2700">
                <a:solidFill>
                  <a:srgbClr val="0070C0"/>
                </a:solidFill>
              </a:rPr>
              <a:t>“Монголын үнэн” сонины агуулга  </a:t>
            </a:r>
            <a:br>
              <a:rPr lang="mn-MN"/>
            </a:br>
            <a:endParaRPr lang="en-US"/>
          </a:p>
        </p:txBody>
      </p:sp>
      <p:sp>
        <p:nvSpPr>
          <p:cNvPr id="3" name="Content Placeholder 2">
            <a:extLst>
              <a:ext uri="{FF2B5EF4-FFF2-40B4-BE49-F238E27FC236}">
                <a16:creationId xmlns:a16="http://schemas.microsoft.com/office/drawing/2014/main" id="{3296D44B-C117-470B-8C95-BB7638120416}"/>
              </a:ext>
            </a:extLst>
          </p:cNvPr>
          <p:cNvSpPr>
            <a:spLocks noGrp="1"/>
          </p:cNvSpPr>
          <p:nvPr>
            <p:ph idx="1"/>
          </p:nvPr>
        </p:nvSpPr>
        <p:spPr/>
        <p:txBody>
          <a:bodyPr>
            <a:normAutofit fontScale="92500" lnSpcReduction="10000"/>
          </a:bodyPr>
          <a:lstStyle/>
          <a:p>
            <a:pPr marL="0" indent="0" algn="just">
              <a:buNone/>
            </a:pPr>
            <a:r>
              <a:rPr lang="mn-MN"/>
              <a:t>Монгол оронд ардын эрхт засаг тогтсны тус” өгүүлэлд “Олноо өргөгдсөн есдүгээр оны сүүлээр гадаад Монголын автономит эрх мөхөөгдөхөд Монгол улс хүнд дарамтад дарагдан буцалтгүй сөнөхөд хүрэв гэж санагдаж билээ. Учир юу гэвэл тэр үед Монголын гадаад дотоод нөхцөлд Монгол улсын тусгаар тогтнолын үйлсэд ашиг тус болохоор зүйл үнэндээ байсангүй. Гадаад байдал гэвэл Орос улс өөр хоорондоо тэмцэлдэж Колчак, Семёнов нар сибирийг эзэлж, Япончууд Хятадын хоёр мужийг эзэлж, Хятадыг Монгол өөд түлхэжОростой мөргөлдүүлэхийг чармайж байв”</a:t>
            </a:r>
            <a:endParaRPr lang="en-US"/>
          </a:p>
        </p:txBody>
      </p:sp>
    </p:spTree>
    <p:extLst>
      <p:ext uri="{BB962C8B-B14F-4D97-AF65-F5344CB8AC3E}">
        <p14:creationId xmlns:p14="http://schemas.microsoft.com/office/powerpoint/2010/main" val="25104087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18916-3277-4F4C-AD83-CAFF2A143513}"/>
              </a:ext>
            </a:extLst>
          </p:cNvPr>
          <p:cNvSpPr>
            <a:spLocks noGrp="1"/>
          </p:cNvSpPr>
          <p:nvPr>
            <p:ph type="title"/>
          </p:nvPr>
        </p:nvSpPr>
        <p:spPr/>
        <p:txBody>
          <a:bodyPr>
            <a:normAutofit fontScale="90000"/>
          </a:bodyPr>
          <a:lstStyle/>
          <a:p>
            <a:br>
              <a:rPr lang="mn-MN">
                <a:solidFill>
                  <a:srgbClr val="0070C0"/>
                </a:solidFill>
              </a:rPr>
            </a:br>
            <a:r>
              <a:rPr lang="en-US" sz="2700">
                <a:solidFill>
                  <a:srgbClr val="0070C0"/>
                </a:solidFill>
              </a:rPr>
              <a:t>Contents of the newspaper "Mongolian Truth".</a:t>
            </a:r>
            <a:br>
              <a:rPr lang="en-US" sz="2700">
                <a:solidFill>
                  <a:srgbClr val="0070C0"/>
                </a:solidFill>
              </a:rPr>
            </a:br>
            <a:r>
              <a:rPr lang="mn-MN" sz="2700">
                <a:solidFill>
                  <a:srgbClr val="0070C0"/>
                </a:solidFill>
              </a:rPr>
              <a:t>“Монголын үнэн” сонины агуулга </a:t>
            </a:r>
            <a:endParaRPr lang="en-US" sz="2700"/>
          </a:p>
        </p:txBody>
      </p:sp>
      <p:sp>
        <p:nvSpPr>
          <p:cNvPr id="3" name="Content Placeholder 2">
            <a:extLst>
              <a:ext uri="{FF2B5EF4-FFF2-40B4-BE49-F238E27FC236}">
                <a16:creationId xmlns:a16="http://schemas.microsoft.com/office/drawing/2014/main" id="{22862954-575D-4667-BFED-799A7E778E80}"/>
              </a:ext>
            </a:extLst>
          </p:cNvPr>
          <p:cNvSpPr>
            <a:spLocks noGrp="1"/>
          </p:cNvSpPr>
          <p:nvPr>
            <p:ph idx="1"/>
          </p:nvPr>
        </p:nvSpPr>
        <p:spPr/>
        <p:txBody>
          <a:bodyPr/>
          <a:lstStyle/>
          <a:p>
            <a:pPr marL="0" indent="0" algn="just">
              <a:buNone/>
            </a:pPr>
            <a:r>
              <a:rPr lang="mn-MN"/>
              <a:t>Октябрийн хувьсгалыг сурталчилсан нь: Тус хэвлэл нь октябрийн хувьсгал ялсан тухай эхнээс нь сурталчилж ирсэн. ХХ зууны эхэн үеийн гол үйл явдал болох уг хувьсгал нь Монгол төдийгүй дорно дахины олон улс оронд үлгэр дуурайл болсон юм. Монголын үнэн” сонинг ардын намын гишүүд, партизан цэргүүд олноор уншдаг байжээ.  </a:t>
            </a:r>
            <a:endParaRPr lang="en-US"/>
          </a:p>
        </p:txBody>
      </p:sp>
    </p:spTree>
    <p:extLst>
      <p:ext uri="{BB962C8B-B14F-4D97-AF65-F5344CB8AC3E}">
        <p14:creationId xmlns:p14="http://schemas.microsoft.com/office/powerpoint/2010/main" val="1776870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en-US" sz="2700">
                <a:solidFill>
                  <a:srgbClr val="0070C0"/>
                </a:solidFill>
              </a:rPr>
            </a:br>
            <a:br>
              <a:rPr lang="en-US" sz="2700">
                <a:solidFill>
                  <a:srgbClr val="0070C0"/>
                </a:solidFill>
              </a:rPr>
            </a:br>
            <a:r>
              <a:rPr lang="en-US" sz="2700">
                <a:solidFill>
                  <a:srgbClr val="0070C0"/>
                </a:solidFill>
              </a:rPr>
              <a:t>"Truth of Mongolia" newspaper</a:t>
            </a:r>
            <a:br>
              <a:rPr lang="en-US" sz="2700">
                <a:solidFill>
                  <a:srgbClr val="0070C0"/>
                </a:solidFill>
              </a:rPr>
            </a:br>
            <a:r>
              <a:rPr lang="mn-MN" sz="2700">
                <a:solidFill>
                  <a:srgbClr val="0070C0"/>
                </a:solidFill>
              </a:rPr>
              <a:t>“Монголын үнэн” сонин </a:t>
            </a:r>
            <a:br>
              <a:rPr lang="mn-MN"/>
            </a:br>
            <a:endParaRPr lang="en-US"/>
          </a:p>
        </p:txBody>
      </p:sp>
      <p:sp>
        <p:nvSpPr>
          <p:cNvPr id="2" name="Content Placeholder 1"/>
          <p:cNvSpPr>
            <a:spLocks noGrp="1"/>
          </p:cNvSpPr>
          <p:nvPr>
            <p:ph idx="1"/>
          </p:nvPr>
        </p:nvSpPr>
        <p:spPr/>
        <p:txBody>
          <a:bodyPr/>
          <a:lstStyle/>
          <a:p>
            <a:pPr marL="0" indent="0" algn="just">
              <a:buNone/>
            </a:pPr>
            <a:r>
              <a:rPr lang="mn-MN" dirty="0"/>
              <a:t>Тогтмол хэвлэлийн түүхэнд анх удаа “Орон бүхний пролетари нар нэгдэгтүн” гэсэн уриатай хэвлэгдсэн сонин юм. Энэ сонин нь Монгол ардын намыг байгуулах бэхжүүлэх ажлын бүрэлдэхүүн хэсэг болж хэвлэгдэн гарсан бөгөөд манай улсад далаад жил үргэлжилсэн коммунист хэвлэлийн эхийг тавьсан.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pic>
        <p:nvPicPr>
          <p:cNvPr id="2050" name="Picture 2" descr="C:\Users\user\Contacts\Desktop\1433559993557263b95da05.jpg"/>
          <p:cNvPicPr>
            <a:picLocks noGrp="1" noChangeAspect="1" noChangeArrowheads="1"/>
          </p:cNvPicPr>
          <p:nvPr>
            <p:ph idx="1"/>
          </p:nvPr>
        </p:nvPicPr>
        <p:blipFill>
          <a:blip r:embed="rId2"/>
          <a:srcRect/>
          <a:stretch>
            <a:fillRect/>
          </a:stretch>
        </p:blipFill>
        <p:spPr bwMode="auto">
          <a:xfrm>
            <a:off x="1219200" y="2667000"/>
            <a:ext cx="3124200" cy="2209800"/>
          </a:xfrm>
          <a:prstGeom prst="rect">
            <a:avLst/>
          </a:prstGeom>
          <a:noFill/>
        </p:spPr>
      </p:pic>
      <p:sp>
        <p:nvSpPr>
          <p:cNvPr id="2" name="Rectangle: Rounded Corners 1">
            <a:extLst>
              <a:ext uri="{FF2B5EF4-FFF2-40B4-BE49-F238E27FC236}">
                <a16:creationId xmlns:a16="http://schemas.microsoft.com/office/drawing/2014/main" id="{EA1CA5EE-3B3E-4A61-ACDF-084D10A0E677}"/>
              </a:ext>
            </a:extLst>
          </p:cNvPr>
          <p:cNvSpPr/>
          <p:nvPr/>
        </p:nvSpPr>
        <p:spPr>
          <a:xfrm>
            <a:off x="1143000" y="4876800"/>
            <a:ext cx="3048000" cy="7620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Д.Цэнд: Хувийн архив. </a:t>
            </a:r>
          </a:p>
          <a:p>
            <a:pPr algn="ctr"/>
            <a:r>
              <a:rPr lang="en-US"/>
              <a:t>Tsend.D</a:t>
            </a:r>
            <a:r>
              <a:rPr lang="mn-MN"/>
              <a:t>: </a:t>
            </a:r>
            <a:r>
              <a:rPr lang="en-US"/>
              <a:t>personal archive</a:t>
            </a:r>
          </a:p>
        </p:txBody>
      </p:sp>
      <p:sp>
        <p:nvSpPr>
          <p:cNvPr id="4" name="Rectangle 3">
            <a:extLst>
              <a:ext uri="{FF2B5EF4-FFF2-40B4-BE49-F238E27FC236}">
                <a16:creationId xmlns:a16="http://schemas.microsoft.com/office/drawing/2014/main" id="{301CFECB-87AE-4092-A599-12C7C9AA8447}"/>
              </a:ext>
            </a:extLst>
          </p:cNvPr>
          <p:cNvSpPr/>
          <p:nvPr/>
        </p:nvSpPr>
        <p:spPr>
          <a:xfrm>
            <a:off x="4419600" y="2590800"/>
            <a:ext cx="3352800" cy="2971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Дэлхийн улс орнуудад хувьсгал ялахад нийтлэг ажиглагддаг зүйл нь улс төрийн сонинтой болох явдал байдаг. Монголчууд ч “Монголын үнэн” сонинг нууцаар хэвлэн тарааж байсан. </a:t>
            </a: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C45F9-29BE-4E5E-9823-035F0E694307}"/>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4" name="Rectangle: Rounded Corners 3">
            <a:extLst>
              <a:ext uri="{FF2B5EF4-FFF2-40B4-BE49-F238E27FC236}">
                <a16:creationId xmlns:a16="http://schemas.microsoft.com/office/drawing/2014/main" id="{541B4FFC-C368-4DC8-9AC1-9CF20620388D}"/>
              </a:ext>
            </a:extLst>
          </p:cNvPr>
          <p:cNvSpPr/>
          <p:nvPr/>
        </p:nvSpPr>
        <p:spPr>
          <a:xfrm>
            <a:off x="1524000" y="5257800"/>
            <a:ext cx="2895600" cy="609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https://gogo.mn/r/4wm9m</a:t>
            </a:r>
          </a:p>
        </p:txBody>
      </p:sp>
      <p:pic>
        <p:nvPicPr>
          <p:cNvPr id="1028" name="Picture 4" descr="https://mgl.gogo.mn/newsn/images/ck/2020/11/06/image00024-142238-69955499720201106142310.jpeg">
            <a:extLst>
              <a:ext uri="{FF2B5EF4-FFF2-40B4-BE49-F238E27FC236}">
                <a16:creationId xmlns:a16="http://schemas.microsoft.com/office/drawing/2014/main" id="{676B1667-7404-4748-A3BF-022485706148}"/>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2490788"/>
            <a:ext cx="3352800" cy="25384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A945ABCF-7BB3-4D5E-8552-14FCD18B5BBC}"/>
              </a:ext>
            </a:extLst>
          </p:cNvPr>
          <p:cNvSpPr/>
          <p:nvPr/>
        </p:nvSpPr>
        <p:spPr>
          <a:xfrm>
            <a:off x="4572000" y="2514600"/>
            <a:ext cx="3352800" cy="3276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Д.Сүхбаатар, Х.Чойбалсан, Д.Лосол тэргүүтэй хувьсгалчид Эрхүү хот дахь Коминтерний Алс Дорнодын нарийн бичгийн дарга нарын газрын тусламж оролцоог түшиглэн хилийн чанадад намын анхны хувьсгалт нууц сонин “Монголын үнэн”-г ийнхүү санаачлан гаргаж 1921 оны дөрөвдүгээр сар хүртэл нийт зургаан дугаар хэвлэн тараажээ.</a:t>
            </a:r>
            <a:endParaRPr lang="en-US"/>
          </a:p>
        </p:txBody>
      </p:sp>
    </p:spTree>
    <p:extLst>
      <p:ext uri="{BB962C8B-B14F-4D97-AF65-F5344CB8AC3E}">
        <p14:creationId xmlns:p14="http://schemas.microsoft.com/office/powerpoint/2010/main" val="211190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B72BE-47F6-4EBB-9521-84A5950A984A}"/>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E56449C2-D627-4DA1-963E-9AE12D521CBF}"/>
              </a:ext>
            </a:extLst>
          </p:cNvPr>
          <p:cNvSpPr>
            <a:spLocks noGrp="1"/>
          </p:cNvSpPr>
          <p:nvPr>
            <p:ph idx="1"/>
          </p:nvPr>
        </p:nvSpPr>
        <p:spPr/>
        <p:txBody>
          <a:bodyPr>
            <a:normAutofit fontScale="92500" lnSpcReduction="20000"/>
          </a:bodyPr>
          <a:lstStyle/>
          <a:p>
            <a:pPr marL="0" indent="0" algn="just">
              <a:buNone/>
            </a:pPr>
            <a:r>
              <a:rPr lang="mn-MN"/>
              <a:t>“Монголын үнэн” бол  Монгол Улсад анхны хэвлэмэл эх сурвалж бий болоход их үүрэг гүйцэтгэсэн түүхэн сонин. Энэ сонины эхний зургаан дугаар анх Монгол Улсад биш тухайн үеийн ЗХУ-ын Эрхүү хотод хэвлэгдэж байсан. Тухайн үеийн интерноцианаль, эв санааны нэгдэл, </a:t>
            </a:r>
            <a:r>
              <a:rPr lang="en-US"/>
              <a:t>XX </a:t>
            </a:r>
            <a:r>
              <a:rPr lang="mn-MN"/>
              <a:t>зууны дэлхий дахинд гарч байсан өөрчлөлт, баялгийн тэгш хуваарилалт, жам ёсны эрхийн асуудлын төлөөх уриа тэмцлийг дэвшүүлэн тавьж байсан онцлогтой. Ингэснээр нэг талаараа мэдээлэл түгээх, нөгөө талаараа танин мэдэхгүйн, үүн дээр хувьсгалт үйл ажиллагааг дэмжсэн агуулгыг багтаасан байдаг. </a:t>
            </a:r>
            <a:r>
              <a:rPr lang="en-US"/>
              <a:t>                                                            /</a:t>
            </a:r>
            <a:r>
              <a:rPr lang="mn-MN"/>
              <a:t>Д.Бумдарь</a:t>
            </a:r>
            <a:r>
              <a:rPr lang="en-US"/>
              <a:t>/</a:t>
            </a:r>
          </a:p>
        </p:txBody>
      </p:sp>
    </p:spTree>
    <p:extLst>
      <p:ext uri="{BB962C8B-B14F-4D97-AF65-F5344CB8AC3E}">
        <p14:creationId xmlns:p14="http://schemas.microsoft.com/office/powerpoint/2010/main" val="20856402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1E213-0923-4F7B-9B2A-FFDBA27FE854}"/>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20985B5A-D0CC-4C64-B397-5CBBABBDA66A}"/>
              </a:ext>
            </a:extLst>
          </p:cNvPr>
          <p:cNvSpPr>
            <a:spLocks noGrp="1"/>
          </p:cNvSpPr>
          <p:nvPr>
            <p:ph idx="1"/>
          </p:nvPr>
        </p:nvSpPr>
        <p:spPr/>
        <p:txBody>
          <a:bodyPr>
            <a:normAutofit/>
          </a:bodyPr>
          <a:lstStyle/>
          <a:p>
            <a:pPr marL="0" indent="0" algn="just">
              <a:buNone/>
            </a:pPr>
            <a:r>
              <a:rPr lang="mn-MN"/>
              <a:t>Анхны дугаарт  Октябрийн хувьсгалын дэлхий дахины болон Азийн орнууд Хятад, Япон, Солонгосын улс төрийн байдлын тухай нийтэлсэн байдаг. Мөн олон газар тархсан монгол үндэстнүүд хэрхэн амьдарч, ямар байдалтай байгаа талаар Монгол, Буриад, Барга, Цахар, Өвөр Монгол, Дээд Монголын монголчуудад  танилцуулахад зориулж,  үнэ төлбөргүй тарааж байсан. </a:t>
            </a:r>
            <a:br>
              <a:rPr lang="mn-MN"/>
            </a:br>
            <a:endParaRPr lang="en-US"/>
          </a:p>
        </p:txBody>
      </p:sp>
    </p:spTree>
    <p:extLst>
      <p:ext uri="{BB962C8B-B14F-4D97-AF65-F5344CB8AC3E}">
        <p14:creationId xmlns:p14="http://schemas.microsoft.com/office/powerpoint/2010/main" val="4087801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7732B-E0EA-4775-84F3-C7FC18F3CD43}"/>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78608C0F-8C62-4158-8F80-AE7ABC2E3D0F}"/>
              </a:ext>
            </a:extLst>
          </p:cNvPr>
          <p:cNvSpPr>
            <a:spLocks noGrp="1"/>
          </p:cNvSpPr>
          <p:nvPr>
            <p:ph idx="1"/>
          </p:nvPr>
        </p:nvSpPr>
        <p:spPr/>
        <p:txBody>
          <a:bodyPr>
            <a:normAutofit lnSpcReduction="10000"/>
          </a:bodyPr>
          <a:lstStyle/>
          <a:p>
            <a:pPr marL="0" indent="0" algn="just">
              <a:buNone/>
            </a:pPr>
            <a:r>
              <a:rPr lang="mn-MN"/>
              <a:t>Эхний зургаан дугаараас таван  нь Монголд байгаа ажээ.  Харин сонины хоёр дахь дугаар нь  ЗХУ-д байсныг  1970-аад онд Буриадын монголч эрдэмтэн Г.Н.Заятуев олж,  МАХН-ын Төв хорооны дэргэдэх Намын түүхийн институтэд өгсөн гэдэг.</a:t>
            </a:r>
          </a:p>
          <a:p>
            <a:pPr marL="0" indent="0" algn="just">
              <a:buNone/>
            </a:pPr>
            <a:r>
              <a:rPr lang="mn-MN"/>
              <a:t>Үнэн” сонин бол тогтмол хэвлэлийн түүхэнд  онцгой буюу тэргүүлэх байр суурь эзэлдэг. Ц.Дамбадоржийг эрхлэгч байх үед “Үнэн” сонины нийтлэлийн бодлого тун чамбай байсан.</a:t>
            </a:r>
            <a:endParaRPr lang="en-US"/>
          </a:p>
        </p:txBody>
      </p:sp>
    </p:spTree>
    <p:extLst>
      <p:ext uri="{BB962C8B-B14F-4D97-AF65-F5344CB8AC3E}">
        <p14:creationId xmlns:p14="http://schemas.microsoft.com/office/powerpoint/2010/main" val="1348488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D74CF-5AE2-42D7-9074-573B9AE3F01E}"/>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BB2BB64A-72D9-4E82-A352-6C9EAE55D7F6}"/>
              </a:ext>
            </a:extLst>
          </p:cNvPr>
          <p:cNvSpPr>
            <a:spLocks noGrp="1"/>
          </p:cNvSpPr>
          <p:nvPr>
            <p:ph idx="1"/>
          </p:nvPr>
        </p:nvSpPr>
        <p:spPr>
          <a:xfrm>
            <a:off x="1371600" y="2819400"/>
            <a:ext cx="6798736" cy="3444997"/>
          </a:xfrm>
        </p:spPr>
        <p:txBody>
          <a:bodyPr>
            <a:normAutofit lnSpcReduction="10000"/>
          </a:bodyPr>
          <a:lstStyle/>
          <a:p>
            <a:pPr marL="0" indent="0" algn="just">
              <a:buNone/>
            </a:pPr>
            <a:r>
              <a:rPr lang="mn-MN"/>
              <a:t>Ер нь 1920-оод оноос монголын насанд хүрэгчдийн олонх нь уншдаг, мэдээлэл авдаг хэвлэл байсан. Жишээ нь, Ц.Дамбадорж 1925 онд “Үнэн” сониныг англи хэлээр хэвлүүлэх саналыг сэдсэн боловч хэрэгжүүлж чадаагүйг түүхчид мөшгөн нягтлууштайг энэ дашрамд хэлье. </a:t>
            </a:r>
            <a:br>
              <a:rPr lang="mn-MN"/>
            </a:br>
            <a:r>
              <a:rPr lang="mn-MN"/>
              <a:t>Зүүнтний үед /1929-1932/ хэсэг зуур тус сонинд баян чинээлэг хүмүүс, сүсэгтнүүд, лам хуврагуудыг харааж, зүхсэн, жигшиж зэвүүцсэн нийтлэл хэвлэгдсэн байдаг. </a:t>
            </a:r>
            <a:endParaRPr lang="en-US"/>
          </a:p>
        </p:txBody>
      </p:sp>
    </p:spTree>
    <p:extLst>
      <p:ext uri="{BB962C8B-B14F-4D97-AF65-F5344CB8AC3E}">
        <p14:creationId xmlns:p14="http://schemas.microsoft.com/office/powerpoint/2010/main" val="240791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69D9D-6DA6-48CE-9ECC-5D356BE220B9}"/>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B84207BD-9AD1-40F6-8775-14431531247D}"/>
              </a:ext>
            </a:extLst>
          </p:cNvPr>
          <p:cNvSpPr>
            <a:spLocks noGrp="1"/>
          </p:cNvSpPr>
          <p:nvPr>
            <p:ph idx="1"/>
          </p:nvPr>
        </p:nvSpPr>
        <p:spPr/>
        <p:txBody>
          <a:bodyPr>
            <a:normAutofit fontScale="85000" lnSpcReduction="10000"/>
          </a:bodyPr>
          <a:lstStyle/>
          <a:p>
            <a:pPr algn="just"/>
            <a:r>
              <a:rPr lang="mn-MN"/>
              <a:t>Түүнээс хойш нам, төрийн бодлого, чиг шугамыг чанд баримталж, нэлээд төв байдлаар буюу хэлбийхгүй бодлого хэрэгжүүлсэн. 1985 оноос ардчилал, ил тод байдал, олон ургальч үзлийг дэмжиж, түгээж, сурталчилсаар 1990 онтой золгосон.</a:t>
            </a:r>
            <a:r>
              <a:rPr lang="en-US"/>
              <a:t>                                                       </a:t>
            </a:r>
            <a:r>
              <a:rPr lang="mn-MN"/>
              <a:t> </a:t>
            </a:r>
            <a:r>
              <a:rPr lang="en-US"/>
              <a:t>/</a:t>
            </a:r>
            <a:r>
              <a:rPr lang="mn-MN"/>
              <a:t>З.Лонжид </a:t>
            </a:r>
            <a:r>
              <a:rPr lang="en-US"/>
              <a:t>/</a:t>
            </a:r>
          </a:p>
          <a:p>
            <a:pPr algn="just"/>
            <a:r>
              <a:rPr lang="mn-MN"/>
              <a:t>Монголын үнэн" сонины хоёр дахь дугаар олдохгүй байсныг судлаачид олж авчээ. Тус дугаарын тэргүүн өгүүлэл “Монгол Улсад ямар засаг хэрэгтэй” гэсэн гарчигтай хэвлэгджээ. Бас “Төвөд, Хятадын хоорондох явдал”, "Хятад улсын доторх байлдаан”, “Сүүлийн мэдээ” гэсэн үндсэн материалууд нийтлэгдсэн байдаг. </a:t>
            </a:r>
            <a:endParaRPr lang="en-US"/>
          </a:p>
        </p:txBody>
      </p:sp>
    </p:spTree>
    <p:extLst>
      <p:ext uri="{BB962C8B-B14F-4D97-AF65-F5344CB8AC3E}">
        <p14:creationId xmlns:p14="http://schemas.microsoft.com/office/powerpoint/2010/main" val="3032349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BE5DA-79FB-41E4-AF5D-34FA5885345A}"/>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09F3D476-8CB3-456E-A1F2-621D3ADDC679}"/>
              </a:ext>
            </a:extLst>
          </p:cNvPr>
          <p:cNvSpPr>
            <a:spLocks noGrp="1"/>
          </p:cNvSpPr>
          <p:nvPr>
            <p:ph idx="1"/>
          </p:nvPr>
        </p:nvSpPr>
        <p:spPr/>
        <p:txBody>
          <a:bodyPr>
            <a:normAutofit lnSpcReduction="10000"/>
          </a:bodyPr>
          <a:lstStyle/>
          <a:p>
            <a:pPr marL="0" indent="0" algn="just">
              <a:buNone/>
            </a:pPr>
            <a:r>
              <a:rPr lang="mn-MN"/>
              <a:t>МАН байгуулагдсаны дараах буюу 1921 оны гуравдугаар сарын 5-ны дугаарт, “Оросын Зөвлөлийн засаг улам бэхжиж байсны тус”, “Монгол Ардын Намын төв хорооны бичиг, “Оросын цагаан намын Барон Унгернийн цэргийн дотор бүхий олон монгол цэргийн ах дүү нарт сонсгох нь” гэх мэт гол өгүүлэл, нийтлэлүүд хэвлэгджээ. Ихэнх нийтлэл, өгүүлэл нь зохиогчийн нэргүй гардаг байсан.</a:t>
            </a:r>
          </a:p>
          <a:p>
            <a:endParaRPr lang="en-US"/>
          </a:p>
        </p:txBody>
      </p:sp>
    </p:spTree>
    <p:extLst>
      <p:ext uri="{BB962C8B-B14F-4D97-AF65-F5344CB8AC3E}">
        <p14:creationId xmlns:p14="http://schemas.microsoft.com/office/powerpoint/2010/main" val="11992871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EC606-221E-49AF-9A54-9083609B8878}"/>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A02CFB52-27A1-4C24-8A84-9732BCF4D37C}"/>
              </a:ext>
            </a:extLst>
          </p:cNvPr>
          <p:cNvSpPr>
            <a:spLocks noGrp="1"/>
          </p:cNvSpPr>
          <p:nvPr>
            <p:ph idx="1"/>
          </p:nvPr>
        </p:nvSpPr>
        <p:spPr/>
        <p:txBody>
          <a:bodyPr>
            <a:normAutofit/>
          </a:bodyPr>
          <a:lstStyle/>
          <a:p>
            <a:pPr marL="0" indent="0" algn="just">
              <a:buNone/>
            </a:pPr>
            <a:r>
              <a:rPr lang="mn-MN"/>
              <a:t>“Монголын үнэн” сонины мэдээний онцлогийг судалсан доктор Ч.Чойсамба агсан “Тус сонины мэдээнүүд ихэнхдээ гарчиггүй, эсвэл үйл явдлыг болсон газраар нь нэрлэдэг байв. Дотоод мэдээ ховор гадаад мэдээ эхлэхдээ эх сурвалжийг голлон заасан байна. гадаад мэдээ нь Орос, Хятад, Япон, Солонгос, Герман, Англи, Энэтхэг, Төвд гэсэн улсын хооронд эргэлдэж байна” гэжээ. </a:t>
            </a:r>
            <a:endParaRPr lang="en-US"/>
          </a:p>
        </p:txBody>
      </p:sp>
    </p:spTree>
    <p:extLst>
      <p:ext uri="{BB962C8B-B14F-4D97-AF65-F5344CB8AC3E}">
        <p14:creationId xmlns:p14="http://schemas.microsoft.com/office/powerpoint/2010/main" val="1468176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2613-4157-469C-A699-5256B75B5BFE}"/>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DD9C740E-C0E0-4619-9447-13E8CC7EDA9C}"/>
              </a:ext>
            </a:extLst>
          </p:cNvPr>
          <p:cNvSpPr>
            <a:spLocks noGrp="1"/>
          </p:cNvSpPr>
          <p:nvPr>
            <p:ph idx="1"/>
          </p:nvPr>
        </p:nvSpPr>
        <p:spPr/>
        <p:txBody>
          <a:bodyPr>
            <a:normAutofit fontScale="92500"/>
          </a:bodyPr>
          <a:lstStyle/>
          <a:p>
            <a:pPr marL="0" indent="0" algn="just">
              <a:buNone/>
            </a:pPr>
            <a:r>
              <a:rPr lang="mn-MN"/>
              <a:t>Үзэл суртлын шалгуураар хэвлэл мэдээллийг цензурдах асуудал 1920 онд гарсан “Монголын үнэн” сониноор эхэлсэн гэж үздэг. Тус сонин сонголын хэвлэл дотроос анх удлаа “Орон бүхний пролетари нар нэгдэгтүн” гэсэн К.Маркс, Ф. Энгельс нарын уриаг хэрэглэсэн. Мөн энэхүү сонины бодлого үйл ажиллагаанд коментерний үзэл орж мөн Оросоос санхүүжиж байсан зэрэг шалтгаан байтал МАН-ын хэвлэл гэж үзсээр ирсэн нь учир дутагдалтай гэж судлаач Б.Галаарид үзсэн байдаг. </a:t>
            </a:r>
            <a:endParaRPr lang="en-US"/>
          </a:p>
        </p:txBody>
      </p:sp>
    </p:spTree>
    <p:extLst>
      <p:ext uri="{BB962C8B-B14F-4D97-AF65-F5344CB8AC3E}">
        <p14:creationId xmlns:p14="http://schemas.microsoft.com/office/powerpoint/2010/main" val="3079444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6D2D-225E-430F-B35A-22D634193948}"/>
              </a:ext>
            </a:extLst>
          </p:cNvPr>
          <p:cNvSpPr>
            <a:spLocks noGrp="1"/>
          </p:cNvSpPr>
          <p:nvPr>
            <p:ph type="title"/>
          </p:nvPr>
        </p:nvSpPr>
        <p:spPr/>
        <p:txBody>
          <a:bodyPr>
            <a:normAutofit/>
          </a:bodyPr>
          <a:lstStyle/>
          <a:p>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279BCE95-13EF-4D43-A47A-0D2D33AC92C7}"/>
              </a:ext>
            </a:extLst>
          </p:cNvPr>
          <p:cNvSpPr>
            <a:spLocks noGrp="1"/>
          </p:cNvSpPr>
          <p:nvPr>
            <p:ph idx="1"/>
          </p:nvPr>
        </p:nvSpPr>
        <p:spPr/>
        <p:txBody>
          <a:bodyPr/>
          <a:lstStyle/>
          <a:p>
            <a:pPr marL="0" indent="0" algn="just">
              <a:buNone/>
            </a:pPr>
            <a:r>
              <a:rPr lang="mn-MN"/>
              <a:t>Монголын үнэн” сонинг хэвлэн гаргахад манай дэвшилт сэхээтнүүд оролцсон нь үнэн боловч харьяалал, санхүүжилтийн хувьд коминтерний Алс Дорнодын хорооны Монгол-Түвдийн хэлтсээс эрхлэн гаргадаг хэвлэл байсныг хүлээн зөвшөөрөх цаг болсон. Гэж судлаач Б.Галаарид үзсэн байна. </a:t>
            </a:r>
            <a:endParaRPr lang="en-US"/>
          </a:p>
        </p:txBody>
      </p:sp>
    </p:spTree>
    <p:extLst>
      <p:ext uri="{BB962C8B-B14F-4D97-AF65-F5344CB8AC3E}">
        <p14:creationId xmlns:p14="http://schemas.microsoft.com/office/powerpoint/2010/main" val="13420689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70D2E-43B3-4A11-A1B8-090258FDDF7F}"/>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"Truth of Mongolia" newspaper</a:t>
            </a:r>
            <a:br>
              <a:rPr lang="en-US" sz="2400">
                <a:solidFill>
                  <a:srgbClr val="0070C0"/>
                </a:solidFill>
              </a:rPr>
            </a:br>
            <a:r>
              <a:rPr lang="mn-MN" sz="2400">
                <a:solidFill>
                  <a:srgbClr val="0070C0"/>
                </a:solidFill>
              </a:rPr>
              <a:t>“Монголын үнэн” сонин</a:t>
            </a:r>
            <a:endParaRPr lang="en-US" sz="2400"/>
          </a:p>
        </p:txBody>
      </p:sp>
      <p:sp>
        <p:nvSpPr>
          <p:cNvPr id="3" name="Content Placeholder 2">
            <a:extLst>
              <a:ext uri="{FF2B5EF4-FFF2-40B4-BE49-F238E27FC236}">
                <a16:creationId xmlns:a16="http://schemas.microsoft.com/office/drawing/2014/main" id="{0B4B932E-F48C-4F90-A5B6-8941EF7F3C1F}"/>
              </a:ext>
            </a:extLst>
          </p:cNvPr>
          <p:cNvSpPr>
            <a:spLocks noGrp="1"/>
          </p:cNvSpPr>
          <p:nvPr>
            <p:ph idx="1"/>
          </p:nvPr>
        </p:nvSpPr>
        <p:spPr/>
        <p:txBody>
          <a:bodyPr>
            <a:normAutofit/>
          </a:bodyPr>
          <a:lstStyle/>
          <a:p>
            <a:pPr marL="0" indent="0" algn="just">
              <a:buNone/>
            </a:pPr>
            <a:r>
              <a:rPr lang="mn-MN"/>
              <a:t>Монголын үнэн” сонинд ажиллаж байсан хүмүүсийн нэг зохиолч С. Буяннэмэх “Чамайг төв хорооны хурлаар хэлэлцэж Эрхүү хотод суух төлөөлөгчөөр томилсон тул дариухан явах хэрэгтэй. Тэрхүү хотод алс дорнод зүгийн коминтерний салбар болох газар байна. Эндээс уламжилж Монголд туслах цэрэг зэвсгүүд ирнэ Тэнд бас манай сонин ба хэвлэлүүдийг хэвлэн гаргана” гэсэн үүрэг даалгавар авч байснаа тэмдэглэн үлдээжээ. </a:t>
            </a:r>
            <a:endParaRPr lang="en-US"/>
          </a:p>
        </p:txBody>
      </p:sp>
    </p:spTree>
    <p:extLst>
      <p:ext uri="{BB962C8B-B14F-4D97-AF65-F5344CB8AC3E}">
        <p14:creationId xmlns:p14="http://schemas.microsoft.com/office/powerpoint/2010/main" val="2577233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70DAF-A360-4A00-9B63-175252D9001F}"/>
              </a:ext>
            </a:extLst>
          </p:cNvPr>
          <p:cNvSpPr>
            <a:spLocks noGrp="1"/>
          </p:cNvSpPr>
          <p:nvPr>
            <p:ph type="title"/>
          </p:nvPr>
        </p:nvSpPr>
        <p:spPr/>
        <p:txBody>
          <a:bodyPr>
            <a:normAutofit fontScale="90000"/>
          </a:bodyPr>
          <a:lstStyle/>
          <a:p>
            <a:br>
              <a:rPr lang="mn-MN">
                <a:solidFill>
                  <a:srgbClr val="0070C0"/>
                </a:solidFill>
              </a:rPr>
            </a:br>
            <a:r>
              <a:rPr lang="en-US" sz="2700">
                <a:solidFill>
                  <a:srgbClr val="0070C0"/>
                </a:solidFill>
              </a:rPr>
              <a:t>"Truth of Mongolia" newspaper</a:t>
            </a:r>
            <a:br>
              <a:rPr lang="en-US" sz="2700">
                <a:solidFill>
                  <a:srgbClr val="0070C0"/>
                </a:solidFill>
              </a:rPr>
            </a:br>
            <a:r>
              <a:rPr lang="mn-MN" sz="2700">
                <a:solidFill>
                  <a:srgbClr val="0070C0"/>
                </a:solidFill>
              </a:rPr>
              <a:t>“Монголын үнэн” сонин</a:t>
            </a:r>
            <a:endParaRPr lang="en-US" sz="2700"/>
          </a:p>
        </p:txBody>
      </p:sp>
      <p:sp>
        <p:nvSpPr>
          <p:cNvPr id="3" name="Content Placeholder 2">
            <a:extLst>
              <a:ext uri="{FF2B5EF4-FFF2-40B4-BE49-F238E27FC236}">
                <a16:creationId xmlns:a16="http://schemas.microsoft.com/office/drawing/2014/main" id="{DA68775F-B20D-4AEE-A5C2-85CC173BC011}"/>
              </a:ext>
            </a:extLst>
          </p:cNvPr>
          <p:cNvSpPr>
            <a:spLocks noGrp="1"/>
          </p:cNvSpPr>
          <p:nvPr>
            <p:ph idx="1"/>
          </p:nvPr>
        </p:nvSpPr>
        <p:spPr/>
        <p:txBody>
          <a:bodyPr>
            <a:normAutofit/>
          </a:bodyPr>
          <a:lstStyle/>
          <a:p>
            <a:pPr marL="0" indent="0" algn="just">
              <a:buNone/>
            </a:pPr>
            <a:r>
              <a:rPr lang="mn-MN"/>
              <a:t>Мөн тэрээр “Зөвлөлтийн засагт холбоот улс нь бидний Монголд цэрэг зэвсэг, эд хөрөнгөөр туслаад зогссон бус харин хамгийн түрүүний манай хэвлэлд халуун тусламжийг үзүүлсэн явдлыг үл дурсан өгүүлж яахан болно. Арваннэгдүгээр он болох анхны тэр нэгэн үед ардын хувьсгалт намаас өөрийн төлөөлөгчийг илгээж РСФСР улсын Эрхүү хотноо бүхий коментерний нэрийн өмнөөс хамгийн анхны Монголын үнэн сонинг гаргаж билээ” гэжээ. </a:t>
            </a:r>
            <a:endParaRPr lang="en-US"/>
          </a:p>
        </p:txBody>
      </p:sp>
    </p:spTree>
    <p:extLst>
      <p:ext uri="{BB962C8B-B14F-4D97-AF65-F5344CB8AC3E}">
        <p14:creationId xmlns:p14="http://schemas.microsoft.com/office/powerpoint/2010/main" val="31829698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90D68-AD86-4F31-8636-28ED5F1E4353}"/>
              </a:ext>
            </a:extLst>
          </p:cNvPr>
          <p:cNvSpPr>
            <a:spLocks noGrp="1"/>
          </p:cNvSpPr>
          <p:nvPr>
            <p:ph type="title"/>
          </p:nvPr>
        </p:nvSpPr>
        <p:spPr/>
        <p:txBody>
          <a:bodyPr>
            <a:normAutofit/>
          </a:bodyPr>
          <a:lstStyle/>
          <a:p>
            <a:r>
              <a:rPr lang="en-US" sz="2400">
                <a:solidFill>
                  <a:srgbClr val="0070C0"/>
                </a:solidFill>
              </a:rPr>
              <a:t>Summary </a:t>
            </a:r>
            <a:br>
              <a:rPr lang="mn-MN" sz="2400">
                <a:solidFill>
                  <a:srgbClr val="0070C0"/>
                </a:solidFill>
              </a:rPr>
            </a:br>
            <a:r>
              <a:rPr lang="mn-MN" sz="2400">
                <a:solidFill>
                  <a:srgbClr val="0070C0"/>
                </a:solidFill>
              </a:rPr>
              <a:t>Дүгнэлт </a:t>
            </a:r>
            <a:endParaRPr lang="en-US" sz="2400">
              <a:solidFill>
                <a:srgbClr val="0070C0"/>
              </a:solidFill>
            </a:endParaRPr>
          </a:p>
        </p:txBody>
      </p:sp>
      <p:sp>
        <p:nvSpPr>
          <p:cNvPr id="3" name="Content Placeholder 2">
            <a:extLst>
              <a:ext uri="{FF2B5EF4-FFF2-40B4-BE49-F238E27FC236}">
                <a16:creationId xmlns:a16="http://schemas.microsoft.com/office/drawing/2014/main" id="{479CB1C3-B857-45BA-A9AF-71E9016E9D72}"/>
              </a:ext>
            </a:extLst>
          </p:cNvPr>
          <p:cNvSpPr>
            <a:spLocks noGrp="1"/>
          </p:cNvSpPr>
          <p:nvPr>
            <p:ph idx="1"/>
          </p:nvPr>
        </p:nvSpPr>
        <p:spPr/>
        <p:txBody>
          <a:bodyPr>
            <a:normAutofit fontScale="92500" lnSpcReduction="10000"/>
          </a:bodyPr>
          <a:lstStyle/>
          <a:p>
            <a:pPr algn="just"/>
            <a:r>
              <a:rPr lang="mn-MN"/>
              <a:t>Ухуулах хуудас нь тогтмол хэвлэлийн бие даасан төрөл болж, хамгийн хүртээмжтэй, шуурхай хэрэгсэл болохыг харуулсан. </a:t>
            </a:r>
          </a:p>
          <a:p>
            <a:pPr algn="just"/>
            <a:r>
              <a:rPr lang="mn-MN"/>
              <a:t>Ухуулах хуудас гаргаснаар ард иргэдийн ухамсарт нөлөөлсөн. </a:t>
            </a:r>
          </a:p>
          <a:p>
            <a:pPr algn="just"/>
            <a:r>
              <a:rPr lang="mn-MN"/>
              <a:t>Тухайн үеийн түүхийг судлахад чухал судлагдахуун болдог. </a:t>
            </a:r>
          </a:p>
          <a:p>
            <a:pPr algn="just"/>
            <a:r>
              <a:rPr lang="mn-MN"/>
              <a:t>Харьцангуй өндөр хөгжсөн 1990</a:t>
            </a:r>
            <a:r>
              <a:rPr lang="en-US"/>
              <a:t>-</a:t>
            </a:r>
            <a:r>
              <a:rPr lang="mn-MN"/>
              <a:t>ээд онд ч “ухуулах хуудас” чухал үүрэг гүйцэтгэсэн. </a:t>
            </a:r>
            <a:r>
              <a:rPr lang="en-US"/>
              <a:t>/</a:t>
            </a:r>
            <a:r>
              <a:rPr lang="mn-MN"/>
              <a:t>Л.Норовсүрэн</a:t>
            </a:r>
            <a:r>
              <a:rPr lang="en-US"/>
              <a:t>/</a:t>
            </a:r>
            <a:endParaRPr lang="mn-MN"/>
          </a:p>
          <a:p>
            <a:pPr marL="0" indent="0">
              <a:buNone/>
            </a:pPr>
            <a:endParaRPr lang="en-US"/>
          </a:p>
        </p:txBody>
      </p:sp>
    </p:spTree>
    <p:extLst>
      <p:ext uri="{BB962C8B-B14F-4D97-AF65-F5344CB8AC3E}">
        <p14:creationId xmlns:p14="http://schemas.microsoft.com/office/powerpoint/2010/main" val="497749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CE9DB-B05B-4108-941C-303A4F2D6BBF}"/>
              </a:ext>
            </a:extLst>
          </p:cNvPr>
          <p:cNvSpPr>
            <a:spLocks noGrp="1"/>
          </p:cNvSpPr>
          <p:nvPr>
            <p:ph type="title"/>
          </p:nvPr>
        </p:nvSpPr>
        <p:spPr/>
        <p:txBody>
          <a:bodyPr>
            <a:normAutofit/>
          </a:bodyPr>
          <a:lstStyle/>
          <a:p>
            <a:r>
              <a:rPr lang="en-US" sz="2400">
                <a:solidFill>
                  <a:srgbClr val="0070C0"/>
                </a:solidFill>
              </a:rPr>
              <a:t>Summary </a:t>
            </a:r>
            <a:br>
              <a:rPr lang="mn-MN" sz="2400">
                <a:solidFill>
                  <a:srgbClr val="0070C0"/>
                </a:solidFill>
              </a:rPr>
            </a:br>
            <a:r>
              <a:rPr lang="mn-MN" sz="2400">
                <a:solidFill>
                  <a:srgbClr val="0070C0"/>
                </a:solidFill>
              </a:rPr>
              <a:t>Дүгнэлт </a:t>
            </a:r>
            <a:endParaRPr lang="en-US" sz="2400"/>
          </a:p>
        </p:txBody>
      </p:sp>
      <p:sp>
        <p:nvSpPr>
          <p:cNvPr id="3" name="Content Placeholder 2">
            <a:extLst>
              <a:ext uri="{FF2B5EF4-FFF2-40B4-BE49-F238E27FC236}">
                <a16:creationId xmlns:a16="http://schemas.microsoft.com/office/drawing/2014/main" id="{41B17F24-6D89-4AB1-BEB9-76C465EF3994}"/>
              </a:ext>
            </a:extLst>
          </p:cNvPr>
          <p:cNvSpPr>
            <a:spLocks noGrp="1"/>
          </p:cNvSpPr>
          <p:nvPr>
            <p:ph idx="1"/>
          </p:nvPr>
        </p:nvSpPr>
        <p:spPr/>
        <p:txBody>
          <a:bodyPr/>
          <a:lstStyle/>
          <a:p>
            <a:pPr marL="0" indent="0" algn="just">
              <a:buNone/>
            </a:pPr>
            <a:r>
              <a:rPr lang="mn-MN"/>
              <a:t>“Монголын үнэн” сонин нь Монгол оронд ялсан хувьсгал, хойд хөрш Орос улсын октябрийн хувьсгалын бэхжилт, хятадын ард түмнээс гадаадын ард түмний эсрэг хийж байгаа тэмцэл, дэлхийн олон улс оронд өрнөж байгаа эрх чөлөөний хөдөлгөөн тэмцлүүдийг тусгаж ирсэн нь Монголчуудын оюун санааны амьдралд өөрчлөлтийг өгсөн юм. </a:t>
            </a:r>
            <a:endParaRPr lang="en-US"/>
          </a:p>
        </p:txBody>
      </p:sp>
    </p:spTree>
    <p:extLst>
      <p:ext uri="{BB962C8B-B14F-4D97-AF65-F5344CB8AC3E}">
        <p14:creationId xmlns:p14="http://schemas.microsoft.com/office/powerpoint/2010/main" val="42868194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4C73A-8F17-45D0-A30B-C1EF2892A436}"/>
              </a:ext>
            </a:extLst>
          </p:cNvPr>
          <p:cNvSpPr>
            <a:spLocks noGrp="1"/>
          </p:cNvSpPr>
          <p:nvPr>
            <p:ph type="title"/>
          </p:nvPr>
        </p:nvSpPr>
        <p:spPr/>
        <p:txBody>
          <a:bodyPr>
            <a:normAutofit fontScale="90000"/>
          </a:bodyPr>
          <a:lstStyle/>
          <a:p>
            <a:r>
              <a:rPr lang="en-US">
                <a:solidFill>
                  <a:srgbClr val="0070C0"/>
                </a:solidFill>
              </a:rPr>
              <a:t>Exersize</a:t>
            </a:r>
            <a:br>
              <a:rPr lang="en-US">
                <a:solidFill>
                  <a:srgbClr val="0070C0"/>
                </a:solidFill>
              </a:rPr>
            </a:br>
            <a:r>
              <a:rPr lang="mn-MN">
                <a:solidFill>
                  <a:srgbClr val="0070C0"/>
                </a:solidFill>
              </a:rPr>
              <a:t>Дасгал ажил </a:t>
            </a:r>
            <a:endParaRPr lang="en-US"/>
          </a:p>
        </p:txBody>
      </p:sp>
      <p:sp>
        <p:nvSpPr>
          <p:cNvPr id="3" name="Content Placeholder 2">
            <a:extLst>
              <a:ext uri="{FF2B5EF4-FFF2-40B4-BE49-F238E27FC236}">
                <a16:creationId xmlns:a16="http://schemas.microsoft.com/office/drawing/2014/main" id="{EEC12113-89F3-4C71-ADA4-F08072232BED}"/>
              </a:ext>
            </a:extLst>
          </p:cNvPr>
          <p:cNvSpPr>
            <a:spLocks noGrp="1"/>
          </p:cNvSpPr>
          <p:nvPr>
            <p:ph idx="1"/>
          </p:nvPr>
        </p:nvSpPr>
        <p:spPr/>
        <p:txBody>
          <a:bodyPr>
            <a:normAutofit/>
          </a:bodyPr>
          <a:lstStyle/>
          <a:p>
            <a:r>
              <a:rPr lang="mn-MN" b="1"/>
              <a:t>Дараах асуултад хариулан бич. </a:t>
            </a:r>
            <a:endParaRPr lang="en-US" b="1"/>
          </a:p>
          <a:p>
            <a:pPr marL="0" indent="0">
              <a:buNone/>
            </a:pPr>
            <a:r>
              <a:rPr lang="en-US"/>
              <a:t>a)</a:t>
            </a:r>
            <a:r>
              <a:rPr lang="mn-MN"/>
              <a:t>.Хувьсгал, хөдөлгөөн гарахад ухуулах хуудасны нөлөөг харилцан ярилцах</a:t>
            </a:r>
          </a:p>
          <a:p>
            <a:pPr marL="0" indent="0">
              <a:buNone/>
            </a:pPr>
            <a:r>
              <a:rPr lang="mn-MN"/>
              <a:t>б</a:t>
            </a:r>
            <a:r>
              <a:rPr lang="en-US"/>
              <a:t>)</a:t>
            </a:r>
            <a:r>
              <a:rPr lang="mn-MN"/>
              <a:t>. “Монголын үнэн” сонины түүхэнд гүйцэтгэсэн үүрэг, үр нөлөө юу байв. </a:t>
            </a:r>
          </a:p>
          <a:p>
            <a:endParaRPr lang="en-US"/>
          </a:p>
        </p:txBody>
      </p:sp>
    </p:spTree>
    <p:extLst>
      <p:ext uri="{BB962C8B-B14F-4D97-AF65-F5344CB8AC3E}">
        <p14:creationId xmlns:p14="http://schemas.microsoft.com/office/powerpoint/2010/main" val="948380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F3F6F-0629-4A89-B378-68DC931B84AC}"/>
              </a:ext>
            </a:extLst>
          </p:cNvPr>
          <p:cNvSpPr>
            <a:spLocks noGrp="1"/>
          </p:cNvSpPr>
          <p:nvPr>
            <p:ph type="title"/>
          </p:nvPr>
        </p:nvSpPr>
        <p:spPr/>
        <p:txBody>
          <a:bodyPr>
            <a:normAutofit fontScale="90000"/>
          </a:bodyPr>
          <a:lstStyle/>
          <a:p>
            <a:r>
              <a:rPr lang="en-US">
                <a:solidFill>
                  <a:srgbClr val="0070C0"/>
                </a:solidFill>
              </a:rPr>
              <a:t>Home work:</a:t>
            </a:r>
            <a:br>
              <a:rPr lang="en-US">
                <a:solidFill>
                  <a:srgbClr val="0070C0"/>
                </a:solidFill>
              </a:rPr>
            </a:br>
            <a:r>
              <a:rPr lang="mn-MN">
                <a:solidFill>
                  <a:srgbClr val="0070C0"/>
                </a:solidFill>
              </a:rPr>
              <a:t>Даалгавар:</a:t>
            </a:r>
            <a:endParaRPr lang="en-US"/>
          </a:p>
        </p:txBody>
      </p:sp>
      <p:sp>
        <p:nvSpPr>
          <p:cNvPr id="3" name="Content Placeholder 2">
            <a:extLst>
              <a:ext uri="{FF2B5EF4-FFF2-40B4-BE49-F238E27FC236}">
                <a16:creationId xmlns:a16="http://schemas.microsoft.com/office/drawing/2014/main" id="{846F858B-2A85-43A6-A560-7470BD6FAB0F}"/>
              </a:ext>
            </a:extLst>
          </p:cNvPr>
          <p:cNvSpPr>
            <a:spLocks noGrp="1"/>
          </p:cNvSpPr>
          <p:nvPr>
            <p:ph idx="1"/>
          </p:nvPr>
        </p:nvSpPr>
        <p:spPr/>
        <p:txBody>
          <a:bodyPr/>
          <a:lstStyle/>
          <a:p>
            <a:r>
              <a:rPr lang="mn-MN"/>
              <a:t>Монголын үнэн” сонин Монголчуудын бие даасан хувьсгалт хэвлэл мөн эсэхийг тодруулан тогтоох. </a:t>
            </a:r>
            <a:endParaRPr lang="en-US"/>
          </a:p>
        </p:txBody>
      </p:sp>
    </p:spTree>
    <p:extLst>
      <p:ext uri="{BB962C8B-B14F-4D97-AF65-F5344CB8AC3E}">
        <p14:creationId xmlns:p14="http://schemas.microsoft.com/office/powerpoint/2010/main" val="34834880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A3C80-855C-458E-8E79-C3C50DDF28AA}"/>
              </a:ext>
            </a:extLst>
          </p:cNvPr>
          <p:cNvSpPr>
            <a:spLocks noGrp="1"/>
          </p:cNvSpPr>
          <p:nvPr>
            <p:ph type="title"/>
          </p:nvPr>
        </p:nvSpPr>
        <p:spPr/>
        <p:txBody>
          <a:bodyPr>
            <a:normAutofit fontScale="90000"/>
          </a:bodyPr>
          <a:lstStyle/>
          <a:p>
            <a:r>
              <a:rPr lang="en-US">
                <a:solidFill>
                  <a:srgbClr val="0070C0"/>
                </a:solidFill>
              </a:rPr>
              <a:t>References</a:t>
            </a:r>
            <a:br>
              <a:rPr lang="en-US">
                <a:solidFill>
                  <a:srgbClr val="0070C0"/>
                </a:solidFill>
              </a:rPr>
            </a:br>
            <a:r>
              <a:rPr lang="mn-MN">
                <a:solidFill>
                  <a:srgbClr val="0070C0"/>
                </a:solidFill>
              </a:rPr>
              <a:t>Ашиглах  эх сурвалж</a:t>
            </a:r>
            <a:endParaRPr lang="en-US"/>
          </a:p>
        </p:txBody>
      </p:sp>
      <p:sp>
        <p:nvSpPr>
          <p:cNvPr id="3" name="Content Placeholder 2">
            <a:extLst>
              <a:ext uri="{FF2B5EF4-FFF2-40B4-BE49-F238E27FC236}">
                <a16:creationId xmlns:a16="http://schemas.microsoft.com/office/drawing/2014/main" id="{C9322D84-34FB-4F40-9F5F-AC4A66AC0FE8}"/>
              </a:ext>
            </a:extLst>
          </p:cNvPr>
          <p:cNvSpPr>
            <a:spLocks noGrp="1"/>
          </p:cNvSpPr>
          <p:nvPr>
            <p:ph idx="1"/>
          </p:nvPr>
        </p:nvSpPr>
        <p:spPr/>
        <p:txBody>
          <a:bodyPr>
            <a:normAutofit fontScale="77500" lnSpcReduction="20000"/>
          </a:bodyPr>
          <a:lstStyle/>
          <a:p>
            <a:r>
              <a:rPr lang="mn-MN" b="1"/>
              <a:t>Уншиж судлах нэмэлт материал: </a:t>
            </a:r>
          </a:p>
          <a:p>
            <a:r>
              <a:rPr lang="mn-MN" sz="2100"/>
              <a:t>Батжаргал Д. Зуун жил. УБ.2013.</a:t>
            </a:r>
            <a:endParaRPr lang="en-US" sz="2100"/>
          </a:p>
          <a:p>
            <a:r>
              <a:rPr lang="mn-MN"/>
              <a:t>Дэлэг Д. Монголын хэвлэл. УБ. 1971.</a:t>
            </a:r>
            <a:endParaRPr lang="en-US"/>
          </a:p>
          <a:p>
            <a:r>
              <a:rPr lang="mn-MN"/>
              <a:t>Норовсүрэн Л. Монголын сэтгүүл зүйн түүхэн тойм. УБ. 2000. </a:t>
            </a:r>
            <a:endParaRPr lang="en-US"/>
          </a:p>
          <a:p>
            <a:r>
              <a:rPr lang="mn-MN"/>
              <a:t>Норовсүрэн Л. ХХ зууны эхэн үеийн Монголын сэтгүүлчид. УБ.2012 </a:t>
            </a:r>
            <a:endParaRPr lang="en-US"/>
          </a:p>
          <a:p>
            <a:r>
              <a:rPr lang="mn-MN" b="1"/>
              <a:t> </a:t>
            </a:r>
            <a:r>
              <a:rPr lang="mn-MN"/>
              <a:t>Галаарид Б. Монголын чөлөөт хэвлэлийн хөгжил төлөвшил. 2018</a:t>
            </a:r>
            <a:endParaRPr lang="en-US"/>
          </a:p>
          <a:p>
            <a:r>
              <a:rPr lang="mn-MN"/>
              <a:t>Одмандах М. Монголын анхны тогтмол хэвлэлийн түүхийн судалгаа. 2021</a:t>
            </a:r>
            <a:endParaRPr lang="en-US"/>
          </a:p>
        </p:txBody>
      </p:sp>
    </p:spTree>
    <p:extLst>
      <p:ext uri="{BB962C8B-B14F-4D97-AF65-F5344CB8AC3E}">
        <p14:creationId xmlns:p14="http://schemas.microsoft.com/office/powerpoint/2010/main" val="24551155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2341</TotalTime>
  <Words>2366</Words>
  <Application>Microsoft Office PowerPoint</Application>
  <PresentationFormat>On-screen Show (4:3)</PresentationFormat>
  <Paragraphs>109</Paragraphs>
  <Slides>35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Garamond</vt:lpstr>
      <vt:lpstr>Organic</vt:lpstr>
      <vt:lpstr>PowerPoint Presentation</vt:lpstr>
      <vt:lpstr>                        </vt:lpstr>
      <vt:lpstr>  Content of  Lecture-1 Хичээлийн агуулга-1   </vt:lpstr>
      <vt:lpstr>Content of  Lecture-2 Хичээлийн агуулга-2</vt:lpstr>
      <vt:lpstr>  Монголын хувьсгалт нууц хэвлэл Mongolian Revolutionary Secret Press /Хувьсгалчдын ухуулах хуудас/  /Leaflets of revolutionaries/  </vt:lpstr>
      <vt:lpstr> /Хувьсгалчдын ухуулах хуудас/  /Leaflets of revolutionaries/</vt:lpstr>
      <vt:lpstr>/Хувьсгалчдын ухуулах хуудас/  /Leaflets of revolutionaries/</vt:lpstr>
      <vt:lpstr>  /Хувьсгалчдын ухуулах хуудас/  /Leaflets of revolutionaries/ </vt:lpstr>
      <vt:lpstr> /Хувьсгалчдын ухуулах хуудас/  /Leaflets of revolutionaries/</vt:lpstr>
      <vt:lpstr> /Хувьсгалчдын ухуулах хуудас/  /Leaflets of revolutionaries/</vt:lpstr>
      <vt:lpstr>/Хувьсгалчдын ухуулах хуудас/  /Leaflets of revolutionaries/</vt:lpstr>
      <vt:lpstr> /Хувьсгалчдын ухуулах хуудас/  /Leaflets of revolutionaries/</vt:lpstr>
      <vt:lpstr>"Truth of Mongolia" newspaper “Монголын үнэн” сонин </vt:lpstr>
      <vt:lpstr>"Truth of Mongolia" newspaper “Монголын үнэн” сонин </vt:lpstr>
      <vt:lpstr>  Contents of the newspaper "Mongolian Truth". “Монголын үнэн” сонины агуулга   </vt:lpstr>
      <vt:lpstr> Contents of the newspaper "Mongolian Truth". “Монголын үнэн” сонины агуулга </vt:lpstr>
      <vt:lpstr>  "Truth of Mongolia" newspaper “Монголын үнэн” сонин  </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"Truth of Mongolia" newspaper “Монголын үнэн” сонин</vt:lpstr>
      <vt:lpstr> "Truth of Mongolia" newspaper “Монголын үнэн” сонин</vt:lpstr>
      <vt:lpstr> "Truth of Mongolia" newspaper “Монголын үнэн” сонин</vt:lpstr>
      <vt:lpstr>Summary  Дүгнэлт </vt:lpstr>
      <vt:lpstr>Summary  Дүгнэлт </vt:lpstr>
      <vt:lpstr>Exersize Дасгал ажил </vt:lpstr>
      <vt:lpstr>Home work: Даалгавар:</vt:lpstr>
      <vt:lpstr>References Ашиглах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dorjkhand deko</cp:lastModifiedBy>
  <cp:revision>323</cp:revision>
  <dcterms:created xsi:type="dcterms:W3CDTF">2017-03-04T11:03:10Z</dcterms:created>
  <dcterms:modified xsi:type="dcterms:W3CDTF">2024-04-21T02:23:04Z</dcterms:modified>
</cp:coreProperties>
</file>