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90" r:id="rId3"/>
    <p:sldId id="347" r:id="rId4"/>
    <p:sldId id="348" r:id="rId5"/>
    <p:sldId id="286" r:id="rId6"/>
    <p:sldId id="349" r:id="rId7"/>
    <p:sldId id="257" r:id="rId8"/>
    <p:sldId id="258" r:id="rId9"/>
    <p:sldId id="260" r:id="rId10"/>
    <p:sldId id="259" r:id="rId11"/>
    <p:sldId id="283" r:id="rId12"/>
    <p:sldId id="350" r:id="rId13"/>
    <p:sldId id="351" r:id="rId14"/>
    <p:sldId id="352" r:id="rId15"/>
    <p:sldId id="379" r:id="rId16"/>
    <p:sldId id="261" r:id="rId17"/>
    <p:sldId id="356" r:id="rId18"/>
    <p:sldId id="357" r:id="rId19"/>
    <p:sldId id="282" r:id="rId20"/>
    <p:sldId id="374" r:id="rId21"/>
    <p:sldId id="376" r:id="rId22"/>
    <p:sldId id="262" r:id="rId23"/>
    <p:sldId id="263" r:id="rId24"/>
    <p:sldId id="354" r:id="rId25"/>
    <p:sldId id="375" r:id="rId26"/>
    <p:sldId id="360" r:id="rId27"/>
    <p:sldId id="361" r:id="rId28"/>
    <p:sldId id="377" r:id="rId29"/>
    <p:sldId id="362" r:id="rId30"/>
    <p:sldId id="363" r:id="rId31"/>
    <p:sldId id="378" r:id="rId32"/>
    <p:sldId id="364" r:id="rId33"/>
    <p:sldId id="365" r:id="rId34"/>
    <p:sldId id="366" r:id="rId35"/>
    <p:sldId id="367"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72" y="4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629BDF8B-FFCA-43B7-BF40-8C2EB571255B}"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6548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1340372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86235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3194682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E12BE4-13F5-4483-BD89-5784EE3ED65F}" type="datetimeFigureOut">
              <a:rPr lang="en-US" smtClean="0"/>
              <a:pPr/>
              <a:t>4/21/2024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9BDF8B-FFCA-43B7-BF40-8C2EB571255B}"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21797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E12BE4-13F5-4483-BD89-5784EE3ED65F}" type="datetimeFigureOut">
              <a:rPr lang="en-US" smtClean="0"/>
              <a:pPr/>
              <a:t>4/21/2024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9BDF8B-FFCA-43B7-BF40-8C2EB571255B}"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5632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E12BE4-13F5-4483-BD89-5784EE3ED65F}" type="datetimeFigureOut">
              <a:rPr lang="en-US" smtClean="0"/>
              <a:pPr/>
              <a:t>4/21/2024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3108851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6350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357330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FE12BE4-13F5-4483-BD89-5784EE3ED65F}" type="datetimeFigureOut">
              <a:rPr lang="en-US" smtClean="0"/>
              <a:pPr/>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1623412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11819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07886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Tree>
    <p:extLst>
      <p:ext uri="{BB962C8B-B14F-4D97-AF65-F5344CB8AC3E}">
        <p14:creationId xmlns:p14="http://schemas.microsoft.com/office/powerpoint/2010/main" val="27761130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29985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2792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5187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E12BE4-13F5-4483-BD89-5784EE3ED65F}" type="datetimeFigureOut">
              <a:rPr lang="en-US" smtClean="0"/>
              <a:pPr/>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9BDF8B-FFCA-43B7-BF40-8C2EB571255B}"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4816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FE12BE4-13F5-4483-BD89-5784EE3ED65F}" type="datetimeFigureOut">
              <a:rPr lang="en-US" smtClean="0"/>
              <a:pPr/>
              <a:t>4/21/2024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9BDF8B-FFCA-43B7-BF40-8C2EB571255B}" type="slidenum">
              <a:rPr lang="en-US" smtClean="0"/>
              <a:pPr/>
              <a:t>‹#›</a:t>
            </a:fld>
            <a:endParaRPr lang="en-US"/>
          </a:p>
        </p:txBody>
      </p:sp>
    </p:spTree>
    <p:extLst>
      <p:ext uri="{BB962C8B-B14F-4D97-AF65-F5344CB8AC3E}">
        <p14:creationId xmlns:p14="http://schemas.microsoft.com/office/powerpoint/2010/main" val="30400717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1676400"/>
            <a:ext cx="6096000" cy="3733800"/>
          </a:xfrm>
        </p:spPr>
        <p:txBody>
          <a:bodyPr>
            <a:normAutofit/>
          </a:bodyPr>
          <a:lstStyle/>
          <a:p>
            <a:r>
              <a:rPr lang="en-US" sz="2400" dirty="0">
                <a:solidFill>
                  <a:srgbClr val="0070C0"/>
                </a:solidFill>
              </a:rPr>
              <a:t>History of Mongolian Journalism Week</a:t>
            </a:r>
            <a:r>
              <a:rPr lang="mn-MN" sz="2400" dirty="0">
                <a:solidFill>
                  <a:srgbClr val="0070C0"/>
                </a:solidFill>
              </a:rPr>
              <a:t>-4</a:t>
            </a:r>
          </a:p>
          <a:p>
            <a:r>
              <a:rPr lang="en-GB" sz="2400" dirty="0">
                <a:solidFill>
                  <a:srgbClr val="0070C0"/>
                </a:solidFill>
              </a:rPr>
              <a:t>Origin of Mongolia's National Progressive</a:t>
            </a:r>
          </a:p>
          <a:p>
            <a:r>
              <a:rPr lang="en-GB" sz="2400" dirty="0">
                <a:solidFill>
                  <a:srgbClr val="0070C0"/>
                </a:solidFill>
              </a:rPr>
              <a:t>Democratic Journalism</a:t>
            </a:r>
            <a:endParaRPr lang="en-US" sz="2400" dirty="0">
              <a:solidFill>
                <a:srgbClr val="0070C0"/>
              </a:solidFill>
            </a:endParaRPr>
          </a:p>
          <a:p>
            <a:endParaRPr lang="en-US" sz="2400" dirty="0">
              <a:solidFill>
                <a:srgbClr val="0070C0"/>
              </a:solidFill>
            </a:endParaRPr>
          </a:p>
          <a:p>
            <a:r>
              <a:rPr lang="mn-MN" sz="2400" dirty="0">
                <a:solidFill>
                  <a:srgbClr val="0070C0"/>
                </a:solidFill>
              </a:rPr>
              <a:t>Лекц-4 </a:t>
            </a:r>
          </a:p>
          <a:p>
            <a:r>
              <a:rPr lang="mn-MN" sz="2400" dirty="0">
                <a:solidFill>
                  <a:srgbClr val="0070C0"/>
                </a:solidFill>
              </a:rPr>
              <a:t>Монголын үндэсний дэвшилт ардчилсан  тогтмол хэвлэлүүд </a:t>
            </a:r>
            <a:endParaRPr lang="en-US" sz="2400" dirty="0">
              <a:solidFill>
                <a:srgbClr val="0070C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1676400"/>
            <a:ext cx="5486400" cy="533400"/>
          </a:xfrm>
        </p:spPr>
        <p:txBody>
          <a:bodyPr>
            <a:noAutofit/>
          </a:bodyPr>
          <a:lstStyle/>
          <a:p>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lang="en-US" sz="2800" dirty="0"/>
          </a:p>
        </p:txBody>
      </p:sp>
      <p:sp>
        <p:nvSpPr>
          <p:cNvPr id="3" name="Subtitle 2"/>
          <p:cNvSpPr>
            <a:spLocks noGrp="1"/>
          </p:cNvSpPr>
          <p:nvPr>
            <p:ph type="subTitle" idx="1"/>
          </p:nvPr>
        </p:nvSpPr>
        <p:spPr>
          <a:xfrm>
            <a:off x="609600" y="1676400"/>
            <a:ext cx="7467600" cy="4191000"/>
          </a:xfrm>
        </p:spPr>
        <p:txBody>
          <a:bodyPr>
            <a:normAutofit/>
          </a:bodyPr>
          <a:lstStyle/>
          <a:p>
            <a:pPr algn="ctr"/>
            <a:r>
              <a:rPr lang="mn-MN" sz="3600">
                <a:solidFill>
                  <a:srgbClr val="0070C0"/>
                </a:solidFill>
              </a:rPr>
              <a:t> </a:t>
            </a:r>
          </a:p>
        </p:txBody>
      </p:sp>
      <p:sp>
        <p:nvSpPr>
          <p:cNvPr id="4" name="Rectangle 3"/>
          <p:cNvSpPr/>
          <p:nvPr/>
        </p:nvSpPr>
        <p:spPr>
          <a:xfrm>
            <a:off x="-152400" y="2133600"/>
            <a:ext cx="5638800" cy="646331"/>
          </a:xfrm>
          <a:prstGeom prst="rect">
            <a:avLst/>
          </a:prstGeom>
        </p:spPr>
        <p:txBody>
          <a:bodyPr wrap="square">
            <a:spAutoFit/>
          </a:bodyPr>
          <a:lstStyle/>
          <a:p>
            <a:pPr algn="just"/>
            <a:r>
              <a:rPr lang="mn-MN" sz="3600"/>
              <a:t>	</a:t>
            </a:r>
            <a:endParaRPr lang="en-US" sz="3600" dirty="0"/>
          </a:p>
        </p:txBody>
      </p:sp>
      <p:sp>
        <p:nvSpPr>
          <p:cNvPr id="5" name="Rectangle 4">
            <a:extLst>
              <a:ext uri="{FF2B5EF4-FFF2-40B4-BE49-F238E27FC236}">
                <a16:creationId xmlns:a16="http://schemas.microsoft.com/office/drawing/2014/main" id="{E799B035-A0AB-471C-921E-5C9A57A3BBC9}"/>
              </a:ext>
            </a:extLst>
          </p:cNvPr>
          <p:cNvSpPr/>
          <p:nvPr/>
        </p:nvSpPr>
        <p:spPr>
          <a:xfrm>
            <a:off x="2209800" y="2286001"/>
            <a:ext cx="4648200" cy="2616101"/>
          </a:xfrm>
          <a:prstGeom prst="rect">
            <a:avLst/>
          </a:prstGeom>
        </p:spPr>
        <p:txBody>
          <a:bodyPr wrap="square">
            <a:spAutoFit/>
          </a:bodyPr>
          <a:lstStyle/>
          <a:p>
            <a:pPr algn="ctr"/>
            <a:r>
              <a:rPr lang="en-US" sz="2800">
                <a:solidFill>
                  <a:srgbClr val="0070C0"/>
                </a:solidFill>
              </a:rPr>
              <a:t>D.Tsend </a:t>
            </a:r>
            <a:br>
              <a:rPr lang="en-US" sz="2800"/>
            </a:br>
            <a:r>
              <a:rPr lang="en-US" sz="2800">
                <a:solidFill>
                  <a:srgbClr val="0070C0"/>
                </a:solidFill>
              </a:rPr>
              <a:t>Journalism</a:t>
            </a:r>
            <a:r>
              <a:rPr lang="mn-MN" sz="2800">
                <a:solidFill>
                  <a:srgbClr val="0070C0"/>
                </a:solidFill>
              </a:rPr>
              <a:t> </a:t>
            </a:r>
            <a:r>
              <a:rPr lang="en-US" sz="2800">
                <a:solidFill>
                  <a:srgbClr val="0070C0"/>
                </a:solidFill>
              </a:rPr>
              <a:t>teacher</a:t>
            </a:r>
            <a:endParaRPr lang="mn-MN" sz="2800"/>
          </a:p>
          <a:p>
            <a:endParaRPr lang="mn-MN"/>
          </a:p>
          <a:p>
            <a:pPr algn="ctr"/>
            <a:endParaRPr lang="mn-MN" sz="2400">
              <a:solidFill>
                <a:srgbClr val="0070C0"/>
              </a:solidFill>
            </a:endParaRPr>
          </a:p>
          <a:p>
            <a:pPr algn="ctr"/>
            <a:r>
              <a:rPr lang="mn-MN" sz="2400">
                <a:solidFill>
                  <a:srgbClr val="0070C0"/>
                </a:solidFill>
              </a:rPr>
              <a:t>Д.Цэнд </a:t>
            </a:r>
          </a:p>
          <a:p>
            <a:pPr algn="ctr"/>
            <a:r>
              <a:rPr lang="mn-MN" sz="2400">
                <a:solidFill>
                  <a:srgbClr val="0070C0"/>
                </a:solidFill>
              </a:rPr>
              <a:t>Сэтгүүл зүйн багш </a:t>
            </a:r>
            <a:br>
              <a:rPr lang="en-US"/>
            </a:br>
            <a:endParaRPr lang="en-US"/>
          </a:p>
        </p:txBody>
      </p:sp>
      <p:sp>
        <p:nvSpPr>
          <p:cNvPr id="7" name="Rectangle 6">
            <a:extLst>
              <a:ext uri="{FF2B5EF4-FFF2-40B4-BE49-F238E27FC236}">
                <a16:creationId xmlns:a16="http://schemas.microsoft.com/office/drawing/2014/main" id="{AC78A40B-A53F-4BF9-9461-604FC819194E}"/>
              </a:ext>
            </a:extLst>
          </p:cNvPr>
          <p:cNvSpPr/>
          <p:nvPr/>
        </p:nvSpPr>
        <p:spPr>
          <a:xfrm>
            <a:off x="1828800" y="2057401"/>
            <a:ext cx="5029200" cy="769441"/>
          </a:xfrm>
          <a:prstGeom prst="rect">
            <a:avLst/>
          </a:prstGeom>
        </p:spPr>
        <p:txBody>
          <a:bodyPr wrap="square">
            <a:spAutoFit/>
          </a:bodyPr>
          <a:lstStyle/>
          <a:p>
            <a:pPr algn="ctr"/>
            <a:endParaRPr lang="en-US" sz="2000">
              <a:solidFill>
                <a:srgbClr val="0070C0"/>
              </a:solidFill>
            </a:endParaRPr>
          </a:p>
          <a:p>
            <a:pPr algn="ctr"/>
            <a:endParaRPr lang="en-US" sz="2400">
              <a:solidFill>
                <a:srgbClr val="0070C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7F52-CED0-44DC-BAE1-D9F69640BF85}"/>
              </a:ext>
            </a:extLst>
          </p:cNvPr>
          <p:cNvSpPr>
            <a:spLocks noGrp="1"/>
          </p:cNvSpPr>
          <p:nvPr>
            <p:ph type="title"/>
          </p:nvPr>
        </p:nvSpPr>
        <p:spPr/>
        <p:txBody>
          <a:bodyPr>
            <a:normAutofit fontScale="90000"/>
          </a:bodyPr>
          <a:lstStyle/>
          <a:p>
            <a:br>
              <a:rPr lang="mn-MN" dirty="0"/>
            </a:br>
            <a:br>
              <a:rPr lang="mn-MN" dirty="0"/>
            </a:br>
            <a:r>
              <a:rPr lang="en-US" dirty="0">
                <a:solidFill>
                  <a:srgbClr val="0070C0"/>
                </a:solidFill>
              </a:rPr>
              <a:t>Content of  Lecture</a:t>
            </a:r>
            <a:r>
              <a:rPr lang="mn-MN" dirty="0">
                <a:solidFill>
                  <a:srgbClr val="0070C0"/>
                </a:solidFill>
              </a:rPr>
              <a:t>-1</a:t>
            </a:r>
            <a:br>
              <a:rPr lang="en-US" dirty="0">
                <a:solidFill>
                  <a:srgbClr val="0070C0"/>
                </a:solidFill>
              </a:rPr>
            </a:br>
            <a:r>
              <a:rPr lang="mn-MN" dirty="0">
                <a:solidFill>
                  <a:srgbClr val="0070C0"/>
                </a:solidFill>
              </a:rPr>
              <a:t>Хичээлийн агуулга-1</a:t>
            </a:r>
            <a:br>
              <a:rPr lang="mn-MN" dirty="0"/>
            </a:br>
            <a:r>
              <a:rPr lang="mn-MN" dirty="0"/>
              <a:t> </a:t>
            </a:r>
            <a:br>
              <a:rPr lang="en-US" dirty="0"/>
            </a:br>
            <a:endParaRPr lang="en-US" dirty="0"/>
          </a:p>
        </p:txBody>
      </p:sp>
      <p:sp>
        <p:nvSpPr>
          <p:cNvPr id="3" name="Content Placeholder 2">
            <a:extLst>
              <a:ext uri="{FF2B5EF4-FFF2-40B4-BE49-F238E27FC236}">
                <a16:creationId xmlns:a16="http://schemas.microsoft.com/office/drawing/2014/main" id="{AB4EE9BA-BCBA-45D6-912C-217DF43389B2}"/>
              </a:ext>
            </a:extLst>
          </p:cNvPr>
          <p:cNvSpPr>
            <a:spLocks noGrp="1"/>
          </p:cNvSpPr>
          <p:nvPr>
            <p:ph idx="1"/>
          </p:nvPr>
        </p:nvSpPr>
        <p:spPr/>
        <p:txBody>
          <a:bodyPr/>
          <a:lstStyle/>
          <a:p>
            <a:pPr algn="just"/>
            <a:r>
              <a:rPr lang="mn-MN">
                <a:solidFill>
                  <a:srgbClr val="FF0000"/>
                </a:solidFill>
              </a:rPr>
              <a:t>Сэдвийн зорилго:</a:t>
            </a:r>
            <a:r>
              <a:rPr lang="en-US">
                <a:solidFill>
                  <a:srgbClr val="FF0000"/>
                </a:solidFill>
              </a:rPr>
              <a:t> </a:t>
            </a:r>
            <a:r>
              <a:rPr lang="mn-MN">
                <a:solidFill>
                  <a:schemeClr val="tx1"/>
                </a:solidFill>
              </a:rPr>
              <a:t>Монголын үндэсний дэвшилт ардчилсан хэвлэл болох “Шинэ толь хэмээх бичиг”, “Нийслэл хүрээний сонин бичиг” сонины нийтлэлийн бодлого, агуулга, үйл ажиллагааг мэдэх зорилготой. </a:t>
            </a:r>
          </a:p>
          <a:p>
            <a:pPr algn="just"/>
            <a:r>
              <a:rPr lang="mn-MN">
                <a:solidFill>
                  <a:srgbClr val="FF0000"/>
                </a:solidFill>
              </a:rPr>
              <a:t>Нэр томьёо, тайлбар: </a:t>
            </a:r>
            <a:r>
              <a:rPr lang="mn-MN">
                <a:solidFill>
                  <a:schemeClr val="tx1"/>
                </a:solidFill>
              </a:rPr>
              <a:t>Шинэ толь хэмээх бичиг”, “Нийслэл хүрээний сонин бичиг” </a:t>
            </a:r>
            <a:endParaRPr lang="en-US">
              <a:solidFill>
                <a:schemeClr val="tx1"/>
              </a:solidFill>
            </a:endParaRPr>
          </a:p>
        </p:txBody>
      </p:sp>
    </p:spTree>
    <p:extLst>
      <p:ext uri="{BB962C8B-B14F-4D97-AF65-F5344CB8AC3E}">
        <p14:creationId xmlns:p14="http://schemas.microsoft.com/office/powerpoint/2010/main" val="2169301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C0BE-7DAA-497E-9CA0-F3EEDE0AF9D3}"/>
              </a:ext>
            </a:extLst>
          </p:cNvPr>
          <p:cNvSpPr>
            <a:spLocks noGrp="1"/>
          </p:cNvSpPr>
          <p:nvPr>
            <p:ph type="title"/>
          </p:nvPr>
        </p:nvSpPr>
        <p:spPr/>
        <p:txBody>
          <a:bodyPr>
            <a:normAutofit fontScale="90000"/>
          </a:bodyPr>
          <a:lstStyle/>
          <a:p>
            <a:r>
              <a:rPr lang="en-US" dirty="0">
                <a:solidFill>
                  <a:srgbClr val="0070C0"/>
                </a:solidFill>
              </a:rPr>
              <a:t>Content of  Lecture</a:t>
            </a:r>
            <a:r>
              <a:rPr lang="mn-MN" dirty="0">
                <a:solidFill>
                  <a:srgbClr val="0070C0"/>
                </a:solidFill>
              </a:rPr>
              <a:t>-2</a:t>
            </a:r>
            <a:br>
              <a:rPr lang="en-US" dirty="0">
                <a:solidFill>
                  <a:srgbClr val="0070C0"/>
                </a:solidFill>
              </a:rPr>
            </a:br>
            <a:r>
              <a:rPr lang="mn-MN" dirty="0">
                <a:solidFill>
                  <a:srgbClr val="0070C0"/>
                </a:solidFill>
              </a:rPr>
              <a:t>Хичээлийн агуулга-2</a:t>
            </a:r>
            <a:endParaRPr lang="en-US" dirty="0"/>
          </a:p>
        </p:txBody>
      </p:sp>
      <p:sp>
        <p:nvSpPr>
          <p:cNvPr id="3" name="Content Placeholder 2">
            <a:extLst>
              <a:ext uri="{FF2B5EF4-FFF2-40B4-BE49-F238E27FC236}">
                <a16:creationId xmlns:a16="http://schemas.microsoft.com/office/drawing/2014/main" id="{16C16B27-5EBE-4C1D-922B-2F62A3E6C1D6}"/>
              </a:ext>
            </a:extLst>
          </p:cNvPr>
          <p:cNvSpPr>
            <a:spLocks noGrp="1"/>
          </p:cNvSpPr>
          <p:nvPr>
            <p:ph idx="1"/>
          </p:nvPr>
        </p:nvSpPr>
        <p:spPr/>
        <p:txBody>
          <a:bodyPr>
            <a:normAutofit fontScale="92500"/>
          </a:bodyPr>
          <a:lstStyle/>
          <a:p>
            <a:r>
              <a:rPr lang="mn-MN" b="1">
                <a:solidFill>
                  <a:srgbClr val="FF0000"/>
                </a:solidFill>
              </a:rPr>
              <a:t>Эзэмших мэдлэг, чадвар: </a:t>
            </a:r>
          </a:p>
          <a:p>
            <a:r>
              <a:rPr lang="mn-MN" sz="2000">
                <a:solidFill>
                  <a:schemeClr val="tx1"/>
                </a:solidFill>
              </a:rPr>
              <a:t>Монголын үндэсний дэвшилт ардчилсан сэтгүүл зүйн үүслийн тухай мэдэх </a:t>
            </a:r>
          </a:p>
          <a:p>
            <a:r>
              <a:rPr lang="mn-MN" sz="2000"/>
              <a:t>Монголын үндэсний анхны хэвлэл болох “Шинэ толь хэмээх бичиг” сонины тухай мэдэх</a:t>
            </a:r>
          </a:p>
          <a:p>
            <a:r>
              <a:rPr lang="mn-MN" sz="2000"/>
              <a:t> “Нийслэл хүрээний сонин бичиг” сонины тухай мэдэж авах </a:t>
            </a:r>
          </a:p>
          <a:p>
            <a:r>
              <a:rPr lang="mn-MN" sz="2000"/>
              <a:t>Монголын үндэсний сэтгүүл зүйн үүслийн тухай мэдлэгээ гүнзгийрүүлснээр нотолгоонд үндэслэсэн дүгнэлт гаргах чавдартай болно. </a:t>
            </a:r>
          </a:p>
          <a:p>
            <a:endParaRPr lang="mn-MN"/>
          </a:p>
          <a:p>
            <a:endParaRPr lang="mn-MN" b="1">
              <a:solidFill>
                <a:srgbClr val="FF0000"/>
              </a:solidFill>
            </a:endParaRPr>
          </a:p>
          <a:p>
            <a:endParaRPr lang="mn-MN"/>
          </a:p>
          <a:p>
            <a:endParaRPr lang="en-US"/>
          </a:p>
        </p:txBody>
      </p:sp>
    </p:spTree>
    <p:extLst>
      <p:ext uri="{BB962C8B-B14F-4D97-AF65-F5344CB8AC3E}">
        <p14:creationId xmlns:p14="http://schemas.microsoft.com/office/powerpoint/2010/main" val="2815145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D0098-E6EB-46ED-88E2-4916FABA3F0A}"/>
              </a:ext>
            </a:extLst>
          </p:cNvPr>
          <p:cNvSpPr>
            <a:spLocks noGrp="1"/>
          </p:cNvSpPr>
          <p:nvPr>
            <p:ph type="title"/>
          </p:nvPr>
        </p:nvSpPr>
        <p:spPr/>
        <p:txBody>
          <a:bodyPr>
            <a:normAutofit fontScale="90000"/>
          </a:bodyPr>
          <a:lstStyle/>
          <a:p>
            <a:br>
              <a:rPr lang="mn-MN"/>
            </a:br>
            <a:br>
              <a:rPr lang="mn-MN"/>
            </a:br>
            <a:r>
              <a:rPr lang="mn-MN" sz="2700">
                <a:solidFill>
                  <a:srgbClr val="0070C0"/>
                </a:solidFill>
              </a:rPr>
              <a:t>“Шинэ толь хэмээх бичиг” сонин</a:t>
            </a:r>
            <a:br>
              <a:rPr lang="mn-MN" sz="2700">
                <a:solidFill>
                  <a:srgbClr val="0070C0"/>
                </a:solidFill>
              </a:rPr>
            </a:br>
            <a:r>
              <a:rPr lang="en-US" sz="2700">
                <a:solidFill>
                  <a:srgbClr val="0070C0"/>
                </a:solidFill>
              </a:rPr>
              <a:t>"New Mirror" newspaper</a:t>
            </a:r>
            <a:br>
              <a:rPr lang="mn-MN"/>
            </a:br>
            <a:endParaRPr lang="en-US"/>
          </a:p>
        </p:txBody>
      </p:sp>
      <p:sp>
        <p:nvSpPr>
          <p:cNvPr id="3" name="Content Placeholder 2">
            <a:extLst>
              <a:ext uri="{FF2B5EF4-FFF2-40B4-BE49-F238E27FC236}">
                <a16:creationId xmlns:a16="http://schemas.microsoft.com/office/drawing/2014/main" id="{A274ECE2-5595-49EC-A48C-E78119DC0C95}"/>
              </a:ext>
            </a:extLst>
          </p:cNvPr>
          <p:cNvSpPr>
            <a:spLocks noGrp="1"/>
          </p:cNvSpPr>
          <p:nvPr>
            <p:ph idx="1"/>
          </p:nvPr>
        </p:nvSpPr>
        <p:spPr/>
        <p:txBody>
          <a:bodyPr/>
          <a:lstStyle/>
          <a:p>
            <a:pPr marL="0" indent="0" algn="just">
              <a:buNone/>
            </a:pPr>
            <a:r>
              <a:rPr lang="mn-MN"/>
              <a:t>Монголын ууган тогтмол хэвлэл болох уг сонин сэтгүүл нэг дугаар нь 500 хувиар 20 дугаар гарсан байдаг. Судлаач Г. Дэлэг “Шинэ толь хэмээх бичиг” нь Монголын тогтмол хэвлэлийн анхны эх үүсвэр, суурийг тавьсан. хэмээн бичсэн нь угтаа бол сэтгүүл зүй үүссэнийг хэлсэн хэрэг юм”. Уг хэвлэл нь сонин, сэтгүүлийн аль алиных нь шинжийг агуулсан хэвлэл байсан.  </a:t>
            </a:r>
            <a:endParaRPr lang="en-US"/>
          </a:p>
          <a:p>
            <a:endParaRPr lang="en-US"/>
          </a:p>
        </p:txBody>
      </p:sp>
    </p:spTree>
    <p:extLst>
      <p:ext uri="{BB962C8B-B14F-4D97-AF65-F5344CB8AC3E}">
        <p14:creationId xmlns:p14="http://schemas.microsoft.com/office/powerpoint/2010/main" val="2051310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DEF8D-06F7-442D-8BAC-B84AEE542872}"/>
              </a:ext>
            </a:extLst>
          </p:cNvPr>
          <p:cNvSpPr>
            <a:spLocks noGrp="1"/>
          </p:cNvSpPr>
          <p:nvPr>
            <p:ph type="title"/>
          </p:nvPr>
        </p:nvSpPr>
        <p:spPr/>
        <p:txBody>
          <a:bodyPr>
            <a:normAutofit/>
          </a:bodyPr>
          <a:lstStyle/>
          <a:p>
            <a:br>
              <a:rPr lang="mn-MN" sz="2400">
                <a:solidFill>
                  <a:srgbClr val="0070C0"/>
                </a:solidFill>
              </a:rPr>
            </a:br>
            <a:r>
              <a:rPr lang="mn-MN" sz="2400">
                <a:solidFill>
                  <a:srgbClr val="0070C0"/>
                </a:solidFill>
              </a:rPr>
              <a:t>“Шинэ толь хэмээх бичиг” сонин</a:t>
            </a:r>
            <a:br>
              <a:rPr lang="mn-MN" sz="2400">
                <a:solidFill>
                  <a:srgbClr val="0070C0"/>
                </a:solidFill>
              </a:rPr>
            </a:br>
            <a:r>
              <a:rPr lang="en-US" sz="2400">
                <a:solidFill>
                  <a:srgbClr val="0070C0"/>
                </a:solidFill>
              </a:rPr>
              <a:t>"New Mirror" newspaper</a:t>
            </a:r>
          </a:p>
        </p:txBody>
      </p:sp>
      <p:sp>
        <p:nvSpPr>
          <p:cNvPr id="3" name="Content Placeholder 2">
            <a:extLst>
              <a:ext uri="{FF2B5EF4-FFF2-40B4-BE49-F238E27FC236}">
                <a16:creationId xmlns:a16="http://schemas.microsoft.com/office/drawing/2014/main" id="{BCEF4BE5-B31D-4B7A-B217-01F99EF0883E}"/>
              </a:ext>
            </a:extLst>
          </p:cNvPr>
          <p:cNvSpPr>
            <a:spLocks noGrp="1"/>
          </p:cNvSpPr>
          <p:nvPr>
            <p:ph idx="1"/>
          </p:nvPr>
        </p:nvSpPr>
        <p:spPr/>
        <p:txBody>
          <a:bodyPr/>
          <a:lstStyle/>
          <a:p>
            <a:pPr marL="0" indent="0" algn="just">
              <a:buNone/>
            </a:pPr>
            <a:r>
              <a:rPr lang="mn-MN"/>
              <a:t>Монгол Улсын гадаад явдлын яам, хаант оросын Монгол дахь төлөөний газрын сайдын хооронд 1913 оны эхээр зохион байгуулагдсан хэлэлцээрийн дагуу 1913 оны гуравдугаар сарын 6-нд анхны дугаар гарчээ. Эхний дөрвөн дугаар нь 23</a:t>
            </a:r>
            <a:r>
              <a:rPr lang="en-US"/>
              <a:t>*</a:t>
            </a:r>
            <a:r>
              <a:rPr lang="mn-MN"/>
              <a:t>15 см хэмжээтэй 50-60 хуудастай сэтгүүл маягаар, дараах 16 дугаар нь 34</a:t>
            </a:r>
            <a:r>
              <a:rPr lang="en-US"/>
              <a:t>*</a:t>
            </a:r>
            <a:r>
              <a:rPr lang="mn-MN"/>
              <a:t>26 см хэмжээтэй 6-10 нүүр бүхий сонины хэлбэрээр нийт 20 дугаар гарсан юм. </a:t>
            </a:r>
            <a:endParaRPr lang="en-US"/>
          </a:p>
        </p:txBody>
      </p:sp>
    </p:spTree>
    <p:extLst>
      <p:ext uri="{BB962C8B-B14F-4D97-AF65-F5344CB8AC3E}">
        <p14:creationId xmlns:p14="http://schemas.microsoft.com/office/powerpoint/2010/main" val="2774467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br>
              <a:rPr lang="mn-MN"/>
            </a:br>
            <a:br>
              <a:rPr lang="mn-MN"/>
            </a:br>
            <a:r>
              <a:rPr lang="mn-MN" sz="2700">
                <a:solidFill>
                  <a:srgbClr val="0070C0"/>
                </a:solidFill>
              </a:rPr>
              <a:t>“Шинэ толь хэмээх бичиг” сонин</a:t>
            </a:r>
            <a:br>
              <a:rPr lang="mn-MN" sz="2700">
                <a:solidFill>
                  <a:srgbClr val="0070C0"/>
                </a:solidFill>
              </a:rPr>
            </a:br>
            <a:r>
              <a:rPr lang="en-US" sz="2700">
                <a:solidFill>
                  <a:srgbClr val="0070C0"/>
                </a:solidFill>
              </a:rPr>
              <a:t>"New Mirror" newspaper</a:t>
            </a:r>
            <a:br>
              <a:rPr lang="mn-MN" b="1" i="1"/>
            </a:br>
            <a:endParaRPr lang="en-US"/>
          </a:p>
        </p:txBody>
      </p:sp>
      <p:sp>
        <p:nvSpPr>
          <p:cNvPr id="2" name="Content Placeholder 1"/>
          <p:cNvSpPr>
            <a:spLocks noGrp="1"/>
          </p:cNvSpPr>
          <p:nvPr>
            <p:ph idx="1"/>
          </p:nvPr>
        </p:nvSpPr>
        <p:spPr/>
        <p:txBody>
          <a:bodyPr>
            <a:normAutofit fontScale="92500"/>
          </a:bodyPr>
          <a:lstStyle/>
          <a:p>
            <a:pPr algn="just"/>
            <a:r>
              <a:rPr lang="mn-MN"/>
              <a:t>Ж</a:t>
            </a:r>
            <a:r>
              <a:rPr lang="mn-MN" dirty="0"/>
              <a:t>.Цэвээн, Д.Бодоо, Д.Бадрахбаатар, Н.Жанцансамбуу нарын дэвшилт сэхээтнүүд уг сонинд голчлон бичиж байв. Монголын үндэсний тусгаар тогтнолыг хамгаалах үйлсэд нийгмийн бүх давхаргынхны хүчийг нэгтгэх уриалахад чиглэсэн өгүүллүүд ихээр нийтлэгдэж байв. Шинэ толь хэмээх бичиг”засгийн газартаа хүчтэй нөлөөлдөг, чухал асуудлыг зөв шийдүүлэхийн төлөө </a:t>
            </a:r>
            <a:r>
              <a:rPr lang="mn-MN"/>
              <a:t>дарамт шахалт </a:t>
            </a:r>
            <a:r>
              <a:rPr lang="mn-MN" dirty="0"/>
              <a:t>үзүүлж </a:t>
            </a:r>
            <a:r>
              <a:rPr lang="mn-MN"/>
              <a:t>чаддаг иргэдэд эерэг хэвлэл </a:t>
            </a:r>
            <a:r>
              <a:rPr lang="mn-MN" dirty="0"/>
              <a:t>байсныг эрдэмтэн судлаачид тэмдэглэсэн байдаг.</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mn-MN" sz="2400">
                <a:solidFill>
                  <a:srgbClr val="0070C0"/>
                </a:solidFill>
              </a:rPr>
              <a:t>“Шинэ толь хэмээх бичиг” сонин</a:t>
            </a:r>
            <a:br>
              <a:rPr lang="mn-MN" sz="2400">
                <a:solidFill>
                  <a:srgbClr val="0070C0"/>
                </a:solidFill>
              </a:rPr>
            </a:br>
            <a:r>
              <a:rPr lang="en-US" sz="2400">
                <a:solidFill>
                  <a:srgbClr val="0070C0"/>
                </a:solidFill>
              </a:rPr>
              <a:t>"New Mirror" newspaper</a:t>
            </a:r>
            <a:endParaRPr lang="en-US" sz="2400"/>
          </a:p>
        </p:txBody>
      </p:sp>
      <p:sp>
        <p:nvSpPr>
          <p:cNvPr id="2" name="Content Placeholder 1"/>
          <p:cNvSpPr>
            <a:spLocks noGrp="1"/>
          </p:cNvSpPr>
          <p:nvPr>
            <p:ph idx="1"/>
          </p:nvPr>
        </p:nvSpPr>
        <p:spPr/>
        <p:txBody>
          <a:bodyPr>
            <a:normAutofit/>
          </a:bodyPr>
          <a:lstStyle/>
          <a:p>
            <a:pPr algn="just"/>
            <a:r>
              <a:rPr lang="mn-MN"/>
              <a:t>Эрдэмтэн </a:t>
            </a:r>
            <a:r>
              <a:rPr lang="mn-MN" dirty="0"/>
              <a:t>судлаач Б.Ринчен “Шинэ толь” гэдэг тэр үедээ шинэ цагийн боловсрол түгээх зорилготой сэтгүүлийг оросын консулын харьяанаа байсан орос үсгийн хэвлэлийн хорооны дэргэд байлгасан учир хуучин ёсыг халахгүй гэсэн ноёд түшмэл  санааны зоргоор хааж чадахгүй байлаа хэмээн Ж.Цэвээн ярьдагсан гэж өгүүлсэн байдаг.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br>
              <a:rPr lang="mn-MN" sz="2700">
                <a:solidFill>
                  <a:srgbClr val="0070C0"/>
                </a:solidFill>
              </a:rPr>
            </a:br>
            <a:br>
              <a:rPr lang="mn-MN" sz="2700">
                <a:solidFill>
                  <a:srgbClr val="0070C0"/>
                </a:solidFill>
              </a:rPr>
            </a:br>
            <a:r>
              <a:rPr lang="mn-MN" sz="2700">
                <a:solidFill>
                  <a:srgbClr val="0070C0"/>
                </a:solidFill>
              </a:rPr>
              <a:t>“Шинэ толь хэмээх бичиг” сонин</a:t>
            </a:r>
            <a:br>
              <a:rPr lang="mn-MN" sz="2700">
                <a:solidFill>
                  <a:srgbClr val="0070C0"/>
                </a:solidFill>
              </a:rPr>
            </a:br>
            <a:r>
              <a:rPr lang="en-US" sz="2700">
                <a:solidFill>
                  <a:srgbClr val="0070C0"/>
                </a:solidFill>
              </a:rPr>
              <a:t>"New Mirror" newspaper</a:t>
            </a:r>
            <a:br>
              <a:rPr lang="mn-MN" b="1" i="1"/>
            </a:br>
            <a:endParaRPr lang="en-US"/>
          </a:p>
        </p:txBody>
      </p:sp>
      <p:sp>
        <p:nvSpPr>
          <p:cNvPr id="2" name="Content Placeholder 1"/>
          <p:cNvSpPr>
            <a:spLocks noGrp="1"/>
          </p:cNvSpPr>
          <p:nvPr>
            <p:ph idx="1"/>
          </p:nvPr>
        </p:nvSpPr>
        <p:spPr/>
        <p:txBody>
          <a:bodyPr>
            <a:normAutofit fontScale="92500"/>
          </a:bodyPr>
          <a:lstStyle/>
          <a:p>
            <a:pPr algn="just"/>
            <a:r>
              <a:rPr lang="mn-MN" dirty="0"/>
              <a:t>Монголын соёлын түүхэнд анхны үзэгдэл болж гарсан “Шинэ толь хэмээх сонин” нь </a:t>
            </a:r>
          </a:p>
          <a:p>
            <a:pPr algn="just"/>
            <a:r>
              <a:rPr lang="mn-MN" dirty="0"/>
              <a:t>Тогтмол хэвлэлийн уламжлалт хэлбэр болох сонин сэтгүүлийн аль алыг нь монголчууд гаргаж чадахыг харуулж, монголд сэтгүүл зүйн үндсийг тавьсан. </a:t>
            </a:r>
          </a:p>
          <a:p>
            <a:pPr algn="just"/>
            <a:r>
              <a:rPr lang="mn-MN" dirty="0"/>
              <a:t>Үндэсний тогтмол хэвлэл үүссэн нь харийн колончлолыг эсэргүүцэн, ард иргэдийн эрх ашгийг хамгаалсан, шндэсний эрх чөлөөний хөдөлгөөний салшгүй хэсэг болсон.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br>
              <a:rPr lang="mn-MN">
                <a:solidFill>
                  <a:srgbClr val="0070C0"/>
                </a:solidFill>
              </a:rPr>
            </a:br>
            <a:br>
              <a:rPr lang="mn-MN">
                <a:solidFill>
                  <a:srgbClr val="0070C0"/>
                </a:solidFill>
              </a:rPr>
            </a:br>
            <a:br>
              <a:rPr lang="mn-MN">
                <a:solidFill>
                  <a:srgbClr val="0070C0"/>
                </a:solidFill>
              </a:rPr>
            </a:br>
            <a:r>
              <a:rPr lang="mn-MN" sz="2700">
                <a:solidFill>
                  <a:srgbClr val="0070C0"/>
                </a:solidFill>
              </a:rPr>
              <a:t>“Шинэ толь хэмээх бичиг” сонин</a:t>
            </a:r>
            <a:br>
              <a:rPr lang="mn-MN" sz="2700">
                <a:solidFill>
                  <a:srgbClr val="0070C0"/>
                </a:solidFill>
              </a:rPr>
            </a:br>
            <a:r>
              <a:rPr lang="en-US" sz="2700">
                <a:solidFill>
                  <a:srgbClr val="0070C0"/>
                </a:solidFill>
              </a:rPr>
              <a:t>"New Mirror" newspaper</a:t>
            </a:r>
            <a:br>
              <a:rPr lang="mn-MN"/>
            </a:br>
            <a:br>
              <a:rPr lang="mn-MN" b="1" i="1"/>
            </a:br>
            <a:endParaRPr lang="en-US"/>
          </a:p>
        </p:txBody>
      </p:sp>
      <p:sp>
        <p:nvSpPr>
          <p:cNvPr id="2" name="Content Placeholder 1"/>
          <p:cNvSpPr>
            <a:spLocks noGrp="1"/>
          </p:cNvSpPr>
          <p:nvPr>
            <p:ph idx="1"/>
          </p:nvPr>
        </p:nvSpPr>
        <p:spPr/>
        <p:txBody>
          <a:bodyPr>
            <a:normAutofit lnSpcReduction="10000"/>
          </a:bodyPr>
          <a:lstStyle/>
          <a:p>
            <a:pPr algn="just"/>
            <a:r>
              <a:rPr lang="mn-MN" dirty="0"/>
              <a:t>Монголын ард түмнийг олон </a:t>
            </a:r>
            <a:r>
              <a:rPr lang="mn-MN"/>
              <a:t>үеийн хоцрогдлыг </a:t>
            </a:r>
            <a:r>
              <a:rPr lang="mn-MN" dirty="0"/>
              <a:t>арилгах, шинжлэх ухааны эрдэм, мэдлэг түгээн дэлгэрүүлж, гэгээрүүлэх, боловсруулахад чухал үүрэг гүйцэтгэсэн. </a:t>
            </a:r>
          </a:p>
          <a:p>
            <a:pPr algn="just"/>
            <a:r>
              <a:rPr lang="mn-MN" dirty="0"/>
              <a:t>Цаг үе хүнд хэцүү байсан ч гэлээ хэнээс айлгүйгээр үнэн үгтэй нийтлэл материалыг хэвлүүлж харьцангуй чөлөөт хэвлэлийн шинжийг агуулж байснаараа онцлогтой бөгөөд түүхэн ач холбогдолтой.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04800"/>
            <a:ext cx="8305800" cy="2057400"/>
          </a:xfrm>
        </p:spPr>
        <p:txBody>
          <a:bodyPr>
            <a:normAutofit fontScale="90000"/>
          </a:bodyPr>
          <a:lstStyle/>
          <a:p>
            <a:br>
              <a:rPr lang="mn-MN" sz="2400"/>
            </a:br>
            <a:br>
              <a:rPr lang="mn-MN" sz="2400"/>
            </a:br>
            <a:br>
              <a:rPr lang="mn-MN" sz="2400"/>
            </a:br>
            <a:r>
              <a:rPr lang="mn-MN" sz="2400">
                <a:solidFill>
                  <a:srgbClr val="0070C0"/>
                </a:solidFill>
              </a:rPr>
              <a:t>“Шинэ толь хэмээх бичиг” сонин</a:t>
            </a:r>
            <a:br>
              <a:rPr lang="mn-MN" sz="2400">
                <a:solidFill>
                  <a:srgbClr val="0070C0"/>
                </a:solidFill>
              </a:rPr>
            </a:br>
            <a:r>
              <a:rPr lang="en-US" sz="2400">
                <a:solidFill>
                  <a:srgbClr val="0070C0"/>
                </a:solidFill>
              </a:rPr>
              <a:t>"New Mirror" newspaper</a:t>
            </a:r>
            <a:br>
              <a:rPr lang="mn-MN" sz="3100"/>
            </a:br>
            <a:endParaRPr lang="en-US" sz="2400" dirty="0"/>
          </a:p>
        </p:txBody>
      </p:sp>
      <p:sp>
        <p:nvSpPr>
          <p:cNvPr id="5" name="Rectangle 4">
            <a:extLst>
              <a:ext uri="{FF2B5EF4-FFF2-40B4-BE49-F238E27FC236}">
                <a16:creationId xmlns:a16="http://schemas.microsoft.com/office/drawing/2014/main" id="{C6FE0514-8261-453B-ABCB-2F2CB6F78F1A}"/>
              </a:ext>
            </a:extLst>
          </p:cNvPr>
          <p:cNvSpPr/>
          <p:nvPr/>
        </p:nvSpPr>
        <p:spPr>
          <a:xfrm>
            <a:off x="1219200" y="5257800"/>
            <a:ext cx="3048000" cy="457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a:t>https://gogo.mn/r/jmd11</a:t>
            </a:r>
          </a:p>
        </p:txBody>
      </p:sp>
      <p:sp>
        <p:nvSpPr>
          <p:cNvPr id="6" name="Rectangle 5">
            <a:extLst>
              <a:ext uri="{FF2B5EF4-FFF2-40B4-BE49-F238E27FC236}">
                <a16:creationId xmlns:a16="http://schemas.microsoft.com/office/drawing/2014/main" id="{EA474956-9EDD-4A45-B218-12DC0638D810}"/>
              </a:ext>
            </a:extLst>
          </p:cNvPr>
          <p:cNvSpPr/>
          <p:nvPr/>
        </p:nvSpPr>
        <p:spPr>
          <a:xfrm>
            <a:off x="4495800" y="2514600"/>
            <a:ext cx="3352800" cy="3124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mn-MN" i="1">
              <a:solidFill>
                <a:srgbClr val="0070C0"/>
              </a:solidFill>
            </a:endParaRPr>
          </a:p>
          <a:p>
            <a:pPr algn="ctr"/>
            <a:endParaRPr lang="mn-MN" i="1">
              <a:solidFill>
                <a:srgbClr val="0070C0"/>
              </a:solidFill>
            </a:endParaRPr>
          </a:p>
          <a:p>
            <a:pPr algn="ctr"/>
            <a:r>
              <a:rPr lang="mn-MN" i="1">
                <a:solidFill>
                  <a:srgbClr val="0070C0"/>
                </a:solidFill>
              </a:rPr>
              <a:t>1912 оны нийслэл  хүрээ.</a:t>
            </a:r>
          </a:p>
          <a:p>
            <a:pPr algn="ctr"/>
            <a:r>
              <a:rPr lang="mn-MN"/>
              <a:t> 1910-аад оны үеийн нийгэм, эдийн засгийн байдал тийм ч таатай бус хүндхэн байлаа. Тус сонин нь тухайн үеийн хаант засгийн газрыг шүүмжилсэн мэдээ, нийтлэл ч нийтэлж байсан. </a:t>
            </a:r>
          </a:p>
          <a:p>
            <a:pPr algn="ctr"/>
            <a:endParaRPr lang="mn-MN"/>
          </a:p>
          <a:p>
            <a:pPr algn="ctr"/>
            <a:endParaRPr lang="mn-MN"/>
          </a:p>
          <a:p>
            <a:pPr algn="ctr"/>
            <a:r>
              <a:rPr lang="mn-MN"/>
              <a:t>     </a:t>
            </a:r>
            <a:endParaRPr lang="en-US"/>
          </a:p>
        </p:txBody>
      </p:sp>
      <p:pic>
        <p:nvPicPr>
          <p:cNvPr id="1026" name="Picture 2" descr="https://mgl.gogo.mn/newsn/thumbnail/1000/images/c/2017/02/201499-09022017-1486617217-473379677-niislel.jpg">
            <a:extLst>
              <a:ext uri="{FF2B5EF4-FFF2-40B4-BE49-F238E27FC236}">
                <a16:creationId xmlns:a16="http://schemas.microsoft.com/office/drawing/2014/main" id="{64C47EEC-4EB1-460A-9C52-FEA67657616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76338" y="2514600"/>
            <a:ext cx="3167062" cy="266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E6CA4-DB57-4CC6-99F3-358E397138F9}"/>
              </a:ext>
            </a:extLst>
          </p:cNvPr>
          <p:cNvSpPr>
            <a:spLocks noGrp="1"/>
          </p:cNvSpPr>
          <p:nvPr>
            <p:ph type="title"/>
          </p:nvPr>
        </p:nvSpPr>
        <p:spPr/>
        <p:txBody>
          <a:bodyPr>
            <a:normAutofit/>
          </a:bodyPr>
          <a:lstStyle/>
          <a:p>
            <a:br>
              <a:rPr lang="mn-MN" sz="2400"/>
            </a:br>
            <a:r>
              <a:rPr lang="mn-MN" sz="2400">
                <a:solidFill>
                  <a:srgbClr val="0070C0"/>
                </a:solidFill>
              </a:rPr>
              <a:t>“Шинэ толь хэмээх бичиг” сонин</a:t>
            </a:r>
            <a:br>
              <a:rPr lang="mn-MN" sz="2400">
                <a:solidFill>
                  <a:srgbClr val="0070C0"/>
                </a:solidFill>
              </a:rPr>
            </a:br>
            <a:r>
              <a:rPr lang="en-US" sz="2400">
                <a:solidFill>
                  <a:srgbClr val="0070C0"/>
                </a:solidFill>
              </a:rPr>
              <a:t>"New Mirror" newspaper</a:t>
            </a:r>
            <a:endParaRPr lang="en-US" sz="2400"/>
          </a:p>
        </p:txBody>
      </p:sp>
      <p:sp>
        <p:nvSpPr>
          <p:cNvPr id="3" name="Content Placeholder 2">
            <a:extLst>
              <a:ext uri="{FF2B5EF4-FFF2-40B4-BE49-F238E27FC236}">
                <a16:creationId xmlns:a16="http://schemas.microsoft.com/office/drawing/2014/main" id="{F55480A1-AE54-42CD-80C4-49A1EBDA1285}"/>
              </a:ext>
            </a:extLst>
          </p:cNvPr>
          <p:cNvSpPr>
            <a:spLocks noGrp="1"/>
          </p:cNvSpPr>
          <p:nvPr>
            <p:ph idx="1"/>
          </p:nvPr>
        </p:nvSpPr>
        <p:spPr/>
        <p:txBody>
          <a:bodyPr/>
          <a:lstStyle/>
          <a:p>
            <a:pPr marL="0" indent="0" algn="just">
              <a:buNone/>
            </a:pPr>
            <a:r>
              <a:rPr lang="mn-MN"/>
              <a:t>Улсын цэргийн гадаадын жишгээр байгуулж, цэргийн эрдэм заах багш нарыг урьсан, улсын сургуулийг өргөтгөн засаж багш нарыг авч ирсэн. Алт, загас, тариалангаас бага ч гэсэн ашиг олж гадны бараа товараас гаалийн татвар авдаг зэргийг сайшаан бичсэн бол цахилгаан утсыг улсын мэдэлд авч, түүхий эд боловсруулах, өртөө улааг засах ажлыг хийж байна хэмээн бичсэн байна. </a:t>
            </a:r>
            <a:endParaRPr lang="en-US"/>
          </a:p>
        </p:txBody>
      </p:sp>
    </p:spTree>
    <p:extLst>
      <p:ext uri="{BB962C8B-B14F-4D97-AF65-F5344CB8AC3E}">
        <p14:creationId xmlns:p14="http://schemas.microsoft.com/office/powerpoint/2010/main" val="21615542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1512D-A45A-4C6A-BB3E-33142C0D05F1}"/>
              </a:ext>
            </a:extLst>
          </p:cNvPr>
          <p:cNvSpPr>
            <a:spLocks noGrp="1"/>
          </p:cNvSpPr>
          <p:nvPr>
            <p:ph type="title"/>
          </p:nvPr>
        </p:nvSpPr>
        <p:spPr/>
        <p:txBody>
          <a:bodyPr>
            <a:normAutofit/>
          </a:bodyPr>
          <a:lstStyle/>
          <a:p>
            <a:br>
              <a:rPr lang="mn-MN" sz="2400">
                <a:solidFill>
                  <a:srgbClr val="0070C0"/>
                </a:solidFill>
              </a:rPr>
            </a:br>
            <a:r>
              <a:rPr lang="mn-MN" sz="2400">
                <a:solidFill>
                  <a:srgbClr val="0070C0"/>
                </a:solidFill>
              </a:rPr>
              <a:t>“Шинэ толь хэмээх бичиг” сонин</a:t>
            </a:r>
            <a:br>
              <a:rPr lang="mn-MN" sz="2400">
                <a:solidFill>
                  <a:srgbClr val="0070C0"/>
                </a:solidFill>
              </a:rPr>
            </a:br>
            <a:r>
              <a:rPr lang="en-US" sz="2400">
                <a:solidFill>
                  <a:srgbClr val="0070C0"/>
                </a:solidFill>
              </a:rPr>
              <a:t>"New Mirror" newspaper</a:t>
            </a:r>
            <a:endParaRPr lang="en-US" sz="2400"/>
          </a:p>
        </p:txBody>
      </p:sp>
      <p:sp>
        <p:nvSpPr>
          <p:cNvPr id="3" name="Content Placeholder 2">
            <a:extLst>
              <a:ext uri="{FF2B5EF4-FFF2-40B4-BE49-F238E27FC236}">
                <a16:creationId xmlns:a16="http://schemas.microsoft.com/office/drawing/2014/main" id="{5DDC834B-01EC-4998-9EEC-56329D2BF027}"/>
              </a:ext>
            </a:extLst>
          </p:cNvPr>
          <p:cNvSpPr>
            <a:spLocks noGrp="1"/>
          </p:cNvSpPr>
          <p:nvPr>
            <p:ph idx="1"/>
          </p:nvPr>
        </p:nvSpPr>
        <p:spPr/>
        <p:txBody>
          <a:bodyPr>
            <a:normAutofit fontScale="92500"/>
          </a:bodyPr>
          <a:lstStyle/>
          <a:p>
            <a:pPr marL="0" indent="0" algn="just">
              <a:buNone/>
            </a:pPr>
            <a:r>
              <a:rPr lang="mn-MN"/>
              <a:t>Засгийн газрын авилгач түшмэлүүдийн авлигач бурангуй явдлыг шүүмжилж бичихдээ “Ирээдүй цагийн идэрхэг хүч яруу алдар, одоо цагийн шударга журам, олны тус, өнгөрсөн цагийн өвгөд дээдсийн сайн нэр бат ёсыг мандуулахыг хичээн эс үйлдэх, улын хэргийг үнэн санааны угаас явуулахгүй, харин ганц өөрийн биеийг өргөмжилж наадам цэнгэл үйлдэж зөв сэтгэлийг хавчиж .... Ашиг олзонд ам ангайн шунаж, доорд олныг хайрлан хамгаалахгүй ажил хэрэг цалгардуулж” гэх зэргээр шүүмжилжээ. </a:t>
            </a:r>
            <a:endParaRPr lang="en-US"/>
          </a:p>
        </p:txBody>
      </p:sp>
    </p:spTree>
    <p:extLst>
      <p:ext uri="{BB962C8B-B14F-4D97-AF65-F5344CB8AC3E}">
        <p14:creationId xmlns:p14="http://schemas.microsoft.com/office/powerpoint/2010/main" val="2900732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349DD-CB51-42A7-BE36-78AEFCCF31E6}"/>
              </a:ext>
            </a:extLst>
          </p:cNvPr>
          <p:cNvSpPr>
            <a:spLocks noGrp="1"/>
          </p:cNvSpPr>
          <p:nvPr>
            <p:ph type="title"/>
          </p:nvPr>
        </p:nvSpPr>
        <p:spPr/>
        <p:txBody>
          <a:bodyPr>
            <a:normAutofit/>
          </a:bodyPr>
          <a:lstStyle/>
          <a:p>
            <a:r>
              <a:rPr lang="mn-MN" sz="2400">
                <a:solidFill>
                  <a:srgbClr val="0070C0"/>
                </a:solidFill>
              </a:rPr>
              <a:t>“Шинэ толь хэмээх бичиг” сонин</a:t>
            </a:r>
            <a:br>
              <a:rPr lang="mn-MN" sz="2400">
                <a:solidFill>
                  <a:srgbClr val="0070C0"/>
                </a:solidFill>
              </a:rPr>
            </a:br>
            <a:r>
              <a:rPr lang="en-US" sz="2400">
                <a:solidFill>
                  <a:srgbClr val="0070C0"/>
                </a:solidFill>
              </a:rPr>
              <a:t>"New Mirror" newspaper</a:t>
            </a:r>
            <a:endParaRPr lang="en-US" sz="2400"/>
          </a:p>
        </p:txBody>
      </p:sp>
      <p:sp>
        <p:nvSpPr>
          <p:cNvPr id="3" name="Content Placeholder 2">
            <a:extLst>
              <a:ext uri="{FF2B5EF4-FFF2-40B4-BE49-F238E27FC236}">
                <a16:creationId xmlns:a16="http://schemas.microsoft.com/office/drawing/2014/main" id="{9D64DF78-2444-45DC-9B2D-F69284B5B902}"/>
              </a:ext>
            </a:extLst>
          </p:cNvPr>
          <p:cNvSpPr>
            <a:spLocks noGrp="1"/>
          </p:cNvSpPr>
          <p:nvPr>
            <p:ph idx="1"/>
          </p:nvPr>
        </p:nvSpPr>
        <p:spPr/>
        <p:txBody>
          <a:bodyPr>
            <a:normAutofit fontScale="85000" lnSpcReduction="20000"/>
          </a:bodyPr>
          <a:lstStyle/>
          <a:p>
            <a:pPr algn="just">
              <a:buFont typeface="Arial" panose="020B0604020202020204" pitchFamily="34" charset="0"/>
              <a:buChar char="•"/>
            </a:pPr>
            <a:r>
              <a:rPr lang="mn-MN"/>
              <a:t>“Шинэ толь хэмээх бичиг” сонин нь Монголын тусгаар тогтнолыг хамгаалахын төлөө тууштай тэмцэж, түүнд харшилсан аливаа үйлийг хатуу шүүмжилж байв. </a:t>
            </a:r>
          </a:p>
          <a:p>
            <a:pPr algn="just">
              <a:buFont typeface="Arial" panose="020B0604020202020204" pitchFamily="34" charset="0"/>
              <a:buChar char="•"/>
            </a:pPr>
            <a:r>
              <a:rPr lang="mn-MN"/>
              <a:t>Монголын хэвлэлийн түүхэнд анх удаа үндэсний  тогтмол хэвлэл гарснаараа онцлогтой. </a:t>
            </a:r>
          </a:p>
          <a:p>
            <a:pPr algn="just">
              <a:buFont typeface="Arial" panose="020B0604020202020204" pitchFamily="34" charset="0"/>
              <a:buChar char="•"/>
            </a:pPr>
            <a:r>
              <a:rPr lang="mn-MN"/>
              <a:t>Тогтмол хэвлэлийн уламжлалт хэлбэр болох сонин, сэтгүүлийн аль алийг нь Монголчууд гаргаж чадна гэдгийг харуулсан. </a:t>
            </a:r>
          </a:p>
          <a:p>
            <a:pPr algn="just">
              <a:buFont typeface="Arial" panose="020B0604020202020204" pitchFamily="34" charset="0"/>
              <a:buChar char="•"/>
            </a:pPr>
            <a:r>
              <a:rPr lang="mn-MN"/>
              <a:t>Монголын ард түмнийг гэгээрүүлж, соёлжуулахад үүрэг гүйцэтгэсэн. </a:t>
            </a:r>
          </a:p>
          <a:p>
            <a:pPr algn="just">
              <a:buFont typeface="Arial" panose="020B0604020202020204" pitchFamily="34" charset="0"/>
              <a:buChar char="•"/>
            </a:pPr>
            <a:r>
              <a:rPr lang="mn-MN"/>
              <a:t>Монгол оронд сэтгүүл зүйн үндсийг тавьсан. </a:t>
            </a:r>
            <a:endParaRPr lang="en-US"/>
          </a:p>
        </p:txBody>
      </p:sp>
    </p:spTree>
    <p:extLst>
      <p:ext uri="{BB962C8B-B14F-4D97-AF65-F5344CB8AC3E}">
        <p14:creationId xmlns:p14="http://schemas.microsoft.com/office/powerpoint/2010/main" val="3633649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65F-D2FF-405E-938F-F99577C276E6}"/>
              </a:ext>
            </a:extLst>
          </p:cNvPr>
          <p:cNvSpPr>
            <a:spLocks noGrp="1"/>
          </p:cNvSpPr>
          <p:nvPr>
            <p:ph type="title"/>
          </p:nvPr>
        </p:nvSpPr>
        <p:spPr/>
        <p:txBody>
          <a:bodyPr>
            <a:normAutofit/>
          </a:bodyPr>
          <a:lstStyle/>
          <a:p>
            <a:r>
              <a:rPr lang="mn-MN" sz="2400">
                <a:solidFill>
                  <a:srgbClr val="0070C0"/>
                </a:solidFill>
              </a:rPr>
              <a:t>“Шинэ толь хэмээх бичиг” сонин</a:t>
            </a:r>
            <a:br>
              <a:rPr lang="mn-MN" sz="2400">
                <a:solidFill>
                  <a:srgbClr val="0070C0"/>
                </a:solidFill>
              </a:rPr>
            </a:br>
            <a:r>
              <a:rPr lang="en-US" sz="2400">
                <a:solidFill>
                  <a:srgbClr val="0070C0"/>
                </a:solidFill>
              </a:rPr>
              <a:t>"New Mirror" newspaper</a:t>
            </a:r>
            <a:endParaRPr lang="en-US" sz="2400"/>
          </a:p>
        </p:txBody>
      </p:sp>
      <p:sp>
        <p:nvSpPr>
          <p:cNvPr id="3" name="Content Placeholder 2">
            <a:extLst>
              <a:ext uri="{FF2B5EF4-FFF2-40B4-BE49-F238E27FC236}">
                <a16:creationId xmlns:a16="http://schemas.microsoft.com/office/drawing/2014/main" id="{7963EC6E-133B-44E9-9B22-4619700D867C}"/>
              </a:ext>
            </a:extLst>
          </p:cNvPr>
          <p:cNvSpPr>
            <a:spLocks noGrp="1"/>
          </p:cNvSpPr>
          <p:nvPr>
            <p:ph idx="1"/>
          </p:nvPr>
        </p:nvSpPr>
        <p:spPr/>
        <p:txBody>
          <a:bodyPr/>
          <a:lstStyle/>
          <a:p>
            <a:pPr marL="0" indent="0">
              <a:buNone/>
            </a:pPr>
            <a:r>
              <a:rPr lang="mn-MN"/>
              <a:t>“Шинэ толь хэмээх бичиг” сониныг чөлөөт хэвлэлд тавьдаг шалгуураар шинжвэл төр засаг, улс төрийн нам эвслээс хараат бус, бие даасан байдалтай улс төрийн амьдралыг ил тод харуулж чаддаг зэрэг олон шинжээрээ харьцангуй чөлөөт хэвлэлийн шинжийг харуулж байсан учир тухайн үеийн хаант засгаас хаах, хавчих явдал их байсан. </a:t>
            </a:r>
            <a:endParaRPr lang="en-US"/>
          </a:p>
        </p:txBody>
      </p:sp>
    </p:spTree>
    <p:extLst>
      <p:ext uri="{BB962C8B-B14F-4D97-AF65-F5344CB8AC3E}">
        <p14:creationId xmlns:p14="http://schemas.microsoft.com/office/powerpoint/2010/main" val="8594066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400">
                <a:solidFill>
                  <a:srgbClr val="0070C0"/>
                </a:solidFill>
              </a:rPr>
              <a:t>Newspapers of the metropolitan area</a:t>
            </a:r>
            <a:br>
              <a:rPr lang="mn-MN" sz="2400">
                <a:solidFill>
                  <a:srgbClr val="0070C0"/>
                </a:solidFill>
              </a:rPr>
            </a:br>
            <a:r>
              <a:rPr lang="mn-MN" sz="2400">
                <a:solidFill>
                  <a:srgbClr val="0070C0"/>
                </a:solidFill>
              </a:rPr>
              <a:t>Нийслэл </a:t>
            </a:r>
            <a:r>
              <a:rPr lang="mn-MN" sz="2400" dirty="0">
                <a:solidFill>
                  <a:srgbClr val="0070C0"/>
                </a:solidFill>
              </a:rPr>
              <a:t>хүрээний сонин бичиг </a:t>
            </a:r>
            <a:endParaRPr lang="en-US" sz="2400" dirty="0">
              <a:solidFill>
                <a:srgbClr val="0070C0"/>
              </a:solidFill>
            </a:endParaRPr>
          </a:p>
        </p:txBody>
      </p:sp>
      <p:sp>
        <p:nvSpPr>
          <p:cNvPr id="2" name="Content Placeholder 1"/>
          <p:cNvSpPr>
            <a:spLocks noGrp="1"/>
          </p:cNvSpPr>
          <p:nvPr>
            <p:ph idx="1"/>
          </p:nvPr>
        </p:nvSpPr>
        <p:spPr/>
        <p:txBody>
          <a:bodyPr>
            <a:normAutofit lnSpcReduction="10000"/>
          </a:bodyPr>
          <a:lstStyle/>
          <a:p>
            <a:pPr algn="just"/>
            <a:r>
              <a:rPr lang="mn-MN" dirty="0"/>
              <a:t>1915.09.1</a:t>
            </a:r>
            <a:r>
              <a:rPr lang="en-US" dirty="0"/>
              <a:t>-</a:t>
            </a:r>
            <a:r>
              <a:rPr lang="mn-MN" dirty="0"/>
              <a:t>1921.01.23 хүртэл нийт 103 дугаар гарсан. Үүрэг зорилго, улс төрийн чиглэлийн хувьд “шинэ толь хэмээх бичиг”</a:t>
            </a:r>
            <a:r>
              <a:rPr lang="en-US" dirty="0"/>
              <a:t>-</a:t>
            </a:r>
            <a:r>
              <a:rPr lang="mn-MN" dirty="0"/>
              <a:t>ийн үргэлжилсэн шинжтэй </a:t>
            </a:r>
            <a:r>
              <a:rPr lang="mn-MN"/>
              <a:t>бөгөөд хаагдснаас хойш нэг жилийн дараа түүний </a:t>
            </a:r>
            <a:r>
              <a:rPr lang="mn-MN" dirty="0"/>
              <a:t>үйл </a:t>
            </a:r>
            <a:r>
              <a:rPr lang="mn-MN"/>
              <a:t>ажиллагааг өргөжүүлсэн </a:t>
            </a:r>
            <a:r>
              <a:rPr lang="mn-MN" dirty="0"/>
              <a:t>хэвлэл байв. Тэр үеийн Монгол орны дотоод, гадаад байдал, эдийн засаг, улс төрийн амьдрал, аж ахуй соёлын асуудал, ёс суртахууны сэдвийг тусгах талаар шинэ толь сониноос  туршлагжсан хэвлэл юм.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0A45F-3D33-4029-8501-D5357916036D}"/>
              </a:ext>
            </a:extLst>
          </p:cNvPr>
          <p:cNvSpPr>
            <a:spLocks noGrp="1"/>
          </p:cNvSpPr>
          <p:nvPr>
            <p:ph type="title"/>
          </p:nvPr>
        </p:nvSpPr>
        <p:spPr/>
        <p:txBody>
          <a:bodyPr>
            <a:normAutofit/>
          </a:bodyPr>
          <a:lstStyle/>
          <a:p>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 </a:t>
            </a:r>
            <a:endParaRPr lang="en-US" sz="2400"/>
          </a:p>
        </p:txBody>
      </p:sp>
      <p:sp>
        <p:nvSpPr>
          <p:cNvPr id="3" name="Content Placeholder 2">
            <a:extLst>
              <a:ext uri="{FF2B5EF4-FFF2-40B4-BE49-F238E27FC236}">
                <a16:creationId xmlns:a16="http://schemas.microsoft.com/office/drawing/2014/main" id="{4F8951F1-5C20-4A6F-8C99-2325DC2EE266}"/>
              </a:ext>
            </a:extLst>
          </p:cNvPr>
          <p:cNvSpPr>
            <a:spLocks noGrp="1"/>
          </p:cNvSpPr>
          <p:nvPr>
            <p:ph idx="1"/>
          </p:nvPr>
        </p:nvSpPr>
        <p:spPr/>
        <p:txBody>
          <a:bodyPr>
            <a:normAutofit lnSpcReduction="10000"/>
          </a:bodyPr>
          <a:lstStyle/>
          <a:p>
            <a:r>
              <a:rPr lang="mn-MN"/>
              <a:t>Тус сонинд “Улс орны дотоодод хэрэжүүлбэл зохих 12 зүйлийн сануулга” өгүүлэлд. </a:t>
            </a:r>
          </a:p>
          <a:p>
            <a:r>
              <a:rPr lang="mn-MN"/>
              <a:t>Улсын санд ашиг орлого нэмэгдүүлэх зорилгоор түрээс гаалийн татварыг нэмэгдүүлэх</a:t>
            </a:r>
          </a:p>
          <a:p>
            <a:r>
              <a:rPr lang="mn-MN"/>
              <a:t>Хошуу шавийн орлогыг улсад хурааж, тэдгээрийн зардлыг улсаас олгож, хараа хяналтдаа авах </a:t>
            </a:r>
          </a:p>
          <a:p>
            <a:r>
              <a:rPr lang="mn-MN"/>
              <a:t>Хуучин хуулийг шинэчлэх өөрчлөх </a:t>
            </a:r>
          </a:p>
          <a:p>
            <a:r>
              <a:rPr lang="mn-MN"/>
              <a:t>Нийслэл хүрээг цэвэрлэн тохижуулах  </a:t>
            </a:r>
          </a:p>
          <a:p>
            <a:pPr marL="0" indent="0">
              <a:buNone/>
            </a:pPr>
            <a:endParaRPr lang="en-US"/>
          </a:p>
        </p:txBody>
      </p:sp>
    </p:spTree>
    <p:extLst>
      <p:ext uri="{BB962C8B-B14F-4D97-AF65-F5344CB8AC3E}">
        <p14:creationId xmlns:p14="http://schemas.microsoft.com/office/powerpoint/2010/main" val="28877965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5B4F1-E4D4-4D1C-B1EB-C10E2D9391FA}"/>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 </a:t>
            </a:r>
            <a:endParaRPr lang="en-US" sz="2400"/>
          </a:p>
        </p:txBody>
      </p:sp>
      <p:sp>
        <p:nvSpPr>
          <p:cNvPr id="3" name="Content Placeholder 2">
            <a:extLst>
              <a:ext uri="{FF2B5EF4-FFF2-40B4-BE49-F238E27FC236}">
                <a16:creationId xmlns:a16="http://schemas.microsoft.com/office/drawing/2014/main" id="{8436A9E2-D840-49E9-9241-1C205CC4EEE2}"/>
              </a:ext>
            </a:extLst>
          </p:cNvPr>
          <p:cNvSpPr>
            <a:spLocks noGrp="1"/>
          </p:cNvSpPr>
          <p:nvPr>
            <p:ph idx="1"/>
          </p:nvPr>
        </p:nvSpPr>
        <p:spPr/>
        <p:txBody>
          <a:bodyPr>
            <a:normAutofit fontScale="92500" lnSpcReduction="10000"/>
          </a:bodyPr>
          <a:lstStyle/>
          <a:p>
            <a:r>
              <a:rPr lang="mn-MN"/>
              <a:t>Бичгийн соёлыг эрчимтэй өрнүүлэх </a:t>
            </a:r>
          </a:p>
          <a:p>
            <a:r>
              <a:rPr lang="mn-MN"/>
              <a:t>Ард түмний ашиг орлогыг нэмэгдүүлэх </a:t>
            </a:r>
          </a:p>
          <a:p>
            <a:r>
              <a:rPr lang="mn-MN"/>
              <a:t>Ардын хөрөнгийг арвижуулах, хоршоо байгуулах </a:t>
            </a:r>
          </a:p>
          <a:p>
            <a:r>
              <a:rPr lang="mn-MN"/>
              <a:t>Малын гаралтай түүхий эдийг ашиглах </a:t>
            </a:r>
          </a:p>
          <a:p>
            <a:r>
              <a:rPr lang="mn-MN"/>
              <a:t>Хүрээ сууринд барилга бариулж хүмүүсийг оруулах </a:t>
            </a:r>
          </a:p>
          <a:p>
            <a:r>
              <a:rPr lang="mn-MN"/>
              <a:t>Тариа тарих ажлыг дэлгэрүүлэх </a:t>
            </a:r>
          </a:p>
          <a:p>
            <a:r>
              <a:rPr lang="mn-MN"/>
              <a:t>Албан хэргийг бичгээр хөтөлж цэгцлэх зэргийг дурьджээ.  </a:t>
            </a:r>
          </a:p>
          <a:p>
            <a:endParaRPr lang="mn-MN"/>
          </a:p>
        </p:txBody>
      </p:sp>
    </p:spTree>
    <p:extLst>
      <p:ext uri="{BB962C8B-B14F-4D97-AF65-F5344CB8AC3E}">
        <p14:creationId xmlns:p14="http://schemas.microsoft.com/office/powerpoint/2010/main" val="41167737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br>
              <a:rPr lang="mn-MN" sz="2400">
                <a:solidFill>
                  <a:srgbClr val="0070C0"/>
                </a:solidFill>
              </a:rPr>
            </a:br>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 </a:t>
            </a:r>
            <a:endParaRPr lang="en-US" sz="2400"/>
          </a:p>
        </p:txBody>
      </p:sp>
      <p:pic>
        <p:nvPicPr>
          <p:cNvPr id="2050" name="Picture 2" descr="https://blogger.googleusercontent.com/img/b/R29vZ2xl/AVvXsEgKHsSU44GA-HgH5OQeJhCCz2UegbGhPBrUR9UJr_FNfjXZY7TlWEF53NA0zDulOyJBDiTth33RbrcvTqatb5G7CYkkOAQGEmAx66O_A8hxyEt4WcdtXF6LOqbfosC5QTAWimI85CqakYo/s1600/%25D0%25BD%25D0%25B8%25D0%25B9%25D1%2581%25D0%25BB%25D1%258D%25D0%25BB+%25D1%2585%25D2%25AF%25D1%2580%25D1%258D%25D1%258D%25D0%25BD%25D0%25B8%25D0%25B9+%25D1%2581%25D0%25BE%25D0%25BD%25D0%25B8%25D0%25BD+%25D0%25B1%25D0%25B8%25D1%2587%25D0%25B8%25D0%25B3+%25E2%2584%259643.jpg">
            <a:extLst>
              <a:ext uri="{FF2B5EF4-FFF2-40B4-BE49-F238E27FC236}">
                <a16:creationId xmlns:a16="http://schemas.microsoft.com/office/drawing/2014/main" id="{16BDF21E-86CB-46DF-805E-CC6C52E33DE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0600" y="2438400"/>
            <a:ext cx="3505200" cy="25908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2A8F022-91CD-46A5-BBED-DC0DB3EBE0AC}"/>
              </a:ext>
            </a:extLst>
          </p:cNvPr>
          <p:cNvSpPr/>
          <p:nvPr/>
        </p:nvSpPr>
        <p:spPr>
          <a:xfrm>
            <a:off x="990600" y="5029200"/>
            <a:ext cx="3200400" cy="762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mn-MN" sz="1400"/>
              <a:t>Д.Цэнд:Хувийн архив </a:t>
            </a:r>
          </a:p>
          <a:p>
            <a:pPr algn="ctr"/>
            <a:r>
              <a:rPr lang="en-US" sz="1400"/>
              <a:t>Tsend.D</a:t>
            </a:r>
            <a:r>
              <a:rPr lang="mn-MN" sz="1400"/>
              <a:t>: </a:t>
            </a:r>
            <a:r>
              <a:rPr lang="en-US" sz="1400"/>
              <a:t>personal archive</a:t>
            </a:r>
          </a:p>
          <a:p>
            <a:pPr algn="ctr"/>
            <a:endParaRPr lang="en-US"/>
          </a:p>
        </p:txBody>
      </p:sp>
      <p:sp>
        <p:nvSpPr>
          <p:cNvPr id="6" name="Rectangle 5">
            <a:extLst>
              <a:ext uri="{FF2B5EF4-FFF2-40B4-BE49-F238E27FC236}">
                <a16:creationId xmlns:a16="http://schemas.microsoft.com/office/drawing/2014/main" id="{9A0C71C6-6FA9-4ABF-A491-563C489E0455}"/>
              </a:ext>
            </a:extLst>
          </p:cNvPr>
          <p:cNvSpPr/>
          <p:nvPr/>
        </p:nvSpPr>
        <p:spPr>
          <a:xfrm>
            <a:off x="4495800" y="2514600"/>
            <a:ext cx="3276600" cy="33528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mn-MN"/>
          </a:p>
          <a:p>
            <a:pPr algn="ctr"/>
            <a:r>
              <a:rPr lang="mn-MN"/>
              <a:t>Энэхүү хэвлэл нь Монголын автонамит төрийн гадаад, дотоод байдлыг харьцангуй бодитой тусгаж байсан дэвшилт үзэлтэй хэвлэл байв. </a:t>
            </a:r>
          </a:p>
          <a:p>
            <a:pPr algn="ctr"/>
            <a:r>
              <a:rPr lang="mn-MN"/>
              <a:t>Улс орны тусгаар тогтнол бүрэн эрхт байдлыг бодитой тусгаж, иргэдийг соёлжих гэгээрэх талд анхаарал хандуулж байв. </a:t>
            </a:r>
          </a:p>
          <a:p>
            <a:pPr algn="ctr"/>
            <a:endParaRPr lang="mn-MN"/>
          </a:p>
          <a:p>
            <a:pPr algn="ctr"/>
            <a:endParaRPr lang="mn-MN"/>
          </a:p>
          <a:p>
            <a:pPr algn="ct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799B0-A5A2-46A5-9E82-D3216E6C34B2}"/>
              </a:ext>
            </a:extLst>
          </p:cNvPr>
          <p:cNvSpPr>
            <a:spLocks noGrp="1"/>
          </p:cNvSpPr>
          <p:nvPr>
            <p:ph type="title"/>
          </p:nvPr>
        </p:nvSpPr>
        <p:spPr/>
        <p:txBody>
          <a:bodyPr>
            <a:normAutofit/>
          </a:bodyPr>
          <a:lstStyle/>
          <a:p>
            <a:r>
              <a:rPr lang="en-US" sz="2400">
                <a:solidFill>
                  <a:srgbClr val="0070C0"/>
                </a:solidFill>
              </a:rPr>
              <a:t>Contents of the newspaper</a:t>
            </a:r>
            <a:r>
              <a:rPr lang="mn-MN" sz="2400">
                <a:solidFill>
                  <a:srgbClr val="0070C0"/>
                </a:solidFill>
              </a:rPr>
              <a:t> “</a:t>
            </a:r>
            <a:r>
              <a:rPr lang="en-US" sz="2400">
                <a:solidFill>
                  <a:srgbClr val="0070C0"/>
                </a:solidFill>
              </a:rPr>
              <a:t>Newspapers of the metropolitan area</a:t>
            </a:r>
            <a:r>
              <a:rPr lang="mn-MN" sz="2400">
                <a:solidFill>
                  <a:srgbClr val="0070C0"/>
                </a:solidFill>
              </a:rPr>
              <a:t>”</a:t>
            </a:r>
            <a:br>
              <a:rPr lang="mn-MN" sz="2400">
                <a:solidFill>
                  <a:srgbClr val="0070C0"/>
                </a:solidFill>
              </a:rPr>
            </a:br>
            <a:r>
              <a:rPr lang="mn-MN" sz="2400">
                <a:solidFill>
                  <a:srgbClr val="0070C0"/>
                </a:solidFill>
              </a:rPr>
              <a:t>“Нийслэл хүрээний сонин бичиг” сонины агуулга </a:t>
            </a:r>
            <a:endParaRPr lang="en-US" sz="2400"/>
          </a:p>
        </p:txBody>
      </p:sp>
      <p:sp>
        <p:nvSpPr>
          <p:cNvPr id="3" name="Content Placeholder 2">
            <a:extLst>
              <a:ext uri="{FF2B5EF4-FFF2-40B4-BE49-F238E27FC236}">
                <a16:creationId xmlns:a16="http://schemas.microsoft.com/office/drawing/2014/main" id="{4689BC56-5B87-43AF-B82C-C4FB8041E182}"/>
              </a:ext>
            </a:extLst>
          </p:cNvPr>
          <p:cNvSpPr>
            <a:spLocks noGrp="1"/>
          </p:cNvSpPr>
          <p:nvPr>
            <p:ph idx="1"/>
          </p:nvPr>
        </p:nvSpPr>
        <p:spPr/>
        <p:txBody>
          <a:bodyPr>
            <a:normAutofit/>
          </a:bodyPr>
          <a:lstStyle/>
          <a:p>
            <a:pPr algn="just"/>
            <a:r>
              <a:rPr lang="mn-MN"/>
              <a:t>1915 оны 9 дүгээр сарын 1-нээс Хиагт дахь Монгол, Орос, Хятад гурван улсын гэрээ байгуулагдсаны дараа нийслэл Хүрээнд гарч эхэлсэн долоо хоног тутмын сонин бөгөөд урьд гарч байгаад гэнэт тасалдсан “Шинэ толь хэмээх бичиг”-ийн (үз) уламжлалыг залган авсан хэвлэл юм. </a:t>
            </a:r>
            <a:endParaRPr lang="en-US"/>
          </a:p>
        </p:txBody>
      </p:sp>
    </p:spTree>
    <p:extLst>
      <p:ext uri="{BB962C8B-B14F-4D97-AF65-F5344CB8AC3E}">
        <p14:creationId xmlns:p14="http://schemas.microsoft.com/office/powerpoint/2010/main" val="2530231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E2E10-936C-4E25-8DC9-FC217B6EB007}"/>
              </a:ext>
            </a:extLst>
          </p:cNvPr>
          <p:cNvSpPr>
            <a:spLocks noGrp="1"/>
          </p:cNvSpPr>
          <p:nvPr>
            <p:ph type="title"/>
          </p:nvPr>
        </p:nvSpPr>
        <p:spPr/>
        <p:txBody>
          <a:bodyPr>
            <a:normAutofit/>
          </a:bodyPr>
          <a:lstStyle/>
          <a:p>
            <a:r>
              <a:rPr lang="en-US" sz="2400">
                <a:solidFill>
                  <a:srgbClr val="0070C0"/>
                </a:solidFill>
              </a:rPr>
              <a:t>Contents of the newspaper</a:t>
            </a:r>
            <a:r>
              <a:rPr lang="mn-MN" sz="2400">
                <a:solidFill>
                  <a:srgbClr val="0070C0"/>
                </a:solidFill>
              </a:rPr>
              <a:t> “</a:t>
            </a:r>
            <a:r>
              <a:rPr lang="en-US" sz="2400">
                <a:solidFill>
                  <a:srgbClr val="0070C0"/>
                </a:solidFill>
              </a:rPr>
              <a:t>Newspapers of the metropolitan area</a:t>
            </a:r>
            <a:r>
              <a:rPr lang="mn-MN" sz="2400">
                <a:solidFill>
                  <a:srgbClr val="0070C0"/>
                </a:solidFill>
              </a:rPr>
              <a:t>”</a:t>
            </a:r>
            <a:br>
              <a:rPr lang="mn-MN" sz="2400">
                <a:solidFill>
                  <a:srgbClr val="0070C0"/>
                </a:solidFill>
              </a:rPr>
            </a:br>
            <a:r>
              <a:rPr lang="mn-MN" sz="2400">
                <a:solidFill>
                  <a:srgbClr val="0070C0"/>
                </a:solidFill>
              </a:rPr>
              <a:t>“Нийслэл хүрээний сонин бичиг” сонины агуулга </a:t>
            </a:r>
            <a:endParaRPr lang="en-US" sz="2400"/>
          </a:p>
        </p:txBody>
      </p:sp>
      <p:sp>
        <p:nvSpPr>
          <p:cNvPr id="3" name="Content Placeholder 2">
            <a:extLst>
              <a:ext uri="{FF2B5EF4-FFF2-40B4-BE49-F238E27FC236}">
                <a16:creationId xmlns:a16="http://schemas.microsoft.com/office/drawing/2014/main" id="{FF6C2A70-2DDC-4AE5-8D1F-2E589EAF39A6}"/>
              </a:ext>
            </a:extLst>
          </p:cNvPr>
          <p:cNvSpPr>
            <a:spLocks noGrp="1"/>
          </p:cNvSpPr>
          <p:nvPr>
            <p:ph idx="1"/>
          </p:nvPr>
        </p:nvSpPr>
        <p:spPr/>
        <p:txBody>
          <a:bodyPr>
            <a:normAutofit lnSpcReduction="10000"/>
          </a:bodyPr>
          <a:lstStyle/>
          <a:p>
            <a:pPr marL="0" indent="0" algn="just">
              <a:buNone/>
            </a:pPr>
            <a:r>
              <a:rPr lang="mn-MN"/>
              <a:t>Энэ сониныг “Шинэ толь хэмээх бичиг”-ийг гаргах үед Хаант Монголын Гадаад яам, Оросын консулын хооронд байгуулсан гэрээний дагуу Хаант Оросын төлөөний сайдын хэвлэлийн баазад түшиглэн гаргаж байсан боловч автономит Монголын аль нэг байгууллагын хэвлэл биш, улс орны гадаад, дотоод байдал, нийгэм-улс төрийн асуудлыг голлон нийтэлдэг, бие даасан, өөрийн бодол санаатай, баримталсан тодорхой байр суурьтай, улс төрийн чиглэлтэй сонин байв.</a:t>
            </a:r>
            <a:endParaRPr lang="en-US"/>
          </a:p>
        </p:txBody>
      </p:sp>
    </p:spTree>
    <p:extLst>
      <p:ext uri="{BB962C8B-B14F-4D97-AF65-F5344CB8AC3E}">
        <p14:creationId xmlns:p14="http://schemas.microsoft.com/office/powerpoint/2010/main" val="21644315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400" dirty="0">
                <a:solidFill>
                  <a:srgbClr val="0070C0"/>
                </a:solidFill>
              </a:rPr>
              <a:t>Contents of the newspaper</a:t>
            </a:r>
            <a:r>
              <a:rPr lang="mn-MN" sz="2400" dirty="0">
                <a:solidFill>
                  <a:srgbClr val="0070C0"/>
                </a:solidFill>
              </a:rPr>
              <a:t> “</a:t>
            </a:r>
            <a:r>
              <a:rPr lang="en-US" sz="2400" dirty="0">
                <a:solidFill>
                  <a:srgbClr val="0070C0"/>
                </a:solidFill>
              </a:rPr>
              <a:t>Newspapers of the metropolitan area</a:t>
            </a:r>
            <a:r>
              <a:rPr lang="mn-MN" sz="2400" dirty="0">
                <a:solidFill>
                  <a:srgbClr val="0070C0"/>
                </a:solidFill>
              </a:rPr>
              <a:t>”</a:t>
            </a:r>
            <a:br>
              <a:rPr lang="mn-MN" sz="2400" dirty="0">
                <a:solidFill>
                  <a:srgbClr val="0070C0"/>
                </a:solidFill>
              </a:rPr>
            </a:br>
            <a:r>
              <a:rPr lang="mn-MN" sz="2400" dirty="0">
                <a:solidFill>
                  <a:srgbClr val="0070C0"/>
                </a:solidFill>
              </a:rPr>
              <a:t>“Нийслэл хүрээний сонин бичиг” сонины агуулга </a:t>
            </a:r>
            <a:endParaRPr lang="en-US" sz="2400" dirty="0"/>
          </a:p>
        </p:txBody>
      </p:sp>
      <p:sp>
        <p:nvSpPr>
          <p:cNvPr id="2" name="Content Placeholder 1"/>
          <p:cNvSpPr>
            <a:spLocks noGrp="1"/>
          </p:cNvSpPr>
          <p:nvPr>
            <p:ph idx="1"/>
          </p:nvPr>
        </p:nvSpPr>
        <p:spPr/>
        <p:txBody>
          <a:bodyPr>
            <a:normAutofit lnSpcReduction="10000"/>
          </a:bodyPr>
          <a:lstStyle/>
          <a:p>
            <a:pPr marL="0" indent="0" algn="just">
              <a:buNone/>
            </a:pPr>
            <a:r>
              <a:rPr lang="mn-MN" dirty="0"/>
              <a:t>	Өнөөгийн сэтгүүл зүйн үүднээс авч үзвэл “Нийслэл хүрээний сонин  бичиг” нь тухайн нийгмийн ялгарал, доройтол, ихэс дээдсийн  ёс суртахууныг эрс хурц шүүмжилж, шударга ёсыг сахиулах “хоточ нохой” н үүргээ сайн биелүүлж, зарчмын чухал асуудлаар засгийн газрынхаа эсрэг хүчтэй дуугарч, харьцангуй чөлөөт нийтлэлтэй сонин байжээ. Богд хааны зүгээс уг сониныг “хичээнгүйлэн сайтар шүүмжлэн нэн болгоомжтой үзэж байтугай.” хэмээн анхааруулж байжээ.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400">
                <a:solidFill>
                  <a:srgbClr val="0070C0"/>
                </a:solidFill>
              </a:rPr>
              <a:t>Journalists of</a:t>
            </a:r>
            <a:r>
              <a:rPr lang="mn-MN" sz="2400">
                <a:solidFill>
                  <a:srgbClr val="0070C0"/>
                </a:solidFill>
              </a:rPr>
              <a:t> “</a:t>
            </a:r>
            <a:r>
              <a:rPr lang="en-US" sz="2400">
                <a:solidFill>
                  <a:srgbClr val="0070C0"/>
                </a:solidFill>
              </a:rPr>
              <a:t>Newspapers of the metropolitan area</a:t>
            </a:r>
            <a:r>
              <a:rPr lang="mn-MN" sz="2400">
                <a:solidFill>
                  <a:srgbClr val="0070C0"/>
                </a:solidFill>
              </a:rPr>
              <a:t>”</a:t>
            </a:r>
            <a:br>
              <a:rPr lang="mn-MN" sz="2400">
                <a:solidFill>
                  <a:srgbClr val="0070C0"/>
                </a:solidFill>
              </a:rPr>
            </a:br>
            <a:r>
              <a:rPr lang="mn-MN" sz="2400">
                <a:solidFill>
                  <a:srgbClr val="0070C0"/>
                </a:solidFill>
              </a:rPr>
              <a:t>“Нийслэл хүрээний сонин бичиг”-ийн сэтгүүлчид </a:t>
            </a:r>
            <a:endParaRPr lang="en-US" sz="2400"/>
          </a:p>
        </p:txBody>
      </p:sp>
      <p:sp>
        <p:nvSpPr>
          <p:cNvPr id="2" name="Content Placeholder 1"/>
          <p:cNvSpPr>
            <a:spLocks noGrp="1"/>
          </p:cNvSpPr>
          <p:nvPr>
            <p:ph idx="1"/>
          </p:nvPr>
        </p:nvSpPr>
        <p:spPr/>
        <p:txBody>
          <a:bodyPr/>
          <a:lstStyle/>
          <a:p>
            <a:pPr marL="0" indent="0" algn="just">
              <a:buNone/>
            </a:pPr>
            <a:r>
              <a:rPr lang="mn-MN" dirty="0"/>
              <a:t>Тус сониноос тухайн нийгэм улс төрийн амьдралын дутагдал доголдлыг шүүмжлэхэд зориулсан “эсэргүүцэл”, “шүүмжлэл” гэсэн цуврал нийтлэлүүд гарч байв. Ба, Ма, Бо гэсэн нэрээр Бадрахбаатар,Магсар бэйс, Бодоо нар бичиж Ж.Цэвээн дүгнэлт хийн бичиж байв. Мөн гадаад мэдээг ч нийтэлж, Л.Н Толстой, И.А.  Крылов зэрэг зохиолчдын бүтээлийг ч орчуулан хүргэж байв.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3F8F7-E134-4BCF-B99F-0CEF4C4B2BF6}"/>
              </a:ext>
            </a:extLst>
          </p:cNvPr>
          <p:cNvSpPr>
            <a:spLocks noGrp="1"/>
          </p:cNvSpPr>
          <p:nvPr>
            <p:ph type="title"/>
          </p:nvPr>
        </p:nvSpPr>
        <p:spPr/>
        <p:txBody>
          <a:bodyPr>
            <a:normAutofit/>
          </a:bodyPr>
          <a:lstStyle/>
          <a:p>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a:t>
            </a:r>
            <a:endParaRPr lang="en-US" sz="2400"/>
          </a:p>
        </p:txBody>
      </p:sp>
      <p:sp>
        <p:nvSpPr>
          <p:cNvPr id="3" name="Content Placeholder 2">
            <a:extLst>
              <a:ext uri="{FF2B5EF4-FFF2-40B4-BE49-F238E27FC236}">
                <a16:creationId xmlns:a16="http://schemas.microsoft.com/office/drawing/2014/main" id="{7D7BBD11-0FE7-4D03-BD1D-CAB4521E625B}"/>
              </a:ext>
            </a:extLst>
          </p:cNvPr>
          <p:cNvSpPr>
            <a:spLocks noGrp="1"/>
          </p:cNvSpPr>
          <p:nvPr>
            <p:ph idx="1"/>
          </p:nvPr>
        </p:nvSpPr>
        <p:spPr/>
        <p:txBody>
          <a:bodyPr>
            <a:normAutofit/>
          </a:bodyPr>
          <a:lstStyle/>
          <a:p>
            <a:pPr marL="0" indent="0" algn="just">
              <a:buNone/>
            </a:pPr>
            <a:r>
              <a:rPr lang="mn-MN"/>
              <a:t>“Нийслэл хүрээний сонин бичиг” сонин нь улс орны амьдралыг нэлээд сайн тусгаж байсан бөгөөд мэдээ, нийтлэлийг төвийн яам газруудад байлгасан өөрийн төлөөлөгчид, Хиагт, Улиастай, Ховд, Вангийн хүрээ зэрэг газарт суулгасан өөрийн байнгын </a:t>
            </a:r>
            <a:r>
              <a:rPr lang="mn-MN">
                <a:solidFill>
                  <a:schemeClr val="tx1"/>
                </a:solidFill>
              </a:rPr>
              <a:t>сурвалжлагч</a:t>
            </a:r>
            <a:r>
              <a:rPr lang="mn-MN"/>
              <a:t>, идэвхтэн бичигчдээс, гадаад мэдээг автономитын цахилгаан шуудангийн хороогоор дамжуулж авдаг байсан нь өмнөх сонинтой харьцуулахад шинэлэг зүйл байв. </a:t>
            </a:r>
            <a:endParaRPr lang="en-US"/>
          </a:p>
        </p:txBody>
      </p:sp>
    </p:spTree>
    <p:extLst>
      <p:ext uri="{BB962C8B-B14F-4D97-AF65-F5344CB8AC3E}">
        <p14:creationId xmlns:p14="http://schemas.microsoft.com/office/powerpoint/2010/main" val="23256646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52100-8A31-43BA-89A6-761B44E3DC65}"/>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a:t>
            </a:r>
            <a:endParaRPr lang="en-US" sz="2400"/>
          </a:p>
        </p:txBody>
      </p:sp>
      <p:sp>
        <p:nvSpPr>
          <p:cNvPr id="3" name="Content Placeholder 2">
            <a:extLst>
              <a:ext uri="{FF2B5EF4-FFF2-40B4-BE49-F238E27FC236}">
                <a16:creationId xmlns:a16="http://schemas.microsoft.com/office/drawing/2014/main" id="{5DD7598D-E755-4261-B2F3-C8FAF16B1EB7}"/>
              </a:ext>
            </a:extLst>
          </p:cNvPr>
          <p:cNvSpPr>
            <a:spLocks noGrp="1"/>
          </p:cNvSpPr>
          <p:nvPr>
            <p:ph idx="1"/>
          </p:nvPr>
        </p:nvSpPr>
        <p:spPr/>
        <p:txBody>
          <a:bodyPr/>
          <a:lstStyle/>
          <a:p>
            <a:pPr marL="0" indent="0" algn="just">
              <a:buNone/>
            </a:pPr>
            <a:r>
              <a:rPr lang="mn-MN"/>
              <a:t>Сонины өөр нэг онцлог шинж нь иргэдийн захидал, ёгт үлгэр, ерөөл магтаал, хошин шог бүтээл, эсэргүүцэл, уран нийтлэл, шүүмжлэлт нийтлэл, орчуулгын бүтээлийг олноор хэвлэж байсны хамт гадаад үзэмж, хэл найруулга сайтай, бичлэгийн олон төрөл, зүйлийг чадамгай ашигласан явдал юм.</a:t>
            </a:r>
            <a:endParaRPr lang="en-US"/>
          </a:p>
        </p:txBody>
      </p:sp>
    </p:spTree>
    <p:extLst>
      <p:ext uri="{BB962C8B-B14F-4D97-AF65-F5344CB8AC3E}">
        <p14:creationId xmlns:p14="http://schemas.microsoft.com/office/powerpoint/2010/main" val="2825699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E0C4C-BF39-4B58-B02F-B023EAE7A433}"/>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a:t>
            </a:r>
            <a:endParaRPr lang="en-US" sz="2400"/>
          </a:p>
        </p:txBody>
      </p:sp>
      <p:sp>
        <p:nvSpPr>
          <p:cNvPr id="3" name="Content Placeholder 2">
            <a:extLst>
              <a:ext uri="{FF2B5EF4-FFF2-40B4-BE49-F238E27FC236}">
                <a16:creationId xmlns:a16="http://schemas.microsoft.com/office/drawing/2014/main" id="{B70D764F-858D-43BF-A83A-D2A68C1DB659}"/>
              </a:ext>
            </a:extLst>
          </p:cNvPr>
          <p:cNvSpPr>
            <a:spLocks noGrp="1"/>
          </p:cNvSpPr>
          <p:nvPr>
            <p:ph idx="1"/>
          </p:nvPr>
        </p:nvSpPr>
        <p:spPr/>
        <p:txBody>
          <a:bodyPr>
            <a:normAutofit fontScale="92500" lnSpcReduction="10000"/>
          </a:bodyPr>
          <a:lstStyle/>
          <a:p>
            <a:pPr marL="0" indent="0" algn="just">
              <a:buNone/>
            </a:pPr>
            <a:r>
              <a:rPr lang="mn-MN"/>
              <a:t>“Нийслэл хүрээний сонин бичиг” улс орны дотоодын асуудал, Монголын нийгэм-улс төрийн амьдралыг бүхэлд нь үнэн зөв тусгаж, бас шинжлэх ухааны болоод гэгээрүүлэх чиглэлийн нийтлэлийг өргөн хэвлэж байжээ. Өнөөгийн сэтгүүл зүйн зарчмын үүднээс авч үзвэл “Нийслэл хүрээний сонин бичиг” нь тухайн нийгмийн алдаа дутагдлыг хайр найргүй шүүмжилж, хэв ёсыг сахиулдаг сэтгүүл зүйн “хоточ нохой”-н үүргээ сайн биелүүлдэг, зарчмын чухал асуудлаар засгийн газрынхаа эсрэг хүчтэй дуугардаг, харьцангуй чөлөөт нийтлэлтэй сонин байв.</a:t>
            </a:r>
            <a:endParaRPr lang="en-US"/>
          </a:p>
        </p:txBody>
      </p:sp>
    </p:spTree>
    <p:extLst>
      <p:ext uri="{BB962C8B-B14F-4D97-AF65-F5344CB8AC3E}">
        <p14:creationId xmlns:p14="http://schemas.microsoft.com/office/powerpoint/2010/main" val="3846739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440AD-90DE-4172-8D6F-0F11E7D7E874}"/>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a:t>
            </a:r>
            <a:endParaRPr lang="en-US" sz="2400"/>
          </a:p>
        </p:txBody>
      </p:sp>
      <p:sp>
        <p:nvSpPr>
          <p:cNvPr id="3" name="Content Placeholder 2">
            <a:extLst>
              <a:ext uri="{FF2B5EF4-FFF2-40B4-BE49-F238E27FC236}">
                <a16:creationId xmlns:a16="http://schemas.microsoft.com/office/drawing/2014/main" id="{10B7CE61-BCDB-4555-882C-815DB60CFFFD}"/>
              </a:ext>
            </a:extLst>
          </p:cNvPr>
          <p:cNvSpPr>
            <a:spLocks noGrp="1"/>
          </p:cNvSpPr>
          <p:nvPr>
            <p:ph idx="1"/>
          </p:nvPr>
        </p:nvSpPr>
        <p:spPr/>
        <p:txBody>
          <a:bodyPr>
            <a:normAutofit/>
          </a:bodyPr>
          <a:lstStyle/>
          <a:p>
            <a:pPr marL="0" indent="0" algn="just">
              <a:buNone/>
            </a:pPr>
            <a:r>
              <a:rPr lang="mn-MN"/>
              <a:t>Сонины эрхлэгчээр нь Д.Бодоо, Ж.Цэвээн нар ажиллаж, сэтгүүлч Д.Бадрахбаатар, Б.Дорж, Д.Ээндэн, Н.Намсрай, Н.Жанцансамбуу, Оросын хувьсгалч М.И.Кучеренко, В.Я.Кондаков нар сонин гаргах ажилд идэвхтэй оролцож байсан. Энэ нь нийтлэлийг ардчилсан чиглэлтэй болгоход нөлөөлжээ. </a:t>
            </a:r>
            <a:endParaRPr lang="en-US"/>
          </a:p>
        </p:txBody>
      </p:sp>
    </p:spTree>
    <p:extLst>
      <p:ext uri="{BB962C8B-B14F-4D97-AF65-F5344CB8AC3E}">
        <p14:creationId xmlns:p14="http://schemas.microsoft.com/office/powerpoint/2010/main" val="36105426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64582-1415-4F26-8129-DBC54ABC7CA9}"/>
              </a:ext>
            </a:extLst>
          </p:cNvPr>
          <p:cNvSpPr>
            <a:spLocks noGrp="1"/>
          </p:cNvSpPr>
          <p:nvPr>
            <p:ph type="title"/>
          </p:nvPr>
        </p:nvSpPr>
        <p:spPr/>
        <p:txBody>
          <a:bodyPr>
            <a:normAutofit/>
          </a:bodyPr>
          <a:lstStyle/>
          <a:p>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a:t>
            </a:r>
            <a:endParaRPr lang="en-US" sz="2400"/>
          </a:p>
        </p:txBody>
      </p:sp>
      <p:sp>
        <p:nvSpPr>
          <p:cNvPr id="3" name="Content Placeholder 2">
            <a:extLst>
              <a:ext uri="{FF2B5EF4-FFF2-40B4-BE49-F238E27FC236}">
                <a16:creationId xmlns:a16="http://schemas.microsoft.com/office/drawing/2014/main" id="{6824FEB1-7AC0-4D5B-8E5B-EB1B598559D6}"/>
              </a:ext>
            </a:extLst>
          </p:cNvPr>
          <p:cNvSpPr>
            <a:spLocks noGrp="1"/>
          </p:cNvSpPr>
          <p:nvPr>
            <p:ph idx="1"/>
          </p:nvPr>
        </p:nvSpPr>
        <p:spPr/>
        <p:txBody>
          <a:bodyPr/>
          <a:lstStyle/>
          <a:p>
            <a:pPr marL="0" indent="0" algn="just">
              <a:buNone/>
            </a:pPr>
            <a:r>
              <a:rPr lang="mn-MN"/>
              <a:t>“Нийслэл хүрээний сонин бичиг” сонин нь ард түмний эрх ашгийг хамгаалж, Монголын феодалын байгууллын хоцрогдол, ихэс дээдсийн харгис хэрцгий явдлыг хурц шүүмжилж, улс үндэстнийхээ тусгаар тогтнолыг хамгаалан бэхжүүлэх, харийн түрэмгийллийн эсрэг тууштай тэмцэх чиглэлийг барьсан дэвшилт ардчилсан хэвлэл гэж үнлэгддэг.  </a:t>
            </a:r>
            <a:endParaRPr lang="en-US"/>
          </a:p>
        </p:txBody>
      </p:sp>
    </p:spTree>
    <p:extLst>
      <p:ext uri="{BB962C8B-B14F-4D97-AF65-F5344CB8AC3E}">
        <p14:creationId xmlns:p14="http://schemas.microsoft.com/office/powerpoint/2010/main" val="2114322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83EF7-A674-4973-98B8-D8C769EAC6D4}"/>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a:t>
            </a:r>
            <a:endParaRPr lang="en-US" sz="2400"/>
          </a:p>
        </p:txBody>
      </p:sp>
      <p:sp>
        <p:nvSpPr>
          <p:cNvPr id="3" name="Content Placeholder 2">
            <a:extLst>
              <a:ext uri="{FF2B5EF4-FFF2-40B4-BE49-F238E27FC236}">
                <a16:creationId xmlns:a16="http://schemas.microsoft.com/office/drawing/2014/main" id="{23BEF2F5-E28B-49A8-9E84-C5F4CAE8026C}"/>
              </a:ext>
            </a:extLst>
          </p:cNvPr>
          <p:cNvSpPr>
            <a:spLocks noGrp="1"/>
          </p:cNvSpPr>
          <p:nvPr>
            <p:ph idx="1"/>
          </p:nvPr>
        </p:nvSpPr>
        <p:spPr/>
        <p:txBody>
          <a:bodyPr>
            <a:normAutofit fontScale="92500" lnSpcReduction="20000"/>
          </a:bodyPr>
          <a:lstStyle/>
          <a:p>
            <a:pPr algn="just"/>
            <a:r>
              <a:rPr lang="mn-MN"/>
              <a:t>Ардын хувьсгалын өмнө гарч байсан сонин хэвлэлүүдийн дотор монголчууд өөрсдийн гараар хийж, хамгийн урт хугацаанд хамгийн олон дугаар гаргасан нь энэхүү “Нийслэл хүрээний сонин бичиг” байсан. Үндэсний чөлөөлөх хөдөлгөөний дайчин индэр болж, феодал колоничлогчдын эсрэг хандсан хурц нийтлэлээрээ монголын сэтгүүл зүйн хөгжилд зохих хувь нэмрээ оруулж, тогтмол хэвлэлийн шинэ хэв маяг, агуулгыг төлөвшүүлэхэд ач тусаа үзүүлж, сонины дэвшилт ардчилсан эх оронч уламжлалыг үлдээснээрээ томоохон ач холбогдолтой юм.</a:t>
            </a:r>
          </a:p>
          <a:p>
            <a:endParaRPr lang="en-US"/>
          </a:p>
        </p:txBody>
      </p:sp>
    </p:spTree>
    <p:extLst>
      <p:ext uri="{BB962C8B-B14F-4D97-AF65-F5344CB8AC3E}">
        <p14:creationId xmlns:p14="http://schemas.microsoft.com/office/powerpoint/2010/main" val="39741641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6DDAE-D181-4B4B-8C35-3BC4FE3B50AD}"/>
              </a:ext>
            </a:extLst>
          </p:cNvPr>
          <p:cNvSpPr>
            <a:spLocks noGrp="1"/>
          </p:cNvSpPr>
          <p:nvPr>
            <p:ph type="title"/>
          </p:nvPr>
        </p:nvSpPr>
        <p:spPr/>
        <p:txBody>
          <a:bodyPr>
            <a:normAutofit/>
          </a:bodyPr>
          <a:lstStyle/>
          <a:p>
            <a:br>
              <a:rPr lang="mn-MN" sz="2400">
                <a:solidFill>
                  <a:srgbClr val="0070C0"/>
                </a:solidFill>
              </a:rPr>
            </a:br>
            <a:r>
              <a:rPr lang="en-US" sz="2400">
                <a:solidFill>
                  <a:srgbClr val="0070C0"/>
                </a:solidFill>
              </a:rPr>
              <a:t>Newspapers of the metropolitan area</a:t>
            </a:r>
            <a:br>
              <a:rPr lang="mn-MN" sz="2400">
                <a:solidFill>
                  <a:srgbClr val="0070C0"/>
                </a:solidFill>
              </a:rPr>
            </a:br>
            <a:r>
              <a:rPr lang="mn-MN" sz="2400">
                <a:solidFill>
                  <a:srgbClr val="0070C0"/>
                </a:solidFill>
              </a:rPr>
              <a:t>Нийслэл хүрээний сонин бичиг</a:t>
            </a:r>
            <a:endParaRPr lang="en-US" sz="2400"/>
          </a:p>
        </p:txBody>
      </p:sp>
      <p:sp>
        <p:nvSpPr>
          <p:cNvPr id="3" name="Content Placeholder 2">
            <a:extLst>
              <a:ext uri="{FF2B5EF4-FFF2-40B4-BE49-F238E27FC236}">
                <a16:creationId xmlns:a16="http://schemas.microsoft.com/office/drawing/2014/main" id="{70F85713-2649-4725-A672-36D48A24F77D}"/>
              </a:ext>
            </a:extLst>
          </p:cNvPr>
          <p:cNvSpPr>
            <a:spLocks noGrp="1"/>
          </p:cNvSpPr>
          <p:nvPr>
            <p:ph idx="1"/>
          </p:nvPr>
        </p:nvSpPr>
        <p:spPr/>
        <p:txBody>
          <a:bodyPr>
            <a:normAutofit fontScale="92500"/>
          </a:bodyPr>
          <a:lstStyle/>
          <a:p>
            <a:pPr marL="0" indent="0" algn="just">
              <a:buNone/>
            </a:pPr>
            <a:r>
              <a:rPr lang="mn-MN"/>
              <a:t>“Нийслэл хүрээний сонин бичиг” сонин нь 1920 оны 1 дүгээр сарын 23-нд хаагдсан бөгөөд 4 жил гаруй хугацаанд нийт 103 дугаар гарсан байна.</a:t>
            </a:r>
          </a:p>
          <a:p>
            <a:pPr marL="0" indent="0" algn="just">
              <a:buNone/>
            </a:pPr>
            <a:r>
              <a:rPr lang="mn-MN"/>
              <a:t>Энэхүү сонин нь Монголын уншигчдыг Л.Н Толстой, И.А Крылов, А.С Грибоедов нарын болон европын зохиолчдын зохиол бүтээлийг танилцуулж, дэлхийн улс орнууд бичиг үсгийн соёлтой болныг тайлбарлан таниулж монголын ард иргэдийг сургууль соёлын ажилд идэвхийлэхийг уриалж байлаа. </a:t>
            </a:r>
            <a:endParaRPr lang="en-US"/>
          </a:p>
        </p:txBody>
      </p:sp>
    </p:spTree>
    <p:extLst>
      <p:ext uri="{BB962C8B-B14F-4D97-AF65-F5344CB8AC3E}">
        <p14:creationId xmlns:p14="http://schemas.microsoft.com/office/powerpoint/2010/main" val="2903801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5C4E5-D5BA-4821-8D31-68511DFC8FE7}"/>
              </a:ext>
            </a:extLst>
          </p:cNvPr>
          <p:cNvSpPr>
            <a:spLocks noGrp="1"/>
          </p:cNvSpPr>
          <p:nvPr>
            <p:ph type="title"/>
          </p:nvPr>
        </p:nvSpPr>
        <p:spPr/>
        <p:txBody>
          <a:bodyPr>
            <a:normAutofit fontScale="90000"/>
          </a:bodyPr>
          <a:lstStyle/>
          <a:p>
            <a:br>
              <a:rPr lang="mn-MN">
                <a:solidFill>
                  <a:srgbClr val="0070C0"/>
                </a:solidFill>
              </a:rPr>
            </a:br>
            <a:r>
              <a:rPr lang="en-US" sz="2700">
                <a:solidFill>
                  <a:srgbClr val="0070C0"/>
                </a:solidFill>
              </a:rPr>
              <a:t>Newspapers of the metropolitan area</a:t>
            </a:r>
            <a:br>
              <a:rPr lang="mn-MN" sz="2700">
                <a:solidFill>
                  <a:srgbClr val="0070C0"/>
                </a:solidFill>
              </a:rPr>
            </a:br>
            <a:r>
              <a:rPr lang="mn-MN" sz="2700">
                <a:solidFill>
                  <a:srgbClr val="0070C0"/>
                </a:solidFill>
              </a:rPr>
              <a:t>Нийслэл хүрээний сонин бичиг</a:t>
            </a:r>
            <a:endParaRPr lang="en-US" sz="2700"/>
          </a:p>
        </p:txBody>
      </p:sp>
      <p:sp>
        <p:nvSpPr>
          <p:cNvPr id="3" name="Content Placeholder 2">
            <a:extLst>
              <a:ext uri="{FF2B5EF4-FFF2-40B4-BE49-F238E27FC236}">
                <a16:creationId xmlns:a16="http://schemas.microsoft.com/office/drawing/2014/main" id="{3A0FF129-D693-475F-AB5E-CFCAB781611F}"/>
              </a:ext>
            </a:extLst>
          </p:cNvPr>
          <p:cNvSpPr>
            <a:spLocks noGrp="1"/>
          </p:cNvSpPr>
          <p:nvPr>
            <p:ph idx="1"/>
          </p:nvPr>
        </p:nvSpPr>
        <p:spPr/>
        <p:txBody>
          <a:bodyPr/>
          <a:lstStyle/>
          <a:p>
            <a:pPr marL="0" indent="0" algn="just">
              <a:buNone/>
            </a:pPr>
            <a:r>
              <a:rPr lang="mn-MN"/>
              <a:t>Энэ сонин улс орны дотоод асуудал, Монголын нийгэм, улс төрийн амьдралыг үнэн зөв тусгаж, шинжлэх ухааны гэгээрүүлэх чиглэлийн материал ихээр нийтэлж байв. Тухайн нийгмийн алдаа дутагдлыг ихээхэн шүүмжилж бичиж байсан нь сэтгүүл зүйн үүргээ сайн биелүүлж байсан ардчилсан хэвлэл гэж судлаачид үздэг. </a:t>
            </a:r>
            <a:endParaRPr lang="en-US"/>
          </a:p>
        </p:txBody>
      </p:sp>
    </p:spTree>
    <p:extLst>
      <p:ext uri="{BB962C8B-B14F-4D97-AF65-F5344CB8AC3E}">
        <p14:creationId xmlns:p14="http://schemas.microsoft.com/office/powerpoint/2010/main" val="34549533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90D68-AD86-4F31-8636-28ED5F1E4353}"/>
              </a:ext>
            </a:extLst>
          </p:cNvPr>
          <p:cNvSpPr>
            <a:spLocks noGrp="1"/>
          </p:cNvSpPr>
          <p:nvPr>
            <p:ph type="title"/>
          </p:nvPr>
        </p:nvSpPr>
        <p:spPr/>
        <p:txBody>
          <a:bodyPr>
            <a:normAutofit/>
          </a:bodyPr>
          <a:lstStyle/>
          <a:p>
            <a:r>
              <a:rPr lang="en-US" sz="2400">
                <a:solidFill>
                  <a:srgbClr val="0070C0"/>
                </a:solidFill>
              </a:rPr>
              <a:t>Summary </a:t>
            </a:r>
            <a:br>
              <a:rPr lang="mn-MN" sz="2400">
                <a:solidFill>
                  <a:srgbClr val="0070C0"/>
                </a:solidFill>
              </a:rPr>
            </a:br>
            <a:r>
              <a:rPr lang="mn-MN" sz="2400">
                <a:solidFill>
                  <a:srgbClr val="0070C0"/>
                </a:solidFill>
              </a:rPr>
              <a:t>Дүгнэлт </a:t>
            </a:r>
            <a:endParaRPr lang="en-US" sz="2400">
              <a:solidFill>
                <a:srgbClr val="0070C0"/>
              </a:solidFill>
            </a:endParaRPr>
          </a:p>
        </p:txBody>
      </p:sp>
      <p:sp>
        <p:nvSpPr>
          <p:cNvPr id="3" name="Content Placeholder 2">
            <a:extLst>
              <a:ext uri="{FF2B5EF4-FFF2-40B4-BE49-F238E27FC236}">
                <a16:creationId xmlns:a16="http://schemas.microsoft.com/office/drawing/2014/main" id="{479CB1C3-B857-45BA-A9AF-71E9016E9D72}"/>
              </a:ext>
            </a:extLst>
          </p:cNvPr>
          <p:cNvSpPr>
            <a:spLocks noGrp="1"/>
          </p:cNvSpPr>
          <p:nvPr>
            <p:ph idx="1"/>
          </p:nvPr>
        </p:nvSpPr>
        <p:spPr/>
        <p:txBody>
          <a:bodyPr/>
          <a:lstStyle/>
          <a:p>
            <a:r>
              <a:rPr lang="mn-MN"/>
              <a:t>Богд хаант Монгол улсын үед гарч байсан Шинэ толь хэмээх бичиг” сонин нь Нийслэл хүрээнд монгол бичгээр хэвлэгдсэн, монголчууд өөрсдөө бие даан хэвлэсэн гэдгээрээ онцлогтой хэвлэл юм. “Нийслэл хүрээний сонин бичиг” хөдөө аж ахуй, эдийн засаг, соёлын асуудал, урлаг утга зохиол, ёс суртахууны зэрэг олон асуудлыг тусгадаг байсан нь “Шинэ толь хамаах бичиг” сониныг бодоход агуулгын хувьд өргөн хүрээг хамарч байна.   </a:t>
            </a:r>
            <a:endParaRPr lang="en-US"/>
          </a:p>
        </p:txBody>
      </p:sp>
    </p:spTree>
    <p:extLst>
      <p:ext uri="{BB962C8B-B14F-4D97-AF65-F5344CB8AC3E}">
        <p14:creationId xmlns:p14="http://schemas.microsoft.com/office/powerpoint/2010/main" val="4977493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4C73A-8F17-45D0-A30B-C1EF2892A436}"/>
              </a:ext>
            </a:extLst>
          </p:cNvPr>
          <p:cNvSpPr>
            <a:spLocks noGrp="1"/>
          </p:cNvSpPr>
          <p:nvPr>
            <p:ph type="title"/>
          </p:nvPr>
        </p:nvSpPr>
        <p:spPr/>
        <p:txBody>
          <a:bodyPr>
            <a:normAutofit fontScale="90000"/>
          </a:bodyPr>
          <a:lstStyle/>
          <a:p>
            <a:r>
              <a:rPr lang="en-US">
                <a:solidFill>
                  <a:srgbClr val="0070C0"/>
                </a:solidFill>
              </a:rPr>
              <a:t>Exersize</a:t>
            </a:r>
            <a:br>
              <a:rPr lang="en-US">
                <a:solidFill>
                  <a:srgbClr val="0070C0"/>
                </a:solidFill>
              </a:rPr>
            </a:br>
            <a:r>
              <a:rPr lang="mn-MN">
                <a:solidFill>
                  <a:srgbClr val="0070C0"/>
                </a:solidFill>
              </a:rPr>
              <a:t>Дасгал ажил </a:t>
            </a:r>
            <a:endParaRPr lang="en-US"/>
          </a:p>
        </p:txBody>
      </p:sp>
      <p:sp>
        <p:nvSpPr>
          <p:cNvPr id="3" name="Content Placeholder 2">
            <a:extLst>
              <a:ext uri="{FF2B5EF4-FFF2-40B4-BE49-F238E27FC236}">
                <a16:creationId xmlns:a16="http://schemas.microsoft.com/office/drawing/2014/main" id="{EEC12113-89F3-4C71-ADA4-F08072232BED}"/>
              </a:ext>
            </a:extLst>
          </p:cNvPr>
          <p:cNvSpPr>
            <a:spLocks noGrp="1"/>
          </p:cNvSpPr>
          <p:nvPr>
            <p:ph idx="1"/>
          </p:nvPr>
        </p:nvSpPr>
        <p:spPr/>
        <p:txBody>
          <a:bodyPr>
            <a:normAutofit fontScale="92500" lnSpcReduction="20000"/>
          </a:bodyPr>
          <a:lstStyle/>
          <a:p>
            <a:r>
              <a:rPr lang="mn-MN" b="1"/>
              <a:t>Дараах асуултад хариулан бич. </a:t>
            </a:r>
            <a:endParaRPr lang="en-US" b="1"/>
          </a:p>
          <a:p>
            <a:pPr marL="0" indent="0">
              <a:buNone/>
            </a:pPr>
            <a:r>
              <a:rPr lang="en-US"/>
              <a:t>a)</a:t>
            </a:r>
            <a:r>
              <a:rPr lang="mn-MN"/>
              <a:t>. Монголын үндэсний сэтгүүл зүйн өдөр хэзээ вэ. 1. 1913 оны гуравдугаар сарын 6  </a:t>
            </a:r>
          </a:p>
          <a:p>
            <a:pPr marL="0" indent="0">
              <a:buNone/>
            </a:pPr>
            <a:r>
              <a:rPr lang="mn-MN"/>
              <a:t>         2. Эсвэл 1913 оны гуравдугаар сарын 18 </a:t>
            </a:r>
          </a:p>
          <a:p>
            <a:pPr marL="0" indent="0">
              <a:buNone/>
            </a:pPr>
            <a:r>
              <a:rPr lang="mn-MN"/>
              <a:t>Тодруулна уу?</a:t>
            </a:r>
          </a:p>
          <a:p>
            <a:pPr marL="0" indent="0">
              <a:buNone/>
            </a:pPr>
            <a:r>
              <a:rPr lang="mn-MN"/>
              <a:t>б</a:t>
            </a:r>
            <a:r>
              <a:rPr lang="en-US"/>
              <a:t>)</a:t>
            </a:r>
            <a:r>
              <a:rPr lang="mn-MN"/>
              <a:t>.  “Шинэ толь хэмээх бичиг” сонины нийтлэлийн гол  агуулга юу байсан бэ? </a:t>
            </a:r>
          </a:p>
          <a:p>
            <a:pPr marL="0" indent="0">
              <a:buNone/>
            </a:pPr>
            <a:r>
              <a:rPr lang="mn-MN"/>
              <a:t>в</a:t>
            </a:r>
            <a:r>
              <a:rPr lang="en-US"/>
              <a:t>)</a:t>
            </a:r>
            <a:r>
              <a:rPr lang="mn-MN"/>
              <a:t>. “Нийслэл хүрээний сонин бичиг”  сонины талаар ярилцах. </a:t>
            </a:r>
          </a:p>
          <a:p>
            <a:endParaRPr lang="en-US"/>
          </a:p>
        </p:txBody>
      </p:sp>
    </p:spTree>
    <p:extLst>
      <p:ext uri="{BB962C8B-B14F-4D97-AF65-F5344CB8AC3E}">
        <p14:creationId xmlns:p14="http://schemas.microsoft.com/office/powerpoint/2010/main" val="9483806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F3F6F-0629-4A89-B378-68DC931B84AC}"/>
              </a:ext>
            </a:extLst>
          </p:cNvPr>
          <p:cNvSpPr>
            <a:spLocks noGrp="1"/>
          </p:cNvSpPr>
          <p:nvPr>
            <p:ph type="title"/>
          </p:nvPr>
        </p:nvSpPr>
        <p:spPr/>
        <p:txBody>
          <a:bodyPr>
            <a:normAutofit fontScale="90000"/>
          </a:bodyPr>
          <a:lstStyle/>
          <a:p>
            <a:r>
              <a:rPr lang="en-US">
                <a:solidFill>
                  <a:srgbClr val="0070C0"/>
                </a:solidFill>
              </a:rPr>
              <a:t>Home work:</a:t>
            </a:r>
            <a:br>
              <a:rPr lang="en-US">
                <a:solidFill>
                  <a:srgbClr val="0070C0"/>
                </a:solidFill>
              </a:rPr>
            </a:br>
            <a:r>
              <a:rPr lang="mn-MN">
                <a:solidFill>
                  <a:srgbClr val="0070C0"/>
                </a:solidFill>
              </a:rPr>
              <a:t>Даалгавар:</a:t>
            </a:r>
            <a:endParaRPr lang="en-US"/>
          </a:p>
        </p:txBody>
      </p:sp>
      <p:sp>
        <p:nvSpPr>
          <p:cNvPr id="3" name="Content Placeholder 2">
            <a:extLst>
              <a:ext uri="{FF2B5EF4-FFF2-40B4-BE49-F238E27FC236}">
                <a16:creationId xmlns:a16="http://schemas.microsoft.com/office/drawing/2014/main" id="{846F858B-2A85-43A6-A560-7470BD6FAB0F}"/>
              </a:ext>
            </a:extLst>
          </p:cNvPr>
          <p:cNvSpPr>
            <a:spLocks noGrp="1"/>
          </p:cNvSpPr>
          <p:nvPr>
            <p:ph idx="1"/>
          </p:nvPr>
        </p:nvSpPr>
        <p:spPr/>
        <p:txBody>
          <a:bodyPr/>
          <a:lstStyle/>
          <a:p>
            <a:r>
              <a:rPr lang="mn-MN"/>
              <a:t>Дээрх хоёр сонины талаар болон Монголын сэтгүүл зүйн өдрийн талаар ашигласан материал дахь номуудыг унших. </a:t>
            </a:r>
            <a:endParaRPr lang="en-US"/>
          </a:p>
        </p:txBody>
      </p:sp>
    </p:spTree>
    <p:extLst>
      <p:ext uri="{BB962C8B-B14F-4D97-AF65-F5344CB8AC3E}">
        <p14:creationId xmlns:p14="http://schemas.microsoft.com/office/powerpoint/2010/main" val="34834880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A3C80-855C-458E-8E79-C3C50DDF28AA}"/>
              </a:ext>
            </a:extLst>
          </p:cNvPr>
          <p:cNvSpPr>
            <a:spLocks noGrp="1"/>
          </p:cNvSpPr>
          <p:nvPr>
            <p:ph type="title"/>
          </p:nvPr>
        </p:nvSpPr>
        <p:spPr/>
        <p:txBody>
          <a:bodyPr>
            <a:normAutofit fontScale="90000"/>
          </a:bodyPr>
          <a:lstStyle/>
          <a:p>
            <a:r>
              <a:rPr lang="en-US">
                <a:solidFill>
                  <a:srgbClr val="0070C0"/>
                </a:solidFill>
              </a:rPr>
              <a:t>References</a:t>
            </a:r>
            <a:br>
              <a:rPr lang="en-US">
                <a:solidFill>
                  <a:srgbClr val="0070C0"/>
                </a:solidFill>
              </a:rPr>
            </a:br>
            <a:r>
              <a:rPr lang="mn-MN">
                <a:solidFill>
                  <a:srgbClr val="0070C0"/>
                </a:solidFill>
              </a:rPr>
              <a:t>Ашиглах  эх сурвалж</a:t>
            </a:r>
            <a:endParaRPr lang="en-US"/>
          </a:p>
        </p:txBody>
      </p:sp>
      <p:sp>
        <p:nvSpPr>
          <p:cNvPr id="3" name="Content Placeholder 2">
            <a:extLst>
              <a:ext uri="{FF2B5EF4-FFF2-40B4-BE49-F238E27FC236}">
                <a16:creationId xmlns:a16="http://schemas.microsoft.com/office/drawing/2014/main" id="{C9322D84-34FB-4F40-9F5F-AC4A66AC0FE8}"/>
              </a:ext>
            </a:extLst>
          </p:cNvPr>
          <p:cNvSpPr>
            <a:spLocks noGrp="1"/>
          </p:cNvSpPr>
          <p:nvPr>
            <p:ph idx="1"/>
          </p:nvPr>
        </p:nvSpPr>
        <p:spPr/>
        <p:txBody>
          <a:bodyPr>
            <a:normAutofit fontScale="77500" lnSpcReduction="20000"/>
          </a:bodyPr>
          <a:lstStyle/>
          <a:p>
            <a:r>
              <a:rPr lang="mn-MN" b="1" u="sng"/>
              <a:t>Уншиж судлах нэмэлт материал: </a:t>
            </a:r>
          </a:p>
          <a:p>
            <a:r>
              <a:rPr lang="mn-MN" sz="2100"/>
              <a:t>Батжаргал Д. Зуун жил. УБ.2013.</a:t>
            </a:r>
            <a:endParaRPr lang="en-US" sz="2100"/>
          </a:p>
          <a:p>
            <a:r>
              <a:rPr lang="mn-MN"/>
              <a:t>Дэлэг Д. Монголын хэвлэл. УБ. 1971.</a:t>
            </a:r>
            <a:endParaRPr lang="en-US"/>
          </a:p>
          <a:p>
            <a:r>
              <a:rPr lang="mn-MN"/>
              <a:t>Норовсүрэн Л. Монголын сэтгүүл зүйн түүхэн тойм. УБ. 2000. </a:t>
            </a:r>
            <a:endParaRPr lang="en-US"/>
          </a:p>
          <a:p>
            <a:r>
              <a:rPr lang="mn-MN"/>
              <a:t>Норовсүрэн Л. ХХ зууны эхэн үеийн Монголын сэтгүүлчид. УБ.2012 </a:t>
            </a:r>
            <a:endParaRPr lang="en-US"/>
          </a:p>
          <a:p>
            <a:r>
              <a:rPr lang="mn-MN" b="1"/>
              <a:t> </a:t>
            </a:r>
            <a:r>
              <a:rPr lang="mn-MN"/>
              <a:t>Галаарид Б. Монголын чөлөөт хэвлэлийн хөгжил төлөвшил. 2018</a:t>
            </a:r>
            <a:endParaRPr lang="en-US"/>
          </a:p>
          <a:p>
            <a:r>
              <a:rPr lang="mn-MN"/>
              <a:t>Одмандах М. Монголын анхны тогтмол хэвлэлийн түүхийн судалгаа. 2021</a:t>
            </a:r>
            <a:endParaRPr lang="en-US"/>
          </a:p>
        </p:txBody>
      </p:sp>
    </p:spTree>
    <p:extLst>
      <p:ext uri="{BB962C8B-B14F-4D97-AF65-F5344CB8AC3E}">
        <p14:creationId xmlns:p14="http://schemas.microsoft.com/office/powerpoint/2010/main" val="245511554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1728</TotalTime>
  <Words>2421</Words>
  <Application>Microsoft Office PowerPoint</Application>
  <PresentationFormat>On-screen Show (4:3)</PresentationFormat>
  <Paragraphs>128</Paragraphs>
  <Slides>35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Garamond</vt:lpstr>
      <vt:lpstr>Organic</vt:lpstr>
      <vt:lpstr>PowerPoint Presentation</vt:lpstr>
      <vt:lpstr>                        </vt:lpstr>
      <vt:lpstr>  Content of  Lecture-1 Хичээлийн агуулга-1   </vt:lpstr>
      <vt:lpstr>Content of  Lecture-2 Хичээлийн агуулга-2</vt:lpstr>
      <vt:lpstr>  “Шинэ толь хэмээх бичиг” сонин "New Mirror" newspaper </vt:lpstr>
      <vt:lpstr> “Шинэ толь хэмээх бичиг” сонин "New Mirror" newspaper</vt:lpstr>
      <vt:lpstr>  “Шинэ толь хэмээх бичиг” сонин "New Mirror" newspaper </vt:lpstr>
      <vt:lpstr>“Шинэ толь хэмээх бичиг” сонин "New Mirror" newspaper</vt:lpstr>
      <vt:lpstr>  “Шинэ толь хэмээх бичиг” сонин "New Mirror" newspaper </vt:lpstr>
      <vt:lpstr>   “Шинэ толь хэмээх бичиг” сонин "New Mirror" newspaper  </vt:lpstr>
      <vt:lpstr>   “Шинэ толь хэмээх бичиг” сонин "New Mirror" newspaper </vt:lpstr>
      <vt:lpstr> “Шинэ толь хэмээх бичиг” сонин "New Mirror" newspaper</vt:lpstr>
      <vt:lpstr> “Шинэ толь хэмээх бичиг” сонин "New Mirror" newspaper</vt:lpstr>
      <vt:lpstr>“Шинэ толь хэмээх бичиг” сонин "New Mirror" newspaper</vt:lpstr>
      <vt:lpstr>“Шинэ толь хэмээх бичиг” сонин "New Mirror" newspaper</vt:lpstr>
      <vt:lpstr>Newspapers of the metropolitan area Нийслэл хүрээний сонин бичиг </vt:lpstr>
      <vt:lpstr>Newspapers of the metropolitan area Нийслэл хүрээний сонин бичиг </vt:lpstr>
      <vt:lpstr> Newspapers of the metropolitan area Нийслэл хүрээний сонин бичиг </vt:lpstr>
      <vt:lpstr> Newspapers of the metropolitan area Нийслэл хүрээний сонин бичиг </vt:lpstr>
      <vt:lpstr>Contents of the newspaper “Newspapers of the metropolitan area” “Нийслэл хүрээний сонин бичиг” сонины агуулга </vt:lpstr>
      <vt:lpstr>Contents of the newspaper “Newspapers of the metropolitan area” “Нийслэл хүрээний сонин бичиг” сонины агуулга </vt:lpstr>
      <vt:lpstr>Contents of the newspaper “Newspapers of the metropolitan area” “Нийслэл хүрээний сонин бичиг” сонины агуулга </vt:lpstr>
      <vt:lpstr>Journalists of “Newspapers of the metropolitan area” “Нийслэл хүрээний сонин бичиг”-ийн сэтгүүлчид </vt:lpstr>
      <vt:lpstr>Newspapers of the metropolitan area Нийслэл хүрээний сонин бичиг</vt:lpstr>
      <vt:lpstr> Newspapers of the metropolitan area Нийслэл хүрээний сонин бичиг</vt:lpstr>
      <vt:lpstr> Newspapers of the metropolitan area Нийслэл хүрээний сонин бичиг</vt:lpstr>
      <vt:lpstr> Newspapers of the metropolitan area Нийслэл хүрээний сонин бичиг</vt:lpstr>
      <vt:lpstr>Newspapers of the metropolitan area Нийслэл хүрээний сонин бичиг</vt:lpstr>
      <vt:lpstr> Newspapers of the metropolitan area Нийслэл хүрээний сонин бичиг</vt:lpstr>
      <vt:lpstr> Newspapers of the metropolitan area Нийслэл хүрээний сонин бичиг</vt:lpstr>
      <vt:lpstr> Newspapers of the metropolitan area Нийслэл хүрээний сонин бичиг</vt:lpstr>
      <vt:lpstr>Summary  Дүгнэлт </vt:lpstr>
      <vt:lpstr>Exersize Дасгал ажил </vt:lpstr>
      <vt:lpstr>Home work: Даалгавар:</vt:lpstr>
      <vt:lpstr>References Ашиглах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dorjkhand deko</cp:lastModifiedBy>
  <cp:revision>244</cp:revision>
  <dcterms:created xsi:type="dcterms:W3CDTF">2017-03-04T11:03:10Z</dcterms:created>
  <dcterms:modified xsi:type="dcterms:W3CDTF">2024-04-21T02:01:39Z</dcterms:modified>
</cp:coreProperties>
</file>