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notesMasterIdLst>
    <p:notesMasterId r:id="rId40"/>
  </p:notesMasterIdLst>
  <p:sldIdLst>
    <p:sldId id="290" r:id="rId2"/>
    <p:sldId id="347" r:id="rId3"/>
    <p:sldId id="348" r:id="rId4"/>
    <p:sldId id="360" r:id="rId5"/>
    <p:sldId id="400" r:id="rId6"/>
    <p:sldId id="378" r:id="rId7"/>
    <p:sldId id="369" r:id="rId8"/>
    <p:sldId id="371" r:id="rId9"/>
    <p:sldId id="372" r:id="rId10"/>
    <p:sldId id="377" r:id="rId11"/>
    <p:sldId id="374" r:id="rId12"/>
    <p:sldId id="376" r:id="rId13"/>
    <p:sldId id="375" r:id="rId14"/>
    <p:sldId id="379" r:id="rId15"/>
    <p:sldId id="380" r:id="rId16"/>
    <p:sldId id="381" r:id="rId17"/>
    <p:sldId id="373" r:id="rId18"/>
    <p:sldId id="383" r:id="rId19"/>
    <p:sldId id="384" r:id="rId20"/>
    <p:sldId id="385" r:id="rId21"/>
    <p:sldId id="386" r:id="rId22"/>
    <p:sldId id="387" r:id="rId23"/>
    <p:sldId id="389" r:id="rId24"/>
    <p:sldId id="390" r:id="rId25"/>
    <p:sldId id="388" r:id="rId26"/>
    <p:sldId id="391" r:id="rId27"/>
    <p:sldId id="392" r:id="rId28"/>
    <p:sldId id="393" r:id="rId29"/>
    <p:sldId id="394" r:id="rId30"/>
    <p:sldId id="395" r:id="rId31"/>
    <p:sldId id="396" r:id="rId32"/>
    <p:sldId id="397" r:id="rId33"/>
    <p:sldId id="398" r:id="rId34"/>
    <p:sldId id="399" r:id="rId35"/>
    <p:sldId id="401" r:id="rId36"/>
    <p:sldId id="366" r:id="rId37"/>
    <p:sldId id="367" r:id="rId38"/>
    <p:sldId id="368" r:id="rId3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B322A"/>
    <a:srgbClr val="0070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347" autoAdjust="0"/>
    <p:restoredTop sz="94660"/>
  </p:normalViewPr>
  <p:slideViewPr>
    <p:cSldViewPr>
      <p:cViewPr varScale="1">
        <p:scale>
          <a:sx n="77" d="100"/>
          <a:sy n="77" d="100"/>
        </p:scale>
        <p:origin x="1142"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CD3A50-6D5D-483F-BAF8-FDB9B9AFE880}" type="datetimeFigureOut">
              <a:rPr lang="en-US" smtClean="0"/>
              <a:t>6/6/2024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CDDC3E-8260-463F-92E5-6850841206AD}" type="slidenum">
              <a:rPr lang="en-US" smtClean="0"/>
              <a:t>‹#›</a:t>
            </a:fld>
            <a:endParaRPr lang="en-US"/>
          </a:p>
        </p:txBody>
      </p:sp>
    </p:spTree>
    <p:extLst>
      <p:ext uri="{BB962C8B-B14F-4D97-AF65-F5344CB8AC3E}">
        <p14:creationId xmlns:p14="http://schemas.microsoft.com/office/powerpoint/2010/main" val="42525393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1</a:t>
            </a:fld>
            <a:endParaRPr lang="en-US"/>
          </a:p>
        </p:txBody>
      </p:sp>
    </p:spTree>
    <p:extLst>
      <p:ext uri="{BB962C8B-B14F-4D97-AF65-F5344CB8AC3E}">
        <p14:creationId xmlns:p14="http://schemas.microsoft.com/office/powerpoint/2010/main" val="3008359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2</a:t>
            </a:fld>
            <a:endParaRPr lang="en-US"/>
          </a:p>
        </p:txBody>
      </p:sp>
    </p:spTree>
    <p:extLst>
      <p:ext uri="{BB962C8B-B14F-4D97-AF65-F5344CB8AC3E}">
        <p14:creationId xmlns:p14="http://schemas.microsoft.com/office/powerpoint/2010/main" val="774633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3</a:t>
            </a:fld>
            <a:endParaRPr lang="en-US"/>
          </a:p>
        </p:txBody>
      </p:sp>
    </p:spTree>
    <p:extLst>
      <p:ext uri="{BB962C8B-B14F-4D97-AF65-F5344CB8AC3E}">
        <p14:creationId xmlns:p14="http://schemas.microsoft.com/office/powerpoint/2010/main" val="500564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4</a:t>
            </a:fld>
            <a:endParaRPr lang="en-US"/>
          </a:p>
        </p:txBody>
      </p:sp>
    </p:spTree>
    <p:extLst>
      <p:ext uri="{BB962C8B-B14F-4D97-AF65-F5344CB8AC3E}">
        <p14:creationId xmlns:p14="http://schemas.microsoft.com/office/powerpoint/2010/main" val="29378032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5</a:t>
            </a:fld>
            <a:endParaRPr lang="en-US"/>
          </a:p>
        </p:txBody>
      </p:sp>
    </p:spTree>
    <p:extLst>
      <p:ext uri="{BB962C8B-B14F-4D97-AF65-F5344CB8AC3E}">
        <p14:creationId xmlns:p14="http://schemas.microsoft.com/office/powerpoint/2010/main" val="19007548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6</a:t>
            </a:fld>
            <a:endParaRPr lang="en-US"/>
          </a:p>
        </p:txBody>
      </p:sp>
    </p:spTree>
    <p:extLst>
      <p:ext uri="{BB962C8B-B14F-4D97-AF65-F5344CB8AC3E}">
        <p14:creationId xmlns:p14="http://schemas.microsoft.com/office/powerpoint/2010/main" val="24473753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7</a:t>
            </a:fld>
            <a:endParaRPr lang="en-US"/>
          </a:p>
        </p:txBody>
      </p:sp>
    </p:spTree>
    <p:extLst>
      <p:ext uri="{BB962C8B-B14F-4D97-AF65-F5344CB8AC3E}">
        <p14:creationId xmlns:p14="http://schemas.microsoft.com/office/powerpoint/2010/main" val="30386965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8</a:t>
            </a:fld>
            <a:endParaRPr lang="en-US"/>
          </a:p>
        </p:txBody>
      </p:sp>
    </p:spTree>
    <p:extLst>
      <p:ext uri="{BB962C8B-B14F-4D97-AF65-F5344CB8AC3E}">
        <p14:creationId xmlns:p14="http://schemas.microsoft.com/office/powerpoint/2010/main" val="2387428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9</a:t>
            </a:fld>
            <a:endParaRPr lang="en-US"/>
          </a:p>
        </p:txBody>
      </p:sp>
    </p:spTree>
    <p:extLst>
      <p:ext uri="{BB962C8B-B14F-4D97-AF65-F5344CB8AC3E}">
        <p14:creationId xmlns:p14="http://schemas.microsoft.com/office/powerpoint/2010/main" val="19351429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10</a:t>
            </a:fld>
            <a:endParaRPr lang="en-US"/>
          </a:p>
        </p:txBody>
      </p:sp>
    </p:spTree>
    <p:extLst>
      <p:ext uri="{BB962C8B-B14F-4D97-AF65-F5344CB8AC3E}">
        <p14:creationId xmlns:p14="http://schemas.microsoft.com/office/powerpoint/2010/main" val="7196516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11</a:t>
            </a:fld>
            <a:endParaRPr lang="en-US"/>
          </a:p>
        </p:txBody>
      </p:sp>
    </p:spTree>
    <p:extLst>
      <p:ext uri="{BB962C8B-B14F-4D97-AF65-F5344CB8AC3E}">
        <p14:creationId xmlns:p14="http://schemas.microsoft.com/office/powerpoint/2010/main" val="28950846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12</a:t>
            </a:fld>
            <a:endParaRPr lang="en-US"/>
          </a:p>
        </p:txBody>
      </p:sp>
    </p:spTree>
    <p:extLst>
      <p:ext uri="{BB962C8B-B14F-4D97-AF65-F5344CB8AC3E}">
        <p14:creationId xmlns:p14="http://schemas.microsoft.com/office/powerpoint/2010/main" val="12819399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13</a:t>
            </a:fld>
            <a:endParaRPr lang="en-US"/>
          </a:p>
        </p:txBody>
      </p:sp>
    </p:spTree>
    <p:extLst>
      <p:ext uri="{BB962C8B-B14F-4D97-AF65-F5344CB8AC3E}">
        <p14:creationId xmlns:p14="http://schemas.microsoft.com/office/powerpoint/2010/main" val="26773092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14</a:t>
            </a:fld>
            <a:endParaRPr lang="en-US"/>
          </a:p>
        </p:txBody>
      </p:sp>
    </p:spTree>
    <p:extLst>
      <p:ext uri="{BB962C8B-B14F-4D97-AF65-F5344CB8AC3E}">
        <p14:creationId xmlns:p14="http://schemas.microsoft.com/office/powerpoint/2010/main" val="232132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15</a:t>
            </a:fld>
            <a:endParaRPr lang="en-US"/>
          </a:p>
        </p:txBody>
      </p:sp>
    </p:spTree>
    <p:extLst>
      <p:ext uri="{BB962C8B-B14F-4D97-AF65-F5344CB8AC3E}">
        <p14:creationId xmlns:p14="http://schemas.microsoft.com/office/powerpoint/2010/main" val="4302332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16</a:t>
            </a:fld>
            <a:endParaRPr lang="en-US"/>
          </a:p>
        </p:txBody>
      </p:sp>
    </p:spTree>
    <p:extLst>
      <p:ext uri="{BB962C8B-B14F-4D97-AF65-F5344CB8AC3E}">
        <p14:creationId xmlns:p14="http://schemas.microsoft.com/office/powerpoint/2010/main" val="39269537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17</a:t>
            </a:fld>
            <a:endParaRPr lang="en-US"/>
          </a:p>
        </p:txBody>
      </p:sp>
    </p:spTree>
    <p:extLst>
      <p:ext uri="{BB962C8B-B14F-4D97-AF65-F5344CB8AC3E}">
        <p14:creationId xmlns:p14="http://schemas.microsoft.com/office/powerpoint/2010/main" val="17787257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18</a:t>
            </a:fld>
            <a:endParaRPr lang="en-US"/>
          </a:p>
        </p:txBody>
      </p:sp>
    </p:spTree>
    <p:extLst>
      <p:ext uri="{BB962C8B-B14F-4D97-AF65-F5344CB8AC3E}">
        <p14:creationId xmlns:p14="http://schemas.microsoft.com/office/powerpoint/2010/main" val="12638511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19</a:t>
            </a:fld>
            <a:endParaRPr lang="en-US"/>
          </a:p>
        </p:txBody>
      </p:sp>
    </p:spTree>
    <p:extLst>
      <p:ext uri="{BB962C8B-B14F-4D97-AF65-F5344CB8AC3E}">
        <p14:creationId xmlns:p14="http://schemas.microsoft.com/office/powerpoint/2010/main" val="15165585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20</a:t>
            </a:fld>
            <a:endParaRPr lang="en-US"/>
          </a:p>
        </p:txBody>
      </p:sp>
    </p:spTree>
    <p:extLst>
      <p:ext uri="{BB962C8B-B14F-4D97-AF65-F5344CB8AC3E}">
        <p14:creationId xmlns:p14="http://schemas.microsoft.com/office/powerpoint/2010/main" val="7099144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21</a:t>
            </a:fld>
            <a:endParaRPr lang="en-US"/>
          </a:p>
        </p:txBody>
      </p:sp>
    </p:spTree>
    <p:extLst>
      <p:ext uri="{BB962C8B-B14F-4D97-AF65-F5344CB8AC3E}">
        <p14:creationId xmlns:p14="http://schemas.microsoft.com/office/powerpoint/2010/main" val="19993248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22</a:t>
            </a:fld>
            <a:endParaRPr lang="en-US"/>
          </a:p>
        </p:txBody>
      </p:sp>
    </p:spTree>
    <p:extLst>
      <p:ext uri="{BB962C8B-B14F-4D97-AF65-F5344CB8AC3E}">
        <p14:creationId xmlns:p14="http://schemas.microsoft.com/office/powerpoint/2010/main" val="20950952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23</a:t>
            </a:fld>
            <a:endParaRPr lang="en-US"/>
          </a:p>
        </p:txBody>
      </p:sp>
    </p:spTree>
    <p:extLst>
      <p:ext uri="{BB962C8B-B14F-4D97-AF65-F5344CB8AC3E}">
        <p14:creationId xmlns:p14="http://schemas.microsoft.com/office/powerpoint/2010/main" val="7827534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24</a:t>
            </a:fld>
            <a:endParaRPr lang="en-US"/>
          </a:p>
        </p:txBody>
      </p:sp>
    </p:spTree>
    <p:extLst>
      <p:ext uri="{BB962C8B-B14F-4D97-AF65-F5344CB8AC3E}">
        <p14:creationId xmlns:p14="http://schemas.microsoft.com/office/powerpoint/2010/main" val="10139364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25</a:t>
            </a:fld>
            <a:endParaRPr lang="en-US"/>
          </a:p>
        </p:txBody>
      </p:sp>
    </p:spTree>
    <p:extLst>
      <p:ext uri="{BB962C8B-B14F-4D97-AF65-F5344CB8AC3E}">
        <p14:creationId xmlns:p14="http://schemas.microsoft.com/office/powerpoint/2010/main" val="6369201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26</a:t>
            </a:fld>
            <a:endParaRPr lang="en-US"/>
          </a:p>
        </p:txBody>
      </p:sp>
    </p:spTree>
    <p:extLst>
      <p:ext uri="{BB962C8B-B14F-4D97-AF65-F5344CB8AC3E}">
        <p14:creationId xmlns:p14="http://schemas.microsoft.com/office/powerpoint/2010/main" val="19960307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27</a:t>
            </a:fld>
            <a:endParaRPr lang="en-US"/>
          </a:p>
        </p:txBody>
      </p:sp>
    </p:spTree>
    <p:extLst>
      <p:ext uri="{BB962C8B-B14F-4D97-AF65-F5344CB8AC3E}">
        <p14:creationId xmlns:p14="http://schemas.microsoft.com/office/powerpoint/2010/main" val="26138523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28</a:t>
            </a:fld>
            <a:endParaRPr lang="en-US"/>
          </a:p>
        </p:txBody>
      </p:sp>
    </p:spTree>
    <p:extLst>
      <p:ext uri="{BB962C8B-B14F-4D97-AF65-F5344CB8AC3E}">
        <p14:creationId xmlns:p14="http://schemas.microsoft.com/office/powerpoint/2010/main" val="37486574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29</a:t>
            </a:fld>
            <a:endParaRPr lang="en-US"/>
          </a:p>
        </p:txBody>
      </p:sp>
    </p:spTree>
    <p:extLst>
      <p:ext uri="{BB962C8B-B14F-4D97-AF65-F5344CB8AC3E}">
        <p14:creationId xmlns:p14="http://schemas.microsoft.com/office/powerpoint/2010/main" val="8554592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30</a:t>
            </a:fld>
            <a:endParaRPr lang="en-US"/>
          </a:p>
        </p:txBody>
      </p:sp>
    </p:spTree>
    <p:extLst>
      <p:ext uri="{BB962C8B-B14F-4D97-AF65-F5344CB8AC3E}">
        <p14:creationId xmlns:p14="http://schemas.microsoft.com/office/powerpoint/2010/main" val="15633214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31</a:t>
            </a:fld>
            <a:endParaRPr lang="en-US"/>
          </a:p>
        </p:txBody>
      </p:sp>
    </p:spTree>
    <p:extLst>
      <p:ext uri="{BB962C8B-B14F-4D97-AF65-F5344CB8AC3E}">
        <p14:creationId xmlns:p14="http://schemas.microsoft.com/office/powerpoint/2010/main" val="35127394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32</a:t>
            </a:fld>
            <a:endParaRPr lang="en-US"/>
          </a:p>
        </p:txBody>
      </p:sp>
    </p:spTree>
    <p:extLst>
      <p:ext uri="{BB962C8B-B14F-4D97-AF65-F5344CB8AC3E}">
        <p14:creationId xmlns:p14="http://schemas.microsoft.com/office/powerpoint/2010/main" val="34765114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33</a:t>
            </a:fld>
            <a:endParaRPr lang="en-US"/>
          </a:p>
        </p:txBody>
      </p:sp>
    </p:spTree>
    <p:extLst>
      <p:ext uri="{BB962C8B-B14F-4D97-AF65-F5344CB8AC3E}">
        <p14:creationId xmlns:p14="http://schemas.microsoft.com/office/powerpoint/2010/main" val="22081689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34</a:t>
            </a:fld>
            <a:endParaRPr lang="en-US"/>
          </a:p>
        </p:txBody>
      </p:sp>
    </p:spTree>
    <p:extLst>
      <p:ext uri="{BB962C8B-B14F-4D97-AF65-F5344CB8AC3E}">
        <p14:creationId xmlns:p14="http://schemas.microsoft.com/office/powerpoint/2010/main" val="23035046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36</a:t>
            </a:fld>
            <a:endParaRPr lang="en-US"/>
          </a:p>
        </p:txBody>
      </p:sp>
    </p:spTree>
    <p:extLst>
      <p:ext uri="{BB962C8B-B14F-4D97-AF65-F5344CB8AC3E}">
        <p14:creationId xmlns:p14="http://schemas.microsoft.com/office/powerpoint/2010/main" val="128792818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37</a:t>
            </a:fld>
            <a:endParaRPr lang="en-US"/>
          </a:p>
        </p:txBody>
      </p:sp>
    </p:spTree>
    <p:extLst>
      <p:ext uri="{BB962C8B-B14F-4D97-AF65-F5344CB8AC3E}">
        <p14:creationId xmlns:p14="http://schemas.microsoft.com/office/powerpoint/2010/main" val="14783392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38</a:t>
            </a:fld>
            <a:endParaRPr lang="en-US"/>
          </a:p>
        </p:txBody>
      </p:sp>
    </p:spTree>
    <p:extLst>
      <p:ext uri="{BB962C8B-B14F-4D97-AF65-F5344CB8AC3E}">
        <p14:creationId xmlns:p14="http://schemas.microsoft.com/office/powerpoint/2010/main" val="18961463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C4CAD24D-80CF-448E-A06B-CF003A4C5D29}" type="datetimeFigureOut">
              <a:rPr lang="en-US" smtClean="0"/>
              <a:pPr/>
              <a:t>6/6/2024</a:t>
            </a:fld>
            <a:endParaRPr lang="en-US"/>
          </a:p>
        </p:txBody>
      </p:sp>
      <p:sp>
        <p:nvSpPr>
          <p:cNvPr id="5" name="Footer Placeholder 4"/>
          <p:cNvSpPr>
            <a:spLocks noGrp="1"/>
          </p:cNvSpPr>
          <p:nvPr>
            <p:ph type="ftr" sz="quarter" idx="11"/>
          </p:nvPr>
        </p:nvSpPr>
        <p:spPr>
          <a:xfrm>
            <a:off x="1921934" y="5054602"/>
            <a:ext cx="4064860" cy="279400"/>
          </a:xfrm>
        </p:spPr>
        <p:txBody>
          <a:bodyPr/>
          <a:lstStyle/>
          <a:p>
            <a:endParaRPr lang="en-US"/>
          </a:p>
        </p:txBody>
      </p:sp>
      <p:sp>
        <p:nvSpPr>
          <p:cNvPr id="6" name="Slide Number Placeholder 5"/>
          <p:cNvSpPr>
            <a:spLocks noGrp="1"/>
          </p:cNvSpPr>
          <p:nvPr>
            <p:ph type="sldNum" sz="quarter" idx="12"/>
          </p:nvPr>
        </p:nvSpPr>
        <p:spPr>
          <a:xfrm>
            <a:off x="6817317" y="5054602"/>
            <a:ext cx="413483" cy="279400"/>
          </a:xfrm>
        </p:spPr>
        <p:txBody>
          <a:bodyPr/>
          <a:lstStyle/>
          <a:p>
            <a:fld id="{5FE6540F-4A16-4F34-ABB4-F7377EBC1C38}" type="slidenum">
              <a:rPr lang="en-US" smtClean="0"/>
              <a:pPr/>
              <a:t>‹#›</a:t>
            </a:fld>
            <a:endParaRPr lang="en-US"/>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14167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CAD24D-80CF-448E-A06B-CF003A4C5D29}" type="datetimeFigureOut">
              <a:rPr lang="en-US" smtClean="0"/>
              <a:pPr/>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spTree>
    <p:extLst>
      <p:ext uri="{BB962C8B-B14F-4D97-AF65-F5344CB8AC3E}">
        <p14:creationId xmlns:p14="http://schemas.microsoft.com/office/powerpoint/2010/main" val="9756954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CAD24D-80CF-448E-A06B-CF003A4C5D29}" type="datetimeFigureOut">
              <a:rPr lang="en-US" smtClean="0"/>
              <a:pPr/>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87693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4CAD24D-80CF-448E-A06B-CF003A4C5D29}" type="datetimeFigureOut">
              <a:rPr lang="en-US" smtClean="0"/>
              <a:pPr/>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E6540F-4A16-4F34-ABB4-F7377EBC1C38}" type="slidenum">
              <a:rPr lang="en-US" smtClean="0"/>
              <a:pPr/>
              <a:t>‹#›</a:t>
            </a:fld>
            <a:endParaRPr lang="en-US"/>
          </a:p>
        </p:txBody>
      </p:sp>
    </p:spTree>
    <p:extLst>
      <p:ext uri="{BB962C8B-B14F-4D97-AF65-F5344CB8AC3E}">
        <p14:creationId xmlns:p14="http://schemas.microsoft.com/office/powerpoint/2010/main" val="2708259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4CAD24D-80CF-448E-A06B-CF003A4C5D29}" type="datetimeFigureOut">
              <a:rPr lang="en-US" smtClean="0"/>
              <a:pPr/>
              <a:t>6/6/2024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E6540F-4A16-4F34-ABB4-F7377EBC1C38}" type="slidenum">
              <a:rPr lang="en-US" smtClean="0"/>
              <a:pPr/>
              <a:t>‹#›</a:t>
            </a:fld>
            <a:endParaRPr lang="en-US"/>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797241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4CAD24D-80CF-448E-A06B-CF003A4C5D29}" type="datetimeFigureOut">
              <a:rPr lang="en-US" smtClean="0"/>
              <a:pPr/>
              <a:t>6/6/2024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E6540F-4A16-4F34-ABB4-F7377EBC1C38}" type="slidenum">
              <a:rPr lang="en-US" smtClean="0"/>
              <a:pPr/>
              <a:t>‹#›</a:t>
            </a:fld>
            <a:endParaRPr lang="en-US"/>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68119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CAD24D-80CF-448E-A06B-CF003A4C5D29}" type="datetimeFigureOut">
              <a:rPr lang="en-US" smtClean="0"/>
              <a:pPr/>
              <a:t>6/6/2024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E6540F-4A16-4F34-ABB4-F7377EBC1C38}" type="slidenum">
              <a:rPr lang="en-US" smtClean="0"/>
              <a:pPr/>
              <a:t>‹#›</a:t>
            </a:fld>
            <a:endParaRPr lang="en-US"/>
          </a:p>
        </p:txBody>
      </p:sp>
    </p:spTree>
    <p:extLst>
      <p:ext uri="{BB962C8B-B14F-4D97-AF65-F5344CB8AC3E}">
        <p14:creationId xmlns:p14="http://schemas.microsoft.com/office/powerpoint/2010/main" val="6439739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4CAD24D-80CF-448E-A06B-CF003A4C5D29}" type="datetimeFigureOut">
              <a:rPr lang="en-US" smtClean="0"/>
              <a:pPr/>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E6540F-4A16-4F34-ABB4-F7377EBC1C38}" type="slidenum">
              <a:rPr lang="en-US" smtClean="0"/>
              <a:pPr/>
              <a:t>‹#›</a:t>
            </a:fld>
            <a:endParaRPr lang="en-US"/>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14578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4CAD24D-80CF-448E-A06B-CF003A4C5D29}" type="datetimeFigureOut">
              <a:rPr lang="en-US" smtClean="0"/>
              <a:pPr/>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E6540F-4A16-4F34-ABB4-F7377EBC1C38}" type="slidenum">
              <a:rPr lang="en-US" smtClean="0"/>
              <a:pPr/>
              <a:t>‹#›</a:t>
            </a:fld>
            <a:endParaRPr lang="en-US"/>
          </a:p>
        </p:txBody>
      </p:sp>
    </p:spTree>
    <p:extLst>
      <p:ext uri="{BB962C8B-B14F-4D97-AF65-F5344CB8AC3E}">
        <p14:creationId xmlns:p14="http://schemas.microsoft.com/office/powerpoint/2010/main" val="18362071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4CAD24D-80CF-448E-A06B-CF003A4C5D29}" type="datetimeFigureOut">
              <a:rPr lang="en-US" smtClean="0"/>
              <a:pPr/>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E6540F-4A16-4F34-ABB4-F7377EBC1C38}" type="slidenum">
              <a:rPr lang="en-US" smtClean="0"/>
              <a:pPr/>
              <a:t>‹#›</a:t>
            </a:fld>
            <a:endParaRPr lang="en-US"/>
          </a:p>
        </p:txBody>
      </p:sp>
    </p:spTree>
    <p:extLst>
      <p:ext uri="{BB962C8B-B14F-4D97-AF65-F5344CB8AC3E}">
        <p14:creationId xmlns:p14="http://schemas.microsoft.com/office/powerpoint/2010/main" val="608757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CAD24D-80CF-448E-A06B-CF003A4C5D29}" type="datetimeFigureOut">
              <a:rPr lang="en-US" smtClean="0"/>
              <a:pPr/>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16526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CAD24D-80CF-448E-A06B-CF003A4C5D29}" type="datetimeFigureOut">
              <a:rPr lang="en-US" smtClean="0"/>
              <a:pPr/>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56338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CAD24D-80CF-448E-A06B-CF003A4C5D29}" type="datetimeFigureOut">
              <a:rPr lang="en-US" smtClean="0"/>
              <a:pPr/>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spTree>
    <p:extLst>
      <p:ext uri="{BB962C8B-B14F-4D97-AF65-F5344CB8AC3E}">
        <p14:creationId xmlns:p14="http://schemas.microsoft.com/office/powerpoint/2010/main" val="2934005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CAD24D-80CF-448E-A06B-CF003A4C5D29}" type="datetimeFigureOut">
              <a:rPr lang="en-US" smtClean="0"/>
              <a:pPr/>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040459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CAD24D-80CF-448E-A06B-CF003A4C5D29}" type="datetimeFigureOut">
              <a:rPr lang="en-US" smtClean="0"/>
              <a:pPr/>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761346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CAD24D-80CF-448E-A06B-CF003A4C5D29}" type="datetimeFigureOut">
              <a:rPr lang="en-US" smtClean="0"/>
              <a:pPr/>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37509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CAD24D-80CF-448E-A06B-CF003A4C5D29}" type="datetimeFigureOut">
              <a:rPr lang="en-US" smtClean="0"/>
              <a:pPr/>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425837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4CAD24D-80CF-448E-A06B-CF003A4C5D29}" type="datetimeFigureOut">
              <a:rPr lang="en-US" smtClean="0"/>
              <a:pPr/>
              <a:t>6/6/2024</a:t>
            </a:fld>
            <a:endParaRPr lang="en-US"/>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FE6540F-4A16-4F34-ABB4-F7377EBC1C38}" type="slidenum">
              <a:rPr lang="en-US" smtClean="0"/>
              <a:pPr/>
              <a:t>‹#›</a:t>
            </a:fld>
            <a:endParaRPr lang="en-US"/>
          </a:p>
        </p:txBody>
      </p:sp>
    </p:spTree>
    <p:extLst>
      <p:ext uri="{BB962C8B-B14F-4D97-AF65-F5344CB8AC3E}">
        <p14:creationId xmlns:p14="http://schemas.microsoft.com/office/powerpoint/2010/main" val="1714056807"/>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 id="2147483718"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81200" y="1676400"/>
            <a:ext cx="5486400" cy="533400"/>
          </a:xfrm>
        </p:spPr>
        <p:txBody>
          <a:bodyPr>
            <a:noAutofit/>
          </a:bodyPr>
          <a:lstStyle/>
          <a:p>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endParaRPr lang="en-US" sz="2800" dirty="0"/>
          </a:p>
        </p:txBody>
      </p:sp>
      <p:sp>
        <p:nvSpPr>
          <p:cNvPr id="4" name="Rectangle 3"/>
          <p:cNvSpPr/>
          <p:nvPr/>
        </p:nvSpPr>
        <p:spPr>
          <a:xfrm>
            <a:off x="-152400" y="2133600"/>
            <a:ext cx="5638800" cy="646331"/>
          </a:xfrm>
          <a:prstGeom prst="rect">
            <a:avLst/>
          </a:prstGeom>
        </p:spPr>
        <p:txBody>
          <a:bodyPr wrap="square">
            <a:spAutoFit/>
          </a:bodyPr>
          <a:lstStyle/>
          <a:p>
            <a:pPr algn="just"/>
            <a:r>
              <a:rPr lang="mn-MN" sz="3600"/>
              <a:t>	</a:t>
            </a:r>
            <a:endParaRPr lang="en-US" sz="3600" dirty="0"/>
          </a:p>
        </p:txBody>
      </p:sp>
      <p:sp>
        <p:nvSpPr>
          <p:cNvPr id="5" name="Rectangle 4">
            <a:extLst>
              <a:ext uri="{FF2B5EF4-FFF2-40B4-BE49-F238E27FC236}">
                <a16:creationId xmlns:a16="http://schemas.microsoft.com/office/drawing/2014/main" id="{E799B035-A0AB-471C-921E-5C9A57A3BBC9}"/>
              </a:ext>
            </a:extLst>
          </p:cNvPr>
          <p:cNvSpPr/>
          <p:nvPr/>
        </p:nvSpPr>
        <p:spPr>
          <a:xfrm>
            <a:off x="2438400" y="2057400"/>
            <a:ext cx="4648200" cy="3170099"/>
          </a:xfrm>
          <a:prstGeom prst="rect">
            <a:avLst/>
          </a:prstGeom>
        </p:spPr>
        <p:txBody>
          <a:bodyPr wrap="square">
            <a:spAutoFit/>
          </a:bodyPr>
          <a:lstStyle/>
          <a:p>
            <a:pPr algn="ctr"/>
            <a:r>
              <a:rPr lang="en-US" sz="2800">
                <a:solidFill>
                  <a:srgbClr val="0070C0"/>
                </a:solidFill>
                <a:latin typeface="Mn_Od" pitchFamily="2" charset="0"/>
              </a:rPr>
              <a:t>History of Mongolian journalism week 11</a:t>
            </a:r>
          </a:p>
          <a:p>
            <a:pPr algn="ctr"/>
            <a:r>
              <a:rPr lang="en-US" sz="2800">
                <a:solidFill>
                  <a:srgbClr val="0070C0"/>
                </a:solidFill>
                <a:latin typeface="Mn_Od" pitchFamily="2" charset="0"/>
              </a:rPr>
              <a:t> Journalism in the 1940s</a:t>
            </a:r>
            <a:endParaRPr lang="mn-MN" sz="2800">
              <a:latin typeface="Mn_Od" pitchFamily="2" charset="0"/>
            </a:endParaRPr>
          </a:p>
          <a:p>
            <a:endParaRPr lang="mn-MN" sz="2400">
              <a:solidFill>
                <a:srgbClr val="0070C0"/>
              </a:solidFill>
              <a:latin typeface="Mn_Od" pitchFamily="2" charset="0"/>
            </a:endParaRPr>
          </a:p>
          <a:p>
            <a:pPr algn="ctr"/>
            <a:r>
              <a:rPr lang="en-US" sz="2800">
                <a:solidFill>
                  <a:srgbClr val="0070C0"/>
                </a:solidFill>
                <a:latin typeface="Mn_Od" pitchFamily="2" charset="0"/>
              </a:rPr>
              <a:t>1940-</a:t>
            </a:r>
            <a:r>
              <a:rPr lang="mn-MN" sz="2800">
                <a:solidFill>
                  <a:srgbClr val="0070C0"/>
                </a:solidFill>
                <a:latin typeface="Mn_Od" pitchFamily="2" charset="0"/>
              </a:rPr>
              <a:t>өөд оны Монголын сэтгүүл зүй</a:t>
            </a:r>
          </a:p>
          <a:p>
            <a:pPr algn="ctr"/>
            <a:br>
              <a:rPr lang="en-US">
                <a:latin typeface="Mn_Od" pitchFamily="2" charset="0"/>
              </a:rPr>
            </a:br>
            <a:endParaRPr lang="en-US">
              <a:latin typeface="Mn_Od" pitchFamily="2" charset="0"/>
            </a:endParaRPr>
          </a:p>
        </p:txBody>
      </p:sp>
      <p:sp>
        <p:nvSpPr>
          <p:cNvPr id="8" name="Rectangle 7">
            <a:extLst>
              <a:ext uri="{FF2B5EF4-FFF2-40B4-BE49-F238E27FC236}">
                <a16:creationId xmlns:a16="http://schemas.microsoft.com/office/drawing/2014/main" id="{32E27EF1-1326-4F5F-A7FC-3DB79FCB6243}"/>
              </a:ext>
            </a:extLst>
          </p:cNvPr>
          <p:cNvSpPr/>
          <p:nvPr/>
        </p:nvSpPr>
        <p:spPr>
          <a:xfrm>
            <a:off x="1828800" y="2057401"/>
            <a:ext cx="5029200" cy="769441"/>
          </a:xfrm>
          <a:prstGeom prst="rect">
            <a:avLst/>
          </a:prstGeom>
        </p:spPr>
        <p:txBody>
          <a:bodyPr wrap="square">
            <a:spAutoFit/>
          </a:bodyPr>
          <a:lstStyle/>
          <a:p>
            <a:pPr algn="ctr"/>
            <a:endParaRPr lang="en-US" sz="2000">
              <a:solidFill>
                <a:srgbClr val="0070C0"/>
              </a:solidFill>
            </a:endParaRPr>
          </a:p>
          <a:p>
            <a:pPr algn="ctr"/>
            <a:endParaRPr lang="en-US" sz="2400">
              <a:solidFill>
                <a:srgbClr val="0070C0"/>
              </a:solidFill>
            </a:endParaRPr>
          </a:p>
        </p:txBody>
      </p:sp>
      <p:sp>
        <p:nvSpPr>
          <p:cNvPr id="3" name="TextBox 2">
            <a:extLst>
              <a:ext uri="{FF2B5EF4-FFF2-40B4-BE49-F238E27FC236}">
                <a16:creationId xmlns:a16="http://schemas.microsoft.com/office/drawing/2014/main" id="{18164EEC-A8B2-44FF-89F0-E3150867A2A6}"/>
              </a:ext>
            </a:extLst>
          </p:cNvPr>
          <p:cNvSpPr txBox="1"/>
          <p:nvPr/>
        </p:nvSpPr>
        <p:spPr>
          <a:xfrm>
            <a:off x="5562600" y="5791200"/>
            <a:ext cx="3276600" cy="923330"/>
          </a:xfrm>
          <a:prstGeom prst="rect">
            <a:avLst/>
          </a:prstGeom>
          <a:noFill/>
        </p:spPr>
        <p:txBody>
          <a:bodyPr wrap="square" rtlCol="0">
            <a:spAutoFit/>
          </a:bodyPr>
          <a:lstStyle/>
          <a:p>
            <a:pPr algn="ctr"/>
            <a:r>
              <a:rPr lang="en-US">
                <a:solidFill>
                  <a:srgbClr val="3B322A"/>
                </a:solidFill>
                <a:latin typeface="Mn_Od" pitchFamily="2" charset="0"/>
              </a:rPr>
              <a:t>Tsend. D Journalism teacher</a:t>
            </a:r>
          </a:p>
          <a:p>
            <a:pPr algn="ctr"/>
            <a:r>
              <a:rPr lang="mn-MN">
                <a:solidFill>
                  <a:srgbClr val="3B322A"/>
                </a:solidFill>
                <a:latin typeface="Mn_Od" pitchFamily="2" charset="0"/>
              </a:rPr>
              <a:t>Д.Цэнд Сэтгүүл зүйн багш</a:t>
            </a:r>
          </a:p>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47F52-CED0-44DC-BAE1-D9F69640BF85}"/>
              </a:ext>
            </a:extLst>
          </p:cNvPr>
          <p:cNvSpPr>
            <a:spLocks noGrp="1"/>
          </p:cNvSpPr>
          <p:nvPr>
            <p:ph type="title"/>
          </p:nvPr>
        </p:nvSpPr>
        <p:spPr/>
        <p:txBody>
          <a:bodyPr>
            <a:normAutofit fontScale="90000"/>
          </a:bodyPr>
          <a:lstStyle/>
          <a:p>
            <a:br>
              <a:rPr lang="mn-MN">
                <a:latin typeface="Mn_Od" pitchFamily="2" charset="0"/>
              </a:rPr>
            </a:br>
            <a:br>
              <a:rPr lang="mn-MN">
                <a:latin typeface="Mn_Od" pitchFamily="2" charset="0"/>
              </a:rPr>
            </a:br>
            <a:r>
              <a:rPr lang="en-US">
                <a:solidFill>
                  <a:srgbClr val="0070C0"/>
                </a:solidFill>
                <a:latin typeface="Mn_Od" pitchFamily="2" charset="0"/>
              </a:rPr>
              <a:t>Content of  Lecture</a:t>
            </a:r>
            <a:r>
              <a:rPr lang="mn-MN">
                <a:solidFill>
                  <a:srgbClr val="0070C0"/>
                </a:solidFill>
                <a:latin typeface="Mn_Od" pitchFamily="2" charset="0"/>
              </a:rPr>
              <a:t>-1</a:t>
            </a:r>
            <a:br>
              <a:rPr lang="en-US">
                <a:solidFill>
                  <a:srgbClr val="0070C0"/>
                </a:solidFill>
                <a:latin typeface="Mn_Od" pitchFamily="2" charset="0"/>
              </a:rPr>
            </a:br>
            <a:r>
              <a:rPr lang="mn-MN">
                <a:solidFill>
                  <a:srgbClr val="0070C0"/>
                </a:solidFill>
                <a:latin typeface="Mn_Od" pitchFamily="2" charset="0"/>
              </a:rPr>
              <a:t>Хичээлийн агуулга-1</a:t>
            </a:r>
            <a:br>
              <a:rPr lang="mn-MN">
                <a:latin typeface="Mn_Od" pitchFamily="2" charset="0"/>
              </a:rPr>
            </a:br>
            <a:r>
              <a:rPr lang="mn-MN">
                <a:latin typeface="Mn_Od" pitchFamily="2" charset="0"/>
              </a:rPr>
              <a:t> </a:t>
            </a:r>
            <a:br>
              <a:rPr lang="en-US">
                <a:latin typeface="Mn_Od" pitchFamily="2" charset="0"/>
              </a:rPr>
            </a:br>
            <a:endParaRPr lang="en-US" dirty="0">
              <a:latin typeface="Mn_Od" pitchFamily="2" charset="0"/>
            </a:endParaRPr>
          </a:p>
        </p:txBody>
      </p:sp>
      <p:sp>
        <p:nvSpPr>
          <p:cNvPr id="3" name="Content Placeholder 2">
            <a:extLst>
              <a:ext uri="{FF2B5EF4-FFF2-40B4-BE49-F238E27FC236}">
                <a16:creationId xmlns:a16="http://schemas.microsoft.com/office/drawing/2014/main" id="{AB4EE9BA-BCBA-45D6-912C-217DF43389B2}"/>
              </a:ext>
            </a:extLst>
          </p:cNvPr>
          <p:cNvSpPr>
            <a:spLocks noGrp="1"/>
          </p:cNvSpPr>
          <p:nvPr>
            <p:ph idx="1"/>
          </p:nvPr>
        </p:nvSpPr>
        <p:spPr/>
        <p:txBody>
          <a:bodyPr/>
          <a:lstStyle/>
          <a:p>
            <a:pPr algn="just"/>
            <a:r>
              <a:rPr lang="mn-MN">
                <a:solidFill>
                  <a:srgbClr val="FF0000"/>
                </a:solidFill>
                <a:latin typeface="Mon Antiqua" panose="00000400000000000000" pitchFamily="2" charset="0"/>
              </a:rPr>
              <a:t>Сэдвийн зорилго: </a:t>
            </a:r>
            <a:r>
              <a:rPr lang="mn-MN">
                <a:solidFill>
                  <a:schemeClr val="tx1"/>
                </a:solidFill>
                <a:latin typeface="Mon Antiqua" panose="00000400000000000000" pitchFamily="2" charset="0"/>
              </a:rPr>
              <a:t>1940-өөд оны Монголын сэтгүүл зүйн хөгжил, онцлогийг мэдэх. </a:t>
            </a:r>
          </a:p>
          <a:p>
            <a:pPr algn="just"/>
            <a:r>
              <a:rPr lang="mn-MN">
                <a:solidFill>
                  <a:srgbClr val="FF0000"/>
                </a:solidFill>
                <a:latin typeface="Mon Antiqua" panose="00000400000000000000" pitchFamily="2" charset="0"/>
              </a:rPr>
              <a:t>Нэр томьёо, тайлбар: </a:t>
            </a:r>
            <a:r>
              <a:rPr lang="mn-MN">
                <a:solidFill>
                  <a:schemeClr val="tx1"/>
                </a:solidFill>
                <a:latin typeface="Mon Antiqua" panose="00000400000000000000" pitchFamily="2" charset="0"/>
              </a:rPr>
              <a:t>Аймаг, орон нутгийн хэвлэл,  салбарын хэвлэл. </a:t>
            </a:r>
            <a:endParaRPr lang="en-US">
              <a:solidFill>
                <a:schemeClr val="tx1"/>
              </a:solidFill>
              <a:latin typeface="Mon Antiqua" panose="00000400000000000000" pitchFamily="2" charset="0"/>
            </a:endParaRPr>
          </a:p>
        </p:txBody>
      </p:sp>
    </p:spTree>
    <p:extLst>
      <p:ext uri="{BB962C8B-B14F-4D97-AF65-F5344CB8AC3E}">
        <p14:creationId xmlns:p14="http://schemas.microsoft.com/office/powerpoint/2010/main" val="2169301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BC0BE-7DAA-497E-9CA0-F3EEDE0AF9D3}"/>
              </a:ext>
            </a:extLst>
          </p:cNvPr>
          <p:cNvSpPr>
            <a:spLocks noGrp="1"/>
          </p:cNvSpPr>
          <p:nvPr>
            <p:ph type="title"/>
          </p:nvPr>
        </p:nvSpPr>
        <p:spPr/>
        <p:txBody>
          <a:bodyPr>
            <a:normAutofit fontScale="90000"/>
          </a:bodyPr>
          <a:lstStyle/>
          <a:p>
            <a:r>
              <a:rPr lang="en-US">
                <a:solidFill>
                  <a:srgbClr val="0070C0"/>
                </a:solidFill>
                <a:latin typeface="Mn_Od" pitchFamily="2" charset="0"/>
              </a:rPr>
              <a:t>Content of  Lecture</a:t>
            </a:r>
            <a:r>
              <a:rPr lang="mn-MN">
                <a:solidFill>
                  <a:srgbClr val="0070C0"/>
                </a:solidFill>
                <a:latin typeface="Mn_Od" pitchFamily="2" charset="0"/>
              </a:rPr>
              <a:t>-2</a:t>
            </a:r>
            <a:br>
              <a:rPr lang="en-US">
                <a:solidFill>
                  <a:srgbClr val="0070C0"/>
                </a:solidFill>
                <a:latin typeface="Mn_Od" pitchFamily="2" charset="0"/>
              </a:rPr>
            </a:br>
            <a:r>
              <a:rPr lang="mn-MN">
                <a:solidFill>
                  <a:srgbClr val="0070C0"/>
                </a:solidFill>
                <a:latin typeface="Mn_Od" pitchFamily="2" charset="0"/>
              </a:rPr>
              <a:t>Хичээлийн агуулга-2</a:t>
            </a:r>
            <a:endParaRPr lang="en-US" dirty="0">
              <a:latin typeface="Mn_Od" pitchFamily="2" charset="0"/>
            </a:endParaRPr>
          </a:p>
        </p:txBody>
      </p:sp>
      <p:sp>
        <p:nvSpPr>
          <p:cNvPr id="3" name="Content Placeholder 2">
            <a:extLst>
              <a:ext uri="{FF2B5EF4-FFF2-40B4-BE49-F238E27FC236}">
                <a16:creationId xmlns:a16="http://schemas.microsoft.com/office/drawing/2014/main" id="{16C16B27-5EBE-4C1D-922B-2F62A3E6C1D6}"/>
              </a:ext>
            </a:extLst>
          </p:cNvPr>
          <p:cNvSpPr>
            <a:spLocks noGrp="1"/>
          </p:cNvSpPr>
          <p:nvPr>
            <p:ph idx="1"/>
          </p:nvPr>
        </p:nvSpPr>
        <p:spPr/>
        <p:txBody>
          <a:bodyPr>
            <a:normAutofit lnSpcReduction="10000"/>
          </a:bodyPr>
          <a:lstStyle/>
          <a:p>
            <a:r>
              <a:rPr lang="mn-MN" b="1">
                <a:solidFill>
                  <a:srgbClr val="FF0000"/>
                </a:solidFill>
                <a:latin typeface="Mon Antiqua" panose="00000400000000000000" pitchFamily="2" charset="0"/>
              </a:rPr>
              <a:t>Эзэмших мэдлэг, чадвар </a:t>
            </a:r>
          </a:p>
          <a:p>
            <a:r>
              <a:rPr lang="mn-MN">
                <a:latin typeface="Mon Antiqua" panose="00000400000000000000" pitchFamily="2" charset="0"/>
              </a:rPr>
              <a:t>1940-өөд оны хэвлэлийн онцлогийг мэдэх </a:t>
            </a:r>
          </a:p>
          <a:p>
            <a:r>
              <a:rPr lang="mn-MN">
                <a:latin typeface="Mon Antiqua" panose="00000400000000000000" pitchFamily="2" charset="0"/>
              </a:rPr>
              <a:t>1940-1950 оны хэвлэлүүдийн тухайн нийгэмд гүйцэтгэсэн үүрэг, үр нөлөөг мэдэх. </a:t>
            </a:r>
          </a:p>
          <a:p>
            <a:r>
              <a:rPr lang="mn-MN">
                <a:latin typeface="Mon Antiqua" panose="00000400000000000000" pitchFamily="2" charset="0"/>
              </a:rPr>
              <a:t>Орон нутаг, салбарын хэвлэлүүд хэрхэн бий болсныг мэдэх. </a:t>
            </a:r>
          </a:p>
          <a:p>
            <a:r>
              <a:rPr lang="mn-MN">
                <a:latin typeface="Mon Antiqua" panose="00000400000000000000" pitchFamily="2" charset="0"/>
              </a:rPr>
              <a:t> Монголын радиогийн өргөжин хөгжих үйл явцын талаар мэдэж авна.</a:t>
            </a:r>
          </a:p>
          <a:p>
            <a:endParaRPr lang="en-US">
              <a:latin typeface="Mon Antiqua" panose="00000400000000000000" pitchFamily="2" charset="0"/>
            </a:endParaRPr>
          </a:p>
        </p:txBody>
      </p:sp>
    </p:spTree>
    <p:extLst>
      <p:ext uri="{BB962C8B-B14F-4D97-AF65-F5344CB8AC3E}">
        <p14:creationId xmlns:p14="http://schemas.microsoft.com/office/powerpoint/2010/main" val="28151453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9988A-D9CC-41AA-BE36-D9F4D46394C6}"/>
              </a:ext>
            </a:extLst>
          </p:cNvPr>
          <p:cNvSpPr>
            <a:spLocks noGrp="1"/>
          </p:cNvSpPr>
          <p:nvPr>
            <p:ph type="title"/>
          </p:nvPr>
        </p:nvSpPr>
        <p:spPr/>
        <p:txBody>
          <a:bodyPr>
            <a:normAutofit/>
          </a:bodyPr>
          <a:lstStyle/>
          <a:p>
            <a:r>
              <a:rPr lang="en-US" sz="2400">
                <a:solidFill>
                  <a:srgbClr val="0070C0"/>
                </a:solidFill>
                <a:latin typeface="Mn_Od" pitchFamily="2" charset="0"/>
              </a:rPr>
              <a:t>Journalism in Mongolia in the 1940s</a:t>
            </a:r>
            <a:br>
              <a:rPr lang="en-US" sz="2400">
                <a:solidFill>
                  <a:srgbClr val="0070C0"/>
                </a:solidFill>
                <a:latin typeface="Mn_Od" pitchFamily="2" charset="0"/>
              </a:rPr>
            </a:br>
            <a:r>
              <a:rPr lang="mn-MN" sz="2400">
                <a:solidFill>
                  <a:srgbClr val="0070C0"/>
                </a:solidFill>
                <a:latin typeface="Mn_Od" pitchFamily="2" charset="0"/>
              </a:rPr>
              <a:t>1940-өөд оны Монголын сэтгүүл зүй</a:t>
            </a:r>
            <a:endParaRPr lang="en-US" sz="2400">
              <a:solidFill>
                <a:srgbClr val="0070C0"/>
              </a:solidFill>
              <a:latin typeface="Mn_Od" pitchFamily="2" charset="0"/>
            </a:endParaRPr>
          </a:p>
        </p:txBody>
      </p:sp>
      <p:sp>
        <p:nvSpPr>
          <p:cNvPr id="3" name="Content Placeholder 2">
            <a:extLst>
              <a:ext uri="{FF2B5EF4-FFF2-40B4-BE49-F238E27FC236}">
                <a16:creationId xmlns:a16="http://schemas.microsoft.com/office/drawing/2014/main" id="{1FB9EA86-5F46-4A17-84A9-214164FDBDEF}"/>
              </a:ext>
            </a:extLst>
          </p:cNvPr>
          <p:cNvSpPr>
            <a:spLocks noGrp="1"/>
          </p:cNvSpPr>
          <p:nvPr>
            <p:ph idx="1"/>
          </p:nvPr>
        </p:nvSpPr>
        <p:spPr/>
        <p:txBody>
          <a:bodyPr>
            <a:normAutofit fontScale="92500" lnSpcReduction="10000"/>
          </a:bodyPr>
          <a:lstStyle/>
          <a:p>
            <a:pPr marL="0" indent="0" algn="just">
              <a:buNone/>
            </a:pPr>
            <a:r>
              <a:rPr lang="mn-MN">
                <a:latin typeface="Mon Antiqua" panose="00000400000000000000" pitchFamily="2" charset="0"/>
              </a:rPr>
              <a:t>Тухайн цаг үеийн онцгой нөхцөл, нийгмийн амьдралын шаардлага, хүн ардын оюун санааны эрэлт хүсэлтийг бодитой тусгаж, эх оронч үзлийг идэвхтэй сурталчилж байсан үе нь 1940-өөд он юм. Гучаад оны тогтмол хэвлэл уран зохиолын зүйл, үлгэр тууж, холбоо найруулал, яруу найраг гэх мэт нэртэй байсан бол дөчөөд оны үед утга зохиол, сэтгүүл зүйн нэр томьёо хэлбэршин тогтож, тогтмол хэвлэлийн нийтлэлийн агуулга гүнзгийрч, ур чадвар нь сайжирч, төрөл зүйл гэсэн ойлголт ч гарч ирсэн.</a:t>
            </a:r>
            <a:endParaRPr lang="en-US">
              <a:latin typeface="Mon Antiqua" panose="00000400000000000000" pitchFamily="2" charset="0"/>
            </a:endParaRPr>
          </a:p>
        </p:txBody>
      </p:sp>
    </p:spTree>
    <p:extLst>
      <p:ext uri="{BB962C8B-B14F-4D97-AF65-F5344CB8AC3E}">
        <p14:creationId xmlns:p14="http://schemas.microsoft.com/office/powerpoint/2010/main" val="156850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DDFD6-DE9E-438A-AE95-84612ED6C22E}"/>
              </a:ext>
            </a:extLst>
          </p:cNvPr>
          <p:cNvSpPr>
            <a:spLocks noGrp="1"/>
          </p:cNvSpPr>
          <p:nvPr>
            <p:ph type="title"/>
          </p:nvPr>
        </p:nvSpPr>
        <p:spPr/>
        <p:txBody>
          <a:bodyPr>
            <a:normAutofit/>
          </a:bodyPr>
          <a:lstStyle/>
          <a:p>
            <a:r>
              <a:rPr lang="en-US" sz="2400">
                <a:solidFill>
                  <a:srgbClr val="0070C0"/>
                </a:solidFill>
                <a:latin typeface="Mn_Od" pitchFamily="2" charset="0"/>
              </a:rPr>
              <a:t>Journalism in Mongolia in the 1940s</a:t>
            </a:r>
            <a:br>
              <a:rPr lang="en-US" sz="2400">
                <a:solidFill>
                  <a:srgbClr val="0070C0"/>
                </a:solidFill>
                <a:latin typeface="Mn_Od" pitchFamily="2" charset="0"/>
              </a:rPr>
            </a:br>
            <a:r>
              <a:rPr lang="mn-MN" sz="2400">
                <a:solidFill>
                  <a:srgbClr val="0070C0"/>
                </a:solidFill>
                <a:latin typeface="Mn_Od" pitchFamily="2" charset="0"/>
              </a:rPr>
              <a:t>1940-өөд оны Монголын сэтгүүл зүй</a:t>
            </a:r>
            <a:endParaRPr lang="en-US" sz="2400">
              <a:latin typeface="Mn_Od" pitchFamily="2" charset="0"/>
            </a:endParaRPr>
          </a:p>
        </p:txBody>
      </p:sp>
      <p:sp>
        <p:nvSpPr>
          <p:cNvPr id="3" name="Content Placeholder 2">
            <a:extLst>
              <a:ext uri="{FF2B5EF4-FFF2-40B4-BE49-F238E27FC236}">
                <a16:creationId xmlns:a16="http://schemas.microsoft.com/office/drawing/2014/main" id="{5F07B1CD-9F4C-4F02-B99A-135F2C002CC3}"/>
              </a:ext>
            </a:extLst>
          </p:cNvPr>
          <p:cNvSpPr>
            <a:spLocks noGrp="1"/>
          </p:cNvSpPr>
          <p:nvPr>
            <p:ph idx="1"/>
          </p:nvPr>
        </p:nvSpPr>
        <p:spPr/>
        <p:txBody>
          <a:bodyPr>
            <a:normAutofit fontScale="92500"/>
          </a:bodyPr>
          <a:lstStyle/>
          <a:p>
            <a:pPr marL="0" indent="0" algn="just">
              <a:buNone/>
            </a:pPr>
            <a:r>
              <a:rPr lang="mn-MN">
                <a:latin typeface="Mon Antiqua" panose="00000400000000000000" pitchFamily="2" charset="0"/>
              </a:rPr>
              <a:t>Монголын төдийгүй дэлхий дахины нийгэм, эдийн засгийн хувьд тогтворгүй он жилүүд байлаа. Гэхдээ хэдийгээр дайн тулаантай байсан ч гэсэн энэ үед Монголын хэвлэл ихээхэн өргөжин тэлсэн юм. Энэ нь хэвлэл нь нам, улс төрийн дайчин туслах, ухуулга сурталчилгааны хэрэгсэл болж байсантай холбоотойгоор МАХН-ын төв хороо, сайд нарын зөвлөлөөс анхаарч удаа дараа тогтоол, шийдвэр гаргасны үр дүнд сонин, сэтгүүл нэлээд хөгжсөн.</a:t>
            </a:r>
          </a:p>
        </p:txBody>
      </p:sp>
    </p:spTree>
    <p:extLst>
      <p:ext uri="{BB962C8B-B14F-4D97-AF65-F5344CB8AC3E}">
        <p14:creationId xmlns:p14="http://schemas.microsoft.com/office/powerpoint/2010/main" val="1386318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80B99-3D5A-4C3A-B1C1-8CA42E913B44}"/>
              </a:ext>
            </a:extLst>
          </p:cNvPr>
          <p:cNvSpPr>
            <a:spLocks noGrp="1"/>
          </p:cNvSpPr>
          <p:nvPr>
            <p:ph type="title"/>
          </p:nvPr>
        </p:nvSpPr>
        <p:spPr>
          <a:xfrm>
            <a:off x="1143000" y="838200"/>
            <a:ext cx="6798734" cy="1303867"/>
          </a:xfrm>
        </p:spPr>
        <p:txBody>
          <a:bodyPr>
            <a:normAutofit fontScale="90000"/>
          </a:bodyPr>
          <a:lstStyle/>
          <a:p>
            <a:br>
              <a:rPr lang="mn-MN" sz="2400">
                <a:solidFill>
                  <a:srgbClr val="0070C0"/>
                </a:solidFill>
                <a:latin typeface="Mn_Od" pitchFamily="2" charset="0"/>
              </a:rPr>
            </a:br>
            <a:r>
              <a:rPr lang="en-US" sz="2400">
                <a:solidFill>
                  <a:srgbClr val="0070C0"/>
                </a:solidFill>
                <a:latin typeface="Mn_Od" pitchFamily="2" charset="0"/>
              </a:rPr>
              <a:t>1940s type of recording in print</a:t>
            </a:r>
            <a:br>
              <a:rPr lang="mn-MN" sz="2400">
                <a:solidFill>
                  <a:srgbClr val="0070C0"/>
                </a:solidFill>
                <a:latin typeface="Mn_Od" pitchFamily="2" charset="0"/>
              </a:rPr>
            </a:br>
            <a:r>
              <a:rPr lang="mn-MN" sz="2400">
                <a:solidFill>
                  <a:srgbClr val="0070C0"/>
                </a:solidFill>
                <a:latin typeface="Mn_Od" pitchFamily="2" charset="0"/>
              </a:rPr>
              <a:t>1940-өөд оны хэвлэл дэх бичлэгийн төрөл зүйл </a:t>
            </a:r>
            <a:endParaRPr lang="en-US" sz="2400">
              <a:solidFill>
                <a:srgbClr val="0070C0"/>
              </a:solidFill>
              <a:latin typeface="Mn_Od" pitchFamily="2" charset="0"/>
            </a:endParaRPr>
          </a:p>
        </p:txBody>
      </p:sp>
      <p:sp>
        <p:nvSpPr>
          <p:cNvPr id="3" name="Content Placeholder 2">
            <a:extLst>
              <a:ext uri="{FF2B5EF4-FFF2-40B4-BE49-F238E27FC236}">
                <a16:creationId xmlns:a16="http://schemas.microsoft.com/office/drawing/2014/main" id="{4043BC00-6992-4ED1-8D7E-A89E0CA70D81}"/>
              </a:ext>
            </a:extLst>
          </p:cNvPr>
          <p:cNvSpPr>
            <a:spLocks noGrp="1"/>
          </p:cNvSpPr>
          <p:nvPr>
            <p:ph idx="1"/>
          </p:nvPr>
        </p:nvSpPr>
        <p:spPr/>
        <p:txBody>
          <a:bodyPr>
            <a:normAutofit lnSpcReduction="10000"/>
          </a:bodyPr>
          <a:lstStyle/>
          <a:p>
            <a:pPr marL="0" indent="0" algn="just">
              <a:buNone/>
            </a:pPr>
            <a:r>
              <a:rPr lang="mn-MN">
                <a:latin typeface="Mon Antiqua" panose="00000400000000000000" pitchFamily="2" charset="0"/>
              </a:rPr>
              <a:t>Гэхдээ нь төрөл зүйл гэдэг ойлголтод аливаа зүйлийн хэв загвар, эсвэл дүр байдлын хэвшин тогтсоныг багтаадаг. Х</a:t>
            </a:r>
            <a:r>
              <a:rPr lang="en-US">
                <a:latin typeface="Mon Antiqua" panose="00000400000000000000" pitchFamily="2" charset="0"/>
              </a:rPr>
              <a:t>IX </a:t>
            </a:r>
            <a:r>
              <a:rPr lang="mn-MN">
                <a:latin typeface="Mon Antiqua" panose="00000400000000000000" pitchFamily="2" charset="0"/>
              </a:rPr>
              <a:t>зуунд энэхүү нэр томьёог реалист уран зургийн хүрээнд хэрэглэж, улмаар утга зохиол шүүмж, кино судлалд соёлын бүтээлийг дүгнэн тодорхойлох ангилах хэрэглүүр болгосон. Гэхдээ кинонд ч сэтгүүл зүйн хувьд ч бүрэн төгс хүлээн зөвшөөрөгдсөн төрөл зүйлийн ойлголт үгүй  байсаар өдий хүрсэн юм. </a:t>
            </a:r>
            <a:endParaRPr lang="en-US">
              <a:latin typeface="Mon Antiqua" panose="00000400000000000000" pitchFamily="2" charset="0"/>
            </a:endParaRPr>
          </a:p>
        </p:txBody>
      </p:sp>
    </p:spTree>
    <p:extLst>
      <p:ext uri="{BB962C8B-B14F-4D97-AF65-F5344CB8AC3E}">
        <p14:creationId xmlns:p14="http://schemas.microsoft.com/office/powerpoint/2010/main" val="28009845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6340D-BDB9-440D-804D-7EEC165979BE}"/>
              </a:ext>
            </a:extLst>
          </p:cNvPr>
          <p:cNvSpPr>
            <a:spLocks noGrp="1"/>
          </p:cNvSpPr>
          <p:nvPr>
            <p:ph type="title"/>
          </p:nvPr>
        </p:nvSpPr>
        <p:spPr/>
        <p:txBody>
          <a:bodyPr>
            <a:normAutofit fontScale="90000"/>
          </a:bodyPr>
          <a:lstStyle/>
          <a:p>
            <a:br>
              <a:rPr lang="mn-MN" sz="2400">
                <a:solidFill>
                  <a:srgbClr val="0070C0"/>
                </a:solidFill>
                <a:latin typeface="Mn_Od" pitchFamily="2" charset="0"/>
              </a:rPr>
            </a:br>
            <a:r>
              <a:rPr lang="en-US" sz="2400">
                <a:solidFill>
                  <a:srgbClr val="0070C0"/>
                </a:solidFill>
                <a:latin typeface="Mn_Od" pitchFamily="2" charset="0"/>
              </a:rPr>
              <a:t>1940s type of recording in print</a:t>
            </a:r>
            <a:br>
              <a:rPr lang="mn-MN" sz="2400">
                <a:solidFill>
                  <a:srgbClr val="0070C0"/>
                </a:solidFill>
                <a:latin typeface="Mn_Od" pitchFamily="2" charset="0"/>
              </a:rPr>
            </a:br>
            <a:r>
              <a:rPr lang="mn-MN" sz="2400">
                <a:solidFill>
                  <a:srgbClr val="0070C0"/>
                </a:solidFill>
                <a:latin typeface="Mn_Od" pitchFamily="2" charset="0"/>
              </a:rPr>
              <a:t>1940-өөд оны хэвлэл дэх бичлэгийн төрөл зүйл</a:t>
            </a:r>
            <a:endParaRPr lang="en-US" sz="2400">
              <a:latin typeface="Mn_Od" pitchFamily="2" charset="0"/>
            </a:endParaRPr>
          </a:p>
        </p:txBody>
      </p:sp>
      <p:sp>
        <p:nvSpPr>
          <p:cNvPr id="3" name="Content Placeholder 2">
            <a:extLst>
              <a:ext uri="{FF2B5EF4-FFF2-40B4-BE49-F238E27FC236}">
                <a16:creationId xmlns:a16="http://schemas.microsoft.com/office/drawing/2014/main" id="{286AED71-DB83-4A6A-B856-F24BB055FB9A}"/>
              </a:ext>
            </a:extLst>
          </p:cNvPr>
          <p:cNvSpPr>
            <a:spLocks noGrp="1"/>
          </p:cNvSpPr>
          <p:nvPr>
            <p:ph idx="1"/>
          </p:nvPr>
        </p:nvSpPr>
        <p:spPr/>
        <p:txBody>
          <a:bodyPr>
            <a:normAutofit fontScale="85000" lnSpcReduction="20000"/>
          </a:bodyPr>
          <a:lstStyle/>
          <a:p>
            <a:pPr marL="0" indent="0" algn="just">
              <a:buNone/>
            </a:pPr>
            <a:r>
              <a:rPr lang="mn-MN">
                <a:latin typeface="Mon Antiqua" panose="00000400000000000000" pitchFamily="2" charset="0"/>
              </a:rPr>
              <a:t>Монголын бичлэгийн төрөл зүйл эхэндээ ардын аман зохиол, бичгийн зохиолын хэлбэрийг өвлөсөн, гол төлөв нийгмийн хоцрогдлыг шоглон шүүмжилсэн аястай байснаа аажмаар иргэдийн өдөр тутмын амьдрал тэмцэлтэй уялдаж, нийгэмд хэрэгтэй мэдээлэл түгээх өвөрмөц арга болж хувирсан байдаг. “Ийнхүү сонин сэтгүүлийг удаан жилийн хөгжлийн явцад бие биеэсээ ялгарах мөн чанар, шинж тэмдэг бүхий тодорхой онцлогийг агуулсан, бодит амьдралыг тусгах нийтлэлийн бие даасан, дахин давтагдах шинж бүхий тогтвортой хэлбэрүүдийг сонины бичлэгийн төрөл зүйл” хэмээн тодорхойлсон төлөвшил хөгжлийг онцолжээ гэж үзэх нь бий. </a:t>
            </a:r>
            <a:endParaRPr lang="en-US">
              <a:latin typeface="Mon Antiqua" panose="00000400000000000000" pitchFamily="2" charset="0"/>
            </a:endParaRPr>
          </a:p>
          <a:p>
            <a:pPr marL="0" indent="0" algn="just">
              <a:buNone/>
            </a:pPr>
            <a:endParaRPr lang="en-US">
              <a:latin typeface="Mon Antiqua" panose="00000400000000000000" pitchFamily="2" charset="0"/>
            </a:endParaRPr>
          </a:p>
          <a:p>
            <a:endParaRPr lang="en-US">
              <a:latin typeface="Mon Antiqua" panose="00000400000000000000" pitchFamily="2" charset="0"/>
            </a:endParaRPr>
          </a:p>
        </p:txBody>
      </p:sp>
    </p:spTree>
    <p:extLst>
      <p:ext uri="{BB962C8B-B14F-4D97-AF65-F5344CB8AC3E}">
        <p14:creationId xmlns:p14="http://schemas.microsoft.com/office/powerpoint/2010/main" val="1831912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42686-F7E9-47C4-9517-321073C477D0}"/>
              </a:ext>
            </a:extLst>
          </p:cNvPr>
          <p:cNvSpPr>
            <a:spLocks noGrp="1"/>
          </p:cNvSpPr>
          <p:nvPr>
            <p:ph type="title"/>
          </p:nvPr>
        </p:nvSpPr>
        <p:spPr/>
        <p:txBody>
          <a:bodyPr>
            <a:normAutofit fontScale="90000"/>
          </a:bodyPr>
          <a:lstStyle/>
          <a:p>
            <a:br>
              <a:rPr lang="mn-MN" sz="2400">
                <a:solidFill>
                  <a:srgbClr val="0070C0"/>
                </a:solidFill>
                <a:latin typeface="Mn_Od" pitchFamily="2" charset="0"/>
              </a:rPr>
            </a:br>
            <a:r>
              <a:rPr lang="en-US" sz="2400">
                <a:solidFill>
                  <a:srgbClr val="0070C0"/>
                </a:solidFill>
                <a:latin typeface="Mn_Od" pitchFamily="2" charset="0"/>
              </a:rPr>
              <a:t>1940s type of recording in print</a:t>
            </a:r>
            <a:br>
              <a:rPr lang="mn-MN" sz="2400">
                <a:solidFill>
                  <a:srgbClr val="0070C0"/>
                </a:solidFill>
                <a:latin typeface="Mn_Od" pitchFamily="2" charset="0"/>
              </a:rPr>
            </a:br>
            <a:r>
              <a:rPr lang="mn-MN" sz="2400">
                <a:solidFill>
                  <a:srgbClr val="0070C0"/>
                </a:solidFill>
                <a:latin typeface="Mn_Od" pitchFamily="2" charset="0"/>
              </a:rPr>
              <a:t>1940-өөд оны хэвлэл дэх бичлэгийн төрөл зүйл</a:t>
            </a:r>
            <a:endParaRPr lang="en-US" sz="2400">
              <a:latin typeface="Mn_Od" pitchFamily="2" charset="0"/>
            </a:endParaRPr>
          </a:p>
        </p:txBody>
      </p:sp>
      <p:sp>
        <p:nvSpPr>
          <p:cNvPr id="3" name="Content Placeholder 2">
            <a:extLst>
              <a:ext uri="{FF2B5EF4-FFF2-40B4-BE49-F238E27FC236}">
                <a16:creationId xmlns:a16="http://schemas.microsoft.com/office/drawing/2014/main" id="{9AF77C55-7356-4724-8CEB-3B22FC3D9EEE}"/>
              </a:ext>
            </a:extLst>
          </p:cNvPr>
          <p:cNvSpPr>
            <a:spLocks noGrp="1"/>
          </p:cNvSpPr>
          <p:nvPr>
            <p:ph idx="1"/>
          </p:nvPr>
        </p:nvSpPr>
        <p:spPr/>
        <p:txBody>
          <a:bodyPr>
            <a:normAutofit fontScale="92500"/>
          </a:bodyPr>
          <a:lstStyle/>
          <a:p>
            <a:pPr marL="0" indent="0" algn="just">
              <a:buNone/>
            </a:pPr>
            <a:r>
              <a:rPr lang="mn-MN">
                <a:latin typeface="Mon Antiqua" panose="00000400000000000000" pitchFamily="2" charset="0"/>
              </a:rPr>
              <a:t>Сонин сэтгүүл нь төрөл зүйл хэмээх олон янзын бичлэг ашигладаг нь дэлхийн аль ч улс орны сэтгүүл зүйд байдаг түгээмэл үзэгдэл бөгөөд түүний тусган үзүүлдэг нийгмийн амьдрал олон талтай, баялаг агуулгатай байдагтай холбоотой юм. Монголын сэтгүүл зүйд төлөвшин бүрэлдсэн бичлэгийн төрөл зүйлийг </a:t>
            </a:r>
            <a:r>
              <a:rPr lang="mn-MN" b="1">
                <a:latin typeface="Mon Antiqua" panose="00000400000000000000" pitchFamily="2" charset="0"/>
              </a:rPr>
              <a:t>мэдээллийн, шинжлэлт, нийтлэл-уран сайхны </a:t>
            </a:r>
            <a:r>
              <a:rPr lang="mn-MN">
                <a:latin typeface="Mon Antiqua" panose="00000400000000000000" pitchFamily="2" charset="0"/>
              </a:rPr>
              <a:t>гэсэн 3 төрөлд ангилан үзэх тохиолдол байдаг.  </a:t>
            </a:r>
            <a:endParaRPr lang="en-US">
              <a:latin typeface="Mon Antiqua" panose="00000400000000000000" pitchFamily="2" charset="0"/>
            </a:endParaRPr>
          </a:p>
          <a:p>
            <a:endParaRPr lang="en-US">
              <a:latin typeface="Mon Antiqua" panose="00000400000000000000" pitchFamily="2" charset="0"/>
            </a:endParaRPr>
          </a:p>
        </p:txBody>
      </p:sp>
    </p:spTree>
    <p:extLst>
      <p:ext uri="{BB962C8B-B14F-4D97-AF65-F5344CB8AC3E}">
        <p14:creationId xmlns:p14="http://schemas.microsoft.com/office/powerpoint/2010/main" val="737607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D9B03-4A4D-4FA1-8E4D-A25C8B0B64EB}"/>
              </a:ext>
            </a:extLst>
          </p:cNvPr>
          <p:cNvSpPr>
            <a:spLocks noGrp="1"/>
          </p:cNvSpPr>
          <p:nvPr>
            <p:ph type="title"/>
          </p:nvPr>
        </p:nvSpPr>
        <p:spPr/>
        <p:txBody>
          <a:bodyPr>
            <a:normAutofit/>
          </a:bodyPr>
          <a:lstStyle/>
          <a:p>
            <a:r>
              <a:rPr lang="en-US" sz="2400">
                <a:solidFill>
                  <a:srgbClr val="0070C0"/>
                </a:solidFill>
                <a:latin typeface="Mn_Od" pitchFamily="2" charset="0"/>
              </a:rPr>
              <a:t>1940s type of recording in print</a:t>
            </a:r>
            <a:br>
              <a:rPr lang="mn-MN" sz="2400">
                <a:solidFill>
                  <a:srgbClr val="0070C0"/>
                </a:solidFill>
                <a:latin typeface="Mn_Od" pitchFamily="2" charset="0"/>
              </a:rPr>
            </a:br>
            <a:r>
              <a:rPr lang="mn-MN" sz="2400">
                <a:solidFill>
                  <a:srgbClr val="0070C0"/>
                </a:solidFill>
                <a:latin typeface="Mn_Od" pitchFamily="2" charset="0"/>
              </a:rPr>
              <a:t>1940-өөд оны хэвлэл дэх бичлэгийн төрөл зүйл</a:t>
            </a:r>
            <a:endParaRPr lang="en-US" sz="2400">
              <a:latin typeface="Mn_Od" pitchFamily="2" charset="0"/>
            </a:endParaRPr>
          </a:p>
        </p:txBody>
      </p:sp>
      <p:sp>
        <p:nvSpPr>
          <p:cNvPr id="3" name="Content Placeholder 2">
            <a:extLst>
              <a:ext uri="{FF2B5EF4-FFF2-40B4-BE49-F238E27FC236}">
                <a16:creationId xmlns:a16="http://schemas.microsoft.com/office/drawing/2014/main" id="{4AFE1604-C848-449D-82E8-40842F7ED0F1}"/>
              </a:ext>
            </a:extLst>
          </p:cNvPr>
          <p:cNvSpPr>
            <a:spLocks noGrp="1"/>
          </p:cNvSpPr>
          <p:nvPr>
            <p:ph idx="1"/>
          </p:nvPr>
        </p:nvSpPr>
        <p:spPr/>
        <p:txBody>
          <a:bodyPr>
            <a:normAutofit fontScale="92500" lnSpcReduction="20000"/>
          </a:bodyPr>
          <a:lstStyle/>
          <a:p>
            <a:pPr marL="0" indent="0" algn="just">
              <a:buNone/>
            </a:pPr>
            <a:r>
              <a:rPr lang="mn-MN" i="1">
                <a:latin typeface="Mon Antiqua" panose="00000400000000000000" pitchFamily="2" charset="0"/>
              </a:rPr>
              <a:t>Мэдээллийн төрөлд:</a:t>
            </a:r>
            <a:r>
              <a:rPr lang="mn-MN">
                <a:latin typeface="Mon Antiqua" panose="00000400000000000000" pitchFamily="2" charset="0"/>
              </a:rPr>
              <a:t> мэдээ, тайлан, ярилцлага, сурвалжлага, сурвалжилсан тэмдэглэл, тойм, захидал, </a:t>
            </a:r>
            <a:r>
              <a:rPr lang="mn-MN" i="1">
                <a:latin typeface="Mon Antiqua" panose="00000400000000000000" pitchFamily="2" charset="0"/>
              </a:rPr>
              <a:t>Шинжлэлт төрөлд: </a:t>
            </a:r>
            <a:r>
              <a:rPr lang="mn-MN">
                <a:latin typeface="Mon Antiqua" panose="00000400000000000000" pitchFamily="2" charset="0"/>
              </a:rPr>
              <a:t> өгүүлэл, хэвлэлийн тойм, шүүмж, төрөгдөл, </a:t>
            </a:r>
            <a:r>
              <a:rPr lang="mn-MN" i="1">
                <a:latin typeface="Mon Antiqua" panose="00000400000000000000" pitchFamily="2" charset="0"/>
              </a:rPr>
              <a:t>Нийтлэл- уран сайхны төрөлд: </a:t>
            </a:r>
            <a:r>
              <a:rPr lang="mn-MN">
                <a:latin typeface="Mon Antiqua" panose="00000400000000000000" pitchFamily="2" charset="0"/>
              </a:rPr>
              <a:t> найруулал, шог найруулал, улс төрийн шог, уран нийтлэл, тэмдэглэл гэх мэтээр хуваагддаг бөгөөд энэ нь дотроо улам нарийсан хөгжиж иржээ. Үүнээс гадна сонин сэтгүүлд гарч байгаа нийт материалыг асуудлын цар хүрээ, асуудалд хэрхэн хандаж байгаас нь шалтгаалан </a:t>
            </a:r>
            <a:r>
              <a:rPr lang="mn-MN" b="1" i="1">
                <a:latin typeface="Mon Antiqua" panose="00000400000000000000" pitchFamily="2" charset="0"/>
              </a:rPr>
              <a:t>сэтгүүл зүйн бичлэг, нийтлэлийн бичлэг</a:t>
            </a:r>
            <a:r>
              <a:rPr lang="mn-MN" b="1">
                <a:latin typeface="Mon Antiqua" panose="00000400000000000000" pitchFamily="2" charset="0"/>
              </a:rPr>
              <a:t>  </a:t>
            </a:r>
            <a:r>
              <a:rPr lang="mn-MN">
                <a:latin typeface="Mon Antiqua" panose="00000400000000000000" pitchFamily="2" charset="0"/>
              </a:rPr>
              <a:t>гэж 2 ангилдаг тал ч бий.</a:t>
            </a:r>
            <a:endParaRPr lang="en-US">
              <a:latin typeface="Mon Antiqua" panose="00000400000000000000" pitchFamily="2" charset="0"/>
            </a:endParaRPr>
          </a:p>
          <a:p>
            <a:endParaRPr lang="en-US">
              <a:latin typeface="Mon Antiqua" panose="00000400000000000000" pitchFamily="2" charset="0"/>
            </a:endParaRPr>
          </a:p>
        </p:txBody>
      </p:sp>
    </p:spTree>
    <p:extLst>
      <p:ext uri="{BB962C8B-B14F-4D97-AF65-F5344CB8AC3E}">
        <p14:creationId xmlns:p14="http://schemas.microsoft.com/office/powerpoint/2010/main" val="5245784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995EA1-E854-4C4B-A850-4FB3310B383B}"/>
              </a:ext>
            </a:extLst>
          </p:cNvPr>
          <p:cNvSpPr>
            <a:spLocks noGrp="1"/>
          </p:cNvSpPr>
          <p:nvPr>
            <p:ph type="title"/>
          </p:nvPr>
        </p:nvSpPr>
        <p:spPr/>
        <p:txBody>
          <a:bodyPr>
            <a:normAutofit fontScale="90000"/>
          </a:bodyPr>
          <a:lstStyle/>
          <a:p>
            <a:br>
              <a:rPr lang="mn-MN" sz="2400">
                <a:solidFill>
                  <a:srgbClr val="0070C0"/>
                </a:solidFill>
                <a:latin typeface="Mn_Od" pitchFamily="2" charset="0"/>
              </a:rPr>
            </a:br>
            <a:r>
              <a:rPr lang="en-US" sz="2400">
                <a:solidFill>
                  <a:srgbClr val="0070C0"/>
                </a:solidFill>
                <a:latin typeface="Mn_Od" pitchFamily="2" charset="0"/>
              </a:rPr>
              <a:t>1940s type of recording in print</a:t>
            </a:r>
            <a:br>
              <a:rPr lang="mn-MN" sz="2400">
                <a:solidFill>
                  <a:srgbClr val="0070C0"/>
                </a:solidFill>
                <a:latin typeface="Mn_Od" pitchFamily="2" charset="0"/>
              </a:rPr>
            </a:br>
            <a:r>
              <a:rPr lang="mn-MN" sz="2400">
                <a:solidFill>
                  <a:srgbClr val="0070C0"/>
                </a:solidFill>
                <a:latin typeface="Mn_Od" pitchFamily="2" charset="0"/>
              </a:rPr>
              <a:t>1940-өөд оны хэвлэл дэх бичлэгийн төрөл зүйл</a:t>
            </a:r>
            <a:endParaRPr lang="en-US" sz="2400">
              <a:latin typeface="Mn_Od" pitchFamily="2" charset="0"/>
            </a:endParaRPr>
          </a:p>
        </p:txBody>
      </p:sp>
      <p:sp>
        <p:nvSpPr>
          <p:cNvPr id="3" name="Content Placeholder 2">
            <a:extLst>
              <a:ext uri="{FF2B5EF4-FFF2-40B4-BE49-F238E27FC236}">
                <a16:creationId xmlns:a16="http://schemas.microsoft.com/office/drawing/2014/main" id="{4B5E9548-2C22-48B9-9085-2E68ACAE3C24}"/>
              </a:ext>
            </a:extLst>
          </p:cNvPr>
          <p:cNvSpPr>
            <a:spLocks noGrp="1"/>
          </p:cNvSpPr>
          <p:nvPr>
            <p:ph idx="1"/>
          </p:nvPr>
        </p:nvSpPr>
        <p:spPr/>
        <p:txBody>
          <a:bodyPr>
            <a:normAutofit fontScale="92500" lnSpcReduction="20000"/>
          </a:bodyPr>
          <a:lstStyle/>
          <a:p>
            <a:pPr marL="0" indent="0" algn="just">
              <a:buNone/>
            </a:pPr>
            <a:r>
              <a:rPr lang="mn-MN">
                <a:latin typeface="Mon Antiqua" panose="00000400000000000000" pitchFamily="2" charset="0"/>
              </a:rPr>
              <a:t>Дөчөөд онд гарч ирсэн бичлэгийн шинэ хандлага нь </a:t>
            </a:r>
            <a:r>
              <a:rPr lang="mn-MN" i="1" u="sng">
                <a:latin typeface="Mon Antiqua" panose="00000400000000000000" pitchFamily="2" charset="0"/>
              </a:rPr>
              <a:t>нэгдүгээрт:</a:t>
            </a:r>
            <a:r>
              <a:rPr lang="mn-MN">
                <a:latin typeface="Mon Antiqua" panose="00000400000000000000" pitchFamily="2" charset="0"/>
              </a:rPr>
              <a:t> нийтлэлийн бүтээл аливаа асуудалд тодорхой хандаж, идэвхтэй санаа сэтгэлгээг дэмжих болж, амьдралын бодит байдлыг баялаг сэдэв, гүн утга агуулга, хурц үг хэлээр нээн харуулдаг болсон, </a:t>
            </a:r>
            <a:r>
              <a:rPr lang="mn-MN" i="1" u="sng">
                <a:latin typeface="Mon Antiqua" panose="00000400000000000000" pitchFamily="2" charset="0"/>
              </a:rPr>
              <a:t>хоёрдугаарт:</a:t>
            </a:r>
            <a:r>
              <a:rPr lang="mn-MN">
                <a:latin typeface="Mon Antiqua" panose="00000400000000000000" pitchFamily="2" charset="0"/>
              </a:rPr>
              <a:t> дайн түрэмгийллийн хүнд нөхцөлтэй холбож түүх хувьсгал, тусгаар тогтнолоо хамгаалах тэмцлийн сэдэв олширч, хүн ардад эх оронч, эрэлхэг баатарлагийн үзэл сурталд төлөвшүүлэхэд чиглэсэн нийтлэл зонхилж байсан юм.</a:t>
            </a:r>
            <a:endParaRPr lang="en-US">
              <a:latin typeface="Mon Antiqua" panose="00000400000000000000" pitchFamily="2" charset="0"/>
            </a:endParaRPr>
          </a:p>
          <a:p>
            <a:endParaRPr lang="en-US">
              <a:latin typeface="Mon Antiqua" panose="00000400000000000000" pitchFamily="2" charset="0"/>
            </a:endParaRPr>
          </a:p>
        </p:txBody>
      </p:sp>
    </p:spTree>
    <p:extLst>
      <p:ext uri="{BB962C8B-B14F-4D97-AF65-F5344CB8AC3E}">
        <p14:creationId xmlns:p14="http://schemas.microsoft.com/office/powerpoint/2010/main" val="22278593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EDD98-77CD-49A9-8980-F8AD2B22ED6A}"/>
              </a:ext>
            </a:extLst>
          </p:cNvPr>
          <p:cNvSpPr>
            <a:spLocks noGrp="1"/>
          </p:cNvSpPr>
          <p:nvPr>
            <p:ph type="title"/>
          </p:nvPr>
        </p:nvSpPr>
        <p:spPr/>
        <p:txBody>
          <a:bodyPr>
            <a:normAutofit/>
          </a:bodyPr>
          <a:lstStyle/>
          <a:p>
            <a:r>
              <a:rPr lang="en-US" sz="2400">
                <a:solidFill>
                  <a:srgbClr val="0070C0"/>
                </a:solidFill>
                <a:latin typeface="Mn_Od" pitchFamily="2" charset="0"/>
              </a:rPr>
              <a:t>Preparation for the transition to the Cyrillic alphabet</a:t>
            </a:r>
            <a:br>
              <a:rPr lang="mn-MN" sz="2400">
                <a:solidFill>
                  <a:srgbClr val="0070C0"/>
                </a:solidFill>
                <a:latin typeface="Mn_Od" pitchFamily="2" charset="0"/>
              </a:rPr>
            </a:br>
            <a:r>
              <a:rPr lang="mn-MN" sz="2400">
                <a:solidFill>
                  <a:srgbClr val="0070C0"/>
                </a:solidFill>
                <a:latin typeface="Mn_Od" pitchFamily="2" charset="0"/>
              </a:rPr>
              <a:t>Кирилл үсэгт шилжих бэлтгэл  </a:t>
            </a:r>
            <a:endParaRPr lang="en-US" sz="2400">
              <a:solidFill>
                <a:srgbClr val="0070C0"/>
              </a:solidFill>
              <a:latin typeface="Mn_Od" pitchFamily="2" charset="0"/>
            </a:endParaRPr>
          </a:p>
        </p:txBody>
      </p:sp>
      <p:sp>
        <p:nvSpPr>
          <p:cNvPr id="3" name="Content Placeholder 2">
            <a:extLst>
              <a:ext uri="{FF2B5EF4-FFF2-40B4-BE49-F238E27FC236}">
                <a16:creationId xmlns:a16="http://schemas.microsoft.com/office/drawing/2014/main" id="{C47205A1-641F-4FCF-99E1-1712CF7D3F8E}"/>
              </a:ext>
            </a:extLst>
          </p:cNvPr>
          <p:cNvSpPr>
            <a:spLocks noGrp="1"/>
          </p:cNvSpPr>
          <p:nvPr>
            <p:ph idx="1"/>
          </p:nvPr>
        </p:nvSpPr>
        <p:spPr/>
        <p:txBody>
          <a:bodyPr>
            <a:normAutofit fontScale="92500" lnSpcReduction="20000"/>
          </a:bodyPr>
          <a:lstStyle/>
          <a:p>
            <a:pPr marL="0" indent="0" algn="just">
              <a:buNone/>
            </a:pPr>
            <a:r>
              <a:rPr lang="en-US">
                <a:latin typeface="Mon Antiqua" panose="00000400000000000000" pitchFamily="2" charset="0"/>
              </a:rPr>
              <a:t>19</a:t>
            </a:r>
            <a:r>
              <a:rPr lang="mn-MN">
                <a:latin typeface="Mon Antiqua" panose="00000400000000000000" pitchFamily="2" charset="0"/>
              </a:rPr>
              <a:t>30-аад оны үеэс эхлэн уйгуржин үсгийг халж латин, кирилл үсгийн аль нэгийг хэрэглэх тухай асуудал</a:t>
            </a:r>
            <a:r>
              <a:rPr lang="en-US">
                <a:latin typeface="Mon Antiqua" panose="00000400000000000000" pitchFamily="2" charset="0"/>
              </a:rPr>
              <a:t> </a:t>
            </a:r>
            <a:r>
              <a:rPr lang="mn-MN">
                <a:latin typeface="Mon Antiqua" panose="00000400000000000000" pitchFamily="2" charset="0"/>
              </a:rPr>
              <a:t>яригдсан байдаг. Иймд сонин, сэтгүүлүүд энэ хоёр үсгийн аль нэгэнд шилжих бэлтгэлээ хийхийн зэрэгцээ уншигчиддаа ч мөн бичиг үсэг сурахыг заах хэрэгтэй болсон юм. 1930 онд хуралдсан Ардын намын наймдугаар их хурлаар “Шинэ соёл боловсролын хөгжилтөд дөхөмгүй гэж үзээд монгол үсгийг халж латин үсгийг монгол хэлнээ зохицуулан хэрэглэхээр шийдвэрлэсэн” байна. Энэ шийдвэрийн дагуу монгол орон даяар латин үсэгт шилжих бэлтгэл ажил эхэлжээ.</a:t>
            </a:r>
            <a:r>
              <a:rPr lang="en-US">
                <a:latin typeface="Mon Antiqua" panose="00000400000000000000" pitchFamily="2" charset="0"/>
              </a:rPr>
              <a:t> </a:t>
            </a:r>
          </a:p>
        </p:txBody>
      </p:sp>
    </p:spTree>
    <p:extLst>
      <p:ext uri="{BB962C8B-B14F-4D97-AF65-F5344CB8AC3E}">
        <p14:creationId xmlns:p14="http://schemas.microsoft.com/office/powerpoint/2010/main" val="20027173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60AAD-C4EE-4900-91B0-F73BB48F3C97}"/>
              </a:ext>
            </a:extLst>
          </p:cNvPr>
          <p:cNvSpPr>
            <a:spLocks noGrp="1"/>
          </p:cNvSpPr>
          <p:nvPr>
            <p:ph type="title"/>
          </p:nvPr>
        </p:nvSpPr>
        <p:spPr/>
        <p:txBody>
          <a:bodyPr>
            <a:normAutofit/>
          </a:bodyPr>
          <a:lstStyle/>
          <a:p>
            <a:br>
              <a:rPr lang="mn-MN" sz="2400">
                <a:solidFill>
                  <a:srgbClr val="0070C0"/>
                </a:solidFill>
                <a:latin typeface="Mn_Od" pitchFamily="2" charset="0"/>
              </a:rPr>
            </a:br>
            <a:r>
              <a:rPr lang="en-US" sz="2400">
                <a:solidFill>
                  <a:srgbClr val="0070C0"/>
                </a:solidFill>
                <a:latin typeface="Mn_Od" pitchFamily="2" charset="0"/>
              </a:rPr>
              <a:t>Mongolia switched to the Cyrillic alphabet</a:t>
            </a:r>
            <a:br>
              <a:rPr lang="mn-MN" sz="2400">
                <a:solidFill>
                  <a:srgbClr val="0070C0"/>
                </a:solidFill>
                <a:latin typeface="Mn_Od" pitchFamily="2" charset="0"/>
              </a:rPr>
            </a:br>
            <a:r>
              <a:rPr lang="mn-MN" sz="2400">
                <a:solidFill>
                  <a:srgbClr val="0070C0"/>
                </a:solidFill>
                <a:latin typeface="Mn_Od" pitchFamily="2" charset="0"/>
              </a:rPr>
              <a:t>Монгол улс Кирилл үсэгт шилжсэн нь  </a:t>
            </a:r>
            <a:endParaRPr lang="en-US" sz="2400">
              <a:latin typeface="Mn_Od" pitchFamily="2" charset="0"/>
            </a:endParaRPr>
          </a:p>
        </p:txBody>
      </p:sp>
      <p:sp>
        <p:nvSpPr>
          <p:cNvPr id="3" name="Content Placeholder 2">
            <a:extLst>
              <a:ext uri="{FF2B5EF4-FFF2-40B4-BE49-F238E27FC236}">
                <a16:creationId xmlns:a16="http://schemas.microsoft.com/office/drawing/2014/main" id="{5FBB28E3-11EF-436F-912D-6D52198B94A8}"/>
              </a:ext>
            </a:extLst>
          </p:cNvPr>
          <p:cNvSpPr>
            <a:spLocks noGrp="1"/>
          </p:cNvSpPr>
          <p:nvPr>
            <p:ph idx="1"/>
          </p:nvPr>
        </p:nvSpPr>
        <p:spPr/>
        <p:txBody>
          <a:bodyPr>
            <a:normAutofit lnSpcReduction="10000"/>
          </a:bodyPr>
          <a:lstStyle/>
          <a:p>
            <a:pPr marL="0" indent="0" algn="just">
              <a:buNone/>
            </a:pPr>
            <a:r>
              <a:rPr lang="mn-MN">
                <a:latin typeface="Mon Antiqua" panose="00000400000000000000" pitchFamily="2" charset="0"/>
              </a:rPr>
              <a:t>Гэвч 1941 онд МАХН-ын төв хорооны тэргүүлэгчид сайд нарын зөвлөлийн хамтарсан хурлаас монгол бичгийг шинэ орос (кирилл) үсэгт шилжүүлэх нь зүйтэй гэж үзэж, 1945 оны тавдугаар сард хуралдсан БНМАУ-ын сайд нарын зөвлөл, МАХН-ын төв хорооны хамтарсан хурлаар “Бүх хэвлэл ба улсын албан хэргийг 1946 оны нэгдүгээр сарын нэгнээс эхлэн шинэ үсгээр явуулсугай” шийдвэрийн дагуу Монгол улс кирилл үсэгт шилжжээ.</a:t>
            </a:r>
            <a:r>
              <a:rPr lang="en-US">
                <a:latin typeface="Mon Antiqua" panose="00000400000000000000" pitchFamily="2" charset="0"/>
              </a:rPr>
              <a:t> </a:t>
            </a:r>
          </a:p>
        </p:txBody>
      </p:sp>
    </p:spTree>
    <p:extLst>
      <p:ext uri="{BB962C8B-B14F-4D97-AF65-F5344CB8AC3E}">
        <p14:creationId xmlns:p14="http://schemas.microsoft.com/office/powerpoint/2010/main" val="13199303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89A5C-C2BF-4006-A1C5-9F0060B708F8}"/>
              </a:ext>
            </a:extLst>
          </p:cNvPr>
          <p:cNvSpPr>
            <a:spLocks noGrp="1"/>
          </p:cNvSpPr>
          <p:nvPr>
            <p:ph type="title"/>
          </p:nvPr>
        </p:nvSpPr>
        <p:spPr/>
        <p:txBody>
          <a:bodyPr>
            <a:normAutofit fontScale="90000"/>
          </a:bodyPr>
          <a:lstStyle/>
          <a:p>
            <a:br>
              <a:rPr lang="mn-MN" sz="2400">
                <a:solidFill>
                  <a:srgbClr val="0070C0"/>
                </a:solidFill>
                <a:latin typeface="Mn_Od" pitchFamily="2" charset="0"/>
              </a:rPr>
            </a:br>
            <a:r>
              <a:rPr lang="en-US" sz="2400">
                <a:solidFill>
                  <a:srgbClr val="0070C0"/>
                </a:solidFill>
                <a:latin typeface="Mn_Od" pitchFamily="2" charset="0"/>
              </a:rPr>
              <a:t>Preparation for the transition to the Cyrillic alphabet</a:t>
            </a:r>
            <a:br>
              <a:rPr lang="mn-MN" sz="2400">
                <a:solidFill>
                  <a:srgbClr val="0070C0"/>
                </a:solidFill>
                <a:latin typeface="Mn_Od" pitchFamily="2" charset="0"/>
              </a:rPr>
            </a:br>
            <a:r>
              <a:rPr lang="mn-MN" sz="2400">
                <a:solidFill>
                  <a:srgbClr val="0070C0"/>
                </a:solidFill>
                <a:latin typeface="Mn_Od" pitchFamily="2" charset="0"/>
              </a:rPr>
              <a:t>Кирилл үсэгт шилжих бэлтгэл </a:t>
            </a:r>
            <a:endParaRPr lang="en-US" sz="2400">
              <a:latin typeface="Mn_Od" pitchFamily="2" charset="0"/>
            </a:endParaRPr>
          </a:p>
        </p:txBody>
      </p:sp>
      <p:pic>
        <p:nvPicPr>
          <p:cNvPr id="4" name="Content Placeholder 3">
            <a:extLst>
              <a:ext uri="{FF2B5EF4-FFF2-40B4-BE49-F238E27FC236}">
                <a16:creationId xmlns:a16="http://schemas.microsoft.com/office/drawing/2014/main" id="{90AEF7BB-3D01-4145-AB38-A157E6331EF7}"/>
              </a:ext>
            </a:extLst>
          </p:cNvPr>
          <p:cNvPicPr>
            <a:picLocks noGrp="1"/>
          </p:cNvPicPr>
          <p:nvPr>
            <p:ph idx="1"/>
          </p:nvPr>
        </p:nvPicPr>
        <p:blipFill>
          <a:blip r:embed="rId3">
            <a:extLst>
              <a:ext uri="{28A0092B-C50C-407E-A947-70E740481C1C}">
                <a14:useLocalDpi xmlns:a14="http://schemas.microsoft.com/office/drawing/2010/main" val="0"/>
              </a:ext>
            </a:extLst>
          </a:blip>
          <a:stretch>
            <a:fillRect/>
          </a:stretch>
        </p:blipFill>
        <p:spPr>
          <a:xfrm>
            <a:off x="1143000" y="2514600"/>
            <a:ext cx="3810000" cy="2667000"/>
          </a:xfrm>
          <a:prstGeom prst="rect">
            <a:avLst/>
          </a:prstGeom>
        </p:spPr>
      </p:pic>
      <p:sp>
        <p:nvSpPr>
          <p:cNvPr id="5" name="Rectangle 4">
            <a:extLst>
              <a:ext uri="{FF2B5EF4-FFF2-40B4-BE49-F238E27FC236}">
                <a16:creationId xmlns:a16="http://schemas.microsoft.com/office/drawing/2014/main" id="{272A8441-8535-4394-B04A-EA551AFD75CA}"/>
              </a:ext>
            </a:extLst>
          </p:cNvPr>
          <p:cNvSpPr/>
          <p:nvPr/>
        </p:nvSpPr>
        <p:spPr>
          <a:xfrm>
            <a:off x="5105400" y="2514600"/>
            <a:ext cx="3276600" cy="32766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endParaRPr lang="mn-MN" sz="1600">
              <a:latin typeface="Mn_Od" pitchFamily="2" charset="0"/>
            </a:endParaRPr>
          </a:p>
          <a:p>
            <a:endParaRPr lang="mn-MN" sz="1600">
              <a:latin typeface="Mn_Od" pitchFamily="2" charset="0"/>
            </a:endParaRPr>
          </a:p>
          <a:p>
            <a:r>
              <a:rPr lang="mn-MN" sz="1600">
                <a:latin typeface="Mn_Od" pitchFamily="2" charset="0"/>
              </a:rPr>
              <a:t> Кирилл үсгийн Ц.Дамдинсүрэн 1942 онд зохиогоод 1946 оноос нийтээрээ мөрдөж эхэлсэн.</a:t>
            </a:r>
          </a:p>
          <a:p>
            <a:r>
              <a:rPr lang="mn-MN" sz="1600">
                <a:latin typeface="Mn_Od" pitchFamily="2" charset="0"/>
              </a:rPr>
              <a:t> “Бүх хэвлэл ба улсын албан хэргийг 1946 оны нэгдүгээр сарын нэгнээс эхлэн шинэ үсгээр явуулсугай. </a:t>
            </a:r>
          </a:p>
          <a:p>
            <a:r>
              <a:rPr lang="mn-MN" sz="1600">
                <a:latin typeface="Mn_Od" pitchFamily="2" charset="0"/>
              </a:rPr>
              <a:t>Хатигин овогт Цэндийн Дамдинсүрэн </a:t>
            </a:r>
            <a:r>
              <a:rPr lang="en-US" sz="1600">
                <a:latin typeface="Mn_Od" pitchFamily="2" charset="0"/>
              </a:rPr>
              <a:t>/1908</a:t>
            </a:r>
            <a:r>
              <a:rPr lang="mn-MN" sz="1600">
                <a:latin typeface="Mn_Od" pitchFamily="2" charset="0"/>
              </a:rPr>
              <a:t>-1986</a:t>
            </a:r>
            <a:r>
              <a:rPr lang="en-US" sz="1600">
                <a:latin typeface="Mn_Od" pitchFamily="2" charset="0"/>
              </a:rPr>
              <a:t>/</a:t>
            </a:r>
            <a:r>
              <a:rPr lang="mn-MN" sz="1600">
                <a:latin typeface="Mn_Od" pitchFamily="2" charset="0"/>
              </a:rPr>
              <a:t> Дорнод аймаг Матад суманд төрсөн. </a:t>
            </a:r>
            <a:r>
              <a:rPr lang="ru-RU" sz="1600">
                <a:latin typeface="Mn_Od" pitchFamily="2" charset="0"/>
              </a:rPr>
              <a:t>19</a:t>
            </a:r>
            <a:r>
              <a:rPr lang="mn-MN" sz="1600">
                <a:latin typeface="Mn_Od" pitchFamily="2" charset="0"/>
              </a:rPr>
              <a:t>40</a:t>
            </a:r>
            <a:r>
              <a:rPr lang="ru-RU" sz="1600">
                <a:latin typeface="Mn_Od" pitchFamily="2" charset="0"/>
              </a:rPr>
              <a:t>-19</a:t>
            </a:r>
            <a:r>
              <a:rPr lang="mn-MN" sz="1600">
                <a:latin typeface="Mn_Od" pitchFamily="2" charset="0"/>
              </a:rPr>
              <a:t>42</a:t>
            </a:r>
            <a:r>
              <a:rPr lang="ru-RU" sz="1600">
                <a:latin typeface="Mn_Od" pitchFamily="2" charset="0"/>
              </a:rPr>
              <a:t> онд "Үнэн" сони</a:t>
            </a:r>
            <a:r>
              <a:rPr lang="mn-MN" sz="1600">
                <a:latin typeface="Mn_Od" pitchFamily="2" charset="0"/>
              </a:rPr>
              <a:t>нд ажилласан. </a:t>
            </a:r>
          </a:p>
          <a:p>
            <a:endParaRPr lang="mn-MN" sz="1600">
              <a:latin typeface="Mn_Od" pitchFamily="2" charset="0"/>
            </a:endParaRPr>
          </a:p>
          <a:p>
            <a:endParaRPr lang="en-US" sz="1600">
              <a:latin typeface="Mn_Od" pitchFamily="2" charset="0"/>
            </a:endParaRPr>
          </a:p>
        </p:txBody>
      </p:sp>
      <p:sp>
        <p:nvSpPr>
          <p:cNvPr id="6" name="Rectangle: Rounded Corners 5">
            <a:extLst>
              <a:ext uri="{FF2B5EF4-FFF2-40B4-BE49-F238E27FC236}">
                <a16:creationId xmlns:a16="http://schemas.microsoft.com/office/drawing/2014/main" id="{F86DB337-BBDE-472E-AA03-0A2AA34E67D2}"/>
              </a:ext>
            </a:extLst>
          </p:cNvPr>
          <p:cNvSpPr/>
          <p:nvPr/>
        </p:nvSpPr>
        <p:spPr>
          <a:xfrm>
            <a:off x="1143000" y="5257800"/>
            <a:ext cx="3733800" cy="6858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400"/>
              <a:t>"Working Woman" magazine.</a:t>
            </a:r>
            <a:r>
              <a:rPr lang="mn-MN" sz="1400"/>
              <a:t> 1931 </a:t>
            </a:r>
            <a:r>
              <a:rPr lang="en-US" sz="1400"/>
              <a:t>year. </a:t>
            </a:r>
            <a:endParaRPr lang="mn-MN" sz="1400"/>
          </a:p>
          <a:p>
            <a:pPr algn="ctr"/>
            <a:r>
              <a:rPr lang="mn-MN" sz="1400"/>
              <a:t>“Ажилчин эмэгтэй” сэтгүүл. 1931 он. № 12</a:t>
            </a:r>
            <a:endParaRPr lang="en-US" sz="1400"/>
          </a:p>
        </p:txBody>
      </p:sp>
    </p:spTree>
    <p:extLst>
      <p:ext uri="{BB962C8B-B14F-4D97-AF65-F5344CB8AC3E}">
        <p14:creationId xmlns:p14="http://schemas.microsoft.com/office/powerpoint/2010/main" val="33154247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A2070-37D3-44E2-85E6-02A0F823A667}"/>
              </a:ext>
            </a:extLst>
          </p:cNvPr>
          <p:cNvSpPr>
            <a:spLocks noGrp="1"/>
          </p:cNvSpPr>
          <p:nvPr>
            <p:ph type="title"/>
          </p:nvPr>
        </p:nvSpPr>
        <p:spPr/>
        <p:txBody>
          <a:bodyPr>
            <a:normAutofit/>
          </a:bodyPr>
          <a:lstStyle/>
          <a:p>
            <a:r>
              <a:rPr lang="en-US" sz="2400">
                <a:solidFill>
                  <a:srgbClr val="0070C0"/>
                </a:solidFill>
                <a:latin typeface="Mn_Od" pitchFamily="2" charset="0"/>
              </a:rPr>
              <a:t>Improving the quality of newspapers and publications</a:t>
            </a:r>
            <a:br>
              <a:rPr lang="mn-MN" sz="2400">
                <a:solidFill>
                  <a:srgbClr val="0070C0"/>
                </a:solidFill>
                <a:latin typeface="Mn_Od" pitchFamily="2" charset="0"/>
              </a:rPr>
            </a:br>
            <a:r>
              <a:rPr lang="mn-MN" sz="2400">
                <a:solidFill>
                  <a:srgbClr val="0070C0"/>
                </a:solidFill>
                <a:latin typeface="Mn_Od" pitchFamily="2" charset="0"/>
              </a:rPr>
              <a:t>Сонин, хэвлэлийн чанарыг сайжруулсан нь </a:t>
            </a:r>
            <a:endParaRPr lang="en-US" sz="2400">
              <a:solidFill>
                <a:srgbClr val="0070C0"/>
              </a:solidFill>
              <a:latin typeface="Mn_Od" pitchFamily="2" charset="0"/>
            </a:endParaRPr>
          </a:p>
        </p:txBody>
      </p:sp>
      <p:sp>
        <p:nvSpPr>
          <p:cNvPr id="3" name="Content Placeholder 2">
            <a:extLst>
              <a:ext uri="{FF2B5EF4-FFF2-40B4-BE49-F238E27FC236}">
                <a16:creationId xmlns:a16="http://schemas.microsoft.com/office/drawing/2014/main" id="{8847B584-329C-43BD-8354-9184997A605E}"/>
              </a:ext>
            </a:extLst>
          </p:cNvPr>
          <p:cNvSpPr>
            <a:spLocks noGrp="1"/>
          </p:cNvSpPr>
          <p:nvPr>
            <p:ph idx="1"/>
          </p:nvPr>
        </p:nvSpPr>
        <p:spPr/>
        <p:txBody>
          <a:bodyPr>
            <a:normAutofit fontScale="92500" lnSpcReduction="10000"/>
          </a:bodyPr>
          <a:lstStyle/>
          <a:p>
            <a:pPr marL="0" indent="0" algn="just">
              <a:buNone/>
            </a:pPr>
            <a:r>
              <a:rPr lang="mn-MN">
                <a:latin typeface="Mon Antiqua" panose="00000400000000000000" pitchFamily="2" charset="0"/>
              </a:rPr>
              <a:t>1940-онд хуралдсан МАХН-ын Х-р их хурлаас хэвлэл мэдээллийн хэрэгслийн өмнө зорилт дэвшүүлсэн юм.  Энэхүү зорилтын гол утга санаа нь  сонин хэвлэлийн үйл ажиллагааг өргөжүүлэх, тогтмол хэвлэлийн чанар агуулгыг сайжруулах, орон нутгийг нүүдлийн хэвлэлтэй болгох, улмаар аймгуудад сонин гаргах ажлыг эрчимжүүлэхээр болжээ.  Мөн алив материалын үнэн зөв байдалд анхаарч баримт нотолгоогүй зүйлийг сураг ажгаар бичиж сонин хэвлэлд алдаа мадаг ихээр гарч байгааг анхааруулжээ. </a:t>
            </a:r>
            <a:endParaRPr lang="en-US">
              <a:latin typeface="Mon Antiqua" panose="00000400000000000000" pitchFamily="2" charset="0"/>
            </a:endParaRPr>
          </a:p>
        </p:txBody>
      </p:sp>
    </p:spTree>
    <p:extLst>
      <p:ext uri="{BB962C8B-B14F-4D97-AF65-F5344CB8AC3E}">
        <p14:creationId xmlns:p14="http://schemas.microsoft.com/office/powerpoint/2010/main" val="23875961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F6327-CD17-4321-BEC0-9171FCC8F285}"/>
              </a:ext>
            </a:extLst>
          </p:cNvPr>
          <p:cNvSpPr>
            <a:spLocks noGrp="1"/>
          </p:cNvSpPr>
          <p:nvPr>
            <p:ph type="title"/>
          </p:nvPr>
        </p:nvSpPr>
        <p:spPr/>
        <p:txBody>
          <a:bodyPr>
            <a:normAutofit/>
          </a:bodyPr>
          <a:lstStyle/>
          <a:p>
            <a:br>
              <a:rPr lang="mn-MN" sz="2400">
                <a:solidFill>
                  <a:srgbClr val="0070C0"/>
                </a:solidFill>
                <a:latin typeface="Mn_Od" pitchFamily="2" charset="0"/>
              </a:rPr>
            </a:br>
            <a:r>
              <a:rPr lang="en-US" sz="2400">
                <a:solidFill>
                  <a:srgbClr val="0070C0"/>
                </a:solidFill>
                <a:latin typeface="Mn_Od" pitchFamily="2" charset="0"/>
              </a:rPr>
              <a:t>Support for activist writers</a:t>
            </a:r>
            <a:br>
              <a:rPr lang="mn-MN" sz="2400">
                <a:solidFill>
                  <a:srgbClr val="0070C0"/>
                </a:solidFill>
                <a:latin typeface="Mn_Od" pitchFamily="2" charset="0"/>
              </a:rPr>
            </a:br>
            <a:r>
              <a:rPr lang="mn-MN" sz="2400">
                <a:solidFill>
                  <a:srgbClr val="0070C0"/>
                </a:solidFill>
                <a:latin typeface="Mn_Od" pitchFamily="2" charset="0"/>
              </a:rPr>
              <a:t>Идэвхтэн бичигчдийг дэмжсэн нь </a:t>
            </a:r>
            <a:endParaRPr lang="en-US" sz="2400">
              <a:solidFill>
                <a:srgbClr val="0070C0"/>
              </a:solidFill>
              <a:latin typeface="Mn_Od" pitchFamily="2" charset="0"/>
            </a:endParaRPr>
          </a:p>
        </p:txBody>
      </p:sp>
      <p:sp>
        <p:nvSpPr>
          <p:cNvPr id="3" name="Content Placeholder 2">
            <a:extLst>
              <a:ext uri="{FF2B5EF4-FFF2-40B4-BE49-F238E27FC236}">
                <a16:creationId xmlns:a16="http://schemas.microsoft.com/office/drawing/2014/main" id="{3629F368-9B96-4499-8179-E3E7D19D564F}"/>
              </a:ext>
            </a:extLst>
          </p:cNvPr>
          <p:cNvSpPr>
            <a:spLocks noGrp="1"/>
          </p:cNvSpPr>
          <p:nvPr>
            <p:ph idx="1"/>
          </p:nvPr>
        </p:nvSpPr>
        <p:spPr/>
        <p:txBody>
          <a:bodyPr>
            <a:normAutofit fontScale="92500" lnSpcReduction="10000"/>
          </a:bodyPr>
          <a:lstStyle/>
          <a:p>
            <a:pPr marL="0" indent="0" algn="just">
              <a:buNone/>
            </a:pPr>
            <a:r>
              <a:rPr lang="mn-MN">
                <a:latin typeface="Mon Antiqua" panose="00000400000000000000" pitchFamily="2" charset="0"/>
              </a:rPr>
              <a:t>МАХН-ын төв хорооны хянан шалгах комиссоос идэвхтэн бичигчдэд зориулж гаргасан захидлыг “Үнэн” сонинд нийтэлжээ. Энэхүү захидалд “Сонин хэвлэлийн зохион байгуулах хүч чадал үйл ажиллагаа нь идэвхтэн сурвалжлагч нарын бүтээлч ажиллагаанд түшиглэдэг. Та бүхний зөв судалгаа, бодит мэдээллийн ачаар сонины алдар нэр дээшилж нийгмийн анхаарлыг татдаг” хэмээн бичжээ. 1945 оны Сайд нарын зөвлөлийн тогтоолоор сонин хэвлэлд бичигчдэд олгох зохиогчийн шагналыг шийдсэн байна.  </a:t>
            </a:r>
            <a:endParaRPr lang="en-US">
              <a:latin typeface="Mon Antiqua" panose="00000400000000000000" pitchFamily="2" charset="0"/>
            </a:endParaRPr>
          </a:p>
        </p:txBody>
      </p:sp>
    </p:spTree>
    <p:extLst>
      <p:ext uri="{BB962C8B-B14F-4D97-AF65-F5344CB8AC3E}">
        <p14:creationId xmlns:p14="http://schemas.microsoft.com/office/powerpoint/2010/main" val="18844315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09AD3-C35E-441F-84E1-9EE7AD577129}"/>
              </a:ext>
            </a:extLst>
          </p:cNvPr>
          <p:cNvSpPr>
            <a:spLocks noGrp="1"/>
          </p:cNvSpPr>
          <p:nvPr>
            <p:ph type="title"/>
          </p:nvPr>
        </p:nvSpPr>
        <p:spPr/>
        <p:txBody>
          <a:bodyPr>
            <a:normAutofit/>
          </a:bodyPr>
          <a:lstStyle/>
          <a:p>
            <a:r>
              <a:rPr lang="en-US" sz="2400">
                <a:solidFill>
                  <a:srgbClr val="0070C0"/>
                </a:solidFill>
                <a:latin typeface="Mn_Od" pitchFamily="2" charset="0"/>
              </a:rPr>
              <a:t>"Truth" increased the number of newspaper prints</a:t>
            </a:r>
            <a:br>
              <a:rPr lang="mn-MN" sz="2400">
                <a:solidFill>
                  <a:srgbClr val="0070C0"/>
                </a:solidFill>
                <a:latin typeface="Mn_Od" pitchFamily="2" charset="0"/>
              </a:rPr>
            </a:br>
            <a:r>
              <a:rPr lang="mn-MN" sz="2400">
                <a:solidFill>
                  <a:srgbClr val="0070C0"/>
                </a:solidFill>
                <a:latin typeface="Mn_Od" pitchFamily="2" charset="0"/>
              </a:rPr>
              <a:t>“Үнэн” сонины хэвлэх тоог нэмэв </a:t>
            </a:r>
            <a:endParaRPr lang="en-US" sz="2400">
              <a:solidFill>
                <a:srgbClr val="0070C0"/>
              </a:solidFill>
              <a:latin typeface="Mn_Od" pitchFamily="2" charset="0"/>
            </a:endParaRPr>
          </a:p>
        </p:txBody>
      </p:sp>
      <p:sp>
        <p:nvSpPr>
          <p:cNvPr id="3" name="Content Placeholder 2">
            <a:extLst>
              <a:ext uri="{FF2B5EF4-FFF2-40B4-BE49-F238E27FC236}">
                <a16:creationId xmlns:a16="http://schemas.microsoft.com/office/drawing/2014/main" id="{E956007B-C61B-416A-A4C5-D9B8CB4FB021}"/>
              </a:ext>
            </a:extLst>
          </p:cNvPr>
          <p:cNvSpPr>
            <a:spLocks noGrp="1"/>
          </p:cNvSpPr>
          <p:nvPr>
            <p:ph idx="1"/>
          </p:nvPr>
        </p:nvSpPr>
        <p:spPr>
          <a:xfrm>
            <a:off x="1176865" y="2490135"/>
            <a:ext cx="3399368" cy="3444997"/>
          </a:xfrm>
        </p:spPr>
        <p:txBody>
          <a:bodyPr>
            <a:normAutofit/>
          </a:bodyPr>
          <a:lstStyle/>
          <a:p>
            <a:pPr marL="0" indent="0">
              <a:buNone/>
            </a:pPr>
            <a:endParaRPr lang="mn-MN"/>
          </a:p>
          <a:p>
            <a:pPr marL="0" indent="0">
              <a:buNone/>
            </a:pPr>
            <a:endParaRPr lang="mn-MN"/>
          </a:p>
          <a:p>
            <a:pPr marL="0" indent="0">
              <a:buNone/>
            </a:pPr>
            <a:endParaRPr lang="mn-MN"/>
          </a:p>
          <a:p>
            <a:pPr marL="0" indent="0">
              <a:buNone/>
            </a:pPr>
            <a:endParaRPr lang="mn-MN"/>
          </a:p>
        </p:txBody>
      </p:sp>
      <p:sp>
        <p:nvSpPr>
          <p:cNvPr id="4" name="Rectangle 3">
            <a:extLst>
              <a:ext uri="{FF2B5EF4-FFF2-40B4-BE49-F238E27FC236}">
                <a16:creationId xmlns:a16="http://schemas.microsoft.com/office/drawing/2014/main" id="{3394E1D0-7A68-4A62-B846-455B239098BE}"/>
              </a:ext>
            </a:extLst>
          </p:cNvPr>
          <p:cNvSpPr/>
          <p:nvPr/>
        </p:nvSpPr>
        <p:spPr>
          <a:xfrm>
            <a:off x="5029200" y="2514600"/>
            <a:ext cx="3200400" cy="34290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mn-MN">
                <a:latin typeface="Mon Antiqua" panose="00000400000000000000" pitchFamily="2" charset="0"/>
              </a:rPr>
              <a:t>1941 онд МАХН-ын төв хорооноос “Үнэн” сониныг 1942 оноос эхлэн долоо хоногт зургаан дугаар гаргаж байхаар шийдсэний дагуу зарим нэг зохион байгуулалт хийж мөн оны дөрөвдүгээр сарын 30-аас монгол эхийг орос хэл рүү орчуулан гаргадаг болсон. </a:t>
            </a:r>
            <a:endParaRPr lang="en-US">
              <a:latin typeface="Mon Antiqua" panose="00000400000000000000" pitchFamily="2" charset="0"/>
            </a:endParaRPr>
          </a:p>
        </p:txBody>
      </p:sp>
      <p:pic>
        <p:nvPicPr>
          <p:cNvPr id="1026" name="Picture 2" descr="http://otgontenger.edu.mn/assets/media/124295819-274719643958893-4172269525926541636-n_articleThumb.jpg">
            <a:extLst>
              <a:ext uri="{FF2B5EF4-FFF2-40B4-BE49-F238E27FC236}">
                <a16:creationId xmlns:a16="http://schemas.microsoft.com/office/drawing/2014/main" id="{AEFCD322-512F-4DF0-B119-C4465606BF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2514600"/>
            <a:ext cx="3419475" cy="27432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Rounded Corners 4">
            <a:extLst>
              <a:ext uri="{FF2B5EF4-FFF2-40B4-BE49-F238E27FC236}">
                <a16:creationId xmlns:a16="http://schemas.microsoft.com/office/drawing/2014/main" id="{30954D02-70F0-40B6-9A0C-DB0C6E02EE17}"/>
              </a:ext>
            </a:extLst>
          </p:cNvPr>
          <p:cNvSpPr/>
          <p:nvPr/>
        </p:nvSpPr>
        <p:spPr>
          <a:xfrm>
            <a:off x="1447800" y="5410200"/>
            <a:ext cx="3505200" cy="5334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a:t>https://www.otgontenger.edu.mn/mn/news/show/179</a:t>
            </a:r>
          </a:p>
        </p:txBody>
      </p:sp>
    </p:spTree>
    <p:extLst>
      <p:ext uri="{BB962C8B-B14F-4D97-AF65-F5344CB8AC3E}">
        <p14:creationId xmlns:p14="http://schemas.microsoft.com/office/powerpoint/2010/main" val="19705500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7A869-8E9A-4117-81F2-7CA075FAEFDD}"/>
              </a:ext>
            </a:extLst>
          </p:cNvPr>
          <p:cNvSpPr>
            <a:spLocks noGrp="1"/>
          </p:cNvSpPr>
          <p:nvPr>
            <p:ph type="title"/>
          </p:nvPr>
        </p:nvSpPr>
        <p:spPr/>
        <p:txBody>
          <a:bodyPr>
            <a:normAutofit/>
          </a:bodyPr>
          <a:lstStyle/>
          <a:p>
            <a:br>
              <a:rPr lang="mn-MN" sz="2400">
                <a:solidFill>
                  <a:srgbClr val="0070C0"/>
                </a:solidFill>
                <a:latin typeface="Mn_Od" pitchFamily="2" charset="0"/>
              </a:rPr>
            </a:br>
            <a:r>
              <a:rPr lang="en-US" sz="2400">
                <a:solidFill>
                  <a:srgbClr val="0070C0"/>
                </a:solidFill>
                <a:latin typeface="Mn_Od" pitchFamily="2" charset="0"/>
              </a:rPr>
              <a:t>"Unen" newspaper was expanded</a:t>
            </a:r>
            <a:br>
              <a:rPr lang="mn-MN" sz="2400">
                <a:solidFill>
                  <a:srgbClr val="0070C0"/>
                </a:solidFill>
                <a:latin typeface="Mn_Od" pitchFamily="2" charset="0"/>
              </a:rPr>
            </a:br>
            <a:r>
              <a:rPr lang="mn-MN" sz="2400">
                <a:solidFill>
                  <a:srgbClr val="0070C0"/>
                </a:solidFill>
                <a:latin typeface="Mn_Od" pitchFamily="2" charset="0"/>
              </a:rPr>
              <a:t>“Үнэн” сониныг өргөтгөв </a:t>
            </a:r>
            <a:endParaRPr lang="en-US" sz="2400">
              <a:solidFill>
                <a:srgbClr val="0070C0"/>
              </a:solidFill>
              <a:latin typeface="Mn_Od" pitchFamily="2" charset="0"/>
            </a:endParaRPr>
          </a:p>
        </p:txBody>
      </p:sp>
      <p:sp>
        <p:nvSpPr>
          <p:cNvPr id="5" name="Rectangle 4">
            <a:extLst>
              <a:ext uri="{FF2B5EF4-FFF2-40B4-BE49-F238E27FC236}">
                <a16:creationId xmlns:a16="http://schemas.microsoft.com/office/drawing/2014/main" id="{33562644-8AAD-447B-AC55-173D4E6D9B88}"/>
              </a:ext>
            </a:extLst>
          </p:cNvPr>
          <p:cNvSpPr/>
          <p:nvPr/>
        </p:nvSpPr>
        <p:spPr>
          <a:xfrm>
            <a:off x="4876800" y="2514600"/>
            <a:ext cx="2971800" cy="35052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mn-MN">
                <a:latin typeface="Mon Antiqua" panose="00000400000000000000" pitchFamily="2" charset="0"/>
              </a:rPr>
              <a:t> 1942 онд “Ардын үндэсний эрх” сониныг “Үнэн” сонинтой нэгтгэжээ.</a:t>
            </a:r>
          </a:p>
          <a:p>
            <a:pPr algn="just"/>
            <a:r>
              <a:rPr lang="mn-MN">
                <a:latin typeface="Mon Antiqua" panose="00000400000000000000" pitchFamily="2" charset="0"/>
              </a:rPr>
              <a:t>Тус сонин 1932 оны 9 дүгээр сарын 26-наас 1941 оны 11 дүгээр сарын 13 хүртэл 9 жил орчим хугацаанд гарч байсан</a:t>
            </a:r>
            <a:r>
              <a:rPr lang="en-US">
                <a:latin typeface="Mon Antiqua" panose="00000400000000000000" pitchFamily="2" charset="0"/>
              </a:rPr>
              <a:t>.</a:t>
            </a:r>
          </a:p>
        </p:txBody>
      </p:sp>
      <p:sp>
        <p:nvSpPr>
          <p:cNvPr id="6" name="Rectangle: Rounded Corners 5">
            <a:extLst>
              <a:ext uri="{FF2B5EF4-FFF2-40B4-BE49-F238E27FC236}">
                <a16:creationId xmlns:a16="http://schemas.microsoft.com/office/drawing/2014/main" id="{B10432B9-58B7-48D0-8524-C8E69026A69F}"/>
              </a:ext>
            </a:extLst>
          </p:cNvPr>
          <p:cNvSpPr/>
          <p:nvPr/>
        </p:nvSpPr>
        <p:spPr>
          <a:xfrm>
            <a:off x="1524000" y="5410200"/>
            <a:ext cx="3048000" cy="6096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a:t>Tsend D. Personal archive </a:t>
            </a:r>
            <a:r>
              <a:rPr lang="mn-MN"/>
              <a:t>Д.Цэнд: хувийн архив. </a:t>
            </a:r>
            <a:endParaRPr lang="en-US"/>
          </a:p>
        </p:txBody>
      </p:sp>
      <p:pic>
        <p:nvPicPr>
          <p:cNvPr id="7" name="Picture 2" descr="C:\Users\user\Contacts\Desktop\42f4ea257594f42fgreat.jpg">
            <a:extLst>
              <a:ext uri="{FF2B5EF4-FFF2-40B4-BE49-F238E27FC236}">
                <a16:creationId xmlns:a16="http://schemas.microsoft.com/office/drawing/2014/main" id="{BE3D8E28-EDEE-462A-A9A0-E3706242CB39}"/>
              </a:ext>
            </a:extLst>
          </p:cNvPr>
          <p:cNvPicPr>
            <a:picLocks noGrp="1" noChangeAspect="1" noChangeArrowheads="1"/>
          </p:cNvPicPr>
          <p:nvPr>
            <p:ph idx="1"/>
          </p:nvPr>
        </p:nvPicPr>
        <p:blipFill>
          <a:blip r:embed="rId3"/>
          <a:srcRect/>
          <a:stretch>
            <a:fillRect/>
          </a:stretch>
        </p:blipFill>
        <p:spPr bwMode="auto">
          <a:xfrm>
            <a:off x="1219200" y="2514600"/>
            <a:ext cx="3505200" cy="2752725"/>
          </a:xfrm>
          <a:prstGeom prst="rect">
            <a:avLst/>
          </a:prstGeom>
          <a:noFill/>
        </p:spPr>
      </p:pic>
    </p:spTree>
    <p:extLst>
      <p:ext uri="{BB962C8B-B14F-4D97-AF65-F5344CB8AC3E}">
        <p14:creationId xmlns:p14="http://schemas.microsoft.com/office/powerpoint/2010/main" val="21254490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854ED-3DBB-4BE5-8451-B851F0AADDB3}"/>
              </a:ext>
            </a:extLst>
          </p:cNvPr>
          <p:cNvSpPr>
            <a:spLocks noGrp="1"/>
          </p:cNvSpPr>
          <p:nvPr>
            <p:ph type="title"/>
          </p:nvPr>
        </p:nvSpPr>
        <p:spPr/>
        <p:txBody>
          <a:bodyPr>
            <a:normAutofit/>
          </a:bodyPr>
          <a:lstStyle/>
          <a:p>
            <a:r>
              <a:rPr lang="en-US" sz="2400">
                <a:solidFill>
                  <a:srgbClr val="0070C0"/>
                </a:solidFill>
                <a:latin typeface="Mn_Od" pitchFamily="2" charset="0"/>
              </a:rPr>
              <a:t>"Unen" newspaper was expanded</a:t>
            </a:r>
            <a:br>
              <a:rPr lang="mn-MN" sz="2400">
                <a:solidFill>
                  <a:srgbClr val="0070C0"/>
                </a:solidFill>
                <a:latin typeface="Mn_Od" pitchFamily="2" charset="0"/>
              </a:rPr>
            </a:br>
            <a:r>
              <a:rPr lang="mn-MN" sz="2400">
                <a:solidFill>
                  <a:srgbClr val="0070C0"/>
                </a:solidFill>
                <a:latin typeface="Mn_Od" pitchFamily="2" charset="0"/>
              </a:rPr>
              <a:t>“Үнэн” сониныг өргөтгөв</a:t>
            </a:r>
            <a:endParaRPr lang="en-US" sz="2400">
              <a:solidFill>
                <a:srgbClr val="0070C0"/>
              </a:solidFill>
              <a:latin typeface="Mn_Od" pitchFamily="2" charset="0"/>
            </a:endParaRPr>
          </a:p>
        </p:txBody>
      </p:sp>
      <p:sp>
        <p:nvSpPr>
          <p:cNvPr id="3" name="Content Placeholder 2">
            <a:extLst>
              <a:ext uri="{FF2B5EF4-FFF2-40B4-BE49-F238E27FC236}">
                <a16:creationId xmlns:a16="http://schemas.microsoft.com/office/drawing/2014/main" id="{DCC4CA17-8A87-41DE-A016-0876A929D30B}"/>
              </a:ext>
            </a:extLst>
          </p:cNvPr>
          <p:cNvSpPr>
            <a:spLocks noGrp="1"/>
          </p:cNvSpPr>
          <p:nvPr>
            <p:ph idx="1"/>
          </p:nvPr>
        </p:nvSpPr>
        <p:spPr/>
        <p:txBody>
          <a:bodyPr>
            <a:normAutofit fontScale="85000" lnSpcReduction="20000"/>
          </a:bodyPr>
          <a:lstStyle/>
          <a:p>
            <a:pPr marL="0" indent="0" algn="just">
              <a:buNone/>
            </a:pPr>
            <a:r>
              <a:rPr lang="mn-MN">
                <a:latin typeface="Mon Antiqua" panose="00000400000000000000" pitchFamily="2" charset="0"/>
              </a:rPr>
              <a:t>“Ардын үндэсний эрх” сонин нь БНМАУ-ын Засгийн газрын хэвлэл. Энэ сонин тэргүүн, дагавар өгүүллээс гадна улсын бага хурал, сайд нарын зөвлөлийн тогтоол шийдвэр, яамдын тушаал заавар, засаг төрийн олон шатны байгууллагын ажлын тухай мэдээ зэрэг материалуудыг голлон нийтэлж байв. “Гадаад мэдээ”, “Засаг захиргааны анги”, “Соёл боловсролын бүлэг”, “Уран сайхны анги”, “Шүүмжлэл”, “Аж ахуйн бүлэг” зэрэг байнгын 8 булантай байсан бөгөөд явцынхаа дундаас “Эрдэм шинжилгээ”, “Эмнэлгийн зүйл”, ”Хотын мэдээ”, “Хөдөө орон нутгийн мэдээ”, “Сонины мөрөөр”, “Сонин уншигчдад тусламж” зэрэг булангуудыг нэмж хөтөлдөг болсон байна. </a:t>
            </a:r>
            <a:endParaRPr lang="en-US">
              <a:latin typeface="Mon Antiqua" panose="00000400000000000000" pitchFamily="2" charset="0"/>
            </a:endParaRPr>
          </a:p>
        </p:txBody>
      </p:sp>
    </p:spTree>
    <p:extLst>
      <p:ext uri="{BB962C8B-B14F-4D97-AF65-F5344CB8AC3E}">
        <p14:creationId xmlns:p14="http://schemas.microsoft.com/office/powerpoint/2010/main" val="26971719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6B5A7-FC48-45E1-821F-8762D97CBD1D}"/>
              </a:ext>
            </a:extLst>
          </p:cNvPr>
          <p:cNvSpPr>
            <a:spLocks noGrp="1"/>
          </p:cNvSpPr>
          <p:nvPr>
            <p:ph type="title"/>
          </p:nvPr>
        </p:nvSpPr>
        <p:spPr>
          <a:xfrm>
            <a:off x="1176866" y="915337"/>
            <a:ext cx="6798734" cy="1142063"/>
          </a:xfrm>
        </p:spPr>
        <p:txBody>
          <a:bodyPr>
            <a:normAutofit fontScale="90000"/>
          </a:bodyPr>
          <a:lstStyle/>
          <a:p>
            <a:br>
              <a:rPr lang="mn-MN" sz="2400">
                <a:solidFill>
                  <a:srgbClr val="0070C0"/>
                </a:solidFill>
                <a:latin typeface="Mn_Od" pitchFamily="2" charset="0"/>
              </a:rPr>
            </a:br>
            <a:r>
              <a:rPr lang="en-US" sz="2400">
                <a:solidFill>
                  <a:srgbClr val="0070C0"/>
                </a:solidFill>
                <a:latin typeface="Mn_Od" pitchFamily="2" charset="0"/>
              </a:rPr>
              <a:t>"Unen" newspaper was expanded</a:t>
            </a:r>
            <a:br>
              <a:rPr lang="mn-MN" sz="2400">
                <a:solidFill>
                  <a:srgbClr val="0070C0"/>
                </a:solidFill>
                <a:latin typeface="Mn_Od" pitchFamily="2" charset="0"/>
              </a:rPr>
            </a:br>
            <a:r>
              <a:rPr lang="mn-MN" sz="2400">
                <a:solidFill>
                  <a:srgbClr val="0070C0"/>
                </a:solidFill>
                <a:latin typeface="Mn_Od" pitchFamily="2" charset="0"/>
              </a:rPr>
              <a:t>“Үнэн” сониныг өргөтгөв</a:t>
            </a:r>
            <a:endParaRPr lang="en-US" sz="2400">
              <a:latin typeface="Mn_Od" pitchFamily="2" charset="0"/>
            </a:endParaRPr>
          </a:p>
        </p:txBody>
      </p:sp>
      <p:sp>
        <p:nvSpPr>
          <p:cNvPr id="3" name="Content Placeholder 2">
            <a:extLst>
              <a:ext uri="{FF2B5EF4-FFF2-40B4-BE49-F238E27FC236}">
                <a16:creationId xmlns:a16="http://schemas.microsoft.com/office/drawing/2014/main" id="{DCF57D0B-F2BD-4160-8174-4671E6F19839}"/>
              </a:ext>
            </a:extLst>
          </p:cNvPr>
          <p:cNvSpPr>
            <a:spLocks noGrp="1"/>
          </p:cNvSpPr>
          <p:nvPr>
            <p:ph idx="1"/>
          </p:nvPr>
        </p:nvSpPr>
        <p:spPr>
          <a:xfrm>
            <a:off x="914401" y="2286000"/>
            <a:ext cx="7315200" cy="3649132"/>
          </a:xfrm>
        </p:spPr>
        <p:txBody>
          <a:bodyPr>
            <a:noAutofit/>
          </a:bodyPr>
          <a:lstStyle/>
          <a:p>
            <a:pPr marL="0" indent="0" algn="just">
              <a:buNone/>
            </a:pPr>
            <a:r>
              <a:rPr lang="mn-MN" sz="2000">
                <a:latin typeface="Mon Antiqua" panose="00000400000000000000" pitchFamily="2" charset="0"/>
              </a:rPr>
              <a:t>“Ардын үндэсний эрх” сонин долоо хоногт эхний үед хоёр, сүүлдээ гурван удаа дөрвөн нүүрээр гарах болж, баяр ёслолын үеэр хэмжээгээ томруулж, зураг чимэглэлтэй, заримдаа жижиг хавсралтай гарч байв. Сониныг Ц.Баттөмөр, Өлзий-Очир нар эрхлэн гаргаж, С.Буяннэмэх, Ө.Чимид, Н.Цэенжав, Л.Цэнд-Очир, Д.Цэвэгмид, Х.Пэрлээ, Ч.Дашням нарын зохиол, нийтлэл голлон гарч байжээ. Тухайн үед нам, засгаас хэрэгжүүлж буй бодлогыг идэвхтэй сурталчилж, учир утгыг тайлбарлан таниулахад чухал үүрэг гүйцэтгэж байсны хажууд алдаа дутагдал, учирч буй саад бэрхшээлийг шүүмжилж, арилгах талаар санал зөвлөмжийн шинжтэй, асуудал хөндсөн материал олноор нийтэлж байв.</a:t>
            </a:r>
            <a:endParaRPr lang="en-US" sz="2000">
              <a:latin typeface="Mon Antiqua" panose="00000400000000000000" pitchFamily="2" charset="0"/>
            </a:endParaRPr>
          </a:p>
        </p:txBody>
      </p:sp>
    </p:spTree>
    <p:extLst>
      <p:ext uri="{BB962C8B-B14F-4D97-AF65-F5344CB8AC3E}">
        <p14:creationId xmlns:p14="http://schemas.microsoft.com/office/powerpoint/2010/main" val="15641391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B97D0-128C-4B0B-AF1F-31EC54FE0600}"/>
              </a:ext>
            </a:extLst>
          </p:cNvPr>
          <p:cNvSpPr>
            <a:spLocks noGrp="1"/>
          </p:cNvSpPr>
          <p:nvPr>
            <p:ph type="title"/>
          </p:nvPr>
        </p:nvSpPr>
        <p:spPr/>
        <p:txBody>
          <a:bodyPr>
            <a:normAutofit/>
          </a:bodyPr>
          <a:lstStyle/>
          <a:p>
            <a:br>
              <a:rPr lang="mn-MN" sz="2400">
                <a:solidFill>
                  <a:srgbClr val="0070C0"/>
                </a:solidFill>
                <a:latin typeface="Mn_Od" pitchFamily="2" charset="0"/>
              </a:rPr>
            </a:br>
            <a:r>
              <a:rPr lang="en-US" sz="2400">
                <a:solidFill>
                  <a:srgbClr val="0070C0"/>
                </a:solidFill>
                <a:latin typeface="Mn_Od" pitchFamily="2" charset="0"/>
              </a:rPr>
              <a:t>"Unen" newspaper was expanded</a:t>
            </a:r>
            <a:br>
              <a:rPr lang="mn-MN" sz="2400">
                <a:solidFill>
                  <a:srgbClr val="0070C0"/>
                </a:solidFill>
                <a:latin typeface="Mn_Od" pitchFamily="2" charset="0"/>
              </a:rPr>
            </a:br>
            <a:r>
              <a:rPr lang="mn-MN" sz="2400">
                <a:solidFill>
                  <a:srgbClr val="0070C0"/>
                </a:solidFill>
                <a:latin typeface="Mn_Od" pitchFamily="2" charset="0"/>
              </a:rPr>
              <a:t>“Үнэн” сониныг өргөтгөв</a:t>
            </a:r>
            <a:endParaRPr lang="en-US" sz="2400">
              <a:latin typeface="Mn_Od" pitchFamily="2" charset="0"/>
            </a:endParaRPr>
          </a:p>
        </p:txBody>
      </p:sp>
      <p:sp>
        <p:nvSpPr>
          <p:cNvPr id="3" name="Content Placeholder 2">
            <a:extLst>
              <a:ext uri="{FF2B5EF4-FFF2-40B4-BE49-F238E27FC236}">
                <a16:creationId xmlns:a16="http://schemas.microsoft.com/office/drawing/2014/main" id="{B7B71247-FF72-4FBC-AF45-6F9E17063A79}"/>
              </a:ext>
            </a:extLst>
          </p:cNvPr>
          <p:cNvSpPr>
            <a:spLocks noGrp="1"/>
          </p:cNvSpPr>
          <p:nvPr>
            <p:ph idx="1"/>
          </p:nvPr>
        </p:nvSpPr>
        <p:spPr/>
        <p:txBody>
          <a:bodyPr>
            <a:normAutofit fontScale="77500" lnSpcReduction="20000"/>
          </a:bodyPr>
          <a:lstStyle/>
          <a:p>
            <a:pPr marL="0" indent="0" algn="just">
              <a:buNone/>
            </a:pPr>
            <a:r>
              <a:rPr lang="mn-MN">
                <a:latin typeface="Mon Antiqua" panose="00000400000000000000" pitchFamily="2" charset="0"/>
              </a:rPr>
              <a:t>Чухал, шүүмжлэлт асуудлыг хөндсөн нийтлэл, өгүүллийг гол төлөв нууц нэрээр гаргадаг байжээ. Сонины гол нийтлэл нь товч, дэлгэрэнгүй мэдээ, өгүүлэл, ярилцлага байсан бөгөөд найруулал, шог найруулал, уран нийтлэл зэрэг нийтлэл-уран сайхны төрөл зүйл ховор нийтлэгддэг байв. Мөн үе үе уран зохиолын бүтээл, шүлэг, шүүмж, уран сайхны киноны тайлбар гардаг байсан байна. 1936 оноос тус сонинд улс төрийн болон ахуй амьдралын сэдэвт шог зураасан зураг, үйлдвэр, аж ахуйн газрын дотоод байдал, тэргүүний хүмүүсийн хөрөг, сурвалжлан авсан гэрэл зургууд олон гарч эхэлжээ. Нийтдээ 1043 дугаар гаргаж, төр засгийн бодлогыг зүйл бүрээр сурталчилж байсан энэ сонин тухайн үеийн нөлөө бүхий томоохон хэвлэл байсан юм.</a:t>
            </a:r>
            <a:endParaRPr lang="en-US">
              <a:latin typeface="Mon Antiqua" panose="00000400000000000000" pitchFamily="2" charset="0"/>
            </a:endParaRPr>
          </a:p>
        </p:txBody>
      </p:sp>
    </p:spTree>
    <p:extLst>
      <p:ext uri="{BB962C8B-B14F-4D97-AF65-F5344CB8AC3E}">
        <p14:creationId xmlns:p14="http://schemas.microsoft.com/office/powerpoint/2010/main" val="26889024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6673D-EA41-4656-BE7F-BD70E674ADA7}"/>
              </a:ext>
            </a:extLst>
          </p:cNvPr>
          <p:cNvSpPr>
            <a:spLocks noGrp="1"/>
          </p:cNvSpPr>
          <p:nvPr>
            <p:ph type="title"/>
          </p:nvPr>
        </p:nvSpPr>
        <p:spPr/>
        <p:txBody>
          <a:bodyPr>
            <a:normAutofit/>
          </a:bodyPr>
          <a:lstStyle/>
          <a:p>
            <a:r>
              <a:rPr lang="en-US" sz="2400">
                <a:solidFill>
                  <a:srgbClr val="0070C0"/>
                </a:solidFill>
                <a:latin typeface="Mn_Od" pitchFamily="2" charset="0"/>
              </a:rPr>
              <a:t>Attention was paid to the distribution of newspapers and publications</a:t>
            </a:r>
            <a:br>
              <a:rPr lang="mn-MN" sz="2400">
                <a:solidFill>
                  <a:srgbClr val="0070C0"/>
                </a:solidFill>
                <a:latin typeface="Mn_Od" pitchFamily="2" charset="0"/>
              </a:rPr>
            </a:br>
            <a:r>
              <a:rPr lang="mn-MN" sz="2400">
                <a:solidFill>
                  <a:srgbClr val="0070C0"/>
                </a:solidFill>
                <a:latin typeface="Mn_Od" pitchFamily="2" charset="0"/>
              </a:rPr>
              <a:t>Сонин, хэвлэлийн түгээлтэд анхаарав</a:t>
            </a:r>
            <a:endParaRPr lang="en-US" sz="2400">
              <a:solidFill>
                <a:srgbClr val="0070C0"/>
              </a:solidFill>
              <a:latin typeface="Mn_Od" pitchFamily="2" charset="0"/>
            </a:endParaRPr>
          </a:p>
        </p:txBody>
      </p:sp>
      <p:sp>
        <p:nvSpPr>
          <p:cNvPr id="3" name="Content Placeholder 2">
            <a:extLst>
              <a:ext uri="{FF2B5EF4-FFF2-40B4-BE49-F238E27FC236}">
                <a16:creationId xmlns:a16="http://schemas.microsoft.com/office/drawing/2014/main" id="{E3D9373D-F1DE-46F9-9550-DC2B4D6B5748}"/>
              </a:ext>
            </a:extLst>
          </p:cNvPr>
          <p:cNvSpPr>
            <a:spLocks noGrp="1"/>
          </p:cNvSpPr>
          <p:nvPr>
            <p:ph idx="1"/>
          </p:nvPr>
        </p:nvSpPr>
        <p:spPr/>
        <p:txBody>
          <a:bodyPr>
            <a:normAutofit fontScale="92500" lnSpcReduction="10000"/>
          </a:bodyPr>
          <a:lstStyle/>
          <a:p>
            <a:pPr marL="0" indent="0" algn="just">
              <a:buNone/>
            </a:pPr>
            <a:r>
              <a:rPr lang="mn-MN">
                <a:latin typeface="Mon Antiqua" panose="00000400000000000000" pitchFamily="2" charset="0"/>
              </a:rPr>
              <a:t>1940-өөд оноос сонин хэвлэлийн захиалга, түгээлтэд ихээхэн анхаарч, сонин уншлагыг айл бүрт очиж хийх, захиалсан сонин хэвлэлийг тараах ажлыг боловсронгуй болгох болгох талаар 1942 онд төв хорооны тэргүүлэгчдийн тогтоол гарчээ. Мөн тогтоолд сонинд бичсэн зүйлийг шуудангаар үнэ төлбөргүй тээвэрлэх, үнийг сонины гадруудаас авч байх, аймгийн төвд суугаа сонины сурвалжлагчид сонинд ирүүлэх яаралтай цахилгаан мэдээний үнийг 50 хувиар хямдруулан дамжуулах журамтай болгосон байна.    </a:t>
            </a:r>
            <a:endParaRPr lang="en-US">
              <a:latin typeface="Mon Antiqua" panose="00000400000000000000" pitchFamily="2" charset="0"/>
            </a:endParaRPr>
          </a:p>
        </p:txBody>
      </p:sp>
    </p:spTree>
    <p:extLst>
      <p:ext uri="{BB962C8B-B14F-4D97-AF65-F5344CB8AC3E}">
        <p14:creationId xmlns:p14="http://schemas.microsoft.com/office/powerpoint/2010/main" val="32092637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364A9-30DF-43CF-BF69-53ADB6AFBF50}"/>
              </a:ext>
            </a:extLst>
          </p:cNvPr>
          <p:cNvSpPr>
            <a:spLocks noGrp="1"/>
          </p:cNvSpPr>
          <p:nvPr>
            <p:ph type="title"/>
          </p:nvPr>
        </p:nvSpPr>
        <p:spPr>
          <a:xfrm>
            <a:off x="1176866" y="915337"/>
            <a:ext cx="7052734" cy="1303867"/>
          </a:xfrm>
        </p:spPr>
        <p:txBody>
          <a:bodyPr>
            <a:normAutofit/>
          </a:bodyPr>
          <a:lstStyle/>
          <a:p>
            <a:br>
              <a:rPr lang="mn-MN" sz="2400">
                <a:solidFill>
                  <a:srgbClr val="0070C0"/>
                </a:solidFill>
                <a:latin typeface="Mn_Od" pitchFamily="2" charset="0"/>
              </a:rPr>
            </a:br>
            <a:r>
              <a:rPr lang="en-US" sz="2400">
                <a:solidFill>
                  <a:srgbClr val="0070C0"/>
                </a:solidFill>
                <a:latin typeface="Mn_Od" pitchFamily="2" charset="0"/>
              </a:rPr>
              <a:t>Newspapers and publications were expanded</a:t>
            </a:r>
            <a:br>
              <a:rPr lang="mn-MN" sz="2400">
                <a:solidFill>
                  <a:srgbClr val="0070C0"/>
                </a:solidFill>
                <a:latin typeface="Mn_Od" pitchFamily="2" charset="0"/>
              </a:rPr>
            </a:br>
            <a:r>
              <a:rPr lang="mn-MN" sz="2400">
                <a:solidFill>
                  <a:srgbClr val="0070C0"/>
                </a:solidFill>
                <a:latin typeface="Mn_Od" pitchFamily="2" charset="0"/>
              </a:rPr>
              <a:t>Сонин, хэвлэлийг өргөжүүлэв </a:t>
            </a:r>
            <a:endParaRPr lang="en-US" sz="2400">
              <a:solidFill>
                <a:srgbClr val="0070C0"/>
              </a:solidFill>
              <a:latin typeface="Mn_Od" pitchFamily="2" charset="0"/>
            </a:endParaRPr>
          </a:p>
        </p:txBody>
      </p:sp>
      <p:sp>
        <p:nvSpPr>
          <p:cNvPr id="3" name="Content Placeholder 2">
            <a:extLst>
              <a:ext uri="{FF2B5EF4-FFF2-40B4-BE49-F238E27FC236}">
                <a16:creationId xmlns:a16="http://schemas.microsoft.com/office/drawing/2014/main" id="{B23FC7FB-71E1-43B7-B81B-1AA2D040E7E8}"/>
              </a:ext>
            </a:extLst>
          </p:cNvPr>
          <p:cNvSpPr>
            <a:spLocks noGrp="1"/>
          </p:cNvSpPr>
          <p:nvPr>
            <p:ph idx="1"/>
          </p:nvPr>
        </p:nvSpPr>
        <p:spPr/>
        <p:txBody>
          <a:bodyPr>
            <a:normAutofit fontScale="85000" lnSpcReduction="10000"/>
          </a:bodyPr>
          <a:lstStyle/>
          <a:p>
            <a:pPr marL="0" indent="0" algn="just">
              <a:buNone/>
            </a:pPr>
            <a:r>
              <a:rPr lang="mn-MN">
                <a:latin typeface="Mon Antiqua" panose="00000400000000000000" pitchFamily="2" charset="0"/>
              </a:rPr>
              <a:t>“Улаан од” сониныг 1943 оны 12 дугаар сарын 1-нээс эхлэн өдөр тутмын болгох “Шинжлэх ухаан” сэтгүүлийг орос, монгол хэлээр хавсран гаргах заалт оржээ. 1943 оны төв хорооны тэргүүлэгчдийн хурлаар дайны нөхцөл байдалтай уялдан хэвлэлийн цаасны хүрэлцээ бага болж байгааг харгалзан сэтгүүлийн хэмжээг багасгах шийдвэр гаргажээ. 1943 оны нэгдүгээр сарын 1-ээс “Үнэн” сонин долоо хоногт 6 удаа, “Улаан од” сониныг гурван удаа “Залуучуудын үнэн” сонин нэг удаа, “Ажилчны зам” сонин нэг удаа гаргаж байхаар төлөвлөжээ. Мөн “Пионер”, “Матар”, “Шинжлэх ухаан” зэрэг 10 орчим сэтгүүлийн хэмжээ, гаралтын тоог багасгажээ </a:t>
            </a:r>
            <a:endParaRPr lang="en-US">
              <a:latin typeface="Mon Antiqua" panose="00000400000000000000" pitchFamily="2" charset="0"/>
            </a:endParaRPr>
          </a:p>
        </p:txBody>
      </p:sp>
    </p:spTree>
    <p:extLst>
      <p:ext uri="{BB962C8B-B14F-4D97-AF65-F5344CB8AC3E}">
        <p14:creationId xmlns:p14="http://schemas.microsoft.com/office/powerpoint/2010/main" val="34239434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B51F0-959F-47D7-9348-9D08B7559D0E}"/>
              </a:ext>
            </a:extLst>
          </p:cNvPr>
          <p:cNvSpPr>
            <a:spLocks noGrp="1"/>
          </p:cNvSpPr>
          <p:nvPr>
            <p:ph type="title"/>
          </p:nvPr>
        </p:nvSpPr>
        <p:spPr/>
        <p:txBody>
          <a:bodyPr>
            <a:normAutofit/>
          </a:bodyPr>
          <a:lstStyle/>
          <a:p>
            <a:br>
              <a:rPr lang="mn-MN" sz="2400">
                <a:solidFill>
                  <a:srgbClr val="0070C0"/>
                </a:solidFill>
                <a:latin typeface="Mn_Od" pitchFamily="2" charset="0"/>
              </a:rPr>
            </a:br>
            <a:r>
              <a:rPr lang="en-US" sz="2400">
                <a:solidFill>
                  <a:srgbClr val="0070C0"/>
                </a:solidFill>
                <a:latin typeface="Mn_Od" pitchFamily="2" charset="0"/>
              </a:rPr>
              <a:t>Trade publications were born</a:t>
            </a:r>
            <a:br>
              <a:rPr lang="mn-MN" sz="2400">
                <a:solidFill>
                  <a:srgbClr val="0070C0"/>
                </a:solidFill>
                <a:latin typeface="Mn_Od" pitchFamily="2" charset="0"/>
              </a:rPr>
            </a:br>
            <a:r>
              <a:rPr lang="mn-MN" sz="2400">
                <a:solidFill>
                  <a:srgbClr val="0070C0"/>
                </a:solidFill>
                <a:latin typeface="Mn_Od" pitchFamily="2" charset="0"/>
              </a:rPr>
              <a:t>Салбарын хэвлэлүүд бий болов </a:t>
            </a:r>
            <a:endParaRPr lang="en-US" sz="2400">
              <a:solidFill>
                <a:srgbClr val="0070C0"/>
              </a:solidFill>
              <a:latin typeface="Mn_Od" pitchFamily="2" charset="0"/>
            </a:endParaRPr>
          </a:p>
        </p:txBody>
      </p:sp>
      <p:sp>
        <p:nvSpPr>
          <p:cNvPr id="3" name="Content Placeholder 2">
            <a:extLst>
              <a:ext uri="{FF2B5EF4-FFF2-40B4-BE49-F238E27FC236}">
                <a16:creationId xmlns:a16="http://schemas.microsoft.com/office/drawing/2014/main" id="{2CDCEA55-B984-4068-AA97-BBA0FD4E9C8C}"/>
              </a:ext>
            </a:extLst>
          </p:cNvPr>
          <p:cNvSpPr>
            <a:spLocks noGrp="1"/>
          </p:cNvSpPr>
          <p:nvPr>
            <p:ph idx="1"/>
          </p:nvPr>
        </p:nvSpPr>
        <p:spPr/>
        <p:txBody>
          <a:bodyPr>
            <a:normAutofit/>
          </a:bodyPr>
          <a:lstStyle/>
          <a:p>
            <a:pPr marL="0" indent="0">
              <a:buNone/>
            </a:pPr>
            <a:endParaRPr lang="en-US"/>
          </a:p>
        </p:txBody>
      </p:sp>
      <p:pic>
        <p:nvPicPr>
          <p:cNvPr id="2050" name="Picture 2" descr="Зургийн тодорхойлолт алга байна.">
            <a:extLst>
              <a:ext uri="{FF2B5EF4-FFF2-40B4-BE49-F238E27FC236}">
                <a16:creationId xmlns:a16="http://schemas.microsoft.com/office/drawing/2014/main" id="{7DF9836A-2CB1-4C26-8BF3-441DFA79EA6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5400" y="2362200"/>
            <a:ext cx="3048000" cy="27432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3830454-0003-4258-A767-98CD8A753439}"/>
              </a:ext>
            </a:extLst>
          </p:cNvPr>
          <p:cNvSpPr/>
          <p:nvPr/>
        </p:nvSpPr>
        <p:spPr>
          <a:xfrm>
            <a:off x="4419600" y="2362200"/>
            <a:ext cx="3581400" cy="35052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mn-MN">
                <a:latin typeface="Mon Antiqua" panose="00000400000000000000" pitchFamily="2" charset="0"/>
              </a:rPr>
              <a:t>“Хураангуй” сэтгүүлд “Монголын пионерыг үүсгэсэн тухай”  Нэн түрүүнд “Пионер” хэмээх үгийг орчуулсугай. “Пионер” хэмээх гадаад үг бөгөөд түүнийг манай хэлэнд орчуулбаас “үүсгэгч” хэмээх үг мэт. Үүнд “үүсгэгч” хэмээх ямар утгатай үг буй хэмээвээс шинэ юмыг буюу шинэ байдлыг үүсгэн зохиох хэмээсэн буй.</a:t>
            </a:r>
            <a:endParaRPr lang="en-US">
              <a:latin typeface="Mon Antiqua" panose="00000400000000000000" pitchFamily="2" charset="0"/>
            </a:endParaRPr>
          </a:p>
        </p:txBody>
      </p:sp>
      <p:sp>
        <p:nvSpPr>
          <p:cNvPr id="5" name="Rectangle: Rounded Corners 4">
            <a:extLst>
              <a:ext uri="{FF2B5EF4-FFF2-40B4-BE49-F238E27FC236}">
                <a16:creationId xmlns:a16="http://schemas.microsoft.com/office/drawing/2014/main" id="{6A3339F0-BA59-4B53-A92C-3066EBD8EB06}"/>
              </a:ext>
            </a:extLst>
          </p:cNvPr>
          <p:cNvSpPr/>
          <p:nvPr/>
        </p:nvSpPr>
        <p:spPr>
          <a:xfrm>
            <a:off x="1219200" y="5181600"/>
            <a:ext cx="3124200" cy="6858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a:t>Tsend</a:t>
            </a:r>
            <a:r>
              <a:rPr lang="mn-MN"/>
              <a:t>.</a:t>
            </a:r>
            <a:r>
              <a:rPr lang="en-US"/>
              <a:t> D</a:t>
            </a:r>
            <a:r>
              <a:rPr lang="mn-MN"/>
              <a:t>: </a:t>
            </a:r>
            <a:r>
              <a:rPr lang="en-US"/>
              <a:t>Personal archive</a:t>
            </a:r>
            <a:endParaRPr lang="mn-MN"/>
          </a:p>
          <a:p>
            <a:pPr algn="ctr"/>
            <a:r>
              <a:rPr lang="mn-MN"/>
              <a:t>Д.Цэнд. Хувийн архив. </a:t>
            </a:r>
            <a:endParaRPr lang="en-US"/>
          </a:p>
        </p:txBody>
      </p:sp>
    </p:spTree>
    <p:extLst>
      <p:ext uri="{BB962C8B-B14F-4D97-AF65-F5344CB8AC3E}">
        <p14:creationId xmlns:p14="http://schemas.microsoft.com/office/powerpoint/2010/main" val="20310115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21CF7-9A43-4764-AD03-5D24009F2862}"/>
              </a:ext>
            </a:extLst>
          </p:cNvPr>
          <p:cNvSpPr>
            <a:spLocks noGrp="1"/>
          </p:cNvSpPr>
          <p:nvPr>
            <p:ph type="title"/>
          </p:nvPr>
        </p:nvSpPr>
        <p:spPr/>
        <p:txBody>
          <a:bodyPr>
            <a:normAutofit/>
          </a:bodyPr>
          <a:lstStyle/>
          <a:p>
            <a:r>
              <a:rPr lang="en-US" sz="2400">
                <a:solidFill>
                  <a:srgbClr val="0070C0"/>
                </a:solidFill>
                <a:latin typeface="Mn_Od" pitchFamily="2" charset="0"/>
              </a:rPr>
              <a:t>Trade publications were born</a:t>
            </a:r>
            <a:br>
              <a:rPr lang="mn-MN" sz="2400">
                <a:latin typeface="Mn_Od" pitchFamily="2" charset="0"/>
              </a:rPr>
            </a:br>
            <a:r>
              <a:rPr lang="mn-MN" sz="2400">
                <a:solidFill>
                  <a:srgbClr val="0070C0"/>
                </a:solidFill>
                <a:latin typeface="Mn_Od" pitchFamily="2" charset="0"/>
              </a:rPr>
              <a:t>Салбарын хэвлэлүүд бий болов</a:t>
            </a:r>
            <a:endParaRPr lang="en-US" sz="2400">
              <a:latin typeface="Mn_Od" pitchFamily="2" charset="0"/>
            </a:endParaRPr>
          </a:p>
        </p:txBody>
      </p:sp>
      <p:sp>
        <p:nvSpPr>
          <p:cNvPr id="3" name="Content Placeholder 2">
            <a:extLst>
              <a:ext uri="{FF2B5EF4-FFF2-40B4-BE49-F238E27FC236}">
                <a16:creationId xmlns:a16="http://schemas.microsoft.com/office/drawing/2014/main" id="{2006A1C5-9A15-437C-A9A6-AC1FCA2BACC6}"/>
              </a:ext>
            </a:extLst>
          </p:cNvPr>
          <p:cNvSpPr>
            <a:spLocks noGrp="1"/>
          </p:cNvSpPr>
          <p:nvPr>
            <p:ph idx="1"/>
          </p:nvPr>
        </p:nvSpPr>
        <p:spPr/>
        <p:txBody>
          <a:bodyPr/>
          <a:lstStyle/>
          <a:p>
            <a:pPr marL="0" indent="0">
              <a:buNone/>
            </a:pPr>
            <a:endParaRPr lang="en-US"/>
          </a:p>
        </p:txBody>
      </p:sp>
      <p:pic>
        <p:nvPicPr>
          <p:cNvPr id="4" name="Picture 3" descr="127128884_212584506932876_7897037669974912412_n (2)">
            <a:extLst>
              <a:ext uri="{FF2B5EF4-FFF2-40B4-BE49-F238E27FC236}">
                <a16:creationId xmlns:a16="http://schemas.microsoft.com/office/drawing/2014/main" id="{72C721CA-C3B1-47AC-AE2D-AE37EF8B34F7}"/>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219200" y="2514600"/>
            <a:ext cx="3505200" cy="2514600"/>
          </a:xfrm>
          <a:prstGeom prst="rect">
            <a:avLst/>
          </a:prstGeom>
          <a:noFill/>
          <a:ln>
            <a:noFill/>
          </a:ln>
        </p:spPr>
      </p:pic>
      <p:sp>
        <p:nvSpPr>
          <p:cNvPr id="5" name="Rectangle 4">
            <a:extLst>
              <a:ext uri="{FF2B5EF4-FFF2-40B4-BE49-F238E27FC236}">
                <a16:creationId xmlns:a16="http://schemas.microsoft.com/office/drawing/2014/main" id="{E621ECEF-A06C-49D8-BCC6-5791C0479460}"/>
              </a:ext>
            </a:extLst>
          </p:cNvPr>
          <p:cNvSpPr/>
          <p:nvPr/>
        </p:nvSpPr>
        <p:spPr>
          <a:xfrm>
            <a:off x="4876800" y="2514600"/>
            <a:ext cx="3429000" cy="32004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mn-MN">
                <a:latin typeface="Mon Antiqua" panose="00000400000000000000" pitchFamily="2" charset="0"/>
              </a:rPr>
              <a:t> “Чөлөөт Монголын эмэгтэйчүүд” сонины 1948 оны тавдугаар сарын 22-ний дугаар АНУ-д, Кливезийн номын санд хадгалагдаж байгааг судлаач Мягмарын Саруул-Эрдэнэ ирүүлэв. 1950-аад оны үед АНУ. Харвардад орчин цагийн монгол хэл заахдаа сонины хайчилбарыг  хэрэглэж байжээ гэж дурдсан байна.</a:t>
            </a:r>
            <a:endParaRPr lang="en-US">
              <a:latin typeface="Mon Antiqua" panose="00000400000000000000" pitchFamily="2" charset="0"/>
            </a:endParaRPr>
          </a:p>
        </p:txBody>
      </p:sp>
      <p:sp>
        <p:nvSpPr>
          <p:cNvPr id="6" name="Rectangle: Rounded Corners 5">
            <a:extLst>
              <a:ext uri="{FF2B5EF4-FFF2-40B4-BE49-F238E27FC236}">
                <a16:creationId xmlns:a16="http://schemas.microsoft.com/office/drawing/2014/main" id="{9BAC259C-950E-4081-8739-DD35A4C293C5}"/>
              </a:ext>
            </a:extLst>
          </p:cNvPr>
          <p:cNvSpPr/>
          <p:nvPr/>
        </p:nvSpPr>
        <p:spPr>
          <a:xfrm>
            <a:off x="1143000" y="5181600"/>
            <a:ext cx="3733800" cy="6096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400"/>
              <a:t>Personal archive of Irgen M. Saruul-Erden.</a:t>
            </a:r>
            <a:endParaRPr lang="mn-MN" sz="1400"/>
          </a:p>
          <a:p>
            <a:pPr algn="ctr"/>
            <a:r>
              <a:rPr lang="mn-MN" sz="1400"/>
              <a:t>Иргэн М.Саруул-Эрдэнийн хувийн архив. </a:t>
            </a:r>
            <a:endParaRPr lang="en-US" sz="1400"/>
          </a:p>
        </p:txBody>
      </p:sp>
    </p:spTree>
    <p:extLst>
      <p:ext uri="{BB962C8B-B14F-4D97-AF65-F5344CB8AC3E}">
        <p14:creationId xmlns:p14="http://schemas.microsoft.com/office/powerpoint/2010/main" val="25598917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317A9-0055-418F-A02F-94A0F6CBD9DF}"/>
              </a:ext>
            </a:extLst>
          </p:cNvPr>
          <p:cNvSpPr>
            <a:spLocks noGrp="1"/>
          </p:cNvSpPr>
          <p:nvPr>
            <p:ph type="title"/>
          </p:nvPr>
        </p:nvSpPr>
        <p:spPr/>
        <p:txBody>
          <a:bodyPr>
            <a:normAutofit/>
          </a:bodyPr>
          <a:lstStyle/>
          <a:p>
            <a:br>
              <a:rPr lang="mn-MN" sz="2400">
                <a:solidFill>
                  <a:srgbClr val="0070C0"/>
                </a:solidFill>
                <a:latin typeface="Mn_Od" pitchFamily="2" charset="0"/>
              </a:rPr>
            </a:br>
            <a:r>
              <a:rPr lang="en-US" sz="2400">
                <a:solidFill>
                  <a:srgbClr val="0070C0"/>
                </a:solidFill>
                <a:latin typeface="Mn_Od" pitchFamily="2" charset="0"/>
              </a:rPr>
              <a:t>Trade publications were born</a:t>
            </a:r>
            <a:br>
              <a:rPr lang="mn-MN" sz="2400">
                <a:solidFill>
                  <a:srgbClr val="0070C0"/>
                </a:solidFill>
                <a:latin typeface="Mn_Od" pitchFamily="2" charset="0"/>
              </a:rPr>
            </a:br>
            <a:r>
              <a:rPr lang="mn-MN" sz="2400">
                <a:solidFill>
                  <a:srgbClr val="0070C0"/>
                </a:solidFill>
                <a:latin typeface="Mn_Od" pitchFamily="2" charset="0"/>
              </a:rPr>
              <a:t>Салбарын хэвлэлүүд бий болов</a:t>
            </a:r>
            <a:endParaRPr lang="en-US" sz="2400">
              <a:latin typeface="Mn_Od" pitchFamily="2" charset="0"/>
            </a:endParaRPr>
          </a:p>
        </p:txBody>
      </p:sp>
      <p:sp>
        <p:nvSpPr>
          <p:cNvPr id="3" name="Content Placeholder 2">
            <a:extLst>
              <a:ext uri="{FF2B5EF4-FFF2-40B4-BE49-F238E27FC236}">
                <a16:creationId xmlns:a16="http://schemas.microsoft.com/office/drawing/2014/main" id="{D05EC436-D712-4540-AF0B-E85F0CA54F84}"/>
              </a:ext>
            </a:extLst>
          </p:cNvPr>
          <p:cNvSpPr>
            <a:spLocks noGrp="1"/>
          </p:cNvSpPr>
          <p:nvPr>
            <p:ph idx="1"/>
          </p:nvPr>
        </p:nvSpPr>
        <p:spPr/>
        <p:txBody>
          <a:bodyPr>
            <a:normAutofit fontScale="92500"/>
          </a:bodyPr>
          <a:lstStyle/>
          <a:p>
            <a:pPr marL="0" indent="0" algn="just">
              <a:buNone/>
            </a:pPr>
            <a:r>
              <a:rPr lang="mn-MN">
                <a:latin typeface="Mon Antiqua" panose="00000400000000000000" pitchFamily="2" charset="0"/>
              </a:rPr>
              <a:t>Залуучуудын хэвлэл “Залуучуудын үнэн” сонин 1924 онд, Монголын хүүхдийн байгууллагын төв хэвлэл “Залгамжлагч” сэтгүүл 1926 оноос,  “Пионерийн үнэн” 1944 оноос хэвлэгдэж эхэлсэн. 1943 оноос эвлэлийн төв хорооноос эрхлэн гаргаж байсан “Матар” сэтгүүлийг “Үнэн” сонины харьяанд оруулж, дан шүүмжлэн бичиж байх сэтгүүл болгосон. Энэхүү сэтгүүл нь 1960-1965 онд “Хүмүүжил ба жигшил” 1966 оноос “Тоншуул” нэрээр хэвлэгдсэн. </a:t>
            </a:r>
            <a:endParaRPr lang="en-US">
              <a:latin typeface="Mon Antiqua" panose="00000400000000000000" pitchFamily="2" charset="0"/>
            </a:endParaRPr>
          </a:p>
        </p:txBody>
      </p:sp>
    </p:spTree>
    <p:extLst>
      <p:ext uri="{BB962C8B-B14F-4D97-AF65-F5344CB8AC3E}">
        <p14:creationId xmlns:p14="http://schemas.microsoft.com/office/powerpoint/2010/main" val="39796702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7D736-C783-4CF0-A893-0C95A061AF91}"/>
              </a:ext>
            </a:extLst>
          </p:cNvPr>
          <p:cNvSpPr>
            <a:spLocks noGrp="1"/>
          </p:cNvSpPr>
          <p:nvPr>
            <p:ph type="title"/>
          </p:nvPr>
        </p:nvSpPr>
        <p:spPr/>
        <p:txBody>
          <a:bodyPr>
            <a:normAutofit/>
          </a:bodyPr>
          <a:lstStyle/>
          <a:p>
            <a:br>
              <a:rPr lang="mn-MN" sz="2400">
                <a:solidFill>
                  <a:srgbClr val="0070C0"/>
                </a:solidFill>
                <a:latin typeface="Mn_Od" pitchFamily="2" charset="0"/>
              </a:rPr>
            </a:br>
            <a:r>
              <a:rPr lang="en-US" sz="2400">
                <a:solidFill>
                  <a:srgbClr val="0070C0"/>
                </a:solidFill>
                <a:latin typeface="Mn_Od" pitchFamily="2" charset="0"/>
              </a:rPr>
              <a:t>Trade publications were born</a:t>
            </a:r>
            <a:br>
              <a:rPr lang="mn-MN" sz="2400">
                <a:solidFill>
                  <a:srgbClr val="0070C0"/>
                </a:solidFill>
                <a:latin typeface="Mn_Od" pitchFamily="2" charset="0"/>
              </a:rPr>
            </a:br>
            <a:r>
              <a:rPr lang="mn-MN" sz="2400">
                <a:solidFill>
                  <a:srgbClr val="0070C0"/>
                </a:solidFill>
                <a:latin typeface="Mn_Od" pitchFamily="2" charset="0"/>
              </a:rPr>
              <a:t>Салбарын хэвлэлүүд бий болов</a:t>
            </a:r>
            <a:endParaRPr lang="en-US" sz="2400">
              <a:latin typeface="Mn_Od" pitchFamily="2" charset="0"/>
            </a:endParaRPr>
          </a:p>
        </p:txBody>
      </p:sp>
      <p:pic>
        <p:nvPicPr>
          <p:cNvPr id="3074" name="Picture 2" descr="No photo description available.">
            <a:extLst>
              <a:ext uri="{FF2B5EF4-FFF2-40B4-BE49-F238E27FC236}">
                <a16:creationId xmlns:a16="http://schemas.microsoft.com/office/drawing/2014/main" id="{71B83F2F-DC3B-4C48-954E-7AABB7509B7C}"/>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219200" y="2438401"/>
            <a:ext cx="3200400" cy="28956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No photo description available.">
            <a:extLst>
              <a:ext uri="{FF2B5EF4-FFF2-40B4-BE49-F238E27FC236}">
                <a16:creationId xmlns:a16="http://schemas.microsoft.com/office/drawing/2014/main" id="{95F295D8-F443-45A7-9195-337B6CE69B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5800" y="2438400"/>
            <a:ext cx="3429000" cy="28956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50E6EBFB-2125-412D-A6BA-FB0CA9C6F7D3}"/>
              </a:ext>
            </a:extLst>
          </p:cNvPr>
          <p:cNvSpPr/>
          <p:nvPr/>
        </p:nvSpPr>
        <p:spPr>
          <a:xfrm>
            <a:off x="1371600" y="5486400"/>
            <a:ext cx="6400800" cy="6858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a:latin typeface="Mn_Od" pitchFamily="2" charset="0"/>
              </a:rPr>
              <a:t>"Matar" magazine. Source: Tsend</a:t>
            </a:r>
            <a:r>
              <a:rPr lang="mn-MN">
                <a:latin typeface="Mn_Od" pitchFamily="2" charset="0"/>
              </a:rPr>
              <a:t> </a:t>
            </a:r>
            <a:r>
              <a:rPr lang="en-US">
                <a:latin typeface="Mn_Od" pitchFamily="2" charset="0"/>
              </a:rPr>
              <a:t>D. Personal archive</a:t>
            </a:r>
            <a:endParaRPr lang="mn-MN">
              <a:latin typeface="Mn_Od" pitchFamily="2" charset="0"/>
            </a:endParaRPr>
          </a:p>
          <a:p>
            <a:pPr algn="ctr"/>
            <a:r>
              <a:rPr lang="mn-MN">
                <a:latin typeface="Mn_Od" pitchFamily="2" charset="0"/>
              </a:rPr>
              <a:t>“Матар” сэтгүүл. Эх сурвалж: Д.Цэнд. Хувийн архив. </a:t>
            </a:r>
            <a:endParaRPr lang="en-US">
              <a:latin typeface="Mn_Od" pitchFamily="2" charset="0"/>
            </a:endParaRPr>
          </a:p>
        </p:txBody>
      </p:sp>
    </p:spTree>
    <p:extLst>
      <p:ext uri="{BB962C8B-B14F-4D97-AF65-F5344CB8AC3E}">
        <p14:creationId xmlns:p14="http://schemas.microsoft.com/office/powerpoint/2010/main" val="31597001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2C2E8-5C3B-435E-9CA4-F3131C62C615}"/>
              </a:ext>
            </a:extLst>
          </p:cNvPr>
          <p:cNvSpPr>
            <a:spLocks noGrp="1"/>
          </p:cNvSpPr>
          <p:nvPr>
            <p:ph type="title"/>
          </p:nvPr>
        </p:nvSpPr>
        <p:spPr/>
        <p:txBody>
          <a:bodyPr>
            <a:normAutofit/>
          </a:bodyPr>
          <a:lstStyle/>
          <a:p>
            <a:br>
              <a:rPr lang="mn-MN" sz="2400">
                <a:solidFill>
                  <a:srgbClr val="0070C0"/>
                </a:solidFill>
                <a:latin typeface="Mn_Od" pitchFamily="2" charset="0"/>
              </a:rPr>
            </a:br>
            <a:r>
              <a:rPr lang="en-US" sz="2400">
                <a:solidFill>
                  <a:srgbClr val="0070C0"/>
                </a:solidFill>
                <a:latin typeface="Mn_Od" pitchFamily="2" charset="0"/>
              </a:rPr>
              <a:t>Trade publications were born</a:t>
            </a:r>
            <a:br>
              <a:rPr lang="mn-MN" sz="2400">
                <a:solidFill>
                  <a:srgbClr val="0070C0"/>
                </a:solidFill>
                <a:latin typeface="Mn_Od" pitchFamily="2" charset="0"/>
              </a:rPr>
            </a:br>
            <a:r>
              <a:rPr lang="mn-MN" sz="2400">
                <a:solidFill>
                  <a:srgbClr val="0070C0"/>
                </a:solidFill>
                <a:latin typeface="Mn_Od" pitchFamily="2" charset="0"/>
              </a:rPr>
              <a:t>Салбарын хэвлэлүүд бий болов</a:t>
            </a:r>
            <a:endParaRPr lang="en-US" sz="2400">
              <a:latin typeface="Mn_Od" pitchFamily="2" charset="0"/>
            </a:endParaRPr>
          </a:p>
        </p:txBody>
      </p:sp>
      <p:pic>
        <p:nvPicPr>
          <p:cNvPr id="4098" name="Picture 2" descr="ТОНШУУЛ (@Matarlagch) / X">
            <a:extLst>
              <a:ext uri="{FF2B5EF4-FFF2-40B4-BE49-F238E27FC236}">
                <a16:creationId xmlns:a16="http://schemas.microsoft.com/office/drawing/2014/main" id="{240281E1-E6AD-4A97-9527-A716B70EC94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295400" y="2438401"/>
            <a:ext cx="3444875" cy="27432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968FC22-2466-4F47-8472-042866DDEA8A}"/>
              </a:ext>
            </a:extLst>
          </p:cNvPr>
          <p:cNvSpPr/>
          <p:nvPr/>
        </p:nvSpPr>
        <p:spPr>
          <a:xfrm>
            <a:off x="4876800" y="2514600"/>
            <a:ext cx="3048000" cy="34290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mn-MN">
                <a:latin typeface="Mon Antiqua" panose="00000400000000000000" pitchFamily="2" charset="0"/>
              </a:rPr>
              <a:t>Тус сэтгүүлийн 50 жилийн ойн үеэр гаргасан тоон баримтаас харахад 10 гаруй мянган материалаас гадна шог өгүүллэг шүлэг зүйр цэцэн үг зэрэг төрлөөр нь 10 боть ном гаргаж, шог зургуудаас 1000 орчим зураг дэлгэсэн 10 үзэсгэлэн байгуулах боломжтой гэж үзжээ.</a:t>
            </a:r>
            <a:endParaRPr lang="en-US">
              <a:latin typeface="Mon Antiqua" panose="00000400000000000000" pitchFamily="2" charset="0"/>
            </a:endParaRPr>
          </a:p>
        </p:txBody>
      </p:sp>
      <p:sp>
        <p:nvSpPr>
          <p:cNvPr id="5" name="Rectangle: Rounded Corners 4">
            <a:extLst>
              <a:ext uri="{FF2B5EF4-FFF2-40B4-BE49-F238E27FC236}">
                <a16:creationId xmlns:a16="http://schemas.microsoft.com/office/drawing/2014/main" id="{6346EB7B-3D4D-4B95-9E48-AB97F25330A9}"/>
              </a:ext>
            </a:extLst>
          </p:cNvPr>
          <p:cNvSpPr/>
          <p:nvPr/>
        </p:nvSpPr>
        <p:spPr>
          <a:xfrm>
            <a:off x="1295400" y="5327374"/>
            <a:ext cx="3429000" cy="69242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mn-MN"/>
          </a:p>
          <a:p>
            <a:pPr algn="ctr"/>
            <a:r>
              <a:rPr lang="en-US"/>
              <a:t>Tsend</a:t>
            </a:r>
            <a:r>
              <a:rPr lang="mn-MN"/>
              <a:t>.</a:t>
            </a:r>
            <a:r>
              <a:rPr lang="en-US"/>
              <a:t> D</a:t>
            </a:r>
            <a:r>
              <a:rPr lang="mn-MN"/>
              <a:t>: </a:t>
            </a:r>
            <a:r>
              <a:rPr lang="en-US"/>
              <a:t>Personal archive.</a:t>
            </a:r>
            <a:endParaRPr lang="mn-MN"/>
          </a:p>
          <a:p>
            <a:pPr algn="ctr"/>
            <a:r>
              <a:rPr lang="mn-MN"/>
              <a:t>Д.Цэнд. Хувийн архив.</a:t>
            </a:r>
          </a:p>
          <a:p>
            <a:pPr algn="ctr"/>
            <a:r>
              <a:rPr lang="mn-MN"/>
              <a:t> </a:t>
            </a:r>
            <a:endParaRPr lang="en-US"/>
          </a:p>
        </p:txBody>
      </p:sp>
    </p:spTree>
    <p:extLst>
      <p:ext uri="{BB962C8B-B14F-4D97-AF65-F5344CB8AC3E}">
        <p14:creationId xmlns:p14="http://schemas.microsoft.com/office/powerpoint/2010/main" val="40014852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FB308-B656-4F2A-BB78-CC60FC93F240}"/>
              </a:ext>
            </a:extLst>
          </p:cNvPr>
          <p:cNvSpPr>
            <a:spLocks noGrp="1"/>
          </p:cNvSpPr>
          <p:nvPr>
            <p:ph type="title"/>
          </p:nvPr>
        </p:nvSpPr>
        <p:spPr/>
        <p:txBody>
          <a:bodyPr>
            <a:normAutofit/>
          </a:bodyPr>
          <a:lstStyle/>
          <a:p>
            <a:br>
              <a:rPr lang="mn-MN" sz="2400">
                <a:solidFill>
                  <a:srgbClr val="0070C0"/>
                </a:solidFill>
                <a:latin typeface="Mn_Od" pitchFamily="2" charset="0"/>
              </a:rPr>
            </a:br>
            <a:r>
              <a:rPr lang="en-US" sz="2400">
                <a:solidFill>
                  <a:srgbClr val="0070C0"/>
                </a:solidFill>
                <a:latin typeface="Mn_Od" pitchFamily="2" charset="0"/>
              </a:rPr>
              <a:t>Trade publications were born</a:t>
            </a:r>
            <a:br>
              <a:rPr lang="mn-MN" sz="2400">
                <a:solidFill>
                  <a:srgbClr val="0070C0"/>
                </a:solidFill>
                <a:latin typeface="Mn_Od" pitchFamily="2" charset="0"/>
              </a:rPr>
            </a:br>
            <a:r>
              <a:rPr lang="mn-MN" sz="2400">
                <a:solidFill>
                  <a:srgbClr val="0070C0"/>
                </a:solidFill>
                <a:latin typeface="Mn_Od" pitchFamily="2" charset="0"/>
              </a:rPr>
              <a:t>Салбарын хэвлэлүүд бий болов</a:t>
            </a:r>
            <a:endParaRPr lang="en-US" sz="2400">
              <a:latin typeface="Mn_Od" pitchFamily="2" charset="0"/>
            </a:endParaRPr>
          </a:p>
        </p:txBody>
      </p:sp>
      <p:sp>
        <p:nvSpPr>
          <p:cNvPr id="3" name="Content Placeholder 2">
            <a:extLst>
              <a:ext uri="{FF2B5EF4-FFF2-40B4-BE49-F238E27FC236}">
                <a16:creationId xmlns:a16="http://schemas.microsoft.com/office/drawing/2014/main" id="{5568D0B3-F775-4F84-ACBF-46B2D8F4D471}"/>
              </a:ext>
            </a:extLst>
          </p:cNvPr>
          <p:cNvSpPr>
            <a:spLocks noGrp="1"/>
          </p:cNvSpPr>
          <p:nvPr>
            <p:ph idx="1"/>
          </p:nvPr>
        </p:nvSpPr>
        <p:spPr/>
        <p:txBody>
          <a:bodyPr>
            <a:normAutofit fontScale="92500" lnSpcReduction="10000"/>
          </a:bodyPr>
          <a:lstStyle/>
          <a:p>
            <a:pPr marL="0" indent="0" algn="just">
              <a:buNone/>
            </a:pPr>
            <a:r>
              <a:rPr lang="mn-MN">
                <a:latin typeface="Mon Antiqua" panose="00000400000000000000" pitchFamily="2" charset="0"/>
              </a:rPr>
              <a:t>Монголын зохиолчдын уран зохиолын мэдлэгийг сайжруулах зорилгоор 1944 оны хоёрдугаар сараас “Цог” сэтгүүлийг гаргаж эхэлсэн. Сэтгүүлийг улс төр, утга зохиолын онол, шүүмж, монголын болон гадаадын зохиолчдын бүтээлийг нийтэлж байх таван бүлэгтэйгээр гаргаж байхыг төв хорооны тогтоолд зааж өгсөн. 1990-ээд он хүртэл хоёр сар тутамд 30 шахам мянган хувиар хэвлэгдэн гардаг томоохон сэтгүүлийн нэг байсан. Монголчуудыг өөрийн болон дэлхийн уран зохиолтой танилцахад ихээхэн үүрэгтэй байсан. </a:t>
            </a:r>
            <a:endParaRPr lang="en-US">
              <a:latin typeface="Mon Antiqua" panose="00000400000000000000" pitchFamily="2" charset="0"/>
            </a:endParaRPr>
          </a:p>
        </p:txBody>
      </p:sp>
    </p:spTree>
    <p:extLst>
      <p:ext uri="{BB962C8B-B14F-4D97-AF65-F5344CB8AC3E}">
        <p14:creationId xmlns:p14="http://schemas.microsoft.com/office/powerpoint/2010/main" val="11076877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BEF93-FE6F-4C98-829F-A10522A9958C}"/>
              </a:ext>
            </a:extLst>
          </p:cNvPr>
          <p:cNvSpPr>
            <a:spLocks noGrp="1"/>
          </p:cNvSpPr>
          <p:nvPr>
            <p:ph type="title"/>
          </p:nvPr>
        </p:nvSpPr>
        <p:spPr/>
        <p:txBody>
          <a:bodyPr>
            <a:normAutofit/>
          </a:bodyPr>
          <a:lstStyle/>
          <a:p>
            <a:br>
              <a:rPr lang="mn-MN" sz="2400">
                <a:solidFill>
                  <a:srgbClr val="0070C0"/>
                </a:solidFill>
                <a:latin typeface="Mn_Od" pitchFamily="2" charset="0"/>
              </a:rPr>
            </a:br>
            <a:r>
              <a:rPr lang="en-US" sz="2400">
                <a:solidFill>
                  <a:srgbClr val="0070C0"/>
                </a:solidFill>
                <a:latin typeface="Mn_Od" pitchFamily="2" charset="0"/>
              </a:rPr>
              <a:t>Trade publications were born</a:t>
            </a:r>
            <a:br>
              <a:rPr lang="mn-MN" sz="2400">
                <a:solidFill>
                  <a:srgbClr val="0070C0"/>
                </a:solidFill>
                <a:latin typeface="Mn_Od" pitchFamily="2" charset="0"/>
              </a:rPr>
            </a:br>
            <a:r>
              <a:rPr lang="mn-MN" sz="2400">
                <a:solidFill>
                  <a:srgbClr val="0070C0"/>
                </a:solidFill>
                <a:latin typeface="Mn_Od" pitchFamily="2" charset="0"/>
              </a:rPr>
              <a:t>Салбарын хэвлэлүүд бий болов</a:t>
            </a:r>
            <a:endParaRPr lang="en-US" sz="2400">
              <a:latin typeface="Mn_Od" pitchFamily="2" charset="0"/>
            </a:endParaRPr>
          </a:p>
        </p:txBody>
      </p:sp>
      <p:pic>
        <p:nvPicPr>
          <p:cNvPr id="5122" name="Picture 2" descr="“ЦОГ” сэтгүүлийн уран зохиолын үдэш болно">
            <a:extLst>
              <a:ext uri="{FF2B5EF4-FFF2-40B4-BE49-F238E27FC236}">
                <a16:creationId xmlns:a16="http://schemas.microsoft.com/office/drawing/2014/main" id="{FA1B0002-77E5-4058-BE88-B1515364258C}"/>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295400" y="2438400"/>
            <a:ext cx="3276600" cy="2667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03801653-EE60-4A81-A6E4-A6D9A68DFD22}"/>
              </a:ext>
            </a:extLst>
          </p:cNvPr>
          <p:cNvSpPr/>
          <p:nvPr/>
        </p:nvSpPr>
        <p:spPr>
          <a:xfrm>
            <a:off x="1524000" y="5181600"/>
            <a:ext cx="2971800" cy="6858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a:t>https://eagle.mn/r/20001</a:t>
            </a:r>
          </a:p>
        </p:txBody>
      </p:sp>
      <p:sp>
        <p:nvSpPr>
          <p:cNvPr id="5" name="Rectangle 4">
            <a:extLst>
              <a:ext uri="{FF2B5EF4-FFF2-40B4-BE49-F238E27FC236}">
                <a16:creationId xmlns:a16="http://schemas.microsoft.com/office/drawing/2014/main" id="{E08FF2A9-9FF8-4750-8688-D9B89BFEC77B}"/>
              </a:ext>
            </a:extLst>
          </p:cNvPr>
          <p:cNvSpPr/>
          <p:nvPr/>
        </p:nvSpPr>
        <p:spPr>
          <a:xfrm>
            <a:off x="4648200" y="2362200"/>
            <a:ext cx="3733800" cy="37338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mn-MN" sz="1600">
                <a:latin typeface="Mon Antiqua" panose="00000400000000000000" pitchFamily="2" charset="0"/>
              </a:rPr>
              <a:t>Цог” сэтгүүлийн анхны дугаарууд том далбагар хэмжээтэй гарав. Анхны эрхлэгч нь Ринчэн гуай байсан нь үнэндээ бидэнд аз болсондоо! Б.Ринчэн гуай тэр үедээ бидний өмнөө барьдаг, өндөр боловсролтой хэдэн хүний нэг байсан нь мэдээж. “Цог” сэтгүүл тэр үед захиалгад ордоггүй. Нэг дугаарыг 5000 хувь хэвлээд худалдаанд гаргадаг, туйлын амархан борлогддог байв. Сэтгүүлийн үнэ 2 төгрөг 60 мөнгөнөөс 4 төгрөг 30 мөнгө байв. </a:t>
            </a:r>
          </a:p>
        </p:txBody>
      </p:sp>
    </p:spTree>
    <p:extLst>
      <p:ext uri="{BB962C8B-B14F-4D97-AF65-F5344CB8AC3E}">
        <p14:creationId xmlns:p14="http://schemas.microsoft.com/office/powerpoint/2010/main" val="26874716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3BD6B-C731-48BF-912A-24EAAD252EBD}"/>
              </a:ext>
            </a:extLst>
          </p:cNvPr>
          <p:cNvSpPr>
            <a:spLocks noGrp="1"/>
          </p:cNvSpPr>
          <p:nvPr>
            <p:ph type="title"/>
          </p:nvPr>
        </p:nvSpPr>
        <p:spPr/>
        <p:txBody>
          <a:bodyPr>
            <a:normAutofit/>
          </a:bodyPr>
          <a:lstStyle/>
          <a:p>
            <a:r>
              <a:rPr lang="en-US" sz="2400">
                <a:solidFill>
                  <a:srgbClr val="0070C0"/>
                </a:solidFill>
                <a:latin typeface="Mn_Od" pitchFamily="2" charset="0"/>
              </a:rPr>
              <a:t>Trade publications were born</a:t>
            </a:r>
            <a:br>
              <a:rPr lang="mn-MN" sz="2400">
                <a:solidFill>
                  <a:srgbClr val="0070C0"/>
                </a:solidFill>
                <a:latin typeface="Mn_Od" pitchFamily="2" charset="0"/>
              </a:rPr>
            </a:br>
            <a:r>
              <a:rPr lang="mn-MN" sz="2400">
                <a:solidFill>
                  <a:srgbClr val="0070C0"/>
                </a:solidFill>
                <a:latin typeface="Mn_Od" pitchFamily="2" charset="0"/>
              </a:rPr>
              <a:t>Салбарын хэвлэлүүд бий болов</a:t>
            </a:r>
            <a:endParaRPr lang="en-US" sz="2400">
              <a:latin typeface="Mn_Od" pitchFamily="2" charset="0"/>
            </a:endParaRPr>
          </a:p>
        </p:txBody>
      </p:sp>
      <p:sp>
        <p:nvSpPr>
          <p:cNvPr id="4" name="Rectangle 3">
            <a:extLst>
              <a:ext uri="{FF2B5EF4-FFF2-40B4-BE49-F238E27FC236}">
                <a16:creationId xmlns:a16="http://schemas.microsoft.com/office/drawing/2014/main" id="{4F75ED94-4E53-4263-9939-E2BC7FA9E6AC}"/>
              </a:ext>
            </a:extLst>
          </p:cNvPr>
          <p:cNvSpPr/>
          <p:nvPr/>
        </p:nvSpPr>
        <p:spPr>
          <a:xfrm>
            <a:off x="4648200" y="2438400"/>
            <a:ext cx="3276600" cy="35052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mn-MN" sz="2000">
                <a:latin typeface="Mon Antiqua" panose="00000400000000000000" pitchFamily="2" charset="0"/>
              </a:rPr>
              <a:t>1944 онд төв хороо “Ажилчны зам” сонины чанарыг сайжруулах, “Намын байгуулалт” сэтгүүлийн талаар авах арга хэмжээний тогтоол гаргасан. </a:t>
            </a:r>
            <a:endParaRPr lang="en-US" sz="2000">
              <a:latin typeface="Mon Antiqua" panose="00000400000000000000" pitchFamily="2" charset="0"/>
            </a:endParaRPr>
          </a:p>
        </p:txBody>
      </p:sp>
      <p:pic>
        <p:nvPicPr>
          <p:cNvPr id="8" name="Content Placeholder 7" descr="C:\Users\mgl\Downloads\75354961_425586864780856_8611809766676627456_n.jpg">
            <a:extLst>
              <a:ext uri="{FF2B5EF4-FFF2-40B4-BE49-F238E27FC236}">
                <a16:creationId xmlns:a16="http://schemas.microsoft.com/office/drawing/2014/main" id="{E1BDF82F-1F36-42C9-AE77-D9DF488AED94}"/>
              </a:ext>
            </a:extLst>
          </p:cNvPr>
          <p:cNvPicPr>
            <a:picLocks noGrp="1"/>
          </p:cNvPicPr>
          <p:nvPr>
            <p:ph idx="1"/>
          </p:nvPr>
        </p:nvPicPr>
        <p:blipFill rotWithShape="1">
          <a:blip r:embed="rId3" cstate="print">
            <a:extLst>
              <a:ext uri="{28A0092B-C50C-407E-A947-70E740481C1C}">
                <a14:useLocalDpi xmlns:a14="http://schemas.microsoft.com/office/drawing/2010/main" val="0"/>
              </a:ext>
            </a:extLst>
          </a:blip>
          <a:srcRect l="6804" t="5071" r="16781" b="3448"/>
          <a:stretch/>
        </p:blipFill>
        <p:spPr bwMode="auto">
          <a:xfrm>
            <a:off x="1219200" y="2514600"/>
            <a:ext cx="3200400" cy="2438400"/>
          </a:xfrm>
          <a:prstGeom prst="rect">
            <a:avLst/>
          </a:prstGeom>
          <a:noFill/>
          <a:ln>
            <a:noFill/>
          </a:ln>
          <a:extLst>
            <a:ext uri="{53640926-AAD7-44D8-BBD7-CCE9431645EC}">
              <a14:shadowObscured xmlns:a14="http://schemas.microsoft.com/office/drawing/2010/main"/>
            </a:ext>
          </a:extLst>
        </p:spPr>
      </p:pic>
      <p:sp>
        <p:nvSpPr>
          <p:cNvPr id="9" name="Rectangle: Rounded Corners 8">
            <a:extLst>
              <a:ext uri="{FF2B5EF4-FFF2-40B4-BE49-F238E27FC236}">
                <a16:creationId xmlns:a16="http://schemas.microsoft.com/office/drawing/2014/main" id="{7E28FF50-6FCE-44DD-9728-E499A12B3DCB}"/>
              </a:ext>
            </a:extLst>
          </p:cNvPr>
          <p:cNvSpPr/>
          <p:nvPr/>
        </p:nvSpPr>
        <p:spPr>
          <a:xfrm>
            <a:off x="990600" y="5105400"/>
            <a:ext cx="3581400" cy="8382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200"/>
              <a:t>“</a:t>
            </a:r>
            <a:endParaRPr lang="mn-MN" sz="1200"/>
          </a:p>
          <a:p>
            <a:pPr algn="ctr"/>
            <a:endParaRPr lang="mn-MN" sz="1200"/>
          </a:p>
          <a:p>
            <a:pPr algn="ctr"/>
            <a:r>
              <a:rPr lang="en-US" sz="1200"/>
              <a:t>Worker's Road" newspaper.</a:t>
            </a:r>
            <a:r>
              <a:rPr lang="mn-MN" sz="1200"/>
              <a:t> </a:t>
            </a:r>
            <a:r>
              <a:rPr lang="en-US" sz="1200"/>
              <a:t>Source: Irgen G. Oyunchime's archive</a:t>
            </a:r>
            <a:r>
              <a:rPr lang="mn-MN" sz="1200"/>
              <a:t>. </a:t>
            </a:r>
          </a:p>
          <a:p>
            <a:pPr algn="ctr"/>
            <a:r>
              <a:rPr lang="mn-MN" sz="1200"/>
              <a:t>“Ажилчны зам” сонин. Эх сурвалж: Иргэн Г.Оюунчимэгийн архив  </a:t>
            </a:r>
          </a:p>
          <a:p>
            <a:pPr algn="ctr"/>
            <a:endParaRPr lang="en-US"/>
          </a:p>
        </p:txBody>
      </p:sp>
    </p:spTree>
    <p:extLst>
      <p:ext uri="{BB962C8B-B14F-4D97-AF65-F5344CB8AC3E}">
        <p14:creationId xmlns:p14="http://schemas.microsoft.com/office/powerpoint/2010/main" val="40408560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7FCDE-070A-45BF-900C-8989FAAEA471}"/>
              </a:ext>
            </a:extLst>
          </p:cNvPr>
          <p:cNvSpPr>
            <a:spLocks noGrp="1"/>
          </p:cNvSpPr>
          <p:nvPr>
            <p:ph type="title"/>
          </p:nvPr>
        </p:nvSpPr>
        <p:spPr/>
        <p:txBody>
          <a:bodyPr>
            <a:normAutofit/>
          </a:bodyPr>
          <a:lstStyle/>
          <a:p>
            <a:br>
              <a:rPr lang="mn-MN" sz="2400">
                <a:solidFill>
                  <a:srgbClr val="0070C0"/>
                </a:solidFill>
                <a:latin typeface="Mn_Od" pitchFamily="2" charset="0"/>
              </a:rPr>
            </a:br>
            <a:r>
              <a:rPr lang="en-US" sz="2400">
                <a:solidFill>
                  <a:srgbClr val="0070C0"/>
                </a:solidFill>
                <a:latin typeface="Mn_Od" pitchFamily="2" charset="0"/>
              </a:rPr>
              <a:t>Expanded Mongolian Radio</a:t>
            </a:r>
            <a:br>
              <a:rPr lang="mn-MN" sz="2400">
                <a:solidFill>
                  <a:srgbClr val="0070C0"/>
                </a:solidFill>
                <a:latin typeface="Mn_Od" pitchFamily="2" charset="0"/>
              </a:rPr>
            </a:br>
            <a:r>
              <a:rPr lang="mn-MN" sz="2400">
                <a:solidFill>
                  <a:srgbClr val="0070C0"/>
                </a:solidFill>
                <a:latin typeface="Mn_Od" pitchFamily="2" charset="0"/>
              </a:rPr>
              <a:t>Монголын радиог өргөжүүлэв </a:t>
            </a:r>
            <a:endParaRPr lang="en-US" sz="2400">
              <a:solidFill>
                <a:srgbClr val="0070C0"/>
              </a:solidFill>
              <a:latin typeface="Mn_Od" pitchFamily="2" charset="0"/>
            </a:endParaRPr>
          </a:p>
        </p:txBody>
      </p:sp>
      <p:sp>
        <p:nvSpPr>
          <p:cNvPr id="3" name="Content Placeholder 2">
            <a:extLst>
              <a:ext uri="{FF2B5EF4-FFF2-40B4-BE49-F238E27FC236}">
                <a16:creationId xmlns:a16="http://schemas.microsoft.com/office/drawing/2014/main" id="{188B2FD0-1A87-4D79-94C9-0523D9E06129}"/>
              </a:ext>
            </a:extLst>
          </p:cNvPr>
          <p:cNvSpPr>
            <a:spLocks noGrp="1"/>
          </p:cNvSpPr>
          <p:nvPr>
            <p:ph idx="1"/>
          </p:nvPr>
        </p:nvSpPr>
        <p:spPr/>
        <p:txBody>
          <a:bodyPr>
            <a:normAutofit fontScale="92500" lnSpcReduction="20000"/>
          </a:bodyPr>
          <a:lstStyle/>
          <a:p>
            <a:pPr marL="0" indent="0" algn="just">
              <a:buNone/>
            </a:pPr>
            <a:r>
              <a:rPr lang="mn-MN">
                <a:latin typeface="Mon Antiqua" panose="00000400000000000000" pitchFamily="2" charset="0"/>
              </a:rPr>
              <a:t>1940-өөд онд бас нэгэн нөлөө бүхий л мэдээллийн хэрэгсэл нь Радио байсан. 1941 оны МАХН-ын төв хорооны нарийн бичгийн дарга нарын зөвлөгөөний тогтоолоор Радио хороог төв хорооны аппаратын бүрэлдэхүүнд оруулж, үзэл суртлын хэлтсийн эрхлэгчид радио хорооны даргын үүргийг хавсруулсан. 1944 онд төв хорооны тэргүүлэгчдийн хурлаас “Радио хорооны уран сайхны нэвтрүүлгийн ажлыг сайжруулах тухай” тогтоол гаргаж урлагийн газруудын шилдэг уран бүтээлчдийг радиогийн уран сайхны нэвтрүүлэгт оролцуулахад чиглэсэн заалт оруулсан. </a:t>
            </a:r>
            <a:endParaRPr lang="en-US">
              <a:latin typeface="Mon Antiqua" panose="00000400000000000000" pitchFamily="2" charset="0"/>
            </a:endParaRPr>
          </a:p>
        </p:txBody>
      </p:sp>
    </p:spTree>
    <p:extLst>
      <p:ext uri="{BB962C8B-B14F-4D97-AF65-F5344CB8AC3E}">
        <p14:creationId xmlns:p14="http://schemas.microsoft.com/office/powerpoint/2010/main" val="30006456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44FC3-13BA-4706-8A66-269116A47E59}"/>
              </a:ext>
            </a:extLst>
          </p:cNvPr>
          <p:cNvSpPr>
            <a:spLocks noGrp="1"/>
          </p:cNvSpPr>
          <p:nvPr>
            <p:ph type="title"/>
          </p:nvPr>
        </p:nvSpPr>
        <p:spPr/>
        <p:txBody>
          <a:bodyPr>
            <a:normAutofit/>
          </a:bodyPr>
          <a:lstStyle/>
          <a:p>
            <a:br>
              <a:rPr lang="mn-MN" sz="2400">
                <a:solidFill>
                  <a:srgbClr val="0070C0"/>
                </a:solidFill>
                <a:latin typeface="Mn_Od" pitchFamily="2" charset="0"/>
              </a:rPr>
            </a:br>
            <a:r>
              <a:rPr lang="en-US" sz="2400">
                <a:solidFill>
                  <a:srgbClr val="0070C0"/>
                </a:solidFill>
                <a:latin typeface="Mn_Od" pitchFamily="2" charset="0"/>
              </a:rPr>
              <a:t>Local newspapers were created</a:t>
            </a:r>
            <a:br>
              <a:rPr lang="mn-MN" sz="2400">
                <a:solidFill>
                  <a:srgbClr val="0070C0"/>
                </a:solidFill>
                <a:latin typeface="Mn_Od" pitchFamily="2" charset="0"/>
              </a:rPr>
            </a:br>
            <a:r>
              <a:rPr lang="mn-MN" sz="2400">
                <a:solidFill>
                  <a:srgbClr val="0070C0"/>
                </a:solidFill>
                <a:latin typeface="Mn_Od" pitchFamily="2" charset="0"/>
              </a:rPr>
              <a:t>Орон нутгийн сонинууд бий болов </a:t>
            </a:r>
            <a:endParaRPr lang="en-US" sz="2400">
              <a:solidFill>
                <a:srgbClr val="0070C0"/>
              </a:solidFill>
              <a:latin typeface="Mn_Od" pitchFamily="2" charset="0"/>
            </a:endParaRPr>
          </a:p>
        </p:txBody>
      </p:sp>
      <p:sp>
        <p:nvSpPr>
          <p:cNvPr id="3" name="Content Placeholder 2">
            <a:extLst>
              <a:ext uri="{FF2B5EF4-FFF2-40B4-BE49-F238E27FC236}">
                <a16:creationId xmlns:a16="http://schemas.microsoft.com/office/drawing/2014/main" id="{306F1471-A559-49D4-BE50-770686173911}"/>
              </a:ext>
            </a:extLst>
          </p:cNvPr>
          <p:cNvSpPr>
            <a:spLocks noGrp="1"/>
          </p:cNvSpPr>
          <p:nvPr>
            <p:ph idx="1"/>
          </p:nvPr>
        </p:nvSpPr>
        <p:spPr/>
        <p:txBody>
          <a:bodyPr>
            <a:normAutofit fontScale="77500" lnSpcReduction="20000"/>
          </a:bodyPr>
          <a:lstStyle/>
          <a:p>
            <a:pPr marL="0" indent="0" algn="just">
              <a:buNone/>
            </a:pPr>
            <a:r>
              <a:rPr lang="mn-MN">
                <a:latin typeface="Mon Antiqua" panose="00000400000000000000" pitchFamily="2" charset="0"/>
              </a:rPr>
              <a:t>1940-өөд оны эхэн үе нь хэдийгээр даны үе байсан ч гэсэн МАХН-аас хэвлэлийн салбарт онцгой анхаарч улс төрийн товчооны 1944 оны аравдугаар сарын тогтоолоор Дорнод, Завхан, Увс, өвархангай, Говь-Алтай, Сүхбаатар, Ховд, Өмнөговь, Дорноговь, Хөвсгөл зэрэг аймагт сонин гаргаж аймгийн сонины эрхлэгчдийн курсийг зохион байгуулжээ.  1944 онд төв хороо “Хэвлэлийн захиалга, тараалтын тухай” хэлэлцэж хэвлэлийг сайн дурын үндсэн дээр бичиг үсэг мэддэг хүмүүсээр захиалуулах, энэ ажлыг аймаг сум, бригадын намын үүрүүд хариуцаж оны эцэст тайлан мэдээг төв хороонд ирүүлэх Холбооны яам захиалсан хэвлэлийг тодорхой хаягтайгаар өртөөгөөр дамжуулан тараах журам баталжээ. </a:t>
            </a:r>
            <a:endParaRPr lang="en-US">
              <a:latin typeface="Mon Antiqua" panose="00000400000000000000" pitchFamily="2" charset="0"/>
            </a:endParaRPr>
          </a:p>
        </p:txBody>
      </p:sp>
    </p:spTree>
    <p:extLst>
      <p:ext uri="{BB962C8B-B14F-4D97-AF65-F5344CB8AC3E}">
        <p14:creationId xmlns:p14="http://schemas.microsoft.com/office/powerpoint/2010/main" val="4140196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6B5EE-7DDA-4718-B76D-C598C9B44AF4}"/>
              </a:ext>
            </a:extLst>
          </p:cNvPr>
          <p:cNvSpPr>
            <a:spLocks noGrp="1"/>
          </p:cNvSpPr>
          <p:nvPr>
            <p:ph type="title"/>
          </p:nvPr>
        </p:nvSpPr>
        <p:spPr/>
        <p:txBody>
          <a:bodyPr>
            <a:normAutofit/>
          </a:bodyPr>
          <a:lstStyle/>
          <a:p>
            <a:br>
              <a:rPr lang="mn-MN" sz="2400">
                <a:solidFill>
                  <a:srgbClr val="0070C0"/>
                </a:solidFill>
                <a:latin typeface="Mon Antiqua" panose="00000400000000000000" pitchFamily="2" charset="0"/>
              </a:rPr>
            </a:br>
            <a:r>
              <a:rPr lang="en-US" sz="2400">
                <a:solidFill>
                  <a:srgbClr val="0070C0"/>
                </a:solidFill>
                <a:latin typeface="Mon Antiqua" panose="00000400000000000000" pitchFamily="2" charset="0"/>
              </a:rPr>
              <a:t>The edition was published in Cyrillic</a:t>
            </a:r>
            <a:br>
              <a:rPr lang="mn-MN" sz="2400">
                <a:solidFill>
                  <a:srgbClr val="0070C0"/>
                </a:solidFill>
                <a:latin typeface="Mon Antiqua" panose="00000400000000000000" pitchFamily="2" charset="0"/>
              </a:rPr>
            </a:br>
            <a:r>
              <a:rPr lang="mn-MN" sz="2400">
                <a:solidFill>
                  <a:srgbClr val="0070C0"/>
                </a:solidFill>
                <a:latin typeface="Mon Antiqua" panose="00000400000000000000" pitchFamily="2" charset="0"/>
              </a:rPr>
              <a:t>Хэвлэлийг кирилл үсгээр гаргав </a:t>
            </a:r>
            <a:endParaRPr lang="en-US" sz="2400">
              <a:solidFill>
                <a:srgbClr val="0070C0"/>
              </a:solidFill>
              <a:latin typeface="Mon Antiqua" panose="00000400000000000000" pitchFamily="2" charset="0"/>
            </a:endParaRPr>
          </a:p>
        </p:txBody>
      </p:sp>
      <p:sp>
        <p:nvSpPr>
          <p:cNvPr id="3" name="Content Placeholder 2">
            <a:extLst>
              <a:ext uri="{FF2B5EF4-FFF2-40B4-BE49-F238E27FC236}">
                <a16:creationId xmlns:a16="http://schemas.microsoft.com/office/drawing/2014/main" id="{7B68C233-EEC0-46D8-A032-4B3000643CE0}"/>
              </a:ext>
            </a:extLst>
          </p:cNvPr>
          <p:cNvSpPr>
            <a:spLocks noGrp="1"/>
          </p:cNvSpPr>
          <p:nvPr>
            <p:ph idx="1"/>
          </p:nvPr>
        </p:nvSpPr>
        <p:spPr/>
        <p:txBody>
          <a:bodyPr>
            <a:normAutofit fontScale="92500" lnSpcReduction="10000"/>
          </a:bodyPr>
          <a:lstStyle/>
          <a:p>
            <a:pPr marL="0" indent="0" algn="just">
              <a:buNone/>
            </a:pPr>
            <a:r>
              <a:rPr lang="mn-MN">
                <a:latin typeface="Mon Antiqua" panose="00000400000000000000" pitchFamily="2" charset="0"/>
              </a:rPr>
              <a:t>1945 оны тавдугаар сард МАХН-ын төв хороо, БНМАУ-ын сайд нарын зөвлөл “Бүх хэвлэл улсын албан хэргийг шинэ үсгээр явуулах тухай” тогтоол гаргажээ. 1946 оны нэгдүгээр сарын 1-ээс бүх нийтээр шинэ үсэгт шилжих болсонтой холбогдуулан уг ажлын бэлтгэл болгон “Үнэн”, “Залуучуудын үнэн”, “Улаан од” сонины нэг нүүрийг кирилл үсгээр гаргах, улсын 25 жилийн ойгоос эхлээд “Үнэн”, цаашлаад бүх хэвлэлийг аравдугаар сарын нэгнээс шинэ үсгээр гаргахаар заажээ. </a:t>
            </a:r>
            <a:endParaRPr lang="en-US">
              <a:latin typeface="Mon Antiqua" panose="00000400000000000000" pitchFamily="2" charset="0"/>
            </a:endParaRPr>
          </a:p>
        </p:txBody>
      </p:sp>
    </p:spTree>
    <p:extLst>
      <p:ext uri="{BB962C8B-B14F-4D97-AF65-F5344CB8AC3E}">
        <p14:creationId xmlns:p14="http://schemas.microsoft.com/office/powerpoint/2010/main" val="22351836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507A5-12A9-48E1-BF29-6EE6EF37A3E5}"/>
              </a:ext>
            </a:extLst>
          </p:cNvPr>
          <p:cNvSpPr>
            <a:spLocks noGrp="1"/>
          </p:cNvSpPr>
          <p:nvPr>
            <p:ph type="title"/>
          </p:nvPr>
        </p:nvSpPr>
        <p:spPr/>
        <p:txBody>
          <a:bodyPr>
            <a:normAutofit/>
          </a:bodyPr>
          <a:lstStyle/>
          <a:p>
            <a:br>
              <a:rPr lang="mn-MN" sz="2400">
                <a:solidFill>
                  <a:srgbClr val="0070C0"/>
                </a:solidFill>
                <a:latin typeface="Mn_Od" pitchFamily="2" charset="0"/>
              </a:rPr>
            </a:br>
            <a:r>
              <a:rPr lang="en-US" sz="2400">
                <a:solidFill>
                  <a:srgbClr val="0070C0"/>
                </a:solidFill>
                <a:latin typeface="Mn_Od" pitchFamily="2" charset="0"/>
              </a:rPr>
              <a:t>The edition was published in Cyrillic</a:t>
            </a:r>
            <a:br>
              <a:rPr lang="mn-MN" sz="2400">
                <a:solidFill>
                  <a:srgbClr val="0070C0"/>
                </a:solidFill>
                <a:latin typeface="Mn_Od" pitchFamily="2" charset="0"/>
              </a:rPr>
            </a:br>
            <a:r>
              <a:rPr lang="mn-MN" sz="2400">
                <a:solidFill>
                  <a:srgbClr val="0070C0"/>
                </a:solidFill>
                <a:latin typeface="Mn_Od" pitchFamily="2" charset="0"/>
              </a:rPr>
              <a:t>Хэвлэлийг кирилл үсгээр гаргав</a:t>
            </a:r>
            <a:endParaRPr lang="en-US" sz="2400">
              <a:solidFill>
                <a:srgbClr val="0070C0"/>
              </a:solidFill>
              <a:latin typeface="Mn_Od" pitchFamily="2" charset="0"/>
            </a:endParaRPr>
          </a:p>
        </p:txBody>
      </p:sp>
      <p:sp>
        <p:nvSpPr>
          <p:cNvPr id="3" name="Content Placeholder 2">
            <a:extLst>
              <a:ext uri="{FF2B5EF4-FFF2-40B4-BE49-F238E27FC236}">
                <a16:creationId xmlns:a16="http://schemas.microsoft.com/office/drawing/2014/main" id="{52BF1D0A-2A24-4F87-A51F-E2AB1122C515}"/>
              </a:ext>
            </a:extLst>
          </p:cNvPr>
          <p:cNvSpPr>
            <a:spLocks noGrp="1"/>
          </p:cNvSpPr>
          <p:nvPr>
            <p:ph idx="1"/>
          </p:nvPr>
        </p:nvSpPr>
        <p:spPr/>
        <p:txBody>
          <a:bodyPr/>
          <a:lstStyle/>
          <a:p>
            <a:pPr marL="0" indent="0" algn="just">
              <a:buNone/>
            </a:pPr>
            <a:r>
              <a:rPr lang="mn-MN">
                <a:latin typeface="Mon Antiqua" panose="00000400000000000000" pitchFamily="2" charset="0"/>
              </a:rPr>
              <a:t>Дайны жилүүдэд “Үнэн” сонин монгол, орос хэлээр, “Залуучуудын үнэн”, “Улаан од”, “Пионерын үнэн”, “Эх орны манаа” зэрэг таван сонин, “Засгийн газрын мэдээ”, “Багш нарт тусламж”, “Намын байгууллага”, “Цог”, “Өврийн дэвтэр”, “Сайн дурын уран сайханчдад тусламж”, “Хувьсгалт залуучуудын эвлэл”, “Матар”, “Цэргийн бодлого” зэрэг 11 сэтгүүл гарч байжээ.  </a:t>
            </a:r>
            <a:endParaRPr lang="en-US">
              <a:latin typeface="Mon Antiqua" panose="00000400000000000000" pitchFamily="2" charset="0"/>
            </a:endParaRPr>
          </a:p>
        </p:txBody>
      </p:sp>
    </p:spTree>
    <p:extLst>
      <p:ext uri="{BB962C8B-B14F-4D97-AF65-F5344CB8AC3E}">
        <p14:creationId xmlns:p14="http://schemas.microsoft.com/office/powerpoint/2010/main" val="12478014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09CD1-45C2-448F-AB0C-B1694560FF92}"/>
              </a:ext>
            </a:extLst>
          </p:cNvPr>
          <p:cNvSpPr>
            <a:spLocks noGrp="1"/>
          </p:cNvSpPr>
          <p:nvPr>
            <p:ph type="title"/>
          </p:nvPr>
        </p:nvSpPr>
        <p:spPr/>
        <p:txBody>
          <a:bodyPr>
            <a:normAutofit/>
          </a:bodyPr>
          <a:lstStyle/>
          <a:p>
            <a:r>
              <a:rPr lang="en-US" sz="2400">
                <a:solidFill>
                  <a:srgbClr val="0070C0"/>
                </a:solidFill>
                <a:latin typeface="Mn_Od" pitchFamily="2" charset="0"/>
              </a:rPr>
              <a:t>The number and variety of newspapers and publications has increased</a:t>
            </a:r>
            <a:br>
              <a:rPr lang="mn-MN" sz="2400">
                <a:solidFill>
                  <a:srgbClr val="0070C0"/>
                </a:solidFill>
                <a:latin typeface="Mn_Od" pitchFamily="2" charset="0"/>
              </a:rPr>
            </a:br>
            <a:r>
              <a:rPr lang="mn-MN" sz="2400">
                <a:solidFill>
                  <a:srgbClr val="0070C0"/>
                </a:solidFill>
                <a:latin typeface="Mn_Od" pitchFamily="2" charset="0"/>
              </a:rPr>
              <a:t>Сонин, хэвлэлийн тоо, нэр төрөл олшров </a:t>
            </a:r>
            <a:endParaRPr lang="en-US" sz="2400">
              <a:solidFill>
                <a:srgbClr val="0070C0"/>
              </a:solidFill>
              <a:latin typeface="Mn_Od" pitchFamily="2" charset="0"/>
            </a:endParaRPr>
          </a:p>
        </p:txBody>
      </p:sp>
      <p:sp>
        <p:nvSpPr>
          <p:cNvPr id="3" name="Content Placeholder 2">
            <a:extLst>
              <a:ext uri="{FF2B5EF4-FFF2-40B4-BE49-F238E27FC236}">
                <a16:creationId xmlns:a16="http://schemas.microsoft.com/office/drawing/2014/main" id="{3A0119E7-AB25-48FA-A48B-AB5DB89D8E80}"/>
              </a:ext>
            </a:extLst>
          </p:cNvPr>
          <p:cNvSpPr>
            <a:spLocks noGrp="1"/>
          </p:cNvSpPr>
          <p:nvPr>
            <p:ph idx="1"/>
          </p:nvPr>
        </p:nvSpPr>
        <p:spPr/>
        <p:txBody>
          <a:bodyPr>
            <a:normAutofit lnSpcReduction="10000"/>
          </a:bodyPr>
          <a:lstStyle/>
          <a:p>
            <a:pPr marL="0" indent="0" algn="just">
              <a:buNone/>
            </a:pPr>
            <a:r>
              <a:rPr lang="mn-MN">
                <a:latin typeface="Mon Antiqua" panose="00000400000000000000" pitchFamily="2" charset="0"/>
              </a:rPr>
              <a:t> </a:t>
            </a:r>
            <a:r>
              <a:rPr lang="en-US">
                <a:latin typeface="Mon Antiqua" panose="00000400000000000000" pitchFamily="2" charset="0"/>
              </a:rPr>
              <a:t>1940-</a:t>
            </a:r>
            <a:r>
              <a:rPr lang="mn-MN">
                <a:latin typeface="Mon Antiqua" panose="00000400000000000000" pitchFamily="2" charset="0"/>
              </a:rPr>
              <a:t>өөд оны дунд үеэс тавиад оны дунд үед  хэвлэлийн нэр төрөл олширч</a:t>
            </a:r>
            <a:r>
              <a:rPr lang="en-US">
                <a:latin typeface="Mon Antiqua" panose="00000400000000000000" pitchFamily="2" charset="0"/>
              </a:rPr>
              <a:t>, </a:t>
            </a:r>
            <a:r>
              <a:rPr lang="mn-MN">
                <a:latin typeface="Mon Antiqua" panose="00000400000000000000" pitchFamily="2" charset="0"/>
              </a:rPr>
              <a:t>чанар сайжирч</a:t>
            </a:r>
            <a:r>
              <a:rPr lang="en-US">
                <a:latin typeface="Mon Antiqua" panose="00000400000000000000" pitchFamily="2" charset="0"/>
              </a:rPr>
              <a:t>, </a:t>
            </a:r>
            <a:r>
              <a:rPr lang="mn-MN">
                <a:latin typeface="Mon Antiqua" panose="00000400000000000000" pitchFamily="2" charset="0"/>
              </a:rPr>
              <a:t>бичлэгийн төрөл</a:t>
            </a:r>
            <a:r>
              <a:rPr lang="en-US">
                <a:latin typeface="Mon Antiqua" panose="00000400000000000000" pitchFamily="2" charset="0"/>
              </a:rPr>
              <a:t>,</a:t>
            </a:r>
            <a:r>
              <a:rPr lang="mn-MN">
                <a:latin typeface="Mon Antiqua" panose="00000400000000000000" pitchFamily="2" charset="0"/>
              </a:rPr>
              <a:t> зүйл баяжсан. </a:t>
            </a:r>
            <a:r>
              <a:rPr lang="en-US">
                <a:latin typeface="Mon Antiqua" panose="00000400000000000000" pitchFamily="2" charset="0"/>
              </a:rPr>
              <a:t>1947 </a:t>
            </a:r>
            <a:r>
              <a:rPr lang="mn-MN">
                <a:latin typeface="Mon Antiqua" panose="00000400000000000000" pitchFamily="2" charset="0"/>
              </a:rPr>
              <a:t>онд улсын хэмжээнд төв</a:t>
            </a:r>
            <a:r>
              <a:rPr lang="en-US">
                <a:latin typeface="Mon Antiqua" panose="00000400000000000000" pitchFamily="2" charset="0"/>
              </a:rPr>
              <a:t>, </a:t>
            </a:r>
            <a:r>
              <a:rPr lang="mn-MN">
                <a:latin typeface="Mon Antiqua" panose="00000400000000000000" pitchFamily="2" charset="0"/>
              </a:rPr>
              <a:t>орон нутгийн </a:t>
            </a:r>
            <a:r>
              <a:rPr lang="en-US">
                <a:latin typeface="Mon Antiqua" panose="00000400000000000000" pitchFamily="2" charset="0"/>
              </a:rPr>
              <a:t>17 </a:t>
            </a:r>
            <a:r>
              <a:rPr lang="mn-MN">
                <a:latin typeface="Mon Antiqua" panose="00000400000000000000" pitchFamily="2" charset="0"/>
              </a:rPr>
              <a:t>сонин</a:t>
            </a:r>
            <a:r>
              <a:rPr lang="en-US">
                <a:latin typeface="Mon Antiqua" panose="00000400000000000000" pitchFamily="2" charset="0"/>
              </a:rPr>
              <a:t>, 10 </a:t>
            </a:r>
            <a:r>
              <a:rPr lang="mn-MN">
                <a:latin typeface="Mon Antiqua" panose="00000400000000000000" pitchFamily="2" charset="0"/>
              </a:rPr>
              <a:t>сэтгүүл хэвлэгдэж байсан бол</a:t>
            </a:r>
            <a:r>
              <a:rPr lang="en-US">
                <a:latin typeface="Mon Antiqua" panose="00000400000000000000" pitchFamily="2" charset="0"/>
              </a:rPr>
              <a:t>,</a:t>
            </a:r>
            <a:r>
              <a:rPr lang="mn-MN">
                <a:latin typeface="Mon Antiqua" panose="00000400000000000000" pitchFamily="2" charset="0"/>
              </a:rPr>
              <a:t> </a:t>
            </a:r>
            <a:r>
              <a:rPr lang="en-US">
                <a:latin typeface="Mon Antiqua" panose="00000400000000000000" pitchFamily="2" charset="0"/>
              </a:rPr>
              <a:t>1954 </a:t>
            </a:r>
            <a:r>
              <a:rPr lang="mn-MN">
                <a:latin typeface="Mon Antiqua" panose="00000400000000000000" pitchFamily="2" charset="0"/>
              </a:rPr>
              <a:t>онд төв</a:t>
            </a:r>
            <a:r>
              <a:rPr lang="en-US">
                <a:latin typeface="Mon Antiqua" panose="00000400000000000000" pitchFamily="2" charset="0"/>
              </a:rPr>
              <a:t>, </a:t>
            </a:r>
            <a:r>
              <a:rPr lang="mn-MN">
                <a:latin typeface="Mon Antiqua" panose="00000400000000000000" pitchFamily="2" charset="0"/>
              </a:rPr>
              <a:t>орон нутаг</a:t>
            </a:r>
            <a:r>
              <a:rPr lang="en-US">
                <a:latin typeface="Mon Antiqua" panose="00000400000000000000" pitchFamily="2" charset="0"/>
              </a:rPr>
              <a:t>, </a:t>
            </a:r>
            <a:r>
              <a:rPr lang="mn-MN">
                <a:latin typeface="Mon Antiqua" panose="00000400000000000000" pitchFamily="2" charset="0"/>
              </a:rPr>
              <a:t>салбарын хэвлэлийн тоо </a:t>
            </a:r>
            <a:r>
              <a:rPr lang="en-US">
                <a:latin typeface="Mon Antiqua" panose="00000400000000000000" pitchFamily="2" charset="0"/>
              </a:rPr>
              <a:t>43-</a:t>
            </a:r>
            <a:r>
              <a:rPr lang="mn-MN">
                <a:latin typeface="Mon Antiqua" panose="00000400000000000000" pitchFamily="2" charset="0"/>
              </a:rPr>
              <a:t>д хүрэв. </a:t>
            </a:r>
            <a:r>
              <a:rPr lang="en-US">
                <a:latin typeface="Mon Antiqua" panose="00000400000000000000" pitchFamily="2" charset="0"/>
              </a:rPr>
              <a:t>1942 </a:t>
            </a:r>
            <a:r>
              <a:rPr lang="mn-MN">
                <a:latin typeface="Mon Antiqua" panose="00000400000000000000" pitchFamily="2" charset="0"/>
              </a:rPr>
              <a:t>оноос долоо хоногт зургаан удаа гарч байсан </a:t>
            </a:r>
            <a:r>
              <a:rPr lang="en-US">
                <a:latin typeface="Mon Antiqua" panose="00000400000000000000" pitchFamily="2" charset="0"/>
              </a:rPr>
              <a:t>“</a:t>
            </a:r>
            <a:r>
              <a:rPr lang="mn-MN">
                <a:latin typeface="Mon Antiqua" panose="00000400000000000000" pitchFamily="2" charset="0"/>
              </a:rPr>
              <a:t>Үнэн</a:t>
            </a:r>
            <a:r>
              <a:rPr lang="en-US">
                <a:latin typeface="Mon Antiqua" panose="00000400000000000000" pitchFamily="2" charset="0"/>
              </a:rPr>
              <a:t>”</a:t>
            </a:r>
            <a:r>
              <a:rPr lang="mn-MN">
                <a:latin typeface="Mon Antiqua" panose="00000400000000000000" pitchFamily="2" charset="0"/>
              </a:rPr>
              <a:t> сонин </a:t>
            </a:r>
            <a:r>
              <a:rPr lang="en-US">
                <a:latin typeface="Mon Antiqua" panose="00000400000000000000" pitchFamily="2" charset="0"/>
              </a:rPr>
              <a:t>1950 </a:t>
            </a:r>
            <a:r>
              <a:rPr lang="mn-MN">
                <a:latin typeface="Mon Antiqua" panose="00000400000000000000" pitchFamily="2" charset="0"/>
              </a:rPr>
              <a:t>оноос хэмжээгээ хоёр хэвлэлийн хуудас болгон томруулжаа.</a:t>
            </a:r>
            <a:endParaRPr lang="en-US">
              <a:latin typeface="Mon Antiqua" panose="00000400000000000000" pitchFamily="2" charset="0"/>
            </a:endParaRPr>
          </a:p>
        </p:txBody>
      </p:sp>
    </p:spTree>
    <p:extLst>
      <p:ext uri="{BB962C8B-B14F-4D97-AF65-F5344CB8AC3E}">
        <p14:creationId xmlns:p14="http://schemas.microsoft.com/office/powerpoint/2010/main" val="30252766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B7ACF-F55C-49FC-BD67-B1A5EEEBD927}"/>
              </a:ext>
            </a:extLst>
          </p:cNvPr>
          <p:cNvSpPr>
            <a:spLocks noGrp="1"/>
          </p:cNvSpPr>
          <p:nvPr>
            <p:ph type="title"/>
          </p:nvPr>
        </p:nvSpPr>
        <p:spPr/>
        <p:txBody>
          <a:bodyPr>
            <a:normAutofit/>
          </a:bodyPr>
          <a:lstStyle/>
          <a:p>
            <a:r>
              <a:rPr lang="en-US" sz="2800">
                <a:solidFill>
                  <a:srgbClr val="0070C0"/>
                </a:solidFill>
                <a:latin typeface="Mn_Od" pitchFamily="2" charset="0"/>
              </a:rPr>
              <a:t>Summary </a:t>
            </a:r>
            <a:br>
              <a:rPr lang="mn-MN" sz="2800">
                <a:solidFill>
                  <a:srgbClr val="0070C0"/>
                </a:solidFill>
                <a:latin typeface="Mn_Od" pitchFamily="2" charset="0"/>
              </a:rPr>
            </a:br>
            <a:r>
              <a:rPr lang="mn-MN" sz="2800">
                <a:solidFill>
                  <a:srgbClr val="0070C0"/>
                </a:solidFill>
                <a:latin typeface="Mn_Od" pitchFamily="2" charset="0"/>
              </a:rPr>
              <a:t>Дүгнэлт </a:t>
            </a:r>
            <a:endParaRPr lang="en-US" sz="2800">
              <a:latin typeface="Mn_Od" pitchFamily="2" charset="0"/>
            </a:endParaRPr>
          </a:p>
        </p:txBody>
      </p:sp>
      <p:sp>
        <p:nvSpPr>
          <p:cNvPr id="3" name="Content Placeholder 2">
            <a:extLst>
              <a:ext uri="{FF2B5EF4-FFF2-40B4-BE49-F238E27FC236}">
                <a16:creationId xmlns:a16="http://schemas.microsoft.com/office/drawing/2014/main" id="{0381E82F-87B5-4228-BE08-EFBA9266A252}"/>
              </a:ext>
            </a:extLst>
          </p:cNvPr>
          <p:cNvSpPr>
            <a:spLocks noGrp="1"/>
          </p:cNvSpPr>
          <p:nvPr>
            <p:ph idx="1"/>
          </p:nvPr>
        </p:nvSpPr>
        <p:spPr/>
        <p:txBody>
          <a:bodyPr/>
          <a:lstStyle/>
          <a:p>
            <a:pPr marL="0" indent="0" algn="just">
              <a:buNone/>
            </a:pPr>
            <a:r>
              <a:rPr lang="mn-MN"/>
              <a:t>	</a:t>
            </a:r>
          </a:p>
          <a:p>
            <a:pPr marL="0" indent="0" algn="just">
              <a:buNone/>
            </a:pPr>
            <a:endParaRPr lang="en-US"/>
          </a:p>
        </p:txBody>
      </p:sp>
      <p:sp>
        <p:nvSpPr>
          <p:cNvPr id="6" name="Rectangle 5">
            <a:extLst>
              <a:ext uri="{FF2B5EF4-FFF2-40B4-BE49-F238E27FC236}">
                <a16:creationId xmlns:a16="http://schemas.microsoft.com/office/drawing/2014/main" id="{0E81DD39-E577-42C1-A560-337F55B70113}"/>
              </a:ext>
            </a:extLst>
          </p:cNvPr>
          <p:cNvSpPr/>
          <p:nvPr/>
        </p:nvSpPr>
        <p:spPr>
          <a:xfrm>
            <a:off x="1219200" y="2362200"/>
            <a:ext cx="6934200" cy="3785652"/>
          </a:xfrm>
          <a:prstGeom prst="rect">
            <a:avLst/>
          </a:prstGeom>
        </p:spPr>
        <p:txBody>
          <a:bodyPr wrap="square">
            <a:spAutoFit/>
          </a:bodyPr>
          <a:lstStyle/>
          <a:p>
            <a:pPr algn="just"/>
            <a:r>
              <a:rPr lang="mn-MN" sz="2000">
                <a:latin typeface="Mon Antiqua" panose="00000400000000000000" pitchFamily="2" charset="0"/>
              </a:rPr>
              <a:t>	Нам, засгаас явуулсан удаа дараагийн арга хэмжээ, тогтоол шийдвэрүүдийн үр дүнд 1940-өөд оноос эхлэн 1950-аад он гэхэд бүх аймаг мөн зарим нэг салбарууд өөрийн гэсэн сонин хэвлэлтэй болов. Хүн амын бичиг үсгийн боловсрол сайжирсан тул хэвлэлийн тоо хэмжээ, чанарт анхаарч байхыг эрмэлзэв. </a:t>
            </a:r>
          </a:p>
          <a:p>
            <a:pPr algn="just"/>
            <a:r>
              <a:rPr lang="mn-MN" sz="2000">
                <a:latin typeface="Mon Antiqua" panose="00000400000000000000" pitchFamily="2" charset="0"/>
              </a:rPr>
              <a:t>Монголын радио өргөжин тэлж, олон улсын радиогийн байгууллагын гишүүн болсны дээр ЗХУ-тай хамтран ажиллах гэрээ байгуулав. 1954 оны байдлаар сонин 26, сэтгүүл 17 болж 12 хүн тутамд нэг сонин оногдох болов. Мөн хөдөөгийн бригад, ард иргэдийг радиогоор хангах зорилтыг тавьж хэрэгжүүлэхээр зэхэж байлаа.  </a:t>
            </a:r>
            <a:endParaRPr lang="en-US" sz="2000">
              <a:latin typeface="Mon Antiqua" panose="00000400000000000000" pitchFamily="2" charset="0"/>
            </a:endParaRPr>
          </a:p>
        </p:txBody>
      </p:sp>
    </p:spTree>
    <p:extLst>
      <p:ext uri="{BB962C8B-B14F-4D97-AF65-F5344CB8AC3E}">
        <p14:creationId xmlns:p14="http://schemas.microsoft.com/office/powerpoint/2010/main" val="5450033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AE42A-C740-496E-94E9-70B56074BA8B}"/>
              </a:ext>
            </a:extLst>
          </p:cNvPr>
          <p:cNvSpPr>
            <a:spLocks noGrp="1"/>
          </p:cNvSpPr>
          <p:nvPr>
            <p:ph type="title"/>
          </p:nvPr>
        </p:nvSpPr>
        <p:spPr/>
        <p:txBody>
          <a:bodyPr>
            <a:normAutofit fontScale="90000"/>
          </a:bodyPr>
          <a:lstStyle/>
          <a:p>
            <a:r>
              <a:rPr lang="en-US">
                <a:solidFill>
                  <a:srgbClr val="0070C0"/>
                </a:solidFill>
                <a:latin typeface="Mn_Od" pitchFamily="2" charset="0"/>
              </a:rPr>
              <a:t>Exercise</a:t>
            </a:r>
            <a:br>
              <a:rPr lang="en-US">
                <a:solidFill>
                  <a:srgbClr val="0070C0"/>
                </a:solidFill>
                <a:latin typeface="Mn_Od" pitchFamily="2" charset="0"/>
              </a:rPr>
            </a:br>
            <a:r>
              <a:rPr lang="mn-MN">
                <a:solidFill>
                  <a:srgbClr val="0070C0"/>
                </a:solidFill>
                <a:latin typeface="Mn_Od" pitchFamily="2" charset="0"/>
              </a:rPr>
              <a:t>Дасгал ажил </a:t>
            </a:r>
            <a:endParaRPr lang="en-US">
              <a:latin typeface="Mn_Od" pitchFamily="2" charset="0"/>
            </a:endParaRPr>
          </a:p>
        </p:txBody>
      </p:sp>
      <p:sp>
        <p:nvSpPr>
          <p:cNvPr id="3" name="Content Placeholder 2">
            <a:extLst>
              <a:ext uri="{FF2B5EF4-FFF2-40B4-BE49-F238E27FC236}">
                <a16:creationId xmlns:a16="http://schemas.microsoft.com/office/drawing/2014/main" id="{60CFBD94-9A24-4AD7-8E42-BC19DC16391C}"/>
              </a:ext>
            </a:extLst>
          </p:cNvPr>
          <p:cNvSpPr>
            <a:spLocks noGrp="1"/>
          </p:cNvSpPr>
          <p:nvPr>
            <p:ph idx="1"/>
          </p:nvPr>
        </p:nvSpPr>
        <p:spPr/>
        <p:txBody>
          <a:bodyPr>
            <a:normAutofit/>
          </a:bodyPr>
          <a:lstStyle/>
          <a:p>
            <a:pPr marL="0" indent="0">
              <a:buNone/>
            </a:pPr>
            <a:r>
              <a:rPr lang="mn-MN" sz="2500">
                <a:latin typeface="Mon Antiqua" panose="00000400000000000000" pitchFamily="2" charset="0"/>
              </a:rPr>
              <a:t>1</a:t>
            </a:r>
            <a:r>
              <a:rPr lang="en-US" sz="2500">
                <a:latin typeface="Mon Antiqua" panose="00000400000000000000" pitchFamily="2" charset="0"/>
              </a:rPr>
              <a:t>)</a:t>
            </a:r>
            <a:r>
              <a:rPr lang="mn-MN" sz="2500">
                <a:latin typeface="Mon Antiqua" panose="00000400000000000000" pitchFamily="2" charset="0"/>
              </a:rPr>
              <a:t>1940-өөд оны хэвлэл юугаараа онцлог байх вэ? нийгмийн үйл явцтай холбон ярилцах. </a:t>
            </a:r>
            <a:endParaRPr lang="en-US" sz="2500">
              <a:latin typeface="Mon Antiqua" panose="00000400000000000000" pitchFamily="2" charset="0"/>
            </a:endParaRPr>
          </a:p>
          <a:p>
            <a:pPr marL="0" indent="0">
              <a:buNone/>
            </a:pPr>
            <a:r>
              <a:rPr lang="en-US" sz="2500">
                <a:latin typeface="Mon Antiqua" panose="00000400000000000000" pitchFamily="2" charset="0"/>
              </a:rPr>
              <a:t>2) 1940</a:t>
            </a:r>
            <a:r>
              <a:rPr lang="mn-MN" sz="2500">
                <a:latin typeface="Mon Antiqua" panose="00000400000000000000" pitchFamily="2" charset="0"/>
              </a:rPr>
              <a:t>-1950-аад оны хэвлэлүүдийн Монголын нийгэмд гүйцэтгэсэн үүргийн талаар. </a:t>
            </a:r>
          </a:p>
          <a:p>
            <a:pPr marL="0" indent="0">
              <a:buNone/>
            </a:pPr>
            <a:r>
              <a:rPr lang="mn-MN" sz="2500">
                <a:latin typeface="Mon Antiqua" panose="00000400000000000000" pitchFamily="2" charset="0"/>
              </a:rPr>
              <a:t>3</a:t>
            </a:r>
            <a:r>
              <a:rPr lang="en-US" sz="2500">
                <a:latin typeface="Mon Antiqua" panose="00000400000000000000" pitchFamily="2" charset="0"/>
              </a:rPr>
              <a:t>) </a:t>
            </a:r>
            <a:r>
              <a:rPr lang="mn-MN" sz="2500">
                <a:latin typeface="Mon Antiqua" panose="00000400000000000000" pitchFamily="2" charset="0"/>
              </a:rPr>
              <a:t>Энэ үеийн Монголын радиогийн үйл ажиллагаа намын харилцан хамаарал. </a:t>
            </a:r>
          </a:p>
          <a:p>
            <a:endParaRPr lang="en-US" sz="2500">
              <a:latin typeface="Mon Antiqua" panose="00000400000000000000" pitchFamily="2" charset="0"/>
            </a:endParaRPr>
          </a:p>
        </p:txBody>
      </p:sp>
    </p:spTree>
    <p:extLst>
      <p:ext uri="{BB962C8B-B14F-4D97-AF65-F5344CB8AC3E}">
        <p14:creationId xmlns:p14="http://schemas.microsoft.com/office/powerpoint/2010/main" val="24536765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EAA5F-E204-4726-8CED-93884B520E90}"/>
              </a:ext>
            </a:extLst>
          </p:cNvPr>
          <p:cNvSpPr>
            <a:spLocks noGrp="1"/>
          </p:cNvSpPr>
          <p:nvPr>
            <p:ph type="title"/>
          </p:nvPr>
        </p:nvSpPr>
        <p:spPr/>
        <p:txBody>
          <a:bodyPr>
            <a:normAutofit/>
          </a:bodyPr>
          <a:lstStyle/>
          <a:p>
            <a:r>
              <a:rPr lang="en-US" sz="2400">
                <a:solidFill>
                  <a:srgbClr val="0070C0"/>
                </a:solidFill>
                <a:latin typeface="Mn_Od" pitchFamily="2" charset="0"/>
              </a:rPr>
              <a:t>References</a:t>
            </a:r>
            <a:br>
              <a:rPr lang="en-US" sz="2400">
                <a:solidFill>
                  <a:srgbClr val="0070C0"/>
                </a:solidFill>
                <a:latin typeface="Mn_Od" pitchFamily="2" charset="0"/>
              </a:rPr>
            </a:br>
            <a:r>
              <a:rPr lang="mn-MN" sz="2400">
                <a:solidFill>
                  <a:srgbClr val="0070C0"/>
                </a:solidFill>
                <a:latin typeface="Mn_Od" pitchFamily="2" charset="0"/>
              </a:rPr>
              <a:t>Ашиглах  эх сурвалж</a:t>
            </a:r>
            <a:endParaRPr lang="en-US" sz="2400">
              <a:latin typeface="Mn_Od" pitchFamily="2" charset="0"/>
            </a:endParaRPr>
          </a:p>
        </p:txBody>
      </p:sp>
      <p:sp>
        <p:nvSpPr>
          <p:cNvPr id="3" name="Content Placeholder 2">
            <a:extLst>
              <a:ext uri="{FF2B5EF4-FFF2-40B4-BE49-F238E27FC236}">
                <a16:creationId xmlns:a16="http://schemas.microsoft.com/office/drawing/2014/main" id="{A1145453-7321-4942-8280-B27C69EB9944}"/>
              </a:ext>
            </a:extLst>
          </p:cNvPr>
          <p:cNvSpPr>
            <a:spLocks noGrp="1"/>
          </p:cNvSpPr>
          <p:nvPr>
            <p:ph idx="1"/>
          </p:nvPr>
        </p:nvSpPr>
        <p:spPr/>
        <p:txBody>
          <a:bodyPr>
            <a:noAutofit/>
          </a:bodyPr>
          <a:lstStyle/>
          <a:p>
            <a:r>
              <a:rPr lang="mn-MN" sz="1600" b="1">
                <a:latin typeface="Mon Antiqua" panose="00000400000000000000" pitchFamily="2" charset="0"/>
              </a:rPr>
              <a:t>Уншиж судлах нэмэлт материал: </a:t>
            </a:r>
          </a:p>
          <a:p>
            <a:r>
              <a:rPr lang="mn-MN" sz="1600">
                <a:latin typeface="Mon Antiqua" panose="00000400000000000000" pitchFamily="2" charset="0"/>
              </a:rPr>
              <a:t>Батжаргал Д. Зуун жил. УБ.2013.</a:t>
            </a:r>
            <a:endParaRPr lang="en-US" sz="1600">
              <a:latin typeface="Mon Antiqua" panose="00000400000000000000" pitchFamily="2" charset="0"/>
            </a:endParaRPr>
          </a:p>
          <a:p>
            <a:r>
              <a:rPr lang="mn-MN" sz="1600">
                <a:latin typeface="Mon Antiqua" panose="00000400000000000000" pitchFamily="2" charset="0"/>
              </a:rPr>
              <a:t>Дэлэг Д. Монголын хэвлэл. УБ. 1971.</a:t>
            </a:r>
            <a:endParaRPr lang="en-US" sz="1600">
              <a:latin typeface="Mon Antiqua" panose="00000400000000000000" pitchFamily="2" charset="0"/>
            </a:endParaRPr>
          </a:p>
          <a:p>
            <a:r>
              <a:rPr lang="mn-MN" sz="1600">
                <a:latin typeface="Mon Antiqua" panose="00000400000000000000" pitchFamily="2" charset="0"/>
              </a:rPr>
              <a:t>Норовсүрэн Л. Монголын сэтгүүл зүйн түүхэн тойм. УБ. 2000. </a:t>
            </a:r>
            <a:endParaRPr lang="en-US" sz="1600">
              <a:latin typeface="Mon Antiqua" panose="00000400000000000000" pitchFamily="2" charset="0"/>
            </a:endParaRPr>
          </a:p>
          <a:p>
            <a:r>
              <a:rPr lang="mn-MN" sz="1600">
                <a:latin typeface="Mon Antiqua" panose="00000400000000000000" pitchFamily="2" charset="0"/>
              </a:rPr>
              <a:t>Норовсүрэн Л. ХХ зууны эхэн үеийн Монголын сэтгүүлчид. УБ.2012 </a:t>
            </a:r>
            <a:endParaRPr lang="en-US" sz="1600">
              <a:latin typeface="Mon Antiqua" panose="00000400000000000000" pitchFamily="2" charset="0"/>
            </a:endParaRPr>
          </a:p>
          <a:p>
            <a:r>
              <a:rPr lang="mn-MN" sz="1600" b="1">
                <a:latin typeface="Mon Antiqua" panose="00000400000000000000" pitchFamily="2" charset="0"/>
              </a:rPr>
              <a:t> </a:t>
            </a:r>
            <a:r>
              <a:rPr lang="mn-MN" sz="1600">
                <a:latin typeface="Mon Antiqua" panose="00000400000000000000" pitchFamily="2" charset="0"/>
              </a:rPr>
              <a:t>Галаарид Б. Монголын чөлөөт хэвлэлийн хөгжил төлөвшил. 2018</a:t>
            </a:r>
            <a:endParaRPr lang="en-US" sz="1600">
              <a:latin typeface="Mon Antiqua" panose="00000400000000000000" pitchFamily="2" charset="0"/>
            </a:endParaRPr>
          </a:p>
          <a:p>
            <a:r>
              <a:rPr lang="mn-MN" sz="1600">
                <a:latin typeface="Mon Antiqua" panose="00000400000000000000" pitchFamily="2" charset="0"/>
              </a:rPr>
              <a:t>Одмандах М. Монголын анхны тогтмол хэвлэлийн түүхийн судалгаа. 2021</a:t>
            </a:r>
          </a:p>
          <a:p>
            <a:r>
              <a:rPr lang="mn-MN" sz="1600">
                <a:latin typeface="Mon Antiqua" panose="00000400000000000000" pitchFamily="2" charset="0"/>
              </a:rPr>
              <a:t>Чойжил М. Чихнээ сонсголонт радио. УБ., 1998 </a:t>
            </a:r>
          </a:p>
          <a:p>
            <a:r>
              <a:rPr lang="mn-MN" sz="1600">
                <a:latin typeface="Mon Antiqua" panose="00000400000000000000" pitchFamily="2" charset="0"/>
              </a:rPr>
              <a:t>Ариунзаяа Н, Норовсүрэл Л. Радио сэтгүүл зүй. УБ., 2013. </a:t>
            </a:r>
            <a:endParaRPr lang="en-US" sz="1600">
              <a:latin typeface="Mon Antiqua" panose="00000400000000000000" pitchFamily="2" charset="0"/>
            </a:endParaRPr>
          </a:p>
          <a:p>
            <a:endParaRPr lang="en-US" sz="1600">
              <a:latin typeface="Mon Antiqua" panose="00000400000000000000" pitchFamily="2" charset="0"/>
            </a:endParaRPr>
          </a:p>
        </p:txBody>
      </p:sp>
    </p:spTree>
    <p:extLst>
      <p:ext uri="{BB962C8B-B14F-4D97-AF65-F5344CB8AC3E}">
        <p14:creationId xmlns:p14="http://schemas.microsoft.com/office/powerpoint/2010/main" val="93771210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1568</TotalTime>
  <Words>2630</Words>
  <Application>Microsoft Office PowerPoint</Application>
  <PresentationFormat>On-screen Show (4:3)</PresentationFormat>
  <Paragraphs>162</Paragraphs>
  <Slides>38</Slides>
  <Notes>37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Garamond</vt:lpstr>
      <vt:lpstr>Mn_Od</vt:lpstr>
      <vt:lpstr>Mon Antiqua</vt:lpstr>
      <vt:lpstr>Organic</vt:lpstr>
      <vt:lpstr>                        </vt:lpstr>
      <vt:lpstr>  Content of  Lecture-1 Хичээлийн агуулга-1   </vt:lpstr>
      <vt:lpstr>Content of  Lecture-2 Хичээлийн агуулга-2</vt:lpstr>
      <vt:lpstr>Journalism in Mongolia in the 1940s 1940-өөд оны Монголын сэтгүүл зүй</vt:lpstr>
      <vt:lpstr>Journalism in Mongolia in the 1940s 1940-өөд оны Монголын сэтгүүл зүй</vt:lpstr>
      <vt:lpstr> 1940s type of recording in print 1940-өөд оны хэвлэл дэх бичлэгийн төрөл зүйл </vt:lpstr>
      <vt:lpstr> 1940s type of recording in print 1940-өөд оны хэвлэл дэх бичлэгийн төрөл зүйл</vt:lpstr>
      <vt:lpstr> 1940s type of recording in print 1940-өөд оны хэвлэл дэх бичлэгийн төрөл зүйл</vt:lpstr>
      <vt:lpstr>1940s type of recording in print 1940-өөд оны хэвлэл дэх бичлэгийн төрөл зүйл</vt:lpstr>
      <vt:lpstr> 1940s type of recording in print 1940-өөд оны хэвлэл дэх бичлэгийн төрөл зүйл</vt:lpstr>
      <vt:lpstr>Preparation for the transition to the Cyrillic alphabet Кирилл үсэгт шилжих бэлтгэл  </vt:lpstr>
      <vt:lpstr> Mongolia switched to the Cyrillic alphabet Монгол улс Кирилл үсэгт шилжсэн нь  </vt:lpstr>
      <vt:lpstr> Preparation for the transition to the Cyrillic alphabet Кирилл үсэгт шилжих бэлтгэл </vt:lpstr>
      <vt:lpstr>Improving the quality of newspapers and publications Сонин, хэвлэлийн чанарыг сайжруулсан нь </vt:lpstr>
      <vt:lpstr> Support for activist writers Идэвхтэн бичигчдийг дэмжсэн нь </vt:lpstr>
      <vt:lpstr>"Truth" increased the number of newspaper prints “Үнэн” сонины хэвлэх тоог нэмэв </vt:lpstr>
      <vt:lpstr> "Unen" newspaper was expanded “Үнэн” сониныг өргөтгөв </vt:lpstr>
      <vt:lpstr>"Unen" newspaper was expanded “Үнэн” сониныг өргөтгөв</vt:lpstr>
      <vt:lpstr> "Unen" newspaper was expanded “Үнэн” сониныг өргөтгөв</vt:lpstr>
      <vt:lpstr> "Unen" newspaper was expanded “Үнэн” сониныг өргөтгөв</vt:lpstr>
      <vt:lpstr>Attention was paid to the distribution of newspapers and publications Сонин, хэвлэлийн түгээлтэд анхаарав</vt:lpstr>
      <vt:lpstr> Newspapers and publications were expanded Сонин, хэвлэлийг өргөжүүлэв </vt:lpstr>
      <vt:lpstr> Trade publications were born Салбарын хэвлэлүүд бий болов </vt:lpstr>
      <vt:lpstr>Trade publications were born Салбарын хэвлэлүүд бий болов</vt:lpstr>
      <vt:lpstr> Trade publications were born Салбарын хэвлэлүүд бий болов</vt:lpstr>
      <vt:lpstr> Trade publications were born Салбарын хэвлэлүүд бий болов</vt:lpstr>
      <vt:lpstr> Trade publications were born Салбарын хэвлэлүүд бий болов</vt:lpstr>
      <vt:lpstr> Trade publications were born Салбарын хэвлэлүүд бий болов</vt:lpstr>
      <vt:lpstr> Trade publications were born Салбарын хэвлэлүүд бий болов</vt:lpstr>
      <vt:lpstr>Trade publications were born Салбарын хэвлэлүүд бий болов</vt:lpstr>
      <vt:lpstr> Expanded Mongolian Radio Монголын радиог өргөжүүлэв </vt:lpstr>
      <vt:lpstr> Local newspapers were created Орон нутгийн сонинууд бий болов </vt:lpstr>
      <vt:lpstr> The edition was published in Cyrillic Хэвлэлийг кирилл үсгээр гаргав </vt:lpstr>
      <vt:lpstr> The edition was published in Cyrillic Хэвлэлийг кирилл үсгээр гаргав</vt:lpstr>
      <vt:lpstr>The number and variety of newspapers and publications has increased Сонин, хэвлэлийн тоо, нэр төрөл олшров </vt:lpstr>
      <vt:lpstr>Summary  Дүгнэлт </vt:lpstr>
      <vt:lpstr>Exercise Дасгал ажил </vt:lpstr>
      <vt:lpstr>References Ашиглах  эх сурвалж</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302</cp:revision>
  <dcterms:created xsi:type="dcterms:W3CDTF">2017-03-24T02:47:03Z</dcterms:created>
  <dcterms:modified xsi:type="dcterms:W3CDTF">2024-06-06T14:08:24Z</dcterms:modified>
</cp:coreProperties>
</file>