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9144000"/>
  <p:notesSz cx="6858000" cy="9144000"/>
  <p:embeddedFontLst>
    <p:embeddedFont>
      <p:font typeface="Garamond"/>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8" roundtripDataSignature="AMtx7miUlYUmi00KLWJB2i8uSHKlEK7QV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Garamond-regular.fntdata"/><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Garamond-italic.fntdata"/><Relationship Id="rId23" Type="http://schemas.openxmlformats.org/officeDocument/2006/relationships/slide" Target="slides/slide18.xml"/><Relationship Id="rId45" Type="http://schemas.openxmlformats.org/officeDocument/2006/relationships/font" Target="fonts/Garamond-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Garamond-bold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mn-MN"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3" name="Google Shape;15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3" name="Google Shape;163;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0" name="Google Shape;170;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5" name="Google Shape;335;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9" name="Google Shape;379;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3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7" name="Google Shape;387;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3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4" name="Google Shape;394;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3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grpSp>
        <p:nvGrpSpPr>
          <p:cNvPr id="21" name="Google Shape;21;p40"/>
          <p:cNvGrpSpPr/>
          <p:nvPr/>
        </p:nvGrpSpPr>
        <p:grpSpPr>
          <a:xfrm>
            <a:off x="0" y="0"/>
            <a:ext cx="9144677" cy="6858000"/>
            <a:chOff x="0" y="0"/>
            <a:chExt cx="9144677" cy="6858000"/>
          </a:xfrm>
        </p:grpSpPr>
        <p:pic>
          <p:nvPicPr>
            <p:cNvPr descr="SD-PanelTitle-R1.png" id="22" name="Google Shape;22;p40"/>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23" name="Google Shape;23;p40"/>
            <p:cNvSpPr/>
            <p:nvPr/>
          </p:nvSpPr>
          <p:spPr>
            <a:xfrm>
              <a:off x="1515532" y="1520422"/>
              <a:ext cx="6112935" cy="3818468"/>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4" name="Google Shape;24;p40"/>
            <p:cNvPicPr preferRelativeResize="0"/>
            <p:nvPr/>
          </p:nvPicPr>
          <p:blipFill rotWithShape="1">
            <a:blip r:embed="rId3">
              <a:alphaModFix/>
            </a:blip>
            <a:srcRect b="0" l="-2" r="47958" t="0"/>
            <a:stretch/>
          </p:blipFill>
          <p:spPr>
            <a:xfrm>
              <a:off x="0" y="3128434"/>
              <a:ext cx="1664208" cy="612648"/>
            </a:xfrm>
            <a:prstGeom prst="rect">
              <a:avLst/>
            </a:prstGeom>
            <a:noFill/>
            <a:ln>
              <a:noFill/>
            </a:ln>
          </p:spPr>
        </p:pic>
        <p:pic>
          <p:nvPicPr>
            <p:cNvPr descr="HDRibbonTitle-UniformTrim.png" id="25" name="Google Shape;25;p40"/>
            <p:cNvPicPr preferRelativeResize="0"/>
            <p:nvPr/>
          </p:nvPicPr>
          <p:blipFill rotWithShape="1">
            <a:blip r:embed="rId3">
              <a:alphaModFix/>
            </a:blip>
            <a:srcRect b="0" l="-2" r="47958" t="0"/>
            <a:stretch/>
          </p:blipFill>
          <p:spPr>
            <a:xfrm>
              <a:off x="7480469" y="3128434"/>
              <a:ext cx="1664208" cy="612648"/>
            </a:xfrm>
            <a:prstGeom prst="rect">
              <a:avLst/>
            </a:prstGeom>
            <a:noFill/>
            <a:ln>
              <a:noFill/>
            </a:ln>
          </p:spPr>
        </p:pic>
      </p:grpSp>
      <p:sp>
        <p:nvSpPr>
          <p:cNvPr id="26" name="Google Shape;26;p40"/>
          <p:cNvSpPr txBox="1"/>
          <p:nvPr>
            <p:ph type="ctrTitle"/>
          </p:nvPr>
        </p:nvSpPr>
        <p:spPr>
          <a:xfrm>
            <a:off x="1921934" y="1811863"/>
            <a:ext cx="5308866"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4800"/>
              <a:buFont typeface="Garamond"/>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0"/>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300"/>
              <a:buNone/>
              <a:defRPr sz="20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8" name="Google Shape;28;p40"/>
          <p:cNvSpPr txBox="1"/>
          <p:nvPr>
            <p:ph idx="10" type="dt"/>
          </p:nvPr>
        </p:nvSpPr>
        <p:spPr>
          <a:xfrm>
            <a:off x="6065417" y="5054602"/>
            <a:ext cx="673276"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0"/>
          <p:cNvSpPr txBox="1"/>
          <p:nvPr>
            <p:ph idx="11" type="ftr"/>
          </p:nvPr>
        </p:nvSpPr>
        <p:spPr>
          <a:xfrm>
            <a:off x="1921934" y="5054602"/>
            <a:ext cx="406486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0"/>
          <p:cNvSpPr txBox="1"/>
          <p:nvPr>
            <p:ph idx="12" type="sldNum"/>
          </p:nvPr>
        </p:nvSpPr>
        <p:spPr>
          <a:xfrm>
            <a:off x="6817317" y="5054602"/>
            <a:ext cx="413483"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31" name="Google Shape;31;p40"/>
          <p:cNvCxnSpPr/>
          <p:nvPr/>
        </p:nvCxnSpPr>
        <p:spPr>
          <a:xfrm>
            <a:off x="2019825" y="3471329"/>
            <a:ext cx="511308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cxnSp>
        <p:nvCxnSpPr>
          <p:cNvPr id="33" name="Google Shape;33;p41"/>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34" name="Google Shape;34;p4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6" name="Google Shape;36;p4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2"/>
          <p:cNvSpPr txBox="1"/>
          <p:nvPr>
            <p:ph type="title"/>
          </p:nvPr>
        </p:nvSpPr>
        <p:spPr>
          <a:xfrm>
            <a:off x="1278465" y="1641413"/>
            <a:ext cx="6595534"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000"/>
              <a:buFont typeface="Garamond"/>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2"/>
          <p:cNvSpPr txBox="1"/>
          <p:nvPr>
            <p:ph idx="1" type="body"/>
          </p:nvPr>
        </p:nvSpPr>
        <p:spPr>
          <a:xfrm>
            <a:off x="1278465" y="3734859"/>
            <a:ext cx="6595534" cy="1090015"/>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42" name="Google Shape;42;p4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45" name="Google Shape;45;p42"/>
          <p:cNvCxnSpPr/>
          <p:nvPr/>
        </p:nvCxnSpPr>
        <p:spPr>
          <a:xfrm>
            <a:off x="1278466" y="3599392"/>
            <a:ext cx="659553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cxnSp>
        <p:nvCxnSpPr>
          <p:cNvPr id="47" name="Google Shape;47;p43"/>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48" name="Google Shape;48;p4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3"/>
          <p:cNvSpPr txBox="1"/>
          <p:nvPr>
            <p:ph idx="1" type="body"/>
          </p:nvPr>
        </p:nvSpPr>
        <p:spPr>
          <a:xfrm>
            <a:off x="1176866"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0" name="Google Shape;50;p43"/>
          <p:cNvSpPr txBox="1"/>
          <p:nvPr>
            <p:ph idx="2" type="body"/>
          </p:nvPr>
        </p:nvSpPr>
        <p:spPr>
          <a:xfrm>
            <a:off x="4645152"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1" name="Google Shape;51;p4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4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4"/>
          <p:cNvSpPr txBox="1"/>
          <p:nvPr>
            <p:ph idx="1" type="body"/>
          </p:nvPr>
        </p:nvSpPr>
        <p:spPr>
          <a:xfrm>
            <a:off x="1176868"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7" name="Google Shape;57;p44"/>
          <p:cNvSpPr txBox="1"/>
          <p:nvPr>
            <p:ph idx="2" type="body"/>
          </p:nvPr>
        </p:nvSpPr>
        <p:spPr>
          <a:xfrm>
            <a:off x="1176868"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8" name="Google Shape;58;p44"/>
          <p:cNvSpPr txBox="1"/>
          <p:nvPr>
            <p:ph idx="3" type="body"/>
          </p:nvPr>
        </p:nvSpPr>
        <p:spPr>
          <a:xfrm>
            <a:off x="4641832"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9" name="Google Shape;59;p44"/>
          <p:cNvSpPr txBox="1"/>
          <p:nvPr>
            <p:ph idx="4" type="body"/>
          </p:nvPr>
        </p:nvSpPr>
        <p:spPr>
          <a:xfrm>
            <a:off x="4641832"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0" name="Google Shape;60;p4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3" name="Google Shape;63;p44"/>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45"/>
          <p:cNvSpPr txBox="1"/>
          <p:nvPr>
            <p:ph type="title"/>
          </p:nvPr>
        </p:nvSpPr>
        <p:spPr>
          <a:xfrm>
            <a:off x="1176865" y="915337"/>
            <a:ext cx="6798735"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9" name="Google Shape;69;p45"/>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0" name="Shape 70"/>
        <p:cNvGrpSpPr/>
        <p:nvPr/>
      </p:nvGrpSpPr>
      <p:grpSpPr>
        <a:xfrm>
          <a:off x="0" y="0"/>
          <a:ext cx="0" cy="0"/>
          <a:chOff x="0" y="0"/>
          <a:chExt cx="0" cy="0"/>
        </a:xfrm>
      </p:grpSpPr>
      <p:sp>
        <p:nvSpPr>
          <p:cNvPr id="71" name="Google Shape;71;p4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47"/>
          <p:cNvSpPr txBox="1"/>
          <p:nvPr>
            <p:ph type="title"/>
          </p:nvPr>
        </p:nvSpPr>
        <p:spPr>
          <a:xfrm>
            <a:off x="1176865" y="1388534"/>
            <a:ext cx="2536798"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7"/>
          <p:cNvSpPr txBox="1"/>
          <p:nvPr>
            <p:ph idx="1" type="body"/>
          </p:nvPr>
        </p:nvSpPr>
        <p:spPr>
          <a:xfrm>
            <a:off x="4120062" y="982132"/>
            <a:ext cx="3855539"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77" name="Google Shape;77;p47"/>
          <p:cNvSpPr txBox="1"/>
          <p:nvPr>
            <p:ph idx="2" type="body"/>
          </p:nvPr>
        </p:nvSpPr>
        <p:spPr>
          <a:xfrm>
            <a:off x="1176865" y="3031065"/>
            <a:ext cx="2536798"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78" name="Google Shape;78;p4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81" name="Google Shape;81;p47"/>
          <p:cNvCxnSpPr/>
          <p:nvPr/>
        </p:nvCxnSpPr>
        <p:spPr>
          <a:xfrm>
            <a:off x="1278466" y="2912533"/>
            <a:ext cx="233359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2" name="Shape 82"/>
        <p:cNvGrpSpPr/>
        <p:nvPr/>
      </p:nvGrpSpPr>
      <p:grpSpPr>
        <a:xfrm>
          <a:off x="0" y="0"/>
          <a:ext cx="0" cy="0"/>
          <a:chOff x="0" y="0"/>
          <a:chExt cx="0" cy="0"/>
        </a:xfrm>
      </p:grpSpPr>
      <p:sp>
        <p:nvSpPr>
          <p:cNvPr id="83" name="Google Shape;83;p48"/>
          <p:cNvSpPr txBox="1"/>
          <p:nvPr>
            <p:ph type="title"/>
          </p:nvPr>
        </p:nvSpPr>
        <p:spPr>
          <a:xfrm>
            <a:off x="1176865" y="1883832"/>
            <a:ext cx="3632202"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8"/>
          <p:cNvSpPr/>
          <p:nvPr>
            <p:ph idx="2" type="pic"/>
          </p:nvPr>
        </p:nvSpPr>
        <p:spPr>
          <a:xfrm>
            <a:off x="5183069" y="1032933"/>
            <a:ext cx="2929463" cy="4792136"/>
          </a:xfrm>
          <a:prstGeom prst="roundRect">
            <a:avLst>
              <a:gd fmla="val 0" name="adj"/>
            </a:avLst>
          </a:prstGeom>
          <a:noFill/>
          <a:ln cap="flat" cmpd="thickThin" w="57150">
            <a:solidFill>
              <a:srgbClr val="7F7F7F"/>
            </a:solidFill>
            <a:prstDash val="solid"/>
            <a:round/>
            <a:headEnd len="sm" w="sm" type="none"/>
            <a:tailEnd len="sm" w="sm" type="none"/>
          </a:ln>
        </p:spPr>
      </p:sp>
      <p:sp>
        <p:nvSpPr>
          <p:cNvPr id="85" name="Google Shape;85;p48"/>
          <p:cNvSpPr txBox="1"/>
          <p:nvPr>
            <p:ph idx="1" type="body"/>
          </p:nvPr>
        </p:nvSpPr>
        <p:spPr>
          <a:xfrm>
            <a:off x="1176865" y="3255432"/>
            <a:ext cx="3632201"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6" name="Google Shape;86;p4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9" name="Shape 89"/>
        <p:cNvGrpSpPr/>
        <p:nvPr/>
      </p:nvGrpSpPr>
      <p:grpSpPr>
        <a:xfrm>
          <a:off x="0" y="0"/>
          <a:ext cx="0" cy="0"/>
          <a:chOff x="0" y="0"/>
          <a:chExt cx="0" cy="0"/>
        </a:xfrm>
      </p:grpSpPr>
      <p:sp>
        <p:nvSpPr>
          <p:cNvPr id="90" name="Google Shape;90;p49"/>
          <p:cNvSpPr txBox="1"/>
          <p:nvPr>
            <p:ph type="title"/>
          </p:nvPr>
        </p:nvSpPr>
        <p:spPr>
          <a:xfrm>
            <a:off x="1176866" y="4815415"/>
            <a:ext cx="6798734"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9"/>
          <p:cNvSpPr/>
          <p:nvPr>
            <p:ph idx="2" type="pic"/>
          </p:nvPr>
        </p:nvSpPr>
        <p:spPr>
          <a:xfrm>
            <a:off x="1026260" y="1032933"/>
            <a:ext cx="7091482" cy="3361269"/>
          </a:xfrm>
          <a:prstGeom prst="roundRect">
            <a:avLst>
              <a:gd fmla="val 0" name="adj"/>
            </a:avLst>
          </a:prstGeom>
          <a:noFill/>
          <a:ln cap="flat" cmpd="thickThin" w="57150">
            <a:solidFill>
              <a:srgbClr val="7F7F7F"/>
            </a:solidFill>
            <a:prstDash val="solid"/>
            <a:round/>
            <a:headEnd len="sm" w="sm" type="none"/>
            <a:tailEnd len="sm" w="sm" type="none"/>
          </a:ln>
        </p:spPr>
      </p:sp>
      <p:sp>
        <p:nvSpPr>
          <p:cNvPr id="92" name="Google Shape;92;p49"/>
          <p:cNvSpPr txBox="1"/>
          <p:nvPr>
            <p:ph idx="1" type="body"/>
          </p:nvPr>
        </p:nvSpPr>
        <p:spPr>
          <a:xfrm>
            <a:off x="1176866" y="5382153"/>
            <a:ext cx="6798734"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93" name="Google Shape;93;p4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6" name="Shape 96"/>
        <p:cNvGrpSpPr/>
        <p:nvPr/>
      </p:nvGrpSpPr>
      <p:grpSpPr>
        <a:xfrm>
          <a:off x="0" y="0"/>
          <a:ext cx="0" cy="0"/>
          <a:chOff x="0" y="0"/>
          <a:chExt cx="0" cy="0"/>
        </a:xfrm>
      </p:grpSpPr>
      <p:sp>
        <p:nvSpPr>
          <p:cNvPr id="97" name="Google Shape;97;p50"/>
          <p:cNvSpPr txBox="1"/>
          <p:nvPr>
            <p:ph type="title"/>
          </p:nvPr>
        </p:nvSpPr>
        <p:spPr>
          <a:xfrm>
            <a:off x="1176866" y="906873"/>
            <a:ext cx="6798734" cy="309786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0"/>
          <p:cNvSpPr txBox="1"/>
          <p:nvPr>
            <p:ph idx="1" type="body"/>
          </p:nvPr>
        </p:nvSpPr>
        <p:spPr>
          <a:xfrm>
            <a:off x="1176865" y="4275666"/>
            <a:ext cx="6798736" cy="160020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99" name="Google Shape;99;p5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5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02" name="Google Shape;102;p50"/>
          <p:cNvCxnSpPr/>
          <p:nvPr/>
        </p:nvCxnSpPr>
        <p:spPr>
          <a:xfrm>
            <a:off x="1278465" y="4140199"/>
            <a:ext cx="6606425"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3" name="Shape 103"/>
        <p:cNvGrpSpPr/>
        <p:nvPr/>
      </p:nvGrpSpPr>
      <p:grpSpPr>
        <a:xfrm>
          <a:off x="0" y="0"/>
          <a:ext cx="0" cy="0"/>
          <a:chOff x="0" y="0"/>
          <a:chExt cx="0" cy="0"/>
        </a:xfrm>
      </p:grpSpPr>
      <p:sp>
        <p:nvSpPr>
          <p:cNvPr id="104" name="Google Shape;104;p51"/>
          <p:cNvSpPr txBox="1"/>
          <p:nvPr>
            <p:ph type="title"/>
          </p:nvPr>
        </p:nvSpPr>
        <p:spPr>
          <a:xfrm>
            <a:off x="1334333" y="982132"/>
            <a:ext cx="6400250"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1"/>
          <p:cNvSpPr txBox="1"/>
          <p:nvPr>
            <p:ph idx="1" type="body"/>
          </p:nvPr>
        </p:nvSpPr>
        <p:spPr>
          <a:xfrm>
            <a:off x="1600200" y="3352799"/>
            <a:ext cx="5892798" cy="651933"/>
          </a:xfrm>
          <a:prstGeom prst="rect">
            <a:avLst/>
          </a:prstGeom>
          <a:noFill/>
          <a:ln>
            <a:noFill/>
          </a:ln>
        </p:spPr>
        <p:txBody>
          <a:bodyPr anchorCtr="0" anchor="ctr" bIns="45700" lIns="91425" spcFirstLastPara="1" rIns="91425" wrap="square" tIns="45700">
            <a:normAutofit/>
          </a:bodyPr>
          <a:lstStyle>
            <a:lvl1pPr indent="-228600" lvl="0" marL="457200" algn="r">
              <a:spcBef>
                <a:spcPts val="360"/>
              </a:spcBef>
              <a:spcAft>
                <a:spcPts val="0"/>
              </a:spcAft>
              <a:buSzPts val="2070"/>
              <a:buFont typeface="Garamond"/>
              <a:buNone/>
              <a:defRPr sz="18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6" name="Google Shape;106;p51"/>
          <p:cNvSpPr txBox="1"/>
          <p:nvPr>
            <p:ph idx="2" type="body"/>
          </p:nvPr>
        </p:nvSpPr>
        <p:spPr>
          <a:xfrm>
            <a:off x="1176863" y="4343400"/>
            <a:ext cx="6798738"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7" name="Google Shape;107;p5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5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10" name="Google Shape;110;p51"/>
          <p:cNvSpPr txBox="1"/>
          <p:nvPr/>
        </p:nvSpPr>
        <p:spPr>
          <a:xfrm>
            <a:off x="849969" y="905362"/>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7200">
                <a:solidFill>
                  <a:schemeClr val="dk1"/>
                </a:solidFill>
                <a:latin typeface="Garamond"/>
                <a:ea typeface="Garamond"/>
                <a:cs typeface="Garamond"/>
                <a:sym typeface="Garamond"/>
              </a:rPr>
              <a:t>“</a:t>
            </a:r>
            <a:endParaRPr/>
          </a:p>
        </p:txBody>
      </p:sp>
      <p:sp>
        <p:nvSpPr>
          <p:cNvPr id="111" name="Google Shape;111;p51"/>
          <p:cNvSpPr txBox="1"/>
          <p:nvPr/>
        </p:nvSpPr>
        <p:spPr>
          <a:xfrm>
            <a:off x="7633503" y="2827870"/>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7200">
                <a:solidFill>
                  <a:schemeClr val="dk1"/>
                </a:solidFill>
                <a:latin typeface="Garamond"/>
                <a:ea typeface="Garamond"/>
                <a:cs typeface="Garamond"/>
                <a:sym typeface="Garamond"/>
              </a:rPr>
              <a:t>”</a:t>
            </a:r>
            <a:endParaRPr/>
          </a:p>
        </p:txBody>
      </p:sp>
      <p:cxnSp>
        <p:nvCxnSpPr>
          <p:cNvPr id="112" name="Google Shape;112;p51"/>
          <p:cNvCxnSpPr/>
          <p:nvPr/>
        </p:nvCxnSpPr>
        <p:spPr>
          <a:xfrm>
            <a:off x="1278466" y="4140199"/>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3" name="Shape 113"/>
        <p:cNvGrpSpPr/>
        <p:nvPr/>
      </p:nvGrpSpPr>
      <p:grpSpPr>
        <a:xfrm>
          <a:off x="0" y="0"/>
          <a:ext cx="0" cy="0"/>
          <a:chOff x="0" y="0"/>
          <a:chExt cx="0" cy="0"/>
        </a:xfrm>
      </p:grpSpPr>
      <p:sp>
        <p:nvSpPr>
          <p:cNvPr id="114" name="Google Shape;114;p52"/>
          <p:cNvSpPr txBox="1"/>
          <p:nvPr>
            <p:ph type="title"/>
          </p:nvPr>
        </p:nvSpPr>
        <p:spPr>
          <a:xfrm>
            <a:off x="1176869" y="3308581"/>
            <a:ext cx="679872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52"/>
          <p:cNvSpPr txBox="1"/>
          <p:nvPr>
            <p:ph idx="1" type="body"/>
          </p:nvPr>
        </p:nvSpPr>
        <p:spPr>
          <a:xfrm>
            <a:off x="1176868" y="4777381"/>
            <a:ext cx="679873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6" name="Google Shape;116;p5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9" name="Shape 119"/>
        <p:cNvGrpSpPr/>
        <p:nvPr/>
      </p:nvGrpSpPr>
      <p:grpSpPr>
        <a:xfrm>
          <a:off x="0" y="0"/>
          <a:ext cx="0" cy="0"/>
          <a:chOff x="0" y="0"/>
          <a:chExt cx="0" cy="0"/>
        </a:xfrm>
      </p:grpSpPr>
      <p:sp>
        <p:nvSpPr>
          <p:cNvPr id="120" name="Google Shape;120;p53"/>
          <p:cNvSpPr txBox="1"/>
          <p:nvPr>
            <p:ph type="title"/>
          </p:nvPr>
        </p:nvSpPr>
        <p:spPr>
          <a:xfrm>
            <a:off x="1409416" y="982132"/>
            <a:ext cx="632516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3"/>
          <p:cNvSpPr txBox="1"/>
          <p:nvPr>
            <p:ph idx="1" type="body"/>
          </p:nvPr>
        </p:nvSpPr>
        <p:spPr>
          <a:xfrm>
            <a:off x="1176868" y="3639312"/>
            <a:ext cx="6798730"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2" name="Google Shape;122;p53"/>
          <p:cNvSpPr txBox="1"/>
          <p:nvPr>
            <p:ph idx="2" type="body"/>
          </p:nvPr>
        </p:nvSpPr>
        <p:spPr>
          <a:xfrm>
            <a:off x="1176865" y="4529667"/>
            <a:ext cx="6798736"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3" name="Google Shape;123;p5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26" name="Google Shape;126;p53"/>
          <p:cNvSpPr txBox="1"/>
          <p:nvPr/>
        </p:nvSpPr>
        <p:spPr>
          <a:xfrm>
            <a:off x="878060" y="896895"/>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8000">
                <a:solidFill>
                  <a:schemeClr val="dk1"/>
                </a:solidFill>
                <a:latin typeface="Garamond"/>
                <a:ea typeface="Garamond"/>
                <a:cs typeface="Garamond"/>
                <a:sym typeface="Garamond"/>
              </a:rPr>
              <a:t>“</a:t>
            </a:r>
            <a:endParaRPr/>
          </a:p>
        </p:txBody>
      </p:sp>
      <p:sp>
        <p:nvSpPr>
          <p:cNvPr id="127" name="Google Shape;127;p53"/>
          <p:cNvSpPr txBox="1"/>
          <p:nvPr/>
        </p:nvSpPr>
        <p:spPr>
          <a:xfrm>
            <a:off x="7649796" y="2607728"/>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8000">
                <a:solidFill>
                  <a:schemeClr val="dk1"/>
                </a:solidFill>
                <a:latin typeface="Garamond"/>
                <a:ea typeface="Garamond"/>
                <a:cs typeface="Garamond"/>
                <a:sym typeface="Garamond"/>
              </a:rPr>
              <a:t>”</a:t>
            </a:r>
            <a:endParaRPr/>
          </a:p>
        </p:txBody>
      </p:sp>
      <p:cxnSp>
        <p:nvCxnSpPr>
          <p:cNvPr id="128" name="Google Shape;128;p53"/>
          <p:cNvCxnSpPr/>
          <p:nvPr/>
        </p:nvCxnSpPr>
        <p:spPr>
          <a:xfrm>
            <a:off x="1278466" y="342900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9" name="Shape 129"/>
        <p:cNvGrpSpPr/>
        <p:nvPr/>
      </p:nvGrpSpPr>
      <p:grpSpPr>
        <a:xfrm>
          <a:off x="0" y="0"/>
          <a:ext cx="0" cy="0"/>
          <a:chOff x="0" y="0"/>
          <a:chExt cx="0" cy="0"/>
        </a:xfrm>
      </p:grpSpPr>
      <p:sp>
        <p:nvSpPr>
          <p:cNvPr id="130" name="Google Shape;130;p54"/>
          <p:cNvSpPr txBox="1"/>
          <p:nvPr>
            <p:ph type="title"/>
          </p:nvPr>
        </p:nvSpPr>
        <p:spPr>
          <a:xfrm>
            <a:off x="1176865" y="982131"/>
            <a:ext cx="6798734" cy="22944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4"/>
          <p:cNvSpPr txBox="1"/>
          <p:nvPr>
            <p:ph idx="1" type="body"/>
          </p:nvPr>
        </p:nvSpPr>
        <p:spPr>
          <a:xfrm>
            <a:off x="1176868" y="3566160"/>
            <a:ext cx="6798730" cy="905256"/>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2" name="Google Shape;132;p54"/>
          <p:cNvSpPr txBox="1"/>
          <p:nvPr>
            <p:ph idx="2" type="body"/>
          </p:nvPr>
        </p:nvSpPr>
        <p:spPr>
          <a:xfrm>
            <a:off x="1176866" y="4470400"/>
            <a:ext cx="6798734"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3" name="Google Shape;133;p5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36" name="Google Shape;136;p54"/>
          <p:cNvCxnSpPr/>
          <p:nvPr/>
        </p:nvCxnSpPr>
        <p:spPr>
          <a:xfrm>
            <a:off x="1278469" y="3429000"/>
            <a:ext cx="6606421"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7" name="Shape 137"/>
        <p:cNvGrpSpPr/>
        <p:nvPr/>
      </p:nvGrpSpPr>
      <p:grpSpPr>
        <a:xfrm>
          <a:off x="0" y="0"/>
          <a:ext cx="0" cy="0"/>
          <a:chOff x="0" y="0"/>
          <a:chExt cx="0" cy="0"/>
        </a:xfrm>
      </p:grpSpPr>
      <p:sp>
        <p:nvSpPr>
          <p:cNvPr id="138" name="Google Shape;138;p5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5"/>
          <p:cNvSpPr txBox="1"/>
          <p:nvPr>
            <p:ph idx="1" type="body"/>
          </p:nvPr>
        </p:nvSpPr>
        <p:spPr>
          <a:xfrm rot="5400000">
            <a:off x="2883366" y="783633"/>
            <a:ext cx="3385733" cy="67987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0" name="Google Shape;140;p5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43" name="Google Shape;143;p55"/>
          <p:cNvCxnSpPr/>
          <p:nvPr/>
        </p:nvCxnSpPr>
        <p:spPr>
          <a:xfrm>
            <a:off x="1278466" y="2354670"/>
            <a:ext cx="660642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56"/>
          <p:cNvSpPr txBox="1"/>
          <p:nvPr>
            <p:ph type="title"/>
          </p:nvPr>
        </p:nvSpPr>
        <p:spPr>
          <a:xfrm rot="5400000">
            <a:off x="4681635" y="2581906"/>
            <a:ext cx="4968995" cy="161893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6"/>
          <p:cNvSpPr txBox="1"/>
          <p:nvPr>
            <p:ph idx="1" type="body"/>
          </p:nvPr>
        </p:nvSpPr>
        <p:spPr>
          <a:xfrm rot="5400000">
            <a:off x="1150125" y="933615"/>
            <a:ext cx="4968993" cy="4915509"/>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7" name="Google Shape;147;p5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5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5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50" name="Google Shape;150;p56"/>
          <p:cNvCxnSpPr/>
          <p:nvPr/>
        </p:nvCxnSpPr>
        <p:spPr>
          <a:xfrm>
            <a:off x="6245512" y="906873"/>
            <a:ext cx="0" cy="4968993"/>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10" Type="http://schemas.openxmlformats.org/officeDocument/2006/relationships/slideLayout" Target="../slideLayouts/slideLayout7.xml"/><Relationship Id="rId21" Type="http://schemas.openxmlformats.org/officeDocument/2006/relationships/theme" Target="../theme/theme1.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5.jpg"/><Relationship Id="rId2" Type="http://schemas.openxmlformats.org/officeDocument/2006/relationships/image" Target="../media/image6.png"/><Relationship Id="rId3" Type="http://schemas.openxmlformats.org/officeDocument/2006/relationships/image" Target="../media/image2.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39"/>
          <p:cNvGrpSpPr/>
          <p:nvPr/>
        </p:nvGrpSpPr>
        <p:grpSpPr>
          <a:xfrm>
            <a:off x="0" y="0"/>
            <a:ext cx="9152467" cy="6858000"/>
            <a:chOff x="0" y="0"/>
            <a:chExt cx="9152467" cy="6858000"/>
          </a:xfrm>
        </p:grpSpPr>
        <p:pic>
          <p:nvPicPr>
            <p:cNvPr descr="SD-PanelContent.png" id="11" name="Google Shape;11;p39"/>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2" name="Google Shape;12;p39"/>
            <p:cNvSpPr/>
            <p:nvPr/>
          </p:nvSpPr>
          <p:spPr>
            <a:xfrm>
              <a:off x="553888" y="542807"/>
              <a:ext cx="8039776" cy="5756392"/>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13" name="Google Shape;13;p39"/>
            <p:cNvPicPr preferRelativeResize="0"/>
            <p:nvPr/>
          </p:nvPicPr>
          <p:blipFill rotWithShape="1">
            <a:blip r:embed="rId3">
              <a:alphaModFix/>
            </a:blip>
            <a:srcRect b="0" l="1" r="14240" t="0"/>
            <a:stretch/>
          </p:blipFill>
          <p:spPr>
            <a:xfrm>
              <a:off x="0" y="3128434"/>
              <a:ext cx="685800" cy="606425"/>
            </a:xfrm>
            <a:prstGeom prst="rect">
              <a:avLst/>
            </a:prstGeom>
            <a:noFill/>
            <a:ln>
              <a:noFill/>
            </a:ln>
          </p:spPr>
        </p:pic>
        <p:pic>
          <p:nvPicPr>
            <p:cNvPr descr="HDRibbonContent-UniformTrim.png" id="14" name="Google Shape;14;p39"/>
            <p:cNvPicPr preferRelativeResize="0"/>
            <p:nvPr/>
          </p:nvPicPr>
          <p:blipFill rotWithShape="1">
            <a:blip r:embed="rId3">
              <a:alphaModFix/>
            </a:blip>
            <a:srcRect b="0" l="1" r="14240" t="0"/>
            <a:stretch/>
          </p:blipFill>
          <p:spPr>
            <a:xfrm>
              <a:off x="8466667" y="3128434"/>
              <a:ext cx="685800" cy="606425"/>
            </a:xfrm>
            <a:prstGeom prst="rect">
              <a:avLst/>
            </a:prstGeom>
            <a:noFill/>
            <a:ln>
              <a:noFill/>
            </a:ln>
          </p:spPr>
        </p:pic>
      </p:grpSp>
      <p:sp>
        <p:nvSpPr>
          <p:cNvPr id="15" name="Google Shape;15;p3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000"/>
              <a:buFont typeface="Garamond"/>
              <a:buNone/>
              <a:defRPr b="0" i="0" sz="40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6" name="Google Shape;16;p3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7" name="Google Shape;17;p3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8" name="Google Shape;18;p3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9" name="Google Shape;19;p3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0.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
          <p:cNvSpPr txBox="1"/>
          <p:nvPr>
            <p:ph type="ctrTitle"/>
          </p:nvPr>
        </p:nvSpPr>
        <p:spPr>
          <a:xfrm>
            <a:off x="1981200" y="1676400"/>
            <a:ext cx="5486400" cy="5334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sz="2800"/>
          </a:p>
        </p:txBody>
      </p:sp>
      <p:sp>
        <p:nvSpPr>
          <p:cNvPr id="157" name="Google Shape;157;p1"/>
          <p:cNvSpPr/>
          <p:nvPr/>
        </p:nvSpPr>
        <p:spPr>
          <a:xfrm>
            <a:off x="-152400" y="2133600"/>
            <a:ext cx="563880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mn-MN" sz="3600" u="none" cap="none" strike="noStrike">
                <a:solidFill>
                  <a:schemeClr val="dk1"/>
                </a:solidFill>
                <a:latin typeface="Garamond"/>
                <a:ea typeface="Garamond"/>
                <a:cs typeface="Garamond"/>
                <a:sym typeface="Garamond"/>
              </a:rPr>
              <a:t>	</a:t>
            </a:r>
            <a:endParaRPr b="0" i="0" sz="3600" u="none" cap="none" strike="noStrike">
              <a:solidFill>
                <a:schemeClr val="dk1"/>
              </a:solidFill>
              <a:latin typeface="Garamond"/>
              <a:ea typeface="Garamond"/>
              <a:cs typeface="Garamond"/>
              <a:sym typeface="Garamond"/>
            </a:endParaRPr>
          </a:p>
        </p:txBody>
      </p:sp>
      <p:sp>
        <p:nvSpPr>
          <p:cNvPr id="158" name="Google Shape;158;p1"/>
          <p:cNvSpPr/>
          <p:nvPr/>
        </p:nvSpPr>
        <p:spPr>
          <a:xfrm>
            <a:off x="2362200" y="1981200"/>
            <a:ext cx="4648200" cy="33547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mn-MN" sz="2400" u="none" cap="none" strike="noStrike">
                <a:solidFill>
                  <a:srgbClr val="0070C0"/>
                </a:solidFill>
                <a:latin typeface="Arial"/>
                <a:ea typeface="Arial"/>
                <a:cs typeface="Arial"/>
                <a:sym typeface="Arial"/>
              </a:rPr>
              <a:t>History of Mongolian journalism week-12</a:t>
            </a:r>
            <a:endParaRPr/>
          </a:p>
          <a:p>
            <a:pPr indent="0" lvl="0" marL="0" marR="0" rtl="0" algn="ctr">
              <a:spcBef>
                <a:spcPts val="0"/>
              </a:spcBef>
              <a:spcAft>
                <a:spcPts val="0"/>
              </a:spcAft>
              <a:buNone/>
            </a:pPr>
            <a:r>
              <a:rPr b="0" i="0" lang="mn-MN" sz="2400" u="none" cap="none" strike="noStrike">
                <a:solidFill>
                  <a:srgbClr val="0070C0"/>
                </a:solidFill>
                <a:latin typeface="Arial"/>
                <a:ea typeface="Arial"/>
                <a:cs typeface="Arial"/>
                <a:sym typeface="Arial"/>
              </a:rPr>
              <a:t>Organization of Mongolian Journalists</a:t>
            </a:r>
            <a:endParaRPr b="0" i="0" sz="2400" u="none" cap="none" strike="noStrike">
              <a:solidFill>
                <a:srgbClr val="0070C0"/>
              </a:solidFill>
              <a:latin typeface="Arial"/>
              <a:ea typeface="Arial"/>
              <a:cs typeface="Arial"/>
              <a:sym typeface="Arial"/>
            </a:endParaRPr>
          </a:p>
          <a:p>
            <a:pPr indent="0" lvl="0" marL="0" marR="0" rtl="0" algn="ctr">
              <a:spcBef>
                <a:spcPts val="0"/>
              </a:spcBef>
              <a:spcAft>
                <a:spcPts val="0"/>
              </a:spcAft>
              <a:buNone/>
            </a:pPr>
            <a:r>
              <a:t/>
            </a:r>
            <a:endParaRPr b="0" i="0" sz="2400" u="none" cap="none" strike="noStrike">
              <a:solidFill>
                <a:srgbClr val="0070C0"/>
              </a:solidFill>
              <a:latin typeface="Arial"/>
              <a:ea typeface="Arial"/>
              <a:cs typeface="Arial"/>
              <a:sym typeface="Arial"/>
            </a:endParaRPr>
          </a:p>
          <a:p>
            <a:pPr indent="0" lvl="0" marL="0" marR="0" rtl="0" algn="ctr">
              <a:spcBef>
                <a:spcPts val="0"/>
              </a:spcBef>
              <a:spcAft>
                <a:spcPts val="0"/>
              </a:spcAft>
              <a:buNone/>
            </a:pPr>
            <a:r>
              <a:rPr b="0" i="0" lang="mn-MN" sz="2800" u="none" cap="none" strike="noStrike">
                <a:solidFill>
                  <a:srgbClr val="0070C0"/>
                </a:solidFill>
                <a:latin typeface="Arial"/>
                <a:ea typeface="Arial"/>
                <a:cs typeface="Arial"/>
                <a:sym typeface="Arial"/>
              </a:rPr>
              <a:t>Монголын сэтгүүлчдийн байгууллага</a:t>
            </a:r>
            <a:endParaRPr b="0" i="0" sz="2800" u="none" cap="none" strike="noStrike">
              <a:solidFill>
                <a:srgbClr val="0070C0"/>
              </a:solidFill>
              <a:latin typeface="Arial"/>
              <a:ea typeface="Arial"/>
              <a:cs typeface="Arial"/>
              <a:sym typeface="Arial"/>
            </a:endParaRPr>
          </a:p>
          <a:p>
            <a:pPr indent="0" lvl="0" marL="0" marR="0" rtl="0" algn="ctr">
              <a:spcBef>
                <a:spcPts val="0"/>
              </a:spcBef>
              <a:spcAft>
                <a:spcPts val="0"/>
              </a:spcAft>
              <a:buNone/>
            </a:pPr>
            <a:br>
              <a:rPr b="0" i="0" lang="mn-MN" sz="1800" u="none" cap="none" strike="noStrike">
                <a:solidFill>
                  <a:schemeClr val="dk1"/>
                </a:solidFill>
                <a:latin typeface="Arial"/>
                <a:ea typeface="Arial"/>
                <a:cs typeface="Arial"/>
                <a:sym typeface="Arial"/>
              </a:rPr>
            </a:br>
            <a:endParaRPr b="0" i="0" sz="1800" u="none" cap="none" strike="noStrike">
              <a:solidFill>
                <a:schemeClr val="dk1"/>
              </a:solidFill>
              <a:latin typeface="Arial"/>
              <a:ea typeface="Arial"/>
              <a:cs typeface="Arial"/>
              <a:sym typeface="Arial"/>
            </a:endParaRPr>
          </a:p>
        </p:txBody>
      </p:sp>
      <p:sp>
        <p:nvSpPr>
          <p:cNvPr id="159" name="Google Shape;159;p1"/>
          <p:cNvSpPr/>
          <p:nvPr/>
        </p:nvSpPr>
        <p:spPr>
          <a:xfrm>
            <a:off x="1828800" y="2057401"/>
            <a:ext cx="50292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0" i="0" sz="2000" u="none" cap="none" strike="noStrike">
              <a:solidFill>
                <a:srgbClr val="0070C0"/>
              </a:solidFill>
              <a:latin typeface="Garamond"/>
              <a:ea typeface="Garamond"/>
              <a:cs typeface="Garamond"/>
              <a:sym typeface="Garamond"/>
            </a:endParaRPr>
          </a:p>
          <a:p>
            <a:pPr indent="0" lvl="0" marL="0" marR="0" rtl="0" algn="ctr">
              <a:spcBef>
                <a:spcPts val="0"/>
              </a:spcBef>
              <a:spcAft>
                <a:spcPts val="0"/>
              </a:spcAft>
              <a:buNone/>
            </a:pPr>
            <a:r>
              <a:t/>
            </a:r>
            <a:endParaRPr b="0" i="0" sz="2400" u="none" cap="none" strike="noStrike">
              <a:solidFill>
                <a:srgbClr val="0070C0"/>
              </a:solidFill>
              <a:latin typeface="Garamond"/>
              <a:ea typeface="Garamond"/>
              <a:cs typeface="Garamond"/>
              <a:sym typeface="Garamond"/>
            </a:endParaRPr>
          </a:p>
        </p:txBody>
      </p:sp>
      <p:sp>
        <p:nvSpPr>
          <p:cNvPr id="160" name="Google Shape;160;p1"/>
          <p:cNvSpPr txBox="1"/>
          <p:nvPr/>
        </p:nvSpPr>
        <p:spPr>
          <a:xfrm>
            <a:off x="5410200" y="5791200"/>
            <a:ext cx="358140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mn-MN" sz="1800" u="none" cap="none" strike="noStrike">
                <a:solidFill>
                  <a:srgbClr val="3A3128"/>
                </a:solidFill>
                <a:latin typeface="Arial"/>
                <a:ea typeface="Arial"/>
                <a:cs typeface="Arial"/>
                <a:sym typeface="Arial"/>
              </a:rPr>
              <a:t>Tsend. D Journalism teacher</a:t>
            </a:r>
            <a:endParaRPr/>
          </a:p>
          <a:p>
            <a:pPr indent="0" lvl="0" marL="0" marR="0" rtl="0" algn="ctr">
              <a:spcBef>
                <a:spcPts val="0"/>
              </a:spcBef>
              <a:spcAft>
                <a:spcPts val="0"/>
              </a:spcAft>
              <a:buNone/>
            </a:pPr>
            <a:r>
              <a:rPr b="0" i="0" lang="mn-MN" sz="1800" u="none" cap="none" strike="noStrike">
                <a:solidFill>
                  <a:srgbClr val="3A3128"/>
                </a:solidFill>
                <a:latin typeface="Arial"/>
                <a:ea typeface="Arial"/>
                <a:cs typeface="Arial"/>
                <a:sym typeface="Arial"/>
              </a:rPr>
              <a:t>Д.Цэнд. Сэтгүүл зүйн багш</a:t>
            </a:r>
            <a:endParaRPr/>
          </a:p>
          <a:p>
            <a:pPr indent="0" lvl="0" marL="0" marR="0" rtl="0" algn="l">
              <a:spcBef>
                <a:spcPts val="0"/>
              </a:spcBef>
              <a:spcAft>
                <a:spcPts val="0"/>
              </a:spcAft>
              <a:buNone/>
            </a:pPr>
            <a:r>
              <a:t/>
            </a:r>
            <a:endParaRPr sz="1800">
              <a:solidFill>
                <a:schemeClr val="dk1"/>
              </a:solidFill>
              <a:latin typeface="Garamond"/>
              <a:ea typeface="Garamond"/>
              <a:cs typeface="Garamond"/>
              <a:sym typeface="Garamon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Arial"/>
              <a:buNone/>
            </a:pPr>
            <a:br>
              <a:rPr lang="mn-MN">
                <a:latin typeface="Arial"/>
                <a:ea typeface="Arial"/>
                <a:cs typeface="Arial"/>
                <a:sym typeface="Arial"/>
              </a:rPr>
            </a:br>
            <a:br>
              <a:rPr lang="mn-MN">
                <a:latin typeface="Arial"/>
                <a:ea typeface="Arial"/>
                <a:cs typeface="Arial"/>
                <a:sym typeface="Arial"/>
              </a:rPr>
            </a:br>
            <a:r>
              <a:rPr lang="mn-MN">
                <a:solidFill>
                  <a:srgbClr val="0070C0"/>
                </a:solidFill>
                <a:latin typeface="Arial"/>
                <a:ea typeface="Arial"/>
                <a:cs typeface="Arial"/>
                <a:sym typeface="Arial"/>
              </a:rPr>
              <a:t>Content of  Lecture-1</a:t>
            </a:r>
            <a:br>
              <a:rPr lang="mn-MN">
                <a:solidFill>
                  <a:srgbClr val="0070C0"/>
                </a:solidFill>
                <a:latin typeface="Arial"/>
                <a:ea typeface="Arial"/>
                <a:cs typeface="Arial"/>
                <a:sym typeface="Arial"/>
              </a:rPr>
            </a:br>
            <a:r>
              <a:rPr lang="mn-MN">
                <a:solidFill>
                  <a:srgbClr val="0070C0"/>
                </a:solidFill>
                <a:latin typeface="Arial"/>
                <a:ea typeface="Arial"/>
                <a:cs typeface="Arial"/>
                <a:sym typeface="Arial"/>
              </a:rPr>
              <a:t>Хичээлийн агуулга-1</a:t>
            </a:r>
            <a:br>
              <a:rPr lang="mn-MN">
                <a:latin typeface="Arial"/>
                <a:ea typeface="Arial"/>
                <a:cs typeface="Arial"/>
                <a:sym typeface="Arial"/>
              </a:rPr>
            </a:br>
            <a:r>
              <a:rPr lang="mn-MN">
                <a:latin typeface="Arial"/>
                <a:ea typeface="Arial"/>
                <a:cs typeface="Arial"/>
                <a:sym typeface="Arial"/>
              </a:rPr>
              <a:t> </a:t>
            </a:r>
            <a:br>
              <a:rPr lang="mn-MN">
                <a:latin typeface="Arial"/>
                <a:ea typeface="Arial"/>
                <a:cs typeface="Arial"/>
                <a:sym typeface="Arial"/>
              </a:rPr>
            </a:br>
            <a:endParaRPr>
              <a:latin typeface="Arial"/>
              <a:ea typeface="Arial"/>
              <a:cs typeface="Arial"/>
              <a:sym typeface="Arial"/>
            </a:endParaRPr>
          </a:p>
        </p:txBody>
      </p:sp>
      <p:sp>
        <p:nvSpPr>
          <p:cNvPr id="167" name="Google Shape;167;p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solidFill>
                  <a:srgbClr val="FF0000"/>
                </a:solidFill>
                <a:latin typeface="Arial"/>
                <a:ea typeface="Arial"/>
                <a:cs typeface="Arial"/>
                <a:sym typeface="Arial"/>
              </a:rPr>
              <a:t>Сэдвийн зорилго: </a:t>
            </a:r>
            <a:r>
              <a:rPr lang="mn-MN">
                <a:solidFill>
                  <a:schemeClr val="dk1"/>
                </a:solidFill>
                <a:latin typeface="Arial"/>
                <a:ea typeface="Arial"/>
                <a:cs typeface="Arial"/>
                <a:sym typeface="Arial"/>
              </a:rPr>
              <a:t>Монголын сэтгүүлчдийн байгууллагын үйл ажиллагаа, үүсэл, хөгжилтэй танилцана. </a:t>
            </a:r>
            <a:endParaRPr>
              <a:solidFill>
                <a:schemeClr val="dk1"/>
              </a:solidFill>
              <a:latin typeface="Arial"/>
              <a:ea typeface="Arial"/>
              <a:cs typeface="Arial"/>
              <a:sym typeface="Arial"/>
            </a:endParaRPr>
          </a:p>
          <a:p>
            <a:pPr indent="-285750" lvl="0" marL="285750" rtl="0" algn="just">
              <a:spcBef>
                <a:spcPts val="1080"/>
              </a:spcBef>
              <a:spcAft>
                <a:spcPts val="0"/>
              </a:spcAft>
              <a:buSzPts val="2760"/>
              <a:buChar char="•"/>
            </a:pPr>
            <a:r>
              <a:rPr lang="mn-MN">
                <a:solidFill>
                  <a:srgbClr val="FF0000"/>
                </a:solidFill>
                <a:latin typeface="Arial"/>
                <a:ea typeface="Arial"/>
                <a:cs typeface="Arial"/>
                <a:sym typeface="Arial"/>
              </a:rPr>
              <a:t>Нэр томьёо, тайлбар: </a:t>
            </a:r>
            <a:r>
              <a:rPr lang="mn-MN">
                <a:solidFill>
                  <a:schemeClr val="dk1"/>
                </a:solidFill>
                <a:latin typeface="Arial"/>
                <a:ea typeface="Arial"/>
                <a:cs typeface="Arial"/>
                <a:sym typeface="Arial"/>
              </a:rPr>
              <a:t>Монголын сэтгүүлчдийн эвлэл, МЧАСЭ, Хэвлэлийн зөвлөл, Хэвлэлийн хүрээлэн </a:t>
            </a:r>
            <a:endParaRPr>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Arial"/>
              <a:buNone/>
            </a:pPr>
            <a:r>
              <a:rPr lang="mn-MN">
                <a:solidFill>
                  <a:srgbClr val="0070C0"/>
                </a:solidFill>
                <a:latin typeface="Arial"/>
                <a:ea typeface="Arial"/>
                <a:cs typeface="Arial"/>
                <a:sym typeface="Arial"/>
              </a:rPr>
              <a:t>Content of  Lecture-2</a:t>
            </a:r>
            <a:br>
              <a:rPr lang="mn-MN">
                <a:solidFill>
                  <a:srgbClr val="0070C0"/>
                </a:solidFill>
                <a:latin typeface="Arial"/>
                <a:ea typeface="Arial"/>
                <a:cs typeface="Arial"/>
                <a:sym typeface="Arial"/>
              </a:rPr>
            </a:br>
            <a:r>
              <a:rPr lang="mn-MN">
                <a:solidFill>
                  <a:srgbClr val="0070C0"/>
                </a:solidFill>
                <a:latin typeface="Arial"/>
                <a:ea typeface="Arial"/>
                <a:cs typeface="Arial"/>
                <a:sym typeface="Arial"/>
              </a:rPr>
              <a:t>Хичээлийн агуулга-2</a:t>
            </a:r>
            <a:endParaRPr>
              <a:latin typeface="Arial"/>
              <a:ea typeface="Arial"/>
              <a:cs typeface="Arial"/>
              <a:sym typeface="Arial"/>
            </a:endParaRPr>
          </a:p>
        </p:txBody>
      </p:sp>
      <p:sp>
        <p:nvSpPr>
          <p:cNvPr id="174" name="Google Shape;174;p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285750" lvl="0" marL="285750" rtl="0" algn="l">
              <a:spcBef>
                <a:spcPts val="0"/>
              </a:spcBef>
              <a:spcAft>
                <a:spcPts val="0"/>
              </a:spcAft>
              <a:buSzPct val="115000"/>
              <a:buChar char="•"/>
            </a:pPr>
            <a:r>
              <a:rPr b="1" lang="mn-MN">
                <a:solidFill>
                  <a:srgbClr val="FF0000"/>
                </a:solidFill>
                <a:latin typeface="Arial"/>
                <a:ea typeface="Arial"/>
                <a:cs typeface="Arial"/>
                <a:sym typeface="Arial"/>
              </a:rPr>
              <a:t>Эзэмших мэдлэг, чадвар </a:t>
            </a:r>
            <a:endParaRPr/>
          </a:p>
          <a:p>
            <a:pPr indent="-285750" lvl="0" marL="285750" rtl="0" algn="l">
              <a:spcBef>
                <a:spcPts val="1044"/>
              </a:spcBef>
              <a:spcAft>
                <a:spcPts val="0"/>
              </a:spcAft>
              <a:buSzPct val="115000"/>
              <a:buChar char="•"/>
            </a:pPr>
            <a:r>
              <a:rPr lang="mn-MN">
                <a:solidFill>
                  <a:schemeClr val="dk1"/>
                </a:solidFill>
                <a:latin typeface="Arial"/>
                <a:ea typeface="Arial"/>
                <a:cs typeface="Arial"/>
                <a:sym typeface="Arial"/>
              </a:rPr>
              <a:t>Монголын сэтгүүлчдийн байгууллагын үүсэл, үйл ажиллагааг мэдэх </a:t>
            </a:r>
            <a:endParaRPr/>
          </a:p>
          <a:p>
            <a:pPr indent="-285750" lvl="0" marL="285750" rtl="0" algn="l">
              <a:spcBef>
                <a:spcPts val="1044"/>
              </a:spcBef>
              <a:spcAft>
                <a:spcPts val="0"/>
              </a:spcAft>
              <a:buSzPct val="115000"/>
              <a:buChar char="•"/>
            </a:pPr>
            <a:r>
              <a:rPr lang="mn-MN">
                <a:solidFill>
                  <a:schemeClr val="dk1"/>
                </a:solidFill>
                <a:latin typeface="Arial"/>
                <a:ea typeface="Arial"/>
                <a:cs typeface="Arial"/>
                <a:sym typeface="Arial"/>
              </a:rPr>
              <a:t>Монголын сэтгүүлчдийн байгууллагын өөрчлөлт, шинэчлэл, үйл ажиллагааны өргөжин тэлэлт</a:t>
            </a:r>
            <a:endParaRPr/>
          </a:p>
          <a:p>
            <a:pPr indent="-285750" lvl="0" marL="285750" rtl="0" algn="l">
              <a:spcBef>
                <a:spcPts val="1044"/>
              </a:spcBef>
              <a:spcAft>
                <a:spcPts val="0"/>
              </a:spcAft>
              <a:buSzPct val="115000"/>
              <a:buChar char="•"/>
            </a:pPr>
            <a:r>
              <a:rPr lang="mn-MN">
                <a:solidFill>
                  <a:schemeClr val="dk1"/>
                </a:solidFill>
                <a:latin typeface="Arial"/>
                <a:ea typeface="Arial"/>
                <a:cs typeface="Arial"/>
                <a:sym typeface="Arial"/>
              </a:rPr>
              <a:t>Монголд үйл ажиллагаа явуулж байгаа хэвлэл мэдээллийн байгууллагын үйл ажиллагааны чиглэлийг мэдэх. </a:t>
            </a:r>
            <a:endParaRPr/>
          </a:p>
          <a:p>
            <a:pPr indent="-123634" lvl="0" marL="285750" rtl="0" algn="l">
              <a:spcBef>
                <a:spcPts val="1044"/>
              </a:spcBef>
              <a:spcAft>
                <a:spcPts val="0"/>
              </a:spcAft>
              <a:buSzPct val="115000"/>
              <a:buNone/>
            </a:pPr>
            <a:r>
              <a:t/>
            </a:r>
            <a:endParaRPr>
              <a:solidFill>
                <a:schemeClr val="dk1"/>
              </a:solidFill>
              <a:latin typeface="Arial"/>
              <a:ea typeface="Arial"/>
              <a:cs typeface="Arial"/>
              <a:sym typeface="Arial"/>
            </a:endParaRPr>
          </a:p>
          <a:p>
            <a:pPr indent="-123634" lvl="0" marL="285750" rtl="0" algn="l">
              <a:spcBef>
                <a:spcPts val="1044"/>
              </a:spcBef>
              <a:spcAft>
                <a:spcPts val="0"/>
              </a:spcAft>
              <a:buSzPct val="115000"/>
              <a:buNone/>
            </a:pPr>
            <a:r>
              <a:t/>
            </a:r>
            <a:endParaRPr>
              <a:solidFill>
                <a:schemeClr val="dk1"/>
              </a:solidFill>
              <a:latin typeface="Arial"/>
              <a:ea typeface="Arial"/>
              <a:cs typeface="Arial"/>
              <a:sym typeface="Arial"/>
            </a:endParaRPr>
          </a:p>
          <a:p>
            <a:pPr indent="-123634" lvl="0" marL="285750" rtl="0" algn="l">
              <a:spcBef>
                <a:spcPts val="1044"/>
              </a:spcBef>
              <a:spcAft>
                <a:spcPts val="0"/>
              </a:spcAft>
              <a:buSzPct val="115000"/>
              <a:buNone/>
            </a:pPr>
            <a:r>
              <a:t/>
            </a:r>
            <a:endParaRPr>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 </a:t>
            </a:r>
            <a:endParaRPr sz="2400">
              <a:solidFill>
                <a:srgbClr val="0070C0"/>
              </a:solidFill>
              <a:latin typeface="Arial"/>
              <a:ea typeface="Arial"/>
              <a:cs typeface="Arial"/>
              <a:sym typeface="Arial"/>
            </a:endParaRPr>
          </a:p>
        </p:txBody>
      </p:sp>
      <p:sp>
        <p:nvSpPr>
          <p:cNvPr id="180" name="Google Shape;180;p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mn-MN">
                <a:latin typeface="Arial"/>
                <a:ea typeface="Arial"/>
                <a:cs typeface="Arial"/>
                <a:sym typeface="Arial"/>
              </a:rPr>
              <a:t>1950 онд Монголын сэтгүүлчид олон улсын сэтгүүлчдийн байгууллагын их хуралд оролцжээ. Уг их хурлаар Монголын сэтгүүлчдийн байгууллага байхгүй байгаа атал олон улсын сэтгүүлчдийн байгууллагын өөрийн гишүүнээр бүртгэн авчээ. Улсын хэмжээнд 40 шахам нэр төрлийн сонин хэвлэлтэй, радиотой улс сэтгүүлчдийн байгууллага байхаас өөрцгүй нөхцөл байдлыг тухайн үеийн нам, төрөөс анхаарч МАХН-ын төв хорооны улс төрийн товчоо шийдвэр гаргажээ. </a:t>
            </a:r>
            <a:endParaRPr>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186" name="Google Shape;186;p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latin typeface="Arial"/>
                <a:ea typeface="Arial"/>
                <a:cs typeface="Arial"/>
                <a:sym typeface="Arial"/>
              </a:rPr>
              <a:t>Дээрх шийдвэрийн дагуу 1951 оны нэгдүгээр сарын 16-нд Гэгээрлийн ажилтны үйлдвэрчний эвлэлийн төв хорооны дэргэд "Сэтгүүлч нарын секц” байгуулах шийдвэр гарснаар Монголын сэтгүүлчдийн мэргэжлийн төв байгууллага МСНЭ үүссэн гэж үздэг. Анхны нэр нь Монголын Сэтгүүлчдийн Холбоо. Монголын сэтгүүлчдийн анхдугаар бага хурал 1956 оны гуравдугаар сард болж анхны дүрмээ баталсан.</a:t>
            </a:r>
            <a:endParaRPr>
              <a:latin typeface="Arial"/>
              <a:ea typeface="Arial"/>
              <a:cs typeface="Arial"/>
              <a:sym typeface="Arial"/>
            </a:endParaRPr>
          </a:p>
          <a:p>
            <a:pPr indent="-110490" lvl="0" marL="285750" rtl="0" algn="l">
              <a:spcBef>
                <a:spcPts val="1080"/>
              </a:spcBef>
              <a:spcAft>
                <a:spcPts val="0"/>
              </a:spcAft>
              <a:buSzPts val="2760"/>
              <a:buNone/>
            </a:pPr>
            <a:r>
              <a:t/>
            </a:r>
            <a:endParaRPr>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192" name="Google Shape;192;p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latin typeface="Arial"/>
                <a:ea typeface="Arial"/>
                <a:cs typeface="Arial"/>
                <a:sym typeface="Arial"/>
              </a:rPr>
              <a:t>Байгууллагын үүрэг, шинж чанараа “Нам ард түмний амьд холбоо болж, эх орондоо социализм байгуулах, улс түмний энх тайван байдал, эв найрамдал, хамтын ажиллагааг бэхжүүлэхийн төлөө МАХН, ардын засгаас явуулж байгаа бодлогыг хэрэгжүүлэх тэмцэлд мэргэжлийнхээ ажлаар идэвхтэй туслах зорилгоор сайн дурын үндсэн дээр эвлэлдэн нэгдсэн БНМАУ-ын хэвлэл мэдээллийн байгууллагын ажилтан, сэтгүүлчдийн уран бүтээлийн байгууллага мөн” гэж тодорхойлжээ.</a:t>
            </a:r>
            <a:endParaRPr>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198" name="Google Shape;198;p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latin typeface="Arial"/>
                <a:ea typeface="Arial"/>
                <a:cs typeface="Arial"/>
                <a:sym typeface="Arial"/>
              </a:rPr>
              <a:t>1963.11.27-нд анхдугаар их хурлаа хийжээ. Засгийн газрын ордны ардын их хурлын хуралдааны танхимд болсон анхдугаар их хуралд төв орон нутгийн хэвлэл мэдээллийн байгууллагын дэргэдэх сэтгүүлчдийн салбараас 104 сэтгүүлч оролцжээ. ОУСБ-ын нарийн бичгийн дарга нарын газраас баярын бичиг ирүүлсэн байна. Хурлаар сонин, хэвлэлийн хэл найруулгын дутагдлыг баримт дэлгэн шүүмжилж сэтгүүлчдийн эх хэлний болон орос, англи, герман зэрэг гадаад хэлний мэдлэгийг дээшлүүлэх, сэтгүүлчдийг гадаад, дотоодод бэлтгэх ажлыг эрчимжүүлэхээр ярилцсан байна.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204" name="Google Shape;204;p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mn-MN">
                <a:latin typeface="Arial"/>
                <a:ea typeface="Arial"/>
                <a:cs typeface="Arial"/>
                <a:sym typeface="Arial"/>
              </a:rPr>
              <a:t>Дараагийн долоон их хурал 1970, 1976, 1982, 1987, 1990, 1992, 1996 онд болжээ. Их хурлын илтгэлд дурдсанаар төв орон нутгийн 50 орчим сонин сэтгүүл хэвлэгдэж, нэг удаагийн хэвлэгдэх тоо 600 мянга болж хоёр хүн тутам нэг хэвлэл оногдож байна. Тогтмол сонин хэвлэлийн тоо олшрохыг зэрэгцээ ном хэвлэх нь ч өссөн. 1963 онд 2.6 сая гаруй ширхэг ном хэвлэдэг болсон нь 1951 оныхоос 30 гаруй хувиар нэмэгдэв” гэж тэмдэглэжээ. </a:t>
            </a:r>
            <a:endParaRPr>
              <a:latin typeface="Arial"/>
              <a:ea typeface="Arial"/>
              <a:cs typeface="Arial"/>
              <a:sym typeface="Arial"/>
            </a:endParaRPr>
          </a:p>
          <a:p>
            <a:pPr indent="-123634" lvl="0" marL="285750" rtl="0" algn="l">
              <a:spcBef>
                <a:spcPts val="1044"/>
              </a:spcBef>
              <a:spcAft>
                <a:spcPts val="0"/>
              </a:spcAft>
              <a:buSzPct val="115000"/>
              <a:buNone/>
            </a:pPr>
            <a:r>
              <a:t/>
            </a:r>
            <a:endParaRPr>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210" name="Google Shape;210;p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latin typeface="Arial"/>
                <a:ea typeface="Arial"/>
                <a:cs typeface="Arial"/>
                <a:sym typeface="Arial"/>
              </a:rPr>
              <a:t>1931 оны долоо дугаар сарын 3-нд  идэвхтэн бичигчдийн улсын анхдугаар зөвлөгөөн болж хөдөө орон нутгийн 32 идэвхтэн бичигч оролцон “Тус орны гадаад дотоод байдлын тухай”, “Нам залуучуудын эвлэлийн “Үнэн”, “Улаан од”сонины ажлын тухай,  “Сонины газруудаас хойшид хийх ажлын тухай” гэсэн илтгэлүүд хэлэлцжээ. Зөвлөгөөний үеэр ЗХУ-ын “Правда” болон бусад хэд хэдэн сонинд хамтран ажиллах цахилгаан илгээжээ. Энэхүү зөвлөгөөнийг анхдугаар зөвлөгөөн гэж үзэх нь ч бий. </a:t>
            </a:r>
            <a:endParaRPr>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216" name="Google Shape;216;p1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latin typeface="Arial"/>
                <a:ea typeface="Arial"/>
                <a:cs typeface="Arial"/>
                <a:sym typeface="Arial"/>
              </a:rPr>
              <a:t>1970 онд сэтгүүлчдийн хоёрдугаар их хурлыг хийж  “Сэтгүүлчдийн үйл ажиллагаа, одоогийн зорилт” илтгэл хэлэлцжээ. “Улс орны эдийн засаг соёлын хөгжлийн явцад орчин үеийн хэвлэх үйлдвэр хөгжин сонин хэвлэл, радио телевиз зэрэг мэдээллийн газарт ажиллах сэтгүүлч боловсон хүчний тоо өсөж, намын энэхүү чухал байгууллагад 1000 хүн ажиллаж, сэтгүүлчдийн холбоо төв хөдөөд 32 салбартай, 500 гаруй гишүүнтэй” хэмээн дурджээ. </a:t>
            </a:r>
            <a:endParaRPr>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222" name="Google Shape;222;p1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latin typeface="Arial"/>
                <a:ea typeface="Arial"/>
                <a:cs typeface="Arial"/>
                <a:sym typeface="Arial"/>
              </a:rPr>
              <a:t>1987 онд хуралдсан тавдугаар их хурлын үеэр тус байгууллага нь 700 гаруй гишүүнтэй болж олон улсын хамтын ажиллагаанд ч идэвхтэй оролцох болсон байна. 1974 онд ОУСБ-ын тэргүүлэгчдийн хурал, 1975 онд ЭЗХТЗ-ийн гишүүн орны эдийн засгийн сонин, сэтгүүлийн ерөнхий эрхлэгчид, эдийн засгийн сэтгүүлчдийн ээлжит сипозиум, 1981 онд гадаадын 16 орны 50 гаруй төлөөлөгч оролцсон ОУС-н тавдугаар симпозиум, социалист орнуудын сэтгүүлчдийн байгууллагын удирдлагын зөвлөлдөх зөвлөгөөнийг зохион байгуулжээ. </a:t>
            </a:r>
            <a:endParaRPr>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228" name="Google Shape;228;p1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mn-MN">
                <a:latin typeface="Arial"/>
                <a:ea typeface="Arial"/>
                <a:cs typeface="Arial"/>
                <a:sym typeface="Arial"/>
              </a:rPr>
              <a:t>1980-1990-ээд он бол Монголын нийгэм, улс төрийн амьдралд ихээхэн өөрчлөлт орсон он жилүүд юм. 1990-ээд оны эхээр хэвлэл мэдээллийн байгууллагын хэсэг сэтгүүлч Монголын сэтгүүлчдийн байгууллагын ажлыг хурцаар шүүмжилж, сэтгүүлчдийн холбооны бүгд хурлыг яаралтай хуралдуулахыг  шаардав. Энэхүү шаардлагын дагуу 1990 оны гуравдугаар сарын 31-нд сэтгүүлчдийн холбооны өргөтгөсөн гуравдугаар бүгд хурал “Өөрчлөн байгуулалтын үед хэвлэл мэдээллийг олон нийтийн хяналтын хэрэгсэл болгох, сэтгүүлчдийн байгууллагыг нийт сэтгүүлчдийн эрх ашгийг хамгаалж, тэднийг бэлтгэх, давтан сургах ажлыг голлон хариуцсан бие даасан мэргэжлийн байгууллагын хэмжээнл болгох зорилт дэвшүүлсэн.  </a:t>
            </a:r>
            <a:endParaRPr>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234" name="Google Shape;234;p1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latin typeface="Arial"/>
                <a:ea typeface="Arial"/>
                <a:cs typeface="Arial"/>
                <a:sym typeface="Arial"/>
              </a:rPr>
              <a:t>Монголын сэтгүүлчдийн VI их хурлыг 1990 оны дөрөвдүгээр сард хийжээ. Нийгмийн өөрчлөлтийн шинэ нөхцөлд тус байгууллага хэрхэн ажиллах тухай хэлэлцсэн. МСХ-ны шинэчилсэн дүрэм, Монголын сэтгүүлчдийн эрхэмлэх зарчим зэрэг баримт бичгийг батлан гаргаж сэтгүүлчдийн их хурал гэж байсныг Сэтгүүлчдийн холбооны их хурал, холбооны даргыг “ерөнхийлөгч”, бүгд хурлыг “гүйцэтгэх зөвлөл” гэж өөрчилжээ. </a:t>
            </a:r>
            <a:endParaRPr>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240" name="Google Shape;240;p1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latin typeface="Arial"/>
                <a:ea typeface="Arial"/>
                <a:cs typeface="Arial"/>
                <a:sym typeface="Arial"/>
              </a:rPr>
              <a:t>Энэ хурлаар сэтгүүлчдийн байгууллагын үйл ажиллагааны чиглэлийг үндсэнд нь өөрчилж, удирдлага, зохион байгуулалтыг ардчиллын үзэл санааны дагуу шинэчилсэн боловч нийгмийн харилцаа, улс орны амьдралын хэв маягийг дагаад шийдвэрлэх асуудал асар их болсон тул ээлжит бус их хурлыг зарлан 1992 оны тавдугаар сард Монголын сэтгүүлчдийн ээлжит бус долоодугаар их хурлыг хуралдуулсан. 152 төлөөлөгч оролцсон уг хурлын илтгэлд “Монголын сэтгүүлчдийн холбооны хороо хэвлэл мэдээллийн газрын дотоод хэрэг, </a:t>
            </a:r>
            <a:endParaRPr>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246" name="Google Shape;246;p1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latin typeface="Arial"/>
                <a:ea typeface="Arial"/>
                <a:cs typeface="Arial"/>
                <a:sym typeface="Arial"/>
              </a:rPr>
              <a:t>нийтлэл нэвтрүүлгийн бодлогод оролцохгүй байж, чөлөөт хэвлэл мэдээллийн арга барил, дүр төрхөө олоход нь саад учруулахгүй байх, сэтгүүлчдийг нам эвслээр ялгаварлахгүйгээр эрх тэгш хамтран ажиллах замаар ардчиллыг гүнзгийрүүлэх, сэтгүүлчдийн эв нэгдлийг эрхэмлэх, мэргэжлийн онцлог, нийгмийн өмнө хүлээсэн хариуцлага, зорилгоо ухамсарлахад нь тус дөхөм үзүүлэхүйц ёс суртахууны зарчим боловсруулж мөрдөх, зохиох ажил, гадаад дотоод арга хэмжээнд хот, хөдөө, нам эвсэл харгалзахгүй сэтгүүлчдийг жигд оролцуулж байх зарчим баримталж” ирснийг онцлон дурджээ. </a:t>
            </a:r>
            <a:endParaRPr>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252" name="Google Shape;252;p1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mn-MN">
                <a:latin typeface="Arial"/>
                <a:ea typeface="Arial"/>
                <a:cs typeface="Arial"/>
                <a:sym typeface="Arial"/>
              </a:rPr>
              <a:t>Энэ үеэс эхлэн монголын сэтгүүлчид ОХУ, Америк, Сингапур, Энэтхэг зэрэг оронд томилолтоор явж зах зээлийн нийгэмд сэтгүүлч, хэвлэл мэдээллийн газрууд хэрхэн ажилладаг арга барилаас суралцаж, мөн АНУ, Англи, Дани зэрэг орны сэтгүүлч, сурвалжлагчид манай оронд хүрэлцэн ирж сэтгүүлчидтэй уулзалт семинар зохион байгуулж байлаа. Энэ нь Монголын сэтгүүлчдэд гадаад ертөнц нээлттэй болсон цаг үе байлаа. Гадаад явсан сэтгүүлчид замын тэмдэглэл, сурвалжилгыг сонин, сэтгүүл бүрд дугаар алгасахгүй шахам бичиж байлаа. Жишээ нь “Монголын эмэгтэйчүүд” сэтгүүлд “Японд хийсэн тэмдэглэл”, “Нарлаг Туркменд”, “Өнөөгийн хятад орноор”  зэрэг гадаад оронд тэр дундаа бидний ойлголтоор</a:t>
            </a:r>
            <a:endParaRPr>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258" name="Google Shape;258;p17"/>
          <p:cNvSpPr txBox="1"/>
          <p:nvPr>
            <p:ph idx="1" type="body"/>
          </p:nvPr>
        </p:nvSpPr>
        <p:spPr>
          <a:xfrm>
            <a:off x="1219200" y="2438400"/>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latin typeface="Arial"/>
                <a:ea typeface="Arial"/>
                <a:cs typeface="Arial"/>
                <a:sym typeface="Arial"/>
              </a:rPr>
              <a:t>“капиталист” гэгдэж байсан оронд явсан тухайгаа бодит, баримт дээр тулгуурласан уншууртай, танин мэдүүлсэн олон тэмдэглэл, нийтлэлүүд хэвлэлүүдэд нийтлэгджээ. Өнөөгийн хятад орноор” замын тэмдэглэлд “Энд юу нүдэнд тусч байна вэ? гэвэл үйлдвэрлэлийн бүтээгдэхүүн бараа товар л элбэг юм” хэмээн онцлон тэмдэглэсэн нь Монгол орон төвлөрсөн төлөвлөгөөт эдийн засагтай нийгмээс зах зээлийн эдийн засгийн нийгэмд шилжсэн  төдий байсан, дэлгүүрийн лангуун дээр давснаас өөр зүйлгүй үед бидний капиталист нийгэм гэж нэрлэдэг хаалттай улс оронд бараа материал, </a:t>
            </a:r>
            <a:endParaRPr>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Organization of Mongolian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сэтгүүлчдийн байгууллага</a:t>
            </a:r>
            <a:endParaRPr sz="2400">
              <a:latin typeface="Arial"/>
              <a:ea typeface="Arial"/>
              <a:cs typeface="Arial"/>
              <a:sym typeface="Arial"/>
            </a:endParaRPr>
          </a:p>
        </p:txBody>
      </p:sp>
      <p:sp>
        <p:nvSpPr>
          <p:cNvPr id="264" name="Google Shape;264;p1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latin typeface="Arial"/>
                <a:ea typeface="Arial"/>
                <a:cs typeface="Arial"/>
                <a:sym typeface="Arial"/>
              </a:rPr>
              <a:t>буйг сэтгүүлчийн төдийгүй иргэний нүдээр харж бичсэн юм бүхэн элбэг дэлбэг нь хятадын тухай монголчуудын төсөөллийг өөрчлөхөд хүргэж байлаа.</a:t>
            </a:r>
            <a:endParaRPr/>
          </a:p>
          <a:p>
            <a:pPr indent="0" lvl="0" marL="0" rtl="0" algn="just">
              <a:spcBef>
                <a:spcPts val="1008"/>
              </a:spcBef>
              <a:spcAft>
                <a:spcPts val="0"/>
              </a:spcAft>
              <a:buSzPct val="115000"/>
              <a:buNone/>
            </a:pPr>
            <a:r>
              <a:rPr lang="mn-MN">
                <a:latin typeface="Arial"/>
                <a:ea typeface="Arial"/>
                <a:cs typeface="Arial"/>
                <a:sym typeface="Arial"/>
              </a:rPr>
              <a:t> Улс төр нийгмийн амьдралын хүрээнд олон ургалч үзэл бодол бий болж байсан 90-ээд онд МЧАСХолбоог хэсэг сэтгүүлчид үүсгэн байгуулав. 1991 оны арван хоёр дугаар сард их хурлаа хийж дүрмээ баталжээ. 1993 онд Брюссельд төвтэй ОУСХ-ны орлогч гишүүн, 1997 онд жинхэнэ гишүүнээр элсэж 1998 онд  тус байгууллагын гүйцэтгэх хорооны гишүүнээр өөрийн төлөөллийг оруулсан. 1995 онд Испани улсын Сантандер хотод 1998 онд Бразил улсын Ресифи хотод болсон их хурлуудад Х.Наранжаргал, Ц.Дашдондог нар оролцсон. </a:t>
            </a:r>
            <a:endParaRPr>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Association of Mongolian Newspapers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сонины холбоо </a:t>
            </a:r>
            <a:endParaRPr sz="2400">
              <a:solidFill>
                <a:srgbClr val="0070C0"/>
              </a:solidFill>
              <a:latin typeface="Arial"/>
              <a:ea typeface="Arial"/>
              <a:cs typeface="Arial"/>
              <a:sym typeface="Arial"/>
            </a:endParaRPr>
          </a:p>
        </p:txBody>
      </p:sp>
      <p:sp>
        <p:nvSpPr>
          <p:cNvPr id="270" name="Google Shape;270;p1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latin typeface="Arial"/>
                <a:ea typeface="Arial"/>
                <a:cs typeface="Arial"/>
                <a:sym typeface="Arial"/>
              </a:rPr>
              <a:t>Тус чөлөөт эвлэлээс сэтгүүлчдийн ажил мэргэжил, боловсрол мэдлэг, гадаад, дотоод харилцаанд ихээхэн анхаарахын зэрэгцээ жил бүрийн тавдугаар сарын 3-нд болдог дэлхийн хэвлэлийн эрх чөлөөний өдрийг 1994 оноос эхлэн тэмдэглэдэг болов. 1999 оны есдүгээр сард хамгийн олон уншигчтай 32 сониныг нэгтгэсэн Монголын сонины холбоо байгуулагджээ. </a:t>
            </a:r>
            <a:endParaRPr>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r>
              <a:rPr lang="mn-MN" sz="2400">
                <a:solidFill>
                  <a:srgbClr val="0070C0"/>
                </a:solidFill>
                <a:latin typeface="Arial"/>
                <a:ea typeface="Arial"/>
                <a:cs typeface="Arial"/>
                <a:sym typeface="Arial"/>
              </a:rPr>
              <a:t>Union of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Сэтгүүлчдийн нэгдсэн эвлэл </a:t>
            </a:r>
            <a:endParaRPr sz="2400">
              <a:solidFill>
                <a:srgbClr val="0070C0"/>
              </a:solidFill>
              <a:latin typeface="Arial"/>
              <a:ea typeface="Arial"/>
              <a:cs typeface="Arial"/>
              <a:sym typeface="Arial"/>
            </a:endParaRPr>
          </a:p>
        </p:txBody>
      </p:sp>
      <p:pic>
        <p:nvPicPr>
          <p:cNvPr descr="https://resource4.sodonsolution.org/zms/image/2022/06/30/wjjhgx0vu0mr5acr/%D0%9C%D0%BE%D0%BD%D0%B3%D0%BE%D0%BB%D1%8B%D0%BD%20%D1%81%D1%8D%D1%82%D0%B3%D2%AF%D2%AF%D0%BB%D1%87%D0%B4%D0%B8%D0%B9%D0%BD%20%D0%B1%D0%B0%D0%B9%D0%B3%D1%83%D1%83%D0%BB%D0%BB%D0%B0%D0%B3%D0%B0%20%D0%B8%D0%B9%D0%BC%20%D1%87%20%D0%B1%D0%B0%D0%B9%D0%B3%D0%B0%D0%B0%D0%B3%D2%AF%D0%B9%20%D1%8E%D0%BC%20%D0%B4%D0%B0%D0%B0.jpg" id="276" name="Google Shape;276;p20"/>
          <p:cNvPicPr preferRelativeResize="0"/>
          <p:nvPr>
            <p:ph idx="1" type="body"/>
          </p:nvPr>
        </p:nvPicPr>
        <p:blipFill rotWithShape="1">
          <a:blip r:embed="rId3">
            <a:alphaModFix/>
          </a:blip>
          <a:srcRect b="0" l="0" r="0" t="0"/>
          <a:stretch/>
        </p:blipFill>
        <p:spPr>
          <a:xfrm>
            <a:off x="1219200" y="2438400"/>
            <a:ext cx="3070691" cy="2971800"/>
          </a:xfrm>
          <a:prstGeom prst="rect">
            <a:avLst/>
          </a:prstGeom>
          <a:noFill/>
          <a:ln>
            <a:noFill/>
          </a:ln>
        </p:spPr>
      </p:pic>
      <p:sp>
        <p:nvSpPr>
          <p:cNvPr id="277" name="Google Shape;277;p20"/>
          <p:cNvSpPr/>
          <p:nvPr/>
        </p:nvSpPr>
        <p:spPr>
          <a:xfrm>
            <a:off x="1219200" y="5486400"/>
            <a:ext cx="3124200" cy="3810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https://www.zms.mn/a/90118</a:t>
            </a:r>
            <a:endParaRPr/>
          </a:p>
        </p:txBody>
      </p:sp>
      <p:sp>
        <p:nvSpPr>
          <p:cNvPr id="278" name="Google Shape;278;p20"/>
          <p:cNvSpPr/>
          <p:nvPr/>
        </p:nvSpPr>
        <p:spPr>
          <a:xfrm>
            <a:off x="4572000" y="2438400"/>
            <a:ext cx="3352800" cy="33528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Arial"/>
                <a:ea typeface="Arial"/>
                <a:cs typeface="Arial"/>
                <a:sym typeface="Arial"/>
              </a:rPr>
              <a:t>2002 онд уг хоёр байгууллага нэгдэж их хурлаараа Монголын Сэтгүүлчдийн Нэгдсэн Эвлэл гэдэг нэртэй  байгууллага болсон. Одоогоор Монголын сэтгүүлчдийн нэгдсэн эвлэл нь  нийт 4500 гаруй гишүүнтэй.</a:t>
            </a:r>
            <a:endParaRPr sz="1800">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latin typeface="Arial"/>
                <a:ea typeface="Arial"/>
                <a:cs typeface="Arial"/>
                <a:sym typeface="Arial"/>
              </a:rPr>
              <a:t>Union of Journalists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Сэтгүүлчдийн нэгдсэн эвлэл </a:t>
            </a:r>
            <a:endParaRPr sz="2400">
              <a:latin typeface="Arial"/>
              <a:ea typeface="Arial"/>
              <a:cs typeface="Arial"/>
              <a:sym typeface="Arial"/>
            </a:endParaRPr>
          </a:p>
        </p:txBody>
      </p:sp>
      <p:sp>
        <p:nvSpPr>
          <p:cNvPr id="284" name="Google Shape;284;p2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latin typeface="Arial"/>
                <a:ea typeface="Arial"/>
                <a:cs typeface="Arial"/>
                <a:sym typeface="Arial"/>
              </a:rPr>
              <a:t>Монголын сэтгүүлзүйн салбар нь 1998 онд батлагдсан "Хэвлэлийн эрх чөлөөний хууль”-ийн үзэл санааны дагуу төрөөс хараат бусаар ажилладаг. Монголын Сэтгүүлчдийн Нэгдсэн Эвлэл нь гишүүддээ үйлчилдэг төрийн бус байгууллага юм.</a:t>
            </a:r>
            <a:endParaRPr/>
          </a:p>
          <a:p>
            <a:pPr indent="0" lvl="0" marL="0" rtl="0" algn="just">
              <a:spcBef>
                <a:spcPts val="1008"/>
              </a:spcBef>
              <a:spcAft>
                <a:spcPts val="0"/>
              </a:spcAft>
              <a:buSzPct val="115000"/>
              <a:buNone/>
            </a:pPr>
            <a:r>
              <a:rPr lang="mn-MN">
                <a:latin typeface="Arial"/>
                <a:ea typeface="Arial"/>
                <a:cs typeface="Arial"/>
                <a:sym typeface="Arial"/>
              </a:rPr>
              <a:t>Улсын нутаг дэвсгэрт үйл ажиллагаа явуулж байгаа ихэнх хэвлэл мэдээллийн хэрэгслүүд МСНЭ-ийн гишүүн бөгөөд үүнд: МҮОНРТ, МОНЦАМЭ болон арилжааны томоохон телевизүүд, өдөр тутмын болон тогтмол сонин сэтгүүлүүд, мэдээллийн цахим сайтууд, богино долгионы ихэнх ФМ радио багтдаг. Монгол улсын 21 аймагт салбар зөвлөлтэй. </a:t>
            </a:r>
            <a:endParaRPr/>
          </a:p>
          <a:p>
            <a:pPr indent="-136779" lvl="0" marL="285750" rtl="0" algn="l">
              <a:spcBef>
                <a:spcPts val="1008"/>
              </a:spcBef>
              <a:spcAft>
                <a:spcPts val="0"/>
              </a:spcAft>
              <a:buSzPct val="115000"/>
              <a:buNone/>
            </a:pPr>
            <a:r>
              <a:t/>
            </a:r>
            <a:endParaRPr>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2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Press Institute</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Хэвлэлийн хүрээлэн </a:t>
            </a:r>
            <a:endParaRPr sz="2400">
              <a:latin typeface="Arial"/>
              <a:ea typeface="Arial"/>
              <a:cs typeface="Arial"/>
              <a:sym typeface="Arial"/>
            </a:endParaRPr>
          </a:p>
        </p:txBody>
      </p:sp>
      <p:sp>
        <p:nvSpPr>
          <p:cNvPr id="290" name="Google Shape;290;p2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latin typeface="Arial"/>
                <a:ea typeface="Arial"/>
                <a:cs typeface="Arial"/>
                <a:sym typeface="Arial"/>
              </a:rPr>
              <a:t>Хэвлэлийн Хүрээлэн нь Монгол улсад хараат бус бие даасан хэвлэл мэдээллийг дэмжин хөгжүүлэх, Монголын хэвлэл мэдээллийн ажилтнуудын сэтгүүл зүйн мэргэжил, ур чадварыг дээшлүүлэхэд туслах, Улс орны нийгэм, эдийн засаг, оюун санааны амьдралд хэвлэл мэдээллийн хэрэгслийн гүйцэтгэх үүргийг бэхжүүлэх зорилго бүхий “Чөлөөт хэвлэл” төслийн хүрээнд 1996 онд байгуулагдсан. </a:t>
            </a:r>
            <a:endParaRPr>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Mongolian Publishing Institute</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хэвлэлийн хүрээлэн </a:t>
            </a:r>
            <a:endParaRPr sz="2400">
              <a:latin typeface="Arial"/>
              <a:ea typeface="Arial"/>
              <a:cs typeface="Arial"/>
              <a:sym typeface="Arial"/>
            </a:endParaRPr>
          </a:p>
        </p:txBody>
      </p:sp>
      <p:pic>
        <p:nvPicPr>
          <p:cNvPr descr="https://pressinst.org.mn/wp-content/uploads/2023/11/hh-logo-1.png" id="296" name="Google Shape;296;p23"/>
          <p:cNvPicPr preferRelativeResize="0"/>
          <p:nvPr>
            <p:ph idx="1" type="body"/>
          </p:nvPr>
        </p:nvPicPr>
        <p:blipFill rotWithShape="1">
          <a:blip r:embed="rId3">
            <a:alphaModFix/>
          </a:blip>
          <a:srcRect b="0" l="0" r="0" t="0"/>
          <a:stretch/>
        </p:blipFill>
        <p:spPr>
          <a:xfrm>
            <a:off x="1143000" y="2362200"/>
            <a:ext cx="3276600" cy="3200400"/>
          </a:xfrm>
          <a:prstGeom prst="rect">
            <a:avLst/>
          </a:prstGeom>
          <a:noFill/>
          <a:ln>
            <a:noFill/>
          </a:ln>
        </p:spPr>
      </p:pic>
      <p:sp>
        <p:nvSpPr>
          <p:cNvPr id="297" name="Google Shape;297;p23"/>
          <p:cNvSpPr/>
          <p:nvPr/>
        </p:nvSpPr>
        <p:spPr>
          <a:xfrm>
            <a:off x="1295400" y="5638800"/>
            <a:ext cx="3352800" cy="4572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https://pressinst.org.mn/</a:t>
            </a:r>
            <a:endParaRPr/>
          </a:p>
        </p:txBody>
      </p:sp>
      <p:sp>
        <p:nvSpPr>
          <p:cNvPr id="298" name="Google Shape;298;p23"/>
          <p:cNvSpPr/>
          <p:nvPr/>
        </p:nvSpPr>
        <p:spPr>
          <a:xfrm>
            <a:off x="4800600" y="2438400"/>
            <a:ext cx="3352800" cy="36576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Arial"/>
                <a:ea typeface="Arial"/>
                <a:cs typeface="Arial"/>
                <a:sym typeface="Arial"/>
              </a:rPr>
              <a:t>Гадаад дотоодын 100 гаруй байгууллагатай хамтын ажиллагааны гэрээтэй ажиллаж олон арван төсөл хөтөлбөр, сургалт семинар зохион байгуулсаар байна. </a:t>
            </a:r>
            <a:endParaRPr sz="1800">
              <a:solidFill>
                <a:schemeClr val="dk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2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Mongolian Publishing Institute</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Монголын хэвлэлийн хүрээлэн</a:t>
            </a:r>
            <a:endParaRPr sz="2400">
              <a:solidFill>
                <a:srgbClr val="0070C0"/>
              </a:solidFill>
              <a:latin typeface="Arial"/>
              <a:ea typeface="Arial"/>
              <a:cs typeface="Arial"/>
              <a:sym typeface="Arial"/>
            </a:endParaRPr>
          </a:p>
        </p:txBody>
      </p:sp>
      <p:sp>
        <p:nvSpPr>
          <p:cNvPr id="304" name="Google Shape;304;p24"/>
          <p:cNvSpPr txBox="1"/>
          <p:nvPr>
            <p:ph idx="1" type="body"/>
          </p:nvPr>
        </p:nvSpPr>
        <p:spPr>
          <a:xfrm>
            <a:off x="1143000" y="2362200"/>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ctr">
              <a:spcBef>
                <a:spcPts val="0"/>
              </a:spcBef>
              <a:spcAft>
                <a:spcPts val="0"/>
              </a:spcAft>
              <a:buSzPct val="115000"/>
              <a:buNone/>
            </a:pPr>
            <a:r>
              <a:rPr lang="mn-MN">
                <a:latin typeface="Arial"/>
                <a:ea typeface="Arial"/>
                <a:cs typeface="Arial"/>
                <a:sym typeface="Arial"/>
              </a:rPr>
              <a:t>СЗДК нь хэвлэл мэдээллийн байгууллагад ажиллаж буй, мөн өөр мэргэжлээр дээд боловсрол эзэмшсэн хүмүүсийг сэтгүүл зүйн салбарт мэргэшүүлэх зорилготой зургаан сарын сургалт юм.</a:t>
            </a:r>
            <a:br>
              <a:rPr lang="mn-MN">
                <a:latin typeface="Arial"/>
                <a:ea typeface="Arial"/>
                <a:cs typeface="Arial"/>
                <a:sym typeface="Arial"/>
              </a:rPr>
            </a:br>
            <a:r>
              <a:rPr lang="mn-MN">
                <a:latin typeface="Arial"/>
                <a:ea typeface="Arial"/>
                <a:cs typeface="Arial"/>
                <a:sym typeface="Arial"/>
              </a:rPr>
              <a:t>Уг сургалтыг 1996 оноос хойш жилд нэг удаа тасралтгүй зохион байгуулж, нийт 26 удаагийн төгсөлтөөр 500 гаруй хүнд сэтгүүл зүйн мэдлэг, чадварыг эзэмшүүлж, мэргэшүүлдэг.</a:t>
            </a:r>
            <a:br>
              <a:rPr lang="mn-MN">
                <a:latin typeface="Arial"/>
                <a:ea typeface="Arial"/>
                <a:cs typeface="Arial"/>
                <a:sym typeface="Arial"/>
              </a:rPr>
            </a:br>
            <a:r>
              <a:rPr lang="mn-MN">
                <a:latin typeface="Arial"/>
                <a:ea typeface="Arial"/>
                <a:cs typeface="Arial"/>
                <a:sym typeface="Arial"/>
              </a:rPr>
              <a:t>Энэхүү сургалтын явцад сэтгүүл зүйн бичлэгийн үндсэн төрөл зүйл, эрэн сурвалжлах сэтгүүл зүй, дата сэтгүүл зүй, хөгжлийн сэтгүүл зүй, хэл найруулга, сэтгүүлзүйн ёс зүй болон эрх зүйн мэдлэг олгоно. </a:t>
            </a:r>
            <a:endParaRPr>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2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r>
              <a:rPr lang="mn-MN" sz="2400">
                <a:solidFill>
                  <a:srgbClr val="0070C0"/>
                </a:solidFill>
                <a:latin typeface="Arial"/>
                <a:ea typeface="Arial"/>
                <a:cs typeface="Arial"/>
                <a:sym typeface="Arial"/>
              </a:rPr>
              <a:t>Globe International is a non-governmental organization</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Глоб интернэшнл </a:t>
            </a:r>
            <a:endParaRPr sz="2400">
              <a:solidFill>
                <a:srgbClr val="0070C0"/>
              </a:solidFill>
              <a:latin typeface="Arial"/>
              <a:ea typeface="Arial"/>
              <a:cs typeface="Arial"/>
              <a:sym typeface="Arial"/>
            </a:endParaRPr>
          </a:p>
        </p:txBody>
      </p:sp>
      <p:pic>
        <p:nvPicPr>
          <p:cNvPr descr="https://www.gic.mn/public/images/gic-logo-300.png" id="310" name="Google Shape;310;p25"/>
          <p:cNvPicPr preferRelativeResize="0"/>
          <p:nvPr>
            <p:ph idx="1" type="body"/>
          </p:nvPr>
        </p:nvPicPr>
        <p:blipFill rotWithShape="1">
          <a:blip r:embed="rId3">
            <a:alphaModFix/>
          </a:blip>
          <a:srcRect b="0" l="0" r="0" t="0"/>
          <a:stretch/>
        </p:blipFill>
        <p:spPr>
          <a:xfrm>
            <a:off x="1295400" y="2514600"/>
            <a:ext cx="3200400" cy="2819400"/>
          </a:xfrm>
          <a:prstGeom prst="rect">
            <a:avLst/>
          </a:prstGeom>
          <a:noFill/>
          <a:ln>
            <a:noFill/>
          </a:ln>
        </p:spPr>
      </p:pic>
      <p:sp>
        <p:nvSpPr>
          <p:cNvPr id="311" name="Google Shape;311;p25"/>
          <p:cNvSpPr/>
          <p:nvPr/>
        </p:nvSpPr>
        <p:spPr>
          <a:xfrm>
            <a:off x="1371600" y="5410200"/>
            <a:ext cx="3048000" cy="6096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https://www.gic.mn/post/7</a:t>
            </a:r>
            <a:endParaRPr/>
          </a:p>
        </p:txBody>
      </p:sp>
      <p:sp>
        <p:nvSpPr>
          <p:cNvPr id="312" name="Google Shape;312;p25"/>
          <p:cNvSpPr/>
          <p:nvPr/>
        </p:nvSpPr>
        <p:spPr>
          <a:xfrm>
            <a:off x="4648200" y="2514600"/>
            <a:ext cx="3276600" cy="35052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1800">
                <a:solidFill>
                  <a:schemeClr val="dk1"/>
                </a:solidFill>
                <a:latin typeface="Arial"/>
                <a:ea typeface="Arial"/>
                <a:cs typeface="Arial"/>
                <a:sym typeface="Arial"/>
              </a:rPr>
              <a:t>"Глоб Интернэшнл төв" төрийн бус байгууллага нь 1999 оны 3 дугаар сард байгуулагдсан, нийгэмд үйлчилдэг, гишүүнчлэлгvй, ашгийн төлөө бус байгууллага юм. Монголын ардчилал, иргэний нийгмийг хөхиүлэн дэмжигч. </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2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Media Council</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Хэвлэл мэдээллийн зөвлөл</a:t>
            </a:r>
            <a:endParaRPr sz="2400">
              <a:latin typeface="Arial"/>
              <a:ea typeface="Arial"/>
              <a:cs typeface="Arial"/>
              <a:sym typeface="Arial"/>
            </a:endParaRPr>
          </a:p>
        </p:txBody>
      </p:sp>
      <p:sp>
        <p:nvSpPr>
          <p:cNvPr id="318" name="Google Shape;318;p2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latin typeface="Arial"/>
                <a:ea typeface="Arial"/>
                <a:cs typeface="Arial"/>
                <a:sym typeface="Arial"/>
              </a:rPr>
              <a:t>Хэвлэл Мэдээллийн Зөвлөл нь 2015 оны 4 дүгээр сарын 14-нд “Хэвлэл мэдээллийн ёс зүйн зарчим”, “Гомдол санал хүлээж авах журам”-аа баталснаар 4 дүгээр сарын 22-ноос эхлэн ард иргэдээс сэтгүүл зүйн бүтээлийн ёс зүйтэй холбоотой гомдлыг өргөдөл бичгийн хэлбэрээр хүлээн авч эхлээд байгаа юм. Иргэн та сонин, сэтгүүл, сайт, радио, телевиз зэрэг хэвлэл мэдээллийн байгууллагын нийтэлж нэвтрүүлсэн ямар нэгэн нийтлэл нэвтрүүлэг, сурвалжилга гэх мэт сэтгүүл зүйн бүтээлийг “Хэвлэл мэдээллийн ёс зүйн зарчим”-ыг зөрчсөн гэж үзвэл Хэвлэл Мэдээллийн Зөвлөлд гомдол гаргаж болно.</a:t>
            </a:r>
            <a:endParaRPr>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Arial"/>
              <a:buNone/>
            </a:pPr>
            <a:br>
              <a:rPr lang="mn-MN">
                <a:latin typeface="Arial"/>
                <a:ea typeface="Arial"/>
                <a:cs typeface="Arial"/>
                <a:sym typeface="Arial"/>
              </a:rPr>
            </a:br>
            <a:br>
              <a:rPr lang="mn-MN">
                <a:latin typeface="Arial"/>
                <a:ea typeface="Arial"/>
                <a:cs typeface="Arial"/>
                <a:sym typeface="Arial"/>
              </a:rPr>
            </a:br>
            <a:r>
              <a:rPr lang="mn-MN" sz="2700">
                <a:solidFill>
                  <a:srgbClr val="0070C0"/>
                </a:solidFill>
                <a:latin typeface="Arial"/>
                <a:ea typeface="Arial"/>
                <a:cs typeface="Arial"/>
                <a:sym typeface="Arial"/>
              </a:rPr>
              <a:t>Media Council</a:t>
            </a:r>
            <a:br>
              <a:rPr lang="mn-MN" sz="2700">
                <a:solidFill>
                  <a:srgbClr val="0070C0"/>
                </a:solidFill>
                <a:latin typeface="Arial"/>
                <a:ea typeface="Arial"/>
                <a:cs typeface="Arial"/>
                <a:sym typeface="Arial"/>
              </a:rPr>
            </a:br>
            <a:r>
              <a:rPr lang="mn-MN" sz="2700">
                <a:solidFill>
                  <a:srgbClr val="0070C0"/>
                </a:solidFill>
                <a:latin typeface="Arial"/>
                <a:ea typeface="Arial"/>
                <a:cs typeface="Arial"/>
                <a:sym typeface="Arial"/>
              </a:rPr>
              <a:t>Хэвлэл мэдээллийн зөвлөл </a:t>
            </a:r>
            <a:br>
              <a:rPr lang="mn-MN">
                <a:latin typeface="Arial"/>
                <a:ea typeface="Arial"/>
                <a:cs typeface="Arial"/>
                <a:sym typeface="Arial"/>
              </a:rPr>
            </a:br>
            <a:endParaRPr>
              <a:latin typeface="Arial"/>
              <a:ea typeface="Arial"/>
              <a:cs typeface="Arial"/>
              <a:sym typeface="Arial"/>
            </a:endParaRPr>
          </a:p>
        </p:txBody>
      </p:sp>
      <p:pic>
        <p:nvPicPr>
          <p:cNvPr descr="https://static4.sodonsolution.org/webs/mediacouncil/assets/logo-2.png" id="324" name="Google Shape;324;p27"/>
          <p:cNvPicPr preferRelativeResize="0"/>
          <p:nvPr>
            <p:ph idx="1" type="body"/>
          </p:nvPr>
        </p:nvPicPr>
        <p:blipFill rotWithShape="1">
          <a:blip r:embed="rId3">
            <a:alphaModFix/>
          </a:blip>
          <a:srcRect b="0" l="0" r="0" t="0"/>
          <a:stretch/>
        </p:blipFill>
        <p:spPr>
          <a:xfrm>
            <a:off x="1176338" y="2514600"/>
            <a:ext cx="3471862" cy="2743200"/>
          </a:xfrm>
          <a:prstGeom prst="rect">
            <a:avLst/>
          </a:prstGeom>
          <a:noFill/>
          <a:ln>
            <a:noFill/>
          </a:ln>
        </p:spPr>
      </p:pic>
      <p:sp>
        <p:nvSpPr>
          <p:cNvPr id="325" name="Google Shape;325;p27"/>
          <p:cNvSpPr/>
          <p:nvPr/>
        </p:nvSpPr>
        <p:spPr>
          <a:xfrm>
            <a:off x="1371600" y="5486400"/>
            <a:ext cx="3429000" cy="5334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https://www.mediacouncil.mn/</a:t>
            </a:r>
            <a:endParaRPr/>
          </a:p>
        </p:txBody>
      </p:sp>
      <p:sp>
        <p:nvSpPr>
          <p:cNvPr id="326" name="Google Shape;326;p27"/>
          <p:cNvSpPr/>
          <p:nvPr/>
        </p:nvSpPr>
        <p:spPr>
          <a:xfrm>
            <a:off x="4876800" y="2362200"/>
            <a:ext cx="3352800" cy="38100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Arial"/>
                <a:ea typeface="Arial"/>
                <a:cs typeface="Arial"/>
                <a:sym typeface="Arial"/>
              </a:rPr>
              <a:t>Хэвлэл мэдээллийн зөвлөл (ХМЗ) нь</a:t>
            </a:r>
            <a:endParaRPr/>
          </a:p>
          <a:p>
            <a:pPr indent="0" lvl="0" marL="0" marR="0" rtl="0" algn="l">
              <a:spcBef>
                <a:spcPts val="0"/>
              </a:spcBef>
              <a:spcAft>
                <a:spcPts val="0"/>
              </a:spcAft>
              <a:buNone/>
            </a:pPr>
            <a:r>
              <a:rPr lang="mn-MN" sz="1800">
                <a:solidFill>
                  <a:schemeClr val="dk1"/>
                </a:solidFill>
                <a:latin typeface="Arial"/>
                <a:ea typeface="Arial"/>
                <a:cs typeface="Arial"/>
                <a:sym typeface="Arial"/>
              </a:rPr>
              <a:t> • Хэвлэл мэдээллийн эрх чөлөөг дэмжих</a:t>
            </a:r>
            <a:endParaRPr/>
          </a:p>
          <a:p>
            <a:pPr indent="0" lvl="0" marL="0" marR="0" rtl="0" algn="l">
              <a:spcBef>
                <a:spcPts val="0"/>
              </a:spcBef>
              <a:spcAft>
                <a:spcPts val="0"/>
              </a:spcAft>
              <a:buNone/>
            </a:pPr>
            <a:r>
              <a:rPr lang="mn-MN" sz="1800">
                <a:solidFill>
                  <a:schemeClr val="dk1"/>
                </a:solidFill>
                <a:latin typeface="Arial"/>
                <a:ea typeface="Arial"/>
                <a:cs typeface="Arial"/>
                <a:sym typeface="Arial"/>
              </a:rPr>
              <a:t> • Нийгэмд сэтгүүлчид болон хэвлэл мэдээллийн байгууллагуудын хариуцлагыг бий болгох</a:t>
            </a:r>
            <a:endParaRPr/>
          </a:p>
          <a:p>
            <a:pPr indent="0" lvl="0" marL="0" marR="0" rtl="0" algn="l">
              <a:spcBef>
                <a:spcPts val="0"/>
              </a:spcBef>
              <a:spcAft>
                <a:spcPts val="0"/>
              </a:spcAft>
              <a:buNone/>
            </a:pPr>
            <a:r>
              <a:rPr lang="mn-MN" sz="1800">
                <a:solidFill>
                  <a:schemeClr val="dk1"/>
                </a:solidFill>
                <a:latin typeface="Arial"/>
                <a:ea typeface="Arial"/>
                <a:cs typeface="Arial"/>
                <a:sym typeface="Arial"/>
              </a:rPr>
              <a:t> • Сэтгүүл зүйн салбарт ёс зүй болон мэргэжлийн стандартыг хөгжүүлэх</a:t>
            </a:r>
            <a:endParaRPr/>
          </a:p>
          <a:p>
            <a:pPr indent="0" lvl="0" marL="0" marR="0" rtl="0" algn="l">
              <a:spcBef>
                <a:spcPts val="0"/>
              </a:spcBef>
              <a:spcAft>
                <a:spcPts val="0"/>
              </a:spcAft>
              <a:buNone/>
            </a:pPr>
            <a:r>
              <a:rPr lang="mn-MN" sz="1800">
                <a:solidFill>
                  <a:schemeClr val="dk1"/>
                </a:solidFill>
                <a:latin typeface="Arial"/>
                <a:ea typeface="Arial"/>
                <a:cs typeface="Arial"/>
                <a:sym typeface="Arial"/>
              </a:rPr>
              <a:t> • Сэтгүүлчдийн хараат бус байх эрхийг хамгаалах зорилготой.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r>
              <a:rPr lang="mn-MN" sz="2400">
                <a:solidFill>
                  <a:srgbClr val="0070C0"/>
                </a:solidFill>
                <a:latin typeface="Arial"/>
                <a:ea typeface="Arial"/>
                <a:cs typeface="Arial"/>
                <a:sym typeface="Arial"/>
              </a:rPr>
              <a:t>"Free press" project was implemented</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“Чөлөөт хэвлэл” төсөл хэрэгжив </a:t>
            </a:r>
            <a:endParaRPr sz="2400">
              <a:solidFill>
                <a:srgbClr val="0070C0"/>
              </a:solidFill>
              <a:latin typeface="Arial"/>
              <a:ea typeface="Arial"/>
              <a:cs typeface="Arial"/>
              <a:sym typeface="Arial"/>
            </a:endParaRPr>
          </a:p>
        </p:txBody>
      </p:sp>
      <p:sp>
        <p:nvSpPr>
          <p:cNvPr id="332" name="Google Shape;332;p2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latin typeface="Arial"/>
                <a:ea typeface="Arial"/>
                <a:cs typeface="Arial"/>
                <a:sym typeface="Arial"/>
              </a:rPr>
              <a:t>Монгол, Данийн засгийн газрын хэлэлцээрийн дагуу Данийн Олон Улсын Хөгжлийн Агентлагийн буцалтгүй тусламжаар санхүүжүүлэн 1993 оны 11-р сарын 27-нд “Чөлөөт хэвлэл” төсөл эхлэв. 1994 оны нэгдүгээр сард хэвлэлийн хүрээлэн, сонины хэвлэх үйлдвэрийн барилгын шавыг тавив. “Чөлөөт хэвлэл” төслийн байнгын хорооны тавдугаар сарын 1-ний хурлаар Хэвлэлийн хүрээлэнгийн захирлаар Ц.Энхбатыг сонгов. </a:t>
            </a:r>
            <a:endParaRPr>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"Free press" project was implemented</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“Чөлөөт хэвлэл” төсөл хэрэгжив </a:t>
            </a:r>
            <a:endParaRPr sz="2400">
              <a:latin typeface="Arial"/>
              <a:ea typeface="Arial"/>
              <a:cs typeface="Arial"/>
              <a:sym typeface="Arial"/>
            </a:endParaRPr>
          </a:p>
        </p:txBody>
      </p:sp>
      <p:sp>
        <p:nvSpPr>
          <p:cNvPr id="338" name="Google Shape;338;p2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latin typeface="Arial"/>
                <a:ea typeface="Arial"/>
                <a:cs typeface="Arial"/>
                <a:sym typeface="Arial"/>
              </a:rPr>
              <a:t>1994 онд Америк, Монголын хамтарсан “Бүргэд” телевиз “Амонг” сангийн харьяалалтай үйл ажиллагаа эхэлсэн бол 1996 оноос “25 дугаар суваг” телевиз “Монгол ньюс” ХХК-ийн буюу хувийн статустайгаар нэвтрүүлгээ цацжээ. </a:t>
            </a:r>
            <a:endParaRPr/>
          </a:p>
          <a:p>
            <a:pPr indent="0" lvl="0" marL="0" rtl="0" algn="just">
              <a:spcBef>
                <a:spcPts val="1044"/>
              </a:spcBef>
              <a:spcAft>
                <a:spcPts val="0"/>
              </a:spcAft>
              <a:buSzPct val="115000"/>
              <a:buNone/>
            </a:pPr>
            <a:r>
              <a:rPr lang="mn-MN">
                <a:latin typeface="Arial"/>
                <a:ea typeface="Arial"/>
                <a:cs typeface="Arial"/>
                <a:sym typeface="Arial"/>
              </a:rPr>
              <a:t>1995 оны гуравдугаар сарын “Чөлөөт хэвлэл” төслийн байнгын хорооны хурлаар Монголын хэвлэлийн хүрээлэн, сонины хэвлэх үйлдвэр байгуулах гэрээ дүрмийг хэлэлцэн батлав. Мөн оны дөрөвдүгээр сард Улсын комисс хэвлэх үйлдвэрийн байрыг хүлээн авав. </a:t>
            </a:r>
            <a:endParaRPr>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3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The first press conference was held</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Анхны хэвлэлийн бага хурал хийв </a:t>
            </a:r>
            <a:endParaRPr sz="2400">
              <a:solidFill>
                <a:srgbClr val="0070C0"/>
              </a:solidFill>
              <a:latin typeface="Arial"/>
              <a:ea typeface="Arial"/>
              <a:cs typeface="Arial"/>
              <a:sym typeface="Arial"/>
            </a:endParaRPr>
          </a:p>
        </p:txBody>
      </p:sp>
      <p:sp>
        <p:nvSpPr>
          <p:cNvPr id="344" name="Google Shape;344;p30"/>
          <p:cNvSpPr/>
          <p:nvPr/>
        </p:nvSpPr>
        <p:spPr>
          <a:xfrm>
            <a:off x="4724400" y="2438400"/>
            <a:ext cx="3048000" cy="35814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Arial"/>
                <a:ea typeface="Arial"/>
                <a:cs typeface="Arial"/>
                <a:sym typeface="Arial"/>
              </a:rPr>
              <a:t>1996 оны арван хоёр дугаар сарын 25-нд Монголын хэвлэлийн хүрээлэнгийн мэдээллийн төв нээгдэж, анхны хэвлэлийн бага хурлыг Монгол улсын ерөнхийлөгч  Н.Багабанди хийв. </a:t>
            </a:r>
            <a:endParaRPr sz="1800">
              <a:solidFill>
                <a:schemeClr val="dk1"/>
              </a:solidFill>
              <a:latin typeface="Arial"/>
              <a:ea typeface="Arial"/>
              <a:cs typeface="Arial"/>
              <a:sym typeface="Arial"/>
            </a:endParaRPr>
          </a:p>
        </p:txBody>
      </p:sp>
      <p:sp>
        <p:nvSpPr>
          <p:cNvPr id="345" name="Google Shape;345;p30"/>
          <p:cNvSpPr/>
          <p:nvPr/>
        </p:nvSpPr>
        <p:spPr>
          <a:xfrm>
            <a:off x="1371600" y="5486400"/>
            <a:ext cx="3124200" cy="5334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https://pressinst.org.mn/</a:t>
            </a:r>
            <a:endParaRPr/>
          </a:p>
        </p:txBody>
      </p:sp>
      <p:pic>
        <p:nvPicPr>
          <p:cNvPr descr="https://pressinst.org.mn/wp-content/uploads/2024/02/9-ochirbat.jpg" id="346" name="Google Shape;346;p30"/>
          <p:cNvPicPr preferRelativeResize="0"/>
          <p:nvPr>
            <p:ph idx="1" type="body"/>
          </p:nvPr>
        </p:nvPicPr>
        <p:blipFill rotWithShape="1">
          <a:blip r:embed="rId3">
            <a:alphaModFix/>
          </a:blip>
          <a:srcRect b="0" l="0" r="0" t="0"/>
          <a:stretch/>
        </p:blipFill>
        <p:spPr>
          <a:xfrm>
            <a:off x="1295400" y="2438400"/>
            <a:ext cx="3279172" cy="2895601"/>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Arial"/>
              <a:buNone/>
            </a:pPr>
            <a:br>
              <a:rPr lang="mn-MN" sz="2800">
                <a:solidFill>
                  <a:srgbClr val="0070C0"/>
                </a:solidFill>
                <a:latin typeface="Arial"/>
                <a:ea typeface="Arial"/>
                <a:cs typeface="Arial"/>
                <a:sym typeface="Arial"/>
              </a:rPr>
            </a:br>
            <a:r>
              <a:rPr lang="mn-MN" sz="2800">
                <a:solidFill>
                  <a:srgbClr val="0070C0"/>
                </a:solidFill>
                <a:latin typeface="Arial"/>
                <a:ea typeface="Arial"/>
                <a:cs typeface="Arial"/>
                <a:sym typeface="Arial"/>
              </a:rPr>
              <a:t>In journalism</a:t>
            </a:r>
            <a:br>
              <a:rPr lang="mn-MN" sz="2800">
                <a:solidFill>
                  <a:srgbClr val="0070C0"/>
                </a:solidFill>
                <a:latin typeface="Arial"/>
                <a:ea typeface="Arial"/>
                <a:cs typeface="Arial"/>
                <a:sym typeface="Arial"/>
              </a:rPr>
            </a:br>
            <a:r>
              <a:rPr lang="mn-MN" sz="2800">
                <a:solidFill>
                  <a:srgbClr val="0070C0"/>
                </a:solidFill>
                <a:latin typeface="Arial"/>
                <a:ea typeface="Arial"/>
                <a:cs typeface="Arial"/>
                <a:sym typeface="Arial"/>
              </a:rPr>
              <a:t>Сэтгүүл зүйн салбарт </a:t>
            </a:r>
            <a:endParaRPr sz="2800">
              <a:solidFill>
                <a:srgbClr val="0070C0"/>
              </a:solidFill>
              <a:latin typeface="Arial"/>
              <a:ea typeface="Arial"/>
              <a:cs typeface="Arial"/>
              <a:sym typeface="Arial"/>
            </a:endParaRPr>
          </a:p>
        </p:txBody>
      </p:sp>
      <p:sp>
        <p:nvSpPr>
          <p:cNvPr id="352" name="Google Shape;352;p3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latin typeface="Arial"/>
                <a:ea typeface="Arial"/>
                <a:cs typeface="Arial"/>
                <a:sym typeface="Arial"/>
              </a:rPr>
              <a:t>2005 оны нэгдүгээр сарын 27-нд Олон нийтийн радио телевизийн тухай хууль батлагдав. Зургаан бүлэг 36 зүйлтэй баталж мөн оны долоо дугаар сарын нэгнээс мөрдөж эхэлсэн. “Олон нийтийн радио, телевизийн сурвалжлагч, редакц үндсэн хууль болон энэ хуулийн үзэл санаанд нийцсэн нэвтрүүлэг бэлтгэх, нийтийн хүртээл болгоход нь аж ахуйн нэгж, байгууллага, албан тушаалтан, хувь хүн, олон нийтийн радио, телевизийн удирдлага хөндлөнгөөс оролцох, нөлөөлөхийг хориглоно” гэж заасан. </a:t>
            </a:r>
            <a:endParaRPr>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Arial"/>
              <a:buNone/>
            </a:pPr>
            <a:br>
              <a:rPr lang="mn-MN" sz="2800">
                <a:solidFill>
                  <a:srgbClr val="0070C0"/>
                </a:solidFill>
                <a:latin typeface="Arial"/>
                <a:ea typeface="Arial"/>
                <a:cs typeface="Arial"/>
                <a:sym typeface="Arial"/>
              </a:rPr>
            </a:br>
            <a:r>
              <a:rPr lang="mn-MN" sz="2800">
                <a:solidFill>
                  <a:srgbClr val="0070C0"/>
                </a:solidFill>
                <a:latin typeface="Arial"/>
                <a:ea typeface="Arial"/>
                <a:cs typeface="Arial"/>
                <a:sym typeface="Arial"/>
              </a:rPr>
              <a:t>In journalism</a:t>
            </a:r>
            <a:br>
              <a:rPr lang="mn-MN" sz="2800">
                <a:solidFill>
                  <a:srgbClr val="0070C0"/>
                </a:solidFill>
                <a:latin typeface="Arial"/>
                <a:ea typeface="Arial"/>
                <a:cs typeface="Arial"/>
                <a:sym typeface="Arial"/>
              </a:rPr>
            </a:br>
            <a:r>
              <a:rPr lang="mn-MN" sz="2800">
                <a:solidFill>
                  <a:srgbClr val="0070C0"/>
                </a:solidFill>
                <a:latin typeface="Arial"/>
                <a:ea typeface="Arial"/>
                <a:cs typeface="Arial"/>
                <a:sym typeface="Arial"/>
              </a:rPr>
              <a:t>Сэтгүүл зүйн салбарт </a:t>
            </a:r>
            <a:endParaRPr sz="2800">
              <a:latin typeface="Arial"/>
              <a:ea typeface="Arial"/>
              <a:cs typeface="Arial"/>
              <a:sym typeface="Arial"/>
            </a:endParaRPr>
          </a:p>
        </p:txBody>
      </p:sp>
      <p:sp>
        <p:nvSpPr>
          <p:cNvPr id="358" name="Google Shape;358;p3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latin typeface="Arial"/>
                <a:ea typeface="Arial"/>
                <a:cs typeface="Arial"/>
                <a:sym typeface="Arial"/>
              </a:rPr>
              <a:t>Брюсельд төвтэй олон улсын сэтгүүлчдийн холбооны 1954 оны хоёр дугаар их хурлаас баталж, 1986 онд Хельсинкид хуралдсан 18-р их хурлаас шинэчлэн засварласан сэтгүүлчдийн баримтлах олон улсын зарчим нь 10 зүйлтэй. Мэдээлэл цуглуулах, дамжуулах, түгээх, тайлбарлахад мөн үйл явдлыг дүрслэн өгүүлэхэд сэтгүүлч мэргэжлийн үйл ажиллагааны жишиг болгон олон улсын энэхүү тунхгийг баримтална. 2005 оны гуравдугаар сарын 11-нд 10 зүйл бүхий  Монголын сэтгүүлчдийн ёс зүйн зарчмыг  сэтгүүлчдийн нэгдсэн эвлэлийн хоёрдугаар их хурлаас шинэчлэн батлав. </a:t>
            </a:r>
            <a:endParaRPr>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3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In journalism</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Сэтгүүл зүйн салбарт</a:t>
            </a:r>
            <a:endParaRPr sz="2400">
              <a:latin typeface="Arial"/>
              <a:ea typeface="Arial"/>
              <a:cs typeface="Arial"/>
              <a:sym typeface="Arial"/>
            </a:endParaRPr>
          </a:p>
        </p:txBody>
      </p:sp>
      <p:sp>
        <p:nvSpPr>
          <p:cNvPr id="364" name="Google Shape;364;p3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latin typeface="Arial"/>
                <a:ea typeface="Arial"/>
                <a:cs typeface="Arial"/>
                <a:sym typeface="Arial"/>
              </a:rPr>
              <a:t> Монголын сэтгүүлчдийн ёс зүйн зарчмыг хэвлэл мэдээллийн зөвлөлөөс 2015 онд батлан гаргасан. Монгол улсын Үндсэн хуульд заасан үг хэлэх, үзэл бодлоо илэрхийлэх, хэвлэн нийтлэх эрхийг хамгаалан бататгаж, Монголын сэтгүүл зүйн хэм хэмжээ нь хүний эрх, хэвлэлийн эрх чөлөөний олон улсын хэм хэмжээг сахин мөрдөж буйг энэхүү ёс зүйн зарчмаар илэрхийлж байна.</a:t>
            </a:r>
            <a:endParaRPr>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In journalism</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Сэтгүүл зүйн салбарт</a:t>
            </a:r>
            <a:endParaRPr sz="2400">
              <a:latin typeface="Arial"/>
              <a:ea typeface="Arial"/>
              <a:cs typeface="Arial"/>
              <a:sym typeface="Arial"/>
            </a:endParaRPr>
          </a:p>
        </p:txBody>
      </p:sp>
      <p:sp>
        <p:nvSpPr>
          <p:cNvPr id="370" name="Google Shape;370;p3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latin typeface="Arial"/>
                <a:ea typeface="Arial"/>
                <a:cs typeface="Arial"/>
                <a:sym typeface="Arial"/>
              </a:rPr>
              <a:t>1. Олон түмэнд үнэнд нийцсэн мэдээлэл хүргэх, хүнлэг ёс, хүн чанарыг эрхэмлэх нь сэтгүүл зүйн эрхэм дээд үнэт зүйл мөн. Мэдээллийг нягтлах нь сэтгүүл зүйн нягт, нямбай үйл ажиллагааны үндсэн зарчим болно. </a:t>
            </a:r>
            <a:endParaRPr/>
          </a:p>
          <a:p>
            <a:pPr indent="0" lvl="0" marL="0" rtl="0" algn="just">
              <a:spcBef>
                <a:spcPts val="1044"/>
              </a:spcBef>
              <a:spcAft>
                <a:spcPts val="0"/>
              </a:spcAft>
              <a:buSzPct val="115000"/>
              <a:buNone/>
            </a:pPr>
            <a:r>
              <a:rPr lang="mn-MN">
                <a:latin typeface="Arial"/>
                <a:ea typeface="Arial"/>
                <a:cs typeface="Arial"/>
                <a:sym typeface="Arial"/>
              </a:rPr>
              <a:t>2.  Мэдээллийг шударга бус аргаар олж авахгүй. 3.  Хэнийг ч арьс өнгө, яс үндэс, гарал угсаа, хүйсийн байдал, нас, хөгжлийн бэрхшээл, эрүүл мэнд, бэлгийн чиг баримжаа, шашин шүтлэг, гэр бүлийн байдлаар нь ялгаварлан гадуурхалтын золиос болгохгүй. </a:t>
            </a:r>
            <a:endParaRPr>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In journalism</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Сэтгүүл зүйн салбарт</a:t>
            </a:r>
            <a:endParaRPr sz="2400">
              <a:latin typeface="Arial"/>
              <a:ea typeface="Arial"/>
              <a:cs typeface="Arial"/>
              <a:sym typeface="Arial"/>
            </a:endParaRPr>
          </a:p>
        </p:txBody>
      </p:sp>
      <p:sp>
        <p:nvSpPr>
          <p:cNvPr id="376" name="Google Shape;376;p3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sz="1600">
                <a:latin typeface="Arial"/>
                <a:ea typeface="Arial"/>
                <a:cs typeface="Arial"/>
                <a:sym typeface="Arial"/>
              </a:rPr>
              <a:t>4. Аливаа мэдээллийг зохисгүй хэлбэрээр дуулиантайгаар түгээхээс татгалзана.</a:t>
            </a:r>
            <a:endParaRPr/>
          </a:p>
          <a:p>
            <a:pPr indent="0" lvl="0" marL="0" rtl="0" algn="just">
              <a:spcBef>
                <a:spcPts val="896"/>
              </a:spcBef>
              <a:spcAft>
                <a:spcPts val="0"/>
              </a:spcAft>
              <a:buSzPct val="115000"/>
              <a:buNone/>
            </a:pPr>
            <a:r>
              <a:rPr lang="mn-MN" sz="1600">
                <a:latin typeface="Arial"/>
                <a:ea typeface="Arial"/>
                <a:cs typeface="Arial"/>
                <a:sym typeface="Arial"/>
              </a:rPr>
              <a:t>5. Мэдээллийг мушгин гуйвуулах, бусдыг гүтгэх, доромжлох, мэргэжлийн давуу байдлаа урвуулан мэдээллийг хувийн зорилгод ашиглахгүй. Мөн  мэдээлэх, эс мэдээлэхийн тулд аливаа хэлбэрийн авлига авахаас татгалзана.</a:t>
            </a:r>
            <a:endParaRPr/>
          </a:p>
          <a:p>
            <a:pPr indent="0" lvl="0" marL="0" rtl="0" algn="just">
              <a:spcBef>
                <a:spcPts val="896"/>
              </a:spcBef>
              <a:spcAft>
                <a:spcPts val="0"/>
              </a:spcAft>
              <a:buSzPct val="115000"/>
              <a:buNone/>
            </a:pPr>
            <a:r>
              <a:rPr lang="mn-MN" sz="1600">
                <a:latin typeface="Arial"/>
                <a:ea typeface="Arial"/>
                <a:cs typeface="Arial"/>
                <a:sym typeface="Arial"/>
              </a:rPr>
              <a:t> 6. Хувийн нууцад хүндэтгэлтэй хандана. </a:t>
            </a:r>
            <a:endParaRPr/>
          </a:p>
          <a:p>
            <a:pPr indent="0" lvl="0" marL="0" rtl="0" algn="l">
              <a:spcBef>
                <a:spcPts val="896"/>
              </a:spcBef>
              <a:spcAft>
                <a:spcPts val="0"/>
              </a:spcAft>
              <a:buSzPct val="115000"/>
              <a:buNone/>
            </a:pPr>
            <a:r>
              <a:rPr lang="mn-MN" sz="1600">
                <a:latin typeface="Arial"/>
                <a:ea typeface="Arial"/>
                <a:cs typeface="Arial"/>
                <a:sym typeface="Arial"/>
              </a:rPr>
              <a:t>7. Бусдын уй гашуу, зовлон шаналалд хүндэтгэлтэй хандана. </a:t>
            </a:r>
            <a:endParaRPr/>
          </a:p>
          <a:p>
            <a:pPr indent="0" lvl="0" marL="0" rtl="0" algn="l">
              <a:spcBef>
                <a:spcPts val="896"/>
              </a:spcBef>
              <a:spcAft>
                <a:spcPts val="0"/>
              </a:spcAft>
              <a:buSzPct val="115000"/>
              <a:buNone/>
            </a:pPr>
            <a:r>
              <a:rPr lang="mn-MN" sz="1600">
                <a:latin typeface="Arial"/>
                <a:ea typeface="Arial"/>
                <a:cs typeface="Arial"/>
                <a:sym typeface="Arial"/>
              </a:rPr>
              <a:t>8.Мэдээллийн нууц эх сурвалжаа чандлан хамгаална. </a:t>
            </a:r>
            <a:endParaRPr/>
          </a:p>
          <a:p>
            <a:pPr indent="0" lvl="0" marL="0" rtl="0" algn="l">
              <a:spcBef>
                <a:spcPts val="896"/>
              </a:spcBef>
              <a:spcAft>
                <a:spcPts val="0"/>
              </a:spcAft>
              <a:buSzPct val="115000"/>
              <a:buNone/>
            </a:pPr>
            <a:r>
              <a:rPr lang="mn-MN" sz="1600">
                <a:latin typeface="Arial"/>
                <a:ea typeface="Arial"/>
                <a:cs typeface="Arial"/>
                <a:sym typeface="Arial"/>
              </a:rPr>
              <a:t>9. Төлбөрт нийтлэл, нэвтрүүлгийг тусгай тэмдэг, тэмдэглэгээгээр ялгана.</a:t>
            </a:r>
            <a:endParaRPr/>
          </a:p>
          <a:p>
            <a:pPr indent="0" lvl="0" marL="0" rtl="0" algn="l">
              <a:spcBef>
                <a:spcPts val="896"/>
              </a:spcBef>
              <a:spcAft>
                <a:spcPts val="0"/>
              </a:spcAft>
              <a:buSzPct val="115000"/>
              <a:buNone/>
            </a:pPr>
            <a:r>
              <a:rPr lang="mn-MN" sz="1600">
                <a:latin typeface="Arial"/>
                <a:ea typeface="Arial"/>
                <a:cs typeface="Arial"/>
                <a:sym typeface="Arial"/>
              </a:rPr>
              <a:t>10. Хэвлэл мэдээлэл нь сонгуулийн санал хураалтаас өмнө буруутгагдсан этгээдийг тайлбар хийх боломжгүй хугацаанд нэр дэвшигчийн талаар мэдээлэл түгээхээс зайлсхийнэ.</a:t>
            </a:r>
            <a:endParaRPr sz="1600">
              <a:latin typeface="Arial"/>
              <a:ea typeface="Arial"/>
              <a:cs typeface="Arial"/>
              <a:sym typeface="Arial"/>
            </a:endParaRPr>
          </a:p>
          <a:p>
            <a:pPr indent="0" lvl="0" marL="0" rtl="0" algn="just">
              <a:spcBef>
                <a:spcPts val="896"/>
              </a:spcBef>
              <a:spcAft>
                <a:spcPts val="0"/>
              </a:spcAft>
              <a:buSzPct val="115000"/>
              <a:buNone/>
            </a:pPr>
            <a:r>
              <a:t/>
            </a:r>
            <a:endParaRPr sz="1600">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3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Arial"/>
              <a:buNone/>
            </a:pPr>
            <a:r>
              <a:rPr lang="mn-MN" sz="2800">
                <a:solidFill>
                  <a:srgbClr val="0070C0"/>
                </a:solidFill>
                <a:latin typeface="Arial"/>
                <a:ea typeface="Arial"/>
                <a:cs typeface="Arial"/>
                <a:sym typeface="Arial"/>
              </a:rPr>
              <a:t>Summary </a:t>
            </a:r>
            <a:br>
              <a:rPr lang="mn-MN" sz="2800">
                <a:solidFill>
                  <a:srgbClr val="0070C0"/>
                </a:solidFill>
                <a:latin typeface="Arial"/>
                <a:ea typeface="Arial"/>
                <a:cs typeface="Arial"/>
                <a:sym typeface="Arial"/>
              </a:rPr>
            </a:br>
            <a:r>
              <a:rPr lang="mn-MN" sz="2800">
                <a:solidFill>
                  <a:srgbClr val="0070C0"/>
                </a:solidFill>
                <a:latin typeface="Arial"/>
                <a:ea typeface="Arial"/>
                <a:cs typeface="Arial"/>
                <a:sym typeface="Arial"/>
              </a:rPr>
              <a:t>Дүгнэлт </a:t>
            </a:r>
            <a:endParaRPr sz="2800">
              <a:latin typeface="Arial"/>
              <a:ea typeface="Arial"/>
              <a:cs typeface="Arial"/>
              <a:sym typeface="Arial"/>
            </a:endParaRPr>
          </a:p>
        </p:txBody>
      </p:sp>
      <p:sp>
        <p:nvSpPr>
          <p:cNvPr id="383" name="Google Shape;383;p3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latin typeface="Arial"/>
                <a:ea typeface="Arial"/>
                <a:cs typeface="Arial"/>
                <a:sym typeface="Arial"/>
              </a:rPr>
              <a:t>1931 онд Идэвхтэн бичигчдийн анхдугаар зөвлөгөөнийг хийж байсан нь хэвлэл мэдээлэлд бичигчдийн хувьд анхны зөвлөгөөн байсан юм. Үүнээс даруй 30 гаруй жилийн дараа 1963 онд Монголын сэтгүүлчдийн байгууллагыг байгуулж байжээ. 1990-ээд оны өөрчлөлт шинэчлэлтэй холбоотойгоор сэтгүүлчдийн байгууллага шинэ арга барилаар ажиллах шаардлагатай болсон ба энэ үеэс эхлэн сэтгүүлчдийн мэргэжил, мэдлэг, боловсрол, эрх чөлөөг хангасан төрийн бус байгууллагууд байгуулагдаж эхэлсэн. 	</a:t>
            </a:r>
            <a:endParaRPr/>
          </a:p>
          <a:p>
            <a:pPr indent="0" lvl="0" marL="0" rtl="0" algn="just">
              <a:spcBef>
                <a:spcPts val="1044"/>
              </a:spcBef>
              <a:spcAft>
                <a:spcPts val="0"/>
              </a:spcAft>
              <a:buSzPct val="115000"/>
              <a:buNone/>
            </a:pPr>
            <a:r>
              <a:t/>
            </a:r>
            <a:endParaRPr>
              <a:latin typeface="Arial"/>
              <a:ea typeface="Arial"/>
              <a:cs typeface="Arial"/>
              <a:sym typeface="Arial"/>
            </a:endParaRPr>
          </a:p>
        </p:txBody>
      </p:sp>
      <p:sp>
        <p:nvSpPr>
          <p:cNvPr id="384" name="Google Shape;384;p36"/>
          <p:cNvSpPr/>
          <p:nvPr/>
        </p:nvSpPr>
        <p:spPr>
          <a:xfrm>
            <a:off x="1219200" y="2362200"/>
            <a:ext cx="6934200" cy="40011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2000">
                <a:solidFill>
                  <a:schemeClr val="dk1"/>
                </a:solidFill>
                <a:latin typeface="Garamond"/>
                <a:ea typeface="Garamond"/>
                <a:cs typeface="Garamond"/>
                <a:sym typeface="Garamond"/>
              </a:rPr>
              <a:t>	</a:t>
            </a:r>
            <a:endParaRPr sz="2000">
              <a:solidFill>
                <a:schemeClr val="dk1"/>
              </a:solidFill>
              <a:latin typeface="Garamond"/>
              <a:ea typeface="Garamond"/>
              <a:cs typeface="Garamond"/>
              <a:sym typeface="Garamon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3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Arial"/>
              <a:buNone/>
            </a:pPr>
            <a:r>
              <a:rPr lang="mn-MN">
                <a:solidFill>
                  <a:srgbClr val="0070C0"/>
                </a:solidFill>
                <a:latin typeface="Arial"/>
                <a:ea typeface="Arial"/>
                <a:cs typeface="Arial"/>
                <a:sym typeface="Arial"/>
              </a:rPr>
              <a:t>Exercise</a:t>
            </a:r>
            <a:br>
              <a:rPr lang="mn-MN">
                <a:solidFill>
                  <a:srgbClr val="0070C0"/>
                </a:solidFill>
                <a:latin typeface="Arial"/>
                <a:ea typeface="Arial"/>
                <a:cs typeface="Arial"/>
                <a:sym typeface="Arial"/>
              </a:rPr>
            </a:br>
            <a:r>
              <a:rPr lang="mn-MN">
                <a:solidFill>
                  <a:srgbClr val="0070C0"/>
                </a:solidFill>
                <a:latin typeface="Arial"/>
                <a:ea typeface="Arial"/>
                <a:cs typeface="Arial"/>
                <a:sym typeface="Arial"/>
              </a:rPr>
              <a:t>Дасгал ажил </a:t>
            </a:r>
            <a:endParaRPr>
              <a:latin typeface="Arial"/>
              <a:ea typeface="Arial"/>
              <a:cs typeface="Arial"/>
              <a:sym typeface="Arial"/>
            </a:endParaRPr>
          </a:p>
        </p:txBody>
      </p:sp>
      <p:sp>
        <p:nvSpPr>
          <p:cNvPr id="391" name="Google Shape;391;p3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457200" lvl="0" marL="457200" rtl="0" algn="l">
              <a:spcBef>
                <a:spcPts val="0"/>
              </a:spcBef>
              <a:spcAft>
                <a:spcPts val="0"/>
              </a:spcAft>
              <a:buSzPts val="2760"/>
              <a:buAutoNum type="arabicParenR"/>
            </a:pPr>
            <a:r>
              <a:rPr lang="mn-MN">
                <a:latin typeface="Arial"/>
                <a:ea typeface="Arial"/>
                <a:cs typeface="Arial"/>
                <a:sym typeface="Arial"/>
              </a:rPr>
              <a:t>Монголын сэтгүүлчдийн байгууллага хэзээ, хэрхэн үүсэн байгуулагдсан бэ? </a:t>
            </a:r>
            <a:endParaRPr/>
          </a:p>
          <a:p>
            <a:pPr indent="-457200" lvl="0" marL="457200" rtl="0" algn="l">
              <a:spcBef>
                <a:spcPts val="1080"/>
              </a:spcBef>
              <a:spcAft>
                <a:spcPts val="0"/>
              </a:spcAft>
              <a:buSzPts val="2760"/>
              <a:buAutoNum type="arabicParenR"/>
            </a:pPr>
            <a:r>
              <a:rPr lang="mn-MN">
                <a:latin typeface="Arial"/>
                <a:ea typeface="Arial"/>
                <a:cs typeface="Arial"/>
                <a:sym typeface="Arial"/>
              </a:rPr>
              <a:t>Монголын сэтгүүлчдийн байгууллагын хийж бүтээсэн зарим үйл ажиллагаанаас дурдвал. </a:t>
            </a:r>
            <a:endParaRPr/>
          </a:p>
          <a:p>
            <a:pPr indent="-457200" lvl="0" marL="457200" rtl="0" algn="l">
              <a:spcBef>
                <a:spcPts val="1080"/>
              </a:spcBef>
              <a:spcAft>
                <a:spcPts val="0"/>
              </a:spcAft>
              <a:buSzPts val="2760"/>
              <a:buAutoNum type="arabicParenR"/>
            </a:pPr>
            <a:r>
              <a:rPr lang="mn-MN">
                <a:latin typeface="Arial"/>
                <a:ea typeface="Arial"/>
                <a:cs typeface="Arial"/>
                <a:sym typeface="Arial"/>
              </a:rPr>
              <a:t>Монголын хэвлэл, мэдээллийн байгууллагуудын үйл ажиллагааны чиглэлээс дурдвал? </a:t>
            </a:r>
            <a:endParaRPr>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3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Arial"/>
              <a:buNone/>
            </a:pPr>
            <a:r>
              <a:rPr lang="mn-MN" sz="2400">
                <a:solidFill>
                  <a:srgbClr val="0070C0"/>
                </a:solidFill>
                <a:latin typeface="Arial"/>
                <a:ea typeface="Arial"/>
                <a:cs typeface="Arial"/>
                <a:sym typeface="Arial"/>
              </a:rPr>
              <a:t>References</a:t>
            </a:r>
            <a:br>
              <a:rPr lang="mn-MN" sz="2400">
                <a:solidFill>
                  <a:srgbClr val="0070C0"/>
                </a:solidFill>
                <a:latin typeface="Arial"/>
                <a:ea typeface="Arial"/>
                <a:cs typeface="Arial"/>
                <a:sym typeface="Arial"/>
              </a:rPr>
            </a:br>
            <a:r>
              <a:rPr lang="mn-MN" sz="2400">
                <a:solidFill>
                  <a:srgbClr val="0070C0"/>
                </a:solidFill>
                <a:latin typeface="Arial"/>
                <a:ea typeface="Arial"/>
                <a:cs typeface="Arial"/>
                <a:sym typeface="Arial"/>
              </a:rPr>
              <a:t>Ашигласан  эх сурвалж</a:t>
            </a:r>
            <a:endParaRPr sz="2400">
              <a:latin typeface="Arial"/>
              <a:ea typeface="Arial"/>
              <a:cs typeface="Arial"/>
              <a:sym typeface="Arial"/>
            </a:endParaRPr>
          </a:p>
        </p:txBody>
      </p:sp>
      <p:sp>
        <p:nvSpPr>
          <p:cNvPr id="398" name="Google Shape;398;p3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62500" lnSpcReduction="20000"/>
          </a:bodyPr>
          <a:lstStyle/>
          <a:p>
            <a:pPr indent="-285750" lvl="0" marL="285750" rtl="0" algn="l">
              <a:spcBef>
                <a:spcPts val="0"/>
              </a:spcBef>
              <a:spcAft>
                <a:spcPts val="0"/>
              </a:spcAft>
              <a:buSzPct val="115000"/>
              <a:buChar char="•"/>
            </a:pPr>
            <a:r>
              <a:rPr b="1" lang="mn-MN">
                <a:latin typeface="Arial"/>
                <a:ea typeface="Arial"/>
                <a:cs typeface="Arial"/>
                <a:sym typeface="Arial"/>
              </a:rPr>
              <a:t>Уншиж судлах нэмэлт материал: </a:t>
            </a:r>
            <a:endParaRPr/>
          </a:p>
          <a:p>
            <a:pPr indent="-285786" lvl="0" marL="285750" rtl="0" algn="l">
              <a:spcBef>
                <a:spcPts val="862"/>
              </a:spcBef>
              <a:spcAft>
                <a:spcPts val="0"/>
              </a:spcAft>
              <a:buSzPct val="115000"/>
              <a:buChar char="•"/>
            </a:pPr>
            <a:r>
              <a:rPr lang="mn-MN" sz="2100">
                <a:latin typeface="Arial"/>
                <a:ea typeface="Arial"/>
                <a:cs typeface="Arial"/>
                <a:sym typeface="Arial"/>
              </a:rPr>
              <a:t>Батжаргал Д. Зуун жил. УБ.2013.</a:t>
            </a:r>
            <a:endParaRPr sz="2100">
              <a:latin typeface="Arial"/>
              <a:ea typeface="Arial"/>
              <a:cs typeface="Arial"/>
              <a:sym typeface="Arial"/>
            </a:endParaRPr>
          </a:p>
          <a:p>
            <a:pPr indent="-285750" lvl="0" marL="285750" rtl="0" algn="l">
              <a:spcBef>
                <a:spcPts val="900"/>
              </a:spcBef>
              <a:spcAft>
                <a:spcPts val="0"/>
              </a:spcAft>
              <a:buSzPct val="115000"/>
              <a:buChar char="•"/>
            </a:pPr>
            <a:r>
              <a:rPr lang="mn-MN">
                <a:latin typeface="Arial"/>
                <a:ea typeface="Arial"/>
                <a:cs typeface="Arial"/>
                <a:sym typeface="Arial"/>
              </a:rPr>
              <a:t>Дэлэг Д. Монголын хэвлэл. УБ. 1971.</a:t>
            </a:r>
            <a:endParaRPr>
              <a:latin typeface="Arial"/>
              <a:ea typeface="Arial"/>
              <a:cs typeface="Arial"/>
              <a:sym typeface="Arial"/>
            </a:endParaRPr>
          </a:p>
          <a:p>
            <a:pPr indent="-285750" lvl="0" marL="285750" rtl="0" algn="l">
              <a:spcBef>
                <a:spcPts val="900"/>
              </a:spcBef>
              <a:spcAft>
                <a:spcPts val="0"/>
              </a:spcAft>
              <a:buSzPct val="115000"/>
              <a:buChar char="•"/>
            </a:pPr>
            <a:r>
              <a:rPr lang="mn-MN">
                <a:latin typeface="Arial"/>
                <a:ea typeface="Arial"/>
                <a:cs typeface="Arial"/>
                <a:sym typeface="Arial"/>
              </a:rPr>
              <a:t>Норовсүрэн Л. Монголын сэтгүүл зүйн түүхэн тойм. УБ. 2000. </a:t>
            </a:r>
            <a:endParaRPr>
              <a:latin typeface="Arial"/>
              <a:ea typeface="Arial"/>
              <a:cs typeface="Arial"/>
              <a:sym typeface="Arial"/>
            </a:endParaRPr>
          </a:p>
          <a:p>
            <a:pPr indent="-285750" lvl="0" marL="285750" rtl="0" algn="l">
              <a:spcBef>
                <a:spcPts val="900"/>
              </a:spcBef>
              <a:spcAft>
                <a:spcPts val="0"/>
              </a:spcAft>
              <a:buSzPct val="115000"/>
              <a:buChar char="•"/>
            </a:pPr>
            <a:r>
              <a:rPr lang="mn-MN">
                <a:latin typeface="Arial"/>
                <a:ea typeface="Arial"/>
                <a:cs typeface="Arial"/>
                <a:sym typeface="Arial"/>
              </a:rPr>
              <a:t>Норовсүрэн Л. ХХ зууны эхэн үеийн Монголын сэтгүүлчид. УБ.2012 </a:t>
            </a:r>
            <a:endParaRPr>
              <a:latin typeface="Arial"/>
              <a:ea typeface="Arial"/>
              <a:cs typeface="Arial"/>
              <a:sym typeface="Arial"/>
            </a:endParaRPr>
          </a:p>
          <a:p>
            <a:pPr indent="-285750" lvl="0" marL="285750" rtl="0" algn="l">
              <a:spcBef>
                <a:spcPts val="900"/>
              </a:spcBef>
              <a:spcAft>
                <a:spcPts val="0"/>
              </a:spcAft>
              <a:buSzPct val="115000"/>
              <a:buChar char="•"/>
            </a:pPr>
            <a:r>
              <a:rPr b="1" lang="mn-MN">
                <a:latin typeface="Arial"/>
                <a:ea typeface="Arial"/>
                <a:cs typeface="Arial"/>
                <a:sym typeface="Arial"/>
              </a:rPr>
              <a:t> </a:t>
            </a:r>
            <a:r>
              <a:rPr lang="mn-MN">
                <a:latin typeface="Arial"/>
                <a:ea typeface="Arial"/>
                <a:cs typeface="Arial"/>
                <a:sym typeface="Arial"/>
              </a:rPr>
              <a:t>Галаарид Б. Монголын чөлөөт хэвлэлийн хөгжил төлөвшил. 2018</a:t>
            </a:r>
            <a:endParaRPr>
              <a:latin typeface="Arial"/>
              <a:ea typeface="Arial"/>
              <a:cs typeface="Arial"/>
              <a:sym typeface="Arial"/>
            </a:endParaRPr>
          </a:p>
          <a:p>
            <a:pPr indent="-285750" lvl="0" marL="285750" rtl="0" algn="l">
              <a:spcBef>
                <a:spcPts val="900"/>
              </a:spcBef>
              <a:spcAft>
                <a:spcPts val="0"/>
              </a:spcAft>
              <a:buSzPct val="115000"/>
              <a:buChar char="•"/>
            </a:pPr>
            <a:r>
              <a:rPr lang="mn-MN">
                <a:latin typeface="Arial"/>
                <a:ea typeface="Arial"/>
                <a:cs typeface="Arial"/>
                <a:sym typeface="Arial"/>
              </a:rPr>
              <a:t>Одмандах М. Монголын анхны тогтмол хэвлэлийн түүхийн судалгаа. 2021</a:t>
            </a:r>
            <a:endParaRPr/>
          </a:p>
          <a:p>
            <a:pPr indent="-285750" lvl="0" marL="285750" rtl="0" algn="l">
              <a:spcBef>
                <a:spcPts val="900"/>
              </a:spcBef>
              <a:spcAft>
                <a:spcPts val="0"/>
              </a:spcAft>
              <a:buSzPct val="115000"/>
              <a:buChar char="•"/>
            </a:pPr>
            <a:r>
              <a:rPr lang="mn-MN">
                <a:latin typeface="Arial"/>
                <a:ea typeface="Arial"/>
                <a:cs typeface="Arial"/>
                <a:sym typeface="Arial"/>
              </a:rPr>
              <a:t>Чойжил М. Чихнээ сонсголонт радио. УБ., 1998 </a:t>
            </a:r>
            <a:endParaRPr/>
          </a:p>
          <a:p>
            <a:pPr indent="-285750" lvl="0" marL="285750" rtl="0" algn="l">
              <a:spcBef>
                <a:spcPts val="900"/>
              </a:spcBef>
              <a:spcAft>
                <a:spcPts val="0"/>
              </a:spcAft>
              <a:buSzPct val="115000"/>
              <a:buChar char="•"/>
            </a:pPr>
            <a:r>
              <a:rPr lang="mn-MN">
                <a:latin typeface="Arial"/>
                <a:ea typeface="Arial"/>
                <a:cs typeface="Arial"/>
                <a:sym typeface="Arial"/>
              </a:rPr>
              <a:t>Ариунзаяа Н, Норовсүрэл Л. Радио сэтгүүл зүй. УБ., 2013.</a:t>
            </a:r>
            <a:endParaRPr/>
          </a:p>
          <a:p>
            <a:pPr indent="-285750" lvl="0" marL="285750" rtl="0" algn="l">
              <a:spcBef>
                <a:spcPts val="900"/>
              </a:spcBef>
              <a:spcAft>
                <a:spcPts val="0"/>
              </a:spcAft>
              <a:buSzPct val="115000"/>
              <a:buChar char="•"/>
            </a:pPr>
            <a:r>
              <a:rPr lang="mn-MN">
                <a:latin typeface="Arial"/>
                <a:ea typeface="Arial"/>
                <a:cs typeface="Arial"/>
                <a:sym typeface="Arial"/>
              </a:rPr>
              <a:t>Фред С.Сиберт нар. Хэвлэл мэдээллийн дөрвөн онол.(орч Зулькафиль М, Өнөрбаяр Г.). УБ. 2016.  </a:t>
            </a:r>
            <a:endParaRPr>
              <a:latin typeface="Arial"/>
              <a:ea typeface="Arial"/>
              <a:cs typeface="Arial"/>
              <a:sym typeface="Arial"/>
            </a:endParaRPr>
          </a:p>
          <a:p>
            <a:pPr indent="-176212" lvl="0" marL="285750" rtl="0" algn="l">
              <a:spcBef>
                <a:spcPts val="900"/>
              </a:spcBef>
              <a:spcAft>
                <a:spcPts val="0"/>
              </a:spcAft>
              <a:buSzPct val="115000"/>
              <a:buNone/>
            </a:pPr>
            <a:r>
              <a:t/>
            </a:r>
            <a:endParaRPr>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2017-03-24T02:47:03Z</dcterms:created>
  <dc:creator>user</dc:creator>
</cp:coreProperties>
</file>