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1" r:id="rId1"/>
  </p:sldMasterIdLst>
  <p:notesMasterIdLst>
    <p:notesMasterId r:id="rId38"/>
  </p:notesMasterIdLst>
  <p:sldIdLst>
    <p:sldId id="290" r:id="rId2"/>
    <p:sldId id="347" r:id="rId3"/>
    <p:sldId id="348" r:id="rId4"/>
    <p:sldId id="428" r:id="rId5"/>
    <p:sldId id="257" r:id="rId6"/>
    <p:sldId id="258" r:id="rId7"/>
    <p:sldId id="457" r:id="rId8"/>
    <p:sldId id="458" r:id="rId9"/>
    <p:sldId id="459" r:id="rId10"/>
    <p:sldId id="460" r:id="rId11"/>
    <p:sldId id="463" r:id="rId12"/>
    <p:sldId id="464" r:id="rId13"/>
    <p:sldId id="465" r:id="rId14"/>
    <p:sldId id="461" r:id="rId15"/>
    <p:sldId id="462" r:id="rId16"/>
    <p:sldId id="466" r:id="rId17"/>
    <p:sldId id="467" r:id="rId18"/>
    <p:sldId id="471" r:id="rId19"/>
    <p:sldId id="472" r:id="rId20"/>
    <p:sldId id="473" r:id="rId21"/>
    <p:sldId id="259" r:id="rId22"/>
    <p:sldId id="474" r:id="rId23"/>
    <p:sldId id="260" r:id="rId24"/>
    <p:sldId id="475" r:id="rId25"/>
    <p:sldId id="478" r:id="rId26"/>
    <p:sldId id="479" r:id="rId27"/>
    <p:sldId id="476" r:id="rId28"/>
    <p:sldId id="274" r:id="rId29"/>
    <p:sldId id="261" r:id="rId30"/>
    <p:sldId id="262" r:id="rId31"/>
    <p:sldId id="477" r:id="rId32"/>
    <p:sldId id="263" r:id="rId33"/>
    <p:sldId id="264" r:id="rId34"/>
    <p:sldId id="366" r:id="rId35"/>
    <p:sldId id="367" r:id="rId36"/>
    <p:sldId id="368" r:id="rId37"/>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D332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4347" autoAdjust="0"/>
    <p:restoredTop sz="94660"/>
  </p:normalViewPr>
  <p:slideViewPr>
    <p:cSldViewPr>
      <p:cViewPr varScale="1">
        <p:scale>
          <a:sx n="77" d="100"/>
          <a:sy n="77" d="100"/>
        </p:scale>
        <p:origin x="1142" y="7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BCD3A50-6D5D-483F-BAF8-FDB9B9AFE880}" type="datetimeFigureOut">
              <a:rPr lang="en-US" smtClean="0"/>
              <a:t>6/8/2024</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FCDDC3E-8260-463F-92E5-6850841206AD}" type="slidenum">
              <a:rPr lang="en-US" smtClean="0"/>
              <a:t>‹#›</a:t>
            </a:fld>
            <a:endParaRPr lang="en-US"/>
          </a:p>
        </p:txBody>
      </p:sp>
    </p:spTree>
    <p:extLst>
      <p:ext uri="{BB962C8B-B14F-4D97-AF65-F5344CB8AC3E}">
        <p14:creationId xmlns:p14="http://schemas.microsoft.com/office/powerpoint/2010/main" val="42525393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FCDDC3E-8260-463F-92E5-6850841206AD}" type="slidenum">
              <a:rPr lang="en-US" smtClean="0"/>
              <a:t>1</a:t>
            </a:fld>
            <a:endParaRPr lang="en-US"/>
          </a:p>
        </p:txBody>
      </p:sp>
    </p:spTree>
    <p:extLst>
      <p:ext uri="{BB962C8B-B14F-4D97-AF65-F5344CB8AC3E}">
        <p14:creationId xmlns:p14="http://schemas.microsoft.com/office/powerpoint/2010/main" val="30083590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FCDDC3E-8260-463F-92E5-6850841206AD}" type="slidenum">
              <a:rPr lang="en-US" smtClean="0"/>
              <a:t>2</a:t>
            </a:fld>
            <a:endParaRPr lang="en-US"/>
          </a:p>
        </p:txBody>
      </p:sp>
    </p:spTree>
    <p:extLst>
      <p:ext uri="{BB962C8B-B14F-4D97-AF65-F5344CB8AC3E}">
        <p14:creationId xmlns:p14="http://schemas.microsoft.com/office/powerpoint/2010/main" val="774633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FCDDC3E-8260-463F-92E5-6850841206AD}" type="slidenum">
              <a:rPr lang="en-US" smtClean="0"/>
              <a:t>3</a:t>
            </a:fld>
            <a:endParaRPr lang="en-US"/>
          </a:p>
        </p:txBody>
      </p:sp>
    </p:spTree>
    <p:extLst>
      <p:ext uri="{BB962C8B-B14F-4D97-AF65-F5344CB8AC3E}">
        <p14:creationId xmlns:p14="http://schemas.microsoft.com/office/powerpoint/2010/main" val="50056491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FCDDC3E-8260-463F-92E5-6850841206AD}" type="slidenum">
              <a:rPr lang="en-US" smtClean="0"/>
              <a:t>27</a:t>
            </a:fld>
            <a:endParaRPr lang="en-US"/>
          </a:p>
        </p:txBody>
      </p:sp>
    </p:spTree>
    <p:extLst>
      <p:ext uri="{BB962C8B-B14F-4D97-AF65-F5344CB8AC3E}">
        <p14:creationId xmlns:p14="http://schemas.microsoft.com/office/powerpoint/2010/main" val="208231284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FCDDC3E-8260-463F-92E5-6850841206AD}" type="slidenum">
              <a:rPr lang="en-US" smtClean="0"/>
              <a:t>34</a:t>
            </a:fld>
            <a:endParaRPr lang="en-US"/>
          </a:p>
        </p:txBody>
      </p:sp>
    </p:spTree>
    <p:extLst>
      <p:ext uri="{BB962C8B-B14F-4D97-AF65-F5344CB8AC3E}">
        <p14:creationId xmlns:p14="http://schemas.microsoft.com/office/powerpoint/2010/main" val="128792818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FCDDC3E-8260-463F-92E5-6850841206AD}" type="slidenum">
              <a:rPr lang="en-US" smtClean="0"/>
              <a:t>35</a:t>
            </a:fld>
            <a:endParaRPr lang="en-US"/>
          </a:p>
        </p:txBody>
      </p:sp>
    </p:spTree>
    <p:extLst>
      <p:ext uri="{BB962C8B-B14F-4D97-AF65-F5344CB8AC3E}">
        <p14:creationId xmlns:p14="http://schemas.microsoft.com/office/powerpoint/2010/main" val="147833929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FCDDC3E-8260-463F-92E5-6850841206AD}" type="slidenum">
              <a:rPr lang="en-US" smtClean="0"/>
              <a:t>36</a:t>
            </a:fld>
            <a:endParaRPr lang="en-US"/>
          </a:p>
        </p:txBody>
      </p:sp>
    </p:spTree>
    <p:extLst>
      <p:ext uri="{BB962C8B-B14F-4D97-AF65-F5344CB8AC3E}">
        <p14:creationId xmlns:p14="http://schemas.microsoft.com/office/powerpoint/2010/main" val="189614634"/>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8" name="Group 17"/>
          <p:cNvGrpSpPr/>
          <p:nvPr/>
        </p:nvGrpSpPr>
        <p:grpSpPr>
          <a:xfrm>
            <a:off x="0" y="0"/>
            <a:ext cx="9144677" cy="6858000"/>
            <a:chOff x="0" y="0"/>
            <a:chExt cx="9144677" cy="6858000"/>
          </a:xfrm>
        </p:grpSpPr>
        <p:pic>
          <p:nvPicPr>
            <p:cNvPr id="8" name="Picture 7" descr="S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1" name="Rectangle 10"/>
            <p:cNvSpPr/>
            <p:nvPr/>
          </p:nvSpPr>
          <p:spPr>
            <a:xfrm>
              <a:off x="1515532" y="1520422"/>
              <a:ext cx="6112935" cy="3818468"/>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2" name="Picture 11"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l="-2" r="47959"/>
            <a:stretch/>
          </p:blipFill>
          <p:spPr>
            <a:xfrm>
              <a:off x="0" y="3128434"/>
              <a:ext cx="1664208" cy="612648"/>
            </a:xfrm>
            <a:prstGeom prst="rect">
              <a:avLst/>
            </a:prstGeom>
          </p:spPr>
        </p:pic>
        <p:pic>
          <p:nvPicPr>
            <p:cNvPr id="13" name="Picture 12"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l="-2" r="47959"/>
            <a:stretch/>
          </p:blipFill>
          <p:spPr>
            <a:xfrm>
              <a:off x="7480469" y="3128434"/>
              <a:ext cx="1664208" cy="612648"/>
            </a:xfrm>
            <a:prstGeom prst="rect">
              <a:avLst/>
            </a:prstGeom>
          </p:spPr>
        </p:pic>
      </p:grpSp>
      <p:sp>
        <p:nvSpPr>
          <p:cNvPr id="2" name="Title 1"/>
          <p:cNvSpPr>
            <a:spLocks noGrp="1"/>
          </p:cNvSpPr>
          <p:nvPr>
            <p:ph type="ctrTitle"/>
          </p:nvPr>
        </p:nvSpPr>
        <p:spPr>
          <a:xfrm>
            <a:off x="1921934" y="1811863"/>
            <a:ext cx="5308866" cy="1515533"/>
          </a:xfrm>
        </p:spPr>
        <p:txBody>
          <a:bodyPr anchor="b">
            <a:noAutofit/>
          </a:bodyPr>
          <a:lstStyle>
            <a:lvl1pPr algn="ctr">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1921934" y="3598327"/>
            <a:ext cx="5308866" cy="1377651"/>
          </a:xfrm>
        </p:spPr>
        <p:txBody>
          <a:bodyPr anchor="t">
            <a:normAutofit/>
          </a:bodyPr>
          <a:lstStyle>
            <a:lvl1pPr marL="0" indent="0" algn="ctr">
              <a:buNone/>
              <a:defRPr sz="20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6065417" y="5054602"/>
            <a:ext cx="673276" cy="279400"/>
          </a:xfrm>
        </p:spPr>
        <p:txBody>
          <a:bodyPr/>
          <a:lstStyle/>
          <a:p>
            <a:fld id="{C4CAD24D-80CF-448E-A06B-CF003A4C5D29}" type="datetimeFigureOut">
              <a:rPr lang="en-US" smtClean="0"/>
              <a:pPr/>
              <a:t>6/8/2024</a:t>
            </a:fld>
            <a:endParaRPr lang="en-US"/>
          </a:p>
        </p:txBody>
      </p:sp>
      <p:sp>
        <p:nvSpPr>
          <p:cNvPr id="5" name="Footer Placeholder 4"/>
          <p:cNvSpPr>
            <a:spLocks noGrp="1"/>
          </p:cNvSpPr>
          <p:nvPr>
            <p:ph type="ftr" sz="quarter" idx="11"/>
          </p:nvPr>
        </p:nvSpPr>
        <p:spPr>
          <a:xfrm>
            <a:off x="1921934" y="5054602"/>
            <a:ext cx="4064860" cy="279400"/>
          </a:xfrm>
        </p:spPr>
        <p:txBody>
          <a:bodyPr/>
          <a:lstStyle/>
          <a:p>
            <a:endParaRPr lang="en-US"/>
          </a:p>
        </p:txBody>
      </p:sp>
      <p:sp>
        <p:nvSpPr>
          <p:cNvPr id="6" name="Slide Number Placeholder 5"/>
          <p:cNvSpPr>
            <a:spLocks noGrp="1"/>
          </p:cNvSpPr>
          <p:nvPr>
            <p:ph type="sldNum" sz="quarter" idx="12"/>
          </p:nvPr>
        </p:nvSpPr>
        <p:spPr>
          <a:xfrm>
            <a:off x="6817317" y="5054602"/>
            <a:ext cx="413483" cy="279400"/>
          </a:xfrm>
        </p:spPr>
        <p:txBody>
          <a:bodyPr/>
          <a:lstStyle/>
          <a:p>
            <a:fld id="{5FE6540F-4A16-4F34-ABB4-F7377EBC1C38}" type="slidenum">
              <a:rPr lang="en-US" smtClean="0"/>
              <a:pPr/>
              <a:t>‹#›</a:t>
            </a:fld>
            <a:endParaRPr lang="en-US"/>
          </a:p>
        </p:txBody>
      </p:sp>
      <p:cxnSp>
        <p:nvCxnSpPr>
          <p:cNvPr id="15" name="Straight Connector 14"/>
          <p:cNvCxnSpPr/>
          <p:nvPr/>
        </p:nvCxnSpPr>
        <p:spPr>
          <a:xfrm>
            <a:off x="2019825" y="3471329"/>
            <a:ext cx="5113083"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8141679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278465" y="235626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4CAD24D-80CF-448E-A06B-CF003A4C5D29}" type="datetimeFigureOut">
              <a:rPr lang="en-US" smtClean="0"/>
              <a:pPr/>
              <a:t>6/8/2024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FE6540F-4A16-4F34-ABB4-F7377EBC1C38}" type="slidenum">
              <a:rPr lang="en-US" smtClean="0"/>
              <a:pPr/>
              <a:t>‹#›</a:t>
            </a:fld>
            <a:endParaRPr lang="en-US"/>
          </a:p>
        </p:txBody>
      </p:sp>
    </p:spTree>
    <p:extLst>
      <p:ext uri="{BB962C8B-B14F-4D97-AF65-F5344CB8AC3E}">
        <p14:creationId xmlns:p14="http://schemas.microsoft.com/office/powerpoint/2010/main" val="9756954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78465" y="1641413"/>
            <a:ext cx="6595534" cy="1822514"/>
          </a:xfrm>
        </p:spPr>
        <p:txBody>
          <a:bodyPr anchor="b">
            <a:normAutofit/>
          </a:bodyPr>
          <a:lstStyle>
            <a:lvl1pPr algn="ctr">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278465" y="3734859"/>
            <a:ext cx="6595534" cy="1090015"/>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4CAD24D-80CF-448E-A06B-CF003A4C5D29}" type="datetimeFigureOut">
              <a:rPr lang="en-US" smtClean="0"/>
              <a:pPr/>
              <a:t>6/8/2024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FE6540F-4A16-4F34-ABB4-F7377EBC1C38}" type="slidenum">
              <a:rPr lang="en-US" smtClean="0"/>
              <a:pPr/>
              <a:t>‹#›</a:t>
            </a:fld>
            <a:endParaRPr lang="en-US"/>
          </a:p>
        </p:txBody>
      </p:sp>
      <p:cxnSp>
        <p:nvCxnSpPr>
          <p:cNvPr id="31" name="Straight Connector 30"/>
          <p:cNvCxnSpPr/>
          <p:nvPr/>
        </p:nvCxnSpPr>
        <p:spPr>
          <a:xfrm>
            <a:off x="1278466" y="3599392"/>
            <a:ext cx="6595533"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0876931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278465" y="235626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a:xfrm>
            <a:off x="1176866" y="915337"/>
            <a:ext cx="6798734" cy="130386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176866" y="2487168"/>
            <a:ext cx="3337560" cy="3447288"/>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45152" y="2487168"/>
            <a:ext cx="3337560" cy="3447288"/>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4CAD24D-80CF-448E-A06B-CF003A4C5D29}" type="datetimeFigureOut">
              <a:rPr lang="en-US" smtClean="0"/>
              <a:pPr/>
              <a:t>6/8/2024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FE6540F-4A16-4F34-ABB4-F7377EBC1C38}" type="slidenum">
              <a:rPr lang="en-US" smtClean="0"/>
              <a:pPr/>
              <a:t>‹#›</a:t>
            </a:fld>
            <a:endParaRPr lang="en-US"/>
          </a:p>
        </p:txBody>
      </p:sp>
    </p:spTree>
    <p:extLst>
      <p:ext uri="{BB962C8B-B14F-4D97-AF65-F5344CB8AC3E}">
        <p14:creationId xmlns:p14="http://schemas.microsoft.com/office/powerpoint/2010/main" val="27082597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76868" y="2658533"/>
            <a:ext cx="333756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76868" y="3243263"/>
            <a:ext cx="3337560" cy="2706624"/>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41832" y="2658533"/>
            <a:ext cx="333756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1832" y="3243263"/>
            <a:ext cx="3337560" cy="2706624"/>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4CAD24D-80CF-448E-A06B-CF003A4C5D29}" type="datetimeFigureOut">
              <a:rPr lang="en-US" smtClean="0"/>
              <a:pPr/>
              <a:t>6/8/2024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FE6540F-4A16-4F34-ABB4-F7377EBC1C38}" type="slidenum">
              <a:rPr lang="en-US" smtClean="0"/>
              <a:pPr/>
              <a:t>‹#›</a:t>
            </a:fld>
            <a:endParaRPr lang="en-US"/>
          </a:p>
        </p:txBody>
      </p:sp>
      <p:cxnSp>
        <p:nvCxnSpPr>
          <p:cNvPr id="41" name="Straight Connector 40"/>
          <p:cNvCxnSpPr/>
          <p:nvPr/>
        </p:nvCxnSpPr>
        <p:spPr>
          <a:xfrm>
            <a:off x="1278466" y="235467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1797241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176865" y="915337"/>
            <a:ext cx="6798735" cy="1303867"/>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4CAD24D-80CF-448E-A06B-CF003A4C5D29}" type="datetimeFigureOut">
              <a:rPr lang="en-US" smtClean="0"/>
              <a:pPr/>
              <a:t>6/8/2024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FE6540F-4A16-4F34-ABB4-F7377EBC1C38}" type="slidenum">
              <a:rPr lang="en-US" smtClean="0"/>
              <a:pPr/>
              <a:t>‹#›</a:t>
            </a:fld>
            <a:endParaRPr lang="en-US"/>
          </a:p>
        </p:txBody>
      </p:sp>
      <p:cxnSp>
        <p:nvCxnSpPr>
          <p:cNvPr id="14" name="Straight Connector 13"/>
          <p:cNvCxnSpPr/>
          <p:nvPr/>
        </p:nvCxnSpPr>
        <p:spPr>
          <a:xfrm>
            <a:off x="1278466" y="235467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3681194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4CAD24D-80CF-448E-A06B-CF003A4C5D29}" type="datetimeFigureOut">
              <a:rPr lang="en-US" smtClean="0"/>
              <a:pPr/>
              <a:t>6/8/2024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FE6540F-4A16-4F34-ABB4-F7377EBC1C38}" type="slidenum">
              <a:rPr lang="en-US" smtClean="0"/>
              <a:pPr/>
              <a:t>‹#›</a:t>
            </a:fld>
            <a:endParaRPr lang="en-US"/>
          </a:p>
        </p:txBody>
      </p:sp>
    </p:spTree>
    <p:extLst>
      <p:ext uri="{BB962C8B-B14F-4D97-AF65-F5344CB8AC3E}">
        <p14:creationId xmlns:p14="http://schemas.microsoft.com/office/powerpoint/2010/main" val="6439739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76865" y="1388534"/>
            <a:ext cx="2536798"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4120062" y="982132"/>
            <a:ext cx="3855539" cy="4893735"/>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76865" y="3031065"/>
            <a:ext cx="2536798"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C4CAD24D-80CF-448E-A06B-CF003A4C5D29}" type="datetimeFigureOut">
              <a:rPr lang="en-US" smtClean="0"/>
              <a:pPr/>
              <a:t>6/8/2024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FE6540F-4A16-4F34-ABB4-F7377EBC1C38}" type="slidenum">
              <a:rPr lang="en-US" smtClean="0"/>
              <a:pPr/>
              <a:t>‹#›</a:t>
            </a:fld>
            <a:endParaRPr lang="en-US"/>
          </a:p>
        </p:txBody>
      </p:sp>
      <p:cxnSp>
        <p:nvCxnSpPr>
          <p:cNvPr id="16" name="Straight Connector 15"/>
          <p:cNvCxnSpPr/>
          <p:nvPr/>
        </p:nvCxnSpPr>
        <p:spPr>
          <a:xfrm>
            <a:off x="1278466" y="2912533"/>
            <a:ext cx="233359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9145780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76865" y="1883832"/>
            <a:ext cx="3632202" cy="1371600"/>
          </a:xfrm>
        </p:spPr>
        <p:txBody>
          <a:bodyPr anchor="b">
            <a:normAutofit/>
          </a:bodyPr>
          <a:lstStyle>
            <a:lvl1pPr algn="ctr">
              <a:defRPr sz="2400" b="0"/>
            </a:lvl1pPr>
          </a:lstStyle>
          <a:p>
            <a:r>
              <a:rPr lang="en-US"/>
              <a:t>Click to edit Master title style</a:t>
            </a:r>
            <a:endParaRPr lang="en-US" dirty="0"/>
          </a:p>
        </p:txBody>
      </p:sp>
      <p:sp>
        <p:nvSpPr>
          <p:cNvPr id="17" name="Picture Placeholder 2"/>
          <p:cNvSpPr>
            <a:spLocks noGrp="1" noChangeAspect="1"/>
          </p:cNvSpPr>
          <p:nvPr>
            <p:ph type="pic" idx="1"/>
          </p:nvPr>
        </p:nvSpPr>
        <p:spPr>
          <a:xfrm>
            <a:off x="5183069" y="1032933"/>
            <a:ext cx="2929463" cy="4792136"/>
          </a:xfrm>
          <a:prstGeom prst="roundRect">
            <a:avLst>
              <a:gd name="adj" fmla="val 0"/>
            </a:avLst>
          </a:prstGeom>
          <a:ln w="57150" cmpd="thickThin">
            <a:solidFill>
              <a:schemeClr val="tx1">
                <a:lumMod val="50000"/>
                <a:lumOff val="5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76865" y="3255432"/>
            <a:ext cx="3632201" cy="1828800"/>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C4CAD24D-80CF-448E-A06B-CF003A4C5D29}" type="datetimeFigureOut">
              <a:rPr lang="en-US" smtClean="0"/>
              <a:pPr/>
              <a:t>6/8/2024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FE6540F-4A16-4F34-ABB4-F7377EBC1C38}" type="slidenum">
              <a:rPr lang="en-US" smtClean="0"/>
              <a:pPr/>
              <a:t>‹#›</a:t>
            </a:fld>
            <a:endParaRPr lang="en-US"/>
          </a:p>
        </p:txBody>
      </p:sp>
    </p:spTree>
    <p:extLst>
      <p:ext uri="{BB962C8B-B14F-4D97-AF65-F5344CB8AC3E}">
        <p14:creationId xmlns:p14="http://schemas.microsoft.com/office/powerpoint/2010/main" val="18362071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76866" y="4815415"/>
            <a:ext cx="6798734"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26260" y="1032933"/>
            <a:ext cx="7091482" cy="3361269"/>
          </a:xfrm>
          <a:prstGeom prst="roundRect">
            <a:avLst>
              <a:gd name="adj" fmla="val 0"/>
            </a:avLst>
          </a:prstGeom>
          <a:ln w="57150" cmpd="thickThin">
            <a:solidFill>
              <a:schemeClr val="tx1">
                <a:lumMod val="50000"/>
                <a:lumOff val="5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76866" y="5382153"/>
            <a:ext cx="6798734" cy="493712"/>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C4CAD24D-80CF-448E-A06B-CF003A4C5D29}" type="datetimeFigureOut">
              <a:rPr lang="en-US" smtClean="0"/>
              <a:pPr/>
              <a:t>6/8/2024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FE6540F-4A16-4F34-ABB4-F7377EBC1C38}" type="slidenum">
              <a:rPr lang="en-US" smtClean="0"/>
              <a:pPr/>
              <a:t>‹#›</a:t>
            </a:fld>
            <a:endParaRPr lang="en-US"/>
          </a:p>
        </p:txBody>
      </p:sp>
    </p:spTree>
    <p:extLst>
      <p:ext uri="{BB962C8B-B14F-4D97-AF65-F5344CB8AC3E}">
        <p14:creationId xmlns:p14="http://schemas.microsoft.com/office/powerpoint/2010/main" val="6087574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76866" y="906873"/>
            <a:ext cx="6798734" cy="3097860"/>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176865" y="4275666"/>
            <a:ext cx="6798736" cy="1600202"/>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4CAD24D-80CF-448E-A06B-CF003A4C5D29}" type="datetimeFigureOut">
              <a:rPr lang="en-US" smtClean="0"/>
              <a:pPr/>
              <a:t>6/8/2024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FE6540F-4A16-4F34-ABB4-F7377EBC1C38}" type="slidenum">
              <a:rPr lang="en-US" smtClean="0"/>
              <a:pPr/>
              <a:t>‹#›</a:t>
            </a:fld>
            <a:endParaRPr lang="en-US"/>
          </a:p>
        </p:txBody>
      </p:sp>
      <p:cxnSp>
        <p:nvCxnSpPr>
          <p:cNvPr id="15" name="Straight Connector 14"/>
          <p:cNvCxnSpPr/>
          <p:nvPr/>
        </p:nvCxnSpPr>
        <p:spPr>
          <a:xfrm>
            <a:off x="1278465" y="4140199"/>
            <a:ext cx="6606425"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4165260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34333" y="982132"/>
            <a:ext cx="6400250" cy="2370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00200" y="3352799"/>
            <a:ext cx="5892798" cy="651933"/>
          </a:xfrm>
        </p:spPr>
        <p:txBody>
          <a:bodyPr anchor="ctr">
            <a:normAutofit/>
          </a:bodyPr>
          <a:lstStyle>
            <a:lvl1pPr marL="0" indent="0" algn="r">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1176863" y="4343400"/>
            <a:ext cx="6798738"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4CAD24D-80CF-448E-A06B-CF003A4C5D29}" type="datetimeFigureOut">
              <a:rPr lang="en-US" smtClean="0"/>
              <a:pPr/>
              <a:t>6/8/2024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FE6540F-4A16-4F34-ABB4-F7377EBC1C38}" type="slidenum">
              <a:rPr lang="en-US" smtClean="0"/>
              <a:pPr/>
              <a:t>‹#›</a:t>
            </a:fld>
            <a:endParaRPr lang="en-US"/>
          </a:p>
        </p:txBody>
      </p:sp>
      <p:sp>
        <p:nvSpPr>
          <p:cNvPr id="14" name="TextBox 13"/>
          <p:cNvSpPr txBox="1"/>
          <p:nvPr/>
        </p:nvSpPr>
        <p:spPr>
          <a:xfrm>
            <a:off x="849969" y="905362"/>
            <a:ext cx="457319" cy="584776"/>
          </a:xfrm>
          <a:prstGeom prst="rect">
            <a:avLst/>
          </a:prstGeom>
        </p:spPr>
        <p:txBody>
          <a:bodyPr vert="horz" lIns="91440" tIns="45720" rIns="91440" bIns="45720" rtlCol="0" anchor="ctr">
            <a:noAutofit/>
          </a:bodyPr>
          <a:lstStyle/>
          <a:p>
            <a:pPr lvl="0"/>
            <a:r>
              <a:rPr lang="en-US" sz="7200" dirty="0">
                <a:solidFill>
                  <a:schemeClr val="tx1"/>
                </a:solidFill>
                <a:effectLst/>
              </a:rPr>
              <a:t>“</a:t>
            </a:r>
          </a:p>
        </p:txBody>
      </p:sp>
      <p:sp>
        <p:nvSpPr>
          <p:cNvPr id="15" name="TextBox 14"/>
          <p:cNvSpPr txBox="1"/>
          <p:nvPr/>
        </p:nvSpPr>
        <p:spPr>
          <a:xfrm>
            <a:off x="7633503" y="2827870"/>
            <a:ext cx="457319" cy="584776"/>
          </a:xfrm>
          <a:prstGeom prst="rect">
            <a:avLst/>
          </a:prstGeom>
        </p:spPr>
        <p:txBody>
          <a:bodyPr vert="horz" lIns="91440" tIns="45720" rIns="91440" bIns="45720" rtlCol="0" anchor="ctr">
            <a:noAutofit/>
          </a:bodyPr>
          <a:lstStyle/>
          <a:p>
            <a:pPr lvl="0" algn="r"/>
            <a:r>
              <a:rPr lang="en-US" sz="7200" dirty="0">
                <a:solidFill>
                  <a:schemeClr val="tx1"/>
                </a:solidFill>
                <a:effectLst/>
              </a:rPr>
              <a:t>”</a:t>
            </a:r>
          </a:p>
        </p:txBody>
      </p:sp>
      <p:cxnSp>
        <p:nvCxnSpPr>
          <p:cNvPr id="19" name="Straight Connector 18"/>
          <p:cNvCxnSpPr/>
          <p:nvPr/>
        </p:nvCxnSpPr>
        <p:spPr>
          <a:xfrm>
            <a:off x="1278466" y="4140199"/>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6563389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76869" y="3308581"/>
            <a:ext cx="6798728"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176868" y="4777381"/>
            <a:ext cx="6798730" cy="8604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4CAD24D-80CF-448E-A06B-CF003A4C5D29}" type="datetimeFigureOut">
              <a:rPr lang="en-US" smtClean="0"/>
              <a:pPr/>
              <a:t>6/8/2024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FE6540F-4A16-4F34-ABB4-F7377EBC1C38}" type="slidenum">
              <a:rPr lang="en-US" smtClean="0"/>
              <a:pPr/>
              <a:t>‹#›</a:t>
            </a:fld>
            <a:endParaRPr lang="en-US"/>
          </a:p>
        </p:txBody>
      </p:sp>
    </p:spTree>
    <p:extLst>
      <p:ext uri="{BB962C8B-B14F-4D97-AF65-F5344CB8AC3E}">
        <p14:creationId xmlns:p14="http://schemas.microsoft.com/office/powerpoint/2010/main" val="29340057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09416" y="982132"/>
            <a:ext cx="6325168" cy="2243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8" name="Text Placeholder 2"/>
          <p:cNvSpPr>
            <a:spLocks noGrp="1"/>
          </p:cNvSpPr>
          <p:nvPr>
            <p:ph type="body" idx="13"/>
          </p:nvPr>
        </p:nvSpPr>
        <p:spPr>
          <a:xfrm>
            <a:off x="1176868" y="3639312"/>
            <a:ext cx="6798730" cy="886968"/>
          </a:xfrm>
        </p:spPr>
        <p:txBody>
          <a:bodyPr anchor="b">
            <a:normAutofit/>
          </a:bodyPr>
          <a:lstStyle>
            <a:lvl1pPr marL="0" indent="0" algn="l">
              <a:spcBef>
                <a:spcPts val="0"/>
              </a:spcBef>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3" name="Text Placeholder 2"/>
          <p:cNvSpPr>
            <a:spLocks noGrp="1"/>
          </p:cNvSpPr>
          <p:nvPr>
            <p:ph type="body" idx="1"/>
          </p:nvPr>
        </p:nvSpPr>
        <p:spPr>
          <a:xfrm>
            <a:off x="1176865" y="4529667"/>
            <a:ext cx="6798736" cy="1346200"/>
          </a:xfrm>
        </p:spPr>
        <p:txBody>
          <a:bodyPr anchor="t">
            <a:normAutofit/>
          </a:bodyPr>
          <a:lstStyle>
            <a:lvl1pPr marL="0" indent="0" algn="l">
              <a:buNone/>
              <a:defRPr sz="1600">
                <a:solidFill>
                  <a:schemeClr val="tx1"/>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4CAD24D-80CF-448E-A06B-CF003A4C5D29}" type="datetimeFigureOut">
              <a:rPr lang="en-US" smtClean="0"/>
              <a:pPr/>
              <a:t>6/8/2024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FE6540F-4A16-4F34-ABB4-F7377EBC1C38}" type="slidenum">
              <a:rPr lang="en-US" smtClean="0"/>
              <a:pPr/>
              <a:t>‹#›</a:t>
            </a:fld>
            <a:endParaRPr lang="en-US"/>
          </a:p>
        </p:txBody>
      </p:sp>
      <p:sp>
        <p:nvSpPr>
          <p:cNvPr id="12" name="TextBox 11"/>
          <p:cNvSpPr txBox="1"/>
          <p:nvPr/>
        </p:nvSpPr>
        <p:spPr>
          <a:xfrm>
            <a:off x="878060" y="896895"/>
            <a:ext cx="457319"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7649796" y="2607728"/>
            <a:ext cx="457319"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278466" y="342900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10404591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176865" y="982131"/>
            <a:ext cx="6798734" cy="2294467"/>
          </a:xfrm>
        </p:spPr>
        <p:txBody>
          <a:bodyPr vert="horz" lIns="91440" tIns="45720" rIns="91440" bIns="45720" rtlCol="0" anchor="ctr">
            <a:normAutofit/>
          </a:bodyPr>
          <a:lstStyle>
            <a:lvl1pPr>
              <a:defRPr lang="en-US" sz="3200" b="0" dirty="0"/>
            </a:lvl1pPr>
          </a:lstStyle>
          <a:p>
            <a:pPr marL="0" lvl="0"/>
            <a:r>
              <a:rPr lang="en-US"/>
              <a:t>Click to edit Master title style</a:t>
            </a:r>
            <a:endParaRPr lang="en-US" dirty="0"/>
          </a:p>
        </p:txBody>
      </p:sp>
      <p:sp>
        <p:nvSpPr>
          <p:cNvPr id="14" name="Text Placeholder 2"/>
          <p:cNvSpPr>
            <a:spLocks noGrp="1"/>
          </p:cNvSpPr>
          <p:nvPr>
            <p:ph type="body" idx="13"/>
          </p:nvPr>
        </p:nvSpPr>
        <p:spPr>
          <a:xfrm>
            <a:off x="1176868" y="3566160"/>
            <a:ext cx="6798730" cy="905256"/>
          </a:xfrm>
        </p:spPr>
        <p:txBody>
          <a:bodyPr anchor="b">
            <a:normAutofit/>
          </a:bodyPr>
          <a:lstStyle>
            <a:lvl1pPr marL="0" indent="0" algn="l">
              <a:spcBef>
                <a:spcPts val="0"/>
              </a:spcBef>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3" name="Text Placeholder 2"/>
          <p:cNvSpPr>
            <a:spLocks noGrp="1"/>
          </p:cNvSpPr>
          <p:nvPr>
            <p:ph type="body" idx="1"/>
          </p:nvPr>
        </p:nvSpPr>
        <p:spPr>
          <a:xfrm>
            <a:off x="1176866" y="4470400"/>
            <a:ext cx="6798734" cy="1405467"/>
          </a:xfrm>
        </p:spPr>
        <p:txBody>
          <a:bodyPr anchor="t">
            <a:normAutofit/>
          </a:bodyPr>
          <a:lstStyle>
            <a:lvl1pPr marL="0" indent="0" algn="l">
              <a:buNone/>
              <a:defRPr sz="1600">
                <a:solidFill>
                  <a:schemeClr val="tx1"/>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4CAD24D-80CF-448E-A06B-CF003A4C5D29}" type="datetimeFigureOut">
              <a:rPr lang="en-US" smtClean="0"/>
              <a:pPr/>
              <a:t>6/8/2024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FE6540F-4A16-4F34-ABB4-F7377EBC1C38}" type="slidenum">
              <a:rPr lang="en-US" smtClean="0"/>
              <a:pPr/>
              <a:t>‹#›</a:t>
            </a:fld>
            <a:endParaRPr lang="en-US"/>
          </a:p>
        </p:txBody>
      </p:sp>
      <p:cxnSp>
        <p:nvCxnSpPr>
          <p:cNvPr id="15" name="Straight Connector 14"/>
          <p:cNvCxnSpPr/>
          <p:nvPr/>
        </p:nvCxnSpPr>
        <p:spPr>
          <a:xfrm>
            <a:off x="1278469" y="3429000"/>
            <a:ext cx="6606421"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77613469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176865" y="2490135"/>
            <a:ext cx="6798736" cy="3385733"/>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4CAD24D-80CF-448E-A06B-CF003A4C5D29}" type="datetimeFigureOut">
              <a:rPr lang="en-US" smtClean="0"/>
              <a:pPr/>
              <a:t>6/8/2024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FE6540F-4A16-4F34-ABB4-F7377EBC1C38}" type="slidenum">
              <a:rPr lang="en-US" smtClean="0"/>
              <a:pPr/>
              <a:t>‹#›</a:t>
            </a:fld>
            <a:endParaRPr lang="en-US"/>
          </a:p>
        </p:txBody>
      </p:sp>
      <p:cxnSp>
        <p:nvCxnSpPr>
          <p:cNvPr id="14" name="Straight Connector 13"/>
          <p:cNvCxnSpPr/>
          <p:nvPr/>
        </p:nvCxnSpPr>
        <p:spPr>
          <a:xfrm>
            <a:off x="1278466" y="2354670"/>
            <a:ext cx="660642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58375093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356667" y="906873"/>
            <a:ext cx="1618930" cy="496899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76867" y="906873"/>
            <a:ext cx="4915509" cy="4968993"/>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4CAD24D-80CF-448E-A06B-CF003A4C5D29}" type="datetimeFigureOut">
              <a:rPr lang="en-US" smtClean="0"/>
              <a:pPr/>
              <a:t>6/8/2024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FE6540F-4A16-4F34-ABB4-F7377EBC1C38}" type="slidenum">
              <a:rPr lang="en-US" smtClean="0"/>
              <a:pPr/>
              <a:t>‹#›</a:t>
            </a:fld>
            <a:endParaRPr lang="en-US"/>
          </a:p>
        </p:txBody>
      </p:sp>
      <p:cxnSp>
        <p:nvCxnSpPr>
          <p:cNvPr id="14" name="Straight Connector 13"/>
          <p:cNvCxnSpPr/>
          <p:nvPr/>
        </p:nvCxnSpPr>
        <p:spPr>
          <a:xfrm>
            <a:off x="6245512" y="906873"/>
            <a:ext cx="0" cy="4968993"/>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5425837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0" y="0"/>
            <a:ext cx="9152467" cy="6858000"/>
            <a:chOff x="0" y="0"/>
            <a:chExt cx="9152467" cy="6858000"/>
          </a:xfrm>
        </p:grpSpPr>
        <p:pic>
          <p:nvPicPr>
            <p:cNvPr id="8" name="Picture 7" descr="S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9" name="Rectangle 8"/>
            <p:cNvSpPr/>
            <p:nvPr/>
          </p:nvSpPr>
          <p:spPr>
            <a:xfrm>
              <a:off x="553888" y="542807"/>
              <a:ext cx="8039776" cy="5756392"/>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l="1" r="14240"/>
            <a:stretch/>
          </p:blipFill>
          <p:spPr>
            <a:xfrm>
              <a:off x="0" y="3128434"/>
              <a:ext cx="68580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l="1" r="14240"/>
            <a:stretch/>
          </p:blipFill>
          <p:spPr>
            <a:xfrm>
              <a:off x="8466667" y="3128434"/>
              <a:ext cx="685800" cy="606425"/>
            </a:xfrm>
            <a:prstGeom prst="rect">
              <a:avLst/>
            </a:prstGeom>
          </p:spPr>
        </p:pic>
      </p:grpSp>
      <p:sp>
        <p:nvSpPr>
          <p:cNvPr id="2" name="Title Placeholder 1"/>
          <p:cNvSpPr>
            <a:spLocks noGrp="1"/>
          </p:cNvSpPr>
          <p:nvPr>
            <p:ph type="title"/>
          </p:nvPr>
        </p:nvSpPr>
        <p:spPr>
          <a:xfrm>
            <a:off x="1176866" y="915337"/>
            <a:ext cx="6798734" cy="13038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176865" y="2490135"/>
            <a:ext cx="6798736" cy="3444997"/>
          </a:xfrm>
          <a:prstGeom prst="rect">
            <a:avLst/>
          </a:prstGeom>
        </p:spPr>
        <p:txBody>
          <a:bodyPr vert="horz" lIns="91440" tIns="45720" rIns="91440" bIns="45720" rtlCol="0"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356670" y="5960533"/>
            <a:ext cx="1148283"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C4CAD24D-80CF-448E-A06B-CF003A4C5D29}" type="datetimeFigureOut">
              <a:rPr lang="en-US" smtClean="0"/>
              <a:pPr/>
              <a:t>6/8/2024</a:t>
            </a:fld>
            <a:endParaRPr lang="en-US"/>
          </a:p>
        </p:txBody>
      </p:sp>
      <p:sp>
        <p:nvSpPr>
          <p:cNvPr id="5" name="Footer Placeholder 4"/>
          <p:cNvSpPr>
            <a:spLocks noGrp="1"/>
          </p:cNvSpPr>
          <p:nvPr>
            <p:ph type="ftr" sz="quarter" idx="3"/>
          </p:nvPr>
        </p:nvSpPr>
        <p:spPr>
          <a:xfrm>
            <a:off x="1176865" y="5960533"/>
            <a:ext cx="5104667"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a:p>
        </p:txBody>
      </p:sp>
      <p:sp>
        <p:nvSpPr>
          <p:cNvPr id="6" name="Slide Number Placeholder 5"/>
          <p:cNvSpPr>
            <a:spLocks noGrp="1"/>
          </p:cNvSpPr>
          <p:nvPr>
            <p:ph type="sldNum" sz="quarter" idx="4"/>
          </p:nvPr>
        </p:nvSpPr>
        <p:spPr>
          <a:xfrm>
            <a:off x="7580091" y="5960533"/>
            <a:ext cx="39551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5FE6540F-4A16-4F34-ABB4-F7377EBC1C38}" type="slidenum">
              <a:rPr lang="en-US" smtClean="0"/>
              <a:pPr/>
              <a:t>‹#›</a:t>
            </a:fld>
            <a:endParaRPr lang="en-US"/>
          </a:p>
        </p:txBody>
      </p:sp>
    </p:spTree>
    <p:extLst>
      <p:ext uri="{BB962C8B-B14F-4D97-AF65-F5344CB8AC3E}">
        <p14:creationId xmlns:p14="http://schemas.microsoft.com/office/powerpoint/2010/main" val="1714056807"/>
      </p:ext>
    </p:extLst>
  </p:cSld>
  <p:clrMap bg1="lt1" tx1="dk1" bg2="lt2" tx2="dk2" accent1="accent1" accent2="accent2" accent3="accent3" accent4="accent4" accent5="accent5" accent6="accent6" hlink="hlink" folHlink="folHlink"/>
  <p:sldLayoutIdLst>
    <p:sldLayoutId id="2147483702" r:id="rId1"/>
    <p:sldLayoutId id="2147483703" r:id="rId2"/>
    <p:sldLayoutId id="2147483704" r:id="rId3"/>
    <p:sldLayoutId id="2147483705" r:id="rId4"/>
    <p:sldLayoutId id="2147483706" r:id="rId5"/>
    <p:sldLayoutId id="2147483707" r:id="rId6"/>
    <p:sldLayoutId id="2147483708" r:id="rId7"/>
    <p:sldLayoutId id="2147483709" r:id="rId8"/>
    <p:sldLayoutId id="2147483710" r:id="rId9"/>
    <p:sldLayoutId id="2147483711" r:id="rId10"/>
    <p:sldLayoutId id="2147483712" r:id="rId11"/>
    <p:sldLayoutId id="2147483713" r:id="rId12"/>
    <p:sldLayoutId id="2147483714" r:id="rId13"/>
    <p:sldLayoutId id="2147483715" r:id="rId14"/>
    <p:sldLayoutId id="2147483716" r:id="rId15"/>
    <p:sldLayoutId id="2147483717" r:id="rId16"/>
    <p:sldLayoutId id="2147483718" r:id="rId17"/>
  </p:sldLayoutIdLst>
  <p:txStyles>
    <p:titleStyle>
      <a:lvl1pPr algn="ctr" defTabSz="457200" rtl="0" eaLnBrk="1" latinLnBrk="0" hangingPunct="1">
        <a:spcBef>
          <a:spcPct val="0"/>
        </a:spcBef>
        <a:buNone/>
        <a:defRPr sz="40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981200" y="1676400"/>
            <a:ext cx="5486400" cy="533400"/>
          </a:xfrm>
        </p:spPr>
        <p:txBody>
          <a:bodyPr>
            <a:noAutofit/>
          </a:bodyPr>
          <a:lstStyle/>
          <a:p>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endParaRPr lang="en-US" sz="2800" dirty="0"/>
          </a:p>
        </p:txBody>
      </p:sp>
      <p:sp>
        <p:nvSpPr>
          <p:cNvPr id="4" name="Rectangle 3"/>
          <p:cNvSpPr/>
          <p:nvPr/>
        </p:nvSpPr>
        <p:spPr>
          <a:xfrm>
            <a:off x="-152400" y="2133600"/>
            <a:ext cx="5638800" cy="646331"/>
          </a:xfrm>
          <a:prstGeom prst="rect">
            <a:avLst/>
          </a:prstGeom>
        </p:spPr>
        <p:txBody>
          <a:bodyPr wrap="square">
            <a:spAutoFit/>
          </a:bodyPr>
          <a:lstStyle/>
          <a:p>
            <a:pPr algn="just"/>
            <a:r>
              <a:rPr lang="mn-MN" sz="3600"/>
              <a:t>	</a:t>
            </a:r>
            <a:endParaRPr lang="en-US" sz="3600" dirty="0"/>
          </a:p>
        </p:txBody>
      </p:sp>
      <p:sp>
        <p:nvSpPr>
          <p:cNvPr id="5" name="Rectangle 4">
            <a:extLst>
              <a:ext uri="{FF2B5EF4-FFF2-40B4-BE49-F238E27FC236}">
                <a16:creationId xmlns:a16="http://schemas.microsoft.com/office/drawing/2014/main" id="{E799B035-A0AB-471C-921E-5C9A57A3BBC9}"/>
              </a:ext>
            </a:extLst>
          </p:cNvPr>
          <p:cNvSpPr/>
          <p:nvPr/>
        </p:nvSpPr>
        <p:spPr>
          <a:xfrm>
            <a:off x="2286000" y="1752600"/>
            <a:ext cx="4648200" cy="3600986"/>
          </a:xfrm>
          <a:prstGeom prst="rect">
            <a:avLst/>
          </a:prstGeom>
        </p:spPr>
        <p:txBody>
          <a:bodyPr wrap="square">
            <a:spAutoFit/>
          </a:bodyPr>
          <a:lstStyle/>
          <a:p>
            <a:pPr algn="ctr"/>
            <a:r>
              <a:rPr lang="en-US" sz="2800">
                <a:solidFill>
                  <a:srgbClr val="0070C0"/>
                </a:solidFill>
              </a:rPr>
              <a:t>History of Mongolian journalism week 1</a:t>
            </a:r>
            <a:r>
              <a:rPr lang="mn-MN" sz="2800">
                <a:solidFill>
                  <a:srgbClr val="0070C0"/>
                </a:solidFill>
              </a:rPr>
              <a:t>3</a:t>
            </a:r>
          </a:p>
          <a:p>
            <a:pPr algn="ctr"/>
            <a:r>
              <a:rPr lang="en-US" sz="2800">
                <a:solidFill>
                  <a:srgbClr val="0070C0"/>
                </a:solidFill>
              </a:rPr>
              <a:t>Journalism of the 1950s and 1960s</a:t>
            </a:r>
            <a:endParaRPr lang="mn-MN" sz="2800">
              <a:solidFill>
                <a:srgbClr val="0070C0"/>
              </a:solidFill>
            </a:endParaRPr>
          </a:p>
          <a:p>
            <a:pPr algn="ctr"/>
            <a:endParaRPr lang="mn-MN" sz="2400">
              <a:solidFill>
                <a:srgbClr val="0070C0"/>
              </a:solidFill>
            </a:endParaRPr>
          </a:p>
          <a:p>
            <a:pPr algn="ctr"/>
            <a:r>
              <a:rPr lang="mn-MN" sz="2800">
                <a:solidFill>
                  <a:srgbClr val="0070C0"/>
                </a:solidFill>
              </a:rPr>
              <a:t>1950-1960-аад оны үеийн  Монголын сэтгүүл зүй</a:t>
            </a:r>
            <a:endParaRPr lang="en-US" sz="2800">
              <a:solidFill>
                <a:srgbClr val="0070C0"/>
              </a:solidFill>
            </a:endParaRPr>
          </a:p>
          <a:p>
            <a:pPr algn="ctr"/>
            <a:br>
              <a:rPr lang="en-US"/>
            </a:br>
            <a:endParaRPr lang="en-US"/>
          </a:p>
        </p:txBody>
      </p:sp>
      <p:sp>
        <p:nvSpPr>
          <p:cNvPr id="8" name="Rectangle 7">
            <a:extLst>
              <a:ext uri="{FF2B5EF4-FFF2-40B4-BE49-F238E27FC236}">
                <a16:creationId xmlns:a16="http://schemas.microsoft.com/office/drawing/2014/main" id="{32E27EF1-1326-4F5F-A7FC-3DB79FCB6243}"/>
              </a:ext>
            </a:extLst>
          </p:cNvPr>
          <p:cNvSpPr/>
          <p:nvPr/>
        </p:nvSpPr>
        <p:spPr>
          <a:xfrm>
            <a:off x="1828800" y="2057401"/>
            <a:ext cx="5029200" cy="769441"/>
          </a:xfrm>
          <a:prstGeom prst="rect">
            <a:avLst/>
          </a:prstGeom>
        </p:spPr>
        <p:txBody>
          <a:bodyPr wrap="square">
            <a:spAutoFit/>
          </a:bodyPr>
          <a:lstStyle/>
          <a:p>
            <a:pPr algn="ctr"/>
            <a:endParaRPr lang="en-US" sz="2000">
              <a:solidFill>
                <a:srgbClr val="0070C0"/>
              </a:solidFill>
            </a:endParaRPr>
          </a:p>
          <a:p>
            <a:pPr algn="ctr"/>
            <a:endParaRPr lang="en-US" sz="2400">
              <a:solidFill>
                <a:srgbClr val="0070C0"/>
              </a:solidFill>
            </a:endParaRPr>
          </a:p>
        </p:txBody>
      </p:sp>
      <p:sp>
        <p:nvSpPr>
          <p:cNvPr id="3" name="TextBox 2">
            <a:extLst>
              <a:ext uri="{FF2B5EF4-FFF2-40B4-BE49-F238E27FC236}">
                <a16:creationId xmlns:a16="http://schemas.microsoft.com/office/drawing/2014/main" id="{D3FA25C6-65F8-4135-A86B-44BACC772EE1}"/>
              </a:ext>
            </a:extLst>
          </p:cNvPr>
          <p:cNvSpPr txBox="1"/>
          <p:nvPr/>
        </p:nvSpPr>
        <p:spPr>
          <a:xfrm>
            <a:off x="5791200" y="5791200"/>
            <a:ext cx="3200400" cy="646331"/>
          </a:xfrm>
          <a:prstGeom prst="rect">
            <a:avLst/>
          </a:prstGeom>
          <a:noFill/>
        </p:spPr>
        <p:txBody>
          <a:bodyPr wrap="square" rtlCol="0">
            <a:spAutoFit/>
          </a:bodyPr>
          <a:lstStyle/>
          <a:p>
            <a:pPr algn="ctr"/>
            <a:r>
              <a:rPr lang="en-US">
                <a:solidFill>
                  <a:srgbClr val="3D332B"/>
                </a:solidFill>
                <a:latin typeface="Mn_Od" pitchFamily="2" charset="0"/>
              </a:rPr>
              <a:t>Tsend. D Journalism teacher</a:t>
            </a:r>
          </a:p>
          <a:p>
            <a:pPr algn="ctr"/>
            <a:r>
              <a:rPr lang="mn-MN">
                <a:solidFill>
                  <a:srgbClr val="3D332B"/>
                </a:solidFill>
                <a:latin typeface="Mn_Od" pitchFamily="2" charset="0"/>
              </a:rPr>
              <a:t>Д.Цэнд Сэтгүүл зүйн багш</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347F52-CED0-44DC-BAE1-D9F69640BF85}"/>
              </a:ext>
            </a:extLst>
          </p:cNvPr>
          <p:cNvSpPr>
            <a:spLocks noGrp="1"/>
          </p:cNvSpPr>
          <p:nvPr>
            <p:ph type="title"/>
          </p:nvPr>
        </p:nvSpPr>
        <p:spPr/>
        <p:txBody>
          <a:bodyPr>
            <a:normAutofit fontScale="90000"/>
          </a:bodyPr>
          <a:lstStyle/>
          <a:p>
            <a:br>
              <a:rPr lang="mn-MN"/>
            </a:br>
            <a:br>
              <a:rPr lang="mn-MN"/>
            </a:br>
            <a:r>
              <a:rPr lang="en-US">
                <a:solidFill>
                  <a:srgbClr val="0070C0"/>
                </a:solidFill>
              </a:rPr>
              <a:t>Content of  Lecture</a:t>
            </a:r>
            <a:r>
              <a:rPr lang="mn-MN">
                <a:solidFill>
                  <a:srgbClr val="0070C0"/>
                </a:solidFill>
              </a:rPr>
              <a:t>-1</a:t>
            </a:r>
            <a:br>
              <a:rPr lang="en-US">
                <a:solidFill>
                  <a:srgbClr val="0070C0"/>
                </a:solidFill>
              </a:rPr>
            </a:br>
            <a:r>
              <a:rPr lang="mn-MN">
                <a:solidFill>
                  <a:srgbClr val="0070C0"/>
                </a:solidFill>
              </a:rPr>
              <a:t>Хичээлийн агуулга-1</a:t>
            </a:r>
            <a:br>
              <a:rPr lang="mn-MN"/>
            </a:br>
            <a:r>
              <a:rPr lang="mn-MN"/>
              <a:t> </a:t>
            </a:r>
            <a:br>
              <a:rPr lang="en-US"/>
            </a:br>
            <a:endParaRPr lang="en-US" dirty="0"/>
          </a:p>
        </p:txBody>
      </p:sp>
      <p:sp>
        <p:nvSpPr>
          <p:cNvPr id="3" name="Content Placeholder 2">
            <a:extLst>
              <a:ext uri="{FF2B5EF4-FFF2-40B4-BE49-F238E27FC236}">
                <a16:creationId xmlns:a16="http://schemas.microsoft.com/office/drawing/2014/main" id="{AB4EE9BA-BCBA-45D6-912C-217DF43389B2}"/>
              </a:ext>
            </a:extLst>
          </p:cNvPr>
          <p:cNvSpPr>
            <a:spLocks noGrp="1"/>
          </p:cNvSpPr>
          <p:nvPr>
            <p:ph idx="1"/>
          </p:nvPr>
        </p:nvSpPr>
        <p:spPr/>
        <p:txBody>
          <a:bodyPr/>
          <a:lstStyle/>
          <a:p>
            <a:pPr algn="just"/>
            <a:r>
              <a:rPr lang="mn-MN">
                <a:solidFill>
                  <a:srgbClr val="FF0000"/>
                </a:solidFill>
              </a:rPr>
              <a:t>Сэдвийн зорилго: </a:t>
            </a:r>
            <a:r>
              <a:rPr lang="mn-MN">
                <a:solidFill>
                  <a:schemeClr val="tx1"/>
                </a:solidFill>
              </a:rPr>
              <a:t>1950-1960-аад оны Монголын сэтгүүл зүйн хөгжил, түүний төлөөлөгчдийн намтар, бүтээлийн талаар мэдэж авна. </a:t>
            </a:r>
          </a:p>
          <a:p>
            <a:pPr algn="just"/>
            <a:r>
              <a:rPr lang="mn-MN">
                <a:solidFill>
                  <a:srgbClr val="FF0000"/>
                </a:solidFill>
              </a:rPr>
              <a:t>Нэр томьёо, тайлбар: </a:t>
            </a:r>
            <a:r>
              <a:rPr lang="mn-MN">
                <a:solidFill>
                  <a:schemeClr val="tx1"/>
                </a:solidFill>
              </a:rPr>
              <a:t>Монголын радио, хэвлэл, “Үнэн”</a:t>
            </a:r>
            <a:endParaRPr lang="en-US">
              <a:solidFill>
                <a:schemeClr val="tx1"/>
              </a:solidFill>
            </a:endParaRPr>
          </a:p>
        </p:txBody>
      </p:sp>
    </p:spTree>
    <p:extLst>
      <p:ext uri="{BB962C8B-B14F-4D97-AF65-F5344CB8AC3E}">
        <p14:creationId xmlns:p14="http://schemas.microsoft.com/office/powerpoint/2010/main" val="21693018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5BC0BE-7DAA-497E-9CA0-F3EEDE0AF9D3}"/>
              </a:ext>
            </a:extLst>
          </p:cNvPr>
          <p:cNvSpPr>
            <a:spLocks noGrp="1"/>
          </p:cNvSpPr>
          <p:nvPr>
            <p:ph type="title"/>
          </p:nvPr>
        </p:nvSpPr>
        <p:spPr/>
        <p:txBody>
          <a:bodyPr>
            <a:normAutofit fontScale="90000"/>
          </a:bodyPr>
          <a:lstStyle/>
          <a:p>
            <a:r>
              <a:rPr lang="en-US">
                <a:solidFill>
                  <a:srgbClr val="0070C0"/>
                </a:solidFill>
              </a:rPr>
              <a:t>Content of  Lecture</a:t>
            </a:r>
            <a:r>
              <a:rPr lang="mn-MN">
                <a:solidFill>
                  <a:srgbClr val="0070C0"/>
                </a:solidFill>
              </a:rPr>
              <a:t>-2</a:t>
            </a:r>
            <a:br>
              <a:rPr lang="en-US">
                <a:solidFill>
                  <a:srgbClr val="0070C0"/>
                </a:solidFill>
              </a:rPr>
            </a:br>
            <a:r>
              <a:rPr lang="mn-MN">
                <a:solidFill>
                  <a:srgbClr val="0070C0"/>
                </a:solidFill>
              </a:rPr>
              <a:t>Хичээлийн агуулга-2</a:t>
            </a:r>
            <a:endParaRPr lang="en-US" dirty="0"/>
          </a:p>
        </p:txBody>
      </p:sp>
      <p:sp>
        <p:nvSpPr>
          <p:cNvPr id="3" name="Content Placeholder 2">
            <a:extLst>
              <a:ext uri="{FF2B5EF4-FFF2-40B4-BE49-F238E27FC236}">
                <a16:creationId xmlns:a16="http://schemas.microsoft.com/office/drawing/2014/main" id="{16C16B27-5EBE-4C1D-922B-2F62A3E6C1D6}"/>
              </a:ext>
            </a:extLst>
          </p:cNvPr>
          <p:cNvSpPr>
            <a:spLocks noGrp="1"/>
          </p:cNvSpPr>
          <p:nvPr>
            <p:ph idx="1"/>
          </p:nvPr>
        </p:nvSpPr>
        <p:spPr/>
        <p:txBody>
          <a:bodyPr>
            <a:normAutofit/>
          </a:bodyPr>
          <a:lstStyle/>
          <a:p>
            <a:r>
              <a:rPr lang="mn-MN" b="1">
                <a:solidFill>
                  <a:srgbClr val="FF0000"/>
                </a:solidFill>
              </a:rPr>
              <a:t>Эзэмших мэдлэг, чадвар </a:t>
            </a:r>
          </a:p>
          <a:p>
            <a:r>
              <a:rPr lang="mn-MN">
                <a:solidFill>
                  <a:schemeClr val="tx1"/>
                </a:solidFill>
              </a:rPr>
              <a:t>1950-1960-аад оны үеийн Монголын нийгмийн амьдралын үйл явцыг мэдэх,  </a:t>
            </a:r>
          </a:p>
          <a:p>
            <a:r>
              <a:rPr lang="mn-MN">
                <a:solidFill>
                  <a:schemeClr val="tx1"/>
                </a:solidFill>
              </a:rPr>
              <a:t>Энэ үеийн нийгмийн бүтээн байгуулалтыг Монголын хэвлэл хэрхэн тусгаж байгааг мэдэх, </a:t>
            </a:r>
          </a:p>
          <a:p>
            <a:r>
              <a:rPr lang="mn-MN">
                <a:solidFill>
                  <a:schemeClr val="tx1"/>
                </a:solidFill>
              </a:rPr>
              <a:t>Дээрх үеийн сэтгүүл зүйн гол төлөөлөгчдийн хэвлэлийн нийтлэлтэй танилцана.  </a:t>
            </a:r>
          </a:p>
          <a:p>
            <a:endParaRPr lang="mn-MN">
              <a:solidFill>
                <a:schemeClr val="tx1"/>
              </a:solidFill>
            </a:endParaRPr>
          </a:p>
          <a:p>
            <a:endParaRPr lang="mn-MN">
              <a:solidFill>
                <a:schemeClr val="tx1"/>
              </a:solidFill>
            </a:endParaRPr>
          </a:p>
          <a:p>
            <a:endParaRPr lang="en-US"/>
          </a:p>
        </p:txBody>
      </p:sp>
    </p:spTree>
    <p:extLst>
      <p:ext uri="{BB962C8B-B14F-4D97-AF65-F5344CB8AC3E}">
        <p14:creationId xmlns:p14="http://schemas.microsoft.com/office/powerpoint/2010/main" val="28151453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8580DA-AC84-4FDF-83C2-1868EE3B9774}"/>
              </a:ext>
            </a:extLst>
          </p:cNvPr>
          <p:cNvSpPr>
            <a:spLocks noGrp="1"/>
          </p:cNvSpPr>
          <p:nvPr>
            <p:ph type="title"/>
          </p:nvPr>
        </p:nvSpPr>
        <p:spPr/>
        <p:txBody>
          <a:bodyPr>
            <a:normAutofit/>
          </a:bodyPr>
          <a:lstStyle/>
          <a:p>
            <a:br>
              <a:rPr lang="mn-MN" sz="2400">
                <a:solidFill>
                  <a:srgbClr val="0070C0"/>
                </a:solidFill>
              </a:rPr>
            </a:br>
            <a:r>
              <a:rPr lang="en-US" sz="2400">
                <a:solidFill>
                  <a:srgbClr val="0070C0"/>
                </a:solidFill>
              </a:rPr>
              <a:t>Mongolian press articles of the 19</a:t>
            </a:r>
            <a:r>
              <a:rPr lang="mn-MN" sz="2400">
                <a:solidFill>
                  <a:srgbClr val="0070C0"/>
                </a:solidFill>
              </a:rPr>
              <a:t>5</a:t>
            </a:r>
            <a:r>
              <a:rPr lang="en-US" sz="2400">
                <a:solidFill>
                  <a:srgbClr val="0070C0"/>
                </a:solidFill>
              </a:rPr>
              <a:t>0s-19</a:t>
            </a:r>
            <a:r>
              <a:rPr lang="mn-MN" sz="2400">
                <a:solidFill>
                  <a:srgbClr val="0070C0"/>
                </a:solidFill>
              </a:rPr>
              <a:t>6</a:t>
            </a:r>
            <a:r>
              <a:rPr lang="en-US" sz="2400">
                <a:solidFill>
                  <a:srgbClr val="0070C0"/>
                </a:solidFill>
              </a:rPr>
              <a:t>0s</a:t>
            </a:r>
            <a:br>
              <a:rPr lang="mn-MN" sz="2400">
                <a:solidFill>
                  <a:srgbClr val="0070C0"/>
                </a:solidFill>
              </a:rPr>
            </a:br>
            <a:r>
              <a:rPr lang="mn-MN" sz="2400">
                <a:solidFill>
                  <a:srgbClr val="0070C0"/>
                </a:solidFill>
              </a:rPr>
              <a:t>1950-1960-иад оны Монголын хэвлэлийн нийтлэл </a:t>
            </a:r>
            <a:endParaRPr lang="en-US" sz="2400">
              <a:solidFill>
                <a:srgbClr val="0070C0"/>
              </a:solidFill>
            </a:endParaRPr>
          </a:p>
        </p:txBody>
      </p:sp>
      <p:sp>
        <p:nvSpPr>
          <p:cNvPr id="3" name="Content Placeholder 2">
            <a:extLst>
              <a:ext uri="{FF2B5EF4-FFF2-40B4-BE49-F238E27FC236}">
                <a16:creationId xmlns:a16="http://schemas.microsoft.com/office/drawing/2014/main" id="{619B40DE-4727-4096-9384-608F1819E3A2}"/>
              </a:ext>
            </a:extLst>
          </p:cNvPr>
          <p:cNvSpPr>
            <a:spLocks noGrp="1"/>
          </p:cNvSpPr>
          <p:nvPr>
            <p:ph idx="1"/>
          </p:nvPr>
        </p:nvSpPr>
        <p:spPr/>
        <p:txBody>
          <a:bodyPr/>
          <a:lstStyle/>
          <a:p>
            <a:pPr marL="0" indent="0" algn="just">
              <a:buNone/>
            </a:pPr>
            <a:r>
              <a:rPr lang="mn-MN"/>
              <a:t>Монголын тогтмол хэвлэлд 1940-өөд оныг хүртэл илчлэн шүүмжилсэн, ухуулан сурталчилсан нийтлэл зонхилж байв. Мөн театр киноны шүүмж ч нэлээд гарч байв. Харин 1950-иад оноос нийгэмд өрнөсөн социализмын материал техникийн баазыг байгуулах, нийгмийн өмчид тулгуурласан социалист харьцааг бий болгох, коммунист тэмүүлэлтэй шинэ хүнийг төлөвшүүлэх гэсэн үндсэн гурван зорилтыг улс орны үндсэн зорилт болгон дэвшүүлэв. </a:t>
            </a:r>
            <a:endParaRPr lang="en-US"/>
          </a:p>
        </p:txBody>
      </p:sp>
    </p:spTree>
    <p:extLst>
      <p:ext uri="{BB962C8B-B14F-4D97-AF65-F5344CB8AC3E}">
        <p14:creationId xmlns:p14="http://schemas.microsoft.com/office/powerpoint/2010/main" val="114547905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a:bodyPr>
          <a:lstStyle/>
          <a:p>
            <a:pPr marL="0" indent="0" algn="just">
              <a:buNone/>
            </a:pPr>
            <a:r>
              <a:rPr lang="mn-MN"/>
              <a:t>Социалист </a:t>
            </a:r>
            <a:r>
              <a:rPr lang="mn-MN" dirty="0"/>
              <a:t>үйлдвэрлэлийн харилцаа ялах гэгчийг тууштай тусгаж байв</a:t>
            </a:r>
            <a:r>
              <a:rPr lang="mn-MN"/>
              <a:t>. 1953-1957 онд </a:t>
            </a:r>
            <a:r>
              <a:rPr lang="mn-MN" dirty="0"/>
              <a:t>улс ардын аж ахуй, соёлыг хөгжүүлэх хоёрдугаар таван жилийн төлөвлөгөөг </a:t>
            </a:r>
            <a:r>
              <a:rPr lang="mn-MN"/>
              <a:t>боловсруулан хэрэгжүүлэх, 1958-1960 онд гурван жилийн төлөвлөгөөг боловсруулан хэрэгжүүлэв. Хэвлэл мэдээллүүд энэхүү төлөвлөгөөг олон түмэнд сурталчлан таниулах, хэрэгжилтийг мэдээлэх гэсэн хоёр хүрээг хамарч мэдээлж байв. Бүтээн байгуулалт, хөдөлмөрийн ололт амжилт, арга туршлага үндсэн сэдэв болж байлаа. </a:t>
            </a:r>
            <a:endParaRPr lang="mn-MN" sz="3200"/>
          </a:p>
          <a:p>
            <a:pPr marL="0" indent="0" algn="just">
              <a:buNone/>
            </a:pPr>
            <a:endParaRPr lang="mn-MN" sz="3200"/>
          </a:p>
          <a:p>
            <a:pPr marL="0" indent="0" algn="just">
              <a:buNone/>
            </a:pPr>
            <a:endParaRPr lang="en-US" sz="3200" dirty="0"/>
          </a:p>
          <a:p>
            <a:endParaRPr lang="en-US" dirty="0"/>
          </a:p>
        </p:txBody>
      </p:sp>
      <p:sp>
        <p:nvSpPr>
          <p:cNvPr id="2" name="Title 1"/>
          <p:cNvSpPr>
            <a:spLocks noGrp="1"/>
          </p:cNvSpPr>
          <p:nvPr>
            <p:ph type="title"/>
          </p:nvPr>
        </p:nvSpPr>
        <p:spPr/>
        <p:txBody>
          <a:bodyPr>
            <a:normAutofit/>
          </a:bodyPr>
          <a:lstStyle/>
          <a:p>
            <a:br>
              <a:rPr lang="mn-MN" sz="2400">
                <a:solidFill>
                  <a:srgbClr val="0070C0"/>
                </a:solidFill>
              </a:rPr>
            </a:br>
            <a:r>
              <a:rPr lang="en-US" sz="2400">
                <a:solidFill>
                  <a:srgbClr val="0070C0"/>
                </a:solidFill>
              </a:rPr>
              <a:t>Mongolian press articles of the 19</a:t>
            </a:r>
            <a:r>
              <a:rPr lang="mn-MN" sz="2400">
                <a:solidFill>
                  <a:srgbClr val="0070C0"/>
                </a:solidFill>
              </a:rPr>
              <a:t>5</a:t>
            </a:r>
            <a:r>
              <a:rPr lang="en-US" sz="2400">
                <a:solidFill>
                  <a:srgbClr val="0070C0"/>
                </a:solidFill>
              </a:rPr>
              <a:t>0s-19</a:t>
            </a:r>
            <a:r>
              <a:rPr lang="mn-MN" sz="2400">
                <a:solidFill>
                  <a:srgbClr val="0070C0"/>
                </a:solidFill>
              </a:rPr>
              <a:t>6</a:t>
            </a:r>
            <a:r>
              <a:rPr lang="en-US" sz="2400">
                <a:solidFill>
                  <a:srgbClr val="0070C0"/>
                </a:solidFill>
              </a:rPr>
              <a:t>0s</a:t>
            </a:r>
            <a:br>
              <a:rPr lang="mn-MN" sz="2400">
                <a:solidFill>
                  <a:srgbClr val="0070C0"/>
                </a:solidFill>
              </a:rPr>
            </a:br>
            <a:r>
              <a:rPr lang="mn-MN" sz="2400">
                <a:solidFill>
                  <a:srgbClr val="0070C0"/>
                </a:solidFill>
              </a:rPr>
              <a:t>1950-1960-иад оны Монголын хэвлэлийн нийтлэл</a:t>
            </a:r>
            <a:endParaRPr lang="en-US" sz="24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mn-MN" dirty="0"/>
              <a:t>1950-иад оны дунд үед аж үйлдвэр, зам тээвэр, мал аж ахуйн салбарын тэргүүний сайчуудын зөвлөгөөн болов</a:t>
            </a:r>
            <a:r>
              <a:rPr lang="mn-MN"/>
              <a:t>. Бүх </a:t>
            </a:r>
            <a:r>
              <a:rPr lang="mn-MN" dirty="0"/>
              <a:t>аймгуудын сонин хэвлэл тогтмол гарч эхэлсэн</a:t>
            </a:r>
            <a:r>
              <a:rPr lang="mn-MN"/>
              <a:t>. Энэ </a:t>
            </a:r>
            <a:r>
              <a:rPr lang="mn-MN" dirty="0"/>
              <a:t>үеийн хэвлэлийн мэдээнд дурьдсанаар 12 </a:t>
            </a:r>
            <a:r>
              <a:rPr lang="mn-MN"/>
              <a:t>аймагт авто бааз</a:t>
            </a:r>
            <a:r>
              <a:rPr lang="mn-MN" dirty="0"/>
              <a:t>, 3000 хэрэглэгчийн телефон станц, 2000 гаруй км телефон шугам тавьсан, 1956 онд Улаанбаатар- Замын-Үүдийн төмөр зам ашиглалтанд орсон тухай мэдээлж байв. </a:t>
            </a:r>
            <a:endParaRPr lang="en-US" dirty="0"/>
          </a:p>
        </p:txBody>
      </p:sp>
      <p:sp>
        <p:nvSpPr>
          <p:cNvPr id="2" name="Title 1"/>
          <p:cNvSpPr>
            <a:spLocks noGrp="1"/>
          </p:cNvSpPr>
          <p:nvPr>
            <p:ph type="title"/>
          </p:nvPr>
        </p:nvSpPr>
        <p:spPr/>
        <p:txBody>
          <a:bodyPr>
            <a:normAutofit/>
          </a:bodyPr>
          <a:lstStyle/>
          <a:p>
            <a:br>
              <a:rPr lang="mn-MN" sz="2400">
                <a:solidFill>
                  <a:srgbClr val="0070C0"/>
                </a:solidFill>
              </a:rPr>
            </a:br>
            <a:r>
              <a:rPr lang="en-US" sz="2400">
                <a:solidFill>
                  <a:srgbClr val="0070C0"/>
                </a:solidFill>
              </a:rPr>
              <a:t>Mongolian press articles of the 19</a:t>
            </a:r>
            <a:r>
              <a:rPr lang="mn-MN" sz="2400">
                <a:solidFill>
                  <a:srgbClr val="0070C0"/>
                </a:solidFill>
              </a:rPr>
              <a:t>5</a:t>
            </a:r>
            <a:r>
              <a:rPr lang="en-US" sz="2400">
                <a:solidFill>
                  <a:srgbClr val="0070C0"/>
                </a:solidFill>
              </a:rPr>
              <a:t>0s-19</a:t>
            </a:r>
            <a:r>
              <a:rPr lang="mn-MN" sz="2400">
                <a:solidFill>
                  <a:srgbClr val="0070C0"/>
                </a:solidFill>
              </a:rPr>
              <a:t>6</a:t>
            </a:r>
            <a:r>
              <a:rPr lang="en-US" sz="2400">
                <a:solidFill>
                  <a:srgbClr val="0070C0"/>
                </a:solidFill>
              </a:rPr>
              <a:t>0s</a:t>
            </a:r>
            <a:br>
              <a:rPr lang="mn-MN" sz="2400">
                <a:solidFill>
                  <a:srgbClr val="0070C0"/>
                </a:solidFill>
              </a:rPr>
            </a:br>
            <a:r>
              <a:rPr lang="mn-MN" sz="2400">
                <a:solidFill>
                  <a:srgbClr val="0070C0"/>
                </a:solidFill>
              </a:rPr>
              <a:t>1950-1960-иад оны Монголын хэвлэлийн нийтлэл</a:t>
            </a:r>
            <a:endParaRPr lang="en-US" sz="24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14AEE0-9C23-454C-A819-1F3EC3F6BEB8}"/>
              </a:ext>
            </a:extLst>
          </p:cNvPr>
          <p:cNvSpPr>
            <a:spLocks noGrp="1"/>
          </p:cNvSpPr>
          <p:nvPr>
            <p:ph type="title"/>
          </p:nvPr>
        </p:nvSpPr>
        <p:spPr/>
        <p:txBody>
          <a:bodyPr>
            <a:normAutofit/>
          </a:bodyPr>
          <a:lstStyle/>
          <a:p>
            <a:br>
              <a:rPr lang="mn-MN" sz="2400">
                <a:solidFill>
                  <a:srgbClr val="0070C0"/>
                </a:solidFill>
              </a:rPr>
            </a:br>
            <a:r>
              <a:rPr lang="en-US" sz="2400">
                <a:solidFill>
                  <a:srgbClr val="0070C0"/>
                </a:solidFill>
              </a:rPr>
              <a:t>Mongolian press articles of the 19</a:t>
            </a:r>
            <a:r>
              <a:rPr lang="mn-MN" sz="2400">
                <a:solidFill>
                  <a:srgbClr val="0070C0"/>
                </a:solidFill>
              </a:rPr>
              <a:t>5</a:t>
            </a:r>
            <a:r>
              <a:rPr lang="en-US" sz="2400">
                <a:solidFill>
                  <a:srgbClr val="0070C0"/>
                </a:solidFill>
              </a:rPr>
              <a:t>0s-19</a:t>
            </a:r>
            <a:r>
              <a:rPr lang="mn-MN" sz="2400">
                <a:solidFill>
                  <a:srgbClr val="0070C0"/>
                </a:solidFill>
              </a:rPr>
              <a:t>6</a:t>
            </a:r>
            <a:r>
              <a:rPr lang="en-US" sz="2400">
                <a:solidFill>
                  <a:srgbClr val="0070C0"/>
                </a:solidFill>
              </a:rPr>
              <a:t>0s</a:t>
            </a:r>
            <a:br>
              <a:rPr lang="mn-MN" sz="2400">
                <a:solidFill>
                  <a:srgbClr val="0070C0"/>
                </a:solidFill>
              </a:rPr>
            </a:br>
            <a:r>
              <a:rPr lang="mn-MN" sz="2400">
                <a:solidFill>
                  <a:srgbClr val="0070C0"/>
                </a:solidFill>
              </a:rPr>
              <a:t>1950-1960-иад оны Монголын хэвлэлийн нийтлэл</a:t>
            </a:r>
            <a:endParaRPr lang="en-US" sz="2400"/>
          </a:p>
        </p:txBody>
      </p:sp>
      <p:sp>
        <p:nvSpPr>
          <p:cNvPr id="3" name="Content Placeholder 2">
            <a:extLst>
              <a:ext uri="{FF2B5EF4-FFF2-40B4-BE49-F238E27FC236}">
                <a16:creationId xmlns:a16="http://schemas.microsoft.com/office/drawing/2014/main" id="{CCA239AA-17BA-4E00-ABB9-F6C9E25A932A}"/>
              </a:ext>
            </a:extLst>
          </p:cNvPr>
          <p:cNvSpPr>
            <a:spLocks noGrp="1"/>
          </p:cNvSpPr>
          <p:nvPr>
            <p:ph idx="1"/>
          </p:nvPr>
        </p:nvSpPr>
        <p:spPr/>
        <p:txBody>
          <a:bodyPr>
            <a:normAutofit fontScale="92500" lnSpcReduction="10000"/>
          </a:bodyPr>
          <a:lstStyle/>
          <a:p>
            <a:pPr marL="0" indent="0" algn="just">
              <a:buNone/>
            </a:pPr>
            <a:r>
              <a:rPr lang="mn-MN"/>
              <a:t>Дайны дараах үеийн бүтээн байгуулалтууд өрнөн, үйлдвэрийн газрууд байгуулагдаж, нэгдэлжих хөдөлгөөн ялж хувийн өмчийг улсын, хоршооллын өмч болгосноор иргэд өөрийн гэсэн өмчгүй болж, нийгмийн малд оногдуулдаг мах, сүү, ноосны норм төлөвлөгөөг дааж дийлэхгүй болсон хөдөөгийн иргэд олноор  сум, аймаг, хот руу шилжиж, суурьшлын бүсийг бий болгож  БНМАУ-д “хотжилт” эхэлсэн түүхтэй. Үйлдвэр, үйлчилгээний газрууд олноор бий болсны дотор хэвлэх үйлдвэрийн хүчин чадал сайжирч ном, сонин, сэтгүүлүүдийг олноор хэвлэх боломж нээгджээ. </a:t>
            </a:r>
            <a:endParaRPr lang="en-US"/>
          </a:p>
        </p:txBody>
      </p:sp>
    </p:spTree>
    <p:extLst>
      <p:ext uri="{BB962C8B-B14F-4D97-AF65-F5344CB8AC3E}">
        <p14:creationId xmlns:p14="http://schemas.microsoft.com/office/powerpoint/2010/main" val="88434358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95C8CB-D5BF-40D7-9057-7B4BDDDA4892}"/>
              </a:ext>
            </a:extLst>
          </p:cNvPr>
          <p:cNvSpPr>
            <a:spLocks noGrp="1"/>
          </p:cNvSpPr>
          <p:nvPr>
            <p:ph type="title"/>
          </p:nvPr>
        </p:nvSpPr>
        <p:spPr/>
        <p:txBody>
          <a:bodyPr>
            <a:normAutofit/>
          </a:bodyPr>
          <a:lstStyle/>
          <a:p>
            <a:br>
              <a:rPr lang="mn-MN" sz="2400">
                <a:solidFill>
                  <a:srgbClr val="0070C0"/>
                </a:solidFill>
              </a:rPr>
            </a:br>
            <a:r>
              <a:rPr lang="en-US" sz="2400">
                <a:solidFill>
                  <a:srgbClr val="0070C0"/>
                </a:solidFill>
              </a:rPr>
              <a:t>Mongolian press articles of the 19</a:t>
            </a:r>
            <a:r>
              <a:rPr lang="mn-MN" sz="2400">
                <a:solidFill>
                  <a:srgbClr val="0070C0"/>
                </a:solidFill>
              </a:rPr>
              <a:t>5</a:t>
            </a:r>
            <a:r>
              <a:rPr lang="en-US" sz="2400">
                <a:solidFill>
                  <a:srgbClr val="0070C0"/>
                </a:solidFill>
              </a:rPr>
              <a:t>0s-19</a:t>
            </a:r>
            <a:r>
              <a:rPr lang="mn-MN" sz="2400">
                <a:solidFill>
                  <a:srgbClr val="0070C0"/>
                </a:solidFill>
              </a:rPr>
              <a:t>6</a:t>
            </a:r>
            <a:r>
              <a:rPr lang="en-US" sz="2400">
                <a:solidFill>
                  <a:srgbClr val="0070C0"/>
                </a:solidFill>
              </a:rPr>
              <a:t>0s</a:t>
            </a:r>
            <a:br>
              <a:rPr lang="mn-MN" sz="2400">
                <a:solidFill>
                  <a:srgbClr val="0070C0"/>
                </a:solidFill>
              </a:rPr>
            </a:br>
            <a:r>
              <a:rPr lang="mn-MN" sz="2400">
                <a:solidFill>
                  <a:srgbClr val="0070C0"/>
                </a:solidFill>
              </a:rPr>
              <a:t>1950-1960-иад оны Монголын хэвлэлийн нийтлэл</a:t>
            </a:r>
            <a:endParaRPr lang="en-US" sz="2400"/>
          </a:p>
        </p:txBody>
      </p:sp>
      <p:sp>
        <p:nvSpPr>
          <p:cNvPr id="3" name="Content Placeholder 2">
            <a:extLst>
              <a:ext uri="{FF2B5EF4-FFF2-40B4-BE49-F238E27FC236}">
                <a16:creationId xmlns:a16="http://schemas.microsoft.com/office/drawing/2014/main" id="{5DC5A214-80A2-4083-990A-96DA98C32F10}"/>
              </a:ext>
            </a:extLst>
          </p:cNvPr>
          <p:cNvSpPr>
            <a:spLocks noGrp="1"/>
          </p:cNvSpPr>
          <p:nvPr>
            <p:ph idx="1"/>
          </p:nvPr>
        </p:nvSpPr>
        <p:spPr/>
        <p:txBody>
          <a:bodyPr>
            <a:normAutofit fontScale="92500" lnSpcReduction="20000"/>
          </a:bodyPr>
          <a:lstStyle/>
          <a:p>
            <a:pPr marL="0" indent="0" algn="just">
              <a:buNone/>
            </a:pPr>
            <a:r>
              <a:rPr lang="mn-MN"/>
              <a:t>Дэлхийн хоёрдугаар дайны дараа улс орноороо кирилл үсэгт шилжин бүх нийтийн бичиг үсгийн боловсрол дээшилж, нэгдэлжих хөдөлгөөнийг залгаж атар газар эзэмшсэн зэрэг улс оронд бүх нийтийг хамран өрнөсөн үйл явцын үр дүнд нийгэм, эдийн засаг, соёлын амьдралд гарсан өөрчлөлт нь хэвлэлийн хуудаснаа байнга гарах гол сэдэв болов. Энэ үед техник технологи хөгжсөн, хэвлэлийн үйлдвэрийн хүчин чадал сайжирсан, сонин, сэтгүүлүүд кирилл үсгээр хэвлэгдсэн зэрэг нийгмийн байдал эрс өөрчлөгдсөн үед хэвлэгдсэнээрээ онцлогтой. </a:t>
            </a:r>
            <a:endParaRPr lang="en-US"/>
          </a:p>
          <a:p>
            <a:endParaRPr lang="en-US"/>
          </a:p>
        </p:txBody>
      </p:sp>
    </p:spTree>
    <p:extLst>
      <p:ext uri="{BB962C8B-B14F-4D97-AF65-F5344CB8AC3E}">
        <p14:creationId xmlns:p14="http://schemas.microsoft.com/office/powerpoint/2010/main" val="3170663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138943-10DC-4C4F-ABE0-ADC82C0585E1}"/>
              </a:ext>
            </a:extLst>
          </p:cNvPr>
          <p:cNvSpPr>
            <a:spLocks noGrp="1"/>
          </p:cNvSpPr>
          <p:nvPr>
            <p:ph type="title"/>
          </p:nvPr>
        </p:nvSpPr>
        <p:spPr/>
        <p:txBody>
          <a:bodyPr>
            <a:normAutofit/>
          </a:bodyPr>
          <a:lstStyle/>
          <a:p>
            <a:br>
              <a:rPr lang="mn-MN" sz="2400">
                <a:solidFill>
                  <a:srgbClr val="0070C0"/>
                </a:solidFill>
              </a:rPr>
            </a:br>
            <a:r>
              <a:rPr lang="en-US" sz="2400">
                <a:solidFill>
                  <a:srgbClr val="0070C0"/>
                </a:solidFill>
              </a:rPr>
              <a:t>Mongolian press articles of the 19</a:t>
            </a:r>
            <a:r>
              <a:rPr lang="mn-MN" sz="2400">
                <a:solidFill>
                  <a:srgbClr val="0070C0"/>
                </a:solidFill>
              </a:rPr>
              <a:t>5</a:t>
            </a:r>
            <a:r>
              <a:rPr lang="en-US" sz="2400">
                <a:solidFill>
                  <a:srgbClr val="0070C0"/>
                </a:solidFill>
              </a:rPr>
              <a:t>0s-19</a:t>
            </a:r>
            <a:r>
              <a:rPr lang="mn-MN" sz="2400">
                <a:solidFill>
                  <a:srgbClr val="0070C0"/>
                </a:solidFill>
              </a:rPr>
              <a:t>6</a:t>
            </a:r>
            <a:r>
              <a:rPr lang="en-US" sz="2400">
                <a:solidFill>
                  <a:srgbClr val="0070C0"/>
                </a:solidFill>
              </a:rPr>
              <a:t>0s</a:t>
            </a:r>
            <a:br>
              <a:rPr lang="mn-MN" sz="2400">
                <a:solidFill>
                  <a:srgbClr val="0070C0"/>
                </a:solidFill>
              </a:rPr>
            </a:br>
            <a:r>
              <a:rPr lang="mn-MN" sz="2400">
                <a:solidFill>
                  <a:srgbClr val="0070C0"/>
                </a:solidFill>
              </a:rPr>
              <a:t>1950-1960-иад оны Монголын хэвлэлийн нийтлэл</a:t>
            </a:r>
            <a:endParaRPr lang="en-US" sz="2400"/>
          </a:p>
        </p:txBody>
      </p:sp>
      <p:sp>
        <p:nvSpPr>
          <p:cNvPr id="3" name="Content Placeholder 2">
            <a:extLst>
              <a:ext uri="{FF2B5EF4-FFF2-40B4-BE49-F238E27FC236}">
                <a16:creationId xmlns:a16="http://schemas.microsoft.com/office/drawing/2014/main" id="{DAEA34FD-EB5C-43CE-9178-07785FCE62CE}"/>
              </a:ext>
            </a:extLst>
          </p:cNvPr>
          <p:cNvSpPr>
            <a:spLocks noGrp="1"/>
          </p:cNvSpPr>
          <p:nvPr>
            <p:ph idx="1"/>
          </p:nvPr>
        </p:nvSpPr>
        <p:spPr/>
        <p:txBody>
          <a:bodyPr>
            <a:normAutofit lnSpcReduction="10000"/>
          </a:bodyPr>
          <a:lstStyle/>
          <a:p>
            <a:pPr marL="0" indent="0" algn="just">
              <a:buNone/>
            </a:pPr>
            <a:r>
              <a:rPr lang="mn-MN"/>
              <a:t>Хэвлэлүүд хот хөдөөгийн ажилчин, малчин эмэгтэйчүүдийн  ажил амьдрал болон нам, засгийн  бодлогыг сурталчилсан мэдээ, материалаас гадна  гэрэл зураг, зөвлөгөө, уран зохиолын булантай болжээ. Гол сэдэв нь “Социалист хөдөлмөрийн бригадад”, “Төмөр замчин”, “Ган замчид”, “Малчин эмэгтэйн тухай”, “Хоньчины  тухай” зэрэг хөдөөгийн ажил, амьдралын гол онцлогийг тусгаж байв.</a:t>
            </a:r>
            <a:endParaRPr lang="en-US"/>
          </a:p>
          <a:p>
            <a:endParaRPr lang="en-US"/>
          </a:p>
        </p:txBody>
      </p:sp>
    </p:spTree>
    <p:extLst>
      <p:ext uri="{BB962C8B-B14F-4D97-AF65-F5344CB8AC3E}">
        <p14:creationId xmlns:p14="http://schemas.microsoft.com/office/powerpoint/2010/main" val="261336731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987D63-A3C7-4CA4-ABFE-0F318D115B25}"/>
              </a:ext>
            </a:extLst>
          </p:cNvPr>
          <p:cNvSpPr>
            <a:spLocks noGrp="1"/>
          </p:cNvSpPr>
          <p:nvPr>
            <p:ph type="title"/>
          </p:nvPr>
        </p:nvSpPr>
        <p:spPr/>
        <p:txBody>
          <a:bodyPr>
            <a:normAutofit/>
          </a:bodyPr>
          <a:lstStyle/>
          <a:p>
            <a:br>
              <a:rPr lang="mn-MN" sz="2400">
                <a:solidFill>
                  <a:srgbClr val="0070C0"/>
                </a:solidFill>
              </a:rPr>
            </a:br>
            <a:r>
              <a:rPr lang="en-US" sz="2400">
                <a:solidFill>
                  <a:srgbClr val="0070C0"/>
                </a:solidFill>
              </a:rPr>
              <a:t>Mongolian press articles of the 19</a:t>
            </a:r>
            <a:r>
              <a:rPr lang="mn-MN" sz="2400">
                <a:solidFill>
                  <a:srgbClr val="0070C0"/>
                </a:solidFill>
              </a:rPr>
              <a:t>5</a:t>
            </a:r>
            <a:r>
              <a:rPr lang="en-US" sz="2400">
                <a:solidFill>
                  <a:srgbClr val="0070C0"/>
                </a:solidFill>
              </a:rPr>
              <a:t>0s-19</a:t>
            </a:r>
            <a:r>
              <a:rPr lang="mn-MN" sz="2400">
                <a:solidFill>
                  <a:srgbClr val="0070C0"/>
                </a:solidFill>
              </a:rPr>
              <a:t>6</a:t>
            </a:r>
            <a:r>
              <a:rPr lang="en-US" sz="2400">
                <a:solidFill>
                  <a:srgbClr val="0070C0"/>
                </a:solidFill>
              </a:rPr>
              <a:t>0s</a:t>
            </a:r>
            <a:br>
              <a:rPr lang="mn-MN" sz="2400">
                <a:solidFill>
                  <a:srgbClr val="0070C0"/>
                </a:solidFill>
              </a:rPr>
            </a:br>
            <a:r>
              <a:rPr lang="mn-MN" sz="2400">
                <a:solidFill>
                  <a:srgbClr val="0070C0"/>
                </a:solidFill>
              </a:rPr>
              <a:t>1950-1960-иад оны Монголын хэвлэлийн нийтлэл</a:t>
            </a:r>
            <a:endParaRPr lang="en-US" sz="2400"/>
          </a:p>
        </p:txBody>
      </p:sp>
      <p:sp>
        <p:nvSpPr>
          <p:cNvPr id="3" name="Content Placeholder 2">
            <a:extLst>
              <a:ext uri="{FF2B5EF4-FFF2-40B4-BE49-F238E27FC236}">
                <a16:creationId xmlns:a16="http://schemas.microsoft.com/office/drawing/2014/main" id="{8136B7E0-128F-4CD6-900B-FC262E1A0796}"/>
              </a:ext>
            </a:extLst>
          </p:cNvPr>
          <p:cNvSpPr>
            <a:spLocks noGrp="1"/>
          </p:cNvSpPr>
          <p:nvPr>
            <p:ph idx="1"/>
          </p:nvPr>
        </p:nvSpPr>
        <p:spPr/>
        <p:txBody>
          <a:bodyPr>
            <a:normAutofit fontScale="92500" lnSpcReduction="20000"/>
          </a:bodyPr>
          <a:lstStyle/>
          <a:p>
            <a:pPr marL="0" indent="0" algn="just">
              <a:buNone/>
            </a:pPr>
            <a:r>
              <a:rPr lang="mn-MN"/>
              <a:t>Энэ үеийн хэвлэлийн бодлого нь хувь хүн хамт олны амжилт бүтээлийн мэдээ, мэдээллийг ихээр нийтэлж, үлгэр дуурайл, урам зоригийг өрнүүлэн социализмын ололт, эрх баригч МАХН-ын бодлогыг сурталчлан таниулах зэргээр үзэл суртлын зэвсгийн үүргийг биелүүлж байлаа. Социалист хөдөлмөрийг өрнүүлж, эх орноо цэцэглүүлэн хөгжүүлэх чин хүсэл, эрмэлзэлтэй хөдөлмөрлөснөөр элбэг дэлбэг, аз жаргалтай болох хүсэл зорилготой, хүн бүр хөдөлмөр бүтээл, үр дүнг эрхэмлэж, шударгаар хөдөлмөрлөвөл  амьдрал дээшилж, алдар нэр ч ирнэ гэдэг итгэл үнэмшил нь хэвлэлийн нийтлэлийн гол зарчим болж байжээ. </a:t>
            </a:r>
            <a:endParaRPr lang="en-US"/>
          </a:p>
        </p:txBody>
      </p:sp>
    </p:spTree>
    <p:extLst>
      <p:ext uri="{BB962C8B-B14F-4D97-AF65-F5344CB8AC3E}">
        <p14:creationId xmlns:p14="http://schemas.microsoft.com/office/powerpoint/2010/main" val="188136678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45B3F4-3DD1-458F-AFA8-BDC4CBC729A4}"/>
              </a:ext>
            </a:extLst>
          </p:cNvPr>
          <p:cNvSpPr>
            <a:spLocks noGrp="1"/>
          </p:cNvSpPr>
          <p:nvPr>
            <p:ph type="title"/>
          </p:nvPr>
        </p:nvSpPr>
        <p:spPr/>
        <p:txBody>
          <a:bodyPr>
            <a:normAutofit/>
          </a:bodyPr>
          <a:lstStyle/>
          <a:p>
            <a:br>
              <a:rPr lang="mn-MN" sz="2400">
                <a:solidFill>
                  <a:srgbClr val="0070C0"/>
                </a:solidFill>
              </a:rPr>
            </a:br>
            <a:r>
              <a:rPr lang="en-US" sz="2400">
                <a:solidFill>
                  <a:srgbClr val="0070C0"/>
                </a:solidFill>
              </a:rPr>
              <a:t>Mongolian press articles of the 19</a:t>
            </a:r>
            <a:r>
              <a:rPr lang="mn-MN" sz="2400">
                <a:solidFill>
                  <a:srgbClr val="0070C0"/>
                </a:solidFill>
              </a:rPr>
              <a:t>5</a:t>
            </a:r>
            <a:r>
              <a:rPr lang="en-US" sz="2400">
                <a:solidFill>
                  <a:srgbClr val="0070C0"/>
                </a:solidFill>
              </a:rPr>
              <a:t>0s-19</a:t>
            </a:r>
            <a:r>
              <a:rPr lang="mn-MN" sz="2400">
                <a:solidFill>
                  <a:srgbClr val="0070C0"/>
                </a:solidFill>
              </a:rPr>
              <a:t>6</a:t>
            </a:r>
            <a:r>
              <a:rPr lang="en-US" sz="2400">
                <a:solidFill>
                  <a:srgbClr val="0070C0"/>
                </a:solidFill>
              </a:rPr>
              <a:t>0s</a:t>
            </a:r>
            <a:br>
              <a:rPr lang="mn-MN" sz="2400">
                <a:solidFill>
                  <a:srgbClr val="0070C0"/>
                </a:solidFill>
              </a:rPr>
            </a:br>
            <a:r>
              <a:rPr lang="mn-MN" sz="2400">
                <a:solidFill>
                  <a:srgbClr val="0070C0"/>
                </a:solidFill>
              </a:rPr>
              <a:t>1950-1960-иад оны Монголын хэвлэлийн нийтлэл</a:t>
            </a:r>
            <a:endParaRPr lang="en-US" sz="2400"/>
          </a:p>
        </p:txBody>
      </p:sp>
      <p:sp>
        <p:nvSpPr>
          <p:cNvPr id="3" name="Content Placeholder 2">
            <a:extLst>
              <a:ext uri="{FF2B5EF4-FFF2-40B4-BE49-F238E27FC236}">
                <a16:creationId xmlns:a16="http://schemas.microsoft.com/office/drawing/2014/main" id="{5E2A4A57-F17F-4E30-BA3C-048ED3899C4A}"/>
              </a:ext>
            </a:extLst>
          </p:cNvPr>
          <p:cNvSpPr>
            <a:spLocks noGrp="1"/>
          </p:cNvSpPr>
          <p:nvPr>
            <p:ph idx="1"/>
          </p:nvPr>
        </p:nvSpPr>
        <p:spPr/>
        <p:txBody>
          <a:bodyPr>
            <a:normAutofit fontScale="85000" lnSpcReduction="10000"/>
          </a:bodyPr>
          <a:lstStyle/>
          <a:p>
            <a:pPr marL="0" indent="0" algn="just">
              <a:buNone/>
            </a:pPr>
            <a:r>
              <a:rPr lang="mn-MN"/>
              <a:t>Энэ үед дэлхий дахин хэдийгээр социалист, капиталист хоёр системд хуваагдаж “хүйтэн дайн”-ы он жилүүд үргэлжилж байсан ч манай орны хувьд олон нийтийн мэдээллийн хэрэгслийн систем нэгэнт бүрэлдэн тогтож, цаасан буюу хэвлэмэл бүтээгдэхүүний мэдээллийн үр нөлөө дээшилсэн, хэвлэх үйлдвэрийн тоног төхөөрөмж хөгжсөн үе байлаа. 1960-аад оны дунд үед сэтгүүлийн нийтлэлийн бодлогод хөдөөгийн малчдын амьдрал ахуй, хадлан тэжээл бэлтгэх, төл бойжуулах, газар тариалангийн ажил социалист өмч хөрөнгө, социалист уралдаан, илгээлтийн эзэн, үйлдвэрийн бүтээн байгуулалт, хүүхдийн хүмүүжил, эцэг эхийн хараа хяналтын тухай сэдвүүд зонхилж байв.</a:t>
            </a:r>
            <a:endParaRPr lang="en-US"/>
          </a:p>
        </p:txBody>
      </p:sp>
    </p:spTree>
    <p:extLst>
      <p:ext uri="{BB962C8B-B14F-4D97-AF65-F5344CB8AC3E}">
        <p14:creationId xmlns:p14="http://schemas.microsoft.com/office/powerpoint/2010/main" val="361274878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9181F4-1A6F-4050-ABE2-C36CAB635051}"/>
              </a:ext>
            </a:extLst>
          </p:cNvPr>
          <p:cNvSpPr>
            <a:spLocks noGrp="1"/>
          </p:cNvSpPr>
          <p:nvPr>
            <p:ph type="title"/>
          </p:nvPr>
        </p:nvSpPr>
        <p:spPr/>
        <p:txBody>
          <a:bodyPr>
            <a:normAutofit/>
          </a:bodyPr>
          <a:lstStyle/>
          <a:p>
            <a:br>
              <a:rPr lang="mn-MN" sz="2400">
                <a:solidFill>
                  <a:srgbClr val="0070C0"/>
                </a:solidFill>
              </a:rPr>
            </a:br>
            <a:r>
              <a:rPr lang="en-US" sz="2400">
                <a:solidFill>
                  <a:srgbClr val="0070C0"/>
                </a:solidFill>
              </a:rPr>
              <a:t>Mongolian press articles of the 19</a:t>
            </a:r>
            <a:r>
              <a:rPr lang="mn-MN" sz="2400">
                <a:solidFill>
                  <a:srgbClr val="0070C0"/>
                </a:solidFill>
              </a:rPr>
              <a:t>5</a:t>
            </a:r>
            <a:r>
              <a:rPr lang="en-US" sz="2400">
                <a:solidFill>
                  <a:srgbClr val="0070C0"/>
                </a:solidFill>
              </a:rPr>
              <a:t>0s-19</a:t>
            </a:r>
            <a:r>
              <a:rPr lang="mn-MN" sz="2400">
                <a:solidFill>
                  <a:srgbClr val="0070C0"/>
                </a:solidFill>
              </a:rPr>
              <a:t>6</a:t>
            </a:r>
            <a:r>
              <a:rPr lang="en-US" sz="2400">
                <a:solidFill>
                  <a:srgbClr val="0070C0"/>
                </a:solidFill>
              </a:rPr>
              <a:t>0s</a:t>
            </a:r>
            <a:br>
              <a:rPr lang="mn-MN" sz="2400">
                <a:solidFill>
                  <a:srgbClr val="0070C0"/>
                </a:solidFill>
              </a:rPr>
            </a:br>
            <a:r>
              <a:rPr lang="mn-MN" sz="2400">
                <a:solidFill>
                  <a:srgbClr val="0070C0"/>
                </a:solidFill>
              </a:rPr>
              <a:t>1950-1960-иад оны Монголын хэвлэлийн нийтлэл</a:t>
            </a:r>
            <a:endParaRPr lang="en-US" sz="2400"/>
          </a:p>
        </p:txBody>
      </p:sp>
      <p:sp>
        <p:nvSpPr>
          <p:cNvPr id="3" name="Content Placeholder 2">
            <a:extLst>
              <a:ext uri="{FF2B5EF4-FFF2-40B4-BE49-F238E27FC236}">
                <a16:creationId xmlns:a16="http://schemas.microsoft.com/office/drawing/2014/main" id="{5581CFA7-39CC-4482-B938-B1CCFB2919ED}"/>
              </a:ext>
            </a:extLst>
          </p:cNvPr>
          <p:cNvSpPr>
            <a:spLocks noGrp="1"/>
          </p:cNvSpPr>
          <p:nvPr>
            <p:ph idx="1"/>
          </p:nvPr>
        </p:nvSpPr>
        <p:spPr/>
        <p:txBody>
          <a:bodyPr>
            <a:normAutofit fontScale="85000" lnSpcReduction="20000"/>
          </a:bodyPr>
          <a:lstStyle/>
          <a:p>
            <a:pPr marL="0" indent="0" algn="just">
              <a:buNone/>
            </a:pPr>
            <a:r>
              <a:rPr lang="mn-MN"/>
              <a:t>1960-аад оны нэг томоохон олон нийтийг хамарсан ажил нь 1959 онд хуралдсан МАХН-ын Төв хорооны III бүгд хурлаас Хүн амын соёлч боловсон байдлыг дээшлүүлэхийн тулд орон даяар соёлын довтолгоог зохиохоор  шийдвэрлэжээ. Соёлын довтолгоо юуны өмнө ард иргэдийн ахуй, амьдралын хэвшлийг өөрчлөх, ялангуяа хөдөөгийн хөдөлмөрчдөд ахуйн соёл нэвтрүүлэх, бүх нийтээр бичигтэн болгох, ерөнхий боловсролыг дээшлүүлэх, нийтийн аж ахуйн үйлчилгээний системийг аажмаар бүрэлдүүлэн, материаллаг баазтай болгох явдал байлаа. Соёлын хувьсгалын үр дүнд соёл боловсрол, шинжлэх ухаан, урлаг, утга зохиол, эрүүлийг хамгаалах ажил түргэн хурдацтай хөгжиж байв.</a:t>
            </a:r>
            <a:endParaRPr lang="en-US"/>
          </a:p>
          <a:p>
            <a:endParaRPr lang="en-US"/>
          </a:p>
        </p:txBody>
      </p:sp>
    </p:spTree>
    <p:extLst>
      <p:ext uri="{BB962C8B-B14F-4D97-AF65-F5344CB8AC3E}">
        <p14:creationId xmlns:p14="http://schemas.microsoft.com/office/powerpoint/2010/main" val="89541601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2FE02C-FD3F-4B1B-828A-D2A041193206}"/>
              </a:ext>
            </a:extLst>
          </p:cNvPr>
          <p:cNvSpPr>
            <a:spLocks noGrp="1"/>
          </p:cNvSpPr>
          <p:nvPr>
            <p:ph type="title"/>
          </p:nvPr>
        </p:nvSpPr>
        <p:spPr/>
        <p:txBody>
          <a:bodyPr>
            <a:normAutofit/>
          </a:bodyPr>
          <a:lstStyle/>
          <a:p>
            <a:br>
              <a:rPr lang="mn-MN" sz="2400">
                <a:solidFill>
                  <a:srgbClr val="0070C0"/>
                </a:solidFill>
              </a:rPr>
            </a:br>
            <a:r>
              <a:rPr lang="en-US" sz="2400">
                <a:solidFill>
                  <a:srgbClr val="0070C0"/>
                </a:solidFill>
              </a:rPr>
              <a:t>Mongolian press articles of the 19</a:t>
            </a:r>
            <a:r>
              <a:rPr lang="mn-MN" sz="2400">
                <a:solidFill>
                  <a:srgbClr val="0070C0"/>
                </a:solidFill>
              </a:rPr>
              <a:t>5</a:t>
            </a:r>
            <a:r>
              <a:rPr lang="en-US" sz="2400">
                <a:solidFill>
                  <a:srgbClr val="0070C0"/>
                </a:solidFill>
              </a:rPr>
              <a:t>0s-19</a:t>
            </a:r>
            <a:r>
              <a:rPr lang="mn-MN" sz="2400">
                <a:solidFill>
                  <a:srgbClr val="0070C0"/>
                </a:solidFill>
              </a:rPr>
              <a:t>6</a:t>
            </a:r>
            <a:r>
              <a:rPr lang="en-US" sz="2400">
                <a:solidFill>
                  <a:srgbClr val="0070C0"/>
                </a:solidFill>
              </a:rPr>
              <a:t>0s</a:t>
            </a:r>
            <a:br>
              <a:rPr lang="mn-MN" sz="2400">
                <a:solidFill>
                  <a:srgbClr val="0070C0"/>
                </a:solidFill>
              </a:rPr>
            </a:br>
            <a:r>
              <a:rPr lang="mn-MN" sz="2400">
                <a:solidFill>
                  <a:srgbClr val="0070C0"/>
                </a:solidFill>
              </a:rPr>
              <a:t>1950-1960-иад оны Монголын хэвлэлийн нийтлэл</a:t>
            </a:r>
            <a:endParaRPr lang="en-US" sz="2400"/>
          </a:p>
        </p:txBody>
      </p:sp>
      <p:sp>
        <p:nvSpPr>
          <p:cNvPr id="3" name="Content Placeholder 2">
            <a:extLst>
              <a:ext uri="{FF2B5EF4-FFF2-40B4-BE49-F238E27FC236}">
                <a16:creationId xmlns:a16="http://schemas.microsoft.com/office/drawing/2014/main" id="{1F27073F-D50A-4087-B7BF-2D153AA8248F}"/>
              </a:ext>
            </a:extLst>
          </p:cNvPr>
          <p:cNvSpPr>
            <a:spLocks noGrp="1"/>
          </p:cNvSpPr>
          <p:nvPr>
            <p:ph idx="1"/>
          </p:nvPr>
        </p:nvSpPr>
        <p:spPr/>
        <p:txBody>
          <a:bodyPr>
            <a:normAutofit fontScale="85000" lnSpcReduction="20000"/>
          </a:bodyPr>
          <a:lstStyle/>
          <a:p>
            <a:pPr marL="0" indent="0" algn="just">
              <a:buNone/>
            </a:pPr>
            <a:r>
              <a:rPr lang="mn-MN"/>
              <a:t>Хөдөөгийн амьдрал, хөдөлмөрийн сайчуудын сэдэв нь эмэгтэйчүүдийн хэвлэлийн нэг томоохон  сэдэв нь юм. Энх тайван цаг ирэх тутам эмэгтэйчүүдийн сэтгүүлийн нийтлэлийн агуулга нь нийтлэг соёлыг нэвтрүүлэх, нам засгаас авч байгаа арга хэмжээ шийдвэрийг хэрэгжүүлэх, баатарлаг гавьяа байгуулсан бүсгүйчүүдийн тухай бодит хүний дүрээр тэмдэглэл, найруулал нийтэлж бусад эмэгтэйчүүдэд үлгэр дуурайл үзүүлж байлаа. Нам засгаас бодлоготойгоор тэргүүний эмэгтэйчүүдийг олноор төрүүлэн гаргах, дэмжлэг, туслалцаа үзүүлэхэд анхаарсан бөгөөд энэ сэдэв нь эмэгтэйчүүдийн сэтгүүлийн нийтлэлийн гол бодлого нь болж байв. </a:t>
            </a:r>
            <a:endParaRPr lang="en-US"/>
          </a:p>
          <a:p>
            <a:endParaRPr lang="en-US"/>
          </a:p>
        </p:txBody>
      </p:sp>
    </p:spTree>
    <p:extLst>
      <p:ext uri="{BB962C8B-B14F-4D97-AF65-F5344CB8AC3E}">
        <p14:creationId xmlns:p14="http://schemas.microsoft.com/office/powerpoint/2010/main" val="371787696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E56A4B-F3D3-4BD5-9FB9-0B0F60FA67B5}"/>
              </a:ext>
            </a:extLst>
          </p:cNvPr>
          <p:cNvSpPr>
            <a:spLocks noGrp="1"/>
          </p:cNvSpPr>
          <p:nvPr>
            <p:ph type="title"/>
          </p:nvPr>
        </p:nvSpPr>
        <p:spPr/>
        <p:txBody>
          <a:bodyPr>
            <a:normAutofit/>
          </a:bodyPr>
          <a:lstStyle/>
          <a:p>
            <a:br>
              <a:rPr lang="mn-MN" sz="2400">
                <a:solidFill>
                  <a:srgbClr val="0070C0"/>
                </a:solidFill>
              </a:rPr>
            </a:br>
            <a:r>
              <a:rPr lang="en-US" sz="2400">
                <a:solidFill>
                  <a:srgbClr val="0070C0"/>
                </a:solidFill>
              </a:rPr>
              <a:t>Mongolian press articles of the 19</a:t>
            </a:r>
            <a:r>
              <a:rPr lang="mn-MN" sz="2400">
                <a:solidFill>
                  <a:srgbClr val="0070C0"/>
                </a:solidFill>
              </a:rPr>
              <a:t>5</a:t>
            </a:r>
            <a:r>
              <a:rPr lang="en-US" sz="2400">
                <a:solidFill>
                  <a:srgbClr val="0070C0"/>
                </a:solidFill>
              </a:rPr>
              <a:t>0s-19</a:t>
            </a:r>
            <a:r>
              <a:rPr lang="mn-MN" sz="2400">
                <a:solidFill>
                  <a:srgbClr val="0070C0"/>
                </a:solidFill>
              </a:rPr>
              <a:t>6</a:t>
            </a:r>
            <a:r>
              <a:rPr lang="en-US" sz="2400">
                <a:solidFill>
                  <a:srgbClr val="0070C0"/>
                </a:solidFill>
              </a:rPr>
              <a:t>0s</a:t>
            </a:r>
            <a:br>
              <a:rPr lang="mn-MN" sz="2400">
                <a:solidFill>
                  <a:srgbClr val="0070C0"/>
                </a:solidFill>
              </a:rPr>
            </a:br>
            <a:r>
              <a:rPr lang="mn-MN" sz="2400">
                <a:solidFill>
                  <a:srgbClr val="0070C0"/>
                </a:solidFill>
              </a:rPr>
              <a:t>1950-1960-иад оны Монголын хэвлэлийн нийтлэл</a:t>
            </a:r>
            <a:endParaRPr lang="en-US" sz="2400"/>
          </a:p>
        </p:txBody>
      </p:sp>
      <p:sp>
        <p:nvSpPr>
          <p:cNvPr id="3" name="Content Placeholder 2">
            <a:extLst>
              <a:ext uri="{FF2B5EF4-FFF2-40B4-BE49-F238E27FC236}">
                <a16:creationId xmlns:a16="http://schemas.microsoft.com/office/drawing/2014/main" id="{47B1F905-CC3E-467D-AD0D-2AB4B2C674E0}"/>
              </a:ext>
            </a:extLst>
          </p:cNvPr>
          <p:cNvSpPr>
            <a:spLocks noGrp="1"/>
          </p:cNvSpPr>
          <p:nvPr>
            <p:ph idx="1"/>
          </p:nvPr>
        </p:nvSpPr>
        <p:spPr/>
        <p:txBody>
          <a:bodyPr>
            <a:noAutofit/>
          </a:bodyPr>
          <a:lstStyle/>
          <a:p>
            <a:pPr marL="0" indent="0" algn="just">
              <a:buNone/>
            </a:pPr>
            <a:r>
              <a:rPr lang="mn-MN" sz="1800"/>
              <a:t>БНМАУ-ын анхны  хөдөлмөрийн баатар эмэгтэй Төв аймгийн Батсүмбэр сумын саальчин А.Авирмэд, Завхан аймгийн Шилүүстэй сумын тэмээчин Т.Бумбаа, Өмнөговь аймгийн Мандал-Овоо сумын тэмээчин Д.Жижээ,  Дундговь аймгийн Хулд сумын тэмээчин Б.Эс, Сэлэнгэ аймгийн   Зүүнхараагийн САА-н гахайчин Ц.Буниа, Дундговь аймгийн Дэлгэрхангай сумын тууварчин Ж.Жагварал, Төв аймгийн Батсүмбэрийн САА-н ногоочин Д.Долгор, Борнуурын САА-н ногоочин С.Бадамсүрэн, Говь-Алтай аймгийн Эрдэнэ сумын малчин Я.Намгаа зэрэг олон баатар эмэгтэйчүүд төрөн гарсан нь тухайн үеийн нам, төрөөс бодлоготойгоор эмэгтэйчүүдийн хөдөлмөрийг үнэлэх үнэлэмжийг дээшлүүлсэн, боломж олгосон төдийгүй тэднийг даган дуурайх эрмэлзэл төрүүлэхэд гол зорилго нь оршиж байсан байна</a:t>
            </a:r>
            <a:r>
              <a:rPr lang="mn-MN" sz="1600"/>
              <a:t>. </a:t>
            </a:r>
            <a:endParaRPr lang="en-US" sz="1600"/>
          </a:p>
        </p:txBody>
      </p:sp>
    </p:spTree>
    <p:extLst>
      <p:ext uri="{BB962C8B-B14F-4D97-AF65-F5344CB8AC3E}">
        <p14:creationId xmlns:p14="http://schemas.microsoft.com/office/powerpoint/2010/main" val="188415145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4A41B1-2559-4824-98AE-C1974BD8177D}"/>
              </a:ext>
            </a:extLst>
          </p:cNvPr>
          <p:cNvSpPr>
            <a:spLocks noGrp="1"/>
          </p:cNvSpPr>
          <p:nvPr>
            <p:ph type="title"/>
          </p:nvPr>
        </p:nvSpPr>
        <p:spPr/>
        <p:txBody>
          <a:bodyPr>
            <a:normAutofit/>
          </a:bodyPr>
          <a:lstStyle/>
          <a:p>
            <a:br>
              <a:rPr lang="mn-MN" sz="2400">
                <a:solidFill>
                  <a:srgbClr val="0070C0"/>
                </a:solidFill>
              </a:rPr>
            </a:br>
            <a:r>
              <a:rPr lang="en-US" sz="2400">
                <a:solidFill>
                  <a:srgbClr val="0070C0"/>
                </a:solidFill>
              </a:rPr>
              <a:t>Mongolian press articles of the 19</a:t>
            </a:r>
            <a:r>
              <a:rPr lang="mn-MN" sz="2400">
                <a:solidFill>
                  <a:srgbClr val="0070C0"/>
                </a:solidFill>
              </a:rPr>
              <a:t>5</a:t>
            </a:r>
            <a:r>
              <a:rPr lang="en-US" sz="2400">
                <a:solidFill>
                  <a:srgbClr val="0070C0"/>
                </a:solidFill>
              </a:rPr>
              <a:t>0s-19</a:t>
            </a:r>
            <a:r>
              <a:rPr lang="mn-MN" sz="2400">
                <a:solidFill>
                  <a:srgbClr val="0070C0"/>
                </a:solidFill>
              </a:rPr>
              <a:t>6</a:t>
            </a:r>
            <a:r>
              <a:rPr lang="en-US" sz="2400">
                <a:solidFill>
                  <a:srgbClr val="0070C0"/>
                </a:solidFill>
              </a:rPr>
              <a:t>0s</a:t>
            </a:r>
            <a:br>
              <a:rPr lang="mn-MN" sz="2400">
                <a:solidFill>
                  <a:srgbClr val="0070C0"/>
                </a:solidFill>
              </a:rPr>
            </a:br>
            <a:r>
              <a:rPr lang="mn-MN" sz="2400">
                <a:solidFill>
                  <a:srgbClr val="0070C0"/>
                </a:solidFill>
              </a:rPr>
              <a:t>1950-1960-иад оны Монголын хэвлэлийн нийтлэл</a:t>
            </a:r>
            <a:endParaRPr lang="en-US" sz="2400"/>
          </a:p>
        </p:txBody>
      </p:sp>
      <p:sp>
        <p:nvSpPr>
          <p:cNvPr id="3" name="Content Placeholder 2">
            <a:extLst>
              <a:ext uri="{FF2B5EF4-FFF2-40B4-BE49-F238E27FC236}">
                <a16:creationId xmlns:a16="http://schemas.microsoft.com/office/drawing/2014/main" id="{E2141BD0-BD9D-4E6B-A5E2-F8EDED2C4655}"/>
              </a:ext>
            </a:extLst>
          </p:cNvPr>
          <p:cNvSpPr>
            <a:spLocks noGrp="1"/>
          </p:cNvSpPr>
          <p:nvPr>
            <p:ph idx="1"/>
          </p:nvPr>
        </p:nvSpPr>
        <p:spPr/>
        <p:txBody>
          <a:bodyPr/>
          <a:lstStyle/>
          <a:p>
            <a:pPr marL="0" indent="0" algn="just">
              <a:buNone/>
            </a:pPr>
            <a:r>
              <a:rPr lang="mn-MN"/>
              <a:t>Хөдөлмөрийн баатар эмэгтэйчүүд хөдөө аж ахуйгаас төрөн гарсан нь санамсаргүй хэрэг биш бөгөөд  нэгдэл нийгмийн үр нөлөө, хамтын хүчийг залуучуудад, нийгэмд ойлгуулах, сурталчлах “социалист хүн” гэсэн нэгэн дүр, төрхийг бий болгох явдал байлаа. Эдгээр тэргүүний эмэгтэйчүүдийн талаар  бичсэн  олон хөрөг, тэмдэглэл, найруулал тус хэвлэлийн хуудсанд олон арваараа үлджээ. </a:t>
            </a:r>
            <a:endParaRPr lang="en-US"/>
          </a:p>
        </p:txBody>
      </p:sp>
    </p:spTree>
    <p:extLst>
      <p:ext uri="{BB962C8B-B14F-4D97-AF65-F5344CB8AC3E}">
        <p14:creationId xmlns:p14="http://schemas.microsoft.com/office/powerpoint/2010/main" val="46466089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CED237-AD4F-4F1E-9CCA-FDE370660A19}"/>
              </a:ext>
            </a:extLst>
          </p:cNvPr>
          <p:cNvSpPr>
            <a:spLocks noGrp="1"/>
          </p:cNvSpPr>
          <p:nvPr>
            <p:ph type="title"/>
          </p:nvPr>
        </p:nvSpPr>
        <p:spPr/>
        <p:txBody>
          <a:bodyPr>
            <a:normAutofit/>
          </a:bodyPr>
          <a:lstStyle/>
          <a:p>
            <a:br>
              <a:rPr lang="mn-MN" sz="2400">
                <a:solidFill>
                  <a:srgbClr val="0070C0"/>
                </a:solidFill>
              </a:rPr>
            </a:br>
            <a:r>
              <a:rPr lang="en-US" sz="2400">
                <a:solidFill>
                  <a:srgbClr val="0070C0"/>
                </a:solidFill>
              </a:rPr>
              <a:t>Mongolian press articles of the 19</a:t>
            </a:r>
            <a:r>
              <a:rPr lang="mn-MN" sz="2400">
                <a:solidFill>
                  <a:srgbClr val="0070C0"/>
                </a:solidFill>
              </a:rPr>
              <a:t>5</a:t>
            </a:r>
            <a:r>
              <a:rPr lang="en-US" sz="2400">
                <a:solidFill>
                  <a:srgbClr val="0070C0"/>
                </a:solidFill>
              </a:rPr>
              <a:t>0s-19</a:t>
            </a:r>
            <a:r>
              <a:rPr lang="mn-MN" sz="2400">
                <a:solidFill>
                  <a:srgbClr val="0070C0"/>
                </a:solidFill>
              </a:rPr>
              <a:t>6</a:t>
            </a:r>
            <a:r>
              <a:rPr lang="en-US" sz="2400">
                <a:solidFill>
                  <a:srgbClr val="0070C0"/>
                </a:solidFill>
              </a:rPr>
              <a:t>0s</a:t>
            </a:r>
            <a:br>
              <a:rPr lang="mn-MN" sz="2400">
                <a:solidFill>
                  <a:srgbClr val="0070C0"/>
                </a:solidFill>
              </a:rPr>
            </a:br>
            <a:r>
              <a:rPr lang="mn-MN" sz="2400">
                <a:solidFill>
                  <a:srgbClr val="0070C0"/>
                </a:solidFill>
              </a:rPr>
              <a:t>1950-1960-иад оны Монголын хэвлэлийн нийтлэл</a:t>
            </a:r>
            <a:endParaRPr lang="en-US" sz="2400"/>
          </a:p>
        </p:txBody>
      </p:sp>
      <p:sp>
        <p:nvSpPr>
          <p:cNvPr id="3" name="Content Placeholder 2">
            <a:extLst>
              <a:ext uri="{FF2B5EF4-FFF2-40B4-BE49-F238E27FC236}">
                <a16:creationId xmlns:a16="http://schemas.microsoft.com/office/drawing/2014/main" id="{9474589D-055F-403F-A60C-9337BD6825E2}"/>
              </a:ext>
            </a:extLst>
          </p:cNvPr>
          <p:cNvSpPr>
            <a:spLocks noGrp="1"/>
          </p:cNvSpPr>
          <p:nvPr>
            <p:ph idx="1"/>
          </p:nvPr>
        </p:nvSpPr>
        <p:spPr/>
        <p:txBody>
          <a:bodyPr>
            <a:normAutofit lnSpcReduction="10000"/>
          </a:bodyPr>
          <a:lstStyle/>
          <a:p>
            <a:pPr marL="0" indent="0" algn="just">
              <a:buNone/>
            </a:pPr>
            <a:r>
              <a:rPr lang="mn-MN"/>
              <a:t>Тавь жараад оны зааг үед Монголын сэтгүүл зүйд хүчтэй түрэн орж ирсэн сэдвийн нэг нь атар газар эзэмших, соёлын довтолгооны сэдэв байлаа. 1952 онд МАХН-ын төв хороо, сайд нарын зөвлөлийн хамтарсан хурлаар тариалангийн үйлдвэрлэлийг ойрын хоёр жилд эрчимтэй хөгжүүлэх, 1959-1961 онд 300 мянган га газрыг шинээр эзэмшиж тариалангийн үйлдвэрлэлийг нэмэгдүүлснээр эх орын гурилын хэрэгцээг дотоодоосоо бүрэн хангах зорилт дэвшүүлэв. </a:t>
            </a:r>
            <a:endParaRPr lang="en-US"/>
          </a:p>
        </p:txBody>
      </p:sp>
    </p:spTree>
    <p:extLst>
      <p:ext uri="{BB962C8B-B14F-4D97-AF65-F5344CB8AC3E}">
        <p14:creationId xmlns:p14="http://schemas.microsoft.com/office/powerpoint/2010/main" val="265654087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DA7C20-6CC7-40AB-B906-62A36C0ECD01}"/>
              </a:ext>
            </a:extLst>
          </p:cNvPr>
          <p:cNvSpPr>
            <a:spLocks noGrp="1"/>
          </p:cNvSpPr>
          <p:nvPr>
            <p:ph type="title"/>
          </p:nvPr>
        </p:nvSpPr>
        <p:spPr/>
        <p:txBody>
          <a:bodyPr>
            <a:normAutofit/>
          </a:bodyPr>
          <a:lstStyle/>
          <a:p>
            <a:br>
              <a:rPr lang="mn-MN" sz="2400">
                <a:solidFill>
                  <a:srgbClr val="0070C0"/>
                </a:solidFill>
              </a:rPr>
            </a:br>
            <a:r>
              <a:rPr lang="en-US" sz="2400">
                <a:solidFill>
                  <a:srgbClr val="0070C0"/>
                </a:solidFill>
              </a:rPr>
              <a:t>Mongolian press articles of the 19</a:t>
            </a:r>
            <a:r>
              <a:rPr lang="mn-MN" sz="2400">
                <a:solidFill>
                  <a:srgbClr val="0070C0"/>
                </a:solidFill>
              </a:rPr>
              <a:t>5</a:t>
            </a:r>
            <a:r>
              <a:rPr lang="en-US" sz="2400">
                <a:solidFill>
                  <a:srgbClr val="0070C0"/>
                </a:solidFill>
              </a:rPr>
              <a:t>0s-19</a:t>
            </a:r>
            <a:r>
              <a:rPr lang="mn-MN" sz="2400">
                <a:solidFill>
                  <a:srgbClr val="0070C0"/>
                </a:solidFill>
              </a:rPr>
              <a:t>6</a:t>
            </a:r>
            <a:r>
              <a:rPr lang="en-US" sz="2400">
                <a:solidFill>
                  <a:srgbClr val="0070C0"/>
                </a:solidFill>
              </a:rPr>
              <a:t>0s</a:t>
            </a:r>
            <a:br>
              <a:rPr lang="mn-MN" sz="2400">
                <a:solidFill>
                  <a:srgbClr val="0070C0"/>
                </a:solidFill>
              </a:rPr>
            </a:br>
            <a:r>
              <a:rPr lang="mn-MN" sz="2400">
                <a:solidFill>
                  <a:srgbClr val="0070C0"/>
                </a:solidFill>
              </a:rPr>
              <a:t>1950-1960-иад оны Монголын хэвлэлийн нийтлэл</a:t>
            </a:r>
            <a:endParaRPr lang="en-US" sz="2400"/>
          </a:p>
        </p:txBody>
      </p:sp>
      <p:sp>
        <p:nvSpPr>
          <p:cNvPr id="3" name="Content Placeholder 2">
            <a:extLst>
              <a:ext uri="{FF2B5EF4-FFF2-40B4-BE49-F238E27FC236}">
                <a16:creationId xmlns:a16="http://schemas.microsoft.com/office/drawing/2014/main" id="{9993572B-FC41-449D-8451-A7A1CFDF8F58}"/>
              </a:ext>
            </a:extLst>
          </p:cNvPr>
          <p:cNvSpPr>
            <a:spLocks noGrp="1"/>
          </p:cNvSpPr>
          <p:nvPr>
            <p:ph idx="1"/>
          </p:nvPr>
        </p:nvSpPr>
        <p:spPr/>
        <p:txBody>
          <a:bodyPr>
            <a:normAutofit lnSpcReduction="10000"/>
          </a:bodyPr>
          <a:lstStyle/>
          <a:p>
            <a:pPr marL="0" indent="0" algn="just">
              <a:buNone/>
            </a:pPr>
            <a:r>
              <a:rPr lang="mn-MN"/>
              <a:t>Атар газар эзэмших хөдөлгөөнийг залуучууд хошуучилж байгааг хэвлэлүүд тэр дундаа  Монголын радио, “Залуучуудын үнэн”, “Үнэн” сонинууд байнга мэдээлж байв. “Үнэн” сонин атар газрын тухай сэдэвчилсэн нүүрийг хоёр долоо хоног тутам гаргаж “Өндөр ургацын төлөө” булантай болов. Төвийн хэвлэлүүдээс гадна орон нутгийн салбарын хэвлэлүүд ч энэ сэдвийг тогтмол нийтэлж, улс орны иргэдийн анхаарлыг энэ чиглэлд төвлөрүүлж чадаж байлаа.  </a:t>
            </a:r>
            <a:endParaRPr lang="en-US"/>
          </a:p>
        </p:txBody>
      </p:sp>
    </p:spTree>
    <p:extLst>
      <p:ext uri="{BB962C8B-B14F-4D97-AF65-F5344CB8AC3E}">
        <p14:creationId xmlns:p14="http://schemas.microsoft.com/office/powerpoint/2010/main" val="74078986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18DA17-ED92-4461-9817-2DD1031538C4}"/>
              </a:ext>
            </a:extLst>
          </p:cNvPr>
          <p:cNvSpPr>
            <a:spLocks noGrp="1"/>
          </p:cNvSpPr>
          <p:nvPr>
            <p:ph type="title"/>
          </p:nvPr>
        </p:nvSpPr>
        <p:spPr/>
        <p:txBody>
          <a:bodyPr>
            <a:normAutofit/>
          </a:bodyPr>
          <a:lstStyle/>
          <a:p>
            <a:br>
              <a:rPr lang="mn-MN" sz="2400">
                <a:solidFill>
                  <a:srgbClr val="0070C0"/>
                </a:solidFill>
              </a:rPr>
            </a:br>
            <a:r>
              <a:rPr lang="en-US" sz="2400">
                <a:solidFill>
                  <a:srgbClr val="0070C0"/>
                </a:solidFill>
              </a:rPr>
              <a:t>Mongolian press articles of the 19</a:t>
            </a:r>
            <a:r>
              <a:rPr lang="mn-MN" sz="2400">
                <a:solidFill>
                  <a:srgbClr val="0070C0"/>
                </a:solidFill>
              </a:rPr>
              <a:t>5</a:t>
            </a:r>
            <a:r>
              <a:rPr lang="en-US" sz="2400">
                <a:solidFill>
                  <a:srgbClr val="0070C0"/>
                </a:solidFill>
              </a:rPr>
              <a:t>0s-19</a:t>
            </a:r>
            <a:r>
              <a:rPr lang="mn-MN" sz="2400">
                <a:solidFill>
                  <a:srgbClr val="0070C0"/>
                </a:solidFill>
              </a:rPr>
              <a:t>6</a:t>
            </a:r>
            <a:r>
              <a:rPr lang="en-US" sz="2400">
                <a:solidFill>
                  <a:srgbClr val="0070C0"/>
                </a:solidFill>
              </a:rPr>
              <a:t>0s</a:t>
            </a:r>
            <a:br>
              <a:rPr lang="mn-MN" sz="2400">
                <a:solidFill>
                  <a:srgbClr val="0070C0"/>
                </a:solidFill>
              </a:rPr>
            </a:br>
            <a:r>
              <a:rPr lang="mn-MN" sz="2400">
                <a:solidFill>
                  <a:srgbClr val="0070C0"/>
                </a:solidFill>
              </a:rPr>
              <a:t>1950-1960-иад оны Монголын хэвлэлийн нийтлэл</a:t>
            </a:r>
            <a:endParaRPr lang="en-US" sz="2400"/>
          </a:p>
        </p:txBody>
      </p:sp>
      <p:sp>
        <p:nvSpPr>
          <p:cNvPr id="3" name="Content Placeholder 2">
            <a:extLst>
              <a:ext uri="{FF2B5EF4-FFF2-40B4-BE49-F238E27FC236}">
                <a16:creationId xmlns:a16="http://schemas.microsoft.com/office/drawing/2014/main" id="{19089B5F-0A5B-4DE0-91D3-391DE3ED0A9A}"/>
              </a:ext>
            </a:extLst>
          </p:cNvPr>
          <p:cNvSpPr>
            <a:spLocks noGrp="1"/>
          </p:cNvSpPr>
          <p:nvPr>
            <p:ph idx="1"/>
          </p:nvPr>
        </p:nvSpPr>
        <p:spPr/>
        <p:txBody>
          <a:bodyPr>
            <a:normAutofit fontScale="92500" lnSpcReduction="10000"/>
          </a:bodyPr>
          <a:lstStyle/>
          <a:p>
            <a:pPr marL="0" indent="0" algn="just">
              <a:buNone/>
            </a:pPr>
            <a:r>
              <a:rPr lang="mn-MN"/>
              <a:t>Атар газар эзэмших үйл явцыг залуучууд, оюутан залуучууд манлайлан хошуучилж буй тухай бичиж байв. 1960-аад оноос эхлэн оюутан залуус намрын тариа хураалтад явж эхэлсэн байна. 1964 оноос Монголын радиогийн “Ургацын далай” нэвтрүүлэг явж эхэлжээ. Мөн утга, уран зохиол, кино урлагт атар газрын сэдэв бодлоготойгоор нэвтрүүлж эхлэв. Сангийн аж ахуйнуудыг улс орны өнцөг булан бүрд бий болгож үүнээ дагаад суурин газрууд олноор бий болж соёл боловсролын төвүүд ч энд тэндгүй нээгдэж эхэлжээ. Энэ бүгд хэвлэлийн хуудаснаа үлджээ. </a:t>
            </a:r>
            <a:endParaRPr lang="en-US"/>
          </a:p>
        </p:txBody>
      </p:sp>
    </p:spTree>
    <p:extLst>
      <p:ext uri="{BB962C8B-B14F-4D97-AF65-F5344CB8AC3E}">
        <p14:creationId xmlns:p14="http://schemas.microsoft.com/office/powerpoint/2010/main" val="229251335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E3401D-5294-4567-9A32-29B212CF9CEB}"/>
              </a:ext>
            </a:extLst>
          </p:cNvPr>
          <p:cNvSpPr>
            <a:spLocks noGrp="1"/>
          </p:cNvSpPr>
          <p:nvPr>
            <p:ph type="title"/>
          </p:nvPr>
        </p:nvSpPr>
        <p:spPr/>
        <p:txBody>
          <a:bodyPr>
            <a:normAutofit/>
          </a:bodyPr>
          <a:lstStyle/>
          <a:p>
            <a:br>
              <a:rPr lang="mn-MN" sz="2400">
                <a:solidFill>
                  <a:srgbClr val="0070C0"/>
                </a:solidFill>
              </a:rPr>
            </a:br>
            <a:r>
              <a:rPr lang="en-US" sz="2400">
                <a:solidFill>
                  <a:srgbClr val="0070C0"/>
                </a:solidFill>
              </a:rPr>
              <a:t>"Unen" newspaper articles of the 1950s and 1960s</a:t>
            </a:r>
            <a:br>
              <a:rPr lang="mn-MN" sz="2400">
                <a:solidFill>
                  <a:srgbClr val="0070C0"/>
                </a:solidFill>
              </a:rPr>
            </a:br>
            <a:r>
              <a:rPr lang="mn-MN" sz="2400">
                <a:solidFill>
                  <a:srgbClr val="0070C0"/>
                </a:solidFill>
              </a:rPr>
              <a:t>1950-1960-аад оны “Үнэн” сонины нийтллүүд </a:t>
            </a:r>
            <a:endParaRPr lang="en-US" sz="2400">
              <a:solidFill>
                <a:srgbClr val="0070C0"/>
              </a:solidFill>
            </a:endParaRPr>
          </a:p>
        </p:txBody>
      </p:sp>
      <p:sp>
        <p:nvSpPr>
          <p:cNvPr id="3" name="Content Placeholder 2">
            <a:extLst>
              <a:ext uri="{FF2B5EF4-FFF2-40B4-BE49-F238E27FC236}">
                <a16:creationId xmlns:a16="http://schemas.microsoft.com/office/drawing/2014/main" id="{04FF9680-44C9-4257-8D55-7EE979B54C57}"/>
              </a:ext>
            </a:extLst>
          </p:cNvPr>
          <p:cNvSpPr>
            <a:spLocks noGrp="1"/>
          </p:cNvSpPr>
          <p:nvPr>
            <p:ph idx="1"/>
          </p:nvPr>
        </p:nvSpPr>
        <p:spPr/>
        <p:txBody>
          <a:bodyPr>
            <a:normAutofit lnSpcReduction="10000"/>
          </a:bodyPr>
          <a:lstStyle/>
          <a:p>
            <a:pPr marL="0" indent="0" algn="just">
              <a:buNone/>
            </a:pPr>
            <a:r>
              <a:rPr lang="mn-MN"/>
              <a:t>1954-1960-аад онд “Үнэн” сонинд “Соёлын довтолгоо”, “Төл болгоныг мал болгоё”, “Ширхэг тариа-шижир алт” зэрэг тогтмол булангаар мэдээллээ хүргэж байв. 1960-аад онд төв хөдөөд нийт 50 орчим сонин, сэтгүүл хэвлэгдэж, тэдгээрийн нэг удаа хэвлэгдэх тоо нь 600 мянга давж хоёр хүн тутамд нэг хэвлэл оногдож байв. Ном хэвлэлийн үйлдвэрийн тоног төхөөрөмж сайжирч жилд 2.6 сая ширхэг ном хэвлэж, 10-аад жилийнхээс 30 хувиар өссөн байна. </a:t>
            </a:r>
            <a:endParaRPr lang="en-US"/>
          </a:p>
        </p:txBody>
      </p:sp>
    </p:spTree>
    <p:extLst>
      <p:ext uri="{BB962C8B-B14F-4D97-AF65-F5344CB8AC3E}">
        <p14:creationId xmlns:p14="http://schemas.microsoft.com/office/powerpoint/2010/main" val="318004347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42CBE0-AE6C-4306-86FD-5EB1ADBA911D}"/>
              </a:ext>
            </a:extLst>
          </p:cNvPr>
          <p:cNvSpPr>
            <a:spLocks noGrp="1"/>
          </p:cNvSpPr>
          <p:nvPr>
            <p:ph type="title"/>
          </p:nvPr>
        </p:nvSpPr>
        <p:spPr/>
        <p:txBody>
          <a:bodyPr>
            <a:normAutofit/>
          </a:bodyPr>
          <a:lstStyle/>
          <a:p>
            <a:br>
              <a:rPr lang="mn-MN" sz="2400">
                <a:solidFill>
                  <a:srgbClr val="0070C0"/>
                </a:solidFill>
              </a:rPr>
            </a:br>
            <a:r>
              <a:rPr lang="en-US" sz="2400">
                <a:solidFill>
                  <a:srgbClr val="0070C0"/>
                </a:solidFill>
              </a:rPr>
              <a:t>"Unen" newspaper articles of the 1950s and 1960s</a:t>
            </a:r>
            <a:br>
              <a:rPr lang="mn-MN" sz="2400">
                <a:solidFill>
                  <a:srgbClr val="0070C0"/>
                </a:solidFill>
              </a:rPr>
            </a:br>
            <a:r>
              <a:rPr lang="mn-MN" sz="2400">
                <a:solidFill>
                  <a:srgbClr val="0070C0"/>
                </a:solidFill>
              </a:rPr>
              <a:t>1950-1960-аад оны “Үнэн” сонины нийтллүүд</a:t>
            </a:r>
            <a:endParaRPr lang="en-US" sz="2400">
              <a:solidFill>
                <a:srgbClr val="0070C0"/>
              </a:solidFill>
            </a:endParaRPr>
          </a:p>
        </p:txBody>
      </p:sp>
      <p:sp>
        <p:nvSpPr>
          <p:cNvPr id="3" name="Content Placeholder 2">
            <a:extLst>
              <a:ext uri="{FF2B5EF4-FFF2-40B4-BE49-F238E27FC236}">
                <a16:creationId xmlns:a16="http://schemas.microsoft.com/office/drawing/2014/main" id="{E00A8DB9-DC7D-40DC-BF59-80EFE0A2484B}"/>
              </a:ext>
            </a:extLst>
          </p:cNvPr>
          <p:cNvSpPr>
            <a:spLocks noGrp="1"/>
          </p:cNvSpPr>
          <p:nvPr>
            <p:ph idx="1"/>
          </p:nvPr>
        </p:nvSpPr>
        <p:spPr/>
        <p:txBody>
          <a:bodyPr>
            <a:normAutofit fontScale="92500" lnSpcReduction="10000"/>
          </a:bodyPr>
          <a:lstStyle/>
          <a:p>
            <a:pPr marL="0" indent="0" algn="just">
              <a:buNone/>
            </a:pPr>
            <a:r>
              <a:rPr lang="mn-MN"/>
              <a:t>Радио нэвтрүүлгийн хөтөлбөр ихсэж, өдөр тутам хоёр программаар 10 гаруй цагийн нэвтрүүлэг цацах болов. Сонин сэтгүүлийн эрхлэгч, утга зохиолын ажилтан, ном хэвлэлийн редактор, сэтгүүлч, сурвалжлагч зэрэг ажилтны тоо 500-д хүрэв. Мөн нийтдээ 10 мянгаад идэвхтэн бичигчид ажиллаж байв. 1963 онд идэвхтэн бичигчдийн улсын 2-р зөвлөгөөнийг хийж идэвхтэн бичигчид жилд 100 мянга орчим мэдээ, материал хэвлэлүүдэд ирүүлдэг болсныг онцолжээ. Төвийн сонин хэвлэлүүдэд олон зохиолч, сэтгүүлч мэргэжилтнүүд ажиллаж байв. </a:t>
            </a:r>
            <a:endParaRPr lang="en-US"/>
          </a:p>
        </p:txBody>
      </p:sp>
    </p:spTree>
    <p:extLst>
      <p:ext uri="{BB962C8B-B14F-4D97-AF65-F5344CB8AC3E}">
        <p14:creationId xmlns:p14="http://schemas.microsoft.com/office/powerpoint/2010/main" val="7237941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914400"/>
            <a:ext cx="7179734" cy="1303867"/>
          </a:xfrm>
        </p:spPr>
        <p:txBody>
          <a:bodyPr>
            <a:noAutofit/>
          </a:bodyPr>
          <a:lstStyle/>
          <a:p>
            <a:r>
              <a:rPr lang="mn-MN" sz="2000" dirty="0"/>
              <a:t>	</a:t>
            </a:r>
            <a:r>
              <a:rPr lang="mn-MN" sz="2000"/>
              <a:t>	</a:t>
            </a:r>
            <a:br>
              <a:rPr lang="mn-MN" sz="2000"/>
            </a:br>
            <a:r>
              <a:rPr lang="en-US" sz="1800">
                <a:solidFill>
                  <a:srgbClr val="0070C0"/>
                </a:solidFill>
              </a:rPr>
              <a:t>The main representatives of the Mongolian press in the 1950s and 1960s</a:t>
            </a:r>
            <a:br>
              <a:rPr lang="mn-MN" sz="1800">
                <a:solidFill>
                  <a:srgbClr val="0070C0"/>
                </a:solidFill>
              </a:rPr>
            </a:br>
            <a:r>
              <a:rPr lang="mn-MN" sz="1800">
                <a:solidFill>
                  <a:srgbClr val="0070C0"/>
                </a:solidFill>
              </a:rPr>
              <a:t>1950-1960-аад оны Монголын хэвлэлийн гол төлөөлөгчид</a:t>
            </a:r>
            <a:endParaRPr lang="en-US" sz="1800" dirty="0">
              <a:solidFill>
                <a:srgbClr val="0070C0"/>
              </a:solidFill>
            </a:endParaRPr>
          </a:p>
        </p:txBody>
      </p:sp>
      <p:sp>
        <p:nvSpPr>
          <p:cNvPr id="4" name="Rectangle 3">
            <a:extLst>
              <a:ext uri="{FF2B5EF4-FFF2-40B4-BE49-F238E27FC236}">
                <a16:creationId xmlns:a16="http://schemas.microsoft.com/office/drawing/2014/main" id="{7A635C98-39F1-452B-9A1C-E66E3EFB42D3}"/>
              </a:ext>
            </a:extLst>
          </p:cNvPr>
          <p:cNvSpPr/>
          <p:nvPr/>
        </p:nvSpPr>
        <p:spPr>
          <a:xfrm>
            <a:off x="4572000" y="2438400"/>
            <a:ext cx="3200400" cy="3429000"/>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r>
              <a:rPr lang="mn-MN"/>
              <a:t>Монголын уран зохиолын нэрт төлөөлөгчдийн нэг, Төрийн гурван удаагийн соёрхолт, анхны ардын уран зохиолч, академич, Цэндийн Дамдинсүрэн 1908 онд Сэцэн хан аймгийн Матад уулын хошуу, Одоогийн Дорнод аймгийн Матад сумын нутагт төрсөн. 1942 оноос “Үнэн” сонины эрхлэгчээр ажилласан</a:t>
            </a:r>
            <a:r>
              <a:rPr lang="mn-MN" sz="2000"/>
              <a:t>. </a:t>
            </a:r>
            <a:endParaRPr lang="en-US" sz="2000" dirty="0"/>
          </a:p>
        </p:txBody>
      </p:sp>
      <p:pic>
        <p:nvPicPr>
          <p:cNvPr id="1026" name="Picture 2" descr="https://content.ikon.mn/news/2015/12/1/0b6a6f_527-1352964198Top_x800.jpg">
            <a:extLst>
              <a:ext uri="{FF2B5EF4-FFF2-40B4-BE49-F238E27FC236}">
                <a16:creationId xmlns:a16="http://schemas.microsoft.com/office/drawing/2014/main" id="{34D70039-CFDE-4669-9E2C-67FC030F6DD7}"/>
              </a:ext>
            </a:extLst>
          </p:cNvPr>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1219200" y="2438400"/>
            <a:ext cx="3200400" cy="2895599"/>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Rounded Corners 4">
            <a:extLst>
              <a:ext uri="{FF2B5EF4-FFF2-40B4-BE49-F238E27FC236}">
                <a16:creationId xmlns:a16="http://schemas.microsoft.com/office/drawing/2014/main" id="{F5A4D61A-7B39-4C5A-95F9-C96ED5272AFE}"/>
              </a:ext>
            </a:extLst>
          </p:cNvPr>
          <p:cNvSpPr/>
          <p:nvPr/>
        </p:nvSpPr>
        <p:spPr>
          <a:xfrm>
            <a:off x="1371600" y="5410200"/>
            <a:ext cx="2971800" cy="457200"/>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a:t>https://ikon.mn/n/1dt9</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D4DF13-5489-4BD4-8508-81B4D46E581D}"/>
              </a:ext>
            </a:extLst>
          </p:cNvPr>
          <p:cNvSpPr>
            <a:spLocks noGrp="1"/>
          </p:cNvSpPr>
          <p:nvPr>
            <p:ph type="title"/>
          </p:nvPr>
        </p:nvSpPr>
        <p:spPr/>
        <p:txBody>
          <a:bodyPr>
            <a:normAutofit fontScale="90000"/>
          </a:bodyPr>
          <a:lstStyle/>
          <a:p>
            <a:br>
              <a:rPr lang="mn-MN" sz="2000">
                <a:solidFill>
                  <a:srgbClr val="0070C0"/>
                </a:solidFill>
              </a:rPr>
            </a:br>
            <a:r>
              <a:rPr lang="en-US" sz="2000">
                <a:solidFill>
                  <a:srgbClr val="0070C0"/>
                </a:solidFill>
              </a:rPr>
              <a:t>The main representatives of the Mongolian press in the 1950s and 1960s</a:t>
            </a:r>
            <a:br>
              <a:rPr lang="mn-MN" sz="2000">
                <a:solidFill>
                  <a:srgbClr val="0070C0"/>
                </a:solidFill>
              </a:rPr>
            </a:br>
            <a:r>
              <a:rPr lang="mn-MN" sz="2000">
                <a:solidFill>
                  <a:srgbClr val="0070C0"/>
                </a:solidFill>
              </a:rPr>
              <a:t>1950-1960-аад оны Монголын хэвлэлийн гол төлөөлөгчид</a:t>
            </a:r>
            <a:endParaRPr lang="en-US" sz="2000"/>
          </a:p>
        </p:txBody>
      </p:sp>
      <p:sp>
        <p:nvSpPr>
          <p:cNvPr id="3" name="Content Placeholder 2">
            <a:extLst>
              <a:ext uri="{FF2B5EF4-FFF2-40B4-BE49-F238E27FC236}">
                <a16:creationId xmlns:a16="http://schemas.microsoft.com/office/drawing/2014/main" id="{487F6BC8-511A-43EF-91E2-01BECC8DE622}"/>
              </a:ext>
            </a:extLst>
          </p:cNvPr>
          <p:cNvSpPr>
            <a:spLocks noGrp="1"/>
          </p:cNvSpPr>
          <p:nvPr>
            <p:ph idx="1"/>
          </p:nvPr>
        </p:nvSpPr>
        <p:spPr>
          <a:xfrm>
            <a:off x="1219200" y="2362200"/>
            <a:ext cx="6722536" cy="3216397"/>
          </a:xfrm>
        </p:spPr>
        <p:txBody>
          <a:bodyPr>
            <a:normAutofit fontScale="85000" lnSpcReduction="10000"/>
          </a:bodyPr>
          <a:lstStyle/>
          <a:p>
            <a:pPr marL="0" indent="0" algn="just">
              <a:buNone/>
            </a:pPr>
            <a:r>
              <a:rPr lang="mn-MN"/>
              <a:t> Түүний сэтгүүл зүйн бүтээлд аян замын тэмдэглэл алдартай. Японд очсон тэмдэглэл, Ташкентад зорчсон тэмдэглэл, Рига хотод хийсэн тэмдэглэл гэх мэт. “Фронт дээр нэг өдөр” тэмдэглэлдээ 1943 онд Зөвлөлтийн улаан армид Монголын ард түмнээс илгээсэн бэлгийг хүлээлгэн өгөх ажлын хэсэгт төр засгийн удирдлагуудтай хамт дайны талбарт очсоноо тэмдэглэн бичсэн бол “Азербайжаны тухай тэмдэглэл”-дээ олон мянган км-ин алс орших тэр нутгийн газар усны нэр, үг ярианд Монголтой төсөөтэй үг хэллэг олон байгааг жишээ татан бичжээ. Тухайлбал Аз нуур, Зээрэн тал,  Карасу </a:t>
            </a:r>
            <a:r>
              <a:rPr lang="en-US"/>
              <a:t>/</a:t>
            </a:r>
            <a:r>
              <a:rPr lang="mn-MN"/>
              <a:t>хар ус</a:t>
            </a:r>
            <a:r>
              <a:rPr lang="en-US"/>
              <a:t>/</a:t>
            </a:r>
            <a:r>
              <a:rPr lang="mn-MN"/>
              <a:t> зэрэг ажээ. </a:t>
            </a:r>
            <a:endParaRPr lang="en-US"/>
          </a:p>
        </p:txBody>
      </p:sp>
    </p:spTree>
    <p:extLst>
      <p:ext uri="{BB962C8B-B14F-4D97-AF65-F5344CB8AC3E}">
        <p14:creationId xmlns:p14="http://schemas.microsoft.com/office/powerpoint/2010/main" val="278386898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495799" y="2490135"/>
            <a:ext cx="3352801" cy="3444997"/>
          </a:xfrm>
        </p:spPr>
        <p:txBody>
          <a:bodyPr>
            <a:normAutofit fontScale="77500" lnSpcReduction="20000"/>
          </a:bodyPr>
          <a:lstStyle/>
          <a:p>
            <a:pPr marL="0" indent="0" algn="just">
              <a:buNone/>
            </a:pPr>
            <a:r>
              <a:rPr lang="mn-MN"/>
              <a:t>Еншөөбү овогт Бямбын Ринчен 1905 онд Хиагтын Маймаа хотноо төрсөн. Монголын орчин үеийн утга зохиолыг үндэслэгчдийн нэг, </a:t>
            </a:r>
            <a:r>
              <a:rPr lang="en-US"/>
              <a:t>XX </a:t>
            </a:r>
            <a:r>
              <a:rPr lang="mn-MN"/>
              <a:t>зууны манлай монголч эрдэмтэн. Англи, франц, герман, чех, польш, эсперанто, орос хэлтэй. Эсперанто хэлний өөрөө сурах бичиг зохиосон.  Монгол улсын анхны Докторын зэрэг хамгаалсан хүн юм.</a:t>
            </a:r>
          </a:p>
          <a:p>
            <a:pPr marL="0" indent="0" algn="just">
              <a:buNone/>
            </a:pPr>
            <a:endParaRPr lang="mn-MN"/>
          </a:p>
        </p:txBody>
      </p:sp>
      <p:sp>
        <p:nvSpPr>
          <p:cNvPr id="2" name="Title 1"/>
          <p:cNvSpPr>
            <a:spLocks noGrp="1"/>
          </p:cNvSpPr>
          <p:nvPr>
            <p:ph type="title"/>
          </p:nvPr>
        </p:nvSpPr>
        <p:spPr>
          <a:xfrm>
            <a:off x="685800" y="915337"/>
            <a:ext cx="7620000" cy="1303867"/>
          </a:xfrm>
        </p:spPr>
        <p:txBody>
          <a:bodyPr>
            <a:normAutofit fontScale="90000"/>
          </a:bodyPr>
          <a:lstStyle/>
          <a:p>
            <a:br>
              <a:rPr lang="mn-MN" sz="2200">
                <a:solidFill>
                  <a:srgbClr val="0070C0"/>
                </a:solidFill>
              </a:rPr>
            </a:br>
            <a:br>
              <a:rPr lang="mn-MN" sz="2200">
                <a:solidFill>
                  <a:srgbClr val="0070C0"/>
                </a:solidFill>
              </a:rPr>
            </a:br>
            <a:br>
              <a:rPr lang="mn-MN" sz="2200">
                <a:solidFill>
                  <a:srgbClr val="0070C0"/>
                </a:solidFill>
              </a:rPr>
            </a:br>
            <a:r>
              <a:rPr lang="en-US" sz="2200">
                <a:solidFill>
                  <a:srgbClr val="0070C0"/>
                </a:solidFill>
              </a:rPr>
              <a:t>The main representatives of the Mongolian press in the 1950s and 1960s</a:t>
            </a:r>
            <a:br>
              <a:rPr lang="mn-MN" sz="2200">
                <a:solidFill>
                  <a:srgbClr val="0070C0"/>
                </a:solidFill>
              </a:rPr>
            </a:br>
            <a:r>
              <a:rPr lang="mn-MN" sz="2200">
                <a:solidFill>
                  <a:srgbClr val="0070C0"/>
                </a:solidFill>
              </a:rPr>
              <a:t>1950-1960-аад оны Монголын хэвлэлийн гол төлөөлөгчид </a:t>
            </a:r>
            <a:r>
              <a:rPr lang="mn-MN"/>
              <a:t>	</a:t>
            </a:r>
            <a:br>
              <a:rPr lang="mn-MN"/>
            </a:br>
            <a:endParaRPr lang="en-US" dirty="0"/>
          </a:p>
        </p:txBody>
      </p:sp>
      <p:pic>
        <p:nvPicPr>
          <p:cNvPr id="2050" name="Picture 2" descr="http://www.touristinfocenter.mn/Images/Cate/1/%D0%91%D1%8F%D0%BC%D0%B1%D1%8B%D0%BD%20%D0%A0%D0%B8%D0%BD%D1%87%D0%B5%D0%BD.jpg">
            <a:extLst>
              <a:ext uri="{FF2B5EF4-FFF2-40B4-BE49-F238E27FC236}">
                <a16:creationId xmlns:a16="http://schemas.microsoft.com/office/drawing/2014/main" id="{BFD206CC-5891-4FBF-B97B-3F32464F2AF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43000" y="2438400"/>
            <a:ext cx="3276600" cy="274320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Rounded Corners 3">
            <a:extLst>
              <a:ext uri="{FF2B5EF4-FFF2-40B4-BE49-F238E27FC236}">
                <a16:creationId xmlns:a16="http://schemas.microsoft.com/office/drawing/2014/main" id="{8D3ECE61-00F3-45AF-9AD4-7024AF78F296}"/>
              </a:ext>
            </a:extLst>
          </p:cNvPr>
          <p:cNvSpPr/>
          <p:nvPr/>
        </p:nvSpPr>
        <p:spPr>
          <a:xfrm>
            <a:off x="1143000" y="5257800"/>
            <a:ext cx="3276600" cy="685800"/>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a:t>http://www.touristinfocenter.mn/cate14_more.aspx?ItemID=155</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537383-93A1-4963-837F-12A471AD51DC}"/>
              </a:ext>
            </a:extLst>
          </p:cNvPr>
          <p:cNvSpPr>
            <a:spLocks noGrp="1"/>
          </p:cNvSpPr>
          <p:nvPr>
            <p:ph type="title"/>
          </p:nvPr>
        </p:nvSpPr>
        <p:spPr/>
        <p:txBody>
          <a:bodyPr>
            <a:normAutofit fontScale="90000"/>
          </a:bodyPr>
          <a:lstStyle/>
          <a:p>
            <a:br>
              <a:rPr lang="mn-MN" sz="2000">
                <a:solidFill>
                  <a:srgbClr val="0070C0"/>
                </a:solidFill>
              </a:rPr>
            </a:br>
            <a:r>
              <a:rPr lang="en-US" sz="2000">
                <a:solidFill>
                  <a:srgbClr val="0070C0"/>
                </a:solidFill>
              </a:rPr>
              <a:t>The main representatives of the Mongolian press in the 1950s and 1960s</a:t>
            </a:r>
            <a:br>
              <a:rPr lang="mn-MN" sz="2000">
                <a:solidFill>
                  <a:srgbClr val="0070C0"/>
                </a:solidFill>
              </a:rPr>
            </a:br>
            <a:r>
              <a:rPr lang="mn-MN" sz="2000">
                <a:solidFill>
                  <a:srgbClr val="0070C0"/>
                </a:solidFill>
              </a:rPr>
              <a:t>1950-1960-аад оны Монголын хэвлэлийн гол төлөөлөгчид</a:t>
            </a:r>
            <a:endParaRPr lang="en-US" sz="2000"/>
          </a:p>
        </p:txBody>
      </p:sp>
      <p:sp>
        <p:nvSpPr>
          <p:cNvPr id="3" name="Content Placeholder 2">
            <a:extLst>
              <a:ext uri="{FF2B5EF4-FFF2-40B4-BE49-F238E27FC236}">
                <a16:creationId xmlns:a16="http://schemas.microsoft.com/office/drawing/2014/main" id="{E1A1D631-5350-4B5C-ACE3-439EA2D88866}"/>
              </a:ext>
            </a:extLst>
          </p:cNvPr>
          <p:cNvSpPr>
            <a:spLocks noGrp="1"/>
          </p:cNvSpPr>
          <p:nvPr>
            <p:ph idx="1"/>
          </p:nvPr>
        </p:nvSpPr>
        <p:spPr/>
        <p:txBody>
          <a:bodyPr>
            <a:normAutofit fontScale="92500" lnSpcReduction="20000"/>
          </a:bodyPr>
          <a:lstStyle/>
          <a:p>
            <a:pPr marL="0" indent="0" algn="just">
              <a:buNone/>
            </a:pPr>
            <a:r>
              <a:rPr lang="mn-MN"/>
              <a:t>Д. Сүхбаатар тэргүүтэй хувьсгалчдыг  Зөвлөлтийн цэргийн хүмүүстэй уулзахад хэлмэрч хийсэн. 1942, 1952 онд “Үнэн” сонинд ажиллаж байсан. Алдартай өгүүллүүдэд “Их говийн зоригт хүмүүс”, Өвгөн бүргэд Соболев, Өмнө этгээдэд зорчсон тэмдэглэл, Баруун этгээдэд зорчсон тэмдэглэл гэх мэт. “Их говийн зоригтон хүмүүс” найраглалд нь зуднаар олон мянган адуу уруудан улсын хил давах гэж байсныг Дорноговь аймгийн хэсэг малчин иргэд тогтоон барьж эр зориг гаргасан тухай өгүүлдэг бол “Богд уул” өгүүлэлдээ дархан цаазат богд уулын ойг сүйтгэж, ан амьтныг үргээж байгааг шүүмжлэн бичсэн гэх мэт. </a:t>
            </a:r>
            <a:endParaRPr lang="en-US"/>
          </a:p>
        </p:txBody>
      </p:sp>
    </p:spTree>
    <p:extLst>
      <p:ext uri="{BB962C8B-B14F-4D97-AF65-F5344CB8AC3E}">
        <p14:creationId xmlns:p14="http://schemas.microsoft.com/office/powerpoint/2010/main" val="303087057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08BEDD-0764-4D5A-BF39-007F128D1A7D}"/>
              </a:ext>
            </a:extLst>
          </p:cNvPr>
          <p:cNvSpPr>
            <a:spLocks noGrp="1"/>
          </p:cNvSpPr>
          <p:nvPr>
            <p:ph type="title"/>
          </p:nvPr>
        </p:nvSpPr>
        <p:spPr/>
        <p:txBody>
          <a:bodyPr>
            <a:noAutofit/>
          </a:bodyPr>
          <a:lstStyle/>
          <a:p>
            <a:br>
              <a:rPr lang="mn-MN" sz="2000">
                <a:solidFill>
                  <a:srgbClr val="0070C0"/>
                </a:solidFill>
              </a:rPr>
            </a:br>
            <a:r>
              <a:rPr lang="en-US" sz="1800">
                <a:solidFill>
                  <a:srgbClr val="0070C0"/>
                </a:solidFill>
              </a:rPr>
              <a:t>The main representatives of the Mongolian press in the 1950s and 1960s</a:t>
            </a:r>
            <a:br>
              <a:rPr lang="mn-MN" sz="1800">
                <a:solidFill>
                  <a:srgbClr val="0070C0"/>
                </a:solidFill>
              </a:rPr>
            </a:br>
            <a:r>
              <a:rPr lang="mn-MN" sz="1800">
                <a:solidFill>
                  <a:srgbClr val="0070C0"/>
                </a:solidFill>
              </a:rPr>
              <a:t>1950-1960-аад оны Монголын хэвлэлийн гол төлөөлөгчид</a:t>
            </a:r>
            <a:endParaRPr lang="en-US" sz="1800"/>
          </a:p>
        </p:txBody>
      </p:sp>
      <p:sp>
        <p:nvSpPr>
          <p:cNvPr id="3" name="Content Placeholder 2">
            <a:extLst>
              <a:ext uri="{FF2B5EF4-FFF2-40B4-BE49-F238E27FC236}">
                <a16:creationId xmlns:a16="http://schemas.microsoft.com/office/drawing/2014/main" id="{6D9C05C5-9F00-4ECD-A300-E1DB6E62893D}"/>
              </a:ext>
            </a:extLst>
          </p:cNvPr>
          <p:cNvSpPr>
            <a:spLocks noGrp="1"/>
          </p:cNvSpPr>
          <p:nvPr>
            <p:ph idx="1"/>
          </p:nvPr>
        </p:nvSpPr>
        <p:spPr/>
        <p:txBody>
          <a:bodyPr>
            <a:normAutofit fontScale="92500" lnSpcReduction="10000"/>
          </a:bodyPr>
          <a:lstStyle/>
          <a:p>
            <a:pPr marL="0" indent="0" algn="just">
              <a:buNone/>
            </a:pPr>
            <a:r>
              <a:rPr lang="mn-MN"/>
              <a:t>Мөнгөний Бизьяа: Увс аймгийн Хяргас сумын уугуул. Нам, улсын төв сургууль, ЗХУ-ын Дорно дахины хөдөлмөрчдийн коммунист их сургуулийг төгссөн. 1942 оноос “Үнэн” сонинд ажилласан. Олон зуун найруулал, сурвалжилга, нийтлэл бичсэн. “Ганц гархи”, “Анхны наадам”, “Үнэн домог”, “Бэлэг” зэрэг нийтлэлийн бие даасан ном хэвлүүлсэн. Түүний найрууллыг сонины нийтлэл гэхээсээ уран зохиол уншиж байгаа юм шиг байдаг гэж судлаач Л.Норовсүрэн дүгнэсэн нь бий. Түүнийг дөч тавиад оны сэтгүүл зүйн өөрийн хувь нэмрийг оруулсан сэтгүүлч гэж үнэлдэг. </a:t>
            </a:r>
            <a:endParaRPr lang="en-US"/>
          </a:p>
        </p:txBody>
      </p:sp>
    </p:spTree>
    <p:extLst>
      <p:ext uri="{BB962C8B-B14F-4D97-AF65-F5344CB8AC3E}">
        <p14:creationId xmlns:p14="http://schemas.microsoft.com/office/powerpoint/2010/main" val="175076641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450D89-A3FC-40CD-AD2E-0F498BCF39FF}"/>
              </a:ext>
            </a:extLst>
          </p:cNvPr>
          <p:cNvSpPr>
            <a:spLocks noGrp="1"/>
          </p:cNvSpPr>
          <p:nvPr>
            <p:ph type="title"/>
          </p:nvPr>
        </p:nvSpPr>
        <p:spPr/>
        <p:txBody>
          <a:bodyPr>
            <a:normAutofit fontScale="90000"/>
          </a:bodyPr>
          <a:lstStyle/>
          <a:p>
            <a:br>
              <a:rPr lang="mn-MN" sz="2000">
                <a:solidFill>
                  <a:srgbClr val="0070C0"/>
                </a:solidFill>
              </a:rPr>
            </a:br>
            <a:r>
              <a:rPr lang="en-US" sz="2000">
                <a:solidFill>
                  <a:srgbClr val="0070C0"/>
                </a:solidFill>
              </a:rPr>
              <a:t>The main representatives of the Mongolian press in the 1950s and 1960s</a:t>
            </a:r>
            <a:br>
              <a:rPr lang="mn-MN" sz="2000">
                <a:solidFill>
                  <a:srgbClr val="0070C0"/>
                </a:solidFill>
              </a:rPr>
            </a:br>
            <a:r>
              <a:rPr lang="mn-MN" sz="2000">
                <a:solidFill>
                  <a:srgbClr val="0070C0"/>
                </a:solidFill>
              </a:rPr>
              <a:t>1950-1960-аад оны Монголын хэвлэлийн гол төлөөлөгчид</a:t>
            </a:r>
            <a:endParaRPr lang="en-US" sz="2000"/>
          </a:p>
        </p:txBody>
      </p:sp>
      <p:sp>
        <p:nvSpPr>
          <p:cNvPr id="3" name="Content Placeholder 2">
            <a:extLst>
              <a:ext uri="{FF2B5EF4-FFF2-40B4-BE49-F238E27FC236}">
                <a16:creationId xmlns:a16="http://schemas.microsoft.com/office/drawing/2014/main" id="{91238D27-4367-464F-A904-232D29FB90C2}"/>
              </a:ext>
            </a:extLst>
          </p:cNvPr>
          <p:cNvSpPr>
            <a:spLocks noGrp="1"/>
          </p:cNvSpPr>
          <p:nvPr>
            <p:ph idx="1"/>
          </p:nvPr>
        </p:nvSpPr>
        <p:spPr/>
        <p:txBody>
          <a:bodyPr>
            <a:normAutofit fontScale="85000" lnSpcReduction="20000"/>
          </a:bodyPr>
          <a:lstStyle/>
          <a:p>
            <a:pPr marL="0" indent="0" algn="just">
              <a:buNone/>
            </a:pPr>
            <a:r>
              <a:rPr lang="mn-MN"/>
              <a:t>С.Дашдэндэв нь “Үнэн” сонинд олон жил ажиллахын зэрэгцээ  1939-1942 онд эрхлэгчээр ажилласан. “Талын шуурга”, “Түүдэг гал”, “Малчны хөдөлмөр” зэрэг олон арван найруулал бичжээ. Энэ үеийн сэтгүүлчдийн бас нэгэн төлөөлөл нь Д.Сэнгээ юм. Тэрээр олон арван нийтлэл бичсэн ба хөдөөгийн амьдрал ахуйг ихээр сурвалжилж байлаа. </a:t>
            </a:r>
          </a:p>
          <a:p>
            <a:pPr marL="0" indent="0" algn="just">
              <a:buNone/>
            </a:pPr>
            <a:r>
              <a:rPr lang="mn-MN"/>
              <a:t>Энэ үеийн бас нэгэн төлөөлөл О.Намжилдорж байв. Тэрээр судалгаа шинжилгээний 30 гаруй ном товхимол туурвисан ба сонин, сэтгүүлд олон нийтлэл хэвлүүлжээ. Мөн шог хошин материалыг Л.Бадарч, улс төрийн нийтлэлийг Н.Цэенжав, хүүхэд эмэгтэйчүүдийн талаар С.Удвал нар олноор бичиж байв. </a:t>
            </a:r>
            <a:endParaRPr lang="en-US"/>
          </a:p>
        </p:txBody>
      </p:sp>
    </p:spTree>
    <p:extLst>
      <p:ext uri="{BB962C8B-B14F-4D97-AF65-F5344CB8AC3E}">
        <p14:creationId xmlns:p14="http://schemas.microsoft.com/office/powerpoint/2010/main" val="31273486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222651-E059-4303-9E01-4DF87063730E}"/>
              </a:ext>
            </a:extLst>
          </p:cNvPr>
          <p:cNvSpPr>
            <a:spLocks noGrp="1"/>
          </p:cNvSpPr>
          <p:nvPr>
            <p:ph type="title"/>
          </p:nvPr>
        </p:nvSpPr>
        <p:spPr>
          <a:xfrm>
            <a:off x="1066800" y="914400"/>
            <a:ext cx="6798734" cy="1303867"/>
          </a:xfrm>
        </p:spPr>
        <p:txBody>
          <a:bodyPr>
            <a:normAutofit fontScale="90000"/>
          </a:bodyPr>
          <a:lstStyle/>
          <a:p>
            <a:br>
              <a:rPr lang="mn-MN" sz="2200">
                <a:solidFill>
                  <a:srgbClr val="0070C0"/>
                </a:solidFill>
              </a:rPr>
            </a:br>
            <a:r>
              <a:rPr lang="en-US" sz="2000">
                <a:solidFill>
                  <a:srgbClr val="0070C0"/>
                </a:solidFill>
              </a:rPr>
              <a:t>The main representatives of the Mongolian press in the 1950s and 1960s</a:t>
            </a:r>
            <a:br>
              <a:rPr lang="mn-MN" sz="2000">
                <a:solidFill>
                  <a:srgbClr val="0070C0"/>
                </a:solidFill>
              </a:rPr>
            </a:br>
            <a:r>
              <a:rPr lang="mn-MN" sz="2000">
                <a:solidFill>
                  <a:srgbClr val="0070C0"/>
                </a:solidFill>
              </a:rPr>
              <a:t>1950-1960-аад оны Монголын хэвлэлийн гол төлөөлөгчид</a:t>
            </a:r>
            <a:endParaRPr lang="en-US" sz="2000"/>
          </a:p>
        </p:txBody>
      </p:sp>
      <p:sp>
        <p:nvSpPr>
          <p:cNvPr id="4" name="Rectangle 3">
            <a:extLst>
              <a:ext uri="{FF2B5EF4-FFF2-40B4-BE49-F238E27FC236}">
                <a16:creationId xmlns:a16="http://schemas.microsoft.com/office/drawing/2014/main" id="{330FED1D-09BD-4C91-A73F-ED4AB38CBFA6}"/>
              </a:ext>
            </a:extLst>
          </p:cNvPr>
          <p:cNvSpPr/>
          <p:nvPr/>
        </p:nvSpPr>
        <p:spPr>
          <a:xfrm>
            <a:off x="4572000" y="2438400"/>
            <a:ext cx="3276600" cy="3581400"/>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mn-MN" sz="1600"/>
          </a:p>
          <a:p>
            <a:pPr algn="ctr"/>
            <a:r>
              <a:rPr lang="mn-MN" sz="1600"/>
              <a:t>Иштавхай 1920 онд  Сэцэн хан аймгийн Боржигин Сэцэн вангийн хошуу, одоогийн Говьсүмбэр аймгийн нутагт төржээ. </a:t>
            </a:r>
          </a:p>
          <a:p>
            <a:pPr algn="ctr"/>
            <a:r>
              <a:rPr lang="mn-MN" sz="1600"/>
              <a:t>Н.Иштавхай 1945 оноос Монгол Ардын Хувьсгалт Намын гишүүн, Үнэн сонины сурвалжлагчаар ажиллаж эхэлжээ. Төв аймаг, Говь-Алтай аймгуудад, Улаанбаатар хотод, Үнэн сонины дэргэдэх Тоншуул сэтгүүлд тус тус ажиллажээ. </a:t>
            </a:r>
            <a:endParaRPr lang="mn-MN"/>
          </a:p>
          <a:p>
            <a:pPr algn="ctr"/>
            <a:endParaRPr lang="mn-MN"/>
          </a:p>
          <a:p>
            <a:pPr algn="ctr"/>
            <a:endParaRPr lang="en-US"/>
          </a:p>
        </p:txBody>
      </p:sp>
      <p:pic>
        <p:nvPicPr>
          <p:cNvPr id="3074" name="Picture 2" descr="https://upload.wikimedia.org/wikipedia/commons/thumb/a/ad/Ishtavkhai.jpg/220px-Ishtavkhai.jpg">
            <a:extLst>
              <a:ext uri="{FF2B5EF4-FFF2-40B4-BE49-F238E27FC236}">
                <a16:creationId xmlns:a16="http://schemas.microsoft.com/office/drawing/2014/main" id="{54DA5EFE-C9FD-44C0-AB55-E18D1DD415C1}"/>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1295400" y="2438400"/>
            <a:ext cx="3200400" cy="3028950"/>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Rounded Corners 4">
            <a:extLst>
              <a:ext uri="{FF2B5EF4-FFF2-40B4-BE49-F238E27FC236}">
                <a16:creationId xmlns:a16="http://schemas.microsoft.com/office/drawing/2014/main" id="{ED48140C-D927-49E2-A4C3-B4DDCE11035B}"/>
              </a:ext>
            </a:extLst>
          </p:cNvPr>
          <p:cNvSpPr/>
          <p:nvPr/>
        </p:nvSpPr>
        <p:spPr>
          <a:xfrm>
            <a:off x="1295400" y="5486400"/>
            <a:ext cx="3200400" cy="457200"/>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mn-MN"/>
              <a:t>Хувийн архив.  </a:t>
            </a:r>
            <a:endParaRPr lang="en-US"/>
          </a:p>
        </p:txBody>
      </p:sp>
    </p:spTree>
    <p:extLst>
      <p:ext uri="{BB962C8B-B14F-4D97-AF65-F5344CB8AC3E}">
        <p14:creationId xmlns:p14="http://schemas.microsoft.com/office/powerpoint/2010/main" val="145698096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92500"/>
          </a:bodyPr>
          <a:lstStyle/>
          <a:p>
            <a:pPr marL="0" indent="0" algn="just">
              <a:buNone/>
            </a:pPr>
            <a:r>
              <a:rPr lang="mn-MN"/>
              <a:t>Н.Иштавхай: Ш</a:t>
            </a:r>
            <a:r>
              <a:rPr lang="en-US" dirty="0" err="1"/>
              <a:t>ог</a:t>
            </a:r>
            <a:r>
              <a:rPr lang="en-US" dirty="0"/>
              <a:t> </a:t>
            </a:r>
            <a:r>
              <a:rPr lang="en-US" dirty="0" err="1"/>
              <a:t>хошин</a:t>
            </a:r>
            <a:r>
              <a:rPr lang="en-US" dirty="0"/>
              <a:t> </a:t>
            </a:r>
            <a:r>
              <a:rPr lang="en-US" dirty="0" err="1"/>
              <a:t>зүйл</a:t>
            </a:r>
            <a:r>
              <a:rPr lang="en-US" dirty="0"/>
              <a:t> </a:t>
            </a:r>
            <a:r>
              <a:rPr lang="en-US" dirty="0" err="1"/>
              <a:t>нэрийх</a:t>
            </a:r>
            <a:r>
              <a:rPr lang="en-US" dirty="0"/>
              <a:t> </a:t>
            </a:r>
            <a:r>
              <a:rPr lang="en-US" dirty="0" err="1"/>
              <a:t>нь</a:t>
            </a:r>
            <a:r>
              <a:rPr lang="en-US" dirty="0"/>
              <a:t> </a:t>
            </a:r>
            <a:r>
              <a:rPr lang="en-US" dirty="0" err="1"/>
              <a:t>хуудас</a:t>
            </a:r>
            <a:r>
              <a:rPr lang="en-US" dirty="0"/>
              <a:t> </a:t>
            </a:r>
            <a:r>
              <a:rPr lang="en-US" dirty="0" err="1"/>
              <a:t>болж</a:t>
            </a:r>
            <a:r>
              <a:rPr lang="en-US" dirty="0"/>
              <a:t> </a:t>
            </a:r>
            <a:r>
              <a:rPr lang="en-US" dirty="0" err="1"/>
              <a:t>олон</a:t>
            </a:r>
            <a:r>
              <a:rPr lang="en-US" dirty="0"/>
              <a:t> </a:t>
            </a:r>
            <a:r>
              <a:rPr lang="en-US" dirty="0" err="1"/>
              <a:t>түмэнд</a:t>
            </a:r>
            <a:r>
              <a:rPr lang="en-US" dirty="0"/>
              <a:t> </a:t>
            </a:r>
            <a:r>
              <a:rPr lang="en-US" err="1"/>
              <a:t>танигдсан</a:t>
            </a:r>
            <a:r>
              <a:rPr lang="en-US"/>
              <a:t> сэтгүүлч </a:t>
            </a:r>
            <a:r>
              <a:rPr lang="en-US" dirty="0" err="1"/>
              <a:t>юм</a:t>
            </a:r>
            <a:r>
              <a:rPr lang="en-US" dirty="0"/>
              <a:t>. МАХН-</a:t>
            </a:r>
            <a:r>
              <a:rPr lang="en-US" dirty="0" err="1"/>
              <a:t>ын</a:t>
            </a:r>
            <a:r>
              <a:rPr lang="en-US" dirty="0"/>
              <a:t> </a:t>
            </a:r>
            <a:r>
              <a:rPr lang="en-US" dirty="0" err="1"/>
              <a:t>төв</a:t>
            </a:r>
            <a:r>
              <a:rPr lang="en-US" dirty="0"/>
              <a:t> </a:t>
            </a:r>
            <a:r>
              <a:rPr lang="en-US" dirty="0" err="1"/>
              <a:t>хорооны</a:t>
            </a:r>
            <a:r>
              <a:rPr lang="en-US" dirty="0"/>
              <a:t> </a:t>
            </a:r>
            <a:r>
              <a:rPr lang="en-US" dirty="0" err="1"/>
              <a:t>шийдвэрээр</a:t>
            </a:r>
            <a:r>
              <a:rPr lang="en-US" dirty="0"/>
              <a:t> 1946 </a:t>
            </a:r>
            <a:r>
              <a:rPr lang="en-US" dirty="0" err="1"/>
              <a:t>оны</a:t>
            </a:r>
            <a:r>
              <a:rPr lang="en-US" dirty="0"/>
              <a:t> </a:t>
            </a:r>
            <a:r>
              <a:rPr lang="en-US" err="1"/>
              <a:t>намар</a:t>
            </a:r>
            <a:r>
              <a:rPr lang="en-US"/>
              <a:t> “</a:t>
            </a:r>
            <a:r>
              <a:rPr lang="mn-MN" dirty="0"/>
              <a:t>Ү</a:t>
            </a:r>
            <a:r>
              <a:rPr lang="en-US"/>
              <a:t>нэн</a:t>
            </a:r>
            <a:r>
              <a:rPr lang="en-US" dirty="0"/>
              <a:t>” </a:t>
            </a:r>
            <a:r>
              <a:rPr lang="en-US" dirty="0" err="1"/>
              <a:t>сонины</a:t>
            </a:r>
            <a:r>
              <a:rPr lang="en-US" dirty="0"/>
              <a:t> </a:t>
            </a:r>
            <a:r>
              <a:rPr lang="en-US" dirty="0" err="1"/>
              <a:t>аймаг</a:t>
            </a:r>
            <a:r>
              <a:rPr lang="en-US" dirty="0"/>
              <a:t> </a:t>
            </a:r>
            <a:r>
              <a:rPr lang="en-US" dirty="0" err="1"/>
              <a:t>дах</a:t>
            </a:r>
            <a:r>
              <a:rPr lang="en-US" dirty="0"/>
              <a:t> </a:t>
            </a:r>
            <a:r>
              <a:rPr lang="en-US" dirty="0" err="1"/>
              <a:t>сурвалжлагчаар</a:t>
            </a:r>
            <a:r>
              <a:rPr lang="en-US" dirty="0"/>
              <a:t> </a:t>
            </a:r>
            <a:r>
              <a:rPr lang="en-US" dirty="0" err="1"/>
              <a:t>баталсан</a:t>
            </a:r>
            <a:r>
              <a:rPr lang="en-US" dirty="0"/>
              <a:t> </a:t>
            </a:r>
            <a:r>
              <a:rPr lang="en-US" dirty="0" err="1"/>
              <a:t>цагаас</a:t>
            </a:r>
            <a:r>
              <a:rPr lang="en-US" dirty="0"/>
              <a:t> </a:t>
            </a:r>
            <a:r>
              <a:rPr lang="en-US" dirty="0" err="1"/>
              <a:t>түүний</a:t>
            </a:r>
            <a:r>
              <a:rPr lang="en-US" dirty="0"/>
              <a:t> </a:t>
            </a:r>
            <a:r>
              <a:rPr lang="en-US" err="1"/>
              <a:t>сэтгүүлчийн</a:t>
            </a:r>
            <a:r>
              <a:rPr lang="en-US"/>
              <a:t> идэвхтэй </a:t>
            </a:r>
            <a:r>
              <a:rPr lang="en-US" dirty="0" err="1"/>
              <a:t>үйл</a:t>
            </a:r>
            <a:r>
              <a:rPr lang="en-US" dirty="0"/>
              <a:t> </a:t>
            </a:r>
            <a:r>
              <a:rPr lang="en-US" dirty="0" err="1"/>
              <a:t>ажиллагаа</a:t>
            </a:r>
            <a:r>
              <a:rPr lang="en-US" dirty="0"/>
              <a:t> </a:t>
            </a:r>
            <a:r>
              <a:rPr lang="en-US" err="1"/>
              <a:t>эхэлжээ</a:t>
            </a:r>
            <a:r>
              <a:rPr lang="en-US"/>
              <a:t>.</a:t>
            </a:r>
            <a:r>
              <a:rPr lang="mn-MN"/>
              <a:t> М</a:t>
            </a:r>
            <a:r>
              <a:rPr lang="en-US" dirty="0" err="1"/>
              <a:t>эдээ</a:t>
            </a:r>
            <a:r>
              <a:rPr lang="en-US" dirty="0"/>
              <a:t>, </a:t>
            </a:r>
            <a:r>
              <a:rPr lang="en-US" dirty="0" err="1"/>
              <a:t>өгүүлэл</a:t>
            </a:r>
            <a:r>
              <a:rPr lang="en-US"/>
              <a:t>, сурвалж</a:t>
            </a:r>
            <a:r>
              <a:rPr lang="mn-MN"/>
              <a:t>и</a:t>
            </a:r>
            <a:r>
              <a:rPr lang="en-US"/>
              <a:t>лга</a:t>
            </a:r>
            <a:r>
              <a:rPr lang="en-US" dirty="0"/>
              <a:t>, </a:t>
            </a:r>
            <a:r>
              <a:rPr lang="en-US" dirty="0" err="1"/>
              <a:t>тэргүүн</a:t>
            </a:r>
            <a:r>
              <a:rPr lang="en-US" dirty="0"/>
              <a:t> </a:t>
            </a:r>
            <a:r>
              <a:rPr lang="en-US" dirty="0" err="1"/>
              <a:t>туршлага</a:t>
            </a:r>
            <a:r>
              <a:rPr lang="en-US" dirty="0"/>
              <a:t>, </a:t>
            </a:r>
            <a:r>
              <a:rPr lang="en-US" dirty="0" err="1"/>
              <a:t>найруулал</a:t>
            </a:r>
            <a:r>
              <a:rPr lang="en-US" dirty="0"/>
              <a:t>, </a:t>
            </a:r>
            <a:r>
              <a:rPr lang="en-US" dirty="0" err="1"/>
              <a:t>шог</a:t>
            </a:r>
            <a:r>
              <a:rPr lang="en-US" dirty="0"/>
              <a:t> </a:t>
            </a:r>
            <a:r>
              <a:rPr lang="en-US" dirty="0" err="1"/>
              <a:t>найруулал</a:t>
            </a:r>
            <a:r>
              <a:rPr lang="en-US" dirty="0"/>
              <a:t> </a:t>
            </a:r>
            <a:r>
              <a:rPr lang="en-US" err="1"/>
              <a:t>зэрэг</a:t>
            </a:r>
            <a:r>
              <a:rPr lang="en-US"/>
              <a:t> </a:t>
            </a:r>
            <a:r>
              <a:rPr lang="mn-MN"/>
              <a:t>төрөл </a:t>
            </a:r>
            <a:r>
              <a:rPr lang="en-US"/>
              <a:t>зүйлээр </a:t>
            </a:r>
            <a:r>
              <a:rPr lang="en-US" dirty="0" err="1"/>
              <a:t>нийтдээ</a:t>
            </a:r>
            <a:r>
              <a:rPr lang="en-US" dirty="0"/>
              <a:t> 3000 </a:t>
            </a:r>
            <a:r>
              <a:rPr lang="en-US" dirty="0" err="1"/>
              <a:t>шахам</a:t>
            </a:r>
            <a:r>
              <a:rPr lang="en-US" dirty="0"/>
              <a:t> </a:t>
            </a:r>
            <a:r>
              <a:rPr lang="en-US" dirty="0" err="1"/>
              <a:t>материал</a:t>
            </a:r>
            <a:r>
              <a:rPr lang="en-US" dirty="0"/>
              <a:t> </a:t>
            </a:r>
            <a:r>
              <a:rPr lang="en-US" dirty="0" err="1"/>
              <a:t>нийтлүүлсний</a:t>
            </a:r>
            <a:r>
              <a:rPr lang="en-US" dirty="0"/>
              <a:t> 70 </a:t>
            </a:r>
            <a:r>
              <a:rPr lang="en-US" dirty="0" err="1"/>
              <a:t>орчим</a:t>
            </a:r>
            <a:r>
              <a:rPr lang="en-US" dirty="0"/>
              <a:t> </a:t>
            </a:r>
            <a:r>
              <a:rPr lang="en-US" dirty="0" err="1"/>
              <a:t>хувь</a:t>
            </a:r>
            <a:r>
              <a:rPr lang="en-US" dirty="0"/>
              <a:t> </a:t>
            </a:r>
            <a:r>
              <a:rPr lang="en-US" err="1"/>
              <a:t>нь</a:t>
            </a:r>
            <a:r>
              <a:rPr lang="en-US"/>
              <a:t> “</a:t>
            </a:r>
            <a:r>
              <a:rPr lang="mn-MN" dirty="0"/>
              <a:t>Ү</a:t>
            </a:r>
            <a:r>
              <a:rPr lang="en-US"/>
              <a:t>нэн</a:t>
            </a:r>
            <a:r>
              <a:rPr lang="en-US" dirty="0"/>
              <a:t>” </a:t>
            </a:r>
            <a:r>
              <a:rPr lang="en-US" dirty="0" err="1"/>
              <a:t>сонин</a:t>
            </a:r>
            <a:r>
              <a:rPr lang="en-US"/>
              <a:t>, “</a:t>
            </a:r>
            <a:r>
              <a:rPr lang="mn-MN" dirty="0"/>
              <a:t>Т</a:t>
            </a:r>
            <a:r>
              <a:rPr lang="en-US"/>
              <a:t>оншуул</a:t>
            </a:r>
            <a:r>
              <a:rPr lang="en-US" dirty="0"/>
              <a:t>” </a:t>
            </a:r>
            <a:r>
              <a:rPr lang="en-US" dirty="0" err="1"/>
              <a:t>сэтгүүлд</a:t>
            </a:r>
            <a:r>
              <a:rPr lang="en-US" dirty="0"/>
              <a:t> </a:t>
            </a:r>
            <a:r>
              <a:rPr lang="en-US" dirty="0" err="1"/>
              <a:t>гарч</a:t>
            </a:r>
            <a:r>
              <a:rPr lang="en-US" dirty="0"/>
              <a:t>, </a:t>
            </a:r>
            <a:r>
              <a:rPr lang="en-US" dirty="0" err="1"/>
              <a:t>шог</a:t>
            </a:r>
            <a:r>
              <a:rPr lang="en-US" dirty="0"/>
              <a:t> </a:t>
            </a:r>
            <a:r>
              <a:rPr lang="en-US" dirty="0" err="1"/>
              <a:t>хошин</a:t>
            </a:r>
            <a:r>
              <a:rPr lang="en-US" dirty="0"/>
              <a:t> </a:t>
            </a:r>
            <a:r>
              <a:rPr lang="en-US" dirty="0" err="1"/>
              <a:t>нийтлэлээрээ</a:t>
            </a:r>
            <a:r>
              <a:rPr lang="en-US" dirty="0"/>
              <a:t> </a:t>
            </a:r>
            <a:r>
              <a:rPr lang="en-US" dirty="0" err="1"/>
              <a:t>олонд</a:t>
            </a:r>
            <a:r>
              <a:rPr lang="en-US" dirty="0"/>
              <a:t> </a:t>
            </a:r>
            <a:r>
              <a:rPr lang="en-US" dirty="0" err="1"/>
              <a:t>ихэд</a:t>
            </a:r>
            <a:r>
              <a:rPr lang="en-US" dirty="0"/>
              <a:t> </a:t>
            </a:r>
            <a:r>
              <a:rPr lang="en-US" dirty="0" err="1"/>
              <a:t>алдаршжээ</a:t>
            </a:r>
            <a:r>
              <a:rPr lang="en-US"/>
              <a:t>. </a:t>
            </a:r>
            <a:endParaRPr lang="en-US" dirty="0"/>
          </a:p>
        </p:txBody>
      </p:sp>
      <p:sp>
        <p:nvSpPr>
          <p:cNvPr id="3" name="Title 2"/>
          <p:cNvSpPr>
            <a:spLocks noGrp="1"/>
          </p:cNvSpPr>
          <p:nvPr>
            <p:ph type="title"/>
          </p:nvPr>
        </p:nvSpPr>
        <p:spPr>
          <a:xfrm>
            <a:off x="1176866" y="915337"/>
            <a:ext cx="7052734" cy="1303867"/>
          </a:xfrm>
        </p:spPr>
        <p:txBody>
          <a:bodyPr>
            <a:normAutofit fontScale="90000"/>
          </a:bodyPr>
          <a:lstStyle/>
          <a:p>
            <a:br>
              <a:rPr lang="mn-MN" sz="2200">
                <a:solidFill>
                  <a:srgbClr val="0070C0"/>
                </a:solidFill>
              </a:rPr>
            </a:br>
            <a:br>
              <a:rPr lang="mn-MN" sz="2200">
                <a:solidFill>
                  <a:srgbClr val="0070C0"/>
                </a:solidFill>
              </a:rPr>
            </a:br>
            <a:r>
              <a:rPr lang="en-US" sz="2000">
                <a:solidFill>
                  <a:srgbClr val="0070C0"/>
                </a:solidFill>
              </a:rPr>
              <a:t>The main representatives of the Mongolian press in the 1950s and 1960s</a:t>
            </a:r>
            <a:r>
              <a:rPr lang="mn-MN" sz="2000">
                <a:solidFill>
                  <a:srgbClr val="0070C0"/>
                </a:solidFill>
              </a:rPr>
              <a:t> </a:t>
            </a:r>
            <a:br>
              <a:rPr lang="mn-MN" sz="2000">
                <a:solidFill>
                  <a:srgbClr val="0070C0"/>
                </a:solidFill>
              </a:rPr>
            </a:br>
            <a:r>
              <a:rPr lang="mn-MN" sz="2000">
                <a:solidFill>
                  <a:srgbClr val="0070C0"/>
                </a:solidFill>
              </a:rPr>
              <a:t>1950-1960-аад оны Монголын хэвлэлийн гол төлөөлөгчид </a:t>
            </a:r>
            <a:r>
              <a:rPr lang="mn-MN" dirty="0"/>
              <a:t>	</a:t>
            </a:r>
            <a:r>
              <a:rPr lang="mn-MN"/>
              <a:t>	</a:t>
            </a:r>
            <a:endParaRPr lang="en-US"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95400" y="2514599"/>
            <a:ext cx="6680201" cy="3420533"/>
          </a:xfrm>
        </p:spPr>
        <p:txBody>
          <a:bodyPr>
            <a:normAutofit fontScale="25000" lnSpcReduction="20000"/>
          </a:bodyPr>
          <a:lstStyle/>
          <a:p>
            <a:pPr marL="0" indent="0" algn="just">
              <a:buNone/>
            </a:pPr>
            <a:r>
              <a:rPr lang="mn-MN" sz="7200" b="1"/>
              <a:t>Дэлэг Гэндэнжамцын</a:t>
            </a:r>
            <a:r>
              <a:rPr lang="mn-MN" sz="7200"/>
              <a:t> (1924-1992). Сэтгүүл зүйн анхны эрдэмтэн судлаач. Түүхийн шинжлэх ухааны доктор. Ахмад сэтгүүлч, сурган хүмүүжүүлэгч багш. 1924 онд Дорнод аймгийн Чойбалсан суманд төрсөн. 1933-1935 онд нийслэлийн үлгэр жишээ бага сургууль, 1935-1939 онд дунд сургууль, 1939-1942 онд багш нарыг бэлтгэх сургууль, 1950-1953 онд ЗХУКН-ын дэргэдэх Намын дээд сургуулийг сэтгүүлч мэргэжлээр төгссөн. 1965 онд ЗХУКН-ын дэргэдэх Нийгмийн ухааны академид “Монголын хувьсгалт хэвлэлийн үүсэл, хөгжил” сэдвээр түүхийн ухааны дэд эрдэмтний, 1973 онд Москвагийн их сургуульд “Монголын тогтмол хэвлэлийн нийтлэлийн төрөл зүйлийн үүсэл, хөгжил” сэдвээр түүхийн шинжлэх ухааны докторын зэргийг хамгаалжээ.  Монголын тогтмол хэвлэлийн түүхийг дагнан судалж, энэ сэдвээр дэд эрдэмтэн, докторын зэрэг хамгаалсан анхны хүн юм. </a:t>
            </a:r>
          </a:p>
          <a:p>
            <a:pPr marL="0" indent="0" algn="just">
              <a:buNone/>
            </a:pPr>
            <a:endParaRPr lang="mn-MN" sz="8000" dirty="0"/>
          </a:p>
        </p:txBody>
      </p:sp>
      <p:sp>
        <p:nvSpPr>
          <p:cNvPr id="2" name="Title 1"/>
          <p:cNvSpPr>
            <a:spLocks noGrp="1"/>
          </p:cNvSpPr>
          <p:nvPr>
            <p:ph type="title"/>
          </p:nvPr>
        </p:nvSpPr>
        <p:spPr/>
        <p:txBody>
          <a:bodyPr>
            <a:normAutofit fontScale="90000"/>
          </a:bodyPr>
          <a:lstStyle/>
          <a:p>
            <a:r>
              <a:rPr lang="en-US">
                <a:solidFill>
                  <a:srgbClr val="0070C0"/>
                </a:solidFill>
              </a:rPr>
              <a:t> </a:t>
            </a:r>
            <a:br>
              <a:rPr lang="mn-MN">
                <a:solidFill>
                  <a:srgbClr val="0070C0"/>
                </a:solidFill>
              </a:rPr>
            </a:br>
            <a:r>
              <a:rPr lang="en-US" sz="2000">
                <a:solidFill>
                  <a:srgbClr val="0070C0"/>
                </a:solidFill>
              </a:rPr>
              <a:t>The main representatives of the Mongolian press in the 1950s and 1960s</a:t>
            </a:r>
            <a:br>
              <a:rPr lang="mn-MN" sz="2000">
                <a:solidFill>
                  <a:srgbClr val="0070C0"/>
                </a:solidFill>
              </a:rPr>
            </a:br>
            <a:r>
              <a:rPr lang="mn-MN" sz="2000">
                <a:solidFill>
                  <a:srgbClr val="0070C0"/>
                </a:solidFill>
              </a:rPr>
              <a:t>1950-1960-аад оны Монголын хэвлэлийн гол төлөөлөгчид </a:t>
            </a:r>
            <a:r>
              <a:rPr lang="mn-MN"/>
              <a:t>	</a:t>
            </a:r>
            <a:endParaRPr lang="en-US"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77500" lnSpcReduction="20000"/>
          </a:bodyPr>
          <a:lstStyle/>
          <a:p>
            <a:pPr marL="0" indent="0" algn="just">
              <a:buNone/>
            </a:pPr>
            <a:r>
              <a:rPr lang="mn-MN"/>
              <a:t>1942 оноос Ардын гэгээрлийн яаманд сайдын туслах, багш нарын болон холбооны техникумд багш, “Пионерийн үнэн”, “Залуучуудын үнэн”, “Үнэн” сонин, “Тоншуул” сэтгүүлд нарийн бичгийн дарга, орлогч эрхлэгч, ерөнхий эрхлэгч, МАХН-ын Төв Хороонд суртал нэвтрүүлэгч, хэлтсийн орлогч эрхлэгчээр ажиллаж байгаад 1979 оноос сургалтын ажилд шилжиж, МУИС-ийн Сэтгүүл зүйн тэнхимийн багш, эрхлэгчээр ажилласан байна.Г</a:t>
            </a:r>
            <a:r>
              <a:rPr lang="mn-MN" dirty="0"/>
              <a:t>. </a:t>
            </a:r>
            <a:r>
              <a:rPr lang="en-US" dirty="0" err="1"/>
              <a:t>Дэлэг</a:t>
            </a:r>
            <a:r>
              <a:rPr lang="en-US" dirty="0"/>
              <a:t> </a:t>
            </a:r>
            <a:r>
              <a:rPr lang="en-US" dirty="0" err="1"/>
              <a:t>нийтдээ</a:t>
            </a:r>
            <a:r>
              <a:rPr lang="en-US" dirty="0"/>
              <a:t> 100 </a:t>
            </a:r>
            <a:r>
              <a:rPr lang="en-US" dirty="0" err="1"/>
              <a:t>орчим</a:t>
            </a:r>
            <a:r>
              <a:rPr lang="en-US" dirty="0"/>
              <a:t> </a:t>
            </a:r>
            <a:r>
              <a:rPr lang="en-US" dirty="0" err="1"/>
              <a:t>тэмдэглэл</a:t>
            </a:r>
            <a:r>
              <a:rPr lang="en-US" dirty="0"/>
              <a:t> </a:t>
            </a:r>
            <a:r>
              <a:rPr lang="en-US" dirty="0" err="1"/>
              <a:t>бичсэний</a:t>
            </a:r>
            <a:r>
              <a:rPr lang="en-US" dirty="0"/>
              <a:t> </a:t>
            </a:r>
            <a:r>
              <a:rPr lang="en-US" dirty="0" err="1"/>
              <a:t>гадаадын</a:t>
            </a:r>
            <a:r>
              <a:rPr lang="en-US" dirty="0"/>
              <a:t> </a:t>
            </a:r>
            <a:r>
              <a:rPr lang="en-US" dirty="0" err="1"/>
              <a:t>сэдэвтэй</a:t>
            </a:r>
            <a:r>
              <a:rPr lang="en-US" dirty="0"/>
              <a:t>, </a:t>
            </a:r>
            <a:r>
              <a:rPr lang="en-US" dirty="0" err="1"/>
              <a:t>улс</a:t>
            </a:r>
            <a:r>
              <a:rPr lang="en-US" dirty="0"/>
              <a:t> </a:t>
            </a:r>
            <a:r>
              <a:rPr lang="en-US" dirty="0" err="1"/>
              <a:t>орны</a:t>
            </a:r>
            <a:r>
              <a:rPr lang="en-US" dirty="0"/>
              <a:t> </a:t>
            </a:r>
            <a:r>
              <a:rPr lang="en-US" dirty="0" err="1"/>
              <a:t>дотоод</a:t>
            </a:r>
            <a:r>
              <a:rPr lang="en-US" dirty="0"/>
              <a:t> </a:t>
            </a:r>
            <a:r>
              <a:rPr lang="en-US" dirty="0" err="1"/>
              <a:t>амьдралыг</a:t>
            </a:r>
            <a:r>
              <a:rPr lang="en-US" dirty="0"/>
              <a:t> </a:t>
            </a:r>
            <a:r>
              <a:rPr lang="en-US" dirty="0" err="1"/>
              <a:t>харуулсан</a:t>
            </a:r>
            <a:r>
              <a:rPr lang="en-US" dirty="0"/>
              <a:t> </a:t>
            </a:r>
            <a:r>
              <a:rPr lang="en-US" dirty="0" err="1"/>
              <a:t>гэж</a:t>
            </a:r>
            <a:r>
              <a:rPr lang="en-US" dirty="0"/>
              <a:t> </a:t>
            </a:r>
            <a:r>
              <a:rPr lang="en-US" dirty="0" err="1"/>
              <a:t>хоёр</a:t>
            </a:r>
            <a:r>
              <a:rPr lang="en-US" dirty="0"/>
              <a:t> </a:t>
            </a:r>
            <a:r>
              <a:rPr lang="en-US" dirty="0" err="1"/>
              <a:t>ангилж</a:t>
            </a:r>
            <a:r>
              <a:rPr lang="en-US" dirty="0"/>
              <a:t> </a:t>
            </a:r>
            <a:r>
              <a:rPr lang="en-US" dirty="0" err="1"/>
              <a:t>болно</a:t>
            </a:r>
            <a:r>
              <a:rPr lang="en-US" dirty="0"/>
              <a:t>. </a:t>
            </a:r>
            <a:r>
              <a:rPr lang="en-US" dirty="0" err="1"/>
              <a:t>Түүний</a:t>
            </a:r>
            <a:r>
              <a:rPr lang="en-US" dirty="0"/>
              <a:t> </a:t>
            </a:r>
            <a:r>
              <a:rPr lang="en-US" dirty="0" err="1"/>
              <a:t>аян</a:t>
            </a:r>
            <a:r>
              <a:rPr lang="en-US" dirty="0"/>
              <a:t> </a:t>
            </a:r>
            <a:r>
              <a:rPr lang="en-US" dirty="0" err="1"/>
              <a:t>замын</a:t>
            </a:r>
            <a:r>
              <a:rPr lang="en-US" dirty="0"/>
              <a:t> </a:t>
            </a:r>
            <a:r>
              <a:rPr lang="en-US" dirty="0" err="1"/>
              <a:t>тэмдэглэлээс</a:t>
            </a:r>
            <a:r>
              <a:rPr lang="en-US" dirty="0"/>
              <a:t>: </a:t>
            </a:r>
            <a:r>
              <a:rPr lang="en-US" dirty="0" err="1"/>
              <a:t>Франц</a:t>
            </a:r>
            <a:r>
              <a:rPr lang="en-US" dirty="0"/>
              <a:t> </a:t>
            </a:r>
            <a:r>
              <a:rPr lang="en-US" dirty="0" err="1"/>
              <a:t>орон</a:t>
            </a:r>
            <a:r>
              <a:rPr lang="en-US" dirty="0"/>
              <a:t>, </a:t>
            </a:r>
            <a:r>
              <a:rPr lang="en-US" dirty="0" err="1"/>
              <a:t>Парис</a:t>
            </a:r>
            <a:r>
              <a:rPr lang="en-US" dirty="0"/>
              <a:t> </a:t>
            </a:r>
            <a:r>
              <a:rPr lang="en-US" dirty="0" err="1"/>
              <a:t>хотоор</a:t>
            </a:r>
            <a:r>
              <a:rPr lang="en-US" dirty="0"/>
              <a:t> </a:t>
            </a:r>
            <a:r>
              <a:rPr lang="en-US" dirty="0" err="1"/>
              <a:t>аялсан</a:t>
            </a:r>
            <a:r>
              <a:rPr lang="en-US" dirty="0"/>
              <a:t> </a:t>
            </a:r>
            <a:r>
              <a:rPr lang="en-US" dirty="0" err="1"/>
              <a:t>тухай</a:t>
            </a:r>
            <a:r>
              <a:rPr lang="en-US" dirty="0"/>
              <a:t>, “</a:t>
            </a:r>
            <a:r>
              <a:rPr lang="en-US" dirty="0" err="1"/>
              <a:t>Хал</a:t>
            </a:r>
            <a:r>
              <a:rPr lang="en-US" dirty="0"/>
              <a:t> </a:t>
            </a:r>
            <a:r>
              <a:rPr lang="en-US" dirty="0" err="1"/>
              <a:t>үзсэн</a:t>
            </a:r>
            <a:r>
              <a:rPr lang="en-US" dirty="0"/>
              <a:t> </a:t>
            </a:r>
            <a:r>
              <a:rPr lang="en-US" dirty="0" err="1"/>
              <a:t>буурал</a:t>
            </a:r>
            <a:r>
              <a:rPr lang="en-US" dirty="0"/>
              <a:t> </a:t>
            </a:r>
            <a:r>
              <a:rPr lang="en-US" dirty="0" err="1"/>
              <a:t>хот</a:t>
            </a:r>
            <a:r>
              <a:rPr lang="en-US" dirty="0"/>
              <a:t>” “</a:t>
            </a:r>
            <a:r>
              <a:rPr lang="en-US" dirty="0" err="1"/>
              <a:t>Чехословакт</a:t>
            </a:r>
            <a:r>
              <a:rPr lang="en-US" dirty="0"/>
              <a:t> </a:t>
            </a:r>
            <a:r>
              <a:rPr lang="en-US" dirty="0" err="1"/>
              <a:t>хийсэн</a:t>
            </a:r>
            <a:r>
              <a:rPr lang="en-US" dirty="0"/>
              <a:t> </a:t>
            </a:r>
            <a:r>
              <a:rPr lang="en-US" dirty="0" err="1"/>
              <a:t>тэмдэглэл</a:t>
            </a:r>
            <a:r>
              <a:rPr lang="en-US" dirty="0"/>
              <a:t>” </a:t>
            </a:r>
            <a:r>
              <a:rPr lang="en-US" dirty="0" err="1"/>
              <a:t>Италийн</a:t>
            </a:r>
            <a:r>
              <a:rPr lang="en-US" dirty="0"/>
              <a:t> </a:t>
            </a:r>
            <a:r>
              <a:rPr lang="en-US" dirty="0" err="1"/>
              <a:t>Ром</a:t>
            </a:r>
            <a:r>
              <a:rPr lang="en-US" dirty="0"/>
              <a:t>, </a:t>
            </a:r>
            <a:r>
              <a:rPr lang="en-US" dirty="0" err="1"/>
              <a:t>Неаполь</a:t>
            </a:r>
            <a:r>
              <a:rPr lang="en-US" dirty="0"/>
              <a:t> </a:t>
            </a:r>
            <a:r>
              <a:rPr lang="en-US" dirty="0" err="1"/>
              <a:t>хотоор</a:t>
            </a:r>
            <a:r>
              <a:rPr lang="en-US" dirty="0"/>
              <a:t> </a:t>
            </a:r>
            <a:r>
              <a:rPr lang="en-US" err="1"/>
              <a:t>явж</a:t>
            </a:r>
            <a:r>
              <a:rPr lang="en-US"/>
              <a:t> тэндхийн </a:t>
            </a:r>
            <a:r>
              <a:rPr lang="en-US" dirty="0" err="1"/>
              <a:t>коммунистууд</a:t>
            </a:r>
            <a:r>
              <a:rPr lang="en-US" dirty="0"/>
              <a:t>, </a:t>
            </a:r>
            <a:r>
              <a:rPr lang="en-US" dirty="0" err="1"/>
              <a:t>дэвшилт</a:t>
            </a:r>
            <a:r>
              <a:rPr lang="en-US" dirty="0"/>
              <a:t> </a:t>
            </a:r>
            <a:r>
              <a:rPr lang="en-US" dirty="0" err="1"/>
              <a:t>хүмүүстэй</a:t>
            </a:r>
            <a:r>
              <a:rPr lang="en-US" dirty="0"/>
              <a:t> </a:t>
            </a:r>
            <a:r>
              <a:rPr lang="en-US" dirty="0" err="1"/>
              <a:t>уулзаж</a:t>
            </a:r>
            <a:r>
              <a:rPr lang="en-US" dirty="0"/>
              <a:t> </a:t>
            </a:r>
            <a:r>
              <a:rPr lang="en-US" dirty="0" err="1"/>
              <a:t>бичсэн</a:t>
            </a:r>
            <a:r>
              <a:rPr lang="en-US" dirty="0"/>
              <a:t> “</a:t>
            </a:r>
            <a:r>
              <a:rPr lang="mn-MN" dirty="0" err="1"/>
              <a:t>К</a:t>
            </a:r>
            <a:r>
              <a:rPr lang="en-US" dirty="0" err="1"/>
              <a:t>оммунист</a:t>
            </a:r>
            <a:r>
              <a:rPr lang="en-US" dirty="0"/>
              <a:t>”</a:t>
            </a:r>
            <a:r>
              <a:rPr lang="mn-MN" dirty="0"/>
              <a:t> зэрэг болно. </a:t>
            </a:r>
            <a:endParaRPr lang="en-US" dirty="0"/>
          </a:p>
        </p:txBody>
      </p:sp>
      <p:sp>
        <p:nvSpPr>
          <p:cNvPr id="2" name="Title 1"/>
          <p:cNvSpPr>
            <a:spLocks noGrp="1"/>
          </p:cNvSpPr>
          <p:nvPr>
            <p:ph type="title"/>
          </p:nvPr>
        </p:nvSpPr>
        <p:spPr/>
        <p:txBody>
          <a:bodyPr>
            <a:normAutofit fontScale="90000"/>
          </a:bodyPr>
          <a:lstStyle/>
          <a:p>
            <a:br>
              <a:rPr lang="mn-MN" sz="2000">
                <a:solidFill>
                  <a:srgbClr val="0070C0"/>
                </a:solidFill>
              </a:rPr>
            </a:br>
            <a:r>
              <a:rPr lang="en-US" sz="2000">
                <a:solidFill>
                  <a:srgbClr val="0070C0"/>
                </a:solidFill>
              </a:rPr>
              <a:t>The main representatives of the Mongolian press in the 1950s and 1960s</a:t>
            </a:r>
            <a:br>
              <a:rPr lang="mn-MN" sz="2000">
                <a:solidFill>
                  <a:srgbClr val="0070C0"/>
                </a:solidFill>
              </a:rPr>
            </a:br>
            <a:r>
              <a:rPr lang="mn-MN" sz="2000">
                <a:solidFill>
                  <a:srgbClr val="0070C0"/>
                </a:solidFill>
              </a:rPr>
              <a:t>1950-1960-аад оны Монголын хэвлэлийн гол төлөөлөгчид</a:t>
            </a:r>
            <a:endParaRPr lang="en-US" sz="200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65A823-98E7-4F03-BD1E-4E1498C5426E}"/>
              </a:ext>
            </a:extLst>
          </p:cNvPr>
          <p:cNvSpPr>
            <a:spLocks noGrp="1"/>
          </p:cNvSpPr>
          <p:nvPr>
            <p:ph type="title"/>
          </p:nvPr>
        </p:nvSpPr>
        <p:spPr/>
        <p:txBody>
          <a:bodyPr>
            <a:normAutofit fontScale="90000"/>
          </a:bodyPr>
          <a:lstStyle/>
          <a:p>
            <a:br>
              <a:rPr lang="mn-MN" sz="2000">
                <a:solidFill>
                  <a:srgbClr val="0070C0"/>
                </a:solidFill>
              </a:rPr>
            </a:br>
            <a:r>
              <a:rPr lang="en-US" sz="2000">
                <a:solidFill>
                  <a:srgbClr val="0070C0"/>
                </a:solidFill>
              </a:rPr>
              <a:t>The main representatives of the Mongolian press in the 1950s and 1960s</a:t>
            </a:r>
            <a:br>
              <a:rPr lang="mn-MN" sz="2000">
                <a:solidFill>
                  <a:srgbClr val="0070C0"/>
                </a:solidFill>
              </a:rPr>
            </a:br>
            <a:r>
              <a:rPr lang="mn-MN" sz="2000">
                <a:solidFill>
                  <a:srgbClr val="0070C0"/>
                </a:solidFill>
              </a:rPr>
              <a:t>1950-1960-аад оны Монголын хэвлэлийн гол төлөөлөгчид</a:t>
            </a:r>
            <a:endParaRPr lang="en-US" sz="2000"/>
          </a:p>
        </p:txBody>
      </p:sp>
      <p:sp>
        <p:nvSpPr>
          <p:cNvPr id="3" name="Content Placeholder 2">
            <a:extLst>
              <a:ext uri="{FF2B5EF4-FFF2-40B4-BE49-F238E27FC236}">
                <a16:creationId xmlns:a16="http://schemas.microsoft.com/office/drawing/2014/main" id="{F7B269C9-1217-4545-A6E9-C7C1D9F16A38}"/>
              </a:ext>
            </a:extLst>
          </p:cNvPr>
          <p:cNvSpPr>
            <a:spLocks noGrp="1"/>
          </p:cNvSpPr>
          <p:nvPr>
            <p:ph idx="1"/>
          </p:nvPr>
        </p:nvSpPr>
        <p:spPr/>
        <p:txBody>
          <a:bodyPr>
            <a:normAutofit fontScale="85000" lnSpcReduction="10000"/>
          </a:bodyPr>
          <a:lstStyle/>
          <a:p>
            <a:pPr marL="0" indent="0" algn="just">
              <a:buNone/>
            </a:pPr>
            <a:r>
              <a:rPr lang="mn-MN" b="1"/>
              <a:t> Түдэв Лодонгийн </a:t>
            </a:r>
            <a:r>
              <a:rPr lang="mn-MN"/>
              <a:t> (1935-2020</a:t>
            </a:r>
            <a:r>
              <a:rPr lang="en-US"/>
              <a:t>)</a:t>
            </a:r>
            <a:r>
              <a:rPr lang="mn-MN"/>
              <a:t>. Говь-Алтай аймгийн Наран суманд төрсөн. Монгол Улсын хөдөлмөрийн баатар, Ардын уран зохиолч, СГЗ, Төрийн шагналт, доктор, УБИС-ийн хүндэт профессор, </a:t>
            </a:r>
            <a:r>
              <a:rPr lang="en-US"/>
              <a:t>XX </a:t>
            </a:r>
            <a:r>
              <a:rPr lang="mn-MN"/>
              <a:t>зууны манлай сэтгүүлч. </a:t>
            </a:r>
          </a:p>
          <a:p>
            <a:pPr marL="0" indent="0" algn="just">
              <a:buNone/>
            </a:pPr>
            <a:r>
              <a:rPr lang="mn-MN"/>
              <a:t>1956 оны намар УБДС-ийг төгсөөд  Говь-алтай аймгийн Наран суманд багш, 1959 онд Улаанбаатарт багш нарын мэргэжил дээшлүүлэх институтэд, 1961 оноос “Үнэн” сонины утга зохиолын нарийн бичгийн дарга, 1962 оноос “Соёл утга зохиол” сонины эрхлэгчээр томилогдсон. 1984-1996 онд "Үнэн" сонины эрхлэгчээр ажилласан.</a:t>
            </a:r>
            <a:endParaRPr lang="en-US"/>
          </a:p>
        </p:txBody>
      </p:sp>
    </p:spTree>
    <p:extLst>
      <p:ext uri="{BB962C8B-B14F-4D97-AF65-F5344CB8AC3E}">
        <p14:creationId xmlns:p14="http://schemas.microsoft.com/office/powerpoint/2010/main" val="279393320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pPr marL="0" indent="0" algn="just">
              <a:buNone/>
            </a:pPr>
            <a:r>
              <a:rPr lang="mn-MN"/>
              <a:t>Болгар нутагт, Нэгэн хувьсгалын тухай сурвалжлага, Замбуулингийн наран дор, Өв тэгш хүмүүжил, Хүмүүжил цогцолбор асуудал, Хүмүүс, Асуудал, Найрамдлын жигүүрээр сансарт, Өрх бүр үйлдвэр , хүн бүр үйлдвэрлэгч, Нарнаас ус , Уснаас гал, Боловсроогүй боловсрол, Үгэн бороо зэрэг бие даасан ном гарч, </a:t>
            </a:r>
            <a:r>
              <a:rPr lang="en-US"/>
              <a:t>Түүнээс </a:t>
            </a:r>
            <a:r>
              <a:rPr lang="en-US" dirty="0" err="1"/>
              <a:t>гадна</a:t>
            </a:r>
            <a:r>
              <a:rPr lang="en-US" dirty="0"/>
              <a:t> “</a:t>
            </a:r>
            <a:r>
              <a:rPr lang="mn-MN" dirty="0" err="1"/>
              <a:t>Б</a:t>
            </a:r>
            <a:r>
              <a:rPr lang="en-US" dirty="0" err="1"/>
              <a:t>олор</a:t>
            </a:r>
            <a:r>
              <a:rPr lang="en-US" dirty="0"/>
              <a:t> </a:t>
            </a:r>
            <a:r>
              <a:rPr lang="en-US" dirty="0" err="1"/>
              <a:t>мөс</a:t>
            </a:r>
            <a:r>
              <a:rPr lang="en-US" dirty="0"/>
              <a:t> </a:t>
            </a:r>
            <a:r>
              <a:rPr lang="en-US" dirty="0" err="1"/>
              <a:t>биш</a:t>
            </a:r>
            <a:r>
              <a:rPr lang="en-US" dirty="0"/>
              <a:t>”, “</a:t>
            </a:r>
            <a:r>
              <a:rPr lang="mn-MN" dirty="0" err="1"/>
              <a:t>А</a:t>
            </a:r>
            <a:r>
              <a:rPr lang="en-US" dirty="0" err="1"/>
              <a:t>лтангадас</a:t>
            </a:r>
            <a:r>
              <a:rPr lang="en-US" dirty="0"/>
              <a:t> </a:t>
            </a:r>
            <a:r>
              <a:rPr lang="en-US" dirty="0" err="1"/>
              <a:t>чигийг</a:t>
            </a:r>
            <a:r>
              <a:rPr lang="en-US" dirty="0"/>
              <a:t> </a:t>
            </a:r>
            <a:r>
              <a:rPr lang="en-US" dirty="0" err="1"/>
              <a:t>заана</a:t>
            </a:r>
            <a:r>
              <a:rPr lang="en-US" dirty="0"/>
              <a:t>”, “</a:t>
            </a:r>
            <a:r>
              <a:rPr lang="mn-MN" dirty="0" err="1"/>
              <a:t>У</a:t>
            </a:r>
            <a:r>
              <a:rPr lang="en-US" dirty="0" err="1"/>
              <a:t>лаан</a:t>
            </a:r>
            <a:r>
              <a:rPr lang="en-US" dirty="0"/>
              <a:t> </a:t>
            </a:r>
            <a:r>
              <a:rPr lang="en-US" dirty="0" err="1"/>
              <a:t>долгио</a:t>
            </a:r>
            <a:r>
              <a:rPr lang="en-US" dirty="0"/>
              <a:t>”, “</a:t>
            </a:r>
            <a:r>
              <a:rPr lang="mn-MN" dirty="0" err="1"/>
              <a:t>С</a:t>
            </a:r>
            <a:r>
              <a:rPr lang="en-US" dirty="0" err="1"/>
              <a:t>ансарын</a:t>
            </a:r>
            <a:r>
              <a:rPr lang="en-US" dirty="0"/>
              <a:t> 101 </a:t>
            </a:r>
            <a:r>
              <a:rPr lang="en-US" dirty="0" err="1"/>
              <a:t>дэх</a:t>
            </a:r>
            <a:r>
              <a:rPr lang="en-US" dirty="0"/>
              <a:t> </a:t>
            </a:r>
            <a:r>
              <a:rPr lang="en-US" dirty="0" err="1"/>
              <a:t>од</a:t>
            </a:r>
            <a:r>
              <a:rPr lang="en-US" dirty="0"/>
              <a:t>” </a:t>
            </a:r>
            <a:r>
              <a:rPr lang="en-US" dirty="0" err="1"/>
              <a:t>зэрэг</a:t>
            </a:r>
            <a:r>
              <a:rPr lang="en-US" dirty="0"/>
              <a:t> </a:t>
            </a:r>
            <a:r>
              <a:rPr lang="en-US" dirty="0" err="1"/>
              <a:t>баримтат</a:t>
            </a:r>
            <a:r>
              <a:rPr lang="en-US" dirty="0"/>
              <a:t> </a:t>
            </a:r>
            <a:r>
              <a:rPr lang="en-US" dirty="0" err="1"/>
              <a:t>туужууд</a:t>
            </a:r>
            <a:r>
              <a:rPr lang="en-US" dirty="0"/>
              <a:t> </a:t>
            </a:r>
            <a:r>
              <a:rPr lang="en-US" dirty="0" err="1"/>
              <a:t>нь</a:t>
            </a:r>
            <a:r>
              <a:rPr lang="mn-MN" dirty="0"/>
              <a:t> алдартай. </a:t>
            </a:r>
            <a:endParaRPr lang="en-US" dirty="0"/>
          </a:p>
        </p:txBody>
      </p:sp>
      <p:sp>
        <p:nvSpPr>
          <p:cNvPr id="2" name="Title 1"/>
          <p:cNvSpPr>
            <a:spLocks noGrp="1"/>
          </p:cNvSpPr>
          <p:nvPr>
            <p:ph type="title"/>
          </p:nvPr>
        </p:nvSpPr>
        <p:spPr/>
        <p:txBody>
          <a:bodyPr>
            <a:normAutofit fontScale="90000"/>
          </a:bodyPr>
          <a:lstStyle/>
          <a:p>
            <a:r>
              <a:rPr lang="en-US" sz="2000" dirty="0"/>
              <a:t> </a:t>
            </a:r>
            <a:r>
              <a:rPr lang="en-US" sz="2000"/>
              <a:t> </a:t>
            </a:r>
            <a:br>
              <a:rPr lang="mn-MN" sz="2000"/>
            </a:br>
            <a:br>
              <a:rPr lang="mn-MN" sz="2000"/>
            </a:br>
            <a:br>
              <a:rPr lang="mn-MN" sz="2000"/>
            </a:br>
            <a:r>
              <a:rPr lang="en-US" sz="2000">
                <a:solidFill>
                  <a:srgbClr val="0070C0"/>
                </a:solidFill>
              </a:rPr>
              <a:t>The main representatives of the Mongolian press in the 1950s and 1960s</a:t>
            </a:r>
            <a:r>
              <a:rPr lang="mn-MN" sz="2000">
                <a:solidFill>
                  <a:srgbClr val="0070C0"/>
                </a:solidFill>
              </a:rPr>
              <a:t> 1950-1960-аад оны Монголын хэвлэлийн гол төлөөлөгчид </a:t>
            </a:r>
            <a:r>
              <a:rPr lang="mn-MN" dirty="0"/>
              <a:t>		</a:t>
            </a:r>
            <a:r>
              <a:rPr lang="mn-MN"/>
              <a:t>	</a:t>
            </a:r>
            <a:endParaRPr lang="en-US"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pPr marL="0" indent="0" algn="just">
              <a:buNone/>
            </a:pPr>
            <a:r>
              <a:rPr lang="en-US" dirty="0"/>
              <a:t>1927 </a:t>
            </a:r>
            <a:r>
              <a:rPr lang="en-US" dirty="0" err="1"/>
              <a:t>онд</a:t>
            </a:r>
            <a:r>
              <a:rPr lang="en-US" dirty="0"/>
              <a:t> </a:t>
            </a:r>
            <a:r>
              <a:rPr lang="en-US" dirty="0" err="1"/>
              <a:t>Завхан</a:t>
            </a:r>
            <a:r>
              <a:rPr lang="en-US" dirty="0"/>
              <a:t> </a:t>
            </a:r>
            <a:r>
              <a:rPr lang="en-US" dirty="0" err="1"/>
              <a:t>аймгийн</a:t>
            </a:r>
            <a:r>
              <a:rPr lang="en-US" dirty="0"/>
              <a:t> </a:t>
            </a:r>
            <a:r>
              <a:rPr lang="en-US" dirty="0" err="1"/>
              <a:t>Алдархаан</a:t>
            </a:r>
            <a:r>
              <a:rPr lang="en-US" dirty="0"/>
              <a:t> </a:t>
            </a:r>
            <a:r>
              <a:rPr lang="en-US" dirty="0" err="1"/>
              <a:t>сумын</a:t>
            </a:r>
            <a:r>
              <a:rPr lang="en-US" dirty="0"/>
              <a:t> </a:t>
            </a:r>
            <a:r>
              <a:rPr lang="en-US" dirty="0" err="1"/>
              <a:t>нутагт</a:t>
            </a:r>
            <a:r>
              <a:rPr lang="en-US" dirty="0"/>
              <a:t> </a:t>
            </a:r>
            <a:r>
              <a:rPr lang="en-US" dirty="0" err="1"/>
              <a:t>төрж</a:t>
            </a:r>
            <a:r>
              <a:rPr lang="en-US" dirty="0"/>
              <a:t> </a:t>
            </a:r>
            <a:r>
              <a:rPr lang="en-US" dirty="0" err="1"/>
              <a:t>бага</a:t>
            </a:r>
            <a:r>
              <a:rPr lang="en-US" dirty="0"/>
              <a:t> </a:t>
            </a:r>
            <a:r>
              <a:rPr lang="en-US" dirty="0" err="1"/>
              <a:t>дунд</a:t>
            </a:r>
            <a:r>
              <a:rPr lang="en-US" dirty="0"/>
              <a:t> </a:t>
            </a:r>
            <a:r>
              <a:rPr lang="en-US" dirty="0" err="1"/>
              <a:t>сургууль</a:t>
            </a:r>
            <a:r>
              <a:rPr lang="en-US" dirty="0"/>
              <a:t>, </a:t>
            </a:r>
            <a:r>
              <a:rPr lang="en-US" dirty="0" err="1"/>
              <a:t>намын</a:t>
            </a:r>
            <a:r>
              <a:rPr lang="en-US" dirty="0"/>
              <a:t> </a:t>
            </a:r>
            <a:r>
              <a:rPr lang="en-US" dirty="0" err="1"/>
              <a:t>шинэ</a:t>
            </a:r>
            <a:r>
              <a:rPr lang="en-US" dirty="0"/>
              <a:t> </a:t>
            </a:r>
            <a:r>
              <a:rPr lang="en-US" dirty="0" err="1"/>
              <a:t>хүчний</a:t>
            </a:r>
            <a:r>
              <a:rPr lang="en-US" dirty="0"/>
              <a:t> </a:t>
            </a:r>
            <a:r>
              <a:rPr lang="en-US" dirty="0" err="1"/>
              <a:t>дээд</a:t>
            </a:r>
            <a:r>
              <a:rPr lang="en-US" dirty="0"/>
              <a:t> </a:t>
            </a:r>
            <a:r>
              <a:rPr lang="en-US" dirty="0" err="1"/>
              <a:t>сургууль</a:t>
            </a:r>
            <a:r>
              <a:rPr lang="en-US" dirty="0"/>
              <a:t>, </a:t>
            </a:r>
            <a:r>
              <a:rPr lang="mn-MN" dirty="0" err="1"/>
              <a:t>М</a:t>
            </a:r>
            <a:r>
              <a:rPr lang="en-US" dirty="0" err="1"/>
              <a:t>осквагийн</a:t>
            </a:r>
            <a:r>
              <a:rPr lang="en-US" dirty="0"/>
              <a:t> </a:t>
            </a:r>
            <a:r>
              <a:rPr lang="en-US" dirty="0" err="1"/>
              <a:t>улсын</a:t>
            </a:r>
            <a:r>
              <a:rPr lang="en-US" dirty="0"/>
              <a:t> </a:t>
            </a:r>
            <a:r>
              <a:rPr lang="en-US" dirty="0" err="1"/>
              <a:t>их</a:t>
            </a:r>
            <a:r>
              <a:rPr lang="en-US" dirty="0"/>
              <a:t> </a:t>
            </a:r>
            <a:r>
              <a:rPr lang="en-US" dirty="0" err="1"/>
              <a:t>сургуулийг</a:t>
            </a:r>
            <a:r>
              <a:rPr lang="en-US" dirty="0"/>
              <a:t> </a:t>
            </a:r>
            <a:r>
              <a:rPr lang="en-US" dirty="0" err="1"/>
              <a:t>дүүргэж</a:t>
            </a:r>
            <a:r>
              <a:rPr lang="en-US" dirty="0"/>
              <a:t> </a:t>
            </a:r>
            <a:r>
              <a:rPr lang="en-US" dirty="0" err="1"/>
              <a:t>сэтгүүлч</a:t>
            </a:r>
            <a:r>
              <a:rPr lang="en-US" dirty="0"/>
              <a:t> </a:t>
            </a:r>
            <a:r>
              <a:rPr lang="en-US" dirty="0" err="1"/>
              <a:t>мэргэжилтэй</a:t>
            </a:r>
            <a:r>
              <a:rPr lang="en-US" dirty="0"/>
              <a:t> </a:t>
            </a:r>
            <a:r>
              <a:rPr lang="en-US" dirty="0" err="1"/>
              <a:t>болжээ</a:t>
            </a:r>
            <a:r>
              <a:rPr lang="en-US" dirty="0"/>
              <a:t>. “</a:t>
            </a:r>
            <a:r>
              <a:rPr lang="mn-MN" dirty="0" err="1"/>
              <a:t>Х</a:t>
            </a:r>
            <a:r>
              <a:rPr lang="en-US" dirty="0" err="1"/>
              <a:t>үний</a:t>
            </a:r>
            <a:r>
              <a:rPr lang="en-US" dirty="0"/>
              <a:t> </a:t>
            </a:r>
            <a:r>
              <a:rPr lang="en-US" dirty="0" err="1"/>
              <a:t>хүүгийн</a:t>
            </a:r>
            <a:r>
              <a:rPr lang="en-US" dirty="0"/>
              <a:t> </a:t>
            </a:r>
            <a:r>
              <a:rPr lang="en-US" dirty="0" err="1"/>
              <a:t>тоос</a:t>
            </a:r>
            <a:r>
              <a:rPr lang="en-US" dirty="0"/>
              <a:t>”, “</a:t>
            </a:r>
            <a:r>
              <a:rPr lang="mn-MN" dirty="0" err="1"/>
              <a:t>Г</a:t>
            </a:r>
            <a:r>
              <a:rPr lang="en-US" dirty="0" err="1"/>
              <a:t>эрэл</a:t>
            </a:r>
            <a:r>
              <a:rPr lang="en-US" dirty="0"/>
              <a:t>”, “</a:t>
            </a:r>
            <a:r>
              <a:rPr lang="mn-MN" dirty="0" err="1"/>
              <a:t>А</a:t>
            </a:r>
            <a:r>
              <a:rPr lang="en-US" dirty="0" err="1"/>
              <a:t>рав</a:t>
            </a:r>
            <a:r>
              <a:rPr lang="en-US" dirty="0"/>
              <a:t> </a:t>
            </a:r>
            <a:r>
              <a:rPr lang="en-US" dirty="0" err="1"/>
              <a:t>дахь</a:t>
            </a:r>
            <a:r>
              <a:rPr lang="en-US" dirty="0"/>
              <a:t> </a:t>
            </a:r>
            <a:r>
              <a:rPr lang="en-US" dirty="0" err="1"/>
              <a:t>намар</a:t>
            </a:r>
            <a:r>
              <a:rPr lang="en-US" dirty="0"/>
              <a:t>”, “</a:t>
            </a:r>
            <a:r>
              <a:rPr lang="mn-MN" dirty="0" err="1"/>
              <a:t>Ц</a:t>
            </a:r>
            <a:r>
              <a:rPr lang="en-US" dirty="0" err="1"/>
              <a:t>агаан</a:t>
            </a:r>
            <a:r>
              <a:rPr lang="en-US" dirty="0"/>
              <a:t> </a:t>
            </a:r>
            <a:r>
              <a:rPr lang="en-US" dirty="0" err="1"/>
              <a:t>тавилан</a:t>
            </a:r>
            <a:r>
              <a:rPr lang="en-US" dirty="0"/>
              <a:t>”, “</a:t>
            </a:r>
            <a:r>
              <a:rPr lang="mn-MN" dirty="0" err="1"/>
              <a:t>Т</a:t>
            </a:r>
            <a:r>
              <a:rPr lang="en-US" dirty="0" err="1"/>
              <a:t>ангараг</a:t>
            </a:r>
            <a:r>
              <a:rPr lang="en-US" dirty="0"/>
              <a:t>” </a:t>
            </a:r>
            <a:r>
              <a:rPr lang="en-US" dirty="0" err="1"/>
              <a:t>зэрэг</a:t>
            </a:r>
            <a:r>
              <a:rPr lang="en-US" dirty="0"/>
              <a:t> </a:t>
            </a:r>
            <a:r>
              <a:rPr lang="en-US" dirty="0" err="1"/>
              <a:t>олон</a:t>
            </a:r>
            <a:r>
              <a:rPr lang="en-US" dirty="0"/>
              <a:t> </a:t>
            </a:r>
            <a:r>
              <a:rPr lang="en-US" dirty="0" err="1"/>
              <a:t>найруулал</a:t>
            </a:r>
            <a:r>
              <a:rPr lang="en-US" dirty="0"/>
              <a:t> </a:t>
            </a:r>
            <a:r>
              <a:rPr lang="en-US" dirty="0" err="1"/>
              <a:t>бичсэн</a:t>
            </a:r>
            <a:r>
              <a:rPr lang="en-US" dirty="0"/>
              <a:t> </a:t>
            </a:r>
            <a:r>
              <a:rPr lang="en-US" dirty="0" err="1"/>
              <a:t>бөгөөд</a:t>
            </a:r>
            <a:r>
              <a:rPr lang="en-US" dirty="0"/>
              <a:t>  </a:t>
            </a:r>
            <a:r>
              <a:rPr lang="en-US" dirty="0" err="1"/>
              <a:t>шилдэг</a:t>
            </a:r>
            <a:r>
              <a:rPr lang="en-US" dirty="0"/>
              <a:t> </a:t>
            </a:r>
            <a:r>
              <a:rPr lang="en-US" dirty="0" err="1"/>
              <a:t>найрууллаараа</a:t>
            </a:r>
            <a:r>
              <a:rPr lang="en-US" dirty="0"/>
              <a:t> “</a:t>
            </a:r>
            <a:r>
              <a:rPr lang="mn-MN" dirty="0" err="1"/>
              <a:t>Ү</a:t>
            </a:r>
            <a:r>
              <a:rPr lang="en-US" dirty="0" err="1"/>
              <a:t>үрийн</a:t>
            </a:r>
            <a:r>
              <a:rPr lang="en-US" dirty="0"/>
              <a:t> </a:t>
            </a:r>
            <a:r>
              <a:rPr lang="en-US" dirty="0" err="1"/>
              <a:t>гэгээ</a:t>
            </a:r>
            <a:r>
              <a:rPr lang="en-US" dirty="0"/>
              <a:t>”, “</a:t>
            </a:r>
            <a:r>
              <a:rPr lang="mn-MN" dirty="0" err="1"/>
              <a:t>А</a:t>
            </a:r>
            <a:r>
              <a:rPr lang="en-US" dirty="0" err="1"/>
              <a:t>чтаны</a:t>
            </a:r>
            <a:r>
              <a:rPr lang="en-US" dirty="0"/>
              <a:t> </a:t>
            </a:r>
            <a:r>
              <a:rPr lang="en-US" dirty="0" err="1"/>
              <a:t>шавь</a:t>
            </a:r>
            <a:r>
              <a:rPr lang="en-US" dirty="0"/>
              <a:t> </a:t>
            </a:r>
            <a:r>
              <a:rPr lang="en-US" dirty="0" err="1"/>
              <a:t>ачтан</a:t>
            </a:r>
            <a:r>
              <a:rPr lang="en-US" dirty="0"/>
              <a:t>”, “</a:t>
            </a:r>
            <a:r>
              <a:rPr lang="mn-MN" dirty="0" err="1"/>
              <a:t>М</a:t>
            </a:r>
            <a:r>
              <a:rPr lang="en-US" dirty="0" err="1"/>
              <a:t>иний</a:t>
            </a:r>
            <a:r>
              <a:rPr lang="en-US" dirty="0"/>
              <a:t> </a:t>
            </a:r>
            <a:r>
              <a:rPr lang="en-US" dirty="0" err="1"/>
              <a:t>өнгөрүүлсэн</a:t>
            </a:r>
            <a:r>
              <a:rPr lang="en-US" dirty="0"/>
              <a:t> </a:t>
            </a:r>
            <a:r>
              <a:rPr lang="en-US" dirty="0" err="1"/>
              <a:t>тоост</a:t>
            </a:r>
            <a:r>
              <a:rPr lang="en-US" dirty="0"/>
              <a:t> </a:t>
            </a:r>
            <a:r>
              <a:rPr lang="en-US" dirty="0" err="1"/>
              <a:t>хорвоо</a:t>
            </a:r>
            <a:r>
              <a:rPr lang="en-US" dirty="0"/>
              <a:t>” </a:t>
            </a:r>
            <a:r>
              <a:rPr lang="en-US" dirty="0" err="1"/>
              <a:t>гэх</a:t>
            </a:r>
            <a:r>
              <a:rPr lang="en-US" dirty="0"/>
              <a:t> </a:t>
            </a:r>
            <a:r>
              <a:rPr lang="en-US" dirty="0" err="1"/>
              <a:t>мэт</a:t>
            </a:r>
            <a:r>
              <a:rPr lang="en-US" dirty="0"/>
              <a:t> </a:t>
            </a:r>
            <a:r>
              <a:rPr lang="en-US" dirty="0" err="1"/>
              <a:t>бие</a:t>
            </a:r>
            <a:r>
              <a:rPr lang="en-US" dirty="0"/>
              <a:t> </a:t>
            </a:r>
            <a:r>
              <a:rPr lang="en-US" dirty="0" err="1"/>
              <a:t>даасан</a:t>
            </a:r>
            <a:r>
              <a:rPr lang="en-US" dirty="0"/>
              <a:t> </a:t>
            </a:r>
            <a:r>
              <a:rPr lang="en-US" dirty="0" err="1"/>
              <a:t>нийтлэлийн</a:t>
            </a:r>
            <a:r>
              <a:rPr lang="en-US" dirty="0"/>
              <a:t> </a:t>
            </a:r>
            <a:r>
              <a:rPr lang="en-US" dirty="0" err="1"/>
              <a:t>ном</a:t>
            </a:r>
            <a:r>
              <a:rPr lang="en-US" dirty="0"/>
              <a:t> </a:t>
            </a:r>
            <a:r>
              <a:rPr lang="en-US" dirty="0" err="1"/>
              <a:t>гаргасан</a:t>
            </a:r>
            <a:r>
              <a:rPr lang="en-US" dirty="0"/>
              <a:t> </a:t>
            </a:r>
            <a:r>
              <a:rPr lang="en-US" dirty="0" err="1"/>
              <a:t>байна</a:t>
            </a:r>
            <a:r>
              <a:rPr lang="en-US" dirty="0"/>
              <a:t>.</a:t>
            </a:r>
            <a:r>
              <a:rPr lang="en-US"/>
              <a:t> </a:t>
            </a:r>
            <a:endParaRPr lang="mn-MN" dirty="0"/>
          </a:p>
        </p:txBody>
      </p:sp>
      <p:sp>
        <p:nvSpPr>
          <p:cNvPr id="2" name="Title 1"/>
          <p:cNvSpPr>
            <a:spLocks noGrp="1"/>
          </p:cNvSpPr>
          <p:nvPr>
            <p:ph type="title"/>
          </p:nvPr>
        </p:nvSpPr>
        <p:spPr>
          <a:xfrm>
            <a:off x="1219200" y="915337"/>
            <a:ext cx="6756400" cy="1303867"/>
          </a:xfrm>
        </p:spPr>
        <p:txBody>
          <a:bodyPr>
            <a:normAutofit fontScale="90000"/>
          </a:bodyPr>
          <a:lstStyle/>
          <a:p>
            <a:br>
              <a:rPr lang="mn-MN" sz="2200">
                <a:solidFill>
                  <a:srgbClr val="0070C0"/>
                </a:solidFill>
              </a:rPr>
            </a:br>
            <a:br>
              <a:rPr lang="mn-MN" sz="2200">
                <a:solidFill>
                  <a:srgbClr val="0070C0"/>
                </a:solidFill>
              </a:rPr>
            </a:br>
            <a:r>
              <a:rPr lang="en-US" sz="2000">
                <a:solidFill>
                  <a:srgbClr val="0070C0"/>
                </a:solidFill>
              </a:rPr>
              <a:t>The main representatives of the Mongolian press in the 1950s and 1960s</a:t>
            </a:r>
            <a:br>
              <a:rPr lang="mn-MN" sz="2000">
                <a:solidFill>
                  <a:srgbClr val="0070C0"/>
                </a:solidFill>
              </a:rPr>
            </a:br>
            <a:r>
              <a:rPr lang="mn-MN" sz="2000">
                <a:solidFill>
                  <a:srgbClr val="0070C0"/>
                </a:solidFill>
              </a:rPr>
              <a:t>1950-1960-аад оны Монголын хэвлэлийн гол төлөөлөгчид </a:t>
            </a:r>
            <a:r>
              <a:rPr lang="mn-MN" sz="2000" dirty="0"/>
              <a:t>	</a:t>
            </a:r>
            <a:r>
              <a:rPr lang="mn-MN" sz="2000"/>
              <a:t>	</a:t>
            </a:r>
            <a:endParaRPr lang="en-US" sz="2000"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EB7ACF-F55C-49FC-BD67-B1A5EEEBD927}"/>
              </a:ext>
            </a:extLst>
          </p:cNvPr>
          <p:cNvSpPr>
            <a:spLocks noGrp="1"/>
          </p:cNvSpPr>
          <p:nvPr>
            <p:ph type="title"/>
          </p:nvPr>
        </p:nvSpPr>
        <p:spPr/>
        <p:txBody>
          <a:bodyPr>
            <a:normAutofit/>
          </a:bodyPr>
          <a:lstStyle/>
          <a:p>
            <a:r>
              <a:rPr lang="en-US" sz="2800">
                <a:solidFill>
                  <a:srgbClr val="0070C0"/>
                </a:solidFill>
              </a:rPr>
              <a:t>Summary </a:t>
            </a:r>
            <a:br>
              <a:rPr lang="mn-MN" sz="2800">
                <a:solidFill>
                  <a:srgbClr val="0070C0"/>
                </a:solidFill>
              </a:rPr>
            </a:br>
            <a:r>
              <a:rPr lang="mn-MN" sz="2800">
                <a:solidFill>
                  <a:srgbClr val="0070C0"/>
                </a:solidFill>
              </a:rPr>
              <a:t>Дүгнэлт </a:t>
            </a:r>
            <a:endParaRPr lang="en-US" sz="2800"/>
          </a:p>
        </p:txBody>
      </p:sp>
      <p:sp>
        <p:nvSpPr>
          <p:cNvPr id="3" name="Content Placeholder 2">
            <a:extLst>
              <a:ext uri="{FF2B5EF4-FFF2-40B4-BE49-F238E27FC236}">
                <a16:creationId xmlns:a16="http://schemas.microsoft.com/office/drawing/2014/main" id="{0381E82F-87B5-4228-BE08-EFBA9266A252}"/>
              </a:ext>
            </a:extLst>
          </p:cNvPr>
          <p:cNvSpPr>
            <a:spLocks noGrp="1"/>
          </p:cNvSpPr>
          <p:nvPr>
            <p:ph idx="1"/>
          </p:nvPr>
        </p:nvSpPr>
        <p:spPr/>
        <p:txBody>
          <a:bodyPr>
            <a:normAutofit lnSpcReduction="10000"/>
          </a:bodyPr>
          <a:lstStyle/>
          <a:p>
            <a:pPr marL="0" indent="0" algn="just">
              <a:buNone/>
            </a:pPr>
            <a:r>
              <a:rPr lang="mn-MN"/>
              <a:t>Монголын сэтгүүл зүйд 1940-1950-аад он бол чанарын өөрчлөлт гарсан он жилүүд гэж үздэг. Утга зохиол, сэтгүүл зүйн үйл ажиллагааны талаар хэлэлцүүлгүүд өрнөж, бүтээл туурвил дах олон үзэл хандлагын талаар ярилцаж, мэтгэлцэж байв. Хэвлэлийн нийгэмд үзүүлэх нөлөө далайч ихээхэн үр нөлөөтэй болж, хэвлэл хүрээгүй газар нутаг үгүй болж эхлэв. Зохиолчид олноор хэвлэлийн төрөл зүйл бүрээр бичиж сурвалжилж байлаа. </a:t>
            </a:r>
          </a:p>
          <a:p>
            <a:pPr marL="0" indent="0" algn="just">
              <a:buNone/>
            </a:pPr>
            <a:endParaRPr lang="en-US"/>
          </a:p>
        </p:txBody>
      </p:sp>
      <p:sp>
        <p:nvSpPr>
          <p:cNvPr id="6" name="Rectangle 5">
            <a:extLst>
              <a:ext uri="{FF2B5EF4-FFF2-40B4-BE49-F238E27FC236}">
                <a16:creationId xmlns:a16="http://schemas.microsoft.com/office/drawing/2014/main" id="{0E81DD39-E577-42C1-A560-337F55B70113}"/>
              </a:ext>
            </a:extLst>
          </p:cNvPr>
          <p:cNvSpPr/>
          <p:nvPr/>
        </p:nvSpPr>
        <p:spPr>
          <a:xfrm>
            <a:off x="1219200" y="2362200"/>
            <a:ext cx="6934200" cy="400110"/>
          </a:xfrm>
          <a:prstGeom prst="rect">
            <a:avLst/>
          </a:prstGeom>
        </p:spPr>
        <p:txBody>
          <a:bodyPr wrap="square">
            <a:spAutoFit/>
          </a:bodyPr>
          <a:lstStyle/>
          <a:p>
            <a:pPr algn="just"/>
            <a:r>
              <a:rPr lang="mn-MN" sz="2000"/>
              <a:t>	</a:t>
            </a:r>
            <a:endParaRPr lang="en-US" sz="2000"/>
          </a:p>
        </p:txBody>
      </p:sp>
    </p:spTree>
    <p:extLst>
      <p:ext uri="{BB962C8B-B14F-4D97-AF65-F5344CB8AC3E}">
        <p14:creationId xmlns:p14="http://schemas.microsoft.com/office/powerpoint/2010/main" val="54500330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0AE42A-C740-496E-94E9-70B56074BA8B}"/>
              </a:ext>
            </a:extLst>
          </p:cNvPr>
          <p:cNvSpPr>
            <a:spLocks noGrp="1"/>
          </p:cNvSpPr>
          <p:nvPr>
            <p:ph type="title"/>
          </p:nvPr>
        </p:nvSpPr>
        <p:spPr/>
        <p:txBody>
          <a:bodyPr>
            <a:normAutofit fontScale="90000"/>
          </a:bodyPr>
          <a:lstStyle/>
          <a:p>
            <a:r>
              <a:rPr lang="en-US">
                <a:solidFill>
                  <a:srgbClr val="0070C0"/>
                </a:solidFill>
              </a:rPr>
              <a:t>Exercise</a:t>
            </a:r>
            <a:br>
              <a:rPr lang="en-US">
                <a:solidFill>
                  <a:srgbClr val="0070C0"/>
                </a:solidFill>
              </a:rPr>
            </a:br>
            <a:r>
              <a:rPr lang="mn-MN">
                <a:solidFill>
                  <a:srgbClr val="0070C0"/>
                </a:solidFill>
              </a:rPr>
              <a:t>Дасгал ажил </a:t>
            </a:r>
            <a:endParaRPr lang="en-US"/>
          </a:p>
        </p:txBody>
      </p:sp>
      <p:sp>
        <p:nvSpPr>
          <p:cNvPr id="3" name="Content Placeholder 2">
            <a:extLst>
              <a:ext uri="{FF2B5EF4-FFF2-40B4-BE49-F238E27FC236}">
                <a16:creationId xmlns:a16="http://schemas.microsoft.com/office/drawing/2014/main" id="{60CFBD94-9A24-4AD7-8E42-BC19DC16391C}"/>
              </a:ext>
            </a:extLst>
          </p:cNvPr>
          <p:cNvSpPr>
            <a:spLocks noGrp="1"/>
          </p:cNvSpPr>
          <p:nvPr>
            <p:ph idx="1"/>
          </p:nvPr>
        </p:nvSpPr>
        <p:spPr/>
        <p:txBody>
          <a:bodyPr/>
          <a:lstStyle/>
          <a:p>
            <a:pPr marL="457200" indent="-457200">
              <a:buAutoNum type="arabicParenR"/>
            </a:pPr>
            <a:r>
              <a:rPr lang="mn-MN"/>
              <a:t>1950-1960-аад оны сэтгүүл зүйн өрнөлийн тухай </a:t>
            </a:r>
            <a:endParaRPr lang="en-US"/>
          </a:p>
          <a:p>
            <a:pPr marL="457200" indent="-457200">
              <a:buAutoNum type="arabicParenR"/>
            </a:pPr>
            <a:r>
              <a:rPr lang="mn-MN"/>
              <a:t>1950-1960 оны Монголын сэтгүүл зүйн төлөөллийн үйл хэргээс.</a:t>
            </a:r>
          </a:p>
          <a:p>
            <a:pPr marL="457200" indent="-457200">
              <a:buAutoNum type="arabicParenR"/>
            </a:pPr>
            <a:r>
              <a:rPr lang="mn-MN"/>
              <a:t>1950-1960-аад оны Монголын нийгмийн гол онцлог үйл явдлуудаас дурдах.  </a:t>
            </a:r>
          </a:p>
        </p:txBody>
      </p:sp>
    </p:spTree>
    <p:extLst>
      <p:ext uri="{BB962C8B-B14F-4D97-AF65-F5344CB8AC3E}">
        <p14:creationId xmlns:p14="http://schemas.microsoft.com/office/powerpoint/2010/main" val="245367659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3EAA5F-E204-4726-8CED-93884B520E90}"/>
              </a:ext>
            </a:extLst>
          </p:cNvPr>
          <p:cNvSpPr>
            <a:spLocks noGrp="1"/>
          </p:cNvSpPr>
          <p:nvPr>
            <p:ph type="title"/>
          </p:nvPr>
        </p:nvSpPr>
        <p:spPr/>
        <p:txBody>
          <a:bodyPr>
            <a:normAutofit/>
          </a:bodyPr>
          <a:lstStyle/>
          <a:p>
            <a:r>
              <a:rPr lang="en-US" sz="2400">
                <a:solidFill>
                  <a:srgbClr val="0070C0"/>
                </a:solidFill>
              </a:rPr>
              <a:t>References</a:t>
            </a:r>
            <a:br>
              <a:rPr lang="en-US" sz="2400">
                <a:solidFill>
                  <a:srgbClr val="0070C0"/>
                </a:solidFill>
              </a:rPr>
            </a:br>
            <a:r>
              <a:rPr lang="mn-MN" sz="2400">
                <a:solidFill>
                  <a:srgbClr val="0070C0"/>
                </a:solidFill>
              </a:rPr>
              <a:t>Ашиглах  эх сурвалж</a:t>
            </a:r>
            <a:endParaRPr lang="en-US" sz="2400"/>
          </a:p>
        </p:txBody>
      </p:sp>
      <p:sp>
        <p:nvSpPr>
          <p:cNvPr id="3" name="Content Placeholder 2">
            <a:extLst>
              <a:ext uri="{FF2B5EF4-FFF2-40B4-BE49-F238E27FC236}">
                <a16:creationId xmlns:a16="http://schemas.microsoft.com/office/drawing/2014/main" id="{A1145453-7321-4942-8280-B27C69EB9944}"/>
              </a:ext>
            </a:extLst>
          </p:cNvPr>
          <p:cNvSpPr>
            <a:spLocks noGrp="1"/>
          </p:cNvSpPr>
          <p:nvPr>
            <p:ph idx="1"/>
          </p:nvPr>
        </p:nvSpPr>
        <p:spPr/>
        <p:txBody>
          <a:bodyPr>
            <a:normAutofit fontScale="62500" lnSpcReduction="20000"/>
          </a:bodyPr>
          <a:lstStyle/>
          <a:p>
            <a:r>
              <a:rPr lang="mn-MN" b="1"/>
              <a:t>Уншиж судлах нэмэлт материал: </a:t>
            </a:r>
          </a:p>
          <a:p>
            <a:r>
              <a:rPr lang="mn-MN" sz="2100"/>
              <a:t>Батжаргал Д. Зуун жил. УБ.2013.</a:t>
            </a:r>
            <a:endParaRPr lang="en-US" sz="2100"/>
          </a:p>
          <a:p>
            <a:r>
              <a:rPr lang="mn-MN"/>
              <a:t>Дэлэг Д. Монголын хэвлэл. УБ. 1971.</a:t>
            </a:r>
            <a:endParaRPr lang="en-US"/>
          </a:p>
          <a:p>
            <a:r>
              <a:rPr lang="mn-MN"/>
              <a:t>Норовсүрэн Л. Монголын сэтгүүл зүйн түүхэн тойм. УБ. 2000. </a:t>
            </a:r>
            <a:endParaRPr lang="en-US"/>
          </a:p>
          <a:p>
            <a:r>
              <a:rPr lang="mn-MN"/>
              <a:t>Норовсүрэн Л. ХХ зууны эхэн үеийн Монголын сэтгүүлчид. УБ.2012 </a:t>
            </a:r>
            <a:endParaRPr lang="en-US"/>
          </a:p>
          <a:p>
            <a:r>
              <a:rPr lang="mn-MN" b="1"/>
              <a:t> </a:t>
            </a:r>
            <a:r>
              <a:rPr lang="mn-MN"/>
              <a:t>Галаарид Б. Монголын чөлөөт хэвлэлийн хөгжил төлөвшил. 2018</a:t>
            </a:r>
            <a:endParaRPr lang="en-US"/>
          </a:p>
          <a:p>
            <a:r>
              <a:rPr lang="mn-MN"/>
              <a:t>Одмандах М. Монголын анхны тогтмол хэвлэлийн түүхийн судалгаа. 2021</a:t>
            </a:r>
          </a:p>
          <a:p>
            <a:r>
              <a:rPr lang="mn-MN"/>
              <a:t>Чойжил М. Чихнээ сонсголонт радио. УБ., 1998 </a:t>
            </a:r>
          </a:p>
          <a:p>
            <a:r>
              <a:rPr lang="mn-MN"/>
              <a:t>Ариунзаяа Н, Норовсүрэл Л. Радио сэтгүүл зүй. УБ., 2013.</a:t>
            </a:r>
          </a:p>
          <a:p>
            <a:r>
              <a:rPr lang="mn-MN"/>
              <a:t>Фред С.Сиберт нар. Хэвлэл мэдээллийн дөрвөн онол.</a:t>
            </a:r>
            <a:r>
              <a:rPr lang="en-US"/>
              <a:t>(</a:t>
            </a:r>
            <a:r>
              <a:rPr lang="mn-MN"/>
              <a:t>орч Зулькафиль М, Өнөрбаяр Г.</a:t>
            </a:r>
            <a:r>
              <a:rPr lang="en-US"/>
              <a:t>)</a:t>
            </a:r>
            <a:r>
              <a:rPr lang="mn-MN"/>
              <a:t>. УБ. 2016.  </a:t>
            </a:r>
            <a:endParaRPr lang="en-US"/>
          </a:p>
          <a:p>
            <a:endParaRPr lang="en-US"/>
          </a:p>
        </p:txBody>
      </p:sp>
    </p:spTree>
    <p:extLst>
      <p:ext uri="{BB962C8B-B14F-4D97-AF65-F5344CB8AC3E}">
        <p14:creationId xmlns:p14="http://schemas.microsoft.com/office/powerpoint/2010/main" val="937712108"/>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rotWithShape="1">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rnd" cmpd="sng" algn="ctr">
          <a:solidFill>
            <a:schemeClr val="ph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Organic</Template>
  <TotalTime>2415</TotalTime>
  <Words>2492</Words>
  <Application>Microsoft Office PowerPoint</Application>
  <PresentationFormat>On-screen Show (4:3)</PresentationFormat>
  <Paragraphs>111</Paragraphs>
  <Slides>36</Slides>
  <Notes>7</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36</vt:i4>
      </vt:variant>
    </vt:vector>
  </HeadingPairs>
  <TitlesOfParts>
    <vt:vector size="41" baseType="lpstr">
      <vt:lpstr>Arial</vt:lpstr>
      <vt:lpstr>Calibri</vt:lpstr>
      <vt:lpstr>Garamond</vt:lpstr>
      <vt:lpstr>Mn_Od</vt:lpstr>
      <vt:lpstr>Organic</vt:lpstr>
      <vt:lpstr>                        </vt:lpstr>
      <vt:lpstr>  Content of  Lecture-1 Хичээлийн агуулга-1   </vt:lpstr>
      <vt:lpstr>Content of  Lecture-2 Хичээлийн агуулга-2</vt:lpstr>
      <vt:lpstr> Mongolian press articles of the 1950s-1960s 1950-1960-иад оны Монголын хэвлэлийн нийтлэл </vt:lpstr>
      <vt:lpstr> Mongolian press articles of the 1950s-1960s 1950-1960-иад оны Монголын хэвлэлийн нийтлэл</vt:lpstr>
      <vt:lpstr> Mongolian press articles of the 1950s-1960s 1950-1960-иад оны Монголын хэвлэлийн нийтлэл</vt:lpstr>
      <vt:lpstr> Mongolian press articles of the 1950s-1960s 1950-1960-иад оны Монголын хэвлэлийн нийтлэл</vt:lpstr>
      <vt:lpstr> Mongolian press articles of the 1950s-1960s 1950-1960-иад оны Монголын хэвлэлийн нийтлэл</vt:lpstr>
      <vt:lpstr> Mongolian press articles of the 1950s-1960s 1950-1960-иад оны Монголын хэвлэлийн нийтлэл</vt:lpstr>
      <vt:lpstr> Mongolian press articles of the 1950s-1960s 1950-1960-иад оны Монголын хэвлэлийн нийтлэл</vt:lpstr>
      <vt:lpstr> Mongolian press articles of the 1950s-1960s 1950-1960-иад оны Монголын хэвлэлийн нийтлэл</vt:lpstr>
      <vt:lpstr> Mongolian press articles of the 1950s-1960s 1950-1960-иад оны Монголын хэвлэлийн нийтлэл</vt:lpstr>
      <vt:lpstr> Mongolian press articles of the 1950s-1960s 1950-1960-иад оны Монголын хэвлэлийн нийтлэл</vt:lpstr>
      <vt:lpstr> Mongolian press articles of the 1950s-1960s 1950-1960-иад оны Монголын хэвлэлийн нийтлэл</vt:lpstr>
      <vt:lpstr> Mongolian press articles of the 1950s-1960s 1950-1960-иад оны Монголын хэвлэлийн нийтлэл</vt:lpstr>
      <vt:lpstr> Mongolian press articles of the 1950s-1960s 1950-1960-иад оны Монголын хэвлэлийн нийтлэл</vt:lpstr>
      <vt:lpstr> Mongolian press articles of the 1950s-1960s 1950-1960-иад оны Монголын хэвлэлийн нийтлэл</vt:lpstr>
      <vt:lpstr> Mongolian press articles of the 1950s-1960s 1950-1960-иад оны Монголын хэвлэлийн нийтлэл</vt:lpstr>
      <vt:lpstr> "Unen" newspaper articles of the 1950s and 1960s 1950-1960-аад оны “Үнэн” сонины нийтллүүд </vt:lpstr>
      <vt:lpstr> "Unen" newspaper articles of the 1950s and 1960s 1950-1960-аад оны “Үнэн” сонины нийтллүүд</vt:lpstr>
      <vt:lpstr>   The main representatives of the Mongolian press in the 1950s and 1960s 1950-1960-аад оны Монголын хэвлэлийн гол төлөөлөгчид</vt:lpstr>
      <vt:lpstr> The main representatives of the Mongolian press in the 1950s and 1960s 1950-1960-аад оны Монголын хэвлэлийн гол төлөөлөгчид</vt:lpstr>
      <vt:lpstr>   The main representatives of the Mongolian press in the 1950s and 1960s 1950-1960-аад оны Монголын хэвлэлийн гол төлөөлөгчид   </vt:lpstr>
      <vt:lpstr> The main representatives of the Mongolian press in the 1950s and 1960s 1950-1960-аад оны Монголын хэвлэлийн гол төлөөлөгчид</vt:lpstr>
      <vt:lpstr> The main representatives of the Mongolian press in the 1950s and 1960s 1950-1960-аад оны Монголын хэвлэлийн гол төлөөлөгчид</vt:lpstr>
      <vt:lpstr> The main representatives of the Mongolian press in the 1950s and 1960s 1950-1960-аад оны Монголын хэвлэлийн гол төлөөлөгчид</vt:lpstr>
      <vt:lpstr> The main representatives of the Mongolian press in the 1950s and 1960s 1950-1960-аад оны Монголын хэвлэлийн гол төлөөлөгчид</vt:lpstr>
      <vt:lpstr>  The main representatives of the Mongolian press in the 1950s and 1960s  1950-1960-аад оны Монголын хэвлэлийн гол төлөөлөгчид   </vt:lpstr>
      <vt:lpstr>  The main representatives of the Mongolian press in the 1950s and 1960s 1950-1960-аад оны Монголын хэвлэлийн гол төлөөлөгчид  </vt:lpstr>
      <vt:lpstr> The main representatives of the Mongolian press in the 1950s and 1960s 1950-1960-аад оны Монголын хэвлэлийн гол төлөөлөгчид</vt:lpstr>
      <vt:lpstr> The main representatives of the Mongolian press in the 1950s and 1960s 1950-1960-аад оны Монголын хэвлэлийн гол төлөөлөгчид</vt:lpstr>
      <vt:lpstr>     The main representatives of the Mongolian press in the 1950s and 1960s 1950-1960-аад оны Монголын хэвлэлийн гол төлөөлөгчид    </vt:lpstr>
      <vt:lpstr>  The main representatives of the Mongolian press in the 1950s and 1960s 1950-1960-аад оны Монголын хэвлэлийн гол төлөөлөгчид   </vt:lpstr>
      <vt:lpstr>Summary  Дүгнэлт </vt:lpstr>
      <vt:lpstr>Exercise Дасгал ажил </vt:lpstr>
      <vt:lpstr>References Ашиглах  эх сурвалж</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user</dc:creator>
  <cp:lastModifiedBy>user</cp:lastModifiedBy>
  <cp:revision>508</cp:revision>
  <dcterms:created xsi:type="dcterms:W3CDTF">2017-03-24T02:47:03Z</dcterms:created>
  <dcterms:modified xsi:type="dcterms:W3CDTF">2024-06-08T15:22:05Z</dcterms:modified>
</cp:coreProperties>
</file>