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1" r:id="rId1"/>
  </p:sldMasterIdLst>
  <p:notesMasterIdLst>
    <p:notesMasterId r:id="rId37"/>
  </p:notesMasterIdLst>
  <p:sldIdLst>
    <p:sldId id="290" r:id="rId2"/>
    <p:sldId id="347" r:id="rId3"/>
    <p:sldId id="348" r:id="rId4"/>
    <p:sldId id="502" r:id="rId5"/>
    <p:sldId id="257" r:id="rId6"/>
    <p:sldId id="484" r:id="rId7"/>
    <p:sldId id="485" r:id="rId8"/>
    <p:sldId id="482" r:id="rId9"/>
    <p:sldId id="515" r:id="rId10"/>
    <p:sldId id="274" r:id="rId11"/>
    <p:sldId id="483" r:id="rId12"/>
    <p:sldId id="480" r:id="rId13"/>
    <p:sldId id="481" r:id="rId14"/>
    <p:sldId id="489" r:id="rId15"/>
    <p:sldId id="491" r:id="rId16"/>
    <p:sldId id="490" r:id="rId17"/>
    <p:sldId id="517" r:id="rId18"/>
    <p:sldId id="518" r:id="rId19"/>
    <p:sldId id="276" r:id="rId20"/>
    <p:sldId id="275" r:id="rId21"/>
    <p:sldId id="496" r:id="rId22"/>
    <p:sldId id="501" r:id="rId23"/>
    <p:sldId id="262" r:id="rId24"/>
    <p:sldId id="260" r:id="rId25"/>
    <p:sldId id="270" r:id="rId26"/>
    <p:sldId id="271" r:id="rId27"/>
    <p:sldId id="272" r:id="rId28"/>
    <p:sldId id="268" r:id="rId29"/>
    <p:sldId id="338" r:id="rId30"/>
    <p:sldId id="344" r:id="rId31"/>
    <p:sldId id="340" r:id="rId32"/>
    <p:sldId id="341" r:id="rId33"/>
    <p:sldId id="366" r:id="rId34"/>
    <p:sldId id="367" r:id="rId35"/>
    <p:sldId id="368" r:id="rId3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E352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4347" autoAdjust="0"/>
    <p:restoredTop sz="94660"/>
  </p:normalViewPr>
  <p:slideViewPr>
    <p:cSldViewPr>
      <p:cViewPr varScale="1">
        <p:scale>
          <a:sx n="77" d="100"/>
          <a:sy n="77" d="100"/>
        </p:scale>
        <p:origin x="1142"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BCD3A50-6D5D-483F-BAF8-FDB9B9AFE880}" type="datetimeFigureOut">
              <a:rPr lang="en-US" smtClean="0"/>
              <a:t>6/8/2024</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CDDC3E-8260-463F-92E5-6850841206AD}" type="slidenum">
              <a:rPr lang="en-US" smtClean="0"/>
              <a:t>‹#›</a:t>
            </a:fld>
            <a:endParaRPr lang="en-US"/>
          </a:p>
        </p:txBody>
      </p:sp>
    </p:spTree>
    <p:extLst>
      <p:ext uri="{BB962C8B-B14F-4D97-AF65-F5344CB8AC3E}">
        <p14:creationId xmlns:p14="http://schemas.microsoft.com/office/powerpoint/2010/main" val="42525393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FCDDC3E-8260-463F-92E5-6850841206AD}" type="slidenum">
              <a:rPr lang="en-US" smtClean="0"/>
              <a:t>1</a:t>
            </a:fld>
            <a:endParaRPr lang="en-US"/>
          </a:p>
        </p:txBody>
      </p:sp>
    </p:spTree>
    <p:extLst>
      <p:ext uri="{BB962C8B-B14F-4D97-AF65-F5344CB8AC3E}">
        <p14:creationId xmlns:p14="http://schemas.microsoft.com/office/powerpoint/2010/main" val="3008359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FCDDC3E-8260-463F-92E5-6850841206AD}" type="slidenum">
              <a:rPr lang="en-US" smtClean="0"/>
              <a:t>2</a:t>
            </a:fld>
            <a:endParaRPr lang="en-US"/>
          </a:p>
        </p:txBody>
      </p:sp>
    </p:spTree>
    <p:extLst>
      <p:ext uri="{BB962C8B-B14F-4D97-AF65-F5344CB8AC3E}">
        <p14:creationId xmlns:p14="http://schemas.microsoft.com/office/powerpoint/2010/main" val="774633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FCDDC3E-8260-463F-92E5-6850841206AD}" type="slidenum">
              <a:rPr lang="en-US" smtClean="0"/>
              <a:t>3</a:t>
            </a:fld>
            <a:endParaRPr lang="en-US"/>
          </a:p>
        </p:txBody>
      </p:sp>
    </p:spTree>
    <p:extLst>
      <p:ext uri="{BB962C8B-B14F-4D97-AF65-F5344CB8AC3E}">
        <p14:creationId xmlns:p14="http://schemas.microsoft.com/office/powerpoint/2010/main" val="5005649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FCDDC3E-8260-463F-92E5-6850841206AD}" type="slidenum">
              <a:rPr lang="en-US" smtClean="0"/>
              <a:t>8</a:t>
            </a:fld>
            <a:endParaRPr lang="en-US"/>
          </a:p>
        </p:txBody>
      </p:sp>
    </p:spTree>
    <p:extLst>
      <p:ext uri="{BB962C8B-B14F-4D97-AF65-F5344CB8AC3E}">
        <p14:creationId xmlns:p14="http://schemas.microsoft.com/office/powerpoint/2010/main" val="34308433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1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4" name="Google Shape;104;p1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SzPts val="1400"/>
              <a:buNone/>
            </a:pPr>
            <a:endParaRPr/>
          </a:p>
        </p:txBody>
      </p:sp>
      <p:sp>
        <p:nvSpPr>
          <p:cNvPr id="105" name="Google Shape;105;p13: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21</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1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8" name="Google Shape;118;p1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marR="0" lvl="0" indent="0" algn="l" rtl="0">
              <a:lnSpc>
                <a:spcPct val="100000"/>
              </a:lnSpc>
              <a:spcBef>
                <a:spcPts val="0"/>
              </a:spcBef>
              <a:spcAft>
                <a:spcPts val="0"/>
              </a:spcAft>
              <a:buClr>
                <a:schemeClr val="dk1"/>
              </a:buClr>
              <a:buSzPts val="1200"/>
              <a:buFont typeface="Calibri"/>
              <a:buNone/>
            </a:pPr>
            <a:endParaRPr/>
          </a:p>
        </p:txBody>
      </p:sp>
      <p:sp>
        <p:nvSpPr>
          <p:cNvPr id="119" name="Google Shape;119;p14: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22</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FCDDC3E-8260-463F-92E5-6850841206AD}" type="slidenum">
              <a:rPr lang="en-US" smtClean="0"/>
              <a:t>33</a:t>
            </a:fld>
            <a:endParaRPr lang="en-US"/>
          </a:p>
        </p:txBody>
      </p:sp>
    </p:spTree>
    <p:extLst>
      <p:ext uri="{BB962C8B-B14F-4D97-AF65-F5344CB8AC3E}">
        <p14:creationId xmlns:p14="http://schemas.microsoft.com/office/powerpoint/2010/main" val="12879281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FCDDC3E-8260-463F-92E5-6850841206AD}" type="slidenum">
              <a:rPr lang="en-US" smtClean="0"/>
              <a:t>34</a:t>
            </a:fld>
            <a:endParaRPr lang="en-US"/>
          </a:p>
        </p:txBody>
      </p:sp>
    </p:spTree>
    <p:extLst>
      <p:ext uri="{BB962C8B-B14F-4D97-AF65-F5344CB8AC3E}">
        <p14:creationId xmlns:p14="http://schemas.microsoft.com/office/powerpoint/2010/main" val="14783392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FCDDC3E-8260-463F-92E5-6850841206AD}" type="slidenum">
              <a:rPr lang="en-US" smtClean="0"/>
              <a:t>35</a:t>
            </a:fld>
            <a:endParaRPr lang="en-US"/>
          </a:p>
        </p:txBody>
      </p:sp>
    </p:spTree>
    <p:extLst>
      <p:ext uri="{BB962C8B-B14F-4D97-AF65-F5344CB8AC3E}">
        <p14:creationId xmlns:p14="http://schemas.microsoft.com/office/powerpoint/2010/main" val="18961463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8" name="Group 17"/>
          <p:cNvGrpSpPr/>
          <p:nvPr/>
        </p:nvGrpSpPr>
        <p:grpSpPr>
          <a:xfrm>
            <a:off x="0" y="0"/>
            <a:ext cx="9144677" cy="6858000"/>
            <a:chOff x="0" y="0"/>
            <a:chExt cx="9144677" cy="6858000"/>
          </a:xfrm>
        </p:grpSpPr>
        <p:pic>
          <p:nvPicPr>
            <p:cNvPr id="8" name="Picture 7" descr="S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1" name="Rectangle 10"/>
            <p:cNvSpPr/>
            <p:nvPr/>
          </p:nvSpPr>
          <p:spPr>
            <a:xfrm>
              <a:off x="1515532" y="1520422"/>
              <a:ext cx="6112935" cy="3818468"/>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2" name="Picture 11"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0" y="3128434"/>
              <a:ext cx="1664208" cy="612648"/>
            </a:xfrm>
            <a:prstGeom prst="rect">
              <a:avLst/>
            </a:prstGeom>
          </p:spPr>
        </p:pic>
        <p:pic>
          <p:nvPicPr>
            <p:cNvPr id="13" name="Picture 12"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7480469" y="3128434"/>
              <a:ext cx="1664208" cy="612648"/>
            </a:xfrm>
            <a:prstGeom prst="rect">
              <a:avLst/>
            </a:prstGeom>
          </p:spPr>
        </p:pic>
      </p:grpSp>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6065417" y="5054602"/>
            <a:ext cx="673276" cy="279400"/>
          </a:xfrm>
        </p:spPr>
        <p:txBody>
          <a:bodyPr/>
          <a:lstStyle/>
          <a:p>
            <a:fld id="{C4CAD24D-80CF-448E-A06B-CF003A4C5D29}" type="datetimeFigureOut">
              <a:rPr lang="en-US" smtClean="0"/>
              <a:pPr/>
              <a:t>6/8/2024</a:t>
            </a:fld>
            <a:endParaRPr lang="en-US"/>
          </a:p>
        </p:txBody>
      </p:sp>
      <p:sp>
        <p:nvSpPr>
          <p:cNvPr id="5" name="Footer Placeholder 4"/>
          <p:cNvSpPr>
            <a:spLocks noGrp="1"/>
          </p:cNvSpPr>
          <p:nvPr>
            <p:ph type="ftr" sz="quarter" idx="11"/>
          </p:nvPr>
        </p:nvSpPr>
        <p:spPr>
          <a:xfrm>
            <a:off x="1921934" y="5054602"/>
            <a:ext cx="4064860" cy="279400"/>
          </a:xfrm>
        </p:spPr>
        <p:txBody>
          <a:bodyPr/>
          <a:lstStyle/>
          <a:p>
            <a:endParaRPr lang="en-US"/>
          </a:p>
        </p:txBody>
      </p:sp>
      <p:sp>
        <p:nvSpPr>
          <p:cNvPr id="6" name="Slide Number Placeholder 5"/>
          <p:cNvSpPr>
            <a:spLocks noGrp="1"/>
          </p:cNvSpPr>
          <p:nvPr>
            <p:ph type="sldNum" sz="quarter" idx="12"/>
          </p:nvPr>
        </p:nvSpPr>
        <p:spPr>
          <a:xfrm>
            <a:off x="6817317" y="5054602"/>
            <a:ext cx="413483" cy="279400"/>
          </a:xfrm>
        </p:spPr>
        <p:txBody>
          <a:bodyPr/>
          <a:lstStyle/>
          <a:p>
            <a:fld id="{5FE6540F-4A16-4F34-ABB4-F7377EBC1C38}" type="slidenum">
              <a:rPr lang="en-US" smtClean="0"/>
              <a:pPr/>
              <a:t>‹#›</a:t>
            </a:fld>
            <a:endParaRPr lang="en-US"/>
          </a:p>
        </p:txBody>
      </p:sp>
      <p:cxnSp>
        <p:nvCxnSpPr>
          <p:cNvPr id="15" name="Straight Connector 14"/>
          <p:cNvCxnSpPr/>
          <p:nvPr/>
        </p:nvCxnSpPr>
        <p:spPr>
          <a:xfrm>
            <a:off x="2019825" y="3471329"/>
            <a:ext cx="511308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14167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4CAD24D-80CF-448E-A06B-CF003A4C5D29}" type="datetimeFigureOut">
              <a:rPr lang="en-US" smtClean="0"/>
              <a:pPr/>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E6540F-4A16-4F34-ABB4-F7377EBC1C38}" type="slidenum">
              <a:rPr lang="en-US" smtClean="0"/>
              <a:pPr/>
              <a:t>‹#›</a:t>
            </a:fld>
            <a:endParaRPr lang="en-US"/>
          </a:p>
        </p:txBody>
      </p:sp>
    </p:spTree>
    <p:extLst>
      <p:ext uri="{BB962C8B-B14F-4D97-AF65-F5344CB8AC3E}">
        <p14:creationId xmlns:p14="http://schemas.microsoft.com/office/powerpoint/2010/main" val="9756954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4CAD24D-80CF-448E-A06B-CF003A4C5D29}" type="datetimeFigureOut">
              <a:rPr lang="en-US" smtClean="0"/>
              <a:pPr/>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E6540F-4A16-4F34-ABB4-F7377EBC1C38}" type="slidenum">
              <a:rPr lang="en-US" smtClean="0"/>
              <a:pPr/>
              <a:t>‹#›</a:t>
            </a:fld>
            <a:endParaRPr lang="en-US"/>
          </a:p>
        </p:txBody>
      </p:sp>
      <p:cxnSp>
        <p:nvCxnSpPr>
          <p:cNvPr id="31" name="Straight Connector 30"/>
          <p:cNvCxnSpPr/>
          <p:nvPr/>
        </p:nvCxnSpPr>
        <p:spPr>
          <a:xfrm>
            <a:off x="1278466" y="3599392"/>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876931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76866" y="915337"/>
            <a:ext cx="6798734" cy="130386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176866" y="2487168"/>
            <a:ext cx="3337560" cy="344728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4CAD24D-80CF-448E-A06B-CF003A4C5D29}" type="datetimeFigureOut">
              <a:rPr lang="en-US" smtClean="0"/>
              <a:pPr/>
              <a:t>6/8/2024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E6540F-4A16-4F34-ABB4-F7377EBC1C38}" type="slidenum">
              <a:rPr lang="en-US" smtClean="0"/>
              <a:pPr/>
              <a:t>‹#›</a:t>
            </a:fld>
            <a:endParaRPr lang="en-US"/>
          </a:p>
        </p:txBody>
      </p:sp>
    </p:spTree>
    <p:extLst>
      <p:ext uri="{BB962C8B-B14F-4D97-AF65-F5344CB8AC3E}">
        <p14:creationId xmlns:p14="http://schemas.microsoft.com/office/powerpoint/2010/main" val="27082597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76868" y="3243263"/>
            <a:ext cx="3337560" cy="270662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1832" y="3243263"/>
            <a:ext cx="3337560" cy="270662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4CAD24D-80CF-448E-A06B-CF003A4C5D29}" type="datetimeFigureOut">
              <a:rPr lang="en-US" smtClean="0"/>
              <a:pPr/>
              <a:t>6/8/2024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FE6540F-4A16-4F34-ABB4-F7377EBC1C38}" type="slidenum">
              <a:rPr lang="en-US" smtClean="0"/>
              <a:pPr/>
              <a:t>‹#›</a:t>
            </a:fld>
            <a:endParaRPr lang="en-US"/>
          </a:p>
        </p:txBody>
      </p:sp>
      <p:cxnSp>
        <p:nvCxnSpPr>
          <p:cNvPr id="41" name="Straight Connector 40"/>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797241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4CAD24D-80CF-448E-A06B-CF003A4C5D29}" type="datetimeFigureOut">
              <a:rPr lang="en-US" smtClean="0"/>
              <a:pPr/>
              <a:t>6/8/2024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FE6540F-4A16-4F34-ABB4-F7377EBC1C38}" type="slidenum">
              <a:rPr lang="en-US" smtClean="0"/>
              <a:pPr/>
              <a:t>‹#›</a:t>
            </a:fld>
            <a:endParaRPr lang="en-US"/>
          </a:p>
        </p:txBody>
      </p:sp>
      <p:cxnSp>
        <p:nvCxnSpPr>
          <p:cNvPr id="14" name="Straight Connector 13"/>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681194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4CAD24D-80CF-448E-A06B-CF003A4C5D29}" type="datetimeFigureOut">
              <a:rPr lang="en-US" smtClean="0"/>
              <a:pPr/>
              <a:t>6/8/2024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FE6540F-4A16-4F34-ABB4-F7377EBC1C38}" type="slidenum">
              <a:rPr lang="en-US" smtClean="0"/>
              <a:pPr/>
              <a:t>‹#›</a:t>
            </a:fld>
            <a:endParaRPr lang="en-US"/>
          </a:p>
        </p:txBody>
      </p:sp>
    </p:spTree>
    <p:extLst>
      <p:ext uri="{BB962C8B-B14F-4D97-AF65-F5344CB8AC3E}">
        <p14:creationId xmlns:p14="http://schemas.microsoft.com/office/powerpoint/2010/main" val="6439739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4CAD24D-80CF-448E-A06B-CF003A4C5D29}" type="datetimeFigureOut">
              <a:rPr lang="en-US" smtClean="0"/>
              <a:pPr/>
              <a:t>6/8/2024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E6540F-4A16-4F34-ABB4-F7377EBC1C38}" type="slidenum">
              <a:rPr lang="en-US" smtClean="0"/>
              <a:pPr/>
              <a:t>‹#›</a:t>
            </a:fld>
            <a:endParaRPr lang="en-US"/>
          </a:p>
        </p:txBody>
      </p:sp>
      <p:cxnSp>
        <p:nvCxnSpPr>
          <p:cNvPr id="16" name="Straight Connector 15"/>
          <p:cNvCxnSpPr/>
          <p:nvPr/>
        </p:nvCxnSpPr>
        <p:spPr>
          <a:xfrm>
            <a:off x="1278466" y="2912533"/>
            <a:ext cx="233359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145780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5183069"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4CAD24D-80CF-448E-A06B-CF003A4C5D29}" type="datetimeFigureOut">
              <a:rPr lang="en-US" smtClean="0"/>
              <a:pPr/>
              <a:t>6/8/2024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E6540F-4A16-4F34-ABB4-F7377EBC1C38}" type="slidenum">
              <a:rPr lang="en-US" smtClean="0"/>
              <a:pPr/>
              <a:t>‹#›</a:t>
            </a:fld>
            <a:endParaRPr lang="en-US"/>
          </a:p>
        </p:txBody>
      </p:sp>
    </p:spTree>
    <p:extLst>
      <p:ext uri="{BB962C8B-B14F-4D97-AF65-F5344CB8AC3E}">
        <p14:creationId xmlns:p14="http://schemas.microsoft.com/office/powerpoint/2010/main" val="18362071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4CAD24D-80CF-448E-A06B-CF003A4C5D29}" type="datetimeFigureOut">
              <a:rPr lang="en-US" smtClean="0"/>
              <a:pPr/>
              <a:t>6/8/2024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E6540F-4A16-4F34-ABB4-F7377EBC1C38}" type="slidenum">
              <a:rPr lang="en-US" smtClean="0"/>
              <a:pPr/>
              <a:t>‹#›</a:t>
            </a:fld>
            <a:endParaRPr lang="en-US"/>
          </a:p>
        </p:txBody>
      </p:sp>
    </p:spTree>
    <p:extLst>
      <p:ext uri="{BB962C8B-B14F-4D97-AF65-F5344CB8AC3E}">
        <p14:creationId xmlns:p14="http://schemas.microsoft.com/office/powerpoint/2010/main" val="6087574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4CAD24D-80CF-448E-A06B-CF003A4C5D29}" type="datetimeFigureOut">
              <a:rPr lang="en-US" smtClean="0"/>
              <a:pPr/>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E6540F-4A16-4F34-ABB4-F7377EBC1C38}" type="slidenum">
              <a:rPr lang="en-US" smtClean="0"/>
              <a:pPr/>
              <a:t>‹#›</a:t>
            </a:fld>
            <a:endParaRPr lang="en-US"/>
          </a:p>
        </p:txBody>
      </p:sp>
      <p:cxnSp>
        <p:nvCxnSpPr>
          <p:cNvPr id="15" name="Straight Connector 14"/>
          <p:cNvCxnSpPr/>
          <p:nvPr/>
        </p:nvCxnSpPr>
        <p:spPr>
          <a:xfrm>
            <a:off x="1278465" y="4140199"/>
            <a:ext cx="6606425"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16526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4CAD24D-80CF-448E-A06B-CF003A4C5D29}" type="datetimeFigureOut">
              <a:rPr lang="en-US" smtClean="0"/>
              <a:pPr/>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E6540F-4A16-4F34-ABB4-F7377EBC1C38}" type="slidenum">
              <a:rPr lang="en-US" smtClean="0"/>
              <a:pPr/>
              <a:t>‹#›</a:t>
            </a:fld>
            <a:endParaRPr lang="en-US"/>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56338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4CAD24D-80CF-448E-A06B-CF003A4C5D29}" type="datetimeFigureOut">
              <a:rPr lang="en-US" smtClean="0"/>
              <a:pPr/>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E6540F-4A16-4F34-ABB4-F7377EBC1C38}" type="slidenum">
              <a:rPr lang="en-US" smtClean="0"/>
              <a:pPr/>
              <a:t>‹#›</a:t>
            </a:fld>
            <a:endParaRPr lang="en-US"/>
          </a:p>
        </p:txBody>
      </p:sp>
    </p:spTree>
    <p:extLst>
      <p:ext uri="{BB962C8B-B14F-4D97-AF65-F5344CB8AC3E}">
        <p14:creationId xmlns:p14="http://schemas.microsoft.com/office/powerpoint/2010/main" val="29340057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8"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4CAD24D-80CF-448E-A06B-CF003A4C5D29}" type="datetimeFigureOut">
              <a:rPr lang="en-US" smtClean="0"/>
              <a:pPr/>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E6540F-4A16-4F34-ABB4-F7377EBC1C38}" type="slidenum">
              <a:rPr lang="en-US" smtClean="0"/>
              <a:pPr/>
              <a:t>‹#›</a:t>
            </a:fld>
            <a:endParaRPr lang="en-US"/>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040459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en-US"/>
              <a:t>Click to edit Master title style</a:t>
            </a:r>
            <a:endParaRPr lang="en-US" dirty="0"/>
          </a:p>
        </p:txBody>
      </p:sp>
      <p:sp>
        <p:nvSpPr>
          <p:cNvPr id="14"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4CAD24D-80CF-448E-A06B-CF003A4C5D29}" type="datetimeFigureOut">
              <a:rPr lang="en-US" smtClean="0"/>
              <a:pPr/>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E6540F-4A16-4F34-ABB4-F7377EBC1C38}" type="slidenum">
              <a:rPr lang="en-US" smtClean="0"/>
              <a:pPr/>
              <a:t>‹#›</a:t>
            </a:fld>
            <a:endParaRPr lang="en-US"/>
          </a:p>
        </p:txBody>
      </p:sp>
      <p:cxnSp>
        <p:nvCxnSpPr>
          <p:cNvPr id="15" name="Straight Connector 14"/>
          <p:cNvCxnSpPr/>
          <p:nvPr/>
        </p:nvCxnSpPr>
        <p:spPr>
          <a:xfrm>
            <a:off x="1278469" y="3429000"/>
            <a:ext cx="6606421"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761346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4CAD24D-80CF-448E-A06B-CF003A4C5D29}" type="datetimeFigureOut">
              <a:rPr lang="en-US" smtClean="0"/>
              <a:pPr/>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E6540F-4A16-4F34-ABB4-F7377EBC1C38}" type="slidenum">
              <a:rPr lang="en-US" smtClean="0"/>
              <a:pPr/>
              <a:t>‹#›</a:t>
            </a:fld>
            <a:endParaRPr lang="en-US"/>
          </a:p>
        </p:txBody>
      </p:sp>
      <p:cxnSp>
        <p:nvCxnSpPr>
          <p:cNvPr id="14" name="Straight Connector 13"/>
          <p:cNvCxnSpPr/>
          <p:nvPr/>
        </p:nvCxnSpPr>
        <p:spPr>
          <a:xfrm>
            <a:off x="1278466" y="2354670"/>
            <a:ext cx="660642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837509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4CAD24D-80CF-448E-A06B-CF003A4C5D29}" type="datetimeFigureOut">
              <a:rPr lang="en-US" smtClean="0"/>
              <a:pPr/>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E6540F-4A16-4F34-ABB4-F7377EBC1C38}" type="slidenum">
              <a:rPr lang="en-US" smtClean="0"/>
              <a:pPr/>
              <a:t>‹#›</a:t>
            </a:fld>
            <a:endParaRPr lang="en-US"/>
          </a:p>
        </p:txBody>
      </p:sp>
      <p:cxnSp>
        <p:nvCxnSpPr>
          <p:cNvPr id="14" name="Straight Connector 13"/>
          <p:cNvCxnSpPr/>
          <p:nvPr/>
        </p:nvCxnSpPr>
        <p:spPr>
          <a:xfrm>
            <a:off x="6245512" y="906873"/>
            <a:ext cx="0" cy="4968993"/>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425837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9152467" cy="6858000"/>
            <a:chOff x="0" y="0"/>
            <a:chExt cx="9152467" cy="6858000"/>
          </a:xfrm>
        </p:grpSpPr>
        <p:pic>
          <p:nvPicPr>
            <p:cNvPr id="8" name="Picture 7" descr="S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Rectangle 8"/>
            <p:cNvSpPr/>
            <p:nvPr/>
          </p:nvSpPr>
          <p:spPr>
            <a:xfrm>
              <a:off x="553888" y="542807"/>
              <a:ext cx="8039776" cy="5756392"/>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0" y="3128434"/>
              <a:ext cx="68580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8466667" y="3128434"/>
              <a:ext cx="685800" cy="606425"/>
            </a:xfrm>
            <a:prstGeom prst="rect">
              <a:avLst/>
            </a:prstGeom>
          </p:spPr>
        </p:pic>
      </p:grpSp>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C4CAD24D-80CF-448E-A06B-CF003A4C5D29}" type="datetimeFigureOut">
              <a:rPr lang="en-US" smtClean="0"/>
              <a:pPr/>
              <a:t>6/8/2024</a:t>
            </a:fld>
            <a:endParaRPr lang="en-US"/>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FE6540F-4A16-4F34-ABB4-F7377EBC1C38}" type="slidenum">
              <a:rPr lang="en-US" smtClean="0"/>
              <a:pPr/>
              <a:t>‹#›</a:t>
            </a:fld>
            <a:endParaRPr lang="en-US"/>
          </a:p>
        </p:txBody>
      </p:sp>
    </p:spTree>
    <p:extLst>
      <p:ext uri="{BB962C8B-B14F-4D97-AF65-F5344CB8AC3E}">
        <p14:creationId xmlns:p14="http://schemas.microsoft.com/office/powerpoint/2010/main" val="1714056807"/>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 id="2147483713" r:id="rId12"/>
    <p:sldLayoutId id="2147483714" r:id="rId13"/>
    <p:sldLayoutId id="2147483715" r:id="rId14"/>
    <p:sldLayoutId id="2147483716" r:id="rId15"/>
    <p:sldLayoutId id="2147483717" r:id="rId16"/>
    <p:sldLayoutId id="2147483718" r:id="rId17"/>
  </p:sldLayoutIdLst>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981200" y="1676400"/>
            <a:ext cx="5486400" cy="533400"/>
          </a:xfrm>
        </p:spPr>
        <p:txBody>
          <a:bodyPr>
            <a:noAutofit/>
          </a:bodyPr>
          <a:lstStyle/>
          <a:p>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endParaRPr lang="en-US" sz="2800" dirty="0"/>
          </a:p>
        </p:txBody>
      </p:sp>
      <p:sp>
        <p:nvSpPr>
          <p:cNvPr id="4" name="Rectangle 3"/>
          <p:cNvSpPr/>
          <p:nvPr/>
        </p:nvSpPr>
        <p:spPr>
          <a:xfrm>
            <a:off x="-152400" y="2133600"/>
            <a:ext cx="5638800" cy="646331"/>
          </a:xfrm>
          <a:prstGeom prst="rect">
            <a:avLst/>
          </a:prstGeom>
        </p:spPr>
        <p:txBody>
          <a:bodyPr wrap="square">
            <a:spAutoFit/>
          </a:bodyPr>
          <a:lstStyle/>
          <a:p>
            <a:pPr algn="just"/>
            <a:r>
              <a:rPr lang="mn-MN" sz="3600"/>
              <a:t>	</a:t>
            </a:r>
            <a:endParaRPr lang="en-US" sz="3600" dirty="0"/>
          </a:p>
        </p:txBody>
      </p:sp>
      <p:sp>
        <p:nvSpPr>
          <p:cNvPr id="5" name="Rectangle 4">
            <a:extLst>
              <a:ext uri="{FF2B5EF4-FFF2-40B4-BE49-F238E27FC236}">
                <a16:creationId xmlns:a16="http://schemas.microsoft.com/office/drawing/2014/main" id="{E799B035-A0AB-471C-921E-5C9A57A3BBC9}"/>
              </a:ext>
            </a:extLst>
          </p:cNvPr>
          <p:cNvSpPr/>
          <p:nvPr/>
        </p:nvSpPr>
        <p:spPr>
          <a:xfrm>
            <a:off x="2362200" y="1676400"/>
            <a:ext cx="4648200" cy="3600986"/>
          </a:xfrm>
          <a:prstGeom prst="rect">
            <a:avLst/>
          </a:prstGeom>
        </p:spPr>
        <p:txBody>
          <a:bodyPr wrap="square">
            <a:spAutoFit/>
          </a:bodyPr>
          <a:lstStyle/>
          <a:p>
            <a:pPr algn="ctr"/>
            <a:r>
              <a:rPr lang="en-US" sz="2800">
                <a:solidFill>
                  <a:srgbClr val="0070C0"/>
                </a:solidFill>
              </a:rPr>
              <a:t>History of Mongolian journalism week 14</a:t>
            </a:r>
            <a:endParaRPr lang="mn-MN" sz="2800">
              <a:solidFill>
                <a:srgbClr val="0070C0"/>
              </a:solidFill>
            </a:endParaRPr>
          </a:p>
          <a:p>
            <a:pPr algn="ctr"/>
            <a:r>
              <a:rPr lang="en-US" sz="2800">
                <a:solidFill>
                  <a:srgbClr val="0070C0"/>
                </a:solidFill>
              </a:rPr>
              <a:t>Journalism Research and Training</a:t>
            </a:r>
            <a:endParaRPr lang="mn-MN" sz="2800">
              <a:solidFill>
                <a:srgbClr val="0070C0"/>
              </a:solidFill>
            </a:endParaRPr>
          </a:p>
          <a:p>
            <a:pPr algn="ctr"/>
            <a:endParaRPr lang="en-US" sz="2400">
              <a:solidFill>
                <a:srgbClr val="0070C0"/>
              </a:solidFill>
            </a:endParaRPr>
          </a:p>
          <a:p>
            <a:pPr algn="ctr"/>
            <a:r>
              <a:rPr lang="mn-MN" sz="2800">
                <a:solidFill>
                  <a:srgbClr val="0070C0"/>
                </a:solidFill>
              </a:rPr>
              <a:t>Монголын сэтгүүл зүйн сургалт, судалгаа </a:t>
            </a:r>
            <a:endParaRPr lang="en-US" sz="2800">
              <a:solidFill>
                <a:srgbClr val="0070C0"/>
              </a:solidFill>
            </a:endParaRPr>
          </a:p>
          <a:p>
            <a:pPr algn="ctr"/>
            <a:br>
              <a:rPr lang="en-US"/>
            </a:br>
            <a:endParaRPr lang="en-US"/>
          </a:p>
        </p:txBody>
      </p:sp>
      <p:sp>
        <p:nvSpPr>
          <p:cNvPr id="8" name="Rectangle 7">
            <a:extLst>
              <a:ext uri="{FF2B5EF4-FFF2-40B4-BE49-F238E27FC236}">
                <a16:creationId xmlns:a16="http://schemas.microsoft.com/office/drawing/2014/main" id="{32E27EF1-1326-4F5F-A7FC-3DB79FCB6243}"/>
              </a:ext>
            </a:extLst>
          </p:cNvPr>
          <p:cNvSpPr/>
          <p:nvPr/>
        </p:nvSpPr>
        <p:spPr>
          <a:xfrm>
            <a:off x="1828800" y="2057401"/>
            <a:ext cx="5029200" cy="769441"/>
          </a:xfrm>
          <a:prstGeom prst="rect">
            <a:avLst/>
          </a:prstGeom>
        </p:spPr>
        <p:txBody>
          <a:bodyPr wrap="square">
            <a:spAutoFit/>
          </a:bodyPr>
          <a:lstStyle/>
          <a:p>
            <a:pPr algn="ctr"/>
            <a:endParaRPr lang="en-US" sz="2000">
              <a:solidFill>
                <a:srgbClr val="0070C0"/>
              </a:solidFill>
            </a:endParaRPr>
          </a:p>
          <a:p>
            <a:pPr algn="ctr"/>
            <a:endParaRPr lang="en-US" sz="2400">
              <a:solidFill>
                <a:srgbClr val="0070C0"/>
              </a:solidFill>
            </a:endParaRPr>
          </a:p>
        </p:txBody>
      </p:sp>
      <p:sp>
        <p:nvSpPr>
          <p:cNvPr id="3" name="TextBox 2">
            <a:extLst>
              <a:ext uri="{FF2B5EF4-FFF2-40B4-BE49-F238E27FC236}">
                <a16:creationId xmlns:a16="http://schemas.microsoft.com/office/drawing/2014/main" id="{81D27DBD-9AC8-483C-B7F7-3761A142380A}"/>
              </a:ext>
            </a:extLst>
          </p:cNvPr>
          <p:cNvSpPr txBox="1"/>
          <p:nvPr/>
        </p:nvSpPr>
        <p:spPr>
          <a:xfrm>
            <a:off x="5562600" y="5867400"/>
            <a:ext cx="3429000" cy="923330"/>
          </a:xfrm>
          <a:prstGeom prst="rect">
            <a:avLst/>
          </a:prstGeom>
          <a:noFill/>
        </p:spPr>
        <p:txBody>
          <a:bodyPr wrap="square" rtlCol="0">
            <a:spAutoFit/>
          </a:bodyPr>
          <a:lstStyle/>
          <a:p>
            <a:pPr algn="ctr"/>
            <a:r>
              <a:rPr lang="en-US">
                <a:solidFill>
                  <a:srgbClr val="3E352C"/>
                </a:solidFill>
                <a:latin typeface="Mn_Od" pitchFamily="2" charset="0"/>
              </a:rPr>
              <a:t>Tsend. D Journalism teacher</a:t>
            </a:r>
          </a:p>
          <a:p>
            <a:pPr algn="ctr"/>
            <a:r>
              <a:rPr lang="mn-MN">
                <a:solidFill>
                  <a:srgbClr val="3E352C"/>
                </a:solidFill>
                <a:latin typeface="Mn_Od" pitchFamily="2" charset="0"/>
              </a:rPr>
              <a:t>Д.Цэнд. Сэтгүүл зүйн багш</a:t>
            </a:r>
          </a:p>
          <a:p>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347F52-CED0-44DC-BAE1-D9F69640BF85}"/>
              </a:ext>
            </a:extLst>
          </p:cNvPr>
          <p:cNvSpPr>
            <a:spLocks noGrp="1"/>
          </p:cNvSpPr>
          <p:nvPr>
            <p:ph type="title"/>
          </p:nvPr>
        </p:nvSpPr>
        <p:spPr/>
        <p:txBody>
          <a:bodyPr>
            <a:normAutofit fontScale="90000"/>
          </a:bodyPr>
          <a:lstStyle/>
          <a:p>
            <a:br>
              <a:rPr lang="mn-MN"/>
            </a:br>
            <a:br>
              <a:rPr lang="mn-MN"/>
            </a:br>
            <a:r>
              <a:rPr lang="en-US">
                <a:solidFill>
                  <a:srgbClr val="0070C0"/>
                </a:solidFill>
              </a:rPr>
              <a:t>Content of  Lecture</a:t>
            </a:r>
            <a:r>
              <a:rPr lang="mn-MN">
                <a:solidFill>
                  <a:srgbClr val="0070C0"/>
                </a:solidFill>
              </a:rPr>
              <a:t>-1</a:t>
            </a:r>
            <a:br>
              <a:rPr lang="en-US">
                <a:solidFill>
                  <a:srgbClr val="0070C0"/>
                </a:solidFill>
              </a:rPr>
            </a:br>
            <a:r>
              <a:rPr lang="mn-MN">
                <a:solidFill>
                  <a:srgbClr val="0070C0"/>
                </a:solidFill>
              </a:rPr>
              <a:t>Хичээлийн агуулга-1</a:t>
            </a:r>
            <a:br>
              <a:rPr lang="mn-MN"/>
            </a:br>
            <a:r>
              <a:rPr lang="mn-MN"/>
              <a:t> </a:t>
            </a:r>
            <a:br>
              <a:rPr lang="en-US"/>
            </a:br>
            <a:endParaRPr lang="en-US" dirty="0"/>
          </a:p>
        </p:txBody>
      </p:sp>
      <p:sp>
        <p:nvSpPr>
          <p:cNvPr id="3" name="Content Placeholder 2">
            <a:extLst>
              <a:ext uri="{FF2B5EF4-FFF2-40B4-BE49-F238E27FC236}">
                <a16:creationId xmlns:a16="http://schemas.microsoft.com/office/drawing/2014/main" id="{AB4EE9BA-BCBA-45D6-912C-217DF43389B2}"/>
              </a:ext>
            </a:extLst>
          </p:cNvPr>
          <p:cNvSpPr>
            <a:spLocks noGrp="1"/>
          </p:cNvSpPr>
          <p:nvPr>
            <p:ph idx="1"/>
          </p:nvPr>
        </p:nvSpPr>
        <p:spPr/>
        <p:txBody>
          <a:bodyPr/>
          <a:lstStyle/>
          <a:p>
            <a:pPr algn="just"/>
            <a:r>
              <a:rPr lang="mn-MN">
                <a:solidFill>
                  <a:srgbClr val="FF0000"/>
                </a:solidFill>
              </a:rPr>
              <a:t>Сэдвийн зорилго: </a:t>
            </a:r>
            <a:r>
              <a:rPr lang="mn-MN">
                <a:solidFill>
                  <a:schemeClr val="tx1"/>
                </a:solidFill>
              </a:rPr>
              <a:t>Монголын сэтгүүл зүйн боловсролын үүсэл, хөгжил, чиг хандлагыг мэдэх  </a:t>
            </a:r>
          </a:p>
          <a:p>
            <a:pPr algn="just"/>
            <a:r>
              <a:rPr lang="mn-MN">
                <a:solidFill>
                  <a:srgbClr val="FF0000"/>
                </a:solidFill>
              </a:rPr>
              <a:t>Нэр томьёо, тайлбар: </a:t>
            </a:r>
            <a:r>
              <a:rPr lang="mn-MN">
                <a:solidFill>
                  <a:schemeClr val="tx1"/>
                </a:solidFill>
              </a:rPr>
              <a:t>МУИС, МУБИС,СУИС, Намын дээд сургууль, марксизм ленинизмийн оройн дээд сургууль  </a:t>
            </a:r>
            <a:endParaRPr lang="en-US">
              <a:solidFill>
                <a:schemeClr val="tx1"/>
              </a:solidFill>
            </a:endParaRPr>
          </a:p>
        </p:txBody>
      </p:sp>
    </p:spTree>
    <p:extLst>
      <p:ext uri="{BB962C8B-B14F-4D97-AF65-F5344CB8AC3E}">
        <p14:creationId xmlns:p14="http://schemas.microsoft.com/office/powerpoint/2010/main" val="21693018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5BC0BE-7DAA-497E-9CA0-F3EEDE0AF9D3}"/>
              </a:ext>
            </a:extLst>
          </p:cNvPr>
          <p:cNvSpPr>
            <a:spLocks noGrp="1"/>
          </p:cNvSpPr>
          <p:nvPr>
            <p:ph type="title"/>
          </p:nvPr>
        </p:nvSpPr>
        <p:spPr/>
        <p:txBody>
          <a:bodyPr>
            <a:normAutofit fontScale="90000"/>
          </a:bodyPr>
          <a:lstStyle/>
          <a:p>
            <a:r>
              <a:rPr lang="en-US">
                <a:solidFill>
                  <a:srgbClr val="0070C0"/>
                </a:solidFill>
              </a:rPr>
              <a:t>Content of  Lecture</a:t>
            </a:r>
            <a:r>
              <a:rPr lang="mn-MN">
                <a:solidFill>
                  <a:srgbClr val="0070C0"/>
                </a:solidFill>
              </a:rPr>
              <a:t>-2</a:t>
            </a:r>
            <a:br>
              <a:rPr lang="en-US">
                <a:solidFill>
                  <a:srgbClr val="0070C0"/>
                </a:solidFill>
              </a:rPr>
            </a:br>
            <a:r>
              <a:rPr lang="mn-MN">
                <a:solidFill>
                  <a:srgbClr val="0070C0"/>
                </a:solidFill>
              </a:rPr>
              <a:t>Хичээлийн агуулга-2</a:t>
            </a:r>
            <a:endParaRPr lang="en-US" dirty="0"/>
          </a:p>
        </p:txBody>
      </p:sp>
      <p:sp>
        <p:nvSpPr>
          <p:cNvPr id="3" name="Content Placeholder 2">
            <a:extLst>
              <a:ext uri="{FF2B5EF4-FFF2-40B4-BE49-F238E27FC236}">
                <a16:creationId xmlns:a16="http://schemas.microsoft.com/office/drawing/2014/main" id="{16C16B27-5EBE-4C1D-922B-2F62A3E6C1D6}"/>
              </a:ext>
            </a:extLst>
          </p:cNvPr>
          <p:cNvSpPr>
            <a:spLocks noGrp="1"/>
          </p:cNvSpPr>
          <p:nvPr>
            <p:ph idx="1"/>
          </p:nvPr>
        </p:nvSpPr>
        <p:spPr/>
        <p:txBody>
          <a:bodyPr>
            <a:normAutofit/>
          </a:bodyPr>
          <a:lstStyle/>
          <a:p>
            <a:r>
              <a:rPr lang="mn-MN" b="1">
                <a:solidFill>
                  <a:srgbClr val="FF0000"/>
                </a:solidFill>
              </a:rPr>
              <a:t>Эзэмших мэдлэг, чадвар</a:t>
            </a:r>
          </a:p>
          <a:p>
            <a:r>
              <a:rPr lang="mn-MN">
                <a:solidFill>
                  <a:schemeClr val="tx1"/>
                </a:solidFill>
              </a:rPr>
              <a:t>Монголын сэтгүүл зүйн боловсролын үүсэл хөгжлийг мэдэх </a:t>
            </a:r>
          </a:p>
          <a:p>
            <a:r>
              <a:rPr lang="mn-MN">
                <a:solidFill>
                  <a:schemeClr val="tx1"/>
                </a:solidFill>
              </a:rPr>
              <a:t>Сэтгүүл зүйн боловсрол хэрхэн хөгжин бэхжиж ирснийг мэдэх</a:t>
            </a:r>
          </a:p>
          <a:p>
            <a:r>
              <a:rPr lang="mn-MN">
                <a:solidFill>
                  <a:schemeClr val="tx1"/>
                </a:solidFill>
              </a:rPr>
              <a:t>Сэтгүүлч бэлтгэдэг их дээд сургуулийн хөтөлбөрийг харьцуулан мэдэх.  </a:t>
            </a:r>
          </a:p>
          <a:p>
            <a:endParaRPr lang="mn-MN">
              <a:solidFill>
                <a:schemeClr val="tx1"/>
              </a:solidFill>
            </a:endParaRPr>
          </a:p>
          <a:p>
            <a:endParaRPr lang="mn-MN">
              <a:solidFill>
                <a:schemeClr val="tx1"/>
              </a:solidFill>
            </a:endParaRPr>
          </a:p>
          <a:p>
            <a:endParaRPr lang="mn-MN">
              <a:solidFill>
                <a:schemeClr val="tx1"/>
              </a:solidFill>
            </a:endParaRPr>
          </a:p>
          <a:p>
            <a:endParaRPr lang="en-US"/>
          </a:p>
        </p:txBody>
      </p:sp>
    </p:spTree>
    <p:extLst>
      <p:ext uri="{BB962C8B-B14F-4D97-AF65-F5344CB8AC3E}">
        <p14:creationId xmlns:p14="http://schemas.microsoft.com/office/powerpoint/2010/main" val="28151453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304502-D156-40F7-990E-3D8FC8E7DCB9}"/>
              </a:ext>
            </a:extLst>
          </p:cNvPr>
          <p:cNvSpPr>
            <a:spLocks noGrp="1"/>
          </p:cNvSpPr>
          <p:nvPr>
            <p:ph type="title"/>
          </p:nvPr>
        </p:nvSpPr>
        <p:spPr/>
        <p:txBody>
          <a:bodyPr>
            <a:normAutofit/>
          </a:bodyPr>
          <a:lstStyle/>
          <a:p>
            <a:br>
              <a:rPr lang="mn-MN" sz="2400"/>
            </a:br>
            <a:r>
              <a:rPr lang="en-US" sz="2400">
                <a:solidFill>
                  <a:srgbClr val="0070C0"/>
                </a:solidFill>
              </a:rPr>
              <a:t>The beginning of journalism education in Mongolia</a:t>
            </a:r>
            <a:br>
              <a:rPr lang="mn-MN" sz="2400">
                <a:solidFill>
                  <a:srgbClr val="0070C0"/>
                </a:solidFill>
              </a:rPr>
            </a:br>
            <a:r>
              <a:rPr lang="mn-MN" sz="2400">
                <a:solidFill>
                  <a:srgbClr val="0070C0"/>
                </a:solidFill>
              </a:rPr>
              <a:t>Монголын сэтгүүл зүйн сургалтын эхэн үе </a:t>
            </a:r>
            <a:endParaRPr lang="en-US" sz="2400">
              <a:solidFill>
                <a:srgbClr val="0070C0"/>
              </a:solidFill>
            </a:endParaRPr>
          </a:p>
        </p:txBody>
      </p:sp>
      <p:sp>
        <p:nvSpPr>
          <p:cNvPr id="3" name="Content Placeholder 2">
            <a:extLst>
              <a:ext uri="{FF2B5EF4-FFF2-40B4-BE49-F238E27FC236}">
                <a16:creationId xmlns:a16="http://schemas.microsoft.com/office/drawing/2014/main" id="{7836D95E-566B-41B1-A512-BE12B5F5D79E}"/>
              </a:ext>
            </a:extLst>
          </p:cNvPr>
          <p:cNvSpPr>
            <a:spLocks noGrp="1"/>
          </p:cNvSpPr>
          <p:nvPr>
            <p:ph idx="1"/>
          </p:nvPr>
        </p:nvSpPr>
        <p:spPr/>
        <p:txBody>
          <a:bodyPr>
            <a:normAutofit fontScale="85000" lnSpcReduction="20000"/>
          </a:bodyPr>
          <a:lstStyle/>
          <a:p>
            <a:pPr marL="0" indent="0" algn="just">
              <a:buNone/>
            </a:pPr>
            <a:r>
              <a:rPr lang="mn-MN"/>
              <a:t>1960-аад оноос БНМАУ-д дунд мэргэжилтэн голлосон багш, эмч зэрэг сэхээтнүүдийн бүхэл бүтэн давхарга бий болсон төдийгүй</a:t>
            </a:r>
            <a:r>
              <a:rPr lang="en-US"/>
              <a:t> </a:t>
            </a:r>
            <a:r>
              <a:rPr lang="mn-MN"/>
              <a:t>аль ч салбарт гадаад, дотоодод сургууль төгссөн дээд мэргэжилтнүүд олноор бий болов. Монголын сэтгүүлчдийн эгнээ ч өргөжин тэлж анхны дээд боловсролтой сэтгүүлчид төгссөн. </a:t>
            </a:r>
            <a:r>
              <a:rPr lang="en-US"/>
              <a:t>Б.Дашцэрэн (Москвагийн их сургууль), зохиолч Л.Содов (Ленинградын </a:t>
            </a:r>
            <a:r>
              <a:rPr lang="mn-MN"/>
              <a:t>и</a:t>
            </a:r>
            <a:r>
              <a:rPr lang="en-US"/>
              <a:t>х сургууль)</a:t>
            </a:r>
            <a:r>
              <a:rPr lang="mn-MN"/>
              <a:t>, </a:t>
            </a:r>
            <a:r>
              <a:rPr lang="en-US"/>
              <a:t>Т.Должин</a:t>
            </a:r>
            <a:r>
              <a:rPr lang="mn-MN"/>
              <a:t> МУИС,  Ч.Оюунчимэг  1956-1961 онд БНАСАУ-ын Ким Ир Сений нэрэмжит улсын их сургуулийн сэтгүүлчийн ангийг, Д.Дууз 1959-1964 онд ЗХУ-ын Москва хотноо Ломоносовын нэрэмжит улсын их сургуулийн сэтгүүлчийн ангийг тус тус төгсөн эх орондоо ирэн мэргэжлээрээ ажиллаж эхэлжээ. </a:t>
            </a:r>
            <a:endParaRPr lang="en-US"/>
          </a:p>
          <a:p>
            <a:endParaRPr lang="en-US"/>
          </a:p>
        </p:txBody>
      </p:sp>
    </p:spTree>
    <p:extLst>
      <p:ext uri="{BB962C8B-B14F-4D97-AF65-F5344CB8AC3E}">
        <p14:creationId xmlns:p14="http://schemas.microsoft.com/office/powerpoint/2010/main" val="5397506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mn-MN"/>
              <a:t>Эхний удаад ХМБ-уудад ажиллагсдаас сонгон шалгаруулж сургадаг байснаа аажимдаа ЕБСургууль төгсөгчдөөс ерөнхий шалгалт авч ЗХУ, Болгар, БНАГУлсад сургадаг болов. 1960-1961 оны хичээлийн жилээс эхлэн МУИС-ийн хэл бичгийн факультетын дэргэд сэтгүүлч мэргэжлээр анх удаа оюутан элсүүлж улмаар 1962-63 оны хичээлийн жилд Нийгмийн ухааны  факультетын харьяанд с.зүйн тэнхим байгуулагдсанаар манай оронд сэтгүүл зүйн сургалт эхэлжээ.</a:t>
            </a:r>
            <a:endParaRPr lang="en-US" dirty="0"/>
          </a:p>
        </p:txBody>
      </p:sp>
      <p:sp>
        <p:nvSpPr>
          <p:cNvPr id="2" name="Title 1"/>
          <p:cNvSpPr>
            <a:spLocks noGrp="1"/>
          </p:cNvSpPr>
          <p:nvPr>
            <p:ph type="title"/>
          </p:nvPr>
        </p:nvSpPr>
        <p:spPr/>
        <p:txBody>
          <a:bodyPr>
            <a:normAutofit/>
          </a:bodyPr>
          <a:lstStyle/>
          <a:p>
            <a:br>
              <a:rPr lang="mn-MN" sz="2400">
                <a:solidFill>
                  <a:srgbClr val="0070C0"/>
                </a:solidFill>
              </a:rPr>
            </a:br>
            <a:r>
              <a:rPr lang="en-US" sz="2400">
                <a:solidFill>
                  <a:srgbClr val="0070C0"/>
                </a:solidFill>
              </a:rPr>
              <a:t>The beginning of journalism education in Mongolia</a:t>
            </a:r>
            <a:br>
              <a:rPr lang="mn-MN" sz="2400">
                <a:solidFill>
                  <a:srgbClr val="0070C0"/>
                </a:solidFill>
              </a:rPr>
            </a:br>
            <a:r>
              <a:rPr lang="mn-MN" sz="2400">
                <a:solidFill>
                  <a:srgbClr val="0070C0"/>
                </a:solidFill>
              </a:rPr>
              <a:t>Монголын сэтгүүл зүйн сургалтын эхэн үе</a:t>
            </a:r>
            <a:endParaRPr lang="en-US" sz="240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8E4522-2DE0-4E72-B412-CB83969B0BA1}"/>
              </a:ext>
            </a:extLst>
          </p:cNvPr>
          <p:cNvSpPr>
            <a:spLocks noGrp="1"/>
          </p:cNvSpPr>
          <p:nvPr>
            <p:ph type="title"/>
          </p:nvPr>
        </p:nvSpPr>
        <p:spPr/>
        <p:txBody>
          <a:bodyPr>
            <a:normAutofit fontScale="90000"/>
          </a:bodyPr>
          <a:lstStyle/>
          <a:p>
            <a:br>
              <a:rPr lang="mn-MN" sz="2400">
                <a:solidFill>
                  <a:srgbClr val="0070C0"/>
                </a:solidFill>
              </a:rPr>
            </a:br>
            <a:br>
              <a:rPr lang="mn-MN" sz="2400">
                <a:solidFill>
                  <a:srgbClr val="0070C0"/>
                </a:solidFill>
              </a:rPr>
            </a:br>
            <a:br>
              <a:rPr lang="mn-MN" sz="2400">
                <a:solidFill>
                  <a:srgbClr val="0070C0"/>
                </a:solidFill>
              </a:rPr>
            </a:br>
            <a:r>
              <a:rPr lang="en-US" sz="2400">
                <a:solidFill>
                  <a:srgbClr val="0070C0"/>
                </a:solidFill>
              </a:rPr>
              <a:t>The beginning of journalism education in Mongolia</a:t>
            </a:r>
            <a:br>
              <a:rPr lang="mn-MN" sz="2400">
                <a:solidFill>
                  <a:srgbClr val="0070C0"/>
                </a:solidFill>
              </a:rPr>
            </a:br>
            <a:r>
              <a:rPr lang="mn-MN" sz="2400">
                <a:solidFill>
                  <a:srgbClr val="0070C0"/>
                </a:solidFill>
              </a:rPr>
              <a:t>Монголын сэтгүүл зүйн сургалтын эхэн үе</a:t>
            </a:r>
            <a:br>
              <a:rPr lang="mn-MN" sz="2400"/>
            </a:br>
            <a:br>
              <a:rPr lang="mn-MN" sz="2400"/>
            </a:br>
            <a:endParaRPr lang="en-US" sz="2400"/>
          </a:p>
        </p:txBody>
      </p:sp>
      <p:sp>
        <p:nvSpPr>
          <p:cNvPr id="3" name="Content Placeholder 2">
            <a:extLst>
              <a:ext uri="{FF2B5EF4-FFF2-40B4-BE49-F238E27FC236}">
                <a16:creationId xmlns:a16="http://schemas.microsoft.com/office/drawing/2014/main" id="{A5D9058F-244C-4E4C-8DF0-056E586216FA}"/>
              </a:ext>
            </a:extLst>
          </p:cNvPr>
          <p:cNvSpPr>
            <a:spLocks noGrp="1"/>
          </p:cNvSpPr>
          <p:nvPr>
            <p:ph idx="1"/>
          </p:nvPr>
        </p:nvSpPr>
        <p:spPr>
          <a:xfrm>
            <a:off x="1219200" y="2438400"/>
            <a:ext cx="6798736" cy="3673597"/>
          </a:xfrm>
        </p:spPr>
        <p:txBody>
          <a:bodyPr>
            <a:normAutofit fontScale="92500"/>
          </a:bodyPr>
          <a:lstStyle/>
          <a:p>
            <a:pPr marL="0" indent="0" algn="just">
              <a:buNone/>
            </a:pPr>
            <a:r>
              <a:rPr lang="en-US"/>
              <a:t>XX </a:t>
            </a:r>
            <a:r>
              <a:rPr lang="mn-MN"/>
              <a:t>зууны жараад он бол Монгол улс эрчимтэй хөгжлийн замдаа шуудран орсон он жилүүд байв. Энэ үед нийгэм, улс төр, эдийн засаг, соёлын салбар жилээс жилд өргөжин тэлж, шийдвэрлэх асуудлын цар хүрээ урьд байгаагүй ихээр өссөн юм. Нийгмийн хөгжлийн хурдтай өсөлт нь түүнийг харуулж, тохиолдсон саад бэрхшээлийг даван туулах арга замыг санал болгодог хэвлэл мэдээллийн хэрэгслийн үр нөлөөг сайжруулах, тэр тусмаа үндэсний дээд мэргэжилтэй сэтгүүлчдийг бэлтгэн гаргах шаардлага хурцаар тавигдсан. </a:t>
            </a:r>
            <a:endParaRPr lang="en-US"/>
          </a:p>
        </p:txBody>
      </p:sp>
    </p:spTree>
    <p:extLst>
      <p:ext uri="{BB962C8B-B14F-4D97-AF65-F5344CB8AC3E}">
        <p14:creationId xmlns:p14="http://schemas.microsoft.com/office/powerpoint/2010/main" val="26134774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16842F-70F2-42BB-A77B-48EC2C6F8843}"/>
              </a:ext>
            </a:extLst>
          </p:cNvPr>
          <p:cNvSpPr>
            <a:spLocks noGrp="1"/>
          </p:cNvSpPr>
          <p:nvPr>
            <p:ph type="title"/>
          </p:nvPr>
        </p:nvSpPr>
        <p:spPr/>
        <p:txBody>
          <a:bodyPr>
            <a:normAutofit fontScale="90000"/>
          </a:bodyPr>
          <a:lstStyle/>
          <a:p>
            <a:br>
              <a:rPr lang="mn-MN" sz="2800">
                <a:solidFill>
                  <a:srgbClr val="0070C0"/>
                </a:solidFill>
              </a:rPr>
            </a:br>
            <a:r>
              <a:rPr lang="en-US" sz="2800">
                <a:solidFill>
                  <a:srgbClr val="0070C0"/>
                </a:solidFill>
              </a:rPr>
              <a:t>The beginning of journalism education in Mongolia</a:t>
            </a:r>
            <a:br>
              <a:rPr lang="mn-MN" sz="2800">
                <a:solidFill>
                  <a:srgbClr val="0070C0"/>
                </a:solidFill>
              </a:rPr>
            </a:br>
            <a:r>
              <a:rPr lang="mn-MN" sz="2800">
                <a:solidFill>
                  <a:srgbClr val="0070C0"/>
                </a:solidFill>
              </a:rPr>
              <a:t>Монголын сэтгүүл зүйн сургалтын эхэн үе</a:t>
            </a:r>
            <a:endParaRPr lang="en-US" sz="2700"/>
          </a:p>
        </p:txBody>
      </p:sp>
      <p:sp>
        <p:nvSpPr>
          <p:cNvPr id="3" name="Content Placeholder 2">
            <a:extLst>
              <a:ext uri="{FF2B5EF4-FFF2-40B4-BE49-F238E27FC236}">
                <a16:creationId xmlns:a16="http://schemas.microsoft.com/office/drawing/2014/main" id="{6B0DA9AF-07B8-4182-B4D0-60B030B5E11C}"/>
              </a:ext>
            </a:extLst>
          </p:cNvPr>
          <p:cNvSpPr>
            <a:spLocks noGrp="1"/>
          </p:cNvSpPr>
          <p:nvPr>
            <p:ph idx="1"/>
          </p:nvPr>
        </p:nvSpPr>
        <p:spPr/>
        <p:txBody>
          <a:bodyPr>
            <a:normAutofit/>
          </a:bodyPr>
          <a:lstStyle/>
          <a:p>
            <a:pPr marL="0" indent="0" algn="just">
              <a:buNone/>
            </a:pPr>
            <a:r>
              <a:rPr lang="mn-MN"/>
              <a:t>1960-1961 оны хичээлийн жилд МУИС-ийн Хэл бичгийн факультетын Т.Пагва эрхлэгчтэй Хэл шинжлэлийн тэнхимийн харьяанд сэтгүүлчийн анги нээсэн. Улмаар 1961-1962 оны хичээлийн жилд Нийгмийн ухаан факультетын дэргэд Сэтгүүл зүйн тэнхим байгуулж, анхны эрхлэгчээр нь тэр үед ЗХУ-ын Ленинградын их сургуулийг сэтгүүлч мэргэжлээр төгсөж ирээд “Үнэн” сонинд ажиллаж байсан Лувсандашийн Содовыг томилжээ.</a:t>
            </a:r>
            <a:endParaRPr lang="en-US"/>
          </a:p>
        </p:txBody>
      </p:sp>
    </p:spTree>
    <p:extLst>
      <p:ext uri="{BB962C8B-B14F-4D97-AF65-F5344CB8AC3E}">
        <p14:creationId xmlns:p14="http://schemas.microsoft.com/office/powerpoint/2010/main" val="26575191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A25F16-B0E1-4CA7-880A-A554E6A90AC1}"/>
              </a:ext>
            </a:extLst>
          </p:cNvPr>
          <p:cNvSpPr>
            <a:spLocks noGrp="1"/>
          </p:cNvSpPr>
          <p:nvPr>
            <p:ph type="title"/>
          </p:nvPr>
        </p:nvSpPr>
        <p:spPr/>
        <p:txBody>
          <a:bodyPr>
            <a:normAutofit fontScale="90000"/>
          </a:bodyPr>
          <a:lstStyle/>
          <a:p>
            <a:br>
              <a:rPr lang="mn-MN" sz="2400"/>
            </a:br>
            <a:br>
              <a:rPr lang="mn-MN" sz="2400"/>
            </a:br>
            <a:r>
              <a:rPr lang="en-US" sz="2400">
                <a:solidFill>
                  <a:srgbClr val="0070C0"/>
                </a:solidFill>
              </a:rPr>
              <a:t>The beginning of journalism education in Mongolia</a:t>
            </a:r>
            <a:br>
              <a:rPr lang="mn-MN" sz="2400">
                <a:solidFill>
                  <a:srgbClr val="0070C0"/>
                </a:solidFill>
              </a:rPr>
            </a:br>
            <a:r>
              <a:rPr lang="mn-MN" sz="2400">
                <a:solidFill>
                  <a:srgbClr val="0070C0"/>
                </a:solidFill>
              </a:rPr>
              <a:t>Монголын сэтгүүл зүйн сургалтын эхэн үе</a:t>
            </a:r>
            <a:br>
              <a:rPr lang="mn-MN" sz="2400"/>
            </a:br>
            <a:endParaRPr lang="en-US" sz="2400"/>
          </a:p>
        </p:txBody>
      </p:sp>
      <p:sp>
        <p:nvSpPr>
          <p:cNvPr id="3" name="Content Placeholder 2">
            <a:extLst>
              <a:ext uri="{FF2B5EF4-FFF2-40B4-BE49-F238E27FC236}">
                <a16:creationId xmlns:a16="http://schemas.microsoft.com/office/drawing/2014/main" id="{6CE86C16-C4F7-41ED-8603-F5EA26CA294C}"/>
              </a:ext>
            </a:extLst>
          </p:cNvPr>
          <p:cNvSpPr>
            <a:spLocks noGrp="1"/>
          </p:cNvSpPr>
          <p:nvPr>
            <p:ph idx="1"/>
          </p:nvPr>
        </p:nvSpPr>
        <p:spPr/>
        <p:txBody>
          <a:bodyPr>
            <a:noAutofit/>
          </a:bodyPr>
          <a:lstStyle/>
          <a:p>
            <a:pPr marL="0" indent="0" algn="just">
              <a:buNone/>
            </a:pPr>
            <a:r>
              <a:rPr lang="mn-MN" sz="1800"/>
              <a:t>Монгол Улсын Их Сургуульд сэтгүүлч бэлтгэх болж, мэргэжлийн тэнхим байгуулсан нь хожим манай орны бусад дээд сургуульд сэтгүүлч бэлтгэх, сургалт-заах аргын нэгдсэн журам боловсруулах чухал суурь болсон юм. МУИС-ийн Сэтгүүл зүйн тэнхимийн сургалтын туршлагад тулгуурлан 1967 онд МАХН-ын төв хорооны дэргэдэх намын дээд сургуульд сэтгүүлчийн анги нээсэн. Энэ нь үнэн чанартаа МУИС-ийн сэтгүүл зүйн тэнхимийг намын сургуульд шилжүүлсэн хэрэг байв. Ингэх хоёр шалтгаан байсан ажээ. Нэгд: МАХН үзэл суртлын ажилд онцгой анхаарал тавьж эхэлсэн. Хоёрт: арван жилийн сургуулиас их сургуульд элсэж суралцсан хүүхдүүдийг нам, төрийн хэвлэл, үзэл суртлын байгууллагад шууд ажиллуулахад ажлын туршлага, буурь суурь ямар нэг хэмжээгээр дутагдаж байжээ. </a:t>
            </a:r>
            <a:endParaRPr lang="en-US" sz="1800"/>
          </a:p>
        </p:txBody>
      </p:sp>
    </p:spTree>
    <p:extLst>
      <p:ext uri="{BB962C8B-B14F-4D97-AF65-F5344CB8AC3E}">
        <p14:creationId xmlns:p14="http://schemas.microsoft.com/office/powerpoint/2010/main" val="35473813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135FC-3A95-4C6E-8731-538E0715910D}"/>
              </a:ext>
            </a:extLst>
          </p:cNvPr>
          <p:cNvSpPr>
            <a:spLocks noGrp="1"/>
          </p:cNvSpPr>
          <p:nvPr>
            <p:ph type="title"/>
          </p:nvPr>
        </p:nvSpPr>
        <p:spPr/>
        <p:txBody>
          <a:bodyPr>
            <a:normAutofit fontScale="90000"/>
          </a:bodyPr>
          <a:lstStyle/>
          <a:p>
            <a:br>
              <a:rPr lang="mn-MN" sz="2400"/>
            </a:br>
            <a:br>
              <a:rPr lang="mn-MN" sz="2400"/>
            </a:br>
            <a:r>
              <a:rPr lang="en-US" sz="2400">
                <a:solidFill>
                  <a:srgbClr val="0070C0"/>
                </a:solidFill>
              </a:rPr>
              <a:t>The beginning of journalism education in Mongolia</a:t>
            </a:r>
            <a:br>
              <a:rPr lang="mn-MN" sz="2400">
                <a:solidFill>
                  <a:srgbClr val="0070C0"/>
                </a:solidFill>
              </a:rPr>
            </a:br>
            <a:r>
              <a:rPr lang="mn-MN" sz="2400">
                <a:solidFill>
                  <a:srgbClr val="0070C0"/>
                </a:solidFill>
              </a:rPr>
              <a:t>Монголын сэтгүүл зүйн сургалтын эхэн үе</a:t>
            </a:r>
            <a:br>
              <a:rPr lang="mn-MN" sz="2400"/>
            </a:br>
            <a:endParaRPr lang="en-US" sz="2400"/>
          </a:p>
        </p:txBody>
      </p:sp>
      <p:sp>
        <p:nvSpPr>
          <p:cNvPr id="3" name="Content Placeholder 2">
            <a:extLst>
              <a:ext uri="{FF2B5EF4-FFF2-40B4-BE49-F238E27FC236}">
                <a16:creationId xmlns:a16="http://schemas.microsoft.com/office/drawing/2014/main" id="{01864BF3-1CED-4F60-958B-66E418146CA6}"/>
              </a:ext>
            </a:extLst>
          </p:cNvPr>
          <p:cNvSpPr>
            <a:spLocks noGrp="1"/>
          </p:cNvSpPr>
          <p:nvPr>
            <p:ph idx="1"/>
          </p:nvPr>
        </p:nvSpPr>
        <p:spPr/>
        <p:txBody>
          <a:bodyPr>
            <a:normAutofit fontScale="92500"/>
          </a:bodyPr>
          <a:lstStyle/>
          <a:p>
            <a:pPr marL="0" indent="0" algn="just">
              <a:buNone/>
            </a:pPr>
            <a:r>
              <a:rPr lang="mn-MN"/>
              <a:t>Намын дээд сургуулийн сэтгүүл зүйн тэнхим арван жил сургалт явуулахдаа 1971-1976 онд нийт зургаан удаа төгсөлт хийж 100 гаруй сэтгүүлч бэлтгэсэн. Уг сургуульд урьд нь нам, улсын байгууллагад алба хашиж байсан, бичиж туурвих авьяастай, намын гишүүн хүмүүсийг элсүүлэн сургадаг байсан учир төгсөгчид нь нам, засгийн төв хэвлэл «Үнэн» сонины төв, хөдөөгийн сурвалжлагч, аймгийн намын хороодод үзэл суртлын хэлтсийн эрхлэгч, ажилтан зэрэг хариуцлагатай албанд шууд томилогдон ажилладаг байсан. </a:t>
            </a:r>
            <a:endParaRPr lang="en-US"/>
          </a:p>
        </p:txBody>
      </p:sp>
    </p:spTree>
    <p:extLst>
      <p:ext uri="{BB962C8B-B14F-4D97-AF65-F5344CB8AC3E}">
        <p14:creationId xmlns:p14="http://schemas.microsoft.com/office/powerpoint/2010/main" val="8986087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pPr marL="0" indent="0" algn="just">
              <a:buNone/>
            </a:pPr>
            <a:r>
              <a:rPr lang="mn-MN"/>
              <a:t>Мөн сэтгүүлч боловсон хүчин бэлтгэхэд Улаанбаатар хотын намын хорооны дэргэдэх марксизм-ленинизмийн их сургууль ч багагүй хувь нэмэр оруулсан. Тус тэнхимийг </a:t>
            </a:r>
            <a:r>
              <a:rPr lang="mn-MN" dirty="0"/>
              <a:t>1967-1977 онуудад МАХН-ын ТХ-ны дэргэдэх Намын дээд сургуульд шилжүүлж тэнд 6 удаа төгсөлт хийсэн юм. Мөн 1971-1987 онд Улаанбаатар хотын Намын хорооны </a:t>
            </a:r>
            <a:r>
              <a:rPr lang="mn-MN"/>
              <a:t>дэргэдэх Марксизм-Ленинизмийн </a:t>
            </a:r>
            <a:r>
              <a:rPr lang="mn-MN" dirty="0"/>
              <a:t>оройн их сургуульд сэтгүүлчийг бэлтгэж  нийт 370 гаруй </a:t>
            </a:r>
            <a:r>
              <a:rPr lang="mn-MN"/>
              <a:t>хүнийг төгсгөсөн. </a:t>
            </a:r>
            <a:endParaRPr lang="en-US" dirty="0"/>
          </a:p>
        </p:txBody>
      </p:sp>
      <p:sp>
        <p:nvSpPr>
          <p:cNvPr id="3" name="Title 2"/>
          <p:cNvSpPr>
            <a:spLocks noGrp="1"/>
          </p:cNvSpPr>
          <p:nvPr>
            <p:ph type="title"/>
          </p:nvPr>
        </p:nvSpPr>
        <p:spPr/>
        <p:txBody>
          <a:bodyPr>
            <a:normAutofit fontScale="90000"/>
          </a:bodyPr>
          <a:lstStyle/>
          <a:p>
            <a:br>
              <a:rPr lang="mn-MN" sz="2700">
                <a:solidFill>
                  <a:srgbClr val="0070C0"/>
                </a:solidFill>
              </a:rPr>
            </a:br>
            <a:br>
              <a:rPr lang="mn-MN" sz="2700">
                <a:solidFill>
                  <a:srgbClr val="0070C0"/>
                </a:solidFill>
              </a:rPr>
            </a:br>
            <a:r>
              <a:rPr lang="en-US" sz="2700">
                <a:solidFill>
                  <a:srgbClr val="0070C0"/>
                </a:solidFill>
              </a:rPr>
              <a:t>The beginning of journalism education in Mongolia</a:t>
            </a:r>
            <a:br>
              <a:rPr lang="mn-MN" sz="2700">
                <a:solidFill>
                  <a:srgbClr val="0070C0"/>
                </a:solidFill>
              </a:rPr>
            </a:br>
            <a:r>
              <a:rPr lang="mn-MN" sz="2700">
                <a:solidFill>
                  <a:srgbClr val="0070C0"/>
                </a:solidFill>
              </a:rPr>
              <a:t>Монголын сэтгүүл зүйн сургалтын эхэн үе</a:t>
            </a:r>
            <a:br>
              <a:rPr lang="mn-MN"/>
            </a:br>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41BF23-99E2-42F9-B180-89DD7916F973}"/>
              </a:ext>
            </a:extLst>
          </p:cNvPr>
          <p:cNvSpPr>
            <a:spLocks noGrp="1"/>
          </p:cNvSpPr>
          <p:nvPr>
            <p:ph type="title"/>
          </p:nvPr>
        </p:nvSpPr>
        <p:spPr/>
        <p:txBody>
          <a:bodyPr>
            <a:normAutofit/>
          </a:bodyPr>
          <a:lstStyle/>
          <a:p>
            <a:br>
              <a:rPr lang="mn-MN" sz="2000">
                <a:solidFill>
                  <a:srgbClr val="0070C0"/>
                </a:solidFill>
              </a:rPr>
            </a:br>
            <a:r>
              <a:rPr lang="en-US" sz="2000">
                <a:solidFill>
                  <a:srgbClr val="0070C0"/>
                </a:solidFill>
              </a:rPr>
              <a:t>The beginning of journalism education in Mongolia</a:t>
            </a:r>
            <a:br>
              <a:rPr lang="mn-MN" sz="2000">
                <a:solidFill>
                  <a:srgbClr val="0070C0"/>
                </a:solidFill>
              </a:rPr>
            </a:br>
            <a:r>
              <a:rPr lang="mn-MN" sz="2000">
                <a:solidFill>
                  <a:srgbClr val="0070C0"/>
                </a:solidFill>
              </a:rPr>
              <a:t>Монголын сэтгүүл зүйн сургалтын эхэн үе</a:t>
            </a:r>
            <a:endParaRPr lang="en-US" sz="2000"/>
          </a:p>
        </p:txBody>
      </p:sp>
      <p:sp>
        <p:nvSpPr>
          <p:cNvPr id="3" name="Content Placeholder 2">
            <a:extLst>
              <a:ext uri="{FF2B5EF4-FFF2-40B4-BE49-F238E27FC236}">
                <a16:creationId xmlns:a16="http://schemas.microsoft.com/office/drawing/2014/main" id="{F98C2AF5-F55B-463A-B6EA-E99615700540}"/>
              </a:ext>
            </a:extLst>
          </p:cNvPr>
          <p:cNvSpPr>
            <a:spLocks noGrp="1"/>
          </p:cNvSpPr>
          <p:nvPr>
            <p:ph idx="1"/>
          </p:nvPr>
        </p:nvSpPr>
        <p:spPr/>
        <p:txBody>
          <a:bodyPr>
            <a:noAutofit/>
          </a:bodyPr>
          <a:lstStyle/>
          <a:p>
            <a:pPr marL="0" indent="0" algn="just">
              <a:buNone/>
            </a:pPr>
            <a:r>
              <a:rPr lang="mn-MN" sz="1600"/>
              <a:t>Намын дээд сургууль нь Улс төрийн дээд сургууль нэртэйгээр ерээд оны дунд үеийг хүртэл үйл ажиллагаагаа явуулж байсан бөгөөд гурван жилийн сургалттай сэтгүүлчийн оройн ангид нийт долоон удаа элсэлт авч, зургаан удаагийн төгсөлт хийжээ. Энэ бүхэн нь сэтгүүлч мэргэжилтнийг бэлтгэх оновчтой хувилбарыг олж тогтоох нэг ёсны туршилт байсан бөгөөд эцэст нь 1978 онд МУИС-д сэтгүүлчийн ангийг дахин нээж, улмаар 1979 онд нийгмийн ухааны факультетын дэргэд сэтгүүл зүйн тэнхим байгуулахад урьд нь «Үнэн» сонины нэгдүгээр орлогч эрхлэгч бөгөөд «Тоншуул» сэтгүүлийн эрхлэгчээр ажиллаж байсан доктор Г.Дэлэг эрхлэгчээр томилогдож, ЗХУ-д сэтгүүлчийн мэргэжил эзэмшээд хэвлэл мэдээллийн салбарт ажиллаж байсан Ц.Цогтсайхан, Л.Бадамханд нар орон тооны багшаар, жараад онд сэтгүүлчийн анги нээхэд багшилж байсан С.Чулуунцэрэн, ахмад сэтгүүлч С.Жамбалдорж нар цагийн багшаар ажиллаж эхэлсэн байна. </a:t>
            </a:r>
            <a:endParaRPr lang="en-US" sz="1600"/>
          </a:p>
        </p:txBody>
      </p:sp>
    </p:spTree>
    <p:extLst>
      <p:ext uri="{BB962C8B-B14F-4D97-AF65-F5344CB8AC3E}">
        <p14:creationId xmlns:p14="http://schemas.microsoft.com/office/powerpoint/2010/main" val="33595383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58F8C2-4529-4EAC-97FC-BF67AB33F3C0}"/>
              </a:ext>
            </a:extLst>
          </p:cNvPr>
          <p:cNvSpPr>
            <a:spLocks noGrp="1"/>
          </p:cNvSpPr>
          <p:nvPr>
            <p:ph type="title"/>
          </p:nvPr>
        </p:nvSpPr>
        <p:spPr/>
        <p:txBody>
          <a:bodyPr>
            <a:normAutofit fontScale="90000"/>
          </a:bodyPr>
          <a:lstStyle/>
          <a:p>
            <a:br>
              <a:rPr lang="mn-MN" sz="2400"/>
            </a:br>
            <a:br>
              <a:rPr lang="mn-MN" sz="2400"/>
            </a:br>
            <a:br>
              <a:rPr lang="mn-MN" sz="2400"/>
            </a:br>
            <a:r>
              <a:rPr lang="en-US" sz="2400">
                <a:solidFill>
                  <a:srgbClr val="0070C0"/>
                </a:solidFill>
              </a:rPr>
              <a:t>The beginning of journalism education in Mongolia</a:t>
            </a:r>
            <a:br>
              <a:rPr lang="mn-MN" sz="2400">
                <a:solidFill>
                  <a:srgbClr val="0070C0"/>
                </a:solidFill>
              </a:rPr>
            </a:br>
            <a:r>
              <a:rPr lang="mn-MN" sz="2400">
                <a:solidFill>
                  <a:srgbClr val="0070C0"/>
                </a:solidFill>
              </a:rPr>
              <a:t>Монголын сэтгүүл зүйн сургалтын эхэн үе</a:t>
            </a:r>
            <a:br>
              <a:rPr lang="mn-MN" sz="2400"/>
            </a:br>
            <a:br>
              <a:rPr lang="mn-MN" sz="2400"/>
            </a:br>
            <a:endParaRPr lang="en-US" sz="2400"/>
          </a:p>
        </p:txBody>
      </p:sp>
      <p:sp>
        <p:nvSpPr>
          <p:cNvPr id="3" name="Content Placeholder 2">
            <a:extLst>
              <a:ext uri="{FF2B5EF4-FFF2-40B4-BE49-F238E27FC236}">
                <a16:creationId xmlns:a16="http://schemas.microsoft.com/office/drawing/2014/main" id="{FC67C631-D61A-4CD1-A6E4-391130ED5A4D}"/>
              </a:ext>
            </a:extLst>
          </p:cNvPr>
          <p:cNvSpPr>
            <a:spLocks noGrp="1"/>
          </p:cNvSpPr>
          <p:nvPr>
            <p:ph idx="1"/>
          </p:nvPr>
        </p:nvSpPr>
        <p:spPr/>
        <p:txBody>
          <a:bodyPr>
            <a:normAutofit fontScale="92500" lnSpcReduction="10000"/>
          </a:bodyPr>
          <a:lstStyle/>
          <a:p>
            <a:pPr marL="0" indent="0" algn="just">
              <a:buNone/>
            </a:pPr>
            <a:r>
              <a:rPr lang="mn-MN"/>
              <a:t>МУИС-ийн сэтгүүл зүйн тэнхим нь 1960, 1978, 1991, 1994, 2001, 2005, 2012, 2014 онуудад хөтөлбөрийг шинэчлэн боловсруулж, хэрэгжүүлж ирсэн. Тус сургууль 1994 оноос ОНМХ-ийн мэргэжилтнүүдийг сэтгүүл зүйн бакалавр, сэтгүүл зүйн магистр, сэтгүүл зүйн докторын (</a:t>
            </a:r>
            <a:r>
              <a:rPr lang="en-US"/>
              <a:t>Ph.D</a:t>
            </a:r>
            <a:r>
              <a:rPr lang="mn-MN"/>
              <a:t>.</a:t>
            </a:r>
            <a:r>
              <a:rPr lang="en-US"/>
              <a:t>) </a:t>
            </a:r>
            <a:r>
              <a:rPr lang="mn-MN"/>
              <a:t>түвшинд шаталсан сургалтаар бэлтгэж эхэлсэн. 1995 онд Боловсролын сайдын тушаалаар тус тэнхимийн дэргэд Сэтгүүл зүйгээр докторын зэрэг хамгаалуулах мэргэшсэн зөвлөл байгуулагдсан нь  сэтгүүл зүй судлаачдын эгнээг өргөжүүлэхэд чухал нөлөө үзүүлсэн.</a:t>
            </a:r>
            <a:endParaRPr lang="en-US"/>
          </a:p>
        </p:txBody>
      </p:sp>
    </p:spTree>
    <p:extLst>
      <p:ext uri="{BB962C8B-B14F-4D97-AF65-F5344CB8AC3E}">
        <p14:creationId xmlns:p14="http://schemas.microsoft.com/office/powerpoint/2010/main" val="22333448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1560D0-C012-40A6-908D-E4A337736FA9}"/>
              </a:ext>
            </a:extLst>
          </p:cNvPr>
          <p:cNvSpPr>
            <a:spLocks noGrp="1"/>
          </p:cNvSpPr>
          <p:nvPr>
            <p:ph type="title"/>
          </p:nvPr>
        </p:nvSpPr>
        <p:spPr/>
        <p:txBody>
          <a:bodyPr>
            <a:normAutofit fontScale="90000"/>
          </a:bodyPr>
          <a:lstStyle/>
          <a:p>
            <a:br>
              <a:rPr lang="mn-MN" sz="2700">
                <a:solidFill>
                  <a:srgbClr val="0070C0"/>
                </a:solidFill>
              </a:rPr>
            </a:br>
            <a:br>
              <a:rPr lang="mn-MN" sz="2700">
                <a:solidFill>
                  <a:srgbClr val="0070C0"/>
                </a:solidFill>
              </a:rPr>
            </a:br>
            <a:br>
              <a:rPr lang="mn-MN" sz="2700">
                <a:solidFill>
                  <a:srgbClr val="0070C0"/>
                </a:solidFill>
              </a:rPr>
            </a:br>
            <a:r>
              <a:rPr lang="en-US" sz="2700">
                <a:solidFill>
                  <a:srgbClr val="0070C0"/>
                </a:solidFill>
              </a:rPr>
              <a:t>journalism education in Mongolia</a:t>
            </a:r>
            <a:br>
              <a:rPr lang="mn-MN" sz="2700">
                <a:solidFill>
                  <a:srgbClr val="0070C0"/>
                </a:solidFill>
              </a:rPr>
            </a:br>
            <a:r>
              <a:rPr lang="mn-MN" sz="2700">
                <a:solidFill>
                  <a:srgbClr val="0070C0"/>
                </a:solidFill>
              </a:rPr>
              <a:t>Монголын сэтгүүл зүйн сургалт</a:t>
            </a:r>
            <a:br>
              <a:rPr lang="mn-MN"/>
            </a:br>
            <a:br>
              <a:rPr lang="mn-MN"/>
            </a:br>
            <a:endParaRPr lang="en-US"/>
          </a:p>
        </p:txBody>
      </p:sp>
      <p:sp>
        <p:nvSpPr>
          <p:cNvPr id="3" name="Content Placeholder 2">
            <a:extLst>
              <a:ext uri="{FF2B5EF4-FFF2-40B4-BE49-F238E27FC236}">
                <a16:creationId xmlns:a16="http://schemas.microsoft.com/office/drawing/2014/main" id="{CC22D8B8-7933-4A98-8086-D914466EDA4E}"/>
              </a:ext>
            </a:extLst>
          </p:cNvPr>
          <p:cNvSpPr>
            <a:spLocks noGrp="1"/>
          </p:cNvSpPr>
          <p:nvPr>
            <p:ph idx="1"/>
          </p:nvPr>
        </p:nvSpPr>
        <p:spPr/>
        <p:txBody>
          <a:bodyPr>
            <a:normAutofit fontScale="85000" lnSpcReduction="10000"/>
          </a:bodyPr>
          <a:lstStyle/>
          <a:p>
            <a:pPr marL="0" indent="0" algn="just">
              <a:buNone/>
            </a:pPr>
            <a:r>
              <a:rPr lang="mn-MN"/>
              <a:t>МУИС-ийн Сэтгүүл зүйн ангийн хоёр дахь удаагийн элсэлтийн анхны төгсөлт 1982 онд болж 26 сэтгүүлчийг төгсгөн төв, орон нутгийн хэвлэл мэдээллийн газруудад хуваарилсан байна. МУИС-ийг төгссөн сэтгүүлчид өнгөрсөн хагас зуун жилийн туршид манай орны хэвлэл мэдээллийн газруудад үр бүтээлтэй ажиллаж, сэтгүүл зүйн үр нөлөөг сайжруулах, нийтлэл нэвтрүүлгийн ур чадварыг ахиулах гол хүч болж ирсэн. Тус тэнхимийн багш нар “Сэтгүүлч” мэргэжлийн стандартыг боловсруулж, 2003 оны 12 дугаар сард Стандарт хэмжил зүйн үндэсний зөвлөлийн хурлаар батлуулж, 2004 оноос сэтгүүлч бэлтгэдэг их, дээд сургуулиудад мөрдөж эхэлсэн. </a:t>
            </a:r>
            <a:endParaRPr lang="en-US"/>
          </a:p>
        </p:txBody>
      </p:sp>
    </p:spTree>
    <p:extLst>
      <p:ext uri="{BB962C8B-B14F-4D97-AF65-F5344CB8AC3E}">
        <p14:creationId xmlns:p14="http://schemas.microsoft.com/office/powerpoint/2010/main" val="24714329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9B69D0-9661-44F4-8618-4FDBE99AABFF}"/>
              </a:ext>
            </a:extLst>
          </p:cNvPr>
          <p:cNvSpPr>
            <a:spLocks noGrp="1"/>
          </p:cNvSpPr>
          <p:nvPr>
            <p:ph type="title"/>
          </p:nvPr>
        </p:nvSpPr>
        <p:spPr/>
        <p:txBody>
          <a:bodyPr>
            <a:normAutofit fontScale="90000"/>
          </a:bodyPr>
          <a:lstStyle/>
          <a:p>
            <a:br>
              <a:rPr lang="en-US" sz="2200">
                <a:solidFill>
                  <a:srgbClr val="0070C0"/>
                </a:solidFill>
              </a:rPr>
            </a:br>
            <a:br>
              <a:rPr lang="en-US" sz="2200">
                <a:solidFill>
                  <a:srgbClr val="0070C0"/>
                </a:solidFill>
              </a:rPr>
            </a:br>
            <a:br>
              <a:rPr lang="en-US" sz="2200">
                <a:solidFill>
                  <a:srgbClr val="0070C0"/>
                </a:solidFill>
              </a:rPr>
            </a:br>
            <a:br>
              <a:rPr lang="mn-MN" sz="2200">
                <a:solidFill>
                  <a:srgbClr val="0070C0"/>
                </a:solidFill>
              </a:rPr>
            </a:br>
            <a:r>
              <a:rPr lang="en-US" sz="2200">
                <a:solidFill>
                  <a:srgbClr val="0070C0"/>
                </a:solidFill>
              </a:rPr>
              <a:t>Journalism training in Mongolia in the 1980s</a:t>
            </a:r>
            <a:br>
              <a:rPr lang="mn-MN" sz="2200">
                <a:solidFill>
                  <a:srgbClr val="0070C0"/>
                </a:solidFill>
              </a:rPr>
            </a:br>
            <a:r>
              <a:rPr lang="mn-MN" sz="2200">
                <a:solidFill>
                  <a:srgbClr val="0070C0"/>
                </a:solidFill>
              </a:rPr>
              <a:t>1980-аад оны үеийн Монголын сэтгүүл зүйн сургалт </a:t>
            </a:r>
            <a:br>
              <a:rPr lang="mn-MN"/>
            </a:br>
            <a:br>
              <a:rPr lang="mn-MN"/>
            </a:br>
            <a:endParaRPr lang="en-US"/>
          </a:p>
        </p:txBody>
      </p:sp>
      <p:sp>
        <p:nvSpPr>
          <p:cNvPr id="3" name="Content Placeholder 2">
            <a:extLst>
              <a:ext uri="{FF2B5EF4-FFF2-40B4-BE49-F238E27FC236}">
                <a16:creationId xmlns:a16="http://schemas.microsoft.com/office/drawing/2014/main" id="{605EE1C5-7419-42A9-BCE9-7DB86F7B0977}"/>
              </a:ext>
            </a:extLst>
          </p:cNvPr>
          <p:cNvSpPr>
            <a:spLocks noGrp="1"/>
          </p:cNvSpPr>
          <p:nvPr>
            <p:ph idx="1"/>
          </p:nvPr>
        </p:nvSpPr>
        <p:spPr/>
        <p:txBody>
          <a:bodyPr>
            <a:normAutofit fontScale="77500" lnSpcReduction="20000"/>
          </a:bodyPr>
          <a:lstStyle/>
          <a:p>
            <a:pPr marL="0" indent="0" algn="just">
              <a:buNone/>
            </a:pPr>
            <a:r>
              <a:rPr lang="mn-MN"/>
              <a:t>1983 оны байдлаар сэтгүүлчийн мэргэжлийн</a:t>
            </a:r>
            <a:r>
              <a:rPr lang="en-US"/>
              <a:t> </a:t>
            </a:r>
            <a:r>
              <a:rPr lang="mn-MN"/>
              <a:t>төгсөгчид нь дөрвөн жил суралцах хугацаандаа 27 шалгалт, 31 шүүлэг өгч, нийт 37 төрлийн хичээлийг 4200 цаг судалж байсны дотор “Оросын сэтгүүл зүйн түүх”, “Зөвлөлтийн нам, төрийн хэвлэлийн түүх”, “Коммунист ажилчны намуудын хэвлэлийн түүх”, “БНМАУ-ын хэвлэлийн түүх” зэргээс гадна “Монголын хэвлэлийн онол, дадлага”, “Сонины техник, чимэглэл”, “Гэрэл зураг”, “Сонгон мэргэжих” зэрэг мэргэжлийн 11 төрлийн хичээлийг 1300 орчим цаг судлуулж байв. Наяад онд МАХН-ын төв хорооноос өгсөн удирдамжийн дагуу МУИС-ийн мэргэжлийн үндсэн хичээлүүдийг орос хэлээр заах хөдөлгөөн өрнүүлсэн юм. Үүний дагуу сэтгүүлчийн ангийнхан ч мэргэжлийн хичээлүүдээ орос хэл дээр үзэж байжээ. </a:t>
            </a:r>
            <a:endParaRPr lang="en-US"/>
          </a:p>
        </p:txBody>
      </p:sp>
    </p:spTree>
    <p:extLst>
      <p:ext uri="{BB962C8B-B14F-4D97-AF65-F5344CB8AC3E}">
        <p14:creationId xmlns:p14="http://schemas.microsoft.com/office/powerpoint/2010/main" val="37505488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B97D69-782B-4677-8A50-3E6C8C4DD2F7}"/>
              </a:ext>
            </a:extLst>
          </p:cNvPr>
          <p:cNvSpPr>
            <a:spLocks noGrp="1"/>
          </p:cNvSpPr>
          <p:nvPr>
            <p:ph type="title"/>
          </p:nvPr>
        </p:nvSpPr>
        <p:spPr/>
        <p:txBody>
          <a:bodyPr>
            <a:normAutofit fontScale="90000"/>
          </a:bodyPr>
          <a:lstStyle/>
          <a:p>
            <a:br>
              <a:rPr lang="mn-MN" sz="2700">
                <a:solidFill>
                  <a:srgbClr val="0070C0"/>
                </a:solidFill>
              </a:rPr>
            </a:br>
            <a:br>
              <a:rPr lang="mn-MN" sz="2700">
                <a:solidFill>
                  <a:srgbClr val="0070C0"/>
                </a:solidFill>
              </a:rPr>
            </a:br>
            <a:br>
              <a:rPr lang="mn-MN" sz="2700">
                <a:solidFill>
                  <a:srgbClr val="0070C0"/>
                </a:solidFill>
              </a:rPr>
            </a:br>
            <a:r>
              <a:rPr lang="en-US" sz="2700">
                <a:solidFill>
                  <a:srgbClr val="0070C0"/>
                </a:solidFill>
              </a:rPr>
              <a:t>Journalism training in Mongolia in the 1980s</a:t>
            </a:r>
            <a:br>
              <a:rPr lang="mn-MN" sz="2700">
                <a:solidFill>
                  <a:srgbClr val="0070C0"/>
                </a:solidFill>
              </a:rPr>
            </a:br>
            <a:r>
              <a:rPr lang="mn-MN" sz="2700">
                <a:solidFill>
                  <a:srgbClr val="0070C0"/>
                </a:solidFill>
              </a:rPr>
              <a:t>1980-аад оны үеийн Монголын сэтгүүл зүйн сургалт </a:t>
            </a:r>
            <a:br>
              <a:rPr lang="mn-MN"/>
            </a:br>
            <a:br>
              <a:rPr lang="mn-MN"/>
            </a:br>
            <a:endParaRPr lang="en-US"/>
          </a:p>
        </p:txBody>
      </p:sp>
      <p:sp>
        <p:nvSpPr>
          <p:cNvPr id="3" name="Content Placeholder 2">
            <a:extLst>
              <a:ext uri="{FF2B5EF4-FFF2-40B4-BE49-F238E27FC236}">
                <a16:creationId xmlns:a16="http://schemas.microsoft.com/office/drawing/2014/main" id="{F2734BD5-D83B-4858-9A5A-DB69253E7170}"/>
              </a:ext>
            </a:extLst>
          </p:cNvPr>
          <p:cNvSpPr>
            <a:spLocks noGrp="1"/>
          </p:cNvSpPr>
          <p:nvPr>
            <p:ph idx="1"/>
          </p:nvPr>
        </p:nvSpPr>
        <p:spPr/>
        <p:txBody>
          <a:bodyPr>
            <a:normAutofit fontScale="77500" lnSpcReduction="20000"/>
          </a:bodyPr>
          <a:lstStyle/>
          <a:p>
            <a:pPr marL="0" indent="0" algn="just">
              <a:buNone/>
            </a:pPr>
            <a:r>
              <a:rPr lang="en-US" b="1"/>
              <a:t> </a:t>
            </a:r>
            <a:r>
              <a:rPr lang="en-US"/>
              <a:t>Тус тэнхим 1990 он хүртэл үндсэндээ ЗХУ-ын сэтгүүлч бэлтгэдэг их сургуулиудын сургалтын хөтөлбөрөөр сургалтаа явуулж ирсэн. Улс орон зах зээлийн эдийн засагт шилжиж, хувийн хэвшлийн их, дээд сургуулиуд үүсч эхэлсэн тэр цагаас сургалтын хөтөлбөр, мэргэжлийн болон хичээлийн тодорхойлолтыг ардчилсан нийгмийн боловсролын тогтолцоонд нийцүүлэн боловсруулж, мөрдөж эхэлсэ</a:t>
            </a:r>
            <a:r>
              <a:rPr lang="mn-MN"/>
              <a:t>н</a:t>
            </a:r>
            <a:r>
              <a:rPr lang="en-US"/>
              <a:t>. Үүний үр дүнд ОНМХ-ийн боловсон хүчнийг 1994 оноос сэтгүүл зүйн бакалавр, сэтгүүл зүйн магистр, сэтгүүл зүйн докторын (Ph.D) төвшинд шаталсан сургалтаар бэлтгэх эх суурь тавигдсан билээ. 1995 онд Боловсролын сайдын тушаалаар тус тэнхимийн дэргэд </a:t>
            </a:r>
            <a:r>
              <a:rPr lang="mn-MN"/>
              <a:t>с</a:t>
            </a:r>
            <a:r>
              <a:rPr lang="en-US"/>
              <a:t>этгүүл зүйгээр докторын зэрэг хамгаалах мэргэжсэн зөвлөл байгуулагдсан нь сэтгүүлчдийг докторын төвшинд бэлтгэх, сэтгүүл зүй судлаачдын эгнээг өргөжүүлэхэд чухал нөлөө үзүүлсэн.</a:t>
            </a:r>
          </a:p>
          <a:p>
            <a:endParaRPr lang="en-US"/>
          </a:p>
        </p:txBody>
      </p:sp>
    </p:spTree>
    <p:extLst>
      <p:ext uri="{BB962C8B-B14F-4D97-AF65-F5344CB8AC3E}">
        <p14:creationId xmlns:p14="http://schemas.microsoft.com/office/powerpoint/2010/main" val="32441005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8C8362-07A1-41A1-9EFF-D9DEA658C302}"/>
              </a:ext>
            </a:extLst>
          </p:cNvPr>
          <p:cNvSpPr>
            <a:spLocks noGrp="1"/>
          </p:cNvSpPr>
          <p:nvPr>
            <p:ph type="title"/>
          </p:nvPr>
        </p:nvSpPr>
        <p:spPr/>
        <p:txBody>
          <a:bodyPr>
            <a:normAutofit/>
          </a:bodyPr>
          <a:lstStyle/>
          <a:p>
            <a:r>
              <a:rPr lang="en-US" sz="2000">
                <a:solidFill>
                  <a:srgbClr val="0070C0"/>
                </a:solidFill>
              </a:rPr>
              <a:t>Journalism Education in the Early Years of Democracy</a:t>
            </a:r>
            <a:br>
              <a:rPr lang="mn-MN" sz="2000">
                <a:solidFill>
                  <a:srgbClr val="0070C0"/>
                </a:solidFill>
              </a:rPr>
            </a:br>
            <a:r>
              <a:rPr lang="mn-MN" sz="2000">
                <a:solidFill>
                  <a:srgbClr val="0070C0"/>
                </a:solidFill>
              </a:rPr>
              <a:t>Ардчиллын эхний жилүүдийн сэтгүүл зүйн боловсрол </a:t>
            </a:r>
            <a:endParaRPr lang="en-US" sz="2000">
              <a:solidFill>
                <a:srgbClr val="0070C0"/>
              </a:solidFill>
            </a:endParaRPr>
          </a:p>
        </p:txBody>
      </p:sp>
      <p:sp>
        <p:nvSpPr>
          <p:cNvPr id="3" name="Content Placeholder 2">
            <a:extLst>
              <a:ext uri="{FF2B5EF4-FFF2-40B4-BE49-F238E27FC236}">
                <a16:creationId xmlns:a16="http://schemas.microsoft.com/office/drawing/2014/main" id="{0231B323-AE88-4070-B56B-106C493839D3}"/>
              </a:ext>
            </a:extLst>
          </p:cNvPr>
          <p:cNvSpPr>
            <a:spLocks noGrp="1"/>
          </p:cNvSpPr>
          <p:nvPr>
            <p:ph idx="1"/>
          </p:nvPr>
        </p:nvSpPr>
        <p:spPr/>
        <p:txBody>
          <a:bodyPr>
            <a:normAutofit fontScale="92500" lnSpcReduction="10000"/>
          </a:bodyPr>
          <a:lstStyle/>
          <a:p>
            <a:pPr marL="0" indent="0" algn="just">
              <a:buNone/>
            </a:pPr>
            <a:r>
              <a:rPr lang="en-US"/>
              <a:t>1990 оны Ардчилсан хувьсгал Монголын сэтгүүл зүй</a:t>
            </a:r>
            <a:r>
              <a:rPr lang="mn-MN"/>
              <a:t>д </a:t>
            </a:r>
            <a:r>
              <a:rPr lang="en-US"/>
              <a:t> асар том өөрчлөлт шинэчлэлийн эхлэлийг тавьж, ОНМХ-ийн систем, нийтлэл нэвтрүүлгийн агуулга бичлэгийн төрөл зүйл, ур чадвар, хэвлэл мэдээллийн менежментэд урьд өмнө үзэгдэж байгаагүй </a:t>
            </a:r>
            <a:r>
              <a:rPr lang="mn-MN"/>
              <a:t>шинэчлэлийг авч ирсэн юм. Б</a:t>
            </a:r>
            <a:r>
              <a:rPr lang="en-US"/>
              <a:t>оловсон хүчингүйгээр ямар ч үйл ажиллагааг төсөөлөх боломжгүй учир юуны өмнө сэтгүүлч боловсон хүчнийг бэлтгэх, давтан бэлтгэх, мэдлэг мэргэжлийг дээшлүүлэх, бусад улс орны сэтгүүлчдийн ажлын туршлага, арга барилаас суралцах шаардлага</a:t>
            </a:r>
            <a:r>
              <a:rPr lang="mn-MN"/>
              <a:t> тавигдсан. </a:t>
            </a:r>
            <a:endParaRPr lang="en-US"/>
          </a:p>
        </p:txBody>
      </p:sp>
    </p:spTree>
    <p:extLst>
      <p:ext uri="{BB962C8B-B14F-4D97-AF65-F5344CB8AC3E}">
        <p14:creationId xmlns:p14="http://schemas.microsoft.com/office/powerpoint/2010/main" val="17582072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5F4B1D-4192-413B-BA47-834CE457207E}"/>
              </a:ext>
            </a:extLst>
          </p:cNvPr>
          <p:cNvSpPr>
            <a:spLocks noGrp="1"/>
          </p:cNvSpPr>
          <p:nvPr>
            <p:ph type="title"/>
          </p:nvPr>
        </p:nvSpPr>
        <p:spPr/>
        <p:txBody>
          <a:bodyPr>
            <a:normAutofit/>
          </a:bodyPr>
          <a:lstStyle/>
          <a:p>
            <a:r>
              <a:rPr lang="en-US" sz="2400">
                <a:solidFill>
                  <a:srgbClr val="0070C0"/>
                </a:solidFill>
              </a:rPr>
              <a:t>Modern journalism training in Mongolia</a:t>
            </a:r>
            <a:br>
              <a:rPr lang="mn-MN" sz="2400">
                <a:solidFill>
                  <a:srgbClr val="0070C0"/>
                </a:solidFill>
              </a:rPr>
            </a:br>
            <a:r>
              <a:rPr lang="mn-MN" sz="2400">
                <a:solidFill>
                  <a:srgbClr val="0070C0"/>
                </a:solidFill>
              </a:rPr>
              <a:t>Орчин цагийн сэтгүүл зүйн сургалт Монголд </a:t>
            </a:r>
            <a:endParaRPr lang="en-US" sz="2400">
              <a:solidFill>
                <a:srgbClr val="0070C0"/>
              </a:solidFill>
            </a:endParaRPr>
          </a:p>
        </p:txBody>
      </p:sp>
      <p:sp>
        <p:nvSpPr>
          <p:cNvPr id="3" name="Content Placeholder 2">
            <a:extLst>
              <a:ext uri="{FF2B5EF4-FFF2-40B4-BE49-F238E27FC236}">
                <a16:creationId xmlns:a16="http://schemas.microsoft.com/office/drawing/2014/main" id="{29C37374-D9B6-43E0-B4EA-B71761447895}"/>
              </a:ext>
            </a:extLst>
          </p:cNvPr>
          <p:cNvSpPr>
            <a:spLocks noGrp="1"/>
          </p:cNvSpPr>
          <p:nvPr>
            <p:ph idx="1"/>
          </p:nvPr>
        </p:nvSpPr>
        <p:spPr/>
        <p:txBody>
          <a:bodyPr>
            <a:normAutofit/>
          </a:bodyPr>
          <a:lstStyle/>
          <a:p>
            <a:pPr marL="0" indent="0" algn="just">
              <a:buNone/>
            </a:pPr>
            <a:r>
              <a:rPr lang="mn-MN"/>
              <a:t>Сэтгүүл зүйн дээд курс (СЗДК) нь Хэвлэлийн хүрээлэн нээсэн цагаас буюу “Данида” төслийн хүрээнд 1996 онд үйл ажиллагаагаа эхэлсэн байна. Анхны 20 сэтгүүлчийг хэвлэл мэдээллийн салбарт ажиллаж байсан залуусаас сонгон шалгаруулж байжээ. Сэтгүүл зүйн дээд курс нь сэтгүүл зүйн мэргэжлийн чиг баримжаа олгох зургаан сарын хугацаанд суралцаж төгсдөг сургалт юм.</a:t>
            </a:r>
            <a:endParaRPr lang="en-US"/>
          </a:p>
        </p:txBody>
      </p:sp>
    </p:spTree>
    <p:extLst>
      <p:ext uri="{BB962C8B-B14F-4D97-AF65-F5344CB8AC3E}">
        <p14:creationId xmlns:p14="http://schemas.microsoft.com/office/powerpoint/2010/main" val="20396231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203CDA-CD29-44E0-9C44-20DF3F5FF6A1}"/>
              </a:ext>
            </a:extLst>
          </p:cNvPr>
          <p:cNvSpPr>
            <a:spLocks noGrp="1"/>
          </p:cNvSpPr>
          <p:nvPr>
            <p:ph type="title"/>
          </p:nvPr>
        </p:nvSpPr>
        <p:spPr/>
        <p:txBody>
          <a:bodyPr>
            <a:normAutofit/>
          </a:bodyPr>
          <a:lstStyle/>
          <a:p>
            <a:br>
              <a:rPr lang="mn-MN" sz="2400">
                <a:solidFill>
                  <a:srgbClr val="0070C0"/>
                </a:solidFill>
              </a:rPr>
            </a:br>
            <a:r>
              <a:rPr lang="en-US" sz="2400">
                <a:solidFill>
                  <a:srgbClr val="0070C0"/>
                </a:solidFill>
              </a:rPr>
              <a:t>Modern journalism training in Mongolia</a:t>
            </a:r>
            <a:br>
              <a:rPr lang="mn-MN" sz="2400">
                <a:solidFill>
                  <a:srgbClr val="0070C0"/>
                </a:solidFill>
              </a:rPr>
            </a:br>
            <a:r>
              <a:rPr lang="mn-MN" sz="2400">
                <a:solidFill>
                  <a:srgbClr val="0070C0"/>
                </a:solidFill>
              </a:rPr>
              <a:t>Орчин цагийн сэтгүүл зүйн сургалт Монголд </a:t>
            </a:r>
            <a:endParaRPr lang="en-US" sz="2400"/>
          </a:p>
        </p:txBody>
      </p:sp>
      <p:sp>
        <p:nvSpPr>
          <p:cNvPr id="3" name="Content Placeholder 2">
            <a:extLst>
              <a:ext uri="{FF2B5EF4-FFF2-40B4-BE49-F238E27FC236}">
                <a16:creationId xmlns:a16="http://schemas.microsoft.com/office/drawing/2014/main" id="{63169DBA-5BDE-4789-9702-3E45D18842FD}"/>
              </a:ext>
            </a:extLst>
          </p:cNvPr>
          <p:cNvSpPr>
            <a:spLocks noGrp="1"/>
          </p:cNvSpPr>
          <p:nvPr>
            <p:ph idx="1"/>
          </p:nvPr>
        </p:nvSpPr>
        <p:spPr/>
        <p:txBody>
          <a:bodyPr>
            <a:normAutofit fontScale="92500" lnSpcReduction="20000"/>
          </a:bodyPr>
          <a:lstStyle/>
          <a:p>
            <a:pPr marL="0" indent="0" algn="just">
              <a:buNone/>
            </a:pPr>
            <a:r>
              <a:rPr lang="mn-MN"/>
              <a:t>Дээд сургууль төгсөгчид болон хэвлэл мэдээллийн байгууллагад ажиллаж буй идэвхтэн бичигчид, цаашид хэвлэл мэдээллийн байгууллагад ажиллах сонирхолтой хүмүүсийг сонгон авч суралцуулдаг. Өөрөөр хэлбэл, хэвлэл мэдээллийн байгууллагын эрэлт хэрэгцээ, захиалгын дагууд барууны сэтгүүл зүйн суурь мэдлэг, онол үзэл баримтлалыг дадлага бүхий хичээл сургалт ордог. Одоогийн байдлаар СЗДК нь 20 гаруй удаагийн элсэлтээрээ хот болоод орон нутгийн 500 гаруй хүн төгссөн тооцоо бий. Төгсөгчдийн 80 орчим хувь нь хэвлэл мэдээллийн салбарт ажиллаж байна.</a:t>
            </a:r>
          </a:p>
          <a:p>
            <a:endParaRPr lang="en-US"/>
          </a:p>
        </p:txBody>
      </p:sp>
    </p:spTree>
    <p:extLst>
      <p:ext uri="{BB962C8B-B14F-4D97-AF65-F5344CB8AC3E}">
        <p14:creationId xmlns:p14="http://schemas.microsoft.com/office/powerpoint/2010/main" val="25370824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pPr marL="0" indent="0" algn="just">
              <a:buNone/>
            </a:pPr>
            <a:r>
              <a:rPr lang="mn-MN"/>
              <a:t>Хувийн хэвшлийн их дээд сургуульд мэргэжилтэн бэлтгэх болсон. 2003 онд </a:t>
            </a:r>
            <a:r>
              <a:rPr lang="mn-MN" dirty="0"/>
              <a:t>“Сэтгүүл зүй” чиглэлийн бакалаврын боловсролын стандартыг Стандарт хэмжил зүйн үндэсний зөвлөлийн тогтоолоор баталж улсын хэмжээнд мөрдүүлэх стандарттай болсон юм. Учир нь сэтгүүлч бэлтгэдэг 20 гаруй их, дээд сургуулиуд дээрх төсөл</a:t>
            </a:r>
            <a:r>
              <a:rPr lang="mn-MN"/>
              <a:t>, стандартыг харгалзан  </a:t>
            </a:r>
            <a:r>
              <a:rPr lang="mn-MN" dirty="0"/>
              <a:t>мэргэжлийн тодорхойлолт, сургалтын агуулга, сургалтын төлөвлөгөө</a:t>
            </a:r>
            <a:r>
              <a:rPr lang="mn-MN"/>
              <a:t>, хичээлийн хөтөлбөрүүдээ шинэчилсэн. </a:t>
            </a:r>
            <a:endParaRPr lang="en-US" dirty="0"/>
          </a:p>
        </p:txBody>
      </p:sp>
      <p:sp>
        <p:nvSpPr>
          <p:cNvPr id="3" name="Title 2"/>
          <p:cNvSpPr>
            <a:spLocks noGrp="1"/>
          </p:cNvSpPr>
          <p:nvPr>
            <p:ph type="title"/>
          </p:nvPr>
        </p:nvSpPr>
        <p:spPr/>
        <p:txBody>
          <a:bodyPr>
            <a:normAutofit/>
          </a:bodyPr>
          <a:lstStyle/>
          <a:p>
            <a:br>
              <a:rPr lang="mn-MN" sz="2400"/>
            </a:br>
            <a:r>
              <a:rPr lang="en-US" sz="2400">
                <a:solidFill>
                  <a:srgbClr val="0070C0"/>
                </a:solidFill>
              </a:rPr>
              <a:t>Journalism education in the 2000s</a:t>
            </a:r>
            <a:br>
              <a:rPr lang="mn-MN" sz="2400">
                <a:solidFill>
                  <a:srgbClr val="0070C0"/>
                </a:solidFill>
              </a:rPr>
            </a:br>
            <a:r>
              <a:rPr lang="mn-MN" sz="2400">
                <a:solidFill>
                  <a:srgbClr val="0070C0"/>
                </a:solidFill>
              </a:rPr>
              <a:t>2000-аад оны үеийн сэтгүүл зүйн боловсрол </a:t>
            </a:r>
            <a:endParaRPr lang="en-US" sz="2400">
              <a:solidFill>
                <a:srgbClr val="0070C0"/>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pPr marL="0" indent="0" algn="just">
              <a:buNone/>
            </a:pPr>
            <a:r>
              <a:rPr lang="mn-MN"/>
              <a:t>1999 </a:t>
            </a:r>
            <a:r>
              <a:rPr lang="mn-MN" dirty="0"/>
              <a:t>оноос МУИС-ийн Сэтгүүл </a:t>
            </a:r>
            <a:r>
              <a:rPr lang="mn-MN"/>
              <a:t>зүйн тэнхимээс Соросын сангийн дэмжлэгтэйгээр </a:t>
            </a:r>
            <a:r>
              <a:rPr lang="mn-MN" dirty="0"/>
              <a:t>“Их, дээд сургуулиудын сэтгүүл зүйн сургалтын </a:t>
            </a:r>
            <a:r>
              <a:rPr lang="mn-MN"/>
              <a:t>агуулгыг сайжруулах нь” сэдэвт </a:t>
            </a:r>
            <a:r>
              <a:rPr lang="mn-MN" dirty="0"/>
              <a:t>судалгааны </a:t>
            </a:r>
            <a:r>
              <a:rPr lang="mn-MN"/>
              <a:t>төсөл хэрэгжүүлсэн. 2006 оны байдлаар 22 их, дээд сургууль сэтгүүлч бэлтгэж байв. Харин өнөөдөр 16 их, дээд сургуульд сэтгүүлч бэлтгэж байна. Хүмүүнлэгийн ухааны их сургуулийн Сэтгүүл зүй медиа технологийн тэнхимийн эрхлэгч Д.Дагиймаагийн судалгаанаас сэтгүүлч бэлтгэж байгаа их, дээд сургууль болон суралцагчдыг тоог хүснэгтүүдээс харья. </a:t>
            </a:r>
            <a:endParaRPr lang="en-US" dirty="0"/>
          </a:p>
        </p:txBody>
      </p:sp>
      <p:sp>
        <p:nvSpPr>
          <p:cNvPr id="3" name="Title 2"/>
          <p:cNvSpPr>
            <a:spLocks noGrp="1"/>
          </p:cNvSpPr>
          <p:nvPr>
            <p:ph type="title"/>
          </p:nvPr>
        </p:nvSpPr>
        <p:spPr/>
        <p:txBody>
          <a:bodyPr>
            <a:normAutofit fontScale="90000"/>
          </a:bodyPr>
          <a:lstStyle/>
          <a:p>
            <a:br>
              <a:rPr lang="mn-MN"/>
            </a:br>
            <a:r>
              <a:rPr lang="en-US" sz="2200">
                <a:solidFill>
                  <a:srgbClr val="0070C0"/>
                </a:solidFill>
              </a:rPr>
              <a:t>Journalism education in the mid-2000s</a:t>
            </a:r>
            <a:br>
              <a:rPr lang="mn-MN" sz="2200">
                <a:solidFill>
                  <a:srgbClr val="0070C0"/>
                </a:solidFill>
              </a:rPr>
            </a:br>
            <a:r>
              <a:rPr lang="mn-MN" sz="2200">
                <a:solidFill>
                  <a:srgbClr val="0070C0"/>
                </a:solidFill>
              </a:rPr>
              <a:t>2000-аад оны дунд үеийн сэтгүүл зүйн боловсрол </a:t>
            </a:r>
            <a:endParaRPr lang="en-US" sz="2200">
              <a:solidFill>
                <a:srgbClr val="0070C0"/>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13"/>
          <p:cNvSpPr txBox="1">
            <a:spLocks noGrp="1"/>
          </p:cNvSpPr>
          <p:nvPr>
            <p:ph type="title"/>
          </p:nvPr>
        </p:nvSpPr>
        <p:spPr>
          <a:xfrm>
            <a:off x="1143000" y="1063234"/>
            <a:ext cx="6781800" cy="1222765"/>
          </a:xfrm>
          <a:prstGeom prst="rect">
            <a:avLst/>
          </a:prstGeom>
          <a:noFill/>
          <a:ln>
            <a:noFill/>
          </a:ln>
        </p:spPr>
        <p:txBody>
          <a:bodyPr spcFirstLastPara="1" vert="horz" wrap="square" lIns="68569" tIns="34275" rIns="68569" bIns="34275" rtlCol="0" anchor="ctr" anchorCtr="0">
            <a:normAutofit/>
          </a:bodyPr>
          <a:lstStyle/>
          <a:p>
            <a:pPr>
              <a:spcBef>
                <a:spcPts val="0"/>
              </a:spcBef>
              <a:buSzPct val="45454"/>
            </a:pPr>
            <a:r>
              <a:rPr lang="en-US" sz="2000">
                <a:solidFill>
                  <a:srgbClr val="0070C0"/>
                </a:solidFill>
              </a:rPr>
              <a:t>Number of universities training journalists</a:t>
            </a:r>
            <a:br>
              <a:rPr lang="mn-MN" sz="2000">
                <a:solidFill>
                  <a:srgbClr val="0070C0"/>
                </a:solidFill>
              </a:rPr>
            </a:br>
            <a:r>
              <a:rPr lang="en-US" sz="2000">
                <a:solidFill>
                  <a:srgbClr val="0070C0"/>
                </a:solidFill>
              </a:rPr>
              <a:t>Сэтгүүлч бэлтгэдэг их, дээд сургуулийн тоо</a:t>
            </a:r>
            <a:endParaRPr sz="2000">
              <a:solidFill>
                <a:srgbClr val="0070C0"/>
              </a:solidFill>
            </a:endParaRPr>
          </a:p>
        </p:txBody>
      </p:sp>
      <p:pic>
        <p:nvPicPr>
          <p:cNvPr id="108" name="Google Shape;108;p13" title="Chart"/>
          <p:cNvPicPr preferRelativeResize="0"/>
          <p:nvPr/>
        </p:nvPicPr>
        <p:blipFill rotWithShape="1">
          <a:blip r:embed="rId3">
            <a:alphaModFix/>
          </a:blip>
          <a:srcRect/>
          <a:stretch/>
        </p:blipFill>
        <p:spPr>
          <a:xfrm>
            <a:off x="1295400" y="2362200"/>
            <a:ext cx="6736631" cy="335280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4"/>
          <p:cNvSpPr txBox="1">
            <a:spLocks noGrp="1"/>
          </p:cNvSpPr>
          <p:nvPr>
            <p:ph type="title"/>
          </p:nvPr>
        </p:nvSpPr>
        <p:spPr>
          <a:xfrm>
            <a:off x="1295400" y="1066800"/>
            <a:ext cx="6629400" cy="685800"/>
          </a:xfrm>
          <a:prstGeom prst="rect">
            <a:avLst/>
          </a:prstGeom>
          <a:noFill/>
          <a:ln>
            <a:noFill/>
          </a:ln>
        </p:spPr>
        <p:txBody>
          <a:bodyPr spcFirstLastPara="1" vert="horz" wrap="square" lIns="68569" tIns="34275" rIns="68569" bIns="34275" rtlCol="0" anchor="ctr" anchorCtr="0">
            <a:noAutofit/>
          </a:bodyPr>
          <a:lstStyle/>
          <a:p>
            <a:pPr>
              <a:spcBef>
                <a:spcPts val="0"/>
              </a:spcBef>
              <a:buClr>
                <a:schemeClr val="dk1"/>
              </a:buClr>
              <a:buSzPts val="4000"/>
            </a:pPr>
            <a:r>
              <a:rPr lang="en-US" sz="2000">
                <a:solidFill>
                  <a:srgbClr val="0070C0"/>
                </a:solidFill>
              </a:rPr>
              <a:t>Number of students studying journalism</a:t>
            </a:r>
            <a:r>
              <a:rPr lang="mn-MN" sz="2000">
                <a:solidFill>
                  <a:srgbClr val="0070C0"/>
                </a:solidFill>
              </a:rPr>
              <a:t> </a:t>
            </a:r>
            <a:br>
              <a:rPr lang="mn-MN" sz="2000">
                <a:solidFill>
                  <a:srgbClr val="0070C0"/>
                </a:solidFill>
              </a:rPr>
            </a:br>
            <a:r>
              <a:rPr lang="en-US" sz="2000">
                <a:solidFill>
                  <a:srgbClr val="0070C0"/>
                </a:solidFill>
              </a:rPr>
              <a:t>Сэтгүүлчээр суралцаж буй оюутны тоо</a:t>
            </a:r>
            <a:endParaRPr sz="2000">
              <a:solidFill>
                <a:srgbClr val="0070C0"/>
              </a:solidFill>
            </a:endParaRPr>
          </a:p>
        </p:txBody>
      </p:sp>
      <p:graphicFrame>
        <p:nvGraphicFramePr>
          <p:cNvPr id="122" name="Google Shape;122;p14"/>
          <p:cNvGraphicFramePr/>
          <p:nvPr>
            <p:extLst>
              <p:ext uri="{D42A27DB-BD31-4B8C-83A1-F6EECF244321}">
                <p14:modId xmlns:p14="http://schemas.microsoft.com/office/powerpoint/2010/main" val="497596760"/>
              </p:ext>
            </p:extLst>
          </p:nvPr>
        </p:nvGraphicFramePr>
        <p:xfrm>
          <a:off x="990600" y="1894834"/>
          <a:ext cx="7162799" cy="4136136"/>
        </p:xfrm>
        <a:graphic>
          <a:graphicData uri="http://schemas.openxmlformats.org/drawingml/2006/table">
            <a:tbl>
              <a:tblPr firstRow="1" lastRow="1">
                <a:noFill/>
              </a:tblPr>
              <a:tblGrid>
                <a:gridCol w="3668374">
                  <a:extLst>
                    <a:ext uri="{9D8B030D-6E8A-4147-A177-3AD203B41FA5}">
                      <a16:colId xmlns:a16="http://schemas.microsoft.com/office/drawing/2014/main" val="20000"/>
                    </a:ext>
                  </a:extLst>
                </a:gridCol>
                <a:gridCol w="926538">
                  <a:extLst>
                    <a:ext uri="{9D8B030D-6E8A-4147-A177-3AD203B41FA5}">
                      <a16:colId xmlns:a16="http://schemas.microsoft.com/office/drawing/2014/main" val="20001"/>
                    </a:ext>
                  </a:extLst>
                </a:gridCol>
                <a:gridCol w="359326">
                  <a:extLst>
                    <a:ext uri="{9D8B030D-6E8A-4147-A177-3AD203B41FA5}">
                      <a16:colId xmlns:a16="http://schemas.microsoft.com/office/drawing/2014/main" val="20002"/>
                    </a:ext>
                  </a:extLst>
                </a:gridCol>
                <a:gridCol w="523100">
                  <a:extLst>
                    <a:ext uri="{9D8B030D-6E8A-4147-A177-3AD203B41FA5}">
                      <a16:colId xmlns:a16="http://schemas.microsoft.com/office/drawing/2014/main" val="20003"/>
                    </a:ext>
                  </a:extLst>
                </a:gridCol>
                <a:gridCol w="1070983">
                  <a:extLst>
                    <a:ext uri="{9D8B030D-6E8A-4147-A177-3AD203B41FA5}">
                      <a16:colId xmlns:a16="http://schemas.microsoft.com/office/drawing/2014/main" val="20004"/>
                    </a:ext>
                  </a:extLst>
                </a:gridCol>
                <a:gridCol w="614478">
                  <a:extLst>
                    <a:ext uri="{9D8B030D-6E8A-4147-A177-3AD203B41FA5}">
                      <a16:colId xmlns:a16="http://schemas.microsoft.com/office/drawing/2014/main" val="20005"/>
                    </a:ext>
                  </a:extLst>
                </a:gridCol>
              </a:tblGrid>
              <a:tr h="215404">
                <a:tc>
                  <a:txBody>
                    <a:bodyPr/>
                    <a:lstStyle/>
                    <a:p>
                      <a:pPr marL="0" marR="0" lvl="0" indent="0" algn="ctr" rtl="0">
                        <a:lnSpc>
                          <a:spcPct val="100000"/>
                        </a:lnSpc>
                        <a:spcBef>
                          <a:spcPts val="0"/>
                        </a:spcBef>
                        <a:spcAft>
                          <a:spcPts val="0"/>
                        </a:spcAft>
                        <a:buClr>
                          <a:srgbClr val="000000"/>
                        </a:buClr>
                        <a:buSzPts val="2000"/>
                        <a:buFont typeface="Arial"/>
                        <a:buNone/>
                      </a:pPr>
                      <a:r>
                        <a:rPr lang="en-US" sz="1500" u="none" strike="noStrike" cap="none">
                          <a:solidFill>
                            <a:srgbClr val="2E75B5"/>
                          </a:solidFill>
                        </a:rPr>
                        <a:t>Их, дээд сургуулийн нэр</a:t>
                      </a:r>
                      <a:endParaRPr sz="1500" b="1" u="none" strike="noStrike" cap="none">
                        <a:solidFill>
                          <a:srgbClr val="2E75B5"/>
                        </a:solidFill>
                        <a:latin typeface="Calibri"/>
                        <a:ea typeface="Calibri"/>
                        <a:cs typeface="Calibri"/>
                        <a:sym typeface="Calibri"/>
                      </a:endParaRPr>
                    </a:p>
                  </a:txBody>
                  <a:tcPr marL="51431" marR="51431" marT="0" marB="0"/>
                </a:tc>
                <a:tc gridSpan="2">
                  <a:txBody>
                    <a:bodyPr/>
                    <a:lstStyle/>
                    <a:p>
                      <a:pPr marL="0" marR="0" lvl="0" indent="0" algn="ctr" rtl="0">
                        <a:lnSpc>
                          <a:spcPct val="100000"/>
                        </a:lnSpc>
                        <a:spcBef>
                          <a:spcPts val="0"/>
                        </a:spcBef>
                        <a:spcAft>
                          <a:spcPts val="0"/>
                        </a:spcAft>
                        <a:buClr>
                          <a:srgbClr val="000000"/>
                        </a:buClr>
                        <a:buSzPts val="2000"/>
                        <a:buFont typeface="Arial"/>
                        <a:buNone/>
                      </a:pPr>
                      <a:r>
                        <a:rPr lang="en-US" sz="1500" u="none" strike="noStrike" cap="none">
                          <a:solidFill>
                            <a:srgbClr val="2E75B5"/>
                          </a:solidFill>
                        </a:rPr>
                        <a:t>Ph.D</a:t>
                      </a:r>
                      <a:endParaRPr sz="1500" b="1" u="none" strike="noStrike" cap="none">
                        <a:solidFill>
                          <a:srgbClr val="2E75B5"/>
                        </a:solidFill>
                        <a:latin typeface="Calibri"/>
                        <a:ea typeface="Calibri"/>
                        <a:cs typeface="Calibri"/>
                        <a:sym typeface="Calibri"/>
                      </a:endParaRPr>
                    </a:p>
                  </a:txBody>
                  <a:tcPr marL="51431" marR="51431" marT="0" marB="0"/>
                </a:tc>
                <a:tc hMerge="1">
                  <a:txBody>
                    <a:bodyPr/>
                    <a:lstStyle/>
                    <a:p>
                      <a:endParaRPr lang="en-US"/>
                    </a:p>
                  </a:txBody>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1500" b="1" u="none" strike="noStrike" cap="none">
                          <a:solidFill>
                            <a:srgbClr val="2E75B5"/>
                          </a:solidFill>
                          <a:latin typeface="Calibri"/>
                          <a:ea typeface="Calibri"/>
                          <a:cs typeface="Calibri"/>
                          <a:sym typeface="Calibri"/>
                        </a:rPr>
                        <a:t>МА</a:t>
                      </a:r>
                      <a:endParaRPr sz="1500" b="1" u="none" strike="noStrike" cap="none">
                        <a:solidFill>
                          <a:srgbClr val="2E75B5"/>
                        </a:solidFill>
                        <a:latin typeface="Calibri"/>
                        <a:ea typeface="Calibri"/>
                        <a:cs typeface="Calibri"/>
                        <a:sym typeface="Calibri"/>
                      </a:endParaRPr>
                    </a:p>
                  </a:txBody>
                  <a:tcPr marL="51431" marR="51431" marT="0" marB="0"/>
                </a:tc>
                <a:tc>
                  <a:txBody>
                    <a:bodyPr/>
                    <a:lstStyle/>
                    <a:p>
                      <a:pPr marL="0" marR="0" lvl="0" indent="0" algn="ctr" rtl="0">
                        <a:lnSpc>
                          <a:spcPct val="100000"/>
                        </a:lnSpc>
                        <a:spcBef>
                          <a:spcPts val="0"/>
                        </a:spcBef>
                        <a:spcAft>
                          <a:spcPts val="0"/>
                        </a:spcAft>
                        <a:buClr>
                          <a:srgbClr val="000000"/>
                        </a:buClr>
                        <a:buSzPts val="2000"/>
                        <a:buFont typeface="Arial"/>
                        <a:buNone/>
                      </a:pPr>
                      <a:r>
                        <a:rPr lang="en-US" sz="1500" b="1" u="none" strike="noStrike" cap="none">
                          <a:solidFill>
                            <a:srgbClr val="2E75B5"/>
                          </a:solidFill>
                          <a:latin typeface="Calibri"/>
                          <a:ea typeface="Calibri"/>
                          <a:cs typeface="Calibri"/>
                          <a:sym typeface="Calibri"/>
                        </a:rPr>
                        <a:t>BA</a:t>
                      </a:r>
                      <a:endParaRPr sz="1500" b="1" u="none" strike="noStrike" cap="none">
                        <a:solidFill>
                          <a:srgbClr val="2E75B5"/>
                        </a:solidFill>
                        <a:latin typeface="Calibri"/>
                        <a:ea typeface="Calibri"/>
                        <a:cs typeface="Calibri"/>
                        <a:sym typeface="Calibri"/>
                      </a:endParaRPr>
                    </a:p>
                  </a:txBody>
                  <a:tcPr marL="51431" marR="51431" marT="0" marB="0"/>
                </a:tc>
                <a:tc>
                  <a:txBody>
                    <a:bodyPr/>
                    <a:lstStyle/>
                    <a:p>
                      <a:pPr marL="0" marR="0" lvl="0" indent="0" algn="ctr" rtl="0">
                        <a:lnSpc>
                          <a:spcPct val="100000"/>
                        </a:lnSpc>
                        <a:spcBef>
                          <a:spcPts val="0"/>
                        </a:spcBef>
                        <a:spcAft>
                          <a:spcPts val="0"/>
                        </a:spcAft>
                        <a:buClr>
                          <a:srgbClr val="000000"/>
                        </a:buClr>
                        <a:buSzPts val="2000"/>
                        <a:buFont typeface="Arial"/>
                        <a:buNone/>
                      </a:pPr>
                      <a:r>
                        <a:rPr lang="en-US" sz="1500" b="1" u="none" strike="noStrike" cap="none">
                          <a:solidFill>
                            <a:srgbClr val="2E75B5"/>
                          </a:solidFill>
                          <a:latin typeface="Calibri"/>
                          <a:ea typeface="Calibri"/>
                          <a:cs typeface="Calibri"/>
                          <a:sym typeface="Calibri"/>
                        </a:rPr>
                        <a:t>Нийт </a:t>
                      </a:r>
                      <a:endParaRPr sz="1500" b="1" u="none" strike="noStrike" cap="none">
                        <a:solidFill>
                          <a:srgbClr val="2E75B5"/>
                        </a:solidFill>
                        <a:latin typeface="Calibri"/>
                        <a:ea typeface="Calibri"/>
                        <a:cs typeface="Calibri"/>
                        <a:sym typeface="Calibri"/>
                      </a:endParaRPr>
                    </a:p>
                  </a:txBody>
                  <a:tcPr marL="51431" marR="51431" marT="0" marB="0"/>
                </a:tc>
                <a:extLst>
                  <a:ext uri="{0D108BD9-81ED-4DB2-BD59-A6C34878D82A}">
                    <a16:rowId xmlns:a16="http://schemas.microsoft.com/office/drawing/2014/main" val="10000"/>
                  </a:ext>
                </a:extLst>
              </a:tr>
              <a:tr h="215404">
                <a:tc>
                  <a:txBody>
                    <a:bodyPr/>
                    <a:lstStyle/>
                    <a:p>
                      <a:pPr marL="0" marR="0" lvl="0" indent="0" algn="l" rtl="0">
                        <a:lnSpc>
                          <a:spcPct val="100000"/>
                        </a:lnSpc>
                        <a:spcBef>
                          <a:spcPts val="0"/>
                        </a:spcBef>
                        <a:spcAft>
                          <a:spcPts val="0"/>
                        </a:spcAft>
                        <a:buClr>
                          <a:srgbClr val="000000"/>
                        </a:buClr>
                        <a:buSzPts val="2000"/>
                        <a:buFont typeface="Arial"/>
                        <a:buNone/>
                      </a:pPr>
                      <a:r>
                        <a:rPr lang="en-US" sz="1500" b="1" u="none" strike="noStrike" cap="none">
                          <a:solidFill>
                            <a:srgbClr val="2E75B5"/>
                          </a:solidFill>
                        </a:rPr>
                        <a:t>МУИС</a:t>
                      </a:r>
                      <a:endParaRPr sz="1500" b="1" u="none" strike="noStrike" cap="none">
                        <a:solidFill>
                          <a:srgbClr val="2E75B5"/>
                        </a:solidFill>
                      </a:endParaRPr>
                    </a:p>
                  </a:txBody>
                  <a:tcPr marL="51431" marR="51431" marT="0" marB="0"/>
                </a:tc>
                <a:tc>
                  <a:txBody>
                    <a:bodyPr/>
                    <a:lstStyle/>
                    <a:p>
                      <a:pPr marL="0" marR="0" lvl="0" indent="0" algn="ctr" rtl="0">
                        <a:lnSpc>
                          <a:spcPct val="100000"/>
                        </a:lnSpc>
                        <a:spcBef>
                          <a:spcPts val="0"/>
                        </a:spcBef>
                        <a:spcAft>
                          <a:spcPts val="0"/>
                        </a:spcAft>
                        <a:buClr>
                          <a:srgbClr val="000000"/>
                        </a:buClr>
                        <a:buSzPts val="2000"/>
                        <a:buFont typeface="Arial"/>
                        <a:buNone/>
                      </a:pPr>
                      <a:r>
                        <a:rPr lang="en-US" sz="1500" u="none" strike="noStrike" cap="none">
                          <a:solidFill>
                            <a:schemeClr val="dk1"/>
                          </a:solidFill>
                        </a:rPr>
                        <a:t>29</a:t>
                      </a:r>
                      <a:endParaRPr sz="1500" u="none" strike="noStrike" cap="none">
                        <a:solidFill>
                          <a:schemeClr val="dk1"/>
                        </a:solidFill>
                      </a:endParaRPr>
                    </a:p>
                  </a:txBody>
                  <a:tcPr marL="51431" marR="51431" marT="0" marB="0"/>
                </a:tc>
                <a:tc gridSpan="2">
                  <a:txBody>
                    <a:bodyPr/>
                    <a:lstStyle/>
                    <a:p>
                      <a:pPr marL="0" marR="0" lvl="0" indent="0" algn="ctr" rtl="0">
                        <a:lnSpc>
                          <a:spcPct val="100000"/>
                        </a:lnSpc>
                        <a:spcBef>
                          <a:spcPts val="0"/>
                        </a:spcBef>
                        <a:spcAft>
                          <a:spcPts val="0"/>
                        </a:spcAft>
                        <a:buClr>
                          <a:srgbClr val="000000"/>
                        </a:buClr>
                        <a:buSzPts val="2000"/>
                        <a:buFont typeface="Arial"/>
                        <a:buNone/>
                      </a:pPr>
                      <a:r>
                        <a:rPr lang="en-US" sz="1500" u="none" strike="noStrike" cap="none">
                          <a:solidFill>
                            <a:schemeClr val="dk1"/>
                          </a:solidFill>
                        </a:rPr>
                        <a:t>26</a:t>
                      </a:r>
                      <a:endParaRPr sz="1500" u="none" strike="noStrike" cap="none">
                        <a:solidFill>
                          <a:schemeClr val="dk1"/>
                        </a:solidFill>
                      </a:endParaRPr>
                    </a:p>
                  </a:txBody>
                  <a:tcPr marL="51431" marR="51431" marT="0" marB="0"/>
                </a:tc>
                <a:tc hMerge="1">
                  <a:txBody>
                    <a:bodyPr/>
                    <a:lstStyle/>
                    <a:p>
                      <a:endParaRPr lang="en-US"/>
                    </a:p>
                  </a:txBody>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1500" u="none" strike="noStrike" cap="none">
                          <a:solidFill>
                            <a:schemeClr val="dk1"/>
                          </a:solidFill>
                        </a:rPr>
                        <a:t>301</a:t>
                      </a:r>
                      <a:endParaRPr sz="1500" u="none" strike="noStrike" cap="none">
                        <a:solidFill>
                          <a:schemeClr val="dk1"/>
                        </a:solidFill>
                      </a:endParaRPr>
                    </a:p>
                  </a:txBody>
                  <a:tcPr marL="51431" marR="51431" marT="0" marB="0"/>
                </a:tc>
                <a:tc>
                  <a:txBody>
                    <a:bodyPr/>
                    <a:lstStyle/>
                    <a:p>
                      <a:pPr marL="0" marR="0" lvl="0" indent="0" algn="ctr" rtl="0">
                        <a:lnSpc>
                          <a:spcPct val="100000"/>
                        </a:lnSpc>
                        <a:spcBef>
                          <a:spcPts val="0"/>
                        </a:spcBef>
                        <a:spcAft>
                          <a:spcPts val="0"/>
                        </a:spcAft>
                        <a:buClr>
                          <a:srgbClr val="000000"/>
                        </a:buClr>
                        <a:buSzPts val="2000"/>
                        <a:buFont typeface="Arial"/>
                        <a:buNone/>
                      </a:pPr>
                      <a:r>
                        <a:rPr lang="en-US" sz="1500" b="1" u="none" strike="noStrike" cap="none"/>
                        <a:t>356</a:t>
                      </a:r>
                      <a:endParaRPr sz="1500" b="1" u="none" strike="noStrike" cap="none"/>
                    </a:p>
                  </a:txBody>
                  <a:tcPr marL="51431" marR="51431" marT="0" marB="0"/>
                </a:tc>
                <a:extLst>
                  <a:ext uri="{0D108BD9-81ED-4DB2-BD59-A6C34878D82A}">
                    <a16:rowId xmlns:a16="http://schemas.microsoft.com/office/drawing/2014/main" val="10001"/>
                  </a:ext>
                </a:extLst>
              </a:tr>
              <a:tr h="215404">
                <a:tc>
                  <a:txBody>
                    <a:bodyPr/>
                    <a:lstStyle/>
                    <a:p>
                      <a:pPr marL="0" marR="0" lvl="0" indent="0" algn="l" rtl="0">
                        <a:lnSpc>
                          <a:spcPct val="100000"/>
                        </a:lnSpc>
                        <a:spcBef>
                          <a:spcPts val="0"/>
                        </a:spcBef>
                        <a:spcAft>
                          <a:spcPts val="0"/>
                        </a:spcAft>
                        <a:buClr>
                          <a:srgbClr val="000000"/>
                        </a:buClr>
                        <a:buSzPts val="2000"/>
                        <a:buFont typeface="Arial"/>
                        <a:buNone/>
                      </a:pPr>
                      <a:r>
                        <a:rPr lang="en-US" sz="1500" b="1" u="none" strike="noStrike" cap="none">
                          <a:solidFill>
                            <a:srgbClr val="2E75B5"/>
                          </a:solidFill>
                        </a:rPr>
                        <a:t>ХИС</a:t>
                      </a:r>
                      <a:endParaRPr sz="1500" b="1" u="none" strike="noStrike" cap="none">
                        <a:solidFill>
                          <a:srgbClr val="2E75B5"/>
                        </a:solidFill>
                      </a:endParaRPr>
                    </a:p>
                  </a:txBody>
                  <a:tcPr marL="51431" marR="51431" marT="0" marB="0"/>
                </a:tc>
                <a:tc>
                  <a:txBody>
                    <a:bodyPr/>
                    <a:lstStyle/>
                    <a:p>
                      <a:pPr marL="0" marR="0" lvl="0" indent="0" algn="ctr" rtl="0">
                        <a:lnSpc>
                          <a:spcPct val="100000"/>
                        </a:lnSpc>
                        <a:spcBef>
                          <a:spcPts val="0"/>
                        </a:spcBef>
                        <a:spcAft>
                          <a:spcPts val="0"/>
                        </a:spcAft>
                        <a:buClr>
                          <a:srgbClr val="000000"/>
                        </a:buClr>
                        <a:buSzPts val="2000"/>
                        <a:buFont typeface="Arial"/>
                        <a:buNone/>
                      </a:pPr>
                      <a:r>
                        <a:rPr lang="en-US" sz="1500" u="none" strike="noStrike" cap="none">
                          <a:solidFill>
                            <a:schemeClr val="dk1"/>
                          </a:solidFill>
                        </a:rPr>
                        <a:t>5</a:t>
                      </a:r>
                      <a:endParaRPr sz="1500" u="none" strike="noStrike" cap="none">
                        <a:solidFill>
                          <a:schemeClr val="dk1"/>
                        </a:solidFill>
                      </a:endParaRPr>
                    </a:p>
                  </a:txBody>
                  <a:tcPr marL="51431" marR="51431" marT="0" marB="0"/>
                </a:tc>
                <a:tc gridSpan="2">
                  <a:txBody>
                    <a:bodyPr/>
                    <a:lstStyle/>
                    <a:p>
                      <a:pPr marL="0" marR="0" lvl="0" indent="0" algn="ctr" rtl="0">
                        <a:lnSpc>
                          <a:spcPct val="100000"/>
                        </a:lnSpc>
                        <a:spcBef>
                          <a:spcPts val="0"/>
                        </a:spcBef>
                        <a:spcAft>
                          <a:spcPts val="0"/>
                        </a:spcAft>
                        <a:buClr>
                          <a:srgbClr val="000000"/>
                        </a:buClr>
                        <a:buSzPts val="2000"/>
                        <a:buFont typeface="Arial"/>
                        <a:buNone/>
                      </a:pPr>
                      <a:r>
                        <a:rPr lang="en-US" sz="1500" u="none" strike="noStrike" cap="none">
                          <a:solidFill>
                            <a:schemeClr val="dk1"/>
                          </a:solidFill>
                        </a:rPr>
                        <a:t>4</a:t>
                      </a:r>
                      <a:endParaRPr sz="1500" u="none" strike="noStrike" cap="none">
                        <a:solidFill>
                          <a:schemeClr val="dk1"/>
                        </a:solidFill>
                      </a:endParaRPr>
                    </a:p>
                  </a:txBody>
                  <a:tcPr marL="51431" marR="51431" marT="0" marB="0"/>
                </a:tc>
                <a:tc hMerge="1">
                  <a:txBody>
                    <a:bodyPr/>
                    <a:lstStyle/>
                    <a:p>
                      <a:endParaRPr lang="en-US"/>
                    </a:p>
                  </a:txBody>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1500" u="none" strike="noStrike" cap="none">
                          <a:solidFill>
                            <a:schemeClr val="dk1"/>
                          </a:solidFill>
                        </a:rPr>
                        <a:t>80</a:t>
                      </a:r>
                      <a:endParaRPr sz="1500" u="none" strike="noStrike" cap="none">
                        <a:solidFill>
                          <a:schemeClr val="dk1"/>
                        </a:solidFill>
                      </a:endParaRPr>
                    </a:p>
                  </a:txBody>
                  <a:tcPr marL="51431" marR="51431" marT="0" marB="0"/>
                </a:tc>
                <a:tc>
                  <a:txBody>
                    <a:bodyPr/>
                    <a:lstStyle/>
                    <a:p>
                      <a:pPr marL="0" marR="0" lvl="0" indent="0" algn="ctr" rtl="0">
                        <a:lnSpc>
                          <a:spcPct val="100000"/>
                        </a:lnSpc>
                        <a:spcBef>
                          <a:spcPts val="0"/>
                        </a:spcBef>
                        <a:spcAft>
                          <a:spcPts val="0"/>
                        </a:spcAft>
                        <a:buClr>
                          <a:srgbClr val="000000"/>
                        </a:buClr>
                        <a:buSzPts val="2000"/>
                        <a:buFont typeface="Arial"/>
                        <a:buNone/>
                      </a:pPr>
                      <a:r>
                        <a:rPr lang="en-US" sz="1500" b="1" u="none" strike="noStrike" cap="none"/>
                        <a:t>89</a:t>
                      </a:r>
                      <a:endParaRPr sz="1500" b="1" u="none" strike="noStrike" cap="none"/>
                    </a:p>
                  </a:txBody>
                  <a:tcPr marL="51431" marR="51431" marT="0" marB="0"/>
                </a:tc>
                <a:extLst>
                  <a:ext uri="{0D108BD9-81ED-4DB2-BD59-A6C34878D82A}">
                    <a16:rowId xmlns:a16="http://schemas.microsoft.com/office/drawing/2014/main" val="10002"/>
                  </a:ext>
                </a:extLst>
              </a:tr>
              <a:tr h="215404">
                <a:tc>
                  <a:txBody>
                    <a:bodyPr/>
                    <a:lstStyle/>
                    <a:p>
                      <a:pPr marL="0" marR="0" lvl="0" indent="0" algn="l" rtl="0">
                        <a:lnSpc>
                          <a:spcPct val="100000"/>
                        </a:lnSpc>
                        <a:spcBef>
                          <a:spcPts val="0"/>
                        </a:spcBef>
                        <a:spcAft>
                          <a:spcPts val="0"/>
                        </a:spcAft>
                        <a:buClr>
                          <a:srgbClr val="000000"/>
                        </a:buClr>
                        <a:buSzPts val="2000"/>
                        <a:buFont typeface="Arial"/>
                        <a:buNone/>
                      </a:pPr>
                      <a:r>
                        <a:rPr lang="en-US" sz="1500" b="1" u="none" strike="noStrike" cap="none">
                          <a:solidFill>
                            <a:srgbClr val="2E75B5"/>
                          </a:solidFill>
                        </a:rPr>
                        <a:t>МУБИС</a:t>
                      </a:r>
                      <a:endParaRPr sz="1400" b="1" u="none" strike="noStrike" cap="none">
                        <a:solidFill>
                          <a:srgbClr val="2E75B5"/>
                        </a:solidFill>
                      </a:endParaRPr>
                    </a:p>
                  </a:txBody>
                  <a:tcPr marL="51431" marR="51431" marT="0" marB="0"/>
                </a:tc>
                <a:tc>
                  <a:txBody>
                    <a:bodyPr/>
                    <a:lstStyle/>
                    <a:p>
                      <a:pPr marL="0" marR="0" lvl="0" indent="0" algn="ctr" rtl="0">
                        <a:lnSpc>
                          <a:spcPct val="100000"/>
                        </a:lnSpc>
                        <a:spcBef>
                          <a:spcPts val="0"/>
                        </a:spcBef>
                        <a:spcAft>
                          <a:spcPts val="0"/>
                        </a:spcAft>
                        <a:buClr>
                          <a:srgbClr val="000000"/>
                        </a:buClr>
                        <a:buSzPts val="2000"/>
                        <a:buFont typeface="Arial"/>
                        <a:buNone/>
                      </a:pPr>
                      <a:r>
                        <a:rPr lang="en-US" sz="1500" u="none" strike="noStrike" cap="none">
                          <a:solidFill>
                            <a:schemeClr val="dk1"/>
                          </a:solidFill>
                        </a:rPr>
                        <a:t>52</a:t>
                      </a:r>
                      <a:endParaRPr sz="1500" u="none" strike="noStrike" cap="none">
                        <a:solidFill>
                          <a:schemeClr val="dk1"/>
                        </a:solidFill>
                      </a:endParaRPr>
                    </a:p>
                  </a:txBody>
                  <a:tcPr marL="51431" marR="51431" marT="0" marB="0"/>
                </a:tc>
                <a:tc gridSpan="2">
                  <a:txBody>
                    <a:bodyPr/>
                    <a:lstStyle/>
                    <a:p>
                      <a:pPr marL="0" marR="0" lvl="0" indent="0" algn="ctr" rtl="0">
                        <a:lnSpc>
                          <a:spcPct val="100000"/>
                        </a:lnSpc>
                        <a:spcBef>
                          <a:spcPts val="0"/>
                        </a:spcBef>
                        <a:spcAft>
                          <a:spcPts val="0"/>
                        </a:spcAft>
                        <a:buClr>
                          <a:srgbClr val="000000"/>
                        </a:buClr>
                        <a:buSzPts val="2000"/>
                        <a:buFont typeface="Arial"/>
                        <a:buNone/>
                      </a:pPr>
                      <a:r>
                        <a:rPr lang="en-US" sz="1500" u="none" strike="noStrike" cap="none">
                          <a:solidFill>
                            <a:schemeClr val="dk1"/>
                          </a:solidFill>
                        </a:rPr>
                        <a:t>89</a:t>
                      </a:r>
                      <a:endParaRPr sz="1500" u="none" strike="noStrike" cap="none">
                        <a:solidFill>
                          <a:schemeClr val="dk1"/>
                        </a:solidFill>
                      </a:endParaRPr>
                    </a:p>
                  </a:txBody>
                  <a:tcPr marL="51431" marR="51431" marT="0" marB="0"/>
                </a:tc>
                <a:tc hMerge="1">
                  <a:txBody>
                    <a:bodyPr/>
                    <a:lstStyle/>
                    <a:p>
                      <a:endParaRPr lang="en-US"/>
                    </a:p>
                  </a:txBody>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1500" u="none" strike="noStrike" cap="none">
                          <a:solidFill>
                            <a:schemeClr val="dk1"/>
                          </a:solidFill>
                        </a:rPr>
                        <a:t>74</a:t>
                      </a:r>
                      <a:endParaRPr sz="1500" u="none" strike="noStrike" cap="none">
                        <a:solidFill>
                          <a:schemeClr val="dk1"/>
                        </a:solidFill>
                      </a:endParaRPr>
                    </a:p>
                  </a:txBody>
                  <a:tcPr marL="51431" marR="51431" marT="0" marB="0"/>
                </a:tc>
                <a:tc>
                  <a:txBody>
                    <a:bodyPr/>
                    <a:lstStyle/>
                    <a:p>
                      <a:pPr marL="0" marR="0" lvl="0" indent="0" algn="ctr" rtl="0">
                        <a:lnSpc>
                          <a:spcPct val="100000"/>
                        </a:lnSpc>
                        <a:spcBef>
                          <a:spcPts val="0"/>
                        </a:spcBef>
                        <a:spcAft>
                          <a:spcPts val="0"/>
                        </a:spcAft>
                        <a:buClr>
                          <a:srgbClr val="000000"/>
                        </a:buClr>
                        <a:buSzPts val="2000"/>
                        <a:buFont typeface="Arial"/>
                        <a:buNone/>
                      </a:pPr>
                      <a:r>
                        <a:rPr lang="en-US" sz="1500" b="1" u="none" strike="noStrike" cap="none"/>
                        <a:t>215</a:t>
                      </a:r>
                      <a:endParaRPr sz="1500" b="1" u="none" strike="noStrike" cap="none"/>
                    </a:p>
                  </a:txBody>
                  <a:tcPr marL="51431" marR="51431" marT="0" marB="0"/>
                </a:tc>
                <a:extLst>
                  <a:ext uri="{0D108BD9-81ED-4DB2-BD59-A6C34878D82A}">
                    <a16:rowId xmlns:a16="http://schemas.microsoft.com/office/drawing/2014/main" val="10003"/>
                  </a:ext>
                </a:extLst>
              </a:tr>
              <a:tr h="215404">
                <a:tc>
                  <a:txBody>
                    <a:bodyPr/>
                    <a:lstStyle/>
                    <a:p>
                      <a:pPr marL="0" marR="0" lvl="0" indent="0" algn="l" rtl="0">
                        <a:lnSpc>
                          <a:spcPct val="100000"/>
                        </a:lnSpc>
                        <a:spcBef>
                          <a:spcPts val="0"/>
                        </a:spcBef>
                        <a:spcAft>
                          <a:spcPts val="0"/>
                        </a:spcAft>
                        <a:buClr>
                          <a:srgbClr val="000000"/>
                        </a:buClr>
                        <a:buSzPts val="2000"/>
                        <a:buFont typeface="Arial"/>
                        <a:buNone/>
                      </a:pPr>
                      <a:r>
                        <a:rPr lang="en-US" sz="1500" b="1" u="none" strike="noStrike" cap="none">
                          <a:solidFill>
                            <a:srgbClr val="2E75B5"/>
                          </a:solidFill>
                        </a:rPr>
                        <a:t>PТМУС</a:t>
                      </a:r>
                      <a:endParaRPr sz="1500" b="1" u="none" strike="noStrike" cap="none">
                        <a:solidFill>
                          <a:srgbClr val="2E75B5"/>
                        </a:solidFill>
                      </a:endParaRPr>
                    </a:p>
                  </a:txBody>
                  <a:tcPr marL="51431" marR="51431" marT="0" marB="0"/>
                </a:tc>
                <a:tc>
                  <a:txBody>
                    <a:bodyPr/>
                    <a:lstStyle/>
                    <a:p>
                      <a:pPr marL="0" marR="0" lvl="0" indent="0" algn="ctr" rtl="0">
                        <a:lnSpc>
                          <a:spcPct val="100000"/>
                        </a:lnSpc>
                        <a:spcBef>
                          <a:spcPts val="0"/>
                        </a:spcBef>
                        <a:spcAft>
                          <a:spcPts val="0"/>
                        </a:spcAft>
                        <a:buClr>
                          <a:srgbClr val="000000"/>
                        </a:buClr>
                        <a:buSzPts val="2000"/>
                        <a:buFont typeface="Arial"/>
                        <a:buNone/>
                      </a:pPr>
                      <a:endParaRPr sz="1500" u="none" strike="noStrike" cap="none">
                        <a:solidFill>
                          <a:schemeClr val="dk1"/>
                        </a:solidFill>
                      </a:endParaRPr>
                    </a:p>
                  </a:txBody>
                  <a:tcPr marL="51431" marR="51431" marT="0" marB="0"/>
                </a:tc>
                <a:tc gridSpan="2">
                  <a:txBody>
                    <a:bodyPr/>
                    <a:lstStyle/>
                    <a:p>
                      <a:pPr marL="0" marR="0" lvl="0" indent="0" algn="ctr" rtl="0">
                        <a:lnSpc>
                          <a:spcPct val="100000"/>
                        </a:lnSpc>
                        <a:spcBef>
                          <a:spcPts val="0"/>
                        </a:spcBef>
                        <a:spcAft>
                          <a:spcPts val="0"/>
                        </a:spcAft>
                        <a:buClr>
                          <a:srgbClr val="000000"/>
                        </a:buClr>
                        <a:buSzPts val="2000"/>
                        <a:buFont typeface="Arial"/>
                        <a:buNone/>
                      </a:pPr>
                      <a:endParaRPr sz="1500" u="none" strike="noStrike" cap="none">
                        <a:solidFill>
                          <a:schemeClr val="dk1"/>
                        </a:solidFill>
                      </a:endParaRPr>
                    </a:p>
                  </a:txBody>
                  <a:tcPr marL="51431" marR="51431" marT="0" marB="0"/>
                </a:tc>
                <a:tc hMerge="1">
                  <a:txBody>
                    <a:bodyPr/>
                    <a:lstStyle/>
                    <a:p>
                      <a:endParaRPr lang="en-US"/>
                    </a:p>
                  </a:txBody>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1500" u="none" strike="noStrike" cap="none">
                          <a:solidFill>
                            <a:schemeClr val="dk1"/>
                          </a:solidFill>
                        </a:rPr>
                        <a:t>113</a:t>
                      </a:r>
                      <a:endParaRPr sz="1500" u="none" strike="noStrike" cap="none">
                        <a:solidFill>
                          <a:schemeClr val="dk1"/>
                        </a:solidFill>
                      </a:endParaRPr>
                    </a:p>
                  </a:txBody>
                  <a:tcPr marL="51431" marR="51431" marT="0" marB="0"/>
                </a:tc>
                <a:tc>
                  <a:txBody>
                    <a:bodyPr/>
                    <a:lstStyle/>
                    <a:p>
                      <a:pPr marL="0" marR="0" lvl="0" indent="0" algn="ctr" rtl="0">
                        <a:lnSpc>
                          <a:spcPct val="100000"/>
                        </a:lnSpc>
                        <a:spcBef>
                          <a:spcPts val="0"/>
                        </a:spcBef>
                        <a:spcAft>
                          <a:spcPts val="0"/>
                        </a:spcAft>
                        <a:buClr>
                          <a:srgbClr val="000000"/>
                        </a:buClr>
                        <a:buSzPts val="2000"/>
                        <a:buFont typeface="Arial"/>
                        <a:buNone/>
                      </a:pPr>
                      <a:r>
                        <a:rPr lang="en-US" sz="1500" b="1" u="none" strike="noStrike" cap="none"/>
                        <a:t>113</a:t>
                      </a:r>
                      <a:endParaRPr sz="1500" b="1" u="none" strike="noStrike" cap="none"/>
                    </a:p>
                  </a:txBody>
                  <a:tcPr marL="51431" marR="51431" marT="0" marB="0"/>
                </a:tc>
                <a:extLst>
                  <a:ext uri="{0D108BD9-81ED-4DB2-BD59-A6C34878D82A}">
                    <a16:rowId xmlns:a16="http://schemas.microsoft.com/office/drawing/2014/main" val="10004"/>
                  </a:ext>
                </a:extLst>
              </a:tr>
              <a:tr h="215404">
                <a:tc>
                  <a:txBody>
                    <a:bodyPr/>
                    <a:lstStyle/>
                    <a:p>
                      <a:pPr marL="0" marR="0" lvl="0" indent="0" algn="l" rtl="0">
                        <a:lnSpc>
                          <a:spcPct val="100000"/>
                        </a:lnSpc>
                        <a:spcBef>
                          <a:spcPts val="0"/>
                        </a:spcBef>
                        <a:spcAft>
                          <a:spcPts val="0"/>
                        </a:spcAft>
                        <a:buClr>
                          <a:srgbClr val="000000"/>
                        </a:buClr>
                        <a:buSzPts val="2000"/>
                        <a:buFont typeface="Arial"/>
                        <a:buNone/>
                      </a:pPr>
                      <a:r>
                        <a:rPr lang="en-US" sz="1500" b="1" u="none" strike="noStrike" cap="none">
                          <a:solidFill>
                            <a:srgbClr val="2E75B5"/>
                          </a:solidFill>
                        </a:rPr>
                        <a:t>Отгонтэнгэр ИС</a:t>
                      </a:r>
                      <a:endParaRPr sz="1500" b="1" u="none" strike="noStrike" cap="none">
                        <a:solidFill>
                          <a:srgbClr val="2E75B5"/>
                        </a:solidFill>
                      </a:endParaRPr>
                    </a:p>
                  </a:txBody>
                  <a:tcPr marL="51431" marR="51431" marT="0" marB="0"/>
                </a:tc>
                <a:tc>
                  <a:txBody>
                    <a:bodyPr/>
                    <a:lstStyle/>
                    <a:p>
                      <a:pPr marL="0" marR="0" lvl="0" indent="0" algn="ctr" rtl="0">
                        <a:lnSpc>
                          <a:spcPct val="100000"/>
                        </a:lnSpc>
                        <a:spcBef>
                          <a:spcPts val="0"/>
                        </a:spcBef>
                        <a:spcAft>
                          <a:spcPts val="0"/>
                        </a:spcAft>
                        <a:buClr>
                          <a:srgbClr val="000000"/>
                        </a:buClr>
                        <a:buSzPts val="2000"/>
                        <a:buFont typeface="Arial"/>
                        <a:buNone/>
                      </a:pPr>
                      <a:endParaRPr sz="1500" u="none" strike="noStrike" cap="none">
                        <a:solidFill>
                          <a:schemeClr val="dk1"/>
                        </a:solidFill>
                      </a:endParaRPr>
                    </a:p>
                  </a:txBody>
                  <a:tcPr marL="51431" marR="51431" marT="0" marB="0"/>
                </a:tc>
                <a:tc gridSpan="2">
                  <a:txBody>
                    <a:bodyPr/>
                    <a:lstStyle/>
                    <a:p>
                      <a:pPr marL="0" marR="0" lvl="0" indent="0" algn="ctr" rtl="0">
                        <a:lnSpc>
                          <a:spcPct val="100000"/>
                        </a:lnSpc>
                        <a:spcBef>
                          <a:spcPts val="0"/>
                        </a:spcBef>
                        <a:spcAft>
                          <a:spcPts val="0"/>
                        </a:spcAft>
                        <a:buClr>
                          <a:srgbClr val="000000"/>
                        </a:buClr>
                        <a:buSzPts val="2000"/>
                        <a:buFont typeface="Arial"/>
                        <a:buNone/>
                      </a:pPr>
                      <a:r>
                        <a:rPr lang="en-US" sz="1500" u="none" strike="noStrike" cap="none">
                          <a:solidFill>
                            <a:schemeClr val="dk1"/>
                          </a:solidFill>
                        </a:rPr>
                        <a:t>8</a:t>
                      </a:r>
                      <a:endParaRPr sz="1500" u="none" strike="noStrike" cap="none">
                        <a:solidFill>
                          <a:schemeClr val="dk1"/>
                        </a:solidFill>
                      </a:endParaRPr>
                    </a:p>
                  </a:txBody>
                  <a:tcPr marL="51431" marR="51431" marT="0" marB="0"/>
                </a:tc>
                <a:tc hMerge="1">
                  <a:txBody>
                    <a:bodyPr/>
                    <a:lstStyle/>
                    <a:p>
                      <a:endParaRPr lang="en-US"/>
                    </a:p>
                  </a:txBody>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1500" u="none" strike="noStrike" cap="none">
                          <a:solidFill>
                            <a:schemeClr val="dk1"/>
                          </a:solidFill>
                        </a:rPr>
                        <a:t>7</a:t>
                      </a:r>
                      <a:endParaRPr sz="1500" u="none" strike="noStrike" cap="none">
                        <a:solidFill>
                          <a:schemeClr val="dk1"/>
                        </a:solidFill>
                      </a:endParaRPr>
                    </a:p>
                  </a:txBody>
                  <a:tcPr marL="51431" marR="51431" marT="0" marB="0"/>
                </a:tc>
                <a:tc>
                  <a:txBody>
                    <a:bodyPr/>
                    <a:lstStyle/>
                    <a:p>
                      <a:pPr marL="0" marR="0" lvl="0" indent="0" algn="ctr" rtl="0">
                        <a:lnSpc>
                          <a:spcPct val="100000"/>
                        </a:lnSpc>
                        <a:spcBef>
                          <a:spcPts val="0"/>
                        </a:spcBef>
                        <a:spcAft>
                          <a:spcPts val="0"/>
                        </a:spcAft>
                        <a:buClr>
                          <a:srgbClr val="000000"/>
                        </a:buClr>
                        <a:buSzPts val="2000"/>
                        <a:buFont typeface="Arial"/>
                        <a:buNone/>
                      </a:pPr>
                      <a:r>
                        <a:rPr lang="en-US" sz="1500" b="1" u="none" strike="noStrike" cap="none"/>
                        <a:t>15</a:t>
                      </a:r>
                      <a:endParaRPr sz="1500" b="1" u="none" strike="noStrike" cap="none"/>
                    </a:p>
                  </a:txBody>
                  <a:tcPr marL="51431" marR="51431" marT="0" marB="0"/>
                </a:tc>
                <a:extLst>
                  <a:ext uri="{0D108BD9-81ED-4DB2-BD59-A6C34878D82A}">
                    <a16:rowId xmlns:a16="http://schemas.microsoft.com/office/drawing/2014/main" val="10005"/>
                  </a:ext>
                </a:extLst>
              </a:tr>
              <a:tr h="215404">
                <a:tc>
                  <a:txBody>
                    <a:bodyPr/>
                    <a:lstStyle/>
                    <a:p>
                      <a:pPr marL="0" marR="0" lvl="0" indent="0" algn="l" rtl="0">
                        <a:lnSpc>
                          <a:spcPct val="100000"/>
                        </a:lnSpc>
                        <a:spcBef>
                          <a:spcPts val="0"/>
                        </a:spcBef>
                        <a:spcAft>
                          <a:spcPts val="0"/>
                        </a:spcAft>
                        <a:buClr>
                          <a:srgbClr val="000000"/>
                        </a:buClr>
                        <a:buSzPts val="2000"/>
                        <a:buFont typeface="Arial"/>
                        <a:buNone/>
                      </a:pPr>
                      <a:r>
                        <a:rPr lang="en-US" sz="1500" b="1" u="none" strike="noStrike" cap="none">
                          <a:solidFill>
                            <a:srgbClr val="2E75B5"/>
                          </a:solidFill>
                        </a:rPr>
                        <a:t>Идэр Их</a:t>
                      </a:r>
                      <a:r>
                        <a:rPr lang="mn-MN" sz="1500" b="1" u="none" strike="noStrike" cap="none">
                          <a:solidFill>
                            <a:srgbClr val="2E75B5"/>
                          </a:solidFill>
                        </a:rPr>
                        <a:t> сургууль </a:t>
                      </a:r>
                      <a:endParaRPr sz="1500" b="1" u="none" strike="noStrike" cap="none">
                        <a:solidFill>
                          <a:srgbClr val="2E75B5"/>
                        </a:solidFill>
                      </a:endParaRPr>
                    </a:p>
                  </a:txBody>
                  <a:tcPr marL="51431" marR="51431" marT="0" marB="0"/>
                </a:tc>
                <a:tc>
                  <a:txBody>
                    <a:bodyPr/>
                    <a:lstStyle/>
                    <a:p>
                      <a:pPr marL="0" marR="0" lvl="0" indent="0" algn="ctr" rtl="0">
                        <a:lnSpc>
                          <a:spcPct val="100000"/>
                        </a:lnSpc>
                        <a:spcBef>
                          <a:spcPts val="0"/>
                        </a:spcBef>
                        <a:spcAft>
                          <a:spcPts val="0"/>
                        </a:spcAft>
                        <a:buClr>
                          <a:srgbClr val="000000"/>
                        </a:buClr>
                        <a:buSzPts val="2000"/>
                        <a:buFont typeface="Arial"/>
                        <a:buNone/>
                      </a:pPr>
                      <a:endParaRPr sz="1500" u="none" strike="noStrike" cap="none">
                        <a:solidFill>
                          <a:schemeClr val="dk1"/>
                        </a:solidFill>
                      </a:endParaRPr>
                    </a:p>
                  </a:txBody>
                  <a:tcPr marL="51431" marR="51431" marT="0" marB="0"/>
                </a:tc>
                <a:tc gridSpan="2">
                  <a:txBody>
                    <a:bodyPr/>
                    <a:lstStyle/>
                    <a:p>
                      <a:pPr marL="0" marR="0" lvl="0" indent="0" algn="ctr" rtl="0">
                        <a:lnSpc>
                          <a:spcPct val="100000"/>
                        </a:lnSpc>
                        <a:spcBef>
                          <a:spcPts val="0"/>
                        </a:spcBef>
                        <a:spcAft>
                          <a:spcPts val="0"/>
                        </a:spcAft>
                        <a:buClr>
                          <a:srgbClr val="000000"/>
                        </a:buClr>
                        <a:buSzPts val="2000"/>
                        <a:buFont typeface="Arial"/>
                        <a:buNone/>
                      </a:pPr>
                      <a:endParaRPr sz="1500" u="none" strike="noStrike" cap="none">
                        <a:solidFill>
                          <a:schemeClr val="dk1"/>
                        </a:solidFill>
                      </a:endParaRPr>
                    </a:p>
                  </a:txBody>
                  <a:tcPr marL="51431" marR="51431" marT="0" marB="0"/>
                </a:tc>
                <a:tc hMerge="1">
                  <a:txBody>
                    <a:bodyPr/>
                    <a:lstStyle/>
                    <a:p>
                      <a:endParaRPr lang="en-US"/>
                    </a:p>
                  </a:txBody>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1500" u="none" strike="noStrike" cap="none">
                          <a:solidFill>
                            <a:schemeClr val="dk1"/>
                          </a:solidFill>
                        </a:rPr>
                        <a:t>22</a:t>
                      </a:r>
                      <a:endParaRPr sz="1500" u="none" strike="noStrike" cap="none">
                        <a:solidFill>
                          <a:schemeClr val="dk1"/>
                        </a:solidFill>
                      </a:endParaRPr>
                    </a:p>
                  </a:txBody>
                  <a:tcPr marL="51431" marR="51431" marT="0" marB="0"/>
                </a:tc>
                <a:tc>
                  <a:txBody>
                    <a:bodyPr/>
                    <a:lstStyle/>
                    <a:p>
                      <a:pPr marL="0" marR="0" lvl="0" indent="0" algn="ctr" rtl="0">
                        <a:lnSpc>
                          <a:spcPct val="100000"/>
                        </a:lnSpc>
                        <a:spcBef>
                          <a:spcPts val="0"/>
                        </a:spcBef>
                        <a:spcAft>
                          <a:spcPts val="0"/>
                        </a:spcAft>
                        <a:buClr>
                          <a:srgbClr val="000000"/>
                        </a:buClr>
                        <a:buSzPts val="2000"/>
                        <a:buFont typeface="Arial"/>
                        <a:buNone/>
                      </a:pPr>
                      <a:r>
                        <a:rPr lang="en-US" sz="1500" b="1" u="none" strike="noStrike" cap="none"/>
                        <a:t>22</a:t>
                      </a:r>
                      <a:endParaRPr sz="1500" b="1" u="none" strike="noStrike" cap="none"/>
                    </a:p>
                  </a:txBody>
                  <a:tcPr marL="51431" marR="51431" marT="0" marB="0"/>
                </a:tc>
                <a:extLst>
                  <a:ext uri="{0D108BD9-81ED-4DB2-BD59-A6C34878D82A}">
                    <a16:rowId xmlns:a16="http://schemas.microsoft.com/office/drawing/2014/main" val="10006"/>
                  </a:ext>
                </a:extLst>
              </a:tr>
              <a:tr h="215404">
                <a:tc>
                  <a:txBody>
                    <a:bodyPr/>
                    <a:lstStyle/>
                    <a:p>
                      <a:pPr marL="0" marR="0" lvl="0" indent="0" algn="l" rtl="0">
                        <a:lnSpc>
                          <a:spcPct val="100000"/>
                        </a:lnSpc>
                        <a:spcBef>
                          <a:spcPts val="0"/>
                        </a:spcBef>
                        <a:spcAft>
                          <a:spcPts val="0"/>
                        </a:spcAft>
                        <a:buClr>
                          <a:srgbClr val="000000"/>
                        </a:buClr>
                        <a:buSzPts val="2000"/>
                        <a:buFont typeface="Arial"/>
                        <a:buNone/>
                      </a:pPr>
                      <a:r>
                        <a:rPr lang="en-US" sz="1500" b="1" u="none" strike="noStrike" cap="none">
                          <a:solidFill>
                            <a:srgbClr val="2E75B5"/>
                          </a:solidFill>
                        </a:rPr>
                        <a:t>БСЭДС</a:t>
                      </a:r>
                      <a:endParaRPr sz="1500" b="1" u="none" strike="noStrike" cap="none">
                        <a:solidFill>
                          <a:srgbClr val="2E75B5"/>
                        </a:solidFill>
                      </a:endParaRPr>
                    </a:p>
                  </a:txBody>
                  <a:tcPr marL="51431" marR="51431" marT="0" marB="0"/>
                </a:tc>
                <a:tc>
                  <a:txBody>
                    <a:bodyPr/>
                    <a:lstStyle/>
                    <a:p>
                      <a:pPr marL="0" marR="0" lvl="0" indent="0" algn="ctr" rtl="0">
                        <a:lnSpc>
                          <a:spcPct val="100000"/>
                        </a:lnSpc>
                        <a:spcBef>
                          <a:spcPts val="0"/>
                        </a:spcBef>
                        <a:spcAft>
                          <a:spcPts val="0"/>
                        </a:spcAft>
                        <a:buClr>
                          <a:srgbClr val="000000"/>
                        </a:buClr>
                        <a:buSzPts val="2000"/>
                        <a:buFont typeface="Arial"/>
                        <a:buNone/>
                      </a:pPr>
                      <a:endParaRPr sz="1500" u="none" strike="noStrike" cap="none">
                        <a:solidFill>
                          <a:schemeClr val="dk1"/>
                        </a:solidFill>
                      </a:endParaRPr>
                    </a:p>
                  </a:txBody>
                  <a:tcPr marL="51431" marR="51431" marT="0" marB="0"/>
                </a:tc>
                <a:tc gridSpan="2">
                  <a:txBody>
                    <a:bodyPr/>
                    <a:lstStyle/>
                    <a:p>
                      <a:pPr marL="0" marR="0" lvl="0" indent="0" algn="ctr" rtl="0">
                        <a:lnSpc>
                          <a:spcPct val="100000"/>
                        </a:lnSpc>
                        <a:spcBef>
                          <a:spcPts val="0"/>
                        </a:spcBef>
                        <a:spcAft>
                          <a:spcPts val="0"/>
                        </a:spcAft>
                        <a:buClr>
                          <a:srgbClr val="000000"/>
                        </a:buClr>
                        <a:buSzPts val="2000"/>
                        <a:buFont typeface="Arial"/>
                        <a:buNone/>
                      </a:pPr>
                      <a:endParaRPr sz="1500" u="none" strike="noStrike" cap="none">
                        <a:solidFill>
                          <a:schemeClr val="dk1"/>
                        </a:solidFill>
                      </a:endParaRPr>
                    </a:p>
                  </a:txBody>
                  <a:tcPr marL="51431" marR="51431" marT="0" marB="0"/>
                </a:tc>
                <a:tc hMerge="1">
                  <a:txBody>
                    <a:bodyPr/>
                    <a:lstStyle/>
                    <a:p>
                      <a:endParaRPr lang="en-US"/>
                    </a:p>
                  </a:txBody>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1500" u="none" strike="noStrike" cap="none">
                          <a:solidFill>
                            <a:schemeClr val="dk1"/>
                          </a:solidFill>
                        </a:rPr>
                        <a:t>51</a:t>
                      </a:r>
                      <a:endParaRPr sz="1500" u="none" strike="noStrike" cap="none">
                        <a:solidFill>
                          <a:schemeClr val="dk1"/>
                        </a:solidFill>
                      </a:endParaRPr>
                    </a:p>
                  </a:txBody>
                  <a:tcPr marL="51431" marR="51431" marT="0" marB="0"/>
                </a:tc>
                <a:tc>
                  <a:txBody>
                    <a:bodyPr/>
                    <a:lstStyle/>
                    <a:p>
                      <a:pPr marL="0" marR="0" lvl="0" indent="0" algn="ctr" rtl="0">
                        <a:lnSpc>
                          <a:spcPct val="100000"/>
                        </a:lnSpc>
                        <a:spcBef>
                          <a:spcPts val="0"/>
                        </a:spcBef>
                        <a:spcAft>
                          <a:spcPts val="0"/>
                        </a:spcAft>
                        <a:buClr>
                          <a:srgbClr val="000000"/>
                        </a:buClr>
                        <a:buSzPts val="2000"/>
                        <a:buFont typeface="Arial"/>
                        <a:buNone/>
                      </a:pPr>
                      <a:r>
                        <a:rPr lang="en-US" sz="1500" b="1" u="none" strike="noStrike" cap="none">
                          <a:solidFill>
                            <a:srgbClr val="4A86E8"/>
                          </a:solidFill>
                        </a:rPr>
                        <a:t>51</a:t>
                      </a:r>
                      <a:endParaRPr sz="1500" b="1" u="none" strike="noStrike" cap="none">
                        <a:solidFill>
                          <a:srgbClr val="4A86E8"/>
                        </a:solidFill>
                      </a:endParaRPr>
                    </a:p>
                  </a:txBody>
                  <a:tcPr marL="51431" marR="51431" marT="0" marB="0"/>
                </a:tc>
                <a:extLst>
                  <a:ext uri="{0D108BD9-81ED-4DB2-BD59-A6C34878D82A}">
                    <a16:rowId xmlns:a16="http://schemas.microsoft.com/office/drawing/2014/main" val="10007"/>
                  </a:ext>
                </a:extLst>
              </a:tr>
              <a:tr h="215404">
                <a:tc>
                  <a:txBody>
                    <a:bodyPr/>
                    <a:lstStyle/>
                    <a:p>
                      <a:pPr marL="0" marR="0" lvl="0" indent="0" algn="l" rtl="0">
                        <a:lnSpc>
                          <a:spcPct val="100000"/>
                        </a:lnSpc>
                        <a:spcBef>
                          <a:spcPts val="0"/>
                        </a:spcBef>
                        <a:spcAft>
                          <a:spcPts val="0"/>
                        </a:spcAft>
                        <a:buClr>
                          <a:srgbClr val="000000"/>
                        </a:buClr>
                        <a:buSzPts val="2000"/>
                        <a:buFont typeface="Arial"/>
                        <a:buNone/>
                      </a:pPr>
                      <a:r>
                        <a:rPr lang="en-US" sz="1500" b="1" u="none" strike="noStrike" cap="none">
                          <a:solidFill>
                            <a:srgbClr val="2E75B5"/>
                          </a:solidFill>
                        </a:rPr>
                        <a:t>Кино урлагийн ДС</a:t>
                      </a:r>
                      <a:endParaRPr sz="1500" b="1" u="none" strike="noStrike" cap="none">
                        <a:solidFill>
                          <a:srgbClr val="2E75B5"/>
                        </a:solidFill>
                      </a:endParaRPr>
                    </a:p>
                  </a:txBody>
                  <a:tcPr marL="51431" marR="51431" marT="0" marB="0"/>
                </a:tc>
                <a:tc>
                  <a:txBody>
                    <a:bodyPr/>
                    <a:lstStyle/>
                    <a:p>
                      <a:pPr marL="0" marR="0" lvl="0" indent="0" algn="ctr" rtl="0">
                        <a:lnSpc>
                          <a:spcPct val="100000"/>
                        </a:lnSpc>
                        <a:spcBef>
                          <a:spcPts val="0"/>
                        </a:spcBef>
                        <a:spcAft>
                          <a:spcPts val="0"/>
                        </a:spcAft>
                        <a:buClr>
                          <a:srgbClr val="000000"/>
                        </a:buClr>
                        <a:buSzPts val="2000"/>
                        <a:buFont typeface="Arial"/>
                        <a:buNone/>
                      </a:pPr>
                      <a:endParaRPr sz="1500" u="none" strike="noStrike" cap="none">
                        <a:solidFill>
                          <a:schemeClr val="dk1"/>
                        </a:solidFill>
                      </a:endParaRPr>
                    </a:p>
                  </a:txBody>
                  <a:tcPr marL="51431" marR="51431" marT="0" marB="0"/>
                </a:tc>
                <a:tc gridSpan="2">
                  <a:txBody>
                    <a:bodyPr/>
                    <a:lstStyle/>
                    <a:p>
                      <a:pPr marL="0" marR="0" lvl="0" indent="0" algn="ctr" rtl="0">
                        <a:lnSpc>
                          <a:spcPct val="100000"/>
                        </a:lnSpc>
                        <a:spcBef>
                          <a:spcPts val="0"/>
                        </a:spcBef>
                        <a:spcAft>
                          <a:spcPts val="0"/>
                        </a:spcAft>
                        <a:buClr>
                          <a:srgbClr val="000000"/>
                        </a:buClr>
                        <a:buSzPts val="2000"/>
                        <a:buFont typeface="Arial"/>
                        <a:buNone/>
                      </a:pPr>
                      <a:endParaRPr sz="1500" u="none" strike="noStrike" cap="none">
                        <a:solidFill>
                          <a:schemeClr val="dk1"/>
                        </a:solidFill>
                      </a:endParaRPr>
                    </a:p>
                  </a:txBody>
                  <a:tcPr marL="51431" marR="51431" marT="0" marB="0"/>
                </a:tc>
                <a:tc hMerge="1">
                  <a:txBody>
                    <a:bodyPr/>
                    <a:lstStyle/>
                    <a:p>
                      <a:endParaRPr lang="en-US"/>
                    </a:p>
                  </a:txBody>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1500" u="none" strike="noStrike" cap="none">
                          <a:solidFill>
                            <a:schemeClr val="dk1"/>
                          </a:solidFill>
                        </a:rPr>
                        <a:t>12</a:t>
                      </a:r>
                      <a:endParaRPr sz="1500" u="none" strike="noStrike" cap="none">
                        <a:solidFill>
                          <a:schemeClr val="dk1"/>
                        </a:solidFill>
                      </a:endParaRPr>
                    </a:p>
                  </a:txBody>
                  <a:tcPr marL="51431" marR="51431" marT="0" marB="0"/>
                </a:tc>
                <a:tc>
                  <a:txBody>
                    <a:bodyPr/>
                    <a:lstStyle/>
                    <a:p>
                      <a:pPr marL="0" marR="0" lvl="0" indent="0" algn="ctr" rtl="0">
                        <a:lnSpc>
                          <a:spcPct val="100000"/>
                        </a:lnSpc>
                        <a:spcBef>
                          <a:spcPts val="0"/>
                        </a:spcBef>
                        <a:spcAft>
                          <a:spcPts val="0"/>
                        </a:spcAft>
                        <a:buClr>
                          <a:srgbClr val="000000"/>
                        </a:buClr>
                        <a:buSzPts val="2000"/>
                        <a:buFont typeface="Arial"/>
                        <a:buNone/>
                      </a:pPr>
                      <a:r>
                        <a:rPr lang="en-US" sz="1500" b="1" u="none" strike="noStrike" cap="none"/>
                        <a:t>12</a:t>
                      </a:r>
                      <a:endParaRPr sz="1500" b="1" u="none" strike="noStrike" cap="none"/>
                    </a:p>
                  </a:txBody>
                  <a:tcPr marL="51431" marR="51431" marT="0" marB="0"/>
                </a:tc>
                <a:extLst>
                  <a:ext uri="{0D108BD9-81ED-4DB2-BD59-A6C34878D82A}">
                    <a16:rowId xmlns:a16="http://schemas.microsoft.com/office/drawing/2014/main" val="10008"/>
                  </a:ext>
                </a:extLst>
              </a:tr>
              <a:tr h="215404">
                <a:tc>
                  <a:txBody>
                    <a:bodyPr/>
                    <a:lstStyle/>
                    <a:p>
                      <a:pPr marL="0" marR="0" lvl="0" indent="0" algn="l" rtl="0">
                        <a:lnSpc>
                          <a:spcPct val="100000"/>
                        </a:lnSpc>
                        <a:spcBef>
                          <a:spcPts val="0"/>
                        </a:spcBef>
                        <a:spcAft>
                          <a:spcPts val="0"/>
                        </a:spcAft>
                        <a:buClr>
                          <a:srgbClr val="000000"/>
                        </a:buClr>
                        <a:buSzPts val="2000"/>
                        <a:buFont typeface="Arial"/>
                        <a:buNone/>
                      </a:pPr>
                      <a:r>
                        <a:rPr lang="en-US" sz="1500" b="1" u="none" strike="noStrike" cap="none">
                          <a:solidFill>
                            <a:srgbClr val="2E75B5"/>
                          </a:solidFill>
                        </a:rPr>
                        <a:t>Улаанбаатар эрдэм ИС</a:t>
                      </a:r>
                      <a:endParaRPr sz="1500" b="1" u="none" strike="noStrike" cap="none">
                        <a:solidFill>
                          <a:srgbClr val="2E75B5"/>
                        </a:solidFill>
                      </a:endParaRPr>
                    </a:p>
                  </a:txBody>
                  <a:tcPr marL="51431" marR="51431" marT="0" marB="0"/>
                </a:tc>
                <a:tc>
                  <a:txBody>
                    <a:bodyPr/>
                    <a:lstStyle/>
                    <a:p>
                      <a:pPr marL="0" marR="0" lvl="0" indent="0" algn="ctr" rtl="0">
                        <a:lnSpc>
                          <a:spcPct val="100000"/>
                        </a:lnSpc>
                        <a:spcBef>
                          <a:spcPts val="0"/>
                        </a:spcBef>
                        <a:spcAft>
                          <a:spcPts val="0"/>
                        </a:spcAft>
                        <a:buClr>
                          <a:srgbClr val="000000"/>
                        </a:buClr>
                        <a:buSzPts val="2000"/>
                        <a:buFont typeface="Arial"/>
                        <a:buNone/>
                      </a:pPr>
                      <a:endParaRPr sz="1500" u="none" strike="noStrike" cap="none">
                        <a:solidFill>
                          <a:schemeClr val="dk1"/>
                        </a:solidFill>
                      </a:endParaRPr>
                    </a:p>
                  </a:txBody>
                  <a:tcPr marL="51431" marR="51431" marT="0" marB="0"/>
                </a:tc>
                <a:tc gridSpan="2">
                  <a:txBody>
                    <a:bodyPr/>
                    <a:lstStyle/>
                    <a:p>
                      <a:pPr marL="0" marR="0" lvl="0" indent="0" algn="ctr" rtl="0">
                        <a:lnSpc>
                          <a:spcPct val="100000"/>
                        </a:lnSpc>
                        <a:spcBef>
                          <a:spcPts val="0"/>
                        </a:spcBef>
                        <a:spcAft>
                          <a:spcPts val="0"/>
                        </a:spcAft>
                        <a:buClr>
                          <a:srgbClr val="000000"/>
                        </a:buClr>
                        <a:buSzPts val="2000"/>
                        <a:buFont typeface="Arial"/>
                        <a:buNone/>
                      </a:pPr>
                      <a:r>
                        <a:rPr lang="en-US" sz="1500" u="none" strike="noStrike" cap="none">
                          <a:solidFill>
                            <a:schemeClr val="dk1"/>
                          </a:solidFill>
                        </a:rPr>
                        <a:t>1</a:t>
                      </a:r>
                      <a:endParaRPr sz="1500" u="none" strike="noStrike" cap="none">
                        <a:solidFill>
                          <a:schemeClr val="dk1"/>
                        </a:solidFill>
                      </a:endParaRPr>
                    </a:p>
                  </a:txBody>
                  <a:tcPr marL="51431" marR="51431" marT="0" marB="0"/>
                </a:tc>
                <a:tc hMerge="1">
                  <a:txBody>
                    <a:bodyPr/>
                    <a:lstStyle/>
                    <a:p>
                      <a:endParaRPr lang="en-US"/>
                    </a:p>
                  </a:txBody>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1500" u="none" strike="noStrike" cap="none">
                          <a:solidFill>
                            <a:schemeClr val="dk1"/>
                          </a:solidFill>
                        </a:rPr>
                        <a:t>3</a:t>
                      </a:r>
                      <a:endParaRPr sz="1500" u="none" strike="noStrike" cap="none">
                        <a:solidFill>
                          <a:schemeClr val="dk1"/>
                        </a:solidFill>
                      </a:endParaRPr>
                    </a:p>
                  </a:txBody>
                  <a:tcPr marL="51431" marR="51431" marT="0" marB="0"/>
                </a:tc>
                <a:tc>
                  <a:txBody>
                    <a:bodyPr/>
                    <a:lstStyle/>
                    <a:p>
                      <a:pPr marL="0" marR="0" lvl="0" indent="0" algn="ctr" rtl="0">
                        <a:lnSpc>
                          <a:spcPct val="100000"/>
                        </a:lnSpc>
                        <a:spcBef>
                          <a:spcPts val="0"/>
                        </a:spcBef>
                        <a:spcAft>
                          <a:spcPts val="0"/>
                        </a:spcAft>
                        <a:buClr>
                          <a:srgbClr val="000000"/>
                        </a:buClr>
                        <a:buSzPts val="2000"/>
                        <a:buFont typeface="Arial"/>
                        <a:buNone/>
                      </a:pPr>
                      <a:r>
                        <a:rPr lang="en-US" sz="1500" b="1" u="none" strike="noStrike" cap="none"/>
                        <a:t>4</a:t>
                      </a:r>
                      <a:endParaRPr sz="1500" b="1" u="none" strike="noStrike" cap="none"/>
                    </a:p>
                  </a:txBody>
                  <a:tcPr marL="51431" marR="51431" marT="0" marB="0"/>
                </a:tc>
                <a:extLst>
                  <a:ext uri="{0D108BD9-81ED-4DB2-BD59-A6C34878D82A}">
                    <a16:rowId xmlns:a16="http://schemas.microsoft.com/office/drawing/2014/main" val="10009"/>
                  </a:ext>
                </a:extLst>
              </a:tr>
              <a:tr h="215404">
                <a:tc>
                  <a:txBody>
                    <a:bodyPr/>
                    <a:lstStyle/>
                    <a:p>
                      <a:pPr marL="0" marR="0" lvl="0" indent="0" algn="l" rtl="0">
                        <a:lnSpc>
                          <a:spcPct val="100000"/>
                        </a:lnSpc>
                        <a:spcBef>
                          <a:spcPts val="0"/>
                        </a:spcBef>
                        <a:spcAft>
                          <a:spcPts val="0"/>
                        </a:spcAft>
                        <a:buClr>
                          <a:srgbClr val="000000"/>
                        </a:buClr>
                        <a:buSzPts val="2000"/>
                        <a:buFont typeface="Arial"/>
                        <a:buNone/>
                      </a:pPr>
                      <a:r>
                        <a:rPr lang="en-US" sz="1500" b="1" u="none" strike="noStrike" cap="none">
                          <a:solidFill>
                            <a:srgbClr val="2E75B5"/>
                          </a:solidFill>
                        </a:rPr>
                        <a:t>Их засаг их сургууль</a:t>
                      </a:r>
                      <a:endParaRPr sz="1500" b="1" u="none" strike="noStrike" cap="none">
                        <a:solidFill>
                          <a:srgbClr val="2E75B5"/>
                        </a:solidFill>
                      </a:endParaRPr>
                    </a:p>
                  </a:txBody>
                  <a:tcPr marL="51431" marR="51431" marT="0" marB="0"/>
                </a:tc>
                <a:tc>
                  <a:txBody>
                    <a:bodyPr/>
                    <a:lstStyle/>
                    <a:p>
                      <a:pPr marL="0" marR="0" lvl="0" indent="0" algn="ctr" rtl="0">
                        <a:lnSpc>
                          <a:spcPct val="100000"/>
                        </a:lnSpc>
                        <a:spcBef>
                          <a:spcPts val="0"/>
                        </a:spcBef>
                        <a:spcAft>
                          <a:spcPts val="0"/>
                        </a:spcAft>
                        <a:buClr>
                          <a:srgbClr val="000000"/>
                        </a:buClr>
                        <a:buSzPts val="2000"/>
                        <a:buFont typeface="Arial"/>
                        <a:buNone/>
                      </a:pPr>
                      <a:endParaRPr sz="1500" u="none" strike="noStrike" cap="none">
                        <a:solidFill>
                          <a:schemeClr val="dk1"/>
                        </a:solidFill>
                      </a:endParaRPr>
                    </a:p>
                  </a:txBody>
                  <a:tcPr marL="51431" marR="51431" marT="0" marB="0"/>
                </a:tc>
                <a:tc gridSpan="2">
                  <a:txBody>
                    <a:bodyPr/>
                    <a:lstStyle/>
                    <a:p>
                      <a:pPr marL="0" marR="0" lvl="0" indent="0" algn="ctr" rtl="0">
                        <a:lnSpc>
                          <a:spcPct val="100000"/>
                        </a:lnSpc>
                        <a:spcBef>
                          <a:spcPts val="0"/>
                        </a:spcBef>
                        <a:spcAft>
                          <a:spcPts val="0"/>
                        </a:spcAft>
                        <a:buClr>
                          <a:srgbClr val="000000"/>
                        </a:buClr>
                        <a:buSzPts val="2000"/>
                        <a:buFont typeface="Arial"/>
                        <a:buNone/>
                      </a:pPr>
                      <a:endParaRPr sz="1500" u="none" strike="noStrike" cap="none">
                        <a:solidFill>
                          <a:schemeClr val="dk1"/>
                        </a:solidFill>
                      </a:endParaRPr>
                    </a:p>
                  </a:txBody>
                  <a:tcPr marL="51431" marR="51431" marT="0" marB="0"/>
                </a:tc>
                <a:tc hMerge="1">
                  <a:txBody>
                    <a:bodyPr/>
                    <a:lstStyle/>
                    <a:p>
                      <a:endParaRPr lang="en-US"/>
                    </a:p>
                  </a:txBody>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1500" u="none" strike="noStrike" cap="none">
                          <a:solidFill>
                            <a:schemeClr val="dk1"/>
                          </a:solidFill>
                        </a:rPr>
                        <a:t>13</a:t>
                      </a:r>
                      <a:endParaRPr sz="1500" u="none" strike="noStrike" cap="none">
                        <a:solidFill>
                          <a:schemeClr val="dk1"/>
                        </a:solidFill>
                      </a:endParaRPr>
                    </a:p>
                  </a:txBody>
                  <a:tcPr marL="51431" marR="51431" marT="0" marB="0"/>
                </a:tc>
                <a:tc>
                  <a:txBody>
                    <a:bodyPr/>
                    <a:lstStyle/>
                    <a:p>
                      <a:pPr marL="0" marR="0" lvl="0" indent="0" algn="ctr" rtl="0">
                        <a:lnSpc>
                          <a:spcPct val="100000"/>
                        </a:lnSpc>
                        <a:spcBef>
                          <a:spcPts val="0"/>
                        </a:spcBef>
                        <a:spcAft>
                          <a:spcPts val="0"/>
                        </a:spcAft>
                        <a:buClr>
                          <a:srgbClr val="000000"/>
                        </a:buClr>
                        <a:buSzPts val="2000"/>
                        <a:buFont typeface="Arial"/>
                        <a:buNone/>
                      </a:pPr>
                      <a:r>
                        <a:rPr lang="en-US" sz="1500" b="1" u="none" strike="noStrike" cap="none"/>
                        <a:t>13</a:t>
                      </a:r>
                      <a:endParaRPr sz="1500" b="1" u="none" strike="noStrike" cap="none"/>
                    </a:p>
                  </a:txBody>
                  <a:tcPr marL="51431" marR="51431" marT="0" marB="0"/>
                </a:tc>
                <a:extLst>
                  <a:ext uri="{0D108BD9-81ED-4DB2-BD59-A6C34878D82A}">
                    <a16:rowId xmlns:a16="http://schemas.microsoft.com/office/drawing/2014/main" val="10010"/>
                  </a:ext>
                </a:extLst>
              </a:tr>
              <a:tr h="215404">
                <a:tc>
                  <a:txBody>
                    <a:bodyPr/>
                    <a:lstStyle/>
                    <a:p>
                      <a:pPr marL="0" marR="0" lvl="0" indent="0" algn="l" rtl="0">
                        <a:lnSpc>
                          <a:spcPct val="100000"/>
                        </a:lnSpc>
                        <a:spcBef>
                          <a:spcPts val="0"/>
                        </a:spcBef>
                        <a:spcAft>
                          <a:spcPts val="0"/>
                        </a:spcAft>
                        <a:buClr>
                          <a:srgbClr val="000000"/>
                        </a:buClr>
                        <a:buSzPts val="2000"/>
                        <a:buFont typeface="Arial"/>
                        <a:buNone/>
                      </a:pPr>
                      <a:r>
                        <a:rPr lang="en-US" sz="1500" b="1" u="none" strike="noStrike" cap="none">
                          <a:solidFill>
                            <a:srgbClr val="2E75B5"/>
                          </a:solidFill>
                        </a:rPr>
                        <a:t>Сэтгүүлч коллеж/ Сити ДС</a:t>
                      </a:r>
                      <a:endParaRPr sz="1500" b="1" u="none" strike="noStrike" cap="none">
                        <a:solidFill>
                          <a:srgbClr val="2E75B5"/>
                        </a:solidFill>
                      </a:endParaRPr>
                    </a:p>
                  </a:txBody>
                  <a:tcPr marL="51431" marR="51431" marT="0" marB="0"/>
                </a:tc>
                <a:tc>
                  <a:txBody>
                    <a:bodyPr/>
                    <a:lstStyle/>
                    <a:p>
                      <a:pPr marL="0" marR="0" lvl="0" indent="0" algn="ctr" rtl="0">
                        <a:lnSpc>
                          <a:spcPct val="100000"/>
                        </a:lnSpc>
                        <a:spcBef>
                          <a:spcPts val="0"/>
                        </a:spcBef>
                        <a:spcAft>
                          <a:spcPts val="0"/>
                        </a:spcAft>
                        <a:buClr>
                          <a:srgbClr val="000000"/>
                        </a:buClr>
                        <a:buSzPts val="2000"/>
                        <a:buFont typeface="Arial"/>
                        <a:buNone/>
                      </a:pPr>
                      <a:endParaRPr sz="1500" u="none" strike="noStrike" cap="none">
                        <a:solidFill>
                          <a:schemeClr val="dk1"/>
                        </a:solidFill>
                      </a:endParaRPr>
                    </a:p>
                  </a:txBody>
                  <a:tcPr marL="51431" marR="51431" marT="0" marB="0"/>
                </a:tc>
                <a:tc gridSpan="2">
                  <a:txBody>
                    <a:bodyPr/>
                    <a:lstStyle/>
                    <a:p>
                      <a:pPr marL="0" marR="0" lvl="0" indent="0" algn="ctr" rtl="0">
                        <a:lnSpc>
                          <a:spcPct val="100000"/>
                        </a:lnSpc>
                        <a:spcBef>
                          <a:spcPts val="0"/>
                        </a:spcBef>
                        <a:spcAft>
                          <a:spcPts val="0"/>
                        </a:spcAft>
                        <a:buClr>
                          <a:srgbClr val="000000"/>
                        </a:buClr>
                        <a:buSzPts val="2000"/>
                        <a:buFont typeface="Arial"/>
                        <a:buNone/>
                      </a:pPr>
                      <a:r>
                        <a:rPr lang="en-US" sz="1500" u="none" strike="noStrike" cap="none">
                          <a:solidFill>
                            <a:schemeClr val="dk1"/>
                          </a:solidFill>
                        </a:rPr>
                        <a:t>3</a:t>
                      </a:r>
                      <a:endParaRPr sz="1500" u="none" strike="noStrike" cap="none">
                        <a:solidFill>
                          <a:schemeClr val="dk1"/>
                        </a:solidFill>
                      </a:endParaRPr>
                    </a:p>
                  </a:txBody>
                  <a:tcPr marL="51431" marR="51431" marT="0" marB="0"/>
                </a:tc>
                <a:tc hMerge="1">
                  <a:txBody>
                    <a:bodyPr/>
                    <a:lstStyle/>
                    <a:p>
                      <a:endParaRPr lang="en-US"/>
                    </a:p>
                  </a:txBody>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1500" u="none" strike="noStrike" cap="none">
                          <a:solidFill>
                            <a:schemeClr val="dk1"/>
                          </a:solidFill>
                        </a:rPr>
                        <a:t>14</a:t>
                      </a:r>
                      <a:endParaRPr sz="1500" u="none" strike="noStrike" cap="none">
                        <a:solidFill>
                          <a:schemeClr val="dk1"/>
                        </a:solidFill>
                      </a:endParaRPr>
                    </a:p>
                  </a:txBody>
                  <a:tcPr marL="51431" marR="51431" marT="0" marB="0"/>
                </a:tc>
                <a:tc>
                  <a:txBody>
                    <a:bodyPr/>
                    <a:lstStyle/>
                    <a:p>
                      <a:pPr marL="0" marR="0" lvl="0" indent="0" algn="ctr" rtl="0">
                        <a:lnSpc>
                          <a:spcPct val="100000"/>
                        </a:lnSpc>
                        <a:spcBef>
                          <a:spcPts val="0"/>
                        </a:spcBef>
                        <a:spcAft>
                          <a:spcPts val="0"/>
                        </a:spcAft>
                        <a:buClr>
                          <a:srgbClr val="000000"/>
                        </a:buClr>
                        <a:buSzPts val="2000"/>
                        <a:buFont typeface="Arial"/>
                        <a:buNone/>
                      </a:pPr>
                      <a:r>
                        <a:rPr lang="en-US" sz="1500" b="1" u="none" strike="noStrike" cap="none"/>
                        <a:t>17</a:t>
                      </a:r>
                      <a:endParaRPr sz="1500" b="1" u="none" strike="noStrike" cap="none"/>
                    </a:p>
                  </a:txBody>
                  <a:tcPr marL="51431" marR="51431" marT="0" marB="0"/>
                </a:tc>
                <a:extLst>
                  <a:ext uri="{0D108BD9-81ED-4DB2-BD59-A6C34878D82A}">
                    <a16:rowId xmlns:a16="http://schemas.microsoft.com/office/drawing/2014/main" val="10011"/>
                  </a:ext>
                </a:extLst>
              </a:tr>
              <a:tr h="215404">
                <a:tc>
                  <a:txBody>
                    <a:bodyPr/>
                    <a:lstStyle/>
                    <a:p>
                      <a:pPr marL="0" marR="0" lvl="0" indent="0" algn="l" rtl="0">
                        <a:lnSpc>
                          <a:spcPct val="100000"/>
                        </a:lnSpc>
                        <a:spcBef>
                          <a:spcPts val="0"/>
                        </a:spcBef>
                        <a:spcAft>
                          <a:spcPts val="0"/>
                        </a:spcAft>
                        <a:buClr>
                          <a:srgbClr val="000000"/>
                        </a:buClr>
                        <a:buSzPts val="2000"/>
                        <a:buFont typeface="Arial"/>
                        <a:buNone/>
                      </a:pPr>
                      <a:r>
                        <a:rPr lang="en-US" sz="1500" b="1" u="none" strike="noStrike" cap="none">
                          <a:solidFill>
                            <a:srgbClr val="2E75B5"/>
                          </a:solidFill>
                        </a:rPr>
                        <a:t>Монгол улсын Эрдмийн ИС</a:t>
                      </a:r>
                      <a:endParaRPr sz="1500" b="1" u="none" strike="noStrike" cap="none">
                        <a:solidFill>
                          <a:srgbClr val="2E75B5"/>
                        </a:solidFill>
                      </a:endParaRPr>
                    </a:p>
                  </a:txBody>
                  <a:tcPr marL="51431" marR="51431" marT="0" marB="0"/>
                </a:tc>
                <a:tc>
                  <a:txBody>
                    <a:bodyPr/>
                    <a:lstStyle/>
                    <a:p>
                      <a:pPr marL="0" marR="0" lvl="0" indent="0" algn="ctr" rtl="0">
                        <a:lnSpc>
                          <a:spcPct val="100000"/>
                        </a:lnSpc>
                        <a:spcBef>
                          <a:spcPts val="0"/>
                        </a:spcBef>
                        <a:spcAft>
                          <a:spcPts val="0"/>
                        </a:spcAft>
                        <a:buClr>
                          <a:srgbClr val="000000"/>
                        </a:buClr>
                        <a:buSzPts val="2000"/>
                        <a:buFont typeface="Arial"/>
                        <a:buNone/>
                      </a:pPr>
                      <a:endParaRPr sz="1500" u="none" strike="noStrike" cap="none">
                        <a:solidFill>
                          <a:schemeClr val="dk1"/>
                        </a:solidFill>
                      </a:endParaRPr>
                    </a:p>
                  </a:txBody>
                  <a:tcPr marL="51431" marR="51431" marT="0" marB="0"/>
                </a:tc>
                <a:tc gridSpan="2">
                  <a:txBody>
                    <a:bodyPr/>
                    <a:lstStyle/>
                    <a:p>
                      <a:pPr marL="0" marR="0" lvl="0" indent="0" algn="ctr" rtl="0">
                        <a:lnSpc>
                          <a:spcPct val="100000"/>
                        </a:lnSpc>
                        <a:spcBef>
                          <a:spcPts val="0"/>
                        </a:spcBef>
                        <a:spcAft>
                          <a:spcPts val="0"/>
                        </a:spcAft>
                        <a:buClr>
                          <a:srgbClr val="000000"/>
                        </a:buClr>
                        <a:buSzPts val="2000"/>
                        <a:buFont typeface="Arial"/>
                        <a:buNone/>
                      </a:pPr>
                      <a:r>
                        <a:rPr lang="en-US" sz="1500" u="none" strike="noStrike" cap="none">
                          <a:solidFill>
                            <a:schemeClr val="dk1"/>
                          </a:solidFill>
                        </a:rPr>
                        <a:t>5</a:t>
                      </a:r>
                      <a:endParaRPr sz="1500" u="none" strike="noStrike" cap="none">
                        <a:solidFill>
                          <a:schemeClr val="dk1"/>
                        </a:solidFill>
                      </a:endParaRPr>
                    </a:p>
                  </a:txBody>
                  <a:tcPr marL="51431" marR="51431" marT="0" marB="0"/>
                </a:tc>
                <a:tc hMerge="1">
                  <a:txBody>
                    <a:bodyPr/>
                    <a:lstStyle/>
                    <a:p>
                      <a:endParaRPr lang="en-US"/>
                    </a:p>
                  </a:txBody>
                  <a:tcPr/>
                </a:tc>
                <a:tc>
                  <a:txBody>
                    <a:bodyPr/>
                    <a:lstStyle/>
                    <a:p>
                      <a:pPr marL="0" marR="0" lvl="0" indent="0" algn="ctr" rtl="0">
                        <a:lnSpc>
                          <a:spcPct val="100000"/>
                        </a:lnSpc>
                        <a:spcBef>
                          <a:spcPts val="0"/>
                        </a:spcBef>
                        <a:spcAft>
                          <a:spcPts val="0"/>
                        </a:spcAft>
                        <a:buClr>
                          <a:srgbClr val="000000"/>
                        </a:buClr>
                        <a:buSzPts val="2000"/>
                        <a:buFont typeface="Arial"/>
                        <a:buNone/>
                      </a:pPr>
                      <a:endParaRPr sz="1500" u="none" strike="noStrike" cap="none">
                        <a:solidFill>
                          <a:schemeClr val="dk1"/>
                        </a:solidFill>
                      </a:endParaRPr>
                    </a:p>
                  </a:txBody>
                  <a:tcPr marL="51431" marR="51431" marT="0" marB="0"/>
                </a:tc>
                <a:tc>
                  <a:txBody>
                    <a:bodyPr/>
                    <a:lstStyle/>
                    <a:p>
                      <a:pPr marL="0" marR="0" lvl="0" indent="0" algn="ctr" rtl="0">
                        <a:lnSpc>
                          <a:spcPct val="100000"/>
                        </a:lnSpc>
                        <a:spcBef>
                          <a:spcPts val="0"/>
                        </a:spcBef>
                        <a:spcAft>
                          <a:spcPts val="0"/>
                        </a:spcAft>
                        <a:buClr>
                          <a:srgbClr val="000000"/>
                        </a:buClr>
                        <a:buSzPts val="2000"/>
                        <a:buFont typeface="Arial"/>
                        <a:buNone/>
                      </a:pPr>
                      <a:r>
                        <a:rPr lang="en-US" sz="1500" b="1" u="none" strike="noStrike" cap="none"/>
                        <a:t>5</a:t>
                      </a:r>
                      <a:endParaRPr sz="1500" b="1" u="none" strike="noStrike" cap="none"/>
                    </a:p>
                  </a:txBody>
                  <a:tcPr marL="51431" marR="51431" marT="0" marB="0"/>
                </a:tc>
                <a:extLst>
                  <a:ext uri="{0D108BD9-81ED-4DB2-BD59-A6C34878D82A}">
                    <a16:rowId xmlns:a16="http://schemas.microsoft.com/office/drawing/2014/main" val="10012"/>
                  </a:ext>
                </a:extLst>
              </a:tr>
              <a:tr h="215404">
                <a:tc>
                  <a:txBody>
                    <a:bodyPr/>
                    <a:lstStyle/>
                    <a:p>
                      <a:pPr marL="0" marR="0" lvl="0" indent="0" algn="l" rtl="0">
                        <a:lnSpc>
                          <a:spcPct val="100000"/>
                        </a:lnSpc>
                        <a:spcBef>
                          <a:spcPts val="0"/>
                        </a:spcBef>
                        <a:spcAft>
                          <a:spcPts val="0"/>
                        </a:spcAft>
                        <a:buClr>
                          <a:srgbClr val="000000"/>
                        </a:buClr>
                        <a:buSzPts val="2000"/>
                        <a:buFont typeface="Arial"/>
                        <a:buNone/>
                      </a:pPr>
                      <a:r>
                        <a:rPr lang="en-US" sz="1500" b="1" u="none" strike="noStrike" cap="none">
                          <a:solidFill>
                            <a:srgbClr val="2E75B5"/>
                          </a:solidFill>
                        </a:rPr>
                        <a:t>MIU</a:t>
                      </a:r>
                      <a:endParaRPr sz="1500" b="1" u="none" strike="noStrike" cap="none">
                        <a:solidFill>
                          <a:srgbClr val="2E75B5"/>
                        </a:solidFill>
                      </a:endParaRPr>
                    </a:p>
                  </a:txBody>
                  <a:tcPr marL="51431" marR="51431" marT="0" marB="0"/>
                </a:tc>
                <a:tc>
                  <a:txBody>
                    <a:bodyPr/>
                    <a:lstStyle/>
                    <a:p>
                      <a:pPr marL="0" marR="0" lvl="0" indent="0" algn="ctr" rtl="0">
                        <a:lnSpc>
                          <a:spcPct val="100000"/>
                        </a:lnSpc>
                        <a:spcBef>
                          <a:spcPts val="0"/>
                        </a:spcBef>
                        <a:spcAft>
                          <a:spcPts val="0"/>
                        </a:spcAft>
                        <a:buClr>
                          <a:srgbClr val="000000"/>
                        </a:buClr>
                        <a:buSzPts val="2000"/>
                        <a:buFont typeface="Arial"/>
                        <a:buNone/>
                      </a:pPr>
                      <a:endParaRPr sz="1500" u="none" strike="noStrike" cap="none">
                        <a:solidFill>
                          <a:schemeClr val="dk1"/>
                        </a:solidFill>
                      </a:endParaRPr>
                    </a:p>
                  </a:txBody>
                  <a:tcPr marL="51431" marR="51431" marT="0" marB="0"/>
                </a:tc>
                <a:tc gridSpan="2">
                  <a:txBody>
                    <a:bodyPr/>
                    <a:lstStyle/>
                    <a:p>
                      <a:pPr marL="0" marR="0" lvl="0" indent="0" algn="ctr" rtl="0">
                        <a:lnSpc>
                          <a:spcPct val="100000"/>
                        </a:lnSpc>
                        <a:spcBef>
                          <a:spcPts val="0"/>
                        </a:spcBef>
                        <a:spcAft>
                          <a:spcPts val="0"/>
                        </a:spcAft>
                        <a:buClr>
                          <a:srgbClr val="000000"/>
                        </a:buClr>
                        <a:buSzPts val="2000"/>
                        <a:buFont typeface="Arial"/>
                        <a:buNone/>
                      </a:pPr>
                      <a:endParaRPr sz="1500" u="none" strike="noStrike" cap="none">
                        <a:solidFill>
                          <a:schemeClr val="dk1"/>
                        </a:solidFill>
                      </a:endParaRPr>
                    </a:p>
                  </a:txBody>
                  <a:tcPr marL="51431" marR="51431" marT="0" marB="0"/>
                </a:tc>
                <a:tc hMerge="1">
                  <a:txBody>
                    <a:bodyPr/>
                    <a:lstStyle/>
                    <a:p>
                      <a:endParaRPr lang="en-US"/>
                    </a:p>
                  </a:txBody>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1500" u="none" strike="noStrike" cap="none">
                          <a:solidFill>
                            <a:schemeClr val="dk1"/>
                          </a:solidFill>
                        </a:rPr>
                        <a:t>9</a:t>
                      </a:r>
                      <a:endParaRPr sz="1500" u="none" strike="noStrike" cap="none">
                        <a:solidFill>
                          <a:schemeClr val="dk1"/>
                        </a:solidFill>
                      </a:endParaRPr>
                    </a:p>
                  </a:txBody>
                  <a:tcPr marL="51431" marR="51431" marT="0" marB="0"/>
                </a:tc>
                <a:tc>
                  <a:txBody>
                    <a:bodyPr/>
                    <a:lstStyle/>
                    <a:p>
                      <a:pPr marL="0" marR="0" lvl="0" indent="0" algn="ctr" rtl="0">
                        <a:lnSpc>
                          <a:spcPct val="100000"/>
                        </a:lnSpc>
                        <a:spcBef>
                          <a:spcPts val="0"/>
                        </a:spcBef>
                        <a:spcAft>
                          <a:spcPts val="0"/>
                        </a:spcAft>
                        <a:buClr>
                          <a:srgbClr val="000000"/>
                        </a:buClr>
                        <a:buSzPts val="2000"/>
                        <a:buFont typeface="Arial"/>
                        <a:buNone/>
                      </a:pPr>
                      <a:r>
                        <a:rPr lang="en-US" sz="1500" b="1" u="none" strike="noStrike" cap="none"/>
                        <a:t>9</a:t>
                      </a:r>
                      <a:endParaRPr sz="1500" b="1" u="none" strike="noStrike" cap="none"/>
                    </a:p>
                  </a:txBody>
                  <a:tcPr marL="51431" marR="51431" marT="0" marB="0"/>
                </a:tc>
                <a:extLst>
                  <a:ext uri="{0D108BD9-81ED-4DB2-BD59-A6C34878D82A}">
                    <a16:rowId xmlns:a16="http://schemas.microsoft.com/office/drawing/2014/main" val="10013"/>
                  </a:ext>
                </a:extLst>
              </a:tr>
              <a:tr h="215404">
                <a:tc>
                  <a:txBody>
                    <a:bodyPr/>
                    <a:lstStyle/>
                    <a:p>
                      <a:pPr marL="0" marR="0" lvl="0" indent="0" algn="l" rtl="0">
                        <a:lnSpc>
                          <a:spcPct val="100000"/>
                        </a:lnSpc>
                        <a:spcBef>
                          <a:spcPts val="0"/>
                        </a:spcBef>
                        <a:spcAft>
                          <a:spcPts val="0"/>
                        </a:spcAft>
                        <a:buClr>
                          <a:srgbClr val="000000"/>
                        </a:buClr>
                        <a:buSzPts val="2000"/>
                        <a:buFont typeface="Arial"/>
                        <a:buNone/>
                      </a:pPr>
                      <a:r>
                        <a:rPr lang="en-US" sz="1500" b="1" u="none" strike="noStrike" cap="none">
                          <a:solidFill>
                            <a:srgbClr val="2E75B5"/>
                          </a:solidFill>
                        </a:rPr>
                        <a:t>МҮИС</a:t>
                      </a:r>
                      <a:endParaRPr sz="1500" b="1" u="none" strike="noStrike" cap="none">
                        <a:solidFill>
                          <a:srgbClr val="2E75B5"/>
                        </a:solidFill>
                      </a:endParaRPr>
                    </a:p>
                  </a:txBody>
                  <a:tcPr marL="51431" marR="51431" marT="0" marB="0"/>
                </a:tc>
                <a:tc>
                  <a:txBody>
                    <a:bodyPr/>
                    <a:lstStyle/>
                    <a:p>
                      <a:pPr marL="0" marR="0" lvl="0" indent="0" algn="ctr" rtl="0">
                        <a:lnSpc>
                          <a:spcPct val="100000"/>
                        </a:lnSpc>
                        <a:spcBef>
                          <a:spcPts val="0"/>
                        </a:spcBef>
                        <a:spcAft>
                          <a:spcPts val="0"/>
                        </a:spcAft>
                        <a:buClr>
                          <a:srgbClr val="000000"/>
                        </a:buClr>
                        <a:buSzPts val="2000"/>
                        <a:buFont typeface="Arial"/>
                        <a:buNone/>
                      </a:pPr>
                      <a:endParaRPr sz="1500" u="none" strike="noStrike" cap="none">
                        <a:solidFill>
                          <a:schemeClr val="dk1"/>
                        </a:solidFill>
                      </a:endParaRPr>
                    </a:p>
                  </a:txBody>
                  <a:tcPr marL="51431" marR="51431" marT="0" marB="0"/>
                </a:tc>
                <a:tc gridSpan="2">
                  <a:txBody>
                    <a:bodyPr/>
                    <a:lstStyle/>
                    <a:p>
                      <a:pPr marL="0" marR="0" lvl="0" indent="0" algn="ctr" rtl="0">
                        <a:lnSpc>
                          <a:spcPct val="100000"/>
                        </a:lnSpc>
                        <a:spcBef>
                          <a:spcPts val="0"/>
                        </a:spcBef>
                        <a:spcAft>
                          <a:spcPts val="0"/>
                        </a:spcAft>
                        <a:buClr>
                          <a:srgbClr val="000000"/>
                        </a:buClr>
                        <a:buSzPts val="2000"/>
                        <a:buFont typeface="Arial"/>
                        <a:buNone/>
                      </a:pPr>
                      <a:endParaRPr sz="1500" u="none" strike="noStrike" cap="none">
                        <a:solidFill>
                          <a:schemeClr val="dk1"/>
                        </a:solidFill>
                      </a:endParaRPr>
                    </a:p>
                  </a:txBody>
                  <a:tcPr marL="51431" marR="51431" marT="0" marB="0"/>
                </a:tc>
                <a:tc hMerge="1">
                  <a:txBody>
                    <a:bodyPr/>
                    <a:lstStyle/>
                    <a:p>
                      <a:endParaRPr lang="en-US"/>
                    </a:p>
                  </a:txBody>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1500" u="none" strike="noStrike" cap="none">
                          <a:solidFill>
                            <a:schemeClr val="dk1"/>
                          </a:solidFill>
                        </a:rPr>
                        <a:t>33</a:t>
                      </a:r>
                      <a:endParaRPr sz="1500" u="none" strike="noStrike" cap="none">
                        <a:solidFill>
                          <a:schemeClr val="dk1"/>
                        </a:solidFill>
                      </a:endParaRPr>
                    </a:p>
                  </a:txBody>
                  <a:tcPr marL="51431" marR="51431" marT="0" marB="0"/>
                </a:tc>
                <a:tc>
                  <a:txBody>
                    <a:bodyPr/>
                    <a:lstStyle/>
                    <a:p>
                      <a:pPr marL="0" marR="0" lvl="0" indent="0" algn="ctr" rtl="0">
                        <a:lnSpc>
                          <a:spcPct val="100000"/>
                        </a:lnSpc>
                        <a:spcBef>
                          <a:spcPts val="0"/>
                        </a:spcBef>
                        <a:spcAft>
                          <a:spcPts val="0"/>
                        </a:spcAft>
                        <a:buClr>
                          <a:srgbClr val="000000"/>
                        </a:buClr>
                        <a:buSzPts val="2000"/>
                        <a:buFont typeface="Arial"/>
                        <a:buNone/>
                      </a:pPr>
                      <a:r>
                        <a:rPr lang="en-US" sz="1500" b="1" u="none" strike="noStrike" cap="none"/>
                        <a:t>33</a:t>
                      </a:r>
                      <a:endParaRPr sz="1500" b="1" u="none" strike="noStrike" cap="none"/>
                    </a:p>
                  </a:txBody>
                  <a:tcPr marL="51431" marR="51431" marT="0" marB="0"/>
                </a:tc>
                <a:extLst>
                  <a:ext uri="{0D108BD9-81ED-4DB2-BD59-A6C34878D82A}">
                    <a16:rowId xmlns:a16="http://schemas.microsoft.com/office/drawing/2014/main" val="10014"/>
                  </a:ext>
                </a:extLst>
              </a:tr>
              <a:tr h="215404">
                <a:tc>
                  <a:txBody>
                    <a:bodyPr/>
                    <a:lstStyle/>
                    <a:p>
                      <a:pPr marL="0" marR="0" lvl="0" indent="0" algn="l" rtl="0">
                        <a:lnSpc>
                          <a:spcPct val="100000"/>
                        </a:lnSpc>
                        <a:spcBef>
                          <a:spcPts val="0"/>
                        </a:spcBef>
                        <a:spcAft>
                          <a:spcPts val="0"/>
                        </a:spcAft>
                        <a:buClr>
                          <a:srgbClr val="000000"/>
                        </a:buClr>
                        <a:buSzPts val="2000"/>
                        <a:buFont typeface="Arial"/>
                        <a:buNone/>
                      </a:pPr>
                      <a:r>
                        <a:rPr lang="en-US" sz="1500" b="1" u="none" strike="noStrike" cap="none">
                          <a:solidFill>
                            <a:srgbClr val="2E75B5"/>
                          </a:solidFill>
                        </a:rPr>
                        <a:t>Олон улс судлалын ДС</a:t>
                      </a:r>
                      <a:endParaRPr sz="1500" b="1" u="none" strike="noStrike" cap="none">
                        <a:solidFill>
                          <a:srgbClr val="2E75B5"/>
                        </a:solidFill>
                      </a:endParaRPr>
                    </a:p>
                  </a:txBody>
                  <a:tcPr marL="51431" marR="51431" marT="0" marB="0"/>
                </a:tc>
                <a:tc>
                  <a:txBody>
                    <a:bodyPr/>
                    <a:lstStyle/>
                    <a:p>
                      <a:pPr marL="0" marR="0" lvl="0" indent="0" algn="ctr" rtl="0">
                        <a:lnSpc>
                          <a:spcPct val="100000"/>
                        </a:lnSpc>
                        <a:spcBef>
                          <a:spcPts val="0"/>
                        </a:spcBef>
                        <a:spcAft>
                          <a:spcPts val="0"/>
                        </a:spcAft>
                        <a:buClr>
                          <a:srgbClr val="000000"/>
                        </a:buClr>
                        <a:buSzPts val="2000"/>
                        <a:buFont typeface="Arial"/>
                        <a:buNone/>
                      </a:pPr>
                      <a:endParaRPr sz="1500" u="none" strike="noStrike" cap="none">
                        <a:solidFill>
                          <a:schemeClr val="dk1"/>
                        </a:solidFill>
                      </a:endParaRPr>
                    </a:p>
                  </a:txBody>
                  <a:tcPr marL="51431" marR="51431" marT="0" marB="0"/>
                </a:tc>
                <a:tc gridSpan="2">
                  <a:txBody>
                    <a:bodyPr/>
                    <a:lstStyle/>
                    <a:p>
                      <a:pPr marL="0" marR="0" lvl="0" indent="0" algn="ctr" rtl="0">
                        <a:lnSpc>
                          <a:spcPct val="100000"/>
                        </a:lnSpc>
                        <a:spcBef>
                          <a:spcPts val="0"/>
                        </a:spcBef>
                        <a:spcAft>
                          <a:spcPts val="0"/>
                        </a:spcAft>
                        <a:buClr>
                          <a:srgbClr val="000000"/>
                        </a:buClr>
                        <a:buSzPts val="2000"/>
                        <a:buFont typeface="Arial"/>
                        <a:buNone/>
                      </a:pPr>
                      <a:endParaRPr sz="1500" u="none" strike="noStrike" cap="none">
                        <a:solidFill>
                          <a:schemeClr val="dk1"/>
                        </a:solidFill>
                      </a:endParaRPr>
                    </a:p>
                  </a:txBody>
                  <a:tcPr marL="51431" marR="51431" marT="0" marB="0"/>
                </a:tc>
                <a:tc hMerge="1">
                  <a:txBody>
                    <a:bodyPr/>
                    <a:lstStyle/>
                    <a:p>
                      <a:endParaRPr lang="en-US"/>
                    </a:p>
                  </a:txBody>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1500" u="none" strike="noStrike" cap="none">
                          <a:solidFill>
                            <a:schemeClr val="dk1"/>
                          </a:solidFill>
                        </a:rPr>
                        <a:t>5</a:t>
                      </a:r>
                      <a:endParaRPr sz="1500" u="none" strike="noStrike" cap="none">
                        <a:solidFill>
                          <a:schemeClr val="dk1"/>
                        </a:solidFill>
                      </a:endParaRPr>
                    </a:p>
                  </a:txBody>
                  <a:tcPr marL="51431" marR="51431" marT="0" marB="0"/>
                </a:tc>
                <a:tc>
                  <a:txBody>
                    <a:bodyPr/>
                    <a:lstStyle/>
                    <a:p>
                      <a:pPr marL="0" marR="0" lvl="0" indent="0" algn="ctr" rtl="0">
                        <a:lnSpc>
                          <a:spcPct val="100000"/>
                        </a:lnSpc>
                        <a:spcBef>
                          <a:spcPts val="0"/>
                        </a:spcBef>
                        <a:spcAft>
                          <a:spcPts val="0"/>
                        </a:spcAft>
                        <a:buClr>
                          <a:srgbClr val="000000"/>
                        </a:buClr>
                        <a:buSzPts val="2000"/>
                        <a:buFont typeface="Arial"/>
                        <a:buNone/>
                      </a:pPr>
                      <a:r>
                        <a:rPr lang="en-US" sz="1500" b="1" u="none" strike="noStrike" cap="none"/>
                        <a:t>5</a:t>
                      </a:r>
                      <a:endParaRPr sz="1500" b="1" u="none" strike="noStrike" cap="none"/>
                    </a:p>
                  </a:txBody>
                  <a:tcPr marL="51431" marR="51431" marT="0" marB="0"/>
                </a:tc>
                <a:extLst>
                  <a:ext uri="{0D108BD9-81ED-4DB2-BD59-A6C34878D82A}">
                    <a16:rowId xmlns:a16="http://schemas.microsoft.com/office/drawing/2014/main" val="10015"/>
                  </a:ext>
                </a:extLst>
              </a:tr>
              <a:tr h="215404">
                <a:tc>
                  <a:txBody>
                    <a:bodyPr/>
                    <a:lstStyle/>
                    <a:p>
                      <a:pPr marL="0" marR="0" lvl="0" indent="0" algn="l" rtl="0">
                        <a:lnSpc>
                          <a:spcPct val="100000"/>
                        </a:lnSpc>
                        <a:spcBef>
                          <a:spcPts val="0"/>
                        </a:spcBef>
                        <a:spcAft>
                          <a:spcPts val="0"/>
                        </a:spcAft>
                        <a:buClr>
                          <a:srgbClr val="000000"/>
                        </a:buClr>
                        <a:buSzPts val="2000"/>
                        <a:buFont typeface="Arial"/>
                        <a:buNone/>
                      </a:pPr>
                      <a:r>
                        <a:rPr lang="en-US" sz="1500" b="1" u="none" strike="noStrike" cap="none">
                          <a:solidFill>
                            <a:srgbClr val="2E75B5"/>
                          </a:solidFill>
                        </a:rPr>
                        <a:t>Глобаль удирдагч ДС</a:t>
                      </a:r>
                      <a:endParaRPr sz="1500" b="1" u="none" strike="noStrike" cap="none">
                        <a:solidFill>
                          <a:srgbClr val="2E75B5"/>
                        </a:solidFill>
                      </a:endParaRPr>
                    </a:p>
                  </a:txBody>
                  <a:tcPr marL="51431" marR="51431" marT="0" marB="0"/>
                </a:tc>
                <a:tc>
                  <a:txBody>
                    <a:bodyPr/>
                    <a:lstStyle/>
                    <a:p>
                      <a:pPr marL="0" marR="0" lvl="0" indent="0" algn="ctr" rtl="0">
                        <a:lnSpc>
                          <a:spcPct val="100000"/>
                        </a:lnSpc>
                        <a:spcBef>
                          <a:spcPts val="0"/>
                        </a:spcBef>
                        <a:spcAft>
                          <a:spcPts val="0"/>
                        </a:spcAft>
                        <a:buClr>
                          <a:srgbClr val="000000"/>
                        </a:buClr>
                        <a:buSzPts val="2000"/>
                        <a:buFont typeface="Arial"/>
                        <a:buNone/>
                      </a:pPr>
                      <a:endParaRPr sz="1500" u="none" strike="noStrike" cap="none">
                        <a:solidFill>
                          <a:schemeClr val="dk1"/>
                        </a:solidFill>
                      </a:endParaRPr>
                    </a:p>
                  </a:txBody>
                  <a:tcPr marL="51431" marR="51431" marT="0" marB="0"/>
                </a:tc>
                <a:tc gridSpan="2">
                  <a:txBody>
                    <a:bodyPr/>
                    <a:lstStyle/>
                    <a:p>
                      <a:pPr marL="0" marR="0" lvl="0" indent="0" algn="ctr" rtl="0">
                        <a:lnSpc>
                          <a:spcPct val="100000"/>
                        </a:lnSpc>
                        <a:spcBef>
                          <a:spcPts val="0"/>
                        </a:spcBef>
                        <a:spcAft>
                          <a:spcPts val="0"/>
                        </a:spcAft>
                        <a:buClr>
                          <a:srgbClr val="000000"/>
                        </a:buClr>
                        <a:buSzPts val="2000"/>
                        <a:buFont typeface="Arial"/>
                        <a:buNone/>
                      </a:pPr>
                      <a:endParaRPr sz="1500" u="none" strike="noStrike" cap="none">
                        <a:solidFill>
                          <a:schemeClr val="dk1"/>
                        </a:solidFill>
                      </a:endParaRPr>
                    </a:p>
                  </a:txBody>
                  <a:tcPr marL="51431" marR="51431" marT="0" marB="0"/>
                </a:tc>
                <a:tc hMerge="1">
                  <a:txBody>
                    <a:bodyPr/>
                    <a:lstStyle/>
                    <a:p>
                      <a:endParaRPr lang="en-US"/>
                    </a:p>
                  </a:txBody>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1500" u="none" strike="noStrike" cap="none">
                          <a:solidFill>
                            <a:schemeClr val="dk1"/>
                          </a:solidFill>
                        </a:rPr>
                        <a:t>1</a:t>
                      </a:r>
                      <a:endParaRPr sz="1500" u="none" strike="noStrike" cap="none">
                        <a:solidFill>
                          <a:schemeClr val="dk1"/>
                        </a:solidFill>
                      </a:endParaRPr>
                    </a:p>
                  </a:txBody>
                  <a:tcPr marL="51431" marR="51431" marT="0" marB="0"/>
                </a:tc>
                <a:tc>
                  <a:txBody>
                    <a:bodyPr/>
                    <a:lstStyle/>
                    <a:p>
                      <a:pPr marL="0" marR="0" lvl="0" indent="0" algn="ctr" rtl="0">
                        <a:lnSpc>
                          <a:spcPct val="100000"/>
                        </a:lnSpc>
                        <a:spcBef>
                          <a:spcPts val="0"/>
                        </a:spcBef>
                        <a:spcAft>
                          <a:spcPts val="0"/>
                        </a:spcAft>
                        <a:buClr>
                          <a:srgbClr val="000000"/>
                        </a:buClr>
                        <a:buSzPts val="2000"/>
                        <a:buFont typeface="Arial"/>
                        <a:buNone/>
                      </a:pPr>
                      <a:r>
                        <a:rPr lang="en-US" sz="1500" b="1" u="none" strike="noStrike" cap="none"/>
                        <a:t>1</a:t>
                      </a:r>
                      <a:endParaRPr sz="1500" b="1" u="none" strike="noStrike" cap="none"/>
                    </a:p>
                  </a:txBody>
                  <a:tcPr marL="51431" marR="51431" marT="0" marB="0"/>
                </a:tc>
                <a:extLst>
                  <a:ext uri="{0D108BD9-81ED-4DB2-BD59-A6C34878D82A}">
                    <a16:rowId xmlns:a16="http://schemas.microsoft.com/office/drawing/2014/main" val="10016"/>
                  </a:ext>
                </a:extLst>
              </a:tr>
              <a:tr h="235508">
                <a:tc>
                  <a:txBody>
                    <a:bodyPr/>
                    <a:lstStyle/>
                    <a:p>
                      <a:pPr marL="0" marR="0" lvl="0" indent="0" algn="l" rtl="0">
                        <a:lnSpc>
                          <a:spcPct val="100000"/>
                        </a:lnSpc>
                        <a:spcBef>
                          <a:spcPts val="0"/>
                        </a:spcBef>
                        <a:spcAft>
                          <a:spcPts val="0"/>
                        </a:spcAft>
                        <a:buClr>
                          <a:srgbClr val="000000"/>
                        </a:buClr>
                        <a:buSzPts val="2000"/>
                        <a:buFont typeface="Arial"/>
                        <a:buNone/>
                      </a:pPr>
                      <a:r>
                        <a:rPr lang="en-US" sz="1500" b="1" u="none" strike="noStrike" cap="none">
                          <a:solidFill>
                            <a:srgbClr val="2E75B5"/>
                          </a:solidFill>
                          <a:latin typeface="Calibri"/>
                          <a:ea typeface="Calibri"/>
                          <a:cs typeface="Calibri"/>
                          <a:sym typeface="Calibri"/>
                        </a:rPr>
                        <a:t>Total</a:t>
                      </a:r>
                      <a:endParaRPr sz="1500" b="1" u="none" strike="noStrike" cap="none">
                        <a:solidFill>
                          <a:srgbClr val="2E75B5"/>
                        </a:solidFill>
                        <a:latin typeface="Calibri"/>
                        <a:ea typeface="Calibri"/>
                        <a:cs typeface="Calibri"/>
                        <a:sym typeface="Calibri"/>
                      </a:endParaRPr>
                    </a:p>
                  </a:txBody>
                  <a:tcPr marL="51431" marR="51431" marT="0" marB="0"/>
                </a:tc>
                <a:tc>
                  <a:txBody>
                    <a:bodyPr/>
                    <a:lstStyle/>
                    <a:p>
                      <a:pPr marL="0" marR="0" lvl="0" indent="0" algn="ctr" rtl="0">
                        <a:lnSpc>
                          <a:spcPct val="115000"/>
                        </a:lnSpc>
                        <a:spcBef>
                          <a:spcPts val="0"/>
                        </a:spcBef>
                        <a:spcAft>
                          <a:spcPts val="0"/>
                        </a:spcAft>
                        <a:buClr>
                          <a:srgbClr val="000000"/>
                        </a:buClr>
                        <a:buSzPts val="2000"/>
                        <a:buFont typeface="Arial"/>
                        <a:buNone/>
                      </a:pPr>
                      <a:r>
                        <a:rPr lang="en-US" sz="1500" u="none" strike="noStrike" cap="none">
                          <a:solidFill>
                            <a:srgbClr val="1C4587"/>
                          </a:solidFill>
                          <a:latin typeface="Calibri"/>
                          <a:ea typeface="Calibri"/>
                          <a:cs typeface="Calibri"/>
                          <a:sym typeface="Calibri"/>
                        </a:rPr>
                        <a:t>86</a:t>
                      </a:r>
                      <a:endParaRPr sz="1500" u="none" strike="noStrike" cap="none">
                        <a:solidFill>
                          <a:srgbClr val="1C4587"/>
                        </a:solidFill>
                        <a:latin typeface="Calibri"/>
                        <a:ea typeface="Calibri"/>
                        <a:cs typeface="Calibri"/>
                        <a:sym typeface="Calibri"/>
                      </a:endParaRPr>
                    </a:p>
                  </a:txBody>
                  <a:tcPr marL="51431" marR="51431" marT="0" marB="0"/>
                </a:tc>
                <a:tc gridSpan="2">
                  <a:txBody>
                    <a:bodyPr/>
                    <a:lstStyle/>
                    <a:p>
                      <a:pPr marL="0" marR="0" lvl="0" indent="0" algn="ctr" rtl="0">
                        <a:lnSpc>
                          <a:spcPct val="115000"/>
                        </a:lnSpc>
                        <a:spcBef>
                          <a:spcPts val="0"/>
                        </a:spcBef>
                        <a:spcAft>
                          <a:spcPts val="0"/>
                        </a:spcAft>
                        <a:buClr>
                          <a:srgbClr val="000000"/>
                        </a:buClr>
                        <a:buSzPts val="2000"/>
                        <a:buFont typeface="Arial"/>
                        <a:buNone/>
                      </a:pPr>
                      <a:r>
                        <a:rPr lang="en-US" sz="1500" u="none" strike="noStrike" cap="none">
                          <a:solidFill>
                            <a:srgbClr val="1C4587"/>
                          </a:solidFill>
                          <a:latin typeface="Calibri"/>
                          <a:ea typeface="Calibri"/>
                          <a:cs typeface="Calibri"/>
                          <a:sym typeface="Calibri"/>
                        </a:rPr>
                        <a:t>136</a:t>
                      </a:r>
                      <a:endParaRPr sz="1500" u="none" strike="noStrike" cap="none">
                        <a:solidFill>
                          <a:srgbClr val="1C4587"/>
                        </a:solidFill>
                        <a:latin typeface="Calibri"/>
                        <a:ea typeface="Calibri"/>
                        <a:cs typeface="Calibri"/>
                        <a:sym typeface="Calibri"/>
                      </a:endParaRPr>
                    </a:p>
                  </a:txBody>
                  <a:tcPr marL="51431" marR="51431" marT="0" marB="0"/>
                </a:tc>
                <a:tc hMerge="1">
                  <a:txBody>
                    <a:bodyPr/>
                    <a:lstStyle/>
                    <a:p>
                      <a:endParaRPr lang="en-US"/>
                    </a:p>
                  </a:txBody>
                  <a:tcPr/>
                </a:tc>
                <a:tc>
                  <a:txBody>
                    <a:bodyPr/>
                    <a:lstStyle/>
                    <a:p>
                      <a:pPr marL="0" marR="0" lvl="0" indent="0" algn="ctr" rtl="0">
                        <a:lnSpc>
                          <a:spcPct val="115000"/>
                        </a:lnSpc>
                        <a:spcBef>
                          <a:spcPts val="0"/>
                        </a:spcBef>
                        <a:spcAft>
                          <a:spcPts val="0"/>
                        </a:spcAft>
                        <a:buClr>
                          <a:srgbClr val="000000"/>
                        </a:buClr>
                        <a:buSzPts val="2000"/>
                        <a:buFont typeface="Arial"/>
                        <a:buNone/>
                      </a:pPr>
                      <a:r>
                        <a:rPr lang="en-US" sz="1500" u="none" strike="noStrike" cap="none">
                          <a:solidFill>
                            <a:srgbClr val="1C4587"/>
                          </a:solidFill>
                          <a:latin typeface="Calibri"/>
                          <a:ea typeface="Calibri"/>
                          <a:cs typeface="Calibri"/>
                          <a:sym typeface="Calibri"/>
                        </a:rPr>
                        <a:t>73</a:t>
                      </a:r>
                      <a:r>
                        <a:rPr lang="en-US" sz="1500" u="none" strike="noStrike" cap="none">
                          <a:solidFill>
                            <a:srgbClr val="1C4587"/>
                          </a:solidFill>
                        </a:rPr>
                        <a:t>8</a:t>
                      </a:r>
                      <a:endParaRPr sz="1500" u="none" strike="noStrike" cap="none">
                        <a:solidFill>
                          <a:srgbClr val="1C4587"/>
                        </a:solidFill>
                        <a:latin typeface="Calibri"/>
                        <a:ea typeface="Calibri"/>
                        <a:cs typeface="Calibri"/>
                        <a:sym typeface="Calibri"/>
                      </a:endParaRPr>
                    </a:p>
                  </a:txBody>
                  <a:tcPr marL="51431" marR="51431" marT="0" marB="0"/>
                </a:tc>
                <a:tc>
                  <a:txBody>
                    <a:bodyPr/>
                    <a:lstStyle/>
                    <a:p>
                      <a:pPr marL="0" marR="0" lvl="0" indent="0" algn="ctr" rtl="0">
                        <a:lnSpc>
                          <a:spcPct val="115000"/>
                        </a:lnSpc>
                        <a:spcBef>
                          <a:spcPts val="0"/>
                        </a:spcBef>
                        <a:spcAft>
                          <a:spcPts val="0"/>
                        </a:spcAft>
                        <a:buClr>
                          <a:srgbClr val="000000"/>
                        </a:buClr>
                        <a:buSzPts val="2000"/>
                        <a:buFont typeface="Arial"/>
                        <a:buNone/>
                      </a:pPr>
                      <a:r>
                        <a:rPr lang="en-US" sz="1500" u="none" strike="noStrike" cap="none">
                          <a:solidFill>
                            <a:srgbClr val="1C4587"/>
                          </a:solidFill>
                          <a:latin typeface="Calibri"/>
                          <a:ea typeface="Calibri"/>
                          <a:cs typeface="Calibri"/>
                          <a:sym typeface="Calibri"/>
                        </a:rPr>
                        <a:t>9</a:t>
                      </a:r>
                      <a:r>
                        <a:rPr lang="en-US" sz="1500" u="none" strike="noStrike" cap="none">
                          <a:solidFill>
                            <a:srgbClr val="1C4587"/>
                          </a:solidFill>
                        </a:rPr>
                        <a:t>60</a:t>
                      </a:r>
                      <a:endParaRPr sz="1500" u="none" strike="noStrike" cap="none">
                        <a:solidFill>
                          <a:srgbClr val="1C4587"/>
                        </a:solidFill>
                        <a:latin typeface="Calibri"/>
                        <a:ea typeface="Calibri"/>
                        <a:cs typeface="Calibri"/>
                        <a:sym typeface="Calibri"/>
                      </a:endParaRPr>
                    </a:p>
                  </a:txBody>
                  <a:tcPr marL="51431" marR="51431" marT="0" marB="0"/>
                </a:tc>
                <a:extLst>
                  <a:ext uri="{0D108BD9-81ED-4DB2-BD59-A6C34878D82A}">
                    <a16:rowId xmlns:a16="http://schemas.microsoft.com/office/drawing/2014/main" val="10017"/>
                  </a:ext>
                </a:extLst>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70000" lnSpcReduction="20000"/>
          </a:bodyPr>
          <a:lstStyle/>
          <a:p>
            <a:pPr marL="0" indent="0">
              <a:buNone/>
            </a:pPr>
            <a:r>
              <a:rPr lang="mn-MN" dirty="0"/>
              <a:t>1.</a:t>
            </a:r>
            <a:r>
              <a:rPr lang="mn-MN"/>
              <a:t>Бүтээлч хариуцлагатай </a:t>
            </a:r>
            <a:r>
              <a:rPr lang="mn-MN" dirty="0"/>
              <a:t>иргэн </a:t>
            </a:r>
          </a:p>
          <a:p>
            <a:pPr>
              <a:buNone/>
            </a:pPr>
            <a:r>
              <a:rPr lang="mn-MN" dirty="0"/>
              <a:t>			Тодорхойгүй нийгэм </a:t>
            </a:r>
          </a:p>
          <a:p>
            <a:pPr>
              <a:buNone/>
            </a:pPr>
            <a:r>
              <a:rPr lang="mn-MN" dirty="0"/>
              <a:t>			Хувь хүний хөгжил ба төлөвшил </a:t>
            </a:r>
          </a:p>
          <a:p>
            <a:pPr>
              <a:buNone/>
            </a:pPr>
            <a:r>
              <a:rPr lang="mn-MN" dirty="0"/>
              <a:t>2. Даяарчлал</a:t>
            </a:r>
            <a:r>
              <a:rPr lang="en-US" dirty="0"/>
              <a:t>=</a:t>
            </a:r>
            <a:r>
              <a:rPr lang="mn-MN" dirty="0"/>
              <a:t>Дэлхий хавтгай болсон </a:t>
            </a:r>
          </a:p>
          <a:p>
            <a:pPr>
              <a:buNone/>
            </a:pPr>
            <a:r>
              <a:rPr lang="mn-MN" dirty="0"/>
              <a:t>3.Хөдөлмөрийн зах зээл, ажлын мөн чанар </a:t>
            </a:r>
          </a:p>
          <a:p>
            <a:pPr>
              <a:buNone/>
            </a:pPr>
            <a:r>
              <a:rPr lang="mn-MN" dirty="0"/>
              <a:t>		</a:t>
            </a:r>
            <a:r>
              <a:rPr lang="mn-MN"/>
              <a:t>	Мэргэжил- мэргэших чухал </a:t>
            </a:r>
            <a:endParaRPr lang="mn-MN" dirty="0"/>
          </a:p>
          <a:p>
            <a:pPr>
              <a:buNone/>
            </a:pPr>
            <a:r>
              <a:rPr lang="mn-MN" dirty="0"/>
              <a:t>			</a:t>
            </a:r>
            <a:r>
              <a:rPr lang="mn-MN"/>
              <a:t>Ажлын байр- эрэлт байна</a:t>
            </a:r>
            <a:endParaRPr lang="mn-MN" dirty="0"/>
          </a:p>
          <a:p>
            <a:pPr>
              <a:buNone/>
            </a:pPr>
            <a:r>
              <a:rPr lang="mn-MN" dirty="0"/>
              <a:t>			</a:t>
            </a:r>
            <a:r>
              <a:rPr lang="mn-MN"/>
              <a:t>Зайнаас ажиллах-боломж ихтэй </a:t>
            </a:r>
            <a:endParaRPr lang="mn-MN" dirty="0"/>
          </a:p>
          <a:p>
            <a:pPr>
              <a:buNone/>
            </a:pPr>
            <a:r>
              <a:rPr lang="mn-MN" dirty="0"/>
              <a:t>4.Технологийн хөгжил</a:t>
            </a:r>
            <a:r>
              <a:rPr lang="mn-MN"/>
              <a:t>, хүртээмж их учир түүнийг ашиглах шаардлагатай.  </a:t>
            </a:r>
            <a:endParaRPr lang="en-US" dirty="0"/>
          </a:p>
        </p:txBody>
      </p:sp>
      <p:sp>
        <p:nvSpPr>
          <p:cNvPr id="3" name="Title 2"/>
          <p:cNvSpPr>
            <a:spLocks noGrp="1"/>
          </p:cNvSpPr>
          <p:nvPr>
            <p:ph type="title"/>
          </p:nvPr>
        </p:nvSpPr>
        <p:spPr/>
        <p:txBody>
          <a:bodyPr>
            <a:normAutofit/>
          </a:bodyPr>
          <a:lstStyle/>
          <a:p>
            <a:br>
              <a:rPr lang="mn-MN" sz="2000">
                <a:solidFill>
                  <a:srgbClr val="0070C0"/>
                </a:solidFill>
              </a:rPr>
            </a:br>
            <a:r>
              <a:rPr lang="en-US" sz="2000">
                <a:solidFill>
                  <a:srgbClr val="0070C0"/>
                </a:solidFill>
              </a:rPr>
              <a:t>New approaches and innovations in journalism education</a:t>
            </a:r>
            <a:br>
              <a:rPr lang="mn-MN" sz="2000">
                <a:solidFill>
                  <a:srgbClr val="0070C0"/>
                </a:solidFill>
              </a:rPr>
            </a:br>
            <a:r>
              <a:rPr lang="mn-MN" sz="2000">
                <a:solidFill>
                  <a:srgbClr val="0070C0"/>
                </a:solidFill>
              </a:rPr>
              <a:t>Сэтгүүл зүйн боловсролын </a:t>
            </a:r>
            <a:r>
              <a:rPr lang="mn-MN" sz="2000" dirty="0">
                <a:solidFill>
                  <a:srgbClr val="0070C0"/>
                </a:solidFill>
              </a:rPr>
              <a:t>шинэ хандлага, шинэчлэл </a:t>
            </a:r>
            <a:endParaRPr lang="en-US" sz="2000" dirty="0">
              <a:solidFill>
                <a:srgbClr val="0070C0"/>
              </a:solidFill>
            </a:endParaRPr>
          </a:p>
        </p:txBody>
      </p:sp>
    </p:spTree>
    <p:extLst>
      <p:ext uri="{BB962C8B-B14F-4D97-AF65-F5344CB8AC3E}">
        <p14:creationId xmlns:p14="http://schemas.microsoft.com/office/powerpoint/2010/main" val="792159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br>
              <a:rPr lang="mn-MN" sz="2000">
                <a:solidFill>
                  <a:srgbClr val="0070C0"/>
                </a:solidFill>
              </a:rPr>
            </a:br>
            <a:r>
              <a:rPr lang="en-US" sz="2000">
                <a:solidFill>
                  <a:srgbClr val="0070C0"/>
                </a:solidFill>
              </a:rPr>
              <a:t>New approaches and innovations in journalism education</a:t>
            </a:r>
            <a:br>
              <a:rPr lang="mn-MN" sz="2000">
                <a:solidFill>
                  <a:srgbClr val="0070C0"/>
                </a:solidFill>
              </a:rPr>
            </a:br>
            <a:r>
              <a:rPr lang="mn-MN" sz="2000">
                <a:solidFill>
                  <a:srgbClr val="0070C0"/>
                </a:solidFill>
              </a:rPr>
              <a:t>Сэтгүүл зүйн боловсролын шинэ хандлага, шинэчлэл</a:t>
            </a:r>
            <a:endParaRPr lang="mn-MN" sz="2000"/>
          </a:p>
        </p:txBody>
      </p:sp>
      <p:sp>
        <p:nvSpPr>
          <p:cNvPr id="3" name="Content Placeholder 2"/>
          <p:cNvSpPr>
            <a:spLocks noGrp="1"/>
          </p:cNvSpPr>
          <p:nvPr>
            <p:ph idx="1"/>
          </p:nvPr>
        </p:nvSpPr>
        <p:spPr>
          <a:xfrm>
            <a:off x="4419600" y="2438400"/>
            <a:ext cx="3657600" cy="3505200"/>
          </a:xfrm>
        </p:spPr>
        <p:txBody>
          <a:bodyPr>
            <a:normAutofit fontScale="25000" lnSpcReduction="20000"/>
          </a:bodyPr>
          <a:lstStyle/>
          <a:p>
            <a:pPr marL="0" indent="0" algn="ctr">
              <a:buNone/>
            </a:pPr>
            <a:r>
              <a:rPr lang="mn-MN" sz="4000">
                <a:solidFill>
                  <a:schemeClr val="tx1"/>
                </a:solidFill>
              </a:rPr>
              <a:t>Одоо </a:t>
            </a:r>
            <a:endParaRPr lang="mn-MN" sz="4000" dirty="0">
              <a:solidFill>
                <a:schemeClr val="tx1"/>
              </a:solidFill>
            </a:endParaRPr>
          </a:p>
          <a:p>
            <a:r>
              <a:rPr lang="mn-MN" sz="4800" dirty="0">
                <a:solidFill>
                  <a:schemeClr val="tx1"/>
                </a:solidFill>
              </a:rPr>
              <a:t>Сурагч төвтэй </a:t>
            </a:r>
          </a:p>
          <a:p>
            <a:r>
              <a:rPr lang="mn-MN" sz="4800" dirty="0">
                <a:solidFill>
                  <a:schemeClr val="tx1"/>
                </a:solidFill>
              </a:rPr>
              <a:t>Мэдлэгийг бүтээдэг</a:t>
            </a:r>
          </a:p>
          <a:p>
            <a:r>
              <a:rPr lang="mn-MN" sz="4800">
                <a:solidFill>
                  <a:schemeClr val="tx1"/>
                </a:solidFill>
              </a:rPr>
              <a:t>Суралцагч медиа бүтээдэг</a:t>
            </a:r>
            <a:endParaRPr lang="mn-MN" sz="4800" dirty="0">
              <a:solidFill>
                <a:schemeClr val="tx1"/>
              </a:solidFill>
            </a:endParaRPr>
          </a:p>
          <a:p>
            <a:r>
              <a:rPr lang="mn-MN" sz="4800" dirty="0">
                <a:solidFill>
                  <a:schemeClr val="tx1"/>
                </a:solidFill>
              </a:rPr>
              <a:t>Бие, </a:t>
            </a:r>
            <a:r>
              <a:rPr lang="mn-MN" sz="4800" dirty="0" err="1">
                <a:solidFill>
                  <a:schemeClr val="tx1"/>
                </a:solidFill>
              </a:rPr>
              <a:t>биенээ</a:t>
            </a:r>
            <a:r>
              <a:rPr lang="mn-MN" sz="4800" dirty="0">
                <a:solidFill>
                  <a:schemeClr val="tx1"/>
                </a:solidFill>
              </a:rPr>
              <a:t> </a:t>
            </a:r>
            <a:r>
              <a:rPr lang="mn-MN" sz="4800" dirty="0" err="1">
                <a:solidFill>
                  <a:schemeClr val="tx1"/>
                </a:solidFill>
              </a:rPr>
              <a:t>өөрийгаа</a:t>
            </a:r>
            <a:r>
              <a:rPr lang="mn-MN" sz="4800" dirty="0">
                <a:solidFill>
                  <a:schemeClr val="tx1"/>
                </a:solidFill>
              </a:rPr>
              <a:t> </a:t>
            </a:r>
            <a:r>
              <a:rPr lang="mn-MN" sz="4800" dirty="0" err="1">
                <a:solidFill>
                  <a:schemeClr val="tx1"/>
                </a:solidFill>
              </a:rPr>
              <a:t>үнэлэдэг</a:t>
            </a:r>
            <a:r>
              <a:rPr lang="mn-MN" sz="4800" dirty="0">
                <a:solidFill>
                  <a:schemeClr val="tx1"/>
                </a:solidFill>
              </a:rPr>
              <a:t>. </a:t>
            </a:r>
          </a:p>
          <a:p>
            <a:r>
              <a:rPr lang="mn-MN" sz="4800" dirty="0">
                <a:solidFill>
                  <a:schemeClr val="tx1"/>
                </a:solidFill>
              </a:rPr>
              <a:t>Албан бус </a:t>
            </a:r>
          </a:p>
          <a:p>
            <a:r>
              <a:rPr lang="mn-MN" sz="4800" dirty="0">
                <a:solidFill>
                  <a:schemeClr val="tx1"/>
                </a:solidFill>
              </a:rPr>
              <a:t>Хүн тус бүрийн онцлогийг харгалзсан үечлэлээр </a:t>
            </a:r>
          </a:p>
          <a:p>
            <a:r>
              <a:rPr lang="mn-MN" sz="4800" dirty="0">
                <a:solidFill>
                  <a:schemeClr val="tx1"/>
                </a:solidFill>
              </a:rPr>
              <a:t>Суралцах олон арга хэлбэрүүдийг хослуулсан </a:t>
            </a:r>
          </a:p>
          <a:p>
            <a:r>
              <a:rPr lang="mn-MN" sz="4800" dirty="0">
                <a:solidFill>
                  <a:schemeClr val="tx1"/>
                </a:solidFill>
              </a:rPr>
              <a:t>Янз бүрийн насныхан </a:t>
            </a:r>
          </a:p>
          <a:p>
            <a:r>
              <a:rPr lang="mn-MN" sz="4800" dirty="0">
                <a:solidFill>
                  <a:schemeClr val="tx1"/>
                </a:solidFill>
              </a:rPr>
              <a:t>Чанарын баталгааг хангадаг. </a:t>
            </a:r>
          </a:p>
          <a:p>
            <a:r>
              <a:rPr lang="mn-MN" sz="4800" dirty="0">
                <a:solidFill>
                  <a:schemeClr val="tx1"/>
                </a:solidFill>
              </a:rPr>
              <a:t>Төсөлд суурилсан. </a:t>
            </a:r>
          </a:p>
          <a:p>
            <a:r>
              <a:rPr lang="mn-MN" sz="4800" dirty="0">
                <a:solidFill>
                  <a:schemeClr val="tx1"/>
                </a:solidFill>
              </a:rPr>
              <a:t>Хамтарсан </a:t>
            </a:r>
          </a:p>
          <a:p>
            <a:r>
              <a:rPr lang="mn-MN" sz="4800" dirty="0">
                <a:solidFill>
                  <a:schemeClr val="tx1"/>
                </a:solidFill>
              </a:rPr>
              <a:t>Даяаршсан </a:t>
            </a:r>
          </a:p>
          <a:p>
            <a:r>
              <a:rPr lang="mn-MN" sz="4800">
                <a:solidFill>
                  <a:schemeClr val="tx1"/>
                </a:solidFill>
              </a:rPr>
              <a:t>Цагийн </a:t>
            </a:r>
            <a:r>
              <a:rPr lang="mn-MN" sz="4800" dirty="0">
                <a:solidFill>
                  <a:schemeClr val="tx1"/>
                </a:solidFill>
              </a:rPr>
              <a:t>хязгааргүй </a:t>
            </a:r>
          </a:p>
          <a:p>
            <a:r>
              <a:rPr lang="mn-MN" sz="4800" dirty="0">
                <a:solidFill>
                  <a:schemeClr val="tx1"/>
                </a:solidFill>
              </a:rPr>
              <a:t>Сургууль бол эко систем </a:t>
            </a:r>
          </a:p>
          <a:p>
            <a:endParaRPr lang="mn-MN" dirty="0"/>
          </a:p>
        </p:txBody>
      </p:sp>
      <p:sp>
        <p:nvSpPr>
          <p:cNvPr id="5" name="Rectangle 4">
            <a:extLst>
              <a:ext uri="{FF2B5EF4-FFF2-40B4-BE49-F238E27FC236}">
                <a16:creationId xmlns:a16="http://schemas.microsoft.com/office/drawing/2014/main" id="{AD26D245-2C33-4B67-868F-8C0D0A148CCE}"/>
              </a:ext>
            </a:extLst>
          </p:cNvPr>
          <p:cNvSpPr/>
          <p:nvPr/>
        </p:nvSpPr>
        <p:spPr>
          <a:xfrm flipH="1">
            <a:off x="914400" y="2362201"/>
            <a:ext cx="3581400" cy="3816429"/>
          </a:xfrm>
          <a:prstGeom prst="rect">
            <a:avLst/>
          </a:prstGeom>
        </p:spPr>
        <p:txBody>
          <a:bodyPr wrap="square">
            <a:spAutoFit/>
          </a:bodyPr>
          <a:lstStyle/>
          <a:p>
            <a:pPr algn="ctr"/>
            <a:r>
              <a:rPr lang="mn-MN"/>
              <a:t>Өмнө нь  			</a:t>
            </a:r>
          </a:p>
          <a:p>
            <a:pPr marL="285750" indent="-285750">
              <a:buFont typeface="Arial" panose="020B0604020202020204" pitchFamily="34" charset="0"/>
              <a:buChar char="•"/>
            </a:pPr>
            <a:r>
              <a:rPr lang="mn-MN" sz="1600"/>
              <a:t>багш төвтэй</a:t>
            </a:r>
          </a:p>
          <a:p>
            <a:pPr marL="285750" indent="-285750">
              <a:buFont typeface="Arial" panose="020B0604020202020204" pitchFamily="34" charset="0"/>
              <a:buChar char="•"/>
            </a:pPr>
            <a:r>
              <a:rPr lang="mn-MN" sz="1600"/>
              <a:t>Мэдлэгийг олгодог</a:t>
            </a:r>
          </a:p>
          <a:p>
            <a:pPr marL="285750" indent="-285750">
              <a:buFont typeface="Arial" panose="020B0604020202020204" pitchFamily="34" charset="0"/>
              <a:buChar char="•"/>
            </a:pPr>
            <a:r>
              <a:rPr lang="mn-MN" sz="1600"/>
              <a:t>Суралцагч  медиа ашигладаг </a:t>
            </a:r>
          </a:p>
          <a:p>
            <a:pPr marL="285750" indent="-285750">
              <a:buFont typeface="Arial" panose="020B0604020202020204" pitchFamily="34" charset="0"/>
              <a:buChar char="•"/>
            </a:pPr>
            <a:r>
              <a:rPr lang="mn-MN" sz="1600"/>
              <a:t>Багш үнэлдэг </a:t>
            </a:r>
          </a:p>
          <a:p>
            <a:pPr marL="285750" indent="-285750">
              <a:buFont typeface="Arial" panose="020B0604020202020204" pitchFamily="34" charset="0"/>
              <a:buChar char="•"/>
            </a:pPr>
            <a:r>
              <a:rPr lang="mn-MN" sz="1600"/>
              <a:t>Албан </a:t>
            </a:r>
          </a:p>
          <a:p>
            <a:pPr marL="285750" indent="-285750">
              <a:buFont typeface="Arial" panose="020B0604020202020204" pitchFamily="34" charset="0"/>
              <a:buChar char="•"/>
            </a:pPr>
            <a:r>
              <a:rPr lang="mn-MN" sz="1600"/>
              <a:t>Анги нийтийн үечлэлээр </a:t>
            </a:r>
          </a:p>
          <a:p>
            <a:pPr marL="285750" indent="-285750">
              <a:buFont typeface="Arial" panose="020B0604020202020204" pitchFamily="34" charset="0"/>
              <a:buChar char="•"/>
            </a:pPr>
            <a:r>
              <a:rPr lang="mn-MN" sz="1600"/>
              <a:t>Суралцах нэг хэв маяг давамгайлсан </a:t>
            </a:r>
          </a:p>
          <a:p>
            <a:pPr marL="285750" indent="-285750">
              <a:buFont typeface="Arial" panose="020B0604020202020204" pitchFamily="34" charset="0"/>
              <a:buChar char="•"/>
            </a:pPr>
            <a:r>
              <a:rPr lang="mn-MN" sz="1600"/>
              <a:t>Насны хязгаартай </a:t>
            </a:r>
          </a:p>
          <a:p>
            <a:pPr marL="285750" indent="-285750">
              <a:buFont typeface="Arial" panose="020B0604020202020204" pitchFamily="34" charset="0"/>
              <a:buChar char="•"/>
            </a:pPr>
            <a:r>
              <a:rPr lang="mn-MN" sz="1600"/>
              <a:t>Чанарыг хянадаг </a:t>
            </a:r>
          </a:p>
          <a:p>
            <a:pPr marL="285750" indent="-285750">
              <a:buFont typeface="Arial" panose="020B0604020202020204" pitchFamily="34" charset="0"/>
              <a:buChar char="•"/>
            </a:pPr>
            <a:r>
              <a:rPr lang="mn-MN" sz="1600"/>
              <a:t>Сэдэвт суурилсан </a:t>
            </a:r>
          </a:p>
          <a:p>
            <a:pPr marL="285750" indent="-285750">
              <a:buFont typeface="Arial" panose="020B0604020202020204" pitchFamily="34" charset="0"/>
              <a:buChar char="•"/>
            </a:pPr>
            <a:r>
              <a:rPr lang="mn-MN" sz="1600"/>
              <a:t>Ганцаарчилсан </a:t>
            </a:r>
          </a:p>
          <a:p>
            <a:pPr marL="285750" indent="-285750">
              <a:buFont typeface="Arial" panose="020B0604020202020204" pitchFamily="34" charset="0"/>
              <a:buChar char="•"/>
            </a:pPr>
            <a:r>
              <a:rPr lang="mn-MN" sz="1600"/>
              <a:t>Үндэсний хэмжээнд </a:t>
            </a:r>
          </a:p>
          <a:p>
            <a:pPr marL="285750" indent="-285750">
              <a:buFont typeface="Arial" panose="020B0604020202020204" pitchFamily="34" charset="0"/>
              <a:buChar char="•"/>
            </a:pPr>
            <a:r>
              <a:rPr lang="mn-MN" sz="1600"/>
              <a:t>Цагийн хязгаартай </a:t>
            </a:r>
          </a:p>
          <a:p>
            <a:pPr marL="285750" indent="-285750">
              <a:buFont typeface="Arial" panose="020B0604020202020204" pitchFamily="34" charset="0"/>
              <a:buChar char="•"/>
            </a:pPr>
            <a:r>
              <a:rPr lang="mn-MN" sz="1600"/>
              <a:t>Сургууль бол үйлдвэрлэл</a:t>
            </a:r>
            <a:endParaRPr lang="en-US" sz="1600"/>
          </a:p>
        </p:txBody>
      </p:sp>
    </p:spTree>
    <p:extLst>
      <p:ext uri="{BB962C8B-B14F-4D97-AF65-F5344CB8AC3E}">
        <p14:creationId xmlns:p14="http://schemas.microsoft.com/office/powerpoint/2010/main" val="39651000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mn-MN" sz="2000"/>
              <a:t>Сэтгүүлчид </a:t>
            </a:r>
            <a:r>
              <a:rPr lang="mn-MN" sz="2000" dirty="0"/>
              <a:t>мэдээгээ бэлтгэсний дараа хэн нэгэн хэзээ </a:t>
            </a:r>
            <a:r>
              <a:rPr lang="mn-MN" sz="2000" dirty="0">
                <a:solidFill>
                  <a:srgbClr val="FF0000"/>
                </a:solidFill>
              </a:rPr>
              <a:t>унших, үзэхийг </a:t>
            </a:r>
            <a:r>
              <a:rPr lang="mn-MN" sz="2000" dirty="0"/>
              <a:t>нь хүлээж суудаг үе ард хоцорч хүлээн авагчидтайгаа эргэх холбоотой байх бас нэгэн шаардлага урган гарч буй. Хүмүүс уншсан,үзсэнээ бусадтай ярилцах, ертөнцийн хаанаас ч орон зай,цаг хугацааг үл хамааран үзэл бодлоо хуваалцах өргөн боломжтой болсон. Ягл энэ харилцааг сэтгүүлчид нарийн анзаарч </a:t>
            </a:r>
            <a:r>
              <a:rPr lang="mn-MN" sz="2000"/>
              <a:t>тэргүүлэгч, нөгөөтээгүүр </a:t>
            </a:r>
            <a:r>
              <a:rPr lang="mn-MN" sz="2000" dirty="0"/>
              <a:t>үлгэр жишээч байх нь чухал </a:t>
            </a:r>
            <a:r>
              <a:rPr lang="mn-MN" sz="2000"/>
              <a:t>юм. </a:t>
            </a:r>
            <a:r>
              <a:rPr lang="mn-MN" sz="2000">
                <a:solidFill>
                  <a:srgbClr val="FF0000"/>
                </a:solidFill>
              </a:rPr>
              <a:t>Мультимедиа сурвалжилга </a:t>
            </a:r>
            <a:r>
              <a:rPr lang="mn-MN" sz="2000" dirty="0"/>
              <a:t>бэлтгэх шаардлага, </a:t>
            </a:r>
            <a:r>
              <a:rPr lang="mn-MN" sz="2000" dirty="0">
                <a:solidFill>
                  <a:srgbClr val="FF0000"/>
                </a:solidFill>
              </a:rPr>
              <a:t>дата ашиглах </a:t>
            </a:r>
            <a:r>
              <a:rPr lang="mn-MN" sz="2000" dirty="0"/>
              <a:t>чадвар шаардаж байна. </a:t>
            </a:r>
          </a:p>
          <a:p>
            <a:endParaRPr lang="en-US" dirty="0"/>
          </a:p>
        </p:txBody>
      </p:sp>
      <p:sp>
        <p:nvSpPr>
          <p:cNvPr id="5" name="Title 4">
            <a:extLst>
              <a:ext uri="{FF2B5EF4-FFF2-40B4-BE49-F238E27FC236}">
                <a16:creationId xmlns:a16="http://schemas.microsoft.com/office/drawing/2014/main" id="{A581A437-F876-484B-87F1-90A741A87B49}"/>
              </a:ext>
            </a:extLst>
          </p:cNvPr>
          <p:cNvSpPr>
            <a:spLocks noGrp="1"/>
          </p:cNvSpPr>
          <p:nvPr>
            <p:ph type="title"/>
          </p:nvPr>
        </p:nvSpPr>
        <p:spPr/>
        <p:txBody>
          <a:bodyPr>
            <a:noAutofit/>
          </a:bodyPr>
          <a:lstStyle/>
          <a:p>
            <a:br>
              <a:rPr lang="mn-MN" sz="2000">
                <a:solidFill>
                  <a:srgbClr val="0070C0"/>
                </a:solidFill>
              </a:rPr>
            </a:br>
            <a:r>
              <a:rPr lang="en-US" sz="2000">
                <a:solidFill>
                  <a:srgbClr val="0070C0"/>
                </a:solidFill>
              </a:rPr>
              <a:t>New approaches and innovations in journalism education</a:t>
            </a:r>
            <a:br>
              <a:rPr lang="mn-MN" sz="2000">
                <a:solidFill>
                  <a:srgbClr val="0070C0"/>
                </a:solidFill>
              </a:rPr>
            </a:br>
            <a:r>
              <a:rPr lang="mn-MN" sz="2000">
                <a:solidFill>
                  <a:srgbClr val="0070C0"/>
                </a:solidFill>
              </a:rPr>
              <a:t>Сэтгүүл зүйн боловсролын шинэ хандлага, шинэчлэл</a:t>
            </a:r>
            <a:endParaRPr lang="en-US" sz="2000"/>
          </a:p>
        </p:txBody>
      </p:sp>
    </p:spTree>
    <p:extLst>
      <p:ext uri="{BB962C8B-B14F-4D97-AF65-F5344CB8AC3E}">
        <p14:creationId xmlns:p14="http://schemas.microsoft.com/office/powerpoint/2010/main" val="4465547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mn-MN" sz="2200">
                <a:solidFill>
                  <a:srgbClr val="0070C0"/>
                </a:solidFill>
              </a:rPr>
            </a:br>
            <a:br>
              <a:rPr lang="mn-MN" sz="2200">
                <a:solidFill>
                  <a:srgbClr val="0070C0"/>
                </a:solidFill>
              </a:rPr>
            </a:br>
            <a:br>
              <a:rPr lang="mn-MN" sz="2200">
                <a:solidFill>
                  <a:srgbClr val="0070C0"/>
                </a:solidFill>
              </a:rPr>
            </a:br>
            <a:r>
              <a:rPr lang="en-US" sz="2200">
                <a:solidFill>
                  <a:srgbClr val="0070C0"/>
                </a:solidFill>
              </a:rPr>
              <a:t>New approaches and innovations in journalism education</a:t>
            </a:r>
            <a:br>
              <a:rPr lang="mn-MN" sz="2200">
                <a:solidFill>
                  <a:srgbClr val="0070C0"/>
                </a:solidFill>
              </a:rPr>
            </a:br>
            <a:r>
              <a:rPr lang="mn-MN" sz="2200">
                <a:solidFill>
                  <a:srgbClr val="0070C0"/>
                </a:solidFill>
              </a:rPr>
              <a:t>Сэтгүүл зүйн боловсролын шинэ хандлага, шинэчлэл</a:t>
            </a:r>
            <a:br>
              <a:rPr lang="mn-MN"/>
            </a:br>
            <a:endParaRPr lang="en-US" dirty="0"/>
          </a:p>
        </p:txBody>
      </p:sp>
      <p:sp>
        <p:nvSpPr>
          <p:cNvPr id="3" name="Content Placeholder 2"/>
          <p:cNvSpPr>
            <a:spLocks noGrp="1"/>
          </p:cNvSpPr>
          <p:nvPr>
            <p:ph idx="1"/>
          </p:nvPr>
        </p:nvSpPr>
        <p:spPr/>
        <p:txBody>
          <a:bodyPr>
            <a:normAutofit lnSpcReduction="10000"/>
          </a:bodyPr>
          <a:lstStyle/>
          <a:p>
            <a:pPr marL="0" indent="0" algn="just">
              <a:buNone/>
            </a:pPr>
            <a:r>
              <a:rPr lang="mn-MN" sz="2000"/>
              <a:t>Олон </a:t>
            </a:r>
            <a:r>
              <a:rPr lang="mn-MN" sz="2000" dirty="0"/>
              <a:t>нийтийн мэдээлэл хүлээн авах </a:t>
            </a:r>
            <a:r>
              <a:rPr lang="mn-MN" sz="2000"/>
              <a:t>дадал, зуршилд </a:t>
            </a:r>
            <a:r>
              <a:rPr lang="mn-MN" sz="2000" dirty="0"/>
              <a:t>өөрчлөлт орсонтой холбон дараах байдлаар тайлбарлажээ.</a:t>
            </a:r>
          </a:p>
          <a:p>
            <a:pPr marL="0" indent="0" algn="just">
              <a:buNone/>
            </a:pPr>
            <a:r>
              <a:rPr lang="mn-MN" sz="2000" dirty="0">
                <a:solidFill>
                  <a:srgbClr val="FF0000"/>
                </a:solidFill>
              </a:rPr>
              <a:t>Унших</a:t>
            </a:r>
            <a:r>
              <a:rPr lang="mn-MN" sz="2000" dirty="0"/>
              <a:t>:Хүмүүс хэвлэмэл материал унших </a:t>
            </a:r>
            <a:r>
              <a:rPr lang="mn-MN" sz="2000"/>
              <a:t>нь багасаж, тодорхой </a:t>
            </a:r>
            <a:r>
              <a:rPr lang="mn-MN" sz="2000" dirty="0"/>
              <a:t>сэдвээр мэдээлэл хайхдаа интернэтийг илүүд үзэх </a:t>
            </a:r>
            <a:r>
              <a:rPr lang="mn-MN" sz="2000"/>
              <a:t>болсон. Тиймээс </a:t>
            </a:r>
            <a:r>
              <a:rPr lang="mn-MN" sz="2000" dirty="0"/>
              <a:t>сэтгүүлчид сонины хуудас,зай талбайд зориулж </a:t>
            </a:r>
            <a:r>
              <a:rPr lang="mn-MN" sz="2000"/>
              <a:t>биш компьютерын дэлгэцэд </a:t>
            </a:r>
            <a:r>
              <a:rPr lang="mn-MN" sz="2000" dirty="0"/>
              <a:t>зориулж мэдээлэл бэлтгэх шаардлагатай болоод байна.</a:t>
            </a:r>
          </a:p>
          <a:p>
            <a:pPr marL="0" indent="0" algn="just">
              <a:buNone/>
            </a:pPr>
            <a:r>
              <a:rPr lang="mn-MN" sz="2000" dirty="0">
                <a:solidFill>
                  <a:srgbClr val="FF0000"/>
                </a:solidFill>
              </a:rPr>
              <a:t>Үзэх</a:t>
            </a:r>
            <a:r>
              <a:rPr lang="mn-MN" sz="2000" dirty="0"/>
              <a:t>:Хэвлэл мэдээллийн хэрэгслийн түүх судлаач Митчелл Стифенс “</a:t>
            </a:r>
            <a:r>
              <a:rPr lang="mn-MN" sz="2000" dirty="0">
                <a:solidFill>
                  <a:srgbClr val="FF0000"/>
                </a:solidFill>
              </a:rPr>
              <a:t>Дүрс бүхнийг өгүүлж, үг бүхнийг үнэгүйдүүлнэ</a:t>
            </a:r>
            <a:r>
              <a:rPr lang="mn-MN" sz="2000" dirty="0"/>
              <a:t>” гэсэн ойлголтыг дэвшүүлээд байна. </a:t>
            </a:r>
          </a:p>
          <a:p>
            <a:endParaRPr lang="en-US" dirty="0"/>
          </a:p>
          <a:p>
            <a:endParaRPr lang="en-US" dirty="0"/>
          </a:p>
        </p:txBody>
      </p:sp>
    </p:spTree>
    <p:extLst>
      <p:ext uri="{BB962C8B-B14F-4D97-AF65-F5344CB8AC3E}">
        <p14:creationId xmlns:p14="http://schemas.microsoft.com/office/powerpoint/2010/main" val="7683951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mn-MN"/>
            </a:br>
            <a:r>
              <a:rPr lang="en-US" sz="2200">
                <a:solidFill>
                  <a:srgbClr val="0070C0"/>
                </a:solidFill>
              </a:rPr>
              <a:t>New approaches and innovations in journalism education</a:t>
            </a:r>
            <a:br>
              <a:rPr lang="mn-MN" sz="2200">
                <a:solidFill>
                  <a:srgbClr val="0070C0"/>
                </a:solidFill>
              </a:rPr>
            </a:br>
            <a:r>
              <a:rPr lang="mn-MN" sz="2200">
                <a:solidFill>
                  <a:srgbClr val="0070C0"/>
                </a:solidFill>
              </a:rPr>
              <a:t>Сэтгүүл зүйн боловсролын шинэ хандлага, шинэчлэл</a:t>
            </a:r>
            <a:endParaRPr lang="en-US" sz="2200" dirty="0"/>
          </a:p>
        </p:txBody>
      </p:sp>
      <p:sp>
        <p:nvSpPr>
          <p:cNvPr id="3" name="Content Placeholder 2"/>
          <p:cNvSpPr>
            <a:spLocks noGrp="1"/>
          </p:cNvSpPr>
          <p:nvPr>
            <p:ph idx="1"/>
          </p:nvPr>
        </p:nvSpPr>
        <p:spPr/>
        <p:txBody>
          <a:bodyPr/>
          <a:lstStyle/>
          <a:p>
            <a:pPr marL="0" indent="0" algn="just">
              <a:buNone/>
            </a:pPr>
            <a:r>
              <a:rPr lang="mn-MN">
                <a:solidFill>
                  <a:srgbClr val="FF0000"/>
                </a:solidFill>
              </a:rPr>
              <a:t>Сонсох</a:t>
            </a:r>
            <a:r>
              <a:rPr lang="mn-MN" dirty="0">
                <a:solidFill>
                  <a:srgbClr val="FF0000"/>
                </a:solidFill>
              </a:rPr>
              <a:t>: </a:t>
            </a:r>
            <a:r>
              <a:rPr lang="mn-MN" dirty="0"/>
              <a:t>Хүмүүс </a:t>
            </a:r>
            <a:r>
              <a:rPr lang="mn-MN"/>
              <a:t>радио сонсож </a:t>
            </a:r>
            <a:r>
              <a:rPr lang="mn-MN" dirty="0"/>
              <a:t>байгаа  орчин цагт онлайн радиог ямар нэг зүйл хийх үедээ давхар сонсох болжээ. 2002 онд АНУ-ийн 7800 гаруй насанд хүрэгчдийн дунд явуулсан судалгаагаар тэдний талаас илүү хувь нь радио сонсох зууртаа сонин </a:t>
            </a:r>
            <a:r>
              <a:rPr lang="mn-MN"/>
              <a:t>унших,</a:t>
            </a:r>
            <a:r>
              <a:rPr lang="en-US"/>
              <a:t> </a:t>
            </a:r>
            <a:r>
              <a:rPr lang="mn-MN"/>
              <a:t>телевизийн </a:t>
            </a:r>
            <a:r>
              <a:rPr lang="mn-MN" dirty="0"/>
              <a:t>дүрс харах зэргээр нэг дор олон мэдээллийн хэрэгсэл ашиглаж байна.</a:t>
            </a:r>
          </a:p>
          <a:p>
            <a:endParaRPr lang="en-US" dirty="0"/>
          </a:p>
          <a:p>
            <a:endParaRPr lang="en-US" dirty="0"/>
          </a:p>
        </p:txBody>
      </p:sp>
    </p:spTree>
    <p:extLst>
      <p:ext uri="{BB962C8B-B14F-4D97-AF65-F5344CB8AC3E}">
        <p14:creationId xmlns:p14="http://schemas.microsoft.com/office/powerpoint/2010/main" val="339251348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838200" y="1981201"/>
            <a:ext cx="7391400" cy="3886199"/>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24" dirty="0"/>
          </a:p>
        </p:txBody>
      </p:sp>
      <p:sp>
        <p:nvSpPr>
          <p:cNvPr id="54" name="Rectangle 53"/>
          <p:cNvSpPr/>
          <p:nvPr/>
        </p:nvSpPr>
        <p:spPr>
          <a:xfrm>
            <a:off x="838200" y="1676400"/>
            <a:ext cx="7467600" cy="4247317"/>
          </a:xfrm>
          <a:prstGeom prst="rect">
            <a:avLst/>
          </a:prstGeom>
        </p:spPr>
        <p:txBody>
          <a:bodyPr wrap="square">
            <a:spAutoFit/>
          </a:bodyPr>
          <a:lstStyle/>
          <a:p>
            <a:r>
              <a:rPr lang="mn-MN">
                <a:solidFill>
                  <a:schemeClr val="bg1"/>
                </a:solidFill>
                <a:latin typeface="Mogul Europe" panose="020B7200000000000000" pitchFamily="34" charset="0"/>
              </a:rPr>
              <a:t>МУИС</a:t>
            </a:r>
          </a:p>
          <a:p>
            <a:r>
              <a:rPr lang="mn-MN">
                <a:solidFill>
                  <a:schemeClr val="bg1"/>
                </a:solidFill>
                <a:latin typeface="Mogul Europe" panose="020B7200000000000000" pitchFamily="34" charset="0"/>
              </a:rPr>
              <a:t>Шинжлэх ухааны сургууль.  Сэтгүүл зүй, олон нийтийн харилцааны тэнхим</a:t>
            </a:r>
          </a:p>
          <a:p>
            <a:r>
              <a:rPr lang="mn-MN">
                <a:solidFill>
                  <a:schemeClr val="bg1"/>
                </a:solidFill>
                <a:latin typeface="Mogul Europe" panose="020B7200000000000000" pitchFamily="34" charset="0"/>
              </a:rPr>
              <a:t>“Сэтгүүл зүй” хөтөлбөр   </a:t>
            </a:r>
            <a:r>
              <a:rPr lang="mn-MN">
                <a:solidFill>
                  <a:srgbClr val="FFC000"/>
                </a:solidFill>
                <a:latin typeface="Mogul Europe" panose="020B7200000000000000" pitchFamily="34" charset="0"/>
              </a:rPr>
              <a:t>1960 оноос </a:t>
            </a:r>
          </a:p>
          <a:p>
            <a:endParaRPr lang="mn-MN" dirty="0">
              <a:solidFill>
                <a:schemeClr val="bg1"/>
              </a:solidFill>
              <a:latin typeface="Mogul Europe" panose="020B7200000000000000" pitchFamily="34" charset="0"/>
            </a:endParaRPr>
          </a:p>
          <a:p>
            <a:r>
              <a:rPr lang="mn-MN">
                <a:solidFill>
                  <a:schemeClr val="bg1"/>
                </a:solidFill>
                <a:latin typeface="Mogul Europe" panose="020B7200000000000000" pitchFamily="34" charset="0"/>
              </a:rPr>
              <a:t>МУБИС</a:t>
            </a:r>
          </a:p>
          <a:p>
            <a:r>
              <a:rPr lang="mn-MN">
                <a:solidFill>
                  <a:schemeClr val="bg1"/>
                </a:solidFill>
                <a:latin typeface="Mogul Europe" panose="020B7200000000000000" pitchFamily="34" charset="0"/>
              </a:rPr>
              <a:t>Нийгэм, хүмүүнлэгийн ухааны сургууль. Сэтгүүл зүйн тэнхим</a:t>
            </a:r>
          </a:p>
          <a:p>
            <a:r>
              <a:rPr lang="mn-MN">
                <a:solidFill>
                  <a:schemeClr val="bg1"/>
                </a:solidFill>
                <a:latin typeface="Mogul Europe" panose="020B7200000000000000" pitchFamily="34" charset="0"/>
              </a:rPr>
              <a:t>“Сэтгүүл зүй” хөтөлбөр.</a:t>
            </a:r>
            <a:r>
              <a:rPr lang="mn-MN">
                <a:solidFill>
                  <a:srgbClr val="FFC000"/>
                </a:solidFill>
                <a:latin typeface="Mogul Europe" panose="020B7200000000000000" pitchFamily="34" charset="0"/>
              </a:rPr>
              <a:t>1991 оноос </a:t>
            </a:r>
          </a:p>
          <a:p>
            <a:endParaRPr lang="mn-MN">
              <a:solidFill>
                <a:schemeClr val="bg1"/>
              </a:solidFill>
              <a:latin typeface="Mogul Europe" panose="020B7200000000000000" pitchFamily="34" charset="0"/>
            </a:endParaRPr>
          </a:p>
          <a:p>
            <a:r>
              <a:rPr lang="mn-MN">
                <a:solidFill>
                  <a:schemeClr val="bg1"/>
                </a:solidFill>
                <a:latin typeface="Mogul Europe" panose="020B7200000000000000" pitchFamily="34" charset="0"/>
              </a:rPr>
              <a:t>ХУИС</a:t>
            </a:r>
          </a:p>
          <a:p>
            <a:r>
              <a:rPr lang="mn-MN">
                <a:solidFill>
                  <a:schemeClr val="bg1"/>
                </a:solidFill>
                <a:latin typeface="Mogul Europe" panose="020B7200000000000000" pitchFamily="34" charset="0"/>
              </a:rPr>
              <a:t>Мэдээлэл, харилцааны менежментийн сургууль.   Сэтгүүл зүй, медиа технологийн тэнхим</a:t>
            </a:r>
          </a:p>
          <a:p>
            <a:r>
              <a:rPr lang="mn-MN">
                <a:solidFill>
                  <a:schemeClr val="bg1"/>
                </a:solidFill>
                <a:latin typeface="Mogul Europe" panose="020B7200000000000000" pitchFamily="34" charset="0"/>
              </a:rPr>
              <a:t>“Сэтгүүл зүй” хөтөлбөр </a:t>
            </a:r>
            <a:r>
              <a:rPr lang="mn-MN">
                <a:solidFill>
                  <a:srgbClr val="FFC000"/>
                </a:solidFill>
                <a:latin typeface="Mogul Europe" panose="020B7200000000000000" pitchFamily="34" charset="0"/>
              </a:rPr>
              <a:t>1998 оноос </a:t>
            </a:r>
          </a:p>
          <a:p>
            <a:r>
              <a:rPr lang="mn-MN">
                <a:solidFill>
                  <a:schemeClr val="bg1"/>
                </a:solidFill>
                <a:latin typeface="Mogul Europe" panose="020B7200000000000000" pitchFamily="34" charset="0"/>
              </a:rPr>
              <a:t>СУИС</a:t>
            </a:r>
          </a:p>
          <a:p>
            <a:r>
              <a:rPr lang="mn-MN">
                <a:solidFill>
                  <a:schemeClr val="bg1"/>
                </a:solidFill>
                <a:latin typeface="Mogul Europe" panose="020B7200000000000000" pitchFamily="34" charset="0"/>
              </a:rPr>
              <a:t>Радио, телевиз, медиа урлагийн сургууль.   Сэтгүүл зүйн тэнхим</a:t>
            </a:r>
          </a:p>
          <a:p>
            <a:r>
              <a:rPr lang="mn-MN">
                <a:solidFill>
                  <a:schemeClr val="bg1"/>
                </a:solidFill>
                <a:latin typeface="Mogul Europe" panose="020B7200000000000000" pitchFamily="34" charset="0"/>
              </a:rPr>
              <a:t>“Сэтгүүл зүй” хөтөлбөр </a:t>
            </a:r>
            <a:r>
              <a:rPr lang="mn-MN">
                <a:solidFill>
                  <a:srgbClr val="FFC000"/>
                </a:solidFill>
                <a:latin typeface="Mogul Europe" panose="020B7200000000000000" pitchFamily="34" charset="0"/>
              </a:rPr>
              <a:t>1996 оноос	</a:t>
            </a:r>
            <a:endParaRPr lang="mn-MN" dirty="0">
              <a:solidFill>
                <a:schemeClr val="bg1"/>
              </a:solidFill>
              <a:latin typeface="Mogul Europe" panose="020B7200000000000000" pitchFamily="34" charset="0"/>
            </a:endParaRPr>
          </a:p>
        </p:txBody>
      </p:sp>
      <p:sp>
        <p:nvSpPr>
          <p:cNvPr id="13" name="Rectangle 12">
            <a:extLst>
              <a:ext uri="{FF2B5EF4-FFF2-40B4-BE49-F238E27FC236}">
                <a16:creationId xmlns:a16="http://schemas.microsoft.com/office/drawing/2014/main" id="{0524E254-7215-444A-ABC7-6CA900AEC24A}"/>
              </a:ext>
            </a:extLst>
          </p:cNvPr>
          <p:cNvSpPr/>
          <p:nvPr/>
        </p:nvSpPr>
        <p:spPr>
          <a:xfrm>
            <a:off x="1143000" y="685800"/>
            <a:ext cx="6705600" cy="11430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a:solidFill>
                  <a:srgbClr val="0070C0"/>
                </a:solidFill>
              </a:rPr>
              <a:t>Currently, journalism schools with many students</a:t>
            </a:r>
            <a:endParaRPr lang="mn-MN">
              <a:solidFill>
                <a:srgbClr val="0070C0"/>
              </a:solidFill>
            </a:endParaRPr>
          </a:p>
          <a:p>
            <a:pPr algn="ctr"/>
            <a:r>
              <a:rPr lang="mn-MN">
                <a:solidFill>
                  <a:srgbClr val="0070C0"/>
                </a:solidFill>
              </a:rPr>
              <a:t>Одоогоор олон оюутантай сэтгүүл зүйн сургуулиуд </a:t>
            </a:r>
            <a:endParaRPr lang="en-US">
              <a:solidFill>
                <a:srgbClr val="0070C0"/>
              </a:solidFill>
            </a:endParaRPr>
          </a:p>
        </p:txBody>
      </p:sp>
    </p:spTree>
    <p:extLst>
      <p:ext uri="{BB962C8B-B14F-4D97-AF65-F5344CB8AC3E}">
        <p14:creationId xmlns:p14="http://schemas.microsoft.com/office/powerpoint/2010/main" val="2575421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fade">
                                      <p:cBhvr>
                                        <p:cTn id="7" dur="750"/>
                                        <p:tgtEl>
                                          <p:spTgt spid="54"/>
                                        </p:tgtEl>
                                      </p:cBhvr>
                                    </p:animEffect>
                                    <p:anim calcmode="lin" valueType="num">
                                      <p:cBhvr>
                                        <p:cTn id="8" dur="750" fill="hold"/>
                                        <p:tgtEl>
                                          <p:spTgt spid="54"/>
                                        </p:tgtEl>
                                        <p:attrNameLst>
                                          <p:attrName>ppt_x</p:attrName>
                                        </p:attrNameLst>
                                      </p:cBhvr>
                                      <p:tavLst>
                                        <p:tav tm="0">
                                          <p:val>
                                            <p:strVal val="#ppt_x"/>
                                          </p:val>
                                        </p:tav>
                                        <p:tav tm="100000">
                                          <p:val>
                                            <p:strVal val="#ppt_x"/>
                                          </p:val>
                                        </p:tav>
                                      </p:tavLst>
                                    </p:anim>
                                    <p:anim calcmode="lin" valueType="num">
                                      <p:cBhvr>
                                        <p:cTn id="9" dur="750" fill="hold"/>
                                        <p:tgtEl>
                                          <p:spTgt spid="5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685800" y="2133601"/>
            <a:ext cx="7772400" cy="36576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24" dirty="0">
              <a:solidFill>
                <a:schemeClr val="bg1">
                  <a:lumMod val="65000"/>
                </a:schemeClr>
              </a:solidFill>
            </a:endParaRPr>
          </a:p>
        </p:txBody>
      </p:sp>
      <p:graphicFrame>
        <p:nvGraphicFramePr>
          <p:cNvPr id="33" name="Table 32"/>
          <p:cNvGraphicFramePr>
            <a:graphicFrameLocks noGrp="1"/>
          </p:cNvGraphicFramePr>
          <p:nvPr>
            <p:extLst>
              <p:ext uri="{D42A27DB-BD31-4B8C-83A1-F6EECF244321}">
                <p14:modId xmlns:p14="http://schemas.microsoft.com/office/powerpoint/2010/main" val="1846141930"/>
              </p:ext>
            </p:extLst>
          </p:nvPr>
        </p:nvGraphicFramePr>
        <p:xfrm>
          <a:off x="838200" y="2209801"/>
          <a:ext cx="7467598" cy="3581397"/>
        </p:xfrm>
        <a:graphic>
          <a:graphicData uri="http://schemas.openxmlformats.org/drawingml/2006/table">
            <a:tbl>
              <a:tblPr>
                <a:tableStyleId>{9D7B26C5-4107-4FEC-AEDC-1716B250A1EF}</a:tableStyleId>
              </a:tblPr>
              <a:tblGrid>
                <a:gridCol w="350186">
                  <a:extLst>
                    <a:ext uri="{9D8B030D-6E8A-4147-A177-3AD203B41FA5}">
                      <a16:colId xmlns:a16="http://schemas.microsoft.com/office/drawing/2014/main" val="20000"/>
                    </a:ext>
                  </a:extLst>
                </a:gridCol>
                <a:gridCol w="1412708">
                  <a:extLst>
                    <a:ext uri="{9D8B030D-6E8A-4147-A177-3AD203B41FA5}">
                      <a16:colId xmlns:a16="http://schemas.microsoft.com/office/drawing/2014/main" val="20001"/>
                    </a:ext>
                  </a:extLst>
                </a:gridCol>
                <a:gridCol w="1455999">
                  <a:extLst>
                    <a:ext uri="{9D8B030D-6E8A-4147-A177-3AD203B41FA5}">
                      <a16:colId xmlns:a16="http://schemas.microsoft.com/office/drawing/2014/main" val="20002"/>
                    </a:ext>
                  </a:extLst>
                </a:gridCol>
                <a:gridCol w="1498987">
                  <a:extLst>
                    <a:ext uri="{9D8B030D-6E8A-4147-A177-3AD203B41FA5}">
                      <a16:colId xmlns:a16="http://schemas.microsoft.com/office/drawing/2014/main" val="20003"/>
                    </a:ext>
                  </a:extLst>
                </a:gridCol>
                <a:gridCol w="1471978">
                  <a:extLst>
                    <a:ext uri="{9D8B030D-6E8A-4147-A177-3AD203B41FA5}">
                      <a16:colId xmlns:a16="http://schemas.microsoft.com/office/drawing/2014/main" val="20004"/>
                    </a:ext>
                  </a:extLst>
                </a:gridCol>
                <a:gridCol w="1277740">
                  <a:extLst>
                    <a:ext uri="{9D8B030D-6E8A-4147-A177-3AD203B41FA5}">
                      <a16:colId xmlns:a16="http://schemas.microsoft.com/office/drawing/2014/main" val="2832589390"/>
                    </a:ext>
                  </a:extLst>
                </a:gridCol>
              </a:tblGrid>
              <a:tr h="276208">
                <a:tc rowSpan="2">
                  <a:txBody>
                    <a:bodyPr/>
                    <a:lstStyle/>
                    <a:p>
                      <a:pPr marL="0" indent="0" algn="l" defTabSz="914400" rtl="0" eaLnBrk="1" fontAlgn="b" latinLnBrk="0" hangingPunct="1">
                        <a:buFont typeface="Arial" panose="020B0604020202020204" pitchFamily="34" charset="0"/>
                        <a:buNone/>
                      </a:pPr>
                      <a:r>
                        <a:rPr lang="en-US" sz="1400" kern="1200" dirty="0">
                          <a:solidFill>
                            <a:schemeClr val="bg1">
                              <a:lumMod val="65000"/>
                            </a:schemeClr>
                          </a:solidFill>
                          <a:latin typeface="Mogul Europe" panose="020B7200000000000000" pitchFamily="34" charset="0"/>
                          <a:ea typeface="+mn-ea"/>
                          <a:cs typeface="+mn-cs"/>
                        </a:rPr>
                        <a:t> </a:t>
                      </a:r>
                    </a:p>
                  </a:txBody>
                  <a:tcPr marL="6452" marR="6452" marT="6452" marB="0" anchor="ctr">
                    <a:solidFill>
                      <a:schemeClr val="bg1">
                        <a:lumMod val="75000"/>
                      </a:schemeClr>
                    </a:solidFill>
                  </a:tcPr>
                </a:tc>
                <a:tc rowSpan="2">
                  <a:txBody>
                    <a:bodyPr/>
                    <a:lstStyle/>
                    <a:p>
                      <a:pPr marL="0" indent="0" algn="ctr" defTabSz="914400" rtl="0" eaLnBrk="1" fontAlgn="ctr" latinLnBrk="0" hangingPunct="1">
                        <a:buFont typeface="Arial" panose="020B0604020202020204" pitchFamily="34" charset="0"/>
                        <a:buNone/>
                      </a:pPr>
                      <a:r>
                        <a:rPr lang="mn-MN" sz="1400" b="1" kern="1200">
                          <a:solidFill>
                            <a:schemeClr val="bg1"/>
                          </a:solidFill>
                          <a:latin typeface="Mogul Europe" panose="020B7200000000000000" pitchFamily="34" charset="0"/>
                          <a:ea typeface="+mn-ea"/>
                          <a:cs typeface="+mn-cs"/>
                        </a:rPr>
                        <a:t>Сургууль</a:t>
                      </a:r>
                      <a:endParaRPr lang="mn-MN" sz="1400" b="1" kern="1200" dirty="0">
                        <a:solidFill>
                          <a:schemeClr val="bg1"/>
                        </a:solidFill>
                        <a:latin typeface="Mogul Europe" panose="020B7200000000000000" pitchFamily="34" charset="0"/>
                        <a:ea typeface="+mn-ea"/>
                        <a:cs typeface="+mn-cs"/>
                      </a:endParaRPr>
                    </a:p>
                  </a:txBody>
                  <a:tcPr marL="6452" marR="6452" marT="6452" marB="0" anchor="ctr">
                    <a:solidFill>
                      <a:schemeClr val="bg1">
                        <a:lumMod val="75000"/>
                      </a:schemeClr>
                    </a:solidFill>
                  </a:tcPr>
                </a:tc>
                <a:tc gridSpan="4">
                  <a:txBody>
                    <a:bodyPr/>
                    <a:lstStyle/>
                    <a:p>
                      <a:pPr algn="ctr" fontAlgn="b"/>
                      <a:r>
                        <a:rPr lang="mn-MN" sz="1400" b="1" kern="1200">
                          <a:solidFill>
                            <a:schemeClr val="bg1"/>
                          </a:solidFill>
                          <a:latin typeface="Mogul Europe" panose="020B7200000000000000" pitchFamily="34" charset="0"/>
                          <a:ea typeface="+mn-ea"/>
                          <a:cs typeface="+mn-cs"/>
                        </a:rPr>
                        <a:t>Хичээл</a:t>
                      </a:r>
                      <a:endParaRPr lang="mn-MN" sz="1400" b="1" kern="1200" dirty="0">
                        <a:solidFill>
                          <a:schemeClr val="bg1"/>
                        </a:solidFill>
                        <a:latin typeface="Mogul Europe" panose="020B7200000000000000" pitchFamily="34" charset="0"/>
                        <a:ea typeface="+mn-ea"/>
                        <a:cs typeface="+mn-cs"/>
                      </a:endParaRPr>
                    </a:p>
                  </a:txBody>
                  <a:tcPr marL="6452" marR="6452" marT="6452" marB="0" anchor="ctr">
                    <a:solidFill>
                      <a:schemeClr val="bg1">
                        <a:lumMod val="75000"/>
                      </a:schemeClr>
                    </a:solidFill>
                  </a:tcPr>
                </a:tc>
                <a:tc hMerge="1">
                  <a:txBody>
                    <a:bodyPr/>
                    <a:lstStyle/>
                    <a:p>
                      <a:endParaRPr lang="en-US"/>
                    </a:p>
                  </a:txBody>
                  <a:tcPr/>
                </a:tc>
                <a:tc hMerge="1">
                  <a:txBody>
                    <a:bodyPr/>
                    <a:lstStyle/>
                    <a:p>
                      <a:endParaRPr lang="en-US"/>
                    </a:p>
                  </a:txBody>
                  <a:tcPr/>
                </a:tc>
                <a:tc hMerge="1">
                  <a:txBody>
                    <a:bodyPr/>
                    <a:lstStyle/>
                    <a:p>
                      <a:endParaRPr lang="mn-MN"/>
                    </a:p>
                  </a:txBody>
                  <a:tcPr/>
                </a:tc>
                <a:extLst>
                  <a:ext uri="{0D108BD9-81ED-4DB2-BD59-A6C34878D82A}">
                    <a16:rowId xmlns:a16="http://schemas.microsoft.com/office/drawing/2014/main" val="10000"/>
                  </a:ext>
                </a:extLst>
              </a:tr>
              <a:tr h="697508">
                <a:tc vMerge="1">
                  <a:txBody>
                    <a:bodyPr/>
                    <a:lstStyle/>
                    <a:p>
                      <a:endParaRPr lang="en-US"/>
                    </a:p>
                  </a:txBody>
                  <a:tcPr/>
                </a:tc>
                <a:tc vMerge="1">
                  <a:txBody>
                    <a:bodyPr/>
                    <a:lstStyle/>
                    <a:p>
                      <a:endParaRPr lang="en-US"/>
                    </a:p>
                  </a:txBody>
                  <a:tcPr/>
                </a:tc>
                <a:tc>
                  <a:txBody>
                    <a:bodyPr/>
                    <a:lstStyle/>
                    <a:p>
                      <a:pPr marL="0" indent="0" algn="ctr" defTabSz="914400" rtl="0" eaLnBrk="1" fontAlgn="b" latinLnBrk="0" hangingPunct="1">
                        <a:buFont typeface="Arial" panose="020B0604020202020204" pitchFamily="34" charset="0"/>
                        <a:buNone/>
                      </a:pPr>
                      <a:r>
                        <a:rPr lang="en-US" sz="1200" b="0" kern="1200">
                          <a:solidFill>
                            <a:schemeClr val="bg1"/>
                          </a:solidFill>
                          <a:latin typeface="Mogul Europe" panose="020B7200000000000000" pitchFamily="34" charset="0"/>
                          <a:ea typeface="+mn-ea"/>
                          <a:cs typeface="+mn-cs"/>
                        </a:rPr>
                        <a:t>Е</a:t>
                      </a:r>
                      <a:r>
                        <a:rPr lang="mn-MN" sz="1200" b="0" kern="1200">
                          <a:solidFill>
                            <a:schemeClr val="bg1"/>
                          </a:solidFill>
                          <a:latin typeface="Mogul Europe" panose="020B7200000000000000" pitchFamily="34" charset="0"/>
                          <a:ea typeface="+mn-ea"/>
                          <a:cs typeface="+mn-cs"/>
                        </a:rPr>
                        <a:t>рөнхий суурь хичээл</a:t>
                      </a:r>
                      <a:endParaRPr lang="en-US" sz="1200" b="0" kern="1200" dirty="0">
                        <a:solidFill>
                          <a:schemeClr val="bg1"/>
                        </a:solidFill>
                        <a:latin typeface="Mogul Europe" panose="020B7200000000000000" pitchFamily="34" charset="0"/>
                        <a:ea typeface="+mn-ea"/>
                        <a:cs typeface="+mn-cs"/>
                      </a:endParaRPr>
                    </a:p>
                  </a:txBody>
                  <a:tcPr marL="6452" marR="6452" marT="6452" marB="0" anchor="ctr">
                    <a:solidFill>
                      <a:schemeClr val="bg2">
                        <a:lumMod val="25000"/>
                      </a:schemeClr>
                    </a:solidFill>
                  </a:tcPr>
                </a:tc>
                <a:tc>
                  <a:txBody>
                    <a:bodyPr/>
                    <a:lstStyle/>
                    <a:p>
                      <a:pPr marL="0" indent="0" algn="ctr" defTabSz="914400" rtl="0" eaLnBrk="1" fontAlgn="b" latinLnBrk="0" hangingPunct="1">
                        <a:buFont typeface="Arial" panose="020B0604020202020204" pitchFamily="34" charset="0"/>
                        <a:buNone/>
                      </a:pPr>
                      <a:r>
                        <a:rPr lang="mn-MN" sz="1200" b="0" kern="1200">
                          <a:solidFill>
                            <a:schemeClr val="bg1"/>
                          </a:solidFill>
                          <a:latin typeface="Mogul Europe" panose="020B7200000000000000" pitchFamily="34" charset="0"/>
                          <a:ea typeface="+mn-ea"/>
                          <a:cs typeface="+mn-cs"/>
                        </a:rPr>
                        <a:t>Мэргэжлийн суурь хичээл</a:t>
                      </a:r>
                      <a:endParaRPr lang="en-US" sz="1200" b="0" kern="1200" dirty="0">
                        <a:solidFill>
                          <a:schemeClr val="bg1"/>
                        </a:solidFill>
                        <a:latin typeface="Mogul Europe" panose="020B7200000000000000" pitchFamily="34" charset="0"/>
                        <a:ea typeface="+mn-ea"/>
                        <a:cs typeface="+mn-cs"/>
                      </a:endParaRPr>
                    </a:p>
                  </a:txBody>
                  <a:tcPr marL="6452" marR="6452" marT="6452" marB="0" anchor="ctr">
                    <a:solidFill>
                      <a:schemeClr val="bg2">
                        <a:lumMod val="25000"/>
                      </a:schemeClr>
                    </a:solidFill>
                  </a:tcPr>
                </a:tc>
                <a:tc>
                  <a:txBody>
                    <a:bodyPr/>
                    <a:lstStyle/>
                    <a:p>
                      <a:pPr marL="0" indent="0" algn="ctr" defTabSz="914400" rtl="0" eaLnBrk="1" fontAlgn="b" latinLnBrk="0" hangingPunct="1">
                        <a:buFont typeface="Arial" panose="020B0604020202020204" pitchFamily="34" charset="0"/>
                        <a:buNone/>
                      </a:pPr>
                      <a:r>
                        <a:rPr lang="mn-MN" sz="1200" b="0" kern="1200">
                          <a:solidFill>
                            <a:schemeClr val="bg1"/>
                          </a:solidFill>
                          <a:latin typeface="Mogul Europe" panose="020B7200000000000000" pitchFamily="34" charset="0"/>
                          <a:ea typeface="+mn-ea"/>
                          <a:cs typeface="+mn-cs"/>
                        </a:rPr>
                        <a:t>Мэргэжлийн хичээл</a:t>
                      </a:r>
                      <a:endParaRPr lang="en-US" sz="1200" b="0" kern="1200" dirty="0">
                        <a:solidFill>
                          <a:schemeClr val="bg1"/>
                        </a:solidFill>
                        <a:latin typeface="Mogul Europe" panose="020B7200000000000000" pitchFamily="34" charset="0"/>
                        <a:ea typeface="+mn-ea"/>
                        <a:cs typeface="+mn-cs"/>
                      </a:endParaRPr>
                    </a:p>
                  </a:txBody>
                  <a:tcPr marL="6452" marR="6452" marT="6452" marB="0" anchor="ctr">
                    <a:lnR w="6350" cap="flat" cmpd="sng" algn="ctr">
                      <a:solidFill>
                        <a:schemeClr val="bg1"/>
                      </a:solidFill>
                      <a:prstDash val="solid"/>
                      <a:round/>
                      <a:headEnd type="none" w="med" len="med"/>
                      <a:tailEnd type="none" w="med" len="med"/>
                    </a:lnR>
                    <a:solidFill>
                      <a:schemeClr val="bg2">
                        <a:lumMod val="25000"/>
                      </a:schemeClr>
                    </a:solidFill>
                  </a:tcPr>
                </a:tc>
                <a:tc>
                  <a:txBody>
                    <a:bodyPr/>
                    <a:lstStyle/>
                    <a:p>
                      <a:pPr marL="0" indent="0" algn="ctr" defTabSz="914400" rtl="0" eaLnBrk="1" fontAlgn="b" latinLnBrk="0" hangingPunct="1">
                        <a:buFont typeface="Arial" panose="020B0604020202020204" pitchFamily="34" charset="0"/>
                        <a:buNone/>
                      </a:pPr>
                      <a:r>
                        <a:rPr lang="mn-MN" sz="1200" b="0" kern="1200">
                          <a:solidFill>
                            <a:schemeClr val="bg1"/>
                          </a:solidFill>
                          <a:latin typeface="Mogul Europe" panose="020B7200000000000000" pitchFamily="34" charset="0"/>
                          <a:ea typeface="+mn-ea"/>
                          <a:cs typeface="+mn-cs"/>
                        </a:rPr>
                        <a:t>Нийт</a:t>
                      </a:r>
                      <a:r>
                        <a:rPr lang="mn-MN" sz="1200" b="0" kern="1200" baseline="0">
                          <a:solidFill>
                            <a:schemeClr val="bg1"/>
                          </a:solidFill>
                          <a:latin typeface="Mogul Europe" panose="020B7200000000000000" pitchFamily="34" charset="0"/>
                          <a:ea typeface="+mn-ea"/>
                          <a:cs typeface="+mn-cs"/>
                        </a:rPr>
                        <a:t> цаг</a:t>
                      </a:r>
                      <a:r>
                        <a:rPr lang="mn-MN" sz="1200" b="0" kern="1200">
                          <a:solidFill>
                            <a:schemeClr val="bg1"/>
                          </a:solidFill>
                          <a:latin typeface="Mogul Europe" panose="020B7200000000000000" pitchFamily="34" charset="0"/>
                          <a:ea typeface="+mn-ea"/>
                          <a:cs typeface="+mn-cs"/>
                        </a:rPr>
                        <a:t>                           </a:t>
                      </a:r>
                      <a:endParaRPr lang="en-US" sz="1200" b="0" kern="1200" dirty="0">
                        <a:solidFill>
                          <a:schemeClr val="bg1"/>
                        </a:solidFill>
                        <a:latin typeface="Mogul Europe" panose="020B7200000000000000" pitchFamily="34" charset="0"/>
                        <a:ea typeface="+mn-ea"/>
                        <a:cs typeface="+mn-cs"/>
                      </a:endParaRPr>
                    </a:p>
                    <a:p>
                      <a:pPr marL="0" marR="0" indent="0" algn="ctr" defTabSz="914400" rtl="0" eaLnBrk="1" fontAlgn="b" latinLnBrk="0" hangingPunct="1">
                        <a:lnSpc>
                          <a:spcPct val="100000"/>
                        </a:lnSpc>
                        <a:spcBef>
                          <a:spcPts val="0"/>
                        </a:spcBef>
                        <a:spcAft>
                          <a:spcPts val="0"/>
                        </a:spcAft>
                        <a:buClrTx/>
                        <a:buSzTx/>
                        <a:buFont typeface="Arial" panose="020B0604020202020204" pitchFamily="34" charset="0"/>
                        <a:buNone/>
                        <a:tabLst/>
                        <a:defRPr/>
                      </a:pPr>
                      <a:endParaRPr lang="mn-MN" sz="1200" b="0" kern="1200">
                        <a:solidFill>
                          <a:schemeClr val="bg1"/>
                        </a:solidFill>
                        <a:latin typeface="Mogul Europe" panose="020B7200000000000000" pitchFamily="34" charset="0"/>
                        <a:ea typeface="+mn-ea"/>
                        <a:cs typeface="+mn-cs"/>
                      </a:endParaRPr>
                    </a:p>
                    <a:p>
                      <a:pPr marL="0" indent="0" algn="ctr" defTabSz="914400" rtl="0" eaLnBrk="1" fontAlgn="b" latinLnBrk="0" hangingPunct="1">
                        <a:buFont typeface="Arial" panose="020B0604020202020204" pitchFamily="34" charset="0"/>
                        <a:buNone/>
                      </a:pPr>
                      <a:endParaRPr lang="en-US" sz="1200" b="0" kern="1200" dirty="0">
                        <a:solidFill>
                          <a:schemeClr val="bg1"/>
                        </a:solidFill>
                        <a:latin typeface="Mogul Europe" panose="020B7200000000000000" pitchFamily="34" charset="0"/>
                        <a:ea typeface="+mn-ea"/>
                        <a:cs typeface="+mn-cs"/>
                      </a:endParaRPr>
                    </a:p>
                  </a:txBody>
                  <a:tcPr marL="6452" marR="6452" marT="6452" marB="0" anchor="ctr">
                    <a:lnL w="6350" cap="flat" cmpd="sng" algn="ctr">
                      <a:solidFill>
                        <a:schemeClr val="bg1"/>
                      </a:solidFill>
                      <a:prstDash val="solid"/>
                      <a:round/>
                      <a:headEnd type="none" w="med" len="med"/>
                      <a:tailEnd type="none" w="med" len="med"/>
                    </a:lnL>
                    <a:solidFill>
                      <a:schemeClr val="bg2">
                        <a:lumMod val="25000"/>
                      </a:schemeClr>
                    </a:solidFill>
                  </a:tcPr>
                </a:tc>
                <a:extLst>
                  <a:ext uri="{0D108BD9-81ED-4DB2-BD59-A6C34878D82A}">
                    <a16:rowId xmlns:a16="http://schemas.microsoft.com/office/drawing/2014/main" val="10001"/>
                  </a:ext>
                </a:extLst>
              </a:tr>
              <a:tr h="665113">
                <a:tc>
                  <a:txBody>
                    <a:bodyPr/>
                    <a:lstStyle/>
                    <a:p>
                      <a:pPr marL="0" indent="0" algn="ctr" defTabSz="914400" rtl="0" eaLnBrk="1" fontAlgn="ctr" latinLnBrk="0" hangingPunct="1">
                        <a:buFont typeface="Arial" panose="020B0604020202020204" pitchFamily="34" charset="0"/>
                        <a:buNone/>
                      </a:pPr>
                      <a:r>
                        <a:rPr lang="en-US" sz="1400" kern="1200" dirty="0">
                          <a:solidFill>
                            <a:schemeClr val="bg1"/>
                          </a:solidFill>
                          <a:latin typeface="Mogul Europe" panose="020B7200000000000000" pitchFamily="34" charset="0"/>
                          <a:ea typeface="+mn-ea"/>
                          <a:cs typeface="+mn-cs"/>
                        </a:rPr>
                        <a:t>1</a:t>
                      </a:r>
                    </a:p>
                  </a:txBody>
                  <a:tcPr marL="6452" marR="6452" marT="6452" marB="0" anchor="ctr"/>
                </a:tc>
                <a:tc>
                  <a:txBody>
                    <a:bodyPr/>
                    <a:lstStyle/>
                    <a:p>
                      <a:pPr marL="0" indent="0" algn="ctr" defTabSz="914400" rtl="0" eaLnBrk="1" fontAlgn="b" latinLnBrk="0" hangingPunct="1">
                        <a:buFont typeface="Arial" panose="020B0604020202020204" pitchFamily="34" charset="0"/>
                        <a:buNone/>
                      </a:pPr>
                      <a:r>
                        <a:rPr lang="mn-MN" sz="1400" kern="1200">
                          <a:solidFill>
                            <a:schemeClr val="bg1"/>
                          </a:solidFill>
                          <a:latin typeface="Mogul Europe" panose="020B7200000000000000" pitchFamily="34" charset="0"/>
                          <a:ea typeface="+mn-ea"/>
                          <a:cs typeface="+mn-cs"/>
                        </a:rPr>
                        <a:t>МУИС</a:t>
                      </a:r>
                      <a:endParaRPr lang="ru-RU" sz="1400" kern="1200" dirty="0">
                        <a:solidFill>
                          <a:schemeClr val="bg1"/>
                        </a:solidFill>
                        <a:latin typeface="Mogul Europe" panose="020B7200000000000000" pitchFamily="34" charset="0"/>
                        <a:ea typeface="+mn-ea"/>
                        <a:cs typeface="+mn-cs"/>
                      </a:endParaRPr>
                    </a:p>
                  </a:txBody>
                  <a:tcPr marL="6452" marR="6452" marT="6452" marB="0" anchor="ctr"/>
                </a:tc>
                <a:tc>
                  <a:txBody>
                    <a:bodyPr/>
                    <a:lstStyle/>
                    <a:p>
                      <a:pPr marL="0" indent="0" algn="ctr" defTabSz="914400" rtl="0" eaLnBrk="1" fontAlgn="ctr" latinLnBrk="0" hangingPunct="1">
                        <a:buFont typeface="Arial" panose="020B0604020202020204" pitchFamily="34" charset="0"/>
                        <a:buNone/>
                      </a:pPr>
                      <a:r>
                        <a:rPr lang="mn-MN" sz="1200" kern="1200">
                          <a:solidFill>
                            <a:schemeClr val="bg1"/>
                          </a:solidFill>
                          <a:latin typeface="Mogul Europe" panose="020B7200000000000000" pitchFamily="34" charset="0"/>
                          <a:ea typeface="+mn-ea"/>
                          <a:cs typeface="+mn-cs"/>
                        </a:rPr>
                        <a:t>31</a:t>
                      </a:r>
                      <a:endParaRPr lang="en-US" sz="1200" kern="1200" dirty="0">
                        <a:solidFill>
                          <a:schemeClr val="bg1"/>
                        </a:solidFill>
                        <a:latin typeface="Mogul Europe" panose="020B7200000000000000" pitchFamily="34" charset="0"/>
                        <a:ea typeface="+mn-ea"/>
                        <a:cs typeface="+mn-cs"/>
                      </a:endParaRPr>
                    </a:p>
                  </a:txBody>
                  <a:tcPr marL="6452" marR="6452" marT="6452" marB="0" anchor="ctr"/>
                </a:tc>
                <a:tc>
                  <a:txBody>
                    <a:bodyPr/>
                    <a:lstStyle/>
                    <a:p>
                      <a:pPr marL="0" indent="0" algn="ctr" defTabSz="914400" rtl="0" eaLnBrk="1" fontAlgn="ctr" latinLnBrk="0" hangingPunct="1">
                        <a:buFont typeface="Arial" panose="020B0604020202020204" pitchFamily="34" charset="0"/>
                        <a:buNone/>
                      </a:pPr>
                      <a:r>
                        <a:rPr lang="mn-MN" sz="1200" kern="1200">
                          <a:solidFill>
                            <a:schemeClr val="bg1"/>
                          </a:solidFill>
                          <a:latin typeface="Mogul Europe" panose="020B7200000000000000" pitchFamily="34" charset="0"/>
                          <a:ea typeface="+mn-ea"/>
                          <a:cs typeface="+mn-cs"/>
                        </a:rPr>
                        <a:t>12</a:t>
                      </a:r>
                      <a:endParaRPr lang="en-US" sz="1200" kern="1200" dirty="0">
                        <a:solidFill>
                          <a:schemeClr val="bg1"/>
                        </a:solidFill>
                        <a:latin typeface="Mogul Europe" panose="020B7200000000000000" pitchFamily="34" charset="0"/>
                        <a:ea typeface="+mn-ea"/>
                        <a:cs typeface="+mn-cs"/>
                      </a:endParaRPr>
                    </a:p>
                  </a:txBody>
                  <a:tcPr marL="6452" marR="6452" marT="6452" marB="0" anchor="ctr"/>
                </a:tc>
                <a:tc>
                  <a:txBody>
                    <a:bodyPr/>
                    <a:lstStyle/>
                    <a:p>
                      <a:pPr marL="0" indent="0" algn="ctr" defTabSz="914400" rtl="0" eaLnBrk="1" fontAlgn="ctr" latinLnBrk="0" hangingPunct="1">
                        <a:buFont typeface="Arial" panose="020B0604020202020204" pitchFamily="34" charset="0"/>
                        <a:buNone/>
                      </a:pPr>
                      <a:r>
                        <a:rPr lang="en-US" sz="1200" kern="1200">
                          <a:solidFill>
                            <a:schemeClr val="bg1"/>
                          </a:solidFill>
                          <a:latin typeface="Mogul Europe" panose="020B7200000000000000" pitchFamily="34" charset="0"/>
                          <a:ea typeface="+mn-ea"/>
                          <a:cs typeface="+mn-cs"/>
                        </a:rPr>
                        <a:t>63</a:t>
                      </a:r>
                      <a:endParaRPr lang="en-US" sz="1200" kern="1200" dirty="0">
                        <a:solidFill>
                          <a:schemeClr val="bg1"/>
                        </a:solidFill>
                        <a:latin typeface="Mogul Europe" panose="020B7200000000000000" pitchFamily="34" charset="0"/>
                        <a:ea typeface="+mn-ea"/>
                        <a:cs typeface="+mn-cs"/>
                      </a:endParaRPr>
                    </a:p>
                  </a:txBody>
                  <a:tcPr marL="6452" marR="6452" marT="6452" marB="0" anchor="ctr">
                    <a:lnR w="6350" cap="flat" cmpd="sng" algn="ctr">
                      <a:solidFill>
                        <a:schemeClr val="bg1"/>
                      </a:solidFill>
                      <a:prstDash val="solid"/>
                      <a:round/>
                      <a:headEnd type="none" w="med" len="med"/>
                      <a:tailEnd type="none" w="med" len="med"/>
                    </a:lnR>
                  </a:tcPr>
                </a:tc>
                <a:tc>
                  <a:txBody>
                    <a:bodyPr/>
                    <a:lstStyle/>
                    <a:p>
                      <a:pPr marL="0" marR="0" indent="0" algn="ctr" defTabSz="959937" rtl="0" eaLnBrk="1" fontAlgn="auto" latinLnBrk="0" hangingPunct="1">
                        <a:lnSpc>
                          <a:spcPct val="150000"/>
                        </a:lnSpc>
                        <a:spcBef>
                          <a:spcPts val="0"/>
                        </a:spcBef>
                        <a:spcAft>
                          <a:spcPts val="0"/>
                        </a:spcAft>
                        <a:buClrTx/>
                        <a:buSzTx/>
                        <a:buFontTx/>
                        <a:buNone/>
                        <a:tabLst/>
                        <a:defRPr/>
                      </a:pPr>
                      <a:r>
                        <a:rPr lang="mn-MN" sz="1200" kern="1200">
                          <a:solidFill>
                            <a:schemeClr val="bg1"/>
                          </a:solidFill>
                          <a:latin typeface="Mogul Europe" panose="020B7200000000000000" pitchFamily="34" charset="0"/>
                          <a:ea typeface="+mn-ea"/>
                          <a:cs typeface="+mn-cs"/>
                        </a:rPr>
                        <a:t>12</a:t>
                      </a:r>
                      <a:r>
                        <a:rPr lang="en-US" sz="1200" kern="1200">
                          <a:solidFill>
                            <a:schemeClr val="bg1"/>
                          </a:solidFill>
                          <a:latin typeface="Mogul Europe" panose="020B7200000000000000" pitchFamily="34" charset="0"/>
                          <a:ea typeface="+mn-ea"/>
                          <a:cs typeface="+mn-cs"/>
                        </a:rPr>
                        <a:t>1</a:t>
                      </a:r>
                      <a:endParaRPr lang="mn-MN" sz="1200"/>
                    </a:p>
                    <a:p>
                      <a:pPr algn="ctr">
                        <a:lnSpc>
                          <a:spcPct val="150000"/>
                        </a:lnSpc>
                      </a:pPr>
                      <a:endParaRPr lang="mn-MN" sz="1200"/>
                    </a:p>
                  </a:txBody>
                  <a:tcPr marL="6452" marR="6452" marT="6452" marB="0" anchor="ctr">
                    <a:lnL w="6350" cap="flat" cmpd="sng" algn="ctr">
                      <a:solidFill>
                        <a:schemeClr val="bg1"/>
                      </a:solidFill>
                      <a:prstDash val="solid"/>
                      <a:round/>
                      <a:headEnd type="none" w="med" len="med"/>
                      <a:tailEnd type="none" w="med" len="med"/>
                    </a:lnL>
                  </a:tcPr>
                </a:tc>
                <a:extLst>
                  <a:ext uri="{0D108BD9-81ED-4DB2-BD59-A6C34878D82A}">
                    <a16:rowId xmlns:a16="http://schemas.microsoft.com/office/drawing/2014/main" val="10002"/>
                  </a:ext>
                </a:extLst>
              </a:tr>
              <a:tr h="665113">
                <a:tc>
                  <a:txBody>
                    <a:bodyPr/>
                    <a:lstStyle/>
                    <a:p>
                      <a:pPr marL="0" indent="0" algn="ctr" defTabSz="914400" rtl="0" eaLnBrk="1" fontAlgn="ctr" latinLnBrk="0" hangingPunct="1">
                        <a:buFont typeface="Arial" panose="020B0604020202020204" pitchFamily="34" charset="0"/>
                        <a:buNone/>
                      </a:pPr>
                      <a:r>
                        <a:rPr lang="en-US" sz="1400" kern="1200" dirty="0">
                          <a:solidFill>
                            <a:schemeClr val="bg1"/>
                          </a:solidFill>
                          <a:latin typeface="Mogul Europe" panose="020B7200000000000000" pitchFamily="34" charset="0"/>
                          <a:ea typeface="+mn-ea"/>
                          <a:cs typeface="+mn-cs"/>
                        </a:rPr>
                        <a:t>2</a:t>
                      </a:r>
                    </a:p>
                  </a:txBody>
                  <a:tcPr marL="6452" marR="6452" marT="6452" marB="0" anchor="ctr"/>
                </a:tc>
                <a:tc>
                  <a:txBody>
                    <a:bodyPr/>
                    <a:lstStyle/>
                    <a:p>
                      <a:pPr marL="0" indent="0" algn="ctr" defTabSz="914400" rtl="0" eaLnBrk="1" fontAlgn="b" latinLnBrk="0" hangingPunct="1">
                        <a:buFont typeface="Arial" panose="020B0604020202020204" pitchFamily="34" charset="0"/>
                        <a:buNone/>
                      </a:pPr>
                      <a:r>
                        <a:rPr lang="mn-MN" sz="1400" kern="1200">
                          <a:solidFill>
                            <a:schemeClr val="bg1"/>
                          </a:solidFill>
                          <a:latin typeface="Mogul Europe" panose="020B7200000000000000" pitchFamily="34" charset="0"/>
                          <a:ea typeface="+mn-ea"/>
                          <a:cs typeface="+mn-cs"/>
                        </a:rPr>
                        <a:t>МУБИС</a:t>
                      </a:r>
                      <a:endParaRPr lang="ru-RU" sz="1400" kern="1200" dirty="0">
                        <a:solidFill>
                          <a:schemeClr val="bg1"/>
                        </a:solidFill>
                        <a:latin typeface="Mogul Europe" panose="020B7200000000000000" pitchFamily="34" charset="0"/>
                        <a:ea typeface="+mn-ea"/>
                        <a:cs typeface="+mn-cs"/>
                      </a:endParaRPr>
                    </a:p>
                  </a:txBody>
                  <a:tcPr marL="6452" marR="6452" marT="6452" marB="0" anchor="ctr"/>
                </a:tc>
                <a:tc>
                  <a:txBody>
                    <a:bodyPr/>
                    <a:lstStyle/>
                    <a:p>
                      <a:pPr marL="0" indent="0" algn="ctr" defTabSz="914400" rtl="0" eaLnBrk="1" fontAlgn="ctr" latinLnBrk="0" hangingPunct="1">
                        <a:buFont typeface="Arial" panose="020B0604020202020204" pitchFamily="34" charset="0"/>
                        <a:buNone/>
                      </a:pPr>
                      <a:r>
                        <a:rPr lang="en-US" sz="1200" kern="1200">
                          <a:solidFill>
                            <a:schemeClr val="bg1"/>
                          </a:solidFill>
                          <a:latin typeface="Mogul Europe" panose="020B7200000000000000" pitchFamily="34" charset="0"/>
                          <a:ea typeface="+mn-ea"/>
                          <a:cs typeface="+mn-cs"/>
                        </a:rPr>
                        <a:t>25</a:t>
                      </a:r>
                      <a:endParaRPr lang="en-US" sz="1200" kern="1200" dirty="0">
                        <a:solidFill>
                          <a:schemeClr val="bg1"/>
                        </a:solidFill>
                        <a:latin typeface="Mogul Europe" panose="020B7200000000000000" pitchFamily="34" charset="0"/>
                        <a:ea typeface="+mn-ea"/>
                        <a:cs typeface="+mn-cs"/>
                      </a:endParaRPr>
                    </a:p>
                  </a:txBody>
                  <a:tcPr marL="6452" marR="6452" marT="6452" marB="0" anchor="ctr"/>
                </a:tc>
                <a:tc>
                  <a:txBody>
                    <a:bodyPr/>
                    <a:lstStyle/>
                    <a:p>
                      <a:pPr marL="0" indent="0" algn="ctr" defTabSz="914400" rtl="0" eaLnBrk="1" fontAlgn="ctr" latinLnBrk="0" hangingPunct="1">
                        <a:buFont typeface="Arial" panose="020B0604020202020204" pitchFamily="34" charset="0"/>
                        <a:buNone/>
                      </a:pPr>
                      <a:r>
                        <a:rPr lang="en-US" sz="1200" kern="1200">
                          <a:solidFill>
                            <a:schemeClr val="bg1"/>
                          </a:solidFill>
                          <a:latin typeface="Mogul Europe" panose="020B7200000000000000" pitchFamily="34" charset="0"/>
                          <a:ea typeface="+mn-ea"/>
                          <a:cs typeface="+mn-cs"/>
                        </a:rPr>
                        <a:t>19</a:t>
                      </a:r>
                      <a:endParaRPr lang="en-US" sz="1200" kern="1200" dirty="0">
                        <a:solidFill>
                          <a:schemeClr val="bg1"/>
                        </a:solidFill>
                        <a:latin typeface="Mogul Europe" panose="020B7200000000000000" pitchFamily="34" charset="0"/>
                        <a:ea typeface="+mn-ea"/>
                        <a:cs typeface="+mn-cs"/>
                      </a:endParaRPr>
                    </a:p>
                  </a:txBody>
                  <a:tcPr marL="6452" marR="6452" marT="6452" marB="0" anchor="ctr"/>
                </a:tc>
                <a:tc>
                  <a:txBody>
                    <a:bodyPr/>
                    <a:lstStyle/>
                    <a:p>
                      <a:pPr marL="0" indent="0" algn="ctr" defTabSz="914400" rtl="0" eaLnBrk="1" fontAlgn="ctr" latinLnBrk="0" hangingPunct="1">
                        <a:buFont typeface="Arial" panose="020B0604020202020204" pitchFamily="34" charset="0"/>
                        <a:buNone/>
                      </a:pPr>
                      <a:r>
                        <a:rPr lang="en-US" sz="1200" kern="1200">
                          <a:solidFill>
                            <a:schemeClr val="bg1"/>
                          </a:solidFill>
                          <a:latin typeface="Mogul Europe" panose="020B7200000000000000" pitchFamily="34" charset="0"/>
                          <a:ea typeface="+mn-ea"/>
                          <a:cs typeface="+mn-cs"/>
                        </a:rPr>
                        <a:t>67</a:t>
                      </a:r>
                      <a:endParaRPr lang="en-US" sz="1200" kern="1200" dirty="0">
                        <a:solidFill>
                          <a:schemeClr val="bg1"/>
                        </a:solidFill>
                        <a:latin typeface="Mogul Europe" panose="020B7200000000000000" pitchFamily="34" charset="0"/>
                        <a:ea typeface="+mn-ea"/>
                        <a:cs typeface="+mn-cs"/>
                      </a:endParaRPr>
                    </a:p>
                  </a:txBody>
                  <a:tcPr marL="6452" marR="6452" marT="6452" marB="0" anchor="ctr">
                    <a:lnR w="6350" cap="flat" cmpd="sng" algn="ctr">
                      <a:solidFill>
                        <a:schemeClr val="bg1"/>
                      </a:solidFill>
                      <a:prstDash val="solid"/>
                      <a:round/>
                      <a:headEnd type="none" w="med" len="med"/>
                      <a:tailEnd type="none" w="med" len="med"/>
                    </a:lnR>
                  </a:tcPr>
                </a:tc>
                <a:tc>
                  <a:txBody>
                    <a:bodyPr/>
                    <a:lstStyle/>
                    <a:p>
                      <a:pPr marL="0" marR="0" indent="0" algn="ctr" defTabSz="959937" rtl="0" eaLnBrk="1" fontAlgn="auto" latinLnBrk="0" hangingPunct="1">
                        <a:lnSpc>
                          <a:spcPct val="150000"/>
                        </a:lnSpc>
                        <a:spcBef>
                          <a:spcPts val="0"/>
                        </a:spcBef>
                        <a:spcAft>
                          <a:spcPts val="0"/>
                        </a:spcAft>
                        <a:buClrTx/>
                        <a:buSzTx/>
                        <a:buFontTx/>
                        <a:buNone/>
                        <a:tabLst/>
                        <a:defRPr/>
                      </a:pPr>
                      <a:r>
                        <a:rPr lang="mn-MN" sz="1200" kern="1200">
                          <a:solidFill>
                            <a:schemeClr val="bg1"/>
                          </a:solidFill>
                          <a:latin typeface="Mogul Europe" panose="020B7200000000000000" pitchFamily="34" charset="0"/>
                          <a:ea typeface="+mn-ea"/>
                          <a:cs typeface="+mn-cs"/>
                        </a:rPr>
                        <a:t>125</a:t>
                      </a:r>
                      <a:endParaRPr lang="mn-MN" sz="1200"/>
                    </a:p>
                    <a:p>
                      <a:pPr algn="ctr">
                        <a:lnSpc>
                          <a:spcPct val="150000"/>
                        </a:lnSpc>
                      </a:pPr>
                      <a:endParaRPr lang="mn-MN" sz="1200"/>
                    </a:p>
                  </a:txBody>
                  <a:tcPr marL="6452" marR="6452" marT="6452" marB="0" anchor="ctr">
                    <a:lnL w="6350" cap="flat" cmpd="sng" algn="ctr">
                      <a:solidFill>
                        <a:schemeClr val="bg1"/>
                      </a:solidFill>
                      <a:prstDash val="solid"/>
                      <a:round/>
                      <a:headEnd type="none" w="med" len="med"/>
                      <a:tailEnd type="none" w="med" len="med"/>
                    </a:lnL>
                  </a:tcPr>
                </a:tc>
                <a:extLst>
                  <a:ext uri="{0D108BD9-81ED-4DB2-BD59-A6C34878D82A}">
                    <a16:rowId xmlns:a16="http://schemas.microsoft.com/office/drawing/2014/main" val="10003"/>
                  </a:ext>
                </a:extLst>
              </a:tr>
              <a:tr h="665113">
                <a:tc>
                  <a:txBody>
                    <a:bodyPr/>
                    <a:lstStyle/>
                    <a:p>
                      <a:pPr marL="0" indent="0" algn="ctr" defTabSz="914400" rtl="0" eaLnBrk="1" fontAlgn="ctr" latinLnBrk="0" hangingPunct="1">
                        <a:buFont typeface="Arial" panose="020B0604020202020204" pitchFamily="34" charset="0"/>
                        <a:buNone/>
                      </a:pPr>
                      <a:r>
                        <a:rPr lang="en-US" sz="1400" kern="1200" dirty="0">
                          <a:solidFill>
                            <a:schemeClr val="bg1"/>
                          </a:solidFill>
                          <a:latin typeface="Mogul Europe" panose="020B7200000000000000" pitchFamily="34" charset="0"/>
                          <a:ea typeface="+mn-ea"/>
                          <a:cs typeface="+mn-cs"/>
                        </a:rPr>
                        <a:t>3</a:t>
                      </a:r>
                    </a:p>
                  </a:txBody>
                  <a:tcPr marL="6452" marR="6452" marT="6452" marB="0" anchor="ctr"/>
                </a:tc>
                <a:tc>
                  <a:txBody>
                    <a:bodyPr/>
                    <a:lstStyle/>
                    <a:p>
                      <a:pPr marL="0" indent="0" algn="ctr" defTabSz="914400" rtl="0" eaLnBrk="1" fontAlgn="ctr" latinLnBrk="0" hangingPunct="1">
                        <a:buFont typeface="Arial" panose="020B0604020202020204" pitchFamily="34" charset="0"/>
                        <a:buNone/>
                      </a:pPr>
                      <a:r>
                        <a:rPr lang="mn-MN" sz="1400" kern="1200">
                          <a:solidFill>
                            <a:schemeClr val="bg1"/>
                          </a:solidFill>
                          <a:latin typeface="Mogul Europe" panose="020B7200000000000000" pitchFamily="34" charset="0"/>
                          <a:ea typeface="+mn-ea"/>
                          <a:cs typeface="+mn-cs"/>
                        </a:rPr>
                        <a:t>ХУИС</a:t>
                      </a:r>
                      <a:endParaRPr lang="mn-MN" sz="1400" kern="1200" dirty="0">
                        <a:solidFill>
                          <a:schemeClr val="bg1"/>
                        </a:solidFill>
                        <a:latin typeface="Mogul Europe" panose="020B7200000000000000" pitchFamily="34" charset="0"/>
                        <a:ea typeface="+mn-ea"/>
                        <a:cs typeface="+mn-cs"/>
                      </a:endParaRPr>
                    </a:p>
                  </a:txBody>
                  <a:tcPr marL="6452" marR="6452" marT="6452" marB="0" anchor="ctr"/>
                </a:tc>
                <a:tc>
                  <a:txBody>
                    <a:bodyPr/>
                    <a:lstStyle/>
                    <a:p>
                      <a:pPr marL="0" indent="0" algn="ctr" defTabSz="914400" rtl="0" eaLnBrk="1" fontAlgn="ctr" latinLnBrk="0" hangingPunct="1">
                        <a:buFont typeface="Arial" panose="020B0604020202020204" pitchFamily="34" charset="0"/>
                        <a:buNone/>
                      </a:pPr>
                      <a:r>
                        <a:rPr lang="en-US" sz="1200" kern="1200">
                          <a:solidFill>
                            <a:schemeClr val="bg1"/>
                          </a:solidFill>
                          <a:latin typeface="Mogul Europe" panose="020B7200000000000000" pitchFamily="34" charset="0"/>
                          <a:ea typeface="+mn-ea"/>
                          <a:cs typeface="+mn-cs"/>
                        </a:rPr>
                        <a:t>36</a:t>
                      </a:r>
                      <a:endParaRPr lang="en-US" sz="1200" kern="1200" dirty="0">
                        <a:solidFill>
                          <a:schemeClr val="bg1"/>
                        </a:solidFill>
                        <a:latin typeface="Mogul Europe" panose="020B7200000000000000" pitchFamily="34" charset="0"/>
                        <a:ea typeface="+mn-ea"/>
                        <a:cs typeface="+mn-cs"/>
                      </a:endParaRPr>
                    </a:p>
                  </a:txBody>
                  <a:tcPr marL="6452" marR="6452" marT="6452" marB="0" anchor="ctr"/>
                </a:tc>
                <a:tc>
                  <a:txBody>
                    <a:bodyPr/>
                    <a:lstStyle/>
                    <a:p>
                      <a:pPr marL="0" indent="0" algn="ctr" defTabSz="914400" rtl="0" eaLnBrk="1" fontAlgn="ctr" latinLnBrk="0" hangingPunct="1">
                        <a:buFont typeface="Arial" panose="020B0604020202020204" pitchFamily="34" charset="0"/>
                        <a:buNone/>
                      </a:pPr>
                      <a:r>
                        <a:rPr lang="en-US" sz="1200" kern="1200">
                          <a:solidFill>
                            <a:schemeClr val="bg1"/>
                          </a:solidFill>
                          <a:latin typeface="Mogul Europe" panose="020B7200000000000000" pitchFamily="34" charset="0"/>
                          <a:ea typeface="+mn-ea"/>
                          <a:cs typeface="+mn-cs"/>
                        </a:rPr>
                        <a:t>30</a:t>
                      </a:r>
                      <a:endParaRPr lang="en-US" sz="1200" kern="1200" dirty="0">
                        <a:solidFill>
                          <a:schemeClr val="bg1"/>
                        </a:solidFill>
                        <a:latin typeface="Mogul Europe" panose="020B7200000000000000" pitchFamily="34" charset="0"/>
                        <a:ea typeface="+mn-ea"/>
                        <a:cs typeface="+mn-cs"/>
                      </a:endParaRPr>
                    </a:p>
                  </a:txBody>
                  <a:tcPr marL="6452" marR="6452" marT="6452" marB="0" anchor="ctr"/>
                </a:tc>
                <a:tc>
                  <a:txBody>
                    <a:bodyPr/>
                    <a:lstStyle/>
                    <a:p>
                      <a:pPr marL="0" indent="0" algn="ctr" defTabSz="914400" rtl="0" eaLnBrk="1" fontAlgn="ctr" latinLnBrk="0" hangingPunct="1">
                        <a:buFont typeface="Arial" panose="020B0604020202020204" pitchFamily="34" charset="0"/>
                        <a:buNone/>
                      </a:pPr>
                      <a:r>
                        <a:rPr lang="mn-MN" sz="1200" kern="1200">
                          <a:solidFill>
                            <a:schemeClr val="bg1"/>
                          </a:solidFill>
                          <a:latin typeface="Mogul Europe" panose="020B7200000000000000" pitchFamily="34" charset="0"/>
                          <a:ea typeface="+mn-ea"/>
                          <a:cs typeface="+mn-cs"/>
                        </a:rPr>
                        <a:t>50</a:t>
                      </a:r>
                      <a:endParaRPr lang="en-US" sz="1200" kern="1200" dirty="0">
                        <a:solidFill>
                          <a:schemeClr val="bg1"/>
                        </a:solidFill>
                        <a:latin typeface="Mogul Europe" panose="020B7200000000000000" pitchFamily="34" charset="0"/>
                        <a:ea typeface="+mn-ea"/>
                        <a:cs typeface="+mn-cs"/>
                      </a:endParaRPr>
                    </a:p>
                  </a:txBody>
                  <a:tcPr marL="6452" marR="6452" marT="6452" marB="0" anchor="ctr">
                    <a:lnR w="6350" cap="flat" cmpd="sng" algn="ctr">
                      <a:solidFill>
                        <a:schemeClr val="bg1"/>
                      </a:solidFill>
                      <a:prstDash val="solid"/>
                      <a:round/>
                      <a:headEnd type="none" w="med" len="med"/>
                      <a:tailEnd type="none" w="med" len="med"/>
                    </a:lnR>
                  </a:tcPr>
                </a:tc>
                <a:tc>
                  <a:txBody>
                    <a:bodyPr/>
                    <a:lstStyle/>
                    <a:p>
                      <a:pPr marL="0" marR="0" indent="0" algn="ctr" defTabSz="959937" rtl="0" eaLnBrk="1" fontAlgn="auto" latinLnBrk="0" hangingPunct="1">
                        <a:lnSpc>
                          <a:spcPct val="150000"/>
                        </a:lnSpc>
                        <a:spcBef>
                          <a:spcPts val="0"/>
                        </a:spcBef>
                        <a:spcAft>
                          <a:spcPts val="0"/>
                        </a:spcAft>
                        <a:buClrTx/>
                        <a:buSzTx/>
                        <a:buFontTx/>
                        <a:buNone/>
                        <a:tabLst/>
                        <a:defRPr/>
                      </a:pPr>
                      <a:r>
                        <a:rPr lang="mn-MN" sz="1200" kern="1200">
                          <a:solidFill>
                            <a:schemeClr val="bg1"/>
                          </a:solidFill>
                          <a:latin typeface="Mogul Europe" panose="020B7200000000000000" pitchFamily="34" charset="0"/>
                          <a:ea typeface="+mn-ea"/>
                          <a:cs typeface="+mn-cs"/>
                        </a:rPr>
                        <a:t>120</a:t>
                      </a:r>
                      <a:endParaRPr lang="mn-MN" sz="1200"/>
                    </a:p>
                    <a:p>
                      <a:pPr algn="ctr">
                        <a:lnSpc>
                          <a:spcPct val="150000"/>
                        </a:lnSpc>
                      </a:pPr>
                      <a:endParaRPr lang="mn-MN" sz="1200"/>
                    </a:p>
                  </a:txBody>
                  <a:tcPr marL="6452" marR="6452" marT="6452" marB="0" anchor="ctr">
                    <a:lnL w="6350" cap="flat" cmpd="sng" algn="ctr">
                      <a:solidFill>
                        <a:schemeClr val="bg1"/>
                      </a:solidFill>
                      <a:prstDash val="solid"/>
                      <a:round/>
                      <a:headEnd type="none" w="med" len="med"/>
                      <a:tailEnd type="none" w="med" len="med"/>
                    </a:lnL>
                  </a:tcPr>
                </a:tc>
                <a:extLst>
                  <a:ext uri="{0D108BD9-81ED-4DB2-BD59-A6C34878D82A}">
                    <a16:rowId xmlns:a16="http://schemas.microsoft.com/office/drawing/2014/main" val="10004"/>
                  </a:ext>
                </a:extLst>
              </a:tr>
              <a:tr h="319695">
                <a:tc>
                  <a:txBody>
                    <a:bodyPr/>
                    <a:lstStyle/>
                    <a:p>
                      <a:pPr marL="0" indent="0" algn="ctr" defTabSz="914400" rtl="0" eaLnBrk="1" fontAlgn="ctr" latinLnBrk="0" hangingPunct="1">
                        <a:buFont typeface="Arial" panose="020B0604020202020204" pitchFamily="34" charset="0"/>
                        <a:buNone/>
                      </a:pPr>
                      <a:r>
                        <a:rPr lang="en-US" sz="1400" kern="1200" dirty="0">
                          <a:solidFill>
                            <a:schemeClr val="bg1"/>
                          </a:solidFill>
                          <a:latin typeface="Mogul Europe" panose="020B7200000000000000" pitchFamily="34" charset="0"/>
                          <a:ea typeface="+mn-ea"/>
                          <a:cs typeface="+mn-cs"/>
                        </a:rPr>
                        <a:t>4</a:t>
                      </a:r>
                    </a:p>
                  </a:txBody>
                  <a:tcPr marL="6452" marR="6452" marT="6452" marB="0" anchor="ctr"/>
                </a:tc>
                <a:tc>
                  <a:txBody>
                    <a:bodyPr/>
                    <a:lstStyle/>
                    <a:p>
                      <a:pPr marL="0" indent="0" algn="ctr" defTabSz="914400" rtl="0" eaLnBrk="1" fontAlgn="ctr" latinLnBrk="0" hangingPunct="1">
                        <a:buFont typeface="Arial" panose="020B0604020202020204" pitchFamily="34" charset="0"/>
                        <a:buNone/>
                      </a:pPr>
                      <a:r>
                        <a:rPr lang="mn-MN" sz="1400" kern="1200">
                          <a:solidFill>
                            <a:schemeClr val="bg1"/>
                          </a:solidFill>
                          <a:latin typeface="Mogul Europe" panose="020B7200000000000000" pitchFamily="34" charset="0"/>
                          <a:ea typeface="+mn-ea"/>
                          <a:cs typeface="+mn-cs"/>
                        </a:rPr>
                        <a:t>СУИС</a:t>
                      </a:r>
                      <a:endParaRPr lang="mn-MN" sz="1400" kern="1200" dirty="0">
                        <a:solidFill>
                          <a:schemeClr val="bg1"/>
                        </a:solidFill>
                        <a:latin typeface="Mogul Europe" panose="020B7200000000000000" pitchFamily="34" charset="0"/>
                        <a:ea typeface="+mn-ea"/>
                        <a:cs typeface="+mn-cs"/>
                      </a:endParaRPr>
                    </a:p>
                  </a:txBody>
                  <a:tcPr marL="6452" marR="6452" marT="6452" marB="0" anchor="ctr"/>
                </a:tc>
                <a:tc>
                  <a:txBody>
                    <a:bodyPr/>
                    <a:lstStyle/>
                    <a:p>
                      <a:pPr marL="0" indent="0" algn="ctr" defTabSz="914400" rtl="0" eaLnBrk="1" fontAlgn="ctr" latinLnBrk="0" hangingPunct="1">
                        <a:buFont typeface="Arial" panose="020B0604020202020204" pitchFamily="34" charset="0"/>
                        <a:buNone/>
                      </a:pPr>
                      <a:r>
                        <a:rPr lang="mn-MN" sz="1200" kern="1200">
                          <a:solidFill>
                            <a:schemeClr val="bg1"/>
                          </a:solidFill>
                          <a:latin typeface="Mogul Europe" panose="020B7200000000000000" pitchFamily="34" charset="0"/>
                          <a:ea typeface="+mn-ea"/>
                          <a:cs typeface="+mn-cs"/>
                        </a:rPr>
                        <a:t>38</a:t>
                      </a:r>
                      <a:endParaRPr lang="en-US" sz="1200" kern="1200" dirty="0">
                        <a:solidFill>
                          <a:schemeClr val="bg1"/>
                        </a:solidFill>
                        <a:latin typeface="Mogul Europe" panose="020B7200000000000000" pitchFamily="34" charset="0"/>
                        <a:ea typeface="+mn-ea"/>
                        <a:cs typeface="+mn-cs"/>
                      </a:endParaRPr>
                    </a:p>
                  </a:txBody>
                  <a:tcPr marL="6452" marR="6452" marT="6452" marB="0" anchor="ctr"/>
                </a:tc>
                <a:tc>
                  <a:txBody>
                    <a:bodyPr/>
                    <a:lstStyle/>
                    <a:p>
                      <a:pPr marL="0" indent="0" algn="ctr" defTabSz="914400" rtl="0" eaLnBrk="1" fontAlgn="ctr" latinLnBrk="0" hangingPunct="1">
                        <a:buFont typeface="Arial" panose="020B0604020202020204" pitchFamily="34" charset="0"/>
                        <a:buNone/>
                      </a:pPr>
                      <a:r>
                        <a:rPr lang="en-US" sz="1200" kern="1200">
                          <a:solidFill>
                            <a:schemeClr val="bg1"/>
                          </a:solidFill>
                          <a:latin typeface="Mogul Europe" panose="020B7200000000000000" pitchFamily="34" charset="0"/>
                          <a:ea typeface="+mn-ea"/>
                          <a:cs typeface="+mn-cs"/>
                        </a:rPr>
                        <a:t>3</a:t>
                      </a:r>
                      <a:r>
                        <a:rPr lang="mn-MN" sz="1200" kern="1200">
                          <a:solidFill>
                            <a:schemeClr val="bg1"/>
                          </a:solidFill>
                          <a:latin typeface="Mogul Europe" panose="020B7200000000000000" pitchFamily="34" charset="0"/>
                          <a:ea typeface="+mn-ea"/>
                          <a:cs typeface="+mn-cs"/>
                        </a:rPr>
                        <a:t>4</a:t>
                      </a:r>
                      <a:endParaRPr lang="en-US" sz="1200" kern="1200" dirty="0">
                        <a:solidFill>
                          <a:schemeClr val="bg1"/>
                        </a:solidFill>
                        <a:latin typeface="Mogul Europe" panose="020B7200000000000000" pitchFamily="34" charset="0"/>
                        <a:ea typeface="+mn-ea"/>
                        <a:cs typeface="+mn-cs"/>
                      </a:endParaRPr>
                    </a:p>
                  </a:txBody>
                  <a:tcPr marL="6452" marR="6452" marT="6452" marB="0" anchor="ctr"/>
                </a:tc>
                <a:tc>
                  <a:txBody>
                    <a:bodyPr/>
                    <a:lstStyle/>
                    <a:p>
                      <a:pPr marL="0" indent="0" algn="ctr" defTabSz="914400" rtl="0" eaLnBrk="1" fontAlgn="ctr" latinLnBrk="0" hangingPunct="1">
                        <a:buFont typeface="Arial" panose="020B0604020202020204" pitchFamily="34" charset="0"/>
                        <a:buNone/>
                      </a:pPr>
                      <a:r>
                        <a:rPr lang="mn-MN" sz="1200" kern="1200">
                          <a:solidFill>
                            <a:schemeClr val="bg1"/>
                          </a:solidFill>
                          <a:latin typeface="Mogul Europe" panose="020B7200000000000000" pitchFamily="34" charset="0"/>
                          <a:ea typeface="+mn-ea"/>
                          <a:cs typeface="+mn-cs"/>
                        </a:rPr>
                        <a:t>45</a:t>
                      </a:r>
                      <a:endParaRPr lang="en-US" sz="1200" kern="1200" dirty="0">
                        <a:solidFill>
                          <a:schemeClr val="bg1"/>
                        </a:solidFill>
                        <a:latin typeface="Mogul Europe" panose="020B7200000000000000" pitchFamily="34" charset="0"/>
                        <a:ea typeface="+mn-ea"/>
                        <a:cs typeface="+mn-cs"/>
                      </a:endParaRPr>
                    </a:p>
                  </a:txBody>
                  <a:tcPr marL="6452" marR="6452" marT="6452" marB="0" anchor="ctr">
                    <a:lnR w="6350" cap="flat" cmpd="sng" algn="ctr">
                      <a:solidFill>
                        <a:schemeClr val="bg1"/>
                      </a:solidFill>
                      <a:prstDash val="solid"/>
                      <a:round/>
                      <a:headEnd type="none" w="med" len="med"/>
                      <a:tailEnd type="none" w="med" len="med"/>
                    </a:lnR>
                  </a:tcPr>
                </a:tc>
                <a:tc>
                  <a:txBody>
                    <a:bodyPr/>
                    <a:lstStyle/>
                    <a:p>
                      <a:pPr algn="ctr">
                        <a:lnSpc>
                          <a:spcPct val="150000"/>
                        </a:lnSpc>
                      </a:pPr>
                      <a:r>
                        <a:rPr lang="mn-MN" sz="1200" kern="1200">
                          <a:solidFill>
                            <a:schemeClr val="bg1"/>
                          </a:solidFill>
                          <a:latin typeface="Mogul Europe" panose="020B7200000000000000" pitchFamily="34" charset="0"/>
                          <a:ea typeface="+mn-ea"/>
                          <a:cs typeface="+mn-cs"/>
                        </a:rPr>
                        <a:t>127</a:t>
                      </a:r>
                      <a:endParaRPr lang="mn-MN" sz="1200"/>
                    </a:p>
                  </a:txBody>
                  <a:tcPr marL="6452" marR="6452" marT="6452" marB="0" anchor="ctr">
                    <a:lnL w="6350" cap="flat" cmpd="sng" algn="ctr">
                      <a:solidFill>
                        <a:schemeClr val="bg1"/>
                      </a:solidFill>
                      <a:prstDash val="solid"/>
                      <a:round/>
                      <a:headEnd type="none" w="med" len="med"/>
                      <a:tailEnd type="none" w="med" len="med"/>
                    </a:lnL>
                  </a:tcPr>
                </a:tc>
                <a:extLst>
                  <a:ext uri="{0D108BD9-81ED-4DB2-BD59-A6C34878D82A}">
                    <a16:rowId xmlns:a16="http://schemas.microsoft.com/office/drawing/2014/main" val="10005"/>
                  </a:ext>
                </a:extLst>
              </a:tr>
              <a:tr h="292647">
                <a:tc gridSpan="6">
                  <a:txBody>
                    <a:bodyPr/>
                    <a:lstStyle/>
                    <a:p>
                      <a:pPr marL="0" indent="0" algn="l" defTabSz="914400" rtl="0" eaLnBrk="1" fontAlgn="ctr" latinLnBrk="0" hangingPunct="1">
                        <a:buFont typeface="Arial" panose="020B0604020202020204" pitchFamily="34" charset="0"/>
                        <a:buNone/>
                      </a:pPr>
                      <a:endParaRPr lang="en-US" sz="1400" kern="1200" dirty="0">
                        <a:solidFill>
                          <a:schemeClr val="bg1"/>
                        </a:solidFill>
                        <a:latin typeface="Mogul Europe" panose="020B7200000000000000" pitchFamily="34" charset="0"/>
                        <a:ea typeface="+mn-ea"/>
                        <a:cs typeface="+mn-cs"/>
                      </a:endParaRPr>
                    </a:p>
                  </a:txBody>
                  <a:tcPr marL="6452" marR="6452" marT="6452" marB="0" anchor="ctr"/>
                </a:tc>
                <a:tc hMerge="1">
                  <a:txBody>
                    <a:bodyPr/>
                    <a:lstStyle/>
                    <a:p>
                      <a:pPr marL="0" indent="0" algn="l" defTabSz="914400" rtl="0" eaLnBrk="1" fontAlgn="ctr" latinLnBrk="0" hangingPunct="1">
                        <a:buFont typeface="Arial" panose="020B0604020202020204" pitchFamily="34" charset="0"/>
                        <a:buNone/>
                      </a:pPr>
                      <a:endParaRPr lang="mn-MN" sz="1600" kern="1200" dirty="0">
                        <a:solidFill>
                          <a:schemeClr val="bg1"/>
                        </a:solidFill>
                        <a:latin typeface="Mogul Europe" panose="020B7200000000000000" pitchFamily="34" charset="0"/>
                        <a:ea typeface="+mn-ea"/>
                        <a:cs typeface="+mn-cs"/>
                      </a:endParaRPr>
                    </a:p>
                  </a:txBody>
                  <a:tcPr marL="7620" marR="7620" marT="7620" marB="0" anchor="ctr"/>
                </a:tc>
                <a:tc hMerge="1">
                  <a:txBody>
                    <a:bodyPr/>
                    <a:lstStyle/>
                    <a:p>
                      <a:pPr marL="0" indent="0" algn="ctr" defTabSz="914400" rtl="0" eaLnBrk="1" fontAlgn="ctr" latinLnBrk="0" hangingPunct="1">
                        <a:buFont typeface="Arial" panose="020B0604020202020204" pitchFamily="34" charset="0"/>
                        <a:buNone/>
                      </a:pPr>
                      <a:endParaRPr lang="en-US" sz="1400" kern="1200" dirty="0">
                        <a:solidFill>
                          <a:schemeClr val="bg1"/>
                        </a:solidFill>
                        <a:latin typeface="Mogul Europe" panose="020B7200000000000000" pitchFamily="34" charset="0"/>
                        <a:ea typeface="+mn-ea"/>
                        <a:cs typeface="+mn-cs"/>
                      </a:endParaRPr>
                    </a:p>
                  </a:txBody>
                  <a:tcPr marL="7620" marR="7620" marT="7620" marB="0" anchor="ctr"/>
                </a:tc>
                <a:tc hMerge="1">
                  <a:txBody>
                    <a:bodyPr/>
                    <a:lstStyle/>
                    <a:p>
                      <a:pPr marL="0" indent="0" algn="ctr" defTabSz="914400" rtl="0" eaLnBrk="1" fontAlgn="ctr" latinLnBrk="0" hangingPunct="1">
                        <a:buFont typeface="Arial" panose="020B0604020202020204" pitchFamily="34" charset="0"/>
                        <a:buNone/>
                      </a:pPr>
                      <a:endParaRPr lang="en-US" sz="1400" kern="1200" dirty="0">
                        <a:solidFill>
                          <a:schemeClr val="bg1"/>
                        </a:solidFill>
                        <a:latin typeface="Mogul Europe" panose="020B7200000000000000" pitchFamily="34" charset="0"/>
                        <a:ea typeface="+mn-ea"/>
                        <a:cs typeface="+mn-cs"/>
                      </a:endParaRPr>
                    </a:p>
                  </a:txBody>
                  <a:tcPr marL="7620" marR="7620" marT="7620" marB="0" anchor="ctr"/>
                </a:tc>
                <a:tc hMerge="1">
                  <a:txBody>
                    <a:bodyPr/>
                    <a:lstStyle/>
                    <a:p>
                      <a:pPr marL="0" indent="0" algn="ctr" defTabSz="914400" rtl="0" eaLnBrk="1" fontAlgn="ctr" latinLnBrk="0" hangingPunct="1">
                        <a:buFont typeface="Arial" panose="020B0604020202020204" pitchFamily="34" charset="0"/>
                        <a:buNone/>
                      </a:pPr>
                      <a:endParaRPr lang="en-US" sz="1400" kern="1200" dirty="0">
                        <a:solidFill>
                          <a:schemeClr val="bg1"/>
                        </a:solidFill>
                        <a:latin typeface="Mogul Europe" panose="020B7200000000000000" pitchFamily="34" charset="0"/>
                        <a:ea typeface="+mn-ea"/>
                        <a:cs typeface="+mn-cs"/>
                      </a:endParaRPr>
                    </a:p>
                  </a:txBody>
                  <a:tcPr marL="7620" marR="7620" marT="7620" marB="0" anchor="ctr"/>
                </a:tc>
                <a:tc hMerge="1">
                  <a:txBody>
                    <a:bodyPr/>
                    <a:lstStyle/>
                    <a:p>
                      <a:endParaRPr lang="mn-MN"/>
                    </a:p>
                  </a:txBody>
                  <a:tcPr/>
                </a:tc>
                <a:extLst>
                  <a:ext uri="{0D108BD9-81ED-4DB2-BD59-A6C34878D82A}">
                    <a16:rowId xmlns:a16="http://schemas.microsoft.com/office/drawing/2014/main" val="10006"/>
                  </a:ext>
                </a:extLst>
              </a:tr>
            </a:tbl>
          </a:graphicData>
        </a:graphic>
      </p:graphicFrame>
      <p:sp>
        <p:nvSpPr>
          <p:cNvPr id="2" name="Rectangle 1">
            <a:extLst>
              <a:ext uri="{FF2B5EF4-FFF2-40B4-BE49-F238E27FC236}">
                <a16:creationId xmlns:a16="http://schemas.microsoft.com/office/drawing/2014/main" id="{EB364D13-A1A5-4DDC-907F-184E8B5BAFA9}"/>
              </a:ext>
            </a:extLst>
          </p:cNvPr>
          <p:cNvSpPr/>
          <p:nvPr/>
        </p:nvSpPr>
        <p:spPr>
          <a:xfrm>
            <a:off x="1143000" y="1066800"/>
            <a:ext cx="7010400" cy="8382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a:solidFill>
                  <a:srgbClr val="0070C0"/>
                </a:solidFill>
              </a:rPr>
              <a:t>Journalism curriculum of Mongolian universities</a:t>
            </a:r>
            <a:endParaRPr lang="mn-MN">
              <a:solidFill>
                <a:srgbClr val="0070C0"/>
              </a:solidFill>
            </a:endParaRPr>
          </a:p>
          <a:p>
            <a:pPr algn="ctr"/>
            <a:r>
              <a:rPr lang="mn-MN">
                <a:solidFill>
                  <a:srgbClr val="0070C0"/>
                </a:solidFill>
              </a:rPr>
              <a:t>Монголын их дээд сургуулийн сэтгүүл зүй хичээлийн төлөвлөгөө </a:t>
            </a:r>
            <a:endParaRPr lang="en-US">
              <a:solidFill>
                <a:srgbClr val="0070C0"/>
              </a:solidFill>
            </a:endParaRPr>
          </a:p>
        </p:txBody>
      </p:sp>
    </p:spTree>
    <p:extLst>
      <p:ext uri="{BB962C8B-B14F-4D97-AF65-F5344CB8AC3E}">
        <p14:creationId xmlns:p14="http://schemas.microsoft.com/office/powerpoint/2010/main" val="2719601532"/>
      </p:ext>
    </p:extLst>
  </p:cSld>
  <p:clrMapOvr>
    <a:masterClrMapping/>
  </p:clrMapOvr>
  <p:transition spd="slow">
    <p:cover dir="u"/>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990600" y="2209800"/>
            <a:ext cx="7315200" cy="3733801"/>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24" dirty="0"/>
          </a:p>
        </p:txBody>
      </p:sp>
      <p:graphicFrame>
        <p:nvGraphicFramePr>
          <p:cNvPr id="33" name="Table 32"/>
          <p:cNvGraphicFramePr>
            <a:graphicFrameLocks noGrp="1"/>
          </p:cNvGraphicFramePr>
          <p:nvPr>
            <p:extLst>
              <p:ext uri="{D42A27DB-BD31-4B8C-83A1-F6EECF244321}">
                <p14:modId xmlns:p14="http://schemas.microsoft.com/office/powerpoint/2010/main" val="527057677"/>
              </p:ext>
            </p:extLst>
          </p:nvPr>
        </p:nvGraphicFramePr>
        <p:xfrm>
          <a:off x="1066800" y="2362200"/>
          <a:ext cx="7017233" cy="2735539"/>
        </p:xfrm>
        <a:graphic>
          <a:graphicData uri="http://schemas.openxmlformats.org/drawingml/2006/table">
            <a:tbl>
              <a:tblPr>
                <a:tableStyleId>{9D7B26C5-4107-4FEC-AEDC-1716B250A1EF}</a:tableStyleId>
              </a:tblPr>
              <a:tblGrid>
                <a:gridCol w="329068">
                  <a:extLst>
                    <a:ext uri="{9D8B030D-6E8A-4147-A177-3AD203B41FA5}">
                      <a16:colId xmlns:a16="http://schemas.microsoft.com/office/drawing/2014/main" val="20000"/>
                    </a:ext>
                  </a:extLst>
                </a:gridCol>
                <a:gridCol w="1327509">
                  <a:extLst>
                    <a:ext uri="{9D8B030D-6E8A-4147-A177-3AD203B41FA5}">
                      <a16:colId xmlns:a16="http://schemas.microsoft.com/office/drawing/2014/main" val="20001"/>
                    </a:ext>
                  </a:extLst>
                </a:gridCol>
                <a:gridCol w="1609296">
                  <a:extLst>
                    <a:ext uri="{9D8B030D-6E8A-4147-A177-3AD203B41FA5}">
                      <a16:colId xmlns:a16="http://schemas.microsoft.com/office/drawing/2014/main" val="20002"/>
                    </a:ext>
                  </a:extLst>
                </a:gridCol>
                <a:gridCol w="1738523">
                  <a:extLst>
                    <a:ext uri="{9D8B030D-6E8A-4147-A177-3AD203B41FA5}">
                      <a16:colId xmlns:a16="http://schemas.microsoft.com/office/drawing/2014/main" val="20004"/>
                    </a:ext>
                  </a:extLst>
                </a:gridCol>
                <a:gridCol w="2012837">
                  <a:extLst>
                    <a:ext uri="{9D8B030D-6E8A-4147-A177-3AD203B41FA5}">
                      <a16:colId xmlns:a16="http://schemas.microsoft.com/office/drawing/2014/main" val="3068959688"/>
                    </a:ext>
                  </a:extLst>
                </a:gridCol>
              </a:tblGrid>
              <a:tr h="229275">
                <a:tc rowSpan="2">
                  <a:txBody>
                    <a:bodyPr/>
                    <a:lstStyle/>
                    <a:p>
                      <a:pPr marL="0" indent="0" algn="l" defTabSz="914400" rtl="0" eaLnBrk="1" fontAlgn="b" latinLnBrk="0" hangingPunct="1">
                        <a:buFont typeface="Arial" panose="020B0604020202020204" pitchFamily="34" charset="0"/>
                        <a:buNone/>
                      </a:pPr>
                      <a:r>
                        <a:rPr lang="en-US" sz="1400" kern="1200" dirty="0">
                          <a:solidFill>
                            <a:schemeClr val="bg1"/>
                          </a:solidFill>
                          <a:latin typeface="Mogul Europe" panose="020B7200000000000000" pitchFamily="34" charset="0"/>
                          <a:ea typeface="+mn-ea"/>
                          <a:cs typeface="+mn-cs"/>
                        </a:rPr>
                        <a:t> </a:t>
                      </a:r>
                    </a:p>
                  </a:txBody>
                  <a:tcPr marL="6452" marR="6452" marT="6452" marB="0" anchor="ctr">
                    <a:solidFill>
                      <a:schemeClr val="bg2">
                        <a:lumMod val="25000"/>
                      </a:schemeClr>
                    </a:solidFill>
                  </a:tcPr>
                </a:tc>
                <a:tc rowSpan="2">
                  <a:txBody>
                    <a:bodyPr/>
                    <a:lstStyle/>
                    <a:p>
                      <a:pPr marL="0" indent="0" algn="ctr" defTabSz="914400" rtl="0" eaLnBrk="1" fontAlgn="ctr" latinLnBrk="0" hangingPunct="1">
                        <a:buFont typeface="Arial" panose="020B0604020202020204" pitchFamily="34" charset="0"/>
                        <a:buNone/>
                      </a:pPr>
                      <a:r>
                        <a:rPr lang="mn-MN" sz="1400" b="1" kern="1200">
                          <a:solidFill>
                            <a:schemeClr val="bg1"/>
                          </a:solidFill>
                          <a:latin typeface="Mogul Europe" panose="020B7200000000000000" pitchFamily="34" charset="0"/>
                          <a:ea typeface="+mn-ea"/>
                          <a:cs typeface="+mn-cs"/>
                        </a:rPr>
                        <a:t>Сургууль</a:t>
                      </a:r>
                      <a:endParaRPr lang="mn-MN" sz="1400" b="1" kern="1200" dirty="0">
                        <a:solidFill>
                          <a:schemeClr val="bg1"/>
                        </a:solidFill>
                        <a:latin typeface="Mogul Europe" panose="020B7200000000000000" pitchFamily="34" charset="0"/>
                        <a:ea typeface="+mn-ea"/>
                        <a:cs typeface="+mn-cs"/>
                      </a:endParaRPr>
                    </a:p>
                  </a:txBody>
                  <a:tcPr marL="6452" marR="6452" marT="6452" marB="0" anchor="ctr">
                    <a:solidFill>
                      <a:schemeClr val="bg2">
                        <a:lumMod val="25000"/>
                      </a:schemeClr>
                    </a:solidFill>
                  </a:tcPr>
                </a:tc>
                <a:tc gridSpan="3">
                  <a:txBody>
                    <a:bodyPr/>
                    <a:lstStyle/>
                    <a:p>
                      <a:pPr algn="ctr" fontAlgn="b"/>
                      <a:endParaRPr lang="mn-MN" sz="1400" b="1" kern="1200" dirty="0">
                        <a:solidFill>
                          <a:schemeClr val="bg1"/>
                        </a:solidFill>
                        <a:latin typeface="Mogul Europe" panose="020B7200000000000000" pitchFamily="34" charset="0"/>
                        <a:ea typeface="+mn-ea"/>
                        <a:cs typeface="+mn-cs"/>
                      </a:endParaRPr>
                    </a:p>
                  </a:txBody>
                  <a:tcPr marL="6452" marR="6452" marT="6452" marB="0" anchor="ctr">
                    <a:solidFill>
                      <a:schemeClr val="bg2">
                        <a:lumMod val="25000"/>
                      </a:schemeClr>
                    </a:solidFill>
                  </a:tcPr>
                </a:tc>
                <a:tc hMerge="1">
                  <a:txBody>
                    <a:bodyPr/>
                    <a:lstStyle/>
                    <a:p>
                      <a:endParaRPr lang="en-US"/>
                    </a:p>
                  </a:txBody>
                  <a:tcPr/>
                </a:tc>
                <a:tc hMerge="1">
                  <a:txBody>
                    <a:bodyPr/>
                    <a:lstStyle/>
                    <a:p>
                      <a:endParaRPr lang="mn-MN"/>
                    </a:p>
                  </a:txBody>
                  <a:tcPr/>
                </a:tc>
                <a:extLst>
                  <a:ext uri="{0D108BD9-81ED-4DB2-BD59-A6C34878D82A}">
                    <a16:rowId xmlns:a16="http://schemas.microsoft.com/office/drawing/2014/main" val="10000"/>
                  </a:ext>
                </a:extLst>
              </a:tr>
              <a:tr h="351038">
                <a:tc vMerge="1">
                  <a:txBody>
                    <a:bodyPr/>
                    <a:lstStyle/>
                    <a:p>
                      <a:endParaRPr lang="en-US"/>
                    </a:p>
                  </a:txBody>
                  <a:tcPr/>
                </a:tc>
                <a:tc vMerge="1">
                  <a:txBody>
                    <a:bodyPr/>
                    <a:lstStyle/>
                    <a:p>
                      <a:endParaRPr lang="en-US"/>
                    </a:p>
                  </a:txBody>
                  <a:tcPr/>
                </a:tc>
                <a:tc>
                  <a:txBody>
                    <a:bodyPr/>
                    <a:lstStyle/>
                    <a:p>
                      <a:pPr marL="0" indent="0" algn="ctr" defTabSz="914400" rtl="0" eaLnBrk="1" fontAlgn="b" latinLnBrk="0" hangingPunct="1">
                        <a:buFont typeface="Arial" panose="020B0604020202020204" pitchFamily="34" charset="0"/>
                        <a:buNone/>
                      </a:pPr>
                      <a:r>
                        <a:rPr lang="mn-MN" sz="1200" b="0" kern="1200">
                          <a:solidFill>
                            <a:schemeClr val="bg1"/>
                          </a:solidFill>
                          <a:latin typeface="Mogul Europe" panose="020B7200000000000000" pitchFamily="34" charset="0"/>
                          <a:ea typeface="+mn-ea"/>
                          <a:cs typeface="+mn-cs"/>
                        </a:rPr>
                        <a:t>Нийт</a:t>
                      </a:r>
                      <a:r>
                        <a:rPr lang="mn-MN" sz="1200" b="0" kern="1200" baseline="0">
                          <a:solidFill>
                            <a:schemeClr val="bg1"/>
                          </a:solidFill>
                          <a:latin typeface="Mogul Europe" panose="020B7200000000000000" pitchFamily="34" charset="0"/>
                          <a:ea typeface="+mn-ea"/>
                          <a:cs typeface="+mn-cs"/>
                        </a:rPr>
                        <a:t> цаг</a:t>
                      </a:r>
                      <a:endParaRPr lang="en-US" sz="1200" b="0" kern="1200" dirty="0">
                        <a:solidFill>
                          <a:schemeClr val="bg1"/>
                        </a:solidFill>
                        <a:latin typeface="Mogul Europe" panose="020B7200000000000000" pitchFamily="34" charset="0"/>
                        <a:ea typeface="+mn-ea"/>
                        <a:cs typeface="+mn-cs"/>
                      </a:endParaRPr>
                    </a:p>
                  </a:txBody>
                  <a:tcPr marL="6452" marR="6452" marT="6452" marB="0" anchor="ctr">
                    <a:solidFill>
                      <a:schemeClr val="bg2">
                        <a:lumMod val="25000"/>
                      </a:schemeClr>
                    </a:solidFill>
                  </a:tcPr>
                </a:tc>
                <a:tc>
                  <a:txBody>
                    <a:bodyPr/>
                    <a:lstStyle/>
                    <a:p>
                      <a:pPr marL="0" indent="0" algn="ctr" defTabSz="914400" rtl="0" eaLnBrk="1" fontAlgn="b" latinLnBrk="0" hangingPunct="1">
                        <a:buFont typeface="Arial" panose="020B0604020202020204" pitchFamily="34" charset="0"/>
                        <a:buNone/>
                      </a:pPr>
                      <a:r>
                        <a:rPr lang="mn-MN" sz="1200" b="0" kern="1200">
                          <a:solidFill>
                            <a:schemeClr val="bg1"/>
                          </a:solidFill>
                          <a:latin typeface="Mogul Europe" panose="020B7200000000000000" pitchFamily="34" charset="0"/>
                          <a:ea typeface="+mn-ea"/>
                          <a:cs typeface="+mn-cs"/>
                        </a:rPr>
                        <a:t>Сонгон судлах хичээл</a:t>
                      </a:r>
                    </a:p>
                    <a:p>
                      <a:pPr marL="0" indent="0" algn="ctr" defTabSz="914400" rtl="0" eaLnBrk="1" fontAlgn="b" latinLnBrk="0" hangingPunct="1">
                        <a:buFont typeface="Arial" panose="020B0604020202020204" pitchFamily="34" charset="0"/>
                        <a:buNone/>
                      </a:pPr>
                      <a:endParaRPr lang="en-US" sz="1200" b="0" kern="1200" dirty="0">
                        <a:solidFill>
                          <a:schemeClr val="bg1"/>
                        </a:solidFill>
                        <a:latin typeface="Mogul Europe" panose="020B7200000000000000" pitchFamily="34" charset="0"/>
                        <a:ea typeface="+mn-ea"/>
                        <a:cs typeface="+mn-cs"/>
                      </a:endParaRPr>
                    </a:p>
                  </a:txBody>
                  <a:tcPr marL="6452" marR="6452" marT="6452" marB="0" anchor="ctr">
                    <a:lnR w="6350" cap="flat" cmpd="sng" algn="ctr">
                      <a:solidFill>
                        <a:schemeClr val="bg1"/>
                      </a:solidFill>
                      <a:prstDash val="solid"/>
                      <a:round/>
                      <a:headEnd type="none" w="med" len="med"/>
                      <a:tailEnd type="none" w="med" len="med"/>
                    </a:lnR>
                    <a:solidFill>
                      <a:schemeClr val="bg2">
                        <a:lumMod val="25000"/>
                      </a:schemeClr>
                    </a:solidFill>
                  </a:tcPr>
                </a:tc>
                <a:tc>
                  <a:txBody>
                    <a:bodyPr/>
                    <a:lstStyle/>
                    <a:p>
                      <a:pPr marL="0" marR="0" indent="0" algn="ctr" defTabSz="914400" rtl="0" eaLnBrk="1" fontAlgn="b" latinLnBrk="0" hangingPunct="1">
                        <a:lnSpc>
                          <a:spcPct val="100000"/>
                        </a:lnSpc>
                        <a:spcBef>
                          <a:spcPts val="0"/>
                        </a:spcBef>
                        <a:spcAft>
                          <a:spcPts val="0"/>
                        </a:spcAft>
                        <a:buClrTx/>
                        <a:buSzTx/>
                        <a:buFont typeface="Arial" panose="020B0604020202020204" pitchFamily="34" charset="0"/>
                        <a:buNone/>
                        <a:tabLst/>
                        <a:defRPr/>
                      </a:pPr>
                      <a:r>
                        <a:rPr lang="mn-MN" sz="1200" b="0" kern="1200">
                          <a:solidFill>
                            <a:schemeClr val="bg1"/>
                          </a:solidFill>
                          <a:latin typeface="Mogul Europe" panose="020B7200000000000000" pitchFamily="34" charset="0"/>
                          <a:ea typeface="+mn-ea"/>
                          <a:cs typeface="+mn-cs"/>
                        </a:rPr>
                        <a:t>Үйлдвэрлэлийн</a:t>
                      </a:r>
                      <a:r>
                        <a:rPr lang="mn-MN" sz="1200" b="0" kern="1200" baseline="0">
                          <a:solidFill>
                            <a:schemeClr val="bg1"/>
                          </a:solidFill>
                          <a:latin typeface="Mogul Europe" panose="020B7200000000000000" pitchFamily="34" charset="0"/>
                          <a:ea typeface="+mn-ea"/>
                          <a:cs typeface="+mn-cs"/>
                        </a:rPr>
                        <a:t> д</a:t>
                      </a:r>
                      <a:r>
                        <a:rPr lang="mn-MN" sz="1200" b="0" kern="1200">
                          <a:solidFill>
                            <a:schemeClr val="bg1"/>
                          </a:solidFill>
                          <a:latin typeface="Mogul Europe" panose="020B7200000000000000" pitchFamily="34" charset="0"/>
                          <a:ea typeface="+mn-ea"/>
                          <a:cs typeface="+mn-cs"/>
                        </a:rPr>
                        <a:t>адлага</a:t>
                      </a:r>
                    </a:p>
                    <a:p>
                      <a:pPr marL="0" indent="0" algn="ctr" defTabSz="914400" rtl="0" eaLnBrk="1" fontAlgn="b" latinLnBrk="0" hangingPunct="1">
                        <a:buFont typeface="Arial" panose="020B0604020202020204" pitchFamily="34" charset="0"/>
                        <a:buNone/>
                      </a:pPr>
                      <a:endParaRPr lang="en-US" sz="1200" b="0" kern="1200" dirty="0">
                        <a:solidFill>
                          <a:schemeClr val="bg1"/>
                        </a:solidFill>
                        <a:latin typeface="Mogul Europe" panose="020B7200000000000000" pitchFamily="34" charset="0"/>
                        <a:ea typeface="+mn-ea"/>
                        <a:cs typeface="+mn-cs"/>
                      </a:endParaRPr>
                    </a:p>
                  </a:txBody>
                  <a:tcPr marL="6452" marR="6452" marT="6452" marB="0" anchor="ctr">
                    <a:lnL w="6350" cap="flat" cmpd="sng" algn="ctr">
                      <a:solidFill>
                        <a:schemeClr val="bg1"/>
                      </a:solidFill>
                      <a:prstDash val="solid"/>
                      <a:round/>
                      <a:headEnd type="none" w="med" len="med"/>
                      <a:tailEnd type="none" w="med" len="med"/>
                    </a:lnL>
                    <a:solidFill>
                      <a:schemeClr val="bg2">
                        <a:lumMod val="25000"/>
                      </a:schemeClr>
                    </a:solidFill>
                  </a:tcPr>
                </a:tc>
                <a:extLst>
                  <a:ext uri="{0D108BD9-81ED-4DB2-BD59-A6C34878D82A}">
                    <a16:rowId xmlns:a16="http://schemas.microsoft.com/office/drawing/2014/main" val="10001"/>
                  </a:ext>
                </a:extLst>
              </a:tr>
              <a:tr h="417600">
                <a:tc>
                  <a:txBody>
                    <a:bodyPr/>
                    <a:lstStyle/>
                    <a:p>
                      <a:pPr marL="0" indent="0" algn="ctr" defTabSz="914400" rtl="0" eaLnBrk="1" fontAlgn="ctr" latinLnBrk="0" hangingPunct="1">
                        <a:buFont typeface="Arial" panose="020B0604020202020204" pitchFamily="34" charset="0"/>
                        <a:buNone/>
                      </a:pPr>
                      <a:r>
                        <a:rPr lang="en-US" sz="1400" kern="1200" dirty="0">
                          <a:solidFill>
                            <a:schemeClr val="bg1"/>
                          </a:solidFill>
                          <a:latin typeface="Mogul Europe" panose="020B7200000000000000" pitchFamily="34" charset="0"/>
                          <a:ea typeface="+mn-ea"/>
                          <a:cs typeface="+mn-cs"/>
                        </a:rPr>
                        <a:t>1</a:t>
                      </a:r>
                    </a:p>
                  </a:txBody>
                  <a:tcPr marL="6452" marR="6452" marT="6452" marB="0" anchor="ctr"/>
                </a:tc>
                <a:tc>
                  <a:txBody>
                    <a:bodyPr/>
                    <a:lstStyle/>
                    <a:p>
                      <a:pPr marL="0" indent="0" algn="ctr" defTabSz="914400" rtl="0" eaLnBrk="1" fontAlgn="b" latinLnBrk="0" hangingPunct="1">
                        <a:buFont typeface="Arial" panose="020B0604020202020204" pitchFamily="34" charset="0"/>
                        <a:buNone/>
                      </a:pPr>
                      <a:r>
                        <a:rPr lang="mn-MN" sz="1400" kern="1200">
                          <a:solidFill>
                            <a:schemeClr val="bg1"/>
                          </a:solidFill>
                          <a:latin typeface="Mogul Europe" panose="020B7200000000000000" pitchFamily="34" charset="0"/>
                          <a:ea typeface="+mn-ea"/>
                          <a:cs typeface="+mn-cs"/>
                        </a:rPr>
                        <a:t>МУИС</a:t>
                      </a:r>
                      <a:endParaRPr lang="ru-RU" sz="1400" kern="1200" dirty="0">
                        <a:solidFill>
                          <a:schemeClr val="bg1"/>
                        </a:solidFill>
                        <a:latin typeface="Mogul Europe" panose="020B7200000000000000" pitchFamily="34" charset="0"/>
                        <a:ea typeface="+mn-ea"/>
                        <a:cs typeface="+mn-cs"/>
                      </a:endParaRPr>
                    </a:p>
                  </a:txBody>
                  <a:tcPr marL="6452" marR="6452" marT="6452" marB="0" anchor="ctr"/>
                </a:tc>
                <a:tc>
                  <a:txBody>
                    <a:bodyPr/>
                    <a:lstStyle/>
                    <a:p>
                      <a:pPr marL="0" marR="0" indent="0" algn="ctr" defTabSz="959937" rtl="0" eaLnBrk="1" fontAlgn="auto" latinLnBrk="0" hangingPunct="1">
                        <a:lnSpc>
                          <a:spcPct val="150000"/>
                        </a:lnSpc>
                        <a:spcBef>
                          <a:spcPts val="0"/>
                        </a:spcBef>
                        <a:spcAft>
                          <a:spcPts val="0"/>
                        </a:spcAft>
                        <a:buClrTx/>
                        <a:buSzTx/>
                        <a:buFontTx/>
                        <a:buNone/>
                        <a:tabLst/>
                        <a:defRPr/>
                      </a:pPr>
                      <a:r>
                        <a:rPr lang="mn-MN" sz="1200" kern="1200">
                          <a:solidFill>
                            <a:schemeClr val="bg1"/>
                          </a:solidFill>
                          <a:latin typeface="Mogul Europe" panose="020B7200000000000000" pitchFamily="34" charset="0"/>
                          <a:ea typeface="+mn-ea"/>
                          <a:cs typeface="+mn-cs"/>
                        </a:rPr>
                        <a:t>12</a:t>
                      </a:r>
                      <a:r>
                        <a:rPr lang="en-US" sz="1200" kern="1200">
                          <a:solidFill>
                            <a:schemeClr val="bg1"/>
                          </a:solidFill>
                          <a:latin typeface="Mogul Europe" panose="020B7200000000000000" pitchFamily="34" charset="0"/>
                          <a:ea typeface="+mn-ea"/>
                          <a:cs typeface="+mn-cs"/>
                        </a:rPr>
                        <a:t>1</a:t>
                      </a:r>
                      <a:endParaRPr lang="mn-MN" sz="1200"/>
                    </a:p>
                  </a:txBody>
                  <a:tcPr marL="6452" marR="6452" marT="6452" marB="0" anchor="ctr"/>
                </a:tc>
                <a:tc>
                  <a:txBody>
                    <a:bodyPr/>
                    <a:lstStyle/>
                    <a:p>
                      <a:pPr marL="0" indent="0" algn="ctr" defTabSz="914400" rtl="0" eaLnBrk="1" fontAlgn="ctr" latinLnBrk="0" hangingPunct="1">
                        <a:buFont typeface="Arial" panose="020B0604020202020204" pitchFamily="34" charset="0"/>
                        <a:buNone/>
                      </a:pPr>
                      <a:r>
                        <a:rPr lang="mn-MN" sz="1200" kern="1200">
                          <a:solidFill>
                            <a:schemeClr val="bg1"/>
                          </a:solidFill>
                          <a:latin typeface="Mogul Europe" panose="020B7200000000000000" pitchFamily="34" charset="0"/>
                          <a:ea typeface="+mn-ea"/>
                          <a:cs typeface="+mn-cs"/>
                        </a:rPr>
                        <a:t>70</a:t>
                      </a:r>
                      <a:endParaRPr lang="en-US" sz="1200" kern="1200" dirty="0">
                        <a:solidFill>
                          <a:schemeClr val="bg1"/>
                        </a:solidFill>
                        <a:latin typeface="Mogul Europe" panose="020B7200000000000000" pitchFamily="34" charset="0"/>
                        <a:ea typeface="+mn-ea"/>
                        <a:cs typeface="+mn-cs"/>
                      </a:endParaRPr>
                    </a:p>
                  </a:txBody>
                  <a:tcPr marL="6452" marR="6452" marT="6452" marB="0" anchor="ctr">
                    <a:lnR w="6350" cap="flat" cmpd="sng" algn="ctr">
                      <a:solidFill>
                        <a:schemeClr val="bg1"/>
                      </a:solidFill>
                      <a:prstDash val="solid"/>
                      <a:round/>
                      <a:headEnd type="none" w="med" len="med"/>
                      <a:tailEnd type="none" w="med" len="med"/>
                    </a:lnR>
                  </a:tcPr>
                </a:tc>
                <a:tc>
                  <a:txBody>
                    <a:bodyPr/>
                    <a:lstStyle/>
                    <a:p>
                      <a:pPr lvl="0" algn="ctr"/>
                      <a:r>
                        <a:rPr lang="mn-MN" sz="1500">
                          <a:solidFill>
                            <a:schemeClr val="bg1"/>
                          </a:solidFill>
                        </a:rPr>
                        <a:t>3</a:t>
                      </a:r>
                    </a:p>
                  </a:txBody>
                  <a:tcPr marL="6452" marR="6452" marT="6452" marB="0" anchor="ctr">
                    <a:lnL w="6350" cap="flat" cmpd="sng" algn="ctr">
                      <a:solidFill>
                        <a:schemeClr val="bg1"/>
                      </a:solidFill>
                      <a:prstDash val="solid"/>
                      <a:round/>
                      <a:headEnd type="none" w="med" len="med"/>
                      <a:tailEnd type="none" w="med" len="med"/>
                    </a:lnL>
                  </a:tcPr>
                </a:tc>
                <a:extLst>
                  <a:ext uri="{0D108BD9-81ED-4DB2-BD59-A6C34878D82A}">
                    <a16:rowId xmlns:a16="http://schemas.microsoft.com/office/drawing/2014/main" val="10002"/>
                  </a:ext>
                </a:extLst>
              </a:tr>
              <a:tr h="444185">
                <a:tc>
                  <a:txBody>
                    <a:bodyPr/>
                    <a:lstStyle/>
                    <a:p>
                      <a:pPr marL="0" indent="0" algn="ctr" defTabSz="914400" rtl="0" eaLnBrk="1" fontAlgn="ctr" latinLnBrk="0" hangingPunct="1">
                        <a:buFont typeface="Arial" panose="020B0604020202020204" pitchFamily="34" charset="0"/>
                        <a:buNone/>
                      </a:pPr>
                      <a:r>
                        <a:rPr lang="en-US" sz="1400" kern="1200" dirty="0">
                          <a:solidFill>
                            <a:schemeClr val="bg1"/>
                          </a:solidFill>
                          <a:latin typeface="Mogul Europe" panose="020B7200000000000000" pitchFamily="34" charset="0"/>
                          <a:ea typeface="+mn-ea"/>
                          <a:cs typeface="+mn-cs"/>
                        </a:rPr>
                        <a:t>2</a:t>
                      </a:r>
                    </a:p>
                  </a:txBody>
                  <a:tcPr marL="6452" marR="6452" marT="6452" marB="0" anchor="ctr"/>
                </a:tc>
                <a:tc>
                  <a:txBody>
                    <a:bodyPr/>
                    <a:lstStyle/>
                    <a:p>
                      <a:pPr marL="0" indent="0" algn="ctr" defTabSz="914400" rtl="0" eaLnBrk="1" fontAlgn="b" latinLnBrk="0" hangingPunct="1">
                        <a:buFont typeface="Arial" panose="020B0604020202020204" pitchFamily="34" charset="0"/>
                        <a:buNone/>
                      </a:pPr>
                      <a:r>
                        <a:rPr lang="mn-MN" sz="1400" kern="1200">
                          <a:solidFill>
                            <a:schemeClr val="bg1"/>
                          </a:solidFill>
                          <a:latin typeface="Mogul Europe" panose="020B7200000000000000" pitchFamily="34" charset="0"/>
                          <a:ea typeface="+mn-ea"/>
                          <a:cs typeface="+mn-cs"/>
                        </a:rPr>
                        <a:t>МУБИС</a:t>
                      </a:r>
                      <a:endParaRPr lang="ru-RU" sz="1400" kern="1200" dirty="0">
                        <a:solidFill>
                          <a:schemeClr val="bg1"/>
                        </a:solidFill>
                        <a:latin typeface="Mogul Europe" panose="020B7200000000000000" pitchFamily="34" charset="0"/>
                        <a:ea typeface="+mn-ea"/>
                        <a:cs typeface="+mn-cs"/>
                      </a:endParaRPr>
                    </a:p>
                  </a:txBody>
                  <a:tcPr marL="6452" marR="6452" marT="6452" marB="0" anchor="ctr"/>
                </a:tc>
                <a:tc>
                  <a:txBody>
                    <a:bodyPr/>
                    <a:lstStyle/>
                    <a:p>
                      <a:pPr marL="0" marR="0" indent="0" algn="ctr" defTabSz="959937" rtl="0" eaLnBrk="1" fontAlgn="auto" latinLnBrk="0" hangingPunct="1">
                        <a:lnSpc>
                          <a:spcPct val="150000"/>
                        </a:lnSpc>
                        <a:spcBef>
                          <a:spcPts val="0"/>
                        </a:spcBef>
                        <a:spcAft>
                          <a:spcPts val="0"/>
                        </a:spcAft>
                        <a:buClrTx/>
                        <a:buSzTx/>
                        <a:buFontTx/>
                        <a:buNone/>
                        <a:tabLst/>
                        <a:defRPr/>
                      </a:pPr>
                      <a:r>
                        <a:rPr lang="mn-MN" sz="1200" kern="1200">
                          <a:solidFill>
                            <a:schemeClr val="bg1"/>
                          </a:solidFill>
                          <a:latin typeface="Mogul Europe" panose="020B7200000000000000" pitchFamily="34" charset="0"/>
                          <a:ea typeface="+mn-ea"/>
                          <a:cs typeface="+mn-cs"/>
                        </a:rPr>
                        <a:t>125</a:t>
                      </a:r>
                      <a:endParaRPr lang="mn-MN" sz="1200"/>
                    </a:p>
                  </a:txBody>
                  <a:tcPr marL="6452" marR="6452" marT="6452" marB="0" anchor="ctr"/>
                </a:tc>
                <a:tc>
                  <a:txBody>
                    <a:bodyPr/>
                    <a:lstStyle/>
                    <a:p>
                      <a:pPr marL="0" indent="0" algn="ctr" defTabSz="914400" rtl="0" eaLnBrk="1" fontAlgn="ctr" latinLnBrk="0" hangingPunct="1">
                        <a:buFont typeface="Arial" panose="020B0604020202020204" pitchFamily="34" charset="0"/>
                        <a:buNone/>
                      </a:pPr>
                      <a:r>
                        <a:rPr lang="mn-MN" sz="1200" kern="1200">
                          <a:solidFill>
                            <a:schemeClr val="bg1"/>
                          </a:solidFill>
                          <a:latin typeface="Mogul Europe" panose="020B7200000000000000" pitchFamily="34" charset="0"/>
                          <a:ea typeface="+mn-ea"/>
                          <a:cs typeface="+mn-cs"/>
                        </a:rPr>
                        <a:t>21</a:t>
                      </a:r>
                      <a:endParaRPr lang="en-US" sz="1200" kern="1200" dirty="0">
                        <a:solidFill>
                          <a:schemeClr val="bg1"/>
                        </a:solidFill>
                        <a:latin typeface="Mogul Europe" panose="020B7200000000000000" pitchFamily="34" charset="0"/>
                        <a:ea typeface="+mn-ea"/>
                        <a:cs typeface="+mn-cs"/>
                      </a:endParaRPr>
                    </a:p>
                  </a:txBody>
                  <a:tcPr marL="6452" marR="6452" marT="6452" marB="0" anchor="ctr">
                    <a:lnR w="6350" cap="flat" cmpd="sng" algn="ctr">
                      <a:solidFill>
                        <a:schemeClr val="bg1"/>
                      </a:solidFill>
                      <a:prstDash val="solid"/>
                      <a:round/>
                      <a:headEnd type="none" w="med" len="med"/>
                      <a:tailEnd type="none" w="med" len="med"/>
                    </a:lnR>
                  </a:tcPr>
                </a:tc>
                <a:tc>
                  <a:txBody>
                    <a:bodyPr/>
                    <a:lstStyle/>
                    <a:p>
                      <a:pPr lvl="0" algn="ctr"/>
                      <a:r>
                        <a:rPr lang="mn-MN" sz="1500">
                          <a:solidFill>
                            <a:schemeClr val="bg1"/>
                          </a:solidFill>
                        </a:rPr>
                        <a:t>14</a:t>
                      </a:r>
                    </a:p>
                    <a:p>
                      <a:pPr lvl="0" algn="ctr"/>
                      <a:endParaRPr lang="mn-MN" sz="1500">
                        <a:solidFill>
                          <a:schemeClr val="bg1"/>
                        </a:solidFill>
                      </a:endParaRPr>
                    </a:p>
                  </a:txBody>
                  <a:tcPr marL="6452" marR="6452" marT="6452" marB="0" anchor="ctr">
                    <a:lnL w="6350" cap="flat" cmpd="sng" algn="ctr">
                      <a:solidFill>
                        <a:schemeClr val="bg1"/>
                      </a:solidFill>
                      <a:prstDash val="solid"/>
                      <a:round/>
                      <a:headEnd type="none" w="med" len="med"/>
                      <a:tailEnd type="none" w="med" len="med"/>
                    </a:lnL>
                  </a:tcPr>
                </a:tc>
                <a:extLst>
                  <a:ext uri="{0D108BD9-81ED-4DB2-BD59-A6C34878D82A}">
                    <a16:rowId xmlns:a16="http://schemas.microsoft.com/office/drawing/2014/main" val="10003"/>
                  </a:ext>
                </a:extLst>
              </a:tr>
              <a:tr h="417600">
                <a:tc>
                  <a:txBody>
                    <a:bodyPr/>
                    <a:lstStyle/>
                    <a:p>
                      <a:pPr marL="0" indent="0" algn="ctr" defTabSz="914400" rtl="0" eaLnBrk="1" fontAlgn="ctr" latinLnBrk="0" hangingPunct="1">
                        <a:buFont typeface="Arial" panose="020B0604020202020204" pitchFamily="34" charset="0"/>
                        <a:buNone/>
                      </a:pPr>
                      <a:r>
                        <a:rPr lang="en-US" sz="1400" kern="1200" dirty="0">
                          <a:solidFill>
                            <a:schemeClr val="bg1"/>
                          </a:solidFill>
                          <a:latin typeface="Mogul Europe" panose="020B7200000000000000" pitchFamily="34" charset="0"/>
                          <a:ea typeface="+mn-ea"/>
                          <a:cs typeface="+mn-cs"/>
                        </a:rPr>
                        <a:t>3</a:t>
                      </a:r>
                    </a:p>
                  </a:txBody>
                  <a:tcPr marL="6452" marR="6452" marT="6452" marB="0" anchor="ctr"/>
                </a:tc>
                <a:tc>
                  <a:txBody>
                    <a:bodyPr/>
                    <a:lstStyle/>
                    <a:p>
                      <a:pPr marL="0" indent="0" algn="ctr" defTabSz="914400" rtl="0" eaLnBrk="1" fontAlgn="ctr" latinLnBrk="0" hangingPunct="1">
                        <a:buFont typeface="Arial" panose="020B0604020202020204" pitchFamily="34" charset="0"/>
                        <a:buNone/>
                      </a:pPr>
                      <a:r>
                        <a:rPr lang="mn-MN" sz="1400" kern="1200">
                          <a:solidFill>
                            <a:schemeClr val="bg1"/>
                          </a:solidFill>
                          <a:latin typeface="Mogul Europe" panose="020B7200000000000000" pitchFamily="34" charset="0"/>
                          <a:ea typeface="+mn-ea"/>
                          <a:cs typeface="+mn-cs"/>
                        </a:rPr>
                        <a:t>ХУИС</a:t>
                      </a:r>
                      <a:endParaRPr lang="mn-MN" sz="1400" kern="1200" dirty="0">
                        <a:solidFill>
                          <a:schemeClr val="bg1"/>
                        </a:solidFill>
                        <a:latin typeface="Mogul Europe" panose="020B7200000000000000" pitchFamily="34" charset="0"/>
                        <a:ea typeface="+mn-ea"/>
                        <a:cs typeface="+mn-cs"/>
                      </a:endParaRPr>
                    </a:p>
                  </a:txBody>
                  <a:tcPr marL="6452" marR="6452" marT="6452" marB="0" anchor="ctr"/>
                </a:tc>
                <a:tc>
                  <a:txBody>
                    <a:bodyPr/>
                    <a:lstStyle/>
                    <a:p>
                      <a:pPr marL="0" marR="0" indent="0" algn="ctr" defTabSz="959937" rtl="0" eaLnBrk="1" fontAlgn="auto" latinLnBrk="0" hangingPunct="1">
                        <a:lnSpc>
                          <a:spcPct val="150000"/>
                        </a:lnSpc>
                        <a:spcBef>
                          <a:spcPts val="0"/>
                        </a:spcBef>
                        <a:spcAft>
                          <a:spcPts val="0"/>
                        </a:spcAft>
                        <a:buClrTx/>
                        <a:buSzTx/>
                        <a:buFontTx/>
                        <a:buNone/>
                        <a:tabLst/>
                        <a:defRPr/>
                      </a:pPr>
                      <a:r>
                        <a:rPr lang="mn-MN" sz="1200" kern="1200">
                          <a:solidFill>
                            <a:schemeClr val="bg1"/>
                          </a:solidFill>
                          <a:latin typeface="Mogul Europe" panose="020B7200000000000000" pitchFamily="34" charset="0"/>
                          <a:ea typeface="+mn-ea"/>
                          <a:cs typeface="+mn-cs"/>
                        </a:rPr>
                        <a:t>120</a:t>
                      </a:r>
                      <a:endParaRPr lang="mn-MN" sz="1200"/>
                    </a:p>
                  </a:txBody>
                  <a:tcPr marL="6452" marR="6452" marT="6452" marB="0" anchor="ctr"/>
                </a:tc>
                <a:tc>
                  <a:txBody>
                    <a:bodyPr/>
                    <a:lstStyle/>
                    <a:p>
                      <a:pPr marL="0" indent="0" algn="ctr" defTabSz="914400" rtl="0" eaLnBrk="1" fontAlgn="ctr" latinLnBrk="0" hangingPunct="1">
                        <a:buFont typeface="Arial" panose="020B0604020202020204" pitchFamily="34" charset="0"/>
                        <a:buNone/>
                      </a:pPr>
                      <a:r>
                        <a:rPr lang="mn-MN" sz="1200" kern="1200">
                          <a:solidFill>
                            <a:schemeClr val="bg1"/>
                          </a:solidFill>
                          <a:latin typeface="Mogul Europe" panose="020B7200000000000000" pitchFamily="34" charset="0"/>
                          <a:ea typeface="+mn-ea"/>
                          <a:cs typeface="+mn-cs"/>
                        </a:rPr>
                        <a:t>18</a:t>
                      </a:r>
                      <a:endParaRPr lang="en-US" sz="1200" kern="1200" dirty="0">
                        <a:solidFill>
                          <a:schemeClr val="bg1"/>
                        </a:solidFill>
                        <a:latin typeface="Mogul Europe" panose="020B7200000000000000" pitchFamily="34" charset="0"/>
                        <a:ea typeface="+mn-ea"/>
                        <a:cs typeface="+mn-cs"/>
                      </a:endParaRPr>
                    </a:p>
                  </a:txBody>
                  <a:tcPr marL="6452" marR="6452" marT="6452" marB="0" anchor="ctr">
                    <a:lnR w="6350" cap="flat" cmpd="sng" algn="ctr">
                      <a:solidFill>
                        <a:schemeClr val="bg1"/>
                      </a:solidFill>
                      <a:prstDash val="solid"/>
                      <a:round/>
                      <a:headEnd type="none" w="med" len="med"/>
                      <a:tailEnd type="none" w="med" len="med"/>
                    </a:lnR>
                  </a:tcPr>
                </a:tc>
                <a:tc>
                  <a:txBody>
                    <a:bodyPr/>
                    <a:lstStyle/>
                    <a:p>
                      <a:pPr lvl="0" algn="ctr"/>
                      <a:r>
                        <a:rPr lang="mn-MN" sz="1500">
                          <a:solidFill>
                            <a:schemeClr val="bg1"/>
                          </a:solidFill>
                        </a:rPr>
                        <a:t>8</a:t>
                      </a:r>
                    </a:p>
                  </a:txBody>
                  <a:tcPr marL="6452" marR="6452" marT="6452" marB="0" anchor="ctr">
                    <a:lnL w="6350" cap="flat" cmpd="sng" algn="ctr">
                      <a:solidFill>
                        <a:schemeClr val="bg1"/>
                      </a:solidFill>
                      <a:prstDash val="solid"/>
                      <a:round/>
                      <a:headEnd type="none" w="med" len="med"/>
                      <a:tailEnd type="none" w="med" len="med"/>
                    </a:lnL>
                  </a:tcPr>
                </a:tc>
                <a:extLst>
                  <a:ext uri="{0D108BD9-81ED-4DB2-BD59-A6C34878D82A}">
                    <a16:rowId xmlns:a16="http://schemas.microsoft.com/office/drawing/2014/main" val="10004"/>
                  </a:ext>
                </a:extLst>
              </a:tr>
              <a:tr h="417600">
                <a:tc>
                  <a:txBody>
                    <a:bodyPr/>
                    <a:lstStyle/>
                    <a:p>
                      <a:pPr marL="0" indent="0" algn="ctr" defTabSz="914400" rtl="0" eaLnBrk="1" fontAlgn="ctr" latinLnBrk="0" hangingPunct="1">
                        <a:buFont typeface="Arial" panose="020B0604020202020204" pitchFamily="34" charset="0"/>
                        <a:buNone/>
                      </a:pPr>
                      <a:r>
                        <a:rPr lang="en-US" sz="1400" kern="1200" dirty="0">
                          <a:solidFill>
                            <a:schemeClr val="bg1"/>
                          </a:solidFill>
                          <a:latin typeface="Mogul Europe" panose="020B7200000000000000" pitchFamily="34" charset="0"/>
                          <a:ea typeface="+mn-ea"/>
                          <a:cs typeface="+mn-cs"/>
                        </a:rPr>
                        <a:t>4</a:t>
                      </a:r>
                    </a:p>
                  </a:txBody>
                  <a:tcPr marL="6452" marR="6452" marT="6452" marB="0" anchor="ctr"/>
                </a:tc>
                <a:tc>
                  <a:txBody>
                    <a:bodyPr/>
                    <a:lstStyle/>
                    <a:p>
                      <a:pPr marL="0" indent="0" algn="ctr" defTabSz="914400" rtl="0" eaLnBrk="1" fontAlgn="ctr" latinLnBrk="0" hangingPunct="1">
                        <a:buFont typeface="Arial" panose="020B0604020202020204" pitchFamily="34" charset="0"/>
                        <a:buNone/>
                      </a:pPr>
                      <a:r>
                        <a:rPr lang="mn-MN" sz="1400" kern="1200">
                          <a:solidFill>
                            <a:schemeClr val="bg1"/>
                          </a:solidFill>
                          <a:latin typeface="Mogul Europe" panose="020B7200000000000000" pitchFamily="34" charset="0"/>
                          <a:ea typeface="+mn-ea"/>
                          <a:cs typeface="+mn-cs"/>
                        </a:rPr>
                        <a:t>СУИС</a:t>
                      </a:r>
                      <a:endParaRPr lang="mn-MN" sz="1400" kern="1200" dirty="0">
                        <a:solidFill>
                          <a:schemeClr val="bg1"/>
                        </a:solidFill>
                        <a:latin typeface="Mogul Europe" panose="020B7200000000000000" pitchFamily="34" charset="0"/>
                        <a:ea typeface="+mn-ea"/>
                        <a:cs typeface="+mn-cs"/>
                      </a:endParaRPr>
                    </a:p>
                  </a:txBody>
                  <a:tcPr marL="6452" marR="6452" marT="6452" marB="0" anchor="ctr"/>
                </a:tc>
                <a:tc>
                  <a:txBody>
                    <a:bodyPr/>
                    <a:lstStyle/>
                    <a:p>
                      <a:pPr algn="ctr">
                        <a:lnSpc>
                          <a:spcPct val="150000"/>
                        </a:lnSpc>
                      </a:pPr>
                      <a:r>
                        <a:rPr lang="mn-MN" sz="1200" kern="1200">
                          <a:solidFill>
                            <a:schemeClr val="bg1"/>
                          </a:solidFill>
                          <a:latin typeface="Mogul Europe" panose="020B7200000000000000" pitchFamily="34" charset="0"/>
                          <a:ea typeface="+mn-ea"/>
                          <a:cs typeface="+mn-cs"/>
                        </a:rPr>
                        <a:t>127</a:t>
                      </a:r>
                      <a:endParaRPr lang="mn-MN" sz="1200"/>
                    </a:p>
                  </a:txBody>
                  <a:tcPr marL="6452" marR="6452" marT="6452" marB="0" anchor="ctr"/>
                </a:tc>
                <a:tc>
                  <a:txBody>
                    <a:bodyPr/>
                    <a:lstStyle/>
                    <a:p>
                      <a:pPr marL="0" indent="0" algn="ctr" defTabSz="914400" rtl="0" eaLnBrk="1" fontAlgn="ctr" latinLnBrk="0" hangingPunct="1">
                        <a:buFont typeface="Arial" panose="020B0604020202020204" pitchFamily="34" charset="0"/>
                        <a:buNone/>
                      </a:pPr>
                      <a:r>
                        <a:rPr lang="mn-MN" sz="1200" kern="1200">
                          <a:solidFill>
                            <a:schemeClr val="bg1"/>
                          </a:solidFill>
                          <a:latin typeface="Mogul Europe" panose="020B7200000000000000" pitchFamily="34" charset="0"/>
                          <a:ea typeface="+mn-ea"/>
                          <a:cs typeface="+mn-cs"/>
                        </a:rPr>
                        <a:t>18</a:t>
                      </a:r>
                      <a:endParaRPr lang="en-US" sz="1200" kern="1200" dirty="0">
                        <a:solidFill>
                          <a:schemeClr val="bg1"/>
                        </a:solidFill>
                        <a:latin typeface="Mogul Europe" panose="020B7200000000000000" pitchFamily="34" charset="0"/>
                        <a:ea typeface="+mn-ea"/>
                        <a:cs typeface="+mn-cs"/>
                      </a:endParaRPr>
                    </a:p>
                  </a:txBody>
                  <a:tcPr marL="6452" marR="6452" marT="6452" marB="0" anchor="ctr">
                    <a:lnR w="6350" cap="flat" cmpd="sng" algn="ctr">
                      <a:solidFill>
                        <a:schemeClr val="bg1"/>
                      </a:solidFill>
                      <a:prstDash val="solid"/>
                      <a:round/>
                      <a:headEnd type="none" w="med" len="med"/>
                      <a:tailEnd type="none" w="med" len="med"/>
                    </a:lnR>
                  </a:tcPr>
                </a:tc>
                <a:tc>
                  <a:txBody>
                    <a:bodyPr/>
                    <a:lstStyle/>
                    <a:p>
                      <a:pPr lvl="0" algn="ctr"/>
                      <a:r>
                        <a:rPr lang="mn-MN" sz="1500">
                          <a:solidFill>
                            <a:schemeClr val="bg1"/>
                          </a:solidFill>
                        </a:rPr>
                        <a:t>5</a:t>
                      </a:r>
                    </a:p>
                  </a:txBody>
                  <a:tcPr marL="6452" marR="6452" marT="6452" marB="0" anchor="ctr">
                    <a:lnL w="6350" cap="flat" cmpd="sng" algn="ctr">
                      <a:solidFill>
                        <a:schemeClr val="bg1"/>
                      </a:solidFill>
                      <a:prstDash val="solid"/>
                      <a:round/>
                      <a:headEnd type="none" w="med" len="med"/>
                      <a:tailEnd type="none" w="med" len="med"/>
                    </a:lnL>
                  </a:tcPr>
                </a:tc>
                <a:extLst>
                  <a:ext uri="{0D108BD9-81ED-4DB2-BD59-A6C34878D82A}">
                    <a16:rowId xmlns:a16="http://schemas.microsoft.com/office/drawing/2014/main" val="10005"/>
                  </a:ext>
                </a:extLst>
              </a:tr>
              <a:tr h="417600">
                <a:tc gridSpan="5">
                  <a:txBody>
                    <a:bodyPr/>
                    <a:lstStyle/>
                    <a:p>
                      <a:pPr marL="0" indent="0" algn="l" defTabSz="914400" rtl="0" eaLnBrk="1" fontAlgn="ctr" latinLnBrk="0" hangingPunct="1">
                        <a:buFont typeface="Arial" panose="020B0604020202020204" pitchFamily="34" charset="0"/>
                        <a:buNone/>
                      </a:pPr>
                      <a:endParaRPr lang="en-US" sz="1400" kern="1200" dirty="0">
                        <a:solidFill>
                          <a:schemeClr val="bg1"/>
                        </a:solidFill>
                        <a:latin typeface="Mogul Europe" panose="020B7200000000000000" pitchFamily="34" charset="0"/>
                        <a:ea typeface="+mn-ea"/>
                        <a:cs typeface="+mn-cs"/>
                      </a:endParaRPr>
                    </a:p>
                  </a:txBody>
                  <a:tcPr marL="6452" marR="6452" marT="6452" marB="0" anchor="ctr"/>
                </a:tc>
                <a:tc hMerge="1">
                  <a:txBody>
                    <a:bodyPr/>
                    <a:lstStyle/>
                    <a:p>
                      <a:pPr marL="0" indent="0" algn="l" defTabSz="914400" rtl="0" eaLnBrk="1" fontAlgn="ctr" latinLnBrk="0" hangingPunct="1">
                        <a:buFont typeface="Arial" panose="020B0604020202020204" pitchFamily="34" charset="0"/>
                        <a:buNone/>
                      </a:pPr>
                      <a:endParaRPr lang="mn-MN" sz="1600" kern="1200" dirty="0">
                        <a:solidFill>
                          <a:schemeClr val="bg1"/>
                        </a:solidFill>
                        <a:latin typeface="Mogul Europe" panose="020B7200000000000000" pitchFamily="34" charset="0"/>
                        <a:ea typeface="+mn-ea"/>
                        <a:cs typeface="+mn-cs"/>
                      </a:endParaRPr>
                    </a:p>
                  </a:txBody>
                  <a:tcPr marL="7620" marR="7620" marT="7620" marB="0" anchor="ctr"/>
                </a:tc>
                <a:tc hMerge="1">
                  <a:txBody>
                    <a:bodyPr/>
                    <a:lstStyle/>
                    <a:p>
                      <a:pPr marL="0" indent="0" algn="ctr" defTabSz="914400" rtl="0" eaLnBrk="1" fontAlgn="ctr" latinLnBrk="0" hangingPunct="1">
                        <a:buFont typeface="Arial" panose="020B0604020202020204" pitchFamily="34" charset="0"/>
                        <a:buNone/>
                      </a:pPr>
                      <a:endParaRPr lang="en-US" sz="1400" kern="1200" dirty="0">
                        <a:solidFill>
                          <a:schemeClr val="bg1"/>
                        </a:solidFill>
                        <a:latin typeface="Mogul Europe" panose="020B7200000000000000" pitchFamily="34" charset="0"/>
                        <a:ea typeface="+mn-ea"/>
                        <a:cs typeface="+mn-cs"/>
                      </a:endParaRPr>
                    </a:p>
                  </a:txBody>
                  <a:tcPr marL="7620" marR="7620" marT="7620" marB="0" anchor="ctr"/>
                </a:tc>
                <a:tc hMerge="1">
                  <a:txBody>
                    <a:bodyPr/>
                    <a:lstStyle/>
                    <a:p>
                      <a:pPr marL="0" indent="0" algn="ctr" defTabSz="914400" rtl="0" eaLnBrk="1" fontAlgn="ctr" latinLnBrk="0" hangingPunct="1">
                        <a:buFont typeface="Arial" panose="020B0604020202020204" pitchFamily="34" charset="0"/>
                        <a:buNone/>
                      </a:pPr>
                      <a:endParaRPr lang="en-US" sz="1400" kern="1200" dirty="0">
                        <a:solidFill>
                          <a:schemeClr val="bg1"/>
                        </a:solidFill>
                        <a:latin typeface="Mogul Europe" panose="020B7200000000000000" pitchFamily="34" charset="0"/>
                        <a:ea typeface="+mn-ea"/>
                        <a:cs typeface="+mn-cs"/>
                      </a:endParaRPr>
                    </a:p>
                  </a:txBody>
                  <a:tcPr marL="7620" marR="7620" marT="7620" marB="0" anchor="ctr"/>
                </a:tc>
                <a:tc hMerge="1">
                  <a:txBody>
                    <a:bodyPr/>
                    <a:lstStyle/>
                    <a:p>
                      <a:endParaRPr lang="mn-MN"/>
                    </a:p>
                  </a:txBody>
                  <a:tcPr/>
                </a:tc>
                <a:extLst>
                  <a:ext uri="{0D108BD9-81ED-4DB2-BD59-A6C34878D82A}">
                    <a16:rowId xmlns:a16="http://schemas.microsoft.com/office/drawing/2014/main" val="10006"/>
                  </a:ext>
                </a:extLst>
              </a:tr>
            </a:tbl>
          </a:graphicData>
        </a:graphic>
      </p:graphicFrame>
      <p:sp>
        <p:nvSpPr>
          <p:cNvPr id="2" name="Rectangle 1">
            <a:extLst>
              <a:ext uri="{FF2B5EF4-FFF2-40B4-BE49-F238E27FC236}">
                <a16:creationId xmlns:a16="http://schemas.microsoft.com/office/drawing/2014/main" id="{E56E325B-F94D-4364-B83B-122BAEBA7B53}"/>
              </a:ext>
            </a:extLst>
          </p:cNvPr>
          <p:cNvSpPr/>
          <p:nvPr/>
        </p:nvSpPr>
        <p:spPr>
          <a:xfrm>
            <a:off x="1066800" y="990600"/>
            <a:ext cx="7239000" cy="9144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a:solidFill>
                  <a:srgbClr val="0070C0"/>
                </a:solidFill>
              </a:rPr>
              <a:t>Journalism curriculum of Mongolian universities</a:t>
            </a:r>
            <a:endParaRPr lang="mn-MN">
              <a:solidFill>
                <a:srgbClr val="0070C0"/>
              </a:solidFill>
            </a:endParaRPr>
          </a:p>
          <a:p>
            <a:pPr algn="ctr"/>
            <a:r>
              <a:rPr lang="mn-MN">
                <a:solidFill>
                  <a:srgbClr val="0070C0"/>
                </a:solidFill>
              </a:rPr>
              <a:t>Монголын их дээд сургуулийн сэтгүүл зүй хичээлийн төлөвлөгөө </a:t>
            </a:r>
            <a:endParaRPr lang="en-US">
              <a:solidFill>
                <a:srgbClr val="0070C0"/>
              </a:solidFill>
            </a:endParaRPr>
          </a:p>
        </p:txBody>
      </p:sp>
    </p:spTree>
    <p:extLst>
      <p:ext uri="{BB962C8B-B14F-4D97-AF65-F5344CB8AC3E}">
        <p14:creationId xmlns:p14="http://schemas.microsoft.com/office/powerpoint/2010/main" val="1673841621"/>
      </p:ext>
    </p:extLst>
  </p:cSld>
  <p:clrMapOvr>
    <a:masterClrMapping/>
  </p:clrMapOvr>
  <p:transition spd="slow">
    <p:cover dir="u"/>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838200" y="2133599"/>
            <a:ext cx="7696200" cy="3810001"/>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24" dirty="0"/>
          </a:p>
        </p:txBody>
      </p:sp>
      <p:grpSp>
        <p:nvGrpSpPr>
          <p:cNvPr id="27" name="Group 26"/>
          <p:cNvGrpSpPr/>
          <p:nvPr/>
        </p:nvGrpSpPr>
        <p:grpSpPr>
          <a:xfrm>
            <a:off x="609600" y="2124955"/>
            <a:ext cx="1828800" cy="3640511"/>
            <a:chOff x="112874" y="2840787"/>
            <a:chExt cx="2587065" cy="3839413"/>
          </a:xfrm>
          <a:solidFill>
            <a:schemeClr val="tx1">
              <a:lumMod val="65000"/>
              <a:lumOff val="35000"/>
            </a:schemeClr>
          </a:solidFill>
        </p:grpSpPr>
        <p:sp>
          <p:nvSpPr>
            <p:cNvPr id="5" name="Rounded Rectangle 4"/>
            <p:cNvSpPr/>
            <p:nvPr/>
          </p:nvSpPr>
          <p:spPr>
            <a:xfrm>
              <a:off x="140597" y="3033531"/>
              <a:ext cx="2559342" cy="3646669"/>
            </a:xfrm>
            <a:prstGeom prst="roundRect">
              <a:avLst>
                <a:gd name="adj" fmla="val 4191"/>
              </a:avLst>
            </a:prstGeom>
            <a:grpFill/>
            <a:ln w="28575">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24" dirty="0"/>
            </a:p>
          </p:txBody>
        </p:sp>
        <p:sp>
          <p:nvSpPr>
            <p:cNvPr id="20" name="Oval 19"/>
            <p:cNvSpPr/>
            <p:nvPr/>
          </p:nvSpPr>
          <p:spPr>
            <a:xfrm>
              <a:off x="112874" y="2840787"/>
              <a:ext cx="541381" cy="468814"/>
            </a:xfrm>
            <a:prstGeom prst="ellipse">
              <a:avLst/>
            </a:prstGeom>
            <a:grpFill/>
            <a:ln w="38100">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387" b="1" dirty="0">
                  <a:solidFill>
                    <a:schemeClr val="bg1"/>
                  </a:solidFill>
                  <a:latin typeface="Mogul Europe" panose="020B7200000000000000" pitchFamily="34" charset="0"/>
                </a:rPr>
                <a:t>1</a:t>
              </a:r>
            </a:p>
          </p:txBody>
        </p:sp>
      </p:grpSp>
      <p:grpSp>
        <p:nvGrpSpPr>
          <p:cNvPr id="28" name="Group 27"/>
          <p:cNvGrpSpPr/>
          <p:nvPr/>
        </p:nvGrpSpPr>
        <p:grpSpPr>
          <a:xfrm>
            <a:off x="2362200" y="2181232"/>
            <a:ext cx="2313174" cy="3604401"/>
            <a:chOff x="2793673" y="2878870"/>
            <a:chExt cx="2732536" cy="3801330"/>
          </a:xfrm>
          <a:solidFill>
            <a:schemeClr val="tx1">
              <a:lumMod val="65000"/>
              <a:lumOff val="35000"/>
            </a:schemeClr>
          </a:solidFill>
        </p:grpSpPr>
        <p:sp>
          <p:nvSpPr>
            <p:cNvPr id="90" name="Rounded Rectangle 89"/>
            <p:cNvSpPr/>
            <p:nvPr/>
          </p:nvSpPr>
          <p:spPr>
            <a:xfrm>
              <a:off x="2793673" y="3033531"/>
              <a:ext cx="2559342" cy="3646669"/>
            </a:xfrm>
            <a:prstGeom prst="roundRect">
              <a:avLst>
                <a:gd name="adj" fmla="val 4191"/>
              </a:avLst>
            </a:prstGeom>
            <a:grpFill/>
            <a:ln w="28575">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24" dirty="0"/>
            </a:p>
          </p:txBody>
        </p:sp>
        <p:sp>
          <p:nvSpPr>
            <p:cNvPr id="84" name="Rectangle 83"/>
            <p:cNvSpPr/>
            <p:nvPr/>
          </p:nvSpPr>
          <p:spPr>
            <a:xfrm>
              <a:off x="2966866" y="4004314"/>
              <a:ext cx="2559343" cy="1429964"/>
            </a:xfrm>
            <a:prstGeom prst="rect">
              <a:avLst/>
            </a:prstGeom>
            <a:grpFill/>
          </p:spPr>
          <p:txBody>
            <a:bodyPr wrap="square">
              <a:spAutoFit/>
            </a:bodyPr>
            <a:lstStyle/>
            <a:p>
              <a:pPr marL="241945" indent="-241945">
                <a:buFont typeface="Arial" panose="020B0604020202020204" pitchFamily="34" charset="0"/>
                <a:buChar char="•"/>
              </a:pPr>
              <a:r>
                <a:rPr lang="mn-MN" altLang="mn-MN" sz="1185">
                  <a:solidFill>
                    <a:schemeClr val="bg1"/>
                  </a:solidFill>
                  <a:latin typeface="inherit"/>
                </a:rPr>
                <a:t>Томоохон өгөгдлийн багцад дүн шинжилгээ хийх, дүрслэн харуулах. Програм хангамж ашиглан нарийн төвөгтэй асуудал, түүхийг нээх</a:t>
              </a:r>
              <a:endParaRPr lang="mn-MN" altLang="mn-MN" sz="931">
                <a:solidFill>
                  <a:schemeClr val="bg1"/>
                </a:solidFill>
                <a:latin typeface="Arial" panose="020B0604020202020204" pitchFamily="34" charset="0"/>
              </a:endParaRPr>
            </a:p>
            <a:p>
              <a:pPr marL="241945" indent="-241945">
                <a:buFont typeface="Arial" panose="020B0604020202020204" pitchFamily="34" charset="0"/>
                <a:buChar char="•"/>
              </a:pPr>
              <a:endParaRPr lang="mn-MN" sz="1101" dirty="0">
                <a:solidFill>
                  <a:schemeClr val="tx2">
                    <a:lumMod val="60000"/>
                    <a:lumOff val="40000"/>
                  </a:schemeClr>
                </a:solidFill>
                <a:latin typeface="Mogul Europe" panose="020B7200000000000000" pitchFamily="34" charset="0"/>
              </a:endParaRPr>
            </a:p>
          </p:txBody>
        </p:sp>
        <p:sp>
          <p:nvSpPr>
            <p:cNvPr id="97" name="Oval 96"/>
            <p:cNvSpPr/>
            <p:nvPr/>
          </p:nvSpPr>
          <p:spPr>
            <a:xfrm>
              <a:off x="2806496" y="2878870"/>
              <a:ext cx="548562" cy="485309"/>
            </a:xfrm>
            <a:prstGeom prst="ellipse">
              <a:avLst/>
            </a:prstGeom>
            <a:grpFill/>
            <a:ln w="38100">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387" b="1" dirty="0">
                  <a:solidFill>
                    <a:schemeClr val="bg1"/>
                  </a:solidFill>
                  <a:latin typeface="Mogul Europe" panose="020B7200000000000000" pitchFamily="34" charset="0"/>
                </a:rPr>
                <a:t>2</a:t>
              </a:r>
            </a:p>
          </p:txBody>
        </p:sp>
      </p:grpSp>
      <p:grpSp>
        <p:nvGrpSpPr>
          <p:cNvPr id="29" name="Group 28"/>
          <p:cNvGrpSpPr/>
          <p:nvPr/>
        </p:nvGrpSpPr>
        <p:grpSpPr>
          <a:xfrm>
            <a:off x="4592960" y="2181232"/>
            <a:ext cx="2166957" cy="3581653"/>
            <a:chOff x="5446749" y="2902861"/>
            <a:chExt cx="2559342" cy="3777339"/>
          </a:xfrm>
          <a:solidFill>
            <a:schemeClr val="tx1">
              <a:lumMod val="65000"/>
              <a:lumOff val="35000"/>
            </a:schemeClr>
          </a:solidFill>
        </p:grpSpPr>
        <p:sp>
          <p:nvSpPr>
            <p:cNvPr id="95" name="Rounded Rectangle 94"/>
            <p:cNvSpPr/>
            <p:nvPr/>
          </p:nvSpPr>
          <p:spPr>
            <a:xfrm>
              <a:off x="5446749" y="3033531"/>
              <a:ext cx="2559342" cy="3646669"/>
            </a:xfrm>
            <a:prstGeom prst="roundRect">
              <a:avLst>
                <a:gd name="adj" fmla="val 4191"/>
              </a:avLst>
            </a:prstGeom>
            <a:grpFill/>
            <a:ln w="28575">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24" dirty="0"/>
            </a:p>
          </p:txBody>
        </p:sp>
        <p:sp>
          <p:nvSpPr>
            <p:cNvPr id="98" name="Oval 97"/>
            <p:cNvSpPr/>
            <p:nvPr/>
          </p:nvSpPr>
          <p:spPr>
            <a:xfrm>
              <a:off x="5463793" y="2902861"/>
              <a:ext cx="495487" cy="442767"/>
            </a:xfrm>
            <a:prstGeom prst="ellipse">
              <a:avLst/>
            </a:prstGeom>
            <a:grpFill/>
            <a:ln w="38100">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387" b="1" dirty="0">
                  <a:solidFill>
                    <a:schemeClr val="bg1"/>
                  </a:solidFill>
                  <a:latin typeface="Mogul Europe" panose="020B7200000000000000" pitchFamily="34" charset="0"/>
                </a:rPr>
                <a:t>3</a:t>
              </a:r>
            </a:p>
          </p:txBody>
        </p:sp>
      </p:grpSp>
      <p:grpSp>
        <p:nvGrpSpPr>
          <p:cNvPr id="30" name="Group 29"/>
          <p:cNvGrpSpPr/>
          <p:nvPr/>
        </p:nvGrpSpPr>
        <p:grpSpPr>
          <a:xfrm>
            <a:off x="6553200" y="2183812"/>
            <a:ext cx="1905001" cy="3579073"/>
            <a:chOff x="8099820" y="2905583"/>
            <a:chExt cx="2559346" cy="3774617"/>
          </a:xfrm>
          <a:solidFill>
            <a:schemeClr val="tx1">
              <a:lumMod val="65000"/>
              <a:lumOff val="35000"/>
            </a:schemeClr>
          </a:solidFill>
        </p:grpSpPr>
        <p:sp>
          <p:nvSpPr>
            <p:cNvPr id="96" name="Rounded Rectangle 95"/>
            <p:cNvSpPr/>
            <p:nvPr/>
          </p:nvSpPr>
          <p:spPr>
            <a:xfrm>
              <a:off x="8099824" y="3033531"/>
              <a:ext cx="2559342" cy="3646669"/>
            </a:xfrm>
            <a:prstGeom prst="roundRect">
              <a:avLst>
                <a:gd name="adj" fmla="val 4191"/>
              </a:avLst>
            </a:prstGeom>
            <a:grpFill/>
            <a:ln w="28575">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24" dirty="0"/>
            </a:p>
          </p:txBody>
        </p:sp>
        <p:sp>
          <p:nvSpPr>
            <p:cNvPr id="99" name="Oval 98"/>
            <p:cNvSpPr/>
            <p:nvPr/>
          </p:nvSpPr>
          <p:spPr>
            <a:xfrm>
              <a:off x="8099820" y="2905583"/>
              <a:ext cx="524525" cy="409462"/>
            </a:xfrm>
            <a:prstGeom prst="ellipse">
              <a:avLst/>
            </a:prstGeom>
            <a:grpFill/>
            <a:ln w="38100">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387" b="1" dirty="0">
                  <a:solidFill>
                    <a:schemeClr val="bg1"/>
                  </a:solidFill>
                  <a:latin typeface="Mogul Europe" panose="020B7200000000000000" pitchFamily="34" charset="0"/>
                </a:rPr>
                <a:t>4</a:t>
              </a:r>
            </a:p>
          </p:txBody>
        </p:sp>
      </p:grpSp>
      <p:sp>
        <p:nvSpPr>
          <p:cNvPr id="4" name="Rectangle 2"/>
          <p:cNvSpPr>
            <a:spLocks noChangeArrowheads="1"/>
          </p:cNvSpPr>
          <p:nvPr/>
        </p:nvSpPr>
        <p:spPr bwMode="auto">
          <a:xfrm>
            <a:off x="1" y="468356"/>
            <a:ext cx="65" cy="212841"/>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0750" rIns="0" bIns="-10750" numCol="1" anchor="ctr" anchorCtr="0" compatLnSpc="1">
            <a:prstTxWarp prst="textNoShape">
              <a:avLst/>
            </a:prstTxWarp>
            <a:spAutoFit/>
          </a:bodyPr>
          <a:lstStyle/>
          <a:p>
            <a:pPr defTabSz="774222" eaLnBrk="0" fontAlgn="base" hangingPunct="0">
              <a:spcBef>
                <a:spcPct val="0"/>
              </a:spcBef>
              <a:spcAft>
                <a:spcPct val="0"/>
              </a:spcAft>
            </a:pPr>
            <a:endParaRPr lang="mn-MN" altLang="mn-MN" sz="1524">
              <a:latin typeface="Arial" panose="020B0604020202020204" pitchFamily="34" charset="0"/>
            </a:endParaRPr>
          </a:p>
        </p:txBody>
      </p:sp>
      <p:sp>
        <p:nvSpPr>
          <p:cNvPr id="56" name="Rectangle 55"/>
          <p:cNvSpPr/>
          <p:nvPr/>
        </p:nvSpPr>
        <p:spPr>
          <a:xfrm>
            <a:off x="180315" y="2642175"/>
            <a:ext cx="2074692" cy="404983"/>
          </a:xfrm>
          <a:prstGeom prst="rect">
            <a:avLst/>
          </a:prstGeom>
        </p:spPr>
        <p:txBody>
          <a:bodyPr wrap="square">
            <a:spAutoFit/>
          </a:bodyPr>
          <a:lstStyle/>
          <a:p>
            <a:pPr algn="ctr"/>
            <a:r>
              <a:rPr lang="mn-MN" sz="1016">
                <a:solidFill>
                  <a:schemeClr val="bg1"/>
                </a:solidFill>
                <a:latin typeface="Mogul Europe" panose="020B7200000000000000" pitchFamily="34" charset="0"/>
              </a:rPr>
              <a:t>ДИЖИТАЛ, МУЛЬТИМЕДИА СЭТГҮҮЛ ЗҮЙ</a:t>
            </a:r>
            <a:endParaRPr lang="mn-MN" sz="1016" dirty="0">
              <a:solidFill>
                <a:schemeClr val="bg1"/>
              </a:solidFill>
              <a:latin typeface="Mogul Europe" panose="020B7200000000000000" pitchFamily="34" charset="0"/>
            </a:endParaRPr>
          </a:p>
        </p:txBody>
      </p:sp>
      <p:sp>
        <p:nvSpPr>
          <p:cNvPr id="63" name="Rectangle 62"/>
          <p:cNvSpPr/>
          <p:nvPr/>
        </p:nvSpPr>
        <p:spPr>
          <a:xfrm>
            <a:off x="2407914" y="2661634"/>
            <a:ext cx="2074692" cy="248658"/>
          </a:xfrm>
          <a:prstGeom prst="rect">
            <a:avLst/>
          </a:prstGeom>
          <a:solidFill>
            <a:schemeClr val="tx1">
              <a:lumMod val="65000"/>
              <a:lumOff val="35000"/>
            </a:schemeClr>
          </a:solidFill>
        </p:spPr>
        <p:txBody>
          <a:bodyPr wrap="square">
            <a:spAutoFit/>
          </a:bodyPr>
          <a:lstStyle/>
          <a:p>
            <a:pPr algn="ctr"/>
            <a:r>
              <a:rPr lang="mn-MN" sz="1016">
                <a:solidFill>
                  <a:schemeClr val="bg1"/>
                </a:solidFill>
                <a:latin typeface="Mogul Europe" panose="020B7200000000000000" pitchFamily="34" charset="0"/>
              </a:rPr>
              <a:t>ДАТА СЭТГҮҮЛ ЗҮЙ</a:t>
            </a:r>
            <a:endParaRPr lang="mn-MN" sz="1016" dirty="0">
              <a:solidFill>
                <a:schemeClr val="bg1"/>
              </a:solidFill>
              <a:latin typeface="Mogul Europe" panose="020B7200000000000000" pitchFamily="34" charset="0"/>
            </a:endParaRPr>
          </a:p>
        </p:txBody>
      </p:sp>
      <p:sp>
        <p:nvSpPr>
          <p:cNvPr id="66" name="Rectangle 65"/>
          <p:cNvSpPr/>
          <p:nvPr/>
        </p:nvSpPr>
        <p:spPr>
          <a:xfrm>
            <a:off x="341460" y="3234788"/>
            <a:ext cx="2166958" cy="1902957"/>
          </a:xfrm>
          <a:prstGeom prst="rect">
            <a:avLst/>
          </a:prstGeom>
        </p:spPr>
        <p:txBody>
          <a:bodyPr wrap="square">
            <a:spAutoFit/>
          </a:bodyPr>
          <a:lstStyle/>
          <a:p>
            <a:pPr marL="241945" indent="-241945">
              <a:buFont typeface="Arial" panose="020B0604020202020204" pitchFamily="34" charset="0"/>
              <a:buChar char="•"/>
            </a:pPr>
            <a:r>
              <a:rPr lang="mn-MN" altLang="mn-MN" sz="1185">
                <a:solidFill>
                  <a:schemeClr val="bg1"/>
                </a:solidFill>
                <a:latin typeface="inherit"/>
              </a:rPr>
              <a:t>Мультимедиа сэтгүүл зүй, тэр дундаа видео, аудио, дижитал түүх бүтээх арга техникийг заах. Хичээлүүд нь ихэвчлэн контентыг нийтлэх, түгээхэд дижитал хэрэгсэл, платформ ашиглах сургалтыг багтаадаг.</a:t>
            </a:r>
            <a:r>
              <a:rPr lang="mn-MN" altLang="mn-MN" sz="254">
                <a:solidFill>
                  <a:schemeClr val="bg1"/>
                </a:solidFill>
              </a:rPr>
              <a:t> </a:t>
            </a:r>
            <a:endParaRPr lang="mn-MN" altLang="mn-MN" sz="931">
              <a:solidFill>
                <a:schemeClr val="bg1"/>
              </a:solidFill>
              <a:latin typeface="Arial" panose="020B0604020202020204" pitchFamily="34" charset="0"/>
            </a:endParaRPr>
          </a:p>
          <a:p>
            <a:pPr marL="241945" indent="-241945">
              <a:buFont typeface="Arial" panose="020B0604020202020204" pitchFamily="34" charset="0"/>
              <a:buChar char="•"/>
            </a:pPr>
            <a:endParaRPr lang="mn-MN" sz="1101" dirty="0">
              <a:solidFill>
                <a:schemeClr val="tx2">
                  <a:lumMod val="60000"/>
                  <a:lumOff val="40000"/>
                </a:schemeClr>
              </a:solidFill>
              <a:latin typeface="Mogul Europe" panose="020B7200000000000000" pitchFamily="34" charset="0"/>
            </a:endParaRPr>
          </a:p>
        </p:txBody>
      </p:sp>
      <p:sp>
        <p:nvSpPr>
          <p:cNvPr id="71" name="Rectangle 70"/>
          <p:cNvSpPr/>
          <p:nvPr/>
        </p:nvSpPr>
        <p:spPr>
          <a:xfrm>
            <a:off x="4685225" y="2681730"/>
            <a:ext cx="2074692" cy="404983"/>
          </a:xfrm>
          <a:prstGeom prst="rect">
            <a:avLst/>
          </a:prstGeom>
          <a:solidFill>
            <a:schemeClr val="tx1">
              <a:lumMod val="65000"/>
              <a:lumOff val="35000"/>
            </a:schemeClr>
          </a:solidFill>
        </p:spPr>
        <p:txBody>
          <a:bodyPr wrap="square">
            <a:spAutoFit/>
          </a:bodyPr>
          <a:lstStyle/>
          <a:p>
            <a:pPr algn="ctr"/>
            <a:r>
              <a:rPr lang="mn-MN" sz="1016">
                <a:solidFill>
                  <a:schemeClr val="bg1"/>
                </a:solidFill>
                <a:latin typeface="Mogul Europe" panose="020B7200000000000000" pitchFamily="34" charset="0"/>
              </a:rPr>
              <a:t>СОШИАЛ МЕДИА,</a:t>
            </a:r>
          </a:p>
          <a:p>
            <a:pPr algn="ctr"/>
            <a:r>
              <a:rPr lang="mn-MN" sz="1016">
                <a:solidFill>
                  <a:schemeClr val="bg1"/>
                </a:solidFill>
                <a:latin typeface="Mogul Europe" panose="020B7200000000000000" pitchFamily="34" charset="0"/>
              </a:rPr>
              <a:t> ОРОЛЦОО</a:t>
            </a:r>
            <a:endParaRPr lang="mn-MN" sz="1016" dirty="0">
              <a:solidFill>
                <a:schemeClr val="bg1"/>
              </a:solidFill>
              <a:latin typeface="Mogul Europe" panose="020B7200000000000000" pitchFamily="34" charset="0"/>
            </a:endParaRPr>
          </a:p>
        </p:txBody>
      </p:sp>
      <p:sp>
        <p:nvSpPr>
          <p:cNvPr id="72" name="Rectangle 71"/>
          <p:cNvSpPr/>
          <p:nvPr/>
        </p:nvSpPr>
        <p:spPr>
          <a:xfrm>
            <a:off x="4736011" y="3234789"/>
            <a:ext cx="1958385" cy="1368836"/>
          </a:xfrm>
          <a:prstGeom prst="rect">
            <a:avLst/>
          </a:prstGeom>
          <a:solidFill>
            <a:schemeClr val="tx1">
              <a:lumMod val="65000"/>
              <a:lumOff val="35000"/>
            </a:schemeClr>
          </a:solidFill>
        </p:spPr>
        <p:txBody>
          <a:bodyPr wrap="square">
            <a:spAutoFit/>
          </a:bodyPr>
          <a:lstStyle/>
          <a:p>
            <a:pPr marL="241945" indent="-241945">
              <a:buFont typeface="Arial" panose="020B0604020202020204" pitchFamily="34" charset="0"/>
              <a:buChar char="•"/>
            </a:pPr>
            <a:r>
              <a:rPr lang="mn-MN" sz="1185">
                <a:solidFill>
                  <a:schemeClr val="bg1"/>
                </a:solidFill>
                <a:latin typeface="inherit"/>
              </a:rPr>
              <a:t>Сошиал медиа флатормыг зөвхөн түгээх зорилгоор ашиглахаас гадна эх сурвалж олохоос эхлээд стратегийн түвшинд ашиглах.</a:t>
            </a:r>
            <a:endParaRPr lang="mn-MN" sz="1101" dirty="0">
              <a:solidFill>
                <a:schemeClr val="tx2">
                  <a:lumMod val="60000"/>
                  <a:lumOff val="40000"/>
                </a:schemeClr>
              </a:solidFill>
              <a:latin typeface="Mogul Europe" panose="020B7200000000000000" pitchFamily="34" charset="0"/>
            </a:endParaRPr>
          </a:p>
        </p:txBody>
      </p:sp>
      <p:sp>
        <p:nvSpPr>
          <p:cNvPr id="73" name="Rectangle 72"/>
          <p:cNvSpPr/>
          <p:nvPr/>
        </p:nvSpPr>
        <p:spPr>
          <a:xfrm>
            <a:off x="6868532" y="2700722"/>
            <a:ext cx="2074692" cy="404983"/>
          </a:xfrm>
          <a:prstGeom prst="rect">
            <a:avLst/>
          </a:prstGeom>
        </p:spPr>
        <p:txBody>
          <a:bodyPr wrap="square">
            <a:spAutoFit/>
          </a:bodyPr>
          <a:lstStyle/>
          <a:p>
            <a:pPr algn="ctr"/>
            <a:r>
              <a:rPr lang="mn-MN" sz="1016">
                <a:solidFill>
                  <a:schemeClr val="bg1"/>
                </a:solidFill>
                <a:latin typeface="Mogul Europe" panose="020B7200000000000000" pitchFamily="34" charset="0"/>
              </a:rPr>
              <a:t>ДИЖИТАЛ ЭРИН ҮЕ ДЭХ ЁС ЗҮЙН АСУУДАЛ, БАРИМТ ШАЛГАХ</a:t>
            </a:r>
            <a:endParaRPr lang="mn-MN" sz="1016" dirty="0">
              <a:solidFill>
                <a:schemeClr val="bg1"/>
              </a:solidFill>
              <a:latin typeface="Mogul Europe" panose="020B7200000000000000" pitchFamily="34" charset="0"/>
            </a:endParaRPr>
          </a:p>
        </p:txBody>
      </p:sp>
      <p:sp>
        <p:nvSpPr>
          <p:cNvPr id="74" name="Rectangle 73"/>
          <p:cNvSpPr/>
          <p:nvPr/>
        </p:nvSpPr>
        <p:spPr>
          <a:xfrm>
            <a:off x="6926687" y="3257561"/>
            <a:ext cx="1683914" cy="2280624"/>
          </a:xfrm>
          <a:prstGeom prst="rect">
            <a:avLst/>
          </a:prstGeom>
          <a:solidFill>
            <a:schemeClr val="tx1">
              <a:lumMod val="65000"/>
              <a:lumOff val="35000"/>
            </a:schemeClr>
          </a:solidFill>
        </p:spPr>
        <p:txBody>
          <a:bodyPr wrap="square">
            <a:spAutoFit/>
          </a:bodyPr>
          <a:lstStyle/>
          <a:p>
            <a:pPr marL="241945" indent="-241945">
              <a:buFont typeface="Arial" panose="020B0604020202020204" pitchFamily="34" charset="0"/>
              <a:buChar char="•"/>
            </a:pPr>
            <a:r>
              <a:rPr lang="mn-MN" sz="1185">
                <a:solidFill>
                  <a:schemeClr val="bg1"/>
                </a:solidFill>
                <a:latin typeface="inherit"/>
              </a:rPr>
              <a:t>Мэдээллийг зөв үнэлэх, шүүмжлэлтэй сэтгэх ур чадвар эзэмшүүлэх, мэргэжлийн ёс зүйн дадал төлөвшүүлэх</a:t>
            </a:r>
          </a:p>
          <a:p>
            <a:pPr marL="241945" indent="-241945">
              <a:buFont typeface="Arial" panose="020B0604020202020204" pitchFamily="34" charset="0"/>
              <a:buChar char="•"/>
            </a:pPr>
            <a:r>
              <a:rPr lang="mn-MN" sz="1185">
                <a:solidFill>
                  <a:schemeClr val="bg1"/>
                </a:solidFill>
                <a:latin typeface="inherit"/>
              </a:rPr>
              <a:t>Баримт шалгах</a:t>
            </a:r>
          </a:p>
          <a:p>
            <a:pPr marL="241945" indent="-241945">
              <a:buFont typeface="Arial" panose="020B0604020202020204" pitchFamily="34" charset="0"/>
              <a:buChar char="•"/>
            </a:pPr>
            <a:r>
              <a:rPr lang="mn-MN" sz="1185">
                <a:solidFill>
                  <a:schemeClr val="bg1"/>
                </a:solidFill>
                <a:latin typeface="inherit"/>
              </a:rPr>
              <a:t>Эх сурвалжийг баталгаажуулах арга техник</a:t>
            </a:r>
            <a:endParaRPr lang="mn-MN" sz="1101" dirty="0">
              <a:solidFill>
                <a:schemeClr val="tx2">
                  <a:lumMod val="60000"/>
                  <a:lumOff val="40000"/>
                </a:schemeClr>
              </a:solidFill>
              <a:latin typeface="Mogul Europe" panose="020B7200000000000000" pitchFamily="34" charset="0"/>
            </a:endParaRPr>
          </a:p>
        </p:txBody>
      </p:sp>
      <p:sp>
        <p:nvSpPr>
          <p:cNvPr id="79" name="Rectangle 78"/>
          <p:cNvSpPr/>
          <p:nvPr/>
        </p:nvSpPr>
        <p:spPr>
          <a:xfrm>
            <a:off x="-54854" y="985115"/>
            <a:ext cx="5126541" cy="300852"/>
          </a:xfrm>
          <a:prstGeom prst="rect">
            <a:avLst/>
          </a:prstGeom>
        </p:spPr>
        <p:txBody>
          <a:bodyPr wrap="square">
            <a:spAutoFit/>
          </a:bodyPr>
          <a:lstStyle/>
          <a:p>
            <a:pPr algn="ctr"/>
            <a:r>
              <a:rPr lang="mn-MN" sz="1355" b="1">
                <a:solidFill>
                  <a:schemeClr val="bg1"/>
                </a:solidFill>
                <a:latin typeface="Mogul Europe" panose="020B7200000000000000" pitchFamily="34" charset="0"/>
              </a:rPr>
              <a:t>СЭТГҮҮЛ ЗҮЙН СУРГАЛТЫН ХӨТӨЛБӨР</a:t>
            </a:r>
            <a:endParaRPr lang="mn-MN" sz="1355" b="1" dirty="0">
              <a:solidFill>
                <a:schemeClr val="bg1"/>
              </a:solidFill>
              <a:latin typeface="Mogul Europe" panose="020B7200000000000000" pitchFamily="34" charset="0"/>
            </a:endParaRPr>
          </a:p>
        </p:txBody>
      </p:sp>
      <p:sp>
        <p:nvSpPr>
          <p:cNvPr id="2" name="Rectangle 1">
            <a:extLst>
              <a:ext uri="{FF2B5EF4-FFF2-40B4-BE49-F238E27FC236}">
                <a16:creationId xmlns:a16="http://schemas.microsoft.com/office/drawing/2014/main" id="{6CBFFE8C-F152-42AA-B3B1-D2ADF9BEDBAF}"/>
              </a:ext>
            </a:extLst>
          </p:cNvPr>
          <p:cNvSpPr/>
          <p:nvPr/>
        </p:nvSpPr>
        <p:spPr>
          <a:xfrm>
            <a:off x="838200" y="1066800"/>
            <a:ext cx="7620000" cy="8382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a:solidFill>
                  <a:srgbClr val="0070C0"/>
                </a:solidFill>
              </a:rPr>
              <a:t>Journalism curriculum of Mongolian universities</a:t>
            </a:r>
            <a:endParaRPr lang="mn-MN">
              <a:solidFill>
                <a:srgbClr val="0070C0"/>
              </a:solidFill>
            </a:endParaRPr>
          </a:p>
          <a:p>
            <a:pPr algn="ctr"/>
            <a:r>
              <a:rPr lang="mn-MN">
                <a:solidFill>
                  <a:srgbClr val="0070C0"/>
                </a:solidFill>
              </a:rPr>
              <a:t>Монголын их дээд сургуулийн сэтгүүл зүй хичээлийн төлөвлөгөө</a:t>
            </a:r>
            <a:endParaRPr lang="en-US"/>
          </a:p>
        </p:txBody>
      </p:sp>
    </p:spTree>
    <p:extLst>
      <p:ext uri="{BB962C8B-B14F-4D97-AF65-F5344CB8AC3E}">
        <p14:creationId xmlns:p14="http://schemas.microsoft.com/office/powerpoint/2010/main" val="28171464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79"/>
                                        </p:tgtEl>
                                        <p:attrNameLst>
                                          <p:attrName>style.visibility</p:attrName>
                                        </p:attrNameLst>
                                      </p:cBhvr>
                                      <p:to>
                                        <p:strVal val="visible"/>
                                      </p:to>
                                    </p:set>
                                    <p:animEffect transition="in" filter="barn(inVertical)">
                                      <p:cBhvr>
                                        <p:cTn id="7" dur="5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09599" y="1676400"/>
            <a:ext cx="7848601" cy="43434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24" dirty="0"/>
          </a:p>
        </p:txBody>
      </p:sp>
      <p:grpSp>
        <p:nvGrpSpPr>
          <p:cNvPr id="27" name="Group 26"/>
          <p:cNvGrpSpPr/>
          <p:nvPr/>
        </p:nvGrpSpPr>
        <p:grpSpPr>
          <a:xfrm>
            <a:off x="609600" y="2141180"/>
            <a:ext cx="1694026" cy="3602446"/>
            <a:chOff x="112874" y="2880932"/>
            <a:chExt cx="2587065" cy="3799268"/>
          </a:xfrm>
          <a:solidFill>
            <a:schemeClr val="tx1">
              <a:lumMod val="65000"/>
              <a:lumOff val="35000"/>
            </a:schemeClr>
          </a:solidFill>
        </p:grpSpPr>
        <p:sp>
          <p:nvSpPr>
            <p:cNvPr id="5" name="Rounded Rectangle 4"/>
            <p:cNvSpPr/>
            <p:nvPr/>
          </p:nvSpPr>
          <p:spPr>
            <a:xfrm>
              <a:off x="140597" y="3033531"/>
              <a:ext cx="2559342" cy="3646669"/>
            </a:xfrm>
            <a:prstGeom prst="roundRect">
              <a:avLst>
                <a:gd name="adj" fmla="val 4191"/>
              </a:avLst>
            </a:prstGeom>
            <a:grpFill/>
            <a:ln w="28575">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24" dirty="0"/>
            </a:p>
          </p:txBody>
        </p:sp>
        <p:sp>
          <p:nvSpPr>
            <p:cNvPr id="20" name="Oval 19"/>
            <p:cNvSpPr/>
            <p:nvPr/>
          </p:nvSpPr>
          <p:spPr>
            <a:xfrm>
              <a:off x="112874" y="2880932"/>
              <a:ext cx="567825" cy="428669"/>
            </a:xfrm>
            <a:prstGeom prst="ellipse">
              <a:avLst/>
            </a:prstGeom>
            <a:grpFill/>
            <a:ln w="38100">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mn-MN" sz="3387" b="1" dirty="0">
                  <a:solidFill>
                    <a:schemeClr val="bg1"/>
                  </a:solidFill>
                  <a:latin typeface="Mogul Europe" panose="020B7200000000000000" pitchFamily="34" charset="0"/>
                </a:rPr>
                <a:t>5</a:t>
              </a:r>
              <a:endParaRPr lang="en-US" sz="3387" b="1" dirty="0">
                <a:solidFill>
                  <a:schemeClr val="bg1"/>
                </a:solidFill>
                <a:latin typeface="Mogul Europe" panose="020B7200000000000000" pitchFamily="34" charset="0"/>
              </a:endParaRPr>
            </a:p>
          </p:txBody>
        </p:sp>
      </p:grpSp>
      <p:grpSp>
        <p:nvGrpSpPr>
          <p:cNvPr id="28" name="Group 27"/>
          <p:cNvGrpSpPr/>
          <p:nvPr/>
        </p:nvGrpSpPr>
        <p:grpSpPr>
          <a:xfrm>
            <a:off x="2363518" y="2141180"/>
            <a:ext cx="2166957" cy="3604401"/>
            <a:chOff x="2793673" y="2878870"/>
            <a:chExt cx="2559342" cy="3801330"/>
          </a:xfrm>
          <a:solidFill>
            <a:schemeClr val="tx1">
              <a:lumMod val="65000"/>
              <a:lumOff val="35000"/>
            </a:schemeClr>
          </a:solidFill>
        </p:grpSpPr>
        <p:sp>
          <p:nvSpPr>
            <p:cNvPr id="90" name="Rounded Rectangle 89"/>
            <p:cNvSpPr/>
            <p:nvPr/>
          </p:nvSpPr>
          <p:spPr>
            <a:xfrm>
              <a:off x="2793673" y="3033531"/>
              <a:ext cx="2559342" cy="3646669"/>
            </a:xfrm>
            <a:prstGeom prst="roundRect">
              <a:avLst>
                <a:gd name="adj" fmla="val 4191"/>
              </a:avLst>
            </a:prstGeom>
            <a:grpFill/>
            <a:ln w="28575">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24" dirty="0"/>
            </a:p>
          </p:txBody>
        </p:sp>
        <p:sp>
          <p:nvSpPr>
            <p:cNvPr id="84" name="Rectangle 83"/>
            <p:cNvSpPr/>
            <p:nvPr/>
          </p:nvSpPr>
          <p:spPr>
            <a:xfrm>
              <a:off x="2964807" y="4056245"/>
              <a:ext cx="2142769" cy="1045322"/>
            </a:xfrm>
            <a:prstGeom prst="rect">
              <a:avLst/>
            </a:prstGeom>
            <a:grpFill/>
          </p:spPr>
          <p:txBody>
            <a:bodyPr wrap="square">
              <a:spAutoFit/>
            </a:bodyPr>
            <a:lstStyle/>
            <a:p>
              <a:pPr marL="241945" indent="-241945">
                <a:buFont typeface="Arial" panose="020B0604020202020204" pitchFamily="34" charset="0"/>
                <a:buChar char="•"/>
              </a:pPr>
              <a:r>
                <a:rPr lang="mn-MN" altLang="mn-MN" sz="1185">
                  <a:solidFill>
                    <a:schemeClr val="bg1"/>
                  </a:solidFill>
                  <a:latin typeface="inherit"/>
                </a:rPr>
                <a:t>Виртуал бодит байдал (</a:t>
              </a:r>
              <a:r>
                <a:rPr lang="en-US" altLang="mn-MN" sz="1185">
                  <a:solidFill>
                    <a:schemeClr val="bg1"/>
                  </a:solidFill>
                  <a:latin typeface="inherit"/>
                </a:rPr>
                <a:t>VR) </a:t>
              </a:r>
              <a:r>
                <a:rPr lang="mn-MN" altLang="mn-MN" sz="1185">
                  <a:solidFill>
                    <a:schemeClr val="bg1"/>
                  </a:solidFill>
                  <a:latin typeface="inherit"/>
                </a:rPr>
                <a:t>болон (</a:t>
              </a:r>
              <a:r>
                <a:rPr lang="en-US" altLang="mn-MN" sz="1185">
                  <a:solidFill>
                    <a:schemeClr val="bg1"/>
                  </a:solidFill>
                  <a:latin typeface="inherit"/>
                </a:rPr>
                <a:t>AR)-</a:t>
              </a:r>
              <a:r>
                <a:rPr lang="mn-MN" altLang="mn-MN" sz="1185">
                  <a:solidFill>
                    <a:schemeClr val="bg1"/>
                  </a:solidFill>
                  <a:latin typeface="inherit"/>
                </a:rPr>
                <a:t>ыг түүх өгүүлэхэд ашиглах.</a:t>
              </a:r>
            </a:p>
            <a:p>
              <a:pPr marL="241945" indent="-241945">
                <a:buFont typeface="Arial" panose="020B0604020202020204" pitchFamily="34" charset="0"/>
                <a:buChar char="•"/>
              </a:pPr>
              <a:endParaRPr lang="mn-MN" sz="1101" dirty="0">
                <a:solidFill>
                  <a:schemeClr val="tx2">
                    <a:lumMod val="60000"/>
                    <a:lumOff val="40000"/>
                  </a:schemeClr>
                </a:solidFill>
                <a:latin typeface="Mogul Europe" panose="020B7200000000000000" pitchFamily="34" charset="0"/>
              </a:endParaRPr>
            </a:p>
          </p:txBody>
        </p:sp>
        <p:sp>
          <p:nvSpPr>
            <p:cNvPr id="97" name="Oval 96"/>
            <p:cNvSpPr/>
            <p:nvPr/>
          </p:nvSpPr>
          <p:spPr>
            <a:xfrm>
              <a:off x="2806496" y="2878870"/>
              <a:ext cx="548562" cy="485309"/>
            </a:xfrm>
            <a:prstGeom prst="ellipse">
              <a:avLst/>
            </a:prstGeom>
            <a:grpFill/>
            <a:ln w="38100">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mn-MN" sz="3387" b="1" dirty="0">
                  <a:solidFill>
                    <a:schemeClr val="bg1"/>
                  </a:solidFill>
                  <a:latin typeface="Mogul Europe" panose="020B7200000000000000" pitchFamily="34" charset="0"/>
                </a:rPr>
                <a:t>6</a:t>
              </a:r>
              <a:endParaRPr lang="en-US" sz="3387" b="1" dirty="0">
                <a:solidFill>
                  <a:schemeClr val="bg1"/>
                </a:solidFill>
                <a:latin typeface="Mogul Europe" panose="020B7200000000000000" pitchFamily="34" charset="0"/>
              </a:endParaRPr>
            </a:p>
          </p:txBody>
        </p:sp>
      </p:grpSp>
      <p:grpSp>
        <p:nvGrpSpPr>
          <p:cNvPr id="29" name="Group 28"/>
          <p:cNvGrpSpPr/>
          <p:nvPr/>
        </p:nvGrpSpPr>
        <p:grpSpPr>
          <a:xfrm>
            <a:off x="4592961" y="2181232"/>
            <a:ext cx="1960240" cy="3581653"/>
            <a:chOff x="5446749" y="2902861"/>
            <a:chExt cx="2559342" cy="3777339"/>
          </a:xfrm>
          <a:solidFill>
            <a:schemeClr val="tx1">
              <a:lumMod val="65000"/>
              <a:lumOff val="35000"/>
            </a:schemeClr>
          </a:solidFill>
        </p:grpSpPr>
        <p:sp>
          <p:nvSpPr>
            <p:cNvPr id="95" name="Rounded Rectangle 94"/>
            <p:cNvSpPr/>
            <p:nvPr/>
          </p:nvSpPr>
          <p:spPr>
            <a:xfrm>
              <a:off x="5446749" y="3033531"/>
              <a:ext cx="2559342" cy="3646669"/>
            </a:xfrm>
            <a:prstGeom prst="roundRect">
              <a:avLst>
                <a:gd name="adj" fmla="val 4191"/>
              </a:avLst>
            </a:prstGeom>
            <a:grpFill/>
            <a:ln w="28575">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24" dirty="0"/>
            </a:p>
          </p:txBody>
        </p:sp>
        <p:sp>
          <p:nvSpPr>
            <p:cNvPr id="98" name="Oval 97"/>
            <p:cNvSpPr/>
            <p:nvPr/>
          </p:nvSpPr>
          <p:spPr>
            <a:xfrm>
              <a:off x="5463793" y="2902861"/>
              <a:ext cx="495487" cy="442767"/>
            </a:xfrm>
            <a:prstGeom prst="ellipse">
              <a:avLst/>
            </a:prstGeom>
            <a:grpFill/>
            <a:ln w="38100">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mn-MN" sz="3387" b="1" dirty="0">
                  <a:solidFill>
                    <a:schemeClr val="bg1"/>
                  </a:solidFill>
                  <a:latin typeface="Mogul Europe" panose="020B7200000000000000" pitchFamily="34" charset="0"/>
                </a:rPr>
                <a:t>7</a:t>
              </a:r>
              <a:endParaRPr lang="en-US" sz="3387" b="1" dirty="0">
                <a:solidFill>
                  <a:schemeClr val="bg1"/>
                </a:solidFill>
                <a:latin typeface="Mogul Europe" panose="020B7200000000000000" pitchFamily="34" charset="0"/>
              </a:endParaRPr>
            </a:p>
          </p:txBody>
        </p:sp>
      </p:grpSp>
      <p:grpSp>
        <p:nvGrpSpPr>
          <p:cNvPr id="30" name="Group 29"/>
          <p:cNvGrpSpPr/>
          <p:nvPr/>
        </p:nvGrpSpPr>
        <p:grpSpPr>
          <a:xfrm>
            <a:off x="6705600" y="2209800"/>
            <a:ext cx="1828800" cy="3502873"/>
            <a:chOff x="8099820" y="2905583"/>
            <a:chExt cx="2559346" cy="3774617"/>
          </a:xfrm>
          <a:solidFill>
            <a:schemeClr val="tx1">
              <a:lumMod val="65000"/>
              <a:lumOff val="35000"/>
            </a:schemeClr>
          </a:solidFill>
        </p:grpSpPr>
        <p:sp>
          <p:nvSpPr>
            <p:cNvPr id="96" name="Rounded Rectangle 95"/>
            <p:cNvSpPr/>
            <p:nvPr/>
          </p:nvSpPr>
          <p:spPr>
            <a:xfrm>
              <a:off x="8099824" y="3033531"/>
              <a:ext cx="2559342" cy="3646669"/>
            </a:xfrm>
            <a:prstGeom prst="roundRect">
              <a:avLst>
                <a:gd name="adj" fmla="val 4191"/>
              </a:avLst>
            </a:prstGeom>
            <a:grpFill/>
            <a:ln w="28575">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24" dirty="0"/>
            </a:p>
          </p:txBody>
        </p:sp>
        <p:sp>
          <p:nvSpPr>
            <p:cNvPr id="99" name="Oval 98"/>
            <p:cNvSpPr/>
            <p:nvPr/>
          </p:nvSpPr>
          <p:spPr>
            <a:xfrm>
              <a:off x="8099820" y="2905583"/>
              <a:ext cx="524525" cy="409462"/>
            </a:xfrm>
            <a:prstGeom prst="ellipse">
              <a:avLst/>
            </a:prstGeom>
            <a:grpFill/>
            <a:ln w="38100">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mn-MN" sz="3387" b="1" dirty="0">
                  <a:solidFill>
                    <a:schemeClr val="bg1"/>
                  </a:solidFill>
                  <a:latin typeface="Mogul Europe" panose="020B7200000000000000" pitchFamily="34" charset="0"/>
                </a:rPr>
                <a:t>8</a:t>
              </a:r>
              <a:endParaRPr lang="en-US" sz="3387" b="1" dirty="0">
                <a:solidFill>
                  <a:schemeClr val="bg1"/>
                </a:solidFill>
                <a:latin typeface="Mogul Europe" panose="020B7200000000000000" pitchFamily="34" charset="0"/>
              </a:endParaRPr>
            </a:p>
          </p:txBody>
        </p:sp>
      </p:grpSp>
      <p:sp>
        <p:nvSpPr>
          <p:cNvPr id="55" name="Rectangle 54"/>
          <p:cNvSpPr/>
          <p:nvPr/>
        </p:nvSpPr>
        <p:spPr>
          <a:xfrm>
            <a:off x="-54854" y="985115"/>
            <a:ext cx="5126541" cy="300852"/>
          </a:xfrm>
          <a:prstGeom prst="rect">
            <a:avLst/>
          </a:prstGeom>
        </p:spPr>
        <p:txBody>
          <a:bodyPr wrap="square">
            <a:spAutoFit/>
          </a:bodyPr>
          <a:lstStyle/>
          <a:p>
            <a:pPr algn="ctr"/>
            <a:r>
              <a:rPr lang="mn-MN" sz="1355" b="1">
                <a:solidFill>
                  <a:schemeClr val="bg1"/>
                </a:solidFill>
                <a:latin typeface="Mogul Europe" panose="020B7200000000000000" pitchFamily="34" charset="0"/>
              </a:rPr>
              <a:t>СЭТГҮҮЛ ЗҮЙН СУРГАЛТЫН ХӨТӨЛБӨРИЙН ЧИГ ХАНДЛАГА</a:t>
            </a:r>
            <a:endParaRPr lang="mn-MN" sz="1355" b="1" dirty="0">
              <a:solidFill>
                <a:schemeClr val="bg1"/>
              </a:solidFill>
              <a:latin typeface="Mogul Europe" panose="020B7200000000000000" pitchFamily="34" charset="0"/>
            </a:endParaRPr>
          </a:p>
        </p:txBody>
      </p:sp>
      <p:sp>
        <p:nvSpPr>
          <p:cNvPr id="4" name="Rectangle 2"/>
          <p:cNvSpPr>
            <a:spLocks noChangeArrowheads="1"/>
          </p:cNvSpPr>
          <p:nvPr/>
        </p:nvSpPr>
        <p:spPr bwMode="auto">
          <a:xfrm>
            <a:off x="1" y="468356"/>
            <a:ext cx="65" cy="212841"/>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0750" rIns="0" bIns="-10750" numCol="1" anchor="ctr" anchorCtr="0" compatLnSpc="1">
            <a:prstTxWarp prst="textNoShape">
              <a:avLst/>
            </a:prstTxWarp>
            <a:spAutoFit/>
          </a:bodyPr>
          <a:lstStyle/>
          <a:p>
            <a:pPr defTabSz="774222" eaLnBrk="0" fontAlgn="base" hangingPunct="0">
              <a:spcBef>
                <a:spcPct val="0"/>
              </a:spcBef>
              <a:spcAft>
                <a:spcPct val="0"/>
              </a:spcAft>
            </a:pPr>
            <a:endParaRPr lang="mn-MN" altLang="mn-MN" sz="1524">
              <a:latin typeface="Arial" panose="020B0604020202020204" pitchFamily="34" charset="0"/>
            </a:endParaRPr>
          </a:p>
        </p:txBody>
      </p:sp>
      <p:sp>
        <p:nvSpPr>
          <p:cNvPr id="56" name="Rectangle 55"/>
          <p:cNvSpPr/>
          <p:nvPr/>
        </p:nvSpPr>
        <p:spPr>
          <a:xfrm>
            <a:off x="180315" y="2642175"/>
            <a:ext cx="2074692" cy="248658"/>
          </a:xfrm>
          <a:prstGeom prst="rect">
            <a:avLst/>
          </a:prstGeom>
        </p:spPr>
        <p:txBody>
          <a:bodyPr wrap="square">
            <a:spAutoFit/>
          </a:bodyPr>
          <a:lstStyle/>
          <a:p>
            <a:pPr algn="ctr"/>
            <a:r>
              <a:rPr lang="mn-MN" sz="1016">
                <a:solidFill>
                  <a:schemeClr val="bg1"/>
                </a:solidFill>
                <a:latin typeface="Mogul Europe" panose="020B7200000000000000" pitchFamily="34" charset="0"/>
              </a:rPr>
              <a:t>ЭНТРЕПРЕНЕР</a:t>
            </a:r>
            <a:endParaRPr lang="mn-MN" sz="1016" dirty="0">
              <a:solidFill>
                <a:schemeClr val="bg1"/>
              </a:solidFill>
              <a:latin typeface="Mogul Europe" panose="020B7200000000000000" pitchFamily="34" charset="0"/>
            </a:endParaRPr>
          </a:p>
        </p:txBody>
      </p:sp>
      <p:sp>
        <p:nvSpPr>
          <p:cNvPr id="63" name="Rectangle 62"/>
          <p:cNvSpPr/>
          <p:nvPr/>
        </p:nvSpPr>
        <p:spPr>
          <a:xfrm>
            <a:off x="2464898" y="2634442"/>
            <a:ext cx="2074692" cy="248658"/>
          </a:xfrm>
          <a:prstGeom prst="rect">
            <a:avLst/>
          </a:prstGeom>
          <a:solidFill>
            <a:schemeClr val="tx1">
              <a:lumMod val="65000"/>
              <a:lumOff val="35000"/>
            </a:schemeClr>
          </a:solidFill>
        </p:spPr>
        <p:txBody>
          <a:bodyPr wrap="square">
            <a:spAutoFit/>
          </a:bodyPr>
          <a:lstStyle/>
          <a:p>
            <a:pPr algn="ctr"/>
            <a:r>
              <a:rPr lang="en-US" sz="1016">
                <a:solidFill>
                  <a:schemeClr val="bg1"/>
                </a:solidFill>
                <a:latin typeface="Mogul Europe" panose="020B7200000000000000" pitchFamily="34" charset="0"/>
              </a:rPr>
              <a:t>IMMERSIVE JOURNALISM</a:t>
            </a:r>
            <a:endParaRPr lang="mn-MN" sz="1016" dirty="0">
              <a:solidFill>
                <a:schemeClr val="bg1"/>
              </a:solidFill>
              <a:latin typeface="Mogul Europe" panose="020B7200000000000000" pitchFamily="34" charset="0"/>
            </a:endParaRPr>
          </a:p>
        </p:txBody>
      </p:sp>
      <p:sp>
        <p:nvSpPr>
          <p:cNvPr id="66" name="Rectangle 65"/>
          <p:cNvSpPr/>
          <p:nvPr/>
        </p:nvSpPr>
        <p:spPr>
          <a:xfrm>
            <a:off x="341460" y="3234788"/>
            <a:ext cx="2166958" cy="1355884"/>
          </a:xfrm>
          <a:prstGeom prst="rect">
            <a:avLst/>
          </a:prstGeom>
        </p:spPr>
        <p:txBody>
          <a:bodyPr wrap="square">
            <a:spAutoFit/>
          </a:bodyPr>
          <a:lstStyle/>
          <a:p>
            <a:pPr marL="241945" indent="-241945">
              <a:buFont typeface="Arial" panose="020B0604020202020204" pitchFamily="34" charset="0"/>
              <a:buChar char="•"/>
            </a:pPr>
            <a:r>
              <a:rPr lang="mn-MN" altLang="mn-MN" sz="1185">
                <a:solidFill>
                  <a:schemeClr val="bg1"/>
                </a:solidFill>
                <a:latin typeface="inherit"/>
              </a:rPr>
              <a:t>Бизнес эрхлэлт</a:t>
            </a:r>
          </a:p>
          <a:p>
            <a:pPr marL="241945" indent="-241945">
              <a:buFont typeface="Arial" panose="020B0604020202020204" pitchFamily="34" charset="0"/>
              <a:buChar char="•"/>
            </a:pPr>
            <a:r>
              <a:rPr lang="mn-MN" altLang="mn-MN" sz="1185">
                <a:solidFill>
                  <a:schemeClr val="bg1"/>
                </a:solidFill>
                <a:latin typeface="inherit"/>
              </a:rPr>
              <a:t>Хэвлэл мэдээллийн хэрэгслээр гарааны бизнес эрхлэх</a:t>
            </a:r>
          </a:p>
          <a:p>
            <a:pPr marL="241945" indent="-241945">
              <a:buFont typeface="Arial" panose="020B0604020202020204" pitchFamily="34" charset="0"/>
              <a:buChar char="•"/>
            </a:pPr>
            <a:r>
              <a:rPr lang="mn-MN" altLang="mn-MN" sz="1185">
                <a:solidFill>
                  <a:schemeClr val="bg1"/>
                </a:solidFill>
                <a:latin typeface="inherit"/>
              </a:rPr>
              <a:t>Төсөл хөтөлбөр хэрэгжүүлэх ур чадвар</a:t>
            </a:r>
            <a:endParaRPr lang="mn-MN" altLang="mn-MN" sz="931">
              <a:solidFill>
                <a:schemeClr val="bg1"/>
              </a:solidFill>
              <a:latin typeface="Arial" panose="020B0604020202020204" pitchFamily="34" charset="0"/>
            </a:endParaRPr>
          </a:p>
          <a:p>
            <a:pPr marL="241945" indent="-241945">
              <a:buFont typeface="Arial" panose="020B0604020202020204" pitchFamily="34" charset="0"/>
              <a:buChar char="•"/>
            </a:pPr>
            <a:endParaRPr lang="mn-MN" sz="1101" dirty="0">
              <a:solidFill>
                <a:schemeClr val="tx2">
                  <a:lumMod val="60000"/>
                  <a:lumOff val="40000"/>
                </a:schemeClr>
              </a:solidFill>
              <a:latin typeface="Mogul Europe" panose="020B7200000000000000" pitchFamily="34" charset="0"/>
            </a:endParaRPr>
          </a:p>
        </p:txBody>
      </p:sp>
      <p:sp>
        <p:nvSpPr>
          <p:cNvPr id="71" name="Rectangle 70"/>
          <p:cNvSpPr/>
          <p:nvPr/>
        </p:nvSpPr>
        <p:spPr>
          <a:xfrm>
            <a:off x="4685225" y="2681730"/>
            <a:ext cx="2074692" cy="248658"/>
          </a:xfrm>
          <a:prstGeom prst="rect">
            <a:avLst/>
          </a:prstGeom>
          <a:solidFill>
            <a:schemeClr val="tx1">
              <a:lumMod val="65000"/>
              <a:lumOff val="35000"/>
            </a:schemeClr>
          </a:solidFill>
        </p:spPr>
        <p:txBody>
          <a:bodyPr wrap="square">
            <a:spAutoFit/>
          </a:bodyPr>
          <a:lstStyle/>
          <a:p>
            <a:pPr algn="ctr"/>
            <a:r>
              <a:rPr lang="mn-MN" sz="1016">
                <a:solidFill>
                  <a:schemeClr val="bg1"/>
                </a:solidFill>
                <a:latin typeface="Mogul Europe" panose="020B7200000000000000" pitchFamily="34" charset="0"/>
              </a:rPr>
              <a:t>ХАМТАРСАН ЭРЭН СУРВАЛЖИЛГА</a:t>
            </a:r>
            <a:endParaRPr lang="mn-MN" sz="1016" dirty="0">
              <a:solidFill>
                <a:schemeClr val="bg1"/>
              </a:solidFill>
              <a:latin typeface="Mogul Europe" panose="020B7200000000000000" pitchFamily="34" charset="0"/>
            </a:endParaRPr>
          </a:p>
        </p:txBody>
      </p:sp>
      <p:sp>
        <p:nvSpPr>
          <p:cNvPr id="73" name="Rectangle 72"/>
          <p:cNvSpPr/>
          <p:nvPr/>
        </p:nvSpPr>
        <p:spPr>
          <a:xfrm>
            <a:off x="6877783" y="2641399"/>
            <a:ext cx="1656617" cy="561308"/>
          </a:xfrm>
          <a:prstGeom prst="rect">
            <a:avLst/>
          </a:prstGeom>
          <a:solidFill>
            <a:schemeClr val="tx1">
              <a:lumMod val="65000"/>
              <a:lumOff val="35000"/>
            </a:schemeClr>
          </a:solidFill>
        </p:spPr>
        <p:txBody>
          <a:bodyPr wrap="square">
            <a:spAutoFit/>
          </a:bodyPr>
          <a:lstStyle/>
          <a:p>
            <a:pPr algn="ctr"/>
            <a:r>
              <a:rPr lang="mn-MN" sz="1016">
                <a:solidFill>
                  <a:schemeClr val="bg1"/>
                </a:solidFill>
                <a:latin typeface="Mogul Europe" panose="020B7200000000000000" pitchFamily="34" charset="0"/>
              </a:rPr>
              <a:t>ОЛОН УЛСЫН БОЛОН СОЁЛ ХООРОНДЫН СУРВАЛЖЛАГА</a:t>
            </a:r>
            <a:endParaRPr lang="mn-MN" sz="1016" dirty="0">
              <a:solidFill>
                <a:schemeClr val="bg1"/>
              </a:solidFill>
              <a:latin typeface="Mogul Europe" panose="020B7200000000000000" pitchFamily="34" charset="0"/>
            </a:endParaRPr>
          </a:p>
        </p:txBody>
      </p:sp>
      <p:sp>
        <p:nvSpPr>
          <p:cNvPr id="74" name="Rectangle 73"/>
          <p:cNvSpPr/>
          <p:nvPr/>
        </p:nvSpPr>
        <p:spPr>
          <a:xfrm>
            <a:off x="6926687" y="3257561"/>
            <a:ext cx="1302914" cy="1551194"/>
          </a:xfrm>
          <a:prstGeom prst="rect">
            <a:avLst/>
          </a:prstGeom>
          <a:solidFill>
            <a:schemeClr val="tx1">
              <a:lumMod val="65000"/>
              <a:lumOff val="35000"/>
            </a:schemeClr>
          </a:solidFill>
        </p:spPr>
        <p:txBody>
          <a:bodyPr wrap="square">
            <a:spAutoFit/>
          </a:bodyPr>
          <a:lstStyle/>
          <a:p>
            <a:pPr marL="241945" indent="-241945">
              <a:buFont typeface="Arial" panose="020B0604020202020204" pitchFamily="34" charset="0"/>
              <a:buChar char="•"/>
            </a:pPr>
            <a:r>
              <a:rPr lang="mn-MN" sz="1185">
                <a:solidFill>
                  <a:schemeClr val="bg1"/>
                </a:solidFill>
                <a:latin typeface="inherit"/>
              </a:rPr>
              <a:t>Өөр өөр соёл, улс төрийн орчинд сурвалжлага</a:t>
            </a:r>
          </a:p>
          <a:p>
            <a:pPr marL="241945" indent="-241945">
              <a:buFont typeface="Arial" panose="020B0604020202020204" pitchFamily="34" charset="0"/>
              <a:buChar char="•"/>
            </a:pPr>
            <a:r>
              <a:rPr lang="mn-MN" sz="1185">
                <a:solidFill>
                  <a:schemeClr val="bg1"/>
                </a:solidFill>
                <a:latin typeface="inherit"/>
              </a:rPr>
              <a:t>Олон талт байдлыг хэрхэн тусгах</a:t>
            </a:r>
            <a:endParaRPr lang="mn-MN" sz="1101" dirty="0">
              <a:solidFill>
                <a:schemeClr val="tx2">
                  <a:lumMod val="60000"/>
                  <a:lumOff val="40000"/>
                </a:schemeClr>
              </a:solidFill>
              <a:latin typeface="Mogul Europe" panose="020B7200000000000000" pitchFamily="34" charset="0"/>
            </a:endParaRPr>
          </a:p>
        </p:txBody>
      </p:sp>
      <p:sp>
        <p:nvSpPr>
          <p:cNvPr id="31" name="Rectangle 30"/>
          <p:cNvSpPr/>
          <p:nvPr/>
        </p:nvSpPr>
        <p:spPr>
          <a:xfrm>
            <a:off x="4743378" y="3241856"/>
            <a:ext cx="1958385" cy="1694695"/>
          </a:xfrm>
          <a:prstGeom prst="rect">
            <a:avLst/>
          </a:prstGeom>
          <a:solidFill>
            <a:schemeClr val="tx1">
              <a:lumMod val="65000"/>
              <a:lumOff val="35000"/>
            </a:schemeClr>
          </a:solidFill>
        </p:spPr>
        <p:txBody>
          <a:bodyPr wrap="square">
            <a:spAutoFit/>
          </a:bodyPr>
          <a:lstStyle/>
          <a:p>
            <a:pPr marL="241945" indent="-241945">
              <a:buFont typeface="Arial" panose="020B0604020202020204" pitchFamily="34" charset="0"/>
              <a:buChar char="•"/>
            </a:pPr>
            <a:r>
              <a:rPr lang="mn-MN" sz="1185">
                <a:solidFill>
                  <a:schemeClr val="bg1"/>
                </a:solidFill>
                <a:latin typeface="inherit"/>
              </a:rPr>
              <a:t>Мэргэжлийн хэвлэл мэдээллийн байгууллага, бусад салбартай хамтран ажиллаж, эрэн сурвалжилга хийх </a:t>
            </a:r>
          </a:p>
          <a:p>
            <a:pPr marL="241945" indent="-241945">
              <a:buFont typeface="Arial" panose="020B0604020202020204" pitchFamily="34" charset="0"/>
              <a:buChar char="•"/>
            </a:pPr>
            <a:r>
              <a:rPr lang="mn-MN" sz="1101">
                <a:solidFill>
                  <a:schemeClr val="bg1"/>
                </a:solidFill>
                <a:latin typeface="Mogul Europe" panose="020B7200000000000000" pitchFamily="34" charset="0"/>
              </a:rPr>
              <a:t>Бусад улс орны сэтгүүлчидтэй хамтран ажиллах </a:t>
            </a:r>
            <a:endParaRPr lang="mn-MN" sz="1101" dirty="0">
              <a:solidFill>
                <a:schemeClr val="bg1"/>
              </a:solidFill>
              <a:latin typeface="Mogul Europe" panose="020B7200000000000000" pitchFamily="34" charset="0"/>
            </a:endParaRPr>
          </a:p>
        </p:txBody>
      </p:sp>
      <p:sp>
        <p:nvSpPr>
          <p:cNvPr id="6" name="Rectangle 5">
            <a:extLst>
              <a:ext uri="{FF2B5EF4-FFF2-40B4-BE49-F238E27FC236}">
                <a16:creationId xmlns:a16="http://schemas.microsoft.com/office/drawing/2014/main" id="{8847F03A-83F8-4D22-B55C-B2391B98043A}"/>
              </a:ext>
            </a:extLst>
          </p:cNvPr>
          <p:cNvSpPr/>
          <p:nvPr/>
        </p:nvSpPr>
        <p:spPr>
          <a:xfrm>
            <a:off x="1295400" y="838200"/>
            <a:ext cx="6477000" cy="7620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a:solidFill>
                  <a:srgbClr val="0070C0"/>
                </a:solidFill>
              </a:rPr>
              <a:t>Journalism curriculum of Mongolian universities</a:t>
            </a:r>
            <a:endParaRPr lang="mn-MN">
              <a:solidFill>
                <a:srgbClr val="0070C0"/>
              </a:solidFill>
            </a:endParaRPr>
          </a:p>
          <a:p>
            <a:pPr algn="ctr"/>
            <a:r>
              <a:rPr lang="mn-MN">
                <a:solidFill>
                  <a:srgbClr val="0070C0"/>
                </a:solidFill>
              </a:rPr>
              <a:t>Монголын их дээд сургуулийн сэтгүүл зүй хичээлийн төлөвлөгөө</a:t>
            </a:r>
            <a:endParaRPr lang="en-US"/>
          </a:p>
        </p:txBody>
      </p:sp>
    </p:spTree>
    <p:extLst>
      <p:ext uri="{BB962C8B-B14F-4D97-AF65-F5344CB8AC3E}">
        <p14:creationId xmlns:p14="http://schemas.microsoft.com/office/powerpoint/2010/main" val="24912255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barn(inVertical)">
                                      <p:cBhvr>
                                        <p:cTn id="7"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EB7ACF-F55C-49FC-BD67-B1A5EEEBD927}"/>
              </a:ext>
            </a:extLst>
          </p:cNvPr>
          <p:cNvSpPr>
            <a:spLocks noGrp="1"/>
          </p:cNvSpPr>
          <p:nvPr>
            <p:ph type="title"/>
          </p:nvPr>
        </p:nvSpPr>
        <p:spPr/>
        <p:txBody>
          <a:bodyPr>
            <a:normAutofit/>
          </a:bodyPr>
          <a:lstStyle/>
          <a:p>
            <a:r>
              <a:rPr lang="en-US" sz="2800">
                <a:solidFill>
                  <a:srgbClr val="0070C0"/>
                </a:solidFill>
              </a:rPr>
              <a:t>Summary </a:t>
            </a:r>
            <a:br>
              <a:rPr lang="mn-MN" sz="2800">
                <a:solidFill>
                  <a:srgbClr val="0070C0"/>
                </a:solidFill>
              </a:rPr>
            </a:br>
            <a:r>
              <a:rPr lang="mn-MN" sz="2800">
                <a:solidFill>
                  <a:srgbClr val="0070C0"/>
                </a:solidFill>
              </a:rPr>
              <a:t>Дүгнэлт </a:t>
            </a:r>
            <a:endParaRPr lang="en-US" sz="2800"/>
          </a:p>
        </p:txBody>
      </p:sp>
      <p:sp>
        <p:nvSpPr>
          <p:cNvPr id="3" name="Content Placeholder 2">
            <a:extLst>
              <a:ext uri="{FF2B5EF4-FFF2-40B4-BE49-F238E27FC236}">
                <a16:creationId xmlns:a16="http://schemas.microsoft.com/office/drawing/2014/main" id="{0381E82F-87B5-4228-BE08-EFBA9266A252}"/>
              </a:ext>
            </a:extLst>
          </p:cNvPr>
          <p:cNvSpPr>
            <a:spLocks noGrp="1"/>
          </p:cNvSpPr>
          <p:nvPr>
            <p:ph idx="1"/>
          </p:nvPr>
        </p:nvSpPr>
        <p:spPr/>
        <p:txBody>
          <a:bodyPr>
            <a:normAutofit/>
          </a:bodyPr>
          <a:lstStyle/>
          <a:p>
            <a:pPr marL="0" indent="0" algn="just">
              <a:buNone/>
            </a:pPr>
            <a:r>
              <a:rPr lang="mn-MN"/>
              <a:t>Монголын сэтгүүл зүйн сургалт 1960 оноос эхтэй. Энэ хүртэл Монголын сэтгүүл зүйд мэргэжилтэн бэлтгэх үйл явц ЗХУ-д бэлтгэгдэж ирсэн. Харин Монгол оронд өрнөсөн ардчилсан хувьсгалын үр нөлөөгөөр хувийн хэвшлийн их, дээд сургуулиудад сэтгүүлч бэлтгэж эхлэв. Өнөөдрийн байдлаар 16 их дээд сургуульд мэргэжилтэн бэлтгэж байгаа боловч тогтвортой үйл ажиллагаа явуулж байгаа 3-4 сургууль байна. </a:t>
            </a:r>
            <a:endParaRPr lang="en-US"/>
          </a:p>
        </p:txBody>
      </p:sp>
      <p:sp>
        <p:nvSpPr>
          <p:cNvPr id="6" name="Rectangle 5">
            <a:extLst>
              <a:ext uri="{FF2B5EF4-FFF2-40B4-BE49-F238E27FC236}">
                <a16:creationId xmlns:a16="http://schemas.microsoft.com/office/drawing/2014/main" id="{0E81DD39-E577-42C1-A560-337F55B70113}"/>
              </a:ext>
            </a:extLst>
          </p:cNvPr>
          <p:cNvSpPr/>
          <p:nvPr/>
        </p:nvSpPr>
        <p:spPr>
          <a:xfrm>
            <a:off x="1219200" y="2362200"/>
            <a:ext cx="6934200" cy="400110"/>
          </a:xfrm>
          <a:prstGeom prst="rect">
            <a:avLst/>
          </a:prstGeom>
        </p:spPr>
        <p:txBody>
          <a:bodyPr wrap="square">
            <a:spAutoFit/>
          </a:bodyPr>
          <a:lstStyle/>
          <a:p>
            <a:pPr algn="just"/>
            <a:r>
              <a:rPr lang="mn-MN" sz="2000"/>
              <a:t>	</a:t>
            </a:r>
            <a:endParaRPr lang="en-US" sz="2000"/>
          </a:p>
        </p:txBody>
      </p:sp>
    </p:spTree>
    <p:extLst>
      <p:ext uri="{BB962C8B-B14F-4D97-AF65-F5344CB8AC3E}">
        <p14:creationId xmlns:p14="http://schemas.microsoft.com/office/powerpoint/2010/main" val="54500330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0AE42A-C740-496E-94E9-70B56074BA8B}"/>
              </a:ext>
            </a:extLst>
          </p:cNvPr>
          <p:cNvSpPr>
            <a:spLocks noGrp="1"/>
          </p:cNvSpPr>
          <p:nvPr>
            <p:ph type="title"/>
          </p:nvPr>
        </p:nvSpPr>
        <p:spPr/>
        <p:txBody>
          <a:bodyPr>
            <a:normAutofit fontScale="90000"/>
          </a:bodyPr>
          <a:lstStyle/>
          <a:p>
            <a:r>
              <a:rPr lang="en-US">
                <a:solidFill>
                  <a:srgbClr val="0070C0"/>
                </a:solidFill>
              </a:rPr>
              <a:t>Exercise</a:t>
            </a:r>
            <a:br>
              <a:rPr lang="en-US">
                <a:solidFill>
                  <a:srgbClr val="0070C0"/>
                </a:solidFill>
              </a:rPr>
            </a:br>
            <a:r>
              <a:rPr lang="mn-MN">
                <a:solidFill>
                  <a:srgbClr val="0070C0"/>
                </a:solidFill>
              </a:rPr>
              <a:t>Дасгал ажил </a:t>
            </a:r>
            <a:endParaRPr lang="en-US"/>
          </a:p>
        </p:txBody>
      </p:sp>
      <p:sp>
        <p:nvSpPr>
          <p:cNvPr id="3" name="Content Placeholder 2">
            <a:extLst>
              <a:ext uri="{FF2B5EF4-FFF2-40B4-BE49-F238E27FC236}">
                <a16:creationId xmlns:a16="http://schemas.microsoft.com/office/drawing/2014/main" id="{60CFBD94-9A24-4AD7-8E42-BC19DC16391C}"/>
              </a:ext>
            </a:extLst>
          </p:cNvPr>
          <p:cNvSpPr>
            <a:spLocks noGrp="1"/>
          </p:cNvSpPr>
          <p:nvPr>
            <p:ph idx="1"/>
          </p:nvPr>
        </p:nvSpPr>
        <p:spPr/>
        <p:txBody>
          <a:bodyPr>
            <a:normAutofit/>
          </a:bodyPr>
          <a:lstStyle/>
          <a:p>
            <a:pPr marL="457200" indent="-457200">
              <a:buAutoNum type="arabicParenR"/>
            </a:pPr>
            <a:r>
              <a:rPr lang="mn-MN"/>
              <a:t>Монголын сэтгүүл зүйн сургалт, судалгаа хэзээнээс эхтэй вэ? </a:t>
            </a:r>
          </a:p>
          <a:p>
            <a:pPr marL="457200" indent="-457200">
              <a:buAutoNum type="arabicParenR"/>
            </a:pPr>
            <a:r>
              <a:rPr lang="mn-MN"/>
              <a:t>Монголын сэтгүүл зүйн сургалт судалгааг голлон гүйцэтгэж байсан их дээд сургуулийн сургалтын бодлого үйл ажиллагааг ярилцах. </a:t>
            </a:r>
          </a:p>
          <a:p>
            <a:pPr marL="457200" indent="-457200">
              <a:buAutoNum type="arabicParenR"/>
            </a:pPr>
            <a:r>
              <a:rPr lang="mn-MN"/>
              <a:t>Монголын сургуулиудын сэтгүүл зүйн боловсролын чиг хандлагын талаар ярилцах.  </a:t>
            </a:r>
            <a:endParaRPr lang="en-US"/>
          </a:p>
        </p:txBody>
      </p:sp>
    </p:spTree>
    <p:extLst>
      <p:ext uri="{BB962C8B-B14F-4D97-AF65-F5344CB8AC3E}">
        <p14:creationId xmlns:p14="http://schemas.microsoft.com/office/powerpoint/2010/main" val="245367659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3EAA5F-E204-4726-8CED-93884B520E90}"/>
              </a:ext>
            </a:extLst>
          </p:cNvPr>
          <p:cNvSpPr>
            <a:spLocks noGrp="1"/>
          </p:cNvSpPr>
          <p:nvPr>
            <p:ph type="title"/>
          </p:nvPr>
        </p:nvSpPr>
        <p:spPr/>
        <p:txBody>
          <a:bodyPr>
            <a:normAutofit/>
          </a:bodyPr>
          <a:lstStyle/>
          <a:p>
            <a:r>
              <a:rPr lang="en-US" sz="2400">
                <a:solidFill>
                  <a:srgbClr val="0070C0"/>
                </a:solidFill>
              </a:rPr>
              <a:t>References</a:t>
            </a:r>
            <a:br>
              <a:rPr lang="en-US" sz="2400">
                <a:solidFill>
                  <a:srgbClr val="0070C0"/>
                </a:solidFill>
              </a:rPr>
            </a:br>
            <a:r>
              <a:rPr lang="mn-MN" sz="2400">
                <a:solidFill>
                  <a:srgbClr val="0070C0"/>
                </a:solidFill>
              </a:rPr>
              <a:t>Ашиглах  эх сурвалж</a:t>
            </a:r>
            <a:endParaRPr lang="en-US" sz="2400"/>
          </a:p>
        </p:txBody>
      </p:sp>
      <p:sp>
        <p:nvSpPr>
          <p:cNvPr id="3" name="Content Placeholder 2">
            <a:extLst>
              <a:ext uri="{FF2B5EF4-FFF2-40B4-BE49-F238E27FC236}">
                <a16:creationId xmlns:a16="http://schemas.microsoft.com/office/drawing/2014/main" id="{A1145453-7321-4942-8280-B27C69EB9944}"/>
              </a:ext>
            </a:extLst>
          </p:cNvPr>
          <p:cNvSpPr>
            <a:spLocks noGrp="1"/>
          </p:cNvSpPr>
          <p:nvPr>
            <p:ph idx="1"/>
          </p:nvPr>
        </p:nvSpPr>
        <p:spPr/>
        <p:txBody>
          <a:bodyPr>
            <a:normAutofit fontScale="62500" lnSpcReduction="20000"/>
          </a:bodyPr>
          <a:lstStyle/>
          <a:p>
            <a:r>
              <a:rPr lang="mn-MN" b="1"/>
              <a:t>Уншиж судлах нэмэлт материал: </a:t>
            </a:r>
          </a:p>
          <a:p>
            <a:r>
              <a:rPr lang="mn-MN" sz="2100"/>
              <a:t>Батжаргал Д. Зуун жил. УБ.2013.</a:t>
            </a:r>
            <a:endParaRPr lang="en-US" sz="2100"/>
          </a:p>
          <a:p>
            <a:r>
              <a:rPr lang="mn-MN"/>
              <a:t>Дэлэг Д. Монголын хэвлэл. УБ. 1971.</a:t>
            </a:r>
            <a:endParaRPr lang="en-US"/>
          </a:p>
          <a:p>
            <a:r>
              <a:rPr lang="mn-MN"/>
              <a:t>Норовсүрэн Л. Монголын сэтгүүл зүйн түүхэн тойм. УБ. 2000. </a:t>
            </a:r>
            <a:endParaRPr lang="en-US"/>
          </a:p>
          <a:p>
            <a:r>
              <a:rPr lang="mn-MN"/>
              <a:t>Норовсүрэн Л. ХХ зууны эхэн үеийн Монголын сэтгүүлчид. УБ.2012 </a:t>
            </a:r>
            <a:endParaRPr lang="en-US"/>
          </a:p>
          <a:p>
            <a:r>
              <a:rPr lang="mn-MN" b="1"/>
              <a:t> </a:t>
            </a:r>
            <a:r>
              <a:rPr lang="mn-MN"/>
              <a:t>Галаарид Б. Монголын чөлөөт хэвлэлийн хөгжил төлөвшил. 2018</a:t>
            </a:r>
            <a:endParaRPr lang="en-US"/>
          </a:p>
          <a:p>
            <a:r>
              <a:rPr lang="mn-MN"/>
              <a:t>Одмандах М. Монголын анхны тогтмол хэвлэлийн түүхийн судалгаа. 2021</a:t>
            </a:r>
          </a:p>
          <a:p>
            <a:r>
              <a:rPr lang="mn-MN"/>
              <a:t>Чойжил М. Чихнээ сонсголонт радио. УБ., 1998 </a:t>
            </a:r>
          </a:p>
          <a:p>
            <a:r>
              <a:rPr lang="mn-MN"/>
              <a:t>Ариунзаяа Н, Норовсүрэл Л. Радио сэтгүүл зүй. УБ., 2013.</a:t>
            </a:r>
          </a:p>
          <a:p>
            <a:r>
              <a:rPr lang="mn-MN"/>
              <a:t>Фред С.Сиберт нар. Хэвлэл мэдээллийн дөрвөн онол.</a:t>
            </a:r>
            <a:r>
              <a:rPr lang="en-US"/>
              <a:t>(</a:t>
            </a:r>
            <a:r>
              <a:rPr lang="mn-MN"/>
              <a:t>орч Зулькафиль М, Өнөрбаяр Г.</a:t>
            </a:r>
            <a:r>
              <a:rPr lang="en-US"/>
              <a:t>)</a:t>
            </a:r>
            <a:r>
              <a:rPr lang="mn-MN"/>
              <a:t>. УБ. 2016.  </a:t>
            </a:r>
            <a:endParaRPr lang="en-US"/>
          </a:p>
          <a:p>
            <a:endParaRPr lang="en-US"/>
          </a:p>
        </p:txBody>
      </p:sp>
    </p:spTree>
    <p:extLst>
      <p:ext uri="{BB962C8B-B14F-4D97-AF65-F5344CB8AC3E}">
        <p14:creationId xmlns:p14="http://schemas.microsoft.com/office/powerpoint/2010/main" val="937712108"/>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2823</TotalTime>
  <Words>2237</Words>
  <Application>Microsoft Office PowerPoint</Application>
  <PresentationFormat>On-screen Show (4:3)</PresentationFormat>
  <Paragraphs>311</Paragraphs>
  <Slides>35</Slides>
  <Notes>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35</vt:i4>
      </vt:variant>
    </vt:vector>
  </HeadingPairs>
  <TitlesOfParts>
    <vt:vector size="42" baseType="lpstr">
      <vt:lpstr>Arial</vt:lpstr>
      <vt:lpstr>Calibri</vt:lpstr>
      <vt:lpstr>Garamond</vt:lpstr>
      <vt:lpstr>inherit</vt:lpstr>
      <vt:lpstr>Mn_Od</vt:lpstr>
      <vt:lpstr>Mogul Europe</vt:lpstr>
      <vt:lpstr>Organic</vt:lpstr>
      <vt:lpstr>                        </vt:lpstr>
      <vt:lpstr>  Content of  Lecture-1 Хичээлийн агуулга-1   </vt:lpstr>
      <vt:lpstr>Content of  Lecture-2 Хичээлийн агуулга-2</vt:lpstr>
      <vt:lpstr> The beginning of journalism education in Mongolia Монголын сэтгүүл зүйн сургалтын эхэн үе </vt:lpstr>
      <vt:lpstr> The beginning of journalism education in Mongolia Монголын сэтгүүл зүйн сургалтын эхэн үе</vt:lpstr>
      <vt:lpstr>   The beginning of journalism education in Mongolia Монголын сэтгүүл зүйн сургалтын эхэн үе  </vt:lpstr>
      <vt:lpstr> The beginning of journalism education in Mongolia Монголын сэтгүүл зүйн сургалтын эхэн үе</vt:lpstr>
      <vt:lpstr>  The beginning of journalism education in Mongolia Монголын сэтгүүл зүйн сургалтын эхэн үе </vt:lpstr>
      <vt:lpstr>  The beginning of journalism education in Mongolia Монголын сэтгүүл зүйн сургалтын эхэн үе </vt:lpstr>
      <vt:lpstr>  The beginning of journalism education in Mongolia Монголын сэтгүүл зүйн сургалтын эхэн үе </vt:lpstr>
      <vt:lpstr> The beginning of journalism education in Mongolia Монголын сэтгүүл зүйн сургалтын эхэн үе</vt:lpstr>
      <vt:lpstr>   The beginning of journalism education in Mongolia Монголын сэтгүүл зүйн сургалтын эхэн үе  </vt:lpstr>
      <vt:lpstr>   journalism education in Mongolia Монголын сэтгүүл зүйн сургалт  </vt:lpstr>
      <vt:lpstr>    Journalism training in Mongolia in the 1980s 1980-аад оны үеийн Монголын сэтгүүл зүйн сургалт   </vt:lpstr>
      <vt:lpstr>   Journalism training in Mongolia in the 1980s 1980-аад оны үеийн Монголын сэтгүүл зүйн сургалт   </vt:lpstr>
      <vt:lpstr>Journalism Education in the Early Years of Democracy Ардчиллын эхний жилүүдийн сэтгүүл зүйн боловсрол </vt:lpstr>
      <vt:lpstr>Modern journalism training in Mongolia Орчин цагийн сэтгүүл зүйн сургалт Монголд </vt:lpstr>
      <vt:lpstr> Modern journalism training in Mongolia Орчин цагийн сэтгүүл зүйн сургалт Монголд </vt:lpstr>
      <vt:lpstr> Journalism education in the 2000s 2000-аад оны үеийн сэтгүүл зүйн боловсрол </vt:lpstr>
      <vt:lpstr> Journalism education in the mid-2000s 2000-аад оны дунд үеийн сэтгүүл зүйн боловсрол </vt:lpstr>
      <vt:lpstr>Number of universities training journalists Сэтгүүлч бэлтгэдэг их, дээд сургуулийн тоо</vt:lpstr>
      <vt:lpstr>Number of students studying journalism  Сэтгүүлчээр суралцаж буй оюутны тоо</vt:lpstr>
      <vt:lpstr> New approaches and innovations in journalism education Сэтгүүл зүйн боловсролын шинэ хандлага, шинэчлэл </vt:lpstr>
      <vt:lpstr> New approaches and innovations in journalism education Сэтгүүл зүйн боловсролын шинэ хандлага, шинэчлэл</vt:lpstr>
      <vt:lpstr> New approaches and innovations in journalism education Сэтгүүл зүйн боловсролын шинэ хандлага, шинэчлэл</vt:lpstr>
      <vt:lpstr>   New approaches and innovations in journalism education Сэтгүүл зүйн боловсролын шинэ хандлага, шинэчлэл </vt:lpstr>
      <vt:lpstr> New approaches and innovations in journalism education Сэтгүүл зүйн боловсролын шинэ хандлага, шинэчлэл</vt:lpstr>
      <vt:lpstr>PowerPoint Presentation</vt:lpstr>
      <vt:lpstr>PowerPoint Presentation</vt:lpstr>
      <vt:lpstr>PowerPoint Presentation</vt:lpstr>
      <vt:lpstr>PowerPoint Presentation</vt:lpstr>
      <vt:lpstr>PowerPoint Presentation</vt:lpstr>
      <vt:lpstr>Summary  Дүгнэлт </vt:lpstr>
      <vt:lpstr>Exercise Дасгал ажил </vt:lpstr>
      <vt:lpstr>References Ашиглах  эх сурвалж</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user</cp:lastModifiedBy>
  <cp:revision>593</cp:revision>
  <dcterms:created xsi:type="dcterms:W3CDTF">2017-03-24T02:47:03Z</dcterms:created>
  <dcterms:modified xsi:type="dcterms:W3CDTF">2024-06-08T14:17:58Z</dcterms:modified>
</cp:coreProperties>
</file>