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Lst>
  <p:sldSz cy="6858000" cx="9144000"/>
  <p:notesSz cx="6858000" cy="9144000"/>
  <p:embeddedFontLst>
    <p:embeddedFont>
      <p:font typeface="Garamond"/>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8" roundtripDataSignature="AMtx7mjFo399gBusOJtysCqsqbj/LHiG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regular.fntdata"/><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Garamond-italic.fntdata"/><Relationship Id="rId23" Type="http://schemas.openxmlformats.org/officeDocument/2006/relationships/slide" Target="slides/slide18.xml"/><Relationship Id="rId45" Type="http://schemas.openxmlformats.org/officeDocument/2006/relationships/font" Target="fonts/Garamon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Garamond-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mn-MN"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0" name="Google Shape;170;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 name="Google Shape;183;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8" name="Google Shape;378;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5" name="Google Shape;385;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40"/>
          <p:cNvGrpSpPr/>
          <p:nvPr/>
        </p:nvGrpSpPr>
        <p:grpSpPr>
          <a:xfrm>
            <a:off x="0" y="0"/>
            <a:ext cx="9144677" cy="6858000"/>
            <a:chOff x="0" y="0"/>
            <a:chExt cx="9144677" cy="6858000"/>
          </a:xfrm>
        </p:grpSpPr>
        <p:pic>
          <p:nvPicPr>
            <p:cNvPr descr="SD-PanelTitle-R1.png" id="22" name="Google Shape;22;p4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40"/>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40"/>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40"/>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40"/>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0"/>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40"/>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0"/>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0"/>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31" name="Google Shape;31;p40"/>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2"/>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2"/>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5" name="Google Shape;45;p42"/>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3"/>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3"/>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3"/>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4"/>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4"/>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4"/>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3" name="Google Shape;63;p44"/>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5"/>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69" name="Google Shape;69;p45"/>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7"/>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7"/>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81" name="Google Shape;81;p47"/>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8"/>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8"/>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8"/>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9"/>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9"/>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9"/>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50"/>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0"/>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02" name="Google Shape;102;p50"/>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51"/>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51"/>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10" name="Google Shape;110;p51"/>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7200">
                <a:solidFill>
                  <a:schemeClr val="dk1"/>
                </a:solidFill>
                <a:latin typeface="Garamond"/>
                <a:ea typeface="Garamond"/>
                <a:cs typeface="Garamond"/>
                <a:sym typeface="Garamond"/>
              </a:rPr>
              <a:t>“</a:t>
            </a:r>
            <a:endParaRPr/>
          </a:p>
        </p:txBody>
      </p:sp>
      <p:sp>
        <p:nvSpPr>
          <p:cNvPr id="111" name="Google Shape;111;p51"/>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7200">
                <a:solidFill>
                  <a:schemeClr val="dk1"/>
                </a:solidFill>
                <a:latin typeface="Garamond"/>
                <a:ea typeface="Garamond"/>
                <a:cs typeface="Garamond"/>
                <a:sym typeface="Garamond"/>
              </a:rPr>
              <a:t>”</a:t>
            </a:r>
            <a:endParaRPr/>
          </a:p>
        </p:txBody>
      </p:sp>
      <p:cxnSp>
        <p:nvCxnSpPr>
          <p:cNvPr id="112" name="Google Shape;112;p51"/>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2"/>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2"/>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3"/>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3"/>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3"/>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
        <p:nvSpPr>
          <p:cNvPr id="126" name="Google Shape;126;p53"/>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mn-MN" sz="8000">
                <a:solidFill>
                  <a:schemeClr val="dk1"/>
                </a:solidFill>
                <a:latin typeface="Garamond"/>
                <a:ea typeface="Garamond"/>
                <a:cs typeface="Garamond"/>
                <a:sym typeface="Garamond"/>
              </a:rPr>
              <a:t>“</a:t>
            </a:r>
            <a:endParaRPr/>
          </a:p>
        </p:txBody>
      </p:sp>
      <p:sp>
        <p:nvSpPr>
          <p:cNvPr id="127" name="Google Shape;127;p53"/>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mn-MN" sz="8000">
                <a:solidFill>
                  <a:schemeClr val="dk1"/>
                </a:solidFill>
                <a:latin typeface="Garamond"/>
                <a:ea typeface="Garamond"/>
                <a:cs typeface="Garamond"/>
                <a:sym typeface="Garamond"/>
              </a:rPr>
              <a:t>”</a:t>
            </a:r>
            <a:endParaRPr/>
          </a:p>
        </p:txBody>
      </p:sp>
      <p:cxnSp>
        <p:nvCxnSpPr>
          <p:cNvPr id="128" name="Google Shape;128;p53"/>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4"/>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4"/>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4"/>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36" name="Google Shape;136;p54"/>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5"/>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43" name="Google Shape;143;p55"/>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6"/>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6"/>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150" name="Google Shape;150;p56"/>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7.png"/><Relationship Id="rId3" Type="http://schemas.openxmlformats.org/officeDocument/2006/relationships/image" Target="../media/image3.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9"/>
          <p:cNvGrpSpPr/>
          <p:nvPr/>
        </p:nvGrpSpPr>
        <p:grpSpPr>
          <a:xfrm>
            <a:off x="0" y="0"/>
            <a:ext cx="9152467" cy="6858000"/>
            <a:chOff x="0" y="0"/>
            <a:chExt cx="9152467" cy="6858000"/>
          </a:xfrm>
        </p:grpSpPr>
        <p:pic>
          <p:nvPicPr>
            <p:cNvPr descr="SD-PanelContent.png" id="11" name="Google Shape;11;p3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9"/>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9"/>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9"/>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br>
              <a:rPr lang="mn-MN" sz="2800"/>
            </a:br>
            <a:endParaRPr sz="2800"/>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mn-MN"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362200" y="1981200"/>
            <a:ext cx="4648200"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2400" u="none" cap="none" strike="noStrike">
                <a:solidFill>
                  <a:srgbClr val="0070C0"/>
                </a:solidFill>
                <a:latin typeface="Garamond"/>
                <a:ea typeface="Garamond"/>
                <a:cs typeface="Garamond"/>
                <a:sym typeface="Garamond"/>
              </a:rPr>
              <a:t>History of Mongolian journalism week-15</a:t>
            </a:r>
            <a:endParaRPr/>
          </a:p>
          <a:p>
            <a:pPr indent="0" lvl="0" marL="0" marR="0" rtl="0" algn="ctr">
              <a:spcBef>
                <a:spcPts val="0"/>
              </a:spcBef>
              <a:spcAft>
                <a:spcPts val="0"/>
              </a:spcAft>
              <a:buNone/>
            </a:pPr>
            <a:r>
              <a:rPr b="0" i="0" lang="mn-MN" sz="2400" u="none" cap="none" strike="noStrike">
                <a:solidFill>
                  <a:srgbClr val="0070C0"/>
                </a:solidFill>
                <a:latin typeface="Garamond"/>
                <a:ea typeface="Garamond"/>
                <a:cs typeface="Garamond"/>
                <a:sym typeface="Garamond"/>
              </a:rPr>
              <a:t>Characteristics of Democratic Journalism in the Nineties 1990s</a:t>
            </a:r>
            <a:endParaRPr/>
          </a:p>
          <a:p>
            <a:pPr indent="0" lvl="0" marL="0" marR="0" rtl="0" algn="ctr">
              <a:spcBef>
                <a:spcPts val="0"/>
              </a:spcBef>
              <a:spcAft>
                <a:spcPts val="0"/>
              </a:spcAft>
              <a:buNone/>
            </a:pPr>
            <a:r>
              <a:rPr b="0" i="0" lang="mn-MN" sz="2800" u="none" cap="none" strike="noStrike">
                <a:solidFill>
                  <a:srgbClr val="0070C0"/>
                </a:solidFill>
                <a:latin typeface="Garamond"/>
                <a:ea typeface="Garamond"/>
                <a:cs typeface="Garamond"/>
                <a:sym typeface="Garamond"/>
              </a:rPr>
              <a:t>1990-ээд оны үеийн ардчилсан сэтгүүл зүйн үеийн онцлог</a:t>
            </a:r>
            <a:endParaRPr b="0" i="0" sz="2800" u="none" cap="none" strike="noStrike">
              <a:solidFill>
                <a:schemeClr val="dk1"/>
              </a:solidFill>
              <a:latin typeface="Garamond"/>
              <a:ea typeface="Garamond"/>
              <a:cs typeface="Garamond"/>
              <a:sym typeface="Garamond"/>
            </a:endParaRPr>
          </a:p>
        </p:txBody>
      </p:sp>
      <p:sp>
        <p:nvSpPr>
          <p:cNvPr id="159" name="Google Shape;159;p1"/>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0" i="0" sz="2000" u="none" cap="none" strike="noStrike">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b="0" i="0" sz="2400" u="none" cap="none" strike="noStrike">
              <a:solidFill>
                <a:srgbClr val="0070C0"/>
              </a:solidFill>
              <a:latin typeface="Garamond"/>
              <a:ea typeface="Garamond"/>
              <a:cs typeface="Garamond"/>
              <a:sym typeface="Garamond"/>
            </a:endParaRPr>
          </a:p>
        </p:txBody>
      </p:sp>
      <p:sp>
        <p:nvSpPr>
          <p:cNvPr id="160" name="Google Shape;160;p1"/>
          <p:cNvSpPr txBox="1"/>
          <p:nvPr/>
        </p:nvSpPr>
        <p:spPr>
          <a:xfrm>
            <a:off x="5181600" y="5931357"/>
            <a:ext cx="373380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mn-MN" sz="1800" u="none" cap="none" strike="noStrike">
                <a:solidFill>
                  <a:srgbClr val="393028"/>
                </a:solidFill>
                <a:latin typeface="Arial"/>
                <a:ea typeface="Arial"/>
                <a:cs typeface="Arial"/>
                <a:sym typeface="Arial"/>
              </a:rPr>
              <a:t>Tsend. D /Journalism teacher/</a:t>
            </a:r>
            <a:endParaRPr/>
          </a:p>
          <a:p>
            <a:pPr indent="0" lvl="0" marL="0" marR="0" rtl="0" algn="ctr">
              <a:spcBef>
                <a:spcPts val="0"/>
              </a:spcBef>
              <a:spcAft>
                <a:spcPts val="0"/>
              </a:spcAft>
              <a:buNone/>
            </a:pPr>
            <a:r>
              <a:rPr b="0" i="0" lang="mn-MN" sz="1800" u="none" cap="none" strike="noStrike">
                <a:solidFill>
                  <a:srgbClr val="393028"/>
                </a:solidFill>
                <a:latin typeface="Arial"/>
                <a:ea typeface="Arial"/>
                <a:cs typeface="Arial"/>
                <a:sym typeface="Arial"/>
              </a:rPr>
              <a:t>Д.Цэнд /Сэтгүүл зүйн багш/</a:t>
            </a:r>
            <a:endParaRPr b="0" i="0" sz="1800" u="none" cap="none" strike="noStrike">
              <a:solidFill>
                <a:srgbClr val="393028"/>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a:solidFill>
                  <a:srgbClr val="0070C0"/>
                </a:solidFill>
              </a:rPr>
              <a:t>Content of  Lecture-1</a:t>
            </a:r>
            <a:br>
              <a:rPr lang="mn-MN">
                <a:solidFill>
                  <a:srgbClr val="0070C0"/>
                </a:solidFill>
              </a:rPr>
            </a:br>
            <a:r>
              <a:rPr lang="mn-MN">
                <a:solidFill>
                  <a:srgbClr val="0070C0"/>
                </a:solidFill>
              </a:rPr>
              <a:t>Хичээлийн агуулга-1</a:t>
            </a:r>
            <a:br>
              <a:rPr lang="mn-MN"/>
            </a:br>
            <a:r>
              <a:rPr lang="mn-MN"/>
              <a:t> </a:t>
            </a:r>
            <a:br>
              <a:rPr lang="mn-MN"/>
            </a:br>
            <a:endParaRPr/>
          </a:p>
        </p:txBody>
      </p:sp>
      <p:sp>
        <p:nvSpPr>
          <p:cNvPr id="167" name="Google Shape;167;p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mn-MN">
                <a:solidFill>
                  <a:srgbClr val="FF0000"/>
                </a:solidFill>
              </a:rPr>
              <a:t>Сэдвийн зорилго:</a:t>
            </a:r>
            <a:r>
              <a:rPr lang="mn-MN">
                <a:solidFill>
                  <a:schemeClr val="dk1"/>
                </a:solidFill>
              </a:rPr>
              <a:t>1990-ээд оны Монголын хэвлэл мэдээллийн үйл явцыг мэдэх </a:t>
            </a:r>
            <a:endParaRPr/>
          </a:p>
          <a:p>
            <a:pPr indent="-285750" lvl="0" marL="285750" rtl="0" algn="just">
              <a:spcBef>
                <a:spcPts val="1080"/>
              </a:spcBef>
              <a:spcAft>
                <a:spcPts val="0"/>
              </a:spcAft>
              <a:buSzPts val="2760"/>
              <a:buChar char="•"/>
            </a:pPr>
            <a:r>
              <a:rPr lang="mn-MN">
                <a:solidFill>
                  <a:srgbClr val="FF0000"/>
                </a:solidFill>
              </a:rPr>
              <a:t>Нэр томьёо, тайлбар:</a:t>
            </a:r>
            <a:r>
              <a:rPr lang="mn-MN">
                <a:solidFill>
                  <a:schemeClr val="dk1"/>
                </a:solidFill>
              </a:rPr>
              <a:t>Ардчилал, шинэчлэл, чөлөөт хэвлэл, хувийн хэвлэл </a:t>
            </a:r>
            <a:endParaRPr>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Content of  Lecture-2</a:t>
            </a:r>
            <a:br>
              <a:rPr lang="mn-MN">
                <a:solidFill>
                  <a:srgbClr val="0070C0"/>
                </a:solidFill>
              </a:rPr>
            </a:br>
            <a:r>
              <a:rPr lang="mn-MN">
                <a:solidFill>
                  <a:srgbClr val="0070C0"/>
                </a:solidFill>
              </a:rPr>
              <a:t>Хичээлийн агуулга-2</a:t>
            </a:r>
            <a:endParaRPr/>
          </a:p>
        </p:txBody>
      </p:sp>
      <p:sp>
        <p:nvSpPr>
          <p:cNvPr id="174" name="Google Shape;174;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mn-MN">
                <a:solidFill>
                  <a:srgbClr val="FF0000"/>
                </a:solidFill>
              </a:rPr>
              <a:t>Эзэмших мэдлэг, чадвар </a:t>
            </a:r>
            <a:endParaRPr/>
          </a:p>
          <a:p>
            <a:pPr indent="-285750" lvl="0" marL="285750" rtl="0" algn="l">
              <a:spcBef>
                <a:spcPts val="1080"/>
              </a:spcBef>
              <a:spcAft>
                <a:spcPts val="0"/>
              </a:spcAft>
              <a:buSzPts val="2760"/>
              <a:buChar char="•"/>
            </a:pPr>
            <a:r>
              <a:rPr lang="mn-MN">
                <a:solidFill>
                  <a:schemeClr val="dk1"/>
                </a:solidFill>
              </a:rPr>
              <a:t>1990-ээд оны Монголын нийгмийн үйл явцад хэвлэл мэдээлэл хэрхэн үүргээ гүйцэтгэсэн хийгээд, хэвлэл мэдээлэлд хэрхэн нөлөөлсөн гэдгийг мэдэх. </a:t>
            </a:r>
            <a:endParaRPr/>
          </a:p>
          <a:p>
            <a:pPr indent="-285750" lvl="0" marL="285750" rtl="0" algn="l">
              <a:spcBef>
                <a:spcPts val="1080"/>
              </a:spcBef>
              <a:spcAft>
                <a:spcPts val="0"/>
              </a:spcAft>
              <a:buSzPts val="2760"/>
              <a:buChar char="•"/>
            </a:pPr>
            <a:r>
              <a:rPr lang="mn-MN">
                <a:solidFill>
                  <a:schemeClr val="dk1"/>
                </a:solidFill>
              </a:rPr>
              <a:t>Энэ үед хэвлэл мэдээлэл, чөлөөт, шар хэвлэлүүд хэрхэн үүсэн бий болов гэдгийг мэдэж авна. </a:t>
            </a:r>
            <a:endParaRPr/>
          </a:p>
          <a:p>
            <a:pPr indent="-110490" lvl="0" marL="285750" rtl="0" algn="l">
              <a:spcBef>
                <a:spcPts val="1080"/>
              </a:spcBef>
              <a:spcAft>
                <a:spcPts val="0"/>
              </a:spcAft>
              <a:buSzPts val="2760"/>
              <a:buNone/>
            </a:pPr>
            <a:r>
              <a:t/>
            </a:r>
            <a:endParaRPr>
              <a:solidFill>
                <a:schemeClr val="dk1"/>
              </a:solidFill>
            </a:endParaRPr>
          </a:p>
          <a:p>
            <a:pPr indent="-110490" lvl="0" marL="285750" rtl="0" algn="l">
              <a:spcBef>
                <a:spcPts val="1080"/>
              </a:spcBef>
              <a:spcAft>
                <a:spcPts val="0"/>
              </a:spcAft>
              <a:buSzPts val="2760"/>
              <a:buNone/>
            </a:pPr>
            <a:r>
              <a:t/>
            </a:r>
            <a:endParaRPr>
              <a:solidFill>
                <a:schemeClr val="dk1"/>
              </a:solidFill>
            </a:endParaRPr>
          </a:p>
          <a:p>
            <a:pPr indent="-110490" lvl="0" marL="285750" rtl="0" algn="l">
              <a:spcBef>
                <a:spcPts val="1080"/>
              </a:spcBef>
              <a:spcAft>
                <a:spcPts val="0"/>
              </a:spcAft>
              <a:buSzPts val="276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262626"/>
              </a:buClr>
              <a:buSzPts val="2400"/>
              <a:buFont typeface="Garamond"/>
              <a:buNone/>
            </a:pPr>
            <a:br>
              <a:rPr lang="mn-MN" sz="2400"/>
            </a:br>
            <a:r>
              <a:rPr lang="mn-MN" sz="2400">
                <a:solidFill>
                  <a:srgbClr val="0070C0"/>
                </a:solidFill>
              </a:rPr>
              <a:t>Mongolian social process in the 1990s</a:t>
            </a:r>
            <a:br>
              <a:rPr lang="mn-MN" sz="2400">
                <a:solidFill>
                  <a:srgbClr val="0070C0"/>
                </a:solidFill>
              </a:rPr>
            </a:br>
            <a:r>
              <a:rPr lang="mn-MN" sz="2400">
                <a:solidFill>
                  <a:srgbClr val="0070C0"/>
                </a:solidFill>
              </a:rPr>
              <a:t>1990-ээд оны үеийн Монголын нийгмийн үйл явц</a:t>
            </a:r>
            <a:endParaRPr sz="2400">
              <a:solidFill>
                <a:srgbClr val="0070C0"/>
              </a:solidFill>
            </a:endParaRPr>
          </a:p>
        </p:txBody>
      </p:sp>
      <p:sp>
        <p:nvSpPr>
          <p:cNvPr id="180" name="Google Shape;180;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Монголын нийгмийн бүтэц 1990-ээд онд томоохон өөрчлөлтөд орсон. 1985 онд ЗХУКН-ын Төв хорооны IV бүгд хурал дээр М.С.Горбачёв социалист нийгмийг өөрчлөх зорилт дэвшүүлж, өөрчлөн байгуулалт /перестройка/, ил тод байдал  /гласность/ гэсэн чиг шугамаа зарласан нь тухайн үеийн социалист системийн орнуудад цоо шинэ зүйл байсан төдийгүй социализм хэмээх хаалттай хүчирхэг нийгэм нуран унах эхлэлийг тавьсан билээ. Энэ давлагаа нь ЗХУ-аас шууд хамааралтай манай улсад хүчтэй нөлөөлж, нийгмийн сэтгэл зүй өөрчлөгдөн, тухайн нийгмээ шүүмжлэх, үзэл бодлоо илэрхийлэх, ил тод байх, үнэнийг эрэлхийлэх хандлага эрчимжиж 70 жилийн турш явж ирсэн коммунист сэтгүүл зүйн онолоос татгалзах үндэс суурь болжээ.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Mongolian social process in the 1990s</a:t>
            </a:r>
            <a:br>
              <a:rPr lang="mn-MN" sz="2400">
                <a:solidFill>
                  <a:srgbClr val="0070C0"/>
                </a:solidFill>
              </a:rPr>
            </a:br>
            <a:r>
              <a:rPr lang="mn-MN" sz="2400">
                <a:solidFill>
                  <a:srgbClr val="0070C0"/>
                </a:solidFill>
              </a:rPr>
              <a:t>1990-ээд оны үеийн Монголын нийгмийн үйл явц</a:t>
            </a:r>
            <a:endParaRPr sz="2400"/>
          </a:p>
        </p:txBody>
      </p:sp>
      <p:sp>
        <p:nvSpPr>
          <p:cNvPr id="186" name="Google Shape;186;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1990 оноос өмнө хувийн мэдээллийн хэрэгсэл байдаг, байх ёстой гэсэн ойлголт Монголд байсангүй. 1990 оны ардчилсан хувьсгалын дараа хувийн сонин, сэтгүүл, радио, телевиз хөгжиж эхэлсэн хэдий ч тэдэнд чөлөөтэй ажиллах эрх зүйн орчин байгаагүй. Зарим улс төрч мэдээллийн хэрэгслийг чөлөөлснөөс болж гарах аюул заналхийллийн тухай ярьж, радио телевизийн ”сурталчилгаагаар” хүн ардыг хүмүүжүүлэх хэрэгтэй гэж үзэж байв. Сэтгүүлчид өөрсдөө ч мэдээллийн эрх чөлөөний тухай бүдэг бүрхэг ойлголттой байв. Монголын сэтгүүлчдийн холбооны ерөнхийлөгч асан Ц.Бат-Орших “…Өөрчлөлт шинэчлэлд уриалж, манлайлж, тэмцэж явдаг сэтгүүлч бид сэтгэлгээнийхээ хоцрогдлоос бүрэн гарч чадахгүй байгааг үгүйсгэх аргагүй. Ардчилал шинэчлэлийн төлөө явж байгаа одоогийн хэн ч гэсэн социализмын үеийн бүтээгдэхүүн” хэмээн хүлээн зөвшөөрч, сэтгүүлчдийн мэдлэг боловсролыг дээшлүүлэхийг чухалчилж байлаа.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мэдээлэлд чөлөөт үзэл баримтлал бий болов </a:t>
            </a:r>
            <a:endParaRPr sz="2400">
              <a:solidFill>
                <a:srgbClr val="0070C0"/>
              </a:solidFill>
            </a:endParaRPr>
          </a:p>
        </p:txBody>
      </p:sp>
      <p:sp>
        <p:nvSpPr>
          <p:cNvPr id="192" name="Google Shape;192;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Монгол оронд хэвлэл мэдээллийн либертари онолын үзэл баримтлал дэлгэрч олон түмэн үнэн бодит мэдээллийг хүлээн авах эрх нь нээгдэж эхэлсэн байна. Энэ зурвас үеийг түүхэн чухал үе ч гэж нэрлэж болно.  Тухайлбал бүх нийтийн чөлөөт ардчилсан сонгууль явуулж, улс төрийн шинэ тогтолцоог бүрэлдүүлэх, өмчийн олон хэлбэрийг хөгжүүлэх, эдийн засгийг зах зээлийн харилцаанд шилжүүлэх, үндэсний түүх, соёл, шашин шүтлэг, уламжлал заншлыг сэргээх чиглэл  хэрэгжиж эхлэв. Хэвлэлийн материалууд нийгмийн энэхүү өөрчлөлт, үзэл санааг дагаад харьцангуй чөлөөтэй, үнэнийг хайсан, шүүмжилсэн, задлан шинжилсэн нийтлэлүүд бичигдэж эхлэв. Сэдэв, агуулга, багтаамжийн хувьд өргөжиж түүхт хүн, түүхийн дурсгалт газар, нутаг, монголын эртний уран зураг, ёс заншил гэх мэт түүхэн сэдэв давамгайлж байжээ.</a:t>
            </a:r>
            <a:endParaRPr/>
          </a:p>
          <a:p>
            <a:pPr indent="-149923" lvl="0" marL="285750" rtl="0" algn="l">
              <a:spcBef>
                <a:spcPts val="972"/>
              </a:spcBef>
              <a:spcAft>
                <a:spcPts val="0"/>
              </a:spcAft>
              <a:buSzPct val="115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198" name="Google Shape;198;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“Баримт түшсэн эргэцүүлэл” /1990. №2/, “Шинэчлэл хөгжлийн шаардлага” /1990.№3/, “Шинэчлэлийн гол хүч эмэгтэйчүүд” /1990.№5/ зэрэг үр өгөөжтэй үнэнийг өгүүлсэн, магтан дуулах, уриалах, ухуулан, сэнхрүүлэхээс татгалзсан мэргэжлийн хүмүүсийн судалгаатай, бодит амьдралд тулгуурласан нийтлэлүүдийг хэвлэлүүд нийтлэх болсон. Энэ нь нийгэм, өөрчлөгдөн шинэчлэгдэхийн хэрээр хэвлэлийн нийтлэлд ч өөрчлөлт орж, тэр бүр хүн мэдэж ойлгодоггүй хувь хүний амьдралын тухай, үзэл ухамсар, сэтгэлгээний тухай илүүтэй анхаарсан, урьд өмнөхөөс ихээхэн ялгаатай шүүмжлэлтэй нийтлэлүүд зонхилох болсон нь хэвлэлүүд чөлөөт хэвлэлийн шинжийг агуулж, баяжин, хамгийн гол нь сэтгүүл зүй </a:t>
            </a:r>
            <a:r>
              <a:rPr i="1" lang="mn-MN"/>
              <a:t>бодит баримт</a:t>
            </a:r>
            <a:r>
              <a:rPr b="1" lang="mn-MN"/>
              <a:t> </a:t>
            </a:r>
            <a:r>
              <a:rPr lang="mn-MN"/>
              <a:t> байх зарчимд  ойртож эхэлсэн үе юм.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04" name="Google Shape;204;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“Японд хийсэн тэмдэглэл”, “Нарлаг Туркменд”, “Өнөөгийн хятад орноор” зэрэг гадаад оронд тэр дундаа бидний ойлголтоор “капиталист” гэгдэж байсан оронд явсан тухайгаа бодит, баримт дээр тулгуурласан уншууртай, танин мэдүүлсэн олон тэмдэглэл хэвлэлүүдэд нийтлэгджээ. Бидний муухайгаар ярьж, төсөөлж байсан төсөөллийг өөрчилсөн “Өнөөгийн хятад орноор” замын тэмдэглэлд “Энд юу нүдэнд тусч байна вэ? гэвэл үйлдвэрлэлийн бүтээгдэхүүн бараа товар л элбэг юм” хэмээн онцлон тэмдэглэсэн нь Монгол орон төвлөрсөн төлөвлөгөөт эдийн засагтай нийгмээс зах зээлийн эдийн засгийн нийгэмд шилжих  төдий байсан, дэлгүүрийн лангуун дээр давснаас өөр зүйлгүй үед бидний капиталист нийгэм гэж нэрлэдэг хаалттай улс оронд бараа материал, юм бүхэн элбэг дэлбэг буйг сэтгүүлчийн төдийгүй иргэний нүдээр харж бичсэн нь хятадын тухай монголчуудын төсөөллийг өөрчлөхөд хүргэж байлаа.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10" name="Google Shape;210;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55000" lnSpcReduction="20000"/>
          </a:bodyPr>
          <a:lstStyle/>
          <a:p>
            <a:pPr indent="0" lvl="0" marL="0" rtl="0" algn="just">
              <a:spcBef>
                <a:spcPts val="0"/>
              </a:spcBef>
              <a:spcAft>
                <a:spcPts val="0"/>
              </a:spcAft>
              <a:buSzPct val="115000"/>
              <a:buNone/>
            </a:pPr>
            <a:r>
              <a:rPr lang="mn-MN" sz="2900"/>
              <a:t>1990-ээд оноос дорно дахины амьдралын хэв маяг олон нийтийн мэдээллийн хэрэгслээр дамжин хүмүүсийн амьдрал, үйл, үзэл бодолд өдөр тутам нөлөөлөх болсноор нийгмийн амьдрал ч аажмаар өөрчлөгдөн шинэчлэгдэх болсон. Мөн уламжлал, шинэчлэл дээр тулгуурласан “Байгаль дэлхийдээ цацлаа өргөмүү”, “Ханах, төөнөх, самнах”, Гандан тэгчилэн хийдийн дэд хамба Д.Чойжамцын “Энэрэнгүй ёс дэлгэрэх болтугай” зэрэг тэмдэглэл нийтлэгджээ. Хүний шүтэх, эс шүтэх эрхийг хориглосон, бурхан шашин гэхээр бурангуй ёс хэмээн ойлгож байсан нийгэмд хэвлэлээр шашин  шүтлэг, байгаль эх цацал өргөх ёс гэх мэтээр бичиж эхэлсэн нь цацал өргөх  нь бүү хэл, уул овоондоо гарах ч хориотой шахам байсан цагийн салхи цаашилж, чөлөөт хэвлэлийн үзэл санаа нэгэнт бүрэлдэн бий болсныг илтгэн харуулж байна. Монголчууд олон жилийн хаалттай нуугдмал байдлаас салж, нийгмийн байр суурь үүргээ мэдэрч, үзэл бодлоо илэрхийлэх, үг хэлэх, хэвлэн нийтлэх эрх чөлөөгөө эдэлж  бодит мэдээллийг хүлээн авах, түгээх эрх нь нээгдэж эхэлсэн он жилүүд бий болов.</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16" name="Google Shape;216;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Иргэдийн үг хэлэх, үзэл бодлоо илэрхийлэх эрх чөлөө нээлттэй болсноор анхны чөлөөт хэвлэлүүд болох “Шинэ толь” /1990/, “Ардчилал” /1990/ зэрэг сонин хэвлэгдэж, чөлөөт сэтгүүл зүй сууриа тавьж эхлэв. Нийгэм өөрчлөгдөж нэг нийгмээс нөгөөд шилжсэн энэхүү ээдрээтэй цаг үед намын шууд удирдлага дор үйл ажиллагаагаа явуулж байсан олон байгууллагууд чөлөөтэй болж, зарим нэг нь дампуурч зарим нэг нь зах зээлийнхээ зарчмын дагуу цааш явав. Нийгмийн шилжилтийн энэ үед олон нийгэмдээ зөвшөөрөгдсөн зохиолч сэтгүүлчид Монголын хэвлэлээр үгээ хэлж үзэл бодлоо илэрхийлсэн чөлөөт нийтлэлүүдийг бичиж байв.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22" name="Google Shape;222;p1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 Тухайлбал зохиолч Ц.Дамдинсүрэн, Жа.Пүрэв, О.Дашбалбар, Ч. Дагвадорж, сэтгүүлч Ц.Элбэгдорж, Ш.Гүрбазар, судлаач Ж.Бадраа, С.Дулам нарын бичсэн “Дугарын Дунгаржидын хувь тавилан”, “Монгол гэрийн эзэгтэй”, “Нийтлэлчийн бодол эргэцүүлэл”, “Гоо марал”, “Далай ээжийн давлагаа”, “Ээжийгээ бодсон хүн баяждаг”, “Угжны хууч”, “Анхны академич”, “Балжин хатны домог”, “Монгол зураг-Орчин үе”,зэрэг түүх, түүхэн хүмүүс, “Аяганы алгаас адууны...” хөгжлийн бэрхшээлтэй хүүхдийн тусгай сургуулийн талаарх асуудал дэвшүүлсэн өгүүлэл, “Сайхан бүсгүй 90” наадмын гэрэл зургийн сурвалжилга, монгол дээл хувцас оёх, зүү ороож оёх зэрэг өргөн хүрээний агуулгатай сэдвүүдийг хамарч байна.</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28" name="Google Shape;228;p1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spcBef>
                <a:spcPts val="0"/>
              </a:spcBef>
              <a:spcAft>
                <a:spcPts val="0"/>
              </a:spcAft>
              <a:buSzPct val="115000"/>
              <a:buNone/>
            </a:pPr>
            <a:r>
              <a:rPr lang="mn-MN"/>
              <a:t>Тэр бүр хүн мэдэж ойлгодоггүй дотоод сэтгэлийн мэдрэмжүүд, хувь хүний амьдралын туршлага, тулгамдсан асуудал, үзэл ухамсар, түүх, сэтгэлгээний нийтлэлүүд зонхилж байгаа нь эндээс харагдана. </a:t>
            </a:r>
            <a:endParaRPr/>
          </a:p>
          <a:p>
            <a:pPr indent="0" lvl="0" marL="0" rtl="0" algn="just">
              <a:spcBef>
                <a:spcPts val="900"/>
              </a:spcBef>
              <a:spcAft>
                <a:spcPts val="0"/>
              </a:spcAft>
              <a:buSzPct val="115000"/>
              <a:buNone/>
            </a:pPr>
            <a:r>
              <a:rPr lang="mn-MN"/>
              <a:t>1990 оны “Монголын эмэгтэйчүүд” сэтгүүлийн  №4-ийн “Түүхийн хуудас” буланд “Журамт гэргийн захидал” өгүүллийг С.Идшинноров, Г.Цэрэндорж нар бичжээ. Тус өгүүлэлд: “Одоо манай оронд өнгөрсөн түүхээ үнэн зөвөөр нь сэргээн тогтоох их ажил өрнөж байна. Энэ бол өөрчлөлт шинэчлэлт, ил тод байдлыг нийгмийн амьдралын бүх хүрээнд хэрэгжүүлэх ажлын нэг хэсэг мөн хэмээгээд БНМАУ-ын төрийн зүтгэлтэн, Ерөнхий сайд асан А.Амарыг баривчлагдсаны дараа түүний гэргий Нямаагийн БНМАУ-ын бага хурлын тэргүүлэгчдэд хандан нөхрийг нь ямар хэргийн учир баривчилсан хийгээд түүнийг хувьсгалт үйл хэргийн төлөөнөө амь бие хайргүй тэмцэж явсныг нь үнэлээд өршөөж өгөхийг хүссэн өргөдлийг бүрэн эхээр нь нийтэлсэн байна. Мөн өргөдлийн эцэст улаан харандаагаар </a:t>
            </a:r>
            <a:r>
              <a:rPr lang="mn-MN">
                <a:solidFill>
                  <a:srgbClr val="FF0000"/>
                </a:solidFill>
              </a:rPr>
              <a:t>“үл хэрэгсэж шууд орхих хэрэг”  </a:t>
            </a:r>
            <a:r>
              <a:rPr lang="mn-MN"/>
              <a:t>хэмээн цохсон байсныг дурджээ. Ийнхүү хаалттай байсан түүхэн баримт бичгийг олон нийтийн хүртээл болгон мэдээллийн хэрэгслээр нийтэлж байгаа нь хэвлэл нь чөлөөт хэвлэлийн үзэл санаа нэгэнт бий болсныг харуулна.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Mongolians' concept of free press</a:t>
            </a:r>
            <a:br>
              <a:rPr lang="mn-MN" sz="2400">
                <a:solidFill>
                  <a:srgbClr val="0070C0"/>
                </a:solidFill>
              </a:rPr>
            </a:br>
            <a:r>
              <a:rPr lang="mn-MN" sz="2400">
                <a:solidFill>
                  <a:srgbClr val="0070C0"/>
                </a:solidFill>
              </a:rPr>
              <a:t>Монголчуудын чөлөөт хэвлэлийн тухай ойлголт</a:t>
            </a:r>
            <a:endParaRPr sz="2400">
              <a:solidFill>
                <a:srgbClr val="0070C0"/>
              </a:solidFill>
            </a:endParaRPr>
          </a:p>
        </p:txBody>
      </p:sp>
      <p:sp>
        <p:nvSpPr>
          <p:cNvPr id="234" name="Google Shape;234;p13"/>
          <p:cNvSpPr txBox="1"/>
          <p:nvPr>
            <p:ph idx="1" type="body"/>
          </p:nvPr>
        </p:nvSpPr>
        <p:spPr>
          <a:xfrm>
            <a:off x="990600" y="2514600"/>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mn-MN"/>
              <a:t>Ард иргэд ч чөлөөт хэвлэл, хэвлэлийн эрх чөлөө гэж чухам яг юуг хэлээд байгааг төдийлөн сайн ойлгодоггүй байсан нь Монгол улсын их сургуулийн социологийн тэнхимээс 1994 оны 4-р сард Улаанбаатар хот, Өмнөговь, Завхан, аймгийн сэтгүүлчдийн дунд явуулсан судалгааны дүнгээс харагдана. Уг судалгаанд оролцогдсон хоёр хүн тутмын нэг нь “амьдралын тухай үнэнийг өгүүлэх нь” чөлөөт хэвлэлийн үндсэн шинж гэж үзэж, гурван хүн тутмын нэг нь сонины чөлөөт байдлыг түүний хараат бус, бие даасан байдалтай холбож байхад 4.2 хувь нь хэвлэл эрх чөлөө гэж нийгмийн доторх хэсэг бүлгийн эрх ашгийг хамгаалахыг хэлнэ, 7.6 хувь нь харьцангуй ойлголт тул нарийн тодорхойлж чадахгүй байна гэжээ. /М.Мөнхмандах/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40" name="Google Shape;240;p1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55000" lnSpcReduction="20000"/>
          </a:bodyPr>
          <a:lstStyle/>
          <a:p>
            <a:pPr indent="0" lvl="0" marL="0" rtl="0" algn="just">
              <a:spcBef>
                <a:spcPts val="0"/>
              </a:spcBef>
              <a:spcAft>
                <a:spcPts val="0"/>
              </a:spcAft>
              <a:buSzPct val="115000"/>
              <a:buNone/>
            </a:pPr>
            <a:r>
              <a:rPr lang="mn-MN" sz="3800"/>
              <a:t>Ардчилсан хувьсгалын үр нөлөөгөөр хэвлэл мэдээлэлд тавьж ирсэн хатуу хараа хяналт суларч, үг хэлэх,  үзэл бодлоо илэрхийлэх, чөлөөт сэтгэлгээний эхлэл тавигдсан он жилүүдэд хувийн чөлөөт хэвлэлүүд олноор хэвлэгдсэн байдаг. Нийгмийн өөрчлөлтөө дагаад хэвлэл мэдээллийн хэрэгслийн эрх зүйн статуст ч өөрчлөлт орсон. Үүний улмаас хэвлэл мэдээллийн хэрэгслийн нэр төрөл, тоо олширч, урьд өмнө огт байгаагүй хувийн хэвлэл, мэдээллийн хэрэгслүүд, мэдээллийн чөлөөт өрсөлдөөн бий болж, мэдээллийн багтаамж, бичлэгийн арга барилд нөлөөлөхийн зэрэгцээ тухайн мэдээллийн хэрэгслийн онцлог давуу тал, нөөц боломжийг нөхцөл байдалд тохируулан ашиглах шаардлага ч урган гарч иржээ.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46" name="Google Shape;246;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Монгол Улсын Засгийн газраас “Хэвлэл мэдээллийн хэрэгслийг бүртгэх журам”-ыг 1991 оны 267 дугаар тогтоолоор баталсан байна. Уг журмаар хэвлэл мэдээллийн хэрэгслийг улсын бүртгэлд бүртгэх, үйл ажиллагаа эрхлэх зөвшөөрөл олгох, хяналт тавих эрх зүйн зохицуулалт журамлагджээ. Ийнхүү хэвлэл мэдээллийн хэрэгсэл олноор бий болоход хэвлэл, мэдээллийн хэрэгсэл эрхлэн гаргах журам, түүнд тавигдах шаардлага нь энгийн нөхцөлтэй, үйл ажиллагаа эрхлэхэд амар, хялбар болсонтой ч холбоотой.Улс орны нийгэм, эдийн засгийн байдалд гарсан өөрчлөлт нь  үзэл бодлын  индэр хэвлэл мэдээлэлд тусгалаа олж анхны чөлөөт хэвлэл, сонинууд хэвлэгдэж эхэлжээ.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52" name="Google Shape;252;p1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Гэхдээ зөвшөөрөл авсан болгон хэвлэгдсэн гэсэн үг биш бөгөөд хадгалагдан үлдсэн сонин ховор байна. Нийгмийн шилжилтийн энэ үед богино хугацаанд асар олон нэрийн сонин хэвлэл хэвлэгдэн гарсныг судлаач О.Содномпил, С. Одхүү  нар дүгнэхдээ “Энэ он жилүүдэд ёстой л борооны дараах мөөг мэт олноороо сонин сэтгүүл хэвлэгдэн гарчээ. Зарим нь өдгөө хүртэл, зарим нь ганцхан удаа, зарим нь бүр нэрээ авч бүртгүүлчхээд хэвлэгдээгүй тохиолдол ч байна” гэжээ.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58" name="Google Shape;258;p1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Бас нэг шинэ гарч ирсэн зүйл бол бараа материалын сурталчилгаа байв. Хэвлэл мэдээллийн хэрэгслүүдээр гоо сайхны бараа, саван шампунь, оо, угаалгын нунтаг, ариун цэврийн хэрэглэл сурталчилсан сурталчилгаанд эмэгтэйчүүдийг олноор тоглуулж, энэ нь нийгэмд нэг талаасаа эерэг сайхан зүйл ч нөгөө талаасаа  тэднийг “секс” харагдуулах эх суурь болсон байх үндэстэй. “Эмэгтэй бүрэлдэхүүнтэй” зар сурталчилгаанууд олноор нийтлэгдэх болжээ. Ер нь зар сурталчилгаа нь ихэнхдээ хүүхэд, эмэгтэйчүүдэд зориулагдсан байдгийг тэмдэглэх хэрэгтэй юм. Орчин үеийн хэрэглээнд суурилсан нийгэмд эмэгтэйчүүд бизнесийн болон зар сурталчилгааны гол “объект” болж, зар сурталчилгаа нь эмэгтэйчүүдийг “материал” болгон ашиглаж эхэлжээ. Нэг ёсондоо хэвлэлүүд хэт хэрэглээ рүү чиглэсэн агуулгатай материал нийтлэх  болсон.</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64" name="Google Shape;264;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t>Сонинууд нь агуулгын хувьд хэт задгай түргэн борлогдох дуулиан, шуугианы араас хөөцөлддөг “шар сэтгүүл зүй” бий болоход ч үүрэг гүйцэтгэсэн. Секс зураг, өгүүллэг, гэр бүл доторх хэрүүл, хууралт, урвалт зэрэг үнэн, худал нь үл мэдэгдэх баримтгүй мэдээлэл ихээр бичсэн байгаа нь уншигч уншаад мэдээлэл авах, гоо сайхны таашаал хүртэх, танин мэдэхээсээ илүүтэй эргэлзэх, тээнэгэлзэх, хэвлэлд итгэхгүй болох нөхцөлийг бүрдүүлж байгаа ба олон нийтэд нэг хэсэг нь үнэн, нөгөө хэсэг нь худал, гурав дахь нь өөр зүйлийг агуулсан байж болох мэдээллээр эргэлзээ тээнэгэлзлийг төрүүлж эхэлсэн.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70" name="Google Shape;270;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Богино хугацаанд асар олон төрөлжсөн хэвлэл хэвлэгдсэн нь монголын чөлөөт хэвлэлийн эх суурь тавигдсан, сонин хэвлэл эрхлэн гаргах нь үзэл суртлын ажил байхаа больж, зах зээлийн жам ёсоо дагаад бизнесийн хэлбэр болж эхэлсэн, монгол орон зах зээлийн харилцаанд шилжиж үг хэлэх, хэвлэн нийтлэх эрх чөлөөг үндсэн хуульдаа баталгаажуулж өгсөн, 1998 онд  анх удаа хэвлэлийн эрх чөлөөний тухай хуультай болсон нь Фред С. Сиберт Уилбур, Шрамм, Теодор,  Питерсон нарын онол ёсоор  “Ардчилсан нийгэмд хэвлэл өөрийнхөө үүргийг зохих ёсоор гүйцэтгэхийн тулд төрийн хяналтаас ангид байх учиртайг” хуулиар баталгаажуулсан. Үүнийг дагаад ”шар” хэвлэл хүчээ авсан зэрэг олон шалтгаантай  холбоотой.</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276" name="Google Shape;276;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mn-MN"/>
              <a:t>Тухайн нийгмийн хаалттай сэдвүүд болох хөгжлийн бэрхшээлтэй, өрх толгойлсон ээж, хэлмэгдсэн иргэдийн тухай сэдвүүдийг  ил гарган  бичиж, нийгмийн олон талт байдал, сэдвийн хүрээг хамарч либертари чиг шугамыг баримтлан чөлөөт хэвлэлийн үзэл санааны үндсийг бий болгож байна. Энэ нь нэг намын үзэл суртлын зэвсэг болж ихэвчлэн тэргүүний тодотголтой ажилчин, малчин, сэхээтнүүдийн ажил хөдөлмөрийг магтан дуулдаг байсан хэвлэл, чөлөөт хэвлэлийн зарчимд ойртож нийгмийн янз бүрийн давхарга, сэдвийг хамарч бичиж эхэлснээрээ захиалга борлуулалт нь ч, хэвлэгдэх давтамж нь ч нэмэгдсэн.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Mongolians' concept of free press</a:t>
            </a:r>
            <a:br>
              <a:rPr lang="mn-MN" sz="2400">
                <a:solidFill>
                  <a:srgbClr val="0070C0"/>
                </a:solidFill>
              </a:rPr>
            </a:br>
            <a:r>
              <a:rPr lang="mn-MN" sz="2400">
                <a:solidFill>
                  <a:srgbClr val="0070C0"/>
                </a:solidFill>
              </a:rPr>
              <a:t>Монголчуудын чөлөөт хэвлэлийн тухай ойлголт</a:t>
            </a:r>
            <a:endParaRPr sz="2400"/>
          </a:p>
        </p:txBody>
      </p:sp>
      <p:sp>
        <p:nvSpPr>
          <p:cNvPr id="282" name="Google Shape;282;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“Хүмүүст сонголт хийх, бодох, сэтгэх нээлттэй боломж их олон юман дээр бий болж, хүн болгон би хэн билээ, би юу хийж чадах билээ гэдгээ бодож эхэлсэн. Тэр үед манай сэтгүүлчдэд ерөөсөө л олсон мэргэжил, хэдэн жил ажилласан туршлагаас өөр юу ч байгаагүй” хэмээн 25-р телевизийн захирал  З.Алтай анх хувийн студи нээсэн тухай яриандаа дурдсан байдаг. “Бид анх 93 онд бие даасан радио нэвтрүүлэг хийж, бас хувийн телевизийн студи байгуулъя гэж санаа нэгдэхдээ нарийн тооцоо хийгээгүй, бидэнд чинь ер нь юу байгаа билээ гэдгээ ч бодолгүйгээр, сэтгэлийн хөөрлөөрөө л ажлаасаа гарчхав. Ямар ч л байсан Хууль зүйн яаман дээр гүйж очоод бүртгүүлчихлээ, нэг тамга хийлгэчихлээ. Байгаа хөрөнгө нь л тэр. Тэгээд дээрээс нь сэтгэл, итгэл, зүтгэл… Хөрөнгө мөнгөгүй хүмүүс чинь тэр үеийн ерөнхий сайд асан Бямбасүрэнд хандаж тусламж хүслээ.</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Mongolians' concept of free press</a:t>
            </a:r>
            <a:br>
              <a:rPr lang="mn-MN" sz="2400">
                <a:solidFill>
                  <a:srgbClr val="0070C0"/>
                </a:solidFill>
              </a:rPr>
            </a:br>
            <a:r>
              <a:rPr lang="mn-MN" sz="2400">
                <a:solidFill>
                  <a:srgbClr val="0070C0"/>
                </a:solidFill>
              </a:rPr>
              <a:t>Монголчуудын чөлөөт хэвлэлийн тухай ойлголт</a:t>
            </a:r>
            <a:endParaRPr sz="2400"/>
          </a:p>
        </p:txBody>
      </p:sp>
      <p:sp>
        <p:nvSpPr>
          <p:cNvPr id="288" name="Google Shape;288;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Түүний тусламжтайгаар бид “Цагаан шонхор” компанийн эзэн Энхтайвантай уулзаж, тэдний компаниас хөрөнгийнхөө эх үүсвэр болох хэдэн төгрөг гаргуулж, нэг радио нэвтрүүлэг бичих жижигхэн төхөөрөмж худалдаж авлаа.Тэгтэл нэвтрүүлгээ цацах төхөөрөмж нь байдаггүй, ямар өөрсдөө нэг өрөөнд нэвтрүүлэгтэй хальсаа тэврээд суугаад байлтай нь биш. “Монголын радио” нэвтрүүлгээ дууссаны дараа 30 мин нэг цаг орчим хугацаанд өөрсдийнхөө нэвтрүүлгийг цацаж байхыг зөвшөөрөв. Ингээд 23 цагаас сүлд дуулал аялаад дуусмагц “Цагаан шонхор радио станц ярьж байна хэмээн бидний нэвтрүүлэг эхэлдэг болов. “Монголын радио”-гийн долгионыг ашигласныхаа төлөө бид мөнгө төлдөггүй байсан, түүнд нь баярлаж л явдаг юм. Гэхдээ л хэн нэгнээс хараат, нэвтрүүлгийн орон зай гуйсан маягаар ажиллах нь бидний хүсэж байсан зүйл биш байсан. Ямар ч л байсан өөрсдийн цацах станцтай, бие даасан байгууллага байх хэрэгтэй гэдгийг ойлгоод наймаа хийж эхэллээ.</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Анхны чөлөөт хэвлэлүүд </a:t>
            </a:r>
            <a:endParaRPr sz="2400">
              <a:solidFill>
                <a:srgbClr val="0070C0"/>
              </a:solidFill>
            </a:endParaRPr>
          </a:p>
        </p:txBody>
      </p:sp>
      <p:sp>
        <p:nvSpPr>
          <p:cNvPr id="294" name="Google Shape;294;p2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“Нэхий ч бөөндөж үзлээ, хөдөө аж ахуйн машин, халаалт сантехникийн сэлбэг хэрэгсэл, радиатор, ерөөсөө л Монголд хэрэгцээтэй байсан бүхий л барааг хаа нэгэн газраас зөөж хэн нэгэнд өгөөд хэд гурван төгрөг унагаж хоёр жил гаруй явлаа. Иймэрхүү жижиг наймааг тэр үед хүн бүхэн шахам л хийж байсан. Үнэндээ бид ажлыг хар бор, сайхан муухай гэж ялгалгүй, “арай ч дээ би ийм юм хийж явахдаа яах вэ дээ” гэсэн ойлголт үгүй, айж ичих гэдгийг умартсан байж дээ. Харин бид хүн хуураагүй, хулгай хийгээгүй, банкнаас зээл аваагүй, яг л өөрсдийнхөө хөдөлмөрөөр хэдэн төгрөгтэй болж, цацах станцаа ч авлаа. Антентай байх ёстой гээд энэ өндөр байшинд байр хайлаа, гэтэл үнэ төлбөр гэж жигтэйхэн. Харин өндөр байшингийн подвалд нэг нийтийн жорлон байсан өрөө олж, засаж янзлаад өөрийн гэсэн жижигхэн радио студитэй болсон доо. Анхны нэвтрүүлгээ 1995 оны 12 сарын яг 31-нд “ЖААГ FM — 107 ярьж байна” хэмээн эхэлсэн, үнэндээ тэр бол бидний хамгийн сайхан үе байсан.</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The first free publications</a:t>
            </a:r>
            <a:br>
              <a:rPr lang="mn-MN" sz="2400">
                <a:solidFill>
                  <a:srgbClr val="0070C0"/>
                </a:solidFill>
              </a:rPr>
            </a:br>
            <a:r>
              <a:rPr lang="mn-MN" sz="2400">
                <a:solidFill>
                  <a:srgbClr val="0070C0"/>
                </a:solidFill>
              </a:rPr>
              <a:t>Анхны чөлөөт хэвлэлүүд</a:t>
            </a:r>
            <a:endParaRPr sz="2400"/>
          </a:p>
        </p:txBody>
      </p:sp>
      <p:sp>
        <p:nvSpPr>
          <p:cNvPr id="300" name="Google Shape;300;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just">
              <a:spcBef>
                <a:spcPts val="0"/>
              </a:spcBef>
              <a:spcAft>
                <a:spcPts val="0"/>
              </a:spcAft>
              <a:buSzPct val="115000"/>
              <a:buNone/>
            </a:pPr>
            <a:r>
              <a:rPr lang="mn-MN"/>
              <a:t>Өөрсдийнхөө дуу хоолойг сонсох гэж гарч гүйгээд л, “сонсогдож байна!!!” гэж хөөрч буцаж давхиад л. Хэдийгээр нэг муу хуучин жорлон янзлаад орсон ч гэсэн, хэдэн жил зүтгэснийхээ хүчинд ямар ч л байсан өөрийн гэсэн юмтай, өөрийнхөө сэтгэлээр, өөрийнхөө тааваар хэн нэгний захиргаанд орохгүйгээр хүссэн зүйлээ хийх шиг сайхан зүйл байдаггүй юм билээ. Яваандаа тэгээд анх ярьж байснаараа бас телевизийн студитэй болохын төлөө зүтгэсэн. Телевизийн тоног төхөөрөмж бол асар үнэтэй, тэгээд ч мэргэжлийн техник нь дэлгүүрт зараад байдаг эд биш. Найз нөхдийн дэмжлэг татаас их тус болсон, гэхдээ хамгийн гол нь итгэл үнэмшил, өөртөө зорилготой байх. Юу ч үгүй байж л болно, бүтнэ, би үүний төлөө ажиллах ёстой, хийх ёстой, би хийхгүй юм бол хэн хийх юм бэ гэсэн сэтгэлгээ. Сайн баг байсан л даа: эв нэгдэлтэй, зорилготой, хариуцлагатай. 1996 оны өвөл телевизийн анхны нэвтрүүлгээ хийх гэж бас л бөөн шуугиан, сэтгэлийн хөөрөл боллоо. Эфирт гараад бүгдээрээ суучихсан, мэндчилгээгээ хийгээд, баахан л ярилаа. Гэтэл гараад ирсэн чинь техникийн гэмтлээс болоод нэвтрүүлгийн маань дуу байдаггүй. Телевизээр баахан хүн суучихсан, нүд нь гялалзаад л, ам нь ангалзаад, осолдохгүй л нэг юм яриад байдаг, тэрийг нь хүмүүс үзээд, бас ойлгоод байдаг ч бололтой. Иймэрхүү л байдалтай эхэлсэн юм даа.</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The first free publications</a:t>
            </a:r>
            <a:br>
              <a:rPr lang="mn-MN" sz="2400">
                <a:solidFill>
                  <a:srgbClr val="0070C0"/>
                </a:solidFill>
              </a:rPr>
            </a:br>
            <a:r>
              <a:rPr lang="mn-MN" sz="2400">
                <a:solidFill>
                  <a:srgbClr val="0070C0"/>
                </a:solidFill>
              </a:rPr>
              <a:t>Хэвлэл мэдээлэл чөлөөт үзэл баримтлал бий болов </a:t>
            </a:r>
            <a:endParaRPr sz="2400"/>
          </a:p>
        </p:txBody>
      </p:sp>
      <p:sp>
        <p:nvSpPr>
          <p:cNvPr id="306" name="Google Shape;306;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Гэхдээ хэвлэл эрхлэн гаргагч нь тэр бүр  мэргэжлийн хүмүүс биш,  чөлөөт хэвлэл эрхлэн гаргах байтугай энэ талаарх ямар ч туршлага, ойлголтгүй, редакцын тогтвортой бодлого, менежмент байхгүй зэргээс үүдэлтэйгээр олон алдаа гарч нэг хэвлэл хэдхэн дугаар гараад л зогсдог, сонин сэтгүүл эрхлэх зөвшөөрөл авсан ч хэвлэхгүй байх гэх мэт явц их байсан нь  ажиглагддаг.  1992-2000 он хүртэлх үеийг “шар хэвлэл”-ийн үе гэж нэрлэж болохоор байгаа юм. Энэ үед хүний хувийн амьдрал, секс эрх чөлөөг тунхагласан сонинууд цөөн, олон ямар нэг байдлаар хэвлэгдэж байсан.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mn-MN"/>
            </a:br>
            <a:br>
              <a:rPr lang="mn-MN"/>
            </a:br>
            <a:r>
              <a:rPr lang="mn-MN" sz="2700">
                <a:solidFill>
                  <a:srgbClr val="0070C0"/>
                </a:solidFill>
              </a:rPr>
              <a:t>A yellow newspaper was created</a:t>
            </a:r>
            <a:br>
              <a:rPr b="1" lang="mn-MN" sz="2700">
                <a:solidFill>
                  <a:srgbClr val="0070C0"/>
                </a:solidFill>
              </a:rPr>
            </a:br>
            <a:r>
              <a:rPr lang="mn-MN" sz="2700">
                <a:solidFill>
                  <a:srgbClr val="0070C0"/>
                </a:solidFill>
              </a:rPr>
              <a:t>Шар сонин бий болов </a:t>
            </a:r>
            <a:br>
              <a:rPr lang="mn-MN"/>
            </a:br>
            <a:endParaRPr/>
          </a:p>
        </p:txBody>
      </p:sp>
      <p:sp>
        <p:nvSpPr>
          <p:cNvPr id="312" name="Google Shape;312;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90 ээд оны эхэн үед “ Ардчилал“, “Үг” зэрэг аль нэг намын буюу байгууллагын сонин эрч хүчээ авч байсан үе түүх болон үлдэж, төр засгаас ч, аль нэг байгууллагаас ч хараат бус “чөлөөт” сэтгүүлчид 90-ээд оны дунд үеэс нийгмийн аль нэг хэсгийг цочроож, нөгөөг эгдүүцүүлэн бухимдуулж, сайн, муу аль ч утгаараа олон түмний сэтгэлийг эзэмдэж, сонирхлыг дэвэргэн, мэдэх, мэдсэнээ хуваалцан шагшрах хүслийг төрүүлэх болсон.</a:t>
            </a:r>
            <a:endParaRPr/>
          </a:p>
          <a:p>
            <a:pPr indent="0" lvl="0" marL="0" rtl="0" algn="l">
              <a:spcBef>
                <a:spcPts val="1044"/>
              </a:spcBef>
              <a:spcAft>
                <a:spcPts val="0"/>
              </a:spcAft>
              <a:buSzPct val="115000"/>
              <a:buNone/>
            </a:pPr>
            <a:br>
              <a:rPr lang="mn-MN"/>
            </a:b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A yellow newspaper was created</a:t>
            </a:r>
            <a:br>
              <a:rPr b="1" lang="mn-MN" sz="2700">
                <a:solidFill>
                  <a:srgbClr val="0070C0"/>
                </a:solidFill>
              </a:rPr>
            </a:br>
            <a:r>
              <a:rPr lang="mn-MN" sz="2700">
                <a:solidFill>
                  <a:srgbClr val="0070C0"/>
                </a:solidFill>
              </a:rPr>
              <a:t>Шар сонин бий болов </a:t>
            </a:r>
            <a:endParaRPr sz="2700"/>
          </a:p>
        </p:txBody>
      </p:sp>
      <p:sp>
        <p:nvSpPr>
          <p:cNvPr id="318" name="Google Shape;318;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mn-MN"/>
              <a:t>Э.Бат-Үүл чөлөөт сэтгүүлчид хэрхэн яагаад “шарлаж” буйг тайлбарласан ”Шар хэвлэлийг устгах миний төлөвлөгөө “ хэмээх илтгэлдээ, “зохиох, гүтгэх зэргээр сенсац үйлдвэрлэх явдлыг шар сэтгүүл зүй хэмээдэг ажээ… Шар хэвлэл үүссэн цагаасаа ер нь сайн юм бүтээж байсан нь үгүй. Ийм хэвлэл нийгмийг худал мэдээлэл, тодорхой зорилго бүхий гүтгэлэг сенсацаар бөмбөгдөж ухаан санааг нь самууруулдаг. Хамгийн гайхалтай нь хүн ардын эрүүл ухаан булингартахын хэрээр шар сэтгүүлчдийн олох, овойх нь ихэсдэг болой. Шар хэвлэлийг устгах хамгийн үр дүнтэй арга нь хэвлэл мэдээллийн зах зээл дээрх төр, засгийн эгнэшгүй хүчирхэг байдал нь шар хэвлэлийг төрүүлж байгаа юм” гэжээ.</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48148"/>
              <a:buFont typeface="Garamond"/>
              <a:buNone/>
            </a:pPr>
            <a:br>
              <a:rPr lang="mn-MN"/>
            </a:br>
            <a:r>
              <a:rPr lang="mn-MN" sz="2700">
                <a:solidFill>
                  <a:srgbClr val="0070C0"/>
                </a:solidFill>
              </a:rPr>
              <a:t>A yellow newspaper was created</a:t>
            </a:r>
            <a:br>
              <a:rPr b="1" lang="mn-MN" sz="2700">
                <a:solidFill>
                  <a:srgbClr val="0070C0"/>
                </a:solidFill>
              </a:rPr>
            </a:br>
            <a:r>
              <a:rPr lang="mn-MN" sz="2700">
                <a:solidFill>
                  <a:srgbClr val="0070C0"/>
                </a:solidFill>
              </a:rPr>
              <a:t>Шар сонин бий болов </a:t>
            </a:r>
            <a:endParaRPr sz="2700"/>
          </a:p>
        </p:txBody>
      </p:sp>
      <p:pic>
        <p:nvPicPr>
          <p:cNvPr descr="https://miro.medium.com/v2/resize:fit:681/1*w6Cv79JqRsAsxnz7Z08guQ.jpeg" id="324" name="Google Shape;324;p28"/>
          <p:cNvPicPr preferRelativeResize="0"/>
          <p:nvPr>
            <p:ph idx="1" type="body"/>
          </p:nvPr>
        </p:nvPicPr>
        <p:blipFill rotWithShape="1">
          <a:blip r:embed="rId3">
            <a:alphaModFix/>
          </a:blip>
          <a:srcRect b="0" l="0" r="0" t="0"/>
          <a:stretch/>
        </p:blipFill>
        <p:spPr>
          <a:xfrm>
            <a:off x="1219200" y="2362201"/>
            <a:ext cx="6781800" cy="2667000"/>
          </a:xfrm>
          <a:prstGeom prst="rect">
            <a:avLst/>
          </a:prstGeom>
          <a:noFill/>
          <a:ln>
            <a:noFill/>
          </a:ln>
        </p:spPr>
      </p:pic>
      <p:sp>
        <p:nvSpPr>
          <p:cNvPr id="325" name="Google Shape;325;p28"/>
          <p:cNvSpPr/>
          <p:nvPr/>
        </p:nvSpPr>
        <p:spPr>
          <a:xfrm>
            <a:off x="1600200" y="5257800"/>
            <a:ext cx="6248400" cy="5334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chemeClr val="dk1"/>
                </a:solidFill>
                <a:latin typeface="Garamond"/>
                <a:ea typeface="Garamond"/>
                <a:cs typeface="Garamond"/>
                <a:sym typeface="Garamond"/>
              </a:rPr>
              <a:t>Library of Mongolian Publishing Institute.</a:t>
            </a:r>
            <a:endParaRPr sz="1800">
              <a:solidFill>
                <a:schemeClr val="dk1"/>
              </a:solidFill>
              <a:latin typeface="Garamond"/>
              <a:ea typeface="Garamond"/>
              <a:cs typeface="Garamond"/>
              <a:sym typeface="Garamond"/>
            </a:endParaRPr>
          </a:p>
          <a:p>
            <a:pPr indent="0" lvl="0" marL="0" marR="0" rtl="0" algn="ctr">
              <a:spcBef>
                <a:spcPts val="0"/>
              </a:spcBef>
              <a:spcAft>
                <a:spcPts val="0"/>
              </a:spcAft>
              <a:buNone/>
            </a:pPr>
            <a:r>
              <a:rPr lang="mn-MN" sz="1800">
                <a:solidFill>
                  <a:schemeClr val="dk1"/>
                </a:solidFill>
                <a:latin typeface="Garamond"/>
                <a:ea typeface="Garamond"/>
                <a:cs typeface="Garamond"/>
                <a:sym typeface="Garamond"/>
              </a:rPr>
              <a:t>Монголын хэвлэлийн хүрээлэнгийн номын сан.</a:t>
            </a:r>
            <a:endParaRPr sz="1800">
              <a:solidFill>
                <a:schemeClr val="dk1"/>
              </a:solidFill>
              <a:latin typeface="Garamond"/>
              <a:ea typeface="Garamond"/>
              <a:cs typeface="Garamond"/>
              <a:sym typeface="Garamon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A yellow newspaper was created</a:t>
            </a:r>
            <a:br>
              <a:rPr b="1" lang="mn-MN" sz="2400">
                <a:solidFill>
                  <a:srgbClr val="0070C0"/>
                </a:solidFill>
              </a:rPr>
            </a:br>
            <a:r>
              <a:rPr lang="mn-MN" sz="2400">
                <a:solidFill>
                  <a:srgbClr val="0070C0"/>
                </a:solidFill>
              </a:rPr>
              <a:t>Шар сонин бий болов</a:t>
            </a:r>
            <a:endParaRPr sz="2400"/>
          </a:p>
        </p:txBody>
      </p:sp>
      <p:sp>
        <p:nvSpPr>
          <p:cNvPr id="331" name="Google Shape;331;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“Шар хэвлэл” эрхлэн гаргах нь хэвлэн нийтлэх эрх чөлөөнд хамаарах бөгөөд үүнийг бүхлээр нь устгах бус, гагцхүү хэвлэн нийтлэгчид, сэтгүүлчдийг мэргэжлийн ёс зүй, хууль тогтоомжийн хүрээнд ажиллах механизмыг л бий болгох хэрэгтэй болов уу. Төрийн мэдээллийн ноёрхол нь чөлөөт өрсөлдөөний орон зайг эзэлж буйгаараа чөлөөт хэвлэлийн хөгжилд чөдөр тушаа болж байгаа нь үнэн боловч, шар хэвлэлийг төрүүлээд байгаа нь юу л бол. Мэдээллийн зах зээл дээрх төрийн монопол устлаа гэхэд шар хэвлэл үгүй болохгүй нь лавтай.</a:t>
            </a:r>
            <a:br>
              <a:rPr lang="mn-MN"/>
            </a:br>
            <a:r>
              <a:rPr lang="mn-MN"/>
              <a:t>Учир нь элдвийн шуугиан, сонин хачин солио гажиг итгэж үнэмшихэд бэрх мэдээ мэдээллийг сонирхох хүн хэзээд байсаар л байх бөгөөд нийгмийн хөгжлийг дагаад магад зөвхөн агуулга нь өөрчлөн хувьсаж байх байх болов уу.</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A yellow newspaper was created</a:t>
            </a:r>
            <a:br>
              <a:rPr b="1" lang="mn-MN" sz="2400">
                <a:solidFill>
                  <a:srgbClr val="0070C0"/>
                </a:solidFill>
              </a:rPr>
            </a:br>
            <a:r>
              <a:rPr lang="mn-MN" sz="2400">
                <a:solidFill>
                  <a:srgbClr val="0070C0"/>
                </a:solidFill>
              </a:rPr>
              <a:t>Шар сонин бий болов</a:t>
            </a:r>
            <a:endParaRPr sz="2400"/>
          </a:p>
        </p:txBody>
      </p:sp>
      <p:sp>
        <p:nvSpPr>
          <p:cNvPr id="337" name="Google Shape;337;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Чухам энэ хэрэгцээний өнгө төрхийг мэдэрч чаддагт 90-ээд оны сүүл үед хамгийн олон уншигчтай байсан “Сэрүүлэг“ сонины эрхлэгч С.Баярмөнхийн амжилтын нууц нь байна гэж хэлж болно.</a:t>
            </a:r>
            <a:br>
              <a:rPr lang="mn-MN"/>
            </a:br>
            <a:r>
              <a:rPr lang="mn-MN"/>
              <a:t>Тэрээр 90 ээд оны эхээр үеийнхээ олонх залуучуудын нэгэн адил наймаа хийж, урд хойд хоёр хөрш орны хилийн дээсийг нэг бус удаа алхахдаа энд тэндхийн сонин сэтгүүлийг, ялангуяа оросын хэвлэл мэдээллийн салбарт болж буй өөрчлөлтийг ажиглан, дотроо нэгийг бодон явдаг байжээ. “Монгол үнэхээр хаалттай орон байсан, юун тэр эротик, эр эмийн явдал энээ тэрээ. Би харин Батлан хамгаалах яамны сонинд ажиллаж, нэг талаар хатуу дэглэмд сурсан, нөгөө талаар юм л бол удирдлагад дуудагдаж донгодуулсаар байгаад дөжирчихдөг ч юм уу, айж ичихийг мэдэхгүй, харин бүр болохгүй бүтэхгүй юм ч санаанд багтаад байдаг болсон. Би өөрөө секст тийм дуртайдаа ч биш, Монголд энэ талаар юу ч байдаггүй л болохоор нэг тийм эротик сонин гаргая гэсэн санаа төрсөн” хэмээн Баярмөнх Монголыг нэг хэсэгтээ л шуугиулсан “Халуун хөнжил” сонин гаргасан тухайгаа ярьсан юм.</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A yellow newspaper was created</a:t>
            </a:r>
            <a:br>
              <a:rPr b="1" lang="mn-MN" sz="2400">
                <a:solidFill>
                  <a:srgbClr val="0070C0"/>
                </a:solidFill>
              </a:rPr>
            </a:br>
            <a:r>
              <a:rPr lang="mn-MN" sz="2400">
                <a:solidFill>
                  <a:srgbClr val="0070C0"/>
                </a:solidFill>
              </a:rPr>
              <a:t>Шар сонин бий болов</a:t>
            </a:r>
            <a:endParaRPr sz="2400"/>
          </a:p>
        </p:txBody>
      </p:sp>
      <p:sp>
        <p:nvSpPr>
          <p:cNvPr id="343" name="Google Shape;343;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just">
              <a:spcBef>
                <a:spcPts val="0"/>
              </a:spcBef>
              <a:spcAft>
                <a:spcPts val="0"/>
              </a:spcAft>
              <a:buSzPct val="115000"/>
              <a:buNone/>
            </a:pPr>
            <a:r>
              <a:rPr lang="mn-MN"/>
              <a:t>“Халуун хөнжил” –ийг Хууль зүйн Яамны зөвшөөрөлгүйгээр цэргийн хэвлэх үйлдвэрт (мөнгийг нь дараа өгнө гэж хэлээд ) 5000 ширхгийг хэвлүүлсэн аж. Тэр үед байнгын сонин борлуулагчид байгаагүй учир гудамжинд ном зардаг байсан хүмүүсийг сониноо зарж өгөөч гэж гуйжээ. Гэтэл тэд нар өөдөөс нь “Наадах заваан балиар юмаа аваад эндээс бушуухан яв!“ хэмээн зандарч хөөсөн тул яалт ч үгүй сониноо гудамжинд барьж зогсоод өөрсдөө зарж эхэлсэн байна. Гэтэл үнэхээр гайхмаар юм болох нь тэр. Сонины үнэ дунджаар 1 төгрөг 50 мөнгө байсан тэр үед “Халуун хөнжил”-ийг 5 төгрөгөөр зарахад нүд ирмэхийн дотор дуусаж, зах дээр хүмүүс 15 төгрөгөөр дамлаж байжээ. Дараагийн дугаараа 40 мянгаар, тэрний дараагийнхыг нь 60 мянгаар хэвлүүлэхэд маш хурдан борлогдсоор л байсан аж. Тэр бүү хэл “Халуун хөнжил”- ийг байнга худалдаж авч борлуулж өгдөг бүхэл бүтэн систем ч бий болсон гэнэ.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A yellow newspaper was created</a:t>
            </a:r>
            <a:br>
              <a:rPr b="1" lang="mn-MN" sz="2400">
                <a:solidFill>
                  <a:srgbClr val="0070C0"/>
                </a:solidFill>
              </a:rPr>
            </a:br>
            <a:r>
              <a:rPr lang="mn-MN" sz="2400">
                <a:solidFill>
                  <a:srgbClr val="0070C0"/>
                </a:solidFill>
              </a:rPr>
              <a:t>Шар сонин бий болов</a:t>
            </a:r>
            <a:endParaRPr sz="2400"/>
          </a:p>
        </p:txBody>
      </p:sp>
      <p:sp>
        <p:nvSpPr>
          <p:cNvPr id="349" name="Google Shape;349;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“Тэр үед “Халуун хөнжил”-ийг гаргаж байсан бид дөрөв хамгийн өндөр орлоготой сэтгүүлчид байсан. Бидний ердийн цалин 4000 мянга орчим төгрөг байхад, 400000- 500000 төгрөг чөлөөтэй хийдэг байлаа. Мэдээжийн хэрэг бид дөрвийг Хууль зүйн яаман дээр дуудаж бөөн юм болсон. Эрүүгийн хэрэг үүсгэж мөрдөн байцаалтад ч орлоо. Хууль зүйн яамнаас биднийг садар самууныг сурталчилсан эсэхийг тогтоох тусгай комисс байгуулагдаад тэр нь харин бидэнд овоо нааштай хандаж, яваандаа бидэнд үүсгэсэн эрүүгийн хэргийг хэрэгсэхгүй болгосон юм.“</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A yellow newspaper was created</a:t>
            </a:r>
            <a:br>
              <a:rPr lang="mn-MN" sz="2400">
                <a:solidFill>
                  <a:srgbClr val="0070C0"/>
                </a:solidFill>
              </a:rPr>
            </a:br>
            <a:r>
              <a:rPr lang="mn-MN" sz="2400">
                <a:solidFill>
                  <a:srgbClr val="0070C0"/>
                </a:solidFill>
              </a:rPr>
              <a:t>Хэвлэлийн эрх чөлөөний хуультай болов</a:t>
            </a:r>
            <a:endParaRPr sz="2400">
              <a:solidFill>
                <a:srgbClr val="0070C0"/>
              </a:solidFill>
            </a:endParaRPr>
          </a:p>
        </p:txBody>
      </p:sp>
      <p:sp>
        <p:nvSpPr>
          <p:cNvPr id="355" name="Google Shape;355;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mn-MN"/>
              <a:t>Ийнхүү ороо бусгаа цаг үеийг туулсаар монголын хэвлэл хэвлэл  1998 онд хэвлэл мэдээллийн эрх чөлөөний хуультай болов. 1999 он гарахад “Засгийн газрын мэдээ” сониныхон бүрэн бүрэлдэхүүнээрээ, эдэлж хэрэглэж байсан байр сав, тоног төхөөрөмжөө ашиглан “Зууны мэдээ”-г гаргаж, “Ардын эрх”-ийнхэн мөн л хамт олноороо “Үндэсний эрх” сонинд “уригдан” ажлаа үргэлжлүүлэв.  Хэвлэл мэдээллийн эрх чөлөөний тухай хуулиар, “Ардын эрх“, “Засгийн Газрын Мэдээ” сонины нэрийг таван жилийн хугацаанд дахин ашиглахыг хорьлоо.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id="360" name="Google Shape;360;p34"/>
          <p:cNvPicPr preferRelativeResize="0"/>
          <p:nvPr/>
        </p:nvPicPr>
        <p:blipFill rotWithShape="1">
          <a:blip r:embed="rId3">
            <a:alphaModFix/>
          </a:blip>
          <a:srcRect b="0" l="0" r="0" t="0"/>
          <a:stretch/>
        </p:blipFill>
        <p:spPr>
          <a:xfrm>
            <a:off x="914400" y="2362200"/>
            <a:ext cx="7467600" cy="3638550"/>
          </a:xfrm>
          <a:prstGeom prst="rect">
            <a:avLst/>
          </a:prstGeom>
          <a:noFill/>
          <a:ln>
            <a:noFill/>
          </a:ln>
        </p:spPr>
      </p:pic>
      <p:sp>
        <p:nvSpPr>
          <p:cNvPr id="361" name="Google Shape;361;p34"/>
          <p:cNvSpPr/>
          <p:nvPr/>
        </p:nvSpPr>
        <p:spPr>
          <a:xfrm>
            <a:off x="1219200" y="1066800"/>
            <a:ext cx="6705600" cy="838200"/>
          </a:xfrm>
          <a:prstGeom prst="rect">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mn-MN" sz="1800">
                <a:solidFill>
                  <a:srgbClr val="0070C0"/>
                </a:solidFill>
                <a:latin typeface="Garamond"/>
                <a:ea typeface="Garamond"/>
                <a:cs typeface="Garamond"/>
                <a:sym typeface="Garamond"/>
              </a:rPr>
              <a:t>The National Public Radio and Television Law was enacted</a:t>
            </a:r>
            <a:endParaRPr sz="1800">
              <a:solidFill>
                <a:srgbClr val="0070C0"/>
              </a:solidFill>
              <a:latin typeface="Garamond"/>
              <a:ea typeface="Garamond"/>
              <a:cs typeface="Garamond"/>
              <a:sym typeface="Garamond"/>
            </a:endParaRPr>
          </a:p>
          <a:p>
            <a:pPr indent="0" lvl="0" marL="0" marR="0" rtl="0" algn="ctr">
              <a:spcBef>
                <a:spcPts val="0"/>
              </a:spcBef>
              <a:spcAft>
                <a:spcPts val="0"/>
              </a:spcAft>
              <a:buNone/>
            </a:pPr>
            <a:r>
              <a:rPr lang="mn-MN" sz="1800">
                <a:solidFill>
                  <a:srgbClr val="0070C0"/>
                </a:solidFill>
                <a:latin typeface="Garamond"/>
                <a:ea typeface="Garamond"/>
                <a:cs typeface="Garamond"/>
                <a:sym typeface="Garamond"/>
              </a:rPr>
              <a:t>Үндэсний олон нийтийн радио телевизийн хуультай болов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mn-MN" sz="2400">
                <a:solidFill>
                  <a:srgbClr val="0070C0"/>
                </a:solidFill>
              </a:rPr>
            </a:br>
            <a:r>
              <a:rPr lang="mn-MN" sz="2400">
                <a:solidFill>
                  <a:srgbClr val="0070C0"/>
                </a:solidFill>
              </a:rPr>
              <a:t>In the mid-2000s, "watchable" publications emerged</a:t>
            </a:r>
            <a:br>
              <a:rPr lang="mn-MN" sz="2400">
                <a:solidFill>
                  <a:srgbClr val="0070C0"/>
                </a:solidFill>
              </a:rPr>
            </a:br>
            <a:r>
              <a:rPr lang="mn-MN" sz="2400">
                <a:solidFill>
                  <a:srgbClr val="0070C0"/>
                </a:solidFill>
              </a:rPr>
              <a:t>2000-аад оны дунд үе “үздэг” хэвлэлүүд бий болов </a:t>
            </a:r>
            <a:endParaRPr sz="2400">
              <a:solidFill>
                <a:srgbClr val="0070C0"/>
              </a:solidFill>
            </a:endParaRPr>
          </a:p>
        </p:txBody>
      </p:sp>
      <p:sp>
        <p:nvSpPr>
          <p:cNvPr id="367" name="Google Shape;367;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mn-MN"/>
              <a:t>Орчин үеийн олон нийтийн соёл, сэтгэлгээ, хотжилт, техник, технологи, цаг зав зэрэг үйл явцтай холбоотойгоор хүмүүсийн чөлөөт цаг хумигдсаны улмаас унших боломж багасаж фото зургаас мэдээллийг авдаг, дүр төрхөө илэрхийлдэг, эргээд зургийг хэвлэлийн чимэг болгодог болов. Эдгээр шинэ үйл явцтай холбоотойгоор сэтгүүлийн дизайнд ч өөрчлөлт орсон.  Шинэ сэтгүүлүүдэд өнгөний зохицол, гэрэл зургийн сонголт, дизайны шийдэл, зузаан өнгөлөг чанартай цаас зэрэг нь сэтгүүлийн мөн чанарыг илтгэж байлаа. Өөрөөр хэлбэл  орчин үеийн соёл, оддын амьдрал, хувцас загварын өгүүлэмж бүхий “үздэг” хэвлэл Монголд бий болов. Зураг авах, дизайн /макет/ хийхэд “уламжлалт” мэдээллийн хэрэгслийн “бичдэг” сэтгүүлчдийн тооны баг ажиллах болов.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mn-MN" sz="2800">
                <a:solidFill>
                  <a:srgbClr val="0070C0"/>
                </a:solidFill>
              </a:rPr>
              <a:t>Summary </a:t>
            </a:r>
            <a:br>
              <a:rPr lang="mn-MN" sz="2800">
                <a:solidFill>
                  <a:srgbClr val="0070C0"/>
                </a:solidFill>
              </a:rPr>
            </a:br>
            <a:r>
              <a:rPr lang="mn-MN" sz="2800">
                <a:solidFill>
                  <a:srgbClr val="0070C0"/>
                </a:solidFill>
              </a:rPr>
              <a:t>Дүгнэлт </a:t>
            </a:r>
            <a:endParaRPr sz="2800"/>
          </a:p>
        </p:txBody>
      </p:sp>
      <p:sp>
        <p:nvSpPr>
          <p:cNvPr id="374" name="Google Shape;374;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mn-MN"/>
              <a:t>1990-ээд оны нийгмийн үйл явц, ардчилсан хөдөлгөөний үр дүнд Монгол оронд зах зээлийн эдийн засагтай ардчилсан чөлөөт нийгэм бий болов. </a:t>
            </a:r>
            <a:endParaRPr/>
          </a:p>
          <a:p>
            <a:pPr indent="0" lvl="0" marL="0" rtl="0" algn="just">
              <a:spcBef>
                <a:spcPts val="1080"/>
              </a:spcBef>
              <a:spcAft>
                <a:spcPts val="0"/>
              </a:spcAft>
              <a:buSzPts val="2760"/>
              <a:buNone/>
            </a:pPr>
            <a:r>
              <a:rPr lang="mn-MN"/>
              <a:t>Ардчилсан нийгэм бий болон хөгжихөд сэтгүүл зүй ихээхэн үүрэгтэй оролцсон төдийгүй, ардчиллын үр дүнд Монголд чөлөөт хэвлэлүүд биий болов. </a:t>
            </a:r>
            <a:endParaRPr/>
          </a:p>
          <a:p>
            <a:pPr indent="0" lvl="0" marL="0" rtl="0" algn="just">
              <a:spcBef>
                <a:spcPts val="1080"/>
              </a:spcBef>
              <a:spcAft>
                <a:spcPts val="0"/>
              </a:spcAft>
              <a:buSzPts val="2760"/>
              <a:buNone/>
            </a:pPr>
            <a:r>
              <a:rPr lang="mn-MN"/>
              <a:t>Чөлөөт нийгэм оршин тогтноход чөлөөт хэвлэл хамгийн том үүрэг, үр нөлөөтэй. </a:t>
            </a:r>
            <a:endParaRPr/>
          </a:p>
        </p:txBody>
      </p:sp>
      <p:sp>
        <p:nvSpPr>
          <p:cNvPr id="375" name="Google Shape;375;p36"/>
          <p:cNvSpPr/>
          <p:nvPr/>
        </p:nvSpPr>
        <p:spPr>
          <a:xfrm>
            <a:off x="1219200" y="2362200"/>
            <a:ext cx="6934200" cy="4001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000">
                <a:solidFill>
                  <a:schemeClr val="dk1"/>
                </a:solidFill>
                <a:latin typeface="Garamond"/>
                <a:ea typeface="Garamond"/>
                <a:cs typeface="Garamond"/>
                <a:sym typeface="Garamond"/>
              </a:rPr>
              <a:t>	</a:t>
            </a:r>
            <a:endParaRPr sz="2000">
              <a:solidFill>
                <a:schemeClr val="dk1"/>
              </a:solidFill>
              <a:latin typeface="Garamond"/>
              <a:ea typeface="Garamond"/>
              <a:cs typeface="Garamond"/>
              <a:sym typeface="Garamon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mn-MN">
                <a:solidFill>
                  <a:srgbClr val="0070C0"/>
                </a:solidFill>
              </a:rPr>
              <a:t>Exercise</a:t>
            </a:r>
            <a:br>
              <a:rPr lang="mn-MN">
                <a:solidFill>
                  <a:srgbClr val="0070C0"/>
                </a:solidFill>
              </a:rPr>
            </a:br>
            <a:r>
              <a:rPr lang="mn-MN">
                <a:solidFill>
                  <a:srgbClr val="0070C0"/>
                </a:solidFill>
              </a:rPr>
              <a:t>Дасгал ажил </a:t>
            </a:r>
            <a:endParaRPr/>
          </a:p>
        </p:txBody>
      </p:sp>
      <p:sp>
        <p:nvSpPr>
          <p:cNvPr id="382" name="Google Shape;382;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457200" lvl="0" marL="457200" rtl="0" algn="l">
              <a:spcBef>
                <a:spcPts val="0"/>
              </a:spcBef>
              <a:spcAft>
                <a:spcPts val="0"/>
              </a:spcAft>
              <a:buSzPts val="2760"/>
              <a:buAutoNum type="arabicParenR"/>
            </a:pPr>
            <a:r>
              <a:rPr lang="mn-MN"/>
              <a:t>Монголын анхны чөлөөт хэвлэлүүдийн тухай тодруулах </a:t>
            </a:r>
            <a:endParaRPr/>
          </a:p>
          <a:p>
            <a:pPr indent="-457200" lvl="0" marL="457200" rtl="0" algn="l">
              <a:spcBef>
                <a:spcPts val="1080"/>
              </a:spcBef>
              <a:spcAft>
                <a:spcPts val="0"/>
              </a:spcAft>
              <a:buSzPts val="2760"/>
              <a:buAutoNum type="arabicParenR"/>
            </a:pPr>
            <a:r>
              <a:rPr lang="mn-MN"/>
              <a:t>Монголын ардчилалд чөлөөт хэвлэлийн гүйтэтгэсэн үүрэг, үр нөлөөг ярилцах </a:t>
            </a:r>
            <a:endParaRPr/>
          </a:p>
          <a:p>
            <a:pPr indent="-457200" lvl="0" marL="457200" rtl="0" algn="l">
              <a:spcBef>
                <a:spcPts val="1080"/>
              </a:spcBef>
              <a:spcAft>
                <a:spcPts val="0"/>
              </a:spcAft>
              <a:buSzPts val="2760"/>
              <a:buAutoNum type="arabicParenR"/>
            </a:pPr>
            <a:r>
              <a:rPr lang="mn-MN"/>
              <a:t>Чөлөөт хэвлэл хөгжин тэлэхэд түүний эрх зүйн орчны талаар ярилцах. </a:t>
            </a:r>
            <a:endParaRPr/>
          </a:p>
          <a:p>
            <a:pPr indent="-281940" lvl="0" marL="457200" rtl="0" algn="l">
              <a:spcBef>
                <a:spcPts val="1080"/>
              </a:spcBef>
              <a:spcAft>
                <a:spcPts val="0"/>
              </a:spcAft>
              <a:buSzPts val="276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mn-MN" sz="2400">
                <a:solidFill>
                  <a:srgbClr val="0070C0"/>
                </a:solidFill>
              </a:rPr>
              <a:t>References</a:t>
            </a:r>
            <a:br>
              <a:rPr lang="mn-MN" sz="2400">
                <a:solidFill>
                  <a:srgbClr val="0070C0"/>
                </a:solidFill>
              </a:rPr>
            </a:br>
            <a:r>
              <a:rPr lang="mn-MN" sz="2400">
                <a:solidFill>
                  <a:srgbClr val="0070C0"/>
                </a:solidFill>
              </a:rPr>
              <a:t>Ашиглах  эх сурвалж</a:t>
            </a:r>
            <a:endParaRPr sz="2400"/>
          </a:p>
        </p:txBody>
      </p:sp>
      <p:sp>
        <p:nvSpPr>
          <p:cNvPr id="389" name="Google Shape;389;p3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62500" lnSpcReduction="20000"/>
          </a:bodyPr>
          <a:lstStyle/>
          <a:p>
            <a:pPr indent="-285750" lvl="0" marL="285750" rtl="0" algn="l">
              <a:spcBef>
                <a:spcPts val="0"/>
              </a:spcBef>
              <a:spcAft>
                <a:spcPts val="0"/>
              </a:spcAft>
              <a:buSzPct val="115000"/>
              <a:buChar char="•"/>
            </a:pPr>
            <a:r>
              <a:rPr b="1" lang="mn-MN"/>
              <a:t>Уншиж судлах нэмэлт материал: </a:t>
            </a:r>
            <a:endParaRPr/>
          </a:p>
          <a:p>
            <a:pPr indent="-285786" lvl="0" marL="285750" rtl="0" algn="l">
              <a:spcBef>
                <a:spcPts val="862"/>
              </a:spcBef>
              <a:spcAft>
                <a:spcPts val="0"/>
              </a:spcAft>
              <a:buSzPct val="115000"/>
              <a:buChar char="•"/>
            </a:pPr>
            <a:r>
              <a:rPr lang="mn-MN" sz="2100"/>
              <a:t>Батжаргал Д. Зуун жил. УБ.2013.</a:t>
            </a:r>
            <a:endParaRPr sz="2100"/>
          </a:p>
          <a:p>
            <a:pPr indent="-285750" lvl="0" marL="285750" rtl="0" algn="l">
              <a:spcBef>
                <a:spcPts val="900"/>
              </a:spcBef>
              <a:spcAft>
                <a:spcPts val="0"/>
              </a:spcAft>
              <a:buSzPct val="115000"/>
              <a:buChar char="•"/>
            </a:pPr>
            <a:r>
              <a:rPr lang="mn-MN"/>
              <a:t>Дэлэг Д. Монголын хэвлэл. УБ. 1971.</a:t>
            </a:r>
            <a:endParaRPr/>
          </a:p>
          <a:p>
            <a:pPr indent="-285750" lvl="0" marL="285750" rtl="0" algn="l">
              <a:spcBef>
                <a:spcPts val="900"/>
              </a:spcBef>
              <a:spcAft>
                <a:spcPts val="0"/>
              </a:spcAft>
              <a:buSzPct val="115000"/>
              <a:buChar char="•"/>
            </a:pPr>
            <a:r>
              <a:rPr lang="mn-MN"/>
              <a:t>Норовсүрэн Л. Монголын сэтгүүл зүйн түүхэн тойм. УБ. 2000. </a:t>
            </a:r>
            <a:endParaRPr/>
          </a:p>
          <a:p>
            <a:pPr indent="-285750" lvl="0" marL="285750" rtl="0" algn="l">
              <a:spcBef>
                <a:spcPts val="900"/>
              </a:spcBef>
              <a:spcAft>
                <a:spcPts val="0"/>
              </a:spcAft>
              <a:buSzPct val="115000"/>
              <a:buChar char="•"/>
            </a:pPr>
            <a:r>
              <a:rPr lang="mn-MN"/>
              <a:t>Норовсүрэн Л. ХХ зууны эхэн үеийн Монголын сэтгүүлчид. УБ.2012 </a:t>
            </a:r>
            <a:endParaRPr/>
          </a:p>
          <a:p>
            <a:pPr indent="-285750" lvl="0" marL="285750" rtl="0" algn="l">
              <a:spcBef>
                <a:spcPts val="900"/>
              </a:spcBef>
              <a:spcAft>
                <a:spcPts val="0"/>
              </a:spcAft>
              <a:buSzPct val="115000"/>
              <a:buChar char="•"/>
            </a:pPr>
            <a:r>
              <a:rPr b="1" lang="mn-MN"/>
              <a:t> </a:t>
            </a:r>
            <a:r>
              <a:rPr lang="mn-MN"/>
              <a:t>Галаарид Б. Монголын чөлөөт хэвлэлийн хөгжил төлөвшил. 2018</a:t>
            </a:r>
            <a:endParaRPr/>
          </a:p>
          <a:p>
            <a:pPr indent="-285750" lvl="0" marL="285750" rtl="0" algn="l">
              <a:spcBef>
                <a:spcPts val="900"/>
              </a:spcBef>
              <a:spcAft>
                <a:spcPts val="0"/>
              </a:spcAft>
              <a:buSzPct val="115000"/>
              <a:buChar char="•"/>
            </a:pPr>
            <a:r>
              <a:rPr lang="mn-MN"/>
              <a:t>Одмандах М. Монголын анхны тогтмол хэвлэлийн түүхийн судалгаа. 2021</a:t>
            </a:r>
            <a:endParaRPr/>
          </a:p>
          <a:p>
            <a:pPr indent="-285750" lvl="0" marL="285750" rtl="0" algn="l">
              <a:spcBef>
                <a:spcPts val="900"/>
              </a:spcBef>
              <a:spcAft>
                <a:spcPts val="0"/>
              </a:spcAft>
              <a:buSzPct val="115000"/>
              <a:buChar char="•"/>
            </a:pPr>
            <a:r>
              <a:rPr lang="mn-MN"/>
              <a:t>Чойжил М. Чихнээ сонсголонт радио. УБ., 1998 </a:t>
            </a:r>
            <a:endParaRPr/>
          </a:p>
          <a:p>
            <a:pPr indent="-285750" lvl="0" marL="285750" rtl="0" algn="l">
              <a:spcBef>
                <a:spcPts val="900"/>
              </a:spcBef>
              <a:spcAft>
                <a:spcPts val="0"/>
              </a:spcAft>
              <a:buSzPct val="115000"/>
              <a:buChar char="•"/>
            </a:pPr>
            <a:r>
              <a:rPr lang="mn-MN"/>
              <a:t>Ариунзаяа Н, Норовсүрэл Л. Радио сэтгүүл зүй. УБ., 2013.</a:t>
            </a:r>
            <a:endParaRPr/>
          </a:p>
          <a:p>
            <a:pPr indent="-285750" lvl="0" marL="285750" rtl="0" algn="l">
              <a:spcBef>
                <a:spcPts val="900"/>
              </a:spcBef>
              <a:spcAft>
                <a:spcPts val="0"/>
              </a:spcAft>
              <a:buSzPct val="115000"/>
              <a:buChar char="•"/>
            </a:pPr>
            <a:r>
              <a:rPr lang="mn-MN"/>
              <a:t>Фред С.Сиберт нар. Хэвлэл мэдээллийн дөрвөн онол.(орч Зулькафиль М, Өнөрбаяр Г.). УБ. 2016.  </a:t>
            </a:r>
            <a:endParaRPr/>
          </a:p>
          <a:p>
            <a:pPr indent="-176212" lvl="0" marL="285750" rtl="0" algn="l">
              <a:spcBef>
                <a:spcPts val="900"/>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2017-03-24T02:47:03Z</dcterms:created>
  <dc:creator>user</dc:creator>
</cp:coreProperties>
</file>