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Lst>
  <p:sldSz cy="10287000" cx="18288000"/>
  <p:notesSz cx="6858000" cy="9144000"/>
  <p:embeddedFontLst>
    <p:embeddedFont>
      <p:font typeface="Roboto"/>
      <p:regular r:id="rId47"/>
      <p:bold r:id="rId48"/>
      <p:italic r:id="rId49"/>
      <p:boldItalic r:id="rId50"/>
    </p:embeddedFont>
    <p:embeddedFont>
      <p:font typeface="Do Hyeon"/>
      <p:regular r:id="rId51"/>
    </p:embeddedFont>
    <p:embeddedFont>
      <p:font typeface="Nunito"/>
      <p:regular r:id="rId52"/>
      <p:bold r:id="rId53"/>
      <p:italic r:id="rId54"/>
      <p:boldItalic r:id="rId55"/>
    </p:embeddedFont>
    <p:embeddedFont>
      <p:font typeface="Lato"/>
      <p:regular r:id="rId56"/>
      <p:bold r:id="rId57"/>
      <p:italic r:id="rId58"/>
      <p:boldItalic r:id="rId59"/>
    </p:embeddedFont>
    <p:embeddedFont>
      <p:font typeface="Work Sans ExtraBold"/>
      <p:bold r:id="rId60"/>
      <p:boldItalic r:id="rId61"/>
    </p:embeddedFont>
    <p:embeddedFont>
      <p:font typeface="Bungee"/>
      <p:regular r:id="rId62"/>
    </p:embeddedFont>
    <p:embeddedFont>
      <p:font typeface="Anek Gurmukhi"/>
      <p:regular r:id="rId63"/>
      <p:bold r:id="rId6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Roboto-bold.fntdata"/><Relationship Id="rId47" Type="http://schemas.openxmlformats.org/officeDocument/2006/relationships/font" Target="fonts/Roboto-regular.fntdata"/><Relationship Id="rId49" Type="http://schemas.openxmlformats.org/officeDocument/2006/relationships/font" Target="fonts/Roboto-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Bungee-regular.fntdata"/><Relationship Id="rId61" Type="http://schemas.openxmlformats.org/officeDocument/2006/relationships/font" Target="fonts/WorkSansExtraBold-boldItalic.fntdata"/><Relationship Id="rId20" Type="http://schemas.openxmlformats.org/officeDocument/2006/relationships/slide" Target="slides/slide15.xml"/><Relationship Id="rId64" Type="http://schemas.openxmlformats.org/officeDocument/2006/relationships/font" Target="fonts/AnekGurmukhi-bold.fntdata"/><Relationship Id="rId63" Type="http://schemas.openxmlformats.org/officeDocument/2006/relationships/font" Target="fonts/AnekGurmukhi-regular.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WorkSansExtraBold-bold.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DoHyeon-regular.fntdata"/><Relationship Id="rId50" Type="http://schemas.openxmlformats.org/officeDocument/2006/relationships/font" Target="fonts/Roboto-boldItalic.fntdata"/><Relationship Id="rId53" Type="http://schemas.openxmlformats.org/officeDocument/2006/relationships/font" Target="fonts/Nunito-bold.fntdata"/><Relationship Id="rId52" Type="http://schemas.openxmlformats.org/officeDocument/2006/relationships/font" Target="fonts/Nunito-regular.fntdata"/><Relationship Id="rId11" Type="http://schemas.openxmlformats.org/officeDocument/2006/relationships/slide" Target="slides/slide6.xml"/><Relationship Id="rId55" Type="http://schemas.openxmlformats.org/officeDocument/2006/relationships/font" Target="fonts/Nunito-boldItalic.fntdata"/><Relationship Id="rId10" Type="http://schemas.openxmlformats.org/officeDocument/2006/relationships/slide" Target="slides/slide5.xml"/><Relationship Id="rId54" Type="http://schemas.openxmlformats.org/officeDocument/2006/relationships/font" Target="fonts/Nunito-italic.fntdata"/><Relationship Id="rId13" Type="http://schemas.openxmlformats.org/officeDocument/2006/relationships/slide" Target="slides/slide8.xml"/><Relationship Id="rId57" Type="http://schemas.openxmlformats.org/officeDocument/2006/relationships/font" Target="fonts/Lato-bold.fntdata"/><Relationship Id="rId12" Type="http://schemas.openxmlformats.org/officeDocument/2006/relationships/slide" Target="slides/slide7.xml"/><Relationship Id="rId56" Type="http://schemas.openxmlformats.org/officeDocument/2006/relationships/font" Target="fonts/Lato-regular.fntdata"/><Relationship Id="rId15" Type="http://schemas.openxmlformats.org/officeDocument/2006/relationships/slide" Target="slides/slide10.xml"/><Relationship Id="rId59" Type="http://schemas.openxmlformats.org/officeDocument/2006/relationships/font" Target="fonts/Lato-boldItalic.fntdata"/><Relationship Id="rId14" Type="http://schemas.openxmlformats.org/officeDocument/2006/relationships/slide" Target="slides/slide9.xml"/><Relationship Id="rId58" Type="http://schemas.openxmlformats.org/officeDocument/2006/relationships/font" Target="fonts/Lato-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2b7245d306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g2b7245d3060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2b4245f77ac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g2b4245f77ac_0_3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2b4245f77ac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g2b4245f77ac_0_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2c7e05b06f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g2c7e05b06fb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2b4245f77ac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g2b4245f77ac_0_4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2c7e05b06fb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g2c7e05b06fb_0_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2b4245f77ac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2b4245f77a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2b4245f77ac_0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g2b4245f77ac_0_9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2b4245f77ac_0_1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g2b4245f77ac_0_15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2b4245f77ac_0_1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g2b4245f77ac_0_17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2b4245f77ac_0_1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g2b4245f77ac_0_18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2b4245f77ac_0_1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g2b4245f77ac_0_19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g2b4245f77ac_0_2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g2b4245f77ac_0_24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g2b4245f77ac_0_2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g2b4245f77ac_0_27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g2b4245f77ac_0_3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g2b4245f77ac_0_30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g2b4245f77ac_0_3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g2b4245f77ac_0_33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g2b4245f77ac_0_3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g2b4245f77ac_0_36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g2b4245f77ac_0_3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g2b4245f77ac_0_39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g2b4245f77ac_0_4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g2b4245f77ac_0_4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g2b4245f77ac_0_4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g2b4245f77ac_0_44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g2b4245f77ac_0_4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g2b4245f77ac_0_45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g2b4245f77ac_0_5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g2b4245f77ac_0_50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g2b4245f77ac_0_9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531" name="Google Shape;531;g2b4245f77ac_0_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g2b4245f77ac_0_57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555" name="Google Shape;555;g2b4245f77ac_0_5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g2b4245f77ac_0_5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g2b4245f77ac_0_59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2" name="Shape 602"/>
        <p:cNvGrpSpPr/>
        <p:nvPr/>
      </p:nvGrpSpPr>
      <p:grpSpPr>
        <a:xfrm>
          <a:off x="0" y="0"/>
          <a:ext cx="0" cy="0"/>
          <a:chOff x="0" y="0"/>
          <a:chExt cx="0" cy="0"/>
        </a:xfrm>
      </p:grpSpPr>
      <p:sp>
        <p:nvSpPr>
          <p:cNvPr id="603" name="Google Shape;603;g2b4245f77ac_0_6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g2b4245f77ac_0_64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6" name="Shape 626"/>
        <p:cNvGrpSpPr/>
        <p:nvPr/>
      </p:nvGrpSpPr>
      <p:grpSpPr>
        <a:xfrm>
          <a:off x="0" y="0"/>
          <a:ext cx="0" cy="0"/>
          <a:chOff x="0" y="0"/>
          <a:chExt cx="0" cy="0"/>
        </a:xfrm>
      </p:grpSpPr>
      <p:sp>
        <p:nvSpPr>
          <p:cNvPr id="627" name="Google Shape;627;g2b4245f77ac_0_6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g2b4245f77ac_0_67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8" name="Shape 638"/>
        <p:cNvGrpSpPr/>
        <p:nvPr/>
      </p:nvGrpSpPr>
      <p:grpSpPr>
        <a:xfrm>
          <a:off x="0" y="0"/>
          <a:ext cx="0" cy="0"/>
          <a:chOff x="0" y="0"/>
          <a:chExt cx="0" cy="0"/>
        </a:xfrm>
      </p:grpSpPr>
      <p:sp>
        <p:nvSpPr>
          <p:cNvPr id="639" name="Google Shape;639;g2b4245f77ac_0_6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g2b4245f77ac_0_68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0" name="Shape 650"/>
        <p:cNvGrpSpPr/>
        <p:nvPr/>
      </p:nvGrpSpPr>
      <p:grpSpPr>
        <a:xfrm>
          <a:off x="0" y="0"/>
          <a:ext cx="0" cy="0"/>
          <a:chOff x="0" y="0"/>
          <a:chExt cx="0" cy="0"/>
        </a:xfrm>
      </p:grpSpPr>
      <p:sp>
        <p:nvSpPr>
          <p:cNvPr id="651" name="Google Shape;651;g2b4245f77ac_0_6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g2b4245f77ac_0_69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2" name="Shape 662"/>
        <p:cNvGrpSpPr/>
        <p:nvPr/>
      </p:nvGrpSpPr>
      <p:grpSpPr>
        <a:xfrm>
          <a:off x="0" y="0"/>
          <a:ext cx="0" cy="0"/>
          <a:chOff x="0" y="0"/>
          <a:chExt cx="0" cy="0"/>
        </a:xfrm>
      </p:grpSpPr>
      <p:sp>
        <p:nvSpPr>
          <p:cNvPr id="663" name="Google Shape;663;g2b4245f77ac_0_7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g2b4245f77ac_0_70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8" name="Shape 678"/>
        <p:cNvGrpSpPr/>
        <p:nvPr/>
      </p:nvGrpSpPr>
      <p:grpSpPr>
        <a:xfrm>
          <a:off x="0" y="0"/>
          <a:ext cx="0" cy="0"/>
          <a:chOff x="0" y="0"/>
          <a:chExt cx="0" cy="0"/>
        </a:xfrm>
      </p:grpSpPr>
      <p:sp>
        <p:nvSpPr>
          <p:cNvPr id="679" name="Google Shape;679;g2b4245f77ac_0_7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g2b4245f77ac_0_72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9" name="Shape 699"/>
        <p:cNvGrpSpPr/>
        <p:nvPr/>
      </p:nvGrpSpPr>
      <p:grpSpPr>
        <a:xfrm>
          <a:off x="0" y="0"/>
          <a:ext cx="0" cy="0"/>
          <a:chOff x="0" y="0"/>
          <a:chExt cx="0" cy="0"/>
        </a:xfrm>
      </p:grpSpPr>
      <p:sp>
        <p:nvSpPr>
          <p:cNvPr id="700" name="Google Shape;700;g2b4245f77ac_0_7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g2b4245f77ac_0_76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2" name="Shape 722"/>
        <p:cNvGrpSpPr/>
        <p:nvPr/>
      </p:nvGrpSpPr>
      <p:grpSpPr>
        <a:xfrm>
          <a:off x="0" y="0"/>
          <a:ext cx="0" cy="0"/>
          <a:chOff x="0" y="0"/>
          <a:chExt cx="0" cy="0"/>
        </a:xfrm>
      </p:grpSpPr>
      <p:sp>
        <p:nvSpPr>
          <p:cNvPr id="723" name="Google Shape;723;g2b4245f77ac_0_7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g2b4245f77ac_0_74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0" name="Shape 740"/>
        <p:cNvGrpSpPr/>
        <p:nvPr/>
      </p:nvGrpSpPr>
      <p:grpSpPr>
        <a:xfrm>
          <a:off x="0" y="0"/>
          <a:ext cx="0" cy="0"/>
          <a:chOff x="0" y="0"/>
          <a:chExt cx="0" cy="0"/>
        </a:xfrm>
      </p:grpSpPr>
      <p:sp>
        <p:nvSpPr>
          <p:cNvPr id="741" name="Google Shape;741;g2b437d3b5b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g2b437d3b5ba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8" name="Shape 758"/>
        <p:cNvGrpSpPr/>
        <p:nvPr/>
      </p:nvGrpSpPr>
      <p:grpSpPr>
        <a:xfrm>
          <a:off x="0" y="0"/>
          <a:ext cx="0" cy="0"/>
          <a:chOff x="0" y="0"/>
          <a:chExt cx="0" cy="0"/>
        </a:xfrm>
      </p:grpSpPr>
      <p:sp>
        <p:nvSpPr>
          <p:cNvPr id="759" name="Google Shape;759;g2b437d3b5ba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g2b437d3b5ba_0_1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6" name="Shape 776"/>
        <p:cNvGrpSpPr/>
        <p:nvPr/>
      </p:nvGrpSpPr>
      <p:grpSpPr>
        <a:xfrm>
          <a:off x="0" y="0"/>
          <a:ext cx="0" cy="0"/>
          <a:chOff x="0" y="0"/>
          <a:chExt cx="0" cy="0"/>
        </a:xfrm>
      </p:grpSpPr>
      <p:sp>
        <p:nvSpPr>
          <p:cNvPr id="777" name="Google Shape;777;g2b437d3b5ba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g2b437d3b5ba_0_3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9" name="Shape 799"/>
        <p:cNvGrpSpPr/>
        <p:nvPr/>
      </p:nvGrpSpPr>
      <p:grpSpPr>
        <a:xfrm>
          <a:off x="0" y="0"/>
          <a:ext cx="0" cy="0"/>
          <a:chOff x="0" y="0"/>
          <a:chExt cx="0" cy="0"/>
        </a:xfrm>
      </p:grpSpPr>
      <p:sp>
        <p:nvSpPr>
          <p:cNvPr id="800" name="Google Shape;800;g2b437d3b5ba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g2b437d3b5ba_0_5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5" name="Shape 815"/>
        <p:cNvGrpSpPr/>
        <p:nvPr/>
      </p:nvGrpSpPr>
      <p:grpSpPr>
        <a:xfrm>
          <a:off x="0" y="0"/>
          <a:ext cx="0" cy="0"/>
          <a:chOff x="0" y="0"/>
          <a:chExt cx="0" cy="0"/>
        </a:xfrm>
      </p:grpSpPr>
      <p:sp>
        <p:nvSpPr>
          <p:cNvPr id="816" name="Google Shape;816;g26d2aa0941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g26d2aa09416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9" name="Shape 829"/>
        <p:cNvGrpSpPr/>
        <p:nvPr/>
      </p:nvGrpSpPr>
      <p:grpSpPr>
        <a:xfrm>
          <a:off x="0" y="0"/>
          <a:ext cx="0" cy="0"/>
          <a:chOff x="0" y="0"/>
          <a:chExt cx="0" cy="0"/>
        </a:xfrm>
      </p:grpSpPr>
      <p:sp>
        <p:nvSpPr>
          <p:cNvPr id="830" name="Google Shape;830;g2b437d3b5ba_0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g2b437d3b5ba_0_7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2" name="Shape 852"/>
        <p:cNvGrpSpPr/>
        <p:nvPr/>
      </p:nvGrpSpPr>
      <p:grpSpPr>
        <a:xfrm>
          <a:off x="0" y="0"/>
          <a:ext cx="0" cy="0"/>
          <a:chOff x="0" y="0"/>
          <a:chExt cx="0" cy="0"/>
        </a:xfrm>
      </p:grpSpPr>
      <p:sp>
        <p:nvSpPr>
          <p:cNvPr id="853" name="Google Shape;85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5" name="Shape 865"/>
        <p:cNvGrpSpPr/>
        <p:nvPr/>
      </p:nvGrpSpPr>
      <p:grpSpPr>
        <a:xfrm>
          <a:off x="0" y="0"/>
          <a:ext cx="0" cy="0"/>
          <a:chOff x="0" y="0"/>
          <a:chExt cx="0" cy="0"/>
        </a:xfrm>
      </p:grpSpPr>
      <p:sp>
        <p:nvSpPr>
          <p:cNvPr id="866" name="Google Shape;866;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 name="Google Shape;13;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
  <p:cSld name="CUSTOM">
    <p:bg>
      <p:bgPr>
        <a:gradFill>
          <a:gsLst>
            <a:gs pos="0">
              <a:srgbClr val="FFFACC"/>
            </a:gs>
            <a:gs pos="100000">
              <a:srgbClr val="FFD3FC"/>
            </a:gs>
          </a:gsLst>
          <a:lin ang="0" scaled="0"/>
        </a:gradFill>
      </p:bgPr>
    </p:bg>
    <p:spTree>
      <p:nvGrpSpPr>
        <p:cNvPr id="15" name="Shape 15"/>
        <p:cNvGrpSpPr/>
        <p:nvPr/>
      </p:nvGrpSpPr>
      <p:grpSpPr>
        <a:xfrm>
          <a:off x="0" y="0"/>
          <a:ext cx="0" cy="0"/>
          <a:chOff x="0" y="0"/>
          <a:chExt cx="0" cy="0"/>
        </a:xfrm>
      </p:grpSpPr>
      <p:pic>
        <p:nvPicPr>
          <p:cNvPr id="16" name="Google Shape;16;p3"/>
          <p:cNvPicPr preferRelativeResize="0"/>
          <p:nvPr/>
        </p:nvPicPr>
        <p:blipFill>
          <a:blip r:embed="rId2">
            <a:alphaModFix/>
          </a:blip>
          <a:stretch>
            <a:fillRect/>
          </a:stretch>
        </p:blipFill>
        <p:spPr>
          <a:xfrm>
            <a:off x="0" y="0"/>
            <a:ext cx="18288000" cy="10287005"/>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 1">
  <p:cSld name="CUSTOM_1">
    <p:bg>
      <p:bgPr>
        <a:gradFill>
          <a:gsLst>
            <a:gs pos="0">
              <a:srgbClr val="FFFACC"/>
            </a:gs>
            <a:gs pos="100000">
              <a:srgbClr val="CDFFFA"/>
            </a:gs>
          </a:gsLst>
          <a:lin ang="0" scaled="0"/>
        </a:gradFill>
      </p:bgPr>
    </p:bg>
    <p:spTree>
      <p:nvGrpSpPr>
        <p:cNvPr id="17" name="Shape 17"/>
        <p:cNvGrpSpPr/>
        <p:nvPr/>
      </p:nvGrpSpPr>
      <p:grpSpPr>
        <a:xfrm>
          <a:off x="0" y="0"/>
          <a:ext cx="0" cy="0"/>
          <a:chOff x="0" y="0"/>
          <a:chExt cx="0" cy="0"/>
        </a:xfrm>
      </p:grpSpPr>
      <p:pic>
        <p:nvPicPr>
          <p:cNvPr id="18" name="Google Shape;18;p4"/>
          <p:cNvPicPr preferRelativeResize="0"/>
          <p:nvPr/>
        </p:nvPicPr>
        <p:blipFill>
          <a:blip r:embed="rId2">
            <a:alphaModFix/>
          </a:blip>
          <a:stretch>
            <a:fillRect/>
          </a:stretch>
        </p:blipFill>
        <p:spPr>
          <a:xfrm>
            <a:off x="0" y="0"/>
            <a:ext cx="18288000" cy="10287005"/>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 1 1">
  <p:cSld name="CUSTOM_1_1">
    <p:bg>
      <p:bgPr>
        <a:solidFill>
          <a:srgbClr val="FFFACC"/>
        </a:solidFill>
      </p:bgPr>
    </p:bg>
    <p:spTree>
      <p:nvGrpSpPr>
        <p:cNvPr id="19" name="Shape 19"/>
        <p:cNvGrpSpPr/>
        <p:nvPr/>
      </p:nvGrpSpPr>
      <p:grpSpPr>
        <a:xfrm>
          <a:off x="0" y="0"/>
          <a:ext cx="0" cy="0"/>
          <a:chOff x="0" y="0"/>
          <a:chExt cx="0" cy="0"/>
        </a:xfrm>
      </p:grpSpPr>
      <p:pic>
        <p:nvPicPr>
          <p:cNvPr id="20" name="Google Shape;20;p5"/>
          <p:cNvPicPr preferRelativeResize="0"/>
          <p:nvPr/>
        </p:nvPicPr>
        <p:blipFill>
          <a:blip r:embed="rId2">
            <a:alphaModFix/>
          </a:blip>
          <a:stretch>
            <a:fillRect/>
          </a:stretch>
        </p:blipFill>
        <p:spPr>
          <a:xfrm>
            <a:off x="0" y="0"/>
            <a:ext cx="18288000" cy="10287005"/>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 1 1 1">
  <p:cSld name="CUSTOM_1_1_1">
    <p:bg>
      <p:bgPr>
        <a:solidFill>
          <a:srgbClr val="FFD3FC"/>
        </a:solidFill>
      </p:bgPr>
    </p:bg>
    <p:spTree>
      <p:nvGrpSpPr>
        <p:cNvPr id="21" name="Shape 21"/>
        <p:cNvGrpSpPr/>
        <p:nvPr/>
      </p:nvGrpSpPr>
      <p:grpSpPr>
        <a:xfrm>
          <a:off x="0" y="0"/>
          <a:ext cx="0" cy="0"/>
          <a:chOff x="0" y="0"/>
          <a:chExt cx="0" cy="0"/>
        </a:xfrm>
      </p:grpSpPr>
      <p:pic>
        <p:nvPicPr>
          <p:cNvPr id="22" name="Google Shape;22;p6"/>
          <p:cNvPicPr preferRelativeResize="0"/>
          <p:nvPr/>
        </p:nvPicPr>
        <p:blipFill>
          <a:blip r:embed="rId2">
            <a:alphaModFix/>
          </a:blip>
          <a:stretch>
            <a:fillRect/>
          </a:stretch>
        </p:blipFill>
        <p:spPr>
          <a:xfrm>
            <a:off x="0" y="0"/>
            <a:ext cx="18288000" cy="10287005"/>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 1 1 1 1">
  <p:cSld name="CUSTOM_1_1_1_1">
    <p:bg>
      <p:bgPr>
        <a:solidFill>
          <a:srgbClr val="CDFFFA"/>
        </a:solidFill>
      </p:bgPr>
    </p:bg>
    <p:spTree>
      <p:nvGrpSpPr>
        <p:cNvPr id="23" name="Shape 23"/>
        <p:cNvGrpSpPr/>
        <p:nvPr/>
      </p:nvGrpSpPr>
      <p:grpSpPr>
        <a:xfrm>
          <a:off x="0" y="0"/>
          <a:ext cx="0" cy="0"/>
          <a:chOff x="0" y="0"/>
          <a:chExt cx="0" cy="0"/>
        </a:xfrm>
      </p:grpSpPr>
      <p:pic>
        <p:nvPicPr>
          <p:cNvPr id="24" name="Google Shape;24;p7"/>
          <p:cNvPicPr preferRelativeResize="0"/>
          <p:nvPr/>
        </p:nvPicPr>
        <p:blipFill>
          <a:blip r:embed="rId2">
            <a:alphaModFix/>
          </a:blip>
          <a:stretch>
            <a:fillRect/>
          </a:stretch>
        </p:blipFill>
        <p:spPr>
          <a:xfrm>
            <a:off x="0" y="0"/>
            <a:ext cx="18288000" cy="10287005"/>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5" name="Shape 25"/>
        <p:cNvGrpSpPr/>
        <p:nvPr/>
      </p:nvGrpSpPr>
      <p:grpSpPr>
        <a:xfrm>
          <a:off x="0" y="0"/>
          <a:ext cx="0" cy="0"/>
          <a:chOff x="0" y="0"/>
          <a:chExt cx="0" cy="0"/>
        </a:xfrm>
      </p:grpSpPr>
      <p:sp>
        <p:nvSpPr>
          <p:cNvPr id="26" name="Google Shape;26;p8"/>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8"/>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28" name="Google Shape;28;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1" name="Shape 31"/>
        <p:cNvGrpSpPr/>
        <p:nvPr/>
      </p:nvGrpSpPr>
      <p:grpSpPr>
        <a:xfrm>
          <a:off x="0" y="0"/>
          <a:ext cx="0" cy="0"/>
          <a:chOff x="0" y="0"/>
          <a:chExt cx="0" cy="0"/>
        </a:xfrm>
      </p:grpSpPr>
      <p:sp>
        <p:nvSpPr>
          <p:cNvPr id="32" name="Google Shape;32;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4" name="Google Shape;34;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7" name="Shape 37"/>
        <p:cNvGrpSpPr/>
        <p:nvPr/>
      </p:nvGrpSpPr>
      <p:grpSpPr>
        <a:xfrm>
          <a:off x="0" y="0"/>
          <a:ext cx="0" cy="0"/>
          <a:chOff x="0" y="0"/>
          <a:chExt cx="0" cy="0"/>
        </a:xfrm>
      </p:grpSpPr>
      <p:sp>
        <p:nvSpPr>
          <p:cNvPr id="38" name="Google Shape;38;p10"/>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10"/>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40" name="Google Shape;40;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3" name="Shape 43"/>
        <p:cNvGrpSpPr/>
        <p:nvPr/>
      </p:nvGrpSpPr>
      <p:grpSpPr>
        <a:xfrm>
          <a:off x="0" y="0"/>
          <a:ext cx="0" cy="0"/>
          <a:chOff x="0" y="0"/>
          <a:chExt cx="0" cy="0"/>
        </a:xfrm>
      </p:grpSpPr>
      <p:sp>
        <p:nvSpPr>
          <p:cNvPr id="44" name="Google Shape;44;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11"/>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6" name="Google Shape;46;p11"/>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7" name="Google Shape;47;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0" name="Shape 50"/>
        <p:cNvGrpSpPr/>
        <p:nvPr/>
      </p:nvGrpSpPr>
      <p:grpSpPr>
        <a:xfrm>
          <a:off x="0" y="0"/>
          <a:ext cx="0" cy="0"/>
          <a:chOff x="0" y="0"/>
          <a:chExt cx="0" cy="0"/>
        </a:xfrm>
      </p:grpSpPr>
      <p:sp>
        <p:nvSpPr>
          <p:cNvPr id="51" name="Google Shape;51;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12"/>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53" name="Google Shape;53;p12"/>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54" name="Google Shape;54;p12"/>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55" name="Google Shape;55;p12"/>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56" name="Google Shape;56;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1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4" name="Shape 64"/>
        <p:cNvGrpSpPr/>
        <p:nvPr/>
      </p:nvGrpSpPr>
      <p:grpSpPr>
        <a:xfrm>
          <a:off x="0" y="0"/>
          <a:ext cx="0" cy="0"/>
          <a:chOff x="0" y="0"/>
          <a:chExt cx="0" cy="0"/>
        </a:xfrm>
      </p:grpSpPr>
      <p:sp>
        <p:nvSpPr>
          <p:cNvPr id="65" name="Google Shape;65;p14"/>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14"/>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7" name="Google Shape;67;p14"/>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8" name="Google Shape;68;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p15"/>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15"/>
          <p:cNvSpPr/>
          <p:nvPr>
            <p:ph idx="2" type="pic"/>
          </p:nvPr>
        </p:nvSpPr>
        <p:spPr>
          <a:xfrm>
            <a:off x="1792288" y="612775"/>
            <a:ext cx="5486400" cy="4114800"/>
          </a:xfrm>
          <a:prstGeom prst="rect">
            <a:avLst/>
          </a:prstGeom>
          <a:noFill/>
          <a:ln>
            <a:noFill/>
          </a:ln>
        </p:spPr>
      </p:sp>
      <p:sp>
        <p:nvSpPr>
          <p:cNvPr id="74" name="Google Shape;74;p15"/>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75" name="Google Shape;75;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6"/>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17"/>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 name="Google Shape;86;p17"/>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7" name="Google Shape;87;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9.png"/><Relationship Id="rId4" Type="http://schemas.openxmlformats.org/officeDocument/2006/relationships/image" Target="../media/image7.png"/><Relationship Id="rId5" Type="http://schemas.openxmlformats.org/officeDocument/2006/relationships/image" Target="../media/image1.png"/><Relationship Id="rId6"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9.png"/><Relationship Id="rId4" Type="http://schemas.openxmlformats.org/officeDocument/2006/relationships/image" Target="../media/image7.png"/><Relationship Id="rId5" Type="http://schemas.openxmlformats.org/officeDocument/2006/relationships/image" Target="../media/image1.png"/><Relationship Id="rId6" Type="http://schemas.openxmlformats.org/officeDocument/2006/relationships/image" Target="../media/image5.png"/></Relationships>
</file>

<file path=ppt/slides/_rels/slide3.xml.rels><?xml version="1.0" encoding="UTF-8" standalone="yes"?><Relationships xmlns="http://schemas.openxmlformats.org/package/2006/relationships"><Relationship Id="rId10" Type="http://schemas.openxmlformats.org/officeDocument/2006/relationships/image" Target="../media/image12.png"/><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5" Type="http://schemas.openxmlformats.org/officeDocument/2006/relationships/image" Target="../media/image6.png"/><Relationship Id="rId6" Type="http://schemas.openxmlformats.org/officeDocument/2006/relationships/image" Target="../media/image4.png"/><Relationship Id="rId7" Type="http://schemas.openxmlformats.org/officeDocument/2006/relationships/image" Target="../media/image2.png"/><Relationship Id="rId8"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9.png"/><Relationship Id="rId4" Type="http://schemas.openxmlformats.org/officeDocument/2006/relationships/image" Target="../media/image7.png"/><Relationship Id="rId5" Type="http://schemas.openxmlformats.org/officeDocument/2006/relationships/image" Target="../media/image1.png"/><Relationship Id="rId6"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0" Type="http://schemas.openxmlformats.org/officeDocument/2006/relationships/image" Target="../media/image12.png"/><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5" Type="http://schemas.openxmlformats.org/officeDocument/2006/relationships/image" Target="../media/image6.png"/><Relationship Id="rId6" Type="http://schemas.openxmlformats.org/officeDocument/2006/relationships/image" Target="../media/image4.png"/><Relationship Id="rId7" Type="http://schemas.openxmlformats.org/officeDocument/2006/relationships/image" Target="../media/image2.png"/><Relationship Id="rId8"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 Id="rId3" Type="http://schemas.openxmlformats.org/officeDocument/2006/relationships/image" Target="../media/image24.png"/><Relationship Id="rId4" Type="http://schemas.openxmlformats.org/officeDocument/2006/relationships/image" Target="../media/image18.png"/><Relationship Id="rId5" Type="http://schemas.openxmlformats.org/officeDocument/2006/relationships/image" Target="../media/image7.png"/><Relationship Id="rId6" Type="http://schemas.openxmlformats.org/officeDocument/2006/relationships/image" Target="../media/image19.png"/><Relationship Id="rId7" Type="http://schemas.openxmlformats.org/officeDocument/2006/relationships/image" Target="../media/image17.png"/><Relationship Id="rId8"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 Id="rId3" Type="http://schemas.openxmlformats.org/officeDocument/2006/relationships/image" Target="../media/image7.png"/><Relationship Id="rId4" Type="http://schemas.openxmlformats.org/officeDocument/2006/relationships/image" Target="../media/image15.jpg"/><Relationship Id="rId5" Type="http://schemas.openxmlformats.org/officeDocument/2006/relationships/image" Target="../media/image16.png"/><Relationship Id="rId6" Type="http://schemas.openxmlformats.org/officeDocument/2006/relationships/image" Target="../media/image5.png"/><Relationship Id="rId7"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 Id="rId3" Type="http://schemas.openxmlformats.org/officeDocument/2006/relationships/image" Target="../media/image7.png"/><Relationship Id="rId4" Type="http://schemas.openxmlformats.org/officeDocument/2006/relationships/image" Target="../media/image15.jpg"/><Relationship Id="rId5" Type="http://schemas.openxmlformats.org/officeDocument/2006/relationships/image" Target="../media/image16.png"/><Relationship Id="rId6" Type="http://schemas.openxmlformats.org/officeDocument/2006/relationships/image" Target="../media/image5.png"/><Relationship Id="rId7"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 Id="rId3" Type="http://schemas.openxmlformats.org/officeDocument/2006/relationships/image" Target="../media/image7.png"/><Relationship Id="rId4" Type="http://schemas.openxmlformats.org/officeDocument/2006/relationships/image" Target="../media/image15.jpg"/><Relationship Id="rId5" Type="http://schemas.openxmlformats.org/officeDocument/2006/relationships/image" Target="../media/image16.png"/><Relationship Id="rId6" Type="http://schemas.openxmlformats.org/officeDocument/2006/relationships/image" Target="../media/image5.png"/><Relationship Id="rId7"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 Id="rId3" Type="http://schemas.openxmlformats.org/officeDocument/2006/relationships/image" Target="../media/image7.png"/><Relationship Id="rId4" Type="http://schemas.openxmlformats.org/officeDocument/2006/relationships/image" Target="../media/image15.jpg"/><Relationship Id="rId5" Type="http://schemas.openxmlformats.org/officeDocument/2006/relationships/image" Target="../media/image16.png"/><Relationship Id="rId6" Type="http://schemas.openxmlformats.org/officeDocument/2006/relationships/image" Target="../media/image5.png"/><Relationship Id="rId7"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15.jpg"/><Relationship Id="rId5" Type="http://schemas.openxmlformats.org/officeDocument/2006/relationships/image" Target="../media/image16.png"/><Relationship Id="rId6" Type="http://schemas.openxmlformats.org/officeDocument/2006/relationships/image" Target="../media/image5.png"/><Relationship Id="rId7"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 Id="rId3" Type="http://schemas.openxmlformats.org/officeDocument/2006/relationships/image" Target="../media/image2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 Id="rId3" Type="http://schemas.openxmlformats.org/officeDocument/2006/relationships/image" Target="../media/image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 Id="rId3" Type="http://schemas.openxmlformats.org/officeDocument/2006/relationships/image" Target="../media/image34.jpg"/><Relationship Id="rId4" Type="http://schemas.openxmlformats.org/officeDocument/2006/relationships/image" Target="../media/image7.png"/><Relationship Id="rId5" Type="http://schemas.openxmlformats.org/officeDocument/2006/relationships/image" Target="../media/image19.png"/><Relationship Id="rId6" Type="http://schemas.openxmlformats.org/officeDocument/2006/relationships/image" Target="../media/image22.png"/><Relationship Id="rId7" Type="http://schemas.openxmlformats.org/officeDocument/2006/relationships/image" Target="../media/image23.png"/></Relationships>
</file>

<file path=ppt/slides/_rels/slide32.xml.rels><?xml version="1.0" encoding="UTF-8" standalone="yes"?><Relationships xmlns="http://schemas.openxmlformats.org/package/2006/relationships"><Relationship Id="rId10" Type="http://schemas.openxmlformats.org/officeDocument/2006/relationships/image" Target="../media/image12.png"/><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5" Type="http://schemas.openxmlformats.org/officeDocument/2006/relationships/image" Target="../media/image6.png"/><Relationship Id="rId6" Type="http://schemas.openxmlformats.org/officeDocument/2006/relationships/image" Target="../media/image4.png"/><Relationship Id="rId7" Type="http://schemas.openxmlformats.org/officeDocument/2006/relationships/image" Target="../media/image2.png"/><Relationship Id="rId8" Type="http://schemas.openxmlformats.org/officeDocument/2006/relationships/image" Target="../media/image1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 Id="rId3" Type="http://schemas.openxmlformats.org/officeDocument/2006/relationships/image" Target="../media/image2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 Id="rId3" Type="http://schemas.openxmlformats.org/officeDocument/2006/relationships/image" Target="../media/image2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 Id="rId3" Type="http://schemas.openxmlformats.org/officeDocument/2006/relationships/image" Target="../media/image21.png"/></Relationships>
</file>

<file path=ppt/slides/_rels/slide36.xml.rels><?xml version="1.0" encoding="UTF-8" standalone="yes"?><Relationships xmlns="http://schemas.openxmlformats.org/package/2006/relationships"><Relationship Id="rId10" Type="http://schemas.openxmlformats.org/officeDocument/2006/relationships/image" Target="../media/image12.png"/><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5" Type="http://schemas.openxmlformats.org/officeDocument/2006/relationships/image" Target="../media/image6.png"/><Relationship Id="rId6" Type="http://schemas.openxmlformats.org/officeDocument/2006/relationships/image" Target="../media/image4.png"/><Relationship Id="rId7" Type="http://schemas.openxmlformats.org/officeDocument/2006/relationships/image" Target="../media/image2.png"/><Relationship Id="rId8" Type="http://schemas.openxmlformats.org/officeDocument/2006/relationships/image" Target="../media/image1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7.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33.png"/><Relationship Id="rId6" Type="http://schemas.openxmlformats.org/officeDocument/2006/relationships/image" Target="../media/image3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8.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33.png"/><Relationship Id="rId6" Type="http://schemas.openxmlformats.org/officeDocument/2006/relationships/image" Target="../media/image38.png"/></Relationships>
</file>

<file path=ppt/slides/_rels/slide39.xml.rels><?xml version="1.0" encoding="UTF-8" standalone="yes"?><Relationships xmlns="http://schemas.openxmlformats.org/package/2006/relationships"><Relationship Id="rId10" Type="http://schemas.openxmlformats.org/officeDocument/2006/relationships/image" Target="../media/image12.png"/><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5" Type="http://schemas.openxmlformats.org/officeDocument/2006/relationships/image" Target="../media/image6.png"/><Relationship Id="rId6" Type="http://schemas.openxmlformats.org/officeDocument/2006/relationships/image" Target="../media/image4.png"/><Relationship Id="rId7" Type="http://schemas.openxmlformats.org/officeDocument/2006/relationships/image" Target="../media/image2.png"/><Relationship Id="rId8" Type="http://schemas.openxmlformats.org/officeDocument/2006/relationships/image" Target="../media/image1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9.png"/><Relationship Id="rId4" Type="http://schemas.openxmlformats.org/officeDocument/2006/relationships/image" Target="../media/image7.png"/><Relationship Id="rId5" Type="http://schemas.openxmlformats.org/officeDocument/2006/relationships/image" Target="../media/image1.png"/><Relationship Id="rId6" Type="http://schemas.openxmlformats.org/officeDocument/2006/relationships/image" Target="../media/image36.png"/><Relationship Id="rId7" Type="http://schemas.openxmlformats.org/officeDocument/2006/relationships/image" Target="../media/image5.png"/></Relationships>
</file>

<file path=ppt/slides/_rels/slide41.xml.rels><?xml version="1.0" encoding="UTF-8" standalone="yes"?><Relationships xmlns="http://schemas.openxmlformats.org/package/2006/relationships"><Relationship Id="rId11" Type="http://schemas.openxmlformats.org/officeDocument/2006/relationships/image" Target="../media/image8.png"/><Relationship Id="rId10" Type="http://schemas.openxmlformats.org/officeDocument/2006/relationships/image" Target="../media/image11.png"/><Relationship Id="rId12" Type="http://schemas.openxmlformats.org/officeDocument/2006/relationships/image" Target="../media/image42.png"/><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1.png"/><Relationship Id="rId5" Type="http://schemas.openxmlformats.org/officeDocument/2006/relationships/image" Target="../media/image18.png"/><Relationship Id="rId6" Type="http://schemas.openxmlformats.org/officeDocument/2006/relationships/image" Target="../media/image45.png"/><Relationship Id="rId7" Type="http://schemas.openxmlformats.org/officeDocument/2006/relationships/image" Target="../media/image22.png"/><Relationship Id="rId8"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ACC"/>
            </a:gs>
            <a:gs pos="100000">
              <a:srgbClr val="CDFFFA"/>
            </a:gs>
          </a:gsLst>
          <a:lin ang="0" scaled="0"/>
        </a:gradFill>
      </p:bgPr>
    </p:bg>
    <p:spTree>
      <p:nvGrpSpPr>
        <p:cNvPr id="93" name="Shape 93"/>
        <p:cNvGrpSpPr/>
        <p:nvPr/>
      </p:nvGrpSpPr>
      <p:grpSpPr>
        <a:xfrm>
          <a:off x="0" y="0"/>
          <a:ext cx="0" cy="0"/>
          <a:chOff x="0" y="0"/>
          <a:chExt cx="0" cy="0"/>
        </a:xfrm>
      </p:grpSpPr>
      <p:sp>
        <p:nvSpPr>
          <p:cNvPr id="94" name="Google Shape;94;p18"/>
          <p:cNvSpPr/>
          <p:nvPr/>
        </p:nvSpPr>
        <p:spPr>
          <a:xfrm flipH="1" rot="6824655">
            <a:off x="-2718551" y="-2316536"/>
            <a:ext cx="9133647" cy="7854937"/>
          </a:xfrm>
          <a:custGeom>
            <a:rect b="b" l="l" r="r" t="t"/>
            <a:pathLst>
              <a:path extrusionOk="0" h="7857958" w="9137160">
                <a:moveTo>
                  <a:pt x="9137160" y="0"/>
                </a:moveTo>
                <a:lnTo>
                  <a:pt x="0" y="0"/>
                </a:lnTo>
                <a:lnTo>
                  <a:pt x="0" y="7857958"/>
                </a:lnTo>
                <a:lnTo>
                  <a:pt x="9137160" y="7857958"/>
                </a:lnTo>
                <a:lnTo>
                  <a:pt x="9137160" y="0"/>
                </a:lnTo>
                <a:close/>
              </a:path>
            </a:pathLst>
          </a:custGeom>
          <a:blipFill rotWithShape="1">
            <a:blip r:embed="rId3">
              <a:alphaModFix/>
            </a:blip>
            <a:stretch>
              <a:fillRect b="0" l="0" r="0" t="0"/>
            </a:stretch>
          </a:blipFill>
          <a:ln>
            <a:noFill/>
          </a:ln>
        </p:spPr>
      </p:sp>
      <p:sp>
        <p:nvSpPr>
          <p:cNvPr id="95" name="Google Shape;95;p18"/>
          <p:cNvSpPr/>
          <p:nvPr/>
        </p:nvSpPr>
        <p:spPr>
          <a:xfrm flipH="1" rot="-3725269">
            <a:off x="12723247" y="4047069"/>
            <a:ext cx="9125102" cy="7847588"/>
          </a:xfrm>
          <a:custGeom>
            <a:rect b="b" l="l" r="r" t="t"/>
            <a:pathLst>
              <a:path extrusionOk="0" h="7857958" w="9137160">
                <a:moveTo>
                  <a:pt x="9137160" y="0"/>
                </a:moveTo>
                <a:lnTo>
                  <a:pt x="0" y="0"/>
                </a:lnTo>
                <a:lnTo>
                  <a:pt x="0" y="7857957"/>
                </a:lnTo>
                <a:lnTo>
                  <a:pt x="9137160" y="7857957"/>
                </a:lnTo>
                <a:lnTo>
                  <a:pt x="9137160" y="0"/>
                </a:lnTo>
                <a:close/>
              </a:path>
            </a:pathLst>
          </a:custGeom>
          <a:blipFill rotWithShape="1">
            <a:blip r:embed="rId4">
              <a:alphaModFix/>
            </a:blip>
            <a:stretch>
              <a:fillRect b="0" l="0" r="0" t="0"/>
            </a:stretch>
          </a:blipFill>
          <a:ln>
            <a:noFill/>
          </a:ln>
        </p:spPr>
      </p:sp>
      <p:sp>
        <p:nvSpPr>
          <p:cNvPr id="96" name="Google Shape;96;p18"/>
          <p:cNvSpPr/>
          <p:nvPr/>
        </p:nvSpPr>
        <p:spPr>
          <a:xfrm>
            <a:off x="3311486" y="678611"/>
            <a:ext cx="12049229" cy="8806891"/>
          </a:xfrm>
          <a:custGeom>
            <a:rect b="b" l="l" r="r" t="t"/>
            <a:pathLst>
              <a:path extrusionOk="0" h="8806891" w="12049229">
                <a:moveTo>
                  <a:pt x="0" y="0"/>
                </a:moveTo>
                <a:lnTo>
                  <a:pt x="12049229" y="0"/>
                </a:lnTo>
                <a:lnTo>
                  <a:pt x="12049229" y="8806891"/>
                </a:lnTo>
                <a:lnTo>
                  <a:pt x="0" y="8806891"/>
                </a:lnTo>
                <a:lnTo>
                  <a:pt x="0" y="0"/>
                </a:lnTo>
                <a:close/>
              </a:path>
            </a:pathLst>
          </a:custGeom>
          <a:blipFill rotWithShape="1">
            <a:blip r:embed="rId5">
              <a:alphaModFix/>
            </a:blip>
            <a:stretch>
              <a:fillRect b="0" l="0" r="0" t="0"/>
            </a:stretch>
          </a:blipFill>
          <a:ln>
            <a:noFill/>
          </a:ln>
        </p:spPr>
      </p:sp>
      <p:sp>
        <p:nvSpPr>
          <p:cNvPr id="97" name="Google Shape;97;p18"/>
          <p:cNvSpPr txBox="1"/>
          <p:nvPr/>
        </p:nvSpPr>
        <p:spPr>
          <a:xfrm>
            <a:off x="4572000" y="2192975"/>
            <a:ext cx="8728200" cy="6883500"/>
          </a:xfrm>
          <a:prstGeom prst="rect">
            <a:avLst/>
          </a:prstGeom>
          <a:noFill/>
          <a:ln>
            <a:noFill/>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t/>
            </a:r>
            <a:endParaRPr sz="2400">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b="1" lang="en-US" sz="3600">
                <a:solidFill>
                  <a:srgbClr val="0A1D37"/>
                </a:solidFill>
                <a:latin typeface="Lato"/>
                <a:ea typeface="Lato"/>
                <a:cs typeface="Lato"/>
                <a:sym typeface="Lato"/>
              </a:rPr>
              <a:t>Good Governance and Social Responsibility</a:t>
            </a:r>
            <a:endParaRPr b="1" sz="36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3600">
              <a:solidFill>
                <a:srgbClr val="0A1D37"/>
              </a:solidFill>
              <a:latin typeface="Lato"/>
              <a:ea typeface="Lato"/>
              <a:cs typeface="Lato"/>
              <a:sym typeface="Lato"/>
            </a:endParaRPr>
          </a:p>
          <a:p>
            <a:pPr indent="0" lvl="0" marL="0" rtl="0" algn="ctr">
              <a:lnSpc>
                <a:spcPct val="80000"/>
              </a:lnSpc>
              <a:spcBef>
                <a:spcPts val="0"/>
              </a:spcBef>
              <a:spcAft>
                <a:spcPts val="0"/>
              </a:spcAft>
              <a:buClr>
                <a:schemeClr val="dk1"/>
              </a:buClr>
              <a:buSzPts val="1100"/>
              <a:buFont typeface="Arial"/>
              <a:buNone/>
            </a:pPr>
            <a:r>
              <a:rPr lang="en-US" sz="3600">
                <a:solidFill>
                  <a:srgbClr val="151F29"/>
                </a:solidFill>
                <a:latin typeface="Work Sans ExtraBold"/>
                <a:ea typeface="Work Sans ExtraBold"/>
                <a:cs typeface="Work Sans ExtraBold"/>
                <a:sym typeface="Work Sans ExtraBold"/>
              </a:rPr>
              <a:t>Organizations: Their Political, Structural &amp; Economic Environment</a:t>
            </a:r>
            <a:endParaRPr sz="3600">
              <a:solidFill>
                <a:srgbClr val="0A1D37"/>
              </a:solidFill>
              <a:latin typeface="Do Hyeon"/>
              <a:ea typeface="Do Hyeon"/>
              <a:cs typeface="Do Hyeon"/>
              <a:sym typeface="Do Hyeon"/>
            </a:endParaRPr>
          </a:p>
          <a:p>
            <a:pPr indent="0" lvl="0" marL="0" rtl="0" algn="ctr">
              <a:spcBef>
                <a:spcPts val="0"/>
              </a:spcBef>
              <a:spcAft>
                <a:spcPts val="0"/>
              </a:spcAft>
              <a:buClr>
                <a:schemeClr val="dk1"/>
              </a:buClr>
              <a:buSzPts val="1100"/>
              <a:buFont typeface="Arial"/>
              <a:buNone/>
            </a:pPr>
            <a:r>
              <a:rPr b="1" lang="en-US" sz="3600">
                <a:solidFill>
                  <a:srgbClr val="0A1D37"/>
                </a:solidFill>
                <a:latin typeface="Lato"/>
                <a:ea typeface="Lato"/>
                <a:cs typeface="Lato"/>
                <a:sym typeface="Lato"/>
              </a:rPr>
              <a:t>Week 3</a:t>
            </a:r>
            <a:endParaRPr b="1" sz="3600">
              <a:solidFill>
                <a:srgbClr val="0A1D37"/>
              </a:solidFill>
              <a:latin typeface="Lato"/>
              <a:ea typeface="Lato"/>
              <a:cs typeface="Lato"/>
              <a:sym typeface="Lato"/>
            </a:endParaRPr>
          </a:p>
          <a:p>
            <a:pPr indent="0" lvl="0" marL="0" rtl="0" algn="l">
              <a:spcBef>
                <a:spcPts val="0"/>
              </a:spcBef>
              <a:spcAft>
                <a:spcPts val="0"/>
              </a:spcAft>
              <a:buClr>
                <a:schemeClr val="dk1"/>
              </a:buClr>
              <a:buSzPts val="1100"/>
              <a:buFont typeface="Arial"/>
              <a:buNone/>
            </a:pPr>
            <a:r>
              <a:t/>
            </a:r>
            <a:endParaRPr b="1" sz="36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3600">
                <a:solidFill>
                  <a:srgbClr val="0A1D37"/>
                </a:solidFill>
                <a:latin typeface="Lato"/>
                <a:ea typeface="Lato"/>
                <a:cs typeface="Lato"/>
                <a:sym typeface="Lato"/>
              </a:rPr>
              <a:t>Lecturer:</a:t>
            </a:r>
            <a:endParaRPr b="1" sz="36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36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3800">
                <a:solidFill>
                  <a:srgbClr val="0A1D37"/>
                </a:solidFill>
                <a:latin typeface="Lato"/>
                <a:ea typeface="Lato"/>
                <a:cs typeface="Lato"/>
                <a:sym typeface="Lato"/>
              </a:rPr>
              <a:t>Fidela Reyes Balajadia</a:t>
            </a:r>
            <a:endParaRPr b="1" sz="38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3600">
                <a:solidFill>
                  <a:srgbClr val="0A1D37"/>
                </a:solidFill>
                <a:latin typeface="Lato"/>
                <a:ea typeface="Lato"/>
                <a:cs typeface="Lato"/>
                <a:sym typeface="Lato"/>
              </a:rPr>
              <a:t>Associate Professor 2</a:t>
            </a:r>
            <a:endParaRPr b="1" sz="36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3600">
                <a:solidFill>
                  <a:srgbClr val="0A1D37"/>
                </a:solidFill>
                <a:latin typeface="Lato"/>
                <a:ea typeface="Lato"/>
                <a:cs typeface="Lato"/>
                <a:sym typeface="Lato"/>
              </a:rPr>
              <a:t>University of the Assumption, Philippines</a:t>
            </a:r>
            <a:endParaRPr sz="3600">
              <a:latin typeface="Roboto"/>
              <a:ea typeface="Roboto"/>
              <a:cs typeface="Roboto"/>
              <a:sym typeface="Roboto"/>
            </a:endParaRPr>
          </a:p>
        </p:txBody>
      </p:sp>
      <p:sp>
        <p:nvSpPr>
          <p:cNvPr id="98" name="Google Shape;98;p18"/>
          <p:cNvSpPr/>
          <p:nvPr/>
        </p:nvSpPr>
        <p:spPr>
          <a:xfrm flipH="1" rot="2475194">
            <a:off x="2490271" y="6735482"/>
            <a:ext cx="1594864" cy="2542538"/>
          </a:xfrm>
          <a:custGeom>
            <a:rect b="b" l="l" r="r" t="t"/>
            <a:pathLst>
              <a:path extrusionOk="0" h="2540181" w="1593386">
                <a:moveTo>
                  <a:pt x="1593386" y="0"/>
                </a:moveTo>
                <a:lnTo>
                  <a:pt x="0" y="0"/>
                </a:lnTo>
                <a:lnTo>
                  <a:pt x="0" y="2540181"/>
                </a:lnTo>
                <a:lnTo>
                  <a:pt x="1593386" y="2540181"/>
                </a:lnTo>
                <a:lnTo>
                  <a:pt x="1593386" y="0"/>
                </a:lnTo>
                <a:close/>
              </a:path>
            </a:pathLst>
          </a:custGeom>
          <a:blipFill rotWithShape="1">
            <a:blip r:embed="rId6">
              <a:alphaModFix/>
            </a:blip>
            <a:stretch>
              <a:fillRect b="0" l="0" r="0" t="0"/>
            </a:stretch>
          </a:blipFill>
          <a:ln>
            <a:noFill/>
          </a:ln>
        </p:spPr>
      </p:sp>
      <p:sp>
        <p:nvSpPr>
          <p:cNvPr id="99" name="Google Shape;99;p18"/>
          <p:cNvSpPr/>
          <p:nvPr/>
        </p:nvSpPr>
        <p:spPr>
          <a:xfrm rot="-2700000">
            <a:off x="14178175" y="6876342"/>
            <a:ext cx="1594272" cy="2541594"/>
          </a:xfrm>
          <a:custGeom>
            <a:rect b="b" l="l" r="r" t="t"/>
            <a:pathLst>
              <a:path extrusionOk="0" h="2540181" w="1593386">
                <a:moveTo>
                  <a:pt x="0" y="0"/>
                </a:moveTo>
                <a:lnTo>
                  <a:pt x="1593386" y="0"/>
                </a:lnTo>
                <a:lnTo>
                  <a:pt x="1593386" y="2540181"/>
                </a:lnTo>
                <a:lnTo>
                  <a:pt x="0" y="2540181"/>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ACC"/>
            </a:gs>
            <a:gs pos="100000">
              <a:srgbClr val="CDFFFA"/>
            </a:gs>
          </a:gsLst>
          <a:lin ang="0" scaled="0"/>
        </a:gradFill>
      </p:bgPr>
    </p:bg>
    <p:spTree>
      <p:nvGrpSpPr>
        <p:cNvPr id="103" name="Shape 103"/>
        <p:cNvGrpSpPr/>
        <p:nvPr/>
      </p:nvGrpSpPr>
      <p:grpSpPr>
        <a:xfrm>
          <a:off x="0" y="0"/>
          <a:ext cx="0" cy="0"/>
          <a:chOff x="0" y="0"/>
          <a:chExt cx="0" cy="0"/>
        </a:xfrm>
      </p:grpSpPr>
      <p:sp>
        <p:nvSpPr>
          <p:cNvPr id="104" name="Google Shape;104;p19"/>
          <p:cNvSpPr/>
          <p:nvPr/>
        </p:nvSpPr>
        <p:spPr>
          <a:xfrm flipH="1" rot="6824655">
            <a:off x="-2718551" y="-2316536"/>
            <a:ext cx="9133647" cy="7854937"/>
          </a:xfrm>
          <a:custGeom>
            <a:rect b="b" l="l" r="r" t="t"/>
            <a:pathLst>
              <a:path extrusionOk="0" h="7857958" w="9137160">
                <a:moveTo>
                  <a:pt x="9137160" y="0"/>
                </a:moveTo>
                <a:lnTo>
                  <a:pt x="0" y="0"/>
                </a:lnTo>
                <a:lnTo>
                  <a:pt x="0" y="7857958"/>
                </a:lnTo>
                <a:lnTo>
                  <a:pt x="9137160" y="7857958"/>
                </a:lnTo>
                <a:lnTo>
                  <a:pt x="9137160" y="0"/>
                </a:lnTo>
                <a:close/>
              </a:path>
            </a:pathLst>
          </a:custGeom>
          <a:blipFill rotWithShape="1">
            <a:blip r:embed="rId3">
              <a:alphaModFix/>
            </a:blip>
            <a:stretch>
              <a:fillRect b="0" l="0" r="0" t="0"/>
            </a:stretch>
          </a:blipFill>
          <a:ln>
            <a:noFill/>
          </a:ln>
        </p:spPr>
      </p:sp>
      <p:sp>
        <p:nvSpPr>
          <p:cNvPr id="105" name="Google Shape;105;p19"/>
          <p:cNvSpPr/>
          <p:nvPr/>
        </p:nvSpPr>
        <p:spPr>
          <a:xfrm flipH="1" rot="-3725269">
            <a:off x="12723247" y="4047069"/>
            <a:ext cx="9125102" cy="7847588"/>
          </a:xfrm>
          <a:custGeom>
            <a:rect b="b" l="l" r="r" t="t"/>
            <a:pathLst>
              <a:path extrusionOk="0" h="7857958" w="9137160">
                <a:moveTo>
                  <a:pt x="9137160" y="0"/>
                </a:moveTo>
                <a:lnTo>
                  <a:pt x="0" y="0"/>
                </a:lnTo>
                <a:lnTo>
                  <a:pt x="0" y="7857957"/>
                </a:lnTo>
                <a:lnTo>
                  <a:pt x="9137160" y="7857957"/>
                </a:lnTo>
                <a:lnTo>
                  <a:pt x="9137160" y="0"/>
                </a:lnTo>
                <a:close/>
              </a:path>
            </a:pathLst>
          </a:custGeom>
          <a:blipFill rotWithShape="1">
            <a:blip r:embed="rId4">
              <a:alphaModFix/>
            </a:blip>
            <a:stretch>
              <a:fillRect b="0" l="0" r="0" t="0"/>
            </a:stretch>
          </a:blipFill>
          <a:ln>
            <a:noFill/>
          </a:ln>
        </p:spPr>
      </p:sp>
      <p:sp>
        <p:nvSpPr>
          <p:cNvPr id="106" name="Google Shape;106;p19"/>
          <p:cNvSpPr/>
          <p:nvPr/>
        </p:nvSpPr>
        <p:spPr>
          <a:xfrm>
            <a:off x="948375" y="320025"/>
            <a:ext cx="16597813" cy="9181184"/>
          </a:xfrm>
          <a:custGeom>
            <a:rect b="b" l="l" r="r" t="t"/>
            <a:pathLst>
              <a:path extrusionOk="0" h="8806891" w="12049229">
                <a:moveTo>
                  <a:pt x="0" y="0"/>
                </a:moveTo>
                <a:lnTo>
                  <a:pt x="12049229" y="0"/>
                </a:lnTo>
                <a:lnTo>
                  <a:pt x="12049229" y="8806891"/>
                </a:lnTo>
                <a:lnTo>
                  <a:pt x="0" y="8806891"/>
                </a:lnTo>
                <a:lnTo>
                  <a:pt x="0" y="0"/>
                </a:lnTo>
                <a:close/>
              </a:path>
            </a:pathLst>
          </a:custGeom>
          <a:blipFill rotWithShape="1">
            <a:blip r:embed="rId5">
              <a:alphaModFix/>
            </a:blip>
            <a:stretch>
              <a:fillRect b="0" l="0" r="0" t="0"/>
            </a:stretch>
          </a:blipFill>
          <a:ln>
            <a:noFill/>
          </a:ln>
        </p:spPr>
      </p:sp>
      <p:sp>
        <p:nvSpPr>
          <p:cNvPr id="107" name="Google Shape;107;p19"/>
          <p:cNvSpPr/>
          <p:nvPr/>
        </p:nvSpPr>
        <p:spPr>
          <a:xfrm flipH="1" rot="2475194">
            <a:off x="-416929" y="8580432"/>
            <a:ext cx="1594864" cy="2542538"/>
          </a:xfrm>
          <a:custGeom>
            <a:rect b="b" l="l" r="r" t="t"/>
            <a:pathLst>
              <a:path extrusionOk="0" h="2540181" w="1593386">
                <a:moveTo>
                  <a:pt x="1593386" y="0"/>
                </a:moveTo>
                <a:lnTo>
                  <a:pt x="0" y="0"/>
                </a:lnTo>
                <a:lnTo>
                  <a:pt x="0" y="2540181"/>
                </a:lnTo>
                <a:lnTo>
                  <a:pt x="1593386" y="2540181"/>
                </a:lnTo>
                <a:lnTo>
                  <a:pt x="1593386" y="0"/>
                </a:lnTo>
                <a:close/>
              </a:path>
            </a:pathLst>
          </a:custGeom>
          <a:blipFill rotWithShape="1">
            <a:blip r:embed="rId6">
              <a:alphaModFix/>
            </a:blip>
            <a:stretch>
              <a:fillRect b="0" l="0" r="0" t="0"/>
            </a:stretch>
          </a:blipFill>
          <a:ln>
            <a:noFill/>
          </a:ln>
        </p:spPr>
      </p:sp>
      <p:sp>
        <p:nvSpPr>
          <p:cNvPr id="108" name="Google Shape;108;p19"/>
          <p:cNvSpPr/>
          <p:nvPr/>
        </p:nvSpPr>
        <p:spPr>
          <a:xfrm rot="-2700000">
            <a:off x="16694025" y="8246642"/>
            <a:ext cx="1594272" cy="2541594"/>
          </a:xfrm>
          <a:custGeom>
            <a:rect b="b" l="l" r="r" t="t"/>
            <a:pathLst>
              <a:path extrusionOk="0" h="2540181" w="1593386">
                <a:moveTo>
                  <a:pt x="0" y="0"/>
                </a:moveTo>
                <a:lnTo>
                  <a:pt x="1593386" y="0"/>
                </a:lnTo>
                <a:lnTo>
                  <a:pt x="1593386" y="2540181"/>
                </a:lnTo>
                <a:lnTo>
                  <a:pt x="0" y="2540181"/>
                </a:lnTo>
                <a:lnTo>
                  <a:pt x="0" y="0"/>
                </a:lnTo>
                <a:close/>
              </a:path>
            </a:pathLst>
          </a:custGeom>
          <a:blipFill rotWithShape="1">
            <a:blip r:embed="rId6">
              <a:alphaModFix/>
            </a:blip>
            <a:stretch>
              <a:fillRect b="0" l="0" r="0" t="0"/>
            </a:stretch>
          </a:blipFill>
          <a:ln>
            <a:noFill/>
          </a:ln>
        </p:spPr>
      </p:sp>
      <p:sp>
        <p:nvSpPr>
          <p:cNvPr id="109" name="Google Shape;109;p19"/>
          <p:cNvSpPr txBox="1"/>
          <p:nvPr/>
        </p:nvSpPr>
        <p:spPr>
          <a:xfrm>
            <a:off x="1236025" y="1359200"/>
            <a:ext cx="14892300" cy="813420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None/>
            </a:pPr>
            <a:r>
              <a:t/>
            </a:r>
            <a:endParaRPr>
              <a:solidFill>
                <a:schemeClr val="dk1"/>
              </a:solidFill>
            </a:endParaRPr>
          </a:p>
          <a:p>
            <a:pPr indent="0" lvl="0" marL="0" rtl="0" algn="ctr">
              <a:lnSpc>
                <a:spcPct val="115000"/>
              </a:lnSpc>
              <a:spcBef>
                <a:spcPts val="1200"/>
              </a:spcBef>
              <a:spcAft>
                <a:spcPts val="0"/>
              </a:spcAft>
              <a:buSzPts val="1100"/>
              <a:buNone/>
            </a:pPr>
            <a:r>
              <a:rPr b="1" lang="en-US" sz="3900">
                <a:solidFill>
                  <a:schemeClr val="dk1"/>
                </a:solidFill>
              </a:rPr>
              <a:t>Lecture Learning Objectives:</a:t>
            </a:r>
            <a:endParaRPr b="1" sz="39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rPr lang="en-US" sz="3500">
                <a:solidFill>
                  <a:schemeClr val="dk1"/>
                </a:solidFill>
              </a:rPr>
              <a:t>At the end of the lecture, you will be able to:</a:t>
            </a:r>
            <a:endParaRPr sz="3500">
              <a:solidFill>
                <a:schemeClr val="dk1"/>
              </a:solidFill>
            </a:endParaRPr>
          </a:p>
          <a:p>
            <a:pPr indent="-450850" lvl="0" marL="457200" marR="0" rtl="0" algn="l">
              <a:lnSpc>
                <a:spcPct val="115000"/>
              </a:lnSpc>
              <a:spcBef>
                <a:spcPts val="1200"/>
              </a:spcBef>
              <a:spcAft>
                <a:spcPts val="0"/>
              </a:spcAft>
              <a:buSzPts val="3500"/>
              <a:buFont typeface="Roboto"/>
              <a:buAutoNum type="arabicPeriod"/>
            </a:pPr>
            <a:r>
              <a:rPr lang="en-US" sz="3500">
                <a:latin typeface="Roboto"/>
                <a:ea typeface="Roboto"/>
                <a:cs typeface="Roboto"/>
                <a:sym typeface="Roboto"/>
              </a:rPr>
              <a:t>Understand and explain organizational theory, structure, design, centralization/decentralization and levels</a:t>
            </a:r>
            <a:endParaRPr sz="3500">
              <a:latin typeface="Roboto"/>
              <a:ea typeface="Roboto"/>
              <a:cs typeface="Roboto"/>
              <a:sym typeface="Roboto"/>
            </a:endParaRPr>
          </a:p>
          <a:p>
            <a:pPr indent="-450850" lvl="0" marL="457200" marR="0" rtl="0" algn="l">
              <a:lnSpc>
                <a:spcPct val="115000"/>
              </a:lnSpc>
              <a:spcBef>
                <a:spcPts val="0"/>
              </a:spcBef>
              <a:spcAft>
                <a:spcPts val="0"/>
              </a:spcAft>
              <a:buSzPts val="3500"/>
              <a:buFont typeface="Roboto"/>
              <a:buAutoNum type="arabicPeriod"/>
            </a:pPr>
            <a:r>
              <a:rPr lang="en-US" sz="3500">
                <a:latin typeface="Roboto"/>
                <a:ea typeface="Roboto"/>
                <a:cs typeface="Roboto"/>
                <a:sym typeface="Roboto"/>
              </a:rPr>
              <a:t>Discuss the implications of government </a:t>
            </a:r>
            <a:r>
              <a:rPr lang="en-US" sz="3500">
                <a:latin typeface="Roboto"/>
                <a:ea typeface="Roboto"/>
                <a:cs typeface="Roboto"/>
                <a:sym typeface="Roboto"/>
              </a:rPr>
              <a:t>regulation</a:t>
            </a:r>
            <a:endParaRPr sz="3500">
              <a:latin typeface="Roboto"/>
              <a:ea typeface="Roboto"/>
              <a:cs typeface="Roboto"/>
              <a:sym typeface="Roboto"/>
            </a:endParaRPr>
          </a:p>
          <a:p>
            <a:pPr indent="-450850" lvl="0" marL="457200" marR="0" rtl="0" algn="l">
              <a:lnSpc>
                <a:spcPct val="115000"/>
              </a:lnSpc>
              <a:spcBef>
                <a:spcPts val="0"/>
              </a:spcBef>
              <a:spcAft>
                <a:spcPts val="0"/>
              </a:spcAft>
              <a:buSzPts val="3500"/>
              <a:buFont typeface="Roboto"/>
              <a:buAutoNum type="arabicPeriod"/>
            </a:pPr>
            <a:r>
              <a:rPr lang="en-US" sz="3500">
                <a:latin typeface="Roboto"/>
                <a:ea typeface="Roboto"/>
                <a:cs typeface="Roboto"/>
                <a:sym typeface="Roboto"/>
              </a:rPr>
              <a:t>Enumerate the </a:t>
            </a:r>
            <a:r>
              <a:rPr lang="en-US" sz="3500">
                <a:latin typeface="Roboto"/>
                <a:ea typeface="Roboto"/>
                <a:cs typeface="Roboto"/>
                <a:sym typeface="Roboto"/>
              </a:rPr>
              <a:t>advantages</a:t>
            </a:r>
            <a:r>
              <a:rPr lang="en-US" sz="3500">
                <a:latin typeface="Roboto"/>
                <a:ea typeface="Roboto"/>
                <a:cs typeface="Roboto"/>
                <a:sym typeface="Roboto"/>
              </a:rPr>
              <a:t> and </a:t>
            </a:r>
            <a:r>
              <a:rPr lang="en-US" sz="3500">
                <a:latin typeface="Roboto"/>
                <a:ea typeface="Roboto"/>
                <a:cs typeface="Roboto"/>
                <a:sym typeface="Roboto"/>
              </a:rPr>
              <a:t>disadvantages</a:t>
            </a:r>
            <a:r>
              <a:rPr lang="en-US" sz="3500">
                <a:latin typeface="Roboto"/>
                <a:ea typeface="Roboto"/>
                <a:cs typeface="Roboto"/>
                <a:sym typeface="Roboto"/>
              </a:rPr>
              <a:t> of a government planned </a:t>
            </a:r>
            <a:r>
              <a:rPr lang="en-US" sz="3500">
                <a:latin typeface="Roboto"/>
                <a:ea typeface="Roboto"/>
                <a:cs typeface="Roboto"/>
                <a:sym typeface="Roboto"/>
              </a:rPr>
              <a:t>economic</a:t>
            </a:r>
            <a:r>
              <a:rPr lang="en-US" sz="3500">
                <a:latin typeface="Roboto"/>
                <a:ea typeface="Roboto"/>
                <a:cs typeface="Roboto"/>
                <a:sym typeface="Roboto"/>
              </a:rPr>
              <a:t> activity</a:t>
            </a:r>
            <a:endParaRPr sz="3500">
              <a:latin typeface="Roboto"/>
              <a:ea typeface="Roboto"/>
              <a:cs typeface="Roboto"/>
              <a:sym typeface="Roboto"/>
            </a:endParaRPr>
          </a:p>
          <a:p>
            <a:pPr indent="-450850" lvl="0" marL="457200" marR="0" rtl="0" algn="l">
              <a:lnSpc>
                <a:spcPct val="115000"/>
              </a:lnSpc>
              <a:spcBef>
                <a:spcPts val="0"/>
              </a:spcBef>
              <a:spcAft>
                <a:spcPts val="0"/>
              </a:spcAft>
              <a:buSzPts val="3500"/>
              <a:buFont typeface="Roboto"/>
              <a:buAutoNum type="arabicPeriod"/>
            </a:pPr>
            <a:r>
              <a:rPr lang="en-US" sz="3500">
                <a:latin typeface="Roboto"/>
                <a:ea typeface="Roboto"/>
                <a:cs typeface="Roboto"/>
                <a:sym typeface="Roboto"/>
              </a:rPr>
              <a:t>Enumerate and discuss the legal and administrative barriers to entrepreneurship</a:t>
            </a:r>
            <a:endParaRPr sz="3500">
              <a:latin typeface="Roboto"/>
              <a:ea typeface="Roboto"/>
              <a:cs typeface="Roboto"/>
              <a:sym typeface="Roboto"/>
            </a:endParaRPr>
          </a:p>
          <a:p>
            <a:pPr indent="-450850" lvl="0" marL="457200" marR="0" rtl="0" algn="l">
              <a:lnSpc>
                <a:spcPct val="115000"/>
              </a:lnSpc>
              <a:spcBef>
                <a:spcPts val="0"/>
              </a:spcBef>
              <a:spcAft>
                <a:spcPts val="0"/>
              </a:spcAft>
              <a:buSzPts val="3500"/>
              <a:buFont typeface="Roboto"/>
              <a:buAutoNum type="arabicPeriod"/>
            </a:pPr>
            <a:r>
              <a:rPr lang="en-US" sz="3500">
                <a:latin typeface="Roboto"/>
                <a:ea typeface="Roboto"/>
                <a:cs typeface="Roboto"/>
                <a:sym typeface="Roboto"/>
              </a:rPr>
              <a:t>Differentiate income distribution and wealth distribution as well as discuss the different causes of economic inequality</a:t>
            </a:r>
            <a:endParaRPr sz="3500">
              <a:latin typeface="Roboto"/>
              <a:ea typeface="Roboto"/>
              <a:cs typeface="Roboto"/>
              <a:sym typeface="Roboto"/>
            </a:endParaRPr>
          </a:p>
          <a:p>
            <a:pPr indent="-450850" lvl="0" marL="457200" marR="0" rtl="0" algn="l">
              <a:lnSpc>
                <a:spcPct val="115000"/>
              </a:lnSpc>
              <a:spcBef>
                <a:spcPts val="0"/>
              </a:spcBef>
              <a:spcAft>
                <a:spcPts val="0"/>
              </a:spcAft>
              <a:buSzPts val="3500"/>
              <a:buFont typeface="Roboto"/>
              <a:buAutoNum type="arabicPeriod"/>
            </a:pPr>
            <a:r>
              <a:rPr lang="en-US" sz="3500">
                <a:latin typeface="Roboto"/>
                <a:ea typeface="Roboto"/>
                <a:cs typeface="Roboto"/>
                <a:sym typeface="Roboto"/>
              </a:rPr>
              <a:t>Identify</a:t>
            </a:r>
            <a:r>
              <a:rPr lang="en-US" sz="3500">
                <a:latin typeface="Roboto"/>
                <a:ea typeface="Roboto"/>
                <a:cs typeface="Roboto"/>
                <a:sym typeface="Roboto"/>
              </a:rPr>
              <a:t> the different political dimensions relating </a:t>
            </a:r>
            <a:r>
              <a:rPr lang="en-US" sz="3500">
                <a:latin typeface="Roboto"/>
                <a:ea typeface="Roboto"/>
                <a:cs typeface="Roboto"/>
                <a:sym typeface="Roboto"/>
              </a:rPr>
              <a:t>to</a:t>
            </a:r>
            <a:r>
              <a:rPr lang="en-US" sz="3500">
                <a:latin typeface="Roboto"/>
                <a:ea typeface="Roboto"/>
                <a:cs typeface="Roboto"/>
                <a:sym typeface="Roboto"/>
              </a:rPr>
              <a:t> business</a:t>
            </a:r>
            <a:endParaRPr sz="3500">
              <a:latin typeface="Roboto"/>
              <a:ea typeface="Roboto"/>
              <a:cs typeface="Roboto"/>
              <a:sym typeface="Robot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ACC"/>
            </a:gs>
            <a:gs pos="100000">
              <a:srgbClr val="CDFFFA"/>
            </a:gs>
          </a:gsLst>
          <a:lin ang="0" scaled="0"/>
        </a:gradFill>
      </p:bgPr>
    </p:bg>
    <p:spTree>
      <p:nvGrpSpPr>
        <p:cNvPr id="113" name="Shape 113"/>
        <p:cNvGrpSpPr/>
        <p:nvPr/>
      </p:nvGrpSpPr>
      <p:grpSpPr>
        <a:xfrm>
          <a:off x="0" y="0"/>
          <a:ext cx="0" cy="0"/>
          <a:chOff x="0" y="0"/>
          <a:chExt cx="0" cy="0"/>
        </a:xfrm>
      </p:grpSpPr>
      <p:sp>
        <p:nvSpPr>
          <p:cNvPr id="114" name="Google Shape;114;p20"/>
          <p:cNvSpPr/>
          <p:nvPr/>
        </p:nvSpPr>
        <p:spPr>
          <a:xfrm flipH="1" rot="4969302">
            <a:off x="-2540684" y="205745"/>
            <a:ext cx="7156514" cy="6154602"/>
          </a:xfrm>
          <a:custGeom>
            <a:rect b="b" l="l" r="r" t="t"/>
            <a:pathLst>
              <a:path extrusionOk="0" h="6152507" w="7154078">
                <a:moveTo>
                  <a:pt x="7154078" y="0"/>
                </a:moveTo>
                <a:lnTo>
                  <a:pt x="0" y="0"/>
                </a:lnTo>
                <a:lnTo>
                  <a:pt x="0" y="6152507"/>
                </a:lnTo>
                <a:lnTo>
                  <a:pt x="7154078" y="6152507"/>
                </a:lnTo>
                <a:lnTo>
                  <a:pt x="7154078" y="0"/>
                </a:lnTo>
                <a:close/>
              </a:path>
            </a:pathLst>
          </a:custGeom>
          <a:blipFill rotWithShape="1">
            <a:blip r:embed="rId3">
              <a:alphaModFix/>
            </a:blip>
            <a:stretch>
              <a:fillRect b="0" l="0" r="0" t="0"/>
            </a:stretch>
          </a:blipFill>
          <a:ln>
            <a:noFill/>
          </a:ln>
        </p:spPr>
      </p:sp>
      <p:sp>
        <p:nvSpPr>
          <p:cNvPr id="115" name="Google Shape;115;p20"/>
          <p:cNvSpPr/>
          <p:nvPr/>
        </p:nvSpPr>
        <p:spPr>
          <a:xfrm>
            <a:off x="1464559" y="2673257"/>
            <a:ext cx="8343726" cy="6098505"/>
          </a:xfrm>
          <a:custGeom>
            <a:rect b="b" l="l" r="r" t="t"/>
            <a:pathLst>
              <a:path extrusionOk="0" h="6098505" w="8343726">
                <a:moveTo>
                  <a:pt x="0" y="0"/>
                </a:moveTo>
                <a:lnTo>
                  <a:pt x="8343726" y="0"/>
                </a:lnTo>
                <a:lnTo>
                  <a:pt x="8343726" y="6098505"/>
                </a:lnTo>
                <a:lnTo>
                  <a:pt x="0" y="6098505"/>
                </a:lnTo>
                <a:lnTo>
                  <a:pt x="0" y="0"/>
                </a:lnTo>
                <a:close/>
              </a:path>
            </a:pathLst>
          </a:custGeom>
          <a:blipFill rotWithShape="1">
            <a:blip r:embed="rId4">
              <a:alphaModFix/>
            </a:blip>
            <a:stretch>
              <a:fillRect b="0" l="0" r="0" t="0"/>
            </a:stretch>
          </a:blipFill>
          <a:ln>
            <a:noFill/>
          </a:ln>
        </p:spPr>
      </p:sp>
      <p:grpSp>
        <p:nvGrpSpPr>
          <p:cNvPr id="116" name="Google Shape;116;p20"/>
          <p:cNvGrpSpPr/>
          <p:nvPr/>
        </p:nvGrpSpPr>
        <p:grpSpPr>
          <a:xfrm>
            <a:off x="1859250" y="3908702"/>
            <a:ext cx="7554375" cy="4278827"/>
            <a:chOff x="-5" y="-3018644"/>
            <a:chExt cx="10072500" cy="5705103"/>
          </a:xfrm>
        </p:grpSpPr>
        <p:sp>
          <p:nvSpPr>
            <p:cNvPr id="117" name="Google Shape;117;p20"/>
            <p:cNvSpPr txBox="1"/>
            <p:nvPr/>
          </p:nvSpPr>
          <p:spPr>
            <a:xfrm>
              <a:off x="-5" y="-3018641"/>
              <a:ext cx="10072500" cy="57051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lang="en-US" sz="6043">
                  <a:latin typeface="Bungee"/>
                  <a:ea typeface="Bungee"/>
                  <a:cs typeface="Bungee"/>
                  <a:sym typeface="Bungee"/>
                </a:rPr>
                <a:t>Understanding The Organizational Environment</a:t>
              </a:r>
              <a:endParaRPr sz="700"/>
            </a:p>
          </p:txBody>
        </p:sp>
        <p:sp>
          <p:nvSpPr>
            <p:cNvPr id="118" name="Google Shape;118;p20"/>
            <p:cNvSpPr txBox="1"/>
            <p:nvPr/>
          </p:nvSpPr>
          <p:spPr>
            <a:xfrm>
              <a:off x="-5" y="-3018644"/>
              <a:ext cx="10072500" cy="2874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t/>
              </a:r>
              <a:endParaRPr/>
            </a:p>
          </p:txBody>
        </p:sp>
      </p:grpSp>
      <p:grpSp>
        <p:nvGrpSpPr>
          <p:cNvPr id="119" name="Google Shape;119;p20"/>
          <p:cNvGrpSpPr/>
          <p:nvPr/>
        </p:nvGrpSpPr>
        <p:grpSpPr>
          <a:xfrm>
            <a:off x="13710228" y="80285"/>
            <a:ext cx="4539009" cy="4560886"/>
            <a:chOff x="0" y="0"/>
            <a:chExt cx="6052012" cy="6081181"/>
          </a:xfrm>
        </p:grpSpPr>
        <p:grpSp>
          <p:nvGrpSpPr>
            <p:cNvPr id="120" name="Google Shape;120;p20"/>
            <p:cNvGrpSpPr/>
            <p:nvPr/>
          </p:nvGrpSpPr>
          <p:grpSpPr>
            <a:xfrm>
              <a:off x="287878" y="317047"/>
              <a:ext cx="5764134" cy="5764134"/>
              <a:chOff x="0" y="0"/>
              <a:chExt cx="812800" cy="812800"/>
            </a:xfrm>
          </p:grpSpPr>
          <p:sp>
            <p:nvSpPr>
              <p:cNvPr id="121" name="Google Shape;121;p2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20"/>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3" name="Google Shape;123;p20"/>
            <p:cNvGrpSpPr/>
            <p:nvPr/>
          </p:nvGrpSpPr>
          <p:grpSpPr>
            <a:xfrm>
              <a:off x="0" y="0"/>
              <a:ext cx="5764134" cy="5764134"/>
              <a:chOff x="0" y="0"/>
              <a:chExt cx="812800" cy="812800"/>
            </a:xfrm>
          </p:grpSpPr>
          <p:sp>
            <p:nvSpPr>
              <p:cNvPr id="124" name="Google Shape;124;p2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475"/>
              </a:solidFill>
              <a:ln cap="sq" cmpd="sng" w="133350">
                <a:solidFill>
                  <a:srgbClr val="00000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20"/>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126" name="Google Shape;126;p20"/>
          <p:cNvSpPr/>
          <p:nvPr/>
        </p:nvSpPr>
        <p:spPr>
          <a:xfrm>
            <a:off x="9808275" y="1196174"/>
            <a:ext cx="6502305" cy="8414766"/>
          </a:xfrm>
          <a:custGeom>
            <a:rect b="b" l="l" r="r" t="t"/>
            <a:pathLst>
              <a:path extrusionOk="0" h="4114800" w="5629701">
                <a:moveTo>
                  <a:pt x="0" y="0"/>
                </a:moveTo>
                <a:lnTo>
                  <a:pt x="5629702" y="0"/>
                </a:lnTo>
                <a:lnTo>
                  <a:pt x="5629702" y="4114800"/>
                </a:lnTo>
                <a:lnTo>
                  <a:pt x="0" y="4114800"/>
                </a:lnTo>
                <a:lnTo>
                  <a:pt x="0" y="0"/>
                </a:lnTo>
                <a:close/>
              </a:path>
            </a:pathLst>
          </a:custGeom>
          <a:blipFill rotWithShape="1">
            <a:blip r:embed="rId5">
              <a:alphaModFix/>
            </a:blip>
            <a:stretch>
              <a:fillRect b="0" l="0" r="0" t="0"/>
            </a:stretch>
          </a:blipFill>
          <a:ln>
            <a:noFill/>
          </a:ln>
        </p:spPr>
      </p:sp>
      <p:sp>
        <p:nvSpPr>
          <p:cNvPr id="127" name="Google Shape;127;p20"/>
          <p:cNvSpPr txBox="1"/>
          <p:nvPr/>
        </p:nvSpPr>
        <p:spPr>
          <a:xfrm>
            <a:off x="10036875" y="2536750"/>
            <a:ext cx="6080700" cy="7119000"/>
          </a:xfrm>
          <a:prstGeom prst="rect">
            <a:avLst/>
          </a:prstGeom>
          <a:noFill/>
          <a:ln>
            <a:noFill/>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700">
                <a:latin typeface="Roboto"/>
                <a:ea typeface="Roboto"/>
                <a:cs typeface="Roboto"/>
                <a:sym typeface="Roboto"/>
              </a:rPr>
              <a:t>To understand the internal and external organizational environment, it is important to cover first organizational theory, organizational structure, centralization &amp; decentralization, levels of the organization, Mintzberg’s nine design parameters, and formal relationships.</a:t>
            </a:r>
            <a:endParaRPr sz="1500"/>
          </a:p>
        </p:txBody>
      </p:sp>
      <p:sp>
        <p:nvSpPr>
          <p:cNvPr id="128" name="Google Shape;128;p20"/>
          <p:cNvSpPr/>
          <p:nvPr/>
        </p:nvSpPr>
        <p:spPr>
          <a:xfrm>
            <a:off x="3570916" y="685667"/>
            <a:ext cx="1471189" cy="1372218"/>
          </a:xfrm>
          <a:custGeom>
            <a:rect b="b" l="l" r="r" t="t"/>
            <a:pathLst>
              <a:path extrusionOk="0" h="1372218" w="1471189">
                <a:moveTo>
                  <a:pt x="0" y="0"/>
                </a:moveTo>
                <a:lnTo>
                  <a:pt x="1471189" y="0"/>
                </a:lnTo>
                <a:lnTo>
                  <a:pt x="1471189" y="1372218"/>
                </a:lnTo>
                <a:lnTo>
                  <a:pt x="0" y="1372218"/>
                </a:lnTo>
                <a:lnTo>
                  <a:pt x="0" y="0"/>
                </a:lnTo>
                <a:close/>
              </a:path>
            </a:pathLst>
          </a:custGeom>
          <a:blipFill rotWithShape="1">
            <a:blip r:embed="rId6">
              <a:alphaModFix/>
            </a:blip>
            <a:stretch>
              <a:fillRect b="0" l="0" r="0" t="0"/>
            </a:stretch>
          </a:blipFill>
          <a:ln>
            <a:noFill/>
          </a:ln>
        </p:spPr>
      </p:sp>
      <p:sp>
        <p:nvSpPr>
          <p:cNvPr id="129" name="Google Shape;129;p20"/>
          <p:cNvSpPr/>
          <p:nvPr/>
        </p:nvSpPr>
        <p:spPr>
          <a:xfrm>
            <a:off x="5140152" y="685667"/>
            <a:ext cx="1471189" cy="1372218"/>
          </a:xfrm>
          <a:custGeom>
            <a:rect b="b" l="l" r="r" t="t"/>
            <a:pathLst>
              <a:path extrusionOk="0" h="1372218" w="1471189">
                <a:moveTo>
                  <a:pt x="0" y="0"/>
                </a:moveTo>
                <a:lnTo>
                  <a:pt x="1471189" y="0"/>
                </a:lnTo>
                <a:lnTo>
                  <a:pt x="1471189" y="1372218"/>
                </a:lnTo>
                <a:lnTo>
                  <a:pt x="0" y="1372218"/>
                </a:lnTo>
                <a:lnTo>
                  <a:pt x="0" y="0"/>
                </a:lnTo>
                <a:close/>
              </a:path>
            </a:pathLst>
          </a:custGeom>
          <a:blipFill rotWithShape="1">
            <a:blip r:embed="rId7">
              <a:alphaModFix/>
            </a:blip>
            <a:stretch>
              <a:fillRect b="0" l="0" r="0" t="0"/>
            </a:stretch>
          </a:blipFill>
          <a:ln>
            <a:noFill/>
          </a:ln>
        </p:spPr>
      </p:sp>
      <p:sp>
        <p:nvSpPr>
          <p:cNvPr id="130" name="Google Shape;130;p20"/>
          <p:cNvSpPr/>
          <p:nvPr/>
        </p:nvSpPr>
        <p:spPr>
          <a:xfrm>
            <a:off x="6706591" y="685667"/>
            <a:ext cx="1471189" cy="1372218"/>
          </a:xfrm>
          <a:custGeom>
            <a:rect b="b" l="l" r="r" t="t"/>
            <a:pathLst>
              <a:path extrusionOk="0" h="1372218" w="1471189">
                <a:moveTo>
                  <a:pt x="0" y="0"/>
                </a:moveTo>
                <a:lnTo>
                  <a:pt x="1471190" y="0"/>
                </a:lnTo>
                <a:lnTo>
                  <a:pt x="1471190" y="1372218"/>
                </a:lnTo>
                <a:lnTo>
                  <a:pt x="0" y="1372218"/>
                </a:lnTo>
                <a:lnTo>
                  <a:pt x="0" y="0"/>
                </a:lnTo>
                <a:close/>
              </a:path>
            </a:pathLst>
          </a:custGeom>
          <a:blipFill rotWithShape="1">
            <a:blip r:embed="rId8">
              <a:alphaModFix/>
            </a:blip>
            <a:stretch>
              <a:fillRect b="0" l="0" r="0" t="0"/>
            </a:stretch>
          </a:blipFill>
          <a:ln>
            <a:noFill/>
          </a:ln>
        </p:spPr>
      </p:sp>
      <p:sp>
        <p:nvSpPr>
          <p:cNvPr id="131" name="Google Shape;131;p20"/>
          <p:cNvSpPr/>
          <p:nvPr/>
        </p:nvSpPr>
        <p:spPr>
          <a:xfrm rot="-1490110">
            <a:off x="15167294" y="851791"/>
            <a:ext cx="1222546" cy="1948987"/>
          </a:xfrm>
          <a:custGeom>
            <a:rect b="b" l="l" r="r" t="t"/>
            <a:pathLst>
              <a:path extrusionOk="0" h="1949030" w="1222573">
                <a:moveTo>
                  <a:pt x="0" y="0"/>
                </a:moveTo>
                <a:lnTo>
                  <a:pt x="1222573" y="0"/>
                </a:lnTo>
                <a:lnTo>
                  <a:pt x="1222573" y="1949030"/>
                </a:lnTo>
                <a:lnTo>
                  <a:pt x="0" y="1949030"/>
                </a:lnTo>
                <a:lnTo>
                  <a:pt x="0" y="0"/>
                </a:lnTo>
                <a:close/>
              </a:path>
            </a:pathLst>
          </a:custGeom>
          <a:blipFill rotWithShape="1">
            <a:blip r:embed="rId9">
              <a:alphaModFix/>
            </a:blip>
            <a:stretch>
              <a:fillRect b="0" l="0" r="0" t="0"/>
            </a:stretch>
          </a:blipFill>
          <a:ln>
            <a:noFill/>
          </a:ln>
        </p:spPr>
      </p:sp>
      <p:sp>
        <p:nvSpPr>
          <p:cNvPr id="132" name="Google Shape;132;p20"/>
          <p:cNvSpPr/>
          <p:nvPr/>
        </p:nvSpPr>
        <p:spPr>
          <a:xfrm rot="692077">
            <a:off x="390349" y="8234240"/>
            <a:ext cx="2150390" cy="1522939"/>
          </a:xfrm>
          <a:custGeom>
            <a:rect b="b" l="l" r="r" t="t"/>
            <a:pathLst>
              <a:path extrusionOk="0" h="1522635" w="2149960">
                <a:moveTo>
                  <a:pt x="0" y="0"/>
                </a:moveTo>
                <a:lnTo>
                  <a:pt x="2149960" y="0"/>
                </a:lnTo>
                <a:lnTo>
                  <a:pt x="2149960" y="1522635"/>
                </a:lnTo>
                <a:lnTo>
                  <a:pt x="0" y="1522635"/>
                </a:lnTo>
                <a:lnTo>
                  <a:pt x="0" y="0"/>
                </a:lnTo>
                <a:close/>
              </a:path>
            </a:pathLst>
          </a:custGeom>
          <a:blipFill rotWithShape="1">
            <a:blip r:embed="rId10">
              <a:alphaModFix/>
            </a:blip>
            <a:stretch>
              <a:fillRect b="0" l="0" r="0" t="0"/>
            </a:stretch>
          </a:blipFill>
          <a:ln>
            <a:noFill/>
          </a:ln>
        </p:spPr>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ACC"/>
            </a:gs>
            <a:gs pos="100000">
              <a:srgbClr val="CDFFFA"/>
            </a:gs>
          </a:gsLst>
          <a:lin ang="0" scaled="0"/>
        </a:gradFill>
      </p:bgPr>
    </p:bg>
    <p:spTree>
      <p:nvGrpSpPr>
        <p:cNvPr id="136" name="Shape 136"/>
        <p:cNvGrpSpPr/>
        <p:nvPr/>
      </p:nvGrpSpPr>
      <p:grpSpPr>
        <a:xfrm>
          <a:off x="0" y="0"/>
          <a:ext cx="0" cy="0"/>
          <a:chOff x="0" y="0"/>
          <a:chExt cx="0" cy="0"/>
        </a:xfrm>
      </p:grpSpPr>
      <p:sp>
        <p:nvSpPr>
          <p:cNvPr id="137" name="Google Shape;137;p21"/>
          <p:cNvSpPr/>
          <p:nvPr/>
        </p:nvSpPr>
        <p:spPr>
          <a:xfrm flipH="1" rot="6824655">
            <a:off x="-2718551" y="-2316536"/>
            <a:ext cx="9133647" cy="7854937"/>
          </a:xfrm>
          <a:custGeom>
            <a:rect b="b" l="l" r="r" t="t"/>
            <a:pathLst>
              <a:path extrusionOk="0" h="7857958" w="9137160">
                <a:moveTo>
                  <a:pt x="9137160" y="0"/>
                </a:moveTo>
                <a:lnTo>
                  <a:pt x="0" y="0"/>
                </a:lnTo>
                <a:lnTo>
                  <a:pt x="0" y="7857958"/>
                </a:lnTo>
                <a:lnTo>
                  <a:pt x="9137160" y="7857958"/>
                </a:lnTo>
                <a:lnTo>
                  <a:pt x="9137160" y="0"/>
                </a:lnTo>
                <a:close/>
              </a:path>
            </a:pathLst>
          </a:custGeom>
          <a:blipFill rotWithShape="1">
            <a:blip r:embed="rId3">
              <a:alphaModFix/>
            </a:blip>
            <a:stretch>
              <a:fillRect b="0" l="0" r="0" t="0"/>
            </a:stretch>
          </a:blipFill>
          <a:ln>
            <a:noFill/>
          </a:ln>
        </p:spPr>
      </p:sp>
      <p:sp>
        <p:nvSpPr>
          <p:cNvPr id="138" name="Google Shape;138;p21"/>
          <p:cNvSpPr/>
          <p:nvPr/>
        </p:nvSpPr>
        <p:spPr>
          <a:xfrm flipH="1" rot="-3725269">
            <a:off x="12723247" y="4047069"/>
            <a:ext cx="9125102" cy="7847588"/>
          </a:xfrm>
          <a:custGeom>
            <a:rect b="b" l="l" r="r" t="t"/>
            <a:pathLst>
              <a:path extrusionOk="0" h="7857958" w="9137160">
                <a:moveTo>
                  <a:pt x="9137160" y="0"/>
                </a:moveTo>
                <a:lnTo>
                  <a:pt x="0" y="0"/>
                </a:lnTo>
                <a:lnTo>
                  <a:pt x="0" y="7857957"/>
                </a:lnTo>
                <a:lnTo>
                  <a:pt x="9137160" y="7857957"/>
                </a:lnTo>
                <a:lnTo>
                  <a:pt x="9137160" y="0"/>
                </a:lnTo>
                <a:close/>
              </a:path>
            </a:pathLst>
          </a:custGeom>
          <a:blipFill rotWithShape="1">
            <a:blip r:embed="rId4">
              <a:alphaModFix/>
            </a:blip>
            <a:stretch>
              <a:fillRect b="0" l="0" r="0" t="0"/>
            </a:stretch>
          </a:blipFill>
          <a:ln>
            <a:noFill/>
          </a:ln>
        </p:spPr>
      </p:sp>
      <p:sp>
        <p:nvSpPr>
          <p:cNvPr id="139" name="Google Shape;139;p21"/>
          <p:cNvSpPr/>
          <p:nvPr/>
        </p:nvSpPr>
        <p:spPr>
          <a:xfrm>
            <a:off x="948375" y="320025"/>
            <a:ext cx="16597813" cy="9621528"/>
          </a:xfrm>
          <a:custGeom>
            <a:rect b="b" l="l" r="r" t="t"/>
            <a:pathLst>
              <a:path extrusionOk="0" h="8806891" w="12049229">
                <a:moveTo>
                  <a:pt x="0" y="0"/>
                </a:moveTo>
                <a:lnTo>
                  <a:pt x="12049229" y="0"/>
                </a:lnTo>
                <a:lnTo>
                  <a:pt x="12049229" y="8806891"/>
                </a:lnTo>
                <a:lnTo>
                  <a:pt x="0" y="8806891"/>
                </a:lnTo>
                <a:lnTo>
                  <a:pt x="0" y="0"/>
                </a:lnTo>
                <a:close/>
              </a:path>
            </a:pathLst>
          </a:custGeom>
          <a:blipFill rotWithShape="1">
            <a:blip r:embed="rId5">
              <a:alphaModFix/>
            </a:blip>
            <a:stretch>
              <a:fillRect b="0" l="0" r="0" t="0"/>
            </a:stretch>
          </a:blipFill>
          <a:ln>
            <a:noFill/>
          </a:ln>
        </p:spPr>
      </p:sp>
      <p:sp>
        <p:nvSpPr>
          <p:cNvPr id="140" name="Google Shape;140;p21"/>
          <p:cNvSpPr/>
          <p:nvPr/>
        </p:nvSpPr>
        <p:spPr>
          <a:xfrm flipH="1" rot="2475194">
            <a:off x="-416929" y="8580432"/>
            <a:ext cx="1594864" cy="2542538"/>
          </a:xfrm>
          <a:custGeom>
            <a:rect b="b" l="l" r="r" t="t"/>
            <a:pathLst>
              <a:path extrusionOk="0" h="2540181" w="1593386">
                <a:moveTo>
                  <a:pt x="1593386" y="0"/>
                </a:moveTo>
                <a:lnTo>
                  <a:pt x="0" y="0"/>
                </a:lnTo>
                <a:lnTo>
                  <a:pt x="0" y="2540181"/>
                </a:lnTo>
                <a:lnTo>
                  <a:pt x="1593386" y="2540181"/>
                </a:lnTo>
                <a:lnTo>
                  <a:pt x="1593386" y="0"/>
                </a:lnTo>
                <a:close/>
              </a:path>
            </a:pathLst>
          </a:custGeom>
          <a:blipFill rotWithShape="1">
            <a:blip r:embed="rId6">
              <a:alphaModFix/>
            </a:blip>
            <a:stretch>
              <a:fillRect b="0" l="0" r="0" t="0"/>
            </a:stretch>
          </a:blipFill>
          <a:ln>
            <a:noFill/>
          </a:ln>
        </p:spPr>
      </p:sp>
      <p:sp>
        <p:nvSpPr>
          <p:cNvPr id="141" name="Google Shape;141;p21"/>
          <p:cNvSpPr/>
          <p:nvPr/>
        </p:nvSpPr>
        <p:spPr>
          <a:xfrm rot="-2700000">
            <a:off x="16694025" y="8246642"/>
            <a:ext cx="1594272" cy="2541594"/>
          </a:xfrm>
          <a:custGeom>
            <a:rect b="b" l="l" r="r" t="t"/>
            <a:pathLst>
              <a:path extrusionOk="0" h="2540181" w="1593386">
                <a:moveTo>
                  <a:pt x="0" y="0"/>
                </a:moveTo>
                <a:lnTo>
                  <a:pt x="1593386" y="0"/>
                </a:lnTo>
                <a:lnTo>
                  <a:pt x="1593386" y="2540181"/>
                </a:lnTo>
                <a:lnTo>
                  <a:pt x="0" y="2540181"/>
                </a:lnTo>
                <a:lnTo>
                  <a:pt x="0" y="0"/>
                </a:lnTo>
                <a:close/>
              </a:path>
            </a:pathLst>
          </a:custGeom>
          <a:blipFill rotWithShape="1">
            <a:blip r:embed="rId6">
              <a:alphaModFix/>
            </a:blip>
            <a:stretch>
              <a:fillRect b="0" l="0" r="0" t="0"/>
            </a:stretch>
          </a:blipFill>
          <a:ln>
            <a:noFill/>
          </a:ln>
        </p:spPr>
      </p:sp>
      <p:sp>
        <p:nvSpPr>
          <p:cNvPr id="142" name="Google Shape;142;p21"/>
          <p:cNvSpPr txBox="1"/>
          <p:nvPr/>
        </p:nvSpPr>
        <p:spPr>
          <a:xfrm>
            <a:off x="1116100" y="1754375"/>
            <a:ext cx="14194800" cy="819420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lang="en-US" sz="3900">
                <a:latin typeface="Roboto"/>
                <a:ea typeface="Roboto"/>
                <a:cs typeface="Roboto"/>
                <a:sym typeface="Roboto"/>
              </a:rPr>
              <a:t>– </a:t>
            </a:r>
            <a:r>
              <a:rPr b="1" lang="en-US" sz="3900">
                <a:latin typeface="Roboto"/>
                <a:ea typeface="Roboto"/>
                <a:cs typeface="Roboto"/>
                <a:sym typeface="Roboto"/>
              </a:rPr>
              <a:t>Organizations</a:t>
            </a:r>
            <a:r>
              <a:rPr lang="en-US" sz="3900">
                <a:latin typeface="Roboto"/>
                <a:ea typeface="Roboto"/>
                <a:cs typeface="Roboto"/>
                <a:sym typeface="Roboto"/>
              </a:rPr>
              <a:t> are complex adaptive systems that use people, </a:t>
            </a:r>
            <a:endParaRPr sz="3900">
              <a:latin typeface="Roboto"/>
              <a:ea typeface="Roboto"/>
              <a:cs typeface="Roboto"/>
              <a:sym typeface="Roboto"/>
            </a:endParaRPr>
          </a:p>
          <a:p>
            <a:pPr indent="0" lvl="0" marL="0" marR="0" rtl="0" algn="l">
              <a:lnSpc>
                <a:spcPct val="115000"/>
              </a:lnSpc>
              <a:spcBef>
                <a:spcPts val="0"/>
              </a:spcBef>
              <a:spcAft>
                <a:spcPts val="0"/>
              </a:spcAft>
              <a:buNone/>
            </a:pPr>
            <a:r>
              <a:rPr lang="en-US" sz="3900">
                <a:latin typeface="Roboto"/>
                <a:ea typeface="Roboto"/>
                <a:cs typeface="Roboto"/>
                <a:sym typeface="Roboto"/>
              </a:rPr>
              <a:t> tasks and technologies to achieve specified goals and objectives.</a:t>
            </a:r>
            <a:endParaRPr sz="3900">
              <a:latin typeface="Roboto"/>
              <a:ea typeface="Roboto"/>
              <a:cs typeface="Roboto"/>
              <a:sym typeface="Roboto"/>
            </a:endParaRPr>
          </a:p>
          <a:p>
            <a:pPr indent="-476250" lvl="0" marL="457200" marR="0" rtl="0" algn="l">
              <a:lnSpc>
                <a:spcPct val="115000"/>
              </a:lnSpc>
              <a:spcBef>
                <a:spcPts val="0"/>
              </a:spcBef>
              <a:spcAft>
                <a:spcPts val="0"/>
              </a:spcAft>
              <a:buSzPts val="3900"/>
              <a:buFont typeface="Roboto"/>
              <a:buChar char="-"/>
            </a:pPr>
            <a:r>
              <a:rPr b="1" lang="en-US" sz="3900">
                <a:latin typeface="Roboto"/>
                <a:ea typeface="Roboto"/>
                <a:cs typeface="Roboto"/>
                <a:sym typeface="Roboto"/>
              </a:rPr>
              <a:t>Management </a:t>
            </a:r>
            <a:r>
              <a:rPr lang="en-US" sz="3900">
                <a:latin typeface="Roboto"/>
                <a:ea typeface="Roboto"/>
                <a:cs typeface="Roboto"/>
                <a:sym typeface="Roboto"/>
              </a:rPr>
              <a:t>is about how the organization manages the structure, the resources and the activities within the organization and how it measures and monitors the resulting performance towards achieving the declared goals and objectives of the organization.</a:t>
            </a:r>
            <a:endParaRPr sz="3900">
              <a:latin typeface="Roboto"/>
              <a:ea typeface="Roboto"/>
              <a:cs typeface="Roboto"/>
              <a:sym typeface="Roboto"/>
            </a:endParaRPr>
          </a:p>
          <a:p>
            <a:pPr indent="-476250" lvl="0" marL="457200" marR="0" rtl="0" algn="l">
              <a:lnSpc>
                <a:spcPct val="115000"/>
              </a:lnSpc>
              <a:spcBef>
                <a:spcPts val="0"/>
              </a:spcBef>
              <a:spcAft>
                <a:spcPts val="0"/>
              </a:spcAft>
              <a:buSzPts val="3900"/>
              <a:buFont typeface="Roboto"/>
              <a:buChar char="-"/>
            </a:pPr>
            <a:r>
              <a:rPr b="1" lang="en-US" sz="3900">
                <a:latin typeface="Roboto"/>
                <a:ea typeface="Roboto"/>
                <a:cs typeface="Roboto"/>
                <a:sym typeface="Roboto"/>
              </a:rPr>
              <a:t>Organizational theory</a:t>
            </a:r>
            <a:r>
              <a:rPr lang="en-US" sz="3900">
                <a:latin typeface="Roboto"/>
                <a:ea typeface="Roboto"/>
                <a:cs typeface="Roboto"/>
                <a:sym typeface="Roboto"/>
              </a:rPr>
              <a:t> attempts to explain how organizations work by defining the common features that organizations share, by collecting data and by analyzing them, assessing “what works where - and why!”.</a:t>
            </a:r>
            <a:endParaRPr sz="3900">
              <a:latin typeface="Roboto"/>
              <a:ea typeface="Roboto"/>
              <a:cs typeface="Roboto"/>
              <a:sym typeface="Robo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CC"/>
        </a:solidFill>
      </p:bgPr>
    </p:bg>
    <p:spTree>
      <p:nvGrpSpPr>
        <p:cNvPr id="146" name="Shape 146"/>
        <p:cNvGrpSpPr/>
        <p:nvPr/>
      </p:nvGrpSpPr>
      <p:grpSpPr>
        <a:xfrm>
          <a:off x="0" y="0"/>
          <a:ext cx="0" cy="0"/>
          <a:chOff x="0" y="0"/>
          <a:chExt cx="0" cy="0"/>
        </a:xfrm>
      </p:grpSpPr>
      <p:grpSp>
        <p:nvGrpSpPr>
          <p:cNvPr id="147" name="Google Shape;147;p22"/>
          <p:cNvGrpSpPr/>
          <p:nvPr/>
        </p:nvGrpSpPr>
        <p:grpSpPr>
          <a:xfrm>
            <a:off x="588038" y="900807"/>
            <a:ext cx="10662149" cy="8385666"/>
            <a:chOff x="0" y="-47625"/>
            <a:chExt cx="5097604" cy="4009211"/>
          </a:xfrm>
        </p:grpSpPr>
        <p:sp>
          <p:nvSpPr>
            <p:cNvPr id="148" name="Google Shape;148;p22"/>
            <p:cNvSpPr/>
            <p:nvPr/>
          </p:nvSpPr>
          <p:spPr>
            <a:xfrm>
              <a:off x="0" y="0"/>
              <a:ext cx="5097604" cy="3961586"/>
            </a:xfrm>
            <a:custGeom>
              <a:rect b="b" l="l" r="r" t="t"/>
              <a:pathLst>
                <a:path extrusionOk="0" h="3961586" w="5097604">
                  <a:moveTo>
                    <a:pt x="37031" y="0"/>
                  </a:moveTo>
                  <a:lnTo>
                    <a:pt x="5060573" y="0"/>
                  </a:lnTo>
                  <a:cubicBezTo>
                    <a:pt x="5081024" y="0"/>
                    <a:pt x="5097604" y="16579"/>
                    <a:pt x="5097604" y="37031"/>
                  </a:cubicBezTo>
                  <a:lnTo>
                    <a:pt x="5097604" y="3924555"/>
                  </a:lnTo>
                  <a:cubicBezTo>
                    <a:pt x="5097604" y="3945007"/>
                    <a:pt x="5081024" y="3961586"/>
                    <a:pt x="5060573" y="3961586"/>
                  </a:cubicBezTo>
                  <a:lnTo>
                    <a:pt x="37031" y="3961586"/>
                  </a:lnTo>
                  <a:cubicBezTo>
                    <a:pt x="16579" y="3961586"/>
                    <a:pt x="0" y="3945007"/>
                    <a:pt x="0" y="3924555"/>
                  </a:cubicBezTo>
                  <a:lnTo>
                    <a:pt x="0" y="37031"/>
                  </a:lnTo>
                  <a:cubicBezTo>
                    <a:pt x="0" y="16579"/>
                    <a:pt x="16579" y="0"/>
                    <a:pt x="37031"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22"/>
            <p:cNvSpPr txBox="1"/>
            <p:nvPr/>
          </p:nvSpPr>
          <p:spPr>
            <a:xfrm>
              <a:off x="0" y="-47625"/>
              <a:ext cx="5097600" cy="4009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0" name="Google Shape;150;p22"/>
          <p:cNvSpPr/>
          <p:nvPr/>
        </p:nvSpPr>
        <p:spPr>
          <a:xfrm rot="-3921286">
            <a:off x="10535621" y="1272019"/>
            <a:ext cx="10726116" cy="9224459"/>
          </a:xfrm>
          <a:custGeom>
            <a:rect b="b" l="l" r="r" t="t"/>
            <a:pathLst>
              <a:path extrusionOk="0" h="9213381" w="10713234">
                <a:moveTo>
                  <a:pt x="0" y="0"/>
                </a:moveTo>
                <a:lnTo>
                  <a:pt x="10713234" y="0"/>
                </a:lnTo>
                <a:lnTo>
                  <a:pt x="10713234" y="9213381"/>
                </a:lnTo>
                <a:lnTo>
                  <a:pt x="0" y="9213381"/>
                </a:lnTo>
                <a:lnTo>
                  <a:pt x="0" y="0"/>
                </a:lnTo>
                <a:close/>
              </a:path>
            </a:pathLst>
          </a:custGeom>
          <a:blipFill rotWithShape="1">
            <a:blip r:embed="rId3">
              <a:alphaModFix/>
            </a:blip>
            <a:stretch>
              <a:fillRect b="0" l="0" r="0" t="0"/>
            </a:stretch>
          </a:blipFill>
          <a:ln>
            <a:noFill/>
          </a:ln>
        </p:spPr>
      </p:sp>
      <p:sp>
        <p:nvSpPr>
          <p:cNvPr id="151" name="Google Shape;151;p22"/>
          <p:cNvSpPr/>
          <p:nvPr/>
        </p:nvSpPr>
        <p:spPr>
          <a:xfrm>
            <a:off x="11453707" y="1825010"/>
            <a:ext cx="6246848" cy="4942127"/>
          </a:xfrm>
          <a:custGeom>
            <a:rect b="b" l="l" r="r" t="t"/>
            <a:pathLst>
              <a:path extrusionOk="0" h="4942127" w="6246848">
                <a:moveTo>
                  <a:pt x="0" y="0"/>
                </a:moveTo>
                <a:lnTo>
                  <a:pt x="6246848" y="0"/>
                </a:lnTo>
                <a:lnTo>
                  <a:pt x="6246848" y="4942127"/>
                </a:lnTo>
                <a:lnTo>
                  <a:pt x="0" y="4942127"/>
                </a:lnTo>
                <a:lnTo>
                  <a:pt x="0" y="0"/>
                </a:lnTo>
                <a:close/>
              </a:path>
            </a:pathLst>
          </a:custGeom>
          <a:blipFill rotWithShape="1">
            <a:blip r:embed="rId4">
              <a:alphaModFix/>
            </a:blip>
            <a:stretch>
              <a:fillRect b="0" l="0" r="0" t="0"/>
            </a:stretch>
          </a:blipFill>
          <a:ln>
            <a:noFill/>
          </a:ln>
        </p:spPr>
      </p:sp>
      <p:sp>
        <p:nvSpPr>
          <p:cNvPr id="152" name="Google Shape;152;p22"/>
          <p:cNvSpPr txBox="1"/>
          <p:nvPr/>
        </p:nvSpPr>
        <p:spPr>
          <a:xfrm>
            <a:off x="11742325" y="3587875"/>
            <a:ext cx="5382900" cy="1388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4100">
                <a:latin typeface="Bungee"/>
                <a:ea typeface="Bungee"/>
                <a:cs typeface="Bungee"/>
                <a:sym typeface="Bungee"/>
              </a:rPr>
              <a:t>Organizational Theory</a:t>
            </a:r>
            <a:endParaRPr sz="800"/>
          </a:p>
        </p:txBody>
      </p:sp>
      <p:sp>
        <p:nvSpPr>
          <p:cNvPr id="153" name="Google Shape;153;p22"/>
          <p:cNvSpPr/>
          <p:nvPr/>
        </p:nvSpPr>
        <p:spPr>
          <a:xfrm rot="-1490110">
            <a:off x="10948159" y="551202"/>
            <a:ext cx="1011533" cy="1612589"/>
          </a:xfrm>
          <a:custGeom>
            <a:rect b="b" l="l" r="r" t="t"/>
            <a:pathLst>
              <a:path extrusionOk="0" h="1612624" w="1011555">
                <a:moveTo>
                  <a:pt x="0" y="0"/>
                </a:moveTo>
                <a:lnTo>
                  <a:pt x="1011555" y="0"/>
                </a:lnTo>
                <a:lnTo>
                  <a:pt x="1011555" y="1612623"/>
                </a:lnTo>
                <a:lnTo>
                  <a:pt x="0" y="1612623"/>
                </a:lnTo>
                <a:lnTo>
                  <a:pt x="0" y="0"/>
                </a:lnTo>
                <a:close/>
              </a:path>
            </a:pathLst>
          </a:custGeom>
          <a:blipFill rotWithShape="1">
            <a:blip r:embed="rId5">
              <a:alphaModFix/>
            </a:blip>
            <a:stretch>
              <a:fillRect b="0" l="0" r="0" t="0"/>
            </a:stretch>
          </a:blipFill>
          <a:ln>
            <a:noFill/>
          </a:ln>
        </p:spPr>
      </p:sp>
      <p:sp>
        <p:nvSpPr>
          <p:cNvPr id="154" name="Google Shape;154;p22"/>
          <p:cNvSpPr txBox="1"/>
          <p:nvPr/>
        </p:nvSpPr>
        <p:spPr>
          <a:xfrm>
            <a:off x="735100" y="929025"/>
            <a:ext cx="10662000" cy="840420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b="1" lang="en-US" sz="4000">
                <a:latin typeface="Roboto"/>
                <a:ea typeface="Roboto"/>
                <a:cs typeface="Roboto"/>
                <a:sym typeface="Roboto"/>
              </a:rPr>
              <a:t>Organizational Theory</a:t>
            </a:r>
            <a:r>
              <a:rPr lang="en-US" sz="4000">
                <a:latin typeface="Roboto"/>
                <a:ea typeface="Roboto"/>
                <a:cs typeface="Roboto"/>
                <a:sym typeface="Roboto"/>
              </a:rPr>
              <a:t> is especially useful for people who manage organizations, or who aspire to do so in the future.</a:t>
            </a:r>
            <a:br>
              <a:rPr lang="en-US" sz="4000">
                <a:latin typeface="Roboto"/>
                <a:ea typeface="Roboto"/>
                <a:cs typeface="Roboto"/>
                <a:sym typeface="Roboto"/>
              </a:rPr>
            </a:br>
            <a:r>
              <a:rPr lang="en-US" sz="4000">
                <a:latin typeface="Roboto"/>
                <a:ea typeface="Roboto"/>
                <a:cs typeface="Roboto"/>
                <a:sym typeface="Roboto"/>
              </a:rPr>
              <a:t>Drucker suggests </a:t>
            </a:r>
            <a:r>
              <a:rPr lang="en-US" sz="4000" u="sng">
                <a:latin typeface="Roboto"/>
                <a:ea typeface="Roboto"/>
                <a:cs typeface="Roboto"/>
                <a:sym typeface="Roboto"/>
              </a:rPr>
              <a:t>three criteria for effective organizations:</a:t>
            </a:r>
            <a:endParaRPr sz="4000">
              <a:latin typeface="Roboto"/>
              <a:ea typeface="Roboto"/>
              <a:cs typeface="Roboto"/>
              <a:sym typeface="Roboto"/>
            </a:endParaRPr>
          </a:p>
          <a:p>
            <a:pPr indent="-482600" lvl="0" marL="914400" marR="0" rtl="0" algn="l">
              <a:lnSpc>
                <a:spcPct val="115000"/>
              </a:lnSpc>
              <a:spcBef>
                <a:spcPts val="0"/>
              </a:spcBef>
              <a:spcAft>
                <a:spcPts val="0"/>
              </a:spcAft>
              <a:buSzPts val="4000"/>
              <a:buFont typeface="Roboto"/>
              <a:buAutoNum type="alphaLcPeriod"/>
            </a:pPr>
            <a:r>
              <a:rPr lang="en-US" sz="4000">
                <a:latin typeface="Roboto"/>
                <a:ea typeface="Roboto"/>
                <a:cs typeface="Roboto"/>
                <a:sym typeface="Roboto"/>
              </a:rPr>
              <a:t>They must be organized for business performance</a:t>
            </a:r>
            <a:endParaRPr sz="4000">
              <a:latin typeface="Roboto"/>
              <a:ea typeface="Roboto"/>
              <a:cs typeface="Roboto"/>
              <a:sym typeface="Roboto"/>
            </a:endParaRPr>
          </a:p>
          <a:p>
            <a:pPr indent="-482600" lvl="0" marL="914400" marR="0" rtl="0" algn="l">
              <a:lnSpc>
                <a:spcPct val="115000"/>
              </a:lnSpc>
              <a:spcBef>
                <a:spcPts val="0"/>
              </a:spcBef>
              <a:spcAft>
                <a:spcPts val="0"/>
              </a:spcAft>
              <a:buSzPts val="4000"/>
              <a:buFont typeface="Roboto"/>
              <a:buAutoNum type="alphaLcPeriod"/>
            </a:pPr>
            <a:r>
              <a:rPr lang="en-US" sz="4000">
                <a:latin typeface="Roboto"/>
                <a:ea typeface="Roboto"/>
                <a:cs typeface="Roboto"/>
                <a:sym typeface="Roboto"/>
              </a:rPr>
              <a:t>Their structure should contain the least number of management levels.</a:t>
            </a:r>
            <a:endParaRPr sz="4000">
              <a:latin typeface="Roboto"/>
              <a:ea typeface="Roboto"/>
              <a:cs typeface="Roboto"/>
              <a:sym typeface="Roboto"/>
            </a:endParaRPr>
          </a:p>
          <a:p>
            <a:pPr indent="-482600" lvl="0" marL="914400" marR="0" rtl="0" algn="l">
              <a:lnSpc>
                <a:spcPct val="115000"/>
              </a:lnSpc>
              <a:spcBef>
                <a:spcPts val="0"/>
              </a:spcBef>
              <a:spcAft>
                <a:spcPts val="0"/>
              </a:spcAft>
              <a:buSzPts val="4000"/>
              <a:buFont typeface="Roboto"/>
              <a:buAutoNum type="alphaLcPeriod"/>
            </a:pPr>
            <a:r>
              <a:rPr lang="en-US" sz="4000">
                <a:latin typeface="Roboto"/>
                <a:ea typeface="Roboto"/>
                <a:cs typeface="Roboto"/>
                <a:sym typeface="Roboto"/>
              </a:rPr>
              <a:t>Organizational structure should facilitate training and testing of future organization </a:t>
            </a:r>
            <a:r>
              <a:rPr lang="en-US" sz="4000">
                <a:latin typeface="Roboto"/>
                <a:ea typeface="Roboto"/>
                <a:cs typeface="Roboto"/>
                <a:sym typeface="Roboto"/>
              </a:rPr>
              <a:t>leaders</a:t>
            </a:r>
            <a:r>
              <a:rPr lang="en-US" sz="4000">
                <a:latin typeface="Roboto"/>
                <a:ea typeface="Roboto"/>
                <a:cs typeface="Roboto"/>
                <a:sym typeface="Roboto"/>
              </a:rPr>
              <a:t>.</a:t>
            </a:r>
            <a:endParaRPr sz="4000">
              <a:latin typeface="Roboto"/>
              <a:ea typeface="Roboto"/>
              <a:cs typeface="Roboto"/>
              <a:sym typeface="Robot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CC"/>
        </a:solidFill>
      </p:bgPr>
    </p:bg>
    <p:spTree>
      <p:nvGrpSpPr>
        <p:cNvPr id="158" name="Shape 158"/>
        <p:cNvGrpSpPr/>
        <p:nvPr/>
      </p:nvGrpSpPr>
      <p:grpSpPr>
        <a:xfrm>
          <a:off x="0" y="0"/>
          <a:ext cx="0" cy="0"/>
          <a:chOff x="0" y="0"/>
          <a:chExt cx="0" cy="0"/>
        </a:xfrm>
      </p:grpSpPr>
      <p:grpSp>
        <p:nvGrpSpPr>
          <p:cNvPr id="159" name="Google Shape;159;p23"/>
          <p:cNvGrpSpPr/>
          <p:nvPr/>
        </p:nvGrpSpPr>
        <p:grpSpPr>
          <a:xfrm>
            <a:off x="588038" y="900807"/>
            <a:ext cx="10662149" cy="8385666"/>
            <a:chOff x="0" y="-47625"/>
            <a:chExt cx="5097604" cy="4009211"/>
          </a:xfrm>
        </p:grpSpPr>
        <p:sp>
          <p:nvSpPr>
            <p:cNvPr id="160" name="Google Shape;160;p23"/>
            <p:cNvSpPr/>
            <p:nvPr/>
          </p:nvSpPr>
          <p:spPr>
            <a:xfrm>
              <a:off x="0" y="0"/>
              <a:ext cx="5097604" cy="3961586"/>
            </a:xfrm>
            <a:custGeom>
              <a:rect b="b" l="l" r="r" t="t"/>
              <a:pathLst>
                <a:path extrusionOk="0" h="3961586" w="5097604">
                  <a:moveTo>
                    <a:pt x="37031" y="0"/>
                  </a:moveTo>
                  <a:lnTo>
                    <a:pt x="5060573" y="0"/>
                  </a:lnTo>
                  <a:cubicBezTo>
                    <a:pt x="5081024" y="0"/>
                    <a:pt x="5097604" y="16579"/>
                    <a:pt x="5097604" y="37031"/>
                  </a:cubicBezTo>
                  <a:lnTo>
                    <a:pt x="5097604" y="3924555"/>
                  </a:lnTo>
                  <a:cubicBezTo>
                    <a:pt x="5097604" y="3945007"/>
                    <a:pt x="5081024" y="3961586"/>
                    <a:pt x="5060573" y="3961586"/>
                  </a:cubicBezTo>
                  <a:lnTo>
                    <a:pt x="37031" y="3961586"/>
                  </a:lnTo>
                  <a:cubicBezTo>
                    <a:pt x="16579" y="3961586"/>
                    <a:pt x="0" y="3945007"/>
                    <a:pt x="0" y="3924555"/>
                  </a:cubicBezTo>
                  <a:lnTo>
                    <a:pt x="0" y="37031"/>
                  </a:lnTo>
                  <a:cubicBezTo>
                    <a:pt x="0" y="16579"/>
                    <a:pt x="16579" y="0"/>
                    <a:pt x="37031"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23"/>
            <p:cNvSpPr txBox="1"/>
            <p:nvPr/>
          </p:nvSpPr>
          <p:spPr>
            <a:xfrm>
              <a:off x="0" y="-47625"/>
              <a:ext cx="5097600" cy="4009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2" name="Google Shape;162;p23"/>
          <p:cNvSpPr/>
          <p:nvPr/>
        </p:nvSpPr>
        <p:spPr>
          <a:xfrm rot="-3921286">
            <a:off x="10535621" y="1272019"/>
            <a:ext cx="10726116" cy="9224459"/>
          </a:xfrm>
          <a:custGeom>
            <a:rect b="b" l="l" r="r" t="t"/>
            <a:pathLst>
              <a:path extrusionOk="0" h="9213381" w="10713234">
                <a:moveTo>
                  <a:pt x="0" y="0"/>
                </a:moveTo>
                <a:lnTo>
                  <a:pt x="10713234" y="0"/>
                </a:lnTo>
                <a:lnTo>
                  <a:pt x="10713234" y="9213381"/>
                </a:lnTo>
                <a:lnTo>
                  <a:pt x="0" y="9213381"/>
                </a:lnTo>
                <a:lnTo>
                  <a:pt x="0" y="0"/>
                </a:lnTo>
                <a:close/>
              </a:path>
            </a:pathLst>
          </a:custGeom>
          <a:blipFill rotWithShape="1">
            <a:blip r:embed="rId3">
              <a:alphaModFix/>
            </a:blip>
            <a:stretch>
              <a:fillRect b="0" l="0" r="0" t="0"/>
            </a:stretch>
          </a:blipFill>
          <a:ln>
            <a:noFill/>
          </a:ln>
        </p:spPr>
      </p:sp>
      <p:sp>
        <p:nvSpPr>
          <p:cNvPr id="163" name="Google Shape;163;p23"/>
          <p:cNvSpPr/>
          <p:nvPr/>
        </p:nvSpPr>
        <p:spPr>
          <a:xfrm>
            <a:off x="11453707" y="1825010"/>
            <a:ext cx="6246848" cy="4942127"/>
          </a:xfrm>
          <a:custGeom>
            <a:rect b="b" l="l" r="r" t="t"/>
            <a:pathLst>
              <a:path extrusionOk="0" h="4942127" w="6246848">
                <a:moveTo>
                  <a:pt x="0" y="0"/>
                </a:moveTo>
                <a:lnTo>
                  <a:pt x="6246848" y="0"/>
                </a:lnTo>
                <a:lnTo>
                  <a:pt x="6246848" y="4942127"/>
                </a:lnTo>
                <a:lnTo>
                  <a:pt x="0" y="4942127"/>
                </a:lnTo>
                <a:lnTo>
                  <a:pt x="0" y="0"/>
                </a:lnTo>
                <a:close/>
              </a:path>
            </a:pathLst>
          </a:custGeom>
          <a:blipFill rotWithShape="1">
            <a:blip r:embed="rId4">
              <a:alphaModFix/>
            </a:blip>
            <a:stretch>
              <a:fillRect b="0" l="0" r="0" t="0"/>
            </a:stretch>
          </a:blipFill>
          <a:ln>
            <a:noFill/>
          </a:ln>
        </p:spPr>
      </p:sp>
      <p:sp>
        <p:nvSpPr>
          <p:cNvPr id="164" name="Google Shape;164;p23"/>
          <p:cNvSpPr txBox="1"/>
          <p:nvPr/>
        </p:nvSpPr>
        <p:spPr>
          <a:xfrm>
            <a:off x="11742325" y="3587875"/>
            <a:ext cx="5382900" cy="1388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4100">
                <a:latin typeface="Bungee"/>
                <a:ea typeface="Bungee"/>
                <a:cs typeface="Bungee"/>
                <a:sym typeface="Bungee"/>
              </a:rPr>
              <a:t>Organizational STRUCTURE</a:t>
            </a:r>
            <a:endParaRPr sz="800"/>
          </a:p>
        </p:txBody>
      </p:sp>
      <p:sp>
        <p:nvSpPr>
          <p:cNvPr id="165" name="Google Shape;165;p23"/>
          <p:cNvSpPr/>
          <p:nvPr/>
        </p:nvSpPr>
        <p:spPr>
          <a:xfrm rot="-1490110">
            <a:off x="10948159" y="551202"/>
            <a:ext cx="1011533" cy="1612589"/>
          </a:xfrm>
          <a:custGeom>
            <a:rect b="b" l="l" r="r" t="t"/>
            <a:pathLst>
              <a:path extrusionOk="0" h="1612624" w="1011555">
                <a:moveTo>
                  <a:pt x="0" y="0"/>
                </a:moveTo>
                <a:lnTo>
                  <a:pt x="1011555" y="0"/>
                </a:lnTo>
                <a:lnTo>
                  <a:pt x="1011555" y="1612623"/>
                </a:lnTo>
                <a:lnTo>
                  <a:pt x="0" y="1612623"/>
                </a:lnTo>
                <a:lnTo>
                  <a:pt x="0" y="0"/>
                </a:lnTo>
                <a:close/>
              </a:path>
            </a:pathLst>
          </a:custGeom>
          <a:blipFill rotWithShape="1">
            <a:blip r:embed="rId5">
              <a:alphaModFix/>
            </a:blip>
            <a:stretch>
              <a:fillRect b="0" l="0" r="0" t="0"/>
            </a:stretch>
          </a:blipFill>
          <a:ln>
            <a:noFill/>
          </a:ln>
        </p:spPr>
      </p:sp>
      <p:sp>
        <p:nvSpPr>
          <p:cNvPr id="166" name="Google Shape;166;p23"/>
          <p:cNvSpPr txBox="1"/>
          <p:nvPr/>
        </p:nvSpPr>
        <p:spPr>
          <a:xfrm>
            <a:off x="735100" y="929025"/>
            <a:ext cx="10662000" cy="550650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None/>
            </a:pPr>
            <a:r>
              <a:t/>
            </a:r>
            <a:endParaRPr b="1" sz="5300">
              <a:latin typeface="Roboto"/>
              <a:ea typeface="Roboto"/>
              <a:cs typeface="Roboto"/>
              <a:sym typeface="Roboto"/>
            </a:endParaRPr>
          </a:p>
          <a:p>
            <a:pPr indent="0" lvl="0" marL="0" marR="0" rtl="0" algn="l">
              <a:lnSpc>
                <a:spcPct val="115000"/>
              </a:lnSpc>
              <a:spcBef>
                <a:spcPts val="0"/>
              </a:spcBef>
              <a:spcAft>
                <a:spcPts val="0"/>
              </a:spcAft>
              <a:buNone/>
            </a:pPr>
            <a:r>
              <a:rPr b="1" lang="en-US" sz="5300">
                <a:latin typeface="Roboto"/>
                <a:ea typeface="Roboto"/>
                <a:cs typeface="Roboto"/>
                <a:sym typeface="Roboto"/>
              </a:rPr>
              <a:t>Organizational Structure</a:t>
            </a:r>
            <a:endParaRPr b="1" sz="5300">
              <a:latin typeface="Roboto"/>
              <a:ea typeface="Roboto"/>
              <a:cs typeface="Roboto"/>
              <a:sym typeface="Roboto"/>
            </a:endParaRPr>
          </a:p>
          <a:p>
            <a:pPr indent="-565150" lvl="0" marL="457200" marR="0" rtl="0" algn="l">
              <a:lnSpc>
                <a:spcPct val="115000"/>
              </a:lnSpc>
              <a:spcBef>
                <a:spcPts val="0"/>
              </a:spcBef>
              <a:spcAft>
                <a:spcPts val="0"/>
              </a:spcAft>
              <a:buSzPts val="5300"/>
              <a:buFont typeface="Roboto"/>
              <a:buChar char="-"/>
            </a:pPr>
            <a:r>
              <a:rPr lang="en-US" sz="5300">
                <a:latin typeface="Roboto"/>
                <a:ea typeface="Roboto"/>
                <a:cs typeface="Roboto"/>
                <a:sym typeface="Roboto"/>
              </a:rPr>
              <a:t>is the pattern of relationships among positions in the organization and among members of the organization. </a:t>
            </a:r>
            <a:endParaRPr sz="5300">
              <a:latin typeface="Roboto"/>
              <a:ea typeface="Roboto"/>
              <a:cs typeface="Roboto"/>
              <a:sym typeface="Robot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24"/>
          <p:cNvSpPr/>
          <p:nvPr/>
        </p:nvSpPr>
        <p:spPr>
          <a:xfrm>
            <a:off x="640900" y="325800"/>
            <a:ext cx="17000827" cy="9703217"/>
          </a:xfrm>
          <a:custGeom>
            <a:rect b="b" l="l" r="r" t="t"/>
            <a:pathLst>
              <a:path extrusionOk="0" h="3300414" w="4515492">
                <a:moveTo>
                  <a:pt x="0" y="0"/>
                </a:moveTo>
                <a:lnTo>
                  <a:pt x="4515492" y="0"/>
                </a:lnTo>
                <a:lnTo>
                  <a:pt x="4515492" y="3300414"/>
                </a:lnTo>
                <a:lnTo>
                  <a:pt x="0" y="3300414"/>
                </a:lnTo>
                <a:lnTo>
                  <a:pt x="0" y="0"/>
                </a:lnTo>
                <a:close/>
              </a:path>
            </a:pathLst>
          </a:custGeom>
          <a:blipFill rotWithShape="1">
            <a:blip r:embed="rId3">
              <a:alphaModFix/>
            </a:blip>
            <a:stretch>
              <a:fillRect b="0" l="0" r="0" t="0"/>
            </a:stretch>
          </a:blipFill>
          <a:ln>
            <a:noFill/>
          </a:ln>
        </p:spPr>
      </p:sp>
      <p:sp>
        <p:nvSpPr>
          <p:cNvPr id="172" name="Google Shape;172;p24"/>
          <p:cNvSpPr txBox="1"/>
          <p:nvPr/>
        </p:nvSpPr>
        <p:spPr>
          <a:xfrm>
            <a:off x="1016750" y="2990400"/>
            <a:ext cx="14154600" cy="6813300"/>
          </a:xfrm>
          <a:prstGeom prst="rect">
            <a:avLst/>
          </a:prstGeom>
          <a:noFill/>
          <a:ln>
            <a:noFill/>
          </a:ln>
        </p:spPr>
        <p:txBody>
          <a:bodyPr anchorCtr="0" anchor="t" bIns="0" lIns="0" spcFirstLastPara="1" rIns="0" wrap="square" tIns="0">
            <a:spAutoFit/>
          </a:bodyPr>
          <a:lstStyle/>
          <a:p>
            <a:pPr indent="-476250" lvl="0" marL="457200" marR="0" rtl="0" algn="l">
              <a:lnSpc>
                <a:spcPct val="115000"/>
              </a:lnSpc>
              <a:spcBef>
                <a:spcPts val="0"/>
              </a:spcBef>
              <a:spcAft>
                <a:spcPts val="0"/>
              </a:spcAft>
              <a:buSzPts val="3900"/>
              <a:buFont typeface="Roboto"/>
              <a:buChar char="-"/>
            </a:pPr>
            <a:r>
              <a:rPr lang="en-US" sz="3900">
                <a:latin typeface="Roboto"/>
                <a:ea typeface="Roboto"/>
                <a:cs typeface="Roboto"/>
                <a:sym typeface="Roboto"/>
              </a:rPr>
              <a:t>Accountability for areas of work undertaken by groups and individual members of the </a:t>
            </a:r>
            <a:r>
              <a:rPr lang="en-US" sz="3900">
                <a:latin typeface="Roboto"/>
                <a:ea typeface="Roboto"/>
                <a:cs typeface="Roboto"/>
                <a:sym typeface="Roboto"/>
              </a:rPr>
              <a:t>organization</a:t>
            </a:r>
            <a:endParaRPr sz="3900">
              <a:latin typeface="Roboto"/>
              <a:ea typeface="Roboto"/>
              <a:cs typeface="Roboto"/>
              <a:sym typeface="Roboto"/>
            </a:endParaRPr>
          </a:p>
          <a:p>
            <a:pPr indent="-476250" lvl="0" marL="457200" marR="0" rtl="0" algn="l">
              <a:lnSpc>
                <a:spcPct val="115000"/>
              </a:lnSpc>
              <a:spcBef>
                <a:spcPts val="0"/>
              </a:spcBef>
              <a:spcAft>
                <a:spcPts val="0"/>
              </a:spcAft>
              <a:buSzPts val="3900"/>
              <a:buFont typeface="Roboto"/>
              <a:buChar char="-"/>
            </a:pPr>
            <a:r>
              <a:rPr lang="en-US" sz="3900">
                <a:latin typeface="Roboto"/>
                <a:ea typeface="Roboto"/>
                <a:cs typeface="Roboto"/>
                <a:sym typeface="Roboto"/>
              </a:rPr>
              <a:t>Coordination of different parts of the organization and different areas of work</a:t>
            </a:r>
            <a:endParaRPr sz="3900">
              <a:latin typeface="Roboto"/>
              <a:ea typeface="Roboto"/>
              <a:cs typeface="Roboto"/>
              <a:sym typeface="Roboto"/>
            </a:endParaRPr>
          </a:p>
          <a:p>
            <a:pPr indent="-476250" lvl="0" marL="457200" marR="0" rtl="0" algn="l">
              <a:lnSpc>
                <a:spcPct val="115000"/>
              </a:lnSpc>
              <a:spcBef>
                <a:spcPts val="0"/>
              </a:spcBef>
              <a:spcAft>
                <a:spcPts val="0"/>
              </a:spcAft>
              <a:buSzPts val="3900"/>
              <a:buFont typeface="Roboto"/>
              <a:buChar char="-"/>
            </a:pPr>
            <a:r>
              <a:rPr lang="en-US" sz="3900">
                <a:latin typeface="Roboto"/>
                <a:ea typeface="Roboto"/>
                <a:cs typeface="Roboto"/>
                <a:sym typeface="Roboto"/>
              </a:rPr>
              <a:t>Effective and efficient organizational performance including resource utilization</a:t>
            </a:r>
            <a:endParaRPr sz="3900">
              <a:latin typeface="Roboto"/>
              <a:ea typeface="Roboto"/>
              <a:cs typeface="Roboto"/>
              <a:sym typeface="Roboto"/>
            </a:endParaRPr>
          </a:p>
          <a:p>
            <a:pPr indent="-476250" lvl="0" marL="457200" marR="0" rtl="0" algn="l">
              <a:lnSpc>
                <a:spcPct val="115000"/>
              </a:lnSpc>
              <a:spcBef>
                <a:spcPts val="0"/>
              </a:spcBef>
              <a:spcAft>
                <a:spcPts val="0"/>
              </a:spcAft>
              <a:buSzPts val="3900"/>
              <a:buFont typeface="Roboto"/>
              <a:buChar char="-"/>
            </a:pPr>
            <a:r>
              <a:rPr lang="en-US" sz="3900">
                <a:latin typeface="Roboto"/>
                <a:ea typeface="Roboto"/>
                <a:cs typeface="Roboto"/>
                <a:sym typeface="Roboto"/>
              </a:rPr>
              <a:t>Monitoring the activities of the organization</a:t>
            </a:r>
            <a:endParaRPr sz="3900">
              <a:latin typeface="Roboto"/>
              <a:ea typeface="Roboto"/>
              <a:cs typeface="Roboto"/>
              <a:sym typeface="Roboto"/>
            </a:endParaRPr>
          </a:p>
          <a:p>
            <a:pPr indent="-476250" lvl="0" marL="457200" marR="0" rtl="0" algn="l">
              <a:lnSpc>
                <a:spcPct val="115000"/>
              </a:lnSpc>
              <a:spcBef>
                <a:spcPts val="0"/>
              </a:spcBef>
              <a:spcAft>
                <a:spcPts val="0"/>
              </a:spcAft>
              <a:buSzPts val="3900"/>
              <a:buFont typeface="Roboto"/>
              <a:buChar char="-"/>
            </a:pPr>
            <a:r>
              <a:rPr lang="en-US" sz="3900">
                <a:latin typeface="Roboto"/>
                <a:ea typeface="Roboto"/>
                <a:cs typeface="Roboto"/>
                <a:sym typeface="Roboto"/>
              </a:rPr>
              <a:t>Flexibility in order to respond to changing environmental factors</a:t>
            </a:r>
            <a:endParaRPr sz="3900">
              <a:latin typeface="Roboto"/>
              <a:ea typeface="Roboto"/>
              <a:cs typeface="Roboto"/>
              <a:sym typeface="Roboto"/>
            </a:endParaRPr>
          </a:p>
          <a:p>
            <a:pPr indent="-476250" lvl="0" marL="457200" marR="0" rtl="0" algn="l">
              <a:lnSpc>
                <a:spcPct val="115000"/>
              </a:lnSpc>
              <a:spcBef>
                <a:spcPts val="0"/>
              </a:spcBef>
              <a:spcAft>
                <a:spcPts val="0"/>
              </a:spcAft>
              <a:buSzPts val="3900"/>
              <a:buFont typeface="Roboto"/>
              <a:buChar char="-"/>
            </a:pPr>
            <a:r>
              <a:rPr lang="en-US" sz="3900">
                <a:latin typeface="Roboto"/>
                <a:ea typeface="Roboto"/>
                <a:cs typeface="Roboto"/>
                <a:sym typeface="Roboto"/>
              </a:rPr>
              <a:t>The social satisfaction of members of the organization</a:t>
            </a:r>
            <a:endParaRPr sz="3900">
              <a:latin typeface="Roboto"/>
              <a:ea typeface="Roboto"/>
              <a:cs typeface="Roboto"/>
              <a:sym typeface="Roboto"/>
            </a:endParaRPr>
          </a:p>
        </p:txBody>
      </p:sp>
      <p:sp>
        <p:nvSpPr>
          <p:cNvPr id="173" name="Google Shape;173;p24"/>
          <p:cNvSpPr txBox="1"/>
          <p:nvPr/>
        </p:nvSpPr>
        <p:spPr>
          <a:xfrm>
            <a:off x="557125" y="2093275"/>
            <a:ext cx="17084700" cy="23550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SzPts val="1100"/>
              <a:buNone/>
            </a:pPr>
            <a:r>
              <a:rPr lang="en-US" sz="4500">
                <a:latin typeface="Bungee"/>
                <a:ea typeface="Bungee"/>
                <a:cs typeface="Bungee"/>
                <a:sym typeface="Bungee"/>
              </a:rPr>
              <a:t>Objectives of an Organizational Structur</a:t>
            </a:r>
            <a:r>
              <a:rPr lang="en-US" sz="4500">
                <a:latin typeface="Bungee"/>
                <a:ea typeface="Bungee"/>
                <a:cs typeface="Bungee"/>
                <a:sym typeface="Bungee"/>
              </a:rPr>
              <a:t>e</a:t>
            </a:r>
            <a:endParaRPr sz="4500">
              <a:latin typeface="Bungee"/>
              <a:ea typeface="Bungee"/>
              <a:cs typeface="Bungee"/>
              <a:sym typeface="Bungee"/>
            </a:endParaRPr>
          </a:p>
          <a:p>
            <a:pPr indent="0" lvl="0" marL="0" rtl="0" algn="ctr">
              <a:lnSpc>
                <a:spcPct val="120000"/>
              </a:lnSpc>
              <a:spcBef>
                <a:spcPts val="0"/>
              </a:spcBef>
              <a:spcAft>
                <a:spcPts val="0"/>
              </a:spcAft>
              <a:buSzPts val="1100"/>
              <a:buNone/>
            </a:pPr>
            <a:r>
              <a:t/>
            </a:r>
            <a:endParaRPr sz="4500">
              <a:latin typeface="Bungee"/>
              <a:ea typeface="Bungee"/>
              <a:cs typeface="Bungee"/>
              <a:sym typeface="Bungee"/>
            </a:endParaRPr>
          </a:p>
          <a:p>
            <a:pPr indent="0" lvl="0" marL="0" marR="0" rtl="0" algn="ctr">
              <a:lnSpc>
                <a:spcPct val="120000"/>
              </a:lnSpc>
              <a:spcBef>
                <a:spcPts val="0"/>
              </a:spcBef>
              <a:spcAft>
                <a:spcPts val="0"/>
              </a:spcAft>
              <a:buNone/>
            </a:pPr>
            <a:r>
              <a:t/>
            </a:r>
            <a:endParaRPr sz="4500">
              <a:latin typeface="Bungee"/>
              <a:ea typeface="Bungee"/>
              <a:cs typeface="Bungee"/>
              <a:sym typeface="Bungee"/>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3FC"/>
        </a:solidFill>
      </p:bgPr>
    </p:bg>
    <p:spTree>
      <p:nvGrpSpPr>
        <p:cNvPr id="177" name="Shape 177"/>
        <p:cNvGrpSpPr/>
        <p:nvPr/>
      </p:nvGrpSpPr>
      <p:grpSpPr>
        <a:xfrm>
          <a:off x="0" y="0"/>
          <a:ext cx="0" cy="0"/>
          <a:chOff x="0" y="0"/>
          <a:chExt cx="0" cy="0"/>
        </a:xfrm>
      </p:grpSpPr>
      <p:grpSp>
        <p:nvGrpSpPr>
          <p:cNvPr id="178" name="Google Shape;178;p25"/>
          <p:cNvGrpSpPr/>
          <p:nvPr/>
        </p:nvGrpSpPr>
        <p:grpSpPr>
          <a:xfrm>
            <a:off x="1599075" y="159334"/>
            <a:ext cx="14580594" cy="1962627"/>
            <a:chOff x="0" y="-260433"/>
            <a:chExt cx="19440792" cy="2616836"/>
          </a:xfrm>
        </p:grpSpPr>
        <p:grpSp>
          <p:nvGrpSpPr>
            <p:cNvPr id="179" name="Google Shape;179;p25"/>
            <p:cNvGrpSpPr/>
            <p:nvPr/>
          </p:nvGrpSpPr>
          <p:grpSpPr>
            <a:xfrm>
              <a:off x="228411" y="83665"/>
              <a:ext cx="19212381" cy="2272738"/>
              <a:chOff x="0" y="-47625"/>
              <a:chExt cx="3513346" cy="415613"/>
            </a:xfrm>
          </p:grpSpPr>
          <p:sp>
            <p:nvSpPr>
              <p:cNvPr id="180" name="Google Shape;180;p25"/>
              <p:cNvSpPr/>
              <p:nvPr/>
            </p:nvSpPr>
            <p:spPr>
              <a:xfrm>
                <a:off x="0" y="0"/>
                <a:ext cx="3513346" cy="367988"/>
              </a:xfrm>
              <a:custGeom>
                <a:rect b="b" l="l" r="r" t="t"/>
                <a:pathLst>
                  <a:path extrusionOk="0" h="367988" w="3513346">
                    <a:moveTo>
                      <a:pt x="29599" y="0"/>
                    </a:moveTo>
                    <a:lnTo>
                      <a:pt x="3483747" y="0"/>
                    </a:lnTo>
                    <a:cubicBezTo>
                      <a:pt x="3491597" y="0"/>
                      <a:pt x="3499126" y="3118"/>
                      <a:pt x="3504677" y="8669"/>
                    </a:cubicBezTo>
                    <a:cubicBezTo>
                      <a:pt x="3510228" y="14220"/>
                      <a:pt x="3513346" y="21749"/>
                      <a:pt x="3513346" y="29599"/>
                    </a:cubicBezTo>
                    <a:lnTo>
                      <a:pt x="3513346" y="338389"/>
                    </a:lnTo>
                    <a:cubicBezTo>
                      <a:pt x="3513346" y="346239"/>
                      <a:pt x="3510228" y="353768"/>
                      <a:pt x="3504677" y="359318"/>
                    </a:cubicBezTo>
                    <a:cubicBezTo>
                      <a:pt x="3499126" y="364869"/>
                      <a:pt x="3491597" y="367988"/>
                      <a:pt x="3483747" y="367988"/>
                    </a:cubicBezTo>
                    <a:lnTo>
                      <a:pt x="29599" y="367988"/>
                    </a:lnTo>
                    <a:cubicBezTo>
                      <a:pt x="21749" y="367988"/>
                      <a:pt x="14220" y="364869"/>
                      <a:pt x="8669" y="359318"/>
                    </a:cubicBezTo>
                    <a:cubicBezTo>
                      <a:pt x="3118" y="353768"/>
                      <a:pt x="0" y="346239"/>
                      <a:pt x="0" y="338389"/>
                    </a:cubicBezTo>
                    <a:lnTo>
                      <a:pt x="0" y="29599"/>
                    </a:lnTo>
                    <a:cubicBezTo>
                      <a:pt x="0" y="21749"/>
                      <a:pt x="3118" y="14220"/>
                      <a:pt x="8669" y="8669"/>
                    </a:cubicBezTo>
                    <a:cubicBezTo>
                      <a:pt x="14220" y="3118"/>
                      <a:pt x="21749" y="0"/>
                      <a:pt x="29599"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25"/>
              <p:cNvSpPr txBox="1"/>
              <p:nvPr/>
            </p:nvSpPr>
            <p:spPr>
              <a:xfrm>
                <a:off x="0" y="-47625"/>
                <a:ext cx="3513300" cy="415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2" name="Google Shape;182;p25"/>
            <p:cNvGrpSpPr/>
            <p:nvPr/>
          </p:nvGrpSpPr>
          <p:grpSpPr>
            <a:xfrm>
              <a:off x="0" y="-260433"/>
              <a:ext cx="19105496" cy="2272738"/>
              <a:chOff x="0" y="-47625"/>
              <a:chExt cx="3493800" cy="415613"/>
            </a:xfrm>
          </p:grpSpPr>
          <p:sp>
            <p:nvSpPr>
              <p:cNvPr id="183" name="Google Shape;183;p25"/>
              <p:cNvSpPr/>
              <p:nvPr/>
            </p:nvSpPr>
            <p:spPr>
              <a:xfrm>
                <a:off x="0" y="0"/>
                <a:ext cx="3493704" cy="367988"/>
              </a:xfrm>
              <a:custGeom>
                <a:rect b="b" l="l" r="r" t="t"/>
                <a:pathLst>
                  <a:path extrusionOk="0" h="367988" w="3493704">
                    <a:moveTo>
                      <a:pt x="29765" y="0"/>
                    </a:moveTo>
                    <a:lnTo>
                      <a:pt x="3463939" y="0"/>
                    </a:lnTo>
                    <a:cubicBezTo>
                      <a:pt x="3480377" y="0"/>
                      <a:pt x="3493704" y="13326"/>
                      <a:pt x="3493704" y="29765"/>
                    </a:cubicBezTo>
                    <a:lnTo>
                      <a:pt x="3493704" y="338223"/>
                    </a:lnTo>
                    <a:cubicBezTo>
                      <a:pt x="3493704" y="354661"/>
                      <a:pt x="3480377" y="367988"/>
                      <a:pt x="3463939" y="367988"/>
                    </a:cubicBezTo>
                    <a:lnTo>
                      <a:pt x="29765" y="367988"/>
                    </a:lnTo>
                    <a:cubicBezTo>
                      <a:pt x="13326" y="367988"/>
                      <a:pt x="0" y="354661"/>
                      <a:pt x="0" y="338223"/>
                    </a:cubicBezTo>
                    <a:lnTo>
                      <a:pt x="0" y="29765"/>
                    </a:lnTo>
                    <a:cubicBezTo>
                      <a:pt x="0" y="13326"/>
                      <a:pt x="13326" y="0"/>
                      <a:pt x="29765"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25"/>
              <p:cNvSpPr txBox="1"/>
              <p:nvPr/>
            </p:nvSpPr>
            <p:spPr>
              <a:xfrm>
                <a:off x="0" y="-47625"/>
                <a:ext cx="3493800" cy="415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185" name="Google Shape;185;p25"/>
          <p:cNvSpPr txBox="1"/>
          <p:nvPr/>
        </p:nvSpPr>
        <p:spPr>
          <a:xfrm>
            <a:off x="2140202" y="812034"/>
            <a:ext cx="13498200" cy="646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4200">
                <a:latin typeface="Bungee"/>
                <a:ea typeface="Bungee"/>
                <a:cs typeface="Bungee"/>
                <a:sym typeface="Bungee"/>
              </a:rPr>
              <a:t>Dimensions of Organizational Structure</a:t>
            </a:r>
            <a:endParaRPr sz="200"/>
          </a:p>
        </p:txBody>
      </p:sp>
      <p:grpSp>
        <p:nvGrpSpPr>
          <p:cNvPr id="186" name="Google Shape;186;p25"/>
          <p:cNvGrpSpPr/>
          <p:nvPr/>
        </p:nvGrpSpPr>
        <p:grpSpPr>
          <a:xfrm>
            <a:off x="252200" y="3738850"/>
            <a:ext cx="8634976" cy="6842757"/>
            <a:chOff x="0" y="-47625"/>
            <a:chExt cx="2946387" cy="3483915"/>
          </a:xfrm>
        </p:grpSpPr>
        <p:sp>
          <p:nvSpPr>
            <p:cNvPr id="187" name="Google Shape;187;p25"/>
            <p:cNvSpPr/>
            <p:nvPr/>
          </p:nvSpPr>
          <p:spPr>
            <a:xfrm>
              <a:off x="0" y="0"/>
              <a:ext cx="2946387" cy="3436290"/>
            </a:xfrm>
            <a:custGeom>
              <a:rect b="b" l="l" r="r" t="t"/>
              <a:pathLst>
                <a:path extrusionOk="0" h="3436290" w="2946387">
                  <a:moveTo>
                    <a:pt x="68052" y="0"/>
                  </a:moveTo>
                  <a:lnTo>
                    <a:pt x="2878336" y="0"/>
                  </a:lnTo>
                  <a:cubicBezTo>
                    <a:pt x="2915919" y="0"/>
                    <a:pt x="2946387" y="30468"/>
                    <a:pt x="2946387" y="68052"/>
                  </a:cubicBezTo>
                  <a:lnTo>
                    <a:pt x="2946387" y="3368238"/>
                  </a:lnTo>
                  <a:cubicBezTo>
                    <a:pt x="2946387" y="3405822"/>
                    <a:pt x="2915919" y="3436290"/>
                    <a:pt x="2878336" y="3436290"/>
                  </a:cubicBezTo>
                  <a:lnTo>
                    <a:pt x="68052" y="3436290"/>
                  </a:lnTo>
                  <a:cubicBezTo>
                    <a:pt x="30468" y="3436290"/>
                    <a:pt x="0" y="3405822"/>
                    <a:pt x="0" y="3368238"/>
                  </a:cubicBezTo>
                  <a:lnTo>
                    <a:pt x="0" y="68052"/>
                  </a:lnTo>
                  <a:cubicBezTo>
                    <a:pt x="0" y="30468"/>
                    <a:pt x="30468" y="0"/>
                    <a:pt x="68052"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25"/>
            <p:cNvSpPr txBox="1"/>
            <p:nvPr/>
          </p:nvSpPr>
          <p:spPr>
            <a:xfrm>
              <a:off x="0" y="-47625"/>
              <a:ext cx="2946300" cy="34839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9" name="Google Shape;189;p25"/>
          <p:cNvSpPr txBox="1"/>
          <p:nvPr/>
        </p:nvSpPr>
        <p:spPr>
          <a:xfrm>
            <a:off x="403775" y="3900000"/>
            <a:ext cx="8064300" cy="6293700"/>
          </a:xfrm>
          <a:prstGeom prst="rect">
            <a:avLst/>
          </a:prstGeom>
          <a:noFill/>
          <a:ln>
            <a:noFill/>
          </a:ln>
        </p:spPr>
        <p:txBody>
          <a:bodyPr anchorCtr="0" anchor="t" bIns="0" lIns="0" spcFirstLastPara="1" rIns="0" wrap="square" tIns="0">
            <a:spAutoFit/>
          </a:bodyPr>
          <a:lstStyle/>
          <a:p>
            <a:pPr indent="-425386" lvl="0" marL="457200" marR="0" rtl="0" algn="l">
              <a:lnSpc>
                <a:spcPct val="120007"/>
              </a:lnSpc>
              <a:spcBef>
                <a:spcPts val="0"/>
              </a:spcBef>
              <a:spcAft>
                <a:spcPts val="0"/>
              </a:spcAft>
              <a:buSzPts val="3099"/>
              <a:buFont typeface="Bungee"/>
              <a:buChar char="-"/>
            </a:pPr>
            <a:r>
              <a:rPr lang="en-US" sz="3099">
                <a:latin typeface="Bungee"/>
                <a:ea typeface="Bungee"/>
                <a:cs typeface="Bungee"/>
                <a:sym typeface="Bungee"/>
              </a:rPr>
              <a:t>Allocation of Individual tasks and responsibilities, job specialization and definition</a:t>
            </a:r>
            <a:endParaRPr sz="3099">
              <a:latin typeface="Bungee"/>
              <a:ea typeface="Bungee"/>
              <a:cs typeface="Bungee"/>
              <a:sym typeface="Bungee"/>
            </a:endParaRPr>
          </a:p>
          <a:p>
            <a:pPr indent="0" lvl="0" marL="0" marR="0" rtl="0" algn="ctr">
              <a:lnSpc>
                <a:spcPct val="120007"/>
              </a:lnSpc>
              <a:spcBef>
                <a:spcPts val="0"/>
              </a:spcBef>
              <a:spcAft>
                <a:spcPts val="0"/>
              </a:spcAft>
              <a:buNone/>
            </a:pPr>
            <a:r>
              <a:t/>
            </a:r>
            <a:endParaRPr sz="3099">
              <a:latin typeface="Bungee"/>
              <a:ea typeface="Bungee"/>
              <a:cs typeface="Bungee"/>
              <a:sym typeface="Bungee"/>
            </a:endParaRPr>
          </a:p>
          <a:p>
            <a:pPr indent="-457136" lvl="0" marL="457200" marR="0" rtl="0" algn="ctr">
              <a:lnSpc>
                <a:spcPct val="120007"/>
              </a:lnSpc>
              <a:spcBef>
                <a:spcPts val="0"/>
              </a:spcBef>
              <a:spcAft>
                <a:spcPts val="0"/>
              </a:spcAft>
              <a:buSzPts val="3599"/>
              <a:buFont typeface="Bungee"/>
              <a:buChar char="-"/>
            </a:pPr>
            <a:r>
              <a:rPr lang="en-US" sz="3099">
                <a:latin typeface="Bungee"/>
                <a:ea typeface="Bungee"/>
                <a:cs typeface="Bungee"/>
                <a:sym typeface="Bungee"/>
              </a:rPr>
              <a:t>Formal reporting relationships, levels of authority and spans of control</a:t>
            </a:r>
            <a:endParaRPr sz="3099">
              <a:latin typeface="Bungee"/>
              <a:ea typeface="Bungee"/>
              <a:cs typeface="Bungee"/>
              <a:sym typeface="Bungee"/>
            </a:endParaRPr>
          </a:p>
          <a:p>
            <a:pPr indent="0" lvl="0" marL="0" marR="0" rtl="0" algn="ctr">
              <a:lnSpc>
                <a:spcPct val="120007"/>
              </a:lnSpc>
              <a:spcBef>
                <a:spcPts val="0"/>
              </a:spcBef>
              <a:spcAft>
                <a:spcPts val="0"/>
              </a:spcAft>
              <a:buNone/>
            </a:pPr>
            <a:r>
              <a:t/>
            </a:r>
            <a:endParaRPr sz="3099">
              <a:latin typeface="Bungee"/>
              <a:ea typeface="Bungee"/>
              <a:cs typeface="Bungee"/>
              <a:sym typeface="Bungee"/>
            </a:endParaRPr>
          </a:p>
          <a:p>
            <a:pPr indent="-425386" lvl="0" marL="457200" marR="0" rtl="0" algn="l">
              <a:lnSpc>
                <a:spcPct val="120007"/>
              </a:lnSpc>
              <a:spcBef>
                <a:spcPts val="0"/>
              </a:spcBef>
              <a:spcAft>
                <a:spcPts val="0"/>
              </a:spcAft>
              <a:buSzPts val="3099"/>
              <a:buFont typeface="Bungee"/>
              <a:buChar char="-"/>
            </a:pPr>
            <a:r>
              <a:rPr lang="en-US" sz="3099">
                <a:latin typeface="Bungee"/>
                <a:ea typeface="Bungee"/>
                <a:cs typeface="Bungee"/>
                <a:sym typeface="Bungee"/>
              </a:rPr>
              <a:t>Grouping together of sections, departments, divisions and larger units</a:t>
            </a:r>
            <a:endParaRPr sz="3099">
              <a:latin typeface="Bungee"/>
              <a:ea typeface="Bungee"/>
              <a:cs typeface="Bungee"/>
              <a:sym typeface="Bungee"/>
            </a:endParaRPr>
          </a:p>
        </p:txBody>
      </p:sp>
      <p:sp>
        <p:nvSpPr>
          <p:cNvPr id="190" name="Google Shape;190;p25"/>
          <p:cNvSpPr txBox="1"/>
          <p:nvPr/>
        </p:nvSpPr>
        <p:spPr>
          <a:xfrm>
            <a:off x="12637546" y="5262519"/>
            <a:ext cx="5499000" cy="430800"/>
          </a:xfrm>
          <a:prstGeom prst="rect">
            <a:avLst/>
          </a:prstGeom>
          <a:noFill/>
          <a:ln>
            <a:noFill/>
          </a:ln>
        </p:spPr>
        <p:txBody>
          <a:bodyPr anchorCtr="0" anchor="t" bIns="0" lIns="0" spcFirstLastPara="1" rIns="0" wrap="square" tIns="0">
            <a:spAutoFit/>
          </a:bodyPr>
          <a:lstStyle/>
          <a:p>
            <a:pPr indent="0" lvl="0" marL="0" marR="0" rtl="0" algn="ctr">
              <a:lnSpc>
                <a:spcPct val="120007"/>
              </a:lnSpc>
              <a:spcBef>
                <a:spcPts val="0"/>
              </a:spcBef>
              <a:spcAft>
                <a:spcPts val="0"/>
              </a:spcAft>
              <a:buNone/>
            </a:pPr>
            <a:r>
              <a:rPr b="0" i="0" lang="en-US" sz="2799" u="none" cap="none" strike="noStrike">
                <a:solidFill>
                  <a:srgbClr val="000000"/>
                </a:solidFill>
                <a:latin typeface="Bungee"/>
                <a:ea typeface="Bungee"/>
                <a:cs typeface="Bungee"/>
                <a:sym typeface="Bungee"/>
              </a:rPr>
              <a:t>Canva</a:t>
            </a:r>
            <a:endParaRPr/>
          </a:p>
        </p:txBody>
      </p:sp>
      <p:grpSp>
        <p:nvGrpSpPr>
          <p:cNvPr id="191" name="Google Shape;191;p25"/>
          <p:cNvGrpSpPr/>
          <p:nvPr/>
        </p:nvGrpSpPr>
        <p:grpSpPr>
          <a:xfrm>
            <a:off x="8887175" y="3569727"/>
            <a:ext cx="9224843" cy="7011727"/>
            <a:chOff x="0" y="-47625"/>
            <a:chExt cx="2946387" cy="3483915"/>
          </a:xfrm>
        </p:grpSpPr>
        <p:sp>
          <p:nvSpPr>
            <p:cNvPr id="192" name="Google Shape;192;p25"/>
            <p:cNvSpPr/>
            <p:nvPr/>
          </p:nvSpPr>
          <p:spPr>
            <a:xfrm>
              <a:off x="0" y="0"/>
              <a:ext cx="2946387" cy="3436290"/>
            </a:xfrm>
            <a:custGeom>
              <a:rect b="b" l="l" r="r" t="t"/>
              <a:pathLst>
                <a:path extrusionOk="0" h="3436290" w="2946387">
                  <a:moveTo>
                    <a:pt x="68052" y="0"/>
                  </a:moveTo>
                  <a:lnTo>
                    <a:pt x="2878336" y="0"/>
                  </a:lnTo>
                  <a:cubicBezTo>
                    <a:pt x="2915919" y="0"/>
                    <a:pt x="2946387" y="30468"/>
                    <a:pt x="2946387" y="68052"/>
                  </a:cubicBezTo>
                  <a:lnTo>
                    <a:pt x="2946387" y="3368238"/>
                  </a:lnTo>
                  <a:cubicBezTo>
                    <a:pt x="2946387" y="3405822"/>
                    <a:pt x="2915919" y="3436290"/>
                    <a:pt x="2878336" y="3436290"/>
                  </a:cubicBezTo>
                  <a:lnTo>
                    <a:pt x="68052" y="3436290"/>
                  </a:lnTo>
                  <a:cubicBezTo>
                    <a:pt x="30468" y="3436290"/>
                    <a:pt x="0" y="3405822"/>
                    <a:pt x="0" y="3368238"/>
                  </a:cubicBezTo>
                  <a:lnTo>
                    <a:pt x="0" y="68052"/>
                  </a:lnTo>
                  <a:cubicBezTo>
                    <a:pt x="0" y="30468"/>
                    <a:pt x="30468" y="0"/>
                    <a:pt x="68052"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25"/>
            <p:cNvSpPr txBox="1"/>
            <p:nvPr/>
          </p:nvSpPr>
          <p:spPr>
            <a:xfrm>
              <a:off x="0" y="-47625"/>
              <a:ext cx="2946300" cy="34839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4" name="Google Shape;194;p25"/>
          <p:cNvSpPr txBox="1"/>
          <p:nvPr/>
        </p:nvSpPr>
        <p:spPr>
          <a:xfrm>
            <a:off x="8938200" y="3738850"/>
            <a:ext cx="7548900" cy="6201600"/>
          </a:xfrm>
          <a:prstGeom prst="rect">
            <a:avLst/>
          </a:prstGeom>
          <a:noFill/>
          <a:ln>
            <a:noFill/>
          </a:ln>
        </p:spPr>
        <p:txBody>
          <a:bodyPr anchorCtr="0" anchor="t" bIns="0" lIns="0" spcFirstLastPara="1" rIns="0" wrap="square" tIns="0">
            <a:spAutoFit/>
          </a:bodyPr>
          <a:lstStyle/>
          <a:p>
            <a:pPr indent="-425386" lvl="0" marL="457200" marR="0" rtl="0" algn="l">
              <a:lnSpc>
                <a:spcPct val="120007"/>
              </a:lnSpc>
              <a:spcBef>
                <a:spcPts val="0"/>
              </a:spcBef>
              <a:spcAft>
                <a:spcPts val="0"/>
              </a:spcAft>
              <a:buSzPts val="3099"/>
              <a:buFont typeface="Bungee"/>
              <a:buChar char="-"/>
            </a:pPr>
            <a:r>
              <a:rPr lang="en-US" sz="3099">
                <a:latin typeface="Bungee"/>
                <a:ea typeface="Bungee"/>
                <a:cs typeface="Bungee"/>
                <a:sym typeface="Bungee"/>
              </a:rPr>
              <a:t>Systems for communication of information, </a:t>
            </a:r>
            <a:r>
              <a:rPr lang="en-US" sz="3099">
                <a:latin typeface="Bungee"/>
                <a:ea typeface="Bungee"/>
                <a:cs typeface="Bungee"/>
                <a:sym typeface="Bungee"/>
              </a:rPr>
              <a:t>integration</a:t>
            </a:r>
            <a:r>
              <a:rPr lang="en-US" sz="3099">
                <a:latin typeface="Bungee"/>
                <a:ea typeface="Bungee"/>
                <a:cs typeface="Bungee"/>
                <a:sym typeface="Bungee"/>
              </a:rPr>
              <a:t> of effort and participation</a:t>
            </a:r>
            <a:endParaRPr sz="3099">
              <a:latin typeface="Bungee"/>
              <a:ea typeface="Bungee"/>
              <a:cs typeface="Bungee"/>
              <a:sym typeface="Bungee"/>
            </a:endParaRPr>
          </a:p>
          <a:p>
            <a:pPr indent="0" lvl="0" marL="0" marR="0" rtl="0" algn="ctr">
              <a:lnSpc>
                <a:spcPct val="120007"/>
              </a:lnSpc>
              <a:spcBef>
                <a:spcPts val="0"/>
              </a:spcBef>
              <a:spcAft>
                <a:spcPts val="0"/>
              </a:spcAft>
              <a:buNone/>
            </a:pPr>
            <a:r>
              <a:t/>
            </a:r>
            <a:endParaRPr sz="3099">
              <a:latin typeface="Bungee"/>
              <a:ea typeface="Bungee"/>
              <a:cs typeface="Bungee"/>
              <a:sym typeface="Bungee"/>
            </a:endParaRPr>
          </a:p>
          <a:p>
            <a:pPr indent="-425386" lvl="0" marL="457200" marR="0" rtl="0" algn="l">
              <a:lnSpc>
                <a:spcPct val="120007"/>
              </a:lnSpc>
              <a:spcBef>
                <a:spcPts val="0"/>
              </a:spcBef>
              <a:spcAft>
                <a:spcPts val="0"/>
              </a:spcAft>
              <a:buSzPts val="3099"/>
              <a:buFont typeface="Bungee"/>
              <a:buChar char="-"/>
            </a:pPr>
            <a:r>
              <a:rPr lang="en-US" sz="3099">
                <a:latin typeface="Bungee"/>
                <a:ea typeface="Bungee"/>
                <a:cs typeface="Bungee"/>
                <a:sym typeface="Bungee"/>
              </a:rPr>
              <a:t>delegation of authority and </a:t>
            </a:r>
            <a:r>
              <a:rPr lang="en-US" sz="3099">
                <a:latin typeface="Bungee"/>
                <a:ea typeface="Bungee"/>
                <a:cs typeface="Bungee"/>
                <a:sym typeface="Bungee"/>
              </a:rPr>
              <a:t>procedures</a:t>
            </a:r>
            <a:r>
              <a:rPr lang="en-US" sz="3099">
                <a:latin typeface="Bungee"/>
                <a:ea typeface="Bungee"/>
                <a:cs typeface="Bungee"/>
                <a:sym typeface="Bungee"/>
              </a:rPr>
              <a:t> for monitoring and evaluating the action</a:t>
            </a:r>
            <a:endParaRPr sz="3099">
              <a:latin typeface="Bungee"/>
              <a:ea typeface="Bungee"/>
              <a:cs typeface="Bungee"/>
              <a:sym typeface="Bungee"/>
            </a:endParaRPr>
          </a:p>
          <a:p>
            <a:pPr indent="0" lvl="0" marL="0" marR="0" rtl="0" algn="ctr">
              <a:lnSpc>
                <a:spcPct val="120007"/>
              </a:lnSpc>
              <a:spcBef>
                <a:spcPts val="0"/>
              </a:spcBef>
              <a:spcAft>
                <a:spcPts val="0"/>
              </a:spcAft>
              <a:buNone/>
            </a:pPr>
            <a:r>
              <a:t/>
            </a:r>
            <a:endParaRPr sz="3099">
              <a:latin typeface="Bungee"/>
              <a:ea typeface="Bungee"/>
              <a:cs typeface="Bungee"/>
              <a:sym typeface="Bungee"/>
            </a:endParaRPr>
          </a:p>
          <a:p>
            <a:pPr indent="-425386" lvl="0" marL="457200" marR="0" rtl="0" algn="l">
              <a:lnSpc>
                <a:spcPct val="120007"/>
              </a:lnSpc>
              <a:spcBef>
                <a:spcPts val="0"/>
              </a:spcBef>
              <a:spcAft>
                <a:spcPts val="0"/>
              </a:spcAft>
              <a:buSzPts val="3099"/>
              <a:buFont typeface="Bungee"/>
              <a:buChar char="-"/>
            </a:pPr>
            <a:r>
              <a:rPr lang="en-US" sz="3099">
                <a:latin typeface="Bungee"/>
                <a:ea typeface="Bungee"/>
                <a:cs typeface="Bungee"/>
                <a:sym typeface="Bungee"/>
              </a:rPr>
              <a:t>motivation of employees through systems for performance appraisal</a:t>
            </a:r>
            <a:endParaRPr sz="3099">
              <a:latin typeface="Bungee"/>
              <a:ea typeface="Bungee"/>
              <a:cs typeface="Bungee"/>
              <a:sym typeface="Bungee"/>
            </a:endParaRPr>
          </a:p>
        </p:txBody>
      </p:sp>
      <p:sp>
        <p:nvSpPr>
          <p:cNvPr id="195" name="Google Shape;195;p25"/>
          <p:cNvSpPr txBox="1"/>
          <p:nvPr/>
        </p:nvSpPr>
        <p:spPr>
          <a:xfrm>
            <a:off x="403775" y="2147425"/>
            <a:ext cx="17708100" cy="1422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4200">
                <a:latin typeface="Bungee"/>
                <a:ea typeface="Bungee"/>
                <a:cs typeface="Bungee"/>
                <a:sym typeface="Bungee"/>
              </a:rPr>
              <a:t>Child (1988) Suggests </a:t>
            </a:r>
            <a:r>
              <a:rPr lang="en-US" sz="4200" u="sng">
                <a:latin typeface="Bungee"/>
                <a:ea typeface="Bungee"/>
                <a:cs typeface="Bungee"/>
                <a:sym typeface="Bungee"/>
              </a:rPr>
              <a:t>six major dimensions as components of an organization structure</a:t>
            </a:r>
            <a:endParaRPr sz="200" u="sng"/>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ACC"/>
            </a:gs>
            <a:gs pos="100000">
              <a:srgbClr val="CDFFFA"/>
            </a:gs>
          </a:gsLst>
          <a:lin ang="0" scaled="0"/>
        </a:gradFill>
      </p:bgPr>
    </p:bg>
    <p:spTree>
      <p:nvGrpSpPr>
        <p:cNvPr id="199" name="Shape 199"/>
        <p:cNvGrpSpPr/>
        <p:nvPr/>
      </p:nvGrpSpPr>
      <p:grpSpPr>
        <a:xfrm>
          <a:off x="0" y="0"/>
          <a:ext cx="0" cy="0"/>
          <a:chOff x="0" y="0"/>
          <a:chExt cx="0" cy="0"/>
        </a:xfrm>
      </p:grpSpPr>
      <p:sp>
        <p:nvSpPr>
          <p:cNvPr id="200" name="Google Shape;200;p26"/>
          <p:cNvSpPr/>
          <p:nvPr/>
        </p:nvSpPr>
        <p:spPr>
          <a:xfrm flipH="1" rot="4969302">
            <a:off x="-2540684" y="205745"/>
            <a:ext cx="7156514" cy="6154602"/>
          </a:xfrm>
          <a:custGeom>
            <a:rect b="b" l="l" r="r" t="t"/>
            <a:pathLst>
              <a:path extrusionOk="0" h="6152507" w="7154078">
                <a:moveTo>
                  <a:pt x="7154078" y="0"/>
                </a:moveTo>
                <a:lnTo>
                  <a:pt x="0" y="0"/>
                </a:lnTo>
                <a:lnTo>
                  <a:pt x="0" y="6152507"/>
                </a:lnTo>
                <a:lnTo>
                  <a:pt x="7154078" y="6152507"/>
                </a:lnTo>
                <a:lnTo>
                  <a:pt x="7154078" y="0"/>
                </a:lnTo>
                <a:close/>
              </a:path>
            </a:pathLst>
          </a:custGeom>
          <a:blipFill rotWithShape="1">
            <a:blip r:embed="rId3">
              <a:alphaModFix/>
            </a:blip>
            <a:stretch>
              <a:fillRect b="0" l="0" r="0" t="0"/>
            </a:stretch>
          </a:blipFill>
          <a:ln>
            <a:noFill/>
          </a:ln>
        </p:spPr>
      </p:sp>
      <p:sp>
        <p:nvSpPr>
          <p:cNvPr id="201" name="Google Shape;201;p26"/>
          <p:cNvSpPr/>
          <p:nvPr/>
        </p:nvSpPr>
        <p:spPr>
          <a:xfrm>
            <a:off x="1464559" y="2673257"/>
            <a:ext cx="8343726" cy="6098505"/>
          </a:xfrm>
          <a:custGeom>
            <a:rect b="b" l="l" r="r" t="t"/>
            <a:pathLst>
              <a:path extrusionOk="0" h="6098505" w="8343726">
                <a:moveTo>
                  <a:pt x="0" y="0"/>
                </a:moveTo>
                <a:lnTo>
                  <a:pt x="8343726" y="0"/>
                </a:lnTo>
                <a:lnTo>
                  <a:pt x="8343726" y="6098505"/>
                </a:lnTo>
                <a:lnTo>
                  <a:pt x="0" y="6098505"/>
                </a:lnTo>
                <a:lnTo>
                  <a:pt x="0" y="0"/>
                </a:lnTo>
                <a:close/>
              </a:path>
            </a:pathLst>
          </a:custGeom>
          <a:blipFill rotWithShape="1">
            <a:blip r:embed="rId4">
              <a:alphaModFix/>
            </a:blip>
            <a:stretch>
              <a:fillRect b="0" l="0" r="0" t="0"/>
            </a:stretch>
          </a:blipFill>
          <a:ln>
            <a:noFill/>
          </a:ln>
        </p:spPr>
      </p:sp>
      <p:grpSp>
        <p:nvGrpSpPr>
          <p:cNvPr id="202" name="Google Shape;202;p26"/>
          <p:cNvGrpSpPr/>
          <p:nvPr/>
        </p:nvGrpSpPr>
        <p:grpSpPr>
          <a:xfrm>
            <a:off x="1859250" y="3908702"/>
            <a:ext cx="7554375" cy="4278827"/>
            <a:chOff x="-5" y="-3018644"/>
            <a:chExt cx="10072500" cy="5705103"/>
          </a:xfrm>
        </p:grpSpPr>
        <p:sp>
          <p:nvSpPr>
            <p:cNvPr id="203" name="Google Shape;203;p26"/>
            <p:cNvSpPr txBox="1"/>
            <p:nvPr/>
          </p:nvSpPr>
          <p:spPr>
            <a:xfrm>
              <a:off x="-5" y="-3018641"/>
              <a:ext cx="10072500" cy="57051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lang="en-US" sz="6043">
                  <a:latin typeface="Bungee"/>
                  <a:ea typeface="Bungee"/>
                  <a:cs typeface="Bungee"/>
                  <a:sym typeface="Bungee"/>
                </a:rPr>
                <a:t>Consequences of structural deficiencies</a:t>
              </a:r>
              <a:endParaRPr sz="6043">
                <a:latin typeface="Bungee"/>
                <a:ea typeface="Bungee"/>
                <a:cs typeface="Bungee"/>
                <a:sym typeface="Bungee"/>
              </a:endParaRPr>
            </a:p>
            <a:p>
              <a:pPr indent="0" lvl="0" marL="0" marR="0" rtl="0" algn="ctr">
                <a:lnSpc>
                  <a:spcPct val="120005"/>
                </a:lnSpc>
                <a:spcBef>
                  <a:spcPts val="0"/>
                </a:spcBef>
                <a:spcAft>
                  <a:spcPts val="0"/>
                </a:spcAft>
                <a:buNone/>
              </a:pPr>
              <a:r>
                <a:rPr lang="en-US" sz="6043">
                  <a:latin typeface="Bungee"/>
                  <a:ea typeface="Bungee"/>
                  <a:cs typeface="Bungee"/>
                  <a:sym typeface="Bungee"/>
                </a:rPr>
                <a:t>(Child) :</a:t>
              </a:r>
              <a:endParaRPr sz="6043">
                <a:latin typeface="Bungee"/>
                <a:ea typeface="Bungee"/>
                <a:cs typeface="Bungee"/>
                <a:sym typeface="Bungee"/>
              </a:endParaRPr>
            </a:p>
          </p:txBody>
        </p:sp>
        <p:sp>
          <p:nvSpPr>
            <p:cNvPr id="204" name="Google Shape;204;p26"/>
            <p:cNvSpPr txBox="1"/>
            <p:nvPr/>
          </p:nvSpPr>
          <p:spPr>
            <a:xfrm>
              <a:off x="-5" y="-3018644"/>
              <a:ext cx="10072500" cy="2874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t/>
              </a:r>
              <a:endParaRPr/>
            </a:p>
          </p:txBody>
        </p:sp>
      </p:grpSp>
      <p:grpSp>
        <p:nvGrpSpPr>
          <p:cNvPr id="205" name="Google Shape;205;p26"/>
          <p:cNvGrpSpPr/>
          <p:nvPr/>
        </p:nvGrpSpPr>
        <p:grpSpPr>
          <a:xfrm>
            <a:off x="13710228" y="80285"/>
            <a:ext cx="4539009" cy="4560886"/>
            <a:chOff x="0" y="0"/>
            <a:chExt cx="6052012" cy="6081181"/>
          </a:xfrm>
        </p:grpSpPr>
        <p:grpSp>
          <p:nvGrpSpPr>
            <p:cNvPr id="206" name="Google Shape;206;p26"/>
            <p:cNvGrpSpPr/>
            <p:nvPr/>
          </p:nvGrpSpPr>
          <p:grpSpPr>
            <a:xfrm>
              <a:off x="287878" y="317047"/>
              <a:ext cx="5764134" cy="5764134"/>
              <a:chOff x="0" y="0"/>
              <a:chExt cx="812800" cy="812800"/>
            </a:xfrm>
          </p:grpSpPr>
          <p:sp>
            <p:nvSpPr>
              <p:cNvPr id="207" name="Google Shape;207;p2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2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9" name="Google Shape;209;p26"/>
            <p:cNvGrpSpPr/>
            <p:nvPr/>
          </p:nvGrpSpPr>
          <p:grpSpPr>
            <a:xfrm>
              <a:off x="0" y="0"/>
              <a:ext cx="5764134" cy="5764134"/>
              <a:chOff x="0" y="0"/>
              <a:chExt cx="812800" cy="812800"/>
            </a:xfrm>
          </p:grpSpPr>
          <p:sp>
            <p:nvSpPr>
              <p:cNvPr id="210" name="Google Shape;210;p2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475"/>
              </a:solidFill>
              <a:ln cap="sq" cmpd="sng" w="133350">
                <a:solidFill>
                  <a:srgbClr val="00000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212" name="Google Shape;212;p26"/>
          <p:cNvSpPr/>
          <p:nvPr/>
        </p:nvSpPr>
        <p:spPr>
          <a:xfrm>
            <a:off x="9849725" y="1067275"/>
            <a:ext cx="6755641" cy="7694676"/>
          </a:xfrm>
          <a:custGeom>
            <a:rect b="b" l="l" r="r" t="t"/>
            <a:pathLst>
              <a:path extrusionOk="0" h="4114800" w="5629701">
                <a:moveTo>
                  <a:pt x="0" y="0"/>
                </a:moveTo>
                <a:lnTo>
                  <a:pt x="5629702" y="0"/>
                </a:lnTo>
                <a:lnTo>
                  <a:pt x="5629702" y="4114800"/>
                </a:lnTo>
                <a:lnTo>
                  <a:pt x="0" y="4114800"/>
                </a:lnTo>
                <a:lnTo>
                  <a:pt x="0" y="0"/>
                </a:lnTo>
                <a:close/>
              </a:path>
            </a:pathLst>
          </a:custGeom>
          <a:blipFill rotWithShape="1">
            <a:blip r:embed="rId5">
              <a:alphaModFix/>
            </a:blip>
            <a:stretch>
              <a:fillRect b="0" l="0" r="0" t="0"/>
            </a:stretch>
          </a:blipFill>
          <a:ln>
            <a:noFill/>
          </a:ln>
        </p:spPr>
      </p:sp>
      <p:sp>
        <p:nvSpPr>
          <p:cNvPr id="213" name="Google Shape;213;p26"/>
          <p:cNvSpPr/>
          <p:nvPr/>
        </p:nvSpPr>
        <p:spPr>
          <a:xfrm>
            <a:off x="3570916" y="685667"/>
            <a:ext cx="1471189" cy="1372218"/>
          </a:xfrm>
          <a:custGeom>
            <a:rect b="b" l="l" r="r" t="t"/>
            <a:pathLst>
              <a:path extrusionOk="0" h="1372218" w="1471189">
                <a:moveTo>
                  <a:pt x="0" y="0"/>
                </a:moveTo>
                <a:lnTo>
                  <a:pt x="1471189" y="0"/>
                </a:lnTo>
                <a:lnTo>
                  <a:pt x="1471189" y="1372218"/>
                </a:lnTo>
                <a:lnTo>
                  <a:pt x="0" y="1372218"/>
                </a:lnTo>
                <a:lnTo>
                  <a:pt x="0" y="0"/>
                </a:lnTo>
                <a:close/>
              </a:path>
            </a:pathLst>
          </a:custGeom>
          <a:blipFill rotWithShape="1">
            <a:blip r:embed="rId6">
              <a:alphaModFix/>
            </a:blip>
            <a:stretch>
              <a:fillRect b="0" l="0" r="0" t="0"/>
            </a:stretch>
          </a:blipFill>
          <a:ln>
            <a:noFill/>
          </a:ln>
        </p:spPr>
      </p:sp>
      <p:sp>
        <p:nvSpPr>
          <p:cNvPr id="214" name="Google Shape;214;p26"/>
          <p:cNvSpPr txBox="1"/>
          <p:nvPr/>
        </p:nvSpPr>
        <p:spPr>
          <a:xfrm>
            <a:off x="10005675" y="2119425"/>
            <a:ext cx="6539100" cy="6638700"/>
          </a:xfrm>
          <a:prstGeom prst="rect">
            <a:avLst/>
          </a:prstGeom>
          <a:noFill/>
          <a:ln>
            <a:noFill/>
          </a:ln>
        </p:spPr>
        <p:txBody>
          <a:bodyPr anchorCtr="0" anchor="t" bIns="0" lIns="0" spcFirstLastPara="1" rIns="0" wrap="square" tIns="0">
            <a:spAutoFit/>
          </a:bodyPr>
          <a:lstStyle/>
          <a:p>
            <a:pPr indent="-469900" lvl="0" marL="457200" marR="0" rtl="0" algn="l">
              <a:lnSpc>
                <a:spcPct val="115000"/>
              </a:lnSpc>
              <a:spcBef>
                <a:spcPts val="0"/>
              </a:spcBef>
              <a:spcAft>
                <a:spcPts val="0"/>
              </a:spcAft>
              <a:buSzPts val="3800"/>
              <a:buFont typeface="Roboto"/>
              <a:buChar char="-"/>
            </a:pPr>
            <a:r>
              <a:rPr b="1" lang="en-US" sz="3800">
                <a:latin typeface="Roboto"/>
                <a:ea typeface="Roboto"/>
                <a:cs typeface="Roboto"/>
                <a:sym typeface="Roboto"/>
              </a:rPr>
              <a:t>Low motivation and morale</a:t>
            </a:r>
            <a:endParaRPr b="1" sz="3800">
              <a:latin typeface="Roboto"/>
              <a:ea typeface="Roboto"/>
              <a:cs typeface="Roboto"/>
              <a:sym typeface="Roboto"/>
            </a:endParaRPr>
          </a:p>
          <a:p>
            <a:pPr indent="-469900" lvl="0" marL="457200" marR="0" rtl="0" algn="l">
              <a:lnSpc>
                <a:spcPct val="115000"/>
              </a:lnSpc>
              <a:spcBef>
                <a:spcPts val="0"/>
              </a:spcBef>
              <a:spcAft>
                <a:spcPts val="0"/>
              </a:spcAft>
              <a:buSzPts val="3800"/>
              <a:buFont typeface="Roboto"/>
              <a:buChar char="-"/>
            </a:pPr>
            <a:r>
              <a:rPr b="1" lang="en-US" sz="3800">
                <a:latin typeface="Roboto"/>
                <a:ea typeface="Roboto"/>
                <a:cs typeface="Roboto"/>
                <a:sym typeface="Roboto"/>
              </a:rPr>
              <a:t>Late and inappropriate decisions</a:t>
            </a:r>
            <a:endParaRPr b="1" sz="3800">
              <a:latin typeface="Roboto"/>
              <a:ea typeface="Roboto"/>
              <a:cs typeface="Roboto"/>
              <a:sym typeface="Roboto"/>
            </a:endParaRPr>
          </a:p>
          <a:p>
            <a:pPr indent="-469900" lvl="0" marL="457200" marR="0" rtl="0" algn="l">
              <a:lnSpc>
                <a:spcPct val="115000"/>
              </a:lnSpc>
              <a:spcBef>
                <a:spcPts val="0"/>
              </a:spcBef>
              <a:spcAft>
                <a:spcPts val="0"/>
              </a:spcAft>
              <a:buSzPts val="3800"/>
              <a:buFont typeface="Roboto"/>
              <a:buChar char="-"/>
            </a:pPr>
            <a:r>
              <a:rPr b="1" lang="en-US" sz="3800">
                <a:latin typeface="Roboto"/>
                <a:ea typeface="Roboto"/>
                <a:cs typeface="Roboto"/>
                <a:sym typeface="Roboto"/>
              </a:rPr>
              <a:t>Conflict and lack of </a:t>
            </a:r>
            <a:r>
              <a:rPr b="1" lang="en-US" sz="3800">
                <a:latin typeface="Roboto"/>
                <a:ea typeface="Roboto"/>
                <a:cs typeface="Roboto"/>
                <a:sym typeface="Roboto"/>
              </a:rPr>
              <a:t>coordination</a:t>
            </a:r>
            <a:endParaRPr b="1" sz="3800">
              <a:latin typeface="Roboto"/>
              <a:ea typeface="Roboto"/>
              <a:cs typeface="Roboto"/>
              <a:sym typeface="Roboto"/>
            </a:endParaRPr>
          </a:p>
          <a:p>
            <a:pPr indent="-469900" lvl="0" marL="457200" marR="0" rtl="0" algn="l">
              <a:lnSpc>
                <a:spcPct val="115000"/>
              </a:lnSpc>
              <a:spcBef>
                <a:spcPts val="0"/>
              </a:spcBef>
              <a:spcAft>
                <a:spcPts val="0"/>
              </a:spcAft>
              <a:buSzPts val="3800"/>
              <a:buFont typeface="Roboto"/>
              <a:buChar char="-"/>
            </a:pPr>
            <a:r>
              <a:rPr b="1" lang="en-US" sz="3800">
                <a:latin typeface="Roboto"/>
                <a:ea typeface="Roboto"/>
                <a:cs typeface="Roboto"/>
                <a:sym typeface="Roboto"/>
              </a:rPr>
              <a:t>Poor response to new opportunities and external change</a:t>
            </a:r>
            <a:endParaRPr b="1" sz="3800">
              <a:latin typeface="Roboto"/>
              <a:ea typeface="Roboto"/>
              <a:cs typeface="Roboto"/>
              <a:sym typeface="Roboto"/>
            </a:endParaRPr>
          </a:p>
          <a:p>
            <a:pPr indent="-469900" lvl="0" marL="457200" marR="0" rtl="0" algn="l">
              <a:lnSpc>
                <a:spcPct val="115000"/>
              </a:lnSpc>
              <a:spcBef>
                <a:spcPts val="0"/>
              </a:spcBef>
              <a:spcAft>
                <a:spcPts val="0"/>
              </a:spcAft>
              <a:buSzPts val="3800"/>
              <a:buFont typeface="Roboto"/>
              <a:buChar char="-"/>
            </a:pPr>
            <a:r>
              <a:rPr b="1" lang="en-US" sz="3800">
                <a:latin typeface="Roboto"/>
                <a:ea typeface="Roboto"/>
                <a:cs typeface="Roboto"/>
                <a:sym typeface="Roboto"/>
              </a:rPr>
              <a:t>Rising costs - e.g. diseconomies of scale</a:t>
            </a:r>
            <a:endParaRPr b="1" sz="3800">
              <a:latin typeface="Roboto"/>
              <a:ea typeface="Roboto"/>
              <a:cs typeface="Roboto"/>
              <a:sym typeface="Roboto"/>
            </a:endParaRPr>
          </a:p>
        </p:txBody>
      </p:sp>
      <p:sp>
        <p:nvSpPr>
          <p:cNvPr id="215" name="Google Shape;215;p26"/>
          <p:cNvSpPr/>
          <p:nvPr/>
        </p:nvSpPr>
        <p:spPr>
          <a:xfrm>
            <a:off x="5140152" y="685667"/>
            <a:ext cx="1471189" cy="1372218"/>
          </a:xfrm>
          <a:custGeom>
            <a:rect b="b" l="l" r="r" t="t"/>
            <a:pathLst>
              <a:path extrusionOk="0" h="1372218" w="1471189">
                <a:moveTo>
                  <a:pt x="0" y="0"/>
                </a:moveTo>
                <a:lnTo>
                  <a:pt x="1471189" y="0"/>
                </a:lnTo>
                <a:lnTo>
                  <a:pt x="1471189" y="1372218"/>
                </a:lnTo>
                <a:lnTo>
                  <a:pt x="0" y="1372218"/>
                </a:lnTo>
                <a:lnTo>
                  <a:pt x="0" y="0"/>
                </a:lnTo>
                <a:close/>
              </a:path>
            </a:pathLst>
          </a:custGeom>
          <a:blipFill rotWithShape="1">
            <a:blip r:embed="rId7">
              <a:alphaModFix/>
            </a:blip>
            <a:stretch>
              <a:fillRect b="0" l="0" r="0" t="0"/>
            </a:stretch>
          </a:blipFill>
          <a:ln>
            <a:noFill/>
          </a:ln>
        </p:spPr>
      </p:sp>
      <p:sp>
        <p:nvSpPr>
          <p:cNvPr id="216" name="Google Shape;216;p26"/>
          <p:cNvSpPr/>
          <p:nvPr/>
        </p:nvSpPr>
        <p:spPr>
          <a:xfrm>
            <a:off x="6706591" y="685667"/>
            <a:ext cx="1471189" cy="1372218"/>
          </a:xfrm>
          <a:custGeom>
            <a:rect b="b" l="l" r="r" t="t"/>
            <a:pathLst>
              <a:path extrusionOk="0" h="1372218" w="1471189">
                <a:moveTo>
                  <a:pt x="0" y="0"/>
                </a:moveTo>
                <a:lnTo>
                  <a:pt x="1471190" y="0"/>
                </a:lnTo>
                <a:lnTo>
                  <a:pt x="1471190" y="1372218"/>
                </a:lnTo>
                <a:lnTo>
                  <a:pt x="0" y="1372218"/>
                </a:lnTo>
                <a:lnTo>
                  <a:pt x="0" y="0"/>
                </a:lnTo>
                <a:close/>
              </a:path>
            </a:pathLst>
          </a:custGeom>
          <a:blipFill rotWithShape="1">
            <a:blip r:embed="rId8">
              <a:alphaModFix/>
            </a:blip>
            <a:stretch>
              <a:fillRect b="0" l="0" r="0" t="0"/>
            </a:stretch>
          </a:blipFill>
          <a:ln>
            <a:noFill/>
          </a:ln>
        </p:spPr>
      </p:sp>
      <p:sp>
        <p:nvSpPr>
          <p:cNvPr id="217" name="Google Shape;217;p26"/>
          <p:cNvSpPr/>
          <p:nvPr/>
        </p:nvSpPr>
        <p:spPr>
          <a:xfrm rot="-1490110">
            <a:off x="16243844" y="397279"/>
            <a:ext cx="1222546" cy="1948987"/>
          </a:xfrm>
          <a:custGeom>
            <a:rect b="b" l="l" r="r" t="t"/>
            <a:pathLst>
              <a:path extrusionOk="0" h="1949030" w="1222573">
                <a:moveTo>
                  <a:pt x="0" y="0"/>
                </a:moveTo>
                <a:lnTo>
                  <a:pt x="1222573" y="0"/>
                </a:lnTo>
                <a:lnTo>
                  <a:pt x="1222573" y="1949030"/>
                </a:lnTo>
                <a:lnTo>
                  <a:pt x="0" y="1949030"/>
                </a:lnTo>
                <a:lnTo>
                  <a:pt x="0" y="0"/>
                </a:lnTo>
                <a:close/>
              </a:path>
            </a:pathLst>
          </a:custGeom>
          <a:blipFill rotWithShape="1">
            <a:blip r:embed="rId9">
              <a:alphaModFix/>
            </a:blip>
            <a:stretch>
              <a:fillRect b="0" l="0" r="0" t="0"/>
            </a:stretch>
          </a:blipFill>
          <a:ln>
            <a:noFill/>
          </a:ln>
        </p:spPr>
      </p:sp>
      <p:sp>
        <p:nvSpPr>
          <p:cNvPr id="218" name="Google Shape;218;p26"/>
          <p:cNvSpPr/>
          <p:nvPr/>
        </p:nvSpPr>
        <p:spPr>
          <a:xfrm rot="692077">
            <a:off x="390349" y="8234240"/>
            <a:ext cx="2150390" cy="1522939"/>
          </a:xfrm>
          <a:custGeom>
            <a:rect b="b" l="l" r="r" t="t"/>
            <a:pathLst>
              <a:path extrusionOk="0" h="1522635" w="2149960">
                <a:moveTo>
                  <a:pt x="0" y="0"/>
                </a:moveTo>
                <a:lnTo>
                  <a:pt x="2149960" y="0"/>
                </a:lnTo>
                <a:lnTo>
                  <a:pt x="2149960" y="1522635"/>
                </a:lnTo>
                <a:lnTo>
                  <a:pt x="0" y="1522635"/>
                </a:lnTo>
                <a:lnTo>
                  <a:pt x="0" y="0"/>
                </a:lnTo>
                <a:close/>
              </a:path>
            </a:pathLst>
          </a:custGeom>
          <a:blipFill rotWithShape="1">
            <a:blip r:embed="rId10">
              <a:alphaModFix/>
            </a:blip>
            <a:stretch>
              <a:fillRect b="0" l="0" r="0" t="0"/>
            </a:stretch>
          </a:blipFill>
          <a:ln>
            <a:noFill/>
          </a:ln>
        </p:spPr>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CC"/>
        </a:solidFill>
      </p:bgPr>
    </p:bg>
    <p:spTree>
      <p:nvGrpSpPr>
        <p:cNvPr id="222" name="Shape 222"/>
        <p:cNvGrpSpPr/>
        <p:nvPr/>
      </p:nvGrpSpPr>
      <p:grpSpPr>
        <a:xfrm>
          <a:off x="0" y="0"/>
          <a:ext cx="0" cy="0"/>
          <a:chOff x="0" y="0"/>
          <a:chExt cx="0" cy="0"/>
        </a:xfrm>
      </p:grpSpPr>
      <p:grpSp>
        <p:nvGrpSpPr>
          <p:cNvPr id="223" name="Google Shape;223;p27"/>
          <p:cNvGrpSpPr/>
          <p:nvPr/>
        </p:nvGrpSpPr>
        <p:grpSpPr>
          <a:xfrm>
            <a:off x="588038" y="900807"/>
            <a:ext cx="10662149" cy="8385666"/>
            <a:chOff x="0" y="-47625"/>
            <a:chExt cx="5097604" cy="4009211"/>
          </a:xfrm>
        </p:grpSpPr>
        <p:sp>
          <p:nvSpPr>
            <p:cNvPr id="224" name="Google Shape;224;p27"/>
            <p:cNvSpPr/>
            <p:nvPr/>
          </p:nvSpPr>
          <p:spPr>
            <a:xfrm>
              <a:off x="0" y="0"/>
              <a:ext cx="5097604" cy="3961586"/>
            </a:xfrm>
            <a:custGeom>
              <a:rect b="b" l="l" r="r" t="t"/>
              <a:pathLst>
                <a:path extrusionOk="0" h="3961586" w="5097604">
                  <a:moveTo>
                    <a:pt x="37031" y="0"/>
                  </a:moveTo>
                  <a:lnTo>
                    <a:pt x="5060573" y="0"/>
                  </a:lnTo>
                  <a:cubicBezTo>
                    <a:pt x="5081024" y="0"/>
                    <a:pt x="5097604" y="16579"/>
                    <a:pt x="5097604" y="37031"/>
                  </a:cubicBezTo>
                  <a:lnTo>
                    <a:pt x="5097604" y="3924555"/>
                  </a:lnTo>
                  <a:cubicBezTo>
                    <a:pt x="5097604" y="3945007"/>
                    <a:pt x="5081024" y="3961586"/>
                    <a:pt x="5060573" y="3961586"/>
                  </a:cubicBezTo>
                  <a:lnTo>
                    <a:pt x="37031" y="3961586"/>
                  </a:lnTo>
                  <a:cubicBezTo>
                    <a:pt x="16579" y="3961586"/>
                    <a:pt x="0" y="3945007"/>
                    <a:pt x="0" y="3924555"/>
                  </a:cubicBezTo>
                  <a:lnTo>
                    <a:pt x="0" y="37031"/>
                  </a:lnTo>
                  <a:cubicBezTo>
                    <a:pt x="0" y="16579"/>
                    <a:pt x="16579" y="0"/>
                    <a:pt x="37031"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7"/>
            <p:cNvSpPr txBox="1"/>
            <p:nvPr/>
          </p:nvSpPr>
          <p:spPr>
            <a:xfrm>
              <a:off x="0" y="-47625"/>
              <a:ext cx="5097600" cy="4009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6" name="Google Shape;226;p27"/>
          <p:cNvSpPr/>
          <p:nvPr/>
        </p:nvSpPr>
        <p:spPr>
          <a:xfrm rot="-3921286">
            <a:off x="10535621" y="1272019"/>
            <a:ext cx="10726116" cy="9224459"/>
          </a:xfrm>
          <a:custGeom>
            <a:rect b="b" l="l" r="r" t="t"/>
            <a:pathLst>
              <a:path extrusionOk="0" h="9213381" w="10713234">
                <a:moveTo>
                  <a:pt x="0" y="0"/>
                </a:moveTo>
                <a:lnTo>
                  <a:pt x="10713234" y="0"/>
                </a:lnTo>
                <a:lnTo>
                  <a:pt x="10713234" y="9213381"/>
                </a:lnTo>
                <a:lnTo>
                  <a:pt x="0" y="9213381"/>
                </a:lnTo>
                <a:lnTo>
                  <a:pt x="0" y="0"/>
                </a:lnTo>
                <a:close/>
              </a:path>
            </a:pathLst>
          </a:custGeom>
          <a:blipFill rotWithShape="1">
            <a:blip r:embed="rId3">
              <a:alphaModFix/>
            </a:blip>
            <a:stretch>
              <a:fillRect b="0" l="0" r="0" t="0"/>
            </a:stretch>
          </a:blipFill>
          <a:ln>
            <a:noFill/>
          </a:ln>
        </p:spPr>
      </p:sp>
      <p:sp>
        <p:nvSpPr>
          <p:cNvPr id="227" name="Google Shape;227;p27"/>
          <p:cNvSpPr/>
          <p:nvPr/>
        </p:nvSpPr>
        <p:spPr>
          <a:xfrm>
            <a:off x="11453700" y="1824999"/>
            <a:ext cx="6574808" cy="5485761"/>
          </a:xfrm>
          <a:custGeom>
            <a:rect b="b" l="l" r="r" t="t"/>
            <a:pathLst>
              <a:path extrusionOk="0" h="4942127" w="6246848">
                <a:moveTo>
                  <a:pt x="0" y="0"/>
                </a:moveTo>
                <a:lnTo>
                  <a:pt x="6246848" y="0"/>
                </a:lnTo>
                <a:lnTo>
                  <a:pt x="6246848" y="4942127"/>
                </a:lnTo>
                <a:lnTo>
                  <a:pt x="0" y="4942127"/>
                </a:lnTo>
                <a:lnTo>
                  <a:pt x="0" y="0"/>
                </a:lnTo>
                <a:close/>
              </a:path>
            </a:pathLst>
          </a:custGeom>
          <a:blipFill rotWithShape="1">
            <a:blip r:embed="rId4">
              <a:alphaModFix/>
            </a:blip>
            <a:stretch>
              <a:fillRect b="0" l="0" r="0" t="0"/>
            </a:stretch>
          </a:blipFill>
          <a:ln>
            <a:noFill/>
          </a:ln>
        </p:spPr>
      </p:sp>
      <p:sp>
        <p:nvSpPr>
          <p:cNvPr id="228" name="Google Shape;228;p27"/>
          <p:cNvSpPr txBox="1"/>
          <p:nvPr/>
        </p:nvSpPr>
        <p:spPr>
          <a:xfrm>
            <a:off x="11850375" y="3206875"/>
            <a:ext cx="5087700" cy="2832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4000">
                <a:latin typeface="Bungee"/>
                <a:ea typeface="Bungee"/>
                <a:cs typeface="Bungee"/>
                <a:sym typeface="Bungee"/>
              </a:rPr>
              <a:t>Principles of</a:t>
            </a:r>
            <a:br>
              <a:rPr lang="en-US" sz="4000">
                <a:latin typeface="Bungee"/>
                <a:ea typeface="Bungee"/>
                <a:cs typeface="Bungee"/>
                <a:sym typeface="Bungee"/>
              </a:rPr>
            </a:br>
            <a:r>
              <a:rPr lang="en-US" sz="4000">
                <a:latin typeface="Bungee"/>
                <a:ea typeface="Bungee"/>
                <a:cs typeface="Bungee"/>
                <a:sym typeface="Bungee"/>
              </a:rPr>
              <a:t>Organizational</a:t>
            </a:r>
            <a:br>
              <a:rPr lang="en-US" sz="4000">
                <a:latin typeface="Bungee"/>
                <a:ea typeface="Bungee"/>
                <a:cs typeface="Bungee"/>
                <a:sym typeface="Bungee"/>
              </a:rPr>
            </a:br>
            <a:r>
              <a:rPr lang="en-US" sz="4000">
                <a:latin typeface="Bungee"/>
                <a:ea typeface="Bungee"/>
                <a:cs typeface="Bungee"/>
                <a:sym typeface="Bungee"/>
              </a:rPr>
              <a:t>Design &amp;</a:t>
            </a:r>
            <a:endParaRPr sz="4000">
              <a:latin typeface="Bungee"/>
              <a:ea typeface="Bungee"/>
              <a:cs typeface="Bungee"/>
              <a:sym typeface="Bungee"/>
            </a:endParaRPr>
          </a:p>
          <a:p>
            <a:pPr indent="0" lvl="0" marL="0" marR="0" rtl="0" algn="ctr">
              <a:lnSpc>
                <a:spcPct val="120000"/>
              </a:lnSpc>
              <a:spcBef>
                <a:spcPts val="0"/>
              </a:spcBef>
              <a:spcAft>
                <a:spcPts val="0"/>
              </a:spcAft>
              <a:buNone/>
            </a:pPr>
            <a:r>
              <a:rPr lang="en-US" sz="4000">
                <a:latin typeface="Bungee"/>
                <a:ea typeface="Bungee"/>
                <a:cs typeface="Bungee"/>
                <a:sym typeface="Bungee"/>
              </a:rPr>
              <a:t>Diagnosis</a:t>
            </a:r>
            <a:endParaRPr sz="4000">
              <a:latin typeface="Bungee"/>
              <a:ea typeface="Bungee"/>
              <a:cs typeface="Bungee"/>
              <a:sym typeface="Bungee"/>
            </a:endParaRPr>
          </a:p>
        </p:txBody>
      </p:sp>
      <p:sp>
        <p:nvSpPr>
          <p:cNvPr id="229" name="Google Shape;229;p27"/>
          <p:cNvSpPr/>
          <p:nvPr/>
        </p:nvSpPr>
        <p:spPr>
          <a:xfrm rot="-1490110">
            <a:off x="10948159" y="551202"/>
            <a:ext cx="1011533" cy="1612589"/>
          </a:xfrm>
          <a:custGeom>
            <a:rect b="b" l="l" r="r" t="t"/>
            <a:pathLst>
              <a:path extrusionOk="0" h="1612624" w="1011555">
                <a:moveTo>
                  <a:pt x="0" y="0"/>
                </a:moveTo>
                <a:lnTo>
                  <a:pt x="1011555" y="0"/>
                </a:lnTo>
                <a:lnTo>
                  <a:pt x="1011555" y="1612623"/>
                </a:lnTo>
                <a:lnTo>
                  <a:pt x="0" y="1612623"/>
                </a:lnTo>
                <a:lnTo>
                  <a:pt x="0" y="0"/>
                </a:lnTo>
                <a:close/>
              </a:path>
            </a:pathLst>
          </a:custGeom>
          <a:blipFill rotWithShape="1">
            <a:blip r:embed="rId5">
              <a:alphaModFix/>
            </a:blip>
            <a:stretch>
              <a:fillRect b="0" l="0" r="0" t="0"/>
            </a:stretch>
          </a:blipFill>
          <a:ln>
            <a:noFill/>
          </a:ln>
        </p:spPr>
      </p:sp>
      <p:sp>
        <p:nvSpPr>
          <p:cNvPr id="230" name="Google Shape;230;p27"/>
          <p:cNvSpPr txBox="1"/>
          <p:nvPr/>
        </p:nvSpPr>
        <p:spPr>
          <a:xfrm>
            <a:off x="735100" y="996800"/>
            <a:ext cx="10718700" cy="805470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lang="en-US" sz="4000">
                <a:latin typeface="Roboto"/>
                <a:ea typeface="Roboto"/>
                <a:cs typeface="Roboto"/>
                <a:sym typeface="Roboto"/>
              </a:rPr>
              <a:t>Mintzberg suggests that organizational structures fall into </a:t>
            </a:r>
            <a:r>
              <a:rPr b="1" lang="en-US" sz="4000">
                <a:latin typeface="Roboto"/>
                <a:ea typeface="Roboto"/>
                <a:cs typeface="Roboto"/>
                <a:sym typeface="Roboto"/>
              </a:rPr>
              <a:t>five basic </a:t>
            </a:r>
            <a:r>
              <a:rPr b="1" lang="en-US" sz="4000">
                <a:latin typeface="Roboto"/>
                <a:ea typeface="Roboto"/>
                <a:cs typeface="Roboto"/>
                <a:sym typeface="Roboto"/>
              </a:rPr>
              <a:t>categories</a:t>
            </a:r>
            <a:r>
              <a:rPr lang="en-US" sz="4000">
                <a:latin typeface="Roboto"/>
                <a:ea typeface="Roboto"/>
                <a:cs typeface="Roboto"/>
                <a:sym typeface="Roboto"/>
              </a:rPr>
              <a:t>:</a:t>
            </a:r>
            <a:endParaRPr sz="3800">
              <a:latin typeface="Roboto"/>
              <a:ea typeface="Roboto"/>
              <a:cs typeface="Roboto"/>
              <a:sym typeface="Roboto"/>
            </a:endParaRPr>
          </a:p>
          <a:p>
            <a:pPr indent="-469900" lvl="0" marL="457200" marR="0" rtl="0" algn="l">
              <a:lnSpc>
                <a:spcPct val="115000"/>
              </a:lnSpc>
              <a:spcBef>
                <a:spcPts val="0"/>
              </a:spcBef>
              <a:spcAft>
                <a:spcPts val="0"/>
              </a:spcAft>
              <a:buSzPts val="3800"/>
              <a:buFont typeface="Roboto"/>
              <a:buChar char="●"/>
            </a:pPr>
            <a:r>
              <a:rPr lang="en-US" sz="3800" u="sng">
                <a:latin typeface="Roboto"/>
                <a:ea typeface="Roboto"/>
                <a:cs typeface="Roboto"/>
                <a:sym typeface="Roboto"/>
              </a:rPr>
              <a:t>Simple structure</a:t>
            </a:r>
            <a:r>
              <a:rPr lang="en-US" sz="3800">
                <a:latin typeface="Roboto"/>
                <a:ea typeface="Roboto"/>
                <a:cs typeface="Roboto"/>
                <a:sym typeface="Roboto"/>
              </a:rPr>
              <a:t> - a centralized, perhaps autocratic arrangement typical of the entrepreneur-founded company. Little </a:t>
            </a:r>
            <a:r>
              <a:rPr lang="en-US" sz="3800">
                <a:latin typeface="Roboto"/>
                <a:ea typeface="Roboto"/>
                <a:cs typeface="Roboto"/>
                <a:sym typeface="Roboto"/>
              </a:rPr>
              <a:t>hierarchy</a:t>
            </a:r>
            <a:r>
              <a:rPr lang="en-US" sz="3800">
                <a:latin typeface="Roboto"/>
                <a:ea typeface="Roboto"/>
                <a:cs typeface="Roboto"/>
                <a:sym typeface="Roboto"/>
              </a:rPr>
              <a:t> </a:t>
            </a:r>
            <a:r>
              <a:rPr lang="en-US" sz="3800">
                <a:latin typeface="Roboto"/>
                <a:ea typeface="Roboto"/>
                <a:cs typeface="Roboto"/>
                <a:sym typeface="Roboto"/>
              </a:rPr>
              <a:t>of</a:t>
            </a:r>
            <a:r>
              <a:rPr lang="en-US" sz="3800">
                <a:latin typeface="Roboto"/>
                <a:ea typeface="Roboto"/>
                <a:cs typeface="Roboto"/>
                <a:sym typeface="Roboto"/>
              </a:rPr>
              <a:t> control exercised by the chief executive.</a:t>
            </a:r>
            <a:endParaRPr sz="3800">
              <a:latin typeface="Roboto"/>
              <a:ea typeface="Roboto"/>
              <a:cs typeface="Roboto"/>
              <a:sym typeface="Roboto"/>
            </a:endParaRPr>
          </a:p>
          <a:p>
            <a:pPr indent="-469900" lvl="0" marL="457200" marR="0" rtl="0" algn="l">
              <a:lnSpc>
                <a:spcPct val="115000"/>
              </a:lnSpc>
              <a:spcBef>
                <a:spcPts val="0"/>
              </a:spcBef>
              <a:spcAft>
                <a:spcPts val="0"/>
              </a:spcAft>
              <a:buSzPts val="3800"/>
              <a:buFont typeface="Roboto"/>
              <a:buChar char="●"/>
            </a:pPr>
            <a:r>
              <a:rPr lang="en-US" sz="3800" u="sng">
                <a:latin typeface="Roboto"/>
                <a:ea typeface="Roboto"/>
                <a:cs typeface="Roboto"/>
                <a:sym typeface="Roboto"/>
              </a:rPr>
              <a:t>Machine bureaucracy</a:t>
            </a:r>
            <a:r>
              <a:rPr lang="en-US" sz="3800">
                <a:latin typeface="Roboto"/>
                <a:ea typeface="Roboto"/>
                <a:cs typeface="Roboto"/>
                <a:sym typeface="Roboto"/>
              </a:rPr>
              <a:t> - best at mass produced tasks and is characterized by many layers of management and formal procedures.</a:t>
            </a:r>
            <a:endParaRPr sz="3800">
              <a:latin typeface="Roboto"/>
              <a:ea typeface="Roboto"/>
              <a:cs typeface="Roboto"/>
              <a:sym typeface="Roboto"/>
            </a:endParaRPr>
          </a:p>
          <a:p>
            <a:pPr indent="-469900" lvl="0" marL="457200" marR="0" rtl="0" algn="l">
              <a:lnSpc>
                <a:spcPct val="115000"/>
              </a:lnSpc>
              <a:spcBef>
                <a:spcPts val="0"/>
              </a:spcBef>
              <a:spcAft>
                <a:spcPts val="0"/>
              </a:spcAft>
              <a:buSzPts val="3800"/>
              <a:buFont typeface="Roboto"/>
              <a:buChar char="●"/>
            </a:pPr>
            <a:r>
              <a:rPr lang="en-US" sz="3800" u="sng">
                <a:latin typeface="Roboto"/>
                <a:ea typeface="Roboto"/>
                <a:cs typeface="Roboto"/>
                <a:sym typeface="Roboto"/>
              </a:rPr>
              <a:t>Professional bureaucracy</a:t>
            </a:r>
            <a:r>
              <a:rPr lang="en-US" sz="3800">
                <a:latin typeface="Roboto"/>
                <a:ea typeface="Roboto"/>
                <a:cs typeface="Roboto"/>
                <a:sym typeface="Roboto"/>
              </a:rPr>
              <a:t> - likely to include some parts of the administration is set by independent professional bodies.</a:t>
            </a:r>
            <a:endParaRPr sz="3800">
              <a:latin typeface="Roboto"/>
              <a:ea typeface="Roboto"/>
              <a:cs typeface="Roboto"/>
              <a:sym typeface="Roboto"/>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CC"/>
        </a:solidFill>
      </p:bgPr>
    </p:bg>
    <p:spTree>
      <p:nvGrpSpPr>
        <p:cNvPr id="234" name="Shape 234"/>
        <p:cNvGrpSpPr/>
        <p:nvPr/>
      </p:nvGrpSpPr>
      <p:grpSpPr>
        <a:xfrm>
          <a:off x="0" y="0"/>
          <a:ext cx="0" cy="0"/>
          <a:chOff x="0" y="0"/>
          <a:chExt cx="0" cy="0"/>
        </a:xfrm>
      </p:grpSpPr>
      <p:grpSp>
        <p:nvGrpSpPr>
          <p:cNvPr id="235" name="Google Shape;235;p28"/>
          <p:cNvGrpSpPr/>
          <p:nvPr/>
        </p:nvGrpSpPr>
        <p:grpSpPr>
          <a:xfrm>
            <a:off x="588038" y="900807"/>
            <a:ext cx="10662149" cy="8385666"/>
            <a:chOff x="0" y="-47625"/>
            <a:chExt cx="5097604" cy="4009211"/>
          </a:xfrm>
        </p:grpSpPr>
        <p:sp>
          <p:nvSpPr>
            <p:cNvPr id="236" name="Google Shape;236;p28"/>
            <p:cNvSpPr/>
            <p:nvPr/>
          </p:nvSpPr>
          <p:spPr>
            <a:xfrm>
              <a:off x="0" y="0"/>
              <a:ext cx="5097604" cy="3961586"/>
            </a:xfrm>
            <a:custGeom>
              <a:rect b="b" l="l" r="r" t="t"/>
              <a:pathLst>
                <a:path extrusionOk="0" h="3961586" w="5097604">
                  <a:moveTo>
                    <a:pt x="37031" y="0"/>
                  </a:moveTo>
                  <a:lnTo>
                    <a:pt x="5060573" y="0"/>
                  </a:lnTo>
                  <a:cubicBezTo>
                    <a:pt x="5081024" y="0"/>
                    <a:pt x="5097604" y="16579"/>
                    <a:pt x="5097604" y="37031"/>
                  </a:cubicBezTo>
                  <a:lnTo>
                    <a:pt x="5097604" y="3924555"/>
                  </a:lnTo>
                  <a:cubicBezTo>
                    <a:pt x="5097604" y="3945007"/>
                    <a:pt x="5081024" y="3961586"/>
                    <a:pt x="5060573" y="3961586"/>
                  </a:cubicBezTo>
                  <a:lnTo>
                    <a:pt x="37031" y="3961586"/>
                  </a:lnTo>
                  <a:cubicBezTo>
                    <a:pt x="16579" y="3961586"/>
                    <a:pt x="0" y="3945007"/>
                    <a:pt x="0" y="3924555"/>
                  </a:cubicBezTo>
                  <a:lnTo>
                    <a:pt x="0" y="37031"/>
                  </a:lnTo>
                  <a:cubicBezTo>
                    <a:pt x="0" y="16579"/>
                    <a:pt x="16579" y="0"/>
                    <a:pt x="37031"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8"/>
            <p:cNvSpPr txBox="1"/>
            <p:nvPr/>
          </p:nvSpPr>
          <p:spPr>
            <a:xfrm>
              <a:off x="0" y="-47625"/>
              <a:ext cx="5097600" cy="4009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8" name="Google Shape;238;p28"/>
          <p:cNvSpPr/>
          <p:nvPr/>
        </p:nvSpPr>
        <p:spPr>
          <a:xfrm rot="-3921286">
            <a:off x="10535621" y="1272019"/>
            <a:ext cx="10726116" cy="9224459"/>
          </a:xfrm>
          <a:custGeom>
            <a:rect b="b" l="l" r="r" t="t"/>
            <a:pathLst>
              <a:path extrusionOk="0" h="9213381" w="10713234">
                <a:moveTo>
                  <a:pt x="0" y="0"/>
                </a:moveTo>
                <a:lnTo>
                  <a:pt x="10713234" y="0"/>
                </a:lnTo>
                <a:lnTo>
                  <a:pt x="10713234" y="9213381"/>
                </a:lnTo>
                <a:lnTo>
                  <a:pt x="0" y="9213381"/>
                </a:lnTo>
                <a:lnTo>
                  <a:pt x="0" y="0"/>
                </a:lnTo>
                <a:close/>
              </a:path>
            </a:pathLst>
          </a:custGeom>
          <a:blipFill rotWithShape="1">
            <a:blip r:embed="rId3">
              <a:alphaModFix/>
            </a:blip>
            <a:stretch>
              <a:fillRect b="0" l="0" r="0" t="0"/>
            </a:stretch>
          </a:blipFill>
          <a:ln>
            <a:noFill/>
          </a:ln>
        </p:spPr>
      </p:sp>
      <p:sp>
        <p:nvSpPr>
          <p:cNvPr id="239" name="Google Shape;239;p28"/>
          <p:cNvSpPr/>
          <p:nvPr/>
        </p:nvSpPr>
        <p:spPr>
          <a:xfrm>
            <a:off x="11453700" y="1824999"/>
            <a:ext cx="6574808" cy="5485761"/>
          </a:xfrm>
          <a:custGeom>
            <a:rect b="b" l="l" r="r" t="t"/>
            <a:pathLst>
              <a:path extrusionOk="0" h="4942127" w="6246848">
                <a:moveTo>
                  <a:pt x="0" y="0"/>
                </a:moveTo>
                <a:lnTo>
                  <a:pt x="6246848" y="0"/>
                </a:lnTo>
                <a:lnTo>
                  <a:pt x="6246848" y="4942127"/>
                </a:lnTo>
                <a:lnTo>
                  <a:pt x="0" y="4942127"/>
                </a:lnTo>
                <a:lnTo>
                  <a:pt x="0" y="0"/>
                </a:lnTo>
                <a:close/>
              </a:path>
            </a:pathLst>
          </a:custGeom>
          <a:blipFill rotWithShape="1">
            <a:blip r:embed="rId4">
              <a:alphaModFix/>
            </a:blip>
            <a:stretch>
              <a:fillRect b="0" l="0" r="0" t="0"/>
            </a:stretch>
          </a:blipFill>
          <a:ln>
            <a:noFill/>
          </a:ln>
        </p:spPr>
      </p:sp>
      <p:sp>
        <p:nvSpPr>
          <p:cNvPr id="240" name="Google Shape;240;p28"/>
          <p:cNvSpPr txBox="1"/>
          <p:nvPr/>
        </p:nvSpPr>
        <p:spPr>
          <a:xfrm>
            <a:off x="11850375" y="3206875"/>
            <a:ext cx="5087700" cy="26907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3800">
                <a:latin typeface="Bungee"/>
                <a:ea typeface="Bungee"/>
                <a:cs typeface="Bungee"/>
                <a:sym typeface="Bungee"/>
              </a:rPr>
              <a:t>Principles of</a:t>
            </a:r>
            <a:br>
              <a:rPr lang="en-US" sz="3800">
                <a:latin typeface="Bungee"/>
                <a:ea typeface="Bungee"/>
                <a:cs typeface="Bungee"/>
                <a:sym typeface="Bungee"/>
              </a:rPr>
            </a:br>
            <a:r>
              <a:rPr lang="en-US" sz="3800">
                <a:latin typeface="Bungee"/>
                <a:ea typeface="Bungee"/>
                <a:cs typeface="Bungee"/>
                <a:sym typeface="Bungee"/>
              </a:rPr>
              <a:t>Organizational</a:t>
            </a:r>
            <a:br>
              <a:rPr lang="en-US" sz="3800">
                <a:latin typeface="Bungee"/>
                <a:ea typeface="Bungee"/>
                <a:cs typeface="Bungee"/>
                <a:sym typeface="Bungee"/>
              </a:rPr>
            </a:br>
            <a:r>
              <a:rPr lang="en-US" sz="3800">
                <a:latin typeface="Bungee"/>
                <a:ea typeface="Bungee"/>
                <a:cs typeface="Bungee"/>
                <a:sym typeface="Bungee"/>
              </a:rPr>
              <a:t>Design &amp;</a:t>
            </a:r>
            <a:endParaRPr sz="3800">
              <a:latin typeface="Bungee"/>
              <a:ea typeface="Bungee"/>
              <a:cs typeface="Bungee"/>
              <a:sym typeface="Bungee"/>
            </a:endParaRPr>
          </a:p>
          <a:p>
            <a:pPr indent="0" lvl="0" marL="0" marR="0" rtl="0" algn="ctr">
              <a:lnSpc>
                <a:spcPct val="120000"/>
              </a:lnSpc>
              <a:spcBef>
                <a:spcPts val="0"/>
              </a:spcBef>
              <a:spcAft>
                <a:spcPts val="0"/>
              </a:spcAft>
              <a:buNone/>
            </a:pPr>
            <a:r>
              <a:rPr lang="en-US" sz="3800">
                <a:latin typeface="Bungee"/>
                <a:ea typeface="Bungee"/>
                <a:cs typeface="Bungee"/>
                <a:sym typeface="Bungee"/>
              </a:rPr>
              <a:t>Diagnosis</a:t>
            </a:r>
            <a:endParaRPr sz="3800">
              <a:latin typeface="Bungee"/>
              <a:ea typeface="Bungee"/>
              <a:cs typeface="Bungee"/>
              <a:sym typeface="Bungee"/>
            </a:endParaRPr>
          </a:p>
        </p:txBody>
      </p:sp>
      <p:sp>
        <p:nvSpPr>
          <p:cNvPr id="241" name="Google Shape;241;p28"/>
          <p:cNvSpPr/>
          <p:nvPr/>
        </p:nvSpPr>
        <p:spPr>
          <a:xfrm rot="-1490110">
            <a:off x="10948159" y="551202"/>
            <a:ext cx="1011533" cy="1612589"/>
          </a:xfrm>
          <a:custGeom>
            <a:rect b="b" l="l" r="r" t="t"/>
            <a:pathLst>
              <a:path extrusionOk="0" h="1612624" w="1011555">
                <a:moveTo>
                  <a:pt x="0" y="0"/>
                </a:moveTo>
                <a:lnTo>
                  <a:pt x="1011555" y="0"/>
                </a:lnTo>
                <a:lnTo>
                  <a:pt x="1011555" y="1612623"/>
                </a:lnTo>
                <a:lnTo>
                  <a:pt x="0" y="1612623"/>
                </a:lnTo>
                <a:lnTo>
                  <a:pt x="0" y="0"/>
                </a:lnTo>
                <a:close/>
              </a:path>
            </a:pathLst>
          </a:custGeom>
          <a:blipFill rotWithShape="1">
            <a:blip r:embed="rId5">
              <a:alphaModFix/>
            </a:blip>
            <a:stretch>
              <a:fillRect b="0" l="0" r="0" t="0"/>
            </a:stretch>
          </a:blipFill>
          <a:ln>
            <a:noFill/>
          </a:ln>
        </p:spPr>
      </p:sp>
      <p:sp>
        <p:nvSpPr>
          <p:cNvPr id="242" name="Google Shape;242;p28"/>
          <p:cNvSpPr txBox="1"/>
          <p:nvPr/>
        </p:nvSpPr>
        <p:spPr>
          <a:xfrm>
            <a:off x="735100" y="1112500"/>
            <a:ext cx="10332600" cy="788850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lang="en-US" sz="4100">
                <a:latin typeface="Roboto"/>
                <a:ea typeface="Roboto"/>
                <a:cs typeface="Roboto"/>
                <a:sym typeface="Roboto"/>
              </a:rPr>
              <a:t>Mintzberg suggests that organizational structures fall into </a:t>
            </a:r>
            <a:r>
              <a:rPr b="1" lang="en-US" sz="4100">
                <a:latin typeface="Roboto"/>
                <a:ea typeface="Roboto"/>
                <a:cs typeface="Roboto"/>
                <a:sym typeface="Roboto"/>
              </a:rPr>
              <a:t>five basic categories</a:t>
            </a:r>
            <a:r>
              <a:rPr lang="en-US" sz="4100">
                <a:latin typeface="Roboto"/>
                <a:ea typeface="Roboto"/>
                <a:cs typeface="Roboto"/>
                <a:sym typeface="Roboto"/>
              </a:rPr>
              <a:t>:</a:t>
            </a:r>
            <a:endParaRPr sz="4100">
              <a:latin typeface="Roboto"/>
              <a:ea typeface="Roboto"/>
              <a:cs typeface="Roboto"/>
              <a:sym typeface="Roboto"/>
            </a:endParaRPr>
          </a:p>
          <a:p>
            <a:pPr indent="-488950" lvl="0" marL="457200" marR="0" rtl="0" algn="l">
              <a:lnSpc>
                <a:spcPct val="115000"/>
              </a:lnSpc>
              <a:spcBef>
                <a:spcPts val="0"/>
              </a:spcBef>
              <a:spcAft>
                <a:spcPts val="0"/>
              </a:spcAft>
              <a:buSzPts val="4100"/>
              <a:buFont typeface="Roboto"/>
              <a:buChar char="●"/>
            </a:pPr>
            <a:r>
              <a:rPr lang="en-US" sz="4100" u="sng">
                <a:latin typeface="Roboto"/>
                <a:ea typeface="Roboto"/>
                <a:cs typeface="Roboto"/>
                <a:sym typeface="Roboto"/>
              </a:rPr>
              <a:t>Divisionalized form of bureaucracy</a:t>
            </a:r>
            <a:r>
              <a:rPr lang="en-US" sz="4100">
                <a:latin typeface="Roboto"/>
                <a:ea typeface="Roboto"/>
                <a:cs typeface="Roboto"/>
                <a:sym typeface="Roboto"/>
              </a:rPr>
              <a:t> - applies more to multinational or industrial corporations where a small central core controls key guidelines for a number of otherwise autonomous units.</a:t>
            </a:r>
            <a:endParaRPr sz="4100">
              <a:latin typeface="Roboto"/>
              <a:ea typeface="Roboto"/>
              <a:cs typeface="Roboto"/>
              <a:sym typeface="Roboto"/>
            </a:endParaRPr>
          </a:p>
          <a:p>
            <a:pPr indent="-488950" lvl="0" marL="457200" marR="0" rtl="0" algn="l">
              <a:lnSpc>
                <a:spcPct val="115000"/>
              </a:lnSpc>
              <a:spcBef>
                <a:spcPts val="0"/>
              </a:spcBef>
              <a:spcAft>
                <a:spcPts val="0"/>
              </a:spcAft>
              <a:buSzPts val="4100"/>
              <a:buFont typeface="Roboto"/>
              <a:buChar char="●"/>
            </a:pPr>
            <a:r>
              <a:rPr lang="en-US" sz="4100" u="sng">
                <a:latin typeface="Roboto"/>
                <a:ea typeface="Roboto"/>
                <a:cs typeface="Roboto"/>
                <a:sym typeface="Roboto"/>
              </a:rPr>
              <a:t>Adhocracy</a:t>
            </a:r>
            <a:r>
              <a:rPr lang="en-US" sz="4100">
                <a:latin typeface="Roboto"/>
                <a:ea typeface="Roboto"/>
                <a:cs typeface="Roboto"/>
                <a:sym typeface="Roboto"/>
              </a:rPr>
              <a:t> - often found in new technology industries, which need constantly to innovate and respond to quickly changing markets.</a:t>
            </a:r>
            <a:endParaRPr sz="4100">
              <a:latin typeface="Roboto"/>
              <a:ea typeface="Roboto"/>
              <a:cs typeface="Roboto"/>
              <a:sym typeface="Robot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3FC"/>
        </a:solidFill>
      </p:bgPr>
    </p:bg>
    <p:spTree>
      <p:nvGrpSpPr>
        <p:cNvPr id="246" name="Shape 246"/>
        <p:cNvGrpSpPr/>
        <p:nvPr/>
      </p:nvGrpSpPr>
      <p:grpSpPr>
        <a:xfrm>
          <a:off x="0" y="0"/>
          <a:ext cx="0" cy="0"/>
          <a:chOff x="0" y="0"/>
          <a:chExt cx="0" cy="0"/>
        </a:xfrm>
      </p:grpSpPr>
      <p:grpSp>
        <p:nvGrpSpPr>
          <p:cNvPr id="247" name="Google Shape;247;p29"/>
          <p:cNvGrpSpPr/>
          <p:nvPr/>
        </p:nvGrpSpPr>
        <p:grpSpPr>
          <a:xfrm>
            <a:off x="3200684" y="4274617"/>
            <a:ext cx="11550701" cy="11550701"/>
            <a:chOff x="0" y="0"/>
            <a:chExt cx="812800" cy="812800"/>
          </a:xfrm>
        </p:grpSpPr>
        <p:sp>
          <p:nvSpPr>
            <p:cNvPr id="248" name="Google Shape;248;p2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38125">
              <a:solidFill>
                <a:srgbClr val="00000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9"/>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50" name="Google Shape;250;p29"/>
          <p:cNvSpPr/>
          <p:nvPr/>
        </p:nvSpPr>
        <p:spPr>
          <a:xfrm>
            <a:off x="4886753" y="5830266"/>
            <a:ext cx="8742343" cy="4685071"/>
          </a:xfrm>
          <a:custGeom>
            <a:rect b="b" l="l" r="r" t="t"/>
            <a:pathLst>
              <a:path extrusionOk="0" h="4685071" w="8742343">
                <a:moveTo>
                  <a:pt x="0" y="0"/>
                </a:moveTo>
                <a:lnTo>
                  <a:pt x="8742343" y="0"/>
                </a:lnTo>
                <a:lnTo>
                  <a:pt x="8742343" y="4685072"/>
                </a:lnTo>
                <a:lnTo>
                  <a:pt x="0" y="4685072"/>
                </a:lnTo>
                <a:lnTo>
                  <a:pt x="0" y="0"/>
                </a:lnTo>
                <a:close/>
              </a:path>
            </a:pathLst>
          </a:custGeom>
          <a:blipFill rotWithShape="1">
            <a:blip r:embed="rId3">
              <a:alphaModFix/>
            </a:blip>
            <a:stretch>
              <a:fillRect b="0" l="0" r="0" t="0"/>
            </a:stretch>
          </a:blipFill>
          <a:ln>
            <a:noFill/>
          </a:ln>
        </p:spPr>
      </p:sp>
      <p:sp>
        <p:nvSpPr>
          <p:cNvPr id="251" name="Google Shape;251;p29"/>
          <p:cNvSpPr txBox="1"/>
          <p:nvPr/>
        </p:nvSpPr>
        <p:spPr>
          <a:xfrm>
            <a:off x="5840550" y="7067200"/>
            <a:ext cx="5784900" cy="23550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4500">
                <a:latin typeface="Bungee"/>
                <a:ea typeface="Bungee"/>
                <a:cs typeface="Bungee"/>
                <a:sym typeface="Bungee"/>
              </a:rPr>
              <a:t>Types of Organizational Structure</a:t>
            </a:r>
            <a:endParaRPr sz="4500"/>
          </a:p>
        </p:txBody>
      </p:sp>
      <p:grpSp>
        <p:nvGrpSpPr>
          <p:cNvPr id="252" name="Google Shape;252;p29"/>
          <p:cNvGrpSpPr/>
          <p:nvPr/>
        </p:nvGrpSpPr>
        <p:grpSpPr>
          <a:xfrm>
            <a:off x="167983" y="7116830"/>
            <a:ext cx="3032686" cy="2091226"/>
            <a:chOff x="0" y="-47625"/>
            <a:chExt cx="2233200" cy="1539931"/>
          </a:xfrm>
        </p:grpSpPr>
        <p:sp>
          <p:nvSpPr>
            <p:cNvPr id="253" name="Google Shape;253;p29"/>
            <p:cNvSpPr/>
            <p:nvPr/>
          </p:nvSpPr>
          <p:spPr>
            <a:xfrm>
              <a:off x="0" y="0"/>
              <a:ext cx="2233158" cy="1492306"/>
            </a:xfrm>
            <a:custGeom>
              <a:rect b="b" l="l" r="r" t="t"/>
              <a:pathLst>
                <a:path extrusionOk="0" h="1492306" w="2233158">
                  <a:moveTo>
                    <a:pt x="130194" y="0"/>
                  </a:moveTo>
                  <a:lnTo>
                    <a:pt x="2102965" y="0"/>
                  </a:lnTo>
                  <a:cubicBezTo>
                    <a:pt x="2137494" y="0"/>
                    <a:pt x="2170609" y="13717"/>
                    <a:pt x="2195025" y="38133"/>
                  </a:cubicBezTo>
                  <a:cubicBezTo>
                    <a:pt x="2219441" y="62549"/>
                    <a:pt x="2233158" y="95664"/>
                    <a:pt x="2233158" y="130194"/>
                  </a:cubicBezTo>
                  <a:lnTo>
                    <a:pt x="2233158" y="1362112"/>
                  </a:lnTo>
                  <a:cubicBezTo>
                    <a:pt x="2233158" y="1434016"/>
                    <a:pt x="2174868" y="1492306"/>
                    <a:pt x="2102965" y="1492306"/>
                  </a:cubicBezTo>
                  <a:lnTo>
                    <a:pt x="130194" y="1492306"/>
                  </a:lnTo>
                  <a:cubicBezTo>
                    <a:pt x="95664" y="1492306"/>
                    <a:pt x="62549" y="1478589"/>
                    <a:pt x="38133" y="1454173"/>
                  </a:cubicBezTo>
                  <a:cubicBezTo>
                    <a:pt x="13717" y="1429757"/>
                    <a:pt x="0" y="1396642"/>
                    <a:pt x="0" y="1362112"/>
                  </a:cubicBezTo>
                  <a:lnTo>
                    <a:pt x="0" y="130194"/>
                  </a:lnTo>
                  <a:cubicBezTo>
                    <a:pt x="0" y="95664"/>
                    <a:pt x="13717" y="62549"/>
                    <a:pt x="38133" y="38133"/>
                  </a:cubicBezTo>
                  <a:cubicBezTo>
                    <a:pt x="62549" y="13717"/>
                    <a:pt x="95664" y="0"/>
                    <a:pt x="130194"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9"/>
            <p:cNvSpPr txBox="1"/>
            <p:nvPr/>
          </p:nvSpPr>
          <p:spPr>
            <a:xfrm>
              <a:off x="0" y="-47625"/>
              <a:ext cx="2233200" cy="1539900"/>
            </a:xfrm>
            <a:prstGeom prst="rect">
              <a:avLst/>
            </a:prstGeom>
            <a:noFill/>
            <a:ln>
              <a:noFill/>
            </a:ln>
          </p:spPr>
          <p:txBody>
            <a:bodyPr anchorCtr="0" anchor="ctr" bIns="18150" lIns="18150" spcFirstLastPara="1" rIns="18150" wrap="square" tIns="181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55" name="Google Shape;255;p29"/>
          <p:cNvSpPr txBox="1"/>
          <p:nvPr/>
        </p:nvSpPr>
        <p:spPr>
          <a:xfrm>
            <a:off x="472267" y="7857331"/>
            <a:ext cx="1990500" cy="507900"/>
          </a:xfrm>
          <a:prstGeom prst="rect">
            <a:avLst/>
          </a:prstGeom>
          <a:noFill/>
          <a:ln>
            <a:noFill/>
          </a:ln>
        </p:spPr>
        <p:txBody>
          <a:bodyPr anchorCtr="0" anchor="t" bIns="0" lIns="0" spcFirstLastPara="1" rIns="0" wrap="square" tIns="0">
            <a:spAutoFit/>
          </a:bodyPr>
          <a:lstStyle/>
          <a:p>
            <a:pPr indent="0" lvl="0" marL="0" marR="0" rtl="0" algn="ctr">
              <a:lnSpc>
                <a:spcPct val="119958"/>
              </a:lnSpc>
              <a:spcBef>
                <a:spcPts val="0"/>
              </a:spcBef>
              <a:spcAft>
                <a:spcPts val="0"/>
              </a:spcAft>
              <a:buNone/>
            </a:pPr>
            <a:r>
              <a:rPr b="1" lang="en-US" sz="3300">
                <a:latin typeface="Roboto"/>
                <a:ea typeface="Roboto"/>
                <a:cs typeface="Roboto"/>
                <a:sym typeface="Roboto"/>
              </a:rPr>
              <a:t>Functional</a:t>
            </a:r>
            <a:endParaRPr b="1" sz="2300"/>
          </a:p>
        </p:txBody>
      </p:sp>
      <p:grpSp>
        <p:nvGrpSpPr>
          <p:cNvPr id="256" name="Google Shape;256;p29"/>
          <p:cNvGrpSpPr/>
          <p:nvPr/>
        </p:nvGrpSpPr>
        <p:grpSpPr>
          <a:xfrm>
            <a:off x="2610579" y="7244081"/>
            <a:ext cx="1949839" cy="2058371"/>
            <a:chOff x="0" y="0"/>
            <a:chExt cx="2599785" cy="2744494"/>
          </a:xfrm>
        </p:grpSpPr>
        <p:sp>
          <p:nvSpPr>
            <p:cNvPr id="257" name="Google Shape;257;p29"/>
            <p:cNvSpPr/>
            <p:nvPr/>
          </p:nvSpPr>
          <p:spPr>
            <a:xfrm>
              <a:off x="0" y="0"/>
              <a:ext cx="2599785" cy="2744494"/>
            </a:xfrm>
            <a:custGeom>
              <a:rect b="b" l="l" r="r" t="t"/>
              <a:pathLst>
                <a:path extrusionOk="0" h="2744494" w="2599785">
                  <a:moveTo>
                    <a:pt x="0" y="0"/>
                  </a:moveTo>
                  <a:lnTo>
                    <a:pt x="2599785" y="0"/>
                  </a:lnTo>
                  <a:lnTo>
                    <a:pt x="2599785" y="2744494"/>
                  </a:lnTo>
                  <a:lnTo>
                    <a:pt x="0" y="2744494"/>
                  </a:lnTo>
                  <a:lnTo>
                    <a:pt x="0" y="0"/>
                  </a:lnTo>
                  <a:close/>
                </a:path>
              </a:pathLst>
            </a:custGeom>
            <a:blipFill rotWithShape="1">
              <a:blip r:embed="rId4">
                <a:alphaModFix/>
              </a:blip>
              <a:stretch>
                <a:fillRect b="0" l="0" r="0" t="0"/>
              </a:stretch>
            </a:blipFill>
            <a:ln>
              <a:noFill/>
            </a:ln>
          </p:spPr>
        </p:sp>
        <p:sp>
          <p:nvSpPr>
            <p:cNvPr id="258" name="Google Shape;258;p29"/>
            <p:cNvSpPr txBox="1"/>
            <p:nvPr/>
          </p:nvSpPr>
          <p:spPr>
            <a:xfrm>
              <a:off x="227472" y="588181"/>
              <a:ext cx="1812000" cy="1149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0" i="0" lang="en-US" sz="5600" u="none" cap="none" strike="noStrike">
                  <a:solidFill>
                    <a:srgbClr val="000000"/>
                  </a:solidFill>
                  <a:latin typeface="Bungee"/>
                  <a:ea typeface="Bungee"/>
                  <a:cs typeface="Bungee"/>
                  <a:sym typeface="Bungee"/>
                </a:rPr>
                <a:t>01</a:t>
              </a:r>
              <a:endParaRPr/>
            </a:p>
          </p:txBody>
        </p:sp>
      </p:grpSp>
      <p:grpSp>
        <p:nvGrpSpPr>
          <p:cNvPr id="259" name="Google Shape;259;p29"/>
          <p:cNvGrpSpPr/>
          <p:nvPr/>
        </p:nvGrpSpPr>
        <p:grpSpPr>
          <a:xfrm>
            <a:off x="2008601" y="4018352"/>
            <a:ext cx="3032686" cy="2091226"/>
            <a:chOff x="0" y="-47625"/>
            <a:chExt cx="2233200" cy="1539931"/>
          </a:xfrm>
        </p:grpSpPr>
        <p:sp>
          <p:nvSpPr>
            <p:cNvPr id="260" name="Google Shape;260;p29"/>
            <p:cNvSpPr/>
            <p:nvPr/>
          </p:nvSpPr>
          <p:spPr>
            <a:xfrm>
              <a:off x="0" y="0"/>
              <a:ext cx="2233158" cy="1492306"/>
            </a:xfrm>
            <a:custGeom>
              <a:rect b="b" l="l" r="r" t="t"/>
              <a:pathLst>
                <a:path extrusionOk="0" h="1492306" w="2233158">
                  <a:moveTo>
                    <a:pt x="130194" y="0"/>
                  </a:moveTo>
                  <a:lnTo>
                    <a:pt x="2102965" y="0"/>
                  </a:lnTo>
                  <a:cubicBezTo>
                    <a:pt x="2137494" y="0"/>
                    <a:pt x="2170609" y="13717"/>
                    <a:pt x="2195025" y="38133"/>
                  </a:cubicBezTo>
                  <a:cubicBezTo>
                    <a:pt x="2219441" y="62549"/>
                    <a:pt x="2233158" y="95664"/>
                    <a:pt x="2233158" y="130194"/>
                  </a:cubicBezTo>
                  <a:lnTo>
                    <a:pt x="2233158" y="1362112"/>
                  </a:lnTo>
                  <a:cubicBezTo>
                    <a:pt x="2233158" y="1434016"/>
                    <a:pt x="2174868" y="1492306"/>
                    <a:pt x="2102965" y="1492306"/>
                  </a:cubicBezTo>
                  <a:lnTo>
                    <a:pt x="130194" y="1492306"/>
                  </a:lnTo>
                  <a:cubicBezTo>
                    <a:pt x="95664" y="1492306"/>
                    <a:pt x="62549" y="1478589"/>
                    <a:pt x="38133" y="1454173"/>
                  </a:cubicBezTo>
                  <a:cubicBezTo>
                    <a:pt x="13717" y="1429757"/>
                    <a:pt x="0" y="1396642"/>
                    <a:pt x="0" y="1362112"/>
                  </a:cubicBezTo>
                  <a:lnTo>
                    <a:pt x="0" y="130194"/>
                  </a:lnTo>
                  <a:cubicBezTo>
                    <a:pt x="0" y="95664"/>
                    <a:pt x="13717" y="62549"/>
                    <a:pt x="38133" y="38133"/>
                  </a:cubicBezTo>
                  <a:cubicBezTo>
                    <a:pt x="62549" y="13717"/>
                    <a:pt x="95664" y="0"/>
                    <a:pt x="130194"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9"/>
            <p:cNvSpPr txBox="1"/>
            <p:nvPr/>
          </p:nvSpPr>
          <p:spPr>
            <a:xfrm>
              <a:off x="0" y="-47625"/>
              <a:ext cx="2233200" cy="1539900"/>
            </a:xfrm>
            <a:prstGeom prst="rect">
              <a:avLst/>
            </a:prstGeom>
            <a:noFill/>
            <a:ln>
              <a:noFill/>
            </a:ln>
          </p:spPr>
          <p:txBody>
            <a:bodyPr anchorCtr="0" anchor="ctr" bIns="18150" lIns="18150" spcFirstLastPara="1" rIns="18150" wrap="square" tIns="181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2" name="Google Shape;262;p29"/>
          <p:cNvSpPr txBox="1"/>
          <p:nvPr/>
        </p:nvSpPr>
        <p:spPr>
          <a:xfrm>
            <a:off x="2322226" y="4543876"/>
            <a:ext cx="2043300" cy="1117200"/>
          </a:xfrm>
          <a:prstGeom prst="rect">
            <a:avLst/>
          </a:prstGeom>
          <a:noFill/>
          <a:ln>
            <a:noFill/>
          </a:ln>
        </p:spPr>
        <p:txBody>
          <a:bodyPr anchorCtr="0" anchor="t" bIns="0" lIns="0" spcFirstLastPara="1" rIns="0" wrap="square" tIns="0">
            <a:spAutoFit/>
          </a:bodyPr>
          <a:lstStyle/>
          <a:p>
            <a:pPr indent="0" lvl="0" marL="0" marR="0" rtl="0" algn="ctr">
              <a:lnSpc>
                <a:spcPct val="119958"/>
              </a:lnSpc>
              <a:spcBef>
                <a:spcPts val="0"/>
              </a:spcBef>
              <a:spcAft>
                <a:spcPts val="0"/>
              </a:spcAft>
              <a:buNone/>
            </a:pPr>
            <a:r>
              <a:rPr b="1" lang="en-US" sz="3300">
                <a:latin typeface="Roboto"/>
                <a:ea typeface="Roboto"/>
                <a:cs typeface="Roboto"/>
                <a:sym typeface="Roboto"/>
              </a:rPr>
              <a:t>Product/</a:t>
            </a:r>
            <a:br>
              <a:rPr b="1" lang="en-US" sz="3300">
                <a:latin typeface="Roboto"/>
                <a:ea typeface="Roboto"/>
                <a:cs typeface="Roboto"/>
                <a:sym typeface="Roboto"/>
              </a:rPr>
            </a:br>
            <a:r>
              <a:rPr b="1" lang="en-US" sz="3300">
                <a:latin typeface="Roboto"/>
                <a:ea typeface="Roboto"/>
                <a:cs typeface="Roboto"/>
                <a:sym typeface="Roboto"/>
              </a:rPr>
              <a:t>Service</a:t>
            </a:r>
            <a:endParaRPr b="1" sz="2300"/>
          </a:p>
        </p:txBody>
      </p:sp>
      <p:grpSp>
        <p:nvGrpSpPr>
          <p:cNvPr id="263" name="Google Shape;263;p29"/>
          <p:cNvGrpSpPr/>
          <p:nvPr/>
        </p:nvGrpSpPr>
        <p:grpSpPr>
          <a:xfrm>
            <a:off x="4451197" y="4145603"/>
            <a:ext cx="1949839" cy="2058371"/>
            <a:chOff x="0" y="0"/>
            <a:chExt cx="2599785" cy="2744494"/>
          </a:xfrm>
        </p:grpSpPr>
        <p:sp>
          <p:nvSpPr>
            <p:cNvPr id="264" name="Google Shape;264;p29"/>
            <p:cNvSpPr/>
            <p:nvPr/>
          </p:nvSpPr>
          <p:spPr>
            <a:xfrm>
              <a:off x="0" y="0"/>
              <a:ext cx="2599785" cy="2744494"/>
            </a:xfrm>
            <a:custGeom>
              <a:rect b="b" l="l" r="r" t="t"/>
              <a:pathLst>
                <a:path extrusionOk="0" h="2744494" w="2599785">
                  <a:moveTo>
                    <a:pt x="0" y="0"/>
                  </a:moveTo>
                  <a:lnTo>
                    <a:pt x="2599785" y="0"/>
                  </a:lnTo>
                  <a:lnTo>
                    <a:pt x="2599785" y="2744494"/>
                  </a:lnTo>
                  <a:lnTo>
                    <a:pt x="0" y="2744494"/>
                  </a:lnTo>
                  <a:lnTo>
                    <a:pt x="0" y="0"/>
                  </a:lnTo>
                  <a:close/>
                </a:path>
              </a:pathLst>
            </a:custGeom>
            <a:blipFill rotWithShape="1">
              <a:blip r:embed="rId4">
                <a:alphaModFix/>
              </a:blip>
              <a:stretch>
                <a:fillRect b="0" l="0" r="0" t="0"/>
              </a:stretch>
            </a:blipFill>
            <a:ln>
              <a:noFill/>
            </a:ln>
          </p:spPr>
        </p:sp>
        <p:sp>
          <p:nvSpPr>
            <p:cNvPr id="265" name="Google Shape;265;p29"/>
            <p:cNvSpPr txBox="1"/>
            <p:nvPr/>
          </p:nvSpPr>
          <p:spPr>
            <a:xfrm>
              <a:off x="227472" y="588181"/>
              <a:ext cx="1812000" cy="1149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0" i="0" lang="en-US" sz="5600" u="none" cap="none" strike="noStrike">
                  <a:solidFill>
                    <a:srgbClr val="000000"/>
                  </a:solidFill>
                  <a:latin typeface="Bungee"/>
                  <a:ea typeface="Bungee"/>
                  <a:cs typeface="Bungee"/>
                  <a:sym typeface="Bungee"/>
                </a:rPr>
                <a:t>02</a:t>
              </a:r>
              <a:endParaRPr/>
            </a:p>
          </p:txBody>
        </p:sp>
      </p:grpSp>
      <p:grpSp>
        <p:nvGrpSpPr>
          <p:cNvPr id="266" name="Google Shape;266;p29"/>
          <p:cNvGrpSpPr/>
          <p:nvPr/>
        </p:nvGrpSpPr>
        <p:grpSpPr>
          <a:xfrm>
            <a:off x="12321330" y="3371576"/>
            <a:ext cx="3032686" cy="2091226"/>
            <a:chOff x="0" y="-47625"/>
            <a:chExt cx="2233200" cy="1539931"/>
          </a:xfrm>
        </p:grpSpPr>
        <p:sp>
          <p:nvSpPr>
            <p:cNvPr id="267" name="Google Shape;267;p29"/>
            <p:cNvSpPr/>
            <p:nvPr/>
          </p:nvSpPr>
          <p:spPr>
            <a:xfrm>
              <a:off x="0" y="0"/>
              <a:ext cx="2233158" cy="1492306"/>
            </a:xfrm>
            <a:custGeom>
              <a:rect b="b" l="l" r="r" t="t"/>
              <a:pathLst>
                <a:path extrusionOk="0" h="1492306" w="2233158">
                  <a:moveTo>
                    <a:pt x="130194" y="0"/>
                  </a:moveTo>
                  <a:lnTo>
                    <a:pt x="2102965" y="0"/>
                  </a:lnTo>
                  <a:cubicBezTo>
                    <a:pt x="2137494" y="0"/>
                    <a:pt x="2170609" y="13717"/>
                    <a:pt x="2195025" y="38133"/>
                  </a:cubicBezTo>
                  <a:cubicBezTo>
                    <a:pt x="2219441" y="62549"/>
                    <a:pt x="2233158" y="95664"/>
                    <a:pt x="2233158" y="130194"/>
                  </a:cubicBezTo>
                  <a:lnTo>
                    <a:pt x="2233158" y="1362112"/>
                  </a:lnTo>
                  <a:cubicBezTo>
                    <a:pt x="2233158" y="1434016"/>
                    <a:pt x="2174868" y="1492306"/>
                    <a:pt x="2102965" y="1492306"/>
                  </a:cubicBezTo>
                  <a:lnTo>
                    <a:pt x="130194" y="1492306"/>
                  </a:lnTo>
                  <a:cubicBezTo>
                    <a:pt x="95664" y="1492306"/>
                    <a:pt x="62549" y="1478589"/>
                    <a:pt x="38133" y="1454173"/>
                  </a:cubicBezTo>
                  <a:cubicBezTo>
                    <a:pt x="13717" y="1429757"/>
                    <a:pt x="0" y="1396642"/>
                    <a:pt x="0" y="1362112"/>
                  </a:cubicBezTo>
                  <a:lnTo>
                    <a:pt x="0" y="130194"/>
                  </a:lnTo>
                  <a:cubicBezTo>
                    <a:pt x="0" y="95664"/>
                    <a:pt x="13717" y="62549"/>
                    <a:pt x="38133" y="38133"/>
                  </a:cubicBezTo>
                  <a:cubicBezTo>
                    <a:pt x="62549" y="13717"/>
                    <a:pt x="95664" y="0"/>
                    <a:pt x="130194"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9"/>
            <p:cNvSpPr txBox="1"/>
            <p:nvPr/>
          </p:nvSpPr>
          <p:spPr>
            <a:xfrm>
              <a:off x="0" y="-47625"/>
              <a:ext cx="2233200" cy="1539900"/>
            </a:xfrm>
            <a:prstGeom prst="rect">
              <a:avLst/>
            </a:prstGeom>
            <a:noFill/>
            <a:ln>
              <a:noFill/>
            </a:ln>
          </p:spPr>
          <p:txBody>
            <a:bodyPr anchorCtr="0" anchor="ctr" bIns="18150" lIns="18150" spcFirstLastPara="1" rIns="18150" wrap="square" tIns="181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9" name="Google Shape;269;p29"/>
          <p:cNvSpPr txBox="1"/>
          <p:nvPr/>
        </p:nvSpPr>
        <p:spPr>
          <a:xfrm>
            <a:off x="12948159" y="4201901"/>
            <a:ext cx="2032500" cy="507900"/>
          </a:xfrm>
          <a:prstGeom prst="rect">
            <a:avLst/>
          </a:prstGeom>
          <a:noFill/>
          <a:ln>
            <a:noFill/>
          </a:ln>
        </p:spPr>
        <p:txBody>
          <a:bodyPr anchorCtr="0" anchor="t" bIns="0" lIns="0" spcFirstLastPara="1" rIns="0" wrap="square" tIns="0">
            <a:spAutoFit/>
          </a:bodyPr>
          <a:lstStyle/>
          <a:p>
            <a:pPr indent="0" lvl="0" marL="0" marR="0" rtl="0" algn="ctr">
              <a:lnSpc>
                <a:spcPct val="119958"/>
              </a:lnSpc>
              <a:spcBef>
                <a:spcPts val="0"/>
              </a:spcBef>
              <a:spcAft>
                <a:spcPts val="0"/>
              </a:spcAft>
              <a:buNone/>
            </a:pPr>
            <a:r>
              <a:rPr b="1" lang="en-US" sz="3300">
                <a:latin typeface="Roboto"/>
                <a:ea typeface="Roboto"/>
                <a:cs typeface="Roboto"/>
                <a:sym typeface="Roboto"/>
              </a:rPr>
              <a:t>Divisional</a:t>
            </a:r>
            <a:endParaRPr b="1" sz="2300"/>
          </a:p>
        </p:txBody>
      </p:sp>
      <p:grpSp>
        <p:nvGrpSpPr>
          <p:cNvPr id="270" name="Google Shape;270;p29"/>
          <p:cNvGrpSpPr/>
          <p:nvPr/>
        </p:nvGrpSpPr>
        <p:grpSpPr>
          <a:xfrm>
            <a:off x="10941674" y="3300150"/>
            <a:ext cx="1949839" cy="2058371"/>
            <a:chOff x="0" y="0"/>
            <a:chExt cx="2599785" cy="2744494"/>
          </a:xfrm>
        </p:grpSpPr>
        <p:sp>
          <p:nvSpPr>
            <p:cNvPr id="271" name="Google Shape;271;p29"/>
            <p:cNvSpPr/>
            <p:nvPr/>
          </p:nvSpPr>
          <p:spPr>
            <a:xfrm>
              <a:off x="0" y="0"/>
              <a:ext cx="2599785" cy="2744494"/>
            </a:xfrm>
            <a:custGeom>
              <a:rect b="b" l="l" r="r" t="t"/>
              <a:pathLst>
                <a:path extrusionOk="0" h="2744494" w="2599785">
                  <a:moveTo>
                    <a:pt x="0" y="0"/>
                  </a:moveTo>
                  <a:lnTo>
                    <a:pt x="2599785" y="0"/>
                  </a:lnTo>
                  <a:lnTo>
                    <a:pt x="2599785" y="2744494"/>
                  </a:lnTo>
                  <a:lnTo>
                    <a:pt x="0" y="2744494"/>
                  </a:lnTo>
                  <a:lnTo>
                    <a:pt x="0" y="0"/>
                  </a:lnTo>
                  <a:close/>
                </a:path>
              </a:pathLst>
            </a:custGeom>
            <a:blipFill rotWithShape="1">
              <a:blip r:embed="rId4">
                <a:alphaModFix/>
              </a:blip>
              <a:stretch>
                <a:fillRect b="0" l="0" r="0" t="0"/>
              </a:stretch>
            </a:blipFill>
            <a:ln>
              <a:noFill/>
            </a:ln>
          </p:spPr>
        </p:sp>
        <p:sp>
          <p:nvSpPr>
            <p:cNvPr id="272" name="Google Shape;272;p29"/>
            <p:cNvSpPr txBox="1"/>
            <p:nvPr/>
          </p:nvSpPr>
          <p:spPr>
            <a:xfrm>
              <a:off x="227472" y="588181"/>
              <a:ext cx="1812000" cy="1149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0" i="0" lang="en-US" sz="5600" u="none" cap="none" strike="noStrike">
                  <a:solidFill>
                    <a:srgbClr val="000000"/>
                  </a:solidFill>
                  <a:latin typeface="Bungee"/>
                  <a:ea typeface="Bungee"/>
                  <a:cs typeface="Bungee"/>
                  <a:sym typeface="Bungee"/>
                </a:rPr>
                <a:t>04</a:t>
              </a:r>
              <a:endParaRPr/>
            </a:p>
          </p:txBody>
        </p:sp>
      </p:grpSp>
      <p:grpSp>
        <p:nvGrpSpPr>
          <p:cNvPr id="273" name="Google Shape;273;p29"/>
          <p:cNvGrpSpPr/>
          <p:nvPr/>
        </p:nvGrpSpPr>
        <p:grpSpPr>
          <a:xfrm>
            <a:off x="15011116" y="5579206"/>
            <a:ext cx="3032686" cy="2091226"/>
            <a:chOff x="0" y="-47625"/>
            <a:chExt cx="2233200" cy="1539931"/>
          </a:xfrm>
        </p:grpSpPr>
        <p:sp>
          <p:nvSpPr>
            <p:cNvPr id="274" name="Google Shape;274;p29"/>
            <p:cNvSpPr/>
            <p:nvPr/>
          </p:nvSpPr>
          <p:spPr>
            <a:xfrm>
              <a:off x="0" y="0"/>
              <a:ext cx="2233158" cy="1492306"/>
            </a:xfrm>
            <a:custGeom>
              <a:rect b="b" l="l" r="r" t="t"/>
              <a:pathLst>
                <a:path extrusionOk="0" h="1492306" w="2233158">
                  <a:moveTo>
                    <a:pt x="130194" y="0"/>
                  </a:moveTo>
                  <a:lnTo>
                    <a:pt x="2102965" y="0"/>
                  </a:lnTo>
                  <a:cubicBezTo>
                    <a:pt x="2137494" y="0"/>
                    <a:pt x="2170609" y="13717"/>
                    <a:pt x="2195025" y="38133"/>
                  </a:cubicBezTo>
                  <a:cubicBezTo>
                    <a:pt x="2219441" y="62549"/>
                    <a:pt x="2233158" y="95664"/>
                    <a:pt x="2233158" y="130194"/>
                  </a:cubicBezTo>
                  <a:lnTo>
                    <a:pt x="2233158" y="1362112"/>
                  </a:lnTo>
                  <a:cubicBezTo>
                    <a:pt x="2233158" y="1434016"/>
                    <a:pt x="2174868" y="1492306"/>
                    <a:pt x="2102965" y="1492306"/>
                  </a:cubicBezTo>
                  <a:lnTo>
                    <a:pt x="130194" y="1492306"/>
                  </a:lnTo>
                  <a:cubicBezTo>
                    <a:pt x="95664" y="1492306"/>
                    <a:pt x="62549" y="1478589"/>
                    <a:pt x="38133" y="1454173"/>
                  </a:cubicBezTo>
                  <a:cubicBezTo>
                    <a:pt x="13717" y="1429757"/>
                    <a:pt x="0" y="1396642"/>
                    <a:pt x="0" y="1362112"/>
                  </a:cubicBezTo>
                  <a:lnTo>
                    <a:pt x="0" y="130194"/>
                  </a:lnTo>
                  <a:cubicBezTo>
                    <a:pt x="0" y="95664"/>
                    <a:pt x="13717" y="62549"/>
                    <a:pt x="38133" y="38133"/>
                  </a:cubicBezTo>
                  <a:cubicBezTo>
                    <a:pt x="62549" y="13717"/>
                    <a:pt x="95664" y="0"/>
                    <a:pt x="130194"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29"/>
            <p:cNvSpPr txBox="1"/>
            <p:nvPr/>
          </p:nvSpPr>
          <p:spPr>
            <a:xfrm>
              <a:off x="0" y="-47625"/>
              <a:ext cx="2233200" cy="1539900"/>
            </a:xfrm>
            <a:prstGeom prst="rect">
              <a:avLst/>
            </a:prstGeom>
            <a:noFill/>
            <a:ln>
              <a:noFill/>
            </a:ln>
          </p:spPr>
          <p:txBody>
            <a:bodyPr anchorCtr="0" anchor="ctr" bIns="18150" lIns="18150" spcFirstLastPara="1" rIns="18150" wrap="square" tIns="181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76" name="Google Shape;276;p29"/>
          <p:cNvSpPr txBox="1"/>
          <p:nvPr/>
        </p:nvSpPr>
        <p:spPr>
          <a:xfrm>
            <a:off x="15717542" y="6456704"/>
            <a:ext cx="1964400" cy="507900"/>
          </a:xfrm>
          <a:prstGeom prst="rect">
            <a:avLst/>
          </a:prstGeom>
          <a:noFill/>
          <a:ln>
            <a:noFill/>
          </a:ln>
        </p:spPr>
        <p:txBody>
          <a:bodyPr anchorCtr="0" anchor="t" bIns="0" lIns="0" spcFirstLastPara="1" rIns="0" wrap="square" tIns="0">
            <a:spAutoFit/>
          </a:bodyPr>
          <a:lstStyle/>
          <a:p>
            <a:pPr indent="0" lvl="0" marL="0" marR="0" rtl="0" algn="ctr">
              <a:lnSpc>
                <a:spcPct val="119958"/>
              </a:lnSpc>
              <a:spcBef>
                <a:spcPts val="0"/>
              </a:spcBef>
              <a:spcAft>
                <a:spcPts val="0"/>
              </a:spcAft>
              <a:buNone/>
            </a:pPr>
            <a:r>
              <a:rPr b="1" lang="en-US" sz="3300">
                <a:latin typeface="Roboto"/>
                <a:ea typeface="Roboto"/>
                <a:cs typeface="Roboto"/>
                <a:sym typeface="Roboto"/>
              </a:rPr>
              <a:t>Matrix</a:t>
            </a:r>
            <a:endParaRPr b="1" sz="2300"/>
          </a:p>
        </p:txBody>
      </p:sp>
      <p:grpSp>
        <p:nvGrpSpPr>
          <p:cNvPr id="277" name="Google Shape;277;p29"/>
          <p:cNvGrpSpPr/>
          <p:nvPr/>
        </p:nvGrpSpPr>
        <p:grpSpPr>
          <a:xfrm>
            <a:off x="13520053" y="5675169"/>
            <a:ext cx="1949839" cy="2058371"/>
            <a:chOff x="0" y="0"/>
            <a:chExt cx="2599785" cy="2744494"/>
          </a:xfrm>
        </p:grpSpPr>
        <p:sp>
          <p:nvSpPr>
            <p:cNvPr id="278" name="Google Shape;278;p29"/>
            <p:cNvSpPr/>
            <p:nvPr/>
          </p:nvSpPr>
          <p:spPr>
            <a:xfrm>
              <a:off x="0" y="0"/>
              <a:ext cx="2599785" cy="2744494"/>
            </a:xfrm>
            <a:custGeom>
              <a:rect b="b" l="l" r="r" t="t"/>
              <a:pathLst>
                <a:path extrusionOk="0" h="2744494" w="2599785">
                  <a:moveTo>
                    <a:pt x="0" y="0"/>
                  </a:moveTo>
                  <a:lnTo>
                    <a:pt x="2599785" y="0"/>
                  </a:lnTo>
                  <a:lnTo>
                    <a:pt x="2599785" y="2744494"/>
                  </a:lnTo>
                  <a:lnTo>
                    <a:pt x="0" y="2744494"/>
                  </a:lnTo>
                  <a:lnTo>
                    <a:pt x="0" y="0"/>
                  </a:lnTo>
                  <a:close/>
                </a:path>
              </a:pathLst>
            </a:custGeom>
            <a:blipFill rotWithShape="1">
              <a:blip r:embed="rId4">
                <a:alphaModFix/>
              </a:blip>
              <a:stretch>
                <a:fillRect b="0" l="0" r="0" t="0"/>
              </a:stretch>
            </a:blipFill>
            <a:ln>
              <a:noFill/>
            </a:ln>
          </p:spPr>
        </p:sp>
        <p:sp>
          <p:nvSpPr>
            <p:cNvPr id="279" name="Google Shape;279;p29"/>
            <p:cNvSpPr txBox="1"/>
            <p:nvPr/>
          </p:nvSpPr>
          <p:spPr>
            <a:xfrm>
              <a:off x="227472" y="588181"/>
              <a:ext cx="1812000" cy="1149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0" i="0" lang="en-US" sz="5600" u="none" cap="none" strike="noStrike">
                  <a:solidFill>
                    <a:srgbClr val="000000"/>
                  </a:solidFill>
                  <a:latin typeface="Bungee"/>
                  <a:ea typeface="Bungee"/>
                  <a:cs typeface="Bungee"/>
                  <a:sym typeface="Bungee"/>
                </a:rPr>
                <a:t>05</a:t>
              </a:r>
              <a:endParaRPr/>
            </a:p>
          </p:txBody>
        </p:sp>
      </p:grpSp>
      <p:grpSp>
        <p:nvGrpSpPr>
          <p:cNvPr id="280" name="Google Shape;280;p29"/>
          <p:cNvGrpSpPr/>
          <p:nvPr/>
        </p:nvGrpSpPr>
        <p:grpSpPr>
          <a:xfrm>
            <a:off x="7192739" y="1625046"/>
            <a:ext cx="3566469" cy="2070905"/>
            <a:chOff x="0" y="-47625"/>
            <a:chExt cx="2626266" cy="1524967"/>
          </a:xfrm>
        </p:grpSpPr>
        <p:sp>
          <p:nvSpPr>
            <p:cNvPr id="281" name="Google Shape;281;p29"/>
            <p:cNvSpPr/>
            <p:nvPr/>
          </p:nvSpPr>
          <p:spPr>
            <a:xfrm>
              <a:off x="0" y="0"/>
              <a:ext cx="2626266" cy="1477342"/>
            </a:xfrm>
            <a:custGeom>
              <a:rect b="b" l="l" r="r" t="t"/>
              <a:pathLst>
                <a:path extrusionOk="0" h="1477342" w="2626266">
                  <a:moveTo>
                    <a:pt x="110706" y="0"/>
                  </a:moveTo>
                  <a:lnTo>
                    <a:pt x="2515561" y="0"/>
                  </a:lnTo>
                  <a:cubicBezTo>
                    <a:pt x="2576702" y="0"/>
                    <a:pt x="2626266" y="49565"/>
                    <a:pt x="2626266" y="110706"/>
                  </a:cubicBezTo>
                  <a:lnTo>
                    <a:pt x="2626266" y="1366636"/>
                  </a:lnTo>
                  <a:cubicBezTo>
                    <a:pt x="2626266" y="1427777"/>
                    <a:pt x="2576702" y="1477342"/>
                    <a:pt x="2515561" y="1477342"/>
                  </a:cubicBezTo>
                  <a:lnTo>
                    <a:pt x="110706" y="1477342"/>
                  </a:lnTo>
                  <a:cubicBezTo>
                    <a:pt x="49565" y="1477342"/>
                    <a:pt x="0" y="1427777"/>
                    <a:pt x="0" y="1366636"/>
                  </a:cubicBezTo>
                  <a:lnTo>
                    <a:pt x="0" y="110706"/>
                  </a:lnTo>
                  <a:cubicBezTo>
                    <a:pt x="0" y="49565"/>
                    <a:pt x="49565" y="0"/>
                    <a:pt x="110706"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29"/>
            <p:cNvSpPr txBox="1"/>
            <p:nvPr/>
          </p:nvSpPr>
          <p:spPr>
            <a:xfrm>
              <a:off x="0" y="-47625"/>
              <a:ext cx="2626200" cy="1524900"/>
            </a:xfrm>
            <a:prstGeom prst="rect">
              <a:avLst/>
            </a:prstGeom>
            <a:noFill/>
            <a:ln>
              <a:noFill/>
            </a:ln>
          </p:spPr>
          <p:txBody>
            <a:bodyPr anchorCtr="0" anchor="ctr" bIns="18150" lIns="18150" spcFirstLastPara="1" rIns="18150" wrap="square" tIns="181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3" name="Google Shape;283;p29"/>
          <p:cNvGrpSpPr/>
          <p:nvPr/>
        </p:nvGrpSpPr>
        <p:grpSpPr>
          <a:xfrm>
            <a:off x="8039336" y="3064298"/>
            <a:ext cx="1949839" cy="2058371"/>
            <a:chOff x="0" y="0"/>
            <a:chExt cx="2599785" cy="2744494"/>
          </a:xfrm>
        </p:grpSpPr>
        <p:sp>
          <p:nvSpPr>
            <p:cNvPr id="284" name="Google Shape;284;p29"/>
            <p:cNvSpPr/>
            <p:nvPr/>
          </p:nvSpPr>
          <p:spPr>
            <a:xfrm>
              <a:off x="0" y="0"/>
              <a:ext cx="2599785" cy="2744494"/>
            </a:xfrm>
            <a:custGeom>
              <a:rect b="b" l="l" r="r" t="t"/>
              <a:pathLst>
                <a:path extrusionOk="0" h="2744494" w="2599785">
                  <a:moveTo>
                    <a:pt x="0" y="0"/>
                  </a:moveTo>
                  <a:lnTo>
                    <a:pt x="2599785" y="0"/>
                  </a:lnTo>
                  <a:lnTo>
                    <a:pt x="2599785" y="2744494"/>
                  </a:lnTo>
                  <a:lnTo>
                    <a:pt x="0" y="2744494"/>
                  </a:lnTo>
                  <a:lnTo>
                    <a:pt x="0" y="0"/>
                  </a:lnTo>
                  <a:close/>
                </a:path>
              </a:pathLst>
            </a:custGeom>
            <a:blipFill rotWithShape="1">
              <a:blip r:embed="rId4">
                <a:alphaModFix/>
              </a:blip>
              <a:stretch>
                <a:fillRect b="0" l="0" r="0" t="0"/>
              </a:stretch>
            </a:blipFill>
            <a:ln>
              <a:noFill/>
            </a:ln>
          </p:spPr>
        </p:sp>
        <p:sp>
          <p:nvSpPr>
            <p:cNvPr id="285" name="Google Shape;285;p29"/>
            <p:cNvSpPr txBox="1"/>
            <p:nvPr/>
          </p:nvSpPr>
          <p:spPr>
            <a:xfrm>
              <a:off x="227472" y="588181"/>
              <a:ext cx="1812000" cy="1149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0" i="0" lang="en-US" sz="5600" u="none" cap="none" strike="noStrike">
                  <a:solidFill>
                    <a:srgbClr val="000000"/>
                  </a:solidFill>
                  <a:latin typeface="Bungee"/>
                  <a:ea typeface="Bungee"/>
                  <a:cs typeface="Bungee"/>
                  <a:sym typeface="Bungee"/>
                </a:rPr>
                <a:t>03</a:t>
              </a:r>
              <a:endParaRPr/>
            </a:p>
          </p:txBody>
        </p:sp>
      </p:grpSp>
      <p:sp>
        <p:nvSpPr>
          <p:cNvPr id="286" name="Google Shape;286;p29"/>
          <p:cNvSpPr txBox="1"/>
          <p:nvPr/>
        </p:nvSpPr>
        <p:spPr>
          <a:xfrm>
            <a:off x="7580744" y="2305509"/>
            <a:ext cx="2867100" cy="507900"/>
          </a:xfrm>
          <a:prstGeom prst="rect">
            <a:avLst/>
          </a:prstGeom>
          <a:noFill/>
          <a:ln>
            <a:noFill/>
          </a:ln>
        </p:spPr>
        <p:txBody>
          <a:bodyPr anchorCtr="0" anchor="t" bIns="0" lIns="0" spcFirstLastPara="1" rIns="0" wrap="square" tIns="0">
            <a:spAutoFit/>
          </a:bodyPr>
          <a:lstStyle/>
          <a:p>
            <a:pPr indent="0" lvl="0" marL="0" marR="0" rtl="0" algn="ctr">
              <a:lnSpc>
                <a:spcPct val="119958"/>
              </a:lnSpc>
              <a:spcBef>
                <a:spcPts val="0"/>
              </a:spcBef>
              <a:spcAft>
                <a:spcPts val="0"/>
              </a:spcAft>
              <a:buNone/>
            </a:pPr>
            <a:r>
              <a:rPr b="1" lang="en-US" sz="3300">
                <a:latin typeface="Roboto"/>
                <a:ea typeface="Roboto"/>
                <a:cs typeface="Roboto"/>
                <a:sym typeface="Roboto"/>
              </a:rPr>
              <a:t>Geographical</a:t>
            </a:r>
            <a:endParaRPr b="1" sz="2300"/>
          </a:p>
        </p:txBody>
      </p:sp>
      <p:sp>
        <p:nvSpPr>
          <p:cNvPr id="287" name="Google Shape;287;p29"/>
          <p:cNvSpPr/>
          <p:nvPr/>
        </p:nvSpPr>
        <p:spPr>
          <a:xfrm rot="-8288431">
            <a:off x="12560847" y="-2122458"/>
            <a:ext cx="5871443" cy="5049440"/>
          </a:xfrm>
          <a:custGeom>
            <a:rect b="b" l="l" r="r" t="t"/>
            <a:pathLst>
              <a:path extrusionOk="0" h="5047973" w="5869737">
                <a:moveTo>
                  <a:pt x="0" y="0"/>
                </a:moveTo>
                <a:lnTo>
                  <a:pt x="5869737" y="0"/>
                </a:lnTo>
                <a:lnTo>
                  <a:pt x="5869737" y="5047973"/>
                </a:lnTo>
                <a:lnTo>
                  <a:pt x="0" y="5047973"/>
                </a:lnTo>
                <a:lnTo>
                  <a:pt x="0" y="0"/>
                </a:lnTo>
                <a:close/>
              </a:path>
            </a:pathLst>
          </a:custGeom>
          <a:blipFill rotWithShape="1">
            <a:blip r:embed="rId5">
              <a:alphaModFix/>
            </a:blip>
            <a:stretch>
              <a:fillRect b="0" l="0" r="0" t="0"/>
            </a:stretch>
          </a:blipFill>
          <a:ln>
            <a:noFill/>
          </a:ln>
        </p:spPr>
      </p:sp>
      <p:sp>
        <p:nvSpPr>
          <p:cNvPr id="288" name="Google Shape;288;p29"/>
          <p:cNvSpPr/>
          <p:nvPr/>
        </p:nvSpPr>
        <p:spPr>
          <a:xfrm flipH="1" rot="8172874">
            <a:off x="-472162" y="-2110482"/>
            <a:ext cx="5874321" cy="5051915"/>
          </a:xfrm>
          <a:custGeom>
            <a:rect b="b" l="l" r="r" t="t"/>
            <a:pathLst>
              <a:path extrusionOk="0" h="5047973" w="5869737">
                <a:moveTo>
                  <a:pt x="0" y="5047974"/>
                </a:moveTo>
                <a:lnTo>
                  <a:pt x="5869736" y="5047974"/>
                </a:lnTo>
                <a:lnTo>
                  <a:pt x="5869736" y="0"/>
                </a:lnTo>
                <a:lnTo>
                  <a:pt x="0" y="0"/>
                </a:lnTo>
                <a:lnTo>
                  <a:pt x="0" y="5047974"/>
                </a:lnTo>
                <a:close/>
              </a:path>
            </a:pathLst>
          </a:custGeom>
          <a:blipFill rotWithShape="1">
            <a:blip r:embed="rId5">
              <a:alphaModFix/>
            </a:blip>
            <a:stretch>
              <a:fillRect b="0" l="0" r="0" t="0"/>
            </a:stretch>
          </a:blipFill>
          <a:ln>
            <a:noFill/>
          </a:ln>
        </p:spPr>
      </p:sp>
      <p:sp>
        <p:nvSpPr>
          <p:cNvPr id="289" name="Google Shape;289;p29"/>
          <p:cNvSpPr/>
          <p:nvPr/>
        </p:nvSpPr>
        <p:spPr>
          <a:xfrm>
            <a:off x="8177744" y="-68333"/>
            <a:ext cx="1598917" cy="1491353"/>
          </a:xfrm>
          <a:custGeom>
            <a:rect b="b" l="l" r="r" t="t"/>
            <a:pathLst>
              <a:path extrusionOk="0" h="1491353" w="1598917">
                <a:moveTo>
                  <a:pt x="0" y="0"/>
                </a:moveTo>
                <a:lnTo>
                  <a:pt x="1598916" y="0"/>
                </a:lnTo>
                <a:lnTo>
                  <a:pt x="1598916" y="1491354"/>
                </a:lnTo>
                <a:lnTo>
                  <a:pt x="0" y="1491354"/>
                </a:lnTo>
                <a:lnTo>
                  <a:pt x="0" y="0"/>
                </a:lnTo>
                <a:close/>
              </a:path>
            </a:pathLst>
          </a:custGeom>
          <a:blipFill rotWithShape="1">
            <a:blip r:embed="rId6">
              <a:alphaModFix/>
            </a:blip>
            <a:stretch>
              <a:fillRect b="0" l="0" r="0" t="0"/>
            </a:stretch>
          </a:blipFill>
          <a:ln>
            <a:noFill/>
          </a:ln>
        </p:spPr>
      </p:sp>
      <p:sp>
        <p:nvSpPr>
          <p:cNvPr id="290" name="Google Shape;290;p29"/>
          <p:cNvSpPr/>
          <p:nvPr/>
        </p:nvSpPr>
        <p:spPr>
          <a:xfrm>
            <a:off x="10027414" y="-68333"/>
            <a:ext cx="1598917" cy="1491353"/>
          </a:xfrm>
          <a:custGeom>
            <a:rect b="b" l="l" r="r" t="t"/>
            <a:pathLst>
              <a:path extrusionOk="0" h="1491353" w="1598917">
                <a:moveTo>
                  <a:pt x="0" y="0"/>
                </a:moveTo>
                <a:lnTo>
                  <a:pt x="1598916" y="0"/>
                </a:lnTo>
                <a:lnTo>
                  <a:pt x="1598916" y="1491354"/>
                </a:lnTo>
                <a:lnTo>
                  <a:pt x="0" y="1491354"/>
                </a:lnTo>
                <a:lnTo>
                  <a:pt x="0" y="0"/>
                </a:lnTo>
                <a:close/>
              </a:path>
            </a:pathLst>
          </a:custGeom>
          <a:blipFill rotWithShape="1">
            <a:blip r:embed="rId7">
              <a:alphaModFix/>
            </a:blip>
            <a:stretch>
              <a:fillRect b="0" l="0" r="0" t="0"/>
            </a:stretch>
          </a:blipFill>
          <a:ln>
            <a:noFill/>
          </a:ln>
        </p:spPr>
      </p:sp>
      <p:sp>
        <p:nvSpPr>
          <p:cNvPr id="291" name="Google Shape;291;p29"/>
          <p:cNvSpPr/>
          <p:nvPr/>
        </p:nvSpPr>
        <p:spPr>
          <a:xfrm>
            <a:off x="6453450" y="-68333"/>
            <a:ext cx="1598917" cy="1491353"/>
          </a:xfrm>
          <a:custGeom>
            <a:rect b="b" l="l" r="r" t="t"/>
            <a:pathLst>
              <a:path extrusionOk="0" h="1491353" w="1598917">
                <a:moveTo>
                  <a:pt x="0" y="0"/>
                </a:moveTo>
                <a:lnTo>
                  <a:pt x="1598917" y="0"/>
                </a:lnTo>
                <a:lnTo>
                  <a:pt x="1598917" y="1491354"/>
                </a:lnTo>
                <a:lnTo>
                  <a:pt x="0" y="1491354"/>
                </a:lnTo>
                <a:lnTo>
                  <a:pt x="0" y="0"/>
                </a:lnTo>
                <a:close/>
              </a:path>
            </a:pathLst>
          </a:custGeom>
          <a:blipFill rotWithShape="1">
            <a:blip r:embed="rId8">
              <a:alphaModFix/>
            </a:blip>
            <a:stretch>
              <a:fillRect b="0" l="0" r="0" t="0"/>
            </a:stretch>
          </a:blipFill>
          <a:ln>
            <a:noFill/>
          </a:ln>
        </p:spPr>
      </p:sp>
      <p:sp>
        <p:nvSpPr>
          <p:cNvPr id="292" name="Google Shape;292;p29"/>
          <p:cNvSpPr txBox="1"/>
          <p:nvPr/>
        </p:nvSpPr>
        <p:spPr>
          <a:xfrm>
            <a:off x="324400" y="2813400"/>
            <a:ext cx="4126800" cy="754200"/>
          </a:xfrm>
          <a:prstGeom prst="rect">
            <a:avLst/>
          </a:prstGeom>
          <a:solidFill>
            <a:schemeClr val="lt1"/>
          </a:solid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US" sz="3200">
                <a:solidFill>
                  <a:schemeClr val="dk1"/>
                </a:solidFill>
                <a:latin typeface="Calibri"/>
                <a:ea typeface="Calibri"/>
                <a:cs typeface="Calibri"/>
                <a:sym typeface="Calibri"/>
              </a:rPr>
              <a:t>(Biore, et al., 2024)</a:t>
            </a:r>
            <a:endParaRPr sz="32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3FC"/>
        </a:solidFill>
      </p:bgPr>
    </p:bg>
    <p:spTree>
      <p:nvGrpSpPr>
        <p:cNvPr id="296" name="Shape 296"/>
        <p:cNvGrpSpPr/>
        <p:nvPr/>
      </p:nvGrpSpPr>
      <p:grpSpPr>
        <a:xfrm>
          <a:off x="0" y="0"/>
          <a:ext cx="0" cy="0"/>
          <a:chOff x="0" y="0"/>
          <a:chExt cx="0" cy="0"/>
        </a:xfrm>
      </p:grpSpPr>
      <p:grpSp>
        <p:nvGrpSpPr>
          <p:cNvPr id="297" name="Google Shape;297;p30"/>
          <p:cNvGrpSpPr/>
          <p:nvPr/>
        </p:nvGrpSpPr>
        <p:grpSpPr>
          <a:xfrm>
            <a:off x="1974821" y="418127"/>
            <a:ext cx="6803942" cy="7179789"/>
            <a:chOff x="0" y="-47625"/>
            <a:chExt cx="2046360" cy="2159400"/>
          </a:xfrm>
        </p:grpSpPr>
        <p:sp>
          <p:nvSpPr>
            <p:cNvPr id="298" name="Google Shape;298;p30"/>
            <p:cNvSpPr/>
            <p:nvPr/>
          </p:nvSpPr>
          <p:spPr>
            <a:xfrm>
              <a:off x="0" y="0"/>
              <a:ext cx="2046360" cy="2111771"/>
            </a:xfrm>
            <a:custGeom>
              <a:rect b="b" l="l" r="r" t="t"/>
              <a:pathLst>
                <a:path extrusionOk="0" h="2111771" w="2046360">
                  <a:moveTo>
                    <a:pt x="0" y="0"/>
                  </a:moveTo>
                  <a:lnTo>
                    <a:pt x="2046360" y="0"/>
                  </a:lnTo>
                  <a:lnTo>
                    <a:pt x="2046360" y="2111771"/>
                  </a:lnTo>
                  <a:lnTo>
                    <a:pt x="0" y="2111771"/>
                  </a:lnTo>
                  <a:close/>
                </a:path>
              </a:pathLst>
            </a:custGeom>
            <a:solidFill>
              <a:srgbClr val="000000"/>
            </a:solidFill>
            <a:ln>
              <a:noFill/>
            </a:ln>
          </p:spPr>
        </p:sp>
        <p:sp>
          <p:nvSpPr>
            <p:cNvPr id="299" name="Google Shape;299;p30"/>
            <p:cNvSpPr txBox="1"/>
            <p:nvPr/>
          </p:nvSpPr>
          <p:spPr>
            <a:xfrm>
              <a:off x="0" y="-47625"/>
              <a:ext cx="2046300" cy="215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00" name="Google Shape;300;p30"/>
          <p:cNvSpPr/>
          <p:nvPr/>
        </p:nvSpPr>
        <p:spPr>
          <a:xfrm rot="-2444469">
            <a:off x="7212340" y="3226392"/>
            <a:ext cx="8217942" cy="7067429"/>
          </a:xfrm>
          <a:custGeom>
            <a:rect b="b" l="l" r="r" t="t"/>
            <a:pathLst>
              <a:path extrusionOk="0" h="7068976" w="8219740">
                <a:moveTo>
                  <a:pt x="0" y="0"/>
                </a:moveTo>
                <a:lnTo>
                  <a:pt x="8219740" y="0"/>
                </a:lnTo>
                <a:lnTo>
                  <a:pt x="8219740" y="7068976"/>
                </a:lnTo>
                <a:lnTo>
                  <a:pt x="0" y="7068976"/>
                </a:lnTo>
                <a:lnTo>
                  <a:pt x="0" y="0"/>
                </a:lnTo>
                <a:close/>
              </a:path>
            </a:pathLst>
          </a:custGeom>
          <a:blipFill rotWithShape="1">
            <a:blip r:embed="rId3">
              <a:alphaModFix/>
            </a:blip>
            <a:stretch>
              <a:fillRect b="0" l="0" r="0" t="0"/>
            </a:stretch>
          </a:blipFill>
          <a:ln>
            <a:noFill/>
          </a:ln>
        </p:spPr>
      </p:sp>
      <p:pic>
        <p:nvPicPr>
          <p:cNvPr id="301" name="Google Shape;301;p30"/>
          <p:cNvPicPr preferRelativeResize="0"/>
          <p:nvPr/>
        </p:nvPicPr>
        <p:blipFill rotWithShape="1">
          <a:blip r:embed="rId4">
            <a:alphaModFix/>
          </a:blip>
          <a:srcRect b="13154" l="0" r="0" t="13147"/>
          <a:stretch/>
        </p:blipFill>
        <p:spPr>
          <a:xfrm>
            <a:off x="1507955" y="152612"/>
            <a:ext cx="6803946" cy="7021433"/>
          </a:xfrm>
          <a:prstGeom prst="rect">
            <a:avLst/>
          </a:prstGeom>
          <a:noFill/>
          <a:ln>
            <a:noFill/>
          </a:ln>
        </p:spPr>
      </p:pic>
      <p:grpSp>
        <p:nvGrpSpPr>
          <p:cNvPr id="302" name="Google Shape;302;p30"/>
          <p:cNvGrpSpPr/>
          <p:nvPr/>
        </p:nvGrpSpPr>
        <p:grpSpPr>
          <a:xfrm>
            <a:off x="1051412" y="6647963"/>
            <a:ext cx="8184250" cy="1924527"/>
            <a:chOff x="0" y="-260433"/>
            <a:chExt cx="10912333" cy="2566036"/>
          </a:xfrm>
        </p:grpSpPr>
        <p:grpSp>
          <p:nvGrpSpPr>
            <p:cNvPr id="303" name="Google Shape;303;p30"/>
            <p:cNvGrpSpPr/>
            <p:nvPr/>
          </p:nvGrpSpPr>
          <p:grpSpPr>
            <a:xfrm>
              <a:off x="91463" y="32865"/>
              <a:ext cx="10820870" cy="2272738"/>
              <a:chOff x="0" y="-47625"/>
              <a:chExt cx="1978800" cy="415613"/>
            </a:xfrm>
          </p:grpSpPr>
          <p:sp>
            <p:nvSpPr>
              <p:cNvPr id="304" name="Google Shape;304;p30"/>
              <p:cNvSpPr/>
              <p:nvPr/>
            </p:nvSpPr>
            <p:spPr>
              <a:xfrm>
                <a:off x="0" y="0"/>
                <a:ext cx="1978699" cy="367988"/>
              </a:xfrm>
              <a:custGeom>
                <a:rect b="b" l="l" r="r" t="t"/>
                <a:pathLst>
                  <a:path extrusionOk="0" h="367988" w="1978699">
                    <a:moveTo>
                      <a:pt x="48654" y="0"/>
                    </a:moveTo>
                    <a:lnTo>
                      <a:pt x="1930045" y="0"/>
                    </a:lnTo>
                    <a:cubicBezTo>
                      <a:pt x="1956916" y="0"/>
                      <a:pt x="1978699" y="21783"/>
                      <a:pt x="1978699" y="48654"/>
                    </a:cubicBezTo>
                    <a:lnTo>
                      <a:pt x="1978699" y="319334"/>
                    </a:lnTo>
                    <a:cubicBezTo>
                      <a:pt x="1978699" y="346205"/>
                      <a:pt x="1956916" y="367988"/>
                      <a:pt x="1930045" y="367988"/>
                    </a:cubicBezTo>
                    <a:lnTo>
                      <a:pt x="48654" y="367988"/>
                    </a:lnTo>
                    <a:cubicBezTo>
                      <a:pt x="21783" y="367988"/>
                      <a:pt x="0" y="346205"/>
                      <a:pt x="0" y="319334"/>
                    </a:cubicBezTo>
                    <a:lnTo>
                      <a:pt x="0" y="48654"/>
                    </a:lnTo>
                    <a:cubicBezTo>
                      <a:pt x="0" y="21783"/>
                      <a:pt x="21783" y="0"/>
                      <a:pt x="4865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30"/>
              <p:cNvSpPr txBox="1"/>
              <p:nvPr/>
            </p:nvSpPr>
            <p:spPr>
              <a:xfrm>
                <a:off x="0" y="-47625"/>
                <a:ext cx="19788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6" name="Google Shape;306;p30"/>
            <p:cNvGrpSpPr/>
            <p:nvPr/>
          </p:nvGrpSpPr>
          <p:grpSpPr>
            <a:xfrm>
              <a:off x="0" y="-260433"/>
              <a:ext cx="10482923" cy="2272738"/>
              <a:chOff x="0" y="-47625"/>
              <a:chExt cx="1917000" cy="415613"/>
            </a:xfrm>
          </p:grpSpPr>
          <p:sp>
            <p:nvSpPr>
              <p:cNvPr id="307" name="Google Shape;307;p30"/>
              <p:cNvSpPr/>
              <p:nvPr/>
            </p:nvSpPr>
            <p:spPr>
              <a:xfrm>
                <a:off x="0" y="0"/>
                <a:ext cx="1916908" cy="367988"/>
              </a:xfrm>
              <a:custGeom>
                <a:rect b="b" l="l" r="r" t="t"/>
                <a:pathLst>
                  <a:path extrusionOk="0" h="367988" w="1916908">
                    <a:moveTo>
                      <a:pt x="50222" y="0"/>
                    </a:moveTo>
                    <a:lnTo>
                      <a:pt x="1866686" y="0"/>
                    </a:lnTo>
                    <a:cubicBezTo>
                      <a:pt x="1880006" y="0"/>
                      <a:pt x="1892780" y="5291"/>
                      <a:pt x="1902198" y="14710"/>
                    </a:cubicBezTo>
                    <a:cubicBezTo>
                      <a:pt x="1911617" y="24128"/>
                      <a:pt x="1916908" y="36902"/>
                      <a:pt x="1916908" y="50222"/>
                    </a:cubicBezTo>
                    <a:lnTo>
                      <a:pt x="1916908" y="317766"/>
                    </a:lnTo>
                    <a:cubicBezTo>
                      <a:pt x="1916908" y="331085"/>
                      <a:pt x="1911617" y="343860"/>
                      <a:pt x="1902198" y="353278"/>
                    </a:cubicBezTo>
                    <a:cubicBezTo>
                      <a:pt x="1892780" y="362696"/>
                      <a:pt x="1880006" y="367988"/>
                      <a:pt x="1866686" y="367988"/>
                    </a:cubicBezTo>
                    <a:lnTo>
                      <a:pt x="50222" y="367988"/>
                    </a:lnTo>
                    <a:cubicBezTo>
                      <a:pt x="36902" y="367988"/>
                      <a:pt x="24128" y="362696"/>
                      <a:pt x="14710" y="353278"/>
                    </a:cubicBezTo>
                    <a:cubicBezTo>
                      <a:pt x="5291" y="343860"/>
                      <a:pt x="0" y="331085"/>
                      <a:pt x="0" y="317766"/>
                    </a:cubicBezTo>
                    <a:lnTo>
                      <a:pt x="0" y="50222"/>
                    </a:lnTo>
                    <a:cubicBezTo>
                      <a:pt x="0" y="36902"/>
                      <a:pt x="5291" y="24128"/>
                      <a:pt x="14710" y="14710"/>
                    </a:cubicBezTo>
                    <a:cubicBezTo>
                      <a:pt x="24128" y="5291"/>
                      <a:pt x="36902" y="0"/>
                      <a:pt x="50222"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30"/>
              <p:cNvSpPr txBox="1"/>
              <p:nvPr/>
            </p:nvSpPr>
            <p:spPr>
              <a:xfrm>
                <a:off x="0" y="-47625"/>
                <a:ext cx="19170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309" name="Google Shape;309;p30"/>
          <p:cNvSpPr txBox="1"/>
          <p:nvPr/>
        </p:nvSpPr>
        <p:spPr>
          <a:xfrm>
            <a:off x="952500" y="7135944"/>
            <a:ext cx="8059800" cy="861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5600">
                <a:latin typeface="Bungee"/>
                <a:ea typeface="Bungee"/>
                <a:cs typeface="Bungee"/>
                <a:sym typeface="Bungee"/>
              </a:rPr>
              <a:t>Functional</a:t>
            </a:r>
            <a:endParaRPr/>
          </a:p>
        </p:txBody>
      </p:sp>
      <p:grpSp>
        <p:nvGrpSpPr>
          <p:cNvPr id="310" name="Google Shape;310;p30"/>
          <p:cNvGrpSpPr/>
          <p:nvPr/>
        </p:nvGrpSpPr>
        <p:grpSpPr>
          <a:xfrm>
            <a:off x="9712800" y="636123"/>
            <a:ext cx="10998380" cy="3420509"/>
            <a:chOff x="0" y="-47625"/>
            <a:chExt cx="5585202" cy="1615200"/>
          </a:xfrm>
        </p:grpSpPr>
        <p:sp>
          <p:nvSpPr>
            <p:cNvPr id="311" name="Google Shape;311;p30"/>
            <p:cNvSpPr/>
            <p:nvPr/>
          </p:nvSpPr>
          <p:spPr>
            <a:xfrm>
              <a:off x="0" y="0"/>
              <a:ext cx="5585202" cy="1567567"/>
            </a:xfrm>
            <a:custGeom>
              <a:rect b="b" l="l" r="r" t="t"/>
              <a:pathLst>
                <a:path extrusionOk="0" h="1567567" w="5585202">
                  <a:moveTo>
                    <a:pt x="35900" y="0"/>
                  </a:moveTo>
                  <a:lnTo>
                    <a:pt x="5549302" y="0"/>
                  </a:lnTo>
                  <a:cubicBezTo>
                    <a:pt x="5569129" y="0"/>
                    <a:pt x="5585202" y="16073"/>
                    <a:pt x="5585202" y="35900"/>
                  </a:cubicBezTo>
                  <a:lnTo>
                    <a:pt x="5585202" y="1531668"/>
                  </a:lnTo>
                  <a:cubicBezTo>
                    <a:pt x="5585202" y="1541189"/>
                    <a:pt x="5581420" y="1550320"/>
                    <a:pt x="5574687" y="1557053"/>
                  </a:cubicBezTo>
                  <a:cubicBezTo>
                    <a:pt x="5567955" y="1563785"/>
                    <a:pt x="5558823" y="1567567"/>
                    <a:pt x="5549302" y="1567567"/>
                  </a:cubicBezTo>
                  <a:lnTo>
                    <a:pt x="35900" y="1567567"/>
                  </a:lnTo>
                  <a:cubicBezTo>
                    <a:pt x="26378" y="1567567"/>
                    <a:pt x="17247" y="1563785"/>
                    <a:pt x="10515" y="1557053"/>
                  </a:cubicBezTo>
                  <a:cubicBezTo>
                    <a:pt x="3782" y="1550320"/>
                    <a:pt x="0" y="1541189"/>
                    <a:pt x="0" y="1531668"/>
                  </a:cubicBezTo>
                  <a:lnTo>
                    <a:pt x="0" y="35900"/>
                  </a:lnTo>
                  <a:cubicBezTo>
                    <a:pt x="0" y="26378"/>
                    <a:pt x="3782" y="17247"/>
                    <a:pt x="10515" y="10515"/>
                  </a:cubicBezTo>
                  <a:cubicBezTo>
                    <a:pt x="17247" y="3782"/>
                    <a:pt x="26378" y="0"/>
                    <a:pt x="35900"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30"/>
            <p:cNvSpPr txBox="1"/>
            <p:nvPr/>
          </p:nvSpPr>
          <p:spPr>
            <a:xfrm>
              <a:off x="0" y="-47625"/>
              <a:ext cx="5585100" cy="1615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13" name="Google Shape;313;p30"/>
          <p:cNvSpPr txBox="1"/>
          <p:nvPr/>
        </p:nvSpPr>
        <p:spPr>
          <a:xfrm>
            <a:off x="9878700" y="1315775"/>
            <a:ext cx="8961000" cy="2844600"/>
          </a:xfrm>
          <a:prstGeom prst="rect">
            <a:avLst/>
          </a:prstGeom>
          <a:noFill/>
          <a:ln>
            <a:noFill/>
          </a:ln>
        </p:spPr>
        <p:txBody>
          <a:bodyPr anchorCtr="0" anchor="t" bIns="0" lIns="0" spcFirstLastPara="1" rIns="0" wrap="square" tIns="0">
            <a:spAutoFit/>
          </a:bodyPr>
          <a:lstStyle/>
          <a:p>
            <a:pPr indent="-438150" lvl="0" marL="457200" marR="0" rtl="0" algn="l">
              <a:lnSpc>
                <a:spcPct val="115000"/>
              </a:lnSpc>
              <a:spcBef>
                <a:spcPts val="0"/>
              </a:spcBef>
              <a:spcAft>
                <a:spcPts val="0"/>
              </a:spcAft>
              <a:buSzPts val="3300"/>
              <a:buChar char="-"/>
            </a:pPr>
            <a:r>
              <a:rPr lang="en-US" sz="3300">
                <a:latin typeface="Roboto"/>
                <a:ea typeface="Roboto"/>
                <a:cs typeface="Roboto"/>
                <a:sym typeface="Roboto"/>
              </a:rPr>
              <a:t>Increases utilization and coordination of groups of people with technical/specialized expertise</a:t>
            </a:r>
            <a:endParaRPr sz="3300">
              <a:latin typeface="Roboto"/>
              <a:ea typeface="Roboto"/>
              <a:cs typeface="Roboto"/>
              <a:sym typeface="Roboto"/>
            </a:endParaRPr>
          </a:p>
          <a:p>
            <a:pPr indent="-438150" lvl="0" marL="457200" marR="0" rtl="0" algn="l">
              <a:lnSpc>
                <a:spcPct val="115000"/>
              </a:lnSpc>
              <a:spcBef>
                <a:spcPts val="0"/>
              </a:spcBef>
              <a:spcAft>
                <a:spcPts val="0"/>
              </a:spcAft>
              <a:buSzPts val="3300"/>
              <a:buFont typeface="Roboto"/>
              <a:buChar char="-"/>
            </a:pPr>
            <a:r>
              <a:rPr lang="en-US" sz="3300">
                <a:latin typeface="Roboto"/>
                <a:ea typeface="Roboto"/>
                <a:cs typeface="Roboto"/>
                <a:sym typeface="Roboto"/>
              </a:rPr>
              <a:t>Increases development and career opportunities for people in departments</a:t>
            </a:r>
            <a:endParaRPr sz="3300">
              <a:latin typeface="Roboto"/>
              <a:ea typeface="Roboto"/>
              <a:cs typeface="Roboto"/>
              <a:sym typeface="Roboto"/>
            </a:endParaRPr>
          </a:p>
        </p:txBody>
      </p:sp>
      <p:sp>
        <p:nvSpPr>
          <p:cNvPr id="314" name="Google Shape;314;p30"/>
          <p:cNvSpPr txBox="1"/>
          <p:nvPr/>
        </p:nvSpPr>
        <p:spPr>
          <a:xfrm>
            <a:off x="10717800" y="758650"/>
            <a:ext cx="5523900" cy="738900"/>
          </a:xfrm>
          <a:prstGeom prst="rect">
            <a:avLst/>
          </a:prstGeom>
          <a:noFill/>
          <a:ln>
            <a:noFill/>
          </a:ln>
        </p:spPr>
        <p:txBody>
          <a:bodyPr anchorCtr="0" anchor="t" bIns="0" lIns="0" spcFirstLastPara="1" rIns="0" wrap="square" tIns="0">
            <a:spAutoFit/>
          </a:bodyPr>
          <a:lstStyle/>
          <a:p>
            <a:pPr indent="0" lvl="0" marL="0" marR="0" rtl="0" algn="l">
              <a:lnSpc>
                <a:spcPct val="119979"/>
              </a:lnSpc>
              <a:spcBef>
                <a:spcPts val="0"/>
              </a:spcBef>
              <a:spcAft>
                <a:spcPts val="0"/>
              </a:spcAft>
              <a:buNone/>
            </a:pPr>
            <a:r>
              <a:rPr b="1" lang="en-US" sz="4800">
                <a:latin typeface="Roboto"/>
                <a:ea typeface="Roboto"/>
                <a:cs typeface="Roboto"/>
                <a:sym typeface="Roboto"/>
              </a:rPr>
              <a:t>Advantages</a:t>
            </a:r>
            <a:endParaRPr/>
          </a:p>
        </p:txBody>
      </p:sp>
      <p:grpSp>
        <p:nvGrpSpPr>
          <p:cNvPr id="315" name="Google Shape;315;p30"/>
          <p:cNvGrpSpPr/>
          <p:nvPr/>
        </p:nvGrpSpPr>
        <p:grpSpPr>
          <a:xfrm>
            <a:off x="9712800" y="4809942"/>
            <a:ext cx="10998380" cy="3420509"/>
            <a:chOff x="0" y="-47625"/>
            <a:chExt cx="5585202" cy="1615200"/>
          </a:xfrm>
        </p:grpSpPr>
        <p:sp>
          <p:nvSpPr>
            <p:cNvPr id="316" name="Google Shape;316;p30"/>
            <p:cNvSpPr/>
            <p:nvPr/>
          </p:nvSpPr>
          <p:spPr>
            <a:xfrm>
              <a:off x="0" y="0"/>
              <a:ext cx="5585202" cy="1567567"/>
            </a:xfrm>
            <a:custGeom>
              <a:rect b="b" l="l" r="r" t="t"/>
              <a:pathLst>
                <a:path extrusionOk="0" h="1567567" w="5585202">
                  <a:moveTo>
                    <a:pt x="35900" y="0"/>
                  </a:moveTo>
                  <a:lnTo>
                    <a:pt x="5549302" y="0"/>
                  </a:lnTo>
                  <a:cubicBezTo>
                    <a:pt x="5569129" y="0"/>
                    <a:pt x="5585202" y="16073"/>
                    <a:pt x="5585202" y="35900"/>
                  </a:cubicBezTo>
                  <a:lnTo>
                    <a:pt x="5585202" y="1531668"/>
                  </a:lnTo>
                  <a:cubicBezTo>
                    <a:pt x="5585202" y="1541189"/>
                    <a:pt x="5581420" y="1550320"/>
                    <a:pt x="5574687" y="1557053"/>
                  </a:cubicBezTo>
                  <a:cubicBezTo>
                    <a:pt x="5567955" y="1563785"/>
                    <a:pt x="5558823" y="1567567"/>
                    <a:pt x="5549302" y="1567567"/>
                  </a:cubicBezTo>
                  <a:lnTo>
                    <a:pt x="35900" y="1567567"/>
                  </a:lnTo>
                  <a:cubicBezTo>
                    <a:pt x="26378" y="1567567"/>
                    <a:pt x="17247" y="1563785"/>
                    <a:pt x="10515" y="1557053"/>
                  </a:cubicBezTo>
                  <a:cubicBezTo>
                    <a:pt x="3782" y="1550320"/>
                    <a:pt x="0" y="1541189"/>
                    <a:pt x="0" y="1531668"/>
                  </a:cubicBezTo>
                  <a:lnTo>
                    <a:pt x="0" y="35900"/>
                  </a:lnTo>
                  <a:cubicBezTo>
                    <a:pt x="0" y="26378"/>
                    <a:pt x="3782" y="17247"/>
                    <a:pt x="10515" y="10515"/>
                  </a:cubicBezTo>
                  <a:cubicBezTo>
                    <a:pt x="17247" y="3782"/>
                    <a:pt x="26378" y="0"/>
                    <a:pt x="35900"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30"/>
            <p:cNvSpPr txBox="1"/>
            <p:nvPr/>
          </p:nvSpPr>
          <p:spPr>
            <a:xfrm>
              <a:off x="0" y="-47625"/>
              <a:ext cx="5585100" cy="1615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18" name="Google Shape;318;p30"/>
          <p:cNvSpPr txBox="1"/>
          <p:nvPr/>
        </p:nvSpPr>
        <p:spPr>
          <a:xfrm>
            <a:off x="9878700" y="5721650"/>
            <a:ext cx="8184300" cy="2260500"/>
          </a:xfrm>
          <a:prstGeom prst="rect">
            <a:avLst/>
          </a:prstGeom>
          <a:noFill/>
          <a:ln>
            <a:noFill/>
          </a:ln>
        </p:spPr>
        <p:txBody>
          <a:bodyPr anchorCtr="0" anchor="t" bIns="0" lIns="0" spcFirstLastPara="1" rIns="0" wrap="square" tIns="0">
            <a:spAutoFit/>
          </a:bodyPr>
          <a:lstStyle/>
          <a:p>
            <a:pPr indent="-438150" lvl="0" marL="457200" marR="0" rtl="0" algn="l">
              <a:lnSpc>
                <a:spcPct val="115000"/>
              </a:lnSpc>
              <a:spcBef>
                <a:spcPts val="0"/>
              </a:spcBef>
              <a:spcAft>
                <a:spcPts val="0"/>
              </a:spcAft>
              <a:buSzPts val="3300"/>
              <a:buChar char="-"/>
            </a:pPr>
            <a:r>
              <a:rPr lang="en-US" sz="3300">
                <a:latin typeface="Roboto"/>
                <a:ea typeface="Roboto"/>
                <a:cs typeface="Roboto"/>
                <a:sym typeface="Roboto"/>
              </a:rPr>
              <a:t>Encourages sectional interests and conflicts</a:t>
            </a:r>
            <a:endParaRPr sz="3300">
              <a:latin typeface="Roboto"/>
              <a:ea typeface="Roboto"/>
              <a:cs typeface="Roboto"/>
              <a:sym typeface="Roboto"/>
            </a:endParaRPr>
          </a:p>
          <a:p>
            <a:pPr indent="-438150" lvl="0" marL="457200" marR="0" rtl="0" algn="l">
              <a:lnSpc>
                <a:spcPct val="115000"/>
              </a:lnSpc>
              <a:spcBef>
                <a:spcPts val="0"/>
              </a:spcBef>
              <a:spcAft>
                <a:spcPts val="0"/>
              </a:spcAft>
              <a:buSzPts val="3300"/>
              <a:buFont typeface="Roboto"/>
              <a:buChar char="-"/>
            </a:pPr>
            <a:r>
              <a:rPr lang="en-US" sz="3300">
                <a:latin typeface="Roboto"/>
                <a:ea typeface="Roboto"/>
                <a:cs typeface="Roboto"/>
                <a:sym typeface="Roboto"/>
              </a:rPr>
              <a:t>Difficult for organization to adapt to product/service diversification</a:t>
            </a:r>
            <a:endParaRPr sz="3300">
              <a:latin typeface="Roboto"/>
              <a:ea typeface="Roboto"/>
              <a:cs typeface="Roboto"/>
              <a:sym typeface="Roboto"/>
            </a:endParaRPr>
          </a:p>
        </p:txBody>
      </p:sp>
      <p:sp>
        <p:nvSpPr>
          <p:cNvPr id="319" name="Google Shape;319;p30"/>
          <p:cNvSpPr txBox="1"/>
          <p:nvPr/>
        </p:nvSpPr>
        <p:spPr>
          <a:xfrm>
            <a:off x="10641601" y="5067681"/>
            <a:ext cx="5523900" cy="738900"/>
          </a:xfrm>
          <a:prstGeom prst="rect">
            <a:avLst/>
          </a:prstGeom>
          <a:noFill/>
          <a:ln>
            <a:noFill/>
          </a:ln>
        </p:spPr>
        <p:txBody>
          <a:bodyPr anchorCtr="0" anchor="t" bIns="0" lIns="0" spcFirstLastPara="1" rIns="0" wrap="square" tIns="0">
            <a:spAutoFit/>
          </a:bodyPr>
          <a:lstStyle/>
          <a:p>
            <a:pPr indent="0" lvl="0" marL="0" marR="0" rtl="0" algn="l">
              <a:lnSpc>
                <a:spcPct val="119979"/>
              </a:lnSpc>
              <a:spcBef>
                <a:spcPts val="0"/>
              </a:spcBef>
              <a:spcAft>
                <a:spcPts val="0"/>
              </a:spcAft>
              <a:buNone/>
            </a:pPr>
            <a:r>
              <a:rPr b="1" lang="en-US" sz="4800">
                <a:latin typeface="Roboto"/>
                <a:ea typeface="Roboto"/>
                <a:cs typeface="Roboto"/>
                <a:sym typeface="Roboto"/>
              </a:rPr>
              <a:t>Disadvantages</a:t>
            </a:r>
            <a:endParaRPr/>
          </a:p>
        </p:txBody>
      </p:sp>
      <p:sp>
        <p:nvSpPr>
          <p:cNvPr id="320" name="Google Shape;320;p30"/>
          <p:cNvSpPr/>
          <p:nvPr/>
        </p:nvSpPr>
        <p:spPr>
          <a:xfrm>
            <a:off x="13400889" y="8707569"/>
            <a:ext cx="3406807" cy="2412753"/>
          </a:xfrm>
          <a:custGeom>
            <a:rect b="b" l="l" r="r" t="t"/>
            <a:pathLst>
              <a:path extrusionOk="0" h="2412753" w="3406807">
                <a:moveTo>
                  <a:pt x="0" y="0"/>
                </a:moveTo>
                <a:lnTo>
                  <a:pt x="3406807" y="0"/>
                </a:lnTo>
                <a:lnTo>
                  <a:pt x="3406807" y="2412753"/>
                </a:lnTo>
                <a:lnTo>
                  <a:pt x="0" y="2412753"/>
                </a:lnTo>
                <a:lnTo>
                  <a:pt x="0" y="0"/>
                </a:lnTo>
                <a:close/>
              </a:path>
            </a:pathLst>
          </a:custGeom>
          <a:blipFill rotWithShape="1">
            <a:blip r:embed="rId5">
              <a:alphaModFix/>
            </a:blip>
            <a:stretch>
              <a:fillRect b="0" l="0" r="0" t="0"/>
            </a:stretch>
          </a:blipFill>
          <a:ln>
            <a:noFill/>
          </a:ln>
        </p:spPr>
      </p:sp>
      <p:sp>
        <p:nvSpPr>
          <p:cNvPr id="321" name="Google Shape;321;p30"/>
          <p:cNvSpPr/>
          <p:nvPr/>
        </p:nvSpPr>
        <p:spPr>
          <a:xfrm flipH="1" rot="2475194">
            <a:off x="534119" y="2192707"/>
            <a:ext cx="1033203" cy="1647135"/>
          </a:xfrm>
          <a:custGeom>
            <a:rect b="b" l="l" r="r" t="t"/>
            <a:pathLst>
              <a:path extrusionOk="0" h="1645608" w="1032245">
                <a:moveTo>
                  <a:pt x="1032245" y="0"/>
                </a:moveTo>
                <a:lnTo>
                  <a:pt x="0" y="0"/>
                </a:lnTo>
                <a:lnTo>
                  <a:pt x="0" y="1645608"/>
                </a:lnTo>
                <a:lnTo>
                  <a:pt x="1032245" y="1645608"/>
                </a:lnTo>
                <a:lnTo>
                  <a:pt x="1032245" y="0"/>
                </a:lnTo>
                <a:close/>
              </a:path>
            </a:pathLst>
          </a:custGeom>
          <a:blipFill rotWithShape="1">
            <a:blip r:embed="rId6">
              <a:alphaModFix/>
            </a:blip>
            <a:stretch>
              <a:fillRect b="0" l="0" r="0" t="0"/>
            </a:stretch>
          </a:blipFill>
          <a:ln>
            <a:noFill/>
          </a:ln>
        </p:spPr>
      </p:sp>
      <p:sp>
        <p:nvSpPr>
          <p:cNvPr id="322" name="Google Shape;322;p30"/>
          <p:cNvSpPr/>
          <p:nvPr/>
        </p:nvSpPr>
        <p:spPr>
          <a:xfrm>
            <a:off x="16927238" y="-119506"/>
            <a:ext cx="1645231" cy="1534552"/>
          </a:xfrm>
          <a:custGeom>
            <a:rect b="b" l="l" r="r" t="t"/>
            <a:pathLst>
              <a:path extrusionOk="0" h="1534552" w="1645231">
                <a:moveTo>
                  <a:pt x="0" y="0"/>
                </a:moveTo>
                <a:lnTo>
                  <a:pt x="1645231" y="0"/>
                </a:lnTo>
                <a:lnTo>
                  <a:pt x="1645231" y="1534552"/>
                </a:lnTo>
                <a:lnTo>
                  <a:pt x="0" y="1534552"/>
                </a:lnTo>
                <a:lnTo>
                  <a:pt x="0" y="0"/>
                </a:lnTo>
                <a:close/>
              </a:path>
            </a:pathLst>
          </a:custGeom>
          <a:blipFill rotWithShape="1">
            <a:blip r:embed="rId7">
              <a:alphaModFix/>
            </a:blip>
            <a:stretch>
              <a:fillRect b="0" l="0" r="0" t="0"/>
            </a:stretch>
          </a:blipFill>
          <a:ln>
            <a:noFill/>
          </a:ln>
        </p:spPr>
      </p:sp>
      <p:sp>
        <p:nvSpPr>
          <p:cNvPr id="323" name="Google Shape;323;p30"/>
          <p:cNvSpPr txBox="1"/>
          <p:nvPr/>
        </p:nvSpPr>
        <p:spPr>
          <a:xfrm>
            <a:off x="324200" y="8707575"/>
            <a:ext cx="14508300" cy="1374000"/>
          </a:xfrm>
          <a:prstGeom prst="rect">
            <a:avLst/>
          </a:prstGeom>
          <a:solidFill>
            <a:schemeClr val="lt1"/>
          </a:solidFill>
          <a:ln>
            <a:noFill/>
          </a:ln>
        </p:spPr>
        <p:txBody>
          <a:bodyPr anchorCtr="0" anchor="t" bIns="26325" lIns="26325" spcFirstLastPara="1" rIns="26325" wrap="square" tIns="26325">
            <a:noAutofit/>
          </a:bodyPr>
          <a:lstStyle/>
          <a:p>
            <a:pPr indent="-495300" lvl="0" marL="457200" marR="0" rtl="0" algn="l">
              <a:lnSpc>
                <a:spcPct val="100000"/>
              </a:lnSpc>
              <a:spcBef>
                <a:spcPts val="0"/>
              </a:spcBef>
              <a:spcAft>
                <a:spcPts val="0"/>
              </a:spcAft>
              <a:buClr>
                <a:schemeClr val="dk1"/>
              </a:buClr>
              <a:buSzPts val="4200"/>
              <a:buFont typeface="Calibri"/>
              <a:buChar char="●"/>
            </a:pPr>
            <a:r>
              <a:rPr lang="en-US" sz="4200">
                <a:solidFill>
                  <a:schemeClr val="dk1"/>
                </a:solidFill>
                <a:latin typeface="Calibri"/>
                <a:ea typeface="Calibri"/>
                <a:cs typeface="Calibri"/>
                <a:sym typeface="Calibri"/>
              </a:rPr>
              <a:t>grouping of major functions e.g. contracting, information, finance, personnel and </a:t>
            </a:r>
            <a:r>
              <a:rPr lang="en-US" sz="4200">
                <a:solidFill>
                  <a:schemeClr val="dk1"/>
                </a:solidFill>
                <a:latin typeface="Calibri"/>
                <a:ea typeface="Calibri"/>
                <a:cs typeface="Calibri"/>
                <a:sym typeface="Calibri"/>
              </a:rPr>
              <a:t>public</a:t>
            </a:r>
            <a:r>
              <a:rPr lang="en-US" sz="4200">
                <a:solidFill>
                  <a:schemeClr val="dk1"/>
                </a:solidFill>
                <a:latin typeface="Calibri"/>
                <a:ea typeface="Calibri"/>
                <a:cs typeface="Calibri"/>
                <a:sym typeface="Calibri"/>
              </a:rPr>
              <a:t> health in health authorities</a:t>
            </a:r>
            <a:endParaRPr b="0" i="0" sz="4200" u="none" cap="none" strike="noStrike">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3FC"/>
        </a:solidFill>
      </p:bgPr>
    </p:bg>
    <p:spTree>
      <p:nvGrpSpPr>
        <p:cNvPr id="327" name="Shape 327"/>
        <p:cNvGrpSpPr/>
        <p:nvPr/>
      </p:nvGrpSpPr>
      <p:grpSpPr>
        <a:xfrm>
          <a:off x="0" y="0"/>
          <a:ext cx="0" cy="0"/>
          <a:chOff x="0" y="0"/>
          <a:chExt cx="0" cy="0"/>
        </a:xfrm>
      </p:grpSpPr>
      <p:grpSp>
        <p:nvGrpSpPr>
          <p:cNvPr id="328" name="Google Shape;328;p31"/>
          <p:cNvGrpSpPr/>
          <p:nvPr/>
        </p:nvGrpSpPr>
        <p:grpSpPr>
          <a:xfrm>
            <a:off x="1974821" y="418127"/>
            <a:ext cx="6803942" cy="7179789"/>
            <a:chOff x="0" y="-47625"/>
            <a:chExt cx="2046360" cy="2159400"/>
          </a:xfrm>
        </p:grpSpPr>
        <p:sp>
          <p:nvSpPr>
            <p:cNvPr id="329" name="Google Shape;329;p31"/>
            <p:cNvSpPr/>
            <p:nvPr/>
          </p:nvSpPr>
          <p:spPr>
            <a:xfrm>
              <a:off x="0" y="0"/>
              <a:ext cx="2046360" cy="2111771"/>
            </a:xfrm>
            <a:custGeom>
              <a:rect b="b" l="l" r="r" t="t"/>
              <a:pathLst>
                <a:path extrusionOk="0" h="2111771" w="2046360">
                  <a:moveTo>
                    <a:pt x="0" y="0"/>
                  </a:moveTo>
                  <a:lnTo>
                    <a:pt x="2046360" y="0"/>
                  </a:lnTo>
                  <a:lnTo>
                    <a:pt x="2046360" y="2111771"/>
                  </a:lnTo>
                  <a:lnTo>
                    <a:pt x="0" y="2111771"/>
                  </a:lnTo>
                  <a:close/>
                </a:path>
              </a:pathLst>
            </a:custGeom>
            <a:solidFill>
              <a:srgbClr val="000000"/>
            </a:solidFill>
            <a:ln>
              <a:noFill/>
            </a:ln>
          </p:spPr>
        </p:sp>
        <p:sp>
          <p:nvSpPr>
            <p:cNvPr id="330" name="Google Shape;330;p31"/>
            <p:cNvSpPr txBox="1"/>
            <p:nvPr/>
          </p:nvSpPr>
          <p:spPr>
            <a:xfrm>
              <a:off x="0" y="-47625"/>
              <a:ext cx="2046300" cy="215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31" name="Google Shape;331;p31"/>
          <p:cNvSpPr/>
          <p:nvPr/>
        </p:nvSpPr>
        <p:spPr>
          <a:xfrm rot="-2444469">
            <a:off x="7212340" y="3226392"/>
            <a:ext cx="8217942" cy="7067429"/>
          </a:xfrm>
          <a:custGeom>
            <a:rect b="b" l="l" r="r" t="t"/>
            <a:pathLst>
              <a:path extrusionOk="0" h="7068976" w="8219740">
                <a:moveTo>
                  <a:pt x="0" y="0"/>
                </a:moveTo>
                <a:lnTo>
                  <a:pt x="8219740" y="0"/>
                </a:lnTo>
                <a:lnTo>
                  <a:pt x="8219740" y="7068976"/>
                </a:lnTo>
                <a:lnTo>
                  <a:pt x="0" y="7068976"/>
                </a:lnTo>
                <a:lnTo>
                  <a:pt x="0" y="0"/>
                </a:lnTo>
                <a:close/>
              </a:path>
            </a:pathLst>
          </a:custGeom>
          <a:blipFill rotWithShape="1">
            <a:blip r:embed="rId3">
              <a:alphaModFix/>
            </a:blip>
            <a:stretch>
              <a:fillRect b="0" l="0" r="0" t="0"/>
            </a:stretch>
          </a:blipFill>
          <a:ln>
            <a:noFill/>
          </a:ln>
        </p:spPr>
      </p:sp>
      <p:pic>
        <p:nvPicPr>
          <p:cNvPr id="332" name="Google Shape;332;p31"/>
          <p:cNvPicPr preferRelativeResize="0"/>
          <p:nvPr/>
        </p:nvPicPr>
        <p:blipFill rotWithShape="1">
          <a:blip r:embed="rId4">
            <a:alphaModFix/>
          </a:blip>
          <a:srcRect b="13154" l="0" r="0" t="13147"/>
          <a:stretch/>
        </p:blipFill>
        <p:spPr>
          <a:xfrm>
            <a:off x="1507955" y="152612"/>
            <a:ext cx="6803946" cy="7021433"/>
          </a:xfrm>
          <a:prstGeom prst="rect">
            <a:avLst/>
          </a:prstGeom>
          <a:noFill/>
          <a:ln>
            <a:noFill/>
          </a:ln>
        </p:spPr>
      </p:pic>
      <p:grpSp>
        <p:nvGrpSpPr>
          <p:cNvPr id="333" name="Google Shape;333;p31"/>
          <p:cNvGrpSpPr/>
          <p:nvPr/>
        </p:nvGrpSpPr>
        <p:grpSpPr>
          <a:xfrm>
            <a:off x="1051412" y="6647963"/>
            <a:ext cx="8184250" cy="1924527"/>
            <a:chOff x="0" y="-260433"/>
            <a:chExt cx="10912333" cy="2566036"/>
          </a:xfrm>
        </p:grpSpPr>
        <p:grpSp>
          <p:nvGrpSpPr>
            <p:cNvPr id="334" name="Google Shape;334;p31"/>
            <p:cNvGrpSpPr/>
            <p:nvPr/>
          </p:nvGrpSpPr>
          <p:grpSpPr>
            <a:xfrm>
              <a:off x="91463" y="32865"/>
              <a:ext cx="10820870" cy="2272738"/>
              <a:chOff x="0" y="-47625"/>
              <a:chExt cx="1978800" cy="415613"/>
            </a:xfrm>
          </p:grpSpPr>
          <p:sp>
            <p:nvSpPr>
              <p:cNvPr id="335" name="Google Shape;335;p31"/>
              <p:cNvSpPr/>
              <p:nvPr/>
            </p:nvSpPr>
            <p:spPr>
              <a:xfrm>
                <a:off x="0" y="0"/>
                <a:ext cx="1978699" cy="367988"/>
              </a:xfrm>
              <a:custGeom>
                <a:rect b="b" l="l" r="r" t="t"/>
                <a:pathLst>
                  <a:path extrusionOk="0" h="367988" w="1978699">
                    <a:moveTo>
                      <a:pt x="48654" y="0"/>
                    </a:moveTo>
                    <a:lnTo>
                      <a:pt x="1930045" y="0"/>
                    </a:lnTo>
                    <a:cubicBezTo>
                      <a:pt x="1956916" y="0"/>
                      <a:pt x="1978699" y="21783"/>
                      <a:pt x="1978699" y="48654"/>
                    </a:cubicBezTo>
                    <a:lnTo>
                      <a:pt x="1978699" y="319334"/>
                    </a:lnTo>
                    <a:cubicBezTo>
                      <a:pt x="1978699" y="346205"/>
                      <a:pt x="1956916" y="367988"/>
                      <a:pt x="1930045" y="367988"/>
                    </a:cubicBezTo>
                    <a:lnTo>
                      <a:pt x="48654" y="367988"/>
                    </a:lnTo>
                    <a:cubicBezTo>
                      <a:pt x="21783" y="367988"/>
                      <a:pt x="0" y="346205"/>
                      <a:pt x="0" y="319334"/>
                    </a:cubicBezTo>
                    <a:lnTo>
                      <a:pt x="0" y="48654"/>
                    </a:lnTo>
                    <a:cubicBezTo>
                      <a:pt x="0" y="21783"/>
                      <a:pt x="21783" y="0"/>
                      <a:pt x="4865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31"/>
              <p:cNvSpPr txBox="1"/>
              <p:nvPr/>
            </p:nvSpPr>
            <p:spPr>
              <a:xfrm>
                <a:off x="0" y="-47625"/>
                <a:ext cx="19788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37" name="Google Shape;337;p31"/>
            <p:cNvGrpSpPr/>
            <p:nvPr/>
          </p:nvGrpSpPr>
          <p:grpSpPr>
            <a:xfrm>
              <a:off x="0" y="-260433"/>
              <a:ext cx="10482923" cy="2272738"/>
              <a:chOff x="0" y="-47625"/>
              <a:chExt cx="1917000" cy="415613"/>
            </a:xfrm>
          </p:grpSpPr>
          <p:sp>
            <p:nvSpPr>
              <p:cNvPr id="338" name="Google Shape;338;p31"/>
              <p:cNvSpPr/>
              <p:nvPr/>
            </p:nvSpPr>
            <p:spPr>
              <a:xfrm>
                <a:off x="0" y="0"/>
                <a:ext cx="1916908" cy="367988"/>
              </a:xfrm>
              <a:custGeom>
                <a:rect b="b" l="l" r="r" t="t"/>
                <a:pathLst>
                  <a:path extrusionOk="0" h="367988" w="1916908">
                    <a:moveTo>
                      <a:pt x="50222" y="0"/>
                    </a:moveTo>
                    <a:lnTo>
                      <a:pt x="1866686" y="0"/>
                    </a:lnTo>
                    <a:cubicBezTo>
                      <a:pt x="1880006" y="0"/>
                      <a:pt x="1892780" y="5291"/>
                      <a:pt x="1902198" y="14710"/>
                    </a:cubicBezTo>
                    <a:cubicBezTo>
                      <a:pt x="1911617" y="24128"/>
                      <a:pt x="1916908" y="36902"/>
                      <a:pt x="1916908" y="50222"/>
                    </a:cubicBezTo>
                    <a:lnTo>
                      <a:pt x="1916908" y="317766"/>
                    </a:lnTo>
                    <a:cubicBezTo>
                      <a:pt x="1916908" y="331085"/>
                      <a:pt x="1911617" y="343860"/>
                      <a:pt x="1902198" y="353278"/>
                    </a:cubicBezTo>
                    <a:cubicBezTo>
                      <a:pt x="1892780" y="362696"/>
                      <a:pt x="1880006" y="367988"/>
                      <a:pt x="1866686" y="367988"/>
                    </a:cubicBezTo>
                    <a:lnTo>
                      <a:pt x="50222" y="367988"/>
                    </a:lnTo>
                    <a:cubicBezTo>
                      <a:pt x="36902" y="367988"/>
                      <a:pt x="24128" y="362696"/>
                      <a:pt x="14710" y="353278"/>
                    </a:cubicBezTo>
                    <a:cubicBezTo>
                      <a:pt x="5291" y="343860"/>
                      <a:pt x="0" y="331085"/>
                      <a:pt x="0" y="317766"/>
                    </a:cubicBezTo>
                    <a:lnTo>
                      <a:pt x="0" y="50222"/>
                    </a:lnTo>
                    <a:cubicBezTo>
                      <a:pt x="0" y="36902"/>
                      <a:pt x="5291" y="24128"/>
                      <a:pt x="14710" y="14710"/>
                    </a:cubicBezTo>
                    <a:cubicBezTo>
                      <a:pt x="24128" y="5291"/>
                      <a:pt x="36902" y="0"/>
                      <a:pt x="50222"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31"/>
              <p:cNvSpPr txBox="1"/>
              <p:nvPr/>
            </p:nvSpPr>
            <p:spPr>
              <a:xfrm>
                <a:off x="0" y="-47625"/>
                <a:ext cx="19170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340" name="Google Shape;340;p31"/>
          <p:cNvSpPr txBox="1"/>
          <p:nvPr/>
        </p:nvSpPr>
        <p:spPr>
          <a:xfrm>
            <a:off x="952500" y="7135944"/>
            <a:ext cx="8059800" cy="861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5600">
                <a:latin typeface="Bungee"/>
                <a:ea typeface="Bungee"/>
                <a:cs typeface="Bungee"/>
                <a:sym typeface="Bungee"/>
              </a:rPr>
              <a:t>Product/Service</a:t>
            </a:r>
            <a:endParaRPr/>
          </a:p>
        </p:txBody>
      </p:sp>
      <p:grpSp>
        <p:nvGrpSpPr>
          <p:cNvPr id="341" name="Google Shape;341;p31"/>
          <p:cNvGrpSpPr/>
          <p:nvPr/>
        </p:nvGrpSpPr>
        <p:grpSpPr>
          <a:xfrm>
            <a:off x="9712800" y="636123"/>
            <a:ext cx="10998380" cy="3420509"/>
            <a:chOff x="0" y="-47625"/>
            <a:chExt cx="5585202" cy="1615200"/>
          </a:xfrm>
        </p:grpSpPr>
        <p:sp>
          <p:nvSpPr>
            <p:cNvPr id="342" name="Google Shape;342;p31"/>
            <p:cNvSpPr/>
            <p:nvPr/>
          </p:nvSpPr>
          <p:spPr>
            <a:xfrm>
              <a:off x="0" y="0"/>
              <a:ext cx="5585202" cy="1567567"/>
            </a:xfrm>
            <a:custGeom>
              <a:rect b="b" l="l" r="r" t="t"/>
              <a:pathLst>
                <a:path extrusionOk="0" h="1567567" w="5585202">
                  <a:moveTo>
                    <a:pt x="35900" y="0"/>
                  </a:moveTo>
                  <a:lnTo>
                    <a:pt x="5549302" y="0"/>
                  </a:lnTo>
                  <a:cubicBezTo>
                    <a:pt x="5569129" y="0"/>
                    <a:pt x="5585202" y="16073"/>
                    <a:pt x="5585202" y="35900"/>
                  </a:cubicBezTo>
                  <a:lnTo>
                    <a:pt x="5585202" y="1531668"/>
                  </a:lnTo>
                  <a:cubicBezTo>
                    <a:pt x="5585202" y="1541189"/>
                    <a:pt x="5581420" y="1550320"/>
                    <a:pt x="5574687" y="1557053"/>
                  </a:cubicBezTo>
                  <a:cubicBezTo>
                    <a:pt x="5567955" y="1563785"/>
                    <a:pt x="5558823" y="1567567"/>
                    <a:pt x="5549302" y="1567567"/>
                  </a:cubicBezTo>
                  <a:lnTo>
                    <a:pt x="35900" y="1567567"/>
                  </a:lnTo>
                  <a:cubicBezTo>
                    <a:pt x="26378" y="1567567"/>
                    <a:pt x="17247" y="1563785"/>
                    <a:pt x="10515" y="1557053"/>
                  </a:cubicBezTo>
                  <a:cubicBezTo>
                    <a:pt x="3782" y="1550320"/>
                    <a:pt x="0" y="1541189"/>
                    <a:pt x="0" y="1531668"/>
                  </a:cubicBezTo>
                  <a:lnTo>
                    <a:pt x="0" y="35900"/>
                  </a:lnTo>
                  <a:cubicBezTo>
                    <a:pt x="0" y="26378"/>
                    <a:pt x="3782" y="17247"/>
                    <a:pt x="10515" y="10515"/>
                  </a:cubicBezTo>
                  <a:cubicBezTo>
                    <a:pt x="17247" y="3782"/>
                    <a:pt x="26378" y="0"/>
                    <a:pt x="35900"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31"/>
            <p:cNvSpPr txBox="1"/>
            <p:nvPr/>
          </p:nvSpPr>
          <p:spPr>
            <a:xfrm>
              <a:off x="0" y="-47625"/>
              <a:ext cx="5585100" cy="1615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44" name="Google Shape;344;p31"/>
          <p:cNvSpPr txBox="1"/>
          <p:nvPr/>
        </p:nvSpPr>
        <p:spPr>
          <a:xfrm>
            <a:off x="9878700" y="1515150"/>
            <a:ext cx="8184300" cy="2328900"/>
          </a:xfrm>
          <a:prstGeom prst="rect">
            <a:avLst/>
          </a:prstGeom>
          <a:noFill/>
          <a:ln>
            <a:noFill/>
          </a:ln>
        </p:spPr>
        <p:txBody>
          <a:bodyPr anchorCtr="0" anchor="t" bIns="0" lIns="0" spcFirstLastPara="1" rIns="0" wrap="square" tIns="0">
            <a:spAutoFit/>
          </a:bodyPr>
          <a:lstStyle/>
          <a:p>
            <a:pPr indent="-444500" lvl="0" marL="457200" marR="0" rtl="0" algn="l">
              <a:lnSpc>
                <a:spcPct val="115000"/>
              </a:lnSpc>
              <a:spcBef>
                <a:spcPts val="0"/>
              </a:spcBef>
              <a:spcAft>
                <a:spcPts val="0"/>
              </a:spcAft>
              <a:buSzPts val="3400"/>
              <a:buFont typeface="Roboto"/>
              <a:buChar char="-"/>
            </a:pPr>
            <a:r>
              <a:rPr lang="en-US" sz="3400">
                <a:latin typeface="Roboto"/>
                <a:ea typeface="Roboto"/>
                <a:cs typeface="Roboto"/>
                <a:sym typeface="Roboto"/>
              </a:rPr>
              <a:t>Increases diversification</a:t>
            </a:r>
            <a:endParaRPr sz="3400">
              <a:latin typeface="Roboto"/>
              <a:ea typeface="Roboto"/>
              <a:cs typeface="Roboto"/>
              <a:sym typeface="Roboto"/>
            </a:endParaRPr>
          </a:p>
          <a:p>
            <a:pPr indent="-444500" lvl="0" marL="457200" marR="0" rtl="0" algn="l">
              <a:lnSpc>
                <a:spcPct val="115000"/>
              </a:lnSpc>
              <a:spcBef>
                <a:spcPts val="0"/>
              </a:spcBef>
              <a:spcAft>
                <a:spcPts val="0"/>
              </a:spcAft>
              <a:buSzPts val="3400"/>
              <a:buFont typeface="Roboto"/>
              <a:buChar char="-"/>
            </a:pPr>
            <a:r>
              <a:rPr lang="en-US" sz="3400">
                <a:latin typeface="Roboto"/>
                <a:ea typeface="Roboto"/>
                <a:cs typeface="Roboto"/>
                <a:sym typeface="Roboto"/>
              </a:rPr>
              <a:t>Adaptability increased if service/product requires technical </a:t>
            </a:r>
            <a:endParaRPr sz="3400">
              <a:latin typeface="Roboto"/>
              <a:ea typeface="Roboto"/>
              <a:cs typeface="Roboto"/>
              <a:sym typeface="Roboto"/>
            </a:endParaRPr>
          </a:p>
          <a:p>
            <a:pPr indent="-444500" lvl="0" marL="457200" marR="0" rtl="0" algn="l">
              <a:lnSpc>
                <a:spcPct val="115000"/>
              </a:lnSpc>
              <a:spcBef>
                <a:spcPts val="0"/>
              </a:spcBef>
              <a:spcAft>
                <a:spcPts val="0"/>
              </a:spcAft>
              <a:buSzPts val="3400"/>
              <a:buFont typeface="Roboto"/>
              <a:buChar char="-"/>
            </a:pPr>
            <a:r>
              <a:rPr lang="en-US" sz="3400">
                <a:latin typeface="Roboto"/>
                <a:ea typeface="Roboto"/>
                <a:cs typeface="Roboto"/>
                <a:sym typeface="Roboto"/>
              </a:rPr>
              <a:t>knowledge or large equipment</a:t>
            </a:r>
            <a:endParaRPr sz="3400">
              <a:latin typeface="Roboto"/>
              <a:ea typeface="Roboto"/>
              <a:cs typeface="Roboto"/>
              <a:sym typeface="Roboto"/>
            </a:endParaRPr>
          </a:p>
        </p:txBody>
      </p:sp>
      <p:sp>
        <p:nvSpPr>
          <p:cNvPr id="345" name="Google Shape;345;p31"/>
          <p:cNvSpPr txBox="1"/>
          <p:nvPr/>
        </p:nvSpPr>
        <p:spPr>
          <a:xfrm>
            <a:off x="10717801" y="881650"/>
            <a:ext cx="5523900" cy="738900"/>
          </a:xfrm>
          <a:prstGeom prst="rect">
            <a:avLst/>
          </a:prstGeom>
          <a:noFill/>
          <a:ln>
            <a:noFill/>
          </a:ln>
        </p:spPr>
        <p:txBody>
          <a:bodyPr anchorCtr="0" anchor="t" bIns="0" lIns="0" spcFirstLastPara="1" rIns="0" wrap="square" tIns="0">
            <a:spAutoFit/>
          </a:bodyPr>
          <a:lstStyle/>
          <a:p>
            <a:pPr indent="0" lvl="0" marL="0" marR="0" rtl="0" algn="l">
              <a:lnSpc>
                <a:spcPct val="119979"/>
              </a:lnSpc>
              <a:spcBef>
                <a:spcPts val="0"/>
              </a:spcBef>
              <a:spcAft>
                <a:spcPts val="0"/>
              </a:spcAft>
              <a:buNone/>
            </a:pPr>
            <a:r>
              <a:rPr b="1" lang="en-US" sz="4800">
                <a:latin typeface="Roboto"/>
                <a:ea typeface="Roboto"/>
                <a:cs typeface="Roboto"/>
                <a:sym typeface="Roboto"/>
              </a:rPr>
              <a:t>Advantages</a:t>
            </a:r>
            <a:endParaRPr/>
          </a:p>
        </p:txBody>
      </p:sp>
      <p:grpSp>
        <p:nvGrpSpPr>
          <p:cNvPr id="346" name="Google Shape;346;p31"/>
          <p:cNvGrpSpPr/>
          <p:nvPr/>
        </p:nvGrpSpPr>
        <p:grpSpPr>
          <a:xfrm>
            <a:off x="9712800" y="4809942"/>
            <a:ext cx="10998380" cy="3420509"/>
            <a:chOff x="0" y="-47625"/>
            <a:chExt cx="5585202" cy="1615200"/>
          </a:xfrm>
        </p:grpSpPr>
        <p:sp>
          <p:nvSpPr>
            <p:cNvPr id="347" name="Google Shape;347;p31"/>
            <p:cNvSpPr/>
            <p:nvPr/>
          </p:nvSpPr>
          <p:spPr>
            <a:xfrm>
              <a:off x="0" y="0"/>
              <a:ext cx="5585202" cy="1567567"/>
            </a:xfrm>
            <a:custGeom>
              <a:rect b="b" l="l" r="r" t="t"/>
              <a:pathLst>
                <a:path extrusionOk="0" h="1567567" w="5585202">
                  <a:moveTo>
                    <a:pt x="35900" y="0"/>
                  </a:moveTo>
                  <a:lnTo>
                    <a:pt x="5549302" y="0"/>
                  </a:lnTo>
                  <a:cubicBezTo>
                    <a:pt x="5569129" y="0"/>
                    <a:pt x="5585202" y="16073"/>
                    <a:pt x="5585202" y="35900"/>
                  </a:cubicBezTo>
                  <a:lnTo>
                    <a:pt x="5585202" y="1531668"/>
                  </a:lnTo>
                  <a:cubicBezTo>
                    <a:pt x="5585202" y="1541189"/>
                    <a:pt x="5581420" y="1550320"/>
                    <a:pt x="5574687" y="1557053"/>
                  </a:cubicBezTo>
                  <a:cubicBezTo>
                    <a:pt x="5567955" y="1563785"/>
                    <a:pt x="5558823" y="1567567"/>
                    <a:pt x="5549302" y="1567567"/>
                  </a:cubicBezTo>
                  <a:lnTo>
                    <a:pt x="35900" y="1567567"/>
                  </a:lnTo>
                  <a:cubicBezTo>
                    <a:pt x="26378" y="1567567"/>
                    <a:pt x="17247" y="1563785"/>
                    <a:pt x="10515" y="1557053"/>
                  </a:cubicBezTo>
                  <a:cubicBezTo>
                    <a:pt x="3782" y="1550320"/>
                    <a:pt x="0" y="1541189"/>
                    <a:pt x="0" y="1531668"/>
                  </a:cubicBezTo>
                  <a:lnTo>
                    <a:pt x="0" y="35900"/>
                  </a:lnTo>
                  <a:cubicBezTo>
                    <a:pt x="0" y="26378"/>
                    <a:pt x="3782" y="17247"/>
                    <a:pt x="10515" y="10515"/>
                  </a:cubicBezTo>
                  <a:cubicBezTo>
                    <a:pt x="17247" y="3782"/>
                    <a:pt x="26378" y="0"/>
                    <a:pt x="35900"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31"/>
            <p:cNvSpPr txBox="1"/>
            <p:nvPr/>
          </p:nvSpPr>
          <p:spPr>
            <a:xfrm>
              <a:off x="0" y="-47625"/>
              <a:ext cx="5585100" cy="1615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49" name="Google Shape;349;p31"/>
          <p:cNvSpPr txBox="1"/>
          <p:nvPr/>
        </p:nvSpPr>
        <p:spPr>
          <a:xfrm>
            <a:off x="9878700" y="6091849"/>
            <a:ext cx="8184300" cy="538800"/>
          </a:xfrm>
          <a:prstGeom prst="rect">
            <a:avLst/>
          </a:prstGeom>
          <a:noFill/>
          <a:ln>
            <a:noFill/>
          </a:ln>
        </p:spPr>
        <p:txBody>
          <a:bodyPr anchorCtr="0" anchor="t" bIns="0" lIns="0" spcFirstLastPara="1" rIns="0" wrap="square" tIns="0">
            <a:spAutoFit/>
          </a:bodyPr>
          <a:lstStyle/>
          <a:p>
            <a:pPr indent="-450850" lvl="0" marL="457200" marR="0" rtl="0" algn="l">
              <a:lnSpc>
                <a:spcPct val="115000"/>
              </a:lnSpc>
              <a:spcBef>
                <a:spcPts val="0"/>
              </a:spcBef>
              <a:spcAft>
                <a:spcPts val="0"/>
              </a:spcAft>
              <a:buSzPts val="3500"/>
              <a:buFont typeface="Roboto"/>
              <a:buChar char="-"/>
            </a:pPr>
            <a:r>
              <a:rPr lang="en-US" sz="3500">
                <a:latin typeface="Roboto"/>
                <a:ea typeface="Roboto"/>
                <a:cs typeface="Roboto"/>
                <a:sym typeface="Roboto"/>
              </a:rPr>
              <a:t>Encourages service conflicts</a:t>
            </a:r>
            <a:endParaRPr sz="3500">
              <a:latin typeface="Roboto"/>
              <a:ea typeface="Roboto"/>
              <a:cs typeface="Roboto"/>
              <a:sym typeface="Roboto"/>
            </a:endParaRPr>
          </a:p>
        </p:txBody>
      </p:sp>
      <p:sp>
        <p:nvSpPr>
          <p:cNvPr id="350" name="Google Shape;350;p31"/>
          <p:cNvSpPr txBox="1"/>
          <p:nvPr/>
        </p:nvSpPr>
        <p:spPr>
          <a:xfrm>
            <a:off x="10641601" y="5067681"/>
            <a:ext cx="5523900" cy="738900"/>
          </a:xfrm>
          <a:prstGeom prst="rect">
            <a:avLst/>
          </a:prstGeom>
          <a:noFill/>
          <a:ln>
            <a:noFill/>
          </a:ln>
        </p:spPr>
        <p:txBody>
          <a:bodyPr anchorCtr="0" anchor="t" bIns="0" lIns="0" spcFirstLastPara="1" rIns="0" wrap="square" tIns="0">
            <a:spAutoFit/>
          </a:bodyPr>
          <a:lstStyle/>
          <a:p>
            <a:pPr indent="0" lvl="0" marL="0" marR="0" rtl="0" algn="l">
              <a:lnSpc>
                <a:spcPct val="119979"/>
              </a:lnSpc>
              <a:spcBef>
                <a:spcPts val="0"/>
              </a:spcBef>
              <a:spcAft>
                <a:spcPts val="0"/>
              </a:spcAft>
              <a:buNone/>
            </a:pPr>
            <a:r>
              <a:rPr b="1" lang="en-US" sz="4800">
                <a:latin typeface="Roboto"/>
                <a:ea typeface="Roboto"/>
                <a:cs typeface="Roboto"/>
                <a:sym typeface="Roboto"/>
              </a:rPr>
              <a:t>Disadvantage</a:t>
            </a:r>
            <a:endParaRPr/>
          </a:p>
        </p:txBody>
      </p:sp>
      <p:sp>
        <p:nvSpPr>
          <p:cNvPr id="351" name="Google Shape;351;p31"/>
          <p:cNvSpPr/>
          <p:nvPr/>
        </p:nvSpPr>
        <p:spPr>
          <a:xfrm>
            <a:off x="13400889" y="8707569"/>
            <a:ext cx="3406807" cy="2412753"/>
          </a:xfrm>
          <a:custGeom>
            <a:rect b="b" l="l" r="r" t="t"/>
            <a:pathLst>
              <a:path extrusionOk="0" h="2412753" w="3406807">
                <a:moveTo>
                  <a:pt x="0" y="0"/>
                </a:moveTo>
                <a:lnTo>
                  <a:pt x="3406807" y="0"/>
                </a:lnTo>
                <a:lnTo>
                  <a:pt x="3406807" y="2412753"/>
                </a:lnTo>
                <a:lnTo>
                  <a:pt x="0" y="2412753"/>
                </a:lnTo>
                <a:lnTo>
                  <a:pt x="0" y="0"/>
                </a:lnTo>
                <a:close/>
              </a:path>
            </a:pathLst>
          </a:custGeom>
          <a:blipFill rotWithShape="1">
            <a:blip r:embed="rId5">
              <a:alphaModFix/>
            </a:blip>
            <a:stretch>
              <a:fillRect b="0" l="0" r="0" t="0"/>
            </a:stretch>
          </a:blipFill>
          <a:ln>
            <a:noFill/>
          </a:ln>
        </p:spPr>
      </p:sp>
      <p:sp>
        <p:nvSpPr>
          <p:cNvPr id="352" name="Google Shape;352;p31"/>
          <p:cNvSpPr/>
          <p:nvPr/>
        </p:nvSpPr>
        <p:spPr>
          <a:xfrm flipH="1" rot="2475194">
            <a:off x="534119" y="2192707"/>
            <a:ext cx="1033203" cy="1647135"/>
          </a:xfrm>
          <a:custGeom>
            <a:rect b="b" l="l" r="r" t="t"/>
            <a:pathLst>
              <a:path extrusionOk="0" h="1645608" w="1032245">
                <a:moveTo>
                  <a:pt x="1032245" y="0"/>
                </a:moveTo>
                <a:lnTo>
                  <a:pt x="0" y="0"/>
                </a:lnTo>
                <a:lnTo>
                  <a:pt x="0" y="1645608"/>
                </a:lnTo>
                <a:lnTo>
                  <a:pt x="1032245" y="1645608"/>
                </a:lnTo>
                <a:lnTo>
                  <a:pt x="1032245" y="0"/>
                </a:lnTo>
                <a:close/>
              </a:path>
            </a:pathLst>
          </a:custGeom>
          <a:blipFill rotWithShape="1">
            <a:blip r:embed="rId6">
              <a:alphaModFix/>
            </a:blip>
            <a:stretch>
              <a:fillRect b="0" l="0" r="0" t="0"/>
            </a:stretch>
          </a:blipFill>
          <a:ln>
            <a:noFill/>
          </a:ln>
        </p:spPr>
      </p:sp>
      <p:sp>
        <p:nvSpPr>
          <p:cNvPr id="353" name="Google Shape;353;p31"/>
          <p:cNvSpPr/>
          <p:nvPr/>
        </p:nvSpPr>
        <p:spPr>
          <a:xfrm>
            <a:off x="16927238" y="-119506"/>
            <a:ext cx="1645231" cy="1534552"/>
          </a:xfrm>
          <a:custGeom>
            <a:rect b="b" l="l" r="r" t="t"/>
            <a:pathLst>
              <a:path extrusionOk="0" h="1534552" w="1645231">
                <a:moveTo>
                  <a:pt x="0" y="0"/>
                </a:moveTo>
                <a:lnTo>
                  <a:pt x="1645231" y="0"/>
                </a:lnTo>
                <a:lnTo>
                  <a:pt x="1645231" y="1534552"/>
                </a:lnTo>
                <a:lnTo>
                  <a:pt x="0" y="1534552"/>
                </a:lnTo>
                <a:lnTo>
                  <a:pt x="0" y="0"/>
                </a:lnTo>
                <a:close/>
              </a:path>
            </a:pathLst>
          </a:custGeom>
          <a:blipFill rotWithShape="1">
            <a:blip r:embed="rId7">
              <a:alphaModFix/>
            </a:blip>
            <a:stretch>
              <a:fillRect b="0" l="0" r="0" t="0"/>
            </a:stretch>
          </a:blipFill>
          <a:ln>
            <a:noFill/>
          </a:ln>
        </p:spPr>
      </p:sp>
      <p:sp>
        <p:nvSpPr>
          <p:cNvPr id="354" name="Google Shape;354;p31"/>
          <p:cNvSpPr txBox="1"/>
          <p:nvPr/>
        </p:nvSpPr>
        <p:spPr>
          <a:xfrm>
            <a:off x="324200" y="8707575"/>
            <a:ext cx="17312700" cy="1374000"/>
          </a:xfrm>
          <a:prstGeom prst="rect">
            <a:avLst/>
          </a:prstGeom>
          <a:solidFill>
            <a:schemeClr val="lt1"/>
          </a:solidFill>
          <a:ln>
            <a:noFill/>
          </a:ln>
        </p:spPr>
        <p:txBody>
          <a:bodyPr anchorCtr="0" anchor="t" bIns="26325" lIns="26325" spcFirstLastPara="1" rIns="26325" wrap="square" tIns="26325">
            <a:noAutofit/>
          </a:bodyPr>
          <a:lstStyle/>
          <a:p>
            <a:pPr indent="-508000" lvl="0" marL="457200" marR="0" rtl="0" algn="l">
              <a:lnSpc>
                <a:spcPct val="100000"/>
              </a:lnSpc>
              <a:spcBef>
                <a:spcPts val="0"/>
              </a:spcBef>
              <a:spcAft>
                <a:spcPts val="0"/>
              </a:spcAft>
              <a:buClr>
                <a:schemeClr val="dk1"/>
              </a:buClr>
              <a:buSzPts val="4400"/>
              <a:buFont typeface="Calibri"/>
              <a:buChar char="●"/>
            </a:pPr>
            <a:r>
              <a:rPr lang="en-US" sz="4400">
                <a:solidFill>
                  <a:schemeClr val="dk1"/>
                </a:solidFill>
                <a:latin typeface="Calibri"/>
                <a:ea typeface="Calibri"/>
                <a:cs typeface="Calibri"/>
                <a:sym typeface="Calibri"/>
              </a:rPr>
              <a:t>grouping by service/product. </a:t>
            </a:r>
            <a:endParaRPr b="0" i="0" sz="4400" u="none" cap="none" strike="noStrike">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3FC"/>
        </a:solidFill>
      </p:bgPr>
    </p:bg>
    <p:spTree>
      <p:nvGrpSpPr>
        <p:cNvPr id="358" name="Shape 358"/>
        <p:cNvGrpSpPr/>
        <p:nvPr/>
      </p:nvGrpSpPr>
      <p:grpSpPr>
        <a:xfrm>
          <a:off x="0" y="0"/>
          <a:ext cx="0" cy="0"/>
          <a:chOff x="0" y="0"/>
          <a:chExt cx="0" cy="0"/>
        </a:xfrm>
      </p:grpSpPr>
      <p:grpSp>
        <p:nvGrpSpPr>
          <p:cNvPr id="359" name="Google Shape;359;p32"/>
          <p:cNvGrpSpPr/>
          <p:nvPr/>
        </p:nvGrpSpPr>
        <p:grpSpPr>
          <a:xfrm>
            <a:off x="1974821" y="418127"/>
            <a:ext cx="6803942" cy="7179789"/>
            <a:chOff x="0" y="-47625"/>
            <a:chExt cx="2046360" cy="2159400"/>
          </a:xfrm>
        </p:grpSpPr>
        <p:sp>
          <p:nvSpPr>
            <p:cNvPr id="360" name="Google Shape;360;p32"/>
            <p:cNvSpPr/>
            <p:nvPr/>
          </p:nvSpPr>
          <p:spPr>
            <a:xfrm>
              <a:off x="0" y="0"/>
              <a:ext cx="2046360" cy="2111771"/>
            </a:xfrm>
            <a:custGeom>
              <a:rect b="b" l="l" r="r" t="t"/>
              <a:pathLst>
                <a:path extrusionOk="0" h="2111771" w="2046360">
                  <a:moveTo>
                    <a:pt x="0" y="0"/>
                  </a:moveTo>
                  <a:lnTo>
                    <a:pt x="2046360" y="0"/>
                  </a:lnTo>
                  <a:lnTo>
                    <a:pt x="2046360" y="2111771"/>
                  </a:lnTo>
                  <a:lnTo>
                    <a:pt x="0" y="2111771"/>
                  </a:lnTo>
                  <a:close/>
                </a:path>
              </a:pathLst>
            </a:custGeom>
            <a:solidFill>
              <a:srgbClr val="000000"/>
            </a:solidFill>
            <a:ln>
              <a:noFill/>
            </a:ln>
          </p:spPr>
        </p:sp>
        <p:sp>
          <p:nvSpPr>
            <p:cNvPr id="361" name="Google Shape;361;p32"/>
            <p:cNvSpPr txBox="1"/>
            <p:nvPr/>
          </p:nvSpPr>
          <p:spPr>
            <a:xfrm>
              <a:off x="0" y="-47625"/>
              <a:ext cx="2046300" cy="215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62" name="Google Shape;362;p32"/>
          <p:cNvSpPr/>
          <p:nvPr/>
        </p:nvSpPr>
        <p:spPr>
          <a:xfrm rot="-2444469">
            <a:off x="7212340" y="3226392"/>
            <a:ext cx="8217942" cy="7067429"/>
          </a:xfrm>
          <a:custGeom>
            <a:rect b="b" l="l" r="r" t="t"/>
            <a:pathLst>
              <a:path extrusionOk="0" h="7068976" w="8219740">
                <a:moveTo>
                  <a:pt x="0" y="0"/>
                </a:moveTo>
                <a:lnTo>
                  <a:pt x="8219740" y="0"/>
                </a:lnTo>
                <a:lnTo>
                  <a:pt x="8219740" y="7068976"/>
                </a:lnTo>
                <a:lnTo>
                  <a:pt x="0" y="7068976"/>
                </a:lnTo>
                <a:lnTo>
                  <a:pt x="0" y="0"/>
                </a:lnTo>
                <a:close/>
              </a:path>
            </a:pathLst>
          </a:custGeom>
          <a:blipFill rotWithShape="1">
            <a:blip r:embed="rId3">
              <a:alphaModFix/>
            </a:blip>
            <a:stretch>
              <a:fillRect b="0" l="0" r="0" t="0"/>
            </a:stretch>
          </a:blipFill>
          <a:ln>
            <a:noFill/>
          </a:ln>
        </p:spPr>
      </p:sp>
      <p:pic>
        <p:nvPicPr>
          <p:cNvPr id="363" name="Google Shape;363;p32"/>
          <p:cNvPicPr preferRelativeResize="0"/>
          <p:nvPr/>
        </p:nvPicPr>
        <p:blipFill rotWithShape="1">
          <a:blip r:embed="rId4">
            <a:alphaModFix/>
          </a:blip>
          <a:srcRect b="13154" l="0" r="0" t="13147"/>
          <a:stretch/>
        </p:blipFill>
        <p:spPr>
          <a:xfrm>
            <a:off x="1507955" y="152612"/>
            <a:ext cx="6803946" cy="7021433"/>
          </a:xfrm>
          <a:prstGeom prst="rect">
            <a:avLst/>
          </a:prstGeom>
          <a:noFill/>
          <a:ln>
            <a:noFill/>
          </a:ln>
        </p:spPr>
      </p:pic>
      <p:grpSp>
        <p:nvGrpSpPr>
          <p:cNvPr id="364" name="Google Shape;364;p32"/>
          <p:cNvGrpSpPr/>
          <p:nvPr/>
        </p:nvGrpSpPr>
        <p:grpSpPr>
          <a:xfrm>
            <a:off x="1051412" y="6647963"/>
            <a:ext cx="8184250" cy="1924527"/>
            <a:chOff x="0" y="-260433"/>
            <a:chExt cx="10912333" cy="2566036"/>
          </a:xfrm>
        </p:grpSpPr>
        <p:grpSp>
          <p:nvGrpSpPr>
            <p:cNvPr id="365" name="Google Shape;365;p32"/>
            <p:cNvGrpSpPr/>
            <p:nvPr/>
          </p:nvGrpSpPr>
          <p:grpSpPr>
            <a:xfrm>
              <a:off x="91463" y="32865"/>
              <a:ext cx="10820870" cy="2272738"/>
              <a:chOff x="0" y="-47625"/>
              <a:chExt cx="1978800" cy="415613"/>
            </a:xfrm>
          </p:grpSpPr>
          <p:sp>
            <p:nvSpPr>
              <p:cNvPr id="366" name="Google Shape;366;p32"/>
              <p:cNvSpPr/>
              <p:nvPr/>
            </p:nvSpPr>
            <p:spPr>
              <a:xfrm>
                <a:off x="0" y="0"/>
                <a:ext cx="1978699" cy="367988"/>
              </a:xfrm>
              <a:custGeom>
                <a:rect b="b" l="l" r="r" t="t"/>
                <a:pathLst>
                  <a:path extrusionOk="0" h="367988" w="1978699">
                    <a:moveTo>
                      <a:pt x="48654" y="0"/>
                    </a:moveTo>
                    <a:lnTo>
                      <a:pt x="1930045" y="0"/>
                    </a:lnTo>
                    <a:cubicBezTo>
                      <a:pt x="1956916" y="0"/>
                      <a:pt x="1978699" y="21783"/>
                      <a:pt x="1978699" y="48654"/>
                    </a:cubicBezTo>
                    <a:lnTo>
                      <a:pt x="1978699" y="319334"/>
                    </a:lnTo>
                    <a:cubicBezTo>
                      <a:pt x="1978699" y="346205"/>
                      <a:pt x="1956916" y="367988"/>
                      <a:pt x="1930045" y="367988"/>
                    </a:cubicBezTo>
                    <a:lnTo>
                      <a:pt x="48654" y="367988"/>
                    </a:lnTo>
                    <a:cubicBezTo>
                      <a:pt x="21783" y="367988"/>
                      <a:pt x="0" y="346205"/>
                      <a:pt x="0" y="319334"/>
                    </a:cubicBezTo>
                    <a:lnTo>
                      <a:pt x="0" y="48654"/>
                    </a:lnTo>
                    <a:cubicBezTo>
                      <a:pt x="0" y="21783"/>
                      <a:pt x="21783" y="0"/>
                      <a:pt x="4865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32"/>
              <p:cNvSpPr txBox="1"/>
              <p:nvPr/>
            </p:nvSpPr>
            <p:spPr>
              <a:xfrm>
                <a:off x="0" y="-47625"/>
                <a:ext cx="19788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8" name="Google Shape;368;p32"/>
            <p:cNvGrpSpPr/>
            <p:nvPr/>
          </p:nvGrpSpPr>
          <p:grpSpPr>
            <a:xfrm>
              <a:off x="0" y="-260433"/>
              <a:ext cx="10482923" cy="2272738"/>
              <a:chOff x="0" y="-47625"/>
              <a:chExt cx="1917000" cy="415613"/>
            </a:xfrm>
          </p:grpSpPr>
          <p:sp>
            <p:nvSpPr>
              <p:cNvPr id="369" name="Google Shape;369;p32"/>
              <p:cNvSpPr/>
              <p:nvPr/>
            </p:nvSpPr>
            <p:spPr>
              <a:xfrm>
                <a:off x="0" y="0"/>
                <a:ext cx="1916908" cy="367988"/>
              </a:xfrm>
              <a:custGeom>
                <a:rect b="b" l="l" r="r" t="t"/>
                <a:pathLst>
                  <a:path extrusionOk="0" h="367988" w="1916908">
                    <a:moveTo>
                      <a:pt x="50222" y="0"/>
                    </a:moveTo>
                    <a:lnTo>
                      <a:pt x="1866686" y="0"/>
                    </a:lnTo>
                    <a:cubicBezTo>
                      <a:pt x="1880006" y="0"/>
                      <a:pt x="1892780" y="5291"/>
                      <a:pt x="1902198" y="14710"/>
                    </a:cubicBezTo>
                    <a:cubicBezTo>
                      <a:pt x="1911617" y="24128"/>
                      <a:pt x="1916908" y="36902"/>
                      <a:pt x="1916908" y="50222"/>
                    </a:cubicBezTo>
                    <a:lnTo>
                      <a:pt x="1916908" y="317766"/>
                    </a:lnTo>
                    <a:cubicBezTo>
                      <a:pt x="1916908" y="331085"/>
                      <a:pt x="1911617" y="343860"/>
                      <a:pt x="1902198" y="353278"/>
                    </a:cubicBezTo>
                    <a:cubicBezTo>
                      <a:pt x="1892780" y="362696"/>
                      <a:pt x="1880006" y="367988"/>
                      <a:pt x="1866686" y="367988"/>
                    </a:cubicBezTo>
                    <a:lnTo>
                      <a:pt x="50222" y="367988"/>
                    </a:lnTo>
                    <a:cubicBezTo>
                      <a:pt x="36902" y="367988"/>
                      <a:pt x="24128" y="362696"/>
                      <a:pt x="14710" y="353278"/>
                    </a:cubicBezTo>
                    <a:cubicBezTo>
                      <a:pt x="5291" y="343860"/>
                      <a:pt x="0" y="331085"/>
                      <a:pt x="0" y="317766"/>
                    </a:cubicBezTo>
                    <a:lnTo>
                      <a:pt x="0" y="50222"/>
                    </a:lnTo>
                    <a:cubicBezTo>
                      <a:pt x="0" y="36902"/>
                      <a:pt x="5291" y="24128"/>
                      <a:pt x="14710" y="14710"/>
                    </a:cubicBezTo>
                    <a:cubicBezTo>
                      <a:pt x="24128" y="5291"/>
                      <a:pt x="36902" y="0"/>
                      <a:pt x="50222"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32"/>
              <p:cNvSpPr txBox="1"/>
              <p:nvPr/>
            </p:nvSpPr>
            <p:spPr>
              <a:xfrm>
                <a:off x="0" y="-47625"/>
                <a:ext cx="19170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371" name="Google Shape;371;p32"/>
          <p:cNvSpPr txBox="1"/>
          <p:nvPr/>
        </p:nvSpPr>
        <p:spPr>
          <a:xfrm>
            <a:off x="952500" y="7135944"/>
            <a:ext cx="8059800" cy="861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5600">
                <a:latin typeface="Bungee"/>
                <a:ea typeface="Bungee"/>
                <a:cs typeface="Bungee"/>
                <a:sym typeface="Bungee"/>
              </a:rPr>
              <a:t>Geographical</a:t>
            </a:r>
            <a:endParaRPr/>
          </a:p>
        </p:txBody>
      </p:sp>
      <p:grpSp>
        <p:nvGrpSpPr>
          <p:cNvPr id="372" name="Google Shape;372;p32"/>
          <p:cNvGrpSpPr/>
          <p:nvPr/>
        </p:nvGrpSpPr>
        <p:grpSpPr>
          <a:xfrm>
            <a:off x="9712800" y="636123"/>
            <a:ext cx="10998380" cy="3420509"/>
            <a:chOff x="0" y="-47625"/>
            <a:chExt cx="5585202" cy="1615200"/>
          </a:xfrm>
        </p:grpSpPr>
        <p:sp>
          <p:nvSpPr>
            <p:cNvPr id="373" name="Google Shape;373;p32"/>
            <p:cNvSpPr/>
            <p:nvPr/>
          </p:nvSpPr>
          <p:spPr>
            <a:xfrm>
              <a:off x="0" y="0"/>
              <a:ext cx="5585202" cy="1567567"/>
            </a:xfrm>
            <a:custGeom>
              <a:rect b="b" l="l" r="r" t="t"/>
              <a:pathLst>
                <a:path extrusionOk="0" h="1567567" w="5585202">
                  <a:moveTo>
                    <a:pt x="35900" y="0"/>
                  </a:moveTo>
                  <a:lnTo>
                    <a:pt x="5549302" y="0"/>
                  </a:lnTo>
                  <a:cubicBezTo>
                    <a:pt x="5569129" y="0"/>
                    <a:pt x="5585202" y="16073"/>
                    <a:pt x="5585202" y="35900"/>
                  </a:cubicBezTo>
                  <a:lnTo>
                    <a:pt x="5585202" y="1531668"/>
                  </a:lnTo>
                  <a:cubicBezTo>
                    <a:pt x="5585202" y="1541189"/>
                    <a:pt x="5581420" y="1550320"/>
                    <a:pt x="5574687" y="1557053"/>
                  </a:cubicBezTo>
                  <a:cubicBezTo>
                    <a:pt x="5567955" y="1563785"/>
                    <a:pt x="5558823" y="1567567"/>
                    <a:pt x="5549302" y="1567567"/>
                  </a:cubicBezTo>
                  <a:lnTo>
                    <a:pt x="35900" y="1567567"/>
                  </a:lnTo>
                  <a:cubicBezTo>
                    <a:pt x="26378" y="1567567"/>
                    <a:pt x="17247" y="1563785"/>
                    <a:pt x="10515" y="1557053"/>
                  </a:cubicBezTo>
                  <a:cubicBezTo>
                    <a:pt x="3782" y="1550320"/>
                    <a:pt x="0" y="1541189"/>
                    <a:pt x="0" y="1531668"/>
                  </a:cubicBezTo>
                  <a:lnTo>
                    <a:pt x="0" y="35900"/>
                  </a:lnTo>
                  <a:cubicBezTo>
                    <a:pt x="0" y="26378"/>
                    <a:pt x="3782" y="17247"/>
                    <a:pt x="10515" y="10515"/>
                  </a:cubicBezTo>
                  <a:cubicBezTo>
                    <a:pt x="17247" y="3782"/>
                    <a:pt x="26378" y="0"/>
                    <a:pt x="35900"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32"/>
            <p:cNvSpPr txBox="1"/>
            <p:nvPr/>
          </p:nvSpPr>
          <p:spPr>
            <a:xfrm>
              <a:off x="0" y="-47625"/>
              <a:ext cx="5585100" cy="1615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75" name="Google Shape;375;p32"/>
          <p:cNvSpPr txBox="1"/>
          <p:nvPr/>
        </p:nvSpPr>
        <p:spPr>
          <a:xfrm>
            <a:off x="9878700" y="1713475"/>
            <a:ext cx="8184300" cy="1828500"/>
          </a:xfrm>
          <a:prstGeom prst="rect">
            <a:avLst/>
          </a:prstGeom>
          <a:noFill/>
          <a:ln>
            <a:noFill/>
          </a:ln>
        </p:spPr>
        <p:txBody>
          <a:bodyPr anchorCtr="0" anchor="t" bIns="0" lIns="0" spcFirstLastPara="1" rIns="0" wrap="square" tIns="0">
            <a:spAutoFit/>
          </a:bodyPr>
          <a:lstStyle/>
          <a:p>
            <a:pPr indent="-457200" lvl="0" marL="457200" marR="0" rtl="0" algn="l">
              <a:lnSpc>
                <a:spcPct val="115000"/>
              </a:lnSpc>
              <a:spcBef>
                <a:spcPts val="0"/>
              </a:spcBef>
              <a:spcAft>
                <a:spcPts val="0"/>
              </a:spcAft>
              <a:buSzPts val="3600"/>
              <a:buFont typeface="Roboto"/>
              <a:buChar char="-"/>
            </a:pPr>
            <a:r>
              <a:rPr lang="en-US" sz="3600">
                <a:latin typeface="Roboto"/>
                <a:ea typeface="Roboto"/>
                <a:cs typeface="Roboto"/>
                <a:sym typeface="Roboto"/>
              </a:rPr>
              <a:t>More responsive to local/regional issues and different cultures, national/local laws.</a:t>
            </a:r>
            <a:endParaRPr sz="3600">
              <a:latin typeface="Roboto"/>
              <a:ea typeface="Roboto"/>
              <a:cs typeface="Roboto"/>
              <a:sym typeface="Roboto"/>
            </a:endParaRPr>
          </a:p>
        </p:txBody>
      </p:sp>
      <p:sp>
        <p:nvSpPr>
          <p:cNvPr id="376" name="Google Shape;376;p32"/>
          <p:cNvSpPr txBox="1"/>
          <p:nvPr/>
        </p:nvSpPr>
        <p:spPr>
          <a:xfrm>
            <a:off x="10717801" y="881650"/>
            <a:ext cx="5523900" cy="738900"/>
          </a:xfrm>
          <a:prstGeom prst="rect">
            <a:avLst/>
          </a:prstGeom>
          <a:noFill/>
          <a:ln>
            <a:noFill/>
          </a:ln>
        </p:spPr>
        <p:txBody>
          <a:bodyPr anchorCtr="0" anchor="t" bIns="0" lIns="0" spcFirstLastPara="1" rIns="0" wrap="square" tIns="0">
            <a:spAutoFit/>
          </a:bodyPr>
          <a:lstStyle/>
          <a:p>
            <a:pPr indent="0" lvl="0" marL="0" marR="0" rtl="0" algn="l">
              <a:lnSpc>
                <a:spcPct val="119979"/>
              </a:lnSpc>
              <a:spcBef>
                <a:spcPts val="0"/>
              </a:spcBef>
              <a:spcAft>
                <a:spcPts val="0"/>
              </a:spcAft>
              <a:buNone/>
            </a:pPr>
            <a:r>
              <a:rPr b="1" lang="en-US" sz="4800">
                <a:latin typeface="Roboto"/>
                <a:ea typeface="Roboto"/>
                <a:cs typeface="Roboto"/>
                <a:sym typeface="Roboto"/>
              </a:rPr>
              <a:t>Advantage</a:t>
            </a:r>
            <a:endParaRPr/>
          </a:p>
        </p:txBody>
      </p:sp>
      <p:grpSp>
        <p:nvGrpSpPr>
          <p:cNvPr id="377" name="Google Shape;377;p32"/>
          <p:cNvGrpSpPr/>
          <p:nvPr/>
        </p:nvGrpSpPr>
        <p:grpSpPr>
          <a:xfrm>
            <a:off x="9712800" y="4809942"/>
            <a:ext cx="10998380" cy="3420509"/>
            <a:chOff x="0" y="-47625"/>
            <a:chExt cx="5585202" cy="1615200"/>
          </a:xfrm>
        </p:grpSpPr>
        <p:sp>
          <p:nvSpPr>
            <p:cNvPr id="378" name="Google Shape;378;p32"/>
            <p:cNvSpPr/>
            <p:nvPr/>
          </p:nvSpPr>
          <p:spPr>
            <a:xfrm>
              <a:off x="0" y="0"/>
              <a:ext cx="5585202" cy="1567567"/>
            </a:xfrm>
            <a:custGeom>
              <a:rect b="b" l="l" r="r" t="t"/>
              <a:pathLst>
                <a:path extrusionOk="0" h="1567567" w="5585202">
                  <a:moveTo>
                    <a:pt x="35900" y="0"/>
                  </a:moveTo>
                  <a:lnTo>
                    <a:pt x="5549302" y="0"/>
                  </a:lnTo>
                  <a:cubicBezTo>
                    <a:pt x="5569129" y="0"/>
                    <a:pt x="5585202" y="16073"/>
                    <a:pt x="5585202" y="35900"/>
                  </a:cubicBezTo>
                  <a:lnTo>
                    <a:pt x="5585202" y="1531668"/>
                  </a:lnTo>
                  <a:cubicBezTo>
                    <a:pt x="5585202" y="1541189"/>
                    <a:pt x="5581420" y="1550320"/>
                    <a:pt x="5574687" y="1557053"/>
                  </a:cubicBezTo>
                  <a:cubicBezTo>
                    <a:pt x="5567955" y="1563785"/>
                    <a:pt x="5558823" y="1567567"/>
                    <a:pt x="5549302" y="1567567"/>
                  </a:cubicBezTo>
                  <a:lnTo>
                    <a:pt x="35900" y="1567567"/>
                  </a:lnTo>
                  <a:cubicBezTo>
                    <a:pt x="26378" y="1567567"/>
                    <a:pt x="17247" y="1563785"/>
                    <a:pt x="10515" y="1557053"/>
                  </a:cubicBezTo>
                  <a:cubicBezTo>
                    <a:pt x="3782" y="1550320"/>
                    <a:pt x="0" y="1541189"/>
                    <a:pt x="0" y="1531668"/>
                  </a:cubicBezTo>
                  <a:lnTo>
                    <a:pt x="0" y="35900"/>
                  </a:lnTo>
                  <a:cubicBezTo>
                    <a:pt x="0" y="26378"/>
                    <a:pt x="3782" y="17247"/>
                    <a:pt x="10515" y="10515"/>
                  </a:cubicBezTo>
                  <a:cubicBezTo>
                    <a:pt x="17247" y="3782"/>
                    <a:pt x="26378" y="0"/>
                    <a:pt x="35900"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32"/>
            <p:cNvSpPr txBox="1"/>
            <p:nvPr/>
          </p:nvSpPr>
          <p:spPr>
            <a:xfrm>
              <a:off x="0" y="-47625"/>
              <a:ext cx="5585100" cy="1615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80" name="Google Shape;380;p32"/>
          <p:cNvSpPr txBox="1"/>
          <p:nvPr/>
        </p:nvSpPr>
        <p:spPr>
          <a:xfrm>
            <a:off x="9878700" y="6091849"/>
            <a:ext cx="8184300" cy="1191300"/>
          </a:xfrm>
          <a:prstGeom prst="rect">
            <a:avLst/>
          </a:prstGeom>
          <a:noFill/>
          <a:ln>
            <a:noFill/>
          </a:ln>
        </p:spPr>
        <p:txBody>
          <a:bodyPr anchorCtr="0" anchor="t" bIns="0" lIns="0" spcFirstLastPara="1" rIns="0" wrap="square" tIns="0">
            <a:spAutoFit/>
          </a:bodyPr>
          <a:lstStyle/>
          <a:p>
            <a:pPr indent="-457200" lvl="0" marL="457200" marR="0" rtl="0" algn="l">
              <a:lnSpc>
                <a:spcPct val="115000"/>
              </a:lnSpc>
              <a:spcBef>
                <a:spcPts val="0"/>
              </a:spcBef>
              <a:spcAft>
                <a:spcPts val="0"/>
              </a:spcAft>
              <a:buSzPts val="3600"/>
              <a:buFont typeface="Roboto"/>
              <a:buChar char="-"/>
            </a:pPr>
            <a:r>
              <a:rPr lang="en-US" sz="3600">
                <a:latin typeface="Roboto"/>
                <a:ea typeface="Roboto"/>
                <a:cs typeface="Roboto"/>
                <a:sym typeface="Roboto"/>
              </a:rPr>
              <a:t>Can lead to localities/regions conflicting with each other</a:t>
            </a:r>
            <a:endParaRPr sz="3600">
              <a:latin typeface="Roboto"/>
              <a:ea typeface="Roboto"/>
              <a:cs typeface="Roboto"/>
              <a:sym typeface="Roboto"/>
            </a:endParaRPr>
          </a:p>
        </p:txBody>
      </p:sp>
      <p:sp>
        <p:nvSpPr>
          <p:cNvPr id="381" name="Google Shape;381;p32"/>
          <p:cNvSpPr txBox="1"/>
          <p:nvPr/>
        </p:nvSpPr>
        <p:spPr>
          <a:xfrm>
            <a:off x="10641601" y="5067681"/>
            <a:ext cx="5523900" cy="738900"/>
          </a:xfrm>
          <a:prstGeom prst="rect">
            <a:avLst/>
          </a:prstGeom>
          <a:noFill/>
          <a:ln>
            <a:noFill/>
          </a:ln>
        </p:spPr>
        <p:txBody>
          <a:bodyPr anchorCtr="0" anchor="t" bIns="0" lIns="0" spcFirstLastPara="1" rIns="0" wrap="square" tIns="0">
            <a:spAutoFit/>
          </a:bodyPr>
          <a:lstStyle/>
          <a:p>
            <a:pPr indent="0" lvl="0" marL="0" marR="0" rtl="0" algn="l">
              <a:lnSpc>
                <a:spcPct val="119979"/>
              </a:lnSpc>
              <a:spcBef>
                <a:spcPts val="0"/>
              </a:spcBef>
              <a:spcAft>
                <a:spcPts val="0"/>
              </a:spcAft>
              <a:buNone/>
            </a:pPr>
            <a:r>
              <a:rPr b="1" lang="en-US" sz="4800">
                <a:latin typeface="Roboto"/>
                <a:ea typeface="Roboto"/>
                <a:cs typeface="Roboto"/>
                <a:sym typeface="Roboto"/>
              </a:rPr>
              <a:t>Disadvantage</a:t>
            </a:r>
            <a:endParaRPr/>
          </a:p>
        </p:txBody>
      </p:sp>
      <p:sp>
        <p:nvSpPr>
          <p:cNvPr id="382" name="Google Shape;382;p32"/>
          <p:cNvSpPr/>
          <p:nvPr/>
        </p:nvSpPr>
        <p:spPr>
          <a:xfrm>
            <a:off x="13400889" y="8707569"/>
            <a:ext cx="3406807" cy="2412753"/>
          </a:xfrm>
          <a:custGeom>
            <a:rect b="b" l="l" r="r" t="t"/>
            <a:pathLst>
              <a:path extrusionOk="0" h="2412753" w="3406807">
                <a:moveTo>
                  <a:pt x="0" y="0"/>
                </a:moveTo>
                <a:lnTo>
                  <a:pt x="3406807" y="0"/>
                </a:lnTo>
                <a:lnTo>
                  <a:pt x="3406807" y="2412753"/>
                </a:lnTo>
                <a:lnTo>
                  <a:pt x="0" y="2412753"/>
                </a:lnTo>
                <a:lnTo>
                  <a:pt x="0" y="0"/>
                </a:lnTo>
                <a:close/>
              </a:path>
            </a:pathLst>
          </a:custGeom>
          <a:blipFill rotWithShape="1">
            <a:blip r:embed="rId5">
              <a:alphaModFix/>
            </a:blip>
            <a:stretch>
              <a:fillRect b="0" l="0" r="0" t="0"/>
            </a:stretch>
          </a:blipFill>
          <a:ln>
            <a:noFill/>
          </a:ln>
        </p:spPr>
      </p:sp>
      <p:sp>
        <p:nvSpPr>
          <p:cNvPr id="383" name="Google Shape;383;p32"/>
          <p:cNvSpPr/>
          <p:nvPr/>
        </p:nvSpPr>
        <p:spPr>
          <a:xfrm flipH="1" rot="2475194">
            <a:off x="534119" y="2192707"/>
            <a:ext cx="1033203" cy="1647135"/>
          </a:xfrm>
          <a:custGeom>
            <a:rect b="b" l="l" r="r" t="t"/>
            <a:pathLst>
              <a:path extrusionOk="0" h="1645608" w="1032245">
                <a:moveTo>
                  <a:pt x="1032245" y="0"/>
                </a:moveTo>
                <a:lnTo>
                  <a:pt x="0" y="0"/>
                </a:lnTo>
                <a:lnTo>
                  <a:pt x="0" y="1645608"/>
                </a:lnTo>
                <a:lnTo>
                  <a:pt x="1032245" y="1645608"/>
                </a:lnTo>
                <a:lnTo>
                  <a:pt x="1032245" y="0"/>
                </a:lnTo>
                <a:close/>
              </a:path>
            </a:pathLst>
          </a:custGeom>
          <a:blipFill rotWithShape="1">
            <a:blip r:embed="rId6">
              <a:alphaModFix/>
            </a:blip>
            <a:stretch>
              <a:fillRect b="0" l="0" r="0" t="0"/>
            </a:stretch>
          </a:blipFill>
          <a:ln>
            <a:noFill/>
          </a:ln>
        </p:spPr>
      </p:sp>
      <p:sp>
        <p:nvSpPr>
          <p:cNvPr id="384" name="Google Shape;384;p32"/>
          <p:cNvSpPr/>
          <p:nvPr/>
        </p:nvSpPr>
        <p:spPr>
          <a:xfrm>
            <a:off x="16927238" y="-119506"/>
            <a:ext cx="1645231" cy="1534552"/>
          </a:xfrm>
          <a:custGeom>
            <a:rect b="b" l="l" r="r" t="t"/>
            <a:pathLst>
              <a:path extrusionOk="0" h="1534552" w="1645231">
                <a:moveTo>
                  <a:pt x="0" y="0"/>
                </a:moveTo>
                <a:lnTo>
                  <a:pt x="1645231" y="0"/>
                </a:lnTo>
                <a:lnTo>
                  <a:pt x="1645231" y="1534552"/>
                </a:lnTo>
                <a:lnTo>
                  <a:pt x="0" y="1534552"/>
                </a:lnTo>
                <a:lnTo>
                  <a:pt x="0" y="0"/>
                </a:lnTo>
                <a:close/>
              </a:path>
            </a:pathLst>
          </a:custGeom>
          <a:blipFill rotWithShape="1">
            <a:blip r:embed="rId7">
              <a:alphaModFix/>
            </a:blip>
            <a:stretch>
              <a:fillRect b="0" l="0" r="0" t="0"/>
            </a:stretch>
          </a:blipFill>
          <a:ln>
            <a:noFill/>
          </a:ln>
        </p:spPr>
      </p:sp>
      <p:sp>
        <p:nvSpPr>
          <p:cNvPr id="385" name="Google Shape;385;p32"/>
          <p:cNvSpPr txBox="1"/>
          <p:nvPr/>
        </p:nvSpPr>
        <p:spPr>
          <a:xfrm>
            <a:off x="324200" y="8707575"/>
            <a:ext cx="14966700" cy="1374000"/>
          </a:xfrm>
          <a:prstGeom prst="rect">
            <a:avLst/>
          </a:prstGeom>
          <a:solidFill>
            <a:schemeClr val="lt1"/>
          </a:solidFill>
          <a:ln>
            <a:noFill/>
          </a:ln>
        </p:spPr>
        <p:txBody>
          <a:bodyPr anchorCtr="0" anchor="t" bIns="26325" lIns="26325" spcFirstLastPara="1" rIns="26325" wrap="square" tIns="26325">
            <a:noAutofit/>
          </a:bodyPr>
          <a:lstStyle/>
          <a:p>
            <a:pPr indent="-495300" lvl="0" marL="457200" marR="0" rtl="0" algn="l">
              <a:lnSpc>
                <a:spcPct val="100000"/>
              </a:lnSpc>
              <a:spcBef>
                <a:spcPts val="0"/>
              </a:spcBef>
              <a:spcAft>
                <a:spcPts val="0"/>
              </a:spcAft>
              <a:buClr>
                <a:schemeClr val="dk1"/>
              </a:buClr>
              <a:buSzPts val="4200"/>
              <a:buFont typeface="Calibri"/>
              <a:buChar char="●"/>
            </a:pPr>
            <a:r>
              <a:rPr lang="en-US" sz="4200">
                <a:solidFill>
                  <a:schemeClr val="dk1"/>
                </a:solidFill>
                <a:latin typeface="Calibri"/>
                <a:ea typeface="Calibri"/>
                <a:cs typeface="Calibri"/>
                <a:sym typeface="Calibri"/>
              </a:rPr>
              <a:t>a nationalized service develops regions, areas or district </a:t>
            </a:r>
            <a:r>
              <a:rPr lang="en-US" sz="4200">
                <a:solidFill>
                  <a:schemeClr val="dk1"/>
                </a:solidFill>
                <a:latin typeface="Calibri"/>
                <a:ea typeface="Calibri"/>
                <a:cs typeface="Calibri"/>
                <a:sym typeface="Calibri"/>
              </a:rPr>
              <a:t>authorities</a:t>
            </a:r>
            <a:endParaRPr b="0" i="0" sz="4200" u="none" cap="none" strike="noStrike">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3FC"/>
        </a:solidFill>
      </p:bgPr>
    </p:bg>
    <p:spTree>
      <p:nvGrpSpPr>
        <p:cNvPr id="389" name="Shape 389"/>
        <p:cNvGrpSpPr/>
        <p:nvPr/>
      </p:nvGrpSpPr>
      <p:grpSpPr>
        <a:xfrm>
          <a:off x="0" y="0"/>
          <a:ext cx="0" cy="0"/>
          <a:chOff x="0" y="0"/>
          <a:chExt cx="0" cy="0"/>
        </a:xfrm>
      </p:grpSpPr>
      <p:grpSp>
        <p:nvGrpSpPr>
          <p:cNvPr id="390" name="Google Shape;390;p33"/>
          <p:cNvGrpSpPr/>
          <p:nvPr/>
        </p:nvGrpSpPr>
        <p:grpSpPr>
          <a:xfrm>
            <a:off x="1974821" y="418127"/>
            <a:ext cx="6803942" cy="7179789"/>
            <a:chOff x="0" y="-47625"/>
            <a:chExt cx="2046360" cy="2159400"/>
          </a:xfrm>
        </p:grpSpPr>
        <p:sp>
          <p:nvSpPr>
            <p:cNvPr id="391" name="Google Shape;391;p33"/>
            <p:cNvSpPr/>
            <p:nvPr/>
          </p:nvSpPr>
          <p:spPr>
            <a:xfrm>
              <a:off x="0" y="0"/>
              <a:ext cx="2046360" cy="2111771"/>
            </a:xfrm>
            <a:custGeom>
              <a:rect b="b" l="l" r="r" t="t"/>
              <a:pathLst>
                <a:path extrusionOk="0" h="2111771" w="2046360">
                  <a:moveTo>
                    <a:pt x="0" y="0"/>
                  </a:moveTo>
                  <a:lnTo>
                    <a:pt x="2046360" y="0"/>
                  </a:lnTo>
                  <a:lnTo>
                    <a:pt x="2046360" y="2111771"/>
                  </a:lnTo>
                  <a:lnTo>
                    <a:pt x="0" y="2111771"/>
                  </a:lnTo>
                  <a:close/>
                </a:path>
              </a:pathLst>
            </a:custGeom>
            <a:solidFill>
              <a:srgbClr val="000000"/>
            </a:solidFill>
            <a:ln>
              <a:noFill/>
            </a:ln>
          </p:spPr>
        </p:sp>
        <p:sp>
          <p:nvSpPr>
            <p:cNvPr id="392" name="Google Shape;392;p33"/>
            <p:cNvSpPr txBox="1"/>
            <p:nvPr/>
          </p:nvSpPr>
          <p:spPr>
            <a:xfrm>
              <a:off x="0" y="-47625"/>
              <a:ext cx="2046300" cy="215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93" name="Google Shape;393;p33"/>
          <p:cNvSpPr/>
          <p:nvPr/>
        </p:nvSpPr>
        <p:spPr>
          <a:xfrm rot="-2444469">
            <a:off x="7212340" y="3226392"/>
            <a:ext cx="8217942" cy="7067429"/>
          </a:xfrm>
          <a:custGeom>
            <a:rect b="b" l="l" r="r" t="t"/>
            <a:pathLst>
              <a:path extrusionOk="0" h="7068976" w="8219740">
                <a:moveTo>
                  <a:pt x="0" y="0"/>
                </a:moveTo>
                <a:lnTo>
                  <a:pt x="8219740" y="0"/>
                </a:lnTo>
                <a:lnTo>
                  <a:pt x="8219740" y="7068976"/>
                </a:lnTo>
                <a:lnTo>
                  <a:pt x="0" y="7068976"/>
                </a:lnTo>
                <a:lnTo>
                  <a:pt x="0" y="0"/>
                </a:lnTo>
                <a:close/>
              </a:path>
            </a:pathLst>
          </a:custGeom>
          <a:blipFill rotWithShape="1">
            <a:blip r:embed="rId3">
              <a:alphaModFix/>
            </a:blip>
            <a:stretch>
              <a:fillRect b="0" l="0" r="0" t="0"/>
            </a:stretch>
          </a:blipFill>
          <a:ln>
            <a:noFill/>
          </a:ln>
        </p:spPr>
      </p:sp>
      <p:pic>
        <p:nvPicPr>
          <p:cNvPr id="394" name="Google Shape;394;p33"/>
          <p:cNvPicPr preferRelativeResize="0"/>
          <p:nvPr/>
        </p:nvPicPr>
        <p:blipFill rotWithShape="1">
          <a:blip r:embed="rId4">
            <a:alphaModFix/>
          </a:blip>
          <a:srcRect b="13154" l="0" r="0" t="13147"/>
          <a:stretch/>
        </p:blipFill>
        <p:spPr>
          <a:xfrm>
            <a:off x="1507955" y="152612"/>
            <a:ext cx="6803946" cy="7021433"/>
          </a:xfrm>
          <a:prstGeom prst="rect">
            <a:avLst/>
          </a:prstGeom>
          <a:noFill/>
          <a:ln>
            <a:noFill/>
          </a:ln>
        </p:spPr>
      </p:pic>
      <p:grpSp>
        <p:nvGrpSpPr>
          <p:cNvPr id="395" name="Google Shape;395;p33"/>
          <p:cNvGrpSpPr/>
          <p:nvPr/>
        </p:nvGrpSpPr>
        <p:grpSpPr>
          <a:xfrm>
            <a:off x="1051412" y="6647963"/>
            <a:ext cx="8184250" cy="1924527"/>
            <a:chOff x="0" y="-260433"/>
            <a:chExt cx="10912333" cy="2566036"/>
          </a:xfrm>
        </p:grpSpPr>
        <p:grpSp>
          <p:nvGrpSpPr>
            <p:cNvPr id="396" name="Google Shape;396;p33"/>
            <p:cNvGrpSpPr/>
            <p:nvPr/>
          </p:nvGrpSpPr>
          <p:grpSpPr>
            <a:xfrm>
              <a:off x="91463" y="32865"/>
              <a:ext cx="10820870" cy="2272738"/>
              <a:chOff x="0" y="-47625"/>
              <a:chExt cx="1978800" cy="415613"/>
            </a:xfrm>
          </p:grpSpPr>
          <p:sp>
            <p:nvSpPr>
              <p:cNvPr id="397" name="Google Shape;397;p33"/>
              <p:cNvSpPr/>
              <p:nvPr/>
            </p:nvSpPr>
            <p:spPr>
              <a:xfrm>
                <a:off x="0" y="0"/>
                <a:ext cx="1978699" cy="367988"/>
              </a:xfrm>
              <a:custGeom>
                <a:rect b="b" l="l" r="r" t="t"/>
                <a:pathLst>
                  <a:path extrusionOk="0" h="367988" w="1978699">
                    <a:moveTo>
                      <a:pt x="48654" y="0"/>
                    </a:moveTo>
                    <a:lnTo>
                      <a:pt x="1930045" y="0"/>
                    </a:lnTo>
                    <a:cubicBezTo>
                      <a:pt x="1956916" y="0"/>
                      <a:pt x="1978699" y="21783"/>
                      <a:pt x="1978699" y="48654"/>
                    </a:cubicBezTo>
                    <a:lnTo>
                      <a:pt x="1978699" y="319334"/>
                    </a:lnTo>
                    <a:cubicBezTo>
                      <a:pt x="1978699" y="346205"/>
                      <a:pt x="1956916" y="367988"/>
                      <a:pt x="1930045" y="367988"/>
                    </a:cubicBezTo>
                    <a:lnTo>
                      <a:pt x="48654" y="367988"/>
                    </a:lnTo>
                    <a:cubicBezTo>
                      <a:pt x="21783" y="367988"/>
                      <a:pt x="0" y="346205"/>
                      <a:pt x="0" y="319334"/>
                    </a:cubicBezTo>
                    <a:lnTo>
                      <a:pt x="0" y="48654"/>
                    </a:lnTo>
                    <a:cubicBezTo>
                      <a:pt x="0" y="21783"/>
                      <a:pt x="21783" y="0"/>
                      <a:pt x="4865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33"/>
              <p:cNvSpPr txBox="1"/>
              <p:nvPr/>
            </p:nvSpPr>
            <p:spPr>
              <a:xfrm>
                <a:off x="0" y="-47625"/>
                <a:ext cx="19788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99" name="Google Shape;399;p33"/>
            <p:cNvGrpSpPr/>
            <p:nvPr/>
          </p:nvGrpSpPr>
          <p:grpSpPr>
            <a:xfrm>
              <a:off x="0" y="-260433"/>
              <a:ext cx="10482923" cy="2272738"/>
              <a:chOff x="0" y="-47625"/>
              <a:chExt cx="1917000" cy="415613"/>
            </a:xfrm>
          </p:grpSpPr>
          <p:sp>
            <p:nvSpPr>
              <p:cNvPr id="400" name="Google Shape;400;p33"/>
              <p:cNvSpPr/>
              <p:nvPr/>
            </p:nvSpPr>
            <p:spPr>
              <a:xfrm>
                <a:off x="0" y="0"/>
                <a:ext cx="1916908" cy="367988"/>
              </a:xfrm>
              <a:custGeom>
                <a:rect b="b" l="l" r="r" t="t"/>
                <a:pathLst>
                  <a:path extrusionOk="0" h="367988" w="1916908">
                    <a:moveTo>
                      <a:pt x="50222" y="0"/>
                    </a:moveTo>
                    <a:lnTo>
                      <a:pt x="1866686" y="0"/>
                    </a:lnTo>
                    <a:cubicBezTo>
                      <a:pt x="1880006" y="0"/>
                      <a:pt x="1892780" y="5291"/>
                      <a:pt x="1902198" y="14710"/>
                    </a:cubicBezTo>
                    <a:cubicBezTo>
                      <a:pt x="1911617" y="24128"/>
                      <a:pt x="1916908" y="36902"/>
                      <a:pt x="1916908" y="50222"/>
                    </a:cubicBezTo>
                    <a:lnTo>
                      <a:pt x="1916908" y="317766"/>
                    </a:lnTo>
                    <a:cubicBezTo>
                      <a:pt x="1916908" y="331085"/>
                      <a:pt x="1911617" y="343860"/>
                      <a:pt x="1902198" y="353278"/>
                    </a:cubicBezTo>
                    <a:cubicBezTo>
                      <a:pt x="1892780" y="362696"/>
                      <a:pt x="1880006" y="367988"/>
                      <a:pt x="1866686" y="367988"/>
                    </a:cubicBezTo>
                    <a:lnTo>
                      <a:pt x="50222" y="367988"/>
                    </a:lnTo>
                    <a:cubicBezTo>
                      <a:pt x="36902" y="367988"/>
                      <a:pt x="24128" y="362696"/>
                      <a:pt x="14710" y="353278"/>
                    </a:cubicBezTo>
                    <a:cubicBezTo>
                      <a:pt x="5291" y="343860"/>
                      <a:pt x="0" y="331085"/>
                      <a:pt x="0" y="317766"/>
                    </a:cubicBezTo>
                    <a:lnTo>
                      <a:pt x="0" y="50222"/>
                    </a:lnTo>
                    <a:cubicBezTo>
                      <a:pt x="0" y="36902"/>
                      <a:pt x="5291" y="24128"/>
                      <a:pt x="14710" y="14710"/>
                    </a:cubicBezTo>
                    <a:cubicBezTo>
                      <a:pt x="24128" y="5291"/>
                      <a:pt x="36902" y="0"/>
                      <a:pt x="50222"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33"/>
              <p:cNvSpPr txBox="1"/>
              <p:nvPr/>
            </p:nvSpPr>
            <p:spPr>
              <a:xfrm>
                <a:off x="0" y="-47625"/>
                <a:ext cx="19170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402" name="Google Shape;402;p33"/>
          <p:cNvSpPr txBox="1"/>
          <p:nvPr/>
        </p:nvSpPr>
        <p:spPr>
          <a:xfrm>
            <a:off x="952500" y="7135944"/>
            <a:ext cx="8059800" cy="861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5600">
                <a:latin typeface="Bungee"/>
                <a:ea typeface="Bungee"/>
                <a:cs typeface="Bungee"/>
                <a:sym typeface="Bungee"/>
              </a:rPr>
              <a:t>Divisional</a:t>
            </a:r>
            <a:endParaRPr/>
          </a:p>
        </p:txBody>
      </p:sp>
      <p:grpSp>
        <p:nvGrpSpPr>
          <p:cNvPr id="403" name="Google Shape;403;p33"/>
          <p:cNvGrpSpPr/>
          <p:nvPr/>
        </p:nvGrpSpPr>
        <p:grpSpPr>
          <a:xfrm>
            <a:off x="9712800" y="636123"/>
            <a:ext cx="10998380" cy="3929297"/>
            <a:chOff x="0" y="-47625"/>
            <a:chExt cx="5585202" cy="1615200"/>
          </a:xfrm>
        </p:grpSpPr>
        <p:sp>
          <p:nvSpPr>
            <p:cNvPr id="404" name="Google Shape;404;p33"/>
            <p:cNvSpPr/>
            <p:nvPr/>
          </p:nvSpPr>
          <p:spPr>
            <a:xfrm>
              <a:off x="0" y="0"/>
              <a:ext cx="5585202" cy="1567567"/>
            </a:xfrm>
            <a:custGeom>
              <a:rect b="b" l="l" r="r" t="t"/>
              <a:pathLst>
                <a:path extrusionOk="0" h="1567567" w="5585202">
                  <a:moveTo>
                    <a:pt x="35900" y="0"/>
                  </a:moveTo>
                  <a:lnTo>
                    <a:pt x="5549302" y="0"/>
                  </a:lnTo>
                  <a:cubicBezTo>
                    <a:pt x="5569129" y="0"/>
                    <a:pt x="5585202" y="16073"/>
                    <a:pt x="5585202" y="35900"/>
                  </a:cubicBezTo>
                  <a:lnTo>
                    <a:pt x="5585202" y="1531668"/>
                  </a:lnTo>
                  <a:cubicBezTo>
                    <a:pt x="5585202" y="1541189"/>
                    <a:pt x="5581420" y="1550320"/>
                    <a:pt x="5574687" y="1557053"/>
                  </a:cubicBezTo>
                  <a:cubicBezTo>
                    <a:pt x="5567955" y="1563785"/>
                    <a:pt x="5558823" y="1567567"/>
                    <a:pt x="5549302" y="1567567"/>
                  </a:cubicBezTo>
                  <a:lnTo>
                    <a:pt x="35900" y="1567567"/>
                  </a:lnTo>
                  <a:cubicBezTo>
                    <a:pt x="26378" y="1567567"/>
                    <a:pt x="17247" y="1563785"/>
                    <a:pt x="10515" y="1557053"/>
                  </a:cubicBezTo>
                  <a:cubicBezTo>
                    <a:pt x="3782" y="1550320"/>
                    <a:pt x="0" y="1541189"/>
                    <a:pt x="0" y="1531668"/>
                  </a:cubicBezTo>
                  <a:lnTo>
                    <a:pt x="0" y="35900"/>
                  </a:lnTo>
                  <a:cubicBezTo>
                    <a:pt x="0" y="26378"/>
                    <a:pt x="3782" y="17247"/>
                    <a:pt x="10515" y="10515"/>
                  </a:cubicBezTo>
                  <a:cubicBezTo>
                    <a:pt x="17247" y="3782"/>
                    <a:pt x="26378" y="0"/>
                    <a:pt x="35900"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33"/>
            <p:cNvSpPr txBox="1"/>
            <p:nvPr/>
          </p:nvSpPr>
          <p:spPr>
            <a:xfrm>
              <a:off x="0" y="-47625"/>
              <a:ext cx="5585100" cy="1615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06" name="Google Shape;406;p33"/>
          <p:cNvSpPr txBox="1"/>
          <p:nvPr/>
        </p:nvSpPr>
        <p:spPr>
          <a:xfrm>
            <a:off x="10717800" y="758650"/>
            <a:ext cx="5523900" cy="738900"/>
          </a:xfrm>
          <a:prstGeom prst="rect">
            <a:avLst/>
          </a:prstGeom>
          <a:noFill/>
          <a:ln>
            <a:noFill/>
          </a:ln>
        </p:spPr>
        <p:txBody>
          <a:bodyPr anchorCtr="0" anchor="t" bIns="0" lIns="0" spcFirstLastPara="1" rIns="0" wrap="square" tIns="0">
            <a:spAutoFit/>
          </a:bodyPr>
          <a:lstStyle/>
          <a:p>
            <a:pPr indent="0" lvl="0" marL="0" marR="0" rtl="0" algn="l">
              <a:lnSpc>
                <a:spcPct val="119979"/>
              </a:lnSpc>
              <a:spcBef>
                <a:spcPts val="0"/>
              </a:spcBef>
              <a:spcAft>
                <a:spcPts val="0"/>
              </a:spcAft>
              <a:buNone/>
            </a:pPr>
            <a:r>
              <a:rPr b="1" lang="en-US" sz="4800">
                <a:latin typeface="Roboto"/>
                <a:ea typeface="Roboto"/>
                <a:cs typeface="Roboto"/>
                <a:sym typeface="Roboto"/>
              </a:rPr>
              <a:t>Advantages</a:t>
            </a:r>
            <a:endParaRPr/>
          </a:p>
        </p:txBody>
      </p:sp>
      <p:sp>
        <p:nvSpPr>
          <p:cNvPr id="407" name="Google Shape;407;p33"/>
          <p:cNvSpPr txBox="1"/>
          <p:nvPr/>
        </p:nvSpPr>
        <p:spPr>
          <a:xfrm>
            <a:off x="9878700" y="1484575"/>
            <a:ext cx="8283000" cy="2758200"/>
          </a:xfrm>
          <a:prstGeom prst="rect">
            <a:avLst/>
          </a:prstGeom>
          <a:noFill/>
          <a:ln>
            <a:noFill/>
          </a:ln>
        </p:spPr>
        <p:txBody>
          <a:bodyPr anchorCtr="0" anchor="t" bIns="0" lIns="0" spcFirstLastPara="1" rIns="0" wrap="square" tIns="0">
            <a:spAutoFit/>
          </a:bodyPr>
          <a:lstStyle/>
          <a:p>
            <a:pPr indent="-431800" lvl="0" marL="457200" marR="0" rtl="0" algn="l">
              <a:lnSpc>
                <a:spcPct val="115000"/>
              </a:lnSpc>
              <a:spcBef>
                <a:spcPts val="0"/>
              </a:spcBef>
              <a:spcAft>
                <a:spcPts val="0"/>
              </a:spcAft>
              <a:buSzPts val="3200"/>
              <a:buFont typeface="Roboto"/>
              <a:buChar char="-"/>
            </a:pPr>
            <a:r>
              <a:rPr lang="en-US" sz="3200">
                <a:latin typeface="Roboto"/>
                <a:ea typeface="Roboto"/>
                <a:cs typeface="Roboto"/>
                <a:sym typeface="Roboto"/>
              </a:rPr>
              <a:t>Suitable for international companies who are highly diversified, working in more than one country.</a:t>
            </a:r>
            <a:endParaRPr sz="3200">
              <a:latin typeface="Roboto"/>
              <a:ea typeface="Roboto"/>
              <a:cs typeface="Roboto"/>
              <a:sym typeface="Roboto"/>
            </a:endParaRPr>
          </a:p>
          <a:p>
            <a:pPr indent="-431800" lvl="0" marL="457200" marR="0" rtl="0" algn="l">
              <a:lnSpc>
                <a:spcPct val="115000"/>
              </a:lnSpc>
              <a:spcBef>
                <a:spcPts val="0"/>
              </a:spcBef>
              <a:spcAft>
                <a:spcPts val="0"/>
              </a:spcAft>
              <a:buSzPts val="3200"/>
              <a:buFont typeface="Roboto"/>
              <a:buChar char="-"/>
            </a:pPr>
            <a:r>
              <a:rPr lang="en-US" sz="3200">
                <a:latin typeface="Roboto"/>
                <a:ea typeface="Roboto"/>
                <a:cs typeface="Roboto"/>
                <a:sym typeface="Roboto"/>
              </a:rPr>
              <a:t>Corporate strategic control with production and marketing independence at divisions</a:t>
            </a:r>
            <a:endParaRPr sz="3200">
              <a:latin typeface="Roboto"/>
              <a:ea typeface="Roboto"/>
              <a:cs typeface="Roboto"/>
              <a:sym typeface="Roboto"/>
            </a:endParaRPr>
          </a:p>
        </p:txBody>
      </p:sp>
      <p:sp>
        <p:nvSpPr>
          <p:cNvPr id="408" name="Google Shape;408;p33"/>
          <p:cNvSpPr/>
          <p:nvPr/>
        </p:nvSpPr>
        <p:spPr>
          <a:xfrm>
            <a:off x="13400889" y="8707569"/>
            <a:ext cx="3406807" cy="2412753"/>
          </a:xfrm>
          <a:custGeom>
            <a:rect b="b" l="l" r="r" t="t"/>
            <a:pathLst>
              <a:path extrusionOk="0" h="2412753" w="3406807">
                <a:moveTo>
                  <a:pt x="0" y="0"/>
                </a:moveTo>
                <a:lnTo>
                  <a:pt x="3406807" y="0"/>
                </a:lnTo>
                <a:lnTo>
                  <a:pt x="3406807" y="2412753"/>
                </a:lnTo>
                <a:lnTo>
                  <a:pt x="0" y="2412753"/>
                </a:lnTo>
                <a:lnTo>
                  <a:pt x="0" y="0"/>
                </a:lnTo>
                <a:close/>
              </a:path>
            </a:pathLst>
          </a:custGeom>
          <a:blipFill rotWithShape="1">
            <a:blip r:embed="rId5">
              <a:alphaModFix/>
            </a:blip>
            <a:stretch>
              <a:fillRect b="0" l="0" r="0" t="0"/>
            </a:stretch>
          </a:blipFill>
          <a:ln>
            <a:noFill/>
          </a:ln>
        </p:spPr>
      </p:sp>
      <p:sp>
        <p:nvSpPr>
          <p:cNvPr id="409" name="Google Shape;409;p33"/>
          <p:cNvSpPr/>
          <p:nvPr/>
        </p:nvSpPr>
        <p:spPr>
          <a:xfrm flipH="1" rot="2475194">
            <a:off x="534119" y="2192707"/>
            <a:ext cx="1033203" cy="1647135"/>
          </a:xfrm>
          <a:custGeom>
            <a:rect b="b" l="l" r="r" t="t"/>
            <a:pathLst>
              <a:path extrusionOk="0" h="1645608" w="1032245">
                <a:moveTo>
                  <a:pt x="1032245" y="0"/>
                </a:moveTo>
                <a:lnTo>
                  <a:pt x="0" y="0"/>
                </a:lnTo>
                <a:lnTo>
                  <a:pt x="0" y="1645608"/>
                </a:lnTo>
                <a:lnTo>
                  <a:pt x="1032245" y="1645608"/>
                </a:lnTo>
                <a:lnTo>
                  <a:pt x="1032245" y="0"/>
                </a:lnTo>
                <a:close/>
              </a:path>
            </a:pathLst>
          </a:custGeom>
          <a:blipFill rotWithShape="1">
            <a:blip r:embed="rId6">
              <a:alphaModFix/>
            </a:blip>
            <a:stretch>
              <a:fillRect b="0" l="0" r="0" t="0"/>
            </a:stretch>
          </a:blipFill>
          <a:ln>
            <a:noFill/>
          </a:ln>
        </p:spPr>
      </p:sp>
      <p:sp>
        <p:nvSpPr>
          <p:cNvPr id="410" name="Google Shape;410;p33"/>
          <p:cNvSpPr/>
          <p:nvPr/>
        </p:nvSpPr>
        <p:spPr>
          <a:xfrm>
            <a:off x="16927238" y="-119506"/>
            <a:ext cx="1645231" cy="1534552"/>
          </a:xfrm>
          <a:custGeom>
            <a:rect b="b" l="l" r="r" t="t"/>
            <a:pathLst>
              <a:path extrusionOk="0" h="1534552" w="1645231">
                <a:moveTo>
                  <a:pt x="0" y="0"/>
                </a:moveTo>
                <a:lnTo>
                  <a:pt x="1645231" y="0"/>
                </a:lnTo>
                <a:lnTo>
                  <a:pt x="1645231" y="1534552"/>
                </a:lnTo>
                <a:lnTo>
                  <a:pt x="0" y="1534552"/>
                </a:lnTo>
                <a:lnTo>
                  <a:pt x="0" y="0"/>
                </a:lnTo>
                <a:close/>
              </a:path>
            </a:pathLst>
          </a:custGeom>
          <a:blipFill rotWithShape="1">
            <a:blip r:embed="rId7">
              <a:alphaModFix/>
            </a:blip>
            <a:stretch>
              <a:fillRect b="0" l="0" r="0" t="0"/>
            </a:stretch>
          </a:blipFill>
          <a:ln>
            <a:noFill/>
          </a:ln>
        </p:spPr>
      </p:sp>
      <p:sp>
        <p:nvSpPr>
          <p:cNvPr id="411" name="Google Shape;411;p33"/>
          <p:cNvSpPr txBox="1"/>
          <p:nvPr/>
        </p:nvSpPr>
        <p:spPr>
          <a:xfrm>
            <a:off x="95600" y="8707575"/>
            <a:ext cx="14907000" cy="1374000"/>
          </a:xfrm>
          <a:prstGeom prst="rect">
            <a:avLst/>
          </a:prstGeom>
          <a:solidFill>
            <a:schemeClr val="lt1"/>
          </a:solidFill>
          <a:ln>
            <a:noFill/>
          </a:ln>
        </p:spPr>
        <p:txBody>
          <a:bodyPr anchorCtr="0" anchor="t" bIns="26325" lIns="26325" spcFirstLastPara="1" rIns="26325" wrap="square" tIns="26325">
            <a:noAutofit/>
          </a:bodyPr>
          <a:lstStyle/>
          <a:p>
            <a:pPr indent="-469900" lvl="0" marL="457200" marR="0" rtl="0" algn="l">
              <a:lnSpc>
                <a:spcPct val="100000"/>
              </a:lnSpc>
              <a:spcBef>
                <a:spcPts val="0"/>
              </a:spcBef>
              <a:spcAft>
                <a:spcPts val="0"/>
              </a:spcAft>
              <a:buClr>
                <a:schemeClr val="dk1"/>
              </a:buClr>
              <a:buSzPts val="3800"/>
              <a:buFont typeface="Calibri"/>
              <a:buChar char="●"/>
            </a:pPr>
            <a:r>
              <a:rPr lang="en-US" sz="3800">
                <a:solidFill>
                  <a:schemeClr val="dk1"/>
                </a:solidFill>
                <a:latin typeface="Calibri"/>
                <a:ea typeface="Calibri"/>
                <a:cs typeface="Calibri"/>
                <a:sym typeface="Calibri"/>
              </a:rPr>
              <a:t>grouping of services and/or geography and functionality (but </a:t>
            </a:r>
            <a:r>
              <a:rPr lang="en-US" sz="3800">
                <a:solidFill>
                  <a:schemeClr val="dk1"/>
                </a:solidFill>
                <a:latin typeface="Calibri"/>
                <a:ea typeface="Calibri"/>
                <a:cs typeface="Calibri"/>
                <a:sym typeface="Calibri"/>
              </a:rPr>
              <a:t>with </a:t>
            </a:r>
            <a:r>
              <a:rPr lang="en-US" sz="3800">
                <a:solidFill>
                  <a:schemeClr val="dk1"/>
                </a:solidFill>
                <a:latin typeface="Calibri"/>
                <a:ea typeface="Calibri"/>
                <a:cs typeface="Calibri"/>
                <a:sym typeface="Calibri"/>
              </a:rPr>
              <a:t>functions such sa finance, personnel, planning retained at headquarters).</a:t>
            </a:r>
            <a:endParaRPr b="0" i="0" sz="3800" u="none" cap="none" strike="noStrik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3FC"/>
        </a:solidFill>
      </p:bgPr>
    </p:bg>
    <p:spTree>
      <p:nvGrpSpPr>
        <p:cNvPr id="415" name="Shape 415"/>
        <p:cNvGrpSpPr/>
        <p:nvPr/>
      </p:nvGrpSpPr>
      <p:grpSpPr>
        <a:xfrm>
          <a:off x="0" y="0"/>
          <a:ext cx="0" cy="0"/>
          <a:chOff x="0" y="0"/>
          <a:chExt cx="0" cy="0"/>
        </a:xfrm>
      </p:grpSpPr>
      <p:grpSp>
        <p:nvGrpSpPr>
          <p:cNvPr id="416" name="Google Shape;416;p34"/>
          <p:cNvGrpSpPr/>
          <p:nvPr/>
        </p:nvGrpSpPr>
        <p:grpSpPr>
          <a:xfrm>
            <a:off x="1974821" y="418127"/>
            <a:ext cx="6803942" cy="7179789"/>
            <a:chOff x="0" y="-47625"/>
            <a:chExt cx="2046360" cy="2159400"/>
          </a:xfrm>
        </p:grpSpPr>
        <p:sp>
          <p:nvSpPr>
            <p:cNvPr id="417" name="Google Shape;417;p34"/>
            <p:cNvSpPr/>
            <p:nvPr/>
          </p:nvSpPr>
          <p:spPr>
            <a:xfrm>
              <a:off x="0" y="0"/>
              <a:ext cx="2046360" cy="2111771"/>
            </a:xfrm>
            <a:custGeom>
              <a:rect b="b" l="l" r="r" t="t"/>
              <a:pathLst>
                <a:path extrusionOk="0" h="2111771" w="2046360">
                  <a:moveTo>
                    <a:pt x="0" y="0"/>
                  </a:moveTo>
                  <a:lnTo>
                    <a:pt x="2046360" y="0"/>
                  </a:lnTo>
                  <a:lnTo>
                    <a:pt x="2046360" y="2111771"/>
                  </a:lnTo>
                  <a:lnTo>
                    <a:pt x="0" y="2111771"/>
                  </a:lnTo>
                  <a:close/>
                </a:path>
              </a:pathLst>
            </a:custGeom>
            <a:solidFill>
              <a:srgbClr val="000000"/>
            </a:solidFill>
            <a:ln>
              <a:noFill/>
            </a:ln>
          </p:spPr>
        </p:sp>
        <p:sp>
          <p:nvSpPr>
            <p:cNvPr id="418" name="Google Shape;418;p34"/>
            <p:cNvSpPr txBox="1"/>
            <p:nvPr/>
          </p:nvSpPr>
          <p:spPr>
            <a:xfrm>
              <a:off x="0" y="-47625"/>
              <a:ext cx="2046300" cy="215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19" name="Google Shape;419;p34"/>
          <p:cNvSpPr/>
          <p:nvPr/>
        </p:nvSpPr>
        <p:spPr>
          <a:xfrm rot="-2444469">
            <a:off x="7212340" y="3226392"/>
            <a:ext cx="8217942" cy="7067429"/>
          </a:xfrm>
          <a:custGeom>
            <a:rect b="b" l="l" r="r" t="t"/>
            <a:pathLst>
              <a:path extrusionOk="0" h="7068976" w="8219740">
                <a:moveTo>
                  <a:pt x="0" y="0"/>
                </a:moveTo>
                <a:lnTo>
                  <a:pt x="8219740" y="0"/>
                </a:lnTo>
                <a:lnTo>
                  <a:pt x="8219740" y="7068976"/>
                </a:lnTo>
                <a:lnTo>
                  <a:pt x="0" y="7068976"/>
                </a:lnTo>
                <a:lnTo>
                  <a:pt x="0" y="0"/>
                </a:lnTo>
                <a:close/>
              </a:path>
            </a:pathLst>
          </a:custGeom>
          <a:blipFill rotWithShape="1">
            <a:blip r:embed="rId3">
              <a:alphaModFix/>
            </a:blip>
            <a:stretch>
              <a:fillRect b="0" l="0" r="0" t="0"/>
            </a:stretch>
          </a:blipFill>
          <a:ln>
            <a:noFill/>
          </a:ln>
        </p:spPr>
      </p:sp>
      <p:pic>
        <p:nvPicPr>
          <p:cNvPr id="420" name="Google Shape;420;p34"/>
          <p:cNvPicPr preferRelativeResize="0"/>
          <p:nvPr/>
        </p:nvPicPr>
        <p:blipFill rotWithShape="1">
          <a:blip r:embed="rId4">
            <a:alphaModFix/>
          </a:blip>
          <a:srcRect b="13154" l="0" r="0" t="13147"/>
          <a:stretch/>
        </p:blipFill>
        <p:spPr>
          <a:xfrm>
            <a:off x="1507955" y="152612"/>
            <a:ext cx="6803946" cy="7021433"/>
          </a:xfrm>
          <a:prstGeom prst="rect">
            <a:avLst/>
          </a:prstGeom>
          <a:noFill/>
          <a:ln>
            <a:noFill/>
          </a:ln>
        </p:spPr>
      </p:pic>
      <p:grpSp>
        <p:nvGrpSpPr>
          <p:cNvPr id="421" name="Google Shape;421;p34"/>
          <p:cNvGrpSpPr/>
          <p:nvPr/>
        </p:nvGrpSpPr>
        <p:grpSpPr>
          <a:xfrm>
            <a:off x="1051412" y="6647963"/>
            <a:ext cx="8184250" cy="1924527"/>
            <a:chOff x="0" y="-260433"/>
            <a:chExt cx="10912333" cy="2566036"/>
          </a:xfrm>
        </p:grpSpPr>
        <p:grpSp>
          <p:nvGrpSpPr>
            <p:cNvPr id="422" name="Google Shape;422;p34"/>
            <p:cNvGrpSpPr/>
            <p:nvPr/>
          </p:nvGrpSpPr>
          <p:grpSpPr>
            <a:xfrm>
              <a:off x="91463" y="32865"/>
              <a:ext cx="10820870" cy="2272738"/>
              <a:chOff x="0" y="-47625"/>
              <a:chExt cx="1978800" cy="415613"/>
            </a:xfrm>
          </p:grpSpPr>
          <p:sp>
            <p:nvSpPr>
              <p:cNvPr id="423" name="Google Shape;423;p34"/>
              <p:cNvSpPr/>
              <p:nvPr/>
            </p:nvSpPr>
            <p:spPr>
              <a:xfrm>
                <a:off x="0" y="0"/>
                <a:ext cx="1978699" cy="367988"/>
              </a:xfrm>
              <a:custGeom>
                <a:rect b="b" l="l" r="r" t="t"/>
                <a:pathLst>
                  <a:path extrusionOk="0" h="367988" w="1978699">
                    <a:moveTo>
                      <a:pt x="48654" y="0"/>
                    </a:moveTo>
                    <a:lnTo>
                      <a:pt x="1930045" y="0"/>
                    </a:lnTo>
                    <a:cubicBezTo>
                      <a:pt x="1956916" y="0"/>
                      <a:pt x="1978699" y="21783"/>
                      <a:pt x="1978699" y="48654"/>
                    </a:cubicBezTo>
                    <a:lnTo>
                      <a:pt x="1978699" y="319334"/>
                    </a:lnTo>
                    <a:cubicBezTo>
                      <a:pt x="1978699" y="346205"/>
                      <a:pt x="1956916" y="367988"/>
                      <a:pt x="1930045" y="367988"/>
                    </a:cubicBezTo>
                    <a:lnTo>
                      <a:pt x="48654" y="367988"/>
                    </a:lnTo>
                    <a:cubicBezTo>
                      <a:pt x="21783" y="367988"/>
                      <a:pt x="0" y="346205"/>
                      <a:pt x="0" y="319334"/>
                    </a:cubicBezTo>
                    <a:lnTo>
                      <a:pt x="0" y="48654"/>
                    </a:lnTo>
                    <a:cubicBezTo>
                      <a:pt x="0" y="21783"/>
                      <a:pt x="21783" y="0"/>
                      <a:pt x="4865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34"/>
              <p:cNvSpPr txBox="1"/>
              <p:nvPr/>
            </p:nvSpPr>
            <p:spPr>
              <a:xfrm>
                <a:off x="0" y="-47625"/>
                <a:ext cx="19788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25" name="Google Shape;425;p34"/>
            <p:cNvGrpSpPr/>
            <p:nvPr/>
          </p:nvGrpSpPr>
          <p:grpSpPr>
            <a:xfrm>
              <a:off x="0" y="-260433"/>
              <a:ext cx="10482923" cy="2272738"/>
              <a:chOff x="0" y="-47625"/>
              <a:chExt cx="1917000" cy="415613"/>
            </a:xfrm>
          </p:grpSpPr>
          <p:sp>
            <p:nvSpPr>
              <p:cNvPr id="426" name="Google Shape;426;p34"/>
              <p:cNvSpPr/>
              <p:nvPr/>
            </p:nvSpPr>
            <p:spPr>
              <a:xfrm>
                <a:off x="0" y="0"/>
                <a:ext cx="1916908" cy="367988"/>
              </a:xfrm>
              <a:custGeom>
                <a:rect b="b" l="l" r="r" t="t"/>
                <a:pathLst>
                  <a:path extrusionOk="0" h="367988" w="1916908">
                    <a:moveTo>
                      <a:pt x="50222" y="0"/>
                    </a:moveTo>
                    <a:lnTo>
                      <a:pt x="1866686" y="0"/>
                    </a:lnTo>
                    <a:cubicBezTo>
                      <a:pt x="1880006" y="0"/>
                      <a:pt x="1892780" y="5291"/>
                      <a:pt x="1902198" y="14710"/>
                    </a:cubicBezTo>
                    <a:cubicBezTo>
                      <a:pt x="1911617" y="24128"/>
                      <a:pt x="1916908" y="36902"/>
                      <a:pt x="1916908" y="50222"/>
                    </a:cubicBezTo>
                    <a:lnTo>
                      <a:pt x="1916908" y="317766"/>
                    </a:lnTo>
                    <a:cubicBezTo>
                      <a:pt x="1916908" y="331085"/>
                      <a:pt x="1911617" y="343860"/>
                      <a:pt x="1902198" y="353278"/>
                    </a:cubicBezTo>
                    <a:cubicBezTo>
                      <a:pt x="1892780" y="362696"/>
                      <a:pt x="1880006" y="367988"/>
                      <a:pt x="1866686" y="367988"/>
                    </a:cubicBezTo>
                    <a:lnTo>
                      <a:pt x="50222" y="367988"/>
                    </a:lnTo>
                    <a:cubicBezTo>
                      <a:pt x="36902" y="367988"/>
                      <a:pt x="24128" y="362696"/>
                      <a:pt x="14710" y="353278"/>
                    </a:cubicBezTo>
                    <a:cubicBezTo>
                      <a:pt x="5291" y="343860"/>
                      <a:pt x="0" y="331085"/>
                      <a:pt x="0" y="317766"/>
                    </a:cubicBezTo>
                    <a:lnTo>
                      <a:pt x="0" y="50222"/>
                    </a:lnTo>
                    <a:cubicBezTo>
                      <a:pt x="0" y="36902"/>
                      <a:pt x="5291" y="24128"/>
                      <a:pt x="14710" y="14710"/>
                    </a:cubicBezTo>
                    <a:cubicBezTo>
                      <a:pt x="24128" y="5291"/>
                      <a:pt x="36902" y="0"/>
                      <a:pt x="50222"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4"/>
              <p:cNvSpPr txBox="1"/>
              <p:nvPr/>
            </p:nvSpPr>
            <p:spPr>
              <a:xfrm>
                <a:off x="0" y="-47625"/>
                <a:ext cx="19170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428" name="Google Shape;428;p34"/>
          <p:cNvSpPr txBox="1"/>
          <p:nvPr/>
        </p:nvSpPr>
        <p:spPr>
          <a:xfrm>
            <a:off x="952500" y="7135944"/>
            <a:ext cx="8059800" cy="861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5600">
                <a:latin typeface="Bungee"/>
                <a:ea typeface="Bungee"/>
                <a:cs typeface="Bungee"/>
                <a:sym typeface="Bungee"/>
              </a:rPr>
              <a:t>Matrix</a:t>
            </a:r>
            <a:endParaRPr/>
          </a:p>
        </p:txBody>
      </p:sp>
      <p:grpSp>
        <p:nvGrpSpPr>
          <p:cNvPr id="429" name="Google Shape;429;p34"/>
          <p:cNvGrpSpPr/>
          <p:nvPr/>
        </p:nvGrpSpPr>
        <p:grpSpPr>
          <a:xfrm>
            <a:off x="9103200" y="-55775"/>
            <a:ext cx="10998380" cy="4067397"/>
            <a:chOff x="0" y="-47625"/>
            <a:chExt cx="5585202" cy="1615200"/>
          </a:xfrm>
        </p:grpSpPr>
        <p:sp>
          <p:nvSpPr>
            <p:cNvPr id="430" name="Google Shape;430;p34"/>
            <p:cNvSpPr/>
            <p:nvPr/>
          </p:nvSpPr>
          <p:spPr>
            <a:xfrm>
              <a:off x="0" y="0"/>
              <a:ext cx="5585202" cy="1567567"/>
            </a:xfrm>
            <a:custGeom>
              <a:rect b="b" l="l" r="r" t="t"/>
              <a:pathLst>
                <a:path extrusionOk="0" h="1567567" w="5585202">
                  <a:moveTo>
                    <a:pt x="35900" y="0"/>
                  </a:moveTo>
                  <a:lnTo>
                    <a:pt x="5549302" y="0"/>
                  </a:lnTo>
                  <a:cubicBezTo>
                    <a:pt x="5569129" y="0"/>
                    <a:pt x="5585202" y="16073"/>
                    <a:pt x="5585202" y="35900"/>
                  </a:cubicBezTo>
                  <a:lnTo>
                    <a:pt x="5585202" y="1531668"/>
                  </a:lnTo>
                  <a:cubicBezTo>
                    <a:pt x="5585202" y="1541189"/>
                    <a:pt x="5581420" y="1550320"/>
                    <a:pt x="5574687" y="1557053"/>
                  </a:cubicBezTo>
                  <a:cubicBezTo>
                    <a:pt x="5567955" y="1563785"/>
                    <a:pt x="5558823" y="1567567"/>
                    <a:pt x="5549302" y="1567567"/>
                  </a:cubicBezTo>
                  <a:lnTo>
                    <a:pt x="35900" y="1567567"/>
                  </a:lnTo>
                  <a:cubicBezTo>
                    <a:pt x="26378" y="1567567"/>
                    <a:pt x="17247" y="1563785"/>
                    <a:pt x="10515" y="1557053"/>
                  </a:cubicBezTo>
                  <a:cubicBezTo>
                    <a:pt x="3782" y="1550320"/>
                    <a:pt x="0" y="1541189"/>
                    <a:pt x="0" y="1531668"/>
                  </a:cubicBezTo>
                  <a:lnTo>
                    <a:pt x="0" y="35900"/>
                  </a:lnTo>
                  <a:cubicBezTo>
                    <a:pt x="0" y="26378"/>
                    <a:pt x="3782" y="17247"/>
                    <a:pt x="10515" y="10515"/>
                  </a:cubicBezTo>
                  <a:cubicBezTo>
                    <a:pt x="17247" y="3782"/>
                    <a:pt x="26378" y="0"/>
                    <a:pt x="35900"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34"/>
            <p:cNvSpPr txBox="1"/>
            <p:nvPr/>
          </p:nvSpPr>
          <p:spPr>
            <a:xfrm>
              <a:off x="0" y="-47625"/>
              <a:ext cx="5585100" cy="1615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32" name="Google Shape;432;p34"/>
          <p:cNvSpPr txBox="1"/>
          <p:nvPr/>
        </p:nvSpPr>
        <p:spPr>
          <a:xfrm>
            <a:off x="9269100" y="728325"/>
            <a:ext cx="8409300" cy="3117000"/>
          </a:xfrm>
          <a:prstGeom prst="rect">
            <a:avLst/>
          </a:prstGeom>
          <a:noFill/>
          <a:ln>
            <a:noFill/>
          </a:ln>
        </p:spPr>
        <p:txBody>
          <a:bodyPr anchorCtr="0" anchor="t" bIns="0" lIns="0" spcFirstLastPara="1" rIns="0" wrap="square" tIns="0">
            <a:spAutoFit/>
          </a:bodyPr>
          <a:lstStyle/>
          <a:p>
            <a:pPr indent="-419100" lvl="0" marL="457200" marR="0" rtl="0" algn="l">
              <a:lnSpc>
                <a:spcPct val="115000"/>
              </a:lnSpc>
              <a:spcBef>
                <a:spcPts val="0"/>
              </a:spcBef>
              <a:spcAft>
                <a:spcPts val="0"/>
              </a:spcAft>
              <a:buSzPts val="3000"/>
              <a:buFont typeface="Roboto"/>
              <a:buChar char="-"/>
            </a:pPr>
            <a:r>
              <a:rPr lang="en-US" sz="3000">
                <a:latin typeface="Roboto"/>
                <a:ea typeface="Roboto"/>
                <a:cs typeface="Roboto"/>
                <a:sym typeface="Roboto"/>
              </a:rPr>
              <a:t>Combines vertical and lateral lines of communication and authority</a:t>
            </a:r>
            <a:endParaRPr sz="3000">
              <a:latin typeface="Roboto"/>
              <a:ea typeface="Roboto"/>
              <a:cs typeface="Roboto"/>
              <a:sym typeface="Roboto"/>
            </a:endParaRPr>
          </a:p>
          <a:p>
            <a:pPr indent="-419100" lvl="0" marL="457200" marR="0" rtl="0" algn="l">
              <a:lnSpc>
                <a:spcPct val="115000"/>
              </a:lnSpc>
              <a:spcBef>
                <a:spcPts val="0"/>
              </a:spcBef>
              <a:spcAft>
                <a:spcPts val="0"/>
              </a:spcAft>
              <a:buSzPts val="3000"/>
              <a:buFont typeface="Roboto"/>
              <a:buChar char="-"/>
            </a:pPr>
            <a:r>
              <a:rPr lang="en-US" sz="3000">
                <a:latin typeface="Roboto"/>
                <a:ea typeface="Roboto"/>
                <a:cs typeface="Roboto"/>
                <a:sym typeface="Roboto"/>
              </a:rPr>
              <a:t>Stability and efficiency (of mechanistic structure) with flexibility and informality (of inorganic </a:t>
            </a:r>
            <a:r>
              <a:rPr lang="en-US" sz="3000">
                <a:latin typeface="Roboto"/>
                <a:ea typeface="Roboto"/>
                <a:cs typeface="Roboto"/>
                <a:sym typeface="Roboto"/>
              </a:rPr>
              <a:t>structure</a:t>
            </a:r>
            <a:r>
              <a:rPr lang="en-US" sz="3000">
                <a:latin typeface="Roboto"/>
                <a:ea typeface="Roboto"/>
                <a:cs typeface="Roboto"/>
                <a:sym typeface="Roboto"/>
              </a:rPr>
              <a:t>)</a:t>
            </a:r>
            <a:endParaRPr sz="3000">
              <a:latin typeface="Roboto"/>
              <a:ea typeface="Roboto"/>
              <a:cs typeface="Roboto"/>
              <a:sym typeface="Roboto"/>
            </a:endParaRPr>
          </a:p>
          <a:p>
            <a:pPr indent="-419100" lvl="0" marL="457200" marR="0" rtl="0" algn="l">
              <a:lnSpc>
                <a:spcPct val="115000"/>
              </a:lnSpc>
              <a:spcBef>
                <a:spcPts val="0"/>
              </a:spcBef>
              <a:spcAft>
                <a:spcPts val="0"/>
              </a:spcAft>
              <a:buSzPts val="3000"/>
              <a:buFont typeface="Roboto"/>
              <a:buChar char="-"/>
            </a:pPr>
            <a:r>
              <a:rPr lang="en-US" sz="3000">
                <a:latin typeface="Roboto"/>
                <a:ea typeface="Roboto"/>
                <a:cs typeface="Roboto"/>
                <a:sym typeface="Roboto"/>
              </a:rPr>
              <a:t>Emphasizes that project aims are all-important</a:t>
            </a:r>
            <a:endParaRPr sz="3000">
              <a:latin typeface="Roboto"/>
              <a:ea typeface="Roboto"/>
              <a:cs typeface="Roboto"/>
              <a:sym typeface="Roboto"/>
            </a:endParaRPr>
          </a:p>
        </p:txBody>
      </p:sp>
      <p:sp>
        <p:nvSpPr>
          <p:cNvPr id="433" name="Google Shape;433;p34"/>
          <p:cNvSpPr txBox="1"/>
          <p:nvPr/>
        </p:nvSpPr>
        <p:spPr>
          <a:xfrm>
            <a:off x="10108200" y="149050"/>
            <a:ext cx="5523900" cy="738900"/>
          </a:xfrm>
          <a:prstGeom prst="rect">
            <a:avLst/>
          </a:prstGeom>
          <a:noFill/>
          <a:ln>
            <a:noFill/>
          </a:ln>
        </p:spPr>
        <p:txBody>
          <a:bodyPr anchorCtr="0" anchor="t" bIns="0" lIns="0" spcFirstLastPara="1" rIns="0" wrap="square" tIns="0">
            <a:spAutoFit/>
          </a:bodyPr>
          <a:lstStyle/>
          <a:p>
            <a:pPr indent="0" lvl="0" marL="0" marR="0" rtl="0" algn="l">
              <a:lnSpc>
                <a:spcPct val="119979"/>
              </a:lnSpc>
              <a:spcBef>
                <a:spcPts val="0"/>
              </a:spcBef>
              <a:spcAft>
                <a:spcPts val="0"/>
              </a:spcAft>
              <a:buNone/>
            </a:pPr>
            <a:r>
              <a:rPr b="1" lang="en-US" sz="4800">
                <a:latin typeface="Roboto"/>
                <a:ea typeface="Roboto"/>
                <a:cs typeface="Roboto"/>
                <a:sym typeface="Roboto"/>
              </a:rPr>
              <a:t>Advantages</a:t>
            </a:r>
            <a:endParaRPr/>
          </a:p>
        </p:txBody>
      </p:sp>
      <p:grpSp>
        <p:nvGrpSpPr>
          <p:cNvPr id="434" name="Google Shape;434;p34"/>
          <p:cNvGrpSpPr/>
          <p:nvPr/>
        </p:nvGrpSpPr>
        <p:grpSpPr>
          <a:xfrm>
            <a:off x="9103200" y="4276549"/>
            <a:ext cx="10998380" cy="4067397"/>
            <a:chOff x="0" y="-47625"/>
            <a:chExt cx="5585202" cy="1615200"/>
          </a:xfrm>
        </p:grpSpPr>
        <p:sp>
          <p:nvSpPr>
            <p:cNvPr id="435" name="Google Shape;435;p34"/>
            <p:cNvSpPr/>
            <p:nvPr/>
          </p:nvSpPr>
          <p:spPr>
            <a:xfrm>
              <a:off x="0" y="0"/>
              <a:ext cx="5585202" cy="1567567"/>
            </a:xfrm>
            <a:custGeom>
              <a:rect b="b" l="l" r="r" t="t"/>
              <a:pathLst>
                <a:path extrusionOk="0" h="1567567" w="5585202">
                  <a:moveTo>
                    <a:pt x="35900" y="0"/>
                  </a:moveTo>
                  <a:lnTo>
                    <a:pt x="5549302" y="0"/>
                  </a:lnTo>
                  <a:cubicBezTo>
                    <a:pt x="5569129" y="0"/>
                    <a:pt x="5585202" y="16073"/>
                    <a:pt x="5585202" y="35900"/>
                  </a:cubicBezTo>
                  <a:lnTo>
                    <a:pt x="5585202" y="1531668"/>
                  </a:lnTo>
                  <a:cubicBezTo>
                    <a:pt x="5585202" y="1541189"/>
                    <a:pt x="5581420" y="1550320"/>
                    <a:pt x="5574687" y="1557053"/>
                  </a:cubicBezTo>
                  <a:cubicBezTo>
                    <a:pt x="5567955" y="1563785"/>
                    <a:pt x="5558823" y="1567567"/>
                    <a:pt x="5549302" y="1567567"/>
                  </a:cubicBezTo>
                  <a:lnTo>
                    <a:pt x="35900" y="1567567"/>
                  </a:lnTo>
                  <a:cubicBezTo>
                    <a:pt x="26378" y="1567567"/>
                    <a:pt x="17247" y="1563785"/>
                    <a:pt x="10515" y="1557053"/>
                  </a:cubicBezTo>
                  <a:cubicBezTo>
                    <a:pt x="3782" y="1550320"/>
                    <a:pt x="0" y="1541189"/>
                    <a:pt x="0" y="1531668"/>
                  </a:cubicBezTo>
                  <a:lnTo>
                    <a:pt x="0" y="35900"/>
                  </a:lnTo>
                  <a:cubicBezTo>
                    <a:pt x="0" y="26378"/>
                    <a:pt x="3782" y="17247"/>
                    <a:pt x="10515" y="10515"/>
                  </a:cubicBezTo>
                  <a:cubicBezTo>
                    <a:pt x="17247" y="3782"/>
                    <a:pt x="26378" y="0"/>
                    <a:pt x="35900"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34"/>
            <p:cNvSpPr txBox="1"/>
            <p:nvPr/>
          </p:nvSpPr>
          <p:spPr>
            <a:xfrm>
              <a:off x="0" y="-47625"/>
              <a:ext cx="5585100" cy="1615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37" name="Google Shape;437;p34"/>
          <p:cNvSpPr txBox="1"/>
          <p:nvPr/>
        </p:nvSpPr>
        <p:spPr>
          <a:xfrm>
            <a:off x="9269100" y="5025049"/>
            <a:ext cx="8184300" cy="3220800"/>
          </a:xfrm>
          <a:prstGeom prst="rect">
            <a:avLst/>
          </a:prstGeom>
          <a:noFill/>
          <a:ln>
            <a:noFill/>
          </a:ln>
        </p:spPr>
        <p:txBody>
          <a:bodyPr anchorCtr="0" anchor="t" bIns="0" lIns="0" spcFirstLastPara="1" rIns="0" wrap="square" tIns="0">
            <a:spAutoFit/>
          </a:bodyPr>
          <a:lstStyle/>
          <a:p>
            <a:pPr indent="-425450" lvl="0" marL="457200" marR="0" rtl="0" algn="l">
              <a:lnSpc>
                <a:spcPct val="115000"/>
              </a:lnSpc>
              <a:spcBef>
                <a:spcPts val="0"/>
              </a:spcBef>
              <a:spcAft>
                <a:spcPts val="0"/>
              </a:spcAft>
              <a:buSzPts val="3100"/>
              <a:buFont typeface="Roboto"/>
              <a:buChar char="-"/>
            </a:pPr>
            <a:r>
              <a:rPr lang="en-US" sz="3100">
                <a:latin typeface="Roboto"/>
                <a:ea typeface="Roboto"/>
                <a:cs typeface="Roboto"/>
                <a:sym typeface="Roboto"/>
              </a:rPr>
              <a:t>Potential conflict between project leader and </a:t>
            </a:r>
            <a:r>
              <a:rPr lang="en-US" sz="3100">
                <a:latin typeface="Roboto"/>
                <a:ea typeface="Roboto"/>
                <a:cs typeface="Roboto"/>
                <a:sym typeface="Roboto"/>
              </a:rPr>
              <a:t>functional</a:t>
            </a:r>
            <a:r>
              <a:rPr lang="en-US" sz="3100">
                <a:latin typeface="Roboto"/>
                <a:ea typeface="Roboto"/>
                <a:cs typeface="Roboto"/>
                <a:sym typeface="Roboto"/>
              </a:rPr>
              <a:t> leader regarding resources</a:t>
            </a:r>
            <a:endParaRPr sz="3100">
              <a:latin typeface="Roboto"/>
              <a:ea typeface="Roboto"/>
              <a:cs typeface="Roboto"/>
              <a:sym typeface="Roboto"/>
            </a:endParaRPr>
          </a:p>
          <a:p>
            <a:pPr indent="-425450" lvl="0" marL="457200" marR="0" rtl="0" algn="l">
              <a:lnSpc>
                <a:spcPct val="115000"/>
              </a:lnSpc>
              <a:spcBef>
                <a:spcPts val="0"/>
              </a:spcBef>
              <a:spcAft>
                <a:spcPts val="0"/>
              </a:spcAft>
              <a:buSzPts val="3100"/>
              <a:buFont typeface="Roboto"/>
              <a:buChar char="-"/>
            </a:pPr>
            <a:r>
              <a:rPr lang="en-US" sz="3100">
                <a:latin typeface="Roboto"/>
                <a:ea typeface="Roboto"/>
                <a:cs typeface="Roboto"/>
                <a:sym typeface="Roboto"/>
              </a:rPr>
              <a:t>Project may be jeopardized if project members as well as leaders enter the conflict on opposite sides</a:t>
            </a:r>
            <a:endParaRPr sz="3100">
              <a:latin typeface="Roboto"/>
              <a:ea typeface="Roboto"/>
              <a:cs typeface="Roboto"/>
              <a:sym typeface="Roboto"/>
            </a:endParaRPr>
          </a:p>
          <a:p>
            <a:pPr indent="-425450" lvl="0" marL="457200" marR="0" rtl="0" algn="l">
              <a:lnSpc>
                <a:spcPct val="115000"/>
              </a:lnSpc>
              <a:spcBef>
                <a:spcPts val="0"/>
              </a:spcBef>
              <a:spcAft>
                <a:spcPts val="0"/>
              </a:spcAft>
              <a:buSzPts val="3100"/>
              <a:buFont typeface="Roboto"/>
              <a:buChar char="-"/>
            </a:pPr>
            <a:r>
              <a:rPr lang="en-US" sz="3100">
                <a:latin typeface="Roboto"/>
                <a:ea typeface="Roboto"/>
                <a:cs typeface="Roboto"/>
                <a:sym typeface="Roboto"/>
              </a:rPr>
              <a:t>Does not tolerate diversifications well</a:t>
            </a:r>
            <a:endParaRPr sz="3100">
              <a:latin typeface="Roboto"/>
              <a:ea typeface="Roboto"/>
              <a:cs typeface="Roboto"/>
              <a:sym typeface="Roboto"/>
            </a:endParaRPr>
          </a:p>
        </p:txBody>
      </p:sp>
      <p:sp>
        <p:nvSpPr>
          <p:cNvPr id="438" name="Google Shape;438;p34"/>
          <p:cNvSpPr txBox="1"/>
          <p:nvPr/>
        </p:nvSpPr>
        <p:spPr>
          <a:xfrm>
            <a:off x="10032001" y="4534281"/>
            <a:ext cx="5523900" cy="738900"/>
          </a:xfrm>
          <a:prstGeom prst="rect">
            <a:avLst/>
          </a:prstGeom>
          <a:noFill/>
          <a:ln>
            <a:noFill/>
          </a:ln>
        </p:spPr>
        <p:txBody>
          <a:bodyPr anchorCtr="0" anchor="t" bIns="0" lIns="0" spcFirstLastPara="1" rIns="0" wrap="square" tIns="0">
            <a:spAutoFit/>
          </a:bodyPr>
          <a:lstStyle/>
          <a:p>
            <a:pPr indent="0" lvl="0" marL="0" marR="0" rtl="0" algn="l">
              <a:lnSpc>
                <a:spcPct val="119979"/>
              </a:lnSpc>
              <a:spcBef>
                <a:spcPts val="0"/>
              </a:spcBef>
              <a:spcAft>
                <a:spcPts val="0"/>
              </a:spcAft>
              <a:buNone/>
            </a:pPr>
            <a:r>
              <a:rPr b="1" lang="en-US" sz="4800">
                <a:latin typeface="Roboto"/>
                <a:ea typeface="Roboto"/>
                <a:cs typeface="Roboto"/>
                <a:sym typeface="Roboto"/>
              </a:rPr>
              <a:t>Disadvantages</a:t>
            </a:r>
            <a:endParaRPr/>
          </a:p>
        </p:txBody>
      </p:sp>
      <p:sp>
        <p:nvSpPr>
          <p:cNvPr id="439" name="Google Shape;439;p34"/>
          <p:cNvSpPr/>
          <p:nvPr/>
        </p:nvSpPr>
        <p:spPr>
          <a:xfrm>
            <a:off x="13400889" y="8707569"/>
            <a:ext cx="3406807" cy="2412753"/>
          </a:xfrm>
          <a:custGeom>
            <a:rect b="b" l="l" r="r" t="t"/>
            <a:pathLst>
              <a:path extrusionOk="0" h="2412753" w="3406807">
                <a:moveTo>
                  <a:pt x="0" y="0"/>
                </a:moveTo>
                <a:lnTo>
                  <a:pt x="3406807" y="0"/>
                </a:lnTo>
                <a:lnTo>
                  <a:pt x="3406807" y="2412753"/>
                </a:lnTo>
                <a:lnTo>
                  <a:pt x="0" y="2412753"/>
                </a:lnTo>
                <a:lnTo>
                  <a:pt x="0" y="0"/>
                </a:lnTo>
                <a:close/>
              </a:path>
            </a:pathLst>
          </a:custGeom>
          <a:blipFill rotWithShape="1">
            <a:blip r:embed="rId5">
              <a:alphaModFix/>
            </a:blip>
            <a:stretch>
              <a:fillRect b="0" l="0" r="0" t="0"/>
            </a:stretch>
          </a:blipFill>
          <a:ln>
            <a:noFill/>
          </a:ln>
        </p:spPr>
      </p:sp>
      <p:sp>
        <p:nvSpPr>
          <p:cNvPr id="440" name="Google Shape;440;p34"/>
          <p:cNvSpPr/>
          <p:nvPr/>
        </p:nvSpPr>
        <p:spPr>
          <a:xfrm flipH="1" rot="2475194">
            <a:off x="534119" y="2192707"/>
            <a:ext cx="1033203" cy="1647135"/>
          </a:xfrm>
          <a:custGeom>
            <a:rect b="b" l="l" r="r" t="t"/>
            <a:pathLst>
              <a:path extrusionOk="0" h="1645608" w="1032245">
                <a:moveTo>
                  <a:pt x="1032245" y="0"/>
                </a:moveTo>
                <a:lnTo>
                  <a:pt x="0" y="0"/>
                </a:lnTo>
                <a:lnTo>
                  <a:pt x="0" y="1645608"/>
                </a:lnTo>
                <a:lnTo>
                  <a:pt x="1032245" y="1645608"/>
                </a:lnTo>
                <a:lnTo>
                  <a:pt x="1032245" y="0"/>
                </a:lnTo>
                <a:close/>
              </a:path>
            </a:pathLst>
          </a:custGeom>
          <a:blipFill rotWithShape="1">
            <a:blip r:embed="rId6">
              <a:alphaModFix/>
            </a:blip>
            <a:stretch>
              <a:fillRect b="0" l="0" r="0" t="0"/>
            </a:stretch>
          </a:blipFill>
          <a:ln>
            <a:noFill/>
          </a:ln>
        </p:spPr>
      </p:sp>
      <p:sp>
        <p:nvSpPr>
          <p:cNvPr id="441" name="Google Shape;441;p34"/>
          <p:cNvSpPr/>
          <p:nvPr/>
        </p:nvSpPr>
        <p:spPr>
          <a:xfrm>
            <a:off x="16927238" y="-119506"/>
            <a:ext cx="1645231" cy="1534552"/>
          </a:xfrm>
          <a:custGeom>
            <a:rect b="b" l="l" r="r" t="t"/>
            <a:pathLst>
              <a:path extrusionOk="0" h="1534552" w="1645231">
                <a:moveTo>
                  <a:pt x="0" y="0"/>
                </a:moveTo>
                <a:lnTo>
                  <a:pt x="1645231" y="0"/>
                </a:lnTo>
                <a:lnTo>
                  <a:pt x="1645231" y="1534552"/>
                </a:lnTo>
                <a:lnTo>
                  <a:pt x="0" y="1534552"/>
                </a:lnTo>
                <a:lnTo>
                  <a:pt x="0" y="0"/>
                </a:lnTo>
                <a:close/>
              </a:path>
            </a:pathLst>
          </a:custGeom>
          <a:blipFill rotWithShape="1">
            <a:blip r:embed="rId7">
              <a:alphaModFix/>
            </a:blip>
            <a:stretch>
              <a:fillRect b="0" l="0" r="0" t="0"/>
            </a:stretch>
          </a:blipFill>
          <a:ln>
            <a:noFill/>
          </a:ln>
        </p:spPr>
      </p:sp>
      <p:sp>
        <p:nvSpPr>
          <p:cNvPr id="442" name="Google Shape;442;p34"/>
          <p:cNvSpPr txBox="1"/>
          <p:nvPr/>
        </p:nvSpPr>
        <p:spPr>
          <a:xfrm>
            <a:off x="324200" y="8707575"/>
            <a:ext cx="17312700" cy="1374000"/>
          </a:xfrm>
          <a:prstGeom prst="rect">
            <a:avLst/>
          </a:prstGeom>
          <a:solidFill>
            <a:schemeClr val="lt1"/>
          </a:solidFill>
          <a:ln>
            <a:noFill/>
          </a:ln>
        </p:spPr>
        <p:txBody>
          <a:bodyPr anchorCtr="0" anchor="t" bIns="26325" lIns="26325" spcFirstLastPara="1" rIns="26325" wrap="square" tIns="26325">
            <a:noAutofit/>
          </a:bodyPr>
          <a:lstStyle/>
          <a:p>
            <a:pPr indent="-508000" lvl="0" marL="457200" marR="0" rtl="0" algn="l">
              <a:lnSpc>
                <a:spcPct val="100000"/>
              </a:lnSpc>
              <a:spcBef>
                <a:spcPts val="0"/>
              </a:spcBef>
              <a:spcAft>
                <a:spcPts val="0"/>
              </a:spcAft>
              <a:buClr>
                <a:schemeClr val="dk1"/>
              </a:buClr>
              <a:buSzPts val="4400"/>
              <a:buFont typeface="Calibri"/>
              <a:buChar char="●"/>
            </a:pPr>
            <a:r>
              <a:rPr lang="en-US" sz="4400">
                <a:solidFill>
                  <a:schemeClr val="dk1"/>
                </a:solidFill>
                <a:latin typeface="Calibri"/>
                <a:ea typeface="Calibri"/>
                <a:cs typeface="Calibri"/>
                <a:sym typeface="Calibri"/>
              </a:rPr>
              <a:t>Grouping of projects and functions</a:t>
            </a:r>
            <a:endParaRPr b="0" i="0" sz="4400" u="none" cap="none" strike="noStrike">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3FC"/>
        </a:solidFill>
      </p:bgPr>
    </p:bg>
    <p:spTree>
      <p:nvGrpSpPr>
        <p:cNvPr id="446" name="Shape 446"/>
        <p:cNvGrpSpPr/>
        <p:nvPr/>
      </p:nvGrpSpPr>
      <p:grpSpPr>
        <a:xfrm>
          <a:off x="0" y="0"/>
          <a:ext cx="0" cy="0"/>
          <a:chOff x="0" y="0"/>
          <a:chExt cx="0" cy="0"/>
        </a:xfrm>
      </p:grpSpPr>
      <p:grpSp>
        <p:nvGrpSpPr>
          <p:cNvPr id="447" name="Google Shape;447;p35"/>
          <p:cNvGrpSpPr/>
          <p:nvPr/>
        </p:nvGrpSpPr>
        <p:grpSpPr>
          <a:xfrm>
            <a:off x="1599075" y="159334"/>
            <a:ext cx="14580594" cy="1962627"/>
            <a:chOff x="0" y="-260433"/>
            <a:chExt cx="19440792" cy="2616836"/>
          </a:xfrm>
        </p:grpSpPr>
        <p:grpSp>
          <p:nvGrpSpPr>
            <p:cNvPr id="448" name="Google Shape;448;p35"/>
            <p:cNvGrpSpPr/>
            <p:nvPr/>
          </p:nvGrpSpPr>
          <p:grpSpPr>
            <a:xfrm>
              <a:off x="228411" y="83665"/>
              <a:ext cx="19212381" cy="2272738"/>
              <a:chOff x="0" y="-47625"/>
              <a:chExt cx="3513346" cy="415613"/>
            </a:xfrm>
          </p:grpSpPr>
          <p:sp>
            <p:nvSpPr>
              <p:cNvPr id="449" name="Google Shape;449;p35"/>
              <p:cNvSpPr/>
              <p:nvPr/>
            </p:nvSpPr>
            <p:spPr>
              <a:xfrm>
                <a:off x="0" y="0"/>
                <a:ext cx="3513346" cy="367988"/>
              </a:xfrm>
              <a:custGeom>
                <a:rect b="b" l="l" r="r" t="t"/>
                <a:pathLst>
                  <a:path extrusionOk="0" h="367988" w="3513346">
                    <a:moveTo>
                      <a:pt x="29599" y="0"/>
                    </a:moveTo>
                    <a:lnTo>
                      <a:pt x="3483747" y="0"/>
                    </a:lnTo>
                    <a:cubicBezTo>
                      <a:pt x="3491597" y="0"/>
                      <a:pt x="3499126" y="3118"/>
                      <a:pt x="3504677" y="8669"/>
                    </a:cubicBezTo>
                    <a:cubicBezTo>
                      <a:pt x="3510228" y="14220"/>
                      <a:pt x="3513346" y="21749"/>
                      <a:pt x="3513346" y="29599"/>
                    </a:cubicBezTo>
                    <a:lnTo>
                      <a:pt x="3513346" y="338389"/>
                    </a:lnTo>
                    <a:cubicBezTo>
                      <a:pt x="3513346" y="346239"/>
                      <a:pt x="3510228" y="353768"/>
                      <a:pt x="3504677" y="359318"/>
                    </a:cubicBezTo>
                    <a:cubicBezTo>
                      <a:pt x="3499126" y="364869"/>
                      <a:pt x="3491597" y="367988"/>
                      <a:pt x="3483747" y="367988"/>
                    </a:cubicBezTo>
                    <a:lnTo>
                      <a:pt x="29599" y="367988"/>
                    </a:lnTo>
                    <a:cubicBezTo>
                      <a:pt x="21749" y="367988"/>
                      <a:pt x="14220" y="364869"/>
                      <a:pt x="8669" y="359318"/>
                    </a:cubicBezTo>
                    <a:cubicBezTo>
                      <a:pt x="3118" y="353768"/>
                      <a:pt x="0" y="346239"/>
                      <a:pt x="0" y="338389"/>
                    </a:cubicBezTo>
                    <a:lnTo>
                      <a:pt x="0" y="29599"/>
                    </a:lnTo>
                    <a:cubicBezTo>
                      <a:pt x="0" y="21749"/>
                      <a:pt x="3118" y="14220"/>
                      <a:pt x="8669" y="8669"/>
                    </a:cubicBezTo>
                    <a:cubicBezTo>
                      <a:pt x="14220" y="3118"/>
                      <a:pt x="21749" y="0"/>
                      <a:pt x="29599"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35"/>
              <p:cNvSpPr txBox="1"/>
              <p:nvPr/>
            </p:nvSpPr>
            <p:spPr>
              <a:xfrm>
                <a:off x="0" y="-47625"/>
                <a:ext cx="3513300" cy="415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51" name="Google Shape;451;p35"/>
            <p:cNvGrpSpPr/>
            <p:nvPr/>
          </p:nvGrpSpPr>
          <p:grpSpPr>
            <a:xfrm>
              <a:off x="0" y="-260433"/>
              <a:ext cx="19105496" cy="2272738"/>
              <a:chOff x="0" y="-47625"/>
              <a:chExt cx="3493800" cy="415613"/>
            </a:xfrm>
          </p:grpSpPr>
          <p:sp>
            <p:nvSpPr>
              <p:cNvPr id="452" name="Google Shape;452;p35"/>
              <p:cNvSpPr/>
              <p:nvPr/>
            </p:nvSpPr>
            <p:spPr>
              <a:xfrm>
                <a:off x="0" y="0"/>
                <a:ext cx="3493704" cy="367988"/>
              </a:xfrm>
              <a:custGeom>
                <a:rect b="b" l="l" r="r" t="t"/>
                <a:pathLst>
                  <a:path extrusionOk="0" h="367988" w="3493704">
                    <a:moveTo>
                      <a:pt x="29765" y="0"/>
                    </a:moveTo>
                    <a:lnTo>
                      <a:pt x="3463939" y="0"/>
                    </a:lnTo>
                    <a:cubicBezTo>
                      <a:pt x="3480377" y="0"/>
                      <a:pt x="3493704" y="13326"/>
                      <a:pt x="3493704" y="29765"/>
                    </a:cubicBezTo>
                    <a:lnTo>
                      <a:pt x="3493704" y="338223"/>
                    </a:lnTo>
                    <a:cubicBezTo>
                      <a:pt x="3493704" y="354661"/>
                      <a:pt x="3480377" y="367988"/>
                      <a:pt x="3463939" y="367988"/>
                    </a:cubicBezTo>
                    <a:lnTo>
                      <a:pt x="29765" y="367988"/>
                    </a:lnTo>
                    <a:cubicBezTo>
                      <a:pt x="13326" y="367988"/>
                      <a:pt x="0" y="354661"/>
                      <a:pt x="0" y="338223"/>
                    </a:cubicBezTo>
                    <a:lnTo>
                      <a:pt x="0" y="29765"/>
                    </a:lnTo>
                    <a:cubicBezTo>
                      <a:pt x="0" y="13326"/>
                      <a:pt x="13326" y="0"/>
                      <a:pt x="29765"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35"/>
              <p:cNvSpPr txBox="1"/>
              <p:nvPr/>
            </p:nvSpPr>
            <p:spPr>
              <a:xfrm>
                <a:off x="0" y="-47625"/>
                <a:ext cx="3493800" cy="415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454" name="Google Shape;454;p35"/>
          <p:cNvSpPr txBox="1"/>
          <p:nvPr/>
        </p:nvSpPr>
        <p:spPr>
          <a:xfrm>
            <a:off x="2140202" y="812034"/>
            <a:ext cx="13498200" cy="646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4200">
                <a:latin typeface="Bungee"/>
                <a:ea typeface="Bungee"/>
                <a:cs typeface="Bungee"/>
                <a:sym typeface="Bungee"/>
              </a:rPr>
              <a:t>Centralization</a:t>
            </a:r>
            <a:r>
              <a:rPr lang="en-US" sz="4200">
                <a:latin typeface="Bungee"/>
                <a:ea typeface="Bungee"/>
                <a:cs typeface="Bungee"/>
                <a:sym typeface="Bungee"/>
              </a:rPr>
              <a:t> and decentralization</a:t>
            </a:r>
            <a:endParaRPr sz="200"/>
          </a:p>
        </p:txBody>
      </p:sp>
      <p:grpSp>
        <p:nvGrpSpPr>
          <p:cNvPr id="455" name="Google Shape;455;p35"/>
          <p:cNvGrpSpPr/>
          <p:nvPr/>
        </p:nvGrpSpPr>
        <p:grpSpPr>
          <a:xfrm>
            <a:off x="252200" y="4043650"/>
            <a:ext cx="8634976" cy="6842757"/>
            <a:chOff x="0" y="-47625"/>
            <a:chExt cx="2946387" cy="3483915"/>
          </a:xfrm>
        </p:grpSpPr>
        <p:sp>
          <p:nvSpPr>
            <p:cNvPr id="456" name="Google Shape;456;p35"/>
            <p:cNvSpPr/>
            <p:nvPr/>
          </p:nvSpPr>
          <p:spPr>
            <a:xfrm>
              <a:off x="0" y="0"/>
              <a:ext cx="2946387" cy="3436290"/>
            </a:xfrm>
            <a:custGeom>
              <a:rect b="b" l="l" r="r" t="t"/>
              <a:pathLst>
                <a:path extrusionOk="0" h="3436290" w="2946387">
                  <a:moveTo>
                    <a:pt x="68052" y="0"/>
                  </a:moveTo>
                  <a:lnTo>
                    <a:pt x="2878336" y="0"/>
                  </a:lnTo>
                  <a:cubicBezTo>
                    <a:pt x="2915919" y="0"/>
                    <a:pt x="2946387" y="30468"/>
                    <a:pt x="2946387" y="68052"/>
                  </a:cubicBezTo>
                  <a:lnTo>
                    <a:pt x="2946387" y="3368238"/>
                  </a:lnTo>
                  <a:cubicBezTo>
                    <a:pt x="2946387" y="3405822"/>
                    <a:pt x="2915919" y="3436290"/>
                    <a:pt x="2878336" y="3436290"/>
                  </a:cubicBezTo>
                  <a:lnTo>
                    <a:pt x="68052" y="3436290"/>
                  </a:lnTo>
                  <a:cubicBezTo>
                    <a:pt x="30468" y="3436290"/>
                    <a:pt x="0" y="3405822"/>
                    <a:pt x="0" y="3368238"/>
                  </a:cubicBezTo>
                  <a:lnTo>
                    <a:pt x="0" y="68052"/>
                  </a:lnTo>
                  <a:cubicBezTo>
                    <a:pt x="0" y="30468"/>
                    <a:pt x="30468" y="0"/>
                    <a:pt x="68052"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35"/>
            <p:cNvSpPr txBox="1"/>
            <p:nvPr/>
          </p:nvSpPr>
          <p:spPr>
            <a:xfrm>
              <a:off x="0" y="-47625"/>
              <a:ext cx="2946300" cy="34839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58" name="Google Shape;458;p35"/>
          <p:cNvSpPr txBox="1"/>
          <p:nvPr/>
        </p:nvSpPr>
        <p:spPr>
          <a:xfrm>
            <a:off x="403775" y="4252500"/>
            <a:ext cx="8483400" cy="5801400"/>
          </a:xfrm>
          <a:prstGeom prst="rect">
            <a:avLst/>
          </a:prstGeom>
          <a:noFill/>
          <a:ln>
            <a:noFill/>
          </a:ln>
        </p:spPr>
        <p:txBody>
          <a:bodyPr anchorCtr="0" anchor="t" bIns="0" lIns="0" spcFirstLastPara="1" rIns="0" wrap="square" tIns="0">
            <a:spAutoFit/>
          </a:bodyPr>
          <a:lstStyle/>
          <a:p>
            <a:pPr indent="0" lvl="0" marL="457200" marR="0" rtl="0" algn="ctr">
              <a:lnSpc>
                <a:spcPct val="120007"/>
              </a:lnSpc>
              <a:spcBef>
                <a:spcPts val="0"/>
              </a:spcBef>
              <a:spcAft>
                <a:spcPts val="0"/>
              </a:spcAft>
              <a:buNone/>
            </a:pPr>
            <a:r>
              <a:rPr b="1" lang="en-US" sz="2899" u="sng">
                <a:latin typeface="Bungee"/>
                <a:ea typeface="Bungee"/>
                <a:cs typeface="Bungee"/>
                <a:sym typeface="Bungee"/>
              </a:rPr>
              <a:t>Advantages:</a:t>
            </a:r>
            <a:endParaRPr b="1" sz="2899">
              <a:latin typeface="Bungee"/>
              <a:ea typeface="Bungee"/>
              <a:cs typeface="Bungee"/>
              <a:sym typeface="Bungee"/>
            </a:endParaRPr>
          </a:p>
          <a:p>
            <a:pPr indent="-412686" lvl="0" marL="457200" marR="0" rtl="0" algn="l">
              <a:lnSpc>
                <a:spcPct val="120007"/>
              </a:lnSpc>
              <a:spcBef>
                <a:spcPts val="0"/>
              </a:spcBef>
              <a:spcAft>
                <a:spcPts val="0"/>
              </a:spcAft>
              <a:buSzPts val="2899"/>
              <a:buFont typeface="Bungee"/>
              <a:buChar char="-"/>
            </a:pPr>
            <a:r>
              <a:rPr b="1" lang="en-US" sz="2899">
                <a:latin typeface="Bungee"/>
                <a:ea typeface="Bungee"/>
                <a:cs typeface="Bungee"/>
                <a:sym typeface="Bungee"/>
              </a:rPr>
              <a:t>Frees top management of </a:t>
            </a:r>
            <a:r>
              <a:rPr b="1" lang="en-US" sz="2899">
                <a:latin typeface="Bungee"/>
                <a:ea typeface="Bungee"/>
                <a:cs typeface="Bungee"/>
                <a:sym typeface="Bungee"/>
              </a:rPr>
              <a:t>routine</a:t>
            </a:r>
            <a:r>
              <a:rPr b="1" lang="en-US" sz="2899">
                <a:latin typeface="Bungee"/>
                <a:ea typeface="Bungee"/>
                <a:cs typeface="Bungee"/>
                <a:sym typeface="Bungee"/>
              </a:rPr>
              <a:t> every day decisions to concentrate on strategic responsibilities</a:t>
            </a:r>
            <a:endParaRPr b="1" sz="2899">
              <a:latin typeface="Bungee"/>
              <a:ea typeface="Bungee"/>
              <a:cs typeface="Bungee"/>
              <a:sym typeface="Bungee"/>
            </a:endParaRPr>
          </a:p>
          <a:p>
            <a:pPr indent="-412686" lvl="0" marL="457200" marR="0" rtl="0" algn="l">
              <a:lnSpc>
                <a:spcPct val="120007"/>
              </a:lnSpc>
              <a:spcBef>
                <a:spcPts val="0"/>
              </a:spcBef>
              <a:spcAft>
                <a:spcPts val="0"/>
              </a:spcAft>
              <a:buSzPts val="2899"/>
              <a:buFont typeface="Bungee"/>
              <a:buChar char="-"/>
            </a:pPr>
            <a:r>
              <a:rPr b="1" lang="en-US" sz="2899">
                <a:latin typeface="Bungee"/>
                <a:ea typeface="Bungee"/>
                <a:cs typeface="Bungee"/>
                <a:sym typeface="Bungee"/>
              </a:rPr>
              <a:t>decisions are more local, quicker, more responsive to clients</a:t>
            </a:r>
            <a:endParaRPr b="1" sz="2899">
              <a:latin typeface="Bungee"/>
              <a:ea typeface="Bungee"/>
              <a:cs typeface="Bungee"/>
              <a:sym typeface="Bungee"/>
            </a:endParaRPr>
          </a:p>
          <a:p>
            <a:pPr indent="-412686" lvl="0" marL="457200" marR="0" rtl="0" algn="l">
              <a:lnSpc>
                <a:spcPct val="120007"/>
              </a:lnSpc>
              <a:spcBef>
                <a:spcPts val="0"/>
              </a:spcBef>
              <a:spcAft>
                <a:spcPts val="0"/>
              </a:spcAft>
              <a:buSzPts val="2899"/>
              <a:buFont typeface="Bungee"/>
              <a:buChar char="-"/>
            </a:pPr>
            <a:r>
              <a:rPr b="1" lang="en-US" sz="2899">
                <a:latin typeface="Bungee"/>
                <a:ea typeface="Bungee"/>
                <a:cs typeface="Bungee"/>
                <a:sym typeface="Bungee"/>
              </a:rPr>
              <a:t>increased awareness of cost effectiveness through the organization</a:t>
            </a:r>
            <a:endParaRPr b="1" sz="2899">
              <a:latin typeface="Bungee"/>
              <a:ea typeface="Bungee"/>
              <a:cs typeface="Bungee"/>
              <a:sym typeface="Bungee"/>
            </a:endParaRPr>
          </a:p>
          <a:p>
            <a:pPr indent="-412686" lvl="0" marL="457200" marR="0" rtl="0" algn="l">
              <a:lnSpc>
                <a:spcPct val="120007"/>
              </a:lnSpc>
              <a:spcBef>
                <a:spcPts val="0"/>
              </a:spcBef>
              <a:spcAft>
                <a:spcPts val="0"/>
              </a:spcAft>
              <a:buSzPts val="2899"/>
              <a:buFont typeface="Bungee"/>
              <a:buChar char="-"/>
            </a:pPr>
            <a:r>
              <a:rPr b="1" lang="en-US" sz="2899">
                <a:latin typeface="Bungee"/>
                <a:ea typeface="Bungee"/>
                <a:cs typeface="Bungee"/>
                <a:sym typeface="Bungee"/>
              </a:rPr>
              <a:t>increased motivation and satisfaction by junior management</a:t>
            </a:r>
            <a:endParaRPr b="1" sz="2899">
              <a:latin typeface="Bungee"/>
              <a:ea typeface="Bungee"/>
              <a:cs typeface="Bungee"/>
              <a:sym typeface="Bungee"/>
            </a:endParaRPr>
          </a:p>
        </p:txBody>
      </p:sp>
      <p:sp>
        <p:nvSpPr>
          <p:cNvPr id="459" name="Google Shape;459;p35"/>
          <p:cNvSpPr txBox="1"/>
          <p:nvPr/>
        </p:nvSpPr>
        <p:spPr>
          <a:xfrm>
            <a:off x="12637546" y="5262519"/>
            <a:ext cx="5499000" cy="430800"/>
          </a:xfrm>
          <a:prstGeom prst="rect">
            <a:avLst/>
          </a:prstGeom>
          <a:noFill/>
          <a:ln>
            <a:noFill/>
          </a:ln>
        </p:spPr>
        <p:txBody>
          <a:bodyPr anchorCtr="0" anchor="t" bIns="0" lIns="0" spcFirstLastPara="1" rIns="0" wrap="square" tIns="0">
            <a:spAutoFit/>
          </a:bodyPr>
          <a:lstStyle/>
          <a:p>
            <a:pPr indent="0" lvl="0" marL="0" marR="0" rtl="0" algn="ctr">
              <a:lnSpc>
                <a:spcPct val="120007"/>
              </a:lnSpc>
              <a:spcBef>
                <a:spcPts val="0"/>
              </a:spcBef>
              <a:spcAft>
                <a:spcPts val="0"/>
              </a:spcAft>
              <a:buNone/>
            </a:pPr>
            <a:r>
              <a:rPr b="0" i="0" lang="en-US" sz="2799" u="none" cap="none" strike="noStrike">
                <a:solidFill>
                  <a:srgbClr val="000000"/>
                </a:solidFill>
                <a:latin typeface="Bungee"/>
                <a:ea typeface="Bungee"/>
                <a:cs typeface="Bungee"/>
                <a:sym typeface="Bungee"/>
              </a:rPr>
              <a:t>Canva</a:t>
            </a:r>
            <a:endParaRPr/>
          </a:p>
        </p:txBody>
      </p:sp>
      <p:grpSp>
        <p:nvGrpSpPr>
          <p:cNvPr id="460" name="Google Shape;460;p35"/>
          <p:cNvGrpSpPr/>
          <p:nvPr/>
        </p:nvGrpSpPr>
        <p:grpSpPr>
          <a:xfrm>
            <a:off x="8887175" y="4043675"/>
            <a:ext cx="9224843" cy="6842757"/>
            <a:chOff x="0" y="-47625"/>
            <a:chExt cx="2946387" cy="3483915"/>
          </a:xfrm>
        </p:grpSpPr>
        <p:sp>
          <p:nvSpPr>
            <p:cNvPr id="461" name="Google Shape;461;p35"/>
            <p:cNvSpPr/>
            <p:nvPr/>
          </p:nvSpPr>
          <p:spPr>
            <a:xfrm>
              <a:off x="0" y="0"/>
              <a:ext cx="2946387" cy="3436290"/>
            </a:xfrm>
            <a:custGeom>
              <a:rect b="b" l="l" r="r" t="t"/>
              <a:pathLst>
                <a:path extrusionOk="0" h="3436290" w="2946387">
                  <a:moveTo>
                    <a:pt x="68052" y="0"/>
                  </a:moveTo>
                  <a:lnTo>
                    <a:pt x="2878336" y="0"/>
                  </a:lnTo>
                  <a:cubicBezTo>
                    <a:pt x="2915919" y="0"/>
                    <a:pt x="2946387" y="30468"/>
                    <a:pt x="2946387" y="68052"/>
                  </a:cubicBezTo>
                  <a:lnTo>
                    <a:pt x="2946387" y="3368238"/>
                  </a:lnTo>
                  <a:cubicBezTo>
                    <a:pt x="2946387" y="3405822"/>
                    <a:pt x="2915919" y="3436290"/>
                    <a:pt x="2878336" y="3436290"/>
                  </a:cubicBezTo>
                  <a:lnTo>
                    <a:pt x="68052" y="3436290"/>
                  </a:lnTo>
                  <a:cubicBezTo>
                    <a:pt x="30468" y="3436290"/>
                    <a:pt x="0" y="3405822"/>
                    <a:pt x="0" y="3368238"/>
                  </a:cubicBezTo>
                  <a:lnTo>
                    <a:pt x="0" y="68052"/>
                  </a:lnTo>
                  <a:cubicBezTo>
                    <a:pt x="0" y="30468"/>
                    <a:pt x="30468" y="0"/>
                    <a:pt x="68052"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35"/>
            <p:cNvSpPr txBox="1"/>
            <p:nvPr/>
          </p:nvSpPr>
          <p:spPr>
            <a:xfrm>
              <a:off x="0" y="-47625"/>
              <a:ext cx="2946300" cy="34839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63" name="Google Shape;463;p35"/>
          <p:cNvSpPr txBox="1"/>
          <p:nvPr/>
        </p:nvSpPr>
        <p:spPr>
          <a:xfrm>
            <a:off x="403775" y="2376025"/>
            <a:ext cx="17708100" cy="1622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3100" u="sng">
                <a:latin typeface="Bungee"/>
                <a:ea typeface="Bungee"/>
                <a:cs typeface="Bungee"/>
                <a:sym typeface="Bungee"/>
              </a:rPr>
              <a:t>Centralization</a:t>
            </a:r>
            <a:r>
              <a:rPr lang="en-US" sz="3100">
                <a:latin typeface="Bungee"/>
                <a:ea typeface="Bungee"/>
                <a:cs typeface="Bungee"/>
                <a:sym typeface="Bungee"/>
              </a:rPr>
              <a:t> when all the power for decision making rests at a single point in the organization ultimately in the hands of one person or group, the structure is </a:t>
            </a:r>
            <a:r>
              <a:rPr lang="en-US" sz="3100" u="sng">
                <a:latin typeface="Bungee"/>
                <a:ea typeface="Bungee"/>
                <a:cs typeface="Bungee"/>
                <a:sym typeface="Bungee"/>
              </a:rPr>
              <a:t>centralized.</a:t>
            </a:r>
            <a:endParaRPr sz="100" u="sng"/>
          </a:p>
        </p:txBody>
      </p:sp>
      <p:sp>
        <p:nvSpPr>
          <p:cNvPr id="464" name="Google Shape;464;p35"/>
          <p:cNvSpPr txBox="1"/>
          <p:nvPr/>
        </p:nvSpPr>
        <p:spPr>
          <a:xfrm>
            <a:off x="9369275" y="4405925"/>
            <a:ext cx="7516500" cy="5801400"/>
          </a:xfrm>
          <a:prstGeom prst="rect">
            <a:avLst/>
          </a:prstGeom>
          <a:noFill/>
          <a:ln>
            <a:noFill/>
          </a:ln>
        </p:spPr>
        <p:txBody>
          <a:bodyPr anchorCtr="0" anchor="t" bIns="0" lIns="0" spcFirstLastPara="1" rIns="0" wrap="square" tIns="0">
            <a:spAutoFit/>
          </a:bodyPr>
          <a:lstStyle/>
          <a:p>
            <a:pPr indent="0" lvl="0" marL="457200" marR="0" rtl="0" algn="ctr">
              <a:lnSpc>
                <a:spcPct val="120007"/>
              </a:lnSpc>
              <a:spcBef>
                <a:spcPts val="0"/>
              </a:spcBef>
              <a:spcAft>
                <a:spcPts val="0"/>
              </a:spcAft>
              <a:buNone/>
            </a:pPr>
            <a:r>
              <a:rPr b="1" lang="en-US" sz="2899" u="sng">
                <a:latin typeface="Bungee"/>
                <a:ea typeface="Bungee"/>
                <a:cs typeface="Bungee"/>
                <a:sym typeface="Bungee"/>
              </a:rPr>
              <a:t>DIS</a:t>
            </a:r>
            <a:r>
              <a:rPr b="1" lang="en-US" sz="2899" u="sng">
                <a:latin typeface="Bungee"/>
                <a:ea typeface="Bungee"/>
                <a:cs typeface="Bungee"/>
                <a:sym typeface="Bungee"/>
              </a:rPr>
              <a:t>Advantages:</a:t>
            </a:r>
            <a:endParaRPr b="1" sz="2899">
              <a:latin typeface="Bungee"/>
              <a:ea typeface="Bungee"/>
              <a:cs typeface="Bungee"/>
              <a:sym typeface="Bungee"/>
            </a:endParaRPr>
          </a:p>
          <a:p>
            <a:pPr indent="-412686" lvl="0" marL="457200" marR="0" rtl="0" algn="l">
              <a:lnSpc>
                <a:spcPct val="120007"/>
              </a:lnSpc>
              <a:spcBef>
                <a:spcPts val="0"/>
              </a:spcBef>
              <a:spcAft>
                <a:spcPts val="0"/>
              </a:spcAft>
              <a:buSzPts val="2899"/>
              <a:buFont typeface="Bungee"/>
              <a:buChar char="-"/>
            </a:pPr>
            <a:r>
              <a:rPr b="1" lang="en-US" sz="2899">
                <a:latin typeface="Bungee"/>
                <a:ea typeface="Bungee"/>
                <a:cs typeface="Bungee"/>
                <a:sym typeface="Bungee"/>
              </a:rPr>
              <a:t>Requires good communication and adequate control to and from the center</a:t>
            </a:r>
            <a:endParaRPr b="1" sz="2899">
              <a:latin typeface="Bungee"/>
              <a:ea typeface="Bungee"/>
              <a:cs typeface="Bungee"/>
              <a:sym typeface="Bungee"/>
            </a:endParaRPr>
          </a:p>
          <a:p>
            <a:pPr indent="-412686" lvl="0" marL="457200" marR="0" rtl="0" algn="l">
              <a:lnSpc>
                <a:spcPct val="120007"/>
              </a:lnSpc>
              <a:spcBef>
                <a:spcPts val="0"/>
              </a:spcBef>
              <a:spcAft>
                <a:spcPts val="0"/>
              </a:spcAft>
              <a:buSzPts val="2899"/>
              <a:buFont typeface="Bungee"/>
              <a:buChar char="-"/>
            </a:pPr>
            <a:r>
              <a:rPr b="1" lang="en-US" sz="2899">
                <a:latin typeface="Bungee"/>
                <a:ea typeface="Bungee"/>
                <a:cs typeface="Bungee"/>
                <a:sym typeface="Bungee"/>
              </a:rPr>
              <a:t>Need for center to coordinate/integrate</a:t>
            </a:r>
            <a:endParaRPr b="1" sz="2899">
              <a:latin typeface="Bungee"/>
              <a:ea typeface="Bungee"/>
              <a:cs typeface="Bungee"/>
              <a:sym typeface="Bungee"/>
            </a:endParaRPr>
          </a:p>
          <a:p>
            <a:pPr indent="-412686" lvl="0" marL="457200" marR="0" rtl="0" algn="l">
              <a:lnSpc>
                <a:spcPct val="120007"/>
              </a:lnSpc>
              <a:spcBef>
                <a:spcPts val="0"/>
              </a:spcBef>
              <a:spcAft>
                <a:spcPts val="0"/>
              </a:spcAft>
              <a:buSzPts val="2899"/>
              <a:buFont typeface="Bungee"/>
              <a:buChar char="-"/>
            </a:pPr>
            <a:r>
              <a:rPr b="1" lang="en-US" sz="2899">
                <a:latin typeface="Bungee"/>
                <a:ea typeface="Bungee"/>
                <a:cs typeface="Bungee"/>
                <a:sym typeface="Bungee"/>
              </a:rPr>
              <a:t>Can lead to inequity in treatment of clients</a:t>
            </a:r>
            <a:endParaRPr b="1" sz="2899">
              <a:latin typeface="Bungee"/>
              <a:ea typeface="Bungee"/>
              <a:cs typeface="Bungee"/>
              <a:sym typeface="Bungee"/>
            </a:endParaRPr>
          </a:p>
          <a:p>
            <a:pPr indent="-412686" lvl="0" marL="457200" marR="0" rtl="0" algn="l">
              <a:lnSpc>
                <a:spcPct val="120007"/>
              </a:lnSpc>
              <a:spcBef>
                <a:spcPts val="0"/>
              </a:spcBef>
              <a:spcAft>
                <a:spcPts val="0"/>
              </a:spcAft>
              <a:buSzPts val="2899"/>
              <a:buFont typeface="Bungee"/>
              <a:buChar char="-"/>
            </a:pPr>
            <a:r>
              <a:rPr b="1" lang="en-US" sz="2899">
                <a:latin typeface="Bungee"/>
                <a:ea typeface="Bungee"/>
                <a:cs typeface="Bungee"/>
                <a:sym typeface="Bungee"/>
              </a:rPr>
              <a:t>need individuals willing </a:t>
            </a:r>
            <a:endParaRPr b="1" sz="2899">
              <a:latin typeface="Bungee"/>
              <a:ea typeface="Bungee"/>
              <a:cs typeface="Bungee"/>
              <a:sym typeface="Bungee"/>
            </a:endParaRPr>
          </a:p>
          <a:p>
            <a:pPr indent="-412686" lvl="0" marL="457200" marR="0" rtl="0" algn="l">
              <a:lnSpc>
                <a:spcPct val="120007"/>
              </a:lnSpc>
              <a:spcBef>
                <a:spcPts val="0"/>
              </a:spcBef>
              <a:spcAft>
                <a:spcPts val="0"/>
              </a:spcAft>
              <a:buSzPts val="2899"/>
              <a:buFont typeface="Bungee"/>
              <a:buChar char="-"/>
            </a:pPr>
            <a:r>
              <a:rPr b="1" lang="en-US" sz="2899">
                <a:latin typeface="Bungee"/>
                <a:ea typeface="Bungee"/>
                <a:cs typeface="Bungee"/>
                <a:sym typeface="Bungee"/>
              </a:rPr>
              <a:t>to take on additional responsibilities</a:t>
            </a:r>
            <a:endParaRPr b="1" sz="2899">
              <a:latin typeface="Bungee"/>
              <a:ea typeface="Bungee"/>
              <a:cs typeface="Bungee"/>
              <a:sym typeface="Bungee"/>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3FC"/>
        </a:solidFill>
      </p:bgPr>
    </p:bg>
    <p:spTree>
      <p:nvGrpSpPr>
        <p:cNvPr id="468" name="Shape 468"/>
        <p:cNvGrpSpPr/>
        <p:nvPr/>
      </p:nvGrpSpPr>
      <p:grpSpPr>
        <a:xfrm>
          <a:off x="0" y="0"/>
          <a:ext cx="0" cy="0"/>
          <a:chOff x="0" y="0"/>
          <a:chExt cx="0" cy="0"/>
        </a:xfrm>
      </p:grpSpPr>
      <p:grpSp>
        <p:nvGrpSpPr>
          <p:cNvPr id="469" name="Google Shape;469;p36"/>
          <p:cNvGrpSpPr/>
          <p:nvPr/>
        </p:nvGrpSpPr>
        <p:grpSpPr>
          <a:xfrm>
            <a:off x="1599075" y="159334"/>
            <a:ext cx="14580594" cy="1962627"/>
            <a:chOff x="0" y="-260433"/>
            <a:chExt cx="19440792" cy="2616836"/>
          </a:xfrm>
        </p:grpSpPr>
        <p:grpSp>
          <p:nvGrpSpPr>
            <p:cNvPr id="470" name="Google Shape;470;p36"/>
            <p:cNvGrpSpPr/>
            <p:nvPr/>
          </p:nvGrpSpPr>
          <p:grpSpPr>
            <a:xfrm>
              <a:off x="228411" y="83665"/>
              <a:ext cx="19212381" cy="2272738"/>
              <a:chOff x="0" y="-47625"/>
              <a:chExt cx="3513346" cy="415613"/>
            </a:xfrm>
          </p:grpSpPr>
          <p:sp>
            <p:nvSpPr>
              <p:cNvPr id="471" name="Google Shape;471;p36"/>
              <p:cNvSpPr/>
              <p:nvPr/>
            </p:nvSpPr>
            <p:spPr>
              <a:xfrm>
                <a:off x="0" y="0"/>
                <a:ext cx="3513346" cy="367988"/>
              </a:xfrm>
              <a:custGeom>
                <a:rect b="b" l="l" r="r" t="t"/>
                <a:pathLst>
                  <a:path extrusionOk="0" h="367988" w="3513346">
                    <a:moveTo>
                      <a:pt x="29599" y="0"/>
                    </a:moveTo>
                    <a:lnTo>
                      <a:pt x="3483747" y="0"/>
                    </a:lnTo>
                    <a:cubicBezTo>
                      <a:pt x="3491597" y="0"/>
                      <a:pt x="3499126" y="3118"/>
                      <a:pt x="3504677" y="8669"/>
                    </a:cubicBezTo>
                    <a:cubicBezTo>
                      <a:pt x="3510228" y="14220"/>
                      <a:pt x="3513346" y="21749"/>
                      <a:pt x="3513346" y="29599"/>
                    </a:cubicBezTo>
                    <a:lnTo>
                      <a:pt x="3513346" y="338389"/>
                    </a:lnTo>
                    <a:cubicBezTo>
                      <a:pt x="3513346" y="346239"/>
                      <a:pt x="3510228" y="353768"/>
                      <a:pt x="3504677" y="359318"/>
                    </a:cubicBezTo>
                    <a:cubicBezTo>
                      <a:pt x="3499126" y="364869"/>
                      <a:pt x="3491597" y="367988"/>
                      <a:pt x="3483747" y="367988"/>
                    </a:cubicBezTo>
                    <a:lnTo>
                      <a:pt x="29599" y="367988"/>
                    </a:lnTo>
                    <a:cubicBezTo>
                      <a:pt x="21749" y="367988"/>
                      <a:pt x="14220" y="364869"/>
                      <a:pt x="8669" y="359318"/>
                    </a:cubicBezTo>
                    <a:cubicBezTo>
                      <a:pt x="3118" y="353768"/>
                      <a:pt x="0" y="346239"/>
                      <a:pt x="0" y="338389"/>
                    </a:cubicBezTo>
                    <a:lnTo>
                      <a:pt x="0" y="29599"/>
                    </a:lnTo>
                    <a:cubicBezTo>
                      <a:pt x="0" y="21749"/>
                      <a:pt x="3118" y="14220"/>
                      <a:pt x="8669" y="8669"/>
                    </a:cubicBezTo>
                    <a:cubicBezTo>
                      <a:pt x="14220" y="3118"/>
                      <a:pt x="21749" y="0"/>
                      <a:pt x="29599"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36"/>
              <p:cNvSpPr txBox="1"/>
              <p:nvPr/>
            </p:nvSpPr>
            <p:spPr>
              <a:xfrm>
                <a:off x="0" y="-47625"/>
                <a:ext cx="3513300" cy="415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73" name="Google Shape;473;p36"/>
            <p:cNvGrpSpPr/>
            <p:nvPr/>
          </p:nvGrpSpPr>
          <p:grpSpPr>
            <a:xfrm>
              <a:off x="0" y="-260433"/>
              <a:ext cx="19105496" cy="2272738"/>
              <a:chOff x="0" y="-47625"/>
              <a:chExt cx="3493800" cy="415613"/>
            </a:xfrm>
          </p:grpSpPr>
          <p:sp>
            <p:nvSpPr>
              <p:cNvPr id="474" name="Google Shape;474;p36"/>
              <p:cNvSpPr/>
              <p:nvPr/>
            </p:nvSpPr>
            <p:spPr>
              <a:xfrm>
                <a:off x="0" y="0"/>
                <a:ext cx="3493704" cy="367988"/>
              </a:xfrm>
              <a:custGeom>
                <a:rect b="b" l="l" r="r" t="t"/>
                <a:pathLst>
                  <a:path extrusionOk="0" h="367988" w="3493704">
                    <a:moveTo>
                      <a:pt x="29765" y="0"/>
                    </a:moveTo>
                    <a:lnTo>
                      <a:pt x="3463939" y="0"/>
                    </a:lnTo>
                    <a:cubicBezTo>
                      <a:pt x="3480377" y="0"/>
                      <a:pt x="3493704" y="13326"/>
                      <a:pt x="3493704" y="29765"/>
                    </a:cubicBezTo>
                    <a:lnTo>
                      <a:pt x="3493704" y="338223"/>
                    </a:lnTo>
                    <a:cubicBezTo>
                      <a:pt x="3493704" y="354661"/>
                      <a:pt x="3480377" y="367988"/>
                      <a:pt x="3463939" y="367988"/>
                    </a:cubicBezTo>
                    <a:lnTo>
                      <a:pt x="29765" y="367988"/>
                    </a:lnTo>
                    <a:cubicBezTo>
                      <a:pt x="13326" y="367988"/>
                      <a:pt x="0" y="354661"/>
                      <a:pt x="0" y="338223"/>
                    </a:cubicBezTo>
                    <a:lnTo>
                      <a:pt x="0" y="29765"/>
                    </a:lnTo>
                    <a:cubicBezTo>
                      <a:pt x="0" y="13326"/>
                      <a:pt x="13326" y="0"/>
                      <a:pt x="29765"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36"/>
              <p:cNvSpPr txBox="1"/>
              <p:nvPr/>
            </p:nvSpPr>
            <p:spPr>
              <a:xfrm>
                <a:off x="0" y="-47625"/>
                <a:ext cx="3493800" cy="415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476" name="Google Shape;476;p36"/>
          <p:cNvSpPr txBox="1"/>
          <p:nvPr/>
        </p:nvSpPr>
        <p:spPr>
          <a:xfrm>
            <a:off x="2140202" y="812034"/>
            <a:ext cx="13498200" cy="646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4200">
                <a:latin typeface="Bungee"/>
                <a:ea typeface="Bungee"/>
                <a:cs typeface="Bungee"/>
                <a:sym typeface="Bungee"/>
              </a:rPr>
              <a:t>Centralization and decentralization</a:t>
            </a:r>
            <a:endParaRPr sz="200"/>
          </a:p>
        </p:txBody>
      </p:sp>
      <p:grpSp>
        <p:nvGrpSpPr>
          <p:cNvPr id="477" name="Google Shape;477;p36"/>
          <p:cNvGrpSpPr/>
          <p:nvPr/>
        </p:nvGrpSpPr>
        <p:grpSpPr>
          <a:xfrm>
            <a:off x="4276950" y="2897575"/>
            <a:ext cx="9781710" cy="7547553"/>
            <a:chOff x="0" y="-47625"/>
            <a:chExt cx="2946387" cy="3483915"/>
          </a:xfrm>
        </p:grpSpPr>
        <p:sp>
          <p:nvSpPr>
            <p:cNvPr id="478" name="Google Shape;478;p36"/>
            <p:cNvSpPr/>
            <p:nvPr/>
          </p:nvSpPr>
          <p:spPr>
            <a:xfrm>
              <a:off x="0" y="0"/>
              <a:ext cx="2946387" cy="3436290"/>
            </a:xfrm>
            <a:custGeom>
              <a:rect b="b" l="l" r="r" t="t"/>
              <a:pathLst>
                <a:path extrusionOk="0" h="3436290" w="2946387">
                  <a:moveTo>
                    <a:pt x="68052" y="0"/>
                  </a:moveTo>
                  <a:lnTo>
                    <a:pt x="2878336" y="0"/>
                  </a:lnTo>
                  <a:cubicBezTo>
                    <a:pt x="2915919" y="0"/>
                    <a:pt x="2946387" y="30468"/>
                    <a:pt x="2946387" y="68052"/>
                  </a:cubicBezTo>
                  <a:lnTo>
                    <a:pt x="2946387" y="3368238"/>
                  </a:lnTo>
                  <a:cubicBezTo>
                    <a:pt x="2946387" y="3405822"/>
                    <a:pt x="2915919" y="3436290"/>
                    <a:pt x="2878336" y="3436290"/>
                  </a:cubicBezTo>
                  <a:lnTo>
                    <a:pt x="68052" y="3436290"/>
                  </a:lnTo>
                  <a:cubicBezTo>
                    <a:pt x="30468" y="3436290"/>
                    <a:pt x="0" y="3405822"/>
                    <a:pt x="0" y="3368238"/>
                  </a:cubicBezTo>
                  <a:lnTo>
                    <a:pt x="0" y="68052"/>
                  </a:lnTo>
                  <a:cubicBezTo>
                    <a:pt x="0" y="30468"/>
                    <a:pt x="30468" y="0"/>
                    <a:pt x="68052"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36"/>
            <p:cNvSpPr txBox="1"/>
            <p:nvPr/>
          </p:nvSpPr>
          <p:spPr>
            <a:xfrm>
              <a:off x="0" y="-47625"/>
              <a:ext cx="2946300" cy="34839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80" name="Google Shape;480;p36"/>
          <p:cNvSpPr txBox="1"/>
          <p:nvPr/>
        </p:nvSpPr>
        <p:spPr>
          <a:xfrm>
            <a:off x="4857225" y="3231850"/>
            <a:ext cx="8782200" cy="6511200"/>
          </a:xfrm>
          <a:prstGeom prst="rect">
            <a:avLst/>
          </a:prstGeom>
          <a:noFill/>
          <a:ln>
            <a:noFill/>
          </a:ln>
        </p:spPr>
        <p:txBody>
          <a:bodyPr anchorCtr="0" anchor="t" bIns="0" lIns="0" spcFirstLastPara="1" rIns="0" wrap="square" tIns="0">
            <a:spAutoFit/>
          </a:bodyPr>
          <a:lstStyle/>
          <a:p>
            <a:pPr indent="0" lvl="0" marL="457200" marR="0" rtl="0" algn="ctr">
              <a:lnSpc>
                <a:spcPct val="120007"/>
              </a:lnSpc>
              <a:spcBef>
                <a:spcPts val="0"/>
              </a:spcBef>
              <a:spcAft>
                <a:spcPts val="0"/>
              </a:spcAft>
              <a:buNone/>
            </a:pPr>
            <a:r>
              <a:rPr b="1" lang="en-US" sz="4500" u="sng">
                <a:latin typeface="Bungee"/>
                <a:ea typeface="Bungee"/>
                <a:cs typeface="Bungee"/>
                <a:sym typeface="Bungee"/>
              </a:rPr>
              <a:t>In general, Large organizations lean towards</a:t>
            </a:r>
            <a:r>
              <a:rPr b="1" lang="en-US" sz="4500" u="sng">
                <a:latin typeface="Bungee"/>
                <a:ea typeface="Bungee"/>
                <a:cs typeface="Bungee"/>
                <a:sym typeface="Bungee"/>
              </a:rPr>
              <a:t>:</a:t>
            </a:r>
            <a:endParaRPr b="1" sz="4500">
              <a:latin typeface="Bungee"/>
              <a:ea typeface="Bungee"/>
              <a:cs typeface="Bungee"/>
              <a:sym typeface="Bungee"/>
            </a:endParaRPr>
          </a:p>
          <a:p>
            <a:pPr indent="-514350" lvl="0" marL="457200" marR="0" rtl="0" algn="l">
              <a:lnSpc>
                <a:spcPct val="120007"/>
              </a:lnSpc>
              <a:spcBef>
                <a:spcPts val="0"/>
              </a:spcBef>
              <a:spcAft>
                <a:spcPts val="0"/>
              </a:spcAft>
              <a:buSzPts val="4500"/>
              <a:buFont typeface="Bungee"/>
              <a:buChar char="-"/>
            </a:pPr>
            <a:r>
              <a:rPr b="1" lang="en-US" sz="4500">
                <a:latin typeface="Bungee"/>
                <a:ea typeface="Bungee"/>
                <a:cs typeface="Bungee"/>
                <a:sym typeface="Bungee"/>
              </a:rPr>
              <a:t>less centralization</a:t>
            </a:r>
            <a:endParaRPr b="1" sz="4500">
              <a:latin typeface="Bungee"/>
              <a:ea typeface="Bungee"/>
              <a:cs typeface="Bungee"/>
              <a:sym typeface="Bungee"/>
            </a:endParaRPr>
          </a:p>
          <a:p>
            <a:pPr indent="-514350" lvl="0" marL="457200" marR="0" rtl="0" algn="l">
              <a:lnSpc>
                <a:spcPct val="120007"/>
              </a:lnSpc>
              <a:spcBef>
                <a:spcPts val="0"/>
              </a:spcBef>
              <a:spcAft>
                <a:spcPts val="0"/>
              </a:spcAft>
              <a:buSzPts val="4500"/>
              <a:buFont typeface="Bungee"/>
              <a:buChar char="-"/>
            </a:pPr>
            <a:r>
              <a:rPr b="1" lang="en-US" sz="4500">
                <a:latin typeface="Bungee"/>
                <a:ea typeface="Bungee"/>
                <a:cs typeface="Bungee"/>
                <a:sym typeface="Bungee"/>
              </a:rPr>
              <a:t>more specialization</a:t>
            </a:r>
            <a:endParaRPr b="1" sz="4500">
              <a:latin typeface="Bungee"/>
              <a:ea typeface="Bungee"/>
              <a:cs typeface="Bungee"/>
              <a:sym typeface="Bungee"/>
            </a:endParaRPr>
          </a:p>
          <a:p>
            <a:pPr indent="-514350" lvl="0" marL="457200" marR="0" rtl="0" algn="l">
              <a:lnSpc>
                <a:spcPct val="120007"/>
              </a:lnSpc>
              <a:spcBef>
                <a:spcPts val="0"/>
              </a:spcBef>
              <a:spcAft>
                <a:spcPts val="0"/>
              </a:spcAft>
              <a:buSzPts val="4500"/>
              <a:buFont typeface="Bungee"/>
              <a:buChar char="-"/>
            </a:pPr>
            <a:r>
              <a:rPr b="1" lang="en-US" sz="4500">
                <a:latin typeface="Bungee"/>
                <a:ea typeface="Bungee"/>
                <a:cs typeface="Bungee"/>
                <a:sym typeface="Bungee"/>
              </a:rPr>
              <a:t>more rules and procedures to be followed</a:t>
            </a:r>
            <a:endParaRPr b="1" sz="4500">
              <a:latin typeface="Bungee"/>
              <a:ea typeface="Bungee"/>
              <a:cs typeface="Bungee"/>
              <a:sym typeface="Bungee"/>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CC"/>
        </a:solidFill>
      </p:bgPr>
    </p:bg>
    <p:spTree>
      <p:nvGrpSpPr>
        <p:cNvPr id="484" name="Shape 484"/>
        <p:cNvGrpSpPr/>
        <p:nvPr/>
      </p:nvGrpSpPr>
      <p:grpSpPr>
        <a:xfrm>
          <a:off x="0" y="0"/>
          <a:ext cx="0" cy="0"/>
          <a:chOff x="0" y="0"/>
          <a:chExt cx="0" cy="0"/>
        </a:xfrm>
      </p:grpSpPr>
      <p:grpSp>
        <p:nvGrpSpPr>
          <p:cNvPr id="485" name="Google Shape;485;p37"/>
          <p:cNvGrpSpPr/>
          <p:nvPr/>
        </p:nvGrpSpPr>
        <p:grpSpPr>
          <a:xfrm>
            <a:off x="588050" y="413349"/>
            <a:ext cx="10662149" cy="9444097"/>
            <a:chOff x="0" y="-47625"/>
            <a:chExt cx="5097604" cy="4009211"/>
          </a:xfrm>
        </p:grpSpPr>
        <p:sp>
          <p:nvSpPr>
            <p:cNvPr id="486" name="Google Shape;486;p37"/>
            <p:cNvSpPr/>
            <p:nvPr/>
          </p:nvSpPr>
          <p:spPr>
            <a:xfrm>
              <a:off x="0" y="0"/>
              <a:ext cx="5097604" cy="3961586"/>
            </a:xfrm>
            <a:custGeom>
              <a:rect b="b" l="l" r="r" t="t"/>
              <a:pathLst>
                <a:path extrusionOk="0" h="3961586" w="5097604">
                  <a:moveTo>
                    <a:pt x="37031" y="0"/>
                  </a:moveTo>
                  <a:lnTo>
                    <a:pt x="5060573" y="0"/>
                  </a:lnTo>
                  <a:cubicBezTo>
                    <a:pt x="5081024" y="0"/>
                    <a:pt x="5097604" y="16579"/>
                    <a:pt x="5097604" y="37031"/>
                  </a:cubicBezTo>
                  <a:lnTo>
                    <a:pt x="5097604" y="3924555"/>
                  </a:lnTo>
                  <a:cubicBezTo>
                    <a:pt x="5097604" y="3945007"/>
                    <a:pt x="5081024" y="3961586"/>
                    <a:pt x="5060573" y="3961586"/>
                  </a:cubicBezTo>
                  <a:lnTo>
                    <a:pt x="37031" y="3961586"/>
                  </a:lnTo>
                  <a:cubicBezTo>
                    <a:pt x="16579" y="3961586"/>
                    <a:pt x="0" y="3945007"/>
                    <a:pt x="0" y="3924555"/>
                  </a:cubicBezTo>
                  <a:lnTo>
                    <a:pt x="0" y="37031"/>
                  </a:lnTo>
                  <a:cubicBezTo>
                    <a:pt x="0" y="16579"/>
                    <a:pt x="16579" y="0"/>
                    <a:pt x="37031"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37"/>
            <p:cNvSpPr txBox="1"/>
            <p:nvPr/>
          </p:nvSpPr>
          <p:spPr>
            <a:xfrm>
              <a:off x="0" y="-47625"/>
              <a:ext cx="5097600" cy="4009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88" name="Google Shape;488;p37"/>
          <p:cNvSpPr/>
          <p:nvPr/>
        </p:nvSpPr>
        <p:spPr>
          <a:xfrm rot="-3921286">
            <a:off x="10535621" y="1272019"/>
            <a:ext cx="10726116" cy="9224459"/>
          </a:xfrm>
          <a:custGeom>
            <a:rect b="b" l="l" r="r" t="t"/>
            <a:pathLst>
              <a:path extrusionOk="0" h="9213381" w="10713234">
                <a:moveTo>
                  <a:pt x="0" y="0"/>
                </a:moveTo>
                <a:lnTo>
                  <a:pt x="10713234" y="0"/>
                </a:lnTo>
                <a:lnTo>
                  <a:pt x="10713234" y="9213381"/>
                </a:lnTo>
                <a:lnTo>
                  <a:pt x="0" y="9213381"/>
                </a:lnTo>
                <a:lnTo>
                  <a:pt x="0" y="0"/>
                </a:lnTo>
                <a:close/>
              </a:path>
            </a:pathLst>
          </a:custGeom>
          <a:blipFill rotWithShape="1">
            <a:blip r:embed="rId3">
              <a:alphaModFix/>
            </a:blip>
            <a:stretch>
              <a:fillRect b="0" l="0" r="0" t="0"/>
            </a:stretch>
          </a:blipFill>
          <a:ln>
            <a:noFill/>
          </a:ln>
        </p:spPr>
      </p:sp>
      <p:sp>
        <p:nvSpPr>
          <p:cNvPr id="489" name="Google Shape;489;p37"/>
          <p:cNvSpPr/>
          <p:nvPr/>
        </p:nvSpPr>
        <p:spPr>
          <a:xfrm>
            <a:off x="11453700" y="1824999"/>
            <a:ext cx="6574808" cy="5485761"/>
          </a:xfrm>
          <a:custGeom>
            <a:rect b="b" l="l" r="r" t="t"/>
            <a:pathLst>
              <a:path extrusionOk="0" h="4942127" w="6246848">
                <a:moveTo>
                  <a:pt x="0" y="0"/>
                </a:moveTo>
                <a:lnTo>
                  <a:pt x="6246848" y="0"/>
                </a:lnTo>
                <a:lnTo>
                  <a:pt x="6246848" y="4942127"/>
                </a:lnTo>
                <a:lnTo>
                  <a:pt x="0" y="4942127"/>
                </a:lnTo>
                <a:lnTo>
                  <a:pt x="0" y="0"/>
                </a:lnTo>
                <a:close/>
              </a:path>
            </a:pathLst>
          </a:custGeom>
          <a:blipFill rotWithShape="1">
            <a:blip r:embed="rId4">
              <a:alphaModFix/>
            </a:blip>
            <a:stretch>
              <a:fillRect b="0" l="0" r="0" t="0"/>
            </a:stretch>
          </a:blipFill>
          <a:ln>
            <a:noFill/>
          </a:ln>
        </p:spPr>
      </p:sp>
      <p:sp>
        <p:nvSpPr>
          <p:cNvPr id="490" name="Google Shape;490;p37"/>
          <p:cNvSpPr txBox="1"/>
          <p:nvPr/>
        </p:nvSpPr>
        <p:spPr>
          <a:xfrm>
            <a:off x="11850375" y="3359275"/>
            <a:ext cx="5087700" cy="2093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4000">
                <a:latin typeface="Bungee"/>
                <a:ea typeface="Bungee"/>
                <a:cs typeface="Bungee"/>
                <a:sym typeface="Bungee"/>
              </a:rPr>
              <a:t>Levels</a:t>
            </a:r>
            <a:endParaRPr sz="4000">
              <a:latin typeface="Bungee"/>
              <a:ea typeface="Bungee"/>
              <a:cs typeface="Bungee"/>
              <a:sym typeface="Bungee"/>
            </a:endParaRPr>
          </a:p>
          <a:p>
            <a:pPr indent="0" lvl="0" marL="0" marR="0" rtl="0" algn="ctr">
              <a:lnSpc>
                <a:spcPct val="120000"/>
              </a:lnSpc>
              <a:spcBef>
                <a:spcPts val="0"/>
              </a:spcBef>
              <a:spcAft>
                <a:spcPts val="0"/>
              </a:spcAft>
              <a:buNone/>
            </a:pPr>
            <a:r>
              <a:rPr lang="en-US" sz="4000">
                <a:latin typeface="Bungee"/>
                <a:ea typeface="Bungee"/>
                <a:cs typeface="Bungee"/>
                <a:sym typeface="Bungee"/>
              </a:rPr>
              <a:t>of the</a:t>
            </a:r>
            <a:endParaRPr sz="4000">
              <a:latin typeface="Bungee"/>
              <a:ea typeface="Bungee"/>
              <a:cs typeface="Bungee"/>
              <a:sym typeface="Bungee"/>
            </a:endParaRPr>
          </a:p>
          <a:p>
            <a:pPr indent="0" lvl="0" marL="0" marR="0" rtl="0" algn="ctr">
              <a:lnSpc>
                <a:spcPct val="120000"/>
              </a:lnSpc>
              <a:spcBef>
                <a:spcPts val="0"/>
              </a:spcBef>
              <a:spcAft>
                <a:spcPts val="0"/>
              </a:spcAft>
              <a:buNone/>
            </a:pPr>
            <a:r>
              <a:rPr lang="en-US" sz="4000">
                <a:latin typeface="Bungee"/>
                <a:ea typeface="Bungee"/>
                <a:cs typeface="Bungee"/>
                <a:sym typeface="Bungee"/>
              </a:rPr>
              <a:t>organization</a:t>
            </a:r>
            <a:endParaRPr sz="4000">
              <a:latin typeface="Bungee"/>
              <a:ea typeface="Bungee"/>
              <a:cs typeface="Bungee"/>
              <a:sym typeface="Bungee"/>
            </a:endParaRPr>
          </a:p>
        </p:txBody>
      </p:sp>
      <p:sp>
        <p:nvSpPr>
          <p:cNvPr id="491" name="Google Shape;491;p37"/>
          <p:cNvSpPr/>
          <p:nvPr/>
        </p:nvSpPr>
        <p:spPr>
          <a:xfrm rot="-1490110">
            <a:off x="11227709" y="137852"/>
            <a:ext cx="1011533" cy="1612589"/>
          </a:xfrm>
          <a:custGeom>
            <a:rect b="b" l="l" r="r" t="t"/>
            <a:pathLst>
              <a:path extrusionOk="0" h="1612624" w="1011555">
                <a:moveTo>
                  <a:pt x="0" y="0"/>
                </a:moveTo>
                <a:lnTo>
                  <a:pt x="1011555" y="0"/>
                </a:lnTo>
                <a:lnTo>
                  <a:pt x="1011555" y="1612623"/>
                </a:lnTo>
                <a:lnTo>
                  <a:pt x="0" y="1612623"/>
                </a:lnTo>
                <a:lnTo>
                  <a:pt x="0" y="0"/>
                </a:lnTo>
                <a:close/>
              </a:path>
            </a:pathLst>
          </a:custGeom>
          <a:blipFill rotWithShape="1">
            <a:blip r:embed="rId5">
              <a:alphaModFix/>
            </a:blip>
            <a:stretch>
              <a:fillRect b="0" l="0" r="0" t="0"/>
            </a:stretch>
          </a:blipFill>
          <a:ln>
            <a:noFill/>
          </a:ln>
        </p:spPr>
      </p:sp>
      <p:sp>
        <p:nvSpPr>
          <p:cNvPr id="492" name="Google Shape;492;p37"/>
          <p:cNvSpPr txBox="1"/>
          <p:nvPr/>
        </p:nvSpPr>
        <p:spPr>
          <a:xfrm>
            <a:off x="735100" y="618025"/>
            <a:ext cx="10332600" cy="908370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lang="en-US" sz="3700">
                <a:latin typeface="Roboto"/>
                <a:ea typeface="Roboto"/>
                <a:cs typeface="Roboto"/>
                <a:sym typeface="Roboto"/>
              </a:rPr>
              <a:t>According to Drucker, organizations are layered into </a:t>
            </a:r>
            <a:r>
              <a:rPr b="1" lang="en-US" sz="3700">
                <a:latin typeface="Roboto"/>
                <a:ea typeface="Roboto"/>
                <a:cs typeface="Roboto"/>
                <a:sym typeface="Roboto"/>
              </a:rPr>
              <a:t>three main levels</a:t>
            </a:r>
            <a:r>
              <a:rPr lang="en-US" sz="3700">
                <a:latin typeface="Roboto"/>
                <a:ea typeface="Roboto"/>
                <a:cs typeface="Roboto"/>
                <a:sym typeface="Roboto"/>
              </a:rPr>
              <a:t>:</a:t>
            </a:r>
            <a:endParaRPr sz="3600">
              <a:latin typeface="Roboto"/>
              <a:ea typeface="Roboto"/>
              <a:cs typeface="Roboto"/>
              <a:sym typeface="Roboto"/>
            </a:endParaRPr>
          </a:p>
          <a:p>
            <a:pPr indent="-463550" lvl="0" marL="457200" marR="0" rtl="0" algn="l">
              <a:lnSpc>
                <a:spcPct val="115000"/>
              </a:lnSpc>
              <a:spcBef>
                <a:spcPts val="0"/>
              </a:spcBef>
              <a:spcAft>
                <a:spcPts val="0"/>
              </a:spcAft>
              <a:buSzPts val="3700"/>
              <a:buFont typeface="Roboto"/>
              <a:buChar char="●"/>
            </a:pPr>
            <a:r>
              <a:rPr lang="en-US" sz="3700">
                <a:latin typeface="Roboto"/>
                <a:ea typeface="Roboto"/>
                <a:cs typeface="Roboto"/>
                <a:sym typeface="Roboto"/>
              </a:rPr>
              <a:t>The </a:t>
            </a:r>
            <a:r>
              <a:rPr lang="en-US" sz="3700" u="sng">
                <a:latin typeface="Roboto"/>
                <a:ea typeface="Roboto"/>
                <a:cs typeface="Roboto"/>
                <a:sym typeface="Roboto"/>
              </a:rPr>
              <a:t>Technical level</a:t>
            </a:r>
            <a:r>
              <a:rPr lang="en-US" sz="3700">
                <a:latin typeface="Roboto"/>
                <a:ea typeface="Roboto"/>
                <a:cs typeface="Roboto"/>
                <a:sym typeface="Roboto"/>
              </a:rPr>
              <a:t> of the organization is concerned with specific operations and defined tasks, with actual jobs to be done, and with performance of the technical function</a:t>
            </a:r>
            <a:endParaRPr sz="3700">
              <a:latin typeface="Roboto"/>
              <a:ea typeface="Roboto"/>
              <a:cs typeface="Roboto"/>
              <a:sym typeface="Roboto"/>
            </a:endParaRPr>
          </a:p>
          <a:p>
            <a:pPr indent="-463550" lvl="0" marL="457200" marR="0" rtl="0" algn="l">
              <a:lnSpc>
                <a:spcPct val="115000"/>
              </a:lnSpc>
              <a:spcBef>
                <a:spcPts val="0"/>
              </a:spcBef>
              <a:spcAft>
                <a:spcPts val="0"/>
              </a:spcAft>
              <a:buSzPts val="3700"/>
              <a:buFont typeface="Roboto"/>
              <a:buChar char="●"/>
            </a:pPr>
            <a:r>
              <a:rPr lang="en-US" sz="3700">
                <a:latin typeface="Roboto"/>
                <a:ea typeface="Roboto"/>
                <a:cs typeface="Roboto"/>
                <a:sym typeface="Roboto"/>
              </a:rPr>
              <a:t>The </a:t>
            </a:r>
            <a:r>
              <a:rPr lang="en-US" sz="3700" u="sng">
                <a:latin typeface="Roboto"/>
                <a:ea typeface="Roboto"/>
                <a:cs typeface="Roboto"/>
                <a:sym typeface="Roboto"/>
              </a:rPr>
              <a:t>Managerial level</a:t>
            </a:r>
            <a:r>
              <a:rPr lang="en-US" sz="3700">
                <a:latin typeface="Roboto"/>
                <a:ea typeface="Roboto"/>
                <a:cs typeface="Roboto"/>
                <a:sym typeface="Roboto"/>
              </a:rPr>
              <a:t> is concerned with the </a:t>
            </a:r>
            <a:r>
              <a:rPr lang="en-US" sz="3700">
                <a:latin typeface="Roboto"/>
                <a:ea typeface="Roboto"/>
                <a:cs typeface="Roboto"/>
                <a:sym typeface="Roboto"/>
              </a:rPr>
              <a:t>coordination</a:t>
            </a:r>
            <a:r>
              <a:rPr lang="en-US" sz="3700">
                <a:latin typeface="Roboto"/>
                <a:ea typeface="Roboto"/>
                <a:cs typeface="Roboto"/>
                <a:sym typeface="Roboto"/>
              </a:rPr>
              <a:t> and </a:t>
            </a:r>
            <a:r>
              <a:rPr lang="en-US" sz="3700">
                <a:latin typeface="Roboto"/>
                <a:ea typeface="Roboto"/>
                <a:cs typeface="Roboto"/>
                <a:sym typeface="Roboto"/>
              </a:rPr>
              <a:t>integration</a:t>
            </a:r>
            <a:r>
              <a:rPr lang="en-US" sz="3700">
                <a:latin typeface="Roboto"/>
                <a:ea typeface="Roboto"/>
                <a:cs typeface="Roboto"/>
                <a:sym typeface="Roboto"/>
              </a:rPr>
              <a:t> of work, at the technical level, e.g. resource allocation, administration and control of the operations of the technical function.</a:t>
            </a:r>
            <a:endParaRPr sz="3700">
              <a:latin typeface="Roboto"/>
              <a:ea typeface="Roboto"/>
              <a:cs typeface="Roboto"/>
              <a:sym typeface="Roboto"/>
            </a:endParaRPr>
          </a:p>
          <a:p>
            <a:pPr indent="-463550" lvl="0" marL="457200" marR="0" rtl="0" algn="l">
              <a:lnSpc>
                <a:spcPct val="115000"/>
              </a:lnSpc>
              <a:spcBef>
                <a:spcPts val="0"/>
              </a:spcBef>
              <a:spcAft>
                <a:spcPts val="0"/>
              </a:spcAft>
              <a:buSzPts val="3700"/>
              <a:buFont typeface="Roboto"/>
              <a:buChar char="●"/>
            </a:pPr>
            <a:r>
              <a:rPr lang="en-US" sz="3700">
                <a:latin typeface="Roboto"/>
                <a:ea typeface="Roboto"/>
                <a:cs typeface="Roboto"/>
                <a:sym typeface="Roboto"/>
              </a:rPr>
              <a:t>The </a:t>
            </a:r>
            <a:r>
              <a:rPr lang="en-US" sz="3700" u="sng">
                <a:latin typeface="Roboto"/>
                <a:ea typeface="Roboto"/>
                <a:cs typeface="Roboto"/>
                <a:sym typeface="Roboto"/>
              </a:rPr>
              <a:t>Community level</a:t>
            </a:r>
            <a:r>
              <a:rPr lang="en-US" sz="3700">
                <a:latin typeface="Roboto"/>
                <a:ea typeface="Roboto"/>
                <a:cs typeface="Roboto"/>
                <a:sym typeface="Roboto"/>
              </a:rPr>
              <a:t> is </a:t>
            </a:r>
            <a:r>
              <a:rPr lang="en-US" sz="3700">
                <a:latin typeface="Roboto"/>
                <a:ea typeface="Roboto"/>
                <a:cs typeface="Roboto"/>
                <a:sym typeface="Roboto"/>
              </a:rPr>
              <a:t>concerned</a:t>
            </a:r>
            <a:r>
              <a:rPr lang="en-US" sz="3700">
                <a:latin typeface="Roboto"/>
                <a:ea typeface="Roboto"/>
                <a:cs typeface="Roboto"/>
                <a:sym typeface="Roboto"/>
              </a:rPr>
              <a:t> with the broad objectives and the work of the organization as a whole.</a:t>
            </a:r>
            <a:endParaRPr sz="3700">
              <a:latin typeface="Roboto"/>
              <a:ea typeface="Roboto"/>
              <a:cs typeface="Roboto"/>
              <a:sym typeface="Roboto"/>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CC"/>
        </a:solidFill>
      </p:bgPr>
    </p:bg>
    <p:spTree>
      <p:nvGrpSpPr>
        <p:cNvPr id="496" name="Shape 496"/>
        <p:cNvGrpSpPr/>
        <p:nvPr/>
      </p:nvGrpSpPr>
      <p:grpSpPr>
        <a:xfrm>
          <a:off x="0" y="0"/>
          <a:ext cx="0" cy="0"/>
          <a:chOff x="0" y="0"/>
          <a:chExt cx="0" cy="0"/>
        </a:xfrm>
      </p:grpSpPr>
      <p:grpSp>
        <p:nvGrpSpPr>
          <p:cNvPr id="497" name="Google Shape;497;p38"/>
          <p:cNvGrpSpPr/>
          <p:nvPr/>
        </p:nvGrpSpPr>
        <p:grpSpPr>
          <a:xfrm>
            <a:off x="370900" y="2198702"/>
            <a:ext cx="17546223" cy="7680776"/>
            <a:chOff x="0" y="-47625"/>
            <a:chExt cx="8388900" cy="3373200"/>
          </a:xfrm>
        </p:grpSpPr>
        <p:sp>
          <p:nvSpPr>
            <p:cNvPr id="498" name="Google Shape;498;p38"/>
            <p:cNvSpPr/>
            <p:nvPr/>
          </p:nvSpPr>
          <p:spPr>
            <a:xfrm>
              <a:off x="0" y="0"/>
              <a:ext cx="8388775" cy="3325548"/>
            </a:xfrm>
            <a:custGeom>
              <a:rect b="b" l="l" r="r" t="t"/>
              <a:pathLst>
                <a:path extrusionOk="0" h="3325548" w="8388775">
                  <a:moveTo>
                    <a:pt x="22503" y="0"/>
                  </a:moveTo>
                  <a:lnTo>
                    <a:pt x="8366272" y="0"/>
                  </a:lnTo>
                  <a:cubicBezTo>
                    <a:pt x="8372240" y="0"/>
                    <a:pt x="8377964" y="2371"/>
                    <a:pt x="8382184" y="6591"/>
                  </a:cubicBezTo>
                  <a:cubicBezTo>
                    <a:pt x="8386404" y="10811"/>
                    <a:pt x="8388775" y="16535"/>
                    <a:pt x="8388775" y="22503"/>
                  </a:cubicBezTo>
                  <a:lnTo>
                    <a:pt x="8388775" y="3303045"/>
                  </a:lnTo>
                  <a:cubicBezTo>
                    <a:pt x="8388775" y="3309013"/>
                    <a:pt x="8386404" y="3314737"/>
                    <a:pt x="8382184" y="3318957"/>
                  </a:cubicBezTo>
                  <a:cubicBezTo>
                    <a:pt x="8377964" y="3323177"/>
                    <a:pt x="8372240" y="3325548"/>
                    <a:pt x="8366272" y="3325548"/>
                  </a:cubicBezTo>
                  <a:lnTo>
                    <a:pt x="22503" y="3325548"/>
                  </a:lnTo>
                  <a:cubicBezTo>
                    <a:pt x="16535" y="3325548"/>
                    <a:pt x="10811" y="3323177"/>
                    <a:pt x="6591" y="3318957"/>
                  </a:cubicBezTo>
                  <a:cubicBezTo>
                    <a:pt x="2371" y="3314737"/>
                    <a:pt x="0" y="3309013"/>
                    <a:pt x="0" y="3303045"/>
                  </a:cubicBezTo>
                  <a:lnTo>
                    <a:pt x="0" y="22503"/>
                  </a:lnTo>
                  <a:cubicBezTo>
                    <a:pt x="0" y="16535"/>
                    <a:pt x="2371" y="10811"/>
                    <a:pt x="6591" y="6591"/>
                  </a:cubicBezTo>
                  <a:cubicBezTo>
                    <a:pt x="10811" y="2371"/>
                    <a:pt x="16535" y="0"/>
                    <a:pt x="22503"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38"/>
            <p:cNvSpPr txBox="1"/>
            <p:nvPr/>
          </p:nvSpPr>
          <p:spPr>
            <a:xfrm>
              <a:off x="0" y="-47625"/>
              <a:ext cx="8388900" cy="3373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00" name="Google Shape;500;p38"/>
          <p:cNvGrpSpPr/>
          <p:nvPr/>
        </p:nvGrpSpPr>
        <p:grpSpPr>
          <a:xfrm>
            <a:off x="1751377" y="139750"/>
            <a:ext cx="15003367" cy="1924527"/>
            <a:chOff x="0" y="-260433"/>
            <a:chExt cx="10912333" cy="2566036"/>
          </a:xfrm>
        </p:grpSpPr>
        <p:grpSp>
          <p:nvGrpSpPr>
            <p:cNvPr id="501" name="Google Shape;501;p38"/>
            <p:cNvGrpSpPr/>
            <p:nvPr/>
          </p:nvGrpSpPr>
          <p:grpSpPr>
            <a:xfrm>
              <a:off x="91463" y="32865"/>
              <a:ext cx="10820870" cy="2272738"/>
              <a:chOff x="0" y="-47625"/>
              <a:chExt cx="1978800" cy="415613"/>
            </a:xfrm>
          </p:grpSpPr>
          <p:sp>
            <p:nvSpPr>
              <p:cNvPr id="502" name="Google Shape;502;p38"/>
              <p:cNvSpPr/>
              <p:nvPr/>
            </p:nvSpPr>
            <p:spPr>
              <a:xfrm>
                <a:off x="0" y="0"/>
                <a:ext cx="1978699" cy="367988"/>
              </a:xfrm>
              <a:custGeom>
                <a:rect b="b" l="l" r="r" t="t"/>
                <a:pathLst>
                  <a:path extrusionOk="0" h="367988" w="1978699">
                    <a:moveTo>
                      <a:pt x="48654" y="0"/>
                    </a:moveTo>
                    <a:lnTo>
                      <a:pt x="1930045" y="0"/>
                    </a:lnTo>
                    <a:cubicBezTo>
                      <a:pt x="1956916" y="0"/>
                      <a:pt x="1978699" y="21783"/>
                      <a:pt x="1978699" y="48654"/>
                    </a:cubicBezTo>
                    <a:lnTo>
                      <a:pt x="1978699" y="319334"/>
                    </a:lnTo>
                    <a:cubicBezTo>
                      <a:pt x="1978699" y="346205"/>
                      <a:pt x="1956916" y="367988"/>
                      <a:pt x="1930045" y="367988"/>
                    </a:cubicBezTo>
                    <a:lnTo>
                      <a:pt x="48654" y="367988"/>
                    </a:lnTo>
                    <a:cubicBezTo>
                      <a:pt x="21783" y="367988"/>
                      <a:pt x="0" y="346205"/>
                      <a:pt x="0" y="319334"/>
                    </a:cubicBezTo>
                    <a:lnTo>
                      <a:pt x="0" y="48654"/>
                    </a:lnTo>
                    <a:cubicBezTo>
                      <a:pt x="0" y="21783"/>
                      <a:pt x="21783" y="0"/>
                      <a:pt x="4865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38"/>
              <p:cNvSpPr txBox="1"/>
              <p:nvPr/>
            </p:nvSpPr>
            <p:spPr>
              <a:xfrm>
                <a:off x="0" y="-47625"/>
                <a:ext cx="19788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04" name="Google Shape;504;p38"/>
            <p:cNvGrpSpPr/>
            <p:nvPr/>
          </p:nvGrpSpPr>
          <p:grpSpPr>
            <a:xfrm>
              <a:off x="0" y="-260433"/>
              <a:ext cx="10482923" cy="2272738"/>
              <a:chOff x="0" y="-47625"/>
              <a:chExt cx="1917000" cy="415613"/>
            </a:xfrm>
          </p:grpSpPr>
          <p:sp>
            <p:nvSpPr>
              <p:cNvPr id="505" name="Google Shape;505;p38"/>
              <p:cNvSpPr/>
              <p:nvPr/>
            </p:nvSpPr>
            <p:spPr>
              <a:xfrm>
                <a:off x="0" y="0"/>
                <a:ext cx="1916908" cy="367988"/>
              </a:xfrm>
              <a:custGeom>
                <a:rect b="b" l="l" r="r" t="t"/>
                <a:pathLst>
                  <a:path extrusionOk="0" h="367988" w="1916908">
                    <a:moveTo>
                      <a:pt x="50222" y="0"/>
                    </a:moveTo>
                    <a:lnTo>
                      <a:pt x="1866686" y="0"/>
                    </a:lnTo>
                    <a:cubicBezTo>
                      <a:pt x="1880006" y="0"/>
                      <a:pt x="1892780" y="5291"/>
                      <a:pt x="1902198" y="14710"/>
                    </a:cubicBezTo>
                    <a:cubicBezTo>
                      <a:pt x="1911617" y="24128"/>
                      <a:pt x="1916908" y="36902"/>
                      <a:pt x="1916908" y="50222"/>
                    </a:cubicBezTo>
                    <a:lnTo>
                      <a:pt x="1916908" y="317766"/>
                    </a:lnTo>
                    <a:cubicBezTo>
                      <a:pt x="1916908" y="331085"/>
                      <a:pt x="1911617" y="343860"/>
                      <a:pt x="1902198" y="353278"/>
                    </a:cubicBezTo>
                    <a:cubicBezTo>
                      <a:pt x="1892780" y="362696"/>
                      <a:pt x="1880006" y="367988"/>
                      <a:pt x="1866686" y="367988"/>
                    </a:cubicBezTo>
                    <a:lnTo>
                      <a:pt x="50222" y="367988"/>
                    </a:lnTo>
                    <a:cubicBezTo>
                      <a:pt x="36902" y="367988"/>
                      <a:pt x="24128" y="362696"/>
                      <a:pt x="14710" y="353278"/>
                    </a:cubicBezTo>
                    <a:cubicBezTo>
                      <a:pt x="5291" y="343860"/>
                      <a:pt x="0" y="331085"/>
                      <a:pt x="0" y="317766"/>
                    </a:cubicBezTo>
                    <a:lnTo>
                      <a:pt x="0" y="50222"/>
                    </a:lnTo>
                    <a:cubicBezTo>
                      <a:pt x="0" y="36902"/>
                      <a:pt x="5291" y="24128"/>
                      <a:pt x="14710" y="14710"/>
                    </a:cubicBezTo>
                    <a:cubicBezTo>
                      <a:pt x="24128" y="5291"/>
                      <a:pt x="36902" y="0"/>
                      <a:pt x="50222"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38"/>
              <p:cNvSpPr txBox="1"/>
              <p:nvPr/>
            </p:nvSpPr>
            <p:spPr>
              <a:xfrm>
                <a:off x="0" y="-47625"/>
                <a:ext cx="19170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507" name="Google Shape;507;p38"/>
          <p:cNvSpPr txBox="1"/>
          <p:nvPr/>
        </p:nvSpPr>
        <p:spPr>
          <a:xfrm>
            <a:off x="1294175" y="703950"/>
            <a:ext cx="15249600" cy="738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4800">
                <a:latin typeface="Bungee"/>
                <a:ea typeface="Bungee"/>
                <a:cs typeface="Bungee"/>
                <a:sym typeface="Bungee"/>
              </a:rPr>
              <a:t>Mintzberg's</a:t>
            </a:r>
            <a:r>
              <a:rPr lang="en-US" sz="4800">
                <a:latin typeface="Bungee"/>
                <a:ea typeface="Bungee"/>
                <a:cs typeface="Bungee"/>
                <a:sym typeface="Bungee"/>
              </a:rPr>
              <a:t> nine design parameters</a:t>
            </a:r>
            <a:endParaRPr sz="600"/>
          </a:p>
        </p:txBody>
      </p:sp>
      <p:sp>
        <p:nvSpPr>
          <p:cNvPr id="508" name="Google Shape;508;p38"/>
          <p:cNvSpPr txBox="1"/>
          <p:nvPr/>
        </p:nvSpPr>
        <p:spPr>
          <a:xfrm>
            <a:off x="501125" y="2417375"/>
            <a:ext cx="17247300" cy="67203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700">
                <a:latin typeface="Roboto"/>
                <a:ea typeface="Roboto"/>
                <a:cs typeface="Roboto"/>
                <a:sym typeface="Roboto"/>
              </a:rPr>
              <a:t>Design assumes discretion, an ability to alter the system.</a:t>
            </a:r>
            <a:endParaRPr sz="3700">
              <a:latin typeface="Roboto"/>
              <a:ea typeface="Roboto"/>
              <a:cs typeface="Roboto"/>
              <a:sym typeface="Roboto"/>
            </a:endParaRPr>
          </a:p>
          <a:p>
            <a:pPr indent="0" lvl="0" marL="0" marR="0" rtl="0" algn="l">
              <a:lnSpc>
                <a:spcPct val="120000"/>
              </a:lnSpc>
              <a:spcBef>
                <a:spcPts val="0"/>
              </a:spcBef>
              <a:spcAft>
                <a:spcPts val="0"/>
              </a:spcAft>
              <a:buNone/>
            </a:pPr>
            <a:r>
              <a:rPr lang="en-US" sz="3700">
                <a:latin typeface="Roboto"/>
                <a:ea typeface="Roboto"/>
                <a:cs typeface="Roboto"/>
                <a:sym typeface="Roboto"/>
              </a:rPr>
              <a:t>Consider the following questions, which are the </a:t>
            </a:r>
            <a:r>
              <a:rPr lang="en-US" sz="3700" u="sng">
                <a:latin typeface="Roboto"/>
                <a:ea typeface="Roboto"/>
                <a:cs typeface="Roboto"/>
                <a:sym typeface="Roboto"/>
              </a:rPr>
              <a:t>basic issues of structural design:</a:t>
            </a:r>
            <a:endParaRPr sz="3700" u="sng">
              <a:latin typeface="Roboto"/>
              <a:ea typeface="Roboto"/>
              <a:cs typeface="Roboto"/>
              <a:sym typeface="Roboto"/>
            </a:endParaRPr>
          </a:p>
          <a:p>
            <a:pPr indent="-463550" lvl="0" marL="914400" marR="0" rtl="0" algn="l">
              <a:lnSpc>
                <a:spcPct val="120000"/>
              </a:lnSpc>
              <a:spcBef>
                <a:spcPts val="0"/>
              </a:spcBef>
              <a:spcAft>
                <a:spcPts val="0"/>
              </a:spcAft>
              <a:buSzPts val="3700"/>
              <a:buFont typeface="Roboto"/>
              <a:buAutoNum type="alphaLcPeriod"/>
            </a:pPr>
            <a:r>
              <a:rPr lang="en-US" sz="3700">
                <a:latin typeface="Roboto"/>
                <a:ea typeface="Roboto"/>
                <a:cs typeface="Roboto"/>
                <a:sym typeface="Roboto"/>
              </a:rPr>
              <a:t>How many tasks should a given position </a:t>
            </a:r>
            <a:r>
              <a:rPr lang="en-US" sz="3700">
                <a:latin typeface="Roboto"/>
                <a:ea typeface="Roboto"/>
                <a:cs typeface="Roboto"/>
                <a:sym typeface="Roboto"/>
              </a:rPr>
              <a:t>in the</a:t>
            </a:r>
            <a:r>
              <a:rPr lang="en-US" sz="3700">
                <a:latin typeface="Roboto"/>
                <a:ea typeface="Roboto"/>
                <a:cs typeface="Roboto"/>
                <a:sym typeface="Roboto"/>
              </a:rPr>
              <a:t> organization contain, and how specialized should each task be?</a:t>
            </a:r>
            <a:endParaRPr sz="3700">
              <a:latin typeface="Roboto"/>
              <a:ea typeface="Roboto"/>
              <a:cs typeface="Roboto"/>
              <a:sym typeface="Roboto"/>
            </a:endParaRPr>
          </a:p>
          <a:p>
            <a:pPr indent="-463550" lvl="0" marL="914400" marR="0" rtl="0" algn="l">
              <a:lnSpc>
                <a:spcPct val="120000"/>
              </a:lnSpc>
              <a:spcBef>
                <a:spcPts val="0"/>
              </a:spcBef>
              <a:spcAft>
                <a:spcPts val="0"/>
              </a:spcAft>
              <a:buSzPts val="3700"/>
              <a:buFont typeface="Roboto"/>
              <a:buAutoNum type="alphaLcPeriod"/>
            </a:pPr>
            <a:r>
              <a:rPr lang="en-US" sz="3700">
                <a:latin typeface="Roboto"/>
                <a:ea typeface="Roboto"/>
                <a:cs typeface="Roboto"/>
                <a:sym typeface="Roboto"/>
              </a:rPr>
              <a:t>To what extent should the work content of each position be standardized?</a:t>
            </a:r>
            <a:endParaRPr sz="3700">
              <a:latin typeface="Roboto"/>
              <a:ea typeface="Roboto"/>
              <a:cs typeface="Roboto"/>
              <a:sym typeface="Roboto"/>
            </a:endParaRPr>
          </a:p>
          <a:p>
            <a:pPr indent="-463550" lvl="0" marL="914400" marR="0" rtl="0" algn="l">
              <a:lnSpc>
                <a:spcPct val="120000"/>
              </a:lnSpc>
              <a:spcBef>
                <a:spcPts val="0"/>
              </a:spcBef>
              <a:spcAft>
                <a:spcPts val="0"/>
              </a:spcAft>
              <a:buSzPts val="3700"/>
              <a:buFont typeface="Roboto"/>
              <a:buAutoNum type="alphaLcPeriod"/>
            </a:pPr>
            <a:r>
              <a:rPr lang="en-US" sz="3700">
                <a:latin typeface="Roboto"/>
                <a:ea typeface="Roboto"/>
                <a:cs typeface="Roboto"/>
                <a:sym typeface="Roboto"/>
              </a:rPr>
              <a:t>What skills and knowledge should be required for each </a:t>
            </a:r>
            <a:r>
              <a:rPr lang="en-US" sz="3700">
                <a:latin typeface="Roboto"/>
                <a:ea typeface="Roboto"/>
                <a:cs typeface="Roboto"/>
                <a:sym typeface="Roboto"/>
              </a:rPr>
              <a:t>position</a:t>
            </a:r>
            <a:r>
              <a:rPr lang="en-US" sz="3700">
                <a:latin typeface="Roboto"/>
                <a:ea typeface="Roboto"/>
                <a:cs typeface="Roboto"/>
                <a:sym typeface="Roboto"/>
              </a:rPr>
              <a:t>?</a:t>
            </a:r>
            <a:endParaRPr sz="3700">
              <a:latin typeface="Roboto"/>
              <a:ea typeface="Roboto"/>
              <a:cs typeface="Roboto"/>
              <a:sym typeface="Roboto"/>
            </a:endParaRPr>
          </a:p>
          <a:p>
            <a:pPr indent="-463550" lvl="0" marL="914400" marR="0" rtl="0" algn="l">
              <a:lnSpc>
                <a:spcPct val="120000"/>
              </a:lnSpc>
              <a:spcBef>
                <a:spcPts val="0"/>
              </a:spcBef>
              <a:spcAft>
                <a:spcPts val="0"/>
              </a:spcAft>
              <a:buSzPts val="3700"/>
              <a:buFont typeface="Roboto"/>
              <a:buAutoNum type="alphaLcPeriod"/>
            </a:pPr>
            <a:r>
              <a:rPr lang="en-US" sz="3700">
                <a:latin typeface="Roboto"/>
                <a:ea typeface="Roboto"/>
                <a:cs typeface="Roboto"/>
                <a:sym typeface="Roboto"/>
              </a:rPr>
              <a:t>On what basis should </a:t>
            </a:r>
            <a:r>
              <a:rPr lang="en-US" sz="3700">
                <a:latin typeface="Roboto"/>
                <a:ea typeface="Roboto"/>
                <a:cs typeface="Roboto"/>
                <a:sym typeface="Roboto"/>
              </a:rPr>
              <a:t>positions</a:t>
            </a:r>
            <a:r>
              <a:rPr lang="en-US" sz="3700">
                <a:latin typeface="Roboto"/>
                <a:ea typeface="Roboto"/>
                <a:cs typeface="Roboto"/>
                <a:sym typeface="Roboto"/>
              </a:rPr>
              <a:t> be grouped into units and units into larger units?</a:t>
            </a:r>
            <a:endParaRPr sz="3700">
              <a:latin typeface="Roboto"/>
              <a:ea typeface="Roboto"/>
              <a:cs typeface="Roboto"/>
              <a:sym typeface="Roboto"/>
            </a:endParaRPr>
          </a:p>
          <a:p>
            <a:pPr indent="-463550" lvl="0" marL="914400" marR="0" rtl="0" algn="l">
              <a:lnSpc>
                <a:spcPct val="120000"/>
              </a:lnSpc>
              <a:spcBef>
                <a:spcPts val="0"/>
              </a:spcBef>
              <a:spcAft>
                <a:spcPts val="0"/>
              </a:spcAft>
              <a:buSzPts val="3700"/>
              <a:buFont typeface="Roboto"/>
              <a:buAutoNum type="alphaLcPeriod"/>
            </a:pPr>
            <a:r>
              <a:rPr lang="en-US" sz="3700">
                <a:latin typeface="Roboto"/>
                <a:ea typeface="Roboto"/>
                <a:cs typeface="Roboto"/>
                <a:sym typeface="Roboto"/>
              </a:rPr>
              <a:t>How large should each unit be; how many people should </a:t>
            </a:r>
            <a:endParaRPr sz="3700">
              <a:latin typeface="Roboto"/>
              <a:ea typeface="Roboto"/>
              <a:cs typeface="Roboto"/>
              <a:sym typeface="Roboto"/>
            </a:endParaRPr>
          </a:p>
          <a:p>
            <a:pPr indent="0" lvl="0" marL="914400" marR="0" rtl="0" algn="l">
              <a:lnSpc>
                <a:spcPct val="120000"/>
              </a:lnSpc>
              <a:spcBef>
                <a:spcPts val="0"/>
              </a:spcBef>
              <a:spcAft>
                <a:spcPts val="0"/>
              </a:spcAft>
              <a:buNone/>
            </a:pPr>
            <a:r>
              <a:rPr lang="en-US" sz="3700">
                <a:latin typeface="Roboto"/>
                <a:ea typeface="Roboto"/>
                <a:cs typeface="Roboto"/>
                <a:sym typeface="Roboto"/>
              </a:rPr>
              <a:t>report to a given manager?</a:t>
            </a:r>
            <a:endParaRPr sz="3700">
              <a:latin typeface="Roboto"/>
              <a:ea typeface="Roboto"/>
              <a:cs typeface="Roboto"/>
              <a:sym typeface="Roboto"/>
            </a:endParaRPr>
          </a:p>
        </p:txBody>
      </p:sp>
      <p:sp>
        <p:nvSpPr>
          <p:cNvPr id="509" name="Google Shape;509;p38"/>
          <p:cNvSpPr/>
          <p:nvPr/>
        </p:nvSpPr>
        <p:spPr>
          <a:xfrm>
            <a:off x="12" y="426002"/>
            <a:ext cx="1336396" cy="1547406"/>
          </a:xfrm>
          <a:custGeom>
            <a:rect b="b" l="l" r="r" t="t"/>
            <a:pathLst>
              <a:path extrusionOk="0" h="1547406" w="1336396">
                <a:moveTo>
                  <a:pt x="0" y="0"/>
                </a:moveTo>
                <a:lnTo>
                  <a:pt x="1336396" y="0"/>
                </a:lnTo>
                <a:lnTo>
                  <a:pt x="1336396" y="1547406"/>
                </a:lnTo>
                <a:lnTo>
                  <a:pt x="0" y="1547406"/>
                </a:lnTo>
                <a:lnTo>
                  <a:pt x="0" y="0"/>
                </a:lnTo>
                <a:close/>
              </a:path>
            </a:pathLst>
          </a:custGeom>
          <a:blipFill rotWithShape="1">
            <a:blip r:embed="rId3">
              <a:alphaModFix/>
            </a:blip>
            <a:stretch>
              <a:fillRect b="0" l="0" r="0" t="0"/>
            </a:stretch>
          </a:blipFill>
          <a:ln>
            <a:noFill/>
          </a:ln>
        </p:spPr>
      </p:sp>
      <p:sp>
        <p:nvSpPr>
          <p:cNvPr id="510" name="Google Shape;510;p38"/>
          <p:cNvSpPr/>
          <p:nvPr/>
        </p:nvSpPr>
        <p:spPr>
          <a:xfrm flipH="1">
            <a:off x="16924905" y="328314"/>
            <a:ext cx="1336396" cy="1547406"/>
          </a:xfrm>
          <a:custGeom>
            <a:rect b="b" l="l" r="r" t="t"/>
            <a:pathLst>
              <a:path extrusionOk="0" h="1547406" w="1336396">
                <a:moveTo>
                  <a:pt x="1336396" y="0"/>
                </a:moveTo>
                <a:lnTo>
                  <a:pt x="0" y="0"/>
                </a:lnTo>
                <a:lnTo>
                  <a:pt x="0" y="1547406"/>
                </a:lnTo>
                <a:lnTo>
                  <a:pt x="1336396" y="1547406"/>
                </a:lnTo>
                <a:lnTo>
                  <a:pt x="1336396" y="0"/>
                </a:lnTo>
                <a:close/>
              </a:path>
            </a:pathLst>
          </a:custGeom>
          <a:blipFill rotWithShape="1">
            <a:blip r:embed="rId3">
              <a:alphaModFix/>
            </a:blip>
            <a:stretch>
              <a:fillRect b="0" l="0" r="0" t="0"/>
            </a:stretch>
          </a:blipFill>
          <a:ln>
            <a:noFill/>
          </a:ln>
        </p:spPr>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CC"/>
        </a:solidFill>
      </p:bgPr>
    </p:bg>
    <p:spTree>
      <p:nvGrpSpPr>
        <p:cNvPr id="514" name="Shape 514"/>
        <p:cNvGrpSpPr/>
        <p:nvPr/>
      </p:nvGrpSpPr>
      <p:grpSpPr>
        <a:xfrm>
          <a:off x="0" y="0"/>
          <a:ext cx="0" cy="0"/>
          <a:chOff x="0" y="0"/>
          <a:chExt cx="0" cy="0"/>
        </a:xfrm>
      </p:grpSpPr>
      <p:grpSp>
        <p:nvGrpSpPr>
          <p:cNvPr id="515" name="Google Shape;515;p39"/>
          <p:cNvGrpSpPr/>
          <p:nvPr/>
        </p:nvGrpSpPr>
        <p:grpSpPr>
          <a:xfrm>
            <a:off x="370900" y="2198702"/>
            <a:ext cx="17546223" cy="7680776"/>
            <a:chOff x="0" y="-47625"/>
            <a:chExt cx="8388900" cy="3373200"/>
          </a:xfrm>
        </p:grpSpPr>
        <p:sp>
          <p:nvSpPr>
            <p:cNvPr id="516" name="Google Shape;516;p39"/>
            <p:cNvSpPr/>
            <p:nvPr/>
          </p:nvSpPr>
          <p:spPr>
            <a:xfrm>
              <a:off x="0" y="0"/>
              <a:ext cx="8388775" cy="3325548"/>
            </a:xfrm>
            <a:custGeom>
              <a:rect b="b" l="l" r="r" t="t"/>
              <a:pathLst>
                <a:path extrusionOk="0" h="3325548" w="8388775">
                  <a:moveTo>
                    <a:pt x="22503" y="0"/>
                  </a:moveTo>
                  <a:lnTo>
                    <a:pt x="8366272" y="0"/>
                  </a:lnTo>
                  <a:cubicBezTo>
                    <a:pt x="8372240" y="0"/>
                    <a:pt x="8377964" y="2371"/>
                    <a:pt x="8382184" y="6591"/>
                  </a:cubicBezTo>
                  <a:cubicBezTo>
                    <a:pt x="8386404" y="10811"/>
                    <a:pt x="8388775" y="16535"/>
                    <a:pt x="8388775" y="22503"/>
                  </a:cubicBezTo>
                  <a:lnTo>
                    <a:pt x="8388775" y="3303045"/>
                  </a:lnTo>
                  <a:cubicBezTo>
                    <a:pt x="8388775" y="3309013"/>
                    <a:pt x="8386404" y="3314737"/>
                    <a:pt x="8382184" y="3318957"/>
                  </a:cubicBezTo>
                  <a:cubicBezTo>
                    <a:pt x="8377964" y="3323177"/>
                    <a:pt x="8372240" y="3325548"/>
                    <a:pt x="8366272" y="3325548"/>
                  </a:cubicBezTo>
                  <a:lnTo>
                    <a:pt x="22503" y="3325548"/>
                  </a:lnTo>
                  <a:cubicBezTo>
                    <a:pt x="16535" y="3325548"/>
                    <a:pt x="10811" y="3323177"/>
                    <a:pt x="6591" y="3318957"/>
                  </a:cubicBezTo>
                  <a:cubicBezTo>
                    <a:pt x="2371" y="3314737"/>
                    <a:pt x="0" y="3309013"/>
                    <a:pt x="0" y="3303045"/>
                  </a:cubicBezTo>
                  <a:lnTo>
                    <a:pt x="0" y="22503"/>
                  </a:lnTo>
                  <a:cubicBezTo>
                    <a:pt x="0" y="16535"/>
                    <a:pt x="2371" y="10811"/>
                    <a:pt x="6591" y="6591"/>
                  </a:cubicBezTo>
                  <a:cubicBezTo>
                    <a:pt x="10811" y="2371"/>
                    <a:pt x="16535" y="0"/>
                    <a:pt x="22503"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39"/>
            <p:cNvSpPr txBox="1"/>
            <p:nvPr/>
          </p:nvSpPr>
          <p:spPr>
            <a:xfrm>
              <a:off x="0" y="-47625"/>
              <a:ext cx="8388900" cy="3373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18" name="Google Shape;518;p39"/>
          <p:cNvSpPr txBox="1"/>
          <p:nvPr/>
        </p:nvSpPr>
        <p:spPr>
          <a:xfrm>
            <a:off x="348725" y="2064275"/>
            <a:ext cx="15161400" cy="7015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t/>
            </a:r>
            <a:endParaRPr sz="4300">
              <a:latin typeface="Roboto"/>
              <a:ea typeface="Roboto"/>
              <a:cs typeface="Roboto"/>
              <a:sym typeface="Roboto"/>
            </a:endParaRPr>
          </a:p>
          <a:p>
            <a:pPr indent="0" lvl="0" marL="914400" marR="0" rtl="0" algn="l">
              <a:lnSpc>
                <a:spcPct val="120000"/>
              </a:lnSpc>
              <a:spcBef>
                <a:spcPts val="0"/>
              </a:spcBef>
              <a:spcAft>
                <a:spcPts val="0"/>
              </a:spcAft>
              <a:buNone/>
            </a:pPr>
            <a:r>
              <a:rPr lang="en-US" sz="4300">
                <a:latin typeface="Roboto"/>
                <a:ea typeface="Roboto"/>
                <a:cs typeface="Roboto"/>
                <a:sym typeface="Roboto"/>
              </a:rPr>
              <a:t>f. To what </a:t>
            </a:r>
            <a:r>
              <a:rPr lang="en-US" sz="4300">
                <a:latin typeface="Roboto"/>
                <a:ea typeface="Roboto"/>
                <a:cs typeface="Roboto"/>
                <a:sym typeface="Roboto"/>
              </a:rPr>
              <a:t>extent</a:t>
            </a:r>
            <a:r>
              <a:rPr lang="en-US" sz="4300">
                <a:latin typeface="Roboto"/>
                <a:ea typeface="Roboto"/>
                <a:cs typeface="Roboto"/>
                <a:sym typeface="Roboto"/>
              </a:rPr>
              <a:t> should the output of each position or unit be </a:t>
            </a:r>
            <a:r>
              <a:rPr lang="en-US" sz="4300">
                <a:latin typeface="Roboto"/>
                <a:ea typeface="Roboto"/>
                <a:cs typeface="Roboto"/>
                <a:sym typeface="Roboto"/>
              </a:rPr>
              <a:t>standardized</a:t>
            </a:r>
            <a:r>
              <a:rPr lang="en-US" sz="4300">
                <a:latin typeface="Roboto"/>
                <a:ea typeface="Roboto"/>
                <a:cs typeface="Roboto"/>
                <a:sym typeface="Roboto"/>
              </a:rPr>
              <a:t>?</a:t>
            </a:r>
            <a:endParaRPr sz="4300">
              <a:latin typeface="Roboto"/>
              <a:ea typeface="Roboto"/>
              <a:cs typeface="Roboto"/>
              <a:sym typeface="Roboto"/>
            </a:endParaRPr>
          </a:p>
          <a:p>
            <a:pPr indent="0" lvl="0" marL="914400" marR="0" rtl="0" algn="l">
              <a:lnSpc>
                <a:spcPct val="120000"/>
              </a:lnSpc>
              <a:spcBef>
                <a:spcPts val="0"/>
              </a:spcBef>
              <a:spcAft>
                <a:spcPts val="0"/>
              </a:spcAft>
              <a:buNone/>
            </a:pPr>
            <a:r>
              <a:rPr lang="en-US" sz="4300">
                <a:latin typeface="Roboto"/>
                <a:ea typeface="Roboto"/>
                <a:cs typeface="Roboto"/>
                <a:sym typeface="Roboto"/>
              </a:rPr>
              <a:t>g. What mechanisms should be </a:t>
            </a:r>
            <a:r>
              <a:rPr lang="en-US" sz="4300">
                <a:latin typeface="Roboto"/>
                <a:ea typeface="Roboto"/>
                <a:cs typeface="Roboto"/>
                <a:sym typeface="Roboto"/>
              </a:rPr>
              <a:t>established</a:t>
            </a:r>
            <a:r>
              <a:rPr lang="en-US" sz="4300">
                <a:latin typeface="Roboto"/>
                <a:ea typeface="Roboto"/>
                <a:cs typeface="Roboto"/>
                <a:sym typeface="Roboto"/>
              </a:rPr>
              <a:t> to facilitate mutual adjustment among positions and units?</a:t>
            </a:r>
            <a:endParaRPr sz="4300">
              <a:latin typeface="Roboto"/>
              <a:ea typeface="Roboto"/>
              <a:cs typeface="Roboto"/>
              <a:sym typeface="Roboto"/>
            </a:endParaRPr>
          </a:p>
          <a:p>
            <a:pPr indent="0" lvl="0" marL="914400" marR="0" rtl="0" algn="l">
              <a:lnSpc>
                <a:spcPct val="120000"/>
              </a:lnSpc>
              <a:spcBef>
                <a:spcPts val="0"/>
              </a:spcBef>
              <a:spcAft>
                <a:spcPts val="0"/>
              </a:spcAft>
              <a:buNone/>
            </a:pPr>
            <a:r>
              <a:rPr lang="en-US" sz="4300">
                <a:latin typeface="Roboto"/>
                <a:ea typeface="Roboto"/>
                <a:cs typeface="Roboto"/>
                <a:sym typeface="Roboto"/>
              </a:rPr>
              <a:t>h. How much decision power should be delegated to the managers of line units down the chain of authority?</a:t>
            </a:r>
            <a:endParaRPr sz="4300">
              <a:latin typeface="Roboto"/>
              <a:ea typeface="Roboto"/>
              <a:cs typeface="Roboto"/>
              <a:sym typeface="Roboto"/>
            </a:endParaRPr>
          </a:p>
          <a:p>
            <a:pPr indent="0" lvl="0" marL="914400" marR="0" rtl="0" algn="l">
              <a:lnSpc>
                <a:spcPct val="120000"/>
              </a:lnSpc>
              <a:spcBef>
                <a:spcPts val="0"/>
              </a:spcBef>
              <a:spcAft>
                <a:spcPts val="0"/>
              </a:spcAft>
              <a:buNone/>
            </a:pPr>
            <a:r>
              <a:rPr lang="en-US" sz="4300">
                <a:latin typeface="Roboto"/>
                <a:ea typeface="Roboto"/>
                <a:cs typeface="Roboto"/>
                <a:sym typeface="Roboto"/>
              </a:rPr>
              <a:t>i. How much decision making power should pass from the line managers to the staff specialists and operators?</a:t>
            </a:r>
            <a:endParaRPr sz="4300">
              <a:latin typeface="Roboto"/>
              <a:ea typeface="Roboto"/>
              <a:cs typeface="Roboto"/>
              <a:sym typeface="Roboto"/>
            </a:endParaRPr>
          </a:p>
        </p:txBody>
      </p:sp>
      <p:grpSp>
        <p:nvGrpSpPr>
          <p:cNvPr id="519" name="Google Shape;519;p39"/>
          <p:cNvGrpSpPr/>
          <p:nvPr/>
        </p:nvGrpSpPr>
        <p:grpSpPr>
          <a:xfrm>
            <a:off x="1751377" y="139750"/>
            <a:ext cx="15003367" cy="1924527"/>
            <a:chOff x="0" y="-260433"/>
            <a:chExt cx="10912333" cy="2566036"/>
          </a:xfrm>
        </p:grpSpPr>
        <p:grpSp>
          <p:nvGrpSpPr>
            <p:cNvPr id="520" name="Google Shape;520;p39"/>
            <p:cNvGrpSpPr/>
            <p:nvPr/>
          </p:nvGrpSpPr>
          <p:grpSpPr>
            <a:xfrm>
              <a:off x="91463" y="32865"/>
              <a:ext cx="10820870" cy="2272738"/>
              <a:chOff x="0" y="-47625"/>
              <a:chExt cx="1978800" cy="415613"/>
            </a:xfrm>
          </p:grpSpPr>
          <p:sp>
            <p:nvSpPr>
              <p:cNvPr id="521" name="Google Shape;521;p39"/>
              <p:cNvSpPr/>
              <p:nvPr/>
            </p:nvSpPr>
            <p:spPr>
              <a:xfrm>
                <a:off x="0" y="0"/>
                <a:ext cx="1978699" cy="367988"/>
              </a:xfrm>
              <a:custGeom>
                <a:rect b="b" l="l" r="r" t="t"/>
                <a:pathLst>
                  <a:path extrusionOk="0" h="367988" w="1978699">
                    <a:moveTo>
                      <a:pt x="48654" y="0"/>
                    </a:moveTo>
                    <a:lnTo>
                      <a:pt x="1930045" y="0"/>
                    </a:lnTo>
                    <a:cubicBezTo>
                      <a:pt x="1956916" y="0"/>
                      <a:pt x="1978699" y="21783"/>
                      <a:pt x="1978699" y="48654"/>
                    </a:cubicBezTo>
                    <a:lnTo>
                      <a:pt x="1978699" y="319334"/>
                    </a:lnTo>
                    <a:cubicBezTo>
                      <a:pt x="1978699" y="346205"/>
                      <a:pt x="1956916" y="367988"/>
                      <a:pt x="1930045" y="367988"/>
                    </a:cubicBezTo>
                    <a:lnTo>
                      <a:pt x="48654" y="367988"/>
                    </a:lnTo>
                    <a:cubicBezTo>
                      <a:pt x="21783" y="367988"/>
                      <a:pt x="0" y="346205"/>
                      <a:pt x="0" y="319334"/>
                    </a:cubicBezTo>
                    <a:lnTo>
                      <a:pt x="0" y="48654"/>
                    </a:lnTo>
                    <a:cubicBezTo>
                      <a:pt x="0" y="21783"/>
                      <a:pt x="21783" y="0"/>
                      <a:pt x="4865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39"/>
              <p:cNvSpPr txBox="1"/>
              <p:nvPr/>
            </p:nvSpPr>
            <p:spPr>
              <a:xfrm>
                <a:off x="0" y="-47625"/>
                <a:ext cx="19788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23" name="Google Shape;523;p39"/>
            <p:cNvGrpSpPr/>
            <p:nvPr/>
          </p:nvGrpSpPr>
          <p:grpSpPr>
            <a:xfrm>
              <a:off x="0" y="-260433"/>
              <a:ext cx="10482923" cy="2272738"/>
              <a:chOff x="0" y="-47625"/>
              <a:chExt cx="1917000" cy="415613"/>
            </a:xfrm>
          </p:grpSpPr>
          <p:sp>
            <p:nvSpPr>
              <p:cNvPr id="524" name="Google Shape;524;p39"/>
              <p:cNvSpPr/>
              <p:nvPr/>
            </p:nvSpPr>
            <p:spPr>
              <a:xfrm>
                <a:off x="0" y="0"/>
                <a:ext cx="1916908" cy="367988"/>
              </a:xfrm>
              <a:custGeom>
                <a:rect b="b" l="l" r="r" t="t"/>
                <a:pathLst>
                  <a:path extrusionOk="0" h="367988" w="1916908">
                    <a:moveTo>
                      <a:pt x="50222" y="0"/>
                    </a:moveTo>
                    <a:lnTo>
                      <a:pt x="1866686" y="0"/>
                    </a:lnTo>
                    <a:cubicBezTo>
                      <a:pt x="1880006" y="0"/>
                      <a:pt x="1892780" y="5291"/>
                      <a:pt x="1902198" y="14710"/>
                    </a:cubicBezTo>
                    <a:cubicBezTo>
                      <a:pt x="1911617" y="24128"/>
                      <a:pt x="1916908" y="36902"/>
                      <a:pt x="1916908" y="50222"/>
                    </a:cubicBezTo>
                    <a:lnTo>
                      <a:pt x="1916908" y="317766"/>
                    </a:lnTo>
                    <a:cubicBezTo>
                      <a:pt x="1916908" y="331085"/>
                      <a:pt x="1911617" y="343860"/>
                      <a:pt x="1902198" y="353278"/>
                    </a:cubicBezTo>
                    <a:cubicBezTo>
                      <a:pt x="1892780" y="362696"/>
                      <a:pt x="1880006" y="367988"/>
                      <a:pt x="1866686" y="367988"/>
                    </a:cubicBezTo>
                    <a:lnTo>
                      <a:pt x="50222" y="367988"/>
                    </a:lnTo>
                    <a:cubicBezTo>
                      <a:pt x="36902" y="367988"/>
                      <a:pt x="24128" y="362696"/>
                      <a:pt x="14710" y="353278"/>
                    </a:cubicBezTo>
                    <a:cubicBezTo>
                      <a:pt x="5291" y="343860"/>
                      <a:pt x="0" y="331085"/>
                      <a:pt x="0" y="317766"/>
                    </a:cubicBezTo>
                    <a:lnTo>
                      <a:pt x="0" y="50222"/>
                    </a:lnTo>
                    <a:cubicBezTo>
                      <a:pt x="0" y="36902"/>
                      <a:pt x="5291" y="24128"/>
                      <a:pt x="14710" y="14710"/>
                    </a:cubicBezTo>
                    <a:cubicBezTo>
                      <a:pt x="24128" y="5291"/>
                      <a:pt x="36902" y="0"/>
                      <a:pt x="50222"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39"/>
              <p:cNvSpPr txBox="1"/>
              <p:nvPr/>
            </p:nvSpPr>
            <p:spPr>
              <a:xfrm>
                <a:off x="0" y="-47625"/>
                <a:ext cx="19170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526" name="Google Shape;526;p39"/>
          <p:cNvSpPr txBox="1"/>
          <p:nvPr/>
        </p:nvSpPr>
        <p:spPr>
          <a:xfrm>
            <a:off x="1294175" y="703950"/>
            <a:ext cx="15249600" cy="738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4800">
                <a:latin typeface="Bungee"/>
                <a:ea typeface="Bungee"/>
                <a:cs typeface="Bungee"/>
                <a:sym typeface="Bungee"/>
              </a:rPr>
              <a:t>Mintzberg's nine design parameters</a:t>
            </a:r>
            <a:endParaRPr sz="600"/>
          </a:p>
        </p:txBody>
      </p:sp>
      <p:sp>
        <p:nvSpPr>
          <p:cNvPr id="527" name="Google Shape;527;p39"/>
          <p:cNvSpPr/>
          <p:nvPr/>
        </p:nvSpPr>
        <p:spPr>
          <a:xfrm>
            <a:off x="12" y="426002"/>
            <a:ext cx="1336396" cy="1547406"/>
          </a:xfrm>
          <a:custGeom>
            <a:rect b="b" l="l" r="r" t="t"/>
            <a:pathLst>
              <a:path extrusionOk="0" h="1547406" w="1336396">
                <a:moveTo>
                  <a:pt x="0" y="0"/>
                </a:moveTo>
                <a:lnTo>
                  <a:pt x="1336396" y="0"/>
                </a:lnTo>
                <a:lnTo>
                  <a:pt x="1336396" y="1547406"/>
                </a:lnTo>
                <a:lnTo>
                  <a:pt x="0" y="1547406"/>
                </a:lnTo>
                <a:lnTo>
                  <a:pt x="0" y="0"/>
                </a:lnTo>
                <a:close/>
              </a:path>
            </a:pathLst>
          </a:custGeom>
          <a:blipFill rotWithShape="1">
            <a:blip r:embed="rId3">
              <a:alphaModFix/>
            </a:blip>
            <a:stretch>
              <a:fillRect b="0" l="0" r="0" t="0"/>
            </a:stretch>
          </a:blipFill>
          <a:ln>
            <a:noFill/>
          </a:ln>
        </p:spPr>
      </p:sp>
      <p:sp>
        <p:nvSpPr>
          <p:cNvPr id="528" name="Google Shape;528;p39"/>
          <p:cNvSpPr/>
          <p:nvPr/>
        </p:nvSpPr>
        <p:spPr>
          <a:xfrm flipH="1">
            <a:off x="16924905" y="328314"/>
            <a:ext cx="1336396" cy="1547406"/>
          </a:xfrm>
          <a:custGeom>
            <a:rect b="b" l="l" r="r" t="t"/>
            <a:pathLst>
              <a:path extrusionOk="0" h="1547406" w="1336396">
                <a:moveTo>
                  <a:pt x="1336396" y="0"/>
                </a:moveTo>
                <a:lnTo>
                  <a:pt x="0" y="0"/>
                </a:lnTo>
                <a:lnTo>
                  <a:pt x="0" y="1547406"/>
                </a:lnTo>
                <a:lnTo>
                  <a:pt x="1336396" y="1547406"/>
                </a:lnTo>
                <a:lnTo>
                  <a:pt x="1336396" y="0"/>
                </a:lnTo>
                <a:close/>
              </a:path>
            </a:pathLst>
          </a:custGeom>
          <a:blipFill rotWithShape="1">
            <a:blip r:embed="rId3">
              <a:alphaModFix/>
            </a:blip>
            <a:stretch>
              <a:fillRect b="0" l="0" r="0" t="0"/>
            </a:stretch>
          </a:blipFill>
          <a:ln>
            <a:noFill/>
          </a:ln>
        </p:spPr>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grpSp>
        <p:nvGrpSpPr>
          <p:cNvPr id="533" name="Google Shape;533;p40"/>
          <p:cNvGrpSpPr/>
          <p:nvPr/>
        </p:nvGrpSpPr>
        <p:grpSpPr>
          <a:xfrm>
            <a:off x="236450" y="160927"/>
            <a:ext cx="17826289" cy="1640559"/>
            <a:chOff x="0" y="-47625"/>
            <a:chExt cx="5585202" cy="1615200"/>
          </a:xfrm>
        </p:grpSpPr>
        <p:sp>
          <p:nvSpPr>
            <p:cNvPr id="534" name="Google Shape;534;p40"/>
            <p:cNvSpPr/>
            <p:nvPr/>
          </p:nvSpPr>
          <p:spPr>
            <a:xfrm>
              <a:off x="0" y="0"/>
              <a:ext cx="5585202" cy="1567567"/>
            </a:xfrm>
            <a:custGeom>
              <a:rect b="b" l="l" r="r" t="t"/>
              <a:pathLst>
                <a:path extrusionOk="0" h="1567567" w="5585202">
                  <a:moveTo>
                    <a:pt x="35900" y="0"/>
                  </a:moveTo>
                  <a:lnTo>
                    <a:pt x="5549302" y="0"/>
                  </a:lnTo>
                  <a:cubicBezTo>
                    <a:pt x="5569129" y="0"/>
                    <a:pt x="5585202" y="16073"/>
                    <a:pt x="5585202" y="35900"/>
                  </a:cubicBezTo>
                  <a:lnTo>
                    <a:pt x="5585202" y="1531668"/>
                  </a:lnTo>
                  <a:cubicBezTo>
                    <a:pt x="5585202" y="1541189"/>
                    <a:pt x="5581420" y="1550320"/>
                    <a:pt x="5574687" y="1557053"/>
                  </a:cubicBezTo>
                  <a:cubicBezTo>
                    <a:pt x="5567955" y="1563785"/>
                    <a:pt x="5558823" y="1567567"/>
                    <a:pt x="5549302" y="1567567"/>
                  </a:cubicBezTo>
                  <a:lnTo>
                    <a:pt x="35900" y="1567567"/>
                  </a:lnTo>
                  <a:cubicBezTo>
                    <a:pt x="26378" y="1567567"/>
                    <a:pt x="17247" y="1563785"/>
                    <a:pt x="10515" y="1557053"/>
                  </a:cubicBezTo>
                  <a:cubicBezTo>
                    <a:pt x="3782" y="1550320"/>
                    <a:pt x="0" y="1541189"/>
                    <a:pt x="0" y="1531668"/>
                  </a:cubicBezTo>
                  <a:lnTo>
                    <a:pt x="0" y="35900"/>
                  </a:lnTo>
                  <a:cubicBezTo>
                    <a:pt x="0" y="26378"/>
                    <a:pt x="3782" y="17247"/>
                    <a:pt x="10515" y="10515"/>
                  </a:cubicBezTo>
                  <a:cubicBezTo>
                    <a:pt x="17247" y="3782"/>
                    <a:pt x="26378" y="0"/>
                    <a:pt x="35900"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40"/>
            <p:cNvSpPr txBox="1"/>
            <p:nvPr/>
          </p:nvSpPr>
          <p:spPr>
            <a:xfrm>
              <a:off x="0" y="-47625"/>
              <a:ext cx="5585100" cy="1615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36" name="Google Shape;536;p40"/>
          <p:cNvSpPr txBox="1"/>
          <p:nvPr/>
        </p:nvSpPr>
        <p:spPr>
          <a:xfrm>
            <a:off x="501125" y="570050"/>
            <a:ext cx="17163600" cy="105900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lang="en-US" sz="3200">
                <a:latin typeface="Roboto"/>
                <a:ea typeface="Roboto"/>
                <a:cs typeface="Roboto"/>
                <a:sym typeface="Roboto"/>
              </a:rPr>
              <a:t>These nine design parameters are the basic components of organizational structure and they fall into </a:t>
            </a:r>
            <a:r>
              <a:rPr b="1" lang="en-US" sz="3200">
                <a:latin typeface="Roboto"/>
                <a:ea typeface="Roboto"/>
                <a:cs typeface="Roboto"/>
                <a:sym typeface="Roboto"/>
              </a:rPr>
              <a:t>four broad groupings</a:t>
            </a:r>
            <a:r>
              <a:rPr lang="en-US" sz="3200">
                <a:latin typeface="Roboto"/>
                <a:ea typeface="Roboto"/>
                <a:cs typeface="Roboto"/>
                <a:sym typeface="Roboto"/>
              </a:rPr>
              <a:t>:</a:t>
            </a:r>
            <a:endParaRPr sz="3200">
              <a:latin typeface="Roboto"/>
              <a:ea typeface="Roboto"/>
              <a:cs typeface="Roboto"/>
              <a:sym typeface="Roboto"/>
            </a:endParaRPr>
          </a:p>
        </p:txBody>
      </p:sp>
      <p:sp>
        <p:nvSpPr>
          <p:cNvPr id="537" name="Google Shape;537;p40"/>
          <p:cNvSpPr txBox="1"/>
          <p:nvPr/>
        </p:nvSpPr>
        <p:spPr>
          <a:xfrm>
            <a:off x="501125" y="2387075"/>
            <a:ext cx="4584300" cy="507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Groups</a:t>
            </a:r>
            <a:endParaRPr b="1" sz="3300">
              <a:latin typeface="Roboto"/>
              <a:ea typeface="Roboto"/>
              <a:cs typeface="Roboto"/>
              <a:sym typeface="Roboto"/>
            </a:endParaRPr>
          </a:p>
        </p:txBody>
      </p:sp>
      <p:sp>
        <p:nvSpPr>
          <p:cNvPr id="538" name="Google Shape;538;p40"/>
          <p:cNvSpPr txBox="1"/>
          <p:nvPr/>
        </p:nvSpPr>
        <p:spPr>
          <a:xfrm>
            <a:off x="5085425" y="2387075"/>
            <a:ext cx="3969600" cy="507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Design Parameters</a:t>
            </a:r>
            <a:endParaRPr b="1" sz="3300">
              <a:latin typeface="Roboto"/>
              <a:ea typeface="Roboto"/>
              <a:cs typeface="Roboto"/>
              <a:sym typeface="Roboto"/>
            </a:endParaRPr>
          </a:p>
        </p:txBody>
      </p:sp>
      <p:sp>
        <p:nvSpPr>
          <p:cNvPr id="539" name="Google Shape;539;p40"/>
          <p:cNvSpPr txBox="1"/>
          <p:nvPr/>
        </p:nvSpPr>
        <p:spPr>
          <a:xfrm>
            <a:off x="9055025" y="2387075"/>
            <a:ext cx="9007800" cy="507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Related Concepts</a:t>
            </a:r>
            <a:endParaRPr b="1" sz="3300">
              <a:latin typeface="Roboto"/>
              <a:ea typeface="Roboto"/>
              <a:cs typeface="Roboto"/>
              <a:sym typeface="Roboto"/>
            </a:endParaRPr>
          </a:p>
        </p:txBody>
      </p:sp>
      <p:sp>
        <p:nvSpPr>
          <p:cNvPr id="540" name="Google Shape;540;p40"/>
          <p:cNvSpPr txBox="1"/>
          <p:nvPr/>
        </p:nvSpPr>
        <p:spPr>
          <a:xfrm>
            <a:off x="501125" y="2967300"/>
            <a:ext cx="4584300" cy="507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Design of Positions</a:t>
            </a:r>
            <a:endParaRPr b="1" sz="3300">
              <a:latin typeface="Roboto"/>
              <a:ea typeface="Roboto"/>
              <a:cs typeface="Roboto"/>
              <a:sym typeface="Roboto"/>
            </a:endParaRPr>
          </a:p>
        </p:txBody>
      </p:sp>
      <p:sp>
        <p:nvSpPr>
          <p:cNvPr id="541" name="Google Shape;541;p40"/>
          <p:cNvSpPr txBox="1"/>
          <p:nvPr/>
        </p:nvSpPr>
        <p:spPr>
          <a:xfrm>
            <a:off x="501125" y="5899775"/>
            <a:ext cx="4584300" cy="4926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200">
                <a:latin typeface="Roboto"/>
                <a:ea typeface="Roboto"/>
                <a:cs typeface="Roboto"/>
                <a:sym typeface="Roboto"/>
              </a:rPr>
              <a:t>Design of Superstructure</a:t>
            </a:r>
            <a:endParaRPr b="1" sz="3200">
              <a:latin typeface="Roboto"/>
              <a:ea typeface="Roboto"/>
              <a:cs typeface="Roboto"/>
              <a:sym typeface="Roboto"/>
            </a:endParaRPr>
          </a:p>
        </p:txBody>
      </p:sp>
      <p:sp>
        <p:nvSpPr>
          <p:cNvPr id="542" name="Google Shape;542;p40"/>
          <p:cNvSpPr txBox="1"/>
          <p:nvPr/>
        </p:nvSpPr>
        <p:spPr>
          <a:xfrm>
            <a:off x="5085425" y="2967300"/>
            <a:ext cx="3969600" cy="507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Job Specialization</a:t>
            </a:r>
            <a:endParaRPr b="1" sz="3300">
              <a:latin typeface="Roboto"/>
              <a:ea typeface="Roboto"/>
              <a:cs typeface="Roboto"/>
              <a:sym typeface="Roboto"/>
            </a:endParaRPr>
          </a:p>
        </p:txBody>
      </p:sp>
      <p:sp>
        <p:nvSpPr>
          <p:cNvPr id="543" name="Google Shape;543;p40"/>
          <p:cNvSpPr txBox="1"/>
          <p:nvPr/>
        </p:nvSpPr>
        <p:spPr>
          <a:xfrm>
            <a:off x="9055025" y="2967300"/>
            <a:ext cx="9007800" cy="507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Basic Division of Labor</a:t>
            </a:r>
            <a:endParaRPr b="1" sz="3300">
              <a:latin typeface="Roboto"/>
              <a:ea typeface="Roboto"/>
              <a:cs typeface="Roboto"/>
              <a:sym typeface="Roboto"/>
            </a:endParaRPr>
          </a:p>
        </p:txBody>
      </p:sp>
      <p:sp>
        <p:nvSpPr>
          <p:cNvPr id="544" name="Google Shape;544;p40"/>
          <p:cNvSpPr txBox="1"/>
          <p:nvPr/>
        </p:nvSpPr>
        <p:spPr>
          <a:xfrm>
            <a:off x="5085425" y="3547525"/>
            <a:ext cx="3969600" cy="10920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Behaviour Formalization</a:t>
            </a:r>
            <a:endParaRPr b="1" sz="3300">
              <a:latin typeface="Roboto"/>
              <a:ea typeface="Roboto"/>
              <a:cs typeface="Roboto"/>
              <a:sym typeface="Roboto"/>
            </a:endParaRPr>
          </a:p>
        </p:txBody>
      </p:sp>
      <p:sp>
        <p:nvSpPr>
          <p:cNvPr id="545" name="Google Shape;545;p40"/>
          <p:cNvSpPr txBox="1"/>
          <p:nvPr/>
        </p:nvSpPr>
        <p:spPr>
          <a:xfrm>
            <a:off x="9055025" y="3547525"/>
            <a:ext cx="9007800" cy="10920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Standardization of work content</a:t>
            </a:r>
            <a:endParaRPr b="1" sz="3300">
              <a:latin typeface="Roboto"/>
              <a:ea typeface="Roboto"/>
              <a:cs typeface="Roboto"/>
              <a:sym typeface="Roboto"/>
            </a:endParaRPr>
          </a:p>
          <a:p>
            <a:pPr indent="0" lvl="0" marL="0" marR="0" rtl="0" algn="ctr">
              <a:lnSpc>
                <a:spcPct val="115000"/>
              </a:lnSpc>
              <a:spcBef>
                <a:spcPts val="0"/>
              </a:spcBef>
              <a:spcAft>
                <a:spcPts val="0"/>
              </a:spcAft>
              <a:buNone/>
            </a:pPr>
            <a:r>
              <a:rPr b="1" lang="en-US" sz="3300">
                <a:latin typeface="Roboto"/>
                <a:ea typeface="Roboto"/>
                <a:cs typeface="Roboto"/>
                <a:sym typeface="Roboto"/>
              </a:rPr>
              <a:t>System or Regulated flows</a:t>
            </a:r>
            <a:endParaRPr b="1" sz="3300">
              <a:latin typeface="Roboto"/>
              <a:ea typeface="Roboto"/>
              <a:cs typeface="Roboto"/>
              <a:sym typeface="Roboto"/>
            </a:endParaRPr>
          </a:p>
        </p:txBody>
      </p:sp>
      <p:sp>
        <p:nvSpPr>
          <p:cNvPr id="546" name="Google Shape;546;p40"/>
          <p:cNvSpPr txBox="1"/>
          <p:nvPr/>
        </p:nvSpPr>
        <p:spPr>
          <a:xfrm>
            <a:off x="5085425" y="4658750"/>
            <a:ext cx="3969600" cy="10920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Training and Indoctrination</a:t>
            </a:r>
            <a:endParaRPr b="1" sz="3300">
              <a:latin typeface="Roboto"/>
              <a:ea typeface="Roboto"/>
              <a:cs typeface="Roboto"/>
              <a:sym typeface="Roboto"/>
            </a:endParaRPr>
          </a:p>
        </p:txBody>
      </p:sp>
      <p:sp>
        <p:nvSpPr>
          <p:cNvPr id="547" name="Google Shape;547;p40"/>
          <p:cNvSpPr txBox="1"/>
          <p:nvPr/>
        </p:nvSpPr>
        <p:spPr>
          <a:xfrm>
            <a:off x="9055025" y="4658750"/>
            <a:ext cx="9007800" cy="507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Standardization of skills</a:t>
            </a:r>
            <a:endParaRPr b="1" sz="3300">
              <a:latin typeface="Roboto"/>
              <a:ea typeface="Roboto"/>
              <a:cs typeface="Roboto"/>
              <a:sym typeface="Roboto"/>
            </a:endParaRPr>
          </a:p>
        </p:txBody>
      </p:sp>
      <p:sp>
        <p:nvSpPr>
          <p:cNvPr id="548" name="Google Shape;548;p40"/>
          <p:cNvSpPr txBox="1"/>
          <p:nvPr/>
        </p:nvSpPr>
        <p:spPr>
          <a:xfrm>
            <a:off x="5085425" y="5899775"/>
            <a:ext cx="3969600" cy="507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Unit Grouping</a:t>
            </a:r>
            <a:endParaRPr b="1" sz="3300">
              <a:latin typeface="Roboto"/>
              <a:ea typeface="Roboto"/>
              <a:cs typeface="Roboto"/>
              <a:sym typeface="Roboto"/>
            </a:endParaRPr>
          </a:p>
        </p:txBody>
      </p:sp>
      <p:sp>
        <p:nvSpPr>
          <p:cNvPr id="549" name="Google Shape;549;p40"/>
          <p:cNvSpPr txBox="1"/>
          <p:nvPr/>
        </p:nvSpPr>
        <p:spPr>
          <a:xfrm>
            <a:off x="9055025" y="5292075"/>
            <a:ext cx="9106800" cy="3324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b="1" lang="en-US" sz="3200">
                <a:latin typeface="Roboto"/>
                <a:ea typeface="Roboto"/>
                <a:cs typeface="Roboto"/>
                <a:sym typeface="Roboto"/>
              </a:rPr>
              <a:t>Direct Supervision</a:t>
            </a:r>
            <a:endParaRPr b="1" sz="3200">
              <a:latin typeface="Roboto"/>
              <a:ea typeface="Roboto"/>
              <a:cs typeface="Roboto"/>
              <a:sym typeface="Roboto"/>
            </a:endParaRPr>
          </a:p>
          <a:p>
            <a:pPr indent="0" lvl="0" marL="0" marR="0" rtl="0" algn="l">
              <a:lnSpc>
                <a:spcPct val="115000"/>
              </a:lnSpc>
              <a:spcBef>
                <a:spcPts val="0"/>
              </a:spcBef>
              <a:spcAft>
                <a:spcPts val="0"/>
              </a:spcAft>
              <a:buNone/>
            </a:pPr>
            <a:r>
              <a:rPr b="1" lang="en-US" sz="3200">
                <a:latin typeface="Roboto"/>
                <a:ea typeface="Roboto"/>
                <a:cs typeface="Roboto"/>
                <a:sym typeface="Roboto"/>
              </a:rPr>
              <a:t>Administrative Division of Labor</a:t>
            </a:r>
            <a:endParaRPr b="1" sz="3200">
              <a:latin typeface="Roboto"/>
              <a:ea typeface="Roboto"/>
              <a:cs typeface="Roboto"/>
              <a:sym typeface="Roboto"/>
            </a:endParaRPr>
          </a:p>
          <a:p>
            <a:pPr indent="0" lvl="0" marL="0" marR="0" rtl="0" algn="l">
              <a:lnSpc>
                <a:spcPct val="115000"/>
              </a:lnSpc>
              <a:spcBef>
                <a:spcPts val="0"/>
              </a:spcBef>
              <a:spcAft>
                <a:spcPts val="0"/>
              </a:spcAft>
              <a:buNone/>
            </a:pPr>
            <a:r>
              <a:rPr b="1" lang="en-US" sz="3200">
                <a:latin typeface="Roboto"/>
                <a:ea typeface="Roboto"/>
                <a:cs typeface="Roboto"/>
                <a:sym typeface="Roboto"/>
              </a:rPr>
              <a:t>Systems of formal authority, Regulated </a:t>
            </a:r>
            <a:endParaRPr b="1" sz="3200">
              <a:latin typeface="Roboto"/>
              <a:ea typeface="Roboto"/>
              <a:cs typeface="Roboto"/>
              <a:sym typeface="Roboto"/>
            </a:endParaRPr>
          </a:p>
          <a:p>
            <a:pPr indent="0" lvl="0" marL="0" marR="0" rtl="0" algn="l">
              <a:lnSpc>
                <a:spcPct val="115000"/>
              </a:lnSpc>
              <a:spcBef>
                <a:spcPts val="0"/>
              </a:spcBef>
              <a:spcAft>
                <a:spcPts val="0"/>
              </a:spcAft>
              <a:buNone/>
            </a:pPr>
            <a:r>
              <a:rPr b="1" lang="en-US" sz="3200">
                <a:latin typeface="Roboto"/>
                <a:ea typeface="Roboto"/>
                <a:cs typeface="Roboto"/>
                <a:sym typeface="Roboto"/>
              </a:rPr>
              <a:t>flows, Informal Communication, </a:t>
            </a:r>
            <a:endParaRPr b="1" sz="3200">
              <a:latin typeface="Roboto"/>
              <a:ea typeface="Roboto"/>
              <a:cs typeface="Roboto"/>
              <a:sym typeface="Roboto"/>
            </a:endParaRPr>
          </a:p>
          <a:p>
            <a:pPr indent="0" lvl="0" marL="0" marR="0" rtl="0" algn="l">
              <a:lnSpc>
                <a:spcPct val="115000"/>
              </a:lnSpc>
              <a:spcBef>
                <a:spcPts val="0"/>
              </a:spcBef>
              <a:spcAft>
                <a:spcPts val="0"/>
              </a:spcAft>
              <a:buNone/>
            </a:pPr>
            <a:r>
              <a:rPr b="1" lang="en-US" sz="3200">
                <a:latin typeface="Roboto"/>
                <a:ea typeface="Roboto"/>
                <a:cs typeface="Roboto"/>
                <a:sym typeface="Roboto"/>
              </a:rPr>
              <a:t>and Work Constellations</a:t>
            </a:r>
            <a:endParaRPr b="1" sz="3200">
              <a:latin typeface="Roboto"/>
              <a:ea typeface="Roboto"/>
              <a:cs typeface="Roboto"/>
              <a:sym typeface="Roboto"/>
            </a:endParaRPr>
          </a:p>
          <a:p>
            <a:pPr indent="0" lvl="0" marL="0" marR="0" rtl="0" algn="l">
              <a:lnSpc>
                <a:spcPct val="115000"/>
              </a:lnSpc>
              <a:spcBef>
                <a:spcPts val="0"/>
              </a:spcBef>
              <a:spcAft>
                <a:spcPts val="0"/>
              </a:spcAft>
              <a:buNone/>
            </a:pPr>
            <a:r>
              <a:rPr b="1" lang="en-US" sz="3200">
                <a:latin typeface="Roboto"/>
                <a:ea typeface="Roboto"/>
                <a:cs typeface="Roboto"/>
                <a:sym typeface="Roboto"/>
              </a:rPr>
              <a:t>Organogram</a:t>
            </a:r>
            <a:endParaRPr b="1" sz="3200">
              <a:latin typeface="Roboto"/>
              <a:ea typeface="Roboto"/>
              <a:cs typeface="Roboto"/>
              <a:sym typeface="Roboto"/>
            </a:endParaRPr>
          </a:p>
        </p:txBody>
      </p:sp>
      <p:sp>
        <p:nvSpPr>
          <p:cNvPr id="550" name="Google Shape;550;p40"/>
          <p:cNvSpPr txBox="1"/>
          <p:nvPr/>
        </p:nvSpPr>
        <p:spPr>
          <a:xfrm>
            <a:off x="4171025" y="8587250"/>
            <a:ext cx="3969600" cy="507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Unit Size</a:t>
            </a:r>
            <a:endParaRPr b="1" sz="3300">
              <a:latin typeface="Roboto"/>
              <a:ea typeface="Roboto"/>
              <a:cs typeface="Roboto"/>
              <a:sym typeface="Roboto"/>
            </a:endParaRPr>
          </a:p>
        </p:txBody>
      </p:sp>
      <p:sp>
        <p:nvSpPr>
          <p:cNvPr id="551" name="Google Shape;551;p40"/>
          <p:cNvSpPr txBox="1"/>
          <p:nvPr/>
        </p:nvSpPr>
        <p:spPr>
          <a:xfrm>
            <a:off x="8140625" y="8587250"/>
            <a:ext cx="9007800" cy="16761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b="1" lang="en-US" sz="3300">
                <a:latin typeface="Roboto"/>
                <a:ea typeface="Roboto"/>
                <a:cs typeface="Roboto"/>
                <a:sym typeface="Roboto"/>
              </a:rPr>
              <a:t>System of Informal Communication</a:t>
            </a:r>
            <a:endParaRPr b="1" sz="3300">
              <a:latin typeface="Roboto"/>
              <a:ea typeface="Roboto"/>
              <a:cs typeface="Roboto"/>
              <a:sym typeface="Roboto"/>
            </a:endParaRPr>
          </a:p>
          <a:p>
            <a:pPr indent="0" lvl="0" marL="0" marR="0" rtl="0" algn="l">
              <a:lnSpc>
                <a:spcPct val="115000"/>
              </a:lnSpc>
              <a:spcBef>
                <a:spcPts val="0"/>
              </a:spcBef>
              <a:spcAft>
                <a:spcPts val="0"/>
              </a:spcAft>
              <a:buNone/>
            </a:pPr>
            <a:r>
              <a:rPr b="1" lang="en-US" sz="3300">
                <a:latin typeface="Roboto"/>
                <a:ea typeface="Roboto"/>
                <a:cs typeface="Roboto"/>
                <a:sym typeface="Roboto"/>
              </a:rPr>
              <a:t>Direct Supervision</a:t>
            </a:r>
            <a:endParaRPr b="1" sz="3300">
              <a:latin typeface="Roboto"/>
              <a:ea typeface="Roboto"/>
              <a:cs typeface="Roboto"/>
              <a:sym typeface="Roboto"/>
            </a:endParaRPr>
          </a:p>
          <a:p>
            <a:pPr indent="0" lvl="0" marL="0" marR="0" rtl="0" algn="l">
              <a:lnSpc>
                <a:spcPct val="115000"/>
              </a:lnSpc>
              <a:spcBef>
                <a:spcPts val="0"/>
              </a:spcBef>
              <a:spcAft>
                <a:spcPts val="0"/>
              </a:spcAft>
              <a:buNone/>
            </a:pPr>
            <a:r>
              <a:rPr b="1" lang="en-US" sz="3300">
                <a:latin typeface="Roboto"/>
                <a:ea typeface="Roboto"/>
                <a:cs typeface="Roboto"/>
                <a:sym typeface="Roboto"/>
              </a:rPr>
              <a:t>Span of Control</a:t>
            </a:r>
            <a:endParaRPr b="1" sz="3300">
              <a:latin typeface="Roboto"/>
              <a:ea typeface="Roboto"/>
              <a:cs typeface="Roboto"/>
              <a:sym typeface="Roboto"/>
            </a:endParaRPr>
          </a:p>
        </p:txBody>
      </p:sp>
      <p:sp>
        <p:nvSpPr>
          <p:cNvPr id="552" name="Google Shape;552;p40"/>
          <p:cNvSpPr txBox="1"/>
          <p:nvPr/>
        </p:nvSpPr>
        <p:spPr>
          <a:xfrm>
            <a:off x="697750" y="9210450"/>
            <a:ext cx="4126800" cy="754200"/>
          </a:xfrm>
          <a:prstGeom prst="rect">
            <a:avLst/>
          </a:prstGeom>
          <a:solidFill>
            <a:schemeClr val="lt1"/>
          </a:solid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US" sz="3200">
                <a:solidFill>
                  <a:schemeClr val="dk1"/>
                </a:solidFill>
                <a:latin typeface="Calibri"/>
                <a:ea typeface="Calibri"/>
                <a:cs typeface="Calibri"/>
                <a:sym typeface="Calibri"/>
              </a:rPr>
              <a:t>(Biore, et al., 2024)</a:t>
            </a:r>
            <a:endParaRPr sz="32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6" name="Shape 556"/>
        <p:cNvGrpSpPr/>
        <p:nvPr/>
      </p:nvGrpSpPr>
      <p:grpSpPr>
        <a:xfrm>
          <a:off x="0" y="0"/>
          <a:ext cx="0" cy="0"/>
          <a:chOff x="0" y="0"/>
          <a:chExt cx="0" cy="0"/>
        </a:xfrm>
      </p:grpSpPr>
      <p:grpSp>
        <p:nvGrpSpPr>
          <p:cNvPr id="557" name="Google Shape;557;p41"/>
          <p:cNvGrpSpPr/>
          <p:nvPr/>
        </p:nvGrpSpPr>
        <p:grpSpPr>
          <a:xfrm>
            <a:off x="236450" y="160927"/>
            <a:ext cx="17826289" cy="1640559"/>
            <a:chOff x="0" y="-47625"/>
            <a:chExt cx="5585202" cy="1615200"/>
          </a:xfrm>
        </p:grpSpPr>
        <p:sp>
          <p:nvSpPr>
            <p:cNvPr id="558" name="Google Shape;558;p41"/>
            <p:cNvSpPr/>
            <p:nvPr/>
          </p:nvSpPr>
          <p:spPr>
            <a:xfrm>
              <a:off x="0" y="0"/>
              <a:ext cx="5585202" cy="1567567"/>
            </a:xfrm>
            <a:custGeom>
              <a:rect b="b" l="l" r="r" t="t"/>
              <a:pathLst>
                <a:path extrusionOk="0" h="1567567" w="5585202">
                  <a:moveTo>
                    <a:pt x="35900" y="0"/>
                  </a:moveTo>
                  <a:lnTo>
                    <a:pt x="5549302" y="0"/>
                  </a:lnTo>
                  <a:cubicBezTo>
                    <a:pt x="5569129" y="0"/>
                    <a:pt x="5585202" y="16073"/>
                    <a:pt x="5585202" y="35900"/>
                  </a:cubicBezTo>
                  <a:lnTo>
                    <a:pt x="5585202" y="1531668"/>
                  </a:lnTo>
                  <a:cubicBezTo>
                    <a:pt x="5585202" y="1541189"/>
                    <a:pt x="5581420" y="1550320"/>
                    <a:pt x="5574687" y="1557053"/>
                  </a:cubicBezTo>
                  <a:cubicBezTo>
                    <a:pt x="5567955" y="1563785"/>
                    <a:pt x="5558823" y="1567567"/>
                    <a:pt x="5549302" y="1567567"/>
                  </a:cubicBezTo>
                  <a:lnTo>
                    <a:pt x="35900" y="1567567"/>
                  </a:lnTo>
                  <a:cubicBezTo>
                    <a:pt x="26378" y="1567567"/>
                    <a:pt x="17247" y="1563785"/>
                    <a:pt x="10515" y="1557053"/>
                  </a:cubicBezTo>
                  <a:cubicBezTo>
                    <a:pt x="3782" y="1550320"/>
                    <a:pt x="0" y="1541189"/>
                    <a:pt x="0" y="1531668"/>
                  </a:cubicBezTo>
                  <a:lnTo>
                    <a:pt x="0" y="35900"/>
                  </a:lnTo>
                  <a:cubicBezTo>
                    <a:pt x="0" y="26378"/>
                    <a:pt x="3782" y="17247"/>
                    <a:pt x="10515" y="10515"/>
                  </a:cubicBezTo>
                  <a:cubicBezTo>
                    <a:pt x="17247" y="3782"/>
                    <a:pt x="26378" y="0"/>
                    <a:pt x="35900"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41"/>
            <p:cNvSpPr txBox="1"/>
            <p:nvPr/>
          </p:nvSpPr>
          <p:spPr>
            <a:xfrm>
              <a:off x="0" y="-47625"/>
              <a:ext cx="5585100" cy="1615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60" name="Google Shape;560;p41"/>
          <p:cNvSpPr txBox="1"/>
          <p:nvPr/>
        </p:nvSpPr>
        <p:spPr>
          <a:xfrm>
            <a:off x="501125" y="570050"/>
            <a:ext cx="17163600" cy="109200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lang="en-US" sz="3300">
                <a:latin typeface="Roboto"/>
                <a:ea typeface="Roboto"/>
                <a:cs typeface="Roboto"/>
                <a:sym typeface="Roboto"/>
              </a:rPr>
              <a:t>These nine design parameters are the basic components of organizational structure and they fall into </a:t>
            </a:r>
            <a:r>
              <a:rPr b="1" lang="en-US" sz="3300">
                <a:latin typeface="Roboto"/>
                <a:ea typeface="Roboto"/>
                <a:cs typeface="Roboto"/>
                <a:sym typeface="Roboto"/>
              </a:rPr>
              <a:t>four broad groupings</a:t>
            </a:r>
            <a:r>
              <a:rPr lang="en-US" sz="3300">
                <a:latin typeface="Roboto"/>
                <a:ea typeface="Roboto"/>
                <a:cs typeface="Roboto"/>
                <a:sym typeface="Roboto"/>
              </a:rPr>
              <a:t>:</a:t>
            </a:r>
            <a:endParaRPr sz="3300">
              <a:latin typeface="Roboto"/>
              <a:ea typeface="Roboto"/>
              <a:cs typeface="Roboto"/>
              <a:sym typeface="Roboto"/>
            </a:endParaRPr>
          </a:p>
        </p:txBody>
      </p:sp>
      <p:sp>
        <p:nvSpPr>
          <p:cNvPr id="561" name="Google Shape;561;p41"/>
          <p:cNvSpPr txBox="1"/>
          <p:nvPr/>
        </p:nvSpPr>
        <p:spPr>
          <a:xfrm>
            <a:off x="501125" y="2387075"/>
            <a:ext cx="4584300" cy="507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Groups</a:t>
            </a:r>
            <a:endParaRPr b="1" sz="3300">
              <a:latin typeface="Roboto"/>
              <a:ea typeface="Roboto"/>
              <a:cs typeface="Roboto"/>
              <a:sym typeface="Roboto"/>
            </a:endParaRPr>
          </a:p>
        </p:txBody>
      </p:sp>
      <p:sp>
        <p:nvSpPr>
          <p:cNvPr id="562" name="Google Shape;562;p41"/>
          <p:cNvSpPr txBox="1"/>
          <p:nvPr/>
        </p:nvSpPr>
        <p:spPr>
          <a:xfrm>
            <a:off x="5085425" y="2387075"/>
            <a:ext cx="3969600" cy="507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Design Parameters</a:t>
            </a:r>
            <a:endParaRPr b="1" sz="3300">
              <a:latin typeface="Roboto"/>
              <a:ea typeface="Roboto"/>
              <a:cs typeface="Roboto"/>
              <a:sym typeface="Roboto"/>
            </a:endParaRPr>
          </a:p>
        </p:txBody>
      </p:sp>
      <p:sp>
        <p:nvSpPr>
          <p:cNvPr id="563" name="Google Shape;563;p41"/>
          <p:cNvSpPr txBox="1"/>
          <p:nvPr/>
        </p:nvSpPr>
        <p:spPr>
          <a:xfrm>
            <a:off x="9055025" y="2387075"/>
            <a:ext cx="9007800" cy="507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Related Concepts</a:t>
            </a:r>
            <a:endParaRPr b="1" sz="3300">
              <a:latin typeface="Roboto"/>
              <a:ea typeface="Roboto"/>
              <a:cs typeface="Roboto"/>
              <a:sym typeface="Roboto"/>
            </a:endParaRPr>
          </a:p>
        </p:txBody>
      </p:sp>
      <p:sp>
        <p:nvSpPr>
          <p:cNvPr id="564" name="Google Shape;564;p41"/>
          <p:cNvSpPr txBox="1"/>
          <p:nvPr/>
        </p:nvSpPr>
        <p:spPr>
          <a:xfrm>
            <a:off x="501125" y="2967300"/>
            <a:ext cx="4584300" cy="4617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000">
                <a:latin typeface="Roboto"/>
                <a:ea typeface="Roboto"/>
                <a:cs typeface="Roboto"/>
                <a:sym typeface="Roboto"/>
              </a:rPr>
              <a:t>Design of Lateral Linkages</a:t>
            </a:r>
            <a:endParaRPr b="1" sz="3000">
              <a:latin typeface="Roboto"/>
              <a:ea typeface="Roboto"/>
              <a:cs typeface="Roboto"/>
              <a:sym typeface="Roboto"/>
            </a:endParaRPr>
          </a:p>
        </p:txBody>
      </p:sp>
      <p:sp>
        <p:nvSpPr>
          <p:cNvPr id="565" name="Google Shape;565;p41"/>
          <p:cNvSpPr txBox="1"/>
          <p:nvPr/>
        </p:nvSpPr>
        <p:spPr>
          <a:xfrm>
            <a:off x="501125" y="5594975"/>
            <a:ext cx="4584300" cy="10590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200">
                <a:latin typeface="Roboto"/>
                <a:ea typeface="Roboto"/>
                <a:cs typeface="Roboto"/>
                <a:sym typeface="Roboto"/>
              </a:rPr>
              <a:t>Design of Decision Making Process</a:t>
            </a:r>
            <a:endParaRPr b="1" sz="3200">
              <a:latin typeface="Roboto"/>
              <a:ea typeface="Roboto"/>
              <a:cs typeface="Roboto"/>
              <a:sym typeface="Roboto"/>
            </a:endParaRPr>
          </a:p>
        </p:txBody>
      </p:sp>
      <p:sp>
        <p:nvSpPr>
          <p:cNvPr id="566" name="Google Shape;566;p41"/>
          <p:cNvSpPr txBox="1"/>
          <p:nvPr/>
        </p:nvSpPr>
        <p:spPr>
          <a:xfrm>
            <a:off x="5085425" y="2967300"/>
            <a:ext cx="3969600" cy="10920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Planning and Control Systems</a:t>
            </a:r>
            <a:endParaRPr b="1" sz="3300">
              <a:latin typeface="Roboto"/>
              <a:ea typeface="Roboto"/>
              <a:cs typeface="Roboto"/>
              <a:sym typeface="Roboto"/>
            </a:endParaRPr>
          </a:p>
        </p:txBody>
      </p:sp>
      <p:sp>
        <p:nvSpPr>
          <p:cNvPr id="567" name="Google Shape;567;p41"/>
          <p:cNvSpPr txBox="1"/>
          <p:nvPr/>
        </p:nvSpPr>
        <p:spPr>
          <a:xfrm>
            <a:off x="9055025" y="2967300"/>
            <a:ext cx="9007800" cy="10920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Standardization of Output</a:t>
            </a:r>
            <a:endParaRPr b="1" sz="3300">
              <a:latin typeface="Roboto"/>
              <a:ea typeface="Roboto"/>
              <a:cs typeface="Roboto"/>
              <a:sym typeface="Roboto"/>
            </a:endParaRPr>
          </a:p>
          <a:p>
            <a:pPr indent="0" lvl="0" marL="0" marR="0" rtl="0" algn="ctr">
              <a:lnSpc>
                <a:spcPct val="115000"/>
              </a:lnSpc>
              <a:spcBef>
                <a:spcPts val="0"/>
              </a:spcBef>
              <a:spcAft>
                <a:spcPts val="0"/>
              </a:spcAft>
              <a:buNone/>
            </a:pPr>
            <a:r>
              <a:rPr b="1" lang="en-US" sz="3300">
                <a:latin typeface="Roboto"/>
                <a:ea typeface="Roboto"/>
                <a:cs typeface="Roboto"/>
                <a:sym typeface="Roboto"/>
              </a:rPr>
              <a:t>System of Regulated Flows</a:t>
            </a:r>
            <a:endParaRPr b="1" sz="3300">
              <a:latin typeface="Roboto"/>
              <a:ea typeface="Roboto"/>
              <a:cs typeface="Roboto"/>
              <a:sym typeface="Roboto"/>
            </a:endParaRPr>
          </a:p>
        </p:txBody>
      </p:sp>
      <p:sp>
        <p:nvSpPr>
          <p:cNvPr id="568" name="Google Shape;568;p41"/>
          <p:cNvSpPr txBox="1"/>
          <p:nvPr/>
        </p:nvSpPr>
        <p:spPr>
          <a:xfrm>
            <a:off x="5085425" y="4143425"/>
            <a:ext cx="3969600" cy="5079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Liaison Devices</a:t>
            </a:r>
            <a:endParaRPr b="1" sz="3300">
              <a:latin typeface="Roboto"/>
              <a:ea typeface="Roboto"/>
              <a:cs typeface="Roboto"/>
              <a:sym typeface="Roboto"/>
            </a:endParaRPr>
          </a:p>
        </p:txBody>
      </p:sp>
      <p:sp>
        <p:nvSpPr>
          <p:cNvPr id="569" name="Google Shape;569;p41"/>
          <p:cNvSpPr txBox="1"/>
          <p:nvPr/>
        </p:nvSpPr>
        <p:spPr>
          <a:xfrm>
            <a:off x="9055025" y="4059300"/>
            <a:ext cx="9007800" cy="16254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200">
                <a:latin typeface="Roboto"/>
                <a:ea typeface="Roboto"/>
                <a:cs typeface="Roboto"/>
                <a:sym typeface="Roboto"/>
              </a:rPr>
              <a:t>Mutual Adjustment</a:t>
            </a:r>
            <a:endParaRPr b="1" sz="3200">
              <a:latin typeface="Roboto"/>
              <a:ea typeface="Roboto"/>
              <a:cs typeface="Roboto"/>
              <a:sym typeface="Roboto"/>
            </a:endParaRPr>
          </a:p>
          <a:p>
            <a:pPr indent="0" lvl="0" marL="0" marR="0" rtl="0" algn="ctr">
              <a:lnSpc>
                <a:spcPct val="115000"/>
              </a:lnSpc>
              <a:spcBef>
                <a:spcPts val="0"/>
              </a:spcBef>
              <a:spcAft>
                <a:spcPts val="0"/>
              </a:spcAft>
              <a:buNone/>
            </a:pPr>
            <a:r>
              <a:rPr b="1" lang="en-US" sz="3200">
                <a:latin typeface="Roboto"/>
                <a:ea typeface="Roboto"/>
                <a:cs typeface="Roboto"/>
                <a:sym typeface="Roboto"/>
              </a:rPr>
              <a:t>Systems of Informal Communication, Work Constellations, and Ad Hoc Decision Processes</a:t>
            </a:r>
            <a:endParaRPr b="1" sz="3200">
              <a:latin typeface="Roboto"/>
              <a:ea typeface="Roboto"/>
              <a:cs typeface="Roboto"/>
              <a:sym typeface="Roboto"/>
            </a:endParaRPr>
          </a:p>
        </p:txBody>
      </p:sp>
      <p:sp>
        <p:nvSpPr>
          <p:cNvPr id="570" name="Google Shape;570;p41"/>
          <p:cNvSpPr txBox="1"/>
          <p:nvPr/>
        </p:nvSpPr>
        <p:spPr>
          <a:xfrm>
            <a:off x="5085425" y="5594975"/>
            <a:ext cx="3969600" cy="10920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Vertical Decentralization</a:t>
            </a:r>
            <a:endParaRPr b="1" sz="3300">
              <a:latin typeface="Roboto"/>
              <a:ea typeface="Roboto"/>
              <a:cs typeface="Roboto"/>
              <a:sym typeface="Roboto"/>
            </a:endParaRPr>
          </a:p>
        </p:txBody>
      </p:sp>
      <p:sp>
        <p:nvSpPr>
          <p:cNvPr id="571" name="Google Shape;571;p41"/>
          <p:cNvSpPr txBox="1"/>
          <p:nvPr/>
        </p:nvSpPr>
        <p:spPr>
          <a:xfrm>
            <a:off x="9055025" y="5594975"/>
            <a:ext cx="9007800" cy="13716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b="1" lang="en-US" sz="2700">
                <a:latin typeface="Roboto"/>
                <a:ea typeface="Roboto"/>
                <a:cs typeface="Roboto"/>
                <a:sym typeface="Roboto"/>
              </a:rPr>
              <a:t>Administrative Division of Labor</a:t>
            </a:r>
            <a:endParaRPr b="1" sz="2700">
              <a:latin typeface="Roboto"/>
              <a:ea typeface="Roboto"/>
              <a:cs typeface="Roboto"/>
              <a:sym typeface="Roboto"/>
            </a:endParaRPr>
          </a:p>
          <a:p>
            <a:pPr indent="0" lvl="0" marL="0" marR="0" rtl="0" algn="l">
              <a:lnSpc>
                <a:spcPct val="115000"/>
              </a:lnSpc>
              <a:spcBef>
                <a:spcPts val="0"/>
              </a:spcBef>
              <a:spcAft>
                <a:spcPts val="0"/>
              </a:spcAft>
              <a:buNone/>
            </a:pPr>
            <a:r>
              <a:rPr b="1" lang="en-US" sz="2700">
                <a:latin typeface="Roboto"/>
                <a:ea typeface="Roboto"/>
                <a:cs typeface="Roboto"/>
                <a:sym typeface="Roboto"/>
              </a:rPr>
              <a:t>Systems of Formal Authority, Regulated flows, Work Constellations, and Ad Hoc Decision Processes</a:t>
            </a:r>
            <a:endParaRPr b="1" sz="2700">
              <a:latin typeface="Roboto"/>
              <a:ea typeface="Roboto"/>
              <a:cs typeface="Roboto"/>
              <a:sym typeface="Roboto"/>
            </a:endParaRPr>
          </a:p>
        </p:txBody>
      </p:sp>
      <p:sp>
        <p:nvSpPr>
          <p:cNvPr id="572" name="Google Shape;572;p41"/>
          <p:cNvSpPr txBox="1"/>
          <p:nvPr/>
        </p:nvSpPr>
        <p:spPr>
          <a:xfrm>
            <a:off x="4399625" y="7099400"/>
            <a:ext cx="3969600" cy="10920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3300">
                <a:latin typeface="Roboto"/>
                <a:ea typeface="Roboto"/>
                <a:cs typeface="Roboto"/>
                <a:sym typeface="Roboto"/>
              </a:rPr>
              <a:t>Horizontal Decentralization</a:t>
            </a:r>
            <a:endParaRPr b="1" sz="3300">
              <a:latin typeface="Roboto"/>
              <a:ea typeface="Roboto"/>
              <a:cs typeface="Roboto"/>
              <a:sym typeface="Roboto"/>
            </a:endParaRPr>
          </a:p>
        </p:txBody>
      </p:sp>
      <p:sp>
        <p:nvSpPr>
          <p:cNvPr id="573" name="Google Shape;573;p41"/>
          <p:cNvSpPr txBox="1"/>
          <p:nvPr/>
        </p:nvSpPr>
        <p:spPr>
          <a:xfrm>
            <a:off x="8369225" y="7099400"/>
            <a:ext cx="9007800" cy="2055000"/>
          </a:xfrm>
          <a:prstGeom prst="rect">
            <a:avLst/>
          </a:prstGeom>
          <a:solidFill>
            <a:schemeClr val="lt1"/>
          </a:solidFill>
          <a:ln cap="flat" cmpd="sng" w="762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b="1" lang="en-US" sz="3000">
                <a:latin typeface="Roboto"/>
                <a:ea typeface="Roboto"/>
                <a:cs typeface="Roboto"/>
                <a:sym typeface="Roboto"/>
              </a:rPr>
              <a:t>Administrative Division of Labor</a:t>
            </a:r>
            <a:endParaRPr b="1" sz="3000">
              <a:latin typeface="Roboto"/>
              <a:ea typeface="Roboto"/>
              <a:cs typeface="Roboto"/>
              <a:sym typeface="Roboto"/>
            </a:endParaRPr>
          </a:p>
          <a:p>
            <a:pPr indent="0" lvl="0" marL="0" marR="0" rtl="0" algn="l">
              <a:lnSpc>
                <a:spcPct val="115000"/>
              </a:lnSpc>
              <a:spcBef>
                <a:spcPts val="0"/>
              </a:spcBef>
              <a:spcAft>
                <a:spcPts val="0"/>
              </a:spcAft>
              <a:buNone/>
            </a:pPr>
            <a:r>
              <a:rPr b="1" lang="en-US" sz="3000">
                <a:latin typeface="Roboto"/>
                <a:ea typeface="Roboto"/>
                <a:cs typeface="Roboto"/>
                <a:sym typeface="Roboto"/>
              </a:rPr>
              <a:t>Systems of Informal Communication, </a:t>
            </a:r>
            <a:endParaRPr b="1" sz="3000">
              <a:latin typeface="Roboto"/>
              <a:ea typeface="Roboto"/>
              <a:cs typeface="Roboto"/>
              <a:sym typeface="Roboto"/>
            </a:endParaRPr>
          </a:p>
          <a:p>
            <a:pPr indent="0" lvl="0" marL="0" marR="0" rtl="0" algn="l">
              <a:lnSpc>
                <a:spcPct val="115000"/>
              </a:lnSpc>
              <a:spcBef>
                <a:spcPts val="0"/>
              </a:spcBef>
              <a:spcAft>
                <a:spcPts val="0"/>
              </a:spcAft>
              <a:buNone/>
            </a:pPr>
            <a:r>
              <a:rPr b="1" lang="en-US" sz="3000">
                <a:latin typeface="Roboto"/>
                <a:ea typeface="Roboto"/>
                <a:cs typeface="Roboto"/>
                <a:sym typeface="Roboto"/>
              </a:rPr>
              <a:t>Work Constellations, and Ad Hoc </a:t>
            </a:r>
            <a:endParaRPr b="1" sz="3000">
              <a:latin typeface="Roboto"/>
              <a:ea typeface="Roboto"/>
              <a:cs typeface="Roboto"/>
              <a:sym typeface="Roboto"/>
            </a:endParaRPr>
          </a:p>
          <a:p>
            <a:pPr indent="0" lvl="0" marL="0" marR="0" rtl="0" algn="l">
              <a:lnSpc>
                <a:spcPct val="115000"/>
              </a:lnSpc>
              <a:spcBef>
                <a:spcPts val="0"/>
              </a:spcBef>
              <a:spcAft>
                <a:spcPts val="0"/>
              </a:spcAft>
              <a:buNone/>
            </a:pPr>
            <a:r>
              <a:rPr b="1" lang="en-US" sz="3000">
                <a:latin typeface="Roboto"/>
                <a:ea typeface="Roboto"/>
                <a:cs typeface="Roboto"/>
                <a:sym typeface="Roboto"/>
              </a:rPr>
              <a:t>Decision Processes</a:t>
            </a:r>
            <a:endParaRPr b="1" sz="3000">
              <a:latin typeface="Roboto"/>
              <a:ea typeface="Roboto"/>
              <a:cs typeface="Roboto"/>
              <a:sym typeface="Roboto"/>
            </a:endParaRPr>
          </a:p>
        </p:txBody>
      </p:sp>
      <p:sp>
        <p:nvSpPr>
          <p:cNvPr id="574" name="Google Shape;574;p41"/>
          <p:cNvSpPr txBox="1"/>
          <p:nvPr/>
        </p:nvSpPr>
        <p:spPr>
          <a:xfrm>
            <a:off x="697750" y="9210450"/>
            <a:ext cx="4126800" cy="754200"/>
          </a:xfrm>
          <a:prstGeom prst="rect">
            <a:avLst/>
          </a:prstGeom>
          <a:solidFill>
            <a:schemeClr val="lt1"/>
          </a:solid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US" sz="3200">
                <a:solidFill>
                  <a:schemeClr val="dk1"/>
                </a:solidFill>
                <a:latin typeface="Calibri"/>
                <a:ea typeface="Calibri"/>
                <a:cs typeface="Calibri"/>
                <a:sym typeface="Calibri"/>
              </a:rPr>
              <a:t>(Biore, et al., 2024)</a:t>
            </a:r>
            <a:endParaRPr sz="32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3FC"/>
        </a:solidFill>
      </p:bgPr>
    </p:bg>
    <p:spTree>
      <p:nvGrpSpPr>
        <p:cNvPr id="578" name="Shape 578"/>
        <p:cNvGrpSpPr/>
        <p:nvPr/>
      </p:nvGrpSpPr>
      <p:grpSpPr>
        <a:xfrm>
          <a:off x="0" y="0"/>
          <a:ext cx="0" cy="0"/>
          <a:chOff x="0" y="0"/>
          <a:chExt cx="0" cy="0"/>
        </a:xfrm>
      </p:grpSpPr>
      <p:grpSp>
        <p:nvGrpSpPr>
          <p:cNvPr id="579" name="Google Shape;579;p42"/>
          <p:cNvGrpSpPr/>
          <p:nvPr/>
        </p:nvGrpSpPr>
        <p:grpSpPr>
          <a:xfrm>
            <a:off x="1599075" y="387934"/>
            <a:ext cx="14580594" cy="1962627"/>
            <a:chOff x="0" y="-260433"/>
            <a:chExt cx="19440792" cy="2616836"/>
          </a:xfrm>
        </p:grpSpPr>
        <p:grpSp>
          <p:nvGrpSpPr>
            <p:cNvPr id="580" name="Google Shape;580;p42"/>
            <p:cNvGrpSpPr/>
            <p:nvPr/>
          </p:nvGrpSpPr>
          <p:grpSpPr>
            <a:xfrm>
              <a:off x="228411" y="83665"/>
              <a:ext cx="19212381" cy="2272738"/>
              <a:chOff x="0" y="-47625"/>
              <a:chExt cx="3513346" cy="415613"/>
            </a:xfrm>
          </p:grpSpPr>
          <p:sp>
            <p:nvSpPr>
              <p:cNvPr id="581" name="Google Shape;581;p42"/>
              <p:cNvSpPr/>
              <p:nvPr/>
            </p:nvSpPr>
            <p:spPr>
              <a:xfrm>
                <a:off x="0" y="0"/>
                <a:ext cx="3513346" cy="367988"/>
              </a:xfrm>
              <a:custGeom>
                <a:rect b="b" l="l" r="r" t="t"/>
                <a:pathLst>
                  <a:path extrusionOk="0" h="367988" w="3513346">
                    <a:moveTo>
                      <a:pt x="29599" y="0"/>
                    </a:moveTo>
                    <a:lnTo>
                      <a:pt x="3483747" y="0"/>
                    </a:lnTo>
                    <a:cubicBezTo>
                      <a:pt x="3491597" y="0"/>
                      <a:pt x="3499126" y="3118"/>
                      <a:pt x="3504677" y="8669"/>
                    </a:cubicBezTo>
                    <a:cubicBezTo>
                      <a:pt x="3510228" y="14220"/>
                      <a:pt x="3513346" y="21749"/>
                      <a:pt x="3513346" y="29599"/>
                    </a:cubicBezTo>
                    <a:lnTo>
                      <a:pt x="3513346" y="338389"/>
                    </a:lnTo>
                    <a:cubicBezTo>
                      <a:pt x="3513346" y="346239"/>
                      <a:pt x="3510228" y="353768"/>
                      <a:pt x="3504677" y="359318"/>
                    </a:cubicBezTo>
                    <a:cubicBezTo>
                      <a:pt x="3499126" y="364869"/>
                      <a:pt x="3491597" y="367988"/>
                      <a:pt x="3483747" y="367988"/>
                    </a:cubicBezTo>
                    <a:lnTo>
                      <a:pt x="29599" y="367988"/>
                    </a:lnTo>
                    <a:cubicBezTo>
                      <a:pt x="21749" y="367988"/>
                      <a:pt x="14220" y="364869"/>
                      <a:pt x="8669" y="359318"/>
                    </a:cubicBezTo>
                    <a:cubicBezTo>
                      <a:pt x="3118" y="353768"/>
                      <a:pt x="0" y="346239"/>
                      <a:pt x="0" y="338389"/>
                    </a:cubicBezTo>
                    <a:lnTo>
                      <a:pt x="0" y="29599"/>
                    </a:lnTo>
                    <a:cubicBezTo>
                      <a:pt x="0" y="21749"/>
                      <a:pt x="3118" y="14220"/>
                      <a:pt x="8669" y="8669"/>
                    </a:cubicBezTo>
                    <a:cubicBezTo>
                      <a:pt x="14220" y="3118"/>
                      <a:pt x="21749" y="0"/>
                      <a:pt x="29599"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42"/>
              <p:cNvSpPr txBox="1"/>
              <p:nvPr/>
            </p:nvSpPr>
            <p:spPr>
              <a:xfrm>
                <a:off x="0" y="-47625"/>
                <a:ext cx="3513300" cy="415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83" name="Google Shape;583;p42"/>
            <p:cNvGrpSpPr/>
            <p:nvPr/>
          </p:nvGrpSpPr>
          <p:grpSpPr>
            <a:xfrm>
              <a:off x="0" y="-260433"/>
              <a:ext cx="19105496" cy="2272738"/>
              <a:chOff x="0" y="-47625"/>
              <a:chExt cx="3493800" cy="415613"/>
            </a:xfrm>
          </p:grpSpPr>
          <p:sp>
            <p:nvSpPr>
              <p:cNvPr id="584" name="Google Shape;584;p42"/>
              <p:cNvSpPr/>
              <p:nvPr/>
            </p:nvSpPr>
            <p:spPr>
              <a:xfrm>
                <a:off x="0" y="0"/>
                <a:ext cx="3493704" cy="367988"/>
              </a:xfrm>
              <a:custGeom>
                <a:rect b="b" l="l" r="r" t="t"/>
                <a:pathLst>
                  <a:path extrusionOk="0" h="367988" w="3493704">
                    <a:moveTo>
                      <a:pt x="29765" y="0"/>
                    </a:moveTo>
                    <a:lnTo>
                      <a:pt x="3463939" y="0"/>
                    </a:lnTo>
                    <a:cubicBezTo>
                      <a:pt x="3480377" y="0"/>
                      <a:pt x="3493704" y="13326"/>
                      <a:pt x="3493704" y="29765"/>
                    </a:cubicBezTo>
                    <a:lnTo>
                      <a:pt x="3493704" y="338223"/>
                    </a:lnTo>
                    <a:cubicBezTo>
                      <a:pt x="3493704" y="354661"/>
                      <a:pt x="3480377" y="367988"/>
                      <a:pt x="3463939" y="367988"/>
                    </a:cubicBezTo>
                    <a:lnTo>
                      <a:pt x="29765" y="367988"/>
                    </a:lnTo>
                    <a:cubicBezTo>
                      <a:pt x="13326" y="367988"/>
                      <a:pt x="0" y="354661"/>
                      <a:pt x="0" y="338223"/>
                    </a:cubicBezTo>
                    <a:lnTo>
                      <a:pt x="0" y="29765"/>
                    </a:lnTo>
                    <a:cubicBezTo>
                      <a:pt x="0" y="13326"/>
                      <a:pt x="13326" y="0"/>
                      <a:pt x="29765"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42"/>
              <p:cNvSpPr txBox="1"/>
              <p:nvPr/>
            </p:nvSpPr>
            <p:spPr>
              <a:xfrm>
                <a:off x="0" y="-47625"/>
                <a:ext cx="3493800" cy="415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586" name="Google Shape;586;p42"/>
          <p:cNvSpPr txBox="1"/>
          <p:nvPr/>
        </p:nvSpPr>
        <p:spPr>
          <a:xfrm>
            <a:off x="2140202" y="888234"/>
            <a:ext cx="13498200" cy="861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5600">
                <a:latin typeface="Bungee"/>
                <a:ea typeface="Bungee"/>
                <a:cs typeface="Bungee"/>
                <a:sym typeface="Bungee"/>
              </a:rPr>
              <a:t>Organizational relationships</a:t>
            </a:r>
            <a:endParaRPr/>
          </a:p>
        </p:txBody>
      </p:sp>
      <p:grpSp>
        <p:nvGrpSpPr>
          <p:cNvPr id="587" name="Google Shape;587;p42"/>
          <p:cNvGrpSpPr/>
          <p:nvPr/>
        </p:nvGrpSpPr>
        <p:grpSpPr>
          <a:xfrm>
            <a:off x="253275" y="2445327"/>
            <a:ext cx="5802025" cy="8212633"/>
            <a:chOff x="0" y="-47625"/>
            <a:chExt cx="2946387" cy="3483915"/>
          </a:xfrm>
        </p:grpSpPr>
        <p:sp>
          <p:nvSpPr>
            <p:cNvPr id="588" name="Google Shape;588;p42"/>
            <p:cNvSpPr/>
            <p:nvPr/>
          </p:nvSpPr>
          <p:spPr>
            <a:xfrm>
              <a:off x="0" y="0"/>
              <a:ext cx="2946387" cy="3436290"/>
            </a:xfrm>
            <a:custGeom>
              <a:rect b="b" l="l" r="r" t="t"/>
              <a:pathLst>
                <a:path extrusionOk="0" h="3436290" w="2946387">
                  <a:moveTo>
                    <a:pt x="68052" y="0"/>
                  </a:moveTo>
                  <a:lnTo>
                    <a:pt x="2878336" y="0"/>
                  </a:lnTo>
                  <a:cubicBezTo>
                    <a:pt x="2915919" y="0"/>
                    <a:pt x="2946387" y="30468"/>
                    <a:pt x="2946387" y="68052"/>
                  </a:cubicBezTo>
                  <a:lnTo>
                    <a:pt x="2946387" y="3368238"/>
                  </a:lnTo>
                  <a:cubicBezTo>
                    <a:pt x="2946387" y="3405822"/>
                    <a:pt x="2915919" y="3436290"/>
                    <a:pt x="2878336" y="3436290"/>
                  </a:cubicBezTo>
                  <a:lnTo>
                    <a:pt x="68052" y="3436290"/>
                  </a:lnTo>
                  <a:cubicBezTo>
                    <a:pt x="30468" y="3436290"/>
                    <a:pt x="0" y="3405822"/>
                    <a:pt x="0" y="3368238"/>
                  </a:cubicBezTo>
                  <a:lnTo>
                    <a:pt x="0" y="68052"/>
                  </a:lnTo>
                  <a:cubicBezTo>
                    <a:pt x="0" y="30468"/>
                    <a:pt x="30468" y="0"/>
                    <a:pt x="68052"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42"/>
            <p:cNvSpPr txBox="1"/>
            <p:nvPr/>
          </p:nvSpPr>
          <p:spPr>
            <a:xfrm>
              <a:off x="0" y="-47625"/>
              <a:ext cx="2946300" cy="34839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90" name="Google Shape;590;p42"/>
          <p:cNvSpPr txBox="1"/>
          <p:nvPr/>
        </p:nvSpPr>
        <p:spPr>
          <a:xfrm>
            <a:off x="403775" y="2582375"/>
            <a:ext cx="5499000" cy="569400"/>
          </a:xfrm>
          <a:prstGeom prst="rect">
            <a:avLst/>
          </a:prstGeom>
          <a:noFill/>
          <a:ln>
            <a:noFill/>
          </a:ln>
        </p:spPr>
        <p:txBody>
          <a:bodyPr anchorCtr="0" anchor="t" bIns="0" lIns="0" spcFirstLastPara="1" rIns="0" wrap="square" tIns="0">
            <a:spAutoFit/>
          </a:bodyPr>
          <a:lstStyle/>
          <a:p>
            <a:pPr indent="0" lvl="0" marL="0" marR="0" rtl="0" algn="ctr">
              <a:lnSpc>
                <a:spcPct val="120007"/>
              </a:lnSpc>
              <a:spcBef>
                <a:spcPts val="0"/>
              </a:spcBef>
              <a:spcAft>
                <a:spcPts val="0"/>
              </a:spcAft>
              <a:buNone/>
            </a:pPr>
            <a:r>
              <a:rPr lang="en-US" sz="3699">
                <a:latin typeface="Bungee"/>
                <a:ea typeface="Bungee"/>
                <a:cs typeface="Bungee"/>
                <a:sym typeface="Bungee"/>
              </a:rPr>
              <a:t>Work Design</a:t>
            </a:r>
            <a:endParaRPr sz="2300"/>
          </a:p>
        </p:txBody>
      </p:sp>
      <p:grpSp>
        <p:nvGrpSpPr>
          <p:cNvPr id="591" name="Google Shape;591;p42"/>
          <p:cNvGrpSpPr/>
          <p:nvPr/>
        </p:nvGrpSpPr>
        <p:grpSpPr>
          <a:xfrm>
            <a:off x="6369623" y="2445325"/>
            <a:ext cx="4063068" cy="8212633"/>
            <a:chOff x="0" y="-47625"/>
            <a:chExt cx="2946387" cy="3483915"/>
          </a:xfrm>
        </p:grpSpPr>
        <p:sp>
          <p:nvSpPr>
            <p:cNvPr id="592" name="Google Shape;592;p42"/>
            <p:cNvSpPr/>
            <p:nvPr/>
          </p:nvSpPr>
          <p:spPr>
            <a:xfrm>
              <a:off x="0" y="0"/>
              <a:ext cx="2946387" cy="3436290"/>
            </a:xfrm>
            <a:custGeom>
              <a:rect b="b" l="l" r="r" t="t"/>
              <a:pathLst>
                <a:path extrusionOk="0" h="3436290" w="2946387">
                  <a:moveTo>
                    <a:pt x="68052" y="0"/>
                  </a:moveTo>
                  <a:lnTo>
                    <a:pt x="2878336" y="0"/>
                  </a:lnTo>
                  <a:cubicBezTo>
                    <a:pt x="2915919" y="0"/>
                    <a:pt x="2946387" y="30468"/>
                    <a:pt x="2946387" y="68052"/>
                  </a:cubicBezTo>
                  <a:lnTo>
                    <a:pt x="2946387" y="3368238"/>
                  </a:lnTo>
                  <a:cubicBezTo>
                    <a:pt x="2946387" y="3405822"/>
                    <a:pt x="2915919" y="3436290"/>
                    <a:pt x="2878336" y="3436290"/>
                  </a:cubicBezTo>
                  <a:lnTo>
                    <a:pt x="68052" y="3436290"/>
                  </a:lnTo>
                  <a:cubicBezTo>
                    <a:pt x="30468" y="3436290"/>
                    <a:pt x="0" y="3405822"/>
                    <a:pt x="0" y="3368238"/>
                  </a:cubicBezTo>
                  <a:lnTo>
                    <a:pt x="0" y="68052"/>
                  </a:lnTo>
                  <a:cubicBezTo>
                    <a:pt x="0" y="30468"/>
                    <a:pt x="30468" y="0"/>
                    <a:pt x="68052"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42"/>
            <p:cNvSpPr txBox="1"/>
            <p:nvPr/>
          </p:nvSpPr>
          <p:spPr>
            <a:xfrm>
              <a:off x="0" y="-47625"/>
              <a:ext cx="2946300" cy="34839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4" name="Google Shape;594;p42"/>
          <p:cNvGrpSpPr/>
          <p:nvPr/>
        </p:nvGrpSpPr>
        <p:grpSpPr>
          <a:xfrm>
            <a:off x="10657171" y="2445327"/>
            <a:ext cx="5802025" cy="8212633"/>
            <a:chOff x="0" y="-47625"/>
            <a:chExt cx="2946387" cy="3483915"/>
          </a:xfrm>
        </p:grpSpPr>
        <p:sp>
          <p:nvSpPr>
            <p:cNvPr id="595" name="Google Shape;595;p42"/>
            <p:cNvSpPr/>
            <p:nvPr/>
          </p:nvSpPr>
          <p:spPr>
            <a:xfrm>
              <a:off x="0" y="0"/>
              <a:ext cx="2946387" cy="3436290"/>
            </a:xfrm>
            <a:custGeom>
              <a:rect b="b" l="l" r="r" t="t"/>
              <a:pathLst>
                <a:path extrusionOk="0" h="3436290" w="2946387">
                  <a:moveTo>
                    <a:pt x="68052" y="0"/>
                  </a:moveTo>
                  <a:lnTo>
                    <a:pt x="2878336" y="0"/>
                  </a:lnTo>
                  <a:cubicBezTo>
                    <a:pt x="2915919" y="0"/>
                    <a:pt x="2946387" y="30468"/>
                    <a:pt x="2946387" y="68052"/>
                  </a:cubicBezTo>
                  <a:lnTo>
                    <a:pt x="2946387" y="3368238"/>
                  </a:lnTo>
                  <a:cubicBezTo>
                    <a:pt x="2946387" y="3405822"/>
                    <a:pt x="2915919" y="3436290"/>
                    <a:pt x="2878336" y="3436290"/>
                  </a:cubicBezTo>
                  <a:lnTo>
                    <a:pt x="68052" y="3436290"/>
                  </a:lnTo>
                  <a:cubicBezTo>
                    <a:pt x="30468" y="3436290"/>
                    <a:pt x="0" y="3405822"/>
                    <a:pt x="0" y="3368238"/>
                  </a:cubicBezTo>
                  <a:lnTo>
                    <a:pt x="0" y="68052"/>
                  </a:lnTo>
                  <a:cubicBezTo>
                    <a:pt x="0" y="30468"/>
                    <a:pt x="30468" y="0"/>
                    <a:pt x="68052"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42"/>
            <p:cNvSpPr txBox="1"/>
            <p:nvPr/>
          </p:nvSpPr>
          <p:spPr>
            <a:xfrm>
              <a:off x="0" y="-47625"/>
              <a:ext cx="2946300" cy="34839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97" name="Google Shape;597;p42"/>
          <p:cNvSpPr txBox="1"/>
          <p:nvPr/>
        </p:nvSpPr>
        <p:spPr>
          <a:xfrm>
            <a:off x="5605967" y="2824119"/>
            <a:ext cx="5499000" cy="569400"/>
          </a:xfrm>
          <a:prstGeom prst="rect">
            <a:avLst/>
          </a:prstGeom>
          <a:noFill/>
          <a:ln>
            <a:noFill/>
          </a:ln>
        </p:spPr>
        <p:txBody>
          <a:bodyPr anchorCtr="0" anchor="t" bIns="0" lIns="0" spcFirstLastPara="1" rIns="0" wrap="square" tIns="0">
            <a:spAutoFit/>
          </a:bodyPr>
          <a:lstStyle/>
          <a:p>
            <a:pPr indent="0" lvl="0" marL="0" marR="0" rtl="0" algn="ctr">
              <a:lnSpc>
                <a:spcPct val="120007"/>
              </a:lnSpc>
              <a:spcBef>
                <a:spcPts val="0"/>
              </a:spcBef>
              <a:spcAft>
                <a:spcPts val="0"/>
              </a:spcAft>
              <a:buNone/>
            </a:pPr>
            <a:r>
              <a:rPr lang="en-US" sz="3699">
                <a:latin typeface="Bungee"/>
                <a:ea typeface="Bungee"/>
                <a:cs typeface="Bungee"/>
                <a:sym typeface="Bungee"/>
              </a:rPr>
              <a:t>Formal</a:t>
            </a:r>
            <a:endParaRPr sz="2300"/>
          </a:p>
        </p:txBody>
      </p:sp>
      <p:sp>
        <p:nvSpPr>
          <p:cNvPr id="598" name="Google Shape;598;p42"/>
          <p:cNvSpPr txBox="1"/>
          <p:nvPr/>
        </p:nvSpPr>
        <p:spPr>
          <a:xfrm>
            <a:off x="10808750" y="2582377"/>
            <a:ext cx="5499000" cy="569400"/>
          </a:xfrm>
          <a:prstGeom prst="rect">
            <a:avLst/>
          </a:prstGeom>
          <a:noFill/>
          <a:ln>
            <a:noFill/>
          </a:ln>
        </p:spPr>
        <p:txBody>
          <a:bodyPr anchorCtr="0" anchor="t" bIns="0" lIns="0" spcFirstLastPara="1" rIns="0" wrap="square" tIns="0">
            <a:spAutoFit/>
          </a:bodyPr>
          <a:lstStyle/>
          <a:p>
            <a:pPr indent="0" lvl="0" marL="0" marR="0" rtl="0" algn="ctr">
              <a:lnSpc>
                <a:spcPct val="120007"/>
              </a:lnSpc>
              <a:spcBef>
                <a:spcPts val="0"/>
              </a:spcBef>
              <a:spcAft>
                <a:spcPts val="0"/>
              </a:spcAft>
              <a:buNone/>
            </a:pPr>
            <a:r>
              <a:rPr lang="en-US" sz="3699">
                <a:latin typeface="Bungee"/>
                <a:ea typeface="Bungee"/>
                <a:cs typeface="Bungee"/>
                <a:sym typeface="Bungee"/>
              </a:rPr>
              <a:t>Span of Control</a:t>
            </a:r>
            <a:endParaRPr sz="2300"/>
          </a:p>
        </p:txBody>
      </p:sp>
      <p:sp>
        <p:nvSpPr>
          <p:cNvPr id="599" name="Google Shape;599;p42"/>
          <p:cNvSpPr txBox="1"/>
          <p:nvPr/>
        </p:nvSpPr>
        <p:spPr>
          <a:xfrm>
            <a:off x="294950" y="2582375"/>
            <a:ext cx="5760300" cy="7512000"/>
          </a:xfrm>
          <a:prstGeom prst="rect">
            <a:avLst/>
          </a:prstGeom>
          <a:noFill/>
          <a:ln>
            <a:noFill/>
          </a:ln>
        </p:spPr>
        <p:txBody>
          <a:bodyPr anchorCtr="0" anchor="t" bIns="0" lIns="0" spcFirstLastPara="1" rIns="0" wrap="square" tIns="0">
            <a:spAutoFit/>
          </a:bodyPr>
          <a:lstStyle/>
          <a:p>
            <a:pPr indent="0" lvl="0" marL="0" marR="0" rtl="0" algn="l">
              <a:lnSpc>
                <a:spcPct val="120007"/>
              </a:lnSpc>
              <a:spcBef>
                <a:spcPts val="0"/>
              </a:spcBef>
              <a:spcAft>
                <a:spcPts val="0"/>
              </a:spcAft>
              <a:buNone/>
            </a:pPr>
            <a:r>
              <a:t/>
            </a:r>
            <a:endParaRPr sz="2800">
              <a:latin typeface="Roboto"/>
              <a:ea typeface="Roboto"/>
              <a:cs typeface="Roboto"/>
              <a:sym typeface="Roboto"/>
            </a:endParaRPr>
          </a:p>
          <a:p>
            <a:pPr indent="-431800" lvl="0" marL="457200" marR="0" rtl="0" algn="l">
              <a:lnSpc>
                <a:spcPct val="120007"/>
              </a:lnSpc>
              <a:spcBef>
                <a:spcPts val="0"/>
              </a:spcBef>
              <a:spcAft>
                <a:spcPts val="0"/>
              </a:spcAft>
              <a:buSzPts val="3200"/>
              <a:buFont typeface="Roboto"/>
              <a:buChar char="●"/>
            </a:pPr>
            <a:r>
              <a:rPr lang="en-US" sz="3200">
                <a:latin typeface="Roboto"/>
                <a:ea typeface="Roboto"/>
                <a:cs typeface="Roboto"/>
                <a:sym typeface="Roboto"/>
              </a:rPr>
              <a:t>The need for coordination</a:t>
            </a:r>
            <a:endParaRPr sz="3200">
              <a:latin typeface="Roboto"/>
              <a:ea typeface="Roboto"/>
              <a:cs typeface="Roboto"/>
              <a:sym typeface="Roboto"/>
            </a:endParaRPr>
          </a:p>
          <a:p>
            <a:pPr indent="-431800" lvl="0" marL="457200" marR="0" rtl="0" algn="l">
              <a:lnSpc>
                <a:spcPct val="120007"/>
              </a:lnSpc>
              <a:spcBef>
                <a:spcPts val="0"/>
              </a:spcBef>
              <a:spcAft>
                <a:spcPts val="0"/>
              </a:spcAft>
              <a:buSzPts val="3200"/>
              <a:buFont typeface="Roboto"/>
              <a:buChar char="●"/>
            </a:pPr>
            <a:r>
              <a:rPr lang="en-US" sz="3200">
                <a:latin typeface="Roboto"/>
                <a:ea typeface="Roboto"/>
                <a:cs typeface="Roboto"/>
                <a:sym typeface="Roboto"/>
              </a:rPr>
              <a:t>The identification of clearly defined divisions of work</a:t>
            </a:r>
            <a:endParaRPr sz="3200">
              <a:latin typeface="Roboto"/>
              <a:ea typeface="Roboto"/>
              <a:cs typeface="Roboto"/>
              <a:sym typeface="Roboto"/>
            </a:endParaRPr>
          </a:p>
          <a:p>
            <a:pPr indent="-431800" lvl="0" marL="457200" marR="0" rtl="0" algn="l">
              <a:lnSpc>
                <a:spcPct val="120007"/>
              </a:lnSpc>
              <a:spcBef>
                <a:spcPts val="0"/>
              </a:spcBef>
              <a:spcAft>
                <a:spcPts val="0"/>
              </a:spcAft>
              <a:buSzPts val="3200"/>
              <a:buFont typeface="Roboto"/>
              <a:buChar char="●"/>
            </a:pPr>
            <a:r>
              <a:rPr lang="en-US" sz="3200">
                <a:latin typeface="Roboto"/>
                <a:ea typeface="Roboto"/>
                <a:cs typeface="Roboto"/>
                <a:sym typeface="Roboto"/>
              </a:rPr>
              <a:t>Economy</a:t>
            </a:r>
            <a:endParaRPr sz="3200">
              <a:latin typeface="Roboto"/>
              <a:ea typeface="Roboto"/>
              <a:cs typeface="Roboto"/>
              <a:sym typeface="Roboto"/>
            </a:endParaRPr>
          </a:p>
          <a:p>
            <a:pPr indent="-431800" lvl="0" marL="457200" marR="0" rtl="0" algn="l">
              <a:lnSpc>
                <a:spcPct val="120007"/>
              </a:lnSpc>
              <a:spcBef>
                <a:spcPts val="0"/>
              </a:spcBef>
              <a:spcAft>
                <a:spcPts val="0"/>
              </a:spcAft>
              <a:buSzPts val="3200"/>
              <a:buFont typeface="Roboto"/>
              <a:buChar char="●"/>
            </a:pPr>
            <a:r>
              <a:rPr lang="en-US" sz="3200">
                <a:latin typeface="Roboto"/>
                <a:ea typeface="Roboto"/>
                <a:cs typeface="Roboto"/>
                <a:sym typeface="Roboto"/>
              </a:rPr>
              <a:t>The process of managing activities</a:t>
            </a:r>
            <a:endParaRPr sz="3200">
              <a:latin typeface="Roboto"/>
              <a:ea typeface="Roboto"/>
              <a:cs typeface="Roboto"/>
              <a:sym typeface="Roboto"/>
            </a:endParaRPr>
          </a:p>
          <a:p>
            <a:pPr indent="-431800" lvl="0" marL="457200" marR="0" rtl="0" algn="l">
              <a:lnSpc>
                <a:spcPct val="120007"/>
              </a:lnSpc>
              <a:spcBef>
                <a:spcPts val="0"/>
              </a:spcBef>
              <a:spcAft>
                <a:spcPts val="0"/>
              </a:spcAft>
              <a:buSzPts val="3200"/>
              <a:buFont typeface="Roboto"/>
              <a:buChar char="●"/>
            </a:pPr>
            <a:r>
              <a:rPr lang="en-US" sz="3200">
                <a:latin typeface="Roboto"/>
                <a:ea typeface="Roboto"/>
                <a:cs typeface="Roboto"/>
                <a:sym typeface="Roboto"/>
              </a:rPr>
              <a:t>Avoiding conflict, and</a:t>
            </a:r>
            <a:endParaRPr sz="3200">
              <a:latin typeface="Roboto"/>
              <a:ea typeface="Roboto"/>
              <a:cs typeface="Roboto"/>
              <a:sym typeface="Roboto"/>
            </a:endParaRPr>
          </a:p>
          <a:p>
            <a:pPr indent="-431800" lvl="0" marL="457200" marR="0" rtl="0" algn="l">
              <a:lnSpc>
                <a:spcPct val="120007"/>
              </a:lnSpc>
              <a:spcBef>
                <a:spcPts val="0"/>
              </a:spcBef>
              <a:spcAft>
                <a:spcPts val="0"/>
              </a:spcAft>
              <a:buSzPts val="3200"/>
              <a:buFont typeface="Roboto"/>
              <a:buChar char="●"/>
            </a:pPr>
            <a:r>
              <a:rPr lang="en-US" sz="3200">
                <a:latin typeface="Roboto"/>
                <a:ea typeface="Roboto"/>
                <a:cs typeface="Roboto"/>
                <a:sym typeface="Roboto"/>
              </a:rPr>
              <a:t>The design of work organization which takes account of the nature of staff employed, their interests and job satisfaction</a:t>
            </a:r>
            <a:endParaRPr sz="3200">
              <a:latin typeface="Roboto"/>
              <a:ea typeface="Roboto"/>
              <a:cs typeface="Roboto"/>
              <a:sym typeface="Roboto"/>
            </a:endParaRPr>
          </a:p>
        </p:txBody>
      </p:sp>
      <p:sp>
        <p:nvSpPr>
          <p:cNvPr id="600" name="Google Shape;600;p42"/>
          <p:cNvSpPr txBox="1"/>
          <p:nvPr/>
        </p:nvSpPr>
        <p:spPr>
          <a:xfrm>
            <a:off x="6639775" y="3766875"/>
            <a:ext cx="3417000" cy="6339000"/>
          </a:xfrm>
          <a:prstGeom prst="rect">
            <a:avLst/>
          </a:prstGeom>
          <a:noFill/>
          <a:ln>
            <a:noFill/>
          </a:ln>
        </p:spPr>
        <p:txBody>
          <a:bodyPr anchorCtr="0" anchor="t" bIns="0" lIns="0" spcFirstLastPara="1" rIns="0" wrap="square" tIns="0">
            <a:spAutoFit/>
          </a:bodyPr>
          <a:lstStyle/>
          <a:p>
            <a:pPr indent="-412750" lvl="0" marL="457200" marR="0" rtl="0" algn="l">
              <a:lnSpc>
                <a:spcPct val="120007"/>
              </a:lnSpc>
              <a:spcBef>
                <a:spcPts val="0"/>
              </a:spcBef>
              <a:spcAft>
                <a:spcPts val="0"/>
              </a:spcAft>
              <a:buSzPts val="2900"/>
              <a:buFont typeface="Roboto"/>
              <a:buChar char="●"/>
            </a:pPr>
            <a:r>
              <a:rPr b="1" lang="en-US" sz="2900" u="sng">
                <a:latin typeface="Roboto"/>
                <a:ea typeface="Roboto"/>
                <a:cs typeface="Roboto"/>
                <a:sym typeface="Roboto"/>
              </a:rPr>
              <a:t>Line</a:t>
            </a:r>
            <a:r>
              <a:rPr lang="en-US" sz="2900">
                <a:latin typeface="Roboto"/>
                <a:ea typeface="Roboto"/>
                <a:cs typeface="Roboto"/>
                <a:sym typeface="Roboto"/>
              </a:rPr>
              <a:t> - vertical flow of authority</a:t>
            </a:r>
            <a:endParaRPr sz="2900">
              <a:latin typeface="Roboto"/>
              <a:ea typeface="Roboto"/>
              <a:cs typeface="Roboto"/>
              <a:sym typeface="Roboto"/>
            </a:endParaRPr>
          </a:p>
          <a:p>
            <a:pPr indent="-412750" lvl="0" marL="457200" marR="0" rtl="0" algn="l">
              <a:lnSpc>
                <a:spcPct val="120007"/>
              </a:lnSpc>
              <a:spcBef>
                <a:spcPts val="0"/>
              </a:spcBef>
              <a:spcAft>
                <a:spcPts val="0"/>
              </a:spcAft>
              <a:buSzPts val="2900"/>
              <a:buFont typeface="Roboto"/>
              <a:buChar char="●"/>
            </a:pPr>
            <a:r>
              <a:rPr b="1" lang="en-US" sz="2900" u="sng">
                <a:latin typeface="Roboto"/>
                <a:ea typeface="Roboto"/>
                <a:cs typeface="Roboto"/>
                <a:sym typeface="Roboto"/>
              </a:rPr>
              <a:t>Functional</a:t>
            </a:r>
            <a:r>
              <a:rPr lang="en-US" sz="2900">
                <a:latin typeface="Roboto"/>
                <a:ea typeface="Roboto"/>
                <a:cs typeface="Roboto"/>
                <a:sym typeface="Roboto"/>
              </a:rPr>
              <a:t> - between specialists in advisory </a:t>
            </a:r>
            <a:r>
              <a:rPr lang="en-US" sz="2900">
                <a:latin typeface="Roboto"/>
                <a:ea typeface="Roboto"/>
                <a:cs typeface="Roboto"/>
                <a:sym typeface="Roboto"/>
              </a:rPr>
              <a:t>positions</a:t>
            </a:r>
            <a:r>
              <a:rPr lang="en-US" sz="2900">
                <a:latin typeface="Roboto"/>
                <a:ea typeface="Roboto"/>
                <a:cs typeface="Roboto"/>
                <a:sym typeface="Roboto"/>
              </a:rPr>
              <a:t> and line management teams</a:t>
            </a:r>
            <a:endParaRPr sz="2900">
              <a:latin typeface="Roboto"/>
              <a:ea typeface="Roboto"/>
              <a:cs typeface="Roboto"/>
              <a:sym typeface="Roboto"/>
            </a:endParaRPr>
          </a:p>
          <a:p>
            <a:pPr indent="-412750" lvl="0" marL="457200" marR="0" rtl="0" algn="l">
              <a:lnSpc>
                <a:spcPct val="120007"/>
              </a:lnSpc>
              <a:spcBef>
                <a:spcPts val="0"/>
              </a:spcBef>
              <a:spcAft>
                <a:spcPts val="0"/>
              </a:spcAft>
              <a:buSzPts val="2900"/>
              <a:buFont typeface="Roboto"/>
              <a:buChar char="●"/>
            </a:pPr>
            <a:r>
              <a:rPr b="1" lang="en-US" sz="2900" u="sng">
                <a:latin typeface="Roboto"/>
                <a:ea typeface="Roboto"/>
                <a:cs typeface="Roboto"/>
                <a:sym typeface="Roboto"/>
              </a:rPr>
              <a:t>Staff</a:t>
            </a:r>
            <a:r>
              <a:rPr lang="en-US" sz="2900">
                <a:latin typeface="Roboto"/>
                <a:ea typeface="Roboto"/>
                <a:cs typeface="Roboto"/>
                <a:sym typeface="Roboto"/>
              </a:rPr>
              <a:t> - personal assistants to senior members</a:t>
            </a:r>
            <a:endParaRPr sz="2900">
              <a:latin typeface="Roboto"/>
              <a:ea typeface="Roboto"/>
              <a:cs typeface="Roboto"/>
              <a:sym typeface="Roboto"/>
            </a:endParaRPr>
          </a:p>
        </p:txBody>
      </p:sp>
      <p:sp>
        <p:nvSpPr>
          <p:cNvPr id="601" name="Google Shape;601;p42"/>
          <p:cNvSpPr txBox="1"/>
          <p:nvPr/>
        </p:nvSpPr>
        <p:spPr>
          <a:xfrm>
            <a:off x="10808750" y="2445325"/>
            <a:ext cx="4746600" cy="7859700"/>
          </a:xfrm>
          <a:prstGeom prst="rect">
            <a:avLst/>
          </a:prstGeom>
          <a:noFill/>
          <a:ln>
            <a:noFill/>
          </a:ln>
        </p:spPr>
        <p:txBody>
          <a:bodyPr anchorCtr="0" anchor="t" bIns="0" lIns="0" spcFirstLastPara="1" rIns="0" wrap="square" tIns="0">
            <a:spAutoFit/>
          </a:bodyPr>
          <a:lstStyle/>
          <a:p>
            <a:pPr indent="0" lvl="0" marL="0" marR="0" rtl="0" algn="l">
              <a:lnSpc>
                <a:spcPct val="120007"/>
              </a:lnSpc>
              <a:spcBef>
                <a:spcPts val="0"/>
              </a:spcBef>
              <a:spcAft>
                <a:spcPts val="0"/>
              </a:spcAft>
              <a:buNone/>
            </a:pPr>
            <a:r>
              <a:t/>
            </a:r>
            <a:endParaRPr sz="2500">
              <a:latin typeface="Roboto"/>
              <a:ea typeface="Roboto"/>
              <a:cs typeface="Roboto"/>
              <a:sym typeface="Roboto"/>
            </a:endParaRPr>
          </a:p>
          <a:p>
            <a:pPr indent="-400050" lvl="0" marL="457200" marR="0" rtl="0" algn="l">
              <a:lnSpc>
                <a:spcPct val="120007"/>
              </a:lnSpc>
              <a:spcBef>
                <a:spcPts val="0"/>
              </a:spcBef>
              <a:spcAft>
                <a:spcPts val="0"/>
              </a:spcAft>
              <a:buSzPts val="2700"/>
              <a:buFont typeface="Roboto"/>
              <a:buChar char="●"/>
            </a:pPr>
            <a:r>
              <a:rPr lang="en-US" sz="2700">
                <a:latin typeface="Roboto"/>
                <a:ea typeface="Roboto"/>
                <a:cs typeface="Roboto"/>
                <a:sym typeface="Roboto"/>
              </a:rPr>
              <a:t>Nature of organization, complexity of work, range of responsibilities</a:t>
            </a:r>
            <a:endParaRPr sz="2700">
              <a:latin typeface="Roboto"/>
              <a:ea typeface="Roboto"/>
              <a:cs typeface="Roboto"/>
              <a:sym typeface="Roboto"/>
            </a:endParaRPr>
          </a:p>
          <a:p>
            <a:pPr indent="-400050" lvl="0" marL="457200" marR="0" rtl="0" algn="l">
              <a:lnSpc>
                <a:spcPct val="120007"/>
              </a:lnSpc>
              <a:spcBef>
                <a:spcPts val="0"/>
              </a:spcBef>
              <a:spcAft>
                <a:spcPts val="0"/>
              </a:spcAft>
              <a:buSzPts val="2700"/>
              <a:buFont typeface="Roboto"/>
              <a:buChar char="●"/>
            </a:pPr>
            <a:r>
              <a:rPr lang="en-US" sz="2700">
                <a:latin typeface="Roboto"/>
                <a:ea typeface="Roboto"/>
                <a:cs typeface="Roboto"/>
                <a:sym typeface="Roboto"/>
              </a:rPr>
              <a:t>Ability and personal qualities </a:t>
            </a:r>
            <a:endParaRPr sz="2700">
              <a:latin typeface="Roboto"/>
              <a:ea typeface="Roboto"/>
              <a:cs typeface="Roboto"/>
              <a:sym typeface="Roboto"/>
            </a:endParaRPr>
          </a:p>
          <a:p>
            <a:pPr indent="-400050" lvl="0" marL="457200" marR="0" rtl="0" algn="l">
              <a:lnSpc>
                <a:spcPct val="120007"/>
              </a:lnSpc>
              <a:spcBef>
                <a:spcPts val="0"/>
              </a:spcBef>
              <a:spcAft>
                <a:spcPts val="0"/>
              </a:spcAft>
              <a:buSzPts val="2700"/>
              <a:buFont typeface="Roboto"/>
              <a:buChar char="●"/>
            </a:pPr>
            <a:r>
              <a:rPr lang="en-US" sz="2700">
                <a:latin typeface="Roboto"/>
                <a:ea typeface="Roboto"/>
                <a:cs typeface="Roboto"/>
                <a:sym typeface="Roboto"/>
              </a:rPr>
              <a:t>Time available to spend with subordinates</a:t>
            </a:r>
            <a:endParaRPr sz="2700">
              <a:latin typeface="Roboto"/>
              <a:ea typeface="Roboto"/>
              <a:cs typeface="Roboto"/>
              <a:sym typeface="Roboto"/>
            </a:endParaRPr>
          </a:p>
          <a:p>
            <a:pPr indent="-400050" lvl="0" marL="457200" marR="0" rtl="0" algn="l">
              <a:lnSpc>
                <a:spcPct val="120007"/>
              </a:lnSpc>
              <a:spcBef>
                <a:spcPts val="0"/>
              </a:spcBef>
              <a:spcAft>
                <a:spcPts val="0"/>
              </a:spcAft>
              <a:buSzPts val="2700"/>
              <a:buFont typeface="Roboto"/>
              <a:buChar char="●"/>
            </a:pPr>
            <a:r>
              <a:rPr lang="en-US" sz="2700">
                <a:latin typeface="Roboto"/>
                <a:ea typeface="Roboto"/>
                <a:cs typeface="Roboto"/>
                <a:sym typeface="Roboto"/>
              </a:rPr>
              <a:t>Ability and training of subordinates</a:t>
            </a:r>
            <a:endParaRPr sz="2700">
              <a:latin typeface="Roboto"/>
              <a:ea typeface="Roboto"/>
              <a:cs typeface="Roboto"/>
              <a:sym typeface="Roboto"/>
            </a:endParaRPr>
          </a:p>
          <a:p>
            <a:pPr indent="-400050" lvl="0" marL="457200" marR="0" rtl="0" algn="l">
              <a:lnSpc>
                <a:spcPct val="120007"/>
              </a:lnSpc>
              <a:spcBef>
                <a:spcPts val="0"/>
              </a:spcBef>
              <a:spcAft>
                <a:spcPts val="0"/>
              </a:spcAft>
              <a:buSzPts val="2700"/>
              <a:buFont typeface="Roboto"/>
              <a:buChar char="●"/>
            </a:pPr>
            <a:r>
              <a:rPr lang="en-US" sz="2700">
                <a:latin typeface="Roboto"/>
                <a:ea typeface="Roboto"/>
                <a:cs typeface="Roboto"/>
                <a:sym typeface="Roboto"/>
              </a:rPr>
              <a:t>Effectiveness of </a:t>
            </a:r>
            <a:endParaRPr sz="2700">
              <a:latin typeface="Roboto"/>
              <a:ea typeface="Roboto"/>
              <a:cs typeface="Roboto"/>
              <a:sym typeface="Roboto"/>
            </a:endParaRPr>
          </a:p>
          <a:p>
            <a:pPr indent="0" lvl="0" marL="457200" marR="0" rtl="0" algn="l">
              <a:lnSpc>
                <a:spcPct val="120007"/>
              </a:lnSpc>
              <a:spcBef>
                <a:spcPts val="0"/>
              </a:spcBef>
              <a:spcAft>
                <a:spcPts val="0"/>
              </a:spcAft>
              <a:buNone/>
            </a:pPr>
            <a:r>
              <a:rPr lang="en-US" sz="2700">
                <a:latin typeface="Roboto"/>
                <a:ea typeface="Roboto"/>
                <a:cs typeface="Roboto"/>
                <a:sym typeface="Roboto"/>
              </a:rPr>
              <a:t>coordination</a:t>
            </a:r>
            <a:r>
              <a:rPr lang="en-US" sz="2700">
                <a:latin typeface="Roboto"/>
                <a:ea typeface="Roboto"/>
                <a:cs typeface="Roboto"/>
                <a:sym typeface="Roboto"/>
              </a:rPr>
              <a:t>, communication, </a:t>
            </a:r>
            <a:endParaRPr sz="2700">
              <a:latin typeface="Roboto"/>
              <a:ea typeface="Roboto"/>
              <a:cs typeface="Roboto"/>
              <a:sym typeface="Roboto"/>
            </a:endParaRPr>
          </a:p>
          <a:p>
            <a:pPr indent="0" lvl="0" marL="457200" marR="0" rtl="0" algn="l">
              <a:lnSpc>
                <a:spcPct val="120007"/>
              </a:lnSpc>
              <a:spcBef>
                <a:spcPts val="0"/>
              </a:spcBef>
              <a:spcAft>
                <a:spcPts val="0"/>
              </a:spcAft>
              <a:buNone/>
            </a:pPr>
            <a:r>
              <a:rPr lang="en-US" sz="2700">
                <a:latin typeface="Roboto"/>
                <a:ea typeface="Roboto"/>
                <a:cs typeface="Roboto"/>
                <a:sym typeface="Roboto"/>
              </a:rPr>
              <a:t>control systems</a:t>
            </a:r>
            <a:endParaRPr sz="2700">
              <a:latin typeface="Roboto"/>
              <a:ea typeface="Roboto"/>
              <a:cs typeface="Roboto"/>
              <a:sym typeface="Roboto"/>
            </a:endParaRPr>
          </a:p>
          <a:p>
            <a:pPr indent="-400050" lvl="0" marL="457200" marR="0" rtl="0" algn="l">
              <a:lnSpc>
                <a:spcPct val="120007"/>
              </a:lnSpc>
              <a:spcBef>
                <a:spcPts val="0"/>
              </a:spcBef>
              <a:spcAft>
                <a:spcPts val="0"/>
              </a:spcAft>
              <a:buSzPts val="2700"/>
              <a:buFont typeface="Roboto"/>
              <a:buChar char="●"/>
            </a:pPr>
            <a:r>
              <a:rPr lang="en-US" sz="2700">
                <a:latin typeface="Roboto"/>
                <a:ea typeface="Roboto"/>
                <a:cs typeface="Roboto"/>
                <a:sym typeface="Roboto"/>
              </a:rPr>
              <a:t>Physical location of subordinates</a:t>
            </a:r>
            <a:endParaRPr sz="2700">
              <a:latin typeface="Roboto"/>
              <a:ea typeface="Roboto"/>
              <a:cs typeface="Roboto"/>
              <a:sym typeface="Roboto"/>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3FC"/>
        </a:solidFill>
      </p:bgPr>
    </p:bg>
    <p:spTree>
      <p:nvGrpSpPr>
        <p:cNvPr id="605" name="Shape 605"/>
        <p:cNvGrpSpPr/>
        <p:nvPr/>
      </p:nvGrpSpPr>
      <p:grpSpPr>
        <a:xfrm>
          <a:off x="0" y="0"/>
          <a:ext cx="0" cy="0"/>
          <a:chOff x="0" y="0"/>
          <a:chExt cx="0" cy="0"/>
        </a:xfrm>
      </p:grpSpPr>
      <p:grpSp>
        <p:nvGrpSpPr>
          <p:cNvPr id="606" name="Google Shape;606;p43"/>
          <p:cNvGrpSpPr/>
          <p:nvPr/>
        </p:nvGrpSpPr>
        <p:grpSpPr>
          <a:xfrm>
            <a:off x="1004300" y="83125"/>
            <a:ext cx="16660759" cy="1962627"/>
            <a:chOff x="0" y="-260433"/>
            <a:chExt cx="19440792" cy="2616836"/>
          </a:xfrm>
        </p:grpSpPr>
        <p:grpSp>
          <p:nvGrpSpPr>
            <p:cNvPr id="607" name="Google Shape;607;p43"/>
            <p:cNvGrpSpPr/>
            <p:nvPr/>
          </p:nvGrpSpPr>
          <p:grpSpPr>
            <a:xfrm>
              <a:off x="228411" y="83665"/>
              <a:ext cx="19212381" cy="2272738"/>
              <a:chOff x="0" y="-47625"/>
              <a:chExt cx="3513346" cy="415613"/>
            </a:xfrm>
          </p:grpSpPr>
          <p:sp>
            <p:nvSpPr>
              <p:cNvPr id="608" name="Google Shape;608;p43"/>
              <p:cNvSpPr/>
              <p:nvPr/>
            </p:nvSpPr>
            <p:spPr>
              <a:xfrm>
                <a:off x="0" y="0"/>
                <a:ext cx="3513346" cy="367988"/>
              </a:xfrm>
              <a:custGeom>
                <a:rect b="b" l="l" r="r" t="t"/>
                <a:pathLst>
                  <a:path extrusionOk="0" h="367988" w="3513346">
                    <a:moveTo>
                      <a:pt x="29599" y="0"/>
                    </a:moveTo>
                    <a:lnTo>
                      <a:pt x="3483747" y="0"/>
                    </a:lnTo>
                    <a:cubicBezTo>
                      <a:pt x="3491597" y="0"/>
                      <a:pt x="3499126" y="3118"/>
                      <a:pt x="3504677" y="8669"/>
                    </a:cubicBezTo>
                    <a:cubicBezTo>
                      <a:pt x="3510228" y="14220"/>
                      <a:pt x="3513346" y="21749"/>
                      <a:pt x="3513346" y="29599"/>
                    </a:cubicBezTo>
                    <a:lnTo>
                      <a:pt x="3513346" y="338389"/>
                    </a:lnTo>
                    <a:cubicBezTo>
                      <a:pt x="3513346" y="346239"/>
                      <a:pt x="3510228" y="353768"/>
                      <a:pt x="3504677" y="359318"/>
                    </a:cubicBezTo>
                    <a:cubicBezTo>
                      <a:pt x="3499126" y="364869"/>
                      <a:pt x="3491597" y="367988"/>
                      <a:pt x="3483747" y="367988"/>
                    </a:cubicBezTo>
                    <a:lnTo>
                      <a:pt x="29599" y="367988"/>
                    </a:lnTo>
                    <a:cubicBezTo>
                      <a:pt x="21749" y="367988"/>
                      <a:pt x="14220" y="364869"/>
                      <a:pt x="8669" y="359318"/>
                    </a:cubicBezTo>
                    <a:cubicBezTo>
                      <a:pt x="3118" y="353768"/>
                      <a:pt x="0" y="346239"/>
                      <a:pt x="0" y="338389"/>
                    </a:cubicBezTo>
                    <a:lnTo>
                      <a:pt x="0" y="29599"/>
                    </a:lnTo>
                    <a:cubicBezTo>
                      <a:pt x="0" y="21749"/>
                      <a:pt x="3118" y="14220"/>
                      <a:pt x="8669" y="8669"/>
                    </a:cubicBezTo>
                    <a:cubicBezTo>
                      <a:pt x="14220" y="3118"/>
                      <a:pt x="21749" y="0"/>
                      <a:pt x="29599"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43"/>
              <p:cNvSpPr txBox="1"/>
              <p:nvPr/>
            </p:nvSpPr>
            <p:spPr>
              <a:xfrm>
                <a:off x="0" y="-47625"/>
                <a:ext cx="3513300" cy="415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10" name="Google Shape;610;p43"/>
            <p:cNvGrpSpPr/>
            <p:nvPr/>
          </p:nvGrpSpPr>
          <p:grpSpPr>
            <a:xfrm>
              <a:off x="0" y="-260433"/>
              <a:ext cx="19105496" cy="2272738"/>
              <a:chOff x="0" y="-47625"/>
              <a:chExt cx="3493800" cy="415613"/>
            </a:xfrm>
          </p:grpSpPr>
          <p:sp>
            <p:nvSpPr>
              <p:cNvPr id="611" name="Google Shape;611;p43"/>
              <p:cNvSpPr/>
              <p:nvPr/>
            </p:nvSpPr>
            <p:spPr>
              <a:xfrm>
                <a:off x="0" y="0"/>
                <a:ext cx="3493704" cy="367988"/>
              </a:xfrm>
              <a:custGeom>
                <a:rect b="b" l="l" r="r" t="t"/>
                <a:pathLst>
                  <a:path extrusionOk="0" h="367988" w="3493704">
                    <a:moveTo>
                      <a:pt x="29765" y="0"/>
                    </a:moveTo>
                    <a:lnTo>
                      <a:pt x="3463939" y="0"/>
                    </a:lnTo>
                    <a:cubicBezTo>
                      <a:pt x="3480377" y="0"/>
                      <a:pt x="3493704" y="13326"/>
                      <a:pt x="3493704" y="29765"/>
                    </a:cubicBezTo>
                    <a:lnTo>
                      <a:pt x="3493704" y="338223"/>
                    </a:lnTo>
                    <a:cubicBezTo>
                      <a:pt x="3493704" y="354661"/>
                      <a:pt x="3480377" y="367988"/>
                      <a:pt x="3463939" y="367988"/>
                    </a:cubicBezTo>
                    <a:lnTo>
                      <a:pt x="29765" y="367988"/>
                    </a:lnTo>
                    <a:cubicBezTo>
                      <a:pt x="13326" y="367988"/>
                      <a:pt x="0" y="354661"/>
                      <a:pt x="0" y="338223"/>
                    </a:cubicBezTo>
                    <a:lnTo>
                      <a:pt x="0" y="29765"/>
                    </a:lnTo>
                    <a:cubicBezTo>
                      <a:pt x="0" y="13326"/>
                      <a:pt x="13326" y="0"/>
                      <a:pt x="29765"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43"/>
              <p:cNvSpPr txBox="1"/>
              <p:nvPr/>
            </p:nvSpPr>
            <p:spPr>
              <a:xfrm>
                <a:off x="0" y="-47625"/>
                <a:ext cx="3493800" cy="415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613" name="Google Shape;613;p43"/>
          <p:cNvSpPr txBox="1"/>
          <p:nvPr/>
        </p:nvSpPr>
        <p:spPr>
          <a:xfrm>
            <a:off x="1599075" y="583425"/>
            <a:ext cx="15121800" cy="7542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4900">
                <a:latin typeface="Bungee"/>
                <a:ea typeface="Bungee"/>
                <a:cs typeface="Bungee"/>
                <a:sym typeface="Bungee"/>
              </a:rPr>
              <a:t>People &amp; </a:t>
            </a:r>
            <a:r>
              <a:rPr lang="en-US" sz="4900">
                <a:latin typeface="Bungee"/>
                <a:ea typeface="Bungee"/>
                <a:cs typeface="Bungee"/>
                <a:sym typeface="Bungee"/>
              </a:rPr>
              <a:t>Organizational relationships</a:t>
            </a:r>
            <a:endParaRPr sz="700"/>
          </a:p>
        </p:txBody>
      </p:sp>
      <p:grpSp>
        <p:nvGrpSpPr>
          <p:cNvPr id="614" name="Google Shape;614;p43"/>
          <p:cNvGrpSpPr/>
          <p:nvPr/>
        </p:nvGrpSpPr>
        <p:grpSpPr>
          <a:xfrm>
            <a:off x="897125" y="3388450"/>
            <a:ext cx="15824161" cy="3062361"/>
            <a:chOff x="0" y="-47625"/>
            <a:chExt cx="2946387" cy="3483915"/>
          </a:xfrm>
        </p:grpSpPr>
        <p:sp>
          <p:nvSpPr>
            <p:cNvPr id="615" name="Google Shape;615;p43"/>
            <p:cNvSpPr/>
            <p:nvPr/>
          </p:nvSpPr>
          <p:spPr>
            <a:xfrm>
              <a:off x="0" y="0"/>
              <a:ext cx="2946387" cy="3436290"/>
            </a:xfrm>
            <a:custGeom>
              <a:rect b="b" l="l" r="r" t="t"/>
              <a:pathLst>
                <a:path extrusionOk="0" h="3436290" w="2946387">
                  <a:moveTo>
                    <a:pt x="68052" y="0"/>
                  </a:moveTo>
                  <a:lnTo>
                    <a:pt x="2878336" y="0"/>
                  </a:lnTo>
                  <a:cubicBezTo>
                    <a:pt x="2915919" y="0"/>
                    <a:pt x="2946387" y="30468"/>
                    <a:pt x="2946387" y="68052"/>
                  </a:cubicBezTo>
                  <a:lnTo>
                    <a:pt x="2946387" y="3368238"/>
                  </a:lnTo>
                  <a:cubicBezTo>
                    <a:pt x="2946387" y="3405822"/>
                    <a:pt x="2915919" y="3436290"/>
                    <a:pt x="2878336" y="3436290"/>
                  </a:cubicBezTo>
                  <a:lnTo>
                    <a:pt x="68052" y="3436290"/>
                  </a:lnTo>
                  <a:cubicBezTo>
                    <a:pt x="30468" y="3436290"/>
                    <a:pt x="0" y="3405822"/>
                    <a:pt x="0" y="3368238"/>
                  </a:cubicBezTo>
                  <a:lnTo>
                    <a:pt x="0" y="68052"/>
                  </a:lnTo>
                  <a:cubicBezTo>
                    <a:pt x="0" y="30468"/>
                    <a:pt x="30468" y="0"/>
                    <a:pt x="68052"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43"/>
            <p:cNvSpPr txBox="1"/>
            <p:nvPr/>
          </p:nvSpPr>
          <p:spPr>
            <a:xfrm>
              <a:off x="0" y="-47625"/>
              <a:ext cx="2946300" cy="34839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17" name="Google Shape;617;p43"/>
          <p:cNvSpPr/>
          <p:nvPr/>
        </p:nvSpPr>
        <p:spPr>
          <a:xfrm>
            <a:off x="2765374" y="2216725"/>
            <a:ext cx="12507413" cy="859072"/>
          </a:xfrm>
          <a:custGeom>
            <a:rect b="b" l="l" r="r" t="t"/>
            <a:pathLst>
              <a:path extrusionOk="0" h="3436290" w="2946387">
                <a:moveTo>
                  <a:pt x="68052" y="0"/>
                </a:moveTo>
                <a:lnTo>
                  <a:pt x="2878336" y="0"/>
                </a:lnTo>
                <a:cubicBezTo>
                  <a:pt x="2915919" y="0"/>
                  <a:pt x="2946387" y="30468"/>
                  <a:pt x="2946387" y="68052"/>
                </a:cubicBezTo>
                <a:lnTo>
                  <a:pt x="2946387" y="3368238"/>
                </a:lnTo>
                <a:cubicBezTo>
                  <a:pt x="2946387" y="3405822"/>
                  <a:pt x="2915919" y="3436290"/>
                  <a:pt x="2878336" y="3436290"/>
                </a:cubicBezTo>
                <a:lnTo>
                  <a:pt x="68052" y="3436290"/>
                </a:lnTo>
                <a:cubicBezTo>
                  <a:pt x="30468" y="3436290"/>
                  <a:pt x="0" y="3405822"/>
                  <a:pt x="0" y="3368238"/>
                </a:cubicBezTo>
                <a:lnTo>
                  <a:pt x="0" y="68052"/>
                </a:lnTo>
                <a:cubicBezTo>
                  <a:pt x="0" y="30468"/>
                  <a:pt x="30468" y="0"/>
                  <a:pt x="68052"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43"/>
          <p:cNvSpPr txBox="1"/>
          <p:nvPr/>
        </p:nvSpPr>
        <p:spPr>
          <a:xfrm>
            <a:off x="2597405" y="2361563"/>
            <a:ext cx="12883200" cy="569400"/>
          </a:xfrm>
          <a:prstGeom prst="rect">
            <a:avLst/>
          </a:prstGeom>
          <a:noFill/>
          <a:ln>
            <a:noFill/>
          </a:ln>
        </p:spPr>
        <p:txBody>
          <a:bodyPr anchorCtr="0" anchor="t" bIns="0" lIns="0" spcFirstLastPara="1" rIns="0" wrap="square" tIns="0">
            <a:spAutoFit/>
          </a:bodyPr>
          <a:lstStyle/>
          <a:p>
            <a:pPr indent="0" lvl="0" marL="0" marR="0" rtl="0" algn="ctr">
              <a:lnSpc>
                <a:spcPct val="120007"/>
              </a:lnSpc>
              <a:spcBef>
                <a:spcPts val="0"/>
              </a:spcBef>
              <a:spcAft>
                <a:spcPts val="0"/>
              </a:spcAft>
              <a:buNone/>
            </a:pPr>
            <a:r>
              <a:rPr lang="en-US" sz="3699">
                <a:latin typeface="Bungee"/>
                <a:ea typeface="Bungee"/>
                <a:cs typeface="Bungee"/>
                <a:sym typeface="Bungee"/>
              </a:rPr>
              <a:t>People - Organizational Relationships</a:t>
            </a:r>
            <a:endParaRPr sz="2300"/>
          </a:p>
        </p:txBody>
      </p:sp>
      <p:sp>
        <p:nvSpPr>
          <p:cNvPr id="619" name="Google Shape;619;p43"/>
          <p:cNvSpPr txBox="1"/>
          <p:nvPr/>
        </p:nvSpPr>
        <p:spPr>
          <a:xfrm>
            <a:off x="1295850" y="3820650"/>
            <a:ext cx="7687800" cy="2265900"/>
          </a:xfrm>
          <a:prstGeom prst="rect">
            <a:avLst/>
          </a:prstGeom>
          <a:noFill/>
          <a:ln>
            <a:noFill/>
          </a:ln>
        </p:spPr>
        <p:txBody>
          <a:bodyPr anchorCtr="0" anchor="t" bIns="0" lIns="0" spcFirstLastPara="1" rIns="0" wrap="square" tIns="0">
            <a:spAutoFit/>
          </a:bodyPr>
          <a:lstStyle/>
          <a:p>
            <a:pPr indent="0" lvl="0" marL="0" marR="0" rtl="0" algn="l">
              <a:lnSpc>
                <a:spcPct val="120007"/>
              </a:lnSpc>
              <a:spcBef>
                <a:spcPts val="0"/>
              </a:spcBef>
              <a:spcAft>
                <a:spcPts val="0"/>
              </a:spcAft>
              <a:buNone/>
            </a:pPr>
            <a:r>
              <a:rPr lang="en-US" sz="3200">
                <a:latin typeface="Roboto"/>
                <a:ea typeface="Roboto"/>
                <a:cs typeface="Roboto"/>
                <a:sym typeface="Roboto"/>
              </a:rPr>
              <a:t>Classification of objectives</a:t>
            </a:r>
            <a:endParaRPr sz="3200">
              <a:latin typeface="Roboto"/>
              <a:ea typeface="Roboto"/>
              <a:cs typeface="Roboto"/>
              <a:sym typeface="Roboto"/>
            </a:endParaRPr>
          </a:p>
          <a:p>
            <a:pPr indent="0" lvl="0" marL="0" marR="0" rtl="0" algn="l">
              <a:lnSpc>
                <a:spcPct val="120007"/>
              </a:lnSpc>
              <a:spcBef>
                <a:spcPts val="0"/>
              </a:spcBef>
              <a:spcAft>
                <a:spcPts val="0"/>
              </a:spcAft>
              <a:buNone/>
            </a:pPr>
            <a:r>
              <a:rPr lang="en-US" sz="3200">
                <a:latin typeface="Roboto"/>
                <a:ea typeface="Roboto"/>
                <a:cs typeface="Roboto"/>
                <a:sym typeface="Roboto"/>
              </a:rPr>
              <a:t>Task and element functions</a:t>
            </a:r>
            <a:endParaRPr sz="3200">
              <a:latin typeface="Roboto"/>
              <a:ea typeface="Roboto"/>
              <a:cs typeface="Roboto"/>
              <a:sym typeface="Roboto"/>
            </a:endParaRPr>
          </a:p>
          <a:p>
            <a:pPr indent="0" lvl="0" marL="0" marR="0" rtl="0" algn="l">
              <a:lnSpc>
                <a:spcPct val="120007"/>
              </a:lnSpc>
              <a:spcBef>
                <a:spcPts val="0"/>
              </a:spcBef>
              <a:spcAft>
                <a:spcPts val="0"/>
              </a:spcAft>
              <a:buNone/>
            </a:pPr>
            <a:r>
              <a:rPr lang="en-US" sz="3200">
                <a:latin typeface="Roboto"/>
                <a:ea typeface="Roboto"/>
                <a:cs typeface="Roboto"/>
                <a:sym typeface="Roboto"/>
              </a:rPr>
              <a:t>Division of work and grouping of people</a:t>
            </a:r>
            <a:endParaRPr sz="3200">
              <a:latin typeface="Roboto"/>
              <a:ea typeface="Roboto"/>
              <a:cs typeface="Roboto"/>
              <a:sym typeface="Roboto"/>
            </a:endParaRPr>
          </a:p>
          <a:p>
            <a:pPr indent="0" lvl="0" marL="0" marR="0" rtl="0" algn="l">
              <a:lnSpc>
                <a:spcPct val="120007"/>
              </a:lnSpc>
              <a:spcBef>
                <a:spcPts val="0"/>
              </a:spcBef>
              <a:spcAft>
                <a:spcPts val="0"/>
              </a:spcAft>
              <a:buNone/>
            </a:pPr>
            <a:r>
              <a:rPr lang="en-US" sz="3200">
                <a:latin typeface="Roboto"/>
                <a:ea typeface="Roboto"/>
                <a:cs typeface="Roboto"/>
                <a:sym typeface="Roboto"/>
              </a:rPr>
              <a:t>Centralization and decentralization</a:t>
            </a:r>
            <a:endParaRPr sz="3200">
              <a:latin typeface="Roboto"/>
              <a:ea typeface="Roboto"/>
              <a:cs typeface="Roboto"/>
              <a:sym typeface="Roboto"/>
            </a:endParaRPr>
          </a:p>
        </p:txBody>
      </p:sp>
      <p:sp>
        <p:nvSpPr>
          <p:cNvPr id="620" name="Google Shape;620;p43"/>
          <p:cNvSpPr/>
          <p:nvPr/>
        </p:nvSpPr>
        <p:spPr>
          <a:xfrm>
            <a:off x="1446675" y="6943925"/>
            <a:ext cx="15122331" cy="2104728"/>
          </a:xfrm>
          <a:custGeom>
            <a:rect b="b" l="l" r="r" t="t"/>
            <a:pathLst>
              <a:path extrusionOk="0" h="3436290" w="2946387">
                <a:moveTo>
                  <a:pt x="68052" y="0"/>
                </a:moveTo>
                <a:lnTo>
                  <a:pt x="2878336" y="0"/>
                </a:lnTo>
                <a:cubicBezTo>
                  <a:pt x="2915919" y="0"/>
                  <a:pt x="2946387" y="30468"/>
                  <a:pt x="2946387" y="68052"/>
                </a:cubicBezTo>
                <a:lnTo>
                  <a:pt x="2946387" y="3368238"/>
                </a:lnTo>
                <a:cubicBezTo>
                  <a:pt x="2946387" y="3405822"/>
                  <a:pt x="2915919" y="3436290"/>
                  <a:pt x="2878336" y="3436290"/>
                </a:cubicBezTo>
                <a:lnTo>
                  <a:pt x="68052" y="3436290"/>
                </a:lnTo>
                <a:cubicBezTo>
                  <a:pt x="30468" y="3436290"/>
                  <a:pt x="0" y="3405822"/>
                  <a:pt x="0" y="3368238"/>
                </a:cubicBezTo>
                <a:lnTo>
                  <a:pt x="0" y="68052"/>
                </a:lnTo>
                <a:cubicBezTo>
                  <a:pt x="0" y="30468"/>
                  <a:pt x="30468" y="0"/>
                  <a:pt x="68052"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43"/>
          <p:cNvSpPr txBox="1"/>
          <p:nvPr/>
        </p:nvSpPr>
        <p:spPr>
          <a:xfrm>
            <a:off x="1982675" y="7060675"/>
            <a:ext cx="12710100" cy="1883700"/>
          </a:xfrm>
          <a:prstGeom prst="rect">
            <a:avLst/>
          </a:prstGeom>
          <a:noFill/>
          <a:ln>
            <a:noFill/>
          </a:ln>
        </p:spPr>
        <p:txBody>
          <a:bodyPr anchorCtr="0" anchor="t" bIns="0" lIns="0" spcFirstLastPara="1" rIns="0" wrap="square" tIns="0">
            <a:spAutoFit/>
          </a:bodyPr>
          <a:lstStyle/>
          <a:p>
            <a:pPr indent="0" lvl="0" marL="0" marR="0" rtl="0" algn="ctr">
              <a:lnSpc>
                <a:spcPct val="120007"/>
              </a:lnSpc>
              <a:spcBef>
                <a:spcPts val="0"/>
              </a:spcBef>
              <a:spcAft>
                <a:spcPts val="0"/>
              </a:spcAft>
              <a:buNone/>
            </a:pPr>
            <a:r>
              <a:rPr lang="en-US" sz="3599">
                <a:latin typeface="Bungee"/>
                <a:ea typeface="Bungee"/>
                <a:cs typeface="Bungee"/>
                <a:sym typeface="Bungee"/>
              </a:rPr>
              <a:t>Maintain the balance of the socio-technical system and effectiveness of the organization as a whole</a:t>
            </a:r>
            <a:endParaRPr sz="2200"/>
          </a:p>
        </p:txBody>
      </p:sp>
      <p:sp>
        <p:nvSpPr>
          <p:cNvPr id="622" name="Google Shape;622;p43"/>
          <p:cNvSpPr/>
          <p:nvPr/>
        </p:nvSpPr>
        <p:spPr>
          <a:xfrm rot="637975">
            <a:off x="8379739" y="5660411"/>
            <a:ext cx="811666" cy="1492711"/>
          </a:xfrm>
          <a:custGeom>
            <a:rect b="b" l="l" r="r" t="t"/>
            <a:pathLst>
              <a:path extrusionOk="0" h="1949030" w="1222573">
                <a:moveTo>
                  <a:pt x="0" y="0"/>
                </a:moveTo>
                <a:lnTo>
                  <a:pt x="1222573" y="0"/>
                </a:lnTo>
                <a:lnTo>
                  <a:pt x="1222573" y="1949030"/>
                </a:lnTo>
                <a:lnTo>
                  <a:pt x="0" y="1949030"/>
                </a:lnTo>
                <a:lnTo>
                  <a:pt x="0" y="0"/>
                </a:lnTo>
                <a:close/>
              </a:path>
            </a:pathLst>
          </a:custGeom>
          <a:blipFill rotWithShape="1">
            <a:blip r:embed="rId3">
              <a:alphaModFix/>
            </a:blip>
            <a:stretch>
              <a:fillRect b="0" l="0" r="0" t="0"/>
            </a:stretch>
          </a:blipFill>
          <a:ln>
            <a:noFill/>
          </a:ln>
        </p:spPr>
      </p:sp>
      <p:sp>
        <p:nvSpPr>
          <p:cNvPr id="623" name="Google Shape;623;p43"/>
          <p:cNvSpPr txBox="1"/>
          <p:nvPr/>
        </p:nvSpPr>
        <p:spPr>
          <a:xfrm>
            <a:off x="9323294" y="3568900"/>
            <a:ext cx="7111500" cy="2856900"/>
          </a:xfrm>
          <a:prstGeom prst="rect">
            <a:avLst/>
          </a:prstGeom>
          <a:noFill/>
          <a:ln>
            <a:noFill/>
          </a:ln>
        </p:spPr>
        <p:txBody>
          <a:bodyPr anchorCtr="0" anchor="t" bIns="0" lIns="0" spcFirstLastPara="1" rIns="0" wrap="square" tIns="0">
            <a:spAutoFit/>
          </a:bodyPr>
          <a:lstStyle/>
          <a:p>
            <a:pPr indent="0" lvl="0" marL="0" marR="0" rtl="0" algn="l">
              <a:lnSpc>
                <a:spcPct val="120007"/>
              </a:lnSpc>
              <a:spcBef>
                <a:spcPts val="0"/>
              </a:spcBef>
              <a:spcAft>
                <a:spcPts val="0"/>
              </a:spcAft>
              <a:buNone/>
            </a:pPr>
            <a:r>
              <a:rPr lang="en-US" sz="3200">
                <a:latin typeface="Roboto"/>
                <a:ea typeface="Roboto"/>
                <a:cs typeface="Roboto"/>
                <a:sym typeface="Roboto"/>
              </a:rPr>
              <a:t>Principles of organization</a:t>
            </a:r>
            <a:endParaRPr sz="3200">
              <a:latin typeface="Roboto"/>
              <a:ea typeface="Roboto"/>
              <a:cs typeface="Roboto"/>
              <a:sym typeface="Roboto"/>
            </a:endParaRPr>
          </a:p>
          <a:p>
            <a:pPr indent="0" lvl="0" marL="0" marR="0" rtl="0" algn="l">
              <a:lnSpc>
                <a:spcPct val="120007"/>
              </a:lnSpc>
              <a:spcBef>
                <a:spcPts val="0"/>
              </a:spcBef>
              <a:spcAft>
                <a:spcPts val="0"/>
              </a:spcAft>
              <a:buNone/>
            </a:pPr>
            <a:r>
              <a:rPr lang="en-US" sz="3200">
                <a:latin typeface="Roboto"/>
                <a:ea typeface="Roboto"/>
                <a:cs typeface="Roboto"/>
                <a:sym typeface="Roboto"/>
              </a:rPr>
              <a:t>Span of control and scalar chain</a:t>
            </a:r>
            <a:endParaRPr sz="3200">
              <a:latin typeface="Roboto"/>
              <a:ea typeface="Roboto"/>
              <a:cs typeface="Roboto"/>
              <a:sym typeface="Roboto"/>
            </a:endParaRPr>
          </a:p>
          <a:p>
            <a:pPr indent="0" lvl="0" marL="0" marR="0" rtl="0" algn="l">
              <a:lnSpc>
                <a:spcPct val="120007"/>
              </a:lnSpc>
              <a:spcBef>
                <a:spcPts val="0"/>
              </a:spcBef>
              <a:spcAft>
                <a:spcPts val="0"/>
              </a:spcAft>
              <a:buNone/>
            </a:pPr>
            <a:r>
              <a:rPr lang="en-US" sz="3200">
                <a:latin typeface="Roboto"/>
                <a:ea typeface="Roboto"/>
                <a:cs typeface="Roboto"/>
                <a:sym typeface="Roboto"/>
              </a:rPr>
              <a:t>Formal Organizational relationships</a:t>
            </a:r>
            <a:endParaRPr sz="3200">
              <a:latin typeface="Roboto"/>
              <a:ea typeface="Roboto"/>
              <a:cs typeface="Roboto"/>
              <a:sym typeface="Roboto"/>
            </a:endParaRPr>
          </a:p>
          <a:p>
            <a:pPr indent="0" lvl="0" marL="0" marR="0" rtl="0" algn="l">
              <a:lnSpc>
                <a:spcPct val="120007"/>
              </a:lnSpc>
              <a:spcBef>
                <a:spcPts val="0"/>
              </a:spcBef>
              <a:spcAft>
                <a:spcPts val="0"/>
              </a:spcAft>
              <a:buNone/>
            </a:pPr>
            <a:r>
              <a:rPr lang="en-US" sz="3200">
                <a:latin typeface="Roboto"/>
                <a:ea typeface="Roboto"/>
                <a:cs typeface="Roboto"/>
                <a:sym typeface="Roboto"/>
              </a:rPr>
              <a:t>Line and staff organization</a:t>
            </a:r>
            <a:endParaRPr sz="3200">
              <a:latin typeface="Roboto"/>
              <a:ea typeface="Roboto"/>
              <a:cs typeface="Roboto"/>
              <a:sym typeface="Roboto"/>
            </a:endParaRPr>
          </a:p>
          <a:p>
            <a:pPr indent="0" lvl="0" marL="0" marR="0" rtl="0" algn="l">
              <a:lnSpc>
                <a:spcPct val="120007"/>
              </a:lnSpc>
              <a:spcBef>
                <a:spcPts val="0"/>
              </a:spcBef>
              <a:spcAft>
                <a:spcPts val="0"/>
              </a:spcAft>
              <a:buNone/>
            </a:pPr>
            <a:r>
              <a:rPr lang="en-US" sz="3200">
                <a:latin typeface="Roboto"/>
                <a:ea typeface="Roboto"/>
                <a:cs typeface="Roboto"/>
                <a:sym typeface="Roboto"/>
              </a:rPr>
              <a:t>Project teams and matrix organization</a:t>
            </a:r>
            <a:endParaRPr sz="3200">
              <a:latin typeface="Roboto"/>
              <a:ea typeface="Roboto"/>
              <a:cs typeface="Roboto"/>
              <a:sym typeface="Roboto"/>
            </a:endParaRPr>
          </a:p>
        </p:txBody>
      </p:sp>
      <p:sp>
        <p:nvSpPr>
          <p:cNvPr id="624" name="Google Shape;624;p43"/>
          <p:cNvSpPr/>
          <p:nvPr/>
        </p:nvSpPr>
        <p:spPr>
          <a:xfrm rot="-9869939">
            <a:off x="7984352" y="2911984"/>
            <a:ext cx="811982" cy="1493220"/>
          </a:xfrm>
          <a:custGeom>
            <a:rect b="b" l="l" r="r" t="t"/>
            <a:pathLst>
              <a:path extrusionOk="0" h="1949030" w="1222573">
                <a:moveTo>
                  <a:pt x="0" y="0"/>
                </a:moveTo>
                <a:lnTo>
                  <a:pt x="1222573" y="0"/>
                </a:lnTo>
                <a:lnTo>
                  <a:pt x="1222573" y="1949030"/>
                </a:lnTo>
                <a:lnTo>
                  <a:pt x="0" y="1949030"/>
                </a:lnTo>
                <a:lnTo>
                  <a:pt x="0" y="0"/>
                </a:lnTo>
                <a:close/>
              </a:path>
            </a:pathLst>
          </a:custGeom>
          <a:blipFill rotWithShape="1">
            <a:blip r:embed="rId3">
              <a:alphaModFix/>
            </a:blip>
            <a:stretch>
              <a:fillRect b="0" l="0" r="0" t="0"/>
            </a:stretch>
          </a:blipFill>
          <a:ln>
            <a:noFill/>
          </a:ln>
        </p:spPr>
      </p:sp>
      <p:sp>
        <p:nvSpPr>
          <p:cNvPr id="625" name="Google Shape;625;p43"/>
          <p:cNvSpPr txBox="1"/>
          <p:nvPr/>
        </p:nvSpPr>
        <p:spPr>
          <a:xfrm>
            <a:off x="697750" y="9210450"/>
            <a:ext cx="4126800" cy="754200"/>
          </a:xfrm>
          <a:prstGeom prst="rect">
            <a:avLst/>
          </a:prstGeom>
          <a:solidFill>
            <a:schemeClr val="lt1"/>
          </a:solid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US" sz="3200">
                <a:solidFill>
                  <a:schemeClr val="dk1"/>
                </a:solidFill>
                <a:latin typeface="Calibri"/>
                <a:ea typeface="Calibri"/>
                <a:cs typeface="Calibri"/>
                <a:sym typeface="Calibri"/>
              </a:rPr>
              <a:t>(Biore, et al., 2024)</a:t>
            </a:r>
            <a:endParaRPr sz="32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CC"/>
        </a:solidFill>
      </p:bgPr>
    </p:bg>
    <p:spTree>
      <p:nvGrpSpPr>
        <p:cNvPr id="629" name="Shape 629"/>
        <p:cNvGrpSpPr/>
        <p:nvPr/>
      </p:nvGrpSpPr>
      <p:grpSpPr>
        <a:xfrm>
          <a:off x="0" y="0"/>
          <a:ext cx="0" cy="0"/>
          <a:chOff x="0" y="0"/>
          <a:chExt cx="0" cy="0"/>
        </a:xfrm>
      </p:grpSpPr>
      <p:grpSp>
        <p:nvGrpSpPr>
          <p:cNvPr id="630" name="Google Shape;630;p44"/>
          <p:cNvGrpSpPr/>
          <p:nvPr/>
        </p:nvGrpSpPr>
        <p:grpSpPr>
          <a:xfrm>
            <a:off x="588050" y="413349"/>
            <a:ext cx="10662149" cy="9444097"/>
            <a:chOff x="0" y="-47625"/>
            <a:chExt cx="5097604" cy="4009211"/>
          </a:xfrm>
        </p:grpSpPr>
        <p:sp>
          <p:nvSpPr>
            <p:cNvPr id="631" name="Google Shape;631;p44"/>
            <p:cNvSpPr/>
            <p:nvPr/>
          </p:nvSpPr>
          <p:spPr>
            <a:xfrm>
              <a:off x="0" y="0"/>
              <a:ext cx="5097604" cy="3961586"/>
            </a:xfrm>
            <a:custGeom>
              <a:rect b="b" l="l" r="r" t="t"/>
              <a:pathLst>
                <a:path extrusionOk="0" h="3961586" w="5097604">
                  <a:moveTo>
                    <a:pt x="37031" y="0"/>
                  </a:moveTo>
                  <a:lnTo>
                    <a:pt x="5060573" y="0"/>
                  </a:lnTo>
                  <a:cubicBezTo>
                    <a:pt x="5081024" y="0"/>
                    <a:pt x="5097604" y="16579"/>
                    <a:pt x="5097604" y="37031"/>
                  </a:cubicBezTo>
                  <a:lnTo>
                    <a:pt x="5097604" y="3924555"/>
                  </a:lnTo>
                  <a:cubicBezTo>
                    <a:pt x="5097604" y="3945007"/>
                    <a:pt x="5081024" y="3961586"/>
                    <a:pt x="5060573" y="3961586"/>
                  </a:cubicBezTo>
                  <a:lnTo>
                    <a:pt x="37031" y="3961586"/>
                  </a:lnTo>
                  <a:cubicBezTo>
                    <a:pt x="16579" y="3961586"/>
                    <a:pt x="0" y="3945007"/>
                    <a:pt x="0" y="3924555"/>
                  </a:cubicBezTo>
                  <a:lnTo>
                    <a:pt x="0" y="37031"/>
                  </a:lnTo>
                  <a:cubicBezTo>
                    <a:pt x="0" y="16579"/>
                    <a:pt x="16579" y="0"/>
                    <a:pt x="37031"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44"/>
            <p:cNvSpPr txBox="1"/>
            <p:nvPr/>
          </p:nvSpPr>
          <p:spPr>
            <a:xfrm>
              <a:off x="0" y="-47625"/>
              <a:ext cx="5097600" cy="4009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33" name="Google Shape;633;p44"/>
          <p:cNvSpPr/>
          <p:nvPr/>
        </p:nvSpPr>
        <p:spPr>
          <a:xfrm rot="-3921286">
            <a:off x="10535621" y="1272019"/>
            <a:ext cx="10726116" cy="9224459"/>
          </a:xfrm>
          <a:custGeom>
            <a:rect b="b" l="l" r="r" t="t"/>
            <a:pathLst>
              <a:path extrusionOk="0" h="9213381" w="10713234">
                <a:moveTo>
                  <a:pt x="0" y="0"/>
                </a:moveTo>
                <a:lnTo>
                  <a:pt x="10713234" y="0"/>
                </a:lnTo>
                <a:lnTo>
                  <a:pt x="10713234" y="9213381"/>
                </a:lnTo>
                <a:lnTo>
                  <a:pt x="0" y="9213381"/>
                </a:lnTo>
                <a:lnTo>
                  <a:pt x="0" y="0"/>
                </a:lnTo>
                <a:close/>
              </a:path>
            </a:pathLst>
          </a:custGeom>
          <a:blipFill rotWithShape="1">
            <a:blip r:embed="rId3">
              <a:alphaModFix/>
            </a:blip>
            <a:stretch>
              <a:fillRect b="0" l="0" r="0" t="0"/>
            </a:stretch>
          </a:blipFill>
          <a:ln>
            <a:noFill/>
          </a:ln>
        </p:spPr>
      </p:sp>
      <p:sp>
        <p:nvSpPr>
          <p:cNvPr id="634" name="Google Shape;634;p44"/>
          <p:cNvSpPr/>
          <p:nvPr/>
        </p:nvSpPr>
        <p:spPr>
          <a:xfrm>
            <a:off x="11250200" y="203675"/>
            <a:ext cx="7230727" cy="9229422"/>
          </a:xfrm>
          <a:custGeom>
            <a:rect b="b" l="l" r="r" t="t"/>
            <a:pathLst>
              <a:path extrusionOk="0" h="4942127" w="6246848">
                <a:moveTo>
                  <a:pt x="0" y="0"/>
                </a:moveTo>
                <a:lnTo>
                  <a:pt x="6246848" y="0"/>
                </a:lnTo>
                <a:lnTo>
                  <a:pt x="6246848" y="4942127"/>
                </a:lnTo>
                <a:lnTo>
                  <a:pt x="0" y="4942127"/>
                </a:lnTo>
                <a:lnTo>
                  <a:pt x="0" y="0"/>
                </a:lnTo>
                <a:close/>
              </a:path>
            </a:pathLst>
          </a:custGeom>
          <a:blipFill rotWithShape="1">
            <a:blip r:embed="rId4">
              <a:alphaModFix/>
            </a:blip>
            <a:stretch>
              <a:fillRect b="0" l="0" r="0" t="0"/>
            </a:stretch>
          </a:blipFill>
          <a:ln>
            <a:noFill/>
          </a:ln>
        </p:spPr>
      </p:sp>
      <p:sp>
        <p:nvSpPr>
          <p:cNvPr id="635" name="Google Shape;635;p44"/>
          <p:cNvSpPr txBox="1"/>
          <p:nvPr/>
        </p:nvSpPr>
        <p:spPr>
          <a:xfrm>
            <a:off x="11926575" y="1816850"/>
            <a:ext cx="5087700" cy="54981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3800">
                <a:latin typeface="Bungee"/>
                <a:ea typeface="Bungee"/>
                <a:cs typeface="Bungee"/>
                <a:sym typeface="Bungee"/>
              </a:rPr>
              <a:t>Factors affecting</a:t>
            </a:r>
            <a:br>
              <a:rPr lang="en-US" sz="3800">
                <a:latin typeface="Bungee"/>
                <a:ea typeface="Bungee"/>
                <a:cs typeface="Bungee"/>
                <a:sym typeface="Bungee"/>
              </a:rPr>
            </a:br>
            <a:r>
              <a:rPr lang="en-US" sz="3800">
                <a:latin typeface="Bungee"/>
                <a:ea typeface="Bungee"/>
                <a:cs typeface="Bungee"/>
                <a:sym typeface="Bungee"/>
              </a:rPr>
              <a:t>Organizational structure</a:t>
            </a:r>
            <a:endParaRPr sz="3800">
              <a:latin typeface="Bungee"/>
              <a:ea typeface="Bungee"/>
              <a:cs typeface="Bungee"/>
              <a:sym typeface="Bungee"/>
            </a:endParaRPr>
          </a:p>
          <a:p>
            <a:pPr indent="0" lvl="0" marL="0" marR="0" rtl="0" algn="ctr">
              <a:lnSpc>
                <a:spcPct val="120000"/>
              </a:lnSpc>
              <a:spcBef>
                <a:spcPts val="0"/>
              </a:spcBef>
              <a:spcAft>
                <a:spcPts val="0"/>
              </a:spcAft>
              <a:buNone/>
            </a:pPr>
            <a:r>
              <a:rPr lang="en-US" sz="3800">
                <a:latin typeface="Bungee"/>
                <a:ea typeface="Bungee"/>
                <a:cs typeface="Bungee"/>
                <a:sym typeface="Bungee"/>
              </a:rPr>
              <a:t>Selection in</a:t>
            </a:r>
            <a:endParaRPr sz="3800">
              <a:latin typeface="Bungee"/>
              <a:ea typeface="Bungee"/>
              <a:cs typeface="Bungee"/>
              <a:sym typeface="Bungee"/>
            </a:endParaRPr>
          </a:p>
          <a:p>
            <a:pPr indent="0" lvl="0" marL="0" marR="0" rtl="0" algn="ctr">
              <a:lnSpc>
                <a:spcPct val="120000"/>
              </a:lnSpc>
              <a:spcBef>
                <a:spcPts val="0"/>
              </a:spcBef>
              <a:spcAft>
                <a:spcPts val="0"/>
              </a:spcAft>
              <a:buNone/>
            </a:pPr>
            <a:r>
              <a:rPr lang="en-US" sz="3800">
                <a:latin typeface="Bungee"/>
                <a:ea typeface="Bungee"/>
                <a:cs typeface="Bungee"/>
                <a:sym typeface="Bungee"/>
              </a:rPr>
              <a:t>Multinational</a:t>
            </a:r>
            <a:endParaRPr sz="3800">
              <a:latin typeface="Bungee"/>
              <a:ea typeface="Bungee"/>
              <a:cs typeface="Bungee"/>
              <a:sym typeface="Bungee"/>
            </a:endParaRPr>
          </a:p>
          <a:p>
            <a:pPr indent="0" lvl="0" marL="0" marR="0" rtl="0" algn="ctr">
              <a:lnSpc>
                <a:spcPct val="120000"/>
              </a:lnSpc>
              <a:spcBef>
                <a:spcPts val="0"/>
              </a:spcBef>
              <a:spcAft>
                <a:spcPts val="0"/>
              </a:spcAft>
              <a:buNone/>
            </a:pPr>
            <a:r>
              <a:rPr lang="en-US" sz="3800">
                <a:latin typeface="Bungee"/>
                <a:ea typeface="Bungee"/>
                <a:cs typeface="Bungee"/>
                <a:sym typeface="Bungee"/>
              </a:rPr>
              <a:t>corporations</a:t>
            </a:r>
            <a:endParaRPr sz="3900">
              <a:latin typeface="Bungee"/>
              <a:ea typeface="Bungee"/>
              <a:cs typeface="Bungee"/>
              <a:sym typeface="Bungee"/>
            </a:endParaRPr>
          </a:p>
          <a:p>
            <a:pPr indent="0" lvl="0" marL="0" marR="0" rtl="0" algn="ctr">
              <a:lnSpc>
                <a:spcPct val="120000"/>
              </a:lnSpc>
              <a:spcBef>
                <a:spcPts val="0"/>
              </a:spcBef>
              <a:spcAft>
                <a:spcPts val="0"/>
              </a:spcAft>
              <a:buNone/>
            </a:pPr>
            <a:r>
              <a:t/>
            </a:r>
            <a:endParaRPr sz="3800">
              <a:latin typeface="Bungee"/>
              <a:ea typeface="Bungee"/>
              <a:cs typeface="Bungee"/>
              <a:sym typeface="Bungee"/>
            </a:endParaRPr>
          </a:p>
        </p:txBody>
      </p:sp>
      <p:sp>
        <p:nvSpPr>
          <p:cNvPr id="636" name="Google Shape;636;p44"/>
          <p:cNvSpPr/>
          <p:nvPr/>
        </p:nvSpPr>
        <p:spPr>
          <a:xfrm rot="-1490110">
            <a:off x="11227709" y="137852"/>
            <a:ext cx="1011533" cy="1612589"/>
          </a:xfrm>
          <a:custGeom>
            <a:rect b="b" l="l" r="r" t="t"/>
            <a:pathLst>
              <a:path extrusionOk="0" h="1612624" w="1011555">
                <a:moveTo>
                  <a:pt x="0" y="0"/>
                </a:moveTo>
                <a:lnTo>
                  <a:pt x="1011555" y="0"/>
                </a:lnTo>
                <a:lnTo>
                  <a:pt x="1011555" y="1612623"/>
                </a:lnTo>
                <a:lnTo>
                  <a:pt x="0" y="1612623"/>
                </a:lnTo>
                <a:lnTo>
                  <a:pt x="0" y="0"/>
                </a:lnTo>
                <a:close/>
              </a:path>
            </a:pathLst>
          </a:custGeom>
          <a:blipFill rotWithShape="1">
            <a:blip r:embed="rId5">
              <a:alphaModFix/>
            </a:blip>
            <a:stretch>
              <a:fillRect b="0" l="0" r="0" t="0"/>
            </a:stretch>
          </a:blipFill>
          <a:ln>
            <a:noFill/>
          </a:ln>
        </p:spPr>
      </p:sp>
      <p:sp>
        <p:nvSpPr>
          <p:cNvPr id="637" name="Google Shape;637;p44"/>
          <p:cNvSpPr txBox="1"/>
          <p:nvPr/>
        </p:nvSpPr>
        <p:spPr>
          <a:xfrm>
            <a:off x="1004300" y="897125"/>
            <a:ext cx="9756000" cy="819030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lang="en-US" sz="3400">
                <a:latin typeface="Roboto"/>
                <a:ea typeface="Roboto"/>
                <a:cs typeface="Roboto"/>
                <a:sym typeface="Roboto"/>
              </a:rPr>
              <a:t>The organization structure of the business environment is an </a:t>
            </a:r>
            <a:r>
              <a:rPr lang="en-US" sz="3400">
                <a:latin typeface="Roboto"/>
                <a:ea typeface="Roboto"/>
                <a:cs typeface="Roboto"/>
                <a:sym typeface="Roboto"/>
              </a:rPr>
              <a:t>approach</a:t>
            </a:r>
            <a:r>
              <a:rPr lang="en-US" sz="3400">
                <a:latin typeface="Roboto"/>
                <a:ea typeface="Roboto"/>
                <a:cs typeface="Roboto"/>
                <a:sym typeface="Roboto"/>
              </a:rPr>
              <a:t> that helps and guides in organizing the employees of the organization into a structured and organized pattern for better coordination and communication.</a:t>
            </a:r>
            <a:endParaRPr sz="3300">
              <a:latin typeface="Roboto"/>
              <a:ea typeface="Roboto"/>
              <a:cs typeface="Roboto"/>
              <a:sym typeface="Roboto"/>
            </a:endParaRPr>
          </a:p>
          <a:p>
            <a:pPr indent="0" lvl="0" marL="0" marR="0" rtl="0" algn="l">
              <a:lnSpc>
                <a:spcPct val="115000"/>
              </a:lnSpc>
              <a:spcBef>
                <a:spcPts val="0"/>
              </a:spcBef>
              <a:spcAft>
                <a:spcPts val="0"/>
              </a:spcAft>
              <a:buNone/>
            </a:pPr>
            <a:r>
              <a:rPr lang="en-US" sz="3300">
                <a:latin typeface="Roboto"/>
                <a:ea typeface="Roboto"/>
                <a:cs typeface="Roboto"/>
                <a:sym typeface="Roboto"/>
              </a:rPr>
              <a:t>The </a:t>
            </a:r>
            <a:r>
              <a:rPr lang="en-US" sz="3300" u="sng">
                <a:latin typeface="Roboto"/>
                <a:ea typeface="Roboto"/>
                <a:cs typeface="Roboto"/>
                <a:sym typeface="Roboto"/>
              </a:rPr>
              <a:t>organizational environment</a:t>
            </a:r>
            <a:r>
              <a:rPr lang="en-US" sz="3300">
                <a:latin typeface="Roboto"/>
                <a:ea typeface="Roboto"/>
                <a:cs typeface="Roboto"/>
                <a:sym typeface="Roboto"/>
              </a:rPr>
              <a:t> consists of all those factors that influences the organizational working and thus can also influence the organizational structure since in each country and geographical areas the organizational environment would change.</a:t>
            </a:r>
            <a:endParaRPr sz="3300">
              <a:latin typeface="Roboto"/>
              <a:ea typeface="Roboto"/>
              <a:cs typeface="Roboto"/>
              <a:sym typeface="Roboto"/>
            </a:endParaRPr>
          </a:p>
          <a:p>
            <a:pPr indent="0" lvl="0" marL="0" marR="0" rtl="0" algn="l">
              <a:lnSpc>
                <a:spcPct val="115000"/>
              </a:lnSpc>
              <a:spcBef>
                <a:spcPts val="0"/>
              </a:spcBef>
              <a:spcAft>
                <a:spcPts val="0"/>
              </a:spcAft>
              <a:buNone/>
            </a:pPr>
            <a:r>
              <a:rPr lang="en-US" sz="3300">
                <a:latin typeface="Roboto"/>
                <a:ea typeface="Roboto"/>
                <a:cs typeface="Roboto"/>
                <a:sym typeface="Roboto"/>
              </a:rPr>
              <a:t>The </a:t>
            </a:r>
            <a:r>
              <a:rPr lang="en-US" sz="3300" u="sng">
                <a:latin typeface="Roboto"/>
                <a:ea typeface="Roboto"/>
                <a:cs typeface="Roboto"/>
                <a:sym typeface="Roboto"/>
              </a:rPr>
              <a:t>external organizational environment</a:t>
            </a:r>
            <a:r>
              <a:rPr lang="en-US" sz="3300">
                <a:latin typeface="Roboto"/>
                <a:ea typeface="Roboto"/>
                <a:cs typeface="Roboto"/>
                <a:sym typeface="Roboto"/>
              </a:rPr>
              <a:t> that would influence the organizational structure is the </a:t>
            </a:r>
            <a:r>
              <a:rPr lang="en-US" sz="3300" u="sng">
                <a:latin typeface="Roboto"/>
                <a:ea typeface="Roboto"/>
                <a:cs typeface="Roboto"/>
                <a:sym typeface="Roboto"/>
              </a:rPr>
              <a:t>economic, political and legal, socio-economic, technological</a:t>
            </a:r>
            <a:r>
              <a:rPr lang="en-US" sz="3300">
                <a:latin typeface="Roboto"/>
                <a:ea typeface="Roboto"/>
                <a:cs typeface="Roboto"/>
                <a:sym typeface="Roboto"/>
              </a:rPr>
              <a:t> and </a:t>
            </a:r>
            <a:r>
              <a:rPr lang="en-US" sz="3300" u="sng">
                <a:latin typeface="Roboto"/>
                <a:ea typeface="Roboto"/>
                <a:cs typeface="Roboto"/>
                <a:sym typeface="Roboto"/>
              </a:rPr>
              <a:t>natural factors</a:t>
            </a:r>
            <a:r>
              <a:rPr lang="en-US" sz="3300">
                <a:latin typeface="Roboto"/>
                <a:ea typeface="Roboto"/>
                <a:cs typeface="Roboto"/>
                <a:sym typeface="Roboto"/>
              </a:rPr>
              <a:t>.</a:t>
            </a:r>
            <a:endParaRPr sz="3300">
              <a:latin typeface="Roboto"/>
              <a:ea typeface="Roboto"/>
              <a:cs typeface="Roboto"/>
              <a:sym typeface="Roboto"/>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CC"/>
        </a:solidFill>
      </p:bgPr>
    </p:bg>
    <p:spTree>
      <p:nvGrpSpPr>
        <p:cNvPr id="641" name="Shape 641"/>
        <p:cNvGrpSpPr/>
        <p:nvPr/>
      </p:nvGrpSpPr>
      <p:grpSpPr>
        <a:xfrm>
          <a:off x="0" y="0"/>
          <a:ext cx="0" cy="0"/>
          <a:chOff x="0" y="0"/>
          <a:chExt cx="0" cy="0"/>
        </a:xfrm>
      </p:grpSpPr>
      <p:grpSp>
        <p:nvGrpSpPr>
          <p:cNvPr id="642" name="Google Shape;642;p45"/>
          <p:cNvGrpSpPr/>
          <p:nvPr/>
        </p:nvGrpSpPr>
        <p:grpSpPr>
          <a:xfrm>
            <a:off x="588050" y="413349"/>
            <a:ext cx="10662149" cy="9444097"/>
            <a:chOff x="0" y="-47625"/>
            <a:chExt cx="5097604" cy="4009211"/>
          </a:xfrm>
        </p:grpSpPr>
        <p:sp>
          <p:nvSpPr>
            <p:cNvPr id="643" name="Google Shape;643;p45"/>
            <p:cNvSpPr/>
            <p:nvPr/>
          </p:nvSpPr>
          <p:spPr>
            <a:xfrm>
              <a:off x="0" y="0"/>
              <a:ext cx="5097604" cy="3961586"/>
            </a:xfrm>
            <a:custGeom>
              <a:rect b="b" l="l" r="r" t="t"/>
              <a:pathLst>
                <a:path extrusionOk="0" h="3961586" w="5097604">
                  <a:moveTo>
                    <a:pt x="37031" y="0"/>
                  </a:moveTo>
                  <a:lnTo>
                    <a:pt x="5060573" y="0"/>
                  </a:lnTo>
                  <a:cubicBezTo>
                    <a:pt x="5081024" y="0"/>
                    <a:pt x="5097604" y="16579"/>
                    <a:pt x="5097604" y="37031"/>
                  </a:cubicBezTo>
                  <a:lnTo>
                    <a:pt x="5097604" y="3924555"/>
                  </a:lnTo>
                  <a:cubicBezTo>
                    <a:pt x="5097604" y="3945007"/>
                    <a:pt x="5081024" y="3961586"/>
                    <a:pt x="5060573" y="3961586"/>
                  </a:cubicBezTo>
                  <a:lnTo>
                    <a:pt x="37031" y="3961586"/>
                  </a:lnTo>
                  <a:cubicBezTo>
                    <a:pt x="16579" y="3961586"/>
                    <a:pt x="0" y="3945007"/>
                    <a:pt x="0" y="3924555"/>
                  </a:cubicBezTo>
                  <a:lnTo>
                    <a:pt x="0" y="37031"/>
                  </a:lnTo>
                  <a:cubicBezTo>
                    <a:pt x="0" y="16579"/>
                    <a:pt x="16579" y="0"/>
                    <a:pt x="37031"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45"/>
            <p:cNvSpPr txBox="1"/>
            <p:nvPr/>
          </p:nvSpPr>
          <p:spPr>
            <a:xfrm>
              <a:off x="0" y="-47625"/>
              <a:ext cx="5097600" cy="4009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45" name="Google Shape;645;p45"/>
          <p:cNvSpPr/>
          <p:nvPr/>
        </p:nvSpPr>
        <p:spPr>
          <a:xfrm rot="-3921286">
            <a:off x="10535621" y="1272019"/>
            <a:ext cx="10726116" cy="9224459"/>
          </a:xfrm>
          <a:custGeom>
            <a:rect b="b" l="l" r="r" t="t"/>
            <a:pathLst>
              <a:path extrusionOk="0" h="9213381" w="10713234">
                <a:moveTo>
                  <a:pt x="0" y="0"/>
                </a:moveTo>
                <a:lnTo>
                  <a:pt x="10713234" y="0"/>
                </a:lnTo>
                <a:lnTo>
                  <a:pt x="10713234" y="9213381"/>
                </a:lnTo>
                <a:lnTo>
                  <a:pt x="0" y="9213381"/>
                </a:lnTo>
                <a:lnTo>
                  <a:pt x="0" y="0"/>
                </a:lnTo>
                <a:close/>
              </a:path>
            </a:pathLst>
          </a:custGeom>
          <a:blipFill rotWithShape="1">
            <a:blip r:embed="rId3">
              <a:alphaModFix/>
            </a:blip>
            <a:stretch>
              <a:fillRect b="0" l="0" r="0" t="0"/>
            </a:stretch>
          </a:blipFill>
          <a:ln>
            <a:noFill/>
          </a:ln>
        </p:spPr>
      </p:sp>
      <p:sp>
        <p:nvSpPr>
          <p:cNvPr id="646" name="Google Shape;646;p45"/>
          <p:cNvSpPr/>
          <p:nvPr/>
        </p:nvSpPr>
        <p:spPr>
          <a:xfrm>
            <a:off x="11250200" y="203675"/>
            <a:ext cx="7230727" cy="9229422"/>
          </a:xfrm>
          <a:custGeom>
            <a:rect b="b" l="l" r="r" t="t"/>
            <a:pathLst>
              <a:path extrusionOk="0" h="4942127" w="6246848">
                <a:moveTo>
                  <a:pt x="0" y="0"/>
                </a:moveTo>
                <a:lnTo>
                  <a:pt x="6246848" y="0"/>
                </a:lnTo>
                <a:lnTo>
                  <a:pt x="6246848" y="4942127"/>
                </a:lnTo>
                <a:lnTo>
                  <a:pt x="0" y="4942127"/>
                </a:lnTo>
                <a:lnTo>
                  <a:pt x="0" y="0"/>
                </a:lnTo>
                <a:close/>
              </a:path>
            </a:pathLst>
          </a:custGeom>
          <a:blipFill rotWithShape="1">
            <a:blip r:embed="rId4">
              <a:alphaModFix/>
            </a:blip>
            <a:stretch>
              <a:fillRect b="0" l="0" r="0" t="0"/>
            </a:stretch>
          </a:blipFill>
          <a:ln>
            <a:noFill/>
          </a:ln>
        </p:spPr>
      </p:sp>
      <p:sp>
        <p:nvSpPr>
          <p:cNvPr id="647" name="Google Shape;647;p45"/>
          <p:cNvSpPr txBox="1"/>
          <p:nvPr/>
        </p:nvSpPr>
        <p:spPr>
          <a:xfrm>
            <a:off x="11926575" y="1816850"/>
            <a:ext cx="5087700" cy="54981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3800">
                <a:latin typeface="Bungee"/>
                <a:ea typeface="Bungee"/>
                <a:cs typeface="Bungee"/>
                <a:sym typeface="Bungee"/>
              </a:rPr>
              <a:t>Factors affecting</a:t>
            </a:r>
            <a:br>
              <a:rPr lang="en-US" sz="3800">
                <a:latin typeface="Bungee"/>
                <a:ea typeface="Bungee"/>
                <a:cs typeface="Bungee"/>
                <a:sym typeface="Bungee"/>
              </a:rPr>
            </a:br>
            <a:r>
              <a:rPr lang="en-US" sz="3800">
                <a:latin typeface="Bungee"/>
                <a:ea typeface="Bungee"/>
                <a:cs typeface="Bungee"/>
                <a:sym typeface="Bungee"/>
              </a:rPr>
              <a:t>Organizational structure</a:t>
            </a:r>
            <a:endParaRPr sz="3800">
              <a:latin typeface="Bungee"/>
              <a:ea typeface="Bungee"/>
              <a:cs typeface="Bungee"/>
              <a:sym typeface="Bungee"/>
            </a:endParaRPr>
          </a:p>
          <a:p>
            <a:pPr indent="0" lvl="0" marL="0" marR="0" rtl="0" algn="ctr">
              <a:lnSpc>
                <a:spcPct val="120000"/>
              </a:lnSpc>
              <a:spcBef>
                <a:spcPts val="0"/>
              </a:spcBef>
              <a:spcAft>
                <a:spcPts val="0"/>
              </a:spcAft>
              <a:buNone/>
            </a:pPr>
            <a:r>
              <a:rPr lang="en-US" sz="3800">
                <a:latin typeface="Bungee"/>
                <a:ea typeface="Bungee"/>
                <a:cs typeface="Bungee"/>
                <a:sym typeface="Bungee"/>
              </a:rPr>
              <a:t>Selection in</a:t>
            </a:r>
            <a:endParaRPr sz="3800">
              <a:latin typeface="Bungee"/>
              <a:ea typeface="Bungee"/>
              <a:cs typeface="Bungee"/>
              <a:sym typeface="Bungee"/>
            </a:endParaRPr>
          </a:p>
          <a:p>
            <a:pPr indent="0" lvl="0" marL="0" marR="0" rtl="0" algn="ctr">
              <a:lnSpc>
                <a:spcPct val="120000"/>
              </a:lnSpc>
              <a:spcBef>
                <a:spcPts val="0"/>
              </a:spcBef>
              <a:spcAft>
                <a:spcPts val="0"/>
              </a:spcAft>
              <a:buNone/>
            </a:pPr>
            <a:r>
              <a:rPr lang="en-US" sz="3800">
                <a:latin typeface="Bungee"/>
                <a:ea typeface="Bungee"/>
                <a:cs typeface="Bungee"/>
                <a:sym typeface="Bungee"/>
              </a:rPr>
              <a:t>Multinational</a:t>
            </a:r>
            <a:endParaRPr sz="3800">
              <a:latin typeface="Bungee"/>
              <a:ea typeface="Bungee"/>
              <a:cs typeface="Bungee"/>
              <a:sym typeface="Bungee"/>
            </a:endParaRPr>
          </a:p>
          <a:p>
            <a:pPr indent="0" lvl="0" marL="0" marR="0" rtl="0" algn="ctr">
              <a:lnSpc>
                <a:spcPct val="120000"/>
              </a:lnSpc>
              <a:spcBef>
                <a:spcPts val="0"/>
              </a:spcBef>
              <a:spcAft>
                <a:spcPts val="0"/>
              </a:spcAft>
              <a:buNone/>
            </a:pPr>
            <a:r>
              <a:rPr lang="en-US" sz="3800">
                <a:latin typeface="Bungee"/>
                <a:ea typeface="Bungee"/>
                <a:cs typeface="Bungee"/>
                <a:sym typeface="Bungee"/>
              </a:rPr>
              <a:t>corporations</a:t>
            </a:r>
            <a:endParaRPr sz="3800">
              <a:latin typeface="Bungee"/>
              <a:ea typeface="Bungee"/>
              <a:cs typeface="Bungee"/>
              <a:sym typeface="Bungee"/>
            </a:endParaRPr>
          </a:p>
          <a:p>
            <a:pPr indent="0" lvl="0" marL="0" marR="0" rtl="0" algn="ctr">
              <a:lnSpc>
                <a:spcPct val="120000"/>
              </a:lnSpc>
              <a:spcBef>
                <a:spcPts val="0"/>
              </a:spcBef>
              <a:spcAft>
                <a:spcPts val="0"/>
              </a:spcAft>
              <a:buNone/>
            </a:pPr>
            <a:r>
              <a:t/>
            </a:r>
            <a:endParaRPr sz="3800">
              <a:latin typeface="Bungee"/>
              <a:ea typeface="Bungee"/>
              <a:cs typeface="Bungee"/>
              <a:sym typeface="Bungee"/>
            </a:endParaRPr>
          </a:p>
        </p:txBody>
      </p:sp>
      <p:sp>
        <p:nvSpPr>
          <p:cNvPr id="648" name="Google Shape;648;p45"/>
          <p:cNvSpPr/>
          <p:nvPr/>
        </p:nvSpPr>
        <p:spPr>
          <a:xfrm rot="-1490110">
            <a:off x="11227709" y="137852"/>
            <a:ext cx="1011533" cy="1612589"/>
          </a:xfrm>
          <a:custGeom>
            <a:rect b="b" l="l" r="r" t="t"/>
            <a:pathLst>
              <a:path extrusionOk="0" h="1612624" w="1011555">
                <a:moveTo>
                  <a:pt x="0" y="0"/>
                </a:moveTo>
                <a:lnTo>
                  <a:pt x="1011555" y="0"/>
                </a:lnTo>
                <a:lnTo>
                  <a:pt x="1011555" y="1612623"/>
                </a:lnTo>
                <a:lnTo>
                  <a:pt x="0" y="1612623"/>
                </a:lnTo>
                <a:lnTo>
                  <a:pt x="0" y="0"/>
                </a:lnTo>
                <a:close/>
              </a:path>
            </a:pathLst>
          </a:custGeom>
          <a:blipFill rotWithShape="1">
            <a:blip r:embed="rId5">
              <a:alphaModFix/>
            </a:blip>
            <a:stretch>
              <a:fillRect b="0" l="0" r="0" t="0"/>
            </a:stretch>
          </a:blipFill>
          <a:ln>
            <a:noFill/>
          </a:ln>
        </p:spPr>
      </p:sp>
      <p:sp>
        <p:nvSpPr>
          <p:cNvPr id="649" name="Google Shape;649;p45"/>
          <p:cNvSpPr txBox="1"/>
          <p:nvPr/>
        </p:nvSpPr>
        <p:spPr>
          <a:xfrm>
            <a:off x="1199975" y="917050"/>
            <a:ext cx="9392400" cy="948480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lang="en-US" sz="3400">
                <a:latin typeface="Roboto"/>
                <a:ea typeface="Roboto"/>
                <a:cs typeface="Roboto"/>
                <a:sym typeface="Roboto"/>
              </a:rPr>
              <a:t>The </a:t>
            </a:r>
            <a:r>
              <a:rPr lang="en-US" sz="3400" u="sng">
                <a:latin typeface="Roboto"/>
                <a:ea typeface="Roboto"/>
                <a:cs typeface="Roboto"/>
                <a:sym typeface="Roboto"/>
              </a:rPr>
              <a:t>internal factors</a:t>
            </a:r>
            <a:r>
              <a:rPr lang="en-US" sz="3400">
                <a:latin typeface="Roboto"/>
                <a:ea typeface="Roboto"/>
                <a:cs typeface="Roboto"/>
                <a:sym typeface="Roboto"/>
              </a:rPr>
              <a:t> like the </a:t>
            </a:r>
            <a:r>
              <a:rPr lang="en-US" sz="3400" u="sng">
                <a:latin typeface="Roboto"/>
                <a:ea typeface="Roboto"/>
                <a:cs typeface="Roboto"/>
                <a:sym typeface="Roboto"/>
              </a:rPr>
              <a:t>size of the </a:t>
            </a:r>
            <a:r>
              <a:rPr lang="en-US" sz="3400" u="sng">
                <a:latin typeface="Roboto"/>
                <a:ea typeface="Roboto"/>
                <a:cs typeface="Roboto"/>
                <a:sym typeface="Roboto"/>
              </a:rPr>
              <a:t>company</a:t>
            </a:r>
            <a:r>
              <a:rPr lang="en-US" sz="3400">
                <a:latin typeface="Roboto"/>
                <a:ea typeface="Roboto"/>
                <a:cs typeface="Roboto"/>
                <a:sym typeface="Roboto"/>
              </a:rPr>
              <a:t> have a great impact on choosing and selecting the organizational structure.</a:t>
            </a:r>
            <a:endParaRPr sz="3400">
              <a:latin typeface="Roboto"/>
              <a:ea typeface="Roboto"/>
              <a:cs typeface="Roboto"/>
              <a:sym typeface="Roboto"/>
            </a:endParaRPr>
          </a:p>
          <a:p>
            <a:pPr indent="0" lvl="0" marL="0" marR="0" rtl="0" algn="l">
              <a:lnSpc>
                <a:spcPct val="115000"/>
              </a:lnSpc>
              <a:spcBef>
                <a:spcPts val="0"/>
              </a:spcBef>
              <a:spcAft>
                <a:spcPts val="0"/>
              </a:spcAft>
              <a:buNone/>
            </a:pPr>
            <a:r>
              <a:t/>
            </a:r>
            <a:endParaRPr sz="3400">
              <a:latin typeface="Roboto"/>
              <a:ea typeface="Roboto"/>
              <a:cs typeface="Roboto"/>
              <a:sym typeface="Roboto"/>
            </a:endParaRPr>
          </a:p>
          <a:p>
            <a:pPr indent="0" lvl="0" marL="0" marR="0" rtl="0" algn="l">
              <a:lnSpc>
                <a:spcPct val="115000"/>
              </a:lnSpc>
              <a:spcBef>
                <a:spcPts val="0"/>
              </a:spcBef>
              <a:spcAft>
                <a:spcPts val="0"/>
              </a:spcAft>
              <a:buNone/>
            </a:pPr>
            <a:r>
              <a:rPr lang="en-US" sz="3400">
                <a:latin typeface="Roboto"/>
                <a:ea typeface="Roboto"/>
                <a:cs typeface="Roboto"/>
                <a:sym typeface="Roboto"/>
              </a:rPr>
              <a:t>The </a:t>
            </a:r>
            <a:r>
              <a:rPr lang="en-US" sz="3400" u="sng">
                <a:latin typeface="Roboto"/>
                <a:ea typeface="Roboto"/>
                <a:cs typeface="Roboto"/>
                <a:sym typeface="Roboto"/>
              </a:rPr>
              <a:t>company’s product range and services</a:t>
            </a:r>
            <a:r>
              <a:rPr lang="en-US" sz="3400">
                <a:latin typeface="Roboto"/>
                <a:ea typeface="Roboto"/>
                <a:cs typeface="Roboto"/>
                <a:sym typeface="Roboto"/>
              </a:rPr>
              <a:t> also has a direct impact on the organizational structure of the company.</a:t>
            </a:r>
            <a:endParaRPr sz="3400">
              <a:latin typeface="Roboto"/>
              <a:ea typeface="Roboto"/>
              <a:cs typeface="Roboto"/>
              <a:sym typeface="Roboto"/>
            </a:endParaRPr>
          </a:p>
          <a:p>
            <a:pPr indent="0" lvl="0" marL="0" marR="0" rtl="0" algn="l">
              <a:lnSpc>
                <a:spcPct val="115000"/>
              </a:lnSpc>
              <a:spcBef>
                <a:spcPts val="0"/>
              </a:spcBef>
              <a:spcAft>
                <a:spcPts val="0"/>
              </a:spcAft>
              <a:buNone/>
            </a:pPr>
            <a:r>
              <a:t/>
            </a:r>
            <a:endParaRPr sz="3400">
              <a:latin typeface="Roboto"/>
              <a:ea typeface="Roboto"/>
              <a:cs typeface="Roboto"/>
              <a:sym typeface="Roboto"/>
            </a:endParaRPr>
          </a:p>
          <a:p>
            <a:pPr indent="0" lvl="0" marL="0" marR="0" rtl="0" algn="l">
              <a:lnSpc>
                <a:spcPct val="115000"/>
              </a:lnSpc>
              <a:spcBef>
                <a:spcPts val="0"/>
              </a:spcBef>
              <a:spcAft>
                <a:spcPts val="0"/>
              </a:spcAft>
              <a:buNone/>
            </a:pPr>
            <a:r>
              <a:rPr lang="en-US" sz="3400">
                <a:latin typeface="Roboto"/>
                <a:ea typeface="Roboto"/>
                <a:cs typeface="Roboto"/>
                <a:sym typeface="Roboto"/>
              </a:rPr>
              <a:t>The </a:t>
            </a:r>
            <a:r>
              <a:rPr lang="en-US" sz="3400" u="sng">
                <a:latin typeface="Roboto"/>
                <a:ea typeface="Roboto"/>
                <a:cs typeface="Roboto"/>
                <a:sym typeface="Roboto"/>
              </a:rPr>
              <a:t>strategy</a:t>
            </a:r>
            <a:r>
              <a:rPr lang="en-US" sz="3400">
                <a:latin typeface="Roboto"/>
                <a:ea typeface="Roboto"/>
                <a:cs typeface="Roboto"/>
                <a:sym typeface="Roboto"/>
              </a:rPr>
              <a:t> that the company is using should be an indicator of which organizational structure to adopt since  with each of the different strategies there is a specific organizational structure that should be followed to accomplish the task with more efficiency.</a:t>
            </a:r>
            <a:endParaRPr sz="3400">
              <a:latin typeface="Roboto"/>
              <a:ea typeface="Roboto"/>
              <a:cs typeface="Roboto"/>
              <a:sym typeface="Roboto"/>
            </a:endParaRPr>
          </a:p>
          <a:p>
            <a:pPr indent="0" lvl="0" marL="0" marR="0" rtl="0" algn="l">
              <a:lnSpc>
                <a:spcPct val="115000"/>
              </a:lnSpc>
              <a:spcBef>
                <a:spcPts val="0"/>
              </a:spcBef>
              <a:spcAft>
                <a:spcPts val="0"/>
              </a:spcAft>
              <a:buNone/>
            </a:pPr>
            <a:r>
              <a:t/>
            </a:r>
            <a:endParaRPr sz="3200">
              <a:latin typeface="Roboto"/>
              <a:ea typeface="Roboto"/>
              <a:cs typeface="Roboto"/>
              <a:sym typeface="Roboto"/>
            </a:endParaRPr>
          </a:p>
          <a:p>
            <a:pPr indent="0" lvl="0" marL="0" marR="0" rtl="0" algn="l">
              <a:lnSpc>
                <a:spcPct val="115000"/>
              </a:lnSpc>
              <a:spcBef>
                <a:spcPts val="0"/>
              </a:spcBef>
              <a:spcAft>
                <a:spcPts val="0"/>
              </a:spcAft>
              <a:buNone/>
            </a:pPr>
            <a:r>
              <a:t/>
            </a:r>
            <a:endParaRPr sz="3200">
              <a:latin typeface="Roboto"/>
              <a:ea typeface="Roboto"/>
              <a:cs typeface="Roboto"/>
              <a:sym typeface="Roboto"/>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CC"/>
        </a:solidFill>
      </p:bgPr>
    </p:bg>
    <p:spTree>
      <p:nvGrpSpPr>
        <p:cNvPr id="653" name="Shape 653"/>
        <p:cNvGrpSpPr/>
        <p:nvPr/>
      </p:nvGrpSpPr>
      <p:grpSpPr>
        <a:xfrm>
          <a:off x="0" y="0"/>
          <a:ext cx="0" cy="0"/>
          <a:chOff x="0" y="0"/>
          <a:chExt cx="0" cy="0"/>
        </a:xfrm>
      </p:grpSpPr>
      <p:grpSp>
        <p:nvGrpSpPr>
          <p:cNvPr id="654" name="Google Shape;654;p46"/>
          <p:cNvGrpSpPr/>
          <p:nvPr/>
        </p:nvGrpSpPr>
        <p:grpSpPr>
          <a:xfrm>
            <a:off x="588050" y="413349"/>
            <a:ext cx="10662149" cy="9444097"/>
            <a:chOff x="0" y="-47625"/>
            <a:chExt cx="5097604" cy="4009211"/>
          </a:xfrm>
        </p:grpSpPr>
        <p:sp>
          <p:nvSpPr>
            <p:cNvPr id="655" name="Google Shape;655;p46"/>
            <p:cNvSpPr/>
            <p:nvPr/>
          </p:nvSpPr>
          <p:spPr>
            <a:xfrm>
              <a:off x="0" y="0"/>
              <a:ext cx="5097604" cy="3961586"/>
            </a:xfrm>
            <a:custGeom>
              <a:rect b="b" l="l" r="r" t="t"/>
              <a:pathLst>
                <a:path extrusionOk="0" h="3961586" w="5097604">
                  <a:moveTo>
                    <a:pt x="37031" y="0"/>
                  </a:moveTo>
                  <a:lnTo>
                    <a:pt x="5060573" y="0"/>
                  </a:lnTo>
                  <a:cubicBezTo>
                    <a:pt x="5081024" y="0"/>
                    <a:pt x="5097604" y="16579"/>
                    <a:pt x="5097604" y="37031"/>
                  </a:cubicBezTo>
                  <a:lnTo>
                    <a:pt x="5097604" y="3924555"/>
                  </a:lnTo>
                  <a:cubicBezTo>
                    <a:pt x="5097604" y="3945007"/>
                    <a:pt x="5081024" y="3961586"/>
                    <a:pt x="5060573" y="3961586"/>
                  </a:cubicBezTo>
                  <a:lnTo>
                    <a:pt x="37031" y="3961586"/>
                  </a:lnTo>
                  <a:cubicBezTo>
                    <a:pt x="16579" y="3961586"/>
                    <a:pt x="0" y="3945007"/>
                    <a:pt x="0" y="3924555"/>
                  </a:cubicBezTo>
                  <a:lnTo>
                    <a:pt x="0" y="37031"/>
                  </a:lnTo>
                  <a:cubicBezTo>
                    <a:pt x="0" y="16579"/>
                    <a:pt x="16579" y="0"/>
                    <a:pt x="37031"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46"/>
            <p:cNvSpPr txBox="1"/>
            <p:nvPr/>
          </p:nvSpPr>
          <p:spPr>
            <a:xfrm>
              <a:off x="0" y="-47625"/>
              <a:ext cx="5097600" cy="40092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57" name="Google Shape;657;p46"/>
          <p:cNvSpPr/>
          <p:nvPr/>
        </p:nvSpPr>
        <p:spPr>
          <a:xfrm rot="-3921286">
            <a:off x="10535621" y="1272019"/>
            <a:ext cx="10726116" cy="9224459"/>
          </a:xfrm>
          <a:custGeom>
            <a:rect b="b" l="l" r="r" t="t"/>
            <a:pathLst>
              <a:path extrusionOk="0" h="9213381" w="10713234">
                <a:moveTo>
                  <a:pt x="0" y="0"/>
                </a:moveTo>
                <a:lnTo>
                  <a:pt x="10713234" y="0"/>
                </a:lnTo>
                <a:lnTo>
                  <a:pt x="10713234" y="9213381"/>
                </a:lnTo>
                <a:lnTo>
                  <a:pt x="0" y="9213381"/>
                </a:lnTo>
                <a:lnTo>
                  <a:pt x="0" y="0"/>
                </a:lnTo>
                <a:close/>
              </a:path>
            </a:pathLst>
          </a:custGeom>
          <a:blipFill rotWithShape="1">
            <a:blip r:embed="rId3">
              <a:alphaModFix/>
            </a:blip>
            <a:stretch>
              <a:fillRect b="0" l="0" r="0" t="0"/>
            </a:stretch>
          </a:blipFill>
          <a:ln>
            <a:noFill/>
          </a:ln>
        </p:spPr>
      </p:sp>
      <p:sp>
        <p:nvSpPr>
          <p:cNvPr id="658" name="Google Shape;658;p46"/>
          <p:cNvSpPr/>
          <p:nvPr/>
        </p:nvSpPr>
        <p:spPr>
          <a:xfrm>
            <a:off x="11250200" y="203675"/>
            <a:ext cx="7230727" cy="9229422"/>
          </a:xfrm>
          <a:custGeom>
            <a:rect b="b" l="l" r="r" t="t"/>
            <a:pathLst>
              <a:path extrusionOk="0" h="4942127" w="6246848">
                <a:moveTo>
                  <a:pt x="0" y="0"/>
                </a:moveTo>
                <a:lnTo>
                  <a:pt x="6246848" y="0"/>
                </a:lnTo>
                <a:lnTo>
                  <a:pt x="6246848" y="4942127"/>
                </a:lnTo>
                <a:lnTo>
                  <a:pt x="0" y="4942127"/>
                </a:lnTo>
                <a:lnTo>
                  <a:pt x="0" y="0"/>
                </a:lnTo>
                <a:close/>
              </a:path>
            </a:pathLst>
          </a:custGeom>
          <a:blipFill rotWithShape="1">
            <a:blip r:embed="rId4">
              <a:alphaModFix/>
            </a:blip>
            <a:stretch>
              <a:fillRect b="0" l="0" r="0" t="0"/>
            </a:stretch>
          </a:blipFill>
          <a:ln>
            <a:noFill/>
          </a:ln>
        </p:spPr>
      </p:sp>
      <p:sp>
        <p:nvSpPr>
          <p:cNvPr id="659" name="Google Shape;659;p46"/>
          <p:cNvSpPr txBox="1"/>
          <p:nvPr/>
        </p:nvSpPr>
        <p:spPr>
          <a:xfrm>
            <a:off x="11926575" y="1816850"/>
            <a:ext cx="5087700" cy="54981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3800">
                <a:latin typeface="Bungee"/>
                <a:ea typeface="Bungee"/>
                <a:cs typeface="Bungee"/>
                <a:sym typeface="Bungee"/>
              </a:rPr>
              <a:t>Factors affecting</a:t>
            </a:r>
            <a:br>
              <a:rPr lang="en-US" sz="3800">
                <a:latin typeface="Bungee"/>
                <a:ea typeface="Bungee"/>
                <a:cs typeface="Bungee"/>
                <a:sym typeface="Bungee"/>
              </a:rPr>
            </a:br>
            <a:r>
              <a:rPr lang="en-US" sz="3800">
                <a:latin typeface="Bungee"/>
                <a:ea typeface="Bungee"/>
                <a:cs typeface="Bungee"/>
                <a:sym typeface="Bungee"/>
              </a:rPr>
              <a:t>Organizational structure</a:t>
            </a:r>
            <a:endParaRPr sz="3800">
              <a:latin typeface="Bungee"/>
              <a:ea typeface="Bungee"/>
              <a:cs typeface="Bungee"/>
              <a:sym typeface="Bungee"/>
            </a:endParaRPr>
          </a:p>
          <a:p>
            <a:pPr indent="0" lvl="0" marL="0" marR="0" rtl="0" algn="ctr">
              <a:lnSpc>
                <a:spcPct val="120000"/>
              </a:lnSpc>
              <a:spcBef>
                <a:spcPts val="0"/>
              </a:spcBef>
              <a:spcAft>
                <a:spcPts val="0"/>
              </a:spcAft>
              <a:buNone/>
            </a:pPr>
            <a:r>
              <a:rPr lang="en-US" sz="3800">
                <a:latin typeface="Bungee"/>
                <a:ea typeface="Bungee"/>
                <a:cs typeface="Bungee"/>
                <a:sym typeface="Bungee"/>
              </a:rPr>
              <a:t>Selection in</a:t>
            </a:r>
            <a:endParaRPr sz="3800">
              <a:latin typeface="Bungee"/>
              <a:ea typeface="Bungee"/>
              <a:cs typeface="Bungee"/>
              <a:sym typeface="Bungee"/>
            </a:endParaRPr>
          </a:p>
          <a:p>
            <a:pPr indent="0" lvl="0" marL="0" marR="0" rtl="0" algn="ctr">
              <a:lnSpc>
                <a:spcPct val="120000"/>
              </a:lnSpc>
              <a:spcBef>
                <a:spcPts val="0"/>
              </a:spcBef>
              <a:spcAft>
                <a:spcPts val="0"/>
              </a:spcAft>
              <a:buNone/>
            </a:pPr>
            <a:r>
              <a:rPr lang="en-US" sz="3800">
                <a:latin typeface="Bungee"/>
                <a:ea typeface="Bungee"/>
                <a:cs typeface="Bungee"/>
                <a:sym typeface="Bungee"/>
              </a:rPr>
              <a:t>Multinational</a:t>
            </a:r>
            <a:endParaRPr sz="3800">
              <a:latin typeface="Bungee"/>
              <a:ea typeface="Bungee"/>
              <a:cs typeface="Bungee"/>
              <a:sym typeface="Bungee"/>
            </a:endParaRPr>
          </a:p>
          <a:p>
            <a:pPr indent="0" lvl="0" marL="0" marR="0" rtl="0" algn="ctr">
              <a:lnSpc>
                <a:spcPct val="120000"/>
              </a:lnSpc>
              <a:spcBef>
                <a:spcPts val="0"/>
              </a:spcBef>
              <a:spcAft>
                <a:spcPts val="0"/>
              </a:spcAft>
              <a:buNone/>
            </a:pPr>
            <a:r>
              <a:rPr lang="en-US" sz="3800">
                <a:latin typeface="Bungee"/>
                <a:ea typeface="Bungee"/>
                <a:cs typeface="Bungee"/>
                <a:sym typeface="Bungee"/>
              </a:rPr>
              <a:t>corporations</a:t>
            </a:r>
            <a:endParaRPr sz="3800">
              <a:latin typeface="Bungee"/>
              <a:ea typeface="Bungee"/>
              <a:cs typeface="Bungee"/>
              <a:sym typeface="Bungee"/>
            </a:endParaRPr>
          </a:p>
          <a:p>
            <a:pPr indent="0" lvl="0" marL="0" marR="0" rtl="0" algn="ctr">
              <a:lnSpc>
                <a:spcPct val="120000"/>
              </a:lnSpc>
              <a:spcBef>
                <a:spcPts val="0"/>
              </a:spcBef>
              <a:spcAft>
                <a:spcPts val="0"/>
              </a:spcAft>
              <a:buNone/>
            </a:pPr>
            <a:r>
              <a:t/>
            </a:r>
            <a:endParaRPr sz="3800">
              <a:latin typeface="Bungee"/>
              <a:ea typeface="Bungee"/>
              <a:cs typeface="Bungee"/>
              <a:sym typeface="Bungee"/>
            </a:endParaRPr>
          </a:p>
        </p:txBody>
      </p:sp>
      <p:sp>
        <p:nvSpPr>
          <p:cNvPr id="660" name="Google Shape;660;p46"/>
          <p:cNvSpPr/>
          <p:nvPr/>
        </p:nvSpPr>
        <p:spPr>
          <a:xfrm rot="-1490110">
            <a:off x="11227709" y="137852"/>
            <a:ext cx="1011533" cy="1612589"/>
          </a:xfrm>
          <a:custGeom>
            <a:rect b="b" l="l" r="r" t="t"/>
            <a:pathLst>
              <a:path extrusionOk="0" h="1612624" w="1011555">
                <a:moveTo>
                  <a:pt x="0" y="0"/>
                </a:moveTo>
                <a:lnTo>
                  <a:pt x="1011555" y="0"/>
                </a:lnTo>
                <a:lnTo>
                  <a:pt x="1011555" y="1612623"/>
                </a:lnTo>
                <a:lnTo>
                  <a:pt x="0" y="1612623"/>
                </a:lnTo>
                <a:lnTo>
                  <a:pt x="0" y="0"/>
                </a:lnTo>
                <a:close/>
              </a:path>
            </a:pathLst>
          </a:custGeom>
          <a:blipFill rotWithShape="1">
            <a:blip r:embed="rId5">
              <a:alphaModFix/>
            </a:blip>
            <a:stretch>
              <a:fillRect b="0" l="0" r="0" t="0"/>
            </a:stretch>
          </a:blipFill>
          <a:ln>
            <a:noFill/>
          </a:ln>
        </p:spPr>
      </p:sp>
      <p:sp>
        <p:nvSpPr>
          <p:cNvPr id="661" name="Google Shape;661;p46"/>
          <p:cNvSpPr txBox="1"/>
          <p:nvPr/>
        </p:nvSpPr>
        <p:spPr>
          <a:xfrm>
            <a:off x="1199975" y="1275750"/>
            <a:ext cx="9392400" cy="654180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None/>
            </a:pPr>
            <a:r>
              <a:rPr lang="en-US" sz="3400">
                <a:latin typeface="Roboto"/>
                <a:ea typeface="Roboto"/>
                <a:cs typeface="Roboto"/>
                <a:sym typeface="Roboto"/>
              </a:rPr>
              <a:t>There are different types of strategies that multinational companies can adopt while launching the product in the </a:t>
            </a:r>
            <a:r>
              <a:rPr lang="en-US" sz="3400">
                <a:latin typeface="Roboto"/>
                <a:ea typeface="Roboto"/>
                <a:cs typeface="Roboto"/>
                <a:sym typeface="Roboto"/>
              </a:rPr>
              <a:t>new</a:t>
            </a:r>
            <a:r>
              <a:rPr lang="en-US" sz="3400">
                <a:latin typeface="Roboto"/>
                <a:ea typeface="Roboto"/>
                <a:cs typeface="Roboto"/>
                <a:sym typeface="Roboto"/>
              </a:rPr>
              <a:t> or the old market that includes the </a:t>
            </a:r>
            <a:r>
              <a:rPr lang="en-US" sz="3400" u="sng">
                <a:latin typeface="Roboto"/>
                <a:ea typeface="Roboto"/>
                <a:cs typeface="Roboto"/>
                <a:sym typeface="Roboto"/>
              </a:rPr>
              <a:t>differentiation strategy, cost leadership strategy, focus strategy,</a:t>
            </a:r>
            <a:r>
              <a:rPr lang="en-US" sz="3400">
                <a:latin typeface="Roboto"/>
                <a:ea typeface="Roboto"/>
                <a:cs typeface="Roboto"/>
                <a:sym typeface="Roboto"/>
              </a:rPr>
              <a:t> etc.</a:t>
            </a:r>
            <a:endParaRPr sz="3400">
              <a:latin typeface="Roboto"/>
              <a:ea typeface="Roboto"/>
              <a:cs typeface="Roboto"/>
              <a:sym typeface="Roboto"/>
            </a:endParaRPr>
          </a:p>
          <a:p>
            <a:pPr indent="0" lvl="0" marL="0" marR="0" rtl="0" algn="l">
              <a:lnSpc>
                <a:spcPct val="115000"/>
              </a:lnSpc>
              <a:spcBef>
                <a:spcPts val="0"/>
              </a:spcBef>
              <a:spcAft>
                <a:spcPts val="0"/>
              </a:spcAft>
              <a:buNone/>
            </a:pPr>
            <a:r>
              <a:t/>
            </a:r>
            <a:endParaRPr sz="3400">
              <a:latin typeface="Roboto"/>
              <a:ea typeface="Roboto"/>
              <a:cs typeface="Roboto"/>
              <a:sym typeface="Roboto"/>
            </a:endParaRPr>
          </a:p>
          <a:p>
            <a:pPr indent="0" lvl="0" marL="0" marR="0" rtl="0" algn="l">
              <a:lnSpc>
                <a:spcPct val="115000"/>
              </a:lnSpc>
              <a:spcBef>
                <a:spcPts val="0"/>
              </a:spcBef>
              <a:spcAft>
                <a:spcPts val="0"/>
              </a:spcAft>
              <a:buNone/>
            </a:pPr>
            <a:r>
              <a:rPr lang="en-US" sz="3400">
                <a:latin typeface="Roboto"/>
                <a:ea typeface="Roboto"/>
                <a:cs typeface="Roboto"/>
                <a:sym typeface="Roboto"/>
              </a:rPr>
              <a:t>It is quite a fact that each of these strategies could </a:t>
            </a:r>
            <a:r>
              <a:rPr lang="en-US" sz="3400">
                <a:latin typeface="Roboto"/>
                <a:ea typeface="Roboto"/>
                <a:cs typeface="Roboto"/>
                <a:sym typeface="Roboto"/>
              </a:rPr>
              <a:t>influence</a:t>
            </a:r>
            <a:r>
              <a:rPr lang="en-US" sz="3400">
                <a:latin typeface="Roboto"/>
                <a:ea typeface="Roboto"/>
                <a:cs typeface="Roboto"/>
                <a:sym typeface="Roboto"/>
              </a:rPr>
              <a:t> the organizational structure of the organization since the implementation of these strategies would be done in different manner.</a:t>
            </a:r>
            <a:endParaRPr sz="3400">
              <a:latin typeface="Roboto"/>
              <a:ea typeface="Roboto"/>
              <a:cs typeface="Roboto"/>
              <a:sym typeface="Roboto"/>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3FC"/>
        </a:solidFill>
      </p:bgPr>
    </p:bg>
    <p:spTree>
      <p:nvGrpSpPr>
        <p:cNvPr id="665" name="Shape 665"/>
        <p:cNvGrpSpPr/>
        <p:nvPr/>
      </p:nvGrpSpPr>
      <p:grpSpPr>
        <a:xfrm>
          <a:off x="0" y="0"/>
          <a:ext cx="0" cy="0"/>
          <a:chOff x="0" y="0"/>
          <a:chExt cx="0" cy="0"/>
        </a:xfrm>
      </p:grpSpPr>
      <p:grpSp>
        <p:nvGrpSpPr>
          <p:cNvPr id="666" name="Google Shape;666;p47"/>
          <p:cNvGrpSpPr/>
          <p:nvPr/>
        </p:nvGrpSpPr>
        <p:grpSpPr>
          <a:xfrm>
            <a:off x="1599075" y="159334"/>
            <a:ext cx="14580594" cy="1962627"/>
            <a:chOff x="0" y="-260433"/>
            <a:chExt cx="19440792" cy="2616836"/>
          </a:xfrm>
        </p:grpSpPr>
        <p:grpSp>
          <p:nvGrpSpPr>
            <p:cNvPr id="667" name="Google Shape;667;p47"/>
            <p:cNvGrpSpPr/>
            <p:nvPr/>
          </p:nvGrpSpPr>
          <p:grpSpPr>
            <a:xfrm>
              <a:off x="228411" y="83665"/>
              <a:ext cx="19212381" cy="2272738"/>
              <a:chOff x="0" y="-47625"/>
              <a:chExt cx="3513346" cy="415613"/>
            </a:xfrm>
          </p:grpSpPr>
          <p:sp>
            <p:nvSpPr>
              <p:cNvPr id="668" name="Google Shape;668;p47"/>
              <p:cNvSpPr/>
              <p:nvPr/>
            </p:nvSpPr>
            <p:spPr>
              <a:xfrm>
                <a:off x="0" y="0"/>
                <a:ext cx="3513346" cy="367988"/>
              </a:xfrm>
              <a:custGeom>
                <a:rect b="b" l="l" r="r" t="t"/>
                <a:pathLst>
                  <a:path extrusionOk="0" h="367988" w="3513346">
                    <a:moveTo>
                      <a:pt x="29599" y="0"/>
                    </a:moveTo>
                    <a:lnTo>
                      <a:pt x="3483747" y="0"/>
                    </a:lnTo>
                    <a:cubicBezTo>
                      <a:pt x="3491597" y="0"/>
                      <a:pt x="3499126" y="3118"/>
                      <a:pt x="3504677" y="8669"/>
                    </a:cubicBezTo>
                    <a:cubicBezTo>
                      <a:pt x="3510228" y="14220"/>
                      <a:pt x="3513346" y="21749"/>
                      <a:pt x="3513346" y="29599"/>
                    </a:cubicBezTo>
                    <a:lnTo>
                      <a:pt x="3513346" y="338389"/>
                    </a:lnTo>
                    <a:cubicBezTo>
                      <a:pt x="3513346" y="346239"/>
                      <a:pt x="3510228" y="353768"/>
                      <a:pt x="3504677" y="359318"/>
                    </a:cubicBezTo>
                    <a:cubicBezTo>
                      <a:pt x="3499126" y="364869"/>
                      <a:pt x="3491597" y="367988"/>
                      <a:pt x="3483747" y="367988"/>
                    </a:cubicBezTo>
                    <a:lnTo>
                      <a:pt x="29599" y="367988"/>
                    </a:lnTo>
                    <a:cubicBezTo>
                      <a:pt x="21749" y="367988"/>
                      <a:pt x="14220" y="364869"/>
                      <a:pt x="8669" y="359318"/>
                    </a:cubicBezTo>
                    <a:cubicBezTo>
                      <a:pt x="3118" y="353768"/>
                      <a:pt x="0" y="346239"/>
                      <a:pt x="0" y="338389"/>
                    </a:cubicBezTo>
                    <a:lnTo>
                      <a:pt x="0" y="29599"/>
                    </a:lnTo>
                    <a:cubicBezTo>
                      <a:pt x="0" y="21749"/>
                      <a:pt x="3118" y="14220"/>
                      <a:pt x="8669" y="8669"/>
                    </a:cubicBezTo>
                    <a:cubicBezTo>
                      <a:pt x="14220" y="3118"/>
                      <a:pt x="21749" y="0"/>
                      <a:pt x="29599"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47"/>
              <p:cNvSpPr txBox="1"/>
              <p:nvPr/>
            </p:nvSpPr>
            <p:spPr>
              <a:xfrm>
                <a:off x="0" y="-47625"/>
                <a:ext cx="3513300" cy="415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70" name="Google Shape;670;p47"/>
            <p:cNvGrpSpPr/>
            <p:nvPr/>
          </p:nvGrpSpPr>
          <p:grpSpPr>
            <a:xfrm>
              <a:off x="0" y="-260433"/>
              <a:ext cx="19105496" cy="2272738"/>
              <a:chOff x="0" y="-47625"/>
              <a:chExt cx="3493800" cy="415613"/>
            </a:xfrm>
          </p:grpSpPr>
          <p:sp>
            <p:nvSpPr>
              <p:cNvPr id="671" name="Google Shape;671;p47"/>
              <p:cNvSpPr/>
              <p:nvPr/>
            </p:nvSpPr>
            <p:spPr>
              <a:xfrm>
                <a:off x="0" y="0"/>
                <a:ext cx="3493704" cy="367988"/>
              </a:xfrm>
              <a:custGeom>
                <a:rect b="b" l="l" r="r" t="t"/>
                <a:pathLst>
                  <a:path extrusionOk="0" h="367988" w="3493704">
                    <a:moveTo>
                      <a:pt x="29765" y="0"/>
                    </a:moveTo>
                    <a:lnTo>
                      <a:pt x="3463939" y="0"/>
                    </a:lnTo>
                    <a:cubicBezTo>
                      <a:pt x="3480377" y="0"/>
                      <a:pt x="3493704" y="13326"/>
                      <a:pt x="3493704" y="29765"/>
                    </a:cubicBezTo>
                    <a:lnTo>
                      <a:pt x="3493704" y="338223"/>
                    </a:lnTo>
                    <a:cubicBezTo>
                      <a:pt x="3493704" y="354661"/>
                      <a:pt x="3480377" y="367988"/>
                      <a:pt x="3463939" y="367988"/>
                    </a:cubicBezTo>
                    <a:lnTo>
                      <a:pt x="29765" y="367988"/>
                    </a:lnTo>
                    <a:cubicBezTo>
                      <a:pt x="13326" y="367988"/>
                      <a:pt x="0" y="354661"/>
                      <a:pt x="0" y="338223"/>
                    </a:cubicBezTo>
                    <a:lnTo>
                      <a:pt x="0" y="29765"/>
                    </a:lnTo>
                    <a:cubicBezTo>
                      <a:pt x="0" y="13326"/>
                      <a:pt x="13326" y="0"/>
                      <a:pt x="29765"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47"/>
              <p:cNvSpPr txBox="1"/>
              <p:nvPr/>
            </p:nvSpPr>
            <p:spPr>
              <a:xfrm>
                <a:off x="0" y="-47625"/>
                <a:ext cx="3493800" cy="415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673" name="Google Shape;673;p47"/>
          <p:cNvSpPr txBox="1"/>
          <p:nvPr/>
        </p:nvSpPr>
        <p:spPr>
          <a:xfrm>
            <a:off x="2140202" y="735834"/>
            <a:ext cx="13498200" cy="769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5000">
                <a:latin typeface="Bungee"/>
                <a:ea typeface="Bungee"/>
                <a:cs typeface="Bungee"/>
                <a:sym typeface="Bungee"/>
              </a:rPr>
              <a:t>Regulation</a:t>
            </a:r>
            <a:endParaRPr sz="5000"/>
          </a:p>
        </p:txBody>
      </p:sp>
      <p:grpSp>
        <p:nvGrpSpPr>
          <p:cNvPr id="674" name="Google Shape;674;p47"/>
          <p:cNvGrpSpPr/>
          <p:nvPr/>
        </p:nvGrpSpPr>
        <p:grpSpPr>
          <a:xfrm>
            <a:off x="752703" y="2897575"/>
            <a:ext cx="16604364" cy="7547553"/>
            <a:chOff x="0" y="-47625"/>
            <a:chExt cx="2946387" cy="3483915"/>
          </a:xfrm>
        </p:grpSpPr>
        <p:sp>
          <p:nvSpPr>
            <p:cNvPr id="675" name="Google Shape;675;p47"/>
            <p:cNvSpPr/>
            <p:nvPr/>
          </p:nvSpPr>
          <p:spPr>
            <a:xfrm>
              <a:off x="0" y="0"/>
              <a:ext cx="2946387" cy="3436290"/>
            </a:xfrm>
            <a:custGeom>
              <a:rect b="b" l="l" r="r" t="t"/>
              <a:pathLst>
                <a:path extrusionOk="0" h="3436290" w="2946387">
                  <a:moveTo>
                    <a:pt x="68052" y="0"/>
                  </a:moveTo>
                  <a:lnTo>
                    <a:pt x="2878336" y="0"/>
                  </a:lnTo>
                  <a:cubicBezTo>
                    <a:pt x="2915919" y="0"/>
                    <a:pt x="2946387" y="30468"/>
                    <a:pt x="2946387" y="68052"/>
                  </a:cubicBezTo>
                  <a:lnTo>
                    <a:pt x="2946387" y="3368238"/>
                  </a:lnTo>
                  <a:cubicBezTo>
                    <a:pt x="2946387" y="3405822"/>
                    <a:pt x="2915919" y="3436290"/>
                    <a:pt x="2878336" y="3436290"/>
                  </a:cubicBezTo>
                  <a:lnTo>
                    <a:pt x="68052" y="3436290"/>
                  </a:lnTo>
                  <a:cubicBezTo>
                    <a:pt x="30468" y="3436290"/>
                    <a:pt x="0" y="3405822"/>
                    <a:pt x="0" y="3368238"/>
                  </a:cubicBezTo>
                  <a:lnTo>
                    <a:pt x="0" y="68052"/>
                  </a:lnTo>
                  <a:cubicBezTo>
                    <a:pt x="0" y="30468"/>
                    <a:pt x="30468" y="0"/>
                    <a:pt x="68052"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47"/>
            <p:cNvSpPr txBox="1"/>
            <p:nvPr/>
          </p:nvSpPr>
          <p:spPr>
            <a:xfrm>
              <a:off x="0" y="-47625"/>
              <a:ext cx="2946300" cy="3483900"/>
            </a:xfrm>
            <a:prstGeom prst="rect">
              <a:avLst/>
            </a:prstGeom>
            <a:noFill/>
            <a:ln>
              <a:noFill/>
            </a:ln>
          </p:spPr>
          <p:txBody>
            <a:bodyPr anchorCtr="0" anchor="ctr" bIns="26325" lIns="26325" spcFirstLastPara="1" rIns="26325" wrap="square" tIns="26325">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77" name="Google Shape;677;p47"/>
          <p:cNvSpPr txBox="1"/>
          <p:nvPr/>
        </p:nvSpPr>
        <p:spPr>
          <a:xfrm>
            <a:off x="1096475" y="3231850"/>
            <a:ext cx="13855500" cy="6720600"/>
          </a:xfrm>
          <a:prstGeom prst="rect">
            <a:avLst/>
          </a:prstGeom>
          <a:noFill/>
          <a:ln>
            <a:noFill/>
          </a:ln>
        </p:spPr>
        <p:txBody>
          <a:bodyPr anchorCtr="0" anchor="t" bIns="0" lIns="0" spcFirstLastPara="1" rIns="0" wrap="square" tIns="0">
            <a:spAutoFit/>
          </a:bodyPr>
          <a:lstStyle/>
          <a:p>
            <a:pPr indent="-463550" lvl="0" marL="457200" marR="0" rtl="0" algn="l">
              <a:lnSpc>
                <a:spcPct val="120007"/>
              </a:lnSpc>
              <a:spcBef>
                <a:spcPts val="0"/>
              </a:spcBef>
              <a:spcAft>
                <a:spcPts val="0"/>
              </a:spcAft>
              <a:buSzPts val="3700"/>
              <a:buFont typeface="Bungee"/>
              <a:buChar char="-"/>
            </a:pPr>
            <a:r>
              <a:rPr lang="en-US" sz="3700" u="sng">
                <a:latin typeface="Bungee"/>
                <a:ea typeface="Bungee"/>
                <a:cs typeface="Bungee"/>
                <a:sym typeface="Bungee"/>
              </a:rPr>
              <a:t>Regulation</a:t>
            </a:r>
            <a:r>
              <a:rPr lang="en-US" sz="3700">
                <a:latin typeface="Bungee"/>
                <a:ea typeface="Bungee"/>
                <a:cs typeface="Bungee"/>
                <a:sym typeface="Bungee"/>
              </a:rPr>
              <a:t> is the administrative process of writing and passing laws that, to a certain extent, restrain some fundamental rights of businesses.</a:t>
            </a:r>
            <a:endParaRPr sz="3700">
              <a:latin typeface="Bungee"/>
              <a:ea typeface="Bungee"/>
              <a:cs typeface="Bungee"/>
              <a:sym typeface="Bungee"/>
            </a:endParaRPr>
          </a:p>
          <a:p>
            <a:pPr indent="-463550" lvl="0" marL="457200" marR="0" rtl="0" algn="l">
              <a:lnSpc>
                <a:spcPct val="120007"/>
              </a:lnSpc>
              <a:spcBef>
                <a:spcPts val="0"/>
              </a:spcBef>
              <a:spcAft>
                <a:spcPts val="0"/>
              </a:spcAft>
              <a:buSzPts val="3700"/>
              <a:buFont typeface="Bungee"/>
              <a:buChar char="-"/>
            </a:pPr>
            <a:r>
              <a:rPr lang="en-US" sz="3700">
                <a:latin typeface="Bungee"/>
                <a:ea typeface="Bungee"/>
                <a:cs typeface="Bungee"/>
                <a:sym typeface="Bungee"/>
              </a:rPr>
              <a:t>Regulation can take many forms: </a:t>
            </a:r>
            <a:r>
              <a:rPr lang="en-US" sz="3700" u="sng">
                <a:latin typeface="Bungee"/>
                <a:ea typeface="Bungee"/>
                <a:cs typeface="Bungee"/>
                <a:sym typeface="Bungee"/>
              </a:rPr>
              <a:t>legal restrictions</a:t>
            </a:r>
            <a:r>
              <a:rPr lang="en-US" sz="3700">
                <a:latin typeface="Bungee"/>
                <a:ea typeface="Bungee"/>
                <a:cs typeface="Bungee"/>
                <a:sym typeface="Bungee"/>
              </a:rPr>
              <a:t> promulgated by a government authority, </a:t>
            </a:r>
            <a:r>
              <a:rPr lang="en-US" sz="3700" u="sng">
                <a:latin typeface="Bungee"/>
                <a:ea typeface="Bungee"/>
                <a:cs typeface="Bungee"/>
                <a:sym typeface="Bungee"/>
              </a:rPr>
              <a:t>self-regulation</a:t>
            </a:r>
            <a:r>
              <a:rPr lang="en-US" sz="3700">
                <a:latin typeface="Bungee"/>
                <a:ea typeface="Bungee"/>
                <a:cs typeface="Bungee"/>
                <a:sym typeface="Bungee"/>
              </a:rPr>
              <a:t> by an industry in which the type of business belongs such as through a </a:t>
            </a:r>
            <a:r>
              <a:rPr lang="en-US" sz="3700" u="sng">
                <a:latin typeface="Bungee"/>
                <a:ea typeface="Bungee"/>
                <a:cs typeface="Bungee"/>
                <a:sym typeface="Bungee"/>
              </a:rPr>
              <a:t>trade association</a:t>
            </a:r>
            <a:r>
              <a:rPr lang="en-US" sz="3700">
                <a:latin typeface="Bungee"/>
                <a:ea typeface="Bungee"/>
                <a:cs typeface="Bungee"/>
                <a:sym typeface="Bungee"/>
              </a:rPr>
              <a:t>, </a:t>
            </a:r>
            <a:r>
              <a:rPr lang="en-US" sz="3700" u="sng">
                <a:latin typeface="Bungee"/>
                <a:ea typeface="Bungee"/>
                <a:cs typeface="Bungee"/>
                <a:sym typeface="Bungee"/>
              </a:rPr>
              <a:t>social regulation</a:t>
            </a:r>
            <a:r>
              <a:rPr lang="en-US" sz="3700">
                <a:latin typeface="Bungee"/>
                <a:ea typeface="Bungee"/>
                <a:cs typeface="Bungee"/>
                <a:sym typeface="Bungee"/>
              </a:rPr>
              <a:t>, and </a:t>
            </a:r>
            <a:r>
              <a:rPr lang="en-US" sz="3700" u="sng">
                <a:latin typeface="Bungee"/>
                <a:ea typeface="Bungee"/>
                <a:cs typeface="Bungee"/>
                <a:sym typeface="Bungee"/>
              </a:rPr>
              <a:t>market regulation.</a:t>
            </a:r>
            <a:endParaRPr sz="3700" u="sng">
              <a:latin typeface="Bungee"/>
              <a:ea typeface="Bungee"/>
              <a:cs typeface="Bungee"/>
              <a:sym typeface="Bungee"/>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3FC"/>
        </a:solidFill>
      </p:bgPr>
    </p:bg>
    <p:spTree>
      <p:nvGrpSpPr>
        <p:cNvPr id="681" name="Shape 681"/>
        <p:cNvGrpSpPr/>
        <p:nvPr/>
      </p:nvGrpSpPr>
      <p:grpSpPr>
        <a:xfrm>
          <a:off x="0" y="0"/>
          <a:ext cx="0" cy="0"/>
          <a:chOff x="0" y="0"/>
          <a:chExt cx="0" cy="0"/>
        </a:xfrm>
      </p:grpSpPr>
      <p:grpSp>
        <p:nvGrpSpPr>
          <p:cNvPr id="682" name="Google Shape;682;p48"/>
          <p:cNvGrpSpPr/>
          <p:nvPr/>
        </p:nvGrpSpPr>
        <p:grpSpPr>
          <a:xfrm>
            <a:off x="1580368" y="770700"/>
            <a:ext cx="16065659" cy="8487975"/>
            <a:chOff x="0" y="-47625"/>
            <a:chExt cx="4865138" cy="2570400"/>
          </a:xfrm>
        </p:grpSpPr>
        <p:sp>
          <p:nvSpPr>
            <p:cNvPr id="683" name="Google Shape;683;p48"/>
            <p:cNvSpPr/>
            <p:nvPr/>
          </p:nvSpPr>
          <p:spPr>
            <a:xfrm>
              <a:off x="0" y="0"/>
              <a:ext cx="4865138" cy="2522634"/>
            </a:xfrm>
            <a:custGeom>
              <a:rect b="b" l="l" r="r" t="t"/>
              <a:pathLst>
                <a:path extrusionOk="0" h="2522634" w="4865138">
                  <a:moveTo>
                    <a:pt x="0" y="0"/>
                  </a:moveTo>
                  <a:lnTo>
                    <a:pt x="4865138" y="0"/>
                  </a:lnTo>
                  <a:lnTo>
                    <a:pt x="4865138" y="2522634"/>
                  </a:lnTo>
                  <a:lnTo>
                    <a:pt x="0" y="2522634"/>
                  </a:lnTo>
                  <a:close/>
                </a:path>
              </a:pathLst>
            </a:custGeom>
            <a:solidFill>
              <a:srgbClr val="000000"/>
            </a:solidFill>
            <a:ln>
              <a:noFill/>
            </a:ln>
          </p:spPr>
        </p:sp>
        <p:sp>
          <p:nvSpPr>
            <p:cNvPr id="684" name="Google Shape;684;p48"/>
            <p:cNvSpPr txBox="1"/>
            <p:nvPr/>
          </p:nvSpPr>
          <p:spPr>
            <a:xfrm>
              <a:off x="0" y="-47625"/>
              <a:ext cx="4865100" cy="2570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685" name="Google Shape;685;p48"/>
          <p:cNvPicPr preferRelativeResize="0"/>
          <p:nvPr/>
        </p:nvPicPr>
        <p:blipFill rotWithShape="1">
          <a:blip r:embed="rId3">
            <a:alphaModFix/>
          </a:blip>
          <a:srcRect b="11684" l="0" r="0" t="11692"/>
          <a:stretch/>
        </p:blipFill>
        <p:spPr>
          <a:xfrm>
            <a:off x="1028700" y="525494"/>
            <a:ext cx="16230598" cy="8290742"/>
          </a:xfrm>
          <a:prstGeom prst="rect">
            <a:avLst/>
          </a:prstGeom>
          <a:noFill/>
          <a:ln>
            <a:noFill/>
          </a:ln>
        </p:spPr>
      </p:pic>
      <p:grpSp>
        <p:nvGrpSpPr>
          <p:cNvPr id="686" name="Google Shape;686;p48"/>
          <p:cNvGrpSpPr/>
          <p:nvPr/>
        </p:nvGrpSpPr>
        <p:grpSpPr>
          <a:xfrm>
            <a:off x="3119775" y="2168854"/>
            <a:ext cx="12986860" cy="4426320"/>
            <a:chOff x="0" y="-371056"/>
            <a:chExt cx="15547540" cy="3656001"/>
          </a:xfrm>
        </p:grpSpPr>
        <p:grpSp>
          <p:nvGrpSpPr>
            <p:cNvPr id="687" name="Google Shape;687;p48"/>
            <p:cNvGrpSpPr/>
            <p:nvPr/>
          </p:nvGrpSpPr>
          <p:grpSpPr>
            <a:xfrm>
              <a:off x="130313" y="46821"/>
              <a:ext cx="15417227" cy="3238124"/>
              <a:chOff x="0" y="-47625"/>
              <a:chExt cx="1978800" cy="415613"/>
            </a:xfrm>
          </p:grpSpPr>
          <p:sp>
            <p:nvSpPr>
              <p:cNvPr id="688" name="Google Shape;688;p48"/>
              <p:cNvSpPr/>
              <p:nvPr/>
            </p:nvSpPr>
            <p:spPr>
              <a:xfrm>
                <a:off x="0" y="0"/>
                <a:ext cx="1978699" cy="367988"/>
              </a:xfrm>
              <a:custGeom>
                <a:rect b="b" l="l" r="r" t="t"/>
                <a:pathLst>
                  <a:path extrusionOk="0" h="367988" w="1978699">
                    <a:moveTo>
                      <a:pt x="48654" y="0"/>
                    </a:moveTo>
                    <a:lnTo>
                      <a:pt x="1930045" y="0"/>
                    </a:lnTo>
                    <a:cubicBezTo>
                      <a:pt x="1956916" y="0"/>
                      <a:pt x="1978699" y="21783"/>
                      <a:pt x="1978699" y="48654"/>
                    </a:cubicBezTo>
                    <a:lnTo>
                      <a:pt x="1978699" y="319334"/>
                    </a:lnTo>
                    <a:cubicBezTo>
                      <a:pt x="1978699" y="346205"/>
                      <a:pt x="1956916" y="367988"/>
                      <a:pt x="1930045" y="367988"/>
                    </a:cubicBezTo>
                    <a:lnTo>
                      <a:pt x="48654" y="367988"/>
                    </a:lnTo>
                    <a:cubicBezTo>
                      <a:pt x="21783" y="367988"/>
                      <a:pt x="0" y="346205"/>
                      <a:pt x="0" y="319334"/>
                    </a:cubicBezTo>
                    <a:lnTo>
                      <a:pt x="0" y="48654"/>
                    </a:lnTo>
                    <a:cubicBezTo>
                      <a:pt x="0" y="21783"/>
                      <a:pt x="21783" y="0"/>
                      <a:pt x="4865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48"/>
              <p:cNvSpPr txBox="1"/>
              <p:nvPr/>
            </p:nvSpPr>
            <p:spPr>
              <a:xfrm>
                <a:off x="0" y="-47625"/>
                <a:ext cx="19788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0" name="Google Shape;690;p48"/>
            <p:cNvGrpSpPr/>
            <p:nvPr/>
          </p:nvGrpSpPr>
          <p:grpSpPr>
            <a:xfrm>
              <a:off x="0" y="-371056"/>
              <a:ext cx="14935730" cy="3238124"/>
              <a:chOff x="0" y="-47625"/>
              <a:chExt cx="1917000" cy="415613"/>
            </a:xfrm>
          </p:grpSpPr>
          <p:sp>
            <p:nvSpPr>
              <p:cNvPr id="691" name="Google Shape;691;p48"/>
              <p:cNvSpPr/>
              <p:nvPr/>
            </p:nvSpPr>
            <p:spPr>
              <a:xfrm>
                <a:off x="0" y="0"/>
                <a:ext cx="1916908" cy="367988"/>
              </a:xfrm>
              <a:custGeom>
                <a:rect b="b" l="l" r="r" t="t"/>
                <a:pathLst>
                  <a:path extrusionOk="0" h="367988" w="1916908">
                    <a:moveTo>
                      <a:pt x="50222" y="0"/>
                    </a:moveTo>
                    <a:lnTo>
                      <a:pt x="1866686" y="0"/>
                    </a:lnTo>
                    <a:cubicBezTo>
                      <a:pt x="1880006" y="0"/>
                      <a:pt x="1892780" y="5291"/>
                      <a:pt x="1902198" y="14710"/>
                    </a:cubicBezTo>
                    <a:cubicBezTo>
                      <a:pt x="1911617" y="24128"/>
                      <a:pt x="1916908" y="36902"/>
                      <a:pt x="1916908" y="50222"/>
                    </a:cubicBezTo>
                    <a:lnTo>
                      <a:pt x="1916908" y="317766"/>
                    </a:lnTo>
                    <a:cubicBezTo>
                      <a:pt x="1916908" y="331085"/>
                      <a:pt x="1911617" y="343860"/>
                      <a:pt x="1902198" y="353278"/>
                    </a:cubicBezTo>
                    <a:cubicBezTo>
                      <a:pt x="1892780" y="362696"/>
                      <a:pt x="1880006" y="367988"/>
                      <a:pt x="1866686" y="367988"/>
                    </a:cubicBezTo>
                    <a:lnTo>
                      <a:pt x="50222" y="367988"/>
                    </a:lnTo>
                    <a:cubicBezTo>
                      <a:pt x="36902" y="367988"/>
                      <a:pt x="24128" y="362696"/>
                      <a:pt x="14710" y="353278"/>
                    </a:cubicBezTo>
                    <a:cubicBezTo>
                      <a:pt x="5291" y="343860"/>
                      <a:pt x="0" y="331085"/>
                      <a:pt x="0" y="317766"/>
                    </a:cubicBezTo>
                    <a:lnTo>
                      <a:pt x="0" y="50222"/>
                    </a:lnTo>
                    <a:cubicBezTo>
                      <a:pt x="0" y="36902"/>
                      <a:pt x="5291" y="24128"/>
                      <a:pt x="14710" y="14710"/>
                    </a:cubicBezTo>
                    <a:cubicBezTo>
                      <a:pt x="24128" y="5291"/>
                      <a:pt x="36902" y="0"/>
                      <a:pt x="50222"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48"/>
              <p:cNvSpPr txBox="1"/>
              <p:nvPr/>
            </p:nvSpPr>
            <p:spPr>
              <a:xfrm>
                <a:off x="0" y="-47625"/>
                <a:ext cx="19170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693" name="Google Shape;693;p48"/>
          <p:cNvSpPr txBox="1"/>
          <p:nvPr/>
        </p:nvSpPr>
        <p:spPr>
          <a:xfrm>
            <a:off x="3576050" y="3358350"/>
            <a:ext cx="11600700" cy="1896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5600">
                <a:latin typeface="Bungee"/>
                <a:ea typeface="Bungee"/>
                <a:cs typeface="Bungee"/>
                <a:sym typeface="Bungee"/>
              </a:rPr>
              <a:t>Areas of government regulation of business</a:t>
            </a:r>
            <a:endParaRPr sz="2800"/>
          </a:p>
        </p:txBody>
      </p:sp>
      <p:sp>
        <p:nvSpPr>
          <p:cNvPr id="694" name="Google Shape;694;p48"/>
          <p:cNvSpPr/>
          <p:nvPr/>
        </p:nvSpPr>
        <p:spPr>
          <a:xfrm flipH="1" rot="3077726">
            <a:off x="13928114" y="3696255"/>
            <a:ext cx="6667856" cy="5734355"/>
          </a:xfrm>
          <a:custGeom>
            <a:rect b="b" l="l" r="r" t="t"/>
            <a:pathLst>
              <a:path extrusionOk="0" h="5737153" w="6671109">
                <a:moveTo>
                  <a:pt x="6671108" y="0"/>
                </a:moveTo>
                <a:lnTo>
                  <a:pt x="0" y="0"/>
                </a:lnTo>
                <a:lnTo>
                  <a:pt x="0" y="5737154"/>
                </a:lnTo>
                <a:lnTo>
                  <a:pt x="6671108" y="5737154"/>
                </a:lnTo>
                <a:lnTo>
                  <a:pt x="6671108" y="0"/>
                </a:lnTo>
                <a:close/>
              </a:path>
            </a:pathLst>
          </a:custGeom>
          <a:blipFill rotWithShape="1">
            <a:blip r:embed="rId4">
              <a:alphaModFix/>
            </a:blip>
            <a:stretch>
              <a:fillRect b="0" l="0" r="0" t="0"/>
            </a:stretch>
          </a:blipFill>
          <a:ln>
            <a:noFill/>
          </a:ln>
        </p:spPr>
      </p:sp>
      <p:sp>
        <p:nvSpPr>
          <p:cNvPr id="695" name="Google Shape;695;p48"/>
          <p:cNvSpPr/>
          <p:nvPr/>
        </p:nvSpPr>
        <p:spPr>
          <a:xfrm flipH="1" rot="-7247520">
            <a:off x="-2281438" y="-296598"/>
            <a:ext cx="6636279" cy="5707201"/>
          </a:xfrm>
          <a:custGeom>
            <a:rect b="b" l="l" r="r" t="t"/>
            <a:pathLst>
              <a:path extrusionOk="0" h="5700773" w="6628805">
                <a:moveTo>
                  <a:pt x="6628805" y="0"/>
                </a:moveTo>
                <a:lnTo>
                  <a:pt x="0" y="0"/>
                </a:lnTo>
                <a:lnTo>
                  <a:pt x="0" y="5700772"/>
                </a:lnTo>
                <a:lnTo>
                  <a:pt x="6628805" y="5700772"/>
                </a:lnTo>
                <a:lnTo>
                  <a:pt x="6628805" y="0"/>
                </a:lnTo>
                <a:close/>
              </a:path>
            </a:pathLst>
          </a:custGeom>
          <a:blipFill rotWithShape="1">
            <a:blip r:embed="rId4">
              <a:alphaModFix/>
            </a:blip>
            <a:stretch>
              <a:fillRect b="0" l="0" r="0" t="0"/>
            </a:stretch>
          </a:blipFill>
          <a:ln>
            <a:noFill/>
          </a:ln>
        </p:spPr>
      </p:sp>
      <p:sp>
        <p:nvSpPr>
          <p:cNvPr id="696" name="Google Shape;696;p48"/>
          <p:cNvSpPr/>
          <p:nvPr/>
        </p:nvSpPr>
        <p:spPr>
          <a:xfrm rot="869292">
            <a:off x="16340781" y="170075"/>
            <a:ext cx="1838085" cy="1714431"/>
          </a:xfrm>
          <a:custGeom>
            <a:rect b="b" l="l" r="r" t="t"/>
            <a:pathLst>
              <a:path extrusionOk="0" h="1715670" w="1839413">
                <a:moveTo>
                  <a:pt x="0" y="0"/>
                </a:moveTo>
                <a:lnTo>
                  <a:pt x="1839412" y="0"/>
                </a:lnTo>
                <a:lnTo>
                  <a:pt x="1839412" y="1715670"/>
                </a:lnTo>
                <a:lnTo>
                  <a:pt x="0" y="1715670"/>
                </a:lnTo>
                <a:lnTo>
                  <a:pt x="0" y="0"/>
                </a:lnTo>
                <a:close/>
              </a:path>
            </a:pathLst>
          </a:custGeom>
          <a:blipFill rotWithShape="1">
            <a:blip r:embed="rId5">
              <a:alphaModFix/>
            </a:blip>
            <a:stretch>
              <a:fillRect b="0" l="0" r="0" t="0"/>
            </a:stretch>
          </a:blipFill>
          <a:ln>
            <a:noFill/>
          </a:ln>
        </p:spPr>
      </p:sp>
      <p:sp>
        <p:nvSpPr>
          <p:cNvPr id="697" name="Google Shape;697;p48"/>
          <p:cNvSpPr/>
          <p:nvPr/>
        </p:nvSpPr>
        <p:spPr>
          <a:xfrm>
            <a:off x="263439" y="6498514"/>
            <a:ext cx="1538309" cy="1623935"/>
          </a:xfrm>
          <a:custGeom>
            <a:rect b="b" l="l" r="r" t="t"/>
            <a:pathLst>
              <a:path extrusionOk="0" h="1623935" w="1538309">
                <a:moveTo>
                  <a:pt x="0" y="0"/>
                </a:moveTo>
                <a:lnTo>
                  <a:pt x="1538309" y="0"/>
                </a:lnTo>
                <a:lnTo>
                  <a:pt x="1538309" y="1623935"/>
                </a:lnTo>
                <a:lnTo>
                  <a:pt x="0" y="1623935"/>
                </a:lnTo>
                <a:lnTo>
                  <a:pt x="0" y="0"/>
                </a:lnTo>
                <a:close/>
              </a:path>
            </a:pathLst>
          </a:custGeom>
          <a:blipFill rotWithShape="1">
            <a:blip r:embed="rId6">
              <a:alphaModFix/>
            </a:blip>
            <a:stretch>
              <a:fillRect b="0" l="0" r="0" t="0"/>
            </a:stretch>
          </a:blipFill>
          <a:ln>
            <a:noFill/>
          </a:ln>
        </p:spPr>
      </p:sp>
      <p:sp>
        <p:nvSpPr>
          <p:cNvPr id="698" name="Google Shape;698;p48"/>
          <p:cNvSpPr/>
          <p:nvPr/>
        </p:nvSpPr>
        <p:spPr>
          <a:xfrm>
            <a:off x="263439" y="8446332"/>
            <a:ext cx="1538309" cy="1623935"/>
          </a:xfrm>
          <a:custGeom>
            <a:rect b="b" l="l" r="r" t="t"/>
            <a:pathLst>
              <a:path extrusionOk="0" h="1623935" w="1538309">
                <a:moveTo>
                  <a:pt x="0" y="0"/>
                </a:moveTo>
                <a:lnTo>
                  <a:pt x="1538309" y="0"/>
                </a:lnTo>
                <a:lnTo>
                  <a:pt x="1538309" y="1623936"/>
                </a:lnTo>
                <a:lnTo>
                  <a:pt x="0" y="1623936"/>
                </a:lnTo>
                <a:lnTo>
                  <a:pt x="0" y="0"/>
                </a:lnTo>
                <a:close/>
              </a:path>
            </a:pathLst>
          </a:custGeom>
          <a:blipFill rotWithShape="1">
            <a:blip r:embed="rId7">
              <a:alphaModFix/>
            </a:blip>
            <a:stretch>
              <a:fillRect b="0" l="0" r="0" t="0"/>
            </a:stretch>
          </a:blipFill>
          <a:ln>
            <a:noFill/>
          </a:ln>
        </p:spPr>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ACC"/>
            </a:gs>
            <a:gs pos="100000">
              <a:srgbClr val="CDFFFA"/>
            </a:gs>
          </a:gsLst>
          <a:lin ang="0" scaled="0"/>
        </a:gradFill>
      </p:bgPr>
    </p:bg>
    <p:spTree>
      <p:nvGrpSpPr>
        <p:cNvPr id="702" name="Shape 702"/>
        <p:cNvGrpSpPr/>
        <p:nvPr/>
      </p:nvGrpSpPr>
      <p:grpSpPr>
        <a:xfrm>
          <a:off x="0" y="0"/>
          <a:ext cx="0" cy="0"/>
          <a:chOff x="0" y="0"/>
          <a:chExt cx="0" cy="0"/>
        </a:xfrm>
      </p:grpSpPr>
      <p:sp>
        <p:nvSpPr>
          <p:cNvPr id="703" name="Google Shape;703;p49"/>
          <p:cNvSpPr/>
          <p:nvPr/>
        </p:nvSpPr>
        <p:spPr>
          <a:xfrm flipH="1" rot="4969302">
            <a:off x="-2540684" y="205745"/>
            <a:ext cx="7156514" cy="6154602"/>
          </a:xfrm>
          <a:custGeom>
            <a:rect b="b" l="l" r="r" t="t"/>
            <a:pathLst>
              <a:path extrusionOk="0" h="6152507" w="7154078">
                <a:moveTo>
                  <a:pt x="7154078" y="0"/>
                </a:moveTo>
                <a:lnTo>
                  <a:pt x="0" y="0"/>
                </a:lnTo>
                <a:lnTo>
                  <a:pt x="0" y="6152507"/>
                </a:lnTo>
                <a:lnTo>
                  <a:pt x="7154078" y="6152507"/>
                </a:lnTo>
                <a:lnTo>
                  <a:pt x="7154078" y="0"/>
                </a:lnTo>
                <a:close/>
              </a:path>
            </a:pathLst>
          </a:custGeom>
          <a:blipFill rotWithShape="1">
            <a:blip r:embed="rId3">
              <a:alphaModFix/>
            </a:blip>
            <a:stretch>
              <a:fillRect b="0" l="0" r="0" t="0"/>
            </a:stretch>
          </a:blipFill>
          <a:ln>
            <a:noFill/>
          </a:ln>
        </p:spPr>
      </p:sp>
      <p:sp>
        <p:nvSpPr>
          <p:cNvPr id="704" name="Google Shape;704;p49"/>
          <p:cNvSpPr/>
          <p:nvPr/>
        </p:nvSpPr>
        <p:spPr>
          <a:xfrm>
            <a:off x="1464559" y="2673257"/>
            <a:ext cx="8343726" cy="6098505"/>
          </a:xfrm>
          <a:custGeom>
            <a:rect b="b" l="l" r="r" t="t"/>
            <a:pathLst>
              <a:path extrusionOk="0" h="6098505" w="8343726">
                <a:moveTo>
                  <a:pt x="0" y="0"/>
                </a:moveTo>
                <a:lnTo>
                  <a:pt x="8343726" y="0"/>
                </a:lnTo>
                <a:lnTo>
                  <a:pt x="8343726" y="6098505"/>
                </a:lnTo>
                <a:lnTo>
                  <a:pt x="0" y="6098505"/>
                </a:lnTo>
                <a:lnTo>
                  <a:pt x="0" y="0"/>
                </a:lnTo>
                <a:close/>
              </a:path>
            </a:pathLst>
          </a:custGeom>
          <a:blipFill rotWithShape="1">
            <a:blip r:embed="rId4">
              <a:alphaModFix/>
            </a:blip>
            <a:stretch>
              <a:fillRect b="0" l="0" r="0" t="0"/>
            </a:stretch>
          </a:blipFill>
          <a:ln>
            <a:noFill/>
          </a:ln>
        </p:spPr>
      </p:sp>
      <p:grpSp>
        <p:nvGrpSpPr>
          <p:cNvPr id="705" name="Google Shape;705;p49"/>
          <p:cNvGrpSpPr/>
          <p:nvPr/>
        </p:nvGrpSpPr>
        <p:grpSpPr>
          <a:xfrm>
            <a:off x="1859250" y="3908702"/>
            <a:ext cx="7554375" cy="3682948"/>
            <a:chOff x="-5" y="-3018644"/>
            <a:chExt cx="10072500" cy="4910597"/>
          </a:xfrm>
        </p:grpSpPr>
        <p:sp>
          <p:nvSpPr>
            <p:cNvPr id="706" name="Google Shape;706;p49"/>
            <p:cNvSpPr txBox="1"/>
            <p:nvPr/>
          </p:nvSpPr>
          <p:spPr>
            <a:xfrm>
              <a:off x="-5" y="-2324846"/>
              <a:ext cx="10072500" cy="4216800"/>
            </a:xfrm>
            <a:prstGeom prst="rect">
              <a:avLst/>
            </a:prstGeom>
            <a:noFill/>
            <a:ln>
              <a:noFill/>
            </a:ln>
          </p:spPr>
          <p:txBody>
            <a:bodyPr anchorCtr="0" anchor="t" bIns="0" lIns="0" spcFirstLastPara="1" rIns="0" wrap="square" tIns="0">
              <a:spAutoFit/>
            </a:bodyPr>
            <a:lstStyle/>
            <a:p>
              <a:pPr indent="0" lvl="0" marL="0" rtl="0" algn="ctr">
                <a:lnSpc>
                  <a:spcPct val="120005"/>
                </a:lnSpc>
                <a:spcBef>
                  <a:spcPts val="0"/>
                </a:spcBef>
                <a:spcAft>
                  <a:spcPts val="0"/>
                </a:spcAft>
                <a:buSzPts val="1100"/>
                <a:buNone/>
              </a:pPr>
              <a:r>
                <a:rPr lang="en-US" sz="6043">
                  <a:latin typeface="Bungee"/>
                  <a:ea typeface="Bungee"/>
                  <a:cs typeface="Bungee"/>
                  <a:sym typeface="Bungee"/>
                </a:rPr>
                <a:t>Relevant to the existence of business</a:t>
              </a:r>
              <a:endParaRPr sz="6043">
                <a:latin typeface="Bungee"/>
                <a:ea typeface="Bungee"/>
                <a:cs typeface="Bungee"/>
                <a:sym typeface="Bungee"/>
              </a:endParaRPr>
            </a:p>
          </p:txBody>
        </p:sp>
        <p:sp>
          <p:nvSpPr>
            <p:cNvPr id="707" name="Google Shape;707;p49"/>
            <p:cNvSpPr txBox="1"/>
            <p:nvPr/>
          </p:nvSpPr>
          <p:spPr>
            <a:xfrm>
              <a:off x="-5" y="-3018644"/>
              <a:ext cx="10072500" cy="2874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t/>
              </a:r>
              <a:endParaRPr/>
            </a:p>
          </p:txBody>
        </p:sp>
      </p:grpSp>
      <p:grpSp>
        <p:nvGrpSpPr>
          <p:cNvPr id="708" name="Google Shape;708;p49"/>
          <p:cNvGrpSpPr/>
          <p:nvPr/>
        </p:nvGrpSpPr>
        <p:grpSpPr>
          <a:xfrm>
            <a:off x="13710228" y="80285"/>
            <a:ext cx="4539009" cy="4560886"/>
            <a:chOff x="0" y="0"/>
            <a:chExt cx="6052012" cy="6081181"/>
          </a:xfrm>
        </p:grpSpPr>
        <p:grpSp>
          <p:nvGrpSpPr>
            <p:cNvPr id="709" name="Google Shape;709;p49"/>
            <p:cNvGrpSpPr/>
            <p:nvPr/>
          </p:nvGrpSpPr>
          <p:grpSpPr>
            <a:xfrm>
              <a:off x="287878" y="317047"/>
              <a:ext cx="5764134" cy="5764134"/>
              <a:chOff x="0" y="0"/>
              <a:chExt cx="812800" cy="812800"/>
            </a:xfrm>
          </p:grpSpPr>
          <p:sp>
            <p:nvSpPr>
              <p:cNvPr id="710" name="Google Shape;710;p4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49"/>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12" name="Google Shape;712;p49"/>
            <p:cNvGrpSpPr/>
            <p:nvPr/>
          </p:nvGrpSpPr>
          <p:grpSpPr>
            <a:xfrm>
              <a:off x="0" y="0"/>
              <a:ext cx="5764134" cy="5764134"/>
              <a:chOff x="0" y="0"/>
              <a:chExt cx="812800" cy="812800"/>
            </a:xfrm>
          </p:grpSpPr>
          <p:sp>
            <p:nvSpPr>
              <p:cNvPr id="713" name="Google Shape;713;p4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475"/>
              </a:solidFill>
              <a:ln cap="sq" cmpd="sng" w="133350">
                <a:solidFill>
                  <a:srgbClr val="00000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49"/>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715" name="Google Shape;715;p49"/>
          <p:cNvSpPr/>
          <p:nvPr/>
        </p:nvSpPr>
        <p:spPr>
          <a:xfrm>
            <a:off x="10611725" y="2057875"/>
            <a:ext cx="6755641" cy="7550658"/>
          </a:xfrm>
          <a:custGeom>
            <a:rect b="b" l="l" r="r" t="t"/>
            <a:pathLst>
              <a:path extrusionOk="0" h="4114800" w="5629701">
                <a:moveTo>
                  <a:pt x="0" y="0"/>
                </a:moveTo>
                <a:lnTo>
                  <a:pt x="5629702" y="0"/>
                </a:lnTo>
                <a:lnTo>
                  <a:pt x="5629702" y="4114800"/>
                </a:lnTo>
                <a:lnTo>
                  <a:pt x="0" y="4114800"/>
                </a:lnTo>
                <a:lnTo>
                  <a:pt x="0" y="0"/>
                </a:lnTo>
                <a:close/>
              </a:path>
            </a:pathLst>
          </a:custGeom>
          <a:blipFill rotWithShape="1">
            <a:blip r:embed="rId5">
              <a:alphaModFix/>
            </a:blip>
            <a:stretch>
              <a:fillRect b="0" l="0" r="0" t="0"/>
            </a:stretch>
          </a:blipFill>
          <a:ln>
            <a:noFill/>
          </a:ln>
        </p:spPr>
      </p:sp>
      <p:sp>
        <p:nvSpPr>
          <p:cNvPr id="716" name="Google Shape;716;p49"/>
          <p:cNvSpPr txBox="1"/>
          <p:nvPr/>
        </p:nvSpPr>
        <p:spPr>
          <a:xfrm>
            <a:off x="10745525" y="3429000"/>
            <a:ext cx="5622000" cy="5338200"/>
          </a:xfrm>
          <a:prstGeom prst="rect">
            <a:avLst/>
          </a:prstGeom>
          <a:noFill/>
          <a:ln>
            <a:noFill/>
          </a:ln>
        </p:spPr>
        <p:txBody>
          <a:bodyPr anchorCtr="0" anchor="t" bIns="0" lIns="0" spcFirstLastPara="1" rIns="0" wrap="square" tIns="0">
            <a:spAutoFit/>
          </a:bodyPr>
          <a:lstStyle/>
          <a:p>
            <a:pPr indent="0" lvl="0" marL="0" rtl="0" algn="l">
              <a:lnSpc>
                <a:spcPct val="120000"/>
              </a:lnSpc>
              <a:spcBef>
                <a:spcPts val="0"/>
              </a:spcBef>
              <a:spcAft>
                <a:spcPts val="0"/>
              </a:spcAft>
              <a:buClr>
                <a:schemeClr val="dk1"/>
              </a:buClr>
              <a:buSzPts val="1100"/>
              <a:buFont typeface="Arial"/>
              <a:buNone/>
            </a:pPr>
            <a:r>
              <a:rPr b="1" lang="en-US" sz="3700">
                <a:solidFill>
                  <a:schemeClr val="dk1"/>
                </a:solidFill>
                <a:latin typeface="Roboto"/>
                <a:ea typeface="Roboto"/>
                <a:cs typeface="Roboto"/>
                <a:sym typeface="Roboto"/>
              </a:rPr>
              <a:t>The state will take charge of Economic Activity</a:t>
            </a:r>
            <a:endParaRPr b="1" sz="3700">
              <a:solidFill>
                <a:schemeClr val="dk1"/>
              </a:solidFill>
              <a:latin typeface="Roboto"/>
              <a:ea typeface="Roboto"/>
              <a:cs typeface="Roboto"/>
              <a:sym typeface="Roboto"/>
            </a:endParaRPr>
          </a:p>
          <a:p>
            <a:pPr indent="0" lvl="0" marL="0" rtl="0" algn="l">
              <a:lnSpc>
                <a:spcPct val="120000"/>
              </a:lnSpc>
              <a:spcBef>
                <a:spcPts val="0"/>
              </a:spcBef>
              <a:spcAft>
                <a:spcPts val="0"/>
              </a:spcAft>
              <a:buClr>
                <a:schemeClr val="dk1"/>
              </a:buClr>
              <a:buSzPts val="1100"/>
              <a:buFont typeface="Arial"/>
              <a:buNone/>
            </a:pPr>
            <a:r>
              <a:rPr b="1" lang="en-US" sz="3700">
                <a:solidFill>
                  <a:schemeClr val="dk1"/>
                </a:solidFill>
                <a:latin typeface="Roboto"/>
                <a:ea typeface="Roboto"/>
                <a:cs typeface="Roboto"/>
                <a:sym typeface="Roboto"/>
              </a:rPr>
              <a:t>	</a:t>
            </a:r>
            <a:r>
              <a:rPr lang="en-US" sz="3700">
                <a:solidFill>
                  <a:schemeClr val="dk1"/>
                </a:solidFill>
                <a:latin typeface="Roboto"/>
                <a:ea typeface="Roboto"/>
                <a:cs typeface="Roboto"/>
                <a:sym typeface="Roboto"/>
              </a:rPr>
              <a:t>A centrally planned economy is one where all major economic decisions are under the control of the government.</a:t>
            </a:r>
            <a:endParaRPr sz="3700">
              <a:solidFill>
                <a:schemeClr val="dk1"/>
              </a:solidFill>
              <a:latin typeface="Roboto"/>
              <a:ea typeface="Roboto"/>
              <a:cs typeface="Roboto"/>
              <a:sym typeface="Roboto"/>
            </a:endParaRPr>
          </a:p>
          <a:p>
            <a:pPr indent="0" lvl="0" marL="0" marR="0" rtl="0" algn="ctr">
              <a:lnSpc>
                <a:spcPct val="115000"/>
              </a:lnSpc>
              <a:spcBef>
                <a:spcPts val="0"/>
              </a:spcBef>
              <a:spcAft>
                <a:spcPts val="0"/>
              </a:spcAft>
              <a:buNone/>
            </a:pPr>
            <a:r>
              <a:t/>
            </a:r>
            <a:endParaRPr b="1" sz="3600">
              <a:latin typeface="Roboto"/>
              <a:ea typeface="Roboto"/>
              <a:cs typeface="Roboto"/>
              <a:sym typeface="Roboto"/>
            </a:endParaRPr>
          </a:p>
        </p:txBody>
      </p:sp>
      <p:sp>
        <p:nvSpPr>
          <p:cNvPr id="717" name="Google Shape;717;p49"/>
          <p:cNvSpPr/>
          <p:nvPr/>
        </p:nvSpPr>
        <p:spPr>
          <a:xfrm>
            <a:off x="3570916" y="685667"/>
            <a:ext cx="1471189" cy="1372218"/>
          </a:xfrm>
          <a:custGeom>
            <a:rect b="b" l="l" r="r" t="t"/>
            <a:pathLst>
              <a:path extrusionOk="0" h="1372218" w="1471189">
                <a:moveTo>
                  <a:pt x="0" y="0"/>
                </a:moveTo>
                <a:lnTo>
                  <a:pt x="1471189" y="0"/>
                </a:lnTo>
                <a:lnTo>
                  <a:pt x="1471189" y="1372218"/>
                </a:lnTo>
                <a:lnTo>
                  <a:pt x="0" y="1372218"/>
                </a:lnTo>
                <a:lnTo>
                  <a:pt x="0" y="0"/>
                </a:lnTo>
                <a:close/>
              </a:path>
            </a:pathLst>
          </a:custGeom>
          <a:blipFill rotWithShape="1">
            <a:blip r:embed="rId6">
              <a:alphaModFix/>
            </a:blip>
            <a:stretch>
              <a:fillRect b="0" l="0" r="0" t="0"/>
            </a:stretch>
          </a:blipFill>
          <a:ln>
            <a:noFill/>
          </a:ln>
        </p:spPr>
      </p:sp>
      <p:sp>
        <p:nvSpPr>
          <p:cNvPr id="718" name="Google Shape;718;p49"/>
          <p:cNvSpPr/>
          <p:nvPr/>
        </p:nvSpPr>
        <p:spPr>
          <a:xfrm>
            <a:off x="5140152" y="685667"/>
            <a:ext cx="1471189" cy="1372218"/>
          </a:xfrm>
          <a:custGeom>
            <a:rect b="b" l="l" r="r" t="t"/>
            <a:pathLst>
              <a:path extrusionOk="0" h="1372218" w="1471189">
                <a:moveTo>
                  <a:pt x="0" y="0"/>
                </a:moveTo>
                <a:lnTo>
                  <a:pt x="1471189" y="0"/>
                </a:lnTo>
                <a:lnTo>
                  <a:pt x="1471189" y="1372218"/>
                </a:lnTo>
                <a:lnTo>
                  <a:pt x="0" y="1372218"/>
                </a:lnTo>
                <a:lnTo>
                  <a:pt x="0" y="0"/>
                </a:lnTo>
                <a:close/>
              </a:path>
            </a:pathLst>
          </a:custGeom>
          <a:blipFill rotWithShape="1">
            <a:blip r:embed="rId7">
              <a:alphaModFix/>
            </a:blip>
            <a:stretch>
              <a:fillRect b="0" l="0" r="0" t="0"/>
            </a:stretch>
          </a:blipFill>
          <a:ln>
            <a:noFill/>
          </a:ln>
        </p:spPr>
      </p:sp>
      <p:sp>
        <p:nvSpPr>
          <p:cNvPr id="719" name="Google Shape;719;p49"/>
          <p:cNvSpPr/>
          <p:nvPr/>
        </p:nvSpPr>
        <p:spPr>
          <a:xfrm>
            <a:off x="6706591" y="685667"/>
            <a:ext cx="1471189" cy="1372218"/>
          </a:xfrm>
          <a:custGeom>
            <a:rect b="b" l="l" r="r" t="t"/>
            <a:pathLst>
              <a:path extrusionOk="0" h="1372218" w="1471189">
                <a:moveTo>
                  <a:pt x="0" y="0"/>
                </a:moveTo>
                <a:lnTo>
                  <a:pt x="1471190" y="0"/>
                </a:lnTo>
                <a:lnTo>
                  <a:pt x="1471190" y="1372218"/>
                </a:lnTo>
                <a:lnTo>
                  <a:pt x="0" y="1372218"/>
                </a:lnTo>
                <a:lnTo>
                  <a:pt x="0" y="0"/>
                </a:lnTo>
                <a:close/>
              </a:path>
            </a:pathLst>
          </a:custGeom>
          <a:blipFill rotWithShape="1">
            <a:blip r:embed="rId8">
              <a:alphaModFix/>
            </a:blip>
            <a:stretch>
              <a:fillRect b="0" l="0" r="0" t="0"/>
            </a:stretch>
          </a:blipFill>
          <a:ln>
            <a:noFill/>
          </a:ln>
        </p:spPr>
      </p:sp>
      <p:sp>
        <p:nvSpPr>
          <p:cNvPr id="720" name="Google Shape;720;p49"/>
          <p:cNvSpPr/>
          <p:nvPr/>
        </p:nvSpPr>
        <p:spPr>
          <a:xfrm rot="-1490110">
            <a:off x="15167294" y="851791"/>
            <a:ext cx="1222546" cy="1948987"/>
          </a:xfrm>
          <a:custGeom>
            <a:rect b="b" l="l" r="r" t="t"/>
            <a:pathLst>
              <a:path extrusionOk="0" h="1949030" w="1222573">
                <a:moveTo>
                  <a:pt x="0" y="0"/>
                </a:moveTo>
                <a:lnTo>
                  <a:pt x="1222573" y="0"/>
                </a:lnTo>
                <a:lnTo>
                  <a:pt x="1222573" y="1949030"/>
                </a:lnTo>
                <a:lnTo>
                  <a:pt x="0" y="1949030"/>
                </a:lnTo>
                <a:lnTo>
                  <a:pt x="0" y="0"/>
                </a:lnTo>
                <a:close/>
              </a:path>
            </a:pathLst>
          </a:custGeom>
          <a:blipFill rotWithShape="1">
            <a:blip r:embed="rId9">
              <a:alphaModFix/>
            </a:blip>
            <a:stretch>
              <a:fillRect b="0" l="0" r="0" t="0"/>
            </a:stretch>
          </a:blipFill>
          <a:ln>
            <a:noFill/>
          </a:ln>
        </p:spPr>
      </p:sp>
      <p:sp>
        <p:nvSpPr>
          <p:cNvPr id="721" name="Google Shape;721;p49"/>
          <p:cNvSpPr/>
          <p:nvPr/>
        </p:nvSpPr>
        <p:spPr>
          <a:xfrm rot="692077">
            <a:off x="390349" y="8234240"/>
            <a:ext cx="2150390" cy="1522939"/>
          </a:xfrm>
          <a:custGeom>
            <a:rect b="b" l="l" r="r" t="t"/>
            <a:pathLst>
              <a:path extrusionOk="0" h="1522635" w="2149960">
                <a:moveTo>
                  <a:pt x="0" y="0"/>
                </a:moveTo>
                <a:lnTo>
                  <a:pt x="2149960" y="0"/>
                </a:lnTo>
                <a:lnTo>
                  <a:pt x="2149960" y="1522635"/>
                </a:lnTo>
                <a:lnTo>
                  <a:pt x="0" y="1522635"/>
                </a:lnTo>
                <a:lnTo>
                  <a:pt x="0" y="0"/>
                </a:lnTo>
                <a:close/>
              </a:path>
            </a:pathLst>
          </a:custGeom>
          <a:blipFill rotWithShape="1">
            <a:blip r:embed="rId10">
              <a:alphaModFix/>
            </a:blip>
            <a:stretch>
              <a:fillRect b="0" l="0" r="0" t="0"/>
            </a:stretch>
          </a:blipFill>
          <a:ln>
            <a:noFill/>
          </a:ln>
        </p:spPr>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CC"/>
        </a:solidFill>
      </p:bgPr>
    </p:bg>
    <p:spTree>
      <p:nvGrpSpPr>
        <p:cNvPr id="725" name="Shape 725"/>
        <p:cNvGrpSpPr/>
        <p:nvPr/>
      </p:nvGrpSpPr>
      <p:grpSpPr>
        <a:xfrm>
          <a:off x="0" y="0"/>
          <a:ext cx="0" cy="0"/>
          <a:chOff x="0" y="0"/>
          <a:chExt cx="0" cy="0"/>
        </a:xfrm>
      </p:grpSpPr>
      <p:grpSp>
        <p:nvGrpSpPr>
          <p:cNvPr id="726" name="Google Shape;726;p50"/>
          <p:cNvGrpSpPr/>
          <p:nvPr/>
        </p:nvGrpSpPr>
        <p:grpSpPr>
          <a:xfrm>
            <a:off x="370900" y="2307144"/>
            <a:ext cx="17545962" cy="7572273"/>
            <a:chOff x="0" y="0"/>
            <a:chExt cx="8388775" cy="3325548"/>
          </a:xfrm>
        </p:grpSpPr>
        <p:sp>
          <p:nvSpPr>
            <p:cNvPr id="727" name="Google Shape;727;p50"/>
            <p:cNvSpPr/>
            <p:nvPr/>
          </p:nvSpPr>
          <p:spPr>
            <a:xfrm>
              <a:off x="0" y="0"/>
              <a:ext cx="8388775" cy="3325548"/>
            </a:xfrm>
            <a:custGeom>
              <a:rect b="b" l="l" r="r" t="t"/>
              <a:pathLst>
                <a:path extrusionOk="0" h="3325548" w="8388775">
                  <a:moveTo>
                    <a:pt x="22503" y="0"/>
                  </a:moveTo>
                  <a:lnTo>
                    <a:pt x="8366272" y="0"/>
                  </a:lnTo>
                  <a:cubicBezTo>
                    <a:pt x="8372240" y="0"/>
                    <a:pt x="8377964" y="2371"/>
                    <a:pt x="8382184" y="6591"/>
                  </a:cubicBezTo>
                  <a:cubicBezTo>
                    <a:pt x="8386404" y="10811"/>
                    <a:pt x="8388775" y="16535"/>
                    <a:pt x="8388775" y="22503"/>
                  </a:cubicBezTo>
                  <a:lnTo>
                    <a:pt x="8388775" y="3303045"/>
                  </a:lnTo>
                  <a:cubicBezTo>
                    <a:pt x="8388775" y="3309013"/>
                    <a:pt x="8386404" y="3314737"/>
                    <a:pt x="8382184" y="3318957"/>
                  </a:cubicBezTo>
                  <a:cubicBezTo>
                    <a:pt x="8377964" y="3323177"/>
                    <a:pt x="8372240" y="3325548"/>
                    <a:pt x="8366272" y="3325548"/>
                  </a:cubicBezTo>
                  <a:lnTo>
                    <a:pt x="22503" y="3325548"/>
                  </a:lnTo>
                  <a:cubicBezTo>
                    <a:pt x="16535" y="3325548"/>
                    <a:pt x="10811" y="3323177"/>
                    <a:pt x="6591" y="3318957"/>
                  </a:cubicBezTo>
                  <a:cubicBezTo>
                    <a:pt x="2371" y="3314737"/>
                    <a:pt x="0" y="3309013"/>
                    <a:pt x="0" y="3303045"/>
                  </a:cubicBezTo>
                  <a:lnTo>
                    <a:pt x="0" y="22503"/>
                  </a:lnTo>
                  <a:cubicBezTo>
                    <a:pt x="0" y="16535"/>
                    <a:pt x="2371" y="10811"/>
                    <a:pt x="6591" y="6591"/>
                  </a:cubicBezTo>
                  <a:cubicBezTo>
                    <a:pt x="10811" y="2371"/>
                    <a:pt x="16535" y="0"/>
                    <a:pt x="22503"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50"/>
            <p:cNvSpPr txBox="1"/>
            <p:nvPr/>
          </p:nvSpPr>
          <p:spPr>
            <a:xfrm>
              <a:off x="165806" y="136520"/>
              <a:ext cx="7367700" cy="3032400"/>
            </a:xfrm>
            <a:prstGeom prst="rect">
              <a:avLst/>
            </a:prstGeom>
            <a:noFill/>
            <a:ln>
              <a:noFill/>
            </a:ln>
          </p:spPr>
          <p:txBody>
            <a:bodyPr anchorCtr="0" anchor="ctr" bIns="26325" lIns="26325" spcFirstLastPara="1" rIns="26325" wrap="square" tIns="26325">
              <a:noAutofit/>
            </a:bodyPr>
            <a:lstStyle/>
            <a:p>
              <a:pPr indent="-463550" lvl="0" marL="457200" marR="0" rtl="0" algn="l">
                <a:lnSpc>
                  <a:spcPct val="100000"/>
                </a:lnSpc>
                <a:spcBef>
                  <a:spcPts val="0"/>
                </a:spcBef>
                <a:spcAft>
                  <a:spcPts val="0"/>
                </a:spcAft>
                <a:buClr>
                  <a:schemeClr val="dk1"/>
                </a:buClr>
                <a:buSzPts val="3700"/>
                <a:buFont typeface="Roboto"/>
                <a:buAutoNum type="alphaUcPeriod"/>
              </a:pPr>
              <a:r>
                <a:rPr b="1" lang="en-US" sz="3700">
                  <a:solidFill>
                    <a:schemeClr val="dk1"/>
                  </a:solidFill>
                  <a:latin typeface="Roboto"/>
                  <a:ea typeface="Roboto"/>
                  <a:cs typeface="Roboto"/>
                  <a:sym typeface="Roboto"/>
                </a:rPr>
                <a:t> </a:t>
              </a:r>
              <a:r>
                <a:rPr b="1" lang="en-US" sz="3700" u="sng">
                  <a:solidFill>
                    <a:schemeClr val="dk1"/>
                  </a:solidFill>
                  <a:latin typeface="Roboto"/>
                  <a:ea typeface="Roboto"/>
                  <a:cs typeface="Roboto"/>
                  <a:sym typeface="Roboto"/>
                </a:rPr>
                <a:t>Driven for collective Benefits</a:t>
              </a:r>
              <a:r>
                <a:rPr b="1" lang="en-US" sz="3700">
                  <a:solidFill>
                    <a:schemeClr val="dk1"/>
                  </a:solidFill>
                  <a:latin typeface="Roboto"/>
                  <a:ea typeface="Roboto"/>
                  <a:cs typeface="Roboto"/>
                  <a:sym typeface="Roboto"/>
                </a:rPr>
                <a:t> </a:t>
              </a:r>
              <a:r>
                <a:rPr lang="en-US" sz="3700">
                  <a:solidFill>
                    <a:schemeClr val="dk1"/>
                  </a:solidFill>
                  <a:latin typeface="Roboto"/>
                  <a:ea typeface="Roboto"/>
                  <a:cs typeface="Roboto"/>
                  <a:sym typeface="Roboto"/>
                </a:rPr>
                <a:t>-</a:t>
              </a:r>
              <a:r>
                <a:rPr b="1" lang="en-US" sz="3700">
                  <a:solidFill>
                    <a:schemeClr val="dk1"/>
                  </a:solidFill>
                  <a:latin typeface="Roboto"/>
                  <a:ea typeface="Roboto"/>
                  <a:cs typeface="Roboto"/>
                  <a:sym typeface="Roboto"/>
                </a:rPr>
                <a:t> </a:t>
              </a:r>
              <a:r>
                <a:rPr lang="en-US" sz="3700">
                  <a:solidFill>
                    <a:schemeClr val="dk1"/>
                  </a:solidFill>
                  <a:latin typeface="Roboto"/>
                  <a:ea typeface="Roboto"/>
                  <a:cs typeface="Roboto"/>
                  <a:sym typeface="Roboto"/>
                </a:rPr>
                <a:t>Government decided economies can be proposed to serve communal rather than individual needs.</a:t>
              </a:r>
              <a:endParaRPr sz="3700">
                <a:solidFill>
                  <a:schemeClr val="dk1"/>
                </a:solidFill>
                <a:latin typeface="Roboto"/>
                <a:ea typeface="Roboto"/>
                <a:cs typeface="Roboto"/>
                <a:sym typeface="Roboto"/>
              </a:endParaRPr>
            </a:p>
            <a:p>
              <a:pPr indent="0" lvl="0" marL="0" marR="0" rtl="0" algn="l">
                <a:lnSpc>
                  <a:spcPct val="100000"/>
                </a:lnSpc>
                <a:spcBef>
                  <a:spcPts val="0"/>
                </a:spcBef>
                <a:spcAft>
                  <a:spcPts val="0"/>
                </a:spcAft>
                <a:buNone/>
              </a:pPr>
              <a:r>
                <a:t/>
              </a:r>
              <a:endParaRPr sz="3700">
                <a:solidFill>
                  <a:schemeClr val="dk1"/>
                </a:solidFill>
                <a:latin typeface="Roboto"/>
                <a:ea typeface="Roboto"/>
                <a:cs typeface="Roboto"/>
                <a:sym typeface="Roboto"/>
              </a:endParaRPr>
            </a:p>
            <a:p>
              <a:pPr indent="-463550" lvl="0" marL="457200" marR="0" rtl="0" algn="l">
                <a:lnSpc>
                  <a:spcPct val="100000"/>
                </a:lnSpc>
                <a:spcBef>
                  <a:spcPts val="0"/>
                </a:spcBef>
                <a:spcAft>
                  <a:spcPts val="0"/>
                </a:spcAft>
                <a:buClr>
                  <a:schemeClr val="dk1"/>
                </a:buClr>
                <a:buSzPts val="3700"/>
                <a:buFont typeface="Roboto"/>
                <a:buAutoNum type="alphaUcPeriod"/>
              </a:pPr>
              <a:r>
                <a:rPr b="1" lang="en-US" sz="3700" u="sng">
                  <a:solidFill>
                    <a:schemeClr val="dk1"/>
                  </a:solidFill>
                  <a:latin typeface="Roboto"/>
                  <a:ea typeface="Roboto"/>
                  <a:cs typeface="Roboto"/>
                  <a:sym typeface="Roboto"/>
                </a:rPr>
                <a:t>Economies of Scale</a:t>
              </a:r>
              <a:r>
                <a:rPr lang="en-US" sz="3700">
                  <a:solidFill>
                    <a:schemeClr val="dk1"/>
                  </a:solidFill>
                  <a:latin typeface="Roboto"/>
                  <a:ea typeface="Roboto"/>
                  <a:cs typeface="Roboto"/>
                  <a:sym typeface="Roboto"/>
                </a:rPr>
                <a:t> - A government run economy would endeavor to replace a number of firms with a single firm for the whole country.</a:t>
              </a:r>
              <a:endParaRPr sz="3700">
                <a:solidFill>
                  <a:schemeClr val="dk1"/>
                </a:solidFill>
                <a:latin typeface="Roboto"/>
                <a:ea typeface="Roboto"/>
                <a:cs typeface="Roboto"/>
                <a:sym typeface="Roboto"/>
              </a:endParaRPr>
            </a:p>
            <a:p>
              <a:pPr indent="0" lvl="0" marL="0" marR="0" rtl="0" algn="l">
                <a:lnSpc>
                  <a:spcPct val="100000"/>
                </a:lnSpc>
                <a:spcBef>
                  <a:spcPts val="0"/>
                </a:spcBef>
                <a:spcAft>
                  <a:spcPts val="0"/>
                </a:spcAft>
                <a:buNone/>
              </a:pPr>
              <a:r>
                <a:t/>
              </a:r>
              <a:endParaRPr sz="3700">
                <a:solidFill>
                  <a:schemeClr val="dk1"/>
                </a:solidFill>
                <a:latin typeface="Roboto"/>
                <a:ea typeface="Roboto"/>
                <a:cs typeface="Roboto"/>
                <a:sym typeface="Roboto"/>
              </a:endParaRPr>
            </a:p>
            <a:p>
              <a:pPr indent="-463550" lvl="0" marL="457200" marR="0" rtl="0" algn="l">
                <a:lnSpc>
                  <a:spcPct val="100000"/>
                </a:lnSpc>
                <a:spcBef>
                  <a:spcPts val="0"/>
                </a:spcBef>
                <a:spcAft>
                  <a:spcPts val="0"/>
                </a:spcAft>
                <a:buClr>
                  <a:schemeClr val="dk1"/>
                </a:buClr>
                <a:buSzPts val="3700"/>
                <a:buFont typeface="Roboto"/>
                <a:buAutoNum type="alphaUcPeriod"/>
              </a:pPr>
              <a:r>
                <a:rPr b="1" lang="en-US" sz="3700" u="sng">
                  <a:solidFill>
                    <a:schemeClr val="dk1"/>
                  </a:solidFill>
                  <a:latin typeface="Roboto"/>
                  <a:ea typeface="Roboto"/>
                  <a:cs typeface="Roboto"/>
                  <a:sym typeface="Roboto"/>
                </a:rPr>
                <a:t>Inherently Protected</a:t>
              </a:r>
              <a:r>
                <a:rPr lang="en-US" sz="3700">
                  <a:solidFill>
                    <a:schemeClr val="dk1"/>
                  </a:solidFill>
                  <a:latin typeface="Roboto"/>
                  <a:ea typeface="Roboto"/>
                  <a:cs typeface="Roboto"/>
                  <a:sym typeface="Roboto"/>
                </a:rPr>
                <a:t> - Government planned economy is not subject to major downside of market economies and market-oriented mixed economies.</a:t>
              </a:r>
              <a:endParaRPr sz="3700">
                <a:solidFill>
                  <a:schemeClr val="dk1"/>
                </a:solidFill>
                <a:latin typeface="Roboto"/>
                <a:ea typeface="Roboto"/>
                <a:cs typeface="Roboto"/>
                <a:sym typeface="Roboto"/>
              </a:endParaRPr>
            </a:p>
            <a:p>
              <a:pPr indent="0" lvl="0" marL="0" marR="0" rtl="0" algn="l">
                <a:lnSpc>
                  <a:spcPct val="100000"/>
                </a:lnSpc>
                <a:spcBef>
                  <a:spcPts val="0"/>
                </a:spcBef>
                <a:spcAft>
                  <a:spcPts val="0"/>
                </a:spcAft>
                <a:buNone/>
              </a:pPr>
              <a:r>
                <a:t/>
              </a:r>
              <a:endParaRPr sz="3700">
                <a:solidFill>
                  <a:schemeClr val="dk1"/>
                </a:solidFill>
                <a:latin typeface="Roboto"/>
                <a:ea typeface="Roboto"/>
                <a:cs typeface="Roboto"/>
                <a:sym typeface="Roboto"/>
              </a:endParaRPr>
            </a:p>
            <a:p>
              <a:pPr indent="-463550" lvl="0" marL="457200" marR="0" rtl="0" algn="l">
                <a:lnSpc>
                  <a:spcPct val="100000"/>
                </a:lnSpc>
                <a:spcBef>
                  <a:spcPts val="0"/>
                </a:spcBef>
                <a:spcAft>
                  <a:spcPts val="0"/>
                </a:spcAft>
                <a:buClr>
                  <a:schemeClr val="dk1"/>
                </a:buClr>
                <a:buSzPts val="3700"/>
                <a:buFont typeface="Roboto"/>
                <a:buAutoNum type="alphaUcPeriod"/>
              </a:pPr>
              <a:r>
                <a:rPr b="1" lang="en-US" sz="3700" u="sng">
                  <a:solidFill>
                    <a:schemeClr val="dk1"/>
                  </a:solidFill>
                  <a:latin typeface="Roboto"/>
                  <a:ea typeface="Roboto"/>
                  <a:cs typeface="Roboto"/>
                  <a:sym typeface="Roboto"/>
                </a:rPr>
                <a:t>Stability</a:t>
              </a:r>
              <a:r>
                <a:rPr lang="en-US" sz="3700">
                  <a:solidFill>
                    <a:schemeClr val="dk1"/>
                  </a:solidFill>
                  <a:latin typeface="Roboto"/>
                  <a:ea typeface="Roboto"/>
                  <a:cs typeface="Roboto"/>
                  <a:sym typeface="Roboto"/>
                </a:rPr>
                <a:t>- When government is in charge, long-term venture can be made without fear of a market downward spiral which can easily </a:t>
              </a:r>
              <a:endParaRPr sz="3700">
                <a:solidFill>
                  <a:schemeClr val="dk1"/>
                </a:solidFill>
                <a:latin typeface="Roboto"/>
                <a:ea typeface="Roboto"/>
                <a:cs typeface="Roboto"/>
                <a:sym typeface="Roboto"/>
              </a:endParaRPr>
            </a:p>
            <a:p>
              <a:pPr indent="0" lvl="0" marL="457200" marR="0" rtl="0" algn="l">
                <a:lnSpc>
                  <a:spcPct val="100000"/>
                </a:lnSpc>
                <a:spcBef>
                  <a:spcPts val="0"/>
                </a:spcBef>
                <a:spcAft>
                  <a:spcPts val="0"/>
                </a:spcAft>
                <a:buNone/>
              </a:pPr>
              <a:r>
                <a:rPr lang="en-US" sz="3700">
                  <a:solidFill>
                    <a:schemeClr val="dk1"/>
                  </a:solidFill>
                  <a:latin typeface="Roboto"/>
                  <a:ea typeface="Roboto"/>
                  <a:cs typeface="Roboto"/>
                  <a:sym typeface="Roboto"/>
                </a:rPr>
                <a:t>lead to abandonment of a project.</a:t>
              </a:r>
              <a:endParaRPr sz="3700">
                <a:solidFill>
                  <a:schemeClr val="dk1"/>
                </a:solidFill>
                <a:latin typeface="Roboto"/>
                <a:ea typeface="Roboto"/>
                <a:cs typeface="Roboto"/>
                <a:sym typeface="Roboto"/>
              </a:endParaRPr>
            </a:p>
          </p:txBody>
        </p:sp>
      </p:grpSp>
      <p:grpSp>
        <p:nvGrpSpPr>
          <p:cNvPr id="729" name="Google Shape;729;p50"/>
          <p:cNvGrpSpPr/>
          <p:nvPr/>
        </p:nvGrpSpPr>
        <p:grpSpPr>
          <a:xfrm>
            <a:off x="1751377" y="215950"/>
            <a:ext cx="15003367" cy="1848327"/>
            <a:chOff x="0" y="-158833"/>
            <a:chExt cx="10912333" cy="2464436"/>
          </a:xfrm>
        </p:grpSpPr>
        <p:grpSp>
          <p:nvGrpSpPr>
            <p:cNvPr id="730" name="Google Shape;730;p50"/>
            <p:cNvGrpSpPr/>
            <p:nvPr/>
          </p:nvGrpSpPr>
          <p:grpSpPr>
            <a:xfrm>
              <a:off x="91463" y="32865"/>
              <a:ext cx="10820870" cy="2272738"/>
              <a:chOff x="0" y="-47625"/>
              <a:chExt cx="1978800" cy="415613"/>
            </a:xfrm>
          </p:grpSpPr>
          <p:sp>
            <p:nvSpPr>
              <p:cNvPr id="731" name="Google Shape;731;p50"/>
              <p:cNvSpPr/>
              <p:nvPr/>
            </p:nvSpPr>
            <p:spPr>
              <a:xfrm>
                <a:off x="0" y="0"/>
                <a:ext cx="1978699" cy="367988"/>
              </a:xfrm>
              <a:custGeom>
                <a:rect b="b" l="l" r="r" t="t"/>
                <a:pathLst>
                  <a:path extrusionOk="0" h="367988" w="1978699">
                    <a:moveTo>
                      <a:pt x="48654" y="0"/>
                    </a:moveTo>
                    <a:lnTo>
                      <a:pt x="1930045" y="0"/>
                    </a:lnTo>
                    <a:cubicBezTo>
                      <a:pt x="1956916" y="0"/>
                      <a:pt x="1978699" y="21783"/>
                      <a:pt x="1978699" y="48654"/>
                    </a:cubicBezTo>
                    <a:lnTo>
                      <a:pt x="1978699" y="319334"/>
                    </a:lnTo>
                    <a:cubicBezTo>
                      <a:pt x="1978699" y="346205"/>
                      <a:pt x="1956916" y="367988"/>
                      <a:pt x="1930045" y="367988"/>
                    </a:cubicBezTo>
                    <a:lnTo>
                      <a:pt x="48654" y="367988"/>
                    </a:lnTo>
                    <a:cubicBezTo>
                      <a:pt x="21783" y="367988"/>
                      <a:pt x="0" y="346205"/>
                      <a:pt x="0" y="319334"/>
                    </a:cubicBezTo>
                    <a:lnTo>
                      <a:pt x="0" y="48654"/>
                    </a:lnTo>
                    <a:cubicBezTo>
                      <a:pt x="0" y="21783"/>
                      <a:pt x="21783" y="0"/>
                      <a:pt x="4865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50"/>
              <p:cNvSpPr txBox="1"/>
              <p:nvPr/>
            </p:nvSpPr>
            <p:spPr>
              <a:xfrm>
                <a:off x="0" y="-47625"/>
                <a:ext cx="19788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33" name="Google Shape;733;p50"/>
            <p:cNvGrpSpPr/>
            <p:nvPr/>
          </p:nvGrpSpPr>
          <p:grpSpPr>
            <a:xfrm>
              <a:off x="0" y="-158833"/>
              <a:ext cx="10482923" cy="2272120"/>
              <a:chOff x="0" y="-29046"/>
              <a:chExt cx="1917000" cy="415500"/>
            </a:xfrm>
          </p:grpSpPr>
          <p:sp>
            <p:nvSpPr>
              <p:cNvPr id="734" name="Google Shape;734;p50"/>
              <p:cNvSpPr/>
              <p:nvPr/>
            </p:nvSpPr>
            <p:spPr>
              <a:xfrm>
                <a:off x="0" y="0"/>
                <a:ext cx="1916908" cy="367988"/>
              </a:xfrm>
              <a:custGeom>
                <a:rect b="b" l="l" r="r" t="t"/>
                <a:pathLst>
                  <a:path extrusionOk="0" h="367988" w="1916908">
                    <a:moveTo>
                      <a:pt x="50222" y="0"/>
                    </a:moveTo>
                    <a:lnTo>
                      <a:pt x="1866686" y="0"/>
                    </a:lnTo>
                    <a:cubicBezTo>
                      <a:pt x="1880006" y="0"/>
                      <a:pt x="1892780" y="5291"/>
                      <a:pt x="1902198" y="14710"/>
                    </a:cubicBezTo>
                    <a:cubicBezTo>
                      <a:pt x="1911617" y="24128"/>
                      <a:pt x="1916908" y="36902"/>
                      <a:pt x="1916908" y="50222"/>
                    </a:cubicBezTo>
                    <a:lnTo>
                      <a:pt x="1916908" y="317766"/>
                    </a:lnTo>
                    <a:cubicBezTo>
                      <a:pt x="1916908" y="331085"/>
                      <a:pt x="1911617" y="343860"/>
                      <a:pt x="1902198" y="353278"/>
                    </a:cubicBezTo>
                    <a:cubicBezTo>
                      <a:pt x="1892780" y="362696"/>
                      <a:pt x="1880006" y="367988"/>
                      <a:pt x="1866686" y="367988"/>
                    </a:cubicBezTo>
                    <a:lnTo>
                      <a:pt x="50222" y="367988"/>
                    </a:lnTo>
                    <a:cubicBezTo>
                      <a:pt x="36902" y="367988"/>
                      <a:pt x="24128" y="362696"/>
                      <a:pt x="14710" y="353278"/>
                    </a:cubicBezTo>
                    <a:cubicBezTo>
                      <a:pt x="5291" y="343860"/>
                      <a:pt x="0" y="331085"/>
                      <a:pt x="0" y="317766"/>
                    </a:cubicBezTo>
                    <a:lnTo>
                      <a:pt x="0" y="50222"/>
                    </a:lnTo>
                    <a:cubicBezTo>
                      <a:pt x="0" y="36902"/>
                      <a:pt x="5291" y="24128"/>
                      <a:pt x="14710" y="14710"/>
                    </a:cubicBezTo>
                    <a:cubicBezTo>
                      <a:pt x="24128" y="5291"/>
                      <a:pt x="36902" y="0"/>
                      <a:pt x="50222"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50"/>
              <p:cNvSpPr txBox="1"/>
              <p:nvPr/>
            </p:nvSpPr>
            <p:spPr>
              <a:xfrm>
                <a:off x="0" y="-29046"/>
                <a:ext cx="19170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rPr lang="en-US" sz="5643">
                    <a:solidFill>
                      <a:schemeClr val="dk1"/>
                    </a:solidFill>
                    <a:latin typeface="Bungee"/>
                    <a:ea typeface="Bungee"/>
                    <a:cs typeface="Bungee"/>
                    <a:sym typeface="Bungee"/>
                  </a:rPr>
                  <a:t>Advantages of Planned Economy</a:t>
                </a:r>
                <a:endParaRPr>
                  <a:solidFill>
                    <a:schemeClr val="dk1"/>
                  </a:solidFill>
                  <a:latin typeface="Calibri"/>
                  <a:ea typeface="Calibri"/>
                  <a:cs typeface="Calibri"/>
                  <a:sym typeface="Calibri"/>
                </a:endParaRPr>
              </a:p>
            </p:txBody>
          </p:sp>
        </p:grpSp>
      </p:grpSp>
      <p:sp>
        <p:nvSpPr>
          <p:cNvPr id="736" name="Google Shape;736;p50"/>
          <p:cNvSpPr txBox="1"/>
          <p:nvPr/>
        </p:nvSpPr>
        <p:spPr>
          <a:xfrm>
            <a:off x="1336400" y="703950"/>
            <a:ext cx="15249600" cy="92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t/>
            </a:r>
            <a:endParaRPr sz="600"/>
          </a:p>
        </p:txBody>
      </p:sp>
      <p:sp>
        <p:nvSpPr>
          <p:cNvPr id="737" name="Google Shape;737;p50"/>
          <p:cNvSpPr txBox="1"/>
          <p:nvPr/>
        </p:nvSpPr>
        <p:spPr>
          <a:xfrm>
            <a:off x="501125" y="2417375"/>
            <a:ext cx="17247300" cy="5694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t/>
            </a:r>
            <a:endParaRPr sz="3700">
              <a:latin typeface="Roboto"/>
              <a:ea typeface="Roboto"/>
              <a:cs typeface="Roboto"/>
              <a:sym typeface="Roboto"/>
            </a:endParaRPr>
          </a:p>
        </p:txBody>
      </p:sp>
      <p:sp>
        <p:nvSpPr>
          <p:cNvPr id="738" name="Google Shape;738;p50"/>
          <p:cNvSpPr/>
          <p:nvPr/>
        </p:nvSpPr>
        <p:spPr>
          <a:xfrm>
            <a:off x="12" y="426002"/>
            <a:ext cx="1336396" cy="1547406"/>
          </a:xfrm>
          <a:custGeom>
            <a:rect b="b" l="l" r="r" t="t"/>
            <a:pathLst>
              <a:path extrusionOk="0" h="1547406" w="1336396">
                <a:moveTo>
                  <a:pt x="0" y="0"/>
                </a:moveTo>
                <a:lnTo>
                  <a:pt x="1336396" y="0"/>
                </a:lnTo>
                <a:lnTo>
                  <a:pt x="1336396" y="1547406"/>
                </a:lnTo>
                <a:lnTo>
                  <a:pt x="0" y="1547406"/>
                </a:lnTo>
                <a:lnTo>
                  <a:pt x="0" y="0"/>
                </a:lnTo>
                <a:close/>
              </a:path>
            </a:pathLst>
          </a:custGeom>
          <a:blipFill rotWithShape="1">
            <a:blip r:embed="rId3">
              <a:alphaModFix/>
            </a:blip>
            <a:stretch>
              <a:fillRect b="0" l="0" r="0" t="0"/>
            </a:stretch>
          </a:blipFill>
          <a:ln>
            <a:noFill/>
          </a:ln>
        </p:spPr>
      </p:sp>
      <p:sp>
        <p:nvSpPr>
          <p:cNvPr id="739" name="Google Shape;739;p50"/>
          <p:cNvSpPr/>
          <p:nvPr/>
        </p:nvSpPr>
        <p:spPr>
          <a:xfrm flipH="1">
            <a:off x="16924905" y="328314"/>
            <a:ext cx="1336396" cy="1547406"/>
          </a:xfrm>
          <a:custGeom>
            <a:rect b="b" l="l" r="r" t="t"/>
            <a:pathLst>
              <a:path extrusionOk="0" h="1547406" w="1336396">
                <a:moveTo>
                  <a:pt x="1336396" y="0"/>
                </a:moveTo>
                <a:lnTo>
                  <a:pt x="0" y="0"/>
                </a:lnTo>
                <a:lnTo>
                  <a:pt x="0" y="1547406"/>
                </a:lnTo>
                <a:lnTo>
                  <a:pt x="1336396" y="1547406"/>
                </a:lnTo>
                <a:lnTo>
                  <a:pt x="1336396" y="0"/>
                </a:lnTo>
                <a:close/>
              </a:path>
            </a:pathLst>
          </a:custGeom>
          <a:blipFill rotWithShape="1">
            <a:blip r:embed="rId3">
              <a:alphaModFix/>
            </a:blip>
            <a:stretch>
              <a:fillRect b="0" l="0" r="0" t="0"/>
            </a:stretch>
          </a:blipFill>
          <a:ln>
            <a:noFill/>
          </a:ln>
        </p:spPr>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CC"/>
        </a:solidFill>
      </p:bgPr>
    </p:bg>
    <p:spTree>
      <p:nvGrpSpPr>
        <p:cNvPr id="743" name="Shape 743"/>
        <p:cNvGrpSpPr/>
        <p:nvPr/>
      </p:nvGrpSpPr>
      <p:grpSpPr>
        <a:xfrm>
          <a:off x="0" y="0"/>
          <a:ext cx="0" cy="0"/>
          <a:chOff x="0" y="0"/>
          <a:chExt cx="0" cy="0"/>
        </a:xfrm>
      </p:grpSpPr>
      <p:grpSp>
        <p:nvGrpSpPr>
          <p:cNvPr id="744" name="Google Shape;744;p51"/>
          <p:cNvGrpSpPr/>
          <p:nvPr/>
        </p:nvGrpSpPr>
        <p:grpSpPr>
          <a:xfrm>
            <a:off x="370900" y="2307144"/>
            <a:ext cx="17545962" cy="7572273"/>
            <a:chOff x="0" y="0"/>
            <a:chExt cx="8388775" cy="3325548"/>
          </a:xfrm>
        </p:grpSpPr>
        <p:sp>
          <p:nvSpPr>
            <p:cNvPr id="745" name="Google Shape;745;p51"/>
            <p:cNvSpPr/>
            <p:nvPr/>
          </p:nvSpPr>
          <p:spPr>
            <a:xfrm>
              <a:off x="0" y="0"/>
              <a:ext cx="8388775" cy="3325548"/>
            </a:xfrm>
            <a:custGeom>
              <a:rect b="b" l="l" r="r" t="t"/>
              <a:pathLst>
                <a:path extrusionOk="0" h="3325548" w="8388775">
                  <a:moveTo>
                    <a:pt x="22503" y="0"/>
                  </a:moveTo>
                  <a:lnTo>
                    <a:pt x="8366272" y="0"/>
                  </a:lnTo>
                  <a:cubicBezTo>
                    <a:pt x="8372240" y="0"/>
                    <a:pt x="8377964" y="2371"/>
                    <a:pt x="8382184" y="6591"/>
                  </a:cubicBezTo>
                  <a:cubicBezTo>
                    <a:pt x="8386404" y="10811"/>
                    <a:pt x="8388775" y="16535"/>
                    <a:pt x="8388775" y="22503"/>
                  </a:cubicBezTo>
                  <a:lnTo>
                    <a:pt x="8388775" y="3303045"/>
                  </a:lnTo>
                  <a:cubicBezTo>
                    <a:pt x="8388775" y="3309013"/>
                    <a:pt x="8386404" y="3314737"/>
                    <a:pt x="8382184" y="3318957"/>
                  </a:cubicBezTo>
                  <a:cubicBezTo>
                    <a:pt x="8377964" y="3323177"/>
                    <a:pt x="8372240" y="3325548"/>
                    <a:pt x="8366272" y="3325548"/>
                  </a:cubicBezTo>
                  <a:lnTo>
                    <a:pt x="22503" y="3325548"/>
                  </a:lnTo>
                  <a:cubicBezTo>
                    <a:pt x="16535" y="3325548"/>
                    <a:pt x="10811" y="3323177"/>
                    <a:pt x="6591" y="3318957"/>
                  </a:cubicBezTo>
                  <a:cubicBezTo>
                    <a:pt x="2371" y="3314737"/>
                    <a:pt x="0" y="3309013"/>
                    <a:pt x="0" y="3303045"/>
                  </a:cubicBezTo>
                  <a:lnTo>
                    <a:pt x="0" y="22503"/>
                  </a:lnTo>
                  <a:cubicBezTo>
                    <a:pt x="0" y="16535"/>
                    <a:pt x="2371" y="10811"/>
                    <a:pt x="6591" y="6591"/>
                  </a:cubicBezTo>
                  <a:cubicBezTo>
                    <a:pt x="10811" y="2371"/>
                    <a:pt x="16535" y="0"/>
                    <a:pt x="22503"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51"/>
            <p:cNvSpPr txBox="1"/>
            <p:nvPr/>
          </p:nvSpPr>
          <p:spPr>
            <a:xfrm>
              <a:off x="289467" y="136520"/>
              <a:ext cx="7882800" cy="3032400"/>
            </a:xfrm>
            <a:prstGeom prst="rect">
              <a:avLst/>
            </a:prstGeom>
            <a:noFill/>
            <a:ln>
              <a:noFill/>
            </a:ln>
          </p:spPr>
          <p:txBody>
            <a:bodyPr anchorCtr="0" anchor="ctr" bIns="26325" lIns="26325" spcFirstLastPara="1" rIns="26325" wrap="square" tIns="26325">
              <a:noAutofit/>
            </a:bodyPr>
            <a:lstStyle/>
            <a:p>
              <a:pPr indent="-463550" lvl="0" marL="457200" marR="0" rtl="0" algn="l">
                <a:lnSpc>
                  <a:spcPct val="100000"/>
                </a:lnSpc>
                <a:spcBef>
                  <a:spcPts val="0"/>
                </a:spcBef>
                <a:spcAft>
                  <a:spcPts val="0"/>
                </a:spcAft>
                <a:buClr>
                  <a:schemeClr val="dk1"/>
                </a:buClr>
                <a:buSzPts val="3700"/>
                <a:buFont typeface="Roboto"/>
                <a:buAutoNum type="alphaUcPeriod"/>
              </a:pPr>
              <a:r>
                <a:rPr b="1" lang="en-US" sz="3700" u="sng">
                  <a:solidFill>
                    <a:schemeClr val="dk1"/>
                  </a:solidFill>
                  <a:latin typeface="Roboto"/>
                  <a:ea typeface="Roboto"/>
                  <a:cs typeface="Roboto"/>
                  <a:sym typeface="Roboto"/>
                </a:rPr>
                <a:t>Inefficient Use of Resources</a:t>
              </a:r>
              <a:r>
                <a:rPr lang="en-US" sz="3700">
                  <a:solidFill>
                    <a:schemeClr val="dk1"/>
                  </a:solidFill>
                  <a:latin typeface="Roboto"/>
                  <a:ea typeface="Roboto"/>
                  <a:cs typeface="Roboto"/>
                  <a:sym typeface="Roboto"/>
                </a:rPr>
                <a:t> - Critics of planned economies are pushing the idea that planners cannot detect </a:t>
              </a:r>
              <a:r>
                <a:rPr lang="en-US" sz="3700">
                  <a:solidFill>
                    <a:schemeClr val="dk1"/>
                  </a:solidFill>
                  <a:latin typeface="Roboto"/>
                  <a:ea typeface="Roboto"/>
                  <a:cs typeface="Roboto"/>
                  <a:sym typeface="Roboto"/>
                </a:rPr>
                <a:t>consumer</a:t>
              </a:r>
              <a:r>
                <a:rPr lang="en-US" sz="3700">
                  <a:solidFill>
                    <a:schemeClr val="dk1"/>
                  </a:solidFill>
                  <a:latin typeface="Roboto"/>
                  <a:ea typeface="Roboto"/>
                  <a:cs typeface="Roboto"/>
                  <a:sym typeface="Roboto"/>
                </a:rPr>
                <a:t> preferences, shortages, and surpluses within the ideal level of accuracy and therefore cannot efficiently coordinate production.</a:t>
              </a:r>
              <a:endParaRPr sz="3700">
                <a:solidFill>
                  <a:schemeClr val="dk1"/>
                </a:solidFill>
                <a:latin typeface="Roboto"/>
                <a:ea typeface="Roboto"/>
                <a:cs typeface="Roboto"/>
                <a:sym typeface="Roboto"/>
              </a:endParaRPr>
            </a:p>
            <a:p>
              <a:pPr indent="0" lvl="0" marL="457200" marR="0" rtl="0" algn="l">
                <a:lnSpc>
                  <a:spcPct val="100000"/>
                </a:lnSpc>
                <a:spcBef>
                  <a:spcPts val="0"/>
                </a:spcBef>
                <a:spcAft>
                  <a:spcPts val="0"/>
                </a:spcAft>
                <a:buNone/>
              </a:pPr>
              <a:r>
                <a:t/>
              </a:r>
              <a:endParaRPr sz="3700">
                <a:solidFill>
                  <a:schemeClr val="dk1"/>
                </a:solidFill>
                <a:latin typeface="Roboto"/>
                <a:ea typeface="Roboto"/>
                <a:cs typeface="Roboto"/>
                <a:sym typeface="Roboto"/>
              </a:endParaRPr>
            </a:p>
            <a:p>
              <a:pPr indent="-463550" lvl="0" marL="457200" marR="0" rtl="0" algn="l">
                <a:lnSpc>
                  <a:spcPct val="100000"/>
                </a:lnSpc>
                <a:spcBef>
                  <a:spcPts val="0"/>
                </a:spcBef>
                <a:spcAft>
                  <a:spcPts val="0"/>
                </a:spcAft>
                <a:buClr>
                  <a:schemeClr val="dk1"/>
                </a:buClr>
                <a:buSzPts val="3700"/>
                <a:buFont typeface="Roboto"/>
                <a:buAutoNum type="alphaUcPeriod"/>
              </a:pPr>
              <a:r>
                <a:rPr b="1" lang="en-US" sz="3700" u="sng">
                  <a:solidFill>
                    <a:schemeClr val="dk1"/>
                  </a:solidFill>
                  <a:latin typeface="Roboto"/>
                  <a:ea typeface="Roboto"/>
                  <a:cs typeface="Roboto"/>
                  <a:sym typeface="Roboto"/>
                </a:rPr>
                <a:t>Restraint of Democracy in Trade</a:t>
              </a:r>
              <a:r>
                <a:rPr lang="en-US" sz="3700">
                  <a:solidFill>
                    <a:schemeClr val="dk1"/>
                  </a:solidFill>
                  <a:latin typeface="Roboto"/>
                  <a:ea typeface="Roboto"/>
                  <a:cs typeface="Roboto"/>
                  <a:sym typeface="Roboto"/>
                </a:rPr>
                <a:t> - Given that central planning overcame its built-in inhibitions of incentives and innovation, it would nevertheless be unable to maximize economic democracy and self-management, which some believes are concepts that are more rationally consistent, </a:t>
              </a:r>
              <a:endParaRPr sz="3700">
                <a:solidFill>
                  <a:schemeClr val="dk1"/>
                </a:solidFill>
                <a:latin typeface="Roboto"/>
                <a:ea typeface="Roboto"/>
                <a:cs typeface="Roboto"/>
                <a:sym typeface="Roboto"/>
              </a:endParaRPr>
            </a:p>
            <a:p>
              <a:pPr indent="0" lvl="0" marL="457200" marR="0" rtl="0" algn="l">
                <a:lnSpc>
                  <a:spcPct val="100000"/>
                </a:lnSpc>
                <a:spcBef>
                  <a:spcPts val="0"/>
                </a:spcBef>
                <a:spcAft>
                  <a:spcPts val="0"/>
                </a:spcAft>
                <a:buNone/>
              </a:pPr>
              <a:r>
                <a:rPr lang="en-US" sz="3700">
                  <a:solidFill>
                    <a:schemeClr val="dk1"/>
                  </a:solidFill>
                  <a:latin typeface="Roboto"/>
                  <a:ea typeface="Roboto"/>
                  <a:cs typeface="Roboto"/>
                  <a:sym typeface="Roboto"/>
                </a:rPr>
                <a:t>reliable and just than ordinary ideas of economic freedom.</a:t>
              </a:r>
              <a:endParaRPr sz="3700">
                <a:solidFill>
                  <a:schemeClr val="dk1"/>
                </a:solidFill>
                <a:latin typeface="Roboto"/>
                <a:ea typeface="Roboto"/>
                <a:cs typeface="Roboto"/>
                <a:sym typeface="Roboto"/>
              </a:endParaRPr>
            </a:p>
            <a:p>
              <a:pPr indent="0" lvl="0" marL="457200" marR="0" rtl="0" algn="l">
                <a:lnSpc>
                  <a:spcPct val="100000"/>
                </a:lnSpc>
                <a:spcBef>
                  <a:spcPts val="0"/>
                </a:spcBef>
                <a:spcAft>
                  <a:spcPts val="0"/>
                </a:spcAft>
                <a:buNone/>
              </a:pPr>
              <a:r>
                <a:t/>
              </a:r>
              <a:endParaRPr sz="3700">
                <a:solidFill>
                  <a:schemeClr val="dk1"/>
                </a:solidFill>
                <a:latin typeface="Roboto"/>
                <a:ea typeface="Roboto"/>
                <a:cs typeface="Roboto"/>
                <a:sym typeface="Roboto"/>
              </a:endParaRPr>
            </a:p>
          </p:txBody>
        </p:sp>
      </p:grpSp>
      <p:grpSp>
        <p:nvGrpSpPr>
          <p:cNvPr id="747" name="Google Shape;747;p51"/>
          <p:cNvGrpSpPr/>
          <p:nvPr/>
        </p:nvGrpSpPr>
        <p:grpSpPr>
          <a:xfrm>
            <a:off x="1751377" y="215950"/>
            <a:ext cx="15003367" cy="1848327"/>
            <a:chOff x="0" y="-158833"/>
            <a:chExt cx="10912333" cy="2464436"/>
          </a:xfrm>
        </p:grpSpPr>
        <p:grpSp>
          <p:nvGrpSpPr>
            <p:cNvPr id="748" name="Google Shape;748;p51"/>
            <p:cNvGrpSpPr/>
            <p:nvPr/>
          </p:nvGrpSpPr>
          <p:grpSpPr>
            <a:xfrm>
              <a:off x="91463" y="32865"/>
              <a:ext cx="10820870" cy="2272738"/>
              <a:chOff x="0" y="-47625"/>
              <a:chExt cx="1978800" cy="415613"/>
            </a:xfrm>
          </p:grpSpPr>
          <p:sp>
            <p:nvSpPr>
              <p:cNvPr id="749" name="Google Shape;749;p51"/>
              <p:cNvSpPr/>
              <p:nvPr/>
            </p:nvSpPr>
            <p:spPr>
              <a:xfrm>
                <a:off x="0" y="0"/>
                <a:ext cx="1978699" cy="367988"/>
              </a:xfrm>
              <a:custGeom>
                <a:rect b="b" l="l" r="r" t="t"/>
                <a:pathLst>
                  <a:path extrusionOk="0" h="367988" w="1978699">
                    <a:moveTo>
                      <a:pt x="48654" y="0"/>
                    </a:moveTo>
                    <a:lnTo>
                      <a:pt x="1930045" y="0"/>
                    </a:lnTo>
                    <a:cubicBezTo>
                      <a:pt x="1956916" y="0"/>
                      <a:pt x="1978699" y="21783"/>
                      <a:pt x="1978699" y="48654"/>
                    </a:cubicBezTo>
                    <a:lnTo>
                      <a:pt x="1978699" y="319334"/>
                    </a:lnTo>
                    <a:cubicBezTo>
                      <a:pt x="1978699" y="346205"/>
                      <a:pt x="1956916" y="367988"/>
                      <a:pt x="1930045" y="367988"/>
                    </a:cubicBezTo>
                    <a:lnTo>
                      <a:pt x="48654" y="367988"/>
                    </a:lnTo>
                    <a:cubicBezTo>
                      <a:pt x="21783" y="367988"/>
                      <a:pt x="0" y="346205"/>
                      <a:pt x="0" y="319334"/>
                    </a:cubicBezTo>
                    <a:lnTo>
                      <a:pt x="0" y="48654"/>
                    </a:lnTo>
                    <a:cubicBezTo>
                      <a:pt x="0" y="21783"/>
                      <a:pt x="21783" y="0"/>
                      <a:pt x="4865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51"/>
              <p:cNvSpPr txBox="1"/>
              <p:nvPr/>
            </p:nvSpPr>
            <p:spPr>
              <a:xfrm>
                <a:off x="0" y="-47625"/>
                <a:ext cx="19788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1" name="Google Shape;751;p51"/>
            <p:cNvGrpSpPr/>
            <p:nvPr/>
          </p:nvGrpSpPr>
          <p:grpSpPr>
            <a:xfrm>
              <a:off x="0" y="-158833"/>
              <a:ext cx="10482923" cy="2272120"/>
              <a:chOff x="0" y="-29046"/>
              <a:chExt cx="1917000" cy="415500"/>
            </a:xfrm>
          </p:grpSpPr>
          <p:sp>
            <p:nvSpPr>
              <p:cNvPr id="752" name="Google Shape;752;p51"/>
              <p:cNvSpPr/>
              <p:nvPr/>
            </p:nvSpPr>
            <p:spPr>
              <a:xfrm>
                <a:off x="0" y="0"/>
                <a:ext cx="1916908" cy="367988"/>
              </a:xfrm>
              <a:custGeom>
                <a:rect b="b" l="l" r="r" t="t"/>
                <a:pathLst>
                  <a:path extrusionOk="0" h="367988" w="1916908">
                    <a:moveTo>
                      <a:pt x="50222" y="0"/>
                    </a:moveTo>
                    <a:lnTo>
                      <a:pt x="1866686" y="0"/>
                    </a:lnTo>
                    <a:cubicBezTo>
                      <a:pt x="1880006" y="0"/>
                      <a:pt x="1892780" y="5291"/>
                      <a:pt x="1902198" y="14710"/>
                    </a:cubicBezTo>
                    <a:cubicBezTo>
                      <a:pt x="1911617" y="24128"/>
                      <a:pt x="1916908" y="36902"/>
                      <a:pt x="1916908" y="50222"/>
                    </a:cubicBezTo>
                    <a:lnTo>
                      <a:pt x="1916908" y="317766"/>
                    </a:lnTo>
                    <a:cubicBezTo>
                      <a:pt x="1916908" y="331085"/>
                      <a:pt x="1911617" y="343860"/>
                      <a:pt x="1902198" y="353278"/>
                    </a:cubicBezTo>
                    <a:cubicBezTo>
                      <a:pt x="1892780" y="362696"/>
                      <a:pt x="1880006" y="367988"/>
                      <a:pt x="1866686" y="367988"/>
                    </a:cubicBezTo>
                    <a:lnTo>
                      <a:pt x="50222" y="367988"/>
                    </a:lnTo>
                    <a:cubicBezTo>
                      <a:pt x="36902" y="367988"/>
                      <a:pt x="24128" y="362696"/>
                      <a:pt x="14710" y="353278"/>
                    </a:cubicBezTo>
                    <a:cubicBezTo>
                      <a:pt x="5291" y="343860"/>
                      <a:pt x="0" y="331085"/>
                      <a:pt x="0" y="317766"/>
                    </a:cubicBezTo>
                    <a:lnTo>
                      <a:pt x="0" y="50222"/>
                    </a:lnTo>
                    <a:cubicBezTo>
                      <a:pt x="0" y="36902"/>
                      <a:pt x="5291" y="24128"/>
                      <a:pt x="14710" y="14710"/>
                    </a:cubicBezTo>
                    <a:cubicBezTo>
                      <a:pt x="24128" y="5291"/>
                      <a:pt x="36902" y="0"/>
                      <a:pt x="50222"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51"/>
              <p:cNvSpPr txBox="1"/>
              <p:nvPr/>
            </p:nvSpPr>
            <p:spPr>
              <a:xfrm>
                <a:off x="0" y="-29046"/>
                <a:ext cx="19170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rPr lang="en-US" sz="4100">
                    <a:solidFill>
                      <a:schemeClr val="dk1"/>
                    </a:solidFill>
                    <a:latin typeface="Bungee"/>
                    <a:ea typeface="Bungee"/>
                    <a:cs typeface="Bungee"/>
                    <a:sym typeface="Bungee"/>
                  </a:rPr>
                  <a:t>DIS</a:t>
                </a:r>
                <a:r>
                  <a:rPr lang="en-US" sz="4100">
                    <a:solidFill>
                      <a:schemeClr val="dk1"/>
                    </a:solidFill>
                    <a:latin typeface="Bungee"/>
                    <a:ea typeface="Bungee"/>
                    <a:cs typeface="Bungee"/>
                    <a:sym typeface="Bungee"/>
                  </a:rPr>
                  <a:t>Advantages of Planned Economic activity</a:t>
                </a:r>
                <a:endParaRPr sz="4100">
                  <a:solidFill>
                    <a:schemeClr val="dk1"/>
                  </a:solidFill>
                  <a:latin typeface="Calibri"/>
                  <a:ea typeface="Calibri"/>
                  <a:cs typeface="Calibri"/>
                  <a:sym typeface="Calibri"/>
                </a:endParaRPr>
              </a:p>
            </p:txBody>
          </p:sp>
        </p:grpSp>
      </p:grpSp>
      <p:sp>
        <p:nvSpPr>
          <p:cNvPr id="754" name="Google Shape;754;p51"/>
          <p:cNvSpPr txBox="1"/>
          <p:nvPr/>
        </p:nvSpPr>
        <p:spPr>
          <a:xfrm>
            <a:off x="1294175" y="703950"/>
            <a:ext cx="15249600" cy="92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t/>
            </a:r>
            <a:endParaRPr sz="600"/>
          </a:p>
        </p:txBody>
      </p:sp>
      <p:sp>
        <p:nvSpPr>
          <p:cNvPr id="755" name="Google Shape;755;p51"/>
          <p:cNvSpPr txBox="1"/>
          <p:nvPr/>
        </p:nvSpPr>
        <p:spPr>
          <a:xfrm>
            <a:off x="501125" y="2417375"/>
            <a:ext cx="17247300" cy="5694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t/>
            </a:r>
            <a:endParaRPr sz="3700">
              <a:latin typeface="Roboto"/>
              <a:ea typeface="Roboto"/>
              <a:cs typeface="Roboto"/>
              <a:sym typeface="Roboto"/>
            </a:endParaRPr>
          </a:p>
        </p:txBody>
      </p:sp>
      <p:sp>
        <p:nvSpPr>
          <p:cNvPr id="756" name="Google Shape;756;p51"/>
          <p:cNvSpPr/>
          <p:nvPr/>
        </p:nvSpPr>
        <p:spPr>
          <a:xfrm>
            <a:off x="12" y="426002"/>
            <a:ext cx="1336396" cy="1547406"/>
          </a:xfrm>
          <a:custGeom>
            <a:rect b="b" l="l" r="r" t="t"/>
            <a:pathLst>
              <a:path extrusionOk="0" h="1547406" w="1336396">
                <a:moveTo>
                  <a:pt x="0" y="0"/>
                </a:moveTo>
                <a:lnTo>
                  <a:pt x="1336396" y="0"/>
                </a:lnTo>
                <a:lnTo>
                  <a:pt x="1336396" y="1547406"/>
                </a:lnTo>
                <a:lnTo>
                  <a:pt x="0" y="1547406"/>
                </a:lnTo>
                <a:lnTo>
                  <a:pt x="0" y="0"/>
                </a:lnTo>
                <a:close/>
              </a:path>
            </a:pathLst>
          </a:custGeom>
          <a:blipFill rotWithShape="1">
            <a:blip r:embed="rId3">
              <a:alphaModFix/>
            </a:blip>
            <a:stretch>
              <a:fillRect b="0" l="0" r="0" t="0"/>
            </a:stretch>
          </a:blipFill>
          <a:ln>
            <a:noFill/>
          </a:ln>
        </p:spPr>
      </p:sp>
      <p:sp>
        <p:nvSpPr>
          <p:cNvPr id="757" name="Google Shape;757;p51"/>
          <p:cNvSpPr/>
          <p:nvPr/>
        </p:nvSpPr>
        <p:spPr>
          <a:xfrm flipH="1">
            <a:off x="16924905" y="328314"/>
            <a:ext cx="1336396" cy="1547406"/>
          </a:xfrm>
          <a:custGeom>
            <a:rect b="b" l="l" r="r" t="t"/>
            <a:pathLst>
              <a:path extrusionOk="0" h="1547406" w="1336396">
                <a:moveTo>
                  <a:pt x="1336396" y="0"/>
                </a:moveTo>
                <a:lnTo>
                  <a:pt x="0" y="0"/>
                </a:lnTo>
                <a:lnTo>
                  <a:pt x="0" y="1547406"/>
                </a:lnTo>
                <a:lnTo>
                  <a:pt x="1336396" y="1547406"/>
                </a:lnTo>
                <a:lnTo>
                  <a:pt x="1336396" y="0"/>
                </a:lnTo>
                <a:close/>
              </a:path>
            </a:pathLst>
          </a:custGeom>
          <a:blipFill rotWithShape="1">
            <a:blip r:embed="rId3">
              <a:alphaModFix/>
            </a:blip>
            <a:stretch>
              <a:fillRect b="0" l="0" r="0" t="0"/>
            </a:stretch>
          </a:blipFill>
          <a:ln>
            <a:noFill/>
          </a:ln>
        </p:spPr>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CC"/>
        </a:solidFill>
      </p:bgPr>
    </p:bg>
    <p:spTree>
      <p:nvGrpSpPr>
        <p:cNvPr id="761" name="Shape 761"/>
        <p:cNvGrpSpPr/>
        <p:nvPr/>
      </p:nvGrpSpPr>
      <p:grpSpPr>
        <a:xfrm>
          <a:off x="0" y="0"/>
          <a:ext cx="0" cy="0"/>
          <a:chOff x="0" y="0"/>
          <a:chExt cx="0" cy="0"/>
        </a:xfrm>
      </p:grpSpPr>
      <p:grpSp>
        <p:nvGrpSpPr>
          <p:cNvPr id="762" name="Google Shape;762;p52"/>
          <p:cNvGrpSpPr/>
          <p:nvPr/>
        </p:nvGrpSpPr>
        <p:grpSpPr>
          <a:xfrm>
            <a:off x="370900" y="2307144"/>
            <a:ext cx="17545962" cy="7572273"/>
            <a:chOff x="0" y="0"/>
            <a:chExt cx="8388775" cy="3325548"/>
          </a:xfrm>
        </p:grpSpPr>
        <p:sp>
          <p:nvSpPr>
            <p:cNvPr id="763" name="Google Shape;763;p52"/>
            <p:cNvSpPr/>
            <p:nvPr/>
          </p:nvSpPr>
          <p:spPr>
            <a:xfrm>
              <a:off x="0" y="0"/>
              <a:ext cx="8388775" cy="3325548"/>
            </a:xfrm>
            <a:custGeom>
              <a:rect b="b" l="l" r="r" t="t"/>
              <a:pathLst>
                <a:path extrusionOk="0" h="3325548" w="8388775">
                  <a:moveTo>
                    <a:pt x="22503" y="0"/>
                  </a:moveTo>
                  <a:lnTo>
                    <a:pt x="8366272" y="0"/>
                  </a:lnTo>
                  <a:cubicBezTo>
                    <a:pt x="8372240" y="0"/>
                    <a:pt x="8377964" y="2371"/>
                    <a:pt x="8382184" y="6591"/>
                  </a:cubicBezTo>
                  <a:cubicBezTo>
                    <a:pt x="8386404" y="10811"/>
                    <a:pt x="8388775" y="16535"/>
                    <a:pt x="8388775" y="22503"/>
                  </a:cubicBezTo>
                  <a:lnTo>
                    <a:pt x="8388775" y="3303045"/>
                  </a:lnTo>
                  <a:cubicBezTo>
                    <a:pt x="8388775" y="3309013"/>
                    <a:pt x="8386404" y="3314737"/>
                    <a:pt x="8382184" y="3318957"/>
                  </a:cubicBezTo>
                  <a:cubicBezTo>
                    <a:pt x="8377964" y="3323177"/>
                    <a:pt x="8372240" y="3325548"/>
                    <a:pt x="8366272" y="3325548"/>
                  </a:cubicBezTo>
                  <a:lnTo>
                    <a:pt x="22503" y="3325548"/>
                  </a:lnTo>
                  <a:cubicBezTo>
                    <a:pt x="16535" y="3325548"/>
                    <a:pt x="10811" y="3323177"/>
                    <a:pt x="6591" y="3318957"/>
                  </a:cubicBezTo>
                  <a:cubicBezTo>
                    <a:pt x="2371" y="3314737"/>
                    <a:pt x="0" y="3309013"/>
                    <a:pt x="0" y="3303045"/>
                  </a:cubicBezTo>
                  <a:lnTo>
                    <a:pt x="0" y="22503"/>
                  </a:lnTo>
                  <a:cubicBezTo>
                    <a:pt x="0" y="16535"/>
                    <a:pt x="2371" y="10811"/>
                    <a:pt x="6591" y="6591"/>
                  </a:cubicBezTo>
                  <a:cubicBezTo>
                    <a:pt x="10811" y="2371"/>
                    <a:pt x="16535" y="0"/>
                    <a:pt x="22503" y="0"/>
                  </a:cubicBezTo>
                  <a:close/>
                </a:path>
              </a:pathLst>
            </a:custGeom>
            <a:solidFill>
              <a:srgbClr val="FFFFFF"/>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52"/>
            <p:cNvSpPr txBox="1"/>
            <p:nvPr/>
          </p:nvSpPr>
          <p:spPr>
            <a:xfrm>
              <a:off x="137216" y="136520"/>
              <a:ext cx="8024400" cy="3032400"/>
            </a:xfrm>
            <a:prstGeom prst="rect">
              <a:avLst/>
            </a:prstGeom>
            <a:noFill/>
            <a:ln>
              <a:noFill/>
            </a:ln>
          </p:spPr>
          <p:txBody>
            <a:bodyPr anchorCtr="0" anchor="ctr" bIns="26325" lIns="26325" spcFirstLastPara="1" rIns="26325" wrap="square" tIns="26325">
              <a:noAutofit/>
            </a:bodyPr>
            <a:lstStyle/>
            <a:p>
              <a:pPr indent="-463550" lvl="0" marL="457200" marR="0" rtl="0" algn="l">
                <a:lnSpc>
                  <a:spcPct val="100000"/>
                </a:lnSpc>
                <a:spcBef>
                  <a:spcPts val="0"/>
                </a:spcBef>
                <a:spcAft>
                  <a:spcPts val="0"/>
                </a:spcAft>
                <a:buClr>
                  <a:schemeClr val="dk1"/>
                </a:buClr>
                <a:buSzPts val="3700"/>
                <a:buFont typeface="Roboto"/>
                <a:buAutoNum type="alphaUcPeriod"/>
              </a:pPr>
              <a:r>
                <a:rPr b="1" lang="en-US" sz="3700" u="sng">
                  <a:solidFill>
                    <a:schemeClr val="dk1"/>
                  </a:solidFill>
                  <a:latin typeface="Roboto"/>
                  <a:ea typeface="Roboto"/>
                  <a:cs typeface="Roboto"/>
                  <a:sym typeface="Roboto"/>
                </a:rPr>
                <a:t>Disproportionate Licensing and Regulatory Requirements</a:t>
              </a:r>
              <a:r>
                <a:rPr lang="en-US" sz="3700">
                  <a:solidFill>
                    <a:schemeClr val="dk1"/>
                  </a:solidFill>
                  <a:latin typeface="Roboto"/>
                  <a:ea typeface="Roboto"/>
                  <a:cs typeface="Roboto"/>
                  <a:sym typeface="Roboto"/>
                </a:rPr>
                <a:t> - The regulatory and licensing barriers are perennial in today’s system whereby one must obtain approval from the authorities to embark on even the smallest task.</a:t>
              </a:r>
              <a:endParaRPr sz="3700">
                <a:solidFill>
                  <a:schemeClr val="dk1"/>
                </a:solidFill>
                <a:latin typeface="Roboto"/>
                <a:ea typeface="Roboto"/>
                <a:cs typeface="Roboto"/>
                <a:sym typeface="Roboto"/>
              </a:endParaRPr>
            </a:p>
            <a:p>
              <a:pPr indent="-463550" lvl="0" marL="457200" marR="0" rtl="0" algn="l">
                <a:lnSpc>
                  <a:spcPct val="100000"/>
                </a:lnSpc>
                <a:spcBef>
                  <a:spcPts val="0"/>
                </a:spcBef>
                <a:spcAft>
                  <a:spcPts val="0"/>
                </a:spcAft>
                <a:buClr>
                  <a:schemeClr val="dk1"/>
                </a:buClr>
                <a:buSzPts val="3700"/>
                <a:buFont typeface="Roboto"/>
                <a:buAutoNum type="alphaUcPeriod"/>
              </a:pPr>
              <a:r>
                <a:rPr b="1" lang="en-US" sz="3700" u="sng">
                  <a:solidFill>
                    <a:schemeClr val="dk1"/>
                  </a:solidFill>
                  <a:latin typeface="Roboto"/>
                  <a:ea typeface="Roboto"/>
                  <a:cs typeface="Roboto"/>
                  <a:sym typeface="Roboto"/>
                </a:rPr>
                <a:t>Excessive, Complex and Arbitrary Taxation</a:t>
              </a:r>
              <a:r>
                <a:rPr lang="en-US" sz="3700">
                  <a:solidFill>
                    <a:schemeClr val="dk1"/>
                  </a:solidFill>
                  <a:latin typeface="Roboto"/>
                  <a:ea typeface="Roboto"/>
                  <a:cs typeface="Roboto"/>
                  <a:sym typeface="Roboto"/>
                </a:rPr>
                <a:t> - The taxation system can sometimes be complex, subject to abuse by government officials (and businesses), and appears to change frequently.</a:t>
              </a:r>
              <a:endParaRPr sz="3700">
                <a:solidFill>
                  <a:schemeClr val="dk1"/>
                </a:solidFill>
                <a:latin typeface="Roboto"/>
                <a:ea typeface="Roboto"/>
                <a:cs typeface="Roboto"/>
                <a:sym typeface="Roboto"/>
              </a:endParaRPr>
            </a:p>
            <a:p>
              <a:pPr indent="-463550" lvl="0" marL="457200" marR="0" rtl="0" algn="l">
                <a:lnSpc>
                  <a:spcPct val="100000"/>
                </a:lnSpc>
                <a:spcBef>
                  <a:spcPts val="0"/>
                </a:spcBef>
                <a:spcAft>
                  <a:spcPts val="0"/>
                </a:spcAft>
                <a:buClr>
                  <a:schemeClr val="dk1"/>
                </a:buClr>
                <a:buSzPts val="3700"/>
                <a:buFont typeface="Roboto"/>
                <a:buAutoNum type="alphaUcPeriod"/>
              </a:pPr>
              <a:r>
                <a:rPr b="1" lang="en-US" sz="3700" u="sng">
                  <a:solidFill>
                    <a:schemeClr val="dk1"/>
                  </a:solidFill>
                  <a:latin typeface="Roboto"/>
                  <a:ea typeface="Roboto"/>
                  <a:cs typeface="Roboto"/>
                  <a:sym typeface="Roboto"/>
                </a:rPr>
                <a:t>Inadequate Banking System and Poor Banking Practices</a:t>
              </a:r>
              <a:r>
                <a:rPr lang="en-US" sz="3700">
                  <a:solidFill>
                    <a:schemeClr val="dk1"/>
                  </a:solidFill>
                  <a:latin typeface="Roboto"/>
                  <a:ea typeface="Roboto"/>
                  <a:cs typeface="Roboto"/>
                  <a:sym typeface="Roboto"/>
                </a:rPr>
                <a:t> - Inadequate banking system can also impose impossible demands on entrepreneurs.</a:t>
              </a:r>
              <a:endParaRPr sz="3700">
                <a:solidFill>
                  <a:schemeClr val="dk1"/>
                </a:solidFill>
                <a:latin typeface="Roboto"/>
                <a:ea typeface="Roboto"/>
                <a:cs typeface="Roboto"/>
                <a:sym typeface="Roboto"/>
              </a:endParaRPr>
            </a:p>
            <a:p>
              <a:pPr indent="-463550" lvl="0" marL="457200" marR="0" rtl="0" algn="l">
                <a:lnSpc>
                  <a:spcPct val="100000"/>
                </a:lnSpc>
                <a:spcBef>
                  <a:spcPts val="0"/>
                </a:spcBef>
                <a:spcAft>
                  <a:spcPts val="0"/>
                </a:spcAft>
                <a:buClr>
                  <a:schemeClr val="dk1"/>
                </a:buClr>
                <a:buSzPts val="3700"/>
                <a:buFont typeface="Roboto"/>
                <a:buAutoNum type="alphaUcPeriod"/>
              </a:pPr>
              <a:r>
                <a:rPr b="1" lang="en-US" sz="3700" u="sng">
                  <a:solidFill>
                    <a:schemeClr val="dk1"/>
                  </a:solidFill>
                  <a:latin typeface="Roboto"/>
                  <a:ea typeface="Roboto"/>
                  <a:cs typeface="Roboto"/>
                  <a:sym typeface="Roboto"/>
                </a:rPr>
                <a:t>Lack of Government’s Commitment to Reduce Administrative Barriers</a:t>
              </a:r>
              <a:r>
                <a:rPr lang="en-US" sz="3700">
                  <a:solidFill>
                    <a:schemeClr val="dk1"/>
                  </a:solidFill>
                  <a:latin typeface="Roboto"/>
                  <a:ea typeface="Roboto"/>
                  <a:cs typeface="Roboto"/>
                  <a:sym typeface="Roboto"/>
                </a:rPr>
                <a:t> - A good mass within the business community and even those </a:t>
              </a:r>
              <a:endParaRPr sz="3700">
                <a:solidFill>
                  <a:schemeClr val="dk1"/>
                </a:solidFill>
                <a:latin typeface="Roboto"/>
                <a:ea typeface="Roboto"/>
                <a:cs typeface="Roboto"/>
                <a:sym typeface="Roboto"/>
              </a:endParaRPr>
            </a:p>
            <a:p>
              <a:pPr indent="0" lvl="0" marL="0" marR="0" rtl="0" algn="l">
                <a:lnSpc>
                  <a:spcPct val="100000"/>
                </a:lnSpc>
                <a:spcBef>
                  <a:spcPts val="0"/>
                </a:spcBef>
                <a:spcAft>
                  <a:spcPts val="0"/>
                </a:spcAft>
                <a:buNone/>
              </a:pPr>
              <a:r>
                <a:rPr lang="en-US" sz="3700">
                  <a:solidFill>
                    <a:schemeClr val="dk1"/>
                  </a:solidFill>
                  <a:latin typeface="Roboto"/>
                  <a:ea typeface="Roboto"/>
                  <a:cs typeface="Roboto"/>
                  <a:sym typeface="Roboto"/>
                </a:rPr>
                <a:t>    outside of business recognizes that the governments are doing </a:t>
              </a:r>
              <a:endParaRPr sz="3700">
                <a:solidFill>
                  <a:schemeClr val="dk1"/>
                </a:solidFill>
                <a:latin typeface="Roboto"/>
                <a:ea typeface="Roboto"/>
                <a:cs typeface="Roboto"/>
                <a:sym typeface="Roboto"/>
              </a:endParaRPr>
            </a:p>
            <a:p>
              <a:pPr indent="0" lvl="0" marL="0" marR="0" rtl="0" algn="l">
                <a:lnSpc>
                  <a:spcPct val="100000"/>
                </a:lnSpc>
                <a:spcBef>
                  <a:spcPts val="0"/>
                </a:spcBef>
                <a:spcAft>
                  <a:spcPts val="0"/>
                </a:spcAft>
                <a:buNone/>
              </a:pPr>
              <a:r>
                <a:rPr lang="en-US" sz="3700">
                  <a:solidFill>
                    <a:schemeClr val="dk1"/>
                  </a:solidFill>
                  <a:latin typeface="Roboto"/>
                  <a:ea typeface="Roboto"/>
                  <a:cs typeface="Roboto"/>
                  <a:sym typeface="Roboto"/>
                </a:rPr>
                <a:t>    little to reduce administrative barriers impeding investment </a:t>
              </a:r>
              <a:endParaRPr sz="3700">
                <a:solidFill>
                  <a:schemeClr val="dk1"/>
                </a:solidFill>
                <a:latin typeface="Roboto"/>
                <a:ea typeface="Roboto"/>
                <a:cs typeface="Roboto"/>
                <a:sym typeface="Roboto"/>
              </a:endParaRPr>
            </a:p>
            <a:p>
              <a:pPr indent="0" lvl="0" marL="0" marR="0" rtl="0" algn="l">
                <a:lnSpc>
                  <a:spcPct val="100000"/>
                </a:lnSpc>
                <a:spcBef>
                  <a:spcPts val="0"/>
                </a:spcBef>
                <a:spcAft>
                  <a:spcPts val="0"/>
                </a:spcAft>
                <a:buNone/>
              </a:pPr>
              <a:r>
                <a:rPr lang="en-US" sz="3700">
                  <a:solidFill>
                    <a:schemeClr val="dk1"/>
                  </a:solidFill>
                  <a:latin typeface="Roboto"/>
                  <a:ea typeface="Roboto"/>
                  <a:cs typeface="Roboto"/>
                  <a:sym typeface="Roboto"/>
                </a:rPr>
                <a:t>    and trade.</a:t>
              </a:r>
              <a:endParaRPr sz="3700">
                <a:solidFill>
                  <a:schemeClr val="dk1"/>
                </a:solidFill>
                <a:latin typeface="Roboto"/>
                <a:ea typeface="Roboto"/>
                <a:cs typeface="Roboto"/>
                <a:sym typeface="Roboto"/>
              </a:endParaRPr>
            </a:p>
          </p:txBody>
        </p:sp>
      </p:grpSp>
      <p:grpSp>
        <p:nvGrpSpPr>
          <p:cNvPr id="765" name="Google Shape;765;p52"/>
          <p:cNvGrpSpPr/>
          <p:nvPr/>
        </p:nvGrpSpPr>
        <p:grpSpPr>
          <a:xfrm>
            <a:off x="1751377" y="215950"/>
            <a:ext cx="15003367" cy="1848327"/>
            <a:chOff x="0" y="-158833"/>
            <a:chExt cx="10912333" cy="2464436"/>
          </a:xfrm>
        </p:grpSpPr>
        <p:grpSp>
          <p:nvGrpSpPr>
            <p:cNvPr id="766" name="Google Shape;766;p52"/>
            <p:cNvGrpSpPr/>
            <p:nvPr/>
          </p:nvGrpSpPr>
          <p:grpSpPr>
            <a:xfrm>
              <a:off x="91463" y="32865"/>
              <a:ext cx="10820870" cy="2272738"/>
              <a:chOff x="0" y="-47625"/>
              <a:chExt cx="1978800" cy="415613"/>
            </a:xfrm>
          </p:grpSpPr>
          <p:sp>
            <p:nvSpPr>
              <p:cNvPr id="767" name="Google Shape;767;p52"/>
              <p:cNvSpPr/>
              <p:nvPr/>
            </p:nvSpPr>
            <p:spPr>
              <a:xfrm>
                <a:off x="0" y="0"/>
                <a:ext cx="1978699" cy="367988"/>
              </a:xfrm>
              <a:custGeom>
                <a:rect b="b" l="l" r="r" t="t"/>
                <a:pathLst>
                  <a:path extrusionOk="0" h="367988" w="1978699">
                    <a:moveTo>
                      <a:pt x="48654" y="0"/>
                    </a:moveTo>
                    <a:lnTo>
                      <a:pt x="1930045" y="0"/>
                    </a:lnTo>
                    <a:cubicBezTo>
                      <a:pt x="1956916" y="0"/>
                      <a:pt x="1978699" y="21783"/>
                      <a:pt x="1978699" y="48654"/>
                    </a:cubicBezTo>
                    <a:lnTo>
                      <a:pt x="1978699" y="319334"/>
                    </a:lnTo>
                    <a:cubicBezTo>
                      <a:pt x="1978699" y="346205"/>
                      <a:pt x="1956916" y="367988"/>
                      <a:pt x="1930045" y="367988"/>
                    </a:cubicBezTo>
                    <a:lnTo>
                      <a:pt x="48654" y="367988"/>
                    </a:lnTo>
                    <a:cubicBezTo>
                      <a:pt x="21783" y="367988"/>
                      <a:pt x="0" y="346205"/>
                      <a:pt x="0" y="319334"/>
                    </a:cubicBezTo>
                    <a:lnTo>
                      <a:pt x="0" y="48654"/>
                    </a:lnTo>
                    <a:cubicBezTo>
                      <a:pt x="0" y="21783"/>
                      <a:pt x="21783" y="0"/>
                      <a:pt x="4865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52"/>
              <p:cNvSpPr txBox="1"/>
              <p:nvPr/>
            </p:nvSpPr>
            <p:spPr>
              <a:xfrm>
                <a:off x="0" y="-47625"/>
                <a:ext cx="19788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69" name="Google Shape;769;p52"/>
            <p:cNvGrpSpPr/>
            <p:nvPr/>
          </p:nvGrpSpPr>
          <p:grpSpPr>
            <a:xfrm>
              <a:off x="0" y="-158833"/>
              <a:ext cx="10482923" cy="2272120"/>
              <a:chOff x="0" y="-29046"/>
              <a:chExt cx="1917000" cy="415500"/>
            </a:xfrm>
          </p:grpSpPr>
          <p:sp>
            <p:nvSpPr>
              <p:cNvPr id="770" name="Google Shape;770;p52"/>
              <p:cNvSpPr/>
              <p:nvPr/>
            </p:nvSpPr>
            <p:spPr>
              <a:xfrm>
                <a:off x="0" y="0"/>
                <a:ext cx="1916908" cy="367988"/>
              </a:xfrm>
              <a:custGeom>
                <a:rect b="b" l="l" r="r" t="t"/>
                <a:pathLst>
                  <a:path extrusionOk="0" h="367988" w="1916908">
                    <a:moveTo>
                      <a:pt x="50222" y="0"/>
                    </a:moveTo>
                    <a:lnTo>
                      <a:pt x="1866686" y="0"/>
                    </a:lnTo>
                    <a:cubicBezTo>
                      <a:pt x="1880006" y="0"/>
                      <a:pt x="1892780" y="5291"/>
                      <a:pt x="1902198" y="14710"/>
                    </a:cubicBezTo>
                    <a:cubicBezTo>
                      <a:pt x="1911617" y="24128"/>
                      <a:pt x="1916908" y="36902"/>
                      <a:pt x="1916908" y="50222"/>
                    </a:cubicBezTo>
                    <a:lnTo>
                      <a:pt x="1916908" y="317766"/>
                    </a:lnTo>
                    <a:cubicBezTo>
                      <a:pt x="1916908" y="331085"/>
                      <a:pt x="1911617" y="343860"/>
                      <a:pt x="1902198" y="353278"/>
                    </a:cubicBezTo>
                    <a:cubicBezTo>
                      <a:pt x="1892780" y="362696"/>
                      <a:pt x="1880006" y="367988"/>
                      <a:pt x="1866686" y="367988"/>
                    </a:cubicBezTo>
                    <a:lnTo>
                      <a:pt x="50222" y="367988"/>
                    </a:lnTo>
                    <a:cubicBezTo>
                      <a:pt x="36902" y="367988"/>
                      <a:pt x="24128" y="362696"/>
                      <a:pt x="14710" y="353278"/>
                    </a:cubicBezTo>
                    <a:cubicBezTo>
                      <a:pt x="5291" y="343860"/>
                      <a:pt x="0" y="331085"/>
                      <a:pt x="0" y="317766"/>
                    </a:cubicBezTo>
                    <a:lnTo>
                      <a:pt x="0" y="50222"/>
                    </a:lnTo>
                    <a:cubicBezTo>
                      <a:pt x="0" y="36902"/>
                      <a:pt x="5291" y="24128"/>
                      <a:pt x="14710" y="14710"/>
                    </a:cubicBezTo>
                    <a:cubicBezTo>
                      <a:pt x="24128" y="5291"/>
                      <a:pt x="36902" y="0"/>
                      <a:pt x="50222"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52"/>
              <p:cNvSpPr txBox="1"/>
              <p:nvPr/>
            </p:nvSpPr>
            <p:spPr>
              <a:xfrm>
                <a:off x="0" y="-29046"/>
                <a:ext cx="1917000" cy="415500"/>
              </a:xfrm>
              <a:prstGeom prst="rect">
                <a:avLst/>
              </a:prstGeom>
              <a:noFill/>
              <a:ln>
                <a:noFill/>
              </a:ln>
            </p:spPr>
            <p:txBody>
              <a:bodyPr anchorCtr="0" anchor="ctr" bIns="54850" lIns="54850" spcFirstLastPara="1" rIns="54850" wrap="square" tIns="54850">
                <a:noAutofit/>
              </a:bodyPr>
              <a:lstStyle/>
              <a:p>
                <a:pPr indent="0" lvl="0" marL="0" marR="0" rtl="0" algn="ctr">
                  <a:lnSpc>
                    <a:spcPct val="186611"/>
                  </a:lnSpc>
                  <a:spcBef>
                    <a:spcPts val="0"/>
                  </a:spcBef>
                  <a:spcAft>
                    <a:spcPts val="0"/>
                  </a:spcAft>
                  <a:buNone/>
                </a:pPr>
                <a:r>
                  <a:rPr lang="en-US" sz="3643">
                    <a:solidFill>
                      <a:schemeClr val="dk1"/>
                    </a:solidFill>
                    <a:latin typeface="Bungee"/>
                    <a:ea typeface="Bungee"/>
                    <a:cs typeface="Bungee"/>
                    <a:sym typeface="Bungee"/>
                  </a:rPr>
                  <a:t>Imposition of legal and administrative barriers</a:t>
                </a:r>
                <a:endParaRPr sz="200">
                  <a:solidFill>
                    <a:schemeClr val="dk1"/>
                  </a:solidFill>
                  <a:latin typeface="Calibri"/>
                  <a:ea typeface="Calibri"/>
                  <a:cs typeface="Calibri"/>
                  <a:sym typeface="Calibri"/>
                </a:endParaRPr>
              </a:p>
            </p:txBody>
          </p:sp>
        </p:grpSp>
      </p:grpSp>
      <p:sp>
        <p:nvSpPr>
          <p:cNvPr id="772" name="Google Shape;772;p52"/>
          <p:cNvSpPr txBox="1"/>
          <p:nvPr/>
        </p:nvSpPr>
        <p:spPr>
          <a:xfrm>
            <a:off x="1294175" y="703950"/>
            <a:ext cx="15249600" cy="92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t/>
            </a:r>
            <a:endParaRPr sz="600"/>
          </a:p>
        </p:txBody>
      </p:sp>
      <p:sp>
        <p:nvSpPr>
          <p:cNvPr id="773" name="Google Shape;773;p52"/>
          <p:cNvSpPr txBox="1"/>
          <p:nvPr/>
        </p:nvSpPr>
        <p:spPr>
          <a:xfrm>
            <a:off x="501125" y="2417375"/>
            <a:ext cx="17247300" cy="5694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t/>
            </a:r>
            <a:endParaRPr sz="3700">
              <a:latin typeface="Roboto"/>
              <a:ea typeface="Roboto"/>
              <a:cs typeface="Roboto"/>
              <a:sym typeface="Roboto"/>
            </a:endParaRPr>
          </a:p>
        </p:txBody>
      </p:sp>
      <p:sp>
        <p:nvSpPr>
          <p:cNvPr id="774" name="Google Shape;774;p52"/>
          <p:cNvSpPr/>
          <p:nvPr/>
        </p:nvSpPr>
        <p:spPr>
          <a:xfrm>
            <a:off x="12" y="426002"/>
            <a:ext cx="1336396" cy="1547406"/>
          </a:xfrm>
          <a:custGeom>
            <a:rect b="b" l="l" r="r" t="t"/>
            <a:pathLst>
              <a:path extrusionOk="0" h="1547406" w="1336396">
                <a:moveTo>
                  <a:pt x="0" y="0"/>
                </a:moveTo>
                <a:lnTo>
                  <a:pt x="1336396" y="0"/>
                </a:lnTo>
                <a:lnTo>
                  <a:pt x="1336396" y="1547406"/>
                </a:lnTo>
                <a:lnTo>
                  <a:pt x="0" y="1547406"/>
                </a:lnTo>
                <a:lnTo>
                  <a:pt x="0" y="0"/>
                </a:lnTo>
                <a:close/>
              </a:path>
            </a:pathLst>
          </a:custGeom>
          <a:blipFill rotWithShape="1">
            <a:blip r:embed="rId3">
              <a:alphaModFix/>
            </a:blip>
            <a:stretch>
              <a:fillRect b="0" l="0" r="0" t="0"/>
            </a:stretch>
          </a:blipFill>
          <a:ln>
            <a:noFill/>
          </a:ln>
        </p:spPr>
      </p:sp>
      <p:sp>
        <p:nvSpPr>
          <p:cNvPr id="775" name="Google Shape;775;p52"/>
          <p:cNvSpPr/>
          <p:nvPr/>
        </p:nvSpPr>
        <p:spPr>
          <a:xfrm flipH="1">
            <a:off x="16924905" y="328314"/>
            <a:ext cx="1336396" cy="1547406"/>
          </a:xfrm>
          <a:custGeom>
            <a:rect b="b" l="l" r="r" t="t"/>
            <a:pathLst>
              <a:path extrusionOk="0" h="1547406" w="1336396">
                <a:moveTo>
                  <a:pt x="1336396" y="0"/>
                </a:moveTo>
                <a:lnTo>
                  <a:pt x="0" y="0"/>
                </a:lnTo>
                <a:lnTo>
                  <a:pt x="0" y="1547406"/>
                </a:lnTo>
                <a:lnTo>
                  <a:pt x="1336396" y="1547406"/>
                </a:lnTo>
                <a:lnTo>
                  <a:pt x="1336396" y="0"/>
                </a:lnTo>
                <a:close/>
              </a:path>
            </a:pathLst>
          </a:custGeom>
          <a:blipFill rotWithShape="1">
            <a:blip r:embed="rId3">
              <a:alphaModFix/>
            </a:blip>
            <a:stretch>
              <a:fillRect b="0" l="0" r="0" t="0"/>
            </a:stretch>
          </a:blipFill>
          <a:ln>
            <a:noFill/>
          </a:ln>
        </p:spPr>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ACC"/>
            </a:gs>
            <a:gs pos="100000">
              <a:srgbClr val="CDFFFA"/>
            </a:gs>
          </a:gsLst>
          <a:lin ang="0" scaled="0"/>
        </a:gradFill>
      </p:bgPr>
    </p:bg>
    <p:spTree>
      <p:nvGrpSpPr>
        <p:cNvPr id="779" name="Shape 779"/>
        <p:cNvGrpSpPr/>
        <p:nvPr/>
      </p:nvGrpSpPr>
      <p:grpSpPr>
        <a:xfrm>
          <a:off x="0" y="0"/>
          <a:ext cx="0" cy="0"/>
          <a:chOff x="0" y="0"/>
          <a:chExt cx="0" cy="0"/>
        </a:xfrm>
      </p:grpSpPr>
      <p:sp>
        <p:nvSpPr>
          <p:cNvPr id="780" name="Google Shape;780;p53"/>
          <p:cNvSpPr/>
          <p:nvPr/>
        </p:nvSpPr>
        <p:spPr>
          <a:xfrm flipH="1" rot="4969302">
            <a:off x="-2540684" y="205745"/>
            <a:ext cx="7156514" cy="6154602"/>
          </a:xfrm>
          <a:custGeom>
            <a:rect b="b" l="l" r="r" t="t"/>
            <a:pathLst>
              <a:path extrusionOk="0" h="6152507" w="7154078">
                <a:moveTo>
                  <a:pt x="7154078" y="0"/>
                </a:moveTo>
                <a:lnTo>
                  <a:pt x="0" y="0"/>
                </a:lnTo>
                <a:lnTo>
                  <a:pt x="0" y="6152507"/>
                </a:lnTo>
                <a:lnTo>
                  <a:pt x="7154078" y="6152507"/>
                </a:lnTo>
                <a:lnTo>
                  <a:pt x="7154078" y="0"/>
                </a:lnTo>
                <a:close/>
              </a:path>
            </a:pathLst>
          </a:custGeom>
          <a:blipFill rotWithShape="1">
            <a:blip r:embed="rId3">
              <a:alphaModFix/>
            </a:blip>
            <a:stretch>
              <a:fillRect b="0" l="0" r="0" t="0"/>
            </a:stretch>
          </a:blipFill>
          <a:ln>
            <a:noFill/>
          </a:ln>
        </p:spPr>
      </p:sp>
      <p:sp>
        <p:nvSpPr>
          <p:cNvPr id="781" name="Google Shape;781;p53"/>
          <p:cNvSpPr/>
          <p:nvPr/>
        </p:nvSpPr>
        <p:spPr>
          <a:xfrm>
            <a:off x="1464559" y="2673257"/>
            <a:ext cx="8343726" cy="6098505"/>
          </a:xfrm>
          <a:custGeom>
            <a:rect b="b" l="l" r="r" t="t"/>
            <a:pathLst>
              <a:path extrusionOk="0" h="6098505" w="8343726">
                <a:moveTo>
                  <a:pt x="0" y="0"/>
                </a:moveTo>
                <a:lnTo>
                  <a:pt x="8343726" y="0"/>
                </a:lnTo>
                <a:lnTo>
                  <a:pt x="8343726" y="6098505"/>
                </a:lnTo>
                <a:lnTo>
                  <a:pt x="0" y="6098505"/>
                </a:lnTo>
                <a:lnTo>
                  <a:pt x="0" y="0"/>
                </a:lnTo>
                <a:close/>
              </a:path>
            </a:pathLst>
          </a:custGeom>
          <a:blipFill rotWithShape="1">
            <a:blip r:embed="rId4">
              <a:alphaModFix/>
            </a:blip>
            <a:stretch>
              <a:fillRect b="0" l="0" r="0" t="0"/>
            </a:stretch>
          </a:blipFill>
          <a:ln>
            <a:noFill/>
          </a:ln>
        </p:spPr>
      </p:sp>
      <p:grpSp>
        <p:nvGrpSpPr>
          <p:cNvPr id="782" name="Google Shape;782;p53"/>
          <p:cNvGrpSpPr/>
          <p:nvPr/>
        </p:nvGrpSpPr>
        <p:grpSpPr>
          <a:xfrm>
            <a:off x="1859250" y="3908702"/>
            <a:ext cx="7554375" cy="4494373"/>
            <a:chOff x="-5" y="-3018644"/>
            <a:chExt cx="10072500" cy="5992497"/>
          </a:xfrm>
        </p:grpSpPr>
        <p:sp>
          <p:nvSpPr>
            <p:cNvPr id="783" name="Google Shape;783;p53"/>
            <p:cNvSpPr txBox="1"/>
            <p:nvPr/>
          </p:nvSpPr>
          <p:spPr>
            <a:xfrm>
              <a:off x="-5" y="-2731246"/>
              <a:ext cx="10072500" cy="5705100"/>
            </a:xfrm>
            <a:prstGeom prst="rect">
              <a:avLst/>
            </a:prstGeom>
            <a:noFill/>
            <a:ln>
              <a:noFill/>
            </a:ln>
          </p:spPr>
          <p:txBody>
            <a:bodyPr anchorCtr="0" anchor="t" bIns="0" lIns="0" spcFirstLastPara="1" rIns="0" wrap="square" tIns="0">
              <a:spAutoFit/>
            </a:bodyPr>
            <a:lstStyle/>
            <a:p>
              <a:pPr indent="0" lvl="0" marL="0" rtl="0" algn="ctr">
                <a:lnSpc>
                  <a:spcPct val="120005"/>
                </a:lnSpc>
                <a:spcBef>
                  <a:spcPts val="0"/>
                </a:spcBef>
                <a:spcAft>
                  <a:spcPts val="0"/>
                </a:spcAft>
                <a:buSzPts val="1100"/>
                <a:buNone/>
              </a:pPr>
              <a:r>
                <a:rPr lang="en-US" sz="6043">
                  <a:latin typeface="Bungee"/>
                  <a:ea typeface="Bungee"/>
                  <a:cs typeface="Bungee"/>
                  <a:sym typeface="Bungee"/>
                </a:rPr>
                <a:t>Regulations relevant to the conduct of business</a:t>
              </a:r>
              <a:endParaRPr sz="6043">
                <a:latin typeface="Bungee"/>
                <a:ea typeface="Bungee"/>
                <a:cs typeface="Bungee"/>
                <a:sym typeface="Bungee"/>
              </a:endParaRPr>
            </a:p>
          </p:txBody>
        </p:sp>
        <p:sp>
          <p:nvSpPr>
            <p:cNvPr id="784" name="Google Shape;784;p53"/>
            <p:cNvSpPr txBox="1"/>
            <p:nvPr/>
          </p:nvSpPr>
          <p:spPr>
            <a:xfrm>
              <a:off x="-5" y="-3018644"/>
              <a:ext cx="10072500" cy="2874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t/>
              </a:r>
              <a:endParaRPr/>
            </a:p>
          </p:txBody>
        </p:sp>
      </p:grpSp>
      <p:grpSp>
        <p:nvGrpSpPr>
          <p:cNvPr id="785" name="Google Shape;785;p53"/>
          <p:cNvGrpSpPr/>
          <p:nvPr/>
        </p:nvGrpSpPr>
        <p:grpSpPr>
          <a:xfrm>
            <a:off x="13710228" y="80285"/>
            <a:ext cx="4539009" cy="4560886"/>
            <a:chOff x="0" y="0"/>
            <a:chExt cx="6052012" cy="6081181"/>
          </a:xfrm>
        </p:grpSpPr>
        <p:grpSp>
          <p:nvGrpSpPr>
            <p:cNvPr id="786" name="Google Shape;786;p53"/>
            <p:cNvGrpSpPr/>
            <p:nvPr/>
          </p:nvGrpSpPr>
          <p:grpSpPr>
            <a:xfrm>
              <a:off x="287878" y="317047"/>
              <a:ext cx="5764134" cy="5764134"/>
              <a:chOff x="0" y="0"/>
              <a:chExt cx="812800" cy="812800"/>
            </a:xfrm>
          </p:grpSpPr>
          <p:sp>
            <p:nvSpPr>
              <p:cNvPr id="787" name="Google Shape;787;p5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5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9" name="Google Shape;789;p53"/>
            <p:cNvGrpSpPr/>
            <p:nvPr/>
          </p:nvGrpSpPr>
          <p:grpSpPr>
            <a:xfrm>
              <a:off x="0" y="0"/>
              <a:ext cx="5764134" cy="5764134"/>
              <a:chOff x="0" y="0"/>
              <a:chExt cx="812800" cy="812800"/>
            </a:xfrm>
          </p:grpSpPr>
          <p:sp>
            <p:nvSpPr>
              <p:cNvPr id="790" name="Google Shape;790;p5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475"/>
              </a:solidFill>
              <a:ln cap="sq" cmpd="sng" w="133350">
                <a:solidFill>
                  <a:srgbClr val="00000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5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792" name="Google Shape;792;p53"/>
          <p:cNvSpPr/>
          <p:nvPr/>
        </p:nvSpPr>
        <p:spPr>
          <a:xfrm>
            <a:off x="10535525" y="152875"/>
            <a:ext cx="6755641" cy="7550658"/>
          </a:xfrm>
          <a:custGeom>
            <a:rect b="b" l="l" r="r" t="t"/>
            <a:pathLst>
              <a:path extrusionOk="0" h="4114800" w="5629701">
                <a:moveTo>
                  <a:pt x="0" y="0"/>
                </a:moveTo>
                <a:lnTo>
                  <a:pt x="5629702" y="0"/>
                </a:lnTo>
                <a:lnTo>
                  <a:pt x="5629702" y="4114800"/>
                </a:lnTo>
                <a:lnTo>
                  <a:pt x="0" y="4114800"/>
                </a:lnTo>
                <a:lnTo>
                  <a:pt x="0" y="0"/>
                </a:lnTo>
                <a:close/>
              </a:path>
            </a:pathLst>
          </a:custGeom>
          <a:blipFill rotWithShape="1">
            <a:blip r:embed="rId5">
              <a:alphaModFix/>
            </a:blip>
            <a:stretch>
              <a:fillRect b="0" l="0" r="0" t="0"/>
            </a:stretch>
          </a:blipFill>
          <a:ln>
            <a:noFill/>
          </a:ln>
        </p:spPr>
      </p:sp>
      <p:sp>
        <p:nvSpPr>
          <p:cNvPr id="793" name="Google Shape;793;p53"/>
          <p:cNvSpPr txBox="1"/>
          <p:nvPr/>
        </p:nvSpPr>
        <p:spPr>
          <a:xfrm>
            <a:off x="11032050" y="1423675"/>
            <a:ext cx="5786700" cy="5809200"/>
          </a:xfrm>
          <a:prstGeom prst="rect">
            <a:avLst/>
          </a:prstGeom>
          <a:noFill/>
          <a:ln>
            <a:noFill/>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lang="en-US" sz="3700">
                <a:solidFill>
                  <a:schemeClr val="dk1"/>
                </a:solidFill>
                <a:latin typeface="Roboto"/>
                <a:ea typeface="Roboto"/>
                <a:cs typeface="Roboto"/>
                <a:sym typeface="Roboto"/>
              </a:rPr>
              <a:t>The </a:t>
            </a:r>
            <a:r>
              <a:rPr b="1" lang="en-US" sz="3700">
                <a:solidFill>
                  <a:schemeClr val="dk1"/>
                </a:solidFill>
                <a:latin typeface="Roboto"/>
                <a:ea typeface="Roboto"/>
                <a:cs typeface="Roboto"/>
                <a:sym typeface="Roboto"/>
              </a:rPr>
              <a:t>government</a:t>
            </a:r>
            <a:r>
              <a:rPr lang="en-US" sz="3700">
                <a:solidFill>
                  <a:schemeClr val="dk1"/>
                </a:solidFill>
                <a:latin typeface="Roboto"/>
                <a:ea typeface="Roboto"/>
                <a:cs typeface="Roboto"/>
                <a:sym typeface="Roboto"/>
              </a:rPr>
              <a:t> has set many business regulations in place to protect employees’ rights, protect the environment and hold corporations accountable for the amount of power they have in this business-driven society.</a:t>
            </a:r>
            <a:endParaRPr sz="3600">
              <a:latin typeface="Roboto"/>
              <a:ea typeface="Roboto"/>
              <a:cs typeface="Roboto"/>
              <a:sym typeface="Roboto"/>
            </a:endParaRPr>
          </a:p>
        </p:txBody>
      </p:sp>
      <p:sp>
        <p:nvSpPr>
          <p:cNvPr id="794" name="Google Shape;794;p53"/>
          <p:cNvSpPr/>
          <p:nvPr/>
        </p:nvSpPr>
        <p:spPr>
          <a:xfrm>
            <a:off x="3570916" y="685667"/>
            <a:ext cx="1471189" cy="1372218"/>
          </a:xfrm>
          <a:custGeom>
            <a:rect b="b" l="l" r="r" t="t"/>
            <a:pathLst>
              <a:path extrusionOk="0" h="1372218" w="1471189">
                <a:moveTo>
                  <a:pt x="0" y="0"/>
                </a:moveTo>
                <a:lnTo>
                  <a:pt x="1471189" y="0"/>
                </a:lnTo>
                <a:lnTo>
                  <a:pt x="1471189" y="1372218"/>
                </a:lnTo>
                <a:lnTo>
                  <a:pt x="0" y="1372218"/>
                </a:lnTo>
                <a:lnTo>
                  <a:pt x="0" y="0"/>
                </a:lnTo>
                <a:close/>
              </a:path>
            </a:pathLst>
          </a:custGeom>
          <a:blipFill rotWithShape="1">
            <a:blip r:embed="rId6">
              <a:alphaModFix/>
            </a:blip>
            <a:stretch>
              <a:fillRect b="0" l="0" r="0" t="0"/>
            </a:stretch>
          </a:blipFill>
          <a:ln>
            <a:noFill/>
          </a:ln>
        </p:spPr>
      </p:sp>
      <p:sp>
        <p:nvSpPr>
          <p:cNvPr id="795" name="Google Shape;795;p53"/>
          <p:cNvSpPr/>
          <p:nvPr/>
        </p:nvSpPr>
        <p:spPr>
          <a:xfrm>
            <a:off x="5140152" y="685667"/>
            <a:ext cx="1471189" cy="1372218"/>
          </a:xfrm>
          <a:custGeom>
            <a:rect b="b" l="l" r="r" t="t"/>
            <a:pathLst>
              <a:path extrusionOk="0" h="1372218" w="1471189">
                <a:moveTo>
                  <a:pt x="0" y="0"/>
                </a:moveTo>
                <a:lnTo>
                  <a:pt x="1471189" y="0"/>
                </a:lnTo>
                <a:lnTo>
                  <a:pt x="1471189" y="1372218"/>
                </a:lnTo>
                <a:lnTo>
                  <a:pt x="0" y="1372218"/>
                </a:lnTo>
                <a:lnTo>
                  <a:pt x="0" y="0"/>
                </a:lnTo>
                <a:close/>
              </a:path>
            </a:pathLst>
          </a:custGeom>
          <a:blipFill rotWithShape="1">
            <a:blip r:embed="rId7">
              <a:alphaModFix/>
            </a:blip>
            <a:stretch>
              <a:fillRect b="0" l="0" r="0" t="0"/>
            </a:stretch>
          </a:blipFill>
          <a:ln>
            <a:noFill/>
          </a:ln>
        </p:spPr>
      </p:sp>
      <p:sp>
        <p:nvSpPr>
          <p:cNvPr id="796" name="Google Shape;796;p53"/>
          <p:cNvSpPr/>
          <p:nvPr/>
        </p:nvSpPr>
        <p:spPr>
          <a:xfrm>
            <a:off x="6706591" y="685667"/>
            <a:ext cx="1471189" cy="1372218"/>
          </a:xfrm>
          <a:custGeom>
            <a:rect b="b" l="l" r="r" t="t"/>
            <a:pathLst>
              <a:path extrusionOk="0" h="1372218" w="1471189">
                <a:moveTo>
                  <a:pt x="0" y="0"/>
                </a:moveTo>
                <a:lnTo>
                  <a:pt x="1471190" y="0"/>
                </a:lnTo>
                <a:lnTo>
                  <a:pt x="1471190" y="1372218"/>
                </a:lnTo>
                <a:lnTo>
                  <a:pt x="0" y="1372218"/>
                </a:lnTo>
                <a:lnTo>
                  <a:pt x="0" y="0"/>
                </a:lnTo>
                <a:close/>
              </a:path>
            </a:pathLst>
          </a:custGeom>
          <a:blipFill rotWithShape="1">
            <a:blip r:embed="rId8">
              <a:alphaModFix/>
            </a:blip>
            <a:stretch>
              <a:fillRect b="0" l="0" r="0" t="0"/>
            </a:stretch>
          </a:blipFill>
          <a:ln>
            <a:noFill/>
          </a:ln>
        </p:spPr>
      </p:sp>
      <p:sp>
        <p:nvSpPr>
          <p:cNvPr id="797" name="Google Shape;797;p53"/>
          <p:cNvSpPr/>
          <p:nvPr/>
        </p:nvSpPr>
        <p:spPr>
          <a:xfrm rot="-1490110">
            <a:off x="8745382" y="397279"/>
            <a:ext cx="1222546" cy="1948987"/>
          </a:xfrm>
          <a:custGeom>
            <a:rect b="b" l="l" r="r" t="t"/>
            <a:pathLst>
              <a:path extrusionOk="0" h="1949030" w="1222573">
                <a:moveTo>
                  <a:pt x="0" y="0"/>
                </a:moveTo>
                <a:lnTo>
                  <a:pt x="1222573" y="0"/>
                </a:lnTo>
                <a:lnTo>
                  <a:pt x="1222573" y="1949030"/>
                </a:lnTo>
                <a:lnTo>
                  <a:pt x="0" y="1949030"/>
                </a:lnTo>
                <a:lnTo>
                  <a:pt x="0" y="0"/>
                </a:lnTo>
                <a:close/>
              </a:path>
            </a:pathLst>
          </a:custGeom>
          <a:blipFill rotWithShape="1">
            <a:blip r:embed="rId9">
              <a:alphaModFix/>
            </a:blip>
            <a:stretch>
              <a:fillRect b="0" l="0" r="0" t="0"/>
            </a:stretch>
          </a:blipFill>
          <a:ln>
            <a:noFill/>
          </a:ln>
        </p:spPr>
      </p:sp>
      <p:sp>
        <p:nvSpPr>
          <p:cNvPr id="798" name="Google Shape;798;p53"/>
          <p:cNvSpPr/>
          <p:nvPr/>
        </p:nvSpPr>
        <p:spPr>
          <a:xfrm rot="692077">
            <a:off x="390349" y="8234240"/>
            <a:ext cx="2150390" cy="1522939"/>
          </a:xfrm>
          <a:custGeom>
            <a:rect b="b" l="l" r="r" t="t"/>
            <a:pathLst>
              <a:path extrusionOk="0" h="1522635" w="2149960">
                <a:moveTo>
                  <a:pt x="0" y="0"/>
                </a:moveTo>
                <a:lnTo>
                  <a:pt x="2149960" y="0"/>
                </a:lnTo>
                <a:lnTo>
                  <a:pt x="2149960" y="1522635"/>
                </a:lnTo>
                <a:lnTo>
                  <a:pt x="0" y="1522635"/>
                </a:lnTo>
                <a:lnTo>
                  <a:pt x="0" y="0"/>
                </a:lnTo>
                <a:close/>
              </a:path>
            </a:pathLst>
          </a:custGeom>
          <a:blipFill rotWithShape="1">
            <a:blip r:embed="rId10">
              <a:alphaModFix/>
            </a:blip>
            <a:stretch>
              <a:fillRect b="0" l="0" r="0" t="0"/>
            </a:stretch>
          </a:blipFill>
          <a:ln>
            <a:noFill/>
          </a:ln>
        </p:spPr>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DFFFA"/>
        </a:solidFill>
      </p:bgPr>
    </p:bg>
    <p:spTree>
      <p:nvGrpSpPr>
        <p:cNvPr id="802" name="Shape 802"/>
        <p:cNvGrpSpPr/>
        <p:nvPr/>
      </p:nvGrpSpPr>
      <p:grpSpPr>
        <a:xfrm>
          <a:off x="0" y="0"/>
          <a:ext cx="0" cy="0"/>
          <a:chOff x="0" y="0"/>
          <a:chExt cx="0" cy="0"/>
        </a:xfrm>
      </p:grpSpPr>
      <p:sp>
        <p:nvSpPr>
          <p:cNvPr id="803" name="Google Shape;803;p54"/>
          <p:cNvSpPr/>
          <p:nvPr/>
        </p:nvSpPr>
        <p:spPr>
          <a:xfrm rot="9302098">
            <a:off x="13114827" y="4238048"/>
            <a:ext cx="7238074" cy="6224743"/>
          </a:xfrm>
          <a:custGeom>
            <a:rect b="b" l="l" r="r" t="t"/>
            <a:pathLst>
              <a:path extrusionOk="0" h="6218334" w="7230621">
                <a:moveTo>
                  <a:pt x="0" y="0"/>
                </a:moveTo>
                <a:lnTo>
                  <a:pt x="7230621" y="0"/>
                </a:lnTo>
                <a:lnTo>
                  <a:pt x="7230621" y="6218334"/>
                </a:lnTo>
                <a:lnTo>
                  <a:pt x="0" y="6218334"/>
                </a:lnTo>
                <a:lnTo>
                  <a:pt x="0" y="0"/>
                </a:lnTo>
                <a:close/>
              </a:path>
            </a:pathLst>
          </a:custGeom>
          <a:blipFill rotWithShape="1">
            <a:blip r:embed="rId3">
              <a:alphaModFix/>
            </a:blip>
            <a:stretch>
              <a:fillRect b="0" l="0" r="0" t="0"/>
            </a:stretch>
          </a:blipFill>
          <a:ln>
            <a:noFill/>
          </a:ln>
        </p:spPr>
      </p:sp>
      <p:sp>
        <p:nvSpPr>
          <p:cNvPr id="804" name="Google Shape;804;p54"/>
          <p:cNvSpPr/>
          <p:nvPr/>
        </p:nvSpPr>
        <p:spPr>
          <a:xfrm rot="-1720742">
            <a:off x="-2031092" y="-541451"/>
            <a:ext cx="7736744" cy="6653600"/>
          </a:xfrm>
          <a:custGeom>
            <a:rect b="b" l="l" r="r" t="t"/>
            <a:pathLst>
              <a:path extrusionOk="0" h="6652249" w="7735173">
                <a:moveTo>
                  <a:pt x="0" y="0"/>
                </a:moveTo>
                <a:lnTo>
                  <a:pt x="7735173" y="0"/>
                </a:lnTo>
                <a:lnTo>
                  <a:pt x="7735173" y="6652249"/>
                </a:lnTo>
                <a:lnTo>
                  <a:pt x="0" y="6652249"/>
                </a:lnTo>
                <a:lnTo>
                  <a:pt x="0" y="0"/>
                </a:lnTo>
                <a:close/>
              </a:path>
            </a:pathLst>
          </a:custGeom>
          <a:blipFill rotWithShape="1">
            <a:blip r:embed="rId4">
              <a:alphaModFix/>
            </a:blip>
            <a:stretch>
              <a:fillRect b="0" l="0" r="0" t="0"/>
            </a:stretch>
          </a:blipFill>
          <a:ln>
            <a:noFill/>
          </a:ln>
        </p:spPr>
      </p:sp>
      <p:sp>
        <p:nvSpPr>
          <p:cNvPr id="805" name="Google Shape;805;p54"/>
          <p:cNvSpPr/>
          <p:nvPr/>
        </p:nvSpPr>
        <p:spPr>
          <a:xfrm>
            <a:off x="1411151" y="704400"/>
            <a:ext cx="7622929" cy="4439097"/>
          </a:xfrm>
          <a:custGeom>
            <a:rect b="b" l="l" r="r" t="t"/>
            <a:pathLst>
              <a:path extrusionOk="0" h="4439097" w="6614255">
                <a:moveTo>
                  <a:pt x="0" y="0"/>
                </a:moveTo>
                <a:lnTo>
                  <a:pt x="6614255" y="0"/>
                </a:lnTo>
                <a:lnTo>
                  <a:pt x="6614255" y="4439097"/>
                </a:lnTo>
                <a:lnTo>
                  <a:pt x="0" y="4439097"/>
                </a:lnTo>
                <a:lnTo>
                  <a:pt x="0" y="0"/>
                </a:lnTo>
                <a:close/>
              </a:path>
            </a:pathLst>
          </a:custGeom>
          <a:blipFill rotWithShape="1">
            <a:blip r:embed="rId5">
              <a:alphaModFix/>
            </a:blip>
            <a:stretch>
              <a:fillRect b="0" l="0" r="0" t="0"/>
            </a:stretch>
          </a:blipFill>
          <a:ln>
            <a:noFill/>
          </a:ln>
        </p:spPr>
      </p:sp>
      <p:sp>
        <p:nvSpPr>
          <p:cNvPr id="806" name="Google Shape;806;p54"/>
          <p:cNvSpPr txBox="1"/>
          <p:nvPr/>
        </p:nvSpPr>
        <p:spPr>
          <a:xfrm>
            <a:off x="1899825" y="1775900"/>
            <a:ext cx="5869200" cy="2320500"/>
          </a:xfrm>
          <a:prstGeom prst="rect">
            <a:avLst/>
          </a:prstGeom>
          <a:noFill/>
          <a:ln>
            <a:noFill/>
          </a:ln>
        </p:spPr>
        <p:txBody>
          <a:bodyPr anchorCtr="0" anchor="t" bIns="0" lIns="0" spcFirstLastPara="1" rIns="0" wrap="square" tIns="0">
            <a:spAutoFit/>
          </a:bodyPr>
          <a:lstStyle/>
          <a:p>
            <a:pPr indent="0" lvl="0" marL="0" marR="0" rtl="0" algn="ctr">
              <a:lnSpc>
                <a:spcPct val="119958"/>
              </a:lnSpc>
              <a:spcBef>
                <a:spcPts val="0"/>
              </a:spcBef>
              <a:spcAft>
                <a:spcPts val="0"/>
              </a:spcAft>
              <a:buNone/>
            </a:pPr>
            <a:r>
              <a:rPr lang="en-US" sz="2600">
                <a:latin typeface="Roboto"/>
                <a:ea typeface="Roboto"/>
                <a:cs typeface="Roboto"/>
                <a:sym typeface="Roboto"/>
              </a:rPr>
              <a:t>Laws pertaining to marketing and advertising set in motion by the regulatory authority exist to protect consumers and keep companies honest about their products.</a:t>
            </a:r>
            <a:endParaRPr sz="1600"/>
          </a:p>
        </p:txBody>
      </p:sp>
      <p:sp>
        <p:nvSpPr>
          <p:cNvPr id="807" name="Google Shape;807;p54"/>
          <p:cNvSpPr txBox="1"/>
          <p:nvPr/>
        </p:nvSpPr>
        <p:spPr>
          <a:xfrm>
            <a:off x="1899825" y="1076179"/>
            <a:ext cx="5745600" cy="646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200">
                <a:latin typeface="Roboto"/>
                <a:ea typeface="Roboto"/>
                <a:cs typeface="Roboto"/>
                <a:sym typeface="Roboto"/>
              </a:rPr>
              <a:t>Advertising</a:t>
            </a:r>
            <a:endParaRPr/>
          </a:p>
        </p:txBody>
      </p:sp>
      <p:sp>
        <p:nvSpPr>
          <p:cNvPr id="808" name="Google Shape;808;p54"/>
          <p:cNvSpPr/>
          <p:nvPr/>
        </p:nvSpPr>
        <p:spPr>
          <a:xfrm>
            <a:off x="9636375" y="568975"/>
            <a:ext cx="7622929" cy="4439097"/>
          </a:xfrm>
          <a:custGeom>
            <a:rect b="b" l="l" r="r" t="t"/>
            <a:pathLst>
              <a:path extrusionOk="0" h="4439097" w="6614255">
                <a:moveTo>
                  <a:pt x="0" y="0"/>
                </a:moveTo>
                <a:lnTo>
                  <a:pt x="6614255" y="0"/>
                </a:lnTo>
                <a:lnTo>
                  <a:pt x="6614255" y="4439097"/>
                </a:lnTo>
                <a:lnTo>
                  <a:pt x="0" y="4439097"/>
                </a:lnTo>
                <a:lnTo>
                  <a:pt x="0" y="0"/>
                </a:lnTo>
                <a:close/>
              </a:path>
            </a:pathLst>
          </a:custGeom>
          <a:blipFill rotWithShape="1">
            <a:blip r:embed="rId6">
              <a:alphaModFix/>
            </a:blip>
            <a:stretch>
              <a:fillRect b="0" l="0" r="0" t="0"/>
            </a:stretch>
          </a:blipFill>
          <a:ln>
            <a:noFill/>
          </a:ln>
        </p:spPr>
      </p:sp>
      <p:sp>
        <p:nvSpPr>
          <p:cNvPr id="809" name="Google Shape;809;p54"/>
          <p:cNvSpPr txBox="1"/>
          <p:nvPr/>
        </p:nvSpPr>
        <p:spPr>
          <a:xfrm>
            <a:off x="10441900" y="1945275"/>
            <a:ext cx="4968600" cy="1622100"/>
          </a:xfrm>
          <a:prstGeom prst="rect">
            <a:avLst/>
          </a:prstGeom>
          <a:noFill/>
          <a:ln>
            <a:noFill/>
          </a:ln>
        </p:spPr>
        <p:txBody>
          <a:bodyPr anchorCtr="0" anchor="t" bIns="0" lIns="0" spcFirstLastPara="1" rIns="0" wrap="square" tIns="0">
            <a:spAutoFit/>
          </a:bodyPr>
          <a:lstStyle/>
          <a:p>
            <a:pPr indent="0" lvl="0" marL="0" marR="0" rtl="0" algn="ctr">
              <a:lnSpc>
                <a:spcPct val="119958"/>
              </a:lnSpc>
              <a:spcBef>
                <a:spcPts val="0"/>
              </a:spcBef>
              <a:spcAft>
                <a:spcPts val="0"/>
              </a:spcAft>
              <a:buNone/>
            </a:pPr>
            <a:r>
              <a:rPr lang="en-US" sz="3100">
                <a:latin typeface="Roboto"/>
                <a:ea typeface="Roboto"/>
                <a:cs typeface="Roboto"/>
                <a:sym typeface="Roboto"/>
              </a:rPr>
              <a:t>Among the ever-changing regulations in business are employment laws.</a:t>
            </a:r>
            <a:endParaRPr sz="3100"/>
          </a:p>
        </p:txBody>
      </p:sp>
      <p:sp>
        <p:nvSpPr>
          <p:cNvPr id="810" name="Google Shape;810;p54"/>
          <p:cNvSpPr txBox="1"/>
          <p:nvPr/>
        </p:nvSpPr>
        <p:spPr>
          <a:xfrm>
            <a:off x="10430302" y="1245552"/>
            <a:ext cx="5751000" cy="646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200">
                <a:latin typeface="Roboto"/>
                <a:ea typeface="Roboto"/>
                <a:cs typeface="Roboto"/>
                <a:sym typeface="Roboto"/>
              </a:rPr>
              <a:t>Employment and Labor</a:t>
            </a:r>
            <a:endParaRPr/>
          </a:p>
        </p:txBody>
      </p:sp>
      <p:sp>
        <p:nvSpPr>
          <p:cNvPr id="811" name="Google Shape;811;p54"/>
          <p:cNvSpPr/>
          <p:nvPr/>
        </p:nvSpPr>
        <p:spPr>
          <a:xfrm>
            <a:off x="1411151" y="5278932"/>
            <a:ext cx="7622929" cy="4439097"/>
          </a:xfrm>
          <a:custGeom>
            <a:rect b="b" l="l" r="r" t="t"/>
            <a:pathLst>
              <a:path extrusionOk="0" h="4439097" w="6614255">
                <a:moveTo>
                  <a:pt x="0" y="0"/>
                </a:moveTo>
                <a:lnTo>
                  <a:pt x="6614255" y="0"/>
                </a:lnTo>
                <a:lnTo>
                  <a:pt x="6614255" y="4439097"/>
                </a:lnTo>
                <a:lnTo>
                  <a:pt x="0" y="4439097"/>
                </a:lnTo>
                <a:lnTo>
                  <a:pt x="0" y="0"/>
                </a:lnTo>
                <a:close/>
              </a:path>
            </a:pathLst>
          </a:custGeom>
          <a:blipFill rotWithShape="1">
            <a:blip r:embed="rId6">
              <a:alphaModFix/>
            </a:blip>
            <a:stretch>
              <a:fillRect b="0" l="0" r="0" t="0"/>
            </a:stretch>
          </a:blipFill>
          <a:ln>
            <a:noFill/>
          </a:ln>
        </p:spPr>
      </p:sp>
      <p:sp>
        <p:nvSpPr>
          <p:cNvPr id="812" name="Google Shape;812;p54"/>
          <p:cNvSpPr txBox="1"/>
          <p:nvPr/>
        </p:nvSpPr>
        <p:spPr>
          <a:xfrm>
            <a:off x="1899875" y="6502825"/>
            <a:ext cx="5745600" cy="2052900"/>
          </a:xfrm>
          <a:prstGeom prst="rect">
            <a:avLst/>
          </a:prstGeom>
          <a:noFill/>
          <a:ln>
            <a:noFill/>
          </a:ln>
        </p:spPr>
        <p:txBody>
          <a:bodyPr anchorCtr="0" anchor="t" bIns="0" lIns="0" spcFirstLastPara="1" rIns="0" wrap="square" tIns="0">
            <a:spAutoFit/>
          </a:bodyPr>
          <a:lstStyle/>
          <a:p>
            <a:pPr indent="0" lvl="0" marL="0" marR="0" rtl="0" algn="ctr">
              <a:lnSpc>
                <a:spcPct val="119958"/>
              </a:lnSpc>
              <a:spcBef>
                <a:spcPts val="0"/>
              </a:spcBef>
              <a:spcAft>
                <a:spcPts val="0"/>
              </a:spcAft>
              <a:buNone/>
            </a:pPr>
            <a:r>
              <a:rPr lang="en-US" sz="2900">
                <a:latin typeface="Roboto"/>
                <a:ea typeface="Roboto"/>
                <a:cs typeface="Roboto"/>
                <a:sym typeface="Roboto"/>
              </a:rPr>
              <a:t>The carbon footprint of businesses on the environment is regulated by the Department of Environment and Natural Resources (DENR).</a:t>
            </a:r>
            <a:endParaRPr sz="2900"/>
          </a:p>
        </p:txBody>
      </p:sp>
      <p:sp>
        <p:nvSpPr>
          <p:cNvPr id="813" name="Google Shape;813;p54"/>
          <p:cNvSpPr txBox="1"/>
          <p:nvPr/>
        </p:nvSpPr>
        <p:spPr>
          <a:xfrm>
            <a:off x="1899825" y="5650711"/>
            <a:ext cx="5745600" cy="646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200">
                <a:latin typeface="Roboto"/>
                <a:ea typeface="Roboto"/>
                <a:cs typeface="Roboto"/>
                <a:sym typeface="Roboto"/>
              </a:rPr>
              <a:t>Environmental</a:t>
            </a:r>
            <a:endParaRPr/>
          </a:p>
        </p:txBody>
      </p:sp>
      <p:sp>
        <p:nvSpPr>
          <p:cNvPr id="814" name="Google Shape;814;p54"/>
          <p:cNvSpPr/>
          <p:nvPr/>
        </p:nvSpPr>
        <p:spPr>
          <a:xfrm>
            <a:off x="9636375" y="5278939"/>
            <a:ext cx="7622929" cy="4439097"/>
          </a:xfrm>
          <a:custGeom>
            <a:rect b="b" l="l" r="r" t="t"/>
            <a:pathLst>
              <a:path extrusionOk="0" h="4439097" w="6614255">
                <a:moveTo>
                  <a:pt x="0" y="0"/>
                </a:moveTo>
                <a:lnTo>
                  <a:pt x="6614255" y="0"/>
                </a:lnTo>
                <a:lnTo>
                  <a:pt x="6614255" y="4439097"/>
                </a:lnTo>
                <a:lnTo>
                  <a:pt x="0" y="4439097"/>
                </a:lnTo>
                <a:lnTo>
                  <a:pt x="0" y="0"/>
                </a:lnTo>
                <a:close/>
              </a:path>
            </a:pathLst>
          </a:custGeom>
          <a:blipFill rotWithShape="1">
            <a:blip r:embed="rId5">
              <a:alphaModFix/>
            </a:blip>
            <a:stretch>
              <a:fillRect b="0" l="0" r="0" t="0"/>
            </a:stretch>
          </a:blipFill>
          <a:ln>
            <a:noFill/>
          </a:ln>
        </p:spPr>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DFFFA"/>
        </a:solidFill>
      </p:bgPr>
    </p:bg>
    <p:spTree>
      <p:nvGrpSpPr>
        <p:cNvPr id="818" name="Shape 818"/>
        <p:cNvGrpSpPr/>
        <p:nvPr/>
      </p:nvGrpSpPr>
      <p:grpSpPr>
        <a:xfrm>
          <a:off x="0" y="0"/>
          <a:ext cx="0" cy="0"/>
          <a:chOff x="0" y="0"/>
          <a:chExt cx="0" cy="0"/>
        </a:xfrm>
      </p:grpSpPr>
      <p:sp>
        <p:nvSpPr>
          <p:cNvPr id="819" name="Google Shape;819;p55"/>
          <p:cNvSpPr/>
          <p:nvPr/>
        </p:nvSpPr>
        <p:spPr>
          <a:xfrm rot="9302098">
            <a:off x="13114827" y="4238048"/>
            <a:ext cx="7238074" cy="6224743"/>
          </a:xfrm>
          <a:custGeom>
            <a:rect b="b" l="l" r="r" t="t"/>
            <a:pathLst>
              <a:path extrusionOk="0" h="6218334" w="7230621">
                <a:moveTo>
                  <a:pt x="0" y="0"/>
                </a:moveTo>
                <a:lnTo>
                  <a:pt x="7230621" y="0"/>
                </a:lnTo>
                <a:lnTo>
                  <a:pt x="7230621" y="6218334"/>
                </a:lnTo>
                <a:lnTo>
                  <a:pt x="0" y="6218334"/>
                </a:lnTo>
                <a:lnTo>
                  <a:pt x="0" y="0"/>
                </a:lnTo>
                <a:close/>
              </a:path>
            </a:pathLst>
          </a:custGeom>
          <a:blipFill rotWithShape="1">
            <a:blip r:embed="rId3">
              <a:alphaModFix/>
            </a:blip>
            <a:stretch>
              <a:fillRect b="0" l="0" r="0" t="0"/>
            </a:stretch>
          </a:blipFill>
          <a:ln>
            <a:noFill/>
          </a:ln>
        </p:spPr>
      </p:sp>
      <p:sp>
        <p:nvSpPr>
          <p:cNvPr id="820" name="Google Shape;820;p55"/>
          <p:cNvSpPr/>
          <p:nvPr/>
        </p:nvSpPr>
        <p:spPr>
          <a:xfrm rot="-1720742">
            <a:off x="-2031092" y="-541451"/>
            <a:ext cx="7736744" cy="6653600"/>
          </a:xfrm>
          <a:custGeom>
            <a:rect b="b" l="l" r="r" t="t"/>
            <a:pathLst>
              <a:path extrusionOk="0" h="6652249" w="7735173">
                <a:moveTo>
                  <a:pt x="0" y="0"/>
                </a:moveTo>
                <a:lnTo>
                  <a:pt x="7735173" y="0"/>
                </a:lnTo>
                <a:lnTo>
                  <a:pt x="7735173" y="6652249"/>
                </a:lnTo>
                <a:lnTo>
                  <a:pt x="0" y="6652249"/>
                </a:lnTo>
                <a:lnTo>
                  <a:pt x="0" y="0"/>
                </a:lnTo>
                <a:close/>
              </a:path>
            </a:pathLst>
          </a:custGeom>
          <a:blipFill rotWithShape="1">
            <a:blip r:embed="rId4">
              <a:alphaModFix/>
            </a:blip>
            <a:stretch>
              <a:fillRect b="0" l="0" r="0" t="0"/>
            </a:stretch>
          </a:blipFill>
          <a:ln>
            <a:noFill/>
          </a:ln>
        </p:spPr>
      </p:sp>
      <p:sp>
        <p:nvSpPr>
          <p:cNvPr id="821" name="Google Shape;821;p55"/>
          <p:cNvSpPr/>
          <p:nvPr/>
        </p:nvSpPr>
        <p:spPr>
          <a:xfrm>
            <a:off x="1411151" y="704400"/>
            <a:ext cx="7622929" cy="4439097"/>
          </a:xfrm>
          <a:custGeom>
            <a:rect b="b" l="l" r="r" t="t"/>
            <a:pathLst>
              <a:path extrusionOk="0" h="4439097" w="6614255">
                <a:moveTo>
                  <a:pt x="0" y="0"/>
                </a:moveTo>
                <a:lnTo>
                  <a:pt x="6614255" y="0"/>
                </a:lnTo>
                <a:lnTo>
                  <a:pt x="6614255" y="4439097"/>
                </a:lnTo>
                <a:lnTo>
                  <a:pt x="0" y="4439097"/>
                </a:lnTo>
                <a:lnTo>
                  <a:pt x="0" y="0"/>
                </a:lnTo>
                <a:close/>
              </a:path>
            </a:pathLst>
          </a:custGeom>
          <a:blipFill rotWithShape="1">
            <a:blip r:embed="rId5">
              <a:alphaModFix/>
            </a:blip>
            <a:stretch>
              <a:fillRect b="0" l="0" r="0" t="0"/>
            </a:stretch>
          </a:blipFill>
          <a:ln>
            <a:noFill/>
          </a:ln>
        </p:spPr>
      </p:sp>
      <p:sp>
        <p:nvSpPr>
          <p:cNvPr id="822" name="Google Shape;822;p55"/>
          <p:cNvSpPr/>
          <p:nvPr/>
        </p:nvSpPr>
        <p:spPr>
          <a:xfrm>
            <a:off x="9636375" y="568975"/>
            <a:ext cx="7622929" cy="4439097"/>
          </a:xfrm>
          <a:custGeom>
            <a:rect b="b" l="l" r="r" t="t"/>
            <a:pathLst>
              <a:path extrusionOk="0" h="4439097" w="6614255">
                <a:moveTo>
                  <a:pt x="0" y="0"/>
                </a:moveTo>
                <a:lnTo>
                  <a:pt x="6614255" y="0"/>
                </a:lnTo>
                <a:lnTo>
                  <a:pt x="6614255" y="4439097"/>
                </a:lnTo>
                <a:lnTo>
                  <a:pt x="0" y="4439097"/>
                </a:lnTo>
                <a:lnTo>
                  <a:pt x="0" y="0"/>
                </a:lnTo>
                <a:close/>
              </a:path>
            </a:pathLst>
          </a:custGeom>
          <a:blipFill rotWithShape="1">
            <a:blip r:embed="rId6">
              <a:alphaModFix/>
            </a:blip>
            <a:stretch>
              <a:fillRect b="0" l="0" r="0" t="0"/>
            </a:stretch>
          </a:blipFill>
          <a:ln>
            <a:noFill/>
          </a:ln>
        </p:spPr>
      </p:sp>
      <p:sp>
        <p:nvSpPr>
          <p:cNvPr id="823" name="Google Shape;823;p55"/>
          <p:cNvSpPr txBox="1"/>
          <p:nvPr/>
        </p:nvSpPr>
        <p:spPr>
          <a:xfrm>
            <a:off x="10441900" y="1555000"/>
            <a:ext cx="5307600" cy="2766900"/>
          </a:xfrm>
          <a:prstGeom prst="rect">
            <a:avLst/>
          </a:prstGeom>
          <a:noFill/>
          <a:ln>
            <a:noFill/>
          </a:ln>
        </p:spPr>
        <p:txBody>
          <a:bodyPr anchorCtr="0" anchor="t" bIns="0" lIns="0" spcFirstLastPara="1" rIns="0" wrap="square" tIns="0">
            <a:spAutoFit/>
          </a:bodyPr>
          <a:lstStyle/>
          <a:p>
            <a:pPr indent="0" lvl="0" marL="0" marR="0" rtl="0" algn="ctr">
              <a:lnSpc>
                <a:spcPct val="119958"/>
              </a:lnSpc>
              <a:spcBef>
                <a:spcPts val="0"/>
              </a:spcBef>
              <a:spcAft>
                <a:spcPts val="0"/>
              </a:spcAft>
              <a:buNone/>
            </a:pPr>
            <a:r>
              <a:rPr lang="en-US" sz="3100">
                <a:latin typeface="Roboto"/>
                <a:ea typeface="Roboto"/>
                <a:cs typeface="Roboto"/>
                <a:sym typeface="Roboto"/>
              </a:rPr>
              <a:t>Sensitive information is usually collected from employees and customers during hiring and business transactions</a:t>
            </a:r>
            <a:endParaRPr sz="3100"/>
          </a:p>
        </p:txBody>
      </p:sp>
      <p:sp>
        <p:nvSpPr>
          <p:cNvPr id="824" name="Google Shape;824;p55"/>
          <p:cNvSpPr txBox="1"/>
          <p:nvPr/>
        </p:nvSpPr>
        <p:spPr>
          <a:xfrm>
            <a:off x="10430300" y="1016749"/>
            <a:ext cx="5751000" cy="646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200">
                <a:latin typeface="Roboto"/>
                <a:ea typeface="Roboto"/>
                <a:cs typeface="Roboto"/>
                <a:sym typeface="Roboto"/>
              </a:rPr>
              <a:t>Privacy</a:t>
            </a:r>
            <a:endParaRPr/>
          </a:p>
        </p:txBody>
      </p:sp>
      <p:sp>
        <p:nvSpPr>
          <p:cNvPr id="825" name="Google Shape;825;p55"/>
          <p:cNvSpPr/>
          <p:nvPr/>
        </p:nvSpPr>
        <p:spPr>
          <a:xfrm>
            <a:off x="1411151" y="5278932"/>
            <a:ext cx="7622929" cy="4439097"/>
          </a:xfrm>
          <a:custGeom>
            <a:rect b="b" l="l" r="r" t="t"/>
            <a:pathLst>
              <a:path extrusionOk="0" h="4439097" w="6614255">
                <a:moveTo>
                  <a:pt x="0" y="0"/>
                </a:moveTo>
                <a:lnTo>
                  <a:pt x="6614255" y="0"/>
                </a:lnTo>
                <a:lnTo>
                  <a:pt x="6614255" y="4439097"/>
                </a:lnTo>
                <a:lnTo>
                  <a:pt x="0" y="4439097"/>
                </a:lnTo>
                <a:lnTo>
                  <a:pt x="0" y="0"/>
                </a:lnTo>
                <a:close/>
              </a:path>
            </a:pathLst>
          </a:custGeom>
          <a:blipFill rotWithShape="1">
            <a:blip r:embed="rId6">
              <a:alphaModFix/>
            </a:blip>
            <a:stretch>
              <a:fillRect b="0" l="0" r="0" t="0"/>
            </a:stretch>
          </a:blipFill>
          <a:ln>
            <a:noFill/>
          </a:ln>
        </p:spPr>
      </p:sp>
      <p:sp>
        <p:nvSpPr>
          <p:cNvPr id="826" name="Google Shape;826;p55"/>
          <p:cNvSpPr/>
          <p:nvPr/>
        </p:nvSpPr>
        <p:spPr>
          <a:xfrm>
            <a:off x="9636375" y="5278939"/>
            <a:ext cx="7622929" cy="4439097"/>
          </a:xfrm>
          <a:custGeom>
            <a:rect b="b" l="l" r="r" t="t"/>
            <a:pathLst>
              <a:path extrusionOk="0" h="4439097" w="6614255">
                <a:moveTo>
                  <a:pt x="0" y="0"/>
                </a:moveTo>
                <a:lnTo>
                  <a:pt x="6614255" y="0"/>
                </a:lnTo>
                <a:lnTo>
                  <a:pt x="6614255" y="4439097"/>
                </a:lnTo>
                <a:lnTo>
                  <a:pt x="0" y="4439097"/>
                </a:lnTo>
                <a:lnTo>
                  <a:pt x="0" y="0"/>
                </a:lnTo>
                <a:close/>
              </a:path>
            </a:pathLst>
          </a:custGeom>
          <a:blipFill rotWithShape="1">
            <a:blip r:embed="rId5">
              <a:alphaModFix/>
            </a:blip>
            <a:stretch>
              <a:fillRect b="0" l="0" r="0" t="0"/>
            </a:stretch>
          </a:blipFill>
          <a:ln>
            <a:noFill/>
          </a:ln>
        </p:spPr>
      </p:sp>
      <p:sp>
        <p:nvSpPr>
          <p:cNvPr id="827" name="Google Shape;827;p55"/>
          <p:cNvSpPr txBox="1"/>
          <p:nvPr/>
        </p:nvSpPr>
        <p:spPr>
          <a:xfrm>
            <a:off x="10125500" y="6297225"/>
            <a:ext cx="5504400" cy="2499000"/>
          </a:xfrm>
          <a:prstGeom prst="rect">
            <a:avLst/>
          </a:prstGeom>
          <a:noFill/>
          <a:ln>
            <a:noFill/>
          </a:ln>
        </p:spPr>
        <p:txBody>
          <a:bodyPr anchorCtr="0" anchor="t" bIns="0" lIns="0" spcFirstLastPara="1" rIns="0" wrap="square" tIns="0">
            <a:spAutoFit/>
          </a:bodyPr>
          <a:lstStyle/>
          <a:p>
            <a:pPr indent="0" lvl="0" marL="0" marR="0" rtl="0" algn="l">
              <a:lnSpc>
                <a:spcPct val="119958"/>
              </a:lnSpc>
              <a:spcBef>
                <a:spcPts val="0"/>
              </a:spcBef>
              <a:spcAft>
                <a:spcPts val="0"/>
              </a:spcAft>
              <a:buNone/>
            </a:pPr>
            <a:r>
              <a:rPr lang="en-US" sz="2800">
                <a:latin typeface="Roboto"/>
                <a:ea typeface="Roboto"/>
                <a:cs typeface="Roboto"/>
                <a:sym typeface="Roboto"/>
              </a:rPr>
              <a:t>The safety and health laws ensures that employees provide safe and sanitary work environments through frequent inspections and a grading scale.</a:t>
            </a:r>
            <a:endParaRPr sz="2800"/>
          </a:p>
        </p:txBody>
      </p:sp>
      <p:sp>
        <p:nvSpPr>
          <p:cNvPr id="828" name="Google Shape;828;p55"/>
          <p:cNvSpPr txBox="1"/>
          <p:nvPr/>
        </p:nvSpPr>
        <p:spPr>
          <a:xfrm>
            <a:off x="10125502" y="5650716"/>
            <a:ext cx="5751000" cy="646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200">
                <a:latin typeface="Roboto"/>
                <a:ea typeface="Roboto"/>
                <a:cs typeface="Roboto"/>
                <a:sym typeface="Roboto"/>
              </a:rPr>
              <a:t>Safety &amp; Health</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ACC"/>
            </a:gs>
            <a:gs pos="100000">
              <a:srgbClr val="CDFFFA"/>
            </a:gs>
          </a:gsLst>
          <a:lin ang="0" scaled="0"/>
        </a:gradFill>
      </p:bgPr>
    </p:bg>
    <p:spTree>
      <p:nvGrpSpPr>
        <p:cNvPr id="832" name="Shape 832"/>
        <p:cNvGrpSpPr/>
        <p:nvPr/>
      </p:nvGrpSpPr>
      <p:grpSpPr>
        <a:xfrm>
          <a:off x="0" y="0"/>
          <a:ext cx="0" cy="0"/>
          <a:chOff x="0" y="0"/>
          <a:chExt cx="0" cy="0"/>
        </a:xfrm>
      </p:grpSpPr>
      <p:sp>
        <p:nvSpPr>
          <p:cNvPr id="833" name="Google Shape;833;p56"/>
          <p:cNvSpPr/>
          <p:nvPr/>
        </p:nvSpPr>
        <p:spPr>
          <a:xfrm flipH="1" rot="4969302">
            <a:off x="-2540684" y="205745"/>
            <a:ext cx="7156514" cy="6154602"/>
          </a:xfrm>
          <a:custGeom>
            <a:rect b="b" l="l" r="r" t="t"/>
            <a:pathLst>
              <a:path extrusionOk="0" h="6152507" w="7154078">
                <a:moveTo>
                  <a:pt x="7154078" y="0"/>
                </a:moveTo>
                <a:lnTo>
                  <a:pt x="0" y="0"/>
                </a:lnTo>
                <a:lnTo>
                  <a:pt x="0" y="6152507"/>
                </a:lnTo>
                <a:lnTo>
                  <a:pt x="7154078" y="6152507"/>
                </a:lnTo>
                <a:lnTo>
                  <a:pt x="7154078" y="0"/>
                </a:lnTo>
                <a:close/>
              </a:path>
            </a:pathLst>
          </a:custGeom>
          <a:blipFill rotWithShape="1">
            <a:blip r:embed="rId3">
              <a:alphaModFix/>
            </a:blip>
            <a:stretch>
              <a:fillRect b="0" l="0" r="0" t="0"/>
            </a:stretch>
          </a:blipFill>
          <a:ln>
            <a:noFill/>
          </a:ln>
        </p:spPr>
      </p:sp>
      <p:sp>
        <p:nvSpPr>
          <p:cNvPr id="834" name="Google Shape;834;p56"/>
          <p:cNvSpPr/>
          <p:nvPr/>
        </p:nvSpPr>
        <p:spPr>
          <a:xfrm>
            <a:off x="1464559" y="2673257"/>
            <a:ext cx="8343726" cy="6098505"/>
          </a:xfrm>
          <a:custGeom>
            <a:rect b="b" l="l" r="r" t="t"/>
            <a:pathLst>
              <a:path extrusionOk="0" h="6098505" w="8343726">
                <a:moveTo>
                  <a:pt x="0" y="0"/>
                </a:moveTo>
                <a:lnTo>
                  <a:pt x="8343726" y="0"/>
                </a:lnTo>
                <a:lnTo>
                  <a:pt x="8343726" y="6098505"/>
                </a:lnTo>
                <a:lnTo>
                  <a:pt x="0" y="6098505"/>
                </a:lnTo>
                <a:lnTo>
                  <a:pt x="0" y="0"/>
                </a:lnTo>
                <a:close/>
              </a:path>
            </a:pathLst>
          </a:custGeom>
          <a:blipFill rotWithShape="1">
            <a:blip r:embed="rId4">
              <a:alphaModFix/>
            </a:blip>
            <a:stretch>
              <a:fillRect b="0" l="0" r="0" t="0"/>
            </a:stretch>
          </a:blipFill>
          <a:ln>
            <a:noFill/>
          </a:ln>
        </p:spPr>
      </p:sp>
      <p:grpSp>
        <p:nvGrpSpPr>
          <p:cNvPr id="835" name="Google Shape;835;p56"/>
          <p:cNvGrpSpPr/>
          <p:nvPr/>
        </p:nvGrpSpPr>
        <p:grpSpPr>
          <a:xfrm>
            <a:off x="1859250" y="3908702"/>
            <a:ext cx="7554375" cy="3835348"/>
            <a:chOff x="-5" y="-3018644"/>
            <a:chExt cx="10072500" cy="5113797"/>
          </a:xfrm>
        </p:grpSpPr>
        <p:sp>
          <p:nvSpPr>
            <p:cNvPr id="836" name="Google Shape;836;p56"/>
            <p:cNvSpPr txBox="1"/>
            <p:nvPr/>
          </p:nvSpPr>
          <p:spPr>
            <a:xfrm>
              <a:off x="-5" y="-2121646"/>
              <a:ext cx="10072500" cy="4216800"/>
            </a:xfrm>
            <a:prstGeom prst="rect">
              <a:avLst/>
            </a:prstGeom>
            <a:noFill/>
            <a:ln>
              <a:noFill/>
            </a:ln>
          </p:spPr>
          <p:txBody>
            <a:bodyPr anchorCtr="0" anchor="t" bIns="0" lIns="0" spcFirstLastPara="1" rIns="0" wrap="square" tIns="0">
              <a:spAutoFit/>
            </a:bodyPr>
            <a:lstStyle/>
            <a:p>
              <a:pPr indent="0" lvl="0" marL="0" rtl="0" algn="ctr">
                <a:lnSpc>
                  <a:spcPct val="120005"/>
                </a:lnSpc>
                <a:spcBef>
                  <a:spcPts val="0"/>
                </a:spcBef>
                <a:spcAft>
                  <a:spcPts val="0"/>
                </a:spcAft>
                <a:buSzPts val="1100"/>
                <a:buNone/>
              </a:pPr>
              <a:r>
                <a:rPr lang="en-US" sz="6043">
                  <a:latin typeface="Bungee"/>
                  <a:ea typeface="Bungee"/>
                  <a:cs typeface="Bungee"/>
                  <a:sym typeface="Bungee"/>
                </a:rPr>
                <a:t>Political Environment of Business</a:t>
              </a:r>
              <a:endParaRPr sz="6043">
                <a:latin typeface="Bungee"/>
                <a:ea typeface="Bungee"/>
                <a:cs typeface="Bungee"/>
                <a:sym typeface="Bungee"/>
              </a:endParaRPr>
            </a:p>
          </p:txBody>
        </p:sp>
        <p:sp>
          <p:nvSpPr>
            <p:cNvPr id="837" name="Google Shape;837;p56"/>
            <p:cNvSpPr txBox="1"/>
            <p:nvPr/>
          </p:nvSpPr>
          <p:spPr>
            <a:xfrm>
              <a:off x="-5" y="-3018644"/>
              <a:ext cx="10072500" cy="2874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t/>
              </a:r>
              <a:endParaRPr/>
            </a:p>
          </p:txBody>
        </p:sp>
      </p:grpSp>
      <p:grpSp>
        <p:nvGrpSpPr>
          <p:cNvPr id="838" name="Google Shape;838;p56"/>
          <p:cNvGrpSpPr/>
          <p:nvPr/>
        </p:nvGrpSpPr>
        <p:grpSpPr>
          <a:xfrm>
            <a:off x="13710228" y="80285"/>
            <a:ext cx="4539009" cy="4560886"/>
            <a:chOff x="0" y="0"/>
            <a:chExt cx="6052012" cy="6081181"/>
          </a:xfrm>
        </p:grpSpPr>
        <p:grpSp>
          <p:nvGrpSpPr>
            <p:cNvPr id="839" name="Google Shape;839;p56"/>
            <p:cNvGrpSpPr/>
            <p:nvPr/>
          </p:nvGrpSpPr>
          <p:grpSpPr>
            <a:xfrm>
              <a:off x="287878" y="317047"/>
              <a:ext cx="5764134" cy="5764134"/>
              <a:chOff x="0" y="0"/>
              <a:chExt cx="812800" cy="812800"/>
            </a:xfrm>
          </p:grpSpPr>
          <p:sp>
            <p:nvSpPr>
              <p:cNvPr id="840" name="Google Shape;840;p5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5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2" name="Google Shape;842;p56"/>
            <p:cNvGrpSpPr/>
            <p:nvPr/>
          </p:nvGrpSpPr>
          <p:grpSpPr>
            <a:xfrm>
              <a:off x="0" y="0"/>
              <a:ext cx="5764134" cy="5764134"/>
              <a:chOff x="0" y="0"/>
              <a:chExt cx="812800" cy="812800"/>
            </a:xfrm>
          </p:grpSpPr>
          <p:sp>
            <p:nvSpPr>
              <p:cNvPr id="843" name="Google Shape;843;p5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475"/>
              </a:solidFill>
              <a:ln cap="sq" cmpd="sng" w="133350">
                <a:solidFill>
                  <a:srgbClr val="00000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5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845" name="Google Shape;845;p56"/>
          <p:cNvSpPr/>
          <p:nvPr/>
        </p:nvSpPr>
        <p:spPr>
          <a:xfrm>
            <a:off x="10535525" y="152875"/>
            <a:ext cx="6755641" cy="7550658"/>
          </a:xfrm>
          <a:custGeom>
            <a:rect b="b" l="l" r="r" t="t"/>
            <a:pathLst>
              <a:path extrusionOk="0" h="4114800" w="5629701">
                <a:moveTo>
                  <a:pt x="0" y="0"/>
                </a:moveTo>
                <a:lnTo>
                  <a:pt x="5629702" y="0"/>
                </a:lnTo>
                <a:lnTo>
                  <a:pt x="5629702" y="4114800"/>
                </a:lnTo>
                <a:lnTo>
                  <a:pt x="0" y="4114800"/>
                </a:lnTo>
                <a:lnTo>
                  <a:pt x="0" y="0"/>
                </a:lnTo>
                <a:close/>
              </a:path>
            </a:pathLst>
          </a:custGeom>
          <a:blipFill rotWithShape="1">
            <a:blip r:embed="rId5">
              <a:alphaModFix/>
            </a:blip>
            <a:stretch>
              <a:fillRect b="0" l="0" r="0" t="0"/>
            </a:stretch>
          </a:blipFill>
          <a:ln>
            <a:noFill/>
          </a:ln>
        </p:spPr>
      </p:sp>
      <p:sp>
        <p:nvSpPr>
          <p:cNvPr id="846" name="Google Shape;846;p56"/>
          <p:cNvSpPr txBox="1"/>
          <p:nvPr/>
        </p:nvSpPr>
        <p:spPr>
          <a:xfrm>
            <a:off x="10816075" y="1423675"/>
            <a:ext cx="6289500" cy="5809200"/>
          </a:xfrm>
          <a:prstGeom prst="rect">
            <a:avLst/>
          </a:prstGeom>
          <a:noFill/>
          <a:ln>
            <a:noFill/>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lang="en-US" sz="3700">
                <a:solidFill>
                  <a:schemeClr val="dk1"/>
                </a:solidFill>
                <a:latin typeface="Roboto"/>
                <a:ea typeface="Roboto"/>
                <a:cs typeface="Roboto"/>
                <a:sym typeface="Roboto"/>
              </a:rPr>
              <a:t>Regardless of how attractive the economic prospects of a particular country or regions are, doing business there might prove to be financially devastating if the host </a:t>
            </a:r>
            <a:r>
              <a:rPr lang="en-US" sz="3700">
                <a:solidFill>
                  <a:schemeClr val="dk1"/>
                </a:solidFill>
                <a:latin typeface="Roboto"/>
                <a:ea typeface="Roboto"/>
                <a:cs typeface="Roboto"/>
                <a:sym typeface="Roboto"/>
              </a:rPr>
              <a:t>government</a:t>
            </a:r>
            <a:r>
              <a:rPr lang="en-US" sz="3700">
                <a:solidFill>
                  <a:schemeClr val="dk1"/>
                </a:solidFill>
                <a:latin typeface="Roboto"/>
                <a:ea typeface="Roboto"/>
                <a:cs typeface="Roboto"/>
                <a:sym typeface="Roboto"/>
              </a:rPr>
              <a:t> imposes heavy financial </a:t>
            </a:r>
            <a:r>
              <a:rPr lang="en-US" sz="3700">
                <a:solidFill>
                  <a:schemeClr val="dk1"/>
                </a:solidFill>
                <a:latin typeface="Roboto"/>
                <a:ea typeface="Roboto"/>
                <a:cs typeface="Roboto"/>
                <a:sym typeface="Roboto"/>
              </a:rPr>
              <a:t>consequential</a:t>
            </a:r>
            <a:r>
              <a:rPr lang="en-US" sz="3700">
                <a:solidFill>
                  <a:schemeClr val="dk1"/>
                </a:solidFill>
                <a:latin typeface="Roboto"/>
                <a:ea typeface="Roboto"/>
                <a:cs typeface="Roboto"/>
                <a:sym typeface="Roboto"/>
              </a:rPr>
              <a:t> penalties </a:t>
            </a:r>
            <a:r>
              <a:rPr lang="en-US" sz="3700">
                <a:solidFill>
                  <a:schemeClr val="dk1"/>
                </a:solidFill>
                <a:latin typeface="Roboto"/>
                <a:ea typeface="Roboto"/>
                <a:cs typeface="Roboto"/>
                <a:sym typeface="Roboto"/>
              </a:rPr>
              <a:t>on</a:t>
            </a:r>
            <a:r>
              <a:rPr lang="en-US" sz="3700">
                <a:solidFill>
                  <a:schemeClr val="dk1"/>
                </a:solidFill>
                <a:latin typeface="Roboto"/>
                <a:ea typeface="Roboto"/>
                <a:cs typeface="Roboto"/>
                <a:sym typeface="Roboto"/>
              </a:rPr>
              <a:t>  company.</a:t>
            </a:r>
            <a:endParaRPr sz="3600">
              <a:latin typeface="Roboto"/>
              <a:ea typeface="Roboto"/>
              <a:cs typeface="Roboto"/>
              <a:sym typeface="Roboto"/>
            </a:endParaRPr>
          </a:p>
        </p:txBody>
      </p:sp>
      <p:sp>
        <p:nvSpPr>
          <p:cNvPr id="847" name="Google Shape;847;p56"/>
          <p:cNvSpPr/>
          <p:nvPr/>
        </p:nvSpPr>
        <p:spPr>
          <a:xfrm>
            <a:off x="3570916" y="685667"/>
            <a:ext cx="1471189" cy="1372218"/>
          </a:xfrm>
          <a:custGeom>
            <a:rect b="b" l="l" r="r" t="t"/>
            <a:pathLst>
              <a:path extrusionOk="0" h="1372218" w="1471189">
                <a:moveTo>
                  <a:pt x="0" y="0"/>
                </a:moveTo>
                <a:lnTo>
                  <a:pt x="1471189" y="0"/>
                </a:lnTo>
                <a:lnTo>
                  <a:pt x="1471189" y="1372218"/>
                </a:lnTo>
                <a:lnTo>
                  <a:pt x="0" y="1372218"/>
                </a:lnTo>
                <a:lnTo>
                  <a:pt x="0" y="0"/>
                </a:lnTo>
                <a:close/>
              </a:path>
            </a:pathLst>
          </a:custGeom>
          <a:blipFill rotWithShape="1">
            <a:blip r:embed="rId6">
              <a:alphaModFix/>
            </a:blip>
            <a:stretch>
              <a:fillRect b="0" l="0" r="0" t="0"/>
            </a:stretch>
          </a:blipFill>
          <a:ln>
            <a:noFill/>
          </a:ln>
        </p:spPr>
      </p:sp>
      <p:sp>
        <p:nvSpPr>
          <p:cNvPr id="848" name="Google Shape;848;p56"/>
          <p:cNvSpPr/>
          <p:nvPr/>
        </p:nvSpPr>
        <p:spPr>
          <a:xfrm>
            <a:off x="5140152" y="685667"/>
            <a:ext cx="1471189" cy="1372218"/>
          </a:xfrm>
          <a:custGeom>
            <a:rect b="b" l="l" r="r" t="t"/>
            <a:pathLst>
              <a:path extrusionOk="0" h="1372218" w="1471189">
                <a:moveTo>
                  <a:pt x="0" y="0"/>
                </a:moveTo>
                <a:lnTo>
                  <a:pt x="1471189" y="0"/>
                </a:lnTo>
                <a:lnTo>
                  <a:pt x="1471189" y="1372218"/>
                </a:lnTo>
                <a:lnTo>
                  <a:pt x="0" y="1372218"/>
                </a:lnTo>
                <a:lnTo>
                  <a:pt x="0" y="0"/>
                </a:lnTo>
                <a:close/>
              </a:path>
            </a:pathLst>
          </a:custGeom>
          <a:blipFill rotWithShape="1">
            <a:blip r:embed="rId7">
              <a:alphaModFix/>
            </a:blip>
            <a:stretch>
              <a:fillRect b="0" l="0" r="0" t="0"/>
            </a:stretch>
          </a:blipFill>
          <a:ln>
            <a:noFill/>
          </a:ln>
        </p:spPr>
      </p:sp>
      <p:sp>
        <p:nvSpPr>
          <p:cNvPr id="849" name="Google Shape;849;p56"/>
          <p:cNvSpPr/>
          <p:nvPr/>
        </p:nvSpPr>
        <p:spPr>
          <a:xfrm>
            <a:off x="6706591" y="685667"/>
            <a:ext cx="1471189" cy="1372218"/>
          </a:xfrm>
          <a:custGeom>
            <a:rect b="b" l="l" r="r" t="t"/>
            <a:pathLst>
              <a:path extrusionOk="0" h="1372218" w="1471189">
                <a:moveTo>
                  <a:pt x="0" y="0"/>
                </a:moveTo>
                <a:lnTo>
                  <a:pt x="1471190" y="0"/>
                </a:lnTo>
                <a:lnTo>
                  <a:pt x="1471190" y="1372218"/>
                </a:lnTo>
                <a:lnTo>
                  <a:pt x="0" y="1372218"/>
                </a:lnTo>
                <a:lnTo>
                  <a:pt x="0" y="0"/>
                </a:lnTo>
                <a:close/>
              </a:path>
            </a:pathLst>
          </a:custGeom>
          <a:blipFill rotWithShape="1">
            <a:blip r:embed="rId8">
              <a:alphaModFix/>
            </a:blip>
            <a:stretch>
              <a:fillRect b="0" l="0" r="0" t="0"/>
            </a:stretch>
          </a:blipFill>
          <a:ln>
            <a:noFill/>
          </a:ln>
        </p:spPr>
      </p:sp>
      <p:sp>
        <p:nvSpPr>
          <p:cNvPr id="850" name="Google Shape;850;p56"/>
          <p:cNvSpPr/>
          <p:nvPr/>
        </p:nvSpPr>
        <p:spPr>
          <a:xfrm rot="-1490110">
            <a:off x="8745382" y="397279"/>
            <a:ext cx="1222546" cy="1948987"/>
          </a:xfrm>
          <a:custGeom>
            <a:rect b="b" l="l" r="r" t="t"/>
            <a:pathLst>
              <a:path extrusionOk="0" h="1949030" w="1222573">
                <a:moveTo>
                  <a:pt x="0" y="0"/>
                </a:moveTo>
                <a:lnTo>
                  <a:pt x="1222573" y="0"/>
                </a:lnTo>
                <a:lnTo>
                  <a:pt x="1222573" y="1949030"/>
                </a:lnTo>
                <a:lnTo>
                  <a:pt x="0" y="1949030"/>
                </a:lnTo>
                <a:lnTo>
                  <a:pt x="0" y="0"/>
                </a:lnTo>
                <a:close/>
              </a:path>
            </a:pathLst>
          </a:custGeom>
          <a:blipFill rotWithShape="1">
            <a:blip r:embed="rId9">
              <a:alphaModFix/>
            </a:blip>
            <a:stretch>
              <a:fillRect b="0" l="0" r="0" t="0"/>
            </a:stretch>
          </a:blipFill>
          <a:ln>
            <a:noFill/>
          </a:ln>
        </p:spPr>
      </p:sp>
      <p:sp>
        <p:nvSpPr>
          <p:cNvPr id="851" name="Google Shape;851;p56"/>
          <p:cNvSpPr/>
          <p:nvPr/>
        </p:nvSpPr>
        <p:spPr>
          <a:xfrm rot="692077">
            <a:off x="390349" y="8234240"/>
            <a:ext cx="2150390" cy="1522939"/>
          </a:xfrm>
          <a:custGeom>
            <a:rect b="b" l="l" r="r" t="t"/>
            <a:pathLst>
              <a:path extrusionOk="0" h="1522635" w="2149960">
                <a:moveTo>
                  <a:pt x="0" y="0"/>
                </a:moveTo>
                <a:lnTo>
                  <a:pt x="2149960" y="0"/>
                </a:lnTo>
                <a:lnTo>
                  <a:pt x="2149960" y="1522635"/>
                </a:lnTo>
                <a:lnTo>
                  <a:pt x="0" y="1522635"/>
                </a:lnTo>
                <a:lnTo>
                  <a:pt x="0" y="0"/>
                </a:lnTo>
                <a:close/>
              </a:path>
            </a:pathLst>
          </a:custGeom>
          <a:blipFill rotWithShape="1">
            <a:blip r:embed="rId10">
              <a:alphaModFix/>
            </a:blip>
            <a:stretch>
              <a:fillRect b="0" l="0" r="0" t="0"/>
            </a:stretch>
          </a:blipFill>
          <a:ln>
            <a:noFill/>
          </a:ln>
        </p:spPr>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ACC"/>
            </a:gs>
            <a:gs pos="100000">
              <a:srgbClr val="CDFFFA"/>
            </a:gs>
          </a:gsLst>
          <a:lin ang="0" scaled="0"/>
        </a:gradFill>
      </p:bgPr>
    </p:bg>
    <p:spTree>
      <p:nvGrpSpPr>
        <p:cNvPr id="855" name="Shape 855"/>
        <p:cNvGrpSpPr/>
        <p:nvPr/>
      </p:nvGrpSpPr>
      <p:grpSpPr>
        <a:xfrm>
          <a:off x="0" y="0"/>
          <a:ext cx="0" cy="0"/>
          <a:chOff x="0" y="0"/>
          <a:chExt cx="0" cy="0"/>
        </a:xfrm>
      </p:grpSpPr>
      <p:sp>
        <p:nvSpPr>
          <p:cNvPr id="856" name="Google Shape;856;p57"/>
          <p:cNvSpPr/>
          <p:nvPr/>
        </p:nvSpPr>
        <p:spPr>
          <a:xfrm flipH="1" rot="6828210">
            <a:off x="-2715021" y="-2322076"/>
            <a:ext cx="9137160" cy="7857958"/>
          </a:xfrm>
          <a:custGeom>
            <a:rect b="b" l="l" r="r" t="t"/>
            <a:pathLst>
              <a:path extrusionOk="0" h="7857958" w="9137160">
                <a:moveTo>
                  <a:pt x="9137160" y="0"/>
                </a:moveTo>
                <a:lnTo>
                  <a:pt x="0" y="0"/>
                </a:lnTo>
                <a:lnTo>
                  <a:pt x="0" y="7857958"/>
                </a:lnTo>
                <a:lnTo>
                  <a:pt x="9137160" y="7857958"/>
                </a:lnTo>
                <a:lnTo>
                  <a:pt x="9137160" y="0"/>
                </a:lnTo>
                <a:close/>
              </a:path>
            </a:pathLst>
          </a:custGeom>
          <a:blipFill rotWithShape="1">
            <a:blip r:embed="rId3">
              <a:alphaModFix/>
            </a:blip>
            <a:stretch>
              <a:fillRect b="0" l="0" r="0" t="0"/>
            </a:stretch>
          </a:blipFill>
          <a:ln>
            <a:noFill/>
          </a:ln>
        </p:spPr>
      </p:sp>
      <p:sp>
        <p:nvSpPr>
          <p:cNvPr id="857" name="Google Shape;857;p57"/>
          <p:cNvSpPr/>
          <p:nvPr/>
        </p:nvSpPr>
        <p:spPr>
          <a:xfrm flipH="1" rot="-3724951">
            <a:off x="12718434" y="4049762"/>
            <a:ext cx="9137160" cy="7857958"/>
          </a:xfrm>
          <a:custGeom>
            <a:rect b="b" l="l" r="r" t="t"/>
            <a:pathLst>
              <a:path extrusionOk="0" h="7857958" w="9137160">
                <a:moveTo>
                  <a:pt x="9137160" y="0"/>
                </a:moveTo>
                <a:lnTo>
                  <a:pt x="0" y="0"/>
                </a:lnTo>
                <a:lnTo>
                  <a:pt x="0" y="7857957"/>
                </a:lnTo>
                <a:lnTo>
                  <a:pt x="9137160" y="7857957"/>
                </a:lnTo>
                <a:lnTo>
                  <a:pt x="9137160" y="0"/>
                </a:lnTo>
                <a:close/>
              </a:path>
            </a:pathLst>
          </a:custGeom>
          <a:blipFill rotWithShape="1">
            <a:blip r:embed="rId4">
              <a:alphaModFix/>
            </a:blip>
            <a:stretch>
              <a:fillRect b="0" l="0" r="0" t="0"/>
            </a:stretch>
          </a:blipFill>
          <a:ln>
            <a:noFill/>
          </a:ln>
        </p:spPr>
      </p:sp>
      <p:sp>
        <p:nvSpPr>
          <p:cNvPr id="858" name="Google Shape;858;p57"/>
          <p:cNvSpPr/>
          <p:nvPr/>
        </p:nvSpPr>
        <p:spPr>
          <a:xfrm>
            <a:off x="3311486" y="678611"/>
            <a:ext cx="12049229" cy="8806891"/>
          </a:xfrm>
          <a:custGeom>
            <a:rect b="b" l="l" r="r" t="t"/>
            <a:pathLst>
              <a:path extrusionOk="0" h="8806891" w="12049229">
                <a:moveTo>
                  <a:pt x="0" y="0"/>
                </a:moveTo>
                <a:lnTo>
                  <a:pt x="12049229" y="0"/>
                </a:lnTo>
                <a:lnTo>
                  <a:pt x="12049229" y="8806891"/>
                </a:lnTo>
                <a:lnTo>
                  <a:pt x="0" y="8806891"/>
                </a:lnTo>
                <a:lnTo>
                  <a:pt x="0" y="0"/>
                </a:lnTo>
                <a:close/>
              </a:path>
            </a:pathLst>
          </a:custGeom>
          <a:blipFill rotWithShape="1">
            <a:blip r:embed="rId5">
              <a:alphaModFix/>
            </a:blip>
            <a:stretch>
              <a:fillRect b="0" l="0" r="0" t="0"/>
            </a:stretch>
          </a:blipFill>
          <a:ln>
            <a:noFill/>
          </a:ln>
        </p:spPr>
      </p:sp>
      <p:sp>
        <p:nvSpPr>
          <p:cNvPr id="859" name="Google Shape;859;p57"/>
          <p:cNvSpPr txBox="1"/>
          <p:nvPr/>
        </p:nvSpPr>
        <p:spPr>
          <a:xfrm>
            <a:off x="5371979" y="5915450"/>
            <a:ext cx="7928100" cy="2918400"/>
          </a:xfrm>
          <a:prstGeom prst="rect">
            <a:avLst/>
          </a:prstGeom>
          <a:noFill/>
          <a:ln>
            <a:noFill/>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0" i="0" lang="en-US" sz="2400" u="none" cap="none" strike="noStrike">
                <a:solidFill>
                  <a:srgbClr val="000000"/>
                </a:solidFill>
                <a:latin typeface="Roboto"/>
                <a:ea typeface="Roboto"/>
                <a:cs typeface="Roboto"/>
                <a:sym typeface="Roboto"/>
              </a:rPr>
              <a:t>This presentation template is free for everyone to use thanks to the following:</a:t>
            </a:r>
            <a:endParaRPr/>
          </a:p>
          <a:p>
            <a:pPr indent="0" lvl="0" marL="0" marR="0" rtl="0" algn="ctr">
              <a:lnSpc>
                <a:spcPct val="115000"/>
              </a:lnSpc>
              <a:spcBef>
                <a:spcPts val="0"/>
              </a:spcBef>
              <a:spcAft>
                <a:spcPts val="0"/>
              </a:spcAft>
              <a:buNone/>
            </a:pPr>
            <a:r>
              <a:t/>
            </a:r>
            <a:endParaRPr b="0" i="0" sz="2400" u="none" cap="none" strike="noStrike">
              <a:solidFill>
                <a:srgbClr val="000000"/>
              </a:solidFill>
              <a:latin typeface="Roboto"/>
              <a:ea typeface="Roboto"/>
              <a:cs typeface="Roboto"/>
              <a:sym typeface="Roboto"/>
            </a:endParaRPr>
          </a:p>
          <a:p>
            <a:pPr indent="0" lvl="0" marL="0" marR="0" rtl="0" algn="ctr">
              <a:lnSpc>
                <a:spcPct val="115000"/>
              </a:lnSpc>
              <a:spcBef>
                <a:spcPts val="0"/>
              </a:spcBef>
              <a:spcAft>
                <a:spcPts val="0"/>
              </a:spcAft>
              <a:buNone/>
            </a:pPr>
            <a:r>
              <a:rPr b="0" i="0" lang="en-US" sz="2400" u="none" cap="none" strike="noStrike">
                <a:solidFill>
                  <a:srgbClr val="000000"/>
                </a:solidFill>
                <a:latin typeface="Roboto"/>
                <a:ea typeface="Roboto"/>
                <a:cs typeface="Roboto"/>
                <a:sym typeface="Roboto"/>
              </a:rPr>
              <a:t>SlidesCarnival for the presentation template</a:t>
            </a:r>
            <a:endParaRPr/>
          </a:p>
          <a:p>
            <a:pPr indent="0" lvl="0" marL="0" marR="0" rtl="0" algn="ctr">
              <a:lnSpc>
                <a:spcPct val="115000"/>
              </a:lnSpc>
              <a:spcBef>
                <a:spcPts val="0"/>
              </a:spcBef>
              <a:spcAft>
                <a:spcPts val="0"/>
              </a:spcAft>
              <a:buNone/>
            </a:pPr>
            <a:r>
              <a:rPr b="0" i="0" lang="en-US" sz="2400" u="none" cap="none" strike="noStrike">
                <a:solidFill>
                  <a:srgbClr val="000000"/>
                </a:solidFill>
                <a:latin typeface="Roboto"/>
                <a:ea typeface="Roboto"/>
                <a:cs typeface="Roboto"/>
                <a:sym typeface="Roboto"/>
              </a:rPr>
              <a:t>Pexels and Pixabay for the photos</a:t>
            </a:r>
            <a:endParaRPr/>
          </a:p>
          <a:p>
            <a:pPr indent="0" lvl="0" marL="0" marR="0" rtl="0" algn="ctr">
              <a:lnSpc>
                <a:spcPct val="115000"/>
              </a:lnSpc>
              <a:spcBef>
                <a:spcPts val="0"/>
              </a:spcBef>
              <a:spcAft>
                <a:spcPts val="0"/>
              </a:spcAft>
              <a:buNone/>
            </a:pPr>
            <a:r>
              <a:t/>
            </a:r>
            <a:endParaRPr b="0" i="0" sz="2400" u="none" cap="none" strike="noStrike">
              <a:solidFill>
                <a:srgbClr val="000000"/>
              </a:solidFill>
              <a:latin typeface="Roboto"/>
              <a:ea typeface="Roboto"/>
              <a:cs typeface="Roboto"/>
              <a:sym typeface="Roboto"/>
            </a:endParaRPr>
          </a:p>
          <a:p>
            <a:pPr indent="0" lvl="0" marL="0" marR="0" rtl="0" algn="ctr">
              <a:lnSpc>
                <a:spcPct val="115000"/>
              </a:lnSpc>
              <a:spcBef>
                <a:spcPts val="0"/>
              </a:spcBef>
              <a:spcAft>
                <a:spcPts val="0"/>
              </a:spcAft>
              <a:buNone/>
            </a:pPr>
            <a:r>
              <a:rPr b="0" i="0" lang="en-US" sz="2400" u="none" cap="none" strike="noStrike">
                <a:solidFill>
                  <a:srgbClr val="000000"/>
                </a:solidFill>
                <a:latin typeface="Roboto"/>
                <a:ea typeface="Roboto"/>
                <a:cs typeface="Roboto"/>
                <a:sym typeface="Roboto"/>
              </a:rPr>
              <a:t>Happy Designing!</a:t>
            </a:r>
            <a:endParaRPr/>
          </a:p>
        </p:txBody>
      </p:sp>
      <p:sp>
        <p:nvSpPr>
          <p:cNvPr id="860" name="Google Shape;860;p57"/>
          <p:cNvSpPr/>
          <p:nvPr/>
        </p:nvSpPr>
        <p:spPr>
          <a:xfrm>
            <a:off x="7515792" y="4251340"/>
            <a:ext cx="4027543" cy="1006886"/>
          </a:xfrm>
          <a:custGeom>
            <a:rect b="b" l="l" r="r" t="t"/>
            <a:pathLst>
              <a:path extrusionOk="0" h="1006886" w="4027543">
                <a:moveTo>
                  <a:pt x="0" y="0"/>
                </a:moveTo>
                <a:lnTo>
                  <a:pt x="4027543" y="0"/>
                </a:lnTo>
                <a:lnTo>
                  <a:pt x="4027543" y="1006885"/>
                </a:lnTo>
                <a:lnTo>
                  <a:pt x="0" y="1006885"/>
                </a:lnTo>
                <a:lnTo>
                  <a:pt x="0" y="0"/>
                </a:lnTo>
                <a:close/>
              </a:path>
            </a:pathLst>
          </a:custGeom>
          <a:blipFill rotWithShape="1">
            <a:blip r:embed="rId6">
              <a:alphaModFix/>
            </a:blip>
            <a:stretch>
              <a:fillRect b="0" l="0" r="0" t="0"/>
            </a:stretch>
          </a:blipFill>
          <a:ln>
            <a:noFill/>
          </a:ln>
        </p:spPr>
      </p:sp>
      <p:sp>
        <p:nvSpPr>
          <p:cNvPr id="861" name="Google Shape;861;p57"/>
          <p:cNvSpPr txBox="1"/>
          <p:nvPr/>
        </p:nvSpPr>
        <p:spPr>
          <a:xfrm>
            <a:off x="3715825" y="2782075"/>
            <a:ext cx="11221500" cy="861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5600">
                <a:latin typeface="Bungee"/>
                <a:ea typeface="Bungee"/>
                <a:cs typeface="Bungee"/>
                <a:sym typeface="Bungee"/>
              </a:rPr>
              <a:t>End of the Lecture</a:t>
            </a:r>
            <a:endParaRPr/>
          </a:p>
        </p:txBody>
      </p:sp>
      <p:sp>
        <p:nvSpPr>
          <p:cNvPr id="862" name="Google Shape;862;p57"/>
          <p:cNvSpPr/>
          <p:nvPr/>
        </p:nvSpPr>
        <p:spPr>
          <a:xfrm flipH="1" rot="2477323">
            <a:off x="2492077" y="6735372"/>
            <a:ext cx="1593386" cy="2540181"/>
          </a:xfrm>
          <a:custGeom>
            <a:rect b="b" l="l" r="r" t="t"/>
            <a:pathLst>
              <a:path extrusionOk="0" h="2540181" w="1593386">
                <a:moveTo>
                  <a:pt x="1593386" y="0"/>
                </a:moveTo>
                <a:lnTo>
                  <a:pt x="0" y="0"/>
                </a:lnTo>
                <a:lnTo>
                  <a:pt x="0" y="2540181"/>
                </a:lnTo>
                <a:lnTo>
                  <a:pt x="1593386" y="2540181"/>
                </a:lnTo>
                <a:lnTo>
                  <a:pt x="1593386" y="0"/>
                </a:lnTo>
                <a:close/>
              </a:path>
            </a:pathLst>
          </a:custGeom>
          <a:blipFill rotWithShape="1">
            <a:blip r:embed="rId7">
              <a:alphaModFix/>
            </a:blip>
            <a:stretch>
              <a:fillRect b="0" l="0" r="0" t="0"/>
            </a:stretch>
          </a:blipFill>
          <a:ln>
            <a:noFill/>
          </a:ln>
        </p:spPr>
      </p:sp>
      <p:sp>
        <p:nvSpPr>
          <p:cNvPr id="863" name="Google Shape;863;p57"/>
          <p:cNvSpPr/>
          <p:nvPr/>
        </p:nvSpPr>
        <p:spPr>
          <a:xfrm rot="-2700000">
            <a:off x="14177805" y="6876862"/>
            <a:ext cx="1593386" cy="2540181"/>
          </a:xfrm>
          <a:custGeom>
            <a:rect b="b" l="l" r="r" t="t"/>
            <a:pathLst>
              <a:path extrusionOk="0" h="2540181" w="1593386">
                <a:moveTo>
                  <a:pt x="0" y="0"/>
                </a:moveTo>
                <a:lnTo>
                  <a:pt x="1593386" y="0"/>
                </a:lnTo>
                <a:lnTo>
                  <a:pt x="1593386" y="2540181"/>
                </a:lnTo>
                <a:lnTo>
                  <a:pt x="0" y="2540181"/>
                </a:lnTo>
                <a:lnTo>
                  <a:pt x="0" y="0"/>
                </a:lnTo>
                <a:close/>
              </a:path>
            </a:pathLst>
          </a:custGeom>
          <a:blipFill rotWithShape="1">
            <a:blip r:embed="rId7">
              <a:alphaModFix/>
            </a:blip>
            <a:stretch>
              <a:fillRect b="0" l="0" r="0" t="0"/>
            </a:stretch>
          </a:blipFill>
          <a:ln>
            <a:noFill/>
          </a:ln>
        </p:spPr>
      </p:sp>
      <p:sp>
        <p:nvSpPr>
          <p:cNvPr id="864" name="Google Shape;864;p57"/>
          <p:cNvSpPr txBox="1"/>
          <p:nvPr/>
        </p:nvSpPr>
        <p:spPr>
          <a:xfrm>
            <a:off x="3918813" y="3733800"/>
            <a:ext cx="11221500" cy="3078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2000">
                <a:latin typeface="Bungee"/>
                <a:ea typeface="Bungee"/>
                <a:cs typeface="Bungee"/>
                <a:sym typeface="Bungee"/>
              </a:rPr>
              <a:t>Thanks!</a:t>
            </a:r>
            <a:endParaRPr sz="200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ACC"/>
            </a:gs>
            <a:gs pos="100000">
              <a:srgbClr val="FFD3FC"/>
            </a:gs>
          </a:gsLst>
          <a:lin ang="0" scaled="0"/>
        </a:gradFill>
      </p:bgPr>
    </p:bg>
    <p:spTree>
      <p:nvGrpSpPr>
        <p:cNvPr id="868" name="Shape 868"/>
        <p:cNvGrpSpPr/>
        <p:nvPr/>
      </p:nvGrpSpPr>
      <p:grpSpPr>
        <a:xfrm>
          <a:off x="0" y="0"/>
          <a:ext cx="0" cy="0"/>
          <a:chOff x="0" y="0"/>
          <a:chExt cx="0" cy="0"/>
        </a:xfrm>
      </p:grpSpPr>
      <p:grpSp>
        <p:nvGrpSpPr>
          <p:cNvPr id="869" name="Google Shape;869;p58"/>
          <p:cNvGrpSpPr/>
          <p:nvPr/>
        </p:nvGrpSpPr>
        <p:grpSpPr>
          <a:xfrm>
            <a:off x="484009" y="1523314"/>
            <a:ext cx="4539014" cy="4560892"/>
            <a:chOff x="0" y="0"/>
            <a:chExt cx="6052019" cy="6081188"/>
          </a:xfrm>
        </p:grpSpPr>
        <p:grpSp>
          <p:nvGrpSpPr>
            <p:cNvPr id="870" name="Google Shape;870;p58"/>
            <p:cNvGrpSpPr/>
            <p:nvPr/>
          </p:nvGrpSpPr>
          <p:grpSpPr>
            <a:xfrm>
              <a:off x="287878" y="317047"/>
              <a:ext cx="5764141" cy="5764141"/>
              <a:chOff x="0" y="0"/>
              <a:chExt cx="812800" cy="812800"/>
            </a:xfrm>
          </p:grpSpPr>
          <p:sp>
            <p:nvSpPr>
              <p:cNvPr id="871" name="Google Shape;871;p5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58"/>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3" name="Google Shape;873;p58"/>
            <p:cNvGrpSpPr/>
            <p:nvPr/>
          </p:nvGrpSpPr>
          <p:grpSpPr>
            <a:xfrm>
              <a:off x="0" y="0"/>
              <a:ext cx="5764141" cy="5764141"/>
              <a:chOff x="0" y="0"/>
              <a:chExt cx="812800" cy="812800"/>
            </a:xfrm>
          </p:grpSpPr>
          <p:sp>
            <p:nvSpPr>
              <p:cNvPr id="874" name="Google Shape;874;p5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475"/>
              </a:solidFill>
              <a:ln cap="sq" cmpd="sng" w="133350">
                <a:solidFill>
                  <a:srgbClr val="00000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58"/>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876" name="Google Shape;876;p58"/>
          <p:cNvSpPr/>
          <p:nvPr/>
        </p:nvSpPr>
        <p:spPr>
          <a:xfrm rot="141805">
            <a:off x="-551526" y="-202413"/>
            <a:ext cx="7141829" cy="6141973"/>
          </a:xfrm>
          <a:custGeom>
            <a:rect b="b" l="l" r="r" t="t"/>
            <a:pathLst>
              <a:path extrusionOk="0" h="6141973" w="7141829">
                <a:moveTo>
                  <a:pt x="0" y="0"/>
                </a:moveTo>
                <a:lnTo>
                  <a:pt x="7141829" y="0"/>
                </a:lnTo>
                <a:lnTo>
                  <a:pt x="7141829" y="6141973"/>
                </a:lnTo>
                <a:lnTo>
                  <a:pt x="0" y="6141973"/>
                </a:lnTo>
                <a:lnTo>
                  <a:pt x="0" y="0"/>
                </a:lnTo>
                <a:close/>
              </a:path>
            </a:pathLst>
          </a:custGeom>
          <a:blipFill rotWithShape="1">
            <a:blip r:embed="rId3">
              <a:alphaModFix/>
            </a:blip>
            <a:stretch>
              <a:fillRect b="0" l="0" r="0" t="0"/>
            </a:stretch>
          </a:blipFill>
          <a:ln>
            <a:noFill/>
          </a:ln>
        </p:spPr>
      </p:sp>
      <p:sp>
        <p:nvSpPr>
          <p:cNvPr id="877" name="Google Shape;877;p58"/>
          <p:cNvSpPr/>
          <p:nvPr/>
        </p:nvSpPr>
        <p:spPr>
          <a:xfrm rot="-5720319">
            <a:off x="14822459" y="3294879"/>
            <a:ext cx="6486805" cy="5578652"/>
          </a:xfrm>
          <a:custGeom>
            <a:rect b="b" l="l" r="r" t="t"/>
            <a:pathLst>
              <a:path extrusionOk="0" h="5578652" w="6486805">
                <a:moveTo>
                  <a:pt x="0" y="0"/>
                </a:moveTo>
                <a:lnTo>
                  <a:pt x="6486804" y="0"/>
                </a:lnTo>
                <a:lnTo>
                  <a:pt x="6486804" y="5578652"/>
                </a:lnTo>
                <a:lnTo>
                  <a:pt x="0" y="5578652"/>
                </a:lnTo>
                <a:lnTo>
                  <a:pt x="0" y="0"/>
                </a:lnTo>
                <a:close/>
              </a:path>
            </a:pathLst>
          </a:custGeom>
          <a:blipFill rotWithShape="1">
            <a:blip r:embed="rId4">
              <a:alphaModFix/>
            </a:blip>
            <a:stretch>
              <a:fillRect b="0" l="0" r="0" t="0"/>
            </a:stretch>
          </a:blipFill>
          <a:ln>
            <a:noFill/>
          </a:ln>
        </p:spPr>
      </p:sp>
      <p:sp>
        <p:nvSpPr>
          <p:cNvPr id="878" name="Google Shape;878;p58"/>
          <p:cNvSpPr/>
          <p:nvPr/>
        </p:nvSpPr>
        <p:spPr>
          <a:xfrm>
            <a:off x="11841451" y="312554"/>
            <a:ext cx="1170426" cy="1235575"/>
          </a:xfrm>
          <a:custGeom>
            <a:rect b="b" l="l" r="r" t="t"/>
            <a:pathLst>
              <a:path extrusionOk="0" h="1235575" w="1170426">
                <a:moveTo>
                  <a:pt x="0" y="0"/>
                </a:moveTo>
                <a:lnTo>
                  <a:pt x="1170427" y="0"/>
                </a:lnTo>
                <a:lnTo>
                  <a:pt x="1170427" y="1235575"/>
                </a:lnTo>
                <a:lnTo>
                  <a:pt x="0" y="1235575"/>
                </a:lnTo>
                <a:lnTo>
                  <a:pt x="0" y="0"/>
                </a:lnTo>
                <a:close/>
              </a:path>
            </a:pathLst>
          </a:custGeom>
          <a:blipFill rotWithShape="1">
            <a:blip r:embed="rId5">
              <a:alphaModFix/>
            </a:blip>
            <a:stretch>
              <a:fillRect b="0" l="0" r="0" t="0"/>
            </a:stretch>
          </a:blipFill>
          <a:ln>
            <a:noFill/>
          </a:ln>
        </p:spPr>
      </p:sp>
      <p:sp>
        <p:nvSpPr>
          <p:cNvPr id="879" name="Google Shape;879;p58"/>
          <p:cNvSpPr/>
          <p:nvPr/>
        </p:nvSpPr>
        <p:spPr>
          <a:xfrm>
            <a:off x="13121337" y="328254"/>
            <a:ext cx="1170426" cy="1235575"/>
          </a:xfrm>
          <a:custGeom>
            <a:rect b="b" l="l" r="r" t="t"/>
            <a:pathLst>
              <a:path extrusionOk="0" h="1235575" w="1170426">
                <a:moveTo>
                  <a:pt x="0" y="0"/>
                </a:moveTo>
                <a:lnTo>
                  <a:pt x="1170426" y="0"/>
                </a:lnTo>
                <a:lnTo>
                  <a:pt x="1170426" y="1235575"/>
                </a:lnTo>
                <a:lnTo>
                  <a:pt x="0" y="1235575"/>
                </a:lnTo>
                <a:lnTo>
                  <a:pt x="0" y="0"/>
                </a:lnTo>
                <a:close/>
              </a:path>
            </a:pathLst>
          </a:custGeom>
          <a:blipFill rotWithShape="1">
            <a:blip r:embed="rId6">
              <a:alphaModFix/>
            </a:blip>
            <a:stretch>
              <a:fillRect b="0" l="0" r="0" t="0"/>
            </a:stretch>
          </a:blipFill>
          <a:ln>
            <a:noFill/>
          </a:ln>
        </p:spPr>
      </p:sp>
      <p:sp>
        <p:nvSpPr>
          <p:cNvPr id="880" name="Google Shape;880;p58"/>
          <p:cNvSpPr/>
          <p:nvPr/>
        </p:nvSpPr>
        <p:spPr>
          <a:xfrm>
            <a:off x="14401648" y="312554"/>
            <a:ext cx="1170426" cy="1235575"/>
          </a:xfrm>
          <a:custGeom>
            <a:rect b="b" l="l" r="r" t="t"/>
            <a:pathLst>
              <a:path extrusionOk="0" h="1235575" w="1170426">
                <a:moveTo>
                  <a:pt x="0" y="0"/>
                </a:moveTo>
                <a:lnTo>
                  <a:pt x="1170426" y="0"/>
                </a:lnTo>
                <a:lnTo>
                  <a:pt x="1170426" y="1235575"/>
                </a:lnTo>
                <a:lnTo>
                  <a:pt x="0" y="1235575"/>
                </a:lnTo>
                <a:lnTo>
                  <a:pt x="0" y="0"/>
                </a:lnTo>
                <a:close/>
              </a:path>
            </a:pathLst>
          </a:custGeom>
          <a:blipFill rotWithShape="1">
            <a:blip r:embed="rId7">
              <a:alphaModFix/>
            </a:blip>
            <a:stretch>
              <a:fillRect b="0" l="0" r="0" t="0"/>
            </a:stretch>
          </a:blipFill>
          <a:ln>
            <a:noFill/>
          </a:ln>
        </p:spPr>
      </p:sp>
      <p:sp>
        <p:nvSpPr>
          <p:cNvPr id="881" name="Google Shape;881;p58"/>
          <p:cNvSpPr/>
          <p:nvPr/>
        </p:nvSpPr>
        <p:spPr>
          <a:xfrm rot="1293733">
            <a:off x="16194479" y="1235392"/>
            <a:ext cx="2129642" cy="2465902"/>
          </a:xfrm>
          <a:custGeom>
            <a:rect b="b" l="l" r="r" t="t"/>
            <a:pathLst>
              <a:path extrusionOk="0" h="2465902" w="2129642">
                <a:moveTo>
                  <a:pt x="0" y="0"/>
                </a:moveTo>
                <a:lnTo>
                  <a:pt x="2129642" y="0"/>
                </a:lnTo>
                <a:lnTo>
                  <a:pt x="2129642" y="2465902"/>
                </a:lnTo>
                <a:lnTo>
                  <a:pt x="0" y="2465902"/>
                </a:lnTo>
                <a:lnTo>
                  <a:pt x="0" y="0"/>
                </a:lnTo>
                <a:close/>
              </a:path>
            </a:pathLst>
          </a:custGeom>
          <a:blipFill rotWithShape="1">
            <a:blip r:embed="rId8">
              <a:alphaModFix/>
            </a:blip>
            <a:stretch>
              <a:fillRect b="0" l="0" r="0" t="0"/>
            </a:stretch>
          </a:blipFill>
          <a:ln>
            <a:noFill/>
          </a:ln>
        </p:spPr>
      </p:sp>
      <p:sp>
        <p:nvSpPr>
          <p:cNvPr id="882" name="Google Shape;882;p58"/>
          <p:cNvSpPr/>
          <p:nvPr/>
        </p:nvSpPr>
        <p:spPr>
          <a:xfrm rot="-6038183">
            <a:off x="15954431" y="7361381"/>
            <a:ext cx="4704779" cy="4046110"/>
          </a:xfrm>
          <a:custGeom>
            <a:rect b="b" l="l" r="r" t="t"/>
            <a:pathLst>
              <a:path extrusionOk="0" h="4046110" w="4704779">
                <a:moveTo>
                  <a:pt x="0" y="0"/>
                </a:moveTo>
                <a:lnTo>
                  <a:pt x="4704780" y="0"/>
                </a:lnTo>
                <a:lnTo>
                  <a:pt x="4704780" y="4046110"/>
                </a:lnTo>
                <a:lnTo>
                  <a:pt x="0" y="4046110"/>
                </a:lnTo>
                <a:lnTo>
                  <a:pt x="0" y="0"/>
                </a:lnTo>
                <a:close/>
              </a:path>
            </a:pathLst>
          </a:custGeom>
          <a:blipFill rotWithShape="1">
            <a:blip r:embed="rId3">
              <a:alphaModFix/>
            </a:blip>
            <a:stretch>
              <a:fillRect b="0" l="0" r="0" t="0"/>
            </a:stretch>
          </a:blipFill>
          <a:ln>
            <a:noFill/>
          </a:ln>
        </p:spPr>
      </p:sp>
      <p:sp>
        <p:nvSpPr>
          <p:cNvPr id="883" name="Google Shape;883;p58"/>
          <p:cNvSpPr/>
          <p:nvPr/>
        </p:nvSpPr>
        <p:spPr>
          <a:xfrm rot="-167569">
            <a:off x="-428956" y="189002"/>
            <a:ext cx="3379545" cy="2906409"/>
          </a:xfrm>
          <a:custGeom>
            <a:rect b="b" l="l" r="r" t="t"/>
            <a:pathLst>
              <a:path extrusionOk="0" h="2906409" w="3379545">
                <a:moveTo>
                  <a:pt x="0" y="0"/>
                </a:moveTo>
                <a:lnTo>
                  <a:pt x="3379545" y="0"/>
                </a:lnTo>
                <a:lnTo>
                  <a:pt x="3379545" y="2906409"/>
                </a:lnTo>
                <a:lnTo>
                  <a:pt x="0" y="2906409"/>
                </a:lnTo>
                <a:lnTo>
                  <a:pt x="0" y="0"/>
                </a:lnTo>
                <a:close/>
              </a:path>
            </a:pathLst>
          </a:custGeom>
          <a:blipFill rotWithShape="1">
            <a:blip r:embed="rId4">
              <a:alphaModFix/>
            </a:blip>
            <a:stretch>
              <a:fillRect b="0" l="0" r="0" t="0"/>
            </a:stretch>
          </a:blipFill>
          <a:ln>
            <a:noFill/>
          </a:ln>
        </p:spPr>
      </p:sp>
      <p:sp>
        <p:nvSpPr>
          <p:cNvPr id="884" name="Google Shape;884;p58"/>
          <p:cNvSpPr/>
          <p:nvPr/>
        </p:nvSpPr>
        <p:spPr>
          <a:xfrm>
            <a:off x="4161178" y="1642207"/>
            <a:ext cx="10420028" cy="7616093"/>
          </a:xfrm>
          <a:custGeom>
            <a:rect b="b" l="l" r="r" t="t"/>
            <a:pathLst>
              <a:path extrusionOk="0" h="7616093" w="10420028">
                <a:moveTo>
                  <a:pt x="0" y="0"/>
                </a:moveTo>
                <a:lnTo>
                  <a:pt x="10420028" y="0"/>
                </a:lnTo>
                <a:lnTo>
                  <a:pt x="10420028" y="7616093"/>
                </a:lnTo>
                <a:lnTo>
                  <a:pt x="0" y="7616093"/>
                </a:lnTo>
                <a:lnTo>
                  <a:pt x="0" y="0"/>
                </a:lnTo>
                <a:close/>
              </a:path>
            </a:pathLst>
          </a:custGeom>
          <a:blipFill rotWithShape="1">
            <a:blip r:embed="rId9">
              <a:alphaModFix/>
            </a:blip>
            <a:stretch>
              <a:fillRect b="0" l="0" r="0" t="0"/>
            </a:stretch>
          </a:blipFill>
          <a:ln>
            <a:noFill/>
          </a:ln>
        </p:spPr>
      </p:sp>
      <p:sp>
        <p:nvSpPr>
          <p:cNvPr id="885" name="Google Shape;885;p58"/>
          <p:cNvSpPr/>
          <p:nvPr/>
        </p:nvSpPr>
        <p:spPr>
          <a:xfrm>
            <a:off x="3801266" y="1180259"/>
            <a:ext cx="10420028" cy="7616093"/>
          </a:xfrm>
          <a:custGeom>
            <a:rect b="b" l="l" r="r" t="t"/>
            <a:pathLst>
              <a:path extrusionOk="0" h="7616093" w="10420028">
                <a:moveTo>
                  <a:pt x="0" y="0"/>
                </a:moveTo>
                <a:lnTo>
                  <a:pt x="10420028" y="0"/>
                </a:lnTo>
                <a:lnTo>
                  <a:pt x="10420028" y="7616093"/>
                </a:lnTo>
                <a:lnTo>
                  <a:pt x="0" y="7616093"/>
                </a:lnTo>
                <a:lnTo>
                  <a:pt x="0" y="0"/>
                </a:lnTo>
                <a:close/>
              </a:path>
            </a:pathLst>
          </a:custGeom>
          <a:blipFill rotWithShape="1">
            <a:blip r:embed="rId9">
              <a:alphaModFix/>
            </a:blip>
            <a:stretch>
              <a:fillRect b="0" l="0" r="0" t="0"/>
            </a:stretch>
          </a:blipFill>
          <a:ln>
            <a:noFill/>
          </a:ln>
        </p:spPr>
      </p:sp>
      <p:sp>
        <p:nvSpPr>
          <p:cNvPr id="886" name="Google Shape;886;p58"/>
          <p:cNvSpPr/>
          <p:nvPr/>
        </p:nvSpPr>
        <p:spPr>
          <a:xfrm>
            <a:off x="3019388" y="6224042"/>
            <a:ext cx="1940725" cy="1810167"/>
          </a:xfrm>
          <a:custGeom>
            <a:rect b="b" l="l" r="r" t="t"/>
            <a:pathLst>
              <a:path extrusionOk="0" h="1810167" w="1940725">
                <a:moveTo>
                  <a:pt x="0" y="0"/>
                </a:moveTo>
                <a:lnTo>
                  <a:pt x="1940725" y="0"/>
                </a:lnTo>
                <a:lnTo>
                  <a:pt x="1940725" y="1810167"/>
                </a:lnTo>
                <a:lnTo>
                  <a:pt x="0" y="1810167"/>
                </a:lnTo>
                <a:lnTo>
                  <a:pt x="0" y="0"/>
                </a:lnTo>
                <a:close/>
              </a:path>
            </a:pathLst>
          </a:custGeom>
          <a:blipFill rotWithShape="1">
            <a:blip r:embed="rId10">
              <a:alphaModFix/>
            </a:blip>
            <a:stretch>
              <a:fillRect b="0" l="0" r="0" t="0"/>
            </a:stretch>
          </a:blipFill>
          <a:ln>
            <a:noFill/>
          </a:ln>
        </p:spPr>
      </p:sp>
      <p:sp>
        <p:nvSpPr>
          <p:cNvPr id="887" name="Google Shape;887;p58"/>
          <p:cNvSpPr/>
          <p:nvPr/>
        </p:nvSpPr>
        <p:spPr>
          <a:xfrm rot="-1488544">
            <a:off x="14185383" y="2497840"/>
            <a:ext cx="1222573" cy="1949030"/>
          </a:xfrm>
          <a:custGeom>
            <a:rect b="b" l="l" r="r" t="t"/>
            <a:pathLst>
              <a:path extrusionOk="0" h="1949030" w="1222573">
                <a:moveTo>
                  <a:pt x="0" y="0"/>
                </a:moveTo>
                <a:lnTo>
                  <a:pt x="1222573" y="0"/>
                </a:lnTo>
                <a:lnTo>
                  <a:pt x="1222573" y="1949030"/>
                </a:lnTo>
                <a:lnTo>
                  <a:pt x="0" y="1949030"/>
                </a:lnTo>
                <a:lnTo>
                  <a:pt x="0" y="0"/>
                </a:lnTo>
                <a:close/>
              </a:path>
            </a:pathLst>
          </a:custGeom>
          <a:blipFill rotWithShape="1">
            <a:blip r:embed="rId11">
              <a:alphaModFix/>
            </a:blip>
            <a:stretch>
              <a:fillRect b="0" l="0" r="0" t="0"/>
            </a:stretch>
          </a:blipFill>
          <a:ln>
            <a:noFill/>
          </a:ln>
        </p:spPr>
      </p:sp>
      <p:grpSp>
        <p:nvGrpSpPr>
          <p:cNvPr id="888" name="Google Shape;888;p58"/>
          <p:cNvGrpSpPr/>
          <p:nvPr/>
        </p:nvGrpSpPr>
        <p:grpSpPr>
          <a:xfrm>
            <a:off x="4972147" y="8127776"/>
            <a:ext cx="8343705" cy="1816946"/>
            <a:chOff x="0" y="-241101"/>
            <a:chExt cx="11124940" cy="2422594"/>
          </a:xfrm>
        </p:grpSpPr>
        <p:grpSp>
          <p:nvGrpSpPr>
            <p:cNvPr id="889" name="Google Shape;889;p58"/>
            <p:cNvGrpSpPr/>
            <p:nvPr/>
          </p:nvGrpSpPr>
          <p:grpSpPr>
            <a:xfrm>
              <a:off x="211456" y="77454"/>
              <a:ext cx="10913484" cy="2104039"/>
              <a:chOff x="0" y="-47625"/>
              <a:chExt cx="2155750" cy="415613"/>
            </a:xfrm>
          </p:grpSpPr>
          <p:sp>
            <p:nvSpPr>
              <p:cNvPr id="890" name="Google Shape;890;p58"/>
              <p:cNvSpPr/>
              <p:nvPr/>
            </p:nvSpPr>
            <p:spPr>
              <a:xfrm>
                <a:off x="0" y="0"/>
                <a:ext cx="2155750" cy="367988"/>
              </a:xfrm>
              <a:custGeom>
                <a:rect b="b" l="l" r="r" t="t"/>
                <a:pathLst>
                  <a:path extrusionOk="0" h="367988" w="2155750">
                    <a:moveTo>
                      <a:pt x="48239" y="0"/>
                    </a:moveTo>
                    <a:lnTo>
                      <a:pt x="2107511" y="0"/>
                    </a:lnTo>
                    <a:cubicBezTo>
                      <a:pt x="2120305" y="0"/>
                      <a:pt x="2132575" y="5082"/>
                      <a:pt x="2141621" y="14129"/>
                    </a:cubicBezTo>
                    <a:cubicBezTo>
                      <a:pt x="2150668" y="23175"/>
                      <a:pt x="2155750" y="35445"/>
                      <a:pt x="2155750" y="48239"/>
                    </a:cubicBezTo>
                    <a:lnTo>
                      <a:pt x="2155750" y="319749"/>
                    </a:lnTo>
                    <a:cubicBezTo>
                      <a:pt x="2155750" y="332543"/>
                      <a:pt x="2150668" y="344812"/>
                      <a:pt x="2141621" y="353859"/>
                    </a:cubicBezTo>
                    <a:cubicBezTo>
                      <a:pt x="2132575" y="362905"/>
                      <a:pt x="2120305" y="367988"/>
                      <a:pt x="2107511" y="367988"/>
                    </a:cubicBezTo>
                    <a:lnTo>
                      <a:pt x="48239" y="367988"/>
                    </a:lnTo>
                    <a:cubicBezTo>
                      <a:pt x="35445" y="367988"/>
                      <a:pt x="23175" y="362905"/>
                      <a:pt x="14129" y="353859"/>
                    </a:cubicBezTo>
                    <a:cubicBezTo>
                      <a:pt x="5082" y="344812"/>
                      <a:pt x="0" y="332543"/>
                      <a:pt x="0" y="319749"/>
                    </a:cubicBezTo>
                    <a:lnTo>
                      <a:pt x="0" y="48239"/>
                    </a:lnTo>
                    <a:cubicBezTo>
                      <a:pt x="0" y="35445"/>
                      <a:pt x="5082" y="23175"/>
                      <a:pt x="14129" y="14129"/>
                    </a:cubicBezTo>
                    <a:cubicBezTo>
                      <a:pt x="23175" y="5082"/>
                      <a:pt x="35445" y="0"/>
                      <a:pt x="48239"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58"/>
              <p:cNvSpPr txBox="1"/>
              <p:nvPr/>
            </p:nvSpPr>
            <p:spPr>
              <a:xfrm>
                <a:off x="0" y="-47625"/>
                <a:ext cx="2155750" cy="41561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92" name="Google Shape;892;p58"/>
            <p:cNvGrpSpPr/>
            <p:nvPr/>
          </p:nvGrpSpPr>
          <p:grpSpPr>
            <a:xfrm>
              <a:off x="0" y="-241101"/>
              <a:ext cx="10913484" cy="2104039"/>
              <a:chOff x="0" y="-47625"/>
              <a:chExt cx="2155750" cy="415613"/>
            </a:xfrm>
          </p:grpSpPr>
          <p:sp>
            <p:nvSpPr>
              <p:cNvPr id="893" name="Google Shape;893;p58"/>
              <p:cNvSpPr/>
              <p:nvPr/>
            </p:nvSpPr>
            <p:spPr>
              <a:xfrm>
                <a:off x="0" y="0"/>
                <a:ext cx="2155750" cy="367988"/>
              </a:xfrm>
              <a:custGeom>
                <a:rect b="b" l="l" r="r" t="t"/>
                <a:pathLst>
                  <a:path extrusionOk="0" h="367988" w="2155750">
                    <a:moveTo>
                      <a:pt x="48239" y="0"/>
                    </a:moveTo>
                    <a:lnTo>
                      <a:pt x="2107511" y="0"/>
                    </a:lnTo>
                    <a:cubicBezTo>
                      <a:pt x="2120305" y="0"/>
                      <a:pt x="2132575" y="5082"/>
                      <a:pt x="2141621" y="14129"/>
                    </a:cubicBezTo>
                    <a:cubicBezTo>
                      <a:pt x="2150668" y="23175"/>
                      <a:pt x="2155750" y="35445"/>
                      <a:pt x="2155750" y="48239"/>
                    </a:cubicBezTo>
                    <a:lnTo>
                      <a:pt x="2155750" y="319749"/>
                    </a:lnTo>
                    <a:cubicBezTo>
                      <a:pt x="2155750" y="332543"/>
                      <a:pt x="2150668" y="344812"/>
                      <a:pt x="2141621" y="353859"/>
                    </a:cubicBezTo>
                    <a:cubicBezTo>
                      <a:pt x="2132575" y="362905"/>
                      <a:pt x="2120305" y="367988"/>
                      <a:pt x="2107511" y="367988"/>
                    </a:cubicBezTo>
                    <a:lnTo>
                      <a:pt x="48239" y="367988"/>
                    </a:lnTo>
                    <a:cubicBezTo>
                      <a:pt x="35445" y="367988"/>
                      <a:pt x="23175" y="362905"/>
                      <a:pt x="14129" y="353859"/>
                    </a:cubicBezTo>
                    <a:cubicBezTo>
                      <a:pt x="5082" y="344812"/>
                      <a:pt x="0" y="332543"/>
                      <a:pt x="0" y="319749"/>
                    </a:cubicBezTo>
                    <a:lnTo>
                      <a:pt x="0" y="48239"/>
                    </a:lnTo>
                    <a:cubicBezTo>
                      <a:pt x="0" y="35445"/>
                      <a:pt x="5082" y="23175"/>
                      <a:pt x="14129" y="14129"/>
                    </a:cubicBezTo>
                    <a:cubicBezTo>
                      <a:pt x="23175" y="5082"/>
                      <a:pt x="35445" y="0"/>
                      <a:pt x="48239" y="0"/>
                    </a:cubicBezTo>
                    <a:close/>
                  </a:path>
                </a:pathLst>
              </a:custGeom>
              <a:solidFill>
                <a:srgbClr val="FFFACC"/>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58"/>
              <p:cNvSpPr txBox="1"/>
              <p:nvPr/>
            </p:nvSpPr>
            <p:spPr>
              <a:xfrm>
                <a:off x="0" y="-47625"/>
                <a:ext cx="2155750" cy="41561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895" name="Google Shape;895;p58"/>
          <p:cNvSpPr txBox="1"/>
          <p:nvPr/>
        </p:nvSpPr>
        <p:spPr>
          <a:xfrm>
            <a:off x="2262116" y="8729677"/>
            <a:ext cx="13498200" cy="215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t/>
            </a:r>
            <a:endParaRPr/>
          </a:p>
        </p:txBody>
      </p:sp>
      <p:sp>
        <p:nvSpPr>
          <p:cNvPr id="896" name="Google Shape;896;p58"/>
          <p:cNvSpPr/>
          <p:nvPr/>
        </p:nvSpPr>
        <p:spPr>
          <a:xfrm rot="-714074">
            <a:off x="543156" y="8207168"/>
            <a:ext cx="2349771" cy="1664144"/>
          </a:xfrm>
          <a:custGeom>
            <a:rect b="b" l="l" r="r" t="t"/>
            <a:pathLst>
              <a:path extrusionOk="0" h="1664144" w="2349771">
                <a:moveTo>
                  <a:pt x="0" y="0"/>
                </a:moveTo>
                <a:lnTo>
                  <a:pt x="2349770" y="0"/>
                </a:lnTo>
                <a:lnTo>
                  <a:pt x="2349770" y="1664143"/>
                </a:lnTo>
                <a:lnTo>
                  <a:pt x="0" y="1664143"/>
                </a:lnTo>
                <a:lnTo>
                  <a:pt x="0" y="0"/>
                </a:lnTo>
                <a:close/>
              </a:path>
            </a:pathLst>
          </a:custGeom>
          <a:blipFill rotWithShape="1">
            <a:blip r:embed="rId12">
              <a:alphaModFix/>
            </a:blip>
            <a:stretch>
              <a:fillRect b="0" l="0" r="0" t="0"/>
            </a:stretch>
          </a:blipFill>
          <a:ln>
            <a:noFill/>
          </a:ln>
        </p:spPr>
      </p:sp>
      <p:grpSp>
        <p:nvGrpSpPr>
          <p:cNvPr id="897" name="Google Shape;897;p58"/>
          <p:cNvGrpSpPr/>
          <p:nvPr/>
        </p:nvGrpSpPr>
        <p:grpSpPr>
          <a:xfrm>
            <a:off x="2677962" y="1955223"/>
            <a:ext cx="10250767" cy="1896394"/>
            <a:chOff x="0" y="-47625"/>
            <a:chExt cx="2246552" cy="415613"/>
          </a:xfrm>
        </p:grpSpPr>
        <p:sp>
          <p:nvSpPr>
            <p:cNvPr id="898" name="Google Shape;898;p58"/>
            <p:cNvSpPr/>
            <p:nvPr/>
          </p:nvSpPr>
          <p:spPr>
            <a:xfrm>
              <a:off x="0" y="0"/>
              <a:ext cx="2246552" cy="367988"/>
            </a:xfrm>
            <a:custGeom>
              <a:rect b="b" l="l" r="r" t="t"/>
              <a:pathLst>
                <a:path extrusionOk="0" h="367988" w="2246552">
                  <a:moveTo>
                    <a:pt x="38518" y="0"/>
                  </a:moveTo>
                  <a:lnTo>
                    <a:pt x="2208034" y="0"/>
                  </a:lnTo>
                  <a:cubicBezTo>
                    <a:pt x="2229307" y="0"/>
                    <a:pt x="2246552" y="17245"/>
                    <a:pt x="2246552" y="38518"/>
                  </a:cubicBezTo>
                  <a:lnTo>
                    <a:pt x="2246552" y="329470"/>
                  </a:lnTo>
                  <a:cubicBezTo>
                    <a:pt x="2246552" y="339685"/>
                    <a:pt x="2242494" y="349483"/>
                    <a:pt x="2235270" y="356706"/>
                  </a:cubicBezTo>
                  <a:cubicBezTo>
                    <a:pt x="2228047" y="363930"/>
                    <a:pt x="2218249" y="367988"/>
                    <a:pt x="2208034" y="367988"/>
                  </a:cubicBezTo>
                  <a:lnTo>
                    <a:pt x="38518" y="367988"/>
                  </a:lnTo>
                  <a:cubicBezTo>
                    <a:pt x="28302" y="367988"/>
                    <a:pt x="18505" y="363930"/>
                    <a:pt x="11282" y="356706"/>
                  </a:cubicBezTo>
                  <a:cubicBezTo>
                    <a:pt x="4058" y="349483"/>
                    <a:pt x="0" y="339685"/>
                    <a:pt x="0" y="329470"/>
                  </a:cubicBezTo>
                  <a:lnTo>
                    <a:pt x="0" y="38518"/>
                  </a:lnTo>
                  <a:cubicBezTo>
                    <a:pt x="0" y="28302"/>
                    <a:pt x="4058" y="18505"/>
                    <a:pt x="11282" y="11282"/>
                  </a:cubicBezTo>
                  <a:cubicBezTo>
                    <a:pt x="18505" y="4058"/>
                    <a:pt x="28302" y="0"/>
                    <a:pt x="38518" y="0"/>
                  </a:cubicBezTo>
                  <a:close/>
                </a:path>
              </a:pathLst>
            </a:custGeom>
            <a:solidFill>
              <a:srgbClr val="CB6CE6"/>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58"/>
            <p:cNvSpPr txBox="1"/>
            <p:nvPr/>
          </p:nvSpPr>
          <p:spPr>
            <a:xfrm>
              <a:off x="0" y="-47625"/>
              <a:ext cx="2246552" cy="415613"/>
            </a:xfrm>
            <a:prstGeom prst="rect">
              <a:avLst/>
            </a:prstGeom>
            <a:noFill/>
            <a:ln>
              <a:noFill/>
            </a:ln>
          </p:spPr>
          <p:txBody>
            <a:bodyPr anchorCtr="0" anchor="ctr" bIns="64800" lIns="64800" spcFirstLastPara="1" rIns="64800" wrap="square" tIns="64800">
              <a:noAutofit/>
            </a:bodyPr>
            <a:lstStyle/>
            <a:p>
              <a:pPr indent="0" lvl="0" marL="0" marR="0" rtl="0" algn="ctr">
                <a:lnSpc>
                  <a:spcPct val="186611"/>
                </a:lnSpc>
                <a:spcBef>
                  <a:spcPts val="0"/>
                </a:spcBef>
                <a:spcAft>
                  <a:spcPts val="0"/>
                </a:spcAft>
                <a:buNone/>
              </a:pPr>
              <a:r>
                <a:rPr lang="en-US" sz="4900">
                  <a:solidFill>
                    <a:schemeClr val="dk1"/>
                  </a:solidFill>
                  <a:latin typeface="Calibri"/>
                  <a:ea typeface="Calibri"/>
                  <a:cs typeface="Calibri"/>
                  <a:sym typeface="Calibri"/>
                </a:rPr>
                <a:t>Textbook:</a:t>
              </a:r>
              <a:endParaRPr b="0" i="0" sz="4900" u="none" cap="none" strike="noStrike">
                <a:solidFill>
                  <a:schemeClr val="dk1"/>
                </a:solidFill>
                <a:latin typeface="Calibri"/>
                <a:ea typeface="Calibri"/>
                <a:cs typeface="Calibri"/>
                <a:sym typeface="Calibri"/>
              </a:endParaRPr>
            </a:p>
          </p:txBody>
        </p:sp>
      </p:grpSp>
      <p:sp>
        <p:nvSpPr>
          <p:cNvPr id="900" name="Google Shape;900;p58"/>
          <p:cNvSpPr txBox="1"/>
          <p:nvPr/>
        </p:nvSpPr>
        <p:spPr>
          <a:xfrm>
            <a:off x="2566112" y="2370448"/>
            <a:ext cx="10474500" cy="215400"/>
          </a:xfrm>
          <a:prstGeom prst="rect">
            <a:avLst/>
          </a:prstGeom>
          <a:noFill/>
          <a:ln>
            <a:noFill/>
          </a:ln>
        </p:spPr>
        <p:txBody>
          <a:bodyPr anchorCtr="0" anchor="t" bIns="0" lIns="0" spcFirstLastPara="1" rIns="0" wrap="square" tIns="0">
            <a:spAutoFit/>
          </a:bodyPr>
          <a:lstStyle/>
          <a:p>
            <a:pPr indent="0" lvl="0" marL="0" marR="0" rtl="0" algn="ctr">
              <a:lnSpc>
                <a:spcPct val="120010"/>
              </a:lnSpc>
              <a:spcBef>
                <a:spcPts val="0"/>
              </a:spcBef>
              <a:spcAft>
                <a:spcPts val="0"/>
              </a:spcAft>
              <a:buNone/>
            </a:pPr>
            <a:r>
              <a:t/>
            </a:r>
            <a:endParaRPr>
              <a:solidFill>
                <a:srgbClr val="FFDE59"/>
              </a:solidFill>
            </a:endParaRPr>
          </a:p>
        </p:txBody>
      </p:sp>
      <p:grpSp>
        <p:nvGrpSpPr>
          <p:cNvPr id="901" name="Google Shape;901;p58"/>
          <p:cNvGrpSpPr/>
          <p:nvPr/>
        </p:nvGrpSpPr>
        <p:grpSpPr>
          <a:xfrm>
            <a:off x="3997622" y="3932475"/>
            <a:ext cx="10250843" cy="1896401"/>
            <a:chOff x="0" y="-47625"/>
            <a:chExt cx="1280555" cy="415613"/>
          </a:xfrm>
        </p:grpSpPr>
        <p:sp>
          <p:nvSpPr>
            <p:cNvPr id="902" name="Google Shape;902;p58"/>
            <p:cNvSpPr/>
            <p:nvPr/>
          </p:nvSpPr>
          <p:spPr>
            <a:xfrm>
              <a:off x="0" y="0"/>
              <a:ext cx="1280555" cy="367988"/>
            </a:xfrm>
            <a:custGeom>
              <a:rect b="b" l="l" r="r" t="t"/>
              <a:pathLst>
                <a:path extrusionOk="0" h="367988" w="1280555">
                  <a:moveTo>
                    <a:pt x="67574" y="0"/>
                  </a:moveTo>
                  <a:lnTo>
                    <a:pt x="1212981" y="0"/>
                  </a:lnTo>
                  <a:cubicBezTo>
                    <a:pt x="1250301" y="0"/>
                    <a:pt x="1280555" y="30254"/>
                    <a:pt x="1280555" y="67574"/>
                  </a:cubicBezTo>
                  <a:lnTo>
                    <a:pt x="1280555" y="300413"/>
                  </a:lnTo>
                  <a:cubicBezTo>
                    <a:pt x="1280555" y="337734"/>
                    <a:pt x="1250301" y="367988"/>
                    <a:pt x="1212981" y="367988"/>
                  </a:cubicBezTo>
                  <a:lnTo>
                    <a:pt x="67574" y="367988"/>
                  </a:lnTo>
                  <a:cubicBezTo>
                    <a:pt x="30254" y="367988"/>
                    <a:pt x="0" y="337734"/>
                    <a:pt x="0" y="300413"/>
                  </a:cubicBezTo>
                  <a:lnTo>
                    <a:pt x="0" y="67574"/>
                  </a:lnTo>
                  <a:cubicBezTo>
                    <a:pt x="0" y="30254"/>
                    <a:pt x="30254" y="0"/>
                    <a:pt x="67574" y="0"/>
                  </a:cubicBezTo>
                  <a:close/>
                </a:path>
              </a:pathLst>
            </a:custGeom>
            <a:solidFill>
              <a:srgbClr val="F6A6FA"/>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58"/>
            <p:cNvSpPr txBox="1"/>
            <p:nvPr/>
          </p:nvSpPr>
          <p:spPr>
            <a:xfrm>
              <a:off x="0" y="-47625"/>
              <a:ext cx="1280555" cy="415613"/>
            </a:xfrm>
            <a:prstGeom prst="rect">
              <a:avLst/>
            </a:prstGeom>
            <a:noFill/>
            <a:ln>
              <a:noFill/>
            </a:ln>
          </p:spPr>
          <p:txBody>
            <a:bodyPr anchorCtr="0" anchor="ctr" bIns="64800" lIns="64800" spcFirstLastPara="1" rIns="64800" wrap="square" tIns="64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04" name="Google Shape;904;p58"/>
          <p:cNvSpPr txBox="1"/>
          <p:nvPr/>
        </p:nvSpPr>
        <p:spPr>
          <a:xfrm>
            <a:off x="4163075" y="4247731"/>
            <a:ext cx="9939300" cy="14778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Clr>
                <a:schemeClr val="dk1"/>
              </a:buClr>
              <a:buSzPts val="1100"/>
              <a:buFont typeface="Arial"/>
              <a:buNone/>
            </a:pPr>
            <a:r>
              <a:rPr lang="en-US" sz="3200">
                <a:solidFill>
                  <a:srgbClr val="0A1D37"/>
                </a:solidFill>
                <a:latin typeface="Lato"/>
                <a:ea typeface="Lato"/>
                <a:cs typeface="Lato"/>
                <a:sym typeface="Lato"/>
              </a:rPr>
              <a:t>Good Governance &amp; Social Responsibility</a:t>
            </a:r>
            <a:r>
              <a:rPr lang="en-US" sz="3200">
                <a:solidFill>
                  <a:srgbClr val="151F29"/>
                </a:solidFill>
                <a:latin typeface="Anek Gurmukhi"/>
                <a:ea typeface="Anek Gurmukhi"/>
                <a:cs typeface="Anek Gurmukhi"/>
                <a:sym typeface="Anek Gurmukhi"/>
              </a:rPr>
              <a:t>, Dr. Christopher Biore, Dr. Roberto Gonzales, Prof. Jose Lemuel Caparas, Dean Nilo Burgos and Prof. Win Ballada,</a:t>
            </a:r>
            <a:endParaRPr sz="3200"/>
          </a:p>
        </p:txBody>
      </p:sp>
      <p:grpSp>
        <p:nvGrpSpPr>
          <p:cNvPr id="905" name="Google Shape;905;p58"/>
          <p:cNvGrpSpPr/>
          <p:nvPr/>
        </p:nvGrpSpPr>
        <p:grpSpPr>
          <a:xfrm>
            <a:off x="6804216" y="5907687"/>
            <a:ext cx="8540382" cy="1896394"/>
            <a:chOff x="0" y="-47625"/>
            <a:chExt cx="1871705" cy="415613"/>
          </a:xfrm>
        </p:grpSpPr>
        <p:sp>
          <p:nvSpPr>
            <p:cNvPr id="906" name="Google Shape;906;p58"/>
            <p:cNvSpPr/>
            <p:nvPr/>
          </p:nvSpPr>
          <p:spPr>
            <a:xfrm>
              <a:off x="0" y="0"/>
              <a:ext cx="1871705" cy="367988"/>
            </a:xfrm>
            <a:custGeom>
              <a:rect b="b" l="l" r="r" t="t"/>
              <a:pathLst>
                <a:path extrusionOk="0" h="367988" w="1871705">
                  <a:moveTo>
                    <a:pt x="43554" y="0"/>
                  </a:moveTo>
                  <a:lnTo>
                    <a:pt x="1828151" y="0"/>
                  </a:lnTo>
                  <a:cubicBezTo>
                    <a:pt x="1852205" y="0"/>
                    <a:pt x="1871705" y="19500"/>
                    <a:pt x="1871705" y="43554"/>
                  </a:cubicBezTo>
                  <a:lnTo>
                    <a:pt x="1871705" y="324434"/>
                  </a:lnTo>
                  <a:cubicBezTo>
                    <a:pt x="1871705" y="335985"/>
                    <a:pt x="1867116" y="347063"/>
                    <a:pt x="1858948" y="355231"/>
                  </a:cubicBezTo>
                  <a:cubicBezTo>
                    <a:pt x="1850780" y="363399"/>
                    <a:pt x="1839702" y="367988"/>
                    <a:pt x="1828151" y="367988"/>
                  </a:cubicBezTo>
                  <a:lnTo>
                    <a:pt x="43554" y="367988"/>
                  </a:lnTo>
                  <a:cubicBezTo>
                    <a:pt x="19500" y="367988"/>
                    <a:pt x="0" y="348488"/>
                    <a:pt x="0" y="324434"/>
                  </a:cubicBezTo>
                  <a:lnTo>
                    <a:pt x="0" y="43554"/>
                  </a:lnTo>
                  <a:cubicBezTo>
                    <a:pt x="0" y="19500"/>
                    <a:pt x="19500" y="0"/>
                    <a:pt x="43554" y="0"/>
                  </a:cubicBezTo>
                  <a:close/>
                </a:path>
              </a:pathLst>
            </a:custGeom>
            <a:solidFill>
              <a:srgbClr val="FFF475"/>
            </a:solidFill>
            <a:ln cap="rnd" cmpd="sng" w="1428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58"/>
            <p:cNvSpPr txBox="1"/>
            <p:nvPr/>
          </p:nvSpPr>
          <p:spPr>
            <a:xfrm>
              <a:off x="0" y="-47625"/>
              <a:ext cx="1871705" cy="415613"/>
            </a:xfrm>
            <a:prstGeom prst="rect">
              <a:avLst/>
            </a:prstGeom>
            <a:noFill/>
            <a:ln>
              <a:noFill/>
            </a:ln>
          </p:spPr>
          <p:txBody>
            <a:bodyPr anchorCtr="0" anchor="ctr" bIns="64800" lIns="64800" spcFirstLastPara="1" rIns="64800" wrap="square" tIns="64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08" name="Google Shape;908;p58"/>
          <p:cNvSpPr txBox="1"/>
          <p:nvPr/>
        </p:nvSpPr>
        <p:spPr>
          <a:xfrm>
            <a:off x="6821841" y="6203514"/>
            <a:ext cx="8505300" cy="16623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Clr>
                <a:schemeClr val="dk1"/>
              </a:buClr>
              <a:buSzPts val="1100"/>
              <a:buFont typeface="Arial"/>
              <a:buNone/>
            </a:pPr>
            <a:r>
              <a:rPr lang="en-US" sz="3600">
                <a:solidFill>
                  <a:srgbClr val="151F29"/>
                </a:solidFill>
                <a:latin typeface="Anek Gurmukhi"/>
                <a:ea typeface="Anek Gurmukhi"/>
                <a:cs typeface="Anek Gurmukhi"/>
                <a:sym typeface="Anek Gurmukhi"/>
              </a:rPr>
              <a:t>ASEAN (Academicians, Students, Educators and Alliance) Inc.</a:t>
            </a:r>
            <a:endParaRPr sz="3600">
              <a:solidFill>
                <a:srgbClr val="151F29"/>
              </a:solidFill>
              <a:latin typeface="Anek Gurmukhi"/>
              <a:ea typeface="Anek Gurmukhi"/>
              <a:cs typeface="Anek Gurmukhi"/>
              <a:sym typeface="Anek Gurmukhi"/>
            </a:endParaRPr>
          </a:p>
          <a:p>
            <a:pPr indent="0" lvl="0" marL="0" rtl="0" algn="ctr">
              <a:spcBef>
                <a:spcPts val="0"/>
              </a:spcBef>
              <a:spcAft>
                <a:spcPts val="0"/>
              </a:spcAft>
              <a:buClr>
                <a:schemeClr val="dk1"/>
              </a:buClr>
              <a:buSzPts val="1100"/>
              <a:buFont typeface="Arial"/>
              <a:buNone/>
            </a:pPr>
            <a:r>
              <a:rPr lang="en-US" sz="3600">
                <a:solidFill>
                  <a:srgbClr val="151F29"/>
                </a:solidFill>
                <a:latin typeface="Anek Gurmukhi"/>
                <a:ea typeface="Anek Gurmukhi"/>
                <a:cs typeface="Anek Gurmukhi"/>
                <a:sym typeface="Anek Gurmukhi"/>
              </a:rPr>
              <a:t>2024</a:t>
            </a:r>
            <a:endParaRPr sz="3600">
              <a:solidFill>
                <a:srgbClr val="151F29"/>
              </a:solidFill>
              <a:latin typeface="Nunito"/>
              <a:ea typeface="Nunito"/>
              <a:cs typeface="Nunito"/>
              <a:sym typeface="Nunito"/>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