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7"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Lst>
  <p:sldSz cy="10287000" cx="18288000"/>
  <p:notesSz cx="6858000" cy="9144000"/>
  <p:embeddedFontLst>
    <p:embeddedFont>
      <p:font typeface="Inria Serif"/>
      <p:regular r:id="rId62"/>
      <p:bold r:id="rId63"/>
      <p:italic r:id="rId64"/>
      <p:boldItalic r:id="rId65"/>
    </p:embeddedFont>
    <p:embeddedFont>
      <p:font typeface="Cormorant SC"/>
      <p:regular r:id="rId66"/>
      <p:bold r:id="rId67"/>
    </p:embeddedFont>
    <p:embeddedFont>
      <p:font typeface="Lato"/>
      <p:regular r:id="rId68"/>
      <p:bold r:id="rId69"/>
      <p:italic r:id="rId70"/>
      <p:boldItalic r:id="rId71"/>
    </p:embeddedFont>
    <p:embeddedFont>
      <p:font typeface="Padauk"/>
      <p:bold r:id="rId7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2" Type="http://schemas.openxmlformats.org/officeDocument/2006/relationships/font" Target="fonts/Padauk-bold.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Lato-boldItalic.fntdata"/><Relationship Id="rId70" Type="http://schemas.openxmlformats.org/officeDocument/2006/relationships/font" Target="fonts/Lato-italic.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InriaSerif-regular.fntdata"/><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font" Target="fonts/InriaSerif-italic.fntdata"/><Relationship Id="rId63" Type="http://schemas.openxmlformats.org/officeDocument/2006/relationships/font" Target="fonts/InriaSerif-bold.fntdata"/><Relationship Id="rId22" Type="http://schemas.openxmlformats.org/officeDocument/2006/relationships/slide" Target="slides/slide17.xml"/><Relationship Id="rId66" Type="http://schemas.openxmlformats.org/officeDocument/2006/relationships/font" Target="fonts/CormorantSC-regular.fntdata"/><Relationship Id="rId21" Type="http://schemas.openxmlformats.org/officeDocument/2006/relationships/slide" Target="slides/slide16.xml"/><Relationship Id="rId65" Type="http://schemas.openxmlformats.org/officeDocument/2006/relationships/font" Target="fonts/InriaSerif-boldItalic.fntdata"/><Relationship Id="rId24" Type="http://schemas.openxmlformats.org/officeDocument/2006/relationships/slide" Target="slides/slide19.xml"/><Relationship Id="rId68" Type="http://schemas.openxmlformats.org/officeDocument/2006/relationships/font" Target="fonts/Lato-regular.fntdata"/><Relationship Id="rId23" Type="http://schemas.openxmlformats.org/officeDocument/2006/relationships/slide" Target="slides/slide18.xml"/><Relationship Id="rId67" Type="http://schemas.openxmlformats.org/officeDocument/2006/relationships/font" Target="fonts/CormorantSC-bold.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Lato-bold.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g27075799eee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g27075799eee_0_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27075799eee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g27075799eee_0_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27075799eee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g27075799eee_0_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g27075799eee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g27075799eee_0_10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 name="Shape 548"/>
        <p:cNvGrpSpPr/>
        <p:nvPr/>
      </p:nvGrpSpPr>
      <p:grpSpPr>
        <a:xfrm>
          <a:off x="0" y="0"/>
          <a:ext cx="0" cy="0"/>
          <a:chOff x="0" y="0"/>
          <a:chExt cx="0" cy="0"/>
        </a:xfrm>
      </p:grpSpPr>
      <p:sp>
        <p:nvSpPr>
          <p:cNvPr id="549" name="Google Shape;549;g27075799eee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g27075799eee_0_1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g27075799eee_0_1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g27075799eee_0_1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g27075799eee_0_2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g27075799eee_0_2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5" name="Shape 635"/>
        <p:cNvGrpSpPr/>
        <p:nvPr/>
      </p:nvGrpSpPr>
      <p:grpSpPr>
        <a:xfrm>
          <a:off x="0" y="0"/>
          <a:ext cx="0" cy="0"/>
          <a:chOff x="0" y="0"/>
          <a:chExt cx="0" cy="0"/>
        </a:xfrm>
      </p:grpSpPr>
      <p:sp>
        <p:nvSpPr>
          <p:cNvPr id="636" name="Google Shape;636;g27075799eee_0_2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g27075799eee_0_2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g27075799eee_0_2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g27075799eee_0_26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g27075799eee_0_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g27075799eee_0_2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3" name="Shape 723"/>
        <p:cNvGrpSpPr/>
        <p:nvPr/>
      </p:nvGrpSpPr>
      <p:grpSpPr>
        <a:xfrm>
          <a:off x="0" y="0"/>
          <a:ext cx="0" cy="0"/>
          <a:chOff x="0" y="0"/>
          <a:chExt cx="0" cy="0"/>
        </a:xfrm>
      </p:grpSpPr>
      <p:sp>
        <p:nvSpPr>
          <p:cNvPr id="724" name="Google Shape;724;g27075799eee_0_3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g27075799eee_0_32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9" name="Shape 749"/>
        <p:cNvGrpSpPr/>
        <p:nvPr/>
      </p:nvGrpSpPr>
      <p:grpSpPr>
        <a:xfrm>
          <a:off x="0" y="0"/>
          <a:ext cx="0" cy="0"/>
          <a:chOff x="0" y="0"/>
          <a:chExt cx="0" cy="0"/>
        </a:xfrm>
      </p:grpSpPr>
      <p:sp>
        <p:nvSpPr>
          <p:cNvPr id="750" name="Google Shape;750;g27075799eee_0_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g27075799eee_0_3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8" name="Shape 778"/>
        <p:cNvGrpSpPr/>
        <p:nvPr/>
      </p:nvGrpSpPr>
      <p:grpSpPr>
        <a:xfrm>
          <a:off x="0" y="0"/>
          <a:ext cx="0" cy="0"/>
          <a:chOff x="0" y="0"/>
          <a:chExt cx="0" cy="0"/>
        </a:xfrm>
      </p:grpSpPr>
      <p:sp>
        <p:nvSpPr>
          <p:cNvPr id="779" name="Google Shape;779;g27075799eee_0_3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g27075799eee_0_38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7" name="Shape 807"/>
        <p:cNvGrpSpPr/>
        <p:nvPr/>
      </p:nvGrpSpPr>
      <p:grpSpPr>
        <a:xfrm>
          <a:off x="0" y="0"/>
          <a:ext cx="0" cy="0"/>
          <a:chOff x="0" y="0"/>
          <a:chExt cx="0" cy="0"/>
        </a:xfrm>
      </p:grpSpPr>
      <p:sp>
        <p:nvSpPr>
          <p:cNvPr id="808" name="Google Shape;808;g27075799eee_0_4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g27075799eee_0_4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g27075799eee_0_4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g27075799eee_0_4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9" name="Shape 859"/>
        <p:cNvGrpSpPr/>
        <p:nvPr/>
      </p:nvGrpSpPr>
      <p:grpSpPr>
        <a:xfrm>
          <a:off x="0" y="0"/>
          <a:ext cx="0" cy="0"/>
          <a:chOff x="0" y="0"/>
          <a:chExt cx="0" cy="0"/>
        </a:xfrm>
      </p:grpSpPr>
      <p:sp>
        <p:nvSpPr>
          <p:cNvPr id="860" name="Google Shape;860;g27075799eee_0_4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g27075799eee_0_4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5" name="Shape 885"/>
        <p:cNvGrpSpPr/>
        <p:nvPr/>
      </p:nvGrpSpPr>
      <p:grpSpPr>
        <a:xfrm>
          <a:off x="0" y="0"/>
          <a:ext cx="0" cy="0"/>
          <a:chOff x="0" y="0"/>
          <a:chExt cx="0" cy="0"/>
        </a:xfrm>
      </p:grpSpPr>
      <p:sp>
        <p:nvSpPr>
          <p:cNvPr id="886" name="Google Shape;88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1" name="Shape 911"/>
        <p:cNvGrpSpPr/>
        <p:nvPr/>
      </p:nvGrpSpPr>
      <p:grpSpPr>
        <a:xfrm>
          <a:off x="0" y="0"/>
          <a:ext cx="0" cy="0"/>
          <a:chOff x="0" y="0"/>
          <a:chExt cx="0" cy="0"/>
        </a:xfrm>
      </p:grpSpPr>
      <p:sp>
        <p:nvSpPr>
          <p:cNvPr id="912" name="Google Shape;91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5" name="Shape 945"/>
        <p:cNvGrpSpPr/>
        <p:nvPr/>
      </p:nvGrpSpPr>
      <p:grpSpPr>
        <a:xfrm>
          <a:off x="0" y="0"/>
          <a:ext cx="0" cy="0"/>
          <a:chOff x="0" y="0"/>
          <a:chExt cx="0" cy="0"/>
        </a:xfrm>
      </p:grpSpPr>
      <p:sp>
        <p:nvSpPr>
          <p:cNvPr id="946" name="Google Shape;94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3" name="Shape 983"/>
        <p:cNvGrpSpPr/>
        <p:nvPr/>
      </p:nvGrpSpPr>
      <p:grpSpPr>
        <a:xfrm>
          <a:off x="0" y="0"/>
          <a:ext cx="0" cy="0"/>
          <a:chOff x="0" y="0"/>
          <a:chExt cx="0" cy="0"/>
        </a:xfrm>
      </p:grpSpPr>
      <p:sp>
        <p:nvSpPr>
          <p:cNvPr id="984" name="Google Shape;984;g27075799eee_0_4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g27075799eee_0_49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7" name="Shape 1017"/>
        <p:cNvGrpSpPr/>
        <p:nvPr/>
      </p:nvGrpSpPr>
      <p:grpSpPr>
        <a:xfrm>
          <a:off x="0" y="0"/>
          <a:ext cx="0" cy="0"/>
          <a:chOff x="0" y="0"/>
          <a:chExt cx="0" cy="0"/>
        </a:xfrm>
      </p:grpSpPr>
      <p:sp>
        <p:nvSpPr>
          <p:cNvPr id="1018" name="Google Shape;1018;g27075799eee_0_5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g27075799eee_0_5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1" name="Shape 1051"/>
        <p:cNvGrpSpPr/>
        <p:nvPr/>
      </p:nvGrpSpPr>
      <p:grpSpPr>
        <a:xfrm>
          <a:off x="0" y="0"/>
          <a:ext cx="0" cy="0"/>
          <a:chOff x="0" y="0"/>
          <a:chExt cx="0" cy="0"/>
        </a:xfrm>
      </p:grpSpPr>
      <p:sp>
        <p:nvSpPr>
          <p:cNvPr id="1052" name="Google Shape;1052;g27075799eee_0_5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g27075799eee_0_5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5" name="Shape 1085"/>
        <p:cNvGrpSpPr/>
        <p:nvPr/>
      </p:nvGrpSpPr>
      <p:grpSpPr>
        <a:xfrm>
          <a:off x="0" y="0"/>
          <a:ext cx="0" cy="0"/>
          <a:chOff x="0" y="0"/>
          <a:chExt cx="0" cy="0"/>
        </a:xfrm>
      </p:grpSpPr>
      <p:sp>
        <p:nvSpPr>
          <p:cNvPr id="1086" name="Google Shape;1086;g27075799eee_0_6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g27075799eee_0_6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9" name="Shape 1119"/>
        <p:cNvGrpSpPr/>
        <p:nvPr/>
      </p:nvGrpSpPr>
      <p:grpSpPr>
        <a:xfrm>
          <a:off x="0" y="0"/>
          <a:ext cx="0" cy="0"/>
          <a:chOff x="0" y="0"/>
          <a:chExt cx="0" cy="0"/>
        </a:xfrm>
      </p:grpSpPr>
      <p:sp>
        <p:nvSpPr>
          <p:cNvPr id="1120" name="Google Shape;1120;g27075799eee_0_8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g27075799eee_0_8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3" name="Shape 1153"/>
        <p:cNvGrpSpPr/>
        <p:nvPr/>
      </p:nvGrpSpPr>
      <p:grpSpPr>
        <a:xfrm>
          <a:off x="0" y="0"/>
          <a:ext cx="0" cy="0"/>
          <a:chOff x="0" y="0"/>
          <a:chExt cx="0" cy="0"/>
        </a:xfrm>
      </p:grpSpPr>
      <p:sp>
        <p:nvSpPr>
          <p:cNvPr id="1154" name="Google Shape;1154;g27075799eee_0_6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g27075799eee_0_66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7" name="Shape 1187"/>
        <p:cNvGrpSpPr/>
        <p:nvPr/>
      </p:nvGrpSpPr>
      <p:grpSpPr>
        <a:xfrm>
          <a:off x="0" y="0"/>
          <a:ext cx="0" cy="0"/>
          <a:chOff x="0" y="0"/>
          <a:chExt cx="0" cy="0"/>
        </a:xfrm>
      </p:grpSpPr>
      <p:sp>
        <p:nvSpPr>
          <p:cNvPr id="1188" name="Google Shape;1188;g27075799eee_0_6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g27075799eee_0_6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7" name="Shape 1217"/>
        <p:cNvGrpSpPr/>
        <p:nvPr/>
      </p:nvGrpSpPr>
      <p:grpSpPr>
        <a:xfrm>
          <a:off x="0" y="0"/>
          <a:ext cx="0" cy="0"/>
          <a:chOff x="0" y="0"/>
          <a:chExt cx="0" cy="0"/>
        </a:xfrm>
      </p:grpSpPr>
      <p:sp>
        <p:nvSpPr>
          <p:cNvPr id="1218" name="Google Shape;1218;g27075799eee_0_7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g27075799eee_0_7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7" name="Shape 1247"/>
        <p:cNvGrpSpPr/>
        <p:nvPr/>
      </p:nvGrpSpPr>
      <p:grpSpPr>
        <a:xfrm>
          <a:off x="0" y="0"/>
          <a:ext cx="0" cy="0"/>
          <a:chOff x="0" y="0"/>
          <a:chExt cx="0" cy="0"/>
        </a:xfrm>
      </p:grpSpPr>
      <p:sp>
        <p:nvSpPr>
          <p:cNvPr id="1248" name="Google Shape;1248;g27075799eee_0_7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g27075799eee_0_7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7" name="Shape 1277"/>
        <p:cNvGrpSpPr/>
        <p:nvPr/>
      </p:nvGrpSpPr>
      <p:grpSpPr>
        <a:xfrm>
          <a:off x="0" y="0"/>
          <a:ext cx="0" cy="0"/>
          <a:chOff x="0" y="0"/>
          <a:chExt cx="0" cy="0"/>
        </a:xfrm>
      </p:grpSpPr>
      <p:sp>
        <p:nvSpPr>
          <p:cNvPr id="1278" name="Google Shape;1278;g27075799eee_0_7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g27075799eee_0_78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7" name="Shape 1307"/>
        <p:cNvGrpSpPr/>
        <p:nvPr/>
      </p:nvGrpSpPr>
      <p:grpSpPr>
        <a:xfrm>
          <a:off x="0" y="0"/>
          <a:ext cx="0" cy="0"/>
          <a:chOff x="0" y="0"/>
          <a:chExt cx="0" cy="0"/>
        </a:xfrm>
      </p:grpSpPr>
      <p:sp>
        <p:nvSpPr>
          <p:cNvPr id="1308" name="Google Shape;1308;g27075799eee_0_5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g27075799eee_0_5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1" name="Shape 1341"/>
        <p:cNvGrpSpPr/>
        <p:nvPr/>
      </p:nvGrpSpPr>
      <p:grpSpPr>
        <a:xfrm>
          <a:off x="0" y="0"/>
          <a:ext cx="0" cy="0"/>
          <a:chOff x="0" y="0"/>
          <a:chExt cx="0" cy="0"/>
        </a:xfrm>
      </p:grpSpPr>
      <p:sp>
        <p:nvSpPr>
          <p:cNvPr id="1342" name="Google Shape;1342;g27075799eee_0_8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g27075799eee_0_84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3" name="Shape 1373"/>
        <p:cNvGrpSpPr/>
        <p:nvPr/>
      </p:nvGrpSpPr>
      <p:grpSpPr>
        <a:xfrm>
          <a:off x="0" y="0"/>
          <a:ext cx="0" cy="0"/>
          <a:chOff x="0" y="0"/>
          <a:chExt cx="0" cy="0"/>
        </a:xfrm>
      </p:grpSpPr>
      <p:sp>
        <p:nvSpPr>
          <p:cNvPr id="1374" name="Google Shape;1374;g27075799eee_0_8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g27075799eee_0_8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7" name="Shape 1407"/>
        <p:cNvGrpSpPr/>
        <p:nvPr/>
      </p:nvGrpSpPr>
      <p:grpSpPr>
        <a:xfrm>
          <a:off x="0" y="0"/>
          <a:ext cx="0" cy="0"/>
          <a:chOff x="0" y="0"/>
          <a:chExt cx="0" cy="0"/>
        </a:xfrm>
      </p:grpSpPr>
      <p:sp>
        <p:nvSpPr>
          <p:cNvPr id="1408" name="Google Shape;1408;g27075799eee_0_10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g27075799eee_0_107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1" name="Shape 1441"/>
        <p:cNvGrpSpPr/>
        <p:nvPr/>
      </p:nvGrpSpPr>
      <p:grpSpPr>
        <a:xfrm>
          <a:off x="0" y="0"/>
          <a:ext cx="0" cy="0"/>
          <a:chOff x="0" y="0"/>
          <a:chExt cx="0" cy="0"/>
        </a:xfrm>
      </p:grpSpPr>
      <p:sp>
        <p:nvSpPr>
          <p:cNvPr id="1442" name="Google Shape;1442;g27075799eee_0_1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g27075799eee_0_11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5" name="Shape 1475"/>
        <p:cNvGrpSpPr/>
        <p:nvPr/>
      </p:nvGrpSpPr>
      <p:grpSpPr>
        <a:xfrm>
          <a:off x="0" y="0"/>
          <a:ext cx="0" cy="0"/>
          <a:chOff x="0" y="0"/>
          <a:chExt cx="0" cy="0"/>
        </a:xfrm>
      </p:grpSpPr>
      <p:sp>
        <p:nvSpPr>
          <p:cNvPr id="1476" name="Google Shape;1476;g27075799eee_0_9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g27075799eee_0_90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9" name="Shape 1509"/>
        <p:cNvGrpSpPr/>
        <p:nvPr/>
      </p:nvGrpSpPr>
      <p:grpSpPr>
        <a:xfrm>
          <a:off x="0" y="0"/>
          <a:ext cx="0" cy="0"/>
          <a:chOff x="0" y="0"/>
          <a:chExt cx="0" cy="0"/>
        </a:xfrm>
      </p:grpSpPr>
      <p:sp>
        <p:nvSpPr>
          <p:cNvPr id="1510" name="Google Shape;1510;g27075799eee_0_9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g27075799eee_0_9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3" name="Shape 1543"/>
        <p:cNvGrpSpPr/>
        <p:nvPr/>
      </p:nvGrpSpPr>
      <p:grpSpPr>
        <a:xfrm>
          <a:off x="0" y="0"/>
          <a:ext cx="0" cy="0"/>
          <a:chOff x="0" y="0"/>
          <a:chExt cx="0" cy="0"/>
        </a:xfrm>
      </p:grpSpPr>
      <p:sp>
        <p:nvSpPr>
          <p:cNvPr id="1544" name="Google Shape;1544;g27075799eee_0_9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g27075799eee_0_9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7" name="Shape 1577"/>
        <p:cNvGrpSpPr/>
        <p:nvPr/>
      </p:nvGrpSpPr>
      <p:grpSpPr>
        <a:xfrm>
          <a:off x="0" y="0"/>
          <a:ext cx="0" cy="0"/>
          <a:chOff x="0" y="0"/>
          <a:chExt cx="0" cy="0"/>
        </a:xfrm>
      </p:grpSpPr>
      <p:sp>
        <p:nvSpPr>
          <p:cNvPr id="1578" name="Google Shape;1578;g27075799eee_0_1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g27075799eee_0_114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1" name="Shape 1611"/>
        <p:cNvGrpSpPr/>
        <p:nvPr/>
      </p:nvGrpSpPr>
      <p:grpSpPr>
        <a:xfrm>
          <a:off x="0" y="0"/>
          <a:ext cx="0" cy="0"/>
          <a:chOff x="0" y="0"/>
          <a:chExt cx="0" cy="0"/>
        </a:xfrm>
      </p:grpSpPr>
      <p:sp>
        <p:nvSpPr>
          <p:cNvPr id="1612" name="Google Shape;1612;g27075799eee_0_11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g27075799eee_0_11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5" name="Shape 1645"/>
        <p:cNvGrpSpPr/>
        <p:nvPr/>
      </p:nvGrpSpPr>
      <p:grpSpPr>
        <a:xfrm>
          <a:off x="0" y="0"/>
          <a:ext cx="0" cy="0"/>
          <a:chOff x="0" y="0"/>
          <a:chExt cx="0" cy="0"/>
        </a:xfrm>
      </p:grpSpPr>
      <p:sp>
        <p:nvSpPr>
          <p:cNvPr id="1646" name="Google Shape;1646;g27075799eee_0_12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g27075799eee_0_12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5" name="Shape 1675"/>
        <p:cNvGrpSpPr/>
        <p:nvPr/>
      </p:nvGrpSpPr>
      <p:grpSpPr>
        <a:xfrm>
          <a:off x="0" y="0"/>
          <a:ext cx="0" cy="0"/>
          <a:chOff x="0" y="0"/>
          <a:chExt cx="0" cy="0"/>
        </a:xfrm>
      </p:grpSpPr>
      <p:sp>
        <p:nvSpPr>
          <p:cNvPr id="1676" name="Google Shape;1676;g27075799eee_0_1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g27075799eee_0_12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5" name="Shape 1705"/>
        <p:cNvGrpSpPr/>
        <p:nvPr/>
      </p:nvGrpSpPr>
      <p:grpSpPr>
        <a:xfrm>
          <a:off x="0" y="0"/>
          <a:ext cx="0" cy="0"/>
          <a:chOff x="0" y="0"/>
          <a:chExt cx="0" cy="0"/>
        </a:xfrm>
      </p:grpSpPr>
      <p:sp>
        <p:nvSpPr>
          <p:cNvPr id="1706" name="Google Shape;1706;g27075799eee_0_12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g27075799eee_0_126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5" name="Shape 1735"/>
        <p:cNvGrpSpPr/>
        <p:nvPr/>
      </p:nvGrpSpPr>
      <p:grpSpPr>
        <a:xfrm>
          <a:off x="0" y="0"/>
          <a:ext cx="0" cy="0"/>
          <a:chOff x="0" y="0"/>
          <a:chExt cx="0" cy="0"/>
        </a:xfrm>
      </p:grpSpPr>
      <p:sp>
        <p:nvSpPr>
          <p:cNvPr id="1736" name="Google Shape;1736;g27075799eee_0_12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g27075799eee_0_12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5" name="Shape 1765"/>
        <p:cNvGrpSpPr/>
        <p:nvPr/>
      </p:nvGrpSpPr>
      <p:grpSpPr>
        <a:xfrm>
          <a:off x="0" y="0"/>
          <a:ext cx="0" cy="0"/>
          <a:chOff x="0" y="0"/>
          <a:chExt cx="0" cy="0"/>
        </a:xfrm>
      </p:grpSpPr>
      <p:sp>
        <p:nvSpPr>
          <p:cNvPr id="1766" name="Google Shape;1766;g27075799eee_0_10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g27075799eee_0_104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9" name="Shape 1799"/>
        <p:cNvGrpSpPr/>
        <p:nvPr/>
      </p:nvGrpSpPr>
      <p:grpSpPr>
        <a:xfrm>
          <a:off x="0" y="0"/>
          <a:ext cx="0" cy="0"/>
          <a:chOff x="0" y="0"/>
          <a:chExt cx="0" cy="0"/>
        </a:xfrm>
      </p:grpSpPr>
      <p:sp>
        <p:nvSpPr>
          <p:cNvPr id="1800" name="Google Shape;180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6" name="Shape 1816"/>
        <p:cNvGrpSpPr/>
        <p:nvPr/>
      </p:nvGrpSpPr>
      <p:grpSpPr>
        <a:xfrm>
          <a:off x="0" y="0"/>
          <a:ext cx="0" cy="0"/>
          <a:chOff x="0" y="0"/>
          <a:chExt cx="0" cy="0"/>
        </a:xfrm>
      </p:grpSpPr>
      <p:sp>
        <p:nvSpPr>
          <p:cNvPr id="1817" name="Google Shape;181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5797900" y="3837288"/>
            <a:ext cx="11137200" cy="1470000"/>
          </a:xfrm>
          <a:prstGeom prst="rect">
            <a:avLst/>
          </a:prstGeom>
          <a:noFill/>
          <a:ln>
            <a:noFill/>
          </a:ln>
        </p:spPr>
        <p:txBody>
          <a:bodyPr anchorCtr="0" anchor="ctr" bIns="45700" lIns="91425" spcFirstLastPara="1" rIns="91425" wrap="square" tIns="45700">
            <a:normAutofit/>
          </a:bodyPr>
          <a:lstStyle>
            <a:lvl1pPr lvl="0">
              <a:spcBef>
                <a:spcPts val="0"/>
              </a:spcBef>
              <a:spcAft>
                <a:spcPts val="0"/>
              </a:spcAft>
              <a:buClr>
                <a:schemeClr val="dk1"/>
              </a:buClr>
              <a:buSzPts val="18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1" name="Google Shape;11;p3"/>
          <p:cNvSpPr txBox="1"/>
          <p:nvPr>
            <p:ph idx="1" type="subTitle"/>
          </p:nvPr>
        </p:nvSpPr>
        <p:spPr>
          <a:xfrm>
            <a:off x="6315400" y="7089450"/>
            <a:ext cx="10102200" cy="9639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SzPts val="3200"/>
              <a:buNone/>
              <a:defRPr/>
            </a:lvl1pPr>
            <a:lvl2pPr lvl="1" algn="ctr">
              <a:spcBef>
                <a:spcPts val="560"/>
              </a:spcBef>
              <a:spcAft>
                <a:spcPts val="0"/>
              </a:spcAft>
              <a:buSzPts val="2800"/>
              <a:buNone/>
              <a:defRPr/>
            </a:lvl2pPr>
            <a:lvl3pPr lvl="2" algn="ctr">
              <a:spcBef>
                <a:spcPts val="480"/>
              </a:spcBef>
              <a:spcAft>
                <a:spcPts val="0"/>
              </a:spcAft>
              <a:buSzPts val="2400"/>
              <a:buNone/>
              <a:defRPr/>
            </a:lvl3pPr>
            <a:lvl4pPr lvl="3" algn="ctr">
              <a:spcBef>
                <a:spcPts val="400"/>
              </a:spcBef>
              <a:spcAft>
                <a:spcPts val="0"/>
              </a:spcAft>
              <a:buSzPts val="2000"/>
              <a:buNone/>
              <a:defRPr/>
            </a:lvl4pPr>
            <a:lvl5pPr lvl="4" algn="ctr">
              <a:spcBef>
                <a:spcPts val="400"/>
              </a:spcBef>
              <a:spcAft>
                <a:spcPts val="0"/>
              </a:spcAft>
              <a:buSzPts val="2000"/>
              <a:buNone/>
              <a:defRPr/>
            </a:lvl5pPr>
            <a:lvl6pPr lvl="5" algn="ctr">
              <a:spcBef>
                <a:spcPts val="400"/>
              </a:spcBef>
              <a:spcAft>
                <a:spcPts val="0"/>
              </a:spcAft>
              <a:buSzPts val="2000"/>
              <a:buNone/>
              <a:defRPr/>
            </a:lvl6pPr>
            <a:lvl7pPr lvl="6" algn="ctr">
              <a:spcBef>
                <a:spcPts val="400"/>
              </a:spcBef>
              <a:spcAft>
                <a:spcPts val="0"/>
              </a:spcAft>
              <a:buSzPts val="2000"/>
              <a:buNone/>
              <a:defRPr/>
            </a:lvl7pPr>
            <a:lvl8pPr lvl="7" algn="ctr">
              <a:spcBef>
                <a:spcPts val="400"/>
              </a:spcBef>
              <a:spcAft>
                <a:spcPts val="0"/>
              </a:spcAft>
              <a:buSzPts val="2000"/>
              <a:buNone/>
              <a:defRPr/>
            </a:lvl8pPr>
            <a:lvl9pPr lvl="8" algn="ctr">
              <a:spcBef>
                <a:spcPts val="400"/>
              </a:spcBef>
              <a:spcAft>
                <a:spcPts val="0"/>
              </a:spcAft>
              <a:buSzPts val="2000"/>
              <a:buNone/>
              <a:defRPr/>
            </a:lvl9pPr>
          </a:lstStyle>
          <a:p/>
        </p:txBody>
      </p:sp>
      <p:grpSp>
        <p:nvGrpSpPr>
          <p:cNvPr id="12" name="Google Shape;12;p3"/>
          <p:cNvGrpSpPr/>
          <p:nvPr/>
        </p:nvGrpSpPr>
        <p:grpSpPr>
          <a:xfrm>
            <a:off x="879358" y="8821563"/>
            <a:ext cx="16503437" cy="964003"/>
            <a:chOff x="0" y="0"/>
            <a:chExt cx="22004582" cy="1285337"/>
          </a:xfrm>
        </p:grpSpPr>
        <p:cxnSp>
          <p:nvCxnSpPr>
            <p:cNvPr id="13" name="Google Shape;13;p3"/>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14" name="Google Shape;14;p3"/>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15" name="Google Shape;15;p3"/>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16" name="Google Shape;16;p3"/>
          <p:cNvGrpSpPr/>
          <p:nvPr/>
        </p:nvGrpSpPr>
        <p:grpSpPr>
          <a:xfrm>
            <a:off x="-1367512" y="4181622"/>
            <a:ext cx="5587142" cy="2907822"/>
            <a:chOff x="0" y="-47625"/>
            <a:chExt cx="1471501" cy="1430100"/>
          </a:xfrm>
        </p:grpSpPr>
        <p:sp>
          <p:nvSpPr>
            <p:cNvPr id="17" name="Google Shape;17;p3"/>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 name="Google Shape;19;p3"/>
          <p:cNvGrpSpPr/>
          <p:nvPr/>
        </p:nvGrpSpPr>
        <p:grpSpPr>
          <a:xfrm>
            <a:off x="16762887" y="263109"/>
            <a:ext cx="2170611" cy="2109541"/>
            <a:chOff x="0" y="-47625"/>
            <a:chExt cx="1471501" cy="1430100"/>
          </a:xfrm>
        </p:grpSpPr>
        <p:sp>
          <p:nvSpPr>
            <p:cNvPr id="20" name="Google Shape;20;p3"/>
            <p:cNvSpPr/>
            <p:nvPr/>
          </p:nvSpPr>
          <p:spPr>
            <a:xfrm>
              <a:off x="0" y="0"/>
              <a:ext cx="1471501" cy="1382373"/>
            </a:xfrm>
            <a:custGeom>
              <a:rect b="b" l="l" r="r" t="t"/>
              <a:pathLst>
                <a:path extrusionOk="0" h="1382373" w="1471501">
                  <a:moveTo>
                    <a:pt x="53500" y="0"/>
                  </a:moveTo>
                  <a:lnTo>
                    <a:pt x="1418001" y="0"/>
                  </a:lnTo>
                  <a:cubicBezTo>
                    <a:pt x="1432190" y="0"/>
                    <a:pt x="1445798" y="5637"/>
                    <a:pt x="1455831" y="15670"/>
                  </a:cubicBezTo>
                  <a:cubicBezTo>
                    <a:pt x="1465864" y="25703"/>
                    <a:pt x="1471501" y="39311"/>
                    <a:pt x="1471501" y="53500"/>
                  </a:cubicBezTo>
                  <a:lnTo>
                    <a:pt x="1471501" y="1328874"/>
                  </a:lnTo>
                  <a:cubicBezTo>
                    <a:pt x="1471501" y="1358421"/>
                    <a:pt x="1447548" y="1382373"/>
                    <a:pt x="1418001" y="1382373"/>
                  </a:cubicBezTo>
                  <a:lnTo>
                    <a:pt x="53500" y="1382373"/>
                  </a:lnTo>
                  <a:cubicBezTo>
                    <a:pt x="23953" y="1382373"/>
                    <a:pt x="0" y="1358421"/>
                    <a:pt x="0" y="1328874"/>
                  </a:cubicBezTo>
                  <a:lnTo>
                    <a:pt x="0" y="53500"/>
                  </a:lnTo>
                  <a:cubicBezTo>
                    <a:pt x="0" y="23953"/>
                    <a:pt x="23953" y="0"/>
                    <a:pt x="5350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 name="Google Shape;22;p3"/>
          <p:cNvGrpSpPr/>
          <p:nvPr/>
        </p:nvGrpSpPr>
        <p:grpSpPr>
          <a:xfrm>
            <a:off x="15228404" y="263090"/>
            <a:ext cx="5239555" cy="1146372"/>
            <a:chOff x="0" y="-47625"/>
            <a:chExt cx="3552000" cy="777149"/>
          </a:xfrm>
        </p:grpSpPr>
        <p:sp>
          <p:nvSpPr>
            <p:cNvPr id="23" name="Google Shape;23;p3"/>
            <p:cNvSpPr/>
            <p:nvPr/>
          </p:nvSpPr>
          <p:spPr>
            <a:xfrm>
              <a:off x="0" y="0"/>
              <a:ext cx="3551852" cy="729524"/>
            </a:xfrm>
            <a:custGeom>
              <a:rect b="b" l="l" r="r" t="t"/>
              <a:pathLst>
                <a:path extrusionOk="0" h="729524" w="3551852">
                  <a:moveTo>
                    <a:pt x="22165" y="0"/>
                  </a:moveTo>
                  <a:lnTo>
                    <a:pt x="3529687" y="0"/>
                  </a:lnTo>
                  <a:cubicBezTo>
                    <a:pt x="3541928" y="0"/>
                    <a:pt x="3551852" y="9923"/>
                    <a:pt x="3551852" y="22165"/>
                  </a:cubicBezTo>
                  <a:lnTo>
                    <a:pt x="3551852" y="707359"/>
                  </a:lnTo>
                  <a:cubicBezTo>
                    <a:pt x="3551852" y="719601"/>
                    <a:pt x="3541928" y="729524"/>
                    <a:pt x="3529687" y="729524"/>
                  </a:cubicBezTo>
                  <a:lnTo>
                    <a:pt x="22165" y="729524"/>
                  </a:lnTo>
                  <a:cubicBezTo>
                    <a:pt x="9923" y="729524"/>
                    <a:pt x="0" y="719601"/>
                    <a:pt x="0" y="707359"/>
                  </a:cubicBezTo>
                  <a:lnTo>
                    <a:pt x="0" y="22165"/>
                  </a:lnTo>
                  <a:cubicBezTo>
                    <a:pt x="0" y="9923"/>
                    <a:pt x="9923" y="0"/>
                    <a:pt x="2216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txBox="1"/>
            <p:nvPr/>
          </p:nvSpPr>
          <p:spPr>
            <a:xfrm>
              <a:off x="0" y="-47625"/>
              <a:ext cx="3552000" cy="777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 name="Google Shape;25;p3"/>
          <p:cNvGrpSpPr/>
          <p:nvPr/>
        </p:nvGrpSpPr>
        <p:grpSpPr>
          <a:xfrm>
            <a:off x="4845567" y="-319581"/>
            <a:ext cx="952325" cy="1724982"/>
            <a:chOff x="0" y="-47625"/>
            <a:chExt cx="645600" cy="1169400"/>
          </a:xfrm>
        </p:grpSpPr>
        <p:sp>
          <p:nvSpPr>
            <p:cNvPr id="26" name="Google Shape;26;p3"/>
            <p:cNvSpPr/>
            <p:nvPr/>
          </p:nvSpPr>
          <p:spPr>
            <a:xfrm>
              <a:off x="0" y="0"/>
              <a:ext cx="645586" cy="1121680"/>
            </a:xfrm>
            <a:custGeom>
              <a:rect b="b" l="l" r="r" t="t"/>
              <a:pathLst>
                <a:path extrusionOk="0" h="1121680" w="645586">
                  <a:moveTo>
                    <a:pt x="121944" y="0"/>
                  </a:moveTo>
                  <a:lnTo>
                    <a:pt x="523643" y="0"/>
                  </a:lnTo>
                  <a:cubicBezTo>
                    <a:pt x="555984" y="0"/>
                    <a:pt x="587001" y="12848"/>
                    <a:pt x="609870" y="35716"/>
                  </a:cubicBezTo>
                  <a:cubicBezTo>
                    <a:pt x="632739" y="58585"/>
                    <a:pt x="645586" y="89602"/>
                    <a:pt x="645586" y="121944"/>
                  </a:cubicBezTo>
                  <a:lnTo>
                    <a:pt x="645586" y="999737"/>
                  </a:lnTo>
                  <a:cubicBezTo>
                    <a:pt x="645586" y="1032078"/>
                    <a:pt x="632739" y="1063095"/>
                    <a:pt x="609870" y="1085964"/>
                  </a:cubicBezTo>
                  <a:cubicBezTo>
                    <a:pt x="587001" y="1108833"/>
                    <a:pt x="555984" y="1121680"/>
                    <a:pt x="523643" y="1121680"/>
                  </a:cubicBezTo>
                  <a:lnTo>
                    <a:pt x="121944" y="1121680"/>
                  </a:lnTo>
                  <a:cubicBezTo>
                    <a:pt x="89602" y="1121680"/>
                    <a:pt x="58585" y="1108833"/>
                    <a:pt x="35716" y="1085964"/>
                  </a:cubicBezTo>
                  <a:cubicBezTo>
                    <a:pt x="12848" y="1063095"/>
                    <a:pt x="0" y="1032078"/>
                    <a:pt x="0" y="999737"/>
                  </a:cubicBezTo>
                  <a:lnTo>
                    <a:pt x="0" y="121944"/>
                  </a:lnTo>
                  <a:cubicBezTo>
                    <a:pt x="0" y="89602"/>
                    <a:pt x="12848" y="58585"/>
                    <a:pt x="35716" y="35716"/>
                  </a:cubicBezTo>
                  <a:cubicBezTo>
                    <a:pt x="58585" y="12848"/>
                    <a:pt x="89602" y="0"/>
                    <a:pt x="1219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txBox="1"/>
            <p:nvPr/>
          </p:nvSpPr>
          <p:spPr>
            <a:xfrm>
              <a:off x="0" y="-47625"/>
              <a:ext cx="645600" cy="116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 name="Google Shape;28;p3"/>
          <p:cNvGrpSpPr/>
          <p:nvPr/>
        </p:nvGrpSpPr>
        <p:grpSpPr>
          <a:xfrm>
            <a:off x="3503497" y="437907"/>
            <a:ext cx="1987845" cy="1934741"/>
            <a:chOff x="0" y="-47625"/>
            <a:chExt cx="1347600" cy="1311600"/>
          </a:xfrm>
        </p:grpSpPr>
        <p:sp>
          <p:nvSpPr>
            <p:cNvPr id="29" name="Google Shape;29;p3"/>
            <p:cNvSpPr/>
            <p:nvPr/>
          </p:nvSpPr>
          <p:spPr>
            <a:xfrm>
              <a:off x="0" y="0"/>
              <a:ext cx="1347526" cy="1263906"/>
            </a:xfrm>
            <a:custGeom>
              <a:rect b="b" l="l" r="r" t="t"/>
              <a:pathLst>
                <a:path extrusionOk="0" h="1263906" w="1347526">
                  <a:moveTo>
                    <a:pt x="58422" y="0"/>
                  </a:moveTo>
                  <a:lnTo>
                    <a:pt x="1289104" y="0"/>
                  </a:lnTo>
                  <a:cubicBezTo>
                    <a:pt x="1321369" y="0"/>
                    <a:pt x="1347526" y="26156"/>
                    <a:pt x="1347526" y="58422"/>
                  </a:cubicBezTo>
                  <a:lnTo>
                    <a:pt x="1347526" y="1205484"/>
                  </a:lnTo>
                  <a:cubicBezTo>
                    <a:pt x="1347526" y="1237750"/>
                    <a:pt x="1321369" y="1263906"/>
                    <a:pt x="1289104" y="1263906"/>
                  </a:cubicBezTo>
                  <a:lnTo>
                    <a:pt x="58422" y="1263906"/>
                  </a:lnTo>
                  <a:cubicBezTo>
                    <a:pt x="26156" y="1263906"/>
                    <a:pt x="0" y="1237750"/>
                    <a:pt x="0" y="1205484"/>
                  </a:cubicBezTo>
                  <a:lnTo>
                    <a:pt x="0" y="58422"/>
                  </a:lnTo>
                  <a:cubicBezTo>
                    <a:pt x="0" y="26156"/>
                    <a:pt x="26156" y="0"/>
                    <a:pt x="5842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txBox="1"/>
            <p:nvPr/>
          </p:nvSpPr>
          <p:spPr>
            <a:xfrm>
              <a:off x="0" y="-47625"/>
              <a:ext cx="1347600" cy="131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1" name="Shape 31"/>
        <p:cNvGrpSpPr/>
        <p:nvPr/>
      </p:nvGrpSpPr>
      <p:grpSpPr>
        <a:xfrm>
          <a:off x="0" y="0"/>
          <a:ext cx="0" cy="0"/>
          <a:chOff x="0" y="0"/>
          <a:chExt cx="0" cy="0"/>
        </a:xfrm>
      </p:grpSpPr>
      <p:grpSp>
        <p:nvGrpSpPr>
          <p:cNvPr id="32" name="Google Shape;32;p4"/>
          <p:cNvGrpSpPr/>
          <p:nvPr/>
        </p:nvGrpSpPr>
        <p:grpSpPr>
          <a:xfrm>
            <a:off x="-498225" y="3565399"/>
            <a:ext cx="19287202" cy="4859812"/>
            <a:chOff x="0" y="-47625"/>
            <a:chExt cx="16171042" cy="4906918"/>
          </a:xfrm>
        </p:grpSpPr>
        <p:sp>
          <p:nvSpPr>
            <p:cNvPr id="33" name="Google Shape;33;p4"/>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txBox="1"/>
            <p:nvPr/>
          </p:nvSpPr>
          <p:spPr>
            <a:xfrm>
              <a:off x="0" y="-47625"/>
              <a:ext cx="16170900" cy="4906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 name="Google Shape;35;p4"/>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4"/>
          <p:cNvSpPr txBox="1"/>
          <p:nvPr>
            <p:ph idx="1" type="body"/>
          </p:nvPr>
        </p:nvSpPr>
        <p:spPr>
          <a:xfrm>
            <a:off x="1850950" y="3822600"/>
            <a:ext cx="8229600" cy="45261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grpSp>
        <p:nvGrpSpPr>
          <p:cNvPr id="37" name="Google Shape;37;p4"/>
          <p:cNvGrpSpPr/>
          <p:nvPr/>
        </p:nvGrpSpPr>
        <p:grpSpPr>
          <a:xfrm>
            <a:off x="879358" y="8821563"/>
            <a:ext cx="16503437" cy="964003"/>
            <a:chOff x="0" y="0"/>
            <a:chExt cx="22004582" cy="1285337"/>
          </a:xfrm>
        </p:grpSpPr>
        <p:cxnSp>
          <p:nvCxnSpPr>
            <p:cNvPr id="38" name="Google Shape;38;p4"/>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39" name="Google Shape;39;p4"/>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40" name="Google Shape;40;p4"/>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grpSp>
        <p:nvGrpSpPr>
          <p:cNvPr id="42" name="Google Shape;42;p5"/>
          <p:cNvGrpSpPr/>
          <p:nvPr/>
        </p:nvGrpSpPr>
        <p:grpSpPr>
          <a:xfrm>
            <a:off x="-202325" y="3358777"/>
            <a:ext cx="15020641" cy="4921260"/>
            <a:chOff x="0" y="-47625"/>
            <a:chExt cx="1471501" cy="1430100"/>
          </a:xfrm>
        </p:grpSpPr>
        <p:sp>
          <p:nvSpPr>
            <p:cNvPr id="43" name="Google Shape;43;p5"/>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5"/>
            <p:cNvSpPr txBox="1"/>
            <p:nvPr/>
          </p:nvSpPr>
          <p:spPr>
            <a:xfrm>
              <a:off x="0" y="-47625"/>
              <a:ext cx="1471500" cy="143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 name="Google Shape;45;p5"/>
          <p:cNvSpPr txBox="1"/>
          <p:nvPr>
            <p:ph type="title"/>
          </p:nvPr>
        </p:nvSpPr>
        <p:spPr>
          <a:xfrm>
            <a:off x="1539299" y="677750"/>
            <a:ext cx="15209400" cy="1362000"/>
          </a:xfrm>
          <a:prstGeom prst="rect">
            <a:avLst/>
          </a:prstGeom>
          <a:noFill/>
          <a:ln>
            <a:noFill/>
          </a:ln>
        </p:spPr>
        <p:txBody>
          <a:bodyPr anchorCtr="0" anchor="t" bIns="45700" lIns="91425" spcFirstLastPara="1" rIns="91425" wrap="square" tIns="45700">
            <a:normAutofit/>
          </a:bodyPr>
          <a:lstStyle>
            <a:lvl1pPr lvl="0">
              <a:spcBef>
                <a:spcPts val="0"/>
              </a:spcBef>
              <a:spcAft>
                <a:spcPts val="0"/>
              </a:spcAft>
              <a:buClr>
                <a:schemeClr val="dk1"/>
              </a:buClr>
              <a:buSzPts val="9000"/>
              <a:buFont typeface="Calibri"/>
              <a:buNone/>
              <a:defRPr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6" name="Google Shape;46;p5"/>
          <p:cNvSpPr txBox="1"/>
          <p:nvPr>
            <p:ph idx="1" type="body"/>
          </p:nvPr>
        </p:nvSpPr>
        <p:spPr>
          <a:xfrm>
            <a:off x="1343838" y="6202713"/>
            <a:ext cx="7772400" cy="1500300"/>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SzPts val="2500"/>
              <a:buNone/>
              <a:defRPr/>
            </a:lvl1pPr>
            <a:lvl2pPr indent="-228600" lvl="1" marL="914400" algn="l">
              <a:spcBef>
                <a:spcPts val="360"/>
              </a:spcBef>
              <a:spcAft>
                <a:spcPts val="0"/>
              </a:spcAft>
              <a:buSzPts val="2500"/>
              <a:buNone/>
              <a:defRPr/>
            </a:lvl2pPr>
            <a:lvl3pPr indent="-228600" lvl="2" marL="1371600" algn="l">
              <a:spcBef>
                <a:spcPts val="320"/>
              </a:spcBef>
              <a:spcAft>
                <a:spcPts val="0"/>
              </a:spcAft>
              <a:buSzPts val="2500"/>
              <a:buNone/>
              <a:defRPr/>
            </a:lvl3pPr>
            <a:lvl4pPr indent="-228600" lvl="3" marL="1828800" algn="l">
              <a:spcBef>
                <a:spcPts val="280"/>
              </a:spcBef>
              <a:spcAft>
                <a:spcPts val="0"/>
              </a:spcAft>
              <a:buSzPts val="2500"/>
              <a:buNone/>
              <a:defRPr/>
            </a:lvl4pPr>
            <a:lvl5pPr indent="-228600" lvl="4" marL="2286000" algn="l">
              <a:spcBef>
                <a:spcPts val="280"/>
              </a:spcBef>
              <a:spcAft>
                <a:spcPts val="0"/>
              </a:spcAft>
              <a:buSzPts val="2500"/>
              <a:buNone/>
              <a:defRPr/>
            </a:lvl5pPr>
            <a:lvl6pPr indent="-228600" lvl="5" marL="2743200" algn="l">
              <a:spcBef>
                <a:spcPts val="280"/>
              </a:spcBef>
              <a:spcAft>
                <a:spcPts val="0"/>
              </a:spcAft>
              <a:buSzPts val="2500"/>
              <a:buNone/>
              <a:defRPr/>
            </a:lvl6pPr>
            <a:lvl7pPr indent="-228600" lvl="6" marL="3200400" algn="l">
              <a:spcBef>
                <a:spcPts val="280"/>
              </a:spcBef>
              <a:spcAft>
                <a:spcPts val="0"/>
              </a:spcAft>
              <a:buSzPts val="2500"/>
              <a:buNone/>
              <a:defRPr/>
            </a:lvl7pPr>
            <a:lvl8pPr indent="-228600" lvl="7" marL="3657600" algn="l">
              <a:spcBef>
                <a:spcPts val="280"/>
              </a:spcBef>
              <a:spcAft>
                <a:spcPts val="0"/>
              </a:spcAft>
              <a:buSzPts val="2500"/>
              <a:buNone/>
              <a:defRPr/>
            </a:lvl8pPr>
            <a:lvl9pPr indent="-228600" lvl="8" marL="4114800" algn="l">
              <a:spcBef>
                <a:spcPts val="280"/>
              </a:spcBef>
              <a:spcAft>
                <a:spcPts val="0"/>
              </a:spcAft>
              <a:buSzPts val="2500"/>
              <a:buNone/>
              <a:defRPr/>
            </a:lvl9pPr>
          </a:lstStyle>
          <a:p/>
        </p:txBody>
      </p:sp>
      <p:grpSp>
        <p:nvGrpSpPr>
          <p:cNvPr id="47" name="Google Shape;47;p5"/>
          <p:cNvGrpSpPr/>
          <p:nvPr/>
        </p:nvGrpSpPr>
        <p:grpSpPr>
          <a:xfrm>
            <a:off x="879358" y="8821563"/>
            <a:ext cx="16503437" cy="964003"/>
            <a:chOff x="0" y="0"/>
            <a:chExt cx="22004582" cy="1285337"/>
          </a:xfrm>
        </p:grpSpPr>
        <p:cxnSp>
          <p:nvCxnSpPr>
            <p:cNvPr id="48" name="Google Shape;48;p5"/>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49" name="Google Shape;49;p5"/>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50" name="Google Shape;50;p5"/>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51" name="Google Shape;51;p5"/>
          <p:cNvGrpSpPr/>
          <p:nvPr/>
        </p:nvGrpSpPr>
        <p:grpSpPr>
          <a:xfrm>
            <a:off x="-1245873" y="5337783"/>
            <a:ext cx="1713476" cy="6357829"/>
            <a:chOff x="0" y="-47625"/>
            <a:chExt cx="1161600" cy="4310100"/>
          </a:xfrm>
        </p:grpSpPr>
        <p:sp>
          <p:nvSpPr>
            <p:cNvPr id="52" name="Google Shape;52;p5"/>
            <p:cNvSpPr/>
            <p:nvPr/>
          </p:nvSpPr>
          <p:spPr>
            <a:xfrm>
              <a:off x="0" y="0"/>
              <a:ext cx="1161570" cy="4262438"/>
            </a:xfrm>
            <a:custGeom>
              <a:rect b="b" l="l" r="r" t="t"/>
              <a:pathLst>
                <a:path extrusionOk="0" h="4262438" w="1161570">
                  <a:moveTo>
                    <a:pt x="67775" y="0"/>
                  </a:moveTo>
                  <a:lnTo>
                    <a:pt x="1093795" y="0"/>
                  </a:lnTo>
                  <a:cubicBezTo>
                    <a:pt x="1131226" y="0"/>
                    <a:pt x="1161570" y="30344"/>
                    <a:pt x="1161570" y="67775"/>
                  </a:cubicBezTo>
                  <a:lnTo>
                    <a:pt x="1161570" y="4194663"/>
                  </a:lnTo>
                  <a:cubicBezTo>
                    <a:pt x="1161570" y="4212638"/>
                    <a:pt x="1154429" y="4229877"/>
                    <a:pt x="1141719" y="4242587"/>
                  </a:cubicBezTo>
                  <a:cubicBezTo>
                    <a:pt x="1129009" y="4255297"/>
                    <a:pt x="1111770" y="4262438"/>
                    <a:pt x="1093795" y="4262438"/>
                  </a:cubicBezTo>
                  <a:lnTo>
                    <a:pt x="67775" y="4262438"/>
                  </a:lnTo>
                  <a:cubicBezTo>
                    <a:pt x="30344" y="4262438"/>
                    <a:pt x="0" y="4232094"/>
                    <a:pt x="0" y="4194663"/>
                  </a:cubicBezTo>
                  <a:lnTo>
                    <a:pt x="0" y="67775"/>
                  </a:lnTo>
                  <a:cubicBezTo>
                    <a:pt x="0" y="49800"/>
                    <a:pt x="7141" y="32561"/>
                    <a:pt x="19851" y="19851"/>
                  </a:cubicBezTo>
                  <a:cubicBezTo>
                    <a:pt x="32561" y="7141"/>
                    <a:pt x="49800" y="0"/>
                    <a:pt x="6777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5"/>
            <p:cNvSpPr txBox="1"/>
            <p:nvPr/>
          </p:nvSpPr>
          <p:spPr>
            <a:xfrm>
              <a:off x="0" y="-47625"/>
              <a:ext cx="1161600" cy="4310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 name="Google Shape;54;p5"/>
          <p:cNvGrpSpPr/>
          <p:nvPr/>
        </p:nvGrpSpPr>
        <p:grpSpPr>
          <a:xfrm>
            <a:off x="221597" y="7412554"/>
            <a:ext cx="1122256" cy="1117481"/>
            <a:chOff x="0" y="-47625"/>
            <a:chExt cx="760800" cy="757563"/>
          </a:xfrm>
        </p:grpSpPr>
        <p:sp>
          <p:nvSpPr>
            <p:cNvPr id="55" name="Google Shape;55;p5"/>
            <p:cNvSpPr/>
            <p:nvPr/>
          </p:nvSpPr>
          <p:spPr>
            <a:xfrm>
              <a:off x="0" y="0"/>
              <a:ext cx="760783" cy="709938"/>
            </a:xfrm>
            <a:custGeom>
              <a:rect b="b" l="l" r="r" t="t"/>
              <a:pathLst>
                <a:path extrusionOk="0" h="709938" w="760783">
                  <a:moveTo>
                    <a:pt x="103479" y="0"/>
                  </a:moveTo>
                  <a:lnTo>
                    <a:pt x="657304" y="0"/>
                  </a:lnTo>
                  <a:cubicBezTo>
                    <a:pt x="684748" y="0"/>
                    <a:pt x="711069" y="10902"/>
                    <a:pt x="730475" y="30308"/>
                  </a:cubicBezTo>
                  <a:cubicBezTo>
                    <a:pt x="749881" y="49714"/>
                    <a:pt x="760783" y="76035"/>
                    <a:pt x="760783" y="103479"/>
                  </a:cubicBezTo>
                  <a:lnTo>
                    <a:pt x="760783" y="606459"/>
                  </a:lnTo>
                  <a:cubicBezTo>
                    <a:pt x="760783" y="633904"/>
                    <a:pt x="749881" y="660224"/>
                    <a:pt x="730475" y="679630"/>
                  </a:cubicBezTo>
                  <a:cubicBezTo>
                    <a:pt x="711069" y="699036"/>
                    <a:pt x="684748" y="709938"/>
                    <a:pt x="657304" y="709938"/>
                  </a:cubicBezTo>
                  <a:lnTo>
                    <a:pt x="103479" y="709938"/>
                  </a:lnTo>
                  <a:cubicBezTo>
                    <a:pt x="76035" y="709938"/>
                    <a:pt x="49714" y="699036"/>
                    <a:pt x="30308" y="679630"/>
                  </a:cubicBezTo>
                  <a:cubicBezTo>
                    <a:pt x="10902" y="660224"/>
                    <a:pt x="0" y="633904"/>
                    <a:pt x="0" y="606459"/>
                  </a:cubicBezTo>
                  <a:lnTo>
                    <a:pt x="0" y="103479"/>
                  </a:lnTo>
                  <a:cubicBezTo>
                    <a:pt x="0" y="76035"/>
                    <a:pt x="10902" y="49714"/>
                    <a:pt x="30308" y="30308"/>
                  </a:cubicBezTo>
                  <a:cubicBezTo>
                    <a:pt x="49714" y="10902"/>
                    <a:pt x="76035" y="0"/>
                    <a:pt x="103479"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5"/>
            <p:cNvSpPr txBox="1"/>
            <p:nvPr/>
          </p:nvSpPr>
          <p:spPr>
            <a:xfrm>
              <a:off x="0" y="-47625"/>
              <a:ext cx="760800" cy="757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 name="Google Shape;57;p5"/>
          <p:cNvGrpSpPr/>
          <p:nvPr/>
        </p:nvGrpSpPr>
        <p:grpSpPr>
          <a:xfrm>
            <a:off x="16482117" y="-716116"/>
            <a:ext cx="575740" cy="2881988"/>
            <a:chOff x="0" y="-47625"/>
            <a:chExt cx="333956" cy="1671687"/>
          </a:xfrm>
        </p:grpSpPr>
        <p:sp>
          <p:nvSpPr>
            <p:cNvPr id="58" name="Google Shape;58;p5"/>
            <p:cNvSpPr/>
            <p:nvPr/>
          </p:nvSpPr>
          <p:spPr>
            <a:xfrm>
              <a:off x="0" y="0"/>
              <a:ext cx="333956" cy="1624062"/>
            </a:xfrm>
            <a:custGeom>
              <a:rect b="b" l="l" r="r" t="t"/>
              <a:pathLst>
                <a:path extrusionOk="0" h="1624062" w="333956">
                  <a:moveTo>
                    <a:pt x="166978" y="0"/>
                  </a:moveTo>
                  <a:lnTo>
                    <a:pt x="166978" y="0"/>
                  </a:lnTo>
                  <a:cubicBezTo>
                    <a:pt x="211263" y="0"/>
                    <a:pt x="253735" y="17592"/>
                    <a:pt x="285049" y="48907"/>
                  </a:cubicBezTo>
                  <a:cubicBezTo>
                    <a:pt x="316364" y="80221"/>
                    <a:pt x="333956" y="122693"/>
                    <a:pt x="333956" y="166978"/>
                  </a:cubicBezTo>
                  <a:lnTo>
                    <a:pt x="333956" y="1457083"/>
                  </a:lnTo>
                  <a:cubicBezTo>
                    <a:pt x="333956" y="1501369"/>
                    <a:pt x="316364" y="1543840"/>
                    <a:pt x="285049" y="1575155"/>
                  </a:cubicBezTo>
                  <a:cubicBezTo>
                    <a:pt x="253735" y="1606469"/>
                    <a:pt x="211263" y="1624062"/>
                    <a:pt x="166978" y="1624062"/>
                  </a:cubicBezTo>
                  <a:lnTo>
                    <a:pt x="166978" y="1624062"/>
                  </a:lnTo>
                  <a:cubicBezTo>
                    <a:pt x="122693" y="1624062"/>
                    <a:pt x="80221" y="1606469"/>
                    <a:pt x="48907" y="1575155"/>
                  </a:cubicBezTo>
                  <a:cubicBezTo>
                    <a:pt x="17592" y="1543840"/>
                    <a:pt x="0" y="1501369"/>
                    <a:pt x="0" y="1457083"/>
                  </a:cubicBezTo>
                  <a:lnTo>
                    <a:pt x="0" y="166978"/>
                  </a:lnTo>
                  <a:cubicBezTo>
                    <a:pt x="0" y="122693"/>
                    <a:pt x="17592" y="80221"/>
                    <a:pt x="48907" y="48907"/>
                  </a:cubicBezTo>
                  <a:cubicBezTo>
                    <a:pt x="80221" y="17592"/>
                    <a:pt x="122693" y="0"/>
                    <a:pt x="16697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txBox="1"/>
            <p:nvPr/>
          </p:nvSpPr>
          <p:spPr>
            <a:xfrm>
              <a:off x="0" y="-47625"/>
              <a:ext cx="333900" cy="1671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 name="Google Shape;60;p5"/>
          <p:cNvGrpSpPr/>
          <p:nvPr/>
        </p:nvGrpSpPr>
        <p:grpSpPr>
          <a:xfrm>
            <a:off x="15494116" y="6475729"/>
            <a:ext cx="1727637" cy="2345852"/>
            <a:chOff x="0" y="-47625"/>
            <a:chExt cx="1171200" cy="1590300"/>
          </a:xfrm>
        </p:grpSpPr>
        <p:sp>
          <p:nvSpPr>
            <p:cNvPr id="61" name="Google Shape;61;p5"/>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5"/>
            <p:cNvSpPr txBox="1"/>
            <p:nvPr/>
          </p:nvSpPr>
          <p:spPr>
            <a:xfrm>
              <a:off x="0" y="-47625"/>
              <a:ext cx="11712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 name="Google Shape;63;p5"/>
          <p:cNvGrpSpPr/>
          <p:nvPr/>
        </p:nvGrpSpPr>
        <p:grpSpPr>
          <a:xfrm>
            <a:off x="16732315" y="6677564"/>
            <a:ext cx="3035995" cy="1200938"/>
            <a:chOff x="0" y="-47625"/>
            <a:chExt cx="1761018" cy="696600"/>
          </a:xfrm>
        </p:grpSpPr>
        <p:sp>
          <p:nvSpPr>
            <p:cNvPr id="64" name="Google Shape;64;p5"/>
            <p:cNvSpPr/>
            <p:nvPr/>
          </p:nvSpPr>
          <p:spPr>
            <a:xfrm>
              <a:off x="0" y="0"/>
              <a:ext cx="1761018" cy="648844"/>
            </a:xfrm>
            <a:custGeom>
              <a:rect b="b" l="l" r="r" t="t"/>
              <a:pathLst>
                <a:path extrusionOk="0" h="648844" w="1761018">
                  <a:moveTo>
                    <a:pt x="38250" y="0"/>
                  </a:moveTo>
                  <a:lnTo>
                    <a:pt x="1722768" y="0"/>
                  </a:lnTo>
                  <a:cubicBezTo>
                    <a:pt x="1732913" y="0"/>
                    <a:pt x="1742642" y="4030"/>
                    <a:pt x="1749815" y="11203"/>
                  </a:cubicBezTo>
                  <a:cubicBezTo>
                    <a:pt x="1756988" y="18377"/>
                    <a:pt x="1761018" y="28106"/>
                    <a:pt x="1761018" y="38250"/>
                  </a:cubicBezTo>
                  <a:lnTo>
                    <a:pt x="1761018" y="610594"/>
                  </a:lnTo>
                  <a:cubicBezTo>
                    <a:pt x="1761018" y="620738"/>
                    <a:pt x="1756988" y="630467"/>
                    <a:pt x="1749815" y="637641"/>
                  </a:cubicBezTo>
                  <a:cubicBezTo>
                    <a:pt x="1742642" y="644814"/>
                    <a:pt x="1732913" y="648844"/>
                    <a:pt x="1722768" y="648844"/>
                  </a:cubicBezTo>
                  <a:lnTo>
                    <a:pt x="38250" y="648844"/>
                  </a:lnTo>
                  <a:cubicBezTo>
                    <a:pt x="28106" y="648844"/>
                    <a:pt x="18377" y="644814"/>
                    <a:pt x="11203" y="637641"/>
                  </a:cubicBezTo>
                  <a:cubicBezTo>
                    <a:pt x="4030" y="630467"/>
                    <a:pt x="0" y="620738"/>
                    <a:pt x="0" y="610594"/>
                  </a:cubicBezTo>
                  <a:lnTo>
                    <a:pt x="0" y="38250"/>
                  </a:lnTo>
                  <a:cubicBezTo>
                    <a:pt x="0" y="28106"/>
                    <a:pt x="4030" y="18377"/>
                    <a:pt x="11203" y="11203"/>
                  </a:cubicBezTo>
                  <a:cubicBezTo>
                    <a:pt x="18377" y="4030"/>
                    <a:pt x="28106" y="0"/>
                    <a:pt x="3825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5"/>
            <p:cNvSpPr txBox="1"/>
            <p:nvPr/>
          </p:nvSpPr>
          <p:spPr>
            <a:xfrm>
              <a:off x="0" y="-47625"/>
              <a:ext cx="1761000" cy="69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6" name="Shape 66"/>
        <p:cNvGrpSpPr/>
        <p:nvPr/>
      </p:nvGrpSpPr>
      <p:grpSpPr>
        <a:xfrm>
          <a:off x="0" y="0"/>
          <a:ext cx="0" cy="0"/>
          <a:chOff x="0" y="0"/>
          <a:chExt cx="0" cy="0"/>
        </a:xfrm>
      </p:grpSpPr>
      <p:sp>
        <p:nvSpPr>
          <p:cNvPr id="67" name="Google Shape;67;p6"/>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6"/>
          <p:cNvSpPr txBox="1"/>
          <p:nvPr>
            <p:ph idx="1" type="body"/>
          </p:nvPr>
        </p:nvSpPr>
        <p:spPr>
          <a:xfrm>
            <a:off x="984550" y="3879150"/>
            <a:ext cx="5322300" cy="4526100"/>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69" name="Google Shape;69;p6"/>
          <p:cNvSpPr txBox="1"/>
          <p:nvPr>
            <p:ph idx="2" type="body"/>
          </p:nvPr>
        </p:nvSpPr>
        <p:spPr>
          <a:xfrm>
            <a:off x="6507683" y="3879150"/>
            <a:ext cx="5322300" cy="4526100"/>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grpSp>
        <p:nvGrpSpPr>
          <p:cNvPr id="70" name="Google Shape;70;p6"/>
          <p:cNvGrpSpPr/>
          <p:nvPr/>
        </p:nvGrpSpPr>
        <p:grpSpPr>
          <a:xfrm>
            <a:off x="879358" y="8821563"/>
            <a:ext cx="16503437" cy="964003"/>
            <a:chOff x="0" y="0"/>
            <a:chExt cx="22004582" cy="1285337"/>
          </a:xfrm>
        </p:grpSpPr>
        <p:cxnSp>
          <p:nvCxnSpPr>
            <p:cNvPr id="71" name="Google Shape;71;p6"/>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72" name="Google Shape;72;p6"/>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73" name="Google Shape;73;p6"/>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4" name="Shape 74"/>
        <p:cNvGrpSpPr/>
        <p:nvPr/>
      </p:nvGrpSpPr>
      <p:grpSpPr>
        <a:xfrm>
          <a:off x="0" y="0"/>
          <a:ext cx="0" cy="0"/>
          <a:chOff x="0" y="0"/>
          <a:chExt cx="0" cy="0"/>
        </a:xfrm>
      </p:grpSpPr>
      <p:sp>
        <p:nvSpPr>
          <p:cNvPr id="75" name="Google Shape;75;p7"/>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7"/>
          <p:cNvSpPr txBox="1"/>
          <p:nvPr>
            <p:ph idx="1" type="body"/>
          </p:nvPr>
        </p:nvSpPr>
        <p:spPr>
          <a:xfrm>
            <a:off x="1737925" y="4058275"/>
            <a:ext cx="6221100" cy="3951300"/>
          </a:xfrm>
          <a:prstGeom prst="rect">
            <a:avLst/>
          </a:prstGeom>
          <a:noFill/>
          <a:ln>
            <a:noFill/>
          </a:ln>
        </p:spPr>
        <p:txBody>
          <a:bodyPr anchorCtr="0" anchor="t" bIns="45700" lIns="91425" spcFirstLastPara="1" rIns="91425" wrap="square" tIns="45700">
            <a:normAutofit/>
          </a:bodyPr>
          <a:lstStyle>
            <a:lvl1pPr indent="-387350" lvl="0" marL="457200" algn="l">
              <a:spcBef>
                <a:spcPts val="480"/>
              </a:spcBef>
              <a:spcAft>
                <a:spcPts val="0"/>
              </a:spcAft>
              <a:buClr>
                <a:schemeClr val="dk1"/>
              </a:buClr>
              <a:buSzPts val="2500"/>
              <a:buChar char="•"/>
              <a:defRPr/>
            </a:lvl1pPr>
            <a:lvl2pPr indent="-387350" lvl="1" marL="914400" algn="l">
              <a:spcBef>
                <a:spcPts val="400"/>
              </a:spcBef>
              <a:spcAft>
                <a:spcPts val="0"/>
              </a:spcAft>
              <a:buClr>
                <a:schemeClr val="dk1"/>
              </a:buClr>
              <a:buSzPts val="2500"/>
              <a:buChar char="–"/>
              <a:defRPr/>
            </a:lvl2pPr>
            <a:lvl3pPr indent="-387350" lvl="2" marL="1371600" algn="l">
              <a:spcBef>
                <a:spcPts val="360"/>
              </a:spcBef>
              <a:spcAft>
                <a:spcPts val="0"/>
              </a:spcAft>
              <a:buClr>
                <a:schemeClr val="dk1"/>
              </a:buClr>
              <a:buSzPts val="2500"/>
              <a:buChar char="•"/>
              <a:defRPr/>
            </a:lvl3pPr>
            <a:lvl4pPr indent="-387350" lvl="3" marL="1828800" algn="l">
              <a:spcBef>
                <a:spcPts val="320"/>
              </a:spcBef>
              <a:spcAft>
                <a:spcPts val="0"/>
              </a:spcAft>
              <a:buClr>
                <a:schemeClr val="dk1"/>
              </a:buClr>
              <a:buSzPts val="2500"/>
              <a:buChar char="–"/>
              <a:defRPr/>
            </a:lvl4pPr>
            <a:lvl5pPr indent="-387350" lvl="4" marL="2286000" algn="l">
              <a:spcBef>
                <a:spcPts val="320"/>
              </a:spcBef>
              <a:spcAft>
                <a:spcPts val="0"/>
              </a:spcAft>
              <a:buClr>
                <a:schemeClr val="dk1"/>
              </a:buClr>
              <a:buSzPts val="2500"/>
              <a:buChar char="»"/>
              <a:defRPr/>
            </a:lvl5pPr>
            <a:lvl6pPr indent="-387350" lvl="5" marL="2743200" algn="l">
              <a:spcBef>
                <a:spcPts val="320"/>
              </a:spcBef>
              <a:spcAft>
                <a:spcPts val="0"/>
              </a:spcAft>
              <a:buClr>
                <a:schemeClr val="dk1"/>
              </a:buClr>
              <a:buSzPts val="2500"/>
              <a:buChar char="•"/>
              <a:defRPr/>
            </a:lvl6pPr>
            <a:lvl7pPr indent="-387350" lvl="6" marL="3200400" algn="l">
              <a:spcBef>
                <a:spcPts val="320"/>
              </a:spcBef>
              <a:spcAft>
                <a:spcPts val="0"/>
              </a:spcAft>
              <a:buClr>
                <a:schemeClr val="dk1"/>
              </a:buClr>
              <a:buSzPts val="2500"/>
              <a:buChar char="•"/>
              <a:defRPr/>
            </a:lvl7pPr>
            <a:lvl8pPr indent="-387350" lvl="7" marL="3657600" algn="l">
              <a:spcBef>
                <a:spcPts val="320"/>
              </a:spcBef>
              <a:spcAft>
                <a:spcPts val="0"/>
              </a:spcAft>
              <a:buClr>
                <a:schemeClr val="dk1"/>
              </a:buClr>
              <a:buSzPts val="2500"/>
              <a:buChar char="•"/>
              <a:defRPr/>
            </a:lvl8pPr>
            <a:lvl9pPr indent="-387350" lvl="8" marL="4114800" algn="l">
              <a:spcBef>
                <a:spcPts val="320"/>
              </a:spcBef>
              <a:spcAft>
                <a:spcPts val="0"/>
              </a:spcAft>
              <a:buClr>
                <a:schemeClr val="dk1"/>
              </a:buClr>
              <a:buSzPts val="2500"/>
              <a:buChar char="•"/>
              <a:defRPr/>
            </a:lvl9pPr>
          </a:lstStyle>
          <a:p/>
        </p:txBody>
      </p:sp>
      <p:sp>
        <p:nvSpPr>
          <p:cNvPr id="77" name="Google Shape;77;p7"/>
          <p:cNvSpPr txBox="1"/>
          <p:nvPr>
            <p:ph idx="2" type="body"/>
          </p:nvPr>
        </p:nvSpPr>
        <p:spPr>
          <a:xfrm>
            <a:off x="8186398" y="4058275"/>
            <a:ext cx="6223800" cy="3951300"/>
          </a:xfrm>
          <a:prstGeom prst="rect">
            <a:avLst/>
          </a:prstGeom>
          <a:noFill/>
          <a:ln>
            <a:noFill/>
          </a:ln>
        </p:spPr>
        <p:txBody>
          <a:bodyPr anchorCtr="0" anchor="t" bIns="45700" lIns="91425" spcFirstLastPara="1" rIns="91425" wrap="square" tIns="45700">
            <a:normAutofit/>
          </a:bodyPr>
          <a:lstStyle>
            <a:lvl1pPr indent="-387350" lvl="0" marL="457200" algn="l">
              <a:spcBef>
                <a:spcPts val="480"/>
              </a:spcBef>
              <a:spcAft>
                <a:spcPts val="0"/>
              </a:spcAft>
              <a:buClr>
                <a:schemeClr val="dk1"/>
              </a:buClr>
              <a:buSzPts val="2500"/>
              <a:buChar char="•"/>
              <a:defRPr/>
            </a:lvl1pPr>
            <a:lvl2pPr indent="-387350" lvl="1" marL="914400" algn="l">
              <a:spcBef>
                <a:spcPts val="400"/>
              </a:spcBef>
              <a:spcAft>
                <a:spcPts val="0"/>
              </a:spcAft>
              <a:buClr>
                <a:schemeClr val="dk1"/>
              </a:buClr>
              <a:buSzPts val="2500"/>
              <a:buChar char="–"/>
              <a:defRPr/>
            </a:lvl2pPr>
            <a:lvl3pPr indent="-387350" lvl="2" marL="1371600" algn="l">
              <a:spcBef>
                <a:spcPts val="360"/>
              </a:spcBef>
              <a:spcAft>
                <a:spcPts val="0"/>
              </a:spcAft>
              <a:buClr>
                <a:schemeClr val="dk1"/>
              </a:buClr>
              <a:buSzPts val="2500"/>
              <a:buChar char="•"/>
              <a:defRPr/>
            </a:lvl3pPr>
            <a:lvl4pPr indent="-387350" lvl="3" marL="1828800" algn="l">
              <a:spcBef>
                <a:spcPts val="320"/>
              </a:spcBef>
              <a:spcAft>
                <a:spcPts val="0"/>
              </a:spcAft>
              <a:buClr>
                <a:schemeClr val="dk1"/>
              </a:buClr>
              <a:buSzPts val="2500"/>
              <a:buChar char="–"/>
              <a:defRPr/>
            </a:lvl4pPr>
            <a:lvl5pPr indent="-387350" lvl="4" marL="2286000" algn="l">
              <a:spcBef>
                <a:spcPts val="320"/>
              </a:spcBef>
              <a:spcAft>
                <a:spcPts val="0"/>
              </a:spcAft>
              <a:buClr>
                <a:schemeClr val="dk1"/>
              </a:buClr>
              <a:buSzPts val="2500"/>
              <a:buChar char="»"/>
              <a:defRPr/>
            </a:lvl5pPr>
            <a:lvl6pPr indent="-387350" lvl="5" marL="2743200" algn="l">
              <a:spcBef>
                <a:spcPts val="320"/>
              </a:spcBef>
              <a:spcAft>
                <a:spcPts val="0"/>
              </a:spcAft>
              <a:buClr>
                <a:schemeClr val="dk1"/>
              </a:buClr>
              <a:buSzPts val="2500"/>
              <a:buChar char="•"/>
              <a:defRPr/>
            </a:lvl6pPr>
            <a:lvl7pPr indent="-387350" lvl="6" marL="3200400" algn="l">
              <a:spcBef>
                <a:spcPts val="320"/>
              </a:spcBef>
              <a:spcAft>
                <a:spcPts val="0"/>
              </a:spcAft>
              <a:buClr>
                <a:schemeClr val="dk1"/>
              </a:buClr>
              <a:buSzPts val="2500"/>
              <a:buChar char="•"/>
              <a:defRPr/>
            </a:lvl7pPr>
            <a:lvl8pPr indent="-387350" lvl="7" marL="3657600" algn="l">
              <a:spcBef>
                <a:spcPts val="320"/>
              </a:spcBef>
              <a:spcAft>
                <a:spcPts val="0"/>
              </a:spcAft>
              <a:buClr>
                <a:schemeClr val="dk1"/>
              </a:buClr>
              <a:buSzPts val="2500"/>
              <a:buChar char="•"/>
              <a:defRPr/>
            </a:lvl8pPr>
            <a:lvl9pPr indent="-387350" lvl="8" marL="4114800" algn="l">
              <a:spcBef>
                <a:spcPts val="320"/>
              </a:spcBef>
              <a:spcAft>
                <a:spcPts val="0"/>
              </a:spcAft>
              <a:buClr>
                <a:schemeClr val="dk1"/>
              </a:buClr>
              <a:buSzPts val="2500"/>
              <a:buChar char="•"/>
              <a:defRPr/>
            </a:lvl9pPr>
          </a:lstStyle>
          <a:p/>
        </p:txBody>
      </p:sp>
      <p:grpSp>
        <p:nvGrpSpPr>
          <p:cNvPr id="78" name="Google Shape;78;p7"/>
          <p:cNvGrpSpPr/>
          <p:nvPr/>
        </p:nvGrpSpPr>
        <p:grpSpPr>
          <a:xfrm>
            <a:off x="879358" y="8821563"/>
            <a:ext cx="16503437" cy="964003"/>
            <a:chOff x="0" y="0"/>
            <a:chExt cx="22004582" cy="1285337"/>
          </a:xfrm>
        </p:grpSpPr>
        <p:cxnSp>
          <p:nvCxnSpPr>
            <p:cNvPr id="79" name="Google Shape;79;p7"/>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0" name="Google Shape;80;p7"/>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81" name="Google Shape;81;p7"/>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2" name="Shape 82"/>
        <p:cNvGrpSpPr/>
        <p:nvPr/>
      </p:nvGrpSpPr>
      <p:grpSpPr>
        <a:xfrm>
          <a:off x="0" y="0"/>
          <a:ext cx="0" cy="0"/>
          <a:chOff x="0" y="0"/>
          <a:chExt cx="0" cy="0"/>
        </a:xfrm>
      </p:grpSpPr>
      <p:sp>
        <p:nvSpPr>
          <p:cNvPr id="83" name="Google Shape;83;p8"/>
          <p:cNvSpPr txBox="1"/>
          <p:nvPr>
            <p:ph type="title"/>
          </p:nvPr>
        </p:nvSpPr>
        <p:spPr>
          <a:xfrm>
            <a:off x="4452000" y="3692475"/>
            <a:ext cx="93840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84" name="Google Shape;84;p8"/>
          <p:cNvGrpSpPr/>
          <p:nvPr/>
        </p:nvGrpSpPr>
        <p:grpSpPr>
          <a:xfrm>
            <a:off x="879358" y="8821563"/>
            <a:ext cx="16503437" cy="964003"/>
            <a:chOff x="0" y="0"/>
            <a:chExt cx="22004582" cy="1285337"/>
          </a:xfrm>
        </p:grpSpPr>
        <p:cxnSp>
          <p:nvCxnSpPr>
            <p:cNvPr id="85" name="Google Shape;85;p8"/>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6" name="Google Shape;86;p8"/>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87" name="Google Shape;87;p8"/>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grpSp>
        <p:nvGrpSpPr>
          <p:cNvPr id="88" name="Google Shape;88;p8"/>
          <p:cNvGrpSpPr/>
          <p:nvPr/>
        </p:nvGrpSpPr>
        <p:grpSpPr>
          <a:xfrm>
            <a:off x="-1092786" y="3533009"/>
            <a:ext cx="3565022" cy="4952353"/>
            <a:chOff x="0" y="-47625"/>
            <a:chExt cx="2416800" cy="3357300"/>
          </a:xfrm>
        </p:grpSpPr>
        <p:sp>
          <p:nvSpPr>
            <p:cNvPr id="89" name="Google Shape;89;p8"/>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8"/>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 name="Google Shape;91;p8"/>
          <p:cNvGrpSpPr/>
          <p:nvPr/>
        </p:nvGrpSpPr>
        <p:grpSpPr>
          <a:xfrm>
            <a:off x="16838043" y="4854161"/>
            <a:ext cx="2240972" cy="1437101"/>
            <a:chOff x="0" y="-47625"/>
            <a:chExt cx="1519200" cy="974240"/>
          </a:xfrm>
        </p:grpSpPr>
        <p:sp>
          <p:nvSpPr>
            <p:cNvPr id="92" name="Google Shape;92;p8"/>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8"/>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 name="Google Shape;94;p8"/>
          <p:cNvGrpSpPr/>
          <p:nvPr/>
        </p:nvGrpSpPr>
        <p:grpSpPr>
          <a:xfrm>
            <a:off x="-1582622" y="101335"/>
            <a:ext cx="2611370" cy="1670993"/>
            <a:chOff x="0" y="-47625"/>
            <a:chExt cx="1770300" cy="1132800"/>
          </a:xfrm>
        </p:grpSpPr>
        <p:sp>
          <p:nvSpPr>
            <p:cNvPr id="95" name="Google Shape;95;p8"/>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8"/>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 name="Google Shape;97;p8"/>
          <p:cNvGrpSpPr/>
          <p:nvPr/>
        </p:nvGrpSpPr>
        <p:grpSpPr>
          <a:xfrm>
            <a:off x="-760216" y="901626"/>
            <a:ext cx="2899899" cy="1289630"/>
            <a:chOff x="0" y="-47625"/>
            <a:chExt cx="1965900" cy="874266"/>
          </a:xfrm>
        </p:grpSpPr>
        <p:sp>
          <p:nvSpPr>
            <p:cNvPr id="98" name="Google Shape;98;p8"/>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8"/>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 name="Google Shape;100;p8"/>
          <p:cNvGrpSpPr/>
          <p:nvPr/>
        </p:nvGrpSpPr>
        <p:grpSpPr>
          <a:xfrm>
            <a:off x="16035209" y="1772333"/>
            <a:ext cx="4359363" cy="1920138"/>
            <a:chOff x="0" y="-47625"/>
            <a:chExt cx="2955300" cy="1301700"/>
          </a:xfrm>
        </p:grpSpPr>
        <p:sp>
          <p:nvSpPr>
            <p:cNvPr id="101" name="Google Shape;101;p8"/>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8"/>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03" name="Shape 103"/>
        <p:cNvGrpSpPr/>
        <p:nvPr/>
      </p:nvGrpSpPr>
      <p:grpSpPr>
        <a:xfrm>
          <a:off x="0" y="0"/>
          <a:ext cx="0" cy="0"/>
          <a:chOff x="0" y="0"/>
          <a:chExt cx="0" cy="0"/>
        </a:xfrm>
      </p:grpSpPr>
      <p:sp>
        <p:nvSpPr>
          <p:cNvPr id="104" name="Google Shape;104;p9"/>
          <p:cNvSpPr txBox="1"/>
          <p:nvPr>
            <p:ph type="title"/>
          </p:nvPr>
        </p:nvSpPr>
        <p:spPr>
          <a:xfrm>
            <a:off x="777375" y="1403100"/>
            <a:ext cx="16966500" cy="2144100"/>
          </a:xfrm>
          <a:prstGeom prst="rect">
            <a:avLst/>
          </a:prstGeom>
          <a:noFill/>
          <a:ln>
            <a:noFill/>
          </a:ln>
        </p:spPr>
        <p:txBody>
          <a:bodyPr anchorCtr="0" anchor="b" bIns="45700" lIns="91425" spcFirstLastPara="1" rIns="91425" wrap="square" tIns="45700">
            <a:normAutofit/>
          </a:bodyPr>
          <a:lstStyle>
            <a:lvl1pPr lvl="0">
              <a:spcBef>
                <a:spcPts val="0"/>
              </a:spcBef>
              <a:spcAft>
                <a:spcPts val="0"/>
              </a:spcAft>
              <a:buClr>
                <a:schemeClr val="dk1"/>
              </a:buClr>
              <a:buSzPts val="9000"/>
              <a:buFont typeface="Calibri"/>
              <a:buNone/>
              <a:defRPr b="1"/>
            </a:lvl1pPr>
            <a:lvl2pPr lvl="1">
              <a:spcBef>
                <a:spcPts val="0"/>
              </a:spcBef>
              <a:spcAft>
                <a:spcPts val="0"/>
              </a:spcAft>
              <a:buSzPts val="9000"/>
              <a:buNone/>
              <a:defRPr sz="9000"/>
            </a:lvl2pPr>
            <a:lvl3pPr lvl="2">
              <a:spcBef>
                <a:spcPts val="0"/>
              </a:spcBef>
              <a:spcAft>
                <a:spcPts val="0"/>
              </a:spcAft>
              <a:buSzPts val="9000"/>
              <a:buNone/>
              <a:defRPr sz="9000"/>
            </a:lvl3pPr>
            <a:lvl4pPr lvl="3">
              <a:spcBef>
                <a:spcPts val="0"/>
              </a:spcBef>
              <a:spcAft>
                <a:spcPts val="0"/>
              </a:spcAft>
              <a:buSzPts val="9000"/>
              <a:buNone/>
              <a:defRPr sz="9000"/>
            </a:lvl4pPr>
            <a:lvl5pPr lvl="4">
              <a:spcBef>
                <a:spcPts val="0"/>
              </a:spcBef>
              <a:spcAft>
                <a:spcPts val="0"/>
              </a:spcAft>
              <a:buSzPts val="9000"/>
              <a:buNone/>
              <a:defRPr sz="9000"/>
            </a:lvl5pPr>
            <a:lvl6pPr lvl="5">
              <a:spcBef>
                <a:spcPts val="0"/>
              </a:spcBef>
              <a:spcAft>
                <a:spcPts val="0"/>
              </a:spcAft>
              <a:buSzPts val="9000"/>
              <a:buNone/>
              <a:defRPr sz="9000"/>
            </a:lvl6pPr>
            <a:lvl7pPr lvl="6">
              <a:spcBef>
                <a:spcPts val="0"/>
              </a:spcBef>
              <a:spcAft>
                <a:spcPts val="0"/>
              </a:spcAft>
              <a:buSzPts val="9000"/>
              <a:buNone/>
              <a:defRPr sz="9000"/>
            </a:lvl7pPr>
            <a:lvl8pPr lvl="7">
              <a:spcBef>
                <a:spcPts val="0"/>
              </a:spcBef>
              <a:spcAft>
                <a:spcPts val="0"/>
              </a:spcAft>
              <a:buSzPts val="9000"/>
              <a:buNone/>
              <a:defRPr sz="9000"/>
            </a:lvl8pPr>
            <a:lvl9pPr lvl="8">
              <a:spcBef>
                <a:spcPts val="0"/>
              </a:spcBef>
              <a:spcAft>
                <a:spcPts val="0"/>
              </a:spcAft>
              <a:buSzPts val="9000"/>
              <a:buNone/>
              <a:defRPr sz="9000"/>
            </a:lvl9pPr>
          </a:lstStyle>
          <a:p/>
        </p:txBody>
      </p:sp>
      <p:sp>
        <p:nvSpPr>
          <p:cNvPr id="105" name="Google Shape;105;p9"/>
          <p:cNvSpPr txBox="1"/>
          <p:nvPr>
            <p:ph idx="1" type="body"/>
          </p:nvPr>
        </p:nvSpPr>
        <p:spPr>
          <a:xfrm>
            <a:off x="6516363" y="4228250"/>
            <a:ext cx="7649100" cy="5853000"/>
          </a:xfrm>
          <a:prstGeom prst="rect">
            <a:avLst/>
          </a:prstGeom>
          <a:noFill/>
          <a:ln>
            <a:noFill/>
          </a:ln>
        </p:spPr>
        <p:txBody>
          <a:bodyPr anchorCtr="0" anchor="t" bIns="45700" lIns="91425" spcFirstLastPara="1" rIns="91425" wrap="square" tIns="45700">
            <a:normAutofit/>
          </a:bodyPr>
          <a:lstStyle>
            <a:lvl1pPr indent="-387350" lvl="0" marL="457200" algn="l">
              <a:spcBef>
                <a:spcPts val="640"/>
              </a:spcBef>
              <a:spcAft>
                <a:spcPts val="0"/>
              </a:spcAft>
              <a:buClr>
                <a:schemeClr val="dk1"/>
              </a:buClr>
              <a:buSzPts val="2500"/>
              <a:buChar char="•"/>
              <a:defRPr/>
            </a:lvl1pPr>
            <a:lvl2pPr indent="-387350" lvl="1" marL="914400" algn="l">
              <a:spcBef>
                <a:spcPts val="560"/>
              </a:spcBef>
              <a:spcAft>
                <a:spcPts val="0"/>
              </a:spcAft>
              <a:buClr>
                <a:schemeClr val="dk1"/>
              </a:buClr>
              <a:buSzPts val="2500"/>
              <a:buChar char="–"/>
              <a:defRPr/>
            </a:lvl2pPr>
            <a:lvl3pPr indent="-387350" lvl="2" marL="1371600" algn="l">
              <a:spcBef>
                <a:spcPts val="480"/>
              </a:spcBef>
              <a:spcAft>
                <a:spcPts val="0"/>
              </a:spcAft>
              <a:buClr>
                <a:schemeClr val="dk1"/>
              </a:buClr>
              <a:buSzPts val="2500"/>
              <a:buChar char="•"/>
              <a:defRPr/>
            </a:lvl3pPr>
            <a:lvl4pPr indent="-387350" lvl="3" marL="1828800" algn="l">
              <a:spcBef>
                <a:spcPts val="400"/>
              </a:spcBef>
              <a:spcAft>
                <a:spcPts val="0"/>
              </a:spcAft>
              <a:buClr>
                <a:schemeClr val="dk1"/>
              </a:buClr>
              <a:buSzPts val="2500"/>
              <a:buChar char="–"/>
              <a:defRPr/>
            </a:lvl4pPr>
            <a:lvl5pPr indent="-387350" lvl="4" marL="2286000" algn="l">
              <a:spcBef>
                <a:spcPts val="400"/>
              </a:spcBef>
              <a:spcAft>
                <a:spcPts val="0"/>
              </a:spcAft>
              <a:buClr>
                <a:schemeClr val="dk1"/>
              </a:buClr>
              <a:buSzPts val="2500"/>
              <a:buChar char="»"/>
              <a:defRPr/>
            </a:lvl5pPr>
            <a:lvl6pPr indent="-387350" lvl="5" marL="2743200" algn="l">
              <a:spcBef>
                <a:spcPts val="400"/>
              </a:spcBef>
              <a:spcAft>
                <a:spcPts val="0"/>
              </a:spcAft>
              <a:buClr>
                <a:schemeClr val="dk1"/>
              </a:buClr>
              <a:buSzPts val="2500"/>
              <a:buChar char="•"/>
              <a:defRPr/>
            </a:lvl6pPr>
            <a:lvl7pPr indent="-387350" lvl="6" marL="3200400" algn="l">
              <a:spcBef>
                <a:spcPts val="400"/>
              </a:spcBef>
              <a:spcAft>
                <a:spcPts val="0"/>
              </a:spcAft>
              <a:buClr>
                <a:schemeClr val="dk1"/>
              </a:buClr>
              <a:buSzPts val="2500"/>
              <a:buChar char="•"/>
              <a:defRPr/>
            </a:lvl7pPr>
            <a:lvl8pPr indent="-387350" lvl="7" marL="3657600" algn="l">
              <a:spcBef>
                <a:spcPts val="400"/>
              </a:spcBef>
              <a:spcAft>
                <a:spcPts val="0"/>
              </a:spcAft>
              <a:buClr>
                <a:schemeClr val="dk1"/>
              </a:buClr>
              <a:buSzPts val="2500"/>
              <a:buChar char="•"/>
              <a:defRPr/>
            </a:lvl8pPr>
            <a:lvl9pPr indent="-387350" lvl="8" marL="4114800" algn="l">
              <a:spcBef>
                <a:spcPts val="400"/>
              </a:spcBef>
              <a:spcAft>
                <a:spcPts val="0"/>
              </a:spcAft>
              <a:buClr>
                <a:schemeClr val="dk1"/>
              </a:buClr>
              <a:buSzPts val="2500"/>
              <a:buChar char="•"/>
              <a:defRPr/>
            </a:lvl9pPr>
          </a:lstStyle>
          <a:p/>
        </p:txBody>
      </p:sp>
      <p:sp>
        <p:nvSpPr>
          <p:cNvPr id="106" name="Google Shape;106;p9"/>
          <p:cNvSpPr txBox="1"/>
          <p:nvPr>
            <p:ph idx="2" type="body"/>
          </p:nvPr>
        </p:nvSpPr>
        <p:spPr>
          <a:xfrm>
            <a:off x="1869750" y="4228250"/>
            <a:ext cx="5741400" cy="46911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2500"/>
              <a:buNone/>
              <a:defRPr/>
            </a:lvl1pPr>
            <a:lvl2pPr indent="-228600" lvl="1" marL="914400" algn="l">
              <a:spcBef>
                <a:spcPts val="240"/>
              </a:spcBef>
              <a:spcAft>
                <a:spcPts val="0"/>
              </a:spcAft>
              <a:buClr>
                <a:schemeClr val="dk1"/>
              </a:buClr>
              <a:buSzPts val="2500"/>
              <a:buNone/>
              <a:defRPr/>
            </a:lvl2pPr>
            <a:lvl3pPr indent="-228600" lvl="2" marL="1371600" algn="l">
              <a:spcBef>
                <a:spcPts val="200"/>
              </a:spcBef>
              <a:spcAft>
                <a:spcPts val="0"/>
              </a:spcAft>
              <a:buClr>
                <a:schemeClr val="dk1"/>
              </a:buClr>
              <a:buSzPts val="2500"/>
              <a:buNone/>
              <a:defRPr/>
            </a:lvl3pPr>
            <a:lvl4pPr indent="-228600" lvl="3" marL="1828800" algn="l">
              <a:spcBef>
                <a:spcPts val="180"/>
              </a:spcBef>
              <a:spcAft>
                <a:spcPts val="0"/>
              </a:spcAft>
              <a:buClr>
                <a:schemeClr val="dk1"/>
              </a:buClr>
              <a:buSzPts val="2500"/>
              <a:buNone/>
              <a:defRPr/>
            </a:lvl4pPr>
            <a:lvl5pPr indent="-228600" lvl="4" marL="2286000" algn="l">
              <a:spcBef>
                <a:spcPts val="180"/>
              </a:spcBef>
              <a:spcAft>
                <a:spcPts val="0"/>
              </a:spcAft>
              <a:buClr>
                <a:schemeClr val="dk1"/>
              </a:buClr>
              <a:buSzPts val="2500"/>
              <a:buNone/>
              <a:defRPr/>
            </a:lvl5pPr>
            <a:lvl6pPr indent="-228600" lvl="5" marL="2743200" algn="l">
              <a:spcBef>
                <a:spcPts val="180"/>
              </a:spcBef>
              <a:spcAft>
                <a:spcPts val="0"/>
              </a:spcAft>
              <a:buClr>
                <a:schemeClr val="dk1"/>
              </a:buClr>
              <a:buSzPts val="2500"/>
              <a:buNone/>
              <a:defRPr/>
            </a:lvl6pPr>
            <a:lvl7pPr indent="-228600" lvl="6" marL="3200400" algn="l">
              <a:spcBef>
                <a:spcPts val="180"/>
              </a:spcBef>
              <a:spcAft>
                <a:spcPts val="0"/>
              </a:spcAft>
              <a:buClr>
                <a:schemeClr val="dk1"/>
              </a:buClr>
              <a:buSzPts val="2500"/>
              <a:buNone/>
              <a:defRPr/>
            </a:lvl7pPr>
            <a:lvl8pPr indent="-228600" lvl="7" marL="3657600" algn="l">
              <a:spcBef>
                <a:spcPts val="180"/>
              </a:spcBef>
              <a:spcAft>
                <a:spcPts val="0"/>
              </a:spcAft>
              <a:buClr>
                <a:schemeClr val="dk1"/>
              </a:buClr>
              <a:buSzPts val="2500"/>
              <a:buNone/>
              <a:defRPr/>
            </a:lvl8pPr>
            <a:lvl9pPr indent="-228600" lvl="8" marL="4114800" algn="l">
              <a:spcBef>
                <a:spcPts val="180"/>
              </a:spcBef>
              <a:spcAft>
                <a:spcPts val="0"/>
              </a:spcAft>
              <a:buClr>
                <a:schemeClr val="dk1"/>
              </a:buClr>
              <a:buSzPts val="2500"/>
              <a:buNone/>
              <a:defRPr/>
            </a:lvl9pPr>
          </a:lstStyle>
          <a:p/>
        </p:txBody>
      </p:sp>
      <p:grpSp>
        <p:nvGrpSpPr>
          <p:cNvPr id="107" name="Google Shape;107;p9"/>
          <p:cNvGrpSpPr/>
          <p:nvPr/>
        </p:nvGrpSpPr>
        <p:grpSpPr>
          <a:xfrm>
            <a:off x="15177128" y="3620164"/>
            <a:ext cx="2611370" cy="1813488"/>
            <a:chOff x="0" y="-47625"/>
            <a:chExt cx="1770300" cy="1229400"/>
          </a:xfrm>
        </p:grpSpPr>
        <p:sp>
          <p:nvSpPr>
            <p:cNvPr id="108" name="Google Shape;108;p9"/>
            <p:cNvSpPr/>
            <p:nvPr/>
          </p:nvSpPr>
          <p:spPr>
            <a:xfrm>
              <a:off x="0" y="0"/>
              <a:ext cx="1770248" cy="1181740"/>
            </a:xfrm>
            <a:custGeom>
              <a:rect b="b" l="l" r="r" t="t"/>
              <a:pathLst>
                <a:path extrusionOk="0" h="1181740" w="1770248">
                  <a:moveTo>
                    <a:pt x="44471" y="0"/>
                  </a:moveTo>
                  <a:lnTo>
                    <a:pt x="1725777" y="0"/>
                  </a:lnTo>
                  <a:cubicBezTo>
                    <a:pt x="1737571" y="0"/>
                    <a:pt x="1748883" y="4685"/>
                    <a:pt x="1757223" y="13025"/>
                  </a:cubicBezTo>
                  <a:cubicBezTo>
                    <a:pt x="1765563" y="21365"/>
                    <a:pt x="1770248" y="32677"/>
                    <a:pt x="1770248" y="44471"/>
                  </a:cubicBezTo>
                  <a:lnTo>
                    <a:pt x="1770248" y="1137269"/>
                  </a:lnTo>
                  <a:cubicBezTo>
                    <a:pt x="1770248" y="1149064"/>
                    <a:pt x="1765563" y="1160375"/>
                    <a:pt x="1757223" y="1168715"/>
                  </a:cubicBezTo>
                  <a:cubicBezTo>
                    <a:pt x="1748883" y="1177055"/>
                    <a:pt x="1737571" y="1181740"/>
                    <a:pt x="1725777" y="1181740"/>
                  </a:cubicBezTo>
                  <a:lnTo>
                    <a:pt x="44471" y="1181740"/>
                  </a:lnTo>
                  <a:cubicBezTo>
                    <a:pt x="32677" y="1181740"/>
                    <a:pt x="21365" y="1177055"/>
                    <a:pt x="13025" y="1168715"/>
                  </a:cubicBezTo>
                  <a:cubicBezTo>
                    <a:pt x="4685" y="1160375"/>
                    <a:pt x="0" y="1149064"/>
                    <a:pt x="0" y="1137269"/>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9"/>
            <p:cNvSpPr txBox="1"/>
            <p:nvPr/>
          </p:nvSpPr>
          <p:spPr>
            <a:xfrm>
              <a:off x="0" y="-47625"/>
              <a:ext cx="1770300" cy="1229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 name="Google Shape;110;p9"/>
          <p:cNvGrpSpPr/>
          <p:nvPr/>
        </p:nvGrpSpPr>
        <p:grpSpPr>
          <a:xfrm>
            <a:off x="16751483" y="3547191"/>
            <a:ext cx="2310564" cy="1281124"/>
            <a:chOff x="0" y="-47625"/>
            <a:chExt cx="1566378" cy="868500"/>
          </a:xfrm>
        </p:grpSpPr>
        <p:sp>
          <p:nvSpPr>
            <p:cNvPr id="111" name="Google Shape;111;p9"/>
            <p:cNvSpPr/>
            <p:nvPr/>
          </p:nvSpPr>
          <p:spPr>
            <a:xfrm>
              <a:off x="0" y="0"/>
              <a:ext cx="1566378" cy="820806"/>
            </a:xfrm>
            <a:custGeom>
              <a:rect b="b" l="l" r="r" t="t"/>
              <a:pathLst>
                <a:path extrusionOk="0" h="820806" w="1566378">
                  <a:moveTo>
                    <a:pt x="50259" y="0"/>
                  </a:moveTo>
                  <a:lnTo>
                    <a:pt x="1516119" y="0"/>
                  </a:lnTo>
                  <a:cubicBezTo>
                    <a:pt x="1543876" y="0"/>
                    <a:pt x="1566378" y="22502"/>
                    <a:pt x="1566378" y="50259"/>
                  </a:cubicBezTo>
                  <a:lnTo>
                    <a:pt x="1566378" y="770547"/>
                  </a:lnTo>
                  <a:cubicBezTo>
                    <a:pt x="1566378" y="798304"/>
                    <a:pt x="1543876" y="820806"/>
                    <a:pt x="1516119" y="820806"/>
                  </a:cubicBezTo>
                  <a:lnTo>
                    <a:pt x="50259" y="820806"/>
                  </a:lnTo>
                  <a:cubicBezTo>
                    <a:pt x="22502" y="820806"/>
                    <a:pt x="0" y="798304"/>
                    <a:pt x="0" y="770547"/>
                  </a:cubicBezTo>
                  <a:lnTo>
                    <a:pt x="0" y="50259"/>
                  </a:lnTo>
                  <a:cubicBezTo>
                    <a:pt x="0" y="22502"/>
                    <a:pt x="22502" y="0"/>
                    <a:pt x="50259"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9"/>
            <p:cNvSpPr txBox="1"/>
            <p:nvPr/>
          </p:nvSpPr>
          <p:spPr>
            <a:xfrm>
              <a:off x="0" y="-47625"/>
              <a:ext cx="1566300" cy="86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 name="Google Shape;113;p9"/>
          <p:cNvGrpSpPr/>
          <p:nvPr/>
        </p:nvGrpSpPr>
        <p:grpSpPr>
          <a:xfrm>
            <a:off x="17174403" y="3620164"/>
            <a:ext cx="1464774" cy="2783996"/>
            <a:chOff x="0" y="-47625"/>
            <a:chExt cx="993000" cy="1887327"/>
          </a:xfrm>
        </p:grpSpPr>
        <p:sp>
          <p:nvSpPr>
            <p:cNvPr id="114" name="Google Shape;114;p9"/>
            <p:cNvSpPr/>
            <p:nvPr/>
          </p:nvSpPr>
          <p:spPr>
            <a:xfrm>
              <a:off x="0" y="0"/>
              <a:ext cx="992973" cy="1839702"/>
            </a:xfrm>
            <a:custGeom>
              <a:rect b="b" l="l" r="r" t="t"/>
              <a:pathLst>
                <a:path extrusionOk="0" h="1839702" w="992973">
                  <a:moveTo>
                    <a:pt x="79282" y="0"/>
                  </a:moveTo>
                  <a:lnTo>
                    <a:pt x="913690" y="0"/>
                  </a:lnTo>
                  <a:cubicBezTo>
                    <a:pt x="957477" y="0"/>
                    <a:pt x="992973" y="35496"/>
                    <a:pt x="992973" y="79282"/>
                  </a:cubicBezTo>
                  <a:lnTo>
                    <a:pt x="992973" y="1760419"/>
                  </a:lnTo>
                  <a:cubicBezTo>
                    <a:pt x="992973" y="1781446"/>
                    <a:pt x="984620" y="1801612"/>
                    <a:pt x="969751" y="1816481"/>
                  </a:cubicBezTo>
                  <a:cubicBezTo>
                    <a:pt x="954883" y="1831349"/>
                    <a:pt x="934717" y="1839702"/>
                    <a:pt x="913690" y="1839702"/>
                  </a:cubicBezTo>
                  <a:lnTo>
                    <a:pt x="79282" y="1839702"/>
                  </a:lnTo>
                  <a:cubicBezTo>
                    <a:pt x="58255" y="1839702"/>
                    <a:pt x="38090" y="1831349"/>
                    <a:pt x="23221" y="1816481"/>
                  </a:cubicBezTo>
                  <a:cubicBezTo>
                    <a:pt x="8353" y="1801612"/>
                    <a:pt x="0" y="1781446"/>
                    <a:pt x="0" y="1760419"/>
                  </a:cubicBezTo>
                  <a:lnTo>
                    <a:pt x="0" y="79282"/>
                  </a:lnTo>
                  <a:cubicBezTo>
                    <a:pt x="0" y="58255"/>
                    <a:pt x="8353" y="38090"/>
                    <a:pt x="23221" y="23221"/>
                  </a:cubicBezTo>
                  <a:cubicBezTo>
                    <a:pt x="38090" y="8353"/>
                    <a:pt x="58255" y="0"/>
                    <a:pt x="7928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9"/>
            <p:cNvSpPr txBox="1"/>
            <p:nvPr/>
          </p:nvSpPr>
          <p:spPr>
            <a:xfrm>
              <a:off x="0" y="-47625"/>
              <a:ext cx="993000" cy="188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 name="Google Shape;116;p9"/>
          <p:cNvGrpSpPr/>
          <p:nvPr/>
        </p:nvGrpSpPr>
        <p:grpSpPr>
          <a:xfrm>
            <a:off x="-1067654" y="5945277"/>
            <a:ext cx="1366201" cy="2345852"/>
            <a:chOff x="0" y="-47625"/>
            <a:chExt cx="926175" cy="1590300"/>
          </a:xfrm>
        </p:grpSpPr>
        <p:sp>
          <p:nvSpPr>
            <p:cNvPr id="117" name="Google Shape;117;p9"/>
            <p:cNvSpPr/>
            <p:nvPr/>
          </p:nvSpPr>
          <p:spPr>
            <a:xfrm>
              <a:off x="0" y="0"/>
              <a:ext cx="926175" cy="1542675"/>
            </a:xfrm>
            <a:custGeom>
              <a:rect b="b" l="l" r="r" t="t"/>
              <a:pathLst>
                <a:path extrusionOk="0" h="1542675" w="926175">
                  <a:moveTo>
                    <a:pt x="85000" y="0"/>
                  </a:moveTo>
                  <a:lnTo>
                    <a:pt x="841174" y="0"/>
                  </a:lnTo>
                  <a:cubicBezTo>
                    <a:pt x="888119" y="0"/>
                    <a:pt x="926175" y="38056"/>
                    <a:pt x="926175" y="85000"/>
                  </a:cubicBezTo>
                  <a:lnTo>
                    <a:pt x="926175" y="1457674"/>
                  </a:lnTo>
                  <a:cubicBezTo>
                    <a:pt x="926175" y="1504619"/>
                    <a:pt x="888119" y="1542675"/>
                    <a:pt x="841174" y="1542675"/>
                  </a:cubicBezTo>
                  <a:lnTo>
                    <a:pt x="85000" y="1542675"/>
                  </a:lnTo>
                  <a:cubicBezTo>
                    <a:pt x="38056" y="1542675"/>
                    <a:pt x="0" y="1504619"/>
                    <a:pt x="0" y="1457674"/>
                  </a:cubicBezTo>
                  <a:lnTo>
                    <a:pt x="0" y="85000"/>
                  </a:lnTo>
                  <a:cubicBezTo>
                    <a:pt x="0" y="38056"/>
                    <a:pt x="38056" y="0"/>
                    <a:pt x="85000"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9"/>
            <p:cNvSpPr txBox="1"/>
            <p:nvPr/>
          </p:nvSpPr>
          <p:spPr>
            <a:xfrm>
              <a:off x="0" y="-47625"/>
              <a:ext cx="926100" cy="1590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 name="Google Shape;119;p9"/>
          <p:cNvGrpSpPr/>
          <p:nvPr/>
        </p:nvGrpSpPr>
        <p:grpSpPr>
          <a:xfrm>
            <a:off x="-114619" y="6534519"/>
            <a:ext cx="2023247" cy="1281124"/>
            <a:chOff x="0" y="-47625"/>
            <a:chExt cx="1371600" cy="868500"/>
          </a:xfrm>
        </p:grpSpPr>
        <p:sp>
          <p:nvSpPr>
            <p:cNvPr id="120" name="Google Shape;120;p9"/>
            <p:cNvSpPr/>
            <p:nvPr/>
          </p:nvSpPr>
          <p:spPr>
            <a:xfrm>
              <a:off x="0" y="0"/>
              <a:ext cx="1371493" cy="820806"/>
            </a:xfrm>
            <a:custGeom>
              <a:rect b="b" l="l" r="r" t="t"/>
              <a:pathLst>
                <a:path extrusionOk="0" h="820806" w="1371493">
                  <a:moveTo>
                    <a:pt x="57401" y="0"/>
                  </a:moveTo>
                  <a:lnTo>
                    <a:pt x="1314092" y="0"/>
                  </a:lnTo>
                  <a:cubicBezTo>
                    <a:pt x="1329316" y="0"/>
                    <a:pt x="1343916" y="6048"/>
                    <a:pt x="1354681" y="16812"/>
                  </a:cubicBezTo>
                  <a:cubicBezTo>
                    <a:pt x="1365446" y="27577"/>
                    <a:pt x="1371493" y="42177"/>
                    <a:pt x="1371493" y="57401"/>
                  </a:cubicBezTo>
                  <a:lnTo>
                    <a:pt x="1371493" y="763405"/>
                  </a:lnTo>
                  <a:cubicBezTo>
                    <a:pt x="1371493" y="795107"/>
                    <a:pt x="1345794" y="820806"/>
                    <a:pt x="1314092" y="820806"/>
                  </a:cubicBezTo>
                  <a:lnTo>
                    <a:pt x="57401" y="820806"/>
                  </a:lnTo>
                  <a:cubicBezTo>
                    <a:pt x="42177" y="820806"/>
                    <a:pt x="27577" y="814759"/>
                    <a:pt x="16812" y="803994"/>
                  </a:cubicBezTo>
                  <a:cubicBezTo>
                    <a:pt x="6048" y="793229"/>
                    <a:pt x="0" y="778629"/>
                    <a:pt x="0" y="763405"/>
                  </a:cubicBezTo>
                  <a:lnTo>
                    <a:pt x="0" y="57401"/>
                  </a:lnTo>
                  <a:cubicBezTo>
                    <a:pt x="0" y="42177"/>
                    <a:pt x="6048" y="27577"/>
                    <a:pt x="16812" y="16812"/>
                  </a:cubicBezTo>
                  <a:cubicBezTo>
                    <a:pt x="27577" y="6048"/>
                    <a:pt x="42177" y="0"/>
                    <a:pt x="5740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9"/>
            <p:cNvSpPr txBox="1"/>
            <p:nvPr/>
          </p:nvSpPr>
          <p:spPr>
            <a:xfrm>
              <a:off x="0" y="-47625"/>
              <a:ext cx="1371600" cy="86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9"/>
          <p:cNvGrpSpPr/>
          <p:nvPr/>
        </p:nvGrpSpPr>
        <p:grpSpPr>
          <a:xfrm>
            <a:off x="1382761" y="7083089"/>
            <a:ext cx="1051451" cy="1281124"/>
            <a:chOff x="0" y="-47625"/>
            <a:chExt cx="712800" cy="868500"/>
          </a:xfrm>
        </p:grpSpPr>
        <p:sp>
          <p:nvSpPr>
            <p:cNvPr id="123" name="Google Shape;123;p9"/>
            <p:cNvSpPr/>
            <p:nvPr/>
          </p:nvSpPr>
          <p:spPr>
            <a:xfrm>
              <a:off x="0" y="0"/>
              <a:ext cx="712800" cy="820806"/>
            </a:xfrm>
            <a:custGeom>
              <a:rect b="b" l="l" r="r" t="t"/>
              <a:pathLst>
                <a:path extrusionOk="0" h="820806" w="712800">
                  <a:moveTo>
                    <a:pt x="110445" y="0"/>
                  </a:moveTo>
                  <a:lnTo>
                    <a:pt x="602355" y="0"/>
                  </a:lnTo>
                  <a:cubicBezTo>
                    <a:pt x="631647" y="0"/>
                    <a:pt x="659739" y="11636"/>
                    <a:pt x="680452" y="32349"/>
                  </a:cubicBezTo>
                  <a:cubicBezTo>
                    <a:pt x="701164" y="53061"/>
                    <a:pt x="712800" y="81153"/>
                    <a:pt x="712800" y="110445"/>
                  </a:cubicBezTo>
                  <a:lnTo>
                    <a:pt x="712800" y="710361"/>
                  </a:lnTo>
                  <a:cubicBezTo>
                    <a:pt x="712800" y="739653"/>
                    <a:pt x="701164" y="767745"/>
                    <a:pt x="680452" y="788458"/>
                  </a:cubicBezTo>
                  <a:cubicBezTo>
                    <a:pt x="659739" y="809170"/>
                    <a:pt x="631647" y="820806"/>
                    <a:pt x="602355" y="820806"/>
                  </a:cubicBezTo>
                  <a:lnTo>
                    <a:pt x="110445" y="820806"/>
                  </a:lnTo>
                  <a:cubicBezTo>
                    <a:pt x="81153" y="820806"/>
                    <a:pt x="53061" y="809170"/>
                    <a:pt x="32349" y="788458"/>
                  </a:cubicBezTo>
                  <a:cubicBezTo>
                    <a:pt x="11636" y="767745"/>
                    <a:pt x="0" y="739653"/>
                    <a:pt x="0" y="710361"/>
                  </a:cubicBezTo>
                  <a:lnTo>
                    <a:pt x="0" y="110445"/>
                  </a:lnTo>
                  <a:cubicBezTo>
                    <a:pt x="0" y="81153"/>
                    <a:pt x="11636" y="53061"/>
                    <a:pt x="32349" y="32349"/>
                  </a:cubicBezTo>
                  <a:cubicBezTo>
                    <a:pt x="53061" y="11636"/>
                    <a:pt x="81153" y="0"/>
                    <a:pt x="11044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9"/>
            <p:cNvSpPr txBox="1"/>
            <p:nvPr/>
          </p:nvSpPr>
          <p:spPr>
            <a:xfrm>
              <a:off x="0" y="-47625"/>
              <a:ext cx="712800" cy="868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25" name="Shape 125"/>
        <p:cNvGrpSpPr/>
        <p:nvPr/>
      </p:nvGrpSpPr>
      <p:grpSpPr>
        <a:xfrm>
          <a:off x="0" y="0"/>
          <a:ext cx="0" cy="0"/>
          <a:chOff x="0" y="0"/>
          <a:chExt cx="0" cy="0"/>
        </a:xfrm>
      </p:grpSpPr>
      <p:grpSp>
        <p:nvGrpSpPr>
          <p:cNvPr id="126" name="Google Shape;126;p10"/>
          <p:cNvGrpSpPr/>
          <p:nvPr/>
        </p:nvGrpSpPr>
        <p:grpSpPr>
          <a:xfrm>
            <a:off x="-1111250" y="4492527"/>
            <a:ext cx="15273923" cy="4001859"/>
            <a:chOff x="0" y="-47625"/>
            <a:chExt cx="10354500" cy="3392844"/>
          </a:xfrm>
        </p:grpSpPr>
        <p:sp>
          <p:nvSpPr>
            <p:cNvPr id="127" name="Google Shape;127;p10"/>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0"/>
            <p:cNvSpPr txBox="1"/>
            <p:nvPr/>
          </p:nvSpPr>
          <p:spPr>
            <a:xfrm>
              <a:off x="0" y="-47625"/>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 name="Google Shape;129;p10"/>
          <p:cNvGrpSpPr/>
          <p:nvPr/>
        </p:nvGrpSpPr>
        <p:grpSpPr>
          <a:xfrm>
            <a:off x="879358" y="8821563"/>
            <a:ext cx="16503437" cy="964003"/>
            <a:chOff x="0" y="0"/>
            <a:chExt cx="22004582" cy="1285337"/>
          </a:xfrm>
        </p:grpSpPr>
        <p:cxnSp>
          <p:nvCxnSpPr>
            <p:cNvPr id="130" name="Google Shape;130;p10"/>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131" name="Google Shape;131;p10"/>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2">
                <a:alphaModFix/>
              </a:blip>
              <a:stretch>
                <a:fillRect b="0" l="0" r="0" t="0"/>
              </a:stretch>
            </a:blipFill>
            <a:ln>
              <a:noFill/>
            </a:ln>
          </p:spPr>
        </p:sp>
        <p:cxnSp>
          <p:nvCxnSpPr>
            <p:cNvPr id="132" name="Google Shape;132;p10"/>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sp>
        <p:nvSpPr>
          <p:cNvPr id="133" name="Google Shape;133;p10"/>
          <p:cNvSpPr txBox="1"/>
          <p:nvPr>
            <p:ph type="title"/>
          </p:nvPr>
        </p:nvSpPr>
        <p:spPr>
          <a:xfrm>
            <a:off x="1472125" y="2823025"/>
            <a:ext cx="9171300" cy="1669500"/>
          </a:xfrm>
          <a:prstGeom prst="rect">
            <a:avLst/>
          </a:prstGeom>
          <a:noFill/>
          <a:ln>
            <a:noFill/>
          </a:ln>
        </p:spPr>
        <p:txBody>
          <a:bodyPr anchorCtr="0" anchor="b" bIns="45700" lIns="91425" spcFirstLastPara="1" rIns="91425" wrap="square" tIns="45700">
            <a:normAutofit/>
          </a:bodyPr>
          <a:lstStyle>
            <a:lvl1pPr lvl="0">
              <a:spcBef>
                <a:spcPts val="0"/>
              </a:spcBef>
              <a:spcAft>
                <a:spcPts val="0"/>
              </a:spcAft>
              <a:buClr>
                <a:schemeClr val="dk1"/>
              </a:buClr>
              <a:buSzPts val="9000"/>
              <a:buFont typeface="Calibri"/>
              <a:buNone/>
              <a:defRPr b="1"/>
            </a:lvl1pPr>
            <a:lvl2pPr lvl="1" algn="ctr">
              <a:spcBef>
                <a:spcPts val="0"/>
              </a:spcBef>
              <a:spcAft>
                <a:spcPts val="0"/>
              </a:spcAft>
              <a:buSzPts val="9000"/>
              <a:buNone/>
              <a:defRPr sz="9000"/>
            </a:lvl2pPr>
            <a:lvl3pPr lvl="2" algn="ctr">
              <a:spcBef>
                <a:spcPts val="0"/>
              </a:spcBef>
              <a:spcAft>
                <a:spcPts val="0"/>
              </a:spcAft>
              <a:buSzPts val="9000"/>
              <a:buNone/>
              <a:defRPr sz="9000"/>
            </a:lvl3pPr>
            <a:lvl4pPr lvl="3" algn="ctr">
              <a:spcBef>
                <a:spcPts val="0"/>
              </a:spcBef>
              <a:spcAft>
                <a:spcPts val="0"/>
              </a:spcAft>
              <a:buSzPts val="9000"/>
              <a:buNone/>
              <a:defRPr sz="9000"/>
            </a:lvl4pPr>
            <a:lvl5pPr lvl="4" algn="ctr">
              <a:spcBef>
                <a:spcPts val="0"/>
              </a:spcBef>
              <a:spcAft>
                <a:spcPts val="0"/>
              </a:spcAft>
              <a:buSzPts val="9000"/>
              <a:buNone/>
              <a:defRPr sz="9000"/>
            </a:lvl5pPr>
            <a:lvl6pPr lvl="5" algn="ctr">
              <a:spcBef>
                <a:spcPts val="0"/>
              </a:spcBef>
              <a:spcAft>
                <a:spcPts val="0"/>
              </a:spcAft>
              <a:buSzPts val="9000"/>
              <a:buNone/>
              <a:defRPr sz="9000"/>
            </a:lvl6pPr>
            <a:lvl7pPr lvl="6" algn="ctr">
              <a:spcBef>
                <a:spcPts val="0"/>
              </a:spcBef>
              <a:spcAft>
                <a:spcPts val="0"/>
              </a:spcAft>
              <a:buSzPts val="9000"/>
              <a:buNone/>
              <a:defRPr sz="9000"/>
            </a:lvl7pPr>
            <a:lvl8pPr lvl="7" algn="ctr">
              <a:spcBef>
                <a:spcPts val="0"/>
              </a:spcBef>
              <a:spcAft>
                <a:spcPts val="0"/>
              </a:spcAft>
              <a:buSzPts val="9000"/>
              <a:buNone/>
              <a:defRPr sz="9000"/>
            </a:lvl8pPr>
            <a:lvl9pPr lvl="8" algn="ctr">
              <a:spcBef>
                <a:spcPts val="0"/>
              </a:spcBef>
              <a:spcAft>
                <a:spcPts val="0"/>
              </a:spcAft>
              <a:buSzPts val="9000"/>
              <a:buNone/>
              <a:defRPr sz="9000"/>
            </a:lvl9pPr>
          </a:lstStyle>
          <a:p/>
        </p:txBody>
      </p:sp>
      <p:sp>
        <p:nvSpPr>
          <p:cNvPr id="134" name="Google Shape;134;p10"/>
          <p:cNvSpPr/>
          <p:nvPr>
            <p:ph idx="2" type="pic"/>
          </p:nvPr>
        </p:nvSpPr>
        <p:spPr>
          <a:xfrm>
            <a:off x="12206625" y="2367375"/>
            <a:ext cx="4338600" cy="6454200"/>
          </a:xfrm>
          <a:prstGeom prst="rect">
            <a:avLst/>
          </a:prstGeom>
          <a:noFill/>
          <a:ln>
            <a:noFill/>
          </a:ln>
        </p:spPr>
      </p:sp>
      <p:sp>
        <p:nvSpPr>
          <p:cNvPr id="135" name="Google Shape;135;p10"/>
          <p:cNvSpPr txBox="1"/>
          <p:nvPr>
            <p:ph idx="1" type="body"/>
          </p:nvPr>
        </p:nvSpPr>
        <p:spPr>
          <a:xfrm>
            <a:off x="2263138" y="4741038"/>
            <a:ext cx="5486400" cy="8049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2500"/>
              <a:buNone/>
              <a:defRPr/>
            </a:lvl1pPr>
            <a:lvl2pPr indent="-228600" lvl="1" marL="914400" algn="l">
              <a:spcBef>
                <a:spcPts val="240"/>
              </a:spcBef>
              <a:spcAft>
                <a:spcPts val="0"/>
              </a:spcAft>
              <a:buClr>
                <a:schemeClr val="dk1"/>
              </a:buClr>
              <a:buSzPts val="2500"/>
              <a:buNone/>
              <a:defRPr/>
            </a:lvl2pPr>
            <a:lvl3pPr indent="-228600" lvl="2" marL="1371600" algn="l">
              <a:spcBef>
                <a:spcPts val="200"/>
              </a:spcBef>
              <a:spcAft>
                <a:spcPts val="0"/>
              </a:spcAft>
              <a:buClr>
                <a:schemeClr val="dk1"/>
              </a:buClr>
              <a:buSzPts val="2500"/>
              <a:buNone/>
              <a:defRPr/>
            </a:lvl3pPr>
            <a:lvl4pPr indent="-228600" lvl="3" marL="1828800" algn="l">
              <a:spcBef>
                <a:spcPts val="180"/>
              </a:spcBef>
              <a:spcAft>
                <a:spcPts val="0"/>
              </a:spcAft>
              <a:buClr>
                <a:schemeClr val="dk1"/>
              </a:buClr>
              <a:buSzPts val="2500"/>
              <a:buNone/>
              <a:defRPr/>
            </a:lvl4pPr>
            <a:lvl5pPr indent="-228600" lvl="4" marL="2286000" algn="l">
              <a:spcBef>
                <a:spcPts val="180"/>
              </a:spcBef>
              <a:spcAft>
                <a:spcPts val="0"/>
              </a:spcAft>
              <a:buClr>
                <a:schemeClr val="dk1"/>
              </a:buClr>
              <a:buSzPts val="2500"/>
              <a:buNone/>
              <a:defRPr/>
            </a:lvl5pPr>
            <a:lvl6pPr indent="-228600" lvl="5" marL="2743200" algn="l">
              <a:spcBef>
                <a:spcPts val="180"/>
              </a:spcBef>
              <a:spcAft>
                <a:spcPts val="0"/>
              </a:spcAft>
              <a:buClr>
                <a:schemeClr val="dk1"/>
              </a:buClr>
              <a:buSzPts val="2500"/>
              <a:buNone/>
              <a:defRPr/>
            </a:lvl6pPr>
            <a:lvl7pPr indent="-228600" lvl="6" marL="3200400" algn="l">
              <a:spcBef>
                <a:spcPts val="180"/>
              </a:spcBef>
              <a:spcAft>
                <a:spcPts val="0"/>
              </a:spcAft>
              <a:buClr>
                <a:schemeClr val="dk1"/>
              </a:buClr>
              <a:buSzPts val="2500"/>
              <a:buNone/>
              <a:defRPr/>
            </a:lvl7pPr>
            <a:lvl8pPr indent="-228600" lvl="7" marL="3657600" algn="l">
              <a:spcBef>
                <a:spcPts val="180"/>
              </a:spcBef>
              <a:spcAft>
                <a:spcPts val="0"/>
              </a:spcAft>
              <a:buClr>
                <a:schemeClr val="dk1"/>
              </a:buClr>
              <a:buSzPts val="2500"/>
              <a:buNone/>
              <a:defRPr/>
            </a:lvl8pPr>
            <a:lvl9pPr indent="-228600" lvl="8" marL="4114800" algn="l">
              <a:spcBef>
                <a:spcPts val="180"/>
              </a:spcBef>
              <a:spcAft>
                <a:spcPts val="0"/>
              </a:spcAft>
              <a:buClr>
                <a:schemeClr val="dk1"/>
              </a:buClr>
              <a:buSzPts val="25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0"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97550" y="1254025"/>
            <a:ext cx="163638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9000"/>
              <a:buFont typeface="Cormorant SC"/>
              <a:buNone/>
              <a:defRPr i="0" sz="9000" u="none" cap="none" strike="noStrike">
                <a:solidFill>
                  <a:schemeClr val="dk1"/>
                </a:solidFill>
                <a:latin typeface="Cormorant SC"/>
                <a:ea typeface="Cormorant SC"/>
                <a:cs typeface="Cormorant SC"/>
                <a:sym typeface="Cormorant S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2039275" y="4820825"/>
            <a:ext cx="8229600" cy="4526100"/>
          </a:xfrm>
          <a:prstGeom prst="rect">
            <a:avLst/>
          </a:prstGeom>
          <a:noFill/>
          <a:ln>
            <a:noFill/>
          </a:ln>
        </p:spPr>
        <p:txBody>
          <a:bodyPr anchorCtr="0" anchor="t" bIns="45700" lIns="91425" spcFirstLastPara="1" rIns="91425" wrap="square" tIns="45700">
            <a:normAutofit/>
          </a:bodyPr>
          <a:lstStyle>
            <a:lvl1pPr indent="-387350" lvl="0" marL="457200" marR="0" rtl="0" algn="l">
              <a:spcBef>
                <a:spcPts val="64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1pPr>
            <a:lvl2pPr indent="-387350" lvl="1" marL="914400" marR="0" rtl="0" algn="l">
              <a:spcBef>
                <a:spcPts val="56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2pPr>
            <a:lvl3pPr indent="-387350" lvl="2" marL="1371600" marR="0" rtl="0" algn="l">
              <a:spcBef>
                <a:spcPts val="48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3pPr>
            <a:lvl4pPr indent="-387350" lvl="3" marL="18288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4pPr>
            <a:lvl5pPr indent="-387350" lvl="4" marL="22860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5pPr>
            <a:lvl6pPr indent="-387350" lvl="5" marL="27432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6pPr>
            <a:lvl7pPr indent="-387350" lvl="6" marL="32004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7pPr>
            <a:lvl8pPr indent="-387350" lvl="7" marL="36576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8pPr>
            <a:lvl9pPr indent="-387350" lvl="8" marL="4114800" marR="0" rtl="0" algn="l">
              <a:spcBef>
                <a:spcPts val="400"/>
              </a:spcBef>
              <a:spcAft>
                <a:spcPts val="0"/>
              </a:spcAft>
              <a:buClr>
                <a:schemeClr val="lt1"/>
              </a:buClr>
              <a:buSzPts val="2500"/>
              <a:buFont typeface="Cormorant SC"/>
              <a:buChar char="•"/>
              <a:defRPr i="0" sz="2500" u="none" cap="none" strike="noStrike">
                <a:solidFill>
                  <a:schemeClr val="lt1"/>
                </a:solidFill>
                <a:latin typeface="Cormorant SC"/>
                <a:ea typeface="Cormorant SC"/>
                <a:cs typeface="Cormorant SC"/>
                <a:sym typeface="Cormorant SC"/>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4.png"/><Relationship Id="rId7"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2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6.png"/><Relationship Id="rId4" Type="http://schemas.openxmlformats.org/officeDocument/2006/relationships/image" Target="../media/image14.jpg"/><Relationship Id="rId11" Type="http://schemas.openxmlformats.org/officeDocument/2006/relationships/image" Target="../media/image23.png"/><Relationship Id="rId10" Type="http://schemas.openxmlformats.org/officeDocument/2006/relationships/image" Target="../media/image1.png"/><Relationship Id="rId9"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2.png"/><Relationship Id="rId7" Type="http://schemas.openxmlformats.org/officeDocument/2006/relationships/image" Target="../media/image18.png"/><Relationship Id="rId8"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6.png"/><Relationship Id="rId7" Type="http://schemas.openxmlformats.org/officeDocument/2006/relationships/image" Target="../media/image3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28.png"/><Relationship Id="rId6" Type="http://schemas.openxmlformats.org/officeDocument/2006/relationships/image" Target="../media/image3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1.png"/><Relationship Id="rId6" Type="http://schemas.openxmlformats.org/officeDocument/2006/relationships/image" Target="../media/image33.png"/><Relationship Id="rId7" Type="http://schemas.openxmlformats.org/officeDocument/2006/relationships/image" Target="../media/image32.png"/><Relationship Id="rId8" Type="http://schemas.openxmlformats.org/officeDocument/2006/relationships/image" Target="../media/image3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39.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 Id="rId3" Type="http://schemas.openxmlformats.org/officeDocument/2006/relationships/image" Target="../media/image26.png"/><Relationship Id="rId4" Type="http://schemas.openxmlformats.org/officeDocument/2006/relationships/image" Target="../media/image14.jpg"/><Relationship Id="rId5"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41" name="Google Shape;141;p1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4">
              <a:alphaModFix amt="30000"/>
            </a:blip>
            <a:stretch>
              <a:fillRect b="-26550" l="0" r="0" t="-6777"/>
            </a:stretch>
          </a:blipFill>
          <a:ln>
            <a:noFill/>
          </a:ln>
        </p:spPr>
      </p:sp>
      <p:grpSp>
        <p:nvGrpSpPr>
          <p:cNvPr id="142" name="Google Shape;142;p11"/>
          <p:cNvGrpSpPr/>
          <p:nvPr/>
        </p:nvGrpSpPr>
        <p:grpSpPr>
          <a:xfrm>
            <a:off x="954029" y="8821563"/>
            <a:ext cx="16503475" cy="964002"/>
            <a:chOff x="0" y="0"/>
            <a:chExt cx="22004634" cy="1285337"/>
          </a:xfrm>
        </p:grpSpPr>
        <p:cxnSp>
          <p:nvCxnSpPr>
            <p:cNvPr id="143" name="Google Shape;143;p11"/>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144" name="Google Shape;144;p11"/>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145" name="Google Shape;145;p11"/>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grpSp>
        <p:nvGrpSpPr>
          <p:cNvPr id="146" name="Google Shape;146;p11"/>
          <p:cNvGrpSpPr/>
          <p:nvPr/>
        </p:nvGrpSpPr>
        <p:grpSpPr>
          <a:xfrm rot="10800000">
            <a:off x="954030" y="1028700"/>
            <a:ext cx="16503475" cy="964002"/>
            <a:chOff x="0" y="0"/>
            <a:chExt cx="22004634" cy="1285337"/>
          </a:xfrm>
        </p:grpSpPr>
        <p:cxnSp>
          <p:nvCxnSpPr>
            <p:cNvPr id="147" name="Google Shape;147;p11"/>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148" name="Google Shape;148;p11"/>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149" name="Google Shape;149;p11"/>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grpSp>
        <p:nvGrpSpPr>
          <p:cNvPr id="150" name="Google Shape;150;p11"/>
          <p:cNvGrpSpPr/>
          <p:nvPr/>
        </p:nvGrpSpPr>
        <p:grpSpPr>
          <a:xfrm>
            <a:off x="199350" y="1199731"/>
            <a:ext cx="12290813" cy="7791260"/>
            <a:chOff x="0" y="0"/>
            <a:chExt cx="9609705" cy="4454185"/>
          </a:xfrm>
        </p:grpSpPr>
        <p:sp>
          <p:nvSpPr>
            <p:cNvPr id="151" name="Google Shape;151;p11"/>
            <p:cNvSpPr/>
            <p:nvPr/>
          </p:nvSpPr>
          <p:spPr>
            <a:xfrm>
              <a:off x="0" y="0"/>
              <a:ext cx="9609705" cy="4454185"/>
            </a:xfrm>
            <a:custGeom>
              <a:rect b="b" l="l" r="r" t="t"/>
              <a:pathLst>
                <a:path extrusionOk="0" h="4454185" w="9609705">
                  <a:moveTo>
                    <a:pt x="10132" y="0"/>
                  </a:moveTo>
                  <a:lnTo>
                    <a:pt x="9599573" y="0"/>
                  </a:lnTo>
                  <a:cubicBezTo>
                    <a:pt x="9605169" y="0"/>
                    <a:pt x="9609705" y="4536"/>
                    <a:pt x="9609705" y="10132"/>
                  </a:cubicBezTo>
                  <a:lnTo>
                    <a:pt x="9609705" y="4444052"/>
                  </a:lnTo>
                  <a:cubicBezTo>
                    <a:pt x="9609705" y="4449648"/>
                    <a:pt x="9605169" y="4454185"/>
                    <a:pt x="9599573" y="4454185"/>
                  </a:cubicBezTo>
                  <a:lnTo>
                    <a:pt x="10132" y="4454185"/>
                  </a:lnTo>
                  <a:cubicBezTo>
                    <a:pt x="4536" y="4454185"/>
                    <a:pt x="0" y="4449648"/>
                    <a:pt x="0" y="4444052"/>
                  </a:cubicBezTo>
                  <a:lnTo>
                    <a:pt x="0" y="10132"/>
                  </a:lnTo>
                  <a:cubicBezTo>
                    <a:pt x="0" y="4536"/>
                    <a:pt x="4536" y="0"/>
                    <a:pt x="101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1"/>
            <p:cNvSpPr txBox="1"/>
            <p:nvPr/>
          </p:nvSpPr>
          <p:spPr>
            <a:xfrm>
              <a:off x="140285" y="123325"/>
              <a:ext cx="9346500" cy="4330800"/>
            </a:xfrm>
            <a:prstGeom prst="rect">
              <a:avLst/>
            </a:prstGeom>
            <a:noFill/>
            <a:ln>
              <a:noFill/>
            </a:ln>
          </p:spPr>
          <p:txBody>
            <a:bodyPr anchorCtr="0" anchor="ctr" bIns="50800" lIns="50800" spcFirstLastPara="1" rIns="50800" wrap="square" tIns="50800">
              <a:noAutofit/>
            </a:bodyPr>
            <a:lstStyle/>
            <a:p>
              <a:pPr indent="0" lvl="0" marL="0" rtl="0" algn="ctr">
                <a:lnSpc>
                  <a:spcPct val="90000"/>
                </a:lnSpc>
                <a:spcBef>
                  <a:spcPts val="0"/>
                </a:spcBef>
                <a:spcAft>
                  <a:spcPts val="0"/>
                </a:spcAft>
                <a:buNone/>
              </a:pPr>
              <a:r>
                <a:rPr b="1" lang="en-US" sz="4400">
                  <a:solidFill>
                    <a:srgbClr val="0A1D37"/>
                  </a:solidFill>
                  <a:latin typeface="Lato"/>
                  <a:ea typeface="Lato"/>
                  <a:cs typeface="Lato"/>
                  <a:sym typeface="Lato"/>
                </a:rPr>
                <a:t>Good Governance and Social Responsibility</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 </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None/>
              </a:pPr>
              <a:r>
                <a:rPr b="1" lang="en-US" sz="4400">
                  <a:solidFill>
                    <a:srgbClr val="191919"/>
                  </a:solidFill>
                  <a:latin typeface="Lato"/>
                  <a:ea typeface="Lato"/>
                  <a:cs typeface="Lato"/>
                  <a:sym typeface="Lato"/>
                </a:rPr>
                <a:t>Models of Corporate Governance</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Week 7</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None/>
              </a:pPr>
              <a:r>
                <a:t/>
              </a:r>
              <a:endParaRPr b="1" sz="4400">
                <a:solidFill>
                  <a:srgbClr val="01427E"/>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Lecturer:</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Fidela Reyes Balajadia</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Associate Professor 2</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University of the Assumption, Philippines</a:t>
              </a:r>
              <a:endParaRPr b="1" sz="4400">
                <a:solidFill>
                  <a:srgbClr val="0A1D37"/>
                </a:solidFill>
                <a:latin typeface="Lato"/>
                <a:ea typeface="Lato"/>
                <a:cs typeface="Lato"/>
                <a:sym typeface="Lato"/>
              </a:endParaRPr>
            </a:p>
          </p:txBody>
        </p:sp>
      </p:grpSp>
      <p:sp>
        <p:nvSpPr>
          <p:cNvPr id="153" name="Google Shape;153;p11"/>
          <p:cNvSpPr txBox="1"/>
          <p:nvPr/>
        </p:nvSpPr>
        <p:spPr>
          <a:xfrm>
            <a:off x="2049647" y="3837032"/>
            <a:ext cx="8275800" cy="215400"/>
          </a:xfrm>
          <a:prstGeom prst="rect">
            <a:avLst/>
          </a:prstGeom>
          <a:noFill/>
          <a:ln>
            <a:noFill/>
          </a:ln>
        </p:spPr>
        <p:txBody>
          <a:bodyPr anchorCtr="0" anchor="t" bIns="0" lIns="0" spcFirstLastPara="1" rIns="0" wrap="square" tIns="0">
            <a:spAutoFit/>
          </a:bodyPr>
          <a:lstStyle/>
          <a:p>
            <a:pPr indent="0" lvl="0" marL="0" marR="0" rtl="0" algn="ctr">
              <a:lnSpc>
                <a:spcPct val="120002"/>
              </a:lnSpc>
              <a:spcBef>
                <a:spcPts val="0"/>
              </a:spcBef>
              <a:spcAft>
                <a:spcPts val="0"/>
              </a:spcAft>
              <a:buNone/>
            </a:pPr>
            <a:r>
              <a:t/>
            </a:r>
            <a:endParaRPr/>
          </a:p>
        </p:txBody>
      </p:sp>
      <p:pic>
        <p:nvPicPr>
          <p:cNvPr id="154" name="Google Shape;154;p11"/>
          <p:cNvPicPr preferRelativeResize="0"/>
          <p:nvPr/>
        </p:nvPicPr>
        <p:blipFill>
          <a:blip r:embed="rId6">
            <a:alphaModFix/>
          </a:blip>
          <a:stretch>
            <a:fillRect/>
          </a:stretch>
        </p:blipFill>
        <p:spPr>
          <a:xfrm>
            <a:off x="12490176" y="2359425"/>
            <a:ext cx="5402076" cy="6095425"/>
          </a:xfrm>
          <a:prstGeom prst="rect">
            <a:avLst/>
          </a:prstGeom>
          <a:noFill/>
          <a:ln>
            <a:noFill/>
          </a:ln>
        </p:spPr>
      </p:pic>
      <p:grpSp>
        <p:nvGrpSpPr>
          <p:cNvPr id="155" name="Google Shape;155;p11"/>
          <p:cNvGrpSpPr/>
          <p:nvPr/>
        </p:nvGrpSpPr>
        <p:grpSpPr>
          <a:xfrm>
            <a:off x="16708302" y="7553959"/>
            <a:ext cx="1744558" cy="1267604"/>
            <a:chOff x="0" y="-47625"/>
            <a:chExt cx="1182658" cy="859325"/>
          </a:xfrm>
        </p:grpSpPr>
        <p:sp>
          <p:nvSpPr>
            <p:cNvPr id="156" name="Google Shape;156;p11"/>
            <p:cNvSpPr/>
            <p:nvPr/>
          </p:nvSpPr>
          <p:spPr>
            <a:xfrm>
              <a:off x="0" y="0"/>
              <a:ext cx="1182658" cy="811700"/>
            </a:xfrm>
            <a:custGeom>
              <a:rect b="b" l="l" r="r" t="t"/>
              <a:pathLst>
                <a:path extrusionOk="0" h="811700" w="1182658">
                  <a:moveTo>
                    <a:pt x="66566" y="0"/>
                  </a:moveTo>
                  <a:lnTo>
                    <a:pt x="1116092" y="0"/>
                  </a:lnTo>
                  <a:cubicBezTo>
                    <a:pt x="1133746" y="0"/>
                    <a:pt x="1150677" y="7013"/>
                    <a:pt x="1163161" y="19497"/>
                  </a:cubicBezTo>
                  <a:cubicBezTo>
                    <a:pt x="1175645" y="31980"/>
                    <a:pt x="1182658" y="48912"/>
                    <a:pt x="1182658" y="66566"/>
                  </a:cubicBezTo>
                  <a:lnTo>
                    <a:pt x="1182658" y="745134"/>
                  </a:lnTo>
                  <a:cubicBezTo>
                    <a:pt x="1182658" y="762788"/>
                    <a:pt x="1175645" y="779719"/>
                    <a:pt x="1163161" y="792203"/>
                  </a:cubicBezTo>
                  <a:cubicBezTo>
                    <a:pt x="1150677" y="804687"/>
                    <a:pt x="1133746" y="811700"/>
                    <a:pt x="1116092" y="811700"/>
                  </a:cubicBezTo>
                  <a:lnTo>
                    <a:pt x="66566" y="811700"/>
                  </a:lnTo>
                  <a:cubicBezTo>
                    <a:pt x="48912" y="811700"/>
                    <a:pt x="31980" y="804687"/>
                    <a:pt x="19497" y="792203"/>
                  </a:cubicBezTo>
                  <a:cubicBezTo>
                    <a:pt x="7013" y="779719"/>
                    <a:pt x="0" y="762788"/>
                    <a:pt x="0" y="745134"/>
                  </a:cubicBezTo>
                  <a:lnTo>
                    <a:pt x="0" y="66566"/>
                  </a:lnTo>
                  <a:cubicBezTo>
                    <a:pt x="0" y="48912"/>
                    <a:pt x="7013" y="31980"/>
                    <a:pt x="19497" y="19497"/>
                  </a:cubicBezTo>
                  <a:cubicBezTo>
                    <a:pt x="31980" y="7013"/>
                    <a:pt x="48912" y="0"/>
                    <a:pt x="6656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
            <p:cNvSpPr txBox="1"/>
            <p:nvPr/>
          </p:nvSpPr>
          <p:spPr>
            <a:xfrm>
              <a:off x="0" y="-47625"/>
              <a:ext cx="1182658" cy="8593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 name="Google Shape;158;p11"/>
          <p:cNvGrpSpPr/>
          <p:nvPr/>
        </p:nvGrpSpPr>
        <p:grpSpPr>
          <a:xfrm>
            <a:off x="17259300" y="6795730"/>
            <a:ext cx="1744558" cy="1267604"/>
            <a:chOff x="0" y="-47625"/>
            <a:chExt cx="1182658" cy="859325"/>
          </a:xfrm>
        </p:grpSpPr>
        <p:sp>
          <p:nvSpPr>
            <p:cNvPr id="159" name="Google Shape;159;p11"/>
            <p:cNvSpPr/>
            <p:nvPr/>
          </p:nvSpPr>
          <p:spPr>
            <a:xfrm>
              <a:off x="0" y="0"/>
              <a:ext cx="1182658" cy="811700"/>
            </a:xfrm>
            <a:custGeom>
              <a:rect b="b" l="l" r="r" t="t"/>
              <a:pathLst>
                <a:path extrusionOk="0" h="811700" w="1182658">
                  <a:moveTo>
                    <a:pt x="66566" y="0"/>
                  </a:moveTo>
                  <a:lnTo>
                    <a:pt x="1116092" y="0"/>
                  </a:lnTo>
                  <a:cubicBezTo>
                    <a:pt x="1133746" y="0"/>
                    <a:pt x="1150677" y="7013"/>
                    <a:pt x="1163161" y="19497"/>
                  </a:cubicBezTo>
                  <a:cubicBezTo>
                    <a:pt x="1175645" y="31980"/>
                    <a:pt x="1182658" y="48912"/>
                    <a:pt x="1182658" y="66566"/>
                  </a:cubicBezTo>
                  <a:lnTo>
                    <a:pt x="1182658" y="745134"/>
                  </a:lnTo>
                  <a:cubicBezTo>
                    <a:pt x="1182658" y="762788"/>
                    <a:pt x="1175645" y="779719"/>
                    <a:pt x="1163161" y="792203"/>
                  </a:cubicBezTo>
                  <a:cubicBezTo>
                    <a:pt x="1150677" y="804687"/>
                    <a:pt x="1133746" y="811700"/>
                    <a:pt x="1116092" y="811700"/>
                  </a:cubicBezTo>
                  <a:lnTo>
                    <a:pt x="66566" y="811700"/>
                  </a:lnTo>
                  <a:cubicBezTo>
                    <a:pt x="48912" y="811700"/>
                    <a:pt x="31980" y="804687"/>
                    <a:pt x="19497" y="792203"/>
                  </a:cubicBezTo>
                  <a:cubicBezTo>
                    <a:pt x="7013" y="779719"/>
                    <a:pt x="0" y="762788"/>
                    <a:pt x="0" y="745134"/>
                  </a:cubicBezTo>
                  <a:lnTo>
                    <a:pt x="0" y="66566"/>
                  </a:lnTo>
                  <a:cubicBezTo>
                    <a:pt x="0" y="48912"/>
                    <a:pt x="7013" y="31980"/>
                    <a:pt x="19497" y="19497"/>
                  </a:cubicBezTo>
                  <a:cubicBezTo>
                    <a:pt x="31980" y="7013"/>
                    <a:pt x="48912" y="0"/>
                    <a:pt x="6656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1"/>
            <p:cNvSpPr txBox="1"/>
            <p:nvPr/>
          </p:nvSpPr>
          <p:spPr>
            <a:xfrm>
              <a:off x="0" y="-47625"/>
              <a:ext cx="1182658" cy="8593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66" name="Google Shape;166;p12"/>
          <p:cNvSpPr/>
          <p:nvPr/>
        </p:nvSpPr>
        <p:spPr>
          <a:xfrm>
            <a:off x="0" y="-881625"/>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167" name="Google Shape;167;p12"/>
          <p:cNvSpPr txBox="1"/>
          <p:nvPr/>
        </p:nvSpPr>
        <p:spPr>
          <a:xfrm>
            <a:off x="3096607" y="7111735"/>
            <a:ext cx="251700" cy="215400"/>
          </a:xfrm>
          <a:prstGeom prst="rect">
            <a:avLst/>
          </a:prstGeom>
          <a:noFill/>
          <a:ln>
            <a:noFill/>
          </a:ln>
        </p:spPr>
        <p:txBody>
          <a:bodyPr anchorCtr="0" anchor="t" bIns="0" lIns="0" spcFirstLastPara="1" rIns="0" wrap="square" tIns="0">
            <a:spAutoFit/>
          </a:bodyPr>
          <a:lstStyle/>
          <a:p>
            <a:pPr indent="0" lvl="0" marL="0" marR="0" rtl="0" algn="ctr">
              <a:lnSpc>
                <a:spcPct val="140010"/>
              </a:lnSpc>
              <a:spcBef>
                <a:spcPts val="0"/>
              </a:spcBef>
              <a:spcAft>
                <a:spcPts val="0"/>
              </a:spcAft>
              <a:buNone/>
            </a:pPr>
            <a:r>
              <a:t/>
            </a:r>
            <a:endParaRPr/>
          </a:p>
        </p:txBody>
      </p:sp>
      <p:grpSp>
        <p:nvGrpSpPr>
          <p:cNvPr id="168" name="Google Shape;168;p12"/>
          <p:cNvGrpSpPr/>
          <p:nvPr/>
        </p:nvGrpSpPr>
        <p:grpSpPr>
          <a:xfrm>
            <a:off x="16600442" y="-1380976"/>
            <a:ext cx="1048817" cy="2581126"/>
            <a:chOff x="0" y="-47625"/>
            <a:chExt cx="276232" cy="679803"/>
          </a:xfrm>
        </p:grpSpPr>
        <p:sp>
          <p:nvSpPr>
            <p:cNvPr id="169" name="Google Shape;169;p12"/>
            <p:cNvSpPr/>
            <p:nvPr/>
          </p:nvSpPr>
          <p:spPr>
            <a:xfrm>
              <a:off x="0" y="0"/>
              <a:ext cx="276232" cy="632178"/>
            </a:xfrm>
            <a:custGeom>
              <a:rect b="b" l="l" r="r" t="t"/>
              <a:pathLst>
                <a:path extrusionOk="0" h="632178" w="276232">
                  <a:moveTo>
                    <a:pt x="110724" y="0"/>
                  </a:moveTo>
                  <a:lnTo>
                    <a:pt x="165508" y="0"/>
                  </a:lnTo>
                  <a:cubicBezTo>
                    <a:pt x="194874" y="0"/>
                    <a:pt x="223037" y="11665"/>
                    <a:pt x="243801" y="32430"/>
                  </a:cubicBezTo>
                  <a:cubicBezTo>
                    <a:pt x="264566" y="53195"/>
                    <a:pt x="276232" y="81358"/>
                    <a:pt x="276232" y="110724"/>
                  </a:cubicBezTo>
                  <a:lnTo>
                    <a:pt x="276232" y="521454"/>
                  </a:lnTo>
                  <a:cubicBezTo>
                    <a:pt x="276232" y="550820"/>
                    <a:pt x="264566" y="578983"/>
                    <a:pt x="243801" y="599748"/>
                  </a:cubicBezTo>
                  <a:cubicBezTo>
                    <a:pt x="223037" y="620512"/>
                    <a:pt x="194874" y="632178"/>
                    <a:pt x="165508" y="632178"/>
                  </a:cubicBezTo>
                  <a:lnTo>
                    <a:pt x="110724" y="632178"/>
                  </a:lnTo>
                  <a:cubicBezTo>
                    <a:pt x="81358" y="632178"/>
                    <a:pt x="53195" y="620512"/>
                    <a:pt x="32430" y="599748"/>
                  </a:cubicBezTo>
                  <a:cubicBezTo>
                    <a:pt x="11665" y="578983"/>
                    <a:pt x="0" y="550820"/>
                    <a:pt x="0" y="521454"/>
                  </a:cubicBezTo>
                  <a:lnTo>
                    <a:pt x="0" y="110724"/>
                  </a:lnTo>
                  <a:cubicBezTo>
                    <a:pt x="0" y="81358"/>
                    <a:pt x="11665" y="53195"/>
                    <a:pt x="32430" y="32430"/>
                  </a:cubicBezTo>
                  <a:cubicBezTo>
                    <a:pt x="53195" y="11665"/>
                    <a:pt x="81358" y="0"/>
                    <a:pt x="11072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2"/>
            <p:cNvSpPr txBox="1"/>
            <p:nvPr/>
          </p:nvSpPr>
          <p:spPr>
            <a:xfrm>
              <a:off x="0" y="-47625"/>
              <a:ext cx="276232" cy="67980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 name="Google Shape;171;p12"/>
          <p:cNvGrpSpPr/>
          <p:nvPr/>
        </p:nvGrpSpPr>
        <p:grpSpPr>
          <a:xfrm>
            <a:off x="17259300" y="-1903092"/>
            <a:ext cx="1425463" cy="5135835"/>
            <a:chOff x="0" y="-47625"/>
            <a:chExt cx="375430" cy="1352648"/>
          </a:xfrm>
        </p:grpSpPr>
        <p:sp>
          <p:nvSpPr>
            <p:cNvPr id="172" name="Google Shape;172;p12"/>
            <p:cNvSpPr/>
            <p:nvPr/>
          </p:nvSpPr>
          <p:spPr>
            <a:xfrm>
              <a:off x="0" y="0"/>
              <a:ext cx="375430" cy="1305023"/>
            </a:xfrm>
            <a:custGeom>
              <a:rect b="b" l="l" r="r" t="t"/>
              <a:pathLst>
                <a:path extrusionOk="0" h="1305023" w="375430">
                  <a:moveTo>
                    <a:pt x="81467" y="0"/>
                  </a:moveTo>
                  <a:lnTo>
                    <a:pt x="293963" y="0"/>
                  </a:lnTo>
                  <a:cubicBezTo>
                    <a:pt x="315570" y="0"/>
                    <a:pt x="336291" y="8583"/>
                    <a:pt x="351569" y="23861"/>
                  </a:cubicBezTo>
                  <a:cubicBezTo>
                    <a:pt x="366847" y="39139"/>
                    <a:pt x="375430" y="59861"/>
                    <a:pt x="375430" y="81467"/>
                  </a:cubicBezTo>
                  <a:lnTo>
                    <a:pt x="375430" y="1223555"/>
                  </a:lnTo>
                  <a:cubicBezTo>
                    <a:pt x="375430" y="1268549"/>
                    <a:pt x="338956" y="1305023"/>
                    <a:pt x="293963" y="1305023"/>
                  </a:cubicBezTo>
                  <a:lnTo>
                    <a:pt x="81467" y="1305023"/>
                  </a:lnTo>
                  <a:cubicBezTo>
                    <a:pt x="36474" y="1305023"/>
                    <a:pt x="0" y="1268549"/>
                    <a:pt x="0" y="1223555"/>
                  </a:cubicBezTo>
                  <a:lnTo>
                    <a:pt x="0" y="81467"/>
                  </a:lnTo>
                  <a:cubicBezTo>
                    <a:pt x="0" y="36474"/>
                    <a:pt x="36474" y="0"/>
                    <a:pt x="81467"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2"/>
            <p:cNvSpPr txBox="1"/>
            <p:nvPr/>
          </p:nvSpPr>
          <p:spPr>
            <a:xfrm>
              <a:off x="0" y="-47625"/>
              <a:ext cx="375430" cy="135264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12"/>
          <p:cNvGrpSpPr/>
          <p:nvPr/>
        </p:nvGrpSpPr>
        <p:grpSpPr>
          <a:xfrm>
            <a:off x="17790683" y="2476763"/>
            <a:ext cx="2417812" cy="3385514"/>
            <a:chOff x="0" y="-47625"/>
            <a:chExt cx="1639065" cy="2295083"/>
          </a:xfrm>
        </p:grpSpPr>
        <p:sp>
          <p:nvSpPr>
            <p:cNvPr id="175" name="Google Shape;175;p12"/>
            <p:cNvSpPr/>
            <p:nvPr/>
          </p:nvSpPr>
          <p:spPr>
            <a:xfrm>
              <a:off x="0" y="0"/>
              <a:ext cx="1639065" cy="2247458"/>
            </a:xfrm>
            <a:custGeom>
              <a:rect b="b" l="l" r="r" t="t"/>
              <a:pathLst>
                <a:path extrusionOk="0" h="2247458" w="1639065">
                  <a:moveTo>
                    <a:pt x="48031" y="0"/>
                  </a:moveTo>
                  <a:lnTo>
                    <a:pt x="1591035" y="0"/>
                  </a:lnTo>
                  <a:cubicBezTo>
                    <a:pt x="1603773" y="0"/>
                    <a:pt x="1615990" y="5060"/>
                    <a:pt x="1624997" y="14068"/>
                  </a:cubicBezTo>
                  <a:cubicBezTo>
                    <a:pt x="1634005" y="23075"/>
                    <a:pt x="1639065" y="35292"/>
                    <a:pt x="1639065" y="48031"/>
                  </a:cubicBezTo>
                  <a:lnTo>
                    <a:pt x="1639065" y="2199427"/>
                  </a:lnTo>
                  <a:cubicBezTo>
                    <a:pt x="1639065" y="2225954"/>
                    <a:pt x="1617561" y="2247458"/>
                    <a:pt x="1591035" y="2247458"/>
                  </a:cubicBezTo>
                  <a:lnTo>
                    <a:pt x="48031" y="2247458"/>
                  </a:lnTo>
                  <a:cubicBezTo>
                    <a:pt x="35292" y="2247458"/>
                    <a:pt x="23075" y="2242397"/>
                    <a:pt x="14068" y="2233390"/>
                  </a:cubicBezTo>
                  <a:cubicBezTo>
                    <a:pt x="5060" y="2224382"/>
                    <a:pt x="0" y="2212166"/>
                    <a:pt x="0" y="2199427"/>
                  </a:cubicBezTo>
                  <a:lnTo>
                    <a:pt x="0" y="48031"/>
                  </a:lnTo>
                  <a:cubicBezTo>
                    <a:pt x="0" y="21504"/>
                    <a:pt x="21504" y="0"/>
                    <a:pt x="4803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2"/>
            <p:cNvSpPr txBox="1"/>
            <p:nvPr/>
          </p:nvSpPr>
          <p:spPr>
            <a:xfrm>
              <a:off x="0" y="-47625"/>
              <a:ext cx="1639065"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77" name="Google Shape;177;p12"/>
          <p:cNvCxnSpPr/>
          <p:nvPr/>
        </p:nvCxnSpPr>
        <p:spPr>
          <a:xfrm>
            <a:off x="12431220" y="9239250"/>
            <a:ext cx="4951614" cy="0"/>
          </a:xfrm>
          <a:prstGeom prst="straightConnector1">
            <a:avLst/>
          </a:prstGeom>
          <a:noFill/>
          <a:ln cap="rnd" cmpd="sng" w="38100">
            <a:solidFill>
              <a:srgbClr val="EDC253"/>
            </a:solidFill>
            <a:prstDash val="solid"/>
            <a:round/>
            <a:headEnd len="sm" w="sm" type="none"/>
            <a:tailEnd len="sm" w="sm" type="none"/>
          </a:ln>
        </p:spPr>
      </p:cxnSp>
      <p:cxnSp>
        <p:nvCxnSpPr>
          <p:cNvPr id="178" name="Google Shape;178;p12"/>
          <p:cNvCxnSpPr/>
          <p:nvPr/>
        </p:nvCxnSpPr>
        <p:spPr>
          <a:xfrm>
            <a:off x="879358" y="9239250"/>
            <a:ext cx="4951614" cy="0"/>
          </a:xfrm>
          <a:prstGeom prst="straightConnector1">
            <a:avLst/>
          </a:prstGeom>
          <a:noFill/>
          <a:ln cap="rnd" cmpd="sng" w="38100">
            <a:solidFill>
              <a:srgbClr val="EDC253"/>
            </a:solidFill>
            <a:prstDash val="solid"/>
            <a:round/>
            <a:headEnd len="sm" w="sm" type="none"/>
            <a:tailEnd len="sm" w="sm" type="none"/>
          </a:ln>
        </p:spPr>
      </p:cxnSp>
      <p:grpSp>
        <p:nvGrpSpPr>
          <p:cNvPr id="179" name="Google Shape;179;p12"/>
          <p:cNvGrpSpPr/>
          <p:nvPr/>
        </p:nvGrpSpPr>
        <p:grpSpPr>
          <a:xfrm>
            <a:off x="-469898" y="5363532"/>
            <a:ext cx="1111253" cy="3385514"/>
            <a:chOff x="0" y="-47625"/>
            <a:chExt cx="753332" cy="2295083"/>
          </a:xfrm>
        </p:grpSpPr>
        <p:sp>
          <p:nvSpPr>
            <p:cNvPr id="180" name="Google Shape;180;p12"/>
            <p:cNvSpPr/>
            <p:nvPr/>
          </p:nvSpPr>
          <p:spPr>
            <a:xfrm>
              <a:off x="0" y="0"/>
              <a:ext cx="753332" cy="2247458"/>
            </a:xfrm>
            <a:custGeom>
              <a:rect b="b" l="l" r="r" t="t"/>
              <a:pathLst>
                <a:path extrusionOk="0" h="2247458" w="753332">
                  <a:moveTo>
                    <a:pt x="104503" y="0"/>
                  </a:moveTo>
                  <a:lnTo>
                    <a:pt x="648830" y="0"/>
                  </a:lnTo>
                  <a:cubicBezTo>
                    <a:pt x="676546" y="0"/>
                    <a:pt x="703126" y="11010"/>
                    <a:pt x="722724" y="30608"/>
                  </a:cubicBezTo>
                  <a:cubicBezTo>
                    <a:pt x="742322" y="50206"/>
                    <a:pt x="753332" y="76787"/>
                    <a:pt x="753332" y="104503"/>
                  </a:cubicBezTo>
                  <a:lnTo>
                    <a:pt x="753332" y="2142955"/>
                  </a:lnTo>
                  <a:cubicBezTo>
                    <a:pt x="753332" y="2170671"/>
                    <a:pt x="742322" y="2197252"/>
                    <a:pt x="722724" y="2216850"/>
                  </a:cubicBezTo>
                  <a:cubicBezTo>
                    <a:pt x="703126" y="2236448"/>
                    <a:pt x="676546" y="2247458"/>
                    <a:pt x="648830" y="2247458"/>
                  </a:cubicBezTo>
                  <a:lnTo>
                    <a:pt x="104503" y="2247458"/>
                  </a:lnTo>
                  <a:cubicBezTo>
                    <a:pt x="76787" y="2247458"/>
                    <a:pt x="50206" y="2236448"/>
                    <a:pt x="30608" y="2216850"/>
                  </a:cubicBezTo>
                  <a:cubicBezTo>
                    <a:pt x="11010" y="2197252"/>
                    <a:pt x="0" y="2170671"/>
                    <a:pt x="0" y="2142955"/>
                  </a:cubicBezTo>
                  <a:lnTo>
                    <a:pt x="0" y="104503"/>
                  </a:lnTo>
                  <a:cubicBezTo>
                    <a:pt x="0" y="76787"/>
                    <a:pt x="11010" y="50206"/>
                    <a:pt x="30608" y="30608"/>
                  </a:cubicBezTo>
                  <a:cubicBezTo>
                    <a:pt x="50206" y="11010"/>
                    <a:pt x="76787" y="0"/>
                    <a:pt x="10450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2"/>
            <p:cNvSpPr txBox="1"/>
            <p:nvPr/>
          </p:nvSpPr>
          <p:spPr>
            <a:xfrm>
              <a:off x="0" y="-47625"/>
              <a:ext cx="753332"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 name="Google Shape;182;p12"/>
          <p:cNvGrpSpPr/>
          <p:nvPr/>
        </p:nvGrpSpPr>
        <p:grpSpPr>
          <a:xfrm>
            <a:off x="302725" y="3785648"/>
            <a:ext cx="677262" cy="2762357"/>
            <a:chOff x="0" y="-47625"/>
            <a:chExt cx="459124" cy="1872637"/>
          </a:xfrm>
        </p:grpSpPr>
        <p:sp>
          <p:nvSpPr>
            <p:cNvPr id="183" name="Google Shape;183;p12"/>
            <p:cNvSpPr/>
            <p:nvPr/>
          </p:nvSpPr>
          <p:spPr>
            <a:xfrm>
              <a:off x="0" y="0"/>
              <a:ext cx="459124" cy="1825012"/>
            </a:xfrm>
            <a:custGeom>
              <a:rect b="b" l="l" r="r" t="t"/>
              <a:pathLst>
                <a:path extrusionOk="0" h="1825012" w="459124">
                  <a:moveTo>
                    <a:pt x="171468" y="0"/>
                  </a:moveTo>
                  <a:lnTo>
                    <a:pt x="287656" y="0"/>
                  </a:lnTo>
                  <a:cubicBezTo>
                    <a:pt x="333132" y="0"/>
                    <a:pt x="376746" y="18065"/>
                    <a:pt x="408902" y="50222"/>
                  </a:cubicBezTo>
                  <a:cubicBezTo>
                    <a:pt x="441059" y="82378"/>
                    <a:pt x="459124" y="125992"/>
                    <a:pt x="459124" y="171468"/>
                  </a:cubicBezTo>
                  <a:lnTo>
                    <a:pt x="459124" y="1653543"/>
                  </a:lnTo>
                  <a:cubicBezTo>
                    <a:pt x="459124" y="1748243"/>
                    <a:pt x="382355" y="1825012"/>
                    <a:pt x="287656" y="1825012"/>
                  </a:cubicBezTo>
                  <a:lnTo>
                    <a:pt x="171468" y="1825012"/>
                  </a:lnTo>
                  <a:cubicBezTo>
                    <a:pt x="125992" y="1825012"/>
                    <a:pt x="82378" y="1806946"/>
                    <a:pt x="50222" y="1774790"/>
                  </a:cubicBezTo>
                  <a:cubicBezTo>
                    <a:pt x="18065" y="1742633"/>
                    <a:pt x="0" y="1699020"/>
                    <a:pt x="0" y="1653543"/>
                  </a:cubicBezTo>
                  <a:lnTo>
                    <a:pt x="0" y="171468"/>
                  </a:lnTo>
                  <a:cubicBezTo>
                    <a:pt x="0" y="125992"/>
                    <a:pt x="18065" y="82378"/>
                    <a:pt x="50222" y="50222"/>
                  </a:cubicBezTo>
                  <a:cubicBezTo>
                    <a:pt x="82378" y="18065"/>
                    <a:pt x="125992" y="0"/>
                    <a:pt x="171468"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2"/>
            <p:cNvSpPr txBox="1"/>
            <p:nvPr/>
          </p:nvSpPr>
          <p:spPr>
            <a:xfrm>
              <a:off x="0" y="-47625"/>
              <a:ext cx="459124" cy="18726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85" name="Google Shape;185;p12"/>
          <p:cNvPicPr preferRelativeResize="0"/>
          <p:nvPr/>
        </p:nvPicPr>
        <p:blipFill>
          <a:blip r:embed="rId5">
            <a:alphaModFix/>
          </a:blip>
          <a:stretch>
            <a:fillRect/>
          </a:stretch>
        </p:blipFill>
        <p:spPr>
          <a:xfrm>
            <a:off x="13732848" y="3232787"/>
            <a:ext cx="4555162" cy="14308188"/>
          </a:xfrm>
          <a:prstGeom prst="rect">
            <a:avLst/>
          </a:prstGeom>
          <a:noFill/>
          <a:ln>
            <a:noFill/>
          </a:ln>
        </p:spPr>
      </p:pic>
      <p:sp>
        <p:nvSpPr>
          <p:cNvPr id="186" name="Google Shape;186;p12"/>
          <p:cNvSpPr txBox="1"/>
          <p:nvPr/>
        </p:nvSpPr>
        <p:spPr>
          <a:xfrm>
            <a:off x="0" y="0"/>
            <a:ext cx="14154600" cy="9361500"/>
          </a:xfrm>
          <a:prstGeom prst="rect">
            <a:avLst/>
          </a:prstGeom>
          <a:noFill/>
          <a:ln>
            <a:noFill/>
          </a:ln>
        </p:spPr>
        <p:txBody>
          <a:bodyPr anchorCtr="0" anchor="t" bIns="91425" lIns="91425" spcFirstLastPara="1" rIns="91425" wrap="square" tIns="91425">
            <a:spAutoFit/>
          </a:bodyPr>
          <a:lstStyle/>
          <a:p>
            <a:pPr indent="12700" lvl="0" marL="0" rtl="0" algn="just">
              <a:lnSpc>
                <a:spcPct val="115000"/>
              </a:lnSpc>
              <a:spcBef>
                <a:spcPts val="1200"/>
              </a:spcBef>
              <a:spcAft>
                <a:spcPts val="0"/>
              </a:spcAft>
              <a:buNone/>
            </a:pPr>
            <a:r>
              <a:rPr b="1" lang="en-US" sz="3600"/>
              <a:t>LECTURE LEARNING OBJECTIVES:</a:t>
            </a:r>
            <a:endParaRPr b="1" sz="3600"/>
          </a:p>
          <a:p>
            <a:pPr indent="12700" lvl="0" marL="0" rtl="0" algn="just">
              <a:lnSpc>
                <a:spcPct val="115000"/>
              </a:lnSpc>
              <a:spcBef>
                <a:spcPts val="1200"/>
              </a:spcBef>
              <a:spcAft>
                <a:spcPts val="0"/>
              </a:spcAft>
              <a:buNone/>
            </a:pPr>
            <a:r>
              <a:rPr lang="en-US" sz="3600"/>
              <a:t>At the end of the lecture, you will be able to:</a:t>
            </a:r>
            <a:endParaRPr sz="3600"/>
          </a:p>
          <a:p>
            <a:pPr indent="0" lvl="0" marL="685800" rtl="0" algn="just">
              <a:lnSpc>
                <a:spcPct val="100000"/>
              </a:lnSpc>
              <a:spcBef>
                <a:spcPts val="1200"/>
              </a:spcBef>
              <a:spcAft>
                <a:spcPts val="0"/>
              </a:spcAft>
              <a:buNone/>
            </a:pPr>
            <a:r>
              <a:rPr lang="en-US" sz="3600"/>
              <a:t>1.</a:t>
            </a:r>
            <a:r>
              <a:rPr lang="en-US" sz="3600">
                <a:latin typeface="Times New Roman"/>
                <a:ea typeface="Times New Roman"/>
                <a:cs typeface="Times New Roman"/>
                <a:sym typeface="Times New Roman"/>
              </a:rPr>
              <a:t> </a:t>
            </a:r>
            <a:r>
              <a:rPr lang="en-US" sz="3600"/>
              <a:t>Understand and summarize the three models of corporate governance with emphasis on the key players, share ownership pattern, composition of the board of directors, regulatory framework, disclosure requirements, and corporate actions requiring shareholder approval as well as interaction among players.</a:t>
            </a:r>
            <a:endParaRPr sz="3600"/>
          </a:p>
          <a:p>
            <a:pPr indent="0" lvl="0" marL="685800" rtl="0" algn="just">
              <a:lnSpc>
                <a:spcPct val="100000"/>
              </a:lnSpc>
              <a:spcBef>
                <a:spcPts val="0"/>
              </a:spcBef>
              <a:spcAft>
                <a:spcPts val="0"/>
              </a:spcAft>
              <a:buNone/>
            </a:pPr>
            <a:r>
              <a:rPr lang="en-US" sz="3600"/>
              <a:t>2.</a:t>
            </a:r>
            <a:r>
              <a:rPr lang="en-US" sz="3600">
                <a:latin typeface="Times New Roman"/>
                <a:ea typeface="Times New Roman"/>
                <a:cs typeface="Times New Roman"/>
                <a:sym typeface="Times New Roman"/>
              </a:rPr>
              <a:t> </a:t>
            </a:r>
            <a:r>
              <a:rPr lang="en-US" sz="3600"/>
              <a:t>Diagram and explain the major players under the Anglo-US model.</a:t>
            </a:r>
            <a:endParaRPr sz="3600"/>
          </a:p>
          <a:p>
            <a:pPr indent="0" lvl="0" marL="0" rtl="0" algn="just">
              <a:lnSpc>
                <a:spcPct val="100000"/>
              </a:lnSpc>
              <a:spcBef>
                <a:spcPts val="0"/>
              </a:spcBef>
              <a:spcAft>
                <a:spcPts val="0"/>
              </a:spcAft>
              <a:buNone/>
            </a:pPr>
            <a:r>
              <a:rPr lang="en-US" sz="3600"/>
              <a:t> 	  3.</a:t>
            </a:r>
            <a:r>
              <a:rPr lang="en-US" sz="3600">
                <a:latin typeface="Times New Roman"/>
                <a:ea typeface="Times New Roman"/>
                <a:cs typeface="Times New Roman"/>
                <a:sym typeface="Times New Roman"/>
              </a:rPr>
              <a:t> </a:t>
            </a:r>
            <a:r>
              <a:rPr lang="en-US" sz="3600"/>
              <a:t>Diagram and explain the major players under the Japanese</a:t>
            </a:r>
            <a:endParaRPr sz="3600"/>
          </a:p>
          <a:p>
            <a:pPr indent="0" lvl="0" marL="0" rtl="0" algn="just">
              <a:lnSpc>
                <a:spcPct val="100000"/>
              </a:lnSpc>
              <a:spcBef>
                <a:spcPts val="0"/>
              </a:spcBef>
              <a:spcAft>
                <a:spcPts val="0"/>
              </a:spcAft>
              <a:buNone/>
            </a:pPr>
            <a:r>
              <a:rPr lang="en-US" sz="3600"/>
              <a:t>      model.</a:t>
            </a:r>
            <a:endParaRPr sz="3600"/>
          </a:p>
          <a:p>
            <a:pPr indent="0" lvl="0" marL="0" rtl="0" algn="l">
              <a:lnSpc>
                <a:spcPct val="115000"/>
              </a:lnSpc>
              <a:spcBef>
                <a:spcPts val="1200"/>
              </a:spcBef>
              <a:spcAft>
                <a:spcPts val="0"/>
              </a:spcAft>
              <a:buNone/>
            </a:pPr>
            <a:r>
              <a:rPr lang="en-US" sz="3600"/>
              <a:t>      4.</a:t>
            </a:r>
            <a:r>
              <a:rPr lang="en-US" sz="3600">
                <a:latin typeface="Times New Roman"/>
                <a:ea typeface="Times New Roman"/>
                <a:cs typeface="Times New Roman"/>
                <a:sym typeface="Times New Roman"/>
              </a:rPr>
              <a:t>  </a:t>
            </a:r>
            <a:r>
              <a:rPr lang="en-US" sz="3600"/>
              <a:t>Pinpoint the key player unique to the German model.</a:t>
            </a:r>
            <a:endParaRPr sz="3600"/>
          </a:p>
          <a:p>
            <a:pPr indent="0" lvl="0" marL="0" rtl="0" algn="l">
              <a:lnSpc>
                <a:spcPct val="100000"/>
              </a:lnSpc>
              <a:spcBef>
                <a:spcPts val="1200"/>
              </a:spcBef>
              <a:spcAft>
                <a:spcPts val="0"/>
              </a:spcAft>
              <a:buNone/>
            </a:pPr>
            <a:r>
              <a:rPr lang="en-US" sz="3600"/>
              <a:t>      5.</a:t>
            </a:r>
            <a:r>
              <a:rPr lang="en-US" sz="3600">
                <a:latin typeface="Times New Roman"/>
                <a:ea typeface="Times New Roman"/>
                <a:cs typeface="Times New Roman"/>
                <a:sym typeface="Times New Roman"/>
              </a:rPr>
              <a:t>  </a:t>
            </a:r>
            <a:r>
              <a:rPr lang="en-US" sz="3600"/>
              <a:t>Propose a hybrid model of corporate governance </a:t>
            </a:r>
            <a:br>
              <a:rPr lang="en-US" sz="3600"/>
            </a:br>
            <a:r>
              <a:rPr lang="en-US" sz="3600"/>
              <a:t>		taking into account the strengths of the three models.</a:t>
            </a:r>
            <a:endParaRPr sz="36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92" name="Google Shape;192;p13"/>
          <p:cNvSpPr/>
          <p:nvPr/>
        </p:nvSpPr>
        <p:spPr>
          <a:xfrm>
            <a:off x="0" y="-687728"/>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93" name="Google Shape;193;p13"/>
          <p:cNvGrpSpPr/>
          <p:nvPr/>
        </p:nvGrpSpPr>
        <p:grpSpPr>
          <a:xfrm>
            <a:off x="-498236" y="2239025"/>
            <a:ext cx="19287203" cy="5852481"/>
            <a:chOff x="0" y="-47625"/>
            <a:chExt cx="16171043" cy="4906918"/>
          </a:xfrm>
        </p:grpSpPr>
        <p:sp>
          <p:nvSpPr>
            <p:cNvPr id="194" name="Google Shape;194;p13"/>
            <p:cNvSpPr/>
            <p:nvPr/>
          </p:nvSpPr>
          <p:spPr>
            <a:xfrm>
              <a:off x="0" y="0"/>
              <a:ext cx="16171042" cy="4859293"/>
            </a:xfrm>
            <a:custGeom>
              <a:rect b="b" l="l" r="r" t="t"/>
              <a:pathLst>
                <a:path extrusionOk="0" h="4859293" w="16171042">
                  <a:moveTo>
                    <a:pt x="6021" y="0"/>
                  </a:moveTo>
                  <a:lnTo>
                    <a:pt x="16165021" y="0"/>
                  </a:lnTo>
                  <a:cubicBezTo>
                    <a:pt x="16168346" y="0"/>
                    <a:pt x="16171042" y="2696"/>
                    <a:pt x="16171042" y="6021"/>
                  </a:cubicBezTo>
                  <a:lnTo>
                    <a:pt x="16171042" y="4853272"/>
                  </a:lnTo>
                  <a:cubicBezTo>
                    <a:pt x="16171042" y="4856598"/>
                    <a:pt x="16168346" y="4859293"/>
                    <a:pt x="16165021" y="4859293"/>
                  </a:cubicBezTo>
                  <a:lnTo>
                    <a:pt x="6021" y="4859293"/>
                  </a:lnTo>
                  <a:cubicBezTo>
                    <a:pt x="2696" y="4859293"/>
                    <a:pt x="0" y="4856598"/>
                    <a:pt x="0" y="4853272"/>
                  </a:cubicBezTo>
                  <a:lnTo>
                    <a:pt x="0" y="6021"/>
                  </a:lnTo>
                  <a:cubicBezTo>
                    <a:pt x="0" y="2696"/>
                    <a:pt x="2696" y="0"/>
                    <a:pt x="602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3"/>
            <p:cNvSpPr txBox="1"/>
            <p:nvPr/>
          </p:nvSpPr>
          <p:spPr>
            <a:xfrm>
              <a:off x="0" y="-47625"/>
              <a:ext cx="16171043" cy="490691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6" name="Google Shape;196;p13"/>
          <p:cNvGrpSpPr/>
          <p:nvPr/>
        </p:nvGrpSpPr>
        <p:grpSpPr>
          <a:xfrm>
            <a:off x="280771" y="5514081"/>
            <a:ext cx="747929" cy="5215797"/>
            <a:chOff x="0" y="-47625"/>
            <a:chExt cx="196986" cy="1373708"/>
          </a:xfrm>
        </p:grpSpPr>
        <p:sp>
          <p:nvSpPr>
            <p:cNvPr id="197" name="Google Shape;197;p13"/>
            <p:cNvSpPr/>
            <p:nvPr/>
          </p:nvSpPr>
          <p:spPr>
            <a:xfrm>
              <a:off x="0" y="0"/>
              <a:ext cx="196986" cy="1326083"/>
            </a:xfrm>
            <a:custGeom>
              <a:rect b="b" l="l" r="r" t="t"/>
              <a:pathLst>
                <a:path extrusionOk="0" h="1326083" w="196986">
                  <a:moveTo>
                    <a:pt x="98493" y="0"/>
                  </a:moveTo>
                  <a:lnTo>
                    <a:pt x="98493" y="0"/>
                  </a:lnTo>
                  <a:cubicBezTo>
                    <a:pt x="124615" y="0"/>
                    <a:pt x="149667" y="10377"/>
                    <a:pt x="168138" y="28848"/>
                  </a:cubicBezTo>
                  <a:cubicBezTo>
                    <a:pt x="186609" y="47319"/>
                    <a:pt x="196986" y="72371"/>
                    <a:pt x="196986" y="98493"/>
                  </a:cubicBezTo>
                  <a:lnTo>
                    <a:pt x="196986" y="1227590"/>
                  </a:lnTo>
                  <a:cubicBezTo>
                    <a:pt x="196986" y="1253712"/>
                    <a:pt x="186609" y="1278764"/>
                    <a:pt x="168138" y="1297235"/>
                  </a:cubicBezTo>
                  <a:cubicBezTo>
                    <a:pt x="149667" y="1315706"/>
                    <a:pt x="124615" y="1326083"/>
                    <a:pt x="98493" y="1326083"/>
                  </a:cubicBezTo>
                  <a:lnTo>
                    <a:pt x="98493" y="1326083"/>
                  </a:lnTo>
                  <a:cubicBezTo>
                    <a:pt x="72371" y="1326083"/>
                    <a:pt x="47319" y="1315706"/>
                    <a:pt x="28848" y="1297235"/>
                  </a:cubicBezTo>
                  <a:cubicBezTo>
                    <a:pt x="10377" y="1278764"/>
                    <a:pt x="0" y="1253712"/>
                    <a:pt x="0" y="1227590"/>
                  </a:cubicBezTo>
                  <a:lnTo>
                    <a:pt x="0" y="98493"/>
                  </a:lnTo>
                  <a:cubicBezTo>
                    <a:pt x="0" y="72371"/>
                    <a:pt x="10377" y="47319"/>
                    <a:pt x="28848" y="28848"/>
                  </a:cubicBezTo>
                  <a:cubicBezTo>
                    <a:pt x="47319" y="10377"/>
                    <a:pt x="72371" y="0"/>
                    <a:pt x="98493"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3"/>
            <p:cNvSpPr txBox="1"/>
            <p:nvPr/>
          </p:nvSpPr>
          <p:spPr>
            <a:xfrm>
              <a:off x="0" y="-47625"/>
              <a:ext cx="196986" cy="137370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 name="Google Shape;199;p13"/>
          <p:cNvGrpSpPr/>
          <p:nvPr/>
        </p:nvGrpSpPr>
        <p:grpSpPr>
          <a:xfrm>
            <a:off x="-233292" y="-330465"/>
            <a:ext cx="3097710" cy="1600984"/>
            <a:chOff x="0" y="-47625"/>
            <a:chExt cx="2099977" cy="1085328"/>
          </a:xfrm>
        </p:grpSpPr>
        <p:sp>
          <p:nvSpPr>
            <p:cNvPr id="200" name="Google Shape;200;p13"/>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3"/>
            <p:cNvSpPr txBox="1"/>
            <p:nvPr/>
          </p:nvSpPr>
          <p:spPr>
            <a:xfrm>
              <a:off x="0" y="-47625"/>
              <a:ext cx="2099977"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 name="Google Shape;202;p13"/>
          <p:cNvGrpSpPr/>
          <p:nvPr/>
        </p:nvGrpSpPr>
        <p:grpSpPr>
          <a:xfrm>
            <a:off x="7061991" y="488854"/>
            <a:ext cx="1494862" cy="1434105"/>
            <a:chOff x="0" y="-47625"/>
            <a:chExt cx="1013397" cy="972209"/>
          </a:xfrm>
        </p:grpSpPr>
        <p:sp>
          <p:nvSpPr>
            <p:cNvPr id="203" name="Google Shape;203;p13"/>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3"/>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5" name="Google Shape;205;p13"/>
          <p:cNvSpPr txBox="1"/>
          <p:nvPr/>
        </p:nvSpPr>
        <p:spPr>
          <a:xfrm>
            <a:off x="1315575" y="2751150"/>
            <a:ext cx="10851600" cy="5835300"/>
          </a:xfrm>
          <a:prstGeom prst="rect">
            <a:avLst/>
          </a:prstGeom>
          <a:noFill/>
          <a:ln>
            <a:noFill/>
          </a:ln>
        </p:spPr>
        <p:txBody>
          <a:bodyPr anchorCtr="0" anchor="t" bIns="0" lIns="0" spcFirstLastPara="1" rIns="0" wrap="square" tIns="0">
            <a:spAutoFit/>
          </a:bodyPr>
          <a:lstStyle/>
          <a:p>
            <a:pPr indent="0" lvl="0" marL="228600" rtl="0" algn="ctr">
              <a:lnSpc>
                <a:spcPct val="115000"/>
              </a:lnSpc>
              <a:spcBef>
                <a:spcPts val="1200"/>
              </a:spcBef>
              <a:spcAft>
                <a:spcPts val="0"/>
              </a:spcAft>
              <a:buNone/>
            </a:pPr>
            <a:r>
              <a:rPr lang="en-US" sz="4000"/>
              <a:t>“Good Corporate Governance is about intellectual honesty and not just sticking to rules and regulations, capital flowed towards companies that practiced this type of good governance.”</a:t>
            </a:r>
            <a:endParaRPr sz="4000"/>
          </a:p>
          <a:p>
            <a:pPr indent="0" lvl="0" marL="0" rtl="0" algn="r">
              <a:lnSpc>
                <a:spcPct val="115000"/>
              </a:lnSpc>
              <a:spcBef>
                <a:spcPts val="1200"/>
              </a:spcBef>
              <a:spcAft>
                <a:spcPts val="0"/>
              </a:spcAft>
              <a:buNone/>
            </a:pPr>
            <a:r>
              <a:rPr lang="en-US" sz="3000"/>
              <a:t>-</a:t>
            </a:r>
            <a:r>
              <a:rPr lang="en-US" sz="3000">
                <a:latin typeface="Times New Roman"/>
                <a:ea typeface="Times New Roman"/>
                <a:cs typeface="Times New Roman"/>
                <a:sym typeface="Times New Roman"/>
              </a:rPr>
              <a:t>  </a:t>
            </a:r>
            <a:r>
              <a:rPr b="1" lang="en-US" sz="3400">
                <a:latin typeface="Times New Roman"/>
                <a:ea typeface="Times New Roman"/>
                <a:cs typeface="Times New Roman"/>
                <a:sym typeface="Times New Roman"/>
              </a:rPr>
              <a:t> 	</a:t>
            </a:r>
            <a:r>
              <a:rPr b="1" lang="en-US" sz="3400"/>
              <a:t>Mervyn King (Chairman: King Report)</a:t>
            </a:r>
            <a:endParaRPr b="1" sz="3400"/>
          </a:p>
          <a:p>
            <a:pPr indent="0" lvl="0" marL="0" marR="0" rtl="0" algn="ctr">
              <a:lnSpc>
                <a:spcPct val="120000"/>
              </a:lnSpc>
              <a:spcBef>
                <a:spcPts val="1200"/>
              </a:spcBef>
              <a:spcAft>
                <a:spcPts val="0"/>
              </a:spcAft>
              <a:buNone/>
            </a:pPr>
            <a:r>
              <a:t/>
            </a:r>
            <a:endParaRPr sz="9000">
              <a:solidFill>
                <a:srgbClr val="EDC253"/>
              </a:solidFill>
              <a:latin typeface="Cormorant SC"/>
              <a:ea typeface="Cormorant SC"/>
              <a:cs typeface="Cormorant SC"/>
              <a:sym typeface="Cormorant SC"/>
            </a:endParaRPr>
          </a:p>
        </p:txBody>
      </p:sp>
      <p:pic>
        <p:nvPicPr>
          <p:cNvPr id="206" name="Google Shape;206;p13"/>
          <p:cNvPicPr preferRelativeResize="0"/>
          <p:nvPr/>
        </p:nvPicPr>
        <p:blipFill>
          <a:blip r:embed="rId5">
            <a:alphaModFix/>
          </a:blip>
          <a:stretch>
            <a:fillRect/>
          </a:stretch>
        </p:blipFill>
        <p:spPr>
          <a:xfrm>
            <a:off x="14672925" y="1712350"/>
            <a:ext cx="3097675" cy="7007700"/>
          </a:xfrm>
          <a:prstGeom prst="rect">
            <a:avLst/>
          </a:prstGeom>
          <a:noFill/>
          <a:ln>
            <a:noFill/>
          </a:ln>
        </p:spPr>
      </p:pic>
      <p:grpSp>
        <p:nvGrpSpPr>
          <p:cNvPr id="207" name="Google Shape;207;p13"/>
          <p:cNvGrpSpPr/>
          <p:nvPr/>
        </p:nvGrpSpPr>
        <p:grpSpPr>
          <a:xfrm>
            <a:off x="1315563" y="111389"/>
            <a:ext cx="3097710" cy="1600984"/>
            <a:chOff x="0" y="-47625"/>
            <a:chExt cx="2099977" cy="1085328"/>
          </a:xfrm>
        </p:grpSpPr>
        <p:sp>
          <p:nvSpPr>
            <p:cNvPr id="208" name="Google Shape;208;p13"/>
            <p:cNvSpPr/>
            <p:nvPr/>
          </p:nvSpPr>
          <p:spPr>
            <a:xfrm>
              <a:off x="0" y="0"/>
              <a:ext cx="2099977" cy="1037703"/>
            </a:xfrm>
            <a:custGeom>
              <a:rect b="b" l="l" r="r" t="t"/>
              <a:pathLst>
                <a:path extrusionOk="0" h="1037703" w="2099977">
                  <a:moveTo>
                    <a:pt x="37489" y="0"/>
                  </a:moveTo>
                  <a:lnTo>
                    <a:pt x="2062488" y="0"/>
                  </a:lnTo>
                  <a:cubicBezTo>
                    <a:pt x="2072431" y="0"/>
                    <a:pt x="2081966" y="3950"/>
                    <a:pt x="2088997" y="10980"/>
                  </a:cubicBezTo>
                  <a:cubicBezTo>
                    <a:pt x="2096027" y="18011"/>
                    <a:pt x="2099977" y="27546"/>
                    <a:pt x="2099977" y="37489"/>
                  </a:cubicBezTo>
                  <a:lnTo>
                    <a:pt x="2099977" y="1000214"/>
                  </a:lnTo>
                  <a:cubicBezTo>
                    <a:pt x="2099977" y="1020918"/>
                    <a:pt x="2083192" y="1037703"/>
                    <a:pt x="2062488" y="1037703"/>
                  </a:cubicBezTo>
                  <a:lnTo>
                    <a:pt x="37489" y="1037703"/>
                  </a:lnTo>
                  <a:cubicBezTo>
                    <a:pt x="16784" y="1037703"/>
                    <a:pt x="0" y="1020918"/>
                    <a:pt x="0" y="1000214"/>
                  </a:cubicBezTo>
                  <a:lnTo>
                    <a:pt x="0" y="37489"/>
                  </a:lnTo>
                  <a:cubicBezTo>
                    <a:pt x="0" y="16784"/>
                    <a:pt x="16784" y="0"/>
                    <a:pt x="3748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3"/>
            <p:cNvSpPr txBox="1"/>
            <p:nvPr/>
          </p:nvSpPr>
          <p:spPr>
            <a:xfrm>
              <a:off x="0" y="-47625"/>
              <a:ext cx="2099977"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0" name="Google Shape;210;p13"/>
          <p:cNvGrpSpPr/>
          <p:nvPr/>
        </p:nvGrpSpPr>
        <p:grpSpPr>
          <a:xfrm>
            <a:off x="3816918" y="-572284"/>
            <a:ext cx="1192710" cy="1600984"/>
            <a:chOff x="0" y="-47625"/>
            <a:chExt cx="808553" cy="1085328"/>
          </a:xfrm>
        </p:grpSpPr>
        <p:sp>
          <p:nvSpPr>
            <p:cNvPr id="211" name="Google Shape;211;p13"/>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3"/>
            <p:cNvSpPr txBox="1"/>
            <p:nvPr/>
          </p:nvSpPr>
          <p:spPr>
            <a:xfrm>
              <a:off x="0" y="-47625"/>
              <a:ext cx="808553"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 name="Google Shape;213;p13"/>
          <p:cNvGrpSpPr/>
          <p:nvPr/>
        </p:nvGrpSpPr>
        <p:grpSpPr>
          <a:xfrm>
            <a:off x="16058459" y="9128894"/>
            <a:ext cx="1192710" cy="1600984"/>
            <a:chOff x="0" y="-47625"/>
            <a:chExt cx="808553" cy="1085328"/>
          </a:xfrm>
        </p:grpSpPr>
        <p:sp>
          <p:nvSpPr>
            <p:cNvPr id="214" name="Google Shape;214;p13"/>
            <p:cNvSpPr/>
            <p:nvPr/>
          </p:nvSpPr>
          <p:spPr>
            <a:xfrm>
              <a:off x="0" y="0"/>
              <a:ext cx="808553" cy="1037703"/>
            </a:xfrm>
            <a:custGeom>
              <a:rect b="b" l="l" r="r" t="t"/>
              <a:pathLst>
                <a:path extrusionOk="0" h="1037703" w="808553">
                  <a:moveTo>
                    <a:pt x="97365" y="0"/>
                  </a:moveTo>
                  <a:lnTo>
                    <a:pt x="711188" y="0"/>
                  </a:lnTo>
                  <a:cubicBezTo>
                    <a:pt x="737011" y="0"/>
                    <a:pt x="761776" y="10258"/>
                    <a:pt x="780036" y="28518"/>
                  </a:cubicBezTo>
                  <a:cubicBezTo>
                    <a:pt x="798295" y="46777"/>
                    <a:pt x="808553" y="71543"/>
                    <a:pt x="808553" y="97365"/>
                  </a:cubicBezTo>
                  <a:lnTo>
                    <a:pt x="808553" y="940337"/>
                  </a:lnTo>
                  <a:cubicBezTo>
                    <a:pt x="808553" y="994111"/>
                    <a:pt x="764961" y="1037703"/>
                    <a:pt x="711188" y="1037703"/>
                  </a:cubicBezTo>
                  <a:lnTo>
                    <a:pt x="97365" y="1037703"/>
                  </a:lnTo>
                  <a:cubicBezTo>
                    <a:pt x="43592" y="1037703"/>
                    <a:pt x="0" y="994111"/>
                    <a:pt x="0" y="940337"/>
                  </a:cubicBezTo>
                  <a:lnTo>
                    <a:pt x="0" y="97365"/>
                  </a:lnTo>
                  <a:cubicBezTo>
                    <a:pt x="0" y="43592"/>
                    <a:pt x="43592" y="0"/>
                    <a:pt x="9736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3"/>
            <p:cNvSpPr txBox="1"/>
            <p:nvPr/>
          </p:nvSpPr>
          <p:spPr>
            <a:xfrm>
              <a:off x="0" y="-47625"/>
              <a:ext cx="808553" cy="108532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6" name="Google Shape;216;p13"/>
          <p:cNvGrpSpPr/>
          <p:nvPr/>
        </p:nvGrpSpPr>
        <p:grpSpPr>
          <a:xfrm>
            <a:off x="16762429" y="7530417"/>
            <a:ext cx="993743" cy="3385514"/>
            <a:chOff x="0" y="-47625"/>
            <a:chExt cx="673671" cy="2295083"/>
          </a:xfrm>
        </p:grpSpPr>
        <p:sp>
          <p:nvSpPr>
            <p:cNvPr id="217" name="Google Shape;217;p13"/>
            <p:cNvSpPr/>
            <p:nvPr/>
          </p:nvSpPr>
          <p:spPr>
            <a:xfrm>
              <a:off x="0" y="0"/>
              <a:ext cx="673671" cy="2247458"/>
            </a:xfrm>
            <a:custGeom>
              <a:rect b="b" l="l" r="r" t="t"/>
              <a:pathLst>
                <a:path extrusionOk="0" h="2247458" w="673671">
                  <a:moveTo>
                    <a:pt x="116860" y="0"/>
                  </a:moveTo>
                  <a:lnTo>
                    <a:pt x="556811" y="0"/>
                  </a:lnTo>
                  <a:cubicBezTo>
                    <a:pt x="621351" y="0"/>
                    <a:pt x="673671" y="52320"/>
                    <a:pt x="673671" y="116860"/>
                  </a:cubicBezTo>
                  <a:lnTo>
                    <a:pt x="673671" y="2130598"/>
                  </a:lnTo>
                  <a:cubicBezTo>
                    <a:pt x="673671" y="2195138"/>
                    <a:pt x="621351" y="2247458"/>
                    <a:pt x="556811" y="2247458"/>
                  </a:cubicBezTo>
                  <a:lnTo>
                    <a:pt x="116860" y="2247458"/>
                  </a:lnTo>
                  <a:cubicBezTo>
                    <a:pt x="52320" y="2247458"/>
                    <a:pt x="0" y="2195138"/>
                    <a:pt x="0" y="2130598"/>
                  </a:cubicBezTo>
                  <a:lnTo>
                    <a:pt x="0" y="116860"/>
                  </a:lnTo>
                  <a:cubicBezTo>
                    <a:pt x="0" y="52320"/>
                    <a:pt x="52320" y="0"/>
                    <a:pt x="116860"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3"/>
            <p:cNvSpPr txBox="1"/>
            <p:nvPr/>
          </p:nvSpPr>
          <p:spPr>
            <a:xfrm>
              <a:off x="0" y="-47625"/>
              <a:ext cx="673671"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9" name="Google Shape;219;p13"/>
          <p:cNvGrpSpPr/>
          <p:nvPr/>
        </p:nvGrpSpPr>
        <p:grpSpPr>
          <a:xfrm>
            <a:off x="16058459" y="1803551"/>
            <a:ext cx="3058578" cy="803727"/>
            <a:chOff x="0" y="-47625"/>
            <a:chExt cx="805551" cy="211681"/>
          </a:xfrm>
        </p:grpSpPr>
        <p:sp>
          <p:nvSpPr>
            <p:cNvPr id="220" name="Google Shape;220;p13"/>
            <p:cNvSpPr/>
            <p:nvPr/>
          </p:nvSpPr>
          <p:spPr>
            <a:xfrm>
              <a:off x="0" y="0"/>
              <a:ext cx="805551" cy="164056"/>
            </a:xfrm>
            <a:custGeom>
              <a:rect b="b" l="l" r="r" t="t"/>
              <a:pathLst>
                <a:path extrusionOk="0" h="164056" w="805551">
                  <a:moveTo>
                    <a:pt x="37968" y="0"/>
                  </a:moveTo>
                  <a:lnTo>
                    <a:pt x="767583" y="0"/>
                  </a:lnTo>
                  <a:cubicBezTo>
                    <a:pt x="777653" y="0"/>
                    <a:pt x="787310" y="4000"/>
                    <a:pt x="794431" y="11121"/>
                  </a:cubicBezTo>
                  <a:cubicBezTo>
                    <a:pt x="801551" y="18241"/>
                    <a:pt x="805551" y="27898"/>
                    <a:pt x="805551" y="37968"/>
                  </a:cubicBezTo>
                  <a:lnTo>
                    <a:pt x="805551" y="126088"/>
                  </a:lnTo>
                  <a:cubicBezTo>
                    <a:pt x="805551" y="136158"/>
                    <a:pt x="801551" y="145815"/>
                    <a:pt x="794431" y="152936"/>
                  </a:cubicBezTo>
                  <a:cubicBezTo>
                    <a:pt x="787310" y="160056"/>
                    <a:pt x="777653" y="164056"/>
                    <a:pt x="767583" y="164056"/>
                  </a:cubicBezTo>
                  <a:lnTo>
                    <a:pt x="37968" y="164056"/>
                  </a:lnTo>
                  <a:cubicBezTo>
                    <a:pt x="27898" y="164056"/>
                    <a:pt x="18241" y="160056"/>
                    <a:pt x="11121" y="152936"/>
                  </a:cubicBezTo>
                  <a:cubicBezTo>
                    <a:pt x="4000" y="145815"/>
                    <a:pt x="0" y="136158"/>
                    <a:pt x="0" y="126088"/>
                  </a:cubicBezTo>
                  <a:lnTo>
                    <a:pt x="0" y="37968"/>
                  </a:lnTo>
                  <a:cubicBezTo>
                    <a:pt x="0" y="27898"/>
                    <a:pt x="4000" y="18241"/>
                    <a:pt x="11121" y="11121"/>
                  </a:cubicBezTo>
                  <a:cubicBezTo>
                    <a:pt x="18241" y="4000"/>
                    <a:pt x="27898" y="0"/>
                    <a:pt x="3796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3"/>
            <p:cNvSpPr txBox="1"/>
            <p:nvPr/>
          </p:nvSpPr>
          <p:spPr>
            <a:xfrm>
              <a:off x="0" y="-47625"/>
              <a:ext cx="805551" cy="21168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227" name="Google Shape;227;p1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228" name="Google Shape;228;p14"/>
          <p:cNvGrpSpPr/>
          <p:nvPr/>
        </p:nvGrpSpPr>
        <p:grpSpPr>
          <a:xfrm>
            <a:off x="-804964" y="966724"/>
            <a:ext cx="5587104" cy="5429525"/>
            <a:chOff x="0" y="-47625"/>
            <a:chExt cx="1471501" cy="1429998"/>
          </a:xfrm>
        </p:grpSpPr>
        <p:sp>
          <p:nvSpPr>
            <p:cNvPr id="229" name="Google Shape;229;p14"/>
            <p:cNvSpPr/>
            <p:nvPr/>
          </p:nvSpPr>
          <p:spPr>
            <a:xfrm>
              <a:off x="0" y="0"/>
              <a:ext cx="1471501" cy="1382373"/>
            </a:xfrm>
            <a:custGeom>
              <a:rect b="b" l="l" r="r" t="t"/>
              <a:pathLst>
                <a:path extrusionOk="0" h="1382373" w="1471501">
                  <a:moveTo>
                    <a:pt x="20785" y="0"/>
                  </a:moveTo>
                  <a:lnTo>
                    <a:pt x="1450716" y="0"/>
                  </a:lnTo>
                  <a:cubicBezTo>
                    <a:pt x="1456228" y="0"/>
                    <a:pt x="1461515" y="2190"/>
                    <a:pt x="1465413" y="6088"/>
                  </a:cubicBezTo>
                  <a:cubicBezTo>
                    <a:pt x="1469311" y="9986"/>
                    <a:pt x="1471501" y="15273"/>
                    <a:pt x="1471501" y="20785"/>
                  </a:cubicBezTo>
                  <a:lnTo>
                    <a:pt x="1471501" y="1361588"/>
                  </a:lnTo>
                  <a:cubicBezTo>
                    <a:pt x="1471501" y="1367101"/>
                    <a:pt x="1469311" y="1372388"/>
                    <a:pt x="1465413" y="1376286"/>
                  </a:cubicBezTo>
                  <a:cubicBezTo>
                    <a:pt x="1461515" y="1380184"/>
                    <a:pt x="1456228" y="1382373"/>
                    <a:pt x="1450716" y="1382373"/>
                  </a:cubicBezTo>
                  <a:lnTo>
                    <a:pt x="20785" y="1382373"/>
                  </a:lnTo>
                  <a:cubicBezTo>
                    <a:pt x="15273" y="1382373"/>
                    <a:pt x="9986" y="1380184"/>
                    <a:pt x="6088" y="1376286"/>
                  </a:cubicBezTo>
                  <a:cubicBezTo>
                    <a:pt x="2190" y="1372388"/>
                    <a:pt x="0" y="1367101"/>
                    <a:pt x="0" y="1361588"/>
                  </a:cubicBezTo>
                  <a:lnTo>
                    <a:pt x="0" y="20785"/>
                  </a:lnTo>
                  <a:cubicBezTo>
                    <a:pt x="0" y="15273"/>
                    <a:pt x="2190" y="9986"/>
                    <a:pt x="6088" y="6088"/>
                  </a:cubicBezTo>
                  <a:cubicBezTo>
                    <a:pt x="9986" y="2190"/>
                    <a:pt x="15273" y="0"/>
                    <a:pt x="2078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4"/>
            <p:cNvSpPr txBox="1"/>
            <p:nvPr/>
          </p:nvSpPr>
          <p:spPr>
            <a:xfrm>
              <a:off x="0" y="-47625"/>
              <a:ext cx="1471501" cy="142999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1" name="Google Shape;231;p14"/>
          <p:cNvGrpSpPr/>
          <p:nvPr/>
        </p:nvGrpSpPr>
        <p:grpSpPr>
          <a:xfrm>
            <a:off x="16762887" y="263109"/>
            <a:ext cx="2170635" cy="2109414"/>
            <a:chOff x="0" y="-47625"/>
            <a:chExt cx="1471501" cy="1429998"/>
          </a:xfrm>
        </p:grpSpPr>
        <p:sp>
          <p:nvSpPr>
            <p:cNvPr id="232" name="Google Shape;232;p14"/>
            <p:cNvSpPr/>
            <p:nvPr/>
          </p:nvSpPr>
          <p:spPr>
            <a:xfrm>
              <a:off x="0" y="0"/>
              <a:ext cx="1471501" cy="1382373"/>
            </a:xfrm>
            <a:custGeom>
              <a:rect b="b" l="l" r="r" t="t"/>
              <a:pathLst>
                <a:path extrusionOk="0" h="1382373" w="1471501">
                  <a:moveTo>
                    <a:pt x="53500" y="0"/>
                  </a:moveTo>
                  <a:lnTo>
                    <a:pt x="1418001" y="0"/>
                  </a:lnTo>
                  <a:cubicBezTo>
                    <a:pt x="1432190" y="0"/>
                    <a:pt x="1445798" y="5637"/>
                    <a:pt x="1455831" y="15670"/>
                  </a:cubicBezTo>
                  <a:cubicBezTo>
                    <a:pt x="1465864" y="25703"/>
                    <a:pt x="1471501" y="39311"/>
                    <a:pt x="1471501" y="53500"/>
                  </a:cubicBezTo>
                  <a:lnTo>
                    <a:pt x="1471501" y="1328874"/>
                  </a:lnTo>
                  <a:cubicBezTo>
                    <a:pt x="1471501" y="1358421"/>
                    <a:pt x="1447548" y="1382373"/>
                    <a:pt x="1418001" y="1382373"/>
                  </a:cubicBezTo>
                  <a:lnTo>
                    <a:pt x="53500" y="1382373"/>
                  </a:lnTo>
                  <a:cubicBezTo>
                    <a:pt x="23953" y="1382373"/>
                    <a:pt x="0" y="1358421"/>
                    <a:pt x="0" y="1328874"/>
                  </a:cubicBezTo>
                  <a:lnTo>
                    <a:pt x="0" y="53500"/>
                  </a:lnTo>
                  <a:cubicBezTo>
                    <a:pt x="0" y="23953"/>
                    <a:pt x="23953" y="0"/>
                    <a:pt x="5350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4"/>
            <p:cNvSpPr txBox="1"/>
            <p:nvPr/>
          </p:nvSpPr>
          <p:spPr>
            <a:xfrm>
              <a:off x="0" y="-47625"/>
              <a:ext cx="1471501" cy="142999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4" name="Google Shape;234;p14"/>
          <p:cNvSpPr txBox="1"/>
          <p:nvPr/>
        </p:nvSpPr>
        <p:spPr>
          <a:xfrm>
            <a:off x="4782175" y="1255975"/>
            <a:ext cx="10628400" cy="95247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4000"/>
              <a:t>Need For a Model</a:t>
            </a:r>
            <a:endParaRPr b="1" sz="4000"/>
          </a:p>
          <a:p>
            <a:pPr indent="0" lvl="0" marL="0" rtl="0" algn="just">
              <a:lnSpc>
                <a:spcPct val="115000"/>
              </a:lnSpc>
              <a:spcBef>
                <a:spcPts val="1200"/>
              </a:spcBef>
              <a:spcAft>
                <a:spcPts val="0"/>
              </a:spcAft>
              <a:buNone/>
            </a:pPr>
            <a:r>
              <a:rPr b="1" lang="en-US" sz="4000"/>
              <a:t>        	Good corporate governance </a:t>
            </a:r>
            <a:r>
              <a:rPr lang="en-US" sz="4000"/>
              <a:t>is very important for economic development, not only for the individual company, but also for the economy as a whole.  Therefore,  quality of governance should be continuously improved and good governance should be promoted.  However, what is not measured, cannot be improved.  Hence, there is a need for a model to measure the quality of </a:t>
            </a:r>
            <a:endParaRPr sz="4000"/>
          </a:p>
          <a:p>
            <a:pPr indent="0" lvl="0" marL="0" rtl="0" algn="just">
              <a:lnSpc>
                <a:spcPct val="115000"/>
              </a:lnSpc>
              <a:spcBef>
                <a:spcPts val="1200"/>
              </a:spcBef>
              <a:spcAft>
                <a:spcPts val="0"/>
              </a:spcAft>
              <a:buNone/>
            </a:pPr>
            <a:r>
              <a:rPr lang="en-US" sz="4000"/>
              <a:t>corporate governance.</a:t>
            </a:r>
            <a:endParaRPr sz="4000"/>
          </a:p>
          <a:p>
            <a:pPr indent="0" lvl="0" marL="0" marR="0" rtl="0" algn="ctr">
              <a:lnSpc>
                <a:spcPct val="92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235" name="Google Shape;235;p14"/>
          <p:cNvGrpSpPr/>
          <p:nvPr/>
        </p:nvGrpSpPr>
        <p:grpSpPr>
          <a:xfrm>
            <a:off x="15081991" y="-117685"/>
            <a:ext cx="5239396" cy="1146385"/>
            <a:chOff x="0" y="-47625"/>
            <a:chExt cx="3551852" cy="777149"/>
          </a:xfrm>
        </p:grpSpPr>
        <p:sp>
          <p:nvSpPr>
            <p:cNvPr id="236" name="Google Shape;236;p14"/>
            <p:cNvSpPr/>
            <p:nvPr/>
          </p:nvSpPr>
          <p:spPr>
            <a:xfrm>
              <a:off x="0" y="0"/>
              <a:ext cx="3551852" cy="729524"/>
            </a:xfrm>
            <a:custGeom>
              <a:rect b="b" l="l" r="r" t="t"/>
              <a:pathLst>
                <a:path extrusionOk="0" h="729524" w="3551852">
                  <a:moveTo>
                    <a:pt x="22165" y="0"/>
                  </a:moveTo>
                  <a:lnTo>
                    <a:pt x="3529687" y="0"/>
                  </a:lnTo>
                  <a:cubicBezTo>
                    <a:pt x="3541928" y="0"/>
                    <a:pt x="3551852" y="9923"/>
                    <a:pt x="3551852" y="22165"/>
                  </a:cubicBezTo>
                  <a:lnTo>
                    <a:pt x="3551852" y="707359"/>
                  </a:lnTo>
                  <a:cubicBezTo>
                    <a:pt x="3551852" y="719601"/>
                    <a:pt x="3541928" y="729524"/>
                    <a:pt x="3529687" y="729524"/>
                  </a:cubicBezTo>
                  <a:lnTo>
                    <a:pt x="22165" y="729524"/>
                  </a:lnTo>
                  <a:cubicBezTo>
                    <a:pt x="9923" y="729524"/>
                    <a:pt x="0" y="719601"/>
                    <a:pt x="0" y="707359"/>
                  </a:cubicBezTo>
                  <a:lnTo>
                    <a:pt x="0" y="22165"/>
                  </a:lnTo>
                  <a:cubicBezTo>
                    <a:pt x="0" y="9923"/>
                    <a:pt x="9923" y="0"/>
                    <a:pt x="2216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4"/>
            <p:cNvSpPr txBox="1"/>
            <p:nvPr/>
          </p:nvSpPr>
          <p:spPr>
            <a:xfrm>
              <a:off x="0" y="-47625"/>
              <a:ext cx="3551852" cy="77714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238" name="Google Shape;238;p14"/>
          <p:cNvCxnSpPr/>
          <p:nvPr/>
        </p:nvCxnSpPr>
        <p:spPr>
          <a:xfrm>
            <a:off x="12431220" y="9239250"/>
            <a:ext cx="7185063" cy="0"/>
          </a:xfrm>
          <a:prstGeom prst="straightConnector1">
            <a:avLst/>
          </a:prstGeom>
          <a:noFill/>
          <a:ln cap="rnd" cmpd="sng" w="38100">
            <a:solidFill>
              <a:srgbClr val="EDC253"/>
            </a:solidFill>
            <a:prstDash val="solid"/>
            <a:round/>
            <a:headEnd len="sm" w="sm" type="none"/>
            <a:tailEnd len="sm" w="sm" type="none"/>
          </a:ln>
        </p:spPr>
      </p:cxnSp>
      <p:grpSp>
        <p:nvGrpSpPr>
          <p:cNvPr id="239" name="Google Shape;239;p14"/>
          <p:cNvGrpSpPr/>
          <p:nvPr/>
        </p:nvGrpSpPr>
        <p:grpSpPr>
          <a:xfrm>
            <a:off x="7156242" y="145094"/>
            <a:ext cx="952315" cy="1724862"/>
            <a:chOff x="0" y="-47625"/>
            <a:chExt cx="645586" cy="1169305"/>
          </a:xfrm>
        </p:grpSpPr>
        <p:sp>
          <p:nvSpPr>
            <p:cNvPr id="240" name="Google Shape;240;p14"/>
            <p:cNvSpPr/>
            <p:nvPr/>
          </p:nvSpPr>
          <p:spPr>
            <a:xfrm>
              <a:off x="0" y="0"/>
              <a:ext cx="645586" cy="1121680"/>
            </a:xfrm>
            <a:custGeom>
              <a:rect b="b" l="l" r="r" t="t"/>
              <a:pathLst>
                <a:path extrusionOk="0" h="1121680" w="645586">
                  <a:moveTo>
                    <a:pt x="121944" y="0"/>
                  </a:moveTo>
                  <a:lnTo>
                    <a:pt x="523643" y="0"/>
                  </a:lnTo>
                  <a:cubicBezTo>
                    <a:pt x="555984" y="0"/>
                    <a:pt x="587001" y="12848"/>
                    <a:pt x="609870" y="35716"/>
                  </a:cubicBezTo>
                  <a:cubicBezTo>
                    <a:pt x="632739" y="58585"/>
                    <a:pt x="645586" y="89602"/>
                    <a:pt x="645586" y="121944"/>
                  </a:cubicBezTo>
                  <a:lnTo>
                    <a:pt x="645586" y="999737"/>
                  </a:lnTo>
                  <a:cubicBezTo>
                    <a:pt x="645586" y="1032078"/>
                    <a:pt x="632739" y="1063095"/>
                    <a:pt x="609870" y="1085964"/>
                  </a:cubicBezTo>
                  <a:cubicBezTo>
                    <a:pt x="587001" y="1108833"/>
                    <a:pt x="555984" y="1121680"/>
                    <a:pt x="523643" y="1121680"/>
                  </a:cubicBezTo>
                  <a:lnTo>
                    <a:pt x="121944" y="1121680"/>
                  </a:lnTo>
                  <a:cubicBezTo>
                    <a:pt x="89602" y="1121680"/>
                    <a:pt x="58585" y="1108833"/>
                    <a:pt x="35716" y="1085964"/>
                  </a:cubicBezTo>
                  <a:cubicBezTo>
                    <a:pt x="12848" y="1063095"/>
                    <a:pt x="0" y="1032078"/>
                    <a:pt x="0" y="999737"/>
                  </a:cubicBezTo>
                  <a:lnTo>
                    <a:pt x="0" y="121944"/>
                  </a:lnTo>
                  <a:cubicBezTo>
                    <a:pt x="0" y="89602"/>
                    <a:pt x="12848" y="58585"/>
                    <a:pt x="35716" y="35716"/>
                  </a:cubicBezTo>
                  <a:cubicBezTo>
                    <a:pt x="58585" y="12848"/>
                    <a:pt x="89602" y="0"/>
                    <a:pt x="1219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4"/>
            <p:cNvSpPr txBox="1"/>
            <p:nvPr/>
          </p:nvSpPr>
          <p:spPr>
            <a:xfrm>
              <a:off x="0" y="-47625"/>
              <a:ext cx="645586" cy="116930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42" name="Google Shape;242;p14"/>
          <p:cNvPicPr preferRelativeResize="0"/>
          <p:nvPr/>
        </p:nvPicPr>
        <p:blipFill>
          <a:blip r:embed="rId5">
            <a:alphaModFix/>
          </a:blip>
          <a:stretch>
            <a:fillRect/>
          </a:stretch>
        </p:blipFill>
        <p:spPr>
          <a:xfrm>
            <a:off x="219300" y="662725"/>
            <a:ext cx="3967276" cy="8961550"/>
          </a:xfrm>
          <a:prstGeom prst="rect">
            <a:avLst/>
          </a:prstGeom>
          <a:noFill/>
          <a:ln>
            <a:noFill/>
          </a:ln>
        </p:spPr>
      </p:pic>
      <p:cxnSp>
        <p:nvCxnSpPr>
          <p:cNvPr id="243" name="Google Shape;243;p14"/>
          <p:cNvCxnSpPr/>
          <p:nvPr/>
        </p:nvCxnSpPr>
        <p:spPr>
          <a:xfrm>
            <a:off x="-804964" y="9239250"/>
            <a:ext cx="6635936" cy="0"/>
          </a:xfrm>
          <a:prstGeom prst="straightConnector1">
            <a:avLst/>
          </a:prstGeom>
          <a:noFill/>
          <a:ln cap="rnd" cmpd="sng" w="38100">
            <a:solidFill>
              <a:srgbClr val="EDC253"/>
            </a:solidFill>
            <a:prstDash val="solid"/>
            <a:round/>
            <a:headEnd len="sm" w="sm" type="none"/>
            <a:tailEnd len="sm" w="sm" type="none"/>
          </a:ln>
        </p:spPr>
      </p:cxnSp>
      <p:grpSp>
        <p:nvGrpSpPr>
          <p:cNvPr id="244" name="Google Shape;244;p14"/>
          <p:cNvGrpSpPr/>
          <p:nvPr/>
        </p:nvGrpSpPr>
        <p:grpSpPr>
          <a:xfrm>
            <a:off x="5830972" y="-336418"/>
            <a:ext cx="1987758" cy="1934661"/>
            <a:chOff x="0" y="-47625"/>
            <a:chExt cx="1347526" cy="1311531"/>
          </a:xfrm>
        </p:grpSpPr>
        <p:sp>
          <p:nvSpPr>
            <p:cNvPr id="245" name="Google Shape;245;p14"/>
            <p:cNvSpPr/>
            <p:nvPr/>
          </p:nvSpPr>
          <p:spPr>
            <a:xfrm>
              <a:off x="0" y="0"/>
              <a:ext cx="1347526" cy="1263906"/>
            </a:xfrm>
            <a:custGeom>
              <a:rect b="b" l="l" r="r" t="t"/>
              <a:pathLst>
                <a:path extrusionOk="0" h="1263906" w="1347526">
                  <a:moveTo>
                    <a:pt x="58422" y="0"/>
                  </a:moveTo>
                  <a:lnTo>
                    <a:pt x="1289104" y="0"/>
                  </a:lnTo>
                  <a:cubicBezTo>
                    <a:pt x="1321369" y="0"/>
                    <a:pt x="1347526" y="26156"/>
                    <a:pt x="1347526" y="58422"/>
                  </a:cubicBezTo>
                  <a:lnTo>
                    <a:pt x="1347526" y="1205484"/>
                  </a:lnTo>
                  <a:cubicBezTo>
                    <a:pt x="1347526" y="1237750"/>
                    <a:pt x="1321369" y="1263906"/>
                    <a:pt x="1289104" y="1263906"/>
                  </a:cubicBezTo>
                  <a:lnTo>
                    <a:pt x="58422" y="1263906"/>
                  </a:lnTo>
                  <a:cubicBezTo>
                    <a:pt x="26156" y="1263906"/>
                    <a:pt x="0" y="1237750"/>
                    <a:pt x="0" y="1205484"/>
                  </a:cubicBezTo>
                  <a:lnTo>
                    <a:pt x="0" y="58422"/>
                  </a:lnTo>
                  <a:cubicBezTo>
                    <a:pt x="0" y="26156"/>
                    <a:pt x="26156" y="0"/>
                    <a:pt x="5842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4"/>
            <p:cNvSpPr txBox="1"/>
            <p:nvPr/>
          </p:nvSpPr>
          <p:spPr>
            <a:xfrm>
              <a:off x="0" y="-47625"/>
              <a:ext cx="1347526" cy="131153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252" name="Google Shape;252;p1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253" name="Google Shape;253;p15"/>
          <p:cNvGrpSpPr/>
          <p:nvPr/>
        </p:nvGrpSpPr>
        <p:grpSpPr>
          <a:xfrm>
            <a:off x="16917275" y="-586930"/>
            <a:ext cx="1727509" cy="2345879"/>
            <a:chOff x="0" y="-47625"/>
            <a:chExt cx="1171100" cy="1590300"/>
          </a:xfrm>
        </p:grpSpPr>
        <p:sp>
          <p:nvSpPr>
            <p:cNvPr id="254" name="Google Shape;254;p15"/>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5"/>
            <p:cNvSpPr txBox="1"/>
            <p:nvPr/>
          </p:nvSpPr>
          <p:spPr>
            <a:xfrm>
              <a:off x="0" y="-47625"/>
              <a:ext cx="1171100" cy="15902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6" name="Google Shape;256;p15"/>
          <p:cNvGrpSpPr/>
          <p:nvPr/>
        </p:nvGrpSpPr>
        <p:grpSpPr>
          <a:xfrm>
            <a:off x="2409401" y="7509225"/>
            <a:ext cx="2112413" cy="1368075"/>
            <a:chOff x="0" y="-47625"/>
            <a:chExt cx="1225288" cy="793541"/>
          </a:xfrm>
        </p:grpSpPr>
        <p:sp>
          <p:nvSpPr>
            <p:cNvPr id="257" name="Google Shape;257;p15"/>
            <p:cNvSpPr/>
            <p:nvPr/>
          </p:nvSpPr>
          <p:spPr>
            <a:xfrm>
              <a:off x="0" y="0"/>
              <a:ext cx="1225288" cy="745916"/>
            </a:xfrm>
            <a:custGeom>
              <a:rect b="b" l="l" r="r" t="t"/>
              <a:pathLst>
                <a:path extrusionOk="0" h="745916" w="1225288">
                  <a:moveTo>
                    <a:pt x="54974" y="0"/>
                  </a:moveTo>
                  <a:lnTo>
                    <a:pt x="1170313" y="0"/>
                  </a:lnTo>
                  <a:cubicBezTo>
                    <a:pt x="1184894" y="0"/>
                    <a:pt x="1198877" y="5792"/>
                    <a:pt x="1209186" y="16102"/>
                  </a:cubicBezTo>
                  <a:cubicBezTo>
                    <a:pt x="1219496" y="26411"/>
                    <a:pt x="1225288" y="40394"/>
                    <a:pt x="1225288" y="54974"/>
                  </a:cubicBezTo>
                  <a:lnTo>
                    <a:pt x="1225288" y="690941"/>
                  </a:lnTo>
                  <a:cubicBezTo>
                    <a:pt x="1225288" y="721303"/>
                    <a:pt x="1200675" y="745916"/>
                    <a:pt x="1170313" y="745916"/>
                  </a:cubicBezTo>
                  <a:lnTo>
                    <a:pt x="54974" y="745916"/>
                  </a:lnTo>
                  <a:cubicBezTo>
                    <a:pt x="24613" y="745916"/>
                    <a:pt x="0" y="721303"/>
                    <a:pt x="0" y="690941"/>
                  </a:cubicBezTo>
                  <a:lnTo>
                    <a:pt x="0" y="54974"/>
                  </a:lnTo>
                  <a:cubicBezTo>
                    <a:pt x="0" y="24613"/>
                    <a:pt x="24613" y="0"/>
                    <a:pt x="5497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5"/>
            <p:cNvSpPr txBox="1"/>
            <p:nvPr/>
          </p:nvSpPr>
          <p:spPr>
            <a:xfrm>
              <a:off x="0" y="-47625"/>
              <a:ext cx="1225288" cy="7935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9" name="Google Shape;259;p15"/>
          <p:cNvSpPr txBox="1"/>
          <p:nvPr/>
        </p:nvSpPr>
        <p:spPr>
          <a:xfrm>
            <a:off x="6484975" y="368175"/>
            <a:ext cx="9848400" cy="67542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4400"/>
              <a:t>There is a corporate governance model that tries to remedy these shortcomings.  The essence of the model is to evaluate how the “crafted: principles are applied to the “</a:t>
            </a:r>
            <a:r>
              <a:rPr b="1" lang="en-US" sz="4400"/>
              <a:t>LOGIC</a:t>
            </a:r>
            <a:r>
              <a:rPr lang="en-US" sz="4400"/>
              <a:t>” of governance – </a:t>
            </a:r>
            <a:r>
              <a:rPr b="1" lang="en-US" sz="4400"/>
              <a:t>Oversight</a:t>
            </a:r>
            <a:r>
              <a:rPr lang="en-US" sz="4400"/>
              <a:t>, </a:t>
            </a:r>
            <a:r>
              <a:rPr b="1" lang="en-US" sz="4400"/>
              <a:t>Guidance</a:t>
            </a:r>
            <a:r>
              <a:rPr lang="en-US" sz="4400"/>
              <a:t>, </a:t>
            </a:r>
            <a:r>
              <a:rPr b="1" lang="en-US" sz="4400"/>
              <a:t>Information</a:t>
            </a:r>
            <a:r>
              <a:rPr lang="en-US" sz="4400"/>
              <a:t>, </a:t>
            </a:r>
            <a:r>
              <a:rPr b="1" lang="en-US" sz="4400"/>
              <a:t>Culture,</a:t>
            </a:r>
            <a:r>
              <a:rPr lang="en-US" sz="4400"/>
              <a:t> and continuous </a:t>
            </a:r>
            <a:r>
              <a:rPr b="1" lang="en-US" sz="4400"/>
              <a:t>Learning</a:t>
            </a:r>
            <a:r>
              <a:rPr lang="en-US" sz="4400"/>
              <a:t>.</a:t>
            </a:r>
            <a:endParaRPr sz="4400"/>
          </a:p>
          <a:p>
            <a:pPr indent="0" lvl="0" marL="0" marR="0" rtl="0" algn="l">
              <a:lnSpc>
                <a:spcPct val="140000"/>
              </a:lnSpc>
              <a:spcBef>
                <a:spcPts val="1200"/>
              </a:spcBef>
              <a:spcAft>
                <a:spcPts val="0"/>
              </a:spcAft>
              <a:buNone/>
            </a:pPr>
            <a:r>
              <a:t/>
            </a:r>
            <a:endParaRPr sz="2400">
              <a:solidFill>
                <a:srgbClr val="FFFFFF"/>
              </a:solidFill>
              <a:latin typeface="Inria Serif"/>
              <a:ea typeface="Inria Serif"/>
              <a:cs typeface="Inria Serif"/>
              <a:sym typeface="Inria Serif"/>
            </a:endParaRPr>
          </a:p>
        </p:txBody>
      </p:sp>
      <p:grpSp>
        <p:nvGrpSpPr>
          <p:cNvPr id="260" name="Google Shape;260;p15"/>
          <p:cNvGrpSpPr/>
          <p:nvPr/>
        </p:nvGrpSpPr>
        <p:grpSpPr>
          <a:xfrm>
            <a:off x="9144000" y="9001031"/>
            <a:ext cx="8688477" cy="964002"/>
            <a:chOff x="0" y="0"/>
            <a:chExt cx="11584636" cy="1285337"/>
          </a:xfrm>
        </p:grpSpPr>
        <p:cxnSp>
          <p:nvCxnSpPr>
            <p:cNvPr id="261" name="Google Shape;261;p15"/>
            <p:cNvCxnSpPr/>
            <p:nvPr/>
          </p:nvCxnSpPr>
          <p:spPr>
            <a:xfrm>
              <a:off x="0" y="642668"/>
              <a:ext cx="6602152" cy="0"/>
            </a:xfrm>
            <a:prstGeom prst="straightConnector1">
              <a:avLst/>
            </a:prstGeom>
            <a:noFill/>
            <a:ln cap="rnd" cmpd="sng" w="50800">
              <a:solidFill>
                <a:srgbClr val="EDC253"/>
              </a:solidFill>
              <a:prstDash val="solid"/>
              <a:round/>
              <a:headEnd len="sm" w="sm" type="none"/>
              <a:tailEnd len="sm" w="sm" type="none"/>
            </a:ln>
          </p:spPr>
        </p:cxnSp>
        <p:sp>
          <p:nvSpPr>
            <p:cNvPr id="262" name="Google Shape;262;p15"/>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263" name="Google Shape;263;p15"/>
          <p:cNvGrpSpPr/>
          <p:nvPr/>
        </p:nvGrpSpPr>
        <p:grpSpPr>
          <a:xfrm>
            <a:off x="3002129" y="7200061"/>
            <a:ext cx="1211050" cy="1034254"/>
            <a:chOff x="0" y="-47625"/>
            <a:chExt cx="820986" cy="701134"/>
          </a:xfrm>
        </p:grpSpPr>
        <p:sp>
          <p:nvSpPr>
            <p:cNvPr id="264" name="Google Shape;264;p15"/>
            <p:cNvSpPr/>
            <p:nvPr/>
          </p:nvSpPr>
          <p:spPr>
            <a:xfrm>
              <a:off x="0" y="0"/>
              <a:ext cx="820986" cy="653509"/>
            </a:xfrm>
            <a:custGeom>
              <a:rect b="b" l="l" r="r" t="t"/>
              <a:pathLst>
                <a:path extrusionOk="0" h="653509" w="820986">
                  <a:moveTo>
                    <a:pt x="95891" y="0"/>
                  </a:moveTo>
                  <a:lnTo>
                    <a:pt x="725095" y="0"/>
                  </a:lnTo>
                  <a:cubicBezTo>
                    <a:pt x="778054" y="0"/>
                    <a:pt x="820986" y="42932"/>
                    <a:pt x="820986" y="95891"/>
                  </a:cubicBezTo>
                  <a:lnTo>
                    <a:pt x="820986" y="557618"/>
                  </a:lnTo>
                  <a:cubicBezTo>
                    <a:pt x="820986" y="610577"/>
                    <a:pt x="778054" y="653509"/>
                    <a:pt x="725095" y="653509"/>
                  </a:cubicBezTo>
                  <a:lnTo>
                    <a:pt x="95891" y="653509"/>
                  </a:lnTo>
                  <a:cubicBezTo>
                    <a:pt x="42932" y="653509"/>
                    <a:pt x="0" y="610577"/>
                    <a:pt x="0" y="557618"/>
                  </a:cubicBezTo>
                  <a:lnTo>
                    <a:pt x="0" y="95891"/>
                  </a:lnTo>
                  <a:cubicBezTo>
                    <a:pt x="0" y="42932"/>
                    <a:pt x="42932" y="0"/>
                    <a:pt x="9589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5"/>
            <p:cNvSpPr txBox="1"/>
            <p:nvPr/>
          </p:nvSpPr>
          <p:spPr>
            <a:xfrm>
              <a:off x="0" y="-47625"/>
              <a:ext cx="820986" cy="70113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6" name="Google Shape;266;p15"/>
          <p:cNvGrpSpPr/>
          <p:nvPr/>
        </p:nvGrpSpPr>
        <p:grpSpPr>
          <a:xfrm>
            <a:off x="15772215" y="-1445933"/>
            <a:ext cx="1727509" cy="2345879"/>
            <a:chOff x="0" y="-47625"/>
            <a:chExt cx="1171100" cy="1590300"/>
          </a:xfrm>
        </p:grpSpPr>
        <p:sp>
          <p:nvSpPr>
            <p:cNvPr id="267" name="Google Shape;267;p15"/>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5"/>
            <p:cNvSpPr txBox="1"/>
            <p:nvPr/>
          </p:nvSpPr>
          <p:spPr>
            <a:xfrm>
              <a:off x="0" y="-47625"/>
              <a:ext cx="1171100" cy="15902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69" name="Google Shape;269;p15"/>
          <p:cNvPicPr preferRelativeResize="0"/>
          <p:nvPr/>
        </p:nvPicPr>
        <p:blipFill>
          <a:blip r:embed="rId6">
            <a:alphaModFix/>
          </a:blip>
          <a:stretch>
            <a:fillRect/>
          </a:stretch>
        </p:blipFill>
        <p:spPr>
          <a:xfrm>
            <a:off x="605625" y="711850"/>
            <a:ext cx="2718226" cy="5076125"/>
          </a:xfrm>
          <a:prstGeom prst="rect">
            <a:avLst/>
          </a:prstGeom>
          <a:noFill/>
          <a:ln>
            <a:noFill/>
          </a:ln>
        </p:spPr>
      </p:pic>
      <p:pic>
        <p:nvPicPr>
          <p:cNvPr id="270" name="Google Shape;270;p15"/>
          <p:cNvPicPr preferRelativeResize="0"/>
          <p:nvPr/>
        </p:nvPicPr>
        <p:blipFill>
          <a:blip r:embed="rId7">
            <a:alphaModFix/>
          </a:blip>
          <a:stretch>
            <a:fillRect/>
          </a:stretch>
        </p:blipFill>
        <p:spPr>
          <a:xfrm>
            <a:off x="3541351" y="4240300"/>
            <a:ext cx="2359725" cy="5076125"/>
          </a:xfrm>
          <a:prstGeom prst="rect">
            <a:avLst/>
          </a:prstGeom>
          <a:noFill/>
          <a:ln>
            <a:noFill/>
          </a:ln>
        </p:spPr>
      </p:pic>
      <p:grpSp>
        <p:nvGrpSpPr>
          <p:cNvPr id="271" name="Google Shape;271;p15"/>
          <p:cNvGrpSpPr/>
          <p:nvPr/>
        </p:nvGrpSpPr>
        <p:grpSpPr>
          <a:xfrm>
            <a:off x="3836619" y="7876663"/>
            <a:ext cx="1661819" cy="2793965"/>
            <a:chOff x="0" y="-47625"/>
            <a:chExt cx="1126568" cy="1894064"/>
          </a:xfrm>
        </p:grpSpPr>
        <p:sp>
          <p:nvSpPr>
            <p:cNvPr id="272" name="Google Shape;272;p15"/>
            <p:cNvSpPr/>
            <p:nvPr/>
          </p:nvSpPr>
          <p:spPr>
            <a:xfrm>
              <a:off x="0" y="0"/>
              <a:ext cx="1126568" cy="1846439"/>
            </a:xfrm>
            <a:custGeom>
              <a:rect b="b" l="l" r="r" t="t"/>
              <a:pathLst>
                <a:path extrusionOk="0" h="1846439" w="1126568">
                  <a:moveTo>
                    <a:pt x="69881" y="0"/>
                  </a:moveTo>
                  <a:lnTo>
                    <a:pt x="1056688" y="0"/>
                  </a:lnTo>
                  <a:cubicBezTo>
                    <a:pt x="1075221" y="0"/>
                    <a:pt x="1092995" y="7362"/>
                    <a:pt x="1106101" y="20468"/>
                  </a:cubicBezTo>
                  <a:cubicBezTo>
                    <a:pt x="1119206" y="33573"/>
                    <a:pt x="1126568" y="51347"/>
                    <a:pt x="1126568" y="69881"/>
                  </a:cubicBezTo>
                  <a:lnTo>
                    <a:pt x="1126568" y="1776559"/>
                  </a:lnTo>
                  <a:cubicBezTo>
                    <a:pt x="1126568" y="1795092"/>
                    <a:pt x="1119206" y="1812866"/>
                    <a:pt x="1106101" y="1825971"/>
                  </a:cubicBezTo>
                  <a:cubicBezTo>
                    <a:pt x="1092995" y="1839077"/>
                    <a:pt x="1075221" y="1846439"/>
                    <a:pt x="1056688" y="1846439"/>
                  </a:cubicBezTo>
                  <a:lnTo>
                    <a:pt x="69881" y="1846439"/>
                  </a:lnTo>
                  <a:cubicBezTo>
                    <a:pt x="31287" y="1846439"/>
                    <a:pt x="0" y="1815152"/>
                    <a:pt x="0" y="1776559"/>
                  </a:cubicBezTo>
                  <a:lnTo>
                    <a:pt x="0" y="69881"/>
                  </a:lnTo>
                  <a:cubicBezTo>
                    <a:pt x="0" y="51347"/>
                    <a:pt x="7362" y="33573"/>
                    <a:pt x="20468" y="20468"/>
                  </a:cubicBezTo>
                  <a:cubicBezTo>
                    <a:pt x="33573" y="7362"/>
                    <a:pt x="51347" y="0"/>
                    <a:pt x="69881"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5"/>
            <p:cNvSpPr txBox="1"/>
            <p:nvPr/>
          </p:nvSpPr>
          <p:spPr>
            <a:xfrm>
              <a:off x="0" y="-47625"/>
              <a:ext cx="1126568" cy="189406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4" name="Google Shape;274;p15"/>
          <p:cNvGrpSpPr/>
          <p:nvPr/>
        </p:nvGrpSpPr>
        <p:grpSpPr>
          <a:xfrm>
            <a:off x="3323850" y="-1865065"/>
            <a:ext cx="567607" cy="3172287"/>
            <a:chOff x="0" y="-47625"/>
            <a:chExt cx="329236" cy="1840059"/>
          </a:xfrm>
        </p:grpSpPr>
        <p:sp>
          <p:nvSpPr>
            <p:cNvPr id="275" name="Google Shape;275;p15"/>
            <p:cNvSpPr/>
            <p:nvPr/>
          </p:nvSpPr>
          <p:spPr>
            <a:xfrm>
              <a:off x="0" y="0"/>
              <a:ext cx="329236" cy="1792434"/>
            </a:xfrm>
            <a:custGeom>
              <a:rect b="b" l="l" r="r" t="t"/>
              <a:pathLst>
                <a:path extrusionOk="0" h="1792434" w="329236">
                  <a:moveTo>
                    <a:pt x="164618" y="0"/>
                  </a:moveTo>
                  <a:lnTo>
                    <a:pt x="164618" y="0"/>
                  </a:lnTo>
                  <a:cubicBezTo>
                    <a:pt x="208277" y="0"/>
                    <a:pt x="250148" y="17344"/>
                    <a:pt x="281020" y="48215"/>
                  </a:cubicBezTo>
                  <a:cubicBezTo>
                    <a:pt x="311892" y="79087"/>
                    <a:pt x="329236" y="120959"/>
                    <a:pt x="329236" y="164618"/>
                  </a:cubicBezTo>
                  <a:lnTo>
                    <a:pt x="329236" y="1627816"/>
                  </a:lnTo>
                  <a:cubicBezTo>
                    <a:pt x="329236" y="1718732"/>
                    <a:pt x="255534" y="1792434"/>
                    <a:pt x="164618" y="1792434"/>
                  </a:cubicBezTo>
                  <a:lnTo>
                    <a:pt x="164618" y="1792434"/>
                  </a:lnTo>
                  <a:cubicBezTo>
                    <a:pt x="73702" y="1792434"/>
                    <a:pt x="0" y="1718732"/>
                    <a:pt x="0" y="1627816"/>
                  </a:cubicBezTo>
                  <a:lnTo>
                    <a:pt x="0" y="164618"/>
                  </a:lnTo>
                  <a:cubicBezTo>
                    <a:pt x="0" y="73702"/>
                    <a:pt x="73702" y="0"/>
                    <a:pt x="16461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5"/>
            <p:cNvSpPr txBox="1"/>
            <p:nvPr/>
          </p:nvSpPr>
          <p:spPr>
            <a:xfrm>
              <a:off x="0" y="-47625"/>
              <a:ext cx="329236" cy="184005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7" name="Google Shape;277;p15"/>
          <p:cNvGrpSpPr/>
          <p:nvPr/>
        </p:nvGrpSpPr>
        <p:grpSpPr>
          <a:xfrm>
            <a:off x="3541340" y="-586930"/>
            <a:ext cx="1343678" cy="2104361"/>
            <a:chOff x="0" y="-47625"/>
            <a:chExt cx="910896" cy="1426573"/>
          </a:xfrm>
        </p:grpSpPr>
        <p:sp>
          <p:nvSpPr>
            <p:cNvPr id="278" name="Google Shape;278;p15"/>
            <p:cNvSpPr/>
            <p:nvPr/>
          </p:nvSpPr>
          <p:spPr>
            <a:xfrm>
              <a:off x="0" y="0"/>
              <a:ext cx="910896" cy="1378948"/>
            </a:xfrm>
            <a:custGeom>
              <a:rect b="b" l="l" r="r" t="t"/>
              <a:pathLst>
                <a:path extrusionOk="0" h="1378948" w="910896">
                  <a:moveTo>
                    <a:pt x="86426" y="0"/>
                  </a:moveTo>
                  <a:lnTo>
                    <a:pt x="824470" y="0"/>
                  </a:lnTo>
                  <a:cubicBezTo>
                    <a:pt x="847392" y="0"/>
                    <a:pt x="869374" y="9106"/>
                    <a:pt x="885582" y="25314"/>
                  </a:cubicBezTo>
                  <a:cubicBezTo>
                    <a:pt x="901790" y="41522"/>
                    <a:pt x="910896" y="63504"/>
                    <a:pt x="910896" y="86426"/>
                  </a:cubicBezTo>
                  <a:lnTo>
                    <a:pt x="910896" y="1292522"/>
                  </a:lnTo>
                  <a:cubicBezTo>
                    <a:pt x="910896" y="1340254"/>
                    <a:pt x="872202" y="1378948"/>
                    <a:pt x="824470" y="1378948"/>
                  </a:cubicBezTo>
                  <a:lnTo>
                    <a:pt x="86426" y="1378948"/>
                  </a:lnTo>
                  <a:cubicBezTo>
                    <a:pt x="38694" y="1378948"/>
                    <a:pt x="0" y="1340254"/>
                    <a:pt x="0" y="1292522"/>
                  </a:cubicBezTo>
                  <a:lnTo>
                    <a:pt x="0" y="86426"/>
                  </a:lnTo>
                  <a:cubicBezTo>
                    <a:pt x="0" y="38694"/>
                    <a:pt x="38694" y="0"/>
                    <a:pt x="8642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5"/>
            <p:cNvSpPr txBox="1"/>
            <p:nvPr/>
          </p:nvSpPr>
          <p:spPr>
            <a:xfrm>
              <a:off x="0" y="-47625"/>
              <a:ext cx="910896" cy="142657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285" name="Google Shape;285;p1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286" name="Google Shape;286;p16"/>
          <p:cNvSpPr txBox="1"/>
          <p:nvPr/>
        </p:nvSpPr>
        <p:spPr>
          <a:xfrm>
            <a:off x="2616446" y="7274811"/>
            <a:ext cx="3538800" cy="17730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800">
                <a:solidFill>
                  <a:srgbClr val="FFFFFF"/>
                </a:solidFill>
                <a:latin typeface="Inria Serif"/>
                <a:ea typeface="Inria Serif"/>
                <a:cs typeface="Inria Serif"/>
                <a:sym typeface="Inria Serif"/>
              </a:rPr>
              <a:t>ANGLO-US MODEL</a:t>
            </a:r>
            <a:endParaRPr sz="4800"/>
          </a:p>
        </p:txBody>
      </p:sp>
      <p:sp>
        <p:nvSpPr>
          <p:cNvPr id="287" name="Google Shape;287;p16"/>
          <p:cNvSpPr txBox="1"/>
          <p:nvPr/>
        </p:nvSpPr>
        <p:spPr>
          <a:xfrm>
            <a:off x="12132639" y="7274811"/>
            <a:ext cx="3538800" cy="17730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800">
                <a:solidFill>
                  <a:srgbClr val="FFFFFF"/>
                </a:solidFill>
                <a:latin typeface="Inria Serif"/>
                <a:ea typeface="Inria Serif"/>
                <a:cs typeface="Inria Serif"/>
                <a:sym typeface="Inria Serif"/>
              </a:rPr>
              <a:t>GERMAN MODEL</a:t>
            </a:r>
            <a:endParaRPr sz="4800"/>
          </a:p>
        </p:txBody>
      </p:sp>
      <p:sp>
        <p:nvSpPr>
          <p:cNvPr id="288" name="Google Shape;288;p16"/>
          <p:cNvSpPr txBox="1"/>
          <p:nvPr/>
        </p:nvSpPr>
        <p:spPr>
          <a:xfrm>
            <a:off x="7374561" y="7274811"/>
            <a:ext cx="3538800" cy="17730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800">
                <a:solidFill>
                  <a:srgbClr val="FFFFFF"/>
                </a:solidFill>
                <a:latin typeface="Inria Serif"/>
                <a:ea typeface="Inria Serif"/>
                <a:cs typeface="Inria Serif"/>
                <a:sym typeface="Inria Serif"/>
              </a:rPr>
              <a:t>JAPANESE MODEL</a:t>
            </a:r>
            <a:endParaRPr sz="4800"/>
          </a:p>
        </p:txBody>
      </p:sp>
      <p:sp>
        <p:nvSpPr>
          <p:cNvPr id="289" name="Google Shape;289;p16"/>
          <p:cNvSpPr txBox="1"/>
          <p:nvPr/>
        </p:nvSpPr>
        <p:spPr>
          <a:xfrm>
            <a:off x="2171684" y="1028700"/>
            <a:ext cx="14553600" cy="33447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5100"/>
              <a:t>Three Models of Corporate Governance from Developed Capital Markets</a:t>
            </a:r>
            <a:endParaRPr b="1" sz="5100"/>
          </a:p>
          <a:p>
            <a:pPr indent="0" lvl="0" marL="0" marR="0" rtl="0" algn="ctr">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290" name="Google Shape;290;p16"/>
          <p:cNvGrpSpPr/>
          <p:nvPr/>
        </p:nvGrpSpPr>
        <p:grpSpPr>
          <a:xfrm>
            <a:off x="-489310" y="-82106"/>
            <a:ext cx="1886519" cy="3919962"/>
            <a:chOff x="0" y="-47625"/>
            <a:chExt cx="1094260" cy="2273741"/>
          </a:xfrm>
        </p:grpSpPr>
        <p:sp>
          <p:nvSpPr>
            <p:cNvPr id="291" name="Google Shape;291;p16"/>
            <p:cNvSpPr/>
            <p:nvPr/>
          </p:nvSpPr>
          <p:spPr>
            <a:xfrm>
              <a:off x="0" y="0"/>
              <a:ext cx="1094260" cy="2226116"/>
            </a:xfrm>
            <a:custGeom>
              <a:rect b="b" l="l" r="r" t="t"/>
              <a:pathLst>
                <a:path extrusionOk="0" h="2226116" w="1094260">
                  <a:moveTo>
                    <a:pt x="61557" y="0"/>
                  </a:moveTo>
                  <a:lnTo>
                    <a:pt x="1032703" y="0"/>
                  </a:lnTo>
                  <a:cubicBezTo>
                    <a:pt x="1049029" y="0"/>
                    <a:pt x="1064686" y="6485"/>
                    <a:pt x="1076230" y="18030"/>
                  </a:cubicBezTo>
                  <a:cubicBezTo>
                    <a:pt x="1087774" y="29574"/>
                    <a:pt x="1094260" y="45231"/>
                    <a:pt x="1094260" y="61557"/>
                  </a:cubicBezTo>
                  <a:lnTo>
                    <a:pt x="1094260" y="2164559"/>
                  </a:lnTo>
                  <a:cubicBezTo>
                    <a:pt x="1094260" y="2198556"/>
                    <a:pt x="1066700" y="2226116"/>
                    <a:pt x="1032703" y="2226116"/>
                  </a:cubicBezTo>
                  <a:lnTo>
                    <a:pt x="61557" y="2226116"/>
                  </a:lnTo>
                  <a:cubicBezTo>
                    <a:pt x="45231" y="2226116"/>
                    <a:pt x="29574" y="2219631"/>
                    <a:pt x="18030" y="2208087"/>
                  </a:cubicBezTo>
                  <a:cubicBezTo>
                    <a:pt x="6485" y="2196542"/>
                    <a:pt x="0" y="2180885"/>
                    <a:pt x="0" y="2164559"/>
                  </a:cubicBezTo>
                  <a:lnTo>
                    <a:pt x="0" y="61557"/>
                  </a:lnTo>
                  <a:cubicBezTo>
                    <a:pt x="0" y="27560"/>
                    <a:pt x="27560" y="0"/>
                    <a:pt x="61557"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6"/>
            <p:cNvSpPr txBox="1"/>
            <p:nvPr/>
          </p:nvSpPr>
          <p:spPr>
            <a:xfrm>
              <a:off x="0" y="-47625"/>
              <a:ext cx="1094260" cy="22737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3" name="Google Shape;293;p16"/>
          <p:cNvGrpSpPr/>
          <p:nvPr/>
        </p:nvGrpSpPr>
        <p:grpSpPr>
          <a:xfrm>
            <a:off x="-438719" y="623807"/>
            <a:ext cx="1467419" cy="6357845"/>
            <a:chOff x="0" y="-47625"/>
            <a:chExt cx="994782" cy="4310063"/>
          </a:xfrm>
        </p:grpSpPr>
        <p:sp>
          <p:nvSpPr>
            <p:cNvPr id="294" name="Google Shape;294;p16"/>
            <p:cNvSpPr/>
            <p:nvPr/>
          </p:nvSpPr>
          <p:spPr>
            <a:xfrm>
              <a:off x="0" y="0"/>
              <a:ext cx="994782" cy="4262438"/>
            </a:xfrm>
            <a:custGeom>
              <a:rect b="b" l="l" r="r" t="t"/>
              <a:pathLst>
                <a:path extrusionOk="0" h="4262438" w="994782">
                  <a:moveTo>
                    <a:pt x="79138" y="0"/>
                  </a:moveTo>
                  <a:lnTo>
                    <a:pt x="915644" y="0"/>
                  </a:lnTo>
                  <a:cubicBezTo>
                    <a:pt x="959350" y="0"/>
                    <a:pt x="994782" y="35431"/>
                    <a:pt x="994782" y="79138"/>
                  </a:cubicBezTo>
                  <a:lnTo>
                    <a:pt x="994782" y="4183300"/>
                  </a:lnTo>
                  <a:cubicBezTo>
                    <a:pt x="994782" y="4227007"/>
                    <a:pt x="959350" y="4262438"/>
                    <a:pt x="915644" y="4262438"/>
                  </a:cubicBezTo>
                  <a:lnTo>
                    <a:pt x="79138" y="4262438"/>
                  </a:lnTo>
                  <a:cubicBezTo>
                    <a:pt x="35431" y="4262438"/>
                    <a:pt x="0" y="4227007"/>
                    <a:pt x="0" y="4183300"/>
                  </a:cubicBezTo>
                  <a:lnTo>
                    <a:pt x="0" y="79138"/>
                  </a:lnTo>
                  <a:cubicBezTo>
                    <a:pt x="0" y="35431"/>
                    <a:pt x="35431" y="0"/>
                    <a:pt x="7913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6"/>
            <p:cNvSpPr txBox="1"/>
            <p:nvPr/>
          </p:nvSpPr>
          <p:spPr>
            <a:xfrm>
              <a:off x="0" y="-47625"/>
              <a:ext cx="994782" cy="43100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6" name="Google Shape;296;p16"/>
          <p:cNvGrpSpPr/>
          <p:nvPr/>
        </p:nvGrpSpPr>
        <p:grpSpPr>
          <a:xfrm>
            <a:off x="17544465" y="5884857"/>
            <a:ext cx="1269053" cy="1866481"/>
            <a:chOff x="0" y="-47625"/>
            <a:chExt cx="736103" cy="1082637"/>
          </a:xfrm>
        </p:grpSpPr>
        <p:sp>
          <p:nvSpPr>
            <p:cNvPr id="297" name="Google Shape;297;p16"/>
            <p:cNvSpPr/>
            <p:nvPr/>
          </p:nvSpPr>
          <p:spPr>
            <a:xfrm>
              <a:off x="0" y="0"/>
              <a:ext cx="736103" cy="1035012"/>
            </a:xfrm>
            <a:custGeom>
              <a:rect b="b" l="l" r="r" t="t"/>
              <a:pathLst>
                <a:path extrusionOk="0" h="1035012" w="736103">
                  <a:moveTo>
                    <a:pt x="91508" y="0"/>
                  </a:moveTo>
                  <a:lnTo>
                    <a:pt x="644595" y="0"/>
                  </a:lnTo>
                  <a:cubicBezTo>
                    <a:pt x="668865" y="0"/>
                    <a:pt x="692140" y="9641"/>
                    <a:pt x="709301" y="26802"/>
                  </a:cubicBezTo>
                  <a:cubicBezTo>
                    <a:pt x="726462" y="43963"/>
                    <a:pt x="736103" y="67239"/>
                    <a:pt x="736103" y="91508"/>
                  </a:cubicBezTo>
                  <a:lnTo>
                    <a:pt x="736103" y="943504"/>
                  </a:lnTo>
                  <a:cubicBezTo>
                    <a:pt x="736103" y="967773"/>
                    <a:pt x="726462" y="991049"/>
                    <a:pt x="709301" y="1008210"/>
                  </a:cubicBezTo>
                  <a:cubicBezTo>
                    <a:pt x="692140" y="1025371"/>
                    <a:pt x="668865" y="1035012"/>
                    <a:pt x="644595" y="1035012"/>
                  </a:cubicBezTo>
                  <a:lnTo>
                    <a:pt x="91508" y="1035012"/>
                  </a:lnTo>
                  <a:cubicBezTo>
                    <a:pt x="67239" y="1035012"/>
                    <a:pt x="43963" y="1025371"/>
                    <a:pt x="26802" y="1008210"/>
                  </a:cubicBezTo>
                  <a:cubicBezTo>
                    <a:pt x="9641" y="991049"/>
                    <a:pt x="0" y="967773"/>
                    <a:pt x="0" y="943504"/>
                  </a:cubicBezTo>
                  <a:lnTo>
                    <a:pt x="0" y="91508"/>
                  </a:lnTo>
                  <a:cubicBezTo>
                    <a:pt x="0" y="67239"/>
                    <a:pt x="9641" y="43963"/>
                    <a:pt x="26802" y="26802"/>
                  </a:cubicBezTo>
                  <a:cubicBezTo>
                    <a:pt x="43963" y="9641"/>
                    <a:pt x="67239" y="0"/>
                    <a:pt x="9150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6"/>
            <p:cNvSpPr txBox="1"/>
            <p:nvPr/>
          </p:nvSpPr>
          <p:spPr>
            <a:xfrm>
              <a:off x="0" y="-47625"/>
              <a:ext cx="736103" cy="10826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9" name="Google Shape;299;p16"/>
          <p:cNvGrpSpPr/>
          <p:nvPr/>
        </p:nvGrpSpPr>
        <p:grpSpPr>
          <a:xfrm>
            <a:off x="879358" y="8821563"/>
            <a:ext cx="16503475" cy="964002"/>
            <a:chOff x="0" y="0"/>
            <a:chExt cx="22004634" cy="1285337"/>
          </a:xfrm>
        </p:grpSpPr>
        <p:cxnSp>
          <p:nvCxnSpPr>
            <p:cNvPr id="300" name="Google Shape;300;p16"/>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301" name="Google Shape;301;p16"/>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302" name="Google Shape;302;p16"/>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pic>
        <p:nvPicPr>
          <p:cNvPr id="303" name="Google Shape;303;p16"/>
          <p:cNvPicPr preferRelativeResize="0"/>
          <p:nvPr/>
        </p:nvPicPr>
        <p:blipFill>
          <a:blip r:embed="rId6">
            <a:alphaModFix/>
          </a:blip>
          <a:stretch>
            <a:fillRect/>
          </a:stretch>
        </p:blipFill>
        <p:spPr>
          <a:xfrm>
            <a:off x="2703634" y="3404287"/>
            <a:ext cx="3736741" cy="3742663"/>
          </a:xfrm>
          <a:prstGeom prst="rect">
            <a:avLst/>
          </a:prstGeom>
          <a:noFill/>
          <a:ln>
            <a:noFill/>
          </a:ln>
        </p:spPr>
      </p:pic>
      <p:pic>
        <p:nvPicPr>
          <p:cNvPr id="304" name="Google Shape;304;p16"/>
          <p:cNvPicPr preferRelativeResize="0"/>
          <p:nvPr/>
        </p:nvPicPr>
        <p:blipFill>
          <a:blip r:embed="rId7">
            <a:alphaModFix/>
          </a:blip>
          <a:stretch>
            <a:fillRect/>
          </a:stretch>
        </p:blipFill>
        <p:spPr>
          <a:xfrm>
            <a:off x="7141463" y="3404300"/>
            <a:ext cx="3849649" cy="3849649"/>
          </a:xfrm>
          <a:prstGeom prst="rect">
            <a:avLst/>
          </a:prstGeom>
          <a:noFill/>
          <a:ln>
            <a:noFill/>
          </a:ln>
        </p:spPr>
      </p:pic>
      <p:pic>
        <p:nvPicPr>
          <p:cNvPr id="305" name="Google Shape;305;p16"/>
          <p:cNvPicPr preferRelativeResize="0"/>
          <p:nvPr/>
        </p:nvPicPr>
        <p:blipFill>
          <a:blip r:embed="rId8">
            <a:alphaModFix/>
          </a:blip>
          <a:stretch>
            <a:fillRect/>
          </a:stretch>
        </p:blipFill>
        <p:spPr>
          <a:xfrm>
            <a:off x="12033701" y="3404288"/>
            <a:ext cx="3736750" cy="37426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311" name="Google Shape;311;p1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312" name="Google Shape;312;p17"/>
          <p:cNvGrpSpPr/>
          <p:nvPr/>
        </p:nvGrpSpPr>
        <p:grpSpPr>
          <a:xfrm>
            <a:off x="-276961" y="3779959"/>
            <a:ext cx="3564910" cy="4952388"/>
            <a:chOff x="0" y="-47625"/>
            <a:chExt cx="2416697" cy="3357286"/>
          </a:xfrm>
        </p:grpSpPr>
        <p:sp>
          <p:nvSpPr>
            <p:cNvPr id="313" name="Google Shape;313;p17"/>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7"/>
            <p:cNvSpPr txBox="1"/>
            <p:nvPr/>
          </p:nvSpPr>
          <p:spPr>
            <a:xfrm>
              <a:off x="0" y="-47625"/>
              <a:ext cx="2416697" cy="335728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5" name="Google Shape;315;p17"/>
          <p:cNvGrpSpPr/>
          <p:nvPr/>
        </p:nvGrpSpPr>
        <p:grpSpPr>
          <a:xfrm>
            <a:off x="16838043" y="4854161"/>
            <a:ext cx="2240802" cy="1437118"/>
            <a:chOff x="0" y="-47625"/>
            <a:chExt cx="1519068" cy="974240"/>
          </a:xfrm>
        </p:grpSpPr>
        <p:sp>
          <p:nvSpPr>
            <p:cNvPr id="316" name="Google Shape;316;p17"/>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7"/>
            <p:cNvSpPr txBox="1"/>
            <p:nvPr/>
          </p:nvSpPr>
          <p:spPr>
            <a:xfrm>
              <a:off x="0" y="-47625"/>
              <a:ext cx="1519068" cy="97424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18" name="Google Shape;318;p17"/>
          <p:cNvSpPr txBox="1"/>
          <p:nvPr/>
        </p:nvSpPr>
        <p:spPr>
          <a:xfrm>
            <a:off x="4086900" y="338925"/>
            <a:ext cx="11377800" cy="104208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3700"/>
              <a:t>Each model identifies the following </a:t>
            </a:r>
            <a:r>
              <a:rPr b="1" lang="en-US" sz="3700"/>
              <a:t>constituent’s elements</a:t>
            </a:r>
            <a:r>
              <a:rPr lang="en-US" sz="3700"/>
              <a:t>:</a:t>
            </a:r>
            <a:endParaRPr sz="3700"/>
          </a:p>
          <a:p>
            <a:pPr indent="0" lvl="0" marL="0" rtl="0" algn="just">
              <a:lnSpc>
                <a:spcPct val="115000"/>
              </a:lnSpc>
              <a:spcBef>
                <a:spcPts val="1200"/>
              </a:spcBef>
              <a:spcAft>
                <a:spcPts val="0"/>
              </a:spcAft>
              <a:buNone/>
            </a:pPr>
            <a:r>
              <a:rPr lang="en-US" sz="3700"/>
              <a:t>1.</a:t>
            </a:r>
            <a:r>
              <a:rPr lang="en-US" sz="3700">
                <a:latin typeface="Times New Roman"/>
                <a:ea typeface="Times New Roman"/>
                <a:cs typeface="Times New Roman"/>
                <a:sym typeface="Times New Roman"/>
              </a:rPr>
              <a:t>   </a:t>
            </a:r>
            <a:r>
              <a:rPr lang="en-US" sz="3700"/>
              <a:t>Key players in the corporate environment</a:t>
            </a:r>
            <a:endParaRPr sz="3700"/>
          </a:p>
          <a:p>
            <a:pPr indent="0" lvl="0" marL="0" rtl="0" algn="just">
              <a:lnSpc>
                <a:spcPct val="115000"/>
              </a:lnSpc>
              <a:spcBef>
                <a:spcPts val="1200"/>
              </a:spcBef>
              <a:spcAft>
                <a:spcPts val="0"/>
              </a:spcAft>
              <a:buNone/>
            </a:pPr>
            <a:r>
              <a:rPr lang="en-US" sz="3700"/>
              <a:t>2.</a:t>
            </a:r>
            <a:r>
              <a:rPr lang="en-US" sz="3700">
                <a:latin typeface="Times New Roman"/>
                <a:ea typeface="Times New Roman"/>
                <a:cs typeface="Times New Roman"/>
                <a:sym typeface="Times New Roman"/>
              </a:rPr>
              <a:t>   </a:t>
            </a:r>
            <a:r>
              <a:rPr lang="en-US" sz="3700"/>
              <a:t>Share ownership pattern in the given country</a:t>
            </a:r>
            <a:endParaRPr sz="3700"/>
          </a:p>
          <a:p>
            <a:pPr indent="0" lvl="0" marL="0" rtl="0" algn="just">
              <a:lnSpc>
                <a:spcPct val="115000"/>
              </a:lnSpc>
              <a:spcBef>
                <a:spcPts val="1200"/>
              </a:spcBef>
              <a:spcAft>
                <a:spcPts val="0"/>
              </a:spcAft>
              <a:buNone/>
            </a:pPr>
            <a:r>
              <a:rPr lang="en-US" sz="3700"/>
              <a:t>3.</a:t>
            </a:r>
            <a:r>
              <a:rPr lang="en-US" sz="3700">
                <a:latin typeface="Times New Roman"/>
                <a:ea typeface="Times New Roman"/>
                <a:cs typeface="Times New Roman"/>
                <a:sym typeface="Times New Roman"/>
              </a:rPr>
              <a:t>   </a:t>
            </a:r>
            <a:r>
              <a:rPr lang="en-US" sz="3700"/>
              <a:t>Composition of the board of directors (or boards, in the German model)</a:t>
            </a:r>
            <a:endParaRPr sz="3700"/>
          </a:p>
          <a:p>
            <a:pPr indent="0" lvl="0" marL="0" rtl="0" algn="just">
              <a:lnSpc>
                <a:spcPct val="115000"/>
              </a:lnSpc>
              <a:spcBef>
                <a:spcPts val="1200"/>
              </a:spcBef>
              <a:spcAft>
                <a:spcPts val="0"/>
              </a:spcAft>
              <a:buNone/>
            </a:pPr>
            <a:r>
              <a:rPr lang="en-US" sz="3700"/>
              <a:t>4.</a:t>
            </a:r>
            <a:r>
              <a:rPr lang="en-US" sz="3700">
                <a:latin typeface="Times New Roman"/>
                <a:ea typeface="Times New Roman"/>
                <a:cs typeface="Times New Roman"/>
                <a:sym typeface="Times New Roman"/>
              </a:rPr>
              <a:t>    </a:t>
            </a:r>
            <a:r>
              <a:rPr lang="en-US" sz="3700"/>
              <a:t>The regulatory framework</a:t>
            </a:r>
            <a:endParaRPr sz="3700"/>
          </a:p>
          <a:p>
            <a:pPr indent="0" lvl="0" marL="0" rtl="0" algn="just">
              <a:lnSpc>
                <a:spcPct val="115000"/>
              </a:lnSpc>
              <a:spcBef>
                <a:spcPts val="1200"/>
              </a:spcBef>
              <a:spcAft>
                <a:spcPts val="0"/>
              </a:spcAft>
              <a:buNone/>
            </a:pPr>
            <a:r>
              <a:rPr lang="en-US" sz="3700"/>
              <a:t>5.</a:t>
            </a:r>
            <a:r>
              <a:rPr lang="en-US" sz="3700">
                <a:latin typeface="Times New Roman"/>
                <a:ea typeface="Times New Roman"/>
                <a:cs typeface="Times New Roman"/>
                <a:sym typeface="Times New Roman"/>
              </a:rPr>
              <a:t>  </a:t>
            </a:r>
            <a:r>
              <a:rPr lang="en-US" sz="3700"/>
              <a:t>Disclosure requirements for publicly listed stock corporations;</a:t>
            </a:r>
            <a:endParaRPr sz="3700"/>
          </a:p>
          <a:p>
            <a:pPr indent="0" lvl="0" marL="0" rtl="0" algn="just">
              <a:lnSpc>
                <a:spcPct val="115000"/>
              </a:lnSpc>
              <a:spcBef>
                <a:spcPts val="1200"/>
              </a:spcBef>
              <a:spcAft>
                <a:spcPts val="0"/>
              </a:spcAft>
              <a:buNone/>
            </a:pPr>
            <a:r>
              <a:rPr lang="en-US" sz="3700"/>
              <a:t>6.</a:t>
            </a:r>
            <a:r>
              <a:rPr lang="en-US" sz="3700">
                <a:latin typeface="Times New Roman"/>
                <a:ea typeface="Times New Roman"/>
                <a:cs typeface="Times New Roman"/>
                <a:sym typeface="Times New Roman"/>
              </a:rPr>
              <a:t>    </a:t>
            </a:r>
            <a:r>
              <a:rPr lang="en-US" sz="3700"/>
              <a:t>Corporate actions requiring shareholder </a:t>
            </a:r>
            <a:br>
              <a:rPr lang="en-US" sz="3700"/>
            </a:br>
            <a:r>
              <a:rPr lang="en-US" sz="3700"/>
              <a:t>	approval;</a:t>
            </a:r>
            <a:endParaRPr sz="3700"/>
          </a:p>
          <a:p>
            <a:pPr indent="0" lvl="0" marL="0" rtl="0" algn="just">
              <a:lnSpc>
                <a:spcPct val="115000"/>
              </a:lnSpc>
              <a:spcBef>
                <a:spcPts val="1200"/>
              </a:spcBef>
              <a:spcAft>
                <a:spcPts val="0"/>
              </a:spcAft>
              <a:buNone/>
            </a:pPr>
            <a:r>
              <a:rPr lang="en-US" sz="3700"/>
              <a:t>7.</a:t>
            </a:r>
            <a:r>
              <a:rPr lang="en-US" sz="3700">
                <a:latin typeface="Times New Roman"/>
                <a:ea typeface="Times New Roman"/>
                <a:cs typeface="Times New Roman"/>
                <a:sym typeface="Times New Roman"/>
              </a:rPr>
              <a:t>    </a:t>
            </a:r>
            <a:r>
              <a:rPr lang="en-US" sz="3700"/>
              <a:t>Interaction among key players</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319" name="Google Shape;319;p17"/>
          <p:cNvGrpSpPr/>
          <p:nvPr/>
        </p:nvGrpSpPr>
        <p:grpSpPr>
          <a:xfrm>
            <a:off x="-1582622" y="101335"/>
            <a:ext cx="2611322" cy="1670835"/>
            <a:chOff x="0" y="-47625"/>
            <a:chExt cx="1770248" cy="1132680"/>
          </a:xfrm>
        </p:grpSpPr>
        <p:sp>
          <p:nvSpPr>
            <p:cNvPr id="320" name="Google Shape;320;p17"/>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7"/>
            <p:cNvSpPr txBox="1"/>
            <p:nvPr/>
          </p:nvSpPr>
          <p:spPr>
            <a:xfrm>
              <a:off x="0" y="-47625"/>
              <a:ext cx="1770248" cy="113268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2" name="Google Shape;322;p17"/>
          <p:cNvGrpSpPr/>
          <p:nvPr/>
        </p:nvGrpSpPr>
        <p:grpSpPr>
          <a:xfrm>
            <a:off x="-760216" y="901626"/>
            <a:ext cx="2899915" cy="1289644"/>
            <a:chOff x="0" y="-47625"/>
            <a:chExt cx="1965888" cy="874266"/>
          </a:xfrm>
        </p:grpSpPr>
        <p:sp>
          <p:nvSpPr>
            <p:cNvPr id="323" name="Google Shape;323;p17"/>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7"/>
            <p:cNvSpPr txBox="1"/>
            <p:nvPr/>
          </p:nvSpPr>
          <p:spPr>
            <a:xfrm>
              <a:off x="0" y="-47625"/>
              <a:ext cx="1965888" cy="87426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5" name="Google Shape;325;p17"/>
          <p:cNvGrpSpPr/>
          <p:nvPr/>
        </p:nvGrpSpPr>
        <p:grpSpPr>
          <a:xfrm>
            <a:off x="16838043" y="-494292"/>
            <a:ext cx="2899915" cy="2266462"/>
            <a:chOff x="0" y="-47625"/>
            <a:chExt cx="1965888" cy="1536463"/>
          </a:xfrm>
        </p:grpSpPr>
        <p:sp>
          <p:nvSpPr>
            <p:cNvPr id="326" name="Google Shape;326;p17"/>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7"/>
            <p:cNvSpPr txBox="1"/>
            <p:nvPr/>
          </p:nvSpPr>
          <p:spPr>
            <a:xfrm>
              <a:off x="0" y="-47625"/>
              <a:ext cx="1965888" cy="15364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328" name="Google Shape;328;p17"/>
          <p:cNvCxnSpPr/>
          <p:nvPr/>
        </p:nvCxnSpPr>
        <p:spPr>
          <a:xfrm>
            <a:off x="4802370" y="9483032"/>
            <a:ext cx="13030107" cy="0"/>
          </a:xfrm>
          <a:prstGeom prst="straightConnector1">
            <a:avLst/>
          </a:prstGeom>
          <a:noFill/>
          <a:ln cap="rnd" cmpd="sng" w="38100">
            <a:solidFill>
              <a:srgbClr val="EDC253"/>
            </a:solidFill>
            <a:prstDash val="solid"/>
            <a:round/>
            <a:headEnd len="sm" w="sm" type="none"/>
            <a:tailEnd len="sm" w="sm" type="none"/>
          </a:ln>
        </p:spPr>
      </p:cxnSp>
      <p:grpSp>
        <p:nvGrpSpPr>
          <p:cNvPr id="329" name="Google Shape;329;p17"/>
          <p:cNvGrpSpPr/>
          <p:nvPr/>
        </p:nvGrpSpPr>
        <p:grpSpPr>
          <a:xfrm>
            <a:off x="16297822" y="958448"/>
            <a:ext cx="1534655" cy="1496059"/>
            <a:chOff x="0" y="-47625"/>
            <a:chExt cx="1040362" cy="1014197"/>
          </a:xfrm>
        </p:grpSpPr>
        <p:sp>
          <p:nvSpPr>
            <p:cNvPr id="330" name="Google Shape;330;p17"/>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7"/>
            <p:cNvSpPr txBox="1"/>
            <p:nvPr/>
          </p:nvSpPr>
          <p:spPr>
            <a:xfrm>
              <a:off x="0" y="-47625"/>
              <a:ext cx="1040362" cy="101419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2" name="Google Shape;332;p17"/>
          <p:cNvGrpSpPr/>
          <p:nvPr/>
        </p:nvGrpSpPr>
        <p:grpSpPr>
          <a:xfrm>
            <a:off x="15927959" y="-494292"/>
            <a:ext cx="4359261" cy="1920079"/>
            <a:chOff x="0" y="-47625"/>
            <a:chExt cx="2955231" cy="1301660"/>
          </a:xfrm>
        </p:grpSpPr>
        <p:sp>
          <p:nvSpPr>
            <p:cNvPr id="333" name="Google Shape;333;p17"/>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7"/>
            <p:cNvSpPr txBox="1"/>
            <p:nvPr/>
          </p:nvSpPr>
          <p:spPr>
            <a:xfrm>
              <a:off x="0" y="-47625"/>
              <a:ext cx="2955231" cy="13016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35" name="Google Shape;335;p17"/>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1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341" name="Google Shape;341;p1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342" name="Google Shape;342;p18"/>
          <p:cNvGrpSpPr/>
          <p:nvPr/>
        </p:nvGrpSpPr>
        <p:grpSpPr>
          <a:xfrm>
            <a:off x="17583150" y="-683456"/>
            <a:ext cx="995118" cy="1712156"/>
            <a:chOff x="0" y="-47625"/>
            <a:chExt cx="262089" cy="450938"/>
          </a:xfrm>
        </p:grpSpPr>
        <p:sp>
          <p:nvSpPr>
            <p:cNvPr id="343" name="Google Shape;343;p18"/>
            <p:cNvSpPr/>
            <p:nvPr/>
          </p:nvSpPr>
          <p:spPr>
            <a:xfrm>
              <a:off x="0" y="0"/>
              <a:ext cx="262089" cy="403313"/>
            </a:xfrm>
            <a:custGeom>
              <a:rect b="b" l="l" r="r" t="t"/>
              <a:pathLst>
                <a:path extrusionOk="0" h="403313" w="262089">
                  <a:moveTo>
                    <a:pt x="116698" y="0"/>
                  </a:moveTo>
                  <a:lnTo>
                    <a:pt x="145390" y="0"/>
                  </a:lnTo>
                  <a:cubicBezTo>
                    <a:pt x="176341" y="0"/>
                    <a:pt x="206023" y="12295"/>
                    <a:pt x="227909" y="34180"/>
                  </a:cubicBezTo>
                  <a:cubicBezTo>
                    <a:pt x="249794" y="56065"/>
                    <a:pt x="262089" y="85748"/>
                    <a:pt x="262089" y="116698"/>
                  </a:cubicBezTo>
                  <a:lnTo>
                    <a:pt x="262089" y="286615"/>
                  </a:lnTo>
                  <a:cubicBezTo>
                    <a:pt x="262089" y="317565"/>
                    <a:pt x="249794" y="347248"/>
                    <a:pt x="227909" y="369133"/>
                  </a:cubicBezTo>
                  <a:cubicBezTo>
                    <a:pt x="206023" y="391018"/>
                    <a:pt x="176341" y="403313"/>
                    <a:pt x="145390" y="403313"/>
                  </a:cubicBezTo>
                  <a:lnTo>
                    <a:pt x="116698" y="403313"/>
                  </a:lnTo>
                  <a:cubicBezTo>
                    <a:pt x="85748" y="403313"/>
                    <a:pt x="56065" y="391018"/>
                    <a:pt x="34180" y="369133"/>
                  </a:cubicBezTo>
                  <a:cubicBezTo>
                    <a:pt x="12295" y="347248"/>
                    <a:pt x="0" y="317565"/>
                    <a:pt x="0" y="286615"/>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8"/>
            <p:cNvSpPr txBox="1"/>
            <p:nvPr/>
          </p:nvSpPr>
          <p:spPr>
            <a:xfrm>
              <a:off x="0" y="-47625"/>
              <a:ext cx="262089" cy="45093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5" name="Google Shape;345;p18"/>
          <p:cNvGrpSpPr/>
          <p:nvPr/>
        </p:nvGrpSpPr>
        <p:grpSpPr>
          <a:xfrm>
            <a:off x="-3597820" y="2595203"/>
            <a:ext cx="16629024" cy="5988905"/>
            <a:chOff x="0" y="-47625"/>
            <a:chExt cx="13942608" cy="5021399"/>
          </a:xfrm>
        </p:grpSpPr>
        <p:sp>
          <p:nvSpPr>
            <p:cNvPr id="346" name="Google Shape;346;p18"/>
            <p:cNvSpPr/>
            <p:nvPr/>
          </p:nvSpPr>
          <p:spPr>
            <a:xfrm>
              <a:off x="0" y="0"/>
              <a:ext cx="13942608" cy="4973774"/>
            </a:xfrm>
            <a:custGeom>
              <a:rect b="b" l="l" r="r" t="t"/>
              <a:pathLst>
                <a:path extrusionOk="0" h="4973774" w="13942608">
                  <a:moveTo>
                    <a:pt x="6984" y="0"/>
                  </a:moveTo>
                  <a:lnTo>
                    <a:pt x="13935624" y="0"/>
                  </a:lnTo>
                  <a:cubicBezTo>
                    <a:pt x="13939481" y="0"/>
                    <a:pt x="13942608" y="3127"/>
                    <a:pt x="13942608" y="6984"/>
                  </a:cubicBezTo>
                  <a:lnTo>
                    <a:pt x="13942608" y="4966790"/>
                  </a:lnTo>
                  <a:cubicBezTo>
                    <a:pt x="13942608" y="4970647"/>
                    <a:pt x="13939481" y="4973774"/>
                    <a:pt x="13935624" y="4973774"/>
                  </a:cubicBezTo>
                  <a:lnTo>
                    <a:pt x="6984" y="4973774"/>
                  </a:lnTo>
                  <a:cubicBezTo>
                    <a:pt x="3127" y="4973774"/>
                    <a:pt x="0" y="4970647"/>
                    <a:pt x="0" y="4966790"/>
                  </a:cubicBezTo>
                  <a:lnTo>
                    <a:pt x="0" y="6984"/>
                  </a:lnTo>
                  <a:cubicBezTo>
                    <a:pt x="0" y="3127"/>
                    <a:pt x="3127" y="0"/>
                    <a:pt x="698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8"/>
            <p:cNvSpPr txBox="1"/>
            <p:nvPr/>
          </p:nvSpPr>
          <p:spPr>
            <a:xfrm>
              <a:off x="0" y="-47625"/>
              <a:ext cx="13942608" cy="50213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8" name="Google Shape;348;p18"/>
          <p:cNvGrpSpPr/>
          <p:nvPr/>
        </p:nvGrpSpPr>
        <p:grpSpPr>
          <a:xfrm>
            <a:off x="1355583" y="-683456"/>
            <a:ext cx="995118" cy="3888962"/>
            <a:chOff x="0" y="-47625"/>
            <a:chExt cx="262089" cy="1024254"/>
          </a:xfrm>
        </p:grpSpPr>
        <p:sp>
          <p:nvSpPr>
            <p:cNvPr id="349" name="Google Shape;349;p18"/>
            <p:cNvSpPr/>
            <p:nvPr/>
          </p:nvSpPr>
          <p:spPr>
            <a:xfrm>
              <a:off x="0" y="0"/>
              <a:ext cx="262089" cy="976629"/>
            </a:xfrm>
            <a:custGeom>
              <a:rect b="b" l="l" r="r" t="t"/>
              <a:pathLst>
                <a:path extrusionOk="0" h="976629" w="262089">
                  <a:moveTo>
                    <a:pt x="116698" y="0"/>
                  </a:moveTo>
                  <a:lnTo>
                    <a:pt x="145390" y="0"/>
                  </a:lnTo>
                  <a:cubicBezTo>
                    <a:pt x="176341" y="0"/>
                    <a:pt x="206023" y="12295"/>
                    <a:pt x="227909" y="34180"/>
                  </a:cubicBezTo>
                  <a:cubicBezTo>
                    <a:pt x="249794" y="56065"/>
                    <a:pt x="262089" y="85748"/>
                    <a:pt x="262089" y="116698"/>
                  </a:cubicBezTo>
                  <a:lnTo>
                    <a:pt x="262089" y="859930"/>
                  </a:lnTo>
                  <a:cubicBezTo>
                    <a:pt x="262089" y="890880"/>
                    <a:pt x="249794" y="920563"/>
                    <a:pt x="227909" y="942448"/>
                  </a:cubicBezTo>
                  <a:cubicBezTo>
                    <a:pt x="206023" y="964334"/>
                    <a:pt x="176341" y="976629"/>
                    <a:pt x="145390" y="976629"/>
                  </a:cubicBezTo>
                  <a:lnTo>
                    <a:pt x="116698" y="976629"/>
                  </a:lnTo>
                  <a:cubicBezTo>
                    <a:pt x="85748" y="976629"/>
                    <a:pt x="56065" y="964334"/>
                    <a:pt x="34180" y="942448"/>
                  </a:cubicBezTo>
                  <a:cubicBezTo>
                    <a:pt x="12295" y="920563"/>
                    <a:pt x="0" y="890880"/>
                    <a:pt x="0" y="859930"/>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8"/>
            <p:cNvSpPr txBox="1"/>
            <p:nvPr/>
          </p:nvSpPr>
          <p:spPr>
            <a:xfrm>
              <a:off x="0" y="-47625"/>
              <a:ext cx="262089" cy="102425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1" name="Google Shape;351;p18"/>
          <p:cNvGrpSpPr/>
          <p:nvPr/>
        </p:nvGrpSpPr>
        <p:grpSpPr>
          <a:xfrm>
            <a:off x="-770228" y="4742753"/>
            <a:ext cx="1798928" cy="5115818"/>
            <a:chOff x="0" y="-47625"/>
            <a:chExt cx="1219516" cy="3468078"/>
          </a:xfrm>
        </p:grpSpPr>
        <p:sp>
          <p:nvSpPr>
            <p:cNvPr id="352" name="Google Shape;352;p18"/>
            <p:cNvSpPr/>
            <p:nvPr/>
          </p:nvSpPr>
          <p:spPr>
            <a:xfrm>
              <a:off x="0" y="0"/>
              <a:ext cx="1219516" cy="3420452"/>
            </a:xfrm>
            <a:custGeom>
              <a:rect b="b" l="l" r="r" t="t"/>
              <a:pathLst>
                <a:path extrusionOk="0" h="3420452" w="1219516">
                  <a:moveTo>
                    <a:pt x="64554" y="0"/>
                  </a:moveTo>
                  <a:lnTo>
                    <a:pt x="1154961" y="0"/>
                  </a:lnTo>
                  <a:cubicBezTo>
                    <a:pt x="1172082" y="0"/>
                    <a:pt x="1188502" y="6801"/>
                    <a:pt x="1200608" y="18908"/>
                  </a:cubicBezTo>
                  <a:cubicBezTo>
                    <a:pt x="1212715" y="31014"/>
                    <a:pt x="1219516" y="47434"/>
                    <a:pt x="1219516" y="64554"/>
                  </a:cubicBezTo>
                  <a:lnTo>
                    <a:pt x="1219516" y="3355898"/>
                  </a:lnTo>
                  <a:cubicBezTo>
                    <a:pt x="1219516" y="3391550"/>
                    <a:pt x="1190614" y="3420452"/>
                    <a:pt x="1154961" y="3420452"/>
                  </a:cubicBezTo>
                  <a:lnTo>
                    <a:pt x="64554" y="3420452"/>
                  </a:lnTo>
                  <a:cubicBezTo>
                    <a:pt x="47434" y="3420452"/>
                    <a:pt x="31014" y="3413651"/>
                    <a:pt x="18908" y="3401545"/>
                  </a:cubicBezTo>
                  <a:cubicBezTo>
                    <a:pt x="6801" y="3389438"/>
                    <a:pt x="0" y="3373019"/>
                    <a:pt x="0" y="3355898"/>
                  </a:cubicBezTo>
                  <a:lnTo>
                    <a:pt x="0" y="64554"/>
                  </a:lnTo>
                  <a:cubicBezTo>
                    <a:pt x="0" y="28902"/>
                    <a:pt x="28902" y="0"/>
                    <a:pt x="64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8"/>
            <p:cNvSpPr txBox="1"/>
            <p:nvPr/>
          </p:nvSpPr>
          <p:spPr>
            <a:xfrm>
              <a:off x="0" y="-47625"/>
              <a:ext cx="1219516" cy="346807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4" name="Google Shape;354;p18"/>
          <p:cNvGrpSpPr/>
          <p:nvPr/>
        </p:nvGrpSpPr>
        <p:grpSpPr>
          <a:xfrm>
            <a:off x="15848380" y="350232"/>
            <a:ext cx="4180198" cy="1286685"/>
            <a:chOff x="0" y="-47625"/>
            <a:chExt cx="2833809" cy="872260"/>
          </a:xfrm>
        </p:grpSpPr>
        <p:sp>
          <p:nvSpPr>
            <p:cNvPr id="355" name="Google Shape;355;p18"/>
            <p:cNvSpPr/>
            <p:nvPr/>
          </p:nvSpPr>
          <p:spPr>
            <a:xfrm>
              <a:off x="0" y="0"/>
              <a:ext cx="2833809" cy="824635"/>
            </a:xfrm>
            <a:custGeom>
              <a:rect b="b" l="l" r="r" t="t"/>
              <a:pathLst>
                <a:path extrusionOk="0" h="824635" w="2833809">
                  <a:moveTo>
                    <a:pt x="27781" y="0"/>
                  </a:moveTo>
                  <a:lnTo>
                    <a:pt x="2806028" y="0"/>
                  </a:lnTo>
                  <a:cubicBezTo>
                    <a:pt x="2821371" y="0"/>
                    <a:pt x="2833809" y="12438"/>
                    <a:pt x="2833809" y="27781"/>
                  </a:cubicBezTo>
                  <a:lnTo>
                    <a:pt x="2833809" y="796854"/>
                  </a:lnTo>
                  <a:cubicBezTo>
                    <a:pt x="2833809" y="804222"/>
                    <a:pt x="2830882" y="811288"/>
                    <a:pt x="2825672" y="816498"/>
                  </a:cubicBezTo>
                  <a:cubicBezTo>
                    <a:pt x="2820462" y="821708"/>
                    <a:pt x="2813396" y="824635"/>
                    <a:pt x="2806028" y="824635"/>
                  </a:cubicBezTo>
                  <a:lnTo>
                    <a:pt x="27781" y="824635"/>
                  </a:lnTo>
                  <a:cubicBezTo>
                    <a:pt x="12438" y="824635"/>
                    <a:pt x="0" y="812197"/>
                    <a:pt x="0" y="796854"/>
                  </a:cubicBezTo>
                  <a:lnTo>
                    <a:pt x="0" y="27781"/>
                  </a:lnTo>
                  <a:cubicBezTo>
                    <a:pt x="0" y="12438"/>
                    <a:pt x="12438" y="0"/>
                    <a:pt x="2778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8"/>
            <p:cNvSpPr txBox="1"/>
            <p:nvPr/>
          </p:nvSpPr>
          <p:spPr>
            <a:xfrm>
              <a:off x="0" y="-47625"/>
              <a:ext cx="2833809" cy="8722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57" name="Google Shape;357;p18"/>
          <p:cNvSpPr txBox="1"/>
          <p:nvPr/>
        </p:nvSpPr>
        <p:spPr>
          <a:xfrm>
            <a:off x="2015067" y="4769400"/>
            <a:ext cx="7378200" cy="24597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5200"/>
              <a:t>Anglo-US Model</a:t>
            </a:r>
            <a:endParaRPr b="1" sz="5200"/>
          </a:p>
          <a:p>
            <a:pPr indent="0" lvl="0" marL="0" marR="0" rtl="0" algn="ctr">
              <a:lnSpc>
                <a:spcPct val="120000"/>
              </a:lnSpc>
              <a:spcBef>
                <a:spcPts val="1200"/>
              </a:spcBef>
              <a:spcAft>
                <a:spcPts val="0"/>
              </a:spcAft>
              <a:buNone/>
            </a:pPr>
            <a:r>
              <a:t/>
            </a:r>
            <a:endParaRPr sz="9000">
              <a:solidFill>
                <a:srgbClr val="EDC253"/>
              </a:solidFill>
              <a:latin typeface="Cormorant SC"/>
              <a:ea typeface="Cormorant SC"/>
              <a:cs typeface="Cormorant SC"/>
              <a:sym typeface="Cormorant SC"/>
            </a:endParaRPr>
          </a:p>
        </p:txBody>
      </p:sp>
      <p:grpSp>
        <p:nvGrpSpPr>
          <p:cNvPr id="358" name="Google Shape;358;p18"/>
          <p:cNvGrpSpPr/>
          <p:nvPr/>
        </p:nvGrpSpPr>
        <p:grpSpPr>
          <a:xfrm>
            <a:off x="14304416" y="8513856"/>
            <a:ext cx="1543964" cy="1170707"/>
            <a:chOff x="0" y="-47625"/>
            <a:chExt cx="1046672" cy="793637"/>
          </a:xfrm>
        </p:grpSpPr>
        <p:sp>
          <p:nvSpPr>
            <p:cNvPr id="359" name="Google Shape;359;p18"/>
            <p:cNvSpPr/>
            <p:nvPr/>
          </p:nvSpPr>
          <p:spPr>
            <a:xfrm>
              <a:off x="0" y="0"/>
              <a:ext cx="1046672" cy="746012"/>
            </a:xfrm>
            <a:custGeom>
              <a:rect b="b" l="l" r="r" t="t"/>
              <a:pathLst>
                <a:path extrusionOk="0" h="746012" w="1046672">
                  <a:moveTo>
                    <a:pt x="75215" y="0"/>
                  </a:moveTo>
                  <a:lnTo>
                    <a:pt x="971458" y="0"/>
                  </a:lnTo>
                  <a:cubicBezTo>
                    <a:pt x="1012998" y="0"/>
                    <a:pt x="1046672" y="33675"/>
                    <a:pt x="1046672" y="75215"/>
                  </a:cubicBezTo>
                  <a:lnTo>
                    <a:pt x="1046672" y="670797"/>
                  </a:lnTo>
                  <a:cubicBezTo>
                    <a:pt x="1046672" y="690746"/>
                    <a:pt x="1038748" y="709877"/>
                    <a:pt x="1024642" y="723982"/>
                  </a:cubicBezTo>
                  <a:cubicBezTo>
                    <a:pt x="1010537" y="738088"/>
                    <a:pt x="991406" y="746012"/>
                    <a:pt x="971458" y="746012"/>
                  </a:cubicBezTo>
                  <a:lnTo>
                    <a:pt x="75215" y="746012"/>
                  </a:lnTo>
                  <a:cubicBezTo>
                    <a:pt x="55267" y="746012"/>
                    <a:pt x="36135" y="738088"/>
                    <a:pt x="22030" y="723982"/>
                  </a:cubicBezTo>
                  <a:cubicBezTo>
                    <a:pt x="7924" y="709877"/>
                    <a:pt x="0" y="690746"/>
                    <a:pt x="0" y="670797"/>
                  </a:cubicBezTo>
                  <a:lnTo>
                    <a:pt x="0" y="75215"/>
                  </a:lnTo>
                  <a:cubicBezTo>
                    <a:pt x="0" y="55267"/>
                    <a:pt x="7924" y="36135"/>
                    <a:pt x="22030" y="22030"/>
                  </a:cubicBezTo>
                  <a:cubicBezTo>
                    <a:pt x="36135" y="7924"/>
                    <a:pt x="55267" y="0"/>
                    <a:pt x="7521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8"/>
            <p:cNvSpPr txBox="1"/>
            <p:nvPr/>
          </p:nvSpPr>
          <p:spPr>
            <a:xfrm>
              <a:off x="0" y="-47625"/>
              <a:ext cx="1046672" cy="7936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1" name="Google Shape;361;p18"/>
          <p:cNvGrpSpPr/>
          <p:nvPr/>
        </p:nvGrpSpPr>
        <p:grpSpPr>
          <a:xfrm>
            <a:off x="4475765" y="350218"/>
            <a:ext cx="1494862" cy="1434105"/>
            <a:chOff x="0" y="-47625"/>
            <a:chExt cx="1013397" cy="972209"/>
          </a:xfrm>
        </p:grpSpPr>
        <p:sp>
          <p:nvSpPr>
            <p:cNvPr id="362" name="Google Shape;362;p18"/>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8"/>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64" name="Google Shape;364;p18"/>
          <p:cNvPicPr preferRelativeResize="0"/>
          <p:nvPr/>
        </p:nvPicPr>
        <p:blipFill>
          <a:blip r:embed="rId5">
            <a:alphaModFix/>
          </a:blip>
          <a:stretch>
            <a:fillRect/>
          </a:stretch>
        </p:blipFill>
        <p:spPr>
          <a:xfrm>
            <a:off x="9690800" y="3060187"/>
            <a:ext cx="7588599" cy="5059060"/>
          </a:xfrm>
          <a:prstGeom prst="rect">
            <a:avLst/>
          </a:prstGeom>
          <a:noFill/>
          <a:ln>
            <a:noFill/>
          </a:ln>
        </p:spPr>
      </p:pic>
      <p:grpSp>
        <p:nvGrpSpPr>
          <p:cNvPr id="365" name="Google Shape;365;p18"/>
          <p:cNvGrpSpPr/>
          <p:nvPr/>
        </p:nvGrpSpPr>
        <p:grpSpPr>
          <a:xfrm>
            <a:off x="14930147" y="7040550"/>
            <a:ext cx="2653003" cy="2217750"/>
            <a:chOff x="0" y="-47625"/>
            <a:chExt cx="1798504" cy="1503441"/>
          </a:xfrm>
        </p:grpSpPr>
        <p:sp>
          <p:nvSpPr>
            <p:cNvPr id="366" name="Google Shape;366;p18"/>
            <p:cNvSpPr/>
            <p:nvPr/>
          </p:nvSpPr>
          <p:spPr>
            <a:xfrm>
              <a:off x="0" y="0"/>
              <a:ext cx="1798504" cy="1455816"/>
            </a:xfrm>
            <a:custGeom>
              <a:rect b="b" l="l" r="r" t="t"/>
              <a:pathLst>
                <a:path extrusionOk="0" h="1455816" w="1798504">
                  <a:moveTo>
                    <a:pt x="43773" y="0"/>
                  </a:moveTo>
                  <a:lnTo>
                    <a:pt x="1754731" y="0"/>
                  </a:lnTo>
                  <a:cubicBezTo>
                    <a:pt x="1766340" y="0"/>
                    <a:pt x="1777474" y="4612"/>
                    <a:pt x="1785683" y="12821"/>
                  </a:cubicBezTo>
                  <a:cubicBezTo>
                    <a:pt x="1793892" y="21030"/>
                    <a:pt x="1798504" y="32163"/>
                    <a:pt x="1798504" y="43773"/>
                  </a:cubicBezTo>
                  <a:lnTo>
                    <a:pt x="1798504" y="1412043"/>
                  </a:lnTo>
                  <a:cubicBezTo>
                    <a:pt x="1798504" y="1436218"/>
                    <a:pt x="1778906" y="1455816"/>
                    <a:pt x="1754731" y="1455816"/>
                  </a:cubicBezTo>
                  <a:lnTo>
                    <a:pt x="43773" y="1455816"/>
                  </a:lnTo>
                  <a:cubicBezTo>
                    <a:pt x="19598" y="1455816"/>
                    <a:pt x="0" y="1436218"/>
                    <a:pt x="0" y="1412043"/>
                  </a:cubicBezTo>
                  <a:lnTo>
                    <a:pt x="0" y="43773"/>
                  </a:lnTo>
                  <a:cubicBezTo>
                    <a:pt x="0" y="19598"/>
                    <a:pt x="19598" y="0"/>
                    <a:pt x="4377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8"/>
            <p:cNvSpPr txBox="1"/>
            <p:nvPr/>
          </p:nvSpPr>
          <p:spPr>
            <a:xfrm>
              <a:off x="0" y="-47625"/>
              <a:ext cx="1798504" cy="150344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1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373" name="Google Shape;373;p19"/>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374" name="Google Shape;374;p19"/>
          <p:cNvGrpSpPr/>
          <p:nvPr/>
        </p:nvGrpSpPr>
        <p:grpSpPr>
          <a:xfrm>
            <a:off x="-276961" y="3779959"/>
            <a:ext cx="3565022" cy="4952353"/>
            <a:chOff x="0" y="-47625"/>
            <a:chExt cx="2416800" cy="3357300"/>
          </a:xfrm>
        </p:grpSpPr>
        <p:sp>
          <p:nvSpPr>
            <p:cNvPr id="375" name="Google Shape;375;p19"/>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9"/>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7" name="Google Shape;377;p19"/>
          <p:cNvGrpSpPr/>
          <p:nvPr/>
        </p:nvGrpSpPr>
        <p:grpSpPr>
          <a:xfrm>
            <a:off x="16838043" y="4854161"/>
            <a:ext cx="2240972" cy="1437101"/>
            <a:chOff x="0" y="-47625"/>
            <a:chExt cx="1519200" cy="974240"/>
          </a:xfrm>
        </p:grpSpPr>
        <p:sp>
          <p:nvSpPr>
            <p:cNvPr id="378" name="Google Shape;378;p19"/>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9"/>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0" name="Google Shape;380;p19"/>
          <p:cNvSpPr txBox="1"/>
          <p:nvPr/>
        </p:nvSpPr>
        <p:spPr>
          <a:xfrm>
            <a:off x="4086900" y="1275900"/>
            <a:ext cx="11377800" cy="102759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lang="en-US" sz="4100"/>
              <a:t>The </a:t>
            </a:r>
            <a:r>
              <a:rPr b="1" lang="en-US" sz="4100"/>
              <a:t>Anglo-US Model </a:t>
            </a:r>
            <a:r>
              <a:rPr lang="en-US" sz="4100"/>
              <a:t>is characterized by share ownership of individual, and increasingly institutional, investors not affiliated with the corporation known as </a:t>
            </a:r>
            <a:r>
              <a:rPr b="1" lang="en-US" sz="4100"/>
              <a:t>outside shareholders or “outsiders</a:t>
            </a:r>
            <a:r>
              <a:rPr lang="en-US" sz="4100"/>
              <a:t>”; a well-developed legal framework defining the rights and responsibilities of </a:t>
            </a:r>
            <a:r>
              <a:rPr b="1" lang="en-US" sz="4100"/>
              <a:t>three key players</a:t>
            </a:r>
            <a:r>
              <a:rPr lang="en-US" sz="4100"/>
              <a:t>, namely: </a:t>
            </a:r>
            <a:r>
              <a:rPr b="1" lang="en-US" sz="4100"/>
              <a:t>management, directors, and shareholders</a:t>
            </a:r>
            <a:r>
              <a:rPr lang="en-US" sz="4100"/>
              <a:t>; and a comparatively uncomplicated procedure for interaction between shareholder and corporation as </a:t>
            </a:r>
            <a:br>
              <a:rPr lang="en-US" sz="4100"/>
            </a:br>
            <a:r>
              <a:rPr lang="en-US" sz="4100"/>
              <a:t>well as among shareholders.</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381" name="Google Shape;381;p19"/>
          <p:cNvGrpSpPr/>
          <p:nvPr/>
        </p:nvGrpSpPr>
        <p:grpSpPr>
          <a:xfrm>
            <a:off x="-1582622" y="101335"/>
            <a:ext cx="2611370" cy="1670993"/>
            <a:chOff x="0" y="-47625"/>
            <a:chExt cx="1770300" cy="1132800"/>
          </a:xfrm>
        </p:grpSpPr>
        <p:sp>
          <p:nvSpPr>
            <p:cNvPr id="382" name="Google Shape;382;p19"/>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9"/>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4" name="Google Shape;384;p19"/>
          <p:cNvGrpSpPr/>
          <p:nvPr/>
        </p:nvGrpSpPr>
        <p:grpSpPr>
          <a:xfrm>
            <a:off x="-760216" y="901626"/>
            <a:ext cx="2899899" cy="1289630"/>
            <a:chOff x="0" y="-47625"/>
            <a:chExt cx="1965900" cy="874266"/>
          </a:xfrm>
        </p:grpSpPr>
        <p:sp>
          <p:nvSpPr>
            <p:cNvPr id="385" name="Google Shape;385;p19"/>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9"/>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7" name="Google Shape;387;p19"/>
          <p:cNvGrpSpPr/>
          <p:nvPr/>
        </p:nvGrpSpPr>
        <p:grpSpPr>
          <a:xfrm>
            <a:off x="16838043" y="-494292"/>
            <a:ext cx="2899899" cy="2266639"/>
            <a:chOff x="0" y="-47625"/>
            <a:chExt cx="1965900" cy="1536600"/>
          </a:xfrm>
        </p:grpSpPr>
        <p:sp>
          <p:nvSpPr>
            <p:cNvPr id="388" name="Google Shape;388;p19"/>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9"/>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390" name="Google Shape;390;p19"/>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391" name="Google Shape;391;p19"/>
          <p:cNvGrpSpPr/>
          <p:nvPr/>
        </p:nvGrpSpPr>
        <p:grpSpPr>
          <a:xfrm>
            <a:off x="16297822" y="958448"/>
            <a:ext cx="1534694" cy="1496194"/>
            <a:chOff x="0" y="-47625"/>
            <a:chExt cx="1040400" cy="1014300"/>
          </a:xfrm>
        </p:grpSpPr>
        <p:sp>
          <p:nvSpPr>
            <p:cNvPr id="392" name="Google Shape;392;p19"/>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19"/>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4" name="Google Shape;394;p19"/>
          <p:cNvGrpSpPr/>
          <p:nvPr/>
        </p:nvGrpSpPr>
        <p:grpSpPr>
          <a:xfrm>
            <a:off x="13097059" y="-503817"/>
            <a:ext cx="4359363" cy="1920138"/>
            <a:chOff x="0" y="-47625"/>
            <a:chExt cx="2955300" cy="1301700"/>
          </a:xfrm>
        </p:grpSpPr>
        <p:sp>
          <p:nvSpPr>
            <p:cNvPr id="395" name="Google Shape;395;p19"/>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9"/>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97" name="Google Shape;397;p19"/>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403" name="Google Shape;403;p20"/>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04" name="Google Shape;404;p20"/>
          <p:cNvGrpSpPr/>
          <p:nvPr/>
        </p:nvGrpSpPr>
        <p:grpSpPr>
          <a:xfrm>
            <a:off x="-276961" y="3779959"/>
            <a:ext cx="3565022" cy="4952353"/>
            <a:chOff x="0" y="-47625"/>
            <a:chExt cx="2416800" cy="3357300"/>
          </a:xfrm>
        </p:grpSpPr>
        <p:sp>
          <p:nvSpPr>
            <p:cNvPr id="405" name="Google Shape;405;p20"/>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0"/>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7" name="Google Shape;407;p20"/>
          <p:cNvGrpSpPr/>
          <p:nvPr/>
        </p:nvGrpSpPr>
        <p:grpSpPr>
          <a:xfrm>
            <a:off x="16838043" y="4854161"/>
            <a:ext cx="2240972" cy="1437101"/>
            <a:chOff x="0" y="-47625"/>
            <a:chExt cx="1519200" cy="974240"/>
          </a:xfrm>
        </p:grpSpPr>
        <p:sp>
          <p:nvSpPr>
            <p:cNvPr id="408" name="Google Shape;408;p20"/>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0"/>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10" name="Google Shape;410;p20"/>
          <p:cNvSpPr txBox="1"/>
          <p:nvPr/>
        </p:nvSpPr>
        <p:spPr>
          <a:xfrm>
            <a:off x="3887525" y="325175"/>
            <a:ext cx="11577300" cy="117276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b="1" lang="en-US" sz="4100"/>
              <a:t>Equity financing</a:t>
            </a:r>
            <a:r>
              <a:rPr lang="en-US" sz="4100"/>
              <a:t> is a common method of raising capital for corporations in the United Kingdom (UK) and the US.  It is not surprising, therefore, that the </a:t>
            </a:r>
            <a:r>
              <a:rPr b="1" lang="en-US" sz="4100"/>
              <a:t>US</a:t>
            </a:r>
            <a:r>
              <a:rPr lang="en-US" sz="4100"/>
              <a:t> is the largest capital market in the world and that the </a:t>
            </a:r>
            <a:r>
              <a:rPr b="1" lang="en-US" sz="4100"/>
              <a:t>London Stock Exchange</a:t>
            </a:r>
            <a:r>
              <a:rPr lang="en-US" sz="4100"/>
              <a:t> is the third largest stock exchange in the world in terms of market capitalization after the New York Stock Exchange (NYSE) and Tokyo.  There is a causal relationship between the importance of equity financing, the size of the </a:t>
            </a:r>
            <a:br>
              <a:rPr lang="en-US" sz="4100"/>
            </a:br>
            <a:r>
              <a:rPr lang="en-US" sz="4100"/>
              <a:t>capital market and the </a:t>
            </a:r>
            <a:br>
              <a:rPr lang="en-US" sz="4100"/>
            </a:br>
            <a:r>
              <a:rPr lang="en-US" sz="4100"/>
              <a:t>development of a corporate </a:t>
            </a:r>
            <a:br>
              <a:rPr lang="en-US" sz="4100"/>
            </a:br>
            <a:r>
              <a:rPr lang="en-US" sz="4100"/>
              <a:t>governance system.  </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411" name="Google Shape;411;p20"/>
          <p:cNvGrpSpPr/>
          <p:nvPr/>
        </p:nvGrpSpPr>
        <p:grpSpPr>
          <a:xfrm>
            <a:off x="-1582622" y="101335"/>
            <a:ext cx="2611370" cy="1670993"/>
            <a:chOff x="0" y="-47625"/>
            <a:chExt cx="1770300" cy="1132800"/>
          </a:xfrm>
        </p:grpSpPr>
        <p:sp>
          <p:nvSpPr>
            <p:cNvPr id="412" name="Google Shape;412;p20"/>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0"/>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4" name="Google Shape;414;p20"/>
          <p:cNvGrpSpPr/>
          <p:nvPr/>
        </p:nvGrpSpPr>
        <p:grpSpPr>
          <a:xfrm>
            <a:off x="-760216" y="901626"/>
            <a:ext cx="2899899" cy="1289630"/>
            <a:chOff x="0" y="-47625"/>
            <a:chExt cx="1965900" cy="874266"/>
          </a:xfrm>
        </p:grpSpPr>
        <p:sp>
          <p:nvSpPr>
            <p:cNvPr id="415" name="Google Shape;415;p20"/>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0"/>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7" name="Google Shape;417;p20"/>
          <p:cNvGrpSpPr/>
          <p:nvPr/>
        </p:nvGrpSpPr>
        <p:grpSpPr>
          <a:xfrm>
            <a:off x="16838043" y="-494292"/>
            <a:ext cx="2899899" cy="2266639"/>
            <a:chOff x="0" y="-47625"/>
            <a:chExt cx="1965900" cy="1536600"/>
          </a:xfrm>
        </p:grpSpPr>
        <p:sp>
          <p:nvSpPr>
            <p:cNvPr id="418" name="Google Shape;418;p20"/>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0"/>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420" name="Google Shape;420;p20"/>
          <p:cNvCxnSpPr/>
          <p:nvPr/>
        </p:nvCxnSpPr>
        <p:spPr>
          <a:xfrm>
            <a:off x="4802370" y="97116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421" name="Google Shape;421;p20"/>
          <p:cNvGrpSpPr/>
          <p:nvPr/>
        </p:nvGrpSpPr>
        <p:grpSpPr>
          <a:xfrm>
            <a:off x="16297822" y="958448"/>
            <a:ext cx="1534694" cy="1496194"/>
            <a:chOff x="0" y="-47625"/>
            <a:chExt cx="1040400" cy="1014300"/>
          </a:xfrm>
        </p:grpSpPr>
        <p:sp>
          <p:nvSpPr>
            <p:cNvPr id="422" name="Google Shape;422;p20"/>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0"/>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24" name="Google Shape;424;p20"/>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2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430" name="Google Shape;430;p21"/>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31" name="Google Shape;431;p21"/>
          <p:cNvGrpSpPr/>
          <p:nvPr/>
        </p:nvGrpSpPr>
        <p:grpSpPr>
          <a:xfrm>
            <a:off x="-276961" y="3779959"/>
            <a:ext cx="3565022" cy="4952353"/>
            <a:chOff x="0" y="-47625"/>
            <a:chExt cx="2416800" cy="3357300"/>
          </a:xfrm>
        </p:grpSpPr>
        <p:sp>
          <p:nvSpPr>
            <p:cNvPr id="432" name="Google Shape;432;p21"/>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21"/>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4" name="Google Shape;434;p21"/>
          <p:cNvGrpSpPr/>
          <p:nvPr/>
        </p:nvGrpSpPr>
        <p:grpSpPr>
          <a:xfrm>
            <a:off x="16838043" y="4854161"/>
            <a:ext cx="2240972" cy="1437101"/>
            <a:chOff x="0" y="-47625"/>
            <a:chExt cx="1519200" cy="974240"/>
          </a:xfrm>
        </p:grpSpPr>
        <p:sp>
          <p:nvSpPr>
            <p:cNvPr id="435" name="Google Shape;435;p21"/>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1"/>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37" name="Google Shape;437;p21"/>
          <p:cNvSpPr txBox="1"/>
          <p:nvPr/>
        </p:nvSpPr>
        <p:spPr>
          <a:xfrm>
            <a:off x="3887525" y="1315775"/>
            <a:ext cx="11577300" cy="107838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lang="en-US" sz="4300"/>
              <a:t>The </a:t>
            </a:r>
            <a:r>
              <a:rPr b="1" lang="en-US" sz="4300"/>
              <a:t>US</a:t>
            </a:r>
            <a:r>
              <a:rPr lang="en-US" sz="4300"/>
              <a:t> is both the world’s largest capital market and the home of the world’s most developed system of proxy voting and shareholder activism by institutional investors</a:t>
            </a:r>
            <a:r>
              <a:rPr b="1" lang="en-US" sz="4300"/>
              <a:t>.  Institutional investors</a:t>
            </a:r>
            <a:r>
              <a:rPr lang="en-US" sz="4300"/>
              <a:t> also play an important role in both the capital market and corporate governance in the UK.  The </a:t>
            </a:r>
            <a:r>
              <a:rPr b="1" lang="en-US" sz="4300"/>
              <a:t>Anglo-US model</a:t>
            </a:r>
            <a:r>
              <a:rPr lang="en-US" sz="4300"/>
              <a:t> governs in the UK, the US, Australia, Canada, New Zealand, and several other </a:t>
            </a:r>
            <a:br>
              <a:rPr lang="en-US" sz="4300"/>
            </a:br>
            <a:r>
              <a:rPr lang="en-US" sz="4300"/>
              <a:t>countries.</a:t>
            </a:r>
            <a:endParaRPr sz="4300"/>
          </a:p>
          <a:p>
            <a:pPr indent="12700" lvl="0" marL="0" rtl="0" algn="just">
              <a:lnSpc>
                <a:spcPct val="115000"/>
              </a:lnSpc>
              <a:spcBef>
                <a:spcPts val="1200"/>
              </a:spcBef>
              <a:spcAft>
                <a:spcPts val="0"/>
              </a:spcAft>
              <a:buNone/>
            </a:pPr>
            <a:r>
              <a:t/>
            </a:r>
            <a:endParaRPr b="1"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438" name="Google Shape;438;p21"/>
          <p:cNvGrpSpPr/>
          <p:nvPr/>
        </p:nvGrpSpPr>
        <p:grpSpPr>
          <a:xfrm>
            <a:off x="-1582622" y="101335"/>
            <a:ext cx="2611370" cy="1670993"/>
            <a:chOff x="0" y="-47625"/>
            <a:chExt cx="1770300" cy="1132800"/>
          </a:xfrm>
        </p:grpSpPr>
        <p:sp>
          <p:nvSpPr>
            <p:cNvPr id="439" name="Google Shape;439;p21"/>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21"/>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1" name="Google Shape;441;p21"/>
          <p:cNvGrpSpPr/>
          <p:nvPr/>
        </p:nvGrpSpPr>
        <p:grpSpPr>
          <a:xfrm>
            <a:off x="-760216" y="901626"/>
            <a:ext cx="2899899" cy="1289630"/>
            <a:chOff x="0" y="-47625"/>
            <a:chExt cx="1965900" cy="874266"/>
          </a:xfrm>
        </p:grpSpPr>
        <p:sp>
          <p:nvSpPr>
            <p:cNvPr id="442" name="Google Shape;442;p21"/>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1"/>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4" name="Google Shape;444;p21"/>
          <p:cNvGrpSpPr/>
          <p:nvPr/>
        </p:nvGrpSpPr>
        <p:grpSpPr>
          <a:xfrm>
            <a:off x="16838043" y="-494292"/>
            <a:ext cx="2899899" cy="2266639"/>
            <a:chOff x="0" y="-47625"/>
            <a:chExt cx="1965900" cy="1536600"/>
          </a:xfrm>
        </p:grpSpPr>
        <p:sp>
          <p:nvSpPr>
            <p:cNvPr id="445" name="Google Shape;445;p21"/>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21"/>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447" name="Google Shape;447;p21"/>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448" name="Google Shape;448;p21"/>
          <p:cNvGrpSpPr/>
          <p:nvPr/>
        </p:nvGrpSpPr>
        <p:grpSpPr>
          <a:xfrm>
            <a:off x="16297822" y="958448"/>
            <a:ext cx="1534694" cy="1496194"/>
            <a:chOff x="0" y="-47625"/>
            <a:chExt cx="1040400" cy="1014300"/>
          </a:xfrm>
        </p:grpSpPr>
        <p:sp>
          <p:nvSpPr>
            <p:cNvPr id="449" name="Google Shape;449;p21"/>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1"/>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1" name="Google Shape;451;p21"/>
          <p:cNvGrpSpPr/>
          <p:nvPr/>
        </p:nvGrpSpPr>
        <p:grpSpPr>
          <a:xfrm>
            <a:off x="13097059" y="-503817"/>
            <a:ext cx="4359363" cy="1920138"/>
            <a:chOff x="0" y="-47625"/>
            <a:chExt cx="2955300" cy="1301700"/>
          </a:xfrm>
        </p:grpSpPr>
        <p:sp>
          <p:nvSpPr>
            <p:cNvPr id="452" name="Google Shape;452;p21"/>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1"/>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54" name="Google Shape;454;p21"/>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2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grpSp>
        <p:nvGrpSpPr>
          <p:cNvPr id="460" name="Google Shape;460;p22"/>
          <p:cNvGrpSpPr/>
          <p:nvPr/>
        </p:nvGrpSpPr>
        <p:grpSpPr>
          <a:xfrm>
            <a:off x="14390334" y="-1487888"/>
            <a:ext cx="2267883" cy="4593964"/>
            <a:chOff x="0" y="-47625"/>
            <a:chExt cx="1537426" cy="3114306"/>
          </a:xfrm>
        </p:grpSpPr>
        <p:sp>
          <p:nvSpPr>
            <p:cNvPr id="461" name="Google Shape;461;p22"/>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2"/>
            <p:cNvSpPr txBox="1"/>
            <p:nvPr/>
          </p:nvSpPr>
          <p:spPr>
            <a:xfrm>
              <a:off x="0" y="-47625"/>
              <a:ext cx="1537426" cy="311430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63" name="Google Shape;463;p22"/>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64" name="Google Shape;464;p22"/>
          <p:cNvGrpSpPr/>
          <p:nvPr/>
        </p:nvGrpSpPr>
        <p:grpSpPr>
          <a:xfrm>
            <a:off x="-1111250" y="1255978"/>
            <a:ext cx="15273923" cy="7420579"/>
            <a:chOff x="0" y="-68268"/>
            <a:chExt cx="10354500" cy="3413487"/>
          </a:xfrm>
        </p:grpSpPr>
        <p:sp>
          <p:nvSpPr>
            <p:cNvPr id="465" name="Google Shape;465;p22"/>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2"/>
            <p:cNvSpPr txBox="1"/>
            <p:nvPr/>
          </p:nvSpPr>
          <p:spPr>
            <a:xfrm>
              <a:off x="0" y="-68268"/>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7" name="Google Shape;467;p22"/>
          <p:cNvGrpSpPr/>
          <p:nvPr/>
        </p:nvGrpSpPr>
        <p:grpSpPr>
          <a:xfrm>
            <a:off x="15809717" y="210974"/>
            <a:ext cx="1449583" cy="1387071"/>
            <a:chOff x="0" y="-47625"/>
            <a:chExt cx="982690" cy="940313"/>
          </a:xfrm>
        </p:grpSpPr>
        <p:sp>
          <p:nvSpPr>
            <p:cNvPr id="468" name="Google Shape;468;p22"/>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2"/>
            <p:cNvSpPr txBox="1"/>
            <p:nvPr/>
          </p:nvSpPr>
          <p:spPr>
            <a:xfrm>
              <a:off x="0" y="-47625"/>
              <a:ext cx="982690" cy="9403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70" name="Google Shape;470;p22"/>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471" name="Google Shape;471;p22"/>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472" name="Google Shape;472;p22"/>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473" name="Google Shape;473;p22"/>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474" name="Google Shape;474;p22"/>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475" name="Google Shape;475;p22"/>
          <p:cNvSpPr txBox="1"/>
          <p:nvPr/>
        </p:nvSpPr>
        <p:spPr>
          <a:xfrm>
            <a:off x="1264175" y="1420000"/>
            <a:ext cx="11235600" cy="87030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b="1" lang="en-US" sz="3600"/>
              <a:t>Key Players</a:t>
            </a:r>
            <a:endParaRPr b="1" sz="3600"/>
          </a:p>
          <a:p>
            <a:pPr indent="0" lvl="0" marL="0" rtl="0" algn="just">
              <a:lnSpc>
                <a:spcPct val="115000"/>
              </a:lnSpc>
              <a:spcBef>
                <a:spcPts val="1200"/>
              </a:spcBef>
              <a:spcAft>
                <a:spcPts val="0"/>
              </a:spcAft>
              <a:buNone/>
            </a:pPr>
            <a:r>
              <a:rPr b="1" lang="en-US" sz="3600"/>
              <a:t>        	Players in the Anglo-US model</a:t>
            </a:r>
            <a:r>
              <a:rPr lang="en-US" sz="3600"/>
              <a:t> include </a:t>
            </a:r>
            <a:r>
              <a:rPr b="1" lang="en-US" sz="3600"/>
              <a:t>management, directors, shareholders (especially institutional investors), government agencies, stock exchanges, self-regulatory organizations and consulting firms</a:t>
            </a:r>
            <a:r>
              <a:rPr lang="en-US" sz="3600"/>
              <a:t> which advise corporations and/or shareholders on corporate governance and proxy voting.  Of these, the </a:t>
            </a:r>
            <a:r>
              <a:rPr b="1" lang="en-US" sz="3600"/>
              <a:t>three major players</a:t>
            </a:r>
            <a:r>
              <a:rPr lang="en-US" sz="3600"/>
              <a:t> are </a:t>
            </a:r>
            <a:r>
              <a:rPr b="1" lang="en-US" sz="3600"/>
              <a:t>management, directors, and shareholders</a:t>
            </a:r>
            <a:r>
              <a:rPr lang="en-US" sz="3600"/>
              <a:t>.  They form what is commonly referred to as the “</a:t>
            </a:r>
            <a:r>
              <a:rPr b="1" lang="en-US" sz="3600"/>
              <a:t>corporate governance triangle</a:t>
            </a:r>
            <a:r>
              <a:rPr lang="en-US" sz="3600"/>
              <a:t>.”</a:t>
            </a:r>
            <a:endParaRPr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476" name="Google Shape;476;p22"/>
          <p:cNvGrpSpPr/>
          <p:nvPr/>
        </p:nvGrpSpPr>
        <p:grpSpPr>
          <a:xfrm>
            <a:off x="879358" y="8821563"/>
            <a:ext cx="16503475" cy="964002"/>
            <a:chOff x="0" y="0"/>
            <a:chExt cx="22004634" cy="1285337"/>
          </a:xfrm>
        </p:grpSpPr>
        <p:cxnSp>
          <p:nvCxnSpPr>
            <p:cNvPr id="477" name="Google Shape;477;p22"/>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478" name="Google Shape;478;p22"/>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479" name="Google Shape;479;p22"/>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pic>
        <p:nvPicPr>
          <p:cNvPr id="480" name="Google Shape;480;p22"/>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481" name="Google Shape;481;p22"/>
          <p:cNvGrpSpPr/>
          <p:nvPr/>
        </p:nvGrpSpPr>
        <p:grpSpPr>
          <a:xfrm>
            <a:off x="14585676" y="7242971"/>
            <a:ext cx="3897667" cy="797694"/>
            <a:chOff x="0" y="-47625"/>
            <a:chExt cx="2642277" cy="540767"/>
          </a:xfrm>
        </p:grpSpPr>
        <p:sp>
          <p:nvSpPr>
            <p:cNvPr id="482" name="Google Shape;482;p22"/>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2"/>
            <p:cNvSpPr txBox="1"/>
            <p:nvPr/>
          </p:nvSpPr>
          <p:spPr>
            <a:xfrm>
              <a:off x="0" y="-47625"/>
              <a:ext cx="2642276" cy="54076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2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489" name="Google Shape;489;p2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490" name="Google Shape;490;p23"/>
          <p:cNvGrpSpPr/>
          <p:nvPr/>
        </p:nvGrpSpPr>
        <p:grpSpPr>
          <a:xfrm>
            <a:off x="299050" y="1515149"/>
            <a:ext cx="17988685" cy="6941451"/>
            <a:chOff x="0" y="-47625"/>
            <a:chExt cx="13522277" cy="4628560"/>
          </a:xfrm>
        </p:grpSpPr>
        <p:sp>
          <p:nvSpPr>
            <p:cNvPr id="491" name="Google Shape;491;p23"/>
            <p:cNvSpPr/>
            <p:nvPr/>
          </p:nvSpPr>
          <p:spPr>
            <a:xfrm>
              <a:off x="0" y="0"/>
              <a:ext cx="13522277" cy="4580935"/>
            </a:xfrm>
            <a:custGeom>
              <a:rect b="b" l="l" r="r" t="t"/>
              <a:pathLst>
                <a:path extrusionOk="0" h="4580935" w="13522277">
                  <a:moveTo>
                    <a:pt x="7201" y="0"/>
                  </a:moveTo>
                  <a:lnTo>
                    <a:pt x="13515076" y="0"/>
                  </a:lnTo>
                  <a:cubicBezTo>
                    <a:pt x="13516986" y="0"/>
                    <a:pt x="13518818" y="759"/>
                    <a:pt x="13520169" y="2109"/>
                  </a:cubicBezTo>
                  <a:cubicBezTo>
                    <a:pt x="13521519" y="3459"/>
                    <a:pt x="13522277" y="5291"/>
                    <a:pt x="13522277" y="7201"/>
                  </a:cubicBezTo>
                  <a:lnTo>
                    <a:pt x="13522277" y="4573734"/>
                  </a:lnTo>
                  <a:cubicBezTo>
                    <a:pt x="13522277" y="4575644"/>
                    <a:pt x="13521519" y="4577475"/>
                    <a:pt x="13520169" y="4578826"/>
                  </a:cubicBezTo>
                  <a:cubicBezTo>
                    <a:pt x="13518818" y="4580176"/>
                    <a:pt x="13516986" y="4580935"/>
                    <a:pt x="13515076" y="4580935"/>
                  </a:cubicBezTo>
                  <a:lnTo>
                    <a:pt x="7201" y="4580935"/>
                  </a:lnTo>
                  <a:cubicBezTo>
                    <a:pt x="5291" y="4580935"/>
                    <a:pt x="3459" y="4580176"/>
                    <a:pt x="2109" y="4578826"/>
                  </a:cubicBezTo>
                  <a:cubicBezTo>
                    <a:pt x="759" y="4577475"/>
                    <a:pt x="0" y="4575644"/>
                    <a:pt x="0" y="4573734"/>
                  </a:cubicBezTo>
                  <a:lnTo>
                    <a:pt x="0" y="7201"/>
                  </a:lnTo>
                  <a:cubicBezTo>
                    <a:pt x="0" y="5291"/>
                    <a:pt x="759" y="3459"/>
                    <a:pt x="2109" y="2109"/>
                  </a:cubicBezTo>
                  <a:cubicBezTo>
                    <a:pt x="3459" y="759"/>
                    <a:pt x="5291" y="0"/>
                    <a:pt x="720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3"/>
            <p:cNvSpPr txBox="1"/>
            <p:nvPr/>
          </p:nvSpPr>
          <p:spPr>
            <a:xfrm>
              <a:off x="0" y="-47625"/>
              <a:ext cx="13522276" cy="46285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3" name="Google Shape;493;p23"/>
          <p:cNvGrpSpPr/>
          <p:nvPr/>
        </p:nvGrpSpPr>
        <p:grpSpPr>
          <a:xfrm>
            <a:off x="499808" y="-530248"/>
            <a:ext cx="995118" cy="2475074"/>
            <a:chOff x="0" y="-47625"/>
            <a:chExt cx="262089" cy="651871"/>
          </a:xfrm>
        </p:grpSpPr>
        <p:sp>
          <p:nvSpPr>
            <p:cNvPr id="494" name="Google Shape;494;p23"/>
            <p:cNvSpPr/>
            <p:nvPr/>
          </p:nvSpPr>
          <p:spPr>
            <a:xfrm>
              <a:off x="0" y="0"/>
              <a:ext cx="262089" cy="604246"/>
            </a:xfrm>
            <a:custGeom>
              <a:rect b="b" l="l" r="r" t="t"/>
              <a:pathLst>
                <a:path extrusionOk="0" h="604246" w="262089">
                  <a:moveTo>
                    <a:pt x="116698" y="0"/>
                  </a:moveTo>
                  <a:lnTo>
                    <a:pt x="145390" y="0"/>
                  </a:lnTo>
                  <a:cubicBezTo>
                    <a:pt x="176341" y="0"/>
                    <a:pt x="206023" y="12295"/>
                    <a:pt x="227909" y="34180"/>
                  </a:cubicBezTo>
                  <a:cubicBezTo>
                    <a:pt x="249794" y="56065"/>
                    <a:pt x="262089" y="85748"/>
                    <a:pt x="262089" y="116698"/>
                  </a:cubicBezTo>
                  <a:lnTo>
                    <a:pt x="262089" y="487548"/>
                  </a:lnTo>
                  <a:cubicBezTo>
                    <a:pt x="262089" y="518498"/>
                    <a:pt x="249794" y="548181"/>
                    <a:pt x="227909" y="570066"/>
                  </a:cubicBezTo>
                  <a:cubicBezTo>
                    <a:pt x="206023" y="591951"/>
                    <a:pt x="176341" y="604246"/>
                    <a:pt x="145390" y="604246"/>
                  </a:cubicBezTo>
                  <a:lnTo>
                    <a:pt x="116698" y="604246"/>
                  </a:lnTo>
                  <a:cubicBezTo>
                    <a:pt x="85748" y="604246"/>
                    <a:pt x="56065" y="591951"/>
                    <a:pt x="34180" y="570066"/>
                  </a:cubicBezTo>
                  <a:cubicBezTo>
                    <a:pt x="12295" y="548181"/>
                    <a:pt x="0" y="518498"/>
                    <a:pt x="0" y="487548"/>
                  </a:cubicBezTo>
                  <a:lnTo>
                    <a:pt x="0" y="116698"/>
                  </a:lnTo>
                  <a:cubicBezTo>
                    <a:pt x="0" y="85748"/>
                    <a:pt x="12295" y="56065"/>
                    <a:pt x="34180" y="34180"/>
                  </a:cubicBezTo>
                  <a:cubicBezTo>
                    <a:pt x="56065" y="12295"/>
                    <a:pt x="85748" y="0"/>
                    <a:pt x="116698"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3"/>
            <p:cNvSpPr txBox="1"/>
            <p:nvPr/>
          </p:nvSpPr>
          <p:spPr>
            <a:xfrm>
              <a:off x="0" y="-47625"/>
              <a:ext cx="262089" cy="65187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6" name="Google Shape;496;p23"/>
          <p:cNvGrpSpPr/>
          <p:nvPr/>
        </p:nvGrpSpPr>
        <p:grpSpPr>
          <a:xfrm>
            <a:off x="17048106" y="224973"/>
            <a:ext cx="3247043" cy="1426628"/>
            <a:chOff x="0" y="-47625"/>
            <a:chExt cx="855188" cy="375737"/>
          </a:xfrm>
        </p:grpSpPr>
        <p:sp>
          <p:nvSpPr>
            <p:cNvPr id="497" name="Google Shape;497;p23"/>
            <p:cNvSpPr/>
            <p:nvPr/>
          </p:nvSpPr>
          <p:spPr>
            <a:xfrm>
              <a:off x="0" y="0"/>
              <a:ext cx="855188" cy="328112"/>
            </a:xfrm>
            <a:custGeom>
              <a:rect b="b" l="l" r="r" t="t"/>
              <a:pathLst>
                <a:path extrusionOk="0" h="328112" w="855188">
                  <a:moveTo>
                    <a:pt x="35764" y="0"/>
                  </a:moveTo>
                  <a:lnTo>
                    <a:pt x="819424" y="0"/>
                  </a:lnTo>
                  <a:cubicBezTo>
                    <a:pt x="828909" y="0"/>
                    <a:pt x="838006" y="3768"/>
                    <a:pt x="844713" y="10475"/>
                  </a:cubicBezTo>
                  <a:cubicBezTo>
                    <a:pt x="851420" y="17182"/>
                    <a:pt x="855188" y="26279"/>
                    <a:pt x="855188" y="35764"/>
                  </a:cubicBezTo>
                  <a:lnTo>
                    <a:pt x="855188" y="292348"/>
                  </a:lnTo>
                  <a:cubicBezTo>
                    <a:pt x="855188" y="301833"/>
                    <a:pt x="851420" y="310930"/>
                    <a:pt x="844713" y="317637"/>
                  </a:cubicBezTo>
                  <a:cubicBezTo>
                    <a:pt x="838006" y="324344"/>
                    <a:pt x="828909" y="328112"/>
                    <a:pt x="819424" y="328112"/>
                  </a:cubicBezTo>
                  <a:lnTo>
                    <a:pt x="35764" y="328112"/>
                  </a:lnTo>
                  <a:cubicBezTo>
                    <a:pt x="26279" y="328112"/>
                    <a:pt x="17182" y="324344"/>
                    <a:pt x="10475" y="317637"/>
                  </a:cubicBezTo>
                  <a:cubicBezTo>
                    <a:pt x="3768" y="310930"/>
                    <a:pt x="0" y="301833"/>
                    <a:pt x="0" y="292348"/>
                  </a:cubicBezTo>
                  <a:lnTo>
                    <a:pt x="0" y="35764"/>
                  </a:lnTo>
                  <a:cubicBezTo>
                    <a:pt x="0" y="26279"/>
                    <a:pt x="3768" y="17182"/>
                    <a:pt x="10475" y="10475"/>
                  </a:cubicBezTo>
                  <a:cubicBezTo>
                    <a:pt x="17182" y="3768"/>
                    <a:pt x="26279" y="0"/>
                    <a:pt x="3576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3"/>
            <p:cNvSpPr txBox="1"/>
            <p:nvPr/>
          </p:nvSpPr>
          <p:spPr>
            <a:xfrm>
              <a:off x="0" y="-47625"/>
              <a:ext cx="855188" cy="37573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9" name="Google Shape;499;p23"/>
          <p:cNvGrpSpPr/>
          <p:nvPr/>
        </p:nvGrpSpPr>
        <p:grpSpPr>
          <a:xfrm>
            <a:off x="1494927" y="8560295"/>
            <a:ext cx="1798928" cy="3051609"/>
            <a:chOff x="0" y="-47625"/>
            <a:chExt cx="1219516" cy="2068724"/>
          </a:xfrm>
        </p:grpSpPr>
        <p:sp>
          <p:nvSpPr>
            <p:cNvPr id="500" name="Google Shape;500;p23"/>
            <p:cNvSpPr/>
            <p:nvPr/>
          </p:nvSpPr>
          <p:spPr>
            <a:xfrm>
              <a:off x="0" y="0"/>
              <a:ext cx="1219516" cy="2021099"/>
            </a:xfrm>
            <a:custGeom>
              <a:rect b="b" l="l" r="r" t="t"/>
              <a:pathLst>
                <a:path extrusionOk="0" h="2021099" w="1219516">
                  <a:moveTo>
                    <a:pt x="64554" y="0"/>
                  </a:moveTo>
                  <a:lnTo>
                    <a:pt x="1154961" y="0"/>
                  </a:lnTo>
                  <a:cubicBezTo>
                    <a:pt x="1172082" y="0"/>
                    <a:pt x="1188502" y="6801"/>
                    <a:pt x="1200608" y="18908"/>
                  </a:cubicBezTo>
                  <a:cubicBezTo>
                    <a:pt x="1212715" y="31014"/>
                    <a:pt x="1219516" y="47434"/>
                    <a:pt x="1219516" y="64554"/>
                  </a:cubicBezTo>
                  <a:lnTo>
                    <a:pt x="1219516" y="1956545"/>
                  </a:lnTo>
                  <a:cubicBezTo>
                    <a:pt x="1219516" y="1992197"/>
                    <a:pt x="1190614" y="2021099"/>
                    <a:pt x="1154961" y="2021099"/>
                  </a:cubicBezTo>
                  <a:lnTo>
                    <a:pt x="64554" y="2021099"/>
                  </a:lnTo>
                  <a:cubicBezTo>
                    <a:pt x="28902" y="2021099"/>
                    <a:pt x="0" y="1992197"/>
                    <a:pt x="0" y="1956545"/>
                  </a:cubicBezTo>
                  <a:lnTo>
                    <a:pt x="0" y="64554"/>
                  </a:lnTo>
                  <a:cubicBezTo>
                    <a:pt x="0" y="28902"/>
                    <a:pt x="28902" y="0"/>
                    <a:pt x="6455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23"/>
            <p:cNvSpPr txBox="1"/>
            <p:nvPr/>
          </p:nvSpPr>
          <p:spPr>
            <a:xfrm>
              <a:off x="0" y="-47625"/>
              <a:ext cx="1219516" cy="206872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2" name="Google Shape;502;p23"/>
          <p:cNvGrpSpPr/>
          <p:nvPr/>
        </p:nvGrpSpPr>
        <p:grpSpPr>
          <a:xfrm>
            <a:off x="1013754" y="364916"/>
            <a:ext cx="1146543" cy="1286685"/>
            <a:chOff x="0" y="-47625"/>
            <a:chExt cx="777256" cy="872260"/>
          </a:xfrm>
        </p:grpSpPr>
        <p:sp>
          <p:nvSpPr>
            <p:cNvPr id="503" name="Google Shape;503;p23"/>
            <p:cNvSpPr/>
            <p:nvPr/>
          </p:nvSpPr>
          <p:spPr>
            <a:xfrm>
              <a:off x="0" y="0"/>
              <a:ext cx="777256" cy="824635"/>
            </a:xfrm>
            <a:custGeom>
              <a:rect b="b" l="l" r="r" t="t"/>
              <a:pathLst>
                <a:path extrusionOk="0" h="824635" w="777256">
                  <a:moveTo>
                    <a:pt x="101286" y="0"/>
                  </a:moveTo>
                  <a:lnTo>
                    <a:pt x="675970" y="0"/>
                  </a:lnTo>
                  <a:cubicBezTo>
                    <a:pt x="731908" y="0"/>
                    <a:pt x="777256" y="45347"/>
                    <a:pt x="777256" y="101286"/>
                  </a:cubicBezTo>
                  <a:lnTo>
                    <a:pt x="777256" y="723349"/>
                  </a:lnTo>
                  <a:cubicBezTo>
                    <a:pt x="777256" y="750212"/>
                    <a:pt x="766585" y="775974"/>
                    <a:pt x="747590" y="794969"/>
                  </a:cubicBezTo>
                  <a:cubicBezTo>
                    <a:pt x="728595" y="813964"/>
                    <a:pt x="702832" y="824635"/>
                    <a:pt x="675970" y="824635"/>
                  </a:cubicBezTo>
                  <a:lnTo>
                    <a:pt x="101286" y="824635"/>
                  </a:lnTo>
                  <a:cubicBezTo>
                    <a:pt x="74423" y="824635"/>
                    <a:pt x="48661" y="813964"/>
                    <a:pt x="29666" y="794969"/>
                  </a:cubicBezTo>
                  <a:cubicBezTo>
                    <a:pt x="10671" y="775974"/>
                    <a:pt x="0" y="750212"/>
                    <a:pt x="0" y="723349"/>
                  </a:cubicBezTo>
                  <a:lnTo>
                    <a:pt x="0" y="101286"/>
                  </a:lnTo>
                  <a:cubicBezTo>
                    <a:pt x="0" y="74423"/>
                    <a:pt x="10671" y="48661"/>
                    <a:pt x="29666" y="29666"/>
                  </a:cubicBezTo>
                  <a:cubicBezTo>
                    <a:pt x="48661" y="10671"/>
                    <a:pt x="74423" y="0"/>
                    <a:pt x="10128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3"/>
            <p:cNvSpPr txBox="1"/>
            <p:nvPr/>
          </p:nvSpPr>
          <p:spPr>
            <a:xfrm>
              <a:off x="0" y="-47625"/>
              <a:ext cx="777256" cy="8722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05" name="Google Shape;505;p23"/>
          <p:cNvSpPr txBox="1"/>
          <p:nvPr/>
        </p:nvSpPr>
        <p:spPr>
          <a:xfrm>
            <a:off x="1176225" y="1651575"/>
            <a:ext cx="10965000" cy="66495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1200"/>
              </a:spcBef>
              <a:spcAft>
                <a:spcPts val="0"/>
              </a:spcAft>
              <a:buNone/>
            </a:pPr>
            <a:r>
              <a:rPr b="1" lang="en-US" sz="1100"/>
              <a:t>              </a:t>
            </a:r>
            <a:r>
              <a:rPr b="1" lang="en-US" sz="4000"/>
              <a:t>Share Ownership Pattern</a:t>
            </a:r>
            <a:endParaRPr b="1" sz="4000"/>
          </a:p>
          <a:p>
            <a:pPr indent="0" lvl="0" marL="0" marR="0" rtl="0" algn="l">
              <a:lnSpc>
                <a:spcPct val="120000"/>
              </a:lnSpc>
              <a:spcBef>
                <a:spcPts val="1200"/>
              </a:spcBef>
              <a:spcAft>
                <a:spcPts val="0"/>
              </a:spcAft>
              <a:buNone/>
            </a:pPr>
            <a:r>
              <a:rPr b="1" lang="en-US" sz="4000"/>
              <a:t>        	</a:t>
            </a:r>
            <a:r>
              <a:rPr lang="en-US" sz="4000"/>
              <a:t>In both the UK and the US, there has been a marked shift of stock ownership during the postwar period from individual shareholders to institutional shareholders.  In 1990, institutional investors held approximately 61% of the shares of UK corporations, and individuals held approximately 21%.  (In 1981, individuals held 38%.)  </a:t>
            </a:r>
            <a:endParaRPr sz="4000">
              <a:solidFill>
                <a:srgbClr val="EDC253"/>
              </a:solidFill>
              <a:latin typeface="Cormorant SC"/>
              <a:ea typeface="Cormorant SC"/>
              <a:cs typeface="Cormorant SC"/>
              <a:sym typeface="Cormorant SC"/>
            </a:endParaRPr>
          </a:p>
        </p:txBody>
      </p:sp>
      <p:grpSp>
        <p:nvGrpSpPr>
          <p:cNvPr id="506" name="Google Shape;506;p23"/>
          <p:cNvGrpSpPr/>
          <p:nvPr/>
        </p:nvGrpSpPr>
        <p:grpSpPr>
          <a:xfrm>
            <a:off x="-401911" y="1270689"/>
            <a:ext cx="1803439" cy="1286685"/>
            <a:chOff x="0" y="-47625"/>
            <a:chExt cx="1222574" cy="872260"/>
          </a:xfrm>
        </p:grpSpPr>
        <p:sp>
          <p:nvSpPr>
            <p:cNvPr id="507" name="Google Shape;507;p23"/>
            <p:cNvSpPr/>
            <p:nvPr/>
          </p:nvSpPr>
          <p:spPr>
            <a:xfrm>
              <a:off x="0" y="0"/>
              <a:ext cx="1222574" cy="824635"/>
            </a:xfrm>
            <a:custGeom>
              <a:rect b="b" l="l" r="r" t="t"/>
              <a:pathLst>
                <a:path extrusionOk="0" h="824635" w="1222574">
                  <a:moveTo>
                    <a:pt x="64393" y="0"/>
                  </a:moveTo>
                  <a:lnTo>
                    <a:pt x="1158181" y="0"/>
                  </a:lnTo>
                  <a:cubicBezTo>
                    <a:pt x="1175259" y="0"/>
                    <a:pt x="1191638" y="6784"/>
                    <a:pt x="1203714" y="18860"/>
                  </a:cubicBezTo>
                  <a:cubicBezTo>
                    <a:pt x="1215790" y="30936"/>
                    <a:pt x="1222574" y="47315"/>
                    <a:pt x="1222574" y="64393"/>
                  </a:cubicBezTo>
                  <a:lnTo>
                    <a:pt x="1222574" y="760242"/>
                  </a:lnTo>
                  <a:cubicBezTo>
                    <a:pt x="1222574" y="777320"/>
                    <a:pt x="1215790" y="793699"/>
                    <a:pt x="1203714" y="805775"/>
                  </a:cubicBezTo>
                  <a:cubicBezTo>
                    <a:pt x="1191638" y="817851"/>
                    <a:pt x="1175259" y="824635"/>
                    <a:pt x="1158181" y="824635"/>
                  </a:cubicBezTo>
                  <a:lnTo>
                    <a:pt x="64393" y="824635"/>
                  </a:lnTo>
                  <a:cubicBezTo>
                    <a:pt x="47315" y="824635"/>
                    <a:pt x="30936" y="817851"/>
                    <a:pt x="18860" y="805775"/>
                  </a:cubicBezTo>
                  <a:cubicBezTo>
                    <a:pt x="6784" y="793699"/>
                    <a:pt x="0" y="777320"/>
                    <a:pt x="0" y="760242"/>
                  </a:cubicBezTo>
                  <a:lnTo>
                    <a:pt x="0" y="64393"/>
                  </a:lnTo>
                  <a:cubicBezTo>
                    <a:pt x="0" y="47315"/>
                    <a:pt x="6784" y="30936"/>
                    <a:pt x="18860" y="18860"/>
                  </a:cubicBezTo>
                  <a:cubicBezTo>
                    <a:pt x="30936" y="6784"/>
                    <a:pt x="47315" y="0"/>
                    <a:pt x="6439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3"/>
            <p:cNvSpPr txBox="1"/>
            <p:nvPr/>
          </p:nvSpPr>
          <p:spPr>
            <a:xfrm>
              <a:off x="0" y="-47625"/>
              <a:ext cx="1222574" cy="87226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9" name="Google Shape;509;p23"/>
          <p:cNvGrpSpPr/>
          <p:nvPr/>
        </p:nvGrpSpPr>
        <p:grpSpPr>
          <a:xfrm>
            <a:off x="13705286" y="9188048"/>
            <a:ext cx="2251793" cy="933178"/>
            <a:chOff x="0" y="-47625"/>
            <a:chExt cx="1526519" cy="632613"/>
          </a:xfrm>
        </p:grpSpPr>
        <p:sp>
          <p:nvSpPr>
            <p:cNvPr id="510" name="Google Shape;510;p23"/>
            <p:cNvSpPr/>
            <p:nvPr/>
          </p:nvSpPr>
          <p:spPr>
            <a:xfrm>
              <a:off x="0" y="0"/>
              <a:ext cx="1526519" cy="584988"/>
            </a:xfrm>
            <a:custGeom>
              <a:rect b="b" l="l" r="r" t="t"/>
              <a:pathLst>
                <a:path extrusionOk="0" h="584988" w="1526519">
                  <a:moveTo>
                    <a:pt x="51572" y="0"/>
                  </a:moveTo>
                  <a:lnTo>
                    <a:pt x="1474947" y="0"/>
                  </a:lnTo>
                  <a:cubicBezTo>
                    <a:pt x="1488625" y="0"/>
                    <a:pt x="1501742" y="5433"/>
                    <a:pt x="1511414" y="15105"/>
                  </a:cubicBezTo>
                  <a:cubicBezTo>
                    <a:pt x="1521085" y="24777"/>
                    <a:pt x="1526519" y="37894"/>
                    <a:pt x="1526519" y="51572"/>
                  </a:cubicBezTo>
                  <a:lnTo>
                    <a:pt x="1526519" y="533417"/>
                  </a:lnTo>
                  <a:cubicBezTo>
                    <a:pt x="1526519" y="547094"/>
                    <a:pt x="1521085" y="560212"/>
                    <a:pt x="1511414" y="569883"/>
                  </a:cubicBezTo>
                  <a:cubicBezTo>
                    <a:pt x="1501742" y="579555"/>
                    <a:pt x="1488625" y="584988"/>
                    <a:pt x="1474947" y="584988"/>
                  </a:cubicBezTo>
                  <a:lnTo>
                    <a:pt x="51572" y="584988"/>
                  </a:lnTo>
                  <a:cubicBezTo>
                    <a:pt x="37894" y="584988"/>
                    <a:pt x="24777" y="579555"/>
                    <a:pt x="15105" y="569883"/>
                  </a:cubicBezTo>
                  <a:cubicBezTo>
                    <a:pt x="5433" y="560212"/>
                    <a:pt x="0" y="547094"/>
                    <a:pt x="0" y="533417"/>
                  </a:cubicBezTo>
                  <a:lnTo>
                    <a:pt x="0" y="51572"/>
                  </a:lnTo>
                  <a:cubicBezTo>
                    <a:pt x="0" y="37894"/>
                    <a:pt x="5433" y="24777"/>
                    <a:pt x="15105" y="15105"/>
                  </a:cubicBezTo>
                  <a:cubicBezTo>
                    <a:pt x="24777" y="5433"/>
                    <a:pt x="37894" y="0"/>
                    <a:pt x="5157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3"/>
            <p:cNvSpPr txBox="1"/>
            <p:nvPr/>
          </p:nvSpPr>
          <p:spPr>
            <a:xfrm>
              <a:off x="0" y="-47625"/>
              <a:ext cx="1526519" cy="6326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2" name="Google Shape;512;p23"/>
          <p:cNvGrpSpPr/>
          <p:nvPr/>
        </p:nvGrpSpPr>
        <p:grpSpPr>
          <a:xfrm>
            <a:off x="2730841" y="221242"/>
            <a:ext cx="1494862" cy="1434105"/>
            <a:chOff x="0" y="-47625"/>
            <a:chExt cx="1013397" cy="972209"/>
          </a:xfrm>
        </p:grpSpPr>
        <p:sp>
          <p:nvSpPr>
            <p:cNvPr id="513" name="Google Shape;513;p23"/>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3"/>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15" name="Google Shape;515;p23"/>
          <p:cNvPicPr preferRelativeResize="0"/>
          <p:nvPr/>
        </p:nvPicPr>
        <p:blipFill>
          <a:blip r:embed="rId5">
            <a:alphaModFix/>
          </a:blip>
          <a:stretch>
            <a:fillRect/>
          </a:stretch>
        </p:blipFill>
        <p:spPr>
          <a:xfrm>
            <a:off x="12489538" y="1830489"/>
            <a:ext cx="4683250" cy="6625999"/>
          </a:xfrm>
          <a:prstGeom prst="rect">
            <a:avLst/>
          </a:prstGeom>
          <a:noFill/>
          <a:ln>
            <a:noFill/>
          </a:ln>
        </p:spPr>
      </p:pic>
      <p:grpSp>
        <p:nvGrpSpPr>
          <p:cNvPr id="516" name="Google Shape;516;p23"/>
          <p:cNvGrpSpPr/>
          <p:nvPr/>
        </p:nvGrpSpPr>
        <p:grpSpPr>
          <a:xfrm>
            <a:off x="14914595" y="8175152"/>
            <a:ext cx="3089814" cy="3385514"/>
            <a:chOff x="0" y="-47625"/>
            <a:chExt cx="2094624" cy="2295083"/>
          </a:xfrm>
        </p:grpSpPr>
        <p:sp>
          <p:nvSpPr>
            <p:cNvPr id="517" name="Google Shape;517;p23"/>
            <p:cNvSpPr/>
            <p:nvPr/>
          </p:nvSpPr>
          <p:spPr>
            <a:xfrm>
              <a:off x="0" y="0"/>
              <a:ext cx="2094624" cy="2247458"/>
            </a:xfrm>
            <a:custGeom>
              <a:rect b="b" l="l" r="r" t="t"/>
              <a:pathLst>
                <a:path extrusionOk="0" h="2247458" w="2094624">
                  <a:moveTo>
                    <a:pt x="37584" y="0"/>
                  </a:moveTo>
                  <a:lnTo>
                    <a:pt x="2057039" y="0"/>
                  </a:lnTo>
                  <a:cubicBezTo>
                    <a:pt x="2067007" y="0"/>
                    <a:pt x="2076567" y="3960"/>
                    <a:pt x="2083615" y="11008"/>
                  </a:cubicBezTo>
                  <a:cubicBezTo>
                    <a:pt x="2090664" y="18057"/>
                    <a:pt x="2094624" y="27616"/>
                    <a:pt x="2094624" y="37584"/>
                  </a:cubicBezTo>
                  <a:lnTo>
                    <a:pt x="2094624" y="2209873"/>
                  </a:lnTo>
                  <a:cubicBezTo>
                    <a:pt x="2094624" y="2230631"/>
                    <a:pt x="2077796" y="2247458"/>
                    <a:pt x="2057039" y="2247458"/>
                  </a:cubicBezTo>
                  <a:lnTo>
                    <a:pt x="37584" y="2247458"/>
                  </a:lnTo>
                  <a:cubicBezTo>
                    <a:pt x="27616" y="2247458"/>
                    <a:pt x="18057" y="2243498"/>
                    <a:pt x="11008" y="2236450"/>
                  </a:cubicBezTo>
                  <a:cubicBezTo>
                    <a:pt x="3960" y="2229401"/>
                    <a:pt x="0" y="2219841"/>
                    <a:pt x="0" y="2209873"/>
                  </a:cubicBezTo>
                  <a:lnTo>
                    <a:pt x="0" y="37584"/>
                  </a:lnTo>
                  <a:cubicBezTo>
                    <a:pt x="0" y="27616"/>
                    <a:pt x="3960" y="18057"/>
                    <a:pt x="11008" y="11008"/>
                  </a:cubicBezTo>
                  <a:cubicBezTo>
                    <a:pt x="18057" y="3960"/>
                    <a:pt x="27616" y="0"/>
                    <a:pt x="3758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23"/>
            <p:cNvSpPr txBox="1"/>
            <p:nvPr/>
          </p:nvSpPr>
          <p:spPr>
            <a:xfrm>
              <a:off x="0" y="-47625"/>
              <a:ext cx="2094624" cy="229508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2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524" name="Google Shape;524;p2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525" name="Google Shape;525;p24"/>
          <p:cNvGrpSpPr/>
          <p:nvPr/>
        </p:nvGrpSpPr>
        <p:grpSpPr>
          <a:xfrm>
            <a:off x="-837325" y="1586175"/>
            <a:ext cx="19125909" cy="7684105"/>
            <a:chOff x="0" y="-47625"/>
            <a:chExt cx="13522277" cy="4628700"/>
          </a:xfrm>
        </p:grpSpPr>
        <p:sp>
          <p:nvSpPr>
            <p:cNvPr id="526" name="Google Shape;526;p24"/>
            <p:cNvSpPr/>
            <p:nvPr/>
          </p:nvSpPr>
          <p:spPr>
            <a:xfrm>
              <a:off x="0" y="0"/>
              <a:ext cx="13522277" cy="4580935"/>
            </a:xfrm>
            <a:custGeom>
              <a:rect b="b" l="l" r="r" t="t"/>
              <a:pathLst>
                <a:path extrusionOk="0" h="4580935" w="13522277">
                  <a:moveTo>
                    <a:pt x="7201" y="0"/>
                  </a:moveTo>
                  <a:lnTo>
                    <a:pt x="13515076" y="0"/>
                  </a:lnTo>
                  <a:cubicBezTo>
                    <a:pt x="13516986" y="0"/>
                    <a:pt x="13518818" y="759"/>
                    <a:pt x="13520169" y="2109"/>
                  </a:cubicBezTo>
                  <a:cubicBezTo>
                    <a:pt x="13521519" y="3459"/>
                    <a:pt x="13522277" y="5291"/>
                    <a:pt x="13522277" y="7201"/>
                  </a:cubicBezTo>
                  <a:lnTo>
                    <a:pt x="13522277" y="4573734"/>
                  </a:lnTo>
                  <a:cubicBezTo>
                    <a:pt x="13522277" y="4575644"/>
                    <a:pt x="13521519" y="4577475"/>
                    <a:pt x="13520169" y="4578826"/>
                  </a:cubicBezTo>
                  <a:cubicBezTo>
                    <a:pt x="13518818" y="4580176"/>
                    <a:pt x="13516986" y="4580935"/>
                    <a:pt x="13515076" y="4580935"/>
                  </a:cubicBezTo>
                  <a:lnTo>
                    <a:pt x="7201" y="4580935"/>
                  </a:lnTo>
                  <a:cubicBezTo>
                    <a:pt x="5291" y="4580935"/>
                    <a:pt x="3459" y="4580176"/>
                    <a:pt x="2109" y="4578826"/>
                  </a:cubicBezTo>
                  <a:cubicBezTo>
                    <a:pt x="759" y="4577475"/>
                    <a:pt x="0" y="4575644"/>
                    <a:pt x="0" y="4573734"/>
                  </a:cubicBezTo>
                  <a:lnTo>
                    <a:pt x="0" y="7201"/>
                  </a:lnTo>
                  <a:cubicBezTo>
                    <a:pt x="0" y="5291"/>
                    <a:pt x="759" y="3459"/>
                    <a:pt x="2109" y="2109"/>
                  </a:cubicBezTo>
                  <a:cubicBezTo>
                    <a:pt x="3459" y="759"/>
                    <a:pt x="5291" y="0"/>
                    <a:pt x="720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4"/>
            <p:cNvSpPr txBox="1"/>
            <p:nvPr/>
          </p:nvSpPr>
          <p:spPr>
            <a:xfrm>
              <a:off x="0" y="-47625"/>
              <a:ext cx="13522200" cy="4628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28" name="Google Shape;528;p24"/>
          <p:cNvGrpSpPr/>
          <p:nvPr/>
        </p:nvGrpSpPr>
        <p:grpSpPr>
          <a:xfrm>
            <a:off x="499808" y="-530249"/>
            <a:ext cx="995547" cy="2475199"/>
            <a:chOff x="0" y="-47625"/>
            <a:chExt cx="262200" cy="651900"/>
          </a:xfrm>
        </p:grpSpPr>
        <p:sp>
          <p:nvSpPr>
            <p:cNvPr id="529" name="Google Shape;529;p24"/>
            <p:cNvSpPr/>
            <p:nvPr/>
          </p:nvSpPr>
          <p:spPr>
            <a:xfrm>
              <a:off x="0" y="0"/>
              <a:ext cx="262089" cy="604246"/>
            </a:xfrm>
            <a:custGeom>
              <a:rect b="b" l="l" r="r" t="t"/>
              <a:pathLst>
                <a:path extrusionOk="0" h="604246" w="262089">
                  <a:moveTo>
                    <a:pt x="116698" y="0"/>
                  </a:moveTo>
                  <a:lnTo>
                    <a:pt x="145390" y="0"/>
                  </a:lnTo>
                  <a:cubicBezTo>
                    <a:pt x="176341" y="0"/>
                    <a:pt x="206023" y="12295"/>
                    <a:pt x="227909" y="34180"/>
                  </a:cubicBezTo>
                  <a:cubicBezTo>
                    <a:pt x="249794" y="56065"/>
                    <a:pt x="262089" y="85748"/>
                    <a:pt x="262089" y="116698"/>
                  </a:cubicBezTo>
                  <a:lnTo>
                    <a:pt x="262089" y="487548"/>
                  </a:lnTo>
                  <a:cubicBezTo>
                    <a:pt x="262089" y="518498"/>
                    <a:pt x="249794" y="548181"/>
                    <a:pt x="227909" y="570066"/>
                  </a:cubicBezTo>
                  <a:cubicBezTo>
                    <a:pt x="206023" y="591951"/>
                    <a:pt x="176341" y="604246"/>
                    <a:pt x="145390" y="604246"/>
                  </a:cubicBezTo>
                  <a:lnTo>
                    <a:pt x="116698" y="604246"/>
                  </a:lnTo>
                  <a:cubicBezTo>
                    <a:pt x="85748" y="604246"/>
                    <a:pt x="56065" y="591951"/>
                    <a:pt x="34180" y="570066"/>
                  </a:cubicBezTo>
                  <a:cubicBezTo>
                    <a:pt x="12295" y="548181"/>
                    <a:pt x="0" y="518498"/>
                    <a:pt x="0" y="487548"/>
                  </a:cubicBezTo>
                  <a:lnTo>
                    <a:pt x="0" y="116698"/>
                  </a:lnTo>
                  <a:cubicBezTo>
                    <a:pt x="0" y="85748"/>
                    <a:pt x="12295" y="56065"/>
                    <a:pt x="34180" y="34180"/>
                  </a:cubicBezTo>
                  <a:cubicBezTo>
                    <a:pt x="56065" y="12295"/>
                    <a:pt x="85748" y="0"/>
                    <a:pt x="116698"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4"/>
            <p:cNvSpPr txBox="1"/>
            <p:nvPr/>
          </p:nvSpPr>
          <p:spPr>
            <a:xfrm>
              <a:off x="0" y="-47625"/>
              <a:ext cx="262200" cy="651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1" name="Google Shape;531;p24"/>
          <p:cNvGrpSpPr/>
          <p:nvPr/>
        </p:nvGrpSpPr>
        <p:grpSpPr>
          <a:xfrm>
            <a:off x="17048106" y="224972"/>
            <a:ext cx="3247489" cy="1426636"/>
            <a:chOff x="0" y="-47625"/>
            <a:chExt cx="855300" cy="375737"/>
          </a:xfrm>
        </p:grpSpPr>
        <p:sp>
          <p:nvSpPr>
            <p:cNvPr id="532" name="Google Shape;532;p24"/>
            <p:cNvSpPr/>
            <p:nvPr/>
          </p:nvSpPr>
          <p:spPr>
            <a:xfrm>
              <a:off x="0" y="0"/>
              <a:ext cx="855188" cy="328112"/>
            </a:xfrm>
            <a:custGeom>
              <a:rect b="b" l="l" r="r" t="t"/>
              <a:pathLst>
                <a:path extrusionOk="0" h="328112" w="855188">
                  <a:moveTo>
                    <a:pt x="35764" y="0"/>
                  </a:moveTo>
                  <a:lnTo>
                    <a:pt x="819424" y="0"/>
                  </a:lnTo>
                  <a:cubicBezTo>
                    <a:pt x="828909" y="0"/>
                    <a:pt x="838006" y="3768"/>
                    <a:pt x="844713" y="10475"/>
                  </a:cubicBezTo>
                  <a:cubicBezTo>
                    <a:pt x="851420" y="17182"/>
                    <a:pt x="855188" y="26279"/>
                    <a:pt x="855188" y="35764"/>
                  </a:cubicBezTo>
                  <a:lnTo>
                    <a:pt x="855188" y="292348"/>
                  </a:lnTo>
                  <a:cubicBezTo>
                    <a:pt x="855188" y="301833"/>
                    <a:pt x="851420" y="310930"/>
                    <a:pt x="844713" y="317637"/>
                  </a:cubicBezTo>
                  <a:cubicBezTo>
                    <a:pt x="838006" y="324344"/>
                    <a:pt x="828909" y="328112"/>
                    <a:pt x="819424" y="328112"/>
                  </a:cubicBezTo>
                  <a:lnTo>
                    <a:pt x="35764" y="328112"/>
                  </a:lnTo>
                  <a:cubicBezTo>
                    <a:pt x="26279" y="328112"/>
                    <a:pt x="17182" y="324344"/>
                    <a:pt x="10475" y="317637"/>
                  </a:cubicBezTo>
                  <a:cubicBezTo>
                    <a:pt x="3768" y="310930"/>
                    <a:pt x="0" y="301833"/>
                    <a:pt x="0" y="292348"/>
                  </a:cubicBezTo>
                  <a:lnTo>
                    <a:pt x="0" y="35764"/>
                  </a:lnTo>
                  <a:cubicBezTo>
                    <a:pt x="0" y="26279"/>
                    <a:pt x="3768" y="17182"/>
                    <a:pt x="10475" y="10475"/>
                  </a:cubicBezTo>
                  <a:cubicBezTo>
                    <a:pt x="17182" y="3768"/>
                    <a:pt x="26279" y="0"/>
                    <a:pt x="3576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4"/>
            <p:cNvSpPr txBox="1"/>
            <p:nvPr/>
          </p:nvSpPr>
          <p:spPr>
            <a:xfrm>
              <a:off x="0" y="-47625"/>
              <a:ext cx="855300" cy="375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4" name="Google Shape;534;p24"/>
          <p:cNvGrpSpPr/>
          <p:nvPr/>
        </p:nvGrpSpPr>
        <p:grpSpPr>
          <a:xfrm>
            <a:off x="1013754" y="364916"/>
            <a:ext cx="1146595" cy="1286877"/>
            <a:chOff x="0" y="-47625"/>
            <a:chExt cx="777300" cy="872400"/>
          </a:xfrm>
        </p:grpSpPr>
        <p:sp>
          <p:nvSpPr>
            <p:cNvPr id="535" name="Google Shape;535;p24"/>
            <p:cNvSpPr/>
            <p:nvPr/>
          </p:nvSpPr>
          <p:spPr>
            <a:xfrm>
              <a:off x="0" y="0"/>
              <a:ext cx="777256" cy="824635"/>
            </a:xfrm>
            <a:custGeom>
              <a:rect b="b" l="l" r="r" t="t"/>
              <a:pathLst>
                <a:path extrusionOk="0" h="824635" w="777256">
                  <a:moveTo>
                    <a:pt x="101286" y="0"/>
                  </a:moveTo>
                  <a:lnTo>
                    <a:pt x="675970" y="0"/>
                  </a:lnTo>
                  <a:cubicBezTo>
                    <a:pt x="731908" y="0"/>
                    <a:pt x="777256" y="45347"/>
                    <a:pt x="777256" y="101286"/>
                  </a:cubicBezTo>
                  <a:lnTo>
                    <a:pt x="777256" y="723349"/>
                  </a:lnTo>
                  <a:cubicBezTo>
                    <a:pt x="777256" y="750212"/>
                    <a:pt x="766585" y="775974"/>
                    <a:pt x="747590" y="794969"/>
                  </a:cubicBezTo>
                  <a:cubicBezTo>
                    <a:pt x="728595" y="813964"/>
                    <a:pt x="702832" y="824635"/>
                    <a:pt x="675970" y="824635"/>
                  </a:cubicBezTo>
                  <a:lnTo>
                    <a:pt x="101286" y="824635"/>
                  </a:lnTo>
                  <a:cubicBezTo>
                    <a:pt x="74423" y="824635"/>
                    <a:pt x="48661" y="813964"/>
                    <a:pt x="29666" y="794969"/>
                  </a:cubicBezTo>
                  <a:cubicBezTo>
                    <a:pt x="10671" y="775974"/>
                    <a:pt x="0" y="750212"/>
                    <a:pt x="0" y="723349"/>
                  </a:cubicBezTo>
                  <a:lnTo>
                    <a:pt x="0" y="101286"/>
                  </a:lnTo>
                  <a:cubicBezTo>
                    <a:pt x="0" y="74423"/>
                    <a:pt x="10671" y="48661"/>
                    <a:pt x="29666" y="29666"/>
                  </a:cubicBezTo>
                  <a:cubicBezTo>
                    <a:pt x="48661" y="10671"/>
                    <a:pt x="74423" y="0"/>
                    <a:pt x="10128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4"/>
            <p:cNvSpPr txBox="1"/>
            <p:nvPr/>
          </p:nvSpPr>
          <p:spPr>
            <a:xfrm>
              <a:off x="0" y="-47625"/>
              <a:ext cx="7773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37" name="Google Shape;537;p24"/>
          <p:cNvSpPr txBox="1"/>
          <p:nvPr/>
        </p:nvSpPr>
        <p:spPr>
          <a:xfrm>
            <a:off x="1176225" y="1651575"/>
            <a:ext cx="10965000" cy="78762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b="1" lang="en-US" sz="3800"/>
              <a:t>Composition of the Board of Directors</a:t>
            </a:r>
            <a:endParaRPr sz="3800"/>
          </a:p>
          <a:p>
            <a:pPr indent="0" lvl="0" marL="0" rtl="0" algn="just">
              <a:lnSpc>
                <a:spcPct val="115000"/>
              </a:lnSpc>
              <a:spcBef>
                <a:spcPts val="1200"/>
              </a:spcBef>
              <a:spcAft>
                <a:spcPts val="0"/>
              </a:spcAft>
              <a:buNone/>
            </a:pPr>
            <a:r>
              <a:rPr lang="en-US" sz="3800"/>
              <a:t>        	The </a:t>
            </a:r>
            <a:r>
              <a:rPr b="1" lang="en-US" sz="3800"/>
              <a:t>board of directors</a:t>
            </a:r>
            <a:r>
              <a:rPr lang="en-US" sz="3800"/>
              <a:t> of most corporations that follow the </a:t>
            </a:r>
            <a:r>
              <a:rPr b="1" lang="en-US" sz="3800"/>
              <a:t>Anglo-US Model </a:t>
            </a:r>
            <a:r>
              <a:rPr lang="en-US" sz="3800"/>
              <a:t>includes both “</a:t>
            </a:r>
            <a:r>
              <a:rPr b="1" lang="en-US" sz="3800"/>
              <a:t>insiders</a:t>
            </a:r>
            <a:r>
              <a:rPr lang="en-US" sz="3800"/>
              <a:t>” and “</a:t>
            </a:r>
            <a:r>
              <a:rPr b="1" lang="en-US" sz="3800"/>
              <a:t>outsiders</a:t>
            </a:r>
            <a:r>
              <a:rPr lang="en-US" sz="3800"/>
              <a:t>”.  An “</a:t>
            </a:r>
            <a:r>
              <a:rPr b="1" lang="en-US" sz="3800"/>
              <a:t>insider</a:t>
            </a:r>
            <a:r>
              <a:rPr lang="en-US" sz="3800"/>
              <a:t>” is a person who is either employed by the corporation or can be an executive, manager, employee, or somebody who has significant personal and/or business relationships with corporate management.  An “</a:t>
            </a:r>
            <a:r>
              <a:rPr b="1" lang="en-US" sz="3800"/>
              <a:t>outsider</a:t>
            </a:r>
            <a:r>
              <a:rPr lang="en-US" sz="3800"/>
              <a:t>” is a person or institution which has no direct relationship with the corporation  or corporate management.</a:t>
            </a:r>
            <a:endParaRPr sz="3800"/>
          </a:p>
          <a:p>
            <a:pPr indent="0" lvl="0" marL="0" marR="0" rtl="0" algn="l">
              <a:lnSpc>
                <a:spcPct val="120000"/>
              </a:lnSpc>
              <a:spcBef>
                <a:spcPts val="1200"/>
              </a:spcBef>
              <a:spcAft>
                <a:spcPts val="0"/>
              </a:spcAft>
              <a:buNone/>
            </a:pPr>
            <a:r>
              <a:t/>
            </a:r>
            <a:endParaRPr b="1" sz="1100"/>
          </a:p>
        </p:txBody>
      </p:sp>
      <p:grpSp>
        <p:nvGrpSpPr>
          <p:cNvPr id="538" name="Google Shape;538;p24"/>
          <p:cNvGrpSpPr/>
          <p:nvPr/>
        </p:nvGrpSpPr>
        <p:grpSpPr>
          <a:xfrm>
            <a:off x="13705286" y="9188048"/>
            <a:ext cx="2251768" cy="933296"/>
            <a:chOff x="0" y="-47625"/>
            <a:chExt cx="1526519" cy="632700"/>
          </a:xfrm>
        </p:grpSpPr>
        <p:sp>
          <p:nvSpPr>
            <p:cNvPr id="539" name="Google Shape;539;p24"/>
            <p:cNvSpPr/>
            <p:nvPr/>
          </p:nvSpPr>
          <p:spPr>
            <a:xfrm>
              <a:off x="0" y="0"/>
              <a:ext cx="1526519" cy="584988"/>
            </a:xfrm>
            <a:custGeom>
              <a:rect b="b" l="l" r="r" t="t"/>
              <a:pathLst>
                <a:path extrusionOk="0" h="584988" w="1526519">
                  <a:moveTo>
                    <a:pt x="51572" y="0"/>
                  </a:moveTo>
                  <a:lnTo>
                    <a:pt x="1474947" y="0"/>
                  </a:lnTo>
                  <a:cubicBezTo>
                    <a:pt x="1488625" y="0"/>
                    <a:pt x="1501742" y="5433"/>
                    <a:pt x="1511414" y="15105"/>
                  </a:cubicBezTo>
                  <a:cubicBezTo>
                    <a:pt x="1521085" y="24777"/>
                    <a:pt x="1526519" y="37894"/>
                    <a:pt x="1526519" y="51572"/>
                  </a:cubicBezTo>
                  <a:lnTo>
                    <a:pt x="1526519" y="533417"/>
                  </a:lnTo>
                  <a:cubicBezTo>
                    <a:pt x="1526519" y="547094"/>
                    <a:pt x="1521085" y="560212"/>
                    <a:pt x="1511414" y="569883"/>
                  </a:cubicBezTo>
                  <a:cubicBezTo>
                    <a:pt x="1501742" y="579555"/>
                    <a:pt x="1488625" y="584988"/>
                    <a:pt x="1474947" y="584988"/>
                  </a:cubicBezTo>
                  <a:lnTo>
                    <a:pt x="51572" y="584988"/>
                  </a:lnTo>
                  <a:cubicBezTo>
                    <a:pt x="37894" y="584988"/>
                    <a:pt x="24777" y="579555"/>
                    <a:pt x="15105" y="569883"/>
                  </a:cubicBezTo>
                  <a:cubicBezTo>
                    <a:pt x="5433" y="560212"/>
                    <a:pt x="0" y="547094"/>
                    <a:pt x="0" y="533417"/>
                  </a:cubicBezTo>
                  <a:lnTo>
                    <a:pt x="0" y="51572"/>
                  </a:lnTo>
                  <a:cubicBezTo>
                    <a:pt x="0" y="37894"/>
                    <a:pt x="5433" y="24777"/>
                    <a:pt x="15105" y="15105"/>
                  </a:cubicBezTo>
                  <a:cubicBezTo>
                    <a:pt x="24777" y="5433"/>
                    <a:pt x="37894" y="0"/>
                    <a:pt x="51572"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4"/>
            <p:cNvSpPr txBox="1"/>
            <p:nvPr/>
          </p:nvSpPr>
          <p:spPr>
            <a:xfrm>
              <a:off x="0" y="-47625"/>
              <a:ext cx="1526400" cy="63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1" name="Google Shape;541;p24"/>
          <p:cNvGrpSpPr/>
          <p:nvPr/>
        </p:nvGrpSpPr>
        <p:grpSpPr>
          <a:xfrm>
            <a:off x="2730841" y="221242"/>
            <a:ext cx="1494866" cy="1434240"/>
            <a:chOff x="0" y="-47625"/>
            <a:chExt cx="1013400" cy="972300"/>
          </a:xfrm>
        </p:grpSpPr>
        <p:sp>
          <p:nvSpPr>
            <p:cNvPr id="542" name="Google Shape;542;p24"/>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44" name="Google Shape;544;p24"/>
          <p:cNvPicPr preferRelativeResize="0"/>
          <p:nvPr/>
        </p:nvPicPr>
        <p:blipFill>
          <a:blip r:embed="rId5">
            <a:alphaModFix/>
          </a:blip>
          <a:stretch>
            <a:fillRect/>
          </a:stretch>
        </p:blipFill>
        <p:spPr>
          <a:xfrm>
            <a:off x="12489538" y="1830489"/>
            <a:ext cx="4683250" cy="6625999"/>
          </a:xfrm>
          <a:prstGeom prst="rect">
            <a:avLst/>
          </a:prstGeom>
          <a:noFill/>
          <a:ln>
            <a:noFill/>
          </a:ln>
        </p:spPr>
      </p:pic>
      <p:grpSp>
        <p:nvGrpSpPr>
          <p:cNvPr id="545" name="Google Shape;545;p24"/>
          <p:cNvGrpSpPr/>
          <p:nvPr/>
        </p:nvGrpSpPr>
        <p:grpSpPr>
          <a:xfrm>
            <a:off x="14914595" y="8175152"/>
            <a:ext cx="3089780" cy="3385477"/>
            <a:chOff x="0" y="-47625"/>
            <a:chExt cx="2094624" cy="2295083"/>
          </a:xfrm>
        </p:grpSpPr>
        <p:sp>
          <p:nvSpPr>
            <p:cNvPr id="546" name="Google Shape;546;p24"/>
            <p:cNvSpPr/>
            <p:nvPr/>
          </p:nvSpPr>
          <p:spPr>
            <a:xfrm>
              <a:off x="0" y="0"/>
              <a:ext cx="2094624" cy="2247458"/>
            </a:xfrm>
            <a:custGeom>
              <a:rect b="b" l="l" r="r" t="t"/>
              <a:pathLst>
                <a:path extrusionOk="0" h="2247458" w="2094624">
                  <a:moveTo>
                    <a:pt x="37584" y="0"/>
                  </a:moveTo>
                  <a:lnTo>
                    <a:pt x="2057039" y="0"/>
                  </a:lnTo>
                  <a:cubicBezTo>
                    <a:pt x="2067007" y="0"/>
                    <a:pt x="2076567" y="3960"/>
                    <a:pt x="2083615" y="11008"/>
                  </a:cubicBezTo>
                  <a:cubicBezTo>
                    <a:pt x="2090664" y="18057"/>
                    <a:pt x="2094624" y="27616"/>
                    <a:pt x="2094624" y="37584"/>
                  </a:cubicBezTo>
                  <a:lnTo>
                    <a:pt x="2094624" y="2209873"/>
                  </a:lnTo>
                  <a:cubicBezTo>
                    <a:pt x="2094624" y="2230631"/>
                    <a:pt x="2077796" y="2247458"/>
                    <a:pt x="2057039" y="2247458"/>
                  </a:cubicBezTo>
                  <a:lnTo>
                    <a:pt x="37584" y="2247458"/>
                  </a:lnTo>
                  <a:cubicBezTo>
                    <a:pt x="27616" y="2247458"/>
                    <a:pt x="18057" y="2243498"/>
                    <a:pt x="11008" y="2236450"/>
                  </a:cubicBezTo>
                  <a:cubicBezTo>
                    <a:pt x="3960" y="2229401"/>
                    <a:pt x="0" y="2219841"/>
                    <a:pt x="0" y="2209873"/>
                  </a:cubicBezTo>
                  <a:lnTo>
                    <a:pt x="0" y="37584"/>
                  </a:lnTo>
                  <a:cubicBezTo>
                    <a:pt x="0" y="27616"/>
                    <a:pt x="3960" y="18057"/>
                    <a:pt x="11008" y="11008"/>
                  </a:cubicBezTo>
                  <a:cubicBezTo>
                    <a:pt x="18057" y="3960"/>
                    <a:pt x="27616" y="0"/>
                    <a:pt x="3758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4"/>
            <p:cNvSpPr txBox="1"/>
            <p:nvPr/>
          </p:nvSpPr>
          <p:spPr>
            <a:xfrm>
              <a:off x="0" y="-47625"/>
              <a:ext cx="2094600" cy="2295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1" name="Shape 551"/>
        <p:cNvGrpSpPr/>
        <p:nvPr/>
      </p:nvGrpSpPr>
      <p:grpSpPr>
        <a:xfrm>
          <a:off x="0" y="0"/>
          <a:ext cx="0" cy="0"/>
          <a:chOff x="0" y="0"/>
          <a:chExt cx="0" cy="0"/>
        </a:xfrm>
      </p:grpSpPr>
      <p:sp>
        <p:nvSpPr>
          <p:cNvPr id="552" name="Google Shape;552;p2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553" name="Google Shape;553;p2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554" name="Google Shape;554;p25"/>
          <p:cNvGrpSpPr/>
          <p:nvPr/>
        </p:nvGrpSpPr>
        <p:grpSpPr>
          <a:xfrm>
            <a:off x="16838043" y="4854161"/>
            <a:ext cx="2240972" cy="1437101"/>
            <a:chOff x="0" y="-47625"/>
            <a:chExt cx="1519200" cy="974240"/>
          </a:xfrm>
        </p:grpSpPr>
        <p:sp>
          <p:nvSpPr>
            <p:cNvPr id="555" name="Google Shape;555;p25"/>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5"/>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57" name="Google Shape;557;p25"/>
          <p:cNvSpPr txBox="1"/>
          <p:nvPr/>
        </p:nvSpPr>
        <p:spPr>
          <a:xfrm>
            <a:off x="3441050" y="186525"/>
            <a:ext cx="12635700" cy="136398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3500"/>
              <a:t>In many instances, this practice led to abuses, including:</a:t>
            </a:r>
            <a:endParaRPr sz="3500"/>
          </a:p>
          <a:p>
            <a:pPr indent="0" lvl="0" marL="0" rtl="0" algn="just">
              <a:lnSpc>
                <a:spcPct val="115000"/>
              </a:lnSpc>
              <a:spcBef>
                <a:spcPts val="1200"/>
              </a:spcBef>
              <a:spcAft>
                <a:spcPts val="0"/>
              </a:spcAft>
              <a:buNone/>
            </a:pPr>
            <a:r>
              <a:rPr lang="en-US" sz="3500"/>
              <a:t>1.</a:t>
            </a:r>
            <a:r>
              <a:rPr lang="en-US" sz="3500">
                <a:latin typeface="Times New Roman"/>
                <a:ea typeface="Times New Roman"/>
                <a:cs typeface="Times New Roman"/>
                <a:sym typeface="Times New Roman"/>
              </a:rPr>
              <a:t>	</a:t>
            </a:r>
            <a:r>
              <a:rPr lang="en-US" sz="3500"/>
              <a:t>Concentration of power in the hands of one-person, typical example is a board of directors firmly controlled by one person serving both as chairman of the board of directors and CEO.</a:t>
            </a:r>
            <a:endParaRPr sz="3500"/>
          </a:p>
          <a:p>
            <a:pPr indent="0" lvl="0" marL="0" rtl="0" algn="just">
              <a:lnSpc>
                <a:spcPct val="115000"/>
              </a:lnSpc>
              <a:spcBef>
                <a:spcPts val="1200"/>
              </a:spcBef>
              <a:spcAft>
                <a:spcPts val="0"/>
              </a:spcAft>
              <a:buNone/>
            </a:pPr>
            <a:r>
              <a:rPr lang="en-US" sz="3500"/>
              <a:t>2.</a:t>
            </a:r>
            <a:r>
              <a:rPr lang="en-US" sz="3500">
                <a:latin typeface="Times New Roman"/>
                <a:ea typeface="Times New Roman"/>
                <a:cs typeface="Times New Roman"/>
                <a:sym typeface="Times New Roman"/>
              </a:rPr>
              <a:t>	</a:t>
            </a:r>
            <a:r>
              <a:rPr lang="en-US" sz="3500"/>
              <a:t>Concentration of power in a small group of persons, an example is a board of directors composed solely of “insiders”.</a:t>
            </a:r>
            <a:endParaRPr sz="3500"/>
          </a:p>
          <a:p>
            <a:pPr indent="0" lvl="0" marL="0" rtl="0" algn="just">
              <a:lnSpc>
                <a:spcPct val="115000"/>
              </a:lnSpc>
              <a:spcBef>
                <a:spcPts val="1200"/>
              </a:spcBef>
              <a:spcAft>
                <a:spcPts val="0"/>
              </a:spcAft>
              <a:buNone/>
            </a:pPr>
            <a:r>
              <a:rPr lang="en-US" sz="3500"/>
              <a:t>3.</a:t>
            </a:r>
            <a:r>
              <a:rPr lang="en-US" sz="3500">
                <a:latin typeface="Times New Roman"/>
                <a:ea typeface="Times New Roman"/>
                <a:cs typeface="Times New Roman"/>
                <a:sym typeface="Times New Roman"/>
              </a:rPr>
              <a:t>	</a:t>
            </a:r>
            <a:r>
              <a:rPr lang="en-US" sz="3500"/>
              <a:t>Management and/or the board of directors’ attempts to retain power over a long period of time, without regard for the interest of other players’ entrenchment.</a:t>
            </a:r>
            <a:endParaRPr sz="3500"/>
          </a:p>
          <a:p>
            <a:pPr indent="0" lvl="0" marL="0" rtl="0" algn="just">
              <a:lnSpc>
                <a:spcPct val="115000"/>
              </a:lnSpc>
              <a:spcBef>
                <a:spcPts val="1200"/>
              </a:spcBef>
              <a:spcAft>
                <a:spcPts val="0"/>
              </a:spcAft>
              <a:buNone/>
            </a:pPr>
            <a:r>
              <a:rPr lang="en-US" sz="3500"/>
              <a:t>4.</a:t>
            </a:r>
            <a:r>
              <a:rPr lang="en-US" sz="3500">
                <a:latin typeface="Times New Roman"/>
                <a:ea typeface="Times New Roman"/>
                <a:cs typeface="Times New Roman"/>
                <a:sym typeface="Times New Roman"/>
              </a:rPr>
              <a:t>	</a:t>
            </a:r>
            <a:r>
              <a:rPr lang="en-US" sz="3500"/>
              <a:t>The board of directors’ flagrant disregard for the interest of outside shareholders.  As recently as 1990, one individual served as both CEO and chairman of the </a:t>
            </a:r>
            <a:br>
              <a:rPr lang="en-US" sz="3500"/>
            </a:br>
            <a:r>
              <a:rPr lang="en-US" sz="3500"/>
              <a:t>board in over 75% of the 500 largest </a:t>
            </a:r>
            <a:br>
              <a:rPr lang="en-US" sz="3500"/>
            </a:br>
            <a:r>
              <a:rPr lang="en-US" sz="3500"/>
              <a:t>corporations in the US.</a:t>
            </a:r>
            <a:endParaRPr sz="3500"/>
          </a:p>
          <a:p>
            <a:pPr indent="0" lvl="0" marL="0" rtl="0" algn="just">
              <a:lnSpc>
                <a:spcPct val="115000"/>
              </a:lnSpc>
              <a:spcBef>
                <a:spcPts val="1200"/>
              </a:spcBef>
              <a:spcAft>
                <a:spcPts val="0"/>
              </a:spcAft>
              <a:buNone/>
            </a:pPr>
            <a:r>
              <a:rPr lang="en-US" sz="1000"/>
              <a:t> </a:t>
            </a:r>
            <a:endParaRPr sz="1000"/>
          </a:p>
          <a:p>
            <a:pPr indent="12700" lvl="0" marL="0" rtl="0" algn="just">
              <a:lnSpc>
                <a:spcPct val="115000"/>
              </a:lnSpc>
              <a:spcBef>
                <a:spcPts val="1200"/>
              </a:spcBef>
              <a:spcAft>
                <a:spcPts val="0"/>
              </a:spcAft>
              <a:buNone/>
            </a:pPr>
            <a:r>
              <a:t/>
            </a:r>
            <a:endParaRPr sz="4200"/>
          </a:p>
          <a:p>
            <a:pPr indent="1270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sz="3600"/>
          </a:p>
          <a:p>
            <a:pPr indent="0" lvl="0" marL="0" marR="0" rtl="0" algn="ctr">
              <a:lnSpc>
                <a:spcPct val="96000"/>
              </a:lnSpc>
              <a:spcBef>
                <a:spcPts val="1200"/>
              </a:spcBef>
              <a:spcAft>
                <a:spcPts val="0"/>
              </a:spcAft>
              <a:buNone/>
            </a:pPr>
            <a:r>
              <a:t/>
            </a:r>
            <a:endParaRPr b="1" sz="8900">
              <a:solidFill>
                <a:srgbClr val="EDC253"/>
              </a:solidFill>
              <a:latin typeface="Cormorant SC"/>
              <a:ea typeface="Cormorant SC"/>
              <a:cs typeface="Cormorant SC"/>
              <a:sym typeface="Cormorant SC"/>
            </a:endParaRPr>
          </a:p>
        </p:txBody>
      </p:sp>
      <p:grpSp>
        <p:nvGrpSpPr>
          <p:cNvPr id="558" name="Google Shape;558;p25"/>
          <p:cNvGrpSpPr/>
          <p:nvPr/>
        </p:nvGrpSpPr>
        <p:grpSpPr>
          <a:xfrm>
            <a:off x="-1582622" y="101335"/>
            <a:ext cx="2611370" cy="1670993"/>
            <a:chOff x="0" y="-47625"/>
            <a:chExt cx="1770300" cy="1132800"/>
          </a:xfrm>
        </p:grpSpPr>
        <p:sp>
          <p:nvSpPr>
            <p:cNvPr id="559" name="Google Shape;559;p25"/>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5"/>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1" name="Google Shape;561;p25"/>
          <p:cNvGrpSpPr/>
          <p:nvPr/>
        </p:nvGrpSpPr>
        <p:grpSpPr>
          <a:xfrm>
            <a:off x="-760216" y="901626"/>
            <a:ext cx="2899899" cy="1289630"/>
            <a:chOff x="0" y="-47625"/>
            <a:chExt cx="1965900" cy="874266"/>
          </a:xfrm>
        </p:grpSpPr>
        <p:sp>
          <p:nvSpPr>
            <p:cNvPr id="562" name="Google Shape;562;p25"/>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5"/>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4" name="Google Shape;564;p25"/>
          <p:cNvGrpSpPr/>
          <p:nvPr/>
        </p:nvGrpSpPr>
        <p:grpSpPr>
          <a:xfrm>
            <a:off x="16838043" y="-494292"/>
            <a:ext cx="2899899" cy="2266639"/>
            <a:chOff x="0" y="-47625"/>
            <a:chExt cx="1965900" cy="1536600"/>
          </a:xfrm>
        </p:grpSpPr>
        <p:sp>
          <p:nvSpPr>
            <p:cNvPr id="565" name="Google Shape;565;p25"/>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5"/>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567" name="Google Shape;567;p25"/>
          <p:cNvCxnSpPr/>
          <p:nvPr/>
        </p:nvCxnSpPr>
        <p:spPr>
          <a:xfrm>
            <a:off x="4571995" y="10858607"/>
            <a:ext cx="13030200" cy="0"/>
          </a:xfrm>
          <a:prstGeom prst="straightConnector1">
            <a:avLst/>
          </a:prstGeom>
          <a:noFill/>
          <a:ln cap="rnd" cmpd="sng" w="38100">
            <a:solidFill>
              <a:srgbClr val="EDC253"/>
            </a:solidFill>
            <a:prstDash val="solid"/>
            <a:round/>
            <a:headEnd len="sm" w="sm" type="none"/>
            <a:tailEnd len="sm" w="sm" type="none"/>
          </a:ln>
        </p:spPr>
      </p:cxnSp>
      <p:grpSp>
        <p:nvGrpSpPr>
          <p:cNvPr id="568" name="Google Shape;568;p25"/>
          <p:cNvGrpSpPr/>
          <p:nvPr/>
        </p:nvGrpSpPr>
        <p:grpSpPr>
          <a:xfrm>
            <a:off x="16297822" y="958448"/>
            <a:ext cx="1534694" cy="1496194"/>
            <a:chOff x="0" y="-47625"/>
            <a:chExt cx="1040400" cy="1014300"/>
          </a:xfrm>
        </p:grpSpPr>
        <p:sp>
          <p:nvSpPr>
            <p:cNvPr id="569" name="Google Shape;569;p25"/>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5"/>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1" name="Google Shape;571;p25"/>
          <p:cNvGrpSpPr/>
          <p:nvPr/>
        </p:nvGrpSpPr>
        <p:grpSpPr>
          <a:xfrm>
            <a:off x="15306850" y="-503819"/>
            <a:ext cx="4359363" cy="842721"/>
            <a:chOff x="0" y="-47625"/>
            <a:chExt cx="2955300" cy="1301700"/>
          </a:xfrm>
        </p:grpSpPr>
        <p:sp>
          <p:nvSpPr>
            <p:cNvPr id="572" name="Google Shape;572;p25"/>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25"/>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74" name="Google Shape;574;p25"/>
          <p:cNvPicPr preferRelativeResize="0"/>
          <p:nvPr/>
        </p:nvPicPr>
        <p:blipFill>
          <a:blip r:embed="rId5">
            <a:alphaModFix/>
          </a:blip>
          <a:stretch>
            <a:fillRect/>
          </a:stretch>
        </p:blipFill>
        <p:spPr>
          <a:xfrm>
            <a:off x="-276950" y="5407750"/>
            <a:ext cx="3564999" cy="55845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8" name="Shape 578"/>
        <p:cNvGrpSpPr/>
        <p:nvPr/>
      </p:nvGrpSpPr>
      <p:grpSpPr>
        <a:xfrm>
          <a:off x="0" y="0"/>
          <a:ext cx="0" cy="0"/>
          <a:chOff x="0" y="0"/>
          <a:chExt cx="0" cy="0"/>
        </a:xfrm>
      </p:grpSpPr>
      <p:sp>
        <p:nvSpPr>
          <p:cNvPr id="579" name="Google Shape;579;p2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580" name="Google Shape;580;p2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581" name="Google Shape;581;p26"/>
          <p:cNvGrpSpPr/>
          <p:nvPr/>
        </p:nvGrpSpPr>
        <p:grpSpPr>
          <a:xfrm>
            <a:off x="-276961" y="3779959"/>
            <a:ext cx="3565022" cy="4952353"/>
            <a:chOff x="0" y="-47625"/>
            <a:chExt cx="2416800" cy="3357300"/>
          </a:xfrm>
        </p:grpSpPr>
        <p:sp>
          <p:nvSpPr>
            <p:cNvPr id="582" name="Google Shape;582;p26"/>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26"/>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4" name="Google Shape;584;p26"/>
          <p:cNvGrpSpPr/>
          <p:nvPr/>
        </p:nvGrpSpPr>
        <p:grpSpPr>
          <a:xfrm>
            <a:off x="16838043" y="4854161"/>
            <a:ext cx="2240972" cy="1437101"/>
            <a:chOff x="0" y="-47625"/>
            <a:chExt cx="1519200" cy="974240"/>
          </a:xfrm>
        </p:grpSpPr>
        <p:sp>
          <p:nvSpPr>
            <p:cNvPr id="585" name="Google Shape;585;p26"/>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6"/>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87" name="Google Shape;587;p26"/>
          <p:cNvSpPr txBox="1"/>
          <p:nvPr/>
        </p:nvSpPr>
        <p:spPr>
          <a:xfrm>
            <a:off x="3441050" y="338925"/>
            <a:ext cx="12023700" cy="13797600"/>
          </a:xfrm>
          <a:prstGeom prst="rect">
            <a:avLst/>
          </a:prstGeom>
          <a:noFill/>
          <a:ln>
            <a:noFill/>
          </a:ln>
        </p:spPr>
        <p:txBody>
          <a:bodyPr anchorCtr="0" anchor="t" bIns="0" lIns="0" spcFirstLastPara="1" rIns="0" wrap="square" tIns="0">
            <a:spAutoFit/>
          </a:bodyPr>
          <a:lstStyle/>
          <a:p>
            <a:pPr indent="457200" lvl="0" marL="0" rtl="0" algn="just">
              <a:lnSpc>
                <a:spcPct val="115000"/>
              </a:lnSpc>
              <a:spcBef>
                <a:spcPts val="1200"/>
              </a:spcBef>
              <a:spcAft>
                <a:spcPts val="0"/>
              </a:spcAft>
              <a:buNone/>
            </a:pPr>
            <a:r>
              <a:rPr lang="en-US" sz="3800"/>
              <a:t>Beginning in the mid-1980s, several factors contributed to an increased interest in corporate governance in the UK and US.  These included:</a:t>
            </a:r>
            <a:endParaRPr sz="3800"/>
          </a:p>
          <a:p>
            <a:pPr indent="0" lvl="0" marL="0" rtl="0" algn="just">
              <a:lnSpc>
                <a:spcPct val="100000"/>
              </a:lnSpc>
              <a:spcBef>
                <a:spcPts val="1200"/>
              </a:spcBef>
              <a:spcAft>
                <a:spcPts val="0"/>
              </a:spcAft>
              <a:buNone/>
            </a:pPr>
            <a:r>
              <a:rPr lang="en-US" sz="3800"/>
              <a:t>1.</a:t>
            </a:r>
            <a:r>
              <a:rPr lang="en-US" sz="3800">
                <a:latin typeface="Times New Roman"/>
                <a:ea typeface="Times New Roman"/>
                <a:cs typeface="Times New Roman"/>
                <a:sym typeface="Times New Roman"/>
              </a:rPr>
              <a:t>	</a:t>
            </a:r>
            <a:r>
              <a:rPr lang="en-US" sz="3800"/>
              <a:t>The increase in institutional investment in both countries.</a:t>
            </a:r>
            <a:endParaRPr sz="3800"/>
          </a:p>
          <a:p>
            <a:pPr indent="0" lvl="0" marL="0" rtl="0" algn="just">
              <a:lnSpc>
                <a:spcPct val="100000"/>
              </a:lnSpc>
              <a:spcBef>
                <a:spcPts val="1200"/>
              </a:spcBef>
              <a:spcAft>
                <a:spcPts val="0"/>
              </a:spcAft>
              <a:buNone/>
            </a:pPr>
            <a:r>
              <a:rPr lang="en-US" sz="3800"/>
              <a:t>2.</a:t>
            </a:r>
            <a:r>
              <a:rPr lang="en-US" sz="3800">
                <a:latin typeface="Times New Roman"/>
                <a:ea typeface="Times New Roman"/>
                <a:cs typeface="Times New Roman"/>
                <a:sym typeface="Times New Roman"/>
              </a:rPr>
              <a:t>	</a:t>
            </a:r>
            <a:r>
              <a:rPr lang="en-US" sz="3800"/>
              <a:t>Greater governmental regulation in the US, including regulation requiring some institutional investors to vote at AGMs.</a:t>
            </a:r>
            <a:endParaRPr sz="3800"/>
          </a:p>
          <a:p>
            <a:pPr indent="0" lvl="0" marL="0" rtl="0" algn="just">
              <a:lnSpc>
                <a:spcPct val="115000"/>
              </a:lnSpc>
              <a:spcBef>
                <a:spcPts val="1200"/>
              </a:spcBef>
              <a:spcAft>
                <a:spcPts val="0"/>
              </a:spcAft>
              <a:buNone/>
            </a:pPr>
            <a:r>
              <a:rPr lang="en-US" sz="3800"/>
              <a:t>3.</a:t>
            </a:r>
            <a:r>
              <a:rPr lang="en-US" sz="3800">
                <a:latin typeface="Times New Roman"/>
                <a:ea typeface="Times New Roman"/>
                <a:cs typeface="Times New Roman"/>
                <a:sym typeface="Times New Roman"/>
              </a:rPr>
              <a:t>	</a:t>
            </a:r>
            <a:r>
              <a:rPr lang="en-US" sz="3800"/>
              <a:t>The takeover activity of the mid-to-late 1980s.</a:t>
            </a:r>
            <a:endParaRPr sz="3800"/>
          </a:p>
          <a:p>
            <a:pPr indent="0" lvl="0" marL="0" rtl="0" algn="just">
              <a:lnSpc>
                <a:spcPct val="100000"/>
              </a:lnSpc>
              <a:spcBef>
                <a:spcPts val="1200"/>
              </a:spcBef>
              <a:spcAft>
                <a:spcPts val="0"/>
              </a:spcAft>
              <a:buNone/>
            </a:pPr>
            <a:r>
              <a:rPr lang="en-US" sz="3800"/>
              <a:t>4.</a:t>
            </a:r>
            <a:r>
              <a:rPr lang="en-US" sz="3800">
                <a:latin typeface="Times New Roman"/>
                <a:ea typeface="Times New Roman"/>
                <a:cs typeface="Times New Roman"/>
                <a:sym typeface="Times New Roman"/>
              </a:rPr>
              <a:t>	</a:t>
            </a:r>
            <a:r>
              <a:rPr lang="en-US" sz="3800"/>
              <a:t>Excessive executive compensation at many US companies and a growing sense of loss of competitiveness vis-a-vis German </a:t>
            </a:r>
            <a:br>
              <a:rPr lang="en-US" sz="3800"/>
            </a:br>
            <a:r>
              <a:rPr lang="en-US" sz="3800"/>
              <a:t>and Japanese competitors.</a:t>
            </a:r>
            <a:endParaRPr sz="3800"/>
          </a:p>
          <a:p>
            <a:pPr indent="0" lvl="0" marL="0" rtl="0" algn="just">
              <a:lnSpc>
                <a:spcPct val="115000"/>
              </a:lnSpc>
              <a:spcBef>
                <a:spcPts val="1200"/>
              </a:spcBef>
              <a:spcAft>
                <a:spcPts val="0"/>
              </a:spcAft>
              <a:buNone/>
            </a:pPr>
            <a:r>
              <a:t/>
            </a:r>
            <a:endParaRPr sz="3600"/>
          </a:p>
          <a:p>
            <a:pPr indent="0" lvl="0" marL="0" rtl="0" algn="just">
              <a:lnSpc>
                <a:spcPct val="115000"/>
              </a:lnSpc>
              <a:spcBef>
                <a:spcPts val="1200"/>
              </a:spcBef>
              <a:spcAft>
                <a:spcPts val="0"/>
              </a:spcAft>
              <a:buNone/>
            </a:pPr>
            <a:r>
              <a:rPr lang="en-US" sz="1100"/>
              <a:t> </a:t>
            </a:r>
            <a:endParaRPr sz="1100"/>
          </a:p>
          <a:p>
            <a:pPr indent="12700" lvl="0" marL="0" rtl="0" algn="just">
              <a:lnSpc>
                <a:spcPct val="115000"/>
              </a:lnSpc>
              <a:spcBef>
                <a:spcPts val="1200"/>
              </a:spcBef>
              <a:spcAft>
                <a:spcPts val="0"/>
              </a:spcAft>
              <a:buNone/>
            </a:pPr>
            <a:r>
              <a:t/>
            </a:r>
            <a:endParaRPr sz="4300"/>
          </a:p>
          <a:p>
            <a:pPr indent="12700" lvl="0" marL="0" rtl="0" algn="just">
              <a:lnSpc>
                <a:spcPct val="115000"/>
              </a:lnSpc>
              <a:spcBef>
                <a:spcPts val="1200"/>
              </a:spcBef>
              <a:spcAft>
                <a:spcPts val="0"/>
              </a:spcAft>
              <a:buNone/>
            </a:pPr>
            <a:r>
              <a:t/>
            </a:r>
            <a:endParaRPr b="1"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588" name="Google Shape;588;p26"/>
          <p:cNvGrpSpPr/>
          <p:nvPr/>
        </p:nvGrpSpPr>
        <p:grpSpPr>
          <a:xfrm>
            <a:off x="-1582622" y="101335"/>
            <a:ext cx="2611370" cy="1670993"/>
            <a:chOff x="0" y="-47625"/>
            <a:chExt cx="1770300" cy="1132800"/>
          </a:xfrm>
        </p:grpSpPr>
        <p:sp>
          <p:nvSpPr>
            <p:cNvPr id="589" name="Google Shape;589;p26"/>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6"/>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1" name="Google Shape;591;p26"/>
          <p:cNvGrpSpPr/>
          <p:nvPr/>
        </p:nvGrpSpPr>
        <p:grpSpPr>
          <a:xfrm>
            <a:off x="-760216" y="901626"/>
            <a:ext cx="2899899" cy="1289630"/>
            <a:chOff x="0" y="-47625"/>
            <a:chExt cx="1965900" cy="874266"/>
          </a:xfrm>
        </p:grpSpPr>
        <p:sp>
          <p:nvSpPr>
            <p:cNvPr id="592" name="Google Shape;592;p26"/>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26"/>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4" name="Google Shape;594;p26"/>
          <p:cNvGrpSpPr/>
          <p:nvPr/>
        </p:nvGrpSpPr>
        <p:grpSpPr>
          <a:xfrm>
            <a:off x="16838043" y="-494292"/>
            <a:ext cx="2899899" cy="2266639"/>
            <a:chOff x="0" y="-47625"/>
            <a:chExt cx="1965900" cy="1536600"/>
          </a:xfrm>
        </p:grpSpPr>
        <p:sp>
          <p:nvSpPr>
            <p:cNvPr id="595" name="Google Shape;595;p26"/>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6"/>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597" name="Google Shape;597;p26"/>
          <p:cNvCxnSpPr/>
          <p:nvPr/>
        </p:nvCxnSpPr>
        <p:spPr>
          <a:xfrm>
            <a:off x="4571995" y="10858607"/>
            <a:ext cx="13030200" cy="0"/>
          </a:xfrm>
          <a:prstGeom prst="straightConnector1">
            <a:avLst/>
          </a:prstGeom>
          <a:noFill/>
          <a:ln cap="rnd" cmpd="sng" w="38100">
            <a:solidFill>
              <a:srgbClr val="EDC253"/>
            </a:solidFill>
            <a:prstDash val="solid"/>
            <a:round/>
            <a:headEnd len="sm" w="sm" type="none"/>
            <a:tailEnd len="sm" w="sm" type="none"/>
          </a:ln>
        </p:spPr>
      </p:cxnSp>
      <p:grpSp>
        <p:nvGrpSpPr>
          <p:cNvPr id="598" name="Google Shape;598;p26"/>
          <p:cNvGrpSpPr/>
          <p:nvPr/>
        </p:nvGrpSpPr>
        <p:grpSpPr>
          <a:xfrm>
            <a:off x="16297822" y="958448"/>
            <a:ext cx="1534694" cy="1496194"/>
            <a:chOff x="0" y="-47625"/>
            <a:chExt cx="1040400" cy="1014300"/>
          </a:xfrm>
        </p:grpSpPr>
        <p:sp>
          <p:nvSpPr>
            <p:cNvPr id="599" name="Google Shape;599;p26"/>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6"/>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1" name="Google Shape;601;p26"/>
          <p:cNvGrpSpPr/>
          <p:nvPr/>
        </p:nvGrpSpPr>
        <p:grpSpPr>
          <a:xfrm>
            <a:off x="13097050" y="-503819"/>
            <a:ext cx="4359363" cy="842721"/>
            <a:chOff x="0" y="-47625"/>
            <a:chExt cx="2955300" cy="1301700"/>
          </a:xfrm>
        </p:grpSpPr>
        <p:sp>
          <p:nvSpPr>
            <p:cNvPr id="602" name="Google Shape;602;p26"/>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6"/>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04" name="Google Shape;604;p26"/>
          <p:cNvPicPr preferRelativeResize="0"/>
          <p:nvPr/>
        </p:nvPicPr>
        <p:blipFill>
          <a:blip r:embed="rId5">
            <a:alphaModFix/>
          </a:blip>
          <a:stretch>
            <a:fillRect/>
          </a:stretch>
        </p:blipFill>
        <p:spPr>
          <a:xfrm>
            <a:off x="-276950" y="5407750"/>
            <a:ext cx="3564999" cy="55845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2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610" name="Google Shape;610;p2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611" name="Google Shape;611;p27"/>
          <p:cNvGrpSpPr/>
          <p:nvPr/>
        </p:nvGrpSpPr>
        <p:grpSpPr>
          <a:xfrm>
            <a:off x="-276961" y="3779959"/>
            <a:ext cx="3565022" cy="4952353"/>
            <a:chOff x="0" y="-47625"/>
            <a:chExt cx="2416800" cy="3357300"/>
          </a:xfrm>
        </p:grpSpPr>
        <p:sp>
          <p:nvSpPr>
            <p:cNvPr id="612" name="Google Shape;612;p27"/>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7"/>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14" name="Google Shape;614;p27"/>
          <p:cNvGrpSpPr/>
          <p:nvPr/>
        </p:nvGrpSpPr>
        <p:grpSpPr>
          <a:xfrm>
            <a:off x="16838043" y="4854161"/>
            <a:ext cx="2240972" cy="1437101"/>
            <a:chOff x="0" y="-47625"/>
            <a:chExt cx="1519200" cy="974240"/>
          </a:xfrm>
        </p:grpSpPr>
        <p:sp>
          <p:nvSpPr>
            <p:cNvPr id="615" name="Google Shape;615;p27"/>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27"/>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17" name="Google Shape;617;p27"/>
          <p:cNvSpPr txBox="1"/>
          <p:nvPr/>
        </p:nvSpPr>
        <p:spPr>
          <a:xfrm>
            <a:off x="3441050" y="338925"/>
            <a:ext cx="12023700" cy="98634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b="1" lang="en-US" sz="3800"/>
              <a:t>Several factors influenced the trend towards an increasing percentage of “outsiders” on boards of directors of UK and US corporations.  These include</a:t>
            </a:r>
            <a:r>
              <a:rPr lang="en-US" sz="3800"/>
              <a:t>:</a:t>
            </a:r>
            <a:endParaRPr sz="3800"/>
          </a:p>
          <a:p>
            <a:pPr indent="0" lvl="0" marL="0" rtl="0" algn="just">
              <a:lnSpc>
                <a:spcPct val="115000"/>
              </a:lnSpc>
              <a:spcBef>
                <a:spcPts val="1200"/>
              </a:spcBef>
              <a:spcAft>
                <a:spcPts val="0"/>
              </a:spcAft>
              <a:buNone/>
            </a:pPr>
            <a:r>
              <a:rPr lang="en-US" sz="3800"/>
              <a:t>1.</a:t>
            </a:r>
            <a:r>
              <a:rPr lang="en-US" sz="3800">
                <a:latin typeface="Times New Roman"/>
                <a:ea typeface="Times New Roman"/>
                <a:cs typeface="Times New Roman"/>
                <a:sym typeface="Times New Roman"/>
              </a:rPr>
              <a:t>	</a:t>
            </a:r>
            <a:r>
              <a:rPr lang="en-US" sz="3800"/>
              <a:t>The pattern of stock ownership, specifically the above-mentioned increase in institutional investment the growing importance of institutional investors and their voting behavior at annual general meeting (AGMs)</a:t>
            </a:r>
            <a:endParaRPr sz="3800"/>
          </a:p>
          <a:p>
            <a:pPr indent="0" lvl="0" marL="0" rtl="0" algn="just">
              <a:lnSpc>
                <a:spcPct val="115000"/>
              </a:lnSpc>
              <a:spcBef>
                <a:spcPts val="1200"/>
              </a:spcBef>
              <a:spcAft>
                <a:spcPts val="0"/>
              </a:spcAft>
              <a:buNone/>
            </a:pPr>
            <a:r>
              <a:rPr lang="en-US" sz="3800"/>
              <a:t>2.</a:t>
            </a:r>
            <a:r>
              <a:rPr lang="en-US" sz="3800">
                <a:latin typeface="Times New Roman"/>
                <a:ea typeface="Times New Roman"/>
                <a:cs typeface="Times New Roman"/>
                <a:sym typeface="Times New Roman"/>
              </a:rPr>
              <a:t>	</a:t>
            </a:r>
            <a:r>
              <a:rPr lang="en-US" sz="3800"/>
              <a:t>Recommendations of self-regulatory organizations such as the Committee on the Financial Aspects of Corporate Governance in the UK and </a:t>
            </a:r>
            <a:br>
              <a:rPr lang="en-US" sz="3800"/>
            </a:br>
            <a:r>
              <a:rPr lang="en-US" sz="3800"/>
              <a:t>shareholder organizations in the US</a:t>
            </a:r>
            <a:endParaRPr sz="38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618" name="Google Shape;618;p27"/>
          <p:cNvGrpSpPr/>
          <p:nvPr/>
        </p:nvGrpSpPr>
        <p:grpSpPr>
          <a:xfrm>
            <a:off x="-1582622" y="101335"/>
            <a:ext cx="2611370" cy="1670993"/>
            <a:chOff x="0" y="-47625"/>
            <a:chExt cx="1770300" cy="1132800"/>
          </a:xfrm>
        </p:grpSpPr>
        <p:sp>
          <p:nvSpPr>
            <p:cNvPr id="619" name="Google Shape;619;p27"/>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7"/>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1" name="Google Shape;621;p27"/>
          <p:cNvGrpSpPr/>
          <p:nvPr/>
        </p:nvGrpSpPr>
        <p:grpSpPr>
          <a:xfrm>
            <a:off x="-760216" y="901626"/>
            <a:ext cx="2899899" cy="1289630"/>
            <a:chOff x="0" y="-47625"/>
            <a:chExt cx="1965900" cy="874266"/>
          </a:xfrm>
        </p:grpSpPr>
        <p:sp>
          <p:nvSpPr>
            <p:cNvPr id="622" name="Google Shape;622;p27"/>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7"/>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4" name="Google Shape;624;p27"/>
          <p:cNvGrpSpPr/>
          <p:nvPr/>
        </p:nvGrpSpPr>
        <p:grpSpPr>
          <a:xfrm>
            <a:off x="16838043" y="-494292"/>
            <a:ext cx="2899899" cy="2266639"/>
            <a:chOff x="0" y="-47625"/>
            <a:chExt cx="1965900" cy="1536600"/>
          </a:xfrm>
        </p:grpSpPr>
        <p:sp>
          <p:nvSpPr>
            <p:cNvPr id="625" name="Google Shape;625;p27"/>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7"/>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627" name="Google Shape;627;p27"/>
          <p:cNvCxnSpPr/>
          <p:nvPr/>
        </p:nvCxnSpPr>
        <p:spPr>
          <a:xfrm>
            <a:off x="4571995" y="10858607"/>
            <a:ext cx="13030200" cy="0"/>
          </a:xfrm>
          <a:prstGeom prst="straightConnector1">
            <a:avLst/>
          </a:prstGeom>
          <a:noFill/>
          <a:ln cap="rnd" cmpd="sng" w="38100">
            <a:solidFill>
              <a:srgbClr val="EDC253"/>
            </a:solidFill>
            <a:prstDash val="solid"/>
            <a:round/>
            <a:headEnd len="sm" w="sm" type="none"/>
            <a:tailEnd len="sm" w="sm" type="none"/>
          </a:ln>
        </p:spPr>
      </p:cxnSp>
      <p:grpSp>
        <p:nvGrpSpPr>
          <p:cNvPr id="628" name="Google Shape;628;p27"/>
          <p:cNvGrpSpPr/>
          <p:nvPr/>
        </p:nvGrpSpPr>
        <p:grpSpPr>
          <a:xfrm>
            <a:off x="16297822" y="958448"/>
            <a:ext cx="1534694" cy="1496194"/>
            <a:chOff x="0" y="-47625"/>
            <a:chExt cx="1040400" cy="1014300"/>
          </a:xfrm>
        </p:grpSpPr>
        <p:sp>
          <p:nvSpPr>
            <p:cNvPr id="629" name="Google Shape;629;p27"/>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7"/>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1" name="Google Shape;631;p27"/>
          <p:cNvGrpSpPr/>
          <p:nvPr/>
        </p:nvGrpSpPr>
        <p:grpSpPr>
          <a:xfrm>
            <a:off x="13097050" y="-503819"/>
            <a:ext cx="4359363" cy="842721"/>
            <a:chOff x="0" y="-47625"/>
            <a:chExt cx="2955300" cy="1301700"/>
          </a:xfrm>
        </p:grpSpPr>
        <p:sp>
          <p:nvSpPr>
            <p:cNvPr id="632" name="Google Shape;632;p27"/>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7"/>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34" name="Google Shape;634;p27"/>
          <p:cNvPicPr preferRelativeResize="0"/>
          <p:nvPr/>
        </p:nvPicPr>
        <p:blipFill>
          <a:blip r:embed="rId5">
            <a:alphaModFix/>
          </a:blip>
          <a:stretch>
            <a:fillRect/>
          </a:stretch>
        </p:blipFill>
        <p:spPr>
          <a:xfrm>
            <a:off x="-276950" y="5407750"/>
            <a:ext cx="3564999" cy="55845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8" name="Shape 638"/>
        <p:cNvGrpSpPr/>
        <p:nvPr/>
      </p:nvGrpSpPr>
      <p:grpSpPr>
        <a:xfrm>
          <a:off x="0" y="0"/>
          <a:ext cx="0" cy="0"/>
          <a:chOff x="0" y="0"/>
          <a:chExt cx="0" cy="0"/>
        </a:xfrm>
      </p:grpSpPr>
      <p:sp>
        <p:nvSpPr>
          <p:cNvPr id="639" name="Google Shape;639;p2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640" name="Google Shape;640;p2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641" name="Google Shape;641;p28"/>
          <p:cNvGrpSpPr/>
          <p:nvPr/>
        </p:nvGrpSpPr>
        <p:grpSpPr>
          <a:xfrm>
            <a:off x="-276961" y="3779959"/>
            <a:ext cx="3565022" cy="4952353"/>
            <a:chOff x="0" y="-47625"/>
            <a:chExt cx="2416800" cy="3357300"/>
          </a:xfrm>
        </p:grpSpPr>
        <p:sp>
          <p:nvSpPr>
            <p:cNvPr id="642" name="Google Shape;642;p28"/>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8"/>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4" name="Google Shape;644;p28"/>
          <p:cNvGrpSpPr/>
          <p:nvPr/>
        </p:nvGrpSpPr>
        <p:grpSpPr>
          <a:xfrm>
            <a:off x="16838043" y="4854161"/>
            <a:ext cx="2240972" cy="1437101"/>
            <a:chOff x="0" y="-47625"/>
            <a:chExt cx="1519200" cy="974240"/>
          </a:xfrm>
        </p:grpSpPr>
        <p:sp>
          <p:nvSpPr>
            <p:cNvPr id="645" name="Google Shape;645;p28"/>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28"/>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47" name="Google Shape;647;p28"/>
          <p:cNvSpPr txBox="1"/>
          <p:nvPr/>
        </p:nvSpPr>
        <p:spPr>
          <a:xfrm>
            <a:off x="3441050" y="101325"/>
            <a:ext cx="12695400" cy="15183000"/>
          </a:xfrm>
          <a:prstGeom prst="rect">
            <a:avLst/>
          </a:prstGeom>
          <a:noFill/>
          <a:ln>
            <a:noFill/>
          </a:ln>
        </p:spPr>
        <p:txBody>
          <a:bodyPr anchorCtr="0" anchor="t" bIns="0" lIns="0" spcFirstLastPara="1" rIns="0" wrap="square" tIns="0">
            <a:spAutoFit/>
          </a:bodyPr>
          <a:lstStyle/>
          <a:p>
            <a:pPr indent="457200" lvl="0" marL="0" rtl="0" algn="just">
              <a:lnSpc>
                <a:spcPct val="115000"/>
              </a:lnSpc>
              <a:spcBef>
                <a:spcPts val="1200"/>
              </a:spcBef>
              <a:spcAft>
                <a:spcPts val="0"/>
              </a:spcAft>
              <a:buNone/>
            </a:pPr>
            <a:r>
              <a:rPr b="1" lang="en-US" sz="3300"/>
              <a:t> </a:t>
            </a:r>
            <a:r>
              <a:rPr b="1" lang="en-US" sz="3600"/>
              <a:t>These include</a:t>
            </a:r>
            <a:r>
              <a:rPr lang="en-US" sz="3600"/>
              <a:t>:</a:t>
            </a:r>
            <a:endParaRPr sz="3600"/>
          </a:p>
          <a:p>
            <a:pPr indent="0" lvl="0" marL="0" rtl="0" algn="just">
              <a:lnSpc>
                <a:spcPct val="115000"/>
              </a:lnSpc>
              <a:spcBef>
                <a:spcPts val="1200"/>
              </a:spcBef>
              <a:spcAft>
                <a:spcPts val="0"/>
              </a:spcAft>
              <a:buNone/>
            </a:pPr>
            <a:r>
              <a:rPr lang="en-US" sz="3400"/>
              <a:t>3.</a:t>
            </a:r>
            <a:r>
              <a:rPr lang="en-US" sz="3400">
                <a:latin typeface="Times New Roman"/>
                <a:ea typeface="Times New Roman"/>
                <a:cs typeface="Times New Roman"/>
                <a:sym typeface="Times New Roman"/>
              </a:rPr>
              <a:t>	</a:t>
            </a:r>
            <a:r>
              <a:rPr lang="en-US" sz="3400"/>
              <a:t>“Trends in the G7 Countries over the next Ten Years,” a study prepared for Russell Reynolds Associates, Price Waterhouse, Goldman Sachs International, and Gibson, Dun &amp; Crutcher, by Oxford Analytica Ltd. Oxford, England, September 1992.  Board composition and board representation remain important shareholder concerns of shareholders in the UK and US.  Perhaps this is because other corporate governance issues, such as disclosure and mechanisms for communication between corporations and shareholders, have largely been resolved.  UK and US boards are generally smaller than boards in Japan and Germany.  In 1993, a survey of the boards of the 100 largest US corporations conducted by the executive search </a:t>
            </a:r>
            <a:br>
              <a:rPr lang="en-US" sz="3400"/>
            </a:br>
            <a:r>
              <a:rPr lang="en-US" sz="3400"/>
              <a:t>firm Spencer Stuart found that boards were shrinking; </a:t>
            </a:r>
            <a:br>
              <a:rPr lang="en-US" sz="3400"/>
            </a:br>
            <a:r>
              <a:rPr lang="en-US" sz="3400"/>
              <a:t>the average size was 13, compared with 15 in 1988.</a:t>
            </a:r>
            <a:endParaRPr sz="3400"/>
          </a:p>
          <a:p>
            <a:pPr indent="0" lvl="0" marL="0" rtl="0" algn="just">
              <a:lnSpc>
                <a:spcPct val="100000"/>
              </a:lnSpc>
              <a:spcBef>
                <a:spcPts val="1200"/>
              </a:spcBef>
              <a:spcAft>
                <a:spcPts val="0"/>
              </a:spcAft>
              <a:buNone/>
            </a:pPr>
            <a:r>
              <a:t/>
            </a:r>
            <a:endParaRPr sz="3800"/>
          </a:p>
          <a:p>
            <a:pPr indent="0" lvl="0" marL="0" rtl="0" algn="just">
              <a:lnSpc>
                <a:spcPct val="115000"/>
              </a:lnSpc>
              <a:spcBef>
                <a:spcPts val="1200"/>
              </a:spcBef>
              <a:spcAft>
                <a:spcPts val="0"/>
              </a:spcAft>
              <a:buNone/>
            </a:pPr>
            <a:r>
              <a:t/>
            </a:r>
            <a:endParaRPr sz="3600"/>
          </a:p>
          <a:p>
            <a:pPr indent="0" lvl="0" marL="0" rtl="0" algn="just">
              <a:lnSpc>
                <a:spcPct val="115000"/>
              </a:lnSpc>
              <a:spcBef>
                <a:spcPts val="1200"/>
              </a:spcBef>
              <a:spcAft>
                <a:spcPts val="0"/>
              </a:spcAft>
              <a:buNone/>
            </a:pPr>
            <a:r>
              <a:rPr lang="en-US" sz="1100"/>
              <a:t> </a:t>
            </a:r>
            <a:endParaRPr sz="1100"/>
          </a:p>
          <a:p>
            <a:pPr indent="12700" lvl="0" marL="0" rtl="0" algn="just">
              <a:lnSpc>
                <a:spcPct val="115000"/>
              </a:lnSpc>
              <a:spcBef>
                <a:spcPts val="1200"/>
              </a:spcBef>
              <a:spcAft>
                <a:spcPts val="0"/>
              </a:spcAft>
              <a:buNone/>
            </a:pPr>
            <a:r>
              <a:t/>
            </a:r>
            <a:endParaRPr sz="4300"/>
          </a:p>
          <a:p>
            <a:pPr indent="12700" lvl="0" marL="0" rtl="0" algn="just">
              <a:lnSpc>
                <a:spcPct val="115000"/>
              </a:lnSpc>
              <a:spcBef>
                <a:spcPts val="1200"/>
              </a:spcBef>
              <a:spcAft>
                <a:spcPts val="0"/>
              </a:spcAft>
              <a:buNone/>
            </a:pPr>
            <a:r>
              <a:t/>
            </a:r>
            <a:endParaRPr b="1"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648" name="Google Shape;648;p28"/>
          <p:cNvGrpSpPr/>
          <p:nvPr/>
        </p:nvGrpSpPr>
        <p:grpSpPr>
          <a:xfrm>
            <a:off x="-1582622" y="101335"/>
            <a:ext cx="2611370" cy="1670993"/>
            <a:chOff x="0" y="-47625"/>
            <a:chExt cx="1770300" cy="1132800"/>
          </a:xfrm>
        </p:grpSpPr>
        <p:sp>
          <p:nvSpPr>
            <p:cNvPr id="649" name="Google Shape;649;p28"/>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8"/>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1" name="Google Shape;651;p28"/>
          <p:cNvGrpSpPr/>
          <p:nvPr/>
        </p:nvGrpSpPr>
        <p:grpSpPr>
          <a:xfrm>
            <a:off x="-760216" y="901626"/>
            <a:ext cx="2899899" cy="1289630"/>
            <a:chOff x="0" y="-47625"/>
            <a:chExt cx="1965900" cy="874266"/>
          </a:xfrm>
        </p:grpSpPr>
        <p:sp>
          <p:nvSpPr>
            <p:cNvPr id="652" name="Google Shape;652;p28"/>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28"/>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4" name="Google Shape;654;p28"/>
          <p:cNvGrpSpPr/>
          <p:nvPr/>
        </p:nvGrpSpPr>
        <p:grpSpPr>
          <a:xfrm>
            <a:off x="16838043" y="-494292"/>
            <a:ext cx="2899899" cy="2266639"/>
            <a:chOff x="0" y="-47625"/>
            <a:chExt cx="1965900" cy="1536600"/>
          </a:xfrm>
        </p:grpSpPr>
        <p:sp>
          <p:nvSpPr>
            <p:cNvPr id="655" name="Google Shape;655;p28"/>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8"/>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657" name="Google Shape;657;p28"/>
          <p:cNvCxnSpPr/>
          <p:nvPr/>
        </p:nvCxnSpPr>
        <p:spPr>
          <a:xfrm>
            <a:off x="4571995" y="10858607"/>
            <a:ext cx="13030200" cy="0"/>
          </a:xfrm>
          <a:prstGeom prst="straightConnector1">
            <a:avLst/>
          </a:prstGeom>
          <a:noFill/>
          <a:ln cap="rnd" cmpd="sng" w="38100">
            <a:solidFill>
              <a:srgbClr val="EDC253"/>
            </a:solidFill>
            <a:prstDash val="solid"/>
            <a:round/>
            <a:headEnd len="sm" w="sm" type="none"/>
            <a:tailEnd len="sm" w="sm" type="none"/>
          </a:ln>
        </p:spPr>
      </p:cxnSp>
      <p:grpSp>
        <p:nvGrpSpPr>
          <p:cNvPr id="658" name="Google Shape;658;p28"/>
          <p:cNvGrpSpPr/>
          <p:nvPr/>
        </p:nvGrpSpPr>
        <p:grpSpPr>
          <a:xfrm>
            <a:off x="16297822" y="958448"/>
            <a:ext cx="1534694" cy="1496194"/>
            <a:chOff x="0" y="-47625"/>
            <a:chExt cx="1040400" cy="1014300"/>
          </a:xfrm>
        </p:grpSpPr>
        <p:sp>
          <p:nvSpPr>
            <p:cNvPr id="659" name="Google Shape;659;p28"/>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8"/>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1" name="Google Shape;661;p28"/>
          <p:cNvGrpSpPr/>
          <p:nvPr/>
        </p:nvGrpSpPr>
        <p:grpSpPr>
          <a:xfrm>
            <a:off x="13097050" y="-1042069"/>
            <a:ext cx="4359363" cy="842721"/>
            <a:chOff x="0" y="-47625"/>
            <a:chExt cx="2955300" cy="1301700"/>
          </a:xfrm>
        </p:grpSpPr>
        <p:sp>
          <p:nvSpPr>
            <p:cNvPr id="662" name="Google Shape;662;p28"/>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8"/>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64" name="Google Shape;664;p28"/>
          <p:cNvPicPr preferRelativeResize="0"/>
          <p:nvPr/>
        </p:nvPicPr>
        <p:blipFill>
          <a:blip r:embed="rId5">
            <a:alphaModFix/>
          </a:blip>
          <a:stretch>
            <a:fillRect/>
          </a:stretch>
        </p:blipFill>
        <p:spPr>
          <a:xfrm>
            <a:off x="-276950" y="5407750"/>
            <a:ext cx="3564999" cy="558459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8" name="Shape 668"/>
        <p:cNvGrpSpPr/>
        <p:nvPr/>
      </p:nvGrpSpPr>
      <p:grpSpPr>
        <a:xfrm>
          <a:off x="0" y="0"/>
          <a:ext cx="0" cy="0"/>
          <a:chOff x="0" y="0"/>
          <a:chExt cx="0" cy="0"/>
        </a:xfrm>
      </p:grpSpPr>
      <p:sp>
        <p:nvSpPr>
          <p:cNvPr id="669" name="Google Shape;669;p2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670" name="Google Shape;670;p29"/>
          <p:cNvGrpSpPr/>
          <p:nvPr/>
        </p:nvGrpSpPr>
        <p:grpSpPr>
          <a:xfrm>
            <a:off x="14390334" y="-1487888"/>
            <a:ext cx="2267966" cy="4593913"/>
            <a:chOff x="0" y="-47625"/>
            <a:chExt cx="1537500" cy="3114306"/>
          </a:xfrm>
        </p:grpSpPr>
        <p:sp>
          <p:nvSpPr>
            <p:cNvPr id="671" name="Google Shape;671;p29"/>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29"/>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3" name="Google Shape;673;p29"/>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674" name="Google Shape;674;p29"/>
          <p:cNvGrpSpPr/>
          <p:nvPr/>
        </p:nvGrpSpPr>
        <p:grpSpPr>
          <a:xfrm>
            <a:off x="-1111250" y="897122"/>
            <a:ext cx="15273923" cy="8273609"/>
            <a:chOff x="0" y="-68268"/>
            <a:chExt cx="10354500" cy="3413487"/>
          </a:xfrm>
        </p:grpSpPr>
        <p:sp>
          <p:nvSpPr>
            <p:cNvPr id="675" name="Google Shape;675;p29"/>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29"/>
            <p:cNvSpPr txBox="1"/>
            <p:nvPr/>
          </p:nvSpPr>
          <p:spPr>
            <a:xfrm>
              <a:off x="0" y="-68268"/>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7" name="Google Shape;677;p29"/>
          <p:cNvGrpSpPr/>
          <p:nvPr/>
        </p:nvGrpSpPr>
        <p:grpSpPr>
          <a:xfrm>
            <a:off x="15809717" y="210974"/>
            <a:ext cx="1449728" cy="1387056"/>
            <a:chOff x="0" y="-47625"/>
            <a:chExt cx="982800" cy="940313"/>
          </a:xfrm>
        </p:grpSpPr>
        <p:sp>
          <p:nvSpPr>
            <p:cNvPr id="678" name="Google Shape;678;p29"/>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9"/>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80" name="Google Shape;680;p29"/>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681" name="Google Shape;681;p29"/>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682" name="Google Shape;682;p29"/>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683" name="Google Shape;683;p29"/>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684" name="Google Shape;684;p29"/>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685" name="Google Shape;685;p29"/>
          <p:cNvSpPr txBox="1"/>
          <p:nvPr/>
        </p:nvSpPr>
        <p:spPr>
          <a:xfrm>
            <a:off x="1264175" y="210975"/>
            <a:ext cx="11235600" cy="114057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b="1" lang="en-US" sz="3600"/>
              <a:t>Regulatory Framework</a:t>
            </a:r>
            <a:endParaRPr sz="3600"/>
          </a:p>
          <a:p>
            <a:pPr indent="0" lvl="0" marL="0" rtl="0" algn="just">
              <a:lnSpc>
                <a:spcPct val="115000"/>
              </a:lnSpc>
              <a:spcBef>
                <a:spcPts val="1200"/>
              </a:spcBef>
              <a:spcAft>
                <a:spcPts val="0"/>
              </a:spcAft>
              <a:buNone/>
            </a:pPr>
            <a:r>
              <a:rPr lang="en-US" sz="3600"/>
              <a:t>        	In the UK and US, a wide range of laws and regulatory codes define relationships among management.  Laws regulating pension funds also have an important impact on corporate governance.  In 1988, the agency of the US Department of Labor responsible  for regulating private pensions funds ruled that these funds have a “</a:t>
            </a:r>
            <a:r>
              <a:rPr b="1" lang="en-US" sz="3600"/>
              <a:t>fiduciary responsibility</a:t>
            </a:r>
            <a:r>
              <a:rPr lang="en-US" sz="3600"/>
              <a:t>” to exercise their stock ownership[ rights.  This ruling has a huge impact on the behavior of private pension funds and other institutional investors:  since then, institutional investors have taken a keen interest in all aspects of corporate governance, shareholder’s rights and voting at annual general meetings (AGMs).</a:t>
            </a:r>
            <a:endParaRPr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686" name="Google Shape;686;p29"/>
          <p:cNvGrpSpPr/>
          <p:nvPr/>
        </p:nvGrpSpPr>
        <p:grpSpPr>
          <a:xfrm>
            <a:off x="879350" y="9170572"/>
            <a:ext cx="16503437" cy="615034"/>
            <a:chOff x="0" y="0"/>
            <a:chExt cx="22004582" cy="1285337"/>
          </a:xfrm>
        </p:grpSpPr>
        <p:cxnSp>
          <p:nvCxnSpPr>
            <p:cNvPr id="687" name="Google Shape;687;p29"/>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688" name="Google Shape;688;p29"/>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689" name="Google Shape;689;p29"/>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690" name="Google Shape;690;p29"/>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691" name="Google Shape;691;p29"/>
          <p:cNvGrpSpPr/>
          <p:nvPr/>
        </p:nvGrpSpPr>
        <p:grpSpPr>
          <a:xfrm>
            <a:off x="14585676" y="7242971"/>
            <a:ext cx="3897804" cy="797882"/>
            <a:chOff x="0" y="-47625"/>
            <a:chExt cx="2642400" cy="540900"/>
          </a:xfrm>
        </p:grpSpPr>
        <p:sp>
          <p:nvSpPr>
            <p:cNvPr id="692" name="Google Shape;692;p29"/>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29"/>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sp>
        <p:nvSpPr>
          <p:cNvPr id="698" name="Google Shape;698;p3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699" name="Google Shape;699;p30"/>
          <p:cNvGrpSpPr/>
          <p:nvPr/>
        </p:nvGrpSpPr>
        <p:grpSpPr>
          <a:xfrm>
            <a:off x="14390334" y="-1487888"/>
            <a:ext cx="2267966" cy="4593913"/>
            <a:chOff x="0" y="-47625"/>
            <a:chExt cx="1537500" cy="3114306"/>
          </a:xfrm>
        </p:grpSpPr>
        <p:sp>
          <p:nvSpPr>
            <p:cNvPr id="700" name="Google Shape;700;p30"/>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30"/>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02" name="Google Shape;702;p30"/>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03" name="Google Shape;703;p30"/>
          <p:cNvGrpSpPr/>
          <p:nvPr/>
        </p:nvGrpSpPr>
        <p:grpSpPr>
          <a:xfrm>
            <a:off x="-1111262" y="2319574"/>
            <a:ext cx="15273923" cy="5035234"/>
            <a:chOff x="0" y="-68268"/>
            <a:chExt cx="10354500" cy="3413487"/>
          </a:xfrm>
        </p:grpSpPr>
        <p:sp>
          <p:nvSpPr>
            <p:cNvPr id="704" name="Google Shape;704;p30"/>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30"/>
            <p:cNvSpPr txBox="1"/>
            <p:nvPr/>
          </p:nvSpPr>
          <p:spPr>
            <a:xfrm>
              <a:off x="0" y="-68268"/>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06" name="Google Shape;706;p30"/>
          <p:cNvGrpSpPr/>
          <p:nvPr/>
        </p:nvGrpSpPr>
        <p:grpSpPr>
          <a:xfrm>
            <a:off x="15809717" y="210974"/>
            <a:ext cx="1449728" cy="1387056"/>
            <a:chOff x="0" y="-47625"/>
            <a:chExt cx="982800" cy="940313"/>
          </a:xfrm>
        </p:grpSpPr>
        <p:sp>
          <p:nvSpPr>
            <p:cNvPr id="707" name="Google Shape;707;p30"/>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30"/>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09" name="Google Shape;709;p30"/>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710" name="Google Shape;710;p30"/>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711" name="Google Shape;711;p30"/>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712" name="Google Shape;712;p30"/>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713" name="Google Shape;713;p30"/>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714" name="Google Shape;714;p30"/>
          <p:cNvSpPr txBox="1"/>
          <p:nvPr/>
        </p:nvSpPr>
        <p:spPr>
          <a:xfrm>
            <a:off x="1264175" y="1455325"/>
            <a:ext cx="11235600" cy="89400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b="1" lang="en-US" sz="4000"/>
              <a:t>Disclosure Requirements</a:t>
            </a:r>
            <a:endParaRPr sz="4000"/>
          </a:p>
          <a:p>
            <a:pPr indent="0" lvl="0" marL="0" rtl="0" algn="just">
              <a:lnSpc>
                <a:spcPct val="115000"/>
              </a:lnSpc>
              <a:spcBef>
                <a:spcPts val="1200"/>
              </a:spcBef>
              <a:spcAft>
                <a:spcPts val="0"/>
              </a:spcAft>
              <a:buNone/>
            </a:pPr>
            <a:r>
              <a:rPr lang="en-US" sz="4000"/>
              <a:t>        	As can be noted above, the US has the most comprehensive disclosure requirements of any jurisdiction.  While disclosure requirements are high in other jurisdictions where the Anglo-US model is followed, none are stringent as those in the US.  US corporations are required to disclose a wide range of information.</a:t>
            </a:r>
            <a:endParaRPr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715" name="Google Shape;715;p30"/>
          <p:cNvGrpSpPr/>
          <p:nvPr/>
        </p:nvGrpSpPr>
        <p:grpSpPr>
          <a:xfrm>
            <a:off x="879350" y="9170572"/>
            <a:ext cx="16503437" cy="615034"/>
            <a:chOff x="0" y="0"/>
            <a:chExt cx="22004582" cy="1285337"/>
          </a:xfrm>
        </p:grpSpPr>
        <p:cxnSp>
          <p:nvCxnSpPr>
            <p:cNvPr id="716" name="Google Shape;716;p30"/>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717" name="Google Shape;717;p30"/>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718" name="Google Shape;718;p30"/>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719" name="Google Shape;719;p30"/>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720" name="Google Shape;720;p30"/>
          <p:cNvGrpSpPr/>
          <p:nvPr/>
        </p:nvGrpSpPr>
        <p:grpSpPr>
          <a:xfrm>
            <a:off x="14585676" y="7242971"/>
            <a:ext cx="3897804" cy="797882"/>
            <a:chOff x="0" y="-47625"/>
            <a:chExt cx="2642400" cy="540900"/>
          </a:xfrm>
        </p:grpSpPr>
        <p:sp>
          <p:nvSpPr>
            <p:cNvPr id="721" name="Google Shape;721;p30"/>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30"/>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6" name="Shape 726"/>
        <p:cNvGrpSpPr/>
        <p:nvPr/>
      </p:nvGrpSpPr>
      <p:grpSpPr>
        <a:xfrm>
          <a:off x="0" y="0"/>
          <a:ext cx="0" cy="0"/>
          <a:chOff x="0" y="0"/>
          <a:chExt cx="0" cy="0"/>
        </a:xfrm>
      </p:grpSpPr>
      <p:sp>
        <p:nvSpPr>
          <p:cNvPr id="727" name="Google Shape;727;p3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728" name="Google Shape;728;p31"/>
          <p:cNvGrpSpPr/>
          <p:nvPr/>
        </p:nvGrpSpPr>
        <p:grpSpPr>
          <a:xfrm>
            <a:off x="14390334" y="-1487888"/>
            <a:ext cx="2267966" cy="4593913"/>
            <a:chOff x="0" y="-47625"/>
            <a:chExt cx="1537500" cy="3114306"/>
          </a:xfrm>
        </p:grpSpPr>
        <p:sp>
          <p:nvSpPr>
            <p:cNvPr id="729" name="Google Shape;729;p31"/>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1"/>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31" name="Google Shape;731;p31"/>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32" name="Google Shape;732;p31"/>
          <p:cNvGrpSpPr/>
          <p:nvPr/>
        </p:nvGrpSpPr>
        <p:grpSpPr>
          <a:xfrm>
            <a:off x="15809717" y="210974"/>
            <a:ext cx="1449728" cy="1387056"/>
            <a:chOff x="0" y="-47625"/>
            <a:chExt cx="982800" cy="940313"/>
          </a:xfrm>
        </p:grpSpPr>
        <p:sp>
          <p:nvSpPr>
            <p:cNvPr id="733" name="Google Shape;733;p31"/>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31"/>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35" name="Google Shape;735;p31"/>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736" name="Google Shape;736;p31"/>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737" name="Google Shape;737;p31"/>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738" name="Google Shape;738;p31"/>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739" name="Google Shape;739;p31"/>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740" name="Google Shape;740;p31"/>
          <p:cNvSpPr txBox="1"/>
          <p:nvPr/>
        </p:nvSpPr>
        <p:spPr>
          <a:xfrm>
            <a:off x="1264175" y="210975"/>
            <a:ext cx="11235600" cy="136038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3400"/>
              <a:t>The following information is included either in the annual report or in the agenda of the annual general meeting (formally known as the “</a:t>
            </a:r>
            <a:r>
              <a:rPr b="1" lang="en-US" sz="3400"/>
              <a:t>proxy statement</a:t>
            </a:r>
            <a:r>
              <a:rPr lang="en-US" sz="3400"/>
              <a:t>”)</a:t>
            </a:r>
            <a:endParaRPr sz="3400"/>
          </a:p>
          <a:p>
            <a:pPr indent="0" lvl="0" marL="0" rtl="0" algn="just">
              <a:lnSpc>
                <a:spcPct val="115000"/>
              </a:lnSpc>
              <a:spcBef>
                <a:spcPts val="1200"/>
              </a:spcBef>
              <a:spcAft>
                <a:spcPts val="0"/>
              </a:spcAft>
              <a:buNone/>
            </a:pPr>
            <a:r>
              <a:rPr lang="en-US" sz="3400"/>
              <a:t>1.</a:t>
            </a:r>
            <a:r>
              <a:rPr lang="en-US" sz="3400">
                <a:latin typeface="Times New Roman"/>
                <a:ea typeface="Times New Roman"/>
                <a:cs typeface="Times New Roman"/>
                <a:sym typeface="Times New Roman"/>
              </a:rPr>
              <a:t>	</a:t>
            </a:r>
            <a:r>
              <a:rPr lang="en-US" sz="3400"/>
              <a:t>Corporate financial data (this is reported on a quarterly basis in the US)</a:t>
            </a:r>
            <a:endParaRPr sz="3400"/>
          </a:p>
          <a:p>
            <a:pPr indent="0" lvl="0" marL="0" rtl="0" algn="just">
              <a:lnSpc>
                <a:spcPct val="115000"/>
              </a:lnSpc>
              <a:spcBef>
                <a:spcPts val="1200"/>
              </a:spcBef>
              <a:spcAft>
                <a:spcPts val="0"/>
              </a:spcAft>
              <a:buNone/>
            </a:pPr>
            <a:r>
              <a:rPr lang="en-US" sz="3400"/>
              <a:t>2.</a:t>
            </a:r>
            <a:r>
              <a:rPr lang="en-US" sz="3400">
                <a:latin typeface="Times New Roman"/>
                <a:ea typeface="Times New Roman"/>
                <a:cs typeface="Times New Roman"/>
                <a:sym typeface="Times New Roman"/>
              </a:rPr>
              <a:t>	</a:t>
            </a:r>
            <a:r>
              <a:rPr lang="en-US" sz="3400"/>
              <a:t>Breakdown of the corporation’s capital structure</a:t>
            </a:r>
            <a:endParaRPr sz="3400"/>
          </a:p>
          <a:p>
            <a:pPr indent="0" lvl="0" marL="0" rtl="0" algn="just">
              <a:lnSpc>
                <a:spcPct val="115000"/>
              </a:lnSpc>
              <a:spcBef>
                <a:spcPts val="1200"/>
              </a:spcBef>
              <a:spcAft>
                <a:spcPts val="0"/>
              </a:spcAft>
              <a:buNone/>
            </a:pPr>
            <a:r>
              <a:rPr lang="en-US" sz="3400"/>
              <a:t>3.</a:t>
            </a:r>
            <a:r>
              <a:rPr lang="en-US" sz="3400">
                <a:latin typeface="Times New Roman"/>
                <a:ea typeface="Times New Roman"/>
                <a:cs typeface="Times New Roman"/>
                <a:sym typeface="Times New Roman"/>
              </a:rPr>
              <a:t>	</a:t>
            </a:r>
            <a:r>
              <a:rPr lang="en-US" sz="3400"/>
              <a:t>Substantial background information on each nominee to the board of directors, including name, occupation, relationship with the company, and ownership of stock in the corporation</a:t>
            </a:r>
            <a:endParaRPr sz="3400"/>
          </a:p>
          <a:p>
            <a:pPr indent="0" lvl="0" marL="0" rtl="0" algn="just">
              <a:lnSpc>
                <a:spcPct val="115000"/>
              </a:lnSpc>
              <a:spcBef>
                <a:spcPts val="1200"/>
              </a:spcBef>
              <a:spcAft>
                <a:spcPts val="0"/>
              </a:spcAft>
              <a:buNone/>
            </a:pPr>
            <a:r>
              <a:rPr lang="en-US" sz="3400"/>
              <a:t>4.</a:t>
            </a:r>
            <a:r>
              <a:rPr lang="en-US" sz="3400">
                <a:latin typeface="Times New Roman"/>
                <a:ea typeface="Times New Roman"/>
                <a:cs typeface="Times New Roman"/>
                <a:sym typeface="Times New Roman"/>
              </a:rPr>
              <a:t>	</a:t>
            </a:r>
            <a:r>
              <a:rPr lang="en-US" sz="3400"/>
              <a:t>The aggregate compensation paid to all executive officers (upper management) as well as individual compensation data for each of the five highest paid executive officers, who are to be named</a:t>
            </a:r>
            <a:endParaRPr sz="3400"/>
          </a:p>
          <a:p>
            <a:pPr indent="0" lvl="0" marL="0" rtl="0" algn="just">
              <a:lnSpc>
                <a:spcPct val="115000"/>
              </a:lnSpc>
              <a:spcBef>
                <a:spcPts val="1200"/>
              </a:spcBef>
              <a:spcAft>
                <a:spcPts val="0"/>
              </a:spcAft>
              <a:buNone/>
            </a:pPr>
            <a:r>
              <a:t/>
            </a:r>
            <a:endParaRPr sz="2400"/>
          </a:p>
          <a:p>
            <a:pPr indent="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741" name="Google Shape;741;p31"/>
          <p:cNvGrpSpPr/>
          <p:nvPr/>
        </p:nvGrpSpPr>
        <p:grpSpPr>
          <a:xfrm>
            <a:off x="892288" y="9310122"/>
            <a:ext cx="16503437" cy="615034"/>
            <a:chOff x="0" y="0"/>
            <a:chExt cx="22004582" cy="1285337"/>
          </a:xfrm>
        </p:grpSpPr>
        <p:cxnSp>
          <p:nvCxnSpPr>
            <p:cNvPr id="742" name="Google Shape;742;p31"/>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743" name="Google Shape;743;p31"/>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744" name="Google Shape;744;p31"/>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745" name="Google Shape;745;p31"/>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746" name="Google Shape;746;p31"/>
          <p:cNvGrpSpPr/>
          <p:nvPr/>
        </p:nvGrpSpPr>
        <p:grpSpPr>
          <a:xfrm>
            <a:off x="14585676" y="7242971"/>
            <a:ext cx="3897804" cy="797882"/>
            <a:chOff x="0" y="-47625"/>
            <a:chExt cx="2642400" cy="540900"/>
          </a:xfrm>
        </p:grpSpPr>
        <p:sp>
          <p:nvSpPr>
            <p:cNvPr id="747" name="Google Shape;747;p31"/>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1"/>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2" name="Shape 752"/>
        <p:cNvGrpSpPr/>
        <p:nvPr/>
      </p:nvGrpSpPr>
      <p:grpSpPr>
        <a:xfrm>
          <a:off x="0" y="0"/>
          <a:ext cx="0" cy="0"/>
          <a:chOff x="0" y="0"/>
          <a:chExt cx="0" cy="0"/>
        </a:xfrm>
      </p:grpSpPr>
      <p:sp>
        <p:nvSpPr>
          <p:cNvPr id="753" name="Google Shape;753;p3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754" name="Google Shape;754;p32"/>
          <p:cNvGrpSpPr/>
          <p:nvPr/>
        </p:nvGrpSpPr>
        <p:grpSpPr>
          <a:xfrm>
            <a:off x="14390334" y="-1487888"/>
            <a:ext cx="2267966" cy="4593913"/>
            <a:chOff x="0" y="-47625"/>
            <a:chExt cx="1537500" cy="3114306"/>
          </a:xfrm>
        </p:grpSpPr>
        <p:sp>
          <p:nvSpPr>
            <p:cNvPr id="755" name="Google Shape;755;p32"/>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32"/>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57" name="Google Shape;757;p32"/>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58" name="Google Shape;758;p32"/>
          <p:cNvGrpSpPr/>
          <p:nvPr/>
        </p:nvGrpSpPr>
        <p:grpSpPr>
          <a:xfrm>
            <a:off x="-1111250" y="1275894"/>
            <a:ext cx="15273923" cy="6764848"/>
            <a:chOff x="0" y="-68268"/>
            <a:chExt cx="10354500" cy="3413487"/>
          </a:xfrm>
        </p:grpSpPr>
        <p:sp>
          <p:nvSpPr>
            <p:cNvPr id="759" name="Google Shape;759;p32"/>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32"/>
            <p:cNvSpPr txBox="1"/>
            <p:nvPr/>
          </p:nvSpPr>
          <p:spPr>
            <a:xfrm>
              <a:off x="0" y="-68268"/>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1" name="Google Shape;761;p32"/>
          <p:cNvGrpSpPr/>
          <p:nvPr/>
        </p:nvGrpSpPr>
        <p:grpSpPr>
          <a:xfrm>
            <a:off x="15809717" y="210974"/>
            <a:ext cx="1449728" cy="1387056"/>
            <a:chOff x="0" y="-47625"/>
            <a:chExt cx="982800" cy="940313"/>
          </a:xfrm>
        </p:grpSpPr>
        <p:sp>
          <p:nvSpPr>
            <p:cNvPr id="762" name="Google Shape;762;p32"/>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32"/>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64" name="Google Shape;764;p32"/>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765" name="Google Shape;765;p32"/>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766" name="Google Shape;766;p32"/>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767" name="Google Shape;767;p32"/>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768" name="Google Shape;768;p32"/>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769" name="Google Shape;769;p32"/>
          <p:cNvSpPr txBox="1"/>
          <p:nvPr/>
        </p:nvSpPr>
        <p:spPr>
          <a:xfrm>
            <a:off x="1264175" y="1455325"/>
            <a:ext cx="11235600" cy="106761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4400"/>
              <a:t>5.</a:t>
            </a:r>
            <a:r>
              <a:rPr lang="en-US" sz="4400">
                <a:latin typeface="Times New Roman"/>
                <a:ea typeface="Times New Roman"/>
                <a:cs typeface="Times New Roman"/>
                <a:sym typeface="Times New Roman"/>
              </a:rPr>
              <a:t>	</a:t>
            </a:r>
            <a:r>
              <a:rPr lang="en-US" sz="4400"/>
              <a:t>All shareholders holding more than 5% of the corporation’s total share capital</a:t>
            </a:r>
            <a:endParaRPr sz="4400"/>
          </a:p>
          <a:p>
            <a:pPr indent="0" lvl="0" marL="0" rtl="0" algn="just">
              <a:lnSpc>
                <a:spcPct val="115000"/>
              </a:lnSpc>
              <a:spcBef>
                <a:spcPts val="1200"/>
              </a:spcBef>
              <a:spcAft>
                <a:spcPts val="0"/>
              </a:spcAft>
              <a:buNone/>
            </a:pPr>
            <a:r>
              <a:rPr lang="en-US" sz="4400"/>
              <a:t>6.</a:t>
            </a:r>
            <a:r>
              <a:rPr lang="en-US" sz="4400">
                <a:latin typeface="Times New Roman"/>
                <a:ea typeface="Times New Roman"/>
                <a:cs typeface="Times New Roman"/>
                <a:sym typeface="Times New Roman"/>
              </a:rPr>
              <a:t>	</a:t>
            </a:r>
            <a:r>
              <a:rPr lang="en-US" sz="4400"/>
              <a:t>Information on proposed mergers and restructuring</a:t>
            </a:r>
            <a:endParaRPr sz="4400"/>
          </a:p>
          <a:p>
            <a:pPr indent="0" lvl="0" marL="0" rtl="0" algn="just">
              <a:lnSpc>
                <a:spcPct val="115000"/>
              </a:lnSpc>
              <a:spcBef>
                <a:spcPts val="1200"/>
              </a:spcBef>
              <a:spcAft>
                <a:spcPts val="0"/>
              </a:spcAft>
              <a:buNone/>
            </a:pPr>
            <a:r>
              <a:rPr lang="en-US" sz="4400"/>
              <a:t>7.</a:t>
            </a:r>
            <a:r>
              <a:rPr lang="en-US" sz="4400">
                <a:latin typeface="Times New Roman"/>
                <a:ea typeface="Times New Roman"/>
                <a:cs typeface="Times New Roman"/>
                <a:sym typeface="Times New Roman"/>
              </a:rPr>
              <a:t>	</a:t>
            </a:r>
            <a:r>
              <a:rPr lang="en-US" sz="4400"/>
              <a:t>Proposed amendments to the articles of association</a:t>
            </a:r>
            <a:endParaRPr sz="4400"/>
          </a:p>
          <a:p>
            <a:pPr indent="0" lvl="0" marL="0" rtl="0" algn="just">
              <a:lnSpc>
                <a:spcPct val="115000"/>
              </a:lnSpc>
              <a:spcBef>
                <a:spcPts val="1200"/>
              </a:spcBef>
              <a:spcAft>
                <a:spcPts val="0"/>
              </a:spcAft>
              <a:buNone/>
            </a:pPr>
            <a:r>
              <a:rPr lang="en-US" sz="4400"/>
              <a:t>8.</a:t>
            </a:r>
            <a:r>
              <a:rPr lang="en-US" sz="4400">
                <a:latin typeface="Times New Roman"/>
                <a:ea typeface="Times New Roman"/>
                <a:cs typeface="Times New Roman"/>
                <a:sym typeface="Times New Roman"/>
              </a:rPr>
              <a:t>	</a:t>
            </a:r>
            <a:r>
              <a:rPr lang="en-US" sz="4400"/>
              <a:t>And names of individuals and/or companies proposed as auditors.</a:t>
            </a:r>
            <a:endParaRPr sz="4400"/>
          </a:p>
          <a:p>
            <a:pPr indent="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770" name="Google Shape;770;p32"/>
          <p:cNvGrpSpPr/>
          <p:nvPr/>
        </p:nvGrpSpPr>
        <p:grpSpPr>
          <a:xfrm>
            <a:off x="879350" y="9170572"/>
            <a:ext cx="16503437" cy="615034"/>
            <a:chOff x="0" y="0"/>
            <a:chExt cx="22004582" cy="1285337"/>
          </a:xfrm>
        </p:grpSpPr>
        <p:cxnSp>
          <p:nvCxnSpPr>
            <p:cNvPr id="771" name="Google Shape;771;p32"/>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772" name="Google Shape;772;p32"/>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773" name="Google Shape;773;p32"/>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774" name="Google Shape;774;p32"/>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775" name="Google Shape;775;p32"/>
          <p:cNvGrpSpPr/>
          <p:nvPr/>
        </p:nvGrpSpPr>
        <p:grpSpPr>
          <a:xfrm>
            <a:off x="14585676" y="7242971"/>
            <a:ext cx="3897804" cy="797882"/>
            <a:chOff x="0" y="-47625"/>
            <a:chExt cx="2642400" cy="540900"/>
          </a:xfrm>
        </p:grpSpPr>
        <p:sp>
          <p:nvSpPr>
            <p:cNvPr id="776" name="Google Shape;776;p32"/>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2"/>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1" name="Shape 781"/>
        <p:cNvGrpSpPr/>
        <p:nvPr/>
      </p:nvGrpSpPr>
      <p:grpSpPr>
        <a:xfrm>
          <a:off x="0" y="0"/>
          <a:ext cx="0" cy="0"/>
          <a:chOff x="0" y="0"/>
          <a:chExt cx="0" cy="0"/>
        </a:xfrm>
      </p:grpSpPr>
      <p:sp>
        <p:nvSpPr>
          <p:cNvPr id="782" name="Google Shape;782;p3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783" name="Google Shape;783;p33"/>
          <p:cNvGrpSpPr/>
          <p:nvPr/>
        </p:nvGrpSpPr>
        <p:grpSpPr>
          <a:xfrm>
            <a:off x="14390334" y="-1487888"/>
            <a:ext cx="2267966" cy="4593913"/>
            <a:chOff x="0" y="-47625"/>
            <a:chExt cx="1537500" cy="3114306"/>
          </a:xfrm>
        </p:grpSpPr>
        <p:sp>
          <p:nvSpPr>
            <p:cNvPr id="784" name="Google Shape;784;p33"/>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33"/>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86" name="Google Shape;786;p3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787" name="Google Shape;787;p33"/>
          <p:cNvGrpSpPr/>
          <p:nvPr/>
        </p:nvGrpSpPr>
        <p:grpSpPr>
          <a:xfrm>
            <a:off x="-1111262" y="3310174"/>
            <a:ext cx="15273923" cy="5035234"/>
            <a:chOff x="0" y="-68268"/>
            <a:chExt cx="10354500" cy="3413487"/>
          </a:xfrm>
        </p:grpSpPr>
        <p:sp>
          <p:nvSpPr>
            <p:cNvPr id="788" name="Google Shape;788;p33"/>
            <p:cNvSpPr/>
            <p:nvPr/>
          </p:nvSpPr>
          <p:spPr>
            <a:xfrm>
              <a:off x="0" y="0"/>
              <a:ext cx="10354442" cy="3345219"/>
            </a:xfrm>
            <a:custGeom>
              <a:rect b="b" l="l" r="r" t="t"/>
              <a:pathLst>
                <a:path extrusionOk="0" h="3345219" w="10354442">
                  <a:moveTo>
                    <a:pt x="7603" y="0"/>
                  </a:moveTo>
                  <a:lnTo>
                    <a:pt x="10346839" y="0"/>
                  </a:lnTo>
                  <a:cubicBezTo>
                    <a:pt x="10351039" y="0"/>
                    <a:pt x="10354442" y="3404"/>
                    <a:pt x="10354442" y="7603"/>
                  </a:cubicBezTo>
                  <a:lnTo>
                    <a:pt x="10354442" y="3337616"/>
                  </a:lnTo>
                  <a:cubicBezTo>
                    <a:pt x="10354442" y="3341815"/>
                    <a:pt x="10351039" y="3345219"/>
                    <a:pt x="10346839" y="3345219"/>
                  </a:cubicBezTo>
                  <a:lnTo>
                    <a:pt x="7603" y="3345219"/>
                  </a:lnTo>
                  <a:cubicBezTo>
                    <a:pt x="3404" y="3345219"/>
                    <a:pt x="0" y="3341815"/>
                    <a:pt x="0" y="3337616"/>
                  </a:cubicBezTo>
                  <a:lnTo>
                    <a:pt x="0" y="7603"/>
                  </a:lnTo>
                  <a:cubicBezTo>
                    <a:pt x="0" y="3404"/>
                    <a:pt x="3404" y="0"/>
                    <a:pt x="7603"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33"/>
            <p:cNvSpPr txBox="1"/>
            <p:nvPr/>
          </p:nvSpPr>
          <p:spPr>
            <a:xfrm>
              <a:off x="0" y="-68268"/>
              <a:ext cx="10354500" cy="33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0" name="Google Shape;790;p33"/>
          <p:cNvGrpSpPr/>
          <p:nvPr/>
        </p:nvGrpSpPr>
        <p:grpSpPr>
          <a:xfrm>
            <a:off x="15809717" y="210974"/>
            <a:ext cx="1449728" cy="1387056"/>
            <a:chOff x="0" y="-47625"/>
            <a:chExt cx="982800" cy="940313"/>
          </a:xfrm>
        </p:grpSpPr>
        <p:sp>
          <p:nvSpPr>
            <p:cNvPr id="791" name="Google Shape;791;p33"/>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3"/>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3" name="Google Shape;793;p33"/>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794" name="Google Shape;794;p33"/>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795" name="Google Shape;795;p33"/>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796" name="Google Shape;796;p33"/>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797" name="Google Shape;797;p33"/>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798" name="Google Shape;798;p33"/>
          <p:cNvSpPr txBox="1"/>
          <p:nvPr/>
        </p:nvSpPr>
        <p:spPr>
          <a:xfrm>
            <a:off x="1264175" y="1455325"/>
            <a:ext cx="11235600" cy="110547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b="1" lang="en-US" sz="3900"/>
              <a:t>Corporation Actions Requiring Shareholder Approval</a:t>
            </a:r>
            <a:endParaRPr b="1" sz="3900"/>
          </a:p>
          <a:p>
            <a:pPr indent="0" lvl="0" marL="0" rtl="0" algn="just">
              <a:lnSpc>
                <a:spcPct val="115000"/>
              </a:lnSpc>
              <a:spcBef>
                <a:spcPts val="1200"/>
              </a:spcBef>
              <a:spcAft>
                <a:spcPts val="0"/>
              </a:spcAft>
              <a:buNone/>
            </a:pPr>
            <a:r>
              <a:rPr b="1" lang="en-US" sz="3900"/>
              <a:t> </a:t>
            </a:r>
            <a:endParaRPr b="1" sz="3900"/>
          </a:p>
          <a:p>
            <a:pPr indent="0" lvl="0" marL="0" rtl="0" algn="just">
              <a:lnSpc>
                <a:spcPct val="115000"/>
              </a:lnSpc>
              <a:spcBef>
                <a:spcPts val="1200"/>
              </a:spcBef>
              <a:spcAft>
                <a:spcPts val="0"/>
              </a:spcAft>
              <a:buNone/>
            </a:pPr>
            <a:r>
              <a:rPr b="1" lang="en-US" sz="3900"/>
              <a:t>        	</a:t>
            </a:r>
            <a:r>
              <a:rPr lang="en-US" sz="3900"/>
              <a:t>The </a:t>
            </a:r>
            <a:r>
              <a:rPr b="1" lang="en-US" sz="3900"/>
              <a:t>two routine corporate actions</a:t>
            </a:r>
            <a:r>
              <a:rPr lang="en-US" sz="3900"/>
              <a:t> requiring shareholder approval under the Anglo-US model are:</a:t>
            </a:r>
            <a:endParaRPr sz="3900"/>
          </a:p>
          <a:p>
            <a:pPr indent="0" lvl="0" marL="685800" rtl="0" algn="just">
              <a:lnSpc>
                <a:spcPct val="115000"/>
              </a:lnSpc>
              <a:spcBef>
                <a:spcPts val="1200"/>
              </a:spcBef>
              <a:spcAft>
                <a:spcPts val="0"/>
              </a:spcAft>
              <a:buNone/>
            </a:pPr>
            <a:r>
              <a:rPr lang="en-US" sz="3900"/>
              <a:t>1.</a:t>
            </a:r>
            <a:r>
              <a:rPr lang="en-US" sz="3900">
                <a:latin typeface="Times New Roman"/>
                <a:ea typeface="Times New Roman"/>
                <a:cs typeface="Times New Roman"/>
                <a:sym typeface="Times New Roman"/>
              </a:rPr>
              <a:t>    </a:t>
            </a:r>
            <a:r>
              <a:rPr lang="en-US" sz="3900"/>
              <a:t>Elections of directors</a:t>
            </a:r>
            <a:endParaRPr sz="3900"/>
          </a:p>
          <a:p>
            <a:pPr indent="0" lvl="0" marL="685800" rtl="0" algn="just">
              <a:lnSpc>
                <a:spcPct val="115000"/>
              </a:lnSpc>
              <a:spcBef>
                <a:spcPts val="1200"/>
              </a:spcBef>
              <a:spcAft>
                <a:spcPts val="0"/>
              </a:spcAft>
              <a:buNone/>
            </a:pPr>
            <a:r>
              <a:rPr lang="en-US" sz="3900"/>
              <a:t>2.</a:t>
            </a:r>
            <a:r>
              <a:rPr lang="en-US" sz="3900">
                <a:latin typeface="Times New Roman"/>
                <a:ea typeface="Times New Roman"/>
                <a:cs typeface="Times New Roman"/>
                <a:sym typeface="Times New Roman"/>
              </a:rPr>
              <a:t>    </a:t>
            </a:r>
            <a:r>
              <a:rPr lang="en-US" sz="3900"/>
              <a:t>Appointment of auditors</a:t>
            </a:r>
            <a:endParaRPr sz="3900"/>
          </a:p>
          <a:p>
            <a:pPr indent="0" lvl="0" marL="0" rtl="0" algn="just">
              <a:lnSpc>
                <a:spcPct val="115000"/>
              </a:lnSpc>
              <a:spcBef>
                <a:spcPts val="1200"/>
              </a:spcBef>
              <a:spcAft>
                <a:spcPts val="0"/>
              </a:spcAft>
              <a:buNone/>
            </a:pPr>
            <a:r>
              <a:t/>
            </a:r>
            <a:endParaRPr sz="4400"/>
          </a:p>
          <a:p>
            <a:pPr indent="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799" name="Google Shape;799;p33"/>
          <p:cNvGrpSpPr/>
          <p:nvPr/>
        </p:nvGrpSpPr>
        <p:grpSpPr>
          <a:xfrm>
            <a:off x="879350" y="9170572"/>
            <a:ext cx="16503437" cy="615034"/>
            <a:chOff x="0" y="0"/>
            <a:chExt cx="22004582" cy="1285337"/>
          </a:xfrm>
        </p:grpSpPr>
        <p:cxnSp>
          <p:nvCxnSpPr>
            <p:cNvPr id="800" name="Google Shape;800;p33"/>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01" name="Google Shape;801;p33"/>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802" name="Google Shape;802;p33"/>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803" name="Google Shape;803;p33"/>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804" name="Google Shape;804;p33"/>
          <p:cNvGrpSpPr/>
          <p:nvPr/>
        </p:nvGrpSpPr>
        <p:grpSpPr>
          <a:xfrm>
            <a:off x="14585676" y="7242971"/>
            <a:ext cx="3897804" cy="797882"/>
            <a:chOff x="0" y="-47625"/>
            <a:chExt cx="2642400" cy="540900"/>
          </a:xfrm>
        </p:grpSpPr>
        <p:sp>
          <p:nvSpPr>
            <p:cNvPr id="805" name="Google Shape;805;p33"/>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33"/>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0" name="Shape 810"/>
        <p:cNvGrpSpPr/>
        <p:nvPr/>
      </p:nvGrpSpPr>
      <p:grpSpPr>
        <a:xfrm>
          <a:off x="0" y="0"/>
          <a:ext cx="0" cy="0"/>
          <a:chOff x="0" y="0"/>
          <a:chExt cx="0" cy="0"/>
        </a:xfrm>
      </p:grpSpPr>
      <p:sp>
        <p:nvSpPr>
          <p:cNvPr id="811" name="Google Shape;811;p3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812" name="Google Shape;812;p34"/>
          <p:cNvGrpSpPr/>
          <p:nvPr/>
        </p:nvGrpSpPr>
        <p:grpSpPr>
          <a:xfrm>
            <a:off x="14390334" y="-1487888"/>
            <a:ext cx="2267966" cy="4593913"/>
            <a:chOff x="0" y="-47625"/>
            <a:chExt cx="1537500" cy="3114306"/>
          </a:xfrm>
        </p:grpSpPr>
        <p:sp>
          <p:nvSpPr>
            <p:cNvPr id="813" name="Google Shape;813;p34"/>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34"/>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5" name="Google Shape;815;p3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816" name="Google Shape;816;p34"/>
          <p:cNvGrpSpPr/>
          <p:nvPr/>
        </p:nvGrpSpPr>
        <p:grpSpPr>
          <a:xfrm>
            <a:off x="15809717" y="210974"/>
            <a:ext cx="1449728" cy="1387056"/>
            <a:chOff x="0" y="-47625"/>
            <a:chExt cx="982800" cy="940313"/>
          </a:xfrm>
        </p:grpSpPr>
        <p:sp>
          <p:nvSpPr>
            <p:cNvPr id="817" name="Google Shape;817;p34"/>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4"/>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9" name="Google Shape;819;p34"/>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820" name="Google Shape;820;p34"/>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821" name="Google Shape;821;p34"/>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822" name="Google Shape;822;p34"/>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823" name="Google Shape;823;p34"/>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824" name="Google Shape;824;p34"/>
          <p:cNvSpPr txBox="1"/>
          <p:nvPr/>
        </p:nvSpPr>
        <p:spPr>
          <a:xfrm>
            <a:off x="1264175" y="1455325"/>
            <a:ext cx="11235600" cy="12040800"/>
          </a:xfrm>
          <a:prstGeom prst="rect">
            <a:avLst/>
          </a:prstGeom>
          <a:noFill/>
          <a:ln>
            <a:noFill/>
          </a:ln>
        </p:spPr>
        <p:txBody>
          <a:bodyPr anchorCtr="0" anchor="t" bIns="0" lIns="0" spcFirstLastPara="1" rIns="0" wrap="square" tIns="0">
            <a:spAutoFit/>
          </a:bodyPr>
          <a:lstStyle/>
          <a:p>
            <a:pPr indent="0" lvl="0" marL="685800" rtl="0" algn="just">
              <a:lnSpc>
                <a:spcPct val="115000"/>
              </a:lnSpc>
              <a:spcBef>
                <a:spcPts val="1200"/>
              </a:spcBef>
              <a:spcAft>
                <a:spcPts val="0"/>
              </a:spcAft>
              <a:buNone/>
            </a:pPr>
            <a:r>
              <a:t/>
            </a:r>
            <a:endParaRPr sz="3900"/>
          </a:p>
          <a:p>
            <a:pPr indent="0" lvl="0" marL="457200" rtl="0" algn="just">
              <a:lnSpc>
                <a:spcPct val="115000"/>
              </a:lnSpc>
              <a:spcBef>
                <a:spcPts val="1200"/>
              </a:spcBef>
              <a:spcAft>
                <a:spcPts val="0"/>
              </a:spcAft>
              <a:buNone/>
            </a:pPr>
            <a:r>
              <a:rPr b="1" lang="en-US" sz="4000"/>
              <a:t>Non-routine corporate actions</a:t>
            </a:r>
            <a:r>
              <a:rPr lang="en-US" sz="4000"/>
              <a:t> which also require shareholder approval include</a:t>
            </a:r>
            <a:endParaRPr sz="4000"/>
          </a:p>
          <a:p>
            <a:pPr indent="0" lvl="0" marL="685800" rtl="0" algn="just">
              <a:lnSpc>
                <a:spcPct val="115000"/>
              </a:lnSpc>
              <a:spcBef>
                <a:spcPts val="1200"/>
              </a:spcBef>
              <a:spcAft>
                <a:spcPts val="0"/>
              </a:spcAft>
              <a:buNone/>
            </a:pPr>
            <a:r>
              <a:rPr lang="en-US" sz="4000"/>
              <a:t>1.</a:t>
            </a:r>
            <a:r>
              <a:rPr lang="en-US" sz="4000">
                <a:latin typeface="Times New Roman"/>
                <a:ea typeface="Times New Roman"/>
                <a:cs typeface="Times New Roman"/>
                <a:sym typeface="Times New Roman"/>
              </a:rPr>
              <a:t> </a:t>
            </a:r>
            <a:r>
              <a:rPr lang="en-US" sz="4000"/>
              <a:t>Establishment or amendment of stock option plans (because these plans affect executive and board compensation).</a:t>
            </a:r>
            <a:endParaRPr sz="4000"/>
          </a:p>
          <a:p>
            <a:pPr indent="0" lvl="0" marL="685800" rtl="0" algn="just">
              <a:lnSpc>
                <a:spcPct val="115000"/>
              </a:lnSpc>
              <a:spcBef>
                <a:spcPts val="1200"/>
              </a:spcBef>
              <a:spcAft>
                <a:spcPts val="0"/>
              </a:spcAft>
              <a:buNone/>
            </a:pPr>
            <a:r>
              <a:rPr lang="en-US" sz="4000"/>
              <a:t>2.</a:t>
            </a:r>
            <a:r>
              <a:rPr lang="en-US" sz="4000">
                <a:latin typeface="Times New Roman"/>
                <a:ea typeface="Times New Roman"/>
                <a:cs typeface="Times New Roman"/>
                <a:sym typeface="Times New Roman"/>
              </a:rPr>
              <a:t>    </a:t>
            </a:r>
            <a:r>
              <a:rPr lang="en-US" sz="4000"/>
              <a:t>Mergers and takeovers</a:t>
            </a:r>
            <a:endParaRPr sz="4000"/>
          </a:p>
          <a:p>
            <a:pPr indent="0" lvl="0" marL="685800" rtl="0" algn="just">
              <a:lnSpc>
                <a:spcPct val="115000"/>
              </a:lnSpc>
              <a:spcBef>
                <a:spcPts val="1200"/>
              </a:spcBef>
              <a:spcAft>
                <a:spcPts val="0"/>
              </a:spcAft>
              <a:buNone/>
            </a:pPr>
            <a:r>
              <a:rPr lang="en-US" sz="4000"/>
              <a:t>3.</a:t>
            </a:r>
            <a:r>
              <a:rPr lang="en-US" sz="4000">
                <a:latin typeface="Times New Roman"/>
                <a:ea typeface="Times New Roman"/>
                <a:cs typeface="Times New Roman"/>
                <a:sym typeface="Times New Roman"/>
              </a:rPr>
              <a:t>    </a:t>
            </a:r>
            <a:r>
              <a:rPr lang="en-US" sz="4000"/>
              <a:t>Restructurings</a:t>
            </a:r>
            <a:endParaRPr sz="4000"/>
          </a:p>
          <a:p>
            <a:pPr indent="0" lvl="0" marL="685800" rtl="0" algn="just">
              <a:lnSpc>
                <a:spcPct val="115000"/>
              </a:lnSpc>
              <a:spcBef>
                <a:spcPts val="1200"/>
              </a:spcBef>
              <a:spcAft>
                <a:spcPts val="0"/>
              </a:spcAft>
              <a:buNone/>
            </a:pPr>
            <a:r>
              <a:rPr lang="en-US" sz="4000"/>
              <a:t>4.</a:t>
            </a:r>
            <a:r>
              <a:rPr lang="en-US" sz="4000">
                <a:latin typeface="Times New Roman"/>
                <a:ea typeface="Times New Roman"/>
                <a:cs typeface="Times New Roman"/>
                <a:sym typeface="Times New Roman"/>
              </a:rPr>
              <a:t>    </a:t>
            </a:r>
            <a:r>
              <a:rPr lang="en-US" sz="4000"/>
              <a:t>Amendment of the articles of incorporation</a:t>
            </a:r>
            <a:endParaRPr sz="4000"/>
          </a:p>
          <a:p>
            <a:pPr indent="0" lvl="0" marL="0" rtl="0" algn="just">
              <a:lnSpc>
                <a:spcPct val="115000"/>
              </a:lnSpc>
              <a:spcBef>
                <a:spcPts val="1200"/>
              </a:spcBef>
              <a:spcAft>
                <a:spcPts val="0"/>
              </a:spcAft>
              <a:buNone/>
            </a:pPr>
            <a:r>
              <a:t/>
            </a:r>
            <a:endParaRPr sz="4400"/>
          </a:p>
          <a:p>
            <a:pPr indent="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825" name="Google Shape;825;p34"/>
          <p:cNvGrpSpPr/>
          <p:nvPr/>
        </p:nvGrpSpPr>
        <p:grpSpPr>
          <a:xfrm>
            <a:off x="879350" y="9170572"/>
            <a:ext cx="16503437" cy="615034"/>
            <a:chOff x="0" y="0"/>
            <a:chExt cx="22004582" cy="1285337"/>
          </a:xfrm>
        </p:grpSpPr>
        <p:cxnSp>
          <p:nvCxnSpPr>
            <p:cNvPr id="826" name="Google Shape;826;p34"/>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27" name="Google Shape;827;p34"/>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828" name="Google Shape;828;p34"/>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829" name="Google Shape;829;p34"/>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830" name="Google Shape;830;p34"/>
          <p:cNvGrpSpPr/>
          <p:nvPr/>
        </p:nvGrpSpPr>
        <p:grpSpPr>
          <a:xfrm>
            <a:off x="14585676" y="7242971"/>
            <a:ext cx="3897804" cy="797882"/>
            <a:chOff x="0" y="-47625"/>
            <a:chExt cx="2642400" cy="540900"/>
          </a:xfrm>
        </p:grpSpPr>
        <p:sp>
          <p:nvSpPr>
            <p:cNvPr id="831" name="Google Shape;831;p34"/>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4"/>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6" name="Shape 836"/>
        <p:cNvGrpSpPr/>
        <p:nvPr/>
      </p:nvGrpSpPr>
      <p:grpSpPr>
        <a:xfrm>
          <a:off x="0" y="0"/>
          <a:ext cx="0" cy="0"/>
          <a:chOff x="0" y="0"/>
          <a:chExt cx="0" cy="0"/>
        </a:xfrm>
      </p:grpSpPr>
      <p:sp>
        <p:nvSpPr>
          <p:cNvPr id="837" name="Google Shape;837;p3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838" name="Google Shape;838;p35"/>
          <p:cNvGrpSpPr/>
          <p:nvPr/>
        </p:nvGrpSpPr>
        <p:grpSpPr>
          <a:xfrm>
            <a:off x="14390334" y="-1487888"/>
            <a:ext cx="2267966" cy="4593913"/>
            <a:chOff x="0" y="-47625"/>
            <a:chExt cx="1537500" cy="3114306"/>
          </a:xfrm>
        </p:grpSpPr>
        <p:sp>
          <p:nvSpPr>
            <p:cNvPr id="839" name="Google Shape;839;p35"/>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35"/>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41" name="Google Shape;841;p3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842" name="Google Shape;842;p35"/>
          <p:cNvGrpSpPr/>
          <p:nvPr/>
        </p:nvGrpSpPr>
        <p:grpSpPr>
          <a:xfrm>
            <a:off x="15809717" y="210974"/>
            <a:ext cx="1449728" cy="1387056"/>
            <a:chOff x="0" y="-47625"/>
            <a:chExt cx="982800" cy="940313"/>
          </a:xfrm>
        </p:grpSpPr>
        <p:sp>
          <p:nvSpPr>
            <p:cNvPr id="843" name="Google Shape;843;p35"/>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5"/>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45" name="Google Shape;845;p35"/>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846" name="Google Shape;846;p35"/>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847" name="Google Shape;847;p35"/>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848" name="Google Shape;848;p35"/>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849" name="Google Shape;849;p35"/>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850" name="Google Shape;850;p35"/>
          <p:cNvSpPr txBox="1"/>
          <p:nvPr/>
        </p:nvSpPr>
        <p:spPr>
          <a:xfrm>
            <a:off x="1264175" y="917050"/>
            <a:ext cx="11235600" cy="118851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t/>
            </a:r>
            <a:endParaRPr sz="3900"/>
          </a:p>
          <a:p>
            <a:pPr indent="0" lvl="0" marL="0" rtl="0" algn="just">
              <a:lnSpc>
                <a:spcPct val="115000"/>
              </a:lnSpc>
              <a:spcBef>
                <a:spcPts val="1200"/>
              </a:spcBef>
              <a:spcAft>
                <a:spcPts val="0"/>
              </a:spcAft>
              <a:buNone/>
            </a:pPr>
            <a:r>
              <a:rPr b="1" lang="en-US" sz="3900"/>
              <a:t>Interactions Among Players</a:t>
            </a:r>
            <a:endParaRPr b="1" sz="3900"/>
          </a:p>
          <a:p>
            <a:pPr indent="0" lvl="0" marL="0" rtl="0" algn="just">
              <a:lnSpc>
                <a:spcPct val="115000"/>
              </a:lnSpc>
              <a:spcBef>
                <a:spcPts val="1200"/>
              </a:spcBef>
              <a:spcAft>
                <a:spcPts val="0"/>
              </a:spcAft>
              <a:buNone/>
            </a:pPr>
            <a:r>
              <a:rPr lang="en-US" sz="3900"/>
              <a:t>        	As noted above, the </a:t>
            </a:r>
            <a:r>
              <a:rPr b="1" lang="en-US" sz="3900"/>
              <a:t>Anglo-US model</a:t>
            </a:r>
            <a:r>
              <a:rPr lang="en-US" sz="3900"/>
              <a:t> establishes a complex, well-regulated system for communication and interaction between shareholders and corporations.  A wide range of regulatory and independent organizations play an important role in corporate governance. </a:t>
            </a:r>
            <a:r>
              <a:rPr b="1" lang="en-US" sz="3900"/>
              <a:t>Shareholders </a:t>
            </a:r>
            <a:r>
              <a:rPr lang="en-US" sz="3900"/>
              <a:t>may exercise their voting rights without attending the annual general meeting in person.  </a:t>
            </a:r>
            <a:endParaRPr b="1" sz="3900"/>
          </a:p>
          <a:p>
            <a:pPr indent="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851" name="Google Shape;851;p35"/>
          <p:cNvGrpSpPr/>
          <p:nvPr/>
        </p:nvGrpSpPr>
        <p:grpSpPr>
          <a:xfrm>
            <a:off x="879350" y="9170572"/>
            <a:ext cx="16503437" cy="615034"/>
            <a:chOff x="0" y="0"/>
            <a:chExt cx="22004582" cy="1285337"/>
          </a:xfrm>
        </p:grpSpPr>
        <p:cxnSp>
          <p:nvCxnSpPr>
            <p:cNvPr id="852" name="Google Shape;852;p35"/>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53" name="Google Shape;853;p35"/>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854" name="Google Shape;854;p35"/>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855" name="Google Shape;855;p35"/>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856" name="Google Shape;856;p35"/>
          <p:cNvGrpSpPr/>
          <p:nvPr/>
        </p:nvGrpSpPr>
        <p:grpSpPr>
          <a:xfrm>
            <a:off x="14585676" y="7242971"/>
            <a:ext cx="3897804" cy="797882"/>
            <a:chOff x="0" y="-47625"/>
            <a:chExt cx="2642400" cy="540900"/>
          </a:xfrm>
        </p:grpSpPr>
        <p:sp>
          <p:nvSpPr>
            <p:cNvPr id="857" name="Google Shape;857;p35"/>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5"/>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2" name="Shape 862"/>
        <p:cNvGrpSpPr/>
        <p:nvPr/>
      </p:nvGrpSpPr>
      <p:grpSpPr>
        <a:xfrm>
          <a:off x="0" y="0"/>
          <a:ext cx="0" cy="0"/>
          <a:chOff x="0" y="0"/>
          <a:chExt cx="0" cy="0"/>
        </a:xfrm>
      </p:grpSpPr>
      <p:sp>
        <p:nvSpPr>
          <p:cNvPr id="863" name="Google Shape;863;p3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grpSp>
        <p:nvGrpSpPr>
          <p:cNvPr id="864" name="Google Shape;864;p36"/>
          <p:cNvGrpSpPr/>
          <p:nvPr/>
        </p:nvGrpSpPr>
        <p:grpSpPr>
          <a:xfrm>
            <a:off x="14390334" y="-1487888"/>
            <a:ext cx="2267966" cy="4593913"/>
            <a:chOff x="0" y="-47625"/>
            <a:chExt cx="1537500" cy="3114306"/>
          </a:xfrm>
        </p:grpSpPr>
        <p:sp>
          <p:nvSpPr>
            <p:cNvPr id="865" name="Google Shape;865;p36"/>
            <p:cNvSpPr/>
            <p:nvPr/>
          </p:nvSpPr>
          <p:spPr>
            <a:xfrm>
              <a:off x="0" y="0"/>
              <a:ext cx="1537426" cy="3066681"/>
            </a:xfrm>
            <a:custGeom>
              <a:rect b="b" l="l" r="r" t="t"/>
              <a:pathLst>
                <a:path extrusionOk="0" h="3066681" w="1537426">
                  <a:moveTo>
                    <a:pt x="51206" y="0"/>
                  </a:moveTo>
                  <a:lnTo>
                    <a:pt x="1486220" y="0"/>
                  </a:lnTo>
                  <a:cubicBezTo>
                    <a:pt x="1514500" y="0"/>
                    <a:pt x="1537426" y="22926"/>
                    <a:pt x="1537426" y="51206"/>
                  </a:cubicBezTo>
                  <a:lnTo>
                    <a:pt x="1537426" y="3015475"/>
                  </a:lnTo>
                  <a:cubicBezTo>
                    <a:pt x="1537426" y="3029056"/>
                    <a:pt x="1532031" y="3042080"/>
                    <a:pt x="1522428" y="3051683"/>
                  </a:cubicBezTo>
                  <a:cubicBezTo>
                    <a:pt x="1512825" y="3061286"/>
                    <a:pt x="1499801" y="3066681"/>
                    <a:pt x="1486220" y="3066681"/>
                  </a:cubicBezTo>
                  <a:lnTo>
                    <a:pt x="51206" y="3066681"/>
                  </a:lnTo>
                  <a:cubicBezTo>
                    <a:pt x="37625" y="3066681"/>
                    <a:pt x="24601" y="3061286"/>
                    <a:pt x="14998" y="3051683"/>
                  </a:cubicBezTo>
                  <a:cubicBezTo>
                    <a:pt x="5395" y="3042080"/>
                    <a:pt x="0" y="3029056"/>
                    <a:pt x="0" y="3015475"/>
                  </a:cubicBezTo>
                  <a:lnTo>
                    <a:pt x="0" y="51206"/>
                  </a:lnTo>
                  <a:cubicBezTo>
                    <a:pt x="0" y="37625"/>
                    <a:pt x="5395" y="24601"/>
                    <a:pt x="14998" y="14998"/>
                  </a:cubicBezTo>
                  <a:cubicBezTo>
                    <a:pt x="24601" y="5395"/>
                    <a:pt x="37625" y="0"/>
                    <a:pt x="51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6"/>
            <p:cNvSpPr txBox="1"/>
            <p:nvPr/>
          </p:nvSpPr>
          <p:spPr>
            <a:xfrm>
              <a:off x="0" y="-47625"/>
              <a:ext cx="1537500" cy="31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67" name="Google Shape;867;p3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868" name="Google Shape;868;p36"/>
          <p:cNvGrpSpPr/>
          <p:nvPr/>
        </p:nvGrpSpPr>
        <p:grpSpPr>
          <a:xfrm>
            <a:off x="15809717" y="210974"/>
            <a:ext cx="1449728" cy="1387056"/>
            <a:chOff x="0" y="-47625"/>
            <a:chExt cx="982800" cy="940313"/>
          </a:xfrm>
        </p:grpSpPr>
        <p:sp>
          <p:nvSpPr>
            <p:cNvPr id="869" name="Google Shape;869;p36"/>
            <p:cNvSpPr/>
            <p:nvPr/>
          </p:nvSpPr>
          <p:spPr>
            <a:xfrm>
              <a:off x="0" y="0"/>
              <a:ext cx="982690" cy="892688"/>
            </a:xfrm>
            <a:custGeom>
              <a:rect b="b" l="l" r="r" t="t"/>
              <a:pathLst>
                <a:path extrusionOk="0" h="892688" w="982690">
                  <a:moveTo>
                    <a:pt x="80112" y="0"/>
                  </a:moveTo>
                  <a:lnTo>
                    <a:pt x="902578" y="0"/>
                  </a:lnTo>
                  <a:cubicBezTo>
                    <a:pt x="923825" y="0"/>
                    <a:pt x="944202" y="8440"/>
                    <a:pt x="959226" y="23464"/>
                  </a:cubicBezTo>
                  <a:cubicBezTo>
                    <a:pt x="974250" y="38488"/>
                    <a:pt x="982690" y="58865"/>
                    <a:pt x="982690" y="80112"/>
                  </a:cubicBezTo>
                  <a:lnTo>
                    <a:pt x="982690" y="812576"/>
                  </a:lnTo>
                  <a:cubicBezTo>
                    <a:pt x="982690" y="856821"/>
                    <a:pt x="946823" y="892688"/>
                    <a:pt x="902578" y="892688"/>
                  </a:cubicBezTo>
                  <a:lnTo>
                    <a:pt x="80112" y="892688"/>
                  </a:lnTo>
                  <a:cubicBezTo>
                    <a:pt x="58865" y="892688"/>
                    <a:pt x="38488" y="884248"/>
                    <a:pt x="23464" y="869224"/>
                  </a:cubicBezTo>
                  <a:cubicBezTo>
                    <a:pt x="8440" y="854200"/>
                    <a:pt x="0" y="833823"/>
                    <a:pt x="0" y="812576"/>
                  </a:cubicBezTo>
                  <a:lnTo>
                    <a:pt x="0" y="80112"/>
                  </a:lnTo>
                  <a:cubicBezTo>
                    <a:pt x="0" y="35867"/>
                    <a:pt x="35867" y="0"/>
                    <a:pt x="8011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6"/>
            <p:cNvSpPr txBox="1"/>
            <p:nvPr/>
          </p:nvSpPr>
          <p:spPr>
            <a:xfrm>
              <a:off x="0" y="-47625"/>
              <a:ext cx="982800" cy="940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71" name="Google Shape;871;p36"/>
          <p:cNvSpPr/>
          <p:nvPr/>
        </p:nvSpPr>
        <p:spPr>
          <a:xfrm>
            <a:off x="-241584" y="3746707"/>
            <a:ext cx="210121" cy="300173"/>
          </a:xfrm>
          <a:custGeom>
            <a:rect b="b" l="l" r="r" t="t"/>
            <a:pathLst>
              <a:path extrusionOk="0" h="300173" w="210121">
                <a:moveTo>
                  <a:pt x="0" y="0"/>
                </a:moveTo>
                <a:lnTo>
                  <a:pt x="210121" y="0"/>
                </a:lnTo>
                <a:lnTo>
                  <a:pt x="210121" y="300173"/>
                </a:lnTo>
                <a:lnTo>
                  <a:pt x="0" y="300173"/>
                </a:lnTo>
                <a:lnTo>
                  <a:pt x="0" y="0"/>
                </a:lnTo>
                <a:close/>
              </a:path>
            </a:pathLst>
          </a:custGeom>
          <a:blipFill rotWithShape="1">
            <a:blip r:embed="rId5">
              <a:alphaModFix/>
            </a:blip>
            <a:stretch>
              <a:fillRect b="0" l="0" r="0" t="0"/>
            </a:stretch>
          </a:blipFill>
          <a:ln>
            <a:noFill/>
          </a:ln>
        </p:spPr>
      </p:sp>
      <p:sp>
        <p:nvSpPr>
          <p:cNvPr id="872" name="Google Shape;872;p36"/>
          <p:cNvSpPr/>
          <p:nvPr/>
        </p:nvSpPr>
        <p:spPr>
          <a:xfrm>
            <a:off x="-268207" y="4558723"/>
            <a:ext cx="263367" cy="263367"/>
          </a:xfrm>
          <a:custGeom>
            <a:rect b="b" l="l" r="r" t="t"/>
            <a:pathLst>
              <a:path extrusionOk="0" h="263367" w="263367">
                <a:moveTo>
                  <a:pt x="0" y="0"/>
                </a:moveTo>
                <a:lnTo>
                  <a:pt x="263367" y="0"/>
                </a:lnTo>
                <a:lnTo>
                  <a:pt x="263367" y="263368"/>
                </a:lnTo>
                <a:lnTo>
                  <a:pt x="0" y="263368"/>
                </a:lnTo>
                <a:lnTo>
                  <a:pt x="0" y="0"/>
                </a:lnTo>
                <a:close/>
              </a:path>
            </a:pathLst>
          </a:custGeom>
          <a:blipFill rotWithShape="1">
            <a:blip r:embed="rId6">
              <a:alphaModFix/>
            </a:blip>
            <a:stretch>
              <a:fillRect b="0" l="0" r="0" t="0"/>
            </a:stretch>
          </a:blipFill>
          <a:ln>
            <a:noFill/>
          </a:ln>
        </p:spPr>
      </p:sp>
      <p:sp>
        <p:nvSpPr>
          <p:cNvPr id="873" name="Google Shape;873;p36"/>
          <p:cNvSpPr/>
          <p:nvPr/>
        </p:nvSpPr>
        <p:spPr>
          <a:xfrm>
            <a:off x="-259588" y="5560318"/>
            <a:ext cx="246129" cy="169214"/>
          </a:xfrm>
          <a:custGeom>
            <a:rect b="b" l="l" r="r" t="t"/>
            <a:pathLst>
              <a:path extrusionOk="0" h="169214" w="246129">
                <a:moveTo>
                  <a:pt x="0" y="0"/>
                </a:moveTo>
                <a:lnTo>
                  <a:pt x="246129" y="0"/>
                </a:lnTo>
                <a:lnTo>
                  <a:pt x="246129" y="169214"/>
                </a:lnTo>
                <a:lnTo>
                  <a:pt x="0" y="169214"/>
                </a:lnTo>
                <a:lnTo>
                  <a:pt x="0" y="0"/>
                </a:lnTo>
                <a:close/>
              </a:path>
            </a:pathLst>
          </a:custGeom>
          <a:blipFill rotWithShape="1">
            <a:blip r:embed="rId7">
              <a:alphaModFix/>
            </a:blip>
            <a:stretch>
              <a:fillRect b="0" l="0" r="0" t="0"/>
            </a:stretch>
          </a:blipFill>
          <a:ln>
            <a:noFill/>
          </a:ln>
        </p:spPr>
      </p:sp>
      <p:sp>
        <p:nvSpPr>
          <p:cNvPr id="874" name="Google Shape;874;p36"/>
          <p:cNvSpPr/>
          <p:nvPr/>
        </p:nvSpPr>
        <p:spPr>
          <a:xfrm>
            <a:off x="-273041" y="7242973"/>
            <a:ext cx="273035" cy="273035"/>
          </a:xfrm>
          <a:custGeom>
            <a:rect b="b" l="l" r="r" t="t"/>
            <a:pathLst>
              <a:path extrusionOk="0" h="273035" w="273035">
                <a:moveTo>
                  <a:pt x="0" y="0"/>
                </a:moveTo>
                <a:lnTo>
                  <a:pt x="273035" y="0"/>
                </a:lnTo>
                <a:lnTo>
                  <a:pt x="273035" y="273035"/>
                </a:lnTo>
                <a:lnTo>
                  <a:pt x="0" y="273035"/>
                </a:lnTo>
                <a:lnTo>
                  <a:pt x="0" y="0"/>
                </a:lnTo>
                <a:close/>
              </a:path>
            </a:pathLst>
          </a:custGeom>
          <a:blipFill rotWithShape="1">
            <a:blip r:embed="rId8">
              <a:alphaModFix/>
            </a:blip>
            <a:stretch>
              <a:fillRect b="0" l="0" r="0" t="0"/>
            </a:stretch>
          </a:blipFill>
          <a:ln>
            <a:noFill/>
          </a:ln>
        </p:spPr>
      </p:sp>
      <p:sp>
        <p:nvSpPr>
          <p:cNvPr id="875" name="Google Shape;875;p36"/>
          <p:cNvSpPr/>
          <p:nvPr/>
        </p:nvSpPr>
        <p:spPr>
          <a:xfrm>
            <a:off x="-290898" y="6246176"/>
            <a:ext cx="308750" cy="277875"/>
          </a:xfrm>
          <a:custGeom>
            <a:rect b="b" l="l" r="r" t="t"/>
            <a:pathLst>
              <a:path extrusionOk="0" h="277875" w="308750">
                <a:moveTo>
                  <a:pt x="0" y="0"/>
                </a:moveTo>
                <a:lnTo>
                  <a:pt x="308750" y="0"/>
                </a:lnTo>
                <a:lnTo>
                  <a:pt x="308750" y="277875"/>
                </a:lnTo>
                <a:lnTo>
                  <a:pt x="0" y="277875"/>
                </a:lnTo>
                <a:lnTo>
                  <a:pt x="0" y="0"/>
                </a:lnTo>
                <a:close/>
              </a:path>
            </a:pathLst>
          </a:custGeom>
          <a:blipFill rotWithShape="1">
            <a:blip r:embed="rId9">
              <a:alphaModFix/>
            </a:blip>
            <a:stretch>
              <a:fillRect b="0" l="0" r="0" t="0"/>
            </a:stretch>
          </a:blipFill>
          <a:ln>
            <a:noFill/>
          </a:ln>
        </p:spPr>
      </p:sp>
      <p:sp>
        <p:nvSpPr>
          <p:cNvPr id="876" name="Google Shape;876;p36"/>
          <p:cNvSpPr txBox="1"/>
          <p:nvPr/>
        </p:nvSpPr>
        <p:spPr>
          <a:xfrm>
            <a:off x="1264175" y="418650"/>
            <a:ext cx="11235600" cy="13881600"/>
          </a:xfrm>
          <a:prstGeom prst="rect">
            <a:avLst/>
          </a:prstGeom>
          <a:noFill/>
          <a:ln>
            <a:noFill/>
          </a:ln>
        </p:spPr>
        <p:txBody>
          <a:bodyPr anchorCtr="0" anchor="t" bIns="0" lIns="0" spcFirstLastPara="1" rIns="0" wrap="square" tIns="0">
            <a:spAutoFit/>
          </a:bodyPr>
          <a:lstStyle/>
          <a:p>
            <a:pPr indent="457200" lvl="0" marL="0" rtl="0" algn="just">
              <a:lnSpc>
                <a:spcPct val="115000"/>
              </a:lnSpc>
              <a:spcBef>
                <a:spcPts val="1200"/>
              </a:spcBef>
              <a:spcAft>
                <a:spcPts val="0"/>
              </a:spcAft>
              <a:buNone/>
            </a:pPr>
            <a:r>
              <a:rPr lang="en-US" sz="3600"/>
              <a:t>In the </a:t>
            </a:r>
            <a:r>
              <a:rPr b="1" lang="en-US" sz="3600"/>
              <a:t>Anglo-US model</a:t>
            </a:r>
            <a:r>
              <a:rPr lang="en-US" sz="3600"/>
              <a:t>, a wide range of institutional investors and financial specialists monitor a corporation’s performance and corporate governance.  These include:</a:t>
            </a:r>
            <a:endParaRPr sz="3600"/>
          </a:p>
          <a:p>
            <a:pPr indent="0" lvl="0" marL="0" rtl="0" algn="just">
              <a:lnSpc>
                <a:spcPct val="115000"/>
              </a:lnSpc>
              <a:spcBef>
                <a:spcPts val="1200"/>
              </a:spcBef>
              <a:spcAft>
                <a:spcPts val="0"/>
              </a:spcAft>
              <a:buNone/>
            </a:pPr>
            <a:r>
              <a:rPr b="1" lang="en-US" sz="3600"/>
              <a:t>1.</a:t>
            </a:r>
            <a:r>
              <a:rPr lang="en-US" sz="3600">
                <a:latin typeface="Times New Roman"/>
                <a:ea typeface="Times New Roman"/>
                <a:cs typeface="Times New Roman"/>
                <a:sym typeface="Times New Roman"/>
              </a:rPr>
              <a:t>	</a:t>
            </a:r>
            <a:r>
              <a:rPr lang="en-US" sz="3600"/>
              <a:t>A variety of specialized investment funds (for example, index funds or funds that target specific industries)</a:t>
            </a:r>
            <a:endParaRPr sz="3600"/>
          </a:p>
          <a:p>
            <a:pPr indent="0" lvl="0" marL="0" rtl="0" algn="just">
              <a:lnSpc>
                <a:spcPct val="115000"/>
              </a:lnSpc>
              <a:spcBef>
                <a:spcPts val="1200"/>
              </a:spcBef>
              <a:spcAft>
                <a:spcPts val="0"/>
              </a:spcAft>
              <a:buNone/>
            </a:pPr>
            <a:r>
              <a:rPr b="1" lang="en-US" sz="3600"/>
              <a:t>2.</a:t>
            </a:r>
            <a:r>
              <a:rPr lang="en-US" sz="3600">
                <a:latin typeface="Times New Roman"/>
                <a:ea typeface="Times New Roman"/>
                <a:cs typeface="Times New Roman"/>
                <a:sym typeface="Times New Roman"/>
              </a:rPr>
              <a:t>	</a:t>
            </a:r>
            <a:r>
              <a:rPr lang="en-US" sz="3600"/>
              <a:t>Venture-capital funds, or funds that invest in new or “start-up” corporation</a:t>
            </a:r>
            <a:endParaRPr sz="3600"/>
          </a:p>
          <a:p>
            <a:pPr indent="0" lvl="0" marL="0" rtl="0" algn="just">
              <a:lnSpc>
                <a:spcPct val="115000"/>
              </a:lnSpc>
              <a:spcBef>
                <a:spcPts val="1200"/>
              </a:spcBef>
              <a:spcAft>
                <a:spcPts val="0"/>
              </a:spcAft>
              <a:buNone/>
            </a:pPr>
            <a:r>
              <a:rPr b="1" lang="en-US" sz="3600"/>
              <a:t>3.</a:t>
            </a:r>
            <a:r>
              <a:rPr lang="en-US" sz="3600">
                <a:latin typeface="Times New Roman"/>
                <a:ea typeface="Times New Roman"/>
                <a:cs typeface="Times New Roman"/>
                <a:sym typeface="Times New Roman"/>
              </a:rPr>
              <a:t>	</a:t>
            </a:r>
            <a:r>
              <a:rPr lang="en-US" sz="3600"/>
              <a:t>Rating agencies</a:t>
            </a:r>
            <a:endParaRPr sz="3600"/>
          </a:p>
          <a:p>
            <a:pPr indent="0" lvl="0" marL="0" rtl="0" algn="just">
              <a:lnSpc>
                <a:spcPct val="115000"/>
              </a:lnSpc>
              <a:spcBef>
                <a:spcPts val="1200"/>
              </a:spcBef>
              <a:spcAft>
                <a:spcPts val="0"/>
              </a:spcAft>
              <a:buNone/>
            </a:pPr>
            <a:r>
              <a:rPr b="1" lang="en-US" sz="3600"/>
              <a:t>4.</a:t>
            </a:r>
            <a:r>
              <a:rPr lang="en-US" sz="3600">
                <a:latin typeface="Times New Roman"/>
                <a:ea typeface="Times New Roman"/>
                <a:cs typeface="Times New Roman"/>
                <a:sym typeface="Times New Roman"/>
              </a:rPr>
              <a:t>	</a:t>
            </a:r>
            <a:r>
              <a:rPr lang="en-US" sz="3600"/>
              <a:t>Auditors</a:t>
            </a:r>
            <a:endParaRPr sz="3600"/>
          </a:p>
          <a:p>
            <a:pPr indent="0" lvl="0" marL="0" rtl="0" algn="just">
              <a:lnSpc>
                <a:spcPct val="115000"/>
              </a:lnSpc>
              <a:spcBef>
                <a:spcPts val="1200"/>
              </a:spcBef>
              <a:spcAft>
                <a:spcPts val="0"/>
              </a:spcAft>
              <a:buNone/>
            </a:pPr>
            <a:r>
              <a:rPr b="1" lang="en-US" sz="3600"/>
              <a:t>5.</a:t>
            </a:r>
            <a:r>
              <a:rPr lang="en-US" sz="3600">
                <a:latin typeface="Times New Roman"/>
                <a:ea typeface="Times New Roman"/>
                <a:cs typeface="Times New Roman"/>
                <a:sym typeface="Times New Roman"/>
              </a:rPr>
              <a:t>	</a:t>
            </a:r>
            <a:r>
              <a:rPr lang="en-US" sz="3600"/>
              <a:t>Funds that target investment in bankrupt or problem corporations</a:t>
            </a:r>
            <a:endParaRPr sz="3600"/>
          </a:p>
          <a:p>
            <a:pPr indent="0" lvl="0" marL="0" rtl="0" algn="just">
              <a:lnSpc>
                <a:spcPct val="115000"/>
              </a:lnSpc>
              <a:spcBef>
                <a:spcPts val="1200"/>
              </a:spcBef>
              <a:spcAft>
                <a:spcPts val="0"/>
              </a:spcAft>
              <a:buNone/>
            </a:pPr>
            <a:r>
              <a:t/>
            </a:r>
            <a:endParaRPr b="1" sz="3900"/>
          </a:p>
          <a:p>
            <a:pPr indent="0" lvl="0" marL="0" rtl="0" algn="just">
              <a:lnSpc>
                <a:spcPct val="115000"/>
              </a:lnSpc>
              <a:spcBef>
                <a:spcPts val="1200"/>
              </a:spcBef>
              <a:spcAft>
                <a:spcPts val="0"/>
              </a:spcAft>
              <a:buNone/>
            </a:pPr>
            <a:r>
              <a:t/>
            </a:r>
            <a:endParaRPr b="1" sz="4000"/>
          </a:p>
          <a:p>
            <a:pPr indent="0" lvl="0" marL="0" rtl="0" algn="just">
              <a:lnSpc>
                <a:spcPct val="115000"/>
              </a:lnSpc>
              <a:spcBef>
                <a:spcPts val="1200"/>
              </a:spcBef>
              <a:spcAft>
                <a:spcPts val="0"/>
              </a:spcAft>
              <a:buNone/>
            </a:pPr>
            <a:r>
              <a:t/>
            </a:r>
            <a:endParaRPr b="1" sz="3600"/>
          </a:p>
          <a:p>
            <a:pPr indent="0" lvl="0" marL="0" rtl="0" algn="just">
              <a:lnSpc>
                <a:spcPct val="115000"/>
              </a:lnSpc>
              <a:spcBef>
                <a:spcPts val="1200"/>
              </a:spcBef>
              <a:spcAft>
                <a:spcPts val="0"/>
              </a:spcAft>
              <a:buNone/>
            </a:pPr>
            <a:r>
              <a:t/>
            </a:r>
            <a:endParaRPr b="1" sz="3600"/>
          </a:p>
          <a:p>
            <a:pPr indent="0" lvl="0" marL="0" marR="0" rtl="0" algn="l">
              <a:lnSpc>
                <a:spcPct val="120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877" name="Google Shape;877;p36"/>
          <p:cNvGrpSpPr/>
          <p:nvPr/>
        </p:nvGrpSpPr>
        <p:grpSpPr>
          <a:xfrm>
            <a:off x="756025" y="9170572"/>
            <a:ext cx="16503437" cy="615034"/>
            <a:chOff x="0" y="0"/>
            <a:chExt cx="22004582" cy="1285337"/>
          </a:xfrm>
        </p:grpSpPr>
        <p:cxnSp>
          <p:nvCxnSpPr>
            <p:cNvPr id="878" name="Google Shape;878;p36"/>
            <p:cNvCxnSpPr/>
            <p:nvPr/>
          </p:nvCxnSpPr>
          <p:spPr>
            <a:xfrm>
              <a:off x="15402482" y="556916"/>
              <a:ext cx="6602100" cy="0"/>
            </a:xfrm>
            <a:prstGeom prst="straightConnector1">
              <a:avLst/>
            </a:prstGeom>
            <a:noFill/>
            <a:ln cap="rnd" cmpd="sng" w="50800">
              <a:solidFill>
                <a:srgbClr val="EDC253"/>
              </a:solidFill>
              <a:prstDash val="solid"/>
              <a:round/>
              <a:headEnd len="sm" w="sm" type="none"/>
              <a:tailEnd len="sm" w="sm" type="none"/>
            </a:ln>
          </p:spPr>
        </p:cxnSp>
        <p:sp>
          <p:nvSpPr>
            <p:cNvPr id="879" name="Google Shape;879;p36"/>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10">
                <a:alphaModFix/>
              </a:blip>
              <a:stretch>
                <a:fillRect b="0" l="0" r="0" t="0"/>
              </a:stretch>
            </a:blipFill>
            <a:ln>
              <a:noFill/>
            </a:ln>
          </p:spPr>
        </p:sp>
        <p:cxnSp>
          <p:nvCxnSpPr>
            <p:cNvPr id="880" name="Google Shape;880;p36"/>
            <p:cNvCxnSpPr/>
            <p:nvPr/>
          </p:nvCxnSpPr>
          <p:spPr>
            <a:xfrm>
              <a:off x="0" y="556916"/>
              <a:ext cx="6602100" cy="0"/>
            </a:xfrm>
            <a:prstGeom prst="straightConnector1">
              <a:avLst/>
            </a:prstGeom>
            <a:noFill/>
            <a:ln cap="rnd" cmpd="sng" w="50800">
              <a:solidFill>
                <a:srgbClr val="EDC253"/>
              </a:solidFill>
              <a:prstDash val="solid"/>
              <a:round/>
              <a:headEnd len="sm" w="sm" type="none"/>
              <a:tailEnd len="sm" w="sm" type="none"/>
            </a:ln>
          </p:spPr>
        </p:cxnSp>
      </p:grpSp>
      <p:pic>
        <p:nvPicPr>
          <p:cNvPr id="881" name="Google Shape;881;p36"/>
          <p:cNvPicPr preferRelativeResize="0"/>
          <p:nvPr/>
        </p:nvPicPr>
        <p:blipFill>
          <a:blip r:embed="rId11">
            <a:alphaModFix/>
          </a:blip>
          <a:stretch>
            <a:fillRect/>
          </a:stretch>
        </p:blipFill>
        <p:spPr>
          <a:xfrm>
            <a:off x="13416950" y="2339050"/>
            <a:ext cx="3241251" cy="6337426"/>
          </a:xfrm>
          <a:prstGeom prst="rect">
            <a:avLst/>
          </a:prstGeom>
          <a:noFill/>
          <a:ln>
            <a:noFill/>
          </a:ln>
        </p:spPr>
      </p:pic>
      <p:grpSp>
        <p:nvGrpSpPr>
          <p:cNvPr id="882" name="Google Shape;882;p36"/>
          <p:cNvGrpSpPr/>
          <p:nvPr/>
        </p:nvGrpSpPr>
        <p:grpSpPr>
          <a:xfrm>
            <a:off x="14585676" y="7242971"/>
            <a:ext cx="3897804" cy="797882"/>
            <a:chOff x="0" y="-47625"/>
            <a:chExt cx="2642400" cy="540900"/>
          </a:xfrm>
        </p:grpSpPr>
        <p:sp>
          <p:nvSpPr>
            <p:cNvPr id="883" name="Google Shape;883;p36"/>
            <p:cNvSpPr/>
            <p:nvPr/>
          </p:nvSpPr>
          <p:spPr>
            <a:xfrm>
              <a:off x="0" y="0"/>
              <a:ext cx="2642277" cy="493142"/>
            </a:xfrm>
            <a:custGeom>
              <a:rect b="b" l="l" r="r" t="t"/>
              <a:pathLst>
                <a:path extrusionOk="0" h="493142" w="2642277">
                  <a:moveTo>
                    <a:pt x="29794" y="0"/>
                  </a:moveTo>
                  <a:lnTo>
                    <a:pt x="2612482" y="0"/>
                  </a:lnTo>
                  <a:cubicBezTo>
                    <a:pt x="2628937" y="0"/>
                    <a:pt x="2642277" y="13339"/>
                    <a:pt x="2642277" y="29794"/>
                  </a:cubicBezTo>
                  <a:lnTo>
                    <a:pt x="2642277" y="463348"/>
                  </a:lnTo>
                  <a:cubicBezTo>
                    <a:pt x="2642277" y="471250"/>
                    <a:pt x="2639138" y="478828"/>
                    <a:pt x="2633550" y="484415"/>
                  </a:cubicBezTo>
                  <a:cubicBezTo>
                    <a:pt x="2627962" y="490003"/>
                    <a:pt x="2620384" y="493142"/>
                    <a:pt x="2612482" y="493142"/>
                  </a:cubicBezTo>
                  <a:lnTo>
                    <a:pt x="29794" y="493142"/>
                  </a:lnTo>
                  <a:cubicBezTo>
                    <a:pt x="13339" y="493142"/>
                    <a:pt x="0" y="479803"/>
                    <a:pt x="0" y="463348"/>
                  </a:cubicBezTo>
                  <a:lnTo>
                    <a:pt x="0" y="29794"/>
                  </a:lnTo>
                  <a:cubicBezTo>
                    <a:pt x="0" y="13339"/>
                    <a:pt x="13339" y="0"/>
                    <a:pt x="29794"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6"/>
            <p:cNvSpPr txBox="1"/>
            <p:nvPr/>
          </p:nvSpPr>
          <p:spPr>
            <a:xfrm>
              <a:off x="0" y="-47625"/>
              <a:ext cx="2642400" cy="54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8" name="Shape 888"/>
        <p:cNvGrpSpPr/>
        <p:nvPr/>
      </p:nvGrpSpPr>
      <p:grpSpPr>
        <a:xfrm>
          <a:off x="0" y="0"/>
          <a:ext cx="0" cy="0"/>
          <a:chOff x="0" y="0"/>
          <a:chExt cx="0" cy="0"/>
        </a:xfrm>
      </p:grpSpPr>
      <p:sp>
        <p:nvSpPr>
          <p:cNvPr id="889" name="Google Shape;889;p3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890" name="Google Shape;890;p3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891" name="Google Shape;891;p37"/>
          <p:cNvGrpSpPr/>
          <p:nvPr/>
        </p:nvGrpSpPr>
        <p:grpSpPr>
          <a:xfrm>
            <a:off x="17376233" y="-200668"/>
            <a:ext cx="1823534" cy="3760085"/>
            <a:chOff x="0" y="-47625"/>
            <a:chExt cx="1236196" cy="2549009"/>
          </a:xfrm>
        </p:grpSpPr>
        <p:sp>
          <p:nvSpPr>
            <p:cNvPr id="892" name="Google Shape;892;p37"/>
            <p:cNvSpPr/>
            <p:nvPr/>
          </p:nvSpPr>
          <p:spPr>
            <a:xfrm>
              <a:off x="0" y="0"/>
              <a:ext cx="1236196" cy="2501384"/>
            </a:xfrm>
            <a:custGeom>
              <a:rect b="b" l="l" r="r" t="t"/>
              <a:pathLst>
                <a:path extrusionOk="0" h="2501384" w="1236196">
                  <a:moveTo>
                    <a:pt x="63683" y="0"/>
                  </a:moveTo>
                  <a:lnTo>
                    <a:pt x="1172513" y="0"/>
                  </a:lnTo>
                  <a:cubicBezTo>
                    <a:pt x="1207684" y="0"/>
                    <a:pt x="1236196" y="28512"/>
                    <a:pt x="1236196" y="63683"/>
                  </a:cubicBezTo>
                  <a:lnTo>
                    <a:pt x="1236196" y="2437701"/>
                  </a:lnTo>
                  <a:cubicBezTo>
                    <a:pt x="1236196" y="2454590"/>
                    <a:pt x="1229487" y="2470789"/>
                    <a:pt x="1217544" y="2482732"/>
                  </a:cubicBezTo>
                  <a:cubicBezTo>
                    <a:pt x="1205601" y="2494674"/>
                    <a:pt x="1189403" y="2501384"/>
                    <a:pt x="1172513" y="2501384"/>
                  </a:cubicBezTo>
                  <a:lnTo>
                    <a:pt x="63683" y="2501384"/>
                  </a:lnTo>
                  <a:cubicBezTo>
                    <a:pt x="46794" y="2501384"/>
                    <a:pt x="30595" y="2494674"/>
                    <a:pt x="18652" y="2482732"/>
                  </a:cubicBezTo>
                  <a:cubicBezTo>
                    <a:pt x="6709" y="2470789"/>
                    <a:pt x="0" y="2454590"/>
                    <a:pt x="0" y="2437701"/>
                  </a:cubicBezTo>
                  <a:lnTo>
                    <a:pt x="0" y="63683"/>
                  </a:lnTo>
                  <a:cubicBezTo>
                    <a:pt x="0" y="46794"/>
                    <a:pt x="6709" y="30595"/>
                    <a:pt x="18652" y="18652"/>
                  </a:cubicBezTo>
                  <a:cubicBezTo>
                    <a:pt x="30595" y="6709"/>
                    <a:pt x="46794" y="0"/>
                    <a:pt x="6368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37"/>
            <p:cNvSpPr txBox="1"/>
            <p:nvPr/>
          </p:nvSpPr>
          <p:spPr>
            <a:xfrm>
              <a:off x="0" y="-47625"/>
              <a:ext cx="1236196" cy="25490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94" name="Google Shape;894;p37"/>
          <p:cNvSpPr txBox="1"/>
          <p:nvPr/>
        </p:nvSpPr>
        <p:spPr>
          <a:xfrm>
            <a:off x="1570640" y="1028700"/>
            <a:ext cx="15146700" cy="1385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9000">
                <a:solidFill>
                  <a:srgbClr val="EDC253"/>
                </a:solidFill>
                <a:latin typeface="Cormorant SC"/>
                <a:ea typeface="Cormorant SC"/>
                <a:cs typeface="Cormorant SC"/>
                <a:sym typeface="Cormorant SC"/>
              </a:rPr>
              <a:t>JAPANESE MODEL</a:t>
            </a:r>
            <a:endParaRPr/>
          </a:p>
        </p:txBody>
      </p:sp>
      <p:grpSp>
        <p:nvGrpSpPr>
          <p:cNvPr id="895" name="Google Shape;895;p37"/>
          <p:cNvGrpSpPr/>
          <p:nvPr/>
        </p:nvGrpSpPr>
        <p:grpSpPr>
          <a:xfrm>
            <a:off x="17117410" y="1884848"/>
            <a:ext cx="842141" cy="3140194"/>
            <a:chOff x="0" y="-47625"/>
            <a:chExt cx="570898" cy="2128777"/>
          </a:xfrm>
        </p:grpSpPr>
        <p:sp>
          <p:nvSpPr>
            <p:cNvPr id="896" name="Google Shape;896;p37"/>
            <p:cNvSpPr/>
            <p:nvPr/>
          </p:nvSpPr>
          <p:spPr>
            <a:xfrm>
              <a:off x="0" y="0"/>
              <a:ext cx="570898" cy="2081152"/>
            </a:xfrm>
            <a:custGeom>
              <a:rect b="b" l="l" r="r" t="t"/>
              <a:pathLst>
                <a:path extrusionOk="0" h="2081152" w="570898">
                  <a:moveTo>
                    <a:pt x="137897" y="0"/>
                  </a:moveTo>
                  <a:lnTo>
                    <a:pt x="433001" y="0"/>
                  </a:lnTo>
                  <a:cubicBezTo>
                    <a:pt x="469574" y="0"/>
                    <a:pt x="504648" y="14528"/>
                    <a:pt x="530509" y="40389"/>
                  </a:cubicBezTo>
                  <a:cubicBezTo>
                    <a:pt x="556370" y="66250"/>
                    <a:pt x="570898" y="101324"/>
                    <a:pt x="570898" y="137897"/>
                  </a:cubicBezTo>
                  <a:lnTo>
                    <a:pt x="570898" y="1943255"/>
                  </a:lnTo>
                  <a:cubicBezTo>
                    <a:pt x="570898" y="1979827"/>
                    <a:pt x="556370" y="2014902"/>
                    <a:pt x="530509" y="2040763"/>
                  </a:cubicBezTo>
                  <a:cubicBezTo>
                    <a:pt x="504648" y="2066623"/>
                    <a:pt x="469574" y="2081152"/>
                    <a:pt x="433001" y="2081152"/>
                  </a:cubicBezTo>
                  <a:lnTo>
                    <a:pt x="137897" y="2081152"/>
                  </a:lnTo>
                  <a:cubicBezTo>
                    <a:pt x="101324" y="2081152"/>
                    <a:pt x="66250" y="2066623"/>
                    <a:pt x="40389" y="2040763"/>
                  </a:cubicBezTo>
                  <a:cubicBezTo>
                    <a:pt x="14528" y="2014902"/>
                    <a:pt x="0" y="1979827"/>
                    <a:pt x="0" y="1943255"/>
                  </a:cubicBezTo>
                  <a:lnTo>
                    <a:pt x="0" y="137897"/>
                  </a:lnTo>
                  <a:cubicBezTo>
                    <a:pt x="0" y="101324"/>
                    <a:pt x="14528" y="66250"/>
                    <a:pt x="40389" y="40389"/>
                  </a:cubicBezTo>
                  <a:cubicBezTo>
                    <a:pt x="66250" y="14528"/>
                    <a:pt x="101324" y="0"/>
                    <a:pt x="137897"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37"/>
            <p:cNvSpPr txBox="1"/>
            <p:nvPr/>
          </p:nvSpPr>
          <p:spPr>
            <a:xfrm>
              <a:off x="0" y="-47625"/>
              <a:ext cx="570898" cy="212877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8" name="Google Shape;898;p37"/>
          <p:cNvGrpSpPr/>
          <p:nvPr/>
        </p:nvGrpSpPr>
        <p:grpSpPr>
          <a:xfrm>
            <a:off x="879358" y="8821563"/>
            <a:ext cx="16503475" cy="964002"/>
            <a:chOff x="0" y="0"/>
            <a:chExt cx="22004634" cy="1285337"/>
          </a:xfrm>
        </p:grpSpPr>
        <p:cxnSp>
          <p:nvCxnSpPr>
            <p:cNvPr id="899" name="Google Shape;899;p37"/>
            <p:cNvCxnSpPr/>
            <p:nvPr/>
          </p:nvCxnSpPr>
          <p:spPr>
            <a:xfrm>
              <a:off x="15402482" y="556916"/>
              <a:ext cx="6602152" cy="0"/>
            </a:xfrm>
            <a:prstGeom prst="straightConnector1">
              <a:avLst/>
            </a:prstGeom>
            <a:noFill/>
            <a:ln cap="rnd" cmpd="sng" w="50800">
              <a:solidFill>
                <a:srgbClr val="EDC253"/>
              </a:solidFill>
              <a:prstDash val="solid"/>
              <a:round/>
              <a:headEnd len="sm" w="sm" type="none"/>
              <a:tailEnd len="sm" w="sm" type="none"/>
            </a:ln>
          </p:spPr>
        </p:cxnSp>
        <p:sp>
          <p:nvSpPr>
            <p:cNvPr id="900" name="Google Shape;900;p37"/>
            <p:cNvSpPr/>
            <p:nvPr/>
          </p:nvSpPr>
          <p:spPr>
            <a:xfrm rot="10800000">
              <a:off x="9064638"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cxnSp>
          <p:nvCxnSpPr>
            <p:cNvPr id="901" name="Google Shape;901;p37"/>
            <p:cNvCxnSpPr/>
            <p:nvPr/>
          </p:nvCxnSpPr>
          <p:spPr>
            <a:xfrm>
              <a:off x="0" y="556916"/>
              <a:ext cx="6602152" cy="0"/>
            </a:xfrm>
            <a:prstGeom prst="straightConnector1">
              <a:avLst/>
            </a:prstGeom>
            <a:noFill/>
            <a:ln cap="rnd" cmpd="sng" w="50800">
              <a:solidFill>
                <a:srgbClr val="EDC253"/>
              </a:solidFill>
              <a:prstDash val="solid"/>
              <a:round/>
              <a:headEnd len="sm" w="sm" type="none"/>
              <a:tailEnd len="sm" w="sm" type="none"/>
            </a:ln>
          </p:spPr>
        </p:cxnSp>
      </p:grpSp>
      <p:pic>
        <p:nvPicPr>
          <p:cNvPr id="902" name="Google Shape;902;p37"/>
          <p:cNvPicPr preferRelativeResize="0"/>
          <p:nvPr/>
        </p:nvPicPr>
        <p:blipFill>
          <a:blip r:embed="rId6">
            <a:alphaModFix/>
          </a:blip>
          <a:stretch>
            <a:fillRect/>
          </a:stretch>
        </p:blipFill>
        <p:spPr>
          <a:xfrm>
            <a:off x="1410525" y="3779588"/>
            <a:ext cx="6960900" cy="4640600"/>
          </a:xfrm>
          <a:prstGeom prst="rect">
            <a:avLst/>
          </a:prstGeom>
          <a:noFill/>
          <a:ln>
            <a:noFill/>
          </a:ln>
        </p:spPr>
      </p:pic>
      <p:grpSp>
        <p:nvGrpSpPr>
          <p:cNvPr id="903" name="Google Shape;903;p37"/>
          <p:cNvGrpSpPr/>
          <p:nvPr/>
        </p:nvGrpSpPr>
        <p:grpSpPr>
          <a:xfrm>
            <a:off x="-1081042" y="7344826"/>
            <a:ext cx="3036020" cy="1200722"/>
            <a:chOff x="0" y="-47625"/>
            <a:chExt cx="1761018" cy="696469"/>
          </a:xfrm>
        </p:grpSpPr>
        <p:sp>
          <p:nvSpPr>
            <p:cNvPr id="904" name="Google Shape;904;p37"/>
            <p:cNvSpPr/>
            <p:nvPr/>
          </p:nvSpPr>
          <p:spPr>
            <a:xfrm>
              <a:off x="0" y="0"/>
              <a:ext cx="1761018" cy="648844"/>
            </a:xfrm>
            <a:custGeom>
              <a:rect b="b" l="l" r="r" t="t"/>
              <a:pathLst>
                <a:path extrusionOk="0" h="648844" w="1761018">
                  <a:moveTo>
                    <a:pt x="38250" y="0"/>
                  </a:moveTo>
                  <a:lnTo>
                    <a:pt x="1722768" y="0"/>
                  </a:lnTo>
                  <a:cubicBezTo>
                    <a:pt x="1732913" y="0"/>
                    <a:pt x="1742642" y="4030"/>
                    <a:pt x="1749815" y="11203"/>
                  </a:cubicBezTo>
                  <a:cubicBezTo>
                    <a:pt x="1756988" y="18377"/>
                    <a:pt x="1761018" y="28106"/>
                    <a:pt x="1761018" y="38250"/>
                  </a:cubicBezTo>
                  <a:lnTo>
                    <a:pt x="1761018" y="610594"/>
                  </a:lnTo>
                  <a:cubicBezTo>
                    <a:pt x="1761018" y="620738"/>
                    <a:pt x="1756988" y="630467"/>
                    <a:pt x="1749815" y="637641"/>
                  </a:cubicBezTo>
                  <a:cubicBezTo>
                    <a:pt x="1742642" y="644814"/>
                    <a:pt x="1732913" y="648844"/>
                    <a:pt x="1722768" y="648844"/>
                  </a:cubicBezTo>
                  <a:lnTo>
                    <a:pt x="38250" y="648844"/>
                  </a:lnTo>
                  <a:cubicBezTo>
                    <a:pt x="28106" y="648844"/>
                    <a:pt x="18377" y="644814"/>
                    <a:pt x="11203" y="637641"/>
                  </a:cubicBezTo>
                  <a:cubicBezTo>
                    <a:pt x="4030" y="630467"/>
                    <a:pt x="0" y="620738"/>
                    <a:pt x="0" y="610594"/>
                  </a:cubicBezTo>
                  <a:lnTo>
                    <a:pt x="0" y="38250"/>
                  </a:lnTo>
                  <a:cubicBezTo>
                    <a:pt x="0" y="28106"/>
                    <a:pt x="4030" y="18377"/>
                    <a:pt x="11203" y="11203"/>
                  </a:cubicBezTo>
                  <a:cubicBezTo>
                    <a:pt x="18377" y="4030"/>
                    <a:pt x="28106" y="0"/>
                    <a:pt x="38250"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7"/>
            <p:cNvSpPr txBox="1"/>
            <p:nvPr/>
          </p:nvSpPr>
          <p:spPr>
            <a:xfrm>
              <a:off x="0" y="-47625"/>
              <a:ext cx="1761018" cy="69646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6" name="Google Shape;906;p37"/>
          <p:cNvGrpSpPr/>
          <p:nvPr/>
        </p:nvGrpSpPr>
        <p:grpSpPr>
          <a:xfrm>
            <a:off x="492004" y="4213610"/>
            <a:ext cx="1078636" cy="3772629"/>
            <a:chOff x="0" y="-47625"/>
            <a:chExt cx="731221" cy="2557513"/>
          </a:xfrm>
        </p:grpSpPr>
        <p:sp>
          <p:nvSpPr>
            <p:cNvPr id="907" name="Google Shape;907;p37"/>
            <p:cNvSpPr/>
            <p:nvPr/>
          </p:nvSpPr>
          <p:spPr>
            <a:xfrm>
              <a:off x="0" y="0"/>
              <a:ext cx="731221" cy="2509888"/>
            </a:xfrm>
            <a:custGeom>
              <a:rect b="b" l="l" r="r" t="t"/>
              <a:pathLst>
                <a:path extrusionOk="0" h="2509888" w="731221">
                  <a:moveTo>
                    <a:pt x="107663" y="0"/>
                  </a:moveTo>
                  <a:lnTo>
                    <a:pt x="623558" y="0"/>
                  </a:lnTo>
                  <a:cubicBezTo>
                    <a:pt x="683019" y="0"/>
                    <a:pt x="731221" y="48202"/>
                    <a:pt x="731221" y="107663"/>
                  </a:cubicBezTo>
                  <a:lnTo>
                    <a:pt x="731221" y="2402225"/>
                  </a:lnTo>
                  <a:cubicBezTo>
                    <a:pt x="731221" y="2430779"/>
                    <a:pt x="719878" y="2458164"/>
                    <a:pt x="699687" y="2478354"/>
                  </a:cubicBezTo>
                  <a:cubicBezTo>
                    <a:pt x="679496" y="2498545"/>
                    <a:pt x="652112" y="2509888"/>
                    <a:pt x="623558" y="2509888"/>
                  </a:cubicBezTo>
                  <a:lnTo>
                    <a:pt x="107663" y="2509888"/>
                  </a:lnTo>
                  <a:cubicBezTo>
                    <a:pt x="79109" y="2509888"/>
                    <a:pt x="51724" y="2498545"/>
                    <a:pt x="31534" y="2478354"/>
                  </a:cubicBezTo>
                  <a:cubicBezTo>
                    <a:pt x="11343" y="2458164"/>
                    <a:pt x="0" y="2430779"/>
                    <a:pt x="0" y="2402225"/>
                  </a:cubicBezTo>
                  <a:lnTo>
                    <a:pt x="0" y="107663"/>
                  </a:lnTo>
                  <a:cubicBezTo>
                    <a:pt x="0" y="79109"/>
                    <a:pt x="11343" y="51724"/>
                    <a:pt x="31534" y="31534"/>
                  </a:cubicBezTo>
                  <a:cubicBezTo>
                    <a:pt x="51724" y="11343"/>
                    <a:pt x="79109" y="0"/>
                    <a:pt x="10766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37"/>
            <p:cNvSpPr txBox="1"/>
            <p:nvPr/>
          </p:nvSpPr>
          <p:spPr>
            <a:xfrm>
              <a:off x="0" y="-47625"/>
              <a:ext cx="731221" cy="255751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909" name="Google Shape;909;p37"/>
          <p:cNvPicPr preferRelativeResize="0"/>
          <p:nvPr/>
        </p:nvPicPr>
        <p:blipFill>
          <a:blip r:embed="rId7">
            <a:alphaModFix/>
          </a:blip>
          <a:stretch>
            <a:fillRect/>
          </a:stretch>
        </p:blipFill>
        <p:spPr>
          <a:xfrm>
            <a:off x="14261688" y="3933150"/>
            <a:ext cx="1194936" cy="1200725"/>
          </a:xfrm>
          <a:prstGeom prst="rect">
            <a:avLst/>
          </a:prstGeom>
          <a:noFill/>
          <a:ln>
            <a:noFill/>
          </a:ln>
        </p:spPr>
      </p:pic>
      <p:pic>
        <p:nvPicPr>
          <p:cNvPr id="910" name="Google Shape;910;p37"/>
          <p:cNvPicPr preferRelativeResize="0"/>
          <p:nvPr/>
        </p:nvPicPr>
        <p:blipFill>
          <a:blip r:embed="rId7">
            <a:alphaModFix/>
          </a:blip>
          <a:stretch>
            <a:fillRect/>
          </a:stretch>
        </p:blipFill>
        <p:spPr>
          <a:xfrm>
            <a:off x="14261688" y="6666725"/>
            <a:ext cx="1194936" cy="12007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4" name="Shape 914"/>
        <p:cNvGrpSpPr/>
        <p:nvPr/>
      </p:nvGrpSpPr>
      <p:grpSpPr>
        <a:xfrm>
          <a:off x="0" y="0"/>
          <a:ext cx="0" cy="0"/>
          <a:chOff x="0" y="0"/>
          <a:chExt cx="0" cy="0"/>
        </a:xfrm>
      </p:grpSpPr>
      <p:sp>
        <p:nvSpPr>
          <p:cNvPr id="915" name="Google Shape;915;p3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916" name="Google Shape;916;p3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917" name="Google Shape;917;p38"/>
          <p:cNvGrpSpPr/>
          <p:nvPr/>
        </p:nvGrpSpPr>
        <p:grpSpPr>
          <a:xfrm>
            <a:off x="9043322" y="9056170"/>
            <a:ext cx="8688477" cy="964002"/>
            <a:chOff x="0" y="0"/>
            <a:chExt cx="11584636" cy="1285337"/>
          </a:xfrm>
        </p:grpSpPr>
        <p:cxnSp>
          <p:nvCxnSpPr>
            <p:cNvPr id="918" name="Google Shape;918;p38"/>
            <p:cNvCxnSpPr/>
            <p:nvPr/>
          </p:nvCxnSpPr>
          <p:spPr>
            <a:xfrm>
              <a:off x="0" y="642668"/>
              <a:ext cx="6602152" cy="0"/>
            </a:xfrm>
            <a:prstGeom prst="straightConnector1">
              <a:avLst/>
            </a:prstGeom>
            <a:noFill/>
            <a:ln cap="rnd" cmpd="sng" w="50800">
              <a:solidFill>
                <a:srgbClr val="EDC253"/>
              </a:solidFill>
              <a:prstDash val="solid"/>
              <a:round/>
              <a:headEnd len="sm" w="sm" type="none"/>
              <a:tailEnd len="sm" w="sm" type="none"/>
            </a:ln>
          </p:spPr>
        </p:cxnSp>
        <p:sp>
          <p:nvSpPr>
            <p:cNvPr id="919" name="Google Shape;919;p38"/>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920" name="Google Shape;920;p38"/>
          <p:cNvGrpSpPr/>
          <p:nvPr/>
        </p:nvGrpSpPr>
        <p:grpSpPr>
          <a:xfrm>
            <a:off x="13844990" y="5835192"/>
            <a:ext cx="2377429" cy="2280802"/>
            <a:chOff x="0" y="-47625"/>
            <a:chExt cx="1013397" cy="972209"/>
          </a:xfrm>
        </p:grpSpPr>
        <p:sp>
          <p:nvSpPr>
            <p:cNvPr id="921" name="Google Shape;921;p38"/>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38"/>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3" name="Google Shape;923;p38"/>
          <p:cNvGrpSpPr/>
          <p:nvPr/>
        </p:nvGrpSpPr>
        <p:grpSpPr>
          <a:xfrm>
            <a:off x="13844995" y="2614204"/>
            <a:ext cx="2377429" cy="2280802"/>
            <a:chOff x="0" y="-47625"/>
            <a:chExt cx="1013397" cy="972209"/>
          </a:xfrm>
        </p:grpSpPr>
        <p:sp>
          <p:nvSpPr>
            <p:cNvPr id="924" name="Google Shape;924;p38"/>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38"/>
            <p:cNvSpPr txBox="1"/>
            <p:nvPr/>
          </p:nvSpPr>
          <p:spPr>
            <a:xfrm>
              <a:off x="0" y="-47625"/>
              <a:ext cx="1013397" cy="97220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26" name="Google Shape;926;p38"/>
          <p:cNvSpPr txBox="1"/>
          <p:nvPr/>
        </p:nvSpPr>
        <p:spPr>
          <a:xfrm>
            <a:off x="2611625" y="1136275"/>
            <a:ext cx="10407300" cy="6816600"/>
          </a:xfrm>
          <a:prstGeom prst="rect">
            <a:avLst/>
          </a:prstGeom>
          <a:noFill/>
          <a:ln>
            <a:noFill/>
          </a:ln>
        </p:spPr>
        <p:txBody>
          <a:bodyPr anchorCtr="0" anchor="t" bIns="0" lIns="0" spcFirstLastPara="1" rIns="0" wrap="square" tIns="0">
            <a:spAutoFit/>
          </a:bodyPr>
          <a:lstStyle/>
          <a:p>
            <a:pPr indent="0" lvl="0" marL="0" marR="0" rtl="0" algn="r">
              <a:lnSpc>
                <a:spcPct val="140016"/>
              </a:lnSpc>
              <a:spcBef>
                <a:spcPts val="0"/>
              </a:spcBef>
              <a:spcAft>
                <a:spcPts val="0"/>
              </a:spcAft>
              <a:buNone/>
            </a:pPr>
            <a:r>
              <a:rPr lang="en-US" sz="4100">
                <a:solidFill>
                  <a:srgbClr val="FFFFFF"/>
                </a:solidFill>
                <a:latin typeface="Inria Serif"/>
                <a:ea typeface="Inria Serif"/>
                <a:cs typeface="Inria Serif"/>
                <a:sym typeface="Inria Serif"/>
              </a:rPr>
              <a:t>The </a:t>
            </a:r>
            <a:r>
              <a:rPr b="1" lang="en-US" sz="4100" u="sng">
                <a:solidFill>
                  <a:srgbClr val="FFFFFF"/>
                </a:solidFill>
                <a:latin typeface="Inria Serif"/>
                <a:ea typeface="Inria Serif"/>
                <a:cs typeface="Inria Serif"/>
                <a:sym typeface="Inria Serif"/>
              </a:rPr>
              <a:t>Japanese Model</a:t>
            </a:r>
            <a:r>
              <a:rPr lang="en-US" sz="4100">
                <a:solidFill>
                  <a:srgbClr val="FFFFFF"/>
                </a:solidFill>
                <a:latin typeface="Inria Serif"/>
                <a:ea typeface="Inria Serif"/>
                <a:cs typeface="Inria Serif"/>
                <a:sym typeface="Inria Serif"/>
              </a:rPr>
              <a:t> is characterized by a high level of ownership by affiliated banks and companies; a banking system characterized by strong, long-term links between bank and corporation; a legal, public policy and </a:t>
            </a:r>
            <a:r>
              <a:rPr lang="en-US" sz="4100">
                <a:solidFill>
                  <a:srgbClr val="FFFFFF"/>
                </a:solidFill>
                <a:latin typeface="Inria Serif"/>
                <a:ea typeface="Inria Serif"/>
                <a:cs typeface="Inria Serif"/>
                <a:sym typeface="Inria Serif"/>
              </a:rPr>
              <a:t>industrial</a:t>
            </a:r>
            <a:r>
              <a:rPr lang="en-US" sz="4100">
                <a:solidFill>
                  <a:srgbClr val="FFFFFF"/>
                </a:solidFill>
                <a:latin typeface="Inria Serif"/>
                <a:ea typeface="Inria Serif"/>
                <a:cs typeface="Inria Serif"/>
                <a:sym typeface="Inria Serif"/>
              </a:rPr>
              <a:t> policy framework designed to support and promote “keiretsu” </a:t>
            </a:r>
            <a:endParaRPr sz="4100"/>
          </a:p>
        </p:txBody>
      </p:sp>
      <p:grpSp>
        <p:nvGrpSpPr>
          <p:cNvPr id="927" name="Google Shape;927;p38"/>
          <p:cNvGrpSpPr/>
          <p:nvPr/>
        </p:nvGrpSpPr>
        <p:grpSpPr>
          <a:xfrm>
            <a:off x="17259300" y="282224"/>
            <a:ext cx="3118083" cy="3680124"/>
            <a:chOff x="0" y="-47625"/>
            <a:chExt cx="2113788" cy="2494803"/>
          </a:xfrm>
        </p:grpSpPr>
        <p:sp>
          <p:nvSpPr>
            <p:cNvPr id="928" name="Google Shape;928;p38"/>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38"/>
            <p:cNvSpPr txBox="1"/>
            <p:nvPr/>
          </p:nvSpPr>
          <p:spPr>
            <a:xfrm>
              <a:off x="0" y="-47625"/>
              <a:ext cx="2113788" cy="249480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0" name="Google Shape;930;p38"/>
          <p:cNvGrpSpPr/>
          <p:nvPr/>
        </p:nvGrpSpPr>
        <p:grpSpPr>
          <a:xfrm>
            <a:off x="-530342" y="-149912"/>
            <a:ext cx="1618929" cy="4112260"/>
            <a:chOff x="0" y="-47625"/>
            <a:chExt cx="939046" cy="2385282"/>
          </a:xfrm>
        </p:grpSpPr>
        <p:sp>
          <p:nvSpPr>
            <p:cNvPr id="931" name="Google Shape;931;p38"/>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38"/>
            <p:cNvSpPr txBox="1"/>
            <p:nvPr/>
          </p:nvSpPr>
          <p:spPr>
            <a:xfrm>
              <a:off x="0" y="-47625"/>
              <a:ext cx="939046" cy="2385282"/>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3" name="Google Shape;933;p38"/>
          <p:cNvGrpSpPr/>
          <p:nvPr/>
        </p:nvGrpSpPr>
        <p:grpSpPr>
          <a:xfrm>
            <a:off x="734184" y="987892"/>
            <a:ext cx="589032" cy="3538938"/>
            <a:chOff x="0" y="-47625"/>
            <a:chExt cx="399312" cy="2399091"/>
          </a:xfrm>
        </p:grpSpPr>
        <p:sp>
          <p:nvSpPr>
            <p:cNvPr id="934" name="Google Shape;934;p38"/>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38"/>
            <p:cNvSpPr txBox="1"/>
            <p:nvPr/>
          </p:nvSpPr>
          <p:spPr>
            <a:xfrm>
              <a:off x="0" y="-47625"/>
              <a:ext cx="399312" cy="239909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6" name="Google Shape;936;p38"/>
          <p:cNvGrpSpPr/>
          <p:nvPr/>
        </p:nvGrpSpPr>
        <p:grpSpPr>
          <a:xfrm>
            <a:off x="16265636" y="3243699"/>
            <a:ext cx="1466163" cy="1021814"/>
            <a:chOff x="0" y="-47625"/>
            <a:chExt cx="993931" cy="692701"/>
          </a:xfrm>
        </p:grpSpPr>
        <p:sp>
          <p:nvSpPr>
            <p:cNvPr id="937" name="Google Shape;937;p38"/>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38"/>
            <p:cNvSpPr txBox="1"/>
            <p:nvPr/>
          </p:nvSpPr>
          <p:spPr>
            <a:xfrm>
              <a:off x="0" y="-47625"/>
              <a:ext cx="993931" cy="692701"/>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9" name="Google Shape;939;p38"/>
          <p:cNvGrpSpPr/>
          <p:nvPr/>
        </p:nvGrpSpPr>
        <p:grpSpPr>
          <a:xfrm>
            <a:off x="16786801" y="-138058"/>
            <a:ext cx="944999" cy="1667822"/>
            <a:chOff x="0" y="-47625"/>
            <a:chExt cx="640626" cy="1130638"/>
          </a:xfrm>
        </p:grpSpPr>
        <p:sp>
          <p:nvSpPr>
            <p:cNvPr id="940" name="Google Shape;940;p38"/>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38"/>
            <p:cNvSpPr txBox="1"/>
            <p:nvPr/>
          </p:nvSpPr>
          <p:spPr>
            <a:xfrm>
              <a:off x="0" y="-47625"/>
              <a:ext cx="640626" cy="113063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942" name="Google Shape;942;p38"/>
          <p:cNvPicPr preferRelativeResize="0"/>
          <p:nvPr/>
        </p:nvPicPr>
        <p:blipFill>
          <a:blip r:embed="rId6">
            <a:alphaModFix/>
          </a:blip>
          <a:stretch>
            <a:fillRect/>
          </a:stretch>
        </p:blipFill>
        <p:spPr>
          <a:xfrm>
            <a:off x="-706373" y="4526801"/>
            <a:ext cx="6661575" cy="6424814"/>
          </a:xfrm>
          <a:prstGeom prst="rect">
            <a:avLst/>
          </a:prstGeom>
          <a:noFill/>
          <a:ln>
            <a:noFill/>
          </a:ln>
        </p:spPr>
      </p:pic>
      <p:pic>
        <p:nvPicPr>
          <p:cNvPr id="943" name="Google Shape;943;p38"/>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944" name="Google Shape;944;p38"/>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8" name="Shape 948"/>
        <p:cNvGrpSpPr/>
        <p:nvPr/>
      </p:nvGrpSpPr>
      <p:grpSpPr>
        <a:xfrm>
          <a:off x="0" y="0"/>
          <a:ext cx="0" cy="0"/>
          <a:chOff x="0" y="0"/>
          <a:chExt cx="0" cy="0"/>
        </a:xfrm>
      </p:grpSpPr>
      <p:sp>
        <p:nvSpPr>
          <p:cNvPr id="949" name="Google Shape;949;p3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950" name="Google Shape;950;p39"/>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951" name="Google Shape;951;p39"/>
          <p:cNvGrpSpPr/>
          <p:nvPr/>
        </p:nvGrpSpPr>
        <p:grpSpPr>
          <a:xfrm>
            <a:off x="-684751" y="2686831"/>
            <a:ext cx="14790960" cy="6550395"/>
            <a:chOff x="0" y="-47625"/>
            <a:chExt cx="10026977" cy="4440595"/>
          </a:xfrm>
        </p:grpSpPr>
        <p:sp>
          <p:nvSpPr>
            <p:cNvPr id="952" name="Google Shape;952;p39"/>
            <p:cNvSpPr/>
            <p:nvPr/>
          </p:nvSpPr>
          <p:spPr>
            <a:xfrm>
              <a:off x="0" y="0"/>
              <a:ext cx="10026977" cy="4392970"/>
            </a:xfrm>
            <a:custGeom>
              <a:rect b="b" l="l" r="r" t="t"/>
              <a:pathLst>
                <a:path extrusionOk="0" h="4392970" w="10026977">
                  <a:moveTo>
                    <a:pt x="7851" y="0"/>
                  </a:moveTo>
                  <a:lnTo>
                    <a:pt x="10019126" y="0"/>
                  </a:lnTo>
                  <a:cubicBezTo>
                    <a:pt x="10023462" y="0"/>
                    <a:pt x="10026977" y="3515"/>
                    <a:pt x="10026977" y="7851"/>
                  </a:cubicBezTo>
                  <a:lnTo>
                    <a:pt x="10026977" y="4385118"/>
                  </a:lnTo>
                  <a:cubicBezTo>
                    <a:pt x="10026977" y="4389455"/>
                    <a:pt x="10023462" y="4392970"/>
                    <a:pt x="10019126" y="4392970"/>
                  </a:cubicBezTo>
                  <a:lnTo>
                    <a:pt x="7851" y="4392970"/>
                  </a:lnTo>
                  <a:cubicBezTo>
                    <a:pt x="3515" y="4392970"/>
                    <a:pt x="0" y="4389455"/>
                    <a:pt x="0" y="4385118"/>
                  </a:cubicBezTo>
                  <a:lnTo>
                    <a:pt x="0" y="7851"/>
                  </a:lnTo>
                  <a:cubicBezTo>
                    <a:pt x="0" y="3515"/>
                    <a:pt x="3515" y="0"/>
                    <a:pt x="785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39"/>
            <p:cNvSpPr txBox="1"/>
            <p:nvPr/>
          </p:nvSpPr>
          <p:spPr>
            <a:xfrm>
              <a:off x="0" y="-47625"/>
              <a:ext cx="10026977" cy="444059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54" name="Google Shape;954;p39"/>
          <p:cNvSpPr/>
          <p:nvPr/>
        </p:nvSpPr>
        <p:spPr>
          <a:xfrm>
            <a:off x="8942525" y="6491025"/>
            <a:ext cx="740909" cy="577909"/>
          </a:xfrm>
          <a:custGeom>
            <a:rect b="b" l="l" r="r" t="t"/>
            <a:pathLst>
              <a:path extrusionOk="0" h="740909" w="740909">
                <a:moveTo>
                  <a:pt x="0" y="0"/>
                </a:moveTo>
                <a:lnTo>
                  <a:pt x="740909" y="0"/>
                </a:lnTo>
                <a:lnTo>
                  <a:pt x="740909" y="740909"/>
                </a:lnTo>
                <a:lnTo>
                  <a:pt x="0" y="740909"/>
                </a:lnTo>
                <a:lnTo>
                  <a:pt x="0" y="0"/>
                </a:lnTo>
                <a:close/>
              </a:path>
            </a:pathLst>
          </a:custGeom>
          <a:blipFill rotWithShape="1">
            <a:blip r:embed="rId5">
              <a:alphaModFix/>
            </a:blip>
            <a:stretch>
              <a:fillRect b="0" l="0" r="0" t="0"/>
            </a:stretch>
          </a:blipFill>
          <a:ln>
            <a:noFill/>
          </a:ln>
        </p:spPr>
      </p:sp>
      <p:sp>
        <p:nvSpPr>
          <p:cNvPr id="955" name="Google Shape;955;p39"/>
          <p:cNvSpPr/>
          <p:nvPr/>
        </p:nvSpPr>
        <p:spPr>
          <a:xfrm>
            <a:off x="8942522" y="3337903"/>
            <a:ext cx="740909" cy="740909"/>
          </a:xfrm>
          <a:custGeom>
            <a:rect b="b" l="l" r="r" t="t"/>
            <a:pathLst>
              <a:path extrusionOk="0" h="740909" w="740909">
                <a:moveTo>
                  <a:pt x="0" y="0"/>
                </a:moveTo>
                <a:lnTo>
                  <a:pt x="740909" y="0"/>
                </a:lnTo>
                <a:lnTo>
                  <a:pt x="740909" y="740909"/>
                </a:lnTo>
                <a:lnTo>
                  <a:pt x="0" y="740909"/>
                </a:lnTo>
                <a:lnTo>
                  <a:pt x="0" y="0"/>
                </a:lnTo>
                <a:close/>
              </a:path>
            </a:pathLst>
          </a:custGeom>
          <a:blipFill rotWithShape="1">
            <a:blip r:embed="rId5">
              <a:alphaModFix/>
            </a:blip>
            <a:stretch>
              <a:fillRect b="0" l="0" r="0" t="0"/>
            </a:stretch>
          </a:blipFill>
          <a:ln>
            <a:noFill/>
          </a:ln>
        </p:spPr>
      </p:sp>
      <p:sp>
        <p:nvSpPr>
          <p:cNvPr id="956" name="Google Shape;956;p39"/>
          <p:cNvSpPr/>
          <p:nvPr/>
        </p:nvSpPr>
        <p:spPr>
          <a:xfrm>
            <a:off x="3435951" y="3337903"/>
            <a:ext cx="740909" cy="740909"/>
          </a:xfrm>
          <a:custGeom>
            <a:rect b="b" l="l" r="r" t="t"/>
            <a:pathLst>
              <a:path extrusionOk="0" h="740909" w="740909">
                <a:moveTo>
                  <a:pt x="0" y="0"/>
                </a:moveTo>
                <a:lnTo>
                  <a:pt x="740910" y="0"/>
                </a:lnTo>
                <a:lnTo>
                  <a:pt x="740910" y="740909"/>
                </a:lnTo>
                <a:lnTo>
                  <a:pt x="0" y="740909"/>
                </a:lnTo>
                <a:lnTo>
                  <a:pt x="0" y="0"/>
                </a:lnTo>
                <a:close/>
              </a:path>
            </a:pathLst>
          </a:custGeom>
          <a:blipFill rotWithShape="1">
            <a:blip r:embed="rId5">
              <a:alphaModFix/>
            </a:blip>
            <a:stretch>
              <a:fillRect b="0" l="0" r="0" t="0"/>
            </a:stretch>
          </a:blipFill>
          <a:ln>
            <a:noFill/>
          </a:ln>
        </p:spPr>
      </p:sp>
      <p:sp>
        <p:nvSpPr>
          <p:cNvPr id="957" name="Google Shape;957;p39"/>
          <p:cNvSpPr/>
          <p:nvPr/>
        </p:nvSpPr>
        <p:spPr>
          <a:xfrm>
            <a:off x="3435951" y="6108462"/>
            <a:ext cx="740909" cy="740909"/>
          </a:xfrm>
          <a:custGeom>
            <a:rect b="b" l="l" r="r" t="t"/>
            <a:pathLst>
              <a:path extrusionOk="0" h="740909" w="740909">
                <a:moveTo>
                  <a:pt x="0" y="0"/>
                </a:moveTo>
                <a:lnTo>
                  <a:pt x="740910" y="0"/>
                </a:lnTo>
                <a:lnTo>
                  <a:pt x="740910" y="740909"/>
                </a:lnTo>
                <a:lnTo>
                  <a:pt x="0" y="740909"/>
                </a:lnTo>
                <a:lnTo>
                  <a:pt x="0" y="0"/>
                </a:lnTo>
                <a:close/>
              </a:path>
            </a:pathLst>
          </a:custGeom>
          <a:blipFill rotWithShape="1">
            <a:blip r:embed="rId5">
              <a:alphaModFix/>
            </a:blip>
            <a:stretch>
              <a:fillRect b="0" l="0" r="0" t="0"/>
            </a:stretch>
          </a:blipFill>
          <a:ln>
            <a:noFill/>
          </a:ln>
        </p:spPr>
      </p:sp>
      <p:grpSp>
        <p:nvGrpSpPr>
          <p:cNvPr id="958" name="Google Shape;958;p39"/>
          <p:cNvGrpSpPr/>
          <p:nvPr/>
        </p:nvGrpSpPr>
        <p:grpSpPr>
          <a:xfrm>
            <a:off x="-1245873" y="5337783"/>
            <a:ext cx="1713451" cy="6357845"/>
            <a:chOff x="0" y="-47625"/>
            <a:chExt cx="1161570" cy="4310063"/>
          </a:xfrm>
        </p:grpSpPr>
        <p:sp>
          <p:nvSpPr>
            <p:cNvPr id="959" name="Google Shape;959;p39"/>
            <p:cNvSpPr/>
            <p:nvPr/>
          </p:nvSpPr>
          <p:spPr>
            <a:xfrm>
              <a:off x="0" y="0"/>
              <a:ext cx="1161570" cy="4262438"/>
            </a:xfrm>
            <a:custGeom>
              <a:rect b="b" l="l" r="r" t="t"/>
              <a:pathLst>
                <a:path extrusionOk="0" h="4262438" w="1161570">
                  <a:moveTo>
                    <a:pt x="67775" y="0"/>
                  </a:moveTo>
                  <a:lnTo>
                    <a:pt x="1093795" y="0"/>
                  </a:lnTo>
                  <a:cubicBezTo>
                    <a:pt x="1131226" y="0"/>
                    <a:pt x="1161570" y="30344"/>
                    <a:pt x="1161570" y="67775"/>
                  </a:cubicBezTo>
                  <a:lnTo>
                    <a:pt x="1161570" y="4194663"/>
                  </a:lnTo>
                  <a:cubicBezTo>
                    <a:pt x="1161570" y="4212638"/>
                    <a:pt x="1154429" y="4229877"/>
                    <a:pt x="1141719" y="4242587"/>
                  </a:cubicBezTo>
                  <a:cubicBezTo>
                    <a:pt x="1129009" y="4255297"/>
                    <a:pt x="1111770" y="4262438"/>
                    <a:pt x="1093795" y="4262438"/>
                  </a:cubicBezTo>
                  <a:lnTo>
                    <a:pt x="67775" y="4262438"/>
                  </a:lnTo>
                  <a:cubicBezTo>
                    <a:pt x="30344" y="4262438"/>
                    <a:pt x="0" y="4232094"/>
                    <a:pt x="0" y="4194663"/>
                  </a:cubicBezTo>
                  <a:lnTo>
                    <a:pt x="0" y="67775"/>
                  </a:lnTo>
                  <a:cubicBezTo>
                    <a:pt x="0" y="49800"/>
                    <a:pt x="7141" y="32561"/>
                    <a:pt x="19851" y="19851"/>
                  </a:cubicBezTo>
                  <a:cubicBezTo>
                    <a:pt x="32561" y="7141"/>
                    <a:pt x="49800" y="0"/>
                    <a:pt x="6777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39"/>
            <p:cNvSpPr txBox="1"/>
            <p:nvPr/>
          </p:nvSpPr>
          <p:spPr>
            <a:xfrm>
              <a:off x="0" y="-47625"/>
              <a:ext cx="1161570" cy="43100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61" name="Google Shape;961;p39"/>
          <p:cNvSpPr txBox="1"/>
          <p:nvPr/>
        </p:nvSpPr>
        <p:spPr>
          <a:xfrm>
            <a:off x="2081700" y="578148"/>
            <a:ext cx="8654700" cy="923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6000">
                <a:solidFill>
                  <a:srgbClr val="EDC253"/>
                </a:solidFill>
                <a:latin typeface="Cormorant SC"/>
                <a:ea typeface="Cormorant SC"/>
                <a:cs typeface="Cormorant SC"/>
                <a:sym typeface="Cormorant SC"/>
              </a:rPr>
              <a:t>FOUR KEY PLAYERS</a:t>
            </a:r>
            <a:endParaRPr sz="6000"/>
          </a:p>
        </p:txBody>
      </p:sp>
      <p:sp>
        <p:nvSpPr>
          <p:cNvPr id="962" name="Google Shape;962;p39"/>
          <p:cNvSpPr txBox="1"/>
          <p:nvPr/>
        </p:nvSpPr>
        <p:spPr>
          <a:xfrm>
            <a:off x="2698644" y="4297887"/>
            <a:ext cx="2215523" cy="51435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i="0" lang="en-US" sz="3499" u="none" cap="none" strike="noStrike">
                <a:solidFill>
                  <a:srgbClr val="FFFFFF"/>
                </a:solidFill>
                <a:latin typeface="Padauk"/>
                <a:ea typeface="Padauk"/>
                <a:cs typeface="Padauk"/>
                <a:sym typeface="Padauk"/>
              </a:rPr>
              <a:t>One</a:t>
            </a:r>
            <a:endParaRPr/>
          </a:p>
        </p:txBody>
      </p:sp>
      <p:sp>
        <p:nvSpPr>
          <p:cNvPr id="963" name="Google Shape;963;p39"/>
          <p:cNvSpPr txBox="1"/>
          <p:nvPr/>
        </p:nvSpPr>
        <p:spPr>
          <a:xfrm>
            <a:off x="5994063" y="4829025"/>
            <a:ext cx="5805000" cy="16620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500">
                <a:solidFill>
                  <a:srgbClr val="FFFFFF"/>
                </a:solidFill>
                <a:latin typeface="Inria Serif"/>
                <a:ea typeface="Inria Serif"/>
                <a:cs typeface="Inria Serif"/>
                <a:sym typeface="Inria Serif"/>
              </a:rPr>
              <a:t>Affiliated Company or Keiretsu</a:t>
            </a:r>
            <a:endParaRPr sz="4500"/>
          </a:p>
        </p:txBody>
      </p:sp>
      <p:sp>
        <p:nvSpPr>
          <p:cNvPr id="964" name="Google Shape;964;p39"/>
          <p:cNvSpPr txBox="1"/>
          <p:nvPr/>
        </p:nvSpPr>
        <p:spPr>
          <a:xfrm>
            <a:off x="6798200" y="7608550"/>
            <a:ext cx="4001100" cy="7389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800">
                <a:solidFill>
                  <a:srgbClr val="FFFFFF"/>
                </a:solidFill>
                <a:latin typeface="Inria Serif"/>
                <a:ea typeface="Inria Serif"/>
                <a:cs typeface="Inria Serif"/>
                <a:sym typeface="Inria Serif"/>
              </a:rPr>
              <a:t>Government</a:t>
            </a:r>
            <a:endParaRPr sz="4800"/>
          </a:p>
        </p:txBody>
      </p:sp>
      <p:sp>
        <p:nvSpPr>
          <p:cNvPr id="965" name="Google Shape;965;p39"/>
          <p:cNvSpPr txBox="1"/>
          <p:nvPr/>
        </p:nvSpPr>
        <p:spPr>
          <a:xfrm>
            <a:off x="2151177" y="4829033"/>
            <a:ext cx="3310500" cy="7389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800">
                <a:solidFill>
                  <a:srgbClr val="FFFFFF"/>
                </a:solidFill>
                <a:latin typeface="Inria Serif"/>
                <a:ea typeface="Inria Serif"/>
                <a:cs typeface="Inria Serif"/>
                <a:sym typeface="Inria Serif"/>
              </a:rPr>
              <a:t>Main Bank</a:t>
            </a:r>
            <a:endParaRPr sz="4800"/>
          </a:p>
        </p:txBody>
      </p:sp>
      <p:sp>
        <p:nvSpPr>
          <p:cNvPr id="966" name="Google Shape;966;p39"/>
          <p:cNvSpPr txBox="1"/>
          <p:nvPr/>
        </p:nvSpPr>
        <p:spPr>
          <a:xfrm>
            <a:off x="1293374" y="7602775"/>
            <a:ext cx="4098900" cy="7389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lang="en-US" sz="4800">
                <a:solidFill>
                  <a:srgbClr val="FFFFFF"/>
                </a:solidFill>
                <a:latin typeface="Inria Serif"/>
                <a:ea typeface="Inria Serif"/>
                <a:cs typeface="Inria Serif"/>
                <a:sym typeface="Inria Serif"/>
              </a:rPr>
              <a:t>Management</a:t>
            </a:r>
            <a:endParaRPr sz="4800"/>
          </a:p>
        </p:txBody>
      </p:sp>
      <p:sp>
        <p:nvSpPr>
          <p:cNvPr id="967" name="Google Shape;967;p39"/>
          <p:cNvSpPr txBox="1"/>
          <p:nvPr/>
        </p:nvSpPr>
        <p:spPr>
          <a:xfrm>
            <a:off x="8205215" y="4297887"/>
            <a:ext cx="2215523" cy="51435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i="0" lang="en-US" sz="3499" u="none" cap="none" strike="noStrike">
                <a:solidFill>
                  <a:srgbClr val="FFFFFF"/>
                </a:solidFill>
                <a:latin typeface="Padauk"/>
                <a:ea typeface="Padauk"/>
                <a:cs typeface="Padauk"/>
                <a:sym typeface="Padauk"/>
              </a:rPr>
              <a:t>Two</a:t>
            </a:r>
            <a:endParaRPr/>
          </a:p>
        </p:txBody>
      </p:sp>
      <p:sp>
        <p:nvSpPr>
          <p:cNvPr id="968" name="Google Shape;968;p39"/>
          <p:cNvSpPr txBox="1"/>
          <p:nvPr/>
        </p:nvSpPr>
        <p:spPr>
          <a:xfrm>
            <a:off x="8205215" y="7069382"/>
            <a:ext cx="2215523" cy="51435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i="0" lang="en-US" sz="3499" u="none" cap="none" strike="noStrike">
                <a:solidFill>
                  <a:srgbClr val="FFFFFF"/>
                </a:solidFill>
                <a:latin typeface="Padauk"/>
                <a:ea typeface="Padauk"/>
                <a:cs typeface="Padauk"/>
                <a:sym typeface="Padauk"/>
              </a:rPr>
              <a:t>Four</a:t>
            </a:r>
            <a:endParaRPr/>
          </a:p>
        </p:txBody>
      </p:sp>
      <p:sp>
        <p:nvSpPr>
          <p:cNvPr id="969" name="Google Shape;969;p39"/>
          <p:cNvSpPr txBox="1"/>
          <p:nvPr/>
        </p:nvSpPr>
        <p:spPr>
          <a:xfrm>
            <a:off x="2698644" y="7069382"/>
            <a:ext cx="2215523" cy="51435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i="0" lang="en-US" sz="3499" u="none" cap="none" strike="noStrike">
                <a:solidFill>
                  <a:srgbClr val="FFFFFF"/>
                </a:solidFill>
                <a:latin typeface="Padauk"/>
                <a:ea typeface="Padauk"/>
                <a:cs typeface="Padauk"/>
                <a:sym typeface="Padauk"/>
              </a:rPr>
              <a:t>Three</a:t>
            </a:r>
            <a:endParaRPr/>
          </a:p>
        </p:txBody>
      </p:sp>
      <p:pic>
        <p:nvPicPr>
          <p:cNvPr id="970" name="Google Shape;970;p39"/>
          <p:cNvPicPr preferRelativeResize="0"/>
          <p:nvPr/>
        </p:nvPicPr>
        <p:blipFill>
          <a:blip r:embed="rId6">
            <a:alphaModFix/>
          </a:blip>
          <a:stretch>
            <a:fillRect/>
          </a:stretch>
        </p:blipFill>
        <p:spPr>
          <a:xfrm>
            <a:off x="12404552" y="1790960"/>
            <a:ext cx="5140650" cy="7707942"/>
          </a:xfrm>
          <a:prstGeom prst="rect">
            <a:avLst/>
          </a:prstGeom>
          <a:noFill/>
          <a:ln>
            <a:noFill/>
          </a:ln>
        </p:spPr>
      </p:pic>
      <p:grpSp>
        <p:nvGrpSpPr>
          <p:cNvPr id="971" name="Google Shape;971;p39"/>
          <p:cNvGrpSpPr/>
          <p:nvPr/>
        </p:nvGrpSpPr>
        <p:grpSpPr>
          <a:xfrm>
            <a:off x="171147" y="8730954"/>
            <a:ext cx="1122244" cy="1117494"/>
            <a:chOff x="0" y="-47625"/>
            <a:chExt cx="760783" cy="757563"/>
          </a:xfrm>
        </p:grpSpPr>
        <p:sp>
          <p:nvSpPr>
            <p:cNvPr id="972" name="Google Shape;972;p39"/>
            <p:cNvSpPr/>
            <p:nvPr/>
          </p:nvSpPr>
          <p:spPr>
            <a:xfrm>
              <a:off x="0" y="0"/>
              <a:ext cx="760783" cy="709938"/>
            </a:xfrm>
            <a:custGeom>
              <a:rect b="b" l="l" r="r" t="t"/>
              <a:pathLst>
                <a:path extrusionOk="0" h="709938" w="760783">
                  <a:moveTo>
                    <a:pt x="103479" y="0"/>
                  </a:moveTo>
                  <a:lnTo>
                    <a:pt x="657304" y="0"/>
                  </a:lnTo>
                  <a:cubicBezTo>
                    <a:pt x="684748" y="0"/>
                    <a:pt x="711069" y="10902"/>
                    <a:pt x="730475" y="30308"/>
                  </a:cubicBezTo>
                  <a:cubicBezTo>
                    <a:pt x="749881" y="49714"/>
                    <a:pt x="760783" y="76035"/>
                    <a:pt x="760783" y="103479"/>
                  </a:cubicBezTo>
                  <a:lnTo>
                    <a:pt x="760783" y="606459"/>
                  </a:lnTo>
                  <a:cubicBezTo>
                    <a:pt x="760783" y="633904"/>
                    <a:pt x="749881" y="660224"/>
                    <a:pt x="730475" y="679630"/>
                  </a:cubicBezTo>
                  <a:cubicBezTo>
                    <a:pt x="711069" y="699036"/>
                    <a:pt x="684748" y="709938"/>
                    <a:pt x="657304" y="709938"/>
                  </a:cubicBezTo>
                  <a:lnTo>
                    <a:pt x="103479" y="709938"/>
                  </a:lnTo>
                  <a:cubicBezTo>
                    <a:pt x="76035" y="709938"/>
                    <a:pt x="49714" y="699036"/>
                    <a:pt x="30308" y="679630"/>
                  </a:cubicBezTo>
                  <a:cubicBezTo>
                    <a:pt x="10902" y="660224"/>
                    <a:pt x="0" y="633904"/>
                    <a:pt x="0" y="606459"/>
                  </a:cubicBezTo>
                  <a:lnTo>
                    <a:pt x="0" y="103479"/>
                  </a:lnTo>
                  <a:cubicBezTo>
                    <a:pt x="0" y="76035"/>
                    <a:pt x="10902" y="49714"/>
                    <a:pt x="30308" y="30308"/>
                  </a:cubicBezTo>
                  <a:cubicBezTo>
                    <a:pt x="49714" y="10902"/>
                    <a:pt x="76035" y="0"/>
                    <a:pt x="103479"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39"/>
            <p:cNvSpPr txBox="1"/>
            <p:nvPr/>
          </p:nvSpPr>
          <p:spPr>
            <a:xfrm>
              <a:off x="0" y="-47625"/>
              <a:ext cx="760783" cy="75756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4" name="Google Shape;974;p39"/>
          <p:cNvGrpSpPr/>
          <p:nvPr/>
        </p:nvGrpSpPr>
        <p:grpSpPr>
          <a:xfrm>
            <a:off x="16482117" y="-716117"/>
            <a:ext cx="575745" cy="2882011"/>
            <a:chOff x="0" y="-47625"/>
            <a:chExt cx="333956" cy="1671687"/>
          </a:xfrm>
        </p:grpSpPr>
        <p:sp>
          <p:nvSpPr>
            <p:cNvPr id="975" name="Google Shape;975;p39"/>
            <p:cNvSpPr/>
            <p:nvPr/>
          </p:nvSpPr>
          <p:spPr>
            <a:xfrm>
              <a:off x="0" y="0"/>
              <a:ext cx="333956" cy="1624062"/>
            </a:xfrm>
            <a:custGeom>
              <a:rect b="b" l="l" r="r" t="t"/>
              <a:pathLst>
                <a:path extrusionOk="0" h="1624062" w="333956">
                  <a:moveTo>
                    <a:pt x="166978" y="0"/>
                  </a:moveTo>
                  <a:lnTo>
                    <a:pt x="166978" y="0"/>
                  </a:lnTo>
                  <a:cubicBezTo>
                    <a:pt x="211263" y="0"/>
                    <a:pt x="253735" y="17592"/>
                    <a:pt x="285049" y="48907"/>
                  </a:cubicBezTo>
                  <a:cubicBezTo>
                    <a:pt x="316364" y="80221"/>
                    <a:pt x="333956" y="122693"/>
                    <a:pt x="333956" y="166978"/>
                  </a:cubicBezTo>
                  <a:lnTo>
                    <a:pt x="333956" y="1457083"/>
                  </a:lnTo>
                  <a:cubicBezTo>
                    <a:pt x="333956" y="1501369"/>
                    <a:pt x="316364" y="1543840"/>
                    <a:pt x="285049" y="1575155"/>
                  </a:cubicBezTo>
                  <a:cubicBezTo>
                    <a:pt x="253735" y="1606469"/>
                    <a:pt x="211263" y="1624062"/>
                    <a:pt x="166978" y="1624062"/>
                  </a:cubicBezTo>
                  <a:lnTo>
                    <a:pt x="166978" y="1624062"/>
                  </a:lnTo>
                  <a:cubicBezTo>
                    <a:pt x="122693" y="1624062"/>
                    <a:pt x="80221" y="1606469"/>
                    <a:pt x="48907" y="1575155"/>
                  </a:cubicBezTo>
                  <a:cubicBezTo>
                    <a:pt x="17592" y="1543840"/>
                    <a:pt x="0" y="1501369"/>
                    <a:pt x="0" y="1457083"/>
                  </a:cubicBezTo>
                  <a:lnTo>
                    <a:pt x="0" y="166978"/>
                  </a:lnTo>
                  <a:cubicBezTo>
                    <a:pt x="0" y="122693"/>
                    <a:pt x="17592" y="80221"/>
                    <a:pt x="48907" y="48907"/>
                  </a:cubicBezTo>
                  <a:cubicBezTo>
                    <a:pt x="80221" y="17592"/>
                    <a:pt x="122693" y="0"/>
                    <a:pt x="16697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39"/>
            <p:cNvSpPr txBox="1"/>
            <p:nvPr/>
          </p:nvSpPr>
          <p:spPr>
            <a:xfrm>
              <a:off x="0" y="-47625"/>
              <a:ext cx="333956" cy="1671687"/>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7" name="Google Shape;977;p39"/>
          <p:cNvGrpSpPr/>
          <p:nvPr/>
        </p:nvGrpSpPr>
        <p:grpSpPr>
          <a:xfrm>
            <a:off x="15531791" y="8481579"/>
            <a:ext cx="1727509" cy="2345879"/>
            <a:chOff x="0" y="-47625"/>
            <a:chExt cx="1171100" cy="1590300"/>
          </a:xfrm>
        </p:grpSpPr>
        <p:sp>
          <p:nvSpPr>
            <p:cNvPr id="978" name="Google Shape;978;p39"/>
            <p:cNvSpPr/>
            <p:nvPr/>
          </p:nvSpPr>
          <p:spPr>
            <a:xfrm>
              <a:off x="0" y="0"/>
              <a:ext cx="1171100" cy="1542675"/>
            </a:xfrm>
            <a:custGeom>
              <a:rect b="b" l="l" r="r" t="t"/>
              <a:pathLst>
                <a:path extrusionOk="0" h="1542675" w="1171100">
                  <a:moveTo>
                    <a:pt x="67223" y="0"/>
                  </a:moveTo>
                  <a:lnTo>
                    <a:pt x="1103877" y="0"/>
                  </a:lnTo>
                  <a:cubicBezTo>
                    <a:pt x="1121705" y="0"/>
                    <a:pt x="1138804" y="7082"/>
                    <a:pt x="1151411" y="19689"/>
                  </a:cubicBezTo>
                  <a:cubicBezTo>
                    <a:pt x="1164018" y="32296"/>
                    <a:pt x="1171100" y="49395"/>
                    <a:pt x="1171100" y="67223"/>
                  </a:cubicBezTo>
                  <a:lnTo>
                    <a:pt x="1171100" y="1475451"/>
                  </a:lnTo>
                  <a:cubicBezTo>
                    <a:pt x="1171100" y="1493280"/>
                    <a:pt x="1164018" y="1510379"/>
                    <a:pt x="1151411" y="1522985"/>
                  </a:cubicBezTo>
                  <a:cubicBezTo>
                    <a:pt x="1138804" y="1535592"/>
                    <a:pt x="1121705" y="1542675"/>
                    <a:pt x="1103877" y="1542675"/>
                  </a:cubicBezTo>
                  <a:lnTo>
                    <a:pt x="67223" y="1542675"/>
                  </a:lnTo>
                  <a:cubicBezTo>
                    <a:pt x="49395" y="1542675"/>
                    <a:pt x="32296" y="1535592"/>
                    <a:pt x="19689" y="1522985"/>
                  </a:cubicBezTo>
                  <a:cubicBezTo>
                    <a:pt x="7082" y="1510379"/>
                    <a:pt x="0" y="1493280"/>
                    <a:pt x="0" y="1475451"/>
                  </a:cubicBezTo>
                  <a:lnTo>
                    <a:pt x="0" y="67223"/>
                  </a:lnTo>
                  <a:cubicBezTo>
                    <a:pt x="0" y="49395"/>
                    <a:pt x="7082" y="32296"/>
                    <a:pt x="19689" y="19689"/>
                  </a:cubicBezTo>
                  <a:cubicBezTo>
                    <a:pt x="32296" y="7082"/>
                    <a:pt x="49395" y="0"/>
                    <a:pt x="6722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39"/>
            <p:cNvSpPr txBox="1"/>
            <p:nvPr/>
          </p:nvSpPr>
          <p:spPr>
            <a:xfrm>
              <a:off x="0" y="-47625"/>
              <a:ext cx="1171100" cy="159029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0" name="Google Shape;980;p39"/>
          <p:cNvGrpSpPr/>
          <p:nvPr/>
        </p:nvGrpSpPr>
        <p:grpSpPr>
          <a:xfrm>
            <a:off x="16769990" y="8683413"/>
            <a:ext cx="3036020" cy="1200722"/>
            <a:chOff x="0" y="-47625"/>
            <a:chExt cx="1761018" cy="696469"/>
          </a:xfrm>
        </p:grpSpPr>
        <p:sp>
          <p:nvSpPr>
            <p:cNvPr id="981" name="Google Shape;981;p39"/>
            <p:cNvSpPr/>
            <p:nvPr/>
          </p:nvSpPr>
          <p:spPr>
            <a:xfrm>
              <a:off x="0" y="0"/>
              <a:ext cx="1761018" cy="648844"/>
            </a:xfrm>
            <a:custGeom>
              <a:rect b="b" l="l" r="r" t="t"/>
              <a:pathLst>
                <a:path extrusionOk="0" h="648844" w="1761018">
                  <a:moveTo>
                    <a:pt x="38250" y="0"/>
                  </a:moveTo>
                  <a:lnTo>
                    <a:pt x="1722768" y="0"/>
                  </a:lnTo>
                  <a:cubicBezTo>
                    <a:pt x="1732913" y="0"/>
                    <a:pt x="1742642" y="4030"/>
                    <a:pt x="1749815" y="11203"/>
                  </a:cubicBezTo>
                  <a:cubicBezTo>
                    <a:pt x="1756988" y="18377"/>
                    <a:pt x="1761018" y="28106"/>
                    <a:pt x="1761018" y="38250"/>
                  </a:cubicBezTo>
                  <a:lnTo>
                    <a:pt x="1761018" y="610594"/>
                  </a:lnTo>
                  <a:cubicBezTo>
                    <a:pt x="1761018" y="620738"/>
                    <a:pt x="1756988" y="630467"/>
                    <a:pt x="1749815" y="637641"/>
                  </a:cubicBezTo>
                  <a:cubicBezTo>
                    <a:pt x="1742642" y="644814"/>
                    <a:pt x="1732913" y="648844"/>
                    <a:pt x="1722768" y="648844"/>
                  </a:cubicBezTo>
                  <a:lnTo>
                    <a:pt x="38250" y="648844"/>
                  </a:lnTo>
                  <a:cubicBezTo>
                    <a:pt x="28106" y="648844"/>
                    <a:pt x="18377" y="644814"/>
                    <a:pt x="11203" y="637641"/>
                  </a:cubicBezTo>
                  <a:cubicBezTo>
                    <a:pt x="4030" y="630467"/>
                    <a:pt x="0" y="620738"/>
                    <a:pt x="0" y="610594"/>
                  </a:cubicBezTo>
                  <a:lnTo>
                    <a:pt x="0" y="38250"/>
                  </a:lnTo>
                  <a:cubicBezTo>
                    <a:pt x="0" y="28106"/>
                    <a:pt x="4030" y="18377"/>
                    <a:pt x="11203" y="11203"/>
                  </a:cubicBezTo>
                  <a:cubicBezTo>
                    <a:pt x="18377" y="4030"/>
                    <a:pt x="28106" y="0"/>
                    <a:pt x="38250"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39"/>
            <p:cNvSpPr txBox="1"/>
            <p:nvPr/>
          </p:nvSpPr>
          <p:spPr>
            <a:xfrm>
              <a:off x="0" y="-47625"/>
              <a:ext cx="1761018" cy="69646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6" name="Shape 986"/>
        <p:cNvGrpSpPr/>
        <p:nvPr/>
      </p:nvGrpSpPr>
      <p:grpSpPr>
        <a:xfrm>
          <a:off x="0" y="0"/>
          <a:ext cx="0" cy="0"/>
          <a:chOff x="0" y="0"/>
          <a:chExt cx="0" cy="0"/>
        </a:xfrm>
      </p:grpSpPr>
      <p:sp>
        <p:nvSpPr>
          <p:cNvPr id="987" name="Google Shape;987;p4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988" name="Google Shape;988;p40"/>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989" name="Google Shape;989;p40"/>
          <p:cNvGrpSpPr/>
          <p:nvPr/>
        </p:nvGrpSpPr>
        <p:grpSpPr>
          <a:xfrm>
            <a:off x="9043322" y="9056170"/>
            <a:ext cx="8688477" cy="964003"/>
            <a:chOff x="0" y="0"/>
            <a:chExt cx="11584636" cy="1285337"/>
          </a:xfrm>
        </p:grpSpPr>
        <p:cxnSp>
          <p:nvCxnSpPr>
            <p:cNvPr id="990" name="Google Shape;990;p40"/>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991" name="Google Shape;991;p40"/>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992" name="Google Shape;992;p40"/>
          <p:cNvGrpSpPr/>
          <p:nvPr/>
        </p:nvGrpSpPr>
        <p:grpSpPr>
          <a:xfrm>
            <a:off x="13844990" y="5835192"/>
            <a:ext cx="2377436" cy="2281016"/>
            <a:chOff x="0" y="-47625"/>
            <a:chExt cx="1013400" cy="972300"/>
          </a:xfrm>
        </p:grpSpPr>
        <p:sp>
          <p:nvSpPr>
            <p:cNvPr id="993" name="Google Shape;993;p40"/>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40"/>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5" name="Google Shape;995;p40"/>
          <p:cNvGrpSpPr/>
          <p:nvPr/>
        </p:nvGrpSpPr>
        <p:grpSpPr>
          <a:xfrm>
            <a:off x="13844995" y="2614204"/>
            <a:ext cx="2377436" cy="2281016"/>
            <a:chOff x="0" y="-47625"/>
            <a:chExt cx="1013400" cy="972300"/>
          </a:xfrm>
        </p:grpSpPr>
        <p:sp>
          <p:nvSpPr>
            <p:cNvPr id="996" name="Google Shape;996;p40"/>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40"/>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98" name="Google Shape;998;p40"/>
          <p:cNvSpPr txBox="1"/>
          <p:nvPr/>
        </p:nvSpPr>
        <p:spPr>
          <a:xfrm>
            <a:off x="2611625" y="1136275"/>
            <a:ext cx="10407300" cy="7149000"/>
          </a:xfrm>
          <a:prstGeom prst="rect">
            <a:avLst/>
          </a:prstGeom>
          <a:noFill/>
          <a:ln>
            <a:noFill/>
          </a:ln>
        </p:spPr>
        <p:txBody>
          <a:bodyPr anchorCtr="0" anchor="t" bIns="0" lIns="0" spcFirstLastPara="1" rIns="0" wrap="square" tIns="0">
            <a:spAutoFit/>
          </a:bodyPr>
          <a:lstStyle/>
          <a:p>
            <a:pPr indent="0" lvl="0" marL="0" marR="0" rtl="0" algn="r">
              <a:lnSpc>
                <a:spcPct val="140016"/>
              </a:lnSpc>
              <a:spcBef>
                <a:spcPts val="0"/>
              </a:spcBef>
              <a:spcAft>
                <a:spcPts val="0"/>
              </a:spcAft>
              <a:buNone/>
            </a:pPr>
            <a:r>
              <a:rPr b="1" lang="en-US" sz="4300" u="sng">
                <a:solidFill>
                  <a:srgbClr val="FFFFFF"/>
                </a:solidFill>
                <a:latin typeface="Inria Serif"/>
                <a:ea typeface="Inria Serif"/>
                <a:cs typeface="Inria Serif"/>
                <a:sym typeface="Inria Serif"/>
              </a:rPr>
              <a:t>Share Ownership Pattern</a:t>
            </a:r>
            <a:endParaRPr b="1" sz="4300" u="sng">
              <a:solidFill>
                <a:srgbClr val="FFFFFF"/>
              </a:solidFill>
              <a:latin typeface="Inria Serif"/>
              <a:ea typeface="Inria Serif"/>
              <a:cs typeface="Inria Serif"/>
              <a:sym typeface="Inria Serif"/>
            </a:endParaRPr>
          </a:p>
          <a:p>
            <a:pPr indent="0" lvl="0" marL="0" marR="0" rtl="0" algn="r">
              <a:lnSpc>
                <a:spcPct val="140016"/>
              </a:lnSpc>
              <a:spcBef>
                <a:spcPts val="0"/>
              </a:spcBef>
              <a:spcAft>
                <a:spcPts val="0"/>
              </a:spcAft>
              <a:buNone/>
            </a:pPr>
            <a:r>
              <a:rPr lang="en-US" sz="4300">
                <a:solidFill>
                  <a:srgbClr val="FFFFFF"/>
                </a:solidFill>
                <a:latin typeface="Inria Serif"/>
                <a:ea typeface="Inria Serif"/>
                <a:cs typeface="Inria Serif"/>
                <a:sym typeface="Inria Serif"/>
              </a:rPr>
              <a:t>In Japan, financial institutions and corporations firmly hold ownership of the equity market.  Similar to the trend in the UK and US, the shift during the postwar </a:t>
            </a:r>
            <a:r>
              <a:rPr lang="en-US" sz="4300">
                <a:solidFill>
                  <a:srgbClr val="FFFFFF"/>
                </a:solidFill>
                <a:latin typeface="Inria Serif"/>
                <a:ea typeface="Inria Serif"/>
                <a:cs typeface="Inria Serif"/>
                <a:sym typeface="Inria Serif"/>
              </a:rPr>
              <a:t>period</a:t>
            </a:r>
            <a:r>
              <a:rPr lang="en-US" sz="4300">
                <a:solidFill>
                  <a:srgbClr val="FFFFFF"/>
                </a:solidFill>
                <a:latin typeface="Inria Serif"/>
                <a:ea typeface="Inria Serif"/>
                <a:cs typeface="Inria Serif"/>
                <a:sym typeface="Inria Serif"/>
              </a:rPr>
              <a:t> has been away from individual ownership to institutional and corporate ownership.  </a:t>
            </a:r>
            <a:r>
              <a:rPr lang="en-US" sz="4300">
                <a:solidFill>
                  <a:srgbClr val="FFFFFF"/>
                </a:solidFill>
                <a:latin typeface="Inria Serif"/>
                <a:ea typeface="Inria Serif"/>
                <a:cs typeface="Inria Serif"/>
                <a:sym typeface="Inria Serif"/>
              </a:rPr>
              <a:t> </a:t>
            </a:r>
            <a:endParaRPr sz="4300"/>
          </a:p>
        </p:txBody>
      </p:sp>
      <p:grpSp>
        <p:nvGrpSpPr>
          <p:cNvPr id="999" name="Google Shape;999;p40"/>
          <p:cNvGrpSpPr/>
          <p:nvPr/>
        </p:nvGrpSpPr>
        <p:grpSpPr>
          <a:xfrm>
            <a:off x="17259300" y="282224"/>
            <a:ext cx="3118066" cy="3680084"/>
            <a:chOff x="0" y="-47625"/>
            <a:chExt cx="2113800" cy="2494803"/>
          </a:xfrm>
        </p:grpSpPr>
        <p:sp>
          <p:nvSpPr>
            <p:cNvPr id="1000" name="Google Shape;1000;p40"/>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40"/>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2" name="Google Shape;1002;p40"/>
          <p:cNvGrpSpPr/>
          <p:nvPr/>
        </p:nvGrpSpPr>
        <p:grpSpPr>
          <a:xfrm>
            <a:off x="-530342" y="-149912"/>
            <a:ext cx="1618915" cy="4112257"/>
            <a:chOff x="0" y="-47625"/>
            <a:chExt cx="939046" cy="2385300"/>
          </a:xfrm>
        </p:grpSpPr>
        <p:sp>
          <p:nvSpPr>
            <p:cNvPr id="1003" name="Google Shape;1003;p40"/>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40"/>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5" name="Google Shape;1005;p40"/>
          <p:cNvGrpSpPr/>
          <p:nvPr/>
        </p:nvGrpSpPr>
        <p:grpSpPr>
          <a:xfrm>
            <a:off x="734184" y="987892"/>
            <a:ext cx="589025" cy="3538912"/>
            <a:chOff x="0" y="-47625"/>
            <a:chExt cx="399312" cy="2399100"/>
          </a:xfrm>
        </p:grpSpPr>
        <p:sp>
          <p:nvSpPr>
            <p:cNvPr id="1006" name="Google Shape;1006;p40"/>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40"/>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8" name="Google Shape;1008;p40"/>
          <p:cNvGrpSpPr/>
          <p:nvPr/>
        </p:nvGrpSpPr>
        <p:grpSpPr>
          <a:xfrm>
            <a:off x="16265636" y="3243699"/>
            <a:ext cx="1466148" cy="1021803"/>
            <a:chOff x="0" y="-47625"/>
            <a:chExt cx="993931" cy="692701"/>
          </a:xfrm>
        </p:grpSpPr>
        <p:sp>
          <p:nvSpPr>
            <p:cNvPr id="1009" name="Google Shape;1009;p40"/>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40"/>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1" name="Google Shape;1011;p40"/>
          <p:cNvGrpSpPr/>
          <p:nvPr/>
        </p:nvGrpSpPr>
        <p:grpSpPr>
          <a:xfrm>
            <a:off x="16786801" y="-138058"/>
            <a:ext cx="944987" cy="1667896"/>
            <a:chOff x="0" y="-47625"/>
            <a:chExt cx="640626" cy="1130700"/>
          </a:xfrm>
        </p:grpSpPr>
        <p:sp>
          <p:nvSpPr>
            <p:cNvPr id="1012" name="Google Shape;1012;p40"/>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40"/>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14" name="Google Shape;1014;p40"/>
          <p:cNvPicPr preferRelativeResize="0"/>
          <p:nvPr/>
        </p:nvPicPr>
        <p:blipFill>
          <a:blip r:embed="rId6">
            <a:alphaModFix/>
          </a:blip>
          <a:stretch>
            <a:fillRect/>
          </a:stretch>
        </p:blipFill>
        <p:spPr>
          <a:xfrm>
            <a:off x="-706374" y="4526800"/>
            <a:ext cx="4035699" cy="6424824"/>
          </a:xfrm>
          <a:prstGeom prst="rect">
            <a:avLst/>
          </a:prstGeom>
          <a:noFill/>
          <a:ln>
            <a:noFill/>
          </a:ln>
        </p:spPr>
      </p:pic>
      <p:pic>
        <p:nvPicPr>
          <p:cNvPr id="1015" name="Google Shape;1015;p40"/>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016" name="Google Shape;1016;p40"/>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0" name="Shape 1020"/>
        <p:cNvGrpSpPr/>
        <p:nvPr/>
      </p:nvGrpSpPr>
      <p:grpSpPr>
        <a:xfrm>
          <a:off x="0" y="0"/>
          <a:ext cx="0" cy="0"/>
          <a:chOff x="0" y="0"/>
          <a:chExt cx="0" cy="0"/>
        </a:xfrm>
      </p:grpSpPr>
      <p:sp>
        <p:nvSpPr>
          <p:cNvPr id="1021" name="Google Shape;1021;p4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022" name="Google Shape;1022;p41"/>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023" name="Google Shape;1023;p41"/>
          <p:cNvGrpSpPr/>
          <p:nvPr/>
        </p:nvGrpSpPr>
        <p:grpSpPr>
          <a:xfrm>
            <a:off x="9043322" y="9056170"/>
            <a:ext cx="8688477" cy="964003"/>
            <a:chOff x="0" y="0"/>
            <a:chExt cx="11584636" cy="1285337"/>
          </a:xfrm>
        </p:grpSpPr>
        <p:cxnSp>
          <p:nvCxnSpPr>
            <p:cNvPr id="1024" name="Google Shape;1024;p41"/>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025" name="Google Shape;1025;p41"/>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026" name="Google Shape;1026;p41"/>
          <p:cNvGrpSpPr/>
          <p:nvPr/>
        </p:nvGrpSpPr>
        <p:grpSpPr>
          <a:xfrm>
            <a:off x="13844990" y="5835192"/>
            <a:ext cx="2377436" cy="2281016"/>
            <a:chOff x="0" y="-47625"/>
            <a:chExt cx="1013400" cy="972300"/>
          </a:xfrm>
        </p:grpSpPr>
        <p:sp>
          <p:nvSpPr>
            <p:cNvPr id="1027" name="Google Shape;1027;p41"/>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41"/>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9" name="Google Shape;1029;p41"/>
          <p:cNvGrpSpPr/>
          <p:nvPr/>
        </p:nvGrpSpPr>
        <p:grpSpPr>
          <a:xfrm>
            <a:off x="13844995" y="2614204"/>
            <a:ext cx="2377436" cy="2281016"/>
            <a:chOff x="0" y="-47625"/>
            <a:chExt cx="1013400" cy="972300"/>
          </a:xfrm>
        </p:grpSpPr>
        <p:sp>
          <p:nvSpPr>
            <p:cNvPr id="1030" name="Google Shape;1030;p41"/>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41"/>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32" name="Google Shape;1032;p41"/>
          <p:cNvSpPr txBox="1"/>
          <p:nvPr/>
        </p:nvSpPr>
        <p:spPr>
          <a:xfrm>
            <a:off x="2611625" y="1136275"/>
            <a:ext cx="10407300" cy="6222300"/>
          </a:xfrm>
          <a:prstGeom prst="rect">
            <a:avLst/>
          </a:prstGeom>
          <a:noFill/>
          <a:ln>
            <a:noFill/>
          </a:ln>
        </p:spPr>
        <p:txBody>
          <a:bodyPr anchorCtr="0" anchor="t" bIns="0" lIns="0" spcFirstLastPara="1" rIns="0" wrap="square" tIns="0">
            <a:spAutoFit/>
          </a:bodyPr>
          <a:lstStyle/>
          <a:p>
            <a:pPr indent="0" lvl="0" marL="0" marR="0" rtl="0" algn="r">
              <a:lnSpc>
                <a:spcPct val="140016"/>
              </a:lnSpc>
              <a:spcBef>
                <a:spcPts val="0"/>
              </a:spcBef>
              <a:spcAft>
                <a:spcPts val="0"/>
              </a:spcAft>
              <a:buNone/>
            </a:pPr>
            <a:r>
              <a:rPr b="1" lang="en-US" sz="4300" u="sng">
                <a:solidFill>
                  <a:srgbClr val="FFFFFF"/>
                </a:solidFill>
                <a:latin typeface="Inria Serif"/>
                <a:ea typeface="Inria Serif"/>
                <a:cs typeface="Inria Serif"/>
                <a:sym typeface="Inria Serif"/>
              </a:rPr>
              <a:t>Composition of the Board of Directors</a:t>
            </a:r>
            <a:endParaRPr b="1" sz="4300" u="sng">
              <a:solidFill>
                <a:srgbClr val="FFFFFF"/>
              </a:solidFill>
              <a:latin typeface="Inria Serif"/>
              <a:ea typeface="Inria Serif"/>
              <a:cs typeface="Inria Serif"/>
              <a:sym typeface="Inria Serif"/>
            </a:endParaRPr>
          </a:p>
          <a:p>
            <a:pPr indent="0" lvl="0" marL="0" marR="0" rtl="0" algn="r">
              <a:lnSpc>
                <a:spcPct val="140016"/>
              </a:lnSpc>
              <a:spcBef>
                <a:spcPts val="0"/>
              </a:spcBef>
              <a:spcAft>
                <a:spcPts val="0"/>
              </a:spcAft>
              <a:buNone/>
            </a:pPr>
            <a:r>
              <a:rPr lang="en-US" sz="4300">
                <a:solidFill>
                  <a:srgbClr val="FFFFFF"/>
                </a:solidFill>
                <a:latin typeface="Inria Serif"/>
                <a:ea typeface="Inria Serif"/>
                <a:cs typeface="Inria Serif"/>
                <a:sym typeface="Inria Serif"/>
              </a:rPr>
              <a:t>The board of directors of Japanese corporations is composed almost completely of insiders, that is, </a:t>
            </a:r>
            <a:r>
              <a:rPr lang="en-US" sz="4300" u="sng">
                <a:solidFill>
                  <a:srgbClr val="FFFFFF"/>
                </a:solidFill>
                <a:latin typeface="Inria Serif"/>
                <a:ea typeface="Inria Serif"/>
                <a:cs typeface="Inria Serif"/>
                <a:sym typeface="Inria Serif"/>
              </a:rPr>
              <a:t>executive managers</a:t>
            </a:r>
            <a:r>
              <a:rPr lang="en-US" sz="4300">
                <a:solidFill>
                  <a:srgbClr val="FFFFFF"/>
                </a:solidFill>
                <a:latin typeface="Inria Serif"/>
                <a:ea typeface="Inria Serif"/>
                <a:cs typeface="Inria Serif"/>
                <a:sym typeface="Inria Serif"/>
              </a:rPr>
              <a:t>, usually the heads of major divisions of the company and its central administrative body.</a:t>
            </a:r>
            <a:r>
              <a:rPr lang="en-US" sz="4300">
                <a:solidFill>
                  <a:srgbClr val="FFFFFF"/>
                </a:solidFill>
                <a:latin typeface="Inria Serif"/>
                <a:ea typeface="Inria Serif"/>
                <a:cs typeface="Inria Serif"/>
                <a:sym typeface="Inria Serif"/>
              </a:rPr>
              <a:t>  </a:t>
            </a:r>
            <a:endParaRPr sz="4300"/>
          </a:p>
        </p:txBody>
      </p:sp>
      <p:grpSp>
        <p:nvGrpSpPr>
          <p:cNvPr id="1033" name="Google Shape;1033;p41"/>
          <p:cNvGrpSpPr/>
          <p:nvPr/>
        </p:nvGrpSpPr>
        <p:grpSpPr>
          <a:xfrm>
            <a:off x="17259300" y="282224"/>
            <a:ext cx="3118066" cy="3680084"/>
            <a:chOff x="0" y="-47625"/>
            <a:chExt cx="2113800" cy="2494803"/>
          </a:xfrm>
        </p:grpSpPr>
        <p:sp>
          <p:nvSpPr>
            <p:cNvPr id="1034" name="Google Shape;1034;p41"/>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41"/>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6" name="Google Shape;1036;p41"/>
          <p:cNvGrpSpPr/>
          <p:nvPr/>
        </p:nvGrpSpPr>
        <p:grpSpPr>
          <a:xfrm>
            <a:off x="-530342" y="-149912"/>
            <a:ext cx="1618915" cy="4112257"/>
            <a:chOff x="0" y="-47625"/>
            <a:chExt cx="939046" cy="2385300"/>
          </a:xfrm>
        </p:grpSpPr>
        <p:sp>
          <p:nvSpPr>
            <p:cNvPr id="1037" name="Google Shape;1037;p41"/>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41"/>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9" name="Google Shape;1039;p41"/>
          <p:cNvGrpSpPr/>
          <p:nvPr/>
        </p:nvGrpSpPr>
        <p:grpSpPr>
          <a:xfrm>
            <a:off x="734184" y="987892"/>
            <a:ext cx="589025" cy="3538912"/>
            <a:chOff x="0" y="-47625"/>
            <a:chExt cx="399312" cy="2399100"/>
          </a:xfrm>
        </p:grpSpPr>
        <p:sp>
          <p:nvSpPr>
            <p:cNvPr id="1040" name="Google Shape;1040;p41"/>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41"/>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2" name="Google Shape;1042;p41"/>
          <p:cNvGrpSpPr/>
          <p:nvPr/>
        </p:nvGrpSpPr>
        <p:grpSpPr>
          <a:xfrm>
            <a:off x="16265636" y="3243699"/>
            <a:ext cx="1466148" cy="1021803"/>
            <a:chOff x="0" y="-47625"/>
            <a:chExt cx="993931" cy="692701"/>
          </a:xfrm>
        </p:grpSpPr>
        <p:sp>
          <p:nvSpPr>
            <p:cNvPr id="1043" name="Google Shape;1043;p41"/>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41"/>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45" name="Google Shape;1045;p41"/>
          <p:cNvGrpSpPr/>
          <p:nvPr/>
        </p:nvGrpSpPr>
        <p:grpSpPr>
          <a:xfrm>
            <a:off x="16786801" y="-138058"/>
            <a:ext cx="944987" cy="1667896"/>
            <a:chOff x="0" y="-47625"/>
            <a:chExt cx="640626" cy="1130700"/>
          </a:xfrm>
        </p:grpSpPr>
        <p:sp>
          <p:nvSpPr>
            <p:cNvPr id="1046" name="Google Shape;1046;p41"/>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1"/>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48" name="Google Shape;1048;p41"/>
          <p:cNvPicPr preferRelativeResize="0"/>
          <p:nvPr/>
        </p:nvPicPr>
        <p:blipFill>
          <a:blip r:embed="rId6">
            <a:alphaModFix/>
          </a:blip>
          <a:stretch>
            <a:fillRect/>
          </a:stretch>
        </p:blipFill>
        <p:spPr>
          <a:xfrm>
            <a:off x="-706374" y="4526800"/>
            <a:ext cx="4035699" cy="6424824"/>
          </a:xfrm>
          <a:prstGeom prst="rect">
            <a:avLst/>
          </a:prstGeom>
          <a:noFill/>
          <a:ln>
            <a:noFill/>
          </a:ln>
        </p:spPr>
      </p:pic>
      <p:pic>
        <p:nvPicPr>
          <p:cNvPr id="1049" name="Google Shape;1049;p41"/>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050" name="Google Shape;1050;p41"/>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4" name="Shape 1054"/>
        <p:cNvGrpSpPr/>
        <p:nvPr/>
      </p:nvGrpSpPr>
      <p:grpSpPr>
        <a:xfrm>
          <a:off x="0" y="0"/>
          <a:ext cx="0" cy="0"/>
          <a:chOff x="0" y="0"/>
          <a:chExt cx="0" cy="0"/>
        </a:xfrm>
      </p:grpSpPr>
      <p:sp>
        <p:nvSpPr>
          <p:cNvPr id="1055" name="Google Shape;1055;p4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056" name="Google Shape;1056;p42"/>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057" name="Google Shape;1057;p42"/>
          <p:cNvGrpSpPr/>
          <p:nvPr/>
        </p:nvGrpSpPr>
        <p:grpSpPr>
          <a:xfrm>
            <a:off x="9043322" y="9056170"/>
            <a:ext cx="8688477" cy="964003"/>
            <a:chOff x="0" y="0"/>
            <a:chExt cx="11584636" cy="1285337"/>
          </a:xfrm>
        </p:grpSpPr>
        <p:cxnSp>
          <p:nvCxnSpPr>
            <p:cNvPr id="1058" name="Google Shape;1058;p42"/>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059" name="Google Shape;1059;p42"/>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060" name="Google Shape;1060;p42"/>
          <p:cNvGrpSpPr/>
          <p:nvPr/>
        </p:nvGrpSpPr>
        <p:grpSpPr>
          <a:xfrm>
            <a:off x="13844990" y="5835192"/>
            <a:ext cx="2377436" cy="2281016"/>
            <a:chOff x="0" y="-47625"/>
            <a:chExt cx="1013400" cy="972300"/>
          </a:xfrm>
        </p:grpSpPr>
        <p:sp>
          <p:nvSpPr>
            <p:cNvPr id="1061" name="Google Shape;1061;p42"/>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42"/>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3" name="Google Shape;1063;p42"/>
          <p:cNvGrpSpPr/>
          <p:nvPr/>
        </p:nvGrpSpPr>
        <p:grpSpPr>
          <a:xfrm>
            <a:off x="13844995" y="2614204"/>
            <a:ext cx="2377436" cy="2281016"/>
            <a:chOff x="0" y="-47625"/>
            <a:chExt cx="1013400" cy="972300"/>
          </a:xfrm>
        </p:grpSpPr>
        <p:sp>
          <p:nvSpPr>
            <p:cNvPr id="1064" name="Google Shape;1064;p42"/>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42"/>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66" name="Google Shape;1066;p42"/>
          <p:cNvSpPr txBox="1"/>
          <p:nvPr/>
        </p:nvSpPr>
        <p:spPr>
          <a:xfrm>
            <a:off x="2611625" y="907675"/>
            <a:ext cx="10407300" cy="8075700"/>
          </a:xfrm>
          <a:prstGeom prst="rect">
            <a:avLst/>
          </a:prstGeom>
          <a:noFill/>
          <a:ln>
            <a:noFill/>
          </a:ln>
        </p:spPr>
        <p:txBody>
          <a:bodyPr anchorCtr="0" anchor="t" bIns="0" lIns="0" spcFirstLastPara="1" rIns="0" wrap="square" tIns="0">
            <a:spAutoFit/>
          </a:bodyPr>
          <a:lstStyle/>
          <a:p>
            <a:pPr indent="0" lvl="0" marL="0" marR="0" rtl="0" algn="r">
              <a:lnSpc>
                <a:spcPct val="140016"/>
              </a:lnSpc>
              <a:spcBef>
                <a:spcPts val="0"/>
              </a:spcBef>
              <a:spcAft>
                <a:spcPts val="0"/>
              </a:spcAft>
              <a:buNone/>
            </a:pPr>
            <a:r>
              <a:rPr b="1" lang="en-US" sz="4300" u="sng">
                <a:solidFill>
                  <a:srgbClr val="FFFFFF"/>
                </a:solidFill>
                <a:latin typeface="Inria Serif"/>
                <a:ea typeface="Inria Serif"/>
                <a:cs typeface="Inria Serif"/>
                <a:sym typeface="Inria Serif"/>
              </a:rPr>
              <a:t>Regulatory Framework</a:t>
            </a:r>
            <a:endParaRPr b="1" sz="4300" u="sng">
              <a:solidFill>
                <a:srgbClr val="FFFFFF"/>
              </a:solidFill>
              <a:latin typeface="Inria Serif"/>
              <a:ea typeface="Inria Serif"/>
              <a:cs typeface="Inria Serif"/>
              <a:sym typeface="Inria Serif"/>
            </a:endParaRPr>
          </a:p>
          <a:p>
            <a:pPr indent="0" lvl="0" marL="0" marR="0" rtl="0" algn="r">
              <a:lnSpc>
                <a:spcPct val="140016"/>
              </a:lnSpc>
              <a:spcBef>
                <a:spcPts val="0"/>
              </a:spcBef>
              <a:spcAft>
                <a:spcPts val="0"/>
              </a:spcAft>
              <a:buNone/>
            </a:pPr>
            <a:r>
              <a:rPr lang="en-US" sz="4300">
                <a:solidFill>
                  <a:srgbClr val="FFFFFF"/>
                </a:solidFill>
                <a:latin typeface="Inria Serif"/>
                <a:ea typeface="Inria Serif"/>
                <a:cs typeface="Inria Serif"/>
                <a:sym typeface="Inria Serif"/>
              </a:rPr>
              <a:t>In Japan, </a:t>
            </a:r>
            <a:r>
              <a:rPr lang="en-US" sz="4300" u="sng">
                <a:solidFill>
                  <a:srgbClr val="FFFFFF"/>
                </a:solidFill>
                <a:latin typeface="Inria Serif"/>
                <a:ea typeface="Inria Serif"/>
                <a:cs typeface="Inria Serif"/>
                <a:sym typeface="Inria Serif"/>
              </a:rPr>
              <a:t>government ministries </a:t>
            </a:r>
            <a:r>
              <a:rPr lang="en-US" sz="4300">
                <a:solidFill>
                  <a:srgbClr val="FFFFFF"/>
                </a:solidFill>
                <a:latin typeface="Inria Serif"/>
                <a:ea typeface="Inria Serif"/>
                <a:cs typeface="Inria Serif"/>
                <a:sym typeface="Inria Serif"/>
              </a:rPr>
              <a:t>have traditionally been extremely influential in developing industrial policy.  The </a:t>
            </a:r>
            <a:r>
              <a:rPr lang="en-US" sz="4300" u="sng">
                <a:solidFill>
                  <a:srgbClr val="FFFFFF"/>
                </a:solidFill>
                <a:latin typeface="Inria Serif"/>
                <a:ea typeface="Inria Serif"/>
                <a:cs typeface="Inria Serif"/>
                <a:sym typeface="Inria Serif"/>
              </a:rPr>
              <a:t>ministries </a:t>
            </a:r>
            <a:r>
              <a:rPr lang="en-US" sz="4300">
                <a:solidFill>
                  <a:srgbClr val="FFFFFF"/>
                </a:solidFill>
                <a:latin typeface="Inria Serif"/>
                <a:ea typeface="Inria Serif"/>
                <a:cs typeface="Inria Serif"/>
                <a:sym typeface="Inria Serif"/>
              </a:rPr>
              <a:t>also wield enormous regulatory control.  However, in recent years, several factors have weakened the development and implementation of a comprehensive industrial policy. </a:t>
            </a:r>
            <a:endParaRPr sz="4300"/>
          </a:p>
        </p:txBody>
      </p:sp>
      <p:grpSp>
        <p:nvGrpSpPr>
          <p:cNvPr id="1067" name="Google Shape;1067;p42"/>
          <p:cNvGrpSpPr/>
          <p:nvPr/>
        </p:nvGrpSpPr>
        <p:grpSpPr>
          <a:xfrm>
            <a:off x="17259300" y="282224"/>
            <a:ext cx="3118066" cy="3680084"/>
            <a:chOff x="0" y="-47625"/>
            <a:chExt cx="2113800" cy="2494803"/>
          </a:xfrm>
        </p:grpSpPr>
        <p:sp>
          <p:nvSpPr>
            <p:cNvPr id="1068" name="Google Shape;1068;p42"/>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2"/>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0" name="Google Shape;1070;p42"/>
          <p:cNvGrpSpPr/>
          <p:nvPr/>
        </p:nvGrpSpPr>
        <p:grpSpPr>
          <a:xfrm>
            <a:off x="-530342" y="-149912"/>
            <a:ext cx="1618915" cy="4112257"/>
            <a:chOff x="0" y="-47625"/>
            <a:chExt cx="939046" cy="2385300"/>
          </a:xfrm>
        </p:grpSpPr>
        <p:sp>
          <p:nvSpPr>
            <p:cNvPr id="1071" name="Google Shape;1071;p42"/>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42"/>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3" name="Google Shape;1073;p42"/>
          <p:cNvGrpSpPr/>
          <p:nvPr/>
        </p:nvGrpSpPr>
        <p:grpSpPr>
          <a:xfrm>
            <a:off x="734184" y="987892"/>
            <a:ext cx="589025" cy="3538912"/>
            <a:chOff x="0" y="-47625"/>
            <a:chExt cx="399312" cy="2399100"/>
          </a:xfrm>
        </p:grpSpPr>
        <p:sp>
          <p:nvSpPr>
            <p:cNvPr id="1074" name="Google Shape;1074;p42"/>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42"/>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6" name="Google Shape;1076;p42"/>
          <p:cNvGrpSpPr/>
          <p:nvPr/>
        </p:nvGrpSpPr>
        <p:grpSpPr>
          <a:xfrm>
            <a:off x="16265636" y="3243699"/>
            <a:ext cx="1466148" cy="1021803"/>
            <a:chOff x="0" y="-47625"/>
            <a:chExt cx="993931" cy="692701"/>
          </a:xfrm>
        </p:grpSpPr>
        <p:sp>
          <p:nvSpPr>
            <p:cNvPr id="1077" name="Google Shape;1077;p42"/>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42"/>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9" name="Google Shape;1079;p42"/>
          <p:cNvGrpSpPr/>
          <p:nvPr/>
        </p:nvGrpSpPr>
        <p:grpSpPr>
          <a:xfrm>
            <a:off x="16786801" y="-138058"/>
            <a:ext cx="944987" cy="1667896"/>
            <a:chOff x="0" y="-47625"/>
            <a:chExt cx="640626" cy="1130700"/>
          </a:xfrm>
        </p:grpSpPr>
        <p:sp>
          <p:nvSpPr>
            <p:cNvPr id="1080" name="Google Shape;1080;p42"/>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42"/>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082" name="Google Shape;1082;p42"/>
          <p:cNvPicPr preferRelativeResize="0"/>
          <p:nvPr/>
        </p:nvPicPr>
        <p:blipFill>
          <a:blip r:embed="rId6">
            <a:alphaModFix/>
          </a:blip>
          <a:stretch>
            <a:fillRect/>
          </a:stretch>
        </p:blipFill>
        <p:spPr>
          <a:xfrm>
            <a:off x="-706374" y="4526800"/>
            <a:ext cx="4035699" cy="6424824"/>
          </a:xfrm>
          <a:prstGeom prst="rect">
            <a:avLst/>
          </a:prstGeom>
          <a:noFill/>
          <a:ln>
            <a:noFill/>
          </a:ln>
        </p:spPr>
      </p:pic>
      <p:pic>
        <p:nvPicPr>
          <p:cNvPr id="1083" name="Google Shape;1083;p42"/>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084" name="Google Shape;1084;p42"/>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8" name="Shape 1088"/>
        <p:cNvGrpSpPr/>
        <p:nvPr/>
      </p:nvGrpSpPr>
      <p:grpSpPr>
        <a:xfrm>
          <a:off x="0" y="0"/>
          <a:ext cx="0" cy="0"/>
          <a:chOff x="0" y="0"/>
          <a:chExt cx="0" cy="0"/>
        </a:xfrm>
      </p:grpSpPr>
      <p:sp>
        <p:nvSpPr>
          <p:cNvPr id="1089" name="Google Shape;1089;p4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090" name="Google Shape;1090;p4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091" name="Google Shape;1091;p43"/>
          <p:cNvGrpSpPr/>
          <p:nvPr/>
        </p:nvGrpSpPr>
        <p:grpSpPr>
          <a:xfrm>
            <a:off x="9043322" y="9056170"/>
            <a:ext cx="8688477" cy="964003"/>
            <a:chOff x="0" y="0"/>
            <a:chExt cx="11584636" cy="1285337"/>
          </a:xfrm>
        </p:grpSpPr>
        <p:cxnSp>
          <p:nvCxnSpPr>
            <p:cNvPr id="1092" name="Google Shape;1092;p43"/>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093" name="Google Shape;1093;p43"/>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094" name="Google Shape;1094;p43"/>
          <p:cNvGrpSpPr/>
          <p:nvPr/>
        </p:nvGrpSpPr>
        <p:grpSpPr>
          <a:xfrm>
            <a:off x="13844990" y="5835192"/>
            <a:ext cx="2377436" cy="2281016"/>
            <a:chOff x="0" y="-47625"/>
            <a:chExt cx="1013400" cy="972300"/>
          </a:xfrm>
        </p:grpSpPr>
        <p:sp>
          <p:nvSpPr>
            <p:cNvPr id="1095" name="Google Shape;1095;p43"/>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3"/>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7" name="Google Shape;1097;p43"/>
          <p:cNvGrpSpPr/>
          <p:nvPr/>
        </p:nvGrpSpPr>
        <p:grpSpPr>
          <a:xfrm>
            <a:off x="13844995" y="2614204"/>
            <a:ext cx="2377436" cy="2281016"/>
            <a:chOff x="0" y="-47625"/>
            <a:chExt cx="1013400" cy="972300"/>
          </a:xfrm>
        </p:grpSpPr>
        <p:sp>
          <p:nvSpPr>
            <p:cNvPr id="1098" name="Google Shape;1098;p43"/>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3"/>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00" name="Google Shape;1100;p43"/>
          <p:cNvSpPr txBox="1"/>
          <p:nvPr/>
        </p:nvSpPr>
        <p:spPr>
          <a:xfrm>
            <a:off x="2611625" y="1136275"/>
            <a:ext cx="10407300" cy="6222300"/>
          </a:xfrm>
          <a:prstGeom prst="rect">
            <a:avLst/>
          </a:prstGeom>
          <a:noFill/>
          <a:ln>
            <a:noFill/>
          </a:ln>
        </p:spPr>
        <p:txBody>
          <a:bodyPr anchorCtr="0" anchor="t" bIns="0" lIns="0" spcFirstLastPara="1" rIns="0" wrap="square" tIns="0">
            <a:spAutoFit/>
          </a:bodyPr>
          <a:lstStyle/>
          <a:p>
            <a:pPr indent="0" lvl="0" marL="0" marR="0" rtl="0" algn="r">
              <a:lnSpc>
                <a:spcPct val="140016"/>
              </a:lnSpc>
              <a:spcBef>
                <a:spcPts val="0"/>
              </a:spcBef>
              <a:spcAft>
                <a:spcPts val="0"/>
              </a:spcAft>
              <a:buNone/>
            </a:pPr>
            <a:r>
              <a:rPr b="1" lang="en-US" sz="4300" u="sng">
                <a:solidFill>
                  <a:srgbClr val="FFFFFF"/>
                </a:solidFill>
                <a:latin typeface="Inria Serif"/>
                <a:ea typeface="Inria Serif"/>
                <a:cs typeface="Inria Serif"/>
                <a:sym typeface="Inria Serif"/>
              </a:rPr>
              <a:t>Disclosure Requirements</a:t>
            </a:r>
            <a:endParaRPr b="1" sz="4300" u="sng">
              <a:solidFill>
                <a:srgbClr val="FFFFFF"/>
              </a:solidFill>
              <a:latin typeface="Inria Serif"/>
              <a:ea typeface="Inria Serif"/>
              <a:cs typeface="Inria Serif"/>
              <a:sym typeface="Inria Serif"/>
            </a:endParaRPr>
          </a:p>
          <a:p>
            <a:pPr indent="0" lvl="0" marL="0" marR="0" rtl="0" algn="r">
              <a:lnSpc>
                <a:spcPct val="140016"/>
              </a:lnSpc>
              <a:spcBef>
                <a:spcPts val="0"/>
              </a:spcBef>
              <a:spcAft>
                <a:spcPts val="0"/>
              </a:spcAft>
              <a:buNone/>
            </a:pPr>
            <a:r>
              <a:rPr lang="en-US" sz="4300">
                <a:solidFill>
                  <a:srgbClr val="FFFFFF"/>
                </a:solidFill>
                <a:latin typeface="Inria Serif"/>
                <a:ea typeface="Inria Serif"/>
                <a:cs typeface="Inria Serif"/>
                <a:sym typeface="Inria Serif"/>
              </a:rPr>
              <a:t>Are relatively stringent, but not as stringent as in the US.  Corporations are required to disclose a wide range of information in the annual report or agenda for the annual general meeting (AGM) including:</a:t>
            </a:r>
            <a:endParaRPr sz="4300"/>
          </a:p>
        </p:txBody>
      </p:sp>
      <p:grpSp>
        <p:nvGrpSpPr>
          <p:cNvPr id="1101" name="Google Shape;1101;p43"/>
          <p:cNvGrpSpPr/>
          <p:nvPr/>
        </p:nvGrpSpPr>
        <p:grpSpPr>
          <a:xfrm>
            <a:off x="17259300" y="282224"/>
            <a:ext cx="3118066" cy="3680084"/>
            <a:chOff x="0" y="-47625"/>
            <a:chExt cx="2113800" cy="2494803"/>
          </a:xfrm>
        </p:grpSpPr>
        <p:sp>
          <p:nvSpPr>
            <p:cNvPr id="1102" name="Google Shape;1102;p43"/>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43"/>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4" name="Google Shape;1104;p43"/>
          <p:cNvGrpSpPr/>
          <p:nvPr/>
        </p:nvGrpSpPr>
        <p:grpSpPr>
          <a:xfrm>
            <a:off x="-530342" y="-149912"/>
            <a:ext cx="1618915" cy="4112257"/>
            <a:chOff x="0" y="-47625"/>
            <a:chExt cx="939046" cy="2385300"/>
          </a:xfrm>
        </p:grpSpPr>
        <p:sp>
          <p:nvSpPr>
            <p:cNvPr id="1105" name="Google Shape;1105;p43"/>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43"/>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7" name="Google Shape;1107;p43"/>
          <p:cNvGrpSpPr/>
          <p:nvPr/>
        </p:nvGrpSpPr>
        <p:grpSpPr>
          <a:xfrm>
            <a:off x="734184" y="987892"/>
            <a:ext cx="589025" cy="3538912"/>
            <a:chOff x="0" y="-47625"/>
            <a:chExt cx="399312" cy="2399100"/>
          </a:xfrm>
        </p:grpSpPr>
        <p:sp>
          <p:nvSpPr>
            <p:cNvPr id="1108" name="Google Shape;1108;p43"/>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43"/>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0" name="Google Shape;1110;p43"/>
          <p:cNvGrpSpPr/>
          <p:nvPr/>
        </p:nvGrpSpPr>
        <p:grpSpPr>
          <a:xfrm>
            <a:off x="16265636" y="3243699"/>
            <a:ext cx="1466148" cy="1021803"/>
            <a:chOff x="0" y="-47625"/>
            <a:chExt cx="993931" cy="692701"/>
          </a:xfrm>
        </p:grpSpPr>
        <p:sp>
          <p:nvSpPr>
            <p:cNvPr id="1111" name="Google Shape;1111;p43"/>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43"/>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3" name="Google Shape;1113;p43"/>
          <p:cNvGrpSpPr/>
          <p:nvPr/>
        </p:nvGrpSpPr>
        <p:grpSpPr>
          <a:xfrm>
            <a:off x="16786801" y="-138058"/>
            <a:ext cx="944987" cy="1667896"/>
            <a:chOff x="0" y="-47625"/>
            <a:chExt cx="640626" cy="1130700"/>
          </a:xfrm>
        </p:grpSpPr>
        <p:sp>
          <p:nvSpPr>
            <p:cNvPr id="1114" name="Google Shape;1114;p43"/>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43"/>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16" name="Google Shape;1116;p43"/>
          <p:cNvPicPr preferRelativeResize="0"/>
          <p:nvPr/>
        </p:nvPicPr>
        <p:blipFill>
          <a:blip r:embed="rId6">
            <a:alphaModFix/>
          </a:blip>
          <a:stretch>
            <a:fillRect/>
          </a:stretch>
        </p:blipFill>
        <p:spPr>
          <a:xfrm>
            <a:off x="-706374" y="4526800"/>
            <a:ext cx="4035699" cy="6424824"/>
          </a:xfrm>
          <a:prstGeom prst="rect">
            <a:avLst/>
          </a:prstGeom>
          <a:noFill/>
          <a:ln>
            <a:noFill/>
          </a:ln>
        </p:spPr>
      </p:pic>
      <p:pic>
        <p:nvPicPr>
          <p:cNvPr id="1117" name="Google Shape;1117;p43"/>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118" name="Google Shape;1118;p43"/>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2" name="Shape 1122"/>
        <p:cNvGrpSpPr/>
        <p:nvPr/>
      </p:nvGrpSpPr>
      <p:grpSpPr>
        <a:xfrm>
          <a:off x="0" y="0"/>
          <a:ext cx="0" cy="0"/>
          <a:chOff x="0" y="0"/>
          <a:chExt cx="0" cy="0"/>
        </a:xfrm>
      </p:grpSpPr>
      <p:sp>
        <p:nvSpPr>
          <p:cNvPr id="1123" name="Google Shape;1123;p4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124" name="Google Shape;1124;p4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125" name="Google Shape;1125;p44"/>
          <p:cNvGrpSpPr/>
          <p:nvPr/>
        </p:nvGrpSpPr>
        <p:grpSpPr>
          <a:xfrm>
            <a:off x="9043322" y="9056170"/>
            <a:ext cx="8688477" cy="964003"/>
            <a:chOff x="0" y="0"/>
            <a:chExt cx="11584636" cy="1285337"/>
          </a:xfrm>
        </p:grpSpPr>
        <p:cxnSp>
          <p:nvCxnSpPr>
            <p:cNvPr id="1126" name="Google Shape;1126;p44"/>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127" name="Google Shape;1127;p44"/>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128" name="Google Shape;1128;p44"/>
          <p:cNvGrpSpPr/>
          <p:nvPr/>
        </p:nvGrpSpPr>
        <p:grpSpPr>
          <a:xfrm>
            <a:off x="13844990" y="5835192"/>
            <a:ext cx="2377436" cy="2281016"/>
            <a:chOff x="0" y="-47625"/>
            <a:chExt cx="1013400" cy="972300"/>
          </a:xfrm>
        </p:grpSpPr>
        <p:sp>
          <p:nvSpPr>
            <p:cNvPr id="1129" name="Google Shape;1129;p44"/>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4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1" name="Google Shape;1131;p44"/>
          <p:cNvGrpSpPr/>
          <p:nvPr/>
        </p:nvGrpSpPr>
        <p:grpSpPr>
          <a:xfrm>
            <a:off x="13844995" y="2614204"/>
            <a:ext cx="2377436" cy="2281016"/>
            <a:chOff x="0" y="-47625"/>
            <a:chExt cx="1013400" cy="972300"/>
          </a:xfrm>
        </p:grpSpPr>
        <p:sp>
          <p:nvSpPr>
            <p:cNvPr id="1132" name="Google Shape;1132;p44"/>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4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34" name="Google Shape;1134;p44"/>
          <p:cNvSpPr txBox="1"/>
          <p:nvPr/>
        </p:nvSpPr>
        <p:spPr>
          <a:xfrm>
            <a:off x="2611625" y="1136275"/>
            <a:ext cx="10407300" cy="6942000"/>
          </a:xfrm>
          <a:prstGeom prst="rect">
            <a:avLst/>
          </a:prstGeom>
          <a:noFill/>
          <a:ln>
            <a:noFill/>
          </a:ln>
        </p:spPr>
        <p:txBody>
          <a:bodyPr anchorCtr="0" anchor="t" bIns="0" lIns="0" spcFirstLastPara="1" rIns="0" wrap="square" tIns="0">
            <a:spAutoFit/>
          </a:bodyPr>
          <a:lstStyle/>
          <a:p>
            <a:pPr indent="-488950" lvl="0" marL="457200" marR="0" rtl="0" algn="just">
              <a:lnSpc>
                <a:spcPct val="100000"/>
              </a:lnSpc>
              <a:spcBef>
                <a:spcPts val="0"/>
              </a:spcBef>
              <a:spcAft>
                <a:spcPts val="0"/>
              </a:spcAft>
              <a:buClr>
                <a:srgbClr val="191919"/>
              </a:buClr>
              <a:buSzPts val="4100"/>
              <a:buAutoNum type="arabicPeriod"/>
            </a:pPr>
            <a:r>
              <a:rPr lang="en-US" sz="4100">
                <a:solidFill>
                  <a:srgbClr val="FFFFFF"/>
                </a:solidFill>
                <a:latin typeface="Inria Serif"/>
                <a:ea typeface="Inria Serif"/>
                <a:cs typeface="Inria Serif"/>
                <a:sym typeface="Inria Serif"/>
              </a:rPr>
              <a:t>financial data on the corporation, required on a semi-annual basis</a:t>
            </a:r>
            <a:endParaRPr sz="4100">
              <a:solidFill>
                <a:srgbClr val="FFFFFF"/>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488950" lvl="0" marL="457200" marR="0" rtl="0" algn="just">
              <a:lnSpc>
                <a:spcPct val="100000"/>
              </a:lnSpc>
              <a:spcBef>
                <a:spcPts val="0"/>
              </a:spcBef>
              <a:spcAft>
                <a:spcPts val="0"/>
              </a:spcAft>
              <a:buClr>
                <a:srgbClr val="191919"/>
              </a:buClr>
              <a:buSzPts val="4100"/>
              <a:buFont typeface="Inria Serif"/>
              <a:buAutoNum type="arabicPeriod"/>
            </a:pPr>
            <a:r>
              <a:rPr lang="en-US" sz="4100">
                <a:solidFill>
                  <a:srgbClr val="FFFFFF"/>
                </a:solidFill>
                <a:latin typeface="Inria Serif"/>
                <a:ea typeface="Inria Serif"/>
                <a:cs typeface="Inria Serif"/>
                <a:sym typeface="Inria Serif"/>
              </a:rPr>
              <a:t>data on the corporation’s capital structure</a:t>
            </a:r>
            <a:endParaRPr sz="4100">
              <a:solidFill>
                <a:srgbClr val="FFFFFF"/>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488950" lvl="0" marL="457200" marR="0" rtl="0" algn="just">
              <a:lnSpc>
                <a:spcPct val="100000"/>
              </a:lnSpc>
              <a:spcBef>
                <a:spcPts val="0"/>
              </a:spcBef>
              <a:spcAft>
                <a:spcPts val="0"/>
              </a:spcAft>
              <a:buClr>
                <a:srgbClr val="191919"/>
              </a:buClr>
              <a:buSzPts val="4100"/>
              <a:buFont typeface="Inria Serif"/>
              <a:buAutoNum type="arabicPeriod"/>
            </a:pPr>
            <a:r>
              <a:rPr lang="en-US" sz="4100">
                <a:solidFill>
                  <a:srgbClr val="FFFFFF"/>
                </a:solidFill>
                <a:latin typeface="Inria Serif"/>
                <a:ea typeface="Inria Serif"/>
                <a:cs typeface="Inria Serif"/>
                <a:sym typeface="Inria Serif"/>
              </a:rPr>
              <a:t>background information on each nominee to the board of directors, including name, occupation, relationship with the corporation, and ownership of stock in the corporation</a:t>
            </a:r>
            <a:endParaRPr sz="4100">
              <a:solidFill>
                <a:srgbClr val="FFFFFF"/>
              </a:solidFill>
              <a:latin typeface="Inria Serif"/>
              <a:ea typeface="Inria Serif"/>
              <a:cs typeface="Inria Serif"/>
              <a:sym typeface="Inria Serif"/>
            </a:endParaRPr>
          </a:p>
        </p:txBody>
      </p:sp>
      <p:grpSp>
        <p:nvGrpSpPr>
          <p:cNvPr id="1135" name="Google Shape;1135;p44"/>
          <p:cNvGrpSpPr/>
          <p:nvPr/>
        </p:nvGrpSpPr>
        <p:grpSpPr>
          <a:xfrm>
            <a:off x="17259300" y="282224"/>
            <a:ext cx="3118066" cy="3680084"/>
            <a:chOff x="0" y="-47625"/>
            <a:chExt cx="2113800" cy="2494803"/>
          </a:xfrm>
        </p:grpSpPr>
        <p:sp>
          <p:nvSpPr>
            <p:cNvPr id="1136" name="Google Shape;1136;p44"/>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44"/>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8" name="Google Shape;1138;p44"/>
          <p:cNvGrpSpPr/>
          <p:nvPr/>
        </p:nvGrpSpPr>
        <p:grpSpPr>
          <a:xfrm>
            <a:off x="-530342" y="-149912"/>
            <a:ext cx="1618915" cy="4112257"/>
            <a:chOff x="0" y="-47625"/>
            <a:chExt cx="939046" cy="2385300"/>
          </a:xfrm>
        </p:grpSpPr>
        <p:sp>
          <p:nvSpPr>
            <p:cNvPr id="1139" name="Google Shape;1139;p44"/>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44"/>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1" name="Google Shape;1141;p44"/>
          <p:cNvGrpSpPr/>
          <p:nvPr/>
        </p:nvGrpSpPr>
        <p:grpSpPr>
          <a:xfrm>
            <a:off x="734184" y="987892"/>
            <a:ext cx="589025" cy="3538912"/>
            <a:chOff x="0" y="-47625"/>
            <a:chExt cx="399312" cy="2399100"/>
          </a:xfrm>
        </p:grpSpPr>
        <p:sp>
          <p:nvSpPr>
            <p:cNvPr id="1142" name="Google Shape;1142;p44"/>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44"/>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4" name="Google Shape;1144;p44"/>
          <p:cNvGrpSpPr/>
          <p:nvPr/>
        </p:nvGrpSpPr>
        <p:grpSpPr>
          <a:xfrm>
            <a:off x="16265636" y="3243699"/>
            <a:ext cx="1466148" cy="1021803"/>
            <a:chOff x="0" y="-47625"/>
            <a:chExt cx="993931" cy="692701"/>
          </a:xfrm>
        </p:grpSpPr>
        <p:sp>
          <p:nvSpPr>
            <p:cNvPr id="1145" name="Google Shape;1145;p44"/>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4"/>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7" name="Google Shape;1147;p44"/>
          <p:cNvGrpSpPr/>
          <p:nvPr/>
        </p:nvGrpSpPr>
        <p:grpSpPr>
          <a:xfrm>
            <a:off x="16786801" y="-138058"/>
            <a:ext cx="944987" cy="1667896"/>
            <a:chOff x="0" y="-47625"/>
            <a:chExt cx="640626" cy="1130700"/>
          </a:xfrm>
        </p:grpSpPr>
        <p:sp>
          <p:nvSpPr>
            <p:cNvPr id="1148" name="Google Shape;1148;p44"/>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44"/>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50" name="Google Shape;1150;p44"/>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151" name="Google Shape;1151;p44"/>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152" name="Google Shape;1152;p44"/>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6" name="Shape 1156"/>
        <p:cNvGrpSpPr/>
        <p:nvPr/>
      </p:nvGrpSpPr>
      <p:grpSpPr>
        <a:xfrm>
          <a:off x="0" y="0"/>
          <a:ext cx="0" cy="0"/>
          <a:chOff x="0" y="0"/>
          <a:chExt cx="0" cy="0"/>
        </a:xfrm>
      </p:grpSpPr>
      <p:sp>
        <p:nvSpPr>
          <p:cNvPr id="1157" name="Google Shape;1157;p4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158" name="Google Shape;1158;p4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159" name="Google Shape;1159;p45"/>
          <p:cNvGrpSpPr/>
          <p:nvPr/>
        </p:nvGrpSpPr>
        <p:grpSpPr>
          <a:xfrm>
            <a:off x="9043322" y="9056170"/>
            <a:ext cx="8688477" cy="964003"/>
            <a:chOff x="0" y="0"/>
            <a:chExt cx="11584636" cy="1285337"/>
          </a:xfrm>
        </p:grpSpPr>
        <p:cxnSp>
          <p:nvCxnSpPr>
            <p:cNvPr id="1160" name="Google Shape;1160;p45"/>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161" name="Google Shape;1161;p45"/>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162" name="Google Shape;1162;p45"/>
          <p:cNvGrpSpPr/>
          <p:nvPr/>
        </p:nvGrpSpPr>
        <p:grpSpPr>
          <a:xfrm>
            <a:off x="13844990" y="5835192"/>
            <a:ext cx="2377436" cy="2281016"/>
            <a:chOff x="0" y="-47625"/>
            <a:chExt cx="1013400" cy="972300"/>
          </a:xfrm>
        </p:grpSpPr>
        <p:sp>
          <p:nvSpPr>
            <p:cNvPr id="1163" name="Google Shape;1163;p45"/>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5"/>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5" name="Google Shape;1165;p45"/>
          <p:cNvGrpSpPr/>
          <p:nvPr/>
        </p:nvGrpSpPr>
        <p:grpSpPr>
          <a:xfrm>
            <a:off x="13844995" y="2614204"/>
            <a:ext cx="2377436" cy="2281016"/>
            <a:chOff x="0" y="-47625"/>
            <a:chExt cx="1013400" cy="972300"/>
          </a:xfrm>
        </p:grpSpPr>
        <p:sp>
          <p:nvSpPr>
            <p:cNvPr id="1166" name="Google Shape;1166;p45"/>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45"/>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68" name="Google Shape;1168;p45"/>
          <p:cNvSpPr txBox="1"/>
          <p:nvPr/>
        </p:nvSpPr>
        <p:spPr>
          <a:xfrm>
            <a:off x="2611625" y="1136275"/>
            <a:ext cx="10407300" cy="8204100"/>
          </a:xfrm>
          <a:prstGeom prst="rect">
            <a:avLst/>
          </a:prstGeom>
          <a:noFill/>
          <a:ln>
            <a:noFill/>
          </a:ln>
        </p:spPr>
        <p:txBody>
          <a:bodyPr anchorCtr="0" anchor="t" bIns="0" lIns="0" spcFirstLastPara="1" rIns="0" wrap="square" tIns="0">
            <a:spAutoFit/>
          </a:bodyPr>
          <a:lstStyle/>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4. aggregate date on compensation, namely the maximum amount of compensation payable to all executives officers and the BODs</a:t>
            </a:r>
            <a:endParaRPr sz="4100">
              <a:solidFill>
                <a:srgbClr val="FFFFFF"/>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5. </a:t>
            </a:r>
            <a:r>
              <a:rPr lang="en-US" sz="4100">
                <a:solidFill>
                  <a:srgbClr val="FFFFFF"/>
                </a:solidFill>
                <a:latin typeface="Inria Serif"/>
                <a:ea typeface="Inria Serif"/>
                <a:cs typeface="Inria Serif"/>
                <a:sym typeface="Inria Serif"/>
              </a:rPr>
              <a:t>information</a:t>
            </a:r>
            <a:r>
              <a:rPr lang="en-US" sz="4100">
                <a:solidFill>
                  <a:srgbClr val="FFFFFF"/>
                </a:solidFill>
                <a:latin typeface="Inria Serif"/>
                <a:ea typeface="Inria Serif"/>
                <a:cs typeface="Inria Serif"/>
                <a:sym typeface="Inria Serif"/>
              </a:rPr>
              <a:t> on proposed mergers and </a:t>
            </a:r>
            <a:r>
              <a:rPr lang="en-US" sz="4100">
                <a:solidFill>
                  <a:srgbClr val="FFFFFF"/>
                </a:solidFill>
                <a:latin typeface="Inria Serif"/>
                <a:ea typeface="Inria Serif"/>
                <a:cs typeface="Inria Serif"/>
                <a:sym typeface="Inria Serif"/>
              </a:rPr>
              <a:t>restructurings</a:t>
            </a:r>
            <a:endParaRPr sz="4100">
              <a:solidFill>
                <a:srgbClr val="FFFFFF"/>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6. proposed amendments to the articles of association</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7. names of </a:t>
            </a:r>
            <a:r>
              <a:rPr lang="en-US" sz="4100">
                <a:solidFill>
                  <a:srgbClr val="FFFFFF"/>
                </a:solidFill>
                <a:latin typeface="Inria Serif"/>
                <a:ea typeface="Inria Serif"/>
                <a:cs typeface="Inria Serif"/>
                <a:sym typeface="Inria Serif"/>
              </a:rPr>
              <a:t>individuals</a:t>
            </a:r>
            <a:r>
              <a:rPr lang="en-US" sz="4100">
                <a:solidFill>
                  <a:srgbClr val="FFFFFF"/>
                </a:solidFill>
                <a:latin typeface="Inria Serif"/>
                <a:ea typeface="Inria Serif"/>
                <a:cs typeface="Inria Serif"/>
                <a:sym typeface="Inria Serif"/>
              </a:rPr>
              <a:t> and/or companies proposed as </a:t>
            </a:r>
            <a:r>
              <a:rPr lang="en-US" sz="4100">
                <a:solidFill>
                  <a:srgbClr val="FFFFFF"/>
                </a:solidFill>
                <a:latin typeface="Inria Serif"/>
                <a:ea typeface="Inria Serif"/>
                <a:cs typeface="Inria Serif"/>
                <a:sym typeface="Inria Serif"/>
              </a:rPr>
              <a:t>auditors</a:t>
            </a:r>
            <a:endParaRPr sz="4100">
              <a:solidFill>
                <a:srgbClr val="FFFFFF"/>
              </a:solidFill>
              <a:latin typeface="Inria Serif"/>
              <a:ea typeface="Inria Serif"/>
              <a:cs typeface="Inria Serif"/>
              <a:sym typeface="Inria Serif"/>
            </a:endParaRPr>
          </a:p>
        </p:txBody>
      </p:sp>
      <p:grpSp>
        <p:nvGrpSpPr>
          <p:cNvPr id="1169" name="Google Shape;1169;p45"/>
          <p:cNvGrpSpPr/>
          <p:nvPr/>
        </p:nvGrpSpPr>
        <p:grpSpPr>
          <a:xfrm>
            <a:off x="17259300" y="282224"/>
            <a:ext cx="3118066" cy="3680084"/>
            <a:chOff x="0" y="-47625"/>
            <a:chExt cx="2113800" cy="2494803"/>
          </a:xfrm>
        </p:grpSpPr>
        <p:sp>
          <p:nvSpPr>
            <p:cNvPr id="1170" name="Google Shape;1170;p45"/>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45"/>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2" name="Google Shape;1172;p45"/>
          <p:cNvGrpSpPr/>
          <p:nvPr/>
        </p:nvGrpSpPr>
        <p:grpSpPr>
          <a:xfrm>
            <a:off x="-530342" y="-149912"/>
            <a:ext cx="1618915" cy="4112257"/>
            <a:chOff x="0" y="-47625"/>
            <a:chExt cx="939046" cy="2385300"/>
          </a:xfrm>
        </p:grpSpPr>
        <p:sp>
          <p:nvSpPr>
            <p:cNvPr id="1173" name="Google Shape;1173;p45"/>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45"/>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5" name="Google Shape;1175;p45"/>
          <p:cNvGrpSpPr/>
          <p:nvPr/>
        </p:nvGrpSpPr>
        <p:grpSpPr>
          <a:xfrm>
            <a:off x="734184" y="987892"/>
            <a:ext cx="589025" cy="3538912"/>
            <a:chOff x="0" y="-47625"/>
            <a:chExt cx="399312" cy="2399100"/>
          </a:xfrm>
        </p:grpSpPr>
        <p:sp>
          <p:nvSpPr>
            <p:cNvPr id="1176" name="Google Shape;1176;p45"/>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5"/>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8" name="Google Shape;1178;p45"/>
          <p:cNvGrpSpPr/>
          <p:nvPr/>
        </p:nvGrpSpPr>
        <p:grpSpPr>
          <a:xfrm>
            <a:off x="16265636" y="3243699"/>
            <a:ext cx="1466148" cy="1021803"/>
            <a:chOff x="0" y="-47625"/>
            <a:chExt cx="993931" cy="692701"/>
          </a:xfrm>
        </p:grpSpPr>
        <p:sp>
          <p:nvSpPr>
            <p:cNvPr id="1179" name="Google Shape;1179;p45"/>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5"/>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1" name="Google Shape;1181;p45"/>
          <p:cNvGrpSpPr/>
          <p:nvPr/>
        </p:nvGrpSpPr>
        <p:grpSpPr>
          <a:xfrm>
            <a:off x="16786801" y="-138058"/>
            <a:ext cx="944987" cy="1667896"/>
            <a:chOff x="0" y="-47625"/>
            <a:chExt cx="640626" cy="1130700"/>
          </a:xfrm>
        </p:grpSpPr>
        <p:sp>
          <p:nvSpPr>
            <p:cNvPr id="1182" name="Google Shape;1182;p45"/>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45"/>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84" name="Google Shape;1184;p45"/>
          <p:cNvPicPr preferRelativeResize="0"/>
          <p:nvPr/>
        </p:nvPicPr>
        <p:blipFill>
          <a:blip r:embed="rId6">
            <a:alphaModFix/>
          </a:blip>
          <a:stretch>
            <a:fillRect/>
          </a:stretch>
        </p:blipFill>
        <p:spPr>
          <a:xfrm>
            <a:off x="-806050" y="4526800"/>
            <a:ext cx="3337925" cy="6424824"/>
          </a:xfrm>
          <a:prstGeom prst="rect">
            <a:avLst/>
          </a:prstGeom>
          <a:noFill/>
          <a:ln>
            <a:noFill/>
          </a:ln>
        </p:spPr>
      </p:pic>
      <p:pic>
        <p:nvPicPr>
          <p:cNvPr id="1185" name="Google Shape;1185;p45"/>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186" name="Google Shape;1186;p45"/>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0" name="Shape 1190"/>
        <p:cNvGrpSpPr/>
        <p:nvPr/>
      </p:nvGrpSpPr>
      <p:grpSpPr>
        <a:xfrm>
          <a:off x="0" y="0"/>
          <a:ext cx="0" cy="0"/>
          <a:chOff x="0" y="0"/>
          <a:chExt cx="0" cy="0"/>
        </a:xfrm>
      </p:grpSpPr>
      <p:sp>
        <p:nvSpPr>
          <p:cNvPr id="1191" name="Google Shape;1191;p4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192" name="Google Shape;1192;p4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193" name="Google Shape;1193;p46"/>
          <p:cNvGrpSpPr/>
          <p:nvPr/>
        </p:nvGrpSpPr>
        <p:grpSpPr>
          <a:xfrm>
            <a:off x="-276961" y="3779959"/>
            <a:ext cx="3565022" cy="4952353"/>
            <a:chOff x="0" y="-47625"/>
            <a:chExt cx="2416800" cy="3357300"/>
          </a:xfrm>
        </p:grpSpPr>
        <p:sp>
          <p:nvSpPr>
            <p:cNvPr id="1194" name="Google Shape;1194;p46"/>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46"/>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6" name="Google Shape;1196;p46"/>
          <p:cNvGrpSpPr/>
          <p:nvPr/>
        </p:nvGrpSpPr>
        <p:grpSpPr>
          <a:xfrm>
            <a:off x="16838043" y="4854161"/>
            <a:ext cx="2240972" cy="1437101"/>
            <a:chOff x="0" y="-47625"/>
            <a:chExt cx="1519200" cy="974240"/>
          </a:xfrm>
        </p:grpSpPr>
        <p:sp>
          <p:nvSpPr>
            <p:cNvPr id="1197" name="Google Shape;1197;p46"/>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46"/>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99" name="Google Shape;1199;p46"/>
          <p:cNvSpPr txBox="1"/>
          <p:nvPr/>
        </p:nvSpPr>
        <p:spPr>
          <a:xfrm>
            <a:off x="4086900" y="1275900"/>
            <a:ext cx="11377800" cy="98580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lang="en-US" sz="4100"/>
              <a:t>Japan’s disclosure regime differs from the US regime, the latter generally considered the world’s strictest in several notable ways.  </a:t>
            </a:r>
            <a:r>
              <a:rPr lang="en-US" sz="4100" u="sng"/>
              <a:t>These include:</a:t>
            </a:r>
            <a:endParaRPr sz="4100" u="sng"/>
          </a:p>
          <a:p>
            <a:pPr indent="-488950" lvl="0" marL="457200" rtl="0" algn="just">
              <a:lnSpc>
                <a:spcPct val="115000"/>
              </a:lnSpc>
              <a:spcBef>
                <a:spcPts val="1200"/>
              </a:spcBef>
              <a:spcAft>
                <a:spcPts val="0"/>
              </a:spcAft>
              <a:buSzPts val="4100"/>
              <a:buAutoNum type="arabicPeriod"/>
            </a:pPr>
            <a:r>
              <a:rPr lang="en-US" sz="4100"/>
              <a:t>semi-annual </a:t>
            </a:r>
            <a:r>
              <a:rPr lang="en-US" sz="4100"/>
              <a:t>disclosure</a:t>
            </a:r>
            <a:r>
              <a:rPr lang="en-US" sz="4100"/>
              <a:t> of financial data, compared with </a:t>
            </a:r>
            <a:r>
              <a:rPr lang="en-US" sz="4100"/>
              <a:t>quarterly</a:t>
            </a:r>
            <a:r>
              <a:rPr lang="en-US" sz="4100"/>
              <a:t> </a:t>
            </a:r>
            <a:r>
              <a:rPr lang="en-US" sz="4100"/>
              <a:t>disclosure</a:t>
            </a:r>
            <a:r>
              <a:rPr lang="en-US" sz="4100"/>
              <a:t> in the US</a:t>
            </a:r>
            <a:endParaRPr sz="4100"/>
          </a:p>
          <a:p>
            <a:pPr indent="-488950" lvl="0" marL="457200" rtl="0" algn="just">
              <a:lnSpc>
                <a:spcPct val="115000"/>
              </a:lnSpc>
              <a:spcBef>
                <a:spcPts val="0"/>
              </a:spcBef>
              <a:spcAft>
                <a:spcPts val="0"/>
              </a:spcAft>
              <a:buSzPts val="4100"/>
              <a:buAutoNum type="arabicPeriod"/>
            </a:pPr>
            <a:r>
              <a:rPr lang="en-US" sz="4100"/>
              <a:t>aggregate disclosure of executive and board compensation, compared with </a:t>
            </a:r>
            <a:r>
              <a:rPr lang="en-US" sz="4100"/>
              <a:t>individual</a:t>
            </a:r>
            <a:r>
              <a:rPr lang="en-US" sz="4100"/>
              <a:t> data on the executive compensation in US</a:t>
            </a:r>
            <a:endParaRPr sz="4100"/>
          </a:p>
          <a:p>
            <a:pPr indent="0" lvl="0" marL="457200" rtl="0" algn="just">
              <a:lnSpc>
                <a:spcPct val="115000"/>
              </a:lnSpc>
              <a:spcBef>
                <a:spcPts val="1200"/>
              </a:spcBef>
              <a:spcAft>
                <a:spcPts val="0"/>
              </a:spcAft>
              <a:buNone/>
            </a:pPr>
            <a:r>
              <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200" name="Google Shape;1200;p46"/>
          <p:cNvGrpSpPr/>
          <p:nvPr/>
        </p:nvGrpSpPr>
        <p:grpSpPr>
          <a:xfrm>
            <a:off x="-1582622" y="101335"/>
            <a:ext cx="2611370" cy="1670993"/>
            <a:chOff x="0" y="-47625"/>
            <a:chExt cx="1770300" cy="1132800"/>
          </a:xfrm>
        </p:grpSpPr>
        <p:sp>
          <p:nvSpPr>
            <p:cNvPr id="1201" name="Google Shape;1201;p46"/>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46"/>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3" name="Google Shape;1203;p46"/>
          <p:cNvGrpSpPr/>
          <p:nvPr/>
        </p:nvGrpSpPr>
        <p:grpSpPr>
          <a:xfrm>
            <a:off x="-760216" y="901626"/>
            <a:ext cx="2899899" cy="1289630"/>
            <a:chOff x="0" y="-47625"/>
            <a:chExt cx="1965900" cy="874266"/>
          </a:xfrm>
        </p:grpSpPr>
        <p:sp>
          <p:nvSpPr>
            <p:cNvPr id="1204" name="Google Shape;1204;p46"/>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46"/>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6" name="Google Shape;1206;p46"/>
          <p:cNvGrpSpPr/>
          <p:nvPr/>
        </p:nvGrpSpPr>
        <p:grpSpPr>
          <a:xfrm>
            <a:off x="16838043" y="-494292"/>
            <a:ext cx="2899899" cy="2266639"/>
            <a:chOff x="0" y="-47625"/>
            <a:chExt cx="1965900" cy="1536600"/>
          </a:xfrm>
        </p:grpSpPr>
        <p:sp>
          <p:nvSpPr>
            <p:cNvPr id="1207" name="Google Shape;1207;p46"/>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46"/>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209" name="Google Shape;1209;p46"/>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210" name="Google Shape;1210;p46"/>
          <p:cNvGrpSpPr/>
          <p:nvPr/>
        </p:nvGrpSpPr>
        <p:grpSpPr>
          <a:xfrm>
            <a:off x="16297822" y="958448"/>
            <a:ext cx="1534694" cy="1496194"/>
            <a:chOff x="0" y="-47625"/>
            <a:chExt cx="1040400" cy="1014300"/>
          </a:xfrm>
        </p:grpSpPr>
        <p:sp>
          <p:nvSpPr>
            <p:cNvPr id="1211" name="Google Shape;1211;p46"/>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46"/>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13" name="Google Shape;1213;p46"/>
          <p:cNvGrpSpPr/>
          <p:nvPr/>
        </p:nvGrpSpPr>
        <p:grpSpPr>
          <a:xfrm>
            <a:off x="13097059" y="-503817"/>
            <a:ext cx="4359363" cy="1920138"/>
            <a:chOff x="0" y="-47625"/>
            <a:chExt cx="2955300" cy="1301700"/>
          </a:xfrm>
        </p:grpSpPr>
        <p:sp>
          <p:nvSpPr>
            <p:cNvPr id="1214" name="Google Shape;1214;p46"/>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46"/>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16" name="Google Shape;1216;p46"/>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0" name="Shape 1220"/>
        <p:cNvGrpSpPr/>
        <p:nvPr/>
      </p:nvGrpSpPr>
      <p:grpSpPr>
        <a:xfrm>
          <a:off x="0" y="0"/>
          <a:ext cx="0" cy="0"/>
          <a:chOff x="0" y="0"/>
          <a:chExt cx="0" cy="0"/>
        </a:xfrm>
      </p:grpSpPr>
      <p:sp>
        <p:nvSpPr>
          <p:cNvPr id="1221" name="Google Shape;1221;p4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222" name="Google Shape;1222;p4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223" name="Google Shape;1223;p47"/>
          <p:cNvGrpSpPr/>
          <p:nvPr/>
        </p:nvGrpSpPr>
        <p:grpSpPr>
          <a:xfrm>
            <a:off x="-276961" y="3779959"/>
            <a:ext cx="3565022" cy="4952353"/>
            <a:chOff x="0" y="-47625"/>
            <a:chExt cx="2416800" cy="3357300"/>
          </a:xfrm>
        </p:grpSpPr>
        <p:sp>
          <p:nvSpPr>
            <p:cNvPr id="1224" name="Google Shape;1224;p47"/>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47"/>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6" name="Google Shape;1226;p47"/>
          <p:cNvGrpSpPr/>
          <p:nvPr/>
        </p:nvGrpSpPr>
        <p:grpSpPr>
          <a:xfrm>
            <a:off x="16838043" y="4854161"/>
            <a:ext cx="2240972" cy="1437101"/>
            <a:chOff x="0" y="-47625"/>
            <a:chExt cx="1519200" cy="974240"/>
          </a:xfrm>
        </p:grpSpPr>
        <p:sp>
          <p:nvSpPr>
            <p:cNvPr id="1227" name="Google Shape;1227;p47"/>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47"/>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29" name="Google Shape;1229;p47"/>
          <p:cNvSpPr txBox="1"/>
          <p:nvPr/>
        </p:nvSpPr>
        <p:spPr>
          <a:xfrm>
            <a:off x="4086900" y="1275900"/>
            <a:ext cx="11377800" cy="84066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4100"/>
              <a:t>3. </a:t>
            </a:r>
            <a:r>
              <a:rPr lang="en-US" sz="4100"/>
              <a:t>disclosure of the corporation’s ten largest shareholders, compared with the US requirement to disclose all shareholders holding more than 5% of the corporation’s total share capital</a:t>
            </a:r>
            <a:endParaRPr sz="4100"/>
          </a:p>
          <a:p>
            <a:pPr indent="0" lvl="0" marL="0" rtl="0" algn="just">
              <a:lnSpc>
                <a:spcPct val="115000"/>
              </a:lnSpc>
              <a:spcBef>
                <a:spcPts val="1200"/>
              </a:spcBef>
              <a:spcAft>
                <a:spcPts val="0"/>
              </a:spcAft>
              <a:buNone/>
            </a:pPr>
            <a:r>
              <a:t/>
            </a:r>
            <a:endParaRPr sz="4100"/>
          </a:p>
          <a:p>
            <a:pPr indent="0" lvl="0" marL="0" rtl="0" algn="just">
              <a:lnSpc>
                <a:spcPct val="115000"/>
              </a:lnSpc>
              <a:spcBef>
                <a:spcPts val="1200"/>
              </a:spcBef>
              <a:spcAft>
                <a:spcPts val="0"/>
              </a:spcAft>
              <a:buNone/>
            </a:pPr>
            <a:r>
              <a:rPr lang="en-US" sz="4100"/>
              <a:t>4. significant differences between Japanese accounting standards and US generally accepted accounting practices (US GAAP)</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230" name="Google Shape;1230;p47"/>
          <p:cNvGrpSpPr/>
          <p:nvPr/>
        </p:nvGrpSpPr>
        <p:grpSpPr>
          <a:xfrm>
            <a:off x="-1582622" y="101335"/>
            <a:ext cx="2611370" cy="1670993"/>
            <a:chOff x="0" y="-47625"/>
            <a:chExt cx="1770300" cy="1132800"/>
          </a:xfrm>
        </p:grpSpPr>
        <p:sp>
          <p:nvSpPr>
            <p:cNvPr id="1231" name="Google Shape;1231;p47"/>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47"/>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3" name="Google Shape;1233;p47"/>
          <p:cNvGrpSpPr/>
          <p:nvPr/>
        </p:nvGrpSpPr>
        <p:grpSpPr>
          <a:xfrm>
            <a:off x="-760216" y="901626"/>
            <a:ext cx="2899899" cy="1289630"/>
            <a:chOff x="0" y="-47625"/>
            <a:chExt cx="1965900" cy="874266"/>
          </a:xfrm>
        </p:grpSpPr>
        <p:sp>
          <p:nvSpPr>
            <p:cNvPr id="1234" name="Google Shape;1234;p47"/>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47"/>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6" name="Google Shape;1236;p47"/>
          <p:cNvGrpSpPr/>
          <p:nvPr/>
        </p:nvGrpSpPr>
        <p:grpSpPr>
          <a:xfrm>
            <a:off x="16838043" y="-494292"/>
            <a:ext cx="2899899" cy="2266639"/>
            <a:chOff x="0" y="-47625"/>
            <a:chExt cx="1965900" cy="1536600"/>
          </a:xfrm>
        </p:grpSpPr>
        <p:sp>
          <p:nvSpPr>
            <p:cNvPr id="1237" name="Google Shape;1237;p47"/>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47"/>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239" name="Google Shape;1239;p47"/>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240" name="Google Shape;1240;p47"/>
          <p:cNvGrpSpPr/>
          <p:nvPr/>
        </p:nvGrpSpPr>
        <p:grpSpPr>
          <a:xfrm>
            <a:off x="16297822" y="958448"/>
            <a:ext cx="1534694" cy="1496194"/>
            <a:chOff x="0" y="-47625"/>
            <a:chExt cx="1040400" cy="1014300"/>
          </a:xfrm>
        </p:grpSpPr>
        <p:sp>
          <p:nvSpPr>
            <p:cNvPr id="1241" name="Google Shape;1241;p47"/>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7"/>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3" name="Google Shape;1243;p47"/>
          <p:cNvGrpSpPr/>
          <p:nvPr/>
        </p:nvGrpSpPr>
        <p:grpSpPr>
          <a:xfrm>
            <a:off x="13097059" y="-503817"/>
            <a:ext cx="4359363" cy="1920138"/>
            <a:chOff x="0" y="-47625"/>
            <a:chExt cx="2955300" cy="1301700"/>
          </a:xfrm>
        </p:grpSpPr>
        <p:sp>
          <p:nvSpPr>
            <p:cNvPr id="1244" name="Google Shape;1244;p47"/>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7"/>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46" name="Google Shape;1246;p47"/>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0" name="Shape 1250"/>
        <p:cNvGrpSpPr/>
        <p:nvPr/>
      </p:nvGrpSpPr>
      <p:grpSpPr>
        <a:xfrm>
          <a:off x="0" y="0"/>
          <a:ext cx="0" cy="0"/>
          <a:chOff x="0" y="0"/>
          <a:chExt cx="0" cy="0"/>
        </a:xfrm>
      </p:grpSpPr>
      <p:sp>
        <p:nvSpPr>
          <p:cNvPr id="1251" name="Google Shape;1251;p4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252" name="Google Shape;1252;p4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253" name="Google Shape;1253;p48"/>
          <p:cNvGrpSpPr/>
          <p:nvPr/>
        </p:nvGrpSpPr>
        <p:grpSpPr>
          <a:xfrm>
            <a:off x="-276961" y="3779959"/>
            <a:ext cx="3565022" cy="4952353"/>
            <a:chOff x="0" y="-47625"/>
            <a:chExt cx="2416800" cy="3357300"/>
          </a:xfrm>
        </p:grpSpPr>
        <p:sp>
          <p:nvSpPr>
            <p:cNvPr id="1254" name="Google Shape;1254;p48"/>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48"/>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6" name="Google Shape;1256;p48"/>
          <p:cNvGrpSpPr/>
          <p:nvPr/>
        </p:nvGrpSpPr>
        <p:grpSpPr>
          <a:xfrm>
            <a:off x="16838043" y="4854161"/>
            <a:ext cx="2240972" cy="1437101"/>
            <a:chOff x="0" y="-47625"/>
            <a:chExt cx="1519200" cy="974240"/>
          </a:xfrm>
        </p:grpSpPr>
        <p:sp>
          <p:nvSpPr>
            <p:cNvPr id="1257" name="Google Shape;1257;p48"/>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48"/>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59" name="Google Shape;1259;p48"/>
          <p:cNvSpPr txBox="1"/>
          <p:nvPr/>
        </p:nvSpPr>
        <p:spPr>
          <a:xfrm>
            <a:off x="4086900" y="1275900"/>
            <a:ext cx="11377800" cy="84066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lang="en-US" sz="4100"/>
              <a:t>Corporate</a:t>
            </a:r>
            <a:r>
              <a:rPr lang="en-US" sz="4100"/>
              <a:t> Actions Requiring Shareholder Approval</a:t>
            </a:r>
            <a:endParaRPr sz="4100"/>
          </a:p>
          <a:p>
            <a:pPr indent="12700" lvl="0" marL="0" rtl="0" algn="just">
              <a:lnSpc>
                <a:spcPct val="115000"/>
              </a:lnSpc>
              <a:spcBef>
                <a:spcPts val="1200"/>
              </a:spcBef>
              <a:spcAft>
                <a:spcPts val="0"/>
              </a:spcAft>
              <a:buNone/>
            </a:pPr>
            <a:r>
              <a:rPr lang="en-US" sz="4100"/>
              <a:t>	In Japan, the routine corporate actions requiring shareholder approval are:</a:t>
            </a:r>
            <a:endParaRPr sz="4100"/>
          </a:p>
          <a:p>
            <a:pPr indent="-488950" lvl="0" marL="457200" rtl="0" algn="just">
              <a:lnSpc>
                <a:spcPct val="115000"/>
              </a:lnSpc>
              <a:spcBef>
                <a:spcPts val="1200"/>
              </a:spcBef>
              <a:spcAft>
                <a:spcPts val="0"/>
              </a:spcAft>
              <a:buSzPts val="4100"/>
              <a:buAutoNum type="arabicPeriod"/>
            </a:pPr>
            <a:r>
              <a:rPr lang="en-US" sz="4100"/>
              <a:t>payment of dividends and allocation of reserves;</a:t>
            </a:r>
            <a:endParaRPr sz="4100"/>
          </a:p>
          <a:p>
            <a:pPr indent="-488950" lvl="0" marL="457200" rtl="0" algn="just">
              <a:lnSpc>
                <a:spcPct val="115000"/>
              </a:lnSpc>
              <a:spcBef>
                <a:spcPts val="0"/>
              </a:spcBef>
              <a:spcAft>
                <a:spcPts val="0"/>
              </a:spcAft>
              <a:buSzPts val="4100"/>
              <a:buAutoNum type="arabicPeriod"/>
            </a:pPr>
            <a:r>
              <a:rPr lang="en-US" sz="4100"/>
              <a:t>election of directors; and appointment of auditors</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260" name="Google Shape;1260;p48"/>
          <p:cNvGrpSpPr/>
          <p:nvPr/>
        </p:nvGrpSpPr>
        <p:grpSpPr>
          <a:xfrm>
            <a:off x="-1582622" y="101335"/>
            <a:ext cx="2611370" cy="1670993"/>
            <a:chOff x="0" y="-47625"/>
            <a:chExt cx="1770300" cy="1132800"/>
          </a:xfrm>
        </p:grpSpPr>
        <p:sp>
          <p:nvSpPr>
            <p:cNvPr id="1261" name="Google Shape;1261;p48"/>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48"/>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3" name="Google Shape;1263;p48"/>
          <p:cNvGrpSpPr/>
          <p:nvPr/>
        </p:nvGrpSpPr>
        <p:grpSpPr>
          <a:xfrm>
            <a:off x="-760216" y="901626"/>
            <a:ext cx="2899899" cy="1289630"/>
            <a:chOff x="0" y="-47625"/>
            <a:chExt cx="1965900" cy="874266"/>
          </a:xfrm>
        </p:grpSpPr>
        <p:sp>
          <p:nvSpPr>
            <p:cNvPr id="1264" name="Google Shape;1264;p48"/>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48"/>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6" name="Google Shape;1266;p48"/>
          <p:cNvGrpSpPr/>
          <p:nvPr/>
        </p:nvGrpSpPr>
        <p:grpSpPr>
          <a:xfrm>
            <a:off x="16838043" y="-494292"/>
            <a:ext cx="2899899" cy="2266639"/>
            <a:chOff x="0" y="-47625"/>
            <a:chExt cx="1965900" cy="1536600"/>
          </a:xfrm>
        </p:grpSpPr>
        <p:sp>
          <p:nvSpPr>
            <p:cNvPr id="1267" name="Google Shape;1267;p48"/>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48"/>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269" name="Google Shape;1269;p48"/>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270" name="Google Shape;1270;p48"/>
          <p:cNvGrpSpPr/>
          <p:nvPr/>
        </p:nvGrpSpPr>
        <p:grpSpPr>
          <a:xfrm>
            <a:off x="16297822" y="958448"/>
            <a:ext cx="1534694" cy="1496194"/>
            <a:chOff x="0" y="-47625"/>
            <a:chExt cx="1040400" cy="1014300"/>
          </a:xfrm>
        </p:grpSpPr>
        <p:sp>
          <p:nvSpPr>
            <p:cNvPr id="1271" name="Google Shape;1271;p48"/>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48"/>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3" name="Google Shape;1273;p48"/>
          <p:cNvGrpSpPr/>
          <p:nvPr/>
        </p:nvGrpSpPr>
        <p:grpSpPr>
          <a:xfrm>
            <a:off x="13097059" y="-503817"/>
            <a:ext cx="4359363" cy="1920138"/>
            <a:chOff x="0" y="-47625"/>
            <a:chExt cx="2955300" cy="1301700"/>
          </a:xfrm>
        </p:grpSpPr>
        <p:sp>
          <p:nvSpPr>
            <p:cNvPr id="1274" name="Google Shape;1274;p48"/>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48"/>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76" name="Google Shape;1276;p48"/>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0" name="Shape 1280"/>
        <p:cNvGrpSpPr/>
        <p:nvPr/>
      </p:nvGrpSpPr>
      <p:grpSpPr>
        <a:xfrm>
          <a:off x="0" y="0"/>
          <a:ext cx="0" cy="0"/>
          <a:chOff x="0" y="0"/>
          <a:chExt cx="0" cy="0"/>
        </a:xfrm>
      </p:grpSpPr>
      <p:sp>
        <p:nvSpPr>
          <p:cNvPr id="1281" name="Google Shape;1281;p4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282" name="Google Shape;1282;p49"/>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283" name="Google Shape;1283;p49"/>
          <p:cNvGrpSpPr/>
          <p:nvPr/>
        </p:nvGrpSpPr>
        <p:grpSpPr>
          <a:xfrm>
            <a:off x="-276961" y="3779959"/>
            <a:ext cx="3565022" cy="4952353"/>
            <a:chOff x="0" y="-47625"/>
            <a:chExt cx="2416800" cy="3357300"/>
          </a:xfrm>
        </p:grpSpPr>
        <p:sp>
          <p:nvSpPr>
            <p:cNvPr id="1284" name="Google Shape;1284;p49"/>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49"/>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6" name="Google Shape;1286;p49"/>
          <p:cNvGrpSpPr/>
          <p:nvPr/>
        </p:nvGrpSpPr>
        <p:grpSpPr>
          <a:xfrm>
            <a:off x="16838043" y="4854161"/>
            <a:ext cx="2240972" cy="1437101"/>
            <a:chOff x="0" y="-47625"/>
            <a:chExt cx="1519200" cy="974240"/>
          </a:xfrm>
        </p:grpSpPr>
        <p:sp>
          <p:nvSpPr>
            <p:cNvPr id="1287" name="Google Shape;1287;p49"/>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49"/>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89" name="Google Shape;1289;p49"/>
          <p:cNvSpPr txBox="1"/>
          <p:nvPr/>
        </p:nvSpPr>
        <p:spPr>
          <a:xfrm>
            <a:off x="4086900" y="518325"/>
            <a:ext cx="11377800" cy="10210200"/>
          </a:xfrm>
          <a:prstGeom prst="rect">
            <a:avLst/>
          </a:prstGeom>
          <a:noFill/>
          <a:ln>
            <a:noFill/>
          </a:ln>
        </p:spPr>
        <p:txBody>
          <a:bodyPr anchorCtr="0" anchor="t" bIns="0" lIns="0" spcFirstLastPara="1" rIns="0" wrap="square" tIns="0">
            <a:spAutoFit/>
          </a:bodyPr>
          <a:lstStyle/>
          <a:p>
            <a:pPr indent="12700" lvl="0" marL="457200" rtl="0" algn="just">
              <a:lnSpc>
                <a:spcPct val="115000"/>
              </a:lnSpc>
              <a:spcBef>
                <a:spcPts val="1200"/>
              </a:spcBef>
              <a:spcAft>
                <a:spcPts val="0"/>
              </a:spcAft>
              <a:buNone/>
            </a:pPr>
            <a:r>
              <a:rPr lang="en-US" sz="3800"/>
              <a:t>Other common corporate actions which also require shareholder approval include the following:</a:t>
            </a:r>
            <a:endParaRPr sz="3800"/>
          </a:p>
          <a:p>
            <a:pPr indent="0" lvl="0" marL="0" rtl="0" algn="just">
              <a:lnSpc>
                <a:spcPct val="115000"/>
              </a:lnSpc>
              <a:spcBef>
                <a:spcPts val="1200"/>
              </a:spcBef>
              <a:spcAft>
                <a:spcPts val="0"/>
              </a:spcAft>
              <a:buNone/>
            </a:pPr>
            <a:r>
              <a:rPr lang="en-US" sz="3800"/>
              <a:t>3.  capital </a:t>
            </a:r>
            <a:r>
              <a:rPr lang="en-US" sz="3800"/>
              <a:t>authorizations</a:t>
            </a:r>
            <a:r>
              <a:rPr lang="en-US" sz="3800"/>
              <a:t>;</a:t>
            </a:r>
            <a:endParaRPr sz="3800"/>
          </a:p>
          <a:p>
            <a:pPr indent="0" lvl="0" marL="0" rtl="0" algn="just">
              <a:lnSpc>
                <a:spcPct val="115000"/>
              </a:lnSpc>
              <a:spcBef>
                <a:spcPts val="1200"/>
              </a:spcBef>
              <a:spcAft>
                <a:spcPts val="0"/>
              </a:spcAft>
              <a:buNone/>
            </a:pPr>
            <a:r>
              <a:rPr lang="en-US" sz="3800"/>
              <a:t>4. amendments to the articles of association and/or charter</a:t>
            </a:r>
            <a:endParaRPr sz="3800"/>
          </a:p>
          <a:p>
            <a:pPr indent="0" lvl="0" marL="0" rtl="0" algn="just">
              <a:lnSpc>
                <a:spcPct val="115000"/>
              </a:lnSpc>
              <a:spcBef>
                <a:spcPts val="1200"/>
              </a:spcBef>
              <a:spcAft>
                <a:spcPts val="0"/>
              </a:spcAft>
              <a:buNone/>
            </a:pPr>
            <a:r>
              <a:rPr lang="en-US" sz="3800"/>
              <a:t>5. payment of retirement bonuses to directors and auditors;</a:t>
            </a:r>
            <a:endParaRPr sz="3800"/>
          </a:p>
          <a:p>
            <a:pPr indent="0" lvl="0" marL="0" rtl="0" algn="just">
              <a:lnSpc>
                <a:spcPct val="115000"/>
              </a:lnSpc>
              <a:spcBef>
                <a:spcPts val="1200"/>
              </a:spcBef>
              <a:spcAft>
                <a:spcPts val="0"/>
              </a:spcAft>
              <a:buNone/>
            </a:pPr>
            <a:r>
              <a:rPr lang="en-US" sz="3800"/>
              <a:t>6. increase of the aggregate compensation ceilings for directors and </a:t>
            </a:r>
            <a:r>
              <a:rPr lang="en-US" sz="3800"/>
              <a:t>auditors </a:t>
            </a:r>
            <a:br>
              <a:rPr lang="en-US" sz="3800"/>
            </a:br>
            <a:r>
              <a:rPr lang="en-US" sz="3800"/>
              <a:t>election</a:t>
            </a:r>
            <a:r>
              <a:rPr lang="en-US" sz="3800"/>
              <a:t> of directors; and appointment of </a:t>
            </a:r>
            <a:br>
              <a:rPr lang="en-US" sz="3800"/>
            </a:br>
            <a:r>
              <a:rPr lang="en-US" sz="3800"/>
              <a:t>auditors</a:t>
            </a:r>
            <a:endParaRPr sz="3800"/>
          </a:p>
          <a:p>
            <a:pPr indent="0" lvl="0" marL="0" rtl="0" algn="just">
              <a:lnSpc>
                <a:spcPct val="115000"/>
              </a:lnSpc>
              <a:spcBef>
                <a:spcPts val="1200"/>
              </a:spcBef>
              <a:spcAft>
                <a:spcPts val="0"/>
              </a:spcAft>
              <a:buNone/>
            </a:pPr>
            <a:r>
              <a:t/>
            </a:r>
            <a:endParaRPr sz="3400"/>
          </a:p>
          <a:p>
            <a:pPr indent="0" lvl="0" marL="0" marR="0" rtl="0" algn="ctr">
              <a:lnSpc>
                <a:spcPct val="96000"/>
              </a:lnSpc>
              <a:spcBef>
                <a:spcPts val="1200"/>
              </a:spcBef>
              <a:spcAft>
                <a:spcPts val="0"/>
              </a:spcAft>
              <a:buNone/>
            </a:pPr>
            <a:r>
              <a:t/>
            </a:r>
            <a:endParaRPr b="1" sz="8700">
              <a:solidFill>
                <a:srgbClr val="EDC253"/>
              </a:solidFill>
              <a:latin typeface="Cormorant SC"/>
              <a:ea typeface="Cormorant SC"/>
              <a:cs typeface="Cormorant SC"/>
              <a:sym typeface="Cormorant SC"/>
            </a:endParaRPr>
          </a:p>
        </p:txBody>
      </p:sp>
      <p:grpSp>
        <p:nvGrpSpPr>
          <p:cNvPr id="1290" name="Google Shape;1290;p49"/>
          <p:cNvGrpSpPr/>
          <p:nvPr/>
        </p:nvGrpSpPr>
        <p:grpSpPr>
          <a:xfrm>
            <a:off x="-1582622" y="101335"/>
            <a:ext cx="2611370" cy="1670993"/>
            <a:chOff x="0" y="-47625"/>
            <a:chExt cx="1770300" cy="1132800"/>
          </a:xfrm>
        </p:grpSpPr>
        <p:sp>
          <p:nvSpPr>
            <p:cNvPr id="1291" name="Google Shape;1291;p49"/>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49"/>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3" name="Google Shape;1293;p49"/>
          <p:cNvGrpSpPr/>
          <p:nvPr/>
        </p:nvGrpSpPr>
        <p:grpSpPr>
          <a:xfrm>
            <a:off x="-760216" y="901626"/>
            <a:ext cx="2899899" cy="1289630"/>
            <a:chOff x="0" y="-47625"/>
            <a:chExt cx="1965900" cy="874266"/>
          </a:xfrm>
        </p:grpSpPr>
        <p:sp>
          <p:nvSpPr>
            <p:cNvPr id="1294" name="Google Shape;1294;p49"/>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49"/>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6" name="Google Shape;1296;p49"/>
          <p:cNvGrpSpPr/>
          <p:nvPr/>
        </p:nvGrpSpPr>
        <p:grpSpPr>
          <a:xfrm>
            <a:off x="16838043" y="-494292"/>
            <a:ext cx="2899899" cy="2266639"/>
            <a:chOff x="0" y="-47625"/>
            <a:chExt cx="1965900" cy="1536600"/>
          </a:xfrm>
        </p:grpSpPr>
        <p:sp>
          <p:nvSpPr>
            <p:cNvPr id="1297" name="Google Shape;1297;p49"/>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49"/>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299" name="Google Shape;1299;p49"/>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300" name="Google Shape;1300;p49"/>
          <p:cNvGrpSpPr/>
          <p:nvPr/>
        </p:nvGrpSpPr>
        <p:grpSpPr>
          <a:xfrm>
            <a:off x="16297822" y="958448"/>
            <a:ext cx="1534694" cy="1496194"/>
            <a:chOff x="0" y="-47625"/>
            <a:chExt cx="1040400" cy="1014300"/>
          </a:xfrm>
        </p:grpSpPr>
        <p:sp>
          <p:nvSpPr>
            <p:cNvPr id="1301" name="Google Shape;1301;p49"/>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49"/>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3" name="Google Shape;1303;p49"/>
          <p:cNvGrpSpPr/>
          <p:nvPr/>
        </p:nvGrpSpPr>
        <p:grpSpPr>
          <a:xfrm>
            <a:off x="13097059" y="-503817"/>
            <a:ext cx="4359363" cy="1920138"/>
            <a:chOff x="0" y="-47625"/>
            <a:chExt cx="2955300" cy="1301700"/>
          </a:xfrm>
        </p:grpSpPr>
        <p:sp>
          <p:nvSpPr>
            <p:cNvPr id="1304" name="Google Shape;1304;p49"/>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49"/>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06" name="Google Shape;1306;p49"/>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0" name="Shape 1310"/>
        <p:cNvGrpSpPr/>
        <p:nvPr/>
      </p:nvGrpSpPr>
      <p:grpSpPr>
        <a:xfrm>
          <a:off x="0" y="0"/>
          <a:ext cx="0" cy="0"/>
          <a:chOff x="0" y="0"/>
          <a:chExt cx="0" cy="0"/>
        </a:xfrm>
      </p:grpSpPr>
      <p:sp>
        <p:nvSpPr>
          <p:cNvPr id="1311" name="Google Shape;1311;p5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312" name="Google Shape;1312;p50"/>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313" name="Google Shape;1313;p50"/>
          <p:cNvGrpSpPr/>
          <p:nvPr/>
        </p:nvGrpSpPr>
        <p:grpSpPr>
          <a:xfrm>
            <a:off x="9043322" y="9056170"/>
            <a:ext cx="8688477" cy="964003"/>
            <a:chOff x="0" y="0"/>
            <a:chExt cx="11584636" cy="1285337"/>
          </a:xfrm>
        </p:grpSpPr>
        <p:cxnSp>
          <p:nvCxnSpPr>
            <p:cNvPr id="1314" name="Google Shape;1314;p50"/>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315" name="Google Shape;1315;p50"/>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316" name="Google Shape;1316;p50"/>
          <p:cNvGrpSpPr/>
          <p:nvPr/>
        </p:nvGrpSpPr>
        <p:grpSpPr>
          <a:xfrm>
            <a:off x="13844990" y="5835192"/>
            <a:ext cx="2377436" cy="2281016"/>
            <a:chOff x="0" y="-47625"/>
            <a:chExt cx="1013400" cy="972300"/>
          </a:xfrm>
        </p:grpSpPr>
        <p:sp>
          <p:nvSpPr>
            <p:cNvPr id="1317" name="Google Shape;1317;p50"/>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50"/>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9" name="Google Shape;1319;p50"/>
          <p:cNvGrpSpPr/>
          <p:nvPr/>
        </p:nvGrpSpPr>
        <p:grpSpPr>
          <a:xfrm>
            <a:off x="13844995" y="2614204"/>
            <a:ext cx="2377436" cy="2281016"/>
            <a:chOff x="0" y="-47625"/>
            <a:chExt cx="1013400" cy="972300"/>
          </a:xfrm>
        </p:grpSpPr>
        <p:sp>
          <p:nvSpPr>
            <p:cNvPr id="1320" name="Google Shape;1320;p50"/>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50"/>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22" name="Google Shape;1322;p50"/>
          <p:cNvSpPr txBox="1"/>
          <p:nvPr/>
        </p:nvSpPr>
        <p:spPr>
          <a:xfrm>
            <a:off x="2611625" y="1136275"/>
            <a:ext cx="10407300" cy="5679900"/>
          </a:xfrm>
          <a:prstGeom prst="rect">
            <a:avLst/>
          </a:prstGeom>
          <a:noFill/>
          <a:ln>
            <a:noFill/>
          </a:ln>
        </p:spPr>
        <p:txBody>
          <a:bodyPr anchorCtr="0" anchor="t" bIns="0" lIns="0" spcFirstLastPara="1" rIns="0" wrap="square" tIns="0">
            <a:spAutoFit/>
          </a:bodyPr>
          <a:lstStyle/>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Interaction Among Players</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Interaction among the key players in the Japanese model </a:t>
            </a:r>
            <a:r>
              <a:rPr lang="en-US" sz="4100">
                <a:solidFill>
                  <a:srgbClr val="FFFFFF"/>
                </a:solidFill>
                <a:latin typeface="Inria Serif"/>
                <a:ea typeface="Inria Serif"/>
                <a:cs typeface="Inria Serif"/>
                <a:sym typeface="Inria Serif"/>
              </a:rPr>
              <a:t>generally</a:t>
            </a:r>
            <a:r>
              <a:rPr lang="en-US" sz="4100">
                <a:solidFill>
                  <a:srgbClr val="FFFFFF"/>
                </a:solidFill>
                <a:latin typeface="Inria Serif"/>
                <a:ea typeface="Inria Serif"/>
                <a:cs typeface="Inria Serif"/>
                <a:sym typeface="Inria Serif"/>
              </a:rPr>
              <a:t> links and </a:t>
            </a:r>
            <a:r>
              <a:rPr lang="en-US" sz="4100">
                <a:solidFill>
                  <a:srgbClr val="FFFFFF"/>
                </a:solidFill>
                <a:latin typeface="Inria Serif"/>
                <a:ea typeface="Inria Serif"/>
                <a:cs typeface="Inria Serif"/>
                <a:sym typeface="Inria Serif"/>
              </a:rPr>
              <a:t>strengthen</a:t>
            </a:r>
            <a:r>
              <a:rPr lang="en-US" sz="4100">
                <a:solidFill>
                  <a:srgbClr val="FFFFFF"/>
                </a:solidFill>
                <a:latin typeface="Inria Serif"/>
                <a:ea typeface="Inria Serif"/>
                <a:cs typeface="Inria Serif"/>
                <a:sym typeface="Inria Serif"/>
              </a:rPr>
              <a:t> </a:t>
            </a:r>
            <a:r>
              <a:rPr lang="en-US" sz="4100">
                <a:solidFill>
                  <a:srgbClr val="FFFFFF"/>
                </a:solidFill>
                <a:latin typeface="Inria Serif"/>
                <a:ea typeface="Inria Serif"/>
                <a:cs typeface="Inria Serif"/>
                <a:sym typeface="Inria Serif"/>
              </a:rPr>
              <a:t>relationships</a:t>
            </a:r>
            <a:r>
              <a:rPr lang="en-US" sz="4100">
                <a:solidFill>
                  <a:srgbClr val="FFFFFF"/>
                </a:solidFill>
                <a:latin typeface="Inria Serif"/>
                <a:ea typeface="Inria Serif"/>
                <a:cs typeface="Inria Serif"/>
                <a:sym typeface="Inria Serif"/>
              </a:rPr>
              <a:t>.  This is a fundamental characteristic of the Japanese model.  </a:t>
            </a:r>
            <a:r>
              <a:rPr lang="en-US" sz="4100" u="sng">
                <a:solidFill>
                  <a:srgbClr val="FFFFFF"/>
                </a:solidFill>
                <a:latin typeface="Inria Serif"/>
                <a:ea typeface="Inria Serif"/>
                <a:cs typeface="Inria Serif"/>
                <a:sym typeface="Inria Serif"/>
              </a:rPr>
              <a:t>Japanese corporations</a:t>
            </a:r>
            <a:r>
              <a:rPr lang="en-US" sz="4100">
                <a:solidFill>
                  <a:srgbClr val="FFFFFF"/>
                </a:solidFill>
                <a:latin typeface="Inria Serif"/>
                <a:ea typeface="Inria Serif"/>
                <a:cs typeface="Inria Serif"/>
                <a:sym typeface="Inria Serif"/>
              </a:rPr>
              <a:t> prefer that a majority of its shareholders be long-term, preferably affiliated parties.</a:t>
            </a:r>
            <a:endParaRPr sz="4100">
              <a:solidFill>
                <a:srgbClr val="FFFFFF"/>
              </a:solidFill>
              <a:latin typeface="Inria Serif"/>
              <a:ea typeface="Inria Serif"/>
              <a:cs typeface="Inria Serif"/>
              <a:sym typeface="Inria Serif"/>
            </a:endParaRPr>
          </a:p>
        </p:txBody>
      </p:sp>
      <p:grpSp>
        <p:nvGrpSpPr>
          <p:cNvPr id="1323" name="Google Shape;1323;p50"/>
          <p:cNvGrpSpPr/>
          <p:nvPr/>
        </p:nvGrpSpPr>
        <p:grpSpPr>
          <a:xfrm>
            <a:off x="17259300" y="282224"/>
            <a:ext cx="3118066" cy="3680084"/>
            <a:chOff x="0" y="-47625"/>
            <a:chExt cx="2113800" cy="2494803"/>
          </a:xfrm>
        </p:grpSpPr>
        <p:sp>
          <p:nvSpPr>
            <p:cNvPr id="1324" name="Google Shape;1324;p50"/>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50"/>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6" name="Google Shape;1326;p50"/>
          <p:cNvGrpSpPr/>
          <p:nvPr/>
        </p:nvGrpSpPr>
        <p:grpSpPr>
          <a:xfrm>
            <a:off x="-530342" y="-149912"/>
            <a:ext cx="1618915" cy="4112257"/>
            <a:chOff x="0" y="-47625"/>
            <a:chExt cx="939046" cy="2385300"/>
          </a:xfrm>
        </p:grpSpPr>
        <p:sp>
          <p:nvSpPr>
            <p:cNvPr id="1327" name="Google Shape;1327;p50"/>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50"/>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9" name="Google Shape;1329;p50"/>
          <p:cNvGrpSpPr/>
          <p:nvPr/>
        </p:nvGrpSpPr>
        <p:grpSpPr>
          <a:xfrm>
            <a:off x="734184" y="987892"/>
            <a:ext cx="589025" cy="3538912"/>
            <a:chOff x="0" y="-47625"/>
            <a:chExt cx="399312" cy="2399100"/>
          </a:xfrm>
        </p:grpSpPr>
        <p:sp>
          <p:nvSpPr>
            <p:cNvPr id="1330" name="Google Shape;1330;p50"/>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50"/>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2" name="Google Shape;1332;p50"/>
          <p:cNvGrpSpPr/>
          <p:nvPr/>
        </p:nvGrpSpPr>
        <p:grpSpPr>
          <a:xfrm>
            <a:off x="16265636" y="3243699"/>
            <a:ext cx="1466148" cy="1021803"/>
            <a:chOff x="0" y="-47625"/>
            <a:chExt cx="993931" cy="692701"/>
          </a:xfrm>
        </p:grpSpPr>
        <p:sp>
          <p:nvSpPr>
            <p:cNvPr id="1333" name="Google Shape;1333;p50"/>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50"/>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5" name="Google Shape;1335;p50"/>
          <p:cNvGrpSpPr/>
          <p:nvPr/>
        </p:nvGrpSpPr>
        <p:grpSpPr>
          <a:xfrm>
            <a:off x="16786801" y="-138058"/>
            <a:ext cx="944987" cy="1667896"/>
            <a:chOff x="0" y="-47625"/>
            <a:chExt cx="640626" cy="1130700"/>
          </a:xfrm>
        </p:grpSpPr>
        <p:sp>
          <p:nvSpPr>
            <p:cNvPr id="1336" name="Google Shape;1336;p50"/>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50"/>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38" name="Google Shape;1338;p50"/>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339" name="Google Shape;1339;p50"/>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340" name="Google Shape;1340;p50"/>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4" name="Shape 1344"/>
        <p:cNvGrpSpPr/>
        <p:nvPr/>
      </p:nvGrpSpPr>
      <p:grpSpPr>
        <a:xfrm>
          <a:off x="0" y="0"/>
          <a:ext cx="0" cy="0"/>
          <a:chOff x="0" y="0"/>
          <a:chExt cx="0" cy="0"/>
        </a:xfrm>
      </p:grpSpPr>
      <p:sp>
        <p:nvSpPr>
          <p:cNvPr id="1345" name="Google Shape;1345;p5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346" name="Google Shape;1346;p51"/>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347" name="Google Shape;1347;p51"/>
          <p:cNvGrpSpPr/>
          <p:nvPr/>
        </p:nvGrpSpPr>
        <p:grpSpPr>
          <a:xfrm>
            <a:off x="17583150" y="-683457"/>
            <a:ext cx="995547" cy="1712166"/>
            <a:chOff x="0" y="-47625"/>
            <a:chExt cx="262200" cy="450938"/>
          </a:xfrm>
        </p:grpSpPr>
        <p:sp>
          <p:nvSpPr>
            <p:cNvPr id="1348" name="Google Shape;1348;p51"/>
            <p:cNvSpPr/>
            <p:nvPr/>
          </p:nvSpPr>
          <p:spPr>
            <a:xfrm>
              <a:off x="0" y="0"/>
              <a:ext cx="262089" cy="403313"/>
            </a:xfrm>
            <a:custGeom>
              <a:rect b="b" l="l" r="r" t="t"/>
              <a:pathLst>
                <a:path extrusionOk="0" h="403313" w="262089">
                  <a:moveTo>
                    <a:pt x="116698" y="0"/>
                  </a:moveTo>
                  <a:lnTo>
                    <a:pt x="145390" y="0"/>
                  </a:lnTo>
                  <a:cubicBezTo>
                    <a:pt x="176341" y="0"/>
                    <a:pt x="206023" y="12295"/>
                    <a:pt x="227909" y="34180"/>
                  </a:cubicBezTo>
                  <a:cubicBezTo>
                    <a:pt x="249794" y="56065"/>
                    <a:pt x="262089" y="85748"/>
                    <a:pt x="262089" y="116698"/>
                  </a:cubicBezTo>
                  <a:lnTo>
                    <a:pt x="262089" y="286615"/>
                  </a:lnTo>
                  <a:cubicBezTo>
                    <a:pt x="262089" y="317565"/>
                    <a:pt x="249794" y="347248"/>
                    <a:pt x="227909" y="369133"/>
                  </a:cubicBezTo>
                  <a:cubicBezTo>
                    <a:pt x="206023" y="391018"/>
                    <a:pt x="176341" y="403313"/>
                    <a:pt x="145390" y="403313"/>
                  </a:cubicBezTo>
                  <a:lnTo>
                    <a:pt x="116698" y="403313"/>
                  </a:lnTo>
                  <a:cubicBezTo>
                    <a:pt x="85748" y="403313"/>
                    <a:pt x="56065" y="391018"/>
                    <a:pt x="34180" y="369133"/>
                  </a:cubicBezTo>
                  <a:cubicBezTo>
                    <a:pt x="12295" y="347248"/>
                    <a:pt x="0" y="317565"/>
                    <a:pt x="0" y="286615"/>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51"/>
            <p:cNvSpPr txBox="1"/>
            <p:nvPr/>
          </p:nvSpPr>
          <p:spPr>
            <a:xfrm>
              <a:off x="0" y="-47625"/>
              <a:ext cx="262200" cy="45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0" name="Google Shape;1350;p51"/>
          <p:cNvGrpSpPr/>
          <p:nvPr/>
        </p:nvGrpSpPr>
        <p:grpSpPr>
          <a:xfrm>
            <a:off x="-3597820" y="2595202"/>
            <a:ext cx="16629349" cy="5989024"/>
            <a:chOff x="0" y="-47625"/>
            <a:chExt cx="13942608" cy="5021400"/>
          </a:xfrm>
        </p:grpSpPr>
        <p:sp>
          <p:nvSpPr>
            <p:cNvPr id="1351" name="Google Shape;1351;p51"/>
            <p:cNvSpPr/>
            <p:nvPr/>
          </p:nvSpPr>
          <p:spPr>
            <a:xfrm>
              <a:off x="0" y="0"/>
              <a:ext cx="13942608" cy="4973774"/>
            </a:xfrm>
            <a:custGeom>
              <a:rect b="b" l="l" r="r" t="t"/>
              <a:pathLst>
                <a:path extrusionOk="0" h="4973774" w="13942608">
                  <a:moveTo>
                    <a:pt x="6984" y="0"/>
                  </a:moveTo>
                  <a:lnTo>
                    <a:pt x="13935624" y="0"/>
                  </a:lnTo>
                  <a:cubicBezTo>
                    <a:pt x="13939481" y="0"/>
                    <a:pt x="13942608" y="3127"/>
                    <a:pt x="13942608" y="6984"/>
                  </a:cubicBezTo>
                  <a:lnTo>
                    <a:pt x="13942608" y="4966790"/>
                  </a:lnTo>
                  <a:cubicBezTo>
                    <a:pt x="13942608" y="4970647"/>
                    <a:pt x="13939481" y="4973774"/>
                    <a:pt x="13935624" y="4973774"/>
                  </a:cubicBezTo>
                  <a:lnTo>
                    <a:pt x="6984" y="4973774"/>
                  </a:lnTo>
                  <a:cubicBezTo>
                    <a:pt x="3127" y="4973774"/>
                    <a:pt x="0" y="4970647"/>
                    <a:pt x="0" y="4966790"/>
                  </a:cubicBezTo>
                  <a:lnTo>
                    <a:pt x="0" y="6984"/>
                  </a:lnTo>
                  <a:cubicBezTo>
                    <a:pt x="0" y="3127"/>
                    <a:pt x="3127" y="0"/>
                    <a:pt x="6984"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51"/>
            <p:cNvSpPr txBox="1"/>
            <p:nvPr/>
          </p:nvSpPr>
          <p:spPr>
            <a:xfrm>
              <a:off x="0" y="-47625"/>
              <a:ext cx="13942500" cy="5021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3" name="Google Shape;1353;p51"/>
          <p:cNvGrpSpPr/>
          <p:nvPr/>
        </p:nvGrpSpPr>
        <p:grpSpPr>
          <a:xfrm>
            <a:off x="1355583" y="-683457"/>
            <a:ext cx="995547" cy="3888990"/>
            <a:chOff x="0" y="-47625"/>
            <a:chExt cx="262200" cy="1024254"/>
          </a:xfrm>
        </p:grpSpPr>
        <p:sp>
          <p:nvSpPr>
            <p:cNvPr id="1354" name="Google Shape;1354;p51"/>
            <p:cNvSpPr/>
            <p:nvPr/>
          </p:nvSpPr>
          <p:spPr>
            <a:xfrm>
              <a:off x="0" y="0"/>
              <a:ext cx="262089" cy="976629"/>
            </a:xfrm>
            <a:custGeom>
              <a:rect b="b" l="l" r="r" t="t"/>
              <a:pathLst>
                <a:path extrusionOk="0" h="976629" w="262089">
                  <a:moveTo>
                    <a:pt x="116698" y="0"/>
                  </a:moveTo>
                  <a:lnTo>
                    <a:pt x="145390" y="0"/>
                  </a:lnTo>
                  <a:cubicBezTo>
                    <a:pt x="176341" y="0"/>
                    <a:pt x="206023" y="12295"/>
                    <a:pt x="227909" y="34180"/>
                  </a:cubicBezTo>
                  <a:cubicBezTo>
                    <a:pt x="249794" y="56065"/>
                    <a:pt x="262089" y="85748"/>
                    <a:pt x="262089" y="116698"/>
                  </a:cubicBezTo>
                  <a:lnTo>
                    <a:pt x="262089" y="859930"/>
                  </a:lnTo>
                  <a:cubicBezTo>
                    <a:pt x="262089" y="890880"/>
                    <a:pt x="249794" y="920563"/>
                    <a:pt x="227909" y="942448"/>
                  </a:cubicBezTo>
                  <a:cubicBezTo>
                    <a:pt x="206023" y="964334"/>
                    <a:pt x="176341" y="976629"/>
                    <a:pt x="145390" y="976629"/>
                  </a:cubicBezTo>
                  <a:lnTo>
                    <a:pt x="116698" y="976629"/>
                  </a:lnTo>
                  <a:cubicBezTo>
                    <a:pt x="85748" y="976629"/>
                    <a:pt x="56065" y="964334"/>
                    <a:pt x="34180" y="942448"/>
                  </a:cubicBezTo>
                  <a:cubicBezTo>
                    <a:pt x="12295" y="920563"/>
                    <a:pt x="0" y="890880"/>
                    <a:pt x="0" y="859930"/>
                  </a:cubicBezTo>
                  <a:lnTo>
                    <a:pt x="0" y="116698"/>
                  </a:lnTo>
                  <a:cubicBezTo>
                    <a:pt x="0" y="85748"/>
                    <a:pt x="12295" y="56065"/>
                    <a:pt x="34180" y="34180"/>
                  </a:cubicBezTo>
                  <a:cubicBezTo>
                    <a:pt x="56065" y="12295"/>
                    <a:pt x="85748" y="0"/>
                    <a:pt x="116698"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51"/>
            <p:cNvSpPr txBox="1"/>
            <p:nvPr/>
          </p:nvSpPr>
          <p:spPr>
            <a:xfrm>
              <a:off x="0" y="-47625"/>
              <a:ext cx="262200" cy="102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6" name="Google Shape;1356;p51"/>
          <p:cNvGrpSpPr/>
          <p:nvPr/>
        </p:nvGrpSpPr>
        <p:grpSpPr>
          <a:xfrm>
            <a:off x="-770228" y="4742753"/>
            <a:ext cx="1798908" cy="5115760"/>
            <a:chOff x="0" y="-47625"/>
            <a:chExt cx="1219516" cy="3468077"/>
          </a:xfrm>
        </p:grpSpPr>
        <p:sp>
          <p:nvSpPr>
            <p:cNvPr id="1357" name="Google Shape;1357;p51"/>
            <p:cNvSpPr/>
            <p:nvPr/>
          </p:nvSpPr>
          <p:spPr>
            <a:xfrm>
              <a:off x="0" y="0"/>
              <a:ext cx="1219516" cy="3420452"/>
            </a:xfrm>
            <a:custGeom>
              <a:rect b="b" l="l" r="r" t="t"/>
              <a:pathLst>
                <a:path extrusionOk="0" h="3420452" w="1219516">
                  <a:moveTo>
                    <a:pt x="64554" y="0"/>
                  </a:moveTo>
                  <a:lnTo>
                    <a:pt x="1154961" y="0"/>
                  </a:lnTo>
                  <a:cubicBezTo>
                    <a:pt x="1172082" y="0"/>
                    <a:pt x="1188502" y="6801"/>
                    <a:pt x="1200608" y="18908"/>
                  </a:cubicBezTo>
                  <a:cubicBezTo>
                    <a:pt x="1212715" y="31014"/>
                    <a:pt x="1219516" y="47434"/>
                    <a:pt x="1219516" y="64554"/>
                  </a:cubicBezTo>
                  <a:lnTo>
                    <a:pt x="1219516" y="3355898"/>
                  </a:lnTo>
                  <a:cubicBezTo>
                    <a:pt x="1219516" y="3391550"/>
                    <a:pt x="1190614" y="3420452"/>
                    <a:pt x="1154961" y="3420452"/>
                  </a:cubicBezTo>
                  <a:lnTo>
                    <a:pt x="64554" y="3420452"/>
                  </a:lnTo>
                  <a:cubicBezTo>
                    <a:pt x="47434" y="3420452"/>
                    <a:pt x="31014" y="3413651"/>
                    <a:pt x="18908" y="3401545"/>
                  </a:cubicBezTo>
                  <a:cubicBezTo>
                    <a:pt x="6801" y="3389438"/>
                    <a:pt x="0" y="3373019"/>
                    <a:pt x="0" y="3355898"/>
                  </a:cubicBezTo>
                  <a:lnTo>
                    <a:pt x="0" y="64554"/>
                  </a:lnTo>
                  <a:cubicBezTo>
                    <a:pt x="0" y="28902"/>
                    <a:pt x="28902" y="0"/>
                    <a:pt x="64554"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51"/>
            <p:cNvSpPr txBox="1"/>
            <p:nvPr/>
          </p:nvSpPr>
          <p:spPr>
            <a:xfrm>
              <a:off x="0" y="-47625"/>
              <a:ext cx="1219500" cy="3468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59" name="Google Shape;1359;p51"/>
          <p:cNvGrpSpPr/>
          <p:nvPr/>
        </p:nvGrpSpPr>
        <p:grpSpPr>
          <a:xfrm>
            <a:off x="15848380" y="350232"/>
            <a:ext cx="4180152" cy="1286877"/>
            <a:chOff x="0" y="-47625"/>
            <a:chExt cx="2833809" cy="872400"/>
          </a:xfrm>
        </p:grpSpPr>
        <p:sp>
          <p:nvSpPr>
            <p:cNvPr id="1360" name="Google Shape;1360;p51"/>
            <p:cNvSpPr/>
            <p:nvPr/>
          </p:nvSpPr>
          <p:spPr>
            <a:xfrm>
              <a:off x="0" y="0"/>
              <a:ext cx="2833809" cy="824635"/>
            </a:xfrm>
            <a:custGeom>
              <a:rect b="b" l="l" r="r" t="t"/>
              <a:pathLst>
                <a:path extrusionOk="0" h="824635" w="2833809">
                  <a:moveTo>
                    <a:pt x="27781" y="0"/>
                  </a:moveTo>
                  <a:lnTo>
                    <a:pt x="2806028" y="0"/>
                  </a:lnTo>
                  <a:cubicBezTo>
                    <a:pt x="2821371" y="0"/>
                    <a:pt x="2833809" y="12438"/>
                    <a:pt x="2833809" y="27781"/>
                  </a:cubicBezTo>
                  <a:lnTo>
                    <a:pt x="2833809" y="796854"/>
                  </a:lnTo>
                  <a:cubicBezTo>
                    <a:pt x="2833809" y="804222"/>
                    <a:pt x="2830882" y="811288"/>
                    <a:pt x="2825672" y="816498"/>
                  </a:cubicBezTo>
                  <a:cubicBezTo>
                    <a:pt x="2820462" y="821708"/>
                    <a:pt x="2813396" y="824635"/>
                    <a:pt x="2806028" y="824635"/>
                  </a:cubicBezTo>
                  <a:lnTo>
                    <a:pt x="27781" y="824635"/>
                  </a:lnTo>
                  <a:cubicBezTo>
                    <a:pt x="12438" y="824635"/>
                    <a:pt x="0" y="812197"/>
                    <a:pt x="0" y="796854"/>
                  </a:cubicBezTo>
                  <a:lnTo>
                    <a:pt x="0" y="27781"/>
                  </a:lnTo>
                  <a:cubicBezTo>
                    <a:pt x="0" y="12438"/>
                    <a:pt x="12438" y="0"/>
                    <a:pt x="2778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51"/>
            <p:cNvSpPr txBox="1"/>
            <p:nvPr/>
          </p:nvSpPr>
          <p:spPr>
            <a:xfrm>
              <a:off x="0" y="-47625"/>
              <a:ext cx="2833800" cy="872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62" name="Google Shape;1362;p51"/>
          <p:cNvSpPr txBox="1"/>
          <p:nvPr/>
        </p:nvSpPr>
        <p:spPr>
          <a:xfrm>
            <a:off x="2015067" y="4769400"/>
            <a:ext cx="7378200" cy="3817200"/>
          </a:xfrm>
          <a:prstGeom prst="rect">
            <a:avLst/>
          </a:prstGeom>
          <a:noFill/>
          <a:ln>
            <a:noFill/>
          </a:ln>
        </p:spPr>
        <p:txBody>
          <a:bodyPr anchorCtr="0" anchor="t" bIns="0" lIns="0" spcFirstLastPara="1" rIns="0" wrap="square" tIns="0">
            <a:spAutoFit/>
          </a:bodyPr>
          <a:lstStyle/>
          <a:p>
            <a:pPr indent="0" lvl="0" marL="0" rtl="0" algn="ctr">
              <a:lnSpc>
                <a:spcPct val="115000"/>
              </a:lnSpc>
              <a:spcBef>
                <a:spcPts val="1200"/>
              </a:spcBef>
              <a:spcAft>
                <a:spcPts val="0"/>
              </a:spcAft>
              <a:buNone/>
            </a:pPr>
            <a:r>
              <a:rPr b="1" lang="en-US" sz="6000"/>
              <a:t>German </a:t>
            </a:r>
            <a:endParaRPr b="1" sz="6000"/>
          </a:p>
          <a:p>
            <a:pPr indent="0" lvl="0" marL="0" rtl="0" algn="ctr">
              <a:lnSpc>
                <a:spcPct val="115000"/>
              </a:lnSpc>
              <a:spcBef>
                <a:spcPts val="1200"/>
              </a:spcBef>
              <a:spcAft>
                <a:spcPts val="0"/>
              </a:spcAft>
              <a:buNone/>
            </a:pPr>
            <a:r>
              <a:rPr b="1" lang="en-US" sz="6000"/>
              <a:t> Model</a:t>
            </a:r>
            <a:endParaRPr b="1" sz="6000"/>
          </a:p>
          <a:p>
            <a:pPr indent="0" lvl="0" marL="0" marR="0" rtl="0" algn="ctr">
              <a:lnSpc>
                <a:spcPct val="120000"/>
              </a:lnSpc>
              <a:spcBef>
                <a:spcPts val="1200"/>
              </a:spcBef>
              <a:spcAft>
                <a:spcPts val="0"/>
              </a:spcAft>
              <a:buNone/>
            </a:pPr>
            <a:r>
              <a:t/>
            </a:r>
            <a:endParaRPr sz="9000">
              <a:solidFill>
                <a:srgbClr val="EDC253"/>
              </a:solidFill>
              <a:latin typeface="Cormorant SC"/>
              <a:ea typeface="Cormorant SC"/>
              <a:cs typeface="Cormorant SC"/>
              <a:sym typeface="Cormorant SC"/>
            </a:endParaRPr>
          </a:p>
        </p:txBody>
      </p:sp>
      <p:grpSp>
        <p:nvGrpSpPr>
          <p:cNvPr id="1363" name="Google Shape;1363;p51"/>
          <p:cNvGrpSpPr/>
          <p:nvPr/>
        </p:nvGrpSpPr>
        <p:grpSpPr>
          <a:xfrm>
            <a:off x="14304416" y="8513856"/>
            <a:ext cx="1543987" cy="1170694"/>
            <a:chOff x="0" y="-47625"/>
            <a:chExt cx="1046700" cy="793637"/>
          </a:xfrm>
        </p:grpSpPr>
        <p:sp>
          <p:nvSpPr>
            <p:cNvPr id="1364" name="Google Shape;1364;p51"/>
            <p:cNvSpPr/>
            <p:nvPr/>
          </p:nvSpPr>
          <p:spPr>
            <a:xfrm>
              <a:off x="0" y="0"/>
              <a:ext cx="1046672" cy="746012"/>
            </a:xfrm>
            <a:custGeom>
              <a:rect b="b" l="l" r="r" t="t"/>
              <a:pathLst>
                <a:path extrusionOk="0" h="746012" w="1046672">
                  <a:moveTo>
                    <a:pt x="75215" y="0"/>
                  </a:moveTo>
                  <a:lnTo>
                    <a:pt x="971458" y="0"/>
                  </a:lnTo>
                  <a:cubicBezTo>
                    <a:pt x="1012998" y="0"/>
                    <a:pt x="1046672" y="33675"/>
                    <a:pt x="1046672" y="75215"/>
                  </a:cubicBezTo>
                  <a:lnTo>
                    <a:pt x="1046672" y="670797"/>
                  </a:lnTo>
                  <a:cubicBezTo>
                    <a:pt x="1046672" y="690746"/>
                    <a:pt x="1038748" y="709877"/>
                    <a:pt x="1024642" y="723982"/>
                  </a:cubicBezTo>
                  <a:cubicBezTo>
                    <a:pt x="1010537" y="738088"/>
                    <a:pt x="991406" y="746012"/>
                    <a:pt x="971458" y="746012"/>
                  </a:cubicBezTo>
                  <a:lnTo>
                    <a:pt x="75215" y="746012"/>
                  </a:lnTo>
                  <a:cubicBezTo>
                    <a:pt x="55267" y="746012"/>
                    <a:pt x="36135" y="738088"/>
                    <a:pt x="22030" y="723982"/>
                  </a:cubicBezTo>
                  <a:cubicBezTo>
                    <a:pt x="7924" y="709877"/>
                    <a:pt x="0" y="690746"/>
                    <a:pt x="0" y="670797"/>
                  </a:cubicBezTo>
                  <a:lnTo>
                    <a:pt x="0" y="75215"/>
                  </a:lnTo>
                  <a:cubicBezTo>
                    <a:pt x="0" y="55267"/>
                    <a:pt x="7924" y="36135"/>
                    <a:pt x="22030" y="22030"/>
                  </a:cubicBezTo>
                  <a:cubicBezTo>
                    <a:pt x="36135" y="7924"/>
                    <a:pt x="55267" y="0"/>
                    <a:pt x="7521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51"/>
            <p:cNvSpPr txBox="1"/>
            <p:nvPr/>
          </p:nvSpPr>
          <p:spPr>
            <a:xfrm>
              <a:off x="0" y="-47625"/>
              <a:ext cx="1046700" cy="7935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6" name="Google Shape;1366;p51"/>
          <p:cNvGrpSpPr/>
          <p:nvPr/>
        </p:nvGrpSpPr>
        <p:grpSpPr>
          <a:xfrm>
            <a:off x="4475765" y="350218"/>
            <a:ext cx="1494866" cy="1434240"/>
            <a:chOff x="0" y="-47625"/>
            <a:chExt cx="1013400" cy="972300"/>
          </a:xfrm>
        </p:grpSpPr>
        <p:sp>
          <p:nvSpPr>
            <p:cNvPr id="1367" name="Google Shape;1367;p51"/>
            <p:cNvSpPr/>
            <p:nvPr/>
          </p:nvSpPr>
          <p:spPr>
            <a:xfrm>
              <a:off x="0" y="0"/>
              <a:ext cx="1013397" cy="924584"/>
            </a:xfrm>
            <a:custGeom>
              <a:rect b="b" l="l" r="r" t="t"/>
              <a:pathLst>
                <a:path extrusionOk="0" h="924584" w="1013397">
                  <a:moveTo>
                    <a:pt x="77684" y="0"/>
                  </a:moveTo>
                  <a:lnTo>
                    <a:pt x="935713" y="0"/>
                  </a:lnTo>
                  <a:cubicBezTo>
                    <a:pt x="978617" y="0"/>
                    <a:pt x="1013397" y="34780"/>
                    <a:pt x="1013397" y="77684"/>
                  </a:cubicBezTo>
                  <a:lnTo>
                    <a:pt x="1013397" y="846899"/>
                  </a:lnTo>
                  <a:cubicBezTo>
                    <a:pt x="1013397" y="889803"/>
                    <a:pt x="978617" y="924584"/>
                    <a:pt x="935713" y="924584"/>
                  </a:cubicBezTo>
                  <a:lnTo>
                    <a:pt x="77684" y="924584"/>
                  </a:lnTo>
                  <a:cubicBezTo>
                    <a:pt x="34780" y="924584"/>
                    <a:pt x="0" y="889803"/>
                    <a:pt x="0" y="846899"/>
                  </a:cubicBezTo>
                  <a:lnTo>
                    <a:pt x="0" y="77684"/>
                  </a:lnTo>
                  <a:cubicBezTo>
                    <a:pt x="0" y="34780"/>
                    <a:pt x="34780" y="0"/>
                    <a:pt x="77684" y="0"/>
                  </a:cubicBezTo>
                  <a:close/>
                </a:path>
              </a:pathLst>
            </a:custGeom>
            <a:solidFill>
              <a:srgbClr val="FFE67A"/>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51"/>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69" name="Google Shape;1369;p51"/>
          <p:cNvPicPr preferRelativeResize="0"/>
          <p:nvPr/>
        </p:nvPicPr>
        <p:blipFill>
          <a:blip r:embed="rId5">
            <a:alphaModFix/>
          </a:blip>
          <a:stretch>
            <a:fillRect/>
          </a:stretch>
        </p:blipFill>
        <p:spPr>
          <a:xfrm>
            <a:off x="9690800" y="3060187"/>
            <a:ext cx="7588599" cy="5059060"/>
          </a:xfrm>
          <a:prstGeom prst="rect">
            <a:avLst/>
          </a:prstGeom>
          <a:noFill/>
          <a:ln>
            <a:noFill/>
          </a:ln>
        </p:spPr>
      </p:pic>
      <p:grpSp>
        <p:nvGrpSpPr>
          <p:cNvPr id="1370" name="Google Shape;1370;p51"/>
          <p:cNvGrpSpPr/>
          <p:nvPr/>
        </p:nvGrpSpPr>
        <p:grpSpPr>
          <a:xfrm>
            <a:off x="14930147" y="7040550"/>
            <a:ext cx="2652973" cy="2217726"/>
            <a:chOff x="0" y="-47625"/>
            <a:chExt cx="1798504" cy="1503441"/>
          </a:xfrm>
        </p:grpSpPr>
        <p:sp>
          <p:nvSpPr>
            <p:cNvPr id="1371" name="Google Shape;1371;p51"/>
            <p:cNvSpPr/>
            <p:nvPr/>
          </p:nvSpPr>
          <p:spPr>
            <a:xfrm>
              <a:off x="0" y="0"/>
              <a:ext cx="1798504" cy="1455816"/>
            </a:xfrm>
            <a:custGeom>
              <a:rect b="b" l="l" r="r" t="t"/>
              <a:pathLst>
                <a:path extrusionOk="0" h="1455816" w="1798504">
                  <a:moveTo>
                    <a:pt x="43773" y="0"/>
                  </a:moveTo>
                  <a:lnTo>
                    <a:pt x="1754731" y="0"/>
                  </a:lnTo>
                  <a:cubicBezTo>
                    <a:pt x="1766340" y="0"/>
                    <a:pt x="1777474" y="4612"/>
                    <a:pt x="1785683" y="12821"/>
                  </a:cubicBezTo>
                  <a:cubicBezTo>
                    <a:pt x="1793892" y="21030"/>
                    <a:pt x="1798504" y="32163"/>
                    <a:pt x="1798504" y="43773"/>
                  </a:cubicBezTo>
                  <a:lnTo>
                    <a:pt x="1798504" y="1412043"/>
                  </a:lnTo>
                  <a:cubicBezTo>
                    <a:pt x="1798504" y="1436218"/>
                    <a:pt x="1778906" y="1455816"/>
                    <a:pt x="1754731" y="1455816"/>
                  </a:cubicBezTo>
                  <a:lnTo>
                    <a:pt x="43773" y="1455816"/>
                  </a:lnTo>
                  <a:cubicBezTo>
                    <a:pt x="19598" y="1455816"/>
                    <a:pt x="0" y="1436218"/>
                    <a:pt x="0" y="1412043"/>
                  </a:cubicBezTo>
                  <a:lnTo>
                    <a:pt x="0" y="43773"/>
                  </a:lnTo>
                  <a:cubicBezTo>
                    <a:pt x="0" y="19598"/>
                    <a:pt x="19598" y="0"/>
                    <a:pt x="4377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51"/>
            <p:cNvSpPr txBox="1"/>
            <p:nvPr/>
          </p:nvSpPr>
          <p:spPr>
            <a:xfrm>
              <a:off x="0" y="-47625"/>
              <a:ext cx="1798500" cy="1503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6" name="Shape 1376"/>
        <p:cNvGrpSpPr/>
        <p:nvPr/>
      </p:nvGrpSpPr>
      <p:grpSpPr>
        <a:xfrm>
          <a:off x="0" y="0"/>
          <a:ext cx="0" cy="0"/>
          <a:chOff x="0" y="0"/>
          <a:chExt cx="0" cy="0"/>
        </a:xfrm>
      </p:grpSpPr>
      <p:sp>
        <p:nvSpPr>
          <p:cNvPr id="1377" name="Google Shape;1377;p5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378" name="Google Shape;1378;p52"/>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379" name="Google Shape;1379;p52"/>
          <p:cNvGrpSpPr/>
          <p:nvPr/>
        </p:nvGrpSpPr>
        <p:grpSpPr>
          <a:xfrm>
            <a:off x="9043322" y="9056170"/>
            <a:ext cx="8688477" cy="964003"/>
            <a:chOff x="0" y="0"/>
            <a:chExt cx="11584636" cy="1285337"/>
          </a:xfrm>
        </p:grpSpPr>
        <p:cxnSp>
          <p:nvCxnSpPr>
            <p:cNvPr id="1380" name="Google Shape;1380;p52"/>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381" name="Google Shape;1381;p52"/>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382" name="Google Shape;1382;p52"/>
          <p:cNvGrpSpPr/>
          <p:nvPr/>
        </p:nvGrpSpPr>
        <p:grpSpPr>
          <a:xfrm>
            <a:off x="13844990" y="5835192"/>
            <a:ext cx="2377436" cy="2281016"/>
            <a:chOff x="0" y="-47625"/>
            <a:chExt cx="1013400" cy="972300"/>
          </a:xfrm>
        </p:grpSpPr>
        <p:sp>
          <p:nvSpPr>
            <p:cNvPr id="1383" name="Google Shape;1383;p52"/>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52"/>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5" name="Google Shape;1385;p52"/>
          <p:cNvGrpSpPr/>
          <p:nvPr/>
        </p:nvGrpSpPr>
        <p:grpSpPr>
          <a:xfrm>
            <a:off x="13844995" y="2614204"/>
            <a:ext cx="2377436" cy="2281016"/>
            <a:chOff x="0" y="-47625"/>
            <a:chExt cx="1013400" cy="972300"/>
          </a:xfrm>
        </p:grpSpPr>
        <p:sp>
          <p:nvSpPr>
            <p:cNvPr id="1386" name="Google Shape;1386;p52"/>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52"/>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88" name="Google Shape;1388;p52"/>
          <p:cNvSpPr txBox="1"/>
          <p:nvPr/>
        </p:nvSpPr>
        <p:spPr>
          <a:xfrm>
            <a:off x="2611625" y="1136275"/>
            <a:ext cx="11233500" cy="8835300"/>
          </a:xfrm>
          <a:prstGeom prst="rect">
            <a:avLst/>
          </a:prstGeom>
          <a:noFill/>
          <a:ln>
            <a:noFill/>
          </a:ln>
        </p:spPr>
        <p:txBody>
          <a:bodyPr anchorCtr="0" anchor="t" bIns="0" lIns="0" spcFirstLastPara="1" rIns="0" wrap="square" tIns="0">
            <a:spAutoFit/>
          </a:bodyPr>
          <a:lstStyle/>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The </a:t>
            </a:r>
            <a:r>
              <a:rPr b="1" lang="en-US" sz="4100" u="sng">
                <a:solidFill>
                  <a:srgbClr val="FFFFFF"/>
                </a:solidFill>
                <a:latin typeface="Inria Serif"/>
                <a:ea typeface="Inria Serif"/>
                <a:cs typeface="Inria Serif"/>
                <a:sym typeface="Inria Serif"/>
              </a:rPr>
              <a:t>German</a:t>
            </a:r>
            <a:r>
              <a:rPr b="1" lang="en-US" sz="4100" u="sng">
                <a:solidFill>
                  <a:srgbClr val="FFFFFF"/>
                </a:solidFill>
                <a:latin typeface="Inria Serif"/>
                <a:ea typeface="Inria Serif"/>
                <a:cs typeface="Inria Serif"/>
                <a:sym typeface="Inria Serif"/>
              </a:rPr>
              <a:t> model</a:t>
            </a:r>
            <a:r>
              <a:rPr b="1" lang="en-US" sz="4100">
                <a:solidFill>
                  <a:srgbClr val="FFFFFF"/>
                </a:solidFill>
                <a:latin typeface="Inria Serif"/>
                <a:ea typeface="Inria Serif"/>
                <a:cs typeface="Inria Serif"/>
                <a:sym typeface="Inria Serif"/>
              </a:rPr>
              <a:t> governs German and Austrian corporations.  Some </a:t>
            </a:r>
            <a:r>
              <a:rPr b="1" lang="en-US" sz="4100">
                <a:solidFill>
                  <a:srgbClr val="FFFFFF"/>
                </a:solidFill>
                <a:latin typeface="Inria Serif"/>
                <a:ea typeface="Inria Serif"/>
                <a:cs typeface="Inria Serif"/>
                <a:sym typeface="Inria Serif"/>
              </a:rPr>
              <a:t>elements</a:t>
            </a:r>
            <a:r>
              <a:rPr b="1" lang="en-US" sz="4100">
                <a:solidFill>
                  <a:srgbClr val="FFFFFF"/>
                </a:solidFill>
                <a:latin typeface="Inria Serif"/>
                <a:ea typeface="Inria Serif"/>
                <a:cs typeface="Inria Serif"/>
                <a:sym typeface="Inria Serif"/>
              </a:rPr>
              <a:t> of th model also apply in the Netherlands and Scandinavia. </a:t>
            </a:r>
            <a:r>
              <a:rPr b="1" lang="en-US" sz="4100">
                <a:solidFill>
                  <a:srgbClr val="FFFFFF"/>
                </a:solidFill>
                <a:latin typeface="Inria Serif"/>
                <a:ea typeface="Inria Serif"/>
                <a:cs typeface="Inria Serif"/>
                <a:sym typeface="Inria Serif"/>
              </a:rPr>
              <a:t>Furthermore</a:t>
            </a:r>
            <a:r>
              <a:rPr b="1" lang="en-US" sz="4100">
                <a:solidFill>
                  <a:srgbClr val="FFFFFF"/>
                </a:solidFill>
                <a:latin typeface="Inria Serif"/>
                <a:ea typeface="Inria Serif"/>
                <a:cs typeface="Inria Serif"/>
                <a:sym typeface="Inria Serif"/>
              </a:rPr>
              <a:t>, some corporations in France and Belgium have recently introduced some </a:t>
            </a:r>
            <a:r>
              <a:rPr b="1" lang="en-US" sz="4100">
                <a:solidFill>
                  <a:srgbClr val="FFFFFF"/>
                </a:solidFill>
                <a:latin typeface="Inria Serif"/>
                <a:ea typeface="Inria Serif"/>
                <a:cs typeface="Inria Serif"/>
                <a:sym typeface="Inria Serif"/>
              </a:rPr>
              <a:t>elements</a:t>
            </a:r>
            <a:r>
              <a:rPr b="1" lang="en-US" sz="4100">
                <a:solidFill>
                  <a:srgbClr val="FFFFFF"/>
                </a:solidFill>
                <a:latin typeface="Inria Serif"/>
                <a:ea typeface="Inria Serif"/>
                <a:cs typeface="Inria Serif"/>
                <a:sym typeface="Inria Serif"/>
              </a:rPr>
              <a:t> of the German mode.</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Germany’s three largest universal banks play a major role; in some parts of the country, public sector banks are also key shareholders.</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389" name="Google Shape;1389;p52"/>
          <p:cNvGrpSpPr/>
          <p:nvPr/>
        </p:nvGrpSpPr>
        <p:grpSpPr>
          <a:xfrm>
            <a:off x="17259300" y="282224"/>
            <a:ext cx="3118066" cy="3680084"/>
            <a:chOff x="0" y="-47625"/>
            <a:chExt cx="2113800" cy="2494803"/>
          </a:xfrm>
        </p:grpSpPr>
        <p:sp>
          <p:nvSpPr>
            <p:cNvPr id="1390" name="Google Shape;1390;p52"/>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52"/>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2" name="Google Shape;1392;p52"/>
          <p:cNvGrpSpPr/>
          <p:nvPr/>
        </p:nvGrpSpPr>
        <p:grpSpPr>
          <a:xfrm>
            <a:off x="-530342" y="-149912"/>
            <a:ext cx="1618915" cy="4112257"/>
            <a:chOff x="0" y="-47625"/>
            <a:chExt cx="939046" cy="2385300"/>
          </a:xfrm>
        </p:grpSpPr>
        <p:sp>
          <p:nvSpPr>
            <p:cNvPr id="1393" name="Google Shape;1393;p52"/>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52"/>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5" name="Google Shape;1395;p52"/>
          <p:cNvGrpSpPr/>
          <p:nvPr/>
        </p:nvGrpSpPr>
        <p:grpSpPr>
          <a:xfrm>
            <a:off x="734184" y="987892"/>
            <a:ext cx="589025" cy="3538912"/>
            <a:chOff x="0" y="-47625"/>
            <a:chExt cx="399312" cy="2399100"/>
          </a:xfrm>
        </p:grpSpPr>
        <p:sp>
          <p:nvSpPr>
            <p:cNvPr id="1396" name="Google Shape;1396;p52"/>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52"/>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8" name="Google Shape;1398;p52"/>
          <p:cNvGrpSpPr/>
          <p:nvPr/>
        </p:nvGrpSpPr>
        <p:grpSpPr>
          <a:xfrm>
            <a:off x="16265636" y="3243699"/>
            <a:ext cx="1466148" cy="1021803"/>
            <a:chOff x="0" y="-47625"/>
            <a:chExt cx="993931" cy="692701"/>
          </a:xfrm>
        </p:grpSpPr>
        <p:sp>
          <p:nvSpPr>
            <p:cNvPr id="1399" name="Google Shape;1399;p52"/>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52"/>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1" name="Google Shape;1401;p52"/>
          <p:cNvGrpSpPr/>
          <p:nvPr/>
        </p:nvGrpSpPr>
        <p:grpSpPr>
          <a:xfrm>
            <a:off x="16786801" y="-138058"/>
            <a:ext cx="944987" cy="1667896"/>
            <a:chOff x="0" y="-47625"/>
            <a:chExt cx="640626" cy="1130700"/>
          </a:xfrm>
        </p:grpSpPr>
        <p:sp>
          <p:nvSpPr>
            <p:cNvPr id="1402" name="Google Shape;1402;p52"/>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52"/>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04" name="Google Shape;1404;p52"/>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405" name="Google Shape;1405;p52"/>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406" name="Google Shape;1406;p52"/>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0" name="Shape 1410"/>
        <p:cNvGrpSpPr/>
        <p:nvPr/>
      </p:nvGrpSpPr>
      <p:grpSpPr>
        <a:xfrm>
          <a:off x="0" y="0"/>
          <a:ext cx="0" cy="0"/>
          <a:chOff x="0" y="0"/>
          <a:chExt cx="0" cy="0"/>
        </a:xfrm>
      </p:grpSpPr>
      <p:sp>
        <p:nvSpPr>
          <p:cNvPr id="1411" name="Google Shape;1411;p5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412" name="Google Shape;1412;p5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413" name="Google Shape;1413;p53"/>
          <p:cNvGrpSpPr/>
          <p:nvPr/>
        </p:nvGrpSpPr>
        <p:grpSpPr>
          <a:xfrm>
            <a:off x="9043322" y="9056170"/>
            <a:ext cx="8688477" cy="964003"/>
            <a:chOff x="0" y="0"/>
            <a:chExt cx="11584636" cy="1285337"/>
          </a:xfrm>
        </p:grpSpPr>
        <p:cxnSp>
          <p:nvCxnSpPr>
            <p:cNvPr id="1414" name="Google Shape;1414;p53"/>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415" name="Google Shape;1415;p53"/>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416" name="Google Shape;1416;p53"/>
          <p:cNvGrpSpPr/>
          <p:nvPr/>
        </p:nvGrpSpPr>
        <p:grpSpPr>
          <a:xfrm>
            <a:off x="14413700" y="5835199"/>
            <a:ext cx="1808716" cy="2281016"/>
            <a:chOff x="0" y="-47625"/>
            <a:chExt cx="1013400" cy="972300"/>
          </a:xfrm>
        </p:grpSpPr>
        <p:sp>
          <p:nvSpPr>
            <p:cNvPr id="1417" name="Google Shape;1417;p53"/>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53"/>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19" name="Google Shape;1419;p53"/>
          <p:cNvGrpSpPr/>
          <p:nvPr/>
        </p:nvGrpSpPr>
        <p:grpSpPr>
          <a:xfrm>
            <a:off x="14413751" y="2614200"/>
            <a:ext cx="1808716" cy="2281016"/>
            <a:chOff x="0" y="-47625"/>
            <a:chExt cx="1013400" cy="972300"/>
          </a:xfrm>
        </p:grpSpPr>
        <p:sp>
          <p:nvSpPr>
            <p:cNvPr id="1420" name="Google Shape;1420;p53"/>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53"/>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22" name="Google Shape;1422;p53"/>
          <p:cNvSpPr txBox="1"/>
          <p:nvPr/>
        </p:nvSpPr>
        <p:spPr>
          <a:xfrm>
            <a:off x="2611625" y="282225"/>
            <a:ext cx="11602800" cy="10728600"/>
          </a:xfrm>
          <a:prstGeom prst="rect">
            <a:avLst/>
          </a:prstGeom>
          <a:noFill/>
          <a:ln>
            <a:noFill/>
          </a:ln>
        </p:spPr>
        <p:txBody>
          <a:bodyPr anchorCtr="0" anchor="t" bIns="0" lIns="0" spcFirstLastPara="1" rIns="0" wrap="square" tIns="0">
            <a:spAutoFit/>
          </a:bodyPr>
          <a:lstStyle/>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There are </a:t>
            </a:r>
            <a:r>
              <a:rPr b="1" lang="en-US" sz="4100" u="sng">
                <a:solidFill>
                  <a:srgbClr val="FFFFFF"/>
                </a:solidFill>
                <a:latin typeface="Inria Serif"/>
                <a:ea typeface="Inria Serif"/>
                <a:cs typeface="Inria Serif"/>
                <a:sym typeface="Inria Serif"/>
              </a:rPr>
              <a:t>three unique </a:t>
            </a:r>
            <a:r>
              <a:rPr b="1" lang="en-US" sz="4100" u="sng">
                <a:solidFill>
                  <a:srgbClr val="FFFFFF"/>
                </a:solidFill>
                <a:latin typeface="Inria Serif"/>
                <a:ea typeface="Inria Serif"/>
                <a:cs typeface="Inria Serif"/>
                <a:sym typeface="Inria Serif"/>
              </a:rPr>
              <a:t>elements</a:t>
            </a:r>
            <a:r>
              <a:rPr b="1" lang="en-US" sz="4100">
                <a:solidFill>
                  <a:srgbClr val="FFFFFF"/>
                </a:solidFill>
                <a:latin typeface="Inria Serif"/>
                <a:ea typeface="Inria Serif"/>
                <a:cs typeface="Inria Serif"/>
                <a:sym typeface="Inria Serif"/>
              </a:rPr>
              <a:t> of the German model that distinguish it from the other models previously mentioned.  Two of these elements pertain to board composition and one concerns shareholders’ rights:</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First, the German model prescribes two boards with separate </a:t>
            </a:r>
            <a:r>
              <a:rPr b="1" lang="en-US" sz="4100">
                <a:solidFill>
                  <a:srgbClr val="FFFFFF"/>
                </a:solidFill>
                <a:latin typeface="Inria Serif"/>
                <a:ea typeface="Inria Serif"/>
                <a:cs typeface="Inria Serif"/>
                <a:sym typeface="Inria Serif"/>
              </a:rPr>
              <a:t>members.  </a:t>
            </a:r>
            <a:r>
              <a:rPr b="1" lang="en-US" sz="4100" u="sng">
                <a:solidFill>
                  <a:srgbClr val="FFFFFF"/>
                </a:solidFill>
                <a:latin typeface="Inria Serif"/>
                <a:ea typeface="Inria Serif"/>
                <a:cs typeface="Inria Serif"/>
                <a:sym typeface="Inria Serif"/>
              </a:rPr>
              <a:t>Management board</a:t>
            </a:r>
            <a:r>
              <a:rPr b="1" lang="en-US" sz="4100">
                <a:solidFill>
                  <a:srgbClr val="FFFFFF"/>
                </a:solidFill>
                <a:latin typeface="Inria Serif"/>
                <a:ea typeface="Inria Serif"/>
                <a:cs typeface="Inria Serif"/>
                <a:sym typeface="Inria Serif"/>
              </a:rPr>
              <a:t> which is composed entirely of insiders, that uis, executives of the corporation and a </a:t>
            </a:r>
            <a:r>
              <a:rPr b="1" lang="en-US" sz="4100" u="sng">
                <a:solidFill>
                  <a:srgbClr val="FFFFFF"/>
                </a:solidFill>
                <a:latin typeface="Inria Serif"/>
                <a:ea typeface="Inria Serif"/>
                <a:cs typeface="Inria Serif"/>
                <a:sym typeface="Inria Serif"/>
              </a:rPr>
              <a:t>supervisory board</a:t>
            </a:r>
            <a:r>
              <a:rPr b="1" lang="en-US" sz="4100">
                <a:solidFill>
                  <a:srgbClr val="FFFFFF"/>
                </a:solidFill>
                <a:latin typeface="Inria Serif"/>
                <a:ea typeface="Inria Serif"/>
                <a:cs typeface="Inria Serif"/>
                <a:sym typeface="Inria Serif"/>
              </a:rPr>
              <a:t> which is composed of labor/employee representatives and shareholder representatives. </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423" name="Google Shape;1423;p53"/>
          <p:cNvGrpSpPr/>
          <p:nvPr/>
        </p:nvGrpSpPr>
        <p:grpSpPr>
          <a:xfrm>
            <a:off x="17259300" y="282224"/>
            <a:ext cx="3118066" cy="3680084"/>
            <a:chOff x="0" y="-47625"/>
            <a:chExt cx="2113800" cy="2494803"/>
          </a:xfrm>
        </p:grpSpPr>
        <p:sp>
          <p:nvSpPr>
            <p:cNvPr id="1424" name="Google Shape;1424;p53"/>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53"/>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6" name="Google Shape;1426;p53"/>
          <p:cNvGrpSpPr/>
          <p:nvPr/>
        </p:nvGrpSpPr>
        <p:grpSpPr>
          <a:xfrm>
            <a:off x="-530342" y="-149912"/>
            <a:ext cx="1618915" cy="4112257"/>
            <a:chOff x="0" y="-47625"/>
            <a:chExt cx="939046" cy="2385300"/>
          </a:xfrm>
        </p:grpSpPr>
        <p:sp>
          <p:nvSpPr>
            <p:cNvPr id="1427" name="Google Shape;1427;p53"/>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53"/>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9" name="Google Shape;1429;p53"/>
          <p:cNvGrpSpPr/>
          <p:nvPr/>
        </p:nvGrpSpPr>
        <p:grpSpPr>
          <a:xfrm>
            <a:off x="734184" y="987892"/>
            <a:ext cx="589025" cy="3538912"/>
            <a:chOff x="0" y="-47625"/>
            <a:chExt cx="399312" cy="2399100"/>
          </a:xfrm>
        </p:grpSpPr>
        <p:sp>
          <p:nvSpPr>
            <p:cNvPr id="1430" name="Google Shape;1430;p53"/>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53"/>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2" name="Google Shape;1432;p53"/>
          <p:cNvGrpSpPr/>
          <p:nvPr/>
        </p:nvGrpSpPr>
        <p:grpSpPr>
          <a:xfrm>
            <a:off x="16265636" y="3243699"/>
            <a:ext cx="1466148" cy="1021803"/>
            <a:chOff x="0" y="-47625"/>
            <a:chExt cx="993931" cy="692701"/>
          </a:xfrm>
        </p:grpSpPr>
        <p:sp>
          <p:nvSpPr>
            <p:cNvPr id="1433" name="Google Shape;1433;p53"/>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53"/>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5" name="Google Shape;1435;p53"/>
          <p:cNvGrpSpPr/>
          <p:nvPr/>
        </p:nvGrpSpPr>
        <p:grpSpPr>
          <a:xfrm>
            <a:off x="16786801" y="-138058"/>
            <a:ext cx="944987" cy="1667896"/>
            <a:chOff x="0" y="-47625"/>
            <a:chExt cx="640626" cy="1130700"/>
          </a:xfrm>
        </p:grpSpPr>
        <p:sp>
          <p:nvSpPr>
            <p:cNvPr id="1436" name="Google Shape;1436;p53"/>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53"/>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38" name="Google Shape;1438;p53"/>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439" name="Google Shape;1439;p53"/>
          <p:cNvPicPr preferRelativeResize="0"/>
          <p:nvPr/>
        </p:nvPicPr>
        <p:blipFill>
          <a:blip r:embed="rId7">
            <a:alphaModFix/>
          </a:blip>
          <a:stretch>
            <a:fillRect/>
          </a:stretch>
        </p:blipFill>
        <p:spPr>
          <a:xfrm>
            <a:off x="14894025" y="2893900"/>
            <a:ext cx="1371600" cy="1371600"/>
          </a:xfrm>
          <a:prstGeom prst="rect">
            <a:avLst/>
          </a:prstGeom>
          <a:noFill/>
          <a:ln>
            <a:noFill/>
          </a:ln>
        </p:spPr>
      </p:pic>
      <p:pic>
        <p:nvPicPr>
          <p:cNvPr id="1440" name="Google Shape;1440;p53"/>
          <p:cNvPicPr preferRelativeResize="0"/>
          <p:nvPr/>
        </p:nvPicPr>
        <p:blipFill>
          <a:blip r:embed="rId8">
            <a:alphaModFix/>
          </a:blip>
          <a:stretch>
            <a:fillRect/>
          </a:stretch>
        </p:blipFill>
        <p:spPr>
          <a:xfrm>
            <a:off x="14770358" y="5949906"/>
            <a:ext cx="1618925" cy="1612769"/>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4" name="Shape 1444"/>
        <p:cNvGrpSpPr/>
        <p:nvPr/>
      </p:nvGrpSpPr>
      <p:grpSpPr>
        <a:xfrm>
          <a:off x="0" y="0"/>
          <a:ext cx="0" cy="0"/>
          <a:chOff x="0" y="0"/>
          <a:chExt cx="0" cy="0"/>
        </a:xfrm>
      </p:grpSpPr>
      <p:sp>
        <p:nvSpPr>
          <p:cNvPr id="1445" name="Google Shape;1445;p5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446" name="Google Shape;1446;p5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447" name="Google Shape;1447;p54"/>
          <p:cNvGrpSpPr/>
          <p:nvPr/>
        </p:nvGrpSpPr>
        <p:grpSpPr>
          <a:xfrm>
            <a:off x="9043322" y="9056170"/>
            <a:ext cx="8688477" cy="964003"/>
            <a:chOff x="0" y="0"/>
            <a:chExt cx="11584636" cy="1285337"/>
          </a:xfrm>
        </p:grpSpPr>
        <p:cxnSp>
          <p:nvCxnSpPr>
            <p:cNvPr id="1448" name="Google Shape;1448;p54"/>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449" name="Google Shape;1449;p54"/>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450" name="Google Shape;1450;p54"/>
          <p:cNvGrpSpPr/>
          <p:nvPr/>
        </p:nvGrpSpPr>
        <p:grpSpPr>
          <a:xfrm>
            <a:off x="14413700" y="5835199"/>
            <a:ext cx="1808716" cy="2281016"/>
            <a:chOff x="0" y="-47625"/>
            <a:chExt cx="1013400" cy="972300"/>
          </a:xfrm>
        </p:grpSpPr>
        <p:sp>
          <p:nvSpPr>
            <p:cNvPr id="1451" name="Google Shape;1451;p54"/>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5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53" name="Google Shape;1453;p54"/>
          <p:cNvGrpSpPr/>
          <p:nvPr/>
        </p:nvGrpSpPr>
        <p:grpSpPr>
          <a:xfrm>
            <a:off x="14413751" y="2614200"/>
            <a:ext cx="1808716" cy="2281016"/>
            <a:chOff x="0" y="-47625"/>
            <a:chExt cx="1013400" cy="972300"/>
          </a:xfrm>
        </p:grpSpPr>
        <p:sp>
          <p:nvSpPr>
            <p:cNvPr id="1454" name="Google Shape;1454;p54"/>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5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56" name="Google Shape;1456;p54"/>
          <p:cNvSpPr txBox="1"/>
          <p:nvPr/>
        </p:nvSpPr>
        <p:spPr>
          <a:xfrm>
            <a:off x="2611625" y="282225"/>
            <a:ext cx="11602800" cy="8835300"/>
          </a:xfrm>
          <a:prstGeom prst="rect">
            <a:avLst/>
          </a:prstGeom>
          <a:noFill/>
          <a:ln>
            <a:noFill/>
          </a:ln>
        </p:spPr>
        <p:txBody>
          <a:bodyPr anchorCtr="0" anchor="t" bIns="0" lIns="0" spcFirstLastPara="1" rIns="0" wrap="square" tIns="0">
            <a:spAutoFit/>
          </a:bodyPr>
          <a:lstStyle/>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Second, the </a:t>
            </a:r>
            <a:r>
              <a:rPr b="1" lang="en-US" sz="4100" u="sng">
                <a:solidFill>
                  <a:srgbClr val="FFFFFF"/>
                </a:solidFill>
                <a:latin typeface="Inria Serif"/>
                <a:ea typeface="Inria Serif"/>
                <a:cs typeface="Inria Serif"/>
                <a:sym typeface="Inria Serif"/>
              </a:rPr>
              <a:t>size of the supervisory board</a:t>
            </a:r>
            <a:r>
              <a:rPr b="1" lang="en-US" sz="4100">
                <a:solidFill>
                  <a:srgbClr val="FFFFFF"/>
                </a:solidFill>
                <a:latin typeface="Inria Serif"/>
                <a:ea typeface="Inria Serif"/>
                <a:cs typeface="Inria Serif"/>
                <a:sym typeface="Inria Serif"/>
              </a:rPr>
              <a:t> is set by law and </a:t>
            </a:r>
            <a:r>
              <a:rPr b="1" lang="en-US" sz="4100">
                <a:solidFill>
                  <a:srgbClr val="FFFFFF"/>
                </a:solidFill>
                <a:latin typeface="Inria Serif"/>
                <a:ea typeface="Inria Serif"/>
                <a:cs typeface="Inria Serif"/>
                <a:sym typeface="Inria Serif"/>
              </a:rPr>
              <a:t>cannot</a:t>
            </a:r>
            <a:r>
              <a:rPr b="1" lang="en-US" sz="4100">
                <a:solidFill>
                  <a:srgbClr val="FFFFFF"/>
                </a:solidFill>
                <a:latin typeface="Inria Serif"/>
                <a:ea typeface="Inria Serif"/>
                <a:cs typeface="Inria Serif"/>
                <a:sym typeface="Inria Serif"/>
              </a:rPr>
              <a:t> be </a:t>
            </a:r>
            <a:r>
              <a:rPr b="1" lang="en-US" sz="4100">
                <a:solidFill>
                  <a:srgbClr val="FFFFFF"/>
                </a:solidFill>
                <a:latin typeface="Inria Serif"/>
                <a:ea typeface="Inria Serif"/>
                <a:cs typeface="Inria Serif"/>
                <a:sym typeface="Inria Serif"/>
              </a:rPr>
              <a:t>changed</a:t>
            </a:r>
            <a:r>
              <a:rPr b="1" lang="en-US" sz="4100">
                <a:solidFill>
                  <a:srgbClr val="FFFFFF"/>
                </a:solidFill>
                <a:latin typeface="Inria Serif"/>
                <a:ea typeface="Inria Serif"/>
                <a:cs typeface="Inria Serif"/>
                <a:sym typeface="Inria Serif"/>
              </a:rPr>
              <a:t> by shareholders.</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Third, in Germany and other countries following this model, </a:t>
            </a:r>
            <a:r>
              <a:rPr b="1" lang="en-US" sz="4100" u="sng">
                <a:solidFill>
                  <a:srgbClr val="FFFFFF"/>
                </a:solidFill>
                <a:latin typeface="Inria Serif"/>
                <a:ea typeface="Inria Serif"/>
                <a:cs typeface="Inria Serif"/>
                <a:sym typeface="Inria Serif"/>
              </a:rPr>
              <a:t>voting right restrictions</a:t>
            </a:r>
            <a:r>
              <a:rPr b="1" lang="en-US" sz="4100">
                <a:solidFill>
                  <a:srgbClr val="FFFFFF"/>
                </a:solidFill>
                <a:latin typeface="Inria Serif"/>
                <a:ea typeface="Inria Serif"/>
                <a:cs typeface="Inria Serif"/>
                <a:sym typeface="Inria Serif"/>
              </a:rPr>
              <a:t> are legal, these limit a shareholder to voting a certain percentage of the corporation’s total </a:t>
            </a:r>
            <a:r>
              <a:rPr b="1" lang="en-US" sz="4100">
                <a:solidFill>
                  <a:srgbClr val="FFFFFF"/>
                </a:solidFill>
                <a:latin typeface="Inria Serif"/>
                <a:ea typeface="Inria Serif"/>
                <a:cs typeface="Inria Serif"/>
                <a:sym typeface="Inria Serif"/>
              </a:rPr>
              <a:t>share</a:t>
            </a:r>
            <a:r>
              <a:rPr b="1" lang="en-US" sz="4100">
                <a:solidFill>
                  <a:srgbClr val="FFFFFF"/>
                </a:solidFill>
                <a:latin typeface="Inria Serif"/>
                <a:ea typeface="Inria Serif"/>
                <a:cs typeface="Inria Serif"/>
                <a:sym typeface="Inria Serif"/>
              </a:rPr>
              <a:t> capital, regardless of share ownership position.</a:t>
            </a:r>
            <a:endParaRPr b="1" sz="4100">
              <a:solidFill>
                <a:srgbClr val="FFFFFF"/>
              </a:solidFill>
              <a:latin typeface="Inria Serif"/>
              <a:ea typeface="Inria Serif"/>
              <a:cs typeface="Inria Serif"/>
              <a:sym typeface="Inria Serif"/>
            </a:endParaRPr>
          </a:p>
          <a:p>
            <a:pPr indent="45720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457" name="Google Shape;1457;p54"/>
          <p:cNvGrpSpPr/>
          <p:nvPr/>
        </p:nvGrpSpPr>
        <p:grpSpPr>
          <a:xfrm>
            <a:off x="17259300" y="282224"/>
            <a:ext cx="3118066" cy="3680084"/>
            <a:chOff x="0" y="-47625"/>
            <a:chExt cx="2113800" cy="2494803"/>
          </a:xfrm>
        </p:grpSpPr>
        <p:sp>
          <p:nvSpPr>
            <p:cNvPr id="1458" name="Google Shape;1458;p54"/>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54"/>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0" name="Google Shape;1460;p54"/>
          <p:cNvGrpSpPr/>
          <p:nvPr/>
        </p:nvGrpSpPr>
        <p:grpSpPr>
          <a:xfrm>
            <a:off x="-530342" y="-149912"/>
            <a:ext cx="1618915" cy="4112257"/>
            <a:chOff x="0" y="-47625"/>
            <a:chExt cx="939046" cy="2385300"/>
          </a:xfrm>
        </p:grpSpPr>
        <p:sp>
          <p:nvSpPr>
            <p:cNvPr id="1461" name="Google Shape;1461;p54"/>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54"/>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3" name="Google Shape;1463;p54"/>
          <p:cNvGrpSpPr/>
          <p:nvPr/>
        </p:nvGrpSpPr>
        <p:grpSpPr>
          <a:xfrm>
            <a:off x="734184" y="987892"/>
            <a:ext cx="589025" cy="3538912"/>
            <a:chOff x="0" y="-47625"/>
            <a:chExt cx="399312" cy="2399100"/>
          </a:xfrm>
        </p:grpSpPr>
        <p:sp>
          <p:nvSpPr>
            <p:cNvPr id="1464" name="Google Shape;1464;p54"/>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54"/>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6" name="Google Shape;1466;p54"/>
          <p:cNvGrpSpPr/>
          <p:nvPr/>
        </p:nvGrpSpPr>
        <p:grpSpPr>
          <a:xfrm>
            <a:off x="16265636" y="3243699"/>
            <a:ext cx="1466148" cy="1021803"/>
            <a:chOff x="0" y="-47625"/>
            <a:chExt cx="993931" cy="692701"/>
          </a:xfrm>
        </p:grpSpPr>
        <p:sp>
          <p:nvSpPr>
            <p:cNvPr id="1467" name="Google Shape;1467;p54"/>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54"/>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9" name="Google Shape;1469;p54"/>
          <p:cNvGrpSpPr/>
          <p:nvPr/>
        </p:nvGrpSpPr>
        <p:grpSpPr>
          <a:xfrm>
            <a:off x="16786801" y="-138058"/>
            <a:ext cx="944987" cy="1667896"/>
            <a:chOff x="0" y="-47625"/>
            <a:chExt cx="640626" cy="1130700"/>
          </a:xfrm>
        </p:grpSpPr>
        <p:sp>
          <p:nvSpPr>
            <p:cNvPr id="1470" name="Google Shape;1470;p54"/>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54"/>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72" name="Google Shape;1472;p54"/>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473" name="Google Shape;1473;p54"/>
          <p:cNvPicPr preferRelativeResize="0"/>
          <p:nvPr/>
        </p:nvPicPr>
        <p:blipFill>
          <a:blip r:embed="rId7">
            <a:alphaModFix/>
          </a:blip>
          <a:stretch>
            <a:fillRect/>
          </a:stretch>
        </p:blipFill>
        <p:spPr>
          <a:xfrm>
            <a:off x="14894025" y="2893900"/>
            <a:ext cx="1371600" cy="1371600"/>
          </a:xfrm>
          <a:prstGeom prst="rect">
            <a:avLst/>
          </a:prstGeom>
          <a:noFill/>
          <a:ln>
            <a:noFill/>
          </a:ln>
        </p:spPr>
      </p:pic>
      <p:pic>
        <p:nvPicPr>
          <p:cNvPr id="1474" name="Google Shape;1474;p54"/>
          <p:cNvPicPr preferRelativeResize="0"/>
          <p:nvPr/>
        </p:nvPicPr>
        <p:blipFill>
          <a:blip r:embed="rId8">
            <a:alphaModFix/>
          </a:blip>
          <a:stretch>
            <a:fillRect/>
          </a:stretch>
        </p:blipFill>
        <p:spPr>
          <a:xfrm>
            <a:off x="14770358" y="5949906"/>
            <a:ext cx="1618925" cy="1612769"/>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8" name="Shape 1478"/>
        <p:cNvGrpSpPr/>
        <p:nvPr/>
      </p:nvGrpSpPr>
      <p:grpSpPr>
        <a:xfrm>
          <a:off x="0" y="0"/>
          <a:ext cx="0" cy="0"/>
          <a:chOff x="0" y="0"/>
          <a:chExt cx="0" cy="0"/>
        </a:xfrm>
      </p:grpSpPr>
      <p:sp>
        <p:nvSpPr>
          <p:cNvPr id="1479" name="Google Shape;1479;p5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480" name="Google Shape;1480;p5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481" name="Google Shape;1481;p55"/>
          <p:cNvGrpSpPr/>
          <p:nvPr/>
        </p:nvGrpSpPr>
        <p:grpSpPr>
          <a:xfrm>
            <a:off x="9043322" y="9056170"/>
            <a:ext cx="8688477" cy="964003"/>
            <a:chOff x="0" y="0"/>
            <a:chExt cx="11584636" cy="1285337"/>
          </a:xfrm>
        </p:grpSpPr>
        <p:cxnSp>
          <p:nvCxnSpPr>
            <p:cNvPr id="1482" name="Google Shape;1482;p55"/>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483" name="Google Shape;1483;p55"/>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484" name="Google Shape;1484;p55"/>
          <p:cNvGrpSpPr/>
          <p:nvPr/>
        </p:nvGrpSpPr>
        <p:grpSpPr>
          <a:xfrm>
            <a:off x="13844990" y="5835192"/>
            <a:ext cx="2377436" cy="2281016"/>
            <a:chOff x="0" y="-47625"/>
            <a:chExt cx="1013400" cy="972300"/>
          </a:xfrm>
        </p:grpSpPr>
        <p:sp>
          <p:nvSpPr>
            <p:cNvPr id="1485" name="Google Shape;1485;p55"/>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55"/>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7" name="Google Shape;1487;p55"/>
          <p:cNvGrpSpPr/>
          <p:nvPr/>
        </p:nvGrpSpPr>
        <p:grpSpPr>
          <a:xfrm>
            <a:off x="13844995" y="2614204"/>
            <a:ext cx="2377436" cy="2281016"/>
            <a:chOff x="0" y="-47625"/>
            <a:chExt cx="1013400" cy="972300"/>
          </a:xfrm>
        </p:grpSpPr>
        <p:sp>
          <p:nvSpPr>
            <p:cNvPr id="1488" name="Google Shape;1488;p55"/>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55"/>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90" name="Google Shape;1490;p55"/>
          <p:cNvSpPr txBox="1"/>
          <p:nvPr/>
        </p:nvSpPr>
        <p:spPr>
          <a:xfrm>
            <a:off x="2514600" y="787927"/>
            <a:ext cx="10407300" cy="7573200"/>
          </a:xfrm>
          <a:prstGeom prst="rect">
            <a:avLst/>
          </a:prstGeom>
          <a:noFill/>
          <a:ln>
            <a:noFill/>
          </a:ln>
        </p:spPr>
        <p:txBody>
          <a:bodyPr anchorCtr="0" anchor="t" bIns="0" lIns="0" spcFirstLastPara="1" rIns="0" wrap="square" tIns="0">
            <a:spAutoFit/>
          </a:bodyPr>
          <a:lstStyle/>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KEY PLAYERS</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	</a:t>
            </a:r>
            <a:r>
              <a:rPr b="1" lang="en-US" sz="4100" u="sng">
                <a:solidFill>
                  <a:srgbClr val="FFFFFF"/>
                </a:solidFill>
                <a:latin typeface="Inria Serif"/>
                <a:ea typeface="Inria Serif"/>
                <a:cs typeface="Inria Serif"/>
                <a:sym typeface="Inria Serif"/>
              </a:rPr>
              <a:t>German banks</a:t>
            </a:r>
            <a:r>
              <a:rPr b="1" lang="en-US" sz="4100">
                <a:solidFill>
                  <a:srgbClr val="FFFFFF"/>
                </a:solidFill>
                <a:latin typeface="Inria Serif"/>
                <a:ea typeface="Inria Serif"/>
                <a:cs typeface="Inria Serif"/>
                <a:sym typeface="Inria Serif"/>
              </a:rPr>
              <a:t>, and to a lesser extent, </a:t>
            </a:r>
            <a:r>
              <a:rPr b="1" lang="en-US" sz="4100" u="sng">
                <a:solidFill>
                  <a:srgbClr val="FFFFFF"/>
                </a:solidFill>
                <a:latin typeface="Inria Serif"/>
                <a:ea typeface="Inria Serif"/>
                <a:cs typeface="Inria Serif"/>
                <a:sym typeface="Inria Serif"/>
              </a:rPr>
              <a:t>corporate shareholders</a:t>
            </a:r>
            <a:r>
              <a:rPr b="1" lang="en-US" sz="4100">
                <a:solidFill>
                  <a:srgbClr val="FFFFFF"/>
                </a:solidFill>
                <a:latin typeface="Inria Serif"/>
                <a:ea typeface="Inria Serif"/>
                <a:cs typeface="Inria Serif"/>
                <a:sym typeface="Inria Serif"/>
              </a:rPr>
              <a:t>, are the key players in the German corporate </a:t>
            </a:r>
            <a:r>
              <a:rPr b="1" lang="en-US" sz="4100">
                <a:solidFill>
                  <a:srgbClr val="FFFFFF"/>
                </a:solidFill>
                <a:latin typeface="Inria Serif"/>
                <a:ea typeface="Inria Serif"/>
                <a:cs typeface="Inria Serif"/>
                <a:sym typeface="Inria Serif"/>
              </a:rPr>
              <a:t>governance</a:t>
            </a:r>
            <a:r>
              <a:rPr b="1" lang="en-US" sz="4100">
                <a:solidFill>
                  <a:srgbClr val="FFFFFF"/>
                </a:solidFill>
                <a:latin typeface="Inria Serif"/>
                <a:ea typeface="Inria Serif"/>
                <a:cs typeface="Inria Serif"/>
                <a:sym typeface="Inria Serif"/>
              </a:rPr>
              <a:t> system.  Similar to the Japanese system described above, banks usually play a multi-faceted role as shareholder, lender, issuer of both equity and debt, depository.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491" name="Google Shape;1491;p55"/>
          <p:cNvGrpSpPr/>
          <p:nvPr/>
        </p:nvGrpSpPr>
        <p:grpSpPr>
          <a:xfrm>
            <a:off x="17259300" y="282224"/>
            <a:ext cx="3118066" cy="3680084"/>
            <a:chOff x="0" y="-47625"/>
            <a:chExt cx="2113800" cy="2494803"/>
          </a:xfrm>
        </p:grpSpPr>
        <p:sp>
          <p:nvSpPr>
            <p:cNvPr id="1492" name="Google Shape;1492;p55"/>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55"/>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4" name="Google Shape;1494;p55"/>
          <p:cNvGrpSpPr/>
          <p:nvPr/>
        </p:nvGrpSpPr>
        <p:grpSpPr>
          <a:xfrm>
            <a:off x="-530342" y="-149912"/>
            <a:ext cx="1618915" cy="4112257"/>
            <a:chOff x="0" y="-47625"/>
            <a:chExt cx="939046" cy="2385300"/>
          </a:xfrm>
        </p:grpSpPr>
        <p:sp>
          <p:nvSpPr>
            <p:cNvPr id="1495" name="Google Shape;1495;p55"/>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55"/>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7" name="Google Shape;1497;p55"/>
          <p:cNvGrpSpPr/>
          <p:nvPr/>
        </p:nvGrpSpPr>
        <p:grpSpPr>
          <a:xfrm>
            <a:off x="734184" y="987892"/>
            <a:ext cx="589025" cy="3538912"/>
            <a:chOff x="0" y="-47625"/>
            <a:chExt cx="399312" cy="2399100"/>
          </a:xfrm>
        </p:grpSpPr>
        <p:sp>
          <p:nvSpPr>
            <p:cNvPr id="1498" name="Google Shape;1498;p55"/>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55"/>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00" name="Google Shape;1500;p55"/>
          <p:cNvGrpSpPr/>
          <p:nvPr/>
        </p:nvGrpSpPr>
        <p:grpSpPr>
          <a:xfrm>
            <a:off x="16265636" y="3243699"/>
            <a:ext cx="1466148" cy="1021803"/>
            <a:chOff x="0" y="-47625"/>
            <a:chExt cx="993931" cy="692701"/>
          </a:xfrm>
        </p:grpSpPr>
        <p:sp>
          <p:nvSpPr>
            <p:cNvPr id="1501" name="Google Shape;1501;p55"/>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55"/>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03" name="Google Shape;1503;p55"/>
          <p:cNvGrpSpPr/>
          <p:nvPr/>
        </p:nvGrpSpPr>
        <p:grpSpPr>
          <a:xfrm>
            <a:off x="16786801" y="-138058"/>
            <a:ext cx="944987" cy="1667896"/>
            <a:chOff x="0" y="-47625"/>
            <a:chExt cx="640626" cy="1130700"/>
          </a:xfrm>
        </p:grpSpPr>
        <p:sp>
          <p:nvSpPr>
            <p:cNvPr id="1504" name="Google Shape;1504;p55"/>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55"/>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06" name="Google Shape;1506;p55"/>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507" name="Google Shape;1507;p55"/>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508" name="Google Shape;1508;p55"/>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2" name="Shape 1512"/>
        <p:cNvGrpSpPr/>
        <p:nvPr/>
      </p:nvGrpSpPr>
      <p:grpSpPr>
        <a:xfrm>
          <a:off x="0" y="0"/>
          <a:ext cx="0" cy="0"/>
          <a:chOff x="0" y="0"/>
          <a:chExt cx="0" cy="0"/>
        </a:xfrm>
      </p:grpSpPr>
      <p:sp>
        <p:nvSpPr>
          <p:cNvPr id="1513" name="Google Shape;1513;p5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514" name="Google Shape;1514;p5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515" name="Google Shape;1515;p56"/>
          <p:cNvGrpSpPr/>
          <p:nvPr/>
        </p:nvGrpSpPr>
        <p:grpSpPr>
          <a:xfrm>
            <a:off x="9043322" y="9056170"/>
            <a:ext cx="8688477" cy="964003"/>
            <a:chOff x="0" y="0"/>
            <a:chExt cx="11584636" cy="1285337"/>
          </a:xfrm>
        </p:grpSpPr>
        <p:cxnSp>
          <p:nvCxnSpPr>
            <p:cNvPr id="1516" name="Google Shape;1516;p56"/>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517" name="Google Shape;1517;p56"/>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518" name="Google Shape;1518;p56"/>
          <p:cNvGrpSpPr/>
          <p:nvPr/>
        </p:nvGrpSpPr>
        <p:grpSpPr>
          <a:xfrm>
            <a:off x="13844990" y="5835192"/>
            <a:ext cx="2377436" cy="2281016"/>
            <a:chOff x="0" y="-47625"/>
            <a:chExt cx="1013400" cy="972300"/>
          </a:xfrm>
        </p:grpSpPr>
        <p:sp>
          <p:nvSpPr>
            <p:cNvPr id="1519" name="Google Shape;1519;p56"/>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56"/>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1" name="Google Shape;1521;p56"/>
          <p:cNvGrpSpPr/>
          <p:nvPr/>
        </p:nvGrpSpPr>
        <p:grpSpPr>
          <a:xfrm>
            <a:off x="13844995" y="2614204"/>
            <a:ext cx="2377436" cy="2281016"/>
            <a:chOff x="0" y="-47625"/>
            <a:chExt cx="1013400" cy="972300"/>
          </a:xfrm>
        </p:grpSpPr>
        <p:sp>
          <p:nvSpPr>
            <p:cNvPr id="1522" name="Google Shape;1522;p56"/>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56"/>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24" name="Google Shape;1524;p56"/>
          <p:cNvSpPr txBox="1"/>
          <p:nvPr/>
        </p:nvSpPr>
        <p:spPr>
          <a:xfrm>
            <a:off x="2611625" y="1136275"/>
            <a:ext cx="10407300" cy="7573200"/>
          </a:xfrm>
          <a:prstGeom prst="rect">
            <a:avLst/>
          </a:prstGeom>
          <a:noFill/>
          <a:ln>
            <a:noFill/>
          </a:ln>
        </p:spPr>
        <p:txBody>
          <a:bodyPr anchorCtr="0" anchor="t" bIns="0" lIns="0" spcFirstLastPara="1" rIns="0" wrap="square" tIns="0">
            <a:spAutoFit/>
          </a:bodyPr>
          <a:lstStyle/>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SHARE OWNERSHIP PATTERN</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	</a:t>
            </a:r>
            <a:r>
              <a:rPr b="1" lang="en-US" sz="4100" u="sng">
                <a:solidFill>
                  <a:srgbClr val="FFFFFF"/>
                </a:solidFill>
                <a:latin typeface="Inria Serif"/>
                <a:ea typeface="Inria Serif"/>
                <a:cs typeface="Inria Serif"/>
                <a:sym typeface="Inria Serif"/>
              </a:rPr>
              <a:t>German banks and corporations</a:t>
            </a:r>
            <a:r>
              <a:rPr b="1" lang="en-US" sz="4100">
                <a:solidFill>
                  <a:srgbClr val="FFFFFF"/>
                </a:solidFill>
                <a:latin typeface="Inria Serif"/>
                <a:ea typeface="Inria Serif"/>
                <a:cs typeface="Inria Serif"/>
                <a:sym typeface="Inria Serif"/>
              </a:rPr>
              <a:t> are the dominant shareholders in Germany.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	The </a:t>
            </a:r>
            <a:r>
              <a:rPr b="1" lang="en-US" sz="4100">
                <a:solidFill>
                  <a:srgbClr val="FFFFFF"/>
                </a:solidFill>
                <a:latin typeface="Inria Serif"/>
                <a:ea typeface="Inria Serif"/>
                <a:cs typeface="Inria Serif"/>
                <a:sym typeface="Inria Serif"/>
              </a:rPr>
              <a:t>composition</a:t>
            </a:r>
            <a:r>
              <a:rPr b="1" lang="en-US" sz="4100">
                <a:solidFill>
                  <a:srgbClr val="FFFFFF"/>
                </a:solidFill>
                <a:latin typeface="Inria Serif"/>
                <a:ea typeface="Inria Serif"/>
                <a:cs typeface="Inria Serif"/>
                <a:sym typeface="Inria Serif"/>
              </a:rPr>
              <a:t> of the management board (“</a:t>
            </a:r>
            <a:r>
              <a:rPr b="1" lang="en-US" sz="4100" u="sng">
                <a:solidFill>
                  <a:srgbClr val="FFFFFF"/>
                </a:solidFill>
                <a:latin typeface="Inria Serif"/>
                <a:ea typeface="Inria Serif"/>
                <a:cs typeface="Inria Serif"/>
                <a:sym typeface="Inria Serif"/>
              </a:rPr>
              <a:t>Vorstand</a:t>
            </a:r>
            <a:r>
              <a:rPr b="1" lang="en-US" sz="4100">
                <a:solidFill>
                  <a:srgbClr val="FFFFFF"/>
                </a:solidFill>
                <a:latin typeface="Inria Serif"/>
                <a:ea typeface="Inria Serif"/>
                <a:cs typeface="Inria Serif"/>
                <a:sym typeface="Inria Serif"/>
              </a:rPr>
              <a:t>”) and supervisory board (“</a:t>
            </a:r>
            <a:r>
              <a:rPr b="1" lang="en-US" sz="4100" u="sng">
                <a:solidFill>
                  <a:srgbClr val="FFFFFF"/>
                </a:solidFill>
                <a:latin typeface="Inria Serif"/>
                <a:ea typeface="Inria Serif"/>
                <a:cs typeface="Inria Serif"/>
                <a:sym typeface="Inria Serif"/>
              </a:rPr>
              <a:t>Aufsichtsrat”</a:t>
            </a:r>
            <a:r>
              <a:rPr b="1" lang="en-US" sz="4100">
                <a:solidFill>
                  <a:srgbClr val="FFFFFF"/>
                </a:solidFill>
                <a:latin typeface="Inria Serif"/>
                <a:ea typeface="Inria Serif"/>
                <a:cs typeface="Inria Serif"/>
                <a:sym typeface="Inria Serif"/>
              </a:rPr>
              <a:t>) in the German model.  The two tiered board structure is a unique construction of the German model.</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525" name="Google Shape;1525;p56"/>
          <p:cNvGrpSpPr/>
          <p:nvPr/>
        </p:nvGrpSpPr>
        <p:grpSpPr>
          <a:xfrm>
            <a:off x="17259300" y="282224"/>
            <a:ext cx="3118066" cy="3680084"/>
            <a:chOff x="0" y="-47625"/>
            <a:chExt cx="2113800" cy="2494803"/>
          </a:xfrm>
        </p:grpSpPr>
        <p:sp>
          <p:nvSpPr>
            <p:cNvPr id="1526" name="Google Shape;1526;p56"/>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56"/>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8" name="Google Shape;1528;p56"/>
          <p:cNvGrpSpPr/>
          <p:nvPr/>
        </p:nvGrpSpPr>
        <p:grpSpPr>
          <a:xfrm>
            <a:off x="-530342" y="-149912"/>
            <a:ext cx="1618915" cy="4112257"/>
            <a:chOff x="0" y="-47625"/>
            <a:chExt cx="939046" cy="2385300"/>
          </a:xfrm>
        </p:grpSpPr>
        <p:sp>
          <p:nvSpPr>
            <p:cNvPr id="1529" name="Google Shape;1529;p56"/>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56"/>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1" name="Google Shape;1531;p56"/>
          <p:cNvGrpSpPr/>
          <p:nvPr/>
        </p:nvGrpSpPr>
        <p:grpSpPr>
          <a:xfrm>
            <a:off x="734184" y="987892"/>
            <a:ext cx="589025" cy="3538912"/>
            <a:chOff x="0" y="-47625"/>
            <a:chExt cx="399312" cy="2399100"/>
          </a:xfrm>
        </p:grpSpPr>
        <p:sp>
          <p:nvSpPr>
            <p:cNvPr id="1532" name="Google Shape;1532;p56"/>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56"/>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4" name="Google Shape;1534;p56"/>
          <p:cNvGrpSpPr/>
          <p:nvPr/>
        </p:nvGrpSpPr>
        <p:grpSpPr>
          <a:xfrm>
            <a:off x="16265636" y="3243699"/>
            <a:ext cx="1466148" cy="1021803"/>
            <a:chOff x="0" y="-47625"/>
            <a:chExt cx="993931" cy="692701"/>
          </a:xfrm>
        </p:grpSpPr>
        <p:sp>
          <p:nvSpPr>
            <p:cNvPr id="1535" name="Google Shape;1535;p56"/>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56"/>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7" name="Google Shape;1537;p56"/>
          <p:cNvGrpSpPr/>
          <p:nvPr/>
        </p:nvGrpSpPr>
        <p:grpSpPr>
          <a:xfrm>
            <a:off x="16786801" y="-138058"/>
            <a:ext cx="944987" cy="1667896"/>
            <a:chOff x="0" y="-47625"/>
            <a:chExt cx="640626" cy="1130700"/>
          </a:xfrm>
        </p:grpSpPr>
        <p:sp>
          <p:nvSpPr>
            <p:cNvPr id="1538" name="Google Shape;1538;p56"/>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56"/>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40" name="Google Shape;1540;p56"/>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541" name="Google Shape;1541;p56"/>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542" name="Google Shape;1542;p56"/>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6" name="Shape 1546"/>
        <p:cNvGrpSpPr/>
        <p:nvPr/>
      </p:nvGrpSpPr>
      <p:grpSpPr>
        <a:xfrm>
          <a:off x="0" y="0"/>
          <a:ext cx="0" cy="0"/>
          <a:chOff x="0" y="0"/>
          <a:chExt cx="0" cy="0"/>
        </a:xfrm>
      </p:grpSpPr>
      <p:sp>
        <p:nvSpPr>
          <p:cNvPr id="1547" name="Google Shape;1547;p57"/>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548" name="Google Shape;1548;p57"/>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549" name="Google Shape;1549;p57"/>
          <p:cNvGrpSpPr/>
          <p:nvPr/>
        </p:nvGrpSpPr>
        <p:grpSpPr>
          <a:xfrm>
            <a:off x="9043322" y="9056170"/>
            <a:ext cx="8688477" cy="964003"/>
            <a:chOff x="0" y="0"/>
            <a:chExt cx="11584636" cy="1285337"/>
          </a:xfrm>
        </p:grpSpPr>
        <p:cxnSp>
          <p:nvCxnSpPr>
            <p:cNvPr id="1550" name="Google Shape;1550;p57"/>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551" name="Google Shape;1551;p57"/>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552" name="Google Shape;1552;p57"/>
          <p:cNvGrpSpPr/>
          <p:nvPr/>
        </p:nvGrpSpPr>
        <p:grpSpPr>
          <a:xfrm>
            <a:off x="13844990" y="5835192"/>
            <a:ext cx="2377436" cy="2281016"/>
            <a:chOff x="0" y="-47625"/>
            <a:chExt cx="1013400" cy="972300"/>
          </a:xfrm>
        </p:grpSpPr>
        <p:sp>
          <p:nvSpPr>
            <p:cNvPr id="1553" name="Google Shape;1553;p57"/>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57"/>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5" name="Google Shape;1555;p57"/>
          <p:cNvGrpSpPr/>
          <p:nvPr/>
        </p:nvGrpSpPr>
        <p:grpSpPr>
          <a:xfrm>
            <a:off x="13844995" y="2614204"/>
            <a:ext cx="2377436" cy="2281016"/>
            <a:chOff x="0" y="-47625"/>
            <a:chExt cx="1013400" cy="972300"/>
          </a:xfrm>
        </p:grpSpPr>
        <p:sp>
          <p:nvSpPr>
            <p:cNvPr id="1556" name="Google Shape;1556;p57"/>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57"/>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58" name="Google Shape;1558;p57"/>
          <p:cNvSpPr txBox="1"/>
          <p:nvPr/>
        </p:nvSpPr>
        <p:spPr>
          <a:xfrm>
            <a:off x="2611625" y="1136275"/>
            <a:ext cx="10407300" cy="5679900"/>
          </a:xfrm>
          <a:prstGeom prst="rect">
            <a:avLst/>
          </a:prstGeom>
          <a:noFill/>
          <a:ln>
            <a:noFill/>
          </a:ln>
        </p:spPr>
        <p:txBody>
          <a:bodyPr anchorCtr="0" anchor="t" bIns="0" lIns="0" spcFirstLastPara="1" rIns="0" wrap="square" tIns="0">
            <a:spAutoFit/>
          </a:bodyPr>
          <a:lstStyle/>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DISCLOSURE</a:t>
            </a:r>
            <a:r>
              <a:rPr b="1" lang="en-US" sz="4100">
                <a:solidFill>
                  <a:srgbClr val="FFFFFF"/>
                </a:solidFill>
                <a:latin typeface="Inria Serif"/>
                <a:ea typeface="Inria Serif"/>
                <a:cs typeface="Inria Serif"/>
                <a:sym typeface="Inria Serif"/>
              </a:rPr>
              <a:t> REQUIREMENTS</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	in Germany are relatively stringent, but not as stringent as in the US.  Corporations are required to disclose a wide range of information in the annual </a:t>
            </a:r>
            <a:r>
              <a:rPr b="1" lang="en-US" sz="4100">
                <a:solidFill>
                  <a:srgbClr val="FFFFFF"/>
                </a:solidFill>
                <a:latin typeface="Inria Serif"/>
                <a:ea typeface="Inria Serif"/>
                <a:cs typeface="Inria Serif"/>
                <a:sym typeface="Inria Serif"/>
              </a:rPr>
              <a:t>report</a:t>
            </a:r>
            <a:r>
              <a:rPr b="1" lang="en-US" sz="4100">
                <a:solidFill>
                  <a:srgbClr val="FFFFFF"/>
                </a:solidFill>
                <a:latin typeface="Inria Serif"/>
                <a:ea typeface="Inria Serif"/>
                <a:cs typeface="Inria Serif"/>
                <a:sym typeface="Inria Serif"/>
              </a:rPr>
              <a:t> and/or agenda for the AGM, including:</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559" name="Google Shape;1559;p57"/>
          <p:cNvGrpSpPr/>
          <p:nvPr/>
        </p:nvGrpSpPr>
        <p:grpSpPr>
          <a:xfrm>
            <a:off x="17259300" y="282224"/>
            <a:ext cx="3118066" cy="3680084"/>
            <a:chOff x="0" y="-47625"/>
            <a:chExt cx="2113800" cy="2494803"/>
          </a:xfrm>
        </p:grpSpPr>
        <p:sp>
          <p:nvSpPr>
            <p:cNvPr id="1560" name="Google Shape;1560;p57"/>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57"/>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2" name="Google Shape;1562;p57"/>
          <p:cNvGrpSpPr/>
          <p:nvPr/>
        </p:nvGrpSpPr>
        <p:grpSpPr>
          <a:xfrm>
            <a:off x="-530342" y="-149912"/>
            <a:ext cx="1618915" cy="4112257"/>
            <a:chOff x="0" y="-47625"/>
            <a:chExt cx="939046" cy="2385300"/>
          </a:xfrm>
        </p:grpSpPr>
        <p:sp>
          <p:nvSpPr>
            <p:cNvPr id="1563" name="Google Shape;1563;p57"/>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57"/>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5" name="Google Shape;1565;p57"/>
          <p:cNvGrpSpPr/>
          <p:nvPr/>
        </p:nvGrpSpPr>
        <p:grpSpPr>
          <a:xfrm>
            <a:off x="734184" y="987892"/>
            <a:ext cx="589025" cy="3538912"/>
            <a:chOff x="0" y="-47625"/>
            <a:chExt cx="399312" cy="2399100"/>
          </a:xfrm>
        </p:grpSpPr>
        <p:sp>
          <p:nvSpPr>
            <p:cNvPr id="1566" name="Google Shape;1566;p57"/>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57"/>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8" name="Google Shape;1568;p57"/>
          <p:cNvGrpSpPr/>
          <p:nvPr/>
        </p:nvGrpSpPr>
        <p:grpSpPr>
          <a:xfrm>
            <a:off x="16265636" y="3243699"/>
            <a:ext cx="1466148" cy="1021803"/>
            <a:chOff x="0" y="-47625"/>
            <a:chExt cx="993931" cy="692701"/>
          </a:xfrm>
        </p:grpSpPr>
        <p:sp>
          <p:nvSpPr>
            <p:cNvPr id="1569" name="Google Shape;1569;p57"/>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57"/>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71" name="Google Shape;1571;p57"/>
          <p:cNvGrpSpPr/>
          <p:nvPr/>
        </p:nvGrpSpPr>
        <p:grpSpPr>
          <a:xfrm>
            <a:off x="16786801" y="-138058"/>
            <a:ext cx="944987" cy="1667896"/>
            <a:chOff x="0" y="-47625"/>
            <a:chExt cx="640626" cy="1130700"/>
          </a:xfrm>
        </p:grpSpPr>
        <p:sp>
          <p:nvSpPr>
            <p:cNvPr id="1572" name="Google Shape;1572;p57"/>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57"/>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74" name="Google Shape;1574;p57"/>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575" name="Google Shape;1575;p57"/>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576" name="Google Shape;1576;p57"/>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0" name="Shape 1580"/>
        <p:cNvGrpSpPr/>
        <p:nvPr/>
      </p:nvGrpSpPr>
      <p:grpSpPr>
        <a:xfrm>
          <a:off x="0" y="0"/>
          <a:ext cx="0" cy="0"/>
          <a:chOff x="0" y="0"/>
          <a:chExt cx="0" cy="0"/>
        </a:xfrm>
      </p:grpSpPr>
      <p:sp>
        <p:nvSpPr>
          <p:cNvPr id="1581" name="Google Shape;1581;p58"/>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582" name="Google Shape;1582;p58"/>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583" name="Google Shape;1583;p58"/>
          <p:cNvGrpSpPr/>
          <p:nvPr/>
        </p:nvGrpSpPr>
        <p:grpSpPr>
          <a:xfrm>
            <a:off x="9043322" y="9056170"/>
            <a:ext cx="8688477" cy="964003"/>
            <a:chOff x="0" y="0"/>
            <a:chExt cx="11584636" cy="1285337"/>
          </a:xfrm>
        </p:grpSpPr>
        <p:cxnSp>
          <p:nvCxnSpPr>
            <p:cNvPr id="1584" name="Google Shape;1584;p58"/>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585" name="Google Shape;1585;p58"/>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586" name="Google Shape;1586;p58"/>
          <p:cNvGrpSpPr/>
          <p:nvPr/>
        </p:nvGrpSpPr>
        <p:grpSpPr>
          <a:xfrm>
            <a:off x="13844990" y="5835192"/>
            <a:ext cx="2377436" cy="2281016"/>
            <a:chOff x="0" y="-47625"/>
            <a:chExt cx="1013400" cy="972300"/>
          </a:xfrm>
        </p:grpSpPr>
        <p:sp>
          <p:nvSpPr>
            <p:cNvPr id="1587" name="Google Shape;1587;p58"/>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58"/>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9" name="Google Shape;1589;p58"/>
          <p:cNvGrpSpPr/>
          <p:nvPr/>
        </p:nvGrpSpPr>
        <p:grpSpPr>
          <a:xfrm>
            <a:off x="13844995" y="2614204"/>
            <a:ext cx="2377436" cy="2281016"/>
            <a:chOff x="0" y="-47625"/>
            <a:chExt cx="1013400" cy="972300"/>
          </a:xfrm>
        </p:grpSpPr>
        <p:sp>
          <p:nvSpPr>
            <p:cNvPr id="1590" name="Google Shape;1590;p58"/>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58"/>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92" name="Google Shape;1592;p58"/>
          <p:cNvSpPr txBox="1"/>
          <p:nvPr/>
        </p:nvSpPr>
        <p:spPr>
          <a:xfrm>
            <a:off x="2611625" y="1136275"/>
            <a:ext cx="10407300" cy="7573200"/>
          </a:xfrm>
          <a:prstGeom prst="rect">
            <a:avLst/>
          </a:prstGeom>
          <a:noFill/>
          <a:ln>
            <a:noFill/>
          </a:ln>
        </p:spPr>
        <p:txBody>
          <a:bodyPr anchorCtr="0" anchor="t" bIns="0" lIns="0" spcFirstLastPara="1" rIns="0" wrap="square" tIns="0">
            <a:spAutoFit/>
          </a:bodyPr>
          <a:lstStyle/>
          <a:p>
            <a:pPr indent="-488950" lvl="0" marL="457200" marR="0" rtl="0" algn="just">
              <a:lnSpc>
                <a:spcPct val="100000"/>
              </a:lnSpc>
              <a:spcBef>
                <a:spcPts val="0"/>
              </a:spcBef>
              <a:spcAft>
                <a:spcPts val="0"/>
              </a:spcAft>
              <a:buClr>
                <a:srgbClr val="191919"/>
              </a:buClr>
              <a:buSzPts val="4100"/>
              <a:buAutoNum type="arabicPeriod"/>
            </a:pPr>
            <a:r>
              <a:rPr lang="en-US" sz="4100">
                <a:solidFill>
                  <a:srgbClr val="FFFFFF"/>
                </a:solidFill>
                <a:latin typeface="Inria Serif"/>
                <a:ea typeface="Inria Serif"/>
                <a:cs typeface="Inria Serif"/>
                <a:sym typeface="Inria Serif"/>
              </a:rPr>
              <a:t>corporate </a:t>
            </a:r>
            <a:r>
              <a:rPr lang="en-US" sz="4100">
                <a:solidFill>
                  <a:srgbClr val="FFFFFF"/>
                </a:solidFill>
                <a:latin typeface="Inria Serif"/>
                <a:ea typeface="Inria Serif"/>
                <a:cs typeface="Inria Serif"/>
                <a:sym typeface="Inria Serif"/>
              </a:rPr>
              <a:t>financial data, required on a semi-annual basis</a:t>
            </a:r>
            <a:endParaRPr sz="4100">
              <a:solidFill>
                <a:srgbClr val="FFFFFF"/>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488950" lvl="0" marL="457200" marR="0" rtl="0" algn="just">
              <a:lnSpc>
                <a:spcPct val="100000"/>
              </a:lnSpc>
              <a:spcBef>
                <a:spcPts val="0"/>
              </a:spcBef>
              <a:spcAft>
                <a:spcPts val="0"/>
              </a:spcAft>
              <a:buClr>
                <a:srgbClr val="191919"/>
              </a:buClr>
              <a:buSzPts val="4100"/>
              <a:buFont typeface="Inria Serif"/>
              <a:buAutoNum type="arabicPeriod"/>
            </a:pPr>
            <a:r>
              <a:rPr lang="en-US" sz="4100">
                <a:solidFill>
                  <a:srgbClr val="FFFFFF"/>
                </a:solidFill>
                <a:latin typeface="Inria Serif"/>
                <a:ea typeface="Inria Serif"/>
                <a:cs typeface="Inria Serif"/>
                <a:sym typeface="Inria Serif"/>
              </a:rPr>
              <a:t>data on the capital structure</a:t>
            </a:r>
            <a:endParaRPr sz="4100">
              <a:solidFill>
                <a:srgbClr val="FFFFFF"/>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488950" lvl="0" marL="457200" marR="0" rtl="0" algn="just">
              <a:lnSpc>
                <a:spcPct val="100000"/>
              </a:lnSpc>
              <a:spcBef>
                <a:spcPts val="0"/>
              </a:spcBef>
              <a:spcAft>
                <a:spcPts val="0"/>
              </a:spcAft>
              <a:buClr>
                <a:srgbClr val="191919"/>
              </a:buClr>
              <a:buSzPts val="4100"/>
              <a:buFont typeface="Inria Serif"/>
              <a:buAutoNum type="arabicPeriod"/>
            </a:pPr>
            <a:r>
              <a:rPr lang="en-US" sz="4100">
                <a:solidFill>
                  <a:srgbClr val="FFFFFF"/>
                </a:solidFill>
                <a:latin typeface="Inria Serif"/>
                <a:ea typeface="Inria Serif"/>
                <a:cs typeface="Inria Serif"/>
                <a:sym typeface="Inria Serif"/>
              </a:rPr>
              <a:t>limited information on each supervisory </a:t>
            </a:r>
            <a:r>
              <a:rPr lang="en-US" sz="4100">
                <a:solidFill>
                  <a:srgbClr val="FFFFFF"/>
                </a:solidFill>
                <a:latin typeface="Inria Serif"/>
                <a:ea typeface="Inria Serif"/>
                <a:cs typeface="Inria Serif"/>
                <a:sym typeface="Inria Serif"/>
              </a:rPr>
              <a:t>board</a:t>
            </a:r>
            <a:r>
              <a:rPr lang="en-US" sz="4100">
                <a:solidFill>
                  <a:srgbClr val="FFFFFF"/>
                </a:solidFill>
                <a:latin typeface="Inria Serif"/>
                <a:ea typeface="Inria Serif"/>
                <a:cs typeface="Inria Serif"/>
                <a:sym typeface="Inria Serif"/>
              </a:rPr>
              <a:t> nominee, including name, hometown and occupation/affiliation</a:t>
            </a:r>
            <a:endParaRPr sz="4100">
              <a:solidFill>
                <a:srgbClr val="FFFFFF"/>
              </a:solidFill>
              <a:latin typeface="Inria Serif"/>
              <a:ea typeface="Inria Serif"/>
              <a:cs typeface="Inria Serif"/>
              <a:sym typeface="Inria Serif"/>
            </a:endParaRPr>
          </a:p>
          <a:p>
            <a:pPr indent="0" lvl="0" marL="0" rtl="0" algn="just">
              <a:spcBef>
                <a:spcPts val="0"/>
              </a:spcBef>
              <a:spcAft>
                <a:spcPts val="0"/>
              </a:spcAft>
              <a:buNone/>
            </a:pPr>
            <a:r>
              <a:t/>
            </a:r>
            <a:endParaRPr sz="4100">
              <a:solidFill>
                <a:schemeClr val="lt1"/>
              </a:solidFill>
              <a:latin typeface="Inria Serif"/>
              <a:ea typeface="Inria Serif"/>
              <a:cs typeface="Inria Serif"/>
              <a:sym typeface="Inria Serif"/>
            </a:endParaRPr>
          </a:p>
          <a:p>
            <a:pPr indent="0" lvl="0" marL="0" rtl="0" algn="just">
              <a:spcBef>
                <a:spcPts val="0"/>
              </a:spcBef>
              <a:spcAft>
                <a:spcPts val="0"/>
              </a:spcAft>
              <a:buNone/>
            </a:pPr>
            <a:r>
              <a:rPr lang="en-US" sz="4100">
                <a:latin typeface="Inria Serif"/>
                <a:ea typeface="Inria Serif"/>
                <a:cs typeface="Inria Serif"/>
                <a:sym typeface="Inria Serif"/>
              </a:rPr>
              <a:t>4.</a:t>
            </a:r>
            <a:r>
              <a:rPr lang="en-US" sz="4100">
                <a:solidFill>
                  <a:schemeClr val="lt1"/>
                </a:solidFill>
                <a:latin typeface="Inria Serif"/>
                <a:ea typeface="Inria Serif"/>
                <a:cs typeface="Inria Serif"/>
                <a:sym typeface="Inria Serif"/>
              </a:rPr>
              <a:t> aggregate date on compensation of the management board and supervisory board</a:t>
            </a:r>
            <a:endParaRPr sz="4100">
              <a:solidFill>
                <a:schemeClr val="lt1"/>
              </a:solidFill>
              <a:latin typeface="Inria Serif"/>
              <a:ea typeface="Inria Serif"/>
              <a:cs typeface="Inria Serif"/>
              <a:sym typeface="Inria Serif"/>
            </a:endParaRPr>
          </a:p>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p:txBody>
      </p:sp>
      <p:grpSp>
        <p:nvGrpSpPr>
          <p:cNvPr id="1593" name="Google Shape;1593;p58"/>
          <p:cNvGrpSpPr/>
          <p:nvPr/>
        </p:nvGrpSpPr>
        <p:grpSpPr>
          <a:xfrm>
            <a:off x="17259300" y="282224"/>
            <a:ext cx="3118066" cy="3680084"/>
            <a:chOff x="0" y="-47625"/>
            <a:chExt cx="2113800" cy="2494803"/>
          </a:xfrm>
        </p:grpSpPr>
        <p:sp>
          <p:nvSpPr>
            <p:cNvPr id="1594" name="Google Shape;1594;p58"/>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58"/>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96" name="Google Shape;1596;p58"/>
          <p:cNvGrpSpPr/>
          <p:nvPr/>
        </p:nvGrpSpPr>
        <p:grpSpPr>
          <a:xfrm>
            <a:off x="-530342" y="-149912"/>
            <a:ext cx="1618915" cy="4112257"/>
            <a:chOff x="0" y="-47625"/>
            <a:chExt cx="939046" cy="2385300"/>
          </a:xfrm>
        </p:grpSpPr>
        <p:sp>
          <p:nvSpPr>
            <p:cNvPr id="1597" name="Google Shape;1597;p58"/>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58"/>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99" name="Google Shape;1599;p58"/>
          <p:cNvGrpSpPr/>
          <p:nvPr/>
        </p:nvGrpSpPr>
        <p:grpSpPr>
          <a:xfrm>
            <a:off x="734184" y="987892"/>
            <a:ext cx="589025" cy="3538912"/>
            <a:chOff x="0" y="-47625"/>
            <a:chExt cx="399312" cy="2399100"/>
          </a:xfrm>
        </p:grpSpPr>
        <p:sp>
          <p:nvSpPr>
            <p:cNvPr id="1600" name="Google Shape;1600;p58"/>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58"/>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2" name="Google Shape;1602;p58"/>
          <p:cNvGrpSpPr/>
          <p:nvPr/>
        </p:nvGrpSpPr>
        <p:grpSpPr>
          <a:xfrm>
            <a:off x="16265636" y="3243699"/>
            <a:ext cx="1466148" cy="1021803"/>
            <a:chOff x="0" y="-47625"/>
            <a:chExt cx="993931" cy="692701"/>
          </a:xfrm>
        </p:grpSpPr>
        <p:sp>
          <p:nvSpPr>
            <p:cNvPr id="1603" name="Google Shape;1603;p58"/>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58"/>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5" name="Google Shape;1605;p58"/>
          <p:cNvGrpSpPr/>
          <p:nvPr/>
        </p:nvGrpSpPr>
        <p:grpSpPr>
          <a:xfrm>
            <a:off x="16786801" y="-138058"/>
            <a:ext cx="944987" cy="1667896"/>
            <a:chOff x="0" y="-47625"/>
            <a:chExt cx="640626" cy="1130700"/>
          </a:xfrm>
        </p:grpSpPr>
        <p:sp>
          <p:nvSpPr>
            <p:cNvPr id="1606" name="Google Shape;1606;p58"/>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58"/>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08" name="Google Shape;1608;p58"/>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609" name="Google Shape;1609;p58"/>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610" name="Google Shape;1610;p58"/>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4" name="Shape 1614"/>
        <p:cNvGrpSpPr/>
        <p:nvPr/>
      </p:nvGrpSpPr>
      <p:grpSpPr>
        <a:xfrm>
          <a:off x="0" y="0"/>
          <a:ext cx="0" cy="0"/>
          <a:chOff x="0" y="0"/>
          <a:chExt cx="0" cy="0"/>
        </a:xfrm>
      </p:grpSpPr>
      <p:sp>
        <p:nvSpPr>
          <p:cNvPr id="1615" name="Google Shape;1615;p59"/>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616" name="Google Shape;1616;p59"/>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617" name="Google Shape;1617;p59"/>
          <p:cNvGrpSpPr/>
          <p:nvPr/>
        </p:nvGrpSpPr>
        <p:grpSpPr>
          <a:xfrm>
            <a:off x="9043322" y="9056170"/>
            <a:ext cx="8688477" cy="964003"/>
            <a:chOff x="0" y="0"/>
            <a:chExt cx="11584636" cy="1285337"/>
          </a:xfrm>
        </p:grpSpPr>
        <p:cxnSp>
          <p:nvCxnSpPr>
            <p:cNvPr id="1618" name="Google Shape;1618;p59"/>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619" name="Google Shape;1619;p59"/>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620" name="Google Shape;1620;p59"/>
          <p:cNvGrpSpPr/>
          <p:nvPr/>
        </p:nvGrpSpPr>
        <p:grpSpPr>
          <a:xfrm>
            <a:off x="13844990" y="5835192"/>
            <a:ext cx="2377436" cy="2281016"/>
            <a:chOff x="0" y="-47625"/>
            <a:chExt cx="1013400" cy="972300"/>
          </a:xfrm>
        </p:grpSpPr>
        <p:sp>
          <p:nvSpPr>
            <p:cNvPr id="1621" name="Google Shape;1621;p59"/>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59"/>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3" name="Google Shape;1623;p59"/>
          <p:cNvGrpSpPr/>
          <p:nvPr/>
        </p:nvGrpSpPr>
        <p:grpSpPr>
          <a:xfrm>
            <a:off x="13844995" y="2614204"/>
            <a:ext cx="2377436" cy="2281016"/>
            <a:chOff x="0" y="-47625"/>
            <a:chExt cx="1013400" cy="972300"/>
          </a:xfrm>
        </p:grpSpPr>
        <p:sp>
          <p:nvSpPr>
            <p:cNvPr id="1624" name="Google Shape;1624;p59"/>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59"/>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26" name="Google Shape;1626;p59"/>
          <p:cNvSpPr txBox="1"/>
          <p:nvPr/>
        </p:nvSpPr>
        <p:spPr>
          <a:xfrm>
            <a:off x="2611625" y="697750"/>
            <a:ext cx="10407300" cy="8204100"/>
          </a:xfrm>
          <a:prstGeom prst="rect">
            <a:avLst/>
          </a:prstGeom>
          <a:noFill/>
          <a:ln>
            <a:noFill/>
          </a:ln>
        </p:spPr>
        <p:txBody>
          <a:bodyPr anchorCtr="0" anchor="t" bIns="0" lIns="0" spcFirstLastPara="1" rIns="0" wrap="square" tIns="0">
            <a:spAutoFit/>
          </a:bodyPr>
          <a:lstStyle/>
          <a:p>
            <a:pPr indent="0" lvl="0" marL="45720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5. any substantial shareholder holding more than 5% of the corporation’s total share capital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6. information on proposed mergers and restructurings</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7. proposed amendments to the articles of association</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8. names of individuals and/or companies proposed as auditors</a:t>
            </a:r>
            <a:endParaRPr sz="4100">
              <a:solidFill>
                <a:srgbClr val="FFFFFF"/>
              </a:solidFill>
              <a:latin typeface="Inria Serif"/>
              <a:ea typeface="Inria Serif"/>
              <a:cs typeface="Inria Serif"/>
              <a:sym typeface="Inria Serif"/>
            </a:endParaRPr>
          </a:p>
        </p:txBody>
      </p:sp>
      <p:grpSp>
        <p:nvGrpSpPr>
          <p:cNvPr id="1627" name="Google Shape;1627;p59"/>
          <p:cNvGrpSpPr/>
          <p:nvPr/>
        </p:nvGrpSpPr>
        <p:grpSpPr>
          <a:xfrm>
            <a:off x="17259300" y="282224"/>
            <a:ext cx="3118066" cy="3680084"/>
            <a:chOff x="0" y="-47625"/>
            <a:chExt cx="2113800" cy="2494803"/>
          </a:xfrm>
        </p:grpSpPr>
        <p:sp>
          <p:nvSpPr>
            <p:cNvPr id="1628" name="Google Shape;1628;p59"/>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59"/>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0" name="Google Shape;1630;p59"/>
          <p:cNvGrpSpPr/>
          <p:nvPr/>
        </p:nvGrpSpPr>
        <p:grpSpPr>
          <a:xfrm>
            <a:off x="-530342" y="-149912"/>
            <a:ext cx="1618915" cy="4112257"/>
            <a:chOff x="0" y="-47625"/>
            <a:chExt cx="939046" cy="2385300"/>
          </a:xfrm>
        </p:grpSpPr>
        <p:sp>
          <p:nvSpPr>
            <p:cNvPr id="1631" name="Google Shape;1631;p59"/>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59"/>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3" name="Google Shape;1633;p59"/>
          <p:cNvGrpSpPr/>
          <p:nvPr/>
        </p:nvGrpSpPr>
        <p:grpSpPr>
          <a:xfrm>
            <a:off x="734184" y="987892"/>
            <a:ext cx="589025" cy="3538912"/>
            <a:chOff x="0" y="-47625"/>
            <a:chExt cx="399312" cy="2399100"/>
          </a:xfrm>
        </p:grpSpPr>
        <p:sp>
          <p:nvSpPr>
            <p:cNvPr id="1634" name="Google Shape;1634;p59"/>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59"/>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6" name="Google Shape;1636;p59"/>
          <p:cNvGrpSpPr/>
          <p:nvPr/>
        </p:nvGrpSpPr>
        <p:grpSpPr>
          <a:xfrm>
            <a:off x="16265636" y="3243699"/>
            <a:ext cx="1466148" cy="1021803"/>
            <a:chOff x="0" y="-47625"/>
            <a:chExt cx="993931" cy="692701"/>
          </a:xfrm>
        </p:grpSpPr>
        <p:sp>
          <p:nvSpPr>
            <p:cNvPr id="1637" name="Google Shape;1637;p59"/>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59"/>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9" name="Google Shape;1639;p59"/>
          <p:cNvGrpSpPr/>
          <p:nvPr/>
        </p:nvGrpSpPr>
        <p:grpSpPr>
          <a:xfrm>
            <a:off x="16786801" y="-138058"/>
            <a:ext cx="944987" cy="1667896"/>
            <a:chOff x="0" y="-47625"/>
            <a:chExt cx="640626" cy="1130700"/>
          </a:xfrm>
        </p:grpSpPr>
        <p:sp>
          <p:nvSpPr>
            <p:cNvPr id="1640" name="Google Shape;1640;p59"/>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59"/>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42" name="Google Shape;1642;p59"/>
          <p:cNvPicPr preferRelativeResize="0"/>
          <p:nvPr/>
        </p:nvPicPr>
        <p:blipFill>
          <a:blip r:embed="rId6">
            <a:alphaModFix/>
          </a:blip>
          <a:stretch>
            <a:fillRect/>
          </a:stretch>
        </p:blipFill>
        <p:spPr>
          <a:xfrm>
            <a:off x="-806050" y="4526800"/>
            <a:ext cx="3337925" cy="6424824"/>
          </a:xfrm>
          <a:prstGeom prst="rect">
            <a:avLst/>
          </a:prstGeom>
          <a:noFill/>
          <a:ln>
            <a:noFill/>
          </a:ln>
        </p:spPr>
      </p:pic>
      <p:pic>
        <p:nvPicPr>
          <p:cNvPr id="1643" name="Google Shape;1643;p59"/>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644" name="Google Shape;1644;p59"/>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8" name="Shape 1648"/>
        <p:cNvGrpSpPr/>
        <p:nvPr/>
      </p:nvGrpSpPr>
      <p:grpSpPr>
        <a:xfrm>
          <a:off x="0" y="0"/>
          <a:ext cx="0" cy="0"/>
          <a:chOff x="0" y="0"/>
          <a:chExt cx="0" cy="0"/>
        </a:xfrm>
      </p:grpSpPr>
      <p:sp>
        <p:nvSpPr>
          <p:cNvPr id="1649" name="Google Shape;1649;p60"/>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650" name="Google Shape;1650;p60"/>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651" name="Google Shape;1651;p60"/>
          <p:cNvGrpSpPr/>
          <p:nvPr/>
        </p:nvGrpSpPr>
        <p:grpSpPr>
          <a:xfrm>
            <a:off x="-276961" y="3779959"/>
            <a:ext cx="3565022" cy="4952353"/>
            <a:chOff x="0" y="-47625"/>
            <a:chExt cx="2416800" cy="3357300"/>
          </a:xfrm>
        </p:grpSpPr>
        <p:sp>
          <p:nvSpPr>
            <p:cNvPr id="1652" name="Google Shape;1652;p60"/>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60"/>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4" name="Google Shape;1654;p60"/>
          <p:cNvGrpSpPr/>
          <p:nvPr/>
        </p:nvGrpSpPr>
        <p:grpSpPr>
          <a:xfrm>
            <a:off x="16838043" y="4854161"/>
            <a:ext cx="2240972" cy="1437101"/>
            <a:chOff x="0" y="-47625"/>
            <a:chExt cx="1519200" cy="974240"/>
          </a:xfrm>
        </p:grpSpPr>
        <p:sp>
          <p:nvSpPr>
            <p:cNvPr id="1655" name="Google Shape;1655;p60"/>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60"/>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57" name="Google Shape;1657;p60"/>
          <p:cNvSpPr txBox="1"/>
          <p:nvPr/>
        </p:nvSpPr>
        <p:spPr>
          <a:xfrm>
            <a:off x="4086900" y="1275900"/>
            <a:ext cx="11377800" cy="108918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lang="en-US" sz="4100"/>
              <a:t>The</a:t>
            </a:r>
            <a:r>
              <a:rPr lang="en-US" sz="4100"/>
              <a:t> disclosure regime in Germany differs from the US regime, generally considered the world’s strictest, in several notable ways.  </a:t>
            </a:r>
            <a:r>
              <a:rPr lang="en-US" sz="4100" u="sng"/>
              <a:t>These include:</a:t>
            </a:r>
            <a:endParaRPr sz="4100" u="sng"/>
          </a:p>
          <a:p>
            <a:pPr indent="-488950" lvl="0" marL="457200" rtl="0" algn="just">
              <a:lnSpc>
                <a:spcPct val="115000"/>
              </a:lnSpc>
              <a:spcBef>
                <a:spcPts val="1200"/>
              </a:spcBef>
              <a:spcAft>
                <a:spcPts val="0"/>
              </a:spcAft>
              <a:buSzPts val="4100"/>
              <a:buAutoNum type="arabicPeriod"/>
            </a:pPr>
            <a:r>
              <a:rPr lang="en-US" sz="4100"/>
              <a:t>semi-annual disclosure of financial data, compared with quarterly disclosure in the US</a:t>
            </a:r>
            <a:endParaRPr sz="4100"/>
          </a:p>
          <a:p>
            <a:pPr indent="0" lvl="0" marL="457200" rtl="0" algn="just">
              <a:lnSpc>
                <a:spcPct val="115000"/>
              </a:lnSpc>
              <a:spcBef>
                <a:spcPts val="1200"/>
              </a:spcBef>
              <a:spcAft>
                <a:spcPts val="0"/>
              </a:spcAft>
              <a:buNone/>
            </a:pPr>
            <a:r>
              <a:t/>
            </a:r>
            <a:endParaRPr sz="4100"/>
          </a:p>
          <a:p>
            <a:pPr indent="-488950" lvl="0" marL="457200" rtl="0" algn="just">
              <a:lnSpc>
                <a:spcPct val="115000"/>
              </a:lnSpc>
              <a:spcBef>
                <a:spcPts val="1200"/>
              </a:spcBef>
              <a:spcAft>
                <a:spcPts val="0"/>
              </a:spcAft>
              <a:buSzPts val="4100"/>
              <a:buAutoNum type="arabicPeriod"/>
            </a:pPr>
            <a:r>
              <a:rPr lang="en-US" sz="4100"/>
              <a:t>aggregate disclosure of executive and supervisory board compensation, compared with individual data on executive </a:t>
            </a:r>
            <a:br>
              <a:rPr lang="en-US" sz="4100"/>
            </a:br>
            <a:r>
              <a:rPr lang="en-US" sz="4100"/>
              <a:t>and board compensation in US</a:t>
            </a:r>
            <a:endParaRPr sz="4100"/>
          </a:p>
          <a:p>
            <a:pPr indent="0" lvl="0" marL="457200" rtl="0" algn="just">
              <a:lnSpc>
                <a:spcPct val="115000"/>
              </a:lnSpc>
              <a:spcBef>
                <a:spcPts val="1200"/>
              </a:spcBef>
              <a:spcAft>
                <a:spcPts val="0"/>
              </a:spcAft>
              <a:buNone/>
            </a:pPr>
            <a:r>
              <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658" name="Google Shape;1658;p60"/>
          <p:cNvGrpSpPr/>
          <p:nvPr/>
        </p:nvGrpSpPr>
        <p:grpSpPr>
          <a:xfrm>
            <a:off x="-1582622" y="101335"/>
            <a:ext cx="2611370" cy="1670993"/>
            <a:chOff x="0" y="-47625"/>
            <a:chExt cx="1770300" cy="1132800"/>
          </a:xfrm>
        </p:grpSpPr>
        <p:sp>
          <p:nvSpPr>
            <p:cNvPr id="1659" name="Google Shape;1659;p60"/>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60"/>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61" name="Google Shape;1661;p60"/>
          <p:cNvGrpSpPr/>
          <p:nvPr/>
        </p:nvGrpSpPr>
        <p:grpSpPr>
          <a:xfrm>
            <a:off x="-760216" y="901626"/>
            <a:ext cx="2899899" cy="1289630"/>
            <a:chOff x="0" y="-47625"/>
            <a:chExt cx="1965900" cy="874266"/>
          </a:xfrm>
        </p:grpSpPr>
        <p:sp>
          <p:nvSpPr>
            <p:cNvPr id="1662" name="Google Shape;1662;p60"/>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60"/>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64" name="Google Shape;1664;p60"/>
          <p:cNvGrpSpPr/>
          <p:nvPr/>
        </p:nvGrpSpPr>
        <p:grpSpPr>
          <a:xfrm>
            <a:off x="16838043" y="-494292"/>
            <a:ext cx="2899899" cy="2266639"/>
            <a:chOff x="0" y="-47625"/>
            <a:chExt cx="1965900" cy="1536600"/>
          </a:xfrm>
        </p:grpSpPr>
        <p:sp>
          <p:nvSpPr>
            <p:cNvPr id="1665" name="Google Shape;1665;p60"/>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60"/>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667" name="Google Shape;1667;p60"/>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668" name="Google Shape;1668;p60"/>
          <p:cNvGrpSpPr/>
          <p:nvPr/>
        </p:nvGrpSpPr>
        <p:grpSpPr>
          <a:xfrm>
            <a:off x="16297822" y="958448"/>
            <a:ext cx="1534694" cy="1496194"/>
            <a:chOff x="0" y="-47625"/>
            <a:chExt cx="1040400" cy="1014300"/>
          </a:xfrm>
        </p:grpSpPr>
        <p:sp>
          <p:nvSpPr>
            <p:cNvPr id="1669" name="Google Shape;1669;p60"/>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60"/>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71" name="Google Shape;1671;p60"/>
          <p:cNvGrpSpPr/>
          <p:nvPr/>
        </p:nvGrpSpPr>
        <p:grpSpPr>
          <a:xfrm>
            <a:off x="13097059" y="-503817"/>
            <a:ext cx="4359363" cy="1920138"/>
            <a:chOff x="0" y="-47625"/>
            <a:chExt cx="2955300" cy="1301700"/>
          </a:xfrm>
        </p:grpSpPr>
        <p:sp>
          <p:nvSpPr>
            <p:cNvPr id="1672" name="Google Shape;1672;p60"/>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60"/>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74" name="Google Shape;1674;p60"/>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8" name="Shape 1678"/>
        <p:cNvGrpSpPr/>
        <p:nvPr/>
      </p:nvGrpSpPr>
      <p:grpSpPr>
        <a:xfrm>
          <a:off x="0" y="0"/>
          <a:ext cx="0" cy="0"/>
          <a:chOff x="0" y="0"/>
          <a:chExt cx="0" cy="0"/>
        </a:xfrm>
      </p:grpSpPr>
      <p:sp>
        <p:nvSpPr>
          <p:cNvPr id="1679" name="Google Shape;1679;p61"/>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680" name="Google Shape;1680;p61"/>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681" name="Google Shape;1681;p61"/>
          <p:cNvGrpSpPr/>
          <p:nvPr/>
        </p:nvGrpSpPr>
        <p:grpSpPr>
          <a:xfrm>
            <a:off x="-276961" y="3779959"/>
            <a:ext cx="3565022" cy="4952353"/>
            <a:chOff x="0" y="-47625"/>
            <a:chExt cx="2416800" cy="3357300"/>
          </a:xfrm>
        </p:grpSpPr>
        <p:sp>
          <p:nvSpPr>
            <p:cNvPr id="1682" name="Google Shape;1682;p61"/>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61"/>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4" name="Google Shape;1684;p61"/>
          <p:cNvGrpSpPr/>
          <p:nvPr/>
        </p:nvGrpSpPr>
        <p:grpSpPr>
          <a:xfrm>
            <a:off x="16838043" y="4854161"/>
            <a:ext cx="2240972" cy="1437101"/>
            <a:chOff x="0" y="-47625"/>
            <a:chExt cx="1519200" cy="974240"/>
          </a:xfrm>
        </p:grpSpPr>
        <p:sp>
          <p:nvSpPr>
            <p:cNvPr id="1685" name="Google Shape;1685;p61"/>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61"/>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87" name="Google Shape;1687;p61"/>
          <p:cNvSpPr txBox="1"/>
          <p:nvPr/>
        </p:nvSpPr>
        <p:spPr>
          <a:xfrm>
            <a:off x="4086900" y="1275900"/>
            <a:ext cx="11377800" cy="6801000"/>
          </a:xfrm>
          <a:prstGeom prst="rect">
            <a:avLst/>
          </a:prstGeom>
          <a:noFill/>
          <a:ln>
            <a:noFill/>
          </a:ln>
        </p:spPr>
        <p:txBody>
          <a:bodyPr anchorCtr="0" anchor="t" bIns="0" lIns="0" spcFirstLastPara="1" rIns="0" wrap="square" tIns="0">
            <a:spAutoFit/>
          </a:bodyPr>
          <a:lstStyle/>
          <a:p>
            <a:pPr indent="0" lvl="0" marL="0" rtl="0" algn="just">
              <a:lnSpc>
                <a:spcPct val="115000"/>
              </a:lnSpc>
              <a:spcBef>
                <a:spcPts val="1200"/>
              </a:spcBef>
              <a:spcAft>
                <a:spcPts val="0"/>
              </a:spcAft>
              <a:buNone/>
            </a:pPr>
            <a:r>
              <a:rPr lang="en-US" sz="4100"/>
              <a:t>3. no disclosure share ownership of members of the supervisory board, compared with disclosure of executive and director’s stock ownership in the US </a:t>
            </a:r>
            <a:endParaRPr sz="4100"/>
          </a:p>
          <a:p>
            <a:pPr indent="0" lvl="0" marL="0" rtl="0" algn="just">
              <a:lnSpc>
                <a:spcPct val="115000"/>
              </a:lnSpc>
              <a:spcBef>
                <a:spcPts val="1200"/>
              </a:spcBef>
              <a:spcAft>
                <a:spcPts val="0"/>
              </a:spcAft>
              <a:buNone/>
            </a:pPr>
            <a:r>
              <a:rPr lang="en-US" sz="4100"/>
              <a:t>4. significant differences between German  accounting standards and US GAAP</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688" name="Google Shape;1688;p61"/>
          <p:cNvGrpSpPr/>
          <p:nvPr/>
        </p:nvGrpSpPr>
        <p:grpSpPr>
          <a:xfrm>
            <a:off x="-1582622" y="101335"/>
            <a:ext cx="2611370" cy="1670993"/>
            <a:chOff x="0" y="-47625"/>
            <a:chExt cx="1770300" cy="1132800"/>
          </a:xfrm>
        </p:grpSpPr>
        <p:sp>
          <p:nvSpPr>
            <p:cNvPr id="1689" name="Google Shape;1689;p61"/>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61"/>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1" name="Google Shape;1691;p61"/>
          <p:cNvGrpSpPr/>
          <p:nvPr/>
        </p:nvGrpSpPr>
        <p:grpSpPr>
          <a:xfrm>
            <a:off x="-760216" y="901626"/>
            <a:ext cx="2899899" cy="1289630"/>
            <a:chOff x="0" y="-47625"/>
            <a:chExt cx="1965900" cy="874266"/>
          </a:xfrm>
        </p:grpSpPr>
        <p:sp>
          <p:nvSpPr>
            <p:cNvPr id="1692" name="Google Shape;1692;p61"/>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61"/>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4" name="Google Shape;1694;p61"/>
          <p:cNvGrpSpPr/>
          <p:nvPr/>
        </p:nvGrpSpPr>
        <p:grpSpPr>
          <a:xfrm>
            <a:off x="16838043" y="-494292"/>
            <a:ext cx="2899899" cy="2266639"/>
            <a:chOff x="0" y="-47625"/>
            <a:chExt cx="1965900" cy="1536600"/>
          </a:xfrm>
        </p:grpSpPr>
        <p:sp>
          <p:nvSpPr>
            <p:cNvPr id="1695" name="Google Shape;1695;p61"/>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61"/>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697" name="Google Shape;1697;p61"/>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698" name="Google Shape;1698;p61"/>
          <p:cNvGrpSpPr/>
          <p:nvPr/>
        </p:nvGrpSpPr>
        <p:grpSpPr>
          <a:xfrm>
            <a:off x="16297822" y="958448"/>
            <a:ext cx="1534694" cy="1496194"/>
            <a:chOff x="0" y="-47625"/>
            <a:chExt cx="1040400" cy="1014300"/>
          </a:xfrm>
        </p:grpSpPr>
        <p:sp>
          <p:nvSpPr>
            <p:cNvPr id="1699" name="Google Shape;1699;p61"/>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61"/>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01" name="Google Shape;1701;p61"/>
          <p:cNvGrpSpPr/>
          <p:nvPr/>
        </p:nvGrpSpPr>
        <p:grpSpPr>
          <a:xfrm>
            <a:off x="13097059" y="-503817"/>
            <a:ext cx="4359363" cy="1920138"/>
            <a:chOff x="0" y="-47625"/>
            <a:chExt cx="2955300" cy="1301700"/>
          </a:xfrm>
        </p:grpSpPr>
        <p:sp>
          <p:nvSpPr>
            <p:cNvPr id="1702" name="Google Shape;1702;p61"/>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61"/>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04" name="Google Shape;1704;p61"/>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8" name="Shape 1708"/>
        <p:cNvGrpSpPr/>
        <p:nvPr/>
      </p:nvGrpSpPr>
      <p:grpSpPr>
        <a:xfrm>
          <a:off x="0" y="0"/>
          <a:ext cx="0" cy="0"/>
          <a:chOff x="0" y="0"/>
          <a:chExt cx="0" cy="0"/>
        </a:xfrm>
      </p:grpSpPr>
      <p:sp>
        <p:nvSpPr>
          <p:cNvPr id="1709" name="Google Shape;1709;p62"/>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710" name="Google Shape;1710;p62"/>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711" name="Google Shape;1711;p62"/>
          <p:cNvGrpSpPr/>
          <p:nvPr/>
        </p:nvGrpSpPr>
        <p:grpSpPr>
          <a:xfrm>
            <a:off x="-276961" y="3779959"/>
            <a:ext cx="3565022" cy="4952353"/>
            <a:chOff x="0" y="-47625"/>
            <a:chExt cx="2416800" cy="3357300"/>
          </a:xfrm>
        </p:grpSpPr>
        <p:sp>
          <p:nvSpPr>
            <p:cNvPr id="1712" name="Google Shape;1712;p62"/>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62"/>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4" name="Google Shape;1714;p62"/>
          <p:cNvGrpSpPr/>
          <p:nvPr/>
        </p:nvGrpSpPr>
        <p:grpSpPr>
          <a:xfrm>
            <a:off x="16838043" y="4854161"/>
            <a:ext cx="2240972" cy="1437101"/>
            <a:chOff x="0" y="-47625"/>
            <a:chExt cx="1519200" cy="974240"/>
          </a:xfrm>
        </p:grpSpPr>
        <p:sp>
          <p:nvSpPr>
            <p:cNvPr id="1715" name="Google Shape;1715;p62"/>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62"/>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17" name="Google Shape;1717;p62"/>
          <p:cNvSpPr txBox="1"/>
          <p:nvPr/>
        </p:nvSpPr>
        <p:spPr>
          <a:xfrm>
            <a:off x="4086900" y="657900"/>
            <a:ext cx="11377800" cy="11309700"/>
          </a:xfrm>
          <a:prstGeom prst="rect">
            <a:avLst/>
          </a:prstGeom>
          <a:noFill/>
          <a:ln>
            <a:noFill/>
          </a:ln>
        </p:spPr>
        <p:txBody>
          <a:bodyPr anchorCtr="0" anchor="t" bIns="0" lIns="0" spcFirstLastPara="1" rIns="0" wrap="square" tIns="0">
            <a:spAutoFit/>
          </a:bodyPr>
          <a:lstStyle/>
          <a:p>
            <a:pPr indent="12700" lvl="0" marL="0" rtl="0" algn="just">
              <a:lnSpc>
                <a:spcPct val="115000"/>
              </a:lnSpc>
              <a:spcBef>
                <a:spcPts val="1200"/>
              </a:spcBef>
              <a:spcAft>
                <a:spcPts val="0"/>
              </a:spcAft>
              <a:buNone/>
            </a:pPr>
            <a:r>
              <a:rPr lang="en-US" sz="4100" u="sng"/>
              <a:t>Corporate Actions Requiring Shareholder Approval</a:t>
            </a:r>
            <a:endParaRPr sz="4100" u="sng"/>
          </a:p>
          <a:p>
            <a:pPr indent="12700" lvl="0" marL="0" rtl="0" algn="just">
              <a:lnSpc>
                <a:spcPct val="115000"/>
              </a:lnSpc>
              <a:spcBef>
                <a:spcPts val="1200"/>
              </a:spcBef>
              <a:spcAft>
                <a:spcPts val="0"/>
              </a:spcAft>
              <a:buNone/>
            </a:pPr>
            <a:r>
              <a:rPr lang="en-US" sz="4100"/>
              <a:t>	The routine corporate actions requiring shareholder approval under the German model are:</a:t>
            </a:r>
            <a:endParaRPr sz="4100"/>
          </a:p>
          <a:p>
            <a:pPr indent="-488950" lvl="0" marL="457200" rtl="0" algn="just">
              <a:lnSpc>
                <a:spcPct val="115000"/>
              </a:lnSpc>
              <a:spcBef>
                <a:spcPts val="1200"/>
              </a:spcBef>
              <a:spcAft>
                <a:spcPts val="0"/>
              </a:spcAft>
              <a:buSzPts val="4100"/>
              <a:buAutoNum type="arabicPeriod"/>
            </a:pPr>
            <a:r>
              <a:rPr lang="en-US" sz="4100"/>
              <a:t>allocation of net income</a:t>
            </a:r>
            <a:endParaRPr sz="4100"/>
          </a:p>
          <a:p>
            <a:pPr indent="-488950" lvl="0" marL="457200" rtl="0" algn="just">
              <a:lnSpc>
                <a:spcPct val="115000"/>
              </a:lnSpc>
              <a:spcBef>
                <a:spcPts val="0"/>
              </a:spcBef>
              <a:spcAft>
                <a:spcPts val="0"/>
              </a:spcAft>
              <a:buSzPts val="4100"/>
              <a:buAutoNum type="arabicPeriod"/>
            </a:pPr>
            <a:r>
              <a:rPr lang="en-US" sz="4100"/>
              <a:t>ratification of the acts of the management board for the previous fiscal year</a:t>
            </a:r>
            <a:endParaRPr sz="4100"/>
          </a:p>
          <a:p>
            <a:pPr indent="-488950" lvl="0" marL="457200" rtl="0" algn="just">
              <a:lnSpc>
                <a:spcPct val="115000"/>
              </a:lnSpc>
              <a:spcBef>
                <a:spcPts val="0"/>
              </a:spcBef>
              <a:spcAft>
                <a:spcPts val="0"/>
              </a:spcAft>
              <a:buSzPts val="4100"/>
              <a:buAutoNum type="arabicPeriod"/>
            </a:pPr>
            <a:r>
              <a:rPr lang="en-US" sz="4100"/>
              <a:t>ratification of the acts of the supervisory board for the previous fiscal year</a:t>
            </a:r>
            <a:endParaRPr sz="4100"/>
          </a:p>
          <a:p>
            <a:pPr indent="-488950" lvl="0" marL="457200" rtl="0" algn="just">
              <a:lnSpc>
                <a:spcPct val="115000"/>
              </a:lnSpc>
              <a:spcBef>
                <a:spcPts val="0"/>
              </a:spcBef>
              <a:spcAft>
                <a:spcPts val="0"/>
              </a:spcAft>
              <a:buSzPts val="4100"/>
              <a:buAutoNum type="arabicPeriod"/>
            </a:pPr>
            <a:r>
              <a:rPr lang="en-US" sz="4100"/>
              <a:t>election of supervisory board</a:t>
            </a:r>
            <a:endParaRPr sz="4100"/>
          </a:p>
          <a:p>
            <a:pPr indent="-488950" lvl="0" marL="457200" rtl="0" algn="just">
              <a:lnSpc>
                <a:spcPct val="115000"/>
              </a:lnSpc>
              <a:spcBef>
                <a:spcPts val="0"/>
              </a:spcBef>
              <a:spcAft>
                <a:spcPts val="0"/>
              </a:spcAft>
              <a:buSzPts val="4100"/>
              <a:buAutoNum type="arabicPeriod"/>
            </a:pPr>
            <a:r>
              <a:rPr lang="en-US" sz="4100"/>
              <a:t>appointment of auditors</a:t>
            </a:r>
            <a:endParaRPr sz="4100"/>
          </a:p>
          <a:p>
            <a:pPr indent="0" lvl="0" marL="0" rtl="0" algn="just">
              <a:lnSpc>
                <a:spcPct val="115000"/>
              </a:lnSpc>
              <a:spcBef>
                <a:spcPts val="1200"/>
              </a:spcBef>
              <a:spcAft>
                <a:spcPts val="0"/>
              </a:spcAft>
              <a:buNone/>
            </a:pPr>
            <a:r>
              <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718" name="Google Shape;1718;p62"/>
          <p:cNvGrpSpPr/>
          <p:nvPr/>
        </p:nvGrpSpPr>
        <p:grpSpPr>
          <a:xfrm>
            <a:off x="-1582622" y="101335"/>
            <a:ext cx="2611370" cy="1670993"/>
            <a:chOff x="0" y="-47625"/>
            <a:chExt cx="1770300" cy="1132800"/>
          </a:xfrm>
        </p:grpSpPr>
        <p:sp>
          <p:nvSpPr>
            <p:cNvPr id="1719" name="Google Shape;1719;p62"/>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62"/>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21" name="Google Shape;1721;p62"/>
          <p:cNvGrpSpPr/>
          <p:nvPr/>
        </p:nvGrpSpPr>
        <p:grpSpPr>
          <a:xfrm>
            <a:off x="-760216" y="901626"/>
            <a:ext cx="2899899" cy="1289630"/>
            <a:chOff x="0" y="-47625"/>
            <a:chExt cx="1965900" cy="874266"/>
          </a:xfrm>
        </p:grpSpPr>
        <p:sp>
          <p:nvSpPr>
            <p:cNvPr id="1722" name="Google Shape;1722;p62"/>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62"/>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24" name="Google Shape;1724;p62"/>
          <p:cNvGrpSpPr/>
          <p:nvPr/>
        </p:nvGrpSpPr>
        <p:grpSpPr>
          <a:xfrm>
            <a:off x="16838043" y="-494292"/>
            <a:ext cx="2899899" cy="2266639"/>
            <a:chOff x="0" y="-47625"/>
            <a:chExt cx="1965900" cy="1536600"/>
          </a:xfrm>
        </p:grpSpPr>
        <p:sp>
          <p:nvSpPr>
            <p:cNvPr id="1725" name="Google Shape;1725;p62"/>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62"/>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727" name="Google Shape;1727;p62"/>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728" name="Google Shape;1728;p62"/>
          <p:cNvGrpSpPr/>
          <p:nvPr/>
        </p:nvGrpSpPr>
        <p:grpSpPr>
          <a:xfrm>
            <a:off x="16297822" y="958448"/>
            <a:ext cx="1534694" cy="1496194"/>
            <a:chOff x="0" y="-47625"/>
            <a:chExt cx="1040400" cy="1014300"/>
          </a:xfrm>
        </p:grpSpPr>
        <p:sp>
          <p:nvSpPr>
            <p:cNvPr id="1729" name="Google Shape;1729;p62"/>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62"/>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31" name="Google Shape;1731;p62"/>
          <p:cNvGrpSpPr/>
          <p:nvPr/>
        </p:nvGrpSpPr>
        <p:grpSpPr>
          <a:xfrm>
            <a:off x="13097059" y="-503817"/>
            <a:ext cx="4359363" cy="1920138"/>
            <a:chOff x="0" y="-47625"/>
            <a:chExt cx="2955300" cy="1301700"/>
          </a:xfrm>
        </p:grpSpPr>
        <p:sp>
          <p:nvSpPr>
            <p:cNvPr id="1732" name="Google Shape;1732;p62"/>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62"/>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34" name="Google Shape;1734;p62"/>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8" name="Shape 1738"/>
        <p:cNvGrpSpPr/>
        <p:nvPr/>
      </p:nvGrpSpPr>
      <p:grpSpPr>
        <a:xfrm>
          <a:off x="0" y="0"/>
          <a:ext cx="0" cy="0"/>
          <a:chOff x="0" y="0"/>
          <a:chExt cx="0" cy="0"/>
        </a:xfrm>
      </p:grpSpPr>
      <p:sp>
        <p:nvSpPr>
          <p:cNvPr id="1739" name="Google Shape;1739;p63"/>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740" name="Google Shape;1740;p63"/>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741" name="Google Shape;1741;p63"/>
          <p:cNvGrpSpPr/>
          <p:nvPr/>
        </p:nvGrpSpPr>
        <p:grpSpPr>
          <a:xfrm>
            <a:off x="-276961" y="3779959"/>
            <a:ext cx="3565022" cy="4952353"/>
            <a:chOff x="0" y="-47625"/>
            <a:chExt cx="2416800" cy="3357300"/>
          </a:xfrm>
        </p:grpSpPr>
        <p:sp>
          <p:nvSpPr>
            <p:cNvPr id="1742" name="Google Shape;1742;p63"/>
            <p:cNvSpPr/>
            <p:nvPr/>
          </p:nvSpPr>
          <p:spPr>
            <a:xfrm>
              <a:off x="0" y="0"/>
              <a:ext cx="2416697" cy="3309661"/>
            </a:xfrm>
            <a:custGeom>
              <a:rect b="b" l="l" r="r" t="t"/>
              <a:pathLst>
                <a:path extrusionOk="0" h="3309661" w="2416697">
                  <a:moveTo>
                    <a:pt x="32576" y="0"/>
                  </a:moveTo>
                  <a:lnTo>
                    <a:pt x="2384122" y="0"/>
                  </a:lnTo>
                  <a:cubicBezTo>
                    <a:pt x="2392761" y="0"/>
                    <a:pt x="2401047" y="3432"/>
                    <a:pt x="2407156" y="9541"/>
                  </a:cubicBezTo>
                  <a:cubicBezTo>
                    <a:pt x="2413265" y="15650"/>
                    <a:pt x="2416697" y="23936"/>
                    <a:pt x="2416697" y="32576"/>
                  </a:cubicBezTo>
                  <a:lnTo>
                    <a:pt x="2416697" y="3277085"/>
                  </a:lnTo>
                  <a:cubicBezTo>
                    <a:pt x="2416697" y="3285725"/>
                    <a:pt x="2413265" y="3294011"/>
                    <a:pt x="2407156" y="3300119"/>
                  </a:cubicBezTo>
                  <a:cubicBezTo>
                    <a:pt x="2401047" y="3306229"/>
                    <a:pt x="2392761" y="3309661"/>
                    <a:pt x="2384122" y="3309661"/>
                  </a:cubicBezTo>
                  <a:lnTo>
                    <a:pt x="32576" y="3309661"/>
                  </a:lnTo>
                  <a:cubicBezTo>
                    <a:pt x="23936" y="3309661"/>
                    <a:pt x="15650" y="3306229"/>
                    <a:pt x="9541" y="3300119"/>
                  </a:cubicBezTo>
                  <a:cubicBezTo>
                    <a:pt x="3432" y="3294011"/>
                    <a:pt x="0" y="3285725"/>
                    <a:pt x="0" y="3277085"/>
                  </a:cubicBezTo>
                  <a:lnTo>
                    <a:pt x="0" y="32576"/>
                  </a:lnTo>
                  <a:cubicBezTo>
                    <a:pt x="0" y="23936"/>
                    <a:pt x="3432" y="15650"/>
                    <a:pt x="9541" y="9541"/>
                  </a:cubicBezTo>
                  <a:cubicBezTo>
                    <a:pt x="15650" y="3432"/>
                    <a:pt x="23936" y="0"/>
                    <a:pt x="3257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63"/>
            <p:cNvSpPr txBox="1"/>
            <p:nvPr/>
          </p:nvSpPr>
          <p:spPr>
            <a:xfrm>
              <a:off x="0" y="-47625"/>
              <a:ext cx="2416800" cy="3357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4" name="Google Shape;1744;p63"/>
          <p:cNvGrpSpPr/>
          <p:nvPr/>
        </p:nvGrpSpPr>
        <p:grpSpPr>
          <a:xfrm>
            <a:off x="16838043" y="4854161"/>
            <a:ext cx="2240972" cy="1437101"/>
            <a:chOff x="0" y="-47625"/>
            <a:chExt cx="1519200" cy="974240"/>
          </a:xfrm>
        </p:grpSpPr>
        <p:sp>
          <p:nvSpPr>
            <p:cNvPr id="1745" name="Google Shape;1745;p63"/>
            <p:cNvSpPr/>
            <p:nvPr/>
          </p:nvSpPr>
          <p:spPr>
            <a:xfrm>
              <a:off x="0" y="0"/>
              <a:ext cx="1519068" cy="926615"/>
            </a:xfrm>
            <a:custGeom>
              <a:rect b="b" l="l" r="r" t="t"/>
              <a:pathLst>
                <a:path extrusionOk="0" h="926615" w="1519068">
                  <a:moveTo>
                    <a:pt x="51825" y="0"/>
                  </a:moveTo>
                  <a:lnTo>
                    <a:pt x="1467243" y="0"/>
                  </a:lnTo>
                  <a:cubicBezTo>
                    <a:pt x="1480988" y="0"/>
                    <a:pt x="1494170" y="5460"/>
                    <a:pt x="1503889" y="15179"/>
                  </a:cubicBezTo>
                  <a:cubicBezTo>
                    <a:pt x="1513608" y="24898"/>
                    <a:pt x="1519068" y="38080"/>
                    <a:pt x="1519068" y="51825"/>
                  </a:cubicBezTo>
                  <a:lnTo>
                    <a:pt x="1519068" y="874791"/>
                  </a:lnTo>
                  <a:cubicBezTo>
                    <a:pt x="1519068" y="888535"/>
                    <a:pt x="1513608" y="901717"/>
                    <a:pt x="1503889" y="911436"/>
                  </a:cubicBezTo>
                  <a:cubicBezTo>
                    <a:pt x="1494170" y="921155"/>
                    <a:pt x="1480988" y="926615"/>
                    <a:pt x="1467243" y="926615"/>
                  </a:cubicBezTo>
                  <a:lnTo>
                    <a:pt x="51825" y="926615"/>
                  </a:lnTo>
                  <a:cubicBezTo>
                    <a:pt x="23203" y="926615"/>
                    <a:pt x="0" y="903413"/>
                    <a:pt x="0" y="874791"/>
                  </a:cubicBezTo>
                  <a:lnTo>
                    <a:pt x="0" y="51825"/>
                  </a:lnTo>
                  <a:cubicBezTo>
                    <a:pt x="0" y="38080"/>
                    <a:pt x="5460" y="24898"/>
                    <a:pt x="15179" y="15179"/>
                  </a:cubicBezTo>
                  <a:cubicBezTo>
                    <a:pt x="24898" y="5460"/>
                    <a:pt x="38080" y="0"/>
                    <a:pt x="51825" y="0"/>
                  </a:cubicBezTo>
                  <a:close/>
                </a:path>
              </a:pathLst>
            </a:custGeom>
            <a:solidFill>
              <a:srgbClr val="EDC2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63"/>
            <p:cNvSpPr txBox="1"/>
            <p:nvPr/>
          </p:nvSpPr>
          <p:spPr>
            <a:xfrm>
              <a:off x="0" y="-47625"/>
              <a:ext cx="1519200" cy="974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47" name="Google Shape;1747;p63"/>
          <p:cNvSpPr txBox="1"/>
          <p:nvPr/>
        </p:nvSpPr>
        <p:spPr>
          <a:xfrm>
            <a:off x="4086900" y="518325"/>
            <a:ext cx="11377800" cy="9510900"/>
          </a:xfrm>
          <a:prstGeom prst="rect">
            <a:avLst/>
          </a:prstGeom>
          <a:noFill/>
          <a:ln>
            <a:noFill/>
          </a:ln>
        </p:spPr>
        <p:txBody>
          <a:bodyPr anchorCtr="0" anchor="t" bIns="0" lIns="0" spcFirstLastPara="1" rIns="0" wrap="square" tIns="0">
            <a:spAutoFit/>
          </a:bodyPr>
          <a:lstStyle/>
          <a:p>
            <a:pPr indent="12700" lvl="0" marL="457200" rtl="0" algn="just">
              <a:lnSpc>
                <a:spcPct val="115000"/>
              </a:lnSpc>
              <a:spcBef>
                <a:spcPts val="1200"/>
              </a:spcBef>
              <a:spcAft>
                <a:spcPts val="0"/>
              </a:spcAft>
              <a:buNone/>
            </a:pPr>
            <a:r>
              <a:rPr lang="en-US" sz="4100"/>
              <a:t>Other common corporate actions which also require shareholder approval include:</a:t>
            </a:r>
            <a:endParaRPr sz="4100"/>
          </a:p>
          <a:p>
            <a:pPr indent="0" lvl="0" marL="0" rtl="0" algn="just">
              <a:lnSpc>
                <a:spcPct val="115000"/>
              </a:lnSpc>
              <a:spcBef>
                <a:spcPts val="1200"/>
              </a:spcBef>
              <a:spcAft>
                <a:spcPts val="0"/>
              </a:spcAft>
              <a:buNone/>
            </a:pPr>
            <a:r>
              <a:rPr lang="en-US" sz="4100"/>
              <a:t>1.  capital authorizations;</a:t>
            </a:r>
            <a:endParaRPr sz="4100"/>
          </a:p>
          <a:p>
            <a:pPr indent="0" lvl="0" marL="0" rtl="0" algn="just">
              <a:lnSpc>
                <a:spcPct val="115000"/>
              </a:lnSpc>
              <a:spcBef>
                <a:spcPts val="1200"/>
              </a:spcBef>
              <a:spcAft>
                <a:spcPts val="0"/>
              </a:spcAft>
              <a:buNone/>
            </a:pPr>
            <a:r>
              <a:rPr lang="en-US" sz="4100"/>
              <a:t>2.  affiliation agreements with subsidiaries</a:t>
            </a:r>
            <a:endParaRPr sz="4100"/>
          </a:p>
          <a:p>
            <a:pPr indent="0" lvl="0" marL="0" rtl="0" algn="just">
              <a:lnSpc>
                <a:spcPct val="115000"/>
              </a:lnSpc>
              <a:spcBef>
                <a:spcPts val="1200"/>
              </a:spcBef>
              <a:spcAft>
                <a:spcPts val="0"/>
              </a:spcAft>
              <a:buNone/>
            </a:pPr>
            <a:r>
              <a:rPr lang="en-US" sz="4100"/>
              <a:t>3. amendments to the articles of association and/or charter</a:t>
            </a:r>
            <a:endParaRPr sz="4100"/>
          </a:p>
          <a:p>
            <a:pPr indent="0" lvl="0" marL="0" rtl="0" algn="just">
              <a:lnSpc>
                <a:spcPct val="115000"/>
              </a:lnSpc>
              <a:spcBef>
                <a:spcPts val="1200"/>
              </a:spcBef>
              <a:spcAft>
                <a:spcPts val="0"/>
              </a:spcAft>
              <a:buNone/>
            </a:pPr>
            <a:r>
              <a:rPr lang="en-US" sz="4100"/>
              <a:t>5. payment of retirement bonuses to directors and auditors;</a:t>
            </a:r>
            <a:endParaRPr sz="4100"/>
          </a:p>
          <a:p>
            <a:pPr indent="0" lvl="0" marL="0" rtl="0" algn="just">
              <a:lnSpc>
                <a:spcPct val="115000"/>
              </a:lnSpc>
              <a:spcBef>
                <a:spcPts val="1200"/>
              </a:spcBef>
              <a:spcAft>
                <a:spcPts val="0"/>
              </a:spcAft>
              <a:buNone/>
            </a:pPr>
            <a:r>
              <a:rPr lang="en-US" sz="4100"/>
              <a:t>6. increase of the aggregate compensation ceilings for supervisory board</a:t>
            </a:r>
            <a:endParaRPr sz="3700"/>
          </a:p>
          <a:p>
            <a:pPr indent="0" lvl="0" marL="0" marR="0" rtl="0" algn="ctr">
              <a:lnSpc>
                <a:spcPct val="96000"/>
              </a:lnSpc>
              <a:spcBef>
                <a:spcPts val="1200"/>
              </a:spcBef>
              <a:spcAft>
                <a:spcPts val="0"/>
              </a:spcAft>
              <a:buNone/>
            </a:pPr>
            <a:r>
              <a:t/>
            </a:r>
            <a:endParaRPr b="1" sz="9000">
              <a:solidFill>
                <a:srgbClr val="EDC253"/>
              </a:solidFill>
              <a:latin typeface="Cormorant SC"/>
              <a:ea typeface="Cormorant SC"/>
              <a:cs typeface="Cormorant SC"/>
              <a:sym typeface="Cormorant SC"/>
            </a:endParaRPr>
          </a:p>
        </p:txBody>
      </p:sp>
      <p:grpSp>
        <p:nvGrpSpPr>
          <p:cNvPr id="1748" name="Google Shape;1748;p63"/>
          <p:cNvGrpSpPr/>
          <p:nvPr/>
        </p:nvGrpSpPr>
        <p:grpSpPr>
          <a:xfrm>
            <a:off x="-1582622" y="101335"/>
            <a:ext cx="2611370" cy="1670993"/>
            <a:chOff x="0" y="-47625"/>
            <a:chExt cx="1770300" cy="1132800"/>
          </a:xfrm>
        </p:grpSpPr>
        <p:sp>
          <p:nvSpPr>
            <p:cNvPr id="1749" name="Google Shape;1749;p63"/>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63"/>
            <p:cNvSpPr txBox="1"/>
            <p:nvPr/>
          </p:nvSpPr>
          <p:spPr>
            <a:xfrm>
              <a:off x="0" y="-47625"/>
              <a:ext cx="1770300" cy="1132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1" name="Google Shape;1751;p63"/>
          <p:cNvGrpSpPr/>
          <p:nvPr/>
        </p:nvGrpSpPr>
        <p:grpSpPr>
          <a:xfrm>
            <a:off x="-760216" y="901626"/>
            <a:ext cx="2899899" cy="1289630"/>
            <a:chOff x="0" y="-47625"/>
            <a:chExt cx="1965900" cy="874266"/>
          </a:xfrm>
        </p:grpSpPr>
        <p:sp>
          <p:nvSpPr>
            <p:cNvPr id="1752" name="Google Shape;1752;p63"/>
            <p:cNvSpPr/>
            <p:nvPr/>
          </p:nvSpPr>
          <p:spPr>
            <a:xfrm>
              <a:off x="0" y="0"/>
              <a:ext cx="1965888" cy="826641"/>
            </a:xfrm>
            <a:custGeom>
              <a:rect b="b" l="l" r="r" t="t"/>
              <a:pathLst>
                <a:path extrusionOk="0" h="826641" w="1965888">
                  <a:moveTo>
                    <a:pt x="40046" y="0"/>
                  </a:moveTo>
                  <a:lnTo>
                    <a:pt x="1925843" y="0"/>
                  </a:lnTo>
                  <a:cubicBezTo>
                    <a:pt x="1947959" y="0"/>
                    <a:pt x="1965888" y="17929"/>
                    <a:pt x="1965888" y="40046"/>
                  </a:cubicBezTo>
                  <a:lnTo>
                    <a:pt x="1965888" y="786596"/>
                  </a:lnTo>
                  <a:cubicBezTo>
                    <a:pt x="1965888" y="808712"/>
                    <a:pt x="1947959" y="826641"/>
                    <a:pt x="1925843" y="826641"/>
                  </a:cubicBezTo>
                  <a:lnTo>
                    <a:pt x="40046" y="826641"/>
                  </a:lnTo>
                  <a:cubicBezTo>
                    <a:pt x="17929" y="826641"/>
                    <a:pt x="0" y="808712"/>
                    <a:pt x="0" y="786596"/>
                  </a:cubicBezTo>
                  <a:lnTo>
                    <a:pt x="0" y="40046"/>
                  </a:lnTo>
                  <a:cubicBezTo>
                    <a:pt x="0" y="17929"/>
                    <a:pt x="17929" y="0"/>
                    <a:pt x="400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63"/>
            <p:cNvSpPr txBox="1"/>
            <p:nvPr/>
          </p:nvSpPr>
          <p:spPr>
            <a:xfrm>
              <a:off x="0" y="-47625"/>
              <a:ext cx="1965900" cy="8742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4" name="Google Shape;1754;p63"/>
          <p:cNvGrpSpPr/>
          <p:nvPr/>
        </p:nvGrpSpPr>
        <p:grpSpPr>
          <a:xfrm>
            <a:off x="16838043" y="-494292"/>
            <a:ext cx="2899899" cy="2266639"/>
            <a:chOff x="0" y="-47625"/>
            <a:chExt cx="1965900" cy="1536600"/>
          </a:xfrm>
        </p:grpSpPr>
        <p:sp>
          <p:nvSpPr>
            <p:cNvPr id="1755" name="Google Shape;1755;p63"/>
            <p:cNvSpPr/>
            <p:nvPr/>
          </p:nvSpPr>
          <p:spPr>
            <a:xfrm>
              <a:off x="0" y="0"/>
              <a:ext cx="1965888" cy="1488838"/>
            </a:xfrm>
            <a:custGeom>
              <a:rect b="b" l="l" r="r" t="t"/>
              <a:pathLst>
                <a:path extrusionOk="0" h="1488838" w="1965888">
                  <a:moveTo>
                    <a:pt x="40046" y="0"/>
                  </a:moveTo>
                  <a:lnTo>
                    <a:pt x="1925843" y="0"/>
                  </a:lnTo>
                  <a:cubicBezTo>
                    <a:pt x="1947959" y="0"/>
                    <a:pt x="1965888" y="17929"/>
                    <a:pt x="1965888" y="40046"/>
                  </a:cubicBezTo>
                  <a:lnTo>
                    <a:pt x="1965888" y="1448792"/>
                  </a:lnTo>
                  <a:cubicBezTo>
                    <a:pt x="1965888" y="1470909"/>
                    <a:pt x="1947959" y="1488838"/>
                    <a:pt x="1925843" y="1488838"/>
                  </a:cubicBezTo>
                  <a:lnTo>
                    <a:pt x="40046" y="1488838"/>
                  </a:lnTo>
                  <a:cubicBezTo>
                    <a:pt x="17929" y="1488838"/>
                    <a:pt x="0" y="1470909"/>
                    <a:pt x="0" y="1448792"/>
                  </a:cubicBezTo>
                  <a:lnTo>
                    <a:pt x="0" y="40046"/>
                  </a:lnTo>
                  <a:cubicBezTo>
                    <a:pt x="0" y="17929"/>
                    <a:pt x="17929" y="0"/>
                    <a:pt x="4004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63"/>
            <p:cNvSpPr txBox="1"/>
            <p:nvPr/>
          </p:nvSpPr>
          <p:spPr>
            <a:xfrm>
              <a:off x="0" y="-47625"/>
              <a:ext cx="1965900" cy="15366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cxnSp>
        <p:nvCxnSpPr>
          <p:cNvPr id="1757" name="Google Shape;1757;p63"/>
          <p:cNvCxnSpPr/>
          <p:nvPr/>
        </p:nvCxnSpPr>
        <p:spPr>
          <a:xfrm>
            <a:off x="4802370" y="9483032"/>
            <a:ext cx="13030200" cy="0"/>
          </a:xfrm>
          <a:prstGeom prst="straightConnector1">
            <a:avLst/>
          </a:prstGeom>
          <a:noFill/>
          <a:ln cap="rnd" cmpd="sng" w="38100">
            <a:solidFill>
              <a:srgbClr val="EDC253"/>
            </a:solidFill>
            <a:prstDash val="solid"/>
            <a:round/>
            <a:headEnd len="sm" w="sm" type="none"/>
            <a:tailEnd len="sm" w="sm" type="none"/>
          </a:ln>
        </p:spPr>
      </p:cxnSp>
      <p:grpSp>
        <p:nvGrpSpPr>
          <p:cNvPr id="1758" name="Google Shape;1758;p63"/>
          <p:cNvGrpSpPr/>
          <p:nvPr/>
        </p:nvGrpSpPr>
        <p:grpSpPr>
          <a:xfrm>
            <a:off x="16297822" y="958448"/>
            <a:ext cx="1534694" cy="1496194"/>
            <a:chOff x="0" y="-47625"/>
            <a:chExt cx="1040400" cy="1014300"/>
          </a:xfrm>
        </p:grpSpPr>
        <p:sp>
          <p:nvSpPr>
            <p:cNvPr id="1759" name="Google Shape;1759;p63"/>
            <p:cNvSpPr/>
            <p:nvPr/>
          </p:nvSpPr>
          <p:spPr>
            <a:xfrm>
              <a:off x="0" y="0"/>
              <a:ext cx="1040362" cy="966572"/>
            </a:xfrm>
            <a:custGeom>
              <a:rect b="b" l="l" r="r" t="t"/>
              <a:pathLst>
                <a:path extrusionOk="0" h="966572" w="1040362">
                  <a:moveTo>
                    <a:pt x="75671" y="0"/>
                  </a:moveTo>
                  <a:lnTo>
                    <a:pt x="964691" y="0"/>
                  </a:lnTo>
                  <a:cubicBezTo>
                    <a:pt x="1006483" y="0"/>
                    <a:pt x="1040362" y="33879"/>
                    <a:pt x="1040362" y="75671"/>
                  </a:cubicBezTo>
                  <a:lnTo>
                    <a:pt x="1040362" y="890901"/>
                  </a:lnTo>
                  <a:cubicBezTo>
                    <a:pt x="1040362" y="932693"/>
                    <a:pt x="1006483" y="966572"/>
                    <a:pt x="964691" y="966572"/>
                  </a:cubicBezTo>
                  <a:lnTo>
                    <a:pt x="75671" y="966572"/>
                  </a:lnTo>
                  <a:cubicBezTo>
                    <a:pt x="33879" y="966572"/>
                    <a:pt x="0" y="932693"/>
                    <a:pt x="0" y="890901"/>
                  </a:cubicBezTo>
                  <a:lnTo>
                    <a:pt x="0" y="75671"/>
                  </a:lnTo>
                  <a:cubicBezTo>
                    <a:pt x="0" y="33879"/>
                    <a:pt x="33879" y="0"/>
                    <a:pt x="756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63"/>
            <p:cNvSpPr txBox="1"/>
            <p:nvPr/>
          </p:nvSpPr>
          <p:spPr>
            <a:xfrm>
              <a:off x="0" y="-47625"/>
              <a:ext cx="1040400" cy="1014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61" name="Google Shape;1761;p63"/>
          <p:cNvGrpSpPr/>
          <p:nvPr/>
        </p:nvGrpSpPr>
        <p:grpSpPr>
          <a:xfrm>
            <a:off x="13097059" y="-503817"/>
            <a:ext cx="4359363" cy="1920138"/>
            <a:chOff x="0" y="-47625"/>
            <a:chExt cx="2955300" cy="1301700"/>
          </a:xfrm>
        </p:grpSpPr>
        <p:sp>
          <p:nvSpPr>
            <p:cNvPr id="1762" name="Google Shape;1762;p63"/>
            <p:cNvSpPr/>
            <p:nvPr/>
          </p:nvSpPr>
          <p:spPr>
            <a:xfrm>
              <a:off x="0" y="0"/>
              <a:ext cx="2955231" cy="1254035"/>
            </a:xfrm>
            <a:custGeom>
              <a:rect b="b" l="l" r="r" t="t"/>
              <a:pathLst>
                <a:path extrusionOk="0" h="1254035" w="2955231">
                  <a:moveTo>
                    <a:pt x="26639" y="0"/>
                  </a:moveTo>
                  <a:lnTo>
                    <a:pt x="2928592" y="0"/>
                  </a:lnTo>
                  <a:cubicBezTo>
                    <a:pt x="2943304" y="0"/>
                    <a:pt x="2955231" y="11927"/>
                    <a:pt x="2955231" y="26639"/>
                  </a:cubicBezTo>
                  <a:lnTo>
                    <a:pt x="2955231" y="1227395"/>
                  </a:lnTo>
                  <a:cubicBezTo>
                    <a:pt x="2955231" y="1242108"/>
                    <a:pt x="2943304" y="1254035"/>
                    <a:pt x="2928592" y="1254035"/>
                  </a:cubicBezTo>
                  <a:lnTo>
                    <a:pt x="26639" y="1254035"/>
                  </a:lnTo>
                  <a:cubicBezTo>
                    <a:pt x="11927" y="1254035"/>
                    <a:pt x="0" y="1242108"/>
                    <a:pt x="0" y="1227395"/>
                  </a:cubicBezTo>
                  <a:lnTo>
                    <a:pt x="0" y="26639"/>
                  </a:lnTo>
                  <a:cubicBezTo>
                    <a:pt x="0" y="11927"/>
                    <a:pt x="11927" y="0"/>
                    <a:pt x="26639"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63"/>
            <p:cNvSpPr txBox="1"/>
            <p:nvPr/>
          </p:nvSpPr>
          <p:spPr>
            <a:xfrm>
              <a:off x="0" y="-47625"/>
              <a:ext cx="2955300" cy="1301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64" name="Google Shape;1764;p63"/>
          <p:cNvPicPr preferRelativeResize="0"/>
          <p:nvPr/>
        </p:nvPicPr>
        <p:blipFill>
          <a:blip r:embed="rId5">
            <a:alphaModFix/>
          </a:blip>
          <a:stretch>
            <a:fillRect/>
          </a:stretch>
        </p:blipFill>
        <p:spPr>
          <a:xfrm>
            <a:off x="-276950" y="5407750"/>
            <a:ext cx="4164474" cy="5584599"/>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8" name="Shape 1768"/>
        <p:cNvGrpSpPr/>
        <p:nvPr/>
      </p:nvGrpSpPr>
      <p:grpSpPr>
        <a:xfrm>
          <a:off x="0" y="0"/>
          <a:ext cx="0" cy="0"/>
          <a:chOff x="0" y="0"/>
          <a:chExt cx="0" cy="0"/>
        </a:xfrm>
      </p:grpSpPr>
      <p:sp>
        <p:nvSpPr>
          <p:cNvPr id="1769" name="Google Shape;1769;p64"/>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9" l="0" r="0" t="-75629"/>
            </a:stretch>
          </a:blipFill>
          <a:ln>
            <a:noFill/>
          </a:ln>
        </p:spPr>
      </p:sp>
      <p:sp>
        <p:nvSpPr>
          <p:cNvPr id="1770" name="Google Shape;1770;p64"/>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grpSp>
        <p:nvGrpSpPr>
          <p:cNvPr id="1771" name="Google Shape;1771;p64"/>
          <p:cNvGrpSpPr/>
          <p:nvPr/>
        </p:nvGrpSpPr>
        <p:grpSpPr>
          <a:xfrm>
            <a:off x="9043322" y="9056170"/>
            <a:ext cx="8688477" cy="964003"/>
            <a:chOff x="0" y="0"/>
            <a:chExt cx="11584636" cy="1285337"/>
          </a:xfrm>
        </p:grpSpPr>
        <p:cxnSp>
          <p:nvCxnSpPr>
            <p:cNvPr id="1772" name="Google Shape;1772;p64"/>
            <p:cNvCxnSpPr/>
            <p:nvPr/>
          </p:nvCxnSpPr>
          <p:spPr>
            <a:xfrm>
              <a:off x="0" y="642668"/>
              <a:ext cx="6602100" cy="0"/>
            </a:xfrm>
            <a:prstGeom prst="straightConnector1">
              <a:avLst/>
            </a:prstGeom>
            <a:noFill/>
            <a:ln cap="rnd" cmpd="sng" w="50800">
              <a:solidFill>
                <a:srgbClr val="EDC253"/>
              </a:solidFill>
              <a:prstDash val="solid"/>
              <a:round/>
              <a:headEnd len="sm" w="sm" type="none"/>
              <a:tailEnd len="sm" w="sm" type="none"/>
            </a:ln>
          </p:spPr>
        </p:cxnSp>
        <p:sp>
          <p:nvSpPr>
            <p:cNvPr id="1773" name="Google Shape;1773;p64"/>
            <p:cNvSpPr/>
            <p:nvPr/>
          </p:nvSpPr>
          <p:spPr>
            <a:xfrm rot="10800000">
              <a:off x="7674867" y="0"/>
              <a:ext cx="3909769" cy="1285337"/>
            </a:xfrm>
            <a:custGeom>
              <a:rect b="b" l="l" r="r" t="t"/>
              <a:pathLst>
                <a:path extrusionOk="0" h="1285337" w="3909769">
                  <a:moveTo>
                    <a:pt x="0" y="0"/>
                  </a:moveTo>
                  <a:lnTo>
                    <a:pt x="3909769" y="0"/>
                  </a:lnTo>
                  <a:lnTo>
                    <a:pt x="3909769" y="1285337"/>
                  </a:lnTo>
                  <a:lnTo>
                    <a:pt x="0" y="1285337"/>
                  </a:lnTo>
                  <a:lnTo>
                    <a:pt x="0" y="0"/>
                  </a:lnTo>
                  <a:close/>
                </a:path>
              </a:pathLst>
            </a:custGeom>
            <a:blipFill rotWithShape="1">
              <a:blip r:embed="rId5">
                <a:alphaModFix/>
              </a:blip>
              <a:stretch>
                <a:fillRect b="0" l="0" r="0" t="0"/>
              </a:stretch>
            </a:blipFill>
            <a:ln>
              <a:noFill/>
            </a:ln>
          </p:spPr>
        </p:sp>
      </p:grpSp>
      <p:grpSp>
        <p:nvGrpSpPr>
          <p:cNvPr id="1774" name="Google Shape;1774;p64"/>
          <p:cNvGrpSpPr/>
          <p:nvPr/>
        </p:nvGrpSpPr>
        <p:grpSpPr>
          <a:xfrm>
            <a:off x="13844990" y="5835192"/>
            <a:ext cx="2377436" cy="2281016"/>
            <a:chOff x="0" y="-47625"/>
            <a:chExt cx="1013400" cy="972300"/>
          </a:xfrm>
        </p:grpSpPr>
        <p:sp>
          <p:nvSpPr>
            <p:cNvPr id="1775" name="Google Shape;1775;p64"/>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6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77" name="Google Shape;1777;p64"/>
          <p:cNvGrpSpPr/>
          <p:nvPr/>
        </p:nvGrpSpPr>
        <p:grpSpPr>
          <a:xfrm>
            <a:off x="13844995" y="2614204"/>
            <a:ext cx="2377436" cy="2281016"/>
            <a:chOff x="0" y="-47625"/>
            <a:chExt cx="1013400" cy="972300"/>
          </a:xfrm>
        </p:grpSpPr>
        <p:sp>
          <p:nvSpPr>
            <p:cNvPr id="1778" name="Google Shape;1778;p64"/>
            <p:cNvSpPr/>
            <p:nvPr/>
          </p:nvSpPr>
          <p:spPr>
            <a:xfrm>
              <a:off x="0" y="0"/>
              <a:ext cx="1013397" cy="924584"/>
            </a:xfrm>
            <a:custGeom>
              <a:rect b="b" l="l" r="r" t="t"/>
              <a:pathLst>
                <a:path extrusionOk="0" h="924584" w="1013397">
                  <a:moveTo>
                    <a:pt x="48846" y="0"/>
                  </a:moveTo>
                  <a:lnTo>
                    <a:pt x="964551" y="0"/>
                  </a:lnTo>
                  <a:cubicBezTo>
                    <a:pt x="991528" y="0"/>
                    <a:pt x="1013397" y="21869"/>
                    <a:pt x="1013397" y="48846"/>
                  </a:cubicBezTo>
                  <a:lnTo>
                    <a:pt x="1013397" y="875738"/>
                  </a:lnTo>
                  <a:cubicBezTo>
                    <a:pt x="1013397" y="902715"/>
                    <a:pt x="991528" y="924584"/>
                    <a:pt x="964551" y="924584"/>
                  </a:cubicBezTo>
                  <a:lnTo>
                    <a:pt x="48846" y="924584"/>
                  </a:lnTo>
                  <a:cubicBezTo>
                    <a:pt x="35891" y="924584"/>
                    <a:pt x="23467" y="919438"/>
                    <a:pt x="14307" y="910277"/>
                  </a:cubicBezTo>
                  <a:cubicBezTo>
                    <a:pt x="5146" y="901117"/>
                    <a:pt x="0" y="888692"/>
                    <a:pt x="0" y="875738"/>
                  </a:cubicBezTo>
                  <a:lnTo>
                    <a:pt x="0" y="48846"/>
                  </a:lnTo>
                  <a:cubicBezTo>
                    <a:pt x="0" y="21869"/>
                    <a:pt x="21869" y="0"/>
                    <a:pt x="48846"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64"/>
            <p:cNvSpPr txBox="1"/>
            <p:nvPr/>
          </p:nvSpPr>
          <p:spPr>
            <a:xfrm>
              <a:off x="0" y="-47625"/>
              <a:ext cx="1013400" cy="972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80" name="Google Shape;1780;p64"/>
          <p:cNvSpPr txBox="1"/>
          <p:nvPr/>
        </p:nvSpPr>
        <p:spPr>
          <a:xfrm>
            <a:off x="2611625" y="478475"/>
            <a:ext cx="10925100" cy="10728600"/>
          </a:xfrm>
          <a:prstGeom prst="rect">
            <a:avLst/>
          </a:prstGeom>
          <a:noFill/>
          <a:ln>
            <a:noFill/>
          </a:ln>
        </p:spPr>
        <p:txBody>
          <a:bodyPr anchorCtr="0" anchor="t" bIns="0" lIns="0" spcFirstLastPara="1" rIns="0" wrap="square" tIns="0">
            <a:spAutoFit/>
          </a:bodyPr>
          <a:lstStyle/>
          <a:p>
            <a:pPr indent="0" lvl="0" marL="0" marR="0" rtl="0" algn="just">
              <a:lnSpc>
                <a:spcPct val="100000"/>
              </a:lnSpc>
              <a:spcBef>
                <a:spcPts val="0"/>
              </a:spcBef>
              <a:spcAft>
                <a:spcPts val="0"/>
              </a:spcAft>
              <a:buNone/>
            </a:pPr>
            <a:r>
              <a:rPr b="1" lang="en-US" sz="4100" u="sng">
                <a:solidFill>
                  <a:srgbClr val="FFFFFF"/>
                </a:solidFill>
                <a:latin typeface="Inria Serif"/>
                <a:ea typeface="Inria Serif"/>
                <a:cs typeface="Inria Serif"/>
                <a:sym typeface="Inria Serif"/>
              </a:rPr>
              <a:t>Interaction Among Players</a:t>
            </a:r>
            <a:endParaRPr b="1" sz="4100" u="sng">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	The German legal and public-policy framework is designed to include the interests of labor, corporations, banks and shareholders in the corporate governance system.  The </a:t>
            </a:r>
            <a:r>
              <a:rPr b="1" lang="en-US" sz="4100">
                <a:solidFill>
                  <a:srgbClr val="FFFFFF"/>
                </a:solidFill>
                <a:latin typeface="Inria Serif"/>
                <a:ea typeface="Inria Serif"/>
                <a:cs typeface="Inria Serif"/>
                <a:sym typeface="Inria Serif"/>
              </a:rPr>
              <a:t>multifaceted</a:t>
            </a:r>
            <a:r>
              <a:rPr b="1" lang="en-US" sz="4100">
                <a:solidFill>
                  <a:srgbClr val="FFFFFF"/>
                </a:solidFill>
                <a:latin typeface="Inria Serif"/>
                <a:ea typeface="Inria Serif"/>
                <a:cs typeface="Inria Serif"/>
                <a:sym typeface="Inria Serif"/>
              </a:rPr>
              <a:t> role of banks hs been described above.  On the whole, the system is geared towards the </a:t>
            </a:r>
            <a:r>
              <a:rPr b="1" lang="en-US" sz="4100">
                <a:solidFill>
                  <a:srgbClr val="FFFFFF"/>
                </a:solidFill>
                <a:latin typeface="Inria Serif"/>
                <a:ea typeface="Inria Serif"/>
                <a:cs typeface="Inria Serif"/>
                <a:sym typeface="Inria Serif"/>
              </a:rPr>
              <a:t>interest</a:t>
            </a:r>
            <a:r>
              <a:rPr b="1" lang="en-US" sz="4100">
                <a:solidFill>
                  <a:srgbClr val="FFFFFF"/>
                </a:solidFill>
                <a:latin typeface="Inria Serif"/>
                <a:ea typeface="Inria Serif"/>
                <a:cs typeface="Inria Serif"/>
                <a:sym typeface="Inria Serif"/>
              </a:rPr>
              <a:t> of the key players.  There is, nevertheless, some scope for participation by minority shareholders, such as the above mentioned provisions concerning shareholder proposals.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b="1" lang="en-US" sz="4100">
                <a:solidFill>
                  <a:srgbClr val="FFFFFF"/>
                </a:solidFill>
                <a:latin typeface="Inria Serif"/>
                <a:ea typeface="Inria Serif"/>
                <a:cs typeface="Inria Serif"/>
                <a:sym typeface="Inria Serif"/>
              </a:rPr>
              <a:t>	</a:t>
            </a:r>
            <a:endParaRPr b="1"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t/>
            </a:r>
            <a:endParaRPr sz="4100">
              <a:solidFill>
                <a:srgbClr val="FFFFFF"/>
              </a:solidFill>
              <a:latin typeface="Inria Serif"/>
              <a:ea typeface="Inria Serif"/>
              <a:cs typeface="Inria Serif"/>
              <a:sym typeface="Inria Serif"/>
            </a:endParaRPr>
          </a:p>
          <a:p>
            <a:pPr indent="0" lvl="0" marL="0" marR="0" rtl="0" algn="just">
              <a:lnSpc>
                <a:spcPct val="100000"/>
              </a:lnSpc>
              <a:spcBef>
                <a:spcPts val="0"/>
              </a:spcBef>
              <a:spcAft>
                <a:spcPts val="0"/>
              </a:spcAft>
              <a:buNone/>
            </a:pPr>
            <a:r>
              <a:rPr lang="en-US" sz="4100">
                <a:solidFill>
                  <a:srgbClr val="FFFFFF"/>
                </a:solidFill>
                <a:latin typeface="Inria Serif"/>
                <a:ea typeface="Inria Serif"/>
                <a:cs typeface="Inria Serif"/>
                <a:sym typeface="Inria Serif"/>
              </a:rPr>
              <a:t>		</a:t>
            </a:r>
            <a:endParaRPr sz="4100">
              <a:solidFill>
                <a:srgbClr val="FFFFFF"/>
              </a:solidFill>
              <a:latin typeface="Inria Serif"/>
              <a:ea typeface="Inria Serif"/>
              <a:cs typeface="Inria Serif"/>
              <a:sym typeface="Inria Serif"/>
            </a:endParaRPr>
          </a:p>
        </p:txBody>
      </p:sp>
      <p:grpSp>
        <p:nvGrpSpPr>
          <p:cNvPr id="1781" name="Google Shape;1781;p64"/>
          <p:cNvGrpSpPr/>
          <p:nvPr/>
        </p:nvGrpSpPr>
        <p:grpSpPr>
          <a:xfrm>
            <a:off x="17259300" y="282224"/>
            <a:ext cx="3118066" cy="3680084"/>
            <a:chOff x="0" y="-47625"/>
            <a:chExt cx="2113800" cy="2494803"/>
          </a:xfrm>
        </p:grpSpPr>
        <p:sp>
          <p:nvSpPr>
            <p:cNvPr id="1782" name="Google Shape;1782;p64"/>
            <p:cNvSpPr/>
            <p:nvPr/>
          </p:nvSpPr>
          <p:spPr>
            <a:xfrm>
              <a:off x="0" y="0"/>
              <a:ext cx="2113788" cy="2447178"/>
            </a:xfrm>
            <a:custGeom>
              <a:rect b="b" l="l" r="r" t="t"/>
              <a:pathLst>
                <a:path extrusionOk="0" h="2447178" w="2113788">
                  <a:moveTo>
                    <a:pt x="37244" y="0"/>
                  </a:moveTo>
                  <a:lnTo>
                    <a:pt x="2076544" y="0"/>
                  </a:lnTo>
                  <a:cubicBezTo>
                    <a:pt x="2097113" y="0"/>
                    <a:pt x="2113788" y="16675"/>
                    <a:pt x="2113788" y="37244"/>
                  </a:cubicBezTo>
                  <a:lnTo>
                    <a:pt x="2113788" y="2409934"/>
                  </a:lnTo>
                  <a:cubicBezTo>
                    <a:pt x="2113788" y="2419812"/>
                    <a:pt x="2109864" y="2429285"/>
                    <a:pt x="2102879" y="2436269"/>
                  </a:cubicBezTo>
                  <a:cubicBezTo>
                    <a:pt x="2095895" y="2443254"/>
                    <a:pt x="2086422" y="2447178"/>
                    <a:pt x="2076544" y="2447178"/>
                  </a:cubicBezTo>
                  <a:lnTo>
                    <a:pt x="37244" y="2447178"/>
                  </a:lnTo>
                  <a:cubicBezTo>
                    <a:pt x="27366" y="2447178"/>
                    <a:pt x="17893" y="2443254"/>
                    <a:pt x="10908" y="2436269"/>
                  </a:cubicBezTo>
                  <a:cubicBezTo>
                    <a:pt x="3924" y="2429285"/>
                    <a:pt x="0" y="2419812"/>
                    <a:pt x="0" y="2409934"/>
                  </a:cubicBezTo>
                  <a:lnTo>
                    <a:pt x="0" y="37244"/>
                  </a:lnTo>
                  <a:cubicBezTo>
                    <a:pt x="0" y="16675"/>
                    <a:pt x="16675" y="0"/>
                    <a:pt x="37244"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64"/>
            <p:cNvSpPr txBox="1"/>
            <p:nvPr/>
          </p:nvSpPr>
          <p:spPr>
            <a:xfrm>
              <a:off x="0" y="-47625"/>
              <a:ext cx="2113800" cy="2494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4" name="Google Shape;1784;p64"/>
          <p:cNvGrpSpPr/>
          <p:nvPr/>
        </p:nvGrpSpPr>
        <p:grpSpPr>
          <a:xfrm>
            <a:off x="-530342" y="-149912"/>
            <a:ext cx="1618915" cy="4112257"/>
            <a:chOff x="0" y="-47625"/>
            <a:chExt cx="939046" cy="2385300"/>
          </a:xfrm>
        </p:grpSpPr>
        <p:sp>
          <p:nvSpPr>
            <p:cNvPr id="1785" name="Google Shape;1785;p64"/>
            <p:cNvSpPr/>
            <p:nvPr/>
          </p:nvSpPr>
          <p:spPr>
            <a:xfrm>
              <a:off x="0" y="0"/>
              <a:ext cx="939046" cy="2337657"/>
            </a:xfrm>
            <a:custGeom>
              <a:rect b="b" l="l" r="r" t="t"/>
              <a:pathLst>
                <a:path extrusionOk="0" h="2337657" w="939046">
                  <a:moveTo>
                    <a:pt x="71732" y="0"/>
                  </a:moveTo>
                  <a:lnTo>
                    <a:pt x="867314" y="0"/>
                  </a:lnTo>
                  <a:cubicBezTo>
                    <a:pt x="886339" y="0"/>
                    <a:pt x="904584" y="7557"/>
                    <a:pt x="918036" y="21010"/>
                  </a:cubicBezTo>
                  <a:cubicBezTo>
                    <a:pt x="931489" y="34462"/>
                    <a:pt x="939046" y="52707"/>
                    <a:pt x="939046" y="71732"/>
                  </a:cubicBezTo>
                  <a:lnTo>
                    <a:pt x="939046" y="2265925"/>
                  </a:lnTo>
                  <a:cubicBezTo>
                    <a:pt x="939046" y="2284950"/>
                    <a:pt x="931489" y="2303195"/>
                    <a:pt x="918036" y="2316648"/>
                  </a:cubicBezTo>
                  <a:cubicBezTo>
                    <a:pt x="904584" y="2330100"/>
                    <a:pt x="886339" y="2337657"/>
                    <a:pt x="867314" y="2337657"/>
                  </a:cubicBezTo>
                  <a:lnTo>
                    <a:pt x="71732" y="2337657"/>
                  </a:lnTo>
                  <a:cubicBezTo>
                    <a:pt x="52707" y="2337657"/>
                    <a:pt x="34462" y="2330100"/>
                    <a:pt x="21010" y="2316648"/>
                  </a:cubicBezTo>
                  <a:cubicBezTo>
                    <a:pt x="7557" y="2303195"/>
                    <a:pt x="0" y="2284950"/>
                    <a:pt x="0" y="2265925"/>
                  </a:cubicBezTo>
                  <a:lnTo>
                    <a:pt x="0" y="71732"/>
                  </a:lnTo>
                  <a:cubicBezTo>
                    <a:pt x="0" y="52707"/>
                    <a:pt x="7557" y="34462"/>
                    <a:pt x="21010" y="21010"/>
                  </a:cubicBezTo>
                  <a:cubicBezTo>
                    <a:pt x="34462" y="7557"/>
                    <a:pt x="52707" y="0"/>
                    <a:pt x="7173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64"/>
            <p:cNvSpPr txBox="1"/>
            <p:nvPr/>
          </p:nvSpPr>
          <p:spPr>
            <a:xfrm>
              <a:off x="0" y="-47625"/>
              <a:ext cx="939000" cy="23853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7" name="Google Shape;1787;p64"/>
          <p:cNvGrpSpPr/>
          <p:nvPr/>
        </p:nvGrpSpPr>
        <p:grpSpPr>
          <a:xfrm>
            <a:off x="734184" y="987892"/>
            <a:ext cx="589025" cy="3538912"/>
            <a:chOff x="0" y="-47625"/>
            <a:chExt cx="399312" cy="2399100"/>
          </a:xfrm>
        </p:grpSpPr>
        <p:sp>
          <p:nvSpPr>
            <p:cNvPr id="1788" name="Google Shape;1788;p64"/>
            <p:cNvSpPr/>
            <p:nvPr/>
          </p:nvSpPr>
          <p:spPr>
            <a:xfrm>
              <a:off x="0" y="0"/>
              <a:ext cx="399312" cy="2351466"/>
            </a:xfrm>
            <a:custGeom>
              <a:rect b="b" l="l" r="r" t="t"/>
              <a:pathLst>
                <a:path extrusionOk="0" h="2351466" w="399312">
                  <a:moveTo>
                    <a:pt x="197152" y="0"/>
                  </a:moveTo>
                  <a:lnTo>
                    <a:pt x="202160" y="0"/>
                  </a:lnTo>
                  <a:cubicBezTo>
                    <a:pt x="254448" y="0"/>
                    <a:pt x="304594" y="20771"/>
                    <a:pt x="341567" y="57744"/>
                  </a:cubicBezTo>
                  <a:cubicBezTo>
                    <a:pt x="378541" y="94718"/>
                    <a:pt x="399312" y="144864"/>
                    <a:pt x="399312" y="197152"/>
                  </a:cubicBezTo>
                  <a:lnTo>
                    <a:pt x="399312" y="2154314"/>
                  </a:lnTo>
                  <a:cubicBezTo>
                    <a:pt x="399312" y="2206602"/>
                    <a:pt x="378541" y="2256748"/>
                    <a:pt x="341567" y="2293721"/>
                  </a:cubicBezTo>
                  <a:cubicBezTo>
                    <a:pt x="304594" y="2330695"/>
                    <a:pt x="254448" y="2351466"/>
                    <a:pt x="202160" y="2351466"/>
                  </a:cubicBezTo>
                  <a:lnTo>
                    <a:pt x="197152" y="2351466"/>
                  </a:lnTo>
                  <a:cubicBezTo>
                    <a:pt x="144864" y="2351466"/>
                    <a:pt x="94718" y="2330695"/>
                    <a:pt x="57744" y="2293721"/>
                  </a:cubicBezTo>
                  <a:cubicBezTo>
                    <a:pt x="20771" y="2256748"/>
                    <a:pt x="0" y="2206602"/>
                    <a:pt x="0" y="2154314"/>
                  </a:cubicBezTo>
                  <a:lnTo>
                    <a:pt x="0" y="197152"/>
                  </a:lnTo>
                  <a:cubicBezTo>
                    <a:pt x="0" y="144864"/>
                    <a:pt x="20771" y="94718"/>
                    <a:pt x="57744" y="57744"/>
                  </a:cubicBezTo>
                  <a:cubicBezTo>
                    <a:pt x="94718" y="20771"/>
                    <a:pt x="144864" y="0"/>
                    <a:pt x="19715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64"/>
            <p:cNvSpPr txBox="1"/>
            <p:nvPr/>
          </p:nvSpPr>
          <p:spPr>
            <a:xfrm>
              <a:off x="0" y="-47625"/>
              <a:ext cx="399300" cy="2399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0" name="Google Shape;1790;p64"/>
          <p:cNvGrpSpPr/>
          <p:nvPr/>
        </p:nvGrpSpPr>
        <p:grpSpPr>
          <a:xfrm>
            <a:off x="16265636" y="3243699"/>
            <a:ext cx="1466148" cy="1021803"/>
            <a:chOff x="0" y="-47625"/>
            <a:chExt cx="993931" cy="692701"/>
          </a:xfrm>
        </p:grpSpPr>
        <p:sp>
          <p:nvSpPr>
            <p:cNvPr id="1791" name="Google Shape;1791;p64"/>
            <p:cNvSpPr/>
            <p:nvPr/>
          </p:nvSpPr>
          <p:spPr>
            <a:xfrm>
              <a:off x="0" y="0"/>
              <a:ext cx="993931" cy="645076"/>
            </a:xfrm>
            <a:custGeom>
              <a:rect b="b" l="l" r="r" t="t"/>
              <a:pathLst>
                <a:path extrusionOk="0" h="645076" w="993931">
                  <a:moveTo>
                    <a:pt x="79206" y="0"/>
                  </a:moveTo>
                  <a:lnTo>
                    <a:pt x="914725" y="0"/>
                  </a:lnTo>
                  <a:cubicBezTo>
                    <a:pt x="935731" y="0"/>
                    <a:pt x="955878" y="8345"/>
                    <a:pt x="970732" y="23199"/>
                  </a:cubicBezTo>
                  <a:cubicBezTo>
                    <a:pt x="985586" y="38053"/>
                    <a:pt x="993931" y="58199"/>
                    <a:pt x="993931" y="79206"/>
                  </a:cubicBezTo>
                  <a:lnTo>
                    <a:pt x="993931" y="565870"/>
                  </a:lnTo>
                  <a:cubicBezTo>
                    <a:pt x="993931" y="586877"/>
                    <a:pt x="985586" y="607023"/>
                    <a:pt x="970732" y="621877"/>
                  </a:cubicBezTo>
                  <a:cubicBezTo>
                    <a:pt x="955878" y="636731"/>
                    <a:pt x="935731" y="645076"/>
                    <a:pt x="914725" y="645076"/>
                  </a:cubicBezTo>
                  <a:lnTo>
                    <a:pt x="79206" y="645076"/>
                  </a:lnTo>
                  <a:cubicBezTo>
                    <a:pt x="58199" y="645076"/>
                    <a:pt x="38053" y="636731"/>
                    <a:pt x="23199" y="621877"/>
                  </a:cubicBezTo>
                  <a:cubicBezTo>
                    <a:pt x="8345" y="607023"/>
                    <a:pt x="0" y="586877"/>
                    <a:pt x="0" y="565870"/>
                  </a:cubicBezTo>
                  <a:lnTo>
                    <a:pt x="0" y="79206"/>
                  </a:lnTo>
                  <a:cubicBezTo>
                    <a:pt x="0" y="58199"/>
                    <a:pt x="8345" y="38053"/>
                    <a:pt x="23199" y="23199"/>
                  </a:cubicBezTo>
                  <a:cubicBezTo>
                    <a:pt x="38053" y="8345"/>
                    <a:pt x="58199" y="0"/>
                    <a:pt x="79206"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64"/>
            <p:cNvSpPr txBox="1"/>
            <p:nvPr/>
          </p:nvSpPr>
          <p:spPr>
            <a:xfrm>
              <a:off x="0" y="-47625"/>
              <a:ext cx="993900" cy="692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3" name="Google Shape;1793;p64"/>
          <p:cNvGrpSpPr/>
          <p:nvPr/>
        </p:nvGrpSpPr>
        <p:grpSpPr>
          <a:xfrm>
            <a:off x="16786801" y="-138058"/>
            <a:ext cx="944987" cy="1667896"/>
            <a:chOff x="0" y="-47625"/>
            <a:chExt cx="640626" cy="1130700"/>
          </a:xfrm>
        </p:grpSpPr>
        <p:sp>
          <p:nvSpPr>
            <p:cNvPr id="1794" name="Google Shape;1794;p64"/>
            <p:cNvSpPr/>
            <p:nvPr/>
          </p:nvSpPr>
          <p:spPr>
            <a:xfrm>
              <a:off x="0" y="0"/>
              <a:ext cx="640626" cy="1083013"/>
            </a:xfrm>
            <a:custGeom>
              <a:rect b="b" l="l" r="r" t="t"/>
              <a:pathLst>
                <a:path extrusionOk="0" h="1083013" w="640626">
                  <a:moveTo>
                    <a:pt x="122888" y="0"/>
                  </a:moveTo>
                  <a:lnTo>
                    <a:pt x="517739" y="0"/>
                  </a:lnTo>
                  <a:cubicBezTo>
                    <a:pt x="550331" y="0"/>
                    <a:pt x="581588" y="12947"/>
                    <a:pt x="604633" y="35993"/>
                  </a:cubicBezTo>
                  <a:cubicBezTo>
                    <a:pt x="627679" y="59039"/>
                    <a:pt x="640626" y="90296"/>
                    <a:pt x="640626" y="122888"/>
                  </a:cubicBezTo>
                  <a:lnTo>
                    <a:pt x="640626" y="960125"/>
                  </a:lnTo>
                  <a:cubicBezTo>
                    <a:pt x="640626" y="992717"/>
                    <a:pt x="627679" y="1023974"/>
                    <a:pt x="604633" y="1047020"/>
                  </a:cubicBezTo>
                  <a:cubicBezTo>
                    <a:pt x="581588" y="1070065"/>
                    <a:pt x="550331" y="1083013"/>
                    <a:pt x="517739" y="1083013"/>
                  </a:cubicBezTo>
                  <a:lnTo>
                    <a:pt x="122888" y="1083013"/>
                  </a:lnTo>
                  <a:cubicBezTo>
                    <a:pt x="90296" y="1083013"/>
                    <a:pt x="59039" y="1070065"/>
                    <a:pt x="35993" y="1047020"/>
                  </a:cubicBezTo>
                  <a:cubicBezTo>
                    <a:pt x="12947" y="1023974"/>
                    <a:pt x="0" y="992717"/>
                    <a:pt x="0" y="960125"/>
                  </a:cubicBezTo>
                  <a:lnTo>
                    <a:pt x="0" y="122888"/>
                  </a:lnTo>
                  <a:cubicBezTo>
                    <a:pt x="0" y="90296"/>
                    <a:pt x="12947" y="59039"/>
                    <a:pt x="35993" y="35993"/>
                  </a:cubicBezTo>
                  <a:cubicBezTo>
                    <a:pt x="59039" y="12947"/>
                    <a:pt x="90296" y="0"/>
                    <a:pt x="122888"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64"/>
            <p:cNvSpPr txBox="1"/>
            <p:nvPr/>
          </p:nvSpPr>
          <p:spPr>
            <a:xfrm>
              <a:off x="0" y="-47625"/>
              <a:ext cx="640500" cy="1130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96" name="Google Shape;1796;p64"/>
          <p:cNvPicPr preferRelativeResize="0"/>
          <p:nvPr/>
        </p:nvPicPr>
        <p:blipFill>
          <a:blip r:embed="rId6">
            <a:alphaModFix/>
          </a:blip>
          <a:stretch>
            <a:fillRect/>
          </a:stretch>
        </p:blipFill>
        <p:spPr>
          <a:xfrm>
            <a:off x="-806050" y="4526800"/>
            <a:ext cx="3736651" cy="6424824"/>
          </a:xfrm>
          <a:prstGeom prst="rect">
            <a:avLst/>
          </a:prstGeom>
          <a:noFill/>
          <a:ln>
            <a:noFill/>
          </a:ln>
        </p:spPr>
      </p:pic>
      <p:pic>
        <p:nvPicPr>
          <p:cNvPr id="1797" name="Google Shape;1797;p64"/>
          <p:cNvPicPr preferRelativeResize="0"/>
          <p:nvPr/>
        </p:nvPicPr>
        <p:blipFill>
          <a:blip r:embed="rId7">
            <a:alphaModFix/>
          </a:blip>
          <a:stretch>
            <a:fillRect/>
          </a:stretch>
        </p:blipFill>
        <p:spPr>
          <a:xfrm>
            <a:off x="14347900" y="2931150"/>
            <a:ext cx="1371600" cy="1371600"/>
          </a:xfrm>
          <a:prstGeom prst="rect">
            <a:avLst/>
          </a:prstGeom>
          <a:noFill/>
          <a:ln>
            <a:noFill/>
          </a:ln>
        </p:spPr>
      </p:pic>
      <p:pic>
        <p:nvPicPr>
          <p:cNvPr id="1798" name="Google Shape;1798;p64"/>
          <p:cNvPicPr preferRelativeResize="0"/>
          <p:nvPr/>
        </p:nvPicPr>
        <p:blipFill>
          <a:blip r:embed="rId8">
            <a:alphaModFix/>
          </a:blip>
          <a:stretch>
            <a:fillRect/>
          </a:stretch>
        </p:blipFill>
        <p:spPr>
          <a:xfrm>
            <a:off x="14013196" y="6169206"/>
            <a:ext cx="1618925" cy="1612769"/>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2" name="Shape 1802"/>
        <p:cNvGrpSpPr/>
        <p:nvPr/>
      </p:nvGrpSpPr>
      <p:grpSpPr>
        <a:xfrm>
          <a:off x="0" y="0"/>
          <a:ext cx="0" cy="0"/>
          <a:chOff x="0" y="0"/>
          <a:chExt cx="0" cy="0"/>
        </a:xfrm>
      </p:grpSpPr>
      <p:sp>
        <p:nvSpPr>
          <p:cNvPr id="1803" name="Google Shape;1803;p65"/>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804" name="Google Shape;1804;p65"/>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1805" name="Google Shape;1805;p65"/>
          <p:cNvSpPr txBox="1"/>
          <p:nvPr/>
        </p:nvSpPr>
        <p:spPr>
          <a:xfrm>
            <a:off x="134275" y="6180177"/>
            <a:ext cx="18019500" cy="3577200"/>
          </a:xfrm>
          <a:prstGeom prst="rect">
            <a:avLst/>
          </a:prstGeom>
          <a:noFill/>
          <a:ln>
            <a:noFill/>
          </a:ln>
        </p:spPr>
        <p:txBody>
          <a:bodyPr anchorCtr="0" anchor="t" bIns="0" lIns="0" spcFirstLastPara="1" rIns="0" wrap="square" tIns="0">
            <a:spAutoFit/>
          </a:bodyPr>
          <a:lstStyle/>
          <a:p>
            <a:pPr indent="0" lvl="0" marL="457200" rtl="0" algn="ctr">
              <a:lnSpc>
                <a:spcPct val="115000"/>
              </a:lnSpc>
              <a:spcBef>
                <a:spcPts val="0"/>
              </a:spcBef>
              <a:spcAft>
                <a:spcPts val="0"/>
              </a:spcAft>
              <a:buNone/>
            </a:pPr>
            <a:r>
              <a:rPr b="1" lang="en-US" sz="3600">
                <a:solidFill>
                  <a:srgbClr val="0A1D37"/>
                </a:solidFill>
              </a:rPr>
              <a:t>Textbook:</a:t>
            </a:r>
            <a:r>
              <a:rPr lang="en-US" sz="3000"/>
              <a:t> </a:t>
            </a:r>
            <a:endParaRPr sz="3000"/>
          </a:p>
          <a:p>
            <a:pPr indent="0" lvl="0" marL="457200" rtl="0" algn="ctr">
              <a:lnSpc>
                <a:spcPct val="115000"/>
              </a:lnSpc>
              <a:spcBef>
                <a:spcPts val="0"/>
              </a:spcBef>
              <a:spcAft>
                <a:spcPts val="0"/>
              </a:spcAft>
              <a:buNone/>
            </a:pPr>
            <a:r>
              <a:rPr lang="en-US" sz="3500">
                <a:solidFill>
                  <a:srgbClr val="0A1D37"/>
                </a:solidFill>
              </a:rPr>
              <a:t>Good Governance &amp; Social Responsibility</a:t>
            </a:r>
            <a:r>
              <a:rPr lang="en-US" sz="3500">
                <a:solidFill>
                  <a:srgbClr val="151F29"/>
                </a:solidFill>
              </a:rPr>
              <a:t>, Dr. Christopher Biore, Dr. Roberto Gonzales, Prof. Jose Lemuel Caparas, Dean Nilo Burgos and Prof. Win Ballada, ASEAN (Academicians, Students, Educators and Alliance) Inc.</a:t>
            </a:r>
            <a:endParaRPr sz="3500">
              <a:solidFill>
                <a:srgbClr val="151F29"/>
              </a:solidFill>
            </a:endParaRPr>
          </a:p>
          <a:p>
            <a:pPr indent="0" lvl="0" marL="457200" rtl="0" algn="ctr">
              <a:lnSpc>
                <a:spcPct val="115000"/>
              </a:lnSpc>
              <a:spcBef>
                <a:spcPts val="0"/>
              </a:spcBef>
              <a:spcAft>
                <a:spcPts val="0"/>
              </a:spcAft>
              <a:buNone/>
            </a:pPr>
            <a:r>
              <a:rPr lang="en-US" sz="3500">
                <a:solidFill>
                  <a:srgbClr val="151F29"/>
                </a:solidFill>
              </a:rPr>
              <a:t>2024</a:t>
            </a:r>
            <a:endParaRPr sz="3500">
              <a:solidFill>
                <a:srgbClr val="151F29"/>
              </a:solidFill>
            </a:endParaRPr>
          </a:p>
          <a:p>
            <a:pPr indent="0" lvl="0" marL="0" marR="0" rtl="0" algn="ctr">
              <a:lnSpc>
                <a:spcPct val="120002"/>
              </a:lnSpc>
              <a:spcBef>
                <a:spcPts val="0"/>
              </a:spcBef>
              <a:spcAft>
                <a:spcPts val="0"/>
              </a:spcAft>
              <a:buNone/>
            </a:pPr>
            <a:r>
              <a:t/>
            </a:r>
            <a:endParaRPr b="1" sz="3000">
              <a:solidFill>
                <a:srgbClr val="EDC253"/>
              </a:solidFill>
              <a:latin typeface="Cormorant SC"/>
              <a:ea typeface="Cormorant SC"/>
              <a:cs typeface="Cormorant SC"/>
              <a:sym typeface="Cormorant SC"/>
            </a:endParaRPr>
          </a:p>
        </p:txBody>
      </p:sp>
      <p:pic>
        <p:nvPicPr>
          <p:cNvPr id="1806" name="Google Shape;1806;p65"/>
          <p:cNvPicPr preferRelativeResize="0"/>
          <p:nvPr/>
        </p:nvPicPr>
        <p:blipFill>
          <a:blip r:embed="rId5">
            <a:alphaModFix/>
          </a:blip>
          <a:stretch>
            <a:fillRect/>
          </a:stretch>
        </p:blipFill>
        <p:spPr>
          <a:xfrm>
            <a:off x="0" y="-3"/>
            <a:ext cx="18288000" cy="5163424"/>
          </a:xfrm>
          <a:prstGeom prst="rect">
            <a:avLst/>
          </a:prstGeom>
          <a:noFill/>
          <a:ln>
            <a:noFill/>
          </a:ln>
        </p:spPr>
      </p:pic>
      <p:grpSp>
        <p:nvGrpSpPr>
          <p:cNvPr id="1807" name="Google Shape;1807;p65"/>
          <p:cNvGrpSpPr/>
          <p:nvPr/>
        </p:nvGrpSpPr>
        <p:grpSpPr>
          <a:xfrm>
            <a:off x="1028700" y="-179364"/>
            <a:ext cx="1481329" cy="1670835"/>
            <a:chOff x="0" y="-47625"/>
            <a:chExt cx="1004211" cy="1132680"/>
          </a:xfrm>
        </p:grpSpPr>
        <p:sp>
          <p:nvSpPr>
            <p:cNvPr id="1808" name="Google Shape;1808;p65"/>
            <p:cNvSpPr/>
            <p:nvPr/>
          </p:nvSpPr>
          <p:spPr>
            <a:xfrm>
              <a:off x="0" y="0"/>
              <a:ext cx="1004211" cy="1085055"/>
            </a:xfrm>
            <a:custGeom>
              <a:rect b="b" l="l" r="r" t="t"/>
              <a:pathLst>
                <a:path extrusionOk="0" h="1085055" w="1004211">
                  <a:moveTo>
                    <a:pt x="78395" y="0"/>
                  </a:moveTo>
                  <a:lnTo>
                    <a:pt x="925816" y="0"/>
                  </a:lnTo>
                  <a:cubicBezTo>
                    <a:pt x="969113" y="0"/>
                    <a:pt x="1004211" y="35099"/>
                    <a:pt x="1004211" y="78395"/>
                  </a:cubicBezTo>
                  <a:lnTo>
                    <a:pt x="1004211" y="1006660"/>
                  </a:lnTo>
                  <a:cubicBezTo>
                    <a:pt x="1004211" y="1049957"/>
                    <a:pt x="969113" y="1085055"/>
                    <a:pt x="925816" y="1085055"/>
                  </a:cubicBezTo>
                  <a:lnTo>
                    <a:pt x="78395" y="1085055"/>
                  </a:lnTo>
                  <a:cubicBezTo>
                    <a:pt x="35099" y="1085055"/>
                    <a:pt x="0" y="1049957"/>
                    <a:pt x="0" y="1006660"/>
                  </a:cubicBezTo>
                  <a:lnTo>
                    <a:pt x="0" y="78395"/>
                  </a:lnTo>
                  <a:cubicBezTo>
                    <a:pt x="0" y="35099"/>
                    <a:pt x="35099" y="0"/>
                    <a:pt x="78395"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65"/>
            <p:cNvSpPr txBox="1"/>
            <p:nvPr/>
          </p:nvSpPr>
          <p:spPr>
            <a:xfrm>
              <a:off x="0" y="-47625"/>
              <a:ext cx="1004211" cy="113268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10" name="Google Shape;1810;p65"/>
          <p:cNvGrpSpPr/>
          <p:nvPr/>
        </p:nvGrpSpPr>
        <p:grpSpPr>
          <a:xfrm>
            <a:off x="-1649566" y="-179364"/>
            <a:ext cx="3875847" cy="4171603"/>
            <a:chOff x="0" y="-47625"/>
            <a:chExt cx="2627485" cy="2827982"/>
          </a:xfrm>
        </p:grpSpPr>
        <p:sp>
          <p:nvSpPr>
            <p:cNvPr id="1811" name="Google Shape;1811;p65"/>
            <p:cNvSpPr/>
            <p:nvPr/>
          </p:nvSpPr>
          <p:spPr>
            <a:xfrm>
              <a:off x="0" y="0"/>
              <a:ext cx="2627485" cy="2780357"/>
            </a:xfrm>
            <a:custGeom>
              <a:rect b="b" l="l" r="r" t="t"/>
              <a:pathLst>
                <a:path extrusionOk="0" h="2780357" w="2627485">
                  <a:moveTo>
                    <a:pt x="29962" y="0"/>
                  </a:moveTo>
                  <a:lnTo>
                    <a:pt x="2597523" y="0"/>
                  </a:lnTo>
                  <a:cubicBezTo>
                    <a:pt x="2614071" y="0"/>
                    <a:pt x="2627485" y="13415"/>
                    <a:pt x="2627485" y="29962"/>
                  </a:cubicBezTo>
                  <a:lnTo>
                    <a:pt x="2627485" y="2750395"/>
                  </a:lnTo>
                  <a:cubicBezTo>
                    <a:pt x="2627485" y="2766942"/>
                    <a:pt x="2614071" y="2780357"/>
                    <a:pt x="2597523" y="2780357"/>
                  </a:cubicBezTo>
                  <a:lnTo>
                    <a:pt x="29962" y="2780357"/>
                  </a:lnTo>
                  <a:cubicBezTo>
                    <a:pt x="13415" y="2780357"/>
                    <a:pt x="0" y="2766942"/>
                    <a:pt x="0" y="2750395"/>
                  </a:cubicBezTo>
                  <a:lnTo>
                    <a:pt x="0" y="29962"/>
                  </a:lnTo>
                  <a:cubicBezTo>
                    <a:pt x="0" y="13415"/>
                    <a:pt x="13415" y="0"/>
                    <a:pt x="29962"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65"/>
            <p:cNvSpPr txBox="1"/>
            <p:nvPr/>
          </p:nvSpPr>
          <p:spPr>
            <a:xfrm>
              <a:off x="0" y="-47625"/>
              <a:ext cx="2627485" cy="2827982"/>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13" name="Google Shape;1813;p65"/>
          <p:cNvGrpSpPr/>
          <p:nvPr/>
        </p:nvGrpSpPr>
        <p:grpSpPr>
          <a:xfrm>
            <a:off x="15953639" y="270728"/>
            <a:ext cx="2611322" cy="1670835"/>
            <a:chOff x="0" y="-47625"/>
            <a:chExt cx="1770248" cy="1132680"/>
          </a:xfrm>
        </p:grpSpPr>
        <p:sp>
          <p:nvSpPr>
            <p:cNvPr id="1814" name="Google Shape;1814;p65"/>
            <p:cNvSpPr/>
            <p:nvPr/>
          </p:nvSpPr>
          <p:spPr>
            <a:xfrm>
              <a:off x="0" y="0"/>
              <a:ext cx="1770248" cy="1085055"/>
            </a:xfrm>
            <a:custGeom>
              <a:rect b="b" l="l" r="r" t="t"/>
              <a:pathLst>
                <a:path extrusionOk="0" h="1085055" w="1770248">
                  <a:moveTo>
                    <a:pt x="44471" y="0"/>
                  </a:moveTo>
                  <a:lnTo>
                    <a:pt x="1725777" y="0"/>
                  </a:lnTo>
                  <a:cubicBezTo>
                    <a:pt x="1737571" y="0"/>
                    <a:pt x="1748883" y="4685"/>
                    <a:pt x="1757223" y="13025"/>
                  </a:cubicBezTo>
                  <a:cubicBezTo>
                    <a:pt x="1765563" y="21365"/>
                    <a:pt x="1770248" y="32677"/>
                    <a:pt x="1770248" y="44471"/>
                  </a:cubicBezTo>
                  <a:lnTo>
                    <a:pt x="1770248" y="1040584"/>
                  </a:lnTo>
                  <a:cubicBezTo>
                    <a:pt x="1770248" y="1052378"/>
                    <a:pt x="1765563" y="1063690"/>
                    <a:pt x="1757223" y="1072030"/>
                  </a:cubicBezTo>
                  <a:cubicBezTo>
                    <a:pt x="1748883" y="1080370"/>
                    <a:pt x="1737571" y="1085055"/>
                    <a:pt x="1725777" y="1085055"/>
                  </a:cubicBezTo>
                  <a:lnTo>
                    <a:pt x="44471" y="1085055"/>
                  </a:lnTo>
                  <a:cubicBezTo>
                    <a:pt x="32677" y="1085055"/>
                    <a:pt x="21365" y="1080370"/>
                    <a:pt x="13025" y="1072030"/>
                  </a:cubicBezTo>
                  <a:cubicBezTo>
                    <a:pt x="4685" y="1063690"/>
                    <a:pt x="0" y="1052378"/>
                    <a:pt x="0" y="1040584"/>
                  </a:cubicBezTo>
                  <a:lnTo>
                    <a:pt x="0" y="44471"/>
                  </a:lnTo>
                  <a:cubicBezTo>
                    <a:pt x="0" y="32677"/>
                    <a:pt x="4685" y="21365"/>
                    <a:pt x="13025" y="13025"/>
                  </a:cubicBezTo>
                  <a:cubicBezTo>
                    <a:pt x="21365" y="4685"/>
                    <a:pt x="32677" y="0"/>
                    <a:pt x="44471"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65"/>
            <p:cNvSpPr txBox="1"/>
            <p:nvPr/>
          </p:nvSpPr>
          <p:spPr>
            <a:xfrm>
              <a:off x="0" y="-47625"/>
              <a:ext cx="1770248" cy="113268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9" name="Shape 1819"/>
        <p:cNvGrpSpPr/>
        <p:nvPr/>
      </p:nvGrpSpPr>
      <p:grpSpPr>
        <a:xfrm>
          <a:off x="0" y="0"/>
          <a:ext cx="0" cy="0"/>
          <a:chOff x="0" y="0"/>
          <a:chExt cx="0" cy="0"/>
        </a:xfrm>
      </p:grpSpPr>
      <p:sp>
        <p:nvSpPr>
          <p:cNvPr id="1820" name="Google Shape;1820;p66"/>
          <p:cNvSpPr/>
          <p:nvPr/>
        </p:nvSpPr>
        <p:spPr>
          <a:xfrm>
            <a:off x="0" y="0"/>
            <a:ext cx="18288000" cy="10287000"/>
          </a:xfrm>
          <a:custGeom>
            <a:rect b="b" l="l" r="r" t="t"/>
            <a:pathLst>
              <a:path extrusionOk="0" h="10287000" w="18288000">
                <a:moveTo>
                  <a:pt x="0" y="0"/>
                </a:moveTo>
                <a:lnTo>
                  <a:pt x="18288000" y="0"/>
                </a:lnTo>
                <a:lnTo>
                  <a:pt x="18288000" y="10287000"/>
                </a:lnTo>
                <a:lnTo>
                  <a:pt x="0" y="10287000"/>
                </a:lnTo>
                <a:lnTo>
                  <a:pt x="0" y="0"/>
                </a:lnTo>
                <a:close/>
              </a:path>
            </a:pathLst>
          </a:custGeom>
          <a:blipFill rotWithShape="1">
            <a:blip r:embed="rId3">
              <a:alphaModFix/>
            </a:blip>
            <a:stretch>
              <a:fillRect b="-75634" l="0" r="0" t="-75634"/>
            </a:stretch>
          </a:blipFill>
          <a:ln>
            <a:noFill/>
          </a:ln>
        </p:spPr>
      </p:sp>
      <p:sp>
        <p:nvSpPr>
          <p:cNvPr id="1821" name="Google Shape;1821;p66"/>
          <p:cNvSpPr/>
          <p:nvPr/>
        </p:nvSpPr>
        <p:spPr>
          <a:xfrm>
            <a:off x="0" y="-1213067"/>
            <a:ext cx="18288000" cy="13716000"/>
          </a:xfrm>
          <a:custGeom>
            <a:rect b="b" l="l" r="r" t="t"/>
            <a:pathLst>
              <a:path extrusionOk="0" h="13716000" w="18288000">
                <a:moveTo>
                  <a:pt x="0" y="0"/>
                </a:moveTo>
                <a:lnTo>
                  <a:pt x="18288000" y="0"/>
                </a:lnTo>
                <a:lnTo>
                  <a:pt x="18288000" y="13716000"/>
                </a:lnTo>
                <a:lnTo>
                  <a:pt x="0" y="13716000"/>
                </a:lnTo>
                <a:lnTo>
                  <a:pt x="0" y="0"/>
                </a:lnTo>
                <a:close/>
              </a:path>
            </a:pathLst>
          </a:custGeom>
          <a:blipFill rotWithShape="1">
            <a:blip r:embed="rId4">
              <a:alphaModFix amt="30000"/>
            </a:blip>
            <a:stretch>
              <a:fillRect b="0" l="0" r="0" t="0"/>
            </a:stretch>
          </a:blipFill>
          <a:ln>
            <a:noFill/>
          </a:ln>
        </p:spPr>
      </p:sp>
      <p:sp>
        <p:nvSpPr>
          <p:cNvPr id="1822" name="Google Shape;1822;p66"/>
          <p:cNvSpPr txBox="1"/>
          <p:nvPr/>
        </p:nvSpPr>
        <p:spPr>
          <a:xfrm>
            <a:off x="5280936" y="1028700"/>
            <a:ext cx="7726128" cy="13716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9000" u="none" cap="none" strike="noStrike">
                <a:solidFill>
                  <a:srgbClr val="EDC253"/>
                </a:solidFill>
                <a:latin typeface="Cormorant SC"/>
                <a:ea typeface="Cormorant SC"/>
                <a:cs typeface="Cormorant SC"/>
                <a:sym typeface="Cormorant SC"/>
              </a:rPr>
              <a:t>Credits</a:t>
            </a:r>
            <a:endParaRPr/>
          </a:p>
        </p:txBody>
      </p:sp>
      <p:sp>
        <p:nvSpPr>
          <p:cNvPr id="1823" name="Google Shape;1823;p66"/>
          <p:cNvSpPr txBox="1"/>
          <p:nvPr/>
        </p:nvSpPr>
        <p:spPr>
          <a:xfrm>
            <a:off x="3143698" y="5112475"/>
            <a:ext cx="11810379" cy="1292225"/>
          </a:xfrm>
          <a:prstGeom prst="rect">
            <a:avLst/>
          </a:prstGeom>
          <a:noFill/>
          <a:ln>
            <a:noFill/>
          </a:ln>
        </p:spPr>
        <p:txBody>
          <a:bodyPr anchorCtr="0" anchor="t" bIns="0" lIns="0" spcFirstLastPara="1" rIns="0" wrap="square" tIns="0">
            <a:spAutoFit/>
          </a:bodyPr>
          <a:lstStyle/>
          <a:p>
            <a:pPr indent="0" lvl="0" marL="0" marR="0" rtl="0" algn="ctr">
              <a:lnSpc>
                <a:spcPct val="130007"/>
              </a:lnSpc>
              <a:spcBef>
                <a:spcPts val="0"/>
              </a:spcBef>
              <a:spcAft>
                <a:spcPts val="0"/>
              </a:spcAft>
              <a:buNone/>
            </a:pPr>
            <a:r>
              <a:rPr b="0" i="0" lang="en-US" sz="3999" u="none" cap="none" strike="noStrike">
                <a:solidFill>
                  <a:srgbClr val="FFFFFF"/>
                </a:solidFill>
                <a:latin typeface="Padauk"/>
                <a:ea typeface="Padauk"/>
                <a:cs typeface="Padauk"/>
                <a:sym typeface="Padauk"/>
              </a:rPr>
              <a:t>This presentation template is free for everyone to use thanks to the following:</a:t>
            </a:r>
            <a:endParaRPr/>
          </a:p>
        </p:txBody>
      </p:sp>
      <p:sp>
        <p:nvSpPr>
          <p:cNvPr id="1824" name="Google Shape;1824;p66"/>
          <p:cNvSpPr txBox="1"/>
          <p:nvPr/>
        </p:nvSpPr>
        <p:spPr>
          <a:xfrm>
            <a:off x="2818025" y="7065990"/>
            <a:ext cx="12651949" cy="824865"/>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b="0" i="0" lang="en-US" sz="2400" u="none" cap="none" strike="noStrike">
                <a:solidFill>
                  <a:srgbClr val="FFFFFF"/>
                </a:solidFill>
                <a:latin typeface="Inria Serif"/>
                <a:ea typeface="Inria Serif"/>
                <a:cs typeface="Inria Serif"/>
                <a:sym typeface="Inria Serif"/>
              </a:rPr>
              <a:t>SlidesCarnival for the presentation template</a:t>
            </a:r>
            <a:endParaRPr/>
          </a:p>
          <a:p>
            <a:pPr indent="0" lvl="0" marL="0" marR="0" rtl="0" algn="ctr">
              <a:lnSpc>
                <a:spcPct val="139958"/>
              </a:lnSpc>
              <a:spcBef>
                <a:spcPts val="0"/>
              </a:spcBef>
              <a:spcAft>
                <a:spcPts val="0"/>
              </a:spcAft>
              <a:buNone/>
            </a:pPr>
            <a:r>
              <a:rPr b="0" i="0" lang="en-US" sz="2400" u="none" cap="none" strike="noStrike">
                <a:solidFill>
                  <a:srgbClr val="FFFFFF"/>
                </a:solidFill>
                <a:latin typeface="Inria Serif"/>
                <a:ea typeface="Inria Serif"/>
                <a:cs typeface="Inria Serif"/>
                <a:sym typeface="Inria Serif"/>
              </a:rPr>
              <a:t>Pexels for the photos</a:t>
            </a:r>
            <a:endParaRPr/>
          </a:p>
        </p:txBody>
      </p:sp>
      <p:grpSp>
        <p:nvGrpSpPr>
          <p:cNvPr id="1825" name="Google Shape;1825;p66"/>
          <p:cNvGrpSpPr/>
          <p:nvPr/>
        </p:nvGrpSpPr>
        <p:grpSpPr>
          <a:xfrm>
            <a:off x="14954077" y="8653182"/>
            <a:ext cx="3979444" cy="927000"/>
            <a:chOff x="0" y="-47625"/>
            <a:chExt cx="2697715" cy="628425"/>
          </a:xfrm>
        </p:grpSpPr>
        <p:sp>
          <p:nvSpPr>
            <p:cNvPr id="1826" name="Google Shape;1826;p66"/>
            <p:cNvSpPr/>
            <p:nvPr/>
          </p:nvSpPr>
          <p:spPr>
            <a:xfrm>
              <a:off x="0" y="0"/>
              <a:ext cx="2697715" cy="580800"/>
            </a:xfrm>
            <a:custGeom>
              <a:rect b="b" l="l" r="r" t="t"/>
              <a:pathLst>
                <a:path extrusionOk="0" h="580800" w="2697715">
                  <a:moveTo>
                    <a:pt x="29182" y="0"/>
                  </a:moveTo>
                  <a:lnTo>
                    <a:pt x="2668533" y="0"/>
                  </a:lnTo>
                  <a:cubicBezTo>
                    <a:pt x="2676273" y="0"/>
                    <a:pt x="2683695" y="3075"/>
                    <a:pt x="2689168" y="8547"/>
                  </a:cubicBezTo>
                  <a:cubicBezTo>
                    <a:pt x="2694641" y="14020"/>
                    <a:pt x="2697715" y="21443"/>
                    <a:pt x="2697715" y="29182"/>
                  </a:cubicBezTo>
                  <a:lnTo>
                    <a:pt x="2697715" y="551618"/>
                  </a:lnTo>
                  <a:cubicBezTo>
                    <a:pt x="2697715" y="567735"/>
                    <a:pt x="2684650" y="580800"/>
                    <a:pt x="2668533" y="580800"/>
                  </a:cubicBezTo>
                  <a:lnTo>
                    <a:pt x="29182" y="580800"/>
                  </a:lnTo>
                  <a:cubicBezTo>
                    <a:pt x="13065" y="580800"/>
                    <a:pt x="0" y="567735"/>
                    <a:pt x="0" y="551618"/>
                  </a:cubicBezTo>
                  <a:lnTo>
                    <a:pt x="0" y="29182"/>
                  </a:lnTo>
                  <a:cubicBezTo>
                    <a:pt x="0" y="13065"/>
                    <a:pt x="13065" y="0"/>
                    <a:pt x="29182"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66"/>
            <p:cNvSpPr txBox="1"/>
            <p:nvPr/>
          </p:nvSpPr>
          <p:spPr>
            <a:xfrm>
              <a:off x="0" y="-47625"/>
              <a:ext cx="2697715" cy="6284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28" name="Google Shape;1828;p66"/>
          <p:cNvSpPr txBox="1"/>
          <p:nvPr/>
        </p:nvSpPr>
        <p:spPr>
          <a:xfrm>
            <a:off x="2818025" y="8504265"/>
            <a:ext cx="12651949" cy="555625"/>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500" u="none" cap="none" strike="noStrike">
                <a:solidFill>
                  <a:srgbClr val="FFFFFF"/>
                </a:solidFill>
                <a:latin typeface="Padauk"/>
                <a:ea typeface="Padauk"/>
                <a:cs typeface="Padauk"/>
                <a:sym typeface="Padauk"/>
              </a:rPr>
              <a:t>Happy designing! </a:t>
            </a:r>
            <a:endParaRPr/>
          </a:p>
        </p:txBody>
      </p:sp>
      <p:grpSp>
        <p:nvGrpSpPr>
          <p:cNvPr id="1829" name="Google Shape;1829;p66"/>
          <p:cNvGrpSpPr/>
          <p:nvPr/>
        </p:nvGrpSpPr>
        <p:grpSpPr>
          <a:xfrm>
            <a:off x="659822" y="-898497"/>
            <a:ext cx="1035852" cy="4581512"/>
            <a:chOff x="0" y="-47625"/>
            <a:chExt cx="272817" cy="1206653"/>
          </a:xfrm>
        </p:grpSpPr>
        <p:sp>
          <p:nvSpPr>
            <p:cNvPr id="1830" name="Google Shape;1830;p66"/>
            <p:cNvSpPr/>
            <p:nvPr/>
          </p:nvSpPr>
          <p:spPr>
            <a:xfrm>
              <a:off x="0" y="0"/>
              <a:ext cx="272817" cy="1159028"/>
            </a:xfrm>
            <a:custGeom>
              <a:rect b="b" l="l" r="r" t="t"/>
              <a:pathLst>
                <a:path extrusionOk="0" h="1159028" w="272817">
                  <a:moveTo>
                    <a:pt x="112109" y="0"/>
                  </a:moveTo>
                  <a:lnTo>
                    <a:pt x="160708" y="0"/>
                  </a:lnTo>
                  <a:cubicBezTo>
                    <a:pt x="190441" y="0"/>
                    <a:pt x="218956" y="11811"/>
                    <a:pt x="239981" y="32836"/>
                  </a:cubicBezTo>
                  <a:cubicBezTo>
                    <a:pt x="261006" y="53861"/>
                    <a:pt x="272817" y="82376"/>
                    <a:pt x="272817" y="112109"/>
                  </a:cubicBezTo>
                  <a:lnTo>
                    <a:pt x="272817" y="1046919"/>
                  </a:lnTo>
                  <a:cubicBezTo>
                    <a:pt x="272817" y="1076652"/>
                    <a:pt x="261006" y="1105168"/>
                    <a:pt x="239981" y="1126192"/>
                  </a:cubicBezTo>
                  <a:cubicBezTo>
                    <a:pt x="218956" y="1147217"/>
                    <a:pt x="190441" y="1159028"/>
                    <a:pt x="160708" y="1159028"/>
                  </a:cubicBezTo>
                  <a:lnTo>
                    <a:pt x="112109" y="1159028"/>
                  </a:lnTo>
                  <a:cubicBezTo>
                    <a:pt x="82376" y="1159028"/>
                    <a:pt x="53861" y="1147217"/>
                    <a:pt x="32836" y="1126192"/>
                  </a:cubicBezTo>
                  <a:cubicBezTo>
                    <a:pt x="11811" y="1105168"/>
                    <a:pt x="0" y="1076652"/>
                    <a:pt x="0" y="1046919"/>
                  </a:cubicBezTo>
                  <a:lnTo>
                    <a:pt x="0" y="112109"/>
                  </a:lnTo>
                  <a:cubicBezTo>
                    <a:pt x="0" y="82376"/>
                    <a:pt x="11811" y="53861"/>
                    <a:pt x="32836" y="32836"/>
                  </a:cubicBezTo>
                  <a:cubicBezTo>
                    <a:pt x="53861" y="11811"/>
                    <a:pt x="82376" y="0"/>
                    <a:pt x="112109" y="0"/>
                  </a:cubicBezTo>
                  <a:close/>
                </a:path>
              </a:pathLst>
            </a:custGeom>
            <a:solidFill>
              <a:srgbClr val="890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66"/>
            <p:cNvSpPr txBox="1"/>
            <p:nvPr/>
          </p:nvSpPr>
          <p:spPr>
            <a:xfrm>
              <a:off x="0" y="-47625"/>
              <a:ext cx="272817" cy="1206653"/>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2" name="Google Shape;1832;p66"/>
          <p:cNvGrpSpPr/>
          <p:nvPr/>
        </p:nvGrpSpPr>
        <p:grpSpPr>
          <a:xfrm>
            <a:off x="-560812" y="3130238"/>
            <a:ext cx="1790689" cy="1035301"/>
            <a:chOff x="0" y="-47625"/>
            <a:chExt cx="1213930" cy="701844"/>
          </a:xfrm>
        </p:grpSpPr>
        <p:sp>
          <p:nvSpPr>
            <p:cNvPr id="1833" name="Google Shape;1833;p66"/>
            <p:cNvSpPr/>
            <p:nvPr/>
          </p:nvSpPr>
          <p:spPr>
            <a:xfrm>
              <a:off x="0" y="0"/>
              <a:ext cx="1213930" cy="654219"/>
            </a:xfrm>
            <a:custGeom>
              <a:rect b="b" l="l" r="r" t="t"/>
              <a:pathLst>
                <a:path extrusionOk="0" h="654219" w="1213930">
                  <a:moveTo>
                    <a:pt x="64851" y="0"/>
                  </a:moveTo>
                  <a:lnTo>
                    <a:pt x="1149079" y="0"/>
                  </a:lnTo>
                  <a:cubicBezTo>
                    <a:pt x="1184895" y="0"/>
                    <a:pt x="1213930" y="29035"/>
                    <a:pt x="1213930" y="64851"/>
                  </a:cubicBezTo>
                  <a:lnTo>
                    <a:pt x="1213930" y="589368"/>
                  </a:lnTo>
                  <a:cubicBezTo>
                    <a:pt x="1213930" y="625184"/>
                    <a:pt x="1184895" y="654219"/>
                    <a:pt x="1149079" y="654219"/>
                  </a:cubicBezTo>
                  <a:lnTo>
                    <a:pt x="64851" y="654219"/>
                  </a:lnTo>
                  <a:cubicBezTo>
                    <a:pt x="29035" y="654219"/>
                    <a:pt x="0" y="625184"/>
                    <a:pt x="0" y="589368"/>
                  </a:cubicBezTo>
                  <a:lnTo>
                    <a:pt x="0" y="64851"/>
                  </a:lnTo>
                  <a:cubicBezTo>
                    <a:pt x="0" y="29035"/>
                    <a:pt x="29035" y="0"/>
                    <a:pt x="6485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66"/>
            <p:cNvSpPr txBox="1"/>
            <p:nvPr/>
          </p:nvSpPr>
          <p:spPr>
            <a:xfrm>
              <a:off x="0" y="-47625"/>
              <a:ext cx="1213930" cy="7018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5" name="Google Shape;1835;p66"/>
          <p:cNvGrpSpPr/>
          <p:nvPr/>
        </p:nvGrpSpPr>
        <p:grpSpPr>
          <a:xfrm>
            <a:off x="14434719" y="8016501"/>
            <a:ext cx="1593617" cy="2554533"/>
            <a:chOff x="0" y="-47625"/>
            <a:chExt cx="1080333" cy="1731750"/>
          </a:xfrm>
        </p:grpSpPr>
        <p:sp>
          <p:nvSpPr>
            <p:cNvPr id="1836" name="Google Shape;1836;p66"/>
            <p:cNvSpPr/>
            <p:nvPr/>
          </p:nvSpPr>
          <p:spPr>
            <a:xfrm>
              <a:off x="0" y="0"/>
              <a:ext cx="1080333" cy="1684125"/>
            </a:xfrm>
            <a:custGeom>
              <a:rect b="b" l="l" r="r" t="t"/>
              <a:pathLst>
                <a:path extrusionOk="0" h="1684125" w="1080333">
                  <a:moveTo>
                    <a:pt x="72871" y="0"/>
                  </a:moveTo>
                  <a:lnTo>
                    <a:pt x="1007462" y="0"/>
                  </a:lnTo>
                  <a:cubicBezTo>
                    <a:pt x="1047708" y="0"/>
                    <a:pt x="1080333" y="32626"/>
                    <a:pt x="1080333" y="72871"/>
                  </a:cubicBezTo>
                  <a:lnTo>
                    <a:pt x="1080333" y="1611254"/>
                  </a:lnTo>
                  <a:cubicBezTo>
                    <a:pt x="1080333" y="1651500"/>
                    <a:pt x="1047708" y="1684125"/>
                    <a:pt x="1007462" y="1684125"/>
                  </a:cubicBezTo>
                  <a:lnTo>
                    <a:pt x="72871" y="1684125"/>
                  </a:lnTo>
                  <a:cubicBezTo>
                    <a:pt x="32626" y="1684125"/>
                    <a:pt x="0" y="1651500"/>
                    <a:pt x="0" y="1611254"/>
                  </a:cubicBezTo>
                  <a:lnTo>
                    <a:pt x="0" y="72871"/>
                  </a:lnTo>
                  <a:cubicBezTo>
                    <a:pt x="0" y="32626"/>
                    <a:pt x="32626" y="0"/>
                    <a:pt x="72871"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66"/>
            <p:cNvSpPr txBox="1"/>
            <p:nvPr/>
          </p:nvSpPr>
          <p:spPr>
            <a:xfrm>
              <a:off x="0" y="-47625"/>
              <a:ext cx="1080333" cy="173175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8" name="Google Shape;1838;p66"/>
          <p:cNvGrpSpPr/>
          <p:nvPr/>
        </p:nvGrpSpPr>
        <p:grpSpPr>
          <a:xfrm>
            <a:off x="15350798" y="7364356"/>
            <a:ext cx="1535991" cy="1627907"/>
            <a:chOff x="0" y="-47625"/>
            <a:chExt cx="1041267" cy="1103579"/>
          </a:xfrm>
        </p:grpSpPr>
        <p:sp>
          <p:nvSpPr>
            <p:cNvPr id="1839" name="Google Shape;1839;p66"/>
            <p:cNvSpPr/>
            <p:nvPr/>
          </p:nvSpPr>
          <p:spPr>
            <a:xfrm>
              <a:off x="0" y="0"/>
              <a:ext cx="1041267" cy="1055954"/>
            </a:xfrm>
            <a:custGeom>
              <a:rect b="b" l="l" r="r" t="t"/>
              <a:pathLst>
                <a:path extrusionOk="0" h="1055954" w="1041267">
                  <a:moveTo>
                    <a:pt x="75605" y="0"/>
                  </a:moveTo>
                  <a:lnTo>
                    <a:pt x="965662" y="0"/>
                  </a:lnTo>
                  <a:cubicBezTo>
                    <a:pt x="1007418" y="0"/>
                    <a:pt x="1041267" y="33850"/>
                    <a:pt x="1041267" y="75605"/>
                  </a:cubicBezTo>
                  <a:lnTo>
                    <a:pt x="1041267" y="980349"/>
                  </a:lnTo>
                  <a:cubicBezTo>
                    <a:pt x="1041267" y="1022104"/>
                    <a:pt x="1007418" y="1055954"/>
                    <a:pt x="965662" y="1055954"/>
                  </a:cubicBezTo>
                  <a:lnTo>
                    <a:pt x="75605" y="1055954"/>
                  </a:lnTo>
                  <a:cubicBezTo>
                    <a:pt x="33850" y="1055954"/>
                    <a:pt x="0" y="1022104"/>
                    <a:pt x="0" y="980349"/>
                  </a:cubicBezTo>
                  <a:lnTo>
                    <a:pt x="0" y="75605"/>
                  </a:lnTo>
                  <a:cubicBezTo>
                    <a:pt x="0" y="33850"/>
                    <a:pt x="33850" y="0"/>
                    <a:pt x="75605"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66"/>
            <p:cNvSpPr txBox="1"/>
            <p:nvPr/>
          </p:nvSpPr>
          <p:spPr>
            <a:xfrm>
              <a:off x="0" y="-47625"/>
              <a:ext cx="1041267" cy="110357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41" name="Google Shape;1841;p66"/>
          <p:cNvGrpSpPr/>
          <p:nvPr/>
        </p:nvGrpSpPr>
        <p:grpSpPr>
          <a:xfrm>
            <a:off x="558801" y="8653182"/>
            <a:ext cx="1535991" cy="1917851"/>
            <a:chOff x="0" y="-47625"/>
            <a:chExt cx="1041267" cy="1300136"/>
          </a:xfrm>
        </p:grpSpPr>
        <p:sp>
          <p:nvSpPr>
            <p:cNvPr id="1842" name="Google Shape;1842;p66"/>
            <p:cNvSpPr/>
            <p:nvPr/>
          </p:nvSpPr>
          <p:spPr>
            <a:xfrm>
              <a:off x="0" y="0"/>
              <a:ext cx="1041267" cy="1252511"/>
            </a:xfrm>
            <a:custGeom>
              <a:rect b="b" l="l" r="r" t="t"/>
              <a:pathLst>
                <a:path extrusionOk="0" h="1252511" w="1041267">
                  <a:moveTo>
                    <a:pt x="75605" y="0"/>
                  </a:moveTo>
                  <a:lnTo>
                    <a:pt x="965662" y="0"/>
                  </a:lnTo>
                  <a:cubicBezTo>
                    <a:pt x="1007418" y="0"/>
                    <a:pt x="1041267" y="33850"/>
                    <a:pt x="1041267" y="75605"/>
                  </a:cubicBezTo>
                  <a:lnTo>
                    <a:pt x="1041267" y="1176905"/>
                  </a:lnTo>
                  <a:cubicBezTo>
                    <a:pt x="1041267" y="1218661"/>
                    <a:pt x="1007418" y="1252511"/>
                    <a:pt x="965662" y="1252511"/>
                  </a:cubicBezTo>
                  <a:lnTo>
                    <a:pt x="75605" y="1252511"/>
                  </a:lnTo>
                  <a:cubicBezTo>
                    <a:pt x="33850" y="1252511"/>
                    <a:pt x="0" y="1218661"/>
                    <a:pt x="0" y="1176905"/>
                  </a:cubicBezTo>
                  <a:lnTo>
                    <a:pt x="0" y="75605"/>
                  </a:lnTo>
                  <a:cubicBezTo>
                    <a:pt x="0" y="33850"/>
                    <a:pt x="33850" y="0"/>
                    <a:pt x="75605"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66"/>
            <p:cNvSpPr txBox="1"/>
            <p:nvPr/>
          </p:nvSpPr>
          <p:spPr>
            <a:xfrm>
              <a:off x="0" y="-47625"/>
              <a:ext cx="1041267" cy="130013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44" name="Google Shape;1844;p66"/>
          <p:cNvGrpSpPr/>
          <p:nvPr/>
        </p:nvGrpSpPr>
        <p:grpSpPr>
          <a:xfrm>
            <a:off x="1326796" y="8143183"/>
            <a:ext cx="1344128" cy="1509354"/>
            <a:chOff x="0" y="-47625"/>
            <a:chExt cx="911201" cy="1023210"/>
          </a:xfrm>
        </p:grpSpPr>
        <p:sp>
          <p:nvSpPr>
            <p:cNvPr id="1845" name="Google Shape;1845;p66"/>
            <p:cNvSpPr/>
            <p:nvPr/>
          </p:nvSpPr>
          <p:spPr>
            <a:xfrm>
              <a:off x="0" y="0"/>
              <a:ext cx="911201" cy="975585"/>
            </a:xfrm>
            <a:custGeom>
              <a:rect b="b" l="l" r="r" t="t"/>
              <a:pathLst>
                <a:path extrusionOk="0" h="975585" w="911201">
                  <a:moveTo>
                    <a:pt x="86397" y="0"/>
                  </a:moveTo>
                  <a:lnTo>
                    <a:pt x="824804" y="0"/>
                  </a:lnTo>
                  <a:cubicBezTo>
                    <a:pt x="847718" y="0"/>
                    <a:pt x="869693" y="9103"/>
                    <a:pt x="885896" y="25305"/>
                  </a:cubicBezTo>
                  <a:cubicBezTo>
                    <a:pt x="902099" y="41508"/>
                    <a:pt x="911201" y="63483"/>
                    <a:pt x="911201" y="86397"/>
                  </a:cubicBezTo>
                  <a:lnTo>
                    <a:pt x="911201" y="889188"/>
                  </a:lnTo>
                  <a:cubicBezTo>
                    <a:pt x="911201" y="936904"/>
                    <a:pt x="872520" y="975585"/>
                    <a:pt x="824804" y="975585"/>
                  </a:cubicBezTo>
                  <a:lnTo>
                    <a:pt x="86397" y="975585"/>
                  </a:lnTo>
                  <a:cubicBezTo>
                    <a:pt x="63483" y="975585"/>
                    <a:pt x="41508" y="966483"/>
                    <a:pt x="25305" y="950280"/>
                  </a:cubicBezTo>
                  <a:cubicBezTo>
                    <a:pt x="9103" y="934078"/>
                    <a:pt x="0" y="912102"/>
                    <a:pt x="0" y="889188"/>
                  </a:cubicBezTo>
                  <a:lnTo>
                    <a:pt x="0" y="86397"/>
                  </a:lnTo>
                  <a:cubicBezTo>
                    <a:pt x="0" y="63483"/>
                    <a:pt x="9103" y="41508"/>
                    <a:pt x="25305" y="25305"/>
                  </a:cubicBezTo>
                  <a:cubicBezTo>
                    <a:pt x="41508" y="9103"/>
                    <a:pt x="63483" y="0"/>
                    <a:pt x="86397"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66"/>
            <p:cNvSpPr txBox="1"/>
            <p:nvPr/>
          </p:nvSpPr>
          <p:spPr>
            <a:xfrm>
              <a:off x="0" y="-47625"/>
              <a:ext cx="911201" cy="10232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47" name="Google Shape;1847;p66"/>
          <p:cNvGrpSpPr/>
          <p:nvPr/>
        </p:nvGrpSpPr>
        <p:grpSpPr>
          <a:xfrm>
            <a:off x="-1874605" y="7746433"/>
            <a:ext cx="3754196" cy="1509354"/>
            <a:chOff x="0" y="-47625"/>
            <a:chExt cx="2545016" cy="1023210"/>
          </a:xfrm>
        </p:grpSpPr>
        <p:sp>
          <p:nvSpPr>
            <p:cNvPr id="1848" name="Google Shape;1848;p66"/>
            <p:cNvSpPr/>
            <p:nvPr/>
          </p:nvSpPr>
          <p:spPr>
            <a:xfrm>
              <a:off x="0" y="0"/>
              <a:ext cx="2545016" cy="975585"/>
            </a:xfrm>
            <a:custGeom>
              <a:rect b="b" l="l" r="r" t="t"/>
              <a:pathLst>
                <a:path extrusionOk="0" h="975585" w="2545016">
                  <a:moveTo>
                    <a:pt x="30933" y="0"/>
                  </a:moveTo>
                  <a:lnTo>
                    <a:pt x="2514083" y="0"/>
                  </a:lnTo>
                  <a:cubicBezTo>
                    <a:pt x="2531167" y="0"/>
                    <a:pt x="2545016" y="13849"/>
                    <a:pt x="2545016" y="30933"/>
                  </a:cubicBezTo>
                  <a:lnTo>
                    <a:pt x="2545016" y="944652"/>
                  </a:lnTo>
                  <a:cubicBezTo>
                    <a:pt x="2545016" y="961736"/>
                    <a:pt x="2531167" y="975585"/>
                    <a:pt x="2514083" y="975585"/>
                  </a:cubicBezTo>
                  <a:lnTo>
                    <a:pt x="30933" y="975585"/>
                  </a:lnTo>
                  <a:cubicBezTo>
                    <a:pt x="13849" y="975585"/>
                    <a:pt x="0" y="961736"/>
                    <a:pt x="0" y="944652"/>
                  </a:cubicBezTo>
                  <a:lnTo>
                    <a:pt x="0" y="30933"/>
                  </a:lnTo>
                  <a:cubicBezTo>
                    <a:pt x="0" y="13849"/>
                    <a:pt x="13849" y="0"/>
                    <a:pt x="30933" y="0"/>
                  </a:cubicBezTo>
                  <a:close/>
                </a:path>
              </a:pathLst>
            </a:custGeom>
            <a:solidFill>
              <a:srgbClr val="000000">
                <a:alpha val="0"/>
              </a:srgbClr>
            </a:solidFill>
            <a:ln cap="sq" cmpd="sng" w="38100">
              <a:solidFill>
                <a:srgbClr val="890540"/>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66"/>
            <p:cNvSpPr txBox="1"/>
            <p:nvPr/>
          </p:nvSpPr>
          <p:spPr>
            <a:xfrm>
              <a:off x="0" y="-47625"/>
              <a:ext cx="2545016" cy="102321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50" name="Google Shape;1850;p66"/>
          <p:cNvGrpSpPr/>
          <p:nvPr/>
        </p:nvGrpSpPr>
        <p:grpSpPr>
          <a:xfrm>
            <a:off x="1227313" y="-608318"/>
            <a:ext cx="936723" cy="1146385"/>
            <a:chOff x="0" y="-47625"/>
            <a:chExt cx="635016" cy="777149"/>
          </a:xfrm>
        </p:grpSpPr>
        <p:sp>
          <p:nvSpPr>
            <p:cNvPr id="1851" name="Google Shape;1851;p66"/>
            <p:cNvSpPr/>
            <p:nvPr/>
          </p:nvSpPr>
          <p:spPr>
            <a:xfrm>
              <a:off x="0" y="0"/>
              <a:ext cx="635016" cy="729524"/>
            </a:xfrm>
            <a:custGeom>
              <a:rect b="b" l="l" r="r" t="t"/>
              <a:pathLst>
                <a:path extrusionOk="0" h="729524" w="635016">
                  <a:moveTo>
                    <a:pt x="123973" y="0"/>
                  </a:moveTo>
                  <a:lnTo>
                    <a:pt x="511043" y="0"/>
                  </a:lnTo>
                  <a:cubicBezTo>
                    <a:pt x="579512" y="0"/>
                    <a:pt x="635016" y="55505"/>
                    <a:pt x="635016" y="123973"/>
                  </a:cubicBezTo>
                  <a:lnTo>
                    <a:pt x="635016" y="605551"/>
                  </a:lnTo>
                  <a:cubicBezTo>
                    <a:pt x="635016" y="674019"/>
                    <a:pt x="579512" y="729524"/>
                    <a:pt x="511043" y="729524"/>
                  </a:cubicBezTo>
                  <a:lnTo>
                    <a:pt x="123973" y="729524"/>
                  </a:lnTo>
                  <a:cubicBezTo>
                    <a:pt x="55505" y="729524"/>
                    <a:pt x="0" y="674019"/>
                    <a:pt x="0" y="605551"/>
                  </a:cubicBezTo>
                  <a:lnTo>
                    <a:pt x="0" y="123973"/>
                  </a:lnTo>
                  <a:cubicBezTo>
                    <a:pt x="0" y="55505"/>
                    <a:pt x="55505" y="0"/>
                    <a:pt x="123973" y="0"/>
                  </a:cubicBezTo>
                  <a:close/>
                </a:path>
              </a:pathLst>
            </a:custGeom>
            <a:solidFill>
              <a:srgbClr val="000000">
                <a:alpha val="0"/>
              </a:srgbClr>
            </a:solidFill>
            <a:ln cap="sq" cmpd="sng" w="38100">
              <a:solidFill>
                <a:srgbClr val="EDC253"/>
              </a:solidFill>
              <a:prstDash val="solid"/>
              <a:miter lim="8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66"/>
            <p:cNvSpPr txBox="1"/>
            <p:nvPr/>
          </p:nvSpPr>
          <p:spPr>
            <a:xfrm>
              <a:off x="0" y="-47625"/>
              <a:ext cx="635016" cy="77714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853" name="Google Shape;1853;p66"/>
          <p:cNvPicPr preferRelativeResize="0"/>
          <p:nvPr/>
        </p:nvPicPr>
        <p:blipFill>
          <a:blip r:embed="rId5">
            <a:alphaModFix/>
          </a:blip>
          <a:stretch>
            <a:fillRect/>
          </a:stretch>
        </p:blipFill>
        <p:spPr>
          <a:xfrm>
            <a:off x="6672575" y="3137000"/>
            <a:ext cx="4942851" cy="123877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International Banking Day Presentation">
  <a:themeElements>
    <a:clrScheme name="Office">
      <a:dk1>
        <a:srgbClr val="EDC253"/>
      </a:dk1>
      <a:lt1>
        <a:srgbClr val="FFFFFF"/>
      </a:lt1>
      <a:dk2>
        <a:srgbClr val="888888"/>
      </a:dk2>
      <a:lt2>
        <a:srgbClr val="FFE67A"/>
      </a:lt2>
      <a:accent1>
        <a:srgbClr val="134C4D"/>
      </a:accent1>
      <a:accent2>
        <a:srgbClr val="890540"/>
      </a:accent2>
      <a:accent3>
        <a:srgbClr val="888888"/>
      </a:accent3>
      <a:accent4>
        <a:srgbClr val="EDC253"/>
      </a:accent4>
      <a:accent5>
        <a:srgbClr val="FFE67A"/>
      </a:accent5>
      <a:accent6>
        <a:srgbClr val="134C4D"/>
      </a:accent6>
      <a:hlink>
        <a:srgbClr val="890540"/>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