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99" r:id="rId4"/>
    <p:sldId id="356" r:id="rId5"/>
    <p:sldId id="357" r:id="rId6"/>
    <p:sldId id="331" r:id="rId7"/>
    <p:sldId id="336" r:id="rId8"/>
    <p:sldId id="338" r:id="rId9"/>
    <p:sldId id="337" r:id="rId10"/>
    <p:sldId id="340" r:id="rId11"/>
    <p:sldId id="359" r:id="rId12"/>
    <p:sldId id="360" r:id="rId13"/>
    <p:sldId id="361" r:id="rId14"/>
    <p:sldId id="362" r:id="rId15"/>
    <p:sldId id="364" r:id="rId16"/>
    <p:sldId id="334" r:id="rId17"/>
    <p:sldId id="335" r:id="rId18"/>
    <p:sldId id="330" r:id="rId19"/>
    <p:sldId id="358" r:id="rId20"/>
    <p:sldId id="333" r:id="rId21"/>
    <p:sldId id="341" r:id="rId22"/>
    <p:sldId id="342" r:id="rId23"/>
    <p:sldId id="343" r:id="rId24"/>
    <p:sldId id="344" r:id="rId25"/>
    <p:sldId id="345" r:id="rId26"/>
    <p:sldId id="346" r:id="rId27"/>
    <p:sldId id="347" r:id="rId28"/>
    <p:sldId id="348" r:id="rId29"/>
    <p:sldId id="349" r:id="rId30"/>
    <p:sldId id="350" r:id="rId31"/>
    <p:sldId id="286" r:id="rId32"/>
    <p:sldId id="365" r:id="rId33"/>
    <p:sldId id="351" r:id="rId34"/>
    <p:sldId id="32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8D92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8B15DA-6C82-49CA-978F-CD3D16D1B78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D5581E82-3B4E-4CB9-9C2E-75D3EB5B9CD8}">
      <dgm:prSet phldrT="[Text]" custT="1"/>
      <dgm:spPr>
        <a:solidFill>
          <a:schemeClr val="accent2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en-US" sz="4400" b="1" dirty="0" smtClean="0">
              <a:solidFill>
                <a:schemeClr val="tx1"/>
              </a:solidFill>
            </a:rPr>
            <a:t>Test</a:t>
          </a:r>
          <a:endParaRPr lang="en-US" sz="4400" b="1" dirty="0">
            <a:solidFill>
              <a:schemeClr val="tx1"/>
            </a:solidFill>
          </a:endParaRPr>
        </a:p>
      </dgm:t>
    </dgm:pt>
    <dgm:pt modelId="{9E1D819D-144E-4016-A12B-C4B843FAD622}" type="parTrans" cxnId="{F6BC985E-C754-49CA-B0C9-A23A2605F16A}">
      <dgm:prSet/>
      <dgm:spPr/>
      <dgm:t>
        <a:bodyPr/>
        <a:lstStyle/>
        <a:p>
          <a:endParaRPr lang="en-US"/>
        </a:p>
      </dgm:t>
    </dgm:pt>
    <dgm:pt modelId="{F49F1BFC-F8CB-4417-B902-024CB056F84D}" type="sibTrans" cxnId="{F6BC985E-C754-49CA-B0C9-A23A2605F16A}">
      <dgm:prSet/>
      <dgm:spPr/>
      <dgm:t>
        <a:bodyPr/>
        <a:lstStyle/>
        <a:p>
          <a:endParaRPr lang="en-US"/>
        </a:p>
      </dgm:t>
    </dgm:pt>
    <dgm:pt modelId="{CD4671C1-C666-4606-801A-6773FE10E6B4}">
      <dgm:prSet phldrT="[Text]" custT="1"/>
      <dgm:spPr>
        <a:solidFill>
          <a:schemeClr val="accent2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en-US" sz="4400" b="1" dirty="0" smtClean="0">
              <a:solidFill>
                <a:schemeClr val="tx1"/>
              </a:solidFill>
            </a:rPr>
            <a:t>Measurement</a:t>
          </a:r>
          <a:endParaRPr lang="en-US" sz="4400" b="1" dirty="0">
            <a:solidFill>
              <a:schemeClr val="tx1"/>
            </a:solidFill>
          </a:endParaRPr>
        </a:p>
      </dgm:t>
    </dgm:pt>
    <dgm:pt modelId="{2327B319-9860-48EE-A0E9-6BCE8B1219EC}" type="parTrans" cxnId="{29A04600-4F95-4A1E-81DE-80B85B8B6EB7}">
      <dgm:prSet/>
      <dgm:spPr/>
      <dgm:t>
        <a:bodyPr/>
        <a:lstStyle/>
        <a:p>
          <a:endParaRPr lang="en-US"/>
        </a:p>
      </dgm:t>
    </dgm:pt>
    <dgm:pt modelId="{BA98D591-28AA-4DCD-B881-A391140784BC}" type="sibTrans" cxnId="{29A04600-4F95-4A1E-81DE-80B85B8B6EB7}">
      <dgm:prSet/>
      <dgm:spPr/>
      <dgm:t>
        <a:bodyPr/>
        <a:lstStyle/>
        <a:p>
          <a:endParaRPr lang="en-US"/>
        </a:p>
      </dgm:t>
    </dgm:pt>
    <dgm:pt modelId="{F5839FE0-B90B-4593-8378-CE68A00262E0}">
      <dgm:prSet phldrT="[Text]" custT="1"/>
      <dgm:spPr>
        <a:solidFill>
          <a:schemeClr val="accent2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en-US" sz="4400" b="1" dirty="0" smtClean="0">
              <a:solidFill>
                <a:schemeClr val="tx1"/>
              </a:solidFill>
            </a:rPr>
            <a:t>Assessment</a:t>
          </a:r>
          <a:endParaRPr lang="en-US" sz="4400" b="1" dirty="0">
            <a:solidFill>
              <a:schemeClr val="tx1"/>
            </a:solidFill>
          </a:endParaRPr>
        </a:p>
      </dgm:t>
    </dgm:pt>
    <dgm:pt modelId="{D7B186EE-A82A-49CA-BC32-832582C8E400}" type="parTrans" cxnId="{C68C2B3F-D315-4F44-ADEF-4A654B948357}">
      <dgm:prSet/>
      <dgm:spPr/>
      <dgm:t>
        <a:bodyPr/>
        <a:lstStyle/>
        <a:p>
          <a:endParaRPr lang="en-US"/>
        </a:p>
      </dgm:t>
    </dgm:pt>
    <dgm:pt modelId="{28CD2DDB-32EB-4646-AF22-74FD4718284F}" type="sibTrans" cxnId="{C68C2B3F-D315-4F44-ADEF-4A654B948357}">
      <dgm:prSet/>
      <dgm:spPr/>
      <dgm:t>
        <a:bodyPr/>
        <a:lstStyle/>
        <a:p>
          <a:endParaRPr lang="en-US"/>
        </a:p>
      </dgm:t>
    </dgm:pt>
    <dgm:pt modelId="{C65B1853-7418-45AF-AAD7-3A199C8E69D9}">
      <dgm:prSet phldrT="[Text]" custT="1"/>
      <dgm:spPr>
        <a:solidFill>
          <a:schemeClr val="accent2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en-US" sz="4400" b="1" dirty="0" smtClean="0">
              <a:solidFill>
                <a:schemeClr val="tx1"/>
              </a:solidFill>
            </a:rPr>
            <a:t>Evaluation</a:t>
          </a:r>
          <a:endParaRPr lang="en-US" sz="4400" b="1" dirty="0">
            <a:solidFill>
              <a:schemeClr val="tx1"/>
            </a:solidFill>
          </a:endParaRPr>
        </a:p>
      </dgm:t>
    </dgm:pt>
    <dgm:pt modelId="{8702239B-AA02-4F7B-8321-5913E73472C4}" type="parTrans" cxnId="{63740A1C-F7C6-4E69-A408-B25ABD6AC583}">
      <dgm:prSet/>
      <dgm:spPr/>
      <dgm:t>
        <a:bodyPr/>
        <a:lstStyle/>
        <a:p>
          <a:endParaRPr lang="en-US"/>
        </a:p>
      </dgm:t>
    </dgm:pt>
    <dgm:pt modelId="{F846EDDA-EB06-4DEC-BAEB-0FB2CD5DAB80}" type="sibTrans" cxnId="{63740A1C-F7C6-4E69-A408-B25ABD6AC583}">
      <dgm:prSet/>
      <dgm:spPr/>
      <dgm:t>
        <a:bodyPr/>
        <a:lstStyle/>
        <a:p>
          <a:endParaRPr lang="en-US"/>
        </a:p>
      </dgm:t>
    </dgm:pt>
    <dgm:pt modelId="{D80AA3BD-F3D7-4025-BD6D-A84DDF146AB1}" type="pres">
      <dgm:prSet presAssocID="{998B15DA-6C82-49CA-978F-CD3D16D1B787}" presName="linearFlow" presStyleCnt="0">
        <dgm:presLayoutVars>
          <dgm:dir/>
          <dgm:resizeHandles val="exact"/>
        </dgm:presLayoutVars>
      </dgm:prSet>
      <dgm:spPr/>
    </dgm:pt>
    <dgm:pt modelId="{5E08AB9E-FC9F-433E-B72D-E119C5EBB320}" type="pres">
      <dgm:prSet presAssocID="{D5581E82-3B4E-4CB9-9C2E-75D3EB5B9CD8}" presName="composite" presStyleCnt="0"/>
      <dgm:spPr/>
    </dgm:pt>
    <dgm:pt modelId="{CDD4C73F-5ECA-45CB-8437-02668FDC5002}" type="pres">
      <dgm:prSet presAssocID="{D5581E82-3B4E-4CB9-9C2E-75D3EB5B9CD8}" presName="imgShp" presStyleLbl="fgImgPlace1" presStyleIdx="0" presStyleCnt="4"/>
      <dgm:spPr/>
    </dgm:pt>
    <dgm:pt modelId="{01854E05-8E3D-4833-BD6D-5C675E7F0411}" type="pres">
      <dgm:prSet presAssocID="{D5581E82-3B4E-4CB9-9C2E-75D3EB5B9CD8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131252-7521-49AD-86FD-2041F32474CB}" type="pres">
      <dgm:prSet presAssocID="{F49F1BFC-F8CB-4417-B902-024CB056F84D}" presName="spacing" presStyleCnt="0"/>
      <dgm:spPr/>
    </dgm:pt>
    <dgm:pt modelId="{E2544D2A-B7EB-4A2E-8C4E-D274C4AB3BC8}" type="pres">
      <dgm:prSet presAssocID="{CD4671C1-C666-4606-801A-6773FE10E6B4}" presName="composite" presStyleCnt="0"/>
      <dgm:spPr/>
    </dgm:pt>
    <dgm:pt modelId="{5B54AF88-381A-4FD9-B605-D8D16C842749}" type="pres">
      <dgm:prSet presAssocID="{CD4671C1-C666-4606-801A-6773FE10E6B4}" presName="imgShp" presStyleLbl="fgImgPlace1" presStyleIdx="1" presStyleCnt="4"/>
      <dgm:spPr/>
    </dgm:pt>
    <dgm:pt modelId="{35FEEB43-7F03-40FA-B4EA-7BBDE32300EB}" type="pres">
      <dgm:prSet presAssocID="{CD4671C1-C666-4606-801A-6773FE10E6B4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446AFE-2759-440A-A984-C64AAD265BB2}" type="pres">
      <dgm:prSet presAssocID="{BA98D591-28AA-4DCD-B881-A391140784BC}" presName="spacing" presStyleCnt="0"/>
      <dgm:spPr/>
    </dgm:pt>
    <dgm:pt modelId="{5F86276D-C127-4340-A594-B7B2B5B3E650}" type="pres">
      <dgm:prSet presAssocID="{C65B1853-7418-45AF-AAD7-3A199C8E69D9}" presName="composite" presStyleCnt="0"/>
      <dgm:spPr/>
    </dgm:pt>
    <dgm:pt modelId="{B1B28FB4-F91D-40F8-80E6-84B3ECA01741}" type="pres">
      <dgm:prSet presAssocID="{C65B1853-7418-45AF-AAD7-3A199C8E69D9}" presName="imgShp" presStyleLbl="fgImgPlace1" presStyleIdx="2" presStyleCnt="4"/>
      <dgm:spPr/>
    </dgm:pt>
    <dgm:pt modelId="{35305839-8DB6-4293-9B90-709FBEC23645}" type="pres">
      <dgm:prSet presAssocID="{C65B1853-7418-45AF-AAD7-3A199C8E69D9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FB94DF-7813-4A2D-8263-BC439748F323}" type="pres">
      <dgm:prSet presAssocID="{F846EDDA-EB06-4DEC-BAEB-0FB2CD5DAB80}" presName="spacing" presStyleCnt="0"/>
      <dgm:spPr/>
    </dgm:pt>
    <dgm:pt modelId="{703994B3-562D-4AB6-A4E8-CE5C0C417B08}" type="pres">
      <dgm:prSet presAssocID="{F5839FE0-B90B-4593-8378-CE68A00262E0}" presName="composite" presStyleCnt="0"/>
      <dgm:spPr/>
    </dgm:pt>
    <dgm:pt modelId="{1A8E82AA-9F1E-48D2-9EC6-07373D81C138}" type="pres">
      <dgm:prSet presAssocID="{F5839FE0-B90B-4593-8378-CE68A00262E0}" presName="imgShp" presStyleLbl="fgImgPlace1" presStyleIdx="3" presStyleCnt="4"/>
      <dgm:spPr/>
    </dgm:pt>
    <dgm:pt modelId="{1DB7A401-94E2-4047-A6F6-D897F12D8772}" type="pres">
      <dgm:prSet presAssocID="{F5839FE0-B90B-4593-8378-CE68A00262E0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A04600-4F95-4A1E-81DE-80B85B8B6EB7}" srcId="{998B15DA-6C82-49CA-978F-CD3D16D1B787}" destId="{CD4671C1-C666-4606-801A-6773FE10E6B4}" srcOrd="1" destOrd="0" parTransId="{2327B319-9860-48EE-A0E9-6BCE8B1219EC}" sibTransId="{BA98D591-28AA-4DCD-B881-A391140784BC}"/>
    <dgm:cxn modelId="{675FC7C5-504D-44E5-B3CF-327A553C64EB}" type="presOf" srcId="{998B15DA-6C82-49CA-978F-CD3D16D1B787}" destId="{D80AA3BD-F3D7-4025-BD6D-A84DDF146AB1}" srcOrd="0" destOrd="0" presId="urn:microsoft.com/office/officeart/2005/8/layout/vList3"/>
    <dgm:cxn modelId="{CCF2AD49-6D25-4FC1-961C-ABEB4721F15C}" type="presOf" srcId="{D5581E82-3B4E-4CB9-9C2E-75D3EB5B9CD8}" destId="{01854E05-8E3D-4833-BD6D-5C675E7F0411}" srcOrd="0" destOrd="0" presId="urn:microsoft.com/office/officeart/2005/8/layout/vList3"/>
    <dgm:cxn modelId="{37F39860-C93F-452F-90CE-385997094A9D}" type="presOf" srcId="{CD4671C1-C666-4606-801A-6773FE10E6B4}" destId="{35FEEB43-7F03-40FA-B4EA-7BBDE32300EB}" srcOrd="0" destOrd="0" presId="urn:microsoft.com/office/officeart/2005/8/layout/vList3"/>
    <dgm:cxn modelId="{63740A1C-F7C6-4E69-A408-B25ABD6AC583}" srcId="{998B15DA-6C82-49CA-978F-CD3D16D1B787}" destId="{C65B1853-7418-45AF-AAD7-3A199C8E69D9}" srcOrd="2" destOrd="0" parTransId="{8702239B-AA02-4F7B-8321-5913E73472C4}" sibTransId="{F846EDDA-EB06-4DEC-BAEB-0FB2CD5DAB80}"/>
    <dgm:cxn modelId="{B616EEEC-C7EC-4663-93CA-3F47AFED58F2}" type="presOf" srcId="{C65B1853-7418-45AF-AAD7-3A199C8E69D9}" destId="{35305839-8DB6-4293-9B90-709FBEC23645}" srcOrd="0" destOrd="0" presId="urn:microsoft.com/office/officeart/2005/8/layout/vList3"/>
    <dgm:cxn modelId="{C68C2B3F-D315-4F44-ADEF-4A654B948357}" srcId="{998B15DA-6C82-49CA-978F-CD3D16D1B787}" destId="{F5839FE0-B90B-4593-8378-CE68A00262E0}" srcOrd="3" destOrd="0" parTransId="{D7B186EE-A82A-49CA-BC32-832582C8E400}" sibTransId="{28CD2DDB-32EB-4646-AF22-74FD4718284F}"/>
    <dgm:cxn modelId="{F6BC985E-C754-49CA-B0C9-A23A2605F16A}" srcId="{998B15DA-6C82-49CA-978F-CD3D16D1B787}" destId="{D5581E82-3B4E-4CB9-9C2E-75D3EB5B9CD8}" srcOrd="0" destOrd="0" parTransId="{9E1D819D-144E-4016-A12B-C4B843FAD622}" sibTransId="{F49F1BFC-F8CB-4417-B902-024CB056F84D}"/>
    <dgm:cxn modelId="{F4A60C67-AFF4-470C-8C85-440B323AD069}" type="presOf" srcId="{F5839FE0-B90B-4593-8378-CE68A00262E0}" destId="{1DB7A401-94E2-4047-A6F6-D897F12D8772}" srcOrd="0" destOrd="0" presId="urn:microsoft.com/office/officeart/2005/8/layout/vList3"/>
    <dgm:cxn modelId="{11645716-2875-45D7-951A-8EA2F2DABF1E}" type="presParOf" srcId="{D80AA3BD-F3D7-4025-BD6D-A84DDF146AB1}" destId="{5E08AB9E-FC9F-433E-B72D-E119C5EBB320}" srcOrd="0" destOrd="0" presId="urn:microsoft.com/office/officeart/2005/8/layout/vList3"/>
    <dgm:cxn modelId="{9C56364F-6A49-4DE7-95F3-76EFA1A51A4A}" type="presParOf" srcId="{5E08AB9E-FC9F-433E-B72D-E119C5EBB320}" destId="{CDD4C73F-5ECA-45CB-8437-02668FDC5002}" srcOrd="0" destOrd="0" presId="urn:microsoft.com/office/officeart/2005/8/layout/vList3"/>
    <dgm:cxn modelId="{49CDB257-2D73-4EC5-9CE9-2161ED1EF7D5}" type="presParOf" srcId="{5E08AB9E-FC9F-433E-B72D-E119C5EBB320}" destId="{01854E05-8E3D-4833-BD6D-5C675E7F0411}" srcOrd="1" destOrd="0" presId="urn:microsoft.com/office/officeart/2005/8/layout/vList3"/>
    <dgm:cxn modelId="{0D8B5B6E-E88B-46D4-A52F-C023BDA4D822}" type="presParOf" srcId="{D80AA3BD-F3D7-4025-BD6D-A84DDF146AB1}" destId="{48131252-7521-49AD-86FD-2041F32474CB}" srcOrd="1" destOrd="0" presId="urn:microsoft.com/office/officeart/2005/8/layout/vList3"/>
    <dgm:cxn modelId="{91973993-E3CB-4156-84AD-97269DD71F11}" type="presParOf" srcId="{D80AA3BD-F3D7-4025-BD6D-A84DDF146AB1}" destId="{E2544D2A-B7EB-4A2E-8C4E-D274C4AB3BC8}" srcOrd="2" destOrd="0" presId="urn:microsoft.com/office/officeart/2005/8/layout/vList3"/>
    <dgm:cxn modelId="{9C610F59-82D8-4C55-A1A1-2063469500F5}" type="presParOf" srcId="{E2544D2A-B7EB-4A2E-8C4E-D274C4AB3BC8}" destId="{5B54AF88-381A-4FD9-B605-D8D16C842749}" srcOrd="0" destOrd="0" presId="urn:microsoft.com/office/officeart/2005/8/layout/vList3"/>
    <dgm:cxn modelId="{858DAB27-F940-4162-A47F-72B524B0B0C3}" type="presParOf" srcId="{E2544D2A-B7EB-4A2E-8C4E-D274C4AB3BC8}" destId="{35FEEB43-7F03-40FA-B4EA-7BBDE32300EB}" srcOrd="1" destOrd="0" presId="urn:microsoft.com/office/officeart/2005/8/layout/vList3"/>
    <dgm:cxn modelId="{41E48F8B-FDAB-4AC8-8FBE-AED3DB7E979B}" type="presParOf" srcId="{D80AA3BD-F3D7-4025-BD6D-A84DDF146AB1}" destId="{CB446AFE-2759-440A-A984-C64AAD265BB2}" srcOrd="3" destOrd="0" presId="urn:microsoft.com/office/officeart/2005/8/layout/vList3"/>
    <dgm:cxn modelId="{C3B6BC86-9856-4F39-9273-D206E96DA4DC}" type="presParOf" srcId="{D80AA3BD-F3D7-4025-BD6D-A84DDF146AB1}" destId="{5F86276D-C127-4340-A594-B7B2B5B3E650}" srcOrd="4" destOrd="0" presId="urn:microsoft.com/office/officeart/2005/8/layout/vList3"/>
    <dgm:cxn modelId="{21D268AB-72FA-492F-B6CE-D194C7559BF9}" type="presParOf" srcId="{5F86276D-C127-4340-A594-B7B2B5B3E650}" destId="{B1B28FB4-F91D-40F8-80E6-84B3ECA01741}" srcOrd="0" destOrd="0" presId="urn:microsoft.com/office/officeart/2005/8/layout/vList3"/>
    <dgm:cxn modelId="{7545D1A1-C539-4940-8AA8-F1C5705DC93E}" type="presParOf" srcId="{5F86276D-C127-4340-A594-B7B2B5B3E650}" destId="{35305839-8DB6-4293-9B90-709FBEC23645}" srcOrd="1" destOrd="0" presId="urn:microsoft.com/office/officeart/2005/8/layout/vList3"/>
    <dgm:cxn modelId="{985B94AB-ECB1-43FD-81F3-4B74218A39AD}" type="presParOf" srcId="{D80AA3BD-F3D7-4025-BD6D-A84DDF146AB1}" destId="{4CFB94DF-7813-4A2D-8263-BC439748F323}" srcOrd="5" destOrd="0" presId="urn:microsoft.com/office/officeart/2005/8/layout/vList3"/>
    <dgm:cxn modelId="{2D677099-3206-49A7-82B1-D2F90F09A8EF}" type="presParOf" srcId="{D80AA3BD-F3D7-4025-BD6D-A84DDF146AB1}" destId="{703994B3-562D-4AB6-A4E8-CE5C0C417B08}" srcOrd="6" destOrd="0" presId="urn:microsoft.com/office/officeart/2005/8/layout/vList3"/>
    <dgm:cxn modelId="{A146605C-C9CA-4CC2-A38E-4336FFFC04C0}" type="presParOf" srcId="{703994B3-562D-4AB6-A4E8-CE5C0C417B08}" destId="{1A8E82AA-9F1E-48D2-9EC6-07373D81C138}" srcOrd="0" destOrd="0" presId="urn:microsoft.com/office/officeart/2005/8/layout/vList3"/>
    <dgm:cxn modelId="{602EF8B3-726A-44C0-9172-0C1A783AE463}" type="presParOf" srcId="{703994B3-562D-4AB6-A4E8-CE5C0C417B08}" destId="{1DB7A401-94E2-4047-A6F6-D897F12D877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854E05-8E3D-4833-BD6D-5C675E7F0411}">
      <dsp:nvSpPr>
        <dsp:cNvPr id="0" name=""/>
        <dsp:cNvSpPr/>
      </dsp:nvSpPr>
      <dsp:spPr>
        <a:xfrm rot="10800000">
          <a:off x="1423172" y="2431"/>
          <a:ext cx="4812487" cy="844019"/>
        </a:xfrm>
        <a:prstGeom prst="homePlate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2189" tIns="167640" rIns="312928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Test</a:t>
          </a:r>
          <a:endParaRPr lang="en-US" sz="4400" b="1" kern="1200" dirty="0">
            <a:solidFill>
              <a:schemeClr val="tx1"/>
            </a:solidFill>
          </a:endParaRPr>
        </a:p>
      </dsp:txBody>
      <dsp:txXfrm rot="10800000">
        <a:off x="1634177" y="2431"/>
        <a:ext cx="4601482" cy="844019"/>
      </dsp:txXfrm>
    </dsp:sp>
    <dsp:sp modelId="{CDD4C73F-5ECA-45CB-8437-02668FDC5002}">
      <dsp:nvSpPr>
        <dsp:cNvPr id="0" name=""/>
        <dsp:cNvSpPr/>
      </dsp:nvSpPr>
      <dsp:spPr>
        <a:xfrm>
          <a:off x="1001163" y="2431"/>
          <a:ext cx="844019" cy="8440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FEEB43-7F03-40FA-B4EA-7BBDE32300EB}">
      <dsp:nvSpPr>
        <dsp:cNvPr id="0" name=""/>
        <dsp:cNvSpPr/>
      </dsp:nvSpPr>
      <dsp:spPr>
        <a:xfrm rot="10800000">
          <a:off x="1423172" y="1098396"/>
          <a:ext cx="4812487" cy="844019"/>
        </a:xfrm>
        <a:prstGeom prst="homePlate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2189" tIns="167640" rIns="312928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Measurement</a:t>
          </a:r>
          <a:endParaRPr lang="en-US" sz="4400" b="1" kern="1200" dirty="0">
            <a:solidFill>
              <a:schemeClr val="tx1"/>
            </a:solidFill>
          </a:endParaRPr>
        </a:p>
      </dsp:txBody>
      <dsp:txXfrm rot="10800000">
        <a:off x="1634177" y="1098396"/>
        <a:ext cx="4601482" cy="844019"/>
      </dsp:txXfrm>
    </dsp:sp>
    <dsp:sp modelId="{5B54AF88-381A-4FD9-B605-D8D16C842749}">
      <dsp:nvSpPr>
        <dsp:cNvPr id="0" name=""/>
        <dsp:cNvSpPr/>
      </dsp:nvSpPr>
      <dsp:spPr>
        <a:xfrm>
          <a:off x="1001163" y="1098396"/>
          <a:ext cx="844019" cy="8440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305839-8DB6-4293-9B90-709FBEC23645}">
      <dsp:nvSpPr>
        <dsp:cNvPr id="0" name=""/>
        <dsp:cNvSpPr/>
      </dsp:nvSpPr>
      <dsp:spPr>
        <a:xfrm rot="10800000">
          <a:off x="1423172" y="2194362"/>
          <a:ext cx="4812487" cy="844019"/>
        </a:xfrm>
        <a:prstGeom prst="homePlate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2189" tIns="167640" rIns="312928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Evaluation</a:t>
          </a:r>
          <a:endParaRPr lang="en-US" sz="4400" b="1" kern="1200" dirty="0">
            <a:solidFill>
              <a:schemeClr val="tx1"/>
            </a:solidFill>
          </a:endParaRPr>
        </a:p>
      </dsp:txBody>
      <dsp:txXfrm rot="10800000">
        <a:off x="1634177" y="2194362"/>
        <a:ext cx="4601482" cy="844019"/>
      </dsp:txXfrm>
    </dsp:sp>
    <dsp:sp modelId="{B1B28FB4-F91D-40F8-80E6-84B3ECA01741}">
      <dsp:nvSpPr>
        <dsp:cNvPr id="0" name=""/>
        <dsp:cNvSpPr/>
      </dsp:nvSpPr>
      <dsp:spPr>
        <a:xfrm>
          <a:off x="1001163" y="2194362"/>
          <a:ext cx="844019" cy="8440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B7A401-94E2-4047-A6F6-D897F12D8772}">
      <dsp:nvSpPr>
        <dsp:cNvPr id="0" name=""/>
        <dsp:cNvSpPr/>
      </dsp:nvSpPr>
      <dsp:spPr>
        <a:xfrm rot="10800000">
          <a:off x="1423172" y="3290327"/>
          <a:ext cx="4812487" cy="844019"/>
        </a:xfrm>
        <a:prstGeom prst="homePlate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2189" tIns="167640" rIns="312928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Assessment</a:t>
          </a:r>
          <a:endParaRPr lang="en-US" sz="4400" b="1" kern="1200" dirty="0">
            <a:solidFill>
              <a:schemeClr val="tx1"/>
            </a:solidFill>
          </a:endParaRPr>
        </a:p>
      </dsp:txBody>
      <dsp:txXfrm rot="10800000">
        <a:off x="1634177" y="3290327"/>
        <a:ext cx="4601482" cy="844019"/>
      </dsp:txXfrm>
    </dsp:sp>
    <dsp:sp modelId="{1A8E82AA-9F1E-48D2-9EC6-07373D81C138}">
      <dsp:nvSpPr>
        <dsp:cNvPr id="0" name=""/>
        <dsp:cNvSpPr/>
      </dsp:nvSpPr>
      <dsp:spPr>
        <a:xfrm>
          <a:off x="1001163" y="3290327"/>
          <a:ext cx="844019" cy="8440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215AF9-CFB5-4DC2-93ED-5DF58DB76ED1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A84776-0A96-45E4-98C0-475BB075CE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831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01200-A075-F757-2CC3-8C89121266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94320F-0D60-60E9-E31D-22AB4828D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68DED-12CF-6630-7E7A-DD1B7F39E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880643-D9DA-8D45-1FB2-970E015F7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CB66D-BA83-83C6-82EA-A2E0645BA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348845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93254-D022-48D9-B06C-14D7D1351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826DC-876F-B586-4A1A-466719F8B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22838-37AE-9E42-9437-330FDC24A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8C5BA-939E-9001-0563-9FA609DD3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46199-4B47-0CA8-302C-5A0141464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321443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F048-5D05-24D1-BC4E-3DC5571A0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028032-9985-46C2-3F64-DC865B7188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B063A-CCDD-A6D8-2C83-D5DFC3CA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A2F58F-BC7E-2B50-E704-F6C528A46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2009C-EAAC-2876-7D33-F9E8DE8E4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829774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2294B-95AA-3B56-5019-77A17A592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780301-5CF8-895D-3602-EECF0BF056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D9A345-F189-766A-06B9-670BFA8F5A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AE0D5-B6FA-E608-AE78-D0D4D1996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3B4351-E091-EAAE-0D84-0BD4A0405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2598D-AEDE-AE5C-5475-9D5DA6820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5734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7EAE0-7B83-4E4C-411C-FD66F44E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A9F4B8-7A83-A3E1-C4B6-143F9578CC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BB3F01-45E8-9B2D-F54B-711098091F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D17A81-11F5-8877-7024-C832BD2763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508805-A3CA-1769-7626-A76787F333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A46649-6B69-4B51-E741-4064E5AF4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123738-E988-AC99-A3A3-CF4F5BEC6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6787C9-7FAC-019A-EB04-72F835FAE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545452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1696B-5047-AAAA-4BF0-93DAF2E80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3051CE-EE41-7080-DAB8-24EC16CF3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6B702E-78C7-9F32-5F9B-6A5EE1D6E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F27922-CE24-2CEB-CD2D-AE5469BF5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98515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E4D5AA-2129-EC27-4084-D9309BD70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1235E7-7FCC-35AA-FFFE-6EC2D8664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C25416-E397-A359-5AF4-EE5171D3C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44418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EB9D8-C4CA-AF3F-4FCA-1ACCDF4F9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7A952D-4C7C-765D-B827-8329CC06AA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6EDD1C-F1C3-74A0-AD17-17FECB0A66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2ED1C5-1E9F-1C9B-8434-E50D77F17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55AC56-DDBD-6C91-F790-6B5943E0A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B84800-C397-7325-90C4-81ECA7289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284899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0D9E5-389B-9816-D5D9-AD055E0C2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046D9A-F2D9-75F6-7CCC-D397CC9155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1835DB-0FC6-1383-C0D6-2AADDF1C68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84239-5C70-E5F4-526D-04EC80BF2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BD6D0-A9EE-E419-5DD7-890D06131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A7C14C-A120-5CAA-57CC-DBBCAC7BC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611825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3EE4D-1642-9235-3393-DE77AF10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8883B7-1F33-AB71-0C93-7B0F30806A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D6158-05EF-9547-9968-8AD300AD3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DF3775-4648-A7E9-3A7C-A7A6D3500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E51AB-BDB0-0414-4BD9-8E0044493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12097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863875-6D49-7937-4439-84F0E2402D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8271A-70AD-D086-052B-12FF3B0AD5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E7A26B-BD2E-4E43-98CF-1B5AAF4C8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E3201-499E-2C55-E95A-8A504ADC7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BD02FF-BE09-6CB3-FDF5-27758301D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042793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CBD506-6B19-1E6E-8A66-BFB6421D0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884DA6-9B8A-DCE4-5FCD-CB5F639B6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1E184-50F0-EEAA-B791-5B25FB9937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2973E-A872-4722-A706-33754B23214F}" type="datetimeFigureOut">
              <a:rPr lang="en-PH" smtClean="0"/>
              <a:t>09/06/2024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331A2-ED1A-59A4-486D-EC8DC46F7A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3D2FAF-3A4E-81FD-F21F-865CFA83BF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1E31C-5FAF-48A0-A65F-77B858D33F2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936555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itt.ufl.edu/resources/assessing-student-learning/modifying-assessment-strategy-for-online-teaching/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814857" y="2581703"/>
            <a:ext cx="45063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C-PE 2 (3 units)</a:t>
            </a:r>
          </a:p>
        </p:txBody>
      </p:sp>
      <p:sp>
        <p:nvSpPr>
          <p:cNvPr id="8" name="Rectangle 7"/>
          <p:cNvSpPr/>
          <p:nvPr/>
        </p:nvSpPr>
        <p:spPr>
          <a:xfrm>
            <a:off x="1921112" y="3369757"/>
            <a:ext cx="87993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PATHFIT II </a:t>
            </a:r>
            <a:r>
              <a:rPr lang="en-US" sz="48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Exercise-based Program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114040" y="5169936"/>
            <a:ext cx="498245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21190" y="1063171"/>
            <a:ext cx="285206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Session </a:t>
            </a:r>
            <a:r>
              <a:rPr lang="en-US" sz="4800" b="1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endParaRPr lang="en-US" sz="4800" b="1" cap="none" spc="0" dirty="0">
              <a:ln w="0"/>
              <a:solidFill>
                <a:schemeClr val="bg1">
                  <a:lumMod val="9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343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452897" y="2492504"/>
            <a:ext cx="914224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Schoolbook" panose="02040604050505020304" pitchFamily="18" charset="0"/>
              </a:rPr>
              <a:t>Exercise Assessment Guide</a:t>
            </a:r>
          </a:p>
          <a:p>
            <a:pPr algn="ctr"/>
            <a:endParaRPr lang="en-US" sz="4800" dirty="0" smtClean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Schoolbook" panose="02040604050505020304" pitchFamily="18" charset="0"/>
            </a:endParaRPr>
          </a:p>
          <a:p>
            <a:pPr algn="ctr"/>
            <a:r>
              <a:rPr lang="en-US" sz="48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Schoolbook" panose="02040604050505020304" pitchFamily="18" charset="0"/>
              </a:rPr>
              <a:t>f</a:t>
            </a:r>
            <a:r>
              <a:rPr lang="en-US" sz="48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Schoolbook" panose="02040604050505020304" pitchFamily="18" charset="0"/>
              </a:rPr>
              <a:t>or </a:t>
            </a:r>
          </a:p>
          <a:p>
            <a:pPr algn="ctr"/>
            <a:r>
              <a:rPr lang="en-US" sz="4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Schoolbook" panose="02040604050505020304" pitchFamily="18" charset="0"/>
              </a:rPr>
              <a:t>PATHFIT Performance Test</a:t>
            </a:r>
            <a:endParaRPr lang="en-US" sz="4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Schoolbook" panose="020406040505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</p:spTree>
    <p:extLst>
      <p:ext uri="{BB962C8B-B14F-4D97-AF65-F5344CB8AC3E}">
        <p14:creationId xmlns:p14="http://schemas.microsoft.com/office/powerpoint/2010/main" val="7407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/>
          <p:cNvSpPr/>
          <p:nvPr/>
        </p:nvSpPr>
        <p:spPr>
          <a:xfrm>
            <a:off x="568772" y="1904181"/>
            <a:ext cx="466300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Session Objectives:</a:t>
            </a:r>
          </a:p>
        </p:txBody>
      </p:sp>
      <p:sp>
        <p:nvSpPr>
          <p:cNvPr id="6" name="Rectangle 5"/>
          <p:cNvSpPr/>
          <p:nvPr/>
        </p:nvSpPr>
        <p:spPr>
          <a:xfrm>
            <a:off x="233452" y="2742394"/>
            <a:ext cx="11725093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dirty="0"/>
              <a:t>Articulate the relationship between test and measurement and the assessment and </a:t>
            </a:r>
            <a:r>
              <a:rPr lang="en-US" sz="3200" dirty="0" smtClean="0"/>
              <a:t>evaluation</a:t>
            </a:r>
            <a:r>
              <a:rPr lang="en-US" sz="3200" dirty="0" smtClean="0"/>
              <a:t>.</a:t>
            </a:r>
            <a:endParaRPr lang="en-US" sz="32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dirty="0" smtClean="0"/>
              <a:t>Gather</a:t>
            </a:r>
            <a:r>
              <a:rPr lang="en-US" sz="3200" dirty="0"/>
              <a:t>, organize, analyze and interpret scores and other forms of measurement and evaluation of students’ </a:t>
            </a:r>
            <a:r>
              <a:rPr lang="en-US" sz="3200" dirty="0" smtClean="0"/>
              <a:t>performance in PATHFIT II class.</a:t>
            </a:r>
            <a:endParaRPr lang="en-US" sz="32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dirty="0" smtClean="0"/>
              <a:t>Recognize </a:t>
            </a:r>
            <a:r>
              <a:rPr lang="en-US" sz="3200" dirty="0"/>
              <a:t>the significance of assessing students’ learning before, during and after </a:t>
            </a:r>
            <a:r>
              <a:rPr lang="en-US" sz="3200" dirty="0" smtClean="0"/>
              <a:t>instruction.</a:t>
            </a:r>
          </a:p>
        </p:txBody>
      </p:sp>
    </p:spTree>
    <p:extLst>
      <p:ext uri="{BB962C8B-B14F-4D97-AF65-F5344CB8AC3E}">
        <p14:creationId xmlns:p14="http://schemas.microsoft.com/office/powerpoint/2010/main" val="280665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/>
          <p:cNvSpPr/>
          <p:nvPr/>
        </p:nvSpPr>
        <p:spPr>
          <a:xfrm>
            <a:off x="568772" y="1904181"/>
            <a:ext cx="466300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Session Objectives</a:t>
            </a:r>
            <a:r>
              <a:rPr lang="en-US" sz="4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</p:txBody>
      </p:sp>
      <p:sp>
        <p:nvSpPr>
          <p:cNvPr id="6" name="Rectangle 5"/>
          <p:cNvSpPr/>
          <p:nvPr/>
        </p:nvSpPr>
        <p:spPr>
          <a:xfrm>
            <a:off x="233452" y="2625648"/>
            <a:ext cx="11725093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dirty="0" smtClean="0"/>
              <a:t>Manifest </a:t>
            </a:r>
            <a:r>
              <a:rPr lang="en-US" sz="3200" dirty="0"/>
              <a:t>the ethical standards in assessing and evaluating student </a:t>
            </a:r>
            <a:r>
              <a:rPr lang="en-US" sz="3200" dirty="0" smtClean="0"/>
              <a:t>learning.</a:t>
            </a:r>
          </a:p>
          <a:p>
            <a:endParaRPr lang="en-US" sz="32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dirty="0" smtClean="0"/>
              <a:t>Demonstrate </a:t>
            </a:r>
            <a:r>
              <a:rPr lang="en-US" sz="3200" dirty="0"/>
              <a:t>integrity and honesty in reporting results and findings in </a:t>
            </a:r>
            <a:r>
              <a:rPr lang="en-US" sz="3200" dirty="0" smtClean="0"/>
              <a:t>assessment.</a:t>
            </a:r>
          </a:p>
          <a:p>
            <a:endParaRPr lang="en-US" sz="32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dirty="0" smtClean="0"/>
              <a:t>Exhibit </a:t>
            </a:r>
            <a:r>
              <a:rPr lang="en-US" sz="3200" dirty="0"/>
              <a:t>the behavior of an active and participative assessor of student learning.</a:t>
            </a:r>
          </a:p>
        </p:txBody>
      </p:sp>
    </p:spTree>
    <p:extLst>
      <p:ext uri="{BB962C8B-B14F-4D97-AF65-F5344CB8AC3E}">
        <p14:creationId xmlns:p14="http://schemas.microsoft.com/office/powerpoint/2010/main" val="24472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906916673"/>
              </p:ext>
            </p:extLst>
          </p:nvPr>
        </p:nvGraphicFramePr>
        <p:xfrm>
          <a:off x="4941655" y="2304648"/>
          <a:ext cx="7236823" cy="4136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Oval 9"/>
          <p:cNvSpPr/>
          <p:nvPr/>
        </p:nvSpPr>
        <p:spPr>
          <a:xfrm>
            <a:off x="5856512" y="2312269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5856512" y="3435286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5906576" y="4434769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5856512" y="5569795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045850" y="2278379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en-US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044584" y="337284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095914" y="4395301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44927" y="549710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2547" y="3139763"/>
            <a:ext cx="37125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i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anose="020F0704030504030204" pitchFamily="34" charset="0"/>
              </a:rPr>
              <a:t>Unlocking </a:t>
            </a:r>
          </a:p>
          <a:p>
            <a:pPr algn="ctr"/>
            <a:r>
              <a:rPr lang="en-US" sz="5400" b="1" i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Rounded MT Bold" panose="020F0704030504030204" pitchFamily="34" charset="0"/>
              </a:rPr>
              <a:t>Of Terms</a:t>
            </a:r>
            <a:endParaRPr lang="en-US" sz="5400" b="1" i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4B9D4469-4B5B-908C-BE3A-277FEC1C5E92}"/>
              </a:ext>
            </a:extLst>
          </p:cNvPr>
          <p:cNvSpPr/>
          <p:nvPr/>
        </p:nvSpPr>
        <p:spPr>
          <a:xfrm>
            <a:off x="1721223" y="2035869"/>
            <a:ext cx="7954646" cy="834647"/>
          </a:xfrm>
          <a:prstGeom prst="horizontalScroll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Baskerville Old Face" panose="02020602080505020303" pitchFamily="18" charset="0"/>
              </a:rPr>
              <a:t>Purpose and Importance</a:t>
            </a:r>
            <a:endParaRPr lang="en-PH" sz="6000" dirty="0">
              <a:latin typeface="Baskerville Old Face" panose="02020602080505020303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226834-F19B-A4EF-C232-ABFE740813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6994" y="3355829"/>
            <a:ext cx="10013139" cy="320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3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4B9D4469-4B5B-908C-BE3A-277FEC1C5E92}"/>
              </a:ext>
            </a:extLst>
          </p:cNvPr>
          <p:cNvSpPr/>
          <p:nvPr/>
        </p:nvSpPr>
        <p:spPr>
          <a:xfrm>
            <a:off x="1721223" y="1948261"/>
            <a:ext cx="7954646" cy="834647"/>
          </a:xfrm>
          <a:prstGeom prst="horizontalScroll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Baskerville Old Face" panose="02020602080505020303" pitchFamily="18" charset="0"/>
              </a:rPr>
              <a:t>Purpose and Importance</a:t>
            </a:r>
            <a:endParaRPr lang="en-PH" sz="6000" dirty="0">
              <a:latin typeface="Baskerville Old Face" panose="0202060208050502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191A87-729F-569A-ACBC-EBEF3BBAA8A6}"/>
              </a:ext>
            </a:extLst>
          </p:cNvPr>
          <p:cNvSpPr txBox="1"/>
          <p:nvPr/>
        </p:nvSpPr>
        <p:spPr>
          <a:xfrm>
            <a:off x="1145370" y="2933215"/>
            <a:ext cx="48961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/>
              <a:t>Measurement:</a:t>
            </a:r>
            <a:endParaRPr lang="en-PH" sz="6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C9EC64-0CA6-52A4-4CBC-698590A33B17}"/>
              </a:ext>
            </a:extLst>
          </p:cNvPr>
          <p:cNvSpPr txBox="1"/>
          <p:nvPr/>
        </p:nvSpPr>
        <p:spPr>
          <a:xfrm>
            <a:off x="648762" y="4021685"/>
            <a:ext cx="948535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800" dirty="0"/>
              <a:t>The process of </a:t>
            </a:r>
            <a:r>
              <a:rPr lang="en-US" sz="4800" dirty="0" smtClean="0"/>
              <a:t>quantifying </a:t>
            </a:r>
            <a:r>
              <a:rPr lang="en-US" sz="4800" dirty="0"/>
              <a:t>figures, </a:t>
            </a:r>
          </a:p>
          <a:p>
            <a:r>
              <a:rPr lang="en-US" sz="4800" dirty="0"/>
              <a:t>	amount, </a:t>
            </a:r>
            <a:r>
              <a:rPr lang="en-US" sz="4800" dirty="0" smtClean="0"/>
              <a:t>dimension of students’ </a:t>
            </a:r>
          </a:p>
          <a:p>
            <a:r>
              <a:rPr lang="en-US" sz="4800" dirty="0"/>
              <a:t>	</a:t>
            </a:r>
            <a:r>
              <a:rPr lang="en-US" sz="4800" dirty="0" smtClean="0"/>
              <a:t>performance.</a:t>
            </a:r>
            <a:endParaRPr lang="en-PH" sz="4800" dirty="0"/>
          </a:p>
        </p:txBody>
      </p:sp>
    </p:spTree>
    <p:extLst>
      <p:ext uri="{BB962C8B-B14F-4D97-AF65-F5344CB8AC3E}">
        <p14:creationId xmlns:p14="http://schemas.microsoft.com/office/powerpoint/2010/main" val="427396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4B9D4469-4B5B-908C-BE3A-277FEC1C5E92}"/>
              </a:ext>
            </a:extLst>
          </p:cNvPr>
          <p:cNvSpPr/>
          <p:nvPr/>
        </p:nvSpPr>
        <p:spPr>
          <a:xfrm>
            <a:off x="1721223" y="1948261"/>
            <a:ext cx="7954646" cy="834647"/>
          </a:xfrm>
          <a:prstGeom prst="horizontalScroll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Baskerville Old Face" panose="02020602080505020303" pitchFamily="18" charset="0"/>
              </a:rPr>
              <a:t>Purpose and Importance</a:t>
            </a:r>
            <a:endParaRPr lang="en-PH" sz="6000" dirty="0">
              <a:latin typeface="Baskerville Old Face" panose="0202060208050502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954FE4-BFB1-E0FA-359E-A01D9D19668C}"/>
              </a:ext>
            </a:extLst>
          </p:cNvPr>
          <p:cNvSpPr txBox="1"/>
          <p:nvPr/>
        </p:nvSpPr>
        <p:spPr>
          <a:xfrm>
            <a:off x="1264005" y="2829619"/>
            <a:ext cx="37418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/>
              <a:t>Evaluation:</a:t>
            </a:r>
            <a:endParaRPr lang="en-PH" sz="6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AA4121-0D76-9152-04D8-7D839CBFE86D}"/>
              </a:ext>
            </a:extLst>
          </p:cNvPr>
          <p:cNvSpPr txBox="1"/>
          <p:nvPr/>
        </p:nvSpPr>
        <p:spPr>
          <a:xfrm>
            <a:off x="668613" y="3771823"/>
            <a:ext cx="112185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3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It involves </a:t>
            </a:r>
            <a:r>
              <a:rPr lang="en-US" sz="3200" b="0" i="0" u="sng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collecting</a:t>
            </a:r>
            <a:r>
              <a:rPr lang="en-US" sz="3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lang="en-US" sz="3200" b="0" i="0" u="sng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analyzing information</a:t>
            </a:r>
            <a:r>
              <a:rPr lang="en-US" sz="3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r>
              <a:rPr lang="en-US" sz="3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about </a:t>
            </a:r>
            <a:r>
              <a:rPr lang="en-US" sz="3200" dirty="0" smtClean="0">
                <a:solidFill>
                  <a:srgbClr val="202124"/>
                </a:solidFill>
                <a:latin typeface="arial" panose="020B0604020202020204" pitchFamily="34" charset="0"/>
              </a:rPr>
              <a:t>students' performance</a:t>
            </a:r>
            <a:r>
              <a:rPr lang="en-US" sz="3200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endParaRPr lang="en-US" sz="3200" b="0" i="0" dirty="0" smtClean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r>
              <a:rPr lang="en-US" sz="3200" dirty="0" smtClean="0">
                <a:solidFill>
                  <a:srgbClr val="202124"/>
                </a:solidFill>
                <a:latin typeface="arial" panose="020B0604020202020204" pitchFamily="34" charset="0"/>
              </a:rPr>
              <a:t>- </a:t>
            </a:r>
            <a:r>
              <a:rPr lang="en-US" sz="3200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Its </a:t>
            </a:r>
            <a:r>
              <a:rPr lang="en-US" sz="3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purpose is to make judgments about </a:t>
            </a:r>
            <a:r>
              <a:rPr lang="en-US" sz="3200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students’ performance of a particular activity.</a:t>
            </a:r>
            <a:endParaRPr lang="en-US" sz="32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89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4B9D4469-4B5B-908C-BE3A-277FEC1C5E92}"/>
              </a:ext>
            </a:extLst>
          </p:cNvPr>
          <p:cNvSpPr/>
          <p:nvPr/>
        </p:nvSpPr>
        <p:spPr>
          <a:xfrm>
            <a:off x="1721223" y="1948261"/>
            <a:ext cx="7954646" cy="834647"/>
          </a:xfrm>
          <a:prstGeom prst="horizontalScroll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>
                <a:latin typeface="Baskerville Old Face" panose="02020602080505020303" pitchFamily="18" charset="0"/>
              </a:rPr>
              <a:t>Purpose and Importance</a:t>
            </a:r>
            <a:endParaRPr lang="en-PH" sz="6000" dirty="0">
              <a:latin typeface="Baskerville Old Face" panose="0202060208050502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7C177E-25EE-8779-0730-B41B490E894E}"/>
              </a:ext>
            </a:extLst>
          </p:cNvPr>
          <p:cNvSpPr txBox="1"/>
          <p:nvPr/>
        </p:nvSpPr>
        <p:spPr>
          <a:xfrm>
            <a:off x="879314" y="3299891"/>
            <a:ext cx="41610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/>
              <a:t>Assessment:</a:t>
            </a:r>
            <a:endParaRPr lang="en-PH" sz="6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907CDE-7C0D-1063-60C9-8E77D24E92A6}"/>
              </a:ext>
            </a:extLst>
          </p:cNvPr>
          <p:cNvSpPr txBox="1"/>
          <p:nvPr/>
        </p:nvSpPr>
        <p:spPr>
          <a:xfrm>
            <a:off x="1617848" y="4254000"/>
            <a:ext cx="994695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400" dirty="0">
                <a:solidFill>
                  <a:srgbClr val="202124"/>
                </a:solidFill>
                <a:latin typeface="arial" panose="020B0604020202020204" pitchFamily="34" charset="0"/>
              </a:rPr>
              <a:t>The process of documenting the </a:t>
            </a:r>
          </a:p>
          <a:p>
            <a:r>
              <a:rPr lang="en-US" sz="4400" dirty="0">
                <a:solidFill>
                  <a:srgbClr val="202124"/>
                </a:solidFill>
                <a:latin typeface="arial" panose="020B0604020202020204" pitchFamily="34" charset="0"/>
              </a:rPr>
              <a:t>practical data of students performance </a:t>
            </a:r>
          </a:p>
          <a:p>
            <a:r>
              <a:rPr lang="en-US" sz="4400" dirty="0">
                <a:solidFill>
                  <a:srgbClr val="202124"/>
                </a:solidFill>
                <a:latin typeface="arial" panose="020B0604020202020204" pitchFamily="34" charset="0"/>
              </a:rPr>
              <a:t>to improve learning.</a:t>
            </a:r>
            <a:endParaRPr lang="en-PH" sz="2000" dirty="0"/>
          </a:p>
        </p:txBody>
      </p:sp>
    </p:spTree>
    <p:extLst>
      <p:ext uri="{BB962C8B-B14F-4D97-AF65-F5344CB8AC3E}">
        <p14:creationId xmlns:p14="http://schemas.microsoft.com/office/powerpoint/2010/main" val="411281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B7F8D24-D7A6-5CE9-1817-7E7A95E3F8C0}"/>
              </a:ext>
            </a:extLst>
          </p:cNvPr>
          <p:cNvSpPr/>
          <p:nvPr/>
        </p:nvSpPr>
        <p:spPr>
          <a:xfrm>
            <a:off x="1009905" y="2221730"/>
            <a:ext cx="42082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Traditional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C851B40-C9E5-302C-D2FC-8132F371977C}"/>
              </a:ext>
            </a:extLst>
          </p:cNvPr>
          <p:cNvSpPr/>
          <p:nvPr/>
        </p:nvSpPr>
        <p:spPr>
          <a:xfrm>
            <a:off x="7924476" y="2155329"/>
            <a:ext cx="17975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New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7466CD-4208-B402-6934-397077063518}"/>
              </a:ext>
            </a:extLst>
          </p:cNvPr>
          <p:cNvSpPr txBox="1"/>
          <p:nvPr/>
        </p:nvSpPr>
        <p:spPr>
          <a:xfrm>
            <a:off x="668346" y="3264080"/>
            <a:ext cx="4891387" cy="332398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3200" dirty="0"/>
              <a:t>Teacher </a:t>
            </a:r>
            <a:r>
              <a:rPr lang="en-US" sz="3200" dirty="0" smtClean="0"/>
              <a:t>centered</a:t>
            </a:r>
          </a:p>
          <a:p>
            <a:pPr marL="285750" indent="-285750">
              <a:buFontTx/>
              <a:buChar char="-"/>
            </a:pPr>
            <a:r>
              <a:rPr lang="en-US" sz="3200" dirty="0" smtClean="0"/>
              <a:t>Emphasis </a:t>
            </a:r>
            <a:r>
              <a:rPr lang="en-US" sz="3200" dirty="0"/>
              <a:t>is on achieving what is written on the lesson </a:t>
            </a:r>
            <a:r>
              <a:rPr lang="en-US" sz="3200" dirty="0" smtClean="0"/>
              <a:t>plan.</a:t>
            </a:r>
            <a:endParaRPr lang="en-US" sz="3200" dirty="0"/>
          </a:p>
          <a:p>
            <a:pPr marL="285750" indent="-285750">
              <a:buFontTx/>
              <a:buChar char="-"/>
            </a:pPr>
            <a:r>
              <a:rPr lang="en-US" sz="3200" dirty="0"/>
              <a:t>Passive learners</a:t>
            </a:r>
          </a:p>
          <a:p>
            <a:pPr marL="285750" indent="-285750">
              <a:buFontTx/>
              <a:buChar char="-"/>
            </a:pPr>
            <a:r>
              <a:rPr lang="en-US" sz="3200" dirty="0"/>
              <a:t>Exam-driven</a:t>
            </a:r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F1D1A7-C527-21E2-BE32-6D9123062196}"/>
              </a:ext>
            </a:extLst>
          </p:cNvPr>
          <p:cNvSpPr txBox="1"/>
          <p:nvPr/>
        </p:nvSpPr>
        <p:spPr>
          <a:xfrm>
            <a:off x="5926706" y="3171747"/>
            <a:ext cx="6133217" cy="34163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3600" dirty="0"/>
              <a:t>Teacher as facilitator</a:t>
            </a:r>
          </a:p>
          <a:p>
            <a:pPr marL="285750" indent="-285750">
              <a:buFontTx/>
              <a:buChar char="-"/>
            </a:pPr>
            <a:r>
              <a:rPr lang="en-US" sz="3600" dirty="0"/>
              <a:t>Integration of knowledge and life skills</a:t>
            </a:r>
          </a:p>
          <a:p>
            <a:pPr marL="285750" indent="-285750">
              <a:buFontTx/>
              <a:buChar char="-"/>
            </a:pPr>
            <a:r>
              <a:rPr lang="en-US" sz="3600" dirty="0"/>
              <a:t>Active Learners</a:t>
            </a:r>
          </a:p>
          <a:p>
            <a:pPr marL="285750" indent="-285750">
              <a:buFontTx/>
              <a:buChar char="-"/>
            </a:pPr>
            <a:r>
              <a:rPr lang="en-US" sz="3600" dirty="0"/>
              <a:t>Several aspects of learners’ abilities will also be assessed</a:t>
            </a:r>
          </a:p>
        </p:txBody>
      </p:sp>
    </p:spTree>
    <p:extLst>
      <p:ext uri="{BB962C8B-B14F-4D97-AF65-F5344CB8AC3E}">
        <p14:creationId xmlns:p14="http://schemas.microsoft.com/office/powerpoint/2010/main" val="34950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E61FAB-674F-4E71-91A3-10050B739AB6}"/>
              </a:ext>
            </a:extLst>
          </p:cNvPr>
          <p:cNvSpPr/>
          <p:nvPr/>
        </p:nvSpPr>
        <p:spPr>
          <a:xfrm>
            <a:off x="1181579" y="2016742"/>
            <a:ext cx="8820172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Authentic Assessment Activities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18F025-E5B6-4505-B426-F7A728DF7B65}"/>
              </a:ext>
            </a:extLst>
          </p:cNvPr>
          <p:cNvSpPr txBox="1"/>
          <p:nvPr/>
        </p:nvSpPr>
        <p:spPr>
          <a:xfrm>
            <a:off x="2335914" y="2907587"/>
            <a:ext cx="6511503" cy="363176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Conducting field research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Role playing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Doing portfolios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Original creative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Writing stories / reports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b="1" i="1" dirty="0">
                <a:solidFill>
                  <a:srgbClr val="C00000"/>
                </a:solidFill>
              </a:rPr>
              <a:t>Performing particular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PH" sz="1200" dirty="0"/>
          </a:p>
        </p:txBody>
      </p:sp>
    </p:spTree>
    <p:extLst>
      <p:ext uri="{BB962C8B-B14F-4D97-AF65-F5344CB8AC3E}">
        <p14:creationId xmlns:p14="http://schemas.microsoft.com/office/powerpoint/2010/main" val="244960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E65A1-BECE-4C4E-9F6B-7B594124BE15}"/>
              </a:ext>
            </a:extLst>
          </p:cNvPr>
          <p:cNvSpPr/>
          <p:nvPr/>
        </p:nvSpPr>
        <p:spPr>
          <a:xfrm>
            <a:off x="1822431" y="2108705"/>
            <a:ext cx="8952002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Authentic Assessment Tools</a:t>
            </a:r>
          </a:p>
        </p:txBody>
      </p:sp>
      <p:sp>
        <p:nvSpPr>
          <p:cNvPr id="17" name="Arrow: Right 2">
            <a:extLst>
              <a:ext uri="{FF2B5EF4-FFF2-40B4-BE49-F238E27FC236}">
                <a16:creationId xmlns:a16="http://schemas.microsoft.com/office/drawing/2014/main" id="{3040A0C0-C7EA-4233-8280-8D7CD74C85E3}"/>
              </a:ext>
            </a:extLst>
          </p:cNvPr>
          <p:cNvSpPr/>
          <p:nvPr/>
        </p:nvSpPr>
        <p:spPr>
          <a:xfrm>
            <a:off x="1825084" y="3250642"/>
            <a:ext cx="1782894" cy="6164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05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8142EAE-4CCC-453C-B2BD-4A46551B172A}"/>
              </a:ext>
            </a:extLst>
          </p:cNvPr>
          <p:cNvSpPr/>
          <p:nvPr/>
        </p:nvSpPr>
        <p:spPr>
          <a:xfrm>
            <a:off x="4157109" y="3105128"/>
            <a:ext cx="428264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Observations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3870D05-746C-4DE1-8DC8-036456D338E5}"/>
              </a:ext>
            </a:extLst>
          </p:cNvPr>
          <p:cNvSpPr/>
          <p:nvPr/>
        </p:nvSpPr>
        <p:spPr>
          <a:xfrm>
            <a:off x="4157109" y="4282076"/>
            <a:ext cx="689868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Performance samples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6C068B-61AD-4E1F-888E-B682B4D9D4A1}"/>
              </a:ext>
            </a:extLst>
          </p:cNvPr>
          <p:cNvSpPr/>
          <p:nvPr/>
        </p:nvSpPr>
        <p:spPr>
          <a:xfrm>
            <a:off x="4157109" y="5459024"/>
            <a:ext cx="63185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Actual performance</a:t>
            </a:r>
          </a:p>
        </p:txBody>
      </p:sp>
      <p:sp>
        <p:nvSpPr>
          <p:cNvPr id="23" name="Arrow: Right 2">
            <a:extLst>
              <a:ext uri="{FF2B5EF4-FFF2-40B4-BE49-F238E27FC236}">
                <a16:creationId xmlns:a16="http://schemas.microsoft.com/office/drawing/2014/main" id="{3040A0C0-C7EA-4233-8280-8D7CD74C85E3}"/>
              </a:ext>
            </a:extLst>
          </p:cNvPr>
          <p:cNvSpPr/>
          <p:nvPr/>
        </p:nvSpPr>
        <p:spPr>
          <a:xfrm>
            <a:off x="1856833" y="4279882"/>
            <a:ext cx="1782894" cy="6164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050"/>
          </a:p>
        </p:txBody>
      </p:sp>
      <p:sp>
        <p:nvSpPr>
          <p:cNvPr id="24" name="Arrow: Right 2">
            <a:extLst>
              <a:ext uri="{FF2B5EF4-FFF2-40B4-BE49-F238E27FC236}">
                <a16:creationId xmlns:a16="http://schemas.microsoft.com/office/drawing/2014/main" id="{3040A0C0-C7EA-4233-8280-8D7CD74C85E3}"/>
              </a:ext>
            </a:extLst>
          </p:cNvPr>
          <p:cNvSpPr/>
          <p:nvPr/>
        </p:nvSpPr>
        <p:spPr>
          <a:xfrm>
            <a:off x="1849038" y="5384484"/>
            <a:ext cx="1782894" cy="6164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050"/>
          </a:p>
        </p:txBody>
      </p:sp>
    </p:spTree>
    <p:extLst>
      <p:ext uri="{BB962C8B-B14F-4D97-AF65-F5344CB8AC3E}">
        <p14:creationId xmlns:p14="http://schemas.microsoft.com/office/powerpoint/2010/main" val="281664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6B5F52E-038E-492A-9BA7-EE16038BCF4A}"/>
              </a:ext>
            </a:extLst>
          </p:cNvPr>
          <p:cNvSpPr/>
          <p:nvPr/>
        </p:nvSpPr>
        <p:spPr>
          <a:xfrm>
            <a:off x="75502" y="2331828"/>
            <a:ext cx="12116498" cy="1015663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oper Black" panose="0208090404030B020404" pitchFamily="18" charset="0"/>
              </a:rPr>
              <a:t>Performance-based Assessment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99F00D-2105-4843-8F81-CA2CBBFA2167}"/>
              </a:ext>
            </a:extLst>
          </p:cNvPr>
          <p:cNvSpPr txBox="1"/>
          <p:nvPr/>
        </p:nvSpPr>
        <p:spPr>
          <a:xfrm>
            <a:off x="992776" y="3850521"/>
            <a:ext cx="10502537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r>
              <a:rPr lang="en-US" sz="4000" dirty="0" smtClean="0">
                <a:solidFill>
                  <a:srgbClr val="333333"/>
                </a:solidFill>
                <a:latin typeface="canada-type-gibson"/>
              </a:rPr>
              <a:t>This </a:t>
            </a:r>
            <a:r>
              <a:rPr lang="en-US" sz="4000" b="0" i="0" dirty="0" smtClean="0">
                <a:solidFill>
                  <a:srgbClr val="333333"/>
                </a:solidFill>
                <a:effectLst/>
                <a:latin typeface="canada-type-gibson"/>
              </a:rPr>
              <a:t>measures </a:t>
            </a:r>
            <a:r>
              <a:rPr lang="en-US" sz="4000" b="0" i="0" dirty="0">
                <a:solidFill>
                  <a:srgbClr val="333333"/>
                </a:solidFill>
                <a:effectLst/>
                <a:latin typeface="canada-type-gibson"/>
              </a:rPr>
              <a:t>students' ability to apply the skills and knowledge learned from </a:t>
            </a:r>
            <a:r>
              <a:rPr lang="en-US" sz="4000" dirty="0" smtClean="0">
                <a:solidFill>
                  <a:srgbClr val="333333"/>
                </a:solidFill>
                <a:latin typeface="canada-type-gibson"/>
              </a:rPr>
              <a:t>the class </a:t>
            </a:r>
            <a:r>
              <a:rPr lang="en-US" sz="4000" b="1" i="1" dirty="0" smtClean="0">
                <a:solidFill>
                  <a:srgbClr val="C00000"/>
                </a:solidFill>
                <a:latin typeface="canada-type-gibson"/>
              </a:rPr>
              <a:t>discussion</a:t>
            </a:r>
            <a:r>
              <a:rPr lang="en-US" sz="4000" dirty="0" smtClean="0">
                <a:solidFill>
                  <a:srgbClr val="333333"/>
                </a:solidFill>
                <a:latin typeface="canada-type-gibson"/>
              </a:rPr>
              <a:t> and </a:t>
            </a:r>
            <a:r>
              <a:rPr lang="en-US" sz="4000" b="1" i="1" dirty="0" smtClean="0">
                <a:solidFill>
                  <a:srgbClr val="C00000"/>
                </a:solidFill>
                <a:latin typeface="canada-type-gibson"/>
              </a:rPr>
              <a:t>interaction.</a:t>
            </a:r>
            <a:endParaRPr lang="en-PH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52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D77119-ACEC-45DD-8C12-1947A8A80F4D}"/>
              </a:ext>
            </a:extLst>
          </p:cNvPr>
          <p:cNvSpPr txBox="1"/>
          <p:nvPr/>
        </p:nvSpPr>
        <p:spPr>
          <a:xfrm>
            <a:off x="247944" y="2953945"/>
            <a:ext cx="1169611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application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of knowledge and skills, not just </a:t>
            </a: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recall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or </a:t>
            </a: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recognition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do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not </a:t>
            </a: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produce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a single, </a:t>
            </a: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correct answer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establish authentic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contexts for </a:t>
            </a: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performance</a:t>
            </a:r>
            <a:endParaRPr lang="en-US" sz="3200" i="1" dirty="0">
              <a:solidFill>
                <a:srgbClr val="292929"/>
              </a:solidFill>
              <a:latin typeface="charter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provide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evidence of understanding via </a:t>
            </a: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transfer of learning</a:t>
            </a:r>
            <a:endParaRPr lang="en-US" sz="3200" i="1" dirty="0">
              <a:solidFill>
                <a:srgbClr val="292929"/>
              </a:solidFill>
              <a:latin typeface="charter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integrate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two or more subjects </a:t>
            </a:r>
            <a:endParaRPr lang="en-US" sz="3200" i="1" dirty="0">
              <a:solidFill>
                <a:srgbClr val="292929"/>
              </a:solidFill>
              <a:latin typeface="charter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b="0" i="1" dirty="0" smtClean="0">
                <a:solidFill>
                  <a:srgbClr val="292929"/>
                </a:solidFill>
                <a:effectLst/>
                <a:latin typeface="charter"/>
              </a:rPr>
              <a:t>evaluated </a:t>
            </a:r>
            <a:r>
              <a:rPr lang="en-US" sz="3200" b="0" i="1" dirty="0">
                <a:solidFill>
                  <a:srgbClr val="292929"/>
                </a:solidFill>
                <a:effectLst/>
                <a:latin typeface="charter"/>
              </a:rPr>
              <a:t>with established criteria and rubrics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B5F52E-038E-492A-9BA7-EE16038BCF4A}"/>
              </a:ext>
            </a:extLst>
          </p:cNvPr>
          <p:cNvSpPr/>
          <p:nvPr/>
        </p:nvSpPr>
        <p:spPr>
          <a:xfrm>
            <a:off x="37750" y="1770547"/>
            <a:ext cx="12116498" cy="1015663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oper Black" panose="0208090404030B020404" pitchFamily="18" charset="0"/>
              </a:rPr>
              <a:t>Performance-based Assessment</a:t>
            </a:r>
          </a:p>
        </p:txBody>
      </p:sp>
    </p:spTree>
    <p:extLst>
      <p:ext uri="{BB962C8B-B14F-4D97-AF65-F5344CB8AC3E}">
        <p14:creationId xmlns:p14="http://schemas.microsoft.com/office/powerpoint/2010/main" val="28766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831CF4-DC70-43EC-AAB0-E282542E0FB0}"/>
              </a:ext>
            </a:extLst>
          </p:cNvPr>
          <p:cNvSpPr txBox="1"/>
          <p:nvPr/>
        </p:nvSpPr>
        <p:spPr>
          <a:xfrm>
            <a:off x="692470" y="2354004"/>
            <a:ext cx="10409553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C00000"/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C</a:t>
            </a:r>
            <a:r>
              <a:rPr lang="en-US" sz="4000" b="1" i="0" dirty="0">
                <a:solidFill>
                  <a:srgbClr val="C00000"/>
                </a:solidFill>
                <a:effectLst/>
                <a:latin typeface="Cooper Black" panose="0208090404030B020404" pitchFamily="18" charset="0"/>
                <a:cs typeface="Arial" panose="020B0604020202020204" pitchFamily="34" charset="0"/>
              </a:rPr>
              <a:t>omponents of a Performance-based </a:t>
            </a:r>
            <a:r>
              <a:rPr lang="en-US" sz="4000" b="1" dirty="0">
                <a:solidFill>
                  <a:srgbClr val="C00000"/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A</a:t>
            </a:r>
            <a:r>
              <a:rPr lang="en-US" sz="4000" b="1" i="0" dirty="0">
                <a:solidFill>
                  <a:srgbClr val="C00000"/>
                </a:solidFill>
                <a:effectLst/>
                <a:latin typeface="Cooper Black" panose="0208090404030B020404" pitchFamily="18" charset="0"/>
                <a:cs typeface="Arial" panose="020B0604020202020204" pitchFamily="34" charset="0"/>
              </a:rPr>
              <a:t>ssessment</a:t>
            </a:r>
          </a:p>
          <a:p>
            <a:pPr algn="l"/>
            <a:endParaRPr lang="en-US" b="0" i="0" dirty="0">
              <a:solidFill>
                <a:srgbClr val="4A4A4A"/>
              </a:solidFill>
              <a:effectLst/>
              <a:latin typeface="museoSlab-700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4000" b="0" i="0" dirty="0" smtClean="0">
                <a:solidFill>
                  <a:srgbClr val="333333"/>
                </a:solidFill>
                <a:effectLst/>
                <a:latin typeface="canada-type-gibson"/>
              </a:rPr>
              <a:t>More complex in nature</a:t>
            </a:r>
            <a:endParaRPr lang="en-US" sz="4000" dirty="0">
              <a:solidFill>
                <a:srgbClr val="333333"/>
              </a:solidFill>
              <a:latin typeface="canada-type-gibson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4000" b="0" i="0" dirty="0" smtClean="0">
                <a:solidFill>
                  <a:srgbClr val="333333"/>
                </a:solidFill>
                <a:effectLst/>
                <a:latin typeface="canada-type-gibson"/>
              </a:rPr>
              <a:t>Authentic results</a:t>
            </a:r>
            <a:endParaRPr lang="en-US" sz="4000" dirty="0">
              <a:solidFill>
                <a:srgbClr val="333333"/>
              </a:solidFill>
              <a:latin typeface="canada-type-gibson"/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333333"/>
                </a:solidFill>
                <a:effectLst/>
                <a:latin typeface="canada-type-gibson"/>
              </a:rPr>
              <a:t>Process/product-oriented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4000" b="0" i="0" dirty="0" smtClean="0">
                <a:solidFill>
                  <a:srgbClr val="333333"/>
                </a:solidFill>
                <a:effectLst/>
                <a:latin typeface="canada-type-gibson"/>
              </a:rPr>
              <a:t>Time-bound</a:t>
            </a:r>
            <a:endParaRPr lang="en-US" b="0" i="0" dirty="0">
              <a:solidFill>
                <a:srgbClr val="333333"/>
              </a:solidFill>
              <a:effectLst/>
              <a:latin typeface="canada-type-gibson"/>
            </a:endParaRPr>
          </a:p>
        </p:txBody>
      </p:sp>
    </p:spTree>
    <p:extLst>
      <p:ext uri="{BB962C8B-B14F-4D97-AF65-F5344CB8AC3E}">
        <p14:creationId xmlns:p14="http://schemas.microsoft.com/office/powerpoint/2010/main" val="277634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5ED8F1C-59F9-FB67-4B09-22AB60EC3959}"/>
              </a:ext>
            </a:extLst>
          </p:cNvPr>
          <p:cNvSpPr/>
          <p:nvPr/>
        </p:nvSpPr>
        <p:spPr>
          <a:xfrm>
            <a:off x="1185038" y="2165215"/>
            <a:ext cx="9821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oper Black" panose="0208090404030B020404" pitchFamily="18" charset="0"/>
              </a:rPr>
              <a:t>The Outcomes of Education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2DFBB3-591A-DAF5-A6CF-F3FCB4C2AE52}"/>
              </a:ext>
            </a:extLst>
          </p:cNvPr>
          <p:cNvSpPr/>
          <p:nvPr/>
        </p:nvSpPr>
        <p:spPr>
          <a:xfrm>
            <a:off x="1483313" y="3491726"/>
            <a:ext cx="875367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6600" b="0" i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Immediate Outcomes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6600" i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Deferred Outcomes</a:t>
            </a:r>
            <a:endParaRPr lang="en-US" sz="6600" b="0" i="1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233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2C97BC-8EAA-1CB3-5C65-D68E4A751D60}"/>
              </a:ext>
            </a:extLst>
          </p:cNvPr>
          <p:cNvSpPr/>
          <p:nvPr/>
        </p:nvSpPr>
        <p:spPr>
          <a:xfrm>
            <a:off x="1568861" y="1850821"/>
            <a:ext cx="7598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Cooper Black" panose="0208090404030B020404" pitchFamily="18" charset="0"/>
              </a:rPr>
              <a:t>Immediate Outcomes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D8B0B2-6CA7-D3FE-A4A8-4E5CE17D11FB}"/>
              </a:ext>
            </a:extLst>
          </p:cNvPr>
          <p:cNvSpPr txBox="1"/>
          <p:nvPr/>
        </p:nvSpPr>
        <p:spPr>
          <a:xfrm>
            <a:off x="468983" y="2708730"/>
            <a:ext cx="1119909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400" i="1" dirty="0" smtClean="0"/>
              <a:t>These are the kills</a:t>
            </a:r>
            <a:r>
              <a:rPr lang="en-US" sz="4400" i="1" dirty="0"/>
              <a:t> </a:t>
            </a:r>
            <a:r>
              <a:rPr lang="en-US" sz="4400" i="1" dirty="0" smtClean="0"/>
              <a:t>or  </a:t>
            </a:r>
            <a:r>
              <a:rPr lang="en-US" sz="4400" i="1" dirty="0"/>
              <a:t>competencies acquired </a:t>
            </a:r>
            <a:endParaRPr lang="en-US" sz="4400" i="1" dirty="0" smtClean="0"/>
          </a:p>
          <a:p>
            <a:r>
              <a:rPr lang="en-US" sz="4400" i="1" dirty="0"/>
              <a:t>	</a:t>
            </a:r>
            <a:r>
              <a:rPr lang="en-US" sz="4400" i="1" dirty="0" smtClean="0"/>
              <a:t>upon </a:t>
            </a:r>
            <a:r>
              <a:rPr lang="en-US" sz="4400" i="1" dirty="0"/>
              <a:t>completion </a:t>
            </a:r>
            <a:r>
              <a:rPr lang="en-US" sz="4400" i="1" dirty="0" smtClean="0"/>
              <a:t>of </a:t>
            </a:r>
            <a:r>
              <a:rPr lang="en-US" sz="4400" i="1" dirty="0"/>
              <a:t>a </a:t>
            </a:r>
            <a:r>
              <a:rPr lang="en-US" sz="4400" i="1" dirty="0" smtClean="0"/>
              <a:t>subject taught</a:t>
            </a:r>
            <a:endParaRPr lang="en-PH" sz="4400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1B6414-FB28-0FCB-6CBC-B0514F0A60C4}"/>
              </a:ext>
            </a:extLst>
          </p:cNvPr>
          <p:cNvSpPr txBox="1"/>
          <p:nvPr/>
        </p:nvSpPr>
        <p:spPr>
          <a:xfrm>
            <a:off x="1097676" y="4741542"/>
            <a:ext cx="102317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u="sng" dirty="0">
                <a:solidFill>
                  <a:srgbClr val="C00000"/>
                </a:solidFill>
              </a:rPr>
              <a:t>Examples: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i="1" dirty="0" smtClean="0">
                <a:solidFill>
                  <a:srgbClr val="C00000"/>
                </a:solidFill>
              </a:rPr>
              <a:t>Sports skills (Basketball, volleyball, swimming, and others.)</a:t>
            </a:r>
            <a:endParaRPr lang="en-US" sz="3200" i="1" dirty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i="1" dirty="0" smtClean="0">
                <a:solidFill>
                  <a:srgbClr val="C00000"/>
                </a:solidFill>
              </a:rPr>
              <a:t>Dance skill (social dance, folk dance, and others)</a:t>
            </a:r>
            <a:endParaRPr lang="en-US" sz="32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39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EFC4BC-85E4-7FAD-0E6D-88CA47C762A5}"/>
              </a:ext>
            </a:extLst>
          </p:cNvPr>
          <p:cNvSpPr/>
          <p:nvPr/>
        </p:nvSpPr>
        <p:spPr>
          <a:xfrm>
            <a:off x="2595135" y="1838484"/>
            <a:ext cx="621317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Cooper Black" panose="0208090404030B020404" pitchFamily="18" charset="0"/>
              </a:rPr>
              <a:t>Deferred Outcomes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343234-C9B6-8574-0943-7902289B1BEF}"/>
              </a:ext>
            </a:extLst>
          </p:cNvPr>
          <p:cNvSpPr txBox="1"/>
          <p:nvPr/>
        </p:nvSpPr>
        <p:spPr>
          <a:xfrm>
            <a:off x="48079" y="2531867"/>
            <a:ext cx="117794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Tx/>
              <a:buChar char="-"/>
            </a:pPr>
            <a:r>
              <a:rPr lang="en-US" sz="3600" dirty="0" smtClean="0">
                <a:latin typeface="Helvetica Neue"/>
              </a:rPr>
              <a:t>The a</a:t>
            </a:r>
            <a:r>
              <a:rPr lang="en-US" sz="3600" b="0" i="0" dirty="0" smtClean="0">
                <a:effectLst/>
                <a:latin typeface="Helvetica Neue"/>
              </a:rPr>
              <a:t>bility </a:t>
            </a:r>
            <a:r>
              <a:rPr lang="en-US" sz="3600" b="0" i="0" dirty="0">
                <a:effectLst/>
                <a:latin typeface="Helvetica Neue"/>
              </a:rPr>
              <a:t>to apply </a:t>
            </a:r>
            <a:r>
              <a:rPr lang="en-US" sz="3600" b="0" i="0" dirty="0" smtClean="0">
                <a:effectLst/>
                <a:latin typeface="Helvetica Neue"/>
              </a:rPr>
              <a:t>the learned skills </a:t>
            </a:r>
            <a:r>
              <a:rPr lang="en-US" sz="3600" dirty="0" smtClean="0">
                <a:latin typeface="Helvetica Neue"/>
              </a:rPr>
              <a:t>or </a:t>
            </a:r>
            <a:r>
              <a:rPr lang="en-US" sz="3600" b="0" i="0" dirty="0" smtClean="0">
                <a:effectLst/>
                <a:latin typeface="Helvetica Neue"/>
              </a:rPr>
              <a:t>competencies </a:t>
            </a:r>
            <a:r>
              <a:rPr lang="en-US" sz="3600" b="0" i="0" dirty="0">
                <a:effectLst/>
                <a:latin typeface="Helvetica Neue"/>
              </a:rPr>
              <a:t>in </a:t>
            </a:r>
            <a:r>
              <a:rPr lang="en-US" sz="3600" b="0" i="0" dirty="0" smtClean="0">
                <a:effectLst/>
                <a:latin typeface="Helvetica Neue"/>
              </a:rPr>
              <a:t>various </a:t>
            </a:r>
            <a:r>
              <a:rPr lang="en-US" sz="3600" b="0" i="0" dirty="0">
                <a:effectLst/>
                <a:latin typeface="Helvetica Neue"/>
              </a:rPr>
              <a:t>aspects of </a:t>
            </a:r>
            <a:r>
              <a:rPr lang="en-US" sz="3600" dirty="0" smtClean="0">
                <a:latin typeface="Helvetica Neue"/>
              </a:rPr>
              <a:t>lives</a:t>
            </a:r>
            <a:r>
              <a:rPr lang="en-US" sz="3600" b="0" i="0" dirty="0" smtClean="0">
                <a:effectLst/>
                <a:latin typeface="Helvetica Neue"/>
              </a:rPr>
              <a:t>.</a:t>
            </a:r>
            <a:endParaRPr lang="en-US" sz="3600" b="0" i="0" dirty="0">
              <a:effectLst/>
              <a:latin typeface="Helvetica Neue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21B6414-FB28-0FCB-6CBC-B0514F0A60C4}"/>
              </a:ext>
            </a:extLst>
          </p:cNvPr>
          <p:cNvSpPr txBox="1"/>
          <p:nvPr/>
        </p:nvSpPr>
        <p:spPr>
          <a:xfrm>
            <a:off x="1970882" y="3668665"/>
            <a:ext cx="8974893" cy="1384995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rtlCol="0">
            <a:spAutoFit/>
          </a:bodyPr>
          <a:lstStyle/>
          <a:p>
            <a:r>
              <a:rPr lang="en-US" sz="2800" b="1" i="1" u="sng" dirty="0" smtClean="0">
                <a:solidFill>
                  <a:srgbClr val="C00000"/>
                </a:solidFill>
              </a:rPr>
              <a:t>Examples from Immediate Outcomes: </a:t>
            </a:r>
            <a:endParaRPr lang="en-US" sz="2800" b="1" i="1" u="sng" dirty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1" dirty="0" smtClean="0">
                <a:solidFill>
                  <a:srgbClr val="C00000"/>
                </a:solidFill>
              </a:rPr>
              <a:t>Sports skills (Basketball, volleyball, swimming, and others.)</a:t>
            </a:r>
            <a:endParaRPr lang="en-US" sz="2800" i="1" dirty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i="1" dirty="0" smtClean="0">
                <a:solidFill>
                  <a:srgbClr val="C00000"/>
                </a:solidFill>
              </a:rPr>
              <a:t>Dance skill (social dance, folk dance, and others)</a:t>
            </a:r>
            <a:endParaRPr lang="en-US" sz="2800" i="1" dirty="0">
              <a:solidFill>
                <a:srgbClr val="C0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21B6414-FB28-0FCB-6CBC-B0514F0A60C4}"/>
              </a:ext>
            </a:extLst>
          </p:cNvPr>
          <p:cNvSpPr txBox="1"/>
          <p:nvPr/>
        </p:nvSpPr>
        <p:spPr>
          <a:xfrm>
            <a:off x="363813" y="5126101"/>
            <a:ext cx="119898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u="sng" dirty="0" smtClean="0">
                <a:solidFill>
                  <a:srgbClr val="7030A0"/>
                </a:solidFill>
              </a:rPr>
              <a:t>Examples for Deferred Outcomes: </a:t>
            </a:r>
            <a:endParaRPr lang="en-US" sz="3200" b="1" i="1" u="sng" dirty="0">
              <a:solidFill>
                <a:srgbClr val="7030A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i="1" dirty="0" smtClean="0">
                <a:solidFill>
                  <a:srgbClr val="7030A0"/>
                </a:solidFill>
              </a:rPr>
              <a:t>Joining competitions, ability to train others, apply in real life situation</a:t>
            </a:r>
            <a:endParaRPr lang="en-US" sz="3200" i="1" dirty="0">
              <a:solidFill>
                <a:srgbClr val="7030A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i="1" dirty="0" smtClean="0">
                <a:solidFill>
                  <a:srgbClr val="7030A0"/>
                </a:solidFill>
              </a:rPr>
              <a:t>Ability to choreograph dance, direct concert and others.</a:t>
            </a:r>
            <a:endParaRPr lang="en-US" sz="32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9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/>
          <p:cNvSpPr/>
          <p:nvPr/>
        </p:nvSpPr>
        <p:spPr>
          <a:xfrm>
            <a:off x="351389" y="1882288"/>
            <a:ext cx="9409884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400" i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can we ensure that assessment of </a:t>
            </a:r>
          </a:p>
          <a:p>
            <a:r>
              <a:rPr lang="en-US" sz="4400" i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performance of students are done </a:t>
            </a:r>
          </a:p>
          <a:p>
            <a:r>
              <a:rPr lang="en-US" sz="4400" i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efficiently and effectively?</a:t>
            </a:r>
            <a:endParaRPr lang="en-US" sz="4400" i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7002" y="6123983"/>
            <a:ext cx="3698833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Set the objective/s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37606" y="5191794"/>
            <a:ext cx="5718810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Deliver appropriate instruction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53483" y="4317911"/>
            <a:ext cx="6207790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Create guidelines &amp; scoring rubric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703382" y="3364997"/>
            <a:ext cx="5488618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Administer; provide feedback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Bent-Up Arrow 7"/>
          <p:cNvSpPr/>
          <p:nvPr/>
        </p:nvSpPr>
        <p:spPr>
          <a:xfrm>
            <a:off x="3993776" y="5865897"/>
            <a:ext cx="1062555" cy="550473"/>
          </a:xfrm>
          <a:prstGeom prst="ben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Bent-Up Arrow 18"/>
          <p:cNvSpPr/>
          <p:nvPr/>
        </p:nvSpPr>
        <p:spPr>
          <a:xfrm>
            <a:off x="7158317" y="4992014"/>
            <a:ext cx="1062555" cy="550473"/>
          </a:xfrm>
          <a:prstGeom prst="ben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Bent-Up Arrow 19"/>
          <p:cNvSpPr/>
          <p:nvPr/>
        </p:nvSpPr>
        <p:spPr>
          <a:xfrm>
            <a:off x="9919447" y="4113629"/>
            <a:ext cx="1062555" cy="550473"/>
          </a:xfrm>
          <a:prstGeom prst="ben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35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566623-A1D3-5002-FF5D-FD9E05CE2C03}"/>
              </a:ext>
            </a:extLst>
          </p:cNvPr>
          <p:cNvSpPr/>
          <p:nvPr/>
        </p:nvSpPr>
        <p:spPr>
          <a:xfrm>
            <a:off x="4852213" y="2855027"/>
            <a:ext cx="68779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Output-based Assessment</a:t>
            </a:r>
            <a:endParaRPr lang="en-US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6365EB-72FA-2EEA-BD62-824A6BE41800}"/>
              </a:ext>
            </a:extLst>
          </p:cNvPr>
          <p:cNvSpPr/>
          <p:nvPr/>
        </p:nvSpPr>
        <p:spPr>
          <a:xfrm>
            <a:off x="376978" y="2307929"/>
            <a:ext cx="2073003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hat</a:t>
            </a:r>
            <a:endParaRPr lang="en-U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ow</a:t>
            </a:r>
            <a:endParaRPr lang="en-US" sz="6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hen</a:t>
            </a:r>
          </a:p>
          <a:p>
            <a:pPr algn="ctr"/>
            <a:r>
              <a:rPr lang="en-US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hy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3566623-A1D3-5002-FF5D-FD9E05CE2C03}"/>
              </a:ext>
            </a:extLst>
          </p:cNvPr>
          <p:cNvSpPr/>
          <p:nvPr/>
        </p:nvSpPr>
        <p:spPr>
          <a:xfrm>
            <a:off x="4577482" y="4628456"/>
            <a:ext cx="763619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Outcomes-based </a:t>
            </a:r>
            <a:r>
              <a:rPr lang="en-US" sz="48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Assessment</a:t>
            </a:r>
            <a:endParaRPr lang="en-US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ight Arrow 16"/>
          <p:cNvSpPr/>
          <p:nvPr/>
        </p:nvSpPr>
        <p:spPr>
          <a:xfrm rot="760249">
            <a:off x="3237812" y="2901987"/>
            <a:ext cx="1355229" cy="457200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3253372" y="4815354"/>
            <a:ext cx="132411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lowchart: Process 23"/>
          <p:cNvSpPr/>
          <p:nvPr/>
        </p:nvSpPr>
        <p:spPr>
          <a:xfrm>
            <a:off x="2573383" y="2855027"/>
            <a:ext cx="188867" cy="30241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Minus 25"/>
          <p:cNvSpPr/>
          <p:nvPr/>
        </p:nvSpPr>
        <p:spPr>
          <a:xfrm>
            <a:off x="2397015" y="2665317"/>
            <a:ext cx="190863" cy="55400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Minus 26"/>
          <p:cNvSpPr/>
          <p:nvPr/>
        </p:nvSpPr>
        <p:spPr>
          <a:xfrm>
            <a:off x="2423778" y="5539579"/>
            <a:ext cx="190863" cy="55400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3072087" y="1818417"/>
            <a:ext cx="6005875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Process and Product</a:t>
            </a:r>
            <a:endParaRPr 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566623-A1D3-5002-FF5D-FD9E05CE2C03}"/>
              </a:ext>
            </a:extLst>
          </p:cNvPr>
          <p:cNvSpPr/>
          <p:nvPr/>
        </p:nvSpPr>
        <p:spPr>
          <a:xfrm>
            <a:off x="1978939" y="5931083"/>
            <a:ext cx="9235798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i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Cognitive</a:t>
            </a:r>
            <a:r>
              <a:rPr lang="en-US" sz="4800" b="1" i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– </a:t>
            </a:r>
            <a:r>
              <a:rPr lang="en-US" sz="4800" b="1" i="1" cap="none" spc="0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Affective</a:t>
            </a:r>
            <a:r>
              <a:rPr lang="en-US" sz="4800" b="1" i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- </a:t>
            </a:r>
            <a:r>
              <a:rPr lang="en-US" sz="4800" b="1" i="1" cap="none" spc="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Psychomotor</a:t>
            </a:r>
            <a:endParaRPr lang="en-US" sz="4800" b="1" i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741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6B2FF85-D3D6-2E14-5692-5DF6DEAF4D1F}"/>
              </a:ext>
            </a:extLst>
          </p:cNvPr>
          <p:cNvSpPr/>
          <p:nvPr/>
        </p:nvSpPr>
        <p:spPr>
          <a:xfrm>
            <a:off x="346395" y="2581002"/>
            <a:ext cx="6083012" cy="1015663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oper Black" panose="0208090404030B020404" pitchFamily="18" charset="0"/>
              </a:rPr>
              <a:t>Scoring Rubric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B264-FCF5-5271-3BB1-A899101828A9}"/>
              </a:ext>
            </a:extLst>
          </p:cNvPr>
          <p:cNvSpPr txBox="1"/>
          <p:nvPr/>
        </p:nvSpPr>
        <p:spPr>
          <a:xfrm>
            <a:off x="3631932" y="3915076"/>
            <a:ext cx="6205048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7030A0"/>
                </a:solidFill>
                <a:latin typeface="Arial Narrow" panose="020B0606020202030204" pitchFamily="34" charset="0"/>
              </a:rPr>
              <a:t>Developmental Rubric</a:t>
            </a:r>
          </a:p>
          <a:p>
            <a:r>
              <a:rPr lang="en-US" sz="54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Holistic Rubric</a:t>
            </a:r>
          </a:p>
          <a:p>
            <a:r>
              <a:rPr lang="en-US" sz="5400" b="1" dirty="0">
                <a:solidFill>
                  <a:srgbClr val="FF0000"/>
                </a:solidFill>
                <a:latin typeface="Arial Narrow" panose="020B0606020202030204" pitchFamily="34" charset="0"/>
              </a:rPr>
              <a:t>Analytic Rubric</a:t>
            </a:r>
            <a:endParaRPr lang="en-PH" sz="14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21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B17840D-5D71-09B3-23FC-14A960526CFE}"/>
              </a:ext>
            </a:extLst>
          </p:cNvPr>
          <p:cNvSpPr/>
          <p:nvPr/>
        </p:nvSpPr>
        <p:spPr>
          <a:xfrm>
            <a:off x="2555279" y="1769249"/>
            <a:ext cx="7990374" cy="9076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4400" b="1" dirty="0">
                <a:solidFill>
                  <a:schemeClr val="tx1"/>
                </a:solidFill>
                <a:latin typeface="Arial Narrow" panose="020B0606020202030204" pitchFamily="34" charset="0"/>
              </a:rPr>
              <a:t>Guide for making </a:t>
            </a:r>
            <a:r>
              <a:rPr lang="en-PH" sz="44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Scoring Rubric</a:t>
            </a:r>
            <a:endParaRPr lang="en-PH" sz="44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8CD21B1-F76A-7980-19FA-90CF7BE0306C}"/>
              </a:ext>
            </a:extLst>
          </p:cNvPr>
          <p:cNvSpPr/>
          <p:nvPr/>
        </p:nvSpPr>
        <p:spPr>
          <a:xfrm>
            <a:off x="1894114" y="2896205"/>
            <a:ext cx="3807602" cy="1079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+mj-lt"/>
              <a:buAutoNum type="arabicPeriod"/>
            </a:pPr>
            <a:r>
              <a:rPr lang="en-PH" dirty="0">
                <a:solidFill>
                  <a:schemeClr val="tx1"/>
                </a:solidFill>
                <a:latin typeface="Arial Rounded MT Bold" panose="020F0704030504030204" pitchFamily="34" charset="0"/>
              </a:rPr>
              <a:t>Make a list of what you want the students to accomplish  through your assignment.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47FA706-EC16-A86F-0219-19E34067043F}"/>
              </a:ext>
            </a:extLst>
          </p:cNvPr>
          <p:cNvSpPr/>
          <p:nvPr/>
        </p:nvSpPr>
        <p:spPr>
          <a:xfrm>
            <a:off x="1821760" y="5632631"/>
            <a:ext cx="3807602" cy="1079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PH" sz="2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3. Decide on an overall point value for the </a:t>
            </a:r>
            <a:r>
              <a:rPr lang="en-PH" sz="20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tasks.</a:t>
            </a:r>
            <a:endParaRPr lang="en-PH" sz="20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7C85251-F5FE-6AC9-C7F8-FD4D2E08C090}"/>
              </a:ext>
            </a:extLst>
          </p:cNvPr>
          <p:cNvSpPr/>
          <p:nvPr/>
        </p:nvSpPr>
        <p:spPr>
          <a:xfrm>
            <a:off x="1894114" y="4274881"/>
            <a:ext cx="3807602" cy="1079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PH" sz="2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2. Organize your list from most important to least   important.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CBA4CD9-EA12-2D03-0786-1CDEAF92A69D}"/>
              </a:ext>
            </a:extLst>
          </p:cNvPr>
          <p:cNvSpPr/>
          <p:nvPr/>
        </p:nvSpPr>
        <p:spPr>
          <a:xfrm>
            <a:off x="6738051" y="5671678"/>
            <a:ext cx="3807602" cy="1079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PH" sz="14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6</a:t>
            </a:r>
            <a:r>
              <a:rPr lang="en-PH" dirty="0">
                <a:solidFill>
                  <a:schemeClr val="tx1"/>
                </a:solidFill>
                <a:latin typeface="Arial Rounded MT Bold" panose="020F0704030504030204" pitchFamily="34" charset="0"/>
              </a:rPr>
              <a:t>. Distribute or display the rubric to the students when you are explaining the </a:t>
            </a:r>
            <a:r>
              <a:rPr lang="en-PH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tasks.</a:t>
            </a:r>
            <a:endParaRPr lang="en-PH" sz="1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76A9D3F-ED28-4DD8-9EB8-95A8E8F99EAE}"/>
              </a:ext>
            </a:extLst>
          </p:cNvPr>
          <p:cNvSpPr/>
          <p:nvPr/>
        </p:nvSpPr>
        <p:spPr>
          <a:xfrm>
            <a:off x="6656266" y="4270363"/>
            <a:ext cx="3807602" cy="1079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PH" sz="2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5. Assign specific grading criteria for each main category </a:t>
            </a:r>
          </a:p>
          <a:p>
            <a:r>
              <a:rPr lang="en-PH" sz="14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A34F5F-D45A-193A-8E52-629A666C7BBA}"/>
              </a:ext>
            </a:extLst>
          </p:cNvPr>
          <p:cNvSpPr/>
          <p:nvPr/>
        </p:nvSpPr>
        <p:spPr>
          <a:xfrm>
            <a:off x="6559183" y="2986181"/>
            <a:ext cx="3807602" cy="1079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PH" sz="20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4. Assign each item on your ranked list a percentage value.</a:t>
            </a:r>
          </a:p>
        </p:txBody>
      </p:sp>
    </p:spTree>
    <p:extLst>
      <p:ext uri="{BB962C8B-B14F-4D97-AF65-F5344CB8AC3E}">
        <p14:creationId xmlns:p14="http://schemas.microsoft.com/office/powerpoint/2010/main" val="26182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6B8036-CBB6-7C5F-A5D2-D273B26F6F66}"/>
              </a:ext>
            </a:extLst>
          </p:cNvPr>
          <p:cNvSpPr/>
          <p:nvPr/>
        </p:nvSpPr>
        <p:spPr>
          <a:xfrm>
            <a:off x="1371386" y="2574522"/>
            <a:ext cx="9051721" cy="129540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6000" dirty="0">
              <a:solidFill>
                <a:schemeClr val="tx1"/>
              </a:solidFill>
            </a:endParaRPr>
          </a:p>
          <a:p>
            <a:pPr algn="ctr"/>
            <a:r>
              <a:rPr lang="en-PH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Developmental Rubrics</a:t>
            </a:r>
          </a:p>
          <a:p>
            <a:pPr algn="ctr"/>
            <a:endParaRPr lang="en-PH" sz="60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FAF40C-5426-3FBD-1691-3A36A9BCC849}"/>
              </a:ext>
            </a:extLst>
          </p:cNvPr>
          <p:cNvSpPr txBox="1"/>
          <p:nvPr/>
        </p:nvSpPr>
        <p:spPr>
          <a:xfrm>
            <a:off x="602519" y="4409493"/>
            <a:ext cx="11222089" cy="156966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wrap="square">
            <a:spAutoFit/>
          </a:bodyPr>
          <a:lstStyle/>
          <a:p>
            <a:r>
              <a:rPr lang="en-PH" sz="4800" dirty="0" smtClean="0">
                <a:latin typeface="Arial Narrow" panose="020B0606020202030204" pitchFamily="34" charset="0"/>
              </a:rPr>
              <a:t>This rubric determine the level </a:t>
            </a:r>
            <a:r>
              <a:rPr lang="en-PH" sz="4800" dirty="0">
                <a:latin typeface="Arial Narrow" panose="020B0606020202030204" pitchFamily="34" charset="0"/>
              </a:rPr>
              <a:t>of </a:t>
            </a:r>
            <a:r>
              <a:rPr lang="en-PH" sz="4800" dirty="0" smtClean="0">
                <a:latin typeface="Arial Narrow" panose="020B0606020202030204" pitchFamily="34" charset="0"/>
              </a:rPr>
              <a:t>development of the students’ performance.</a:t>
            </a:r>
            <a:endParaRPr lang="en-PH" sz="4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61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AFCFFBB-C253-46BE-3D42-794E6DCCD6CC}"/>
              </a:ext>
            </a:extLst>
          </p:cNvPr>
          <p:cNvSpPr/>
          <p:nvPr/>
        </p:nvSpPr>
        <p:spPr>
          <a:xfrm>
            <a:off x="2524220" y="638156"/>
            <a:ext cx="7378687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Task: Demonstrate Good Standing Posture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02DC30C-C102-CCDF-9479-90EF7A57D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807"/>
              </p:ext>
            </p:extLst>
          </p:nvPr>
        </p:nvGraphicFramePr>
        <p:xfrm>
          <a:off x="1411717" y="1351988"/>
          <a:ext cx="8971060" cy="54138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86014">
                  <a:extLst>
                    <a:ext uri="{9D8B030D-6E8A-4147-A177-3AD203B41FA5}">
                      <a16:colId xmlns:a16="http://schemas.microsoft.com/office/drawing/2014/main" val="3611030967"/>
                    </a:ext>
                  </a:extLst>
                </a:gridCol>
                <a:gridCol w="1049830">
                  <a:extLst>
                    <a:ext uri="{9D8B030D-6E8A-4147-A177-3AD203B41FA5}">
                      <a16:colId xmlns:a16="http://schemas.microsoft.com/office/drawing/2014/main" val="351931004"/>
                    </a:ext>
                  </a:extLst>
                </a:gridCol>
                <a:gridCol w="1035216">
                  <a:extLst>
                    <a:ext uri="{9D8B030D-6E8A-4147-A177-3AD203B41FA5}">
                      <a16:colId xmlns:a16="http://schemas.microsoft.com/office/drawing/2014/main" val="158494419"/>
                    </a:ext>
                  </a:extLst>
                </a:gridCol>
              </a:tblGrid>
              <a:tr h="4864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32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Indicators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6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Yes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6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No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7805898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PH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Stance:</a:t>
                      </a:r>
                      <a:endParaRPr lang="en-PH" sz="2000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6746549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Feet together (about 2-3 inches apart)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72736393"/>
                  </a:ext>
                </a:extLst>
              </a:tr>
              <a:tr h="2562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Toes are pointing forward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1287462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Knees are locked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1708286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PH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Trunk / Torso</a:t>
                      </a: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: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5796793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The upper and lower back are straightly aligned 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15212225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Shoulders are properly elevated 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5001242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Shoulders are balance from side, front and back view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2732633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PH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Arms</a:t>
                      </a:r>
                      <a:endParaRPr lang="en-PH" sz="2000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5966879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Both arms are rested on the sides of the body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0612609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PH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Head</a:t>
                      </a:r>
                      <a:endParaRPr lang="en-PH" sz="2000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7107508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Back of the head is aligned to the upper back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6786483"/>
                  </a:ext>
                </a:extLst>
              </a:tr>
              <a:tr h="3040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PH" sz="2000" dirty="0">
                          <a:solidFill>
                            <a:srgbClr val="C00000"/>
                          </a:solidFill>
                          <a:effectLst/>
                          <a:latin typeface="Arial Narrow" panose="020B0606020202030204" pitchFamily="34" charset="0"/>
                        </a:rPr>
                        <a:t>Over-all</a:t>
                      </a:r>
                      <a:endParaRPr lang="en-PH" sz="2000" dirty="0">
                        <a:solidFill>
                          <a:srgbClr val="C00000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37788759"/>
                  </a:ext>
                </a:extLst>
              </a:tr>
              <a:tr h="608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Maintained the alignment of the </a:t>
                      </a:r>
                      <a:r>
                        <a:rPr lang="en-PH" sz="200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3-point contact of the </a:t>
                      </a: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body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(back of the head, upper back and glutes)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11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11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4575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876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6766FA5-79CD-1F9D-D1AC-9E5584892A74}"/>
              </a:ext>
            </a:extLst>
          </p:cNvPr>
          <p:cNvSpPr/>
          <p:nvPr/>
        </p:nvSpPr>
        <p:spPr>
          <a:xfrm>
            <a:off x="5378199" y="2251761"/>
            <a:ext cx="5947333" cy="646331"/>
          </a:xfrm>
          <a:prstGeom prst="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Task: 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</a:rPr>
              <a:t>Sing of the National Anthem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Narrow" panose="020B060602020203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EF4DF53-5399-BA68-1C19-C763CC1A91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337744"/>
              </p:ext>
            </p:extLst>
          </p:nvPr>
        </p:nvGraphicFramePr>
        <p:xfrm>
          <a:off x="4577482" y="2982517"/>
          <a:ext cx="7315199" cy="38870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19526">
                  <a:extLst>
                    <a:ext uri="{9D8B030D-6E8A-4147-A177-3AD203B41FA5}">
                      <a16:colId xmlns:a16="http://schemas.microsoft.com/office/drawing/2014/main" val="848459585"/>
                    </a:ext>
                  </a:extLst>
                </a:gridCol>
                <a:gridCol w="967500">
                  <a:extLst>
                    <a:ext uri="{9D8B030D-6E8A-4147-A177-3AD203B41FA5}">
                      <a16:colId xmlns:a16="http://schemas.microsoft.com/office/drawing/2014/main" val="3399255997"/>
                    </a:ext>
                  </a:extLst>
                </a:gridCol>
                <a:gridCol w="828173">
                  <a:extLst>
                    <a:ext uri="{9D8B030D-6E8A-4147-A177-3AD203B41FA5}">
                      <a16:colId xmlns:a16="http://schemas.microsoft.com/office/drawing/2014/main" val="37056093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Indicators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Yes (2)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No (1)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400743"/>
                  </a:ext>
                </a:extLst>
              </a:tr>
              <a:tr h="9952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Sang the song with mastery of the lyrics without looking on the notes.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1671353"/>
                  </a:ext>
                </a:extLst>
              </a:tr>
              <a:tr h="478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Showed appropriate gesture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99845259"/>
                  </a:ext>
                </a:extLst>
              </a:tr>
              <a:tr h="478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Maintained eye contact with the audience while singing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186294"/>
                  </a:ext>
                </a:extLst>
              </a:tr>
              <a:tr h="478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Pronounced words clearly with proper diction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93159817"/>
                  </a:ext>
                </a:extLst>
              </a:tr>
              <a:tr h="4783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Deportment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6670114"/>
                  </a:ext>
                </a:extLst>
              </a:tr>
              <a:tr h="47836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TOTAL (10 points)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PH" sz="2000" dirty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en-PH" sz="20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4479897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334030" y="2827925"/>
            <a:ext cx="25678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Objective:</a:t>
            </a:r>
            <a:endParaRPr lang="en-US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131" y="3761702"/>
            <a:ext cx="4124537" cy="138499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Sing the National Anthem with mastery and with proper gesture.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658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B56313-C31D-319D-50A7-02A85B0CC569}"/>
              </a:ext>
            </a:extLst>
          </p:cNvPr>
          <p:cNvSpPr/>
          <p:nvPr/>
        </p:nvSpPr>
        <p:spPr>
          <a:xfrm>
            <a:off x="17756" y="1828799"/>
            <a:ext cx="450431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Group Activity</a:t>
            </a:r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757E7D0C-DB7A-E8DB-374A-1493FC2B9F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135346"/>
              </p:ext>
            </p:extLst>
          </p:nvPr>
        </p:nvGraphicFramePr>
        <p:xfrm>
          <a:off x="4532811" y="2665619"/>
          <a:ext cx="7659189" cy="3924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3655">
                  <a:extLst>
                    <a:ext uri="{9D8B030D-6E8A-4147-A177-3AD203B41FA5}">
                      <a16:colId xmlns:a16="http://schemas.microsoft.com/office/drawing/2014/main" val="334148398"/>
                    </a:ext>
                  </a:extLst>
                </a:gridCol>
                <a:gridCol w="1075297">
                  <a:extLst>
                    <a:ext uri="{9D8B030D-6E8A-4147-A177-3AD203B41FA5}">
                      <a16:colId xmlns:a16="http://schemas.microsoft.com/office/drawing/2014/main" val="4217022489"/>
                    </a:ext>
                  </a:extLst>
                </a:gridCol>
                <a:gridCol w="860237">
                  <a:extLst>
                    <a:ext uri="{9D8B030D-6E8A-4147-A177-3AD203B41FA5}">
                      <a16:colId xmlns:a16="http://schemas.microsoft.com/office/drawing/2014/main" val="2180950282"/>
                    </a:ext>
                  </a:extLst>
                </a:gridCol>
              </a:tblGrid>
              <a:tr h="87775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Indicators</a:t>
                      </a:r>
                      <a:endParaRPr lang="en-PH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</a:t>
                      </a:r>
                    </a:p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 pts.)</a:t>
                      </a:r>
                      <a:endParaRPr lang="en-PH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</a:t>
                      </a:r>
                    </a:p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 pt.)</a:t>
                      </a:r>
                      <a:endParaRPr lang="en-PH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696335"/>
                  </a:ext>
                </a:extLst>
              </a:tr>
              <a:tr h="485928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 Narrow" panose="020B0606020202030204" pitchFamily="34" charset="0"/>
                        </a:rPr>
                        <a:t>All members of the group are on screen in the entire group presentation</a:t>
                      </a:r>
                      <a:endParaRPr lang="en-PH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7837521"/>
                  </a:ext>
                </a:extLst>
              </a:tr>
              <a:tr h="485928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 Narrow" panose="020B0606020202030204" pitchFamily="34" charset="0"/>
                        </a:rPr>
                        <a:t>The group submitted their accomplished task on time </a:t>
                      </a:r>
                      <a:r>
                        <a:rPr lang="en-US" dirty="0" smtClean="0">
                          <a:latin typeface="Arial Narrow" panose="020B0606020202030204" pitchFamily="34" charset="0"/>
                        </a:rPr>
                        <a:t>via google drive</a:t>
                      </a:r>
                      <a:endParaRPr lang="en-PH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936605"/>
                  </a:ext>
                </a:extLst>
              </a:tr>
              <a:tr h="485928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 Narrow" panose="020B0606020202030204" pitchFamily="34" charset="0"/>
                        </a:rPr>
                        <a:t>The presented </a:t>
                      </a:r>
                      <a:r>
                        <a:rPr lang="en-US" dirty="0" smtClean="0">
                          <a:latin typeface="Arial Narrow" panose="020B0606020202030204" pitchFamily="34" charset="0"/>
                        </a:rPr>
                        <a:t>activity </a:t>
                      </a:r>
                      <a:r>
                        <a:rPr lang="en-US" dirty="0">
                          <a:latin typeface="Arial Narrow" panose="020B0606020202030204" pitchFamily="34" charset="0"/>
                        </a:rPr>
                        <a:t>is within the context of the group’s </a:t>
                      </a:r>
                      <a:r>
                        <a:rPr lang="en-US" dirty="0" smtClean="0">
                          <a:latin typeface="Arial Narrow" panose="020B0606020202030204" pitchFamily="34" charset="0"/>
                        </a:rPr>
                        <a:t>assigned topic</a:t>
                      </a:r>
                      <a:endParaRPr lang="en-PH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9495373"/>
                  </a:ext>
                </a:extLst>
              </a:tr>
              <a:tr h="485928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 Narrow" panose="020B0606020202030204" pitchFamily="34" charset="0"/>
                        </a:rPr>
                        <a:t>The group didn't in any way disturb other groups’ presentation</a:t>
                      </a:r>
                      <a:endParaRPr lang="en-PH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5293348"/>
                  </a:ext>
                </a:extLst>
              </a:tr>
              <a:tr h="485928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 Narrow" panose="020B0606020202030204" pitchFamily="34" charset="0"/>
                        </a:rPr>
                        <a:t>The group manifested mastery on the presentation of the choses task</a:t>
                      </a:r>
                      <a:endParaRPr lang="en-PH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P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6427649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334030" y="2827925"/>
            <a:ext cx="25678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Objective:</a:t>
            </a:r>
            <a:endParaRPr lang="en-US" sz="4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49131" y="3761702"/>
            <a:ext cx="4124537" cy="22467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Students perform dancercise in an online class. 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output should be canned and submitted on the given schedule.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764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E52752B-5B9D-3635-6D1A-1A8E9D4E095E}"/>
              </a:ext>
            </a:extLst>
          </p:cNvPr>
          <p:cNvSpPr/>
          <p:nvPr/>
        </p:nvSpPr>
        <p:spPr>
          <a:xfrm>
            <a:off x="1998616" y="1962837"/>
            <a:ext cx="7450183" cy="711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2000" dirty="0">
              <a:solidFill>
                <a:schemeClr val="tx1"/>
              </a:solidFill>
            </a:endParaRPr>
          </a:p>
          <a:p>
            <a:pPr algn="ctr"/>
            <a:r>
              <a:rPr lang="en-PH" sz="4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Holistic Rubrics</a:t>
            </a:r>
          </a:p>
          <a:p>
            <a:pPr algn="ctr"/>
            <a:endParaRPr lang="en-PH" sz="16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57B927-2C42-8583-B890-AC04D921A442}"/>
              </a:ext>
            </a:extLst>
          </p:cNvPr>
          <p:cNvSpPr txBox="1"/>
          <p:nvPr/>
        </p:nvSpPr>
        <p:spPr>
          <a:xfrm>
            <a:off x="155516" y="2861927"/>
            <a:ext cx="11880966" cy="37856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The emphasis </a:t>
            </a:r>
            <a:r>
              <a:rPr lang="en-PH" sz="3600" dirty="0">
                <a:latin typeface="Arial" panose="020B0604020202020204" pitchFamily="34" charset="0"/>
                <a:cs typeface="Arial" panose="020B0604020202020204" pitchFamily="34" charset="0"/>
              </a:rPr>
              <a:t>on what the learner is able to demonstrate, rather than what she/he cannot </a:t>
            </a: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do.</a:t>
            </a:r>
          </a:p>
          <a:p>
            <a:endParaRPr lang="en-PH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It does </a:t>
            </a:r>
            <a:r>
              <a:rPr lang="en-PH" sz="3600" dirty="0">
                <a:latin typeface="Arial" panose="020B0604020202020204" pitchFamily="34" charset="0"/>
                <a:cs typeface="Arial" panose="020B0604020202020204" pitchFamily="34" charset="0"/>
              </a:rPr>
              <a:t>not provide specific feedback for </a:t>
            </a: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improvement.</a:t>
            </a:r>
          </a:p>
          <a:p>
            <a:endParaRPr lang="en-PH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It is difficult </a:t>
            </a:r>
            <a:r>
              <a:rPr lang="en-PH" sz="3600" dirty="0">
                <a:latin typeface="Arial" panose="020B0604020202020204" pitchFamily="34" charset="0"/>
                <a:cs typeface="Arial" panose="020B0604020202020204" pitchFamily="34" charset="0"/>
              </a:rPr>
              <a:t>to select the single best </a:t>
            </a: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performance.</a:t>
            </a:r>
            <a:endParaRPr lang="en-PH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PH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37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22DF9A3-435F-354C-9874-1A9F6080B1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291394"/>
              </p:ext>
            </p:extLst>
          </p:nvPr>
        </p:nvGraphicFramePr>
        <p:xfrm>
          <a:off x="1642485" y="1606763"/>
          <a:ext cx="9625921" cy="220225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874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76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76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76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76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76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69697"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Criterion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907">
                <a:tc>
                  <a:txBody>
                    <a:bodyPr/>
                    <a:lstStyle/>
                    <a:p>
                      <a:pPr algn="ctr"/>
                      <a:r>
                        <a:rPr lang="en-PH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Criterion</a:t>
                      </a:r>
                      <a:r>
                        <a:rPr lang="en-PH" sz="2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en-PH" sz="2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Most desirable attribute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Desirable attribute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Moderately desirable</a:t>
                      </a:r>
                      <a:r>
                        <a:rPr lang="en-PH" sz="22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attribute</a:t>
                      </a:r>
                      <a:endParaRPr lang="en-PH" sz="2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Slightly desirable attribute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Absence of the attribute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D81B65A-5E54-B4C3-8C54-8EE521CA5E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245355"/>
              </p:ext>
            </p:extLst>
          </p:nvPr>
        </p:nvGraphicFramePr>
        <p:xfrm>
          <a:off x="1606729" y="3809020"/>
          <a:ext cx="9697434" cy="286512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017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6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60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60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60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60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34773"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latin typeface="Agency FB" panose="020B0503020202020204" pitchFamily="34" charset="0"/>
                        </a:rPr>
                        <a:t>Criterion</a:t>
                      </a:r>
                      <a:endParaRPr lang="en-PH" sz="28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Agency FB" panose="020B05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latin typeface="Agency FB" panose="020B0503020202020204" pitchFamily="34" charset="0"/>
                        </a:rPr>
                        <a:t>Exceeds Standard</a:t>
                      </a:r>
                      <a:endParaRPr lang="en-PH" sz="28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Agency FB" panose="020B05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latin typeface="Agency FB" panose="020B0503020202020204" pitchFamily="34" charset="0"/>
                        </a:rPr>
                        <a:t>Meets Standard</a:t>
                      </a:r>
                      <a:endParaRPr lang="en-PH" sz="28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Agency FB" panose="020B05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latin typeface="Agency FB" panose="020B0503020202020204" pitchFamily="34" charset="0"/>
                        </a:rPr>
                        <a:t>Below Standard</a:t>
                      </a:r>
                      <a:endParaRPr lang="en-PH" sz="28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Agency FB" panose="020B05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700" dirty="0">
                          <a:latin typeface="Agency FB" panose="020B0503020202020204" pitchFamily="34" charset="0"/>
                        </a:rPr>
                        <a:t>Irrelevant</a:t>
                      </a:r>
                      <a:endParaRPr lang="en-PH" sz="27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Agency FB" panose="020B05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800" dirty="0">
                          <a:latin typeface="Agency FB" panose="020B0503020202020204" pitchFamily="34" charset="0"/>
                        </a:rPr>
                        <a:t>No Response</a:t>
                      </a:r>
                      <a:endParaRPr lang="en-PH" sz="280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Agency FB" panose="020B0503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9700">
                <a:tc>
                  <a:txBody>
                    <a:bodyPr/>
                    <a:lstStyle/>
                    <a:p>
                      <a:pPr algn="ctr"/>
                      <a:r>
                        <a:rPr lang="en-PH" sz="2800" b="1" dirty="0">
                          <a:solidFill>
                            <a:srgbClr val="FFFF00"/>
                          </a:solidFill>
                        </a:rPr>
                        <a:t>Criterion</a:t>
                      </a:r>
                      <a:r>
                        <a:rPr lang="en-PH" sz="2800" b="1" baseline="0" dirty="0">
                          <a:solidFill>
                            <a:srgbClr val="FFFF00"/>
                          </a:solidFill>
                        </a:rPr>
                        <a:t> 1 (point)</a:t>
                      </a:r>
                      <a:endParaRPr lang="en-PH" sz="28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PH" sz="3000" b="1" dirty="0">
                          <a:solidFill>
                            <a:srgbClr val="FFFF00"/>
                          </a:solidFill>
                          <a:latin typeface="Arial Rounded MT Bold" panose="020F0704030504030204" pitchFamily="34" charset="0"/>
                        </a:rPr>
                        <a:t>Observable</a:t>
                      </a:r>
                      <a:r>
                        <a:rPr lang="en-PH" sz="3000" b="1" baseline="0" dirty="0">
                          <a:solidFill>
                            <a:srgbClr val="FFFF00"/>
                          </a:solidFill>
                          <a:latin typeface="Arial Rounded MT Bold" panose="020F0704030504030204" pitchFamily="34" charset="0"/>
                        </a:rPr>
                        <a:t> indicator/s that characterize the descriptive rating with the proportional points for every criterion per accomplishment</a:t>
                      </a:r>
                      <a:endParaRPr lang="en-PH" sz="3000" b="1" dirty="0">
                        <a:solidFill>
                          <a:srgbClr val="FFFF00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PH" sz="2200" b="1" dirty="0">
                        <a:solidFill>
                          <a:srgbClr val="FFFF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PH" sz="2200" b="1" dirty="0">
                        <a:solidFill>
                          <a:srgbClr val="FFFF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PH" sz="2200" b="1" dirty="0">
                        <a:solidFill>
                          <a:srgbClr val="FFFF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PH" sz="2200" b="1" dirty="0">
                        <a:solidFill>
                          <a:srgbClr val="FFFF00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8658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4560252-84A9-DE49-787C-8E85A81F0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996445"/>
              </p:ext>
            </p:extLst>
          </p:nvPr>
        </p:nvGraphicFramePr>
        <p:xfrm>
          <a:off x="146194" y="2066927"/>
          <a:ext cx="11627141" cy="2529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92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9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6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49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59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Criterion</a:t>
                      </a:r>
                    </a:p>
                  </a:txBody>
                  <a:tcPr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Very Good</a:t>
                      </a:r>
                    </a:p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anchor="b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Good</a:t>
                      </a:r>
                    </a:p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anchor="b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Fair</a:t>
                      </a:r>
                    </a:p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anchor="b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Needs Improvement</a:t>
                      </a:r>
                    </a:p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b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Observed</a:t>
                      </a:r>
                    </a:p>
                    <a:p>
                      <a:pPr algn="ctr"/>
                      <a:r>
                        <a:rPr lang="en-PH" sz="4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b">
                    <a:solidFill>
                      <a:schemeClr val="accent3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A6EAFF5-5755-5369-15AB-80CFB2666E3F}"/>
              </a:ext>
            </a:extLst>
          </p:cNvPr>
          <p:cNvSpPr txBox="1"/>
          <p:nvPr/>
        </p:nvSpPr>
        <p:spPr>
          <a:xfrm>
            <a:off x="318216" y="5025985"/>
            <a:ext cx="2416019" cy="1754326"/>
          </a:xfrm>
          <a:prstGeom prst="rect">
            <a:avLst/>
          </a:prstGeom>
          <a:solidFill>
            <a:srgbClr val="FF99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3600" b="1" dirty="0">
                <a:latin typeface="Arial" panose="020B0604020202020204" pitchFamily="34" charset="0"/>
                <a:cs typeface="Arial" panose="020B0604020202020204" pitchFamily="34" charset="0"/>
              </a:rPr>
              <a:t>Extremely Desirable Criterion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AA14CC-254F-CA4F-B679-D9B3548BBB15}"/>
              </a:ext>
            </a:extLst>
          </p:cNvPr>
          <p:cNvSpPr txBox="1"/>
          <p:nvPr/>
        </p:nvSpPr>
        <p:spPr>
          <a:xfrm>
            <a:off x="8413970" y="5025985"/>
            <a:ext cx="2557462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3200" b="1" dirty="0">
                <a:solidFill>
                  <a:srgbClr val="FF99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Extremely Undesirable Criterion</a:t>
            </a:r>
          </a:p>
        </p:txBody>
      </p:sp>
      <p:sp>
        <p:nvSpPr>
          <p:cNvPr id="10" name="Left-Right Arrow 11">
            <a:extLst>
              <a:ext uri="{FF2B5EF4-FFF2-40B4-BE49-F238E27FC236}">
                <a16:creationId xmlns:a16="http://schemas.microsoft.com/office/drawing/2014/main" id="{A706EBD5-687E-C410-71B5-F2143C519750}"/>
              </a:ext>
            </a:extLst>
          </p:cNvPr>
          <p:cNvSpPr/>
          <p:nvPr/>
        </p:nvSpPr>
        <p:spPr>
          <a:xfrm>
            <a:off x="2971016" y="5573335"/>
            <a:ext cx="5057247" cy="268941"/>
          </a:xfrm>
          <a:prstGeom prst="leftRightArrow">
            <a:avLst>
              <a:gd name="adj1" fmla="val 34056"/>
              <a:gd name="adj2" fmla="val 64615"/>
            </a:avLst>
          </a:prstGeom>
          <a:gradFill flip="none" rotWithShape="1">
            <a:gsLst>
              <a:gs pos="0">
                <a:srgbClr val="92D050"/>
              </a:gs>
              <a:gs pos="0">
                <a:srgbClr val="FF9999"/>
              </a:gs>
              <a:gs pos="100000">
                <a:schemeClr val="tx1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E7391A9-1DD4-8F56-1CD7-55FAE96739D7}"/>
              </a:ext>
            </a:extLst>
          </p:cNvPr>
          <p:cNvSpPr/>
          <p:nvPr/>
        </p:nvSpPr>
        <p:spPr>
          <a:xfrm>
            <a:off x="3653073" y="5893965"/>
            <a:ext cx="211015" cy="211015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BD39F20-0FE2-1565-5E21-8D8461D28486}"/>
              </a:ext>
            </a:extLst>
          </p:cNvPr>
          <p:cNvSpPr/>
          <p:nvPr/>
        </p:nvSpPr>
        <p:spPr>
          <a:xfrm>
            <a:off x="4320689" y="5903148"/>
            <a:ext cx="211015" cy="211015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EC4FD6C-6534-C49F-18C5-2E4E34E73B7F}"/>
              </a:ext>
            </a:extLst>
          </p:cNvPr>
          <p:cNvSpPr/>
          <p:nvPr/>
        </p:nvSpPr>
        <p:spPr>
          <a:xfrm>
            <a:off x="5028702" y="5893965"/>
            <a:ext cx="211015" cy="211015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B6F4A28-8263-C5B1-907D-256BF09F428A}"/>
              </a:ext>
            </a:extLst>
          </p:cNvPr>
          <p:cNvSpPr/>
          <p:nvPr/>
        </p:nvSpPr>
        <p:spPr>
          <a:xfrm>
            <a:off x="5748750" y="5893966"/>
            <a:ext cx="211015" cy="211015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037F5A8-924B-A1B9-9EF5-8B39D4996944}"/>
              </a:ext>
            </a:extLst>
          </p:cNvPr>
          <p:cNvSpPr/>
          <p:nvPr/>
        </p:nvSpPr>
        <p:spPr>
          <a:xfrm>
            <a:off x="6409988" y="5881098"/>
            <a:ext cx="211015" cy="211015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65F8120-FE2C-05EB-DD8F-87F2EB5EA0E2}"/>
              </a:ext>
            </a:extLst>
          </p:cNvPr>
          <p:cNvSpPr/>
          <p:nvPr/>
        </p:nvSpPr>
        <p:spPr>
          <a:xfrm>
            <a:off x="7154504" y="5868230"/>
            <a:ext cx="211015" cy="211015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42E720-9C62-FA1C-03DD-EC622030516A}"/>
              </a:ext>
            </a:extLst>
          </p:cNvPr>
          <p:cNvSpPr txBox="1"/>
          <p:nvPr/>
        </p:nvSpPr>
        <p:spPr>
          <a:xfrm>
            <a:off x="3589445" y="6130935"/>
            <a:ext cx="4303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2400" dirty="0">
                <a:latin typeface="Arial Black" panose="020B0A04020102020204" pitchFamily="34" charset="0"/>
              </a:rPr>
              <a:t>5    </a:t>
            </a:r>
            <a:r>
              <a:rPr lang="en-PH" sz="900" dirty="0">
                <a:latin typeface="Arial Black" panose="020B0A04020102020204" pitchFamily="34" charset="0"/>
              </a:rPr>
              <a:t> </a:t>
            </a:r>
            <a:r>
              <a:rPr lang="en-PH" sz="2400" dirty="0">
                <a:latin typeface="Arial Black" panose="020B0A04020102020204" pitchFamily="34" charset="0"/>
              </a:rPr>
              <a:t>4     3     2     1     0</a:t>
            </a:r>
          </a:p>
        </p:txBody>
      </p:sp>
    </p:spTree>
    <p:extLst>
      <p:ext uri="{BB962C8B-B14F-4D97-AF65-F5344CB8AC3E}">
        <p14:creationId xmlns:p14="http://schemas.microsoft.com/office/powerpoint/2010/main" val="9857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0F81D2A-F4F2-C88B-1E5B-488DCAD0FF46}"/>
              </a:ext>
            </a:extLst>
          </p:cNvPr>
          <p:cNvSpPr/>
          <p:nvPr/>
        </p:nvSpPr>
        <p:spPr>
          <a:xfrm>
            <a:off x="1907863" y="1950752"/>
            <a:ext cx="8376271" cy="6552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2800" dirty="0">
              <a:solidFill>
                <a:schemeClr val="tx1"/>
              </a:solidFill>
            </a:endParaRPr>
          </a:p>
          <a:p>
            <a:pPr algn="ctr"/>
            <a:r>
              <a:rPr lang="en-PH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Analytic Rubrics</a:t>
            </a:r>
          </a:p>
          <a:p>
            <a:pPr algn="ctr"/>
            <a:endParaRPr lang="en-PH" sz="20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1894E4-F608-9A81-5D2D-9F1AC26AE184}"/>
              </a:ext>
            </a:extLst>
          </p:cNvPr>
          <p:cNvSpPr txBox="1"/>
          <p:nvPr/>
        </p:nvSpPr>
        <p:spPr>
          <a:xfrm>
            <a:off x="273343" y="2650572"/>
            <a:ext cx="11645309" cy="39703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 </a:t>
            </a:r>
            <a:r>
              <a:rPr lang="en-PH" sz="3600" dirty="0">
                <a:latin typeface="Arial" panose="020B0604020202020204" pitchFamily="34" charset="0"/>
                <a:cs typeface="Arial" panose="020B0604020202020204" pitchFamily="34" charset="0"/>
              </a:rPr>
              <a:t>useful feedback on areas of strength and weakness.</a:t>
            </a:r>
          </a:p>
          <a:p>
            <a:endParaRPr lang="en-PH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PH" sz="3600" dirty="0">
                <a:latin typeface="Arial" panose="020B0604020202020204" pitchFamily="34" charset="0"/>
                <a:cs typeface="Arial" panose="020B0604020202020204" pitchFamily="34" charset="0"/>
              </a:rPr>
              <a:t>Criterion can be weighted to reflect the relative importance of each </a:t>
            </a: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dimension.</a:t>
            </a:r>
          </a:p>
          <a:p>
            <a:endParaRPr lang="en-PH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PH" sz="3600" dirty="0">
                <a:latin typeface="Arial" panose="020B0604020202020204" pitchFamily="34" charset="0"/>
                <a:cs typeface="Arial" panose="020B0604020202020204" pitchFamily="34" charset="0"/>
              </a:rPr>
              <a:t>Takes more time to create and use than a holistic rubric</a:t>
            </a:r>
            <a:r>
              <a:rPr lang="en-PH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PH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37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BF0D7F2A-858F-44A5-8D74-B5B5845B4A3A}"/>
              </a:ext>
            </a:extLst>
          </p:cNvPr>
          <p:cNvGraphicFramePr>
            <a:graphicFrameLocks/>
          </p:cNvGraphicFramePr>
          <p:nvPr/>
        </p:nvGraphicFramePr>
        <p:xfrm>
          <a:off x="0" y="0"/>
          <a:ext cx="12192000" cy="678669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97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4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96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Points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Criteria</a:t>
                      </a:r>
                      <a:endParaRPr lang="en-PH" sz="20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92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Executed push and glide with both feet, arms extended upward, reached 10 meter-distance (2</a:t>
                      </a:r>
                      <a:r>
                        <a:rPr lang="en-US" sz="2000" baseline="30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line)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92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Executed push and glide with both feet, arms extended upward, but didn’t reach 10 meter-distance (2</a:t>
                      </a:r>
                      <a:r>
                        <a:rPr lang="en-US" sz="2000" baseline="30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line)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92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</a:t>
                      </a:r>
                      <a:endParaRPr lang="en-PH" sz="20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Executed push and glide with one foot, arms extended upward, reached 10 meter-distance (2</a:t>
                      </a:r>
                      <a:r>
                        <a:rPr lang="en-US" sz="2000" baseline="30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line)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92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en-PH" sz="20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Executed push and glide with one foot, arms extended upward, but didn’t reach 10 meter-distance (2</a:t>
                      </a:r>
                      <a:r>
                        <a:rPr lang="en-US" sz="2000" baseline="30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line)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392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</a:t>
                      </a:r>
                      <a:endParaRPr lang="en-PH" sz="20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Executed push and glide with one foot, arms not extended upward, and didn’t reach 10 meter-distance (2</a:t>
                      </a:r>
                      <a:r>
                        <a:rPr lang="en-US" sz="2000" baseline="30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line)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0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en-PH" sz="20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Attempted to execute the push and glide but failed in all required positions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96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en-PH" sz="20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Didn’t execute push and glide</a:t>
                      </a:r>
                      <a:endParaRPr lang="en-PH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395" marR="65395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461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32464" t="28371" r="34405" b="3058"/>
          <a:stretch/>
        </p:blipFill>
        <p:spPr>
          <a:xfrm>
            <a:off x="3185160" y="197644"/>
            <a:ext cx="7317378" cy="66211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274491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4E420FB-1621-13F0-D58E-E29062DD496D}"/>
              </a:ext>
            </a:extLst>
          </p:cNvPr>
          <p:cNvSpPr/>
          <p:nvPr/>
        </p:nvSpPr>
        <p:spPr>
          <a:xfrm>
            <a:off x="1866765" y="2455631"/>
            <a:ext cx="2579552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Developmental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BD131F-F285-8481-B46A-5D6180D91DB8}"/>
              </a:ext>
            </a:extLst>
          </p:cNvPr>
          <p:cNvSpPr/>
          <p:nvPr/>
        </p:nvSpPr>
        <p:spPr>
          <a:xfrm>
            <a:off x="363813" y="4002477"/>
            <a:ext cx="4224233" cy="584775"/>
          </a:xfrm>
          <a:prstGeom prst="rect">
            <a:avLst/>
          </a:prstGeom>
          <a:solidFill>
            <a:srgbClr val="0070C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Holistic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071BF2-4A7A-D973-CF67-3896989AABED}"/>
              </a:ext>
            </a:extLst>
          </p:cNvPr>
          <p:cNvSpPr/>
          <p:nvPr/>
        </p:nvSpPr>
        <p:spPr>
          <a:xfrm>
            <a:off x="373655" y="5524002"/>
            <a:ext cx="4224232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Analytic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2E5D6C-75DF-07D5-92C7-5FEBC3336448}"/>
              </a:ext>
            </a:extLst>
          </p:cNvPr>
          <p:cNvSpPr/>
          <p:nvPr/>
        </p:nvSpPr>
        <p:spPr>
          <a:xfrm>
            <a:off x="6580252" y="5248274"/>
            <a:ext cx="3906839" cy="107721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Provides feedback on </a:t>
            </a:r>
          </a:p>
          <a:p>
            <a:pPr algn="ctr"/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strength and weakness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83E65F0-37D0-2F3E-679C-C0B0F64710AD}"/>
              </a:ext>
            </a:extLst>
          </p:cNvPr>
          <p:cNvSpPr/>
          <p:nvPr/>
        </p:nvSpPr>
        <p:spPr>
          <a:xfrm>
            <a:off x="6562620" y="3680846"/>
            <a:ext cx="3942105" cy="107721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Provides feedback on </a:t>
            </a:r>
          </a:p>
          <a:p>
            <a:pPr algn="ctr"/>
            <a:r>
              <a:rPr 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w</a:t>
            </a:r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hat the learner can do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030E188-11E9-F586-82C2-98502D9441CB}"/>
              </a:ext>
            </a:extLst>
          </p:cNvPr>
          <p:cNvSpPr/>
          <p:nvPr/>
        </p:nvSpPr>
        <p:spPr>
          <a:xfrm>
            <a:off x="6565461" y="2229670"/>
            <a:ext cx="4333238" cy="95410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Provides feedback on </a:t>
            </a:r>
          </a:p>
          <a:p>
            <a:pPr algn="ctr"/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w</a:t>
            </a:r>
            <a:r>
              <a:rPr lang="en-US" sz="2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hat the learner </a:t>
            </a:r>
            <a:r>
              <a:rPr 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missed to</a:t>
            </a:r>
            <a:r>
              <a:rPr lang="en-US" sz="2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Narrow" panose="020B0606020202030204" pitchFamily="34" charset="0"/>
              </a:rPr>
              <a:t> do</a:t>
            </a: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01931D49-37D6-C22C-C7FE-DFE6943FEF10}"/>
              </a:ext>
            </a:extLst>
          </p:cNvPr>
          <p:cNvSpPr/>
          <p:nvPr/>
        </p:nvSpPr>
        <p:spPr>
          <a:xfrm>
            <a:off x="4605260" y="2503524"/>
            <a:ext cx="646545" cy="40640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050"/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E3F38C6F-C3DB-F7DA-FDBF-EFE9A434CA1A}"/>
              </a:ext>
            </a:extLst>
          </p:cNvPr>
          <p:cNvSpPr/>
          <p:nvPr/>
        </p:nvSpPr>
        <p:spPr>
          <a:xfrm>
            <a:off x="4697933" y="4059080"/>
            <a:ext cx="646545" cy="40640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05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F4890410-B270-E675-AC0E-B22CF7DF5B93}"/>
              </a:ext>
            </a:extLst>
          </p:cNvPr>
          <p:cNvSpPr/>
          <p:nvPr/>
        </p:nvSpPr>
        <p:spPr>
          <a:xfrm>
            <a:off x="4670120" y="5609679"/>
            <a:ext cx="646545" cy="406400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sz="1050"/>
          </a:p>
        </p:txBody>
      </p:sp>
    </p:spTree>
    <p:extLst>
      <p:ext uri="{BB962C8B-B14F-4D97-AF65-F5344CB8AC3E}">
        <p14:creationId xmlns:p14="http://schemas.microsoft.com/office/powerpoint/2010/main" val="18527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40D522-8935-4BD3-FBB3-A86B31491855}"/>
              </a:ext>
            </a:extLst>
          </p:cNvPr>
          <p:cNvSpPr/>
          <p:nvPr/>
        </p:nvSpPr>
        <p:spPr>
          <a:xfrm>
            <a:off x="9149082" y="187959"/>
            <a:ext cx="2892122" cy="164084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C38389-F3E8-8A1C-A782-1A621B6D7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3" y="279401"/>
            <a:ext cx="1947587" cy="4368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232180-2614-2E44-63BE-406D60613D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20" y="279401"/>
            <a:ext cx="731520" cy="731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43005D-10D9-6F55-69FC-F6006A08D8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b="2091"/>
          <a:stretch/>
        </p:blipFill>
        <p:spPr>
          <a:xfrm>
            <a:off x="2716531" y="187959"/>
            <a:ext cx="6361432" cy="914402"/>
          </a:xfrm>
          <a:prstGeom prst="rect">
            <a:avLst/>
          </a:prstGeom>
          <a:effectLst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F52D39-2D30-6ECC-CAD6-1FDD96FE4F10}"/>
              </a:ext>
            </a:extLst>
          </p:cNvPr>
          <p:cNvSpPr txBox="1"/>
          <p:nvPr/>
        </p:nvSpPr>
        <p:spPr>
          <a:xfrm>
            <a:off x="363813" y="858783"/>
            <a:ext cx="1947587" cy="20507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chemeClr val="tx1">
                    <a:lumMod val="75000"/>
                    <a:lumOff val="25000"/>
                  </a:schemeClr>
                </a:solidFill>
                <a:latin typeface="Aptos Display" panose="020B0004020202020204" pitchFamily="34" charset="0"/>
                <a:cs typeface="Arial" panose="020B0604020202020204" pitchFamily="34" charset="0"/>
              </a:rPr>
              <a:t>Spring 2024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906835-392B-BBB5-0199-B5BA6CD3ACE7}"/>
              </a:ext>
            </a:extLst>
          </p:cNvPr>
          <p:cNvSpPr/>
          <p:nvPr/>
        </p:nvSpPr>
        <p:spPr>
          <a:xfrm>
            <a:off x="77002" y="1165861"/>
            <a:ext cx="9000960" cy="662938"/>
          </a:xfrm>
          <a:prstGeom prst="rect">
            <a:avLst/>
          </a:prstGeom>
          <a:solidFill>
            <a:srgbClr val="068D9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B9F13B-2F3D-C81B-24D4-5D3FAEDBB492}"/>
              </a:ext>
            </a:extLst>
          </p:cNvPr>
          <p:cNvSpPr txBox="1"/>
          <p:nvPr/>
        </p:nvSpPr>
        <p:spPr>
          <a:xfrm>
            <a:off x="3631932" y="344037"/>
            <a:ext cx="4928135" cy="59703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PH" dirty="0">
                <a:solidFill>
                  <a:srgbClr val="FFFF00"/>
                </a:solidFill>
                <a:latin typeface="Century Gothic" panose="020B0502020202020204" pitchFamily="34" charset="0"/>
              </a:rPr>
              <a:t>C-PE2:</a:t>
            </a:r>
            <a:r>
              <a:rPr lang="en-PH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Physical Activities</a:t>
            </a:r>
          </a:p>
          <a:p>
            <a:pPr algn="ctr"/>
            <a:r>
              <a:rPr lang="en-PH" dirty="0">
                <a:solidFill>
                  <a:srgbClr val="66FFFF"/>
                </a:solidFill>
                <a:latin typeface="Century Gothic" panose="020B0502020202020204" pitchFamily="34" charset="0"/>
              </a:rPr>
              <a:t>Toward Health and Fitness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99D612-F658-1FFB-D94B-A54BC2169B76}"/>
              </a:ext>
            </a:extLst>
          </p:cNvPr>
          <p:cNvSpPr txBox="1"/>
          <p:nvPr/>
        </p:nvSpPr>
        <p:spPr>
          <a:xfrm>
            <a:off x="9167801" y="197644"/>
            <a:ext cx="28921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1500" i="1" dirty="0">
                <a:solidFill>
                  <a:schemeClr val="bg1"/>
                </a:solidFill>
              </a:rPr>
              <a:t>Lecturer:</a:t>
            </a:r>
          </a:p>
          <a:p>
            <a:pPr algn="ctr"/>
            <a:endParaRPr lang="en-PH" b="1" dirty="0">
              <a:solidFill>
                <a:schemeClr val="bg1"/>
              </a:solidFill>
            </a:endParaRPr>
          </a:p>
          <a:p>
            <a:pPr algn="ctr"/>
            <a:r>
              <a:rPr lang="en-PH" sz="17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ptos Narrow" panose="020B0004020202020204" pitchFamily="34" charset="0"/>
              </a:rPr>
              <a:t>May S. Flores, LPT, Ed.D.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Professor, School of Education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University of the Assumption</a:t>
            </a:r>
          </a:p>
          <a:p>
            <a:pPr algn="ctr"/>
            <a:r>
              <a:rPr lang="en-PH" sz="1400" dirty="0">
                <a:solidFill>
                  <a:schemeClr val="bg1"/>
                </a:solidFill>
              </a:rPr>
              <a:t>The Philippines</a:t>
            </a:r>
          </a:p>
        </p:txBody>
      </p:sp>
      <p:sp>
        <p:nvSpPr>
          <p:cNvPr id="5" name="Rectangle 4"/>
          <p:cNvSpPr/>
          <p:nvPr/>
        </p:nvSpPr>
        <p:spPr>
          <a:xfrm flipV="1">
            <a:off x="0" y="6818811"/>
            <a:ext cx="12192000" cy="8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323464" y="1155850"/>
            <a:ext cx="37802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Spring Semester 2024</a:t>
            </a:r>
          </a:p>
        </p:txBody>
      </p:sp>
      <p:sp>
        <p:nvSpPr>
          <p:cNvPr id="3" name="Rectangle 2"/>
          <p:cNvSpPr/>
          <p:nvPr/>
        </p:nvSpPr>
        <p:spPr>
          <a:xfrm>
            <a:off x="649147" y="1983739"/>
            <a:ext cx="27574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" panose="02040604050505020304" pitchFamily="18" charset="0"/>
              </a:rPr>
              <a:t>References: </a:t>
            </a:r>
          </a:p>
        </p:txBody>
      </p:sp>
      <p:sp>
        <p:nvSpPr>
          <p:cNvPr id="8" name="Rectangle 7"/>
          <p:cNvSpPr/>
          <p:nvPr/>
        </p:nvSpPr>
        <p:spPr>
          <a:xfrm>
            <a:off x="264002" y="2630070"/>
            <a:ext cx="11663993" cy="3762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Baumgartner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T. (2007). </a:t>
            </a:r>
            <a:r>
              <a:rPr lang="en-US" sz="2000" i="1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Measurement for Evaluation in Physical Education and Sports Science.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McGraw Hill, Boston.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 Technology University of Florida. (ND). </a:t>
            </a:r>
            <a:r>
              <a:rPr lang="en-US" sz="2000" i="1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Modifying Assessment Strategy for Online Teaching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 Article] [Accessed June 5, 2024] </a:t>
            </a:r>
            <a:r>
              <a:rPr lang="en-US" sz="20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Modifying Assessment Strategy for Online Teaching - Center for Instructional Technology and Training - University of Florida (ufl.edu)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Navarro, R. (2013). </a:t>
            </a:r>
            <a:r>
              <a:rPr lang="en-US" sz="2000" i="1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Authentic Assessment of Student Learning Outcomes: Assessment of Learning 2.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Lorimar Publishing, Quezon City, Philippines.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Perry, A.; </a:t>
            </a:r>
            <a:r>
              <a:rPr lang="en-US" sz="2000" dirty="0" err="1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Pottep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 &amp; </a:t>
            </a:r>
            <a:r>
              <a:rPr lang="en-US" sz="2000" dirty="0" err="1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Ostendorf,W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(2014). </a:t>
            </a:r>
            <a:r>
              <a:rPr lang="en-US" sz="2000" i="1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Skills Performance Checklist for Clinical Nursing Skills and Techniques.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Elsevier Mosby, Maryland.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Santos, R. (2007). </a:t>
            </a:r>
            <a:r>
              <a:rPr lang="en-US" sz="2000" i="1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of Learning</a:t>
            </a:r>
            <a:r>
              <a:rPr lang="en-US" sz="20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Lorimar Publishing, Quezon City, Philippines.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13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1546</TotalTime>
  <Words>2576</Words>
  <Application>Microsoft Office PowerPoint</Application>
  <PresentationFormat>Widescreen</PresentationFormat>
  <Paragraphs>620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58" baseType="lpstr">
      <vt:lpstr>Agency FB</vt:lpstr>
      <vt:lpstr>Aharoni</vt:lpstr>
      <vt:lpstr>Aptos Display</vt:lpstr>
      <vt:lpstr>Aptos Narrow</vt:lpstr>
      <vt:lpstr>Arial</vt:lpstr>
      <vt:lpstr>Arial</vt:lpstr>
      <vt:lpstr>Arial Black</vt:lpstr>
      <vt:lpstr>Arial Narrow</vt:lpstr>
      <vt:lpstr>Arial Rounded MT Bold</vt:lpstr>
      <vt:lpstr>Baskerville Old Face</vt:lpstr>
      <vt:lpstr>Calibri</vt:lpstr>
      <vt:lpstr>Calibri Light</vt:lpstr>
      <vt:lpstr>canada-type-gibson</vt:lpstr>
      <vt:lpstr>Century</vt:lpstr>
      <vt:lpstr>Century Gothic</vt:lpstr>
      <vt:lpstr>Century Schoolbook</vt:lpstr>
      <vt:lpstr>charter</vt:lpstr>
      <vt:lpstr>Cooper Black</vt:lpstr>
      <vt:lpstr>Helvetica Neue</vt:lpstr>
      <vt:lpstr>museoSlab-700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Dexter Balajadia</dc:creator>
  <cp:lastModifiedBy>Ms. May Flores</cp:lastModifiedBy>
  <cp:revision>98</cp:revision>
  <dcterms:created xsi:type="dcterms:W3CDTF">2024-03-11T03:32:12Z</dcterms:created>
  <dcterms:modified xsi:type="dcterms:W3CDTF">2024-06-09T09:57:59Z</dcterms:modified>
</cp:coreProperties>
</file>