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12192000"/>
  <p:notesSz cx="6858000" cy="9144000"/>
  <p:embeddedFontLst>
    <p:embeddedFont>
      <p:font typeface="Garamond"/>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615BB51-481C-40DA-AA11-6DD622CDD695}">
  <a:tblStyle styleId="{3615BB51-481C-40DA-AA11-6DD622CDD695}"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font" Target="fonts/Garamond-regular.fntdata"/><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italic.fntdata"/><Relationship Id="rId21" Type="http://schemas.openxmlformats.org/officeDocument/2006/relationships/slide" Target="slides/slide16.xml"/><Relationship Id="rId43" Type="http://schemas.openxmlformats.org/officeDocument/2006/relationships/font" Target="fonts/Garamond-bold.fntdata"/><Relationship Id="rId24" Type="http://schemas.openxmlformats.org/officeDocument/2006/relationships/slide" Target="slides/slide19.xml"/><Relationship Id="rId23" Type="http://schemas.openxmlformats.org/officeDocument/2006/relationships/slide" Target="slides/slide18.xml"/><Relationship Id="rId45" Type="http://schemas.openxmlformats.org/officeDocument/2006/relationships/font" Target="fonts/Garamond-bol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6" name="Shape 16"/>
        <p:cNvGrpSpPr/>
        <p:nvPr/>
      </p:nvGrpSpPr>
      <p:grpSpPr>
        <a:xfrm>
          <a:off x="0" y="0"/>
          <a:ext cx="0" cy="0"/>
          <a:chOff x="0" y="0"/>
          <a:chExt cx="0" cy="0"/>
        </a:xfrm>
      </p:grpSpPr>
      <p:grpSp>
        <p:nvGrpSpPr>
          <p:cNvPr id="17" name="Google Shape;17;p2"/>
          <p:cNvGrpSpPr/>
          <p:nvPr/>
        </p:nvGrpSpPr>
        <p:grpSpPr>
          <a:xfrm>
            <a:off x="0" y="0"/>
            <a:ext cx="12188825" cy="6872226"/>
            <a:chOff x="0" y="0"/>
            <a:chExt cx="12188825" cy="6872226"/>
          </a:xfrm>
        </p:grpSpPr>
        <p:pic>
          <p:nvPicPr>
            <p:cNvPr descr="HD-PanelTitle-V.png" id="18" name="Google Shape;18;p2"/>
            <p:cNvPicPr preferRelativeResize="0"/>
            <p:nvPr/>
          </p:nvPicPr>
          <p:blipFill rotWithShape="1">
            <a:blip r:embed="rId2">
              <a:alphaModFix/>
            </a:blip>
            <a:srcRect b="0" l="0" r="0" t="0"/>
            <a:stretch/>
          </p:blipFill>
          <p:spPr>
            <a:xfrm>
              <a:off x="0" y="0"/>
              <a:ext cx="12188825" cy="6856214"/>
            </a:xfrm>
            <a:prstGeom prst="rect">
              <a:avLst/>
            </a:prstGeom>
            <a:noFill/>
            <a:ln>
              <a:noFill/>
            </a:ln>
          </p:spPr>
        </p:pic>
        <p:sp>
          <p:nvSpPr>
            <p:cNvPr id="19" name="Google Shape;19;p2"/>
            <p:cNvSpPr/>
            <p:nvPr/>
          </p:nvSpPr>
          <p:spPr>
            <a:xfrm>
              <a:off x="2328332" y="1540931"/>
              <a:ext cx="7543802" cy="3835401"/>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0" name="Google Shape;20;p2"/>
            <p:cNvPicPr preferRelativeResize="0"/>
            <p:nvPr/>
          </p:nvPicPr>
          <p:blipFill rotWithShape="1">
            <a:blip r:embed="rId3">
              <a:alphaModFix/>
            </a:blip>
            <a:srcRect b="0" l="2" r="47673" t="0"/>
            <a:stretch/>
          </p:blipFill>
          <p:spPr>
            <a:xfrm rot="5400000">
              <a:off x="5245268" y="530352"/>
              <a:ext cx="1673352" cy="612648"/>
            </a:xfrm>
            <a:prstGeom prst="rect">
              <a:avLst/>
            </a:prstGeom>
            <a:noFill/>
            <a:ln>
              <a:noFill/>
            </a:ln>
          </p:spPr>
        </p:pic>
        <p:pic>
          <p:nvPicPr>
            <p:cNvPr descr="HDRibbonTitle-UniformTrim.png" id="21" name="Google Shape;21;p2"/>
            <p:cNvPicPr preferRelativeResize="0"/>
            <p:nvPr/>
          </p:nvPicPr>
          <p:blipFill rotWithShape="1">
            <a:blip r:embed="rId3">
              <a:alphaModFix/>
            </a:blip>
            <a:srcRect b="0" l="0" r="48819" t="0"/>
            <a:stretch/>
          </p:blipFill>
          <p:spPr>
            <a:xfrm rot="5400000">
              <a:off x="5263556" y="5747514"/>
              <a:ext cx="1636776" cy="612648"/>
            </a:xfrm>
            <a:prstGeom prst="rect">
              <a:avLst/>
            </a:prstGeom>
            <a:noFill/>
            <a:ln>
              <a:noFill/>
            </a:ln>
          </p:spPr>
        </p:pic>
      </p:grpSp>
      <p:sp>
        <p:nvSpPr>
          <p:cNvPr id="22" name="Google Shape;22;p2"/>
          <p:cNvSpPr txBox="1"/>
          <p:nvPr>
            <p:ph type="ctrTitle"/>
          </p:nvPr>
        </p:nvSpPr>
        <p:spPr>
          <a:xfrm>
            <a:off x="2692398" y="1871131"/>
            <a:ext cx="6815669"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5400"/>
              <a:buFont typeface="Garamond"/>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
          <p:cNvSpPr txBox="1"/>
          <p:nvPr>
            <p:ph idx="1" type="subTitle"/>
          </p:nvPr>
        </p:nvSpPr>
        <p:spPr>
          <a:xfrm>
            <a:off x="2692398" y="3657597"/>
            <a:ext cx="6815669" cy="1320802"/>
          </a:xfrm>
          <a:prstGeom prst="rect">
            <a:avLst/>
          </a:prstGeom>
          <a:noFill/>
          <a:ln>
            <a:noFill/>
          </a:ln>
        </p:spPr>
        <p:txBody>
          <a:bodyPr anchorCtr="0" anchor="t" bIns="45700" lIns="91425" spcFirstLastPara="1" rIns="91425" wrap="square" tIns="45700">
            <a:normAutofit/>
          </a:bodyPr>
          <a:lstStyle>
            <a:lvl1pPr lvl="0" algn="ctr">
              <a:spcBef>
                <a:spcPts val="420"/>
              </a:spcBef>
              <a:spcAft>
                <a:spcPts val="0"/>
              </a:spcAft>
              <a:buSzPts val="2415"/>
              <a:buNone/>
              <a:defRPr sz="21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4" name="Google Shape;24;p2"/>
          <p:cNvSpPr txBox="1"/>
          <p:nvPr>
            <p:ph idx="10" type="dt"/>
          </p:nvPr>
        </p:nvSpPr>
        <p:spPr>
          <a:xfrm>
            <a:off x="7983232" y="5037663"/>
            <a:ext cx="897467"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1" type="ftr"/>
          </p:nvPr>
        </p:nvSpPr>
        <p:spPr>
          <a:xfrm>
            <a:off x="2692397" y="5037663"/>
            <a:ext cx="5214635"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
          <p:cNvSpPr txBox="1"/>
          <p:nvPr>
            <p:ph idx="12" type="sldNum"/>
          </p:nvPr>
        </p:nvSpPr>
        <p:spPr>
          <a:xfrm>
            <a:off x="8956900" y="5037663"/>
            <a:ext cx="55116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7" name="Google Shape;27;p2"/>
          <p:cNvCxnSpPr/>
          <p:nvPr/>
        </p:nvCxnSpPr>
        <p:spPr>
          <a:xfrm>
            <a:off x="2692399" y="3522131"/>
            <a:ext cx="681566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8" name="Shape 28"/>
        <p:cNvGrpSpPr/>
        <p:nvPr/>
      </p:nvGrpSpPr>
      <p:grpSpPr>
        <a:xfrm>
          <a:off x="0" y="0"/>
          <a:ext cx="0" cy="0"/>
          <a:chOff x="0" y="0"/>
          <a:chExt cx="0" cy="0"/>
        </a:xfrm>
      </p:grpSpPr>
      <p:sp>
        <p:nvSpPr>
          <p:cNvPr id="29" name="Google Shape;29;p3"/>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4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3220"/>
              <a:buNone/>
              <a:defRPr b="0" sz="28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31" name="Google Shape;31;p3"/>
          <p:cNvSpPr txBox="1"/>
          <p:nvPr>
            <p:ph idx="2" type="body"/>
          </p:nvPr>
        </p:nvSpPr>
        <p:spPr>
          <a:xfrm>
            <a:off x="1295400" y="3243262"/>
            <a:ext cx="4718304" cy="2632605"/>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2" name="Google Shape;32;p3"/>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3220"/>
              <a:buNone/>
              <a:defRPr b="0" sz="28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33" name="Google Shape;33;p3"/>
          <p:cNvSpPr txBox="1"/>
          <p:nvPr>
            <p:ph idx="4" type="body"/>
          </p:nvPr>
        </p:nvSpPr>
        <p:spPr>
          <a:xfrm>
            <a:off x="6180671" y="3243262"/>
            <a:ext cx="4718304" cy="2632605"/>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4" name="Google Shape;34;p3"/>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7" name="Google Shape;37;p3"/>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8" name="Shape 38"/>
        <p:cNvGrpSpPr/>
        <p:nvPr/>
      </p:nvGrpSpPr>
      <p:grpSpPr>
        <a:xfrm>
          <a:off x="0" y="0"/>
          <a:ext cx="0" cy="0"/>
          <a:chOff x="0" y="0"/>
          <a:chExt cx="0" cy="0"/>
        </a:xfrm>
      </p:grpSpPr>
      <p:sp>
        <p:nvSpPr>
          <p:cNvPr id="39" name="Google Shape;39;p4"/>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2" name="Shape 42"/>
        <p:cNvGrpSpPr/>
        <p:nvPr/>
      </p:nvGrpSpPr>
      <p:grpSpPr>
        <a:xfrm>
          <a:off x="0" y="0"/>
          <a:ext cx="0" cy="0"/>
          <a:chOff x="0" y="0"/>
          <a:chExt cx="0" cy="0"/>
        </a:xfrm>
      </p:grpSpPr>
      <p:sp>
        <p:nvSpPr>
          <p:cNvPr id="43" name="Google Shape;43;p5"/>
          <p:cNvSpPr txBox="1"/>
          <p:nvPr>
            <p:ph type="title"/>
          </p:nvPr>
        </p:nvSpPr>
        <p:spPr>
          <a:xfrm>
            <a:off x="1293811" y="1388534"/>
            <a:ext cx="3718455"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
          <p:cNvSpPr txBox="1"/>
          <p:nvPr>
            <p:ph idx="1" type="body"/>
          </p:nvPr>
        </p:nvSpPr>
        <p:spPr>
          <a:xfrm>
            <a:off x="5418668" y="982131"/>
            <a:ext cx="5469466"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45" name="Google Shape;45;p5"/>
          <p:cNvSpPr txBox="1"/>
          <p:nvPr>
            <p:ph idx="2" type="body"/>
          </p:nvPr>
        </p:nvSpPr>
        <p:spPr>
          <a:xfrm>
            <a:off x="1293811" y="3031065"/>
            <a:ext cx="3718455"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46" name="Google Shape;46;p5"/>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9" name="Google Shape;49;p5"/>
          <p:cNvCxnSpPr/>
          <p:nvPr/>
        </p:nvCxnSpPr>
        <p:spPr>
          <a:xfrm>
            <a:off x="1396169" y="2912533"/>
            <a:ext cx="35144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cxnSp>
        <p:nvCxnSpPr>
          <p:cNvPr id="51" name="Google Shape;51;p6"/>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
        <p:nvSpPr>
          <p:cNvPr id="52" name="Google Shape;52;p6"/>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6"/>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4" name="Google Shape;54;p6"/>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6"/>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7" name="Shape 57"/>
        <p:cNvGrpSpPr/>
        <p:nvPr/>
      </p:nvGrpSpPr>
      <p:grpSpPr>
        <a:xfrm>
          <a:off x="0" y="0"/>
          <a:ext cx="0" cy="0"/>
          <a:chOff x="0" y="0"/>
          <a:chExt cx="0" cy="0"/>
        </a:xfrm>
      </p:grpSpPr>
      <p:sp>
        <p:nvSpPr>
          <p:cNvPr id="58" name="Google Shape;58;p7"/>
          <p:cNvSpPr txBox="1"/>
          <p:nvPr>
            <p:ph type="title"/>
          </p:nvPr>
        </p:nvSpPr>
        <p:spPr>
          <a:xfrm>
            <a:off x="2015069" y="1752606"/>
            <a:ext cx="8158688"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400"/>
              <a:buFont typeface="Garamond"/>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7"/>
          <p:cNvSpPr txBox="1"/>
          <p:nvPr>
            <p:ph idx="1" type="body"/>
          </p:nvPr>
        </p:nvSpPr>
        <p:spPr>
          <a:xfrm>
            <a:off x="2015067" y="3846051"/>
            <a:ext cx="8158690" cy="954547"/>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60" name="Google Shape;60;p7"/>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3" name="Google Shape;63;p7"/>
          <p:cNvCxnSpPr/>
          <p:nvPr/>
        </p:nvCxnSpPr>
        <p:spPr>
          <a:xfrm>
            <a:off x="2012723" y="3710585"/>
            <a:ext cx="8163380"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4" name="Shape 64"/>
        <p:cNvGrpSpPr/>
        <p:nvPr/>
      </p:nvGrpSpPr>
      <p:grpSpPr>
        <a:xfrm>
          <a:off x="0" y="0"/>
          <a:ext cx="0" cy="0"/>
          <a:chOff x="0" y="0"/>
          <a:chExt cx="0" cy="0"/>
        </a:xfrm>
      </p:grpSpPr>
      <p:sp>
        <p:nvSpPr>
          <p:cNvPr id="65" name="Google Shape;65;p8"/>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 type="body"/>
          </p:nvPr>
        </p:nvSpPr>
        <p:spPr>
          <a:xfrm>
            <a:off x="1298448" y="2560320"/>
            <a:ext cx="4718304" cy="331012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7" name="Google Shape;67;p8"/>
          <p:cNvSpPr txBox="1"/>
          <p:nvPr>
            <p:ph idx="2" type="body"/>
          </p:nvPr>
        </p:nvSpPr>
        <p:spPr>
          <a:xfrm>
            <a:off x="6181344" y="2560320"/>
            <a:ext cx="4718304" cy="331012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8" name="Google Shape;68;p8"/>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8"/>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8"/>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71" name="Google Shape;71;p8"/>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2" name="Shape 72"/>
        <p:cNvGrpSpPr/>
        <p:nvPr/>
      </p:nvGrpSpPr>
      <p:grpSpPr>
        <a:xfrm>
          <a:off x="0" y="0"/>
          <a:ext cx="0" cy="0"/>
          <a:chOff x="0" y="0"/>
          <a:chExt cx="0" cy="0"/>
        </a:xfrm>
      </p:grpSpPr>
      <p:sp>
        <p:nvSpPr>
          <p:cNvPr id="73" name="Google Shape;73;p9"/>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9"/>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9"/>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9"/>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77" name="Google Shape;77;p9"/>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8" name="Shape 78"/>
        <p:cNvGrpSpPr/>
        <p:nvPr/>
      </p:nvGrpSpPr>
      <p:grpSpPr>
        <a:xfrm>
          <a:off x="0" y="0"/>
          <a:ext cx="0" cy="0"/>
          <a:chOff x="0" y="0"/>
          <a:chExt cx="0" cy="0"/>
        </a:xfrm>
      </p:grpSpPr>
      <p:sp>
        <p:nvSpPr>
          <p:cNvPr id="79" name="Google Shape;79;p10"/>
          <p:cNvSpPr txBox="1"/>
          <p:nvPr>
            <p:ph type="title"/>
          </p:nvPr>
        </p:nvSpPr>
        <p:spPr>
          <a:xfrm>
            <a:off x="1295399" y="1883832"/>
            <a:ext cx="6241816"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800"/>
              <a:buFont typeface="Garamond"/>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10"/>
          <p:cNvSpPr/>
          <p:nvPr>
            <p:ph idx="2" type="pic"/>
          </p:nvPr>
        </p:nvSpPr>
        <p:spPr>
          <a:xfrm>
            <a:off x="8094831" y="1041400"/>
            <a:ext cx="3063347" cy="4775200"/>
          </a:xfrm>
          <a:prstGeom prst="roundRect">
            <a:avLst>
              <a:gd fmla="val 0" name="adj"/>
            </a:avLst>
          </a:prstGeom>
          <a:noFill/>
          <a:ln cap="flat" cmpd="thickThin" w="57150">
            <a:solidFill>
              <a:srgbClr val="7F7F7F"/>
            </a:solidFill>
            <a:prstDash val="solid"/>
            <a:miter lim="800000"/>
            <a:headEnd len="sm" w="sm" type="none"/>
            <a:tailEnd len="sm" w="sm" type="none"/>
          </a:ln>
        </p:spPr>
      </p:sp>
      <p:sp>
        <p:nvSpPr>
          <p:cNvPr id="81" name="Google Shape;81;p10"/>
          <p:cNvSpPr txBox="1"/>
          <p:nvPr>
            <p:ph idx="1" type="body"/>
          </p:nvPr>
        </p:nvSpPr>
        <p:spPr>
          <a:xfrm>
            <a:off x="1295399" y="3255432"/>
            <a:ext cx="6241816"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60"/>
              </a:spcBef>
              <a:spcAft>
                <a:spcPts val="0"/>
              </a:spcAft>
              <a:buSzPts val="2070"/>
              <a:buNone/>
              <a:defRPr sz="18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2" name="Google Shape;82;p10"/>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0"/>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0"/>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5" name="Shape 85"/>
        <p:cNvGrpSpPr/>
        <p:nvPr/>
      </p:nvGrpSpPr>
      <p:grpSpPr>
        <a:xfrm>
          <a:off x="0" y="0"/>
          <a:ext cx="0" cy="0"/>
          <a:chOff x="0" y="0"/>
          <a:chExt cx="0" cy="0"/>
        </a:xfrm>
      </p:grpSpPr>
      <p:sp>
        <p:nvSpPr>
          <p:cNvPr id="86" name="Google Shape;86;p11"/>
          <p:cNvSpPr txBox="1"/>
          <p:nvPr>
            <p:ph type="title"/>
          </p:nvPr>
        </p:nvSpPr>
        <p:spPr>
          <a:xfrm>
            <a:off x="1295401" y="4815415"/>
            <a:ext cx="9609666"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1"/>
          <p:cNvSpPr/>
          <p:nvPr>
            <p:ph idx="2" type="pic"/>
          </p:nvPr>
        </p:nvSpPr>
        <p:spPr>
          <a:xfrm>
            <a:off x="1041427" y="1041399"/>
            <a:ext cx="10105972" cy="3335869"/>
          </a:xfrm>
          <a:prstGeom prst="roundRect">
            <a:avLst>
              <a:gd fmla="val 0" name="adj"/>
            </a:avLst>
          </a:prstGeom>
          <a:noFill/>
          <a:ln cap="flat" cmpd="thickThin" w="57150">
            <a:solidFill>
              <a:srgbClr val="7F7F7F"/>
            </a:solidFill>
            <a:prstDash val="solid"/>
            <a:miter lim="800000"/>
            <a:headEnd len="sm" w="sm" type="none"/>
            <a:tailEnd len="sm" w="sm" type="none"/>
          </a:ln>
        </p:spPr>
      </p:sp>
      <p:sp>
        <p:nvSpPr>
          <p:cNvPr id="88" name="Google Shape;88;p11"/>
          <p:cNvSpPr txBox="1"/>
          <p:nvPr>
            <p:ph idx="1" type="body"/>
          </p:nvPr>
        </p:nvSpPr>
        <p:spPr>
          <a:xfrm>
            <a:off x="1295401" y="5382153"/>
            <a:ext cx="9609666"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280"/>
              </a:spcBef>
              <a:spcAft>
                <a:spcPts val="0"/>
              </a:spcAft>
              <a:buSzPts val="1610"/>
              <a:buNone/>
              <a:defRPr sz="14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9" name="Google Shape;89;p11"/>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11"/>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1"/>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2" name="Shape 92"/>
        <p:cNvGrpSpPr/>
        <p:nvPr/>
      </p:nvGrpSpPr>
      <p:grpSpPr>
        <a:xfrm>
          <a:off x="0" y="0"/>
          <a:ext cx="0" cy="0"/>
          <a:chOff x="0" y="0"/>
          <a:chExt cx="0" cy="0"/>
        </a:xfrm>
      </p:grpSpPr>
      <p:sp>
        <p:nvSpPr>
          <p:cNvPr id="93" name="Google Shape;93;p12"/>
          <p:cNvSpPr txBox="1"/>
          <p:nvPr>
            <p:ph type="title"/>
          </p:nvPr>
        </p:nvSpPr>
        <p:spPr>
          <a:xfrm>
            <a:off x="1303868" y="982132"/>
            <a:ext cx="9592732" cy="29548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2"/>
          <p:cNvSpPr txBox="1"/>
          <p:nvPr>
            <p:ph idx="1" type="body"/>
          </p:nvPr>
        </p:nvSpPr>
        <p:spPr>
          <a:xfrm>
            <a:off x="1303868" y="4343399"/>
            <a:ext cx="9592732"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5" name="Google Shape;95;p12"/>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12"/>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12"/>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98" name="Google Shape;98;p12"/>
          <p:cNvCxnSpPr/>
          <p:nvPr/>
        </p:nvCxnSpPr>
        <p:spPr>
          <a:xfrm>
            <a:off x="1396169" y="4140199"/>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9" name="Shape 99"/>
        <p:cNvGrpSpPr/>
        <p:nvPr/>
      </p:nvGrpSpPr>
      <p:grpSpPr>
        <a:xfrm>
          <a:off x="0" y="0"/>
          <a:ext cx="0" cy="0"/>
          <a:chOff x="0" y="0"/>
          <a:chExt cx="0" cy="0"/>
        </a:xfrm>
      </p:grpSpPr>
      <p:sp>
        <p:nvSpPr>
          <p:cNvPr id="100" name="Google Shape;100;p13"/>
          <p:cNvSpPr txBox="1"/>
          <p:nvPr>
            <p:ph type="title"/>
          </p:nvPr>
        </p:nvSpPr>
        <p:spPr>
          <a:xfrm>
            <a:off x="1446213" y="982132"/>
            <a:ext cx="9296398"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13"/>
          <p:cNvSpPr txBox="1"/>
          <p:nvPr>
            <p:ph idx="1" type="body"/>
          </p:nvPr>
        </p:nvSpPr>
        <p:spPr>
          <a:xfrm>
            <a:off x="1674812" y="3352800"/>
            <a:ext cx="8839202" cy="584200"/>
          </a:xfrm>
          <a:prstGeom prst="rect">
            <a:avLst/>
          </a:prstGeom>
          <a:noFill/>
          <a:ln>
            <a:noFill/>
          </a:ln>
        </p:spPr>
        <p:txBody>
          <a:bodyPr anchorCtr="0" anchor="ctr" bIns="45700" lIns="91425" spcFirstLastPara="1" rIns="91425" wrap="square" tIns="45700">
            <a:normAutofit/>
          </a:bodyPr>
          <a:lstStyle>
            <a:lvl1pPr indent="-228600" lvl="0" marL="457200" algn="r">
              <a:spcBef>
                <a:spcPts val="400"/>
              </a:spcBef>
              <a:spcAft>
                <a:spcPts val="0"/>
              </a:spcAft>
              <a:buSzPts val="2300"/>
              <a:buFont typeface="Garamond"/>
              <a:buNone/>
              <a:defRPr sz="20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2" name="Google Shape;102;p13"/>
          <p:cNvSpPr txBox="1"/>
          <p:nvPr>
            <p:ph idx="2" type="body"/>
          </p:nvPr>
        </p:nvSpPr>
        <p:spPr>
          <a:xfrm>
            <a:off x="1295401" y="4343399"/>
            <a:ext cx="9609666"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3" name="Google Shape;103;p13"/>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13"/>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13"/>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06" name="Google Shape;106;p13"/>
          <p:cNvSpPr txBox="1"/>
          <p:nvPr/>
        </p:nvSpPr>
        <p:spPr>
          <a:xfrm>
            <a:off x="862013" y="879961"/>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chemeClr val="dk1"/>
                </a:solidFill>
                <a:latin typeface="Garamond"/>
                <a:ea typeface="Garamond"/>
                <a:cs typeface="Garamond"/>
                <a:sym typeface="Garamond"/>
              </a:rPr>
              <a:t>“</a:t>
            </a:r>
            <a:endParaRPr/>
          </a:p>
        </p:txBody>
      </p:sp>
      <p:sp>
        <p:nvSpPr>
          <p:cNvPr id="107" name="Google Shape;107;p13"/>
          <p:cNvSpPr txBox="1"/>
          <p:nvPr/>
        </p:nvSpPr>
        <p:spPr>
          <a:xfrm>
            <a:off x="10600267" y="2827870"/>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b="0" i="0" lang="en-US" sz="8000" u="none" cap="none" strike="noStrike">
                <a:solidFill>
                  <a:schemeClr val="dk1"/>
                </a:solidFill>
                <a:latin typeface="Garamond"/>
                <a:ea typeface="Garamond"/>
                <a:cs typeface="Garamond"/>
                <a:sym typeface="Garamond"/>
              </a:rPr>
              <a:t>”</a:t>
            </a:r>
            <a:endParaRPr/>
          </a:p>
        </p:txBody>
      </p:sp>
      <p:cxnSp>
        <p:nvCxnSpPr>
          <p:cNvPr id="108" name="Google Shape;108;p13"/>
          <p:cNvCxnSpPr/>
          <p:nvPr/>
        </p:nvCxnSpPr>
        <p:spPr>
          <a:xfrm>
            <a:off x="1396169" y="4140199"/>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9" name="Shape 109"/>
        <p:cNvGrpSpPr/>
        <p:nvPr/>
      </p:nvGrpSpPr>
      <p:grpSpPr>
        <a:xfrm>
          <a:off x="0" y="0"/>
          <a:ext cx="0" cy="0"/>
          <a:chOff x="0" y="0"/>
          <a:chExt cx="0" cy="0"/>
        </a:xfrm>
      </p:grpSpPr>
      <p:sp>
        <p:nvSpPr>
          <p:cNvPr id="110" name="Google Shape;110;p14"/>
          <p:cNvSpPr txBox="1"/>
          <p:nvPr>
            <p:ph type="title"/>
          </p:nvPr>
        </p:nvSpPr>
        <p:spPr>
          <a:xfrm>
            <a:off x="1295402" y="3308581"/>
            <a:ext cx="960966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14"/>
          <p:cNvSpPr txBox="1"/>
          <p:nvPr>
            <p:ph idx="1" type="body"/>
          </p:nvPr>
        </p:nvSpPr>
        <p:spPr>
          <a:xfrm>
            <a:off x="1295401" y="4777381"/>
            <a:ext cx="9609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2" name="Google Shape;112;p14"/>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14"/>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14"/>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5" name="Shape 115"/>
        <p:cNvGrpSpPr/>
        <p:nvPr/>
      </p:nvGrpSpPr>
      <p:grpSpPr>
        <a:xfrm>
          <a:off x="0" y="0"/>
          <a:ext cx="0" cy="0"/>
          <a:chOff x="0" y="0"/>
          <a:chExt cx="0" cy="0"/>
        </a:xfrm>
      </p:grpSpPr>
      <p:sp>
        <p:nvSpPr>
          <p:cNvPr id="116" name="Google Shape;116;p15"/>
          <p:cNvSpPr txBox="1"/>
          <p:nvPr>
            <p:ph type="title"/>
          </p:nvPr>
        </p:nvSpPr>
        <p:spPr>
          <a:xfrm>
            <a:off x="1446213" y="982132"/>
            <a:ext cx="929639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15"/>
          <p:cNvSpPr txBox="1"/>
          <p:nvPr>
            <p:ph idx="1" type="body"/>
          </p:nvPr>
        </p:nvSpPr>
        <p:spPr>
          <a:xfrm>
            <a:off x="1295401" y="3639312"/>
            <a:ext cx="9609668"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8" name="Google Shape;118;p15"/>
          <p:cNvSpPr txBox="1"/>
          <p:nvPr>
            <p:ph idx="2" type="body"/>
          </p:nvPr>
        </p:nvSpPr>
        <p:spPr>
          <a:xfrm>
            <a:off x="1295401" y="4529667"/>
            <a:ext cx="9609668"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9" name="Google Shape;119;p15"/>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15"/>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15"/>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22" name="Google Shape;122;p15"/>
          <p:cNvSpPr txBox="1"/>
          <p:nvPr/>
        </p:nvSpPr>
        <p:spPr>
          <a:xfrm>
            <a:off x="862013" y="879961"/>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chemeClr val="dk1"/>
                </a:solidFill>
                <a:latin typeface="Garamond"/>
                <a:ea typeface="Garamond"/>
                <a:cs typeface="Garamond"/>
                <a:sym typeface="Garamond"/>
              </a:rPr>
              <a:t>“</a:t>
            </a:r>
            <a:endParaRPr/>
          </a:p>
        </p:txBody>
      </p:sp>
      <p:sp>
        <p:nvSpPr>
          <p:cNvPr id="123" name="Google Shape;123;p15"/>
          <p:cNvSpPr txBox="1"/>
          <p:nvPr/>
        </p:nvSpPr>
        <p:spPr>
          <a:xfrm>
            <a:off x="10600267" y="2599261"/>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b="0" i="0" lang="en-US" sz="8000" u="none" cap="none" strike="noStrike">
                <a:solidFill>
                  <a:schemeClr val="dk1"/>
                </a:solidFill>
                <a:latin typeface="Garamond"/>
                <a:ea typeface="Garamond"/>
                <a:cs typeface="Garamond"/>
                <a:sym typeface="Garamond"/>
              </a:rPr>
              <a:t>”</a:t>
            </a:r>
            <a:endParaRPr/>
          </a:p>
        </p:txBody>
      </p:sp>
      <p:cxnSp>
        <p:nvCxnSpPr>
          <p:cNvPr id="124" name="Google Shape;124;p15"/>
          <p:cNvCxnSpPr/>
          <p:nvPr/>
        </p:nvCxnSpPr>
        <p:spPr>
          <a:xfrm>
            <a:off x="1396169" y="3429000"/>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5" name="Shape 125"/>
        <p:cNvGrpSpPr/>
        <p:nvPr/>
      </p:nvGrpSpPr>
      <p:grpSpPr>
        <a:xfrm>
          <a:off x="0" y="0"/>
          <a:ext cx="0" cy="0"/>
          <a:chOff x="0" y="0"/>
          <a:chExt cx="0" cy="0"/>
        </a:xfrm>
      </p:grpSpPr>
      <p:sp>
        <p:nvSpPr>
          <p:cNvPr id="126" name="Google Shape;126;p16"/>
          <p:cNvSpPr txBox="1"/>
          <p:nvPr>
            <p:ph type="title"/>
          </p:nvPr>
        </p:nvSpPr>
        <p:spPr>
          <a:xfrm>
            <a:off x="1295401" y="982132"/>
            <a:ext cx="9609666"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400"/>
              <a:buFont typeface="Garamond"/>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16"/>
          <p:cNvSpPr txBox="1"/>
          <p:nvPr>
            <p:ph idx="1" type="body"/>
          </p:nvPr>
        </p:nvSpPr>
        <p:spPr>
          <a:xfrm>
            <a:off x="1295401" y="3630168"/>
            <a:ext cx="9609668" cy="84124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3220"/>
              <a:buNone/>
              <a:defRPr sz="2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8" name="Google Shape;128;p16"/>
          <p:cNvSpPr txBox="1"/>
          <p:nvPr>
            <p:ph idx="2" type="body"/>
          </p:nvPr>
        </p:nvSpPr>
        <p:spPr>
          <a:xfrm>
            <a:off x="1295400" y="4470399"/>
            <a:ext cx="9609670"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9" name="Google Shape;129;p16"/>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16"/>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16"/>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32" name="Google Shape;132;p16"/>
          <p:cNvCxnSpPr/>
          <p:nvPr/>
        </p:nvCxnSpPr>
        <p:spPr>
          <a:xfrm>
            <a:off x="1396169" y="3429000"/>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3" name="Shape 133"/>
        <p:cNvGrpSpPr/>
        <p:nvPr/>
      </p:nvGrpSpPr>
      <p:grpSpPr>
        <a:xfrm>
          <a:off x="0" y="0"/>
          <a:ext cx="0" cy="0"/>
          <a:chOff x="0" y="0"/>
          <a:chExt cx="0" cy="0"/>
        </a:xfrm>
      </p:grpSpPr>
      <p:sp>
        <p:nvSpPr>
          <p:cNvPr id="134" name="Google Shape;134;p17"/>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4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17"/>
          <p:cNvSpPr txBox="1"/>
          <p:nvPr>
            <p:ph idx="1" type="body"/>
          </p:nvPr>
        </p:nvSpPr>
        <p:spPr>
          <a:xfrm rot="5400000">
            <a:off x="4436531" y="-584198"/>
            <a:ext cx="3318936" cy="960119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36" name="Google Shape;136;p17"/>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17"/>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17"/>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39" name="Google Shape;139;p17"/>
          <p:cNvCxnSpPr/>
          <p:nvPr/>
        </p:nvCxnSpPr>
        <p:spPr>
          <a:xfrm>
            <a:off x="1396169" y="2421466"/>
            <a:ext cx="9407298"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0" name="Shape 140"/>
        <p:cNvGrpSpPr/>
        <p:nvPr/>
      </p:nvGrpSpPr>
      <p:grpSpPr>
        <a:xfrm>
          <a:off x="0" y="0"/>
          <a:ext cx="0" cy="0"/>
          <a:chOff x="0" y="0"/>
          <a:chExt cx="0" cy="0"/>
        </a:xfrm>
      </p:grpSpPr>
      <p:sp>
        <p:nvSpPr>
          <p:cNvPr id="141" name="Google Shape;141;p18"/>
          <p:cNvSpPr txBox="1"/>
          <p:nvPr>
            <p:ph type="title"/>
          </p:nvPr>
        </p:nvSpPr>
        <p:spPr>
          <a:xfrm rot="5400000">
            <a:off x="7497936" y="2483551"/>
            <a:ext cx="4893735" cy="189089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18"/>
          <p:cNvSpPr txBox="1"/>
          <p:nvPr>
            <p:ph idx="1" type="body"/>
          </p:nvPr>
        </p:nvSpPr>
        <p:spPr>
          <a:xfrm rot="5400000">
            <a:off x="2565043" y="-287514"/>
            <a:ext cx="4893734" cy="7433025"/>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3" name="Google Shape;143;p18"/>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18"/>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18"/>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46" name="Google Shape;146;p18"/>
          <p:cNvCxnSpPr/>
          <p:nvPr/>
        </p:nvCxnSpPr>
        <p:spPr>
          <a:xfrm>
            <a:off x="8863890" y="990600"/>
            <a:ext cx="0" cy="487680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1.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4.jpg"/><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grpSp>
        <p:nvGrpSpPr>
          <p:cNvPr id="6" name="Google Shape;6;p1"/>
          <p:cNvGrpSpPr/>
          <p:nvPr/>
        </p:nvGrpSpPr>
        <p:grpSpPr>
          <a:xfrm>
            <a:off x="0" y="0"/>
            <a:ext cx="12188825" cy="6856215"/>
            <a:chOff x="0" y="0"/>
            <a:chExt cx="12188825" cy="6856215"/>
          </a:xfrm>
        </p:grpSpPr>
        <p:pic>
          <p:nvPicPr>
            <p:cNvPr descr="HD-PanelContent-V.png" id="7" name="Google Shape;7;p1"/>
            <p:cNvPicPr preferRelativeResize="0"/>
            <p:nvPr/>
          </p:nvPicPr>
          <p:blipFill rotWithShape="1">
            <a:blip r:embed="rId2">
              <a:alphaModFix/>
            </a:blip>
            <a:srcRect b="0" l="0" r="0" t="0"/>
            <a:stretch/>
          </p:blipFill>
          <p:spPr>
            <a:xfrm>
              <a:off x="0" y="0"/>
              <a:ext cx="12188825" cy="6856214"/>
            </a:xfrm>
            <a:prstGeom prst="rect">
              <a:avLst/>
            </a:prstGeom>
            <a:noFill/>
            <a:ln>
              <a:noFill/>
            </a:ln>
          </p:spPr>
        </p:pic>
        <p:sp>
          <p:nvSpPr>
            <p:cNvPr id="8" name="Google Shape;8;p1"/>
            <p:cNvSpPr/>
            <p:nvPr/>
          </p:nvSpPr>
          <p:spPr>
            <a:xfrm>
              <a:off x="608012" y="609600"/>
              <a:ext cx="10972800" cy="5638800"/>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9" name="Google Shape;9;p1"/>
            <p:cNvPicPr preferRelativeResize="0"/>
            <p:nvPr/>
          </p:nvPicPr>
          <p:blipFill rotWithShape="1">
            <a:blip r:embed="rId3">
              <a:alphaModFix/>
            </a:blip>
            <a:srcRect b="0" l="0" r="5093" t="0"/>
            <a:stretch/>
          </p:blipFill>
          <p:spPr>
            <a:xfrm rot="5400000">
              <a:off x="5706471" y="76265"/>
              <a:ext cx="758952" cy="606425"/>
            </a:xfrm>
            <a:prstGeom prst="rect">
              <a:avLst/>
            </a:prstGeom>
            <a:noFill/>
            <a:ln>
              <a:noFill/>
            </a:ln>
          </p:spPr>
        </p:pic>
        <p:pic>
          <p:nvPicPr>
            <p:cNvPr descr="HDRibbonContent-UniformTrim.png" id="10" name="Google Shape;10;p1"/>
            <p:cNvPicPr preferRelativeResize="0"/>
            <p:nvPr/>
          </p:nvPicPr>
          <p:blipFill rotWithShape="1">
            <a:blip r:embed="rId3">
              <a:alphaModFix/>
            </a:blip>
            <a:srcRect b="0" l="0" r="5093" t="0"/>
            <a:stretch/>
          </p:blipFill>
          <p:spPr>
            <a:xfrm rot="5400000">
              <a:off x="5706470" y="6173526"/>
              <a:ext cx="758952" cy="606425"/>
            </a:xfrm>
            <a:prstGeom prst="rect">
              <a:avLst/>
            </a:prstGeom>
            <a:noFill/>
            <a:ln>
              <a:noFill/>
            </a:ln>
          </p:spPr>
        </p:pic>
      </p:grpSp>
      <p:sp>
        <p:nvSpPr>
          <p:cNvPr id="11" name="Google Shape;11;p1"/>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400"/>
              <a:buFont typeface="Garamond"/>
              <a:buNone/>
              <a:defRPr b="0" i="0" sz="44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2" name="Google Shape;12;p1"/>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3" name="Google Shape;13;p1"/>
          <p:cNvSpPr txBox="1"/>
          <p:nvPr>
            <p:ph idx="10" type="dt"/>
          </p:nvPr>
        </p:nvSpPr>
        <p:spPr>
          <a:xfrm>
            <a:off x="8677501" y="5969000"/>
            <a:ext cx="1600200"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4" name="Google Shape;14;p1"/>
          <p:cNvSpPr txBox="1"/>
          <p:nvPr>
            <p:ph idx="11" type="ftr"/>
          </p:nvPr>
        </p:nvSpPr>
        <p:spPr>
          <a:xfrm>
            <a:off x="1295401" y="5969000"/>
            <a:ext cx="7305900"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5" name="Google Shape;15;p1"/>
          <p:cNvSpPr txBox="1"/>
          <p:nvPr>
            <p:ph idx="12" type="sldNum"/>
          </p:nvPr>
        </p:nvSpPr>
        <p:spPr>
          <a:xfrm>
            <a:off x="10353901" y="5969000"/>
            <a:ext cx="542697"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4"/>
    <p:sldLayoutId id="2147483649" r:id="rId5"/>
    <p:sldLayoutId id="2147483650"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 id="2147483664"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 Id="rId3" Type="http://schemas.openxmlformats.org/officeDocument/2006/relationships/hyperlink" Target="http://www.visuwords.com/"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8.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7.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 Id="rId3" Type="http://schemas.openxmlformats.org/officeDocument/2006/relationships/hyperlink" Target="https://marketingbinder.com/category/business-communication/" TargetMode="External"/><Relationship Id="rId4" Type="http://schemas.openxmlformats.org/officeDocument/2006/relationships/hyperlink" Target="https://pressbooks.bccampus.ca/businesswritingessentials/chapter/planning-to-write/"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 Id="rId3"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9"/>
          <p:cNvSpPr txBox="1"/>
          <p:nvPr>
            <p:ph type="ctrTitle"/>
          </p:nvPr>
        </p:nvSpPr>
        <p:spPr>
          <a:xfrm>
            <a:off x="2692398" y="1871131"/>
            <a:ext cx="6815669" cy="1515533"/>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4400"/>
              <a:buFont typeface="Arial"/>
              <a:buNone/>
            </a:pPr>
            <a:r>
              <a:rPr lang="en-US" sz="4400">
                <a:latin typeface="Arial"/>
                <a:ea typeface="Arial"/>
                <a:cs typeface="Arial"/>
                <a:sym typeface="Arial"/>
              </a:rPr>
              <a:t>Writing for Business</a:t>
            </a:r>
            <a:endParaRPr sz="4400">
              <a:latin typeface="Arial"/>
              <a:ea typeface="Arial"/>
              <a:cs typeface="Arial"/>
              <a:sym typeface="Arial"/>
            </a:endParaRPr>
          </a:p>
        </p:txBody>
      </p:sp>
      <p:sp>
        <p:nvSpPr>
          <p:cNvPr id="152" name="Google Shape;152;p19"/>
          <p:cNvSpPr txBox="1"/>
          <p:nvPr>
            <p:ph idx="1" type="subTitle"/>
          </p:nvPr>
        </p:nvSpPr>
        <p:spPr>
          <a:xfrm>
            <a:off x="2692398" y="3386664"/>
            <a:ext cx="6815669" cy="190023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2760"/>
              <a:buNone/>
            </a:pPr>
            <a:r>
              <a:rPr b="1" lang="en-US" sz="2400">
                <a:latin typeface="Arial"/>
                <a:ea typeface="Arial"/>
                <a:cs typeface="Arial"/>
                <a:sym typeface="Arial"/>
              </a:rPr>
              <a:t>Lecture 4</a:t>
            </a:r>
            <a:endParaRPr b="1" sz="2400">
              <a:latin typeface="Arial"/>
              <a:ea typeface="Arial"/>
              <a:cs typeface="Arial"/>
              <a:sym typeface="Arial"/>
            </a:endParaRPr>
          </a:p>
          <a:p>
            <a:pPr indent="0" lvl="0" marL="0" rtl="0" algn="ctr">
              <a:spcBef>
                <a:spcPts val="1080"/>
              </a:spcBef>
              <a:spcAft>
                <a:spcPts val="0"/>
              </a:spcAft>
              <a:buSzPts val="2760"/>
              <a:buNone/>
            </a:pPr>
            <a:r>
              <a:rPr b="1" lang="en-US" sz="2400">
                <a:latin typeface="Arial"/>
                <a:ea typeface="Arial"/>
                <a:cs typeface="Arial"/>
                <a:sym typeface="Arial"/>
              </a:rPr>
              <a:t>The Three-Step Writing Process; Writing Business Messages</a:t>
            </a:r>
            <a:endParaRPr b="1" sz="2400">
              <a:latin typeface="Arial"/>
              <a:ea typeface="Arial"/>
              <a:cs typeface="Arial"/>
              <a:sym typeface="Arial"/>
            </a:endParaRPr>
          </a:p>
          <a:p>
            <a:pPr indent="0" lvl="0" marL="0" rtl="0" algn="ctr">
              <a:spcBef>
                <a:spcPts val="1080"/>
              </a:spcBef>
              <a:spcAft>
                <a:spcPts val="0"/>
              </a:spcAft>
              <a:buSzPts val="2760"/>
              <a:buNone/>
            </a:pPr>
            <a:r>
              <a:rPr b="1" lang="en-US" sz="2400">
                <a:latin typeface="Arial"/>
                <a:ea typeface="Arial"/>
                <a:cs typeface="Arial"/>
                <a:sym typeface="Arial"/>
              </a:rPr>
              <a:t>Lecturer: Dr. Anne Eboi</a:t>
            </a:r>
            <a:endParaRPr b="1" sz="2400">
              <a:latin typeface="Arial"/>
              <a:ea typeface="Arial"/>
              <a:cs typeface="Arial"/>
              <a:sym typeface="Arial"/>
            </a:endParaRPr>
          </a:p>
          <a:p>
            <a:pPr indent="0" lvl="0" marL="0" rtl="0" algn="ctr">
              <a:spcBef>
                <a:spcPts val="1080"/>
              </a:spcBef>
              <a:spcAft>
                <a:spcPts val="0"/>
              </a:spcAft>
              <a:buSzPts val="2760"/>
              <a:buNone/>
            </a:pPr>
            <a:r>
              <a:t/>
            </a:r>
            <a:endParaRPr sz="2400">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0"/>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Introduction</a:t>
            </a:r>
            <a:endParaRPr sz="3600">
              <a:latin typeface="Arial"/>
              <a:ea typeface="Arial"/>
              <a:cs typeface="Arial"/>
              <a:sym typeface="Arial"/>
            </a:endParaRPr>
          </a:p>
        </p:txBody>
      </p:sp>
      <p:sp>
        <p:nvSpPr>
          <p:cNvPr id="158" name="Google Shape;158;p20"/>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Learning Objectives</a:t>
            </a:r>
            <a:endParaRPr>
              <a:latin typeface="Arial"/>
              <a:ea typeface="Arial"/>
              <a:cs typeface="Arial"/>
              <a:sym typeface="Arial"/>
            </a:endParaRPr>
          </a:p>
        </p:txBody>
      </p:sp>
      <p:sp>
        <p:nvSpPr>
          <p:cNvPr id="159" name="Google Shape;159;p20"/>
          <p:cNvSpPr txBox="1"/>
          <p:nvPr>
            <p:ph idx="2" type="body"/>
          </p:nvPr>
        </p:nvSpPr>
        <p:spPr>
          <a:xfrm>
            <a:off x="689955" y="3243262"/>
            <a:ext cx="5694219" cy="301622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760"/>
              <a:buNone/>
            </a:pPr>
            <a:r>
              <a:rPr lang="en-US">
                <a:latin typeface="Arial"/>
                <a:ea typeface="Arial"/>
                <a:cs typeface="Arial"/>
                <a:sym typeface="Arial"/>
              </a:rPr>
              <a:t>By the end of this lesson, you should be able to:</a:t>
            </a:r>
            <a:endParaRPr/>
          </a:p>
          <a:p>
            <a:pPr indent="-285750" lvl="0" marL="285750" rtl="0" algn="l">
              <a:spcBef>
                <a:spcPts val="1080"/>
              </a:spcBef>
              <a:spcAft>
                <a:spcPts val="0"/>
              </a:spcAft>
              <a:buSzPts val="2760"/>
              <a:buChar char="•"/>
            </a:pPr>
            <a:r>
              <a:rPr lang="en-US">
                <a:latin typeface="Arial"/>
                <a:ea typeface="Arial"/>
                <a:cs typeface="Arial"/>
                <a:sym typeface="Arial"/>
              </a:rPr>
              <a:t>Describe the three-step writing process</a:t>
            </a:r>
            <a:endParaRPr/>
          </a:p>
          <a:p>
            <a:pPr indent="-285750" lvl="0" marL="285750" rtl="0" algn="l">
              <a:spcBef>
                <a:spcPts val="1080"/>
              </a:spcBef>
              <a:spcAft>
                <a:spcPts val="0"/>
              </a:spcAft>
              <a:buSzPts val="2760"/>
              <a:buChar char="•"/>
            </a:pPr>
            <a:r>
              <a:rPr lang="en-US">
                <a:latin typeface="Arial"/>
                <a:ea typeface="Arial"/>
                <a:cs typeface="Arial"/>
                <a:sym typeface="Arial"/>
              </a:rPr>
              <a:t>Plan and write business messages using the three-step writing process</a:t>
            </a:r>
            <a:endParaRPr/>
          </a:p>
          <a:p>
            <a:pPr indent="-110490" lvl="0" marL="285750" rtl="0" algn="l">
              <a:spcBef>
                <a:spcPts val="1080"/>
              </a:spcBef>
              <a:spcAft>
                <a:spcPts val="0"/>
              </a:spcAft>
              <a:buSzPts val="2760"/>
              <a:buNone/>
            </a:pPr>
            <a:r>
              <a:t/>
            </a:r>
            <a:endParaRPr/>
          </a:p>
        </p:txBody>
      </p:sp>
      <p:sp>
        <p:nvSpPr>
          <p:cNvPr id="160" name="Google Shape;160;p20"/>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Learning Objectives</a:t>
            </a:r>
            <a:endParaRPr>
              <a:latin typeface="Arial"/>
              <a:ea typeface="Arial"/>
              <a:cs typeface="Arial"/>
              <a:sym typeface="Arial"/>
            </a:endParaRPr>
          </a:p>
        </p:txBody>
      </p:sp>
      <p:pic>
        <p:nvPicPr>
          <p:cNvPr descr="&lt;strong&gt;Objectives&lt;/strong&gt; - Handwriting image" id="161" name="Google Shape;161;p20"/>
          <p:cNvPicPr preferRelativeResize="0"/>
          <p:nvPr>
            <p:ph idx="4" type="body"/>
          </p:nvPr>
        </p:nvPicPr>
        <p:blipFill rotWithShape="1">
          <a:blip r:embed="rId3">
            <a:alphaModFix/>
          </a:blip>
          <a:srcRect b="0" l="0" r="0" t="0"/>
          <a:stretch/>
        </p:blipFill>
        <p:spPr>
          <a:xfrm>
            <a:off x="6565107" y="3243263"/>
            <a:ext cx="3948112" cy="26320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1"/>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Introduction </a:t>
            </a:r>
            <a:endParaRPr sz="3600">
              <a:latin typeface="Arial"/>
              <a:ea typeface="Arial"/>
              <a:cs typeface="Arial"/>
              <a:sym typeface="Arial"/>
            </a:endParaRPr>
          </a:p>
        </p:txBody>
      </p:sp>
      <p:sp>
        <p:nvSpPr>
          <p:cNvPr id="167" name="Google Shape;167;p21"/>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Recap of Lecture 3</a:t>
            </a:r>
            <a:endParaRPr>
              <a:latin typeface="Arial"/>
              <a:ea typeface="Arial"/>
              <a:cs typeface="Arial"/>
              <a:sym typeface="Arial"/>
            </a:endParaRPr>
          </a:p>
        </p:txBody>
      </p:sp>
      <p:sp>
        <p:nvSpPr>
          <p:cNvPr id="168" name="Google Shape;168;p21"/>
          <p:cNvSpPr txBox="1"/>
          <p:nvPr>
            <p:ph idx="2" type="body"/>
          </p:nvPr>
        </p:nvSpPr>
        <p:spPr>
          <a:xfrm>
            <a:off x="756458" y="3243262"/>
            <a:ext cx="5320146" cy="2991283"/>
          </a:xfrm>
          <a:prstGeom prst="rect">
            <a:avLst/>
          </a:prstGeom>
          <a:noFill/>
          <a:ln>
            <a:noFill/>
          </a:ln>
        </p:spPr>
        <p:txBody>
          <a:bodyPr anchorCtr="0" anchor="t" bIns="45700" lIns="91425" spcFirstLastPara="1" rIns="91425" wrap="square" tIns="45700">
            <a:noAutofit/>
          </a:bodyPr>
          <a:lstStyle/>
          <a:p>
            <a:pPr indent="-285750" lvl="0" marL="285750" rtl="0" algn="l">
              <a:spcBef>
                <a:spcPts val="0"/>
              </a:spcBef>
              <a:spcAft>
                <a:spcPts val="0"/>
              </a:spcAft>
              <a:buSzPts val="2300"/>
              <a:buChar char="•"/>
            </a:pPr>
            <a:r>
              <a:rPr lang="en-US" sz="2000">
                <a:latin typeface="Arial"/>
                <a:ea typeface="Arial"/>
                <a:cs typeface="Arial"/>
                <a:sym typeface="Arial"/>
              </a:rPr>
              <a:t>Sender-related barriers, receiver-related barriers and channel-related barriers</a:t>
            </a:r>
            <a:endParaRPr/>
          </a:p>
          <a:p>
            <a:pPr indent="-285750" lvl="0" marL="285750" rtl="0" algn="l">
              <a:spcBef>
                <a:spcPts val="1000"/>
              </a:spcBef>
              <a:spcAft>
                <a:spcPts val="0"/>
              </a:spcAft>
              <a:buSzPts val="2300"/>
              <a:buChar char="•"/>
            </a:pPr>
            <a:r>
              <a:rPr lang="en-US" sz="2000">
                <a:latin typeface="Arial"/>
                <a:ea typeface="Arial"/>
                <a:cs typeface="Arial"/>
                <a:sym typeface="Arial"/>
              </a:rPr>
              <a:t>Communication barrier classification: physical or environmental; physiological; semantic or language; personal; emotional; socio- psychological; cultural; and organizational barriers</a:t>
            </a:r>
            <a:endParaRPr sz="2000">
              <a:latin typeface="Arial"/>
              <a:ea typeface="Arial"/>
              <a:cs typeface="Arial"/>
              <a:sym typeface="Arial"/>
            </a:endParaRPr>
          </a:p>
        </p:txBody>
      </p:sp>
      <p:sp>
        <p:nvSpPr>
          <p:cNvPr id="169" name="Google Shape;169;p21"/>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Recap of Lecture 3</a:t>
            </a:r>
            <a:endParaRPr>
              <a:latin typeface="Arial"/>
              <a:ea typeface="Arial"/>
              <a:cs typeface="Arial"/>
              <a:sym typeface="Arial"/>
            </a:endParaRPr>
          </a:p>
        </p:txBody>
      </p:sp>
      <p:sp>
        <p:nvSpPr>
          <p:cNvPr id="170" name="Google Shape;170;p21"/>
          <p:cNvSpPr txBox="1"/>
          <p:nvPr>
            <p:ph idx="4" type="body"/>
          </p:nvPr>
        </p:nvSpPr>
        <p:spPr>
          <a:xfrm>
            <a:off x="6180671" y="3243262"/>
            <a:ext cx="5216078" cy="2632605"/>
          </a:xfrm>
          <a:prstGeom prst="rect">
            <a:avLst/>
          </a:prstGeom>
          <a:noFill/>
          <a:ln>
            <a:noFill/>
          </a:ln>
        </p:spPr>
        <p:txBody>
          <a:bodyPr anchorCtr="0" anchor="t" bIns="45700" lIns="91425" spcFirstLastPara="1" rIns="91425" wrap="square" tIns="45700">
            <a:normAutofit lnSpcReduction="10000"/>
          </a:bodyPr>
          <a:lstStyle/>
          <a:p>
            <a:pPr indent="-285750" lvl="0" marL="285750" rtl="0" algn="l">
              <a:spcBef>
                <a:spcPts val="0"/>
              </a:spcBef>
              <a:spcAft>
                <a:spcPts val="0"/>
              </a:spcAft>
              <a:buSzPts val="2300"/>
              <a:buChar char="•"/>
            </a:pPr>
            <a:r>
              <a:rPr lang="en-US" sz="2000">
                <a:latin typeface="Arial"/>
                <a:ea typeface="Arial"/>
                <a:cs typeface="Arial"/>
                <a:sym typeface="Arial"/>
              </a:rPr>
              <a:t>Intercultural differences and listening</a:t>
            </a:r>
            <a:endParaRPr/>
          </a:p>
          <a:p>
            <a:pPr indent="-285750" lvl="0" marL="285750" rtl="0" algn="l">
              <a:spcBef>
                <a:spcPts val="1000"/>
              </a:spcBef>
              <a:spcAft>
                <a:spcPts val="0"/>
              </a:spcAft>
              <a:buSzPts val="2300"/>
              <a:buChar char="•"/>
            </a:pPr>
            <a:r>
              <a:rPr lang="en-US" sz="2000">
                <a:latin typeface="Arial"/>
                <a:ea typeface="Arial"/>
                <a:cs typeface="Arial"/>
                <a:sym typeface="Arial"/>
              </a:rPr>
              <a:t>We need to overcome these barriers to communicate effectively: Listen to understand eg deliberately take notes and listen to evaluate.</a:t>
            </a:r>
            <a:endParaRPr/>
          </a:p>
          <a:p>
            <a:pPr indent="-285750" lvl="0" marL="285750" rtl="0" algn="l">
              <a:spcBef>
                <a:spcPts val="1000"/>
              </a:spcBef>
              <a:spcAft>
                <a:spcPts val="0"/>
              </a:spcAft>
              <a:buSzPts val="2300"/>
              <a:buChar char="•"/>
            </a:pPr>
            <a:r>
              <a:rPr lang="en-US" sz="2000">
                <a:latin typeface="Arial"/>
                <a:ea typeface="Arial"/>
                <a:cs typeface="Arial"/>
                <a:sym typeface="Arial"/>
              </a:rPr>
              <a:t>Ethics of business writing- observe ethical principles in our writing. For example, avoid plagiarism.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2"/>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Introduction</a:t>
            </a:r>
            <a:endParaRPr sz="3600">
              <a:latin typeface="Arial"/>
              <a:ea typeface="Arial"/>
              <a:cs typeface="Arial"/>
              <a:sym typeface="Arial"/>
            </a:endParaRPr>
          </a:p>
        </p:txBody>
      </p:sp>
      <p:sp>
        <p:nvSpPr>
          <p:cNvPr id="176" name="Google Shape;176;p22"/>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Last Week’s Homework</a:t>
            </a:r>
            <a:endParaRPr>
              <a:latin typeface="Arial"/>
              <a:ea typeface="Arial"/>
              <a:cs typeface="Arial"/>
              <a:sym typeface="Arial"/>
            </a:endParaRPr>
          </a:p>
        </p:txBody>
      </p:sp>
      <p:sp>
        <p:nvSpPr>
          <p:cNvPr id="177" name="Google Shape;177;p22"/>
          <p:cNvSpPr txBox="1"/>
          <p:nvPr>
            <p:ph idx="2" type="body"/>
          </p:nvPr>
        </p:nvSpPr>
        <p:spPr>
          <a:xfrm>
            <a:off x="789709" y="3167149"/>
            <a:ext cx="5223995" cy="315883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2530"/>
              <a:buNone/>
            </a:pPr>
            <a:r>
              <a:rPr b="1" lang="en-US" sz="2200">
                <a:latin typeface="Arial"/>
                <a:ea typeface="Arial"/>
                <a:cs typeface="Arial"/>
                <a:sym typeface="Arial"/>
              </a:rPr>
              <a:t>Five zones of professional etiquette</a:t>
            </a:r>
            <a:endParaRPr/>
          </a:p>
          <a:p>
            <a:pPr indent="-285750" lvl="0" marL="285750" rtl="0" algn="l">
              <a:spcBef>
                <a:spcPts val="1040"/>
              </a:spcBef>
              <a:spcAft>
                <a:spcPts val="0"/>
              </a:spcAft>
              <a:buSzPts val="2530"/>
              <a:buChar char="•"/>
            </a:pPr>
            <a:r>
              <a:rPr lang="en-US" sz="2200">
                <a:latin typeface="Arial"/>
                <a:ea typeface="Arial"/>
                <a:cs typeface="Arial"/>
                <a:sym typeface="Arial"/>
              </a:rPr>
              <a:t>Business etiquette in the workplace</a:t>
            </a:r>
            <a:endParaRPr/>
          </a:p>
          <a:p>
            <a:pPr indent="-285750" lvl="0" marL="285750" rtl="0" algn="l">
              <a:spcBef>
                <a:spcPts val="1040"/>
              </a:spcBef>
              <a:spcAft>
                <a:spcPts val="0"/>
              </a:spcAft>
              <a:buSzPts val="2530"/>
              <a:buChar char="•"/>
            </a:pPr>
            <a:r>
              <a:rPr lang="en-US" sz="2200">
                <a:latin typeface="Arial"/>
                <a:ea typeface="Arial"/>
                <a:cs typeface="Arial"/>
                <a:sym typeface="Arial"/>
              </a:rPr>
              <a:t>Business etiquette in social settings</a:t>
            </a:r>
            <a:endParaRPr/>
          </a:p>
          <a:p>
            <a:pPr indent="-285750" lvl="0" marL="285750" rtl="0" algn="l">
              <a:spcBef>
                <a:spcPts val="1040"/>
              </a:spcBef>
              <a:spcAft>
                <a:spcPts val="0"/>
              </a:spcAft>
              <a:buSzPts val="2530"/>
              <a:buChar char="•"/>
            </a:pPr>
            <a:r>
              <a:rPr lang="en-US" sz="2200">
                <a:latin typeface="Arial"/>
                <a:ea typeface="Arial"/>
                <a:cs typeface="Arial"/>
                <a:sym typeface="Arial"/>
              </a:rPr>
              <a:t>Telephone etiquette</a:t>
            </a:r>
            <a:endParaRPr/>
          </a:p>
          <a:p>
            <a:pPr indent="-285750" lvl="0" marL="285750" rtl="0" algn="l">
              <a:spcBef>
                <a:spcPts val="1040"/>
              </a:spcBef>
              <a:spcAft>
                <a:spcPts val="0"/>
              </a:spcAft>
              <a:buSzPts val="2530"/>
              <a:buChar char="•"/>
            </a:pPr>
            <a:r>
              <a:rPr lang="en-US" sz="2200">
                <a:latin typeface="Arial"/>
                <a:ea typeface="Arial"/>
                <a:cs typeface="Arial"/>
                <a:sym typeface="Arial"/>
              </a:rPr>
              <a:t>Business etiquette in the digital age</a:t>
            </a:r>
            <a:endParaRPr/>
          </a:p>
          <a:p>
            <a:pPr indent="-285750" lvl="0" marL="285750" rtl="0" algn="l">
              <a:spcBef>
                <a:spcPts val="1040"/>
              </a:spcBef>
              <a:spcAft>
                <a:spcPts val="0"/>
              </a:spcAft>
              <a:buSzPts val="2530"/>
              <a:buChar char="•"/>
            </a:pPr>
            <a:r>
              <a:rPr lang="en-US" sz="2200">
                <a:latin typeface="Arial"/>
                <a:ea typeface="Arial"/>
                <a:cs typeface="Arial"/>
                <a:sym typeface="Arial"/>
              </a:rPr>
              <a:t>Business etiquette with mobile devices</a:t>
            </a:r>
            <a:endParaRPr sz="2200">
              <a:latin typeface="Arial"/>
              <a:ea typeface="Arial"/>
              <a:cs typeface="Arial"/>
              <a:sym typeface="Arial"/>
            </a:endParaRPr>
          </a:p>
        </p:txBody>
      </p:sp>
      <p:sp>
        <p:nvSpPr>
          <p:cNvPr id="178" name="Google Shape;178;p22"/>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Last Week’s Homework</a:t>
            </a:r>
            <a:endParaRPr>
              <a:latin typeface="Arial"/>
              <a:ea typeface="Arial"/>
              <a:cs typeface="Arial"/>
              <a:sym typeface="Arial"/>
            </a:endParaRPr>
          </a:p>
        </p:txBody>
      </p:sp>
      <p:sp>
        <p:nvSpPr>
          <p:cNvPr id="179" name="Google Shape;179;p22"/>
          <p:cNvSpPr txBox="1"/>
          <p:nvPr>
            <p:ph idx="4" type="body"/>
          </p:nvPr>
        </p:nvSpPr>
        <p:spPr>
          <a:xfrm>
            <a:off x="6180671" y="3243262"/>
            <a:ext cx="4718304" cy="2632605"/>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115000"/>
              <a:buNone/>
            </a:pPr>
            <a:r>
              <a:rPr b="1" lang="en-US">
                <a:latin typeface="Arial"/>
                <a:ea typeface="Arial"/>
                <a:cs typeface="Arial"/>
                <a:sym typeface="Arial"/>
              </a:rPr>
              <a:t>Conference call etiquette</a:t>
            </a:r>
            <a:endParaRPr/>
          </a:p>
          <a:p>
            <a:pPr indent="-285750" lvl="0" marL="285750" rtl="0" algn="l">
              <a:spcBef>
                <a:spcPts val="1044"/>
              </a:spcBef>
              <a:spcAft>
                <a:spcPts val="0"/>
              </a:spcAft>
              <a:buSzPct val="115000"/>
              <a:buChar char="•"/>
            </a:pPr>
            <a:r>
              <a:rPr lang="en-US">
                <a:latin typeface="Arial"/>
                <a:ea typeface="Arial"/>
                <a:cs typeface="Arial"/>
                <a:sym typeface="Arial"/>
              </a:rPr>
              <a:t>Everyone must turn on their video</a:t>
            </a:r>
            <a:endParaRPr/>
          </a:p>
          <a:p>
            <a:pPr indent="-285750" lvl="0" marL="285750" rtl="0" algn="l">
              <a:spcBef>
                <a:spcPts val="1044"/>
              </a:spcBef>
              <a:spcAft>
                <a:spcPts val="0"/>
              </a:spcAft>
              <a:buSzPct val="115000"/>
              <a:buChar char="•"/>
            </a:pPr>
            <a:r>
              <a:rPr lang="en-US">
                <a:latin typeface="Arial"/>
                <a:ea typeface="Arial"/>
                <a:cs typeface="Arial"/>
                <a:sym typeface="Arial"/>
              </a:rPr>
              <a:t>Everyone must use a headset</a:t>
            </a:r>
            <a:endParaRPr/>
          </a:p>
          <a:p>
            <a:pPr indent="-285750" lvl="0" marL="285750" rtl="0" algn="l">
              <a:spcBef>
                <a:spcPts val="1044"/>
              </a:spcBef>
              <a:spcAft>
                <a:spcPts val="0"/>
              </a:spcAft>
              <a:buSzPct val="115000"/>
              <a:buChar char="•"/>
            </a:pPr>
            <a:r>
              <a:rPr lang="en-US">
                <a:latin typeface="Arial"/>
                <a:ea typeface="Arial"/>
                <a:cs typeface="Arial"/>
                <a:sym typeface="Arial"/>
              </a:rPr>
              <a:t>Pause every few sentences when you are speaking</a:t>
            </a:r>
            <a:endParaRPr/>
          </a:p>
          <a:p>
            <a:pPr indent="-285750" lvl="0" marL="285750" rtl="0" algn="l">
              <a:spcBef>
                <a:spcPts val="1044"/>
              </a:spcBef>
              <a:spcAft>
                <a:spcPts val="0"/>
              </a:spcAft>
              <a:buSzPct val="115000"/>
              <a:buChar char="•"/>
            </a:pPr>
            <a:r>
              <a:rPr lang="en-US">
                <a:latin typeface="Arial"/>
                <a:ea typeface="Arial"/>
                <a:cs typeface="Arial"/>
                <a:sym typeface="Arial"/>
              </a:rPr>
              <a:t>Set clear rules for your video conference</a:t>
            </a:r>
            <a:endParaRPr/>
          </a:p>
          <a:p>
            <a:pPr indent="-123634" lvl="0" marL="285750" rtl="0" algn="l">
              <a:spcBef>
                <a:spcPts val="1044"/>
              </a:spcBef>
              <a:spcAft>
                <a:spcPts val="0"/>
              </a:spcAft>
              <a:buSzPct val="115000"/>
              <a:buNone/>
            </a:pPr>
            <a:r>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pic>
        <p:nvPicPr>
          <p:cNvPr descr="https://pressbooks.bccampus.ca/businesswritingessentials/wp-content/uploads/sites/982/2020/04/The-Writing-Process.jpg" id="184" name="Google Shape;184;p23"/>
          <p:cNvPicPr preferRelativeResize="0"/>
          <p:nvPr/>
        </p:nvPicPr>
        <p:blipFill rotWithShape="1">
          <a:blip r:embed="rId3">
            <a:alphaModFix/>
          </a:blip>
          <a:srcRect b="0" l="0" r="0" t="0"/>
          <a:stretch/>
        </p:blipFill>
        <p:spPr>
          <a:xfrm>
            <a:off x="731520" y="565264"/>
            <a:ext cx="10922924" cy="565265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The Three-Step Writing Process</a:t>
            </a:r>
            <a:endParaRPr sz="3600">
              <a:latin typeface="Arial"/>
              <a:ea typeface="Arial"/>
              <a:cs typeface="Arial"/>
              <a:sym typeface="Arial"/>
            </a:endParaRPr>
          </a:p>
        </p:txBody>
      </p:sp>
      <p:sp>
        <p:nvSpPr>
          <p:cNvPr id="190" name="Google Shape;190;p24"/>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Williams (2020)</a:t>
            </a:r>
            <a:endParaRPr>
              <a:latin typeface="Arial"/>
              <a:ea typeface="Arial"/>
              <a:cs typeface="Arial"/>
              <a:sym typeface="Arial"/>
            </a:endParaRPr>
          </a:p>
        </p:txBody>
      </p:sp>
      <p:sp>
        <p:nvSpPr>
          <p:cNvPr id="191" name="Google Shape;191;p24"/>
          <p:cNvSpPr txBox="1"/>
          <p:nvPr>
            <p:ph idx="2" type="body"/>
          </p:nvPr>
        </p:nvSpPr>
        <p:spPr>
          <a:xfrm>
            <a:off x="1295400" y="3243262"/>
            <a:ext cx="4718304" cy="2632605"/>
          </a:xfrm>
          <a:prstGeom prst="rect">
            <a:avLst/>
          </a:prstGeom>
          <a:noFill/>
          <a:ln>
            <a:noFill/>
          </a:ln>
        </p:spPr>
        <p:txBody>
          <a:bodyPr anchorCtr="0" anchor="t" bIns="45700" lIns="91425" spcFirstLastPara="1" rIns="91425" wrap="square" tIns="45700">
            <a:normAutofit lnSpcReduction="10000"/>
          </a:bodyPr>
          <a:lstStyle/>
          <a:p>
            <a:pPr indent="-285750" lvl="0" marL="285750" rtl="0" algn="l">
              <a:spcBef>
                <a:spcPts val="0"/>
              </a:spcBef>
              <a:spcAft>
                <a:spcPts val="0"/>
              </a:spcAft>
              <a:buSzPts val="2760"/>
              <a:buChar char="•"/>
            </a:pPr>
            <a:r>
              <a:rPr lang="en-US">
                <a:latin typeface="Arial"/>
                <a:ea typeface="Arial"/>
                <a:cs typeface="Arial"/>
                <a:sym typeface="Arial"/>
              </a:rPr>
              <a:t>Williams (2020) opines that writing is more than just the act of physically writing out words. Thus, it is important to understand the writing process very well to gain more control over it. </a:t>
            </a:r>
            <a:endParaRPr/>
          </a:p>
          <a:p>
            <a:pPr indent="-110490" lvl="0" marL="285750" rtl="0" algn="l">
              <a:spcBef>
                <a:spcPts val="1080"/>
              </a:spcBef>
              <a:spcAft>
                <a:spcPts val="0"/>
              </a:spcAft>
              <a:buSzPts val="2760"/>
              <a:buNone/>
            </a:pPr>
            <a:r>
              <a:t/>
            </a:r>
            <a:endParaRPr/>
          </a:p>
        </p:txBody>
      </p:sp>
      <p:sp>
        <p:nvSpPr>
          <p:cNvPr id="192" name="Google Shape;192;p24"/>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Williams (2020)</a:t>
            </a:r>
            <a:endParaRPr>
              <a:latin typeface="Arial"/>
              <a:ea typeface="Arial"/>
              <a:cs typeface="Arial"/>
              <a:sym typeface="Arial"/>
            </a:endParaRPr>
          </a:p>
        </p:txBody>
      </p:sp>
      <p:sp>
        <p:nvSpPr>
          <p:cNvPr id="193" name="Google Shape;193;p24"/>
          <p:cNvSpPr txBox="1"/>
          <p:nvPr>
            <p:ph idx="4" type="body"/>
          </p:nvPr>
        </p:nvSpPr>
        <p:spPr>
          <a:xfrm>
            <a:off x="6180671" y="3243262"/>
            <a:ext cx="4718304" cy="2632605"/>
          </a:xfrm>
          <a:prstGeom prst="rect">
            <a:avLst/>
          </a:prstGeom>
          <a:noFill/>
          <a:ln>
            <a:noFill/>
          </a:ln>
        </p:spPr>
        <p:txBody>
          <a:bodyPr anchorCtr="0" anchor="t" bIns="45700" lIns="91425" spcFirstLastPara="1" rIns="91425" wrap="square" tIns="45700">
            <a:normAutofit lnSpcReduction="10000"/>
          </a:bodyPr>
          <a:lstStyle/>
          <a:p>
            <a:pPr indent="-285750" lvl="0" marL="285750" rtl="0" algn="l">
              <a:spcBef>
                <a:spcPts val="0"/>
              </a:spcBef>
              <a:spcAft>
                <a:spcPts val="0"/>
              </a:spcAft>
              <a:buSzPts val="2760"/>
              <a:buChar char="•"/>
            </a:pPr>
            <a:r>
              <a:rPr lang="en-US">
                <a:latin typeface="Arial"/>
                <a:ea typeface="Arial"/>
                <a:cs typeface="Arial"/>
                <a:sym typeface="Arial"/>
              </a:rPr>
              <a:t>Williams’ (2020) writing process involves the ‘prewriting’ step where you plan your writing; the ‘write’ step where you write your first draft; and the ‘revise’ step where you improve your draft.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pic>
        <p:nvPicPr>
          <p:cNvPr descr="MB-three-step-writing-process-diagram" id="198" name="Google Shape;198;p25"/>
          <p:cNvPicPr preferRelativeResize="0"/>
          <p:nvPr/>
        </p:nvPicPr>
        <p:blipFill rotWithShape="1">
          <a:blip r:embed="rId3">
            <a:alphaModFix/>
          </a:blip>
          <a:srcRect b="0" l="0" r="0" t="0"/>
          <a:stretch/>
        </p:blipFill>
        <p:spPr>
          <a:xfrm>
            <a:off x="490451" y="498764"/>
            <a:ext cx="11238807" cy="581059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6"/>
          <p:cNvSpPr txBox="1"/>
          <p:nvPr>
            <p:ph type="title"/>
          </p:nvPr>
        </p:nvSpPr>
        <p:spPr>
          <a:xfrm>
            <a:off x="1293811" y="1388534"/>
            <a:ext cx="3718455" cy="13716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The Three-Step Writing Process</a:t>
            </a:r>
            <a:endParaRPr sz="3600">
              <a:latin typeface="Arial"/>
              <a:ea typeface="Arial"/>
              <a:cs typeface="Arial"/>
              <a:sym typeface="Arial"/>
            </a:endParaRPr>
          </a:p>
        </p:txBody>
      </p:sp>
      <p:sp>
        <p:nvSpPr>
          <p:cNvPr id="204" name="Google Shape;204;p26"/>
          <p:cNvSpPr txBox="1"/>
          <p:nvPr>
            <p:ph idx="1" type="body"/>
          </p:nvPr>
        </p:nvSpPr>
        <p:spPr>
          <a:xfrm>
            <a:off x="5418668" y="982131"/>
            <a:ext cx="5469466" cy="489373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2760"/>
              <a:buNone/>
            </a:pPr>
            <a:r>
              <a:rPr b="1" lang="en-US">
                <a:latin typeface="Arial"/>
                <a:ea typeface="Arial"/>
                <a:cs typeface="Arial"/>
                <a:sym typeface="Arial"/>
              </a:rPr>
              <a:t>1. 1 Plan (Pre-writing)</a:t>
            </a:r>
            <a:endParaRPr/>
          </a:p>
          <a:p>
            <a:pPr indent="-285750" lvl="0" marL="285750" rtl="0" algn="l">
              <a:spcBef>
                <a:spcPts val="1080"/>
              </a:spcBef>
              <a:spcAft>
                <a:spcPts val="0"/>
              </a:spcAft>
              <a:buSzPts val="2760"/>
              <a:buChar char="•"/>
            </a:pPr>
            <a:r>
              <a:rPr lang="en-US">
                <a:latin typeface="Arial"/>
                <a:ea typeface="Arial"/>
                <a:cs typeface="Arial"/>
                <a:sym typeface="Arial"/>
              </a:rPr>
              <a:t>Think about planning a wedding in your culture. How much goes into it?</a:t>
            </a:r>
            <a:endParaRPr/>
          </a:p>
          <a:p>
            <a:pPr indent="0" lvl="0" marL="0" rtl="0" algn="l">
              <a:spcBef>
                <a:spcPts val="1080"/>
              </a:spcBef>
              <a:spcAft>
                <a:spcPts val="0"/>
              </a:spcAft>
              <a:buSzPts val="2760"/>
              <a:buNone/>
            </a:pPr>
            <a:r>
              <a:rPr b="1" lang="en-US">
                <a:latin typeface="Arial"/>
                <a:ea typeface="Arial"/>
                <a:cs typeface="Arial"/>
                <a:sym typeface="Arial"/>
              </a:rPr>
              <a:t>1.1.1 Analyze the situation</a:t>
            </a:r>
            <a:endParaRPr/>
          </a:p>
          <a:p>
            <a:pPr indent="-285750" lvl="0" marL="285750" rtl="0" algn="l">
              <a:spcBef>
                <a:spcPts val="1080"/>
              </a:spcBef>
              <a:spcAft>
                <a:spcPts val="0"/>
              </a:spcAft>
              <a:buSzPts val="2760"/>
              <a:buChar char="•"/>
            </a:pPr>
            <a:r>
              <a:rPr lang="en-US">
                <a:latin typeface="Arial"/>
                <a:ea typeface="Arial"/>
                <a:cs typeface="Arial"/>
                <a:sym typeface="Arial"/>
              </a:rPr>
              <a:t>Define the purpose for writing and develop an audience profile </a:t>
            </a:r>
            <a:endParaRPr/>
          </a:p>
          <a:p>
            <a:pPr indent="0" lvl="0" marL="0" rtl="0" algn="l">
              <a:spcBef>
                <a:spcPts val="1080"/>
              </a:spcBef>
              <a:spcAft>
                <a:spcPts val="0"/>
              </a:spcAft>
              <a:buSzPts val="2760"/>
              <a:buNone/>
            </a:pPr>
            <a:r>
              <a:rPr b="1" lang="en-US">
                <a:latin typeface="Arial"/>
                <a:ea typeface="Arial"/>
                <a:cs typeface="Arial"/>
                <a:sym typeface="Arial"/>
              </a:rPr>
              <a:t>1.1.2 Gather information</a:t>
            </a:r>
            <a:endParaRPr/>
          </a:p>
          <a:p>
            <a:pPr indent="-285750" lvl="0" marL="285750" rtl="0" algn="l">
              <a:spcBef>
                <a:spcPts val="1080"/>
              </a:spcBef>
              <a:spcAft>
                <a:spcPts val="0"/>
              </a:spcAft>
              <a:buSzPts val="2760"/>
              <a:buChar char="•"/>
            </a:pPr>
            <a:r>
              <a:rPr lang="en-US">
                <a:latin typeface="Arial"/>
                <a:ea typeface="Arial"/>
                <a:cs typeface="Arial"/>
                <a:sym typeface="Arial"/>
              </a:rPr>
              <a:t>Determine the needs of the audience and how to satisfy audience needs</a:t>
            </a:r>
            <a:endParaRPr/>
          </a:p>
        </p:txBody>
      </p:sp>
      <p:sp>
        <p:nvSpPr>
          <p:cNvPr id="205" name="Google Shape;205;p26"/>
          <p:cNvSpPr txBox="1"/>
          <p:nvPr>
            <p:ph idx="2" type="body"/>
          </p:nvPr>
        </p:nvSpPr>
        <p:spPr>
          <a:xfrm>
            <a:off x="1293811" y="3031065"/>
            <a:ext cx="3718455" cy="2438404"/>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760"/>
              <a:buNone/>
            </a:pPr>
            <a:r>
              <a:rPr lang="en-US" sz="2400">
                <a:latin typeface="Arial"/>
                <a:ea typeface="Arial"/>
                <a:cs typeface="Arial"/>
                <a:sym typeface="Arial"/>
              </a:rPr>
              <a:t>Bovee &amp; Thill (2012) also suggest three main parts: Plan (Pre-writing), Write (Composing), and Complete (Post-writing)</a:t>
            </a:r>
            <a:endParaRPr sz="2400">
              <a:latin typeface="Arial"/>
              <a:ea typeface="Arial"/>
              <a:cs typeface="Arial"/>
              <a:sym typeface="Arial"/>
            </a:endParaRPr>
          </a:p>
          <a:p>
            <a:pPr indent="0" lvl="0" marL="0" rtl="0" algn="ctr">
              <a:spcBef>
                <a:spcPts val="920"/>
              </a:spcBef>
              <a:spcAft>
                <a:spcPts val="0"/>
              </a:spcAft>
              <a:buSzPts val="184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7"/>
          <p:cNvSpPr txBox="1"/>
          <p:nvPr>
            <p:ph type="title"/>
          </p:nvPr>
        </p:nvSpPr>
        <p:spPr>
          <a:xfrm>
            <a:off x="1293811" y="1388534"/>
            <a:ext cx="3718455" cy="13716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b="1" lang="en-US" sz="3600">
                <a:latin typeface="Arial"/>
                <a:ea typeface="Arial"/>
                <a:cs typeface="Arial"/>
                <a:sym typeface="Arial"/>
              </a:rPr>
              <a:t>The Three-Step Writing Process</a:t>
            </a:r>
            <a:endParaRPr b="1" sz="3600">
              <a:latin typeface="Arial"/>
              <a:ea typeface="Arial"/>
              <a:cs typeface="Arial"/>
              <a:sym typeface="Arial"/>
            </a:endParaRPr>
          </a:p>
        </p:txBody>
      </p:sp>
      <p:sp>
        <p:nvSpPr>
          <p:cNvPr id="211" name="Google Shape;211;p27"/>
          <p:cNvSpPr txBox="1"/>
          <p:nvPr>
            <p:ph idx="1" type="body"/>
          </p:nvPr>
        </p:nvSpPr>
        <p:spPr>
          <a:xfrm>
            <a:off x="5418668" y="982131"/>
            <a:ext cx="5695448" cy="489373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2760"/>
              <a:buNone/>
            </a:pPr>
            <a:r>
              <a:rPr b="1" lang="en-US">
                <a:latin typeface="Arial"/>
                <a:ea typeface="Arial"/>
                <a:cs typeface="Arial"/>
                <a:sym typeface="Arial"/>
              </a:rPr>
              <a:t>1.1.3 Select the right delivery vehicle</a:t>
            </a:r>
            <a:endParaRPr/>
          </a:p>
          <a:p>
            <a:pPr indent="0" lvl="0" marL="0" marR="0" rtl="0" algn="just">
              <a:lnSpc>
                <a:spcPct val="107000"/>
              </a:lnSpc>
              <a:spcBef>
                <a:spcPts val="600"/>
              </a:spcBef>
              <a:spcAft>
                <a:spcPts val="0"/>
              </a:spcAft>
              <a:buSzPts val="2760"/>
              <a:buChar char="•"/>
            </a:pPr>
            <a:r>
              <a:rPr lang="en-US">
                <a:latin typeface="Arial"/>
                <a:ea typeface="Arial"/>
                <a:cs typeface="Arial"/>
                <a:sym typeface="Arial"/>
              </a:rPr>
              <a:t>Consider the best channel. For example, a formal report, a written document that presents information, analysis and recommendations on a specific subject. </a:t>
            </a:r>
            <a:endParaRPr>
              <a:latin typeface="Arial"/>
              <a:ea typeface="Arial"/>
              <a:cs typeface="Arial"/>
              <a:sym typeface="Arial"/>
            </a:endParaRPr>
          </a:p>
          <a:p>
            <a:pPr indent="0" lvl="0" marL="0" marR="0" rtl="0" algn="just">
              <a:lnSpc>
                <a:spcPct val="107000"/>
              </a:lnSpc>
              <a:spcBef>
                <a:spcPts val="800"/>
              </a:spcBef>
              <a:spcAft>
                <a:spcPts val="0"/>
              </a:spcAft>
              <a:buSzPts val="2760"/>
              <a:buNone/>
            </a:pPr>
            <a:r>
              <a:rPr b="1" lang="en-US">
                <a:latin typeface="Arial"/>
                <a:ea typeface="Arial"/>
                <a:cs typeface="Arial"/>
                <a:sym typeface="Arial"/>
              </a:rPr>
              <a:t>1.1.4 Organize the information</a:t>
            </a:r>
            <a:endParaRPr/>
          </a:p>
          <a:p>
            <a:pPr indent="0" lvl="0" marL="0" marR="0" rtl="0" algn="just">
              <a:lnSpc>
                <a:spcPct val="107000"/>
              </a:lnSpc>
              <a:spcBef>
                <a:spcPts val="800"/>
              </a:spcBef>
              <a:spcAft>
                <a:spcPts val="0"/>
              </a:spcAft>
              <a:buSzPts val="2760"/>
              <a:buNone/>
            </a:pPr>
            <a:r>
              <a:rPr lang="en-US">
                <a:latin typeface="Arial"/>
                <a:ea typeface="Arial"/>
                <a:cs typeface="Arial"/>
                <a:sym typeface="Arial"/>
              </a:rPr>
              <a:t>Organization involves defining the main idea, limiting the scope, selecting the approach (direct or indirect) and outlining the content. </a:t>
            </a:r>
            <a:endParaRPr/>
          </a:p>
        </p:txBody>
      </p:sp>
      <p:sp>
        <p:nvSpPr>
          <p:cNvPr id="212" name="Google Shape;212;p27"/>
          <p:cNvSpPr txBox="1"/>
          <p:nvPr>
            <p:ph idx="2" type="body"/>
          </p:nvPr>
        </p:nvSpPr>
        <p:spPr>
          <a:xfrm>
            <a:off x="1293811" y="3031065"/>
            <a:ext cx="3718455" cy="2438404"/>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760"/>
              <a:buNone/>
            </a:pPr>
            <a:r>
              <a:rPr lang="en-US" sz="2400">
                <a:latin typeface="Arial"/>
                <a:ea typeface="Arial"/>
                <a:cs typeface="Arial"/>
                <a:sym typeface="Arial"/>
              </a:rPr>
              <a:t>Bovee &amp; Thill (2012) also suggest three main parts: Plan (Pre-writing), Write (Composing), and Complete (Post-writing)</a:t>
            </a:r>
            <a:endParaRPr/>
          </a:p>
          <a:p>
            <a:pPr indent="0" lvl="0" marL="0" rtl="0" algn="ctr">
              <a:spcBef>
                <a:spcPts val="920"/>
              </a:spcBef>
              <a:spcAft>
                <a:spcPts val="0"/>
              </a:spcAft>
              <a:buSzPts val="184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8"/>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The Three-Step Writing Process</a:t>
            </a:r>
            <a:endParaRPr sz="3600">
              <a:latin typeface="Arial"/>
              <a:ea typeface="Arial"/>
              <a:cs typeface="Arial"/>
              <a:sym typeface="Arial"/>
            </a:endParaRPr>
          </a:p>
        </p:txBody>
      </p:sp>
      <p:sp>
        <p:nvSpPr>
          <p:cNvPr id="218" name="Google Shape;218;p28"/>
          <p:cNvSpPr txBox="1"/>
          <p:nvPr>
            <p:ph idx="1" type="body"/>
          </p:nvPr>
        </p:nvSpPr>
        <p:spPr>
          <a:xfrm>
            <a:off x="1295401" y="2556931"/>
            <a:ext cx="9601196" cy="3669301"/>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2760"/>
              <a:buNone/>
            </a:pPr>
            <a:r>
              <a:rPr b="1" lang="en-US">
                <a:latin typeface="Arial"/>
                <a:ea typeface="Arial"/>
                <a:cs typeface="Arial"/>
                <a:sym typeface="Arial"/>
              </a:rPr>
              <a:t>1.2 Write</a:t>
            </a:r>
            <a:endParaRPr/>
          </a:p>
          <a:p>
            <a:pPr indent="0" lvl="0" marL="0" rtl="0" algn="l">
              <a:spcBef>
                <a:spcPts val="1080"/>
              </a:spcBef>
              <a:spcAft>
                <a:spcPts val="0"/>
              </a:spcAft>
              <a:buSzPts val="2760"/>
              <a:buNone/>
            </a:pPr>
            <a:r>
              <a:rPr b="1" lang="en-US">
                <a:latin typeface="Arial"/>
                <a:ea typeface="Arial"/>
                <a:cs typeface="Arial"/>
                <a:sym typeface="Arial"/>
              </a:rPr>
              <a:t>Adapt to the audience</a:t>
            </a:r>
            <a:endParaRPr/>
          </a:p>
          <a:p>
            <a:pPr indent="-285750" lvl="0" marL="285750" rtl="0" algn="l">
              <a:spcBef>
                <a:spcPts val="1080"/>
              </a:spcBef>
              <a:spcAft>
                <a:spcPts val="0"/>
              </a:spcAft>
              <a:buSzPts val="2760"/>
              <a:buChar char="•"/>
            </a:pPr>
            <a:r>
              <a:rPr lang="en-US">
                <a:latin typeface="Arial"/>
                <a:ea typeface="Arial"/>
                <a:cs typeface="Arial"/>
                <a:sym typeface="Arial"/>
              </a:rPr>
              <a:t>The second step of the writing process is to write which involves adapting to your audience as well as composing the message. </a:t>
            </a:r>
            <a:endParaRPr>
              <a:latin typeface="Arial"/>
              <a:ea typeface="Arial"/>
              <a:cs typeface="Arial"/>
              <a:sym typeface="Arial"/>
            </a:endParaRPr>
          </a:p>
          <a:p>
            <a:pPr indent="-285750" lvl="0" marL="285750" rtl="0" algn="l">
              <a:spcBef>
                <a:spcPts val="1080"/>
              </a:spcBef>
              <a:spcAft>
                <a:spcPts val="0"/>
              </a:spcAft>
              <a:buSzPts val="2760"/>
              <a:buChar char="•"/>
            </a:pPr>
            <a:r>
              <a:rPr lang="en-US">
                <a:latin typeface="Arial"/>
                <a:ea typeface="Arial"/>
                <a:cs typeface="Arial"/>
                <a:sym typeface="Arial"/>
              </a:rPr>
              <a:t>Adapting to the audience means being sensitive to the audience’s needs since most people only attend to communication they think will benefit them. </a:t>
            </a:r>
            <a:endParaRPr>
              <a:latin typeface="Arial"/>
              <a:ea typeface="Arial"/>
              <a:cs typeface="Arial"/>
              <a:sym typeface="Arial"/>
            </a:endParaRPr>
          </a:p>
          <a:p>
            <a:pPr indent="-285750" lvl="0" marL="285750" rtl="0" algn="l">
              <a:spcBef>
                <a:spcPts val="1080"/>
              </a:spcBef>
              <a:spcAft>
                <a:spcPts val="0"/>
              </a:spcAft>
              <a:buSzPts val="2760"/>
              <a:buChar char="•"/>
            </a:pPr>
            <a:r>
              <a:rPr lang="en-US">
                <a:latin typeface="Arial"/>
                <a:ea typeface="Arial"/>
                <a:cs typeface="Arial"/>
                <a:sym typeface="Arial"/>
              </a:rPr>
              <a:t>If they think you do not care about their needs, they will not pay attention.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9"/>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The Three-Step Writing Process</a:t>
            </a:r>
            <a:endParaRPr sz="3600"/>
          </a:p>
        </p:txBody>
      </p:sp>
      <p:sp>
        <p:nvSpPr>
          <p:cNvPr id="224" name="Google Shape;224;p29"/>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lang="en-US">
                <a:latin typeface="Arial"/>
                <a:ea typeface="Arial"/>
                <a:cs typeface="Arial"/>
                <a:sym typeface="Arial"/>
              </a:rPr>
              <a:t>One way to show audiences that you care is by using the ‘You’ attitude which in essence involves the reader and makes them feel a part of the process. </a:t>
            </a:r>
            <a:endParaRPr>
              <a:latin typeface="Arial"/>
              <a:ea typeface="Arial"/>
              <a:cs typeface="Arial"/>
              <a:sym typeface="Arial"/>
            </a:endParaRPr>
          </a:p>
          <a:p>
            <a:pPr indent="-285750" lvl="0" marL="285750" rtl="0" algn="l">
              <a:spcBef>
                <a:spcPts val="1080"/>
              </a:spcBef>
              <a:spcAft>
                <a:spcPts val="0"/>
              </a:spcAft>
              <a:buSzPts val="2760"/>
              <a:buChar char="•"/>
            </a:pPr>
            <a:r>
              <a:rPr lang="en-US">
                <a:latin typeface="Arial"/>
                <a:ea typeface="Arial"/>
                <a:cs typeface="Arial"/>
                <a:sym typeface="Arial"/>
              </a:rPr>
              <a:t>The ‘You’ attitude is audience-centered communication which takes care of the audience’s wishes, hopes, preferences and interests. </a:t>
            </a:r>
            <a:endParaRPr>
              <a:latin typeface="Arial"/>
              <a:ea typeface="Arial"/>
              <a:cs typeface="Arial"/>
              <a:sym typeface="Arial"/>
            </a:endParaRPr>
          </a:p>
          <a:p>
            <a:pPr indent="-285750" lvl="0" marL="285750" rtl="0" algn="l">
              <a:spcBef>
                <a:spcPts val="1080"/>
              </a:spcBef>
              <a:spcAft>
                <a:spcPts val="0"/>
              </a:spcAft>
              <a:buSzPts val="2760"/>
              <a:buChar char="•"/>
            </a:pPr>
            <a:r>
              <a:rPr lang="en-US">
                <a:latin typeface="Arial"/>
                <a:ea typeface="Arial"/>
                <a:cs typeface="Arial"/>
                <a:sym typeface="Arial"/>
              </a:rPr>
              <a:t>Bovee and Thill (2012) suggest that the simplest way to use the ‘You’ attitude is to replace terms like ‘I’ ‘me’ ‘us’ and ‘ours’ with ‘you’ and ‘yours’ as demonstrated below:</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30"/>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graphicFrame>
        <p:nvGraphicFramePr>
          <p:cNvPr id="230" name="Google Shape;230;p30"/>
          <p:cNvGraphicFramePr/>
          <p:nvPr/>
        </p:nvGraphicFramePr>
        <p:xfrm>
          <a:off x="1295401" y="2859579"/>
          <a:ext cx="3000000" cy="3000000"/>
        </p:xfrm>
        <a:graphic>
          <a:graphicData uri="http://schemas.openxmlformats.org/drawingml/2006/table">
            <a:tbl>
              <a:tblPr>
                <a:noFill/>
                <a:tableStyleId>{3615BB51-481C-40DA-AA11-6DD622CDD695}</a:tableStyleId>
              </a:tblPr>
              <a:tblGrid>
                <a:gridCol w="4800600"/>
                <a:gridCol w="4800600"/>
              </a:tblGrid>
              <a:tr h="1556150">
                <a:tc>
                  <a:txBody>
                    <a:bodyPr/>
                    <a:lstStyle/>
                    <a:p>
                      <a:pPr indent="0" lvl="0" marL="0" marR="0" rtl="0" algn="just">
                        <a:lnSpc>
                          <a:spcPct val="107000"/>
                        </a:lnSpc>
                        <a:spcBef>
                          <a:spcPts val="0"/>
                        </a:spcBef>
                        <a:spcAft>
                          <a:spcPts val="0"/>
                        </a:spcAft>
                        <a:buNone/>
                      </a:pPr>
                      <a:r>
                        <a:rPr lang="en-US" sz="2400" u="none" cap="none" strike="noStrike">
                          <a:latin typeface="Arial"/>
                          <a:ea typeface="Arial"/>
                          <a:cs typeface="Arial"/>
                          <a:sym typeface="Arial"/>
                        </a:rPr>
                        <a:t>Tuesday is the only day that </a:t>
                      </a:r>
                      <a:r>
                        <a:rPr b="1" lang="en-US" sz="2400" u="none" cap="none" strike="noStrike">
                          <a:latin typeface="Arial"/>
                          <a:ea typeface="Arial"/>
                          <a:cs typeface="Arial"/>
                          <a:sym typeface="Arial"/>
                        </a:rPr>
                        <a:t>we</a:t>
                      </a:r>
                      <a:r>
                        <a:rPr lang="en-US" sz="2400" u="none" cap="none" strike="noStrike">
                          <a:latin typeface="Arial"/>
                          <a:ea typeface="Arial"/>
                          <a:cs typeface="Arial"/>
                          <a:sym typeface="Arial"/>
                        </a:rPr>
                        <a:t> can promise a quick response to purchase order requests; </a:t>
                      </a:r>
                      <a:r>
                        <a:rPr b="1" lang="en-US" sz="2400" u="none" cap="none" strike="noStrike">
                          <a:latin typeface="Arial"/>
                          <a:ea typeface="Arial"/>
                          <a:cs typeface="Arial"/>
                          <a:sym typeface="Arial"/>
                        </a:rPr>
                        <a:t>we</a:t>
                      </a:r>
                      <a:r>
                        <a:rPr lang="en-US" sz="2400" u="none" cap="none" strike="noStrike">
                          <a:latin typeface="Arial"/>
                          <a:ea typeface="Arial"/>
                          <a:cs typeface="Arial"/>
                          <a:sym typeface="Arial"/>
                        </a:rPr>
                        <a:t> are swamped the rest of the week.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2400" u="none" cap="none" strike="noStrike">
                          <a:latin typeface="Arial"/>
                          <a:ea typeface="Arial"/>
                          <a:cs typeface="Arial"/>
                          <a:sym typeface="Arial"/>
                        </a:rPr>
                        <a:t>If </a:t>
                      </a:r>
                      <a:r>
                        <a:rPr b="1" lang="en-US" sz="2400" u="none" cap="none" strike="noStrike">
                          <a:latin typeface="Arial"/>
                          <a:ea typeface="Arial"/>
                          <a:cs typeface="Arial"/>
                          <a:sym typeface="Arial"/>
                        </a:rPr>
                        <a:t>you </a:t>
                      </a:r>
                      <a:r>
                        <a:rPr lang="en-US" sz="2400" u="none" cap="none" strike="noStrike">
                          <a:latin typeface="Arial"/>
                          <a:ea typeface="Arial"/>
                          <a:cs typeface="Arial"/>
                          <a:sym typeface="Arial"/>
                        </a:rPr>
                        <a:t>need a quick response, please submit </a:t>
                      </a:r>
                      <a:r>
                        <a:rPr b="1" lang="en-US" sz="2400" u="none" cap="none" strike="noStrike">
                          <a:latin typeface="Arial"/>
                          <a:ea typeface="Arial"/>
                          <a:cs typeface="Arial"/>
                          <a:sym typeface="Arial"/>
                        </a:rPr>
                        <a:t>your </a:t>
                      </a:r>
                      <a:r>
                        <a:rPr lang="en-US" sz="2400" u="none" cap="none" strike="noStrike">
                          <a:latin typeface="Arial"/>
                          <a:ea typeface="Arial"/>
                          <a:cs typeface="Arial"/>
                          <a:sym typeface="Arial"/>
                        </a:rPr>
                        <a:t>purchase order requests by Tuesday.</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037425">
                <a:tc>
                  <a:txBody>
                    <a:bodyPr/>
                    <a:lstStyle/>
                    <a:p>
                      <a:pPr indent="0" lvl="0" marL="0" marR="0" rtl="0" algn="just">
                        <a:lnSpc>
                          <a:spcPct val="107000"/>
                        </a:lnSpc>
                        <a:spcBef>
                          <a:spcPts val="0"/>
                        </a:spcBef>
                        <a:spcAft>
                          <a:spcPts val="0"/>
                        </a:spcAft>
                        <a:buNone/>
                      </a:pPr>
                      <a:r>
                        <a:rPr b="1" lang="en-US" sz="2400" u="none" cap="none" strike="noStrike">
                          <a:latin typeface="Arial"/>
                          <a:ea typeface="Arial"/>
                          <a:cs typeface="Arial"/>
                          <a:sym typeface="Arial"/>
                        </a:rPr>
                        <a:t>We</a:t>
                      </a:r>
                      <a:r>
                        <a:rPr lang="en-US" sz="2400" u="none" cap="none" strike="noStrike">
                          <a:latin typeface="Arial"/>
                          <a:ea typeface="Arial"/>
                          <a:cs typeface="Arial"/>
                          <a:sym typeface="Arial"/>
                        </a:rPr>
                        <a:t> can offer MP3 players with 50-70 or 100 gigabytes of storage capacity.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b="1" lang="en-US" sz="2400" u="none" cap="none" strike="noStrike">
                          <a:latin typeface="Arial"/>
                          <a:ea typeface="Arial"/>
                          <a:cs typeface="Arial"/>
                          <a:sym typeface="Arial"/>
                        </a:rPr>
                        <a:t>You</a:t>
                      </a:r>
                      <a:r>
                        <a:rPr lang="en-US" sz="2400" u="none" cap="none" strike="noStrike">
                          <a:latin typeface="Arial"/>
                          <a:ea typeface="Arial"/>
                          <a:cs typeface="Arial"/>
                          <a:sym typeface="Arial"/>
                        </a:rPr>
                        <a:t> can choose an MP3 player with 50-70 or 100 gigabytes of storage capacity.</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31"/>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236" name="Google Shape;236;p31"/>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92500" lnSpcReduction="10000"/>
          </a:bodyPr>
          <a:lstStyle/>
          <a:p>
            <a:pPr indent="-285750" lvl="0" marL="285750" rtl="0" algn="l">
              <a:spcBef>
                <a:spcPts val="0"/>
              </a:spcBef>
              <a:spcAft>
                <a:spcPts val="0"/>
              </a:spcAft>
              <a:buSzPct val="115000"/>
              <a:buChar char="•"/>
            </a:pPr>
            <a:r>
              <a:rPr lang="en-US">
                <a:latin typeface="Arial"/>
                <a:ea typeface="Arial"/>
                <a:cs typeface="Arial"/>
                <a:sym typeface="Arial"/>
              </a:rPr>
              <a:t>Using the ‘You’ attitude shows the audience that the communication is about them, not you, the sender. However, Bovee and Thill (2012) advise that using ‘You’ may not always work. There are times the ‘You’ attitude can sound condescending, authoritative and rude. For example:</a:t>
            </a:r>
            <a:endParaRPr/>
          </a:p>
          <a:p>
            <a:pPr indent="0" lvl="0" marL="0" rtl="0" algn="l">
              <a:spcBef>
                <a:spcPts val="1044"/>
              </a:spcBef>
              <a:spcAft>
                <a:spcPts val="0"/>
              </a:spcAft>
              <a:buSzPct val="115000"/>
              <a:buNone/>
            </a:pPr>
            <a:r>
              <a:rPr lang="en-US">
                <a:latin typeface="Arial"/>
                <a:ea typeface="Arial"/>
                <a:cs typeface="Arial"/>
                <a:sym typeface="Arial"/>
              </a:rPr>
              <a:t>    Wrong: You did not bring in your goods on time for packaging hence the         	           delay.</a:t>
            </a:r>
            <a:endParaRPr/>
          </a:p>
          <a:p>
            <a:pPr indent="0" lvl="0" marL="0" rtl="0" algn="l">
              <a:spcBef>
                <a:spcPts val="1044"/>
              </a:spcBef>
              <a:spcAft>
                <a:spcPts val="0"/>
              </a:spcAft>
              <a:buSzPct val="115000"/>
              <a:buNone/>
            </a:pPr>
            <a:r>
              <a:rPr lang="en-US">
                <a:latin typeface="Arial"/>
                <a:ea typeface="Arial"/>
                <a:cs typeface="Arial"/>
                <a:sym typeface="Arial"/>
              </a:rPr>
              <a:t>    Right: The goods were not delivered on time for packaging. </a:t>
            </a:r>
            <a:endParaRPr/>
          </a:p>
          <a:p>
            <a:pPr indent="-285750" lvl="0" marL="285750" rtl="0" algn="l">
              <a:spcBef>
                <a:spcPts val="1044"/>
              </a:spcBef>
              <a:spcAft>
                <a:spcPts val="0"/>
              </a:spcAft>
              <a:buSzPct val="115000"/>
              <a:buChar char="•"/>
            </a:pPr>
            <a:r>
              <a:rPr lang="en-US">
                <a:latin typeface="Arial"/>
                <a:ea typeface="Arial"/>
                <a:cs typeface="Arial"/>
                <a:sym typeface="Arial"/>
              </a:rPr>
              <a:t>So, using ‘You’ should not only be about the pronoun, but about you displaying a genuine interest in the audience.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2"/>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242" name="Google Shape;242;p32"/>
          <p:cNvSpPr txBox="1"/>
          <p:nvPr>
            <p:ph idx="1" type="body"/>
          </p:nvPr>
        </p:nvSpPr>
        <p:spPr>
          <a:xfrm>
            <a:off x="1295401" y="2385753"/>
            <a:ext cx="9601196" cy="3865417"/>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l">
              <a:spcBef>
                <a:spcPts val="0"/>
              </a:spcBef>
              <a:spcAft>
                <a:spcPts val="0"/>
              </a:spcAft>
              <a:buSzPct val="115000"/>
              <a:buChar char="•"/>
            </a:pPr>
            <a:r>
              <a:rPr lang="en-US">
                <a:latin typeface="Arial"/>
                <a:ea typeface="Arial"/>
                <a:cs typeface="Arial"/>
                <a:sym typeface="Arial"/>
              </a:rPr>
              <a:t>Being polite (choosing words carefully to reflect politeness) is another way to demonstrate that you care for your audience. You must maintain standards of etiquette no matter how provocative the client might be. You have heard of the saying, “The customer is king.” Venting out your frustrations to your customer, colleagues and other stakeholders should not arise because you will jeopardize the goodwill your company enjoys. </a:t>
            </a:r>
            <a:endParaRPr>
              <a:latin typeface="Arial"/>
              <a:ea typeface="Arial"/>
              <a:cs typeface="Arial"/>
              <a:sym typeface="Arial"/>
            </a:endParaRPr>
          </a:p>
          <a:p>
            <a:pPr indent="-285750" lvl="0" marL="285750" rtl="0" algn="l">
              <a:spcBef>
                <a:spcPts val="1044"/>
              </a:spcBef>
              <a:spcAft>
                <a:spcPts val="0"/>
              </a:spcAft>
              <a:buSzPct val="115000"/>
              <a:buChar char="•"/>
            </a:pPr>
            <a:r>
              <a:rPr lang="en-US">
                <a:latin typeface="Arial"/>
                <a:ea typeface="Arial"/>
                <a:cs typeface="Arial"/>
                <a:sym typeface="Arial"/>
              </a:rPr>
              <a:t>Bovee and Thill (2012) advise that we demonstrate diplomatic skills through emotional intelligence and offer the following example:</a:t>
            </a:r>
            <a:endParaRPr/>
          </a:p>
          <a:p>
            <a:pPr indent="-285750" lvl="0" marL="285750" rtl="0" algn="l">
              <a:spcBef>
                <a:spcPts val="1044"/>
              </a:spcBef>
              <a:spcAft>
                <a:spcPts val="0"/>
              </a:spcAft>
              <a:buSzPct val="115000"/>
              <a:buChar char="•"/>
            </a:pPr>
            <a:r>
              <a:rPr lang="en-US">
                <a:latin typeface="Arial"/>
                <a:ea typeface="Arial"/>
                <a:cs typeface="Arial"/>
                <a:sym typeface="Arial"/>
              </a:rPr>
              <a:t>Wrong: Once again, you have managed to bring down the entire website 	          through your incompetent programming.</a:t>
            </a:r>
            <a:endParaRPr/>
          </a:p>
          <a:p>
            <a:pPr indent="-285750" lvl="0" marL="285750" rtl="0" algn="l">
              <a:spcBef>
                <a:spcPts val="1044"/>
              </a:spcBef>
              <a:spcAft>
                <a:spcPts val="0"/>
              </a:spcAft>
              <a:buSzPct val="115000"/>
              <a:buChar char="•"/>
            </a:pPr>
            <a:r>
              <a:rPr lang="en-US">
                <a:latin typeface="Arial"/>
                <a:ea typeface="Arial"/>
                <a:cs typeface="Arial"/>
                <a:sym typeface="Arial"/>
              </a:rPr>
              <a:t>Right: Let’s review the last website update to explore ways to improve the 	        process.</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33"/>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248" name="Google Shape;248;p33"/>
          <p:cNvSpPr txBox="1"/>
          <p:nvPr>
            <p:ph idx="1" type="body"/>
          </p:nvPr>
        </p:nvSpPr>
        <p:spPr>
          <a:xfrm>
            <a:off x="1295401" y="2556932"/>
            <a:ext cx="9601196" cy="3636050"/>
          </a:xfrm>
          <a:prstGeom prst="rect">
            <a:avLst/>
          </a:prstGeom>
          <a:noFill/>
          <a:ln>
            <a:noFill/>
          </a:ln>
        </p:spPr>
        <p:txBody>
          <a:bodyPr anchorCtr="0" anchor="t" bIns="45700" lIns="91425" spcFirstLastPara="1" rIns="91425" wrap="square" tIns="45700">
            <a:normAutofit fontScale="85000" lnSpcReduction="10000"/>
          </a:bodyPr>
          <a:lstStyle/>
          <a:p>
            <a:pPr indent="-285750" lvl="0" marL="285750" rtl="0" algn="l">
              <a:spcBef>
                <a:spcPts val="0"/>
              </a:spcBef>
              <a:spcAft>
                <a:spcPts val="0"/>
              </a:spcAft>
              <a:buSzPct val="115000"/>
              <a:buChar char="•"/>
            </a:pPr>
            <a:r>
              <a:rPr lang="en-US">
                <a:latin typeface="Arial"/>
                <a:ea typeface="Arial"/>
                <a:cs typeface="Arial"/>
                <a:sym typeface="Arial"/>
              </a:rPr>
              <a:t>Ensuring positive emphasis. In life, there seems to be more bad than good news. I often tend to think most people get drawn into bad news faster than in the good, and some people actually thrive in chaotic situations. Not so in the business world. While we can never hide negative news, we must always find something positive to accompany the bad news. Making the effort to emphasize the positive in the midst of negativity will help foster a good relationship with your audience. So, avoid a negative tone even when you must deliver negative news. Here is an example:</a:t>
            </a:r>
            <a:endParaRPr/>
          </a:p>
          <a:p>
            <a:pPr indent="0" lvl="0" marL="0" rtl="0" algn="l">
              <a:spcBef>
                <a:spcPts val="1008"/>
              </a:spcBef>
              <a:spcAft>
                <a:spcPts val="0"/>
              </a:spcAft>
              <a:buSzPct val="115000"/>
              <a:buNone/>
            </a:pPr>
            <a:r>
              <a:rPr b="1" lang="en-US">
                <a:latin typeface="Arial"/>
                <a:ea typeface="Arial"/>
                <a:cs typeface="Arial"/>
                <a:sym typeface="Arial"/>
              </a:rPr>
              <a:t>    Wrong</a:t>
            </a:r>
            <a:r>
              <a:rPr lang="en-US">
                <a:latin typeface="Arial"/>
                <a:ea typeface="Arial"/>
                <a:cs typeface="Arial"/>
                <a:sym typeface="Arial"/>
              </a:rPr>
              <a:t>: It is impossible to fix your curtains today.</a:t>
            </a:r>
            <a:endParaRPr/>
          </a:p>
          <a:p>
            <a:pPr indent="0" lvl="0" marL="0" rtl="0" algn="l">
              <a:spcBef>
                <a:spcPts val="1008"/>
              </a:spcBef>
              <a:spcAft>
                <a:spcPts val="0"/>
              </a:spcAft>
              <a:buSzPct val="115000"/>
              <a:buNone/>
            </a:pPr>
            <a:r>
              <a:rPr b="1" lang="en-US">
                <a:latin typeface="Arial"/>
                <a:ea typeface="Arial"/>
                <a:cs typeface="Arial"/>
                <a:sym typeface="Arial"/>
              </a:rPr>
              <a:t>    Right</a:t>
            </a:r>
            <a:r>
              <a:rPr lang="en-US">
                <a:latin typeface="Arial"/>
                <a:ea typeface="Arial"/>
                <a:cs typeface="Arial"/>
                <a:sym typeface="Arial"/>
              </a:rPr>
              <a:t>: Your curtains will be ready on Wednesday. Meanwhile, can we send 	  		  someone over to fix temporary ones today?</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3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The Three-Step Writing Process</a:t>
            </a:r>
            <a:endParaRPr/>
          </a:p>
        </p:txBody>
      </p:sp>
      <p:sp>
        <p:nvSpPr>
          <p:cNvPr id="254" name="Google Shape;254;p34"/>
          <p:cNvSpPr txBox="1"/>
          <p:nvPr>
            <p:ph idx="1" type="body"/>
          </p:nvPr>
        </p:nvSpPr>
        <p:spPr>
          <a:xfrm>
            <a:off x="1295401" y="2435629"/>
            <a:ext cx="9601196" cy="3823855"/>
          </a:xfrm>
          <a:prstGeom prst="rect">
            <a:avLst/>
          </a:prstGeom>
          <a:noFill/>
          <a:ln>
            <a:noFill/>
          </a:ln>
        </p:spPr>
        <p:txBody>
          <a:bodyPr anchorCtr="0" anchor="t" bIns="45700" lIns="91425" spcFirstLastPara="1" rIns="91425" wrap="square" tIns="45700">
            <a:normAutofit fontScale="85000" lnSpcReduction="20000"/>
          </a:bodyPr>
          <a:lstStyle/>
          <a:p>
            <a:pPr indent="-285750" lvl="0" marL="285750" rtl="0" algn="l">
              <a:spcBef>
                <a:spcPts val="0"/>
              </a:spcBef>
              <a:spcAft>
                <a:spcPts val="0"/>
              </a:spcAft>
              <a:buSzPct val="115000"/>
              <a:buChar char="•"/>
            </a:pPr>
            <a:r>
              <a:rPr lang="en-US">
                <a:latin typeface="Arial"/>
                <a:ea typeface="Arial"/>
                <a:cs typeface="Arial"/>
                <a:sym typeface="Arial"/>
              </a:rPr>
              <a:t>Try not to focus on the mistakes or shortcomings of your audience or using words that can offend. Instead, you can emphasize solutions to problems or use euphemisms. For example, instead of ‘disabled people’ you can use ‘people abled differently.’ However, Bovee and Thill (2012) caution against overuse of euphemisms because they can be misused. They can be annoying when people are forced to ‘read between the line’ and unethical if they hide the truth. For example, avoiding to use the words ‘lay off’ when the company wants to fire some employees. Consider the following quotation:</a:t>
            </a:r>
            <a:endParaRPr/>
          </a:p>
          <a:p>
            <a:pPr indent="0" lvl="0" marL="0" rtl="0" algn="l">
              <a:spcBef>
                <a:spcPts val="1008"/>
              </a:spcBef>
              <a:spcAft>
                <a:spcPts val="0"/>
              </a:spcAft>
              <a:buSzPct val="115000"/>
              <a:buNone/>
            </a:pPr>
            <a:r>
              <a:rPr lang="en-US">
                <a:latin typeface="Arial"/>
                <a:ea typeface="Arial"/>
                <a:cs typeface="Arial"/>
                <a:sym typeface="Arial"/>
              </a:rPr>
              <a:t>	“If you are considering using a euphemism, ask yourself this question: Are 	trying to protect the reader’s feelings or your own feelings? Even if it is 	unpleasant, people generally respond better to an honest message delivered 	with integrity than they do to a sugar-coated message that obscures the truth.” 	(Bovee &amp; Thill, 2012).</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5"/>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The Three-Step Writing Process</a:t>
            </a:r>
            <a:endParaRPr/>
          </a:p>
        </p:txBody>
      </p:sp>
      <p:sp>
        <p:nvSpPr>
          <p:cNvPr id="260" name="Google Shape;260;p35"/>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l">
              <a:spcBef>
                <a:spcPts val="0"/>
              </a:spcBef>
              <a:spcAft>
                <a:spcPts val="0"/>
              </a:spcAft>
              <a:buSzPct val="115000"/>
              <a:buChar char="•"/>
            </a:pPr>
            <a:r>
              <a:rPr lang="en-US">
                <a:latin typeface="Arial"/>
                <a:ea typeface="Arial"/>
                <a:cs typeface="Arial"/>
                <a:sym typeface="Arial"/>
              </a:rPr>
              <a:t>Using unbiased language can also assist with adapting to audience needs. It means you have not discriminated against any group of people. It means avoiding unfair and unethical language that groups people based on their personal features like race, disability, gender, age, ethnicity, and so on.</a:t>
            </a:r>
            <a:endParaRPr/>
          </a:p>
          <a:p>
            <a:pPr indent="-285750" lvl="0" marL="285750" rtl="0" algn="l">
              <a:spcBef>
                <a:spcPts val="1044"/>
              </a:spcBef>
              <a:spcAft>
                <a:spcPts val="0"/>
              </a:spcAft>
              <a:buSzPct val="115000"/>
              <a:buChar char="•"/>
            </a:pPr>
            <a:r>
              <a:rPr lang="en-US">
                <a:latin typeface="Arial"/>
                <a:ea typeface="Arial"/>
                <a:cs typeface="Arial"/>
                <a:sym typeface="Arial"/>
              </a:rPr>
              <a:t>Biased language can be realized through gender-discriminatory language such as ‘chairman.’ You can avoid pronouns like ‘he’ or ‘she’ and use ‘they’ or refer to them as ‘chairperson.’ In some cases, all genders are referred to as ‘he,’ while in others, women prefer to be addressed as ‘Ms.’ instead of ‘Miss’ or ‘Mrs.’</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36"/>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266" name="Google Shape;266;p36"/>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lnSpcReduction="10000"/>
          </a:bodyPr>
          <a:lstStyle/>
          <a:p>
            <a:pPr indent="-285750" lvl="0" marL="285750" rtl="0" algn="l">
              <a:spcBef>
                <a:spcPts val="0"/>
              </a:spcBef>
              <a:spcAft>
                <a:spcPts val="0"/>
              </a:spcAft>
              <a:buSzPts val="2760"/>
              <a:buChar char="•"/>
            </a:pPr>
            <a:r>
              <a:rPr lang="en-US">
                <a:latin typeface="Arial"/>
                <a:ea typeface="Arial"/>
                <a:cs typeface="Arial"/>
                <a:sym typeface="Arial"/>
              </a:rPr>
              <a:t>Biased language can also be realized through race, and this can show discrimination against a particular race or ethnicity. For example, ‘Nigger,’ or ‘Please, give that Somali the report to go through before handing it in.’</a:t>
            </a:r>
            <a:endParaRPr/>
          </a:p>
          <a:p>
            <a:pPr indent="-285750" lvl="0" marL="285750" rtl="0" algn="l">
              <a:spcBef>
                <a:spcPts val="1080"/>
              </a:spcBef>
              <a:spcAft>
                <a:spcPts val="0"/>
              </a:spcAft>
              <a:buSzPts val="2760"/>
              <a:buChar char="•"/>
            </a:pPr>
            <a:r>
              <a:rPr lang="en-US">
                <a:latin typeface="Arial"/>
                <a:ea typeface="Arial"/>
                <a:cs typeface="Arial"/>
                <a:sym typeface="Arial"/>
              </a:rPr>
              <a:t>Disability should never arise in business communication, unless it’s relevant in that communication. Avoid using terminologies like ‘retard’ or ‘cripple.’ Also, recognize the person in a person living with disability and not his/her disability. For example, instead of ‘blind employee’ use ‘employee with visual impairment.’</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37"/>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272" name="Google Shape;272;p37"/>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Biased language</a:t>
            </a:r>
            <a:endParaRPr>
              <a:latin typeface="Arial"/>
              <a:ea typeface="Arial"/>
              <a:cs typeface="Arial"/>
              <a:sym typeface="Arial"/>
            </a:endParaRPr>
          </a:p>
        </p:txBody>
      </p:sp>
      <p:pic>
        <p:nvPicPr>
          <p:cNvPr descr="&lt;strong&gt;Bias&lt;/strong&gt; - Free of Charge Creative Commons Typewriter image" id="273" name="Google Shape;273;p37"/>
          <p:cNvPicPr preferRelativeResize="0"/>
          <p:nvPr>
            <p:ph idx="2" type="body"/>
          </p:nvPr>
        </p:nvPicPr>
        <p:blipFill rotWithShape="1">
          <a:blip r:embed="rId3">
            <a:alphaModFix/>
          </a:blip>
          <a:srcRect b="0" l="0" r="0" t="0"/>
          <a:stretch/>
        </p:blipFill>
        <p:spPr>
          <a:xfrm>
            <a:off x="698269" y="3243263"/>
            <a:ext cx="5394960" cy="2949575"/>
          </a:xfrm>
          <a:prstGeom prst="rect">
            <a:avLst/>
          </a:prstGeom>
          <a:noFill/>
          <a:ln>
            <a:noFill/>
          </a:ln>
        </p:spPr>
      </p:pic>
      <p:sp>
        <p:nvSpPr>
          <p:cNvPr id="274" name="Google Shape;274;p37"/>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Biased language</a:t>
            </a:r>
            <a:endParaRPr>
              <a:latin typeface="Arial"/>
              <a:ea typeface="Arial"/>
              <a:cs typeface="Arial"/>
              <a:sym typeface="Arial"/>
            </a:endParaRPr>
          </a:p>
        </p:txBody>
      </p:sp>
      <p:sp>
        <p:nvSpPr>
          <p:cNvPr id="275" name="Google Shape;275;p37"/>
          <p:cNvSpPr txBox="1"/>
          <p:nvPr>
            <p:ph idx="4" type="body"/>
          </p:nvPr>
        </p:nvSpPr>
        <p:spPr>
          <a:xfrm>
            <a:off x="6013704" y="3243262"/>
            <a:ext cx="5524361" cy="3074411"/>
          </a:xfrm>
          <a:prstGeom prst="rect">
            <a:avLst/>
          </a:prstGeom>
          <a:noFill/>
          <a:ln>
            <a:noFill/>
          </a:ln>
        </p:spPr>
        <p:txBody>
          <a:bodyPr anchorCtr="0" anchor="t" bIns="45700" lIns="91425" spcFirstLastPara="1" rIns="91425" wrap="square" tIns="45700">
            <a:noAutofit/>
          </a:bodyPr>
          <a:lstStyle/>
          <a:p>
            <a:pPr indent="-285750" lvl="0" marL="285750" rtl="0" algn="l">
              <a:spcBef>
                <a:spcPts val="0"/>
              </a:spcBef>
              <a:spcAft>
                <a:spcPts val="0"/>
              </a:spcAft>
              <a:buSzPts val="2300"/>
              <a:buChar char="•"/>
            </a:pPr>
            <a:r>
              <a:rPr lang="en-US" sz="2000">
                <a:latin typeface="Arial"/>
                <a:ea typeface="Arial"/>
                <a:cs typeface="Arial"/>
                <a:sym typeface="Arial"/>
              </a:rPr>
              <a:t>Age bias can come in when we mention age, yet it has no relevance to the communication. When referring to people who are advanced in age, we can use age-responsive terms like ‘senior citizen’ instead of ‘old people’ because the former carries some respect around it. The opposite can also be the case when we dismiss a younger person with claims of inexperience.</a:t>
            </a:r>
            <a:endParaRPr/>
          </a:p>
          <a:p>
            <a:pPr indent="-183515" lvl="0" marL="285750" rtl="0" algn="l">
              <a:spcBef>
                <a:spcPts val="880"/>
              </a:spcBef>
              <a:spcAft>
                <a:spcPts val="0"/>
              </a:spcAft>
              <a:buSzPts val="1610"/>
              <a:buNone/>
            </a:pPr>
            <a:r>
              <a:t/>
            </a:r>
            <a:endParaRPr sz="1400">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8"/>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281" name="Google Shape;281;p38"/>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Build credibility</a:t>
            </a:r>
            <a:endParaRPr>
              <a:latin typeface="Arial"/>
              <a:ea typeface="Arial"/>
              <a:cs typeface="Arial"/>
              <a:sym typeface="Arial"/>
            </a:endParaRPr>
          </a:p>
        </p:txBody>
      </p:sp>
      <p:sp>
        <p:nvSpPr>
          <p:cNvPr id="282" name="Google Shape;282;p38"/>
          <p:cNvSpPr txBox="1"/>
          <p:nvPr>
            <p:ph idx="2" type="body"/>
          </p:nvPr>
        </p:nvSpPr>
        <p:spPr>
          <a:xfrm>
            <a:off x="556953" y="3243262"/>
            <a:ext cx="5552902" cy="2958033"/>
          </a:xfrm>
          <a:prstGeom prst="rect">
            <a:avLst/>
          </a:prstGeom>
          <a:noFill/>
          <a:ln>
            <a:noFill/>
          </a:ln>
        </p:spPr>
        <p:txBody>
          <a:bodyPr anchorCtr="0" anchor="t" bIns="45700" lIns="91425" spcFirstLastPara="1" rIns="91425" wrap="square" tIns="45700">
            <a:normAutofit fontScale="77500" lnSpcReduction="20000"/>
          </a:bodyPr>
          <a:lstStyle/>
          <a:p>
            <a:pPr indent="-285750" lvl="0" marL="285750" rtl="0" algn="l">
              <a:spcBef>
                <a:spcPts val="0"/>
              </a:spcBef>
              <a:spcAft>
                <a:spcPts val="0"/>
              </a:spcAft>
              <a:buSzPct val="115000"/>
              <a:buChar char="•"/>
            </a:pPr>
            <a:r>
              <a:rPr lang="en-US" sz="2600"/>
              <a:t>You need to build credibility with your audience by being ethical. Being ethical means you communicate only the truth. For example, if you did not attain a certain percentage that you promised (like to raise literacy levels to 75%), do not falsify data to impress the donor. Being ethical also means not succumbing to plagiarism. Plagiarism can be deliberate or not, and in the case of the latter, the onus is on you to cite your sources properly and carefully, write a reference list, paraphrase, and so on to avoid it.</a:t>
            </a:r>
            <a:endParaRPr/>
          </a:p>
          <a:p>
            <a:pPr indent="-149923" lvl="0" marL="285750" rtl="0" algn="l">
              <a:spcBef>
                <a:spcPts val="972"/>
              </a:spcBef>
              <a:spcAft>
                <a:spcPts val="0"/>
              </a:spcAft>
              <a:buSzPct val="115000"/>
              <a:buNone/>
            </a:pPr>
            <a:r>
              <a:t/>
            </a:r>
            <a:endParaRPr/>
          </a:p>
        </p:txBody>
      </p:sp>
      <p:sp>
        <p:nvSpPr>
          <p:cNvPr id="283" name="Google Shape;283;p38"/>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Build credibility</a:t>
            </a:r>
            <a:endParaRPr>
              <a:latin typeface="Arial"/>
              <a:ea typeface="Arial"/>
              <a:cs typeface="Arial"/>
              <a:sym typeface="Arial"/>
            </a:endParaRPr>
          </a:p>
        </p:txBody>
      </p:sp>
      <p:pic>
        <p:nvPicPr>
          <p:cNvPr descr="&lt;strong&gt;Plagiarism&lt;/strong&gt; in year 6" id="284" name="Google Shape;284;p38"/>
          <p:cNvPicPr preferRelativeResize="0"/>
          <p:nvPr>
            <p:ph idx="4" type="body"/>
          </p:nvPr>
        </p:nvPicPr>
        <p:blipFill rotWithShape="1">
          <a:blip r:embed="rId3">
            <a:alphaModFix/>
          </a:blip>
          <a:srcRect b="0" l="0" r="0" t="0"/>
          <a:stretch/>
        </p:blipFill>
        <p:spPr>
          <a:xfrm>
            <a:off x="6658495" y="3243263"/>
            <a:ext cx="4488872" cy="287490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39"/>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290" name="Google Shape;290;p39"/>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Credibility</a:t>
            </a:r>
            <a:endParaRPr>
              <a:latin typeface="Arial"/>
              <a:ea typeface="Arial"/>
              <a:cs typeface="Arial"/>
              <a:sym typeface="Arial"/>
            </a:endParaRPr>
          </a:p>
        </p:txBody>
      </p:sp>
      <p:pic>
        <p:nvPicPr>
          <p:cNvPr descr="&lt;strong&gt;Credibility&lt;/strong&gt; - Free of Charge Creative Commons Highway Sign image" id="291" name="Google Shape;291;p39"/>
          <p:cNvPicPr preferRelativeResize="0"/>
          <p:nvPr>
            <p:ph idx="2" type="body"/>
          </p:nvPr>
        </p:nvPicPr>
        <p:blipFill rotWithShape="1">
          <a:blip r:embed="rId3">
            <a:alphaModFix/>
          </a:blip>
          <a:srcRect b="0" l="0" r="0" t="0"/>
          <a:stretch/>
        </p:blipFill>
        <p:spPr>
          <a:xfrm>
            <a:off x="989216" y="3243263"/>
            <a:ext cx="5024488" cy="2825028"/>
          </a:xfrm>
          <a:prstGeom prst="rect">
            <a:avLst/>
          </a:prstGeom>
          <a:noFill/>
          <a:ln>
            <a:noFill/>
          </a:ln>
        </p:spPr>
      </p:pic>
      <p:sp>
        <p:nvSpPr>
          <p:cNvPr id="292" name="Google Shape;292;p39"/>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Credibility</a:t>
            </a:r>
            <a:endParaRPr>
              <a:latin typeface="Arial"/>
              <a:ea typeface="Arial"/>
              <a:cs typeface="Arial"/>
              <a:sym typeface="Arial"/>
            </a:endParaRPr>
          </a:p>
        </p:txBody>
      </p:sp>
      <p:sp>
        <p:nvSpPr>
          <p:cNvPr id="293" name="Google Shape;293;p39"/>
          <p:cNvSpPr txBox="1"/>
          <p:nvPr>
            <p:ph idx="4" type="body"/>
          </p:nvPr>
        </p:nvSpPr>
        <p:spPr>
          <a:xfrm>
            <a:off x="6180670" y="3243262"/>
            <a:ext cx="5157889" cy="2924782"/>
          </a:xfrm>
          <a:prstGeom prst="rect">
            <a:avLst/>
          </a:prstGeom>
          <a:noFill/>
          <a:ln>
            <a:noFill/>
          </a:ln>
        </p:spPr>
        <p:txBody>
          <a:bodyPr anchorCtr="0" anchor="t" bIns="45700" lIns="91425" spcFirstLastPara="1" rIns="91425" wrap="square" tIns="45700">
            <a:normAutofit lnSpcReduction="10000"/>
          </a:bodyPr>
          <a:lstStyle/>
          <a:p>
            <a:pPr indent="-285750" lvl="0" marL="285750" rtl="0" algn="l">
              <a:spcBef>
                <a:spcPts val="0"/>
              </a:spcBef>
              <a:spcAft>
                <a:spcPts val="0"/>
              </a:spcAft>
              <a:buSzPts val="2760"/>
              <a:buChar char="•"/>
            </a:pPr>
            <a:r>
              <a:rPr lang="en-US"/>
              <a:t>Bovee and Thill (2012) propose the inclusion of the following characteristics that can help you build credibility: Honesty; Objectivity; Awareness of audience needs; Credentials, knowledge and expertise; Endorsement; Performance; and Sincerity</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40"/>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299" name="Google Shape;299;p40"/>
          <p:cNvSpPr txBox="1"/>
          <p:nvPr>
            <p:ph idx="1" type="body"/>
          </p:nvPr>
        </p:nvSpPr>
        <p:spPr>
          <a:xfrm>
            <a:off x="1295400" y="2527069"/>
            <a:ext cx="4718304" cy="573578"/>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Credibility</a:t>
            </a:r>
            <a:endParaRPr>
              <a:latin typeface="Arial"/>
              <a:ea typeface="Arial"/>
              <a:cs typeface="Arial"/>
              <a:sym typeface="Arial"/>
            </a:endParaRPr>
          </a:p>
        </p:txBody>
      </p:sp>
      <p:sp>
        <p:nvSpPr>
          <p:cNvPr id="300" name="Google Shape;300;p40"/>
          <p:cNvSpPr txBox="1"/>
          <p:nvPr>
            <p:ph idx="2" type="body"/>
          </p:nvPr>
        </p:nvSpPr>
        <p:spPr>
          <a:xfrm>
            <a:off x="872835" y="3100647"/>
            <a:ext cx="5307835" cy="3158837"/>
          </a:xfrm>
          <a:prstGeom prst="rect">
            <a:avLst/>
          </a:prstGeom>
          <a:noFill/>
          <a:ln>
            <a:noFill/>
          </a:ln>
        </p:spPr>
        <p:txBody>
          <a:bodyPr anchorCtr="0" anchor="t" bIns="45700" lIns="91425" spcFirstLastPara="1" rIns="91425" wrap="square" tIns="45700">
            <a:noAutofit/>
          </a:bodyPr>
          <a:lstStyle/>
          <a:p>
            <a:pPr indent="-285750" lvl="0" marL="285750" rtl="0" algn="l">
              <a:spcBef>
                <a:spcPts val="0"/>
              </a:spcBef>
              <a:spcAft>
                <a:spcPts val="0"/>
              </a:spcAft>
              <a:buSzPts val="2300"/>
              <a:buChar char="•"/>
            </a:pPr>
            <a:r>
              <a:rPr lang="en-US" sz="2000">
                <a:latin typeface="Arial"/>
                <a:ea typeface="Arial"/>
                <a:cs typeface="Arial"/>
                <a:sym typeface="Arial"/>
              </a:rPr>
              <a:t>Words like ‘hope’ and ‘trust’ as the authors demonstrate below, can erode your credibility:</a:t>
            </a:r>
            <a:endParaRPr/>
          </a:p>
          <a:p>
            <a:pPr indent="0" lvl="0" marL="0" rtl="0" algn="l">
              <a:spcBef>
                <a:spcPts val="1000"/>
              </a:spcBef>
              <a:spcAft>
                <a:spcPts val="0"/>
              </a:spcAft>
              <a:buSzPts val="2300"/>
              <a:buNone/>
            </a:pPr>
            <a:r>
              <a:rPr b="1" lang="en-US" sz="2000">
                <a:latin typeface="Arial"/>
                <a:ea typeface="Arial"/>
                <a:cs typeface="Arial"/>
                <a:sym typeface="Arial"/>
              </a:rPr>
              <a:t>Wrong</a:t>
            </a:r>
            <a:r>
              <a:rPr lang="en-US" sz="2000">
                <a:latin typeface="Arial"/>
                <a:ea typeface="Arial"/>
                <a:cs typeface="Arial"/>
                <a:sym typeface="Arial"/>
              </a:rPr>
              <a:t>: We trust that this recommendation 		       will be helpful.</a:t>
            </a:r>
            <a:endParaRPr/>
          </a:p>
          <a:p>
            <a:pPr indent="0" lvl="0" marL="0" rtl="0" algn="l">
              <a:spcBef>
                <a:spcPts val="1000"/>
              </a:spcBef>
              <a:spcAft>
                <a:spcPts val="0"/>
              </a:spcAft>
              <a:buSzPts val="2300"/>
              <a:buNone/>
            </a:pPr>
            <a:r>
              <a:rPr b="1" lang="en-US" sz="2000">
                <a:latin typeface="Arial"/>
                <a:ea typeface="Arial"/>
                <a:cs typeface="Arial"/>
                <a:sym typeface="Arial"/>
              </a:rPr>
              <a:t>Right</a:t>
            </a:r>
            <a:r>
              <a:rPr lang="en-US" sz="2000">
                <a:latin typeface="Arial"/>
                <a:ea typeface="Arial"/>
                <a:cs typeface="Arial"/>
                <a:sym typeface="Arial"/>
              </a:rPr>
              <a:t>: We are pleased to make this 			         	     recommendation.</a:t>
            </a:r>
            <a:endParaRPr/>
          </a:p>
          <a:p>
            <a:pPr indent="-285750" lvl="0" marL="285750" rtl="0" algn="l">
              <a:spcBef>
                <a:spcPts val="1000"/>
              </a:spcBef>
              <a:spcAft>
                <a:spcPts val="0"/>
              </a:spcAft>
              <a:buSzPts val="2300"/>
              <a:buChar char="•"/>
            </a:pPr>
            <a:r>
              <a:rPr lang="en-US" sz="2000">
                <a:latin typeface="Arial"/>
                <a:ea typeface="Arial"/>
                <a:cs typeface="Arial"/>
                <a:sym typeface="Arial"/>
              </a:rPr>
              <a:t>Credibility can collapse like a stack of cards. </a:t>
            </a:r>
            <a:endParaRPr sz="2000"/>
          </a:p>
        </p:txBody>
      </p:sp>
      <p:sp>
        <p:nvSpPr>
          <p:cNvPr id="301" name="Google Shape;301;p40"/>
          <p:cNvSpPr txBox="1"/>
          <p:nvPr>
            <p:ph idx="3" type="body"/>
          </p:nvPr>
        </p:nvSpPr>
        <p:spPr>
          <a:xfrm>
            <a:off x="6180671" y="2527069"/>
            <a:ext cx="4718304" cy="573578"/>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Credibility</a:t>
            </a:r>
            <a:endParaRPr>
              <a:latin typeface="Arial"/>
              <a:ea typeface="Arial"/>
              <a:cs typeface="Arial"/>
              <a:sym typeface="Arial"/>
            </a:endParaRPr>
          </a:p>
        </p:txBody>
      </p:sp>
      <p:pic>
        <p:nvPicPr>
          <p:cNvPr descr="&quot;&lt;strong&gt;TRUST&lt;/strong&gt; in the LORD...&quot; ~ digital paint effect | &quot;I &lt;strong&gt;Trust&lt;/strong&gt; in … | Flickr" id="302" name="Google Shape;302;p40"/>
          <p:cNvPicPr preferRelativeResize="0"/>
          <p:nvPr>
            <p:ph idx="4" type="body"/>
          </p:nvPr>
        </p:nvPicPr>
        <p:blipFill rotWithShape="1">
          <a:blip r:embed="rId3">
            <a:alphaModFix/>
          </a:blip>
          <a:srcRect b="0" l="0" r="0" t="0"/>
          <a:stretch/>
        </p:blipFill>
        <p:spPr>
          <a:xfrm>
            <a:off x="6347638" y="3100647"/>
            <a:ext cx="4718304" cy="297595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41"/>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08" name="Google Shape;308;p41"/>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Projecting company image</a:t>
            </a:r>
            <a:endParaRPr>
              <a:latin typeface="Arial"/>
              <a:ea typeface="Arial"/>
              <a:cs typeface="Arial"/>
              <a:sym typeface="Arial"/>
            </a:endParaRPr>
          </a:p>
        </p:txBody>
      </p:sp>
      <p:pic>
        <p:nvPicPr>
          <p:cNvPr descr="Allow us to Educate You The Methods To Correctly Procur - tips about ..." id="309" name="Google Shape;309;p41"/>
          <p:cNvPicPr preferRelativeResize="0"/>
          <p:nvPr>
            <p:ph idx="2" type="body"/>
          </p:nvPr>
        </p:nvPicPr>
        <p:blipFill rotWithShape="1">
          <a:blip r:embed="rId3">
            <a:alphaModFix/>
          </a:blip>
          <a:srcRect b="0" l="0" r="0" t="0"/>
          <a:stretch/>
        </p:blipFill>
        <p:spPr>
          <a:xfrm>
            <a:off x="964276" y="3243263"/>
            <a:ext cx="5049428" cy="2632075"/>
          </a:xfrm>
          <a:prstGeom prst="rect">
            <a:avLst/>
          </a:prstGeom>
          <a:noFill/>
          <a:ln>
            <a:noFill/>
          </a:ln>
        </p:spPr>
      </p:pic>
      <p:sp>
        <p:nvSpPr>
          <p:cNvPr id="310" name="Google Shape;310;p41"/>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Projecting company image</a:t>
            </a:r>
            <a:endParaRPr>
              <a:latin typeface="Arial"/>
              <a:ea typeface="Arial"/>
              <a:cs typeface="Arial"/>
              <a:sym typeface="Arial"/>
            </a:endParaRPr>
          </a:p>
        </p:txBody>
      </p:sp>
      <p:sp>
        <p:nvSpPr>
          <p:cNvPr id="311" name="Google Shape;311;p41"/>
          <p:cNvSpPr txBox="1"/>
          <p:nvPr>
            <p:ph idx="4" type="body"/>
          </p:nvPr>
        </p:nvSpPr>
        <p:spPr>
          <a:xfrm>
            <a:off x="6180671" y="3243262"/>
            <a:ext cx="5058136" cy="2632605"/>
          </a:xfrm>
          <a:prstGeom prst="rect">
            <a:avLst/>
          </a:prstGeom>
          <a:noFill/>
          <a:ln>
            <a:noFill/>
          </a:ln>
        </p:spPr>
        <p:txBody>
          <a:bodyPr anchorCtr="0" anchor="t" bIns="45700" lIns="91425" spcFirstLastPara="1" rIns="91425" wrap="square" tIns="45700">
            <a:normAutofit fontScale="85000" lnSpcReduction="20000"/>
          </a:bodyPr>
          <a:lstStyle/>
          <a:p>
            <a:pPr indent="-285750" lvl="0" marL="285750" rtl="0" algn="l">
              <a:spcBef>
                <a:spcPts val="0"/>
              </a:spcBef>
              <a:spcAft>
                <a:spcPts val="0"/>
              </a:spcAft>
              <a:buSzPct val="115000"/>
              <a:buChar char="•"/>
            </a:pPr>
            <a:r>
              <a:rPr lang="en-US"/>
              <a:t>Building positive relationships with your audience involves projecting your company’s preferred image in your writing. Every company desires to create and maintain a certain image that endears it to its publics. Mistakes like grammatical errors, plagiarism, carelessly done work, and so on impact negatively on a company’s image. Hence, most companies have developed communication style guides for harmony. </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42"/>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17" name="Google Shape;317;p42"/>
          <p:cNvSpPr txBox="1"/>
          <p:nvPr>
            <p:ph idx="1" type="body"/>
          </p:nvPr>
        </p:nvSpPr>
        <p:spPr>
          <a:xfrm>
            <a:off x="1295400" y="2452255"/>
            <a:ext cx="4718304" cy="59020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Style</a:t>
            </a:r>
            <a:endParaRPr>
              <a:latin typeface="Arial"/>
              <a:ea typeface="Arial"/>
              <a:cs typeface="Arial"/>
              <a:sym typeface="Arial"/>
            </a:endParaRPr>
          </a:p>
        </p:txBody>
      </p:sp>
      <p:sp>
        <p:nvSpPr>
          <p:cNvPr id="318" name="Google Shape;318;p42"/>
          <p:cNvSpPr txBox="1"/>
          <p:nvPr>
            <p:ph idx="2" type="body"/>
          </p:nvPr>
        </p:nvSpPr>
        <p:spPr>
          <a:xfrm>
            <a:off x="706582" y="3133898"/>
            <a:ext cx="5307122" cy="3100647"/>
          </a:xfrm>
          <a:prstGeom prst="rect">
            <a:avLst/>
          </a:prstGeom>
          <a:noFill/>
          <a:ln>
            <a:noFill/>
          </a:ln>
        </p:spPr>
        <p:txBody>
          <a:bodyPr anchorCtr="0" anchor="t" bIns="45700" lIns="91425" spcFirstLastPara="1" rIns="91425" wrap="square" tIns="45700">
            <a:normAutofit fontScale="85000" lnSpcReduction="20000"/>
          </a:bodyPr>
          <a:lstStyle/>
          <a:p>
            <a:pPr indent="-285750" lvl="0" marL="285750" rtl="0" algn="l">
              <a:spcBef>
                <a:spcPts val="0"/>
              </a:spcBef>
              <a:spcAft>
                <a:spcPts val="0"/>
              </a:spcAft>
              <a:buSzPct val="115000"/>
              <a:buChar char="•"/>
            </a:pPr>
            <a:r>
              <a:rPr lang="en-US"/>
              <a:t>Style is about the words you choose to use. It creates an overall impression in your writing and a positive or colorful message. Use a conversational tone and appropriate voice. Tone can either be formal or informal, and you need to determine the appropriate time for its use. For example, using a formal tone with colleagues daily may make you sound stiff. On the other hand, unnecessary jokes, pompous language, intimate language, bragging, etc. can cause problems with your clients who are better served by a formal tone.</a:t>
            </a:r>
            <a:endParaRPr/>
          </a:p>
        </p:txBody>
      </p:sp>
      <p:sp>
        <p:nvSpPr>
          <p:cNvPr id="319" name="Google Shape;319;p42"/>
          <p:cNvSpPr txBox="1"/>
          <p:nvPr>
            <p:ph idx="3" type="body"/>
          </p:nvPr>
        </p:nvSpPr>
        <p:spPr>
          <a:xfrm>
            <a:off x="6180671" y="2527069"/>
            <a:ext cx="4718304" cy="515389"/>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Style</a:t>
            </a:r>
            <a:endParaRPr>
              <a:latin typeface="Arial"/>
              <a:ea typeface="Arial"/>
              <a:cs typeface="Arial"/>
              <a:sym typeface="Arial"/>
            </a:endParaRPr>
          </a:p>
        </p:txBody>
      </p:sp>
      <p:pic>
        <p:nvPicPr>
          <p:cNvPr descr="&lt;strong&gt;Tone&lt;/strong&gt; of Writing – The Scholarship of Writing in Nursing Education: 1st ..." id="320" name="Google Shape;320;p42"/>
          <p:cNvPicPr preferRelativeResize="0"/>
          <p:nvPr>
            <p:ph idx="4" type="body"/>
          </p:nvPr>
        </p:nvPicPr>
        <p:blipFill rotWithShape="1">
          <a:blip r:embed="rId3">
            <a:alphaModFix/>
          </a:blip>
          <a:srcRect b="0" l="0" r="0" t="0"/>
          <a:stretch/>
        </p:blipFill>
        <p:spPr>
          <a:xfrm>
            <a:off x="6490129" y="3133725"/>
            <a:ext cx="4098068" cy="29178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43"/>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26" name="Google Shape;326;p43"/>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Plain language</a:t>
            </a:r>
            <a:endParaRPr>
              <a:latin typeface="Arial"/>
              <a:ea typeface="Arial"/>
              <a:cs typeface="Arial"/>
              <a:sym typeface="Arial"/>
            </a:endParaRPr>
          </a:p>
        </p:txBody>
      </p:sp>
      <p:pic>
        <p:nvPicPr>
          <p:cNvPr descr="73:365 | &lt;strong&gt;Plain Language&lt;/strong&gt; Isn’t Easy – Designed to Inspire" id="327" name="Google Shape;327;p43"/>
          <p:cNvPicPr preferRelativeResize="0"/>
          <p:nvPr>
            <p:ph idx="2" type="body"/>
          </p:nvPr>
        </p:nvPicPr>
        <p:blipFill rotWithShape="1">
          <a:blip r:embed="rId3">
            <a:alphaModFix/>
          </a:blip>
          <a:srcRect b="0" l="0" r="0" t="0"/>
          <a:stretch/>
        </p:blipFill>
        <p:spPr>
          <a:xfrm>
            <a:off x="881150" y="3243263"/>
            <a:ext cx="4987636" cy="2858279"/>
          </a:xfrm>
          <a:prstGeom prst="rect">
            <a:avLst/>
          </a:prstGeom>
          <a:noFill/>
          <a:ln>
            <a:noFill/>
          </a:ln>
        </p:spPr>
      </p:pic>
      <p:sp>
        <p:nvSpPr>
          <p:cNvPr id="328" name="Google Shape;328;p43"/>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Plain language</a:t>
            </a:r>
            <a:endParaRPr>
              <a:latin typeface="Arial"/>
              <a:ea typeface="Arial"/>
              <a:cs typeface="Arial"/>
              <a:sym typeface="Arial"/>
            </a:endParaRPr>
          </a:p>
        </p:txBody>
      </p:sp>
      <p:sp>
        <p:nvSpPr>
          <p:cNvPr id="329" name="Google Shape;329;p43"/>
          <p:cNvSpPr txBox="1"/>
          <p:nvPr>
            <p:ph idx="4" type="body"/>
          </p:nvPr>
        </p:nvSpPr>
        <p:spPr>
          <a:xfrm>
            <a:off x="6180670" y="3243262"/>
            <a:ext cx="5199453" cy="2933094"/>
          </a:xfrm>
          <a:prstGeom prst="rect">
            <a:avLst/>
          </a:prstGeom>
          <a:noFill/>
          <a:ln>
            <a:noFill/>
          </a:ln>
        </p:spPr>
        <p:txBody>
          <a:bodyPr anchorCtr="0" anchor="t" bIns="45700" lIns="91425" spcFirstLastPara="1" rIns="91425" wrap="square" tIns="45700">
            <a:normAutofit fontScale="85000" lnSpcReduction="10000"/>
          </a:bodyPr>
          <a:lstStyle/>
          <a:p>
            <a:pPr indent="-285750" lvl="0" marL="285750" rtl="0" algn="l">
              <a:spcBef>
                <a:spcPts val="0"/>
              </a:spcBef>
              <a:spcAft>
                <a:spcPts val="0"/>
              </a:spcAft>
              <a:buSzPct val="115000"/>
              <a:buChar char="•"/>
            </a:pPr>
            <a:r>
              <a:rPr lang="en-US"/>
              <a:t>Bovee and Thill (2012) advocate for the use of plain language, which represents simplicity and an unadorned style that allows easier understanding, thus showing respect to the audience. Employees spend less time trying to figure out confusing messages eg: We can continually exist to synergistically supply value-added deliverables such that we may continue to proactively maintain enterprise-wide data to stay competitive in tomorrow’s world.</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35" name="Google Shape;335;p44"/>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spcBef>
                <a:spcPts val="0"/>
              </a:spcBef>
              <a:spcAft>
                <a:spcPts val="0"/>
              </a:spcAft>
              <a:buSzPct val="115000"/>
              <a:buNone/>
            </a:pPr>
            <a:r>
              <a:rPr lang="en-US"/>
              <a:t>The type of verb you select affects the tone of your writing. Look at the following sentences:</a:t>
            </a:r>
            <a:endParaRPr/>
          </a:p>
          <a:p>
            <a:pPr indent="-285750" lvl="0" marL="285750" rtl="0" algn="l">
              <a:spcBef>
                <a:spcPts val="1008"/>
              </a:spcBef>
              <a:spcAft>
                <a:spcPts val="0"/>
              </a:spcAft>
              <a:buSzPct val="115000"/>
              <a:buChar char="•"/>
            </a:pPr>
            <a:r>
              <a:rPr b="1" lang="en-US"/>
              <a:t>Active</a:t>
            </a:r>
            <a:r>
              <a:rPr lang="en-US"/>
              <a:t>: Myra sent the boss an email.</a:t>
            </a:r>
            <a:endParaRPr/>
          </a:p>
          <a:p>
            <a:pPr indent="-285750" lvl="0" marL="285750" rtl="0" algn="l">
              <a:spcBef>
                <a:spcPts val="1008"/>
              </a:spcBef>
              <a:spcAft>
                <a:spcPts val="0"/>
              </a:spcAft>
              <a:buSzPct val="115000"/>
              <a:buChar char="•"/>
            </a:pPr>
            <a:r>
              <a:rPr b="1" lang="en-US"/>
              <a:t>Passive</a:t>
            </a:r>
            <a:r>
              <a:rPr lang="en-US"/>
              <a:t>: An email was sent to the boss by Myra.</a:t>
            </a:r>
            <a:endParaRPr/>
          </a:p>
          <a:p>
            <a:pPr indent="0" lvl="0" marL="0" rtl="0" algn="l">
              <a:spcBef>
                <a:spcPts val="1008"/>
              </a:spcBef>
              <a:spcAft>
                <a:spcPts val="0"/>
              </a:spcAft>
              <a:buSzPct val="115000"/>
              <a:buNone/>
            </a:pPr>
            <a:r>
              <a:rPr lang="en-US"/>
              <a:t>In the first sentence, the emphasis is on the subject, ‘Myra’ who performs the action, while the object ‘the boss’ receives the action. In the second sentence, the subject ‘an email’ receives the action. The active voice is preferred because it represents strong, livelier, interesting, direct and easy to read writing. The passive voice on the other hand is cumbersome, longer and vague. However, there are cases when the passive voice may be the better option, for example, in diplomacy where you want to avoid pinpointing anybody.</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45"/>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41" name="Google Shape;341;p45"/>
          <p:cNvSpPr txBox="1"/>
          <p:nvPr>
            <p:ph idx="1" type="body"/>
          </p:nvPr>
        </p:nvSpPr>
        <p:spPr>
          <a:xfrm>
            <a:off x="1295401" y="2556931"/>
            <a:ext cx="9601196" cy="3511359"/>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spcBef>
                <a:spcPts val="0"/>
              </a:spcBef>
              <a:spcAft>
                <a:spcPts val="0"/>
              </a:spcAft>
              <a:buSzPct val="115000"/>
              <a:buNone/>
            </a:pPr>
            <a:r>
              <a:rPr b="1" lang="en-US">
                <a:latin typeface="Arial"/>
                <a:ea typeface="Arial"/>
                <a:cs typeface="Arial"/>
                <a:sym typeface="Arial"/>
              </a:rPr>
              <a:t>1.3 Compose the Message</a:t>
            </a:r>
            <a:endParaRPr/>
          </a:p>
          <a:p>
            <a:pPr indent="0" lvl="0" marL="0" rtl="0" algn="l">
              <a:spcBef>
                <a:spcPts val="1008"/>
              </a:spcBef>
              <a:spcAft>
                <a:spcPts val="0"/>
              </a:spcAft>
              <a:buSzPct val="115000"/>
              <a:buNone/>
            </a:pPr>
            <a:r>
              <a:rPr lang="en-US">
                <a:latin typeface="Arial"/>
                <a:ea typeface="Arial"/>
                <a:cs typeface="Arial"/>
                <a:sym typeface="Arial"/>
              </a:rPr>
              <a:t>I have always advised people to just write without worrying about mistakes. This is out of personal experience. When we set out to write, we think it’s a difficult task and don’t quite know how to begin. Usually, the beginning is tough, but once you put pen to paper, the ideas start flowing, and you don’t want to stop to correct this and that. Just continue writing. The revision and corrections will come later.</a:t>
            </a:r>
            <a:endParaRPr/>
          </a:p>
          <a:p>
            <a:pPr indent="0" lvl="0" marL="0" rtl="0" algn="l">
              <a:spcBef>
                <a:spcPts val="1008"/>
              </a:spcBef>
              <a:spcAft>
                <a:spcPts val="0"/>
              </a:spcAft>
              <a:buSzPct val="115000"/>
              <a:buNone/>
            </a:pPr>
            <a:r>
              <a:rPr lang="en-US">
                <a:latin typeface="Arial"/>
                <a:ea typeface="Arial"/>
                <a:cs typeface="Arial"/>
                <a:sym typeface="Arial"/>
              </a:rPr>
              <a:t>You must have heard of writer’s block (where the mind stops producing words to write). This should not deter you. There is plenty of advice out there on how to overcome mental block, such as stopping and listening to music, jogging, watching TV, jogging your brain, playing games, etc. You can even stop writing and spend the time working on the non-text sections of your writing like videos, podcast, tables, charts, etc. </a:t>
            </a:r>
            <a:endParaRPr/>
          </a:p>
          <a:p>
            <a:pPr indent="0" lvl="0" marL="0" rtl="0" algn="l">
              <a:spcBef>
                <a:spcPts val="1008"/>
              </a:spcBef>
              <a:spcAft>
                <a:spcPts val="0"/>
              </a:spcAft>
              <a:buSzPct val="1150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46"/>
          <p:cNvSpPr txBox="1"/>
          <p:nvPr>
            <p:ph type="title"/>
          </p:nvPr>
        </p:nvSpPr>
        <p:spPr>
          <a:xfrm>
            <a:off x="1293811" y="1388534"/>
            <a:ext cx="3718455" cy="13716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47" name="Google Shape;347;p46"/>
          <p:cNvSpPr txBox="1"/>
          <p:nvPr>
            <p:ph idx="1" type="body"/>
          </p:nvPr>
        </p:nvSpPr>
        <p:spPr>
          <a:xfrm>
            <a:off x="5418668" y="806335"/>
            <a:ext cx="5469466" cy="5069531"/>
          </a:xfrm>
          <a:prstGeom prst="rect">
            <a:avLst/>
          </a:prstGeom>
          <a:noFill/>
          <a:ln>
            <a:noFill/>
          </a:ln>
        </p:spPr>
        <p:txBody>
          <a:bodyPr anchorCtr="0" anchor="ctr" bIns="45700" lIns="91425" spcFirstLastPara="1" rIns="91425" wrap="square" tIns="45700">
            <a:normAutofit fontScale="85000" lnSpcReduction="10000"/>
          </a:bodyPr>
          <a:lstStyle/>
          <a:p>
            <a:pPr indent="-285750" lvl="0" marL="285750" rtl="0" algn="l">
              <a:spcBef>
                <a:spcPts val="0"/>
              </a:spcBef>
              <a:spcAft>
                <a:spcPts val="0"/>
              </a:spcAft>
              <a:buSzPct val="115000"/>
              <a:buChar char="•"/>
            </a:pPr>
            <a:r>
              <a:rPr lang="en-US"/>
              <a:t>Choosing powerful words entails understanding denotation (literal, dictionary meaning) and connotation (implicit, associative meaning). We are advised to be careful how we use connotations because they may carry positive, neutral or negative meanings. For example, ‘aged’ may mean ‘vintage’ (positive), ‘old’ (neutral) or ‘decrepit’ (negative). We also need to balance between abstract and concrete words. Abstract words tend to be intellectual, bookish and philosophical while concrete terms refer to tangible things you can see, touch and see. Bovee and Thill (2012) advise that we minimize on abstractions, and instead create a blend. For instance, state the concept in abstract terms, then follow it up with concrete terms, like ‘sizable loss’ to an actual figure that represents the loss. </a:t>
            </a:r>
            <a:endParaRPr/>
          </a:p>
          <a:p>
            <a:pPr indent="-136779" lvl="0" marL="285750" rtl="0" algn="l">
              <a:spcBef>
                <a:spcPts val="1008"/>
              </a:spcBef>
              <a:spcAft>
                <a:spcPts val="0"/>
              </a:spcAft>
              <a:buSzPct val="115000"/>
              <a:buNone/>
            </a:pPr>
            <a:r>
              <a:t/>
            </a:r>
            <a:endParaRPr/>
          </a:p>
        </p:txBody>
      </p:sp>
      <p:sp>
        <p:nvSpPr>
          <p:cNvPr id="348" name="Google Shape;348;p46"/>
          <p:cNvSpPr txBox="1"/>
          <p:nvPr>
            <p:ph idx="2" type="body"/>
          </p:nvPr>
        </p:nvSpPr>
        <p:spPr>
          <a:xfrm>
            <a:off x="814647" y="3031064"/>
            <a:ext cx="4414058" cy="2844801"/>
          </a:xfrm>
          <a:prstGeom prst="rect">
            <a:avLst/>
          </a:prstGeom>
          <a:noFill/>
          <a:ln>
            <a:noFill/>
          </a:ln>
        </p:spPr>
        <p:txBody>
          <a:bodyPr anchorCtr="0" anchor="t" bIns="45700" lIns="91425" spcFirstLastPara="1" rIns="91425" wrap="square" tIns="45700">
            <a:normAutofit lnSpcReduction="10000"/>
          </a:bodyPr>
          <a:lstStyle/>
          <a:p>
            <a:pPr indent="0" lvl="0" marL="0" rtl="0" algn="ctr">
              <a:spcBef>
                <a:spcPts val="0"/>
              </a:spcBef>
              <a:spcAft>
                <a:spcPts val="0"/>
              </a:spcAft>
              <a:buSzPts val="2300"/>
              <a:buNone/>
            </a:pPr>
            <a:r>
              <a:rPr lang="en-US" sz="2000">
                <a:latin typeface="Arial"/>
                <a:ea typeface="Arial"/>
                <a:cs typeface="Arial"/>
                <a:sym typeface="Arial"/>
              </a:rPr>
              <a:t>In composing the message, avoid wrong word usage or making grammatical mistakes because they touch on your credibility. It shows you lack knowledge of grammatical rules or that you lack respect for your audience. The audience may also decide not to trust information from a company that appears uninformed. </a:t>
            </a:r>
            <a:endParaRPr/>
          </a:p>
          <a:p>
            <a:pPr indent="0" lvl="0" marL="0" rtl="0" algn="ctr">
              <a:spcBef>
                <a:spcPts val="920"/>
              </a:spcBef>
              <a:spcAft>
                <a:spcPts val="0"/>
              </a:spcAft>
              <a:buSzPts val="184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47"/>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54" name="Google Shape;354;p47"/>
          <p:cNvSpPr txBox="1"/>
          <p:nvPr>
            <p:ph idx="1" type="body"/>
          </p:nvPr>
        </p:nvSpPr>
        <p:spPr>
          <a:xfrm>
            <a:off x="1295401" y="2556931"/>
            <a:ext cx="9601196" cy="3602800"/>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l">
              <a:spcBef>
                <a:spcPts val="0"/>
              </a:spcBef>
              <a:spcAft>
                <a:spcPts val="0"/>
              </a:spcAft>
              <a:buSzPct val="115000"/>
              <a:buChar char="•"/>
            </a:pPr>
            <a:r>
              <a:rPr lang="en-US">
                <a:latin typeface="Arial"/>
                <a:ea typeface="Arial"/>
                <a:cs typeface="Arial"/>
                <a:sym typeface="Arial"/>
              </a:rPr>
              <a:t>Choosing powerful words also involves finding words that communicate well such as choosing familiar words, avoiding clichés and buzzwords and using jargon carefully. Find examples of these on page 159 from Bovee and Thill (2012). Further, consult thesaurus and dictionaries as much as possible. You can also visit </a:t>
            </a:r>
            <a:r>
              <a:rPr lang="en-US" u="sng">
                <a:solidFill>
                  <a:schemeClr val="hlink"/>
                </a:solidFill>
                <a:latin typeface="Arial"/>
                <a:ea typeface="Arial"/>
                <a:cs typeface="Arial"/>
                <a:sym typeface="Arial"/>
                <a:hlinkClick r:id="rId3"/>
              </a:rPr>
              <a:t>www.visuwords.com</a:t>
            </a:r>
            <a:r>
              <a:rPr lang="en-US">
                <a:latin typeface="Arial"/>
                <a:ea typeface="Arial"/>
                <a:cs typeface="Arial"/>
                <a:sym typeface="Arial"/>
              </a:rPr>
              <a:t>).</a:t>
            </a:r>
            <a:endParaRPr/>
          </a:p>
          <a:p>
            <a:pPr indent="-285750" lvl="0" marL="285750" rtl="0" algn="l">
              <a:spcBef>
                <a:spcPts val="1044"/>
              </a:spcBef>
              <a:spcAft>
                <a:spcPts val="0"/>
              </a:spcAft>
              <a:buSzPct val="115000"/>
              <a:buChar char="•"/>
            </a:pPr>
            <a:r>
              <a:rPr lang="en-US">
                <a:latin typeface="Arial"/>
                <a:ea typeface="Arial"/>
                <a:cs typeface="Arial"/>
                <a:sym typeface="Arial"/>
              </a:rPr>
              <a:t>Composing the message also involves writing effective sentences. You can do this by choosing from the four types of sentences: Simple, complex, compound and compound-complex. You can also have a healthy mix of these sentences because too many simple sentences make it difficult to comprehend relationships in those sentences, while only having a series of compound, complex and compound-complex sentences makes your writing a mouthful and difficult to understand.</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48"/>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60" name="Google Shape;360;p48"/>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Composing the message</a:t>
            </a:r>
            <a:endParaRPr>
              <a:latin typeface="Arial"/>
              <a:ea typeface="Arial"/>
              <a:cs typeface="Arial"/>
              <a:sym typeface="Arial"/>
            </a:endParaRPr>
          </a:p>
        </p:txBody>
      </p:sp>
      <p:sp>
        <p:nvSpPr>
          <p:cNvPr id="361" name="Google Shape;361;p48"/>
          <p:cNvSpPr txBox="1"/>
          <p:nvPr>
            <p:ph idx="2" type="body"/>
          </p:nvPr>
        </p:nvSpPr>
        <p:spPr>
          <a:xfrm>
            <a:off x="939338" y="3243262"/>
            <a:ext cx="5074366" cy="2833342"/>
          </a:xfrm>
          <a:prstGeom prst="rect">
            <a:avLst/>
          </a:prstGeom>
          <a:noFill/>
          <a:ln>
            <a:noFill/>
          </a:ln>
        </p:spPr>
        <p:txBody>
          <a:bodyPr anchorCtr="0" anchor="t" bIns="45700" lIns="91425" spcFirstLastPara="1" rIns="91425" wrap="square" tIns="45700">
            <a:noAutofit/>
          </a:bodyPr>
          <a:lstStyle/>
          <a:p>
            <a:pPr indent="-285750" lvl="0" marL="285750" rtl="0" algn="l">
              <a:spcBef>
                <a:spcPts val="0"/>
              </a:spcBef>
              <a:spcAft>
                <a:spcPts val="0"/>
              </a:spcAft>
              <a:buSzPts val="2300"/>
              <a:buChar char="•"/>
            </a:pPr>
            <a:r>
              <a:rPr lang="en-US" sz="2000">
                <a:latin typeface="Arial"/>
                <a:ea typeface="Arial"/>
                <a:cs typeface="Arial"/>
                <a:sym typeface="Arial"/>
              </a:rPr>
              <a:t>Composing the message involves creating unified, coherent paragraphs by using topic sentences, supporting sentences and transitions/connectors.</a:t>
            </a:r>
            <a:endParaRPr/>
          </a:p>
          <a:p>
            <a:pPr indent="-285750" lvl="0" marL="285750" rtl="0" algn="l">
              <a:spcBef>
                <a:spcPts val="1000"/>
              </a:spcBef>
              <a:spcAft>
                <a:spcPts val="0"/>
              </a:spcAft>
              <a:buSzPts val="2300"/>
              <a:buChar char="•"/>
            </a:pPr>
            <a:r>
              <a:rPr lang="en-US" sz="2000">
                <a:latin typeface="Arial"/>
                <a:ea typeface="Arial"/>
                <a:cs typeface="Arial"/>
                <a:sym typeface="Arial"/>
              </a:rPr>
              <a:t>You can use technology to compose and shape your message. Read more about these from page 174-175 from Bovee and Thill (2012). </a:t>
            </a:r>
            <a:endParaRPr/>
          </a:p>
          <a:p>
            <a:pPr indent="-139700" lvl="0" marL="285750" rtl="0" algn="l">
              <a:spcBef>
                <a:spcPts val="1000"/>
              </a:spcBef>
              <a:spcAft>
                <a:spcPts val="0"/>
              </a:spcAft>
              <a:buSzPts val="2300"/>
              <a:buNone/>
            </a:pPr>
            <a:r>
              <a:t/>
            </a:r>
            <a:endParaRPr sz="2000">
              <a:latin typeface="Arial"/>
              <a:ea typeface="Arial"/>
              <a:cs typeface="Arial"/>
              <a:sym typeface="Arial"/>
            </a:endParaRPr>
          </a:p>
        </p:txBody>
      </p:sp>
      <p:sp>
        <p:nvSpPr>
          <p:cNvPr id="362" name="Google Shape;362;p48"/>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Composing the message</a:t>
            </a:r>
            <a:endParaRPr>
              <a:latin typeface="Arial"/>
              <a:ea typeface="Arial"/>
              <a:cs typeface="Arial"/>
              <a:sym typeface="Arial"/>
            </a:endParaRPr>
          </a:p>
        </p:txBody>
      </p:sp>
      <p:pic>
        <p:nvPicPr>
          <p:cNvPr descr="&lt;strong&gt;Topic&lt;/strong&gt;, Thesis and &lt;strong&gt;Topic&lt;/strong&gt; &lt;strong&gt;Sentences&lt;/strong&gt; | Engaging Texts: An Introduction to ..." id="363" name="Google Shape;363;p48"/>
          <p:cNvPicPr preferRelativeResize="0"/>
          <p:nvPr>
            <p:ph idx="4" type="body"/>
          </p:nvPr>
        </p:nvPicPr>
        <p:blipFill rotWithShape="1">
          <a:blip r:embed="rId3">
            <a:alphaModFix/>
          </a:blip>
          <a:srcRect b="0" l="0" r="0" t="0"/>
          <a:stretch/>
        </p:blipFill>
        <p:spPr>
          <a:xfrm>
            <a:off x="6808123" y="3243263"/>
            <a:ext cx="4256117" cy="283334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49"/>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69" name="Google Shape;369;p49"/>
          <p:cNvSpPr txBox="1"/>
          <p:nvPr>
            <p:ph idx="1" type="body"/>
          </p:nvPr>
        </p:nvSpPr>
        <p:spPr>
          <a:xfrm>
            <a:off x="1295401" y="2556932"/>
            <a:ext cx="9601196" cy="3544610"/>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2760"/>
              <a:buNone/>
            </a:pPr>
            <a:r>
              <a:rPr b="1" lang="en-US">
                <a:latin typeface="Arial"/>
                <a:ea typeface="Arial"/>
                <a:cs typeface="Arial"/>
                <a:sym typeface="Arial"/>
              </a:rPr>
              <a:t>1.4 Complete</a:t>
            </a:r>
            <a:endParaRPr/>
          </a:p>
          <a:p>
            <a:pPr indent="0" lvl="0" marL="0" rtl="0" algn="l">
              <a:spcBef>
                <a:spcPts val="1080"/>
              </a:spcBef>
              <a:spcAft>
                <a:spcPts val="0"/>
              </a:spcAft>
              <a:buSzPts val="2760"/>
              <a:buNone/>
            </a:pPr>
            <a:r>
              <a:rPr b="1" lang="en-US">
                <a:latin typeface="Arial"/>
                <a:ea typeface="Arial"/>
                <a:cs typeface="Arial"/>
                <a:sym typeface="Arial"/>
              </a:rPr>
              <a:t>1.4.1 Revise the message</a:t>
            </a:r>
            <a:endParaRPr/>
          </a:p>
          <a:p>
            <a:pPr indent="0" lvl="0" marL="0" rtl="0" algn="l">
              <a:spcBef>
                <a:spcPts val="1080"/>
              </a:spcBef>
              <a:spcAft>
                <a:spcPts val="0"/>
              </a:spcAft>
              <a:buSzPts val="2760"/>
              <a:buNone/>
            </a:pPr>
            <a:r>
              <a:rPr lang="en-US">
                <a:latin typeface="Arial"/>
                <a:ea typeface="Arial"/>
                <a:cs typeface="Arial"/>
                <a:sym typeface="Arial"/>
              </a:rPr>
              <a:t>The ‘Complete’ phase involves revising, producing, proofreading and distributing the message. When you revise the message, evaluate the content and review its readability. Does the content contain exactly what you want to say? Readability means that the report is clear, concise and error-free; that the reader will not have trouble reading the document. It is imperative that you edit and rewrite the words, sentences or paragraphs for conciseness and clarity. </a:t>
            </a:r>
            <a:endParaRPr/>
          </a:p>
          <a:p>
            <a:pPr indent="0" lvl="0" marL="0" rtl="0" algn="l">
              <a:spcBef>
                <a:spcPts val="1080"/>
              </a:spcBef>
              <a:spcAft>
                <a:spcPts val="0"/>
              </a:spcAft>
              <a:buSzPts val="276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50"/>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75" name="Google Shape;375;p50"/>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760"/>
              <a:buNone/>
            </a:pPr>
            <a:r>
              <a:rPr lang="en-US" sz="2400">
                <a:latin typeface="Arial"/>
                <a:ea typeface="Arial"/>
                <a:cs typeface="Arial"/>
                <a:sym typeface="Arial"/>
              </a:rPr>
              <a:t>1.4.2 Produce the message</a:t>
            </a:r>
            <a:endParaRPr sz="2400">
              <a:latin typeface="Arial"/>
              <a:ea typeface="Arial"/>
              <a:cs typeface="Arial"/>
              <a:sym typeface="Arial"/>
            </a:endParaRPr>
          </a:p>
        </p:txBody>
      </p:sp>
      <p:sp>
        <p:nvSpPr>
          <p:cNvPr id="376" name="Google Shape;376;p50"/>
          <p:cNvSpPr txBox="1"/>
          <p:nvPr>
            <p:ph idx="2" type="body"/>
          </p:nvPr>
        </p:nvSpPr>
        <p:spPr>
          <a:xfrm>
            <a:off x="1295400" y="3243262"/>
            <a:ext cx="4718304" cy="2632605"/>
          </a:xfrm>
          <a:prstGeom prst="rect">
            <a:avLst/>
          </a:prstGeom>
          <a:noFill/>
          <a:ln>
            <a:noFill/>
          </a:ln>
        </p:spPr>
        <p:txBody>
          <a:bodyPr anchorCtr="0" anchor="t" bIns="45700" lIns="91425" spcFirstLastPara="1" rIns="91425" wrap="square" tIns="45700">
            <a:normAutofit fontScale="92500" lnSpcReduction="10000"/>
          </a:bodyPr>
          <a:lstStyle/>
          <a:p>
            <a:pPr indent="-285750" lvl="0" marL="285750" rtl="0" algn="l">
              <a:spcBef>
                <a:spcPts val="0"/>
              </a:spcBef>
              <a:spcAft>
                <a:spcPts val="0"/>
              </a:spcAft>
              <a:buSzPct val="115000"/>
              <a:buChar char="•"/>
            </a:pPr>
            <a:r>
              <a:rPr lang="en-US">
                <a:latin typeface="Arial"/>
                <a:ea typeface="Arial"/>
                <a:cs typeface="Arial"/>
                <a:sym typeface="Arial"/>
              </a:rPr>
              <a:t>Producing the document means checking that the design elements have been used effectively for a clean and professional layout. For instance, the figures and tables are well-arranged, are of the right size, are labeled and correspond to the content they refer to. </a:t>
            </a:r>
            <a:endParaRPr/>
          </a:p>
          <a:p>
            <a:pPr indent="-123634" lvl="0" marL="285750" rtl="0" algn="l">
              <a:spcBef>
                <a:spcPts val="1044"/>
              </a:spcBef>
              <a:spcAft>
                <a:spcPts val="0"/>
              </a:spcAft>
              <a:buSzPct val="115000"/>
              <a:buNone/>
            </a:pPr>
            <a:r>
              <a:t/>
            </a:r>
            <a:endParaRPr/>
          </a:p>
        </p:txBody>
      </p:sp>
      <p:sp>
        <p:nvSpPr>
          <p:cNvPr id="377" name="Google Shape;377;p50"/>
          <p:cNvSpPr txBox="1"/>
          <p:nvPr>
            <p:ph idx="3" type="body"/>
          </p:nvPr>
        </p:nvSpPr>
        <p:spPr>
          <a:xfrm>
            <a:off x="6180671" y="2460567"/>
            <a:ext cx="4718304" cy="774228"/>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t/>
            </a:r>
            <a:endParaRPr>
              <a:latin typeface="Arial"/>
              <a:ea typeface="Arial"/>
              <a:cs typeface="Arial"/>
              <a:sym typeface="Arial"/>
            </a:endParaRPr>
          </a:p>
          <a:p>
            <a:pPr indent="0" lvl="0" marL="0" rtl="0" algn="l">
              <a:spcBef>
                <a:spcPts val="1160"/>
              </a:spcBef>
              <a:spcAft>
                <a:spcPts val="0"/>
              </a:spcAft>
              <a:buSzPts val="3220"/>
              <a:buNone/>
            </a:pPr>
            <a:r>
              <a:t/>
            </a:r>
            <a:endParaRPr>
              <a:latin typeface="Arial"/>
              <a:ea typeface="Arial"/>
              <a:cs typeface="Arial"/>
              <a:sym typeface="Arial"/>
            </a:endParaRPr>
          </a:p>
          <a:p>
            <a:pPr indent="0" lvl="0" marL="0" rtl="0" algn="l">
              <a:spcBef>
                <a:spcPts val="1160"/>
              </a:spcBef>
              <a:spcAft>
                <a:spcPts val="0"/>
              </a:spcAft>
              <a:buSzPts val="3220"/>
              <a:buNone/>
            </a:pPr>
            <a:r>
              <a:t/>
            </a:r>
            <a:endParaRPr>
              <a:latin typeface="Arial"/>
              <a:ea typeface="Arial"/>
              <a:cs typeface="Arial"/>
              <a:sym typeface="Arial"/>
            </a:endParaRPr>
          </a:p>
          <a:p>
            <a:pPr indent="0" lvl="0" marL="0" rtl="0" algn="l">
              <a:spcBef>
                <a:spcPts val="1160"/>
              </a:spcBef>
              <a:spcAft>
                <a:spcPts val="0"/>
              </a:spcAft>
              <a:buSzPts val="3220"/>
              <a:buNone/>
            </a:pPr>
            <a:r>
              <a:t/>
            </a:r>
            <a:endParaRPr>
              <a:latin typeface="Arial"/>
              <a:ea typeface="Arial"/>
              <a:cs typeface="Arial"/>
              <a:sym typeface="Arial"/>
            </a:endParaRPr>
          </a:p>
          <a:p>
            <a:pPr indent="0" lvl="0" marL="0" rtl="0" algn="l">
              <a:spcBef>
                <a:spcPts val="1080"/>
              </a:spcBef>
              <a:spcAft>
                <a:spcPts val="0"/>
              </a:spcAft>
              <a:buSzPts val="2760"/>
              <a:buNone/>
            </a:pPr>
            <a:r>
              <a:rPr lang="en-US" sz="2400">
                <a:latin typeface="Arial"/>
                <a:ea typeface="Arial"/>
                <a:cs typeface="Arial"/>
                <a:sym typeface="Arial"/>
              </a:rPr>
              <a:t>1.4.3 Proofread the message</a:t>
            </a:r>
            <a:endParaRPr sz="2400">
              <a:latin typeface="Arial"/>
              <a:ea typeface="Arial"/>
              <a:cs typeface="Arial"/>
              <a:sym typeface="Arial"/>
            </a:endParaRPr>
          </a:p>
        </p:txBody>
      </p:sp>
      <p:sp>
        <p:nvSpPr>
          <p:cNvPr id="378" name="Google Shape;378;p50"/>
          <p:cNvSpPr txBox="1"/>
          <p:nvPr>
            <p:ph idx="4" type="body"/>
          </p:nvPr>
        </p:nvSpPr>
        <p:spPr>
          <a:xfrm>
            <a:off x="6180670" y="3243262"/>
            <a:ext cx="5116325" cy="2874905"/>
          </a:xfrm>
          <a:prstGeom prst="rect">
            <a:avLst/>
          </a:prstGeom>
          <a:noFill/>
          <a:ln>
            <a:noFill/>
          </a:ln>
        </p:spPr>
        <p:txBody>
          <a:bodyPr anchorCtr="0" anchor="t" bIns="45700" lIns="91425" spcFirstLastPara="1" rIns="91425" wrap="square" tIns="45700">
            <a:normAutofit fontScale="85000" lnSpcReduction="10000"/>
          </a:bodyPr>
          <a:lstStyle/>
          <a:p>
            <a:pPr indent="-285750" lvl="0" marL="285750" rtl="0" algn="l">
              <a:spcBef>
                <a:spcPts val="0"/>
              </a:spcBef>
              <a:spcAft>
                <a:spcPts val="0"/>
              </a:spcAft>
              <a:buSzPct val="115000"/>
              <a:buChar char="•"/>
            </a:pPr>
            <a:r>
              <a:rPr lang="en-US">
                <a:latin typeface="Arial"/>
                <a:ea typeface="Arial"/>
                <a:cs typeface="Arial"/>
                <a:sym typeface="Arial"/>
              </a:rPr>
              <a:t>Completing the message also means proofreading. In journalism, we call it the last line of defense, hence ought to be undertaken carefully. In proofreading, one corrects the errors in layout, spelling and mechanics. For instance, check to ensure that all the punctuation marks have been used correctly; there is not a single misspelt world; and that there are no errors in the layout and visuals.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51"/>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84" name="Google Shape;384;p51"/>
          <p:cNvSpPr txBox="1"/>
          <p:nvPr>
            <p:ph idx="1" type="body"/>
          </p:nvPr>
        </p:nvSpPr>
        <p:spPr>
          <a:xfrm>
            <a:off x="1295401" y="2556932"/>
            <a:ext cx="9601196" cy="3318936"/>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2760"/>
              <a:buNone/>
            </a:pPr>
            <a:r>
              <a:rPr b="1" lang="en-US">
                <a:latin typeface="Arial"/>
                <a:ea typeface="Arial"/>
                <a:cs typeface="Arial"/>
                <a:sym typeface="Arial"/>
              </a:rPr>
              <a:t>1.4.4 Distribute the message</a:t>
            </a:r>
            <a:endParaRPr/>
          </a:p>
          <a:p>
            <a:pPr indent="0" lvl="0" marL="0" rtl="0" algn="l">
              <a:spcBef>
                <a:spcPts val="1080"/>
              </a:spcBef>
              <a:spcAft>
                <a:spcPts val="0"/>
              </a:spcAft>
              <a:buSzPts val="2760"/>
              <a:buNone/>
            </a:pPr>
            <a:r>
              <a:rPr lang="en-US">
                <a:latin typeface="Arial"/>
                <a:ea typeface="Arial"/>
                <a:cs typeface="Arial"/>
                <a:sym typeface="Arial"/>
              </a:rPr>
              <a:t>Distributing the message is the last step and it simply means to deliver your information to Donor A using the vehicle you chose at the beginning. In our case, we chose a report, so we must deliver a report that is informative, credible, and professional to our funding partner. Some vehicles like reports contain other files and documents often attached, such as questionnaires used in a research, maps, video, audio files, etc. All these should be submitted together successfully.</a:t>
            </a:r>
            <a:endParaRPr/>
          </a:p>
          <a:p>
            <a:pPr indent="0" lvl="0" marL="0" rtl="0" algn="l">
              <a:spcBef>
                <a:spcPts val="1080"/>
              </a:spcBef>
              <a:spcAft>
                <a:spcPts val="0"/>
              </a:spcAft>
              <a:buSzPts val="2760"/>
              <a:buNone/>
            </a:pPr>
            <a:r>
              <a:t/>
            </a:r>
            <a:endParaRPr/>
          </a:p>
          <a:p>
            <a:pPr indent="0" lvl="0" marL="0" rtl="0" algn="l">
              <a:spcBef>
                <a:spcPts val="1080"/>
              </a:spcBef>
              <a:spcAft>
                <a:spcPts val="0"/>
              </a:spcAft>
              <a:buSzPts val="276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52"/>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solidFill>
                  <a:srgbClr val="262626"/>
                </a:solidFill>
                <a:latin typeface="Arial"/>
                <a:ea typeface="Arial"/>
                <a:cs typeface="Arial"/>
                <a:sym typeface="Arial"/>
              </a:rPr>
              <a:t>The Three-Step Writing Process</a:t>
            </a:r>
            <a:endParaRPr/>
          </a:p>
        </p:txBody>
      </p:sp>
      <p:sp>
        <p:nvSpPr>
          <p:cNvPr id="390" name="Google Shape;390;p52"/>
          <p:cNvSpPr txBox="1"/>
          <p:nvPr>
            <p:ph idx="1" type="body"/>
          </p:nvPr>
        </p:nvSpPr>
        <p:spPr>
          <a:xfrm>
            <a:off x="1295400"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Homework</a:t>
            </a:r>
            <a:endParaRPr>
              <a:latin typeface="Arial"/>
              <a:ea typeface="Arial"/>
              <a:cs typeface="Arial"/>
              <a:sym typeface="Arial"/>
            </a:endParaRPr>
          </a:p>
        </p:txBody>
      </p:sp>
      <p:sp>
        <p:nvSpPr>
          <p:cNvPr id="391" name="Google Shape;391;p52"/>
          <p:cNvSpPr txBox="1"/>
          <p:nvPr>
            <p:ph idx="2" type="body"/>
          </p:nvPr>
        </p:nvSpPr>
        <p:spPr>
          <a:xfrm>
            <a:off x="1295400" y="3243262"/>
            <a:ext cx="4718304" cy="2632605"/>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lang="en-US"/>
              <a:t>Read Bovee and Thill (2012) from page 124- 210 and attempt as many exercises as you can. Then discuss the possible answers with your seatmate. </a:t>
            </a:r>
            <a:endParaRPr/>
          </a:p>
          <a:p>
            <a:pPr indent="-110490" lvl="0" marL="285750" rtl="0" algn="l">
              <a:spcBef>
                <a:spcPts val="1080"/>
              </a:spcBef>
              <a:spcAft>
                <a:spcPts val="0"/>
              </a:spcAft>
              <a:buSzPts val="2760"/>
              <a:buNone/>
            </a:pPr>
            <a:r>
              <a:t/>
            </a:r>
            <a:endParaRPr/>
          </a:p>
        </p:txBody>
      </p:sp>
      <p:sp>
        <p:nvSpPr>
          <p:cNvPr id="392" name="Google Shape;392;p52"/>
          <p:cNvSpPr txBox="1"/>
          <p:nvPr>
            <p:ph idx="3" type="body"/>
          </p:nvPr>
        </p:nvSpPr>
        <p:spPr>
          <a:xfrm>
            <a:off x="6180671" y="2658533"/>
            <a:ext cx="4718304"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3220"/>
              <a:buNone/>
            </a:pPr>
            <a:r>
              <a:rPr lang="en-US">
                <a:latin typeface="Arial"/>
                <a:ea typeface="Arial"/>
                <a:cs typeface="Arial"/>
                <a:sym typeface="Arial"/>
              </a:rPr>
              <a:t>Homework</a:t>
            </a:r>
            <a:endParaRPr>
              <a:latin typeface="Arial"/>
              <a:ea typeface="Arial"/>
              <a:cs typeface="Arial"/>
              <a:sym typeface="Arial"/>
            </a:endParaRPr>
          </a:p>
        </p:txBody>
      </p:sp>
      <p:pic>
        <p:nvPicPr>
          <p:cNvPr descr="File:Doing &lt;strong&gt;Homework&lt;/strong&gt; (8118995558).jpg - Wikimedia Commons" id="393" name="Google Shape;393;p52"/>
          <p:cNvPicPr preferRelativeResize="0"/>
          <p:nvPr>
            <p:ph idx="4" type="body"/>
          </p:nvPr>
        </p:nvPicPr>
        <p:blipFill rotWithShape="1">
          <a:blip r:embed="rId3">
            <a:alphaModFix/>
          </a:blip>
          <a:srcRect b="0" l="0" r="0" t="0"/>
          <a:stretch/>
        </p:blipFill>
        <p:spPr>
          <a:xfrm>
            <a:off x="6180671" y="3243263"/>
            <a:ext cx="4866944" cy="263207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53"/>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References</a:t>
            </a:r>
            <a:endParaRPr sz="3600">
              <a:latin typeface="Arial"/>
              <a:ea typeface="Arial"/>
              <a:cs typeface="Arial"/>
              <a:sym typeface="Arial"/>
            </a:endParaRPr>
          </a:p>
        </p:txBody>
      </p:sp>
      <p:sp>
        <p:nvSpPr>
          <p:cNvPr id="399" name="Google Shape;399;p53"/>
          <p:cNvSpPr txBox="1"/>
          <p:nvPr>
            <p:ph idx="1" type="body"/>
          </p:nvPr>
        </p:nvSpPr>
        <p:spPr>
          <a:xfrm>
            <a:off x="1295401" y="2556932"/>
            <a:ext cx="9601196" cy="3544610"/>
          </a:xfrm>
          <a:prstGeom prst="rect">
            <a:avLst/>
          </a:prstGeom>
          <a:noFill/>
          <a:ln>
            <a:noFill/>
          </a:ln>
        </p:spPr>
        <p:txBody>
          <a:bodyPr anchorCtr="0" anchor="t" bIns="45700" lIns="91425" spcFirstLastPara="1" rIns="91425" wrap="square" tIns="45700">
            <a:noAutofit/>
          </a:bodyPr>
          <a:lstStyle/>
          <a:p>
            <a:pPr indent="-285305" lvl="0" marL="285750" rtl="0" algn="l">
              <a:lnSpc>
                <a:spcPct val="90000"/>
              </a:lnSpc>
              <a:spcBef>
                <a:spcPts val="0"/>
              </a:spcBef>
              <a:spcAft>
                <a:spcPts val="0"/>
              </a:spcAft>
              <a:buSzPts val="2339"/>
              <a:buChar char="•"/>
            </a:pPr>
            <a:r>
              <a:rPr lang="en-US" sz="2060">
                <a:latin typeface="Arial"/>
                <a:ea typeface="Arial"/>
                <a:cs typeface="Arial"/>
                <a:sym typeface="Arial"/>
              </a:rPr>
              <a:t>Bovee C. L. &amp; Thill, J. V. (2012). Business communication today. (11</a:t>
            </a:r>
            <a:r>
              <a:rPr baseline="30000" lang="en-US" sz="2060">
                <a:latin typeface="Arial"/>
                <a:ea typeface="Arial"/>
                <a:cs typeface="Arial"/>
                <a:sym typeface="Arial"/>
              </a:rPr>
              <a:t>th </a:t>
            </a:r>
            <a:r>
              <a:rPr lang="en-US" sz="2060">
                <a:latin typeface="Arial"/>
                <a:ea typeface="Arial"/>
                <a:cs typeface="Arial"/>
                <a:sym typeface="Arial"/>
              </a:rPr>
              <a:t>ed.). Pearson.</a:t>
            </a:r>
            <a:endParaRPr sz="2060">
              <a:latin typeface="Arial"/>
              <a:ea typeface="Arial"/>
              <a:cs typeface="Arial"/>
              <a:sym typeface="Arial"/>
            </a:endParaRPr>
          </a:p>
          <a:p>
            <a:pPr indent="-285305" lvl="0" marL="285750" rtl="0" algn="l">
              <a:lnSpc>
                <a:spcPct val="90000"/>
              </a:lnSpc>
              <a:spcBef>
                <a:spcPts val="1008"/>
              </a:spcBef>
              <a:spcAft>
                <a:spcPts val="0"/>
              </a:spcAft>
              <a:buSzPts val="2339"/>
              <a:buChar char="•"/>
            </a:pPr>
            <a:r>
              <a:rPr lang="en-US" sz="2060">
                <a:latin typeface="Arial"/>
                <a:ea typeface="Arial"/>
                <a:cs typeface="Arial"/>
                <a:sym typeface="Arial"/>
              </a:rPr>
              <a:t>MB Marketing Binder. The three-step writing process for business communication. Image. </a:t>
            </a:r>
            <a:r>
              <a:rPr lang="en-US" sz="2060" u="sng">
                <a:solidFill>
                  <a:schemeClr val="hlink"/>
                </a:solidFill>
                <a:latin typeface="Arial"/>
                <a:ea typeface="Arial"/>
                <a:cs typeface="Arial"/>
                <a:sym typeface="Arial"/>
                <a:hlinkClick r:id="rId3"/>
              </a:rPr>
              <a:t>https://marketingbinder.com/category/business-communication/</a:t>
            </a:r>
            <a:endParaRPr sz="2060">
              <a:latin typeface="Arial"/>
              <a:ea typeface="Arial"/>
              <a:cs typeface="Arial"/>
              <a:sym typeface="Arial"/>
            </a:endParaRPr>
          </a:p>
          <a:p>
            <a:pPr indent="-285305" lvl="0" marL="285750" rtl="0" algn="l">
              <a:lnSpc>
                <a:spcPct val="90000"/>
              </a:lnSpc>
              <a:spcBef>
                <a:spcPts val="1008"/>
              </a:spcBef>
              <a:spcAft>
                <a:spcPts val="0"/>
              </a:spcAft>
              <a:buSzPts val="2339"/>
              <a:buChar char="•"/>
            </a:pPr>
            <a:r>
              <a:rPr lang="en-US" sz="2060">
                <a:latin typeface="Arial"/>
                <a:ea typeface="Arial"/>
                <a:cs typeface="Arial"/>
                <a:sym typeface="Arial"/>
              </a:rPr>
              <a:t>Williams, V. (2020). Chapter 2: The writing process. BC Campus.</a:t>
            </a:r>
            <a:r>
              <a:rPr lang="en-US" sz="2060"/>
              <a:t> </a:t>
            </a:r>
            <a:r>
              <a:rPr lang="en-US" sz="2060" u="sng">
                <a:solidFill>
                  <a:schemeClr val="hlink"/>
                </a:solidFill>
                <a:latin typeface="Arial"/>
                <a:ea typeface="Arial"/>
                <a:cs typeface="Arial"/>
                <a:sym typeface="Arial"/>
                <a:hlinkClick r:id="rId4"/>
              </a:rPr>
              <a:t>https://pressbooks.bccampus.ca/businesswritingessentials/chapter/planning-to-write/</a:t>
            </a:r>
            <a:endParaRPr sz="2060" u="sng">
              <a:latin typeface="Arial"/>
              <a:ea typeface="Arial"/>
              <a:cs typeface="Arial"/>
              <a:sym typeface="Arial"/>
            </a:endParaRPr>
          </a:p>
          <a:p>
            <a:pPr indent="-285305" lvl="0" marL="285750" rtl="0" algn="l">
              <a:lnSpc>
                <a:spcPct val="90000"/>
              </a:lnSpc>
              <a:spcBef>
                <a:spcPts val="1008"/>
              </a:spcBef>
              <a:spcAft>
                <a:spcPts val="0"/>
              </a:spcAft>
              <a:buSzPts val="2339"/>
              <a:buChar char="•"/>
            </a:pPr>
            <a:r>
              <a:rPr lang="en-US" sz="2060">
                <a:latin typeface="Arial"/>
                <a:ea typeface="Arial"/>
                <a:cs typeface="Arial"/>
                <a:sym typeface="Arial"/>
              </a:rPr>
              <a:t>All images except for MB Marketing Binder’s are drawn from creative commons through PowerPoint’s Bing</a:t>
            </a:r>
            <a:endParaRPr sz="2060">
              <a:latin typeface="Arial"/>
              <a:ea typeface="Arial"/>
              <a:cs typeface="Arial"/>
              <a:sym typeface="Arial"/>
            </a:endParaRPr>
          </a:p>
          <a:p>
            <a:pPr indent="0" lvl="0" marL="0" rtl="0" algn="l">
              <a:lnSpc>
                <a:spcPct val="90000"/>
              </a:lnSpc>
              <a:spcBef>
                <a:spcPts val="1008"/>
              </a:spcBef>
              <a:spcAft>
                <a:spcPts val="0"/>
              </a:spcAft>
              <a:buSzPts val="2139"/>
              <a:buNone/>
            </a:pPr>
            <a:r>
              <a:t/>
            </a:r>
            <a:endParaRPr sz="2060"/>
          </a:p>
          <a:p>
            <a:pPr indent="-136779" lvl="0" marL="285750" rtl="0" algn="l">
              <a:lnSpc>
                <a:spcPct val="90000"/>
              </a:lnSpc>
              <a:spcBef>
                <a:spcPts val="1008"/>
              </a:spcBef>
              <a:spcAft>
                <a:spcPts val="0"/>
              </a:spcAft>
              <a:buSzPts val="2139"/>
              <a:buNone/>
            </a:pPr>
            <a:r>
              <a:t/>
            </a:r>
            <a:endParaRPr sz="186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54"/>
          <p:cNvSpPr txBox="1"/>
          <p:nvPr>
            <p:ph type="title"/>
          </p:nvPr>
        </p:nvSpPr>
        <p:spPr>
          <a:xfrm>
            <a:off x="1295402" y="982132"/>
            <a:ext cx="9601196"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3600"/>
              <a:buFont typeface="Arial"/>
              <a:buNone/>
            </a:pPr>
            <a:r>
              <a:rPr lang="en-US" sz="3600">
                <a:latin typeface="Arial"/>
                <a:ea typeface="Arial"/>
                <a:cs typeface="Arial"/>
                <a:sym typeface="Arial"/>
              </a:rPr>
              <a:t>The End</a:t>
            </a:r>
            <a:endParaRPr sz="3600">
              <a:latin typeface="Arial"/>
              <a:ea typeface="Arial"/>
              <a:cs typeface="Arial"/>
              <a:sym typeface="Arial"/>
            </a:endParaRPr>
          </a:p>
        </p:txBody>
      </p:sp>
      <p:pic>
        <p:nvPicPr>
          <p:cNvPr descr="&lt;strong&gt;Thanks&lt;/strong&gt; &lt;strong&gt;Thank You&lt;/strong&gt; Message · Free image on Pixabay" id="405" name="Google Shape;405;p54"/>
          <p:cNvPicPr preferRelativeResize="0"/>
          <p:nvPr>
            <p:ph idx="1" type="body"/>
          </p:nvPr>
        </p:nvPicPr>
        <p:blipFill rotWithShape="1">
          <a:blip r:embed="rId3">
            <a:alphaModFix/>
          </a:blip>
          <a:srcRect b="0" l="0" r="0" t="0"/>
          <a:stretch/>
        </p:blipFill>
        <p:spPr>
          <a:xfrm>
            <a:off x="648393" y="2543695"/>
            <a:ext cx="10906298" cy="352459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