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y="6858000" cx="12192000"/>
  <p:notesSz cx="6858000" cy="9144000"/>
  <p:embeddedFontLst>
    <p:embeddedFont>
      <p:font typeface="Corbel"/>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Corbel-bold.fntdata"/><Relationship Id="rId47" Type="http://schemas.openxmlformats.org/officeDocument/2006/relationships/font" Target="fonts/Corbel-regular.fntdata"/><Relationship Id="rId49" Type="http://schemas.openxmlformats.org/officeDocument/2006/relationships/font" Target="fonts/Corbel-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schemas.openxmlformats.org/officeDocument/2006/relationships/font" Target="fonts/Corbel-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2"/>
          <p:cNvSpPr/>
          <p:nvPr/>
        </p:nvSpPr>
        <p:spPr>
          <a:xfrm>
            <a:off x="231140" y="243840"/>
            <a:ext cx="11724640" cy="6377939"/>
          </a:xfrm>
          <a:prstGeom prst="rect">
            <a:avLst/>
          </a:prstGeom>
          <a:solidFill>
            <a:schemeClr val="lt1"/>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txBox="1"/>
          <p:nvPr>
            <p:ph type="ctrTitle"/>
          </p:nvPr>
        </p:nvSpPr>
        <p:spPr>
          <a:xfrm>
            <a:off x="1109980" y="882376"/>
            <a:ext cx="9966960" cy="2926080"/>
          </a:xfrm>
          <a:prstGeom prst="rect">
            <a:avLst/>
          </a:prstGeom>
          <a:noFill/>
          <a:ln>
            <a:noFill/>
          </a:ln>
        </p:spPr>
        <p:txBody>
          <a:bodyPr anchorCtr="0" anchor="b" bIns="45700" lIns="91425" spcFirstLastPara="1" rIns="91425" wrap="square" tIns="45700">
            <a:normAutofit/>
          </a:bodyPr>
          <a:lstStyle>
            <a:lvl1pPr lvl="0" algn="ctr">
              <a:lnSpc>
                <a:spcPct val="85000"/>
              </a:lnSpc>
              <a:spcBef>
                <a:spcPts val="0"/>
              </a:spcBef>
              <a:spcAft>
                <a:spcPts val="0"/>
              </a:spcAft>
              <a:buClr>
                <a:srgbClr val="DF5327"/>
              </a:buClr>
              <a:buSzPts val="7200"/>
              <a:buFont typeface="Corbel"/>
              <a:buNone/>
              <a:defRPr b="1" i="0" sz="7200" u="none" cap="none" strike="noStrike">
                <a:solidFill>
                  <a:srgbClr val="DF5327"/>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2"/>
          <p:cNvSpPr txBox="1"/>
          <p:nvPr>
            <p:ph idx="1" type="subTitle"/>
          </p:nvPr>
        </p:nvSpPr>
        <p:spPr>
          <a:xfrm>
            <a:off x="1709530" y="3869634"/>
            <a:ext cx="8767860" cy="1388165"/>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400"/>
              </a:spcBef>
              <a:spcAft>
                <a:spcPts val="0"/>
              </a:spcAft>
              <a:buSzPts val="1760"/>
              <a:buNone/>
              <a:defRPr sz="2200">
                <a:solidFill>
                  <a:schemeClr val="accent1"/>
                </a:solidFill>
              </a:defRPr>
            </a:lvl1pPr>
            <a:lvl2pPr lvl="1" algn="ctr">
              <a:lnSpc>
                <a:spcPct val="90000"/>
              </a:lnSpc>
              <a:spcBef>
                <a:spcPts val="200"/>
              </a:spcBef>
              <a:spcAft>
                <a:spcPts val="0"/>
              </a:spcAft>
              <a:buSzPts val="1760"/>
              <a:buNone/>
              <a:defRPr sz="2200"/>
            </a:lvl2pPr>
            <a:lvl3pPr lvl="2" algn="ctr">
              <a:lnSpc>
                <a:spcPct val="90000"/>
              </a:lnSpc>
              <a:spcBef>
                <a:spcPts val="400"/>
              </a:spcBef>
              <a:spcAft>
                <a:spcPts val="0"/>
              </a:spcAft>
              <a:buSzPts val="1760"/>
              <a:buNone/>
              <a:defRPr sz="2200"/>
            </a:lvl3pPr>
            <a:lvl4pPr lvl="3" algn="ctr">
              <a:lnSpc>
                <a:spcPct val="90000"/>
              </a:lnSpc>
              <a:spcBef>
                <a:spcPts val="400"/>
              </a:spcBef>
              <a:spcAft>
                <a:spcPts val="0"/>
              </a:spcAft>
              <a:buSzPts val="1600"/>
              <a:buNone/>
              <a:defRPr sz="2000"/>
            </a:lvl4pPr>
            <a:lvl5pPr lvl="4" algn="ctr">
              <a:lnSpc>
                <a:spcPct val="90000"/>
              </a:lnSpc>
              <a:spcBef>
                <a:spcPts val="400"/>
              </a:spcBef>
              <a:spcAft>
                <a:spcPts val="0"/>
              </a:spcAft>
              <a:buSzPts val="1600"/>
              <a:buNone/>
              <a:defRPr sz="2000"/>
            </a:lvl5pPr>
            <a:lvl6pPr lvl="5" algn="ctr">
              <a:lnSpc>
                <a:spcPct val="90000"/>
              </a:lnSpc>
              <a:spcBef>
                <a:spcPts val="400"/>
              </a:spcBef>
              <a:spcAft>
                <a:spcPts val="0"/>
              </a:spcAft>
              <a:buSzPts val="1600"/>
              <a:buNone/>
              <a:defRPr sz="2000"/>
            </a:lvl6pPr>
            <a:lvl7pPr lvl="6" algn="ctr">
              <a:lnSpc>
                <a:spcPct val="90000"/>
              </a:lnSpc>
              <a:spcBef>
                <a:spcPts val="400"/>
              </a:spcBef>
              <a:spcAft>
                <a:spcPts val="0"/>
              </a:spcAft>
              <a:buSzPts val="1600"/>
              <a:buNone/>
              <a:defRPr sz="2000"/>
            </a:lvl7pPr>
            <a:lvl8pPr lvl="7" algn="ctr">
              <a:lnSpc>
                <a:spcPct val="90000"/>
              </a:lnSpc>
              <a:spcBef>
                <a:spcPts val="400"/>
              </a:spcBef>
              <a:spcAft>
                <a:spcPts val="0"/>
              </a:spcAft>
              <a:buSzPts val="1600"/>
              <a:buNone/>
              <a:defRPr sz="2000"/>
            </a:lvl8pPr>
            <a:lvl9pPr lvl="8" algn="ctr">
              <a:lnSpc>
                <a:spcPct val="90000"/>
              </a:lnSpc>
              <a:spcBef>
                <a:spcPts val="400"/>
              </a:spcBef>
              <a:spcAft>
                <a:spcPts val="400"/>
              </a:spcAft>
              <a:buSzPts val="1600"/>
              <a:buNone/>
              <a:defRPr sz="2000"/>
            </a:lvl9pPr>
          </a:lstStyle>
          <a:p/>
        </p:txBody>
      </p:sp>
      <p:sp>
        <p:nvSpPr>
          <p:cNvPr id="16" name="Google Shape;16;p2"/>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accent1"/>
                </a:solidFill>
                <a:latin typeface="Corbel"/>
                <a:ea typeface="Corbel"/>
                <a:cs typeface="Corbel"/>
                <a:sym typeface="Corbel"/>
              </a:defRPr>
            </a:lvl1pPr>
            <a:lvl2pPr indent="0" lvl="1" marL="0" algn="r">
              <a:spcBef>
                <a:spcPts val="0"/>
              </a:spcBef>
              <a:buNone/>
              <a:defRPr b="0" i="0" sz="1200" u="none" cap="none" strike="noStrike">
                <a:solidFill>
                  <a:schemeClr val="accent1"/>
                </a:solidFill>
                <a:latin typeface="Corbel"/>
                <a:ea typeface="Corbel"/>
                <a:cs typeface="Corbel"/>
                <a:sym typeface="Corbel"/>
              </a:defRPr>
            </a:lvl2pPr>
            <a:lvl3pPr indent="0" lvl="2" marL="0" algn="r">
              <a:spcBef>
                <a:spcPts val="0"/>
              </a:spcBef>
              <a:buNone/>
              <a:defRPr b="0" i="0" sz="1200" u="none" cap="none" strike="noStrike">
                <a:solidFill>
                  <a:schemeClr val="accent1"/>
                </a:solidFill>
                <a:latin typeface="Corbel"/>
                <a:ea typeface="Corbel"/>
                <a:cs typeface="Corbel"/>
                <a:sym typeface="Corbel"/>
              </a:defRPr>
            </a:lvl3pPr>
            <a:lvl4pPr indent="0" lvl="3" marL="0" algn="r">
              <a:spcBef>
                <a:spcPts val="0"/>
              </a:spcBef>
              <a:buNone/>
              <a:defRPr b="0" i="0" sz="1200" u="none" cap="none" strike="noStrike">
                <a:solidFill>
                  <a:schemeClr val="accent1"/>
                </a:solidFill>
                <a:latin typeface="Corbel"/>
                <a:ea typeface="Corbel"/>
                <a:cs typeface="Corbel"/>
                <a:sym typeface="Corbel"/>
              </a:defRPr>
            </a:lvl4pPr>
            <a:lvl5pPr indent="0" lvl="4" marL="0" algn="r">
              <a:spcBef>
                <a:spcPts val="0"/>
              </a:spcBef>
              <a:buNone/>
              <a:defRPr b="0" i="0" sz="1200" u="none" cap="none" strike="noStrike">
                <a:solidFill>
                  <a:schemeClr val="accent1"/>
                </a:solidFill>
                <a:latin typeface="Corbel"/>
                <a:ea typeface="Corbel"/>
                <a:cs typeface="Corbel"/>
                <a:sym typeface="Corbel"/>
              </a:defRPr>
            </a:lvl5pPr>
            <a:lvl6pPr indent="0" lvl="5" marL="0" algn="r">
              <a:spcBef>
                <a:spcPts val="0"/>
              </a:spcBef>
              <a:buNone/>
              <a:defRPr b="0" i="0" sz="1200" u="none" cap="none" strike="noStrike">
                <a:solidFill>
                  <a:schemeClr val="accent1"/>
                </a:solidFill>
                <a:latin typeface="Corbel"/>
                <a:ea typeface="Corbel"/>
                <a:cs typeface="Corbel"/>
                <a:sym typeface="Corbel"/>
              </a:defRPr>
            </a:lvl6pPr>
            <a:lvl7pPr indent="0" lvl="6" marL="0" algn="r">
              <a:spcBef>
                <a:spcPts val="0"/>
              </a:spcBef>
              <a:buNone/>
              <a:defRPr b="0" i="0" sz="1200" u="none" cap="none" strike="noStrike">
                <a:solidFill>
                  <a:schemeClr val="accent1"/>
                </a:solidFill>
                <a:latin typeface="Corbel"/>
                <a:ea typeface="Corbel"/>
                <a:cs typeface="Corbel"/>
                <a:sym typeface="Corbel"/>
              </a:defRPr>
            </a:lvl7pPr>
            <a:lvl8pPr indent="0" lvl="7" marL="0" algn="r">
              <a:spcBef>
                <a:spcPts val="0"/>
              </a:spcBef>
              <a:buNone/>
              <a:defRPr b="0" i="0" sz="1200" u="none" cap="none" strike="noStrike">
                <a:solidFill>
                  <a:schemeClr val="accent1"/>
                </a:solidFill>
                <a:latin typeface="Corbel"/>
                <a:ea typeface="Corbel"/>
                <a:cs typeface="Corbel"/>
                <a:sym typeface="Corbel"/>
              </a:defRPr>
            </a:lvl8pPr>
            <a:lvl9pPr indent="0" lvl="8" marL="0" algn="r">
              <a:spcBef>
                <a:spcPts val="0"/>
              </a:spcBef>
              <a:buNone/>
              <a:defRPr b="0"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cxnSp>
        <p:nvCxnSpPr>
          <p:cNvPr id="19" name="Google Shape;19;p2"/>
          <p:cNvCxnSpPr/>
          <p:nvPr/>
        </p:nvCxnSpPr>
        <p:spPr>
          <a:xfrm>
            <a:off x="1978660" y="3733800"/>
            <a:ext cx="8229601" cy="0"/>
          </a:xfrm>
          <a:prstGeom prst="straightConnector1">
            <a:avLst/>
          </a:prstGeom>
          <a:noFill/>
          <a:ln cap="flat" cmpd="sng" w="10000">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0" name="Shape 20"/>
        <p:cNvGrpSpPr/>
        <p:nvPr/>
      </p:nvGrpSpPr>
      <p:grpSpPr>
        <a:xfrm>
          <a:off x="0" y="0"/>
          <a:ext cx="0" cy="0"/>
          <a:chOff x="0" y="0"/>
          <a:chExt cx="0" cy="0"/>
        </a:xfrm>
      </p:grpSpPr>
      <p:sp>
        <p:nvSpPr>
          <p:cNvPr id="21" name="Google Shape;21;p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1920"/>
              <a:buNone/>
              <a:defRPr b="1" sz="2400"/>
            </a:lvl1pPr>
            <a:lvl2pPr indent="-228600" lvl="1" marL="914400" algn="l">
              <a:lnSpc>
                <a:spcPct val="90000"/>
              </a:lnSpc>
              <a:spcBef>
                <a:spcPts val="200"/>
              </a:spcBef>
              <a:spcAft>
                <a:spcPts val="0"/>
              </a:spcAft>
              <a:buSzPts val="1600"/>
              <a:buNone/>
              <a:defRPr b="1" sz="2000"/>
            </a:lvl2pPr>
            <a:lvl3pPr indent="-228600" lvl="2" marL="1371600" algn="l">
              <a:lnSpc>
                <a:spcPct val="90000"/>
              </a:lnSpc>
              <a:spcBef>
                <a:spcPts val="400"/>
              </a:spcBef>
              <a:spcAft>
                <a:spcPts val="0"/>
              </a:spcAft>
              <a:buSzPts val="1440"/>
              <a:buNone/>
              <a:defRPr b="1" sz="1800"/>
            </a:lvl3pPr>
            <a:lvl4pPr indent="-228600" lvl="3" marL="1828800" algn="l">
              <a:lnSpc>
                <a:spcPct val="90000"/>
              </a:lnSpc>
              <a:spcBef>
                <a:spcPts val="400"/>
              </a:spcBef>
              <a:spcAft>
                <a:spcPts val="0"/>
              </a:spcAft>
              <a:buSzPts val="1280"/>
              <a:buNone/>
              <a:defRPr b="1" sz="1600"/>
            </a:lvl4pPr>
            <a:lvl5pPr indent="-228600" lvl="4" marL="2286000" algn="l">
              <a:lnSpc>
                <a:spcPct val="90000"/>
              </a:lnSpc>
              <a:spcBef>
                <a:spcPts val="400"/>
              </a:spcBef>
              <a:spcAft>
                <a:spcPts val="0"/>
              </a:spcAft>
              <a:buSzPts val="1280"/>
              <a:buNone/>
              <a:defRPr b="1" sz="1600"/>
            </a:lvl5pPr>
            <a:lvl6pPr indent="-228600" lvl="5" marL="2743200" algn="l">
              <a:lnSpc>
                <a:spcPct val="90000"/>
              </a:lnSpc>
              <a:spcBef>
                <a:spcPts val="400"/>
              </a:spcBef>
              <a:spcAft>
                <a:spcPts val="0"/>
              </a:spcAft>
              <a:buSzPts val="1280"/>
              <a:buNone/>
              <a:defRPr b="1" sz="1600"/>
            </a:lvl6pPr>
            <a:lvl7pPr indent="-228600" lvl="6" marL="3200400" algn="l">
              <a:lnSpc>
                <a:spcPct val="90000"/>
              </a:lnSpc>
              <a:spcBef>
                <a:spcPts val="400"/>
              </a:spcBef>
              <a:spcAft>
                <a:spcPts val="0"/>
              </a:spcAft>
              <a:buSzPts val="1280"/>
              <a:buNone/>
              <a:defRPr b="1" sz="1600"/>
            </a:lvl7pPr>
            <a:lvl8pPr indent="-228600" lvl="7" marL="3657600" algn="l">
              <a:lnSpc>
                <a:spcPct val="90000"/>
              </a:lnSpc>
              <a:spcBef>
                <a:spcPts val="400"/>
              </a:spcBef>
              <a:spcAft>
                <a:spcPts val="0"/>
              </a:spcAft>
              <a:buSzPts val="1280"/>
              <a:buNone/>
              <a:defRPr b="1" sz="1600"/>
            </a:lvl8pPr>
            <a:lvl9pPr indent="-228600" lvl="8" marL="4114800" algn="l">
              <a:lnSpc>
                <a:spcPct val="90000"/>
              </a:lnSpc>
              <a:spcBef>
                <a:spcPts val="400"/>
              </a:spcBef>
              <a:spcAft>
                <a:spcPts val="400"/>
              </a:spcAft>
              <a:buSzPts val="1280"/>
              <a:buNone/>
              <a:defRPr b="1" sz="1600"/>
            </a:lvl9pPr>
          </a:lstStyle>
          <a:p/>
        </p:txBody>
      </p:sp>
      <p:sp>
        <p:nvSpPr>
          <p:cNvPr id="23" name="Google Shape;23;p3"/>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24" name="Google Shape;24;p3"/>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1920"/>
              <a:buNone/>
              <a:defRPr b="1" sz="2400"/>
            </a:lvl1pPr>
            <a:lvl2pPr indent="-228600" lvl="1" marL="914400" algn="l">
              <a:lnSpc>
                <a:spcPct val="90000"/>
              </a:lnSpc>
              <a:spcBef>
                <a:spcPts val="200"/>
              </a:spcBef>
              <a:spcAft>
                <a:spcPts val="0"/>
              </a:spcAft>
              <a:buSzPts val="1600"/>
              <a:buNone/>
              <a:defRPr b="1" sz="2000"/>
            </a:lvl2pPr>
            <a:lvl3pPr indent="-228600" lvl="2" marL="1371600" algn="l">
              <a:lnSpc>
                <a:spcPct val="90000"/>
              </a:lnSpc>
              <a:spcBef>
                <a:spcPts val="400"/>
              </a:spcBef>
              <a:spcAft>
                <a:spcPts val="0"/>
              </a:spcAft>
              <a:buSzPts val="1440"/>
              <a:buNone/>
              <a:defRPr b="1" sz="1800"/>
            </a:lvl3pPr>
            <a:lvl4pPr indent="-228600" lvl="3" marL="1828800" algn="l">
              <a:lnSpc>
                <a:spcPct val="90000"/>
              </a:lnSpc>
              <a:spcBef>
                <a:spcPts val="400"/>
              </a:spcBef>
              <a:spcAft>
                <a:spcPts val="0"/>
              </a:spcAft>
              <a:buSzPts val="1280"/>
              <a:buNone/>
              <a:defRPr b="1" sz="1600"/>
            </a:lvl4pPr>
            <a:lvl5pPr indent="-228600" lvl="4" marL="2286000" algn="l">
              <a:lnSpc>
                <a:spcPct val="90000"/>
              </a:lnSpc>
              <a:spcBef>
                <a:spcPts val="400"/>
              </a:spcBef>
              <a:spcAft>
                <a:spcPts val="0"/>
              </a:spcAft>
              <a:buSzPts val="1280"/>
              <a:buNone/>
              <a:defRPr b="1" sz="1600"/>
            </a:lvl5pPr>
            <a:lvl6pPr indent="-228600" lvl="5" marL="2743200" algn="l">
              <a:lnSpc>
                <a:spcPct val="90000"/>
              </a:lnSpc>
              <a:spcBef>
                <a:spcPts val="400"/>
              </a:spcBef>
              <a:spcAft>
                <a:spcPts val="0"/>
              </a:spcAft>
              <a:buSzPts val="1280"/>
              <a:buNone/>
              <a:defRPr b="1" sz="1600"/>
            </a:lvl6pPr>
            <a:lvl7pPr indent="-228600" lvl="6" marL="3200400" algn="l">
              <a:lnSpc>
                <a:spcPct val="90000"/>
              </a:lnSpc>
              <a:spcBef>
                <a:spcPts val="400"/>
              </a:spcBef>
              <a:spcAft>
                <a:spcPts val="0"/>
              </a:spcAft>
              <a:buSzPts val="1280"/>
              <a:buNone/>
              <a:defRPr b="1" sz="1600"/>
            </a:lvl7pPr>
            <a:lvl8pPr indent="-228600" lvl="7" marL="3657600" algn="l">
              <a:lnSpc>
                <a:spcPct val="90000"/>
              </a:lnSpc>
              <a:spcBef>
                <a:spcPts val="400"/>
              </a:spcBef>
              <a:spcAft>
                <a:spcPts val="0"/>
              </a:spcAft>
              <a:buSzPts val="1280"/>
              <a:buNone/>
              <a:defRPr b="1" sz="1600"/>
            </a:lvl8pPr>
            <a:lvl9pPr indent="-228600" lvl="8" marL="4114800" algn="l">
              <a:lnSpc>
                <a:spcPct val="90000"/>
              </a:lnSpc>
              <a:spcBef>
                <a:spcPts val="400"/>
              </a:spcBef>
              <a:spcAft>
                <a:spcPts val="400"/>
              </a:spcAft>
              <a:buSzPts val="1280"/>
              <a:buNone/>
              <a:defRPr b="1" sz="1600"/>
            </a:lvl9pPr>
          </a:lstStyle>
          <a:p/>
        </p:txBody>
      </p:sp>
      <p:sp>
        <p:nvSpPr>
          <p:cNvPr id="25" name="Google Shape;25;p3"/>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26" name="Google Shape;26;p3"/>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lvl1pPr indent="-320040" lvl="0" marL="457200" algn="l">
              <a:lnSpc>
                <a:spcPct val="90000"/>
              </a:lnSpc>
              <a:spcBef>
                <a:spcPts val="1400"/>
              </a:spcBef>
              <a:spcAft>
                <a:spcPts val="0"/>
              </a:spcAft>
              <a:buSzPts val="1440"/>
              <a:buChar char="•"/>
              <a:defRPr/>
            </a:lvl1pPr>
            <a:lvl2pPr indent="-320040" lvl="1" marL="914400" algn="l">
              <a:lnSpc>
                <a:spcPct val="90000"/>
              </a:lnSpc>
              <a:spcBef>
                <a:spcPts val="200"/>
              </a:spcBef>
              <a:spcAft>
                <a:spcPts val="0"/>
              </a:spcAft>
              <a:buSzPts val="1440"/>
              <a:buChar char="•"/>
              <a:defRPr/>
            </a:lvl2pPr>
            <a:lvl3pPr indent="-320039" lvl="2" marL="1371600" algn="l">
              <a:lnSpc>
                <a:spcPct val="90000"/>
              </a:lnSpc>
              <a:spcBef>
                <a:spcPts val="400"/>
              </a:spcBef>
              <a:spcAft>
                <a:spcPts val="0"/>
              </a:spcAft>
              <a:buSzPts val="1440"/>
              <a:buChar char="•"/>
              <a:defRPr/>
            </a:lvl3pPr>
            <a:lvl4pPr indent="-320039" lvl="3" marL="1828800" algn="l">
              <a:lnSpc>
                <a:spcPct val="90000"/>
              </a:lnSpc>
              <a:spcBef>
                <a:spcPts val="400"/>
              </a:spcBef>
              <a:spcAft>
                <a:spcPts val="0"/>
              </a:spcAft>
              <a:buSzPts val="1440"/>
              <a:buChar char="•"/>
              <a:defRPr/>
            </a:lvl4pPr>
            <a:lvl5pPr indent="-320039" lvl="4" marL="2286000" algn="l">
              <a:lnSpc>
                <a:spcPct val="90000"/>
              </a:lnSpc>
              <a:spcBef>
                <a:spcPts val="400"/>
              </a:spcBef>
              <a:spcAft>
                <a:spcPts val="0"/>
              </a:spcAft>
              <a:buSzPts val="1440"/>
              <a:buChar char="•"/>
              <a:defRPr/>
            </a:lvl5pPr>
            <a:lvl6pPr indent="-320039" lvl="5" marL="2743200" algn="l">
              <a:lnSpc>
                <a:spcPct val="90000"/>
              </a:lnSpc>
              <a:spcBef>
                <a:spcPts val="400"/>
              </a:spcBef>
              <a:spcAft>
                <a:spcPts val="0"/>
              </a:spcAft>
              <a:buSzPts val="1440"/>
              <a:buChar char="•"/>
              <a:defRPr/>
            </a:lvl6pPr>
            <a:lvl7pPr indent="-320039" lvl="6" marL="3200400" algn="l">
              <a:lnSpc>
                <a:spcPct val="90000"/>
              </a:lnSpc>
              <a:spcBef>
                <a:spcPts val="400"/>
              </a:spcBef>
              <a:spcAft>
                <a:spcPts val="0"/>
              </a:spcAft>
              <a:buSzPts val="1440"/>
              <a:buChar char="•"/>
              <a:defRPr/>
            </a:lvl7pPr>
            <a:lvl8pPr indent="-320040" lvl="7" marL="3657600" algn="l">
              <a:lnSpc>
                <a:spcPct val="90000"/>
              </a:lnSpc>
              <a:spcBef>
                <a:spcPts val="400"/>
              </a:spcBef>
              <a:spcAft>
                <a:spcPts val="0"/>
              </a:spcAft>
              <a:buSzPts val="1440"/>
              <a:buChar char="•"/>
              <a:defRPr/>
            </a:lvl8pPr>
            <a:lvl9pPr indent="-320040" lvl="8" marL="4114800" algn="l">
              <a:lnSpc>
                <a:spcPct val="90000"/>
              </a:lnSpc>
              <a:spcBef>
                <a:spcPts val="400"/>
              </a:spcBef>
              <a:spcAft>
                <a:spcPts val="400"/>
              </a:spcAft>
              <a:buSzPts val="1440"/>
              <a:buChar char="•"/>
              <a:defRPr/>
            </a:lvl9pPr>
          </a:lstStyle>
          <a:p/>
        </p:txBody>
      </p:sp>
      <p:sp>
        <p:nvSpPr>
          <p:cNvPr id="32" name="Google Shape;32;p4"/>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
          <p:cNvSpPr txBox="1"/>
          <p:nvPr>
            <p:ph type="title"/>
          </p:nvPr>
        </p:nvSpPr>
        <p:spPr>
          <a:xfrm>
            <a:off x="1106424" y="1173575"/>
            <a:ext cx="9966960" cy="2926080"/>
          </a:xfrm>
          <a:prstGeom prst="rect">
            <a:avLst/>
          </a:prstGeom>
          <a:noFill/>
          <a:ln>
            <a:noFill/>
          </a:ln>
        </p:spPr>
        <p:txBody>
          <a:bodyPr anchorCtr="0" anchor="b" bIns="45700" lIns="91425" spcFirstLastPara="1" rIns="91425" wrap="square" tIns="45700">
            <a:noAutofit/>
          </a:bodyPr>
          <a:lstStyle>
            <a:lvl1pPr lvl="0" algn="ctr">
              <a:lnSpc>
                <a:spcPct val="85000"/>
              </a:lnSpc>
              <a:spcBef>
                <a:spcPts val="0"/>
              </a:spcBef>
              <a:spcAft>
                <a:spcPts val="0"/>
              </a:spcAft>
              <a:buClr>
                <a:srgbClr val="DF5327"/>
              </a:buClr>
              <a:buSzPts val="7200"/>
              <a:buFont typeface="Corbel"/>
              <a:buNone/>
              <a:defRPr b="1" i="0" sz="7200" u="none" cap="none" strike="noStrike">
                <a:solidFill>
                  <a:srgbClr val="DF5327"/>
                </a:solidFill>
                <a:latin typeface="Corbel"/>
                <a:ea typeface="Corbel"/>
                <a:cs typeface="Corbel"/>
                <a:sym typeface="Corbe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
          <p:cNvSpPr txBox="1"/>
          <p:nvPr>
            <p:ph idx="1" type="body"/>
          </p:nvPr>
        </p:nvSpPr>
        <p:spPr>
          <a:xfrm>
            <a:off x="1709928" y="4154520"/>
            <a:ext cx="8769096" cy="1363806"/>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400"/>
              </a:spcBef>
              <a:spcAft>
                <a:spcPts val="0"/>
              </a:spcAft>
              <a:buSzPts val="1760"/>
              <a:buNone/>
              <a:defRPr sz="2200">
                <a:solidFill>
                  <a:schemeClr val="accent1"/>
                </a:solidFill>
              </a:defRPr>
            </a:lvl1pPr>
            <a:lvl2pPr indent="-228600" lvl="1" marL="914400" algn="l">
              <a:lnSpc>
                <a:spcPct val="90000"/>
              </a:lnSpc>
              <a:spcBef>
                <a:spcPts val="200"/>
              </a:spcBef>
              <a:spcAft>
                <a:spcPts val="0"/>
              </a:spcAft>
              <a:buSzPts val="1440"/>
              <a:buNone/>
              <a:defRPr sz="1800">
                <a:solidFill>
                  <a:srgbClr val="888888"/>
                </a:solidFill>
              </a:defRPr>
            </a:lvl2pPr>
            <a:lvl3pPr indent="-228600" lvl="2" marL="1371600" algn="l">
              <a:lnSpc>
                <a:spcPct val="90000"/>
              </a:lnSpc>
              <a:spcBef>
                <a:spcPts val="400"/>
              </a:spcBef>
              <a:spcAft>
                <a:spcPts val="0"/>
              </a:spcAft>
              <a:buSzPts val="1280"/>
              <a:buNone/>
              <a:defRPr sz="1600">
                <a:solidFill>
                  <a:srgbClr val="888888"/>
                </a:solidFill>
              </a:defRPr>
            </a:lvl3pPr>
            <a:lvl4pPr indent="-228600" lvl="3" marL="1828800" algn="l">
              <a:lnSpc>
                <a:spcPct val="90000"/>
              </a:lnSpc>
              <a:spcBef>
                <a:spcPts val="400"/>
              </a:spcBef>
              <a:spcAft>
                <a:spcPts val="0"/>
              </a:spcAft>
              <a:buSzPts val="1120"/>
              <a:buNone/>
              <a:defRPr sz="1400">
                <a:solidFill>
                  <a:srgbClr val="888888"/>
                </a:solidFill>
              </a:defRPr>
            </a:lvl4pPr>
            <a:lvl5pPr indent="-228600" lvl="4" marL="2286000" algn="l">
              <a:lnSpc>
                <a:spcPct val="90000"/>
              </a:lnSpc>
              <a:spcBef>
                <a:spcPts val="400"/>
              </a:spcBef>
              <a:spcAft>
                <a:spcPts val="0"/>
              </a:spcAft>
              <a:buSzPts val="1120"/>
              <a:buNone/>
              <a:defRPr sz="1400">
                <a:solidFill>
                  <a:srgbClr val="888888"/>
                </a:solidFill>
              </a:defRPr>
            </a:lvl5pPr>
            <a:lvl6pPr indent="-228600" lvl="5" marL="2743200" algn="l">
              <a:lnSpc>
                <a:spcPct val="90000"/>
              </a:lnSpc>
              <a:spcBef>
                <a:spcPts val="400"/>
              </a:spcBef>
              <a:spcAft>
                <a:spcPts val="0"/>
              </a:spcAft>
              <a:buSzPts val="1120"/>
              <a:buNone/>
              <a:defRPr sz="1400">
                <a:solidFill>
                  <a:srgbClr val="888888"/>
                </a:solidFill>
              </a:defRPr>
            </a:lvl6pPr>
            <a:lvl7pPr indent="-228600" lvl="6" marL="3200400" algn="l">
              <a:lnSpc>
                <a:spcPct val="90000"/>
              </a:lnSpc>
              <a:spcBef>
                <a:spcPts val="400"/>
              </a:spcBef>
              <a:spcAft>
                <a:spcPts val="0"/>
              </a:spcAft>
              <a:buSzPts val="1120"/>
              <a:buNone/>
              <a:defRPr sz="1400">
                <a:solidFill>
                  <a:srgbClr val="888888"/>
                </a:solidFill>
              </a:defRPr>
            </a:lvl7pPr>
            <a:lvl8pPr indent="-228600" lvl="7" marL="3657600" algn="l">
              <a:lnSpc>
                <a:spcPct val="90000"/>
              </a:lnSpc>
              <a:spcBef>
                <a:spcPts val="400"/>
              </a:spcBef>
              <a:spcAft>
                <a:spcPts val="0"/>
              </a:spcAft>
              <a:buSzPts val="1120"/>
              <a:buNone/>
              <a:defRPr sz="1400">
                <a:solidFill>
                  <a:srgbClr val="888888"/>
                </a:solidFill>
              </a:defRPr>
            </a:lvl8pPr>
            <a:lvl9pPr indent="-228600" lvl="8" marL="4114800" algn="l">
              <a:lnSpc>
                <a:spcPct val="90000"/>
              </a:lnSpc>
              <a:spcBef>
                <a:spcPts val="400"/>
              </a:spcBef>
              <a:spcAft>
                <a:spcPts val="400"/>
              </a:spcAft>
              <a:buSzPts val="1120"/>
              <a:buNone/>
              <a:defRPr sz="1400">
                <a:solidFill>
                  <a:srgbClr val="888888"/>
                </a:solidFill>
              </a:defRPr>
            </a:lvl9pPr>
          </a:lstStyle>
          <a:p/>
        </p:txBody>
      </p:sp>
      <p:sp>
        <p:nvSpPr>
          <p:cNvPr id="38" name="Google Shape;38;p5"/>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1" name="Google Shape;41;p5"/>
          <p:cNvCxnSpPr/>
          <p:nvPr/>
        </p:nvCxnSpPr>
        <p:spPr>
          <a:xfrm>
            <a:off x="1981200" y="4020408"/>
            <a:ext cx="8229601" cy="0"/>
          </a:xfrm>
          <a:prstGeom prst="straightConnector1">
            <a:avLst/>
          </a:prstGeom>
          <a:noFill/>
          <a:ln cap="flat" cmpd="sng" w="1000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6"/>
          <p:cNvSpPr txBox="1"/>
          <p:nvPr>
            <p:ph idx="1" type="body"/>
          </p:nvPr>
        </p:nvSpPr>
        <p:spPr>
          <a:xfrm>
            <a:off x="1143000" y="2057399"/>
            <a:ext cx="4754880" cy="402336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45" name="Google Shape;45;p6"/>
          <p:cNvSpPr txBox="1"/>
          <p:nvPr>
            <p:ph idx="2" type="body"/>
          </p:nvPr>
        </p:nvSpPr>
        <p:spPr>
          <a:xfrm>
            <a:off x="6267612" y="2057400"/>
            <a:ext cx="4754880" cy="402336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46" name="Google Shape;46;p6"/>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1143000" y="1097280"/>
            <a:ext cx="3931920" cy="173736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accent1"/>
              </a:buClr>
              <a:buSzPts val="4000"/>
              <a:buFont typeface="Corbel"/>
              <a:buNone/>
              <a:defRPr b="0"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852159" y="1097280"/>
            <a:ext cx="5212080" cy="4663440"/>
          </a:xfrm>
          <a:prstGeom prst="rect">
            <a:avLst/>
          </a:prstGeom>
          <a:noFill/>
          <a:ln>
            <a:noFill/>
          </a:ln>
        </p:spPr>
        <p:txBody>
          <a:bodyPr anchorCtr="0" anchor="t" bIns="45700" lIns="91425" spcFirstLastPara="1" rIns="91425" wrap="square" tIns="45700">
            <a:normAutofit/>
          </a:bodyPr>
          <a:lstStyle>
            <a:lvl1pPr indent="-391160" lvl="0" marL="457200" algn="l">
              <a:lnSpc>
                <a:spcPct val="90000"/>
              </a:lnSpc>
              <a:spcBef>
                <a:spcPts val="1400"/>
              </a:spcBef>
              <a:spcAft>
                <a:spcPts val="0"/>
              </a:spcAft>
              <a:buSzPts val="2560"/>
              <a:buChar char="•"/>
              <a:defRPr sz="3200"/>
            </a:lvl1pPr>
            <a:lvl2pPr indent="-370840" lvl="1" marL="914400" algn="l">
              <a:lnSpc>
                <a:spcPct val="90000"/>
              </a:lnSpc>
              <a:spcBef>
                <a:spcPts val="200"/>
              </a:spcBef>
              <a:spcAft>
                <a:spcPts val="0"/>
              </a:spcAft>
              <a:buSzPts val="2240"/>
              <a:buChar char="•"/>
              <a:defRPr sz="2800"/>
            </a:lvl2pPr>
            <a:lvl3pPr indent="-350519" lvl="2" marL="1371600" algn="l">
              <a:lnSpc>
                <a:spcPct val="90000"/>
              </a:lnSpc>
              <a:spcBef>
                <a:spcPts val="400"/>
              </a:spcBef>
              <a:spcAft>
                <a:spcPts val="0"/>
              </a:spcAft>
              <a:buSzPts val="1920"/>
              <a:buChar char="•"/>
              <a:defRPr sz="2400"/>
            </a:lvl3pPr>
            <a:lvl4pPr indent="-330200" lvl="3" marL="1828800" algn="l">
              <a:lnSpc>
                <a:spcPct val="90000"/>
              </a:lnSpc>
              <a:spcBef>
                <a:spcPts val="400"/>
              </a:spcBef>
              <a:spcAft>
                <a:spcPts val="0"/>
              </a:spcAft>
              <a:buSzPts val="1600"/>
              <a:buChar char="•"/>
              <a:defRPr sz="2000"/>
            </a:lvl4pPr>
            <a:lvl5pPr indent="-330200" lvl="4" marL="2286000" algn="l">
              <a:lnSpc>
                <a:spcPct val="90000"/>
              </a:lnSpc>
              <a:spcBef>
                <a:spcPts val="400"/>
              </a:spcBef>
              <a:spcAft>
                <a:spcPts val="0"/>
              </a:spcAft>
              <a:buSzPts val="1600"/>
              <a:buChar char="•"/>
              <a:defRPr sz="2000"/>
            </a:lvl5pPr>
            <a:lvl6pPr indent="-330200" lvl="5" marL="2743200" algn="l">
              <a:lnSpc>
                <a:spcPct val="90000"/>
              </a:lnSpc>
              <a:spcBef>
                <a:spcPts val="400"/>
              </a:spcBef>
              <a:spcAft>
                <a:spcPts val="0"/>
              </a:spcAft>
              <a:buSzPts val="1600"/>
              <a:buChar char="•"/>
              <a:defRPr sz="2000"/>
            </a:lvl6pPr>
            <a:lvl7pPr indent="-330200" lvl="6" marL="3200400" algn="l">
              <a:lnSpc>
                <a:spcPct val="90000"/>
              </a:lnSpc>
              <a:spcBef>
                <a:spcPts val="400"/>
              </a:spcBef>
              <a:spcAft>
                <a:spcPts val="0"/>
              </a:spcAft>
              <a:buSzPts val="1600"/>
              <a:buChar char="•"/>
              <a:defRPr sz="2000"/>
            </a:lvl7pPr>
            <a:lvl8pPr indent="-330200" lvl="7" marL="3657600" algn="l">
              <a:lnSpc>
                <a:spcPct val="90000"/>
              </a:lnSpc>
              <a:spcBef>
                <a:spcPts val="400"/>
              </a:spcBef>
              <a:spcAft>
                <a:spcPts val="0"/>
              </a:spcAft>
              <a:buSzPts val="1600"/>
              <a:buChar char="•"/>
              <a:defRPr sz="2000"/>
            </a:lvl8pPr>
            <a:lvl9pPr indent="-330200" lvl="8" marL="4114800" algn="l">
              <a:lnSpc>
                <a:spcPct val="90000"/>
              </a:lnSpc>
              <a:spcBef>
                <a:spcPts val="400"/>
              </a:spcBef>
              <a:spcAft>
                <a:spcPts val="400"/>
              </a:spcAft>
              <a:buSzPts val="1600"/>
              <a:buChar char="•"/>
              <a:defRPr sz="2000"/>
            </a:lvl9pPr>
          </a:lstStyle>
          <a:p/>
        </p:txBody>
      </p:sp>
      <p:sp>
        <p:nvSpPr>
          <p:cNvPr id="61" name="Google Shape;61;p9"/>
          <p:cNvSpPr txBox="1"/>
          <p:nvPr>
            <p:ph idx="2" type="body"/>
          </p:nvPr>
        </p:nvSpPr>
        <p:spPr>
          <a:xfrm>
            <a:off x="1143000" y="2834640"/>
            <a:ext cx="3931920" cy="301752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360"/>
              <a:buNone/>
              <a:defRPr sz="1700"/>
            </a:lvl1pPr>
            <a:lvl2pPr indent="-228600" lvl="1" marL="914400" algn="l">
              <a:lnSpc>
                <a:spcPct val="90000"/>
              </a:lnSpc>
              <a:spcBef>
                <a:spcPts val="200"/>
              </a:spcBef>
              <a:spcAft>
                <a:spcPts val="0"/>
              </a:spcAft>
              <a:buSzPts val="960"/>
              <a:buNone/>
              <a:defRPr sz="1200"/>
            </a:lvl2pPr>
            <a:lvl3pPr indent="-228600" lvl="2" marL="1371600" algn="l">
              <a:lnSpc>
                <a:spcPct val="90000"/>
              </a:lnSpc>
              <a:spcBef>
                <a:spcPts val="400"/>
              </a:spcBef>
              <a:spcAft>
                <a:spcPts val="0"/>
              </a:spcAft>
              <a:buSzPts val="800"/>
              <a:buNone/>
              <a:defRPr sz="1000"/>
            </a:lvl3pPr>
            <a:lvl4pPr indent="-228600" lvl="3" marL="1828800" algn="l">
              <a:lnSpc>
                <a:spcPct val="90000"/>
              </a:lnSpc>
              <a:spcBef>
                <a:spcPts val="400"/>
              </a:spcBef>
              <a:spcAft>
                <a:spcPts val="0"/>
              </a:spcAft>
              <a:buSzPts val="720"/>
              <a:buNone/>
              <a:defRPr sz="900"/>
            </a:lvl4pPr>
            <a:lvl5pPr indent="-228600" lvl="4" marL="2286000" algn="l">
              <a:lnSpc>
                <a:spcPct val="90000"/>
              </a:lnSpc>
              <a:spcBef>
                <a:spcPts val="400"/>
              </a:spcBef>
              <a:spcAft>
                <a:spcPts val="0"/>
              </a:spcAft>
              <a:buSzPts val="720"/>
              <a:buNone/>
              <a:defRPr sz="900"/>
            </a:lvl5pPr>
            <a:lvl6pPr indent="-228600" lvl="5" marL="2743200" algn="l">
              <a:lnSpc>
                <a:spcPct val="90000"/>
              </a:lnSpc>
              <a:spcBef>
                <a:spcPts val="400"/>
              </a:spcBef>
              <a:spcAft>
                <a:spcPts val="0"/>
              </a:spcAft>
              <a:buSzPts val="720"/>
              <a:buNone/>
              <a:defRPr sz="900"/>
            </a:lvl6pPr>
            <a:lvl7pPr indent="-228600" lvl="6" marL="3200400" algn="l">
              <a:lnSpc>
                <a:spcPct val="90000"/>
              </a:lnSpc>
              <a:spcBef>
                <a:spcPts val="400"/>
              </a:spcBef>
              <a:spcAft>
                <a:spcPts val="0"/>
              </a:spcAft>
              <a:buSzPts val="720"/>
              <a:buNone/>
              <a:defRPr sz="900"/>
            </a:lvl7pPr>
            <a:lvl8pPr indent="-228600" lvl="7" marL="3657600" algn="l">
              <a:lnSpc>
                <a:spcPct val="90000"/>
              </a:lnSpc>
              <a:spcBef>
                <a:spcPts val="400"/>
              </a:spcBef>
              <a:spcAft>
                <a:spcPts val="0"/>
              </a:spcAft>
              <a:buSzPts val="720"/>
              <a:buNone/>
              <a:defRPr sz="900"/>
            </a:lvl8pPr>
            <a:lvl9pPr indent="-228600" lvl="8" marL="4114800" algn="l">
              <a:lnSpc>
                <a:spcPct val="90000"/>
              </a:lnSpc>
              <a:spcBef>
                <a:spcPts val="400"/>
              </a:spcBef>
              <a:spcAft>
                <a:spcPts val="400"/>
              </a:spcAft>
              <a:buSzPts val="720"/>
              <a:buNone/>
              <a:defRPr sz="900"/>
            </a:lvl9pPr>
          </a:lstStyle>
          <a:p/>
        </p:txBody>
      </p:sp>
      <p:sp>
        <p:nvSpPr>
          <p:cNvPr id="62" name="Google Shape;62;p9"/>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143000" y="1097280"/>
            <a:ext cx="3931920" cy="173736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accent1"/>
              </a:buClr>
              <a:buSzPts val="4000"/>
              <a:buFont typeface="Corbel"/>
              <a:buNone/>
              <a:defRPr b="0"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413248" y="1069847"/>
            <a:ext cx="6099048" cy="4800600"/>
          </a:xfrm>
          <a:prstGeom prst="rect">
            <a:avLst/>
          </a:prstGeom>
          <a:noFill/>
          <a:ln>
            <a:noFill/>
          </a:ln>
        </p:spPr>
      </p:sp>
      <p:sp>
        <p:nvSpPr>
          <p:cNvPr id="68" name="Google Shape;68;p10"/>
          <p:cNvSpPr txBox="1"/>
          <p:nvPr>
            <p:ph idx="1" type="body"/>
          </p:nvPr>
        </p:nvSpPr>
        <p:spPr>
          <a:xfrm>
            <a:off x="1143000" y="2834640"/>
            <a:ext cx="3931920" cy="288036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360"/>
              <a:buNone/>
              <a:defRPr sz="1700"/>
            </a:lvl1pPr>
            <a:lvl2pPr indent="-228600" lvl="1" marL="914400" algn="l">
              <a:lnSpc>
                <a:spcPct val="90000"/>
              </a:lnSpc>
              <a:spcBef>
                <a:spcPts val="200"/>
              </a:spcBef>
              <a:spcAft>
                <a:spcPts val="0"/>
              </a:spcAft>
              <a:buSzPts val="960"/>
              <a:buNone/>
              <a:defRPr sz="1200"/>
            </a:lvl2pPr>
            <a:lvl3pPr indent="-228600" lvl="2" marL="1371600" algn="l">
              <a:lnSpc>
                <a:spcPct val="90000"/>
              </a:lnSpc>
              <a:spcBef>
                <a:spcPts val="400"/>
              </a:spcBef>
              <a:spcAft>
                <a:spcPts val="0"/>
              </a:spcAft>
              <a:buSzPts val="800"/>
              <a:buNone/>
              <a:defRPr sz="1000"/>
            </a:lvl3pPr>
            <a:lvl4pPr indent="-228600" lvl="3" marL="1828800" algn="l">
              <a:lnSpc>
                <a:spcPct val="90000"/>
              </a:lnSpc>
              <a:spcBef>
                <a:spcPts val="400"/>
              </a:spcBef>
              <a:spcAft>
                <a:spcPts val="0"/>
              </a:spcAft>
              <a:buSzPts val="720"/>
              <a:buNone/>
              <a:defRPr sz="900"/>
            </a:lvl4pPr>
            <a:lvl5pPr indent="-228600" lvl="4" marL="2286000" algn="l">
              <a:lnSpc>
                <a:spcPct val="90000"/>
              </a:lnSpc>
              <a:spcBef>
                <a:spcPts val="400"/>
              </a:spcBef>
              <a:spcAft>
                <a:spcPts val="0"/>
              </a:spcAft>
              <a:buSzPts val="720"/>
              <a:buNone/>
              <a:defRPr sz="900"/>
            </a:lvl5pPr>
            <a:lvl6pPr indent="-228600" lvl="5" marL="2743200" algn="l">
              <a:lnSpc>
                <a:spcPct val="90000"/>
              </a:lnSpc>
              <a:spcBef>
                <a:spcPts val="400"/>
              </a:spcBef>
              <a:spcAft>
                <a:spcPts val="0"/>
              </a:spcAft>
              <a:buSzPts val="720"/>
              <a:buNone/>
              <a:defRPr sz="900"/>
            </a:lvl6pPr>
            <a:lvl7pPr indent="-228600" lvl="6" marL="3200400" algn="l">
              <a:lnSpc>
                <a:spcPct val="90000"/>
              </a:lnSpc>
              <a:spcBef>
                <a:spcPts val="400"/>
              </a:spcBef>
              <a:spcAft>
                <a:spcPts val="0"/>
              </a:spcAft>
              <a:buSzPts val="720"/>
              <a:buNone/>
              <a:defRPr sz="900"/>
            </a:lvl7pPr>
            <a:lvl8pPr indent="-228600" lvl="7" marL="3657600" algn="l">
              <a:lnSpc>
                <a:spcPct val="90000"/>
              </a:lnSpc>
              <a:spcBef>
                <a:spcPts val="400"/>
              </a:spcBef>
              <a:spcAft>
                <a:spcPts val="0"/>
              </a:spcAft>
              <a:buSzPts val="720"/>
              <a:buNone/>
              <a:defRPr sz="900"/>
            </a:lvl8pPr>
            <a:lvl9pPr indent="-228600" lvl="8" marL="4114800" algn="l">
              <a:lnSpc>
                <a:spcPct val="90000"/>
              </a:lnSpc>
              <a:spcBef>
                <a:spcPts val="400"/>
              </a:spcBef>
              <a:spcAft>
                <a:spcPts val="400"/>
              </a:spcAft>
              <a:buSzPts val="720"/>
              <a:buNone/>
              <a:defRPr sz="900"/>
            </a:lvl9pPr>
          </a:lstStyle>
          <a:p/>
        </p:txBody>
      </p:sp>
      <p:sp>
        <p:nvSpPr>
          <p:cNvPr id="69" name="Google Shape;69;p10"/>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4060136" y="-859736"/>
            <a:ext cx="4038600" cy="9872871"/>
          </a:xfrm>
          <a:prstGeom prst="rect">
            <a:avLst/>
          </a:prstGeom>
          <a:noFill/>
          <a:ln>
            <a:noFill/>
          </a:ln>
        </p:spPr>
        <p:txBody>
          <a:bodyPr anchorCtr="0" anchor="t" bIns="45700" lIns="91425" spcFirstLastPara="1" rIns="91425" wrap="square" tIns="45700">
            <a:normAutofit/>
          </a:bodyPr>
          <a:lstStyle>
            <a:lvl1pPr indent="-320040" lvl="0" marL="457200" algn="l">
              <a:lnSpc>
                <a:spcPct val="90000"/>
              </a:lnSpc>
              <a:spcBef>
                <a:spcPts val="1400"/>
              </a:spcBef>
              <a:spcAft>
                <a:spcPts val="0"/>
              </a:spcAft>
              <a:buSzPts val="1440"/>
              <a:buChar char="•"/>
              <a:defRPr/>
            </a:lvl1pPr>
            <a:lvl2pPr indent="-320040" lvl="1" marL="914400" algn="l">
              <a:lnSpc>
                <a:spcPct val="90000"/>
              </a:lnSpc>
              <a:spcBef>
                <a:spcPts val="200"/>
              </a:spcBef>
              <a:spcAft>
                <a:spcPts val="0"/>
              </a:spcAft>
              <a:buSzPts val="1440"/>
              <a:buChar char="•"/>
              <a:defRPr/>
            </a:lvl2pPr>
            <a:lvl3pPr indent="-320039" lvl="2" marL="1371600" algn="l">
              <a:lnSpc>
                <a:spcPct val="90000"/>
              </a:lnSpc>
              <a:spcBef>
                <a:spcPts val="400"/>
              </a:spcBef>
              <a:spcAft>
                <a:spcPts val="0"/>
              </a:spcAft>
              <a:buSzPts val="1440"/>
              <a:buChar char="•"/>
              <a:defRPr/>
            </a:lvl3pPr>
            <a:lvl4pPr indent="-320039" lvl="3" marL="1828800" algn="l">
              <a:lnSpc>
                <a:spcPct val="90000"/>
              </a:lnSpc>
              <a:spcBef>
                <a:spcPts val="400"/>
              </a:spcBef>
              <a:spcAft>
                <a:spcPts val="0"/>
              </a:spcAft>
              <a:buSzPts val="1440"/>
              <a:buChar char="•"/>
              <a:defRPr/>
            </a:lvl4pPr>
            <a:lvl5pPr indent="-320039" lvl="4" marL="2286000" algn="l">
              <a:lnSpc>
                <a:spcPct val="90000"/>
              </a:lnSpc>
              <a:spcBef>
                <a:spcPts val="400"/>
              </a:spcBef>
              <a:spcAft>
                <a:spcPts val="0"/>
              </a:spcAft>
              <a:buSzPts val="1440"/>
              <a:buChar char="•"/>
              <a:defRPr/>
            </a:lvl5pPr>
            <a:lvl6pPr indent="-320039" lvl="5" marL="2743200" algn="l">
              <a:lnSpc>
                <a:spcPct val="90000"/>
              </a:lnSpc>
              <a:spcBef>
                <a:spcPts val="400"/>
              </a:spcBef>
              <a:spcAft>
                <a:spcPts val="0"/>
              </a:spcAft>
              <a:buSzPts val="1440"/>
              <a:buChar char="•"/>
              <a:defRPr/>
            </a:lvl6pPr>
            <a:lvl7pPr indent="-320039" lvl="6" marL="3200400" algn="l">
              <a:lnSpc>
                <a:spcPct val="90000"/>
              </a:lnSpc>
              <a:spcBef>
                <a:spcPts val="400"/>
              </a:spcBef>
              <a:spcAft>
                <a:spcPts val="0"/>
              </a:spcAft>
              <a:buSzPts val="1440"/>
              <a:buChar char="•"/>
              <a:defRPr/>
            </a:lvl7pPr>
            <a:lvl8pPr indent="-320040" lvl="7" marL="3657600" algn="l">
              <a:lnSpc>
                <a:spcPct val="90000"/>
              </a:lnSpc>
              <a:spcBef>
                <a:spcPts val="400"/>
              </a:spcBef>
              <a:spcAft>
                <a:spcPts val="0"/>
              </a:spcAft>
              <a:buSzPts val="1440"/>
              <a:buChar char="•"/>
              <a:defRPr/>
            </a:lvl8pPr>
            <a:lvl9pPr indent="-320040" lvl="8" marL="4114800" algn="l">
              <a:lnSpc>
                <a:spcPct val="90000"/>
              </a:lnSpc>
              <a:spcBef>
                <a:spcPts val="400"/>
              </a:spcBef>
              <a:spcAft>
                <a:spcPts val="400"/>
              </a:spcAft>
              <a:buSzPts val="1440"/>
              <a:buChar char="•"/>
              <a:defRPr/>
            </a:lvl9pPr>
          </a:lstStyle>
          <a:p/>
        </p:txBody>
      </p:sp>
      <p:sp>
        <p:nvSpPr>
          <p:cNvPr id="75" name="Google Shape;75;p11"/>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81850" y="2305050"/>
            <a:ext cx="5410200" cy="23241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2152650" y="-247650"/>
            <a:ext cx="5410200" cy="7429500"/>
          </a:xfrm>
          <a:prstGeom prst="rect">
            <a:avLst/>
          </a:prstGeom>
          <a:noFill/>
          <a:ln>
            <a:noFill/>
          </a:ln>
        </p:spPr>
        <p:txBody>
          <a:bodyPr anchorCtr="0" anchor="t" bIns="45700" lIns="91425" spcFirstLastPara="1" rIns="91425" wrap="square" tIns="45700">
            <a:normAutofit/>
          </a:bodyPr>
          <a:lstStyle>
            <a:lvl1pPr indent="-320040" lvl="0" marL="457200" algn="l">
              <a:lnSpc>
                <a:spcPct val="90000"/>
              </a:lnSpc>
              <a:spcBef>
                <a:spcPts val="1400"/>
              </a:spcBef>
              <a:spcAft>
                <a:spcPts val="0"/>
              </a:spcAft>
              <a:buSzPts val="1440"/>
              <a:buChar char="•"/>
              <a:defRPr/>
            </a:lvl1pPr>
            <a:lvl2pPr indent="-320040" lvl="1" marL="914400" algn="l">
              <a:lnSpc>
                <a:spcPct val="90000"/>
              </a:lnSpc>
              <a:spcBef>
                <a:spcPts val="200"/>
              </a:spcBef>
              <a:spcAft>
                <a:spcPts val="0"/>
              </a:spcAft>
              <a:buSzPts val="1440"/>
              <a:buChar char="•"/>
              <a:defRPr/>
            </a:lvl2pPr>
            <a:lvl3pPr indent="-320039" lvl="2" marL="1371600" algn="l">
              <a:lnSpc>
                <a:spcPct val="90000"/>
              </a:lnSpc>
              <a:spcBef>
                <a:spcPts val="400"/>
              </a:spcBef>
              <a:spcAft>
                <a:spcPts val="0"/>
              </a:spcAft>
              <a:buSzPts val="1440"/>
              <a:buChar char="•"/>
              <a:defRPr/>
            </a:lvl3pPr>
            <a:lvl4pPr indent="-320039" lvl="3" marL="1828800" algn="l">
              <a:lnSpc>
                <a:spcPct val="90000"/>
              </a:lnSpc>
              <a:spcBef>
                <a:spcPts val="400"/>
              </a:spcBef>
              <a:spcAft>
                <a:spcPts val="0"/>
              </a:spcAft>
              <a:buSzPts val="1440"/>
              <a:buChar char="•"/>
              <a:defRPr/>
            </a:lvl4pPr>
            <a:lvl5pPr indent="-320039" lvl="4" marL="2286000" algn="l">
              <a:lnSpc>
                <a:spcPct val="90000"/>
              </a:lnSpc>
              <a:spcBef>
                <a:spcPts val="400"/>
              </a:spcBef>
              <a:spcAft>
                <a:spcPts val="0"/>
              </a:spcAft>
              <a:buSzPts val="1440"/>
              <a:buChar char="•"/>
              <a:defRPr/>
            </a:lvl5pPr>
            <a:lvl6pPr indent="-320039" lvl="5" marL="2743200" algn="l">
              <a:lnSpc>
                <a:spcPct val="90000"/>
              </a:lnSpc>
              <a:spcBef>
                <a:spcPts val="400"/>
              </a:spcBef>
              <a:spcAft>
                <a:spcPts val="0"/>
              </a:spcAft>
              <a:buSzPts val="1440"/>
              <a:buChar char="•"/>
              <a:defRPr/>
            </a:lvl6pPr>
            <a:lvl7pPr indent="-320039" lvl="6" marL="3200400" algn="l">
              <a:lnSpc>
                <a:spcPct val="90000"/>
              </a:lnSpc>
              <a:spcBef>
                <a:spcPts val="400"/>
              </a:spcBef>
              <a:spcAft>
                <a:spcPts val="0"/>
              </a:spcAft>
              <a:buSzPts val="1440"/>
              <a:buChar char="•"/>
              <a:defRPr/>
            </a:lvl7pPr>
            <a:lvl8pPr indent="-320040" lvl="7" marL="3657600" algn="l">
              <a:lnSpc>
                <a:spcPct val="90000"/>
              </a:lnSpc>
              <a:spcBef>
                <a:spcPts val="400"/>
              </a:spcBef>
              <a:spcAft>
                <a:spcPts val="0"/>
              </a:spcAft>
              <a:buSzPts val="1440"/>
              <a:buChar char="•"/>
              <a:defRPr/>
            </a:lvl8pPr>
            <a:lvl9pPr indent="-320040" lvl="8" marL="4114800" algn="l">
              <a:lnSpc>
                <a:spcPct val="90000"/>
              </a:lnSpc>
              <a:spcBef>
                <a:spcPts val="400"/>
              </a:spcBef>
              <a:spcAft>
                <a:spcPts val="400"/>
              </a:spcAft>
              <a:buSzPts val="1440"/>
              <a:buChar char="•"/>
              <a:defRPr/>
            </a:lvl9pPr>
          </a:lstStyle>
          <a:p/>
        </p:txBody>
      </p:sp>
      <p:sp>
        <p:nvSpPr>
          <p:cNvPr id="81" name="Google Shape;81;p12"/>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5" name="Shape 5"/>
        <p:cNvGrpSpPr/>
        <p:nvPr/>
      </p:nvGrpSpPr>
      <p:grpSpPr>
        <a:xfrm>
          <a:off x="0" y="0"/>
          <a:ext cx="0" cy="0"/>
          <a:chOff x="0" y="0"/>
          <a:chExt cx="0" cy="0"/>
        </a:xfrm>
      </p:grpSpPr>
      <p:sp>
        <p:nvSpPr>
          <p:cNvPr id="6" name="Google Shape;6;p1"/>
          <p:cNvSpPr/>
          <p:nvPr/>
        </p:nvSpPr>
        <p:spPr>
          <a:xfrm>
            <a:off x="231140" y="243840"/>
            <a:ext cx="11724640" cy="6377939"/>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1"/>
              </a:buClr>
              <a:buSzPts val="4400"/>
              <a:buFont typeface="Corbel"/>
              <a:buNone/>
              <a:defRPr b="0" i="0" sz="4400" u="none" cap="none" strike="noStrike">
                <a:solidFill>
                  <a:schemeClr val="accent1"/>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lvl1pPr indent="-340360" lvl="0" marL="457200" marR="0" rtl="0" algn="l">
              <a:lnSpc>
                <a:spcPct val="90000"/>
              </a:lnSpc>
              <a:spcBef>
                <a:spcPts val="1400"/>
              </a:spcBef>
              <a:spcAft>
                <a:spcPts val="0"/>
              </a:spcAft>
              <a:buClr>
                <a:schemeClr val="accent1"/>
              </a:buClr>
              <a:buSzPts val="1760"/>
              <a:buFont typeface="Corbel"/>
              <a:buChar char="•"/>
              <a:defRPr b="0" i="0" sz="2200" u="none" cap="none" strike="noStrike">
                <a:solidFill>
                  <a:schemeClr val="accent1"/>
                </a:solidFill>
                <a:latin typeface="Corbel"/>
                <a:ea typeface="Corbel"/>
                <a:cs typeface="Corbel"/>
                <a:sym typeface="Corbel"/>
              </a:defRPr>
            </a:lvl1pPr>
            <a:lvl2pPr indent="-330200" lvl="1" marL="914400" marR="0" rtl="0" algn="l">
              <a:lnSpc>
                <a:spcPct val="90000"/>
              </a:lnSpc>
              <a:spcBef>
                <a:spcPts val="200"/>
              </a:spcBef>
              <a:spcAft>
                <a:spcPts val="0"/>
              </a:spcAft>
              <a:buClr>
                <a:schemeClr val="accent1"/>
              </a:buClr>
              <a:buSzPts val="1600"/>
              <a:buFont typeface="Corbel"/>
              <a:buChar char="•"/>
              <a:defRPr b="0" i="0" sz="2000" u="none" cap="none" strike="noStrike">
                <a:solidFill>
                  <a:schemeClr val="accent1"/>
                </a:solidFill>
                <a:latin typeface="Corbel"/>
                <a:ea typeface="Corbel"/>
                <a:cs typeface="Corbel"/>
                <a:sym typeface="Corbel"/>
              </a:defRPr>
            </a:lvl2pPr>
            <a:lvl3pPr indent="-320039" lvl="2" marL="1371600" marR="0" rtl="0" algn="l">
              <a:lnSpc>
                <a:spcPct val="90000"/>
              </a:lnSpc>
              <a:spcBef>
                <a:spcPts val="400"/>
              </a:spcBef>
              <a:spcAft>
                <a:spcPts val="0"/>
              </a:spcAft>
              <a:buClr>
                <a:schemeClr val="accent1"/>
              </a:buClr>
              <a:buSzPts val="1440"/>
              <a:buFont typeface="Corbel"/>
              <a:buChar char="•"/>
              <a:defRPr b="0" i="0" sz="1800" u="none" cap="none" strike="noStrike">
                <a:solidFill>
                  <a:schemeClr val="accent1"/>
                </a:solidFill>
                <a:latin typeface="Corbel"/>
                <a:ea typeface="Corbel"/>
                <a:cs typeface="Corbel"/>
                <a:sym typeface="Corbel"/>
              </a:defRPr>
            </a:lvl3pPr>
            <a:lvl4pPr indent="-309880" lvl="3" marL="18288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4pPr>
            <a:lvl5pPr indent="-309879" lvl="4" marL="22860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5pPr>
            <a:lvl6pPr indent="-309879" lvl="5" marL="27432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6pPr>
            <a:lvl7pPr indent="-309879" lvl="6" marL="32004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7pPr>
            <a:lvl8pPr indent="-309879" lvl="7" marL="36576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8pPr>
            <a:lvl9pPr indent="-309879" lvl="8" marL="4114800" marR="0" rtl="0" algn="l">
              <a:lnSpc>
                <a:spcPct val="90000"/>
              </a:lnSpc>
              <a:spcBef>
                <a:spcPts val="400"/>
              </a:spcBef>
              <a:spcAft>
                <a:spcPts val="40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9pPr>
          </a:lstStyle>
          <a:p/>
        </p:txBody>
      </p:sp>
      <p:sp>
        <p:nvSpPr>
          <p:cNvPr id="9" name="Google Shape;9;p1"/>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accent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0" name="Google Shape;10;p1"/>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chemeClr val="accent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1"/>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accent1"/>
                </a:solidFill>
                <a:latin typeface="Corbel"/>
                <a:ea typeface="Corbel"/>
                <a:cs typeface="Corbel"/>
                <a:sym typeface="Corbel"/>
              </a:defRPr>
            </a:lvl1pPr>
            <a:lvl2pPr indent="0" lvl="1" marL="0" marR="0" rtl="0" algn="r">
              <a:spcBef>
                <a:spcPts val="0"/>
              </a:spcBef>
              <a:buNone/>
              <a:defRPr b="0" i="0" sz="1200" u="none" cap="none" strike="noStrike">
                <a:solidFill>
                  <a:schemeClr val="accent1"/>
                </a:solidFill>
                <a:latin typeface="Corbel"/>
                <a:ea typeface="Corbel"/>
                <a:cs typeface="Corbel"/>
                <a:sym typeface="Corbel"/>
              </a:defRPr>
            </a:lvl2pPr>
            <a:lvl3pPr indent="0" lvl="2" marL="0" marR="0" rtl="0" algn="r">
              <a:spcBef>
                <a:spcPts val="0"/>
              </a:spcBef>
              <a:buNone/>
              <a:defRPr b="0" i="0" sz="1200" u="none" cap="none" strike="noStrike">
                <a:solidFill>
                  <a:schemeClr val="accent1"/>
                </a:solidFill>
                <a:latin typeface="Corbel"/>
                <a:ea typeface="Corbel"/>
                <a:cs typeface="Corbel"/>
                <a:sym typeface="Corbel"/>
              </a:defRPr>
            </a:lvl3pPr>
            <a:lvl4pPr indent="0" lvl="3" marL="0" marR="0" rtl="0" algn="r">
              <a:spcBef>
                <a:spcPts val="0"/>
              </a:spcBef>
              <a:buNone/>
              <a:defRPr b="0" i="0" sz="1200" u="none" cap="none" strike="noStrike">
                <a:solidFill>
                  <a:schemeClr val="accent1"/>
                </a:solidFill>
                <a:latin typeface="Corbel"/>
                <a:ea typeface="Corbel"/>
                <a:cs typeface="Corbel"/>
                <a:sym typeface="Corbel"/>
              </a:defRPr>
            </a:lvl4pPr>
            <a:lvl5pPr indent="0" lvl="4" marL="0" marR="0" rtl="0" algn="r">
              <a:spcBef>
                <a:spcPts val="0"/>
              </a:spcBef>
              <a:buNone/>
              <a:defRPr b="0" i="0" sz="1200" u="none" cap="none" strike="noStrike">
                <a:solidFill>
                  <a:schemeClr val="accent1"/>
                </a:solidFill>
                <a:latin typeface="Corbel"/>
                <a:ea typeface="Corbel"/>
                <a:cs typeface="Corbel"/>
                <a:sym typeface="Corbel"/>
              </a:defRPr>
            </a:lvl5pPr>
            <a:lvl6pPr indent="0" lvl="5" marL="0" marR="0" rtl="0" algn="r">
              <a:spcBef>
                <a:spcPts val="0"/>
              </a:spcBef>
              <a:buNone/>
              <a:defRPr b="0" i="0" sz="1200" u="none" cap="none" strike="noStrike">
                <a:solidFill>
                  <a:schemeClr val="accent1"/>
                </a:solidFill>
                <a:latin typeface="Corbel"/>
                <a:ea typeface="Corbel"/>
                <a:cs typeface="Corbel"/>
                <a:sym typeface="Corbel"/>
              </a:defRPr>
            </a:lvl6pPr>
            <a:lvl7pPr indent="0" lvl="6" marL="0" marR="0" rtl="0" algn="r">
              <a:spcBef>
                <a:spcPts val="0"/>
              </a:spcBef>
              <a:buNone/>
              <a:defRPr b="0" i="0" sz="1200" u="none" cap="none" strike="noStrike">
                <a:solidFill>
                  <a:schemeClr val="accent1"/>
                </a:solidFill>
                <a:latin typeface="Corbel"/>
                <a:ea typeface="Corbel"/>
                <a:cs typeface="Corbel"/>
                <a:sym typeface="Corbel"/>
              </a:defRPr>
            </a:lvl7pPr>
            <a:lvl8pPr indent="0" lvl="7" marL="0" marR="0" rtl="0" algn="r">
              <a:spcBef>
                <a:spcPts val="0"/>
              </a:spcBef>
              <a:buNone/>
              <a:defRPr b="0" i="0" sz="1200" u="none" cap="none" strike="noStrike">
                <a:solidFill>
                  <a:schemeClr val="accent1"/>
                </a:solidFill>
                <a:latin typeface="Corbel"/>
                <a:ea typeface="Corbel"/>
                <a:cs typeface="Corbel"/>
                <a:sym typeface="Corbel"/>
              </a:defRPr>
            </a:lvl8pPr>
            <a:lvl9pPr indent="0" lvl="8" marL="0" marR="0" rtl="0" algn="r">
              <a:spcBef>
                <a:spcPts val="0"/>
              </a:spcBef>
              <a:buNone/>
              <a:defRPr b="0"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4.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hyperlink" Target="https://pressbooks.bccampus.ca/professionalcomms/chapter/5-7-persuasive-messages/" TargetMode="External"/><Relationship Id="rId4" Type="http://schemas.openxmlformats.org/officeDocument/2006/relationships/hyperlink" Target="https://pressbooks.senecapolytechnic.ca/communicationessentialsforbusiness/chapter/7-4-%20%20negative-messages/" TargetMode="External"/><Relationship Id="rId5" Type="http://schemas.openxmlformats.org/officeDocument/2006/relationships/hyperlink" Target="https://pressbooks.pub/unsw/chapter/20-8-positive-routine-messages/" TargetMode="External"/><Relationship Id="rId6" Type="http://schemas.openxmlformats.org/officeDocument/2006/relationships/hyperlink" Target="https://ecampusontario.pressbooks.pub/communicationatwork/chapter/8-4-persuasive-messages/" TargetMode="External"/><Relationship Id="rId7" Type="http://schemas.openxmlformats.org/officeDocument/2006/relationships/hyperlink" Target="https://kpu.pressbooks.pub/communicationsatwork/chapter/8-4-persuasive-messages/" TargetMode="External"/><Relationship Id="rId8" Type="http://schemas.openxmlformats.org/officeDocument/2006/relationships/hyperlink" Target="https://open.lib.umn.edu/businesscommunication/chapter/17-1-delivering-a-negative-news-message/"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ph type="ctrTitle"/>
          </p:nvPr>
        </p:nvSpPr>
        <p:spPr>
          <a:xfrm>
            <a:off x="1109980" y="882376"/>
            <a:ext cx="9966960" cy="2926080"/>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DF5327"/>
              </a:buClr>
              <a:buSzPts val="7200"/>
              <a:buFont typeface="Arial"/>
              <a:buNone/>
            </a:pPr>
            <a:r>
              <a:rPr lang="en-US">
                <a:latin typeface="Arial"/>
                <a:ea typeface="Arial"/>
                <a:cs typeface="Arial"/>
                <a:sym typeface="Arial"/>
              </a:rPr>
              <a:t>WRITING FOR BUSINESS</a:t>
            </a:r>
            <a:endParaRPr>
              <a:latin typeface="Arial"/>
              <a:ea typeface="Arial"/>
              <a:cs typeface="Arial"/>
              <a:sym typeface="Arial"/>
            </a:endParaRPr>
          </a:p>
        </p:txBody>
      </p:sp>
      <p:sp>
        <p:nvSpPr>
          <p:cNvPr id="89" name="Google Shape;89;p13"/>
          <p:cNvSpPr txBox="1"/>
          <p:nvPr>
            <p:ph idx="1" type="subTitle"/>
          </p:nvPr>
        </p:nvSpPr>
        <p:spPr>
          <a:xfrm>
            <a:off x="1709530" y="3869634"/>
            <a:ext cx="8767860" cy="2290097"/>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SzPts val="2240"/>
              <a:buNone/>
            </a:pPr>
            <a:r>
              <a:rPr b="1" lang="en-US" sz="2800">
                <a:latin typeface="Arial"/>
                <a:ea typeface="Arial"/>
                <a:cs typeface="Arial"/>
                <a:sym typeface="Arial"/>
              </a:rPr>
              <a:t>Lecture 6</a:t>
            </a:r>
            <a:endParaRPr b="1" sz="2800">
              <a:latin typeface="Arial"/>
              <a:ea typeface="Arial"/>
              <a:cs typeface="Arial"/>
              <a:sym typeface="Arial"/>
            </a:endParaRPr>
          </a:p>
          <a:p>
            <a:pPr indent="0" lvl="0" marL="0" rtl="0" algn="ctr">
              <a:lnSpc>
                <a:spcPct val="90000"/>
              </a:lnSpc>
              <a:spcBef>
                <a:spcPts val="1400"/>
              </a:spcBef>
              <a:spcAft>
                <a:spcPts val="0"/>
              </a:spcAft>
              <a:buSzPts val="2240"/>
              <a:buNone/>
            </a:pPr>
            <a:r>
              <a:rPr b="1" lang="en-US" sz="2800">
                <a:latin typeface="Arial"/>
                <a:ea typeface="Arial"/>
                <a:cs typeface="Arial"/>
                <a:sym typeface="Arial"/>
              </a:rPr>
              <a:t>Direct and Indirect Approach; Positive, Negative, and Persuasive Messages</a:t>
            </a:r>
            <a:endParaRPr b="1" sz="2800">
              <a:latin typeface="Arial"/>
              <a:ea typeface="Arial"/>
              <a:cs typeface="Arial"/>
              <a:sym typeface="Arial"/>
            </a:endParaRPr>
          </a:p>
          <a:p>
            <a:pPr indent="0" lvl="0" marL="0" rtl="0" algn="ctr">
              <a:lnSpc>
                <a:spcPct val="90000"/>
              </a:lnSpc>
              <a:spcBef>
                <a:spcPts val="1400"/>
              </a:spcBef>
              <a:spcAft>
                <a:spcPts val="0"/>
              </a:spcAft>
              <a:buSzPts val="2240"/>
              <a:buNone/>
            </a:pPr>
            <a:r>
              <a:rPr b="1" lang="en-US" sz="2800">
                <a:latin typeface="Arial"/>
                <a:ea typeface="Arial"/>
                <a:cs typeface="Arial"/>
                <a:sym typeface="Arial"/>
              </a:rPr>
              <a:t>Lecturer: Dr. Anne Eboi</a:t>
            </a:r>
            <a:endParaRPr b="1" sz="2800">
              <a:latin typeface="Arial"/>
              <a:ea typeface="Arial"/>
              <a:cs typeface="Arial"/>
              <a:sym typeface="Arial"/>
            </a:endParaRPr>
          </a:p>
          <a:p>
            <a:pPr indent="0" lvl="0" marL="0" rtl="0" algn="ctr">
              <a:lnSpc>
                <a:spcPct val="90000"/>
              </a:lnSpc>
              <a:spcBef>
                <a:spcPts val="1400"/>
              </a:spcBef>
              <a:spcAft>
                <a:spcPts val="0"/>
              </a:spcAft>
              <a:buSzPts val="176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95" name="Google Shape;95;p14"/>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Learning Objectives</a:t>
            </a:r>
            <a:endParaRPr sz="2800">
              <a:latin typeface="Arial"/>
              <a:ea typeface="Arial"/>
              <a:cs typeface="Arial"/>
              <a:sym typeface="Arial"/>
            </a:endParaRPr>
          </a:p>
        </p:txBody>
      </p:sp>
      <p:sp>
        <p:nvSpPr>
          <p:cNvPr id="96" name="Google Shape;96;p14"/>
          <p:cNvSpPr txBox="1"/>
          <p:nvPr>
            <p:ph idx="2" type="body"/>
          </p:nvPr>
        </p:nvSpPr>
        <p:spPr>
          <a:xfrm>
            <a:off x="623455" y="2721483"/>
            <a:ext cx="5419898" cy="3488124"/>
          </a:xfrm>
          <a:prstGeom prst="rect">
            <a:avLst/>
          </a:prstGeom>
          <a:noFill/>
          <a:ln>
            <a:noFill/>
          </a:ln>
        </p:spPr>
        <p:txBody>
          <a:bodyPr anchorCtr="0" anchor="t" bIns="45700" lIns="91425" spcFirstLastPara="1" rIns="91425" wrap="square" tIns="45700">
            <a:normAutofit lnSpcReduction="10000"/>
          </a:bodyPr>
          <a:lstStyle/>
          <a:p>
            <a:pPr indent="0" lvl="0" marL="45720" rtl="0" algn="l">
              <a:lnSpc>
                <a:spcPct val="90000"/>
              </a:lnSpc>
              <a:spcBef>
                <a:spcPts val="0"/>
              </a:spcBef>
              <a:spcAft>
                <a:spcPts val="0"/>
              </a:spcAft>
              <a:buSzPts val="1920"/>
              <a:buNone/>
            </a:pPr>
            <a:r>
              <a:rPr lang="en-US" sz="2400">
                <a:solidFill>
                  <a:schemeClr val="dk1"/>
                </a:solidFill>
                <a:latin typeface="Arial"/>
                <a:ea typeface="Arial"/>
                <a:cs typeface="Arial"/>
                <a:sym typeface="Arial"/>
              </a:rPr>
              <a:t>By the end of this lesson, you should be able to:</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Differentiate a negative from a positive message</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Distinguish between direct and indirect approaches</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Write a positive, negative and persuasive message either directly or indirectly</a:t>
            </a:r>
            <a:endParaRPr/>
          </a:p>
          <a:p>
            <a:pPr indent="-71120" lvl="0" marL="228600" rtl="0" algn="l">
              <a:lnSpc>
                <a:spcPct val="90000"/>
              </a:lnSpc>
              <a:spcBef>
                <a:spcPts val="1400"/>
              </a:spcBef>
              <a:spcAft>
                <a:spcPts val="0"/>
              </a:spcAft>
              <a:buSzPts val="1760"/>
              <a:buNone/>
            </a:pPr>
            <a:r>
              <a:t/>
            </a:r>
            <a:endParaRPr/>
          </a:p>
        </p:txBody>
      </p:sp>
      <p:sp>
        <p:nvSpPr>
          <p:cNvPr id="97" name="Google Shape;97;p14"/>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Learning Objectives</a:t>
            </a:r>
            <a:endParaRPr sz="2800">
              <a:latin typeface="Arial"/>
              <a:ea typeface="Arial"/>
              <a:cs typeface="Arial"/>
              <a:sym typeface="Arial"/>
            </a:endParaRPr>
          </a:p>
        </p:txBody>
      </p:sp>
      <p:pic>
        <p:nvPicPr>
          <p:cNvPr descr="&lt;strong&gt;Objectives&lt;/strong&gt; - Free of Charge Creative Commons Post it Note image" id="98" name="Google Shape;98;p14"/>
          <p:cNvPicPr preferRelativeResize="0"/>
          <p:nvPr>
            <p:ph idx="4" type="body"/>
          </p:nvPr>
        </p:nvPicPr>
        <p:blipFill rotWithShape="1">
          <a:blip r:embed="rId3">
            <a:alphaModFix/>
          </a:blip>
          <a:srcRect b="0" l="0" r="0" t="0"/>
          <a:stretch/>
        </p:blipFill>
        <p:spPr>
          <a:xfrm>
            <a:off x="6269037" y="2826015"/>
            <a:ext cx="5194213" cy="316970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orbel"/>
              <a:buNone/>
            </a:pPr>
            <a:r>
              <a:rPr b="1" lang="en-US"/>
              <a:t>INTRODUCTION</a:t>
            </a:r>
            <a:endParaRPr b="1"/>
          </a:p>
        </p:txBody>
      </p:sp>
      <p:sp>
        <p:nvSpPr>
          <p:cNvPr id="104" name="Google Shape;104;p15"/>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Recap of Lecture 5</a:t>
            </a:r>
            <a:endParaRPr sz="2800">
              <a:latin typeface="Arial"/>
              <a:ea typeface="Arial"/>
              <a:cs typeface="Arial"/>
              <a:sym typeface="Arial"/>
            </a:endParaRPr>
          </a:p>
        </p:txBody>
      </p:sp>
      <p:sp>
        <p:nvSpPr>
          <p:cNvPr id="105" name="Google Shape;105;p15"/>
          <p:cNvSpPr txBox="1"/>
          <p:nvPr>
            <p:ph idx="2" type="body"/>
          </p:nvPr>
        </p:nvSpPr>
        <p:spPr>
          <a:xfrm>
            <a:off x="590204" y="2721483"/>
            <a:ext cx="5307676" cy="3383280"/>
          </a:xfrm>
          <a:prstGeom prst="rect">
            <a:avLst/>
          </a:prstGeom>
          <a:noFill/>
          <a:ln>
            <a:noFill/>
          </a:ln>
        </p:spPr>
        <p:txBody>
          <a:bodyPr anchorCtr="0" anchor="t" bIns="45700" lIns="91425" spcFirstLastPara="1" rIns="91425" wrap="square" tIns="45700">
            <a:normAutofit fontScale="92500" lnSpcReduction="10000"/>
          </a:bodyPr>
          <a:lstStyle/>
          <a:p>
            <a:pPr indent="0" lvl="0" marL="45720" rtl="0" algn="l">
              <a:lnSpc>
                <a:spcPct val="90000"/>
              </a:lnSpc>
              <a:spcBef>
                <a:spcPts val="0"/>
              </a:spcBef>
              <a:spcAft>
                <a:spcPts val="0"/>
              </a:spcAft>
              <a:buSzPct val="80000"/>
              <a:buNone/>
            </a:pPr>
            <a:r>
              <a:rPr b="1" lang="en-US">
                <a:solidFill>
                  <a:schemeClr val="dk1"/>
                </a:solidFill>
                <a:latin typeface="Arial"/>
                <a:ea typeface="Arial"/>
                <a:cs typeface="Arial"/>
                <a:sym typeface="Arial"/>
              </a:rPr>
              <a:t>Grammar</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Parts of speech; Nouns, Verbs, Adjectives, Adverbs, Conjunctions, Pronouns, Prepositions, Interjections</a:t>
            </a:r>
            <a:endParaRPr/>
          </a:p>
          <a:p>
            <a:pPr indent="0" lvl="0" marL="45720" rtl="0" algn="l">
              <a:lnSpc>
                <a:spcPct val="90000"/>
              </a:lnSpc>
              <a:spcBef>
                <a:spcPts val="1400"/>
              </a:spcBef>
              <a:spcAft>
                <a:spcPts val="0"/>
              </a:spcAft>
              <a:buSzPct val="80000"/>
              <a:buNone/>
            </a:pPr>
            <a:r>
              <a:rPr b="1" lang="en-US">
                <a:solidFill>
                  <a:schemeClr val="dk1"/>
                </a:solidFill>
                <a:latin typeface="Arial"/>
                <a:ea typeface="Arial"/>
                <a:cs typeface="Arial"/>
                <a:sym typeface="Arial"/>
              </a:rPr>
              <a:t>Sentence Structure</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Simple sentences</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Compound sentences</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Complex sentences</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Compound-complex sentences</a:t>
            </a:r>
            <a:endParaRPr>
              <a:solidFill>
                <a:schemeClr val="dk1"/>
              </a:solidFill>
              <a:latin typeface="Arial"/>
              <a:ea typeface="Arial"/>
              <a:cs typeface="Arial"/>
              <a:sym typeface="Arial"/>
            </a:endParaRPr>
          </a:p>
        </p:txBody>
      </p:sp>
      <p:sp>
        <p:nvSpPr>
          <p:cNvPr id="106" name="Google Shape;106;p15"/>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Recap of Lecture 5</a:t>
            </a:r>
            <a:endParaRPr sz="2800">
              <a:latin typeface="Arial"/>
              <a:ea typeface="Arial"/>
              <a:cs typeface="Arial"/>
              <a:sym typeface="Arial"/>
            </a:endParaRPr>
          </a:p>
        </p:txBody>
      </p:sp>
      <p:sp>
        <p:nvSpPr>
          <p:cNvPr id="107" name="Google Shape;107;p15"/>
          <p:cNvSpPr txBox="1"/>
          <p:nvPr>
            <p:ph idx="4" type="body"/>
          </p:nvPr>
        </p:nvSpPr>
        <p:spPr>
          <a:xfrm>
            <a:off x="6269172" y="2719321"/>
            <a:ext cx="5126173" cy="3664853"/>
          </a:xfrm>
          <a:prstGeom prst="rect">
            <a:avLst/>
          </a:prstGeom>
          <a:noFill/>
          <a:ln>
            <a:noFill/>
          </a:ln>
        </p:spPr>
        <p:txBody>
          <a:bodyPr anchorCtr="0" anchor="t" bIns="45700" lIns="91425" spcFirstLastPara="1" rIns="91425" wrap="square" tIns="45700">
            <a:noAutofit/>
          </a:bodyPr>
          <a:lstStyle/>
          <a:p>
            <a:pPr indent="0" lvl="0" marL="45720" rtl="0" algn="l">
              <a:lnSpc>
                <a:spcPct val="90000"/>
              </a:lnSpc>
              <a:spcBef>
                <a:spcPts val="0"/>
              </a:spcBef>
              <a:spcAft>
                <a:spcPts val="0"/>
              </a:spcAft>
              <a:buSzPts val="1920"/>
              <a:buNone/>
            </a:pPr>
            <a:r>
              <a:rPr b="1" lang="en-US" sz="2400">
                <a:solidFill>
                  <a:schemeClr val="dk1"/>
                </a:solidFill>
                <a:latin typeface="Arial"/>
                <a:ea typeface="Arial"/>
                <a:cs typeface="Arial"/>
                <a:sym typeface="Arial"/>
              </a:rPr>
              <a:t>Spelling</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Use three eyes</a:t>
            </a:r>
            <a:endParaRPr/>
          </a:p>
          <a:p>
            <a:pPr indent="0" lvl="0" marL="45720" rtl="0" algn="l">
              <a:lnSpc>
                <a:spcPct val="90000"/>
              </a:lnSpc>
              <a:spcBef>
                <a:spcPts val="1400"/>
              </a:spcBef>
              <a:spcAft>
                <a:spcPts val="0"/>
              </a:spcAft>
              <a:buSzPts val="1920"/>
              <a:buNone/>
            </a:pPr>
            <a:r>
              <a:rPr b="1" lang="en-US" sz="2400">
                <a:solidFill>
                  <a:schemeClr val="dk1"/>
                </a:solidFill>
                <a:latin typeface="Arial"/>
                <a:ea typeface="Arial"/>
                <a:cs typeface="Arial"/>
                <a:sym typeface="Arial"/>
              </a:rPr>
              <a:t>Diction</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Word choice matters</a:t>
            </a:r>
            <a:endParaRPr/>
          </a:p>
          <a:p>
            <a:pPr indent="0" lvl="0" marL="45720" rtl="0" algn="l">
              <a:lnSpc>
                <a:spcPct val="90000"/>
              </a:lnSpc>
              <a:spcBef>
                <a:spcPts val="1400"/>
              </a:spcBef>
              <a:spcAft>
                <a:spcPts val="0"/>
              </a:spcAft>
              <a:buSzPts val="1920"/>
              <a:buNone/>
            </a:pPr>
            <a:r>
              <a:rPr b="1" lang="en-US" sz="2400">
                <a:solidFill>
                  <a:schemeClr val="dk1"/>
                </a:solidFill>
                <a:latin typeface="Arial"/>
                <a:ea typeface="Arial"/>
                <a:cs typeface="Arial"/>
                <a:sym typeface="Arial"/>
              </a:rPr>
              <a:t>Punctuation</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Full stop; Comma; Semi-colon; Colon; Question mark; Quotation marks, etc.</a:t>
            </a:r>
            <a:endParaRPr sz="2400">
              <a:solidFill>
                <a:schemeClr val="dk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113" name="Google Shape;113;p16"/>
          <p:cNvSpPr txBox="1"/>
          <p:nvPr>
            <p:ph idx="1" type="body"/>
          </p:nvPr>
        </p:nvSpPr>
        <p:spPr>
          <a:xfrm>
            <a:off x="1143000" y="2057399"/>
            <a:ext cx="10311938" cy="4335087"/>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Welcome to Lecture Six! By now we have an idea about what writing for business is about. We started off by laying a foundation where we saw theoretical perspectives underpinning business communication. We were introduced to the three-step writing process which assists us in writing business documents such as reports, memos, proposals, manuals, newsletters, and so on. Today, we will learn that we just don’t write messages; instead, we must be conscious about what messages we need to write. Writing for business can come in the form of positive, negative or persuasive messages which can take a direct or indirect approach. </a:t>
            </a:r>
            <a:endParaRPr/>
          </a:p>
          <a:p>
            <a:pPr indent="-71120" lvl="0" marL="228600" rtl="0" algn="l">
              <a:lnSpc>
                <a:spcPct val="90000"/>
              </a:lnSpc>
              <a:spcBef>
                <a:spcPts val="1400"/>
              </a:spcBef>
              <a:spcAft>
                <a:spcPts val="0"/>
              </a:spcAft>
              <a:buSzPts val="1760"/>
              <a:buNone/>
            </a:pPr>
            <a:r>
              <a:t/>
            </a:r>
            <a:endParaRPr>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orbel"/>
              <a:buNone/>
            </a:pPr>
            <a:r>
              <a:t/>
            </a:r>
            <a:endParaRPr/>
          </a:p>
        </p:txBody>
      </p:sp>
      <p:pic>
        <p:nvPicPr>
          <p:cNvPr descr="Bad News | Communication for Professionals" id="119" name="Google Shape;119;p17"/>
          <p:cNvPicPr preferRelativeResize="0"/>
          <p:nvPr>
            <p:ph idx="1" type="body"/>
          </p:nvPr>
        </p:nvPicPr>
        <p:blipFill rotWithShape="1">
          <a:blip r:embed="rId3">
            <a:alphaModFix/>
          </a:blip>
          <a:srcRect b="0" l="0" r="0" t="0"/>
          <a:stretch/>
        </p:blipFill>
        <p:spPr>
          <a:xfrm>
            <a:off x="207818" y="216131"/>
            <a:ext cx="11621193" cy="64008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Direct and Indirect Approaches</a:t>
            </a:r>
            <a:endParaRPr/>
          </a:p>
        </p:txBody>
      </p:sp>
      <p:sp>
        <p:nvSpPr>
          <p:cNvPr id="125" name="Google Shape;125;p18"/>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Messages can either take a direct or indirect approach.</a:t>
            </a:r>
            <a:endParaRPr sz="2400">
              <a:solidFill>
                <a:schemeClr val="dk1"/>
              </a:solidFill>
              <a:latin typeface="Arial"/>
              <a:ea typeface="Arial"/>
              <a:cs typeface="Arial"/>
              <a:sym typeface="Arial"/>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Direct messages are straightforward and to the point. Whenever we are responding to messages seeking information, simple requests, non-controversial messages or those requiring our immediate attention, we can be direct. The key characteristics of direct messages include using clear and concise language; providing specific and explicit information; and using an action-oriented tone. </a:t>
            </a:r>
            <a:endParaRPr sz="2400">
              <a:solidFill>
                <a:schemeClr val="dk1"/>
              </a:solidFill>
              <a:latin typeface="Arial"/>
              <a:ea typeface="Arial"/>
              <a:cs typeface="Arial"/>
              <a:sym typeface="Arial"/>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  The following are two examples of direct messages:</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9"/>
          <p:cNvSpPr txBox="1"/>
          <p:nvPr>
            <p:ph type="title"/>
          </p:nvPr>
        </p:nvSpPr>
        <p:spPr>
          <a:xfrm>
            <a:off x="1143000" y="609600"/>
            <a:ext cx="9875520" cy="111113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Arial"/>
              <a:buNone/>
            </a:pPr>
            <a:r>
              <a:rPr b="1" lang="en-US">
                <a:latin typeface="Arial"/>
                <a:ea typeface="Arial"/>
                <a:cs typeface="Arial"/>
                <a:sym typeface="Arial"/>
              </a:rPr>
              <a:t>Direct Messages</a:t>
            </a:r>
            <a:endParaRPr b="1">
              <a:latin typeface="Arial"/>
              <a:ea typeface="Arial"/>
              <a:cs typeface="Arial"/>
              <a:sym typeface="Arial"/>
            </a:endParaRPr>
          </a:p>
        </p:txBody>
      </p:sp>
      <p:sp>
        <p:nvSpPr>
          <p:cNvPr id="131" name="Google Shape;131;p19"/>
          <p:cNvSpPr txBox="1"/>
          <p:nvPr>
            <p:ph idx="1" type="body"/>
          </p:nvPr>
        </p:nvSpPr>
        <p:spPr>
          <a:xfrm>
            <a:off x="1143000" y="1795549"/>
            <a:ext cx="4754880" cy="983202"/>
          </a:xfrm>
          <a:prstGeom prst="rect">
            <a:avLst/>
          </a:prstGeom>
          <a:noFill/>
          <a:ln>
            <a:noFill/>
          </a:ln>
        </p:spPr>
        <p:txBody>
          <a:bodyPr anchorCtr="0" anchor="ctr" bIns="45700" lIns="91425" spcFirstLastPara="1" rIns="91425" wrap="square" tIns="45700">
            <a:normAutofit fontScale="77500" lnSpcReduction="20000"/>
          </a:bodyPr>
          <a:lstStyle/>
          <a:p>
            <a:pPr indent="0" lvl="0" marL="0" rtl="0" algn="l">
              <a:lnSpc>
                <a:spcPct val="90000"/>
              </a:lnSpc>
              <a:spcBef>
                <a:spcPts val="0"/>
              </a:spcBef>
              <a:spcAft>
                <a:spcPts val="0"/>
              </a:spcAft>
              <a:buSzPct val="80000"/>
              <a:buNone/>
            </a:pPr>
            <a:r>
              <a:t/>
            </a:r>
            <a:endParaRPr/>
          </a:p>
          <a:p>
            <a:pPr indent="0" lvl="0" marL="0" rtl="0" algn="l">
              <a:lnSpc>
                <a:spcPct val="90000"/>
              </a:lnSpc>
              <a:spcBef>
                <a:spcPts val="0"/>
              </a:spcBef>
              <a:spcAft>
                <a:spcPts val="0"/>
              </a:spcAft>
              <a:buSzPct val="80000"/>
              <a:buNone/>
            </a:pPr>
            <a:r>
              <a:rPr lang="en-US" sz="4000">
                <a:latin typeface="Arial"/>
                <a:ea typeface="Arial"/>
                <a:cs typeface="Arial"/>
                <a:sym typeface="Arial"/>
              </a:rPr>
              <a:t>Example 1: Passing information</a:t>
            </a:r>
            <a:endParaRPr/>
          </a:p>
          <a:p>
            <a:pPr indent="0" lvl="0" marL="0" rtl="0" algn="l">
              <a:lnSpc>
                <a:spcPct val="90000"/>
              </a:lnSpc>
              <a:spcBef>
                <a:spcPts val="0"/>
              </a:spcBef>
              <a:spcAft>
                <a:spcPts val="0"/>
              </a:spcAft>
              <a:buSzPct val="80000"/>
              <a:buNone/>
            </a:pPr>
            <a:r>
              <a:t/>
            </a:r>
            <a:endParaRPr/>
          </a:p>
        </p:txBody>
      </p:sp>
      <p:sp>
        <p:nvSpPr>
          <p:cNvPr id="132" name="Google Shape;132;p19"/>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a:bodyPr>
          <a:lstStyle/>
          <a:p>
            <a:pPr indent="0" lvl="0" marL="45720" rtl="0" algn="l">
              <a:lnSpc>
                <a:spcPct val="90000"/>
              </a:lnSpc>
              <a:spcBef>
                <a:spcPts val="0"/>
              </a:spcBef>
              <a:spcAft>
                <a:spcPts val="0"/>
              </a:spcAft>
              <a:buSzPts val="1760"/>
              <a:buNone/>
            </a:pPr>
            <a:r>
              <a:rPr lang="en-US">
                <a:solidFill>
                  <a:schemeClr val="dk1"/>
                </a:solidFill>
                <a:latin typeface="Arial"/>
                <a:ea typeface="Arial"/>
                <a:cs typeface="Arial"/>
                <a:sym typeface="Arial"/>
              </a:rPr>
              <a:t>Dear Team SOC, </a:t>
            </a:r>
            <a:endParaRPr/>
          </a:p>
          <a:p>
            <a:pPr indent="0" lvl="0" marL="45720" rtl="0" algn="l">
              <a:lnSpc>
                <a:spcPct val="90000"/>
              </a:lnSpc>
              <a:spcBef>
                <a:spcPts val="1400"/>
              </a:spcBef>
              <a:spcAft>
                <a:spcPts val="0"/>
              </a:spcAft>
              <a:buSzPts val="1760"/>
              <a:buNone/>
            </a:pPr>
            <a:r>
              <a:rPr lang="en-US">
                <a:solidFill>
                  <a:schemeClr val="dk1"/>
                </a:solidFill>
                <a:latin typeface="Arial"/>
                <a:ea typeface="Arial"/>
                <a:cs typeface="Arial"/>
                <a:sym typeface="Arial"/>
              </a:rPr>
              <a:t>This is a polite reminder that our quarterly meeting will be held next week on Tuesday in the conference room at 11:00 a.m. Please come prepared with your progress reports in addition to any relevant materials you may wish to present.</a:t>
            </a:r>
            <a:endParaRPr/>
          </a:p>
          <a:p>
            <a:pPr indent="0" lvl="0" marL="45720" rtl="0" algn="l">
              <a:lnSpc>
                <a:spcPct val="90000"/>
              </a:lnSpc>
              <a:spcBef>
                <a:spcPts val="1400"/>
              </a:spcBef>
              <a:spcAft>
                <a:spcPts val="0"/>
              </a:spcAft>
              <a:buSzPts val="1760"/>
              <a:buNone/>
            </a:pPr>
            <a:r>
              <a:rPr lang="en-US">
                <a:solidFill>
                  <a:schemeClr val="dk1"/>
                </a:solidFill>
                <a:latin typeface="Arial"/>
                <a:ea typeface="Arial"/>
                <a:cs typeface="Arial"/>
                <a:sym typeface="Arial"/>
              </a:rPr>
              <a:t>Thank you.</a:t>
            </a:r>
            <a:endParaRPr/>
          </a:p>
          <a:p>
            <a:pPr indent="-71120" lvl="0" marL="228600" rtl="0" algn="l">
              <a:lnSpc>
                <a:spcPct val="90000"/>
              </a:lnSpc>
              <a:spcBef>
                <a:spcPts val="1400"/>
              </a:spcBef>
              <a:spcAft>
                <a:spcPts val="0"/>
              </a:spcAft>
              <a:buSzPts val="1760"/>
              <a:buNone/>
            </a:pPr>
            <a:r>
              <a:t/>
            </a:r>
            <a:endParaRPr/>
          </a:p>
        </p:txBody>
      </p:sp>
      <p:sp>
        <p:nvSpPr>
          <p:cNvPr id="133" name="Google Shape;133;p19"/>
          <p:cNvSpPr txBox="1"/>
          <p:nvPr>
            <p:ph idx="3" type="body"/>
          </p:nvPr>
        </p:nvSpPr>
        <p:spPr>
          <a:xfrm>
            <a:off x="6269173" y="1795549"/>
            <a:ext cx="4754880" cy="98072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Example 2: Request Message</a:t>
            </a:r>
            <a:endParaRPr/>
          </a:p>
          <a:p>
            <a:pPr indent="0" lvl="0" marL="0" rtl="0" algn="l">
              <a:lnSpc>
                <a:spcPct val="90000"/>
              </a:lnSpc>
              <a:spcBef>
                <a:spcPts val="0"/>
              </a:spcBef>
              <a:spcAft>
                <a:spcPts val="0"/>
              </a:spcAft>
              <a:buSzPts val="1920"/>
              <a:buNone/>
            </a:pPr>
            <a:r>
              <a:t/>
            </a:r>
            <a:endParaRPr>
              <a:latin typeface="Arial"/>
              <a:ea typeface="Arial"/>
              <a:cs typeface="Arial"/>
              <a:sym typeface="Arial"/>
            </a:endParaRPr>
          </a:p>
        </p:txBody>
      </p:sp>
      <p:sp>
        <p:nvSpPr>
          <p:cNvPr id="134" name="Google Shape;134;p19"/>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p>
            <a:pPr indent="0" lvl="0" marL="45720" rtl="0" algn="l">
              <a:lnSpc>
                <a:spcPct val="90000"/>
              </a:lnSpc>
              <a:spcBef>
                <a:spcPts val="0"/>
              </a:spcBef>
              <a:spcAft>
                <a:spcPts val="0"/>
              </a:spcAft>
              <a:buSzPts val="1760"/>
              <a:buNone/>
            </a:pPr>
            <a:r>
              <a:rPr lang="en-US">
                <a:solidFill>
                  <a:schemeClr val="dk1"/>
                </a:solidFill>
                <a:latin typeface="Arial"/>
                <a:ea typeface="Arial"/>
                <a:cs typeface="Arial"/>
                <a:sym typeface="Arial"/>
              </a:rPr>
              <a:t>Hi Mandela, </a:t>
            </a:r>
            <a:endParaRPr/>
          </a:p>
          <a:p>
            <a:pPr indent="0" lvl="0" marL="45720" rtl="0" algn="l">
              <a:lnSpc>
                <a:spcPct val="90000"/>
              </a:lnSpc>
              <a:spcBef>
                <a:spcPts val="1400"/>
              </a:spcBef>
              <a:spcAft>
                <a:spcPts val="0"/>
              </a:spcAft>
              <a:buSzPts val="1760"/>
              <a:buNone/>
            </a:pPr>
            <a:r>
              <a:rPr lang="en-US">
                <a:solidFill>
                  <a:schemeClr val="dk1"/>
                </a:solidFill>
                <a:latin typeface="Arial"/>
                <a:ea typeface="Arial"/>
                <a:cs typeface="Arial"/>
                <a:sym typeface="Arial"/>
              </a:rPr>
              <a:t>Could you kindly send me the updated conference report by close of business? We need it for the upcoming conference planning meeting. Let me know if you have any questions. </a:t>
            </a:r>
            <a:endParaRPr>
              <a:solidFill>
                <a:schemeClr val="dk1"/>
              </a:solidFill>
              <a:latin typeface="Arial"/>
              <a:ea typeface="Arial"/>
              <a:cs typeface="Arial"/>
              <a:sym typeface="Arial"/>
            </a:endParaRPr>
          </a:p>
          <a:p>
            <a:pPr indent="0" lvl="0" marL="45720" rtl="0" algn="l">
              <a:lnSpc>
                <a:spcPct val="90000"/>
              </a:lnSpc>
              <a:spcBef>
                <a:spcPts val="1400"/>
              </a:spcBef>
              <a:spcAft>
                <a:spcPts val="0"/>
              </a:spcAft>
              <a:buSzPts val="1760"/>
              <a:buNone/>
            </a:pPr>
            <a:r>
              <a:rPr lang="en-US">
                <a:solidFill>
                  <a:schemeClr val="dk1"/>
                </a:solidFill>
                <a:latin typeface="Arial"/>
                <a:ea typeface="Arial"/>
                <a:cs typeface="Arial"/>
                <a:sym typeface="Arial"/>
              </a:rPr>
              <a:t>Thanks!</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Indirect Messages</a:t>
            </a:r>
            <a:endParaRPr b="1" sz="3600">
              <a:latin typeface="Arial"/>
              <a:ea typeface="Arial"/>
              <a:cs typeface="Arial"/>
              <a:sym typeface="Arial"/>
            </a:endParaRPr>
          </a:p>
        </p:txBody>
      </p:sp>
      <p:sp>
        <p:nvSpPr>
          <p:cNvPr id="140" name="Google Shape;140;p20"/>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Indirect messages are used when the information or request is sensitive, complex or potentially controversial. These messages require a more tactful and diplomatic approach to soften the impact and preserve relationships. The key features of indirect messages include polite and diplomatic language; subtle or gradual introduction of the main point; and explanations before delivering the main message. Here are two examples of indirect messages: </a:t>
            </a:r>
            <a:endParaRPr/>
          </a:p>
          <a:p>
            <a:pPr indent="-60959" lvl="0" marL="228600" rtl="0" algn="l">
              <a:lnSpc>
                <a:spcPct val="90000"/>
              </a:lnSpc>
              <a:spcBef>
                <a:spcPts val="1400"/>
              </a:spcBef>
              <a:spcAft>
                <a:spcPts val="0"/>
              </a:spcAft>
              <a:buSzPts val="1920"/>
              <a:buNone/>
            </a:pPr>
            <a:r>
              <a:t/>
            </a:r>
            <a:endParaRPr sz="2400">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Indirect Messages</a:t>
            </a:r>
            <a:endParaRPr b="1" sz="3600">
              <a:latin typeface="Arial"/>
              <a:ea typeface="Arial"/>
              <a:cs typeface="Arial"/>
              <a:sym typeface="Arial"/>
            </a:endParaRPr>
          </a:p>
        </p:txBody>
      </p:sp>
      <p:sp>
        <p:nvSpPr>
          <p:cNvPr id="146" name="Google Shape;146;p21"/>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lnSpcReduction="10000"/>
          </a:bodyPr>
          <a:lstStyle/>
          <a:p>
            <a:pPr indent="0" lvl="0" marL="45720" rtl="0" algn="l">
              <a:lnSpc>
                <a:spcPct val="90000"/>
              </a:lnSpc>
              <a:spcBef>
                <a:spcPts val="0"/>
              </a:spcBef>
              <a:spcAft>
                <a:spcPts val="0"/>
              </a:spcAft>
              <a:buSzPts val="1920"/>
              <a:buNone/>
            </a:pPr>
            <a:r>
              <a:rPr b="1" lang="en-US" sz="2400">
                <a:latin typeface="Arial"/>
                <a:ea typeface="Arial"/>
                <a:cs typeface="Arial"/>
                <a:sym typeface="Arial"/>
              </a:rPr>
              <a:t>Example 1: Sensitive message </a:t>
            </a:r>
            <a:endParaRPr sz="2400">
              <a:latin typeface="Arial"/>
              <a:ea typeface="Arial"/>
              <a:cs typeface="Arial"/>
              <a:sym typeface="Arial"/>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Dear Mr. Ismail, </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I hope this email finds you well. I wanted to discuss an issue that has come to our attention regarding the recent project proposal. While the proposal shows promise, we have identified a few areas that may benefit from further refinement and clarification. Can we schedule a meeting to discuss these points in more detail? I believe a collaborative discussion will help us ensure that the final proposal meets our mutual objectives. Thank you for your attention to this matter.</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Regards,</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Mark.</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Indirect Messages</a:t>
            </a:r>
            <a:endParaRPr b="1" sz="3600">
              <a:latin typeface="Arial"/>
              <a:ea typeface="Arial"/>
              <a:cs typeface="Arial"/>
              <a:sym typeface="Arial"/>
            </a:endParaRPr>
          </a:p>
        </p:txBody>
      </p:sp>
      <p:sp>
        <p:nvSpPr>
          <p:cNvPr id="152" name="Google Shape;152;p22"/>
          <p:cNvSpPr txBox="1"/>
          <p:nvPr>
            <p:ph idx="1" type="body"/>
          </p:nvPr>
        </p:nvSpPr>
        <p:spPr>
          <a:xfrm>
            <a:off x="1143000" y="2057399"/>
            <a:ext cx="9872871" cy="4335087"/>
          </a:xfrm>
          <a:prstGeom prst="rect">
            <a:avLst/>
          </a:prstGeom>
          <a:noFill/>
          <a:ln>
            <a:noFill/>
          </a:ln>
        </p:spPr>
        <p:txBody>
          <a:bodyPr anchorCtr="0" anchor="t" bIns="45700" lIns="91425" spcFirstLastPara="1" rIns="91425" wrap="square" tIns="45700">
            <a:normAutofit lnSpcReduction="10000"/>
          </a:bodyPr>
          <a:lstStyle/>
          <a:p>
            <a:pPr indent="0" lvl="0" marL="45720" rtl="0" algn="l">
              <a:lnSpc>
                <a:spcPct val="90000"/>
              </a:lnSpc>
              <a:spcBef>
                <a:spcPts val="0"/>
              </a:spcBef>
              <a:spcAft>
                <a:spcPts val="0"/>
              </a:spcAft>
              <a:buSzPts val="1920"/>
              <a:buNone/>
            </a:pPr>
            <a:r>
              <a:rPr b="1" lang="en-US" sz="2400">
                <a:latin typeface="Arial"/>
                <a:ea typeface="Arial"/>
                <a:cs typeface="Arial"/>
                <a:sym typeface="Arial"/>
              </a:rPr>
              <a:t>Example 2: Declining message </a:t>
            </a:r>
            <a:endParaRPr sz="2400">
              <a:latin typeface="Arial"/>
              <a:ea typeface="Arial"/>
              <a:cs typeface="Arial"/>
              <a:sym typeface="Arial"/>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Hi Pauline,</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I appreciate the opportunity to work with you on the new project. After careful consideration and evaluation, we have determined that our current workload and resources do not allow us to take on the additional project at this time. We value our relationship with you and would be happy to explore alternative solutions or discuss future collaborations. Please let me know if you have any questions or if there is anything else I can assist you with. Thank you for your understanding.</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Regards,</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Mueni.</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Positive Messages</a:t>
            </a:r>
            <a:endParaRPr b="1" sz="3600">
              <a:latin typeface="Arial"/>
              <a:ea typeface="Arial"/>
              <a:cs typeface="Arial"/>
              <a:sym typeface="Arial"/>
            </a:endParaRPr>
          </a:p>
        </p:txBody>
      </p:sp>
      <p:sp>
        <p:nvSpPr>
          <p:cNvPr id="158" name="Google Shape;158;p23"/>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In business writing, we communicate to both internal and external audiences. To do so, we use channels such as letters and memos as shown above. One way to build relationships and establish rapport and goodwill is to write positive messages. Thus, we can use positive messages to build and maintain relationships, show gratitude, announce good news, and so on (Last, 2019; University of Minnesota, 2015).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Positive Message</a:t>
            </a:r>
            <a:endParaRPr b="1" sz="3600">
              <a:latin typeface="Arial"/>
              <a:ea typeface="Arial"/>
              <a:cs typeface="Arial"/>
              <a:sym typeface="Arial"/>
            </a:endParaRPr>
          </a:p>
        </p:txBody>
      </p:sp>
      <p:sp>
        <p:nvSpPr>
          <p:cNvPr id="164" name="Google Shape;164;p24"/>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Examples of positive messages include acceptances, announcements, invitations, gratitude, confirmations, among others (Last, 2019). Writing Routine (n.d) as cited in the University of Minnesota (2015) posits that goodwill in writing can be established through communicating good news, providing requested feedback, sharing relative and helpful information among others which leaves your audience with a good impression of you.  Further, positive messages not only build a company’s business relationships, but also its ethos. Bovée and Thill (2012) add that positive messages are useful when expressing appreciations, congratulations or condolences and fostering goodwill.</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Positive messages</a:t>
            </a:r>
            <a:endParaRPr b="1" sz="3600">
              <a:latin typeface="Arial"/>
              <a:ea typeface="Arial"/>
              <a:cs typeface="Arial"/>
              <a:sym typeface="Arial"/>
            </a:endParaRPr>
          </a:p>
        </p:txBody>
      </p:sp>
      <p:sp>
        <p:nvSpPr>
          <p:cNvPr id="170" name="Google Shape;170;p25"/>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Positive messages</a:t>
            </a:r>
            <a:endParaRPr sz="2800">
              <a:latin typeface="Arial"/>
              <a:ea typeface="Arial"/>
              <a:cs typeface="Arial"/>
              <a:sym typeface="Arial"/>
            </a:endParaRPr>
          </a:p>
        </p:txBody>
      </p:sp>
      <p:pic>
        <p:nvPicPr>
          <p:cNvPr descr="301 Moved Permanently" id="171" name="Google Shape;171;p25"/>
          <p:cNvPicPr preferRelativeResize="0"/>
          <p:nvPr>
            <p:ph idx="2" type="body"/>
          </p:nvPr>
        </p:nvPicPr>
        <p:blipFill rotWithShape="1">
          <a:blip r:embed="rId3">
            <a:alphaModFix/>
          </a:blip>
          <a:srcRect b="0" l="0" r="0" t="0"/>
          <a:stretch/>
        </p:blipFill>
        <p:spPr>
          <a:xfrm>
            <a:off x="798023" y="2720975"/>
            <a:ext cx="5261956" cy="3384550"/>
          </a:xfrm>
          <a:prstGeom prst="rect">
            <a:avLst/>
          </a:prstGeom>
          <a:noFill/>
          <a:ln>
            <a:noFill/>
          </a:ln>
        </p:spPr>
      </p:pic>
      <p:sp>
        <p:nvSpPr>
          <p:cNvPr id="172" name="Google Shape;172;p25"/>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Positive messages</a:t>
            </a:r>
            <a:endParaRPr sz="2800">
              <a:latin typeface="Arial"/>
              <a:ea typeface="Arial"/>
              <a:cs typeface="Arial"/>
              <a:sym typeface="Arial"/>
            </a:endParaRPr>
          </a:p>
        </p:txBody>
      </p:sp>
      <p:sp>
        <p:nvSpPr>
          <p:cNvPr id="173" name="Google Shape;173;p25"/>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lang="en-US">
                <a:solidFill>
                  <a:schemeClr val="dk1"/>
                </a:solidFill>
                <a:latin typeface="Arial"/>
                <a:ea typeface="Arial"/>
                <a:cs typeface="Arial"/>
                <a:sym typeface="Arial"/>
              </a:rPr>
              <a:t>Positive messages are meant to build a sense of goodwill and aim to foster, maintain and solidify relationships (Writing Routine… n.d). Goodwill is the positive emotion or feeling created to encourage people to maintain a good, working business relationship. Note that positive messages can include routine communication (letters, memos, emails, etc.) and non-routine writing (reports, proposals, manuals, etc.).</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Positive messages</a:t>
            </a:r>
            <a:endParaRPr b="1" sz="3600">
              <a:latin typeface="Arial"/>
              <a:ea typeface="Arial"/>
              <a:cs typeface="Arial"/>
              <a:sym typeface="Arial"/>
            </a:endParaRPr>
          </a:p>
        </p:txBody>
      </p:sp>
      <p:sp>
        <p:nvSpPr>
          <p:cNvPr id="179" name="Google Shape;179;p26"/>
          <p:cNvSpPr txBox="1"/>
          <p:nvPr>
            <p:ph idx="1" type="body"/>
          </p:nvPr>
        </p:nvSpPr>
        <p:spPr>
          <a:xfrm>
            <a:off x="1143000" y="2057400"/>
            <a:ext cx="9872871" cy="434340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According to Bovee and Thill (2012), a reader needs to be persuaded that the message they are reading is worth believing in, so the writer should endeavor to create passion and a deep connection between the writer and the reader. Some situations will present themselves negatively, but the writer should be sensitive to the reader and think and write positively. Use simple terms because complex terms may frustrate the reader, turning an otherwise positive message into a negative message. Also avoid negative words like ‘impossible’ ‘loss’ ‘reject’ and so on and instead use positive words like ‘valuable’ ‘progress’ and ‘benefit.’ Bovee and Thill (2012) suggest that positive writing conveys optimism in the midst of a difficult situation. For example, </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Negative: We are not sure about salary increment until later in the year.</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Positive: We will find out about salary increment by July of this year.</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Qualities of a positive message</a:t>
            </a:r>
            <a:endParaRPr b="1" sz="3600">
              <a:latin typeface="Arial"/>
              <a:ea typeface="Arial"/>
              <a:cs typeface="Arial"/>
              <a:sym typeface="Arial"/>
            </a:endParaRPr>
          </a:p>
        </p:txBody>
      </p:sp>
      <p:sp>
        <p:nvSpPr>
          <p:cNvPr id="185" name="Google Shape;185;p27"/>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0" lvl="0" marL="45720" rtl="0" algn="l">
              <a:lnSpc>
                <a:spcPct val="90000"/>
              </a:lnSpc>
              <a:spcBef>
                <a:spcPts val="0"/>
              </a:spcBef>
              <a:spcAft>
                <a:spcPts val="0"/>
              </a:spcAft>
              <a:buSzPts val="2240"/>
              <a:buNone/>
            </a:pPr>
            <a:r>
              <a:rPr lang="en-US" sz="2800">
                <a:solidFill>
                  <a:schemeClr val="dk1"/>
                </a:solidFill>
                <a:latin typeface="Arial"/>
                <a:ea typeface="Arial"/>
                <a:cs typeface="Arial"/>
                <a:sym typeface="Arial"/>
              </a:rPr>
              <a:t>What you have written qualifies as a positive message if it contains the following:</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Purpose: Clearly spells out the reason for writing</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Credit individuals: Does the message give credit to people by mentioning their names?</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Straight to the point: Ensure you do not meander</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Positive: It should use positive words and language especially where negative messages are concerned</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Organizing the message</a:t>
            </a:r>
            <a:endParaRPr b="1" sz="3600">
              <a:latin typeface="Arial"/>
              <a:ea typeface="Arial"/>
              <a:cs typeface="Arial"/>
              <a:sym typeface="Arial"/>
            </a:endParaRPr>
          </a:p>
        </p:txBody>
      </p:sp>
      <p:sp>
        <p:nvSpPr>
          <p:cNvPr id="191" name="Google Shape;191;p28"/>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0" lvl="0" marL="45720" rtl="0" algn="l">
              <a:lnSpc>
                <a:spcPct val="90000"/>
              </a:lnSpc>
              <a:spcBef>
                <a:spcPts val="0"/>
              </a:spcBef>
              <a:spcAft>
                <a:spcPts val="0"/>
              </a:spcAft>
              <a:buSzPts val="2240"/>
              <a:buNone/>
            </a:pPr>
            <a:r>
              <a:rPr lang="en-US" sz="2800">
                <a:solidFill>
                  <a:schemeClr val="dk1"/>
                </a:solidFill>
                <a:latin typeface="Arial"/>
                <a:ea typeface="Arial"/>
                <a:cs typeface="Arial"/>
                <a:sym typeface="Arial"/>
              </a:rPr>
              <a:t>Last (2019) suggests that we organize positive messages using the direct method, as follows:</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An opening that includes the key idea or an announcement</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Background information that explains the context or situation</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An explanation of the subject matter so the reader understands what is required</a:t>
            </a:r>
            <a:endParaRPr/>
          </a:p>
          <a:p>
            <a:pPr indent="-182880" lvl="0" marL="228600" rtl="0" algn="l">
              <a:lnSpc>
                <a:spcPct val="90000"/>
              </a:lnSpc>
              <a:spcBef>
                <a:spcPts val="1400"/>
              </a:spcBef>
              <a:spcAft>
                <a:spcPts val="0"/>
              </a:spcAft>
              <a:buSzPts val="2240"/>
              <a:buChar char="•"/>
            </a:pPr>
            <a:r>
              <a:rPr lang="en-US" sz="2800">
                <a:solidFill>
                  <a:schemeClr val="dk1"/>
                </a:solidFill>
                <a:latin typeface="Arial"/>
                <a:ea typeface="Arial"/>
                <a:cs typeface="Arial"/>
                <a:sym typeface="Arial"/>
              </a:rPr>
              <a:t>A courteous close and/or an action statement</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9"/>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Organizing the message</a:t>
            </a:r>
            <a:endParaRPr b="1" sz="3600">
              <a:latin typeface="Arial"/>
              <a:ea typeface="Arial"/>
              <a:cs typeface="Arial"/>
              <a:sym typeface="Arial"/>
            </a:endParaRPr>
          </a:p>
        </p:txBody>
      </p:sp>
      <p:sp>
        <p:nvSpPr>
          <p:cNvPr id="197" name="Google Shape;197;p29"/>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Bovee and Thill (2012) advise that where we expect no resistance to our messages, we can apply the direct method when disclosing simple positive messages. Oftentimes you will find this approach in memos, emails and letters where we state the message in a precise and concise manner. However, where bad news is concerned, be strategic in the sense that you prepare the reader for the bad news before you finally say it. The authors further advise that we consider our audience before penning a message so that our writing sounds more about them than about us. </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3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Content of a positive message</a:t>
            </a:r>
            <a:endParaRPr b="1" sz="3600">
              <a:latin typeface="Arial"/>
              <a:ea typeface="Arial"/>
              <a:cs typeface="Arial"/>
              <a:sym typeface="Arial"/>
            </a:endParaRPr>
          </a:p>
        </p:txBody>
      </p:sp>
      <p:sp>
        <p:nvSpPr>
          <p:cNvPr id="203" name="Google Shape;203;p30"/>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Konnikova (2014) suggests that positive writing follows three principles: ethos, pathos and logos. In other words, have we been ethical in our communication? Have we considered the emotional aspect of our reader and have we written things that make sense to our reader? Ethically speaking, our reader should read facts and assertive statements that show we are experts in our fields. The author calls for the use of memory-inducing triggers such as precise statements, lists, simple words and positive active words. Besides, positive writing concentrates on quality and not quantity and should be necessary, not writing for the sake of writing.</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3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Tone in positive writing</a:t>
            </a:r>
            <a:endParaRPr b="1" sz="3600">
              <a:latin typeface="Arial"/>
              <a:ea typeface="Arial"/>
              <a:cs typeface="Arial"/>
              <a:sym typeface="Arial"/>
            </a:endParaRPr>
          </a:p>
        </p:txBody>
      </p:sp>
      <p:sp>
        <p:nvSpPr>
          <p:cNvPr id="209" name="Google Shape;209;p31"/>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Tone</a:t>
            </a:r>
            <a:endParaRPr sz="2800">
              <a:latin typeface="Arial"/>
              <a:ea typeface="Arial"/>
              <a:cs typeface="Arial"/>
              <a:sym typeface="Arial"/>
            </a:endParaRPr>
          </a:p>
        </p:txBody>
      </p:sp>
      <p:sp>
        <p:nvSpPr>
          <p:cNvPr id="210" name="Google Shape;210;p31"/>
          <p:cNvSpPr txBox="1"/>
          <p:nvPr>
            <p:ph idx="2" type="body"/>
          </p:nvPr>
        </p:nvSpPr>
        <p:spPr>
          <a:xfrm>
            <a:off x="681645" y="2721483"/>
            <a:ext cx="5511338" cy="338328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lang="en-US">
                <a:solidFill>
                  <a:schemeClr val="dk1"/>
                </a:solidFill>
                <a:latin typeface="Arial"/>
                <a:ea typeface="Arial"/>
                <a:cs typeface="Arial"/>
                <a:sym typeface="Arial"/>
              </a:rPr>
              <a:t>Driscoll (2010) opines that tone in business writing directly affects the reader because it reflects on the writer’s attitude towards the subject of the message and reader. To get the tone correct, the author suggests that we first determine purpose of the message and target audience- then we will know what tone best communicates the intended message. If the tone is correct, a correct response will automatically follow. To achieve the correct tone, Driscoll (2010) suggests the following:</a:t>
            </a:r>
            <a:endParaRPr/>
          </a:p>
          <a:p>
            <a:pPr indent="-79502" lvl="0" marL="228600" rtl="0" algn="l">
              <a:lnSpc>
                <a:spcPct val="90000"/>
              </a:lnSpc>
              <a:spcBef>
                <a:spcPts val="1400"/>
              </a:spcBef>
              <a:spcAft>
                <a:spcPts val="0"/>
              </a:spcAft>
              <a:buSzPct val="80000"/>
              <a:buNone/>
            </a:pPr>
            <a:r>
              <a:t/>
            </a:r>
            <a:endParaRPr/>
          </a:p>
        </p:txBody>
      </p:sp>
      <p:sp>
        <p:nvSpPr>
          <p:cNvPr id="211" name="Google Shape;211;p31"/>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Tone</a:t>
            </a:r>
            <a:endParaRPr sz="2800">
              <a:latin typeface="Arial"/>
              <a:ea typeface="Arial"/>
              <a:cs typeface="Arial"/>
              <a:sym typeface="Arial"/>
            </a:endParaRPr>
          </a:p>
        </p:txBody>
      </p:sp>
      <p:pic>
        <p:nvPicPr>
          <p:cNvPr descr="&lt;strong&gt;Positive&lt;/strong&gt; Mindset - Free of Charge Creative Commons Highway sign image" id="212" name="Google Shape;212;p31"/>
          <p:cNvPicPr preferRelativeResize="0"/>
          <p:nvPr>
            <p:ph idx="4" type="body"/>
          </p:nvPr>
        </p:nvPicPr>
        <p:blipFill rotWithShape="1">
          <a:blip r:embed="rId3">
            <a:alphaModFix/>
          </a:blip>
          <a:srcRect b="0" l="0" r="0" t="0"/>
          <a:stretch/>
        </p:blipFill>
        <p:spPr>
          <a:xfrm>
            <a:off x="6269038" y="2826015"/>
            <a:ext cx="4754562" cy="316970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3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Tone in positive message</a:t>
            </a:r>
            <a:endParaRPr b="1" sz="3600">
              <a:latin typeface="Arial"/>
              <a:ea typeface="Arial"/>
              <a:cs typeface="Arial"/>
              <a:sym typeface="Arial"/>
            </a:endParaRPr>
          </a:p>
        </p:txBody>
      </p:sp>
      <p:sp>
        <p:nvSpPr>
          <p:cNvPr id="218" name="Google Shape;218;p32"/>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Tone</a:t>
            </a:r>
            <a:endParaRPr sz="2800">
              <a:latin typeface="Arial"/>
              <a:ea typeface="Arial"/>
              <a:cs typeface="Arial"/>
              <a:sym typeface="Arial"/>
            </a:endParaRPr>
          </a:p>
        </p:txBody>
      </p:sp>
      <p:sp>
        <p:nvSpPr>
          <p:cNvPr id="219" name="Google Shape;219;p32"/>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The audience as the subject of the text so they feel included or write from the reader’s perspective eg Instead of writing “I will work on your project soon,” write “your project will commence soon.”</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Using the first person pronoun is not advisable because the text reads negatively personal.</a:t>
            </a:r>
            <a:endParaRPr/>
          </a:p>
          <a:p>
            <a:pPr indent="-71120" lvl="0" marL="228600" rtl="0" algn="l">
              <a:lnSpc>
                <a:spcPct val="90000"/>
              </a:lnSpc>
              <a:spcBef>
                <a:spcPts val="1400"/>
              </a:spcBef>
              <a:spcAft>
                <a:spcPts val="0"/>
              </a:spcAft>
              <a:buSzPts val="1760"/>
              <a:buNone/>
            </a:pPr>
            <a:r>
              <a:t/>
            </a:r>
            <a:endParaRPr/>
          </a:p>
        </p:txBody>
      </p:sp>
      <p:sp>
        <p:nvSpPr>
          <p:cNvPr id="220" name="Google Shape;220;p32"/>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Tone</a:t>
            </a:r>
            <a:endParaRPr sz="2800">
              <a:latin typeface="Arial"/>
              <a:ea typeface="Arial"/>
              <a:cs typeface="Arial"/>
              <a:sym typeface="Arial"/>
            </a:endParaRPr>
          </a:p>
        </p:txBody>
      </p:sp>
      <p:sp>
        <p:nvSpPr>
          <p:cNvPr id="221" name="Google Shape;221;p32"/>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Use a confident, courteous and sincere tone e.g. “I believe there are more qualified people, but I hope you will consider me” is wrong because it implies you are not qualified for the position. A confident tone means you are knowledgeable, hence, can easily persuade the reader. However, let’s be careful not to be overconfident because that may be interpreted as arrogance.</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orbel"/>
              <a:buNone/>
            </a:pPr>
            <a:r>
              <a:rPr b="1" lang="en-US"/>
              <a:t>Tone in positive messages</a:t>
            </a:r>
            <a:endParaRPr b="1"/>
          </a:p>
        </p:txBody>
      </p:sp>
      <p:sp>
        <p:nvSpPr>
          <p:cNvPr id="227" name="Google Shape;227;p33"/>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Tone</a:t>
            </a:r>
            <a:endParaRPr sz="2800">
              <a:latin typeface="Arial"/>
              <a:ea typeface="Arial"/>
              <a:cs typeface="Arial"/>
              <a:sym typeface="Arial"/>
            </a:endParaRPr>
          </a:p>
        </p:txBody>
      </p:sp>
      <p:sp>
        <p:nvSpPr>
          <p:cNvPr id="228" name="Google Shape;228;p33"/>
          <p:cNvSpPr txBox="1"/>
          <p:nvPr>
            <p:ph idx="2" type="body"/>
          </p:nvPr>
        </p:nvSpPr>
        <p:spPr>
          <a:xfrm>
            <a:off x="623455" y="2721482"/>
            <a:ext cx="5274425" cy="3637753"/>
          </a:xfrm>
          <a:prstGeom prst="rect">
            <a:avLst/>
          </a:prstGeom>
          <a:noFill/>
          <a:ln>
            <a:noFill/>
          </a:ln>
        </p:spPr>
        <p:txBody>
          <a:bodyPr anchorCtr="0" anchor="t" bIns="45700" lIns="91425" spcFirstLastPara="1" rIns="91425" wrap="square" tIns="45700">
            <a:no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Avoid discriminatory language such as gender, age-related terms, etc.</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Avoid complex language- aim for simplicity</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Emphasize (short, simple sentences) and use subordination (in compound sentences) appropriately.</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Use the ‘You’ attitude.</a:t>
            </a:r>
            <a:endParaRPr/>
          </a:p>
          <a:p>
            <a:pPr indent="-60959" lvl="0" marL="228600" rtl="0" algn="l">
              <a:lnSpc>
                <a:spcPct val="90000"/>
              </a:lnSpc>
              <a:spcBef>
                <a:spcPts val="1400"/>
              </a:spcBef>
              <a:spcAft>
                <a:spcPts val="0"/>
              </a:spcAft>
              <a:buSzPts val="1920"/>
              <a:buNone/>
            </a:pPr>
            <a:r>
              <a:t/>
            </a:r>
            <a:endParaRPr sz="2400">
              <a:latin typeface="Arial"/>
              <a:ea typeface="Arial"/>
              <a:cs typeface="Arial"/>
              <a:sym typeface="Arial"/>
            </a:endParaRPr>
          </a:p>
        </p:txBody>
      </p:sp>
      <p:sp>
        <p:nvSpPr>
          <p:cNvPr id="229" name="Google Shape;229;p33"/>
          <p:cNvSpPr txBox="1"/>
          <p:nvPr>
            <p:ph idx="3" type="body"/>
          </p:nvPr>
        </p:nvSpPr>
        <p:spPr>
          <a:xfrm>
            <a:off x="6269173" y="1999032"/>
            <a:ext cx="4754880" cy="52803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Tone</a:t>
            </a:r>
            <a:endParaRPr sz="2800">
              <a:latin typeface="Arial"/>
              <a:ea typeface="Arial"/>
              <a:cs typeface="Arial"/>
              <a:sym typeface="Arial"/>
            </a:endParaRPr>
          </a:p>
        </p:txBody>
      </p:sp>
      <p:sp>
        <p:nvSpPr>
          <p:cNvPr id="230" name="Google Shape;230;p33"/>
          <p:cNvSpPr txBox="1"/>
          <p:nvPr>
            <p:ph idx="4" type="body"/>
          </p:nvPr>
        </p:nvSpPr>
        <p:spPr>
          <a:xfrm>
            <a:off x="6269172" y="2719322"/>
            <a:ext cx="5584777" cy="3723042"/>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Use a polite, sincere and gracious tone even when relaying negative messages, for example: Instead of “you do not meet the qualifications, hence we cannot hire you,” write “we appreciate your interest in our company, but we regret to inform you that there are more qualified applicants.”</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Write at an appropriate level of difficulty for the target audience. For example, writing at a lower level of difficulty when writing to highly learned individuals would be ridiculous.</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Negative message</a:t>
            </a:r>
            <a:endParaRPr b="1" sz="3600">
              <a:latin typeface="Arial"/>
              <a:ea typeface="Arial"/>
              <a:cs typeface="Arial"/>
              <a:sym typeface="Arial"/>
            </a:endParaRPr>
          </a:p>
        </p:txBody>
      </p:sp>
      <p:sp>
        <p:nvSpPr>
          <p:cNvPr id="236" name="Google Shape;236;p34"/>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Just like it is in life, we will encounter both the good and the bad times. You may win a lottery today and profoundly alter your financial situation. However, ten years down the line, you may be diagnosed with a life-threatening condition. So it is at the workplace where you will deliver both positive and negative news. Negative messaging means we deliver disappointing, unpleasant or critical information or feedback. Our task as professionals is to ensure we deliver the negative message in a respectful and responsible way. Smith (2019) argues that delivering bad-news messages requires care and skills because people tend to resist negative messages. Examples of negative messages include being fired, having your application rejected, lost shipment, increased business rates, a postponed appointment, lost benefits, etc.</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Negative messages</a:t>
            </a:r>
            <a:endParaRPr b="1" sz="3600">
              <a:latin typeface="Arial"/>
              <a:ea typeface="Arial"/>
              <a:cs typeface="Arial"/>
              <a:sym typeface="Arial"/>
            </a:endParaRPr>
          </a:p>
        </p:txBody>
      </p:sp>
      <p:sp>
        <p:nvSpPr>
          <p:cNvPr id="242" name="Google Shape;242;p35"/>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messages</a:t>
            </a:r>
            <a:endParaRPr sz="2800">
              <a:latin typeface="Arial"/>
              <a:ea typeface="Arial"/>
              <a:cs typeface="Arial"/>
              <a:sym typeface="Arial"/>
            </a:endParaRPr>
          </a:p>
        </p:txBody>
      </p:sp>
      <p:pic>
        <p:nvPicPr>
          <p:cNvPr descr="Unit 15: Sentences and Paragraphs – Communication Skills" id="243" name="Google Shape;243;p35"/>
          <p:cNvPicPr preferRelativeResize="0"/>
          <p:nvPr>
            <p:ph idx="2" type="body"/>
          </p:nvPr>
        </p:nvPicPr>
        <p:blipFill rotWithShape="1">
          <a:blip r:embed="rId3">
            <a:alphaModFix/>
          </a:blip>
          <a:srcRect b="0" l="0" r="0" t="0"/>
          <a:stretch/>
        </p:blipFill>
        <p:spPr>
          <a:xfrm>
            <a:off x="789710" y="2876204"/>
            <a:ext cx="5370022" cy="3100647"/>
          </a:xfrm>
          <a:prstGeom prst="rect">
            <a:avLst/>
          </a:prstGeom>
          <a:noFill/>
          <a:ln>
            <a:noFill/>
          </a:ln>
        </p:spPr>
      </p:pic>
      <p:sp>
        <p:nvSpPr>
          <p:cNvPr id="244" name="Google Shape;244;p35"/>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messages</a:t>
            </a:r>
            <a:endParaRPr sz="2800">
              <a:latin typeface="Arial"/>
              <a:ea typeface="Arial"/>
              <a:cs typeface="Arial"/>
              <a:sym typeface="Arial"/>
            </a:endParaRPr>
          </a:p>
        </p:txBody>
      </p:sp>
      <p:sp>
        <p:nvSpPr>
          <p:cNvPr id="245" name="Google Shape;245;p35"/>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lang="en-US">
                <a:solidFill>
                  <a:schemeClr val="dk1"/>
                </a:solidFill>
                <a:latin typeface="Arial"/>
                <a:ea typeface="Arial"/>
                <a:cs typeface="Arial"/>
                <a:sym typeface="Arial"/>
              </a:rPr>
              <a:t>Smith (2019) asserts that we can convey negative messages directly or indirectly. The writer ought to carefully consider the situation before deciding whether to be direct or indirect. For example, if you know the reader will resist the message, then use the indirect approach, with the main idea located closer to the end of the message than at the beginning. The idea here is to create a buffer to ready the reader for the negative news. </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Seven goals of negative message delivery</a:t>
            </a:r>
            <a:endParaRPr b="1" sz="3600">
              <a:latin typeface="Arial"/>
              <a:ea typeface="Arial"/>
              <a:cs typeface="Arial"/>
              <a:sym typeface="Arial"/>
            </a:endParaRPr>
          </a:p>
        </p:txBody>
      </p:sp>
      <p:sp>
        <p:nvSpPr>
          <p:cNvPr id="251" name="Google Shape;251;p36"/>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 delivery</a:t>
            </a:r>
            <a:endParaRPr sz="2800">
              <a:latin typeface="Arial"/>
              <a:ea typeface="Arial"/>
              <a:cs typeface="Arial"/>
              <a:sym typeface="Arial"/>
            </a:endParaRPr>
          </a:p>
        </p:txBody>
      </p:sp>
      <p:sp>
        <p:nvSpPr>
          <p:cNvPr id="252" name="Google Shape;252;p36"/>
          <p:cNvSpPr txBox="1"/>
          <p:nvPr>
            <p:ph idx="2" type="body"/>
          </p:nvPr>
        </p:nvSpPr>
        <p:spPr>
          <a:xfrm>
            <a:off x="581891" y="2721483"/>
            <a:ext cx="5469774" cy="3383280"/>
          </a:xfrm>
          <a:prstGeom prst="rect">
            <a:avLst/>
          </a:prstGeom>
          <a:noFill/>
          <a:ln>
            <a:noFill/>
          </a:ln>
        </p:spPr>
        <p:txBody>
          <a:bodyPr anchorCtr="0" anchor="t" bIns="45700" lIns="91425" spcFirstLastPara="1" rIns="91425" wrap="square" tIns="45700">
            <a:normAutofit fontScale="92500"/>
          </a:bodyPr>
          <a:lstStyle/>
          <a:p>
            <a:pPr indent="0" lvl="0" marL="45720" rtl="0" algn="l">
              <a:lnSpc>
                <a:spcPct val="90000"/>
              </a:lnSpc>
              <a:spcBef>
                <a:spcPts val="0"/>
              </a:spcBef>
              <a:spcAft>
                <a:spcPts val="0"/>
              </a:spcAft>
              <a:buSzPct val="80000"/>
              <a:buNone/>
            </a:pPr>
            <a:r>
              <a:rPr i="1" lang="en-US">
                <a:solidFill>
                  <a:schemeClr val="dk1"/>
                </a:solidFill>
                <a:latin typeface="Arial"/>
                <a:ea typeface="Arial"/>
                <a:cs typeface="Arial"/>
                <a:sym typeface="Arial"/>
              </a:rPr>
              <a:t>Business Communication for Success </a:t>
            </a:r>
            <a:r>
              <a:rPr lang="en-US">
                <a:solidFill>
                  <a:schemeClr val="dk1"/>
                </a:solidFill>
                <a:latin typeface="Arial"/>
                <a:ea typeface="Arial"/>
                <a:cs typeface="Arial"/>
                <a:sym typeface="Arial"/>
              </a:rPr>
              <a:t>as cited in University of Minnesota (2015) proposes seven goals of delivering bad news:</a:t>
            </a:r>
            <a:endParaRPr>
              <a:solidFill>
                <a:schemeClr val="dk1"/>
              </a:solidFill>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Be clear and concise in order not to require additional clarification.</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Help the receiver understand and accept the news.</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Maintain trust and respect for the business or organization and for the receiver.</a:t>
            </a:r>
            <a:endParaRPr/>
          </a:p>
          <a:p>
            <a:pPr indent="-79502" lvl="0" marL="228600" rtl="0" algn="l">
              <a:lnSpc>
                <a:spcPct val="90000"/>
              </a:lnSpc>
              <a:spcBef>
                <a:spcPts val="1400"/>
              </a:spcBef>
              <a:spcAft>
                <a:spcPts val="0"/>
              </a:spcAft>
              <a:buSzPct val="80000"/>
              <a:buNone/>
            </a:pPr>
            <a:r>
              <a:t/>
            </a:r>
            <a:endParaRPr/>
          </a:p>
        </p:txBody>
      </p:sp>
      <p:sp>
        <p:nvSpPr>
          <p:cNvPr id="253" name="Google Shape;253;p36"/>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 delivery</a:t>
            </a:r>
            <a:endParaRPr sz="2800">
              <a:latin typeface="Arial"/>
              <a:ea typeface="Arial"/>
              <a:cs typeface="Arial"/>
              <a:sym typeface="Arial"/>
            </a:endParaRPr>
          </a:p>
        </p:txBody>
      </p:sp>
      <p:sp>
        <p:nvSpPr>
          <p:cNvPr id="254" name="Google Shape;254;p36"/>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Avoid legal liability or erroneous admission of guilt or culpability.</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Maintain the relationship, even if a formal association is being terminated.</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Reduce the anxiety associated with the negative news to increase comprehension.</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Achieve the designated business outcome.</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Seven goals of negative message delivery</a:t>
            </a:r>
            <a:endParaRPr/>
          </a:p>
        </p:txBody>
      </p:sp>
      <p:sp>
        <p:nvSpPr>
          <p:cNvPr id="260" name="Google Shape;260;p37"/>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fontScale="92500" lnSpcReduction="10000"/>
          </a:bodyPr>
          <a:lstStyle/>
          <a:p>
            <a:pPr indent="-182880" lvl="0" marL="228600" rtl="0" algn="l">
              <a:lnSpc>
                <a:spcPct val="90000"/>
              </a:lnSpc>
              <a:spcBef>
                <a:spcPts val="0"/>
              </a:spcBef>
              <a:spcAft>
                <a:spcPts val="0"/>
              </a:spcAft>
              <a:buSzPct val="80000"/>
              <a:buChar char="•"/>
            </a:pPr>
            <a:r>
              <a:rPr lang="en-US">
                <a:solidFill>
                  <a:schemeClr val="dk1"/>
                </a:solidFill>
                <a:latin typeface="Arial"/>
                <a:ea typeface="Arial"/>
                <a:cs typeface="Arial"/>
                <a:sym typeface="Arial"/>
              </a:rPr>
              <a:t>Let me briefly explain the first two goals. Goal one is clear, where clarity and conciseness are demanded to avoid confusion. Imagine you have written an employee a letter of dismissal, but it is not clear. The employee will come back to ask you what you mean and you will now be forced to clarify, probably embarrassed by your poor communication. </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How do you help the receiver to understand and accept the bad news? You can organize your message using the indirect approach because bad news can emotionally and mentally destabilize us. Imagine sitting in front of a doctor who drew your blood to test your HIV status. He casually tells you, ‘You have HIV/AIDS.’ It is worse when it is written. I speculate that it’s the reason doctors shroud their language and handwriting in mystery. An ethical doctor will first sit you down and first discuss the test results in detail before embarking on treatment options. He/she can even say things like, ‘About 44 million people live with HIV globally and today, more than ever, the survival rate is at an all-time high with faithful medication.’ ‘It could be worse, you know,’ and so on.</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Organization of negative message delivery</a:t>
            </a:r>
            <a:endParaRPr b="1" sz="3600">
              <a:latin typeface="Arial"/>
              <a:ea typeface="Arial"/>
              <a:cs typeface="Arial"/>
              <a:sym typeface="Arial"/>
            </a:endParaRPr>
          </a:p>
        </p:txBody>
      </p:sp>
      <p:sp>
        <p:nvSpPr>
          <p:cNvPr id="266" name="Google Shape;266;p38"/>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 delivery</a:t>
            </a:r>
            <a:endParaRPr sz="2800">
              <a:latin typeface="Arial"/>
              <a:ea typeface="Arial"/>
              <a:cs typeface="Arial"/>
              <a:sym typeface="Arial"/>
            </a:endParaRPr>
          </a:p>
        </p:txBody>
      </p:sp>
      <p:sp>
        <p:nvSpPr>
          <p:cNvPr id="267" name="Google Shape;267;p38"/>
          <p:cNvSpPr txBox="1"/>
          <p:nvPr>
            <p:ph idx="2" type="body"/>
          </p:nvPr>
        </p:nvSpPr>
        <p:spPr>
          <a:xfrm>
            <a:off x="615142" y="2721483"/>
            <a:ext cx="5282738" cy="3383280"/>
          </a:xfrm>
          <a:prstGeom prst="rect">
            <a:avLst/>
          </a:prstGeom>
          <a:noFill/>
          <a:ln>
            <a:noFill/>
          </a:ln>
        </p:spPr>
        <p:txBody>
          <a:bodyPr anchorCtr="0" anchor="t" bIns="45700" lIns="91425" spcFirstLastPara="1" rIns="91425" wrap="square" tIns="45700">
            <a:normAutofit lnSpcReduction="10000"/>
          </a:bodyPr>
          <a:lstStyle/>
          <a:p>
            <a:pPr indent="0" lvl="0" marL="45720" rtl="0" algn="l">
              <a:lnSpc>
                <a:spcPct val="90000"/>
              </a:lnSpc>
              <a:spcBef>
                <a:spcPts val="0"/>
              </a:spcBef>
              <a:spcAft>
                <a:spcPts val="0"/>
              </a:spcAft>
              <a:buSzPts val="1760"/>
              <a:buNone/>
            </a:pPr>
            <a:r>
              <a:rPr i="1" lang="en-US">
                <a:solidFill>
                  <a:schemeClr val="dk1"/>
                </a:solidFill>
                <a:latin typeface="Arial"/>
                <a:ea typeface="Arial"/>
                <a:cs typeface="Arial"/>
                <a:sym typeface="Arial"/>
              </a:rPr>
              <a:t>Business Communication for Success </a:t>
            </a:r>
            <a:r>
              <a:rPr lang="en-US">
                <a:solidFill>
                  <a:schemeClr val="dk1"/>
                </a:solidFill>
                <a:latin typeface="Arial"/>
                <a:ea typeface="Arial"/>
                <a:cs typeface="Arial"/>
                <a:sym typeface="Arial"/>
              </a:rPr>
              <a:t>as cited in University of Minnesota (2015) and Smith (2019) suggest the following four-part organization when delivering a negative message:</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Buffer/cushion</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Justification/Explanation</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Bad news + redirection</a:t>
            </a:r>
            <a:endParaRPr/>
          </a:p>
          <a:p>
            <a:pPr indent="-182880" lvl="0" marL="228600" rtl="0" algn="l">
              <a:lnSpc>
                <a:spcPct val="90000"/>
              </a:lnSpc>
              <a:spcBef>
                <a:spcPts val="1400"/>
              </a:spcBef>
              <a:spcAft>
                <a:spcPts val="0"/>
              </a:spcAft>
              <a:buSzPts val="1760"/>
              <a:buChar char="•"/>
            </a:pPr>
            <a:r>
              <a:rPr lang="en-US">
                <a:solidFill>
                  <a:schemeClr val="dk1"/>
                </a:solidFill>
                <a:latin typeface="Arial"/>
                <a:ea typeface="Arial"/>
                <a:cs typeface="Arial"/>
                <a:sym typeface="Arial"/>
              </a:rPr>
              <a:t>Positive action closing</a:t>
            </a:r>
            <a:endParaRPr/>
          </a:p>
          <a:p>
            <a:pPr indent="-71120" lvl="0" marL="228600" rtl="0" algn="l">
              <a:lnSpc>
                <a:spcPct val="90000"/>
              </a:lnSpc>
              <a:spcBef>
                <a:spcPts val="1400"/>
              </a:spcBef>
              <a:spcAft>
                <a:spcPts val="0"/>
              </a:spcAft>
              <a:buSzPts val="1760"/>
              <a:buNone/>
            </a:pPr>
            <a:r>
              <a:t/>
            </a:r>
            <a:endParaRPr/>
          </a:p>
        </p:txBody>
      </p:sp>
      <p:sp>
        <p:nvSpPr>
          <p:cNvPr id="268" name="Google Shape;268;p38"/>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 delivery</a:t>
            </a:r>
            <a:endParaRPr sz="2800">
              <a:latin typeface="Arial"/>
              <a:ea typeface="Arial"/>
              <a:cs typeface="Arial"/>
              <a:sym typeface="Arial"/>
            </a:endParaRPr>
          </a:p>
        </p:txBody>
      </p:sp>
      <p:sp>
        <p:nvSpPr>
          <p:cNvPr id="269" name="Google Shape;269;p38"/>
          <p:cNvSpPr txBox="1"/>
          <p:nvPr>
            <p:ph idx="4" type="body"/>
          </p:nvPr>
        </p:nvSpPr>
        <p:spPr>
          <a:xfrm>
            <a:off x="6269173" y="2719322"/>
            <a:ext cx="5235642" cy="3383280"/>
          </a:xfrm>
          <a:prstGeom prst="rect">
            <a:avLst/>
          </a:prstGeom>
          <a:noFill/>
          <a:ln>
            <a:noFill/>
          </a:ln>
        </p:spPr>
        <p:txBody>
          <a:bodyPr anchorCtr="0" anchor="t" bIns="45700" lIns="91425" spcFirstLastPara="1" rIns="91425" wrap="square" tIns="45700">
            <a:normAutofit fontScale="92500" lnSpcReduction="20000"/>
          </a:bodyPr>
          <a:lstStyle/>
          <a:p>
            <a:pPr indent="-182880" lvl="0" marL="228600" rtl="0" algn="l">
              <a:lnSpc>
                <a:spcPct val="90000"/>
              </a:lnSpc>
              <a:spcBef>
                <a:spcPts val="0"/>
              </a:spcBef>
              <a:spcAft>
                <a:spcPts val="0"/>
              </a:spcAft>
              <a:buSzPct val="80000"/>
              <a:buChar char="•"/>
            </a:pPr>
            <a:r>
              <a:rPr lang="en-US" sz="2400">
                <a:solidFill>
                  <a:schemeClr val="dk1"/>
                </a:solidFill>
                <a:latin typeface="Arial"/>
                <a:ea typeface="Arial"/>
                <a:cs typeface="Arial"/>
                <a:sym typeface="Arial"/>
              </a:rPr>
              <a:t>The buffer phase involves writing neutral or positive statements to soften the blow of bad news. Smith (2019) suggests the following buffer strategies:</a:t>
            </a:r>
            <a:endParaRPr/>
          </a:p>
          <a:p>
            <a:pPr indent="-182880" lvl="0" marL="228600" rtl="0" algn="l">
              <a:lnSpc>
                <a:spcPct val="90000"/>
              </a:lnSpc>
              <a:spcBef>
                <a:spcPts val="1400"/>
              </a:spcBef>
              <a:spcAft>
                <a:spcPts val="0"/>
              </a:spcAft>
              <a:buSzPct val="80000"/>
              <a:buChar char="•"/>
            </a:pPr>
            <a:r>
              <a:rPr b="1" lang="en-US" sz="2400">
                <a:solidFill>
                  <a:schemeClr val="dk1"/>
                </a:solidFill>
                <a:latin typeface="Arial"/>
                <a:ea typeface="Arial"/>
                <a:cs typeface="Arial"/>
                <a:sym typeface="Arial"/>
              </a:rPr>
              <a:t>Good news</a:t>
            </a:r>
            <a:r>
              <a:rPr lang="en-US" sz="2400">
                <a:solidFill>
                  <a:schemeClr val="dk1"/>
                </a:solidFill>
                <a:latin typeface="Arial"/>
                <a:ea typeface="Arial"/>
                <a:cs typeface="Arial"/>
                <a:sym typeface="Arial"/>
              </a:rPr>
              <a:t>: If presented with both the good and bad news, start with the good news.</a:t>
            </a:r>
            <a:endParaRPr/>
          </a:p>
          <a:p>
            <a:pPr indent="-182880" lvl="0" marL="228600" rtl="0" algn="l">
              <a:lnSpc>
                <a:spcPct val="90000"/>
              </a:lnSpc>
              <a:spcBef>
                <a:spcPts val="1400"/>
              </a:spcBef>
              <a:spcAft>
                <a:spcPts val="0"/>
              </a:spcAft>
              <a:buSzPct val="80000"/>
              <a:buChar char="•"/>
            </a:pPr>
            <a:r>
              <a:rPr b="1" lang="en-US" sz="2400">
                <a:solidFill>
                  <a:schemeClr val="dk1"/>
                </a:solidFill>
                <a:latin typeface="Arial"/>
                <a:ea typeface="Arial"/>
                <a:cs typeface="Arial"/>
                <a:sym typeface="Arial"/>
              </a:rPr>
              <a:t>Compliment</a:t>
            </a:r>
            <a:r>
              <a:rPr lang="en-US" sz="2400">
                <a:solidFill>
                  <a:schemeClr val="dk1"/>
                </a:solidFill>
                <a:latin typeface="Arial"/>
                <a:ea typeface="Arial"/>
                <a:cs typeface="Arial"/>
                <a:sym typeface="Arial"/>
              </a:rPr>
              <a:t>: Always begin by complimenting someone you are about to reject.</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9"/>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Organization of negative message delivery</a:t>
            </a:r>
            <a:endParaRPr b="1" sz="3600"/>
          </a:p>
        </p:txBody>
      </p:sp>
      <p:sp>
        <p:nvSpPr>
          <p:cNvPr id="275" name="Google Shape;275;p39"/>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 delivery</a:t>
            </a:r>
            <a:endParaRPr sz="2800">
              <a:latin typeface="Arial"/>
              <a:ea typeface="Arial"/>
              <a:cs typeface="Arial"/>
              <a:sym typeface="Arial"/>
            </a:endParaRPr>
          </a:p>
        </p:txBody>
      </p:sp>
      <p:sp>
        <p:nvSpPr>
          <p:cNvPr id="276" name="Google Shape;276;p39"/>
          <p:cNvSpPr txBox="1"/>
          <p:nvPr>
            <p:ph idx="2" type="body"/>
          </p:nvPr>
        </p:nvSpPr>
        <p:spPr>
          <a:xfrm>
            <a:off x="814647" y="2721483"/>
            <a:ext cx="5083233" cy="338328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920"/>
              <a:buChar char="•"/>
            </a:pPr>
            <a:r>
              <a:rPr b="1" lang="en-US" sz="2400">
                <a:solidFill>
                  <a:schemeClr val="dk1"/>
                </a:solidFill>
                <a:latin typeface="Arial"/>
                <a:ea typeface="Arial"/>
                <a:cs typeface="Arial"/>
                <a:sym typeface="Arial"/>
              </a:rPr>
              <a:t>Gratitude</a:t>
            </a:r>
            <a:r>
              <a:rPr lang="en-US" sz="2400">
                <a:solidFill>
                  <a:schemeClr val="dk1"/>
                </a:solidFill>
                <a:latin typeface="Arial"/>
                <a:ea typeface="Arial"/>
                <a:cs typeface="Arial"/>
                <a:sym typeface="Arial"/>
              </a:rPr>
              <a:t>: Always show appreciation even when you are about to decline a claim the other company has submitted and which does not qualify.</a:t>
            </a:r>
            <a:endParaRPr/>
          </a:p>
          <a:p>
            <a:pPr indent="-182880" lvl="0" marL="228600" rtl="0" algn="l">
              <a:lnSpc>
                <a:spcPct val="90000"/>
              </a:lnSpc>
              <a:spcBef>
                <a:spcPts val="1400"/>
              </a:spcBef>
              <a:spcAft>
                <a:spcPts val="0"/>
              </a:spcAft>
              <a:buSzPts val="1920"/>
              <a:buChar char="•"/>
            </a:pPr>
            <a:r>
              <a:rPr b="1" lang="en-US" sz="2400">
                <a:solidFill>
                  <a:schemeClr val="dk1"/>
                </a:solidFill>
                <a:latin typeface="Arial"/>
                <a:ea typeface="Arial"/>
                <a:cs typeface="Arial"/>
                <a:sym typeface="Arial"/>
              </a:rPr>
              <a:t>Agreement</a:t>
            </a:r>
            <a:r>
              <a:rPr lang="en-US" sz="2400">
                <a:solidFill>
                  <a:schemeClr val="dk1"/>
                </a:solidFill>
                <a:latin typeface="Arial"/>
                <a:ea typeface="Arial"/>
                <a:cs typeface="Arial"/>
                <a:sym typeface="Arial"/>
              </a:rPr>
              <a:t>: You know that your audience will disagree with whatever you have to say. Start with where you both agree e.g., “We can all agree that . . ..”</a:t>
            </a:r>
            <a:endParaRPr/>
          </a:p>
          <a:p>
            <a:pPr indent="-71120" lvl="0" marL="228600" rtl="0" algn="l">
              <a:lnSpc>
                <a:spcPct val="90000"/>
              </a:lnSpc>
              <a:spcBef>
                <a:spcPts val="1400"/>
              </a:spcBef>
              <a:spcAft>
                <a:spcPts val="0"/>
              </a:spcAft>
              <a:buSzPts val="1760"/>
              <a:buNone/>
            </a:pPr>
            <a:r>
              <a:t/>
            </a:r>
            <a:endParaRPr/>
          </a:p>
        </p:txBody>
      </p:sp>
      <p:sp>
        <p:nvSpPr>
          <p:cNvPr id="277" name="Google Shape;277;p39"/>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Negative message delivery</a:t>
            </a:r>
            <a:endParaRPr sz="2800">
              <a:latin typeface="Arial"/>
              <a:ea typeface="Arial"/>
              <a:cs typeface="Arial"/>
              <a:sym typeface="Arial"/>
            </a:endParaRPr>
          </a:p>
        </p:txBody>
      </p:sp>
      <p:sp>
        <p:nvSpPr>
          <p:cNvPr id="278" name="Google Shape;278;p39"/>
          <p:cNvSpPr txBox="1"/>
          <p:nvPr>
            <p:ph idx="4" type="body"/>
          </p:nvPr>
        </p:nvSpPr>
        <p:spPr>
          <a:xfrm>
            <a:off x="6269172" y="2719322"/>
            <a:ext cx="5343707" cy="3383280"/>
          </a:xfrm>
          <a:prstGeom prst="rect">
            <a:avLst/>
          </a:prstGeom>
          <a:noFill/>
          <a:ln>
            <a:noFill/>
          </a:ln>
        </p:spPr>
        <p:txBody>
          <a:bodyPr anchorCtr="0" anchor="t" bIns="45700" lIns="91425" spcFirstLastPara="1" rIns="91425" wrap="square" tIns="45700">
            <a:normAutofit fontScale="85000" lnSpcReduction="20000"/>
          </a:bodyPr>
          <a:lstStyle/>
          <a:p>
            <a:pPr indent="-182879" lvl="0" marL="228600" rtl="0" algn="l">
              <a:lnSpc>
                <a:spcPct val="90000"/>
              </a:lnSpc>
              <a:spcBef>
                <a:spcPts val="0"/>
              </a:spcBef>
              <a:spcAft>
                <a:spcPts val="0"/>
              </a:spcAft>
              <a:buSzPct val="79999"/>
              <a:buChar char="•"/>
            </a:pPr>
            <a:r>
              <a:rPr b="1" lang="en-US" sz="2600">
                <a:solidFill>
                  <a:schemeClr val="dk1"/>
                </a:solidFill>
                <a:latin typeface="Arial"/>
                <a:ea typeface="Arial"/>
                <a:cs typeface="Arial"/>
                <a:sym typeface="Arial"/>
              </a:rPr>
              <a:t>Facts</a:t>
            </a:r>
            <a:r>
              <a:rPr lang="en-US" sz="2600">
                <a:solidFill>
                  <a:schemeClr val="dk1"/>
                </a:solidFill>
                <a:latin typeface="Arial"/>
                <a:ea typeface="Arial"/>
                <a:cs typeface="Arial"/>
                <a:sym typeface="Arial"/>
              </a:rPr>
              <a:t>: You may need to begin with cold, hard facts if positives are difficult to begin with.</a:t>
            </a:r>
            <a:endParaRPr/>
          </a:p>
          <a:p>
            <a:pPr indent="-182879" lvl="0" marL="228600" rtl="0" algn="l">
              <a:lnSpc>
                <a:spcPct val="90000"/>
              </a:lnSpc>
              <a:spcBef>
                <a:spcPts val="1400"/>
              </a:spcBef>
              <a:spcAft>
                <a:spcPts val="0"/>
              </a:spcAft>
              <a:buSzPct val="79999"/>
              <a:buChar char="•"/>
            </a:pPr>
            <a:r>
              <a:rPr b="1" lang="en-US" sz="2600">
                <a:solidFill>
                  <a:schemeClr val="dk1"/>
                </a:solidFill>
                <a:latin typeface="Arial"/>
                <a:ea typeface="Arial"/>
                <a:cs typeface="Arial"/>
                <a:sym typeface="Arial"/>
              </a:rPr>
              <a:t>Understanding</a:t>
            </a:r>
            <a:r>
              <a:rPr lang="en-US" sz="2600">
                <a:solidFill>
                  <a:schemeClr val="dk1"/>
                </a:solidFill>
                <a:latin typeface="Arial"/>
                <a:ea typeface="Arial"/>
                <a:cs typeface="Arial"/>
                <a:sym typeface="Arial"/>
              </a:rPr>
              <a:t>: Express sympathy and understanding first if there are less positives for you to begin with (as cited in Guffey et al. 2016)</a:t>
            </a:r>
            <a:endParaRPr/>
          </a:p>
          <a:p>
            <a:pPr indent="-182879" lvl="0" marL="228600" rtl="0" algn="l">
              <a:lnSpc>
                <a:spcPct val="90000"/>
              </a:lnSpc>
              <a:spcBef>
                <a:spcPts val="1400"/>
              </a:spcBef>
              <a:spcAft>
                <a:spcPts val="0"/>
              </a:spcAft>
              <a:buSzPct val="79999"/>
              <a:buChar char="•"/>
            </a:pPr>
            <a:r>
              <a:rPr b="1" lang="en-US" sz="2600">
                <a:solidFill>
                  <a:schemeClr val="dk1"/>
                </a:solidFill>
                <a:latin typeface="Arial"/>
                <a:ea typeface="Arial"/>
                <a:cs typeface="Arial"/>
                <a:sym typeface="Arial"/>
              </a:rPr>
              <a:t>Apology</a:t>
            </a:r>
            <a:r>
              <a:rPr lang="en-US" sz="2600">
                <a:solidFill>
                  <a:schemeClr val="dk1"/>
                </a:solidFill>
                <a:latin typeface="Arial"/>
                <a:ea typeface="Arial"/>
                <a:cs typeface="Arial"/>
                <a:sym typeface="Arial"/>
              </a:rPr>
              <a:t>: Yes, you can offer an apology if you are the reason for the negative message. However, be careful that your apology does not disadvantage you in legal proceedings.</a:t>
            </a:r>
            <a:endParaRPr/>
          </a:p>
          <a:p>
            <a:pPr indent="-87884" lvl="0" marL="228600" rtl="0" algn="l">
              <a:lnSpc>
                <a:spcPct val="90000"/>
              </a:lnSpc>
              <a:spcBef>
                <a:spcPts val="1400"/>
              </a:spcBef>
              <a:spcAft>
                <a:spcPts val="0"/>
              </a:spcAft>
              <a:buSzPct val="80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Organization of negative message delivery</a:t>
            </a:r>
            <a:endParaRPr/>
          </a:p>
        </p:txBody>
      </p:sp>
      <p:sp>
        <p:nvSpPr>
          <p:cNvPr id="284" name="Google Shape;284;p40"/>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The justification or explanation part explains why there is an issue in the first place. It provides the background or context for the bad news before delivery of the negative message. Limaye (1997) as cited in Smith (2019) argues that an explanation is an ethical and moral requirement. For example, imagine a rejected job applicant accusing the company of bias- they heard from the grapevine that they were not selected due to pregnancy, which points to discrimination. The applicant is threatening to expose you on social media. Your explanation will describe the strict hiring criteria and the high quality applications and interviews your company received. You will explain your hiring policy which strictly forbids discrimination of any kind. Your goal is for the reader to accept the bad news as inevitable, hence do not sound mysterious or arbitrary. Smith (2019) advises that you should never admit liability without your company’s legal counsel’s input.</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4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Organization of negative message delivery</a:t>
            </a:r>
            <a:endParaRPr/>
          </a:p>
        </p:txBody>
      </p:sp>
      <p:sp>
        <p:nvSpPr>
          <p:cNvPr id="290" name="Google Shape;290;p41"/>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solidFill>
                  <a:schemeClr val="dk1"/>
                </a:solidFill>
                <a:latin typeface="Arial"/>
                <a:ea typeface="Arial"/>
                <a:cs typeface="Arial"/>
                <a:sym typeface="Arial"/>
              </a:rPr>
              <a:t>The third phase involves delivering the bad news, but do so accurately and clearly. The indirect approach is preferred, not because you intend to hide the negative message, but to minimize negative reactions which can cause anger and depression. Being indirect also ensures that you are sensitive, unlike Donald Trump’s ‘You are fired!’ reality show’s signature statement. Remember we said above that one way to write positive messages is through subordination. Smith (2019) suggests putting the bad news in a subordinate clause in the passive voice as demonstrated below:</a:t>
            </a:r>
            <a:endParaRPr/>
          </a:p>
          <a:p>
            <a:pPr indent="-182880" lvl="0" marL="228600" rtl="0" algn="l">
              <a:lnSpc>
                <a:spcPct val="90000"/>
              </a:lnSpc>
              <a:spcBef>
                <a:spcPts val="1400"/>
              </a:spcBef>
              <a:spcAft>
                <a:spcPts val="0"/>
              </a:spcAft>
              <a:buSzPts val="1760"/>
              <a:buChar char="•"/>
            </a:pPr>
            <a:r>
              <a:rPr i="1" lang="en-US">
                <a:solidFill>
                  <a:schemeClr val="dk1"/>
                </a:solidFill>
                <a:latin typeface="Arial"/>
                <a:ea typeface="Arial"/>
                <a:cs typeface="Arial"/>
                <a:sym typeface="Arial"/>
              </a:rPr>
              <a:t>Though another candidate was hired for the position, . . .</a:t>
            </a:r>
            <a:endParaRPr>
              <a:solidFill>
                <a:schemeClr val="dk1"/>
              </a:solidFill>
              <a:latin typeface="Arial"/>
              <a:ea typeface="Arial"/>
              <a:cs typeface="Arial"/>
              <a:sym typeface="Arial"/>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4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Organization of negative message delivery</a:t>
            </a:r>
            <a:endParaRPr/>
          </a:p>
        </p:txBody>
      </p:sp>
      <p:sp>
        <p:nvSpPr>
          <p:cNvPr id="296" name="Google Shape;296;p42"/>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lang="en-US">
                <a:solidFill>
                  <a:schemeClr val="dk1"/>
                </a:solidFill>
                <a:latin typeface="Arial"/>
                <a:ea typeface="Arial"/>
                <a:cs typeface="Arial"/>
                <a:sym typeface="Arial"/>
              </a:rPr>
              <a:t>Subordination using the passive voice helps you to draw attention away from you being the applicant’s source of rejection. This way, you redirect the reader’s attention elsewhere. Redirection aims to offer a solution strategy, an alternative, or subsequent actions that augur well for the situation at hand. In some cases, you can offer a consolation prize or say something nice which will be appreciated as better than nothing. You can continue with a positive closing such as:</a:t>
            </a:r>
            <a:endParaRPr/>
          </a:p>
          <a:p>
            <a:pPr indent="0" lvl="0" marL="45720" rtl="0" algn="l">
              <a:lnSpc>
                <a:spcPct val="90000"/>
              </a:lnSpc>
              <a:spcBef>
                <a:spcPts val="1400"/>
              </a:spcBef>
              <a:spcAft>
                <a:spcPts val="0"/>
              </a:spcAft>
              <a:buSzPct val="80000"/>
              <a:buNone/>
            </a:pPr>
            <a:r>
              <a:rPr i="1" lang="en-US">
                <a:solidFill>
                  <a:schemeClr val="dk1"/>
                </a:solidFill>
                <a:latin typeface="Arial"/>
                <a:ea typeface="Arial"/>
                <a:cs typeface="Arial"/>
                <a:sym typeface="Arial"/>
              </a:rPr>
              <a:t>    . . . we wish you success in your continued search for employment </a:t>
            </a:r>
            <a:r>
              <a:rPr lang="en-US">
                <a:solidFill>
                  <a:schemeClr val="dk1"/>
                </a:solidFill>
                <a:latin typeface="Arial"/>
                <a:ea typeface="Arial"/>
                <a:cs typeface="Arial"/>
                <a:sym typeface="Arial"/>
              </a:rPr>
              <a:t>(Smith, 2019).</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The last phase involves closing with a positive action. In fact, the example above on wishing the candidate success in a job search constitutes a positive action. You should ensure the reader has understood the bad news while you remain positive, courteous and forward looking. Smith (2019) recommends that you end the conversation without inviting further correspondence. You certainly do not want to continue with this conversation. </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DF5327"/>
              </a:buClr>
              <a:buSzPts val="3600"/>
              <a:buFont typeface="Arial"/>
              <a:buNone/>
            </a:pPr>
            <a:r>
              <a:rPr b="1" lang="en-US" sz="3600">
                <a:solidFill>
                  <a:srgbClr val="DF5327"/>
                </a:solidFill>
                <a:latin typeface="Arial"/>
                <a:ea typeface="Arial"/>
                <a:cs typeface="Arial"/>
                <a:sym typeface="Arial"/>
              </a:rPr>
              <a:t>Organization of negative message delivery</a:t>
            </a:r>
            <a:endParaRPr b="1"/>
          </a:p>
        </p:txBody>
      </p:sp>
      <p:sp>
        <p:nvSpPr>
          <p:cNvPr id="302" name="Google Shape;302;p43"/>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fontScale="92500" lnSpcReduction="10000"/>
          </a:bodyPr>
          <a:lstStyle/>
          <a:p>
            <a:pPr indent="0" lvl="0" marL="45720" rtl="0" algn="l">
              <a:lnSpc>
                <a:spcPct val="90000"/>
              </a:lnSpc>
              <a:spcBef>
                <a:spcPts val="0"/>
              </a:spcBef>
              <a:spcAft>
                <a:spcPts val="0"/>
              </a:spcAft>
              <a:buSzPct val="80000"/>
              <a:buNone/>
            </a:pPr>
            <a:r>
              <a:rPr lang="en-US">
                <a:solidFill>
                  <a:schemeClr val="dk1"/>
                </a:solidFill>
                <a:latin typeface="Arial"/>
                <a:ea typeface="Arial"/>
                <a:cs typeface="Arial"/>
                <a:sym typeface="Arial"/>
              </a:rPr>
              <a:t>University of Minnesota (2015) suggests that we can avoid lawsuits if we do not engage in the following:</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Negative or abusive language- stay away from profanity, sarcasm, insults, and harsh accusations. Some of your responses may be construed as libelous or slanderous. </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Oversharing but speaking the truth- in an effort to justify your actions, you may inadvertently share more than you really wanted to. For example, sharing the scoring sheet of all the job applicants. Tell the truth in the process of justification to avoid scrutiny and accusations of lying. </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Failing to respect the reader’s right to privacy- do not call out someone, even an employee in a group memo or email, even if the accusation is correct. This action is deemed as unprofessional and may create an unnecessary hostile work environment.</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44"/>
          <p:cNvSpPr txBox="1"/>
          <p:nvPr>
            <p:ph type="title"/>
          </p:nvPr>
        </p:nvSpPr>
        <p:spPr>
          <a:xfrm>
            <a:off x="1143000" y="609600"/>
            <a:ext cx="9875520" cy="89500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DF5327"/>
              </a:buClr>
              <a:buSzPts val="3600"/>
              <a:buFont typeface="Arial"/>
              <a:buNone/>
            </a:pPr>
            <a:r>
              <a:rPr b="1" lang="en-US" sz="3600">
                <a:solidFill>
                  <a:srgbClr val="DF5327"/>
                </a:solidFill>
                <a:latin typeface="Arial"/>
                <a:ea typeface="Arial"/>
                <a:cs typeface="Arial"/>
                <a:sym typeface="Arial"/>
              </a:rPr>
              <a:t>Sample Negative Message</a:t>
            </a:r>
            <a:endParaRPr b="1"/>
          </a:p>
        </p:txBody>
      </p:sp>
      <p:sp>
        <p:nvSpPr>
          <p:cNvPr id="308" name="Google Shape;308;p44"/>
          <p:cNvSpPr txBox="1"/>
          <p:nvPr>
            <p:ph idx="1" type="body"/>
          </p:nvPr>
        </p:nvSpPr>
        <p:spPr>
          <a:xfrm>
            <a:off x="423949" y="1571106"/>
            <a:ext cx="11163993" cy="5128952"/>
          </a:xfrm>
          <a:prstGeom prst="rect">
            <a:avLst/>
          </a:prstGeom>
          <a:noFill/>
          <a:ln>
            <a:noFill/>
          </a:ln>
        </p:spPr>
        <p:txBody>
          <a:bodyPr anchorCtr="0" anchor="t" bIns="45700" lIns="91425" spcFirstLastPara="1" rIns="91425" wrap="square" tIns="45700">
            <a:normAutofit fontScale="62500" lnSpcReduction="20000"/>
          </a:bodyPr>
          <a:lstStyle/>
          <a:p>
            <a:pPr indent="0" lvl="0" marL="45720" rtl="0" algn="l">
              <a:lnSpc>
                <a:spcPct val="90000"/>
              </a:lnSpc>
              <a:spcBef>
                <a:spcPts val="0"/>
              </a:spcBef>
              <a:spcAft>
                <a:spcPts val="0"/>
              </a:spcAft>
              <a:buSzPct val="80000"/>
              <a:buNone/>
            </a:pPr>
            <a:r>
              <a:rPr lang="en-US" sz="2900">
                <a:solidFill>
                  <a:schemeClr val="dk1"/>
                </a:solidFill>
                <a:latin typeface="Arial"/>
                <a:ea typeface="Arial"/>
                <a:cs typeface="Arial"/>
                <a:sym typeface="Arial"/>
              </a:rPr>
              <a:t>Dear Njuguna,</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I hope this email finds you well. I wish to thank you for your hard work and dedication to the project thus far. Your commitment to meeting deadlines and attention to detail have been commendable. </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However, I need to discuss some concerns that have arisen regarding the quality of your recent deliverables. Upon reviewing the deliverables, we noticed several errors and inconsistencies that require immediate attention. These errors could impact the overall success of the project and the client's satisfaction. </a:t>
            </a:r>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To address these concerns, we recommend conducting a thorough review of the deliverables to identify and correct any errors. Additionally, collaborate with the quality assurance team to help ensure the accuracy and consistency of the final output.</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We understand that setbacks can occur and we are confident in your ability to rectify the situation. We value your contributions to the project and believe that by working together, we can overcome these challenges.</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Thank you again for your dedication to the project. We are confident that with your expertise and attention to detail, we can overcome these challenges and deliver a successful outcome. If you have any questions or need any assistance, please don't hesitate to reach out.</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Yours sincerely,</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Mwende,</a:t>
            </a:r>
            <a:endParaRPr sz="2900">
              <a:solidFill>
                <a:schemeClr val="dk1"/>
              </a:solidFill>
              <a:latin typeface="Arial"/>
              <a:ea typeface="Arial"/>
              <a:cs typeface="Arial"/>
              <a:sym typeface="Arial"/>
            </a:endParaRPr>
          </a:p>
          <a:p>
            <a:pPr indent="0" lvl="0" marL="45720" rtl="0" algn="l">
              <a:lnSpc>
                <a:spcPct val="90000"/>
              </a:lnSpc>
              <a:spcBef>
                <a:spcPts val="1400"/>
              </a:spcBef>
              <a:spcAft>
                <a:spcPts val="0"/>
              </a:spcAft>
              <a:buSzPct val="80000"/>
              <a:buNone/>
            </a:pPr>
            <a:r>
              <a:rPr lang="en-US" sz="2900">
                <a:solidFill>
                  <a:schemeClr val="dk1"/>
                </a:solidFill>
                <a:latin typeface="Arial"/>
                <a:ea typeface="Arial"/>
                <a:cs typeface="Arial"/>
                <a:sym typeface="Arial"/>
              </a:rPr>
              <a:t>Supervisor.</a:t>
            </a:r>
            <a:endParaRPr/>
          </a:p>
          <a:p>
            <a:pPr indent="0" lvl="0" marL="45720" rtl="0" algn="l">
              <a:lnSpc>
                <a:spcPct val="90000"/>
              </a:lnSpc>
              <a:spcBef>
                <a:spcPts val="1400"/>
              </a:spcBef>
              <a:spcAft>
                <a:spcPts val="0"/>
              </a:spcAft>
              <a:buSzPct val="80000"/>
              <a:buNone/>
            </a:pPr>
            <a:r>
              <a:t/>
            </a:r>
            <a:endParaRPr/>
          </a:p>
          <a:p>
            <a:pPr indent="-113029" lvl="0" marL="228600" rtl="0" algn="l">
              <a:lnSpc>
                <a:spcPct val="90000"/>
              </a:lnSpc>
              <a:spcBef>
                <a:spcPts val="1400"/>
              </a:spcBef>
              <a:spcAft>
                <a:spcPts val="0"/>
              </a:spcAft>
              <a:buSzPct val="800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45"/>
          <p:cNvSpPr txBox="1"/>
          <p:nvPr>
            <p:ph type="title"/>
          </p:nvPr>
        </p:nvSpPr>
        <p:spPr>
          <a:xfrm>
            <a:off x="1143000" y="609600"/>
            <a:ext cx="9875520" cy="9615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Persuasive Messages</a:t>
            </a:r>
            <a:endParaRPr b="1" sz="3600">
              <a:latin typeface="Arial"/>
              <a:ea typeface="Arial"/>
              <a:cs typeface="Arial"/>
              <a:sym typeface="Arial"/>
            </a:endParaRPr>
          </a:p>
        </p:txBody>
      </p:sp>
      <p:sp>
        <p:nvSpPr>
          <p:cNvPr id="314" name="Google Shape;314;p45"/>
          <p:cNvSpPr txBox="1"/>
          <p:nvPr>
            <p:ph idx="1" type="body"/>
          </p:nvPr>
        </p:nvSpPr>
        <p:spPr>
          <a:xfrm>
            <a:off x="689956" y="1737360"/>
            <a:ext cx="10864735" cy="4887884"/>
          </a:xfrm>
          <a:prstGeom prst="rect">
            <a:avLst/>
          </a:prstGeom>
          <a:noFill/>
          <a:ln>
            <a:noFill/>
          </a:ln>
        </p:spPr>
        <p:txBody>
          <a:bodyPr anchorCtr="0" anchor="t" bIns="45700" lIns="91425" spcFirstLastPara="1" rIns="91425" wrap="square" tIns="45700">
            <a:noAutofit/>
          </a:bodyPr>
          <a:lstStyle/>
          <a:p>
            <a:pPr indent="-182880" lvl="0" marL="228600" rtl="0" algn="l">
              <a:lnSpc>
                <a:spcPct val="90000"/>
              </a:lnSpc>
              <a:spcBef>
                <a:spcPts val="0"/>
              </a:spcBef>
              <a:spcAft>
                <a:spcPts val="0"/>
              </a:spcAft>
              <a:buSzPts val="1600"/>
              <a:buChar char="•"/>
            </a:pPr>
            <a:r>
              <a:rPr lang="en-US" sz="2000">
                <a:solidFill>
                  <a:schemeClr val="dk1"/>
                </a:solidFill>
                <a:latin typeface="Arial"/>
                <a:ea typeface="Arial"/>
                <a:cs typeface="Arial"/>
                <a:sym typeface="Arial"/>
              </a:rPr>
              <a:t>Persuasion is an art that requires the communicator to present convincing arguments for the audience to adopt the communicator’s view. Ashman (2018) asserts that a persuasive message is the central message that informs, convinces, intrigues, or calls to action. In business communication, these messages are used to convey ideas, proposals, recommendations or requests. </a:t>
            </a:r>
            <a:endParaRPr/>
          </a:p>
          <a:p>
            <a:pPr indent="-182880" lvl="0" marL="228600" rtl="0" algn="l">
              <a:lnSpc>
                <a:spcPct val="90000"/>
              </a:lnSpc>
              <a:spcBef>
                <a:spcPts val="1400"/>
              </a:spcBef>
              <a:spcAft>
                <a:spcPts val="0"/>
              </a:spcAft>
              <a:buSzPts val="1600"/>
              <a:buChar char="•"/>
            </a:pPr>
            <a:r>
              <a:rPr lang="en-US" sz="2000">
                <a:solidFill>
                  <a:schemeClr val="dk1"/>
                </a:solidFill>
                <a:latin typeface="Arial"/>
                <a:ea typeface="Arial"/>
                <a:cs typeface="Arial"/>
                <a:sym typeface="Arial"/>
              </a:rPr>
              <a:t>Aristotle is one of the earlier philosophers associated with the rhetorical triangle which combines logos(logic), pathos (emotional appeal), and ethos (ethics) used by communicators as a persuasive strategy for tailoring messages to audiences. The communicator needs to appeal to the audience’s sense of reason, sense of emotion, and ethics. For example, you may need to write to the local community asking them to desist from polluting the local river. You will appeal to their sense of logic if you gave them potential negative impacts of river pollution, both long-term and short-term. You can use emotional appeals by adding graphics that display an extremely filthy river and its effects on the human body. You can let them know of your credentials and track record in environmental conservation for credibility and to appeal to their sense of ethos. </a:t>
            </a:r>
            <a:endParaRPr sz="2000">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4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Persuasive Messages</a:t>
            </a:r>
            <a:endParaRPr b="1" sz="3600">
              <a:latin typeface="Arial"/>
              <a:ea typeface="Arial"/>
              <a:cs typeface="Arial"/>
              <a:sym typeface="Arial"/>
            </a:endParaRPr>
          </a:p>
        </p:txBody>
      </p:sp>
      <p:sp>
        <p:nvSpPr>
          <p:cNvPr id="320" name="Google Shape;320;p46"/>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Principles of persuasion</a:t>
            </a:r>
            <a:endParaRPr sz="2800">
              <a:latin typeface="Arial"/>
              <a:ea typeface="Arial"/>
              <a:cs typeface="Arial"/>
              <a:sym typeface="Arial"/>
            </a:endParaRPr>
          </a:p>
        </p:txBody>
      </p:sp>
      <p:sp>
        <p:nvSpPr>
          <p:cNvPr id="321" name="Google Shape;321;p46"/>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fontScale="92500" lnSpcReduction="10000"/>
          </a:bodyPr>
          <a:lstStyle/>
          <a:p>
            <a:pPr indent="0" lvl="0" marL="45720" rtl="0" algn="l">
              <a:lnSpc>
                <a:spcPct val="90000"/>
              </a:lnSpc>
              <a:spcBef>
                <a:spcPts val="0"/>
              </a:spcBef>
              <a:spcAft>
                <a:spcPts val="0"/>
              </a:spcAft>
              <a:buSzPct val="80000"/>
              <a:buNone/>
            </a:pPr>
            <a:r>
              <a:rPr lang="en-US">
                <a:solidFill>
                  <a:schemeClr val="dk1"/>
                </a:solidFill>
                <a:latin typeface="Arial"/>
                <a:ea typeface="Arial"/>
                <a:cs typeface="Arial"/>
                <a:sym typeface="Arial"/>
              </a:rPr>
              <a:t>Smith (2019) lists the following principles of persuasion:</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Principle of Reciprocity- I scratch your back, you scratch mine.</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Principle of Scarcity- We want what we can’t have, so scarcity can be a selling point.</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Principle of Authority-An endorsement by an authority or expert gives credibility. What do the experts say about this and that product?</a:t>
            </a:r>
            <a:endParaRPr/>
          </a:p>
          <a:p>
            <a:pPr indent="-79502" lvl="0" marL="228600" rtl="0" algn="l">
              <a:lnSpc>
                <a:spcPct val="90000"/>
              </a:lnSpc>
              <a:spcBef>
                <a:spcPts val="1400"/>
              </a:spcBef>
              <a:spcAft>
                <a:spcPts val="0"/>
              </a:spcAft>
              <a:buSzPct val="80000"/>
              <a:buNone/>
            </a:pPr>
            <a:r>
              <a:t/>
            </a:r>
            <a:endParaRPr/>
          </a:p>
        </p:txBody>
      </p:sp>
      <p:sp>
        <p:nvSpPr>
          <p:cNvPr id="322" name="Google Shape;322;p46"/>
          <p:cNvSpPr txBox="1"/>
          <p:nvPr>
            <p:ph idx="3" type="body"/>
          </p:nvPr>
        </p:nvSpPr>
        <p:spPr>
          <a:xfrm>
            <a:off x="6269173" y="1999032"/>
            <a:ext cx="4754880" cy="66104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Principles of persuasion</a:t>
            </a:r>
            <a:endParaRPr sz="2800">
              <a:latin typeface="Arial"/>
              <a:ea typeface="Arial"/>
              <a:cs typeface="Arial"/>
              <a:sym typeface="Arial"/>
            </a:endParaRPr>
          </a:p>
        </p:txBody>
      </p:sp>
      <p:sp>
        <p:nvSpPr>
          <p:cNvPr id="323" name="Google Shape;323;p46"/>
          <p:cNvSpPr txBox="1"/>
          <p:nvPr>
            <p:ph idx="4" type="body"/>
          </p:nvPr>
        </p:nvSpPr>
        <p:spPr>
          <a:xfrm>
            <a:off x="6269173" y="2719322"/>
            <a:ext cx="5152514" cy="3706416"/>
          </a:xfrm>
          <a:prstGeom prst="rect">
            <a:avLst/>
          </a:prstGeom>
          <a:noFill/>
          <a:ln>
            <a:noFill/>
          </a:ln>
        </p:spPr>
        <p:txBody>
          <a:bodyPr anchorCtr="0" anchor="t" bIns="45700" lIns="91425" spcFirstLastPara="1" rIns="91425" wrap="square" tIns="45700">
            <a:normAutofit fontScale="92500" lnSpcReduction="10000"/>
          </a:bodyPr>
          <a:lstStyle/>
          <a:p>
            <a:pPr indent="-182880" lvl="0" marL="228600" rtl="0" algn="l">
              <a:lnSpc>
                <a:spcPct val="90000"/>
              </a:lnSpc>
              <a:spcBef>
                <a:spcPts val="0"/>
              </a:spcBef>
              <a:spcAft>
                <a:spcPts val="0"/>
              </a:spcAft>
              <a:buSzPct val="80000"/>
              <a:buChar char="•"/>
            </a:pPr>
            <a:r>
              <a:rPr lang="en-US">
                <a:solidFill>
                  <a:schemeClr val="dk1"/>
                </a:solidFill>
                <a:latin typeface="Arial"/>
                <a:ea typeface="Arial"/>
                <a:cs typeface="Arial"/>
                <a:sym typeface="Arial"/>
              </a:rPr>
              <a:t>Principle of Commitment and Consistency- Committing to something makes you feel obligated to follow through on it. </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Principle of Consensus-We tend to trust first-person testimonials and exhibit a herd mentality.</a:t>
            </a:r>
            <a:endParaRPr/>
          </a:p>
          <a:p>
            <a:pPr indent="-182880" lvl="0" marL="228600" rtl="0" algn="l">
              <a:lnSpc>
                <a:spcPct val="90000"/>
              </a:lnSpc>
              <a:spcBef>
                <a:spcPts val="1400"/>
              </a:spcBef>
              <a:spcAft>
                <a:spcPts val="0"/>
              </a:spcAft>
              <a:buSzPct val="80000"/>
              <a:buChar char="•"/>
            </a:pPr>
            <a:r>
              <a:rPr lang="en-US">
                <a:solidFill>
                  <a:schemeClr val="dk1"/>
                </a:solidFill>
                <a:latin typeface="Arial"/>
                <a:ea typeface="Arial"/>
                <a:cs typeface="Arial"/>
                <a:sym typeface="Arial"/>
              </a:rPr>
              <a:t>Principle of Liking- We are more likely to buy something from someone we like, who likes us, who is attractive, and who we can identify with because we see enough points of similarity between ourselves. </a:t>
            </a:r>
            <a:endParaRPr/>
          </a:p>
          <a:p>
            <a:pPr indent="0" lvl="0" marL="45720" rtl="0" algn="l">
              <a:lnSpc>
                <a:spcPct val="90000"/>
              </a:lnSpc>
              <a:spcBef>
                <a:spcPts val="1400"/>
              </a:spcBef>
              <a:spcAft>
                <a:spcPts val="0"/>
              </a:spcAft>
              <a:buSzPct val="80000"/>
              <a:buNone/>
            </a:pPr>
            <a:r>
              <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4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DF5327"/>
              </a:buClr>
              <a:buSzPts val="3600"/>
              <a:buFont typeface="Arial"/>
              <a:buNone/>
            </a:pPr>
            <a:r>
              <a:rPr b="1" lang="en-US" sz="3600">
                <a:solidFill>
                  <a:srgbClr val="DF5327"/>
                </a:solidFill>
                <a:latin typeface="Arial"/>
                <a:ea typeface="Arial"/>
                <a:cs typeface="Arial"/>
                <a:sym typeface="Arial"/>
              </a:rPr>
              <a:t>Persuasive Messages</a:t>
            </a:r>
            <a:endParaRPr b="1" sz="3600">
              <a:latin typeface="Arial"/>
              <a:ea typeface="Arial"/>
              <a:cs typeface="Arial"/>
              <a:sym typeface="Arial"/>
            </a:endParaRPr>
          </a:p>
        </p:txBody>
      </p:sp>
      <p:sp>
        <p:nvSpPr>
          <p:cNvPr id="329" name="Google Shape;329;p47"/>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AIDA stands for A – Attention-getting Opening; I – Interest-building Body; D – Desire-building Details and Overcoming Resistance; A – Action-motivating Closing. It is a model used in advertising and which is akin to the indirect approach where items or services are brought to your attention in many other ways but not directly. For example, you won’t see a commercial saying, “The shoes in our collection cost $100 upwards. Come and buy.” Instead, you will see commercials of beautiful or handsome, wealthy ladies or gentlemen driving the latest Mercedes and saying how smooth the ride into the future was. Commercials will present you with problem-solution scenarios, use special effects, use celebrities, etc. (Smith, 2019).</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Persuasive Messages</a:t>
            </a:r>
            <a:endParaRPr/>
          </a:p>
        </p:txBody>
      </p:sp>
      <p:sp>
        <p:nvSpPr>
          <p:cNvPr id="335" name="Google Shape;335;p48"/>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Persuasive message</a:t>
            </a:r>
            <a:endParaRPr sz="2800">
              <a:latin typeface="Arial"/>
              <a:ea typeface="Arial"/>
              <a:cs typeface="Arial"/>
              <a:sym typeface="Arial"/>
            </a:endParaRPr>
          </a:p>
        </p:txBody>
      </p:sp>
      <p:sp>
        <p:nvSpPr>
          <p:cNvPr id="336" name="Google Shape;336;p48"/>
          <p:cNvSpPr txBox="1"/>
          <p:nvPr>
            <p:ph idx="2" type="body"/>
          </p:nvPr>
        </p:nvSpPr>
        <p:spPr>
          <a:xfrm>
            <a:off x="623455" y="2721482"/>
            <a:ext cx="5378334" cy="3546313"/>
          </a:xfrm>
          <a:prstGeom prst="rect">
            <a:avLst/>
          </a:prstGeom>
          <a:noFill/>
          <a:ln>
            <a:noFill/>
          </a:ln>
        </p:spPr>
        <p:txBody>
          <a:bodyPr anchorCtr="0" anchor="t" bIns="45700" lIns="91425" spcFirstLastPara="1" rIns="91425" wrap="square" tIns="45700">
            <a:normAutofit fontScale="92500" lnSpcReduction="20000"/>
          </a:bodyPr>
          <a:lstStyle/>
          <a:p>
            <a:pPr indent="0" lvl="0" marL="45720" rtl="0" algn="l">
              <a:lnSpc>
                <a:spcPct val="90000"/>
              </a:lnSpc>
              <a:spcBef>
                <a:spcPts val="0"/>
              </a:spcBef>
              <a:spcAft>
                <a:spcPts val="0"/>
              </a:spcAft>
              <a:buSzPct val="80000"/>
              <a:buNone/>
            </a:pPr>
            <a:r>
              <a:rPr lang="en-US" sz="2800">
                <a:solidFill>
                  <a:schemeClr val="dk1"/>
                </a:solidFill>
                <a:latin typeface="Arial"/>
                <a:ea typeface="Arial"/>
                <a:cs typeface="Arial"/>
                <a:sym typeface="Arial"/>
              </a:rPr>
              <a:t>According to Smith (2019), consider the following when crafting a persuasive message:</a:t>
            </a:r>
            <a:endParaRPr/>
          </a:p>
          <a:p>
            <a:pPr indent="-182880" lvl="0" marL="228600" rtl="0" algn="l">
              <a:lnSpc>
                <a:spcPct val="90000"/>
              </a:lnSpc>
              <a:spcBef>
                <a:spcPts val="1400"/>
              </a:spcBef>
              <a:spcAft>
                <a:spcPts val="0"/>
              </a:spcAft>
              <a:buSzPct val="80000"/>
              <a:buChar char="•"/>
            </a:pPr>
            <a:r>
              <a:rPr lang="en-US" sz="2800">
                <a:solidFill>
                  <a:schemeClr val="dk1"/>
                </a:solidFill>
                <a:latin typeface="Arial"/>
                <a:ea typeface="Arial"/>
                <a:cs typeface="Arial"/>
                <a:sym typeface="Arial"/>
              </a:rPr>
              <a:t>Understand your audience's needs, preferences and concerns so that your message resonates with their interests and motivations.</a:t>
            </a:r>
            <a:endParaRPr/>
          </a:p>
          <a:p>
            <a:pPr indent="-182880" lvl="0" marL="228600" rtl="0" algn="l">
              <a:lnSpc>
                <a:spcPct val="90000"/>
              </a:lnSpc>
              <a:spcBef>
                <a:spcPts val="1400"/>
              </a:spcBef>
              <a:spcAft>
                <a:spcPts val="0"/>
              </a:spcAft>
              <a:buSzPct val="80000"/>
              <a:buChar char="•"/>
            </a:pPr>
            <a:r>
              <a:rPr lang="en-US" sz="2800">
                <a:solidFill>
                  <a:schemeClr val="dk1"/>
                </a:solidFill>
                <a:latin typeface="Arial"/>
                <a:ea typeface="Arial"/>
                <a:cs typeface="Arial"/>
                <a:sym typeface="Arial"/>
              </a:rPr>
              <a:t>Start with a strong opening.</a:t>
            </a:r>
            <a:endParaRPr/>
          </a:p>
          <a:p>
            <a:pPr indent="-182880" lvl="0" marL="228600" rtl="0" algn="l">
              <a:lnSpc>
                <a:spcPct val="90000"/>
              </a:lnSpc>
              <a:spcBef>
                <a:spcPts val="1400"/>
              </a:spcBef>
              <a:spcAft>
                <a:spcPts val="0"/>
              </a:spcAft>
              <a:buSzPct val="80000"/>
              <a:buChar char="•"/>
            </a:pPr>
            <a:r>
              <a:rPr lang="en-US" sz="2800">
                <a:solidFill>
                  <a:schemeClr val="dk1"/>
                </a:solidFill>
                <a:latin typeface="Arial"/>
                <a:ea typeface="Arial"/>
                <a:cs typeface="Arial"/>
                <a:sym typeface="Arial"/>
              </a:rPr>
              <a:t>State your proposition clearly.</a:t>
            </a:r>
            <a:endParaRPr/>
          </a:p>
          <a:p>
            <a:pPr indent="-79502" lvl="0" marL="228600" rtl="0" algn="l">
              <a:lnSpc>
                <a:spcPct val="90000"/>
              </a:lnSpc>
              <a:spcBef>
                <a:spcPts val="1400"/>
              </a:spcBef>
              <a:spcAft>
                <a:spcPts val="0"/>
              </a:spcAft>
              <a:buSzPct val="80000"/>
              <a:buNone/>
            </a:pPr>
            <a:r>
              <a:t/>
            </a:r>
            <a:endParaRPr/>
          </a:p>
        </p:txBody>
      </p:sp>
      <p:sp>
        <p:nvSpPr>
          <p:cNvPr id="337" name="Google Shape;337;p48"/>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Persuasive message</a:t>
            </a:r>
            <a:endParaRPr sz="2800">
              <a:latin typeface="Arial"/>
              <a:ea typeface="Arial"/>
              <a:cs typeface="Arial"/>
              <a:sym typeface="Arial"/>
            </a:endParaRPr>
          </a:p>
        </p:txBody>
      </p:sp>
      <p:sp>
        <p:nvSpPr>
          <p:cNvPr id="338" name="Google Shape;338;p48"/>
          <p:cNvSpPr txBox="1"/>
          <p:nvPr>
            <p:ph idx="4" type="body"/>
          </p:nvPr>
        </p:nvSpPr>
        <p:spPr>
          <a:xfrm>
            <a:off x="6269173" y="2719322"/>
            <a:ext cx="5327082" cy="3383280"/>
          </a:xfrm>
          <a:prstGeom prst="rect">
            <a:avLst/>
          </a:prstGeom>
          <a:noFill/>
          <a:ln>
            <a:noFill/>
          </a:ln>
        </p:spPr>
        <p:txBody>
          <a:bodyPr anchorCtr="0" anchor="t" bIns="45700" lIns="91425" spcFirstLastPara="1" rIns="91425" wrap="square" tIns="45700">
            <a:no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Provide supporting evidence or data.</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Address potential objections.</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Highlight benefits and outcomes.</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Use persuasive language and tone.</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Use a call to action.</a:t>
            </a:r>
            <a:endParaRPr/>
          </a:p>
          <a:p>
            <a:pPr indent="-182880" lvl="0" marL="228600" rtl="0" algn="l">
              <a:lnSpc>
                <a:spcPct val="90000"/>
              </a:lnSpc>
              <a:spcBef>
                <a:spcPts val="1400"/>
              </a:spcBef>
              <a:spcAft>
                <a:spcPts val="0"/>
              </a:spcAft>
              <a:buSzPts val="1920"/>
              <a:buChar char="•"/>
            </a:pPr>
            <a:r>
              <a:rPr lang="en-US" sz="2400">
                <a:solidFill>
                  <a:schemeClr val="dk1"/>
                </a:solidFill>
                <a:latin typeface="Arial"/>
                <a:ea typeface="Arial"/>
                <a:cs typeface="Arial"/>
                <a:sym typeface="Arial"/>
              </a:rPr>
              <a:t>Follow up and offer assistance.</a:t>
            </a:r>
            <a:endParaRPr/>
          </a:p>
          <a:p>
            <a:pPr indent="-60959" lvl="0" marL="228600" rtl="0" algn="l">
              <a:lnSpc>
                <a:spcPct val="90000"/>
              </a:lnSpc>
              <a:spcBef>
                <a:spcPts val="1400"/>
              </a:spcBef>
              <a:spcAft>
                <a:spcPts val="0"/>
              </a:spcAft>
              <a:buSzPts val="1920"/>
              <a:buNone/>
            </a:pPr>
            <a:r>
              <a:t/>
            </a:r>
            <a:endParaRPr sz="2400">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49"/>
          <p:cNvSpPr txBox="1"/>
          <p:nvPr>
            <p:ph type="title"/>
          </p:nvPr>
        </p:nvSpPr>
        <p:spPr>
          <a:xfrm>
            <a:off x="1143000" y="609600"/>
            <a:ext cx="9875520" cy="74537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lang="en-US" sz="3600">
                <a:latin typeface="Arial"/>
                <a:ea typeface="Arial"/>
                <a:cs typeface="Arial"/>
                <a:sym typeface="Arial"/>
              </a:rPr>
              <a:t>Sample Persuasive Message</a:t>
            </a:r>
            <a:endParaRPr sz="3600">
              <a:latin typeface="Arial"/>
              <a:ea typeface="Arial"/>
              <a:cs typeface="Arial"/>
              <a:sym typeface="Arial"/>
            </a:endParaRPr>
          </a:p>
        </p:txBody>
      </p:sp>
      <p:sp>
        <p:nvSpPr>
          <p:cNvPr id="344" name="Google Shape;344;p49"/>
          <p:cNvSpPr txBox="1"/>
          <p:nvPr>
            <p:ph idx="1" type="body"/>
          </p:nvPr>
        </p:nvSpPr>
        <p:spPr>
          <a:xfrm>
            <a:off x="440575" y="1712422"/>
            <a:ext cx="11413374" cy="4987636"/>
          </a:xfrm>
          <a:prstGeom prst="rect">
            <a:avLst/>
          </a:prstGeom>
          <a:noFill/>
          <a:ln>
            <a:noFill/>
          </a:ln>
        </p:spPr>
        <p:txBody>
          <a:bodyPr anchorCtr="0" anchor="t" bIns="45700" lIns="91425" spcFirstLastPara="1" rIns="91425" wrap="square" tIns="45700">
            <a:normAutofit fontScale="62500" lnSpcReduction="20000"/>
          </a:bodyPr>
          <a:lstStyle/>
          <a:p>
            <a:pPr indent="0" lvl="0" marL="45720" rtl="0" algn="l">
              <a:lnSpc>
                <a:spcPct val="90000"/>
              </a:lnSpc>
              <a:spcBef>
                <a:spcPts val="0"/>
              </a:spcBef>
              <a:spcAft>
                <a:spcPts val="0"/>
              </a:spcAft>
              <a:buSzPct val="79999"/>
              <a:buNone/>
            </a:pPr>
            <a:r>
              <a:rPr lang="en-US" sz="3600">
                <a:solidFill>
                  <a:schemeClr val="dk1"/>
                </a:solidFill>
                <a:latin typeface="Arial"/>
                <a:ea typeface="Arial"/>
                <a:cs typeface="Arial"/>
                <a:sym typeface="Arial"/>
              </a:rPr>
              <a:t>You are writing a persuasive message to propose a new software implementation to the IT department. Here is a sample persuasive message:</a:t>
            </a:r>
            <a:endParaRPr/>
          </a:p>
          <a:p>
            <a:pPr indent="0" lvl="0" marL="45720" rtl="0" algn="l">
              <a:lnSpc>
                <a:spcPct val="90000"/>
              </a:lnSpc>
              <a:spcBef>
                <a:spcPts val="1400"/>
              </a:spcBef>
              <a:spcAft>
                <a:spcPts val="0"/>
              </a:spcAft>
              <a:buSzPct val="79999"/>
              <a:buNone/>
            </a:pPr>
            <a:r>
              <a:rPr lang="en-US" sz="3600">
                <a:solidFill>
                  <a:schemeClr val="dk1"/>
                </a:solidFill>
                <a:latin typeface="Arial"/>
                <a:ea typeface="Arial"/>
                <a:cs typeface="Arial"/>
                <a:sym typeface="Arial"/>
              </a:rPr>
              <a:t>Dear Company XYZ,</a:t>
            </a:r>
            <a:endParaRPr/>
          </a:p>
          <a:p>
            <a:pPr indent="0" lvl="0" marL="45720" rtl="0" algn="l">
              <a:lnSpc>
                <a:spcPct val="90000"/>
              </a:lnSpc>
              <a:spcBef>
                <a:spcPts val="1400"/>
              </a:spcBef>
              <a:spcAft>
                <a:spcPts val="0"/>
              </a:spcAft>
              <a:buSzPct val="79999"/>
              <a:buNone/>
            </a:pPr>
            <a:r>
              <a:rPr lang="en-US" sz="3600">
                <a:solidFill>
                  <a:schemeClr val="dk1"/>
                </a:solidFill>
                <a:latin typeface="Arial"/>
                <a:ea typeface="Arial"/>
                <a:cs typeface="Arial"/>
                <a:sym typeface="Arial"/>
              </a:rPr>
              <a:t>We are delighted to introduce to you our new automated invoice management system that can save your team hours of tedious work, allowing them to focus on more strategic tasks. A recent study by XYZ Research indicates that companies that have implemented flexible work arrangements experienced a 25% increase in employee retention rates and a 20% boost in overall productivity. </a:t>
            </a:r>
            <a:endParaRPr/>
          </a:p>
          <a:p>
            <a:pPr indent="0" lvl="0" marL="45720" rtl="0" algn="l">
              <a:lnSpc>
                <a:spcPct val="90000"/>
              </a:lnSpc>
              <a:spcBef>
                <a:spcPts val="1400"/>
              </a:spcBef>
              <a:spcAft>
                <a:spcPts val="0"/>
              </a:spcAft>
              <a:buSzPct val="79999"/>
              <a:buNone/>
            </a:pPr>
            <a:r>
              <a:rPr lang="en-US" sz="3600">
                <a:solidFill>
                  <a:schemeClr val="dk1"/>
                </a:solidFill>
                <a:latin typeface="Arial"/>
                <a:ea typeface="Arial"/>
                <a:cs typeface="Arial"/>
                <a:sym typeface="Arial"/>
              </a:rPr>
              <a:t>We understand that some managers may have concerns about maintaining team collaboration in a remote work environment. However, our proposed solution includes regular virtual meetings, collaboration tools and performance tracking mechanisms to ensure effective teamwork. Our project management software can assist your team to streamline task allocation, improve project tracking and reduce project delivery time by 30%, resulting in increased client satisfaction and higher profitability. Your organization is on the verge of revolutionizing its manufacturing processes and achieve unprecedented levels of efficiency and cost savings with the use of our cutting-edge technology.</a:t>
            </a:r>
            <a:endParaRPr/>
          </a:p>
          <a:p>
            <a:pPr indent="-113029" lvl="0" marL="228600" rtl="0" algn="l">
              <a:lnSpc>
                <a:spcPct val="90000"/>
              </a:lnSpc>
              <a:spcBef>
                <a:spcPts val="1400"/>
              </a:spcBef>
              <a:spcAft>
                <a:spcPts val="0"/>
              </a:spcAft>
              <a:buSzPct val="800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5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Sample Persuasive Letter Cont…</a:t>
            </a:r>
            <a:endParaRPr b="1" sz="3600">
              <a:latin typeface="Arial"/>
              <a:ea typeface="Arial"/>
              <a:cs typeface="Arial"/>
              <a:sym typeface="Arial"/>
            </a:endParaRPr>
          </a:p>
        </p:txBody>
      </p:sp>
      <p:sp>
        <p:nvSpPr>
          <p:cNvPr id="350" name="Google Shape;350;p50"/>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lnSpcReduction="10000"/>
          </a:bodyPr>
          <a:lstStyle/>
          <a:p>
            <a:pPr indent="0" lvl="0" marL="45720" rtl="0" algn="l">
              <a:lnSpc>
                <a:spcPct val="90000"/>
              </a:lnSpc>
              <a:spcBef>
                <a:spcPts val="0"/>
              </a:spcBef>
              <a:spcAft>
                <a:spcPts val="0"/>
              </a:spcAft>
              <a:buSzPts val="1920"/>
              <a:buNone/>
            </a:pPr>
            <a:r>
              <a:rPr lang="en-US" sz="2400">
                <a:solidFill>
                  <a:schemeClr val="dk1"/>
                </a:solidFill>
                <a:latin typeface="Arial"/>
                <a:ea typeface="Arial"/>
                <a:cs typeface="Arial"/>
                <a:sym typeface="Arial"/>
              </a:rPr>
              <a:t>To get started with our software solution, schedule a demo with our sales team by clicking the link below or replying to this email. Don't miss the opportunity to transform your operations and stay ahead of the competition.</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I would be happy to schedule a call to discuss any questions or concerns you may have. Feel free to reach out to me directly, and I will be glad to assist you. </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Regards,</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Jared Mayfair,</a:t>
            </a:r>
            <a:endParaRPr/>
          </a:p>
          <a:p>
            <a:pPr indent="0" lvl="0" marL="45720" rtl="0" algn="l">
              <a:lnSpc>
                <a:spcPct val="90000"/>
              </a:lnSpc>
              <a:spcBef>
                <a:spcPts val="1400"/>
              </a:spcBef>
              <a:spcAft>
                <a:spcPts val="0"/>
              </a:spcAft>
              <a:buSzPts val="1920"/>
              <a:buNone/>
            </a:pPr>
            <a:r>
              <a:rPr lang="en-US" sz="2400">
                <a:solidFill>
                  <a:schemeClr val="dk1"/>
                </a:solidFill>
                <a:latin typeface="Arial"/>
                <a:ea typeface="Arial"/>
                <a:cs typeface="Arial"/>
                <a:sym typeface="Arial"/>
              </a:rPr>
              <a:t>Company ABC.</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5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356" name="Google Shape;356;p51"/>
          <p:cNvSpPr txBox="1"/>
          <p:nvPr>
            <p:ph idx="1" type="body"/>
          </p:nvPr>
        </p:nvSpPr>
        <p:spPr>
          <a:xfrm>
            <a:off x="1143000" y="2057400"/>
            <a:ext cx="9872871" cy="443484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This lecture was about how to create messages that resonate with our audiences. We learned that both positive and negative messages exist at the workplace, but we must be strategic enough to know how to respond to each message. As a business, we must aim to create and maintain goodwill with our clients and other stakeholders. Hence, a negative message can use the indirect approach to soften the blow and to show that we care. On the other hand, a positive message can take the direct approach since it is delivering good news. However, we also noted that negative messages can take the direct approach if and when the situation demands. Finally, we learned that persuasive messages are important in a business setting because we are always trying to persuade people to either buy our product or services.</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5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Activity</a:t>
            </a:r>
            <a:endParaRPr b="1" sz="3600">
              <a:latin typeface="Arial"/>
              <a:ea typeface="Arial"/>
              <a:cs typeface="Arial"/>
              <a:sym typeface="Arial"/>
            </a:endParaRPr>
          </a:p>
        </p:txBody>
      </p:sp>
      <p:sp>
        <p:nvSpPr>
          <p:cNvPr id="362" name="Google Shape;362;p52"/>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Write a negative message</a:t>
            </a:r>
            <a:endParaRPr sz="2800">
              <a:latin typeface="Arial"/>
              <a:ea typeface="Arial"/>
              <a:cs typeface="Arial"/>
              <a:sym typeface="Arial"/>
            </a:endParaRPr>
          </a:p>
        </p:txBody>
      </p:sp>
      <p:sp>
        <p:nvSpPr>
          <p:cNvPr id="363" name="Google Shape;363;p52"/>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920"/>
              <a:buChar char="•"/>
            </a:pPr>
            <a:r>
              <a:rPr lang="en-US" sz="2400">
                <a:solidFill>
                  <a:schemeClr val="dk1"/>
                </a:solidFill>
                <a:latin typeface="Arial"/>
                <a:ea typeface="Arial"/>
                <a:cs typeface="Arial"/>
                <a:sym typeface="Arial"/>
              </a:rPr>
              <a:t>Write any negative message of your choice (email, memo, or letter), then exchange with your partner for peer-review. Award marks out of 10 and justify your mark. </a:t>
            </a:r>
            <a:endParaRPr/>
          </a:p>
          <a:p>
            <a:pPr indent="-71120" lvl="0" marL="228600" rtl="0" algn="l">
              <a:lnSpc>
                <a:spcPct val="90000"/>
              </a:lnSpc>
              <a:spcBef>
                <a:spcPts val="1400"/>
              </a:spcBef>
              <a:spcAft>
                <a:spcPts val="0"/>
              </a:spcAft>
              <a:buSzPts val="1760"/>
              <a:buNone/>
            </a:pPr>
            <a:r>
              <a:t/>
            </a:r>
            <a:endParaRPr/>
          </a:p>
        </p:txBody>
      </p:sp>
      <p:sp>
        <p:nvSpPr>
          <p:cNvPr id="364" name="Google Shape;364;p52"/>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Write a negative message</a:t>
            </a:r>
            <a:endParaRPr sz="2800">
              <a:latin typeface="Arial"/>
              <a:ea typeface="Arial"/>
              <a:cs typeface="Arial"/>
              <a:sym typeface="Arial"/>
            </a:endParaRPr>
          </a:p>
        </p:txBody>
      </p:sp>
      <p:pic>
        <p:nvPicPr>
          <p:cNvPr descr="&lt;strong&gt;writing&lt;/strong&gt; prompts – TWO &lt;strong&gt;WRITING&lt;/strong&gt; TEACHERS" id="365" name="Google Shape;365;p52"/>
          <p:cNvPicPr preferRelativeResize="0"/>
          <p:nvPr>
            <p:ph idx="4" type="body"/>
          </p:nvPr>
        </p:nvPicPr>
        <p:blipFill rotWithShape="1">
          <a:blip r:embed="rId3">
            <a:alphaModFix/>
          </a:blip>
          <a:srcRect b="0" l="0" r="0" t="0"/>
          <a:stretch/>
        </p:blipFill>
        <p:spPr>
          <a:xfrm>
            <a:off x="6467301" y="2719388"/>
            <a:ext cx="4796443" cy="3382962"/>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5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References</a:t>
            </a:r>
            <a:endParaRPr b="1" sz="3600">
              <a:latin typeface="Arial"/>
              <a:ea typeface="Arial"/>
              <a:cs typeface="Arial"/>
              <a:sym typeface="Arial"/>
            </a:endParaRPr>
          </a:p>
        </p:txBody>
      </p:sp>
      <p:sp>
        <p:nvSpPr>
          <p:cNvPr id="371" name="Google Shape;371;p53"/>
          <p:cNvSpPr txBox="1"/>
          <p:nvPr>
            <p:ph idx="1" type="body"/>
          </p:nvPr>
        </p:nvSpPr>
        <p:spPr>
          <a:xfrm>
            <a:off x="1143000" y="2001511"/>
            <a:ext cx="4754880" cy="425805"/>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References</a:t>
            </a:r>
            <a:endParaRPr sz="2800">
              <a:latin typeface="Arial"/>
              <a:ea typeface="Arial"/>
              <a:cs typeface="Arial"/>
              <a:sym typeface="Arial"/>
            </a:endParaRPr>
          </a:p>
        </p:txBody>
      </p:sp>
      <p:sp>
        <p:nvSpPr>
          <p:cNvPr id="372" name="Google Shape;372;p53"/>
          <p:cNvSpPr txBox="1"/>
          <p:nvPr>
            <p:ph idx="2" type="body"/>
          </p:nvPr>
        </p:nvSpPr>
        <p:spPr>
          <a:xfrm>
            <a:off x="315884" y="2543696"/>
            <a:ext cx="5860471" cy="3948544"/>
          </a:xfrm>
          <a:prstGeom prst="rect">
            <a:avLst/>
          </a:prstGeom>
          <a:noFill/>
          <a:ln>
            <a:noFill/>
          </a:ln>
        </p:spPr>
        <p:txBody>
          <a:bodyPr anchorCtr="0" anchor="t" bIns="45700" lIns="91425" spcFirstLastPara="1" rIns="91425" wrap="square" tIns="45700">
            <a:noAutofit/>
          </a:bodyPr>
          <a:lstStyle/>
          <a:p>
            <a:pPr indent="-189255" lvl="0" marL="228600" rtl="0" algn="l">
              <a:lnSpc>
                <a:spcPct val="70000"/>
              </a:lnSpc>
              <a:spcBef>
                <a:spcPts val="0"/>
              </a:spcBef>
              <a:spcAft>
                <a:spcPts val="0"/>
              </a:spcAft>
              <a:buSzPts val="1550"/>
              <a:buChar char="•"/>
            </a:pPr>
            <a:r>
              <a:rPr lang="en-US" sz="1912">
                <a:latin typeface="Arial"/>
                <a:ea typeface="Arial"/>
                <a:cs typeface="Arial"/>
                <a:sym typeface="Arial"/>
              </a:rPr>
              <a:t>Ashman, M. (2018). Persuasive messages. Introduction to Professional Communications.</a:t>
            </a:r>
            <a:r>
              <a:rPr lang="en-US" sz="1912" u="sng">
                <a:solidFill>
                  <a:schemeClr val="hlink"/>
                </a:solidFill>
                <a:latin typeface="Arial"/>
                <a:ea typeface="Arial"/>
                <a:cs typeface="Arial"/>
                <a:sym typeface="Arial"/>
                <a:hlinkClick r:id="rId3"/>
              </a:rPr>
              <a:t>https://pressbooks.bccampus.ca/professionalcomms/chapter/5-7-persuasive-messages/</a:t>
            </a:r>
            <a:endParaRPr sz="1912">
              <a:latin typeface="Arial"/>
              <a:ea typeface="Arial"/>
              <a:cs typeface="Arial"/>
              <a:sym typeface="Arial"/>
            </a:endParaRPr>
          </a:p>
          <a:p>
            <a:pPr indent="-189255" lvl="0" marL="228600" rtl="0" algn="l">
              <a:lnSpc>
                <a:spcPct val="70000"/>
              </a:lnSpc>
              <a:spcBef>
                <a:spcPts val="1400"/>
              </a:spcBef>
              <a:spcAft>
                <a:spcPts val="0"/>
              </a:spcAft>
              <a:buSzPts val="1550"/>
              <a:buChar char="•"/>
            </a:pPr>
            <a:r>
              <a:rPr lang="en-US" sz="1912">
                <a:latin typeface="Arial"/>
                <a:ea typeface="Arial"/>
                <a:cs typeface="Arial"/>
                <a:sym typeface="Arial"/>
              </a:rPr>
              <a:t>Bovee C. L. &amp; Thill, J. V. (2012). Business communication today. (11th ed.). Pearson.</a:t>
            </a:r>
            <a:endParaRPr sz="1912">
              <a:latin typeface="Arial"/>
              <a:ea typeface="Arial"/>
              <a:cs typeface="Arial"/>
              <a:sym typeface="Arial"/>
            </a:endParaRPr>
          </a:p>
          <a:p>
            <a:pPr indent="-189255" lvl="0" marL="228600" rtl="0" algn="l">
              <a:lnSpc>
                <a:spcPct val="70000"/>
              </a:lnSpc>
              <a:spcBef>
                <a:spcPts val="1400"/>
              </a:spcBef>
              <a:spcAft>
                <a:spcPts val="0"/>
              </a:spcAft>
              <a:buSzPts val="1550"/>
              <a:buChar char="•"/>
            </a:pPr>
            <a:r>
              <a:rPr lang="en-US" sz="1912">
                <a:latin typeface="Arial"/>
                <a:ea typeface="Arial"/>
                <a:cs typeface="Arial"/>
                <a:sym typeface="Arial"/>
              </a:rPr>
              <a:t>Last, S. (2019). Negative messages. </a:t>
            </a:r>
            <a:r>
              <a:rPr i="1" lang="en-US" sz="1912">
                <a:latin typeface="Arial"/>
                <a:ea typeface="Arial"/>
                <a:cs typeface="Arial"/>
                <a:sym typeface="Arial"/>
              </a:rPr>
              <a:t>Communication Essentials for Business</a:t>
            </a:r>
            <a:r>
              <a:rPr lang="en-US" sz="1912">
                <a:latin typeface="Arial"/>
                <a:ea typeface="Arial"/>
                <a:cs typeface="Arial"/>
                <a:sym typeface="Arial"/>
              </a:rPr>
              <a:t>. </a:t>
            </a:r>
            <a:r>
              <a:rPr lang="en-US" sz="1912" u="sng">
                <a:solidFill>
                  <a:schemeClr val="hlink"/>
                </a:solidFill>
                <a:latin typeface="Arial"/>
                <a:ea typeface="Arial"/>
                <a:cs typeface="Arial"/>
                <a:sym typeface="Arial"/>
                <a:hlinkClick r:id="rId4"/>
              </a:rPr>
              <a:t>https://pressbooks.senecapolytechnic.ca/communicationessentialsforbusiness/chapter/7-4-  negative-messages/</a:t>
            </a:r>
            <a:endParaRPr sz="1912">
              <a:latin typeface="Arial"/>
              <a:ea typeface="Arial"/>
              <a:cs typeface="Arial"/>
              <a:sym typeface="Arial"/>
            </a:endParaRPr>
          </a:p>
          <a:p>
            <a:pPr indent="-189255" lvl="0" marL="228600" rtl="0" algn="l">
              <a:lnSpc>
                <a:spcPct val="70000"/>
              </a:lnSpc>
              <a:spcBef>
                <a:spcPts val="1400"/>
              </a:spcBef>
              <a:spcAft>
                <a:spcPts val="0"/>
              </a:spcAft>
              <a:buSzPts val="1550"/>
              <a:buChar char="•"/>
            </a:pPr>
            <a:r>
              <a:rPr lang="en-US" sz="1912">
                <a:latin typeface="Arial"/>
                <a:ea typeface="Arial"/>
                <a:cs typeface="Arial"/>
                <a:sym typeface="Arial"/>
              </a:rPr>
              <a:t>University of Minnesota (2015). Positive routine messages. </a:t>
            </a:r>
            <a:r>
              <a:rPr i="1" lang="en-US" sz="1912">
                <a:latin typeface="Arial"/>
                <a:ea typeface="Arial"/>
                <a:cs typeface="Arial"/>
                <a:sym typeface="Arial"/>
              </a:rPr>
              <a:t>Business Communication for Success</a:t>
            </a:r>
            <a:r>
              <a:rPr lang="en-US" sz="1912">
                <a:latin typeface="Arial"/>
                <a:ea typeface="Arial"/>
                <a:cs typeface="Arial"/>
                <a:sym typeface="Arial"/>
              </a:rPr>
              <a:t>. </a:t>
            </a:r>
            <a:r>
              <a:rPr lang="en-US" sz="1912" u="sng">
                <a:solidFill>
                  <a:schemeClr val="hlink"/>
                </a:solidFill>
                <a:latin typeface="Arial"/>
                <a:ea typeface="Arial"/>
                <a:cs typeface="Arial"/>
                <a:sym typeface="Arial"/>
                <a:hlinkClick r:id="rId5"/>
              </a:rPr>
              <a:t>https://pressbooks.pub/unsw/chapter/20-8-positive-routine-messages/</a:t>
            </a:r>
            <a:endParaRPr sz="1912">
              <a:latin typeface="Arial"/>
              <a:ea typeface="Arial"/>
              <a:cs typeface="Arial"/>
              <a:sym typeface="Arial"/>
            </a:endParaRPr>
          </a:p>
          <a:p>
            <a:pPr indent="-113029" lvl="0" marL="228600" rtl="0" algn="l">
              <a:lnSpc>
                <a:spcPct val="70000"/>
              </a:lnSpc>
              <a:spcBef>
                <a:spcPts val="1400"/>
              </a:spcBef>
              <a:spcAft>
                <a:spcPts val="0"/>
              </a:spcAft>
              <a:buSzPts val="1100"/>
              <a:buNone/>
            </a:pPr>
            <a:r>
              <a:t/>
            </a:r>
            <a:endParaRPr sz="1475"/>
          </a:p>
        </p:txBody>
      </p:sp>
      <p:sp>
        <p:nvSpPr>
          <p:cNvPr id="373" name="Google Shape;373;p53"/>
          <p:cNvSpPr txBox="1"/>
          <p:nvPr>
            <p:ph idx="3" type="body"/>
          </p:nvPr>
        </p:nvSpPr>
        <p:spPr>
          <a:xfrm>
            <a:off x="6269173" y="1999032"/>
            <a:ext cx="4754880" cy="428284"/>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240"/>
              <a:buNone/>
            </a:pPr>
            <a:r>
              <a:rPr lang="en-US" sz="2800">
                <a:latin typeface="Arial"/>
                <a:ea typeface="Arial"/>
                <a:cs typeface="Arial"/>
                <a:sym typeface="Arial"/>
              </a:rPr>
              <a:t>References</a:t>
            </a:r>
            <a:endParaRPr sz="2800">
              <a:latin typeface="Arial"/>
              <a:ea typeface="Arial"/>
              <a:cs typeface="Arial"/>
              <a:sym typeface="Arial"/>
            </a:endParaRPr>
          </a:p>
        </p:txBody>
      </p:sp>
      <p:sp>
        <p:nvSpPr>
          <p:cNvPr id="374" name="Google Shape;374;p53"/>
          <p:cNvSpPr txBox="1"/>
          <p:nvPr>
            <p:ph idx="4" type="body"/>
          </p:nvPr>
        </p:nvSpPr>
        <p:spPr>
          <a:xfrm>
            <a:off x="6269175" y="2460401"/>
            <a:ext cx="5651400" cy="4281900"/>
          </a:xfrm>
          <a:prstGeom prst="rect">
            <a:avLst/>
          </a:prstGeom>
          <a:noFill/>
          <a:ln>
            <a:noFill/>
          </a:ln>
        </p:spPr>
        <p:txBody>
          <a:bodyPr anchorCtr="0" anchor="t" bIns="45700" lIns="91425" spcFirstLastPara="1" rIns="91425" wrap="square" tIns="45700">
            <a:noAutofit/>
          </a:bodyPr>
          <a:lstStyle/>
          <a:p>
            <a:pPr indent="-179324" lvl="0" marL="228600" rtl="0" algn="l">
              <a:lnSpc>
                <a:spcPct val="70000"/>
              </a:lnSpc>
              <a:spcBef>
                <a:spcPts val="0"/>
              </a:spcBef>
              <a:spcAft>
                <a:spcPts val="0"/>
              </a:spcAft>
              <a:buSzPts val="1556"/>
              <a:buChar char="•"/>
            </a:pPr>
            <a:r>
              <a:rPr lang="en-US" sz="1920">
                <a:latin typeface="Arial"/>
                <a:ea typeface="Arial"/>
                <a:cs typeface="Arial"/>
                <a:sym typeface="Arial"/>
              </a:rPr>
              <a:t>Smith, J. (2019). Persuasive messages. </a:t>
            </a:r>
            <a:r>
              <a:rPr i="1" lang="en-US" sz="1920">
                <a:latin typeface="Arial"/>
                <a:ea typeface="Arial"/>
                <a:cs typeface="Arial"/>
                <a:sym typeface="Arial"/>
              </a:rPr>
              <a:t>Communication at Work</a:t>
            </a:r>
            <a:r>
              <a:rPr lang="en-US" sz="1920">
                <a:latin typeface="Arial"/>
                <a:ea typeface="Arial"/>
                <a:cs typeface="Arial"/>
                <a:sym typeface="Arial"/>
              </a:rPr>
              <a:t>. </a:t>
            </a:r>
            <a:r>
              <a:rPr lang="en-US" sz="1920" u="sng">
                <a:solidFill>
                  <a:schemeClr val="hlink"/>
                </a:solidFill>
                <a:latin typeface="Arial"/>
                <a:ea typeface="Arial"/>
                <a:cs typeface="Arial"/>
                <a:sym typeface="Arial"/>
                <a:hlinkClick r:id="rId6"/>
              </a:rPr>
              <a:t>https://ecampusontario.pressbooks.pub/communicationatwork/chapter/8-4-persuasive-messages/</a:t>
            </a:r>
            <a:endParaRPr sz="1920">
              <a:latin typeface="Arial"/>
              <a:ea typeface="Arial"/>
              <a:cs typeface="Arial"/>
              <a:sym typeface="Arial"/>
            </a:endParaRPr>
          </a:p>
          <a:p>
            <a:pPr indent="-179324" lvl="0" marL="228600" rtl="0" algn="l">
              <a:lnSpc>
                <a:spcPct val="70000"/>
              </a:lnSpc>
              <a:spcBef>
                <a:spcPts val="1400"/>
              </a:spcBef>
              <a:spcAft>
                <a:spcPts val="0"/>
              </a:spcAft>
              <a:buSzPts val="1556"/>
              <a:buChar char="•"/>
            </a:pPr>
            <a:r>
              <a:rPr lang="en-US" sz="1920">
                <a:latin typeface="Arial"/>
                <a:ea typeface="Arial"/>
                <a:cs typeface="Arial"/>
                <a:sym typeface="Arial"/>
              </a:rPr>
              <a:t>Smith, &amp;. (2019b). Persuasive messages. </a:t>
            </a:r>
            <a:r>
              <a:rPr i="1" lang="en-US" sz="1920">
                <a:latin typeface="Arial"/>
                <a:ea typeface="Arial"/>
                <a:cs typeface="Arial"/>
                <a:sym typeface="Arial"/>
              </a:rPr>
              <a:t>Communication at Work</a:t>
            </a:r>
            <a:r>
              <a:rPr lang="en-US" sz="1920">
                <a:latin typeface="Arial"/>
                <a:ea typeface="Arial"/>
                <a:cs typeface="Arial"/>
                <a:sym typeface="Arial"/>
              </a:rPr>
              <a:t>. </a:t>
            </a:r>
            <a:r>
              <a:rPr lang="en-US" sz="1920" u="sng">
                <a:solidFill>
                  <a:schemeClr val="hlink"/>
                </a:solidFill>
                <a:latin typeface="Arial"/>
                <a:ea typeface="Arial"/>
                <a:cs typeface="Arial"/>
                <a:sym typeface="Arial"/>
                <a:hlinkClick r:id="rId7"/>
              </a:rPr>
              <a:t>https://kpu.pressbooks.pub/communicationsatwork/chapter/8-4-persuasive-messages/</a:t>
            </a:r>
            <a:endParaRPr sz="1920">
              <a:latin typeface="Arial"/>
              <a:ea typeface="Arial"/>
              <a:cs typeface="Arial"/>
              <a:sym typeface="Arial"/>
            </a:endParaRPr>
          </a:p>
          <a:p>
            <a:pPr indent="-179324" lvl="0" marL="228600" rtl="0" algn="l">
              <a:lnSpc>
                <a:spcPct val="70000"/>
              </a:lnSpc>
              <a:spcBef>
                <a:spcPts val="1400"/>
              </a:spcBef>
              <a:spcAft>
                <a:spcPts val="0"/>
              </a:spcAft>
              <a:buSzPts val="1556"/>
              <a:buChar char="•"/>
            </a:pPr>
            <a:r>
              <a:rPr lang="en-US" sz="1920">
                <a:latin typeface="Arial"/>
                <a:ea typeface="Arial"/>
                <a:cs typeface="Arial"/>
                <a:sym typeface="Arial"/>
              </a:rPr>
              <a:t>University of Minnesota. (2015). Delivering a negative news messages. </a:t>
            </a:r>
            <a:r>
              <a:rPr i="1" lang="en-US" sz="1920">
                <a:latin typeface="Arial"/>
                <a:ea typeface="Arial"/>
                <a:cs typeface="Arial"/>
                <a:sym typeface="Arial"/>
              </a:rPr>
              <a:t>Business Communication for </a:t>
            </a:r>
            <a:r>
              <a:rPr lang="en-US" sz="1920">
                <a:latin typeface="Arial"/>
                <a:ea typeface="Arial"/>
                <a:cs typeface="Arial"/>
                <a:sym typeface="Arial"/>
              </a:rPr>
              <a:t> </a:t>
            </a:r>
            <a:r>
              <a:rPr i="1" lang="en-US" sz="1920">
                <a:latin typeface="Arial"/>
                <a:ea typeface="Arial"/>
                <a:cs typeface="Arial"/>
                <a:sym typeface="Arial"/>
              </a:rPr>
              <a:t>Success. </a:t>
            </a:r>
            <a:r>
              <a:rPr lang="en-US" sz="1920" u="sng">
                <a:solidFill>
                  <a:schemeClr val="hlink"/>
                </a:solidFill>
                <a:latin typeface="Arial"/>
                <a:ea typeface="Arial"/>
                <a:cs typeface="Arial"/>
                <a:sym typeface="Arial"/>
                <a:hlinkClick r:id="rId8"/>
              </a:rPr>
              <a:t>https://open.lib.umn.edu/businesscommunication/chapter/17-1-delivering-a-negative-news-message/</a:t>
            </a:r>
            <a:endParaRPr sz="1920">
              <a:latin typeface="Arial"/>
              <a:ea typeface="Arial"/>
              <a:cs typeface="Arial"/>
              <a:sym typeface="Arial"/>
            </a:endParaRPr>
          </a:p>
          <a:p>
            <a:pPr indent="0" lvl="0" marL="45720" rtl="0" algn="l">
              <a:lnSpc>
                <a:spcPct val="70000"/>
              </a:lnSpc>
              <a:spcBef>
                <a:spcPts val="1400"/>
              </a:spcBef>
              <a:spcAft>
                <a:spcPts val="0"/>
              </a:spcAft>
              <a:buSzPts val="1232"/>
              <a:buNone/>
            </a:pPr>
            <a:r>
              <a:rPr b="1" lang="en-US" sz="1940"/>
              <a:t>Images</a:t>
            </a:r>
            <a:r>
              <a:rPr lang="en-US" sz="1940"/>
              <a:t>: All the images are drawn from Creative Commons through Bing on PowerPoint</a:t>
            </a:r>
            <a:endParaRPr sz="1940"/>
          </a:p>
          <a:p>
            <a:pPr indent="-96266" lvl="0" marL="228600" rtl="0" algn="l">
              <a:lnSpc>
                <a:spcPct val="70000"/>
              </a:lnSpc>
              <a:spcBef>
                <a:spcPts val="1400"/>
              </a:spcBef>
              <a:spcAft>
                <a:spcPts val="0"/>
              </a:spcAft>
              <a:buSzPts val="1232"/>
              <a:buNone/>
            </a:pPr>
            <a:r>
              <a:t/>
            </a:r>
            <a:endParaRPr sz="184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5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Corbel"/>
              <a:buNone/>
            </a:pPr>
            <a:r>
              <a:t/>
            </a:r>
            <a:endParaRPr/>
          </a:p>
        </p:txBody>
      </p:sp>
      <p:pic>
        <p:nvPicPr>
          <p:cNvPr descr="&lt;strong&gt;Thank you very much&lt;/strong&gt; for all of &lt;strong&gt;you&lt;/strong&gt; for following me and fo… | Flickr" id="380" name="Google Shape;380;p54"/>
          <p:cNvPicPr preferRelativeResize="0"/>
          <p:nvPr>
            <p:ph idx="1" type="body"/>
          </p:nvPr>
        </p:nvPicPr>
        <p:blipFill rotWithShape="1">
          <a:blip r:embed="rId3">
            <a:alphaModFix/>
          </a:blip>
          <a:srcRect b="0" l="0" r="0" t="0"/>
          <a:stretch/>
        </p:blipFill>
        <p:spPr>
          <a:xfrm>
            <a:off x="241069" y="224445"/>
            <a:ext cx="11654444" cy="64506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asis">
  <a:themeElements>
    <a:clrScheme name="Basis">
      <a:dk1>
        <a:srgbClr val="000000"/>
      </a:dk1>
      <a:lt1>
        <a:srgbClr val="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