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133E36E-B970-4525-B8B2-FBF2F7350CF6}">
  <a:tblStyle styleId="{D133E36E-B970-4525-B8B2-FBF2F7350CF6}"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FF4F4"/>
          </a:solidFill>
        </a:fill>
      </a:tcStyle>
    </a:wholeTbl>
    <a:band1H>
      <a:tcTxStyle/>
      <a:tcStyle>
        <a:fill>
          <a:solidFill>
            <a:srgbClr val="DEE8E8"/>
          </a:solidFill>
        </a:fill>
      </a:tcStyle>
    </a:band1H>
    <a:band2H>
      <a:tcTxStyle/>
    </a:band2H>
    <a:band1V>
      <a:tcTxStyle/>
      <a:tcStyle>
        <a:fill>
          <a:solidFill>
            <a:srgbClr val="DEE8E8"/>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1" Type="http://schemas.openxmlformats.org/officeDocument/2006/relationships/slide" Target="slides/slide36.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2"/>
          <p:cNvSpPr/>
          <p:nvPr/>
        </p:nvSpPr>
        <p:spPr>
          <a:xfrm>
            <a:off x="3175" y="6400800"/>
            <a:ext cx="12188825" cy="457200"/>
          </a:xfrm>
          <a:prstGeom prst="rect">
            <a:avLst/>
          </a:prstGeom>
          <a:solidFill>
            <a:srgbClr val="82837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15" y="6334316"/>
            <a:ext cx="12188825" cy="64008"/>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txBox="1"/>
          <p:nvPr>
            <p:ph type="ctr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2"/>
          <p:cNvSpPr txBox="1"/>
          <p:nvPr>
            <p:ph idx="1" type="subTitle"/>
          </p:nvPr>
        </p:nvSpPr>
        <p:spPr>
          <a:xfrm>
            <a:off x="1100051" y="4455621"/>
            <a:ext cx="100584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19" name="Google Shape;19;p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2" name="Google Shape;22;p2"/>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3" name="Shape 23"/>
        <p:cNvGrpSpPr/>
        <p:nvPr/>
      </p:nvGrpSpPr>
      <p:grpSpPr>
        <a:xfrm>
          <a:off x="0" y="0"/>
          <a:ext cx="0" cy="0"/>
          <a:chOff x="0" y="0"/>
          <a:chExt cx="0" cy="0"/>
        </a:xfrm>
      </p:grpSpPr>
      <p:sp>
        <p:nvSpPr>
          <p:cNvPr id="24" name="Google Shape;24;p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26" name="Google Shape;26;p3"/>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7" name="Google Shape;27;p3"/>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28" name="Google Shape;28;p3"/>
          <p:cNvSpPr txBox="1"/>
          <p:nvPr>
            <p:ph idx="4" type="body"/>
          </p:nvPr>
        </p:nvSpPr>
        <p:spPr>
          <a:xfrm>
            <a:off x="621792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9" name="Google Shape;29;p3"/>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sp>
        <p:nvSpPr>
          <p:cNvPr id="33" name="Google Shape;33;p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4"/>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5" name="Google Shape;35;p4"/>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38" name="Shape 38"/>
        <p:cNvGrpSpPr/>
        <p:nvPr/>
      </p:nvGrpSpPr>
      <p:grpSpPr>
        <a:xfrm>
          <a:off x="0" y="0"/>
          <a:ext cx="0" cy="0"/>
          <a:chOff x="0" y="0"/>
          <a:chExt cx="0" cy="0"/>
        </a:xfrm>
      </p:grpSpPr>
      <p:sp>
        <p:nvSpPr>
          <p:cNvPr id="39" name="Google Shape;39;p5"/>
          <p:cNvSpPr/>
          <p:nvPr/>
        </p:nvSpPr>
        <p:spPr>
          <a:xfrm>
            <a:off x="16" y="0"/>
            <a:ext cx="4050791" cy="6858000"/>
          </a:xfrm>
          <a:prstGeom prst="rect">
            <a:avLst/>
          </a:prstGeom>
          <a:solidFill>
            <a:srgbClr val="82837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5"/>
          <p:cNvSpPr/>
          <p:nvPr/>
        </p:nvSpPr>
        <p:spPr>
          <a:xfrm>
            <a:off x="4040071" y="0"/>
            <a:ext cx="64008" cy="68580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5"/>
          <p:cNvSpPr txBox="1"/>
          <p:nvPr>
            <p:ph type="title"/>
          </p:nvPr>
        </p:nvSpPr>
        <p:spPr>
          <a:xfrm>
            <a:off x="457200" y="594359"/>
            <a:ext cx="32004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5"/>
          <p:cNvSpPr txBox="1"/>
          <p:nvPr>
            <p:ph idx="1" type="body"/>
          </p:nvPr>
        </p:nvSpPr>
        <p:spPr>
          <a:xfrm>
            <a:off x="4800600" y="731520"/>
            <a:ext cx="6492240"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3" name="Google Shape;43;p5"/>
          <p:cNvSpPr txBox="1"/>
          <p:nvPr>
            <p:ph idx="2" type="body"/>
          </p:nvPr>
        </p:nvSpPr>
        <p:spPr>
          <a:xfrm>
            <a:off x="457200" y="2926080"/>
            <a:ext cx="32004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44" name="Google Shape;44;p5"/>
          <p:cNvSpPr txBox="1"/>
          <p:nvPr>
            <p:ph idx="10" type="dt"/>
          </p:nvPr>
        </p:nvSpPr>
        <p:spPr>
          <a:xfrm>
            <a:off x="465512" y="6459785"/>
            <a:ext cx="26185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5"/>
          <p:cNvSpPr txBox="1"/>
          <p:nvPr>
            <p:ph idx="11" type="ftr"/>
          </p:nvPr>
        </p:nvSpPr>
        <p:spPr>
          <a:xfrm>
            <a:off x="4800600" y="6459785"/>
            <a:ext cx="4648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050" u="none" cap="none" strike="noStrike">
                <a:solidFill>
                  <a:schemeClr val="dk2"/>
                </a:solidFill>
                <a:latin typeface="Calibri"/>
                <a:ea typeface="Calibri"/>
                <a:cs typeface="Calibri"/>
                <a:sym typeface="Calibri"/>
              </a:defRPr>
            </a:lvl1pPr>
            <a:lvl2pPr indent="0" lvl="1" marL="0" algn="r">
              <a:spcBef>
                <a:spcPts val="0"/>
              </a:spcBef>
              <a:buNone/>
              <a:defRPr b="0" i="0" sz="1050" u="none" cap="none" strike="noStrike">
                <a:solidFill>
                  <a:schemeClr val="dk2"/>
                </a:solidFill>
                <a:latin typeface="Calibri"/>
                <a:ea typeface="Calibri"/>
                <a:cs typeface="Calibri"/>
                <a:sym typeface="Calibri"/>
              </a:defRPr>
            </a:lvl2pPr>
            <a:lvl3pPr indent="0" lvl="2" marL="0" algn="r">
              <a:spcBef>
                <a:spcPts val="0"/>
              </a:spcBef>
              <a:buNone/>
              <a:defRPr b="0" i="0" sz="1050" u="none" cap="none" strike="noStrike">
                <a:solidFill>
                  <a:schemeClr val="dk2"/>
                </a:solidFill>
                <a:latin typeface="Calibri"/>
                <a:ea typeface="Calibri"/>
                <a:cs typeface="Calibri"/>
                <a:sym typeface="Calibri"/>
              </a:defRPr>
            </a:lvl3pPr>
            <a:lvl4pPr indent="0" lvl="3" marL="0" algn="r">
              <a:spcBef>
                <a:spcPts val="0"/>
              </a:spcBef>
              <a:buNone/>
              <a:defRPr b="0" i="0" sz="1050" u="none" cap="none" strike="noStrike">
                <a:solidFill>
                  <a:schemeClr val="dk2"/>
                </a:solidFill>
                <a:latin typeface="Calibri"/>
                <a:ea typeface="Calibri"/>
                <a:cs typeface="Calibri"/>
                <a:sym typeface="Calibri"/>
              </a:defRPr>
            </a:lvl4pPr>
            <a:lvl5pPr indent="0" lvl="4" marL="0" algn="r">
              <a:spcBef>
                <a:spcPts val="0"/>
              </a:spcBef>
              <a:buNone/>
              <a:defRPr b="0" i="0" sz="1050" u="none" cap="none" strike="noStrike">
                <a:solidFill>
                  <a:schemeClr val="dk2"/>
                </a:solidFill>
                <a:latin typeface="Calibri"/>
                <a:ea typeface="Calibri"/>
                <a:cs typeface="Calibri"/>
                <a:sym typeface="Calibri"/>
              </a:defRPr>
            </a:lvl5pPr>
            <a:lvl6pPr indent="0" lvl="5" marL="0" algn="r">
              <a:spcBef>
                <a:spcPts val="0"/>
              </a:spcBef>
              <a:buNone/>
              <a:defRPr b="0" i="0" sz="1050" u="none" cap="none" strike="noStrike">
                <a:solidFill>
                  <a:schemeClr val="dk2"/>
                </a:solidFill>
                <a:latin typeface="Calibri"/>
                <a:ea typeface="Calibri"/>
                <a:cs typeface="Calibri"/>
                <a:sym typeface="Calibri"/>
              </a:defRPr>
            </a:lvl6pPr>
            <a:lvl7pPr indent="0" lvl="6" marL="0" algn="r">
              <a:spcBef>
                <a:spcPts val="0"/>
              </a:spcBef>
              <a:buNone/>
              <a:defRPr b="0" i="0" sz="1050" u="none" cap="none" strike="noStrike">
                <a:solidFill>
                  <a:schemeClr val="dk2"/>
                </a:solidFill>
                <a:latin typeface="Calibri"/>
                <a:ea typeface="Calibri"/>
                <a:cs typeface="Calibri"/>
                <a:sym typeface="Calibri"/>
              </a:defRPr>
            </a:lvl7pPr>
            <a:lvl8pPr indent="0" lvl="7" marL="0" algn="r">
              <a:spcBef>
                <a:spcPts val="0"/>
              </a:spcBef>
              <a:buNone/>
              <a:defRPr b="0" i="0" sz="1050" u="none" cap="none" strike="noStrike">
                <a:solidFill>
                  <a:schemeClr val="dk2"/>
                </a:solidFill>
                <a:latin typeface="Calibri"/>
                <a:ea typeface="Calibri"/>
                <a:cs typeface="Calibri"/>
                <a:sym typeface="Calibri"/>
              </a:defRPr>
            </a:lvl8pPr>
            <a:lvl9pPr indent="0" lvl="8" marL="0" algn="r">
              <a:spcBef>
                <a:spcPts val="0"/>
              </a:spcBef>
              <a:buNone/>
              <a:defRPr b="0" i="0" sz="1050" u="none" cap="none" strike="noStrike">
                <a:solidFill>
                  <a:schemeClr val="dk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47" name="Shape 47"/>
        <p:cNvGrpSpPr/>
        <p:nvPr/>
      </p:nvGrpSpPr>
      <p:grpSpPr>
        <a:xfrm>
          <a:off x="0" y="0"/>
          <a:ext cx="0" cy="0"/>
          <a:chOff x="0" y="0"/>
          <a:chExt cx="0" cy="0"/>
        </a:xfrm>
      </p:grpSpPr>
      <p:sp>
        <p:nvSpPr>
          <p:cNvPr id="48" name="Google Shape;48;p6"/>
          <p:cNvSpPr/>
          <p:nvPr/>
        </p:nvSpPr>
        <p:spPr>
          <a:xfrm>
            <a:off x="3175" y="6400800"/>
            <a:ext cx="12188825" cy="457200"/>
          </a:xfrm>
          <a:prstGeom prst="rect">
            <a:avLst/>
          </a:prstGeom>
          <a:solidFill>
            <a:srgbClr val="82837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6"/>
          <p:cNvSpPr/>
          <p:nvPr/>
        </p:nvSpPr>
        <p:spPr>
          <a:xfrm>
            <a:off x="15" y="6334316"/>
            <a:ext cx="12188825" cy="64008"/>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6"/>
          <p:cNvSpPr txBox="1"/>
          <p:nvPr>
            <p:ph type="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6"/>
          <p:cNvSpPr txBox="1"/>
          <p:nvPr>
            <p:ph idx="1" type="body"/>
          </p:nvPr>
        </p:nvSpPr>
        <p:spPr>
          <a:xfrm>
            <a:off x="1097280" y="4453128"/>
            <a:ext cx="100584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52" name="Google Shape;52;p6"/>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6"/>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6"/>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5" name="Google Shape;55;p6"/>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6" name="Shape 56"/>
        <p:cNvGrpSpPr/>
        <p:nvPr/>
      </p:nvGrpSpPr>
      <p:grpSpPr>
        <a:xfrm>
          <a:off x="0" y="0"/>
          <a:ext cx="0" cy="0"/>
          <a:chOff x="0" y="0"/>
          <a:chExt cx="0" cy="0"/>
        </a:xfrm>
      </p:grpSpPr>
      <p:sp>
        <p:nvSpPr>
          <p:cNvPr id="57" name="Google Shape;57;p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7"/>
          <p:cNvSpPr txBox="1"/>
          <p:nvPr>
            <p:ph idx="1" type="body"/>
          </p:nvPr>
        </p:nvSpPr>
        <p:spPr>
          <a:xfrm>
            <a:off x="1097278" y="1845734"/>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9" name="Google Shape;59;p7"/>
          <p:cNvSpPr txBox="1"/>
          <p:nvPr>
            <p:ph idx="2" type="body"/>
          </p:nvPr>
        </p:nvSpPr>
        <p:spPr>
          <a:xfrm>
            <a:off x="6217920" y="1845735"/>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60" name="Google Shape;60;p7"/>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7"/>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7"/>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8"/>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8"/>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8"/>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68" name="Shape 68"/>
        <p:cNvGrpSpPr/>
        <p:nvPr/>
      </p:nvGrpSpPr>
      <p:grpSpPr>
        <a:xfrm>
          <a:off x="0" y="0"/>
          <a:ext cx="0" cy="0"/>
          <a:chOff x="0" y="0"/>
          <a:chExt cx="0" cy="0"/>
        </a:xfrm>
      </p:grpSpPr>
      <p:sp>
        <p:nvSpPr>
          <p:cNvPr id="69" name="Google Shape;69;p9"/>
          <p:cNvSpPr/>
          <p:nvPr/>
        </p:nvSpPr>
        <p:spPr>
          <a:xfrm>
            <a:off x="3175" y="6400800"/>
            <a:ext cx="12188825" cy="457200"/>
          </a:xfrm>
          <a:prstGeom prst="rect">
            <a:avLst/>
          </a:prstGeom>
          <a:solidFill>
            <a:srgbClr val="82837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9"/>
          <p:cNvSpPr/>
          <p:nvPr/>
        </p:nvSpPr>
        <p:spPr>
          <a:xfrm>
            <a:off x="15" y="6334316"/>
            <a:ext cx="12188825" cy="64008"/>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9"/>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9"/>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9"/>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4" name="Shape 74"/>
        <p:cNvGrpSpPr/>
        <p:nvPr/>
      </p:nvGrpSpPr>
      <p:grpSpPr>
        <a:xfrm>
          <a:off x="0" y="0"/>
          <a:ext cx="0" cy="0"/>
          <a:chOff x="0" y="0"/>
          <a:chExt cx="0" cy="0"/>
        </a:xfrm>
      </p:grpSpPr>
      <p:sp>
        <p:nvSpPr>
          <p:cNvPr id="75" name="Google Shape;75;p10"/>
          <p:cNvSpPr/>
          <p:nvPr/>
        </p:nvSpPr>
        <p:spPr>
          <a:xfrm>
            <a:off x="0" y="4953000"/>
            <a:ext cx="12188825" cy="1905000"/>
          </a:xfrm>
          <a:prstGeom prst="rect">
            <a:avLst/>
          </a:prstGeom>
          <a:solidFill>
            <a:srgbClr val="82837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0"/>
          <p:cNvSpPr/>
          <p:nvPr/>
        </p:nvSpPr>
        <p:spPr>
          <a:xfrm>
            <a:off x="15" y="4915076"/>
            <a:ext cx="12188825" cy="64008"/>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10"/>
          <p:cNvSpPr txBox="1"/>
          <p:nvPr>
            <p:ph type="title"/>
          </p:nvPr>
        </p:nvSpPr>
        <p:spPr>
          <a:xfrm>
            <a:off x="1097280" y="5074920"/>
            <a:ext cx="10113645"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10"/>
          <p:cNvSpPr/>
          <p:nvPr>
            <p:ph idx="2" type="pic"/>
          </p:nvPr>
        </p:nvSpPr>
        <p:spPr>
          <a:xfrm>
            <a:off x="15" y="0"/>
            <a:ext cx="12191985" cy="4915076"/>
          </a:xfrm>
          <a:prstGeom prst="rect">
            <a:avLst/>
          </a:prstGeom>
          <a:solidFill>
            <a:srgbClr val="CCCCC2"/>
          </a:solidFill>
          <a:ln>
            <a:noFill/>
          </a:ln>
        </p:spPr>
      </p:sp>
      <p:sp>
        <p:nvSpPr>
          <p:cNvPr id="79" name="Google Shape;79;p10"/>
          <p:cNvSpPr txBox="1"/>
          <p:nvPr>
            <p:ph idx="1" type="body"/>
          </p:nvPr>
        </p:nvSpPr>
        <p:spPr>
          <a:xfrm>
            <a:off x="1097280" y="5907024"/>
            <a:ext cx="10113264"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0" name="Google Shape;80;p10"/>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10"/>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0"/>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3" name="Shape 83"/>
        <p:cNvGrpSpPr/>
        <p:nvPr/>
      </p:nvGrpSpPr>
      <p:grpSpPr>
        <a:xfrm>
          <a:off x="0" y="0"/>
          <a:ext cx="0" cy="0"/>
          <a:chOff x="0" y="0"/>
          <a:chExt cx="0" cy="0"/>
        </a:xfrm>
      </p:grpSpPr>
      <p:sp>
        <p:nvSpPr>
          <p:cNvPr id="84" name="Google Shape;84;p1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11"/>
          <p:cNvSpPr txBox="1"/>
          <p:nvPr>
            <p:ph idx="1" type="body"/>
          </p:nvPr>
        </p:nvSpPr>
        <p:spPr>
          <a:xfrm rot="5400000">
            <a:off x="4114800" y="-1171786"/>
            <a:ext cx="4023360" cy="100584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6" name="Google Shape;86;p11"/>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11"/>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11"/>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9" name="Shape 89"/>
        <p:cNvGrpSpPr/>
        <p:nvPr/>
      </p:nvGrpSpPr>
      <p:grpSpPr>
        <a:xfrm>
          <a:off x="0" y="0"/>
          <a:ext cx="0" cy="0"/>
          <a:chOff x="0" y="0"/>
          <a:chExt cx="0" cy="0"/>
        </a:xfrm>
      </p:grpSpPr>
      <p:sp>
        <p:nvSpPr>
          <p:cNvPr id="90" name="Google Shape;90;p12"/>
          <p:cNvSpPr/>
          <p:nvPr/>
        </p:nvSpPr>
        <p:spPr>
          <a:xfrm>
            <a:off x="3175" y="6400800"/>
            <a:ext cx="12188825" cy="457200"/>
          </a:xfrm>
          <a:prstGeom prst="rect">
            <a:avLst/>
          </a:prstGeom>
          <a:solidFill>
            <a:srgbClr val="82837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2"/>
          <p:cNvSpPr/>
          <p:nvPr/>
        </p:nvSpPr>
        <p:spPr>
          <a:xfrm>
            <a:off x="15" y="6334316"/>
            <a:ext cx="12188825" cy="64008"/>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12"/>
          <p:cNvSpPr txBox="1"/>
          <p:nvPr>
            <p:ph type="title"/>
          </p:nvPr>
        </p:nvSpPr>
        <p:spPr>
          <a:xfrm rot="5400000">
            <a:off x="7159401" y="1977801"/>
            <a:ext cx="5759898" cy="26289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12"/>
          <p:cNvSpPr txBox="1"/>
          <p:nvPr>
            <p:ph idx="1" type="body"/>
          </p:nvPr>
        </p:nvSpPr>
        <p:spPr>
          <a:xfrm rot="5400000">
            <a:off x="1825401" y="-574899"/>
            <a:ext cx="5759898" cy="77343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4" name="Google Shape;94;p1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1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1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5" name="Shape 5"/>
        <p:cNvGrpSpPr/>
        <p:nvPr/>
      </p:nvGrpSpPr>
      <p:grpSpPr>
        <a:xfrm>
          <a:off x="0" y="0"/>
          <a:ext cx="0" cy="0"/>
          <a:chOff x="0" y="0"/>
          <a:chExt cx="0" cy="0"/>
        </a:xfrm>
      </p:grpSpPr>
      <p:sp>
        <p:nvSpPr>
          <p:cNvPr id="6" name="Google Shape;6;p1"/>
          <p:cNvSpPr/>
          <p:nvPr/>
        </p:nvSpPr>
        <p:spPr>
          <a:xfrm>
            <a:off x="1" y="6400800"/>
            <a:ext cx="12192000" cy="457200"/>
          </a:xfrm>
          <a:prstGeom prst="rect">
            <a:avLst/>
          </a:prstGeom>
          <a:solidFill>
            <a:srgbClr val="82837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1"/>
          <p:cNvSpPr/>
          <p:nvPr/>
        </p:nvSpPr>
        <p:spPr>
          <a:xfrm>
            <a:off x="15" y="6334316"/>
            <a:ext cx="12191985" cy="66484"/>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Calibri"/>
              <a:buNone/>
              <a:defRPr b="0" i="0" sz="48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1"/>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0" name="Google Shape;10;p1"/>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1"/>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50" u="none" cap="none" strike="noStrike">
                <a:solidFill>
                  <a:srgbClr val="FFFFFF"/>
                </a:solidFill>
                <a:latin typeface="Calibri"/>
                <a:ea typeface="Calibri"/>
                <a:cs typeface="Calibri"/>
                <a:sym typeface="Calibri"/>
              </a:defRPr>
            </a:lvl1pPr>
            <a:lvl2pPr indent="0" lvl="1" marL="0" marR="0" rtl="0" algn="r">
              <a:spcBef>
                <a:spcPts val="0"/>
              </a:spcBef>
              <a:buNone/>
              <a:defRPr b="0" i="0" sz="1050" u="none" cap="none" strike="noStrike">
                <a:solidFill>
                  <a:srgbClr val="FFFFFF"/>
                </a:solidFill>
                <a:latin typeface="Calibri"/>
                <a:ea typeface="Calibri"/>
                <a:cs typeface="Calibri"/>
                <a:sym typeface="Calibri"/>
              </a:defRPr>
            </a:lvl2pPr>
            <a:lvl3pPr indent="0" lvl="2" marL="0" marR="0" rtl="0" algn="r">
              <a:spcBef>
                <a:spcPts val="0"/>
              </a:spcBef>
              <a:buNone/>
              <a:defRPr b="0" i="0" sz="1050" u="none" cap="none" strike="noStrike">
                <a:solidFill>
                  <a:srgbClr val="FFFFFF"/>
                </a:solidFill>
                <a:latin typeface="Calibri"/>
                <a:ea typeface="Calibri"/>
                <a:cs typeface="Calibri"/>
                <a:sym typeface="Calibri"/>
              </a:defRPr>
            </a:lvl3pPr>
            <a:lvl4pPr indent="0" lvl="3" marL="0" marR="0" rtl="0" algn="r">
              <a:spcBef>
                <a:spcPts val="0"/>
              </a:spcBef>
              <a:buNone/>
              <a:defRPr b="0" i="0" sz="1050" u="none" cap="none" strike="noStrike">
                <a:solidFill>
                  <a:srgbClr val="FFFFFF"/>
                </a:solidFill>
                <a:latin typeface="Calibri"/>
                <a:ea typeface="Calibri"/>
                <a:cs typeface="Calibri"/>
                <a:sym typeface="Calibri"/>
              </a:defRPr>
            </a:lvl4pPr>
            <a:lvl5pPr indent="0" lvl="4" marL="0" marR="0" rtl="0" algn="r">
              <a:spcBef>
                <a:spcPts val="0"/>
              </a:spcBef>
              <a:buNone/>
              <a:defRPr b="0" i="0" sz="1050" u="none" cap="none" strike="noStrike">
                <a:solidFill>
                  <a:srgbClr val="FFFFFF"/>
                </a:solidFill>
                <a:latin typeface="Calibri"/>
                <a:ea typeface="Calibri"/>
                <a:cs typeface="Calibri"/>
                <a:sym typeface="Calibri"/>
              </a:defRPr>
            </a:lvl5pPr>
            <a:lvl6pPr indent="0" lvl="5" marL="0" marR="0" rtl="0" algn="r">
              <a:spcBef>
                <a:spcPts val="0"/>
              </a:spcBef>
              <a:buNone/>
              <a:defRPr b="0" i="0" sz="1050" u="none" cap="none" strike="noStrike">
                <a:solidFill>
                  <a:srgbClr val="FFFFFF"/>
                </a:solidFill>
                <a:latin typeface="Calibri"/>
                <a:ea typeface="Calibri"/>
                <a:cs typeface="Calibri"/>
                <a:sym typeface="Calibri"/>
              </a:defRPr>
            </a:lvl6pPr>
            <a:lvl7pPr indent="0" lvl="6" marL="0" marR="0" rtl="0" algn="r">
              <a:spcBef>
                <a:spcPts val="0"/>
              </a:spcBef>
              <a:buNone/>
              <a:defRPr b="0" i="0" sz="1050" u="none" cap="none" strike="noStrike">
                <a:solidFill>
                  <a:srgbClr val="FFFFFF"/>
                </a:solidFill>
                <a:latin typeface="Calibri"/>
                <a:ea typeface="Calibri"/>
                <a:cs typeface="Calibri"/>
                <a:sym typeface="Calibri"/>
              </a:defRPr>
            </a:lvl7pPr>
            <a:lvl8pPr indent="0" lvl="7" marL="0" marR="0" rtl="0" algn="r">
              <a:spcBef>
                <a:spcPts val="0"/>
              </a:spcBef>
              <a:buNone/>
              <a:defRPr b="0" i="0" sz="1050" u="none" cap="none" strike="noStrike">
                <a:solidFill>
                  <a:srgbClr val="FFFFFF"/>
                </a:solidFill>
                <a:latin typeface="Calibri"/>
                <a:ea typeface="Calibri"/>
                <a:cs typeface="Calibri"/>
                <a:sym typeface="Calibri"/>
              </a:defRPr>
            </a:lvl8pPr>
            <a:lvl9pPr indent="0" lvl="8" marL="0" marR="0" rtl="0" algn="r">
              <a:spcBef>
                <a:spcPts val="0"/>
              </a:spcBef>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1"/>
          <p:cNvCxnSpPr/>
          <p:nvPr/>
        </p:nvCxnSpPr>
        <p:spPr>
          <a:xfrm>
            <a:off x="1193532" y="1737845"/>
            <a:ext cx="996696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10.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4.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5.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6.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1.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hyperlink" Target="https://pressbooks.senecapolytechnic.ca/buscomm/chapter/sentences-and-paragraphs/" TargetMode="External"/><Relationship Id="rId4" Type="http://schemas.openxmlformats.org/officeDocument/2006/relationships/image" Target="../media/image3.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hyperlink" Target="https://kpu.pressbooks.pub/businesswriting/chapter/writing-effective-paragraphs/" TargetMode="External"/><Relationship Id="rId4" Type="http://schemas.openxmlformats.org/officeDocument/2006/relationships/hyperlink" Target="https://www.lib.sfu.ca/about/branches-depts/slc/writing/sources/quoting" TargetMode="External"/><Relationship Id="rId5" Type="http://schemas.openxmlformats.org/officeDocument/2006/relationships/hyperlink" Target="https://univ-biskra.dz/sites/fll/images/benmedour/Lecture%205.%20Paraphrasing%20and%20summarising.pdf"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hyperlink" Target="https://pressbooks.senecapolytechnic.ca/buscomm/chapter/sentences-and-paragraphs/" TargetMode="External"/><Relationship Id="rId4" Type="http://schemas.openxmlformats.org/officeDocument/2006/relationships/hyperlink" Target="https://pressbooks-dev.oer.hawaii.edu/cmchang/chapter/7-2-outlining/" TargetMode="External"/><Relationship Id="rId5" Type="http://schemas.openxmlformats.org/officeDocument/2006/relationships/hyperlink" Target="https://opentext.ku.edu/businessspeaking/chapter/6-4-paraphrase-and-summary-versus-plagiarism/" TargetMode="External"/><Relationship Id="rId6" Type="http://schemas.openxmlformats.org/officeDocument/2006/relationships/hyperlink" Target="https://pressbooks.bccampus.ca/businesswritingessentials2/chapter/4-2-outlining/"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15.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3"/>
          <p:cNvSpPr txBox="1"/>
          <p:nvPr>
            <p:ph type="ctrTitle"/>
          </p:nvPr>
        </p:nvSpPr>
        <p:spPr>
          <a:xfrm>
            <a:off x="1097280" y="758952"/>
            <a:ext cx="10058400" cy="1809681"/>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262626"/>
              </a:buClr>
              <a:buSzPts val="6000"/>
              <a:buFont typeface="Arial"/>
              <a:buNone/>
            </a:pPr>
            <a:r>
              <a:rPr b="1" lang="en-US" sz="6000">
                <a:latin typeface="Arial"/>
                <a:ea typeface="Arial"/>
                <a:cs typeface="Arial"/>
                <a:sym typeface="Arial"/>
              </a:rPr>
              <a:t>WRITING FOR BUSINESS</a:t>
            </a:r>
            <a:endParaRPr b="1" sz="6000">
              <a:latin typeface="Arial"/>
              <a:ea typeface="Arial"/>
              <a:cs typeface="Arial"/>
              <a:sym typeface="Arial"/>
            </a:endParaRPr>
          </a:p>
        </p:txBody>
      </p:sp>
      <p:sp>
        <p:nvSpPr>
          <p:cNvPr id="102" name="Google Shape;102;p13"/>
          <p:cNvSpPr txBox="1"/>
          <p:nvPr>
            <p:ph idx="1" type="subTitle"/>
          </p:nvPr>
        </p:nvSpPr>
        <p:spPr>
          <a:xfrm>
            <a:off x="1471353" y="2842953"/>
            <a:ext cx="9393381" cy="3599411"/>
          </a:xfrm>
          <a:prstGeom prst="rect">
            <a:avLst/>
          </a:prstGeom>
          <a:noFill/>
          <a:ln>
            <a:noFill/>
          </a:ln>
        </p:spPr>
        <p:txBody>
          <a:bodyPr anchorCtr="0" anchor="t" bIns="45700" lIns="91425" spcFirstLastPara="1" rIns="91425" wrap="square" tIns="45700">
            <a:normAutofit/>
          </a:bodyPr>
          <a:lstStyle/>
          <a:p>
            <a:pPr indent="0" lvl="0" marL="0" rtl="0" algn="ctr">
              <a:lnSpc>
                <a:spcPct val="107000"/>
              </a:lnSpc>
              <a:spcBef>
                <a:spcPts val="0"/>
              </a:spcBef>
              <a:spcAft>
                <a:spcPts val="0"/>
              </a:spcAft>
              <a:buSzPts val="3200"/>
              <a:buNone/>
            </a:pPr>
            <a:r>
              <a:rPr b="1" lang="en-US" sz="3200">
                <a:latin typeface="Arial"/>
                <a:ea typeface="Arial"/>
                <a:cs typeface="Arial"/>
                <a:sym typeface="Arial"/>
              </a:rPr>
              <a:t>LECTURE 7: OUTLINING; PARAPHRASING; SUMMARIZING; QUOTATIONS; PARAGRAPHING; </a:t>
            </a:r>
            <a:endParaRPr b="1" sz="3200">
              <a:latin typeface="Arial"/>
              <a:ea typeface="Arial"/>
              <a:cs typeface="Arial"/>
              <a:sym typeface="Arial"/>
            </a:endParaRPr>
          </a:p>
          <a:p>
            <a:pPr indent="0" lvl="0" marL="0" rtl="0" algn="ctr">
              <a:lnSpc>
                <a:spcPct val="90000"/>
              </a:lnSpc>
              <a:spcBef>
                <a:spcPts val="2000"/>
              </a:spcBef>
              <a:spcAft>
                <a:spcPts val="0"/>
              </a:spcAft>
              <a:buSzPts val="3600"/>
              <a:buNone/>
            </a:pPr>
            <a:r>
              <a:rPr b="1" lang="en-US" sz="3600">
                <a:latin typeface="Arial"/>
                <a:ea typeface="Arial"/>
                <a:cs typeface="Arial"/>
                <a:sym typeface="Arial"/>
              </a:rPr>
              <a:t>LECTURER: DR. ANNE EBOI</a:t>
            </a:r>
            <a:endParaRPr b="1" sz="3600">
              <a:latin typeface="Arial"/>
              <a:ea typeface="Arial"/>
              <a:cs typeface="Arial"/>
              <a:sym typeface="Arial"/>
            </a:endParaRPr>
          </a:p>
          <a:p>
            <a:pPr indent="0" lvl="0" marL="0" rtl="0" algn="l">
              <a:lnSpc>
                <a:spcPct val="90000"/>
              </a:lnSpc>
              <a:spcBef>
                <a:spcPts val="1400"/>
              </a:spcBef>
              <a:spcAft>
                <a:spcPts val="0"/>
              </a:spcAft>
              <a:buSzPts val="24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INTRODUCTION</a:t>
            </a:r>
            <a:endParaRPr b="1" sz="3600">
              <a:latin typeface="Arial"/>
              <a:ea typeface="Arial"/>
              <a:cs typeface="Arial"/>
              <a:sym typeface="Arial"/>
            </a:endParaRPr>
          </a:p>
        </p:txBody>
      </p:sp>
      <p:sp>
        <p:nvSpPr>
          <p:cNvPr id="108" name="Google Shape;108;p14"/>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LEARNING OBJECTIVES</a:t>
            </a:r>
            <a:endParaRPr b="1" sz="2800">
              <a:latin typeface="Arial"/>
              <a:ea typeface="Arial"/>
              <a:cs typeface="Arial"/>
              <a:sym typeface="Arial"/>
            </a:endParaRPr>
          </a:p>
        </p:txBody>
      </p:sp>
      <p:sp>
        <p:nvSpPr>
          <p:cNvPr id="109" name="Google Shape;109;p14"/>
          <p:cNvSpPr txBox="1"/>
          <p:nvPr>
            <p:ph idx="2" type="body"/>
          </p:nvPr>
        </p:nvSpPr>
        <p:spPr>
          <a:xfrm>
            <a:off x="631767" y="2582334"/>
            <a:ext cx="5403273" cy="3378200"/>
          </a:xfrm>
          <a:prstGeom prst="rect">
            <a:avLst/>
          </a:prstGeom>
          <a:noFill/>
          <a:ln>
            <a:noFill/>
          </a:ln>
        </p:spPr>
        <p:txBody>
          <a:bodyPr anchorCtr="0" anchor="t" bIns="45700" lIns="0" spcFirstLastPara="1" rIns="0" wrap="square" tIns="45700">
            <a:normAutofit lnSpcReduction="10000"/>
          </a:bodyPr>
          <a:lstStyle/>
          <a:p>
            <a:pPr indent="-152400" lvl="0" marL="91440" rtl="0" algn="l">
              <a:lnSpc>
                <a:spcPct val="90000"/>
              </a:lnSpc>
              <a:spcBef>
                <a:spcPts val="0"/>
              </a:spcBef>
              <a:spcAft>
                <a:spcPts val="0"/>
              </a:spcAft>
              <a:buSzPts val="2400"/>
              <a:buChar char=" "/>
            </a:pPr>
            <a:r>
              <a:rPr lang="en-US" sz="2400">
                <a:latin typeface="Arial"/>
                <a:ea typeface="Arial"/>
                <a:cs typeface="Arial"/>
                <a:sym typeface="Arial"/>
              </a:rPr>
              <a:t>By the end of this lesson, you should be able to:</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Create an outline for your written business correspondence</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Paraphrase materials from sources</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Write effective paragraphs</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Summarize a given text</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Employ quotations effectively</a:t>
            </a:r>
            <a:endParaRPr/>
          </a:p>
          <a:p>
            <a:pPr indent="0" lvl="0" marL="91440" rtl="0" algn="l">
              <a:lnSpc>
                <a:spcPct val="90000"/>
              </a:lnSpc>
              <a:spcBef>
                <a:spcPts val="1400"/>
              </a:spcBef>
              <a:spcAft>
                <a:spcPts val="0"/>
              </a:spcAft>
              <a:buSzPts val="2000"/>
              <a:buNone/>
            </a:pPr>
            <a:r>
              <a:t/>
            </a:r>
            <a:endParaRPr/>
          </a:p>
        </p:txBody>
      </p:sp>
      <p:sp>
        <p:nvSpPr>
          <p:cNvPr id="110" name="Google Shape;110;p14"/>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LEARNING OBJECTIVES</a:t>
            </a:r>
            <a:endParaRPr b="1" sz="2800">
              <a:latin typeface="Arial"/>
              <a:ea typeface="Arial"/>
              <a:cs typeface="Arial"/>
              <a:sym typeface="Arial"/>
            </a:endParaRPr>
          </a:p>
        </p:txBody>
      </p:sp>
      <p:pic>
        <p:nvPicPr>
          <p:cNvPr descr="&lt;strong&gt;Objectives&lt;/strong&gt; - Free of Charge Creative Commons Post it Note image" id="111" name="Google Shape;111;p14"/>
          <p:cNvPicPr preferRelativeResize="0"/>
          <p:nvPr>
            <p:ph idx="4" type="body"/>
          </p:nvPr>
        </p:nvPicPr>
        <p:blipFill rotWithShape="1">
          <a:blip r:embed="rId3">
            <a:alphaModFix/>
          </a:blip>
          <a:srcRect b="0" l="0" r="0" t="0"/>
          <a:stretch/>
        </p:blipFill>
        <p:spPr>
          <a:xfrm>
            <a:off x="6218238" y="2626255"/>
            <a:ext cx="4937125" cy="329141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INTRODUCTION</a:t>
            </a:r>
            <a:endParaRPr b="1" sz="3600">
              <a:latin typeface="Arial"/>
              <a:ea typeface="Arial"/>
              <a:cs typeface="Arial"/>
              <a:sym typeface="Arial"/>
            </a:endParaRPr>
          </a:p>
        </p:txBody>
      </p:sp>
      <p:sp>
        <p:nvSpPr>
          <p:cNvPr id="117" name="Google Shape;117;p15"/>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2400"/>
              <a:buNone/>
            </a:pPr>
            <a:r>
              <a:rPr b="1" lang="en-US" sz="2400">
                <a:latin typeface="Arial"/>
                <a:ea typeface="Arial"/>
                <a:cs typeface="Arial"/>
                <a:sym typeface="Arial"/>
              </a:rPr>
              <a:t>RECAP OF PREVIOUS LECTURE</a:t>
            </a:r>
            <a:endParaRPr b="1" sz="2400">
              <a:latin typeface="Arial"/>
              <a:ea typeface="Arial"/>
              <a:cs typeface="Arial"/>
              <a:sym typeface="Arial"/>
            </a:endParaRPr>
          </a:p>
        </p:txBody>
      </p:sp>
      <p:sp>
        <p:nvSpPr>
          <p:cNvPr id="118" name="Google Shape;118;p15"/>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lnSpcReduction="10000"/>
          </a:bodyPr>
          <a:lstStyle/>
          <a:p>
            <a:pPr indent="-127000" lvl="0" marL="91440" rtl="0" algn="l">
              <a:lnSpc>
                <a:spcPct val="90000"/>
              </a:lnSpc>
              <a:spcBef>
                <a:spcPts val="0"/>
              </a:spcBef>
              <a:spcAft>
                <a:spcPts val="0"/>
              </a:spcAft>
              <a:buSzPts val="2000"/>
              <a:buFont typeface="Noto Sans Symbols"/>
              <a:buChar char="▪"/>
            </a:pPr>
            <a:r>
              <a:rPr lang="en-US">
                <a:latin typeface="Arial"/>
                <a:ea typeface="Arial"/>
                <a:cs typeface="Arial"/>
                <a:sym typeface="Arial"/>
              </a:rPr>
              <a:t>Both positive and negative messages exist at the workplace. </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Negative messages can use the indirect approach to soften the blow .</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Positive messages can take the direct approach since it is delivering good news.</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Persuasive messages are important in a business setting because we are always trying to persuade people to either buy our product or services.</a:t>
            </a:r>
            <a:endParaRPr/>
          </a:p>
          <a:p>
            <a:pPr indent="0" lvl="0" marL="91440" rtl="0" algn="l">
              <a:lnSpc>
                <a:spcPct val="90000"/>
              </a:lnSpc>
              <a:spcBef>
                <a:spcPts val="1400"/>
              </a:spcBef>
              <a:spcAft>
                <a:spcPts val="0"/>
              </a:spcAft>
              <a:buSzPts val="2000"/>
              <a:buNone/>
            </a:pPr>
            <a:r>
              <a:t/>
            </a:r>
            <a:endParaRPr/>
          </a:p>
        </p:txBody>
      </p:sp>
      <p:sp>
        <p:nvSpPr>
          <p:cNvPr id="119" name="Google Shape;119;p15"/>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2400"/>
              <a:buNone/>
            </a:pPr>
            <a:r>
              <a:rPr b="1" lang="en-US" sz="2400">
                <a:latin typeface="Arial"/>
                <a:ea typeface="Arial"/>
                <a:cs typeface="Arial"/>
                <a:sym typeface="Arial"/>
              </a:rPr>
              <a:t>RECAP OF PREVIOUS LECTURE</a:t>
            </a:r>
            <a:endParaRPr b="1" sz="2400">
              <a:latin typeface="Arial"/>
              <a:ea typeface="Arial"/>
              <a:cs typeface="Arial"/>
              <a:sym typeface="Arial"/>
            </a:endParaRPr>
          </a:p>
        </p:txBody>
      </p:sp>
      <p:pic>
        <p:nvPicPr>
          <p:cNvPr descr="Chapter 8: &lt;strong&gt;Negative&lt;/strong&gt; &lt;strong&gt;Messages&lt;/strong&gt; – Fundamentals of Business Communication" id="120" name="Google Shape;120;p15"/>
          <p:cNvPicPr preferRelativeResize="0"/>
          <p:nvPr>
            <p:ph idx="4" type="body"/>
          </p:nvPr>
        </p:nvPicPr>
        <p:blipFill rotWithShape="1">
          <a:blip r:embed="rId3">
            <a:alphaModFix/>
          </a:blip>
          <a:srcRect b="0" l="0" r="0" t="0"/>
          <a:stretch/>
        </p:blipFill>
        <p:spPr>
          <a:xfrm>
            <a:off x="6218238" y="2582333"/>
            <a:ext cx="5718838" cy="298719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1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OUTLINING</a:t>
            </a:r>
            <a:endParaRPr b="1" sz="3600">
              <a:latin typeface="Arial"/>
              <a:ea typeface="Arial"/>
              <a:cs typeface="Arial"/>
              <a:sym typeface="Arial"/>
            </a:endParaRPr>
          </a:p>
        </p:txBody>
      </p:sp>
      <p:sp>
        <p:nvSpPr>
          <p:cNvPr id="126" name="Google Shape;126;p16"/>
          <p:cNvSpPr txBox="1"/>
          <p:nvPr>
            <p:ph idx="1" type="body"/>
          </p:nvPr>
        </p:nvSpPr>
        <p:spPr>
          <a:xfrm>
            <a:off x="1097280" y="1845734"/>
            <a:ext cx="10058400" cy="4280746"/>
          </a:xfrm>
          <a:prstGeom prst="rect">
            <a:avLst/>
          </a:prstGeom>
          <a:noFill/>
          <a:ln>
            <a:noFill/>
          </a:ln>
        </p:spPr>
        <p:txBody>
          <a:bodyPr anchorCtr="0" anchor="t" bIns="45700" lIns="0" spcFirstLastPara="1" rIns="0" wrap="square" tIns="45700">
            <a:noAutofit/>
          </a:bodyPr>
          <a:lstStyle/>
          <a:p>
            <a:pPr indent="-152400" lvl="0" marL="91440" rtl="0" algn="l">
              <a:lnSpc>
                <a:spcPct val="90000"/>
              </a:lnSpc>
              <a:spcBef>
                <a:spcPts val="0"/>
              </a:spcBef>
              <a:spcAft>
                <a:spcPts val="0"/>
              </a:spcAft>
              <a:buSzPts val="2400"/>
              <a:buFont typeface="Noto Sans Symbols"/>
              <a:buChar char="▪"/>
            </a:pPr>
            <a:r>
              <a:rPr lang="en-US" sz="2400">
                <a:latin typeface="Arial"/>
                <a:ea typeface="Arial"/>
                <a:cs typeface="Arial"/>
                <a:sym typeface="Arial"/>
              </a:rPr>
              <a:t>It is the first step in writing-involves organization- organizing and connecting your ideas so that the reader can make sense of them.</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Outlines are very important when you are engaged in longer writing such as a report, proposal, manual, essay, etc.</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A piece of writing where you list the key ideas and in the order in which you want to present them. </a:t>
            </a:r>
            <a:endParaRPr sz="2400">
              <a:latin typeface="Arial"/>
              <a:ea typeface="Arial"/>
              <a:cs typeface="Arial"/>
              <a:sym typeface="Arial"/>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Ensures that you stay focused on your subject matter and that you do not leave any important point out.</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Conor (2011) opines that the outline’s complexity depends on the extent, or scope of your writing task.</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1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OUTLINING</a:t>
            </a:r>
            <a:endParaRPr b="1" sz="3600">
              <a:latin typeface="Arial"/>
              <a:ea typeface="Arial"/>
              <a:cs typeface="Arial"/>
              <a:sym typeface="Arial"/>
            </a:endParaRPr>
          </a:p>
        </p:txBody>
      </p:sp>
      <p:sp>
        <p:nvSpPr>
          <p:cNvPr id="132" name="Google Shape;132;p17"/>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TYPES OF OUTLINES</a:t>
            </a:r>
            <a:endParaRPr b="1" sz="2800">
              <a:latin typeface="Arial"/>
              <a:ea typeface="Arial"/>
              <a:cs typeface="Arial"/>
              <a:sym typeface="Arial"/>
            </a:endParaRPr>
          </a:p>
        </p:txBody>
      </p:sp>
      <p:sp>
        <p:nvSpPr>
          <p:cNvPr id="133" name="Google Shape;133;p17"/>
          <p:cNvSpPr txBox="1"/>
          <p:nvPr>
            <p:ph idx="2" type="body"/>
          </p:nvPr>
        </p:nvSpPr>
        <p:spPr>
          <a:xfrm>
            <a:off x="357447" y="2582334"/>
            <a:ext cx="5677593" cy="3677150"/>
          </a:xfrm>
          <a:prstGeom prst="rect">
            <a:avLst/>
          </a:prstGeom>
          <a:noFill/>
          <a:ln>
            <a:noFill/>
          </a:ln>
        </p:spPr>
        <p:txBody>
          <a:bodyPr anchorCtr="0" anchor="t" bIns="45700" lIns="0" spcFirstLastPara="1" rIns="0" wrap="square" tIns="45700">
            <a:normAutofit lnSpcReduction="10000"/>
          </a:bodyPr>
          <a:lstStyle/>
          <a:p>
            <a:pPr indent="-127000" lvl="0" marL="91440" rtl="0" algn="l">
              <a:lnSpc>
                <a:spcPct val="90000"/>
              </a:lnSpc>
              <a:spcBef>
                <a:spcPts val="0"/>
              </a:spcBef>
              <a:spcAft>
                <a:spcPts val="0"/>
              </a:spcAft>
              <a:buSzPts val="2000"/>
              <a:buFont typeface="Noto Sans Symbols"/>
              <a:buChar char="▪"/>
            </a:pPr>
            <a:r>
              <a:rPr lang="en-US">
                <a:latin typeface="Arial"/>
                <a:ea typeface="Arial"/>
                <a:cs typeface="Arial"/>
                <a:sym typeface="Arial"/>
              </a:rPr>
              <a:t>Conor (2011) classifies outlines as simple, intermediate and complex. </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A simple outline is an informal ordering of the main points a writer intends to include in a written document. </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An intermediate outline is a short summary of what you want to say but with entire paragraphs. </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A complex outline includes headings and subheadings for each topic. Main topics become main headings while key points become subheadings as well as lesser subordinate points.</a:t>
            </a:r>
            <a:endParaRPr/>
          </a:p>
          <a:p>
            <a:pPr indent="0" lvl="0" marL="91440" rtl="0" algn="l">
              <a:lnSpc>
                <a:spcPct val="90000"/>
              </a:lnSpc>
              <a:spcBef>
                <a:spcPts val="1400"/>
              </a:spcBef>
              <a:spcAft>
                <a:spcPts val="0"/>
              </a:spcAft>
              <a:buSzPts val="2000"/>
              <a:buNone/>
            </a:pPr>
            <a:r>
              <a:t/>
            </a:r>
            <a:endParaRPr/>
          </a:p>
        </p:txBody>
      </p:sp>
      <p:sp>
        <p:nvSpPr>
          <p:cNvPr id="134" name="Google Shape;134;p17"/>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COMPLEX OUTLINES</a:t>
            </a:r>
            <a:endParaRPr b="1" sz="2800">
              <a:latin typeface="Arial"/>
              <a:ea typeface="Arial"/>
              <a:cs typeface="Arial"/>
              <a:sym typeface="Arial"/>
            </a:endParaRPr>
          </a:p>
        </p:txBody>
      </p:sp>
      <p:pic>
        <p:nvPicPr>
          <p:cNvPr descr="Writing for Success: &lt;strong&gt;Outlining&lt;/strong&gt; | Research and Composition" id="135" name="Google Shape;135;p17"/>
          <p:cNvPicPr preferRelativeResize="0"/>
          <p:nvPr>
            <p:ph idx="4" type="body"/>
          </p:nvPr>
        </p:nvPicPr>
        <p:blipFill rotWithShape="1">
          <a:blip r:embed="rId3">
            <a:alphaModFix/>
          </a:blip>
          <a:srcRect b="0" l="0" r="0" t="0"/>
          <a:stretch/>
        </p:blipFill>
        <p:spPr>
          <a:xfrm>
            <a:off x="6434051" y="2582862"/>
            <a:ext cx="4547062" cy="351867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1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OUTLINING</a:t>
            </a:r>
            <a:endParaRPr b="1" sz="3600">
              <a:latin typeface="Arial"/>
              <a:ea typeface="Arial"/>
              <a:cs typeface="Arial"/>
              <a:sym typeface="Arial"/>
            </a:endParaRPr>
          </a:p>
        </p:txBody>
      </p:sp>
      <p:sp>
        <p:nvSpPr>
          <p:cNvPr id="141" name="Google Shape;141;p18"/>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TYPES OF OUTLINES</a:t>
            </a:r>
            <a:endParaRPr b="1" sz="2800">
              <a:latin typeface="Arial"/>
              <a:ea typeface="Arial"/>
              <a:cs typeface="Arial"/>
              <a:sym typeface="Arial"/>
            </a:endParaRPr>
          </a:p>
        </p:txBody>
      </p:sp>
      <p:pic>
        <p:nvPicPr>
          <p:cNvPr descr="Writing a &lt;strong&gt;Sentence Outline&lt;/strong&gt; (Screencast) - Wisc-Online OER" id="142" name="Google Shape;142;p18"/>
          <p:cNvPicPr preferRelativeResize="0"/>
          <p:nvPr>
            <p:ph idx="2" type="body"/>
          </p:nvPr>
        </p:nvPicPr>
        <p:blipFill rotWithShape="1">
          <a:blip r:embed="rId3">
            <a:alphaModFix/>
          </a:blip>
          <a:srcRect b="0" l="0" r="0" t="0"/>
          <a:stretch/>
        </p:blipFill>
        <p:spPr>
          <a:xfrm>
            <a:off x="897775" y="2427315"/>
            <a:ext cx="5137900" cy="3366655"/>
          </a:xfrm>
          <a:prstGeom prst="rect">
            <a:avLst/>
          </a:prstGeom>
          <a:noFill/>
          <a:ln>
            <a:noFill/>
          </a:ln>
        </p:spPr>
      </p:pic>
      <p:sp>
        <p:nvSpPr>
          <p:cNvPr id="143" name="Google Shape;143;p18"/>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TYPES OF OUTLINES</a:t>
            </a:r>
            <a:endParaRPr b="1" sz="2800">
              <a:latin typeface="Arial"/>
              <a:ea typeface="Arial"/>
              <a:cs typeface="Arial"/>
              <a:sym typeface="Arial"/>
            </a:endParaRPr>
          </a:p>
        </p:txBody>
      </p:sp>
      <p:sp>
        <p:nvSpPr>
          <p:cNvPr id="144" name="Google Shape;144;p18"/>
          <p:cNvSpPr txBox="1"/>
          <p:nvPr>
            <p:ph idx="4" type="body"/>
          </p:nvPr>
        </p:nvSpPr>
        <p:spPr>
          <a:xfrm>
            <a:off x="6217920" y="2582334"/>
            <a:ext cx="4937760" cy="3378200"/>
          </a:xfrm>
          <a:prstGeom prst="rect">
            <a:avLst/>
          </a:prstGeom>
          <a:noFill/>
          <a:ln>
            <a:noFill/>
          </a:ln>
        </p:spPr>
        <p:txBody>
          <a:bodyPr anchorCtr="0" anchor="t" bIns="45700" lIns="0" spcFirstLastPara="1" rIns="0" wrap="square" tIns="45700">
            <a:normAutofit lnSpcReduction="10000"/>
          </a:bodyPr>
          <a:lstStyle/>
          <a:p>
            <a:pPr indent="-152400" lvl="0" marL="91440" rtl="0" algn="l">
              <a:lnSpc>
                <a:spcPct val="90000"/>
              </a:lnSpc>
              <a:spcBef>
                <a:spcPts val="0"/>
              </a:spcBef>
              <a:spcAft>
                <a:spcPts val="0"/>
              </a:spcAft>
              <a:buSzPts val="2400"/>
              <a:buChar char=" "/>
            </a:pPr>
            <a:r>
              <a:rPr lang="en-US" sz="2400">
                <a:latin typeface="Arial"/>
                <a:ea typeface="Arial"/>
                <a:cs typeface="Arial"/>
                <a:sym typeface="Arial"/>
              </a:rPr>
              <a:t>The University of Minnesota (2015) recognizes the existence of formal and informal outlines. Informal outlines concern tasks the individual wants to accomplish. For example, an outline for a speech to be delivered in class. Business writing makes use of formal outlines which fall into two categories: topic and sentence outline.</a:t>
            </a:r>
            <a:endParaRPr/>
          </a:p>
          <a:p>
            <a:pPr indent="0" lvl="0" marL="91440" rtl="0" algn="l">
              <a:lnSpc>
                <a:spcPct val="90000"/>
              </a:lnSpc>
              <a:spcBef>
                <a:spcPts val="1400"/>
              </a:spcBef>
              <a:spcAft>
                <a:spcPts val="0"/>
              </a:spcAft>
              <a:buSzPts val="20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OUTLINING</a:t>
            </a:r>
            <a:endParaRPr b="1" sz="3600">
              <a:latin typeface="Arial"/>
              <a:ea typeface="Arial"/>
              <a:cs typeface="Arial"/>
              <a:sym typeface="Arial"/>
            </a:endParaRPr>
          </a:p>
        </p:txBody>
      </p:sp>
      <p:sp>
        <p:nvSpPr>
          <p:cNvPr id="150" name="Google Shape;150;p19"/>
          <p:cNvSpPr txBox="1"/>
          <p:nvPr>
            <p:ph idx="1" type="body"/>
          </p:nvPr>
        </p:nvSpPr>
        <p:spPr>
          <a:xfrm>
            <a:off x="1097280" y="1845734"/>
            <a:ext cx="10058400" cy="4372186"/>
          </a:xfrm>
          <a:prstGeom prst="rect">
            <a:avLst/>
          </a:prstGeom>
          <a:noFill/>
          <a:ln>
            <a:noFill/>
          </a:ln>
        </p:spPr>
        <p:txBody>
          <a:bodyPr anchorCtr="0" anchor="t" bIns="45700" lIns="0" spcFirstLastPara="1" rIns="0" wrap="square" tIns="45700">
            <a:normAutofit lnSpcReduction="10000"/>
          </a:bodyPr>
          <a:lstStyle/>
          <a:p>
            <a:pPr indent="-152400" lvl="0" marL="91440" rtl="0" algn="l">
              <a:lnSpc>
                <a:spcPct val="90000"/>
              </a:lnSpc>
              <a:spcBef>
                <a:spcPts val="0"/>
              </a:spcBef>
              <a:spcAft>
                <a:spcPts val="0"/>
              </a:spcAft>
              <a:buSzPts val="2400"/>
              <a:buChar char=" "/>
            </a:pPr>
            <a:r>
              <a:rPr lang="en-US" sz="2400">
                <a:latin typeface="Arial"/>
                <a:ea typeface="Arial"/>
                <a:cs typeface="Arial"/>
                <a:sym typeface="Arial"/>
              </a:rPr>
              <a:t>The University of Minnesota (2015) suggests that you can format both outlines as follows:</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Place your introduction and thesis statement at the beginning, under Roman numeral I.</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Use Roman numerals (II, III, IV, V, etc.) to identify main points that develop the thesis statement.</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Use capital letters (A, B, C, D, etc.) to divide your main points into parts.</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Use Arabic numerals (1, 2, 3, 4, 5, etc.) if you need to subdivide any As, Bs, or Cs into smaller parts.</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End with the final Roman numeral expressing your idea for your conclusion.</a:t>
            </a:r>
            <a:endParaRPr/>
          </a:p>
          <a:p>
            <a:pPr indent="0" lvl="0" marL="91440" rtl="0" algn="l">
              <a:lnSpc>
                <a:spcPct val="90000"/>
              </a:lnSpc>
              <a:spcBef>
                <a:spcPts val="1400"/>
              </a:spcBef>
              <a:spcAft>
                <a:spcPts val="0"/>
              </a:spcAft>
              <a:buSzPts val="20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0"/>
          <p:cNvSpPr txBox="1"/>
          <p:nvPr>
            <p:ph type="title"/>
          </p:nvPr>
        </p:nvSpPr>
        <p:spPr>
          <a:xfrm>
            <a:off x="457200" y="594359"/>
            <a:ext cx="3200400" cy="2286000"/>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FFFFFF"/>
              </a:buClr>
              <a:buSzPts val="3600"/>
              <a:buFont typeface="Arial"/>
              <a:buNone/>
            </a:pPr>
            <a:r>
              <a:rPr b="1" lang="en-US">
                <a:latin typeface="Arial"/>
                <a:ea typeface="Arial"/>
                <a:cs typeface="Arial"/>
                <a:sym typeface="Arial"/>
              </a:rPr>
              <a:t>TYPES OF OUTLINES</a:t>
            </a:r>
            <a:endParaRPr b="1">
              <a:latin typeface="Arial"/>
              <a:ea typeface="Arial"/>
              <a:cs typeface="Arial"/>
              <a:sym typeface="Arial"/>
            </a:endParaRPr>
          </a:p>
        </p:txBody>
      </p:sp>
      <p:pic>
        <p:nvPicPr>
          <p:cNvPr descr="&lt;strong&gt;Checklist&lt;/strong&gt; Template" id="156" name="Google Shape;156;p20"/>
          <p:cNvPicPr preferRelativeResize="0"/>
          <p:nvPr>
            <p:ph idx="1" type="body"/>
          </p:nvPr>
        </p:nvPicPr>
        <p:blipFill rotWithShape="1">
          <a:blip r:embed="rId3">
            <a:alphaModFix/>
          </a:blip>
          <a:srcRect b="0" l="0" r="0" t="0"/>
          <a:stretch/>
        </p:blipFill>
        <p:spPr>
          <a:xfrm>
            <a:off x="4779818" y="731838"/>
            <a:ext cx="6583679" cy="5257800"/>
          </a:xfrm>
          <a:prstGeom prst="rect">
            <a:avLst/>
          </a:prstGeom>
          <a:noFill/>
          <a:ln>
            <a:noFill/>
          </a:ln>
        </p:spPr>
      </p:pic>
      <p:sp>
        <p:nvSpPr>
          <p:cNvPr id="157" name="Google Shape;157;p20"/>
          <p:cNvSpPr txBox="1"/>
          <p:nvPr>
            <p:ph idx="2" type="body"/>
          </p:nvPr>
        </p:nvSpPr>
        <p:spPr>
          <a:xfrm>
            <a:off x="182880" y="2926079"/>
            <a:ext cx="3474720" cy="3715789"/>
          </a:xfrm>
          <a:prstGeom prst="rect">
            <a:avLst/>
          </a:prstGeom>
          <a:noFill/>
          <a:ln>
            <a:noFill/>
          </a:ln>
        </p:spPr>
        <p:txBody>
          <a:bodyPr anchorCtr="0" anchor="t" bIns="45700" lIns="91425" spcFirstLastPara="1" rIns="91425" wrap="square" tIns="45700">
            <a:noAutofit/>
          </a:bodyPr>
          <a:lstStyle/>
          <a:p>
            <a:pPr indent="-152400" lvl="0" marL="91440" rtl="0" algn="l">
              <a:lnSpc>
                <a:spcPct val="90000"/>
              </a:lnSpc>
              <a:spcBef>
                <a:spcPts val="0"/>
              </a:spcBef>
              <a:spcAft>
                <a:spcPts val="0"/>
              </a:spcAft>
              <a:buClr>
                <a:srgbClr val="9DBFBE"/>
              </a:buClr>
              <a:buSzPts val="2400"/>
              <a:buFont typeface="Calibri"/>
              <a:buChar char=" "/>
            </a:pPr>
            <a:r>
              <a:rPr b="1" lang="en-US" sz="2400">
                <a:solidFill>
                  <a:schemeClr val="dk1"/>
                </a:solidFill>
                <a:latin typeface="Arial"/>
                <a:ea typeface="Arial"/>
                <a:cs typeface="Arial"/>
                <a:sym typeface="Arial"/>
              </a:rPr>
              <a:t>Task</a:t>
            </a:r>
            <a:r>
              <a:rPr lang="en-US" sz="2400">
                <a:solidFill>
                  <a:schemeClr val="dk1"/>
                </a:solidFill>
                <a:latin typeface="Arial"/>
                <a:ea typeface="Arial"/>
                <a:cs typeface="Arial"/>
                <a:sym typeface="Arial"/>
              </a:rPr>
              <a:t>: Jesse is writing a business letter in response to a client who is unhappy about his company's services. Write a simple list or topic outline for Jesse. </a:t>
            </a:r>
            <a:endParaRPr/>
          </a:p>
          <a:p>
            <a:pPr indent="-152400" lvl="0" marL="91440" rtl="0" algn="l">
              <a:lnSpc>
                <a:spcPct val="90000"/>
              </a:lnSpc>
              <a:spcBef>
                <a:spcPts val="1400"/>
              </a:spcBef>
              <a:spcAft>
                <a:spcPts val="0"/>
              </a:spcAft>
              <a:buClr>
                <a:srgbClr val="9DBFBE"/>
              </a:buClr>
              <a:buSzPts val="2400"/>
              <a:buFont typeface="Calibri"/>
              <a:buChar char=" "/>
            </a:pPr>
            <a:r>
              <a:rPr lang="en-US" sz="2400">
                <a:solidFill>
                  <a:schemeClr val="dk1"/>
                </a:solidFill>
                <a:latin typeface="Arial"/>
                <a:ea typeface="Arial"/>
                <a:cs typeface="Arial"/>
                <a:sym typeface="Arial"/>
              </a:rPr>
              <a:t>Begin with a thesis statement before you break into your outline.</a:t>
            </a:r>
            <a:endParaRPr/>
          </a:p>
          <a:p>
            <a:pPr indent="0" lvl="0" marL="0" rtl="0" algn="l">
              <a:lnSpc>
                <a:spcPct val="90000"/>
              </a:lnSpc>
              <a:spcBef>
                <a:spcPts val="1400"/>
              </a:spcBef>
              <a:spcAft>
                <a:spcPts val="0"/>
              </a:spcAft>
              <a:buSzPts val="2400"/>
              <a:buNone/>
            </a:pPr>
            <a:r>
              <a:t/>
            </a:r>
            <a:endParaRPr sz="2400">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1"/>
          <p:cNvSpPr txBox="1"/>
          <p:nvPr>
            <p:ph type="title"/>
          </p:nvPr>
        </p:nvSpPr>
        <p:spPr>
          <a:xfrm>
            <a:off x="1097280" y="286604"/>
            <a:ext cx="10058400" cy="1010182"/>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OUTLINING</a:t>
            </a:r>
            <a:endParaRPr b="1" sz="3600">
              <a:latin typeface="Arial"/>
              <a:ea typeface="Arial"/>
              <a:cs typeface="Arial"/>
              <a:sym typeface="Arial"/>
            </a:endParaRPr>
          </a:p>
        </p:txBody>
      </p:sp>
      <p:graphicFrame>
        <p:nvGraphicFramePr>
          <p:cNvPr id="163" name="Google Shape;163;p21"/>
          <p:cNvGraphicFramePr/>
          <p:nvPr/>
        </p:nvGraphicFramePr>
        <p:xfrm>
          <a:off x="1155469" y="1379912"/>
          <a:ext cx="3000000" cy="3000000"/>
        </p:xfrm>
        <a:graphic>
          <a:graphicData uri="http://schemas.openxmlformats.org/drawingml/2006/table">
            <a:tbl>
              <a:tblPr bandRow="1" firstCol="1" firstRow="1">
                <a:noFill/>
                <a:tableStyleId>{D133E36E-B970-4525-B8B2-FBF2F7350CF6}</a:tableStyleId>
              </a:tblPr>
              <a:tblGrid>
                <a:gridCol w="2860275"/>
                <a:gridCol w="7405950"/>
              </a:tblGrid>
              <a:tr h="315875">
                <a:tc>
                  <a:txBody>
                    <a:bodyPr/>
                    <a:lstStyle/>
                    <a:p>
                      <a:pPr indent="0" lvl="0" marL="0" marR="0" rtl="0" algn="just">
                        <a:lnSpc>
                          <a:spcPct val="107000"/>
                        </a:lnSpc>
                        <a:spcBef>
                          <a:spcPts val="0"/>
                        </a:spcBef>
                        <a:spcAft>
                          <a:spcPts val="0"/>
                        </a:spcAft>
                        <a:buNone/>
                      </a:pPr>
                      <a:r>
                        <a:rPr b="1" lang="en-US" sz="1600" u="none" cap="none" strike="noStrike">
                          <a:solidFill>
                            <a:srgbClr val="373D3F"/>
                          </a:solidFill>
                          <a:latin typeface="Arial"/>
                          <a:ea typeface="Arial"/>
                          <a:cs typeface="Arial"/>
                          <a:sym typeface="Arial"/>
                        </a:rPr>
                        <a:t>Areas</a:t>
                      </a:r>
                      <a:endParaRPr sz="1600" u="none" cap="none" strike="noStrike">
                        <a:latin typeface="Arial"/>
                        <a:ea typeface="Arial"/>
                        <a:cs typeface="Arial"/>
                        <a:sym typeface="Arial"/>
                      </a:endParaRPr>
                    </a:p>
                  </a:txBody>
                  <a:tcPr marT="0" marB="0" marR="68575" marL="68575"/>
                </a:tc>
                <a:tc>
                  <a:txBody>
                    <a:bodyPr/>
                    <a:lstStyle/>
                    <a:p>
                      <a:pPr indent="0" lvl="0" marL="0" marR="0" rtl="0" algn="just">
                        <a:lnSpc>
                          <a:spcPct val="107000"/>
                        </a:lnSpc>
                        <a:spcBef>
                          <a:spcPts val="0"/>
                        </a:spcBef>
                        <a:spcAft>
                          <a:spcPts val="0"/>
                        </a:spcAft>
                        <a:buNone/>
                      </a:pPr>
                      <a:r>
                        <a:rPr b="1" lang="en-US" sz="1600" u="none" cap="none" strike="noStrike">
                          <a:solidFill>
                            <a:srgbClr val="373D3F"/>
                          </a:solidFill>
                          <a:latin typeface="Arial"/>
                          <a:ea typeface="Arial"/>
                          <a:cs typeface="Arial"/>
                          <a:sym typeface="Arial"/>
                        </a:rPr>
                        <a:t>Main points</a:t>
                      </a:r>
                      <a:endParaRPr sz="1600" u="none" cap="none" strike="noStrike">
                        <a:latin typeface="Arial"/>
                        <a:ea typeface="Arial"/>
                        <a:cs typeface="Arial"/>
                        <a:sym typeface="Arial"/>
                      </a:endParaRPr>
                    </a:p>
                  </a:txBody>
                  <a:tcPr marT="0" marB="0" marR="68575" marL="68575"/>
                </a:tc>
              </a:tr>
              <a:tr h="631775">
                <a:tc>
                  <a:txBody>
                    <a:bodyPr/>
                    <a:lstStyle/>
                    <a:p>
                      <a:pPr indent="0" lvl="0" marL="0" marR="0" rtl="0" algn="just">
                        <a:lnSpc>
                          <a:spcPct val="107000"/>
                        </a:lnSpc>
                        <a:spcBef>
                          <a:spcPts val="0"/>
                        </a:spcBef>
                        <a:spcAft>
                          <a:spcPts val="0"/>
                        </a:spcAft>
                        <a:buNone/>
                      </a:pPr>
                      <a:r>
                        <a:rPr lang="en-US" sz="1600" u="none" cap="none" strike="noStrike">
                          <a:solidFill>
                            <a:srgbClr val="373D3F"/>
                          </a:solidFill>
                          <a:latin typeface="Arial"/>
                          <a:ea typeface="Arial"/>
                          <a:cs typeface="Arial"/>
                          <a:sym typeface="Arial"/>
                        </a:rPr>
                        <a:t>Thesis statement</a:t>
                      </a:r>
                      <a:endParaRPr sz="16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Admit the wrong; apologize; suggest way out; reassure client of company commitment to exemplary service</a:t>
                      </a:r>
                      <a:endParaRPr sz="1600" u="none" cap="none" strike="noStrike">
                        <a:latin typeface="Arial"/>
                        <a:ea typeface="Arial"/>
                        <a:cs typeface="Arial"/>
                        <a:sym typeface="Arial"/>
                      </a:endParaRPr>
                    </a:p>
                  </a:txBody>
                  <a:tcPr marT="0" marB="0" marR="68575" marL="68575"/>
                </a:tc>
              </a:tr>
              <a:tr h="631775">
                <a:tc>
                  <a:txBody>
                    <a:bodyPr/>
                    <a:lstStyle/>
                    <a:p>
                      <a:pPr indent="0" lvl="0" marL="0" marR="0" rtl="0" algn="just">
                        <a:lnSpc>
                          <a:spcPct val="107000"/>
                        </a:lnSpc>
                        <a:spcBef>
                          <a:spcPts val="0"/>
                        </a:spcBef>
                        <a:spcAft>
                          <a:spcPts val="0"/>
                        </a:spcAft>
                        <a:buNone/>
                      </a:pPr>
                      <a:r>
                        <a:rPr lang="en-US" sz="1600" u="none" cap="none" strike="noStrike">
                          <a:solidFill>
                            <a:srgbClr val="373D3F"/>
                          </a:solidFill>
                          <a:latin typeface="Arial"/>
                          <a:ea typeface="Arial"/>
                          <a:cs typeface="Arial"/>
                          <a:sym typeface="Arial"/>
                        </a:rPr>
                        <a:t>Introduction</a:t>
                      </a:r>
                      <a:endParaRPr sz="16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Recognize client's complaint</a:t>
                      </a:r>
                      <a:endParaRPr sz="1600" u="none" cap="none" strike="noStrike">
                        <a:latin typeface="Arial"/>
                        <a:ea typeface="Arial"/>
                        <a:cs typeface="Arial"/>
                        <a:sym typeface="Arial"/>
                      </a:endParaRPr>
                    </a:p>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Express understanding of client dissatisfaction</a:t>
                      </a:r>
                      <a:endParaRPr sz="1600" u="none" cap="none" strike="noStrike">
                        <a:latin typeface="Arial"/>
                        <a:ea typeface="Arial"/>
                        <a:cs typeface="Arial"/>
                        <a:sym typeface="Arial"/>
                      </a:endParaRPr>
                    </a:p>
                  </a:txBody>
                  <a:tcPr marT="0" marB="0" marR="68575" marL="68575"/>
                </a:tc>
              </a:tr>
              <a:tr h="631775">
                <a:tc>
                  <a:txBody>
                    <a:bodyPr/>
                    <a:lstStyle/>
                    <a:p>
                      <a:pPr indent="0" lvl="0" marL="0" marR="0" rtl="0" algn="just">
                        <a:lnSpc>
                          <a:spcPct val="107000"/>
                        </a:lnSpc>
                        <a:spcBef>
                          <a:spcPts val="0"/>
                        </a:spcBef>
                        <a:spcAft>
                          <a:spcPts val="0"/>
                        </a:spcAft>
                        <a:buNone/>
                      </a:pPr>
                      <a:r>
                        <a:rPr lang="en-US" sz="1600" u="none" cap="none" strike="noStrike">
                          <a:solidFill>
                            <a:srgbClr val="373D3F"/>
                          </a:solidFill>
                          <a:latin typeface="Arial"/>
                          <a:ea typeface="Arial"/>
                          <a:cs typeface="Arial"/>
                          <a:sym typeface="Arial"/>
                        </a:rPr>
                        <a:t>Apology</a:t>
                      </a:r>
                      <a:endParaRPr sz="16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Sincerely express regret for inconvenience caused</a:t>
                      </a:r>
                      <a:endParaRPr sz="1600" u="none" cap="none" strike="noStrike">
                        <a:latin typeface="Arial"/>
                        <a:ea typeface="Arial"/>
                        <a:cs typeface="Arial"/>
                        <a:sym typeface="Arial"/>
                      </a:endParaRPr>
                    </a:p>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Admit company responsibility</a:t>
                      </a:r>
                      <a:endParaRPr sz="1600" u="none" cap="none" strike="noStrike">
                        <a:latin typeface="Arial"/>
                        <a:ea typeface="Arial"/>
                        <a:cs typeface="Arial"/>
                        <a:sym typeface="Arial"/>
                      </a:endParaRPr>
                    </a:p>
                  </a:txBody>
                  <a:tcPr marT="0" marB="0" marR="68575" marL="68575"/>
                </a:tc>
              </a:tr>
              <a:tr h="631775">
                <a:tc>
                  <a:txBody>
                    <a:bodyPr/>
                    <a:lstStyle/>
                    <a:p>
                      <a:pPr indent="0" lvl="0" marL="0" marR="0" rtl="0" algn="just">
                        <a:lnSpc>
                          <a:spcPct val="107000"/>
                        </a:lnSpc>
                        <a:spcBef>
                          <a:spcPts val="0"/>
                        </a:spcBef>
                        <a:spcAft>
                          <a:spcPts val="0"/>
                        </a:spcAft>
                        <a:buNone/>
                      </a:pPr>
                      <a:r>
                        <a:rPr lang="en-US" sz="1600" u="none" cap="none" strike="noStrike">
                          <a:solidFill>
                            <a:srgbClr val="373D3F"/>
                          </a:solidFill>
                          <a:latin typeface="Arial"/>
                          <a:ea typeface="Arial"/>
                          <a:cs typeface="Arial"/>
                          <a:sym typeface="Arial"/>
                        </a:rPr>
                        <a:t>Elucidation</a:t>
                      </a:r>
                      <a:endParaRPr sz="16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Briefly explain the cause</a:t>
                      </a:r>
                      <a:endParaRPr sz="1600" u="none" cap="none" strike="noStrike">
                        <a:latin typeface="Arial"/>
                        <a:ea typeface="Arial"/>
                        <a:cs typeface="Arial"/>
                        <a:sym typeface="Arial"/>
                      </a:endParaRPr>
                    </a:p>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Guarantee client of issue resolution</a:t>
                      </a:r>
                      <a:endParaRPr sz="1600" u="none" cap="none" strike="noStrike">
                        <a:latin typeface="Arial"/>
                        <a:ea typeface="Arial"/>
                        <a:cs typeface="Arial"/>
                        <a:sym typeface="Arial"/>
                      </a:endParaRPr>
                    </a:p>
                  </a:txBody>
                  <a:tcPr marT="0" marB="0" marR="68575" marL="68575"/>
                </a:tc>
              </a:tr>
              <a:tr h="631775">
                <a:tc>
                  <a:txBody>
                    <a:bodyPr/>
                    <a:lstStyle/>
                    <a:p>
                      <a:pPr indent="0" lvl="0" marL="0" marR="0" rtl="0" algn="just">
                        <a:lnSpc>
                          <a:spcPct val="107000"/>
                        </a:lnSpc>
                        <a:spcBef>
                          <a:spcPts val="0"/>
                        </a:spcBef>
                        <a:spcAft>
                          <a:spcPts val="0"/>
                        </a:spcAft>
                        <a:buNone/>
                      </a:pPr>
                      <a:r>
                        <a:rPr lang="en-US" sz="1600" u="none" cap="none" strike="noStrike">
                          <a:solidFill>
                            <a:srgbClr val="373D3F"/>
                          </a:solidFill>
                          <a:latin typeface="Arial"/>
                          <a:ea typeface="Arial"/>
                          <a:cs typeface="Arial"/>
                          <a:sym typeface="Arial"/>
                        </a:rPr>
                        <a:t>Proposed resolution</a:t>
                      </a:r>
                      <a:endParaRPr sz="16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Present clear solutions</a:t>
                      </a:r>
                      <a:endParaRPr sz="1600" u="none" cap="none" strike="noStrike">
                        <a:latin typeface="Arial"/>
                        <a:ea typeface="Arial"/>
                        <a:cs typeface="Arial"/>
                        <a:sym typeface="Arial"/>
                      </a:endParaRPr>
                    </a:p>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If applicable, offer recompense</a:t>
                      </a:r>
                      <a:endParaRPr sz="1600" u="none" cap="none" strike="noStrike">
                        <a:latin typeface="Arial"/>
                        <a:ea typeface="Arial"/>
                        <a:cs typeface="Arial"/>
                        <a:sym typeface="Arial"/>
                      </a:endParaRPr>
                    </a:p>
                  </a:txBody>
                  <a:tcPr marT="0" marB="0" marR="68575" marL="68575"/>
                </a:tc>
              </a:tr>
              <a:tr h="631775">
                <a:tc>
                  <a:txBody>
                    <a:bodyPr/>
                    <a:lstStyle/>
                    <a:p>
                      <a:pPr indent="0" lvl="0" marL="0" marR="0" rtl="0" algn="just">
                        <a:lnSpc>
                          <a:spcPct val="107000"/>
                        </a:lnSpc>
                        <a:spcBef>
                          <a:spcPts val="0"/>
                        </a:spcBef>
                        <a:spcAft>
                          <a:spcPts val="0"/>
                        </a:spcAft>
                        <a:buNone/>
                      </a:pPr>
                      <a:r>
                        <a:rPr lang="en-US" sz="1600" u="none" cap="none" strike="noStrike">
                          <a:solidFill>
                            <a:srgbClr val="373D3F"/>
                          </a:solidFill>
                          <a:latin typeface="Arial"/>
                          <a:ea typeface="Arial"/>
                          <a:cs typeface="Arial"/>
                          <a:sym typeface="Arial"/>
                        </a:rPr>
                        <a:t>Assurance</a:t>
                      </a:r>
                      <a:endParaRPr sz="16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Reaffirm commitment to excellent services</a:t>
                      </a:r>
                      <a:endParaRPr sz="1600" u="none" cap="none" strike="noStrike">
                        <a:latin typeface="Arial"/>
                        <a:ea typeface="Arial"/>
                        <a:cs typeface="Arial"/>
                        <a:sym typeface="Arial"/>
                      </a:endParaRPr>
                    </a:p>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Inform client they can seek further assistance</a:t>
                      </a:r>
                      <a:endParaRPr sz="1600" u="none" cap="none" strike="noStrike">
                        <a:latin typeface="Arial"/>
                        <a:ea typeface="Arial"/>
                        <a:cs typeface="Arial"/>
                        <a:sym typeface="Arial"/>
                      </a:endParaRPr>
                    </a:p>
                  </a:txBody>
                  <a:tcPr marT="0" marB="0" marR="68575" marL="68575"/>
                </a:tc>
              </a:tr>
              <a:tr h="947650">
                <a:tc>
                  <a:txBody>
                    <a:bodyPr/>
                    <a:lstStyle/>
                    <a:p>
                      <a:pPr indent="0" lvl="0" marL="0" marR="0" rtl="0" algn="just">
                        <a:lnSpc>
                          <a:spcPct val="107000"/>
                        </a:lnSpc>
                        <a:spcBef>
                          <a:spcPts val="0"/>
                        </a:spcBef>
                        <a:spcAft>
                          <a:spcPts val="0"/>
                        </a:spcAft>
                        <a:buNone/>
                      </a:pPr>
                      <a:r>
                        <a:rPr lang="en-US" sz="1600" u="none" cap="none" strike="noStrike">
                          <a:solidFill>
                            <a:srgbClr val="373D3F"/>
                          </a:solidFill>
                          <a:latin typeface="Arial"/>
                          <a:ea typeface="Arial"/>
                          <a:cs typeface="Arial"/>
                          <a:sym typeface="Arial"/>
                        </a:rPr>
                        <a:t>Conclusion</a:t>
                      </a:r>
                      <a:endParaRPr sz="1600" u="none" cap="none" strike="noStrike">
                        <a:latin typeface="Arial"/>
                        <a:ea typeface="Arial"/>
                        <a:cs typeface="Arial"/>
                        <a:sym typeface="Arial"/>
                      </a:endParaRPr>
                    </a:p>
                  </a:txBody>
                  <a:tcPr marT="0" marB="0" marR="68575" marL="68575"/>
                </a:tc>
                <a:tc>
                  <a:txBody>
                    <a:bodyPr/>
                    <a:lstStyle/>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Appreciate client for raising concern</a:t>
                      </a:r>
                      <a:endParaRPr sz="1600" u="none" cap="none" strike="noStrike">
                        <a:latin typeface="Arial"/>
                        <a:ea typeface="Arial"/>
                        <a:cs typeface="Arial"/>
                        <a:sym typeface="Arial"/>
                      </a:endParaRPr>
                    </a:p>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Express hope for positive future</a:t>
                      </a:r>
                      <a:endParaRPr sz="1600" u="none" cap="none" strike="noStrike">
                        <a:latin typeface="Arial"/>
                        <a:ea typeface="Arial"/>
                        <a:cs typeface="Arial"/>
                        <a:sym typeface="Arial"/>
                      </a:endParaRPr>
                    </a:p>
                    <a:p>
                      <a:pPr indent="-342900" lvl="0" marL="342900" marR="0" rtl="0" algn="just">
                        <a:lnSpc>
                          <a:spcPct val="107000"/>
                        </a:lnSpc>
                        <a:spcBef>
                          <a:spcPts val="0"/>
                        </a:spcBef>
                        <a:spcAft>
                          <a:spcPts val="0"/>
                        </a:spcAft>
                        <a:buClr>
                          <a:srgbClr val="373D3F"/>
                        </a:buClr>
                        <a:buSzPts val="1600"/>
                        <a:buFont typeface="Noto Sans Symbols"/>
                        <a:buChar char="∙"/>
                      </a:pPr>
                      <a:r>
                        <a:rPr lang="en-US" sz="1600" u="none" cap="none" strike="noStrike">
                          <a:solidFill>
                            <a:srgbClr val="373D3F"/>
                          </a:solidFill>
                          <a:latin typeface="Arial"/>
                          <a:ea typeface="Arial"/>
                          <a:cs typeface="Arial"/>
                          <a:sym typeface="Arial"/>
                        </a:rPr>
                        <a:t>Provide client with contact information </a:t>
                      </a:r>
                      <a:endParaRPr sz="1600" u="none" cap="none" strike="noStrike">
                        <a:latin typeface="Arial"/>
                        <a:ea typeface="Arial"/>
                        <a:cs typeface="Arial"/>
                        <a:sym typeface="Arial"/>
                      </a:endParaRPr>
                    </a:p>
                  </a:txBody>
                  <a:tcPr marT="0" marB="0" marR="68575" marL="68575"/>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OUTLINING</a:t>
            </a:r>
            <a:endParaRPr b="1" sz="3600">
              <a:latin typeface="Arial"/>
              <a:ea typeface="Arial"/>
              <a:cs typeface="Arial"/>
              <a:sym typeface="Arial"/>
            </a:endParaRPr>
          </a:p>
        </p:txBody>
      </p:sp>
      <p:sp>
        <p:nvSpPr>
          <p:cNvPr id="169" name="Google Shape;169;p22"/>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TYPES OF OUTLINES</a:t>
            </a:r>
            <a:endParaRPr b="1" sz="2800">
              <a:latin typeface="Arial"/>
              <a:ea typeface="Arial"/>
              <a:cs typeface="Arial"/>
              <a:sym typeface="Arial"/>
            </a:endParaRPr>
          </a:p>
        </p:txBody>
      </p:sp>
      <p:pic>
        <p:nvPicPr>
          <p:cNvPr descr="Unit 12: Outlining Your Message – Communication Skills" id="170" name="Google Shape;170;p22"/>
          <p:cNvPicPr preferRelativeResize="0"/>
          <p:nvPr>
            <p:ph idx="2" type="body"/>
          </p:nvPr>
        </p:nvPicPr>
        <p:blipFill rotWithShape="1">
          <a:blip r:embed="rId3">
            <a:alphaModFix/>
          </a:blip>
          <a:srcRect b="0" l="0" r="0" t="0"/>
          <a:stretch/>
        </p:blipFill>
        <p:spPr>
          <a:xfrm>
            <a:off x="914401" y="2582863"/>
            <a:ext cx="4752994" cy="3378200"/>
          </a:xfrm>
          <a:prstGeom prst="rect">
            <a:avLst/>
          </a:prstGeom>
          <a:noFill/>
          <a:ln>
            <a:noFill/>
          </a:ln>
        </p:spPr>
      </p:pic>
      <p:sp>
        <p:nvSpPr>
          <p:cNvPr id="171" name="Google Shape;171;p22"/>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TYPES OF OUTLINES</a:t>
            </a:r>
            <a:endParaRPr b="1" sz="2800">
              <a:latin typeface="Arial"/>
              <a:ea typeface="Arial"/>
              <a:cs typeface="Arial"/>
              <a:sym typeface="Arial"/>
            </a:endParaRPr>
          </a:p>
        </p:txBody>
      </p:sp>
      <p:sp>
        <p:nvSpPr>
          <p:cNvPr id="172" name="Google Shape;172;p22"/>
          <p:cNvSpPr txBox="1"/>
          <p:nvPr>
            <p:ph idx="4" type="body"/>
          </p:nvPr>
        </p:nvSpPr>
        <p:spPr>
          <a:xfrm>
            <a:off x="6217920" y="2582334"/>
            <a:ext cx="4937760" cy="3378200"/>
          </a:xfrm>
          <a:prstGeom prst="rect">
            <a:avLst/>
          </a:prstGeom>
          <a:noFill/>
          <a:ln>
            <a:noFill/>
          </a:ln>
        </p:spPr>
        <p:txBody>
          <a:bodyPr anchorCtr="0" anchor="t" bIns="45700" lIns="0" spcFirstLastPara="1" rIns="0" wrap="square" tIns="45700">
            <a:normAutofit lnSpcReduction="10000"/>
          </a:bodyPr>
          <a:lstStyle/>
          <a:p>
            <a:pPr indent="-152400" lvl="0" marL="91440" rtl="0" algn="l">
              <a:lnSpc>
                <a:spcPct val="90000"/>
              </a:lnSpc>
              <a:spcBef>
                <a:spcPts val="0"/>
              </a:spcBef>
              <a:spcAft>
                <a:spcPts val="0"/>
              </a:spcAft>
              <a:buSzPts val="2400"/>
              <a:buChar char=" "/>
            </a:pPr>
            <a:r>
              <a:rPr lang="en-US" sz="2400">
                <a:latin typeface="Arial"/>
                <a:ea typeface="Arial"/>
                <a:cs typeface="Arial"/>
                <a:sym typeface="Arial"/>
              </a:rPr>
              <a:t>Williams and Sonja (2022) suggest two types of outlines: Traditional outlines and rough outlines. The traditional outline features numbering and indentation to capture your main topics, sub-topics, sub-sub topics, etc. A rough outline on the other hand is less formal in which you list your ideas in the order that makes sense to you.</a:t>
            </a:r>
            <a:endParaRPr/>
          </a:p>
          <a:p>
            <a:pPr indent="0" lvl="0" marL="91440" rtl="0" algn="l">
              <a:lnSpc>
                <a:spcPct val="90000"/>
              </a:lnSpc>
              <a:spcBef>
                <a:spcPts val="1400"/>
              </a:spcBef>
              <a:spcAft>
                <a:spcPts val="0"/>
              </a:spcAft>
              <a:buSzPts val="2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PARAPHRASING</a:t>
            </a:r>
            <a:endParaRPr b="1" sz="3600">
              <a:latin typeface="Arial"/>
              <a:ea typeface="Arial"/>
              <a:cs typeface="Arial"/>
              <a:sym typeface="Arial"/>
            </a:endParaRPr>
          </a:p>
        </p:txBody>
      </p:sp>
      <p:sp>
        <p:nvSpPr>
          <p:cNvPr id="178" name="Google Shape;178;p23"/>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lnSpcReduction="10000"/>
          </a:bodyPr>
          <a:lstStyle/>
          <a:p>
            <a:pPr indent="-152400" lvl="0" marL="91440" rtl="0" algn="l">
              <a:lnSpc>
                <a:spcPct val="90000"/>
              </a:lnSpc>
              <a:spcBef>
                <a:spcPts val="0"/>
              </a:spcBef>
              <a:spcAft>
                <a:spcPts val="0"/>
              </a:spcAft>
              <a:buSzPts val="2400"/>
              <a:buChar char=" "/>
            </a:pPr>
            <a:r>
              <a:rPr b="1" lang="en-US" sz="2400">
                <a:latin typeface="Arial"/>
                <a:ea typeface="Arial"/>
                <a:cs typeface="Arial"/>
                <a:sym typeface="Arial"/>
              </a:rPr>
              <a:t>Paraphrasing </a:t>
            </a:r>
            <a:r>
              <a:rPr lang="en-US" sz="2400">
                <a:latin typeface="Arial"/>
                <a:ea typeface="Arial"/>
                <a:cs typeface="Arial"/>
                <a:sym typeface="Arial"/>
              </a:rPr>
              <a:t>involves putting a passage from source material into your own words. What this simply means is that you read material from a source, say a book, a journal article, website, and so on, then use your own words to say the exact same thing. You must be careful to attribute what you are writing to the original source. Oftentimes what you have as paraphrased material is a shorter or condensed version of the original material. In cases where you do not have to cite according to some style guide, give credit where it is due by mentioning the source informally. For example, when writing an article from a public relations perspective which you want published by a leading local daily, you can say something like, “An article from </a:t>
            </a:r>
            <a:r>
              <a:rPr i="1" lang="en-US" sz="2400">
                <a:latin typeface="Arial"/>
                <a:ea typeface="Arial"/>
                <a:cs typeface="Arial"/>
                <a:sym typeface="Arial"/>
              </a:rPr>
              <a:t>The People Daily</a:t>
            </a:r>
            <a:r>
              <a:rPr lang="en-US" sz="2400">
                <a:latin typeface="Arial"/>
                <a:ea typeface="Arial"/>
                <a:cs typeface="Arial"/>
                <a:sym typeface="Arial"/>
              </a:rPr>
              <a:t> raises a concern about drink-driving that is reportedly on the rise.” </a:t>
            </a:r>
            <a:endParaRPr/>
          </a:p>
          <a:p>
            <a:pPr indent="0" lvl="0" marL="91440" rtl="0" algn="l">
              <a:lnSpc>
                <a:spcPct val="90000"/>
              </a:lnSpc>
              <a:spcBef>
                <a:spcPts val="1400"/>
              </a:spcBef>
              <a:spcAft>
                <a:spcPts val="0"/>
              </a:spcAft>
              <a:buSzPts val="20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2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PARAPHRASING</a:t>
            </a:r>
            <a:endParaRPr b="1" sz="3600">
              <a:latin typeface="Arial"/>
              <a:ea typeface="Arial"/>
              <a:cs typeface="Arial"/>
              <a:sym typeface="Arial"/>
            </a:endParaRPr>
          </a:p>
        </p:txBody>
      </p:sp>
      <p:sp>
        <p:nvSpPr>
          <p:cNvPr id="184" name="Google Shape;184;p24"/>
          <p:cNvSpPr txBox="1"/>
          <p:nvPr>
            <p:ph idx="1" type="body"/>
          </p:nvPr>
        </p:nvSpPr>
        <p:spPr>
          <a:xfrm>
            <a:off x="689955" y="1845733"/>
            <a:ext cx="11022677" cy="4471939"/>
          </a:xfrm>
          <a:prstGeom prst="rect">
            <a:avLst/>
          </a:prstGeom>
          <a:noFill/>
          <a:ln>
            <a:noFill/>
          </a:ln>
        </p:spPr>
        <p:txBody>
          <a:bodyPr anchorCtr="0" anchor="t" bIns="45700" lIns="0" spcFirstLastPara="1" rIns="0" wrap="square" tIns="45700">
            <a:normAutofit fontScale="92500" lnSpcReduction="10000"/>
          </a:bodyPr>
          <a:lstStyle/>
          <a:p>
            <a:pPr indent="-117475" lvl="0" marL="91440" rtl="0" algn="l">
              <a:lnSpc>
                <a:spcPct val="90000"/>
              </a:lnSpc>
              <a:spcBef>
                <a:spcPts val="0"/>
              </a:spcBef>
              <a:spcAft>
                <a:spcPts val="0"/>
              </a:spcAft>
              <a:buSzPct val="100000"/>
              <a:buChar char=" "/>
            </a:pPr>
            <a:r>
              <a:rPr lang="en-US">
                <a:latin typeface="Arial"/>
                <a:ea typeface="Arial"/>
                <a:cs typeface="Arial"/>
                <a:sym typeface="Arial"/>
              </a:rPr>
              <a:t>The University of Minnesota (2015) offers the following steps you should take when paraphrasing a passage, which I am quoting verbatim:</a:t>
            </a:r>
            <a:endParaRPr/>
          </a:p>
          <a:p>
            <a:pPr indent="-117475" lvl="0" marL="91440" rtl="0" algn="l">
              <a:lnSpc>
                <a:spcPct val="90000"/>
              </a:lnSpc>
              <a:spcBef>
                <a:spcPts val="1400"/>
              </a:spcBef>
              <a:spcAft>
                <a:spcPts val="0"/>
              </a:spcAft>
              <a:buSzPct val="100000"/>
              <a:buFont typeface="Noto Sans Symbols"/>
              <a:buChar char="❑"/>
            </a:pPr>
            <a:r>
              <a:rPr lang="en-US">
                <a:latin typeface="Arial"/>
                <a:ea typeface="Arial"/>
                <a:cs typeface="Arial"/>
                <a:sym typeface="Arial"/>
              </a:rPr>
              <a:t>Read the passage out loud, paying attention to the complete thought rather than the individual words.</a:t>
            </a:r>
            <a:endParaRPr/>
          </a:p>
          <a:p>
            <a:pPr indent="-117475" lvl="0" marL="91440" rtl="0" algn="l">
              <a:lnSpc>
                <a:spcPct val="90000"/>
              </a:lnSpc>
              <a:spcBef>
                <a:spcPts val="1400"/>
              </a:spcBef>
              <a:spcAft>
                <a:spcPts val="0"/>
              </a:spcAft>
              <a:buSzPct val="100000"/>
              <a:buFont typeface="Noto Sans Symbols"/>
              <a:buChar char="❑"/>
            </a:pPr>
            <a:r>
              <a:rPr lang="en-US">
                <a:latin typeface="Arial"/>
                <a:ea typeface="Arial"/>
                <a:cs typeface="Arial"/>
                <a:sym typeface="Arial"/>
              </a:rPr>
              <a:t>Explain the concept in your own words to a friend or colleague, out loud, face-to-face.</a:t>
            </a:r>
            <a:endParaRPr/>
          </a:p>
          <a:p>
            <a:pPr indent="-117475" lvl="0" marL="91440" rtl="0" algn="l">
              <a:lnSpc>
                <a:spcPct val="90000"/>
              </a:lnSpc>
              <a:spcBef>
                <a:spcPts val="1400"/>
              </a:spcBef>
              <a:spcAft>
                <a:spcPts val="0"/>
              </a:spcAft>
              <a:buSzPct val="100000"/>
              <a:buFont typeface="Noto Sans Symbols"/>
              <a:buChar char="❑"/>
            </a:pPr>
            <a:r>
              <a:rPr lang="en-US">
                <a:latin typeface="Arial"/>
                <a:ea typeface="Arial"/>
                <a:cs typeface="Arial"/>
                <a:sym typeface="Arial"/>
              </a:rPr>
              <a:t>Write the concept in your own words, and add one or more illustrative examples of the concept that are meaningful to you.</a:t>
            </a:r>
            <a:endParaRPr/>
          </a:p>
          <a:p>
            <a:pPr indent="-117475" lvl="0" marL="91440" rtl="0" algn="l">
              <a:lnSpc>
                <a:spcPct val="90000"/>
              </a:lnSpc>
              <a:spcBef>
                <a:spcPts val="1400"/>
              </a:spcBef>
              <a:spcAft>
                <a:spcPts val="0"/>
              </a:spcAft>
              <a:buSzPct val="100000"/>
              <a:buFont typeface="Noto Sans Symbols"/>
              <a:buChar char="❑"/>
            </a:pPr>
            <a:r>
              <a:rPr lang="en-US">
                <a:latin typeface="Arial"/>
                <a:ea typeface="Arial"/>
                <a:cs typeface="Arial"/>
                <a:sym typeface="Arial"/>
              </a:rPr>
              <a:t>Reread the original passage and see how your version compares with it in terms of grammar, word choice, example, and conveyance of meaning.</a:t>
            </a:r>
            <a:endParaRPr/>
          </a:p>
          <a:p>
            <a:pPr indent="-117475" lvl="0" marL="91440" rtl="0" algn="l">
              <a:lnSpc>
                <a:spcPct val="90000"/>
              </a:lnSpc>
              <a:spcBef>
                <a:spcPts val="1400"/>
              </a:spcBef>
              <a:spcAft>
                <a:spcPts val="0"/>
              </a:spcAft>
              <a:buSzPct val="100000"/>
              <a:buFont typeface="Noto Sans Symbols"/>
              <a:buChar char="❑"/>
            </a:pPr>
            <a:r>
              <a:rPr lang="en-US">
                <a:latin typeface="Arial"/>
                <a:ea typeface="Arial"/>
                <a:cs typeface="Arial"/>
                <a:sym typeface="Arial"/>
              </a:rPr>
              <a:t>If your writing parrots the original passage or merely substitutes synonyms for words in the original, return to step one and start over, remembering that your goal is to express the central concepts, not to “translate” one word into another.</a:t>
            </a:r>
            <a:endParaRPr/>
          </a:p>
          <a:p>
            <a:pPr indent="-117475" lvl="0" marL="91440" rtl="0" algn="l">
              <a:lnSpc>
                <a:spcPct val="90000"/>
              </a:lnSpc>
              <a:spcBef>
                <a:spcPts val="1400"/>
              </a:spcBef>
              <a:spcAft>
                <a:spcPts val="0"/>
              </a:spcAft>
              <a:buSzPct val="100000"/>
              <a:buFont typeface="Noto Sans Symbols"/>
              <a:buChar char="❑"/>
            </a:pPr>
            <a:r>
              <a:rPr lang="en-US">
                <a:latin typeface="Arial"/>
                <a:ea typeface="Arial"/>
                <a:cs typeface="Arial"/>
                <a:sym typeface="Arial"/>
              </a:rPr>
              <a:t>When you are satisfied that your expression of the concept can stand on its own merit, include it in your document and cite the original author as the source of the idea.</a:t>
            </a:r>
            <a:endParaRPr/>
          </a:p>
          <a:p>
            <a:pPr indent="0" lvl="0" marL="91440" rtl="0" algn="l">
              <a:lnSpc>
                <a:spcPct val="90000"/>
              </a:lnSpc>
              <a:spcBef>
                <a:spcPts val="1400"/>
              </a:spcBef>
              <a:spcAft>
                <a:spcPts val="0"/>
              </a:spcAft>
              <a:buSzPct val="1000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PARAPHRASING</a:t>
            </a:r>
            <a:endParaRPr b="1" sz="3600">
              <a:latin typeface="Arial"/>
              <a:ea typeface="Arial"/>
              <a:cs typeface="Arial"/>
              <a:sym typeface="Arial"/>
            </a:endParaRPr>
          </a:p>
        </p:txBody>
      </p:sp>
      <p:sp>
        <p:nvSpPr>
          <p:cNvPr id="190" name="Google Shape;190;p25"/>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2400"/>
              <a:buNone/>
            </a:pPr>
            <a:r>
              <a:rPr b="1" lang="en-US" sz="2400">
                <a:latin typeface="Arial"/>
                <a:ea typeface="Arial"/>
                <a:cs typeface="Arial"/>
                <a:sym typeface="Arial"/>
              </a:rPr>
              <a:t>COMMON ERRORS IN PARAPHRASING</a:t>
            </a:r>
            <a:endParaRPr b="1" sz="2400">
              <a:latin typeface="Arial"/>
              <a:ea typeface="Arial"/>
              <a:cs typeface="Arial"/>
              <a:sym typeface="Arial"/>
            </a:endParaRPr>
          </a:p>
        </p:txBody>
      </p:sp>
      <p:sp>
        <p:nvSpPr>
          <p:cNvPr id="191" name="Google Shape;191;p25"/>
          <p:cNvSpPr txBox="1"/>
          <p:nvPr>
            <p:ph idx="2" type="body"/>
          </p:nvPr>
        </p:nvSpPr>
        <p:spPr>
          <a:xfrm>
            <a:off x="756458" y="2582334"/>
            <a:ext cx="5278582" cy="3585710"/>
          </a:xfrm>
          <a:prstGeom prst="rect">
            <a:avLst/>
          </a:prstGeom>
          <a:noFill/>
          <a:ln>
            <a:noFill/>
          </a:ln>
        </p:spPr>
        <p:txBody>
          <a:bodyPr anchorCtr="0" anchor="t" bIns="45700" lIns="0" spcFirstLastPara="1" rIns="0" wrap="square" tIns="45700">
            <a:normAutofit lnSpcReduction="10000"/>
          </a:bodyPr>
          <a:lstStyle/>
          <a:p>
            <a:pPr indent="-152400" lvl="0" marL="91440" rtl="0" algn="l">
              <a:lnSpc>
                <a:spcPct val="90000"/>
              </a:lnSpc>
              <a:spcBef>
                <a:spcPts val="0"/>
              </a:spcBef>
              <a:spcAft>
                <a:spcPts val="0"/>
              </a:spcAft>
              <a:buSzPts val="2400"/>
              <a:buChar char=" "/>
            </a:pPr>
            <a:r>
              <a:rPr lang="en-US" sz="2400">
                <a:latin typeface="Arial"/>
                <a:ea typeface="Arial"/>
                <a:cs typeface="Arial"/>
                <a:sym typeface="Arial"/>
              </a:rPr>
              <a:t>Common errors in paraphrasing include:</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Words and sentence structures being too close to the original</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The meaning in the paraphrased text differing with the original</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Excluding citations</a:t>
            </a:r>
            <a:endParaRPr/>
          </a:p>
          <a:p>
            <a:pPr indent="-152400" lvl="0" marL="91440" rtl="0" algn="l">
              <a:lnSpc>
                <a:spcPct val="90000"/>
              </a:lnSpc>
              <a:spcBef>
                <a:spcPts val="1400"/>
              </a:spcBef>
              <a:spcAft>
                <a:spcPts val="0"/>
              </a:spcAft>
              <a:buSzPts val="2400"/>
              <a:buFont typeface="Noto Sans Symbols"/>
              <a:buChar char="❑"/>
            </a:pPr>
            <a:r>
              <a:rPr lang="en-US" sz="2400">
                <a:latin typeface="Arial"/>
                <a:ea typeface="Arial"/>
                <a:cs typeface="Arial"/>
                <a:sym typeface="Arial"/>
              </a:rPr>
              <a:t>The paraphrased text not making sense</a:t>
            </a:r>
            <a:r>
              <a:rPr lang="en-US" sz="2400"/>
              <a:t>.</a:t>
            </a:r>
            <a:endParaRPr/>
          </a:p>
          <a:p>
            <a:pPr indent="0" lvl="0" marL="91440" rtl="0" algn="l">
              <a:lnSpc>
                <a:spcPct val="90000"/>
              </a:lnSpc>
              <a:spcBef>
                <a:spcPts val="1400"/>
              </a:spcBef>
              <a:spcAft>
                <a:spcPts val="0"/>
              </a:spcAft>
              <a:buSzPts val="2000"/>
              <a:buNone/>
            </a:pPr>
            <a:r>
              <a:t/>
            </a:r>
            <a:endParaRPr/>
          </a:p>
        </p:txBody>
      </p:sp>
      <p:sp>
        <p:nvSpPr>
          <p:cNvPr id="192" name="Google Shape;192;p25"/>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lnSpcReduction="10000"/>
          </a:bodyPr>
          <a:lstStyle/>
          <a:p>
            <a:pPr indent="0" lvl="0" marL="0" rtl="0" algn="l">
              <a:lnSpc>
                <a:spcPct val="90000"/>
              </a:lnSpc>
              <a:spcBef>
                <a:spcPts val="0"/>
              </a:spcBef>
              <a:spcAft>
                <a:spcPts val="0"/>
              </a:spcAft>
              <a:buSzPts val="2400"/>
              <a:buNone/>
            </a:pPr>
            <a:r>
              <a:rPr b="1" lang="en-US" sz="2400"/>
              <a:t>COMMON ERRORS IN PARAPHRASING</a:t>
            </a:r>
            <a:endParaRPr b="1" sz="2400"/>
          </a:p>
        </p:txBody>
      </p:sp>
      <p:pic>
        <p:nvPicPr>
          <p:cNvPr descr="&lt;strong&gt;Paraphrasing&lt;/strong&gt; vs. Patchwriting – Intercultural Business Communication" id="193" name="Google Shape;193;p25"/>
          <p:cNvPicPr preferRelativeResize="0"/>
          <p:nvPr>
            <p:ph idx="4" type="body"/>
          </p:nvPr>
        </p:nvPicPr>
        <p:blipFill rotWithShape="1">
          <a:blip r:embed="rId3">
            <a:alphaModFix/>
          </a:blip>
          <a:srcRect b="0" l="0" r="0" t="0"/>
          <a:stretch/>
        </p:blipFill>
        <p:spPr>
          <a:xfrm>
            <a:off x="6101542" y="2582334"/>
            <a:ext cx="5394960" cy="358571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2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PARAPHRASING</a:t>
            </a:r>
            <a:endParaRPr b="1" sz="3600">
              <a:latin typeface="Arial"/>
              <a:ea typeface="Arial"/>
              <a:cs typeface="Arial"/>
              <a:sym typeface="Arial"/>
            </a:endParaRPr>
          </a:p>
        </p:txBody>
      </p:sp>
      <p:sp>
        <p:nvSpPr>
          <p:cNvPr id="199" name="Google Shape;199;p26"/>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52400" lvl="0" marL="91440" rtl="0" algn="l">
              <a:lnSpc>
                <a:spcPct val="90000"/>
              </a:lnSpc>
              <a:spcBef>
                <a:spcPts val="0"/>
              </a:spcBef>
              <a:spcAft>
                <a:spcPts val="0"/>
              </a:spcAft>
              <a:buSzPts val="2400"/>
              <a:buChar char=" "/>
            </a:pPr>
            <a:r>
              <a:rPr b="1" lang="en-US" sz="2400">
                <a:latin typeface="Arial"/>
                <a:ea typeface="Arial"/>
                <a:cs typeface="Arial"/>
                <a:sym typeface="Arial"/>
              </a:rPr>
              <a:t>Sample Paraphrasing</a:t>
            </a:r>
            <a:endParaRPr sz="2400">
              <a:latin typeface="Arial"/>
              <a:ea typeface="Arial"/>
              <a:cs typeface="Arial"/>
              <a:sym typeface="Arial"/>
            </a:endParaRPr>
          </a:p>
          <a:p>
            <a:pPr indent="-152400" lvl="0" marL="91440" rtl="0" algn="l">
              <a:lnSpc>
                <a:spcPct val="90000"/>
              </a:lnSpc>
              <a:spcBef>
                <a:spcPts val="1400"/>
              </a:spcBef>
              <a:spcAft>
                <a:spcPts val="0"/>
              </a:spcAft>
              <a:buSzPts val="2400"/>
              <a:buChar char=" "/>
            </a:pPr>
            <a:r>
              <a:rPr lang="en-US" sz="2400">
                <a:latin typeface="Arial"/>
                <a:ea typeface="Arial"/>
                <a:cs typeface="Arial"/>
                <a:sym typeface="Arial"/>
              </a:rPr>
              <a:t>The following sample is adapted from Locker (2003) as cited in Mohamed Kheider University of Biskra (n.d.). It is a very good example of how paraphrasing should be executed. </a:t>
            </a:r>
            <a:endParaRPr/>
          </a:p>
          <a:p>
            <a:pPr indent="-152400" lvl="0" marL="91440" rtl="0" algn="l">
              <a:lnSpc>
                <a:spcPct val="90000"/>
              </a:lnSpc>
              <a:spcBef>
                <a:spcPts val="1400"/>
              </a:spcBef>
              <a:spcAft>
                <a:spcPts val="0"/>
              </a:spcAft>
              <a:buSzPts val="2400"/>
              <a:buChar char=" "/>
            </a:pPr>
            <a:r>
              <a:rPr b="1" lang="en-US" sz="2400">
                <a:latin typeface="Arial"/>
                <a:ea typeface="Arial"/>
                <a:cs typeface="Arial"/>
                <a:sym typeface="Arial"/>
              </a:rPr>
              <a:t>Original passage</a:t>
            </a:r>
            <a:endParaRPr sz="2400">
              <a:latin typeface="Arial"/>
              <a:ea typeface="Arial"/>
              <a:cs typeface="Arial"/>
              <a:sym typeface="Arial"/>
            </a:endParaRPr>
          </a:p>
          <a:p>
            <a:pPr indent="-152400" lvl="0" marL="91440" rtl="0" algn="l">
              <a:lnSpc>
                <a:spcPct val="90000"/>
              </a:lnSpc>
              <a:spcBef>
                <a:spcPts val="1400"/>
              </a:spcBef>
              <a:spcAft>
                <a:spcPts val="0"/>
              </a:spcAft>
              <a:buSzPts val="2400"/>
              <a:buChar char=" "/>
            </a:pPr>
            <a:r>
              <a:rPr lang="en-US" sz="2400">
                <a:latin typeface="Arial"/>
                <a:ea typeface="Arial"/>
                <a:cs typeface="Arial"/>
                <a:sym typeface="Arial"/>
              </a:rPr>
              <a:t>Statements that seem complimentary in one context may be inappropriate in another. For example, women in business are usually uncomfortable if male colleagues or superiors compliment them on their appearance: the comments suggest that the women are being treated as visual decoration rather than as contributing workers (Locker, 2003).</a:t>
            </a:r>
            <a:endParaRPr sz="2400">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PARAPHRASING</a:t>
            </a:r>
            <a:endParaRPr b="1" sz="3600">
              <a:latin typeface="Arial"/>
              <a:ea typeface="Arial"/>
              <a:cs typeface="Arial"/>
              <a:sym typeface="Arial"/>
            </a:endParaRPr>
          </a:p>
        </p:txBody>
      </p:sp>
      <p:sp>
        <p:nvSpPr>
          <p:cNvPr id="205" name="Google Shape;205;p27"/>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92500" lnSpcReduction="10000"/>
          </a:bodyPr>
          <a:lstStyle/>
          <a:p>
            <a:pPr indent="-117475" lvl="0" marL="91440" rtl="0" algn="l">
              <a:lnSpc>
                <a:spcPct val="90000"/>
              </a:lnSpc>
              <a:spcBef>
                <a:spcPts val="0"/>
              </a:spcBef>
              <a:spcAft>
                <a:spcPts val="0"/>
              </a:spcAft>
              <a:buSzPct val="100000"/>
              <a:buChar char=" "/>
            </a:pPr>
            <a:r>
              <a:rPr b="1" lang="en-US">
                <a:latin typeface="Arial"/>
                <a:ea typeface="Arial"/>
                <a:cs typeface="Arial"/>
                <a:sym typeface="Arial"/>
              </a:rPr>
              <a:t>Paraphrased passage</a:t>
            </a:r>
            <a:endParaRPr>
              <a:latin typeface="Arial"/>
              <a:ea typeface="Arial"/>
              <a:cs typeface="Arial"/>
              <a:sym typeface="Arial"/>
            </a:endParaRPr>
          </a:p>
          <a:p>
            <a:pPr indent="-117475" lvl="0" marL="91440" rtl="0" algn="l">
              <a:lnSpc>
                <a:spcPct val="90000"/>
              </a:lnSpc>
              <a:spcBef>
                <a:spcPts val="1400"/>
              </a:spcBef>
              <a:spcAft>
                <a:spcPts val="0"/>
              </a:spcAft>
              <a:buSzPct val="100000"/>
              <a:buChar char=" "/>
            </a:pPr>
            <a:r>
              <a:rPr lang="en-US">
                <a:latin typeface="Arial"/>
                <a:ea typeface="Arial"/>
                <a:cs typeface="Arial"/>
                <a:sym typeface="Arial"/>
              </a:rPr>
              <a:t>Women may feel uneasy upon receiving ordinarily positive comments on their appearance from male coworkers or supervisors. To these women, the remarks carry an implied meaning: instead of being thought of as productive employees, they are actually being viewed as just a pretty part of the atmosphere. Depending on the situation, words or expressions which appear favorable may actually be unsuitable in a conversation (Locker, 2003).</a:t>
            </a:r>
            <a:endParaRPr/>
          </a:p>
          <a:p>
            <a:pPr indent="-117475" lvl="0" marL="91440" rtl="0" algn="l">
              <a:lnSpc>
                <a:spcPct val="90000"/>
              </a:lnSpc>
              <a:spcBef>
                <a:spcPts val="1400"/>
              </a:spcBef>
              <a:spcAft>
                <a:spcPts val="0"/>
              </a:spcAft>
              <a:buSzPct val="100000"/>
              <a:buChar char=" "/>
            </a:pPr>
            <a:r>
              <a:rPr b="1" lang="en-US">
                <a:latin typeface="Arial"/>
                <a:ea typeface="Arial"/>
                <a:cs typeface="Arial"/>
                <a:sym typeface="Arial"/>
              </a:rPr>
              <a:t>Comment</a:t>
            </a:r>
            <a:r>
              <a:rPr lang="en-US">
                <a:latin typeface="Arial"/>
                <a:ea typeface="Arial"/>
                <a:cs typeface="Arial"/>
                <a:sym typeface="Arial"/>
              </a:rPr>
              <a:t>: The paraphrased version is acceptable because of the following:</a:t>
            </a:r>
            <a:endParaRPr/>
          </a:p>
          <a:p>
            <a:pPr indent="-117475" lvl="0" marL="91440" rtl="0" algn="l">
              <a:lnSpc>
                <a:spcPct val="90000"/>
              </a:lnSpc>
              <a:spcBef>
                <a:spcPts val="1400"/>
              </a:spcBef>
              <a:spcAft>
                <a:spcPts val="0"/>
              </a:spcAft>
              <a:buSzPct val="100000"/>
              <a:buFont typeface="Noto Sans Symbols"/>
              <a:buChar char="❑"/>
            </a:pPr>
            <a:r>
              <a:rPr lang="en-US">
                <a:latin typeface="Arial"/>
                <a:ea typeface="Arial"/>
                <a:cs typeface="Arial"/>
                <a:sym typeface="Arial"/>
              </a:rPr>
              <a:t>It changes both the wording and sentence structure</a:t>
            </a:r>
            <a:endParaRPr/>
          </a:p>
          <a:p>
            <a:pPr indent="-117475" lvl="0" marL="91440" rtl="0" algn="l">
              <a:lnSpc>
                <a:spcPct val="90000"/>
              </a:lnSpc>
              <a:spcBef>
                <a:spcPts val="1400"/>
              </a:spcBef>
              <a:spcAft>
                <a:spcPts val="0"/>
              </a:spcAft>
              <a:buSzPct val="100000"/>
              <a:buFont typeface="Noto Sans Symbols"/>
              <a:buChar char="❑"/>
            </a:pPr>
            <a:r>
              <a:rPr lang="en-US">
                <a:latin typeface="Arial"/>
                <a:ea typeface="Arial"/>
                <a:cs typeface="Arial"/>
                <a:sym typeface="Arial"/>
              </a:rPr>
              <a:t>It includes all the points </a:t>
            </a:r>
            <a:endParaRPr>
              <a:latin typeface="Arial"/>
              <a:ea typeface="Arial"/>
              <a:cs typeface="Arial"/>
              <a:sym typeface="Arial"/>
            </a:endParaRPr>
          </a:p>
          <a:p>
            <a:pPr indent="-117475" lvl="0" marL="91440" rtl="0" algn="l">
              <a:lnSpc>
                <a:spcPct val="90000"/>
              </a:lnSpc>
              <a:spcBef>
                <a:spcPts val="1400"/>
              </a:spcBef>
              <a:spcAft>
                <a:spcPts val="0"/>
              </a:spcAft>
              <a:buSzPct val="100000"/>
              <a:buFont typeface="Noto Sans Symbols"/>
              <a:buChar char="❑"/>
            </a:pPr>
            <a:r>
              <a:rPr lang="en-US">
                <a:latin typeface="Arial"/>
                <a:ea typeface="Arial"/>
                <a:cs typeface="Arial"/>
                <a:sym typeface="Arial"/>
              </a:rPr>
              <a:t>It retains the meaning of the original passage</a:t>
            </a:r>
            <a:endParaRPr/>
          </a:p>
          <a:p>
            <a:pPr indent="-117475" lvl="0" marL="91440" rtl="0" algn="l">
              <a:lnSpc>
                <a:spcPct val="90000"/>
              </a:lnSpc>
              <a:spcBef>
                <a:spcPts val="1400"/>
              </a:spcBef>
              <a:spcAft>
                <a:spcPts val="0"/>
              </a:spcAft>
              <a:buSzPct val="100000"/>
              <a:buFont typeface="Noto Sans Symbols"/>
              <a:buChar char="❑"/>
            </a:pPr>
            <a:r>
              <a:rPr lang="en-US">
                <a:latin typeface="Arial"/>
                <a:ea typeface="Arial"/>
                <a:cs typeface="Arial"/>
                <a:sym typeface="Arial"/>
              </a:rPr>
              <a:t>It changes the order of ideas.</a:t>
            </a:r>
            <a:endParaRPr/>
          </a:p>
          <a:p>
            <a:pPr indent="0" lvl="0" marL="91440" rtl="0" algn="l">
              <a:lnSpc>
                <a:spcPct val="90000"/>
              </a:lnSpc>
              <a:spcBef>
                <a:spcPts val="1400"/>
              </a:spcBef>
              <a:spcAft>
                <a:spcPts val="0"/>
              </a:spcAft>
              <a:buSzPct val="1000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2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SUMMARIZING</a:t>
            </a:r>
            <a:endParaRPr b="1" sz="3600">
              <a:latin typeface="Arial"/>
              <a:ea typeface="Arial"/>
              <a:cs typeface="Arial"/>
              <a:sym typeface="Arial"/>
            </a:endParaRPr>
          </a:p>
        </p:txBody>
      </p:sp>
      <p:sp>
        <p:nvSpPr>
          <p:cNvPr id="211" name="Google Shape;211;p28"/>
          <p:cNvSpPr txBox="1"/>
          <p:nvPr>
            <p:ph idx="1" type="body"/>
          </p:nvPr>
        </p:nvSpPr>
        <p:spPr>
          <a:xfrm>
            <a:off x="1097280" y="1845733"/>
            <a:ext cx="10058400" cy="4388811"/>
          </a:xfrm>
          <a:prstGeom prst="rect">
            <a:avLst/>
          </a:prstGeom>
          <a:noFill/>
          <a:ln>
            <a:noFill/>
          </a:ln>
        </p:spPr>
        <p:txBody>
          <a:bodyPr anchorCtr="0" anchor="t" bIns="45700" lIns="0" spcFirstLastPara="1" rIns="0" wrap="square" tIns="45700">
            <a:normAutofit/>
          </a:bodyPr>
          <a:lstStyle/>
          <a:p>
            <a:pPr indent="-127000" lvl="0" marL="91440" rtl="0" algn="l">
              <a:lnSpc>
                <a:spcPct val="90000"/>
              </a:lnSpc>
              <a:spcBef>
                <a:spcPts val="0"/>
              </a:spcBef>
              <a:spcAft>
                <a:spcPts val="0"/>
              </a:spcAft>
              <a:buSzPts val="2000"/>
              <a:buFont typeface="Noto Sans Symbols"/>
              <a:buChar char="❑"/>
            </a:pPr>
            <a:r>
              <a:rPr lang="en-US">
                <a:latin typeface="Arial"/>
                <a:ea typeface="Arial"/>
                <a:cs typeface="Arial"/>
                <a:sym typeface="Arial"/>
              </a:rPr>
              <a:t>To summarize is to express the most important ideas or facts in your own words. The University of Minnesota (2015) defines it this way: “To summarize is to reduce a concept, idea, or data set to its most basic point or element.” </a:t>
            </a:r>
            <a:endParaRPr>
              <a:latin typeface="Arial"/>
              <a:ea typeface="Arial"/>
              <a:cs typeface="Arial"/>
              <a:sym typeface="Arial"/>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We should not confuse it with paraphrasing, which involves restating the original text in your own words.</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 In summary, you pick out the main ideas and they are significantly shorter than the original.</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Additionally, care should be taken not to reduce the original passage to the extent that we lose its context or original richness. </a:t>
            </a:r>
            <a:endParaRPr>
              <a:latin typeface="Arial"/>
              <a:ea typeface="Arial"/>
              <a:cs typeface="Arial"/>
              <a:sym typeface="Arial"/>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Summarizing a passage effectively demonstrates your understanding of the text. </a:t>
            </a:r>
            <a:endParaRPr>
              <a:latin typeface="Arial"/>
              <a:ea typeface="Arial"/>
              <a:cs typeface="Arial"/>
              <a:sym typeface="Arial"/>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Remember to attribute your sources as well.</a:t>
            </a:r>
            <a:endParaRPr/>
          </a:p>
          <a:p>
            <a:pPr indent="0" lvl="0" marL="91440" rtl="0" algn="l">
              <a:lnSpc>
                <a:spcPct val="90000"/>
              </a:lnSpc>
              <a:spcBef>
                <a:spcPts val="1400"/>
              </a:spcBef>
              <a:spcAft>
                <a:spcPts val="0"/>
              </a:spcAft>
              <a:buSzPts val="20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SUMMARIZING</a:t>
            </a:r>
            <a:endParaRPr b="1" sz="3600">
              <a:latin typeface="Arial"/>
              <a:ea typeface="Arial"/>
              <a:cs typeface="Arial"/>
              <a:sym typeface="Arial"/>
            </a:endParaRPr>
          </a:p>
        </p:txBody>
      </p:sp>
      <p:sp>
        <p:nvSpPr>
          <p:cNvPr id="217" name="Google Shape;217;p29"/>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SUMMARY</a:t>
            </a:r>
            <a:endParaRPr b="1" sz="2800">
              <a:latin typeface="Arial"/>
              <a:ea typeface="Arial"/>
              <a:cs typeface="Arial"/>
              <a:sym typeface="Arial"/>
            </a:endParaRPr>
          </a:p>
        </p:txBody>
      </p:sp>
      <p:pic>
        <p:nvPicPr>
          <p:cNvPr descr="Unit 9: Using Source Text: Quoting, Paraphrasing, and &lt;strong&gt;Summarizing&lt;/strong&gt; ..." id="218" name="Google Shape;218;p29"/>
          <p:cNvPicPr preferRelativeResize="0"/>
          <p:nvPr>
            <p:ph idx="2" type="body"/>
          </p:nvPr>
        </p:nvPicPr>
        <p:blipFill rotWithShape="1">
          <a:blip r:embed="rId3">
            <a:alphaModFix/>
          </a:blip>
          <a:srcRect b="0" l="0" r="0" t="0"/>
          <a:stretch/>
        </p:blipFill>
        <p:spPr>
          <a:xfrm>
            <a:off x="1186224" y="2582863"/>
            <a:ext cx="4760190" cy="3378200"/>
          </a:xfrm>
          <a:prstGeom prst="rect">
            <a:avLst/>
          </a:prstGeom>
          <a:noFill/>
          <a:ln>
            <a:noFill/>
          </a:ln>
        </p:spPr>
      </p:pic>
      <p:sp>
        <p:nvSpPr>
          <p:cNvPr id="219" name="Google Shape;219;p29"/>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SUMMARY</a:t>
            </a:r>
            <a:endParaRPr b="1" sz="2800">
              <a:latin typeface="Arial"/>
              <a:ea typeface="Arial"/>
              <a:cs typeface="Arial"/>
              <a:sym typeface="Arial"/>
            </a:endParaRPr>
          </a:p>
        </p:txBody>
      </p:sp>
      <p:sp>
        <p:nvSpPr>
          <p:cNvPr id="220" name="Google Shape;220;p29"/>
          <p:cNvSpPr txBox="1"/>
          <p:nvPr>
            <p:ph idx="4" type="body"/>
          </p:nvPr>
        </p:nvSpPr>
        <p:spPr>
          <a:xfrm>
            <a:off x="6217919" y="2582334"/>
            <a:ext cx="5320145" cy="3452706"/>
          </a:xfrm>
          <a:prstGeom prst="rect">
            <a:avLst/>
          </a:prstGeom>
          <a:noFill/>
          <a:ln>
            <a:noFill/>
          </a:ln>
        </p:spPr>
        <p:txBody>
          <a:bodyPr anchorCtr="0" anchor="t" bIns="45700" lIns="0" spcFirstLastPara="1" rIns="0" wrap="square" tIns="45700">
            <a:normAutofit fontScale="92500" lnSpcReduction="10000"/>
          </a:bodyPr>
          <a:lstStyle/>
          <a:p>
            <a:pPr indent="-129222" lvl="0" marL="91440" rtl="0" algn="l">
              <a:lnSpc>
                <a:spcPct val="90000"/>
              </a:lnSpc>
              <a:spcBef>
                <a:spcPts val="0"/>
              </a:spcBef>
              <a:spcAft>
                <a:spcPts val="0"/>
              </a:spcAft>
              <a:buSzPct val="100000"/>
              <a:buChar char=" "/>
            </a:pPr>
            <a:r>
              <a:rPr lang="en-US" sz="2200">
                <a:latin typeface="Arial"/>
                <a:ea typeface="Arial"/>
                <a:cs typeface="Arial"/>
                <a:sym typeface="Arial"/>
              </a:rPr>
              <a:t>Summary is useful when writing a formal report (these usually run into pages) where you must write an executive summary of that report. This summary must contain all the main ideas/concepts of the report usually on one page. An executive summary will state the problem, purpose and objectives, methodology used to generate data, findings or results, recommendations, and so on. Another example concerns a business writer who is writing a proposal or report and wishes to summarize a section of a novel or play because it is significant. </a:t>
            </a:r>
            <a:endParaRPr/>
          </a:p>
          <a:p>
            <a:pPr indent="0" lvl="0" marL="91440" rtl="0" algn="l">
              <a:lnSpc>
                <a:spcPct val="90000"/>
              </a:lnSpc>
              <a:spcBef>
                <a:spcPts val="1400"/>
              </a:spcBef>
              <a:spcAft>
                <a:spcPts val="0"/>
              </a:spcAft>
              <a:buSzPct val="1000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30"/>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SUMMARIZING</a:t>
            </a:r>
            <a:endParaRPr b="1" sz="3600">
              <a:latin typeface="Arial"/>
              <a:ea typeface="Arial"/>
              <a:cs typeface="Arial"/>
              <a:sym typeface="Arial"/>
            </a:endParaRPr>
          </a:p>
        </p:txBody>
      </p:sp>
      <p:sp>
        <p:nvSpPr>
          <p:cNvPr id="226" name="Google Shape;226;p30"/>
          <p:cNvSpPr txBox="1"/>
          <p:nvPr>
            <p:ph idx="1" type="body"/>
          </p:nvPr>
        </p:nvSpPr>
        <p:spPr>
          <a:xfrm>
            <a:off x="1097280" y="1845733"/>
            <a:ext cx="10058400" cy="4380499"/>
          </a:xfrm>
          <a:prstGeom prst="rect">
            <a:avLst/>
          </a:prstGeom>
          <a:noFill/>
          <a:ln>
            <a:noFill/>
          </a:ln>
        </p:spPr>
        <p:txBody>
          <a:bodyPr anchorCtr="0" anchor="t" bIns="45700" lIns="0" spcFirstLastPara="1" rIns="0" wrap="square" tIns="45700">
            <a:normAutofit lnSpcReduction="10000"/>
          </a:bodyPr>
          <a:lstStyle/>
          <a:p>
            <a:pPr indent="-127000" lvl="0" marL="91440" rtl="0" algn="l">
              <a:lnSpc>
                <a:spcPct val="90000"/>
              </a:lnSpc>
              <a:spcBef>
                <a:spcPts val="0"/>
              </a:spcBef>
              <a:spcAft>
                <a:spcPts val="0"/>
              </a:spcAft>
              <a:buSzPts val="2000"/>
              <a:buChar char=" "/>
            </a:pPr>
            <a:r>
              <a:rPr lang="en-US">
                <a:latin typeface="Arial"/>
                <a:ea typeface="Arial"/>
                <a:cs typeface="Arial"/>
                <a:sym typeface="Arial"/>
              </a:rPr>
              <a:t>Hucker (2009: 352) as cited in Mohamed Kheider University of Biskra (n.d.) lists the following guidelines for writing an effective summary: </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In the first sentence, mention the title of the text, the name of the author, and the author's thesis or central point.</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Maintain a neutral tone; be objective.</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Use the third-person point of view and the present tense.</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Keep your focus on the text. Don't state the author's ideas as if they were your own.</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Put all or most of your summary in your own words; if you borrow a phrase or a sentence from the text, put it in quotation marks and give the page number in parentheses.</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Limit yourself to presenting the text's key points.</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Be concise; make every word count.</a:t>
            </a:r>
            <a:endParaRPr/>
          </a:p>
          <a:p>
            <a:pPr indent="0" lvl="0" marL="91440" rtl="0" algn="l">
              <a:lnSpc>
                <a:spcPct val="90000"/>
              </a:lnSpc>
              <a:spcBef>
                <a:spcPts val="1400"/>
              </a:spcBef>
              <a:spcAft>
                <a:spcPts val="0"/>
              </a:spcAft>
              <a:buSzPts val="20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3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SUMMARIZING</a:t>
            </a:r>
            <a:endParaRPr b="1" sz="3600">
              <a:latin typeface="Arial"/>
              <a:ea typeface="Arial"/>
              <a:cs typeface="Arial"/>
              <a:sym typeface="Arial"/>
            </a:endParaRPr>
          </a:p>
        </p:txBody>
      </p:sp>
      <p:sp>
        <p:nvSpPr>
          <p:cNvPr id="232" name="Google Shape;232;p31"/>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52400" lvl="0" marL="91440" rtl="0" algn="l">
              <a:lnSpc>
                <a:spcPct val="90000"/>
              </a:lnSpc>
              <a:spcBef>
                <a:spcPts val="0"/>
              </a:spcBef>
              <a:spcAft>
                <a:spcPts val="0"/>
              </a:spcAft>
              <a:buSzPts val="2400"/>
              <a:buChar char=" "/>
            </a:pPr>
            <a:r>
              <a:rPr lang="en-US" sz="2400">
                <a:latin typeface="Arial"/>
                <a:ea typeface="Arial"/>
                <a:cs typeface="Arial"/>
                <a:sym typeface="Arial"/>
              </a:rPr>
              <a:t>The following sample has been drawn from Pel (n.d), as cited in Mohamed Kheider University of Biskra (n.d.) .</a:t>
            </a:r>
            <a:endParaRPr sz="2400">
              <a:latin typeface="Arial"/>
              <a:ea typeface="Arial"/>
              <a:cs typeface="Arial"/>
              <a:sym typeface="Arial"/>
            </a:endParaRPr>
          </a:p>
          <a:p>
            <a:pPr indent="-152400" lvl="0" marL="91440" rtl="0" algn="l">
              <a:lnSpc>
                <a:spcPct val="90000"/>
              </a:lnSpc>
              <a:spcBef>
                <a:spcPts val="1400"/>
              </a:spcBef>
              <a:spcAft>
                <a:spcPts val="0"/>
              </a:spcAft>
              <a:buSzPts val="2400"/>
              <a:buChar char=" "/>
            </a:pPr>
            <a:r>
              <a:rPr b="1" lang="en-US" sz="2400">
                <a:latin typeface="Arial"/>
                <a:ea typeface="Arial"/>
                <a:cs typeface="Arial"/>
                <a:sym typeface="Arial"/>
              </a:rPr>
              <a:t>Original text</a:t>
            </a:r>
            <a:endParaRPr sz="2400">
              <a:latin typeface="Arial"/>
              <a:ea typeface="Arial"/>
              <a:cs typeface="Arial"/>
              <a:sym typeface="Arial"/>
            </a:endParaRPr>
          </a:p>
          <a:p>
            <a:pPr indent="-152400" lvl="0" marL="91440" rtl="0" algn="l">
              <a:lnSpc>
                <a:spcPct val="90000"/>
              </a:lnSpc>
              <a:spcBef>
                <a:spcPts val="1400"/>
              </a:spcBef>
              <a:spcAft>
                <a:spcPts val="0"/>
              </a:spcAft>
              <a:buSzPts val="2400"/>
              <a:buChar char=" "/>
            </a:pPr>
            <a:r>
              <a:rPr lang="en-US" sz="2400">
                <a:latin typeface="Arial"/>
                <a:ea typeface="Arial"/>
                <a:cs typeface="Arial"/>
                <a:sym typeface="Arial"/>
              </a:rPr>
              <a:t>Since the time of Descartes, it is estimated that no fewer than five hundred attempts have been made to create artificial languages for international use. The most successful by far has been Esperanto, a language constructed around the end of the nineteenth century by Dr. Zamenhof of Poland. Esperanto is a language that is extremely easy to learn and speak, with its words drawn mainly from English, German, the Romance languages, Latin and Greek. (Pel, p. 75).</a:t>
            </a:r>
            <a:endParaRPr sz="2400">
              <a:latin typeface="Arial"/>
              <a:ea typeface="Arial"/>
              <a:cs typeface="Arial"/>
              <a:sym typeface="Arial"/>
            </a:endParaRPr>
          </a:p>
          <a:p>
            <a:pPr indent="0" lvl="0" marL="91440" rtl="0" algn="l">
              <a:lnSpc>
                <a:spcPct val="90000"/>
              </a:lnSpc>
              <a:spcBef>
                <a:spcPts val="1400"/>
              </a:spcBef>
              <a:spcAft>
                <a:spcPts val="0"/>
              </a:spcAft>
              <a:buSzPts val="2000"/>
              <a:buNone/>
            </a:pPr>
            <a:r>
              <a:t/>
            </a:r>
            <a:endParaRPr>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3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SUMMARIZING</a:t>
            </a:r>
            <a:endParaRPr b="1" sz="3600">
              <a:latin typeface="Arial"/>
              <a:ea typeface="Arial"/>
              <a:cs typeface="Arial"/>
              <a:sym typeface="Arial"/>
            </a:endParaRPr>
          </a:p>
        </p:txBody>
      </p:sp>
      <p:sp>
        <p:nvSpPr>
          <p:cNvPr id="238" name="Google Shape;238;p32"/>
          <p:cNvSpPr txBox="1"/>
          <p:nvPr>
            <p:ph idx="1" type="body"/>
          </p:nvPr>
        </p:nvSpPr>
        <p:spPr>
          <a:xfrm>
            <a:off x="1097280" y="1845733"/>
            <a:ext cx="10058400" cy="4297371"/>
          </a:xfrm>
          <a:prstGeom prst="rect">
            <a:avLst/>
          </a:prstGeom>
          <a:noFill/>
          <a:ln>
            <a:noFill/>
          </a:ln>
        </p:spPr>
        <p:txBody>
          <a:bodyPr anchorCtr="0" anchor="t" bIns="45700" lIns="0" spcFirstLastPara="1" rIns="0" wrap="square" tIns="45700">
            <a:normAutofit lnSpcReduction="10000"/>
          </a:bodyPr>
          <a:lstStyle/>
          <a:p>
            <a:pPr indent="-127000" lvl="0" marL="91440" rtl="0" algn="l">
              <a:lnSpc>
                <a:spcPct val="90000"/>
              </a:lnSpc>
              <a:spcBef>
                <a:spcPts val="0"/>
              </a:spcBef>
              <a:spcAft>
                <a:spcPts val="0"/>
              </a:spcAft>
              <a:buSzPts val="2000"/>
              <a:buChar char=" "/>
            </a:pPr>
            <a:r>
              <a:rPr b="1" lang="en-US">
                <a:latin typeface="Arial"/>
                <a:ea typeface="Arial"/>
                <a:cs typeface="Arial"/>
                <a:sym typeface="Arial"/>
              </a:rPr>
              <a:t>The Outline</a:t>
            </a:r>
            <a:endParaRPr>
              <a:latin typeface="Arial"/>
              <a:ea typeface="Arial"/>
              <a:cs typeface="Arial"/>
              <a:sym typeface="Arial"/>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Many artificial languages have been made.</a:t>
            </a:r>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Esperanto is the most successful one.</a:t>
            </a:r>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Constructed by Zamenhof around the 19th century.</a:t>
            </a:r>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Easy to learn and speak</a:t>
            </a:r>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Based on E, G, the Romance, L and Gr. in terms of vocabulary</a:t>
            </a:r>
            <a:endParaRPr/>
          </a:p>
          <a:p>
            <a:pPr indent="-127000" lvl="0" marL="91440" rtl="0" algn="l">
              <a:lnSpc>
                <a:spcPct val="90000"/>
              </a:lnSpc>
              <a:spcBef>
                <a:spcPts val="1400"/>
              </a:spcBef>
              <a:spcAft>
                <a:spcPts val="0"/>
              </a:spcAft>
              <a:buSzPts val="2000"/>
              <a:buChar char=" "/>
            </a:pPr>
            <a:r>
              <a:rPr b="1" lang="en-US">
                <a:latin typeface="Arial"/>
                <a:ea typeface="Arial"/>
                <a:cs typeface="Arial"/>
                <a:sym typeface="Arial"/>
              </a:rPr>
              <a:t>Summarized version</a:t>
            </a:r>
            <a:endParaRPr>
              <a:latin typeface="Arial"/>
              <a:ea typeface="Arial"/>
              <a:cs typeface="Arial"/>
              <a:sym typeface="Arial"/>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Of the many artificial languages that have been developed, Esperanto, invented by Zamenhof about 1900, has been the most successful. Easy to learn and speak, its vocabulary comes mainly from Western European languages, Latin, and Greek. (Pel, p. 75).</a:t>
            </a:r>
            <a:endParaRPr>
              <a:latin typeface="Arial"/>
              <a:ea typeface="Arial"/>
              <a:cs typeface="Arial"/>
              <a:sym typeface="Arial"/>
            </a:endParaRPr>
          </a:p>
          <a:p>
            <a:pPr indent="0" lvl="0" marL="91440" rtl="0" algn="l">
              <a:lnSpc>
                <a:spcPct val="90000"/>
              </a:lnSpc>
              <a:spcBef>
                <a:spcPts val="1400"/>
              </a:spcBef>
              <a:spcAft>
                <a:spcPts val="0"/>
              </a:spcAft>
              <a:buSzPts val="2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3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QUOTATIONS</a:t>
            </a:r>
            <a:endParaRPr b="1" sz="3600">
              <a:latin typeface="Arial"/>
              <a:ea typeface="Arial"/>
              <a:cs typeface="Arial"/>
              <a:sym typeface="Arial"/>
            </a:endParaRPr>
          </a:p>
        </p:txBody>
      </p:sp>
      <p:sp>
        <p:nvSpPr>
          <p:cNvPr id="244" name="Google Shape;244;p33"/>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lnSpcReduction="10000"/>
          </a:bodyPr>
          <a:lstStyle/>
          <a:p>
            <a:pPr indent="-127000" lvl="0" marL="91440" rtl="0" algn="l">
              <a:lnSpc>
                <a:spcPct val="90000"/>
              </a:lnSpc>
              <a:spcBef>
                <a:spcPts val="0"/>
              </a:spcBef>
              <a:spcAft>
                <a:spcPts val="0"/>
              </a:spcAft>
              <a:buSzPts val="2000"/>
              <a:buChar char=" "/>
            </a:pPr>
            <a:r>
              <a:rPr lang="en-US">
                <a:latin typeface="Arial"/>
                <a:ea typeface="Arial"/>
                <a:cs typeface="Arial"/>
                <a:sym typeface="Arial"/>
              </a:rPr>
              <a:t>Quotations help to indicate that the said material is an outside source. It means that you want to include someone else’s words to help advance your argument. </a:t>
            </a:r>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According to Plotnick (2002), as cited in Lane (2023), quotations can be used in the following situations as quoted verbatim:</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The language is mainly elegant, powerful or memorable.</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You wish to confirm the credibility of your argument by enlisting the support of an authority on your topic.</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The passage is worthy of further analysis. </a:t>
            </a:r>
            <a:endParaRPr>
              <a:latin typeface="Arial"/>
              <a:ea typeface="Arial"/>
              <a:cs typeface="Arial"/>
              <a:sym typeface="Arial"/>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You wish to argue with someone else’s position in considerable detail.</a:t>
            </a:r>
            <a:endParaRPr/>
          </a:p>
          <a:p>
            <a:pPr indent="-127000" lvl="0" marL="91440" rtl="0" algn="l">
              <a:lnSpc>
                <a:spcPct val="90000"/>
              </a:lnSpc>
              <a:spcBef>
                <a:spcPts val="1400"/>
              </a:spcBef>
              <a:spcAft>
                <a:spcPts val="0"/>
              </a:spcAft>
              <a:buSzPts val="2000"/>
              <a:buFont typeface="Noto Sans Symbols"/>
              <a:buChar char="❑"/>
            </a:pPr>
            <a:r>
              <a:rPr lang="en-US">
                <a:latin typeface="Arial"/>
                <a:ea typeface="Arial"/>
                <a:cs typeface="Arial"/>
                <a:sym typeface="Arial"/>
              </a:rPr>
              <a:t>Research that involves participants to help foreground the unique voices and perspectives of the participants.</a:t>
            </a:r>
            <a:endParaRPr/>
          </a:p>
          <a:p>
            <a:pPr indent="0" lvl="0" marL="91440" rtl="0" algn="l">
              <a:lnSpc>
                <a:spcPct val="90000"/>
              </a:lnSpc>
              <a:spcBef>
                <a:spcPts val="1400"/>
              </a:spcBef>
              <a:spcAft>
                <a:spcPts val="0"/>
              </a:spcAft>
              <a:buSzPts val="20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3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QUOTATIONS</a:t>
            </a:r>
            <a:endParaRPr b="1" sz="3600">
              <a:latin typeface="Arial"/>
              <a:ea typeface="Arial"/>
              <a:cs typeface="Arial"/>
              <a:sym typeface="Arial"/>
            </a:endParaRPr>
          </a:p>
        </p:txBody>
      </p:sp>
      <p:sp>
        <p:nvSpPr>
          <p:cNvPr id="250" name="Google Shape;250;p34"/>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90000"/>
              </a:lnSpc>
              <a:spcBef>
                <a:spcPts val="0"/>
              </a:spcBef>
              <a:spcAft>
                <a:spcPts val="0"/>
              </a:spcAft>
              <a:buSzPts val="2000"/>
              <a:buChar char=" "/>
            </a:pPr>
            <a:r>
              <a:rPr lang="en-US">
                <a:latin typeface="Arial"/>
                <a:ea typeface="Arial"/>
                <a:cs typeface="Arial"/>
                <a:sym typeface="Arial"/>
              </a:rPr>
              <a:t>In writing for business, quotations can help clarify a message, support an argument or add credibility. Thus, select quotes from reputable, authoritative sources or experts. Quotes should be attributed and align with the purpose, as well as support main arguments. In using quotes, it is advisable to introduce it with a brief explanation to provide context by using signal words or introductory phrases such as, “As stated by…” Also, use quotation marks (“…”) and remember to place commas and full stops inside (not outside) the closing quotation.</a:t>
            </a:r>
            <a:endParaRPr/>
          </a:p>
          <a:p>
            <a:pPr indent="-127000" lvl="0" marL="91440" rtl="0" algn="l">
              <a:lnSpc>
                <a:spcPct val="90000"/>
              </a:lnSpc>
              <a:spcBef>
                <a:spcPts val="1400"/>
              </a:spcBef>
              <a:spcAft>
                <a:spcPts val="0"/>
              </a:spcAft>
              <a:buSzPts val="2000"/>
              <a:buChar char=" "/>
            </a:pPr>
            <a:r>
              <a:rPr b="1" lang="en-US">
                <a:latin typeface="Arial"/>
                <a:ea typeface="Arial"/>
                <a:cs typeface="Arial"/>
                <a:sym typeface="Arial"/>
              </a:rPr>
              <a:t>Example</a:t>
            </a:r>
            <a:r>
              <a:rPr lang="en-US">
                <a:latin typeface="Arial"/>
                <a:ea typeface="Arial"/>
                <a:cs typeface="Arial"/>
                <a:sym typeface="Arial"/>
              </a:rPr>
              <a:t>: </a:t>
            </a:r>
            <a:endParaRPr/>
          </a:p>
          <a:p>
            <a:pPr indent="-127000" lvl="0" marL="91440" rtl="0" algn="l">
              <a:lnSpc>
                <a:spcPct val="90000"/>
              </a:lnSpc>
              <a:spcBef>
                <a:spcPts val="1400"/>
              </a:spcBef>
              <a:spcAft>
                <a:spcPts val="0"/>
              </a:spcAft>
              <a:buSzPts val="2000"/>
              <a:buChar char=" "/>
            </a:pPr>
            <a:r>
              <a:rPr b="1" lang="en-US">
                <a:latin typeface="Arial"/>
                <a:ea typeface="Arial"/>
                <a:cs typeface="Arial"/>
                <a:sym typeface="Arial"/>
              </a:rPr>
              <a:t>Wrong</a:t>
            </a:r>
            <a:r>
              <a:rPr lang="en-US">
                <a:latin typeface="Arial"/>
                <a:ea typeface="Arial"/>
                <a:cs typeface="Arial"/>
                <a:sym typeface="Arial"/>
              </a:rPr>
              <a:t>: “Listening to employees is something I effortlessly do because I understand the value of maintaining good employee relations”.</a:t>
            </a:r>
            <a:endParaRPr/>
          </a:p>
          <a:p>
            <a:pPr indent="-127000" lvl="0" marL="91440" rtl="0" algn="l">
              <a:lnSpc>
                <a:spcPct val="90000"/>
              </a:lnSpc>
              <a:spcBef>
                <a:spcPts val="1400"/>
              </a:spcBef>
              <a:spcAft>
                <a:spcPts val="0"/>
              </a:spcAft>
              <a:buSzPts val="2000"/>
              <a:buChar char=" "/>
            </a:pPr>
            <a:r>
              <a:rPr b="1" lang="en-US">
                <a:latin typeface="Arial"/>
                <a:ea typeface="Arial"/>
                <a:cs typeface="Arial"/>
                <a:sym typeface="Arial"/>
              </a:rPr>
              <a:t>Correct</a:t>
            </a:r>
            <a:r>
              <a:rPr lang="en-US">
                <a:latin typeface="Arial"/>
                <a:ea typeface="Arial"/>
                <a:cs typeface="Arial"/>
                <a:sym typeface="Arial"/>
              </a:rPr>
              <a:t>: “Listening to employees is something I effortlessly do because I understand the value of maintaining good employee relations.”</a:t>
            </a:r>
            <a:endParaRPr/>
          </a:p>
          <a:p>
            <a:pPr indent="0" lvl="0" marL="91440" rtl="0" algn="l">
              <a:lnSpc>
                <a:spcPct val="90000"/>
              </a:lnSpc>
              <a:spcBef>
                <a:spcPts val="1400"/>
              </a:spcBef>
              <a:spcAft>
                <a:spcPts val="0"/>
              </a:spcAft>
              <a:buSzPts val="20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3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QUOTATIONS</a:t>
            </a:r>
            <a:endParaRPr b="1" sz="3600">
              <a:latin typeface="Arial"/>
              <a:ea typeface="Arial"/>
              <a:cs typeface="Arial"/>
              <a:sym typeface="Arial"/>
            </a:endParaRPr>
          </a:p>
        </p:txBody>
      </p:sp>
      <p:sp>
        <p:nvSpPr>
          <p:cNvPr id="256" name="Google Shape;256;p35"/>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ERRORS IN QUOTATIONS</a:t>
            </a:r>
            <a:endParaRPr b="1" sz="2800">
              <a:latin typeface="Arial"/>
              <a:ea typeface="Arial"/>
              <a:cs typeface="Arial"/>
              <a:sym typeface="Arial"/>
            </a:endParaRPr>
          </a:p>
        </p:txBody>
      </p:sp>
      <p:pic>
        <p:nvPicPr>
          <p:cNvPr descr="My first sysadmin &lt;strong&gt;mistake&lt;/strong&gt; | Opensource.com" id="257" name="Google Shape;257;p35"/>
          <p:cNvPicPr preferRelativeResize="0"/>
          <p:nvPr>
            <p:ph idx="2" type="body"/>
          </p:nvPr>
        </p:nvPicPr>
        <p:blipFill rotWithShape="1">
          <a:blip r:embed="rId3">
            <a:alphaModFix/>
          </a:blip>
          <a:srcRect b="0" l="0" r="0" t="0"/>
          <a:stretch/>
        </p:blipFill>
        <p:spPr>
          <a:xfrm>
            <a:off x="723207" y="2582334"/>
            <a:ext cx="5312468" cy="3294764"/>
          </a:xfrm>
          <a:prstGeom prst="rect">
            <a:avLst/>
          </a:prstGeom>
          <a:noFill/>
          <a:ln>
            <a:noFill/>
          </a:ln>
        </p:spPr>
      </p:pic>
      <p:sp>
        <p:nvSpPr>
          <p:cNvPr id="258" name="Google Shape;258;p35"/>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ERRORS IN QUOTATIONS</a:t>
            </a:r>
            <a:endParaRPr b="1" sz="2800">
              <a:latin typeface="Arial"/>
              <a:ea typeface="Arial"/>
              <a:cs typeface="Arial"/>
              <a:sym typeface="Arial"/>
            </a:endParaRPr>
          </a:p>
        </p:txBody>
      </p:sp>
      <p:sp>
        <p:nvSpPr>
          <p:cNvPr id="259" name="Google Shape;259;p35"/>
          <p:cNvSpPr txBox="1"/>
          <p:nvPr>
            <p:ph idx="4" type="body"/>
          </p:nvPr>
        </p:nvSpPr>
        <p:spPr>
          <a:xfrm>
            <a:off x="6217919" y="2582334"/>
            <a:ext cx="5270269" cy="3378200"/>
          </a:xfrm>
          <a:prstGeom prst="rect">
            <a:avLst/>
          </a:prstGeom>
          <a:noFill/>
          <a:ln>
            <a:noFill/>
          </a:ln>
        </p:spPr>
        <p:txBody>
          <a:bodyPr anchorCtr="0" anchor="t" bIns="45700" lIns="0" spcFirstLastPara="1" rIns="0" wrap="square" tIns="45700">
            <a:normAutofit fontScale="92500" lnSpcReduction="20000"/>
          </a:bodyPr>
          <a:lstStyle/>
          <a:p>
            <a:pPr indent="-140970" lvl="0" marL="91440" rtl="0" algn="l">
              <a:lnSpc>
                <a:spcPct val="90000"/>
              </a:lnSpc>
              <a:spcBef>
                <a:spcPts val="0"/>
              </a:spcBef>
              <a:spcAft>
                <a:spcPts val="0"/>
              </a:spcAft>
              <a:buSzPct val="100000"/>
              <a:buChar char=" "/>
            </a:pPr>
            <a:r>
              <a:rPr lang="en-US" sz="2400">
                <a:latin typeface="Arial"/>
                <a:ea typeface="Arial"/>
                <a:cs typeface="Arial"/>
                <a:sym typeface="Arial"/>
              </a:rPr>
              <a:t>One of the mistakes novice writers make is to use so many quotes that they choke their writing. Quotes should be used strategically, sparingly and only for emphasis. Another thing to consider regarding quotations is whether to include them within your paragraph or indent so that they stand alone. You should indent (block quotes) if the quote is longer than four lines. When you block or indent a quotation, do not use quotation marks. Here is an example</a:t>
            </a:r>
            <a:r>
              <a:rPr lang="en-US" sz="2400"/>
              <a:t> of how an author can use a block quote:</a:t>
            </a:r>
            <a:endParaRPr/>
          </a:p>
          <a:p>
            <a:pPr indent="0" lvl="0" marL="91440" rtl="0" algn="l">
              <a:lnSpc>
                <a:spcPct val="90000"/>
              </a:lnSpc>
              <a:spcBef>
                <a:spcPts val="1400"/>
              </a:spcBef>
              <a:spcAft>
                <a:spcPts val="0"/>
              </a:spcAft>
              <a:buSzPct val="1000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3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QUOTATIONS</a:t>
            </a:r>
            <a:endParaRPr b="1" sz="3600">
              <a:latin typeface="Arial"/>
              <a:ea typeface="Arial"/>
              <a:cs typeface="Arial"/>
              <a:sym typeface="Arial"/>
            </a:endParaRPr>
          </a:p>
        </p:txBody>
      </p:sp>
      <p:sp>
        <p:nvSpPr>
          <p:cNvPr id="265" name="Google Shape;265;p36"/>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BLOCK QUOTES</a:t>
            </a:r>
            <a:endParaRPr b="1" sz="2800">
              <a:latin typeface="Arial"/>
              <a:ea typeface="Arial"/>
              <a:cs typeface="Arial"/>
              <a:sym typeface="Arial"/>
            </a:endParaRPr>
          </a:p>
        </p:txBody>
      </p:sp>
      <p:sp>
        <p:nvSpPr>
          <p:cNvPr id="266" name="Google Shape;266;p36"/>
          <p:cNvSpPr txBox="1"/>
          <p:nvPr>
            <p:ph idx="2" type="body"/>
          </p:nvPr>
        </p:nvSpPr>
        <p:spPr>
          <a:xfrm>
            <a:off x="174567" y="2582333"/>
            <a:ext cx="5860473" cy="3735339"/>
          </a:xfrm>
          <a:prstGeom prst="rect">
            <a:avLst/>
          </a:prstGeom>
          <a:noFill/>
          <a:ln>
            <a:noFill/>
          </a:ln>
        </p:spPr>
        <p:txBody>
          <a:bodyPr anchorCtr="0" anchor="t" bIns="45700" lIns="0" spcFirstLastPara="1" rIns="0" wrap="square" tIns="45700">
            <a:normAutofit lnSpcReduction="10000"/>
          </a:bodyPr>
          <a:lstStyle/>
          <a:p>
            <a:pPr indent="-127000" lvl="0" marL="91440" rtl="0" algn="l">
              <a:lnSpc>
                <a:spcPct val="90000"/>
              </a:lnSpc>
              <a:spcBef>
                <a:spcPts val="0"/>
              </a:spcBef>
              <a:spcAft>
                <a:spcPts val="0"/>
              </a:spcAft>
              <a:buSzPts val="2000"/>
              <a:buChar char=" "/>
            </a:pPr>
            <a:r>
              <a:rPr lang="en-US">
                <a:latin typeface="Arial"/>
                <a:ea typeface="Arial"/>
                <a:cs typeface="Arial"/>
                <a:sym typeface="Arial"/>
              </a:rPr>
              <a:t>Majimbo (2024) suggests that the integration of digital tools is essential for modern business operations as seen below:</a:t>
            </a:r>
            <a:endParaRPr/>
          </a:p>
          <a:p>
            <a:pPr indent="-182880" lvl="2" marL="566928" rtl="0" algn="l">
              <a:lnSpc>
                <a:spcPct val="90000"/>
              </a:lnSpc>
              <a:spcBef>
                <a:spcPts val="400"/>
              </a:spcBef>
              <a:spcAft>
                <a:spcPts val="0"/>
              </a:spcAft>
              <a:buSzPts val="2000"/>
              <a:buChar char="◦"/>
            </a:pPr>
            <a:r>
              <a:rPr lang="en-US" sz="2000">
                <a:latin typeface="Arial"/>
                <a:ea typeface="Arial"/>
                <a:cs typeface="Arial"/>
                <a:sym typeface="Arial"/>
              </a:rPr>
              <a:t>As businesses evolve in the digital age, leveraging technology not only enhances productivity but also provides a competitive edge. Companies that implement advanced information systems can streamline their operations, foster stronger customer relationships, and improve decision-making through data-driven insights. In this context, digital transformation is no longer optional but a strategic necessity for long-term success.</a:t>
            </a:r>
            <a:endParaRPr/>
          </a:p>
          <a:p>
            <a:pPr indent="0" lvl="0" marL="91440" rtl="0" algn="l">
              <a:lnSpc>
                <a:spcPct val="90000"/>
              </a:lnSpc>
              <a:spcBef>
                <a:spcPts val="1600"/>
              </a:spcBef>
              <a:spcAft>
                <a:spcPts val="0"/>
              </a:spcAft>
              <a:buSzPts val="2000"/>
              <a:buNone/>
            </a:pPr>
            <a:r>
              <a:t/>
            </a:r>
            <a:endParaRPr/>
          </a:p>
        </p:txBody>
      </p:sp>
      <p:sp>
        <p:nvSpPr>
          <p:cNvPr id="267" name="Google Shape;267;p36"/>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BLOCK QUOTES</a:t>
            </a:r>
            <a:endParaRPr b="1" sz="2800">
              <a:latin typeface="Arial"/>
              <a:ea typeface="Arial"/>
              <a:cs typeface="Arial"/>
              <a:sym typeface="Arial"/>
            </a:endParaRPr>
          </a:p>
        </p:txBody>
      </p:sp>
      <p:pic>
        <p:nvPicPr>
          <p:cNvPr descr="MLA: Quotations and Citations | Boundless Writing" id="268" name="Google Shape;268;p36"/>
          <p:cNvPicPr preferRelativeResize="0"/>
          <p:nvPr>
            <p:ph idx="4" type="body"/>
          </p:nvPr>
        </p:nvPicPr>
        <p:blipFill rotWithShape="1">
          <a:blip r:embed="rId3">
            <a:alphaModFix/>
          </a:blip>
          <a:srcRect b="0" l="0" r="0" t="0"/>
          <a:stretch/>
        </p:blipFill>
        <p:spPr>
          <a:xfrm>
            <a:off x="6218238" y="2510444"/>
            <a:ext cx="5386329" cy="374904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3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PARAGRAPHING</a:t>
            </a:r>
            <a:endParaRPr b="1" sz="3600">
              <a:latin typeface="Arial"/>
              <a:ea typeface="Arial"/>
              <a:cs typeface="Arial"/>
              <a:sym typeface="Arial"/>
            </a:endParaRPr>
          </a:p>
        </p:txBody>
      </p:sp>
      <p:sp>
        <p:nvSpPr>
          <p:cNvPr id="274" name="Google Shape;274;p37"/>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PARAGRAPHS</a:t>
            </a:r>
            <a:endParaRPr b="1" sz="2800">
              <a:latin typeface="Arial"/>
              <a:ea typeface="Arial"/>
              <a:cs typeface="Arial"/>
              <a:sym typeface="Arial"/>
            </a:endParaRPr>
          </a:p>
        </p:txBody>
      </p:sp>
      <p:pic>
        <p:nvPicPr>
          <p:cNvPr descr="PEEL Paragraph Writing - Virtual Library" id="275" name="Google Shape;275;p37"/>
          <p:cNvPicPr preferRelativeResize="0"/>
          <p:nvPr>
            <p:ph idx="2" type="body"/>
          </p:nvPr>
        </p:nvPicPr>
        <p:blipFill rotWithShape="1">
          <a:blip r:embed="rId3">
            <a:alphaModFix/>
          </a:blip>
          <a:srcRect b="0" l="0" r="0" t="0"/>
          <a:stretch/>
        </p:blipFill>
        <p:spPr>
          <a:xfrm>
            <a:off x="681644" y="2691026"/>
            <a:ext cx="5353396" cy="3510269"/>
          </a:xfrm>
          <a:prstGeom prst="rect">
            <a:avLst/>
          </a:prstGeom>
          <a:noFill/>
          <a:ln>
            <a:noFill/>
          </a:ln>
        </p:spPr>
      </p:pic>
      <p:sp>
        <p:nvSpPr>
          <p:cNvPr id="276" name="Google Shape;276;p37"/>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PARAGRAPHS</a:t>
            </a:r>
            <a:endParaRPr b="1" sz="2800">
              <a:latin typeface="Arial"/>
              <a:ea typeface="Arial"/>
              <a:cs typeface="Arial"/>
              <a:sym typeface="Arial"/>
            </a:endParaRPr>
          </a:p>
        </p:txBody>
      </p:sp>
      <p:sp>
        <p:nvSpPr>
          <p:cNvPr id="277" name="Google Shape;277;p37"/>
          <p:cNvSpPr txBox="1"/>
          <p:nvPr>
            <p:ph idx="4" type="body"/>
          </p:nvPr>
        </p:nvSpPr>
        <p:spPr>
          <a:xfrm>
            <a:off x="6217919" y="2582334"/>
            <a:ext cx="5295207" cy="3378200"/>
          </a:xfrm>
          <a:prstGeom prst="rect">
            <a:avLst/>
          </a:prstGeom>
          <a:noFill/>
          <a:ln>
            <a:noFill/>
          </a:ln>
        </p:spPr>
        <p:txBody>
          <a:bodyPr anchorCtr="0" anchor="t" bIns="45700" lIns="0" spcFirstLastPara="1" rIns="0" wrap="square" tIns="45700">
            <a:normAutofit fontScale="92500" lnSpcReduction="10000"/>
          </a:bodyPr>
          <a:lstStyle/>
          <a:p>
            <a:pPr indent="-140970" lvl="0" marL="91440" rtl="0" algn="l">
              <a:lnSpc>
                <a:spcPct val="90000"/>
              </a:lnSpc>
              <a:spcBef>
                <a:spcPts val="0"/>
              </a:spcBef>
              <a:spcAft>
                <a:spcPts val="0"/>
              </a:spcAft>
              <a:buSzPct val="100000"/>
              <a:buChar char=" "/>
            </a:pPr>
            <a:r>
              <a:rPr lang="en-US" sz="2400">
                <a:latin typeface="Arial"/>
                <a:ea typeface="Arial"/>
                <a:cs typeface="Arial"/>
                <a:sym typeface="Arial"/>
              </a:rPr>
              <a:t>Paragraphs are distinct sections of writing which consist of one or more sentences and deal with one theme. Paragraphs start on a new line and this is regarded as a paragraph break. Smith (2019) refers to them as “the building blocks of all business documents.” The author states that paragraphs may differ in form and length, but all effective paragraphs must contain unity, coherence and organization.</a:t>
            </a:r>
            <a:endParaRPr/>
          </a:p>
          <a:p>
            <a:pPr indent="0" lvl="0" marL="91440" rtl="0" algn="l">
              <a:lnSpc>
                <a:spcPct val="90000"/>
              </a:lnSpc>
              <a:spcBef>
                <a:spcPts val="1400"/>
              </a:spcBef>
              <a:spcAft>
                <a:spcPts val="0"/>
              </a:spcAft>
              <a:buSzPct val="1000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3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PARAGRAPHING</a:t>
            </a:r>
            <a:endParaRPr b="1" sz="3600">
              <a:latin typeface="Arial"/>
              <a:ea typeface="Arial"/>
              <a:cs typeface="Arial"/>
              <a:sym typeface="Arial"/>
            </a:endParaRPr>
          </a:p>
        </p:txBody>
      </p:sp>
      <p:sp>
        <p:nvSpPr>
          <p:cNvPr id="283" name="Google Shape;283;p38"/>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UNITY</a:t>
            </a:r>
            <a:endParaRPr b="1" sz="2800">
              <a:latin typeface="Arial"/>
              <a:ea typeface="Arial"/>
              <a:cs typeface="Arial"/>
              <a:sym typeface="Arial"/>
            </a:endParaRPr>
          </a:p>
        </p:txBody>
      </p:sp>
      <p:sp>
        <p:nvSpPr>
          <p:cNvPr id="284" name="Google Shape;284;p38"/>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fontScale="92500"/>
          </a:bodyPr>
          <a:lstStyle/>
          <a:p>
            <a:pPr indent="-140970" lvl="0" marL="91440" rtl="0" algn="l">
              <a:lnSpc>
                <a:spcPct val="90000"/>
              </a:lnSpc>
              <a:spcBef>
                <a:spcPts val="0"/>
              </a:spcBef>
              <a:spcAft>
                <a:spcPts val="0"/>
              </a:spcAft>
              <a:buSzPct val="100000"/>
              <a:buChar char=" "/>
            </a:pPr>
            <a:r>
              <a:rPr lang="en-US" sz="2400">
                <a:latin typeface="Arial"/>
                <a:ea typeface="Arial"/>
                <a:cs typeface="Arial"/>
                <a:sym typeface="Arial"/>
              </a:rPr>
              <a:t>A paragraph is unified by a topic sentence, support sentences and concluding sentence. The topic sentence is often the first and carries the meaning of the paragraph. Support sentences then come in to develop the topic sentence by use of examples, statistics, facts, illustrations and so on. It is advisable to deal with one point, idea, or theme per paragraph. </a:t>
            </a:r>
            <a:endParaRPr/>
          </a:p>
          <a:p>
            <a:pPr indent="0" lvl="0" marL="91440" rtl="0" algn="l">
              <a:lnSpc>
                <a:spcPct val="90000"/>
              </a:lnSpc>
              <a:spcBef>
                <a:spcPts val="1400"/>
              </a:spcBef>
              <a:spcAft>
                <a:spcPts val="0"/>
              </a:spcAft>
              <a:buSzPct val="100000"/>
              <a:buNone/>
            </a:pPr>
            <a:r>
              <a:t/>
            </a:r>
            <a:endParaRPr/>
          </a:p>
        </p:txBody>
      </p:sp>
      <p:sp>
        <p:nvSpPr>
          <p:cNvPr id="285" name="Google Shape;285;p38"/>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UNITY</a:t>
            </a:r>
            <a:endParaRPr b="1" sz="2800">
              <a:latin typeface="Arial"/>
              <a:ea typeface="Arial"/>
              <a:cs typeface="Arial"/>
              <a:sym typeface="Arial"/>
            </a:endParaRPr>
          </a:p>
        </p:txBody>
      </p:sp>
      <p:pic>
        <p:nvPicPr>
          <p:cNvPr descr="Common Core Aligned &lt;strong&gt;Paragraphs&lt;/strong&gt; and Pigs: Teaching Paragraph Writing ..." id="286" name="Google Shape;286;p38"/>
          <p:cNvPicPr preferRelativeResize="0"/>
          <p:nvPr>
            <p:ph idx="4" type="body"/>
          </p:nvPr>
        </p:nvPicPr>
        <p:blipFill rotWithShape="1">
          <a:blip r:embed="rId3">
            <a:alphaModFix/>
          </a:blip>
          <a:srcRect b="0" l="0" r="0" t="0"/>
          <a:stretch/>
        </p:blipFill>
        <p:spPr>
          <a:xfrm>
            <a:off x="6309360" y="2582334"/>
            <a:ext cx="4921135" cy="312851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PARAGRAPHING</a:t>
            </a:r>
            <a:endParaRPr b="1" sz="3600">
              <a:latin typeface="Arial"/>
              <a:ea typeface="Arial"/>
              <a:cs typeface="Arial"/>
              <a:sym typeface="Arial"/>
            </a:endParaRPr>
          </a:p>
        </p:txBody>
      </p:sp>
      <p:sp>
        <p:nvSpPr>
          <p:cNvPr id="292" name="Google Shape;292;p39"/>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UNITY</a:t>
            </a:r>
            <a:endParaRPr b="1" sz="2800">
              <a:latin typeface="Arial"/>
              <a:ea typeface="Arial"/>
              <a:cs typeface="Arial"/>
              <a:sym typeface="Arial"/>
            </a:endParaRPr>
          </a:p>
        </p:txBody>
      </p:sp>
      <p:pic>
        <p:nvPicPr>
          <p:cNvPr descr="Savvy in Second: Stoplight &lt;strong&gt;Paragraphs&lt;/strong&gt;: Helping Structure Writing" id="293" name="Google Shape;293;p39"/>
          <p:cNvPicPr preferRelativeResize="0"/>
          <p:nvPr>
            <p:ph idx="2" type="body"/>
          </p:nvPr>
        </p:nvPicPr>
        <p:blipFill rotWithShape="1">
          <a:blip r:embed="rId3">
            <a:alphaModFix/>
          </a:blip>
          <a:srcRect b="0" l="0" r="0" t="0"/>
          <a:stretch/>
        </p:blipFill>
        <p:spPr>
          <a:xfrm>
            <a:off x="1014153" y="2419004"/>
            <a:ext cx="4438996" cy="3458094"/>
          </a:xfrm>
          <a:prstGeom prst="rect">
            <a:avLst/>
          </a:prstGeom>
          <a:noFill/>
          <a:ln>
            <a:noFill/>
          </a:ln>
        </p:spPr>
      </p:pic>
      <p:sp>
        <p:nvSpPr>
          <p:cNvPr id="294" name="Google Shape;294;p39"/>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UNITY</a:t>
            </a:r>
            <a:endParaRPr b="1" sz="2800">
              <a:latin typeface="Arial"/>
              <a:ea typeface="Arial"/>
              <a:cs typeface="Arial"/>
              <a:sym typeface="Arial"/>
            </a:endParaRPr>
          </a:p>
        </p:txBody>
      </p:sp>
      <p:sp>
        <p:nvSpPr>
          <p:cNvPr id="295" name="Google Shape;295;p39"/>
          <p:cNvSpPr txBox="1"/>
          <p:nvPr>
            <p:ph idx="4" type="body"/>
          </p:nvPr>
        </p:nvSpPr>
        <p:spPr>
          <a:xfrm>
            <a:off x="6035039" y="2582334"/>
            <a:ext cx="5569527" cy="3378200"/>
          </a:xfrm>
          <a:prstGeom prst="rect">
            <a:avLst/>
          </a:prstGeom>
          <a:noFill/>
          <a:ln>
            <a:noFill/>
          </a:ln>
        </p:spPr>
        <p:txBody>
          <a:bodyPr anchorCtr="0" anchor="t" bIns="45700" lIns="0" spcFirstLastPara="1" rIns="0" wrap="square" tIns="45700">
            <a:normAutofit fontScale="92500" lnSpcReduction="10000"/>
          </a:bodyPr>
          <a:lstStyle/>
          <a:p>
            <a:pPr indent="-140970" lvl="0" marL="0" rtl="0" algn="just">
              <a:lnSpc>
                <a:spcPct val="107000"/>
              </a:lnSpc>
              <a:spcBef>
                <a:spcPts val="0"/>
              </a:spcBef>
              <a:spcAft>
                <a:spcPts val="0"/>
              </a:spcAft>
              <a:buSzPct val="100000"/>
              <a:buChar char=" "/>
            </a:pPr>
            <a:r>
              <a:rPr lang="en-US" sz="2400">
                <a:solidFill>
                  <a:srgbClr val="373D3F"/>
                </a:solidFill>
                <a:latin typeface="Arial"/>
                <a:ea typeface="Arial"/>
                <a:cs typeface="Arial"/>
                <a:sym typeface="Arial"/>
              </a:rPr>
              <a:t>Cruthers (2021) suggests the following three uses of a topic sentence:</a:t>
            </a:r>
            <a:endParaRPr sz="2400">
              <a:latin typeface="Arial"/>
              <a:ea typeface="Arial"/>
              <a:cs typeface="Arial"/>
              <a:sym typeface="Arial"/>
            </a:endParaRPr>
          </a:p>
          <a:p>
            <a:pPr indent="-342900" lvl="0" marL="342900" rtl="0" algn="just">
              <a:lnSpc>
                <a:spcPct val="107000"/>
              </a:lnSpc>
              <a:spcBef>
                <a:spcPts val="1200"/>
              </a:spcBef>
              <a:spcAft>
                <a:spcPts val="0"/>
              </a:spcAft>
              <a:buSzPct val="100000"/>
              <a:buFont typeface="Noto Sans Symbols"/>
              <a:buChar char="∙"/>
            </a:pPr>
            <a:r>
              <a:rPr lang="en-US" sz="2400">
                <a:solidFill>
                  <a:srgbClr val="373D3F"/>
                </a:solidFill>
                <a:latin typeface="Arial"/>
                <a:ea typeface="Arial"/>
                <a:cs typeface="Arial"/>
                <a:sym typeface="Arial"/>
              </a:rPr>
              <a:t>Informs the reader of the paragraph’s direction.</a:t>
            </a:r>
            <a:endParaRPr sz="2400">
              <a:latin typeface="Arial"/>
              <a:ea typeface="Arial"/>
              <a:cs typeface="Arial"/>
              <a:sym typeface="Arial"/>
            </a:endParaRPr>
          </a:p>
          <a:p>
            <a:pPr indent="-342900" lvl="0" marL="342900" rtl="0" algn="just">
              <a:lnSpc>
                <a:spcPct val="107000"/>
              </a:lnSpc>
              <a:spcBef>
                <a:spcPts val="1200"/>
              </a:spcBef>
              <a:spcAft>
                <a:spcPts val="0"/>
              </a:spcAft>
              <a:buSzPct val="100000"/>
              <a:buFont typeface="Noto Sans Symbols"/>
              <a:buChar char="∙"/>
            </a:pPr>
            <a:r>
              <a:rPr lang="en-US" sz="2400">
                <a:solidFill>
                  <a:srgbClr val="373D3F"/>
                </a:solidFill>
                <a:latin typeface="Arial"/>
                <a:ea typeface="Arial"/>
                <a:cs typeface="Arial"/>
                <a:sym typeface="Arial"/>
              </a:rPr>
              <a:t>Guides the reader through the major points that support the writer’s purpose.</a:t>
            </a:r>
            <a:endParaRPr sz="2400">
              <a:latin typeface="Arial"/>
              <a:ea typeface="Arial"/>
              <a:cs typeface="Arial"/>
              <a:sym typeface="Arial"/>
            </a:endParaRPr>
          </a:p>
          <a:p>
            <a:pPr indent="-342900" lvl="0" marL="342900" rtl="0" algn="just">
              <a:lnSpc>
                <a:spcPct val="107000"/>
              </a:lnSpc>
              <a:spcBef>
                <a:spcPts val="1200"/>
              </a:spcBef>
              <a:spcAft>
                <a:spcPts val="0"/>
              </a:spcAft>
              <a:buSzPct val="100000"/>
              <a:buFont typeface="Noto Sans Symbols"/>
              <a:buChar char="∙"/>
            </a:pPr>
            <a:r>
              <a:rPr lang="en-US" sz="2400">
                <a:solidFill>
                  <a:srgbClr val="373D3F"/>
                </a:solidFill>
                <a:latin typeface="Arial"/>
                <a:ea typeface="Arial"/>
                <a:cs typeface="Arial"/>
                <a:sym typeface="Arial"/>
              </a:rPr>
              <a:t>Places boundaries on the paragraph’s content.</a:t>
            </a:r>
            <a:endParaRPr sz="2400">
              <a:latin typeface="Arial"/>
              <a:ea typeface="Arial"/>
              <a:cs typeface="Arial"/>
              <a:sym typeface="Arial"/>
            </a:endParaRPr>
          </a:p>
          <a:p>
            <a:pPr indent="0" lvl="0" marL="91440" rtl="0" algn="l">
              <a:lnSpc>
                <a:spcPct val="90000"/>
              </a:lnSpc>
              <a:spcBef>
                <a:spcPts val="1200"/>
              </a:spcBef>
              <a:spcAft>
                <a:spcPts val="0"/>
              </a:spcAft>
              <a:buSzPct val="100000"/>
              <a:buNone/>
            </a:pPr>
            <a:r>
              <a:t/>
            </a:r>
            <a:endParaRPr>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40"/>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PARAGRAPHING</a:t>
            </a:r>
            <a:endParaRPr b="1" sz="3600">
              <a:latin typeface="Arial"/>
              <a:ea typeface="Arial"/>
              <a:cs typeface="Arial"/>
              <a:sym typeface="Arial"/>
            </a:endParaRPr>
          </a:p>
        </p:txBody>
      </p:sp>
      <p:sp>
        <p:nvSpPr>
          <p:cNvPr id="301" name="Google Shape;301;p40"/>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ORGANIZATION</a:t>
            </a:r>
            <a:endParaRPr b="1" sz="2800">
              <a:latin typeface="Arial"/>
              <a:ea typeface="Arial"/>
              <a:cs typeface="Arial"/>
              <a:sym typeface="Arial"/>
            </a:endParaRPr>
          </a:p>
        </p:txBody>
      </p:sp>
      <p:sp>
        <p:nvSpPr>
          <p:cNvPr id="302" name="Google Shape;302;p40"/>
          <p:cNvSpPr txBox="1"/>
          <p:nvPr>
            <p:ph idx="2" type="body"/>
          </p:nvPr>
        </p:nvSpPr>
        <p:spPr>
          <a:xfrm>
            <a:off x="714895" y="2582334"/>
            <a:ext cx="5320145" cy="3378200"/>
          </a:xfrm>
          <a:prstGeom prst="rect">
            <a:avLst/>
          </a:prstGeom>
          <a:noFill/>
          <a:ln>
            <a:noFill/>
          </a:ln>
        </p:spPr>
        <p:txBody>
          <a:bodyPr anchorCtr="0" anchor="t" bIns="45700" lIns="0" spcFirstLastPara="1" rIns="0" wrap="square" tIns="45700">
            <a:normAutofit fontScale="92500" lnSpcReduction="10000"/>
          </a:bodyPr>
          <a:lstStyle/>
          <a:p>
            <a:pPr indent="-140970" lvl="0" marL="91440" rtl="0" algn="l">
              <a:lnSpc>
                <a:spcPct val="90000"/>
              </a:lnSpc>
              <a:spcBef>
                <a:spcPts val="0"/>
              </a:spcBef>
              <a:spcAft>
                <a:spcPts val="0"/>
              </a:spcAft>
              <a:buSzPct val="100000"/>
              <a:buChar char=" "/>
            </a:pPr>
            <a:r>
              <a:rPr lang="en-US" sz="2400">
                <a:latin typeface="Arial"/>
                <a:ea typeface="Arial"/>
                <a:cs typeface="Arial"/>
                <a:sym typeface="Arial"/>
              </a:rPr>
              <a:t>Business information is organized using direct or indirect paragraphs. In direct paragraphs, the topic sentence comes first, followed by the supporting sentences, while the opposite happens in indirect paragraphs where the supporting sentences come first. Most business writing (such as routine communication or positive messages) uses direct paragraphs. Negative news is best delivered by indirect paragraphs. </a:t>
            </a:r>
            <a:endParaRPr/>
          </a:p>
          <a:p>
            <a:pPr indent="0" lvl="0" marL="91440" rtl="0" algn="l">
              <a:lnSpc>
                <a:spcPct val="90000"/>
              </a:lnSpc>
              <a:spcBef>
                <a:spcPts val="1400"/>
              </a:spcBef>
              <a:spcAft>
                <a:spcPts val="0"/>
              </a:spcAft>
              <a:buSzPct val="100000"/>
              <a:buNone/>
            </a:pPr>
            <a:r>
              <a:t/>
            </a:r>
            <a:endParaRPr/>
          </a:p>
        </p:txBody>
      </p:sp>
      <p:sp>
        <p:nvSpPr>
          <p:cNvPr id="303" name="Google Shape;303;p40"/>
          <p:cNvSpPr txBox="1"/>
          <p:nvPr>
            <p:ph idx="3" type="body"/>
          </p:nvPr>
        </p:nvSpPr>
        <p:spPr>
          <a:xfrm>
            <a:off x="6475614" y="1846052"/>
            <a:ext cx="4680065"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ORGANIZATION</a:t>
            </a:r>
            <a:endParaRPr b="1" sz="2800">
              <a:latin typeface="Arial"/>
              <a:ea typeface="Arial"/>
              <a:cs typeface="Arial"/>
              <a:sym typeface="Arial"/>
            </a:endParaRPr>
          </a:p>
        </p:txBody>
      </p:sp>
      <p:pic>
        <p:nvPicPr>
          <p:cNvPr descr="&lt;strong&gt;Organizing&lt;/strong&gt; | Basic Reading and Writing" id="304" name="Google Shape;304;p40"/>
          <p:cNvPicPr preferRelativeResize="0"/>
          <p:nvPr>
            <p:ph idx="4" type="body"/>
          </p:nvPr>
        </p:nvPicPr>
        <p:blipFill rotWithShape="1">
          <a:blip r:embed="rId3">
            <a:alphaModFix/>
          </a:blip>
          <a:srcRect b="0" l="0" r="0" t="0"/>
          <a:stretch/>
        </p:blipFill>
        <p:spPr>
          <a:xfrm>
            <a:off x="6475615" y="2369127"/>
            <a:ext cx="4680065" cy="359193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4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PARAGRAPHING</a:t>
            </a:r>
            <a:endParaRPr b="1" sz="3600">
              <a:latin typeface="Arial"/>
              <a:ea typeface="Arial"/>
              <a:cs typeface="Arial"/>
              <a:sym typeface="Arial"/>
            </a:endParaRPr>
          </a:p>
        </p:txBody>
      </p:sp>
      <p:sp>
        <p:nvSpPr>
          <p:cNvPr id="310" name="Google Shape;310;p41"/>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COHERENCE</a:t>
            </a:r>
            <a:endParaRPr b="1" sz="2800">
              <a:latin typeface="Arial"/>
              <a:ea typeface="Arial"/>
              <a:cs typeface="Arial"/>
              <a:sym typeface="Arial"/>
            </a:endParaRPr>
          </a:p>
        </p:txBody>
      </p:sp>
      <p:pic>
        <p:nvPicPr>
          <p:cNvPr descr="Unit 15: Sentences and &lt;strong&gt;Paragraphs&lt;/strong&gt; – Communication at Work" id="311" name="Google Shape;311;p41"/>
          <p:cNvPicPr preferRelativeResize="0"/>
          <p:nvPr>
            <p:ph idx="2" type="body"/>
          </p:nvPr>
        </p:nvPicPr>
        <p:blipFill rotWithShape="1">
          <a:blip r:embed="rId3">
            <a:alphaModFix/>
          </a:blip>
          <a:srcRect b="0" l="0" r="0" t="0"/>
          <a:stretch/>
        </p:blipFill>
        <p:spPr>
          <a:xfrm>
            <a:off x="665018" y="2582334"/>
            <a:ext cx="5370657" cy="3419455"/>
          </a:xfrm>
          <a:prstGeom prst="rect">
            <a:avLst/>
          </a:prstGeom>
          <a:noFill/>
          <a:ln>
            <a:noFill/>
          </a:ln>
        </p:spPr>
      </p:pic>
      <p:sp>
        <p:nvSpPr>
          <p:cNvPr id="312" name="Google Shape;312;p41"/>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COHERENCE</a:t>
            </a:r>
            <a:endParaRPr b="1" sz="2800">
              <a:latin typeface="Arial"/>
              <a:ea typeface="Arial"/>
              <a:cs typeface="Arial"/>
              <a:sym typeface="Arial"/>
            </a:endParaRPr>
          </a:p>
        </p:txBody>
      </p:sp>
      <p:sp>
        <p:nvSpPr>
          <p:cNvPr id="313" name="Google Shape;313;p41"/>
          <p:cNvSpPr txBox="1"/>
          <p:nvPr>
            <p:ph idx="4" type="body"/>
          </p:nvPr>
        </p:nvSpPr>
        <p:spPr>
          <a:xfrm>
            <a:off x="6217920" y="2582334"/>
            <a:ext cx="5536276" cy="3660524"/>
          </a:xfrm>
          <a:prstGeom prst="rect">
            <a:avLst/>
          </a:prstGeom>
          <a:noFill/>
          <a:ln>
            <a:noFill/>
          </a:ln>
        </p:spPr>
        <p:txBody>
          <a:bodyPr anchorCtr="0" anchor="t" bIns="45700" lIns="0" spcFirstLastPara="1" rIns="0" wrap="square" tIns="45700">
            <a:normAutofit fontScale="92500" lnSpcReduction="20000"/>
          </a:bodyPr>
          <a:lstStyle/>
          <a:p>
            <a:pPr indent="-129222" lvl="0" marL="91440" rtl="0" algn="l">
              <a:lnSpc>
                <a:spcPct val="90000"/>
              </a:lnSpc>
              <a:spcBef>
                <a:spcPts val="0"/>
              </a:spcBef>
              <a:spcAft>
                <a:spcPts val="0"/>
              </a:spcAft>
              <a:buSzPct val="100000"/>
              <a:buChar char=" "/>
            </a:pPr>
            <a:r>
              <a:rPr lang="en-US" sz="2200">
                <a:latin typeface="Arial"/>
                <a:ea typeface="Arial"/>
                <a:cs typeface="Arial"/>
                <a:sym typeface="Arial"/>
              </a:rPr>
              <a:t>Coherence is the way you connect and link ideas in a paragraph so that the reader has an easier time. Incoherent paragraphs contain sentences that do not flow, confusing the reader. Smith (2019) offers these tips for writing coherent paragraphs:</a:t>
            </a:r>
            <a:endParaRPr/>
          </a:p>
          <a:p>
            <a:pPr indent="-129222" lvl="0" marL="91440" rtl="0" algn="l">
              <a:lnSpc>
                <a:spcPct val="90000"/>
              </a:lnSpc>
              <a:spcBef>
                <a:spcPts val="1400"/>
              </a:spcBef>
              <a:spcAft>
                <a:spcPts val="0"/>
              </a:spcAft>
              <a:buSzPct val="100000"/>
              <a:buFont typeface="Noto Sans Symbols"/>
              <a:buChar char="❑"/>
            </a:pPr>
            <a:r>
              <a:rPr lang="en-US" sz="2200">
                <a:latin typeface="Arial"/>
                <a:ea typeface="Arial"/>
                <a:cs typeface="Arial"/>
                <a:sym typeface="Arial"/>
              </a:rPr>
              <a:t>Dovetailing: The topic that ends one sentence begins the next. </a:t>
            </a:r>
            <a:endParaRPr sz="2200">
              <a:latin typeface="Arial"/>
              <a:ea typeface="Arial"/>
              <a:cs typeface="Arial"/>
              <a:sym typeface="Arial"/>
            </a:endParaRPr>
          </a:p>
          <a:p>
            <a:pPr indent="-129222" lvl="0" marL="91440" rtl="0" algn="l">
              <a:lnSpc>
                <a:spcPct val="90000"/>
              </a:lnSpc>
              <a:spcBef>
                <a:spcPts val="1400"/>
              </a:spcBef>
              <a:spcAft>
                <a:spcPts val="0"/>
              </a:spcAft>
              <a:buSzPct val="100000"/>
              <a:buFont typeface="Noto Sans Symbols"/>
              <a:buChar char="❑"/>
            </a:pPr>
            <a:r>
              <a:rPr lang="en-US" sz="2200">
                <a:latin typeface="Arial"/>
                <a:ea typeface="Arial"/>
                <a:cs typeface="Arial"/>
                <a:sym typeface="Arial"/>
              </a:rPr>
              <a:t>Pronouns:</a:t>
            </a:r>
            <a:r>
              <a:rPr b="1" lang="en-US" sz="2200">
                <a:latin typeface="Arial"/>
                <a:ea typeface="Arial"/>
                <a:cs typeface="Arial"/>
                <a:sym typeface="Arial"/>
              </a:rPr>
              <a:t> </a:t>
            </a:r>
            <a:r>
              <a:rPr lang="en-US" sz="2200">
                <a:latin typeface="Arial"/>
                <a:ea typeface="Arial"/>
                <a:cs typeface="Arial"/>
                <a:sym typeface="Arial"/>
              </a:rPr>
              <a:t> Combine pronouns with a noun to which each it refers.  </a:t>
            </a:r>
            <a:endParaRPr sz="2200">
              <a:latin typeface="Arial"/>
              <a:ea typeface="Arial"/>
              <a:cs typeface="Arial"/>
              <a:sym typeface="Arial"/>
            </a:endParaRPr>
          </a:p>
          <a:p>
            <a:pPr indent="-129222" lvl="0" marL="91440" rtl="0" algn="l">
              <a:lnSpc>
                <a:spcPct val="90000"/>
              </a:lnSpc>
              <a:spcBef>
                <a:spcPts val="1400"/>
              </a:spcBef>
              <a:spcAft>
                <a:spcPts val="0"/>
              </a:spcAft>
              <a:buSzPct val="100000"/>
              <a:buFont typeface="Noto Sans Symbols"/>
              <a:buChar char="❑"/>
            </a:pPr>
            <a:r>
              <a:rPr lang="en-US" sz="2200">
                <a:latin typeface="Arial"/>
                <a:ea typeface="Arial"/>
                <a:cs typeface="Arial"/>
                <a:sym typeface="Arial"/>
              </a:rPr>
              <a:t>Transitional devices:</a:t>
            </a:r>
            <a:r>
              <a:rPr b="1" lang="en-US" sz="2200">
                <a:latin typeface="Arial"/>
                <a:ea typeface="Arial"/>
                <a:cs typeface="Arial"/>
                <a:sym typeface="Arial"/>
              </a:rPr>
              <a:t> </a:t>
            </a:r>
            <a:r>
              <a:rPr lang="en-US" sz="2200">
                <a:latin typeface="Arial"/>
                <a:ea typeface="Arial"/>
                <a:cs typeface="Arial"/>
                <a:sym typeface="Arial"/>
              </a:rPr>
              <a:t> Use transitional words like additionally, in view of, how</a:t>
            </a:r>
            <a:r>
              <a:rPr lang="en-US">
                <a:latin typeface="Arial"/>
                <a:ea typeface="Arial"/>
                <a:cs typeface="Arial"/>
                <a:sym typeface="Arial"/>
              </a:rPr>
              <a:t>ever, next, further, consequently, etc.</a:t>
            </a:r>
            <a:endParaRPr/>
          </a:p>
          <a:p>
            <a:pPr indent="0" lvl="0" marL="91440" rtl="0" algn="l">
              <a:lnSpc>
                <a:spcPct val="90000"/>
              </a:lnSpc>
              <a:spcBef>
                <a:spcPts val="1400"/>
              </a:spcBef>
              <a:spcAft>
                <a:spcPts val="0"/>
              </a:spcAft>
              <a:buSzPct val="1000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4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PARAGRAPHING</a:t>
            </a:r>
            <a:endParaRPr b="1" sz="3600">
              <a:latin typeface="Arial"/>
              <a:ea typeface="Arial"/>
              <a:cs typeface="Arial"/>
              <a:sym typeface="Arial"/>
            </a:endParaRPr>
          </a:p>
        </p:txBody>
      </p:sp>
      <p:sp>
        <p:nvSpPr>
          <p:cNvPr id="319" name="Google Shape;319;p42"/>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92500"/>
          </a:bodyPr>
          <a:lstStyle/>
          <a:p>
            <a:pPr indent="-140970" lvl="0" marL="91440" rtl="0" algn="l">
              <a:lnSpc>
                <a:spcPct val="90000"/>
              </a:lnSpc>
              <a:spcBef>
                <a:spcPts val="0"/>
              </a:spcBef>
              <a:spcAft>
                <a:spcPts val="0"/>
              </a:spcAft>
              <a:buSzPct val="100000"/>
              <a:buChar char=" "/>
            </a:pPr>
            <a:r>
              <a:rPr lang="en-US" sz="2400">
                <a:latin typeface="Arial"/>
                <a:ea typeface="Arial"/>
                <a:cs typeface="Arial"/>
                <a:sym typeface="Arial"/>
              </a:rPr>
              <a:t>Cruthers (2021) offers the following example of a paragraph that contains unity, coherence and organization:</a:t>
            </a:r>
            <a:endParaRPr/>
          </a:p>
          <a:p>
            <a:pPr indent="-140970" lvl="0" marL="91440" rtl="0" algn="l">
              <a:lnSpc>
                <a:spcPct val="90000"/>
              </a:lnSpc>
              <a:spcBef>
                <a:spcPts val="1400"/>
              </a:spcBef>
              <a:spcAft>
                <a:spcPts val="0"/>
              </a:spcAft>
              <a:buSzPct val="100000"/>
              <a:buChar char=" "/>
            </a:pPr>
            <a:r>
              <a:rPr lang="en-US" sz="2400">
                <a:solidFill>
                  <a:srgbClr val="00B0F0"/>
                </a:solidFill>
                <a:latin typeface="Arial"/>
                <a:ea typeface="Arial"/>
                <a:cs typeface="Arial"/>
                <a:sym typeface="Arial"/>
              </a:rPr>
              <a:t>This quarter, Instagram marketing was the top performer of our social media marketing plan</a:t>
            </a:r>
            <a:r>
              <a:rPr lang="en-US" sz="2400">
                <a:latin typeface="Arial"/>
                <a:ea typeface="Arial"/>
                <a:cs typeface="Arial"/>
                <a:sym typeface="Arial"/>
              </a:rPr>
              <a:t>. For every dollar we spent on Instagram marketing, we made $7.45. </a:t>
            </a:r>
            <a:r>
              <a:rPr b="1" lang="en-US" sz="2400">
                <a:latin typeface="Arial"/>
                <a:ea typeface="Arial"/>
                <a:cs typeface="Arial"/>
                <a:sym typeface="Arial"/>
              </a:rPr>
              <a:t>Overall</a:t>
            </a:r>
            <a:r>
              <a:rPr lang="en-US" sz="2400">
                <a:latin typeface="Arial"/>
                <a:ea typeface="Arial"/>
                <a:cs typeface="Arial"/>
                <a:sym typeface="Arial"/>
              </a:rPr>
              <a:t>, Instagram accounts for 57% of social-media-driven traffic to our website and 78% of all social-media-driven purchases. Much of </a:t>
            </a:r>
            <a:r>
              <a:rPr b="1" lang="en-US" sz="2400">
                <a:latin typeface="Arial"/>
                <a:ea typeface="Arial"/>
                <a:cs typeface="Arial"/>
                <a:sym typeface="Arial"/>
              </a:rPr>
              <a:t>this success</a:t>
            </a:r>
            <a:r>
              <a:rPr lang="en-US" sz="2400">
                <a:latin typeface="Arial"/>
                <a:ea typeface="Arial"/>
                <a:cs typeface="Arial"/>
                <a:sym typeface="Arial"/>
              </a:rPr>
              <a:t> is due to our Instagram influencer program. For every $1 in free product we give out, we make $23 in product sales. In May, we </a:t>
            </a:r>
            <a:r>
              <a:rPr b="1" lang="en-US" sz="2400">
                <a:latin typeface="Arial"/>
                <a:ea typeface="Arial"/>
                <a:cs typeface="Arial"/>
                <a:sym typeface="Arial"/>
              </a:rPr>
              <a:t>also</a:t>
            </a:r>
            <a:r>
              <a:rPr lang="en-US" sz="2400">
                <a:latin typeface="Arial"/>
                <a:ea typeface="Arial"/>
                <a:cs typeface="Arial"/>
                <a:sym typeface="Arial"/>
              </a:rPr>
              <a:t> hosted a unicorn-themed party for Instagram influencers in the Vancouver area to promote our Pastel Cloud Eye Paints, which led to our hashtag trending locally and a 167% increase in local product sales. </a:t>
            </a:r>
            <a:r>
              <a:rPr lang="en-US" sz="2400">
                <a:solidFill>
                  <a:srgbClr val="00B050"/>
                </a:solidFill>
                <a:latin typeface="Arial"/>
                <a:ea typeface="Arial"/>
                <a:cs typeface="Arial"/>
                <a:sym typeface="Arial"/>
              </a:rPr>
              <a:t>We </a:t>
            </a:r>
            <a:r>
              <a:rPr b="1" lang="en-US" sz="2400">
                <a:solidFill>
                  <a:srgbClr val="00B050"/>
                </a:solidFill>
                <a:latin typeface="Arial"/>
                <a:ea typeface="Arial"/>
                <a:cs typeface="Arial"/>
                <a:sym typeface="Arial"/>
              </a:rPr>
              <a:t>therefore</a:t>
            </a:r>
            <a:r>
              <a:rPr lang="en-US" sz="2400">
                <a:solidFill>
                  <a:srgbClr val="00B050"/>
                </a:solidFill>
                <a:latin typeface="Arial"/>
                <a:ea typeface="Arial"/>
                <a:cs typeface="Arial"/>
                <a:sym typeface="Arial"/>
              </a:rPr>
              <a:t> recommend investing more heavily in Instagram next quarter in order to expand our influencer program.</a:t>
            </a:r>
            <a:endParaRPr/>
          </a:p>
          <a:p>
            <a:pPr indent="0" lvl="0" marL="91440" rtl="0" algn="l">
              <a:lnSpc>
                <a:spcPct val="90000"/>
              </a:lnSpc>
              <a:spcBef>
                <a:spcPts val="1400"/>
              </a:spcBef>
              <a:spcAft>
                <a:spcPts val="0"/>
              </a:spcAft>
              <a:buSzPct val="10000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4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PARAGRAPHING</a:t>
            </a:r>
            <a:endParaRPr b="1" sz="3600">
              <a:latin typeface="Arial"/>
              <a:ea typeface="Arial"/>
              <a:cs typeface="Arial"/>
              <a:sym typeface="Arial"/>
            </a:endParaRPr>
          </a:p>
        </p:txBody>
      </p:sp>
      <p:sp>
        <p:nvSpPr>
          <p:cNvPr id="325" name="Google Shape;325;p43"/>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SAMPLE PARAGRAPH CONTINUED</a:t>
            </a:r>
            <a:endParaRPr b="1" sz="2800">
              <a:latin typeface="Arial"/>
              <a:ea typeface="Arial"/>
              <a:cs typeface="Arial"/>
              <a:sym typeface="Arial"/>
            </a:endParaRPr>
          </a:p>
        </p:txBody>
      </p:sp>
      <p:sp>
        <p:nvSpPr>
          <p:cNvPr id="326" name="Google Shape;326;p43"/>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lnSpcReduction="10000"/>
          </a:bodyPr>
          <a:lstStyle/>
          <a:p>
            <a:pPr indent="-152400" lvl="0" marL="91440" rtl="0" algn="l">
              <a:lnSpc>
                <a:spcPct val="90000"/>
              </a:lnSpc>
              <a:spcBef>
                <a:spcPts val="0"/>
              </a:spcBef>
              <a:spcAft>
                <a:spcPts val="0"/>
              </a:spcAft>
              <a:buSzPts val="2400"/>
              <a:buChar char=" "/>
            </a:pPr>
            <a:r>
              <a:rPr lang="en-US" sz="2400">
                <a:latin typeface="Arial"/>
                <a:ea typeface="Arial"/>
                <a:cs typeface="Arial"/>
                <a:sym typeface="Arial"/>
              </a:rPr>
              <a:t>In the previous slide, the sentence highlighted in blue is the topic sentence, which is supported by the rest of the sentences without color. The author has organized his/her points from general to specific. The transitions are highlighted in bold, while the concluding sentence is highlighted in green.</a:t>
            </a:r>
            <a:endParaRPr/>
          </a:p>
          <a:p>
            <a:pPr indent="0" lvl="0" marL="91440" rtl="0" algn="l">
              <a:lnSpc>
                <a:spcPct val="90000"/>
              </a:lnSpc>
              <a:spcBef>
                <a:spcPts val="1400"/>
              </a:spcBef>
              <a:spcAft>
                <a:spcPts val="0"/>
              </a:spcAft>
              <a:buSzPts val="2000"/>
              <a:buNone/>
            </a:pPr>
            <a:r>
              <a:t/>
            </a:r>
            <a:endParaRPr/>
          </a:p>
        </p:txBody>
      </p:sp>
      <p:sp>
        <p:nvSpPr>
          <p:cNvPr id="327" name="Google Shape;327;p43"/>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SAMPLE PARAGRAPH CONTINUED</a:t>
            </a:r>
            <a:endParaRPr b="1" sz="2800">
              <a:latin typeface="Arial"/>
              <a:ea typeface="Arial"/>
              <a:cs typeface="Arial"/>
              <a:sym typeface="Arial"/>
            </a:endParaRPr>
          </a:p>
        </p:txBody>
      </p:sp>
      <p:pic>
        <p:nvPicPr>
          <p:cNvPr descr="PEEL &lt;strong&gt;Paragraph&lt;/strong&gt; Writing - Virtual Library" id="328" name="Google Shape;328;p43"/>
          <p:cNvPicPr preferRelativeResize="0"/>
          <p:nvPr>
            <p:ph idx="4" type="body"/>
          </p:nvPr>
        </p:nvPicPr>
        <p:blipFill rotWithShape="1">
          <a:blip r:embed="rId3">
            <a:alphaModFix/>
          </a:blip>
          <a:srcRect b="0" l="0" r="0" t="0"/>
          <a:stretch/>
        </p:blipFill>
        <p:spPr>
          <a:xfrm>
            <a:off x="6218238" y="2691026"/>
            <a:ext cx="4937125" cy="3186071"/>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4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SUMMARY</a:t>
            </a:r>
            <a:endParaRPr b="1" sz="3600">
              <a:latin typeface="Arial"/>
              <a:ea typeface="Arial"/>
              <a:cs typeface="Arial"/>
              <a:sym typeface="Arial"/>
            </a:endParaRPr>
          </a:p>
        </p:txBody>
      </p:sp>
      <p:sp>
        <p:nvSpPr>
          <p:cNvPr id="334" name="Google Shape;334;p44"/>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SUMMARY</a:t>
            </a:r>
            <a:endParaRPr b="1" sz="2800">
              <a:latin typeface="Arial"/>
              <a:ea typeface="Arial"/>
              <a:cs typeface="Arial"/>
              <a:sym typeface="Arial"/>
            </a:endParaRPr>
          </a:p>
        </p:txBody>
      </p:sp>
      <p:pic>
        <p:nvPicPr>
          <p:cNvPr descr="Free Images : action plan, aerial, agenda, america, american, analytics ..." id="335" name="Google Shape;335;p44"/>
          <p:cNvPicPr preferRelativeResize="0"/>
          <p:nvPr>
            <p:ph idx="2" type="body"/>
          </p:nvPr>
        </p:nvPicPr>
        <p:blipFill rotWithShape="1">
          <a:blip r:embed="rId3">
            <a:alphaModFix/>
          </a:blip>
          <a:srcRect b="0" l="0" r="0" t="0"/>
          <a:stretch/>
        </p:blipFill>
        <p:spPr>
          <a:xfrm>
            <a:off x="1096963" y="2605148"/>
            <a:ext cx="4938712" cy="3333630"/>
          </a:xfrm>
          <a:prstGeom prst="rect">
            <a:avLst/>
          </a:prstGeom>
          <a:noFill/>
          <a:ln>
            <a:noFill/>
          </a:ln>
        </p:spPr>
      </p:pic>
      <p:sp>
        <p:nvSpPr>
          <p:cNvPr id="336" name="Google Shape;336;p44"/>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SUMMARY</a:t>
            </a:r>
            <a:endParaRPr b="1" sz="2800">
              <a:latin typeface="Arial"/>
              <a:ea typeface="Arial"/>
              <a:cs typeface="Arial"/>
              <a:sym typeface="Arial"/>
            </a:endParaRPr>
          </a:p>
        </p:txBody>
      </p:sp>
      <p:sp>
        <p:nvSpPr>
          <p:cNvPr id="337" name="Google Shape;337;p44"/>
          <p:cNvSpPr txBox="1"/>
          <p:nvPr>
            <p:ph idx="4" type="body"/>
          </p:nvPr>
        </p:nvSpPr>
        <p:spPr>
          <a:xfrm>
            <a:off x="6217919" y="2582333"/>
            <a:ext cx="5286895" cy="3444393"/>
          </a:xfrm>
          <a:prstGeom prst="rect">
            <a:avLst/>
          </a:prstGeom>
          <a:noFill/>
          <a:ln>
            <a:noFill/>
          </a:ln>
        </p:spPr>
        <p:txBody>
          <a:bodyPr anchorCtr="0" anchor="t" bIns="45700" lIns="0" spcFirstLastPara="1" rIns="0" wrap="square" tIns="45700">
            <a:normAutofit fontScale="92500" lnSpcReduction="10000"/>
          </a:bodyPr>
          <a:lstStyle/>
          <a:p>
            <a:pPr indent="-129222" lvl="0" marL="91440" rtl="0" algn="l">
              <a:lnSpc>
                <a:spcPct val="90000"/>
              </a:lnSpc>
              <a:spcBef>
                <a:spcPts val="0"/>
              </a:spcBef>
              <a:spcAft>
                <a:spcPts val="0"/>
              </a:spcAft>
              <a:buSzPct val="100000"/>
              <a:buChar char=" "/>
            </a:pPr>
            <a:r>
              <a:rPr lang="en-US" sz="2200">
                <a:latin typeface="Arial"/>
                <a:ea typeface="Arial"/>
                <a:cs typeface="Arial"/>
                <a:sym typeface="Arial"/>
              </a:rPr>
              <a:t>Today we have learned about outlining (writing the main points that you will later develop into a bigger piece); paraphrasing (using your own words to restate what the original source said); summarizing (reducing a piece of writing into main points using your own words); quotations (using someone’s words verbatim but using quotation marks); and paragraphing (putting your sentences into one unified, coherent, organized section of a writing). Every business writer ought to hone these five skills for effective business communication.</a:t>
            </a:r>
            <a:endParaRPr/>
          </a:p>
          <a:p>
            <a:pPr indent="0" lvl="0" marL="91440" rtl="0" algn="l">
              <a:lnSpc>
                <a:spcPct val="90000"/>
              </a:lnSpc>
              <a:spcBef>
                <a:spcPts val="1400"/>
              </a:spcBef>
              <a:spcAft>
                <a:spcPts val="0"/>
              </a:spcAft>
              <a:buSzPct val="1000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4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ACTIVITY &amp; HOMEWORK</a:t>
            </a:r>
            <a:endParaRPr b="1" sz="3600">
              <a:latin typeface="Arial"/>
              <a:ea typeface="Arial"/>
              <a:cs typeface="Arial"/>
              <a:sym typeface="Arial"/>
            </a:endParaRPr>
          </a:p>
        </p:txBody>
      </p:sp>
      <p:sp>
        <p:nvSpPr>
          <p:cNvPr id="343" name="Google Shape;343;p45"/>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ACTIVITY &amp; HOMEWORK</a:t>
            </a:r>
            <a:endParaRPr b="1" sz="2800">
              <a:latin typeface="Arial"/>
              <a:ea typeface="Arial"/>
              <a:cs typeface="Arial"/>
              <a:sym typeface="Arial"/>
            </a:endParaRPr>
          </a:p>
        </p:txBody>
      </p:sp>
      <p:sp>
        <p:nvSpPr>
          <p:cNvPr id="344" name="Google Shape;344;p45"/>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a:bodyPr>
          <a:lstStyle/>
          <a:p>
            <a:pPr indent="-152400" lvl="0" marL="91440" rtl="0" algn="l">
              <a:lnSpc>
                <a:spcPct val="90000"/>
              </a:lnSpc>
              <a:spcBef>
                <a:spcPts val="0"/>
              </a:spcBef>
              <a:spcAft>
                <a:spcPts val="0"/>
              </a:spcAft>
              <a:buSzPts val="2400"/>
              <a:buChar char=" "/>
            </a:pPr>
            <a:r>
              <a:rPr lang="en-US" sz="2400">
                <a:latin typeface="Arial"/>
                <a:ea typeface="Arial"/>
                <a:cs typeface="Arial"/>
                <a:sym typeface="Arial"/>
              </a:rPr>
              <a:t>Read the contents of this page and attempt all the knowledge checks with your seatmate. For homework, watch the attached video and make notes. </a:t>
            </a:r>
            <a:r>
              <a:rPr lang="en-US" sz="2400" u="sng">
                <a:solidFill>
                  <a:schemeClr val="hlink"/>
                </a:solidFill>
                <a:latin typeface="Arial"/>
                <a:ea typeface="Arial"/>
                <a:cs typeface="Arial"/>
                <a:sym typeface="Arial"/>
                <a:hlinkClick r:id="rId3"/>
              </a:rPr>
              <a:t>https://pressbooks.senecapolytechnic.ca/buscomm/chapter/sentences-and-paragraphs/</a:t>
            </a:r>
            <a:endParaRPr sz="2400">
              <a:latin typeface="Arial"/>
              <a:ea typeface="Arial"/>
              <a:cs typeface="Arial"/>
              <a:sym typeface="Arial"/>
            </a:endParaRPr>
          </a:p>
          <a:p>
            <a:pPr indent="0" lvl="0" marL="91440" rtl="0" algn="l">
              <a:lnSpc>
                <a:spcPct val="90000"/>
              </a:lnSpc>
              <a:spcBef>
                <a:spcPts val="1400"/>
              </a:spcBef>
              <a:spcAft>
                <a:spcPts val="0"/>
              </a:spcAft>
              <a:buSzPts val="2400"/>
              <a:buNone/>
            </a:pPr>
            <a:r>
              <a:t/>
            </a:r>
            <a:endParaRPr sz="2400"/>
          </a:p>
        </p:txBody>
      </p:sp>
      <p:sp>
        <p:nvSpPr>
          <p:cNvPr id="345" name="Google Shape;345;p45"/>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800"/>
              <a:buNone/>
            </a:pPr>
            <a:r>
              <a:rPr b="1" lang="en-US" sz="2800">
                <a:latin typeface="Arial"/>
                <a:ea typeface="Arial"/>
                <a:cs typeface="Arial"/>
                <a:sym typeface="Arial"/>
              </a:rPr>
              <a:t>ACTIVITY &amp; HOMEWORK</a:t>
            </a:r>
            <a:endParaRPr b="1" sz="2800">
              <a:latin typeface="Arial"/>
              <a:ea typeface="Arial"/>
              <a:cs typeface="Arial"/>
              <a:sym typeface="Arial"/>
            </a:endParaRPr>
          </a:p>
        </p:txBody>
      </p:sp>
      <p:pic>
        <p:nvPicPr>
          <p:cNvPr descr="Sir Alexander Mackenzie &lt;strong&gt;Homework&lt;/strong&gt; Page - Class 8F" id="346" name="Google Shape;346;p45"/>
          <p:cNvPicPr preferRelativeResize="0"/>
          <p:nvPr>
            <p:ph idx="4" type="body"/>
          </p:nvPr>
        </p:nvPicPr>
        <p:blipFill rotWithShape="1">
          <a:blip r:embed="rId4">
            <a:alphaModFix/>
          </a:blip>
          <a:srcRect b="0" l="0" r="0" t="0"/>
          <a:stretch/>
        </p:blipFill>
        <p:spPr>
          <a:xfrm>
            <a:off x="6219476" y="2582863"/>
            <a:ext cx="5343528" cy="33782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4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REFERENCES</a:t>
            </a:r>
            <a:endParaRPr b="1" sz="3600">
              <a:latin typeface="Arial"/>
              <a:ea typeface="Arial"/>
              <a:cs typeface="Arial"/>
              <a:sym typeface="Arial"/>
            </a:endParaRPr>
          </a:p>
        </p:txBody>
      </p:sp>
      <p:sp>
        <p:nvSpPr>
          <p:cNvPr id="352" name="Google Shape;352;p46"/>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lnSpcReduction="10000"/>
          </a:bodyPr>
          <a:lstStyle/>
          <a:p>
            <a:pPr indent="-127000" lvl="0" marL="91440" rtl="0" algn="l">
              <a:lnSpc>
                <a:spcPct val="90000"/>
              </a:lnSpc>
              <a:spcBef>
                <a:spcPts val="0"/>
              </a:spcBef>
              <a:spcAft>
                <a:spcPts val="0"/>
              </a:spcAft>
              <a:buSzPts val="2000"/>
              <a:buChar char=" "/>
            </a:pPr>
            <a:r>
              <a:rPr lang="en-US">
                <a:latin typeface="Arial"/>
                <a:ea typeface="Arial"/>
                <a:cs typeface="Arial"/>
                <a:sym typeface="Arial"/>
              </a:rPr>
              <a:t>Connor, P. (2011). Business Writing: An Introduction. </a:t>
            </a:r>
            <a:r>
              <a:rPr i="1" lang="en-US">
                <a:latin typeface="Arial"/>
                <a:ea typeface="Arial"/>
                <a:cs typeface="Arial"/>
                <a:sym typeface="Arial"/>
              </a:rPr>
              <a:t>Writing@CSU</a:t>
            </a:r>
            <a:r>
              <a:rPr lang="en-US">
                <a:latin typeface="Arial"/>
                <a:ea typeface="Arial"/>
                <a:cs typeface="Arial"/>
                <a:sym typeface="Arial"/>
              </a:rPr>
              <a:t>. Colorado </a:t>
            </a:r>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State University. https://writing.colostate.edu/guides/guide.cfm?guideid=70</a:t>
            </a:r>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Cruthers, A. (2021). Writing effective paragraphs. </a:t>
            </a:r>
            <a:r>
              <a:rPr i="1" lang="en-US">
                <a:latin typeface="Arial"/>
                <a:ea typeface="Arial"/>
                <a:cs typeface="Arial"/>
                <a:sym typeface="Arial"/>
              </a:rPr>
              <a:t>Business Writing for Everyone.</a:t>
            </a:r>
            <a:endParaRPr>
              <a:latin typeface="Arial"/>
              <a:ea typeface="Arial"/>
              <a:cs typeface="Arial"/>
              <a:sym typeface="Arial"/>
            </a:endParaRPr>
          </a:p>
          <a:p>
            <a:pPr indent="-127000" lvl="0" marL="91440" rtl="0" algn="l">
              <a:lnSpc>
                <a:spcPct val="90000"/>
              </a:lnSpc>
              <a:spcBef>
                <a:spcPts val="1400"/>
              </a:spcBef>
              <a:spcAft>
                <a:spcPts val="0"/>
              </a:spcAft>
              <a:buSzPts val="2000"/>
              <a:buChar char=" "/>
            </a:pPr>
            <a:r>
              <a:rPr lang="en-US" u="sng">
                <a:solidFill>
                  <a:schemeClr val="hlink"/>
                </a:solidFill>
                <a:latin typeface="Arial"/>
                <a:ea typeface="Arial"/>
                <a:cs typeface="Arial"/>
                <a:sym typeface="Arial"/>
                <a:hlinkClick r:id="rId3"/>
              </a:rPr>
              <a:t>https://kpu.pressbooks.pub/businesswriting/chapter/writing-effective-paragraphs/</a:t>
            </a:r>
            <a:endParaRPr>
              <a:latin typeface="Arial"/>
              <a:ea typeface="Arial"/>
              <a:cs typeface="Arial"/>
              <a:sym typeface="Arial"/>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Lane, J. (2023). Quoting: When and how to use quotations.</a:t>
            </a:r>
            <a:endParaRPr/>
          </a:p>
          <a:p>
            <a:pPr indent="-127000" lvl="0" marL="91440" rtl="0" algn="l">
              <a:lnSpc>
                <a:spcPct val="90000"/>
              </a:lnSpc>
              <a:spcBef>
                <a:spcPts val="1400"/>
              </a:spcBef>
              <a:spcAft>
                <a:spcPts val="0"/>
              </a:spcAft>
              <a:buSzPts val="2000"/>
              <a:buChar char=" "/>
            </a:pPr>
            <a:r>
              <a:rPr lang="en-US" u="sng">
                <a:solidFill>
                  <a:schemeClr val="hlink"/>
                </a:solidFill>
                <a:latin typeface="Arial"/>
                <a:ea typeface="Arial"/>
                <a:cs typeface="Arial"/>
                <a:sym typeface="Arial"/>
                <a:hlinkClick r:id="rId4"/>
              </a:rPr>
              <a:t>https://www.lib.sfu.ca/about/branches-depts/slc/writing/sources/quoting</a:t>
            </a:r>
            <a:endParaRPr>
              <a:latin typeface="Arial"/>
              <a:ea typeface="Arial"/>
              <a:cs typeface="Arial"/>
              <a:sym typeface="Arial"/>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Mohammed Kheider University of Biskra (n.d.). Paraphrasing and summarizing.</a:t>
            </a:r>
            <a:endParaRPr/>
          </a:p>
          <a:p>
            <a:pPr indent="-127000" lvl="0" marL="91440" rtl="0" algn="l">
              <a:lnSpc>
                <a:spcPct val="90000"/>
              </a:lnSpc>
              <a:spcBef>
                <a:spcPts val="1400"/>
              </a:spcBef>
              <a:spcAft>
                <a:spcPts val="0"/>
              </a:spcAft>
              <a:buSzPts val="2000"/>
              <a:buChar char=" "/>
            </a:pPr>
            <a:r>
              <a:rPr lang="en-US" u="sng">
                <a:solidFill>
                  <a:schemeClr val="hlink"/>
                </a:solidFill>
                <a:latin typeface="Arial"/>
                <a:ea typeface="Arial"/>
                <a:cs typeface="Arial"/>
                <a:sym typeface="Arial"/>
                <a:hlinkClick r:id="rId5"/>
              </a:rPr>
              <a:t>https://univ-biskra.dz/sites/fll/images/benmedour/Lecture%205.%20Paraphrasing%20and%20summarising.pdf</a:t>
            </a:r>
            <a:endParaRPr>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4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3600"/>
              <a:buFont typeface="Arial"/>
              <a:buNone/>
            </a:pPr>
            <a:r>
              <a:rPr b="1" lang="en-US" sz="3600">
                <a:latin typeface="Arial"/>
                <a:ea typeface="Arial"/>
                <a:cs typeface="Arial"/>
                <a:sym typeface="Arial"/>
              </a:rPr>
              <a:t>REFERENCES</a:t>
            </a:r>
            <a:endParaRPr sz="3600"/>
          </a:p>
        </p:txBody>
      </p:sp>
      <p:sp>
        <p:nvSpPr>
          <p:cNvPr id="358" name="Google Shape;358;p47"/>
          <p:cNvSpPr txBox="1"/>
          <p:nvPr>
            <p:ph idx="1" type="body"/>
          </p:nvPr>
        </p:nvSpPr>
        <p:spPr>
          <a:xfrm>
            <a:off x="773084" y="1845733"/>
            <a:ext cx="10382596" cy="4313998"/>
          </a:xfrm>
          <a:prstGeom prst="rect">
            <a:avLst/>
          </a:prstGeom>
          <a:noFill/>
          <a:ln>
            <a:noFill/>
          </a:ln>
        </p:spPr>
        <p:txBody>
          <a:bodyPr anchorCtr="0" anchor="t" bIns="45700" lIns="0" spcFirstLastPara="1" rIns="0" wrap="square" tIns="45700">
            <a:normAutofit/>
          </a:bodyPr>
          <a:lstStyle/>
          <a:p>
            <a:pPr indent="-127000" lvl="0" marL="91440" rtl="0" algn="l">
              <a:lnSpc>
                <a:spcPct val="90000"/>
              </a:lnSpc>
              <a:spcBef>
                <a:spcPts val="0"/>
              </a:spcBef>
              <a:spcAft>
                <a:spcPts val="0"/>
              </a:spcAft>
              <a:buSzPts val="2000"/>
              <a:buChar char=" "/>
            </a:pPr>
            <a:r>
              <a:rPr lang="en-US">
                <a:latin typeface="Arial"/>
                <a:ea typeface="Arial"/>
                <a:cs typeface="Arial"/>
                <a:sym typeface="Arial"/>
              </a:rPr>
              <a:t>Smith, J. (2019). Sentences and Paragraphs. Communication@Work.</a:t>
            </a:r>
            <a:r>
              <a:rPr lang="en-US"/>
              <a:t> </a:t>
            </a:r>
            <a:r>
              <a:rPr lang="en-US" u="sng">
                <a:solidFill>
                  <a:schemeClr val="hlink"/>
                </a:solidFill>
                <a:latin typeface="Arial"/>
                <a:ea typeface="Arial"/>
                <a:cs typeface="Arial"/>
                <a:sym typeface="Arial"/>
                <a:hlinkClick r:id="rId3"/>
              </a:rPr>
              <a:t>https://pressbooks.senecapolytechnic.ca/buscomm/chapter/sentences-and-paragraphs/</a:t>
            </a:r>
            <a:endParaRPr>
              <a:latin typeface="Arial"/>
              <a:ea typeface="Arial"/>
              <a:cs typeface="Arial"/>
              <a:sym typeface="Arial"/>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University of Minnesota. (2015). Outlining. </a:t>
            </a:r>
            <a:r>
              <a:rPr i="1" lang="en-US">
                <a:latin typeface="Arial"/>
                <a:ea typeface="Arial"/>
                <a:cs typeface="Arial"/>
                <a:sym typeface="Arial"/>
              </a:rPr>
              <a:t>Business Writing for Success</a:t>
            </a:r>
            <a:r>
              <a:rPr lang="en-US">
                <a:latin typeface="Arial"/>
                <a:ea typeface="Arial"/>
                <a:cs typeface="Arial"/>
                <a:sym typeface="Arial"/>
              </a:rPr>
              <a:t>. </a:t>
            </a:r>
            <a:r>
              <a:rPr lang="en-US" u="sng">
                <a:solidFill>
                  <a:schemeClr val="hlink"/>
                </a:solidFill>
                <a:latin typeface="Arial"/>
                <a:ea typeface="Arial"/>
                <a:cs typeface="Arial"/>
                <a:sym typeface="Arial"/>
                <a:hlinkClick r:id="rId4"/>
              </a:rPr>
              <a:t>https://pressbooks-dev.oer.hawaii.edu/cmchang/chapter/7-2-outlining/</a:t>
            </a:r>
            <a:endParaRPr>
              <a:latin typeface="Arial"/>
              <a:ea typeface="Arial"/>
              <a:cs typeface="Arial"/>
              <a:sym typeface="Arial"/>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University of Minnesota. (2015). </a:t>
            </a:r>
            <a:r>
              <a:rPr i="1" lang="en-US">
                <a:latin typeface="Arial"/>
                <a:ea typeface="Arial"/>
                <a:cs typeface="Arial"/>
                <a:sym typeface="Arial"/>
              </a:rPr>
              <a:t>Paraphrasing. Business Communication for </a:t>
            </a:r>
            <a:endParaRPr>
              <a:latin typeface="Arial"/>
              <a:ea typeface="Arial"/>
              <a:cs typeface="Arial"/>
              <a:sym typeface="Arial"/>
            </a:endParaRPr>
          </a:p>
          <a:p>
            <a:pPr indent="-127000" lvl="0" marL="91440" rtl="0" algn="l">
              <a:lnSpc>
                <a:spcPct val="90000"/>
              </a:lnSpc>
              <a:spcBef>
                <a:spcPts val="1400"/>
              </a:spcBef>
              <a:spcAft>
                <a:spcPts val="0"/>
              </a:spcAft>
              <a:buSzPts val="2000"/>
              <a:buChar char=" "/>
            </a:pPr>
            <a:r>
              <a:rPr i="1" lang="en-US">
                <a:latin typeface="Arial"/>
                <a:ea typeface="Arial"/>
                <a:cs typeface="Arial"/>
                <a:sym typeface="Arial"/>
              </a:rPr>
              <a:t>Success: Public Speaking Edition.</a:t>
            </a:r>
            <a:r>
              <a:rPr lang="en-US">
                <a:latin typeface="Arial"/>
                <a:ea typeface="Arial"/>
                <a:cs typeface="Arial"/>
                <a:sym typeface="Arial"/>
              </a:rPr>
              <a:t> </a:t>
            </a:r>
            <a:r>
              <a:rPr lang="en-US" u="sng">
                <a:solidFill>
                  <a:schemeClr val="hlink"/>
                </a:solidFill>
                <a:latin typeface="Arial"/>
                <a:ea typeface="Arial"/>
                <a:cs typeface="Arial"/>
                <a:sym typeface="Arial"/>
                <a:hlinkClick r:id="rId5"/>
              </a:rPr>
              <a:t>https://opentext.ku.edu/businessspeaking/chapter/6-4-paraphrase-and-summary-versus-plagiarism/</a:t>
            </a:r>
            <a:endParaRPr>
              <a:latin typeface="Arial"/>
              <a:ea typeface="Arial"/>
              <a:cs typeface="Arial"/>
              <a:sym typeface="Arial"/>
            </a:endParaRPr>
          </a:p>
          <a:p>
            <a:pPr indent="-127000" lvl="0" marL="91440" rtl="0" algn="l">
              <a:lnSpc>
                <a:spcPct val="90000"/>
              </a:lnSpc>
              <a:spcBef>
                <a:spcPts val="1400"/>
              </a:spcBef>
              <a:spcAft>
                <a:spcPts val="0"/>
              </a:spcAft>
              <a:buSzPts val="2000"/>
              <a:buChar char=" "/>
            </a:pPr>
            <a:r>
              <a:rPr lang="en-US">
                <a:latin typeface="Arial"/>
                <a:ea typeface="Arial"/>
                <a:cs typeface="Arial"/>
                <a:sym typeface="Arial"/>
              </a:rPr>
              <a:t>Williams, V. &amp; Sonja, N. (2022). Outlining. </a:t>
            </a:r>
            <a:r>
              <a:rPr i="1" lang="en-US">
                <a:latin typeface="Arial"/>
                <a:ea typeface="Arial"/>
                <a:cs typeface="Arial"/>
                <a:sym typeface="Arial"/>
              </a:rPr>
              <a:t>Fundamentals of Business Communication Revised</a:t>
            </a:r>
            <a:r>
              <a:rPr lang="en-US">
                <a:latin typeface="Arial"/>
                <a:ea typeface="Arial"/>
                <a:cs typeface="Arial"/>
                <a:sym typeface="Arial"/>
              </a:rPr>
              <a:t>. </a:t>
            </a:r>
            <a:r>
              <a:rPr lang="en-US" u="sng">
                <a:solidFill>
                  <a:schemeClr val="hlink"/>
                </a:solidFill>
                <a:latin typeface="Arial"/>
                <a:ea typeface="Arial"/>
                <a:cs typeface="Arial"/>
                <a:sym typeface="Arial"/>
                <a:hlinkClick r:id="rId6"/>
              </a:rPr>
              <a:t>https://pressbooks.bccampus.ca/businesswritingessentials2/chapter/4-2-outlining/</a:t>
            </a:r>
            <a:endParaRPr>
              <a:latin typeface="Arial"/>
              <a:ea typeface="Arial"/>
              <a:cs typeface="Arial"/>
              <a:sym typeface="Arial"/>
            </a:endParaRPr>
          </a:p>
          <a:p>
            <a:pPr indent="-114300" lvl="0" marL="91440" rtl="0" algn="l">
              <a:lnSpc>
                <a:spcPct val="90000"/>
              </a:lnSpc>
              <a:spcBef>
                <a:spcPts val="1400"/>
              </a:spcBef>
              <a:spcAft>
                <a:spcPts val="0"/>
              </a:spcAft>
              <a:buSzPts val="1800"/>
              <a:buFont typeface="Arial"/>
              <a:buChar char=" "/>
            </a:pPr>
            <a:r>
              <a:rPr b="1" lang="en-US">
                <a:latin typeface="Arial"/>
                <a:ea typeface="Arial"/>
                <a:cs typeface="Arial"/>
                <a:sym typeface="Arial"/>
              </a:rPr>
              <a:t>Images</a:t>
            </a:r>
            <a:r>
              <a:rPr lang="en-US">
                <a:latin typeface="Arial"/>
                <a:ea typeface="Arial"/>
                <a:cs typeface="Arial"/>
                <a:sym typeface="Arial"/>
              </a:rPr>
              <a:t>: All the images are drawn from Creative Commons through Bing on PowerPoint</a:t>
            </a:r>
            <a:endParaRPr>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4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Calibri"/>
              <a:buNone/>
            </a:pPr>
            <a:r>
              <a:t/>
            </a:r>
            <a:endParaRPr/>
          </a:p>
        </p:txBody>
      </p:sp>
      <p:pic>
        <p:nvPicPr>
          <p:cNvPr descr="&lt;strong&gt;Thank You&lt;/strong&gt; Wallpaper Free Stock Photo - Public Domain Pictures" id="364" name="Google Shape;364;p48"/>
          <p:cNvPicPr preferRelativeResize="0"/>
          <p:nvPr>
            <p:ph idx="1" type="body"/>
          </p:nvPr>
        </p:nvPicPr>
        <p:blipFill rotWithShape="1">
          <a:blip r:embed="rId3">
            <a:alphaModFix/>
          </a:blip>
          <a:srcRect b="0" l="0" r="0" t="0"/>
          <a:stretch/>
        </p:blipFill>
        <p:spPr>
          <a:xfrm>
            <a:off x="0" y="-108065"/>
            <a:ext cx="12192000" cy="646730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Retrospect">
  <a:themeElements>
    <a:clrScheme name="Retrospect">
      <a:dk1>
        <a:srgbClr val="000000"/>
      </a:dk1>
      <a:lt1>
        <a:srgbClr val="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