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y="6858000" cx="12192000"/>
  <p:notesSz cx="6858000" cy="9144000"/>
  <p:embeddedFontLst>
    <p:embeddedFont>
      <p:font typeface="Century Gothic"/>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CenturyGothic-regular.fntdata"/><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font" Target="fonts/CenturyGothic-italic.fntdata"/><Relationship Id="rId23" Type="http://schemas.openxmlformats.org/officeDocument/2006/relationships/slide" Target="slides/slide19.xml"/><Relationship Id="rId45" Type="http://schemas.openxmlformats.org/officeDocument/2006/relationships/font" Target="fonts/CenturyGothic-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schemas.openxmlformats.org/officeDocument/2006/relationships/font" Target="fonts/CenturyGothic-boldItalic.fnt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pic>
        <p:nvPicPr>
          <p:cNvPr descr="C0-HD-BTM.png" id="13" name="Google Shape;13;p2"/>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14" name="Google Shape;14;p2"/>
          <p:cNvSpPr txBox="1"/>
          <p:nvPr>
            <p:ph type="ctrTitle"/>
          </p:nvPr>
        </p:nvSpPr>
        <p:spPr>
          <a:xfrm>
            <a:off x="1371600" y="1803405"/>
            <a:ext cx="9448800" cy="182509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 type="subTitle"/>
          </p:nvPr>
        </p:nvSpPr>
        <p:spPr>
          <a:xfrm>
            <a:off x="1371600" y="3632201"/>
            <a:ext cx="9448800" cy="6858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6" name="Google Shape;16;p2"/>
          <p:cNvSpPr txBox="1"/>
          <p:nvPr>
            <p:ph idx="10" type="dt"/>
          </p:nvPr>
        </p:nvSpPr>
        <p:spPr>
          <a:xfrm>
            <a:off x="7909561" y="4314328"/>
            <a:ext cx="2910840" cy="374642"/>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a:off x="1371600" y="4323845"/>
            <a:ext cx="6400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8077200" y="1430866"/>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9" name="Shape 19"/>
        <p:cNvGrpSpPr/>
        <p:nvPr/>
      </p:nvGrpSpPr>
      <p:grpSpPr>
        <a:xfrm>
          <a:off x="0" y="0"/>
          <a:ext cx="0" cy="0"/>
          <a:chOff x="0" y="0"/>
          <a:chExt cx="0" cy="0"/>
        </a:xfrm>
      </p:grpSpPr>
      <p:sp>
        <p:nvSpPr>
          <p:cNvPr id="20" name="Google Shape;20;p3"/>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800"/>
              <a:buNone/>
              <a:defRPr b="0" sz="28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22" name="Google Shape;22;p3"/>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3" name="Google Shape;23;p3"/>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800"/>
              <a:buNone/>
              <a:defRPr b="0" sz="28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24" name="Google Shape;24;p3"/>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5" name="Google Shape;25;p3"/>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4"/>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1" name="Google Shape;31;p4"/>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4" name="Shape 34"/>
        <p:cNvGrpSpPr/>
        <p:nvPr/>
      </p:nvGrpSpPr>
      <p:grpSpPr>
        <a:xfrm>
          <a:off x="0" y="0"/>
          <a:ext cx="0" cy="0"/>
          <a:chOff x="0" y="0"/>
          <a:chExt cx="0" cy="0"/>
        </a:xfrm>
      </p:grpSpPr>
      <p:pic>
        <p:nvPicPr>
          <p:cNvPr descr="C0-HD-BTM.png" id="35" name="Google Shape;35;p5"/>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36" name="Google Shape;36;p5"/>
          <p:cNvSpPr txBox="1"/>
          <p:nvPr>
            <p:ph type="title"/>
          </p:nvPr>
        </p:nvSpPr>
        <p:spPr>
          <a:xfrm>
            <a:off x="685800" y="753533"/>
            <a:ext cx="10820399" cy="2801935"/>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chemeClr val="lt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
          <p:cNvSpPr txBox="1"/>
          <p:nvPr>
            <p:ph idx="1" type="body"/>
          </p:nvPr>
        </p:nvSpPr>
        <p:spPr>
          <a:xfrm>
            <a:off x="1024467" y="3641725"/>
            <a:ext cx="10490200" cy="955675"/>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chemeClr val="lt1"/>
              </a:buClr>
              <a:buSzPts val="2200"/>
              <a:buNone/>
              <a:defRPr sz="22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38" name="Google Shape;38;p5"/>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1" type="ftr"/>
          </p:nvPr>
        </p:nvSpPr>
        <p:spPr>
          <a:xfrm>
            <a:off x="685800" y="381001"/>
            <a:ext cx="6991492" cy="36406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6"/>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685800" y="2194559"/>
            <a:ext cx="53340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4" name="Google Shape;44;p6"/>
          <p:cNvSpPr txBox="1"/>
          <p:nvPr>
            <p:ph idx="2" type="body"/>
          </p:nvPr>
        </p:nvSpPr>
        <p:spPr>
          <a:xfrm>
            <a:off x="6172200" y="2194559"/>
            <a:ext cx="5334000" cy="40241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5" name="Google Shape;45;p6"/>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8" name="Shape 48"/>
        <p:cNvGrpSpPr/>
        <p:nvPr/>
      </p:nvGrpSpPr>
      <p:grpSpPr>
        <a:xfrm>
          <a:off x="0" y="0"/>
          <a:ext cx="0" cy="0"/>
          <a:chOff x="0" y="0"/>
          <a:chExt cx="0" cy="0"/>
        </a:xfrm>
      </p:grpSpPr>
      <p:sp>
        <p:nvSpPr>
          <p:cNvPr id="49" name="Google Shape;49;p7"/>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7"/>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8"/>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8"/>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7" name="Shape 57"/>
        <p:cNvGrpSpPr/>
        <p:nvPr/>
      </p:nvGrpSpPr>
      <p:grpSpPr>
        <a:xfrm>
          <a:off x="0" y="0"/>
          <a:ext cx="0" cy="0"/>
          <a:chOff x="0" y="0"/>
          <a:chExt cx="0" cy="0"/>
        </a:xfrm>
      </p:grpSpPr>
      <p:sp>
        <p:nvSpPr>
          <p:cNvPr id="58" name="Google Shape;58;p9"/>
          <p:cNvSpPr txBox="1"/>
          <p:nvPr>
            <p:ph type="title"/>
          </p:nvPr>
        </p:nvSpPr>
        <p:spPr>
          <a:xfrm>
            <a:off x="685800" y="1524000"/>
            <a:ext cx="411480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9"/>
          <p:cNvSpPr txBox="1"/>
          <p:nvPr>
            <p:ph idx="1" type="body"/>
          </p:nvPr>
        </p:nvSpPr>
        <p:spPr>
          <a:xfrm>
            <a:off x="4995582" y="746759"/>
            <a:ext cx="6510618" cy="5471925"/>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0" name="Google Shape;60;p9"/>
          <p:cNvSpPr txBox="1"/>
          <p:nvPr>
            <p:ph idx="2" type="body"/>
          </p:nvPr>
        </p:nvSpPr>
        <p:spPr>
          <a:xfrm>
            <a:off x="685800" y="3124199"/>
            <a:ext cx="4114800" cy="30944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1" name="Google Shape;61;p9"/>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9"/>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4" name="Shape 64"/>
        <p:cNvGrpSpPr/>
        <p:nvPr/>
      </p:nvGrpSpPr>
      <p:grpSpPr>
        <a:xfrm>
          <a:off x="0" y="0"/>
          <a:ext cx="0" cy="0"/>
          <a:chOff x="0" y="0"/>
          <a:chExt cx="0" cy="0"/>
        </a:xfrm>
      </p:grpSpPr>
      <p:sp>
        <p:nvSpPr>
          <p:cNvPr id="65" name="Google Shape;65;p10"/>
          <p:cNvSpPr txBox="1"/>
          <p:nvPr>
            <p:ph type="title"/>
          </p:nvPr>
        </p:nvSpPr>
        <p:spPr>
          <a:xfrm>
            <a:off x="685800" y="1524000"/>
            <a:ext cx="6873240"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10"/>
          <p:cNvSpPr/>
          <p:nvPr>
            <p:ph idx="2" type="pic"/>
          </p:nvPr>
        </p:nvSpPr>
        <p:spPr>
          <a:xfrm>
            <a:off x="7861238" y="751241"/>
            <a:ext cx="3644962" cy="5467443"/>
          </a:xfrm>
          <a:prstGeom prst="rect">
            <a:avLst/>
          </a:prstGeom>
          <a:noFill/>
          <a:ln>
            <a:noFill/>
          </a:ln>
        </p:spPr>
      </p:sp>
      <p:sp>
        <p:nvSpPr>
          <p:cNvPr id="67" name="Google Shape;67;p10"/>
          <p:cNvSpPr txBox="1"/>
          <p:nvPr>
            <p:ph idx="1" type="body"/>
          </p:nvPr>
        </p:nvSpPr>
        <p:spPr>
          <a:xfrm>
            <a:off x="685800" y="3124199"/>
            <a:ext cx="6873240" cy="30944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8" name="Google Shape;68;p10"/>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0"/>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71" name="Shape 71"/>
        <p:cNvGrpSpPr/>
        <p:nvPr/>
      </p:nvGrpSpPr>
      <p:grpSpPr>
        <a:xfrm>
          <a:off x="0" y="0"/>
          <a:ext cx="0" cy="0"/>
          <a:chOff x="0" y="0"/>
          <a:chExt cx="0" cy="0"/>
        </a:xfrm>
      </p:grpSpPr>
      <p:sp>
        <p:nvSpPr>
          <p:cNvPr id="72" name="Google Shape;72;p11"/>
          <p:cNvSpPr txBox="1"/>
          <p:nvPr>
            <p:ph type="title"/>
          </p:nvPr>
        </p:nvSpPr>
        <p:spPr>
          <a:xfrm>
            <a:off x="685777" y="4697360"/>
            <a:ext cx="10822034" cy="81935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11"/>
          <p:cNvSpPr/>
          <p:nvPr>
            <p:ph idx="2" type="pic"/>
          </p:nvPr>
        </p:nvSpPr>
        <p:spPr>
          <a:xfrm>
            <a:off x="681727" y="941439"/>
            <a:ext cx="10821840" cy="3478161"/>
          </a:xfrm>
          <a:prstGeom prst="rect">
            <a:avLst/>
          </a:prstGeom>
          <a:noFill/>
          <a:ln>
            <a:noFill/>
          </a:ln>
        </p:spPr>
      </p:sp>
      <p:sp>
        <p:nvSpPr>
          <p:cNvPr id="74" name="Google Shape;74;p11"/>
          <p:cNvSpPr txBox="1"/>
          <p:nvPr>
            <p:ph idx="1" type="body"/>
          </p:nvPr>
        </p:nvSpPr>
        <p:spPr>
          <a:xfrm>
            <a:off x="685800" y="5516715"/>
            <a:ext cx="10820400" cy="70196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75" name="Google Shape;75;p11"/>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78" name="Shape 78"/>
        <p:cNvGrpSpPr/>
        <p:nvPr/>
      </p:nvGrpSpPr>
      <p:grpSpPr>
        <a:xfrm>
          <a:off x="0" y="0"/>
          <a:ext cx="0" cy="0"/>
          <a:chOff x="0" y="0"/>
          <a:chExt cx="0" cy="0"/>
        </a:xfrm>
      </p:grpSpPr>
      <p:pic>
        <p:nvPicPr>
          <p:cNvPr descr="C0-HD-BTM.png" id="79" name="Google Shape;79;p12"/>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80" name="Google Shape;80;p12"/>
          <p:cNvSpPr txBox="1"/>
          <p:nvPr>
            <p:ph type="title"/>
          </p:nvPr>
        </p:nvSpPr>
        <p:spPr>
          <a:xfrm>
            <a:off x="685800" y="753532"/>
            <a:ext cx="10820400" cy="280246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2"/>
          <p:cNvSpPr txBox="1"/>
          <p:nvPr>
            <p:ph idx="1" type="body"/>
          </p:nvPr>
        </p:nvSpPr>
        <p:spPr>
          <a:xfrm>
            <a:off x="1024467" y="3649133"/>
            <a:ext cx="10130516" cy="99906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82" name="Google Shape;82;p12"/>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1" type="ftr"/>
          </p:nvPr>
        </p:nvSpPr>
        <p:spPr>
          <a:xfrm>
            <a:off x="685800" y="379941"/>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2"/>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85" name="Shape 85"/>
        <p:cNvGrpSpPr/>
        <p:nvPr/>
      </p:nvGrpSpPr>
      <p:grpSpPr>
        <a:xfrm>
          <a:off x="0" y="0"/>
          <a:ext cx="0" cy="0"/>
          <a:chOff x="0" y="0"/>
          <a:chExt cx="0" cy="0"/>
        </a:xfrm>
      </p:grpSpPr>
      <p:pic>
        <p:nvPicPr>
          <p:cNvPr descr="C0-HD-BTM.png" id="86" name="Google Shape;86;p13"/>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87" name="Google Shape;87;p13"/>
          <p:cNvSpPr txBox="1"/>
          <p:nvPr>
            <p:ph type="title"/>
          </p:nvPr>
        </p:nvSpPr>
        <p:spPr>
          <a:xfrm>
            <a:off x="1024467" y="753533"/>
            <a:ext cx="10151533" cy="260449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3"/>
          <p:cNvSpPr txBox="1"/>
          <p:nvPr>
            <p:ph idx="1" type="body"/>
          </p:nvPr>
        </p:nvSpPr>
        <p:spPr>
          <a:xfrm>
            <a:off x="1303865" y="3365556"/>
            <a:ext cx="9592736" cy="44444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89" name="Google Shape;89;p13"/>
          <p:cNvSpPr txBox="1"/>
          <p:nvPr>
            <p:ph idx="2" type="body"/>
          </p:nvPr>
        </p:nvSpPr>
        <p:spPr>
          <a:xfrm>
            <a:off x="1024467" y="3959862"/>
            <a:ext cx="10151533" cy="679871"/>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0" name="Google Shape;90;p13"/>
          <p:cNvSpPr txBox="1"/>
          <p:nvPr>
            <p:ph idx="10" type="dt"/>
          </p:nvPr>
        </p:nvSpPr>
        <p:spPr>
          <a:xfrm>
            <a:off x="7814452" y="38100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3"/>
          <p:cNvSpPr txBox="1"/>
          <p:nvPr>
            <p:ph idx="11" type="ftr"/>
          </p:nvPr>
        </p:nvSpPr>
        <p:spPr>
          <a:xfrm>
            <a:off x="685800" y="379941"/>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3"/>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3" name="Google Shape;93;p13"/>
          <p:cNvSpPr txBox="1"/>
          <p:nvPr/>
        </p:nvSpPr>
        <p:spPr>
          <a:xfrm>
            <a:off x="476250" y="933450"/>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a:p>
        </p:txBody>
      </p:sp>
      <p:sp>
        <p:nvSpPr>
          <p:cNvPr id="94" name="Google Shape;94;p13"/>
          <p:cNvSpPr txBox="1"/>
          <p:nvPr/>
        </p:nvSpPr>
        <p:spPr>
          <a:xfrm>
            <a:off x="10984230" y="2701290"/>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95" name="Shape 95"/>
        <p:cNvGrpSpPr/>
        <p:nvPr/>
      </p:nvGrpSpPr>
      <p:grpSpPr>
        <a:xfrm>
          <a:off x="0" y="0"/>
          <a:ext cx="0" cy="0"/>
          <a:chOff x="0" y="0"/>
          <a:chExt cx="0" cy="0"/>
        </a:xfrm>
      </p:grpSpPr>
      <p:pic>
        <p:nvPicPr>
          <p:cNvPr descr="C0-HD-BTM.png" id="96" name="Google Shape;96;p14"/>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97" name="Google Shape;97;p14"/>
          <p:cNvSpPr txBox="1"/>
          <p:nvPr>
            <p:ph type="title"/>
          </p:nvPr>
        </p:nvSpPr>
        <p:spPr>
          <a:xfrm>
            <a:off x="1024495" y="1124701"/>
            <a:ext cx="10146186"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4"/>
          <p:cNvSpPr txBox="1"/>
          <p:nvPr>
            <p:ph idx="1" type="body"/>
          </p:nvPr>
        </p:nvSpPr>
        <p:spPr>
          <a:xfrm>
            <a:off x="1024467" y="3648315"/>
            <a:ext cx="10144654" cy="99988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9" name="Google Shape;99;p14"/>
          <p:cNvSpPr txBox="1"/>
          <p:nvPr>
            <p:ph idx="10" type="dt"/>
          </p:nvPr>
        </p:nvSpPr>
        <p:spPr>
          <a:xfrm>
            <a:off x="7814452" y="378883"/>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4"/>
          <p:cNvSpPr txBox="1"/>
          <p:nvPr>
            <p:ph idx="11" type="ftr"/>
          </p:nvPr>
        </p:nvSpPr>
        <p:spPr>
          <a:xfrm>
            <a:off x="685800" y="378883"/>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4"/>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02" name="Shape 102"/>
        <p:cNvGrpSpPr/>
        <p:nvPr/>
      </p:nvGrpSpPr>
      <p:grpSpPr>
        <a:xfrm>
          <a:off x="0" y="0"/>
          <a:ext cx="0" cy="0"/>
          <a:chOff x="0" y="0"/>
          <a:chExt cx="0" cy="0"/>
        </a:xfrm>
      </p:grpSpPr>
      <p:sp>
        <p:nvSpPr>
          <p:cNvPr id="103" name="Google Shape;103;p15"/>
          <p:cNvSpPr txBox="1"/>
          <p:nvPr>
            <p:ph type="title"/>
          </p:nvPr>
        </p:nvSpPr>
        <p:spPr>
          <a:xfrm>
            <a:off x="2895600" y="761999"/>
            <a:ext cx="8610599" cy="1303867"/>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15"/>
          <p:cNvSpPr txBox="1"/>
          <p:nvPr>
            <p:ph idx="1" type="body"/>
          </p:nvPr>
        </p:nvSpPr>
        <p:spPr>
          <a:xfrm>
            <a:off x="685800" y="2202080"/>
            <a:ext cx="3456432" cy="61732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5" name="Google Shape;105;p15"/>
          <p:cNvSpPr txBox="1"/>
          <p:nvPr>
            <p:ph idx="2" type="body"/>
          </p:nvPr>
        </p:nvSpPr>
        <p:spPr>
          <a:xfrm>
            <a:off x="685799" y="2904565"/>
            <a:ext cx="3456432" cy="331413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06" name="Google Shape;106;p15"/>
          <p:cNvSpPr txBox="1"/>
          <p:nvPr>
            <p:ph idx="3" type="body"/>
          </p:nvPr>
        </p:nvSpPr>
        <p:spPr>
          <a:xfrm>
            <a:off x="4368800" y="2201333"/>
            <a:ext cx="3456432"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7" name="Google Shape;107;p15"/>
          <p:cNvSpPr txBox="1"/>
          <p:nvPr>
            <p:ph idx="4" type="body"/>
          </p:nvPr>
        </p:nvSpPr>
        <p:spPr>
          <a:xfrm>
            <a:off x="4366858" y="2904067"/>
            <a:ext cx="3456432" cy="331461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08" name="Google Shape;108;p15"/>
          <p:cNvSpPr txBox="1"/>
          <p:nvPr>
            <p:ph idx="5" type="body"/>
          </p:nvPr>
        </p:nvSpPr>
        <p:spPr>
          <a:xfrm>
            <a:off x="8051800" y="2192866"/>
            <a:ext cx="3456432" cy="62653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09" name="Google Shape;109;p15"/>
          <p:cNvSpPr txBox="1"/>
          <p:nvPr>
            <p:ph idx="6" type="body"/>
          </p:nvPr>
        </p:nvSpPr>
        <p:spPr>
          <a:xfrm>
            <a:off x="8051801" y="2904565"/>
            <a:ext cx="3456432" cy="331413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10" name="Google Shape;110;p15"/>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15"/>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15"/>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13" name="Shape 113"/>
        <p:cNvGrpSpPr/>
        <p:nvPr/>
      </p:nvGrpSpPr>
      <p:grpSpPr>
        <a:xfrm>
          <a:off x="0" y="0"/>
          <a:ext cx="0" cy="0"/>
          <a:chOff x="0" y="0"/>
          <a:chExt cx="0" cy="0"/>
        </a:xfrm>
      </p:grpSpPr>
      <p:sp>
        <p:nvSpPr>
          <p:cNvPr id="114" name="Google Shape;114;p16"/>
          <p:cNvSpPr txBox="1"/>
          <p:nvPr>
            <p:ph type="title"/>
          </p:nvPr>
        </p:nvSpPr>
        <p:spPr>
          <a:xfrm>
            <a:off x="2895600" y="762000"/>
            <a:ext cx="8610599" cy="1295400"/>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16"/>
          <p:cNvSpPr txBox="1"/>
          <p:nvPr>
            <p:ph idx="1" type="body"/>
          </p:nvPr>
        </p:nvSpPr>
        <p:spPr>
          <a:xfrm>
            <a:off x="688618" y="4191000"/>
            <a:ext cx="3451582"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16" name="Google Shape;116;p16"/>
          <p:cNvSpPr/>
          <p:nvPr>
            <p:ph idx="2" type="pic"/>
          </p:nvPr>
        </p:nvSpPr>
        <p:spPr>
          <a:xfrm>
            <a:off x="688618" y="2362200"/>
            <a:ext cx="3451582"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17" name="Google Shape;117;p16"/>
          <p:cNvSpPr txBox="1"/>
          <p:nvPr>
            <p:ph idx="3" type="body"/>
          </p:nvPr>
        </p:nvSpPr>
        <p:spPr>
          <a:xfrm>
            <a:off x="688618" y="4873764"/>
            <a:ext cx="3451582"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18" name="Google Shape;118;p16"/>
          <p:cNvSpPr txBox="1"/>
          <p:nvPr>
            <p:ph idx="4" type="body"/>
          </p:nvPr>
        </p:nvSpPr>
        <p:spPr>
          <a:xfrm>
            <a:off x="4374263" y="4191000"/>
            <a:ext cx="3448935"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19" name="Google Shape;119;p16"/>
          <p:cNvSpPr/>
          <p:nvPr>
            <p:ph idx="5" type="pic"/>
          </p:nvPr>
        </p:nvSpPr>
        <p:spPr>
          <a:xfrm>
            <a:off x="4374263" y="2362200"/>
            <a:ext cx="3448936"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20" name="Google Shape;120;p16"/>
          <p:cNvSpPr txBox="1"/>
          <p:nvPr>
            <p:ph idx="6" type="body"/>
          </p:nvPr>
        </p:nvSpPr>
        <p:spPr>
          <a:xfrm>
            <a:off x="4374264" y="4873763"/>
            <a:ext cx="3448935"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21" name="Google Shape;121;p16"/>
          <p:cNvSpPr txBox="1"/>
          <p:nvPr>
            <p:ph idx="7" type="body"/>
          </p:nvPr>
        </p:nvSpPr>
        <p:spPr>
          <a:xfrm>
            <a:off x="8049731" y="4191000"/>
            <a:ext cx="3456469" cy="682765"/>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22" name="Google Shape;122;p16"/>
          <p:cNvSpPr/>
          <p:nvPr>
            <p:ph idx="8" type="pic"/>
          </p:nvPr>
        </p:nvSpPr>
        <p:spPr>
          <a:xfrm>
            <a:off x="8049855" y="2362200"/>
            <a:ext cx="3447878"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23" name="Google Shape;123;p16"/>
          <p:cNvSpPr txBox="1"/>
          <p:nvPr>
            <p:ph idx="9" type="body"/>
          </p:nvPr>
        </p:nvSpPr>
        <p:spPr>
          <a:xfrm>
            <a:off x="8049731" y="4873761"/>
            <a:ext cx="3452445" cy="134492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24" name="Google Shape;124;p16"/>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6"/>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6"/>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17"/>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9" name="Google Shape;129;p17"/>
          <p:cNvSpPr txBox="1"/>
          <p:nvPr>
            <p:ph idx="1" type="body"/>
          </p:nvPr>
        </p:nvSpPr>
        <p:spPr>
          <a:xfrm rot="5400000">
            <a:off x="4083938" y="-1203579"/>
            <a:ext cx="4024125" cy="108204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30" name="Google Shape;130;p17"/>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17"/>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17"/>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33" name="Shape 133"/>
        <p:cNvGrpSpPr/>
        <p:nvPr/>
      </p:nvGrpSpPr>
      <p:grpSpPr>
        <a:xfrm>
          <a:off x="0" y="0"/>
          <a:ext cx="0" cy="0"/>
          <a:chOff x="0" y="0"/>
          <a:chExt cx="0" cy="0"/>
        </a:xfrm>
      </p:grpSpPr>
      <p:pic>
        <p:nvPicPr>
          <p:cNvPr descr="C0-HD-BTM.png" id="134" name="Google Shape;134;p18"/>
          <p:cNvPicPr preferRelativeResize="0"/>
          <p:nvPr/>
        </p:nvPicPr>
        <p:blipFill rotWithShape="1">
          <a:blip r:embed="rId2">
            <a:alphaModFix/>
          </a:blip>
          <a:srcRect b="0" l="0" r="0" t="0"/>
          <a:stretch/>
        </p:blipFill>
        <p:spPr>
          <a:xfrm>
            <a:off x="0" y="4375150"/>
            <a:ext cx="12192000" cy="2482850"/>
          </a:xfrm>
          <a:prstGeom prst="rect">
            <a:avLst/>
          </a:prstGeom>
          <a:noFill/>
          <a:ln>
            <a:noFill/>
          </a:ln>
        </p:spPr>
      </p:pic>
      <p:sp>
        <p:nvSpPr>
          <p:cNvPr id="135" name="Google Shape;135;p18"/>
          <p:cNvSpPr txBox="1"/>
          <p:nvPr>
            <p:ph type="title"/>
          </p:nvPr>
        </p:nvSpPr>
        <p:spPr>
          <a:xfrm rot="5400000">
            <a:off x="8525934" y="1667933"/>
            <a:ext cx="3903133" cy="2057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40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18"/>
          <p:cNvSpPr txBox="1"/>
          <p:nvPr>
            <p:ph idx="1" type="body"/>
          </p:nvPr>
        </p:nvSpPr>
        <p:spPr>
          <a:xfrm rot="5400000">
            <a:off x="3175000" y="-1405467"/>
            <a:ext cx="3903133" cy="8204201"/>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37" name="Google Shape;137;p18"/>
          <p:cNvSpPr txBox="1"/>
          <p:nvPr>
            <p:ph idx="10" type="dt"/>
          </p:nvPr>
        </p:nvSpPr>
        <p:spPr>
          <a:xfrm>
            <a:off x="7814452" y="379941"/>
            <a:ext cx="291084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18"/>
          <p:cNvSpPr txBox="1"/>
          <p:nvPr>
            <p:ph idx="11" type="ftr"/>
          </p:nvPr>
        </p:nvSpPr>
        <p:spPr>
          <a:xfrm>
            <a:off x="685800" y="381000"/>
            <a:ext cx="699149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18"/>
          <p:cNvSpPr txBox="1"/>
          <p:nvPr>
            <p:ph idx="12" type="sldNum"/>
          </p:nvPr>
        </p:nvSpPr>
        <p:spPr>
          <a:xfrm>
            <a:off x="10862452" y="381000"/>
            <a:ext cx="64374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pic>
        <p:nvPicPr>
          <p:cNvPr descr="C0-HD-TOP.png" id="6" name="Google Shape;6;p1"/>
          <p:cNvPicPr preferRelativeResize="0"/>
          <p:nvPr/>
        </p:nvPicPr>
        <p:blipFill rotWithShape="1">
          <a:blip r:embed="rId1">
            <a:alphaModFix/>
          </a:blip>
          <a:srcRect b="0" l="0" r="0" t="0"/>
          <a:stretch/>
        </p:blipFill>
        <p:spPr>
          <a:xfrm>
            <a:off x="0" y="0"/>
            <a:ext cx="12192000" cy="1441450"/>
          </a:xfrm>
          <a:prstGeom prst="rect">
            <a:avLst/>
          </a:prstGeom>
          <a:noFill/>
          <a:ln>
            <a:noFill/>
          </a:ln>
        </p:spPr>
      </p:pic>
      <p:sp>
        <p:nvSpPr>
          <p:cNvPr id="7" name="Google Shape;7;p1"/>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lvl1pPr lvl="0" marR="0" rtl="0" algn="r">
              <a:lnSpc>
                <a:spcPct val="90000"/>
              </a:lnSpc>
              <a:spcBef>
                <a:spcPts val="0"/>
              </a:spcBef>
              <a:spcAft>
                <a:spcPts val="0"/>
              </a:spcAft>
              <a:buClr>
                <a:schemeClr val="lt1"/>
              </a:buClr>
              <a:buSzPts val="4000"/>
              <a:buFont typeface="Century Gothic"/>
              <a:buNone/>
              <a:defRPr b="0" i="0" sz="4000" u="none" cap="none" strike="noStrik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90000"/>
              </a:lnSpc>
              <a:spcBef>
                <a:spcPts val="1000"/>
              </a:spcBef>
              <a:spcAft>
                <a:spcPts val="0"/>
              </a:spcAft>
              <a:buClr>
                <a:schemeClr val="lt1"/>
              </a:buClr>
              <a:buSzPts val="2200"/>
              <a:buFont typeface="Arial"/>
              <a:buChar char="•"/>
              <a:defRPr b="0" i="0" sz="2200" u="none" cap="none" strike="noStrike">
                <a:solidFill>
                  <a:schemeClr val="lt1"/>
                </a:solidFill>
                <a:latin typeface="Century Gothic"/>
                <a:ea typeface="Century Gothic"/>
                <a:cs typeface="Century Gothic"/>
                <a:sym typeface="Century Gothic"/>
              </a:defRPr>
            </a:lvl1pPr>
            <a:lvl2pPr indent="-355600" lvl="1" marL="9144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entury Gothic"/>
                <a:ea typeface="Century Gothic"/>
                <a:cs typeface="Century Gothic"/>
                <a:sym typeface="Century Gothic"/>
              </a:defRPr>
            </a:lvl2pPr>
            <a:lvl3pPr indent="-342900" lvl="2" marL="1371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entury Gothic"/>
                <a:ea typeface="Century Gothic"/>
                <a:cs typeface="Century Gothic"/>
                <a:sym typeface="Century Gothic"/>
              </a:defRPr>
            </a:lvl3pPr>
            <a:lvl4pPr indent="-330200" lvl="3" marL="1828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4pPr>
            <a:lvl5pPr indent="-330200" lvl="4" marL="22860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5pPr>
            <a:lvl6pPr indent="-330200" lvl="5" marL="27432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6pPr>
            <a:lvl7pPr indent="-330200" lvl="6" marL="32004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7pPr>
            <a:lvl8pPr indent="-330200" lvl="7" marL="36576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8pPr>
            <a:lvl9pPr indent="-330200" lvl="8" marL="41148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Century Gothic"/>
                <a:ea typeface="Century Gothic"/>
                <a:cs typeface="Century Gothic"/>
                <a:sym typeface="Century Gothic"/>
              </a:defRPr>
            </a:lvl9pPr>
          </a:lstStyle>
          <a:p/>
        </p:txBody>
      </p:sp>
      <p:sp>
        <p:nvSpPr>
          <p:cNvPr id="9" name="Google Shape;9;p1"/>
          <p:cNvSpPr txBox="1"/>
          <p:nvPr>
            <p:ph idx="10" type="dt"/>
          </p:nvPr>
        </p:nvSpPr>
        <p:spPr>
          <a:xfrm>
            <a:off x="8595360" y="6356350"/>
            <a:ext cx="291084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0" name="Google Shape;10;p1"/>
          <p:cNvSpPr txBox="1"/>
          <p:nvPr>
            <p:ph idx="11" type="ftr"/>
          </p:nvPr>
        </p:nvSpPr>
        <p:spPr>
          <a:xfrm>
            <a:off x="685800" y="6355845"/>
            <a:ext cx="7772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1" name="Google Shape;11;p1"/>
          <p:cNvSpPr txBox="1"/>
          <p:nvPr>
            <p:ph idx="12" type="sldNum"/>
          </p:nvPr>
        </p:nvSpPr>
        <p:spPr>
          <a:xfrm>
            <a:off x="8763000" y="38100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chemeClr val="lt1"/>
                </a:solidFill>
                <a:latin typeface="Century Gothic"/>
                <a:ea typeface="Century Gothic"/>
                <a:cs typeface="Century Gothic"/>
                <a:sym typeface="Century Gothic"/>
              </a:defRPr>
            </a:lvl1pPr>
            <a:lvl2pPr indent="0" lvl="1" marL="0" marR="0" rtl="0" algn="r">
              <a:spcBef>
                <a:spcPts val="0"/>
              </a:spcBef>
              <a:buNone/>
              <a:defRPr b="0" i="0" sz="1050" u="none" cap="none" strike="noStrike">
                <a:solidFill>
                  <a:schemeClr val="lt1"/>
                </a:solidFill>
                <a:latin typeface="Century Gothic"/>
                <a:ea typeface="Century Gothic"/>
                <a:cs typeface="Century Gothic"/>
                <a:sym typeface="Century Gothic"/>
              </a:defRPr>
            </a:lvl2pPr>
            <a:lvl3pPr indent="0" lvl="2" marL="0" marR="0" rtl="0" algn="r">
              <a:spcBef>
                <a:spcPts val="0"/>
              </a:spcBef>
              <a:buNone/>
              <a:defRPr b="0" i="0" sz="1050" u="none" cap="none" strike="noStrike">
                <a:solidFill>
                  <a:schemeClr val="lt1"/>
                </a:solidFill>
                <a:latin typeface="Century Gothic"/>
                <a:ea typeface="Century Gothic"/>
                <a:cs typeface="Century Gothic"/>
                <a:sym typeface="Century Gothic"/>
              </a:defRPr>
            </a:lvl3pPr>
            <a:lvl4pPr indent="0" lvl="3" marL="0" marR="0" rtl="0" algn="r">
              <a:spcBef>
                <a:spcPts val="0"/>
              </a:spcBef>
              <a:buNone/>
              <a:defRPr b="0" i="0" sz="1050" u="none" cap="none" strike="noStrike">
                <a:solidFill>
                  <a:schemeClr val="lt1"/>
                </a:solidFill>
                <a:latin typeface="Century Gothic"/>
                <a:ea typeface="Century Gothic"/>
                <a:cs typeface="Century Gothic"/>
                <a:sym typeface="Century Gothic"/>
              </a:defRPr>
            </a:lvl4pPr>
            <a:lvl5pPr indent="0" lvl="4" marL="0" marR="0" rtl="0" algn="r">
              <a:spcBef>
                <a:spcPts val="0"/>
              </a:spcBef>
              <a:buNone/>
              <a:defRPr b="0" i="0" sz="1050" u="none" cap="none" strike="noStrike">
                <a:solidFill>
                  <a:schemeClr val="lt1"/>
                </a:solidFill>
                <a:latin typeface="Century Gothic"/>
                <a:ea typeface="Century Gothic"/>
                <a:cs typeface="Century Gothic"/>
                <a:sym typeface="Century Gothic"/>
              </a:defRPr>
            </a:lvl5pPr>
            <a:lvl6pPr indent="0" lvl="5" marL="0" marR="0" rtl="0" algn="r">
              <a:spcBef>
                <a:spcPts val="0"/>
              </a:spcBef>
              <a:buNone/>
              <a:defRPr b="0" i="0" sz="1050" u="none" cap="none" strike="noStrike">
                <a:solidFill>
                  <a:schemeClr val="lt1"/>
                </a:solidFill>
                <a:latin typeface="Century Gothic"/>
                <a:ea typeface="Century Gothic"/>
                <a:cs typeface="Century Gothic"/>
                <a:sym typeface="Century Gothic"/>
              </a:defRPr>
            </a:lvl6pPr>
            <a:lvl7pPr indent="0" lvl="6" marL="0" marR="0" rtl="0" algn="r">
              <a:spcBef>
                <a:spcPts val="0"/>
              </a:spcBef>
              <a:buNone/>
              <a:defRPr b="0" i="0" sz="1050" u="none" cap="none" strike="noStrike">
                <a:solidFill>
                  <a:schemeClr val="lt1"/>
                </a:solidFill>
                <a:latin typeface="Century Gothic"/>
                <a:ea typeface="Century Gothic"/>
                <a:cs typeface="Century Gothic"/>
                <a:sym typeface="Century Gothic"/>
              </a:defRPr>
            </a:lvl7pPr>
            <a:lvl8pPr indent="0" lvl="7" marL="0" marR="0" rtl="0" algn="r">
              <a:spcBef>
                <a:spcPts val="0"/>
              </a:spcBef>
              <a:buNone/>
              <a:defRPr b="0" i="0" sz="1050" u="none" cap="none" strike="noStrike">
                <a:solidFill>
                  <a:schemeClr val="lt1"/>
                </a:solidFill>
                <a:latin typeface="Century Gothic"/>
                <a:ea typeface="Century Gothic"/>
                <a:cs typeface="Century Gothic"/>
                <a:sym typeface="Century Gothic"/>
              </a:defRPr>
            </a:lvl8pPr>
            <a:lvl9pPr indent="0" lvl="8" marL="0" marR="0" rtl="0" algn="r">
              <a:spcBef>
                <a:spcPts val="0"/>
              </a:spcBef>
              <a:buNone/>
              <a:defRPr b="0" i="0" sz="1050" u="none" cap="none" strike="noStrike">
                <a:solidFill>
                  <a:schemeClr val="lt1"/>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5.gi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hyperlink" Target="https://www.questionpro.com/blog/business-research/#:~:text=Business%20research%20is%20a%20process,most%20profitable%20or%20in%20demand" TargetMode="External"/><Relationship Id="rId4" Type="http://schemas.openxmlformats.org/officeDocument/2006/relationships/hyperlink" Target="https://blog.hubspot.com/marketing/best-free-graphic-design-software" TargetMode="External"/><Relationship Id="rId5" Type="http://schemas.openxmlformats.org/officeDocument/2006/relationships/hyperlink" Target="https://writeforbusiness.com/book/write-business/chapter-14-social-media" TargetMode="External"/><Relationship Id="rId6" Type="http://schemas.openxmlformats.org/officeDocument/2006/relationships/hyperlink" Target="https://www.caluniv.ac.in/academic/Commerce/Study/S-IV-BRM.pdf" TargetMode="External"/><Relationship Id="rId7" Type="http://schemas.openxmlformats.org/officeDocument/2006/relationships/hyperlink" Target="https://uca.edu/cetal/chat-gpt/" TargetMode="External"/><Relationship Id="rId8" Type="http://schemas.openxmlformats.org/officeDocument/2006/relationships/hyperlink" Target="https://sproutsocial.com/insights/social-media-tool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9"/>
          <p:cNvSpPr txBox="1"/>
          <p:nvPr>
            <p:ph type="ctrTitle"/>
          </p:nvPr>
        </p:nvSpPr>
        <p:spPr>
          <a:xfrm>
            <a:off x="1371600" y="1803405"/>
            <a:ext cx="9448800" cy="182509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4800"/>
              <a:buFont typeface="Arial"/>
              <a:buNone/>
            </a:pPr>
            <a:r>
              <a:rPr b="1" lang="en-US" sz="4800">
                <a:latin typeface="Arial"/>
                <a:ea typeface="Arial"/>
                <a:cs typeface="Arial"/>
                <a:sym typeface="Arial"/>
              </a:rPr>
              <a:t>WRITING FOR BUSINESS</a:t>
            </a:r>
            <a:endParaRPr b="1" sz="4800">
              <a:latin typeface="Arial"/>
              <a:ea typeface="Arial"/>
              <a:cs typeface="Arial"/>
              <a:sym typeface="Arial"/>
            </a:endParaRPr>
          </a:p>
        </p:txBody>
      </p:sp>
      <p:sp>
        <p:nvSpPr>
          <p:cNvPr id="145" name="Google Shape;145;p19"/>
          <p:cNvSpPr txBox="1"/>
          <p:nvPr>
            <p:ph idx="1" type="subTitle"/>
          </p:nvPr>
        </p:nvSpPr>
        <p:spPr>
          <a:xfrm>
            <a:off x="1524000" y="3602038"/>
            <a:ext cx="9144000" cy="188436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b="1" lang="en-US" sz="2800">
                <a:latin typeface="Arial"/>
                <a:ea typeface="Arial"/>
                <a:cs typeface="Arial"/>
                <a:sym typeface="Arial"/>
              </a:rPr>
              <a:t>Lecture 9</a:t>
            </a:r>
            <a:endParaRPr/>
          </a:p>
          <a:p>
            <a:pPr indent="0" lvl="0" marL="0" rtl="0" algn="l">
              <a:lnSpc>
                <a:spcPct val="90000"/>
              </a:lnSpc>
              <a:spcBef>
                <a:spcPts val="1000"/>
              </a:spcBef>
              <a:spcAft>
                <a:spcPts val="0"/>
              </a:spcAft>
              <a:buClr>
                <a:schemeClr val="lt1"/>
              </a:buClr>
              <a:buSzPts val="2800"/>
              <a:buNone/>
            </a:pPr>
            <a:r>
              <a:rPr b="1" lang="en-US" sz="2800">
                <a:latin typeface="Arial"/>
                <a:ea typeface="Arial"/>
                <a:cs typeface="Arial"/>
                <a:sym typeface="Arial"/>
              </a:rPr>
              <a:t>New Media Tools; Business Research Methods; Computer Tools for Gathering Information</a:t>
            </a:r>
            <a:endParaRPr/>
          </a:p>
          <a:p>
            <a:pPr indent="0" lvl="0" marL="0" rtl="0" algn="l">
              <a:lnSpc>
                <a:spcPct val="90000"/>
              </a:lnSpc>
              <a:spcBef>
                <a:spcPts val="1000"/>
              </a:spcBef>
              <a:spcAft>
                <a:spcPts val="0"/>
              </a:spcAft>
              <a:buClr>
                <a:schemeClr val="lt1"/>
              </a:buClr>
              <a:buSzPts val="2800"/>
              <a:buNone/>
            </a:pPr>
            <a:r>
              <a:rPr b="1" lang="en-US" sz="2800">
                <a:latin typeface="Arial"/>
                <a:ea typeface="Arial"/>
                <a:cs typeface="Arial"/>
                <a:sym typeface="Arial"/>
              </a:rPr>
              <a:t>Lecturer: Dr. Anne Eboi</a:t>
            </a:r>
            <a:endParaRPr b="1" sz="2800">
              <a:latin typeface="Arial"/>
              <a:ea typeface="Arial"/>
              <a:cs typeface="Arial"/>
              <a:sym typeface="Arial"/>
            </a:endParaRPr>
          </a:p>
          <a:p>
            <a:pPr indent="0" lvl="0" marL="0" rtl="0" algn="l">
              <a:lnSpc>
                <a:spcPct val="90000"/>
              </a:lnSpc>
              <a:spcBef>
                <a:spcPts val="1000"/>
              </a:spcBef>
              <a:spcAft>
                <a:spcPts val="0"/>
              </a:spcAft>
              <a:buClr>
                <a:schemeClr val="lt1"/>
              </a:buClr>
              <a:buSzPts val="2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0"/>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151" name="Google Shape;151;p20"/>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Learning Objectives</a:t>
            </a:r>
            <a:endParaRPr>
              <a:latin typeface="Arial"/>
              <a:ea typeface="Arial"/>
              <a:cs typeface="Arial"/>
              <a:sym typeface="Arial"/>
            </a:endParaRPr>
          </a:p>
        </p:txBody>
      </p:sp>
      <p:sp>
        <p:nvSpPr>
          <p:cNvPr id="152" name="Google Shape;152;p20"/>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lang="en-US">
                <a:latin typeface="Arial"/>
                <a:ea typeface="Arial"/>
                <a:cs typeface="Arial"/>
                <a:sym typeface="Arial"/>
              </a:rPr>
              <a:t>By the end of this lesson, you should be able to:</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Use new media tools in writing for business effectively</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Conduct research in business</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Use computer tools for gathering information</a:t>
            </a:r>
            <a:endParaRPr/>
          </a:p>
          <a:p>
            <a:pPr indent="-88900" lvl="0" marL="228600" rtl="0" algn="l">
              <a:lnSpc>
                <a:spcPct val="90000"/>
              </a:lnSpc>
              <a:spcBef>
                <a:spcPts val="1000"/>
              </a:spcBef>
              <a:spcAft>
                <a:spcPts val="0"/>
              </a:spcAft>
              <a:buClr>
                <a:schemeClr val="lt1"/>
              </a:buClr>
              <a:buSzPts val="2200"/>
              <a:buNone/>
            </a:pPr>
            <a:r>
              <a:t/>
            </a:r>
            <a:endParaRPr/>
          </a:p>
        </p:txBody>
      </p:sp>
      <p:sp>
        <p:nvSpPr>
          <p:cNvPr id="153" name="Google Shape;153;p20"/>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Learning Objectives</a:t>
            </a:r>
            <a:endParaRPr>
              <a:latin typeface="Arial"/>
              <a:ea typeface="Arial"/>
              <a:cs typeface="Arial"/>
              <a:sym typeface="Arial"/>
            </a:endParaRPr>
          </a:p>
        </p:txBody>
      </p:sp>
      <p:pic>
        <p:nvPicPr>
          <p:cNvPr descr="&lt;strong&gt;Aims&lt;/strong&gt; and Scope - Research leap" id="154" name="Google Shape;154;p20"/>
          <p:cNvPicPr preferRelativeResize="0"/>
          <p:nvPr>
            <p:ph idx="4" type="body"/>
          </p:nvPr>
        </p:nvPicPr>
        <p:blipFill rotWithShape="1">
          <a:blip r:embed="rId3">
            <a:alphaModFix/>
          </a:blip>
          <a:srcRect b="0" l="0" r="0" t="0"/>
          <a:stretch/>
        </p:blipFill>
        <p:spPr>
          <a:xfrm>
            <a:off x="6059978" y="2593571"/>
            <a:ext cx="5295410" cy="340821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1"/>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INTRODUCTION</a:t>
            </a:r>
            <a:endParaRPr>
              <a:solidFill>
                <a:schemeClr val="dk1"/>
              </a:solidFill>
            </a:endParaRPr>
          </a:p>
        </p:txBody>
      </p:sp>
      <p:sp>
        <p:nvSpPr>
          <p:cNvPr id="160" name="Google Shape;160;p21"/>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Recap of previous lecture</a:t>
            </a:r>
            <a:endParaRPr>
              <a:latin typeface="Arial"/>
              <a:ea typeface="Arial"/>
              <a:cs typeface="Arial"/>
              <a:sym typeface="Arial"/>
            </a:endParaRPr>
          </a:p>
        </p:txBody>
      </p:sp>
      <p:sp>
        <p:nvSpPr>
          <p:cNvPr id="161" name="Google Shape;161;p21"/>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Letters, memos and emails are used for routine communication at the workplace.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A business letter is a formal document used in professional communication to convey information, express interest, make requests or provide a response.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A memo (memorandum) is a document used within an organization for routine communication of procedures, policies and other related official communication. </a:t>
            </a:r>
            <a:endParaRPr/>
          </a:p>
        </p:txBody>
      </p:sp>
      <p:sp>
        <p:nvSpPr>
          <p:cNvPr id="162" name="Google Shape;162;p21"/>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Recap of previous lecture</a:t>
            </a:r>
            <a:endParaRPr>
              <a:latin typeface="Arial"/>
              <a:ea typeface="Arial"/>
              <a:cs typeface="Arial"/>
              <a:sym typeface="Arial"/>
            </a:endParaRPr>
          </a:p>
        </p:txBody>
      </p:sp>
      <p:sp>
        <p:nvSpPr>
          <p:cNvPr id="163" name="Google Shape;163;p21"/>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Meanwhile, an email is a form of written communication for conveying brief company messages and is distributed virtually both internally and externally.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A curriculum vitae (CV) is a comprehensive, concise document that summarizes your educational background, experience, proficiency, professional skills and other relevant information.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Learn about interview techniques to ace the job interview</a:t>
            </a:r>
            <a:endParaRPr/>
          </a:p>
          <a:p>
            <a:pPr indent="0" lvl="0" marL="0" rtl="0" algn="l">
              <a:lnSpc>
                <a:spcPct val="90000"/>
              </a:lnSpc>
              <a:spcBef>
                <a:spcPts val="1000"/>
              </a:spcBef>
              <a:spcAft>
                <a:spcPts val="0"/>
              </a:spcAft>
              <a:buClr>
                <a:schemeClr val="lt1"/>
              </a:buClr>
              <a:buSzPct val="100000"/>
              <a:buNone/>
            </a:pPr>
            <a:r>
              <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2"/>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1" marL="0" rtl="0" algn="r">
              <a:lnSpc>
                <a:spcPct val="90000"/>
              </a:lnSpc>
              <a:spcBef>
                <a:spcPts val="0"/>
              </a:spcBef>
              <a:spcAft>
                <a:spcPts val="0"/>
              </a:spcAft>
              <a:buNone/>
            </a:pPr>
            <a:r>
              <a:rPr b="1" lang="en-US" sz="3600">
                <a:latin typeface="Arial"/>
                <a:ea typeface="Arial"/>
                <a:cs typeface="Arial"/>
                <a:sym typeface="Arial"/>
              </a:rPr>
              <a:t>NEW MEDIA TOOLS FOR BUSINESS </a:t>
            </a:r>
            <a:r>
              <a:rPr b="1" lang="en-US" sz="3600">
                <a:solidFill>
                  <a:schemeClr val="lt1"/>
                </a:solidFill>
                <a:latin typeface="Arial"/>
                <a:ea typeface="Arial"/>
                <a:cs typeface="Arial"/>
                <a:sym typeface="Arial"/>
              </a:rPr>
              <a:t>NEW MEDIA TOOLS FOR BUSINESS WRITING</a:t>
            </a:r>
            <a:endParaRPr sz="3600">
              <a:solidFill>
                <a:schemeClr val="lt1"/>
              </a:solidFill>
              <a:latin typeface="Arial"/>
              <a:ea typeface="Arial"/>
              <a:cs typeface="Arial"/>
              <a:sym typeface="Arial"/>
            </a:endParaRPr>
          </a:p>
        </p:txBody>
      </p:sp>
      <p:sp>
        <p:nvSpPr>
          <p:cNvPr id="169" name="Google Shape;169;p22"/>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New media tools</a:t>
            </a:r>
            <a:endParaRPr>
              <a:latin typeface="Arial"/>
              <a:ea typeface="Arial"/>
              <a:cs typeface="Arial"/>
              <a:sym typeface="Arial"/>
            </a:endParaRPr>
          </a:p>
        </p:txBody>
      </p:sp>
      <p:pic>
        <p:nvPicPr>
          <p:cNvPr descr="My Must-Have Digital &lt;strong&gt;Media&lt;/strong&gt; &lt;strong&gt;Tools&lt;/strong&gt;: 2018 Edition… | Chris The Story ..." id="170" name="Google Shape;170;p22"/>
          <p:cNvPicPr preferRelativeResize="0"/>
          <p:nvPr>
            <p:ph idx="2" type="body"/>
          </p:nvPr>
        </p:nvPicPr>
        <p:blipFill rotWithShape="1">
          <a:blip r:embed="rId3">
            <a:alphaModFix/>
          </a:blip>
          <a:srcRect b="0" l="0" r="0" t="0"/>
          <a:stretch/>
        </p:blipFill>
        <p:spPr>
          <a:xfrm>
            <a:off x="960437" y="3484563"/>
            <a:ext cx="4762500" cy="2381250"/>
          </a:xfrm>
          <a:prstGeom prst="rect">
            <a:avLst/>
          </a:prstGeom>
          <a:noFill/>
          <a:ln>
            <a:noFill/>
          </a:ln>
        </p:spPr>
      </p:pic>
      <p:sp>
        <p:nvSpPr>
          <p:cNvPr id="171" name="Google Shape;171;p22"/>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New media tools</a:t>
            </a:r>
            <a:endParaRPr>
              <a:latin typeface="Arial"/>
              <a:ea typeface="Arial"/>
              <a:cs typeface="Arial"/>
              <a:sym typeface="Arial"/>
            </a:endParaRPr>
          </a:p>
        </p:txBody>
      </p:sp>
      <p:sp>
        <p:nvSpPr>
          <p:cNvPr id="172" name="Google Shape;172;p22"/>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New media tools offer you an opportunity to craft compelling content that is more efficient and impactful.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Tools that you can use in writing for business include content creation, error-checking and editing; collaboration; project management and workflow; social media management; email marketing and communication; and analytics and SEO tools. </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3"/>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NEW MEDIA TOOLS FOR BUSINESS </a:t>
            </a: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178" name="Google Shape;178;p23"/>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Content creation, error- checking and editing tools</a:t>
            </a:r>
            <a:endParaRPr/>
          </a:p>
        </p:txBody>
      </p:sp>
      <p:sp>
        <p:nvSpPr>
          <p:cNvPr id="179" name="Google Shape;179;p23"/>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Content creation tools are useful for writing content quickly and efficiently. These AI tools are a game-changer in that they have made content creation easier and less costly in terms of time. Some popular tools include:</a:t>
            </a:r>
            <a:endParaRPr/>
          </a:p>
          <a:p>
            <a:pPr indent="-88900" lvl="0" marL="228600" rtl="0" algn="l">
              <a:lnSpc>
                <a:spcPct val="90000"/>
              </a:lnSpc>
              <a:spcBef>
                <a:spcPts val="1000"/>
              </a:spcBef>
              <a:spcAft>
                <a:spcPts val="0"/>
              </a:spcAft>
              <a:buClr>
                <a:schemeClr val="lt1"/>
              </a:buClr>
              <a:buSzPts val="2200"/>
              <a:buNone/>
            </a:pPr>
            <a:r>
              <a:t/>
            </a:r>
            <a:endParaRPr/>
          </a:p>
        </p:txBody>
      </p:sp>
      <p:sp>
        <p:nvSpPr>
          <p:cNvPr id="180" name="Google Shape;180;p23"/>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Content creation, error- checking and editing tools</a:t>
            </a:r>
            <a:endParaRPr/>
          </a:p>
        </p:txBody>
      </p:sp>
      <p:pic>
        <p:nvPicPr>
          <p:cNvPr descr="Welcome to Day 20 of the #24DaysOfAI #Appvent calendar where today we ..." id="181" name="Google Shape;181;p23"/>
          <p:cNvPicPr preferRelativeResize="0"/>
          <p:nvPr>
            <p:ph idx="4" type="body"/>
          </p:nvPr>
        </p:nvPicPr>
        <p:blipFill rotWithShape="1">
          <a:blip r:embed="rId3">
            <a:alphaModFix/>
          </a:blip>
          <a:srcRect b="0" l="0" r="0" t="0"/>
          <a:stretch/>
        </p:blipFill>
        <p:spPr>
          <a:xfrm>
            <a:off x="6172200" y="3175000"/>
            <a:ext cx="5334000" cy="3000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4"/>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NEW MEDIA TOOLS FOR BUSINESS </a:t>
            </a: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187" name="Google Shape;187;p24"/>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b="1" lang="en-US">
                <a:latin typeface="Arial"/>
                <a:ea typeface="Arial"/>
                <a:cs typeface="Arial"/>
                <a:sym typeface="Arial"/>
              </a:rPr>
              <a:t>ChatGPT</a:t>
            </a:r>
            <a:endParaRPr b="1">
              <a:latin typeface="Arial"/>
              <a:ea typeface="Arial"/>
              <a:cs typeface="Arial"/>
              <a:sym typeface="Arial"/>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University of Central Arkansas (2024) describes Chat GPT as “an artificial intelligence program that generates dialogue.” This tool uses “machine learning algorithms to process and analyze large amounts of data to generate responses to user inquiries.” It is a language processing program that can understand human language and respond as requested. Users feed it with prompts and it will respond exactly as the user has requested. For example:</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“Write brief notes on how businesses can engage with their audiences online.” Once it has generated this content but it is not to your satisfaction, you can give it further prompts, such as, “Can you now focus only on X (formerly Twitter) and explain how a non-profit can use it to engage with audiences?” </a:t>
            </a:r>
            <a:endParaRPr>
              <a:latin typeface="Arial"/>
              <a:ea typeface="Arial"/>
              <a:cs typeface="Arial"/>
              <a:sym typeface="Arial"/>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5"/>
          <p:cNvSpPr txBox="1"/>
          <p:nvPr>
            <p:ph type="title"/>
          </p:nvPr>
        </p:nvSpPr>
        <p:spPr>
          <a:xfrm>
            <a:off x="2895600" y="764373"/>
            <a:ext cx="8610600" cy="939736"/>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dk1"/>
              </a:buClr>
              <a:buSzPct val="100000"/>
              <a:buFont typeface="Arial"/>
              <a:buNone/>
            </a:pPr>
            <a:r>
              <a:rPr b="1" lang="en-US" sz="3600" cap="none">
                <a:solidFill>
                  <a:schemeClr val="dk1"/>
                </a:solidFill>
                <a:latin typeface="Arial"/>
                <a:ea typeface="Arial"/>
                <a:cs typeface="Arial"/>
                <a:sym typeface="Arial"/>
              </a:rPr>
              <a:t>NEW MEDIA TOOLS FOR BUSINESS WRITING</a:t>
            </a:r>
            <a:endParaRPr>
              <a:solidFill>
                <a:schemeClr val="dk1"/>
              </a:solidFill>
            </a:endParaRPr>
          </a:p>
        </p:txBody>
      </p:sp>
      <p:sp>
        <p:nvSpPr>
          <p:cNvPr id="193" name="Google Shape;193;p25"/>
          <p:cNvSpPr txBox="1"/>
          <p:nvPr>
            <p:ph idx="1" type="body"/>
          </p:nvPr>
        </p:nvSpPr>
        <p:spPr>
          <a:xfrm>
            <a:off x="838200" y="1825624"/>
            <a:ext cx="10749742" cy="4641677"/>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The University of Central Arkansas (2024) elaborates that chat GPT can be conversational, generate stories, essays, poems, answer questions, solve math equations, translate between languages, debug and fix code, and classify things. However, I say that ChatGPT is not the ultimate and neither is it superior to the human brain. It has ever generated incorrect information for me and had I not been hawk-eyed, I would have submitted a wrong response. The University notes that the chatbot may fail to understand a topic since its answers are based on data limited to before 2020.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While ChatGPT is a huge advancement in technology, it poses serious concerns and challenges for learning. The University of Central Arkansas (2024) reports that ChatGPT use appears to be the newest wave of academic dishonesty, and is quickly turning into a tsunami. There are technologies such as GPTZero that can detect plagiarism, but the greater concern is that students are not engaging in the writing process, thus missing out on opportunities for research, critical thinking and ownership. My advice is that ChatGPT is great for idea generation, but is not your ultimate thinker and writer. You are the writer and should only view AI as a tool to assist you.</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6"/>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200"/>
              <a:buFont typeface="Arial"/>
              <a:buNone/>
            </a:pP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199" name="Google Shape;199;p26"/>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Gemini</a:t>
            </a:r>
            <a:endParaRPr>
              <a:latin typeface="Arial"/>
              <a:ea typeface="Arial"/>
              <a:cs typeface="Arial"/>
              <a:sym typeface="Arial"/>
            </a:endParaRPr>
          </a:p>
        </p:txBody>
      </p:sp>
      <p:pic>
        <p:nvPicPr>
          <p:cNvPr descr="Google retrasa el lanzamiento de &lt;strong&gt;Gemini AI&lt;/strong&gt; | IBL News .es" id="200" name="Google Shape;200;p26"/>
          <p:cNvPicPr preferRelativeResize="0"/>
          <p:nvPr>
            <p:ph idx="2" type="body"/>
          </p:nvPr>
        </p:nvPicPr>
        <p:blipFill rotWithShape="1">
          <a:blip r:embed="rId3">
            <a:alphaModFix/>
          </a:blip>
          <a:srcRect b="0" l="0" r="0" t="0"/>
          <a:stretch/>
        </p:blipFill>
        <p:spPr>
          <a:xfrm>
            <a:off x="839788" y="2593570"/>
            <a:ext cx="4854429" cy="3416531"/>
          </a:xfrm>
          <a:prstGeom prst="rect">
            <a:avLst/>
          </a:prstGeom>
          <a:noFill/>
          <a:ln>
            <a:noFill/>
          </a:ln>
        </p:spPr>
      </p:pic>
      <p:sp>
        <p:nvSpPr>
          <p:cNvPr id="201" name="Google Shape;201;p26"/>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Gemini</a:t>
            </a:r>
            <a:endParaRPr>
              <a:latin typeface="Arial"/>
              <a:ea typeface="Arial"/>
              <a:cs typeface="Arial"/>
              <a:sym typeface="Arial"/>
            </a:endParaRPr>
          </a:p>
        </p:txBody>
      </p:sp>
      <p:sp>
        <p:nvSpPr>
          <p:cNvPr id="202" name="Google Shape;202;p26"/>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Formerly known as Bard, Gemini is a generative AI chatbot developed by Google. Just like ChatGPT, it is a language model that operates in much the same way.</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7"/>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NEW MEDIA TOOLS FOR BUSINESS </a:t>
            </a: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208" name="Google Shape;208;p27"/>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Grammarly</a:t>
            </a:r>
            <a:endParaRPr>
              <a:latin typeface="Arial"/>
              <a:ea typeface="Arial"/>
              <a:cs typeface="Arial"/>
              <a:sym typeface="Arial"/>
            </a:endParaRPr>
          </a:p>
        </p:txBody>
      </p:sp>
      <p:sp>
        <p:nvSpPr>
          <p:cNvPr id="209" name="Google Shape;209;p27"/>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A cloud-based typing assistant operating in real-time to check grammar, spelling, punctuation, and other things like sentence construction, tone, clarity, style, engagement, among others. The platform also suggests replacements once it has identified the errors.</a:t>
            </a:r>
            <a:endParaRPr/>
          </a:p>
          <a:p>
            <a:pPr indent="-88900" lvl="0" marL="228600" rtl="0" algn="l">
              <a:lnSpc>
                <a:spcPct val="90000"/>
              </a:lnSpc>
              <a:spcBef>
                <a:spcPts val="1000"/>
              </a:spcBef>
              <a:spcAft>
                <a:spcPts val="0"/>
              </a:spcAft>
              <a:buClr>
                <a:schemeClr val="lt1"/>
              </a:buClr>
              <a:buSzPts val="2200"/>
              <a:buNone/>
            </a:pPr>
            <a:r>
              <a:t/>
            </a:r>
            <a:endParaRPr/>
          </a:p>
        </p:txBody>
      </p:sp>
      <p:sp>
        <p:nvSpPr>
          <p:cNvPr id="210" name="Google Shape;210;p27"/>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Grammarly</a:t>
            </a:r>
            <a:endParaRPr>
              <a:latin typeface="Arial"/>
              <a:ea typeface="Arial"/>
              <a:cs typeface="Arial"/>
              <a:sym typeface="Arial"/>
            </a:endParaRPr>
          </a:p>
        </p:txBody>
      </p:sp>
      <p:pic>
        <p:nvPicPr>
          <p:cNvPr descr="&lt;strong&gt;Grammarly&lt;/strong&gt;–online or resident grammar checker" id="211" name="Google Shape;211;p27"/>
          <p:cNvPicPr preferRelativeResize="0"/>
          <p:nvPr>
            <p:ph idx="4" type="body"/>
          </p:nvPr>
        </p:nvPicPr>
        <p:blipFill rotWithShape="1">
          <a:blip r:embed="rId3">
            <a:alphaModFix/>
          </a:blip>
          <a:srcRect b="0" l="0" r="0" t="0"/>
          <a:stretch/>
        </p:blipFill>
        <p:spPr>
          <a:xfrm>
            <a:off x="6555974" y="3132138"/>
            <a:ext cx="4566452" cy="30861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8"/>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NENW MEDIA TOOLS FOR BUSINESS </a:t>
            </a: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217" name="Google Shape;217;p28"/>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Hemmingway Editor</a:t>
            </a:r>
            <a:endParaRPr>
              <a:latin typeface="Arial"/>
              <a:ea typeface="Arial"/>
              <a:cs typeface="Arial"/>
              <a:sym typeface="Arial"/>
            </a:endParaRPr>
          </a:p>
        </p:txBody>
      </p:sp>
      <p:pic>
        <p:nvPicPr>
          <p:cNvPr descr="N Recursions: When using the &lt;strong&gt;Hemmingway Editor&lt;/strong&gt;, take the grading with a ..." id="218" name="Google Shape;218;p28"/>
          <p:cNvPicPr preferRelativeResize="0"/>
          <p:nvPr>
            <p:ph idx="2" type="body"/>
          </p:nvPr>
        </p:nvPicPr>
        <p:blipFill rotWithShape="1">
          <a:blip r:embed="rId3">
            <a:alphaModFix/>
          </a:blip>
          <a:srcRect b="0" l="0" r="0" t="0"/>
          <a:stretch/>
        </p:blipFill>
        <p:spPr>
          <a:xfrm>
            <a:off x="839788" y="2568633"/>
            <a:ext cx="5157787" cy="3291840"/>
          </a:xfrm>
          <a:prstGeom prst="rect">
            <a:avLst/>
          </a:prstGeom>
          <a:noFill/>
          <a:ln>
            <a:noFill/>
          </a:ln>
        </p:spPr>
      </p:pic>
      <p:sp>
        <p:nvSpPr>
          <p:cNvPr id="219" name="Google Shape;219;p28"/>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Hemmingway Editor</a:t>
            </a:r>
            <a:endParaRPr>
              <a:latin typeface="Arial"/>
              <a:ea typeface="Arial"/>
              <a:cs typeface="Arial"/>
              <a:sym typeface="Arial"/>
            </a:endParaRPr>
          </a:p>
        </p:txBody>
      </p:sp>
      <p:sp>
        <p:nvSpPr>
          <p:cNvPr id="220" name="Google Shape;220;p28"/>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An app that mainly focuses on correcting complex sentences and common errors by highlighting them using different color schemes. It aims to simplify dense, complicated and convoluted sentences to help the reader not get lost.</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9"/>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200"/>
              <a:buFont typeface="Arial"/>
              <a:buNone/>
            </a:pP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226" name="Google Shape;226;p29"/>
          <p:cNvSpPr txBox="1"/>
          <p:nvPr>
            <p:ph idx="1" type="body"/>
          </p:nvPr>
        </p:nvSpPr>
        <p:spPr>
          <a:xfrm>
            <a:off x="885740"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QuillBot</a:t>
            </a:r>
            <a:endParaRPr>
              <a:latin typeface="Arial"/>
              <a:ea typeface="Arial"/>
              <a:cs typeface="Arial"/>
              <a:sym typeface="Arial"/>
            </a:endParaRPr>
          </a:p>
        </p:txBody>
      </p:sp>
      <p:sp>
        <p:nvSpPr>
          <p:cNvPr id="227" name="Google Shape;227;p29"/>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QuillBot is an eight-in-one tool that helps with paraphrasing and summarizing as well as checking for grammar, plagiarism and AI use. It can also generate citations, translate and help with the flow of a document.</a:t>
            </a:r>
            <a:endParaRPr/>
          </a:p>
          <a:p>
            <a:pPr indent="-88900" lvl="0" marL="228600" rtl="0" algn="l">
              <a:lnSpc>
                <a:spcPct val="90000"/>
              </a:lnSpc>
              <a:spcBef>
                <a:spcPts val="1000"/>
              </a:spcBef>
              <a:spcAft>
                <a:spcPts val="0"/>
              </a:spcAft>
              <a:buClr>
                <a:schemeClr val="lt1"/>
              </a:buClr>
              <a:buSzPts val="2200"/>
              <a:buNone/>
            </a:pPr>
            <a:r>
              <a:t/>
            </a:r>
            <a:endParaRPr/>
          </a:p>
        </p:txBody>
      </p:sp>
      <p:sp>
        <p:nvSpPr>
          <p:cNvPr id="228" name="Google Shape;228;p29"/>
          <p:cNvSpPr txBox="1"/>
          <p:nvPr>
            <p:ph idx="3" type="body"/>
          </p:nvPr>
        </p:nvSpPr>
        <p:spPr>
          <a:xfrm>
            <a:off x="6400800" y="2183802"/>
            <a:ext cx="5105400" cy="63421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Other new media tools</a:t>
            </a:r>
            <a:endParaRPr>
              <a:latin typeface="Arial"/>
              <a:ea typeface="Arial"/>
              <a:cs typeface="Arial"/>
              <a:sym typeface="Arial"/>
            </a:endParaRPr>
          </a:p>
        </p:txBody>
      </p:sp>
      <p:sp>
        <p:nvSpPr>
          <p:cNvPr id="229" name="Google Shape;229;p29"/>
          <p:cNvSpPr txBox="1"/>
          <p:nvPr>
            <p:ph idx="4" type="body"/>
          </p:nvPr>
        </p:nvSpPr>
        <p:spPr>
          <a:xfrm>
            <a:off x="6172200" y="3007714"/>
            <a:ext cx="5183188" cy="332658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Other useful tools for content generation and which I want you to explore include video creating sites like Capcut, Wistia and Vimeo. You can create great graphics using Canva, DesignWizard, Lunacy, Blender, Google Slides, and yes, even our good old PowerPoint can help you create professional slides for your business engagement. </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0"/>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200"/>
              <a:buFont typeface="Arial"/>
              <a:buNone/>
            </a:pPr>
            <a:r>
              <a:rPr b="1" lang="en-US" sz="3200" cap="none">
                <a:solidFill>
                  <a:schemeClr val="dk1"/>
                </a:solidFill>
                <a:latin typeface="Arial"/>
                <a:ea typeface="Arial"/>
                <a:cs typeface="Arial"/>
                <a:sym typeface="Arial"/>
              </a:rPr>
              <a:t>NEW MEDIA TOOLS FOR BUSINESS WRITING</a:t>
            </a:r>
            <a:endParaRPr>
              <a:solidFill>
                <a:schemeClr val="dk1"/>
              </a:solidFill>
            </a:endParaRPr>
          </a:p>
        </p:txBody>
      </p:sp>
      <p:sp>
        <p:nvSpPr>
          <p:cNvPr id="235" name="Google Shape;235;p30"/>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200"/>
              <a:buNone/>
            </a:pPr>
            <a:r>
              <a:rPr lang="en-US">
                <a:latin typeface="Arial"/>
                <a:ea typeface="Arial"/>
                <a:cs typeface="Arial"/>
                <a:sym typeface="Arial"/>
              </a:rPr>
              <a:t>Business writers can leverage on collaboration tools for teams to create, edit and manage documents together in real time. They include:</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Google Docs where multiple users can simultaneously co-create a document as well as edit and leave comments. You can use Google Docs to write reports, proposals, manuals, programs, and many more.</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Slack. This tool offers instant messaging, file transfers, message search capability, and a modern interface for managing channels and direct messages. </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Microsoft Teams. It provides a comprehensive collaboration experience where users can engage in chats, file sharing and video meetings.</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There are many other video conferencing tools you can use for collaboration. These include Zoom, Google Meet, the Big Blue Button, Class for Teams, Webex, and many more.</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1"/>
          <p:cNvSpPr txBox="1"/>
          <p:nvPr>
            <p:ph type="title"/>
          </p:nvPr>
        </p:nvSpPr>
        <p:spPr>
          <a:xfrm>
            <a:off x="2895600" y="764373"/>
            <a:ext cx="8610600" cy="1061251"/>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dk1"/>
              </a:buClr>
              <a:buSzPct val="100000"/>
              <a:buFont typeface="Arial"/>
              <a:buNone/>
            </a:pPr>
            <a:r>
              <a:rPr b="1" lang="en-US" sz="3600" cap="none">
                <a:solidFill>
                  <a:schemeClr val="dk1"/>
                </a:solidFill>
                <a:latin typeface="Arial"/>
                <a:ea typeface="Arial"/>
                <a:cs typeface="Arial"/>
                <a:sym typeface="Arial"/>
              </a:rPr>
              <a:t>NEW MEDIA TOOLS FOR BUSINESS WRITING</a:t>
            </a:r>
            <a:endParaRPr>
              <a:solidFill>
                <a:schemeClr val="dk1"/>
              </a:solidFill>
            </a:endParaRPr>
          </a:p>
        </p:txBody>
      </p:sp>
      <p:sp>
        <p:nvSpPr>
          <p:cNvPr id="241" name="Google Shape;241;p31"/>
          <p:cNvSpPr txBox="1"/>
          <p:nvPr>
            <p:ph idx="1" type="body"/>
          </p:nvPr>
        </p:nvSpPr>
        <p:spPr>
          <a:xfrm>
            <a:off x="838200" y="1825624"/>
            <a:ext cx="10515600" cy="469155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Business writers can remain organized and keep track of their projects, deadlines and tasks through project management and workflow tools. Examples include Asana, Trello, Monday.com.</a:t>
            </a:r>
            <a:endParaRPr>
              <a:latin typeface="Arial"/>
              <a:ea typeface="Arial"/>
              <a:cs typeface="Arial"/>
              <a:sym typeface="Arial"/>
            </a:endParaRPr>
          </a:p>
          <a:p>
            <a:pPr indent="0" lvl="0" marL="0" rtl="0" algn="l">
              <a:lnSpc>
                <a:spcPct val="90000"/>
              </a:lnSpc>
              <a:spcBef>
                <a:spcPts val="1000"/>
              </a:spcBef>
              <a:spcAft>
                <a:spcPts val="0"/>
              </a:spcAft>
              <a:buClr>
                <a:schemeClr val="lt1"/>
              </a:buClr>
              <a:buSzPts val="2200"/>
              <a:buNone/>
            </a:pPr>
            <a:r>
              <a:rPr b="1" lang="en-US">
                <a:latin typeface="Arial"/>
                <a:ea typeface="Arial"/>
                <a:cs typeface="Arial"/>
                <a:sym typeface="Arial"/>
              </a:rPr>
              <a:t>Social media management tools</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These tools assist businesses to engage with their audiences on social media platforms. They help to manage, schedule and analyze written content. Examples include Buffer, Hootsuite and Canva (despite being essentially a design tool).</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In summary, there are many more tools that I suggest you explore online. These include email marketing and communication tools such as Mailchimp, Constant Contact, HubSpot, and so on. You can also look at Analytics and SEO tools that help to measure how effective your written content is as well as deliver your messages to a wider target audience. Examples include Google Analytics, Semrush, and Yoast SEO. You can also explore more social media tools that can assist with engagement such as WordPress for blogging and Wikis. </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2"/>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3600"/>
              <a:buFont typeface="Arial"/>
              <a:buNone/>
            </a:pPr>
            <a:r>
              <a:rPr b="1" lang="en-US" sz="3600">
                <a:latin typeface="Arial"/>
                <a:ea typeface="Arial"/>
                <a:cs typeface="Arial"/>
                <a:sym typeface="Arial"/>
              </a:rPr>
              <a:t>BUSINESS RESEARCH</a:t>
            </a:r>
            <a:endParaRPr b="1" sz="3600">
              <a:latin typeface="Arial"/>
              <a:ea typeface="Arial"/>
              <a:cs typeface="Arial"/>
              <a:sym typeface="Arial"/>
            </a:endParaRPr>
          </a:p>
        </p:txBody>
      </p:sp>
      <p:sp>
        <p:nvSpPr>
          <p:cNvPr id="247" name="Google Shape;247;p32"/>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University of Calcutta (2020) defines business research as “research activities carried out relating to the different functionaries in the business and corporate world. Business research is a process of acquiring detailed information of all the areas of business and using such information in maximizing the sales and profit of the business.” Companies can then decide on the most profitable products or services to retain or improve.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Bhat (n.d.) refers to business research as business intelligence where companies determine whether they can excel in new regions or even when to choose a marketing approach for a product/service. The author also opines that business research can help businesses understand their competitors. </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3"/>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53" name="Google Shape;253;p33"/>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lt1"/>
              </a:buClr>
              <a:buSzPct val="100000"/>
              <a:buNone/>
            </a:pPr>
            <a:r>
              <a:rPr lang="en-US">
                <a:latin typeface="Arial"/>
                <a:ea typeface="Arial"/>
                <a:cs typeface="Arial"/>
                <a:sym typeface="Arial"/>
              </a:rPr>
              <a:t>Why is business research important?</a:t>
            </a:r>
            <a:endParaRPr/>
          </a:p>
          <a:p>
            <a:pPr indent="0" lvl="0" marL="0" rtl="0" algn="l">
              <a:lnSpc>
                <a:spcPct val="90000"/>
              </a:lnSpc>
              <a:spcBef>
                <a:spcPts val="1000"/>
              </a:spcBef>
              <a:spcAft>
                <a:spcPts val="0"/>
              </a:spcAft>
              <a:buClr>
                <a:schemeClr val="lt1"/>
              </a:buClr>
              <a:buSzPct val="100000"/>
              <a:buNone/>
            </a:pPr>
            <a:r>
              <a:rPr lang="en-US">
                <a:latin typeface="Arial"/>
                <a:ea typeface="Arial"/>
                <a:cs typeface="Arial"/>
                <a:sym typeface="Arial"/>
              </a:rPr>
              <a:t>The University of Calcutta (2020) proposes the following reasons for conducting research in general:</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To gain familiarity with a phenomenon or to achieve new insights into it. (exploratory or formulative research studies)</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To describe accurately the characteristics of a particular individual, situation or a group. (descriptive research)</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To determine the frequency with which something occurs or with which it is associated with something else. (diagnostic research)</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To test a hypothesis of a causal relationship between variables. (hypothesis testing research)</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Business research helps companies to maximize on profit, cut costs, establish consumer behavior, establish best marketing strategies, ensure sound financial and personnel management, etc.</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4"/>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59" name="Google Shape;259;p34"/>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Business research process</a:t>
            </a:r>
            <a:endParaRPr>
              <a:latin typeface="Arial"/>
              <a:ea typeface="Arial"/>
              <a:cs typeface="Arial"/>
              <a:sym typeface="Arial"/>
            </a:endParaRPr>
          </a:p>
        </p:txBody>
      </p:sp>
      <p:sp>
        <p:nvSpPr>
          <p:cNvPr id="260" name="Google Shape;260;p34"/>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Determine purpose</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Write the objectives (SMART)</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Do a literature review/survey</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Include the method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Collect, analyze and interpret the data</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Write the report and implement</a:t>
            </a:r>
            <a:endParaRPr/>
          </a:p>
          <a:p>
            <a:pPr indent="-88900" lvl="0" marL="228600" rtl="0" algn="l">
              <a:lnSpc>
                <a:spcPct val="90000"/>
              </a:lnSpc>
              <a:spcBef>
                <a:spcPts val="1000"/>
              </a:spcBef>
              <a:spcAft>
                <a:spcPts val="0"/>
              </a:spcAft>
              <a:buClr>
                <a:schemeClr val="lt1"/>
              </a:buClr>
              <a:buSzPts val="2200"/>
              <a:buNone/>
            </a:pPr>
            <a:r>
              <a:t/>
            </a:r>
            <a:endParaRPr/>
          </a:p>
        </p:txBody>
      </p:sp>
      <p:sp>
        <p:nvSpPr>
          <p:cNvPr id="261" name="Google Shape;261;p34"/>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Business research process</a:t>
            </a:r>
            <a:endParaRPr>
              <a:latin typeface="Arial"/>
              <a:ea typeface="Arial"/>
              <a:cs typeface="Arial"/>
              <a:sym typeface="Arial"/>
            </a:endParaRPr>
          </a:p>
        </p:txBody>
      </p:sp>
      <p:pic>
        <p:nvPicPr>
          <p:cNvPr descr="The Marketing &lt;strong&gt;Research&lt;/strong&gt; &lt;strong&gt;Process&lt;/strong&gt; | Introduction to &lt;strong&gt;Business&lt;/strong&gt;" id="262" name="Google Shape;262;p34"/>
          <p:cNvPicPr preferRelativeResize="0"/>
          <p:nvPr>
            <p:ph idx="4" type="body"/>
          </p:nvPr>
        </p:nvPicPr>
        <p:blipFill rotWithShape="1">
          <a:blip r:embed="rId3">
            <a:alphaModFix/>
          </a:blip>
          <a:srcRect b="0" l="0" r="0" t="0"/>
          <a:stretch/>
        </p:blipFill>
        <p:spPr>
          <a:xfrm>
            <a:off x="6217802" y="3132138"/>
            <a:ext cx="5242795" cy="30861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5"/>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68" name="Google Shape;268;p35"/>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Qualities of good business research</a:t>
            </a:r>
            <a:endParaRPr>
              <a:latin typeface="Arial"/>
              <a:ea typeface="Arial"/>
              <a:cs typeface="Arial"/>
              <a:sym typeface="Arial"/>
            </a:endParaRPr>
          </a:p>
        </p:txBody>
      </p:sp>
      <p:sp>
        <p:nvSpPr>
          <p:cNvPr id="269" name="Google Shape;269;p35"/>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lang="en-US">
                <a:latin typeface="Arial"/>
                <a:ea typeface="Arial"/>
                <a:cs typeface="Arial"/>
                <a:sym typeface="Arial"/>
              </a:rPr>
              <a:t>The University of Calcutta (2020) suggests the following qualities of good research:</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Purpose clearly defined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Research process detailed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Research design thoroughly planned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High ethical standards applied</a:t>
            </a:r>
            <a:endParaRPr/>
          </a:p>
          <a:p>
            <a:pPr indent="-88900" lvl="0" marL="228600" rtl="0" algn="l">
              <a:lnSpc>
                <a:spcPct val="90000"/>
              </a:lnSpc>
              <a:spcBef>
                <a:spcPts val="1000"/>
              </a:spcBef>
              <a:spcAft>
                <a:spcPts val="0"/>
              </a:spcAft>
              <a:buClr>
                <a:schemeClr val="lt1"/>
              </a:buClr>
              <a:buSzPts val="2200"/>
              <a:buNone/>
            </a:pPr>
            <a:r>
              <a:t/>
            </a:r>
            <a:endParaRPr/>
          </a:p>
        </p:txBody>
      </p:sp>
      <p:sp>
        <p:nvSpPr>
          <p:cNvPr id="270" name="Google Shape;270;p35"/>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Qualities of good business research</a:t>
            </a:r>
            <a:endParaRPr>
              <a:latin typeface="Arial"/>
              <a:ea typeface="Arial"/>
              <a:cs typeface="Arial"/>
              <a:sym typeface="Arial"/>
            </a:endParaRPr>
          </a:p>
        </p:txBody>
      </p:sp>
      <p:sp>
        <p:nvSpPr>
          <p:cNvPr id="271" name="Google Shape;271;p35"/>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Limitations frankly revealed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Adequate analysis for decision-makers’ needs</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Findings presented unambiguously </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Conclusions justified</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Researcher’s experience reflected</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6"/>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77" name="Google Shape;277;p36"/>
          <p:cNvSpPr txBox="1"/>
          <p:nvPr>
            <p:ph idx="1" type="body"/>
          </p:nvPr>
        </p:nvSpPr>
        <p:spPr>
          <a:xfrm>
            <a:off x="914409" y="2183802"/>
            <a:ext cx="5079991" cy="418082"/>
          </a:xfrm>
          <a:prstGeom prst="rect">
            <a:avLst/>
          </a:prstGeom>
          <a:noFill/>
          <a:ln>
            <a:noFill/>
          </a:ln>
        </p:spPr>
        <p:txBody>
          <a:bodyPr anchorCtr="0" anchor="b"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lt1"/>
              </a:buClr>
              <a:buSzPct val="100000"/>
              <a:buNone/>
            </a:pPr>
            <a:r>
              <a:rPr lang="en-US">
                <a:latin typeface="Arial"/>
                <a:ea typeface="Arial"/>
                <a:cs typeface="Arial"/>
                <a:sym typeface="Arial"/>
              </a:rPr>
              <a:t>Research methodologies</a:t>
            </a:r>
            <a:endParaRPr>
              <a:latin typeface="Arial"/>
              <a:ea typeface="Arial"/>
              <a:cs typeface="Arial"/>
              <a:sym typeface="Arial"/>
            </a:endParaRPr>
          </a:p>
        </p:txBody>
      </p:sp>
      <p:pic>
        <p:nvPicPr>
          <p:cNvPr descr="CSL &lt;strong&gt;Research&lt;/strong&gt; Toolkit: &lt;strong&gt;Research&lt;/strong&gt; Stages – Canadian School Libraries" id="278" name="Google Shape;278;p36"/>
          <p:cNvPicPr preferRelativeResize="0"/>
          <p:nvPr>
            <p:ph idx="2" type="body"/>
          </p:nvPr>
        </p:nvPicPr>
        <p:blipFill rotWithShape="1">
          <a:blip r:embed="rId3">
            <a:alphaModFix/>
          </a:blip>
          <a:srcRect b="0" l="0" r="0" t="0"/>
          <a:stretch/>
        </p:blipFill>
        <p:spPr>
          <a:xfrm>
            <a:off x="989216" y="2859578"/>
            <a:ext cx="4721628" cy="3067397"/>
          </a:xfrm>
          <a:prstGeom prst="rect">
            <a:avLst/>
          </a:prstGeom>
          <a:noFill/>
          <a:ln>
            <a:noFill/>
          </a:ln>
        </p:spPr>
      </p:pic>
      <p:sp>
        <p:nvSpPr>
          <p:cNvPr id="279" name="Google Shape;279;p36"/>
          <p:cNvSpPr txBox="1"/>
          <p:nvPr>
            <p:ph idx="3" type="body"/>
          </p:nvPr>
        </p:nvSpPr>
        <p:spPr>
          <a:xfrm>
            <a:off x="6400800" y="2183802"/>
            <a:ext cx="5105400" cy="58433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Research methodologies</a:t>
            </a:r>
            <a:endParaRPr>
              <a:latin typeface="Arial"/>
              <a:ea typeface="Arial"/>
              <a:cs typeface="Arial"/>
              <a:sym typeface="Arial"/>
            </a:endParaRPr>
          </a:p>
        </p:txBody>
      </p:sp>
      <p:sp>
        <p:nvSpPr>
          <p:cNvPr id="280" name="Google Shape;280;p36"/>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Generally, we talk of three methodologies: Quantitative, qualitative and mixed methods. The following notes have been inspired by Khan (n.d.).</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7"/>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86" name="Google Shape;286;p37"/>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Quantitative research methodologies</a:t>
            </a:r>
            <a:endParaRPr>
              <a:latin typeface="Arial"/>
              <a:ea typeface="Arial"/>
              <a:cs typeface="Arial"/>
              <a:sym typeface="Arial"/>
            </a:endParaRPr>
          </a:p>
        </p:txBody>
      </p:sp>
      <p:sp>
        <p:nvSpPr>
          <p:cNvPr id="287" name="Google Shape;287;p37"/>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It is a systematic, empirical process by which numerical data is collected and analyzed to describe, explain, predict or control given variables and with the intention to generalize across groups of people. The approach uses statistical, mathematical or computational techniques such as the Statistical Package for the Social Sciences (SPSS) to analyze data. The research designs used in business research include:</a:t>
            </a:r>
            <a:endParaRPr/>
          </a:p>
          <a:p>
            <a:pPr indent="-99377" lvl="0" marL="228600" rtl="0" algn="l">
              <a:lnSpc>
                <a:spcPct val="90000"/>
              </a:lnSpc>
              <a:spcBef>
                <a:spcPts val="1000"/>
              </a:spcBef>
              <a:spcAft>
                <a:spcPts val="0"/>
              </a:spcAft>
              <a:buClr>
                <a:schemeClr val="lt1"/>
              </a:buClr>
              <a:buSzPct val="100000"/>
              <a:buNone/>
            </a:pPr>
            <a:r>
              <a:t/>
            </a:r>
            <a:endParaRPr/>
          </a:p>
        </p:txBody>
      </p:sp>
      <p:sp>
        <p:nvSpPr>
          <p:cNvPr id="288" name="Google Shape;288;p37"/>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Quantitative research methodologies</a:t>
            </a:r>
            <a:endParaRPr>
              <a:latin typeface="Arial"/>
              <a:ea typeface="Arial"/>
              <a:cs typeface="Arial"/>
              <a:sym typeface="Arial"/>
            </a:endParaRPr>
          </a:p>
        </p:txBody>
      </p:sp>
      <p:pic>
        <p:nvPicPr>
          <p:cNvPr descr="3.4 Sampling Techniques in &lt;strong&gt;Quantitative Research&lt;/strong&gt; – An Introduction to ..." id="289" name="Google Shape;289;p37"/>
          <p:cNvPicPr preferRelativeResize="0"/>
          <p:nvPr>
            <p:ph idx="4" type="body"/>
          </p:nvPr>
        </p:nvPicPr>
        <p:blipFill rotWithShape="1">
          <a:blip r:embed="rId3">
            <a:alphaModFix/>
          </a:blip>
          <a:srcRect b="0" l="0" r="0" t="0"/>
          <a:stretch/>
        </p:blipFill>
        <p:spPr>
          <a:xfrm>
            <a:off x="6172200" y="3383360"/>
            <a:ext cx="5334000" cy="258365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8"/>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295" name="Google Shape;295;p38"/>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Survey research</a:t>
            </a:r>
            <a:endParaRPr>
              <a:latin typeface="Arial"/>
              <a:ea typeface="Arial"/>
              <a:cs typeface="Arial"/>
              <a:sym typeface="Arial"/>
            </a:endParaRPr>
          </a:p>
        </p:txBody>
      </p:sp>
      <p:pic>
        <p:nvPicPr>
          <p:cNvPr descr="The Need to Account for Complex Sampling Features when Analyzing ..." id="296" name="Google Shape;296;p38"/>
          <p:cNvPicPr preferRelativeResize="0"/>
          <p:nvPr>
            <p:ph idx="2" type="body"/>
          </p:nvPr>
        </p:nvPicPr>
        <p:blipFill rotWithShape="1">
          <a:blip r:embed="rId3">
            <a:alphaModFix/>
          </a:blip>
          <a:srcRect b="0" l="0" r="0" t="0"/>
          <a:stretch/>
        </p:blipFill>
        <p:spPr>
          <a:xfrm>
            <a:off x="1005840" y="2505075"/>
            <a:ext cx="4821382" cy="3330460"/>
          </a:xfrm>
          <a:prstGeom prst="rect">
            <a:avLst/>
          </a:prstGeom>
          <a:noFill/>
          <a:ln>
            <a:noFill/>
          </a:ln>
        </p:spPr>
      </p:pic>
      <p:sp>
        <p:nvSpPr>
          <p:cNvPr id="297" name="Google Shape;297;p38"/>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Survey research</a:t>
            </a:r>
            <a:endParaRPr>
              <a:latin typeface="Arial"/>
              <a:ea typeface="Arial"/>
              <a:cs typeface="Arial"/>
              <a:sym typeface="Arial"/>
            </a:endParaRPr>
          </a:p>
        </p:txBody>
      </p:sp>
      <p:sp>
        <p:nvSpPr>
          <p:cNvPr id="298" name="Google Shape;298;p38"/>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Survey research involves the use of a questionnaire, online poll, online survey and others to obtain opinions, attitudes and views of audiences. Types of surveys include cross-sectional surveys (data is collected at a given point in time) and longitudinal surveys (data is collected over a long period of time to understand changes in respondent behavior). An example of survey research includes an organization that creates a poll on its website or social media site to gauge its customers’ opinions of a recent product released into the market.</a:t>
            </a:r>
            <a:endParaRPr/>
          </a:p>
          <a:p>
            <a:pPr indent="-109854"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9"/>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04" name="Google Shape;304;p39"/>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Correlational research</a:t>
            </a:r>
            <a:endParaRPr>
              <a:latin typeface="Arial"/>
              <a:ea typeface="Arial"/>
              <a:cs typeface="Arial"/>
              <a:sym typeface="Arial"/>
            </a:endParaRPr>
          </a:p>
        </p:txBody>
      </p:sp>
      <p:sp>
        <p:nvSpPr>
          <p:cNvPr id="305" name="Google Shape;305;p39"/>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You conduct correlational research when you want to establish the relationship between two variables and how they impact each other. The results will help you understand trends, patterns and relationships. For instance, you may want to understand the relationship between products and gender. From a casual observation, you notice that one product is particularly liked by a specific gender. Based on the results, the company can use the information to improve the product to attract the other gender as well.</a:t>
            </a:r>
            <a:endParaRPr/>
          </a:p>
          <a:p>
            <a:pPr indent="-99377" lvl="0" marL="228600" rtl="0" algn="l">
              <a:lnSpc>
                <a:spcPct val="90000"/>
              </a:lnSpc>
              <a:spcBef>
                <a:spcPts val="1000"/>
              </a:spcBef>
              <a:spcAft>
                <a:spcPts val="0"/>
              </a:spcAft>
              <a:buClr>
                <a:schemeClr val="lt1"/>
              </a:buClr>
              <a:buSzPct val="100000"/>
              <a:buNone/>
            </a:pPr>
            <a:r>
              <a:t/>
            </a:r>
            <a:endParaRPr/>
          </a:p>
        </p:txBody>
      </p:sp>
      <p:sp>
        <p:nvSpPr>
          <p:cNvPr id="306" name="Google Shape;306;p39"/>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Correlational research</a:t>
            </a:r>
            <a:endParaRPr>
              <a:latin typeface="Arial"/>
              <a:ea typeface="Arial"/>
              <a:cs typeface="Arial"/>
              <a:sym typeface="Arial"/>
            </a:endParaRPr>
          </a:p>
        </p:txBody>
      </p:sp>
      <p:pic>
        <p:nvPicPr>
          <p:cNvPr descr="1.3 Conducting &lt;strong&gt;Research&lt;/strong&gt; in Social Psychology – Principles of Social ..." id="307" name="Google Shape;307;p39"/>
          <p:cNvPicPr preferRelativeResize="0"/>
          <p:nvPr>
            <p:ph idx="4" type="body"/>
          </p:nvPr>
        </p:nvPicPr>
        <p:blipFill rotWithShape="1">
          <a:blip r:embed="rId3">
            <a:alphaModFix/>
          </a:blip>
          <a:srcRect b="0" l="0" r="0" t="0"/>
          <a:stretch/>
        </p:blipFill>
        <p:spPr>
          <a:xfrm>
            <a:off x="6334299" y="2505075"/>
            <a:ext cx="4538992" cy="368458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40"/>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13" name="Google Shape;313;p40"/>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Causal-comparative research</a:t>
            </a:r>
            <a:endParaRPr>
              <a:latin typeface="Arial"/>
              <a:ea typeface="Arial"/>
              <a:cs typeface="Arial"/>
              <a:sym typeface="Arial"/>
            </a:endParaRPr>
          </a:p>
        </p:txBody>
      </p:sp>
      <p:pic>
        <p:nvPicPr>
          <p:cNvPr descr="Conducting &lt;strong&gt;Research&lt;/strong&gt; in Social Psychology" id="314" name="Google Shape;314;p40"/>
          <p:cNvPicPr preferRelativeResize="0"/>
          <p:nvPr>
            <p:ph idx="2" type="body"/>
          </p:nvPr>
        </p:nvPicPr>
        <p:blipFill rotWithShape="1">
          <a:blip r:embed="rId3">
            <a:alphaModFix/>
          </a:blip>
          <a:srcRect b="0" l="0" r="0" t="0"/>
          <a:stretch/>
        </p:blipFill>
        <p:spPr>
          <a:xfrm>
            <a:off x="839788" y="2585258"/>
            <a:ext cx="5157787" cy="3516284"/>
          </a:xfrm>
          <a:prstGeom prst="rect">
            <a:avLst/>
          </a:prstGeom>
          <a:noFill/>
          <a:ln>
            <a:noFill/>
          </a:ln>
        </p:spPr>
      </p:pic>
      <p:sp>
        <p:nvSpPr>
          <p:cNvPr id="315" name="Google Shape;315;p40"/>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Causal-comparative research</a:t>
            </a:r>
            <a:endParaRPr>
              <a:latin typeface="Arial"/>
              <a:ea typeface="Arial"/>
              <a:cs typeface="Arial"/>
              <a:sym typeface="Arial"/>
            </a:endParaRPr>
          </a:p>
        </p:txBody>
      </p:sp>
      <p:sp>
        <p:nvSpPr>
          <p:cNvPr id="316" name="Google Shape;316;p40"/>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This type of research helps to deduce the cause and effect relationship between entities. The researcher identifies and analyzes the independent variable’s effect on the dependent variable. You do not manipulate either of the variables but observe any changes on the variables. For example, you can study the effect of content creation tools in business writing on organizational performance. You will observe the changes in business traction since you started using the tools. </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1"/>
          <p:cNvSpPr txBox="1"/>
          <p:nvPr>
            <p:ph type="title"/>
          </p:nvPr>
        </p:nvSpPr>
        <p:spPr>
          <a:xfrm>
            <a:off x="2895600" y="764373"/>
            <a:ext cx="8610600" cy="1122616"/>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22" name="Google Shape;322;p41"/>
          <p:cNvSpPr txBox="1"/>
          <p:nvPr>
            <p:ph idx="1" type="body"/>
          </p:nvPr>
        </p:nvSpPr>
        <p:spPr>
          <a:xfrm>
            <a:off x="838200" y="1825625"/>
            <a:ext cx="10515600" cy="464999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Clr>
                <a:schemeClr val="lt1"/>
              </a:buClr>
              <a:buSzPct val="100000"/>
              <a:buNone/>
            </a:pPr>
            <a:r>
              <a:rPr b="1" lang="en-US">
                <a:latin typeface="Arial"/>
                <a:ea typeface="Arial"/>
                <a:cs typeface="Arial"/>
                <a:sym typeface="Arial"/>
              </a:rPr>
              <a:t>Experimental research</a:t>
            </a:r>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This method involves carrying out an experiment to prove a theory. It is useful because it unearths certain consumer behavioral traits leading to more revenue. An experiment is conducted on some consumers where their behavior is analyzed concerning how certain parameters impacted them. Examples are provided below by Khan (n.d.)</a:t>
            </a:r>
            <a:endParaRPr/>
          </a:p>
          <a:p>
            <a:pPr indent="-228600" lvl="0" marL="228600" rtl="0" algn="l">
              <a:lnSpc>
                <a:spcPct val="90000"/>
              </a:lnSpc>
              <a:spcBef>
                <a:spcPts val="1000"/>
              </a:spcBef>
              <a:spcAft>
                <a:spcPts val="0"/>
              </a:spcAft>
              <a:buClr>
                <a:schemeClr val="lt1"/>
              </a:buClr>
              <a:buSzPct val="100000"/>
              <a:buChar char="•"/>
            </a:pPr>
            <a:r>
              <a:rPr i="1" lang="en-US">
                <a:latin typeface="Arial"/>
                <a:ea typeface="Arial"/>
                <a:cs typeface="Arial"/>
                <a:sym typeface="Arial"/>
              </a:rPr>
              <a:t>Experimental research was conducted recently to understand if particular colors have an effect on its consumers’ hunger. A set of the audience was then exposed to those particular colors while they were eating and the subjects were observed. It was seen that certain colors like red or yellow increase hunger. Hence, such research was a boon to the hospitality industry. You can see many food chains like Mcdonalds, KFC, etc. using such colors in their interiors, brands, as well as packaging.</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i="1" lang="en-US">
                <a:latin typeface="Arial"/>
                <a:ea typeface="Arial"/>
                <a:cs typeface="Arial"/>
                <a:sym typeface="Arial"/>
              </a:rPr>
              <a:t>Another example of inferences drawn from experimental research, which is used widely by most bars/pubs across the world is that loud music makes a person drink more in less time. This was proven through experimental research and was a key finding for many business owners across the globe.</a:t>
            </a:r>
            <a:endParaRPr>
              <a:latin typeface="Arial"/>
              <a:ea typeface="Arial"/>
              <a:cs typeface="Arial"/>
              <a:sym typeface="Arial"/>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2"/>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28" name="Google Shape;328;p42"/>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b="1" lang="en-US">
                <a:latin typeface="Arial"/>
                <a:ea typeface="Arial"/>
                <a:cs typeface="Arial"/>
                <a:sym typeface="Arial"/>
              </a:rPr>
              <a:t>Literature review and online research</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Sometimes known as desk research, literature review means that you gather information from existing documents, often available at libraries, government reports, civil society organization reports, books, journal articles, etc. Technology has even made it easier for the researcher because of massive storage of material in databases. For instance, if you want to do a content analysis involving a given publication like the </a:t>
            </a:r>
            <a:r>
              <a:rPr i="1" lang="en-US">
                <a:latin typeface="Arial"/>
                <a:ea typeface="Arial"/>
                <a:cs typeface="Arial"/>
                <a:sym typeface="Arial"/>
              </a:rPr>
              <a:t>Daily Nation</a:t>
            </a:r>
            <a:r>
              <a:rPr lang="en-US">
                <a:latin typeface="Arial"/>
                <a:ea typeface="Arial"/>
                <a:cs typeface="Arial"/>
                <a:sym typeface="Arial"/>
              </a:rPr>
              <a:t> in Kenya, simply check on its database- you will find papers as old as when they started archiving their newspapers online. To understand competition, the researcher can review the literature concerning the competitor. However, we should be careful to conduct the review based on credible sources.</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3"/>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34" name="Google Shape;334;p43"/>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Qualitative research methods</a:t>
            </a:r>
            <a:endParaRPr>
              <a:latin typeface="Arial"/>
              <a:ea typeface="Arial"/>
              <a:cs typeface="Arial"/>
              <a:sym typeface="Arial"/>
            </a:endParaRPr>
          </a:p>
        </p:txBody>
      </p:sp>
      <p:sp>
        <p:nvSpPr>
          <p:cNvPr id="335" name="Google Shape;335;p43"/>
          <p:cNvSpPr txBox="1"/>
          <p:nvPr>
            <p:ph idx="2" type="body"/>
          </p:nvPr>
        </p:nvSpPr>
        <p:spPr>
          <a:xfrm>
            <a:off x="939801" y="3007713"/>
            <a:ext cx="5157787" cy="345626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Qualitative research gathers and analyzes non-numerical data in a natural setting to understand participants’ perspectives, experiences and behavior. The researcher gathers data through in-depth open-ended conversations (interviews), focus groups, observation, content analysis, document analysis, and so on. The aim is to understand what the audience thinks and why they think so. For example, what motivates a consumer to buy Product A and not B, even though both may provide the same experience?</a:t>
            </a:r>
            <a:endParaRPr/>
          </a:p>
          <a:p>
            <a:pPr indent="-99377" lvl="0" marL="228600" rtl="0" algn="l">
              <a:lnSpc>
                <a:spcPct val="90000"/>
              </a:lnSpc>
              <a:spcBef>
                <a:spcPts val="1000"/>
              </a:spcBef>
              <a:spcAft>
                <a:spcPts val="0"/>
              </a:spcAft>
              <a:buClr>
                <a:schemeClr val="lt1"/>
              </a:buClr>
              <a:buSzPct val="100000"/>
              <a:buNone/>
            </a:pPr>
            <a:r>
              <a:t/>
            </a:r>
            <a:endParaRPr/>
          </a:p>
        </p:txBody>
      </p:sp>
      <p:sp>
        <p:nvSpPr>
          <p:cNvPr id="336" name="Google Shape;336;p43"/>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Qualitative research methods</a:t>
            </a:r>
            <a:endParaRPr>
              <a:latin typeface="Arial"/>
              <a:ea typeface="Arial"/>
              <a:cs typeface="Arial"/>
              <a:sym typeface="Arial"/>
            </a:endParaRPr>
          </a:p>
        </p:txBody>
      </p:sp>
      <p:pic>
        <p:nvPicPr>
          <p:cNvPr descr="4.3 &lt;strong&gt;Qualitative&lt;/strong&gt; Research &lt;strong&gt;Methodologies&lt;/strong&gt; – An Introduction to Research ..." id="337" name="Google Shape;337;p43"/>
          <p:cNvPicPr preferRelativeResize="0"/>
          <p:nvPr>
            <p:ph idx="4" type="body"/>
          </p:nvPr>
        </p:nvPicPr>
        <p:blipFill rotWithShape="1">
          <a:blip r:embed="rId3">
            <a:alphaModFix/>
          </a:blip>
          <a:srcRect b="0" l="0" r="0" t="0"/>
          <a:stretch/>
        </p:blipFill>
        <p:spPr>
          <a:xfrm>
            <a:off x="6172200" y="3164583"/>
            <a:ext cx="5334000" cy="302121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44"/>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43" name="Google Shape;343;p44"/>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Interviews</a:t>
            </a:r>
            <a:endParaRPr>
              <a:latin typeface="Arial"/>
              <a:ea typeface="Arial"/>
              <a:cs typeface="Arial"/>
              <a:sym typeface="Arial"/>
            </a:endParaRPr>
          </a:p>
        </p:txBody>
      </p:sp>
      <p:pic>
        <p:nvPicPr>
          <p:cNvPr descr="4.2 Definitions and Characteristics of &lt;strong&gt;Qualitative&lt;/strong&gt; Research – An ..." id="344" name="Google Shape;344;p44"/>
          <p:cNvPicPr preferRelativeResize="0"/>
          <p:nvPr>
            <p:ph idx="2" type="body"/>
          </p:nvPr>
        </p:nvPicPr>
        <p:blipFill rotWithShape="1">
          <a:blip r:embed="rId3">
            <a:alphaModFix/>
          </a:blip>
          <a:srcRect b="0" l="0" r="0" t="0"/>
          <a:stretch/>
        </p:blipFill>
        <p:spPr>
          <a:xfrm>
            <a:off x="685800" y="3181251"/>
            <a:ext cx="5311775" cy="2987873"/>
          </a:xfrm>
          <a:prstGeom prst="rect">
            <a:avLst/>
          </a:prstGeom>
          <a:noFill/>
          <a:ln>
            <a:noFill/>
          </a:ln>
        </p:spPr>
      </p:pic>
      <p:sp>
        <p:nvSpPr>
          <p:cNvPr id="345" name="Google Shape;345;p44"/>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Interviews</a:t>
            </a:r>
            <a:endParaRPr>
              <a:latin typeface="Arial"/>
              <a:ea typeface="Arial"/>
              <a:cs typeface="Arial"/>
              <a:sym typeface="Arial"/>
            </a:endParaRPr>
          </a:p>
        </p:txBody>
      </p:sp>
      <p:sp>
        <p:nvSpPr>
          <p:cNvPr id="346" name="Google Shape;346;p44"/>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Interviews seek detailed information from the informant, unlike questionnaires. Open-ended questions allow the informant to respond to questions at length. The researcher has room to rephrase questions, ask new questions, etc. For instance, you may want to understand why your company has a stronger presence with more engagement on Facebook than on X.</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5"/>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52" name="Google Shape;352;p45"/>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Focus groups</a:t>
            </a:r>
            <a:endParaRPr>
              <a:latin typeface="Arial"/>
              <a:ea typeface="Arial"/>
              <a:cs typeface="Arial"/>
              <a:sym typeface="Arial"/>
            </a:endParaRPr>
          </a:p>
        </p:txBody>
      </p:sp>
      <p:sp>
        <p:nvSpPr>
          <p:cNvPr id="353" name="Google Shape;353;p45"/>
          <p:cNvSpPr txBox="1"/>
          <p:nvPr>
            <p:ph idx="2" type="body"/>
          </p:nvPr>
        </p:nvSpPr>
        <p:spPr>
          <a:xfrm>
            <a:off x="365760" y="3233650"/>
            <a:ext cx="5835535" cy="3624349"/>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In focus groups the researcher gathers at least 6-12 individuals in a group to understand their perspectives and behaviors. The participants selected must have similar characteristics that qualify them to be in the group. The researcher takes advantage of conversational communication. Khan (n.d.) provides the example of a screen making company that wants to know the screen size preferred by the target audience. The researcher can use a focus group to gain in-depth understanding to inform decisions on the company’s product line.</a:t>
            </a:r>
            <a:endParaRPr/>
          </a:p>
          <a:p>
            <a:pPr indent="-228600" lvl="0" marL="228600" rtl="0" algn="l">
              <a:lnSpc>
                <a:spcPct val="90000"/>
              </a:lnSpc>
              <a:spcBef>
                <a:spcPts val="1000"/>
              </a:spcBef>
              <a:spcAft>
                <a:spcPts val="0"/>
              </a:spcAft>
              <a:buClr>
                <a:schemeClr val="lt1"/>
              </a:buClr>
              <a:buSzPct val="100000"/>
              <a:buChar char="•"/>
            </a:pPr>
            <a:r>
              <a:rPr b="1" lang="en-US">
                <a:latin typeface="Arial"/>
                <a:ea typeface="Arial"/>
                <a:cs typeface="Arial"/>
                <a:sym typeface="Arial"/>
              </a:rPr>
              <a:t>NOTE: Interviews and focus groups are NOT designs but methods of gathering qualitative data.</a:t>
            </a:r>
            <a:endParaRPr b="1">
              <a:latin typeface="Arial"/>
              <a:ea typeface="Arial"/>
              <a:cs typeface="Arial"/>
              <a:sym typeface="Arial"/>
            </a:endParaRPr>
          </a:p>
          <a:p>
            <a:pPr indent="-99377" lvl="0" marL="228600" rtl="0" algn="l">
              <a:lnSpc>
                <a:spcPct val="90000"/>
              </a:lnSpc>
              <a:spcBef>
                <a:spcPts val="1000"/>
              </a:spcBef>
              <a:spcAft>
                <a:spcPts val="0"/>
              </a:spcAft>
              <a:buClr>
                <a:schemeClr val="lt1"/>
              </a:buClr>
              <a:buSzPct val="100000"/>
              <a:buNone/>
            </a:pPr>
            <a:r>
              <a:t/>
            </a:r>
            <a:endParaRPr/>
          </a:p>
        </p:txBody>
      </p:sp>
      <p:sp>
        <p:nvSpPr>
          <p:cNvPr id="354" name="Google Shape;354;p45"/>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Focus groups</a:t>
            </a:r>
            <a:endParaRPr>
              <a:latin typeface="Arial"/>
              <a:ea typeface="Arial"/>
              <a:cs typeface="Arial"/>
              <a:sym typeface="Arial"/>
            </a:endParaRPr>
          </a:p>
        </p:txBody>
      </p:sp>
      <p:pic>
        <p:nvPicPr>
          <p:cNvPr descr="Questionable Methods: &lt;strong&gt;Focus Groups&lt;/strong&gt; - what do they tell you?" id="355" name="Google Shape;355;p45"/>
          <p:cNvPicPr preferRelativeResize="0"/>
          <p:nvPr>
            <p:ph idx="4" type="body"/>
          </p:nvPr>
        </p:nvPicPr>
        <p:blipFill rotWithShape="1">
          <a:blip r:embed="rId3">
            <a:alphaModFix/>
          </a:blip>
          <a:srcRect b="0" l="0" r="0" t="0"/>
          <a:stretch/>
        </p:blipFill>
        <p:spPr>
          <a:xfrm>
            <a:off x="6437173" y="3132138"/>
            <a:ext cx="4804054" cy="30861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46"/>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61" name="Google Shape;361;p46"/>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Ethnographic research</a:t>
            </a:r>
            <a:endParaRPr>
              <a:latin typeface="Arial"/>
              <a:ea typeface="Arial"/>
              <a:cs typeface="Arial"/>
              <a:sym typeface="Arial"/>
            </a:endParaRPr>
          </a:p>
        </p:txBody>
      </p:sp>
      <p:pic>
        <p:nvPicPr>
          <p:cNvPr descr="Results &amp; Findings | Undergraduate Scholarly Habits &lt;strong&gt;Ethnography&lt;/strong&gt; Project" id="362" name="Google Shape;362;p46"/>
          <p:cNvPicPr preferRelativeResize="0"/>
          <p:nvPr>
            <p:ph idx="2" type="body"/>
          </p:nvPr>
        </p:nvPicPr>
        <p:blipFill rotWithShape="1">
          <a:blip r:embed="rId3">
            <a:alphaModFix/>
          </a:blip>
          <a:srcRect b="0" l="0" r="0" t="0"/>
          <a:stretch/>
        </p:blipFill>
        <p:spPr>
          <a:xfrm>
            <a:off x="1285447" y="3132138"/>
            <a:ext cx="4112480" cy="3086100"/>
          </a:xfrm>
          <a:prstGeom prst="rect">
            <a:avLst/>
          </a:prstGeom>
          <a:noFill/>
          <a:ln>
            <a:noFill/>
          </a:ln>
        </p:spPr>
      </p:pic>
      <p:sp>
        <p:nvSpPr>
          <p:cNvPr id="363" name="Google Shape;363;p46"/>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Ethnographic research</a:t>
            </a:r>
            <a:endParaRPr>
              <a:latin typeface="Arial"/>
              <a:ea typeface="Arial"/>
              <a:cs typeface="Arial"/>
              <a:sym typeface="Arial"/>
            </a:endParaRPr>
          </a:p>
        </p:txBody>
      </p:sp>
      <p:sp>
        <p:nvSpPr>
          <p:cNvPr id="364" name="Google Shape;364;p46"/>
          <p:cNvSpPr txBox="1"/>
          <p:nvPr>
            <p:ph idx="4" type="body"/>
          </p:nvPr>
        </p:nvSpPr>
        <p:spPr>
          <a:xfrm>
            <a:off x="5935287" y="3132137"/>
            <a:ext cx="5976851" cy="3725863"/>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A type of research that requires the researcher to immerse themselves in the natural environment to observe the target audience and collect data. This method is best when you want to understand culture, challenges and so on. Although it is time-consuming and expensive, it can yield excellent, precise results. For example, I once saw a video clip of an owner of an airline that decided to travel on his plane as a very fussy passenger. He wanted to see what his staff would do under extreme provocation and he was glad with the results. Another example is that of </a:t>
            </a:r>
            <a:r>
              <a:rPr i="1" lang="en-US">
                <a:latin typeface="Arial"/>
                <a:ea typeface="Arial"/>
                <a:cs typeface="Arial"/>
                <a:sym typeface="Arial"/>
              </a:rPr>
              <a:t>The Government Inspector</a:t>
            </a:r>
            <a:r>
              <a:rPr lang="en-US">
                <a:latin typeface="Arial"/>
                <a:ea typeface="Arial"/>
                <a:cs typeface="Arial"/>
                <a:sym typeface="Arial"/>
              </a:rPr>
              <a:t> by Nikolai Gogol. In the play, the government inspector is expected to arrive and stay in the town incognito to assess service delivery.</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7"/>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a:t>
            </a:r>
            <a:endParaRPr>
              <a:solidFill>
                <a:schemeClr val="dk1"/>
              </a:solidFill>
            </a:endParaRPr>
          </a:p>
        </p:txBody>
      </p:sp>
      <p:sp>
        <p:nvSpPr>
          <p:cNvPr id="370" name="Google Shape;370;p47"/>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b="1" lang="en-US">
                <a:latin typeface="Arial"/>
                <a:ea typeface="Arial"/>
                <a:cs typeface="Arial"/>
                <a:sym typeface="Arial"/>
              </a:rPr>
              <a:t>Case study research</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Case study simply involves studying a case (firm) to assess customer satisfaction, challenges encountered and suggest solutions. Khan (n.d) provides the following example:</a:t>
            </a:r>
            <a:endParaRPr/>
          </a:p>
          <a:p>
            <a:pPr indent="-228600" lvl="0" marL="228600" rtl="0" algn="l">
              <a:lnSpc>
                <a:spcPct val="90000"/>
              </a:lnSpc>
              <a:spcBef>
                <a:spcPts val="1000"/>
              </a:spcBef>
              <a:spcAft>
                <a:spcPts val="0"/>
              </a:spcAft>
              <a:buClr>
                <a:schemeClr val="lt1"/>
              </a:buClr>
              <a:buSzPts val="2200"/>
              <a:buChar char="•"/>
            </a:pPr>
            <a:r>
              <a:rPr i="1" lang="en-US">
                <a:latin typeface="Arial"/>
                <a:ea typeface="Arial"/>
                <a:cs typeface="Arial"/>
                <a:sym typeface="Arial"/>
              </a:rPr>
              <a:t>A service company has provided a testing solution to one of its clients. Research is conducted to find out the challenges faced during the project, scope of work, objectives that were to be achieved and solutions to these challenges. The study can end with the benefits that the company provided through their solutions, like reduced time to test batches, easy implementation or integration of the system, or even cost reduction. Such a study showcases the capability of the company and hence can be stated as empirical evidence to the new prospect.</a:t>
            </a:r>
            <a:endParaRPr>
              <a:latin typeface="Arial"/>
              <a:ea typeface="Arial"/>
              <a:cs typeface="Arial"/>
              <a:sym typeface="Arial"/>
            </a:endParaRPr>
          </a:p>
          <a:p>
            <a:pPr indent="0" lvl="0" marL="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8"/>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3600"/>
              <a:buFont typeface="Arial"/>
              <a:buNone/>
            </a:pPr>
            <a:r>
              <a:rPr b="1" lang="en-US" sz="3600">
                <a:solidFill>
                  <a:schemeClr val="dk1"/>
                </a:solidFill>
                <a:latin typeface="Arial"/>
                <a:ea typeface="Arial"/>
                <a:cs typeface="Arial"/>
                <a:sym typeface="Arial"/>
              </a:rPr>
              <a:t>BUSINESS RESEARCH         </a:t>
            </a:r>
            <a:endParaRPr>
              <a:solidFill>
                <a:schemeClr val="dk1"/>
              </a:solidFill>
            </a:endParaRPr>
          </a:p>
        </p:txBody>
      </p:sp>
      <p:sp>
        <p:nvSpPr>
          <p:cNvPr id="376" name="Google Shape;376;p48"/>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200"/>
              <a:buNone/>
            </a:pPr>
            <a:r>
              <a:rPr b="1" lang="en-US">
                <a:latin typeface="Arial"/>
                <a:ea typeface="Arial"/>
                <a:cs typeface="Arial"/>
                <a:sym typeface="Arial"/>
              </a:rPr>
              <a:t>Website profiling visitor profiling</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Khan (n.d.) opines that website intercept research is an innovative approach to gather direct feedback from website visitors using surveys. You can use a website intercept survey to understand your visitor’s intention, behavior path, satisfaction and others, enabling you to evaluate their online experiences. For example, you can use a pop-up message requesting your visitor to rate your website. The aim of this research is to improve the customer’s experience, satisfaction, and consequently higher revenue and market share.</a:t>
            </a:r>
            <a:endParaRPr/>
          </a:p>
          <a:p>
            <a:pPr indent="-228600" lvl="0" marL="228600" rtl="0" algn="l">
              <a:lnSpc>
                <a:spcPct val="90000"/>
              </a:lnSpc>
              <a:spcBef>
                <a:spcPts val="1000"/>
              </a:spcBef>
              <a:spcAft>
                <a:spcPts val="0"/>
              </a:spcAft>
              <a:buClr>
                <a:schemeClr val="lt1"/>
              </a:buClr>
              <a:buSzPts val="2200"/>
              <a:buChar char="•"/>
            </a:pPr>
            <a:r>
              <a:rPr lang="en-US">
                <a:latin typeface="Arial"/>
                <a:ea typeface="Arial"/>
                <a:cs typeface="Arial"/>
                <a:sym typeface="Arial"/>
              </a:rPr>
              <a:t>Note that mixed methods combine qualitative and quantitative methods.</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9"/>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lt1"/>
              </a:buClr>
              <a:buSzPct val="100000"/>
              <a:buFont typeface="Century Gothic"/>
              <a:buNone/>
            </a:pPr>
            <a:br>
              <a:rPr lang="en-US"/>
            </a:br>
            <a:r>
              <a:rPr b="1" lang="en-US" sz="4000">
                <a:latin typeface="Arial"/>
                <a:ea typeface="Arial"/>
                <a:cs typeface="Arial"/>
                <a:sym typeface="Arial"/>
              </a:rPr>
              <a:t>COMPUTER TOOL FOR GATHERING INFORMATION</a:t>
            </a:r>
            <a:br>
              <a:rPr b="1" lang="en-US" sz="4000">
                <a:latin typeface="Arial"/>
                <a:ea typeface="Arial"/>
                <a:cs typeface="Arial"/>
                <a:sym typeface="Arial"/>
              </a:rPr>
            </a:br>
            <a:endParaRPr b="1" sz="4000">
              <a:latin typeface="Arial"/>
              <a:ea typeface="Arial"/>
              <a:cs typeface="Arial"/>
              <a:sym typeface="Arial"/>
            </a:endParaRPr>
          </a:p>
        </p:txBody>
      </p:sp>
      <p:sp>
        <p:nvSpPr>
          <p:cNvPr id="382" name="Google Shape;382;p49"/>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Computer tools for gathering information</a:t>
            </a:r>
            <a:endParaRPr>
              <a:latin typeface="Arial"/>
              <a:ea typeface="Arial"/>
              <a:cs typeface="Arial"/>
              <a:sym typeface="Arial"/>
            </a:endParaRPr>
          </a:p>
        </p:txBody>
      </p:sp>
      <p:sp>
        <p:nvSpPr>
          <p:cNvPr id="383" name="Google Shape;383;p49"/>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Information gathering is vital for effective business writing because it enhances credibility and supports arguments with data. Technology has transformed and streamlined the way we conduct research as well granted us access to a wide range of resources and tools. We can use the following types of computer tools to aid information gathering in business writing:</a:t>
            </a:r>
            <a:endParaRPr/>
          </a:p>
          <a:p>
            <a:pPr indent="-88900" lvl="0" marL="228600" rtl="0" algn="l">
              <a:lnSpc>
                <a:spcPct val="90000"/>
              </a:lnSpc>
              <a:spcBef>
                <a:spcPts val="1000"/>
              </a:spcBef>
              <a:spcAft>
                <a:spcPts val="0"/>
              </a:spcAft>
              <a:buClr>
                <a:schemeClr val="lt1"/>
              </a:buClr>
              <a:buSzPts val="2200"/>
              <a:buNone/>
            </a:pPr>
            <a:r>
              <a:t/>
            </a:r>
            <a:endParaRPr/>
          </a:p>
        </p:txBody>
      </p:sp>
      <p:sp>
        <p:nvSpPr>
          <p:cNvPr id="384" name="Google Shape;384;p49"/>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Computer tools for gathering information</a:t>
            </a:r>
            <a:endParaRPr>
              <a:latin typeface="Arial"/>
              <a:ea typeface="Arial"/>
              <a:cs typeface="Arial"/>
              <a:sym typeface="Arial"/>
            </a:endParaRPr>
          </a:p>
        </p:txBody>
      </p:sp>
      <p:pic>
        <p:nvPicPr>
          <p:cNvPr descr="How to &lt;strong&gt;Gather&lt;/strong&gt; &lt;strong&gt;Information&lt;/strong&gt; for Your Research Smartly - Enago Academy" id="385" name="Google Shape;385;p49"/>
          <p:cNvPicPr preferRelativeResize="0"/>
          <p:nvPr>
            <p:ph idx="4" type="body"/>
          </p:nvPr>
        </p:nvPicPr>
        <p:blipFill rotWithShape="1">
          <a:blip r:embed="rId3">
            <a:alphaModFix/>
          </a:blip>
          <a:srcRect b="0" l="0" r="0" t="0"/>
          <a:stretch/>
        </p:blipFill>
        <p:spPr>
          <a:xfrm>
            <a:off x="6172200" y="3608388"/>
            <a:ext cx="5334000" cy="21336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50"/>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COMPUTER TOOL FOR GATHERING </a:t>
            </a:r>
            <a:r>
              <a:rPr b="1" lang="en-US" sz="3600">
                <a:solidFill>
                  <a:schemeClr val="dk1"/>
                </a:solidFill>
                <a:latin typeface="Arial"/>
                <a:ea typeface="Arial"/>
                <a:cs typeface="Arial"/>
                <a:sym typeface="Arial"/>
              </a:rPr>
              <a:t>COMPUTER TOOL FOR GATHERING INFORMATION </a:t>
            </a:r>
            <a:r>
              <a:rPr b="1" lang="en-US" sz="3600">
                <a:solidFill>
                  <a:srgbClr val="000000"/>
                </a:solidFill>
                <a:latin typeface="Arial"/>
                <a:ea typeface="Arial"/>
                <a:cs typeface="Arial"/>
                <a:sym typeface="Arial"/>
              </a:rPr>
              <a:t>\</a:t>
            </a:r>
            <a:endParaRPr/>
          </a:p>
        </p:txBody>
      </p:sp>
      <p:sp>
        <p:nvSpPr>
          <p:cNvPr id="391" name="Google Shape;391;p50"/>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Search engines</a:t>
            </a:r>
            <a:endParaRPr>
              <a:latin typeface="Arial"/>
              <a:ea typeface="Arial"/>
              <a:cs typeface="Arial"/>
              <a:sym typeface="Arial"/>
            </a:endParaRPr>
          </a:p>
        </p:txBody>
      </p:sp>
      <p:pic>
        <p:nvPicPr>
          <p:cNvPr descr="Web &lt;strong&gt;Searching&lt;/strong&gt; | Computer Applications for Managers" id="392" name="Google Shape;392;p50"/>
          <p:cNvPicPr preferRelativeResize="0"/>
          <p:nvPr>
            <p:ph idx="2" type="body"/>
          </p:nvPr>
        </p:nvPicPr>
        <p:blipFill rotWithShape="1">
          <a:blip r:embed="rId3">
            <a:alphaModFix/>
          </a:blip>
          <a:srcRect b="0" l="0" r="0" t="0"/>
          <a:stretch/>
        </p:blipFill>
        <p:spPr>
          <a:xfrm>
            <a:off x="1078547" y="3132138"/>
            <a:ext cx="4526280" cy="3086100"/>
          </a:xfrm>
          <a:prstGeom prst="rect">
            <a:avLst/>
          </a:prstGeom>
          <a:noFill/>
          <a:ln>
            <a:noFill/>
          </a:ln>
        </p:spPr>
      </p:pic>
      <p:sp>
        <p:nvSpPr>
          <p:cNvPr id="393" name="Google Shape;393;p50"/>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Search engines</a:t>
            </a:r>
            <a:endParaRPr>
              <a:latin typeface="Arial"/>
              <a:ea typeface="Arial"/>
              <a:cs typeface="Arial"/>
              <a:sym typeface="Arial"/>
            </a:endParaRPr>
          </a:p>
        </p:txBody>
      </p:sp>
      <p:sp>
        <p:nvSpPr>
          <p:cNvPr id="394" name="Google Shape;394;p50"/>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Search engines such as Google which also provides options such as advanced search by date, file type and so on. You can also use Google Scholar if you are seeking academic articles. Effective searching involves use of keywords and Boolean operators. Bing and Yahoo are also examples of effective search engines. These two carry different features and algorithms and are useful when you are seeking diversity. </a:t>
            </a:r>
            <a:endParaRPr/>
          </a:p>
          <a:p>
            <a:pPr indent="-99377" lvl="0" marL="22860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51"/>
          <p:cNvSpPr txBox="1"/>
          <p:nvPr>
            <p:ph type="title"/>
          </p:nvPr>
        </p:nvSpPr>
        <p:spPr>
          <a:xfrm>
            <a:off x="2895600" y="764373"/>
            <a:ext cx="8610600" cy="914798"/>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COMPUTER TOOL FOR GATHERING </a:t>
            </a:r>
            <a:r>
              <a:rPr b="1" lang="en-US" sz="3600">
                <a:solidFill>
                  <a:schemeClr val="dk1"/>
                </a:solidFill>
                <a:latin typeface="Arial"/>
                <a:ea typeface="Arial"/>
                <a:cs typeface="Arial"/>
                <a:sym typeface="Arial"/>
              </a:rPr>
              <a:t>COMPUTER TOOL FOR GATHERING\</a:t>
            </a:r>
            <a:endParaRPr/>
          </a:p>
        </p:txBody>
      </p:sp>
      <p:sp>
        <p:nvSpPr>
          <p:cNvPr id="400" name="Google Shape;400;p51"/>
          <p:cNvSpPr txBox="1"/>
          <p:nvPr>
            <p:ph idx="1" type="body"/>
          </p:nvPr>
        </p:nvSpPr>
        <p:spPr>
          <a:xfrm>
            <a:off x="838200" y="2019993"/>
            <a:ext cx="10515600" cy="444730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Clr>
                <a:schemeClr val="lt1"/>
              </a:buClr>
              <a:buSzPct val="100000"/>
              <a:buNone/>
            </a:pPr>
            <a:r>
              <a:rPr b="1" lang="en-US">
                <a:latin typeface="Arial"/>
                <a:ea typeface="Arial"/>
                <a:cs typeface="Arial"/>
                <a:sym typeface="Arial"/>
              </a:rPr>
              <a:t>Online databases</a:t>
            </a:r>
            <a:endParaRPr/>
          </a:p>
          <a:p>
            <a:pPr indent="0" lvl="0" marL="0" rtl="0" algn="l">
              <a:lnSpc>
                <a:spcPct val="90000"/>
              </a:lnSpc>
              <a:spcBef>
                <a:spcPts val="1000"/>
              </a:spcBef>
              <a:spcAft>
                <a:spcPts val="0"/>
              </a:spcAft>
              <a:buClr>
                <a:schemeClr val="lt1"/>
              </a:buClr>
              <a:buSzPct val="100000"/>
              <a:buNone/>
            </a:pPr>
            <a:r>
              <a:rPr lang="en-US">
                <a:latin typeface="Arial"/>
                <a:ea typeface="Arial"/>
                <a:cs typeface="Arial"/>
                <a:sym typeface="Arial"/>
              </a:rPr>
              <a:t>Online databases such as academic databases can also prove useful. Examples of databases with scholarly articles include Scopus, Web of Science, Education Resources Information Centre (ERIC), PubMed, JSTOR, and so on. ProQuest and EBSCOhost are examples of business research databases.</a:t>
            </a:r>
            <a:endParaRPr/>
          </a:p>
          <a:p>
            <a:pPr indent="0" lvl="0" marL="0" rtl="0" algn="l">
              <a:lnSpc>
                <a:spcPct val="90000"/>
              </a:lnSpc>
              <a:spcBef>
                <a:spcPts val="1000"/>
              </a:spcBef>
              <a:spcAft>
                <a:spcPts val="0"/>
              </a:spcAft>
              <a:buClr>
                <a:schemeClr val="lt1"/>
              </a:buClr>
              <a:buSzPct val="100000"/>
              <a:buNone/>
            </a:pPr>
            <a:r>
              <a:rPr lang="en-US">
                <a:latin typeface="Arial"/>
                <a:ea typeface="Arial"/>
                <a:cs typeface="Arial"/>
                <a:sym typeface="Arial"/>
              </a:rPr>
              <a:t>Industry-specific databases also exist and are very important when seeking specific information involving an industry. Examples include IBISWorld for industry analysis and Statista for statistics and reports. </a:t>
            </a:r>
            <a:endParaRPr>
              <a:latin typeface="Arial"/>
              <a:ea typeface="Arial"/>
              <a:cs typeface="Arial"/>
              <a:sym typeface="Arial"/>
            </a:endParaRPr>
          </a:p>
          <a:p>
            <a:pPr indent="0" lvl="0" marL="0" rtl="0" algn="l">
              <a:lnSpc>
                <a:spcPct val="90000"/>
              </a:lnSpc>
              <a:spcBef>
                <a:spcPts val="1000"/>
              </a:spcBef>
              <a:spcAft>
                <a:spcPts val="0"/>
              </a:spcAft>
              <a:buClr>
                <a:schemeClr val="lt1"/>
              </a:buClr>
              <a:buSzPct val="100000"/>
              <a:buNone/>
            </a:pPr>
            <a:r>
              <a:rPr lang="en-US">
                <a:latin typeface="Arial"/>
                <a:ea typeface="Arial"/>
                <a:cs typeface="Arial"/>
                <a:sym typeface="Arial"/>
              </a:rPr>
              <a:t>Government and NGO resources are also available for your research. I believe all governments in the world store valuable information online. For example, you can find relevant data in government websites such as the Kenya National Bureau of Statistics, Communications Authority of Kenya, National Council for Population and Development, and so on. International and local non-profit organizations like the UN, WHO, UNICEF, and others have significant information for a business researcher.</a:t>
            </a:r>
            <a:endParaRPr/>
          </a:p>
          <a:p>
            <a:pPr indent="0" lvl="0" marL="0" rtl="0" algn="l">
              <a:lnSpc>
                <a:spcPct val="90000"/>
              </a:lnSpc>
              <a:spcBef>
                <a:spcPts val="1000"/>
              </a:spcBef>
              <a:spcAft>
                <a:spcPts val="0"/>
              </a:spcAft>
              <a:buClr>
                <a:schemeClr val="lt1"/>
              </a:buClr>
              <a:buSzPct val="100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52"/>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rgbClr val="000000"/>
              </a:buClr>
              <a:buSzPct val="100000"/>
              <a:buFont typeface="Arial"/>
              <a:buNone/>
            </a:pPr>
            <a:r>
              <a:rPr b="1" lang="en-US" sz="3600">
                <a:solidFill>
                  <a:srgbClr val="000000"/>
                </a:solidFill>
                <a:latin typeface="Arial"/>
                <a:ea typeface="Arial"/>
                <a:cs typeface="Arial"/>
                <a:sym typeface="Arial"/>
              </a:rPr>
              <a:t>COMPUTER TOOL FOR GATHERING </a:t>
            </a:r>
            <a:r>
              <a:rPr b="1" lang="en-US" sz="3600">
                <a:solidFill>
                  <a:schemeClr val="dk1"/>
                </a:solidFill>
                <a:latin typeface="Arial"/>
                <a:ea typeface="Arial"/>
                <a:cs typeface="Arial"/>
                <a:sym typeface="Arial"/>
              </a:rPr>
              <a:t>COMPUTER TOOL FOR GATHERING INFORMATION\</a:t>
            </a:r>
            <a:endParaRPr/>
          </a:p>
        </p:txBody>
      </p:sp>
      <p:sp>
        <p:nvSpPr>
          <p:cNvPr id="406" name="Google Shape;406;p52"/>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Business and news websites</a:t>
            </a:r>
            <a:endParaRPr>
              <a:latin typeface="Arial"/>
              <a:ea typeface="Arial"/>
              <a:cs typeface="Arial"/>
              <a:sym typeface="Arial"/>
            </a:endParaRPr>
          </a:p>
        </p:txBody>
      </p:sp>
      <p:sp>
        <p:nvSpPr>
          <p:cNvPr id="407" name="Google Shape;407;p52"/>
          <p:cNvSpPr txBox="1"/>
          <p:nvPr>
            <p:ph idx="2" type="body"/>
          </p:nvPr>
        </p:nvSpPr>
        <p:spPr>
          <a:xfrm>
            <a:off x="685800" y="3132666"/>
            <a:ext cx="5311775" cy="3086019"/>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You can make use of the vast resource from business and news outlets, such as the BBC, </a:t>
            </a:r>
            <a:r>
              <a:rPr i="1" lang="en-US">
                <a:latin typeface="Arial"/>
                <a:ea typeface="Arial"/>
                <a:cs typeface="Arial"/>
                <a:sym typeface="Arial"/>
              </a:rPr>
              <a:t>The Wall Street Journal</a:t>
            </a:r>
            <a:r>
              <a:rPr lang="en-US">
                <a:latin typeface="Arial"/>
                <a:ea typeface="Arial"/>
                <a:cs typeface="Arial"/>
                <a:sym typeface="Arial"/>
              </a:rPr>
              <a:t>, the </a:t>
            </a:r>
            <a:r>
              <a:rPr i="1" lang="en-US">
                <a:latin typeface="Arial"/>
                <a:ea typeface="Arial"/>
                <a:cs typeface="Arial"/>
                <a:sym typeface="Arial"/>
              </a:rPr>
              <a:t>Daily Nation</a:t>
            </a:r>
            <a:r>
              <a:rPr lang="en-US">
                <a:latin typeface="Arial"/>
                <a:ea typeface="Arial"/>
                <a:cs typeface="Arial"/>
                <a:sym typeface="Arial"/>
              </a:rPr>
              <a:t>, etc. Others include trade publications for niche industries such as </a:t>
            </a:r>
            <a:r>
              <a:rPr i="1" lang="en-US">
                <a:latin typeface="Arial"/>
                <a:ea typeface="Arial"/>
                <a:cs typeface="Arial"/>
                <a:sym typeface="Arial"/>
              </a:rPr>
              <a:t>Msafiri </a:t>
            </a:r>
            <a:r>
              <a:rPr lang="en-US">
                <a:latin typeface="Arial"/>
                <a:ea typeface="Arial"/>
                <a:cs typeface="Arial"/>
                <a:sym typeface="Arial"/>
              </a:rPr>
              <a:t>by Kenya Airways. You can also visit other companies’ websites which will offer you their annual reports, press releases, financial statements, investor relations and many more.</a:t>
            </a:r>
            <a:endParaRPr/>
          </a:p>
          <a:p>
            <a:pPr indent="-88900" lvl="0" marL="228600" rtl="0" algn="l">
              <a:lnSpc>
                <a:spcPct val="90000"/>
              </a:lnSpc>
              <a:spcBef>
                <a:spcPts val="1000"/>
              </a:spcBef>
              <a:spcAft>
                <a:spcPts val="0"/>
              </a:spcAft>
              <a:buClr>
                <a:schemeClr val="lt1"/>
              </a:buClr>
              <a:buSzPts val="2200"/>
              <a:buNone/>
            </a:pPr>
            <a:r>
              <a:t/>
            </a:r>
            <a:endParaRPr/>
          </a:p>
        </p:txBody>
      </p:sp>
      <p:sp>
        <p:nvSpPr>
          <p:cNvPr id="408" name="Google Shape;408;p52"/>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Business and news websites</a:t>
            </a:r>
            <a:endParaRPr>
              <a:latin typeface="Arial"/>
              <a:ea typeface="Arial"/>
              <a:cs typeface="Arial"/>
              <a:sym typeface="Arial"/>
            </a:endParaRPr>
          </a:p>
        </p:txBody>
      </p:sp>
      <p:pic>
        <p:nvPicPr>
          <p:cNvPr descr="Análisis de Medios: The &lt;strong&gt;Wall Street Journal&lt;/strong&gt; prioriza lo digital sobre ..." id="409" name="Google Shape;409;p52"/>
          <p:cNvPicPr preferRelativeResize="0"/>
          <p:nvPr>
            <p:ph idx="4" type="body"/>
          </p:nvPr>
        </p:nvPicPr>
        <p:blipFill rotWithShape="1">
          <a:blip r:embed="rId3">
            <a:alphaModFix/>
          </a:blip>
          <a:srcRect b="0" l="0" r="0" t="0"/>
          <a:stretch/>
        </p:blipFill>
        <p:spPr>
          <a:xfrm>
            <a:off x="6172200" y="3417691"/>
            <a:ext cx="5334000" cy="2514994"/>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53"/>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COMPUTER TOOL FOR GATHERING </a:t>
            </a:r>
            <a:r>
              <a:rPr b="1" lang="en-US" sz="3600">
                <a:solidFill>
                  <a:schemeClr val="dk1"/>
                </a:solidFill>
                <a:latin typeface="Arial"/>
                <a:ea typeface="Arial"/>
                <a:cs typeface="Arial"/>
                <a:sym typeface="Arial"/>
              </a:rPr>
              <a:t>COMPUTER TOOL FOR GATHERING</a:t>
            </a:r>
            <a:endParaRPr/>
          </a:p>
        </p:txBody>
      </p:sp>
      <p:sp>
        <p:nvSpPr>
          <p:cNvPr id="415" name="Google Shape;415;p53"/>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Social media and networking</a:t>
            </a:r>
            <a:endParaRPr>
              <a:latin typeface="Arial"/>
              <a:ea typeface="Arial"/>
              <a:cs typeface="Arial"/>
              <a:sym typeface="Arial"/>
            </a:endParaRPr>
          </a:p>
        </p:txBody>
      </p:sp>
      <p:pic>
        <p:nvPicPr>
          <p:cNvPr descr="Simple &lt;strong&gt;Twitter for Business&lt;/strong&gt; by @ByronNewMedia | Number 1 in … | Flickr" id="416" name="Google Shape;416;p53"/>
          <p:cNvPicPr preferRelativeResize="0"/>
          <p:nvPr>
            <p:ph idx="2" type="body"/>
          </p:nvPr>
        </p:nvPicPr>
        <p:blipFill rotWithShape="1">
          <a:blip r:embed="rId3">
            <a:alphaModFix/>
          </a:blip>
          <a:srcRect b="0" l="0" r="0" t="0"/>
          <a:stretch/>
        </p:blipFill>
        <p:spPr>
          <a:xfrm>
            <a:off x="1037431" y="2668386"/>
            <a:ext cx="4762500" cy="3169646"/>
          </a:xfrm>
          <a:prstGeom prst="rect">
            <a:avLst/>
          </a:prstGeom>
          <a:noFill/>
          <a:ln>
            <a:noFill/>
          </a:ln>
        </p:spPr>
      </p:pic>
      <p:sp>
        <p:nvSpPr>
          <p:cNvPr id="417" name="Google Shape;417;p53"/>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Social media and networking</a:t>
            </a:r>
            <a:endParaRPr>
              <a:latin typeface="Arial"/>
              <a:ea typeface="Arial"/>
              <a:cs typeface="Arial"/>
              <a:sym typeface="Arial"/>
            </a:endParaRPr>
          </a:p>
        </p:txBody>
      </p:sp>
      <p:sp>
        <p:nvSpPr>
          <p:cNvPr id="418" name="Google Shape;418;p53"/>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Platforms like LinkedIn offer industry and professional networking insights you can leverage. LinkedIn is great with group discussions and posts on current trends. You can also leverage X for breaking news and real-time updates and also follow industry leaders for insights.</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54"/>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dk1"/>
              </a:buClr>
              <a:buSzPct val="100000"/>
              <a:buFont typeface="Arial"/>
              <a:buNone/>
            </a:pPr>
            <a:r>
              <a:rPr b="1" lang="en-US" sz="3600">
                <a:solidFill>
                  <a:schemeClr val="dk1"/>
                </a:solidFill>
                <a:latin typeface="Arial"/>
                <a:ea typeface="Arial"/>
                <a:cs typeface="Arial"/>
                <a:sym typeface="Arial"/>
              </a:rPr>
              <a:t>COMPUCOMPUTER TOOL FOR GATHERING INFORMATION </a:t>
            </a:r>
            <a:r>
              <a:rPr b="1" lang="en-US" sz="3600">
                <a:solidFill>
                  <a:srgbClr val="000000"/>
                </a:solidFill>
                <a:latin typeface="Arial"/>
                <a:ea typeface="Arial"/>
                <a:cs typeface="Arial"/>
                <a:sym typeface="Arial"/>
              </a:rPr>
              <a:t>TER TOOL FOR GATHERING INFORMATION</a:t>
            </a:r>
            <a:endParaRPr/>
          </a:p>
        </p:txBody>
      </p:sp>
      <p:sp>
        <p:nvSpPr>
          <p:cNvPr id="424" name="Google Shape;424;p54"/>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Research tools and software</a:t>
            </a:r>
            <a:endParaRPr>
              <a:latin typeface="Arial"/>
              <a:ea typeface="Arial"/>
              <a:cs typeface="Arial"/>
              <a:sym typeface="Arial"/>
            </a:endParaRPr>
          </a:p>
        </p:txBody>
      </p:sp>
      <p:sp>
        <p:nvSpPr>
          <p:cNvPr id="425" name="Google Shape;425;p54"/>
          <p:cNvSpPr txBox="1"/>
          <p:nvPr>
            <p:ph idx="2" type="body"/>
          </p:nvPr>
        </p:nvSpPr>
        <p:spPr>
          <a:xfrm>
            <a:off x="640080" y="3007713"/>
            <a:ext cx="5357495" cy="3542716"/>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Research tools and software. These include reference management tools like Mendeley, Zotero and EndNote which help you organize and cite your sources. You can also use survey tools such as SurveyMonkey and Google Forms which assist you in gathering primary data. Besides, these tools help with feedback and market research. Lastly, you can use data analysis software like Microsoft Excel to organize and analyze your data and SPSS if your data is more complex. </a:t>
            </a:r>
            <a:endParaRPr>
              <a:latin typeface="Arial"/>
              <a:ea typeface="Arial"/>
              <a:cs typeface="Arial"/>
              <a:sym typeface="Arial"/>
            </a:endParaRPr>
          </a:p>
          <a:p>
            <a:pPr indent="-228600" lvl="0" marL="228600" rtl="0" algn="l">
              <a:lnSpc>
                <a:spcPct val="90000"/>
              </a:lnSpc>
              <a:spcBef>
                <a:spcPts val="1000"/>
              </a:spcBef>
              <a:spcAft>
                <a:spcPts val="0"/>
              </a:spcAft>
              <a:buClr>
                <a:schemeClr val="lt1"/>
              </a:buClr>
              <a:buSzPct val="100000"/>
              <a:buChar char="•"/>
            </a:pPr>
            <a:r>
              <a:rPr lang="en-US">
                <a:latin typeface="Arial"/>
                <a:ea typeface="Arial"/>
                <a:cs typeface="Arial"/>
                <a:sym typeface="Arial"/>
              </a:rPr>
              <a:t>The information above was drawn from Del Principe (2024), Thoughtful Learning (2024), and Zote (2023).</a:t>
            </a:r>
            <a:endParaRPr>
              <a:latin typeface="Arial"/>
              <a:ea typeface="Arial"/>
              <a:cs typeface="Arial"/>
              <a:sym typeface="Arial"/>
            </a:endParaRPr>
          </a:p>
          <a:p>
            <a:pPr indent="-99377" lvl="0" marL="228600" rtl="0" algn="l">
              <a:lnSpc>
                <a:spcPct val="90000"/>
              </a:lnSpc>
              <a:spcBef>
                <a:spcPts val="1000"/>
              </a:spcBef>
              <a:spcAft>
                <a:spcPts val="0"/>
              </a:spcAft>
              <a:buClr>
                <a:schemeClr val="lt1"/>
              </a:buClr>
              <a:buSzPct val="100000"/>
              <a:buNone/>
            </a:pPr>
            <a:r>
              <a:t/>
            </a:r>
            <a:endParaRPr/>
          </a:p>
          <a:p>
            <a:pPr indent="-99377" lvl="0" marL="228600" rtl="0" algn="l">
              <a:lnSpc>
                <a:spcPct val="90000"/>
              </a:lnSpc>
              <a:spcBef>
                <a:spcPts val="1000"/>
              </a:spcBef>
              <a:spcAft>
                <a:spcPts val="0"/>
              </a:spcAft>
              <a:buClr>
                <a:schemeClr val="lt1"/>
              </a:buClr>
              <a:buSzPct val="100000"/>
              <a:buNone/>
            </a:pPr>
            <a:r>
              <a:t/>
            </a:r>
            <a:endParaRPr/>
          </a:p>
        </p:txBody>
      </p:sp>
      <p:sp>
        <p:nvSpPr>
          <p:cNvPr id="426" name="Google Shape;426;p54"/>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Research tools and software</a:t>
            </a:r>
            <a:endParaRPr>
              <a:latin typeface="Arial"/>
              <a:ea typeface="Arial"/>
              <a:cs typeface="Arial"/>
              <a:sym typeface="Arial"/>
            </a:endParaRPr>
          </a:p>
        </p:txBody>
      </p:sp>
      <p:pic>
        <p:nvPicPr>
          <p:cNvPr descr="&lt;strong&gt;Zotero&lt;/strong&gt; Nedir? | ceaksan - E-ticaret &amp; Kullanıcı Davranışı Analitiği" id="427" name="Google Shape;427;p54"/>
          <p:cNvPicPr preferRelativeResize="0"/>
          <p:nvPr>
            <p:ph idx="4" type="body"/>
          </p:nvPr>
        </p:nvPicPr>
        <p:blipFill rotWithShape="1">
          <a:blip r:embed="rId3">
            <a:alphaModFix/>
          </a:blip>
          <a:srcRect b="0" l="0" r="0" t="0"/>
          <a:stretch/>
        </p:blipFill>
        <p:spPr>
          <a:xfrm>
            <a:off x="6372513" y="3132138"/>
            <a:ext cx="4933374" cy="30861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55"/>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433" name="Google Shape;433;p55"/>
          <p:cNvSpPr txBox="1"/>
          <p:nvPr>
            <p:ph idx="1" type="body"/>
          </p:nvPr>
        </p:nvSpPr>
        <p:spPr>
          <a:xfrm>
            <a:off x="685800" y="2194560"/>
            <a:ext cx="10820400" cy="4024125"/>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lt1"/>
              </a:buClr>
              <a:buSzPct val="100000"/>
              <a:buChar char="•"/>
            </a:pPr>
            <a:r>
              <a:rPr lang="en-US">
                <a:latin typeface="Arial"/>
                <a:ea typeface="Arial"/>
                <a:cs typeface="Arial"/>
                <a:sym typeface="Arial"/>
              </a:rPr>
              <a:t>Today we went on an exploratory journey. We started off by exploring new media tools that offer you an opportunity to craft compelling content that is more efficient and impactful. These included content creation, error-checking and editing; collaboration; project management and workflow; social media management; email marketing and communication; and analytics and SEO tools. We then learned about business research, where we gather detailed information of all the areas of business and use the results to maximize on the sales and profit of the business. Research approaches for business include qualitative, quantitative, or mixed methods. Quantitative research methods include survey, correlational, causal-comparative, experimental and literature review. Qualitative research methods include ethnography, case study, and website visitor profiling with interviews and focus groups used to gather data. Finally, we learned about a wide range of resources and tools the computer provides which can help us when conducting business research. Examples include search engines, online databases, business and news websites, social media and marketing and research tools and software.</a:t>
            </a:r>
            <a:endParaRPr/>
          </a:p>
          <a:p>
            <a:pPr indent="-99377" lvl="0" marL="228600" rtl="0" algn="l">
              <a:lnSpc>
                <a:spcPct val="90000"/>
              </a:lnSpc>
              <a:spcBef>
                <a:spcPts val="1000"/>
              </a:spcBef>
              <a:spcAft>
                <a:spcPts val="0"/>
              </a:spcAft>
              <a:buClr>
                <a:schemeClr val="lt1"/>
              </a:buClr>
              <a:buSzPct val="100000"/>
              <a:buNone/>
            </a:pPr>
            <a:r>
              <a:t/>
            </a:r>
            <a:endParaRPr>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56"/>
          <p:cNvSpPr txBox="1"/>
          <p:nvPr>
            <p:ph type="title"/>
          </p:nvPr>
        </p:nvSpPr>
        <p:spPr>
          <a:xfrm>
            <a:off x="2895600" y="762000"/>
            <a:ext cx="8610600" cy="12954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3600"/>
              <a:buFont typeface="Arial"/>
              <a:buNone/>
            </a:pPr>
            <a:r>
              <a:rPr b="1" lang="en-US" sz="3600">
                <a:latin typeface="Arial"/>
                <a:ea typeface="Arial"/>
                <a:cs typeface="Arial"/>
                <a:sym typeface="Arial"/>
              </a:rPr>
              <a:t>HOMEWORK</a:t>
            </a:r>
            <a:endParaRPr b="1" sz="3600">
              <a:latin typeface="Arial"/>
              <a:ea typeface="Arial"/>
              <a:cs typeface="Arial"/>
              <a:sym typeface="Arial"/>
            </a:endParaRPr>
          </a:p>
        </p:txBody>
      </p:sp>
      <p:sp>
        <p:nvSpPr>
          <p:cNvPr id="439" name="Google Shape;439;p56"/>
          <p:cNvSpPr txBox="1"/>
          <p:nvPr>
            <p:ph idx="1" type="body"/>
          </p:nvPr>
        </p:nvSpPr>
        <p:spPr>
          <a:xfrm>
            <a:off x="914409" y="2183802"/>
            <a:ext cx="5079991"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Homework</a:t>
            </a:r>
            <a:endParaRPr>
              <a:latin typeface="Arial"/>
              <a:ea typeface="Arial"/>
              <a:cs typeface="Arial"/>
              <a:sym typeface="Arial"/>
            </a:endParaRPr>
          </a:p>
        </p:txBody>
      </p:sp>
      <p:pic>
        <p:nvPicPr>
          <p:cNvPr descr="Infinity Dreams ∞: July 2011" id="440" name="Google Shape;440;p56"/>
          <p:cNvPicPr preferRelativeResize="0"/>
          <p:nvPr>
            <p:ph idx="2" type="body"/>
          </p:nvPr>
        </p:nvPicPr>
        <p:blipFill rotWithShape="1">
          <a:blip r:embed="rId3">
            <a:alphaModFix/>
          </a:blip>
          <a:srcRect b="0" l="0" r="0" t="0"/>
          <a:stretch/>
        </p:blipFill>
        <p:spPr>
          <a:xfrm>
            <a:off x="1331047" y="3132138"/>
            <a:ext cx="4021281" cy="3086100"/>
          </a:xfrm>
          <a:prstGeom prst="rect">
            <a:avLst/>
          </a:prstGeom>
          <a:noFill/>
          <a:ln>
            <a:noFill/>
          </a:ln>
        </p:spPr>
      </p:pic>
      <p:sp>
        <p:nvSpPr>
          <p:cNvPr id="441" name="Google Shape;441;p56"/>
          <p:cNvSpPr txBox="1"/>
          <p:nvPr>
            <p:ph idx="3" type="body"/>
          </p:nvPr>
        </p:nvSpPr>
        <p:spPr>
          <a:xfrm>
            <a:off x="6400800" y="2183802"/>
            <a:ext cx="5105400"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US">
                <a:latin typeface="Arial"/>
                <a:ea typeface="Arial"/>
                <a:cs typeface="Arial"/>
                <a:sym typeface="Arial"/>
              </a:rPr>
              <a:t>Homework</a:t>
            </a:r>
            <a:endParaRPr>
              <a:latin typeface="Arial"/>
              <a:ea typeface="Arial"/>
              <a:cs typeface="Arial"/>
              <a:sym typeface="Arial"/>
            </a:endParaRPr>
          </a:p>
        </p:txBody>
      </p:sp>
      <p:sp>
        <p:nvSpPr>
          <p:cNvPr id="442" name="Google Shape;442;p56"/>
          <p:cNvSpPr txBox="1"/>
          <p:nvPr>
            <p:ph idx="4" type="body"/>
          </p:nvPr>
        </p:nvSpPr>
        <p:spPr>
          <a:xfrm>
            <a:off x="6172200" y="3132666"/>
            <a:ext cx="5334000" cy="308601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200"/>
              <a:buChar char="•"/>
            </a:pPr>
            <a:r>
              <a:rPr lang="en-US">
                <a:latin typeface="Arial"/>
                <a:ea typeface="Arial"/>
                <a:cs typeface="Arial"/>
                <a:sym typeface="Arial"/>
              </a:rPr>
              <a:t>Explore the wide range of new media tools and computer resources that I have mentioned which we use to write more effective business correspondence as well as enhance our research capabilities. </a:t>
            </a:r>
            <a:endParaRPr/>
          </a:p>
          <a:p>
            <a:pPr indent="-88900" lvl="0" marL="228600" rtl="0" algn="l">
              <a:lnSpc>
                <a:spcPct val="90000"/>
              </a:lnSpc>
              <a:spcBef>
                <a:spcPts val="1000"/>
              </a:spcBef>
              <a:spcAft>
                <a:spcPts val="0"/>
              </a:spcAft>
              <a:buClr>
                <a:schemeClr val="lt1"/>
              </a:buClr>
              <a:buSzPts val="22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57"/>
          <p:cNvSpPr txBox="1"/>
          <p:nvPr>
            <p:ph type="title"/>
          </p:nvPr>
        </p:nvSpPr>
        <p:spPr>
          <a:xfrm>
            <a:off x="2895600" y="764373"/>
            <a:ext cx="8610600" cy="1293028"/>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lt1"/>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448" name="Google Shape;448;p57"/>
          <p:cNvSpPr txBox="1"/>
          <p:nvPr>
            <p:ph idx="1" type="body"/>
          </p:nvPr>
        </p:nvSpPr>
        <p:spPr>
          <a:xfrm>
            <a:off x="838200" y="1825625"/>
            <a:ext cx="10515600" cy="4791306"/>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0"/>
              </a:spcBef>
              <a:spcAft>
                <a:spcPts val="0"/>
              </a:spcAft>
              <a:buClr>
                <a:schemeClr val="lt1"/>
              </a:buClr>
              <a:buSzPts val="2200"/>
              <a:buNone/>
            </a:pPr>
            <a:r>
              <a:rPr lang="en-US" sz="2300">
                <a:latin typeface="Arial"/>
                <a:ea typeface="Arial"/>
                <a:cs typeface="Arial"/>
                <a:sym typeface="Arial"/>
              </a:rPr>
              <a:t>Bhat, A. (n.d.). Business research: Methods, types and examples. </a:t>
            </a:r>
            <a:r>
              <a:rPr lang="en-US" sz="2300" u="sng">
                <a:solidFill>
                  <a:schemeClr val="hlink"/>
                </a:solidFill>
                <a:latin typeface="Arial"/>
                <a:ea typeface="Arial"/>
                <a:cs typeface="Arial"/>
                <a:sym typeface="Arial"/>
                <a:hlinkClick r:id="rId3"/>
              </a:rPr>
              <a:t>https://www.questionpro.com/blog/business-research/#:~:text=Business%20research%20is%20a%20process,most%20profitable%20or%20in%20demand</a:t>
            </a:r>
            <a:r>
              <a:rPr lang="en-US" sz="2300">
                <a:latin typeface="Arial"/>
                <a:ea typeface="Arial"/>
                <a:cs typeface="Arial"/>
                <a:sym typeface="Arial"/>
              </a:rPr>
              <a:t>.</a:t>
            </a:r>
            <a:endParaRPr sz="2300"/>
          </a:p>
          <a:p>
            <a:pPr indent="0" lvl="0" marL="0" rtl="0" algn="l">
              <a:lnSpc>
                <a:spcPct val="70000"/>
              </a:lnSpc>
              <a:spcBef>
                <a:spcPts val="1000"/>
              </a:spcBef>
              <a:spcAft>
                <a:spcPts val="0"/>
              </a:spcAft>
              <a:buClr>
                <a:schemeClr val="lt1"/>
              </a:buClr>
              <a:buSzPts val="2200"/>
              <a:buNone/>
            </a:pPr>
            <a:r>
              <a:rPr lang="en-US" sz="2300">
                <a:latin typeface="Arial"/>
                <a:ea typeface="Arial"/>
                <a:cs typeface="Arial"/>
                <a:sym typeface="Arial"/>
              </a:rPr>
              <a:t>Del Principe, A. (2024). The 13 best free graphic design software for marketers and beginners. </a:t>
            </a:r>
            <a:r>
              <a:rPr lang="en-US" sz="2300" u="sng">
                <a:solidFill>
                  <a:schemeClr val="hlink"/>
                </a:solidFill>
                <a:latin typeface="Arial"/>
                <a:ea typeface="Arial"/>
                <a:cs typeface="Arial"/>
                <a:sym typeface="Arial"/>
                <a:hlinkClick r:id="rId4"/>
              </a:rPr>
              <a:t>https://blog.hubspot.com/marketing/best-free-graphic-design-software</a:t>
            </a:r>
            <a:endParaRPr sz="2300">
              <a:latin typeface="Arial"/>
              <a:ea typeface="Arial"/>
              <a:cs typeface="Arial"/>
              <a:sym typeface="Arial"/>
            </a:endParaRPr>
          </a:p>
          <a:p>
            <a:pPr indent="0" lvl="0" marL="0" rtl="0" algn="l">
              <a:lnSpc>
                <a:spcPct val="70000"/>
              </a:lnSpc>
              <a:spcBef>
                <a:spcPts val="1000"/>
              </a:spcBef>
              <a:spcAft>
                <a:spcPts val="0"/>
              </a:spcAft>
              <a:buClr>
                <a:schemeClr val="lt1"/>
              </a:buClr>
              <a:buSzPts val="2200"/>
              <a:buNone/>
            </a:pPr>
            <a:r>
              <a:rPr lang="en-US" sz="2300">
                <a:latin typeface="Arial"/>
                <a:ea typeface="Arial"/>
                <a:cs typeface="Arial"/>
                <a:sym typeface="Arial"/>
              </a:rPr>
              <a:t>Thoughtful Learning. (2024). Using social media for business. </a:t>
            </a:r>
            <a:r>
              <a:rPr i="1" lang="en-US" sz="2300">
                <a:latin typeface="Arial"/>
                <a:ea typeface="Arial"/>
                <a:cs typeface="Arial"/>
                <a:sym typeface="Arial"/>
              </a:rPr>
              <a:t>Write for Business</a:t>
            </a:r>
            <a:r>
              <a:rPr lang="en-US" sz="2300">
                <a:latin typeface="Arial"/>
                <a:ea typeface="Arial"/>
                <a:cs typeface="Arial"/>
                <a:sym typeface="Arial"/>
              </a:rPr>
              <a:t>. </a:t>
            </a:r>
            <a:r>
              <a:rPr lang="en-US" sz="2300" u="sng">
                <a:solidFill>
                  <a:schemeClr val="hlink"/>
                </a:solidFill>
                <a:latin typeface="Arial"/>
                <a:ea typeface="Arial"/>
                <a:cs typeface="Arial"/>
                <a:sym typeface="Arial"/>
                <a:hlinkClick r:id="rId5"/>
              </a:rPr>
              <a:t>https://writeforbusiness.com/book/write-business/chapter-14-social-media</a:t>
            </a:r>
            <a:endParaRPr sz="2300">
              <a:latin typeface="Arial"/>
              <a:ea typeface="Arial"/>
              <a:cs typeface="Arial"/>
              <a:sym typeface="Arial"/>
            </a:endParaRPr>
          </a:p>
          <a:p>
            <a:pPr indent="0" lvl="0" marL="0" rtl="0" algn="l">
              <a:lnSpc>
                <a:spcPct val="70000"/>
              </a:lnSpc>
              <a:spcBef>
                <a:spcPts val="1000"/>
              </a:spcBef>
              <a:spcAft>
                <a:spcPts val="0"/>
              </a:spcAft>
              <a:buClr>
                <a:schemeClr val="lt1"/>
              </a:buClr>
              <a:buSzPts val="2200"/>
              <a:buNone/>
            </a:pPr>
            <a:r>
              <a:rPr lang="en-US" sz="2300">
                <a:latin typeface="Arial"/>
                <a:ea typeface="Arial"/>
                <a:cs typeface="Arial"/>
                <a:sym typeface="Arial"/>
              </a:rPr>
              <a:t>University of Calcutta. (2020). Business research methods. </a:t>
            </a:r>
            <a:r>
              <a:rPr lang="en-US" sz="2300" u="sng">
                <a:solidFill>
                  <a:schemeClr val="hlink"/>
                </a:solidFill>
                <a:latin typeface="Arial"/>
                <a:ea typeface="Arial"/>
                <a:cs typeface="Arial"/>
                <a:sym typeface="Arial"/>
                <a:hlinkClick r:id="rId6"/>
              </a:rPr>
              <a:t>https://www.caluniv.ac.in/academic/Commerce/Study/S-IV-BRM.pdf</a:t>
            </a:r>
            <a:endParaRPr sz="2300">
              <a:latin typeface="Arial"/>
              <a:ea typeface="Arial"/>
              <a:cs typeface="Arial"/>
              <a:sym typeface="Arial"/>
            </a:endParaRPr>
          </a:p>
          <a:p>
            <a:pPr indent="0" lvl="0" marL="0" rtl="0" algn="l">
              <a:lnSpc>
                <a:spcPct val="70000"/>
              </a:lnSpc>
              <a:spcBef>
                <a:spcPts val="1000"/>
              </a:spcBef>
              <a:spcAft>
                <a:spcPts val="0"/>
              </a:spcAft>
              <a:buClr>
                <a:schemeClr val="lt1"/>
              </a:buClr>
              <a:buSzPts val="2200"/>
              <a:buNone/>
            </a:pPr>
            <a:r>
              <a:rPr lang="en-US" sz="2300">
                <a:latin typeface="Arial"/>
                <a:ea typeface="Arial"/>
                <a:cs typeface="Arial"/>
                <a:sym typeface="Arial"/>
              </a:rPr>
              <a:t>University of Central Arkansas (2024). Chat GPT: What is it? </a:t>
            </a:r>
            <a:r>
              <a:rPr lang="en-US" sz="2300" u="sng">
                <a:solidFill>
                  <a:schemeClr val="hlink"/>
                </a:solidFill>
                <a:latin typeface="Arial"/>
                <a:ea typeface="Arial"/>
                <a:cs typeface="Arial"/>
                <a:sym typeface="Arial"/>
                <a:hlinkClick r:id="rId7"/>
              </a:rPr>
              <a:t>https://uca.edu/cetal/chat-gpt/</a:t>
            </a:r>
            <a:endParaRPr sz="2300">
              <a:latin typeface="Arial"/>
              <a:ea typeface="Arial"/>
              <a:cs typeface="Arial"/>
              <a:sym typeface="Arial"/>
            </a:endParaRPr>
          </a:p>
          <a:p>
            <a:pPr indent="0" lvl="0" marL="0" rtl="0" algn="l">
              <a:lnSpc>
                <a:spcPct val="70000"/>
              </a:lnSpc>
              <a:spcBef>
                <a:spcPts val="1000"/>
              </a:spcBef>
              <a:spcAft>
                <a:spcPts val="0"/>
              </a:spcAft>
              <a:buClr>
                <a:schemeClr val="lt1"/>
              </a:buClr>
              <a:buSzPts val="2200"/>
              <a:buNone/>
            </a:pPr>
            <a:r>
              <a:rPr lang="en-US" sz="2300">
                <a:latin typeface="Arial"/>
                <a:ea typeface="Arial"/>
                <a:cs typeface="Arial"/>
                <a:sym typeface="Arial"/>
              </a:rPr>
              <a:t>Zote, J. (2023). 19 social media tools for your brand in 2024. </a:t>
            </a:r>
            <a:r>
              <a:rPr i="1" lang="en-US" sz="2300">
                <a:latin typeface="Arial"/>
                <a:ea typeface="Arial"/>
                <a:cs typeface="Arial"/>
                <a:sym typeface="Arial"/>
              </a:rPr>
              <a:t>Sprout Social.</a:t>
            </a:r>
            <a:r>
              <a:rPr lang="en-US" sz="2300">
                <a:latin typeface="Arial"/>
                <a:ea typeface="Arial"/>
                <a:cs typeface="Arial"/>
                <a:sym typeface="Arial"/>
              </a:rPr>
              <a:t> </a:t>
            </a:r>
            <a:r>
              <a:rPr lang="en-US" sz="2300" u="sng">
                <a:solidFill>
                  <a:schemeClr val="hlink"/>
                </a:solidFill>
                <a:latin typeface="Arial"/>
                <a:ea typeface="Arial"/>
                <a:cs typeface="Arial"/>
                <a:sym typeface="Arial"/>
                <a:hlinkClick r:id="rId8"/>
              </a:rPr>
              <a:t>https://sproutsocial.com/insights/social-media-tools/</a:t>
            </a:r>
            <a:endParaRPr sz="2300">
              <a:latin typeface="Arial"/>
              <a:ea typeface="Arial"/>
              <a:cs typeface="Arial"/>
              <a:sym typeface="Arial"/>
            </a:endParaRPr>
          </a:p>
          <a:p>
            <a:pPr indent="-245427" lvl="0" marL="228600" rtl="0" algn="l">
              <a:lnSpc>
                <a:spcPct val="70000"/>
              </a:lnSpc>
              <a:spcBef>
                <a:spcPts val="1000"/>
              </a:spcBef>
              <a:spcAft>
                <a:spcPts val="0"/>
              </a:spcAft>
              <a:buClr>
                <a:schemeClr val="lt1"/>
              </a:buClr>
              <a:buSzPts val="2300"/>
              <a:buChar char="•"/>
            </a:pPr>
            <a:r>
              <a:rPr b="1" lang="en-US" sz="2300"/>
              <a:t>All images courtesy of Creative Commons through Bing on PowerPoint</a:t>
            </a:r>
            <a:endParaRPr b="1" sz="2300"/>
          </a:p>
          <a:p>
            <a:pPr indent="-99377" lvl="0" marL="228600" rtl="0" algn="l">
              <a:lnSpc>
                <a:spcPct val="70000"/>
              </a:lnSpc>
              <a:spcBef>
                <a:spcPts val="1000"/>
              </a:spcBef>
              <a:spcAft>
                <a:spcPts val="0"/>
              </a:spcAft>
              <a:buClr>
                <a:schemeClr val="lt1"/>
              </a:buClr>
              <a:buSzPts val="22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