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3810664-6E92-40DF-A00E-112665433371}">
  <a:tblStyle styleId="{33810664-6E92-40DF-A00E-112665433371}"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1" name="Shape 21"/>
        <p:cNvGrpSpPr/>
        <p:nvPr/>
      </p:nvGrpSpPr>
      <p:grpSpPr>
        <a:xfrm>
          <a:off x="0" y="0"/>
          <a:ext cx="0" cy="0"/>
          <a:chOff x="0" y="0"/>
          <a:chExt cx="0" cy="0"/>
        </a:xfrm>
      </p:grpSpPr>
      <p:sp>
        <p:nvSpPr>
          <p:cNvPr id="22" name="Google Shape;22;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 name="Shape 28"/>
        <p:cNvGrpSpPr/>
        <p:nvPr/>
      </p:nvGrpSpPr>
      <p:grpSpPr>
        <a:xfrm>
          <a:off x="0" y="0"/>
          <a:ext cx="0" cy="0"/>
          <a:chOff x="0" y="0"/>
          <a:chExt cx="0" cy="0"/>
        </a:xfrm>
      </p:grpSpPr>
      <p:sp>
        <p:nvSpPr>
          <p:cNvPr id="29" name="Google Shape;29;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4" name="Shape 34"/>
        <p:cNvGrpSpPr/>
        <p:nvPr/>
      </p:nvGrpSpPr>
      <p:grpSpPr>
        <a:xfrm>
          <a:off x="0" y="0"/>
          <a:ext cx="0" cy="0"/>
          <a:chOff x="0" y="0"/>
          <a:chExt cx="0" cy="0"/>
        </a:xfrm>
      </p:grpSpPr>
      <p:sp>
        <p:nvSpPr>
          <p:cNvPr id="35" name="Google Shape;35;p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7" name="Google Shape;37;p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3" name="Shape 43"/>
        <p:cNvGrpSpPr/>
        <p:nvPr/>
      </p:nvGrpSpPr>
      <p:grpSpPr>
        <a:xfrm>
          <a:off x="0" y="0"/>
          <a:ext cx="0" cy="0"/>
          <a:chOff x="0" y="0"/>
          <a:chExt cx="0" cy="0"/>
        </a:xfrm>
      </p:grpSpPr>
      <p:sp>
        <p:nvSpPr>
          <p:cNvPr id="44" name="Google Shape;44;p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6" name="Google Shape;46;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5183188" y="987425"/>
            <a:ext cx="6172200" cy="4873625"/>
          </a:xfrm>
          <a:prstGeom prst="rect">
            <a:avLst/>
          </a:prstGeom>
          <a:noFill/>
          <a:ln>
            <a:noFill/>
          </a:ln>
        </p:spPr>
      </p:sp>
      <p:sp>
        <p:nvSpPr>
          <p:cNvPr id="68" name="Google Shape;68;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hyperlink" Target="https://staff.emu.edu.tr/faramarzkhosravi/Documents/courses/ieng452-mane452/Lecture%20Notes/spring2021-2022/Chapter5-The-Business-Plan.pdf" TargetMode="External"/><Relationship Id="rId4" Type="http://schemas.openxmlformats.org/officeDocument/2006/relationships/hyperlink" Target="https://egyankosh.ac.in/bitstream/123456789/69667/1/Unit-10.pdf" TargetMode="External"/><Relationship Id="rId5" Type="http://schemas.openxmlformats.org/officeDocument/2006/relationships/hyperlink" Target="https://www.investopedia.com/terms/b/business-plan.asp" TargetMode="External"/><Relationship Id="rId6" Type="http://schemas.openxmlformats.org/officeDocument/2006/relationships/hyperlink" Target="https://open.lib.umn.edu/businesscommunication/chapter/9-3-business-proposal/" TargetMode="External"/><Relationship Id="rId7" Type="http://schemas.openxmlformats.org/officeDocument/2006/relationships/hyperlink" Target="https://pressbooks.bccampus.ca/businesswritingessentials/chapter/chapter-13-business-proposal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3"/>
          <p:cNvPicPr preferRelativeResize="0"/>
          <p:nvPr/>
        </p:nvPicPr>
        <p:blipFill rotWithShape="1">
          <a:blip r:embed="rId3">
            <a:alphaModFix/>
          </a:blip>
          <a:srcRect b="0" l="0" r="0" t="0"/>
          <a:stretch/>
        </p:blipFill>
        <p:spPr>
          <a:xfrm>
            <a:off x="0" y="1"/>
            <a:ext cx="12193020" cy="6858000"/>
          </a:xfrm>
          <a:prstGeom prst="rect">
            <a:avLst/>
          </a:prstGeom>
          <a:noFill/>
          <a:ln>
            <a:noFill/>
          </a:ln>
        </p:spPr>
      </p:pic>
      <p:sp>
        <p:nvSpPr>
          <p:cNvPr id="89" name="Google Shape;89;p13"/>
          <p:cNvSpPr txBox="1"/>
          <p:nvPr/>
        </p:nvSpPr>
        <p:spPr>
          <a:xfrm>
            <a:off x="-1020" y="5108656"/>
            <a:ext cx="12191999" cy="2154436"/>
          </a:xfrm>
          <a:prstGeom prst="rect">
            <a:avLst/>
          </a:prstGeom>
          <a:solidFill>
            <a:schemeClr val="accent2"/>
          </a:solid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i="0" lang="en-US" sz="4000" u="none" cap="none" strike="noStrike">
                <a:solidFill>
                  <a:schemeClr val="lt1"/>
                </a:solidFill>
                <a:latin typeface="Arial"/>
                <a:ea typeface="Arial"/>
                <a:cs typeface="Arial"/>
                <a:sym typeface="Arial"/>
              </a:rPr>
              <a:t>Lesson 11: Writing Proposals and Business Plans </a:t>
            </a:r>
            <a:endParaRPr b="1" i="0" sz="4000" u="none" cap="none" strike="noStrike">
              <a:solidFill>
                <a:schemeClr val="lt1"/>
              </a:solidFill>
              <a:latin typeface="Arial"/>
              <a:ea typeface="Arial"/>
              <a:cs typeface="Arial"/>
              <a:sym typeface="Arial"/>
            </a:endParaRPr>
          </a:p>
          <a:p>
            <a:pPr indent="0" lvl="0" marL="0" marR="0" rtl="0" algn="r">
              <a:spcBef>
                <a:spcPts val="0"/>
              </a:spcBef>
              <a:spcAft>
                <a:spcPts val="0"/>
              </a:spcAft>
              <a:buNone/>
            </a:pPr>
            <a:r>
              <a:t/>
            </a:r>
            <a:endParaRPr b="1" i="0" sz="54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LESSON OBJECTIVES</a:t>
            </a:r>
            <a:endParaRPr b="1" sz="3200">
              <a:latin typeface="Arial"/>
              <a:ea typeface="Arial"/>
              <a:cs typeface="Arial"/>
              <a:sym typeface="Arial"/>
            </a:endParaRPr>
          </a:p>
        </p:txBody>
      </p:sp>
      <p:sp>
        <p:nvSpPr>
          <p:cNvPr id="95" name="Google Shape;95;p1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latin typeface="Arial"/>
                <a:ea typeface="Arial"/>
                <a:cs typeface="Arial"/>
                <a:sym typeface="Arial"/>
              </a:rPr>
              <a:t>By the end of this lecture, you should be able to:</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Describe proposals and business plans </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Write a proposal</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Create a business plan</a:t>
            </a:r>
            <a:endParaRPr/>
          </a:p>
        </p:txBody>
      </p:sp>
      <p:pic>
        <p:nvPicPr>
          <p:cNvPr descr="Characteristics of Effective Goals and &lt;strong&gt;Objectives&lt;/strong&gt; | Principles of ..." id="96" name="Google Shape;96;p14"/>
          <p:cNvPicPr preferRelativeResize="0"/>
          <p:nvPr>
            <p:ph idx="2" type="body"/>
          </p:nvPr>
        </p:nvPicPr>
        <p:blipFill rotWithShape="1">
          <a:blip r:embed="rId3">
            <a:alphaModFix/>
          </a:blip>
          <a:srcRect b="0" l="0" r="0" t="0"/>
          <a:stretch/>
        </p:blipFill>
        <p:spPr>
          <a:xfrm>
            <a:off x="6172200" y="2186057"/>
            <a:ext cx="5181600" cy="363047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id="101" name="Google Shape;101;p15"/>
          <p:cNvPicPr preferRelativeResize="0"/>
          <p:nvPr/>
        </p:nvPicPr>
        <p:blipFill rotWithShape="1">
          <a:blip r:embed="rId3">
            <a:alphaModFix/>
          </a:blip>
          <a:srcRect b="0" l="0" r="0" t="0"/>
          <a:stretch/>
        </p:blipFill>
        <p:spPr>
          <a:xfrm>
            <a:off x="11712389" y="6361876"/>
            <a:ext cx="382221" cy="461850"/>
          </a:xfrm>
          <a:prstGeom prst="rect">
            <a:avLst/>
          </a:prstGeom>
          <a:noFill/>
          <a:ln>
            <a:noFill/>
          </a:ln>
        </p:spPr>
      </p:pic>
      <p:sp>
        <p:nvSpPr>
          <p:cNvPr id="102" name="Google Shape;102;p15"/>
          <p:cNvSpPr txBox="1"/>
          <p:nvPr/>
        </p:nvSpPr>
        <p:spPr>
          <a:xfrm>
            <a:off x="0" y="6418535"/>
            <a:ext cx="882047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600" u="none" cap="none" strike="noStrike">
                <a:solidFill>
                  <a:schemeClr val="lt1"/>
                </a:solidFill>
                <a:latin typeface="Calibri"/>
                <a:ea typeface="Calibri"/>
                <a:cs typeface="Calibri"/>
                <a:sym typeface="Calibri"/>
              </a:rPr>
              <a:t>www.futuremanagers.com</a:t>
            </a:r>
            <a:endParaRPr sz="1600">
              <a:solidFill>
                <a:schemeClr val="lt1"/>
              </a:solidFill>
              <a:latin typeface="Calibri"/>
              <a:ea typeface="Calibri"/>
              <a:cs typeface="Calibri"/>
              <a:sym typeface="Calibri"/>
            </a:endParaRPr>
          </a:p>
        </p:txBody>
      </p:sp>
      <p:sp>
        <p:nvSpPr>
          <p:cNvPr id="103" name="Google Shape;103;p15"/>
          <p:cNvSpPr txBox="1"/>
          <p:nvPr/>
        </p:nvSpPr>
        <p:spPr>
          <a:xfrm>
            <a:off x="1048871" y="1802775"/>
            <a:ext cx="10340788" cy="563231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Welcome to Lecture 11! We learned that:</a:t>
            </a:r>
            <a:endParaRPr/>
          </a:p>
          <a:p>
            <a:pPr indent="-342900" lvl="0" marL="342900" marR="0" rtl="0" algn="l">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Reports are essential documents used at the workplace.</a:t>
            </a:r>
            <a:endParaRPr/>
          </a:p>
          <a:p>
            <a:pPr indent="-342900" lvl="0" marL="342900" marR="0" rtl="0" algn="l">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There are formal and informal reports. </a:t>
            </a:r>
            <a:endParaRPr/>
          </a:p>
          <a:p>
            <a:pPr indent="-342900" lvl="0" marL="342900" marR="0" rtl="0" algn="l">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Informal reports are often used in routine communication and include incident, trip, investigation, progress, inspection and test reports. </a:t>
            </a:r>
            <a:endParaRPr/>
          </a:p>
          <a:p>
            <a:pPr indent="-342900" lvl="0" marL="342900" marR="0" rtl="0" algn="l">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Formal reports are written following extensive research or when there is need to cover a more detailed issue. </a:t>
            </a:r>
            <a:endParaRPr/>
          </a:p>
          <a:p>
            <a:pPr indent="-342900" lvl="0" marL="342900" marR="0" rtl="0" algn="l">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Reports follow a structure, that is, cover page, title page, abstract or summary, the table of contents page, an introduction, discussion, conclusions, recommendations, reference or bibliography, appendix and more. </a:t>
            </a:r>
            <a:endParaRPr/>
          </a:p>
          <a:p>
            <a:pPr indent="0" lvl="0" marL="0" marR="0" rtl="0" algn="l">
              <a:spcBef>
                <a:spcPts val="0"/>
              </a:spcBef>
              <a:spcAft>
                <a:spcPts val="0"/>
              </a:spcAft>
              <a:buNone/>
            </a:pPr>
            <a:r>
              <a:t/>
            </a:r>
            <a:endParaRPr b="1" sz="3200">
              <a:solidFill>
                <a:schemeClr val="accent2"/>
              </a:solidFill>
              <a:latin typeface="Arial"/>
              <a:ea typeface="Arial"/>
              <a:cs typeface="Arial"/>
              <a:sym typeface="Arial"/>
            </a:endParaRPr>
          </a:p>
          <a:p>
            <a:pPr indent="0" lvl="0" marL="0" marR="0" rtl="0" algn="l">
              <a:spcBef>
                <a:spcPts val="0"/>
              </a:spcBef>
              <a:spcAft>
                <a:spcPts val="0"/>
              </a:spcAft>
              <a:buNone/>
            </a:pPr>
            <a:r>
              <a:t/>
            </a:r>
            <a:endParaRPr b="1" sz="3200">
              <a:solidFill>
                <a:schemeClr val="accent2"/>
              </a:solidFill>
              <a:latin typeface="Arial"/>
              <a:ea typeface="Arial"/>
              <a:cs typeface="Arial"/>
              <a:sym typeface="Arial"/>
            </a:endParaRPr>
          </a:p>
          <a:p>
            <a:pPr indent="0" lvl="0" marL="0" marR="0" rtl="0" algn="l">
              <a:spcBef>
                <a:spcPts val="0"/>
              </a:spcBef>
              <a:spcAft>
                <a:spcPts val="0"/>
              </a:spcAft>
              <a:buNone/>
            </a:pPr>
            <a:r>
              <a:t/>
            </a:r>
            <a:endParaRPr b="1" sz="3200">
              <a:solidFill>
                <a:schemeClr val="accent2"/>
              </a:solidFill>
              <a:latin typeface="Arial"/>
              <a:ea typeface="Arial"/>
              <a:cs typeface="Arial"/>
              <a:sym typeface="Arial"/>
            </a:endParaRPr>
          </a:p>
        </p:txBody>
      </p:sp>
      <p:sp>
        <p:nvSpPr>
          <p:cNvPr id="104" name="Google Shape;104;p15"/>
          <p:cNvSpPr txBox="1"/>
          <p:nvPr/>
        </p:nvSpPr>
        <p:spPr>
          <a:xfrm>
            <a:off x="679076" y="668500"/>
            <a:ext cx="1082488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dk1"/>
                </a:solidFill>
                <a:latin typeface="Arial"/>
                <a:ea typeface="Arial"/>
                <a:cs typeface="Arial"/>
                <a:sym typeface="Arial"/>
              </a:rPr>
              <a:t>INTRODUCTION</a:t>
            </a:r>
            <a:endParaRPr b="1" sz="3200">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WHAT IS A PROPOSAL?</a:t>
            </a:r>
            <a:endParaRPr b="1" sz="3200">
              <a:latin typeface="Arial"/>
              <a:ea typeface="Arial"/>
              <a:cs typeface="Arial"/>
              <a:sym typeface="Arial"/>
            </a:endParaRPr>
          </a:p>
        </p:txBody>
      </p:sp>
      <p:sp>
        <p:nvSpPr>
          <p:cNvPr id="110" name="Google Shape;110;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Arial"/>
                <a:ea typeface="Arial"/>
                <a:cs typeface="Arial"/>
                <a:sym typeface="Arial"/>
              </a:rPr>
              <a:t>Oliu et al (2016, p.423): “…a document written to persuade members of a company or other organization that what is proposed will benefit them by solving a problem or fulfilling a need.” </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Williams (2020): “Business proposals are documents designed to make a persuasive appeal to the audience to achieve a defined outcome, often proposing a solution to a problem.”</a:t>
            </a:r>
            <a:endParaRPr/>
          </a:p>
          <a:p>
            <a:pPr indent="0" lvl="0" marL="0" rtl="0" algn="l">
              <a:lnSpc>
                <a:spcPct val="150000"/>
              </a:lnSpc>
              <a:spcBef>
                <a:spcPts val="1000"/>
              </a:spcBef>
              <a:spcAft>
                <a:spcPts val="0"/>
              </a:spcAft>
              <a:buClr>
                <a:schemeClr val="dk1"/>
              </a:buClr>
              <a:buSzPts val="3200"/>
              <a:buNone/>
            </a:pPr>
            <a:r>
              <a:t/>
            </a:r>
            <a:endParaRPr b="1" sz="3200">
              <a:solidFill>
                <a:schemeClr val="accent2"/>
              </a:solidFill>
              <a:latin typeface="Arial"/>
              <a:ea typeface="Arial"/>
              <a:cs typeface="Arial"/>
              <a:sym typeface="Arial"/>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17"/>
          <p:cNvPicPr preferRelativeResize="0"/>
          <p:nvPr/>
        </p:nvPicPr>
        <p:blipFill rotWithShape="1">
          <a:blip r:embed="rId3">
            <a:alphaModFix/>
          </a:blip>
          <a:srcRect b="0" l="0" r="0" t="0"/>
          <a:stretch/>
        </p:blipFill>
        <p:spPr>
          <a:xfrm>
            <a:off x="11712389" y="6361876"/>
            <a:ext cx="382221" cy="461850"/>
          </a:xfrm>
          <a:prstGeom prst="rect">
            <a:avLst/>
          </a:prstGeom>
          <a:noFill/>
          <a:ln>
            <a:noFill/>
          </a:ln>
        </p:spPr>
      </p:pic>
      <p:sp>
        <p:nvSpPr>
          <p:cNvPr id="116" name="Google Shape;116;p17"/>
          <p:cNvSpPr txBox="1"/>
          <p:nvPr/>
        </p:nvSpPr>
        <p:spPr>
          <a:xfrm>
            <a:off x="0" y="6418535"/>
            <a:ext cx="882047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lt1"/>
                </a:solidFill>
                <a:latin typeface="Calibri"/>
                <a:ea typeface="Calibri"/>
                <a:cs typeface="Calibri"/>
                <a:sym typeface="Calibri"/>
              </a:rPr>
              <a:t>www.futuremanagers.com</a:t>
            </a:r>
            <a:endParaRPr sz="1600">
              <a:solidFill>
                <a:schemeClr val="lt1"/>
              </a:solidFill>
              <a:latin typeface="Calibri"/>
              <a:ea typeface="Calibri"/>
              <a:cs typeface="Calibri"/>
              <a:sym typeface="Calibri"/>
            </a:endParaRPr>
          </a:p>
        </p:txBody>
      </p:sp>
      <p:sp>
        <p:nvSpPr>
          <p:cNvPr id="117" name="Google Shape;117;p17"/>
          <p:cNvSpPr txBox="1"/>
          <p:nvPr/>
        </p:nvSpPr>
        <p:spPr>
          <a:xfrm>
            <a:off x="669602" y="668500"/>
            <a:ext cx="1082488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dk1"/>
                </a:solidFill>
                <a:latin typeface="Arial"/>
                <a:ea typeface="Arial"/>
                <a:cs typeface="Arial"/>
                <a:sym typeface="Arial"/>
              </a:rPr>
              <a:t>TYPES OF PROPOSALS</a:t>
            </a:r>
            <a:endParaRPr b="1" sz="3200">
              <a:solidFill>
                <a:schemeClr val="dk1"/>
              </a:solidFill>
              <a:latin typeface="Arial"/>
              <a:ea typeface="Arial"/>
              <a:cs typeface="Arial"/>
              <a:sym typeface="Arial"/>
            </a:endParaRPr>
          </a:p>
        </p:txBody>
      </p:sp>
      <p:sp>
        <p:nvSpPr>
          <p:cNvPr id="118" name="Google Shape;118;p17"/>
          <p:cNvSpPr txBox="1"/>
          <p:nvPr/>
        </p:nvSpPr>
        <p:spPr>
          <a:xfrm>
            <a:off x="793376" y="1802775"/>
            <a:ext cx="10701108" cy="449353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2800">
                <a:solidFill>
                  <a:schemeClr val="accent2"/>
                </a:solidFill>
                <a:latin typeface="Arial"/>
                <a:ea typeface="Arial"/>
                <a:cs typeface="Arial"/>
                <a:sym typeface="Arial"/>
              </a:rPr>
              <a:t>INTERNAL PROPOSALS</a:t>
            </a:r>
            <a:endParaRPr b="1" sz="2800">
              <a:solidFill>
                <a:schemeClr val="accent2"/>
              </a:solidFill>
              <a:latin typeface="Arial"/>
              <a:ea typeface="Arial"/>
              <a:cs typeface="Arial"/>
              <a:sym typeface="Arial"/>
            </a:endParaRPr>
          </a:p>
          <a:p>
            <a:pPr indent="-457200" lvl="0" marL="45720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The aim of an internal proposal is to recommend a change or improvement within an organization. </a:t>
            </a:r>
            <a:endParaRPr/>
          </a:p>
          <a:p>
            <a:pPr indent="-457200" lvl="0" marL="45720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There are two types of internal proposals: routine or formal.</a:t>
            </a:r>
            <a:endParaRPr/>
          </a:p>
          <a:p>
            <a:pPr indent="-457200" lvl="0" marL="457200" marR="0" rtl="0" algn="l">
              <a:spcBef>
                <a:spcPts val="0"/>
              </a:spcBef>
              <a:spcAft>
                <a:spcPts val="0"/>
              </a:spcAft>
              <a:buClr>
                <a:schemeClr val="dk1"/>
              </a:buClr>
              <a:buSzPts val="2800"/>
              <a:buFont typeface="Arial"/>
              <a:buChar char="•"/>
            </a:pPr>
            <a:r>
              <a:rPr lang="en-US" sz="2800">
                <a:solidFill>
                  <a:schemeClr val="dk1"/>
                </a:solidFill>
                <a:latin typeface="Arial"/>
                <a:ea typeface="Arial"/>
                <a:cs typeface="Arial"/>
                <a:sym typeface="Arial"/>
              </a:rPr>
              <a:t>Examples of routine internal proposals include the purchase of media equipment for journalism students, hiring new employees, requests to attend conferences, requests for curriculum review retreats, promotion of employees, and so on. </a:t>
            </a:r>
            <a:endParaRPr/>
          </a:p>
          <a:p>
            <a:pPr indent="-279400" lvl="0" marL="457200" marR="0" rtl="0" algn="l">
              <a:lnSpc>
                <a:spcPct val="150000"/>
              </a:lnSpc>
              <a:spcBef>
                <a:spcPts val="0"/>
              </a:spcBef>
              <a:spcAft>
                <a:spcPts val="0"/>
              </a:spcAft>
              <a:buClr>
                <a:schemeClr val="dk1"/>
              </a:buClr>
              <a:buSzPts val="2800"/>
              <a:buFont typeface="Arial"/>
              <a:buNone/>
            </a:pPr>
            <a:r>
              <a:t/>
            </a:r>
            <a:endParaRPr b="1" sz="2800">
              <a:solidFill>
                <a:schemeClr val="accent2"/>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18"/>
          <p:cNvPicPr preferRelativeResize="0"/>
          <p:nvPr/>
        </p:nvPicPr>
        <p:blipFill rotWithShape="1">
          <a:blip r:embed="rId3">
            <a:alphaModFix/>
          </a:blip>
          <a:srcRect b="0" l="0" r="0" t="0"/>
          <a:stretch/>
        </p:blipFill>
        <p:spPr>
          <a:xfrm>
            <a:off x="11712389" y="6361876"/>
            <a:ext cx="382221" cy="461850"/>
          </a:xfrm>
          <a:prstGeom prst="rect">
            <a:avLst/>
          </a:prstGeom>
          <a:noFill/>
          <a:ln>
            <a:noFill/>
          </a:ln>
        </p:spPr>
      </p:pic>
      <p:sp>
        <p:nvSpPr>
          <p:cNvPr id="124" name="Google Shape;124;p18"/>
          <p:cNvSpPr txBox="1"/>
          <p:nvPr/>
        </p:nvSpPr>
        <p:spPr>
          <a:xfrm>
            <a:off x="0" y="6418535"/>
            <a:ext cx="882047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lt1"/>
                </a:solidFill>
                <a:latin typeface="Calibri"/>
                <a:ea typeface="Calibri"/>
                <a:cs typeface="Calibri"/>
                <a:sym typeface="Calibri"/>
              </a:rPr>
              <a:t>www.futuremanagers.com</a:t>
            </a:r>
            <a:endParaRPr sz="1600">
              <a:solidFill>
                <a:schemeClr val="lt1"/>
              </a:solidFill>
              <a:latin typeface="Calibri"/>
              <a:ea typeface="Calibri"/>
              <a:cs typeface="Calibri"/>
              <a:sym typeface="Calibri"/>
            </a:endParaRPr>
          </a:p>
        </p:txBody>
      </p:sp>
      <p:sp>
        <p:nvSpPr>
          <p:cNvPr id="125" name="Google Shape;125;p18"/>
          <p:cNvSpPr txBox="1"/>
          <p:nvPr/>
        </p:nvSpPr>
        <p:spPr>
          <a:xfrm>
            <a:off x="669602" y="668500"/>
            <a:ext cx="1082488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dk1"/>
                </a:solidFill>
                <a:latin typeface="Arial"/>
                <a:ea typeface="Arial"/>
                <a:cs typeface="Arial"/>
                <a:sym typeface="Arial"/>
              </a:rPr>
              <a:t>TYPES OF PROPOSALS</a:t>
            </a:r>
            <a:endParaRPr b="1" sz="3200">
              <a:solidFill>
                <a:schemeClr val="dk1"/>
              </a:solidFill>
              <a:latin typeface="Arial"/>
              <a:ea typeface="Arial"/>
              <a:cs typeface="Arial"/>
              <a:sym typeface="Arial"/>
            </a:endParaRPr>
          </a:p>
        </p:txBody>
      </p:sp>
      <p:sp>
        <p:nvSpPr>
          <p:cNvPr id="126" name="Google Shape;126;p18"/>
          <p:cNvSpPr txBox="1"/>
          <p:nvPr/>
        </p:nvSpPr>
        <p:spPr>
          <a:xfrm>
            <a:off x="793376" y="1802775"/>
            <a:ext cx="10701108" cy="323165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2400">
                <a:solidFill>
                  <a:schemeClr val="accent2"/>
                </a:solidFill>
                <a:latin typeface="Arial"/>
                <a:ea typeface="Arial"/>
                <a:cs typeface="Arial"/>
                <a:sym typeface="Arial"/>
              </a:rPr>
              <a:t>INTERNAL PROPOSALS</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Formal internal requests may involve intensive capital e.g. opening another branch in a new location, restructuring a business, implementing a nationwide program, initiating a project, etc.</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Oliu et al (2016): A formal internal proposal should be organized into sections such as problem statement, proposed solution, recommendation and an offer to implement the recommendation. </a:t>
            </a:r>
            <a:endParaRPr b="1" sz="2400">
              <a:solidFill>
                <a:schemeClr val="accent2"/>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TYPES OF PROPOSALS</a:t>
            </a:r>
            <a:endParaRPr b="1" sz="3200">
              <a:latin typeface="Arial"/>
              <a:ea typeface="Arial"/>
              <a:cs typeface="Arial"/>
              <a:sym typeface="Arial"/>
            </a:endParaRPr>
          </a:p>
        </p:txBody>
      </p:sp>
      <p:sp>
        <p:nvSpPr>
          <p:cNvPr id="132" name="Google Shape;132;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accent2"/>
              </a:buClr>
              <a:buSzPts val="2800"/>
              <a:buNone/>
            </a:pPr>
            <a:r>
              <a:rPr b="1" lang="en-US">
                <a:solidFill>
                  <a:schemeClr val="accent2"/>
                </a:solidFill>
                <a:latin typeface="Arial"/>
                <a:ea typeface="Arial"/>
                <a:cs typeface="Arial"/>
                <a:sym typeface="Arial"/>
              </a:rPr>
              <a:t>INTERNAL PROPOSALS</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Generally, the proposal should contain sections that describe the background, the issue and why it’s a problem, options to resolve the problem, methodology, budget, practical solution or recommendation, a reference list, appendices, etc.</a:t>
            </a:r>
            <a:r>
              <a:rPr lang="en-US">
                <a:solidFill>
                  <a:srgbClr val="373D3F"/>
                </a:solidFill>
                <a:latin typeface="Arial"/>
                <a:ea typeface="Arial"/>
                <a:cs typeface="Arial"/>
                <a:sym typeface="Arial"/>
              </a:rPr>
              <a:t> </a:t>
            </a:r>
            <a:endParaRPr>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id="137" name="Google Shape;137;p20"/>
          <p:cNvPicPr preferRelativeResize="0"/>
          <p:nvPr/>
        </p:nvPicPr>
        <p:blipFill rotWithShape="1">
          <a:blip r:embed="rId3">
            <a:alphaModFix/>
          </a:blip>
          <a:srcRect b="0" l="0" r="0" t="0"/>
          <a:stretch/>
        </p:blipFill>
        <p:spPr>
          <a:xfrm>
            <a:off x="11712389" y="6361876"/>
            <a:ext cx="382221" cy="461850"/>
          </a:xfrm>
          <a:prstGeom prst="rect">
            <a:avLst/>
          </a:prstGeom>
          <a:noFill/>
          <a:ln>
            <a:noFill/>
          </a:ln>
        </p:spPr>
      </p:pic>
      <p:sp>
        <p:nvSpPr>
          <p:cNvPr id="138" name="Google Shape;138;p20"/>
          <p:cNvSpPr txBox="1"/>
          <p:nvPr/>
        </p:nvSpPr>
        <p:spPr>
          <a:xfrm>
            <a:off x="0" y="6418535"/>
            <a:ext cx="8820472"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lt1"/>
                </a:solidFill>
                <a:latin typeface="Calibri"/>
                <a:ea typeface="Calibri"/>
                <a:cs typeface="Calibri"/>
                <a:sym typeface="Calibri"/>
              </a:rPr>
              <a:t>www.futuremanagers.com</a:t>
            </a:r>
            <a:endParaRPr sz="1600">
              <a:solidFill>
                <a:schemeClr val="lt1"/>
              </a:solidFill>
              <a:latin typeface="Calibri"/>
              <a:ea typeface="Calibri"/>
              <a:cs typeface="Calibri"/>
              <a:sym typeface="Calibri"/>
            </a:endParaRPr>
          </a:p>
        </p:txBody>
      </p:sp>
      <p:sp>
        <p:nvSpPr>
          <p:cNvPr id="139" name="Google Shape;139;p20"/>
          <p:cNvSpPr txBox="1"/>
          <p:nvPr/>
        </p:nvSpPr>
        <p:spPr>
          <a:xfrm>
            <a:off x="669602" y="668500"/>
            <a:ext cx="10824882"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dk1"/>
                </a:solidFill>
                <a:latin typeface="Arial"/>
                <a:ea typeface="Arial"/>
                <a:cs typeface="Arial"/>
                <a:sym typeface="Arial"/>
              </a:rPr>
              <a:t>TYPES OF PROPOSALS</a:t>
            </a:r>
            <a:endParaRPr b="1" sz="3200">
              <a:solidFill>
                <a:schemeClr val="dk1"/>
              </a:solidFill>
              <a:latin typeface="Arial"/>
              <a:ea typeface="Arial"/>
              <a:cs typeface="Arial"/>
              <a:sym typeface="Arial"/>
            </a:endParaRPr>
          </a:p>
        </p:txBody>
      </p:sp>
      <p:sp>
        <p:nvSpPr>
          <p:cNvPr id="140" name="Google Shape;140;p20"/>
          <p:cNvSpPr txBox="1"/>
          <p:nvPr/>
        </p:nvSpPr>
        <p:spPr>
          <a:xfrm>
            <a:off x="793376" y="1802775"/>
            <a:ext cx="10701108" cy="377898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2400">
                <a:solidFill>
                  <a:schemeClr val="accent2"/>
                </a:solidFill>
                <a:latin typeface="Arial"/>
                <a:ea typeface="Arial"/>
                <a:cs typeface="Arial"/>
                <a:sym typeface="Arial"/>
              </a:rPr>
              <a:t>INFORMAL PROPOSALS</a:t>
            </a:r>
            <a:endParaRPr b="1" sz="2400">
              <a:solidFill>
                <a:schemeClr val="accent2"/>
              </a:solidFill>
              <a:latin typeface="Arial"/>
              <a:ea typeface="Arial"/>
              <a:cs typeface="Arial"/>
              <a:sym typeface="Arial"/>
            </a:endParaRPr>
          </a:p>
          <a:p>
            <a:pPr indent="0" lvl="0" marL="0" marR="0" rtl="0" algn="just">
              <a:lnSpc>
                <a:spcPct val="107000"/>
              </a:lnSpc>
              <a:spcBef>
                <a:spcPts val="0"/>
              </a:spcBef>
              <a:spcAft>
                <a:spcPts val="0"/>
              </a:spcAft>
              <a:buNone/>
            </a:pPr>
            <a:r>
              <a:rPr lang="en-US" sz="2400">
                <a:solidFill>
                  <a:srgbClr val="373D3F"/>
                </a:solidFill>
                <a:latin typeface="Arial"/>
                <a:ea typeface="Arial"/>
                <a:cs typeface="Arial"/>
                <a:sym typeface="Arial"/>
              </a:rPr>
              <a:t>Guffey et al. (2019) suggest that we break informal proposals into six sections: </a:t>
            </a:r>
            <a:r>
              <a:rPr i="1" lang="en-US" sz="2400">
                <a:solidFill>
                  <a:srgbClr val="373D3F"/>
                </a:solidFill>
                <a:latin typeface="Arial"/>
                <a:ea typeface="Arial"/>
                <a:cs typeface="Arial"/>
                <a:sym typeface="Arial"/>
              </a:rPr>
              <a:t>introduction, background, plan, staffing, budget</a:t>
            </a:r>
            <a:r>
              <a:rPr lang="en-US" sz="2400">
                <a:solidFill>
                  <a:srgbClr val="373D3F"/>
                </a:solidFill>
                <a:latin typeface="Arial"/>
                <a:ea typeface="Arial"/>
                <a:cs typeface="Arial"/>
                <a:sym typeface="Arial"/>
              </a:rPr>
              <a:t> and </a:t>
            </a:r>
            <a:r>
              <a:rPr i="1" lang="en-US" sz="2400">
                <a:solidFill>
                  <a:srgbClr val="373D3F"/>
                </a:solidFill>
                <a:latin typeface="Arial"/>
                <a:ea typeface="Arial"/>
                <a:cs typeface="Arial"/>
                <a:sym typeface="Arial"/>
              </a:rPr>
              <a:t>authorization</a:t>
            </a:r>
            <a:r>
              <a:rPr lang="en-US" sz="2400">
                <a:solidFill>
                  <a:srgbClr val="373D3F"/>
                </a:solidFill>
                <a:latin typeface="Arial"/>
                <a:ea typeface="Arial"/>
                <a:cs typeface="Arial"/>
                <a:sym typeface="Arial"/>
              </a:rPr>
              <a:t>. For formal proposals, the authors suggest the same format except we need to add a</a:t>
            </a:r>
            <a:r>
              <a:rPr i="1" lang="en-US" sz="2400">
                <a:solidFill>
                  <a:srgbClr val="373D3F"/>
                </a:solidFill>
                <a:latin typeface="Arial"/>
                <a:ea typeface="Arial"/>
                <a:cs typeface="Arial"/>
                <a:sym typeface="Arial"/>
              </a:rPr>
              <a:t> letter of transmittal, title page, table of contents, list of figures, executive summary</a:t>
            </a:r>
            <a:r>
              <a:rPr lang="en-US" sz="2400">
                <a:solidFill>
                  <a:srgbClr val="373D3F"/>
                </a:solidFill>
                <a:latin typeface="Arial"/>
                <a:ea typeface="Arial"/>
                <a:cs typeface="Arial"/>
                <a:sym typeface="Arial"/>
              </a:rPr>
              <a:t> and </a:t>
            </a:r>
            <a:r>
              <a:rPr i="1" lang="en-US" sz="2400">
                <a:solidFill>
                  <a:srgbClr val="373D3F"/>
                </a:solidFill>
                <a:latin typeface="Arial"/>
                <a:ea typeface="Arial"/>
                <a:cs typeface="Arial"/>
                <a:sym typeface="Arial"/>
              </a:rPr>
              <a:t>appendices. </a:t>
            </a:r>
            <a:r>
              <a:rPr lang="en-US" sz="2400">
                <a:solidFill>
                  <a:srgbClr val="373D3F"/>
                </a:solidFill>
                <a:latin typeface="Arial"/>
                <a:ea typeface="Arial"/>
                <a:cs typeface="Arial"/>
                <a:sym typeface="Arial"/>
              </a:rPr>
              <a:t>Note that what Oliu et al (2016) call routine vs formal internal proposals is what Guffey et al (2019) call formal vs informal</a:t>
            </a:r>
            <a:r>
              <a:rPr i="1" lang="en-US" sz="2400">
                <a:solidFill>
                  <a:srgbClr val="373D3F"/>
                </a:solidFill>
                <a:latin typeface="Arial"/>
                <a:ea typeface="Arial"/>
                <a:cs typeface="Arial"/>
                <a:sym typeface="Arial"/>
              </a:rPr>
              <a:t>. Williams (2020) proposes that the memo format be used for internal proposals while the business-letter format be used among organizations.</a:t>
            </a:r>
            <a:endParaRPr sz="24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TYPES OF PROPOSALS</a:t>
            </a:r>
            <a:endParaRPr b="1" sz="3200">
              <a:latin typeface="Arial"/>
              <a:ea typeface="Arial"/>
              <a:cs typeface="Arial"/>
              <a:sym typeface="Arial"/>
            </a:endParaRPr>
          </a:p>
        </p:txBody>
      </p:sp>
      <p:sp>
        <p:nvSpPr>
          <p:cNvPr id="146" name="Google Shape;146;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Solicited vs Unsolicited</a:t>
            </a:r>
            <a:endParaRPr>
              <a:latin typeface="Arial"/>
              <a:ea typeface="Arial"/>
              <a:cs typeface="Arial"/>
              <a:sym typeface="Arial"/>
            </a:endParaRPr>
          </a:p>
        </p:txBody>
      </p:sp>
      <p:sp>
        <p:nvSpPr>
          <p:cNvPr id="147" name="Google Shape;147;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Arial"/>
                <a:ea typeface="Arial"/>
                <a:cs typeface="Arial"/>
                <a:sym typeface="Arial"/>
              </a:rPr>
              <a:t>There are generally two types of external proposals: Solicited vs unsolicited. </a:t>
            </a:r>
            <a:endParaRPr/>
          </a:p>
          <a:p>
            <a:pPr indent="-50800" lvl="0" marL="228600" rtl="0" algn="l">
              <a:lnSpc>
                <a:spcPct val="90000"/>
              </a:lnSpc>
              <a:spcBef>
                <a:spcPts val="1000"/>
              </a:spcBef>
              <a:spcAft>
                <a:spcPts val="0"/>
              </a:spcAft>
              <a:buClr>
                <a:schemeClr val="dk1"/>
              </a:buClr>
              <a:buSzPts val="2800"/>
              <a:buNone/>
            </a:pPr>
            <a:r>
              <a:t/>
            </a:r>
            <a:endParaRPr>
              <a:latin typeface="Arial"/>
              <a:ea typeface="Arial"/>
              <a:cs typeface="Arial"/>
              <a:sym typeface="Arial"/>
            </a:endParaRPr>
          </a:p>
        </p:txBody>
      </p:sp>
      <p:sp>
        <p:nvSpPr>
          <p:cNvPr id="148" name="Google Shape;148;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fontScale="40000" lnSpcReduction="20000"/>
          </a:bodyPr>
          <a:lstStyle/>
          <a:p>
            <a:pPr indent="0" lvl="0" marL="0" rtl="0" algn="l">
              <a:lnSpc>
                <a:spcPct val="90000"/>
              </a:lnSpc>
              <a:spcBef>
                <a:spcPts val="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rPr lang="en-US" sz="5900">
                <a:latin typeface="Arial"/>
                <a:ea typeface="Arial"/>
                <a:cs typeface="Arial"/>
                <a:sym typeface="Arial"/>
              </a:rPr>
              <a:t>Solicited vs Unsolicited</a:t>
            </a:r>
            <a:endParaRPr sz="5900">
              <a:latin typeface="Arial"/>
              <a:ea typeface="Arial"/>
              <a:cs typeface="Arial"/>
              <a:sym typeface="Arial"/>
            </a:endParaRPr>
          </a:p>
        </p:txBody>
      </p:sp>
      <p:pic>
        <p:nvPicPr>
          <p:cNvPr descr="Chapter 9: &lt;strong&gt;Proposals&lt;/strong&gt; – Technical and Professional Writing Genres" id="149" name="Google Shape;149;p21"/>
          <p:cNvPicPr preferRelativeResize="0"/>
          <p:nvPr>
            <p:ph idx="4" type="body"/>
          </p:nvPr>
        </p:nvPicPr>
        <p:blipFill rotWithShape="1">
          <a:blip r:embed="rId3">
            <a:alphaModFix/>
          </a:blip>
          <a:srcRect b="0" l="0" r="0" t="0"/>
          <a:stretch/>
        </p:blipFill>
        <p:spPr>
          <a:xfrm>
            <a:off x="6172200" y="2564312"/>
            <a:ext cx="5183188" cy="356611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br>
              <a:rPr b="1" lang="en-US">
                <a:latin typeface="Arial"/>
                <a:ea typeface="Arial"/>
                <a:cs typeface="Arial"/>
                <a:sym typeface="Arial"/>
              </a:rPr>
            </a:br>
            <a:r>
              <a:rPr b="1" lang="en-US" sz="3200">
                <a:latin typeface="Arial"/>
                <a:ea typeface="Arial"/>
                <a:cs typeface="Arial"/>
                <a:sym typeface="Arial"/>
              </a:rPr>
              <a:t>TYPES OF PROPOSAL</a:t>
            </a:r>
            <a:endParaRPr sz="3200"/>
          </a:p>
        </p:txBody>
      </p:sp>
      <p:sp>
        <p:nvSpPr>
          <p:cNvPr id="155" name="Google Shape;155;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accent2"/>
              </a:buClr>
              <a:buSzPts val="2800"/>
              <a:buNone/>
            </a:pPr>
            <a:r>
              <a:rPr b="1" lang="en-US">
                <a:solidFill>
                  <a:schemeClr val="accent2"/>
                </a:solidFill>
                <a:latin typeface="Arial"/>
                <a:ea typeface="Arial"/>
                <a:cs typeface="Arial"/>
                <a:sym typeface="Arial"/>
              </a:rPr>
              <a:t>SOLICITED PROPOSALS</a:t>
            </a:r>
            <a:endParaRPr b="1">
              <a:solidFill>
                <a:schemeClr val="accent2"/>
              </a:solidFill>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You must have seen company adverts in the newspaper titled, “Request for proposals (RFPs)” or “Invitation for bids (IFBs).” These companies may send out the RFPs though mail or the media. Today, these requests are shared on social media spaces. The RFPs or IFBs contain what the proposal should have and how it should be organized. </a:t>
            </a:r>
            <a:endParaRPr>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br>
              <a:rPr b="1" lang="en-US">
                <a:latin typeface="Arial"/>
                <a:ea typeface="Arial"/>
                <a:cs typeface="Arial"/>
                <a:sym typeface="Arial"/>
              </a:rPr>
            </a:br>
            <a:r>
              <a:rPr b="1" lang="en-US" sz="3200">
                <a:latin typeface="Arial"/>
                <a:ea typeface="Arial"/>
                <a:cs typeface="Arial"/>
                <a:sym typeface="Arial"/>
              </a:rPr>
              <a:t>TYPES OF PROPOSALS</a:t>
            </a:r>
            <a:endParaRPr sz="3200"/>
          </a:p>
        </p:txBody>
      </p:sp>
      <p:sp>
        <p:nvSpPr>
          <p:cNvPr id="161" name="Google Shape;161;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accent2"/>
              </a:buClr>
              <a:buSzPts val="2800"/>
              <a:buNone/>
            </a:pPr>
            <a:r>
              <a:rPr b="1" lang="en-US">
                <a:solidFill>
                  <a:schemeClr val="accent2"/>
                </a:solidFill>
                <a:latin typeface="Arial"/>
                <a:ea typeface="Arial"/>
                <a:cs typeface="Arial"/>
                <a:sym typeface="Arial"/>
              </a:rPr>
              <a:t>UNSOLOCITED PROPOSALS</a:t>
            </a:r>
            <a:endParaRPr b="1">
              <a:solidFill>
                <a:schemeClr val="accent2"/>
              </a:solidFill>
              <a:latin typeface="Arial"/>
              <a:ea typeface="Arial"/>
              <a:cs typeface="Arial"/>
              <a:sym typeface="Arial"/>
            </a:endParaRPr>
          </a:p>
          <a:p>
            <a:pPr indent="0" lvl="0" marL="0" marR="0" rtl="0" algn="just">
              <a:lnSpc>
                <a:spcPct val="107000"/>
              </a:lnSpc>
              <a:spcBef>
                <a:spcPts val="0"/>
              </a:spcBef>
              <a:spcAft>
                <a:spcPts val="0"/>
              </a:spcAft>
              <a:buClr>
                <a:schemeClr val="dk1"/>
              </a:buClr>
              <a:buSzPts val="2800"/>
              <a:buNone/>
            </a:pPr>
            <a:r>
              <a:rPr lang="en-US">
                <a:latin typeface="Arial"/>
                <a:ea typeface="Arial"/>
                <a:cs typeface="Arial"/>
                <a:sym typeface="Arial"/>
              </a:rPr>
              <a:t>There was no prior request. Your task is to convince the recipient that a need or problem exists before you embark on the proposal part. For example, you can propose that a company needs to digitize its services instead of relying on paperwork by using an efficient IT system you have built. Before sending out a proposal, begin with a letter of inquiry and once the response is positive, analyze your audience’ needs to determine your priority areas.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TYPES OF PROPOSALS</a:t>
            </a:r>
            <a:endParaRPr b="1" sz="3200">
              <a:latin typeface="Arial"/>
              <a:ea typeface="Arial"/>
              <a:cs typeface="Arial"/>
              <a:sym typeface="Arial"/>
            </a:endParaRPr>
          </a:p>
        </p:txBody>
      </p:sp>
      <p:sp>
        <p:nvSpPr>
          <p:cNvPr id="167" name="Google Shape;167;p2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Grant, research and sales proposals</a:t>
            </a:r>
            <a:endParaRPr>
              <a:latin typeface="Arial"/>
              <a:ea typeface="Arial"/>
              <a:cs typeface="Arial"/>
              <a:sym typeface="Arial"/>
            </a:endParaRPr>
          </a:p>
        </p:txBody>
      </p:sp>
      <p:pic>
        <p:nvPicPr>
          <p:cNvPr descr="The &lt;strong&gt;Grant&lt;/strong&gt; Goddess Speaks. . .: &lt;strong&gt;Grant&lt;/strong&gt; Writing Deadline Purgatory" id="168" name="Google Shape;168;p24"/>
          <p:cNvPicPr preferRelativeResize="0"/>
          <p:nvPr>
            <p:ph idx="2" type="body"/>
          </p:nvPr>
        </p:nvPicPr>
        <p:blipFill rotWithShape="1">
          <a:blip r:embed="rId3">
            <a:alphaModFix/>
          </a:blip>
          <a:srcRect b="0" l="0" r="0" t="0"/>
          <a:stretch/>
        </p:blipFill>
        <p:spPr>
          <a:xfrm>
            <a:off x="949902" y="2813670"/>
            <a:ext cx="4937557" cy="2697667"/>
          </a:xfrm>
          <a:prstGeom prst="rect">
            <a:avLst/>
          </a:prstGeom>
          <a:noFill/>
          <a:ln>
            <a:noFill/>
          </a:ln>
        </p:spPr>
      </p:pic>
      <p:sp>
        <p:nvSpPr>
          <p:cNvPr id="169" name="Google Shape;169;p2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Grant, research and sales proposals</a:t>
            </a:r>
            <a:endParaRPr>
              <a:latin typeface="Arial"/>
              <a:ea typeface="Arial"/>
              <a:cs typeface="Arial"/>
              <a:sym typeface="Arial"/>
            </a:endParaRPr>
          </a:p>
        </p:txBody>
      </p:sp>
      <p:sp>
        <p:nvSpPr>
          <p:cNvPr id="170" name="Google Shape;170;p2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latin typeface="Arial"/>
                <a:ea typeface="Arial"/>
                <a:cs typeface="Arial"/>
                <a:sym typeface="Arial"/>
              </a:rPr>
              <a:t>Other proposal types include grant and research proposals as well as sales proposals.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br>
              <a:rPr b="1" lang="en-US">
                <a:latin typeface="Arial"/>
                <a:ea typeface="Arial"/>
                <a:cs typeface="Arial"/>
                <a:sym typeface="Arial"/>
              </a:rPr>
            </a:br>
            <a:r>
              <a:rPr b="1" lang="en-US" sz="3200">
                <a:latin typeface="Arial"/>
                <a:ea typeface="Arial"/>
                <a:cs typeface="Arial"/>
                <a:sym typeface="Arial"/>
              </a:rPr>
              <a:t>TYPES OF PROPOSALS</a:t>
            </a:r>
            <a:r>
              <a:rPr lang="en-US" sz="3200">
                <a:latin typeface="Arial"/>
                <a:ea typeface="Arial"/>
                <a:cs typeface="Arial"/>
                <a:sym typeface="Arial"/>
              </a:rPr>
              <a:t> </a:t>
            </a:r>
            <a:endParaRPr sz="3200">
              <a:latin typeface="Arial"/>
              <a:ea typeface="Arial"/>
              <a:cs typeface="Arial"/>
              <a:sym typeface="Arial"/>
            </a:endParaRPr>
          </a:p>
        </p:txBody>
      </p:sp>
      <p:sp>
        <p:nvSpPr>
          <p:cNvPr id="176" name="Google Shape;176;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50000"/>
              </a:lnSpc>
              <a:spcBef>
                <a:spcPts val="0"/>
              </a:spcBef>
              <a:spcAft>
                <a:spcPts val="0"/>
              </a:spcAft>
              <a:buClr>
                <a:schemeClr val="accent2"/>
              </a:buClr>
              <a:buSzPct val="100000"/>
              <a:buNone/>
            </a:pPr>
            <a:r>
              <a:rPr b="1" lang="en-US" sz="3600">
                <a:solidFill>
                  <a:schemeClr val="accent2"/>
                </a:solidFill>
                <a:latin typeface="Arial"/>
                <a:ea typeface="Arial"/>
                <a:cs typeface="Arial"/>
                <a:sym typeface="Arial"/>
              </a:rPr>
              <a:t>GRANT AND RESEARCH PROPOSALS</a:t>
            </a:r>
            <a:endParaRPr b="1" sz="3600">
              <a:solidFill>
                <a:schemeClr val="accent2"/>
              </a:solidFill>
              <a:latin typeface="Arial"/>
              <a:ea typeface="Arial"/>
              <a:cs typeface="Arial"/>
              <a:sym typeface="Arial"/>
            </a:endParaRPr>
          </a:p>
          <a:p>
            <a:pPr indent="-228600" lvl="0" marL="228600" rtl="0" algn="l">
              <a:lnSpc>
                <a:spcPct val="90000"/>
              </a:lnSpc>
              <a:spcBef>
                <a:spcPts val="1000"/>
              </a:spcBef>
              <a:spcAft>
                <a:spcPts val="0"/>
              </a:spcAft>
              <a:buClr>
                <a:schemeClr val="dk1"/>
              </a:buClr>
              <a:buSzPct val="100000"/>
              <a:buChar char="•"/>
            </a:pPr>
            <a:r>
              <a:rPr lang="en-US" sz="3600">
                <a:latin typeface="Arial"/>
                <a:ea typeface="Arial"/>
                <a:cs typeface="Arial"/>
                <a:sym typeface="Arial"/>
              </a:rPr>
              <a:t>These types of proposals request funding to solve a problem or fulfill a need. For instance, a non-profit dealing with children with disability can submit a proposal requesting funds to improve the physical facilities of the home. Or a professor can submit a research proposal to seek funds for a research involving indigenous seeds and how the seeds can be preserved. Granting organizations usually post an RFP on their websites. As a writer, carefully consider the RFP or guidelines by the granting organization, otherwise your application will be rejected on technicalities.</a:t>
            </a:r>
            <a:endParaRPr sz="3600">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br>
              <a:rPr b="1" lang="en-US">
                <a:latin typeface="Arial"/>
                <a:ea typeface="Arial"/>
                <a:cs typeface="Arial"/>
                <a:sym typeface="Arial"/>
              </a:rPr>
            </a:br>
            <a:r>
              <a:rPr b="1" lang="en-US" sz="3200">
                <a:latin typeface="Arial"/>
                <a:ea typeface="Arial"/>
                <a:cs typeface="Arial"/>
                <a:sym typeface="Arial"/>
              </a:rPr>
              <a:t>TYPES OF PROPOSALS</a:t>
            </a:r>
            <a:endParaRPr sz="3200">
              <a:latin typeface="Arial"/>
              <a:ea typeface="Arial"/>
              <a:cs typeface="Arial"/>
              <a:sym typeface="Arial"/>
            </a:endParaRPr>
          </a:p>
        </p:txBody>
      </p:sp>
      <p:sp>
        <p:nvSpPr>
          <p:cNvPr id="182" name="Google Shape;182;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accent2"/>
              </a:buClr>
              <a:buSzPts val="2400"/>
              <a:buNone/>
            </a:pPr>
            <a:r>
              <a:rPr b="1" lang="en-US" sz="2400">
                <a:solidFill>
                  <a:schemeClr val="accent2"/>
                </a:solidFill>
                <a:latin typeface="Arial"/>
                <a:ea typeface="Arial"/>
                <a:cs typeface="Arial"/>
                <a:sym typeface="Arial"/>
              </a:rPr>
              <a:t>GRANT PROPOSAL</a:t>
            </a:r>
            <a:endParaRPr/>
          </a:p>
          <a:p>
            <a:pPr indent="0" lvl="0" marL="0" rtl="0" algn="l">
              <a:lnSpc>
                <a:spcPct val="150000"/>
              </a:lnSpc>
              <a:spcBef>
                <a:spcPts val="1000"/>
              </a:spcBef>
              <a:spcAft>
                <a:spcPts val="0"/>
              </a:spcAft>
              <a:buClr>
                <a:schemeClr val="dk1"/>
              </a:buClr>
              <a:buSzPts val="2400"/>
              <a:buNone/>
            </a:pPr>
            <a:r>
              <a:rPr lang="en-US" sz="2400">
                <a:latin typeface="Arial"/>
                <a:ea typeface="Arial"/>
                <a:cs typeface="Arial"/>
                <a:sym typeface="Arial"/>
              </a:rPr>
              <a:t>Oliu et al (2016) propose the following guidelines for a grant proposal:</a:t>
            </a:r>
            <a:endParaRPr/>
          </a:p>
          <a:p>
            <a:pPr indent="0" lvl="0" marL="0" rtl="0" algn="l">
              <a:lnSpc>
                <a:spcPct val="150000"/>
              </a:lnSpc>
              <a:spcBef>
                <a:spcPts val="1000"/>
              </a:spcBef>
              <a:spcAft>
                <a:spcPts val="0"/>
              </a:spcAft>
              <a:buClr>
                <a:schemeClr val="dk1"/>
              </a:buClr>
              <a:buSzPts val="2400"/>
              <a:buNone/>
            </a:pPr>
            <a:r>
              <a:t/>
            </a:r>
            <a:endParaRPr b="1" sz="2400">
              <a:solidFill>
                <a:schemeClr val="accent2"/>
              </a:solidFill>
              <a:latin typeface="Arial"/>
              <a:ea typeface="Arial"/>
              <a:cs typeface="Arial"/>
              <a:sym typeface="Arial"/>
            </a:endParaRPr>
          </a:p>
        </p:txBody>
      </p:sp>
      <p:graphicFrame>
        <p:nvGraphicFramePr>
          <p:cNvPr id="183" name="Google Shape;183;p26"/>
          <p:cNvGraphicFramePr/>
          <p:nvPr/>
        </p:nvGraphicFramePr>
        <p:xfrm>
          <a:off x="1396537" y="3316319"/>
          <a:ext cx="3000000" cy="3000000"/>
        </p:xfrm>
        <a:graphic>
          <a:graphicData uri="http://schemas.openxmlformats.org/drawingml/2006/table">
            <a:tbl>
              <a:tblPr bandRow="1" firstCol="1" firstRow="1">
                <a:noFill/>
                <a:tableStyleId>{33810664-6E92-40DF-A00E-112665433371}</a:tableStyleId>
              </a:tblPr>
              <a:tblGrid>
                <a:gridCol w="4713325"/>
                <a:gridCol w="4713325"/>
              </a:tblGrid>
              <a:tr h="427950">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Cover letter</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Project outcomes</a:t>
                      </a:r>
                      <a:endParaRPr sz="2000" u="none" cap="none" strike="noStrike">
                        <a:latin typeface="Arial"/>
                        <a:ea typeface="Arial"/>
                        <a:cs typeface="Arial"/>
                        <a:sym typeface="Arial"/>
                      </a:endParaRPr>
                    </a:p>
                  </a:txBody>
                  <a:tcPr marT="0" marB="0" marR="68575" marL="68575"/>
                </a:tc>
              </a:tr>
              <a:tr h="427950">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Title page</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Budget narrative</a:t>
                      </a:r>
                      <a:endParaRPr sz="2000" u="none" cap="none" strike="noStrike">
                        <a:latin typeface="Arial"/>
                        <a:ea typeface="Arial"/>
                        <a:cs typeface="Arial"/>
                        <a:sym typeface="Arial"/>
                      </a:endParaRPr>
                    </a:p>
                  </a:txBody>
                  <a:tcPr marT="0" marB="0" marR="68575" marL="68575"/>
                </a:tc>
              </a:tr>
              <a:tr h="427950">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Application form</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Schedule</a:t>
                      </a:r>
                      <a:endParaRPr sz="2000" u="none" cap="none" strike="noStrike">
                        <a:latin typeface="Arial"/>
                        <a:ea typeface="Arial"/>
                        <a:cs typeface="Arial"/>
                        <a:sym typeface="Arial"/>
                      </a:endParaRPr>
                    </a:p>
                  </a:txBody>
                  <a:tcPr marT="0" marB="0" marR="68575" marL="68575"/>
                </a:tc>
              </a:tr>
              <a:tr h="427950">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Introduction/Summary/Abstract</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Organization description</a:t>
                      </a:r>
                      <a:endParaRPr sz="2000" u="none" cap="none" strike="noStrike">
                        <a:latin typeface="Arial"/>
                        <a:ea typeface="Arial"/>
                        <a:cs typeface="Arial"/>
                        <a:sym typeface="Arial"/>
                      </a:endParaRPr>
                    </a:p>
                  </a:txBody>
                  <a:tcPr marT="0" marB="0" marR="68575" marL="68575"/>
                </a:tc>
              </a:tr>
              <a:tr h="427950">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Literature review</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Conclusion</a:t>
                      </a:r>
                      <a:endParaRPr sz="2000" u="none" cap="none" strike="noStrike">
                        <a:latin typeface="Arial"/>
                        <a:ea typeface="Arial"/>
                        <a:cs typeface="Arial"/>
                        <a:sym typeface="Arial"/>
                      </a:endParaRPr>
                    </a:p>
                  </a:txBody>
                  <a:tcPr marT="0" marB="0" marR="68575" marL="68575"/>
                </a:tc>
              </a:tr>
              <a:tr h="427950">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Project narrative</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Attachments</a:t>
                      </a:r>
                      <a:endParaRPr sz="2000" u="none" cap="none" strike="noStrike">
                        <a:latin typeface="Arial"/>
                        <a:ea typeface="Arial"/>
                        <a:cs typeface="Arial"/>
                        <a:sym typeface="Arial"/>
                      </a:endParaRPr>
                    </a:p>
                  </a:txBody>
                  <a:tcPr marT="0" marB="0" marR="68575" marL="68575"/>
                </a:tc>
              </a:tr>
              <a:tr h="427950">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Project description</a:t>
                      </a:r>
                      <a:endParaRPr sz="2000" u="none" cap="none" strike="noStrike">
                        <a:latin typeface="Arial"/>
                        <a:ea typeface="Arial"/>
                        <a:cs typeface="Arial"/>
                        <a:sym typeface="Arial"/>
                      </a:endParaRPr>
                    </a:p>
                  </a:txBody>
                  <a:tcPr marT="0" marB="0" marR="68575" marL="68575"/>
                </a:tc>
                <a:tc>
                  <a:txBody>
                    <a:bodyPr/>
                    <a:lstStyle/>
                    <a:p>
                      <a:pPr indent="0" lvl="0" marL="0" marR="0" rtl="0" algn="just">
                        <a:lnSpc>
                          <a:spcPct val="107000"/>
                        </a:lnSpc>
                        <a:spcBef>
                          <a:spcPts val="0"/>
                        </a:spcBef>
                        <a:spcAft>
                          <a:spcPts val="0"/>
                        </a:spcAft>
                        <a:buNone/>
                      </a:pPr>
                      <a:r>
                        <a:rPr lang="en-US" sz="2400" u="none" cap="none" strike="noStrike">
                          <a:latin typeface="Arial"/>
                          <a:ea typeface="Arial"/>
                          <a:cs typeface="Arial"/>
                          <a:sym typeface="Arial"/>
                        </a:rPr>
                        <a:t> </a:t>
                      </a:r>
                      <a:endParaRPr sz="2400" u="none" cap="none" strike="noStrike">
                        <a:latin typeface="Arial"/>
                        <a:ea typeface="Arial"/>
                        <a:cs typeface="Arial"/>
                        <a:sym typeface="Arial"/>
                      </a:endParaRPr>
                    </a:p>
                  </a:txBody>
                  <a:tcPr marT="0" marB="0" marR="68575" marL="68575"/>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br>
              <a:rPr b="1" lang="en-US">
                <a:latin typeface="Arial"/>
                <a:ea typeface="Arial"/>
                <a:cs typeface="Arial"/>
                <a:sym typeface="Arial"/>
              </a:rPr>
            </a:br>
            <a:r>
              <a:rPr b="1" lang="en-US" sz="3200">
                <a:latin typeface="Arial"/>
                <a:ea typeface="Arial"/>
                <a:cs typeface="Arial"/>
                <a:sym typeface="Arial"/>
              </a:rPr>
              <a:t>TYPES OF PROPOSALS</a:t>
            </a:r>
            <a:endParaRPr sz="3200">
              <a:latin typeface="Arial"/>
              <a:ea typeface="Arial"/>
              <a:cs typeface="Arial"/>
              <a:sym typeface="Arial"/>
            </a:endParaRPr>
          </a:p>
        </p:txBody>
      </p:sp>
      <p:sp>
        <p:nvSpPr>
          <p:cNvPr id="189" name="Google Shape;189;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accent2"/>
              </a:buClr>
              <a:buSzPts val="2400"/>
              <a:buNone/>
            </a:pPr>
            <a:r>
              <a:rPr b="1" lang="en-US" sz="2400">
                <a:solidFill>
                  <a:schemeClr val="accent2"/>
                </a:solidFill>
                <a:latin typeface="Arial"/>
                <a:ea typeface="Arial"/>
                <a:cs typeface="Arial"/>
                <a:sym typeface="Arial"/>
              </a:rPr>
              <a:t>SALES PROPOSAL</a:t>
            </a:r>
            <a:endParaRPr b="1" sz="2400">
              <a:solidFill>
                <a:schemeClr val="accent2"/>
              </a:solidFill>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The sales proposal is a major marketing tool for business and industry (Oliu et al, 2016). It is written by a company that aims to provide goods or services to a potential client for a specified price and period of time. The goal of a sales proposal is to convince the buyer that the seller’s products or services meet the buyer’s requirements so that a problem is solved or operations improved. Sales proposals can either be short (a page) or long (hundreds of pages).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br>
              <a:rPr b="1" lang="en-US">
                <a:latin typeface="Arial"/>
                <a:ea typeface="Arial"/>
                <a:cs typeface="Arial"/>
                <a:sym typeface="Arial"/>
              </a:rPr>
            </a:br>
            <a:r>
              <a:rPr b="1" lang="en-US" sz="3200">
                <a:latin typeface="Arial"/>
                <a:ea typeface="Arial"/>
                <a:cs typeface="Arial"/>
                <a:sym typeface="Arial"/>
              </a:rPr>
              <a:t>TYPES OF PROPOSALS</a:t>
            </a:r>
            <a:endParaRPr sz="3200"/>
          </a:p>
        </p:txBody>
      </p:sp>
      <p:sp>
        <p:nvSpPr>
          <p:cNvPr id="195" name="Google Shape;195;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accent2"/>
              </a:buClr>
              <a:buSzPts val="2800"/>
              <a:buNone/>
            </a:pPr>
            <a:r>
              <a:rPr b="1" lang="en-US">
                <a:solidFill>
                  <a:schemeClr val="accent2"/>
                </a:solidFill>
                <a:latin typeface="Arial"/>
                <a:ea typeface="Arial"/>
                <a:cs typeface="Arial"/>
                <a:sym typeface="Arial"/>
              </a:rPr>
              <a:t>SALES PROPOSAL</a:t>
            </a:r>
            <a:endParaRPr b="1">
              <a:solidFill>
                <a:schemeClr val="accent2"/>
              </a:solidFill>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An example of a short sales proposal is one seeking to repaint someone’s warehouse while a long sales proposal might bid to construct a complex shopping center. In writing a sales proposal, analyze your audience’s needs, then see if your company can match those needs. Next, analyze your company’s strengths against your competitors’- the advantages and disadvantages. Short sales proposals are written on standardized forms available online or within Word-processing programs.</a:t>
            </a:r>
            <a:endParaRPr>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9"/>
          <p:cNvSpPr txBox="1"/>
          <p:nvPr>
            <p:ph type="title"/>
          </p:nvPr>
        </p:nvSpPr>
        <p:spPr>
          <a:xfrm>
            <a:off x="838200" y="365125"/>
            <a:ext cx="10515600" cy="14605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22222"/>
              <a:buFont typeface="Arial"/>
              <a:buNone/>
            </a:pPr>
            <a:br>
              <a:rPr b="1" lang="en-US">
                <a:latin typeface="Arial"/>
                <a:ea typeface="Arial"/>
                <a:cs typeface="Arial"/>
                <a:sym typeface="Arial"/>
              </a:rPr>
            </a:br>
            <a:r>
              <a:rPr b="1" lang="en-US" sz="3600">
                <a:latin typeface="Arial"/>
                <a:ea typeface="Arial"/>
                <a:cs typeface="Arial"/>
                <a:sym typeface="Arial"/>
              </a:rPr>
              <a:t>TYPES OF PROPOSALS</a:t>
            </a:r>
            <a:br>
              <a:rPr b="1" lang="en-US" sz="3600">
                <a:latin typeface="Arial"/>
                <a:ea typeface="Arial"/>
                <a:cs typeface="Arial"/>
                <a:sym typeface="Arial"/>
              </a:rPr>
            </a:br>
            <a:r>
              <a:rPr lang="en-US" sz="3600">
                <a:latin typeface="Arial"/>
                <a:ea typeface="Arial"/>
                <a:cs typeface="Arial"/>
                <a:sym typeface="Arial"/>
              </a:rPr>
              <a:t> </a:t>
            </a:r>
            <a:endParaRPr sz="3600">
              <a:latin typeface="Arial"/>
              <a:ea typeface="Arial"/>
              <a:cs typeface="Arial"/>
              <a:sym typeface="Arial"/>
            </a:endParaRPr>
          </a:p>
        </p:txBody>
      </p:sp>
      <p:sp>
        <p:nvSpPr>
          <p:cNvPr id="201" name="Google Shape;201;p2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accent2"/>
              </a:buClr>
              <a:buSzPts val="2400"/>
              <a:buNone/>
            </a:pPr>
            <a:r>
              <a:rPr b="1" lang="en-US" sz="2400">
                <a:solidFill>
                  <a:schemeClr val="accent2"/>
                </a:solidFill>
                <a:latin typeface="Arial"/>
                <a:ea typeface="Arial"/>
                <a:cs typeface="Arial"/>
                <a:sym typeface="Arial"/>
              </a:rPr>
              <a:t>SALES PROPOSAL</a:t>
            </a:r>
            <a:endParaRPr/>
          </a:p>
          <a:p>
            <a:pPr indent="0" lvl="0" marL="0" rtl="0" algn="l">
              <a:lnSpc>
                <a:spcPct val="90000"/>
              </a:lnSpc>
              <a:spcBef>
                <a:spcPts val="1000"/>
              </a:spcBef>
              <a:spcAft>
                <a:spcPts val="0"/>
              </a:spcAft>
              <a:buClr>
                <a:schemeClr val="dk1"/>
              </a:buClr>
              <a:buSzPts val="2400"/>
              <a:buNone/>
            </a:pPr>
            <a:r>
              <a:rPr lang="en-US" sz="2400">
                <a:latin typeface="Arial"/>
                <a:ea typeface="Arial"/>
                <a:cs typeface="Arial"/>
                <a:sym typeface="Arial"/>
              </a:rPr>
              <a:t>The long sales report may include some or all of the following, according to Oliu et al. (2016):</a:t>
            </a:r>
            <a:endParaRPr/>
          </a:p>
          <a:p>
            <a:pPr indent="0" lvl="0" marL="0" rtl="0" algn="l">
              <a:lnSpc>
                <a:spcPct val="90000"/>
              </a:lnSpc>
              <a:spcBef>
                <a:spcPts val="1000"/>
              </a:spcBef>
              <a:spcAft>
                <a:spcPts val="0"/>
              </a:spcAft>
              <a:buClr>
                <a:schemeClr val="dk1"/>
              </a:buClr>
              <a:buSzPts val="2400"/>
              <a:buNone/>
            </a:pPr>
            <a:r>
              <a:t/>
            </a:r>
            <a:endParaRPr b="1" sz="2400">
              <a:solidFill>
                <a:srgbClr val="FF0000"/>
              </a:solidFill>
              <a:latin typeface="Arial"/>
              <a:ea typeface="Arial"/>
              <a:cs typeface="Arial"/>
              <a:sym typeface="Arial"/>
            </a:endParaRPr>
          </a:p>
        </p:txBody>
      </p:sp>
      <p:graphicFrame>
        <p:nvGraphicFramePr>
          <p:cNvPr id="202" name="Google Shape;202;p29"/>
          <p:cNvGraphicFramePr/>
          <p:nvPr/>
        </p:nvGraphicFramePr>
        <p:xfrm>
          <a:off x="1030777" y="3316319"/>
          <a:ext cx="3000000" cy="3000000"/>
        </p:xfrm>
        <a:graphic>
          <a:graphicData uri="http://schemas.openxmlformats.org/drawingml/2006/table">
            <a:tbl>
              <a:tblPr bandRow="1" firstCol="1" firstRow="1">
                <a:noFill/>
                <a:tableStyleId>{33810664-6E92-40DF-A00E-112665433371}</a:tableStyleId>
              </a:tblPr>
              <a:tblGrid>
                <a:gridCol w="4966850"/>
                <a:gridCol w="4966850"/>
              </a:tblGrid>
              <a:tr h="408675">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Cover or transmittal letter</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Site-preparation description</a:t>
                      </a:r>
                      <a:endParaRPr sz="2000" u="none" cap="none" strike="noStrike">
                        <a:latin typeface="Arial"/>
                        <a:ea typeface="Arial"/>
                        <a:cs typeface="Arial"/>
                        <a:sym typeface="Arial"/>
                      </a:endParaRPr>
                    </a:p>
                  </a:txBody>
                  <a:tcPr marT="0" marB="0" marR="68575" marL="68575"/>
                </a:tc>
              </a:tr>
              <a:tr h="408675">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Title page</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Training requirements</a:t>
                      </a:r>
                      <a:endParaRPr sz="2000" u="none" cap="none" strike="noStrike">
                        <a:latin typeface="Arial"/>
                        <a:ea typeface="Arial"/>
                        <a:cs typeface="Arial"/>
                        <a:sym typeface="Arial"/>
                      </a:endParaRPr>
                    </a:p>
                  </a:txBody>
                  <a:tcPr marT="0" marB="0" marR="68575" marL="68575"/>
                </a:tc>
              </a:tr>
              <a:tr h="408675">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Executive or project summary</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Statement of responsibilities</a:t>
                      </a:r>
                      <a:endParaRPr sz="2000" u="none" cap="none" strike="noStrike">
                        <a:latin typeface="Arial"/>
                        <a:ea typeface="Arial"/>
                        <a:cs typeface="Arial"/>
                        <a:sym typeface="Arial"/>
                      </a:endParaRPr>
                    </a:p>
                  </a:txBody>
                  <a:tcPr marT="0" marB="0" marR="68575" marL="68575"/>
                </a:tc>
              </a:tr>
              <a:tr h="408675">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General description of products</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Description of vendor</a:t>
                      </a:r>
                      <a:endParaRPr sz="2000" u="none" cap="none" strike="noStrike">
                        <a:latin typeface="Arial"/>
                        <a:ea typeface="Arial"/>
                        <a:cs typeface="Arial"/>
                        <a:sym typeface="Arial"/>
                      </a:endParaRPr>
                    </a:p>
                  </a:txBody>
                  <a:tcPr marT="0" marB="0" marR="68575" marL="68575"/>
                </a:tc>
              </a:tr>
              <a:tr h="408675">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Detailed solutions or rationale</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Organizational sales pitch</a:t>
                      </a:r>
                      <a:endParaRPr sz="2000" u="none" cap="none" strike="noStrike">
                        <a:latin typeface="Arial"/>
                        <a:ea typeface="Arial"/>
                        <a:cs typeface="Arial"/>
                        <a:sym typeface="Arial"/>
                      </a:endParaRPr>
                    </a:p>
                  </a:txBody>
                  <a:tcPr marT="0" marB="0" marR="68575" marL="68575"/>
                </a:tc>
              </a:tr>
              <a:tr h="408675">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Cost analysis</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Conclusion (optional)</a:t>
                      </a:r>
                      <a:endParaRPr sz="2000" u="none" cap="none" strike="noStrike">
                        <a:latin typeface="Arial"/>
                        <a:ea typeface="Arial"/>
                        <a:cs typeface="Arial"/>
                        <a:sym typeface="Arial"/>
                      </a:endParaRPr>
                    </a:p>
                  </a:txBody>
                  <a:tcPr marT="0" marB="0" marR="68575" marL="68575"/>
                </a:tc>
              </a:tr>
              <a:tr h="408675">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Delivery schedule or work plan</a:t>
                      </a:r>
                      <a:endParaRPr sz="20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chemeClr val="dk1"/>
                        </a:buClr>
                        <a:buSzPts val="2000"/>
                        <a:buFont typeface="Noto Sans Symbols"/>
                        <a:buChar char="∙"/>
                      </a:pPr>
                      <a:r>
                        <a:rPr lang="en-US" sz="2000" u="none" cap="none" strike="noStrike">
                          <a:latin typeface="Arial"/>
                          <a:ea typeface="Arial"/>
                          <a:cs typeface="Arial"/>
                          <a:sym typeface="Arial"/>
                        </a:rPr>
                        <a:t>Appendixes</a:t>
                      </a:r>
                      <a:endParaRPr sz="2000" u="none" cap="none" strike="noStrike">
                        <a:latin typeface="Arial"/>
                        <a:ea typeface="Arial"/>
                        <a:cs typeface="Arial"/>
                        <a:sym typeface="Arial"/>
                      </a:endParaRPr>
                    </a:p>
                  </a:txBody>
                  <a:tcPr marT="0" marB="0" marR="68575" marL="68575"/>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3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PERSUASION</a:t>
            </a:r>
            <a:endParaRPr b="1" sz="3200">
              <a:latin typeface="Arial"/>
              <a:ea typeface="Arial"/>
              <a:cs typeface="Arial"/>
              <a:sym typeface="Arial"/>
            </a:endParaRPr>
          </a:p>
        </p:txBody>
      </p:sp>
      <p:sp>
        <p:nvSpPr>
          <p:cNvPr id="208" name="Google Shape;208;p3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Persuasion</a:t>
            </a:r>
            <a:endParaRPr>
              <a:latin typeface="Arial"/>
              <a:ea typeface="Arial"/>
              <a:cs typeface="Arial"/>
              <a:sym typeface="Arial"/>
            </a:endParaRPr>
          </a:p>
        </p:txBody>
      </p:sp>
      <p:sp>
        <p:nvSpPr>
          <p:cNvPr id="209" name="Google Shape;209;p3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Arial"/>
                <a:ea typeface="Arial"/>
                <a:cs typeface="Arial"/>
                <a:sym typeface="Arial"/>
              </a:rPr>
              <a:t>Persuasion involves convincing someone that your idea is worth a positive response. </a:t>
            </a:r>
            <a:endParaRPr/>
          </a:p>
        </p:txBody>
      </p:sp>
      <p:sp>
        <p:nvSpPr>
          <p:cNvPr id="210" name="Google Shape;210;p3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Persuasion</a:t>
            </a:r>
            <a:endParaRPr>
              <a:latin typeface="Arial"/>
              <a:ea typeface="Arial"/>
              <a:cs typeface="Arial"/>
              <a:sym typeface="Arial"/>
            </a:endParaRPr>
          </a:p>
        </p:txBody>
      </p:sp>
      <p:pic>
        <p:nvPicPr>
          <p:cNvPr descr="Art of &lt;strong&gt;Persuasion&lt;/strong&gt; - part two - Actuaries Digital" id="211" name="Google Shape;211;p30"/>
          <p:cNvPicPr preferRelativeResize="0"/>
          <p:nvPr>
            <p:ph idx="4" type="body"/>
          </p:nvPr>
        </p:nvPicPr>
        <p:blipFill rotWithShape="1">
          <a:blip r:embed="rId3">
            <a:alphaModFix/>
          </a:blip>
          <a:srcRect b="0" l="0" r="0" t="0"/>
          <a:stretch/>
        </p:blipFill>
        <p:spPr>
          <a:xfrm>
            <a:off x="6172200" y="2568633"/>
            <a:ext cx="5183188" cy="299354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3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ETHOS</a:t>
            </a:r>
            <a:endParaRPr b="1" sz="3200">
              <a:latin typeface="Arial"/>
              <a:ea typeface="Arial"/>
              <a:cs typeface="Arial"/>
              <a:sym typeface="Arial"/>
            </a:endParaRPr>
          </a:p>
        </p:txBody>
      </p:sp>
      <p:sp>
        <p:nvSpPr>
          <p:cNvPr id="217" name="Google Shape;217;p3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Ethos</a:t>
            </a:r>
            <a:endParaRPr>
              <a:latin typeface="Arial"/>
              <a:ea typeface="Arial"/>
              <a:cs typeface="Arial"/>
              <a:sym typeface="Arial"/>
            </a:endParaRPr>
          </a:p>
        </p:txBody>
      </p:sp>
      <p:pic>
        <p:nvPicPr>
          <p:cNvPr descr="How to Become a Rhetorically Effective Speaker – Starr Sumner – Medium" id="218" name="Google Shape;218;p31"/>
          <p:cNvPicPr preferRelativeResize="0"/>
          <p:nvPr>
            <p:ph idx="2" type="body"/>
          </p:nvPr>
        </p:nvPicPr>
        <p:blipFill rotWithShape="1">
          <a:blip r:embed="rId3">
            <a:alphaModFix/>
          </a:blip>
          <a:srcRect b="0" l="0" r="0" t="0"/>
          <a:stretch/>
        </p:blipFill>
        <p:spPr>
          <a:xfrm>
            <a:off x="893290" y="2505075"/>
            <a:ext cx="5050783" cy="3684588"/>
          </a:xfrm>
          <a:prstGeom prst="rect">
            <a:avLst/>
          </a:prstGeom>
          <a:noFill/>
          <a:ln>
            <a:noFill/>
          </a:ln>
        </p:spPr>
      </p:pic>
      <p:sp>
        <p:nvSpPr>
          <p:cNvPr id="219" name="Google Shape;219;p3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Ethos</a:t>
            </a:r>
            <a:endParaRPr>
              <a:latin typeface="Arial"/>
              <a:ea typeface="Arial"/>
              <a:cs typeface="Arial"/>
              <a:sym typeface="Arial"/>
            </a:endParaRPr>
          </a:p>
        </p:txBody>
      </p:sp>
      <p:sp>
        <p:nvSpPr>
          <p:cNvPr id="220" name="Google Shape;220;p3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90000"/>
              </a:lnSpc>
              <a:spcBef>
                <a:spcPts val="0"/>
              </a:spcBef>
              <a:spcAft>
                <a:spcPts val="0"/>
              </a:spcAft>
              <a:buClr>
                <a:schemeClr val="dk1"/>
              </a:buClr>
              <a:buSzPct val="100000"/>
              <a:buChar char="•"/>
            </a:pPr>
            <a:r>
              <a:rPr lang="en-US">
                <a:latin typeface="Arial"/>
                <a:ea typeface="Arial"/>
                <a:cs typeface="Arial"/>
                <a:sym typeface="Arial"/>
              </a:rPr>
              <a:t>Ethos refers to ethics or credibility. For example, in a sales report, the prospective client will want to know who the seller is and his credibility standing. When they search the selling company online, the client expects to see good reviews. Williams (2020) opines that the selling entity has a responsibility to showcase their credibility by referencing previous clients, demonstrating order fulfillment, etc. </a:t>
            </a:r>
            <a:endParaRPr/>
          </a:p>
          <a:p>
            <a:pPr indent="-77470" lvl="0" marL="228600" rtl="0" algn="l">
              <a:lnSpc>
                <a:spcPct val="90000"/>
              </a:lnSpc>
              <a:spcBef>
                <a:spcPts val="1000"/>
              </a:spcBef>
              <a:spcAft>
                <a:spcPts val="0"/>
              </a:spcAft>
              <a:buClr>
                <a:schemeClr val="dk1"/>
              </a:buClr>
              <a:buSzPct val="100000"/>
              <a:buNone/>
            </a:pPr>
            <a:r>
              <a:t/>
            </a:r>
            <a:endParaRPr>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3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PATHOS</a:t>
            </a:r>
            <a:endParaRPr b="1" sz="3200">
              <a:latin typeface="Arial"/>
              <a:ea typeface="Arial"/>
              <a:cs typeface="Arial"/>
              <a:sym typeface="Arial"/>
            </a:endParaRPr>
          </a:p>
        </p:txBody>
      </p:sp>
      <p:sp>
        <p:nvSpPr>
          <p:cNvPr id="226" name="Google Shape;226;p3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Pathos</a:t>
            </a:r>
            <a:endParaRPr>
              <a:latin typeface="Arial"/>
              <a:ea typeface="Arial"/>
              <a:cs typeface="Arial"/>
              <a:sym typeface="Arial"/>
            </a:endParaRPr>
          </a:p>
        </p:txBody>
      </p:sp>
      <p:sp>
        <p:nvSpPr>
          <p:cNvPr id="227" name="Google Shape;227;p3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600">
                <a:latin typeface="Arial"/>
                <a:ea typeface="Arial"/>
                <a:cs typeface="Arial"/>
                <a:sym typeface="Arial"/>
              </a:rPr>
              <a:t>Pathos refers to your passion and enthusiasm about what you are offering. For instance, the professor seeking funding to advance the science of seeds should exude that passion and excitement in his proposal. He may talk about how his research will aid in food security. He must ensure his solution is unique and stands out in the marketplace. </a:t>
            </a:r>
            <a:endParaRPr/>
          </a:p>
          <a:p>
            <a:pPr indent="-64135" lvl="0" marL="228600" rtl="0" algn="l">
              <a:lnSpc>
                <a:spcPct val="90000"/>
              </a:lnSpc>
              <a:spcBef>
                <a:spcPts val="1000"/>
              </a:spcBef>
              <a:spcAft>
                <a:spcPts val="0"/>
              </a:spcAft>
              <a:buClr>
                <a:schemeClr val="dk1"/>
              </a:buClr>
              <a:buSzPct val="100000"/>
              <a:buNone/>
            </a:pPr>
            <a:r>
              <a:t/>
            </a:r>
            <a:endParaRPr/>
          </a:p>
        </p:txBody>
      </p:sp>
      <p:sp>
        <p:nvSpPr>
          <p:cNvPr id="228" name="Google Shape;228;p3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Pathos</a:t>
            </a:r>
            <a:endParaRPr>
              <a:latin typeface="Arial"/>
              <a:ea typeface="Arial"/>
              <a:cs typeface="Arial"/>
              <a:sym typeface="Arial"/>
            </a:endParaRPr>
          </a:p>
        </p:txBody>
      </p:sp>
      <p:pic>
        <p:nvPicPr>
          <p:cNvPr descr="Aristotle’s Elements of Rhetoric – Composition for Creative Expression ..." id="229" name="Google Shape;229;p32"/>
          <p:cNvPicPr preferRelativeResize="0"/>
          <p:nvPr>
            <p:ph idx="4" type="body"/>
          </p:nvPr>
        </p:nvPicPr>
        <p:blipFill rotWithShape="1">
          <a:blip r:embed="rId3">
            <a:alphaModFix/>
          </a:blip>
          <a:srcRect b="0" l="0" r="0" t="0"/>
          <a:stretch/>
        </p:blipFill>
        <p:spPr>
          <a:xfrm>
            <a:off x="6320538" y="2505075"/>
            <a:ext cx="4886512" cy="368458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LOGOS</a:t>
            </a:r>
            <a:endParaRPr b="1" sz="3200">
              <a:latin typeface="Arial"/>
              <a:ea typeface="Arial"/>
              <a:cs typeface="Arial"/>
              <a:sym typeface="Arial"/>
            </a:endParaRPr>
          </a:p>
        </p:txBody>
      </p:sp>
      <p:sp>
        <p:nvSpPr>
          <p:cNvPr id="235" name="Google Shape;235;p3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Logos</a:t>
            </a:r>
            <a:endParaRPr>
              <a:latin typeface="Arial"/>
              <a:ea typeface="Arial"/>
              <a:cs typeface="Arial"/>
              <a:sym typeface="Arial"/>
            </a:endParaRPr>
          </a:p>
        </p:txBody>
      </p:sp>
      <p:pic>
        <p:nvPicPr>
          <p:cNvPr descr="How to Become a Rhetorically Effective Speaker – Starr Sumner – Medium" id="236" name="Google Shape;236;p33"/>
          <p:cNvPicPr preferRelativeResize="0"/>
          <p:nvPr>
            <p:ph idx="2" type="body"/>
          </p:nvPr>
        </p:nvPicPr>
        <p:blipFill rotWithShape="1">
          <a:blip r:embed="rId3">
            <a:alphaModFix/>
          </a:blip>
          <a:srcRect b="0" l="0" r="0" t="0"/>
          <a:stretch/>
        </p:blipFill>
        <p:spPr>
          <a:xfrm>
            <a:off x="893290" y="2505075"/>
            <a:ext cx="5050783" cy="3684588"/>
          </a:xfrm>
          <a:prstGeom prst="rect">
            <a:avLst/>
          </a:prstGeom>
          <a:noFill/>
          <a:ln>
            <a:noFill/>
          </a:ln>
        </p:spPr>
      </p:pic>
      <p:sp>
        <p:nvSpPr>
          <p:cNvPr id="237" name="Google Shape;237;p3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latin typeface="Arial"/>
                <a:ea typeface="Arial"/>
                <a:cs typeface="Arial"/>
                <a:sym typeface="Arial"/>
              </a:rPr>
              <a:t>Logos</a:t>
            </a:r>
            <a:endParaRPr>
              <a:latin typeface="Arial"/>
              <a:ea typeface="Arial"/>
              <a:cs typeface="Arial"/>
              <a:sym typeface="Arial"/>
            </a:endParaRPr>
          </a:p>
        </p:txBody>
      </p:sp>
      <p:sp>
        <p:nvSpPr>
          <p:cNvPr id="238" name="Google Shape;238;p3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latin typeface="Arial"/>
                <a:ea typeface="Arial"/>
                <a:cs typeface="Arial"/>
                <a:sym typeface="Arial"/>
              </a:rPr>
              <a:t>Logos refers to logic or reason where you seek to persuade the granting organization or superior using reason. You can do this by clearly and comprehensively substantiating each point. Include specific details such as statistics, expert opinions, anecdotes, etc.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22222"/>
              <a:buFont typeface="Arial"/>
              <a:buNone/>
            </a:pPr>
            <a:br>
              <a:rPr b="1" lang="en-US">
                <a:latin typeface="Arial"/>
                <a:ea typeface="Arial"/>
                <a:cs typeface="Arial"/>
                <a:sym typeface="Arial"/>
              </a:rPr>
            </a:br>
            <a:r>
              <a:rPr b="1" lang="en-US" sz="3600">
                <a:latin typeface="Arial"/>
                <a:ea typeface="Arial"/>
                <a:cs typeface="Arial"/>
                <a:sym typeface="Arial"/>
              </a:rPr>
              <a:t>ELEMENTS FOR A PROPOSAL</a:t>
            </a:r>
            <a:br>
              <a:rPr b="1" lang="en-US" sz="3600">
                <a:latin typeface="Arial"/>
                <a:ea typeface="Arial"/>
                <a:cs typeface="Arial"/>
                <a:sym typeface="Arial"/>
              </a:rPr>
            </a:br>
            <a:endParaRPr sz="3600"/>
          </a:p>
        </p:txBody>
      </p:sp>
      <p:pic>
        <p:nvPicPr>
          <p:cNvPr id="244" name="Google Shape;244;p34"/>
          <p:cNvPicPr preferRelativeResize="0"/>
          <p:nvPr>
            <p:ph idx="1" type="body"/>
          </p:nvPr>
        </p:nvPicPr>
        <p:blipFill rotWithShape="1">
          <a:blip r:embed="rId3">
            <a:alphaModFix/>
          </a:blip>
          <a:srcRect b="0" l="0" r="0" t="0"/>
          <a:stretch/>
        </p:blipFill>
        <p:spPr>
          <a:xfrm>
            <a:off x="1366058" y="1620983"/>
            <a:ext cx="9459884" cy="433093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ELEMENTS FOR A PROPOSAL</a:t>
            </a:r>
            <a:endParaRPr sz="3200"/>
          </a:p>
        </p:txBody>
      </p:sp>
      <p:pic>
        <p:nvPicPr>
          <p:cNvPr id="250" name="Google Shape;250;p35"/>
          <p:cNvPicPr preferRelativeResize="0"/>
          <p:nvPr>
            <p:ph idx="1" type="body"/>
          </p:nvPr>
        </p:nvPicPr>
        <p:blipFill rotWithShape="1">
          <a:blip r:embed="rId3">
            <a:alphaModFix/>
          </a:blip>
          <a:srcRect b="0" l="0" r="0" t="0"/>
          <a:stretch/>
        </p:blipFill>
        <p:spPr>
          <a:xfrm>
            <a:off x="1731818" y="1820487"/>
            <a:ext cx="8728363" cy="406822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CHARACTERISTICS OF A WINNING PROPOSAL</a:t>
            </a:r>
            <a:endParaRPr sz="3200"/>
          </a:p>
        </p:txBody>
      </p:sp>
      <p:sp>
        <p:nvSpPr>
          <p:cNvPr id="256" name="Google Shape;256;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latin typeface="Arial"/>
                <a:ea typeface="Arial"/>
                <a:cs typeface="Arial"/>
                <a:sym typeface="Arial"/>
              </a:rPr>
              <a:t>Hamper and Baugh (2011) offer the following, as quoted verbatim:</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Evidence that you clearly understand the client’s problem and situation.</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A strategy and program plan or design that the client feels will solve the problem and produce the desired results. (Tell the client enough without telling them everything)</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Clear documentation of your firm’s qualifications and capabilities for carrying out the program plan. (List of previous client work and staff resumes) </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0000"/>
              </a:buClr>
              <a:buSzPts val="3200"/>
              <a:buFont typeface="Arial"/>
              <a:buNone/>
            </a:pPr>
            <a:r>
              <a:rPr b="1" lang="en-US" sz="3200">
                <a:solidFill>
                  <a:srgbClr val="000000"/>
                </a:solidFill>
                <a:latin typeface="Arial"/>
                <a:ea typeface="Arial"/>
                <a:cs typeface="Arial"/>
                <a:sym typeface="Arial"/>
              </a:rPr>
              <a:t>CHARACTERISTICS OF A WINNING PROPOSAL</a:t>
            </a:r>
            <a:endParaRPr sz="3200"/>
          </a:p>
        </p:txBody>
      </p:sp>
      <p:sp>
        <p:nvSpPr>
          <p:cNvPr id="262" name="Google Shape;262;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Arial"/>
                <a:ea typeface="Arial"/>
                <a:cs typeface="Arial"/>
                <a:sym typeface="Arial"/>
              </a:rPr>
              <a:t>Evidence that your firm is reliable and dependable. You can include references or client contacts who will vouch for your firm.</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A convincing reason why the client should choose your firm over all the other firms competing for the job (highlight a competitive edge)</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Finally, your proposal should look like a winner (convey the spirit and professionalism of your company)</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9-STEP PROPOSAL PREPARATION AND WRITING PROCESS </a:t>
            </a:r>
            <a:endParaRPr sz="3200"/>
          </a:p>
        </p:txBody>
      </p:sp>
      <p:sp>
        <p:nvSpPr>
          <p:cNvPr id="268" name="Google Shape;268;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US">
                <a:latin typeface="Arial"/>
                <a:ea typeface="Arial"/>
                <a:cs typeface="Arial"/>
                <a:sym typeface="Arial"/>
              </a:rPr>
              <a:t>Hamper and Baugh (2011) also suggest the following as quoted verbatim:</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Conduct a bid/no bid analysis and make a decision (RFP and economic analysis)</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Assign an individual (or a leader and team) responsibility for proposal development. </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Analyze the RFP and develop a checklist. Also develop a preliminary unique selling point (USP) to address the issues in the RFP.</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Develop a schedule for proposal preparation.</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9-STEP PROPOSAL PREPARATION AND WRITING PROCESS </a:t>
            </a:r>
            <a:endParaRPr b="1" sz="3200"/>
          </a:p>
        </p:txBody>
      </p:sp>
      <p:sp>
        <p:nvSpPr>
          <p:cNvPr id="274" name="Google Shape;274;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latin typeface="Arial"/>
                <a:ea typeface="Arial"/>
                <a:cs typeface="Arial"/>
                <a:sym typeface="Arial"/>
              </a:rPr>
              <a:t>Assign and complete research, analysis, program development and time/cost tasks.</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Write a first draft and develop graphics.</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Review and revise successive drafts.</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Obtain final management approval of the proposal, prepare a cover letter or letter of transmittal, executive summary, appendixes or attachments and other details. </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Present the proposal to the client. If the proposal is not accepted, assign your firm’s client contact to find out why the client chose a competitor’s bid.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PROPOSAL REVISION CHECKLIST</a:t>
            </a:r>
            <a:endParaRPr b="1" sz="3200">
              <a:latin typeface="Arial"/>
              <a:ea typeface="Arial"/>
              <a:cs typeface="Arial"/>
              <a:sym typeface="Arial"/>
            </a:endParaRPr>
          </a:p>
        </p:txBody>
      </p:sp>
      <p:sp>
        <p:nvSpPr>
          <p:cNvPr id="280" name="Google Shape;280;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sz="2400">
                <a:latin typeface="Arial"/>
                <a:ea typeface="Arial"/>
                <a:cs typeface="Arial"/>
                <a:sym typeface="Arial"/>
              </a:rPr>
              <a:t>Williams (2020) proposes the following revision checklist:</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Right format</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Good introduction</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Identify exactly what you are proposing to do</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Ensure that a report is somehow involved in the proposed project </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Ensure sections are in a logical, natural order</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Break out the costs section into specifics- hourly rates etc. </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For internal projects, include the section on costs and qualifications e.g. printing and binding</a:t>
            </a:r>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Watch out for technobabble or jargon</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0000"/>
              </a:buClr>
              <a:buSzPts val="3200"/>
              <a:buFont typeface="Arial"/>
              <a:buNone/>
            </a:pPr>
            <a:r>
              <a:rPr b="1" lang="en-US" sz="3200">
                <a:solidFill>
                  <a:srgbClr val="000000"/>
                </a:solidFill>
                <a:latin typeface="Arial"/>
                <a:ea typeface="Arial"/>
                <a:cs typeface="Arial"/>
                <a:sym typeface="Arial"/>
              </a:rPr>
              <a:t>BUSINESS PLAN</a:t>
            </a:r>
            <a:endParaRPr b="1" sz="3200">
              <a:latin typeface="Arial"/>
              <a:ea typeface="Arial"/>
              <a:cs typeface="Arial"/>
              <a:sym typeface="Arial"/>
            </a:endParaRPr>
          </a:p>
        </p:txBody>
      </p:sp>
      <p:sp>
        <p:nvSpPr>
          <p:cNvPr id="286" name="Google Shape;286;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latin typeface="Arial"/>
                <a:ea typeface="Arial"/>
                <a:cs typeface="Arial"/>
                <a:sym typeface="Arial"/>
              </a:rPr>
              <a:t>Hayes (2024) defines a business plan as, “… a document that outlines a company's goals and the strategies to achieve them.” </a:t>
            </a:r>
            <a:endParaRPr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Eastern Mediterranean University (EMU) (2022) define it as “…a written document prepared by the entrepreneur that describes all the relevant internal and external elements and strategies for starting a new venture.”</a:t>
            </a:r>
            <a:endParaRPr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lang="en-US" sz="2400">
                <a:latin typeface="Arial"/>
                <a:ea typeface="Arial"/>
                <a:cs typeface="Arial"/>
                <a:sym typeface="Arial"/>
              </a:rPr>
              <a:t>Business plans are ideal for both established businesses and startups. With business plans, the established companies keep on track while aligned with their objectives for growth while startups get the opportunity to attract potential investors and lenders. A business plan integrates the marketing, sales, finance, human resource and manufacturing arms of the business.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0000"/>
              </a:buClr>
              <a:buSzPts val="3200"/>
              <a:buFont typeface="Arial"/>
              <a:buNone/>
            </a:pPr>
            <a:r>
              <a:rPr b="1" lang="en-US" sz="3200">
                <a:solidFill>
                  <a:srgbClr val="000000"/>
                </a:solidFill>
                <a:latin typeface="Arial"/>
                <a:ea typeface="Arial"/>
                <a:cs typeface="Arial"/>
                <a:sym typeface="Arial"/>
              </a:rPr>
              <a:t>IMPORTANCE OF A BUSINESS PLAN</a:t>
            </a:r>
            <a:endParaRPr b="1" sz="3200">
              <a:latin typeface="Arial"/>
              <a:ea typeface="Arial"/>
              <a:cs typeface="Arial"/>
              <a:sym typeface="Arial"/>
            </a:endParaRPr>
          </a:p>
        </p:txBody>
      </p:sp>
      <p:sp>
        <p:nvSpPr>
          <p:cNvPr id="292" name="Google Shape;292;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rPr lang="en-US">
                <a:latin typeface="Arial"/>
                <a:ea typeface="Arial"/>
                <a:cs typeface="Arial"/>
                <a:sym typeface="Arial"/>
              </a:rPr>
              <a:t>EMU (2022) suggests that a business plan is important because it helps to:</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aid in critical decisions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avoid the big mistakes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prove the viability of the business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set better objectives and benchmarks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communicate objectives and benchmarks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provide a guide for service providers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secure financing</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better understand the broader landscape</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reduce risk</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ELEMENTS OF A BUSINESS PLAN</a:t>
            </a:r>
            <a:endParaRPr b="1" sz="3200">
              <a:latin typeface="Arial"/>
              <a:ea typeface="Arial"/>
              <a:cs typeface="Arial"/>
              <a:sym typeface="Arial"/>
            </a:endParaRPr>
          </a:p>
        </p:txBody>
      </p:sp>
      <p:sp>
        <p:nvSpPr>
          <p:cNvPr id="298" name="Google Shape;298;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latin typeface="Arial"/>
                <a:ea typeface="Arial"/>
                <a:cs typeface="Arial"/>
                <a:sym typeface="Arial"/>
              </a:rPr>
              <a:t>Hayes (2024) details the following elements of a business plan:</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Executive summary: Introduce your company and include your mission statement, firm’s leadership and details about the employees, locations and operations.</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Products and services: What products do you offer or plan to introduce? Describe them and include details such as price, lifespan and unique benefits to the consumer. You can also include patents, information on research and development, propriety technology and production and manufacturing processes.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ELEMENTS OF A BUSINESS PLAN</a:t>
            </a:r>
            <a:endParaRPr b="1" sz="3200">
              <a:latin typeface="Arial"/>
              <a:ea typeface="Arial"/>
              <a:cs typeface="Arial"/>
              <a:sym typeface="Arial"/>
            </a:endParaRPr>
          </a:p>
        </p:txBody>
      </p:sp>
      <p:sp>
        <p:nvSpPr>
          <p:cNvPr id="304" name="Google Shape;304;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US">
                <a:latin typeface="Arial"/>
                <a:ea typeface="Arial"/>
                <a:cs typeface="Arial"/>
                <a:sym typeface="Arial"/>
              </a:rPr>
              <a:t>Market analysis: Detail your company’s current state as well as your competitors’. What kind of clients are you targeting and how do you plan on taking away market share from your competitors?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Marketing strategy: How do you plan on attracting and retaining customers? You can include the advertising and marketing campaigns you plan to host as well as the channels of distribution for your products and services.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Financial plans and projections: Include financial statements and other relevant financial information if you are an established business but can give financial targets and estimates if your company is new. </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0000"/>
              </a:buClr>
              <a:buSzPts val="3200"/>
              <a:buFont typeface="Arial"/>
              <a:buNone/>
            </a:pPr>
            <a:r>
              <a:rPr b="1" lang="en-US" sz="3200">
                <a:solidFill>
                  <a:srgbClr val="000000"/>
                </a:solidFill>
                <a:latin typeface="Arial"/>
                <a:ea typeface="Arial"/>
                <a:cs typeface="Arial"/>
                <a:sym typeface="Arial"/>
              </a:rPr>
              <a:t>ELEMENTS OF A BUSINESS PLAN</a:t>
            </a:r>
            <a:endParaRPr sz="3200">
              <a:latin typeface="Arial"/>
              <a:ea typeface="Arial"/>
              <a:cs typeface="Arial"/>
              <a:sym typeface="Arial"/>
            </a:endParaRPr>
          </a:p>
        </p:txBody>
      </p:sp>
      <p:sp>
        <p:nvSpPr>
          <p:cNvPr id="310" name="Google Shape;310;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a:latin typeface="Arial"/>
                <a:ea typeface="Arial"/>
                <a:cs typeface="Arial"/>
                <a:sym typeface="Arial"/>
              </a:rPr>
              <a:t>Egyankosh.ac (n.d) proposes the following elements of a business plan:</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Executive summary- written once the document is complete</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Company summary- snapshot of the company i.e. the scope, type of business, owners, business expectations and recent sales/growth trends (if any)</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Products and services section- services offered while highlighting areas of specialization </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Industry and market analysis- share the details of the targeted market e.g. customer segmentation, customer needs and competitive trends</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ELEMENTS OF A BUSINESS PLAN</a:t>
            </a:r>
            <a:endParaRPr/>
          </a:p>
        </p:txBody>
      </p:sp>
      <p:sp>
        <p:nvSpPr>
          <p:cNvPr id="316" name="Google Shape;316;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US">
                <a:latin typeface="Arial"/>
                <a:ea typeface="Arial"/>
                <a:cs typeface="Arial"/>
                <a:sym typeface="Arial"/>
              </a:rPr>
              <a:t>Strategy and implementation- both short-term and long-term; specific strategy in line with market dynamics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Marketing plan- pricing details, promotions, communication and distribution of services </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Operational plan includes the Standard Operating Procedures (SOPs) </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Management team- information about the company’s administration, senior functional members and partners, including their background and experience</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Financial summary- details of the sales forecasts, cost overheads, balance sheets and profit-loss accounts spread over short-term, medium and long-term, i.e. 4-5 years</a:t>
            </a:r>
            <a:endParaRPr/>
          </a:p>
          <a:p>
            <a:pPr indent="0" lvl="0" marL="0" rtl="0" algn="l">
              <a:lnSpc>
                <a:spcPct val="90000"/>
              </a:lnSpc>
              <a:spcBef>
                <a:spcPts val="1000"/>
              </a:spcBef>
              <a:spcAft>
                <a:spcPts val="0"/>
              </a:spcAft>
              <a:buClr>
                <a:schemeClr val="dk1"/>
              </a:buClr>
              <a:buSzPct val="100000"/>
              <a:buNone/>
            </a:pPr>
            <a:r>
              <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STEPS IN PREPARING A BUSINESS PLAN</a:t>
            </a:r>
            <a:endParaRPr b="1" sz="3200">
              <a:latin typeface="Arial"/>
              <a:ea typeface="Arial"/>
              <a:cs typeface="Arial"/>
              <a:sym typeface="Arial"/>
            </a:endParaRPr>
          </a:p>
        </p:txBody>
      </p:sp>
      <p:sp>
        <p:nvSpPr>
          <p:cNvPr id="322" name="Google Shape;322;p47"/>
          <p:cNvSpPr txBox="1"/>
          <p:nvPr>
            <p:ph idx="1" type="body"/>
          </p:nvPr>
        </p:nvSpPr>
        <p:spPr>
          <a:xfrm>
            <a:off x="838200" y="1825625"/>
            <a:ext cx="10515600" cy="4500360"/>
          </a:xfrm>
          <a:prstGeom prst="rect">
            <a:avLst/>
          </a:prstGeom>
          <a:noFill/>
          <a:ln>
            <a:noFill/>
          </a:ln>
        </p:spPr>
        <p:txBody>
          <a:bodyPr anchorCtr="0" anchor="t" bIns="45700" lIns="91425" spcFirstLastPara="1" rIns="91425" wrap="square" tIns="45700">
            <a:normAutofit fontScale="70000" lnSpcReduction="20000"/>
          </a:bodyPr>
          <a:lstStyle/>
          <a:p>
            <a:pPr indent="-228600" lvl="0" marL="228600" rtl="0" algn="l">
              <a:lnSpc>
                <a:spcPct val="90000"/>
              </a:lnSpc>
              <a:spcBef>
                <a:spcPts val="0"/>
              </a:spcBef>
              <a:spcAft>
                <a:spcPts val="0"/>
              </a:spcAft>
              <a:buClr>
                <a:schemeClr val="dk1"/>
              </a:buClr>
              <a:buSzPct val="100000"/>
              <a:buChar char="•"/>
            </a:pPr>
            <a:r>
              <a:rPr lang="en-US">
                <a:latin typeface="Arial"/>
                <a:ea typeface="Arial"/>
                <a:cs typeface="Arial"/>
                <a:sym typeface="Arial"/>
              </a:rPr>
              <a:t>Assess the internal environment- self-examination. What is the position of the service offered by the company? Are the resources available? What are the company strengths and weaknesses? Assess the external environment- You can assess your competitor, the political and economic environment to ascertain the opportunities and threats.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Write your goals and objectives after the environmental assessment. Goals are broader and speak of the long-term while objectives are short-term, defining measurable actions to attain the goals. An example of a goal could be to increase traffic to your blog in the next three months while an objective could be to implement an email marketing campaign promising 10% discount in the next three months.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Craft business strategies. Formulate the strategies to achieve your goals and objectives. </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Write a business plan. Besides all the aspects we have discussed above, you can also add your company’s vision, mission, sub-business plans as well as monitoring and evaluation.</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Financial assessment and writing. Write a financial assessment of the business because it will act as a benchmark for monitoring and evaluation. You can use standard business templates.</a:t>
            </a:r>
            <a:endParaRPr/>
          </a:p>
          <a:p>
            <a:pPr indent="-104140" lvl="0" marL="228600" rtl="0" algn="l">
              <a:lnSpc>
                <a:spcPct val="90000"/>
              </a:lnSpc>
              <a:spcBef>
                <a:spcPts val="1000"/>
              </a:spcBef>
              <a:spcAft>
                <a:spcPts val="0"/>
              </a:spcAft>
              <a:buClr>
                <a:schemeClr val="dk1"/>
              </a:buClr>
              <a:buSzPct val="100000"/>
              <a:buNone/>
            </a:pPr>
            <a:r>
              <a:t/>
            </a:r>
            <a:endParaRPr>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WHY SOME BUSINESS PLANS FAIL</a:t>
            </a:r>
            <a:endParaRPr b="1" sz="3200">
              <a:latin typeface="Arial"/>
              <a:ea typeface="Arial"/>
              <a:cs typeface="Arial"/>
              <a:sym typeface="Arial"/>
            </a:endParaRPr>
          </a:p>
        </p:txBody>
      </p:sp>
      <p:sp>
        <p:nvSpPr>
          <p:cNvPr id="328" name="Google Shape;328;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Arial"/>
                <a:ea typeface="Arial"/>
                <a:cs typeface="Arial"/>
                <a:sym typeface="Arial"/>
              </a:rPr>
              <a:t>A bad business idea</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Lack of expertise</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Unrealistic plan</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Assumptions about success</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Neglecting the finances</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Poor spelling and grammar</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Lack of belief in the plan</a:t>
            </a:r>
            <a:endParaRPr/>
          </a:p>
          <a:p>
            <a:pPr indent="-50800" lvl="0" marL="228600" rtl="0" algn="l">
              <a:lnSpc>
                <a:spcPct val="90000"/>
              </a:lnSpc>
              <a:spcBef>
                <a:spcPts val="1000"/>
              </a:spcBef>
              <a:spcAft>
                <a:spcPts val="0"/>
              </a:spcAft>
              <a:buClr>
                <a:schemeClr val="dk1"/>
              </a:buClr>
              <a:buSzPts val="2800"/>
              <a:buNone/>
            </a:pPr>
            <a:r>
              <a:t/>
            </a:r>
            <a:endParaRPr>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SUMMARY</a:t>
            </a:r>
            <a:endParaRPr b="1" sz="3200">
              <a:latin typeface="Arial"/>
              <a:ea typeface="Arial"/>
              <a:cs typeface="Arial"/>
              <a:sym typeface="Arial"/>
            </a:endParaRPr>
          </a:p>
        </p:txBody>
      </p:sp>
      <p:sp>
        <p:nvSpPr>
          <p:cNvPr id="334" name="Google Shape;334;p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US">
                <a:latin typeface="Arial"/>
                <a:ea typeface="Arial"/>
                <a:cs typeface="Arial"/>
                <a:sym typeface="Arial"/>
              </a:rPr>
              <a:t>A proposal is a document designed to make a persuasive appeal to the audience for a defined outcome, often proposing a solution to a problem. </a:t>
            </a:r>
            <a:endParaRPr>
              <a:latin typeface="Arial"/>
              <a:ea typeface="Arial"/>
              <a:cs typeface="Arial"/>
              <a:sym typeface="Arial"/>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Internal proposals can be formal or informal (routine)</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External proposals can be solicited or unsolicited</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We also have grant, research and sales proposals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Persuasion is key to effective proposals</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Proposals include a title page, executive summary, background, proposal, market analysis, benefits, timelines, marketing plan, finance and conclusion</a:t>
            </a:r>
            <a:endParaRPr/>
          </a:p>
          <a:p>
            <a:pPr indent="-228600" lvl="0" marL="228600" rtl="0" algn="l">
              <a:lnSpc>
                <a:spcPct val="90000"/>
              </a:lnSpc>
              <a:spcBef>
                <a:spcPts val="1000"/>
              </a:spcBef>
              <a:spcAft>
                <a:spcPts val="0"/>
              </a:spcAft>
              <a:buClr>
                <a:schemeClr val="dk1"/>
              </a:buClr>
              <a:buSzPct val="100000"/>
              <a:buChar char="•"/>
            </a:pPr>
            <a:r>
              <a:rPr lang="en-US">
                <a:latin typeface="Arial"/>
                <a:ea typeface="Arial"/>
                <a:cs typeface="Arial"/>
                <a:sym typeface="Arial"/>
              </a:rPr>
              <a:t>Business plans, elements of a business plan, and why some business plans fail. </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ACTIVITY</a:t>
            </a:r>
            <a:endParaRPr b="1" sz="3200">
              <a:latin typeface="Arial"/>
              <a:ea typeface="Arial"/>
              <a:cs typeface="Arial"/>
              <a:sym typeface="Arial"/>
            </a:endParaRPr>
          </a:p>
        </p:txBody>
      </p:sp>
      <p:sp>
        <p:nvSpPr>
          <p:cNvPr id="340" name="Google Shape;340;p5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latin typeface="Arial"/>
                <a:ea typeface="Arial"/>
                <a:cs typeface="Arial"/>
                <a:sym typeface="Arial"/>
              </a:rPr>
              <a:t>The University of Minnesota (2015) has provided the following exercise which I suggest you do.</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Prepare a business proposal in no more than two pages. Do not include actual contact information. Just as the example has employees named after colors, your (imaginary) company should have contact information that does not directly link to real businesses or you as an individual. </a:t>
            </a:r>
            <a:endParaRPr/>
          </a:p>
          <a:p>
            <a:pPr indent="-228600" lvl="0" marL="228600" rtl="0" algn="l">
              <a:lnSpc>
                <a:spcPct val="90000"/>
              </a:lnSpc>
              <a:spcBef>
                <a:spcPts val="1000"/>
              </a:spcBef>
              <a:spcAft>
                <a:spcPts val="0"/>
              </a:spcAft>
              <a:buClr>
                <a:schemeClr val="dk1"/>
              </a:buClr>
              <a:buSzPts val="2800"/>
              <a:buChar char="•"/>
            </a:pPr>
            <a:r>
              <a:rPr lang="en-US">
                <a:latin typeface="Arial"/>
                <a:ea typeface="Arial"/>
                <a:cs typeface="Arial"/>
                <a:sym typeface="Arial"/>
              </a:rPr>
              <a:t>Search for an RFP (request for proposal) or similar call to bid, and post it to your class. Compare the results with your classmates, focusing on what is required to apply or bid.</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Arial"/>
              <a:buNone/>
            </a:pPr>
            <a:r>
              <a:rPr b="1" lang="en-US" sz="3200">
                <a:latin typeface="Arial"/>
                <a:ea typeface="Arial"/>
                <a:cs typeface="Arial"/>
                <a:sym typeface="Arial"/>
              </a:rPr>
              <a:t>REFERENCES</a:t>
            </a:r>
            <a:endParaRPr b="1" sz="3200">
              <a:latin typeface="Arial"/>
              <a:ea typeface="Arial"/>
              <a:cs typeface="Arial"/>
              <a:sym typeface="Arial"/>
            </a:endParaRPr>
          </a:p>
        </p:txBody>
      </p:sp>
      <p:sp>
        <p:nvSpPr>
          <p:cNvPr id="346" name="Google Shape;346;p51"/>
          <p:cNvSpPr txBox="1"/>
          <p:nvPr>
            <p:ph idx="1" type="body"/>
          </p:nvPr>
        </p:nvSpPr>
        <p:spPr>
          <a:xfrm>
            <a:off x="838200" y="1825625"/>
            <a:ext cx="10515600" cy="4583488"/>
          </a:xfrm>
          <a:prstGeom prst="rect">
            <a:avLst/>
          </a:prstGeom>
          <a:noFill/>
          <a:ln>
            <a:noFill/>
          </a:ln>
        </p:spPr>
        <p:txBody>
          <a:bodyPr anchorCtr="0" anchor="t" bIns="45700" lIns="91425" spcFirstLastPara="1" rIns="91425" wrap="square" tIns="45700">
            <a:normAutofit fontScale="47500" lnSpcReduction="20000"/>
          </a:bodyPr>
          <a:lstStyle/>
          <a:p>
            <a:pPr indent="-211455" lvl="0" marL="228600" rtl="0" algn="l">
              <a:lnSpc>
                <a:spcPct val="90000"/>
              </a:lnSpc>
              <a:spcBef>
                <a:spcPts val="0"/>
              </a:spcBef>
              <a:spcAft>
                <a:spcPts val="0"/>
              </a:spcAft>
              <a:buClr>
                <a:schemeClr val="dk1"/>
              </a:buClr>
              <a:buSzPct val="100000"/>
              <a:buChar char="•"/>
            </a:pPr>
            <a:r>
              <a:rPr lang="en-US" sz="3600">
                <a:latin typeface="Arial"/>
                <a:ea typeface="Arial"/>
                <a:cs typeface="Arial"/>
                <a:sym typeface="Arial"/>
              </a:rPr>
              <a:t>Eastern Mediterranean University. (2022).  </a:t>
            </a:r>
            <a:r>
              <a:rPr i="1" lang="en-US" sz="3600">
                <a:latin typeface="Arial"/>
                <a:ea typeface="Arial"/>
                <a:cs typeface="Arial"/>
                <a:sym typeface="Arial"/>
              </a:rPr>
              <a:t>The business plan: Creating &amp; starting the venture </a:t>
            </a:r>
            <a:r>
              <a:rPr lang="en-US" sz="3600">
                <a:latin typeface="Arial"/>
                <a:ea typeface="Arial"/>
                <a:cs typeface="Arial"/>
                <a:sym typeface="Arial"/>
              </a:rPr>
              <a:t> </a:t>
            </a:r>
            <a:r>
              <a:rPr i="1" lang="en-US" sz="3600">
                <a:latin typeface="Arial"/>
                <a:ea typeface="Arial"/>
                <a:cs typeface="Arial"/>
                <a:sym typeface="Arial"/>
              </a:rPr>
              <a:t>entrepreneurship.</a:t>
            </a:r>
            <a:r>
              <a:rPr lang="en-US" sz="3600">
                <a:latin typeface="Arial"/>
                <a:ea typeface="Arial"/>
                <a:cs typeface="Arial"/>
                <a:sym typeface="Arial"/>
              </a:rPr>
              <a:t> </a:t>
            </a:r>
            <a:r>
              <a:rPr lang="en-US" sz="3600" u="sng">
                <a:solidFill>
                  <a:schemeClr val="hlink"/>
                </a:solidFill>
                <a:latin typeface="Arial"/>
                <a:ea typeface="Arial"/>
                <a:cs typeface="Arial"/>
                <a:sym typeface="Arial"/>
                <a:hlinkClick r:id="rId3"/>
              </a:rPr>
              <a:t>https://staff.emu.edu.tr/faramarzkhosravi/Documents/courses/ieng452-mane452/Lecture%20Notes/spring2021-2022/Chapter5-The-Business-Plan.pdf</a:t>
            </a:r>
            <a:endParaRPr sz="3600">
              <a:latin typeface="Arial"/>
              <a:ea typeface="Arial"/>
              <a:cs typeface="Arial"/>
              <a:sym typeface="Arial"/>
            </a:endParaRPr>
          </a:p>
          <a:p>
            <a:pPr indent="-211455" lvl="0" marL="228600" rtl="0" algn="l">
              <a:lnSpc>
                <a:spcPct val="90000"/>
              </a:lnSpc>
              <a:spcBef>
                <a:spcPts val="1000"/>
              </a:spcBef>
              <a:spcAft>
                <a:spcPts val="0"/>
              </a:spcAft>
              <a:buClr>
                <a:schemeClr val="dk1"/>
              </a:buClr>
              <a:buSzPct val="100000"/>
              <a:buChar char="•"/>
            </a:pPr>
            <a:r>
              <a:rPr lang="en-US" sz="3600">
                <a:latin typeface="Arial"/>
                <a:ea typeface="Arial"/>
                <a:cs typeface="Arial"/>
                <a:sym typeface="Arial"/>
              </a:rPr>
              <a:t>Egyankosh. (n.d.). </a:t>
            </a:r>
            <a:r>
              <a:rPr i="1" lang="en-US" sz="3600">
                <a:latin typeface="Arial"/>
                <a:ea typeface="Arial"/>
                <a:cs typeface="Arial"/>
                <a:sym typeface="Arial"/>
              </a:rPr>
              <a:t>Business plan preparation</a:t>
            </a:r>
            <a:r>
              <a:rPr lang="en-US" sz="3600">
                <a:latin typeface="Arial"/>
                <a:ea typeface="Arial"/>
                <a:cs typeface="Arial"/>
                <a:sym typeface="Arial"/>
              </a:rPr>
              <a:t>.  </a:t>
            </a:r>
            <a:r>
              <a:rPr lang="en-US" sz="3600" u="sng">
                <a:solidFill>
                  <a:schemeClr val="hlink"/>
                </a:solidFill>
                <a:latin typeface="Arial"/>
                <a:ea typeface="Arial"/>
                <a:cs typeface="Arial"/>
                <a:sym typeface="Arial"/>
                <a:hlinkClick r:id="rId4"/>
              </a:rPr>
              <a:t>https://egyankosh.ac.in/bitstream/123456789/69667/1/Unit-10.pdf</a:t>
            </a:r>
            <a:endParaRPr sz="3600">
              <a:latin typeface="Arial"/>
              <a:ea typeface="Arial"/>
              <a:cs typeface="Arial"/>
              <a:sym typeface="Arial"/>
            </a:endParaRPr>
          </a:p>
          <a:p>
            <a:pPr indent="-211455" lvl="0" marL="228600" rtl="0" algn="l">
              <a:lnSpc>
                <a:spcPct val="90000"/>
              </a:lnSpc>
              <a:spcBef>
                <a:spcPts val="1000"/>
              </a:spcBef>
              <a:spcAft>
                <a:spcPts val="0"/>
              </a:spcAft>
              <a:buClr>
                <a:schemeClr val="dk1"/>
              </a:buClr>
              <a:buSzPct val="100000"/>
              <a:buChar char="•"/>
            </a:pPr>
            <a:r>
              <a:rPr lang="en-US" sz="3600">
                <a:latin typeface="Arial"/>
                <a:ea typeface="Arial"/>
                <a:cs typeface="Arial"/>
                <a:sym typeface="Arial"/>
              </a:rPr>
              <a:t>Hamper, R. J. &amp; Baugh, L. S. (2011). Handbook for writing proposals. McGraw Hill.</a:t>
            </a:r>
            <a:endParaRPr/>
          </a:p>
          <a:p>
            <a:pPr indent="-211455" lvl="0" marL="228600" rtl="0" algn="l">
              <a:lnSpc>
                <a:spcPct val="90000"/>
              </a:lnSpc>
              <a:spcBef>
                <a:spcPts val="1000"/>
              </a:spcBef>
              <a:spcAft>
                <a:spcPts val="0"/>
              </a:spcAft>
              <a:buClr>
                <a:schemeClr val="dk1"/>
              </a:buClr>
              <a:buSzPct val="100000"/>
              <a:buChar char="•"/>
            </a:pPr>
            <a:r>
              <a:rPr lang="en-US" sz="3600">
                <a:latin typeface="Arial"/>
                <a:ea typeface="Arial"/>
                <a:cs typeface="Arial"/>
                <a:sym typeface="Arial"/>
              </a:rPr>
              <a:t>Hayes, A. (2024). Business plan: What it is, what's included, and how to write one. </a:t>
            </a:r>
            <a:r>
              <a:rPr i="1" lang="en-US" sz="3600">
                <a:latin typeface="Arial"/>
                <a:ea typeface="Arial"/>
                <a:cs typeface="Arial"/>
                <a:sym typeface="Arial"/>
              </a:rPr>
              <a:t>Investopedia</a:t>
            </a:r>
            <a:r>
              <a:rPr lang="en-US" sz="3600">
                <a:latin typeface="Arial"/>
                <a:ea typeface="Arial"/>
                <a:cs typeface="Arial"/>
                <a:sym typeface="Arial"/>
              </a:rPr>
              <a:t>. </a:t>
            </a:r>
            <a:r>
              <a:rPr lang="en-US" sz="3600" u="sng">
                <a:solidFill>
                  <a:schemeClr val="hlink"/>
                </a:solidFill>
                <a:latin typeface="Arial"/>
                <a:ea typeface="Arial"/>
                <a:cs typeface="Arial"/>
                <a:sym typeface="Arial"/>
                <a:hlinkClick r:id="rId5"/>
              </a:rPr>
              <a:t>https://www.investopedia.com/terms/b/business-plan.asp</a:t>
            </a:r>
            <a:endParaRPr sz="3600">
              <a:latin typeface="Arial"/>
              <a:ea typeface="Arial"/>
              <a:cs typeface="Arial"/>
              <a:sym typeface="Arial"/>
            </a:endParaRPr>
          </a:p>
          <a:p>
            <a:pPr indent="-211455" lvl="0" marL="228600" rtl="0" algn="l">
              <a:lnSpc>
                <a:spcPct val="90000"/>
              </a:lnSpc>
              <a:spcBef>
                <a:spcPts val="1000"/>
              </a:spcBef>
              <a:spcAft>
                <a:spcPts val="0"/>
              </a:spcAft>
              <a:buClr>
                <a:schemeClr val="dk1"/>
              </a:buClr>
              <a:buSzPct val="100000"/>
              <a:buChar char="•"/>
            </a:pPr>
            <a:r>
              <a:rPr lang="en-US" sz="3600">
                <a:latin typeface="Arial"/>
                <a:ea typeface="Arial"/>
                <a:cs typeface="Arial"/>
                <a:sym typeface="Arial"/>
              </a:rPr>
              <a:t>Oliu, W. E., Brusaw, C. T., &amp; Alred, G. J. (2016). Writing that works: Communicating  effectively on the job. MacMillan Publishing.</a:t>
            </a:r>
            <a:endParaRPr/>
          </a:p>
          <a:p>
            <a:pPr indent="-211455" lvl="0" marL="228600" rtl="0" algn="l">
              <a:lnSpc>
                <a:spcPct val="90000"/>
              </a:lnSpc>
              <a:spcBef>
                <a:spcPts val="1000"/>
              </a:spcBef>
              <a:spcAft>
                <a:spcPts val="0"/>
              </a:spcAft>
              <a:buClr>
                <a:schemeClr val="dk1"/>
              </a:buClr>
              <a:buSzPct val="100000"/>
              <a:buChar char="•"/>
            </a:pPr>
            <a:r>
              <a:rPr lang="en-US" sz="3600">
                <a:latin typeface="Arial"/>
                <a:ea typeface="Arial"/>
                <a:cs typeface="Arial"/>
                <a:sym typeface="Arial"/>
              </a:rPr>
              <a:t>University of Minnesota. (2015). Business Proposal. </a:t>
            </a:r>
            <a:r>
              <a:rPr i="1" lang="en-US" sz="3600">
                <a:latin typeface="Arial"/>
                <a:ea typeface="Arial"/>
                <a:cs typeface="Arial"/>
                <a:sym typeface="Arial"/>
              </a:rPr>
              <a:t>Business Communication for Success</a:t>
            </a:r>
            <a:r>
              <a:rPr lang="en-US" sz="3600">
                <a:latin typeface="Arial"/>
                <a:ea typeface="Arial"/>
                <a:cs typeface="Arial"/>
                <a:sym typeface="Arial"/>
              </a:rPr>
              <a:t>. </a:t>
            </a:r>
            <a:r>
              <a:rPr lang="en-US" sz="3600" u="sng">
                <a:solidFill>
                  <a:schemeClr val="hlink"/>
                </a:solidFill>
                <a:latin typeface="Arial"/>
                <a:ea typeface="Arial"/>
                <a:cs typeface="Arial"/>
                <a:sym typeface="Arial"/>
                <a:hlinkClick r:id="rId6"/>
              </a:rPr>
              <a:t>https://open.lib.umn.edu/businesscommunication/chapter/9-3-business-proposal/</a:t>
            </a:r>
            <a:endParaRPr sz="3600">
              <a:latin typeface="Arial"/>
              <a:ea typeface="Arial"/>
              <a:cs typeface="Arial"/>
              <a:sym typeface="Arial"/>
            </a:endParaRPr>
          </a:p>
          <a:p>
            <a:pPr indent="-211455" lvl="0" marL="228600" rtl="0" algn="l">
              <a:lnSpc>
                <a:spcPct val="90000"/>
              </a:lnSpc>
              <a:spcBef>
                <a:spcPts val="1000"/>
              </a:spcBef>
              <a:spcAft>
                <a:spcPts val="0"/>
              </a:spcAft>
              <a:buClr>
                <a:schemeClr val="dk1"/>
              </a:buClr>
              <a:buSzPct val="100000"/>
              <a:buChar char="•"/>
            </a:pPr>
            <a:r>
              <a:rPr lang="en-US" sz="3600">
                <a:latin typeface="Arial"/>
                <a:ea typeface="Arial"/>
                <a:cs typeface="Arial"/>
                <a:sym typeface="Arial"/>
              </a:rPr>
              <a:t>Williams, V. (2020). Business proposals. </a:t>
            </a:r>
            <a:r>
              <a:rPr i="1" lang="en-US" sz="3600">
                <a:latin typeface="Arial"/>
                <a:ea typeface="Arial"/>
                <a:cs typeface="Arial"/>
                <a:sym typeface="Arial"/>
              </a:rPr>
              <a:t>Fundamentals of Business Communication</a:t>
            </a:r>
            <a:r>
              <a:rPr lang="en-US" sz="3600">
                <a:latin typeface="Arial"/>
                <a:ea typeface="Arial"/>
                <a:cs typeface="Arial"/>
                <a:sym typeface="Arial"/>
              </a:rPr>
              <a:t>.  </a:t>
            </a:r>
            <a:r>
              <a:rPr lang="en-US" sz="3600" u="sng">
                <a:solidFill>
                  <a:schemeClr val="hlink"/>
                </a:solidFill>
                <a:latin typeface="Arial"/>
                <a:ea typeface="Arial"/>
                <a:cs typeface="Arial"/>
                <a:sym typeface="Arial"/>
                <a:hlinkClick r:id="rId7"/>
              </a:rPr>
              <a:t>https://pressbooks.bccampus.ca/businesswritingessentials/chapter/chapter-13-business-proposals</a:t>
            </a:r>
            <a:endParaRPr b="1" sz="3600">
              <a:latin typeface="Arial"/>
              <a:ea typeface="Arial"/>
              <a:cs typeface="Arial"/>
              <a:sym typeface="Arial"/>
            </a:endParaRPr>
          </a:p>
          <a:p>
            <a:pPr indent="-211455" lvl="0" marL="228600" rtl="0" algn="l">
              <a:lnSpc>
                <a:spcPct val="90000"/>
              </a:lnSpc>
              <a:spcBef>
                <a:spcPts val="1000"/>
              </a:spcBef>
              <a:spcAft>
                <a:spcPts val="0"/>
              </a:spcAft>
              <a:buClr>
                <a:schemeClr val="dk1"/>
              </a:buClr>
              <a:buSzPct val="100000"/>
              <a:buChar char="•"/>
            </a:pPr>
            <a:r>
              <a:rPr b="1" lang="en-US" sz="3600">
                <a:latin typeface="Arial"/>
                <a:ea typeface="Arial"/>
                <a:cs typeface="Arial"/>
                <a:sym typeface="Arial"/>
              </a:rPr>
              <a:t>All the images courtesy of Creative Commons through Bing on PowerPoint</a:t>
            </a:r>
            <a:endParaRPr b="1" sz="3600">
              <a:latin typeface="Arial"/>
              <a:ea typeface="Arial"/>
              <a:cs typeface="Arial"/>
              <a:sym typeface="Arial"/>
            </a:endParaRPr>
          </a:p>
          <a:p>
            <a:pPr indent="0" lvl="0" marL="0" rtl="0" algn="l">
              <a:lnSpc>
                <a:spcPct val="90000"/>
              </a:lnSpc>
              <a:spcBef>
                <a:spcPts val="1000"/>
              </a:spcBef>
              <a:spcAft>
                <a:spcPts val="0"/>
              </a:spcAft>
              <a:buClr>
                <a:schemeClr val="dk1"/>
              </a:buClr>
              <a:buSzPct val="100000"/>
              <a:buNone/>
            </a:pPr>
            <a:r>
              <a:t/>
            </a:r>
            <a:endParaRPr b="1" sz="3600">
              <a:latin typeface="Arial"/>
              <a:ea typeface="Arial"/>
              <a:cs typeface="Arial"/>
              <a:sym typeface="Arial"/>
            </a:endParaRPr>
          </a:p>
          <a:p>
            <a:pPr indent="-13081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