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86" r:id="rId10"/>
    <p:sldId id="264" r:id="rId11"/>
    <p:sldId id="265" r:id="rId12"/>
    <p:sldId id="266" r:id="rId13"/>
    <p:sldId id="287" r:id="rId14"/>
    <p:sldId id="267" r:id="rId15"/>
    <p:sldId id="268" r:id="rId16"/>
    <p:sldId id="269" r:id="rId17"/>
    <p:sldId id="289" r:id="rId18"/>
    <p:sldId id="270" r:id="rId19"/>
    <p:sldId id="271" r:id="rId20"/>
    <p:sldId id="272" r:id="rId21"/>
    <p:sldId id="288" r:id="rId22"/>
    <p:sldId id="273" r:id="rId23"/>
    <p:sldId id="274" r:id="rId24"/>
    <p:sldId id="275" r:id="rId25"/>
    <p:sldId id="276" r:id="rId26"/>
    <p:sldId id="277" r:id="rId27"/>
    <p:sldId id="279" r:id="rId28"/>
    <p:sldId id="281" r:id="rId29"/>
    <p:sldId id="282" r:id="rId30"/>
    <p:sldId id="283" r:id="rId31"/>
    <p:sldId id="284" r:id="rId32"/>
    <p:sldId id="285" r:id="rId33"/>
    <p:sldId id="291" r:id="rId34"/>
    <p:sldId id="292" r:id="rId35"/>
    <p:sldId id="290" r:id="rId36"/>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BBC3"/>
    <a:srgbClr val="F6F3FF"/>
    <a:srgbClr val="F2FEFF"/>
    <a:srgbClr val="FFE9E9"/>
    <a:srgbClr val="FFF0DD"/>
    <a:srgbClr val="FFDCDA"/>
    <a:srgbClr val="ECCBFF"/>
    <a:srgbClr val="C99DF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6053"/>
  </p:normalViewPr>
  <p:slideViewPr>
    <p:cSldViewPr snapToGrid="0">
      <p:cViewPr varScale="1">
        <p:scale>
          <a:sx n="121" d="100"/>
          <a:sy n="121" d="100"/>
        </p:scale>
        <p:origin x="200" y="3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D78DA2-9786-7B1A-B4BA-3D7E50F0114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KE"/>
          </a:p>
        </p:txBody>
      </p:sp>
      <p:sp>
        <p:nvSpPr>
          <p:cNvPr id="3" name="Subtitle 2">
            <a:extLst>
              <a:ext uri="{FF2B5EF4-FFF2-40B4-BE49-F238E27FC236}">
                <a16:creationId xmlns:a16="http://schemas.microsoft.com/office/drawing/2014/main" id="{3B841D29-F543-8E62-6043-2605D34A3DB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KE"/>
          </a:p>
        </p:txBody>
      </p:sp>
      <p:sp>
        <p:nvSpPr>
          <p:cNvPr id="4" name="Date Placeholder 3">
            <a:extLst>
              <a:ext uri="{FF2B5EF4-FFF2-40B4-BE49-F238E27FC236}">
                <a16:creationId xmlns:a16="http://schemas.microsoft.com/office/drawing/2014/main" id="{A20063A8-8B00-3587-4FED-A94647E9C5CB}"/>
              </a:ext>
            </a:extLst>
          </p:cNvPr>
          <p:cNvSpPr>
            <a:spLocks noGrp="1"/>
          </p:cNvSpPr>
          <p:nvPr>
            <p:ph type="dt" sz="half" idx="10"/>
          </p:nvPr>
        </p:nvSpPr>
        <p:spPr/>
        <p:txBody>
          <a:bodyPr/>
          <a:lstStyle/>
          <a:p>
            <a:fld id="{29A70EA0-DA06-FE4D-97C4-EE248E890629}" type="datetimeFigureOut">
              <a:rPr lang="en-KE" smtClean="0"/>
              <a:t>19/09/2024</a:t>
            </a:fld>
            <a:endParaRPr lang="en-KE"/>
          </a:p>
        </p:txBody>
      </p:sp>
      <p:sp>
        <p:nvSpPr>
          <p:cNvPr id="5" name="Footer Placeholder 4">
            <a:extLst>
              <a:ext uri="{FF2B5EF4-FFF2-40B4-BE49-F238E27FC236}">
                <a16:creationId xmlns:a16="http://schemas.microsoft.com/office/drawing/2014/main" id="{F1CC3412-013D-FF8C-709D-605C6E17318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44387D60-C168-54A7-D409-75899F7092C0}"/>
              </a:ext>
            </a:extLst>
          </p:cNvPr>
          <p:cNvSpPr>
            <a:spLocks noGrp="1"/>
          </p:cNvSpPr>
          <p:nvPr>
            <p:ph type="sldNum" sz="quarter" idx="12"/>
          </p:nvPr>
        </p:nvSpPr>
        <p:spPr/>
        <p:txBody>
          <a:bodyPr/>
          <a:lstStyle/>
          <a:p>
            <a:fld id="{5E4FAD41-4F80-1A40-A174-D8943FAC207C}" type="slidenum">
              <a:rPr lang="en-KE" smtClean="0"/>
              <a:t>‹#›</a:t>
            </a:fld>
            <a:endParaRPr lang="en-KE"/>
          </a:p>
        </p:txBody>
      </p:sp>
    </p:spTree>
    <p:extLst>
      <p:ext uri="{BB962C8B-B14F-4D97-AF65-F5344CB8AC3E}">
        <p14:creationId xmlns:p14="http://schemas.microsoft.com/office/powerpoint/2010/main" val="425875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CDCC3-C87A-F884-E7E1-E71650A826FD}"/>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9B1A7E84-16E8-D914-9971-535224400A0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6A200A90-8281-E2CE-697B-E21A9E2E3EE6}"/>
              </a:ext>
            </a:extLst>
          </p:cNvPr>
          <p:cNvSpPr>
            <a:spLocks noGrp="1"/>
          </p:cNvSpPr>
          <p:nvPr>
            <p:ph type="dt" sz="half" idx="10"/>
          </p:nvPr>
        </p:nvSpPr>
        <p:spPr/>
        <p:txBody>
          <a:bodyPr/>
          <a:lstStyle/>
          <a:p>
            <a:fld id="{29A70EA0-DA06-FE4D-97C4-EE248E890629}" type="datetimeFigureOut">
              <a:rPr lang="en-KE" smtClean="0"/>
              <a:t>19/09/2024</a:t>
            </a:fld>
            <a:endParaRPr lang="en-KE"/>
          </a:p>
        </p:txBody>
      </p:sp>
      <p:sp>
        <p:nvSpPr>
          <p:cNvPr id="5" name="Footer Placeholder 4">
            <a:extLst>
              <a:ext uri="{FF2B5EF4-FFF2-40B4-BE49-F238E27FC236}">
                <a16:creationId xmlns:a16="http://schemas.microsoft.com/office/drawing/2014/main" id="{8A090347-05CC-0904-129B-626A40E02E4B}"/>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9A721787-564B-DB3C-6AB2-2D64C70D6823}"/>
              </a:ext>
            </a:extLst>
          </p:cNvPr>
          <p:cNvSpPr>
            <a:spLocks noGrp="1"/>
          </p:cNvSpPr>
          <p:nvPr>
            <p:ph type="sldNum" sz="quarter" idx="12"/>
          </p:nvPr>
        </p:nvSpPr>
        <p:spPr/>
        <p:txBody>
          <a:bodyPr/>
          <a:lstStyle/>
          <a:p>
            <a:fld id="{5E4FAD41-4F80-1A40-A174-D8943FAC207C}" type="slidenum">
              <a:rPr lang="en-KE" smtClean="0"/>
              <a:t>‹#›</a:t>
            </a:fld>
            <a:endParaRPr lang="en-KE"/>
          </a:p>
        </p:txBody>
      </p:sp>
    </p:spTree>
    <p:extLst>
      <p:ext uri="{BB962C8B-B14F-4D97-AF65-F5344CB8AC3E}">
        <p14:creationId xmlns:p14="http://schemas.microsoft.com/office/powerpoint/2010/main" val="2300094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E08FD-E188-9DE8-1CC7-E6CFB01BB4C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KE"/>
          </a:p>
        </p:txBody>
      </p:sp>
      <p:sp>
        <p:nvSpPr>
          <p:cNvPr id="3" name="Text Placeholder 2">
            <a:extLst>
              <a:ext uri="{FF2B5EF4-FFF2-40B4-BE49-F238E27FC236}">
                <a16:creationId xmlns:a16="http://schemas.microsoft.com/office/drawing/2014/main" id="{113B04D2-F2BB-0199-8EAB-4244B7E2D3B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775C4D2-EE63-4E9F-BFA3-18132D2C0081}"/>
              </a:ext>
            </a:extLst>
          </p:cNvPr>
          <p:cNvSpPr>
            <a:spLocks noGrp="1"/>
          </p:cNvSpPr>
          <p:nvPr>
            <p:ph type="dt" sz="half" idx="10"/>
          </p:nvPr>
        </p:nvSpPr>
        <p:spPr/>
        <p:txBody>
          <a:bodyPr/>
          <a:lstStyle/>
          <a:p>
            <a:fld id="{29A70EA0-DA06-FE4D-97C4-EE248E890629}" type="datetimeFigureOut">
              <a:rPr lang="en-KE" smtClean="0"/>
              <a:t>19/09/2024</a:t>
            </a:fld>
            <a:endParaRPr lang="en-KE"/>
          </a:p>
        </p:txBody>
      </p:sp>
      <p:sp>
        <p:nvSpPr>
          <p:cNvPr id="5" name="Footer Placeholder 4">
            <a:extLst>
              <a:ext uri="{FF2B5EF4-FFF2-40B4-BE49-F238E27FC236}">
                <a16:creationId xmlns:a16="http://schemas.microsoft.com/office/drawing/2014/main" id="{81EFF05D-801A-18FD-158C-5127342A22F3}"/>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98F01A2-F8BC-7C78-5BFF-F0A326529DF6}"/>
              </a:ext>
            </a:extLst>
          </p:cNvPr>
          <p:cNvSpPr>
            <a:spLocks noGrp="1"/>
          </p:cNvSpPr>
          <p:nvPr>
            <p:ph type="sldNum" sz="quarter" idx="12"/>
          </p:nvPr>
        </p:nvSpPr>
        <p:spPr/>
        <p:txBody>
          <a:bodyPr/>
          <a:lstStyle/>
          <a:p>
            <a:fld id="{5E4FAD41-4F80-1A40-A174-D8943FAC207C}" type="slidenum">
              <a:rPr lang="en-KE" smtClean="0"/>
              <a:t>‹#›</a:t>
            </a:fld>
            <a:endParaRPr lang="en-KE"/>
          </a:p>
        </p:txBody>
      </p:sp>
    </p:spTree>
    <p:extLst>
      <p:ext uri="{BB962C8B-B14F-4D97-AF65-F5344CB8AC3E}">
        <p14:creationId xmlns:p14="http://schemas.microsoft.com/office/powerpoint/2010/main" val="22477715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AD7B4-9747-AC9A-2741-57FA8B1D1444}"/>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6C718F30-3E6F-E32B-E2AB-AD220B56C47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Content Placeholder 3">
            <a:extLst>
              <a:ext uri="{FF2B5EF4-FFF2-40B4-BE49-F238E27FC236}">
                <a16:creationId xmlns:a16="http://schemas.microsoft.com/office/drawing/2014/main" id="{076A9DD2-D097-19AD-349A-5CCEBD6957B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Date Placeholder 4">
            <a:extLst>
              <a:ext uri="{FF2B5EF4-FFF2-40B4-BE49-F238E27FC236}">
                <a16:creationId xmlns:a16="http://schemas.microsoft.com/office/drawing/2014/main" id="{353E03F7-499C-DE99-7DB9-40BD5CE6756F}"/>
              </a:ext>
            </a:extLst>
          </p:cNvPr>
          <p:cNvSpPr>
            <a:spLocks noGrp="1"/>
          </p:cNvSpPr>
          <p:nvPr>
            <p:ph type="dt" sz="half" idx="10"/>
          </p:nvPr>
        </p:nvSpPr>
        <p:spPr/>
        <p:txBody>
          <a:bodyPr/>
          <a:lstStyle/>
          <a:p>
            <a:fld id="{29A70EA0-DA06-FE4D-97C4-EE248E890629}" type="datetimeFigureOut">
              <a:rPr lang="en-KE" smtClean="0"/>
              <a:t>19/09/2024</a:t>
            </a:fld>
            <a:endParaRPr lang="en-KE"/>
          </a:p>
        </p:txBody>
      </p:sp>
      <p:sp>
        <p:nvSpPr>
          <p:cNvPr id="6" name="Footer Placeholder 5">
            <a:extLst>
              <a:ext uri="{FF2B5EF4-FFF2-40B4-BE49-F238E27FC236}">
                <a16:creationId xmlns:a16="http://schemas.microsoft.com/office/drawing/2014/main" id="{E10BBAC0-26F1-01C8-6BCD-927D13C979D6}"/>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6F9FB772-EDBE-3865-B3A5-7EBCCD239E50}"/>
              </a:ext>
            </a:extLst>
          </p:cNvPr>
          <p:cNvSpPr>
            <a:spLocks noGrp="1"/>
          </p:cNvSpPr>
          <p:nvPr>
            <p:ph type="sldNum" sz="quarter" idx="12"/>
          </p:nvPr>
        </p:nvSpPr>
        <p:spPr/>
        <p:txBody>
          <a:bodyPr/>
          <a:lstStyle/>
          <a:p>
            <a:fld id="{5E4FAD41-4F80-1A40-A174-D8943FAC207C}" type="slidenum">
              <a:rPr lang="en-KE" smtClean="0"/>
              <a:t>‹#›</a:t>
            </a:fld>
            <a:endParaRPr lang="en-KE"/>
          </a:p>
        </p:txBody>
      </p:sp>
    </p:spTree>
    <p:extLst>
      <p:ext uri="{BB962C8B-B14F-4D97-AF65-F5344CB8AC3E}">
        <p14:creationId xmlns:p14="http://schemas.microsoft.com/office/powerpoint/2010/main" val="22948071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50225-53FD-C583-F0DD-31A2A088971A}"/>
              </a:ext>
            </a:extLst>
          </p:cNvPr>
          <p:cNvSpPr>
            <a:spLocks noGrp="1"/>
          </p:cNvSpPr>
          <p:nvPr>
            <p:ph type="title"/>
          </p:nvPr>
        </p:nvSpPr>
        <p:spPr>
          <a:xfrm>
            <a:off x="839788" y="365125"/>
            <a:ext cx="10515600" cy="1325563"/>
          </a:xfrm>
        </p:spPr>
        <p:txBody>
          <a:bodyPr/>
          <a:lstStyle/>
          <a:p>
            <a:r>
              <a:rPr lang="en-GB"/>
              <a:t>Click to edit Master title style</a:t>
            </a:r>
            <a:endParaRPr lang="en-KE"/>
          </a:p>
        </p:txBody>
      </p:sp>
      <p:sp>
        <p:nvSpPr>
          <p:cNvPr id="3" name="Text Placeholder 2">
            <a:extLst>
              <a:ext uri="{FF2B5EF4-FFF2-40B4-BE49-F238E27FC236}">
                <a16:creationId xmlns:a16="http://schemas.microsoft.com/office/drawing/2014/main" id="{44CE06AA-52B1-2DDB-A7D3-AD43022135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D3E3591-EEE5-2ABD-5949-00A43C4F6B7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Text Placeholder 4">
            <a:extLst>
              <a:ext uri="{FF2B5EF4-FFF2-40B4-BE49-F238E27FC236}">
                <a16:creationId xmlns:a16="http://schemas.microsoft.com/office/drawing/2014/main" id="{ABC79F69-990D-7859-AA1A-DD1BA59DD5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D877D40-28C3-8898-3BDA-002D052D3FD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7" name="Date Placeholder 6">
            <a:extLst>
              <a:ext uri="{FF2B5EF4-FFF2-40B4-BE49-F238E27FC236}">
                <a16:creationId xmlns:a16="http://schemas.microsoft.com/office/drawing/2014/main" id="{DBDAEC1B-958C-DBC6-B69F-0589737C9956}"/>
              </a:ext>
            </a:extLst>
          </p:cNvPr>
          <p:cNvSpPr>
            <a:spLocks noGrp="1"/>
          </p:cNvSpPr>
          <p:nvPr>
            <p:ph type="dt" sz="half" idx="10"/>
          </p:nvPr>
        </p:nvSpPr>
        <p:spPr/>
        <p:txBody>
          <a:bodyPr/>
          <a:lstStyle/>
          <a:p>
            <a:fld id="{29A70EA0-DA06-FE4D-97C4-EE248E890629}" type="datetimeFigureOut">
              <a:rPr lang="en-KE" smtClean="0"/>
              <a:t>19/09/2024</a:t>
            </a:fld>
            <a:endParaRPr lang="en-KE"/>
          </a:p>
        </p:txBody>
      </p:sp>
      <p:sp>
        <p:nvSpPr>
          <p:cNvPr id="8" name="Footer Placeholder 7">
            <a:extLst>
              <a:ext uri="{FF2B5EF4-FFF2-40B4-BE49-F238E27FC236}">
                <a16:creationId xmlns:a16="http://schemas.microsoft.com/office/drawing/2014/main" id="{99652483-5FA6-43D2-BF86-F29DB13C24F3}"/>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82B36944-D756-8BB9-B159-DE18D34B7D0F}"/>
              </a:ext>
            </a:extLst>
          </p:cNvPr>
          <p:cNvSpPr>
            <a:spLocks noGrp="1"/>
          </p:cNvSpPr>
          <p:nvPr>
            <p:ph type="sldNum" sz="quarter" idx="12"/>
          </p:nvPr>
        </p:nvSpPr>
        <p:spPr/>
        <p:txBody>
          <a:bodyPr/>
          <a:lstStyle/>
          <a:p>
            <a:fld id="{5E4FAD41-4F80-1A40-A174-D8943FAC207C}" type="slidenum">
              <a:rPr lang="en-KE" smtClean="0"/>
              <a:t>‹#›</a:t>
            </a:fld>
            <a:endParaRPr lang="en-KE"/>
          </a:p>
        </p:txBody>
      </p:sp>
    </p:spTree>
    <p:extLst>
      <p:ext uri="{BB962C8B-B14F-4D97-AF65-F5344CB8AC3E}">
        <p14:creationId xmlns:p14="http://schemas.microsoft.com/office/powerpoint/2010/main" val="197101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EC07F-2D78-BDFC-137A-E39AFF1373B1}"/>
              </a:ext>
            </a:extLst>
          </p:cNvPr>
          <p:cNvSpPr>
            <a:spLocks noGrp="1"/>
          </p:cNvSpPr>
          <p:nvPr>
            <p:ph type="title"/>
          </p:nvPr>
        </p:nvSpPr>
        <p:spPr/>
        <p:txBody>
          <a:bodyPr/>
          <a:lstStyle/>
          <a:p>
            <a:r>
              <a:rPr lang="en-GB"/>
              <a:t>Click to edit Master title style</a:t>
            </a:r>
            <a:endParaRPr lang="en-KE"/>
          </a:p>
        </p:txBody>
      </p:sp>
      <p:sp>
        <p:nvSpPr>
          <p:cNvPr id="3" name="Date Placeholder 2">
            <a:extLst>
              <a:ext uri="{FF2B5EF4-FFF2-40B4-BE49-F238E27FC236}">
                <a16:creationId xmlns:a16="http://schemas.microsoft.com/office/drawing/2014/main" id="{D79E27A5-E8F4-8FBD-2C17-BF02FEAE31E3}"/>
              </a:ext>
            </a:extLst>
          </p:cNvPr>
          <p:cNvSpPr>
            <a:spLocks noGrp="1"/>
          </p:cNvSpPr>
          <p:nvPr>
            <p:ph type="dt" sz="half" idx="10"/>
          </p:nvPr>
        </p:nvSpPr>
        <p:spPr/>
        <p:txBody>
          <a:bodyPr/>
          <a:lstStyle/>
          <a:p>
            <a:fld id="{29A70EA0-DA06-FE4D-97C4-EE248E890629}" type="datetimeFigureOut">
              <a:rPr lang="en-KE" smtClean="0"/>
              <a:t>19/09/2024</a:t>
            </a:fld>
            <a:endParaRPr lang="en-KE"/>
          </a:p>
        </p:txBody>
      </p:sp>
      <p:sp>
        <p:nvSpPr>
          <p:cNvPr id="4" name="Footer Placeholder 3">
            <a:extLst>
              <a:ext uri="{FF2B5EF4-FFF2-40B4-BE49-F238E27FC236}">
                <a16:creationId xmlns:a16="http://schemas.microsoft.com/office/drawing/2014/main" id="{5A53533E-57C7-EBE5-5299-BFF27B96902B}"/>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328799B6-EAB6-3CB5-3E8B-5C635CDF9E2A}"/>
              </a:ext>
            </a:extLst>
          </p:cNvPr>
          <p:cNvSpPr>
            <a:spLocks noGrp="1"/>
          </p:cNvSpPr>
          <p:nvPr>
            <p:ph type="sldNum" sz="quarter" idx="12"/>
          </p:nvPr>
        </p:nvSpPr>
        <p:spPr/>
        <p:txBody>
          <a:bodyPr/>
          <a:lstStyle/>
          <a:p>
            <a:fld id="{5E4FAD41-4F80-1A40-A174-D8943FAC207C}" type="slidenum">
              <a:rPr lang="en-KE" smtClean="0"/>
              <a:t>‹#›</a:t>
            </a:fld>
            <a:endParaRPr lang="en-KE"/>
          </a:p>
        </p:txBody>
      </p:sp>
    </p:spTree>
    <p:extLst>
      <p:ext uri="{BB962C8B-B14F-4D97-AF65-F5344CB8AC3E}">
        <p14:creationId xmlns:p14="http://schemas.microsoft.com/office/powerpoint/2010/main" val="782983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F1836AE-F896-ACDF-CCA9-D25B7A74B911}"/>
              </a:ext>
            </a:extLst>
          </p:cNvPr>
          <p:cNvSpPr>
            <a:spLocks noGrp="1"/>
          </p:cNvSpPr>
          <p:nvPr>
            <p:ph type="dt" sz="half" idx="10"/>
          </p:nvPr>
        </p:nvSpPr>
        <p:spPr/>
        <p:txBody>
          <a:bodyPr/>
          <a:lstStyle/>
          <a:p>
            <a:fld id="{29A70EA0-DA06-FE4D-97C4-EE248E890629}" type="datetimeFigureOut">
              <a:rPr lang="en-KE" smtClean="0"/>
              <a:t>19/09/2024</a:t>
            </a:fld>
            <a:endParaRPr lang="en-KE"/>
          </a:p>
        </p:txBody>
      </p:sp>
      <p:sp>
        <p:nvSpPr>
          <p:cNvPr id="3" name="Footer Placeholder 2">
            <a:extLst>
              <a:ext uri="{FF2B5EF4-FFF2-40B4-BE49-F238E27FC236}">
                <a16:creationId xmlns:a16="http://schemas.microsoft.com/office/drawing/2014/main" id="{69402A4A-BFCB-ED27-B0F6-8F11420F8B9C}"/>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28F5260B-1C7C-8AF5-40EE-425B9BD60E29}"/>
              </a:ext>
            </a:extLst>
          </p:cNvPr>
          <p:cNvSpPr>
            <a:spLocks noGrp="1"/>
          </p:cNvSpPr>
          <p:nvPr>
            <p:ph type="sldNum" sz="quarter" idx="12"/>
          </p:nvPr>
        </p:nvSpPr>
        <p:spPr/>
        <p:txBody>
          <a:bodyPr/>
          <a:lstStyle/>
          <a:p>
            <a:fld id="{5E4FAD41-4F80-1A40-A174-D8943FAC207C}" type="slidenum">
              <a:rPr lang="en-KE" smtClean="0"/>
              <a:t>‹#›</a:t>
            </a:fld>
            <a:endParaRPr lang="en-KE"/>
          </a:p>
        </p:txBody>
      </p:sp>
    </p:spTree>
    <p:extLst>
      <p:ext uri="{BB962C8B-B14F-4D97-AF65-F5344CB8AC3E}">
        <p14:creationId xmlns:p14="http://schemas.microsoft.com/office/powerpoint/2010/main" val="3711974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D484E-1A8B-BC42-AC6B-BBA613A0754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Content Placeholder 2">
            <a:extLst>
              <a:ext uri="{FF2B5EF4-FFF2-40B4-BE49-F238E27FC236}">
                <a16:creationId xmlns:a16="http://schemas.microsoft.com/office/drawing/2014/main" id="{3E0DE9E5-33E8-391D-12EB-0372DA5105F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Text Placeholder 3">
            <a:extLst>
              <a:ext uri="{FF2B5EF4-FFF2-40B4-BE49-F238E27FC236}">
                <a16:creationId xmlns:a16="http://schemas.microsoft.com/office/drawing/2014/main" id="{CCEDC0CB-5270-6970-7879-F997339AA1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74C7562-B64C-979B-4EDF-3AD69668DC4C}"/>
              </a:ext>
            </a:extLst>
          </p:cNvPr>
          <p:cNvSpPr>
            <a:spLocks noGrp="1"/>
          </p:cNvSpPr>
          <p:nvPr>
            <p:ph type="dt" sz="half" idx="10"/>
          </p:nvPr>
        </p:nvSpPr>
        <p:spPr/>
        <p:txBody>
          <a:bodyPr/>
          <a:lstStyle/>
          <a:p>
            <a:fld id="{29A70EA0-DA06-FE4D-97C4-EE248E890629}" type="datetimeFigureOut">
              <a:rPr lang="en-KE" smtClean="0"/>
              <a:t>19/09/2024</a:t>
            </a:fld>
            <a:endParaRPr lang="en-KE"/>
          </a:p>
        </p:txBody>
      </p:sp>
      <p:sp>
        <p:nvSpPr>
          <p:cNvPr id="6" name="Footer Placeholder 5">
            <a:extLst>
              <a:ext uri="{FF2B5EF4-FFF2-40B4-BE49-F238E27FC236}">
                <a16:creationId xmlns:a16="http://schemas.microsoft.com/office/drawing/2014/main" id="{1725CDA6-A435-35DC-0A40-14D6BCBE889A}"/>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9E760723-C9DF-D7CF-2115-4D84B4514C8A}"/>
              </a:ext>
            </a:extLst>
          </p:cNvPr>
          <p:cNvSpPr>
            <a:spLocks noGrp="1"/>
          </p:cNvSpPr>
          <p:nvPr>
            <p:ph type="sldNum" sz="quarter" idx="12"/>
          </p:nvPr>
        </p:nvSpPr>
        <p:spPr/>
        <p:txBody>
          <a:bodyPr/>
          <a:lstStyle/>
          <a:p>
            <a:fld id="{5E4FAD41-4F80-1A40-A174-D8943FAC207C}" type="slidenum">
              <a:rPr lang="en-KE" smtClean="0"/>
              <a:t>‹#›</a:t>
            </a:fld>
            <a:endParaRPr lang="en-KE"/>
          </a:p>
        </p:txBody>
      </p:sp>
    </p:spTree>
    <p:extLst>
      <p:ext uri="{BB962C8B-B14F-4D97-AF65-F5344CB8AC3E}">
        <p14:creationId xmlns:p14="http://schemas.microsoft.com/office/powerpoint/2010/main" val="1633925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353CC-F26F-265F-4567-10724DA21CC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Picture Placeholder 2">
            <a:extLst>
              <a:ext uri="{FF2B5EF4-FFF2-40B4-BE49-F238E27FC236}">
                <a16:creationId xmlns:a16="http://schemas.microsoft.com/office/drawing/2014/main" id="{B7CB4D10-BC9C-07B3-4655-3A64DCFD00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482ED9AF-3453-2087-D5D6-1115389EB9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A9461F5-3DFC-6366-32F7-00B8F7A4F237}"/>
              </a:ext>
            </a:extLst>
          </p:cNvPr>
          <p:cNvSpPr>
            <a:spLocks noGrp="1"/>
          </p:cNvSpPr>
          <p:nvPr>
            <p:ph type="dt" sz="half" idx="10"/>
          </p:nvPr>
        </p:nvSpPr>
        <p:spPr/>
        <p:txBody>
          <a:bodyPr/>
          <a:lstStyle/>
          <a:p>
            <a:fld id="{29A70EA0-DA06-FE4D-97C4-EE248E890629}" type="datetimeFigureOut">
              <a:rPr lang="en-KE" smtClean="0"/>
              <a:t>19/09/2024</a:t>
            </a:fld>
            <a:endParaRPr lang="en-KE"/>
          </a:p>
        </p:txBody>
      </p:sp>
      <p:sp>
        <p:nvSpPr>
          <p:cNvPr id="6" name="Footer Placeholder 5">
            <a:extLst>
              <a:ext uri="{FF2B5EF4-FFF2-40B4-BE49-F238E27FC236}">
                <a16:creationId xmlns:a16="http://schemas.microsoft.com/office/drawing/2014/main" id="{65D31E8D-13AF-4E9B-412B-1AAB3C6B7C23}"/>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9C1F06E8-8430-697D-25D2-03A3B2708785}"/>
              </a:ext>
            </a:extLst>
          </p:cNvPr>
          <p:cNvSpPr>
            <a:spLocks noGrp="1"/>
          </p:cNvSpPr>
          <p:nvPr>
            <p:ph type="sldNum" sz="quarter" idx="12"/>
          </p:nvPr>
        </p:nvSpPr>
        <p:spPr/>
        <p:txBody>
          <a:bodyPr/>
          <a:lstStyle/>
          <a:p>
            <a:fld id="{5E4FAD41-4F80-1A40-A174-D8943FAC207C}" type="slidenum">
              <a:rPr lang="en-KE" smtClean="0"/>
              <a:t>‹#›</a:t>
            </a:fld>
            <a:endParaRPr lang="en-KE"/>
          </a:p>
        </p:txBody>
      </p:sp>
    </p:spTree>
    <p:extLst>
      <p:ext uri="{BB962C8B-B14F-4D97-AF65-F5344CB8AC3E}">
        <p14:creationId xmlns:p14="http://schemas.microsoft.com/office/powerpoint/2010/main" val="3726720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64F1F-88A9-8E27-3946-93D57EFE33BD}"/>
              </a:ext>
            </a:extLst>
          </p:cNvPr>
          <p:cNvSpPr>
            <a:spLocks noGrp="1"/>
          </p:cNvSpPr>
          <p:nvPr>
            <p:ph type="title"/>
          </p:nvPr>
        </p:nvSpPr>
        <p:spPr/>
        <p:txBody>
          <a:bodyPr/>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FCB0C6D1-090A-61FE-9231-ED25C8691EB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EEC3F8FC-38D3-8FA1-D1E0-CADBEDBD40F7}"/>
              </a:ext>
            </a:extLst>
          </p:cNvPr>
          <p:cNvSpPr>
            <a:spLocks noGrp="1"/>
          </p:cNvSpPr>
          <p:nvPr>
            <p:ph type="dt" sz="half" idx="10"/>
          </p:nvPr>
        </p:nvSpPr>
        <p:spPr/>
        <p:txBody>
          <a:bodyPr/>
          <a:lstStyle/>
          <a:p>
            <a:fld id="{29A70EA0-DA06-FE4D-97C4-EE248E890629}" type="datetimeFigureOut">
              <a:rPr lang="en-KE" smtClean="0"/>
              <a:t>19/09/2024</a:t>
            </a:fld>
            <a:endParaRPr lang="en-KE"/>
          </a:p>
        </p:txBody>
      </p:sp>
      <p:sp>
        <p:nvSpPr>
          <p:cNvPr id="5" name="Footer Placeholder 4">
            <a:extLst>
              <a:ext uri="{FF2B5EF4-FFF2-40B4-BE49-F238E27FC236}">
                <a16:creationId xmlns:a16="http://schemas.microsoft.com/office/drawing/2014/main" id="{978D4CCB-4CE5-7111-E568-16D9FFB15EBF}"/>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5A687724-A687-4838-E125-E21755276443}"/>
              </a:ext>
            </a:extLst>
          </p:cNvPr>
          <p:cNvSpPr>
            <a:spLocks noGrp="1"/>
          </p:cNvSpPr>
          <p:nvPr>
            <p:ph type="sldNum" sz="quarter" idx="12"/>
          </p:nvPr>
        </p:nvSpPr>
        <p:spPr/>
        <p:txBody>
          <a:bodyPr/>
          <a:lstStyle/>
          <a:p>
            <a:fld id="{5E4FAD41-4F80-1A40-A174-D8943FAC207C}" type="slidenum">
              <a:rPr lang="en-KE" smtClean="0"/>
              <a:t>‹#›</a:t>
            </a:fld>
            <a:endParaRPr lang="en-KE"/>
          </a:p>
        </p:txBody>
      </p:sp>
    </p:spTree>
    <p:extLst>
      <p:ext uri="{BB962C8B-B14F-4D97-AF65-F5344CB8AC3E}">
        <p14:creationId xmlns:p14="http://schemas.microsoft.com/office/powerpoint/2010/main" val="64085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31FA169-485F-7DC4-C0BA-911A90A4D37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06DCF7B6-3E0C-F57A-4793-C472ADC167B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D74DEE84-DBA9-589C-6EAB-71C665F089F5}"/>
              </a:ext>
            </a:extLst>
          </p:cNvPr>
          <p:cNvSpPr>
            <a:spLocks noGrp="1"/>
          </p:cNvSpPr>
          <p:nvPr>
            <p:ph type="dt" sz="half" idx="10"/>
          </p:nvPr>
        </p:nvSpPr>
        <p:spPr/>
        <p:txBody>
          <a:bodyPr/>
          <a:lstStyle/>
          <a:p>
            <a:fld id="{29A70EA0-DA06-FE4D-97C4-EE248E890629}" type="datetimeFigureOut">
              <a:rPr lang="en-KE" smtClean="0"/>
              <a:t>19/09/2024</a:t>
            </a:fld>
            <a:endParaRPr lang="en-KE"/>
          </a:p>
        </p:txBody>
      </p:sp>
      <p:sp>
        <p:nvSpPr>
          <p:cNvPr id="5" name="Footer Placeholder 4">
            <a:extLst>
              <a:ext uri="{FF2B5EF4-FFF2-40B4-BE49-F238E27FC236}">
                <a16:creationId xmlns:a16="http://schemas.microsoft.com/office/drawing/2014/main" id="{F19B41EA-38D1-A670-6FBA-516D4EA5B10B}"/>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F500C655-6F69-46FE-698B-C1D451BC77E4}"/>
              </a:ext>
            </a:extLst>
          </p:cNvPr>
          <p:cNvSpPr>
            <a:spLocks noGrp="1"/>
          </p:cNvSpPr>
          <p:nvPr>
            <p:ph type="sldNum" sz="quarter" idx="12"/>
          </p:nvPr>
        </p:nvSpPr>
        <p:spPr/>
        <p:txBody>
          <a:bodyPr/>
          <a:lstStyle/>
          <a:p>
            <a:fld id="{5E4FAD41-4F80-1A40-A174-D8943FAC207C}" type="slidenum">
              <a:rPr lang="en-KE" smtClean="0"/>
              <a:t>‹#›</a:t>
            </a:fld>
            <a:endParaRPr lang="en-KE"/>
          </a:p>
        </p:txBody>
      </p:sp>
    </p:spTree>
    <p:extLst>
      <p:ext uri="{BB962C8B-B14F-4D97-AF65-F5344CB8AC3E}">
        <p14:creationId xmlns:p14="http://schemas.microsoft.com/office/powerpoint/2010/main" val="2175965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CA8BD-8B80-4562-9E46-008B7F9F36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KE"/>
          </a:p>
        </p:txBody>
      </p:sp>
      <p:sp>
        <p:nvSpPr>
          <p:cNvPr id="3" name="Text Placeholder 2">
            <a:extLst>
              <a:ext uri="{FF2B5EF4-FFF2-40B4-BE49-F238E27FC236}">
                <a16:creationId xmlns:a16="http://schemas.microsoft.com/office/drawing/2014/main" id="{1EFBD9A4-E1CE-B98D-7A57-07F78263E5C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A7165CF9-2DE3-6832-D978-9465F23FAA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70EA0-DA06-FE4D-97C4-EE248E890629}" type="datetimeFigureOut">
              <a:rPr lang="en-KE" smtClean="0"/>
              <a:t>19/09/2024</a:t>
            </a:fld>
            <a:endParaRPr lang="en-KE"/>
          </a:p>
        </p:txBody>
      </p:sp>
      <p:sp>
        <p:nvSpPr>
          <p:cNvPr id="5" name="Footer Placeholder 4">
            <a:extLst>
              <a:ext uri="{FF2B5EF4-FFF2-40B4-BE49-F238E27FC236}">
                <a16:creationId xmlns:a16="http://schemas.microsoft.com/office/drawing/2014/main" id="{439E29FD-C346-BF0A-120B-47E7706C96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E5E1B2C0-07D7-1A65-CF8F-293E5536C69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4FAD41-4F80-1A40-A174-D8943FAC207C}" type="slidenum">
              <a:rPr lang="en-KE" smtClean="0"/>
              <a:t>‹#›</a:t>
            </a:fld>
            <a:endParaRPr lang="en-KE"/>
          </a:p>
        </p:txBody>
      </p:sp>
    </p:spTree>
    <p:extLst>
      <p:ext uri="{BB962C8B-B14F-4D97-AF65-F5344CB8AC3E}">
        <p14:creationId xmlns:p14="http://schemas.microsoft.com/office/powerpoint/2010/main" val="38412590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pxfuel.com/en/search?q=analysing"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courses.lumenlearning.com/ivytech-engl112-2/chapter/the-research-process/"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commons.wikimedia.org/wiki/file:background-clouds.jpg"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doi.org/10.1080/" TargetMode="External"/><Relationship Id="rId2" Type="http://schemas.openxmlformats.org/officeDocument/2006/relationships/hyperlink" Target="https://psycnet.apa.org/doi/10.1080/0363775032000179106"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doi.org/10.1093/hcr/" TargetMode="External"/><Relationship Id="rId2" Type="http://schemas.openxmlformats.org/officeDocument/2006/relationships/hyperlink" Target="https://www.scholars.northwestern.edu/en/publications/trends-and-prospects-in-persuasion-theory-and-research" TargetMode="External"/><Relationship Id="rId1" Type="http://schemas.openxmlformats.org/officeDocument/2006/relationships/slideLayout" Target="../slideLayouts/slideLayout2.xml"/><Relationship Id="rId4" Type="http://schemas.openxmlformats.org/officeDocument/2006/relationships/hyperlink" Target="https://psycnet.apa.org/doi/10.1093/hcr/30.3.361"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s://svgsilh.com/e91e63/image/394180.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89B1C-4A60-23B0-830C-2CFC1EFD2D3C}"/>
              </a:ext>
            </a:extLst>
          </p:cNvPr>
          <p:cNvSpPr>
            <a:spLocks noGrp="1"/>
          </p:cNvSpPr>
          <p:nvPr>
            <p:ph type="ctrTitle"/>
          </p:nvPr>
        </p:nvSpPr>
        <p:spPr/>
        <p:txBody>
          <a:bodyPr/>
          <a:lstStyle/>
          <a:p>
            <a:r>
              <a:rPr lang="en-KE" b="1" dirty="0"/>
              <a:t>COMMUNICATION RESEARCH</a:t>
            </a:r>
          </a:p>
        </p:txBody>
      </p:sp>
      <p:sp>
        <p:nvSpPr>
          <p:cNvPr id="3" name="Subtitle 2">
            <a:extLst>
              <a:ext uri="{FF2B5EF4-FFF2-40B4-BE49-F238E27FC236}">
                <a16:creationId xmlns:a16="http://schemas.microsoft.com/office/drawing/2014/main" id="{F6E654FF-E01A-C467-1909-4574DDF663DC}"/>
              </a:ext>
            </a:extLst>
          </p:cNvPr>
          <p:cNvSpPr>
            <a:spLocks noGrp="1"/>
          </p:cNvSpPr>
          <p:nvPr>
            <p:ph type="subTitle" idx="1"/>
          </p:nvPr>
        </p:nvSpPr>
        <p:spPr/>
        <p:txBody>
          <a:bodyPr/>
          <a:lstStyle/>
          <a:p>
            <a:r>
              <a:rPr lang="en-KE" b="1" dirty="0"/>
              <a:t>WEEK 1: INTRODUCTION TO COMMUNICATION RESEARCH</a:t>
            </a:r>
          </a:p>
          <a:p>
            <a:r>
              <a:rPr lang="en-KE" sz="1800" b="1" dirty="0"/>
              <a:t>DR. SUSAN MWANGI</a:t>
            </a:r>
          </a:p>
          <a:p>
            <a:r>
              <a:rPr lang="en-KE" sz="1800" b="1" dirty="0"/>
              <a:t>ST. PAUL’S UNIVERSITY</a:t>
            </a:r>
          </a:p>
        </p:txBody>
      </p:sp>
      <p:pic>
        <p:nvPicPr>
          <p:cNvPr id="7" name="Picture 6">
            <a:extLst>
              <a:ext uri="{FF2B5EF4-FFF2-40B4-BE49-F238E27FC236}">
                <a16:creationId xmlns:a16="http://schemas.microsoft.com/office/drawing/2014/main" id="{35DEB561-C4E3-58DF-6540-41EF5ECB8792}"/>
              </a:ext>
            </a:extLst>
          </p:cNvPr>
          <p:cNvPicPr>
            <a:picLocks noChangeAspect="1"/>
          </p:cNvPicPr>
          <p:nvPr/>
        </p:nvPicPr>
        <p:blipFill>
          <a:blip r:embed="rId2"/>
          <a:stretch>
            <a:fillRect/>
          </a:stretch>
        </p:blipFill>
        <p:spPr>
          <a:xfrm>
            <a:off x="228601" y="4596606"/>
            <a:ext cx="3600449" cy="2019300"/>
          </a:xfrm>
          <a:prstGeom prst="rect">
            <a:avLst/>
          </a:prstGeom>
        </p:spPr>
      </p:pic>
    </p:spTree>
    <p:extLst>
      <p:ext uri="{BB962C8B-B14F-4D97-AF65-F5344CB8AC3E}">
        <p14:creationId xmlns:p14="http://schemas.microsoft.com/office/powerpoint/2010/main" val="17102790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15A0C-051B-C7B9-135A-DA9BAD3636A5}"/>
              </a:ext>
            </a:extLst>
          </p:cNvPr>
          <p:cNvSpPr>
            <a:spLocks noGrp="1"/>
          </p:cNvSpPr>
          <p:nvPr>
            <p:ph type="title"/>
          </p:nvPr>
        </p:nvSpPr>
        <p:spPr>
          <a:xfrm>
            <a:off x="838200" y="365125"/>
            <a:ext cx="10515600" cy="1160463"/>
          </a:xfrm>
        </p:spPr>
        <p:txBody>
          <a:bodyPr>
            <a:normAutofit/>
          </a:bodyPr>
          <a:lstStyle/>
          <a:p>
            <a:r>
              <a:rPr lang="en-KE" sz="4800" b="1" dirty="0">
                <a:latin typeface="Times New Roman" panose="02020603050405020304" pitchFamily="18" charset="0"/>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id="{C19412E3-62A7-5883-A93B-EE3BE4AA7B66}"/>
              </a:ext>
            </a:extLst>
          </p:cNvPr>
          <p:cNvSpPr>
            <a:spLocks noGrp="1"/>
          </p:cNvSpPr>
          <p:nvPr>
            <p:ph idx="1"/>
          </p:nvPr>
        </p:nvSpPr>
        <p:spPr>
          <a:xfrm>
            <a:off x="495300" y="1525587"/>
            <a:ext cx="10515600" cy="4403725"/>
          </a:xfrm>
          <a:solidFill>
            <a:srgbClr val="F6F3FF"/>
          </a:solidFill>
        </p:spPr>
        <p:txBody>
          <a:bodyPr>
            <a:normAutofit lnSpcReduction="10000"/>
          </a:bodyPr>
          <a:lstStyle/>
          <a:p>
            <a:pPr marL="0" indent="0" algn="just">
              <a:buNone/>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lesson introduces the learner to introduction to Communication research and commonly used concepts in research.</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Many scholars have de</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fined</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research in various ways,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depending on</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the type and the area</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of study</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The word research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is made up of two parts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‘Re’ and ‘Search’. The word search means trying to find something by looking for it in a careful and thorough way.</a:t>
            </a:r>
            <a:r>
              <a:rPr lang="en-KE" sz="2400" dirty="0">
                <a:effectLst/>
                <a:latin typeface="Times New Roman" panose="02020603050405020304" pitchFamily="18" charset="0"/>
                <a:cs typeface="Times New Roman" panose="02020603050405020304" pitchFamily="18" charset="0"/>
              </a:rPr>
              <a:t> </a:t>
            </a:r>
          </a:p>
          <a:p>
            <a:pPr marL="0" indent="0" algn="just">
              <a:buNone/>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Searching may not have a systematic way of looking for the solution. ‘Re’ implies to repeat an activity. Research means looking for a solution for a given problem</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and this can done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repeatedly. Research begins when we want to know something. It is concerned with increasing our understanding of our environment. </a:t>
            </a:r>
          </a:p>
          <a:p>
            <a:pPr marL="0" indent="0" algn="just">
              <a:buNone/>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Research provides us with information and knowledge needed for problem solving and decision making. It is done to uncover new information, update current knowledge and to determine facts from non-factual information or misleading ideas about a phenomenon.</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48671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BE457-EEDE-A8E1-5BD7-EA1B2C5951D0}"/>
              </a:ext>
            </a:extLst>
          </p:cNvPr>
          <p:cNvSpPr>
            <a:spLocks noGrp="1"/>
          </p:cNvSpPr>
          <p:nvPr>
            <p:ph type="title"/>
          </p:nvPr>
        </p:nvSpPr>
        <p:spPr/>
        <p:txBody>
          <a:bodyPr>
            <a:normAutofit fontScale="90000"/>
          </a:bodyPr>
          <a:lstStyle/>
          <a:p>
            <a:r>
              <a:rPr lang="en-US" sz="4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a:t>
            </a:r>
            <a:r>
              <a:rPr lang="en-KE" sz="4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ntended </a:t>
            </a:r>
            <a:r>
              <a:rPr lang="en-US" sz="4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L</a:t>
            </a:r>
            <a:r>
              <a:rPr lang="en-KE" sz="4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earning </a:t>
            </a:r>
            <a:r>
              <a:rPr lang="en-US" sz="53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O</a:t>
            </a:r>
            <a:r>
              <a:rPr lang="en-KE" sz="53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bjectives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4" name="Rectangle 3">
            <a:extLst>
              <a:ext uri="{FF2B5EF4-FFF2-40B4-BE49-F238E27FC236}">
                <a16:creationId xmlns:a16="http://schemas.microsoft.com/office/drawing/2014/main" id="{2AF161C3-04C1-0A5E-0F14-80039324197A}"/>
              </a:ext>
            </a:extLst>
          </p:cNvPr>
          <p:cNvSpPr/>
          <p:nvPr/>
        </p:nvSpPr>
        <p:spPr>
          <a:xfrm>
            <a:off x="749300" y="1358900"/>
            <a:ext cx="10972800" cy="440690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3" name="Content Placeholder 2">
            <a:extLst>
              <a:ext uri="{FF2B5EF4-FFF2-40B4-BE49-F238E27FC236}">
                <a16:creationId xmlns:a16="http://schemas.microsoft.com/office/drawing/2014/main" id="{8B0FB8D4-736C-840A-7824-E7BEB803EEDD}"/>
              </a:ext>
            </a:extLst>
          </p:cNvPr>
          <p:cNvSpPr>
            <a:spLocks noGrp="1"/>
          </p:cNvSpPr>
          <p:nvPr>
            <p:ph idx="1"/>
          </p:nvPr>
        </p:nvSpPr>
        <p:spPr/>
        <p:txBody>
          <a:bodyPr/>
          <a:lstStyle/>
          <a:p>
            <a:pPr algn="just">
              <a:lnSpc>
                <a:spcPct val="150000"/>
              </a:lnSpc>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the end of th</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lesson</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learner should be to:</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50000"/>
              </a:lnSpc>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Define various concepts that are commonly used in Communication research.</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50000"/>
              </a:lnSpc>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Discuss the purpose, characteristics and goals of Communication research.</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50000"/>
              </a:lnSpc>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Explain the scientific approach to research</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53840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F9DE8-AA92-7E62-2BC0-4BA8B50F07CD}"/>
              </a:ext>
            </a:extLst>
          </p:cNvPr>
          <p:cNvSpPr>
            <a:spLocks noGrp="1"/>
          </p:cNvSpPr>
          <p:nvPr>
            <p:ph type="title"/>
          </p:nvPr>
        </p:nvSpPr>
        <p:spPr/>
        <p:txBody>
          <a:bodyPr>
            <a:noAutofit/>
          </a:bodyPr>
          <a:lstStyle/>
          <a:p>
            <a:r>
              <a:rPr lang="en-US" sz="48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What is Research?</a:t>
            </a:r>
            <a:br>
              <a:rPr lang="en-KE" sz="4800" dirty="0">
                <a:effectLst/>
                <a:latin typeface="Calibri" panose="020F0502020204030204" pitchFamily="34" charset="0"/>
                <a:ea typeface="Calibri" panose="020F0502020204030204" pitchFamily="34" charset="0"/>
                <a:cs typeface="Times New Roman" panose="02020603050405020304" pitchFamily="18" charset="0"/>
              </a:rPr>
            </a:br>
            <a:endParaRPr lang="en-KE" sz="4800" dirty="0"/>
          </a:p>
        </p:txBody>
      </p:sp>
      <p:sp>
        <p:nvSpPr>
          <p:cNvPr id="3" name="Content Placeholder 2">
            <a:extLst>
              <a:ext uri="{FF2B5EF4-FFF2-40B4-BE49-F238E27FC236}">
                <a16:creationId xmlns:a16="http://schemas.microsoft.com/office/drawing/2014/main" id="{D6B59CF9-8F26-E2AF-4172-7F9F64012823}"/>
              </a:ext>
            </a:extLst>
          </p:cNvPr>
          <p:cNvSpPr>
            <a:spLocks noGrp="1"/>
          </p:cNvSpPr>
          <p:nvPr>
            <p:ph idx="1"/>
          </p:nvPr>
        </p:nvSpPr>
        <p:spPr>
          <a:xfrm>
            <a:off x="838200" y="1514475"/>
            <a:ext cx="10515600" cy="4662488"/>
          </a:xfrm>
          <a:solidFill>
            <a:srgbClr val="F2FEFF"/>
          </a:solidFill>
        </p:spPr>
        <p:txBody>
          <a:bodyPr/>
          <a:lstStyle/>
          <a:p>
            <a:r>
              <a:rPr lang="en-US" sz="2400" dirty="0">
                <a:solidFill>
                  <a:srgbClr val="000000"/>
                </a:solidFill>
                <a:effectLst/>
                <a:latin typeface="Times New Roman" panose="02020603050405020304" pitchFamily="18" charset="0"/>
                <a:ea typeface="Times New Roman" panose="02020603050405020304" pitchFamily="18" charset="0"/>
              </a:rPr>
              <a:t>Research</a:t>
            </a:r>
            <a:r>
              <a:rPr lang="en-US" sz="2400" b="1" dirty="0">
                <a:solidFill>
                  <a:srgbClr val="000000"/>
                </a:solidFill>
                <a:effectLst/>
                <a:latin typeface="Times New Roman" panose="02020603050405020304" pitchFamily="18" charset="0"/>
                <a:ea typeface="Times New Roman" panose="02020603050405020304" pitchFamily="18" charset="0"/>
              </a:rPr>
              <a:t> </a:t>
            </a:r>
            <a:r>
              <a:rPr lang="en-US" sz="2400" dirty="0">
                <a:solidFill>
                  <a:srgbClr val="000000"/>
                </a:solidFill>
                <a:effectLst/>
                <a:latin typeface="Times New Roman" panose="02020603050405020304" pitchFamily="18" charset="0"/>
                <a:ea typeface="Times New Roman" panose="02020603050405020304" pitchFamily="18" charset="0"/>
              </a:rPr>
              <a:t>can be defined as</a:t>
            </a:r>
            <a:r>
              <a:rPr lang="en-KE" sz="2400" dirty="0">
                <a:solidFill>
                  <a:srgbClr val="000000"/>
                </a:solidFill>
                <a:effectLst/>
                <a:latin typeface="Times New Roman" panose="02020603050405020304" pitchFamily="18" charset="0"/>
                <a:ea typeface="Times New Roman" panose="02020603050405020304" pitchFamily="18" charset="0"/>
              </a:rPr>
              <a:t> the discovery of answers to questions through the application of scientific and systematic procedures. </a:t>
            </a:r>
            <a:r>
              <a:rPr lang="en-US" sz="2400" dirty="0">
                <a:solidFill>
                  <a:srgbClr val="000000"/>
                </a:solidFill>
                <a:effectLst/>
                <a:latin typeface="Times New Roman" panose="02020603050405020304" pitchFamily="18" charset="0"/>
                <a:ea typeface="Times New Roman" panose="02020603050405020304" pitchFamily="18" charset="0"/>
              </a:rPr>
              <a:t>With</a:t>
            </a:r>
            <a:r>
              <a:rPr lang="en-KE" sz="2400" dirty="0">
                <a:solidFill>
                  <a:srgbClr val="000000"/>
                </a:solidFill>
                <a:effectLst/>
                <a:latin typeface="Times New Roman" panose="02020603050405020304" pitchFamily="18" charset="0"/>
                <a:ea typeface="Times New Roman" panose="02020603050405020304" pitchFamily="18" charset="0"/>
              </a:rPr>
              <a:t> this basic definition of research, you can see that </a:t>
            </a:r>
            <a:r>
              <a:rPr lang="en-US" sz="2400" dirty="0">
                <a:solidFill>
                  <a:srgbClr val="000000"/>
                </a:solidFill>
                <a:effectLst/>
                <a:latin typeface="Times New Roman" panose="02020603050405020304" pitchFamily="18" charset="0"/>
                <a:ea typeface="Times New Roman" panose="02020603050405020304" pitchFamily="18" charset="0"/>
              </a:rPr>
              <a:t>we all </a:t>
            </a:r>
            <a:r>
              <a:rPr lang="en-KE" sz="2400" dirty="0">
                <a:solidFill>
                  <a:srgbClr val="000000"/>
                </a:solidFill>
                <a:effectLst/>
                <a:latin typeface="Times New Roman" panose="02020603050405020304" pitchFamily="18" charset="0"/>
                <a:ea typeface="Times New Roman" panose="02020603050405020304" pitchFamily="18" charset="0"/>
              </a:rPr>
              <a:t>probably come into contact with several forms of research </a:t>
            </a:r>
            <a:r>
              <a:rPr lang="en-US" sz="2400" dirty="0">
                <a:solidFill>
                  <a:srgbClr val="000000"/>
                </a:solidFill>
                <a:effectLst/>
                <a:latin typeface="Times New Roman" panose="02020603050405020304" pitchFamily="18" charset="0"/>
                <a:ea typeface="Times New Roman" panose="02020603050405020304" pitchFamily="18" charset="0"/>
              </a:rPr>
              <a:t>in our daily activities</a:t>
            </a:r>
            <a:r>
              <a:rPr lang="en-KE" sz="2400" dirty="0">
                <a:solidFill>
                  <a:srgbClr val="000000"/>
                </a:solidFill>
                <a:effectLst/>
                <a:latin typeface="Times New Roman" panose="02020603050405020304" pitchFamily="18" charset="0"/>
                <a:ea typeface="Times New Roman" panose="02020603050405020304" pitchFamily="18" charset="0"/>
              </a:rPr>
              <a:t>. </a:t>
            </a:r>
          </a:p>
          <a:p>
            <a:r>
              <a:rPr lang="en-KE" sz="2400" dirty="0">
                <a:solidFill>
                  <a:srgbClr val="000000"/>
                </a:solidFill>
                <a:effectLst/>
                <a:latin typeface="Times New Roman" panose="02020603050405020304" pitchFamily="18" charset="0"/>
                <a:ea typeface="Times New Roman" panose="02020603050405020304" pitchFamily="18" charset="0"/>
              </a:rPr>
              <a:t>You probably also use research </a:t>
            </a:r>
            <a:r>
              <a:rPr lang="en-US" sz="2400" dirty="0">
                <a:solidFill>
                  <a:srgbClr val="000000"/>
                </a:solidFill>
                <a:effectLst/>
                <a:latin typeface="Times New Roman" panose="02020603050405020304" pitchFamily="18" charset="0"/>
                <a:ea typeface="Times New Roman" panose="02020603050405020304" pitchFamily="18" charset="0"/>
              </a:rPr>
              <a:t>information or results in</a:t>
            </a:r>
            <a:r>
              <a:rPr lang="en-KE" sz="2400" dirty="0">
                <a:solidFill>
                  <a:srgbClr val="000000"/>
                </a:solidFill>
                <a:effectLst/>
                <a:latin typeface="Times New Roman" panose="02020603050405020304" pitchFamily="18" charset="0"/>
                <a:ea typeface="Times New Roman" panose="02020603050405020304" pitchFamily="18" charset="0"/>
              </a:rPr>
              <a:t> personal and professional decision</a:t>
            </a:r>
            <a:r>
              <a:rPr lang="en-US" sz="2400" dirty="0">
                <a:solidFill>
                  <a:srgbClr val="000000"/>
                </a:solidFill>
                <a:effectLst/>
                <a:latin typeface="Times New Roman" panose="02020603050405020304" pitchFamily="18" charset="0"/>
                <a:ea typeface="Times New Roman" panose="02020603050405020304" pitchFamily="18" charset="0"/>
              </a:rPr>
              <a:t> making</a:t>
            </a:r>
            <a:r>
              <a:rPr lang="en-KE" sz="2400" dirty="0">
                <a:solidFill>
                  <a:srgbClr val="000000"/>
                </a:solidFill>
                <a:effectLst/>
                <a:latin typeface="Times New Roman" panose="02020603050405020304" pitchFamily="18" charset="0"/>
                <a:ea typeface="Times New Roman" panose="02020603050405020304" pitchFamily="18" charset="0"/>
              </a:rPr>
              <a:t>. </a:t>
            </a:r>
          </a:p>
          <a:p>
            <a:r>
              <a:rPr lang="en-KE" sz="2400" dirty="0">
                <a:solidFill>
                  <a:srgbClr val="000000"/>
                </a:solidFill>
                <a:effectLst/>
                <a:latin typeface="Times New Roman" panose="02020603050405020304" pitchFamily="18" charset="0"/>
                <a:ea typeface="Times New Roman" panose="02020603050405020304" pitchFamily="18" charset="0"/>
              </a:rPr>
              <a:t>The specific focus of this </a:t>
            </a:r>
            <a:r>
              <a:rPr lang="en-US" sz="2400" dirty="0">
                <a:solidFill>
                  <a:srgbClr val="000000"/>
                </a:solidFill>
                <a:effectLst/>
                <a:latin typeface="Times New Roman" panose="02020603050405020304" pitchFamily="18" charset="0"/>
                <a:ea typeface="Times New Roman" panose="02020603050405020304" pitchFamily="18" charset="0"/>
              </a:rPr>
              <a:t>class</a:t>
            </a:r>
            <a:r>
              <a:rPr lang="en-KE" sz="2400" dirty="0">
                <a:solidFill>
                  <a:srgbClr val="000000"/>
                </a:solidFill>
                <a:effectLst/>
                <a:latin typeface="Times New Roman" panose="02020603050405020304" pitchFamily="18" charset="0"/>
                <a:ea typeface="Times New Roman" panose="02020603050405020304" pitchFamily="18" charset="0"/>
              </a:rPr>
              <a:t> is communication research—that is, research about communication phenomena conducted by communication scholars. The focus</a:t>
            </a:r>
            <a:r>
              <a:rPr lang="en-US" sz="2400" dirty="0">
                <a:solidFill>
                  <a:srgbClr val="000000"/>
                </a:solidFill>
                <a:effectLst/>
                <a:latin typeface="Times New Roman" panose="02020603050405020304" pitchFamily="18" charset="0"/>
                <a:ea typeface="Times New Roman" panose="02020603050405020304" pitchFamily="18" charset="0"/>
              </a:rPr>
              <a:t> of this class</a:t>
            </a:r>
            <a:r>
              <a:rPr lang="en-KE" sz="2400" dirty="0">
                <a:solidFill>
                  <a:srgbClr val="000000"/>
                </a:solidFill>
                <a:effectLst/>
                <a:latin typeface="Times New Roman" panose="02020603050405020304" pitchFamily="18" charset="0"/>
                <a:ea typeface="Times New Roman" panose="02020603050405020304" pitchFamily="18" charset="0"/>
              </a:rPr>
              <a:t> is also on research conducted from a social science perspective, which is distinct from </a:t>
            </a:r>
            <a:r>
              <a:rPr lang="en-US" sz="2400" dirty="0">
                <a:solidFill>
                  <a:srgbClr val="000000"/>
                </a:solidFill>
                <a:effectLst/>
                <a:latin typeface="Times New Roman" panose="02020603050405020304" pitchFamily="18" charset="0"/>
                <a:ea typeface="Times New Roman" panose="02020603050405020304" pitchFamily="18" charset="0"/>
              </a:rPr>
              <a:t>either critical research or </a:t>
            </a:r>
            <a:r>
              <a:rPr lang="en-KE" sz="2400" dirty="0">
                <a:solidFill>
                  <a:srgbClr val="000000"/>
                </a:solidFill>
                <a:effectLst/>
                <a:latin typeface="Times New Roman" panose="02020603050405020304" pitchFamily="18" charset="0"/>
                <a:ea typeface="Times New Roman" panose="02020603050405020304" pitchFamily="18" charset="0"/>
              </a:rPr>
              <a:t>rhetorical research</a:t>
            </a:r>
            <a:r>
              <a:rPr lang="en-US" sz="2400" dirty="0">
                <a:solidFill>
                  <a:srgbClr val="000000"/>
                </a:solidFill>
                <a:effectLst/>
                <a:latin typeface="Times New Roman" panose="02020603050405020304" pitchFamily="18" charset="0"/>
                <a:ea typeface="Times New Roman" panose="02020603050405020304" pitchFamily="18" charset="0"/>
              </a:rPr>
              <a:t>.</a:t>
            </a:r>
            <a:endParaRPr lang="en-KE" sz="24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489095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29B787-AEB0-3A41-402A-4645B66ED22B}"/>
              </a:ext>
            </a:extLst>
          </p:cNvPr>
          <p:cNvSpPr>
            <a:spLocks noGrp="1"/>
          </p:cNvSpPr>
          <p:nvPr>
            <p:ph idx="1"/>
          </p:nvPr>
        </p:nvSpPr>
        <p:spPr>
          <a:xfrm>
            <a:off x="838200" y="1071563"/>
            <a:ext cx="10515600" cy="5105400"/>
          </a:xfrm>
        </p:spPr>
        <p:txBody>
          <a:bodyPr/>
          <a:lstStyle/>
          <a:p>
            <a:r>
              <a:rPr lang="en-KE" dirty="0">
                <a:solidFill>
                  <a:srgbClr val="000000"/>
                </a:solidFill>
                <a:effectLst/>
                <a:latin typeface="Times New Roman" panose="02020603050405020304" pitchFamily="18" charset="0"/>
                <a:ea typeface="Aldine401 BT"/>
                <a:cs typeface="Times New Roman" panose="02020603050405020304" pitchFamily="18" charset="0"/>
              </a:rPr>
              <a:t>Research follows a scientific way of doing things. It is best conceived as the process of arriving at dependable solutions to problems through the planned and systematic collection, analysis and interpretation of data</a:t>
            </a:r>
            <a:r>
              <a:rPr lang="en-US" dirty="0">
                <a:solidFill>
                  <a:srgbClr val="000000"/>
                </a:solidFill>
                <a:effectLst/>
                <a:latin typeface="Times New Roman" panose="02020603050405020304" pitchFamily="18" charset="0"/>
                <a:ea typeface="Aldine401 BT"/>
                <a:cs typeface="Times New Roman" panose="02020603050405020304" pitchFamily="18" charset="0"/>
              </a:rPr>
              <a:t>. </a:t>
            </a:r>
          </a:p>
          <a:p>
            <a:r>
              <a:rPr lang="en-KE" dirty="0">
                <a:solidFill>
                  <a:srgbClr val="000000"/>
                </a:solidFill>
                <a:effectLst/>
                <a:latin typeface="Times New Roman" panose="02020603050405020304" pitchFamily="18" charset="0"/>
                <a:ea typeface="Aldine401 BT"/>
                <a:cs typeface="Times New Roman" panose="02020603050405020304" pitchFamily="18" charset="0"/>
              </a:rPr>
              <a:t>In other words, research is the process of </a:t>
            </a:r>
            <a:r>
              <a:rPr lang="en-US" dirty="0">
                <a:solidFill>
                  <a:srgbClr val="000000"/>
                </a:solidFill>
                <a:effectLst/>
                <a:latin typeface="Times New Roman" panose="02020603050405020304" pitchFamily="18" charset="0"/>
                <a:ea typeface="Aldine401 BT"/>
                <a:cs typeface="Times New Roman" panose="02020603050405020304" pitchFamily="18" charset="0"/>
              </a:rPr>
              <a:t>addressing</a:t>
            </a:r>
            <a:r>
              <a:rPr lang="en-KE" dirty="0">
                <a:solidFill>
                  <a:srgbClr val="000000"/>
                </a:solidFill>
                <a:effectLst/>
                <a:latin typeface="Times New Roman" panose="02020603050405020304" pitchFamily="18" charset="0"/>
                <a:ea typeface="Aldine401 BT"/>
                <a:cs typeface="Times New Roman" panose="02020603050405020304" pitchFamily="18" charset="0"/>
              </a:rPr>
              <a:t> a problem </a:t>
            </a:r>
            <a:r>
              <a:rPr lang="en-US" dirty="0">
                <a:solidFill>
                  <a:srgbClr val="000000"/>
                </a:solidFill>
                <a:effectLst/>
                <a:latin typeface="Times New Roman" panose="02020603050405020304" pitchFamily="18" charset="0"/>
                <a:ea typeface="Aldine401 BT"/>
                <a:cs typeface="Times New Roman" panose="02020603050405020304" pitchFamily="18" charset="0"/>
              </a:rPr>
              <a:t>or</a:t>
            </a:r>
            <a:r>
              <a:rPr lang="en-KE" dirty="0">
                <a:solidFill>
                  <a:srgbClr val="000000"/>
                </a:solidFill>
                <a:effectLst/>
                <a:latin typeface="Times New Roman" panose="02020603050405020304" pitchFamily="18" charset="0"/>
                <a:ea typeface="Aldine401 BT"/>
                <a:cs typeface="Times New Roman" panose="02020603050405020304" pitchFamily="18" charset="0"/>
              </a:rPr>
              <a:t> analyzing specific </a:t>
            </a:r>
            <a:r>
              <a:rPr lang="en-US" dirty="0">
                <a:solidFill>
                  <a:srgbClr val="000000"/>
                </a:solidFill>
                <a:effectLst/>
                <a:latin typeface="Times New Roman" panose="02020603050405020304" pitchFamily="18" charset="0"/>
                <a:ea typeface="Aldine401 BT"/>
                <a:cs typeface="Times New Roman" panose="02020603050405020304" pitchFamily="18" charset="0"/>
              </a:rPr>
              <a:t>issues</a:t>
            </a:r>
            <a:r>
              <a:rPr lang="en-KE" dirty="0">
                <a:solidFill>
                  <a:srgbClr val="000000"/>
                </a:solidFill>
                <a:effectLst/>
                <a:latin typeface="Times New Roman" panose="02020603050405020304" pitchFamily="18" charset="0"/>
                <a:ea typeface="Aldine401 BT"/>
                <a:cs typeface="Times New Roman" panose="02020603050405020304" pitchFamily="18" charset="0"/>
              </a:rPr>
              <a:t> affecting a given situation. It is seen as a process of seeking answers to hypothetical questions using scientific methods of inquiry to produce valid information. </a:t>
            </a:r>
          </a:p>
          <a:p>
            <a:r>
              <a:rPr lang="en-KE" dirty="0">
                <a:solidFill>
                  <a:srgbClr val="000000"/>
                </a:solidFill>
                <a:effectLst/>
                <a:latin typeface="Times New Roman" panose="02020603050405020304" pitchFamily="18" charset="0"/>
                <a:ea typeface="Aldine401 BT"/>
                <a:cs typeface="Times New Roman" panose="02020603050405020304" pitchFamily="18" charset="0"/>
              </a:rPr>
              <a:t>It therefore means that one can use research methods to solve problems where a precise solution is obtained rather than the use of trial-and-error approaches. </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8864363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10001-87AB-B28C-4836-243663EA9BFC}"/>
              </a:ext>
            </a:extLst>
          </p:cNvPr>
          <p:cNvSpPr>
            <a:spLocks noGrp="1"/>
          </p:cNvSpPr>
          <p:nvPr>
            <p:ph type="title"/>
          </p:nvPr>
        </p:nvSpPr>
        <p:spPr>
          <a:xfrm>
            <a:off x="838200" y="365126"/>
            <a:ext cx="10515600" cy="1049338"/>
          </a:xfrm>
        </p:spPr>
        <p:txBody>
          <a:bodyPr>
            <a:noAutofit/>
          </a:bodyPr>
          <a:lstStyle/>
          <a:p>
            <a:pPr algn="ctr"/>
            <a:r>
              <a:rPr lang="en-KE" sz="4800" b="1" dirty="0">
                <a:solidFill>
                  <a:srgbClr val="000000"/>
                </a:solidFill>
                <a:effectLst/>
                <a:latin typeface="Arial" panose="020B0604020202020204" pitchFamily="34" charset="0"/>
                <a:ea typeface="Times New Roman" panose="02020603050405020304" pitchFamily="18" charset="0"/>
              </a:rPr>
              <a:t>Social </a:t>
            </a:r>
            <a:r>
              <a:rPr lang="en-US" sz="4800" b="1" dirty="0">
                <a:solidFill>
                  <a:srgbClr val="000000"/>
                </a:solidFill>
                <a:effectLst/>
                <a:latin typeface="Arial" panose="020B0604020202020204" pitchFamily="34" charset="0"/>
                <a:ea typeface="Times New Roman" panose="02020603050405020304" pitchFamily="18" charset="0"/>
              </a:rPr>
              <a:t>S</a:t>
            </a:r>
            <a:r>
              <a:rPr lang="en-KE" sz="4800" b="1" dirty="0">
                <a:solidFill>
                  <a:srgbClr val="000000"/>
                </a:solidFill>
                <a:effectLst/>
                <a:latin typeface="Arial" panose="020B0604020202020204" pitchFamily="34" charset="0"/>
                <a:ea typeface="Times New Roman" panose="02020603050405020304" pitchFamily="18" charset="0"/>
              </a:rPr>
              <a:t>cience </a:t>
            </a:r>
            <a:r>
              <a:rPr lang="en-US" sz="4800" b="1" dirty="0">
                <a:solidFill>
                  <a:srgbClr val="000000"/>
                </a:solidFill>
                <a:effectLst/>
                <a:latin typeface="Arial" panose="020B0604020202020204" pitchFamily="34" charset="0"/>
                <a:ea typeface="Times New Roman" panose="02020603050405020304" pitchFamily="18" charset="0"/>
              </a:rPr>
              <a:t>R</a:t>
            </a:r>
            <a:r>
              <a:rPr lang="en-KE" sz="4800" b="1" dirty="0">
                <a:solidFill>
                  <a:srgbClr val="000000"/>
                </a:solidFill>
                <a:effectLst/>
                <a:latin typeface="Arial" panose="020B0604020202020204" pitchFamily="34" charset="0"/>
                <a:ea typeface="Times New Roman" panose="02020603050405020304" pitchFamily="18" charset="0"/>
              </a:rPr>
              <a:t>esearch </a:t>
            </a:r>
            <a:br>
              <a:rPr lang="en-KE" sz="4800" dirty="0">
                <a:effectLst/>
                <a:latin typeface="Times New Roman" panose="02020603050405020304" pitchFamily="18" charset="0"/>
                <a:ea typeface="Times New Roman" panose="02020603050405020304" pitchFamily="18" charset="0"/>
              </a:rPr>
            </a:br>
            <a:endParaRPr lang="en-KE" sz="4800" dirty="0"/>
          </a:p>
        </p:txBody>
      </p:sp>
      <p:sp>
        <p:nvSpPr>
          <p:cNvPr id="3" name="Content Placeholder 2">
            <a:extLst>
              <a:ext uri="{FF2B5EF4-FFF2-40B4-BE49-F238E27FC236}">
                <a16:creationId xmlns:a16="http://schemas.microsoft.com/office/drawing/2014/main" id="{DBFB5B96-DAF7-B743-865F-B6F7A79A9872}"/>
              </a:ext>
            </a:extLst>
          </p:cNvPr>
          <p:cNvSpPr>
            <a:spLocks noGrp="1"/>
          </p:cNvSpPr>
          <p:nvPr>
            <p:ph idx="1"/>
          </p:nvPr>
        </p:nvSpPr>
        <p:spPr>
          <a:xfrm>
            <a:off x="838200" y="1285876"/>
            <a:ext cx="10515600" cy="4891088"/>
          </a:xfrm>
        </p:spPr>
        <p:txBody>
          <a:bodyPr>
            <a:normAutofit fontScale="92500" lnSpcReduction="20000"/>
          </a:bodyPr>
          <a:lstStyle/>
          <a:p>
            <a:pPr algn="just">
              <a:lnSpc>
                <a:spcPct val="150000"/>
              </a:lnSpc>
            </a:pPr>
            <a:r>
              <a:rPr lang="en-US" sz="2400" dirty="0">
                <a:solidFill>
                  <a:srgbClr val="000000"/>
                </a:solidFill>
                <a:effectLst/>
                <a:latin typeface="Times New Roman" panose="02020603050405020304" pitchFamily="18" charset="0"/>
                <a:ea typeface="Times New Roman" panose="02020603050405020304" pitchFamily="18" charset="0"/>
              </a:rPr>
              <a:t>Social Science research</a:t>
            </a:r>
            <a:r>
              <a:rPr lang="en-US" sz="2400" b="1" dirty="0">
                <a:solidFill>
                  <a:srgbClr val="000000"/>
                </a:solidFill>
                <a:effectLst/>
                <a:latin typeface="Times New Roman" panose="02020603050405020304" pitchFamily="18" charset="0"/>
                <a:ea typeface="Times New Roman" panose="02020603050405020304" pitchFamily="18" charset="0"/>
              </a:rPr>
              <a:t> </a:t>
            </a:r>
            <a:r>
              <a:rPr lang="en-KE" sz="2400" dirty="0">
                <a:solidFill>
                  <a:srgbClr val="000000"/>
                </a:solidFill>
                <a:effectLst/>
                <a:latin typeface="Times New Roman" panose="02020603050405020304" pitchFamily="18" charset="0"/>
                <a:ea typeface="Times New Roman" panose="02020603050405020304" pitchFamily="18" charset="0"/>
              </a:rPr>
              <a:t>is conducted through the use of scientific and systematic methods, and it is based on the assumption that research can uncover patterns in the lives of people. When patterns of communication behavior are confirmed or discovered, scholars develop useful theories of communication that speak to the regularity of communication</a:t>
            </a:r>
            <a:r>
              <a:rPr lang="en-US" sz="2400" dirty="0">
                <a:solidFill>
                  <a:srgbClr val="000000"/>
                </a:solidFill>
                <a:effectLst/>
                <a:latin typeface="Times New Roman" panose="02020603050405020304" pitchFamily="18" charset="0"/>
                <a:ea typeface="Times New Roman" panose="02020603050405020304" pitchFamily="18" charset="0"/>
              </a:rPr>
              <a:t>. </a:t>
            </a:r>
            <a:endParaRPr lang="en-KE" sz="2400" dirty="0">
              <a:effectLst/>
              <a:latin typeface="Times New Roman" panose="02020603050405020304" pitchFamily="18" charset="0"/>
              <a:ea typeface="Times New Roman" panose="02020603050405020304" pitchFamily="18" charset="0"/>
            </a:endParaRPr>
          </a:p>
          <a:p>
            <a:pPr algn="just">
              <a:lnSpc>
                <a:spcPct val="150000"/>
              </a:lnSpc>
            </a:pPr>
            <a:r>
              <a:rPr lang="en-US" sz="2400" dirty="0">
                <a:solidFill>
                  <a:srgbClr val="000000"/>
                </a:solidFill>
                <a:effectLst/>
                <a:latin typeface="Times New Roman" panose="02020603050405020304" pitchFamily="18" charset="0"/>
                <a:ea typeface="Times New Roman" panose="02020603050405020304" pitchFamily="18" charset="0"/>
              </a:rPr>
              <a:t>Qualitative and Quantitative Research are approaches or </a:t>
            </a:r>
            <a:r>
              <a:rPr lang="en-KE" sz="2400" dirty="0">
                <a:solidFill>
                  <a:srgbClr val="000000"/>
                </a:solidFill>
                <a:effectLst/>
                <a:latin typeface="Times New Roman" panose="02020603050405020304" pitchFamily="18" charset="0"/>
                <a:ea typeface="Times New Roman" panose="02020603050405020304" pitchFamily="18" charset="0"/>
              </a:rPr>
              <a:t>types of</a:t>
            </a:r>
            <a:r>
              <a:rPr lang="en-US" sz="2400" dirty="0">
                <a:solidFill>
                  <a:srgbClr val="000000"/>
                </a:solidFill>
                <a:effectLst/>
                <a:latin typeface="Times New Roman" panose="02020603050405020304" pitchFamily="18" charset="0"/>
                <a:ea typeface="Times New Roman" panose="02020603050405020304" pitchFamily="18" charset="0"/>
              </a:rPr>
              <a:t> research that</a:t>
            </a:r>
            <a:r>
              <a:rPr lang="en-KE" sz="2400" dirty="0">
                <a:solidFill>
                  <a:srgbClr val="000000"/>
                </a:solidFill>
                <a:effectLst/>
                <a:latin typeface="Times New Roman" panose="02020603050405020304" pitchFamily="18" charset="0"/>
                <a:ea typeface="Times New Roman" panose="02020603050405020304" pitchFamily="18" charset="0"/>
              </a:rPr>
              <a:t> are </a:t>
            </a:r>
            <a:r>
              <a:rPr lang="en-KE" sz="2400" b="1" dirty="0">
                <a:solidFill>
                  <a:srgbClr val="000000"/>
                </a:solidFill>
                <a:effectLst/>
                <a:latin typeface="Times New Roman" panose="02020603050405020304" pitchFamily="18" charset="0"/>
                <a:ea typeface="Times New Roman" panose="02020603050405020304" pitchFamily="18" charset="0"/>
              </a:rPr>
              <a:t>empirical, </a:t>
            </a:r>
            <a:r>
              <a:rPr lang="en-KE" sz="2400" dirty="0">
                <a:solidFill>
                  <a:srgbClr val="000000"/>
                </a:solidFill>
                <a:effectLst/>
                <a:latin typeface="Times New Roman" panose="02020603050405020304" pitchFamily="18" charset="0"/>
                <a:ea typeface="Times New Roman" panose="02020603050405020304" pitchFamily="18" charset="0"/>
              </a:rPr>
              <a:t>meaning </a:t>
            </a:r>
            <a:r>
              <a:rPr lang="en-US" sz="2400" dirty="0">
                <a:solidFill>
                  <a:srgbClr val="000000"/>
                </a:solidFill>
                <a:effectLst/>
                <a:latin typeface="Times New Roman" panose="02020603050405020304" pitchFamily="18" charset="0"/>
                <a:ea typeface="Times New Roman" panose="02020603050405020304" pitchFamily="18" charset="0"/>
              </a:rPr>
              <a:t>they are</a:t>
            </a:r>
            <a:r>
              <a:rPr lang="en-KE" sz="2400" dirty="0">
                <a:solidFill>
                  <a:srgbClr val="000000"/>
                </a:solidFill>
                <a:effectLst/>
                <a:latin typeface="Times New Roman" panose="02020603050405020304" pitchFamily="18" charset="0"/>
                <a:ea typeface="Times New Roman" panose="02020603050405020304" pitchFamily="18" charset="0"/>
              </a:rPr>
              <a:t> based on observations or experiences of communication. Both </a:t>
            </a:r>
            <a:r>
              <a:rPr lang="en-US" sz="2400" dirty="0">
                <a:solidFill>
                  <a:srgbClr val="000000"/>
                </a:solidFill>
                <a:effectLst/>
                <a:latin typeface="Times New Roman" panose="02020603050405020304" pitchFamily="18" charset="0"/>
                <a:ea typeface="Times New Roman" panose="02020603050405020304" pitchFamily="18" charset="0"/>
              </a:rPr>
              <a:t>approaches</a:t>
            </a:r>
            <a:r>
              <a:rPr lang="en-KE" sz="2400" dirty="0">
                <a:solidFill>
                  <a:srgbClr val="000000"/>
                </a:solidFill>
                <a:effectLst/>
                <a:latin typeface="Times New Roman" panose="02020603050405020304" pitchFamily="18" charset="0"/>
                <a:ea typeface="Times New Roman" panose="02020603050405020304" pitchFamily="18" charset="0"/>
              </a:rPr>
              <a:t> are </a:t>
            </a:r>
            <a:r>
              <a:rPr lang="en-US" sz="2400" dirty="0">
                <a:solidFill>
                  <a:srgbClr val="000000"/>
                </a:solidFill>
                <a:effectLst/>
                <a:latin typeface="Times New Roman" panose="02020603050405020304" pitchFamily="18" charset="0"/>
                <a:ea typeface="Times New Roman" panose="02020603050405020304" pitchFamily="18" charset="0"/>
              </a:rPr>
              <a:t>necessary</a:t>
            </a:r>
            <a:r>
              <a:rPr lang="en-KE" sz="2400" dirty="0">
                <a:solidFill>
                  <a:srgbClr val="000000"/>
                </a:solidFill>
                <a:effectLst/>
                <a:latin typeface="Times New Roman" panose="02020603050405020304" pitchFamily="18" charset="0"/>
                <a:ea typeface="Times New Roman" panose="02020603050405020304" pitchFamily="18" charset="0"/>
              </a:rPr>
              <a:t> because it is unlikely that quantitative or qualitative methods alone can provide complete answers to the many questions we have about communication behavior. </a:t>
            </a:r>
            <a:endParaRPr lang="en-KE" sz="24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13430519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E5E1F97-086A-5697-7084-97BAB7EAAB15}"/>
              </a:ext>
            </a:extLst>
          </p:cNvPr>
          <p:cNvSpPr>
            <a:spLocks noGrp="1"/>
          </p:cNvSpPr>
          <p:nvPr>
            <p:ph idx="1"/>
          </p:nvPr>
        </p:nvSpPr>
        <p:spPr>
          <a:xfrm>
            <a:off x="838200" y="942975"/>
            <a:ext cx="10515600" cy="5233988"/>
          </a:xfrm>
        </p:spPr>
        <p:txBody>
          <a:bodyPr>
            <a:normAutofit fontScale="85000" lnSpcReduction="10000"/>
          </a:bodyPr>
          <a:lstStyle/>
          <a:p>
            <a:pPr algn="just">
              <a:lnSpc>
                <a:spcPct val="150000"/>
              </a:lnSpc>
            </a:pPr>
            <a:r>
              <a:rPr lang="en-US" sz="2600" dirty="0">
                <a:solidFill>
                  <a:srgbClr val="000000"/>
                </a:solidFill>
                <a:effectLst/>
                <a:latin typeface="Times New Roman" panose="02020603050405020304" pitchFamily="18" charset="0"/>
                <a:ea typeface="Times New Roman" panose="02020603050405020304" pitchFamily="18" charset="0"/>
              </a:rPr>
              <a:t>Y</a:t>
            </a:r>
            <a:r>
              <a:rPr lang="en-KE" sz="2600" dirty="0">
                <a:solidFill>
                  <a:srgbClr val="000000"/>
                </a:solidFill>
                <a:effectLst/>
                <a:latin typeface="Times New Roman" panose="02020603050405020304" pitchFamily="18" charset="0"/>
                <a:ea typeface="Times New Roman" panose="02020603050405020304" pitchFamily="18" charset="0"/>
              </a:rPr>
              <a:t>our relationship to th</a:t>
            </a:r>
            <a:r>
              <a:rPr lang="en-US" sz="2600" dirty="0">
                <a:solidFill>
                  <a:srgbClr val="000000"/>
                </a:solidFill>
                <a:effectLst/>
                <a:latin typeface="Times New Roman" panose="02020603050405020304" pitchFamily="18" charset="0"/>
                <a:ea typeface="Times New Roman" panose="02020603050405020304" pitchFamily="18" charset="0"/>
              </a:rPr>
              <a:t>e discussions in this class</a:t>
            </a:r>
            <a:r>
              <a:rPr lang="en-KE" sz="2600" dirty="0">
                <a:solidFill>
                  <a:srgbClr val="000000"/>
                </a:solidFill>
                <a:effectLst/>
                <a:latin typeface="Times New Roman" panose="02020603050405020304" pitchFamily="18" charset="0"/>
                <a:ea typeface="Times New Roman" panose="02020603050405020304" pitchFamily="18" charset="0"/>
              </a:rPr>
              <a:t> can be conceptualized in two ways—as that of a researcher or as that of a consumer of research. You may take on the researcher role as a student, as an employee, or as a consultant. It is likely that </a:t>
            </a:r>
            <a:r>
              <a:rPr lang="en-US" sz="2600" dirty="0">
                <a:solidFill>
                  <a:srgbClr val="000000"/>
                </a:solidFill>
                <a:effectLst/>
                <a:latin typeface="Times New Roman" panose="02020603050405020304" pitchFamily="18" charset="0"/>
                <a:ea typeface="Times New Roman" panose="02020603050405020304" pitchFamily="18" charset="0"/>
              </a:rPr>
              <a:t>after this</a:t>
            </a:r>
            <a:r>
              <a:rPr lang="en-KE" sz="2600" dirty="0">
                <a:solidFill>
                  <a:srgbClr val="000000"/>
                </a:solidFill>
                <a:effectLst/>
                <a:latin typeface="Times New Roman" panose="02020603050405020304" pitchFamily="18" charset="0"/>
                <a:ea typeface="Times New Roman" panose="02020603050405020304" pitchFamily="18" charset="0"/>
              </a:rPr>
              <a:t> class</a:t>
            </a:r>
            <a:r>
              <a:rPr lang="en-US" sz="2600" dirty="0">
                <a:solidFill>
                  <a:srgbClr val="000000"/>
                </a:solidFill>
                <a:effectLst/>
                <a:latin typeface="Times New Roman" panose="02020603050405020304" pitchFamily="18" charset="0"/>
                <a:ea typeface="Times New Roman" panose="02020603050405020304" pitchFamily="18" charset="0"/>
              </a:rPr>
              <a:t>, you will be required to </a:t>
            </a:r>
            <a:r>
              <a:rPr lang="en-KE" sz="2600" dirty="0">
                <a:solidFill>
                  <a:srgbClr val="000000"/>
                </a:solidFill>
                <a:effectLst/>
                <a:latin typeface="Times New Roman" panose="02020603050405020304" pitchFamily="18" charset="0"/>
                <a:ea typeface="Times New Roman" panose="02020603050405020304" pitchFamily="18" charset="0"/>
              </a:rPr>
              <a:t>develop and conduct a research project as part of a class assignment. </a:t>
            </a:r>
            <a:endParaRPr lang="en-KE" sz="2600" dirty="0">
              <a:effectLst/>
              <a:latin typeface="Times New Roman" panose="02020603050405020304" pitchFamily="18" charset="0"/>
              <a:ea typeface="Times New Roman" panose="02020603050405020304" pitchFamily="18" charset="0"/>
            </a:endParaRPr>
          </a:p>
          <a:p>
            <a:pPr algn="just">
              <a:lnSpc>
                <a:spcPct val="150000"/>
              </a:lnSpc>
            </a:pPr>
            <a:r>
              <a:rPr lang="en-US" sz="2600" dirty="0">
                <a:solidFill>
                  <a:srgbClr val="000000"/>
                </a:solidFill>
                <a:effectLst/>
                <a:latin typeface="Times New Roman" panose="02020603050405020304" pitchFamily="18" charset="0"/>
                <a:ea typeface="Times New Roman" panose="02020603050405020304" pitchFamily="18" charset="0"/>
              </a:rPr>
              <a:t>For some of you, you</a:t>
            </a:r>
            <a:r>
              <a:rPr lang="en-KE" sz="2600" dirty="0">
                <a:solidFill>
                  <a:srgbClr val="000000"/>
                </a:solidFill>
                <a:effectLst/>
                <a:latin typeface="Times New Roman" panose="02020603050405020304" pitchFamily="18" charset="0"/>
                <a:ea typeface="Times New Roman" panose="02020603050405020304" pitchFamily="18" charset="0"/>
              </a:rPr>
              <a:t> may </a:t>
            </a:r>
            <a:r>
              <a:rPr lang="en-US" sz="2600" dirty="0">
                <a:solidFill>
                  <a:srgbClr val="000000"/>
                </a:solidFill>
                <a:effectLst/>
                <a:latin typeface="Times New Roman" panose="02020603050405020304" pitchFamily="18" charset="0"/>
                <a:ea typeface="Times New Roman" panose="02020603050405020304" pitchFamily="18" charset="0"/>
              </a:rPr>
              <a:t>find</a:t>
            </a:r>
            <a:r>
              <a:rPr lang="en-KE" sz="2600" dirty="0">
                <a:solidFill>
                  <a:srgbClr val="000000"/>
                </a:solidFill>
                <a:effectLst/>
                <a:latin typeface="Times New Roman" panose="02020603050405020304" pitchFamily="18" charset="0"/>
                <a:ea typeface="Times New Roman" panose="02020603050405020304" pitchFamily="18" charset="0"/>
              </a:rPr>
              <a:t> the process of research </a:t>
            </a:r>
            <a:r>
              <a:rPr lang="en-US" sz="2600" dirty="0">
                <a:solidFill>
                  <a:srgbClr val="000000"/>
                </a:solidFill>
                <a:effectLst/>
                <a:latin typeface="Times New Roman" panose="02020603050405020304" pitchFamily="18" charset="0"/>
                <a:ea typeface="Times New Roman" panose="02020603050405020304" pitchFamily="18" charset="0"/>
              </a:rPr>
              <a:t>to be</a:t>
            </a:r>
            <a:r>
              <a:rPr lang="en-KE" sz="2600" dirty="0">
                <a:solidFill>
                  <a:srgbClr val="000000"/>
                </a:solidFill>
                <a:effectLst/>
                <a:latin typeface="Times New Roman" panose="02020603050405020304" pitchFamily="18" charset="0"/>
                <a:ea typeface="Times New Roman" panose="02020603050405020304" pitchFamily="18" charset="0"/>
              </a:rPr>
              <a:t> interesting enough </a:t>
            </a:r>
            <a:r>
              <a:rPr lang="en-US" sz="2600" dirty="0">
                <a:solidFill>
                  <a:srgbClr val="000000"/>
                </a:solidFill>
                <a:effectLst/>
                <a:latin typeface="Times New Roman" panose="02020603050405020304" pitchFamily="18" charset="0"/>
                <a:ea typeface="Times New Roman" panose="02020603050405020304" pitchFamily="18" charset="0"/>
              </a:rPr>
              <a:t>for </a:t>
            </a:r>
            <a:r>
              <a:rPr lang="en-KE" sz="2600" dirty="0">
                <a:solidFill>
                  <a:srgbClr val="000000"/>
                </a:solidFill>
                <a:effectLst/>
                <a:latin typeface="Times New Roman" panose="02020603050405020304" pitchFamily="18" charset="0"/>
                <a:ea typeface="Times New Roman" panose="02020603050405020304" pitchFamily="18" charset="0"/>
              </a:rPr>
              <a:t>you </a:t>
            </a:r>
            <a:r>
              <a:rPr lang="en-US" sz="2600" dirty="0">
                <a:solidFill>
                  <a:srgbClr val="000000"/>
                </a:solidFill>
                <a:effectLst/>
                <a:latin typeface="Times New Roman" panose="02020603050405020304" pitchFamily="18" charset="0"/>
                <a:ea typeface="Times New Roman" panose="02020603050405020304" pitchFamily="18" charset="0"/>
              </a:rPr>
              <a:t>to </a:t>
            </a:r>
            <a:r>
              <a:rPr lang="en-KE" sz="2600" dirty="0">
                <a:solidFill>
                  <a:srgbClr val="000000"/>
                </a:solidFill>
                <a:effectLst/>
                <a:latin typeface="Times New Roman" panose="02020603050405020304" pitchFamily="18" charset="0"/>
                <a:ea typeface="Times New Roman" panose="02020603050405020304" pitchFamily="18" charset="0"/>
              </a:rPr>
              <a:t>plan to continue your education in graduate school, where you will </a:t>
            </a:r>
            <a:r>
              <a:rPr lang="en-US" sz="2600" dirty="0">
                <a:solidFill>
                  <a:srgbClr val="000000"/>
                </a:solidFill>
                <a:effectLst/>
                <a:latin typeface="Times New Roman" panose="02020603050405020304" pitchFamily="18" charset="0"/>
                <a:ea typeface="Times New Roman" panose="02020603050405020304" pitchFamily="18" charset="0"/>
              </a:rPr>
              <a:t>delve deeper</a:t>
            </a:r>
            <a:r>
              <a:rPr lang="en-KE" sz="2600" dirty="0">
                <a:solidFill>
                  <a:srgbClr val="000000"/>
                </a:solidFill>
                <a:effectLst/>
                <a:latin typeface="Times New Roman" panose="02020603050405020304" pitchFamily="18" charset="0"/>
                <a:ea typeface="Times New Roman" panose="02020603050405020304" pitchFamily="18" charset="0"/>
              </a:rPr>
              <a:t> in</a:t>
            </a:r>
            <a:r>
              <a:rPr lang="en-US" sz="2600" dirty="0">
                <a:solidFill>
                  <a:srgbClr val="000000"/>
                </a:solidFill>
                <a:effectLst/>
                <a:latin typeface="Times New Roman" panose="02020603050405020304" pitchFamily="18" charset="0"/>
                <a:ea typeface="Times New Roman" panose="02020603050405020304" pitchFamily="18" charset="0"/>
              </a:rPr>
              <a:t>to</a:t>
            </a:r>
            <a:r>
              <a:rPr lang="en-KE" sz="2600" dirty="0">
                <a:solidFill>
                  <a:srgbClr val="000000"/>
                </a:solidFill>
                <a:effectLst/>
                <a:latin typeface="Times New Roman" panose="02020603050405020304" pitchFamily="18" charset="0"/>
                <a:ea typeface="Times New Roman" panose="02020603050405020304" pitchFamily="18" charset="0"/>
              </a:rPr>
              <a:t> research </a:t>
            </a:r>
            <a:r>
              <a:rPr lang="en-US" sz="2600" dirty="0">
                <a:solidFill>
                  <a:srgbClr val="000000"/>
                </a:solidFill>
                <a:effectLst/>
                <a:latin typeface="Times New Roman" panose="02020603050405020304" pitchFamily="18" charset="0"/>
                <a:ea typeface="Times New Roman" panose="02020603050405020304" pitchFamily="18" charset="0"/>
              </a:rPr>
              <a:t>methodology. </a:t>
            </a:r>
            <a:r>
              <a:rPr lang="en-KE" sz="2600" dirty="0">
                <a:solidFill>
                  <a:srgbClr val="000000"/>
                </a:solidFill>
                <a:effectLst/>
                <a:latin typeface="Times New Roman" panose="02020603050405020304" pitchFamily="18" charset="0"/>
                <a:ea typeface="Times New Roman" panose="02020603050405020304" pitchFamily="18" charset="0"/>
              </a:rPr>
              <a:t>You might even</a:t>
            </a:r>
            <a:r>
              <a:rPr lang="en-US" sz="2600" dirty="0" err="1">
                <a:solidFill>
                  <a:srgbClr val="000000"/>
                </a:solidFill>
                <a:effectLst/>
                <a:latin typeface="Times New Roman" panose="02020603050405020304" pitchFamily="18" charset="0"/>
                <a:ea typeface="Times New Roman" panose="02020603050405020304" pitchFamily="18" charset="0"/>
              </a:rPr>
              <a:t>tually</a:t>
            </a:r>
            <a:r>
              <a:rPr lang="en-US" sz="2600" dirty="0">
                <a:solidFill>
                  <a:srgbClr val="000000"/>
                </a:solidFill>
                <a:effectLst/>
                <a:latin typeface="Times New Roman" panose="02020603050405020304" pitchFamily="18" charset="0"/>
                <a:ea typeface="Times New Roman" panose="02020603050405020304" pitchFamily="18" charset="0"/>
              </a:rPr>
              <a:t> </a:t>
            </a:r>
            <a:r>
              <a:rPr lang="en-KE" sz="2600" dirty="0">
                <a:solidFill>
                  <a:srgbClr val="000000"/>
                </a:solidFill>
                <a:effectLst/>
                <a:latin typeface="Times New Roman" panose="02020603050405020304" pitchFamily="18" charset="0"/>
                <a:ea typeface="Times New Roman" panose="02020603050405020304" pitchFamily="18" charset="0"/>
              </a:rPr>
              <a:t>decide to become a</a:t>
            </a:r>
            <a:r>
              <a:rPr lang="en-US" sz="2600" dirty="0">
                <a:solidFill>
                  <a:srgbClr val="000000"/>
                </a:solidFill>
                <a:effectLst/>
                <a:latin typeface="Times New Roman" panose="02020603050405020304" pitchFamily="18" charset="0"/>
                <a:ea typeface="Times New Roman" panose="02020603050405020304" pitchFamily="18" charset="0"/>
              </a:rPr>
              <a:t> scholar or even a</a:t>
            </a:r>
            <a:r>
              <a:rPr lang="en-KE" sz="2600" dirty="0">
                <a:solidFill>
                  <a:srgbClr val="000000"/>
                </a:solidFill>
                <a:effectLst/>
                <a:latin typeface="Times New Roman" panose="02020603050405020304" pitchFamily="18" charset="0"/>
                <a:ea typeface="Times New Roman" panose="02020603050405020304" pitchFamily="18" charset="0"/>
              </a:rPr>
              <a:t> professor and </a:t>
            </a:r>
            <a:r>
              <a:rPr lang="en-US" sz="2600" dirty="0">
                <a:solidFill>
                  <a:srgbClr val="000000"/>
                </a:solidFill>
                <a:effectLst/>
                <a:latin typeface="Times New Roman" panose="02020603050405020304" pitchFamily="18" charset="0"/>
                <a:ea typeface="Times New Roman" panose="02020603050405020304" pitchFamily="18" charset="0"/>
              </a:rPr>
              <a:t>to </a:t>
            </a:r>
            <a:r>
              <a:rPr lang="en-KE" sz="2600" dirty="0">
                <a:solidFill>
                  <a:srgbClr val="000000"/>
                </a:solidFill>
                <a:effectLst/>
                <a:latin typeface="Times New Roman" panose="02020603050405020304" pitchFamily="18" charset="0"/>
                <a:ea typeface="Times New Roman" panose="02020603050405020304" pitchFamily="18" charset="0"/>
              </a:rPr>
              <a:t>spend </a:t>
            </a:r>
            <a:r>
              <a:rPr lang="en-US" sz="2600" dirty="0">
                <a:solidFill>
                  <a:srgbClr val="000000"/>
                </a:solidFill>
                <a:effectLst/>
                <a:latin typeface="Times New Roman" panose="02020603050405020304" pitchFamily="18" charset="0"/>
                <a:ea typeface="Times New Roman" panose="02020603050405020304" pitchFamily="18" charset="0"/>
              </a:rPr>
              <a:t>more</a:t>
            </a:r>
            <a:r>
              <a:rPr lang="en-KE" sz="2600" dirty="0">
                <a:solidFill>
                  <a:srgbClr val="000000"/>
                </a:solidFill>
                <a:effectLst/>
                <a:latin typeface="Times New Roman" panose="02020603050405020304" pitchFamily="18" charset="0"/>
                <a:ea typeface="Times New Roman" panose="02020603050405020304" pitchFamily="18" charset="0"/>
              </a:rPr>
              <a:t> of your professional time as a </a:t>
            </a:r>
            <a:r>
              <a:rPr lang="en-US" sz="2600" dirty="0">
                <a:solidFill>
                  <a:srgbClr val="000000"/>
                </a:solidFill>
                <a:effectLst/>
                <a:latin typeface="Times New Roman" panose="02020603050405020304" pitchFamily="18" charset="0"/>
                <a:ea typeface="Times New Roman" panose="02020603050405020304" pitchFamily="18" charset="0"/>
              </a:rPr>
              <a:t>career </a:t>
            </a:r>
            <a:r>
              <a:rPr lang="en-KE" sz="2600" dirty="0">
                <a:solidFill>
                  <a:srgbClr val="000000"/>
                </a:solidFill>
                <a:effectLst/>
                <a:latin typeface="Times New Roman" panose="02020603050405020304" pitchFamily="18" charset="0"/>
                <a:ea typeface="Times New Roman" panose="02020603050405020304" pitchFamily="18" charset="0"/>
              </a:rPr>
              <a:t>researcher, finding answers to que</a:t>
            </a:r>
            <a:r>
              <a:rPr lang="en-US" sz="2600" dirty="0">
                <a:solidFill>
                  <a:srgbClr val="000000"/>
                </a:solidFill>
                <a:effectLst/>
                <a:latin typeface="Times New Roman" panose="02020603050405020304" pitchFamily="18" charset="0"/>
                <a:ea typeface="Times New Roman" panose="02020603050405020304" pitchFamily="18" charset="0"/>
              </a:rPr>
              <a:t>s</a:t>
            </a:r>
            <a:r>
              <a:rPr lang="en-KE" sz="2600" dirty="0">
                <a:solidFill>
                  <a:srgbClr val="000000"/>
                </a:solidFill>
                <a:effectLst/>
                <a:latin typeface="Times New Roman" panose="02020603050405020304" pitchFamily="18" charset="0"/>
                <a:ea typeface="Times New Roman" panose="02020603050405020304" pitchFamily="18" charset="0"/>
              </a:rPr>
              <a:t>tions that interest you and matter to others. </a:t>
            </a:r>
            <a:endParaRPr lang="en-KE" sz="26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42361342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FCD538-C49B-7974-9B3C-8CAFC0CF0A43}"/>
              </a:ext>
            </a:extLst>
          </p:cNvPr>
          <p:cNvSpPr>
            <a:spLocks noGrp="1"/>
          </p:cNvSpPr>
          <p:nvPr>
            <p:ph idx="1"/>
          </p:nvPr>
        </p:nvSpPr>
        <p:spPr>
          <a:xfrm>
            <a:off x="838200" y="771525"/>
            <a:ext cx="10515600" cy="5405438"/>
          </a:xfrm>
        </p:spPr>
        <p:txBody>
          <a:bodyPr>
            <a:normAutofit lnSpcReduction="10000"/>
          </a:bodyPr>
          <a:lstStyle/>
          <a:p>
            <a:pPr algn="just">
              <a:lnSpc>
                <a:spcPct val="150000"/>
              </a:lnSpc>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The process of doing research requires a scientific approach. In this way, there is a need for a plan, the way to actualize the plan and the actual activities within the plan aim at the intended results. These three steps form the methodology of a research process. A research methodology therefore is the construction plan of research. </a:t>
            </a:r>
          </a:p>
          <a:p>
            <a:pPr algn="just">
              <a:lnSpc>
                <a:spcPct val="150000"/>
              </a:lnSpc>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It is the framework of the process used to conduct research. It includes the specific procedures or techniques used to identify, select, process and analyze information about a particular topic. Research methodology provides the justification for using a particular approach and the rationale behind the choice of the research method applied or used.</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en-KE" dirty="0"/>
          </a:p>
        </p:txBody>
      </p:sp>
    </p:spTree>
    <p:extLst>
      <p:ext uri="{BB962C8B-B14F-4D97-AF65-F5344CB8AC3E}">
        <p14:creationId xmlns:p14="http://schemas.microsoft.com/office/powerpoint/2010/main" val="42025303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DEB494-A49C-50B9-DA75-4AAB743ABE3D}"/>
              </a:ext>
            </a:extLst>
          </p:cNvPr>
          <p:cNvSpPr>
            <a:spLocks noGrp="1"/>
          </p:cNvSpPr>
          <p:nvPr>
            <p:ph idx="1"/>
          </p:nvPr>
        </p:nvSpPr>
        <p:spPr>
          <a:xfrm>
            <a:off x="838200" y="1085850"/>
            <a:ext cx="10515600" cy="5091113"/>
          </a:xfrm>
        </p:spPr>
        <p:txBody>
          <a:bodyPr>
            <a:normAutofit lnSpcReduction="10000"/>
          </a:bodyPr>
          <a:lstStyle/>
          <a:p>
            <a:r>
              <a:rPr lang="en-US" sz="2800" dirty="0">
                <a:solidFill>
                  <a:srgbClr val="000000"/>
                </a:solidFill>
                <a:effectLst/>
                <a:latin typeface="Times New Roman" panose="02020603050405020304" pitchFamily="18" charset="0"/>
                <a:ea typeface="Aldine401 BT"/>
                <a:cs typeface="Times New Roman" panose="02020603050405020304" pitchFamily="18" charset="0"/>
              </a:rPr>
              <a:t>R</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esearch methodology can be divided into three sections, the framework, the approaches and the methods. The framework</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 which is the whole process</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 takes care of research approaches and the methods. </a:t>
            </a:r>
          </a:p>
          <a:p>
            <a:endParaRPr lang="en-KE" sz="2800" dirty="0">
              <a:solidFill>
                <a:srgbClr val="000000"/>
              </a:solidFill>
              <a:effectLst/>
              <a:latin typeface="Times New Roman" panose="02020603050405020304" pitchFamily="18" charset="0"/>
              <a:ea typeface="Aldine401 BT"/>
              <a:cs typeface="Times New Roman" panose="02020603050405020304" pitchFamily="18" charset="0"/>
            </a:endParaRPr>
          </a:p>
          <a:p>
            <a:r>
              <a:rPr lang="en-KE" sz="2800" dirty="0">
                <a:solidFill>
                  <a:srgbClr val="000000"/>
                </a:solidFill>
                <a:effectLst/>
                <a:latin typeface="Times New Roman" panose="02020603050405020304" pitchFamily="18" charset="0"/>
                <a:ea typeface="Aldine401 BT"/>
                <a:cs typeface="Times New Roman" panose="02020603050405020304" pitchFamily="18" charset="0"/>
              </a:rPr>
              <a:t>There are three approaches, quantitative, qualitative and the application of both qualitative and quantitative </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approaches, which is known as </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mixed </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methods </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approach</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 (used </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to complement each other</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 Each approach has a way or procedure when conducting research. </a:t>
            </a:r>
          </a:p>
          <a:p>
            <a:pPr marL="0" indent="0">
              <a:buNone/>
            </a:pPr>
            <a:endParaRPr lang="en-KE" sz="2800" dirty="0">
              <a:solidFill>
                <a:srgbClr val="000000"/>
              </a:solidFill>
              <a:effectLst/>
              <a:latin typeface="Times New Roman" panose="02020603050405020304" pitchFamily="18" charset="0"/>
              <a:ea typeface="Aldine401 BT"/>
              <a:cs typeface="Times New Roman" panose="02020603050405020304" pitchFamily="18" charset="0"/>
            </a:endParaRPr>
          </a:p>
          <a:p>
            <a:r>
              <a:rPr lang="en-KE" sz="2800" dirty="0">
                <a:solidFill>
                  <a:srgbClr val="000000"/>
                </a:solidFill>
                <a:effectLst/>
                <a:latin typeface="Times New Roman" panose="02020603050405020304" pitchFamily="18" charset="0"/>
                <a:ea typeface="Aldine401 BT"/>
                <a:cs typeface="Times New Roman" panose="02020603050405020304" pitchFamily="18" charset="0"/>
              </a:rPr>
              <a:t>The procedures are commonly known as research methods. They include surveys, experiments, observations, hypotheses, analysis and conclusions. </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5681582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4D568-7891-2685-2B68-8A019984F934}"/>
              </a:ext>
            </a:extLst>
          </p:cNvPr>
          <p:cNvSpPr>
            <a:spLocks noGrp="1"/>
          </p:cNvSpPr>
          <p:nvPr>
            <p:ph type="title"/>
          </p:nvPr>
        </p:nvSpPr>
        <p:spPr/>
        <p:txBody>
          <a:bodyPr>
            <a:noAutofit/>
          </a:bodyPr>
          <a:lstStyle/>
          <a:p>
            <a:r>
              <a:rPr lang="en-US" sz="48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What is Scholarly Research?</a:t>
            </a:r>
            <a:br>
              <a:rPr lang="en-KE" sz="4800" dirty="0">
                <a:effectLst/>
                <a:latin typeface="Calibri" panose="020F0502020204030204" pitchFamily="34" charset="0"/>
                <a:ea typeface="Calibri" panose="020F0502020204030204" pitchFamily="34" charset="0"/>
                <a:cs typeface="Times New Roman" panose="02020603050405020304" pitchFamily="18" charset="0"/>
              </a:rPr>
            </a:br>
            <a:endParaRPr lang="en-KE" sz="4800" dirty="0"/>
          </a:p>
        </p:txBody>
      </p:sp>
      <p:sp>
        <p:nvSpPr>
          <p:cNvPr id="3" name="Content Placeholder 2">
            <a:extLst>
              <a:ext uri="{FF2B5EF4-FFF2-40B4-BE49-F238E27FC236}">
                <a16:creationId xmlns:a16="http://schemas.microsoft.com/office/drawing/2014/main" id="{141BF435-CF15-C956-08D9-300ED2E2ADEE}"/>
              </a:ext>
            </a:extLst>
          </p:cNvPr>
          <p:cNvSpPr>
            <a:spLocks noGrp="1"/>
          </p:cNvSpPr>
          <p:nvPr>
            <p:ph idx="1"/>
          </p:nvPr>
        </p:nvSpPr>
        <p:spPr>
          <a:xfrm>
            <a:off x="838200" y="1285875"/>
            <a:ext cx="10515600" cy="4891088"/>
          </a:xfrm>
        </p:spPr>
        <p:txBody>
          <a:bodyPr/>
          <a:lstStyle/>
          <a:p>
            <a:r>
              <a:rPr lang="en-US" sz="2600" dirty="0">
                <a:solidFill>
                  <a:srgbClr val="000000"/>
                </a:solidFill>
                <a:effectLst/>
                <a:latin typeface="Times New Roman" panose="02020603050405020304" pitchFamily="18" charset="0"/>
                <a:ea typeface="Times New Roman" panose="02020603050405020304" pitchFamily="18" charset="0"/>
              </a:rPr>
              <a:t>When carrying out research, researchers</a:t>
            </a:r>
            <a:r>
              <a:rPr lang="en-KE" sz="2600" dirty="0">
                <a:solidFill>
                  <a:srgbClr val="000000"/>
                </a:solidFill>
                <a:effectLst/>
                <a:latin typeface="Times New Roman" panose="02020603050405020304" pitchFamily="18" charset="0"/>
                <a:ea typeface="Times New Roman" panose="02020603050405020304" pitchFamily="18" charset="0"/>
              </a:rPr>
              <a:t> formalize their questions into research questions or hypotheses, which provide the scope and direction of the research project</a:t>
            </a:r>
            <a:r>
              <a:rPr lang="en-US" sz="2600" dirty="0">
                <a:solidFill>
                  <a:srgbClr val="000000"/>
                </a:solidFill>
                <a:effectLst/>
                <a:latin typeface="Times New Roman" panose="02020603050405020304" pitchFamily="18" charset="0"/>
                <a:ea typeface="Times New Roman" panose="02020603050405020304" pitchFamily="18" charset="0"/>
              </a:rPr>
              <a:t>. These questions also </a:t>
            </a:r>
            <a:r>
              <a:rPr lang="en-KE" sz="2600" dirty="0">
                <a:solidFill>
                  <a:srgbClr val="000000"/>
                </a:solidFill>
                <a:effectLst/>
                <a:latin typeface="Times New Roman" panose="02020603050405020304" pitchFamily="18" charset="0"/>
                <a:ea typeface="Times New Roman" panose="02020603050405020304" pitchFamily="18" charset="0"/>
              </a:rPr>
              <a:t>guide the researcher in selecting </a:t>
            </a:r>
            <a:r>
              <a:rPr lang="en-US" sz="2600" dirty="0">
                <a:solidFill>
                  <a:srgbClr val="000000"/>
                </a:solidFill>
                <a:effectLst/>
                <a:latin typeface="Times New Roman" panose="02020603050405020304" pitchFamily="18" charset="0"/>
                <a:ea typeface="Times New Roman" panose="02020603050405020304" pitchFamily="18" charset="0"/>
              </a:rPr>
              <a:t>the </a:t>
            </a:r>
            <a:r>
              <a:rPr lang="en-KE" sz="2600" dirty="0">
                <a:solidFill>
                  <a:srgbClr val="000000"/>
                </a:solidFill>
                <a:effectLst/>
                <a:latin typeface="Times New Roman" panose="02020603050405020304" pitchFamily="18" charset="0"/>
                <a:ea typeface="Times New Roman" panose="02020603050405020304" pitchFamily="18" charset="0"/>
              </a:rPr>
              <a:t>methods to answer the questions</a:t>
            </a:r>
            <a:r>
              <a:rPr lang="en-US" sz="2600" dirty="0">
                <a:solidFill>
                  <a:srgbClr val="000000"/>
                </a:solidFill>
                <a:effectLst/>
                <a:latin typeface="Times New Roman" panose="02020603050405020304" pitchFamily="18" charset="0"/>
                <a:ea typeface="Times New Roman" panose="02020603050405020304" pitchFamily="18" charset="0"/>
              </a:rPr>
              <a:t>, that is either quantitative or qualitative</a:t>
            </a:r>
            <a:r>
              <a:rPr lang="en-KE" sz="2600" dirty="0">
                <a:solidFill>
                  <a:srgbClr val="000000"/>
                </a:solidFill>
                <a:effectLst/>
                <a:latin typeface="Times New Roman" panose="02020603050405020304" pitchFamily="18" charset="0"/>
                <a:ea typeface="Times New Roman" panose="02020603050405020304" pitchFamily="18" charset="0"/>
              </a:rPr>
              <a:t>. </a:t>
            </a:r>
          </a:p>
          <a:p>
            <a:r>
              <a:rPr lang="en-KE" sz="2600" dirty="0">
                <a:solidFill>
                  <a:srgbClr val="000000"/>
                </a:solidFill>
                <a:effectLst/>
                <a:latin typeface="Times New Roman" panose="02020603050405020304" pitchFamily="18" charset="0"/>
                <a:ea typeface="Times New Roman" panose="02020603050405020304" pitchFamily="18" charset="0"/>
              </a:rPr>
              <a:t>The questions or hypotheses </a:t>
            </a:r>
            <a:r>
              <a:rPr lang="en-US" sz="2600" dirty="0">
                <a:solidFill>
                  <a:srgbClr val="000000"/>
                </a:solidFill>
                <a:effectLst/>
                <a:latin typeface="Times New Roman" panose="02020603050405020304" pitchFamily="18" charset="0"/>
                <a:ea typeface="Times New Roman" panose="02020603050405020304" pitchFamily="18" charset="0"/>
              </a:rPr>
              <a:t>point to the kind of </a:t>
            </a:r>
            <a:r>
              <a:rPr lang="en-KE" sz="2600" dirty="0">
                <a:solidFill>
                  <a:srgbClr val="000000"/>
                </a:solidFill>
                <a:effectLst/>
                <a:latin typeface="Times New Roman" panose="02020603050405020304" pitchFamily="18" charset="0"/>
                <a:ea typeface="Times New Roman" panose="02020603050405020304" pitchFamily="18" charset="0"/>
              </a:rPr>
              <a:t>data the researcher collects. After the data </a:t>
            </a:r>
            <a:r>
              <a:rPr lang="en-US" sz="2600" dirty="0">
                <a:solidFill>
                  <a:srgbClr val="000000"/>
                </a:solidFill>
                <a:effectLst/>
                <a:latin typeface="Times New Roman" panose="02020603050405020304" pitchFamily="18" charset="0"/>
                <a:ea typeface="Times New Roman" panose="02020603050405020304" pitchFamily="18" charset="0"/>
              </a:rPr>
              <a:t>is</a:t>
            </a:r>
            <a:r>
              <a:rPr lang="en-KE" sz="2600" dirty="0">
                <a:solidFill>
                  <a:srgbClr val="000000"/>
                </a:solidFill>
                <a:effectLst/>
                <a:latin typeface="Times New Roman" panose="02020603050405020304" pitchFamily="18" charset="0"/>
                <a:ea typeface="Times New Roman" panose="02020603050405020304" pitchFamily="18" charset="0"/>
              </a:rPr>
              <a:t> collected, the researcher or research team analyzes the data to draw conclusions about the hypotheses or answer the research questions. </a:t>
            </a:r>
          </a:p>
          <a:p>
            <a:r>
              <a:rPr lang="en-US" sz="2600" dirty="0">
                <a:solidFill>
                  <a:srgbClr val="000000"/>
                </a:solidFill>
                <a:effectLst/>
                <a:latin typeface="Times New Roman" panose="02020603050405020304" pitchFamily="18" charset="0"/>
                <a:ea typeface="Times New Roman" panose="02020603050405020304" pitchFamily="18" charset="0"/>
              </a:rPr>
              <a:t>Some scholars have said that</a:t>
            </a:r>
            <a:r>
              <a:rPr lang="en-KE" sz="2600" dirty="0">
                <a:solidFill>
                  <a:srgbClr val="000000"/>
                </a:solidFill>
                <a:effectLst/>
                <a:latin typeface="Times New Roman" panose="02020603050405020304" pitchFamily="18" charset="0"/>
                <a:ea typeface="Times New Roman" panose="02020603050405020304" pitchFamily="18" charset="0"/>
              </a:rPr>
              <a:t> conducting research is a matter of making claims based upon data</a:t>
            </a:r>
            <a:r>
              <a:rPr lang="en-US" sz="2600" dirty="0">
                <a:solidFill>
                  <a:srgbClr val="000000"/>
                </a:solidFill>
                <a:effectLst/>
                <a:latin typeface="Times New Roman" panose="02020603050405020304" pitchFamily="18" charset="0"/>
                <a:ea typeface="Times New Roman" panose="02020603050405020304" pitchFamily="18" charset="0"/>
              </a:rPr>
              <a:t>. </a:t>
            </a:r>
            <a:r>
              <a:rPr lang="en-KE" sz="2600" dirty="0">
                <a:solidFill>
                  <a:srgbClr val="000000"/>
                </a:solidFill>
                <a:effectLst/>
                <a:latin typeface="Times New Roman" panose="02020603050405020304" pitchFamily="18" charset="0"/>
                <a:ea typeface="Times New Roman" panose="02020603050405020304" pitchFamily="18" charset="0"/>
              </a:rPr>
              <a:t>Different types of claims require different types of evidence, or data, which may be quantitative data, qualitative data, or both. </a:t>
            </a:r>
            <a:endParaRPr lang="en-KE" sz="26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4416160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DDBE6C6-4F6C-2B1C-3BD0-678DC1E39FDA}"/>
              </a:ext>
            </a:extLst>
          </p:cNvPr>
          <p:cNvSpPr>
            <a:spLocks noGrp="1"/>
          </p:cNvSpPr>
          <p:nvPr>
            <p:ph idx="1"/>
          </p:nvPr>
        </p:nvSpPr>
        <p:spPr>
          <a:xfrm>
            <a:off x="838200" y="771526"/>
            <a:ext cx="10515600" cy="5405438"/>
          </a:xfrm>
        </p:spPr>
        <p:txBody>
          <a:bodyPr>
            <a:normAutofit/>
          </a:bodyPr>
          <a:lstStyle/>
          <a:p>
            <a:r>
              <a:rPr lang="en-US" sz="2400" dirty="0">
                <a:solidFill>
                  <a:srgbClr val="000000"/>
                </a:solidFill>
                <a:effectLst/>
                <a:latin typeface="Times New Roman" panose="02020603050405020304" pitchFamily="18" charset="0"/>
                <a:ea typeface="Times New Roman" panose="02020603050405020304" pitchFamily="18" charset="0"/>
              </a:rPr>
              <a:t>However,</a:t>
            </a:r>
            <a:r>
              <a:rPr lang="en-KE" sz="2400" dirty="0">
                <a:solidFill>
                  <a:srgbClr val="000000"/>
                </a:solidFill>
                <a:effectLst/>
                <a:latin typeface="Times New Roman" panose="02020603050405020304" pitchFamily="18" charset="0"/>
                <a:ea typeface="Times New Roman" panose="02020603050405020304" pitchFamily="18" charset="0"/>
              </a:rPr>
              <a:t> the process is not complete</a:t>
            </a:r>
            <a:r>
              <a:rPr lang="en-US" sz="2400" dirty="0">
                <a:solidFill>
                  <a:srgbClr val="000000"/>
                </a:solidFill>
                <a:effectLst/>
                <a:latin typeface="Times New Roman" panose="02020603050405020304" pitchFamily="18" charset="0"/>
                <a:ea typeface="Times New Roman" panose="02020603050405020304" pitchFamily="18" charset="0"/>
              </a:rPr>
              <a:t> at this point</a:t>
            </a:r>
            <a:r>
              <a:rPr lang="en-KE" sz="2400" dirty="0">
                <a:solidFill>
                  <a:srgbClr val="000000"/>
                </a:solidFill>
                <a:effectLst/>
                <a:latin typeface="Times New Roman" panose="02020603050405020304" pitchFamily="18" charset="0"/>
                <a:ea typeface="Times New Roman" panose="02020603050405020304" pitchFamily="18" charset="0"/>
              </a:rPr>
              <a:t>. Scholarly or academic research </a:t>
            </a:r>
            <a:r>
              <a:rPr lang="en-US" sz="2400" dirty="0">
                <a:solidFill>
                  <a:srgbClr val="000000"/>
                </a:solidFill>
                <a:effectLst/>
                <a:latin typeface="Times New Roman" panose="02020603050405020304" pitchFamily="18" charset="0"/>
                <a:ea typeface="Times New Roman" panose="02020603050405020304" pitchFamily="18" charset="0"/>
              </a:rPr>
              <a:t>should also be made</a:t>
            </a:r>
            <a:r>
              <a:rPr lang="en-KE" sz="2400" dirty="0">
                <a:solidFill>
                  <a:srgbClr val="000000"/>
                </a:solidFill>
                <a:effectLst/>
                <a:latin typeface="Times New Roman" panose="02020603050405020304" pitchFamily="18" charset="0"/>
                <a:ea typeface="Times New Roman" panose="02020603050405020304" pitchFamily="18" charset="0"/>
              </a:rPr>
              <a:t> public and available to consumers. However, the process of </a:t>
            </a:r>
            <a:r>
              <a:rPr lang="en-US" sz="2400" dirty="0">
                <a:solidFill>
                  <a:srgbClr val="000000"/>
                </a:solidFill>
                <a:effectLst/>
                <a:latin typeface="Times New Roman" panose="02020603050405020304" pitchFamily="18" charset="0"/>
                <a:ea typeface="Times New Roman" panose="02020603050405020304" pitchFamily="18" charset="0"/>
              </a:rPr>
              <a:t>ensuring that it is made </a:t>
            </a:r>
            <a:r>
              <a:rPr lang="en-KE" sz="2400" dirty="0">
                <a:solidFill>
                  <a:srgbClr val="000000"/>
                </a:solidFill>
                <a:effectLst/>
                <a:latin typeface="Times New Roman" panose="02020603050405020304" pitchFamily="18" charset="0"/>
                <a:ea typeface="Times New Roman" panose="02020603050405020304" pitchFamily="18" charset="0"/>
              </a:rPr>
              <a:t>public is certainly different </a:t>
            </a:r>
            <a:r>
              <a:rPr lang="en-US" sz="2400" dirty="0">
                <a:solidFill>
                  <a:srgbClr val="000000"/>
                </a:solidFill>
                <a:effectLst/>
                <a:latin typeface="Times New Roman" panose="02020603050405020304" pitchFamily="18" charset="0"/>
                <a:ea typeface="Times New Roman" panose="02020603050405020304" pitchFamily="18" charset="0"/>
              </a:rPr>
              <a:t>from when the</a:t>
            </a:r>
            <a:r>
              <a:rPr lang="en-KE" sz="2400" dirty="0">
                <a:solidFill>
                  <a:srgbClr val="000000"/>
                </a:solidFill>
                <a:effectLst/>
                <a:latin typeface="Times New Roman" panose="02020603050405020304" pitchFamily="18" charset="0"/>
                <a:ea typeface="Times New Roman" panose="02020603050405020304" pitchFamily="18" charset="0"/>
              </a:rPr>
              <a:t> research </a:t>
            </a:r>
            <a:r>
              <a:rPr lang="en-US" sz="2400" dirty="0">
                <a:solidFill>
                  <a:srgbClr val="000000"/>
                </a:solidFill>
                <a:effectLst/>
                <a:latin typeface="Times New Roman" panose="02020603050405020304" pitchFamily="18" charset="0"/>
                <a:ea typeface="Times New Roman" panose="02020603050405020304" pitchFamily="18" charset="0"/>
              </a:rPr>
              <a:t>is </a:t>
            </a:r>
            <a:r>
              <a:rPr lang="en-KE" sz="2400" dirty="0">
                <a:solidFill>
                  <a:srgbClr val="000000"/>
                </a:solidFill>
                <a:effectLst/>
                <a:latin typeface="Times New Roman" panose="02020603050405020304" pitchFamily="18" charset="0"/>
                <a:ea typeface="Times New Roman" panose="02020603050405020304" pitchFamily="18" charset="0"/>
              </a:rPr>
              <a:t>conducted by a polling organization</a:t>
            </a:r>
            <a:r>
              <a:rPr lang="en-US" sz="2400" dirty="0">
                <a:solidFill>
                  <a:srgbClr val="000000"/>
                </a:solidFill>
                <a:effectLst/>
                <a:latin typeface="Times New Roman" panose="02020603050405020304" pitchFamily="18" charset="0"/>
                <a:ea typeface="Times New Roman" panose="02020603050405020304" pitchFamily="18" charset="0"/>
              </a:rPr>
              <a:t>, for example</a:t>
            </a:r>
            <a:r>
              <a:rPr lang="en-KE" sz="2400" dirty="0">
                <a:solidFill>
                  <a:srgbClr val="000000"/>
                </a:solidFill>
                <a:effectLst/>
                <a:latin typeface="Times New Roman" panose="02020603050405020304" pitchFamily="18" charset="0"/>
                <a:ea typeface="Times New Roman" panose="02020603050405020304" pitchFamily="18" charset="0"/>
              </a:rPr>
              <a:t>. </a:t>
            </a:r>
            <a:r>
              <a:rPr lang="en-US" sz="2400" dirty="0">
                <a:solidFill>
                  <a:srgbClr val="000000"/>
                </a:solidFill>
                <a:effectLst/>
                <a:latin typeface="Times New Roman" panose="02020603050405020304" pitchFamily="18" charset="0"/>
                <a:ea typeface="Times New Roman" panose="02020603050405020304" pitchFamily="18" charset="0"/>
              </a:rPr>
              <a:t>Scholarly</a:t>
            </a:r>
            <a:r>
              <a:rPr lang="en-KE" sz="2400" dirty="0">
                <a:solidFill>
                  <a:srgbClr val="000000"/>
                </a:solidFill>
                <a:effectLst/>
                <a:latin typeface="Times New Roman" panose="02020603050405020304" pitchFamily="18" charset="0"/>
                <a:ea typeface="Times New Roman" panose="02020603050405020304" pitchFamily="18" charset="0"/>
              </a:rPr>
              <a:t> research</a:t>
            </a:r>
            <a:r>
              <a:rPr lang="en-US" sz="2400" dirty="0">
                <a:solidFill>
                  <a:srgbClr val="000000"/>
                </a:solidFill>
                <a:effectLst/>
                <a:latin typeface="Times New Roman" panose="02020603050405020304" pitchFamily="18" charset="0"/>
                <a:ea typeface="Times New Roman" panose="02020603050405020304" pitchFamily="18" charset="0"/>
              </a:rPr>
              <a:t> is</a:t>
            </a:r>
            <a:r>
              <a:rPr lang="en-KE" sz="2400" dirty="0">
                <a:solidFill>
                  <a:srgbClr val="000000"/>
                </a:solidFill>
                <a:effectLst/>
                <a:latin typeface="Times New Roman" panose="02020603050405020304" pitchFamily="18" charset="0"/>
                <a:ea typeface="Times New Roman" panose="02020603050405020304" pitchFamily="18" charset="0"/>
              </a:rPr>
              <a:t> describe</a:t>
            </a:r>
            <a:r>
              <a:rPr lang="en-US" sz="2400" dirty="0">
                <a:solidFill>
                  <a:srgbClr val="000000"/>
                </a:solidFill>
                <a:effectLst/>
                <a:latin typeface="Times New Roman" panose="02020603050405020304" pitchFamily="18" charset="0"/>
                <a:ea typeface="Times New Roman" panose="02020603050405020304" pitchFamily="18" charset="0"/>
              </a:rPr>
              <a:t>d by </a:t>
            </a:r>
            <a:r>
              <a:rPr lang="en-KE" sz="2400" dirty="0">
                <a:solidFill>
                  <a:srgbClr val="000000"/>
                </a:solidFill>
                <a:effectLst/>
                <a:latin typeface="Times New Roman" panose="02020603050405020304" pitchFamily="18" charset="0"/>
                <a:ea typeface="Times New Roman" panose="02020603050405020304" pitchFamily="18" charset="0"/>
              </a:rPr>
              <a:t>what </a:t>
            </a:r>
            <a:r>
              <a:rPr lang="en-US" sz="2400" dirty="0">
                <a:solidFill>
                  <a:srgbClr val="000000"/>
                </a:solidFill>
                <a:effectLst/>
                <a:latin typeface="Times New Roman" panose="02020603050405020304" pitchFamily="18" charset="0"/>
                <a:ea typeface="Times New Roman" panose="02020603050405020304" pitchFamily="18" charset="0"/>
              </a:rPr>
              <a:t>has been </a:t>
            </a:r>
            <a:r>
              <a:rPr lang="en-KE" sz="2400" dirty="0">
                <a:solidFill>
                  <a:srgbClr val="000000"/>
                </a:solidFill>
                <a:effectLst/>
                <a:latin typeface="Times New Roman" panose="02020603050405020304" pitchFamily="18" charset="0"/>
                <a:ea typeface="Times New Roman" panose="02020603050405020304" pitchFamily="18" charset="0"/>
              </a:rPr>
              <a:t>done in a paper that is submitted to a conference for presentation or to a journal or book for publication. </a:t>
            </a:r>
          </a:p>
          <a:p>
            <a:r>
              <a:rPr lang="en-US" sz="2400" dirty="0">
                <a:solidFill>
                  <a:srgbClr val="000000"/>
                </a:solidFill>
                <a:effectLst/>
                <a:latin typeface="Times New Roman" panose="02020603050405020304" pitchFamily="18" charset="0"/>
                <a:ea typeface="Times New Roman" panose="02020603050405020304" pitchFamily="18" charset="0"/>
              </a:rPr>
              <a:t>This paper is subjected to a review by o</a:t>
            </a:r>
            <a:r>
              <a:rPr lang="en-KE" sz="2400" dirty="0">
                <a:solidFill>
                  <a:srgbClr val="000000"/>
                </a:solidFill>
                <a:effectLst/>
                <a:latin typeface="Times New Roman" panose="02020603050405020304" pitchFamily="18" charset="0"/>
                <a:ea typeface="Times New Roman" panose="02020603050405020304" pitchFamily="18" charset="0"/>
              </a:rPr>
              <a:t>ther experts in the </a:t>
            </a:r>
            <a:r>
              <a:rPr lang="en-US" sz="2400" dirty="0">
                <a:solidFill>
                  <a:srgbClr val="000000"/>
                </a:solidFill>
                <a:effectLst/>
                <a:latin typeface="Times New Roman" panose="02020603050405020304" pitchFamily="18" charset="0"/>
                <a:ea typeface="Times New Roman" panose="02020603050405020304" pitchFamily="18" charset="0"/>
              </a:rPr>
              <a:t>area of study</a:t>
            </a:r>
            <a:r>
              <a:rPr lang="en-KE" sz="2400" dirty="0">
                <a:solidFill>
                  <a:srgbClr val="000000"/>
                </a:solidFill>
                <a:effectLst/>
                <a:latin typeface="Times New Roman" panose="02020603050405020304" pitchFamily="18" charset="0"/>
                <a:ea typeface="Times New Roman" panose="02020603050405020304" pitchFamily="18" charset="0"/>
              </a:rPr>
              <a:t>. This review serves as a test</a:t>
            </a:r>
            <a:r>
              <a:rPr lang="en-US" sz="2400" dirty="0">
                <a:solidFill>
                  <a:srgbClr val="000000"/>
                </a:solidFill>
                <a:effectLst/>
                <a:latin typeface="Times New Roman" panose="02020603050405020304" pitchFamily="18" charset="0"/>
                <a:ea typeface="Times New Roman" panose="02020603050405020304" pitchFamily="18" charset="0"/>
              </a:rPr>
              <a:t> and seeks to find out: </a:t>
            </a:r>
            <a:r>
              <a:rPr lang="en-KE" sz="2400" dirty="0">
                <a:solidFill>
                  <a:srgbClr val="000000"/>
                </a:solidFill>
                <a:effectLst/>
                <a:latin typeface="Times New Roman" panose="02020603050405020304" pitchFamily="18" charset="0"/>
                <a:ea typeface="Times New Roman" panose="02020603050405020304" pitchFamily="18" charset="0"/>
              </a:rPr>
              <a:t> Have the authors used the best methodology to answer their questions or hypotheses? Have the authors explained the results thoroughly and logically? Are there critical flaws in the research process that jeopardize the results? </a:t>
            </a:r>
          </a:p>
          <a:p>
            <a:r>
              <a:rPr lang="en-KE" sz="2400" dirty="0">
                <a:solidFill>
                  <a:srgbClr val="000000"/>
                </a:solidFill>
                <a:effectLst/>
                <a:latin typeface="Times New Roman" panose="02020603050405020304" pitchFamily="18" charset="0"/>
                <a:ea typeface="Times New Roman" panose="02020603050405020304" pitchFamily="18" charset="0"/>
              </a:rPr>
              <a:t>The </a:t>
            </a:r>
            <a:r>
              <a:rPr lang="en-US" sz="2400" dirty="0">
                <a:solidFill>
                  <a:srgbClr val="000000"/>
                </a:solidFill>
                <a:effectLst/>
                <a:latin typeface="Times New Roman" panose="02020603050405020304" pitchFamily="18" charset="0"/>
                <a:ea typeface="Times New Roman" panose="02020603050405020304" pitchFamily="18" charset="0"/>
              </a:rPr>
              <a:t>research </a:t>
            </a:r>
            <a:r>
              <a:rPr lang="en-KE" sz="2400" dirty="0">
                <a:solidFill>
                  <a:srgbClr val="000000"/>
                </a:solidFill>
                <a:effectLst/>
                <a:latin typeface="Times New Roman" panose="02020603050405020304" pitchFamily="18" charset="0"/>
                <a:ea typeface="Times New Roman" panose="02020603050405020304" pitchFamily="18" charset="0"/>
              </a:rPr>
              <a:t>papers that </a:t>
            </a:r>
            <a:r>
              <a:rPr lang="en-US" sz="2400" dirty="0">
                <a:solidFill>
                  <a:srgbClr val="000000"/>
                </a:solidFill>
                <a:effectLst/>
                <a:latin typeface="Times New Roman" panose="02020603050405020304" pitchFamily="18" charset="0"/>
                <a:ea typeface="Times New Roman" panose="02020603050405020304" pitchFamily="18" charset="0"/>
              </a:rPr>
              <a:t>are found suitable and </a:t>
            </a:r>
            <a:r>
              <a:rPr lang="en-KE" sz="2400" dirty="0">
                <a:solidFill>
                  <a:srgbClr val="000000"/>
                </a:solidFill>
                <a:effectLst/>
                <a:latin typeface="Times New Roman" panose="02020603050405020304" pitchFamily="18" charset="0"/>
                <a:ea typeface="Times New Roman" panose="02020603050405020304" pitchFamily="18" charset="0"/>
              </a:rPr>
              <a:t>make it through the review process are then presented at a conference or published in an </a:t>
            </a:r>
            <a:r>
              <a:rPr lang="en-US" sz="2400" dirty="0">
                <a:solidFill>
                  <a:srgbClr val="000000"/>
                </a:solidFill>
                <a:effectLst/>
                <a:latin typeface="Times New Roman" panose="02020603050405020304" pitchFamily="18" charset="0"/>
                <a:ea typeface="Times New Roman" panose="02020603050405020304" pitchFamily="18" charset="0"/>
              </a:rPr>
              <a:t>academic book or </a:t>
            </a:r>
            <a:r>
              <a:rPr lang="en-KE" sz="2400" dirty="0">
                <a:solidFill>
                  <a:srgbClr val="000000"/>
                </a:solidFill>
                <a:effectLst/>
                <a:latin typeface="Times New Roman" panose="02020603050405020304" pitchFamily="18" charset="0"/>
                <a:ea typeface="Times New Roman" panose="02020603050405020304" pitchFamily="18" charset="0"/>
              </a:rPr>
              <a:t>journal. This is </a:t>
            </a:r>
            <a:r>
              <a:rPr lang="en-US" sz="2400" dirty="0">
                <a:solidFill>
                  <a:srgbClr val="000000"/>
                </a:solidFill>
                <a:effectLst/>
                <a:latin typeface="Times New Roman" panose="02020603050405020304" pitchFamily="18" charset="0"/>
                <a:ea typeface="Times New Roman" panose="02020603050405020304" pitchFamily="18" charset="0"/>
              </a:rPr>
              <a:t>how</a:t>
            </a:r>
            <a:r>
              <a:rPr lang="en-KE" sz="2400" dirty="0">
                <a:solidFill>
                  <a:srgbClr val="000000"/>
                </a:solidFill>
                <a:effectLst/>
                <a:latin typeface="Times New Roman" panose="02020603050405020304" pitchFamily="18" charset="0"/>
                <a:ea typeface="Times New Roman" panose="02020603050405020304" pitchFamily="18" charset="0"/>
              </a:rPr>
              <a:t> the results </a:t>
            </a:r>
            <a:r>
              <a:rPr lang="en-US" sz="2400" dirty="0">
                <a:solidFill>
                  <a:srgbClr val="000000"/>
                </a:solidFill>
                <a:effectLst/>
                <a:latin typeface="Times New Roman" panose="02020603050405020304" pitchFamily="18" charset="0"/>
                <a:ea typeface="Times New Roman" panose="02020603050405020304" pitchFamily="18" charset="0"/>
              </a:rPr>
              <a:t>are made available to consumers.</a:t>
            </a:r>
            <a:endParaRPr lang="en-KE" sz="24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16119878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143D23-09DE-9659-4AA3-65D6E1E2F97A}"/>
              </a:ext>
            </a:extLst>
          </p:cNvPr>
          <p:cNvSpPr>
            <a:spLocks noGrp="1"/>
          </p:cNvSpPr>
          <p:nvPr>
            <p:ph idx="1"/>
          </p:nvPr>
        </p:nvSpPr>
        <p:spPr>
          <a:xfrm>
            <a:off x="447677" y="1034716"/>
            <a:ext cx="11296648" cy="5458159"/>
          </a:xfrm>
        </p:spPr>
        <p:txBody>
          <a:bodyPr>
            <a:normAutofit/>
          </a:bodyPr>
          <a:lstStyle/>
          <a:p>
            <a:endParaRPr lang="en-US" sz="28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endParaRPr lang="en-US" b="1"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marL="0" indent="0" algn="ctr">
              <a:buNone/>
            </a:pPr>
            <a:r>
              <a:rPr lang="en-US" sz="5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What are the Goals of Research?</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sz="5400" dirty="0"/>
          </a:p>
        </p:txBody>
      </p:sp>
      <p:pic>
        <p:nvPicPr>
          <p:cNvPr id="5" name="Picture 4">
            <a:extLst>
              <a:ext uri="{FF2B5EF4-FFF2-40B4-BE49-F238E27FC236}">
                <a16:creationId xmlns:a16="http://schemas.microsoft.com/office/drawing/2014/main" id="{8DE6C7C1-1E98-0F11-84CC-8877F7A28C4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210379" y="3429000"/>
            <a:ext cx="2721683" cy="2558382"/>
          </a:xfrm>
          <a:prstGeom prst="rect">
            <a:avLst/>
          </a:prstGeom>
        </p:spPr>
      </p:pic>
    </p:spTree>
    <p:extLst>
      <p:ext uri="{BB962C8B-B14F-4D97-AF65-F5344CB8AC3E}">
        <p14:creationId xmlns:p14="http://schemas.microsoft.com/office/powerpoint/2010/main" val="23540495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058422-894E-B84C-1C91-6A77F7024C7B}"/>
              </a:ext>
            </a:extLst>
          </p:cNvPr>
          <p:cNvSpPr>
            <a:spLocks noGrp="1"/>
          </p:cNvSpPr>
          <p:nvPr>
            <p:ph idx="1"/>
          </p:nvPr>
        </p:nvSpPr>
        <p:spPr>
          <a:xfrm>
            <a:off x="838200" y="728664"/>
            <a:ext cx="10515600" cy="5448300"/>
          </a:xfrm>
        </p:spPr>
        <p:txBody>
          <a:bodyPr>
            <a:normAutofit fontScale="70000" lnSpcReduction="20000"/>
          </a:bodyPr>
          <a:lstStyle/>
          <a:p>
            <a:pPr marL="0" indent="0" algn="just">
              <a:lnSpc>
                <a:spcPct val="150000"/>
              </a:lnSpc>
              <a:buNone/>
            </a:pPr>
            <a:r>
              <a:rPr lang="en-US" sz="2800" b="1" i="1" dirty="0">
                <a:solidFill>
                  <a:srgbClr val="000000"/>
                </a:solidFill>
                <a:effectLst/>
                <a:latin typeface="Times New Roman" panose="02020603050405020304" pitchFamily="18" charset="0"/>
                <a:ea typeface="Times New Roman" panose="02020603050405020304" pitchFamily="18" charset="0"/>
              </a:rPr>
              <a:t>Describing Behavior</a:t>
            </a:r>
            <a:endParaRPr lang="en-KE" sz="2800" dirty="0">
              <a:effectLst/>
              <a:latin typeface="Times New Roman" panose="02020603050405020304" pitchFamily="18" charset="0"/>
              <a:ea typeface="Times New Roman" panose="02020603050405020304" pitchFamily="18" charset="0"/>
            </a:endParaRPr>
          </a:p>
          <a:p>
            <a:pPr algn="just">
              <a:lnSpc>
                <a:spcPct val="150000"/>
              </a:lnSpc>
            </a:pPr>
            <a:r>
              <a:rPr lang="en-KE" sz="2800" i="1" dirty="0">
                <a:solidFill>
                  <a:srgbClr val="000000"/>
                </a:solidFill>
                <a:effectLst/>
                <a:latin typeface="Times New Roman" panose="02020603050405020304" pitchFamily="18" charset="0"/>
                <a:ea typeface="Times New Roman" panose="02020603050405020304" pitchFamily="18" charset="0"/>
              </a:rPr>
              <a:t>Describing behavior </a:t>
            </a:r>
            <a:r>
              <a:rPr lang="en-KE" sz="2800" dirty="0">
                <a:solidFill>
                  <a:srgbClr val="000000"/>
                </a:solidFill>
                <a:effectLst/>
                <a:latin typeface="Times New Roman" panose="02020603050405020304" pitchFamily="18" charset="0"/>
                <a:ea typeface="Times New Roman" panose="02020603050405020304" pitchFamily="18" charset="0"/>
              </a:rPr>
              <a:t>entails describing outcomes, processes, or ways in which</a:t>
            </a:r>
            <a:r>
              <a:rPr lang="en-US" sz="2800" dirty="0">
                <a:solidFill>
                  <a:srgbClr val="000000"/>
                </a:solidFill>
                <a:effectLst/>
                <a:latin typeface="Times New Roman" panose="02020603050405020304" pitchFamily="18" charset="0"/>
                <a:ea typeface="Times New Roman" panose="02020603050405020304" pitchFamily="18" charset="0"/>
              </a:rPr>
              <a:t> variables </a:t>
            </a:r>
            <a:r>
              <a:rPr lang="en-KE" sz="2800" dirty="0">
                <a:solidFill>
                  <a:srgbClr val="000000"/>
                </a:solidFill>
                <a:effectLst/>
                <a:latin typeface="Times New Roman" panose="02020603050405020304" pitchFamily="18" charset="0"/>
                <a:ea typeface="Times New Roman" panose="02020603050405020304" pitchFamily="18" charset="0"/>
              </a:rPr>
              <a:t>(another name for the concepts we study) are related to one another. </a:t>
            </a:r>
            <a:r>
              <a:rPr lang="en-US" sz="2800" dirty="0">
                <a:solidFill>
                  <a:srgbClr val="000000"/>
                </a:solidFill>
                <a:effectLst/>
                <a:latin typeface="Times New Roman" panose="02020603050405020304" pitchFamily="18" charset="0"/>
                <a:ea typeface="Times New Roman" panose="02020603050405020304" pitchFamily="18" charset="0"/>
              </a:rPr>
              <a:t>An example that </a:t>
            </a:r>
            <a:r>
              <a:rPr lang="en-KE" sz="2800" dirty="0">
                <a:solidFill>
                  <a:srgbClr val="000000"/>
                </a:solidFill>
                <a:effectLst/>
                <a:latin typeface="Times New Roman" panose="02020603050405020304" pitchFamily="18" charset="0"/>
                <a:ea typeface="Times New Roman" panose="02020603050405020304" pitchFamily="18" charset="0"/>
              </a:rPr>
              <a:t>illustrates</a:t>
            </a:r>
            <a:r>
              <a:rPr lang="en-US" sz="2800" dirty="0">
                <a:solidFill>
                  <a:srgbClr val="000000"/>
                </a:solidFill>
                <a:effectLst/>
                <a:latin typeface="Times New Roman" panose="02020603050405020304" pitchFamily="18" charset="0"/>
                <a:ea typeface="Times New Roman" panose="02020603050405020304" pitchFamily="18" charset="0"/>
              </a:rPr>
              <a:t> how</a:t>
            </a:r>
            <a:r>
              <a:rPr lang="en-KE" sz="2800" dirty="0">
                <a:solidFill>
                  <a:srgbClr val="000000"/>
                </a:solidFill>
                <a:effectLst/>
                <a:latin typeface="Times New Roman" panose="02020603050405020304" pitchFamily="18" charset="0"/>
                <a:ea typeface="Times New Roman" panose="02020603050405020304" pitchFamily="18" charset="0"/>
              </a:rPr>
              <a:t> a research project enabled a researcher to describe behavior</a:t>
            </a:r>
            <a:r>
              <a:rPr lang="en-US" sz="2800" dirty="0">
                <a:solidFill>
                  <a:srgbClr val="000000"/>
                </a:solidFill>
                <a:effectLst/>
                <a:latin typeface="Times New Roman" panose="02020603050405020304" pitchFamily="18" charset="0"/>
                <a:ea typeface="Times New Roman" panose="02020603050405020304" pitchFamily="18" charset="0"/>
              </a:rPr>
              <a:t> is presented here:</a:t>
            </a:r>
            <a:endParaRPr lang="en-KE" sz="2800" dirty="0">
              <a:effectLst/>
              <a:latin typeface="Times New Roman" panose="02020603050405020304" pitchFamily="18" charset="0"/>
              <a:ea typeface="Times New Roman" panose="02020603050405020304" pitchFamily="18" charset="0"/>
            </a:endParaRPr>
          </a:p>
          <a:p>
            <a:pPr algn="just">
              <a:lnSpc>
                <a:spcPct val="150000"/>
              </a:lnSpc>
            </a:pPr>
            <a:r>
              <a:rPr lang="en-KE" sz="2800" dirty="0">
                <a:solidFill>
                  <a:srgbClr val="000000"/>
                </a:solidFill>
                <a:effectLst/>
                <a:latin typeface="Times New Roman" panose="02020603050405020304" pitchFamily="18" charset="0"/>
                <a:ea typeface="Times New Roman" panose="02020603050405020304" pitchFamily="18" charset="0"/>
              </a:rPr>
              <a:t>Pudlinski (2003) was able to develop three categories to describe the ways in which social support is constructed</a:t>
            </a:r>
            <a:r>
              <a:rPr lang="en-US" sz="2800" dirty="0">
                <a:solidFill>
                  <a:srgbClr val="000000"/>
                </a:solidFill>
                <a:effectLst/>
                <a:latin typeface="Times New Roman" panose="02020603050405020304" pitchFamily="18" charset="0"/>
                <a:ea typeface="Times New Roman" panose="02020603050405020304" pitchFamily="18" charset="0"/>
              </a:rPr>
              <a:t>, u</a:t>
            </a:r>
            <a:r>
              <a:rPr lang="en-KE" sz="2800" dirty="0">
                <a:solidFill>
                  <a:srgbClr val="000000"/>
                </a:solidFill>
                <a:effectLst/>
                <a:latin typeface="Times New Roman" panose="02020603050405020304" pitchFamily="18" charset="0"/>
                <a:ea typeface="Times New Roman" panose="02020603050405020304" pitchFamily="18" charset="0"/>
              </a:rPr>
              <a:t>sing</a:t>
            </a:r>
            <a:r>
              <a:rPr lang="en-US" sz="2800" dirty="0">
                <a:solidFill>
                  <a:srgbClr val="000000"/>
                </a:solidFill>
                <a:effectLst/>
                <a:latin typeface="Times New Roman" panose="02020603050405020304" pitchFamily="18" charset="0"/>
                <a:ea typeface="Times New Roman" panose="02020603050405020304" pitchFamily="18" charset="0"/>
              </a:rPr>
              <a:t> conversations</a:t>
            </a:r>
            <a:r>
              <a:rPr lang="en-KE" sz="2800" dirty="0">
                <a:solidFill>
                  <a:srgbClr val="000000"/>
                </a:solidFill>
                <a:effectLst/>
                <a:latin typeface="Times New Roman" panose="02020603050405020304" pitchFamily="18" charset="0"/>
                <a:ea typeface="Times New Roman" panose="02020603050405020304" pitchFamily="18" charset="0"/>
              </a:rPr>
              <a:t> from a peer-to-peer telephone counseling service. Across a dataset of 366 responses from 44 calls, he discovered three common patterns in the ways support</a:t>
            </a:r>
            <a:r>
              <a:rPr lang="en-US" sz="2800" dirty="0">
                <a:solidFill>
                  <a:srgbClr val="000000"/>
                </a:solidFill>
                <a:effectLst/>
                <a:latin typeface="Times New Roman" panose="02020603050405020304" pitchFamily="18" charset="0"/>
                <a:ea typeface="Times New Roman" panose="02020603050405020304" pitchFamily="18" charset="0"/>
              </a:rPr>
              <a:t> providers</a:t>
            </a:r>
            <a:r>
              <a:rPr lang="en-KE" sz="2800" dirty="0">
                <a:solidFill>
                  <a:srgbClr val="000000"/>
                </a:solidFill>
                <a:effectLst/>
                <a:latin typeface="Times New Roman" panose="02020603050405020304" pitchFamily="18" charset="0"/>
                <a:ea typeface="Times New Roman" panose="02020603050405020304" pitchFamily="18" charset="0"/>
              </a:rPr>
              <a:t> displayed social support: summarizing or minimizing the caller’s problem (e.g. “I see what you’re saying”), providing or seeking solutions (e.g. “What kind of a job do you think you’ll apply for?”), and supporting a caller’s report (e.g. “That’s good”). Pudlinski’s detailed descriptions of social support suggest that these messages comprise </a:t>
            </a:r>
            <a:r>
              <a:rPr lang="en-US" sz="2800" dirty="0">
                <a:solidFill>
                  <a:srgbClr val="000000"/>
                </a:solidFill>
                <a:effectLst/>
                <a:latin typeface="Times New Roman" panose="02020603050405020304" pitchFamily="18" charset="0"/>
                <a:ea typeface="Times New Roman" panose="02020603050405020304" pitchFamily="18" charset="0"/>
              </a:rPr>
              <a:t>a larger </a:t>
            </a:r>
            <a:r>
              <a:rPr lang="en-KE" sz="2800" dirty="0">
                <a:solidFill>
                  <a:srgbClr val="000000"/>
                </a:solidFill>
                <a:effectLst/>
                <a:latin typeface="Times New Roman" panose="02020603050405020304" pitchFamily="18" charset="0"/>
                <a:ea typeface="Times New Roman" panose="02020603050405020304" pitchFamily="18" charset="0"/>
              </a:rPr>
              <a:t>variety and</a:t>
            </a:r>
            <a:r>
              <a:rPr lang="en-US" sz="2800" dirty="0">
                <a:solidFill>
                  <a:srgbClr val="000000"/>
                </a:solidFill>
                <a:effectLst/>
                <a:latin typeface="Times New Roman" panose="02020603050405020304" pitchFamily="18" charset="0"/>
                <a:ea typeface="Times New Roman" panose="02020603050405020304" pitchFamily="18" charset="0"/>
              </a:rPr>
              <a:t> complexity</a:t>
            </a:r>
            <a:r>
              <a:rPr lang="en-KE" sz="2800" dirty="0">
                <a:solidFill>
                  <a:srgbClr val="000000"/>
                </a:solidFill>
                <a:effectLst/>
                <a:latin typeface="Times New Roman" panose="02020603050405020304" pitchFamily="18" charset="0"/>
                <a:ea typeface="Times New Roman" panose="02020603050405020304" pitchFamily="18" charset="0"/>
              </a:rPr>
              <a:t> than </a:t>
            </a:r>
            <a:r>
              <a:rPr lang="en-US" sz="2800" dirty="0">
                <a:solidFill>
                  <a:srgbClr val="000000"/>
                </a:solidFill>
                <a:effectLst/>
                <a:latin typeface="Times New Roman" panose="02020603050405020304" pitchFamily="18" charset="0"/>
                <a:ea typeface="Times New Roman" panose="02020603050405020304" pitchFamily="18" charset="0"/>
              </a:rPr>
              <a:t>is </a:t>
            </a:r>
            <a:r>
              <a:rPr lang="en-KE" sz="2800" dirty="0">
                <a:solidFill>
                  <a:srgbClr val="000000"/>
                </a:solidFill>
                <a:effectLst/>
                <a:latin typeface="Times New Roman" panose="02020603050405020304" pitchFamily="18" charset="0"/>
                <a:ea typeface="Times New Roman" panose="02020603050405020304" pitchFamily="18" charset="0"/>
              </a:rPr>
              <a:t>generally thought. </a:t>
            </a:r>
            <a:endParaRPr lang="en-KE" sz="28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2889117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B65D9B6-FA25-76C1-7892-58BBC74386A0}"/>
              </a:ext>
            </a:extLst>
          </p:cNvPr>
          <p:cNvSpPr>
            <a:spLocks noGrp="1"/>
          </p:cNvSpPr>
          <p:nvPr>
            <p:ph idx="1"/>
          </p:nvPr>
        </p:nvSpPr>
        <p:spPr>
          <a:xfrm>
            <a:off x="838200" y="828676"/>
            <a:ext cx="10515600" cy="5348288"/>
          </a:xfrm>
        </p:spPr>
        <p:txBody>
          <a:bodyPr>
            <a:noAutofit/>
          </a:bodyPr>
          <a:lstStyle/>
          <a:p>
            <a:pPr marL="0" indent="0" algn="just">
              <a:lnSpc>
                <a:spcPct val="150000"/>
              </a:lnSpc>
              <a:buNone/>
            </a:pPr>
            <a:r>
              <a:rPr lang="en-KE" sz="2400" b="1" i="1" dirty="0">
                <a:solidFill>
                  <a:srgbClr val="000000"/>
                </a:solidFill>
                <a:effectLst/>
                <a:latin typeface="Times New Roman" panose="02020603050405020304" pitchFamily="18" charset="0"/>
                <a:ea typeface="Times New Roman" panose="02020603050405020304" pitchFamily="18" charset="0"/>
              </a:rPr>
              <a:t>Determining the cause or causes of behavior </a:t>
            </a:r>
            <a:endParaRPr lang="en-KE" sz="2400" dirty="0">
              <a:effectLst/>
              <a:latin typeface="Times New Roman" panose="02020603050405020304" pitchFamily="18" charset="0"/>
              <a:ea typeface="Times New Roman" panose="02020603050405020304" pitchFamily="18" charset="0"/>
            </a:endParaRPr>
          </a:p>
          <a:p>
            <a:r>
              <a:rPr lang="en-KE" sz="24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Determining the cause or causes of behavior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is of interest to communication scholars because knowing the cause of something allows scholars to plan interventions or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provide</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training to increase the effectiveness of communication.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For example,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Keyton, Ferguson, and Rhodes (2001) wanted to determine which variables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their organization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had greater effect on employees’ perceptions to its stated zero tolerance sexual harassment policy. </a:t>
            </a:r>
          </a:p>
          <a:p>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he research team tested the influence of the interaction environment factors against the set of organizational remedy factors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sing responses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from</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252 employees. Contrary to the presumption of the organization’s executives, organizational remedies were not related to employees’ perceptions about the organization’s zero tolerance sexual harassment policy. The study’s findings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however supported</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that factors in the interaction environment caused two different employee reactions. </a:t>
            </a:r>
            <a:endParaRPr lang="en-KE"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28574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EC0341-DE30-53F3-2C20-6BC29E82FAA2}"/>
              </a:ext>
            </a:extLst>
          </p:cNvPr>
          <p:cNvSpPr>
            <a:spLocks noGrp="1"/>
          </p:cNvSpPr>
          <p:nvPr>
            <p:ph idx="1"/>
          </p:nvPr>
        </p:nvSpPr>
        <p:spPr>
          <a:xfrm>
            <a:off x="838200" y="771526"/>
            <a:ext cx="10777538" cy="5815012"/>
          </a:xfrm>
        </p:spPr>
        <p:txBody>
          <a:bodyPr>
            <a:normAutofit fontScale="85000" lnSpcReduction="20000"/>
          </a:bodyPr>
          <a:lstStyle/>
          <a:p>
            <a:pPr marL="0" indent="0" algn="just">
              <a:lnSpc>
                <a:spcPct val="150000"/>
              </a:lnSpc>
              <a:buNone/>
            </a:pPr>
            <a:r>
              <a:rPr lang="en-US" b="1" i="1" dirty="0">
                <a:solidFill>
                  <a:srgbClr val="000000"/>
                </a:solidFill>
                <a:effectLst/>
                <a:latin typeface="Times New Roman" panose="02020603050405020304" pitchFamily="18" charset="0"/>
                <a:ea typeface="Times New Roman" panose="02020603050405020304" pitchFamily="18" charset="0"/>
              </a:rPr>
              <a:t>P</a:t>
            </a:r>
            <a:r>
              <a:rPr lang="en-KE" b="1" i="1" dirty="0">
                <a:solidFill>
                  <a:srgbClr val="000000"/>
                </a:solidFill>
                <a:effectLst/>
                <a:latin typeface="Times New Roman" panose="02020603050405020304" pitchFamily="18" charset="0"/>
                <a:ea typeface="Times New Roman" panose="02020603050405020304" pitchFamily="18" charset="0"/>
              </a:rPr>
              <a:t>redicting behavior</a:t>
            </a:r>
            <a:r>
              <a:rPr lang="en-KE" b="1" dirty="0">
                <a:solidFill>
                  <a:srgbClr val="000000"/>
                </a:solidFill>
                <a:effectLst/>
                <a:latin typeface="Times New Roman" panose="02020603050405020304" pitchFamily="18" charset="0"/>
                <a:ea typeface="Times New Roman" panose="02020603050405020304" pitchFamily="18" charset="0"/>
              </a:rPr>
              <a:t> </a:t>
            </a:r>
            <a:endParaRPr lang="en-KE" dirty="0">
              <a:effectLst/>
              <a:latin typeface="Times New Roman" panose="02020603050405020304" pitchFamily="18" charset="0"/>
              <a:ea typeface="Times New Roman" panose="02020603050405020304" pitchFamily="18" charset="0"/>
            </a:endParaRPr>
          </a:p>
          <a:p>
            <a:pPr algn="just">
              <a:lnSpc>
                <a:spcPct val="150000"/>
              </a:lnSpc>
            </a:pPr>
            <a:r>
              <a:rPr lang="en-KE" sz="2400" dirty="0">
                <a:solidFill>
                  <a:srgbClr val="000000"/>
                </a:solidFill>
                <a:effectLst/>
                <a:latin typeface="Times New Roman" panose="02020603050405020304" pitchFamily="18" charset="0"/>
                <a:ea typeface="Times New Roman" panose="02020603050405020304" pitchFamily="18" charset="0"/>
              </a:rPr>
              <a:t>If behaviors are predictable, then we can anticipate what will happen in the future. If researchers can describe communication events and identify their causes, then they can turn to </a:t>
            </a:r>
            <a:r>
              <a:rPr lang="en-KE" sz="2400" i="1" dirty="0">
                <a:solidFill>
                  <a:srgbClr val="000000"/>
                </a:solidFill>
                <a:effectLst/>
                <a:latin typeface="Times New Roman" panose="02020603050405020304" pitchFamily="18" charset="0"/>
                <a:ea typeface="Times New Roman" panose="02020603050405020304" pitchFamily="18" charset="0"/>
              </a:rPr>
              <a:t>predicting behavior. </a:t>
            </a:r>
            <a:r>
              <a:rPr lang="en-KE" sz="2400" dirty="0">
                <a:solidFill>
                  <a:srgbClr val="000000"/>
                </a:solidFill>
                <a:effectLst/>
                <a:latin typeface="Times New Roman" panose="02020603050405020304" pitchFamily="18" charset="0"/>
                <a:ea typeface="Times New Roman" panose="02020603050405020304" pitchFamily="18" charset="0"/>
              </a:rPr>
              <a:t>In turn, this knowledge can help us make better decisions. </a:t>
            </a:r>
          </a:p>
          <a:p>
            <a:pPr algn="just">
              <a:lnSpc>
                <a:spcPct val="150000"/>
              </a:lnSpc>
            </a:pPr>
            <a:r>
              <a:rPr lang="en-KE" sz="2400" dirty="0">
                <a:solidFill>
                  <a:srgbClr val="000000"/>
                </a:solidFill>
                <a:effectLst/>
                <a:latin typeface="Times New Roman" panose="02020603050405020304" pitchFamily="18" charset="0"/>
                <a:ea typeface="Times New Roman" panose="02020603050405020304" pitchFamily="18" charset="0"/>
              </a:rPr>
              <a:t>For example, Schneider, Lang, Shin, and Bradley (2004) </a:t>
            </a:r>
            <a:r>
              <a:rPr lang="en-US" sz="2400" dirty="0">
                <a:solidFill>
                  <a:srgbClr val="000000"/>
                </a:solidFill>
                <a:effectLst/>
                <a:latin typeface="Times New Roman" panose="02020603050405020304" pitchFamily="18" charset="0"/>
                <a:ea typeface="Times New Roman" panose="02020603050405020304" pitchFamily="18" charset="0"/>
              </a:rPr>
              <a:t>conducted a study to determine whether </a:t>
            </a:r>
            <a:r>
              <a:rPr lang="en-KE" sz="2400" dirty="0">
                <a:solidFill>
                  <a:srgbClr val="000000"/>
                </a:solidFill>
                <a:effectLst/>
                <a:latin typeface="Times New Roman" panose="02020603050405020304" pitchFamily="18" charset="0"/>
                <a:ea typeface="Times New Roman" panose="02020603050405020304" pitchFamily="18" charset="0"/>
              </a:rPr>
              <a:t>adding a story or narrative to justify game players’ actions in violent video games would influence their game-playing experiences. Based on the</a:t>
            </a:r>
            <a:r>
              <a:rPr lang="en-US" sz="2400" dirty="0">
                <a:solidFill>
                  <a:srgbClr val="000000"/>
                </a:solidFill>
                <a:effectLst/>
                <a:latin typeface="Times New Roman" panose="02020603050405020304" pitchFamily="18" charset="0"/>
                <a:ea typeface="Times New Roman" panose="02020603050405020304" pitchFamily="18" charset="0"/>
              </a:rPr>
              <a:t> available</a:t>
            </a:r>
            <a:r>
              <a:rPr lang="en-KE" sz="2400" dirty="0">
                <a:solidFill>
                  <a:srgbClr val="000000"/>
                </a:solidFill>
                <a:effectLst/>
                <a:latin typeface="Times New Roman" panose="02020603050405020304" pitchFamily="18" charset="0"/>
                <a:ea typeface="Times New Roman" panose="02020603050405020304" pitchFamily="18" charset="0"/>
              </a:rPr>
              <a:t> literature, the research team hypothesi</a:t>
            </a:r>
            <a:r>
              <a:rPr lang="en-US" sz="2400" dirty="0">
                <a:solidFill>
                  <a:srgbClr val="000000"/>
                </a:solidFill>
                <a:effectLst/>
                <a:latin typeface="Times New Roman" panose="02020603050405020304" pitchFamily="18" charset="0"/>
                <a:ea typeface="Times New Roman" panose="02020603050405020304" pitchFamily="18" charset="0"/>
              </a:rPr>
              <a:t>s</a:t>
            </a:r>
            <a:r>
              <a:rPr lang="en-KE" sz="2400" dirty="0">
                <a:solidFill>
                  <a:srgbClr val="000000"/>
                </a:solidFill>
                <a:effectLst/>
                <a:latin typeface="Times New Roman" panose="02020603050405020304" pitchFamily="18" charset="0"/>
                <a:ea typeface="Times New Roman" panose="02020603050405020304" pitchFamily="18" charset="0"/>
              </a:rPr>
              <a:t>ed that video game players would identify with characters and their goals to a greater extent when a story is present than when a story is not present. </a:t>
            </a:r>
          </a:p>
          <a:p>
            <a:pPr algn="just">
              <a:lnSpc>
                <a:spcPct val="150000"/>
              </a:lnSpc>
            </a:pPr>
            <a:r>
              <a:rPr lang="en-US" sz="2400" dirty="0">
                <a:solidFill>
                  <a:srgbClr val="000000"/>
                </a:solidFill>
                <a:effectLst/>
                <a:latin typeface="Times New Roman" panose="02020603050405020304" pitchFamily="18" charset="0"/>
                <a:ea typeface="Times New Roman" panose="02020603050405020304" pitchFamily="18" charset="0"/>
              </a:rPr>
              <a:t>The research results showed that </a:t>
            </a:r>
            <a:r>
              <a:rPr lang="en-KE" sz="2400" dirty="0">
                <a:solidFill>
                  <a:srgbClr val="000000"/>
                </a:solidFill>
                <a:effectLst/>
                <a:latin typeface="Times New Roman" panose="02020603050405020304" pitchFamily="18" charset="0"/>
                <a:ea typeface="Times New Roman" panose="02020603050405020304" pitchFamily="18" charset="0"/>
              </a:rPr>
              <a:t>video game players more strongly identified with characters and their goals when a story was present. Thus, the research team’s prediction was supported, suggesting that violent video games with stories justifying violent acts may desensitize game players to violent behavior. </a:t>
            </a:r>
            <a:endParaRPr lang="en-KE" sz="2400" dirty="0">
              <a:effectLst/>
              <a:latin typeface="Times New Roman" panose="02020603050405020304" pitchFamily="18" charset="0"/>
              <a:ea typeface="Times New Roman" panose="02020603050405020304" pitchFamily="18" charset="0"/>
            </a:endParaRPr>
          </a:p>
          <a:p>
            <a:endParaRPr lang="en-KE" dirty="0"/>
          </a:p>
        </p:txBody>
      </p:sp>
      <p:sp>
        <p:nvSpPr>
          <p:cNvPr id="4" name="TextBox 3">
            <a:extLst>
              <a:ext uri="{FF2B5EF4-FFF2-40B4-BE49-F238E27FC236}">
                <a16:creationId xmlns:a16="http://schemas.microsoft.com/office/drawing/2014/main" id="{AED45CAB-996F-DF75-A972-849C224BD64F}"/>
              </a:ext>
            </a:extLst>
          </p:cNvPr>
          <p:cNvSpPr txBox="1"/>
          <p:nvPr/>
        </p:nvSpPr>
        <p:spPr>
          <a:xfrm>
            <a:off x="15794182" y="1163782"/>
            <a:ext cx="184731" cy="369332"/>
          </a:xfrm>
          <a:prstGeom prst="rect">
            <a:avLst/>
          </a:prstGeom>
          <a:noFill/>
        </p:spPr>
        <p:txBody>
          <a:bodyPr wrap="none" rtlCol="0">
            <a:spAutoFit/>
          </a:bodyPr>
          <a:lstStyle/>
          <a:p>
            <a:endParaRPr lang="en-KE" dirty="0"/>
          </a:p>
        </p:txBody>
      </p:sp>
    </p:spTree>
    <p:extLst>
      <p:ext uri="{BB962C8B-B14F-4D97-AF65-F5344CB8AC3E}">
        <p14:creationId xmlns:p14="http://schemas.microsoft.com/office/powerpoint/2010/main" val="20219066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D457164-D9BE-F276-DDE2-D3BE0755FD71}"/>
              </a:ext>
            </a:extLst>
          </p:cNvPr>
          <p:cNvSpPr>
            <a:spLocks noGrp="1"/>
          </p:cNvSpPr>
          <p:nvPr>
            <p:ph idx="1"/>
          </p:nvPr>
        </p:nvSpPr>
        <p:spPr>
          <a:xfrm>
            <a:off x="838200" y="800100"/>
            <a:ext cx="10515600" cy="5376863"/>
          </a:xfrm>
        </p:spPr>
        <p:txBody>
          <a:bodyPr>
            <a:normAutofit fontScale="92500" lnSpcReduction="20000"/>
          </a:bodyPr>
          <a:lstStyle/>
          <a:p>
            <a:pPr marL="0" indent="0" algn="just">
              <a:lnSpc>
                <a:spcPct val="150000"/>
              </a:lnSpc>
              <a:buNone/>
            </a:pPr>
            <a:r>
              <a:rPr lang="en-US" sz="2400" b="1" i="1" dirty="0">
                <a:solidFill>
                  <a:srgbClr val="000000"/>
                </a:solidFill>
                <a:effectLst/>
                <a:latin typeface="Times New Roman" panose="02020603050405020304" pitchFamily="18" charset="0"/>
                <a:ea typeface="Times New Roman" panose="02020603050405020304" pitchFamily="18" charset="0"/>
              </a:rPr>
              <a:t>E</a:t>
            </a:r>
            <a:r>
              <a:rPr lang="en-KE" sz="2400" b="1" i="1" dirty="0">
                <a:solidFill>
                  <a:srgbClr val="000000"/>
                </a:solidFill>
                <a:effectLst/>
                <a:latin typeface="Times New Roman" panose="02020603050405020304" pitchFamily="18" charset="0"/>
                <a:ea typeface="Times New Roman" panose="02020603050405020304" pitchFamily="18" charset="0"/>
              </a:rPr>
              <a:t>xplaining behavior </a:t>
            </a:r>
            <a:endParaRPr lang="en-KE" sz="2400" dirty="0">
              <a:effectLst/>
              <a:latin typeface="Times New Roman" panose="02020603050405020304" pitchFamily="18" charset="0"/>
              <a:ea typeface="Times New Roman" panose="02020603050405020304" pitchFamily="18" charset="0"/>
            </a:endParaRPr>
          </a:p>
          <a:p>
            <a:pPr algn="just">
              <a:lnSpc>
                <a:spcPct val="150000"/>
              </a:lnSpc>
            </a:pPr>
            <a:r>
              <a:rPr lang="en-US" sz="2400" i="1" dirty="0">
                <a:solidFill>
                  <a:srgbClr val="000000"/>
                </a:solidFill>
                <a:effectLst/>
                <a:latin typeface="Times New Roman" panose="02020603050405020304" pitchFamily="18" charset="0"/>
                <a:ea typeface="Times New Roman" panose="02020603050405020304" pitchFamily="18" charset="0"/>
              </a:rPr>
              <a:t>E</a:t>
            </a:r>
            <a:r>
              <a:rPr lang="en-KE" sz="2400" i="1" dirty="0">
                <a:solidFill>
                  <a:srgbClr val="000000"/>
                </a:solidFill>
                <a:effectLst/>
                <a:latin typeface="Times New Roman" panose="02020603050405020304" pitchFamily="18" charset="0"/>
                <a:ea typeface="Times New Roman" panose="02020603050405020304" pitchFamily="18" charset="0"/>
              </a:rPr>
              <a:t>xplaining behavior </a:t>
            </a:r>
            <a:r>
              <a:rPr lang="en-KE" sz="2400" dirty="0">
                <a:solidFill>
                  <a:srgbClr val="000000"/>
                </a:solidFill>
                <a:effectLst/>
                <a:latin typeface="Times New Roman" panose="02020603050405020304" pitchFamily="18" charset="0"/>
                <a:ea typeface="Times New Roman" panose="02020603050405020304" pitchFamily="18" charset="0"/>
              </a:rPr>
              <a:t>means understanding why a behavior occurs. </a:t>
            </a:r>
            <a:r>
              <a:rPr lang="en-US" sz="2400" dirty="0">
                <a:solidFill>
                  <a:srgbClr val="000000"/>
                </a:solidFill>
                <a:effectLst/>
                <a:latin typeface="Times New Roman" panose="02020603050405020304" pitchFamily="18" charset="0"/>
                <a:ea typeface="Times New Roman" panose="02020603050405020304" pitchFamily="18" charset="0"/>
              </a:rPr>
              <a:t>This goes</a:t>
            </a:r>
            <a:r>
              <a:rPr lang="en-KE" sz="2400" dirty="0">
                <a:solidFill>
                  <a:srgbClr val="000000"/>
                </a:solidFill>
                <a:effectLst/>
                <a:latin typeface="Times New Roman" panose="02020603050405020304" pitchFamily="18" charset="0"/>
                <a:ea typeface="Times New Roman" panose="02020603050405020304" pitchFamily="18" charset="0"/>
              </a:rPr>
              <a:t> beyond describing, determining causes, and predicting</a:t>
            </a:r>
            <a:r>
              <a:rPr lang="en-US" sz="2400" dirty="0">
                <a:solidFill>
                  <a:srgbClr val="000000"/>
                </a:solidFill>
                <a:effectLst/>
                <a:latin typeface="Times New Roman" panose="02020603050405020304" pitchFamily="18" charset="0"/>
                <a:ea typeface="Times New Roman" panose="02020603050405020304" pitchFamily="18" charset="0"/>
              </a:rPr>
              <a:t> behavior. </a:t>
            </a:r>
            <a:r>
              <a:rPr lang="en-KE" sz="2400" dirty="0">
                <a:solidFill>
                  <a:srgbClr val="000000"/>
                </a:solidFill>
                <a:effectLst/>
                <a:latin typeface="Times New Roman" panose="02020603050405020304" pitchFamily="18" charset="0"/>
                <a:ea typeface="Times New Roman" panose="02020603050405020304" pitchFamily="18" charset="0"/>
              </a:rPr>
              <a:t>For example, if researchers were able to determine how and why health campaigns work, more effective campaigns would ultimately result in a healthier society that spends less money on health care. </a:t>
            </a:r>
          </a:p>
          <a:p>
            <a:pPr algn="just">
              <a:lnSpc>
                <a:spcPct val="150000"/>
              </a:lnSpc>
            </a:pPr>
            <a:r>
              <a:rPr lang="en-KE" sz="2400" dirty="0">
                <a:solidFill>
                  <a:srgbClr val="000000"/>
                </a:solidFill>
                <a:effectLst/>
                <a:latin typeface="Times New Roman" panose="02020603050405020304" pitchFamily="18" charset="0"/>
                <a:ea typeface="Times New Roman" panose="02020603050405020304" pitchFamily="18" charset="0"/>
              </a:rPr>
              <a:t>But finding such an explanation is difficult and often requires a series of sophisticated research projects. </a:t>
            </a:r>
            <a:r>
              <a:rPr lang="en-US" sz="2400" dirty="0">
                <a:solidFill>
                  <a:srgbClr val="000000"/>
                </a:solidFill>
                <a:effectLst/>
                <a:latin typeface="Times New Roman" panose="02020603050405020304" pitchFamily="18" charset="0"/>
                <a:ea typeface="Times New Roman" panose="02020603050405020304" pitchFamily="18" charset="0"/>
              </a:rPr>
              <a:t>For instance, </a:t>
            </a:r>
            <a:r>
              <a:rPr lang="en-KE" sz="2400" dirty="0">
                <a:solidFill>
                  <a:srgbClr val="000000"/>
                </a:solidFill>
                <a:effectLst/>
                <a:latin typeface="Times New Roman" panose="02020603050405020304" pitchFamily="18" charset="0"/>
                <a:ea typeface="Times New Roman" panose="02020603050405020304" pitchFamily="18" charset="0"/>
              </a:rPr>
              <a:t>Roberto, Meyer, Boster, and Roberto (2003) surveyed 488 junior high students about four aggressive behaviors: watching a fight, telling friends about a fight that is going to happen, insulting others, and fighting. For each of the aggressive behaviors except fighting, the explanatory model provided by the theory of reasoned action explained students’ participation in aggressive behaviors. </a:t>
            </a:r>
            <a:endParaRPr lang="en-KE" sz="24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9598535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5E25B0-87DB-55FB-4C90-69912724AE33}"/>
              </a:ext>
            </a:extLst>
          </p:cNvPr>
          <p:cNvSpPr>
            <a:spLocks noGrp="1"/>
          </p:cNvSpPr>
          <p:nvPr>
            <p:ph idx="1"/>
          </p:nvPr>
        </p:nvSpPr>
        <p:spPr>
          <a:xfrm>
            <a:off x="623454" y="963430"/>
            <a:ext cx="10848109" cy="5132570"/>
          </a:xfrm>
        </p:spPr>
        <p:txBody>
          <a:bodyPr/>
          <a:lstStyle/>
          <a:p>
            <a:pPr marL="0" indent="0">
              <a:buNone/>
            </a:pPr>
            <a:endParaRPr lang="en-KE" dirty="0"/>
          </a:p>
        </p:txBody>
      </p:sp>
      <p:pic>
        <p:nvPicPr>
          <p:cNvPr id="4" name="Picture 3">
            <a:extLst>
              <a:ext uri="{FF2B5EF4-FFF2-40B4-BE49-F238E27FC236}">
                <a16:creationId xmlns:a16="http://schemas.microsoft.com/office/drawing/2014/main" id="{ADC6B780-6BBB-B902-8B58-828C9470095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070538" y="1576552"/>
            <a:ext cx="8126407" cy="4318019"/>
          </a:xfrm>
          <a:prstGeom prst="rect">
            <a:avLst/>
          </a:prstGeom>
        </p:spPr>
      </p:pic>
    </p:spTree>
    <p:extLst>
      <p:ext uri="{BB962C8B-B14F-4D97-AF65-F5344CB8AC3E}">
        <p14:creationId xmlns:p14="http://schemas.microsoft.com/office/powerpoint/2010/main" val="888137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5E290-9516-AAC1-9722-90848FC0C349}"/>
              </a:ext>
            </a:extLst>
          </p:cNvPr>
          <p:cNvSpPr>
            <a:spLocks noGrp="1"/>
          </p:cNvSpPr>
          <p:nvPr>
            <p:ph type="title"/>
          </p:nvPr>
        </p:nvSpPr>
        <p:spPr>
          <a:xfrm>
            <a:off x="838200" y="365126"/>
            <a:ext cx="10515600" cy="992188"/>
          </a:xfrm>
        </p:spPr>
        <p:txBody>
          <a:bodyPr>
            <a:normAutofit fontScale="90000"/>
          </a:bodyPr>
          <a:lstStyle/>
          <a:p>
            <a:r>
              <a:rPr lang="en-US" sz="48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Scientific Approach</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6BD00931-C6A0-37AE-04AF-C2DE016416BE}"/>
              </a:ext>
            </a:extLst>
          </p:cNvPr>
          <p:cNvSpPr>
            <a:spLocks noGrp="1"/>
          </p:cNvSpPr>
          <p:nvPr>
            <p:ph idx="1"/>
          </p:nvPr>
        </p:nvSpPr>
        <p:spPr>
          <a:xfrm>
            <a:off x="838200" y="1357314"/>
            <a:ext cx="10515600" cy="4819649"/>
          </a:xfrm>
        </p:spPr>
        <p:txBody>
          <a:bodyPr>
            <a:noAutofit/>
          </a:bodyPr>
          <a:lstStyle/>
          <a:p>
            <a:r>
              <a:rPr lang="en-KE" sz="2400" dirty="0">
                <a:solidFill>
                  <a:srgbClr val="000000"/>
                </a:solidFill>
                <a:effectLst/>
                <a:latin typeface="Times New Roman" panose="02020603050405020304" pitchFamily="18" charset="0"/>
                <a:ea typeface="Calibri" panose="020F0502020204030204" pitchFamily="34" charset="0"/>
              </a:rPr>
              <a:t>Generally, research follows procedural traditions that have been tested, validated, confirmed, and accepted by social scientists of many disciplines over time. </a:t>
            </a:r>
            <a:r>
              <a:rPr lang="en-US" sz="2400" dirty="0">
                <a:solidFill>
                  <a:srgbClr val="000000"/>
                </a:solidFill>
                <a:effectLst/>
                <a:latin typeface="Times New Roman" panose="02020603050405020304" pitchFamily="18" charset="0"/>
                <a:ea typeface="Times New Roman" panose="02020603050405020304" pitchFamily="18" charset="0"/>
              </a:rPr>
              <a:t>According to Kerlinger (1986), t</a:t>
            </a:r>
            <a:r>
              <a:rPr lang="en-KE" sz="2400" dirty="0">
                <a:solidFill>
                  <a:srgbClr val="000000"/>
                </a:solidFill>
                <a:effectLst/>
                <a:latin typeface="Times New Roman" panose="02020603050405020304" pitchFamily="18" charset="0"/>
                <a:ea typeface="Times New Roman" panose="02020603050405020304" pitchFamily="18" charset="0"/>
              </a:rPr>
              <a:t>he research process has five general steps</a:t>
            </a:r>
            <a:r>
              <a:rPr lang="en-US" sz="2400" dirty="0">
                <a:solidFill>
                  <a:srgbClr val="000000"/>
                </a:solidFill>
                <a:effectLst/>
                <a:latin typeface="Times New Roman" panose="02020603050405020304" pitchFamily="18" charset="0"/>
                <a:ea typeface="Times New Roman" panose="02020603050405020304" pitchFamily="18" charset="0"/>
              </a:rPr>
              <a:t>:</a:t>
            </a:r>
            <a:endParaRPr lang="en-KE" sz="2400" dirty="0">
              <a:effectLst/>
              <a:latin typeface="Times New Roman" panose="02020603050405020304" pitchFamily="18" charset="0"/>
              <a:ea typeface="Times New Roman" panose="02020603050405020304" pitchFamily="18" charset="0"/>
            </a:endParaRPr>
          </a:p>
          <a:p>
            <a:r>
              <a:rPr lang="en-KE" sz="2400" dirty="0">
                <a:solidFill>
                  <a:srgbClr val="000000"/>
                </a:solidFill>
                <a:effectLst/>
                <a:latin typeface="Times New Roman" panose="02020603050405020304" pitchFamily="18" charset="0"/>
                <a:ea typeface="Times New Roman" panose="02020603050405020304" pitchFamily="18" charset="0"/>
              </a:rPr>
              <a:t>First, researchers start with </a:t>
            </a:r>
            <a:r>
              <a:rPr lang="en-KE" sz="2400" b="1" dirty="0">
                <a:solidFill>
                  <a:srgbClr val="000000"/>
                </a:solidFill>
                <a:effectLst/>
                <a:latin typeface="Times New Roman" panose="02020603050405020304" pitchFamily="18" charset="0"/>
                <a:ea typeface="Times New Roman" panose="02020603050405020304" pitchFamily="18" charset="0"/>
              </a:rPr>
              <a:t>a question</a:t>
            </a:r>
            <a:r>
              <a:rPr lang="en-KE" sz="2400" dirty="0">
                <a:solidFill>
                  <a:srgbClr val="000000"/>
                </a:solidFill>
                <a:effectLst/>
                <a:latin typeface="Times New Roman" panose="02020603050405020304" pitchFamily="18" charset="0"/>
                <a:ea typeface="Times New Roman" panose="02020603050405020304" pitchFamily="18" charset="0"/>
              </a:rPr>
              <a:t> that interests them. A question may arise from their personal experiences or from experiences that have been reported to them by others. Or a question may arise from reading the scholarly or consumer literature. </a:t>
            </a:r>
            <a:r>
              <a:rPr lang="en-US" sz="2400" dirty="0">
                <a:solidFill>
                  <a:srgbClr val="000000"/>
                </a:solidFill>
                <a:effectLst/>
                <a:latin typeface="Times New Roman" panose="02020603050405020304" pitchFamily="18" charset="0"/>
                <a:ea typeface="Times New Roman" panose="02020603050405020304" pitchFamily="18" charset="0"/>
              </a:rPr>
              <a:t>In order for the researcher to continue with the research process, he/she must first. </a:t>
            </a:r>
            <a:endParaRPr lang="en-KE" sz="2400" dirty="0">
              <a:effectLst/>
              <a:latin typeface="Times New Roman" panose="02020603050405020304" pitchFamily="18" charset="0"/>
              <a:ea typeface="Times New Roman" panose="02020603050405020304" pitchFamily="18" charset="0"/>
            </a:endParaRPr>
          </a:p>
          <a:p>
            <a:r>
              <a:rPr lang="en-KE" sz="2400" dirty="0">
                <a:solidFill>
                  <a:srgbClr val="000000"/>
                </a:solidFill>
                <a:effectLst/>
                <a:latin typeface="Times New Roman" panose="02020603050405020304" pitchFamily="18" charset="0"/>
                <a:ea typeface="Calibri" panose="020F0502020204030204" pitchFamily="34" charset="0"/>
              </a:rPr>
              <a:t>Second, the researcher uses the question or problem to formulate a </a:t>
            </a:r>
            <a:r>
              <a:rPr lang="en-KE" sz="2400" b="1" dirty="0">
                <a:solidFill>
                  <a:srgbClr val="000000"/>
                </a:solidFill>
                <a:effectLst/>
                <a:latin typeface="Times New Roman" panose="02020603050405020304" pitchFamily="18" charset="0"/>
                <a:ea typeface="Calibri" panose="020F0502020204030204" pitchFamily="34" charset="0"/>
              </a:rPr>
              <a:t>hypothesis, </a:t>
            </a:r>
            <a:r>
              <a:rPr lang="en-KE" sz="2400" dirty="0">
                <a:solidFill>
                  <a:srgbClr val="000000"/>
                </a:solidFill>
                <a:effectLst/>
                <a:latin typeface="Times New Roman" panose="02020603050405020304" pitchFamily="18" charset="0"/>
                <a:ea typeface="Calibri" panose="020F0502020204030204" pitchFamily="34" charset="0"/>
              </a:rPr>
              <a:t>or a tentative, educated guess or proposition about the relationship between two or more variables.</a:t>
            </a:r>
            <a:r>
              <a:rPr lang="en-US"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H</a:t>
            </a:r>
            <a:r>
              <a:rPr lang="en-KE" sz="2400" dirty="0">
                <a:solidFill>
                  <a:srgbClr val="000000"/>
                </a:solidFill>
                <a:effectLst/>
                <a:latin typeface="Times New Roman" panose="02020603050405020304" pitchFamily="18" charset="0"/>
                <a:ea typeface="Calibri" panose="020F0502020204030204" pitchFamily="34" charset="0"/>
              </a:rPr>
              <a:t>ypotheses </a:t>
            </a:r>
            <a:r>
              <a:rPr lang="en-US"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usually </a:t>
            </a:r>
            <a:r>
              <a:rPr lang="en-KE" sz="2400" dirty="0">
                <a:solidFill>
                  <a:srgbClr val="000000"/>
                </a:solidFill>
                <a:effectLst/>
                <a:latin typeface="Times New Roman" panose="02020603050405020304" pitchFamily="18" charset="0"/>
                <a:ea typeface="Calibri" panose="020F0502020204030204" pitchFamily="34" charset="0"/>
              </a:rPr>
              <a:t>take the form of stat</a:t>
            </a:r>
            <a:r>
              <a:rPr lang="en-US"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a:t>
            </a:r>
            <a:r>
              <a:rPr lang="en-KE" sz="2400" dirty="0">
                <a:solidFill>
                  <a:srgbClr val="000000"/>
                </a:solidFill>
                <a:effectLst/>
                <a:latin typeface="Times New Roman" panose="02020603050405020304" pitchFamily="18" charset="0"/>
                <a:ea typeface="Calibri" panose="020F0502020204030204" pitchFamily="34" charset="0"/>
              </a:rPr>
              <a:t>ments such as, “If </a:t>
            </a:r>
            <a:r>
              <a:rPr lang="en-KE" sz="2400" i="1" dirty="0">
                <a:solidFill>
                  <a:srgbClr val="000000"/>
                </a:solidFill>
                <a:effectLst/>
                <a:latin typeface="Times New Roman" panose="02020603050405020304" pitchFamily="18" charset="0"/>
                <a:ea typeface="Calibri" panose="020F0502020204030204" pitchFamily="34" charset="0"/>
              </a:rPr>
              <a:t>x </a:t>
            </a:r>
            <a:r>
              <a:rPr lang="en-KE" sz="2400" dirty="0">
                <a:solidFill>
                  <a:srgbClr val="000000"/>
                </a:solidFill>
                <a:effectLst/>
                <a:latin typeface="Times New Roman" panose="02020603050405020304" pitchFamily="18" charset="0"/>
                <a:ea typeface="Calibri" panose="020F0502020204030204" pitchFamily="34" charset="0"/>
              </a:rPr>
              <a:t>occurs, then </a:t>
            </a:r>
            <a:r>
              <a:rPr lang="en-KE" sz="2400" i="1" dirty="0">
                <a:solidFill>
                  <a:srgbClr val="000000"/>
                </a:solidFill>
                <a:effectLst/>
                <a:latin typeface="Times New Roman" panose="02020603050405020304" pitchFamily="18" charset="0"/>
                <a:ea typeface="Calibri" panose="020F0502020204030204" pitchFamily="34" charset="0"/>
              </a:rPr>
              <a:t>y </a:t>
            </a:r>
            <a:r>
              <a:rPr lang="en-KE" sz="2400" dirty="0">
                <a:solidFill>
                  <a:srgbClr val="000000"/>
                </a:solidFill>
                <a:effectLst/>
                <a:latin typeface="Times New Roman" panose="02020603050405020304" pitchFamily="18" charset="0"/>
                <a:ea typeface="Calibri" panose="020F0502020204030204" pitchFamily="34" charset="0"/>
              </a:rPr>
              <a:t>will follow” or “As </a:t>
            </a:r>
            <a:r>
              <a:rPr lang="en-KE" sz="2400" i="1" dirty="0">
                <a:solidFill>
                  <a:srgbClr val="000000"/>
                </a:solidFill>
                <a:effectLst/>
                <a:latin typeface="Times New Roman" panose="02020603050405020304" pitchFamily="18" charset="0"/>
                <a:ea typeface="Calibri" panose="020F0502020204030204" pitchFamily="34" charset="0"/>
              </a:rPr>
              <a:t>x </a:t>
            </a:r>
            <a:r>
              <a:rPr lang="en-KE" sz="2400" dirty="0">
                <a:solidFill>
                  <a:srgbClr val="000000"/>
                </a:solidFill>
                <a:effectLst/>
                <a:latin typeface="Times New Roman" panose="02020603050405020304" pitchFamily="18" charset="0"/>
                <a:ea typeface="Calibri" panose="020F0502020204030204" pitchFamily="34" charset="0"/>
              </a:rPr>
              <a:t>increases, so will </a:t>
            </a:r>
            <a:r>
              <a:rPr lang="en-KE" sz="2400" i="1" dirty="0">
                <a:solidFill>
                  <a:srgbClr val="000000"/>
                </a:solidFill>
                <a:effectLst/>
                <a:latin typeface="Times New Roman" panose="02020603050405020304" pitchFamily="18" charset="0"/>
                <a:ea typeface="Calibri" panose="020F0502020204030204" pitchFamily="34" charset="0"/>
              </a:rPr>
              <a:t>y.</a:t>
            </a:r>
            <a:r>
              <a:rPr lang="en-KE" sz="2400" dirty="0">
                <a:solidFill>
                  <a:srgbClr val="000000"/>
                </a:solidFill>
                <a:effectLst/>
                <a:latin typeface="Times New Roman" panose="02020603050405020304" pitchFamily="18" charset="0"/>
                <a:ea typeface="Calibri" panose="020F0502020204030204" pitchFamily="34" charset="0"/>
              </a:rPr>
              <a:t>” If the researcher cannot formulate a tentative proposition after reviewing the existing literature, then a research question is developed.</a:t>
            </a:r>
            <a:r>
              <a:rPr lang="en-KE" sz="2400" dirty="0">
                <a:effectLst/>
              </a:rPr>
              <a:t> </a:t>
            </a:r>
            <a:endParaRPr lang="en-KE" sz="2400" dirty="0"/>
          </a:p>
        </p:txBody>
      </p:sp>
    </p:spTree>
    <p:extLst>
      <p:ext uri="{BB962C8B-B14F-4D97-AF65-F5344CB8AC3E}">
        <p14:creationId xmlns:p14="http://schemas.microsoft.com/office/powerpoint/2010/main" val="28729010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0FCC7A-9186-D189-BAB8-8F403ECA6D14}"/>
              </a:ext>
            </a:extLst>
          </p:cNvPr>
          <p:cNvSpPr>
            <a:spLocks noGrp="1"/>
          </p:cNvSpPr>
          <p:nvPr>
            <p:ph idx="1"/>
          </p:nvPr>
        </p:nvSpPr>
        <p:spPr>
          <a:xfrm>
            <a:off x="838200" y="842963"/>
            <a:ext cx="10515600" cy="5334000"/>
          </a:xfrm>
        </p:spPr>
        <p:txBody>
          <a:bodyPr/>
          <a:lstStyle/>
          <a:p>
            <a:r>
              <a:rPr lang="en-KE" sz="2400" dirty="0">
                <a:solidFill>
                  <a:srgbClr val="000000"/>
                </a:solidFill>
                <a:effectLst/>
                <a:latin typeface="Times New Roman" panose="02020603050405020304" pitchFamily="18" charset="0"/>
                <a:ea typeface="Calibri" panose="020F0502020204030204" pitchFamily="34" charset="0"/>
              </a:rPr>
              <a:t>In the third step, which is often underemphasized, the researcher uses </a:t>
            </a:r>
            <a:r>
              <a:rPr lang="en-KE" sz="2400" b="1" dirty="0">
                <a:solidFill>
                  <a:srgbClr val="000000"/>
                </a:solidFill>
                <a:effectLst/>
                <a:latin typeface="Times New Roman" panose="02020603050405020304" pitchFamily="18" charset="0"/>
                <a:ea typeface="Calibri" panose="020F0502020204030204" pitchFamily="34" charset="0"/>
              </a:rPr>
              <a:t>reason and experience</a:t>
            </a:r>
            <a:r>
              <a:rPr lang="en-KE" sz="2400" dirty="0">
                <a:solidFill>
                  <a:srgbClr val="000000"/>
                </a:solidFill>
                <a:effectLst/>
                <a:latin typeface="Times New Roman" panose="02020603050405020304" pitchFamily="18" charset="0"/>
                <a:ea typeface="Calibri" panose="020F0502020204030204" pitchFamily="34" charset="0"/>
              </a:rPr>
              <a:t> to think through the hypotheses or research questions that are developed. </a:t>
            </a:r>
          </a:p>
          <a:p>
            <a:r>
              <a:rPr lang="en-KE" sz="2400" dirty="0">
                <a:solidFill>
                  <a:srgbClr val="000000"/>
                </a:solidFill>
                <a:effectLst/>
                <a:latin typeface="Times New Roman" panose="02020603050405020304" pitchFamily="18" charset="0"/>
                <a:ea typeface="Calibri" panose="020F0502020204030204" pitchFamily="34" charset="0"/>
              </a:rPr>
              <a:t>A researcher might ask, “Do the research questions and hypotheses generated capture the essence of the problem?” or “Are there other variables that affect the relationship between the two variables I</a:t>
            </a:r>
            <a:r>
              <a:rPr lang="en-US"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ha</a:t>
            </a:r>
            <a:r>
              <a:rPr lang="en-KE" sz="2400" dirty="0">
                <a:solidFill>
                  <a:srgbClr val="000000"/>
                </a:solidFill>
                <a:effectLst/>
                <a:latin typeface="Times New Roman" panose="02020603050405020304" pitchFamily="18" charset="0"/>
                <a:ea typeface="Calibri" panose="020F0502020204030204" pitchFamily="34" charset="0"/>
              </a:rPr>
              <a:t>ve identified?” This step may</a:t>
            </a:r>
            <a:r>
              <a:rPr lang="en-KE"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en-KE" sz="2400" dirty="0">
                <a:solidFill>
                  <a:srgbClr val="000000"/>
                </a:solidFill>
                <a:effectLst/>
                <a:latin typeface="Times New Roman" panose="02020603050405020304" pitchFamily="18" charset="0"/>
                <a:ea typeface="Calibri" panose="020F0502020204030204" pitchFamily="34" charset="0"/>
              </a:rPr>
              <a:t>change the research agenda</a:t>
            </a:r>
            <a:r>
              <a:rPr lang="en-US"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or</a:t>
            </a:r>
            <a:r>
              <a:rPr lang="en-KE" sz="2400" dirty="0">
                <a:solidFill>
                  <a:srgbClr val="000000"/>
                </a:solidFill>
                <a:effectLst/>
                <a:latin typeface="Times New Roman" panose="02020603050405020304" pitchFamily="18" charset="0"/>
                <a:ea typeface="Calibri" panose="020F0502020204030204" pitchFamily="34" charset="0"/>
              </a:rPr>
              <a:t> broaden the nature and scope of research, or it may more narrowly focus the researcher’s inquiry.</a:t>
            </a:r>
            <a:r>
              <a:rPr lang="en-KE" sz="2400" dirty="0">
                <a:effectLst/>
              </a:rPr>
              <a:t> </a:t>
            </a:r>
          </a:p>
          <a:p>
            <a:r>
              <a:rPr lang="en-US" sz="2400" dirty="0">
                <a:solidFill>
                  <a:srgbClr val="000000"/>
                </a:solidFill>
                <a:effectLst/>
                <a:latin typeface="Times New Roman" panose="02020603050405020304" pitchFamily="18" charset="0"/>
                <a:ea typeface="Times New Roman" panose="02020603050405020304" pitchFamily="18" charset="0"/>
              </a:rPr>
              <a:t>Fourth, researchers must establish </a:t>
            </a:r>
            <a:r>
              <a:rPr lang="en-US" sz="2400" b="1" dirty="0">
                <a:solidFill>
                  <a:srgbClr val="000000"/>
                </a:solidFill>
                <a:effectLst/>
                <a:latin typeface="Times New Roman" panose="02020603050405020304" pitchFamily="18" charset="0"/>
                <a:ea typeface="Times New Roman" panose="02020603050405020304" pitchFamily="18" charset="0"/>
              </a:rPr>
              <a:t>a research design</a:t>
            </a:r>
            <a:r>
              <a:rPr lang="en-US" sz="2400" dirty="0">
                <a:solidFill>
                  <a:srgbClr val="000000"/>
                </a:solidFill>
                <a:effectLst/>
                <a:latin typeface="Times New Roman" panose="02020603050405020304" pitchFamily="18" charset="0"/>
                <a:ea typeface="Times New Roman" panose="02020603050405020304" pitchFamily="18" charset="0"/>
              </a:rPr>
              <a:t> which guides in conducting the observation, measurement, or experiment. Although each variable or element identified in the research question or hypothesis must be observed or measured, it is actually the relationship between them that is assessed. </a:t>
            </a:r>
            <a:endParaRPr lang="en-KE" sz="24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1910282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3B39F1-5371-CA59-04D5-9C40C8B26B18}"/>
              </a:ext>
            </a:extLst>
          </p:cNvPr>
          <p:cNvSpPr>
            <a:spLocks noGrp="1"/>
          </p:cNvSpPr>
          <p:nvPr>
            <p:ph idx="1"/>
          </p:nvPr>
        </p:nvSpPr>
        <p:spPr>
          <a:xfrm>
            <a:off x="838200" y="571500"/>
            <a:ext cx="10515600" cy="5605463"/>
          </a:xfrm>
        </p:spPr>
        <p:txBody>
          <a:bodyPr>
            <a:normAutofit fontScale="92500" lnSpcReduction="10000"/>
          </a:bodyPr>
          <a:lstStyle/>
          <a:p>
            <a:pPr algn="just">
              <a:lnSpc>
                <a:spcPct val="150000"/>
              </a:lnSpc>
            </a:pPr>
            <a:r>
              <a:rPr lang="en-US" sz="2400" dirty="0">
                <a:solidFill>
                  <a:srgbClr val="000000"/>
                </a:solidFill>
                <a:effectLst/>
                <a:latin typeface="Times New Roman" panose="02020603050405020304" pitchFamily="18" charset="0"/>
                <a:ea typeface="Times New Roman" panose="02020603050405020304" pitchFamily="18" charset="0"/>
              </a:rPr>
              <a:t>Fifth, the data are </a:t>
            </a:r>
            <a:r>
              <a:rPr lang="en-US" sz="2400" b="1" dirty="0">
                <a:solidFill>
                  <a:srgbClr val="000000"/>
                </a:solidFill>
                <a:effectLst/>
                <a:latin typeface="Times New Roman" panose="02020603050405020304" pitchFamily="18" charset="0"/>
                <a:ea typeface="Times New Roman" panose="02020603050405020304" pitchFamily="18" charset="0"/>
              </a:rPr>
              <a:t>analyzed and interpreted</a:t>
            </a:r>
            <a:r>
              <a:rPr lang="en-US" sz="2400" dirty="0">
                <a:solidFill>
                  <a:srgbClr val="000000"/>
                </a:solidFill>
                <a:effectLst/>
                <a:latin typeface="Times New Roman" panose="02020603050405020304" pitchFamily="18" charset="0"/>
                <a:ea typeface="Times New Roman" panose="02020603050405020304" pitchFamily="18" charset="0"/>
              </a:rPr>
              <a:t> in reference to the question or hypothesis posed in step 2 and refined in step 3.</a:t>
            </a:r>
            <a:endParaRPr lang="en-KE" sz="2400" dirty="0">
              <a:effectLst/>
              <a:latin typeface="Times New Roman" panose="02020603050405020304" pitchFamily="18" charset="0"/>
              <a:ea typeface="Times New Roman" panose="02020603050405020304" pitchFamily="18" charset="0"/>
            </a:endParaRPr>
          </a:p>
          <a:p>
            <a:pPr algn="just">
              <a:lnSpc>
                <a:spcPct val="150000"/>
              </a:lnSpc>
            </a:pPr>
            <a:r>
              <a:rPr lang="en-US" sz="2400" dirty="0">
                <a:solidFill>
                  <a:srgbClr val="000000"/>
                </a:solidFill>
                <a:effectLst/>
                <a:latin typeface="Times New Roman" panose="02020603050405020304" pitchFamily="18" charset="0"/>
                <a:ea typeface="Times New Roman" panose="02020603050405020304" pitchFamily="18" charset="0"/>
              </a:rPr>
              <a:t>Thus, the social scientific approach to communication research starts with a problem, a question or an idea as the researcher identifies a </a:t>
            </a:r>
            <a:r>
              <a:rPr lang="en-KE" sz="2400" dirty="0">
                <a:solidFill>
                  <a:srgbClr val="000000"/>
                </a:solidFill>
                <a:effectLst/>
                <a:latin typeface="Times New Roman" panose="02020603050405020304" pitchFamily="18" charset="0"/>
                <a:ea typeface="Times New Roman" panose="02020603050405020304" pitchFamily="18" charset="0"/>
              </a:rPr>
              <a:t>barrier or gap in knowledge. Then, the research question or hypothesis is formulated. Once developed, the research question or hypothesis is revisited and refined. Only then can the methodology be designed and carried out. The results are interpreted and </a:t>
            </a:r>
            <a:r>
              <a:rPr lang="en-US" sz="2400" dirty="0">
                <a:solidFill>
                  <a:srgbClr val="000000"/>
                </a:solidFill>
                <a:effectLst/>
                <a:latin typeface="Times New Roman" panose="02020603050405020304" pitchFamily="18" charset="0"/>
                <a:ea typeface="Times New Roman" panose="02020603050405020304" pitchFamily="18" charset="0"/>
              </a:rPr>
              <a:t>eventually feed </a:t>
            </a:r>
            <a:r>
              <a:rPr lang="en-KE" sz="2400" dirty="0">
                <a:solidFill>
                  <a:srgbClr val="000000"/>
                </a:solidFill>
                <a:effectLst/>
                <a:latin typeface="Times New Roman" panose="02020603050405020304" pitchFamily="18" charset="0"/>
                <a:ea typeface="Times New Roman" panose="02020603050405020304" pitchFamily="18" charset="0"/>
              </a:rPr>
              <a:t>back into our knowledge of the original problem. As a result, the problem </a:t>
            </a:r>
            <a:r>
              <a:rPr lang="en-US" sz="2400" dirty="0">
                <a:solidFill>
                  <a:srgbClr val="000000"/>
                </a:solidFill>
                <a:effectLst/>
                <a:latin typeface="Times New Roman" panose="02020603050405020304" pitchFamily="18" charset="0"/>
                <a:ea typeface="Times New Roman" panose="02020603050405020304" pitchFamily="18" charset="0"/>
              </a:rPr>
              <a:t>may be </a:t>
            </a:r>
            <a:r>
              <a:rPr lang="en-KE" sz="2400" dirty="0">
                <a:solidFill>
                  <a:srgbClr val="000000"/>
                </a:solidFill>
                <a:effectLst/>
                <a:latin typeface="Times New Roman" panose="02020603050405020304" pitchFamily="18" charset="0"/>
                <a:ea typeface="Times New Roman" panose="02020603050405020304" pitchFamily="18" charset="0"/>
              </a:rPr>
              <a:t>resolved, completely or partially, or new questions </a:t>
            </a:r>
            <a:r>
              <a:rPr lang="en-US" sz="2400" dirty="0">
                <a:solidFill>
                  <a:srgbClr val="000000"/>
                </a:solidFill>
                <a:effectLst/>
                <a:latin typeface="Times New Roman" panose="02020603050405020304" pitchFamily="18" charset="0"/>
                <a:ea typeface="Times New Roman" panose="02020603050405020304" pitchFamily="18" charset="0"/>
              </a:rPr>
              <a:t>may </a:t>
            </a:r>
            <a:r>
              <a:rPr lang="en-KE" sz="2400" dirty="0">
                <a:solidFill>
                  <a:srgbClr val="000000"/>
                </a:solidFill>
                <a:effectLst/>
                <a:latin typeface="Times New Roman" panose="02020603050405020304" pitchFamily="18" charset="0"/>
                <a:ea typeface="Times New Roman" panose="02020603050405020304" pitchFamily="18" charset="0"/>
              </a:rPr>
              <a:t>arise. Recognize that the five steps described are not necessarily discrete. One step blends into another. Work in one step may require the researcher to go back and revise what was previously completed. </a:t>
            </a:r>
            <a:endParaRPr lang="en-KE" sz="24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13379519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07ACD7C-8F84-A0AA-0189-0DF92AAF3F4D}"/>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flipV="1">
            <a:off x="0" y="0"/>
            <a:ext cx="12192000" cy="7271424"/>
          </a:xfrm>
          <a:prstGeom prst="rect">
            <a:avLst/>
          </a:prstGeom>
        </p:spPr>
      </p:pic>
      <p:sp>
        <p:nvSpPr>
          <p:cNvPr id="3" name="Content Placeholder 2">
            <a:extLst>
              <a:ext uri="{FF2B5EF4-FFF2-40B4-BE49-F238E27FC236}">
                <a16:creationId xmlns:a16="http://schemas.microsoft.com/office/drawing/2014/main" id="{D67B3C13-D431-DC44-8AAD-9CC87A385B2E}"/>
              </a:ext>
            </a:extLst>
          </p:cNvPr>
          <p:cNvSpPr>
            <a:spLocks noGrp="1"/>
          </p:cNvSpPr>
          <p:nvPr>
            <p:ph idx="1"/>
          </p:nvPr>
        </p:nvSpPr>
        <p:spPr>
          <a:xfrm>
            <a:off x="838200" y="1028700"/>
            <a:ext cx="10515600" cy="5148263"/>
          </a:xfrm>
        </p:spPr>
        <p:txBody>
          <a:bodyPr>
            <a:normAutofit/>
          </a:bodyPr>
          <a:lstStyle/>
          <a:p>
            <a:pPr marL="0" indent="0">
              <a:buNone/>
            </a:pPr>
            <a:endParaRPr lang="en-US" sz="5400" b="1" dirty="0">
              <a:solidFill>
                <a:srgbClr val="000000"/>
              </a:solidFill>
              <a:effectLst/>
              <a:latin typeface="Arial" panose="020B0604020202020204" pitchFamily="34" charset="0"/>
              <a:ea typeface="Times New Roman" panose="02020603050405020304" pitchFamily="18" charset="0"/>
            </a:endParaRPr>
          </a:p>
          <a:p>
            <a:pPr marL="0" indent="0">
              <a:buNone/>
            </a:pPr>
            <a:endParaRPr lang="en-US" sz="5400" b="1" dirty="0">
              <a:solidFill>
                <a:srgbClr val="000000"/>
              </a:solidFill>
              <a:latin typeface="Arial" panose="020B0604020202020204" pitchFamily="34" charset="0"/>
              <a:ea typeface="Times New Roman" panose="02020603050405020304" pitchFamily="18" charset="0"/>
            </a:endParaRPr>
          </a:p>
          <a:p>
            <a:pPr marL="0" indent="0">
              <a:buNone/>
            </a:pPr>
            <a:endParaRPr lang="en-US" sz="5400" b="1" dirty="0">
              <a:solidFill>
                <a:srgbClr val="000000"/>
              </a:solidFill>
              <a:latin typeface="Arial" panose="020B0604020202020204" pitchFamily="34" charset="0"/>
              <a:ea typeface="Times New Roman" panose="02020603050405020304" pitchFamily="18" charset="0"/>
            </a:endParaRPr>
          </a:p>
          <a:p>
            <a:pPr marL="0" indent="0" algn="ctr">
              <a:buNone/>
            </a:pPr>
            <a:r>
              <a:rPr lang="en-US" sz="5400" b="1" dirty="0">
                <a:solidFill>
                  <a:srgbClr val="000000"/>
                </a:solidFill>
                <a:effectLst/>
                <a:latin typeface="Arial" panose="020B0604020202020204" pitchFamily="34" charset="0"/>
                <a:ea typeface="Times New Roman" panose="02020603050405020304" pitchFamily="18" charset="0"/>
              </a:rPr>
              <a:t>Characteristics of Research</a:t>
            </a:r>
            <a:br>
              <a:rPr lang="en-KE" sz="5400" dirty="0">
                <a:effectLst/>
                <a:latin typeface="Times New Roman" panose="02020603050405020304" pitchFamily="18" charset="0"/>
                <a:ea typeface="Times New Roman" panose="02020603050405020304" pitchFamily="18" charset="0"/>
              </a:rPr>
            </a:br>
            <a:endParaRPr lang="en-KE" sz="5400" dirty="0"/>
          </a:p>
        </p:txBody>
      </p:sp>
    </p:spTree>
    <p:extLst>
      <p:ext uri="{BB962C8B-B14F-4D97-AF65-F5344CB8AC3E}">
        <p14:creationId xmlns:p14="http://schemas.microsoft.com/office/powerpoint/2010/main" val="741039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544F38-62DF-DB2C-B2E5-DADA2DBC59CB}"/>
              </a:ext>
            </a:extLst>
          </p:cNvPr>
          <p:cNvSpPr>
            <a:spLocks noGrp="1"/>
          </p:cNvSpPr>
          <p:nvPr>
            <p:ph idx="1"/>
          </p:nvPr>
        </p:nvSpPr>
        <p:spPr>
          <a:xfrm>
            <a:off x="838200" y="928688"/>
            <a:ext cx="10515600" cy="5248275"/>
          </a:xfrm>
        </p:spPr>
        <p:txBody>
          <a:bodyPr>
            <a:normAutofit/>
          </a:bodyPr>
          <a:lstStyle/>
          <a:p>
            <a:pPr algn="just">
              <a:lnSpc>
                <a:spcPct val="150000"/>
              </a:lnSpc>
            </a:pPr>
            <a:r>
              <a:rPr lang="en-US" sz="2400" dirty="0">
                <a:solidFill>
                  <a:srgbClr val="000000"/>
                </a:solidFill>
                <a:effectLst/>
                <a:latin typeface="Times New Roman" panose="02020603050405020304" pitchFamily="18" charset="0"/>
                <a:ea typeface="Times New Roman" panose="02020603050405020304" pitchFamily="18" charset="0"/>
              </a:rPr>
              <a:t>Scholars have identified various</a:t>
            </a:r>
            <a:r>
              <a:rPr lang="en-KE" sz="2400" dirty="0">
                <a:solidFill>
                  <a:srgbClr val="000000"/>
                </a:solidFill>
                <a:effectLst/>
                <a:latin typeface="Times New Roman" panose="02020603050405020304" pitchFamily="18" charset="0"/>
                <a:ea typeface="Times New Roman" panose="02020603050405020304" pitchFamily="18" charset="0"/>
              </a:rPr>
              <a:t> characteristics </a:t>
            </a:r>
            <a:r>
              <a:rPr lang="en-US" sz="2400" dirty="0">
                <a:solidFill>
                  <a:srgbClr val="000000"/>
                </a:solidFill>
                <a:effectLst/>
                <a:latin typeface="Times New Roman" panose="02020603050405020304" pitchFamily="18" charset="0"/>
                <a:ea typeface="Times New Roman" panose="02020603050405020304" pitchFamily="18" charset="0"/>
              </a:rPr>
              <a:t>of research, </a:t>
            </a:r>
            <a:r>
              <a:rPr lang="en-KE" sz="2400" dirty="0">
                <a:solidFill>
                  <a:srgbClr val="000000"/>
                </a:solidFill>
                <a:effectLst/>
                <a:latin typeface="Times New Roman" panose="02020603050405020304" pitchFamily="18" charset="0"/>
                <a:ea typeface="Times New Roman" panose="02020603050405020304" pitchFamily="18" charset="0"/>
              </a:rPr>
              <a:t>are not </a:t>
            </a:r>
            <a:r>
              <a:rPr lang="en-US" sz="2400" dirty="0">
                <a:solidFill>
                  <a:srgbClr val="000000"/>
                </a:solidFill>
                <a:effectLst/>
                <a:latin typeface="Times New Roman" panose="02020603050405020304" pitchFamily="18" charset="0"/>
                <a:ea typeface="Times New Roman" panose="02020603050405020304" pitchFamily="18" charset="0"/>
              </a:rPr>
              <a:t>necessarily </a:t>
            </a:r>
            <a:r>
              <a:rPr lang="en-KE" sz="2400" dirty="0">
                <a:solidFill>
                  <a:srgbClr val="000000"/>
                </a:solidFill>
                <a:effectLst/>
                <a:latin typeface="Times New Roman" panose="02020603050405020304" pitchFamily="18" charset="0"/>
                <a:ea typeface="Times New Roman" panose="02020603050405020304" pitchFamily="18" charset="0"/>
              </a:rPr>
              <a:t>unique to the study of communication. Rather, scientists of all disciplines have accepted them. </a:t>
            </a:r>
            <a:endParaRPr lang="en-KE" sz="2400" dirty="0">
              <a:effectLst/>
              <a:latin typeface="Times New Roman" panose="02020603050405020304" pitchFamily="18" charset="0"/>
              <a:ea typeface="Times New Roman" panose="02020603050405020304" pitchFamily="18" charset="0"/>
            </a:endParaRPr>
          </a:p>
          <a:p>
            <a:pPr algn="just">
              <a:lnSpc>
                <a:spcPct val="150000"/>
              </a:lnSpc>
            </a:pPr>
            <a:r>
              <a:rPr lang="en-KE" sz="2400" dirty="0">
                <a:solidFill>
                  <a:srgbClr val="000000"/>
                </a:solidFill>
                <a:effectLst/>
                <a:latin typeface="Times New Roman" panose="02020603050405020304" pitchFamily="18" charset="0"/>
                <a:ea typeface="Times New Roman" panose="02020603050405020304" pitchFamily="18" charset="0"/>
              </a:rPr>
              <a:t>1. </a:t>
            </a:r>
            <a:r>
              <a:rPr lang="en-KE" sz="2400" i="1" dirty="0">
                <a:solidFill>
                  <a:srgbClr val="000000"/>
                </a:solidFill>
                <a:effectLst/>
                <a:latin typeface="Times New Roman" panose="02020603050405020304" pitchFamily="18" charset="0"/>
                <a:ea typeface="Times New Roman" panose="02020603050405020304" pitchFamily="18" charset="0"/>
              </a:rPr>
              <a:t>Scientific research must be </a:t>
            </a:r>
            <a:r>
              <a:rPr lang="en-KE" sz="2400" b="1" i="1" dirty="0">
                <a:solidFill>
                  <a:srgbClr val="000000"/>
                </a:solidFill>
                <a:effectLst/>
                <a:latin typeface="Times New Roman" panose="02020603050405020304" pitchFamily="18" charset="0"/>
                <a:ea typeface="Times New Roman" panose="02020603050405020304" pitchFamily="18" charset="0"/>
              </a:rPr>
              <a:t>based on evidence</a:t>
            </a:r>
            <a:r>
              <a:rPr lang="en-KE" sz="2400" i="1" dirty="0">
                <a:solidFill>
                  <a:srgbClr val="000000"/>
                </a:solidFill>
                <a:effectLst/>
                <a:latin typeface="Times New Roman" panose="02020603050405020304" pitchFamily="18" charset="0"/>
                <a:ea typeface="Times New Roman" panose="02020603050405020304" pitchFamily="18" charset="0"/>
              </a:rPr>
              <a:t>. </a:t>
            </a:r>
            <a:r>
              <a:rPr lang="en-KE" sz="2400" dirty="0">
                <a:solidFill>
                  <a:srgbClr val="000000"/>
                </a:solidFill>
                <a:effectLst/>
                <a:latin typeface="Times New Roman" panose="02020603050405020304" pitchFamily="18" charset="0"/>
                <a:ea typeface="Times New Roman" panose="02020603050405020304" pitchFamily="18" charset="0"/>
              </a:rPr>
              <a:t>Even experts can disagree. That is why evidence, or data, is paramount to the research process. Further, scientific research is based on the principle of empiricism. This means that careful and systematic observation must occur. What is observed and measure</a:t>
            </a:r>
            <a:r>
              <a:rPr lang="en-US" sz="2400" dirty="0">
                <a:solidFill>
                  <a:srgbClr val="000000"/>
                </a:solidFill>
                <a:effectLst/>
                <a:latin typeface="Times New Roman" panose="02020603050405020304" pitchFamily="18" charset="0"/>
                <a:ea typeface="Times New Roman" panose="02020603050405020304" pitchFamily="18" charset="0"/>
              </a:rPr>
              <a:t>d, that is t</a:t>
            </a:r>
            <a:r>
              <a:rPr lang="en-KE" sz="2400" dirty="0">
                <a:solidFill>
                  <a:srgbClr val="000000"/>
                </a:solidFill>
                <a:effectLst/>
                <a:latin typeface="Times New Roman" panose="02020603050405020304" pitchFamily="18" charset="0"/>
                <a:ea typeface="Times New Roman" panose="02020603050405020304" pitchFamily="18" charset="0"/>
              </a:rPr>
              <a:t>he dat</a:t>
            </a:r>
            <a:r>
              <a:rPr lang="en-US" sz="2400" dirty="0">
                <a:solidFill>
                  <a:srgbClr val="000000"/>
                </a:solidFill>
                <a:effectLst/>
                <a:latin typeface="Times New Roman" panose="02020603050405020304" pitchFamily="18" charset="0"/>
                <a:ea typeface="Times New Roman" panose="02020603050405020304" pitchFamily="18" charset="0"/>
              </a:rPr>
              <a:t>a, </a:t>
            </a:r>
            <a:r>
              <a:rPr lang="en-KE" sz="2400" dirty="0">
                <a:solidFill>
                  <a:srgbClr val="000000"/>
                </a:solidFill>
                <a:effectLst/>
                <a:latin typeface="Times New Roman" panose="02020603050405020304" pitchFamily="18" charset="0"/>
                <a:ea typeface="Times New Roman" panose="02020603050405020304" pitchFamily="18" charset="0"/>
              </a:rPr>
              <a:t>serves as the evidence researchers use in making their claims. </a:t>
            </a:r>
            <a:endParaRPr lang="en-KE" sz="24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14338620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9C03CB-B279-5E19-08F1-5FA7FA715141}"/>
              </a:ext>
            </a:extLst>
          </p:cNvPr>
          <p:cNvSpPr>
            <a:spLocks noGrp="1"/>
          </p:cNvSpPr>
          <p:nvPr>
            <p:ph idx="1"/>
          </p:nvPr>
        </p:nvSpPr>
        <p:spPr>
          <a:xfrm>
            <a:off x="814388" y="1014413"/>
            <a:ext cx="10539412" cy="5162550"/>
          </a:xfrm>
        </p:spPr>
        <p:txBody>
          <a:bodyPr>
            <a:normAutofit fontScale="92500"/>
          </a:bodyPr>
          <a:lstStyle/>
          <a:p>
            <a:pPr marL="0" indent="0">
              <a:lnSpc>
                <a:spcPct val="150000"/>
              </a:lnSpc>
              <a:spcBef>
                <a:spcPts val="0"/>
              </a:spcBef>
              <a:buNone/>
            </a:pPr>
            <a:r>
              <a:rPr lang="en-KE" sz="2400" dirty="0">
                <a:solidFill>
                  <a:srgbClr val="000000"/>
                </a:solidFill>
                <a:effectLst/>
                <a:latin typeface="Times New Roman" panose="02020603050405020304" pitchFamily="18" charset="0"/>
                <a:ea typeface="Times New Roman" panose="02020603050405020304" pitchFamily="18" charset="0"/>
              </a:rPr>
              <a:t>2. </a:t>
            </a:r>
            <a:r>
              <a:rPr lang="en-KE" sz="2400" i="1" dirty="0">
                <a:solidFill>
                  <a:srgbClr val="000000"/>
                </a:solidFill>
                <a:effectLst/>
                <a:latin typeface="Times New Roman" panose="02020603050405020304" pitchFamily="18" charset="0"/>
                <a:ea typeface="Times New Roman" panose="02020603050405020304" pitchFamily="18" charset="0"/>
              </a:rPr>
              <a:t>Scientific research is </a:t>
            </a:r>
            <a:r>
              <a:rPr lang="en-KE" sz="2400" b="1" i="1" dirty="0">
                <a:solidFill>
                  <a:srgbClr val="000000"/>
                </a:solidFill>
                <a:effectLst/>
                <a:latin typeface="Times New Roman" panose="02020603050405020304" pitchFamily="18" charset="0"/>
                <a:ea typeface="Times New Roman" panose="02020603050405020304" pitchFamily="18" charset="0"/>
              </a:rPr>
              <a:t>testable.</a:t>
            </a:r>
            <a:r>
              <a:rPr lang="en-KE" sz="2400" i="1" dirty="0">
                <a:solidFill>
                  <a:srgbClr val="000000"/>
                </a:solidFill>
                <a:effectLst/>
                <a:latin typeface="Times New Roman" panose="02020603050405020304" pitchFamily="18" charset="0"/>
                <a:ea typeface="Times New Roman" panose="02020603050405020304" pitchFamily="18" charset="0"/>
              </a:rPr>
              <a:t> </a:t>
            </a:r>
            <a:r>
              <a:rPr lang="en-KE" sz="2400" dirty="0">
                <a:solidFill>
                  <a:srgbClr val="000000"/>
                </a:solidFill>
                <a:effectLst/>
                <a:latin typeface="Times New Roman" panose="02020603050405020304" pitchFamily="18" charset="0"/>
                <a:ea typeface="Times New Roman" panose="02020603050405020304" pitchFamily="18" charset="0"/>
              </a:rPr>
              <a:t>This means that the proposition, research question, or hypothesis must be able to be probed or investigated with some quantitative or qualitative methodology. If the proposition cannot be tested or challenged in a research study, only speculations about the validity of the claim can be made. </a:t>
            </a:r>
          </a:p>
          <a:p>
            <a:pPr>
              <a:lnSpc>
                <a:spcPct val="150000"/>
              </a:lnSpc>
              <a:spcBef>
                <a:spcPts val="0"/>
              </a:spcBef>
            </a:pPr>
            <a:endParaRPr lang="en-KE" sz="2400" dirty="0">
              <a:solidFill>
                <a:srgbClr val="000000"/>
              </a:solidFill>
              <a:latin typeface="Times New Roman" panose="02020603050405020304" pitchFamily="18" charset="0"/>
              <a:ea typeface="Times New Roman" panose="02020603050405020304" pitchFamily="18" charset="0"/>
            </a:endParaRPr>
          </a:p>
          <a:p>
            <a:pPr marL="0" indent="0">
              <a:lnSpc>
                <a:spcPct val="150000"/>
              </a:lnSpc>
              <a:spcBef>
                <a:spcPts val="0"/>
              </a:spcBef>
              <a:buNone/>
            </a:pPr>
            <a:r>
              <a:rPr lang="en-KE" sz="2400" dirty="0">
                <a:solidFill>
                  <a:srgbClr val="000000"/>
                </a:solidFill>
                <a:effectLst/>
                <a:latin typeface="Times New Roman" panose="02020603050405020304" pitchFamily="18" charset="0"/>
                <a:ea typeface="Times New Roman" panose="02020603050405020304" pitchFamily="18" charset="0"/>
              </a:rPr>
              <a:t>3. </a:t>
            </a:r>
            <a:r>
              <a:rPr lang="en-KE" sz="2400" i="1" dirty="0">
                <a:solidFill>
                  <a:srgbClr val="000000"/>
                </a:solidFill>
                <a:effectLst/>
                <a:latin typeface="Times New Roman" panose="02020603050405020304" pitchFamily="18" charset="0"/>
                <a:ea typeface="Times New Roman" panose="02020603050405020304" pitchFamily="18" charset="0"/>
              </a:rPr>
              <a:t>Researchers must explore all possible explanations in an effort to demonstrate that their </a:t>
            </a:r>
            <a:r>
              <a:rPr lang="en-KE" sz="2400" b="1" i="1" dirty="0">
                <a:solidFill>
                  <a:srgbClr val="000000"/>
                </a:solidFill>
                <a:effectLst/>
                <a:latin typeface="Times New Roman" panose="02020603050405020304" pitchFamily="18" charset="0"/>
                <a:ea typeface="Times New Roman" panose="02020603050405020304" pitchFamily="18" charset="0"/>
              </a:rPr>
              <a:t>proposition cannot be disproved</a:t>
            </a:r>
            <a:r>
              <a:rPr lang="en-KE" sz="2400" i="1" dirty="0">
                <a:solidFill>
                  <a:srgbClr val="000000"/>
                </a:solidFill>
                <a:effectLst/>
                <a:latin typeface="Times New Roman" panose="02020603050405020304" pitchFamily="18" charset="0"/>
                <a:ea typeface="Times New Roman" panose="02020603050405020304" pitchFamily="18" charset="0"/>
              </a:rPr>
              <a:t>. </a:t>
            </a:r>
            <a:r>
              <a:rPr lang="en-KE" sz="2400" dirty="0">
                <a:solidFill>
                  <a:srgbClr val="000000"/>
                </a:solidFill>
                <a:effectLst/>
                <a:latin typeface="Times New Roman" panose="02020603050405020304" pitchFamily="18" charset="0"/>
                <a:ea typeface="Times New Roman" panose="02020603050405020304" pitchFamily="18" charset="0"/>
              </a:rPr>
              <a:t>If a proposition can be shown to be false, then, logically, it cannot be true, or valid. If the proposition and its explanation hold up over time, scientists come to accept the finding as true or real, until shown otherwise. </a:t>
            </a:r>
            <a:endParaRPr lang="en-KE" sz="2400" dirty="0">
              <a:effectLst/>
              <a:latin typeface="Times New Roman" panose="02020603050405020304" pitchFamily="18" charset="0"/>
              <a:ea typeface="Times New Roman" panose="02020603050405020304" pitchFamily="18" charset="0"/>
            </a:endParaRPr>
          </a:p>
          <a:p>
            <a:endParaRPr lang="en-KE" sz="18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303458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23B2B3-C3BF-54BB-0D3F-115792F9A11B}"/>
              </a:ext>
            </a:extLst>
          </p:cNvPr>
          <p:cNvSpPr>
            <a:spLocks noGrp="1"/>
          </p:cNvSpPr>
          <p:nvPr>
            <p:ph idx="1"/>
          </p:nvPr>
        </p:nvSpPr>
        <p:spPr>
          <a:xfrm>
            <a:off x="838200" y="800100"/>
            <a:ext cx="10515600" cy="5376863"/>
          </a:xfrm>
        </p:spPr>
        <p:txBody>
          <a:bodyPr>
            <a:normAutofit fontScale="92500"/>
          </a:bodyPr>
          <a:lstStyle/>
          <a:p>
            <a:pPr marL="0" indent="0">
              <a:lnSpc>
                <a:spcPct val="150000"/>
              </a:lnSpc>
              <a:spcBef>
                <a:spcPts val="0"/>
              </a:spcBef>
              <a:buNone/>
            </a:pPr>
            <a:r>
              <a:rPr lang="en-KE" dirty="0">
                <a:solidFill>
                  <a:srgbClr val="000000"/>
                </a:solidFill>
                <a:effectLst/>
                <a:latin typeface="Times New Roman" panose="02020603050405020304" pitchFamily="18" charset="0"/>
                <a:ea typeface="Times New Roman" panose="02020603050405020304" pitchFamily="18" charset="0"/>
              </a:rPr>
              <a:t>4. </a:t>
            </a:r>
            <a:r>
              <a:rPr lang="en-KE" i="1" dirty="0">
                <a:solidFill>
                  <a:srgbClr val="000000"/>
                </a:solidFill>
                <a:effectLst/>
                <a:latin typeface="Times New Roman" panose="02020603050405020304" pitchFamily="18" charset="0"/>
                <a:ea typeface="Times New Roman" panose="02020603050405020304" pitchFamily="18" charset="0"/>
              </a:rPr>
              <a:t>The results of a research study are </a:t>
            </a:r>
            <a:r>
              <a:rPr lang="en-KE" b="1" i="1" dirty="0">
                <a:solidFill>
                  <a:srgbClr val="000000"/>
                </a:solidFill>
                <a:effectLst/>
                <a:latin typeface="Times New Roman" panose="02020603050405020304" pitchFamily="18" charset="0"/>
                <a:ea typeface="Times New Roman" panose="02020603050405020304" pitchFamily="18" charset="0"/>
              </a:rPr>
              <a:t>replicable</a:t>
            </a:r>
            <a:r>
              <a:rPr lang="en-KE" i="1" dirty="0">
                <a:solidFill>
                  <a:srgbClr val="000000"/>
                </a:solidFill>
                <a:effectLst/>
                <a:latin typeface="Times New Roman" panose="02020603050405020304" pitchFamily="18" charset="0"/>
                <a:ea typeface="Times New Roman" panose="02020603050405020304" pitchFamily="18" charset="0"/>
              </a:rPr>
              <a:t>, or repeatable. </a:t>
            </a:r>
            <a:r>
              <a:rPr lang="en-KE" dirty="0">
                <a:solidFill>
                  <a:srgbClr val="000000"/>
                </a:solidFill>
                <a:effectLst/>
                <a:latin typeface="Times New Roman" panose="02020603050405020304" pitchFamily="18" charset="0"/>
                <a:ea typeface="Times New Roman" panose="02020603050405020304" pitchFamily="18" charset="0"/>
              </a:rPr>
              <a:t>Ideally, different researchers in different settings and with different participants </a:t>
            </a:r>
            <a:r>
              <a:rPr lang="en-US" dirty="0">
                <a:solidFill>
                  <a:srgbClr val="000000"/>
                </a:solidFill>
                <a:effectLst/>
                <a:latin typeface="Times New Roman" panose="02020603050405020304" pitchFamily="18" charset="0"/>
                <a:ea typeface="Times New Roman" panose="02020603050405020304" pitchFamily="18" charset="0"/>
              </a:rPr>
              <a:t>can</a:t>
            </a:r>
            <a:r>
              <a:rPr lang="en-KE" dirty="0">
                <a:solidFill>
                  <a:srgbClr val="000000"/>
                </a:solidFill>
                <a:effectLst/>
                <a:latin typeface="Times New Roman" panose="02020603050405020304" pitchFamily="18" charset="0"/>
                <a:ea typeface="Times New Roman" panose="02020603050405020304" pitchFamily="18" charset="0"/>
              </a:rPr>
              <a:t> conduct replication studies—studies that repeat the same procedures. </a:t>
            </a:r>
          </a:p>
          <a:p>
            <a:pPr marL="0" indent="0">
              <a:lnSpc>
                <a:spcPct val="150000"/>
              </a:lnSpc>
              <a:spcBef>
                <a:spcPts val="0"/>
              </a:spcBef>
              <a:buNone/>
            </a:pPr>
            <a:endParaRPr lang="en-KE" dirty="0">
              <a:solidFill>
                <a:srgbClr val="000000"/>
              </a:solidFill>
              <a:effectLst/>
              <a:latin typeface="Times New Roman" panose="02020603050405020304" pitchFamily="18" charset="0"/>
              <a:ea typeface="Times New Roman" panose="02020603050405020304" pitchFamily="18" charset="0"/>
            </a:endParaRPr>
          </a:p>
          <a:p>
            <a:pPr>
              <a:lnSpc>
                <a:spcPct val="150000"/>
              </a:lnSpc>
              <a:spcBef>
                <a:spcPts val="0"/>
              </a:spcBef>
            </a:pPr>
            <a:r>
              <a:rPr lang="en-KE" dirty="0">
                <a:solidFill>
                  <a:srgbClr val="000000"/>
                </a:solidFill>
                <a:effectLst/>
                <a:latin typeface="Times New Roman" panose="02020603050405020304" pitchFamily="18" charset="0"/>
                <a:ea typeface="Times New Roman" panose="02020603050405020304" pitchFamily="18" charset="0"/>
              </a:rPr>
              <a:t>The results of any one study could be wrong for many reasons. Repeating the same or a very similar study many times and obtaining the same or very similar results ensures that the finding is real and can be counted on. </a:t>
            </a:r>
            <a:endParaRPr lang="en-KE"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33429775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2823C86-15B7-AB05-5A6A-23B04D9BFBDC}"/>
              </a:ext>
            </a:extLst>
          </p:cNvPr>
          <p:cNvSpPr>
            <a:spLocks noGrp="1"/>
          </p:cNvSpPr>
          <p:nvPr>
            <p:ph idx="1"/>
          </p:nvPr>
        </p:nvSpPr>
        <p:spPr>
          <a:xfrm>
            <a:off x="838200" y="924910"/>
            <a:ext cx="10515600" cy="5252053"/>
          </a:xfrm>
        </p:spPr>
        <p:txBody>
          <a:bodyPr>
            <a:normAutofit fontScale="92500" lnSpcReduction="20000"/>
          </a:bodyPr>
          <a:lstStyle/>
          <a:p>
            <a:pPr marL="0" indent="0">
              <a:lnSpc>
                <a:spcPct val="150000"/>
              </a:lnSpc>
              <a:spcBef>
                <a:spcPts val="0"/>
              </a:spcBef>
              <a:buNone/>
            </a:pPr>
            <a:r>
              <a:rPr lang="en-KE" dirty="0">
                <a:solidFill>
                  <a:srgbClr val="000000"/>
                </a:solidFill>
                <a:effectLst/>
                <a:latin typeface="Times New Roman" panose="02020603050405020304" pitchFamily="18" charset="0"/>
                <a:ea typeface="Times New Roman" panose="02020603050405020304" pitchFamily="18" charset="0"/>
              </a:rPr>
              <a:t>5. </a:t>
            </a:r>
            <a:r>
              <a:rPr lang="en-KE" i="1" dirty="0">
                <a:solidFill>
                  <a:srgbClr val="000000"/>
                </a:solidFill>
                <a:effectLst/>
                <a:latin typeface="Times New Roman" panose="02020603050405020304" pitchFamily="18" charset="0"/>
                <a:ea typeface="Times New Roman" panose="02020603050405020304" pitchFamily="18" charset="0"/>
              </a:rPr>
              <a:t>For replication to occur, research must be </a:t>
            </a:r>
            <a:r>
              <a:rPr lang="en-KE" b="1" i="1" dirty="0">
                <a:solidFill>
                  <a:srgbClr val="000000"/>
                </a:solidFill>
                <a:effectLst/>
                <a:latin typeface="Times New Roman" panose="02020603050405020304" pitchFamily="18" charset="0"/>
                <a:ea typeface="Times New Roman" panose="02020603050405020304" pitchFamily="18" charset="0"/>
              </a:rPr>
              <a:t>part of the public record</a:t>
            </a:r>
            <a:r>
              <a:rPr lang="en-KE" i="1" dirty="0">
                <a:solidFill>
                  <a:srgbClr val="000000"/>
                </a:solidFill>
                <a:effectLst/>
                <a:latin typeface="Times New Roman" panose="02020603050405020304" pitchFamily="18" charset="0"/>
                <a:ea typeface="Times New Roman" panose="02020603050405020304" pitchFamily="18" charset="0"/>
              </a:rPr>
              <a:t>. </a:t>
            </a:r>
            <a:r>
              <a:rPr lang="en-KE" dirty="0">
                <a:solidFill>
                  <a:srgbClr val="000000"/>
                </a:solidFill>
                <a:effectLst/>
                <a:latin typeface="Times New Roman" panose="02020603050405020304" pitchFamily="18" charset="0"/>
                <a:ea typeface="Times New Roman" panose="02020603050405020304" pitchFamily="18" charset="0"/>
              </a:rPr>
              <a:t>This is why communication scholars publish their work in academic journals and scholarly books. </a:t>
            </a:r>
          </a:p>
          <a:p>
            <a:pPr marL="0" indent="0">
              <a:lnSpc>
                <a:spcPct val="150000"/>
              </a:lnSpc>
              <a:spcBef>
                <a:spcPts val="0"/>
              </a:spcBef>
              <a:buNone/>
            </a:pPr>
            <a:endParaRPr lang="en-KE" dirty="0">
              <a:solidFill>
                <a:srgbClr val="000000"/>
              </a:solidFill>
              <a:effectLst/>
              <a:latin typeface="Times New Roman" panose="02020603050405020304" pitchFamily="18" charset="0"/>
              <a:ea typeface="Times New Roman" panose="02020603050405020304" pitchFamily="18" charset="0"/>
            </a:endParaRPr>
          </a:p>
          <a:p>
            <a:pPr marL="0" indent="0">
              <a:lnSpc>
                <a:spcPct val="150000"/>
              </a:lnSpc>
              <a:spcBef>
                <a:spcPts val="0"/>
              </a:spcBef>
              <a:buNone/>
            </a:pPr>
            <a:r>
              <a:rPr lang="en-KE" dirty="0">
                <a:solidFill>
                  <a:srgbClr val="000000"/>
                </a:solidFill>
                <a:effectLst/>
                <a:latin typeface="Times New Roman" panose="02020603050405020304" pitchFamily="18" charset="0"/>
                <a:ea typeface="Times New Roman" panose="02020603050405020304" pitchFamily="18" charset="0"/>
              </a:rPr>
              <a:t>As part of the public record, university libraries provide access to these journals and books</a:t>
            </a:r>
            <a:r>
              <a:rPr lang="en-US" dirty="0">
                <a:solidFill>
                  <a:srgbClr val="000000"/>
                </a:solidFill>
                <a:effectLst/>
                <a:latin typeface="Times New Roman" panose="02020603050405020304" pitchFamily="18" charset="0"/>
                <a:ea typeface="Times New Roman" panose="02020603050405020304" pitchFamily="18" charset="0"/>
              </a:rPr>
              <a:t>. </a:t>
            </a:r>
            <a:r>
              <a:rPr lang="en-KE" dirty="0">
                <a:solidFill>
                  <a:srgbClr val="000000"/>
                </a:solidFill>
                <a:effectLst/>
                <a:latin typeface="Times New Roman" panose="02020603050405020304" pitchFamily="18" charset="0"/>
                <a:ea typeface="Times New Roman" panose="02020603050405020304" pitchFamily="18" charset="0"/>
              </a:rPr>
              <a:t>All published research includes a section describing the methods by which the data w</a:t>
            </a:r>
            <a:r>
              <a:rPr lang="en-US" dirty="0">
                <a:solidFill>
                  <a:srgbClr val="000000"/>
                </a:solidFill>
                <a:effectLst/>
                <a:latin typeface="Times New Roman" panose="02020603050405020304" pitchFamily="18" charset="0"/>
                <a:ea typeface="Times New Roman" panose="02020603050405020304" pitchFamily="18" charset="0"/>
              </a:rPr>
              <a:t>as</a:t>
            </a:r>
            <a:r>
              <a:rPr lang="en-KE" dirty="0">
                <a:solidFill>
                  <a:srgbClr val="000000"/>
                </a:solidFill>
                <a:effectLst/>
                <a:latin typeface="Times New Roman" panose="02020603050405020304" pitchFamily="18" charset="0"/>
                <a:ea typeface="Times New Roman" panose="02020603050405020304" pitchFamily="18" charset="0"/>
              </a:rPr>
              <a:t> collected and interpreted. </a:t>
            </a:r>
          </a:p>
          <a:p>
            <a:pPr marL="0" indent="0">
              <a:lnSpc>
                <a:spcPct val="150000"/>
              </a:lnSpc>
              <a:spcBef>
                <a:spcPts val="0"/>
              </a:spcBef>
              <a:buNone/>
            </a:pPr>
            <a:endParaRPr lang="en-KE" dirty="0">
              <a:solidFill>
                <a:srgbClr val="000000"/>
              </a:solidFill>
              <a:effectLst/>
              <a:latin typeface="Times New Roman" panose="02020603050405020304" pitchFamily="18" charset="0"/>
              <a:ea typeface="Times New Roman" panose="02020603050405020304" pitchFamily="18" charset="0"/>
            </a:endParaRPr>
          </a:p>
          <a:p>
            <a:pPr marL="0" indent="0">
              <a:lnSpc>
                <a:spcPct val="150000"/>
              </a:lnSpc>
              <a:spcBef>
                <a:spcPts val="0"/>
              </a:spcBef>
              <a:buNone/>
            </a:pPr>
            <a:r>
              <a:rPr lang="en-KE" dirty="0">
                <a:solidFill>
                  <a:srgbClr val="000000"/>
                </a:solidFill>
                <a:effectLst/>
                <a:latin typeface="Times New Roman" panose="02020603050405020304" pitchFamily="18" charset="0"/>
                <a:ea typeface="Times New Roman" panose="02020603050405020304" pitchFamily="18" charset="0"/>
              </a:rPr>
              <a:t>This allows others to evaluate the methods used for potential weaknesses and to replicate the study for further validation. </a:t>
            </a:r>
            <a:endParaRPr lang="en-KE"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2665907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C986EA0-8145-95B9-DB3E-512698C44001}"/>
              </a:ext>
            </a:extLst>
          </p:cNvPr>
          <p:cNvSpPr>
            <a:spLocks noGrp="1"/>
          </p:cNvSpPr>
          <p:nvPr>
            <p:ph idx="1"/>
          </p:nvPr>
        </p:nvSpPr>
        <p:spPr>
          <a:xfrm>
            <a:off x="838200" y="742950"/>
            <a:ext cx="10515600" cy="5434013"/>
          </a:xfrm>
        </p:spPr>
        <p:txBody>
          <a:bodyPr>
            <a:normAutofit fontScale="92500" lnSpcReduction="10000"/>
          </a:bodyPr>
          <a:lstStyle/>
          <a:p>
            <a:pPr marL="0" indent="0">
              <a:buNone/>
            </a:pPr>
            <a:r>
              <a:rPr lang="en-KE" dirty="0">
                <a:solidFill>
                  <a:srgbClr val="000000"/>
                </a:solidFill>
                <a:effectLst/>
                <a:latin typeface="Times New Roman" panose="02020603050405020304" pitchFamily="18" charset="0"/>
                <a:ea typeface="Times New Roman" panose="02020603050405020304" pitchFamily="18" charset="0"/>
              </a:rPr>
              <a:t>6. </a:t>
            </a:r>
            <a:r>
              <a:rPr lang="en-KE" i="1" dirty="0">
                <a:solidFill>
                  <a:srgbClr val="000000"/>
                </a:solidFill>
                <a:effectLst/>
                <a:latin typeface="Times New Roman" panose="02020603050405020304" pitchFamily="18" charset="0"/>
                <a:ea typeface="Times New Roman" panose="02020603050405020304" pitchFamily="18" charset="0"/>
              </a:rPr>
              <a:t>Because scientific research is part of the public record, it is also </a:t>
            </a:r>
            <a:r>
              <a:rPr lang="en-KE" b="1" i="1" dirty="0">
                <a:solidFill>
                  <a:srgbClr val="000000"/>
                </a:solidFill>
                <a:effectLst/>
                <a:latin typeface="Times New Roman" panose="02020603050405020304" pitchFamily="18" charset="0"/>
                <a:ea typeface="Times New Roman" panose="02020603050405020304" pitchFamily="18" charset="0"/>
              </a:rPr>
              <a:t>self-correcting</a:t>
            </a:r>
            <a:r>
              <a:rPr lang="en-KE" i="1" dirty="0">
                <a:solidFill>
                  <a:srgbClr val="000000"/>
                </a:solidFill>
                <a:effectLst/>
                <a:latin typeface="Times New Roman" panose="02020603050405020304" pitchFamily="18" charset="0"/>
                <a:ea typeface="Times New Roman" panose="02020603050405020304" pitchFamily="18" charset="0"/>
              </a:rPr>
              <a:t>. </a:t>
            </a:r>
          </a:p>
          <a:p>
            <a:pPr marL="0" indent="0">
              <a:buNone/>
            </a:pPr>
            <a:r>
              <a:rPr lang="en-KE" dirty="0">
                <a:solidFill>
                  <a:srgbClr val="000000"/>
                </a:solidFill>
                <a:effectLst/>
                <a:latin typeface="Times New Roman" panose="02020603050405020304" pitchFamily="18" charset="0"/>
                <a:ea typeface="Times New Roman" panose="02020603050405020304" pitchFamily="18" charset="0"/>
              </a:rPr>
              <a:t>This characteristic means that the scholars who conducted the original study as well as the scholars who replicate or challenge studies are continually improving the methods by which they observe or measure the phenomenon of interest</a:t>
            </a:r>
            <a:r>
              <a:rPr lang="en-US" dirty="0">
                <a:solidFill>
                  <a:srgbClr val="000000"/>
                </a:solidFill>
                <a:effectLst/>
                <a:latin typeface="Times New Roman" panose="02020603050405020304" pitchFamily="18" charset="0"/>
                <a:ea typeface="Times New Roman" panose="02020603050405020304" pitchFamily="18" charset="0"/>
              </a:rPr>
              <a:t>.</a:t>
            </a:r>
            <a:endParaRPr lang="en-KE" dirty="0">
              <a:effectLst/>
              <a:latin typeface="Times New Roman" panose="02020603050405020304" pitchFamily="18" charset="0"/>
              <a:ea typeface="Times New Roman" panose="02020603050405020304" pitchFamily="18" charset="0"/>
            </a:endParaRPr>
          </a:p>
          <a:p>
            <a:endParaRPr lang="en-KE" dirty="0"/>
          </a:p>
          <a:p>
            <a:pPr marL="0" indent="0">
              <a:buNone/>
            </a:pPr>
            <a:r>
              <a:rPr lang="en-KE" dirty="0">
                <a:solidFill>
                  <a:srgbClr val="000000"/>
                </a:solidFill>
                <a:effectLst/>
                <a:latin typeface="Times New Roman" panose="02020603050405020304" pitchFamily="18" charset="0"/>
                <a:ea typeface="Times New Roman" panose="02020603050405020304" pitchFamily="18" charset="0"/>
              </a:rPr>
              <a:t>7. </a:t>
            </a:r>
            <a:r>
              <a:rPr lang="en-KE" i="1" dirty="0">
                <a:solidFill>
                  <a:srgbClr val="000000"/>
                </a:solidFill>
                <a:effectLst/>
                <a:latin typeface="Times New Roman" panose="02020603050405020304" pitchFamily="18" charset="0"/>
                <a:ea typeface="Times New Roman" panose="02020603050405020304" pitchFamily="18" charset="0"/>
              </a:rPr>
              <a:t>Scientific research relies on </a:t>
            </a:r>
            <a:r>
              <a:rPr lang="en-KE" b="1" i="1" dirty="0">
                <a:solidFill>
                  <a:srgbClr val="000000"/>
                </a:solidFill>
                <a:effectLst/>
                <a:latin typeface="Times New Roman" panose="02020603050405020304" pitchFamily="18" charset="0"/>
                <a:ea typeface="Times New Roman" panose="02020603050405020304" pitchFamily="18" charset="0"/>
              </a:rPr>
              <a:t>measurement and observation</a:t>
            </a:r>
            <a:r>
              <a:rPr lang="en-KE" i="1" dirty="0">
                <a:solidFill>
                  <a:srgbClr val="000000"/>
                </a:solidFill>
                <a:effectLst/>
                <a:latin typeface="Times New Roman" panose="02020603050405020304" pitchFamily="18" charset="0"/>
                <a:ea typeface="Times New Roman" panose="02020603050405020304" pitchFamily="18" charset="0"/>
              </a:rPr>
              <a:t>. </a:t>
            </a:r>
            <a:r>
              <a:rPr lang="en-KE" dirty="0">
                <a:solidFill>
                  <a:srgbClr val="000000"/>
                </a:solidFill>
                <a:effectLst/>
                <a:latin typeface="Times New Roman" panose="02020603050405020304" pitchFamily="18" charset="0"/>
                <a:ea typeface="Times New Roman" panose="02020603050405020304" pitchFamily="18" charset="0"/>
              </a:rPr>
              <a:t>Researchers can measure your communication apprehension, for example, by asking you to fill out a questionnaire. </a:t>
            </a:r>
          </a:p>
          <a:p>
            <a:pPr marL="0" indent="0">
              <a:buNone/>
            </a:pPr>
            <a:r>
              <a:rPr lang="en-KE" dirty="0">
                <a:solidFill>
                  <a:srgbClr val="000000"/>
                </a:solidFill>
                <a:effectLst/>
                <a:latin typeface="Times New Roman" panose="02020603050405020304" pitchFamily="18" charset="0"/>
                <a:ea typeface="Times New Roman" panose="02020603050405020304" pitchFamily="18" charset="0"/>
              </a:rPr>
              <a:t>Or they can observe your apprehension by counting the number of times you lose your place when you are speaking and have to refer to your notes. When something is not directly observable, researchers develop and rely upon other methods such as questionnaires</a:t>
            </a:r>
            <a:r>
              <a:rPr lang="en-US" dirty="0">
                <a:solidFill>
                  <a:srgbClr val="000000"/>
                </a:solidFill>
                <a:effectLst/>
                <a:latin typeface="Times New Roman" panose="02020603050405020304" pitchFamily="18" charset="0"/>
                <a:ea typeface="Times New Roman" panose="02020603050405020304" pitchFamily="18" charset="0"/>
              </a:rPr>
              <a:t> and interviews </a:t>
            </a:r>
            <a:r>
              <a:rPr lang="en-KE" dirty="0">
                <a:solidFill>
                  <a:srgbClr val="000000"/>
                </a:solidFill>
                <a:effectLst/>
                <a:latin typeface="Times New Roman" panose="02020603050405020304" pitchFamily="18" charset="0"/>
                <a:ea typeface="Times New Roman" panose="02020603050405020304" pitchFamily="18" charset="0"/>
              </a:rPr>
              <a:t>to capture participants’ attitudes, perceptions, and beliefs. </a:t>
            </a:r>
            <a:endParaRPr lang="en-KE"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6383469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B00BE9-6DB5-BD02-C62E-C19DEFF9184E}"/>
              </a:ext>
            </a:extLst>
          </p:cNvPr>
          <p:cNvSpPr>
            <a:spLocks noGrp="1"/>
          </p:cNvSpPr>
          <p:nvPr>
            <p:ph idx="1"/>
          </p:nvPr>
        </p:nvSpPr>
        <p:spPr>
          <a:xfrm>
            <a:off x="838200" y="1114425"/>
            <a:ext cx="10515600" cy="5062538"/>
          </a:xfrm>
        </p:spPr>
        <p:txBody>
          <a:bodyPr/>
          <a:lstStyle/>
          <a:p>
            <a:pPr marL="0" indent="0">
              <a:buNone/>
            </a:pPr>
            <a:r>
              <a:rPr lang="en-KE" dirty="0">
                <a:solidFill>
                  <a:srgbClr val="000000"/>
                </a:solidFill>
                <a:effectLst/>
                <a:latin typeface="Times New Roman" panose="02020603050405020304" pitchFamily="18" charset="0"/>
                <a:ea typeface="Times New Roman" panose="02020603050405020304" pitchFamily="18" charset="0"/>
              </a:rPr>
              <a:t>8. </a:t>
            </a:r>
            <a:r>
              <a:rPr lang="en-KE" i="1" dirty="0">
                <a:solidFill>
                  <a:srgbClr val="000000"/>
                </a:solidFill>
                <a:effectLst/>
                <a:latin typeface="Times New Roman" panose="02020603050405020304" pitchFamily="18" charset="0"/>
                <a:ea typeface="Times New Roman" panose="02020603050405020304" pitchFamily="18" charset="0"/>
              </a:rPr>
              <a:t>Scientific research recognizes the </a:t>
            </a:r>
            <a:r>
              <a:rPr lang="en-KE" b="1" i="1" dirty="0">
                <a:solidFill>
                  <a:srgbClr val="000000"/>
                </a:solidFill>
                <a:effectLst/>
                <a:latin typeface="Times New Roman" panose="02020603050405020304" pitchFamily="18" charset="0"/>
                <a:ea typeface="Times New Roman" panose="02020603050405020304" pitchFamily="18" charset="0"/>
              </a:rPr>
              <a:t>possibility of error</a:t>
            </a:r>
            <a:r>
              <a:rPr lang="en-KE" i="1" dirty="0">
                <a:solidFill>
                  <a:srgbClr val="000000"/>
                </a:solidFill>
                <a:effectLst/>
                <a:latin typeface="Times New Roman" panose="02020603050405020304" pitchFamily="18" charset="0"/>
                <a:ea typeface="Times New Roman" panose="02020603050405020304" pitchFamily="18" charset="0"/>
              </a:rPr>
              <a:t> and attempts to control it. </a:t>
            </a:r>
            <a:r>
              <a:rPr lang="en-KE" dirty="0">
                <a:solidFill>
                  <a:srgbClr val="000000"/>
                </a:solidFill>
                <a:effectLst/>
                <a:latin typeface="Times New Roman" panose="02020603050405020304" pitchFamily="18" charset="0"/>
                <a:ea typeface="Times New Roman" panose="02020603050405020304" pitchFamily="18" charset="0"/>
              </a:rPr>
              <a:t>When things are measured or observed, we expect that some error will occur. </a:t>
            </a:r>
            <a:r>
              <a:rPr lang="en-US" dirty="0">
                <a:solidFill>
                  <a:srgbClr val="000000"/>
                </a:solidFill>
                <a:effectLst/>
                <a:latin typeface="Times New Roman" panose="02020603050405020304" pitchFamily="18" charset="0"/>
                <a:ea typeface="Times New Roman" panose="02020603050405020304" pitchFamily="18" charset="0"/>
              </a:rPr>
              <a:t>E</a:t>
            </a:r>
            <a:r>
              <a:rPr lang="en-KE" dirty="0">
                <a:solidFill>
                  <a:srgbClr val="000000"/>
                </a:solidFill>
                <a:effectLst/>
                <a:latin typeface="Times New Roman" panose="02020603050405020304" pitchFamily="18" charset="0"/>
                <a:ea typeface="Times New Roman" panose="02020603050405020304" pitchFamily="18" charset="0"/>
              </a:rPr>
              <a:t>rrors can occur in many places in the research process. Despite control mechanisms</a:t>
            </a:r>
            <a:r>
              <a:rPr lang="en-US" dirty="0">
                <a:solidFill>
                  <a:srgbClr val="000000"/>
                </a:solidFill>
                <a:effectLst/>
                <a:latin typeface="Times New Roman" panose="02020603050405020304" pitchFamily="18" charset="0"/>
                <a:ea typeface="Times New Roman" panose="02020603050405020304" pitchFamily="18" charset="0"/>
              </a:rPr>
              <a:t> to eliminate error</a:t>
            </a:r>
            <a:r>
              <a:rPr lang="en-KE" dirty="0">
                <a:solidFill>
                  <a:srgbClr val="000000"/>
                </a:solidFill>
                <a:effectLst/>
                <a:latin typeface="Times New Roman" panose="02020603050405020304" pitchFamily="18" charset="0"/>
                <a:ea typeface="Times New Roman" panose="02020603050405020304" pitchFamily="18" charset="0"/>
              </a:rPr>
              <a:t>, it is impossible to eliminate all bias and error </a:t>
            </a:r>
            <a:r>
              <a:rPr lang="en-US" dirty="0">
                <a:solidFill>
                  <a:srgbClr val="000000"/>
                </a:solidFill>
                <a:effectLst/>
                <a:latin typeface="Times New Roman" panose="02020603050405020304" pitchFamily="18" charset="0"/>
                <a:ea typeface="Times New Roman" panose="02020603050405020304" pitchFamily="18" charset="0"/>
              </a:rPr>
              <a:t>when</a:t>
            </a:r>
            <a:r>
              <a:rPr lang="en-KE" dirty="0">
                <a:solidFill>
                  <a:srgbClr val="000000"/>
                </a:solidFill>
                <a:effectLst/>
                <a:latin typeface="Times New Roman" panose="02020603050405020304" pitchFamily="18" charset="0"/>
                <a:ea typeface="Times New Roman" panose="02020603050405020304" pitchFamily="18" charset="0"/>
              </a:rPr>
              <a:t> conducting research. </a:t>
            </a:r>
            <a:endParaRPr lang="en-KE" dirty="0">
              <a:effectLst/>
              <a:latin typeface="Times New Roman" panose="02020603050405020304" pitchFamily="18" charset="0"/>
              <a:ea typeface="Times New Roman" panose="02020603050405020304" pitchFamily="18" charset="0"/>
            </a:endParaRPr>
          </a:p>
          <a:p>
            <a:endParaRPr lang="en-KE" dirty="0"/>
          </a:p>
          <a:p>
            <a:pPr marL="0" indent="0">
              <a:buNone/>
            </a:pPr>
            <a:r>
              <a:rPr lang="en-KE" sz="2800" dirty="0">
                <a:solidFill>
                  <a:srgbClr val="000000"/>
                </a:solidFill>
                <a:effectLst/>
                <a:latin typeface="Times New Roman" panose="02020603050405020304" pitchFamily="18" charset="0"/>
                <a:ea typeface="Times New Roman" panose="02020603050405020304" pitchFamily="18" charset="0"/>
              </a:rPr>
              <a:t>9. </a:t>
            </a:r>
            <a:r>
              <a:rPr lang="en-KE" sz="2800" i="1" dirty="0">
                <a:solidFill>
                  <a:srgbClr val="000000"/>
                </a:solidFill>
                <a:effectLst/>
                <a:latin typeface="Times New Roman" panose="02020603050405020304" pitchFamily="18" charset="0"/>
                <a:ea typeface="Times New Roman" panose="02020603050405020304" pitchFamily="18" charset="0"/>
              </a:rPr>
              <a:t>Scientific </a:t>
            </a:r>
            <a:r>
              <a:rPr lang="en-KE" sz="2800" b="1" i="1" dirty="0">
                <a:solidFill>
                  <a:srgbClr val="000000"/>
                </a:solidFill>
                <a:effectLst/>
                <a:latin typeface="Times New Roman" panose="02020603050405020304" pitchFamily="18" charset="0"/>
                <a:ea typeface="Times New Roman" panose="02020603050405020304" pitchFamily="18" charset="0"/>
              </a:rPr>
              <a:t>objectivity</a:t>
            </a:r>
            <a:r>
              <a:rPr lang="en-KE" sz="2800" i="1" dirty="0">
                <a:solidFill>
                  <a:srgbClr val="000000"/>
                </a:solidFill>
                <a:effectLst/>
                <a:latin typeface="Times New Roman" panose="02020603050405020304" pitchFamily="18" charset="0"/>
                <a:ea typeface="Times New Roman" panose="02020603050405020304" pitchFamily="18" charset="0"/>
              </a:rPr>
              <a:t> requires the researcher to minimize personal bias and distortion. </a:t>
            </a:r>
            <a:r>
              <a:rPr lang="en-KE" sz="2800" dirty="0">
                <a:solidFill>
                  <a:srgbClr val="000000"/>
                </a:solidFill>
                <a:effectLst/>
                <a:latin typeface="Times New Roman" panose="02020603050405020304" pitchFamily="18" charset="0"/>
                <a:ea typeface="Times New Roman" panose="02020603050405020304" pitchFamily="18" charset="0"/>
              </a:rPr>
              <a:t>Despite the passion for their topic and the time devoted to the project, researchers </a:t>
            </a:r>
            <a:r>
              <a:rPr lang="en-US" sz="2800" dirty="0">
                <a:solidFill>
                  <a:srgbClr val="000000"/>
                </a:solidFill>
                <a:effectLst/>
                <a:latin typeface="Times New Roman" panose="02020603050405020304" pitchFamily="18" charset="0"/>
                <a:ea typeface="Times New Roman" panose="02020603050405020304" pitchFamily="18" charset="0"/>
              </a:rPr>
              <a:t>must appreciate</a:t>
            </a:r>
            <a:r>
              <a:rPr lang="en-KE" sz="2800" dirty="0">
                <a:solidFill>
                  <a:srgbClr val="000000"/>
                </a:solidFill>
                <a:effectLst/>
                <a:latin typeface="Times New Roman" panose="02020603050405020304" pitchFamily="18" charset="0"/>
                <a:ea typeface="Times New Roman" panose="02020603050405020304" pitchFamily="18" charset="0"/>
              </a:rPr>
              <a:t> other </a:t>
            </a:r>
            <a:r>
              <a:rPr lang="en-US" sz="2800" dirty="0">
                <a:solidFill>
                  <a:srgbClr val="000000"/>
                </a:solidFill>
                <a:effectLst/>
                <a:latin typeface="Times New Roman" panose="02020603050405020304" pitchFamily="18" charset="0"/>
                <a:ea typeface="Times New Roman" panose="02020603050405020304" pitchFamily="18" charset="0"/>
              </a:rPr>
              <a:t>researcher’s </a:t>
            </a:r>
            <a:r>
              <a:rPr lang="en-KE" sz="2800" dirty="0">
                <a:solidFill>
                  <a:srgbClr val="000000"/>
                </a:solidFill>
                <a:effectLst/>
                <a:latin typeface="Times New Roman" panose="02020603050405020304" pitchFamily="18" charset="0"/>
                <a:ea typeface="Times New Roman" panose="02020603050405020304" pitchFamily="18" charset="0"/>
              </a:rPr>
              <a:t>explanations </a:t>
            </a:r>
            <a:r>
              <a:rPr lang="en-US" sz="2800" dirty="0">
                <a:solidFill>
                  <a:srgbClr val="000000"/>
                </a:solidFill>
                <a:effectLst/>
                <a:latin typeface="Times New Roman" panose="02020603050405020304" pitchFamily="18" charset="0"/>
                <a:ea typeface="Times New Roman" panose="02020603050405020304" pitchFamily="18" charset="0"/>
              </a:rPr>
              <a:t>of a phenomenon rather than focusing only on their own opinions</a:t>
            </a:r>
            <a:r>
              <a:rPr lang="en-KE" sz="2800" dirty="0">
                <a:solidFill>
                  <a:srgbClr val="000000"/>
                </a:solidFill>
                <a:effectLst/>
                <a:latin typeface="Times New Roman" panose="02020603050405020304" pitchFamily="18" charset="0"/>
                <a:ea typeface="Times New Roman" panose="02020603050405020304" pitchFamily="18" charset="0"/>
              </a:rPr>
              <a:t>. </a:t>
            </a:r>
            <a:r>
              <a:rPr lang="en-US" sz="2800" dirty="0">
                <a:solidFill>
                  <a:srgbClr val="000000"/>
                </a:solidFill>
                <a:effectLst/>
                <a:latin typeface="Times New Roman" panose="02020603050405020304" pitchFamily="18" charset="0"/>
                <a:ea typeface="Times New Roman" panose="02020603050405020304" pitchFamily="18" charset="0"/>
              </a:rPr>
              <a:t>Essentially,</a:t>
            </a:r>
            <a:r>
              <a:rPr lang="en-KE" sz="2800" dirty="0">
                <a:solidFill>
                  <a:srgbClr val="000000"/>
                </a:solidFill>
                <a:effectLst/>
                <a:latin typeface="Times New Roman" panose="02020603050405020304" pitchFamily="18" charset="0"/>
                <a:ea typeface="Times New Roman" panose="02020603050405020304" pitchFamily="18" charset="0"/>
              </a:rPr>
              <a:t> the objectivity of science distinguishes it from conclusions based solely on </a:t>
            </a:r>
            <a:r>
              <a:rPr lang="en-US" sz="2800" dirty="0">
                <a:solidFill>
                  <a:srgbClr val="000000"/>
                </a:solidFill>
                <a:effectLst/>
                <a:latin typeface="Times New Roman" panose="02020603050405020304" pitchFamily="18" charset="0"/>
                <a:ea typeface="Times New Roman" panose="02020603050405020304" pitchFamily="18" charset="0"/>
              </a:rPr>
              <a:t>one’s </a:t>
            </a:r>
            <a:r>
              <a:rPr lang="en-KE" sz="2800" dirty="0">
                <a:solidFill>
                  <a:srgbClr val="000000"/>
                </a:solidFill>
                <a:effectLst/>
                <a:latin typeface="Times New Roman" panose="02020603050405020304" pitchFamily="18" charset="0"/>
                <a:ea typeface="Times New Roman" panose="02020603050405020304" pitchFamily="18" charset="0"/>
              </a:rPr>
              <a:t>opinion. </a:t>
            </a:r>
            <a:endParaRPr lang="en-KE" sz="28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137916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7EA354-F14C-88DF-18FC-7C102DF8076C}"/>
              </a:ext>
            </a:extLst>
          </p:cNvPr>
          <p:cNvSpPr>
            <a:spLocks noGrp="1"/>
          </p:cNvSpPr>
          <p:nvPr>
            <p:ph idx="1"/>
          </p:nvPr>
        </p:nvSpPr>
        <p:spPr>
          <a:xfrm>
            <a:off x="838200" y="957263"/>
            <a:ext cx="10515600" cy="5219700"/>
          </a:xfrm>
        </p:spPr>
        <p:txBody>
          <a:bodyPr>
            <a:normAutofit fontScale="77500" lnSpcReduction="20000"/>
          </a:bodyPr>
          <a:lstStyle/>
          <a:p>
            <a:pPr marL="0" indent="0">
              <a:lnSpc>
                <a:spcPct val="200000"/>
              </a:lnSpc>
              <a:spcAft>
                <a:spcPts val="1200"/>
              </a:spcAft>
              <a:buNone/>
            </a:pPr>
            <a:r>
              <a:rPr lang="en-KE" dirty="0">
                <a:solidFill>
                  <a:srgbClr val="000000"/>
                </a:solidFill>
                <a:effectLst/>
                <a:latin typeface="Times New Roman" panose="02020603050405020304" pitchFamily="18" charset="0"/>
                <a:ea typeface="Times New Roman" panose="02020603050405020304" pitchFamily="18" charset="0"/>
              </a:rPr>
              <a:t>10. </a:t>
            </a:r>
            <a:r>
              <a:rPr lang="en-US" i="1" dirty="0">
                <a:solidFill>
                  <a:srgbClr val="000000"/>
                </a:solidFill>
                <a:effectLst/>
                <a:latin typeface="Times New Roman" panose="02020603050405020304" pitchFamily="18" charset="0"/>
                <a:ea typeface="Times New Roman" panose="02020603050405020304" pitchFamily="18" charset="0"/>
              </a:rPr>
              <a:t>B</a:t>
            </a:r>
            <a:r>
              <a:rPr lang="en-KE" i="1" dirty="0">
                <a:solidFill>
                  <a:srgbClr val="000000"/>
                </a:solidFill>
                <a:effectLst/>
                <a:latin typeface="Times New Roman" panose="02020603050405020304" pitchFamily="18" charset="0"/>
                <a:ea typeface="Times New Roman" panose="02020603050405020304" pitchFamily="18" charset="0"/>
              </a:rPr>
              <a:t>y its nature</a:t>
            </a:r>
            <a:r>
              <a:rPr lang="en-US" i="1" dirty="0">
                <a:solidFill>
                  <a:srgbClr val="000000"/>
                </a:solidFill>
                <a:effectLst/>
                <a:latin typeface="Times New Roman" panose="02020603050405020304" pitchFamily="18" charset="0"/>
                <a:ea typeface="Times New Roman" panose="02020603050405020304" pitchFamily="18" charset="0"/>
              </a:rPr>
              <a:t>, S</a:t>
            </a:r>
            <a:r>
              <a:rPr lang="en-KE" i="1" dirty="0">
                <a:solidFill>
                  <a:srgbClr val="000000"/>
                </a:solidFill>
                <a:effectLst/>
                <a:latin typeface="Times New Roman" panose="02020603050405020304" pitchFamily="18" charset="0"/>
                <a:ea typeface="Times New Roman" panose="02020603050405020304" pitchFamily="18" charset="0"/>
              </a:rPr>
              <a:t>cience rests on an attitude of </a:t>
            </a:r>
            <a:r>
              <a:rPr lang="en-KE" b="1" i="1" dirty="0">
                <a:solidFill>
                  <a:srgbClr val="000000"/>
                </a:solidFill>
                <a:effectLst/>
                <a:latin typeface="Times New Roman" panose="02020603050405020304" pitchFamily="18" charset="0"/>
                <a:ea typeface="Times New Roman" panose="02020603050405020304" pitchFamily="18" charset="0"/>
              </a:rPr>
              <a:t>skepticism</a:t>
            </a:r>
            <a:r>
              <a:rPr lang="en-KE" i="1" dirty="0">
                <a:solidFill>
                  <a:srgbClr val="000000"/>
                </a:solidFill>
                <a:effectLst/>
                <a:latin typeface="Times New Roman" panose="02020603050405020304" pitchFamily="18" charset="0"/>
                <a:ea typeface="Times New Roman" panose="02020603050405020304" pitchFamily="18" charset="0"/>
              </a:rPr>
              <a:t>. </a:t>
            </a:r>
            <a:r>
              <a:rPr lang="en-US" dirty="0">
                <a:solidFill>
                  <a:srgbClr val="000000"/>
                </a:solidFill>
                <a:effectLst/>
                <a:latin typeface="Times New Roman" panose="02020603050405020304" pitchFamily="18" charset="0"/>
                <a:ea typeface="Times New Roman" panose="02020603050405020304" pitchFamily="18" charset="0"/>
              </a:rPr>
              <a:t>R</a:t>
            </a:r>
            <a:r>
              <a:rPr lang="en-KE" dirty="0">
                <a:solidFill>
                  <a:srgbClr val="000000"/>
                </a:solidFill>
                <a:effectLst/>
                <a:latin typeface="Times New Roman" panose="02020603050405020304" pitchFamily="18" charset="0"/>
                <a:ea typeface="Times New Roman" panose="02020603050405020304" pitchFamily="18" charset="0"/>
              </a:rPr>
              <a:t>esearchers are </a:t>
            </a:r>
            <a:r>
              <a:rPr lang="en-US" dirty="0">
                <a:solidFill>
                  <a:srgbClr val="000000"/>
                </a:solidFill>
                <a:effectLst/>
                <a:latin typeface="Times New Roman" panose="02020603050405020304" pitchFamily="18" charset="0"/>
                <a:ea typeface="Times New Roman" panose="02020603050405020304" pitchFamily="18" charset="0"/>
              </a:rPr>
              <a:t>generally </a:t>
            </a:r>
            <a:r>
              <a:rPr lang="en-KE" dirty="0">
                <a:solidFill>
                  <a:srgbClr val="000000"/>
                </a:solidFill>
                <a:effectLst/>
                <a:latin typeface="Times New Roman" panose="02020603050405020304" pitchFamily="18" charset="0"/>
                <a:ea typeface="Times New Roman" panose="02020603050405020304" pitchFamily="18" charset="0"/>
              </a:rPr>
              <a:t>suspicious </a:t>
            </a:r>
            <a:r>
              <a:rPr lang="en-US" dirty="0">
                <a:solidFill>
                  <a:srgbClr val="000000"/>
                </a:solidFill>
                <a:effectLst/>
                <a:latin typeface="Times New Roman" panose="02020603050405020304" pitchFamily="18" charset="0"/>
                <a:ea typeface="Times New Roman" panose="02020603050405020304" pitchFamily="18" charset="0"/>
              </a:rPr>
              <a:t>and </a:t>
            </a:r>
            <a:r>
              <a:rPr lang="en-KE" dirty="0">
                <a:solidFill>
                  <a:srgbClr val="000000"/>
                </a:solidFill>
                <a:effectLst/>
                <a:latin typeface="Times New Roman" panose="02020603050405020304" pitchFamily="18" charset="0"/>
                <a:ea typeface="Times New Roman" panose="02020603050405020304" pitchFamily="18" charset="0"/>
              </a:rPr>
              <a:t>they do not rely on what appears to be obvious or common sense. </a:t>
            </a:r>
          </a:p>
          <a:p>
            <a:pPr marL="0" indent="0">
              <a:lnSpc>
                <a:spcPct val="200000"/>
              </a:lnSpc>
              <a:spcAft>
                <a:spcPts val="1200"/>
              </a:spcAft>
              <a:buNone/>
            </a:pPr>
            <a:r>
              <a:rPr lang="en-KE" dirty="0">
                <a:solidFill>
                  <a:srgbClr val="000000"/>
                </a:solidFill>
                <a:effectLst/>
                <a:latin typeface="Times New Roman" panose="02020603050405020304" pitchFamily="18" charset="0"/>
                <a:ea typeface="Times New Roman" panose="02020603050405020304" pitchFamily="18" charset="0"/>
              </a:rPr>
              <a:t>Within the social science</a:t>
            </a:r>
            <a:r>
              <a:rPr lang="en-US" dirty="0">
                <a:solidFill>
                  <a:srgbClr val="000000"/>
                </a:solidFill>
                <a:effectLst/>
                <a:latin typeface="Times New Roman" panose="02020603050405020304" pitchFamily="18" charset="0"/>
                <a:ea typeface="Times New Roman" panose="02020603050405020304" pitchFamily="18" charset="0"/>
              </a:rPr>
              <a:t>s</a:t>
            </a:r>
            <a:r>
              <a:rPr lang="en-KE" dirty="0">
                <a:solidFill>
                  <a:srgbClr val="000000"/>
                </a:solidFill>
                <a:effectLst/>
                <a:latin typeface="Times New Roman" panose="02020603050405020304" pitchFamily="18" charset="0"/>
                <a:ea typeface="Times New Roman" panose="02020603050405020304" pitchFamily="18" charset="0"/>
              </a:rPr>
              <a:t>, researchers rely on </a:t>
            </a:r>
            <a:r>
              <a:rPr lang="en-US" dirty="0">
                <a:solidFill>
                  <a:srgbClr val="000000"/>
                </a:solidFill>
                <a:effectLst/>
                <a:latin typeface="Times New Roman" panose="02020603050405020304" pitchFamily="18" charset="0"/>
                <a:ea typeface="Times New Roman" panose="02020603050405020304" pitchFamily="18" charset="0"/>
              </a:rPr>
              <a:t>already </a:t>
            </a:r>
            <a:r>
              <a:rPr lang="en-KE" dirty="0">
                <a:solidFill>
                  <a:srgbClr val="000000"/>
                </a:solidFill>
                <a:effectLst/>
                <a:latin typeface="Times New Roman" panose="02020603050405020304" pitchFamily="18" charset="0"/>
                <a:ea typeface="Times New Roman" panose="02020603050405020304" pitchFamily="18" charset="0"/>
              </a:rPr>
              <a:t>compiled </a:t>
            </a:r>
            <a:r>
              <a:rPr lang="en-US" dirty="0">
                <a:solidFill>
                  <a:srgbClr val="000000"/>
                </a:solidFill>
                <a:effectLst/>
                <a:latin typeface="Times New Roman" panose="02020603050405020304" pitchFamily="18" charset="0"/>
                <a:ea typeface="Times New Roman" panose="02020603050405020304" pitchFamily="18" charset="0"/>
              </a:rPr>
              <a:t>data </a:t>
            </a:r>
            <a:r>
              <a:rPr lang="en-KE" dirty="0">
                <a:solidFill>
                  <a:srgbClr val="000000"/>
                </a:solidFill>
                <a:effectLst/>
                <a:latin typeface="Times New Roman" panose="02020603050405020304" pitchFamily="18" charset="0"/>
                <a:ea typeface="Times New Roman" panose="02020603050405020304" pitchFamily="18" charset="0"/>
              </a:rPr>
              <a:t>from quantitative and qualitative methodologies to answer their questions and support their claims. </a:t>
            </a:r>
          </a:p>
          <a:p>
            <a:pPr marL="0" indent="0">
              <a:lnSpc>
                <a:spcPct val="200000"/>
              </a:lnSpc>
              <a:spcAft>
                <a:spcPts val="1200"/>
              </a:spcAft>
              <a:buNone/>
            </a:pPr>
            <a:r>
              <a:rPr lang="en-US" dirty="0">
                <a:solidFill>
                  <a:srgbClr val="000000"/>
                </a:solidFill>
                <a:effectLst/>
                <a:latin typeface="Times New Roman" panose="02020603050405020304" pitchFamily="18" charset="0"/>
                <a:ea typeface="Times New Roman" panose="02020603050405020304" pitchFamily="18" charset="0"/>
              </a:rPr>
              <a:t>It is the</a:t>
            </a:r>
            <a:r>
              <a:rPr lang="en-KE" dirty="0">
                <a:solidFill>
                  <a:srgbClr val="000000"/>
                </a:solidFill>
                <a:effectLst/>
                <a:latin typeface="Times New Roman" panose="02020603050405020304" pitchFamily="18" charset="0"/>
                <a:ea typeface="Times New Roman" panose="02020603050405020304" pitchFamily="18" charset="0"/>
              </a:rPr>
              <a:t> element of skepticism</a:t>
            </a:r>
            <a:r>
              <a:rPr lang="en-US" dirty="0">
                <a:solidFill>
                  <a:srgbClr val="000000"/>
                </a:solidFill>
                <a:effectLst/>
                <a:latin typeface="Times New Roman" panose="02020603050405020304" pitchFamily="18" charset="0"/>
                <a:ea typeface="Times New Roman" panose="02020603050405020304" pitchFamily="18" charset="0"/>
              </a:rPr>
              <a:t> that</a:t>
            </a:r>
            <a:r>
              <a:rPr lang="en-KE" dirty="0">
                <a:solidFill>
                  <a:srgbClr val="000000"/>
                </a:solidFill>
                <a:effectLst/>
                <a:latin typeface="Times New Roman" panose="02020603050405020304" pitchFamily="18" charset="0"/>
                <a:ea typeface="Times New Roman" panose="02020603050405020304" pitchFamily="18" charset="0"/>
              </a:rPr>
              <a:t> allows researchers to put their assumptions through a process of verification. </a:t>
            </a:r>
            <a:endParaRPr lang="en-KE"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34857260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C4A8F6-B3C1-AD47-5638-FFF2F1458275}"/>
              </a:ext>
            </a:extLst>
          </p:cNvPr>
          <p:cNvSpPr>
            <a:spLocks noGrp="1"/>
          </p:cNvSpPr>
          <p:nvPr>
            <p:ph idx="1"/>
          </p:nvPr>
        </p:nvSpPr>
        <p:spPr>
          <a:xfrm>
            <a:off x="838200" y="900113"/>
            <a:ext cx="10515600" cy="5276850"/>
          </a:xfrm>
        </p:spPr>
        <p:txBody>
          <a:bodyPr/>
          <a:lstStyle/>
          <a:p>
            <a:pPr marL="0" indent="0">
              <a:buNone/>
            </a:pPr>
            <a:r>
              <a:rPr lang="en-KE" sz="2600" dirty="0">
                <a:solidFill>
                  <a:srgbClr val="000000"/>
                </a:solidFill>
                <a:effectLst/>
                <a:latin typeface="Times New Roman" panose="02020603050405020304" pitchFamily="18" charset="0"/>
                <a:ea typeface="Times New Roman" panose="02020603050405020304" pitchFamily="18" charset="0"/>
              </a:rPr>
              <a:t>11. </a:t>
            </a:r>
            <a:r>
              <a:rPr lang="en-KE" sz="2600" i="1" dirty="0">
                <a:solidFill>
                  <a:srgbClr val="000000"/>
                </a:solidFill>
                <a:effectLst/>
                <a:latin typeface="Times New Roman" panose="02020603050405020304" pitchFamily="18" charset="0"/>
                <a:ea typeface="Times New Roman" panose="02020603050405020304" pitchFamily="18" charset="0"/>
              </a:rPr>
              <a:t>Scientific research has an interest in the </a:t>
            </a:r>
            <a:r>
              <a:rPr lang="en-KE" sz="2600" b="1" i="1" dirty="0">
                <a:solidFill>
                  <a:srgbClr val="000000"/>
                </a:solidFill>
                <a:effectLst/>
                <a:latin typeface="Times New Roman" panose="02020603050405020304" pitchFamily="18" charset="0"/>
                <a:ea typeface="Times New Roman" panose="02020603050405020304" pitchFamily="18" charset="0"/>
              </a:rPr>
              <a:t>generalizability </a:t>
            </a:r>
            <a:r>
              <a:rPr lang="en-KE" sz="2600" i="1" dirty="0">
                <a:solidFill>
                  <a:srgbClr val="000000"/>
                </a:solidFill>
                <a:effectLst/>
                <a:latin typeface="Times New Roman" panose="02020603050405020304" pitchFamily="18" charset="0"/>
                <a:ea typeface="Times New Roman" panose="02020603050405020304" pitchFamily="18" charset="0"/>
              </a:rPr>
              <a:t>of findings, or the extension of the findings to similar situations or to similar people. </a:t>
            </a:r>
            <a:r>
              <a:rPr lang="en-KE" sz="2600" dirty="0">
                <a:solidFill>
                  <a:srgbClr val="000000"/>
                </a:solidFill>
                <a:effectLst/>
                <a:latin typeface="Times New Roman" panose="02020603050405020304" pitchFamily="18" charset="0"/>
                <a:ea typeface="Times New Roman" panose="02020603050405020304" pitchFamily="18" charset="0"/>
              </a:rPr>
              <a:t>In quantitative research, findings are more externally valid if they apply to a range of cases, people, places, or times. </a:t>
            </a:r>
          </a:p>
          <a:p>
            <a:pPr marL="0" indent="0">
              <a:buNone/>
            </a:pPr>
            <a:r>
              <a:rPr lang="en-KE" sz="2600" dirty="0">
                <a:solidFill>
                  <a:srgbClr val="000000"/>
                </a:solidFill>
                <a:effectLst/>
                <a:latin typeface="Times New Roman" panose="02020603050405020304" pitchFamily="18" charset="0"/>
                <a:ea typeface="Times New Roman" panose="02020603050405020304" pitchFamily="18" charset="0"/>
              </a:rPr>
              <a:t>In other words, are the results of studies that use traditional </a:t>
            </a:r>
            <a:r>
              <a:rPr lang="en-US" sz="2600" dirty="0">
                <a:solidFill>
                  <a:srgbClr val="000000"/>
                </a:solidFill>
                <a:effectLst/>
                <a:latin typeface="Times New Roman" panose="02020603050405020304" pitchFamily="18" charset="0"/>
                <a:ea typeface="Times New Roman" panose="02020603050405020304" pitchFamily="18" charset="0"/>
              </a:rPr>
              <a:t>university-</a:t>
            </a:r>
            <a:r>
              <a:rPr lang="en-KE" sz="2600" dirty="0">
                <a:solidFill>
                  <a:srgbClr val="000000"/>
                </a:solidFill>
                <a:effectLst/>
                <a:latin typeface="Times New Roman" panose="02020603050405020304" pitchFamily="18" charset="0"/>
                <a:ea typeface="Times New Roman" panose="02020603050405020304" pitchFamily="18" charset="0"/>
              </a:rPr>
              <a:t>age students as research participants applicable to non- traditional </a:t>
            </a:r>
            <a:r>
              <a:rPr lang="en-US" sz="2600" dirty="0">
                <a:solidFill>
                  <a:srgbClr val="000000"/>
                </a:solidFill>
                <a:effectLst/>
                <a:latin typeface="Times New Roman" panose="02020603050405020304" pitchFamily="18" charset="0"/>
                <a:ea typeface="Times New Roman" panose="02020603050405020304" pitchFamily="18" charset="0"/>
              </a:rPr>
              <a:t>university</a:t>
            </a:r>
            <a:r>
              <a:rPr lang="en-KE" sz="2600" dirty="0">
                <a:solidFill>
                  <a:srgbClr val="000000"/>
                </a:solidFill>
                <a:effectLst/>
                <a:latin typeface="Times New Roman" panose="02020603050405020304" pitchFamily="18" charset="0"/>
                <a:ea typeface="Times New Roman" panose="02020603050405020304" pitchFamily="18" charset="0"/>
              </a:rPr>
              <a:t>-age students? What about teenagers? Or retired adults? All studies have limitations, but by using discipline-accepted procedures, researchers can help strengthen the generalizability of their results. </a:t>
            </a:r>
          </a:p>
          <a:p>
            <a:pPr marL="0" indent="0">
              <a:buNone/>
            </a:pPr>
            <a:r>
              <a:rPr lang="en-KE" sz="2600" dirty="0">
                <a:solidFill>
                  <a:srgbClr val="000000"/>
                </a:solidFill>
                <a:effectLst/>
                <a:latin typeface="Times New Roman" panose="02020603050405020304" pitchFamily="18" charset="0"/>
                <a:ea typeface="Times New Roman" panose="02020603050405020304" pitchFamily="18" charset="0"/>
              </a:rPr>
              <a:t>In qualitative research, findings are typically less generalizable because they are more case-specific. However, the generalizability of qualitative results can also be strengthened as a researcher spends greater lengths of time observing research participants. </a:t>
            </a:r>
            <a:endParaRPr lang="en-KE" sz="26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5516355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8CE70B-4F2F-442B-0D7D-543D74FC5ACE}"/>
              </a:ext>
            </a:extLst>
          </p:cNvPr>
          <p:cNvSpPr>
            <a:spLocks noGrp="1"/>
          </p:cNvSpPr>
          <p:nvPr>
            <p:ph idx="1"/>
          </p:nvPr>
        </p:nvSpPr>
        <p:spPr>
          <a:xfrm>
            <a:off x="838200" y="857250"/>
            <a:ext cx="10515600" cy="5319713"/>
          </a:xfrm>
        </p:spPr>
        <p:txBody>
          <a:bodyPr/>
          <a:lstStyle/>
          <a:p>
            <a:pPr marL="0" indent="0">
              <a:spcAft>
                <a:spcPts val="1200"/>
              </a:spcAft>
              <a:buNone/>
            </a:pPr>
            <a:r>
              <a:rPr lang="en-KE" dirty="0">
                <a:solidFill>
                  <a:srgbClr val="000000"/>
                </a:solidFill>
                <a:effectLst/>
                <a:latin typeface="Times New Roman" panose="02020603050405020304" pitchFamily="18" charset="0"/>
                <a:ea typeface="Times New Roman" panose="02020603050405020304" pitchFamily="18" charset="0"/>
              </a:rPr>
              <a:t>12. </a:t>
            </a:r>
            <a:r>
              <a:rPr lang="en-KE" i="1" dirty="0">
                <a:solidFill>
                  <a:srgbClr val="000000"/>
                </a:solidFill>
                <a:effectLst/>
                <a:latin typeface="Times New Roman" panose="02020603050405020304" pitchFamily="18" charset="0"/>
                <a:ea typeface="Times New Roman" panose="02020603050405020304" pitchFamily="18" charset="0"/>
              </a:rPr>
              <a:t>The final characteristic of science is its </a:t>
            </a:r>
            <a:r>
              <a:rPr lang="en-KE" b="1" i="1" dirty="0">
                <a:solidFill>
                  <a:srgbClr val="000000"/>
                </a:solidFill>
                <a:effectLst/>
                <a:latin typeface="Times New Roman" panose="02020603050405020304" pitchFamily="18" charset="0"/>
                <a:ea typeface="Times New Roman" panose="02020603050405020304" pitchFamily="18" charset="0"/>
              </a:rPr>
              <a:t>heuristic </a:t>
            </a:r>
            <a:r>
              <a:rPr lang="en-KE" i="1" dirty="0">
                <a:solidFill>
                  <a:srgbClr val="000000"/>
                </a:solidFill>
                <a:effectLst/>
                <a:latin typeface="Times New Roman" panose="02020603050405020304" pitchFamily="18" charset="0"/>
                <a:ea typeface="Times New Roman" panose="02020603050405020304" pitchFamily="18" charset="0"/>
              </a:rPr>
              <a:t>nature. </a:t>
            </a:r>
            <a:r>
              <a:rPr lang="en-KE" dirty="0">
                <a:solidFill>
                  <a:srgbClr val="000000"/>
                </a:solidFill>
                <a:effectLst/>
                <a:latin typeface="Times New Roman" panose="02020603050405020304" pitchFamily="18" charset="0"/>
                <a:ea typeface="Times New Roman" panose="02020603050405020304" pitchFamily="18" charset="0"/>
              </a:rPr>
              <a:t>This means that research findings lead to more questions. </a:t>
            </a:r>
          </a:p>
          <a:p>
            <a:pPr marL="0" indent="0">
              <a:spcAft>
                <a:spcPts val="1200"/>
              </a:spcAft>
              <a:buNone/>
            </a:pPr>
            <a:r>
              <a:rPr lang="en-KE" dirty="0">
                <a:solidFill>
                  <a:srgbClr val="000000"/>
                </a:solidFill>
                <a:effectLst/>
                <a:latin typeface="Times New Roman" panose="02020603050405020304" pitchFamily="18" charset="0"/>
                <a:ea typeface="Times New Roman" panose="02020603050405020304" pitchFamily="18" charset="0"/>
              </a:rPr>
              <a:t>At the conclusion of most journal articles, scholars identify new questions that surface from their findings. </a:t>
            </a:r>
          </a:p>
          <a:p>
            <a:pPr marL="0" indent="0">
              <a:spcAft>
                <a:spcPts val="1200"/>
              </a:spcAft>
              <a:buNone/>
            </a:pPr>
            <a:r>
              <a:rPr lang="en-KE" dirty="0">
                <a:solidFill>
                  <a:srgbClr val="000000"/>
                </a:solidFill>
                <a:effectLst/>
                <a:latin typeface="Times New Roman" panose="02020603050405020304" pitchFamily="18" charset="0"/>
                <a:ea typeface="Times New Roman" panose="02020603050405020304" pitchFamily="18" charset="0"/>
              </a:rPr>
              <a:t>The ability of </a:t>
            </a:r>
            <a:r>
              <a:rPr lang="en-US" dirty="0">
                <a:solidFill>
                  <a:srgbClr val="000000"/>
                </a:solidFill>
                <a:effectLst/>
                <a:latin typeface="Times New Roman" panose="02020603050405020304" pitchFamily="18" charset="0"/>
                <a:ea typeface="Times New Roman" panose="02020603050405020304" pitchFamily="18" charset="0"/>
              </a:rPr>
              <a:t>research </a:t>
            </a:r>
            <a:r>
              <a:rPr lang="en-KE" dirty="0">
                <a:solidFill>
                  <a:srgbClr val="000000"/>
                </a:solidFill>
                <a:effectLst/>
                <a:latin typeface="Times New Roman" panose="02020603050405020304" pitchFamily="18" charset="0"/>
                <a:ea typeface="Times New Roman" panose="02020603050405020304" pitchFamily="18" charset="0"/>
              </a:rPr>
              <a:t>finding</a:t>
            </a:r>
            <a:r>
              <a:rPr lang="en-US" dirty="0">
                <a:solidFill>
                  <a:srgbClr val="000000"/>
                </a:solidFill>
                <a:effectLst/>
                <a:latin typeface="Times New Roman" panose="02020603050405020304" pitchFamily="18" charset="0"/>
                <a:ea typeface="Times New Roman" panose="02020603050405020304" pitchFamily="18" charset="0"/>
              </a:rPr>
              <a:t>s</a:t>
            </a:r>
            <a:r>
              <a:rPr lang="en-KE" dirty="0">
                <a:solidFill>
                  <a:srgbClr val="000000"/>
                </a:solidFill>
                <a:effectLst/>
                <a:latin typeface="Times New Roman" panose="02020603050405020304" pitchFamily="18" charset="0"/>
                <a:ea typeface="Times New Roman" panose="02020603050405020304" pitchFamily="18" charset="0"/>
              </a:rPr>
              <a:t> to suggest additional questions or new methods of conducting the research is its heuristic ability. </a:t>
            </a:r>
          </a:p>
          <a:p>
            <a:pPr marL="0" indent="0">
              <a:spcAft>
                <a:spcPts val="1200"/>
              </a:spcAft>
              <a:buNone/>
            </a:pPr>
            <a:r>
              <a:rPr lang="en-KE" dirty="0">
                <a:solidFill>
                  <a:srgbClr val="000000"/>
                </a:solidFill>
                <a:effectLst/>
                <a:latin typeface="Times New Roman" panose="02020603050405020304" pitchFamily="18" charset="0"/>
                <a:ea typeface="Times New Roman" panose="02020603050405020304" pitchFamily="18" charset="0"/>
              </a:rPr>
              <a:t>The ultimate objective of science should be to lead scientists to future discoveries and investigations. </a:t>
            </a:r>
            <a:endParaRPr lang="en-KE"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6951656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3B4D8-2E72-455C-E7A2-F27C67B64A90}"/>
              </a:ext>
            </a:extLst>
          </p:cNvPr>
          <p:cNvSpPr>
            <a:spLocks noGrp="1"/>
          </p:cNvSpPr>
          <p:nvPr>
            <p:ph type="title"/>
          </p:nvPr>
        </p:nvSpPr>
        <p:spPr>
          <a:xfrm>
            <a:off x="838200" y="365126"/>
            <a:ext cx="10515600" cy="1035050"/>
          </a:xfrm>
        </p:spPr>
        <p:txBody>
          <a:bodyPr>
            <a:normAutofit fontScale="90000"/>
          </a:bodyPr>
          <a:lstStyle/>
          <a:p>
            <a:r>
              <a:rPr lang="en-US" sz="4800" b="1" dirty="0">
                <a:solidFill>
                  <a:srgbClr val="000000"/>
                </a:solidFill>
                <a:effectLst/>
                <a:latin typeface="Arial" panose="020B0604020202020204" pitchFamily="34" charset="0"/>
                <a:ea typeface="Times New Roman" panose="02020603050405020304" pitchFamily="18" charset="0"/>
              </a:rPr>
              <a:t>Summary</a:t>
            </a:r>
            <a:br>
              <a:rPr lang="en-KE" sz="1800" dirty="0">
                <a:effectLst/>
                <a:latin typeface="Times New Roman" panose="02020603050405020304" pitchFamily="18" charset="0"/>
                <a:ea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2B4FCF54-24E2-B72A-3D2F-23C620B022C5}"/>
              </a:ext>
            </a:extLst>
          </p:cNvPr>
          <p:cNvSpPr>
            <a:spLocks noGrp="1"/>
          </p:cNvSpPr>
          <p:nvPr>
            <p:ph idx="1"/>
          </p:nvPr>
        </p:nvSpPr>
        <p:spPr>
          <a:xfrm>
            <a:off x="838200" y="1400175"/>
            <a:ext cx="10515600" cy="4776788"/>
          </a:xfrm>
        </p:spPr>
        <p:txBody>
          <a:bodyPr>
            <a:normAutofit fontScale="92500" lnSpcReduction="20000"/>
          </a:bodyPr>
          <a:lstStyle/>
          <a:p>
            <a:pPr marL="342900" lvl="0" indent="-342900" algn="just">
              <a:lnSpc>
                <a:spcPct val="150000"/>
              </a:lnSpc>
              <a:buFont typeface="Symbol" pitchFamily="2" charset="2"/>
              <a:buChar char=""/>
            </a:pPr>
            <a:r>
              <a:rPr lang="en-KE" dirty="0">
                <a:solidFill>
                  <a:srgbClr val="000000"/>
                </a:solidFill>
                <a:effectLst/>
                <a:latin typeface="Times New Roman" panose="02020603050405020304" pitchFamily="18" charset="0"/>
                <a:ea typeface="Times New Roman" panose="02020603050405020304" pitchFamily="18" charset="0"/>
              </a:rPr>
              <a:t>Research is </a:t>
            </a:r>
            <a:r>
              <a:rPr lang="en-US" dirty="0">
                <a:solidFill>
                  <a:srgbClr val="000000"/>
                </a:solidFill>
                <a:effectLst/>
                <a:latin typeface="Times New Roman" panose="02020603050405020304" pitchFamily="18" charset="0"/>
                <a:ea typeface="Times New Roman" panose="02020603050405020304" pitchFamily="18" charset="0"/>
              </a:rPr>
              <a:t>about </a:t>
            </a:r>
            <a:r>
              <a:rPr lang="en-KE" dirty="0">
                <a:solidFill>
                  <a:srgbClr val="000000"/>
                </a:solidFill>
                <a:effectLst/>
                <a:latin typeface="Times New Roman" panose="02020603050405020304" pitchFamily="18" charset="0"/>
                <a:ea typeface="Times New Roman" panose="02020603050405020304" pitchFamily="18" charset="0"/>
              </a:rPr>
              <a:t>asking questions and finding answers. </a:t>
            </a:r>
            <a:endParaRPr lang="en-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Symbol" pitchFamily="2" charset="2"/>
              <a:buChar char=""/>
            </a:pPr>
            <a:r>
              <a:rPr lang="en-KE" dirty="0">
                <a:solidFill>
                  <a:srgbClr val="000000"/>
                </a:solidFill>
                <a:effectLst/>
                <a:latin typeface="Times New Roman" panose="02020603050405020304" pitchFamily="18" charset="0"/>
                <a:ea typeface="Times New Roman" panose="02020603050405020304" pitchFamily="18" charset="0"/>
              </a:rPr>
              <a:t>Scholarly research is thediscovery of answers to questions through the application of scientific and systematic procedures. </a:t>
            </a:r>
            <a:endParaRPr lang="en-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Symbol" pitchFamily="2" charset="2"/>
              <a:buChar char=""/>
            </a:pPr>
            <a:r>
              <a:rPr lang="en-KE" dirty="0">
                <a:solidFill>
                  <a:srgbClr val="000000"/>
                </a:solidFill>
                <a:effectLst/>
                <a:latin typeface="Times New Roman" panose="02020603050405020304" pitchFamily="18" charset="0"/>
                <a:ea typeface="Times New Roman" panose="02020603050405020304" pitchFamily="18" charset="0"/>
              </a:rPr>
              <a:t>Academic research follows accepted norms and procedures that have been adopted by scholars from many disciplines. </a:t>
            </a:r>
            <a:endParaRPr lang="en-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Symbol" pitchFamily="2" charset="2"/>
              <a:buChar char=""/>
            </a:pPr>
            <a:r>
              <a:rPr lang="en-KE" dirty="0">
                <a:solidFill>
                  <a:srgbClr val="000000"/>
                </a:solidFill>
                <a:effectLst/>
                <a:latin typeface="Times New Roman" panose="02020603050405020304" pitchFamily="18" charset="0"/>
                <a:ea typeface="Times New Roman" panose="02020603050405020304" pitchFamily="18" charset="0"/>
              </a:rPr>
              <a:t>In the process of scientific discovery and explanation, four outcomes are sought: describing behavior, determining causes of behavior, predicting behavior, and explain- ing behavior. </a:t>
            </a:r>
            <a:endParaRPr lang="en-KE"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33246367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917AAD0-1994-EF96-09E6-CDF60388D151}"/>
              </a:ext>
            </a:extLst>
          </p:cNvPr>
          <p:cNvSpPr>
            <a:spLocks noGrp="1"/>
          </p:cNvSpPr>
          <p:nvPr>
            <p:ph idx="1"/>
          </p:nvPr>
        </p:nvSpPr>
        <p:spPr>
          <a:xfrm>
            <a:off x="838200" y="785813"/>
            <a:ext cx="10515600" cy="5391150"/>
          </a:xfrm>
        </p:spPr>
        <p:txBody>
          <a:bodyPr>
            <a:normAutofit fontScale="92500" lnSpcReduction="10000"/>
          </a:bodyPr>
          <a:lstStyle/>
          <a:p>
            <a:pPr marL="342900" lvl="0" indent="-342900" algn="just">
              <a:lnSpc>
                <a:spcPct val="150000"/>
              </a:lnSpc>
              <a:buFont typeface="Symbol" pitchFamily="2" charset="2"/>
              <a:buChar char=""/>
            </a:pPr>
            <a:r>
              <a:rPr lang="en-KE" dirty="0">
                <a:solidFill>
                  <a:srgbClr val="000000"/>
                </a:solidFill>
                <a:effectLst/>
                <a:latin typeface="Times New Roman" panose="02020603050405020304" pitchFamily="18" charset="0"/>
                <a:ea typeface="Times New Roman" panose="02020603050405020304" pitchFamily="18" charset="0"/>
              </a:rPr>
              <a:t>Communication scholars start with an interesting question and then formulate a formal research question or hypothesis. </a:t>
            </a:r>
            <a:endParaRPr lang="en-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Symbol" pitchFamily="2" charset="2"/>
              <a:buChar char=""/>
            </a:pP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Research is judged to be scientific by 12 characteristics: its empirical nature, its ability to be tested, the extent to which it can be falsified or disproved, the ability to replicate or repeat findings, the public nature of findings, its self-correcting nature, the ability to measure or observe the phenomenon of interest, the ability to minimize error through the control of procedures, its level of objectivity, the skepticism it raises, the generalizability of findings, and its heuristic nature. </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6461615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1B9DE7-26EA-2D78-B579-763AD19A2252}"/>
              </a:ext>
            </a:extLst>
          </p:cNvPr>
          <p:cNvSpPr>
            <a:spLocks noGrp="1"/>
          </p:cNvSpPr>
          <p:nvPr>
            <p:ph type="title"/>
          </p:nvPr>
        </p:nvSpPr>
        <p:spPr>
          <a:xfrm>
            <a:off x="838200" y="365125"/>
            <a:ext cx="10515600" cy="664889"/>
          </a:xfrm>
        </p:spPr>
        <p:txBody>
          <a:bodyPr>
            <a:normAutofit fontScale="90000"/>
          </a:bodyPr>
          <a:lstStyle/>
          <a:p>
            <a:pPr algn="ctr"/>
            <a:r>
              <a:rPr lang="en-KE" b="1" dirty="0"/>
              <a:t>References</a:t>
            </a:r>
          </a:p>
        </p:txBody>
      </p:sp>
      <p:sp>
        <p:nvSpPr>
          <p:cNvPr id="3" name="Content Placeholder 2">
            <a:extLst>
              <a:ext uri="{FF2B5EF4-FFF2-40B4-BE49-F238E27FC236}">
                <a16:creationId xmlns:a16="http://schemas.microsoft.com/office/drawing/2014/main" id="{DAC7F01F-65DB-3B3C-F1C0-F912F9AE408A}"/>
              </a:ext>
            </a:extLst>
          </p:cNvPr>
          <p:cNvSpPr>
            <a:spLocks noGrp="1"/>
          </p:cNvSpPr>
          <p:nvPr>
            <p:ph idx="1"/>
          </p:nvPr>
        </p:nvSpPr>
        <p:spPr>
          <a:xfrm>
            <a:off x="838199" y="1030014"/>
            <a:ext cx="10515601" cy="5462861"/>
          </a:xfrm>
        </p:spPr>
        <p:txBody>
          <a:bodyPr>
            <a:normAutofit/>
          </a:bodyPr>
          <a:lstStyle/>
          <a:p>
            <a:pPr marL="0"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Ajuoga, M., Echaune, M., Maiyo, J., Mwangi, S., Odek, A., Kipkenei, S. Awour, D., &amp; </a:t>
            </a:r>
            <a:endParaRPr lang="en-KE" sz="1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Andiema, N. (2023). </a:t>
            </a:r>
            <a:r>
              <a:rPr lang="en-KE" sz="1800" i="1" dirty="0">
                <a:solidFill>
                  <a:srgbClr val="000000"/>
                </a:solidFill>
                <a:effectLst/>
                <a:latin typeface="Times New Roman" panose="02020603050405020304" pitchFamily="18" charset="0"/>
                <a:ea typeface="Times New Roman" panose="02020603050405020304" pitchFamily="18" charset="0"/>
              </a:rPr>
              <a:t>Social Science in the New Era.</a:t>
            </a:r>
            <a:r>
              <a:rPr lang="en-KE" sz="1800" dirty="0">
                <a:solidFill>
                  <a:srgbClr val="000000"/>
                </a:solidFill>
                <a:effectLst/>
                <a:latin typeface="Times New Roman" panose="02020603050405020304" pitchFamily="18" charset="0"/>
                <a:ea typeface="Times New Roman" panose="02020603050405020304" pitchFamily="18" charset="0"/>
              </a:rPr>
              <a:t> Aura Publishers.</a:t>
            </a:r>
            <a:endParaRPr lang="en-KE" sz="18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Bostrom, R. N. (2003). Theories, Data, and Communication Research. </a:t>
            </a:r>
            <a:r>
              <a:rPr lang="en-KE" sz="1800" i="1" dirty="0">
                <a:solidFill>
                  <a:srgbClr val="000000"/>
                </a:solidFill>
                <a:effectLst/>
                <a:latin typeface="Times New Roman" panose="02020603050405020304" pitchFamily="18" charset="0"/>
                <a:ea typeface="Times New Roman" panose="02020603050405020304" pitchFamily="18" charset="0"/>
              </a:rPr>
              <a:t>Communication </a:t>
            </a:r>
            <a:endParaRPr lang="en-KE" sz="1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800" i="1" dirty="0">
                <a:solidFill>
                  <a:srgbClr val="000000"/>
                </a:solidFill>
                <a:effectLst/>
                <a:latin typeface="Times New Roman" panose="02020603050405020304" pitchFamily="18" charset="0"/>
                <a:ea typeface="Times New Roman" panose="02020603050405020304" pitchFamily="18" charset="0"/>
              </a:rPr>
              <a:t>Monographs, 70</a:t>
            </a:r>
            <a:r>
              <a:rPr lang="en-KE" sz="1800" dirty="0">
                <a:solidFill>
                  <a:srgbClr val="000000"/>
                </a:solidFill>
                <a:effectLst/>
                <a:latin typeface="Times New Roman" panose="02020603050405020304" pitchFamily="18" charset="0"/>
                <a:ea typeface="Times New Roman" panose="02020603050405020304" pitchFamily="18" charset="0"/>
              </a:rPr>
              <a:t>(4), 275–294. </a:t>
            </a:r>
            <a:r>
              <a:rPr lang="en-KE" sz="1800" u="sng" dirty="0">
                <a:solidFill>
                  <a:srgbClr val="000000"/>
                </a:solidFill>
                <a:effectLst/>
                <a:latin typeface="Times New Roman" panose="02020603050405020304" pitchFamily="18" charset="0"/>
                <a:ea typeface="Times New Roman" panose="02020603050405020304" pitchFamily="18" charset="0"/>
                <a:hlinkClick r:id="rId2"/>
              </a:rPr>
              <a:t>https://doi.org/10.1080/0363775032000179106</a:t>
            </a:r>
            <a:r>
              <a:rPr lang="en-KE" sz="1800" dirty="0">
                <a:solidFill>
                  <a:srgbClr val="000000"/>
                </a:solidFill>
                <a:effectLst/>
                <a:latin typeface="Times New Roman" panose="02020603050405020304" pitchFamily="18" charset="0"/>
                <a:ea typeface="Times New Roman" panose="02020603050405020304" pitchFamily="18" charset="0"/>
              </a:rPr>
              <a:t> </a:t>
            </a:r>
            <a:endParaRPr lang="en-KE" sz="18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Kerlinger, F. N. (1986)</a:t>
            </a:r>
            <a:r>
              <a:rPr lang="en-US" sz="1800" dirty="0">
                <a:solidFill>
                  <a:srgbClr val="000000"/>
                </a:solidFill>
                <a:effectLst/>
                <a:latin typeface="Times New Roman" panose="02020603050405020304" pitchFamily="18" charset="0"/>
                <a:ea typeface="Times New Roman" panose="02020603050405020304" pitchFamily="18" charset="0"/>
              </a:rPr>
              <a:t>.</a:t>
            </a:r>
            <a:r>
              <a:rPr lang="en-KE" sz="1800" dirty="0">
                <a:solidFill>
                  <a:srgbClr val="000000"/>
                </a:solidFill>
                <a:effectLst/>
                <a:latin typeface="Times New Roman" panose="02020603050405020304" pitchFamily="18" charset="0"/>
                <a:ea typeface="Times New Roman" panose="02020603050405020304" pitchFamily="18" charset="0"/>
              </a:rPr>
              <a:t> Foundations of Behavioral Research. 3rd Edition, Holt, Rinehart and </a:t>
            </a:r>
            <a:endParaRPr lang="en-KE" sz="1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Winston, New York.</a:t>
            </a:r>
            <a:endParaRPr lang="en-KE" sz="1800" dirty="0">
              <a:effectLst/>
              <a:latin typeface="Times New Roman" panose="02020603050405020304" pitchFamily="18" charset="0"/>
              <a:ea typeface="Times New Roman" panose="02020603050405020304" pitchFamily="18" charset="0"/>
            </a:endParaRPr>
          </a:p>
          <a:p>
            <a:pPr marL="0" indent="0">
              <a:lnSpc>
                <a:spcPct val="150000"/>
              </a:lnSpc>
              <a:buNone/>
            </a:pPr>
            <a:r>
              <a:rPr lang="en-US" sz="1800" b="0" dirty="0" err="1">
                <a:solidFill>
                  <a:srgbClr val="000000"/>
                </a:solidFill>
                <a:effectLst/>
                <a:latin typeface="Times New Roman" panose="02020603050405020304" pitchFamily="18" charset="0"/>
                <a:ea typeface="Times New Roman" panose="02020603050405020304" pitchFamily="18" charset="0"/>
              </a:rPr>
              <a:t>Keyton</a:t>
            </a:r>
            <a:r>
              <a:rPr lang="en-US" sz="1800" b="0" dirty="0">
                <a:solidFill>
                  <a:srgbClr val="000000"/>
                </a:solidFill>
                <a:effectLst/>
                <a:latin typeface="Times New Roman" panose="02020603050405020304" pitchFamily="18" charset="0"/>
                <a:ea typeface="Times New Roman" panose="02020603050405020304" pitchFamily="18" charset="0"/>
              </a:rPr>
              <a:t>, J. &amp; Rhodes, S. C. (1997). </a:t>
            </a:r>
            <a:r>
              <a:rPr lang="en-KE" sz="1800" b="0" dirty="0">
                <a:solidFill>
                  <a:srgbClr val="000000"/>
                </a:solidFill>
                <a:effectLst/>
                <a:latin typeface="Times New Roman" panose="02020603050405020304" pitchFamily="18" charset="0"/>
                <a:ea typeface="Times New Roman" panose="02020603050405020304" pitchFamily="18" charset="0"/>
              </a:rPr>
              <a:t>Sexual Harassment: A Matter of Individual Ethics, Legal </a:t>
            </a:r>
            <a:endParaRPr lang="en-KE" sz="1800" b="1" dirty="0">
              <a:effectLst/>
              <a:latin typeface="Times New Roman" panose="02020603050405020304" pitchFamily="18" charset="0"/>
              <a:ea typeface="Times New Roman" panose="02020603050405020304" pitchFamily="18" charset="0"/>
            </a:endParaRPr>
          </a:p>
          <a:p>
            <a:pPr indent="0">
              <a:lnSpc>
                <a:spcPct val="150000"/>
              </a:lnSpc>
              <a:buNone/>
            </a:pPr>
            <a:r>
              <a:rPr lang="en-KE" sz="1800" b="0" dirty="0">
                <a:solidFill>
                  <a:srgbClr val="000000"/>
                </a:solidFill>
                <a:effectLst/>
                <a:latin typeface="Times New Roman" panose="02020603050405020304" pitchFamily="18" charset="0"/>
                <a:ea typeface="Times New Roman" panose="02020603050405020304" pitchFamily="18" charset="0"/>
              </a:rPr>
              <a:t>Definitions, or Organizational Policy?</a:t>
            </a:r>
            <a:r>
              <a:rPr lang="en-US" sz="1800" b="0" dirty="0">
                <a:solidFill>
                  <a:srgbClr val="000000"/>
                </a:solidFill>
                <a:effectLst/>
                <a:latin typeface="Times New Roman" panose="02020603050405020304" pitchFamily="18" charset="0"/>
                <a:ea typeface="Times New Roman" panose="02020603050405020304" pitchFamily="18" charset="0"/>
              </a:rPr>
              <a:t> J</a:t>
            </a:r>
            <a:r>
              <a:rPr lang="en-KE" sz="1800" b="0" dirty="0">
                <a:solidFill>
                  <a:srgbClr val="000000"/>
                </a:solidFill>
                <a:effectLst/>
                <a:latin typeface="Times New Roman" panose="02020603050405020304" pitchFamily="18" charset="0"/>
                <a:ea typeface="Times New Roman" panose="02020603050405020304" pitchFamily="18" charset="0"/>
              </a:rPr>
              <a:t>ournal of Business Ethics</a:t>
            </a:r>
            <a:r>
              <a:rPr lang="en-US" sz="1800" b="0" dirty="0">
                <a:solidFill>
                  <a:srgbClr val="000000"/>
                </a:solidFill>
                <a:effectLst/>
                <a:latin typeface="Times New Roman" panose="02020603050405020304" pitchFamily="18" charset="0"/>
                <a:ea typeface="Times New Roman" panose="02020603050405020304" pitchFamily="18" charset="0"/>
              </a:rPr>
              <a:t>, </a:t>
            </a:r>
            <a:r>
              <a:rPr lang="en-KE" sz="1800" b="0" dirty="0">
                <a:solidFill>
                  <a:srgbClr val="000000"/>
                </a:solidFill>
                <a:effectLst/>
                <a:latin typeface="Times New Roman" panose="02020603050405020304" pitchFamily="18" charset="0"/>
                <a:ea typeface="Times New Roman" panose="02020603050405020304" pitchFamily="18" charset="0"/>
              </a:rPr>
              <a:t>16: 129–146</a:t>
            </a:r>
            <a:r>
              <a:rPr lang="en-US" sz="1800" b="0" dirty="0">
                <a:solidFill>
                  <a:srgbClr val="000000"/>
                </a:solidFill>
                <a:effectLst/>
                <a:latin typeface="Times New Roman" panose="02020603050405020304" pitchFamily="18" charset="0"/>
                <a:ea typeface="Times New Roman" panose="02020603050405020304" pitchFamily="18" charset="0"/>
              </a:rPr>
              <a:t>.</a:t>
            </a:r>
            <a:endParaRPr lang="en-KE" sz="1800" b="1"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Keyton, J., Ferguson, P., &amp; Rhodes, S. C. (2001). Cultural indicators of sexual </a:t>
            </a:r>
            <a:endParaRPr lang="en-KE" sz="1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harassment. </a:t>
            </a:r>
            <a:r>
              <a:rPr lang="en-KE" sz="1800" i="1" dirty="0">
                <a:solidFill>
                  <a:srgbClr val="000000"/>
                </a:solidFill>
                <a:effectLst/>
                <a:latin typeface="Times New Roman" panose="02020603050405020304" pitchFamily="18" charset="0"/>
                <a:ea typeface="Times New Roman" panose="02020603050405020304" pitchFamily="18" charset="0"/>
              </a:rPr>
              <a:t>Southern Communication Journal</a:t>
            </a:r>
            <a:r>
              <a:rPr lang="en-KE" sz="1800" dirty="0">
                <a:solidFill>
                  <a:srgbClr val="000000"/>
                </a:solidFill>
                <a:effectLst/>
                <a:latin typeface="Times New Roman" panose="02020603050405020304" pitchFamily="18" charset="0"/>
                <a:ea typeface="Times New Roman" panose="02020603050405020304" pitchFamily="18" charset="0"/>
              </a:rPr>
              <a:t>, </a:t>
            </a:r>
            <a:r>
              <a:rPr lang="en-KE" sz="1800" i="1" dirty="0">
                <a:solidFill>
                  <a:srgbClr val="000000"/>
                </a:solidFill>
                <a:effectLst/>
                <a:latin typeface="Times New Roman" panose="02020603050405020304" pitchFamily="18" charset="0"/>
                <a:ea typeface="Times New Roman" panose="02020603050405020304" pitchFamily="18" charset="0"/>
              </a:rPr>
              <a:t>67</a:t>
            </a:r>
            <a:r>
              <a:rPr lang="en-KE" sz="1800" dirty="0">
                <a:solidFill>
                  <a:srgbClr val="000000"/>
                </a:solidFill>
                <a:effectLst/>
                <a:latin typeface="Times New Roman" panose="02020603050405020304" pitchFamily="18" charset="0"/>
                <a:ea typeface="Times New Roman" panose="02020603050405020304" pitchFamily="18" charset="0"/>
              </a:rPr>
              <a:t>(1), 33–50. </a:t>
            </a:r>
            <a:r>
              <a:rPr lang="en-KE" sz="1800" u="sng" dirty="0">
                <a:solidFill>
                  <a:srgbClr val="000000"/>
                </a:solidFill>
                <a:effectLst/>
                <a:latin typeface="Times New Roman" panose="02020603050405020304" pitchFamily="18" charset="0"/>
                <a:ea typeface="Times New Roman" panose="02020603050405020304" pitchFamily="18" charset="0"/>
                <a:hlinkClick r:id="rId3"/>
              </a:rPr>
              <a:t>https://doi.org/10.1080/</a:t>
            </a:r>
            <a:r>
              <a:rPr lang="en-KE" sz="1800" dirty="0">
                <a:solidFill>
                  <a:srgbClr val="000000"/>
                </a:solidFill>
                <a:effectLst/>
                <a:latin typeface="Times New Roman" panose="02020603050405020304" pitchFamily="18" charset="0"/>
                <a:ea typeface="Times New Roman" panose="02020603050405020304" pitchFamily="18" charset="0"/>
              </a:rPr>
              <a:t> 10417940109373217</a:t>
            </a:r>
            <a:endParaRPr lang="en-KE" sz="18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4418129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055F4C-AF33-63E4-AA27-0410199A5341}"/>
              </a:ext>
            </a:extLst>
          </p:cNvPr>
          <p:cNvSpPr>
            <a:spLocks noGrp="1"/>
          </p:cNvSpPr>
          <p:nvPr>
            <p:ph idx="1"/>
          </p:nvPr>
        </p:nvSpPr>
        <p:spPr>
          <a:xfrm>
            <a:off x="838200" y="514350"/>
            <a:ext cx="10515600" cy="5662613"/>
          </a:xfrm>
        </p:spPr>
        <p:txBody>
          <a:bodyPr>
            <a:normAutofit fontScale="62500" lnSpcReduction="20000"/>
          </a:bodyPr>
          <a:lstStyle/>
          <a:p>
            <a:pPr marL="0" indent="0" algn="just">
              <a:lnSpc>
                <a:spcPct val="150000"/>
              </a:lnSpc>
              <a:buNone/>
            </a:pPr>
            <a:r>
              <a:rPr lang="en-KE" sz="2800" b="0" dirty="0">
                <a:solidFill>
                  <a:srgbClr val="000000"/>
                </a:solidFill>
                <a:effectLst/>
                <a:latin typeface="Times New Roman" panose="02020603050405020304" pitchFamily="18" charset="0"/>
                <a:ea typeface="Times New Roman" panose="02020603050405020304" pitchFamily="18" charset="0"/>
              </a:rPr>
              <a:t>O’Keefe</a:t>
            </a:r>
            <a:r>
              <a:rPr lang="en-US" sz="2800" b="0" dirty="0">
                <a:solidFill>
                  <a:srgbClr val="000000"/>
                </a:solidFill>
                <a:effectLst/>
                <a:latin typeface="Times New Roman" panose="02020603050405020304" pitchFamily="18" charset="0"/>
                <a:ea typeface="Times New Roman" panose="02020603050405020304" pitchFamily="18" charset="0"/>
              </a:rPr>
              <a:t>, D. J. (</a:t>
            </a:r>
            <a:r>
              <a:rPr lang="en-KE" sz="2800" b="0" dirty="0">
                <a:solidFill>
                  <a:srgbClr val="000000"/>
                </a:solidFill>
                <a:effectLst/>
                <a:latin typeface="Times New Roman" panose="02020603050405020304" pitchFamily="18" charset="0"/>
                <a:ea typeface="Times New Roman" panose="02020603050405020304" pitchFamily="18" charset="0"/>
              </a:rPr>
              <a:t>2004). Trends and prospects in persuasion theory and research</a:t>
            </a:r>
            <a:r>
              <a:rPr lang="en-US" sz="2800" b="0" dirty="0">
                <a:solidFill>
                  <a:srgbClr val="000000"/>
                </a:solidFill>
                <a:effectLst/>
                <a:latin typeface="Times New Roman" panose="02020603050405020304" pitchFamily="18" charset="0"/>
                <a:ea typeface="Times New Roman" panose="02020603050405020304" pitchFamily="18" charset="0"/>
              </a:rPr>
              <a:t>. </a:t>
            </a:r>
            <a:r>
              <a:rPr lang="en-KE" sz="2800" b="0" dirty="0">
                <a:solidFill>
                  <a:srgbClr val="000000"/>
                </a:solidFill>
                <a:effectLst/>
                <a:latin typeface="Times New Roman" panose="02020603050405020304" pitchFamily="18" charset="0"/>
                <a:ea typeface="Times New Roman" panose="02020603050405020304" pitchFamily="18" charset="0"/>
              </a:rPr>
              <a:t>Boston, MA</a:t>
            </a:r>
            <a:r>
              <a:rPr lang="en-US" sz="2800" b="0" dirty="0">
                <a:solidFill>
                  <a:srgbClr val="000000"/>
                </a:solidFill>
                <a:effectLst/>
                <a:latin typeface="Times New Roman" panose="02020603050405020304" pitchFamily="18" charset="0"/>
                <a:ea typeface="Times New Roman" panose="02020603050405020304" pitchFamily="18" charset="0"/>
              </a:rPr>
              <a:t>: </a:t>
            </a:r>
            <a:endParaRPr lang="en-KE" sz="2800" b="1"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2800" b="0" u="sng" dirty="0">
                <a:solidFill>
                  <a:srgbClr val="000000"/>
                </a:solidFill>
                <a:effectLst/>
                <a:latin typeface="Times New Roman" panose="02020603050405020304" pitchFamily="18" charset="0"/>
                <a:ea typeface="Times New Roman" panose="02020603050405020304" pitchFamily="18" charset="0"/>
                <a:hlinkClick r:id="rId2"/>
              </a:rPr>
              <a:t>Pearson/Allyn and Bacon</a:t>
            </a:r>
            <a:endParaRPr lang="en-KE" sz="2800" b="1"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KE" sz="2800" dirty="0">
                <a:solidFill>
                  <a:srgbClr val="000000"/>
                </a:solidFill>
                <a:effectLst/>
                <a:latin typeface="Times New Roman" panose="02020603050405020304" pitchFamily="18" charset="0"/>
                <a:ea typeface="Times New Roman" panose="02020603050405020304" pitchFamily="18" charset="0"/>
              </a:rPr>
              <a:t>Orodho, J. A. (2009). Techniques of writing research proposals and reports in education and </a:t>
            </a:r>
            <a:endParaRPr lang="en-KE" sz="2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2800" dirty="0">
                <a:solidFill>
                  <a:srgbClr val="000000"/>
                </a:solidFill>
                <a:effectLst/>
                <a:latin typeface="Times New Roman" panose="02020603050405020304" pitchFamily="18" charset="0"/>
                <a:ea typeface="Times New Roman" panose="02020603050405020304" pitchFamily="18" charset="0"/>
              </a:rPr>
              <a:t>social sciences. Nairobi. Kanezja publishers. </a:t>
            </a:r>
            <a:endParaRPr lang="en-KE" sz="28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KE" sz="2800" dirty="0">
                <a:solidFill>
                  <a:srgbClr val="000000"/>
                </a:solidFill>
                <a:effectLst/>
                <a:latin typeface="Times New Roman" panose="02020603050405020304" pitchFamily="18" charset="0"/>
                <a:ea typeface="Times New Roman" panose="02020603050405020304" pitchFamily="18" charset="0"/>
              </a:rPr>
              <a:t>Pudlinski, C. (2003). The multiplicity of response options in social support </a:t>
            </a:r>
            <a:endParaRPr lang="en-KE" sz="2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2800" dirty="0">
                <a:solidFill>
                  <a:srgbClr val="000000"/>
                </a:solidFill>
                <a:effectLst/>
                <a:latin typeface="Times New Roman" panose="02020603050405020304" pitchFamily="18" charset="0"/>
                <a:ea typeface="Times New Roman" panose="02020603050405020304" pitchFamily="18" charset="0"/>
              </a:rPr>
              <a:t>situations. </a:t>
            </a:r>
            <a:r>
              <a:rPr lang="en-KE" sz="2800" i="1" dirty="0">
                <a:solidFill>
                  <a:srgbClr val="000000"/>
                </a:solidFill>
                <a:effectLst/>
                <a:latin typeface="Times New Roman" panose="02020603050405020304" pitchFamily="18" charset="0"/>
                <a:ea typeface="Times New Roman" panose="02020603050405020304" pitchFamily="18" charset="0"/>
              </a:rPr>
              <a:t>Qualitative Research Reports in Communication, 4,</a:t>
            </a:r>
            <a:r>
              <a:rPr lang="en-KE" sz="2800" dirty="0">
                <a:solidFill>
                  <a:srgbClr val="000000"/>
                </a:solidFill>
                <a:effectLst/>
                <a:latin typeface="Times New Roman" panose="02020603050405020304" pitchFamily="18" charset="0"/>
                <a:ea typeface="Times New Roman" panose="02020603050405020304" pitchFamily="18" charset="0"/>
              </a:rPr>
              <a:t> 23-30.</a:t>
            </a:r>
            <a:endParaRPr lang="en-KE" sz="28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KE" sz="2800" dirty="0">
                <a:solidFill>
                  <a:srgbClr val="000000"/>
                </a:solidFill>
                <a:effectLst/>
                <a:latin typeface="Times New Roman" panose="02020603050405020304" pitchFamily="18" charset="0"/>
                <a:ea typeface="Times New Roman" panose="02020603050405020304" pitchFamily="18" charset="0"/>
              </a:rPr>
              <a:t>Roberto, A. J., Meyer, G., Boster, F. J., &amp; Roberto, H. L. (2003). Adolescents' decisions </a:t>
            </a:r>
            <a:endParaRPr lang="en-KE" sz="2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2800" dirty="0">
                <a:solidFill>
                  <a:srgbClr val="000000"/>
                </a:solidFill>
                <a:effectLst/>
                <a:latin typeface="Times New Roman" panose="02020603050405020304" pitchFamily="18" charset="0"/>
                <a:ea typeface="Times New Roman" panose="02020603050405020304" pitchFamily="18" charset="0"/>
              </a:rPr>
              <a:t>about verbal and physical aggression an application of the theory of reasoned action. </a:t>
            </a:r>
            <a:r>
              <a:rPr lang="en-KE" sz="2800" i="1" dirty="0">
                <a:solidFill>
                  <a:srgbClr val="000000"/>
                </a:solidFill>
                <a:effectLst/>
                <a:latin typeface="Times New Roman" panose="02020603050405020304" pitchFamily="18" charset="0"/>
                <a:ea typeface="Times New Roman" panose="02020603050405020304" pitchFamily="18" charset="0"/>
              </a:rPr>
              <a:t>Human Communication Research</a:t>
            </a:r>
            <a:r>
              <a:rPr lang="en-KE" sz="2800" dirty="0">
                <a:solidFill>
                  <a:srgbClr val="000000"/>
                </a:solidFill>
                <a:effectLst/>
                <a:latin typeface="Times New Roman" panose="02020603050405020304" pitchFamily="18" charset="0"/>
                <a:ea typeface="Times New Roman" panose="02020603050405020304" pitchFamily="18" charset="0"/>
              </a:rPr>
              <a:t>, </a:t>
            </a:r>
            <a:r>
              <a:rPr lang="en-KE" sz="2800" i="1" dirty="0">
                <a:solidFill>
                  <a:srgbClr val="000000"/>
                </a:solidFill>
                <a:effectLst/>
                <a:latin typeface="Times New Roman" panose="02020603050405020304" pitchFamily="18" charset="0"/>
                <a:ea typeface="Times New Roman" panose="02020603050405020304" pitchFamily="18" charset="0"/>
              </a:rPr>
              <a:t>29</a:t>
            </a:r>
            <a:r>
              <a:rPr lang="en-KE" sz="2800" dirty="0">
                <a:solidFill>
                  <a:srgbClr val="000000"/>
                </a:solidFill>
                <a:effectLst/>
                <a:latin typeface="Times New Roman" panose="02020603050405020304" pitchFamily="18" charset="0"/>
                <a:ea typeface="Times New Roman" panose="02020603050405020304" pitchFamily="18" charset="0"/>
              </a:rPr>
              <a:t>(1), 135-147. </a:t>
            </a:r>
            <a:r>
              <a:rPr lang="en-KE" sz="2800" u="sng" dirty="0">
                <a:solidFill>
                  <a:srgbClr val="000000"/>
                </a:solidFill>
                <a:effectLst/>
                <a:latin typeface="Times New Roman" panose="02020603050405020304" pitchFamily="18" charset="0"/>
                <a:ea typeface="Times New Roman" panose="02020603050405020304" pitchFamily="18" charset="0"/>
                <a:hlinkClick r:id="rId3"/>
              </a:rPr>
              <a:t>https://doi.org/10.1093/hcr/</a:t>
            </a:r>
            <a:r>
              <a:rPr lang="en-KE" sz="2800" dirty="0">
                <a:solidFill>
                  <a:srgbClr val="000000"/>
                </a:solidFill>
                <a:effectLst/>
                <a:latin typeface="Times New Roman" panose="02020603050405020304" pitchFamily="18" charset="0"/>
                <a:ea typeface="Times New Roman" panose="02020603050405020304" pitchFamily="18" charset="0"/>
              </a:rPr>
              <a:t> </a:t>
            </a:r>
            <a:r>
              <a:rPr lang="en-KE" sz="2800" u="sng" dirty="0">
                <a:solidFill>
                  <a:srgbClr val="000000"/>
                </a:solidFill>
                <a:effectLst/>
                <a:latin typeface="Times New Roman" panose="02020603050405020304" pitchFamily="18" charset="0"/>
                <a:ea typeface="Times New Roman" panose="02020603050405020304" pitchFamily="18" charset="0"/>
              </a:rPr>
              <a:t>29.1.135</a:t>
            </a:r>
            <a:endParaRPr lang="en-KE" sz="2800" dirty="0">
              <a:effectLst/>
              <a:latin typeface="Times New Roman" panose="02020603050405020304" pitchFamily="18" charset="0"/>
              <a:ea typeface="Times New Roman" panose="02020603050405020304" pitchFamily="18" charset="0"/>
            </a:endParaRPr>
          </a:p>
          <a:p>
            <a:pPr marL="0" indent="0">
              <a:lnSpc>
                <a:spcPct val="150000"/>
              </a:lnSpc>
              <a:buNone/>
            </a:pPr>
            <a:r>
              <a:rPr lang="en-KE"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Schneider, E. F., Lang, A., Shin, M., &amp; Bradley, S. D. (2004). Death with a Story: How Story </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50000"/>
              </a:lnSpc>
              <a:buNone/>
            </a:pPr>
            <a:r>
              <a:rPr lang="en-KE"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Impacts Emotional, Motivational, and Physiological Responses to First-Person Shooter Video Games. </a:t>
            </a:r>
            <a:r>
              <a:rPr lang="en-KE" sz="2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Communication Research, 30</a:t>
            </a:r>
            <a:r>
              <a:rPr lang="en-KE"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361–375. </a:t>
            </a:r>
            <a:r>
              <a:rPr lang="en-KE" sz="28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https://doi.org/10.1093/hcr/30.3.361</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8057691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F8DA712A-206F-12E9-7914-4105474DF33E}"/>
              </a:ext>
            </a:extLst>
          </p:cNvPr>
          <p:cNvPicPr>
            <a:picLocks noGrp="1" noChangeAspect="1"/>
          </p:cNvPicPr>
          <p:nvPr>
            <p:ph idx="1"/>
          </p:nvPr>
        </p:nvPicPr>
        <p:blipFill>
          <a:blip r:embed="rId2">
            <a:extLst>
              <a:ext uri="{96DAC541-7B7A-43D3-8B79-37D633B846F1}">
                <asvg:svgBlip xmlns:asvg="http://schemas.microsoft.com/office/drawing/2016/SVG/main" r:embed="rId3"/>
              </a:ext>
              <a:ext uri="{837473B0-CC2E-450A-ABE3-18F120FF3D39}">
                <a1611:picAttrSrcUrl xmlns:a1611="http://schemas.microsoft.com/office/drawing/2016/11/main" r:id="rId4"/>
              </a:ext>
            </a:extLst>
          </a:blip>
          <a:stretch>
            <a:fillRect/>
          </a:stretch>
        </p:blipFill>
        <p:spPr>
          <a:xfrm>
            <a:off x="3195108" y="1825625"/>
            <a:ext cx="5801784" cy="4351338"/>
          </a:xfrm>
          <a:prstGeom prst="rect">
            <a:avLst/>
          </a:prstGeom>
        </p:spPr>
      </p:pic>
    </p:spTree>
    <p:extLst>
      <p:ext uri="{BB962C8B-B14F-4D97-AF65-F5344CB8AC3E}">
        <p14:creationId xmlns:p14="http://schemas.microsoft.com/office/powerpoint/2010/main" val="3408417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870</TotalTime>
  <Words>3989</Words>
  <Application>Microsoft Macintosh PowerPoint</Application>
  <PresentationFormat>Widescreen</PresentationFormat>
  <Paragraphs>127</Paragraphs>
  <Slides>35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Calibri</vt:lpstr>
      <vt:lpstr>Calibri Light</vt:lpstr>
      <vt:lpstr>Symbol</vt:lpstr>
      <vt:lpstr>Times New Roman</vt:lpstr>
      <vt:lpstr>Office Theme</vt:lpstr>
      <vt:lpstr>COMMUNICATION RESEARCH</vt:lpstr>
      <vt:lpstr>Introduction</vt:lpstr>
      <vt:lpstr>Intended Learning Objectives </vt:lpstr>
      <vt:lpstr>What is Research? </vt:lpstr>
      <vt:lpstr>PowerPoint Presentation</vt:lpstr>
      <vt:lpstr>Social Science Research  </vt:lpstr>
      <vt:lpstr>PowerPoint Presentation</vt:lpstr>
      <vt:lpstr>PowerPoint Presentation</vt:lpstr>
      <vt:lpstr>PowerPoint Presentation</vt:lpstr>
      <vt:lpstr>What is Scholarly Research?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Scientific Approach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 </vt:lpstr>
      <vt:lpstr>PowerPoint Presentation</vt:lpstr>
      <vt:lpstr>References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RESEARCH</dc:title>
  <dc:creator>susan.w.mwangi@outlook.com</dc:creator>
  <cp:lastModifiedBy>susan.w.mwangi@outlook.com</cp:lastModifiedBy>
  <cp:revision>17</cp:revision>
  <dcterms:created xsi:type="dcterms:W3CDTF">2024-09-17T16:17:18Z</dcterms:created>
  <dcterms:modified xsi:type="dcterms:W3CDTF">2024-09-19T07:42:39Z</dcterms:modified>
</cp:coreProperties>
</file>