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1"/>
  </p:sldMasterIdLst>
  <p:sldIdLst>
    <p:sldId id="256" r:id="rId2"/>
    <p:sldId id="257" r:id="rId3"/>
    <p:sldId id="259" r:id="rId4"/>
    <p:sldId id="260" r:id="rId5"/>
    <p:sldId id="279" r:id="rId6"/>
    <p:sldId id="261" r:id="rId7"/>
    <p:sldId id="262" r:id="rId8"/>
    <p:sldId id="263" r:id="rId9"/>
    <p:sldId id="264" r:id="rId10"/>
    <p:sldId id="265" r:id="rId11"/>
    <p:sldId id="266" r:id="rId12"/>
    <p:sldId id="267" r:id="rId13"/>
    <p:sldId id="278" r:id="rId14"/>
    <p:sldId id="268" r:id="rId15"/>
    <p:sldId id="269" r:id="rId16"/>
    <p:sldId id="280" r:id="rId17"/>
    <p:sldId id="270" r:id="rId18"/>
    <p:sldId id="271" r:id="rId19"/>
    <p:sldId id="272" r:id="rId20"/>
    <p:sldId id="282" r:id="rId21"/>
    <p:sldId id="273" r:id="rId22"/>
    <p:sldId id="274" r:id="rId23"/>
    <p:sldId id="275" r:id="rId24"/>
    <p:sldId id="276" r:id="rId25"/>
    <p:sldId id="283" r:id="rId26"/>
    <p:sldId id="284" r:id="rId27"/>
    <p:sldId id="285" r:id="rId28"/>
    <p:sldId id="287" r:id="rId29"/>
    <p:sldId id="277" r:id="rId30"/>
    <p:sldId id="286"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6053"/>
  </p:normalViewPr>
  <p:slideViewPr>
    <p:cSldViewPr snapToGrid="0">
      <p:cViewPr varScale="1">
        <p:scale>
          <a:sx n="121" d="100"/>
          <a:sy n="121" d="100"/>
        </p:scale>
        <p:origin x="200"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KE"/>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08AAD3FE-F6B2-C84C-A5F6-263B75068DFC}" type="slidenum">
              <a:rPr lang="en-KE" smtClean="0"/>
              <a:t>‹#›</a:t>
            </a:fld>
            <a:endParaRPr lang="en-KE"/>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46636972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2584561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KE"/>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08AAD3FE-F6B2-C84C-A5F6-263B75068DFC}" type="slidenum">
              <a:rPr lang="en-KE" smtClean="0"/>
              <a:t>‹#›</a:t>
            </a:fld>
            <a:endParaRPr lang="en-KE"/>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23598610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BB127A3-44E4-B142-A7FA-1CE7392FD5FD}" type="datetimeFigureOut">
              <a:rPr lang="en-KE" smtClean="0"/>
              <a:t>01/10/2024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161205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BB127A3-44E4-B142-A7FA-1CE7392FD5FD}" type="datetimeFigureOut">
              <a:rPr lang="en-KE" smtClean="0"/>
              <a:t>01/10/2024</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4003212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BB127A3-44E4-B142-A7FA-1CE7392FD5FD}" type="datetimeFigureOut">
              <a:rPr lang="en-KE" smtClean="0"/>
              <a:t>01/10/2024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729519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B127A3-44E4-B142-A7FA-1CE7392FD5FD}" type="datetimeFigureOut">
              <a:rPr lang="en-KE" smtClean="0"/>
              <a:t>01/10/2024</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749770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BBB127A3-44E4-B142-A7FA-1CE7392FD5FD}" type="datetimeFigureOut">
              <a:rPr lang="en-KE" smtClean="0"/>
              <a:t>01/10/2024</a:t>
            </a:fld>
            <a:endParaRPr lang="en-KE"/>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KE"/>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08AAD3FE-F6B2-C84C-A5F6-263B75068DFC}" type="slidenum">
              <a:rPr lang="en-KE" smtClean="0"/>
              <a:t>‹#›</a:t>
            </a:fld>
            <a:endParaRPr lang="en-KE"/>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48196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BBB127A3-44E4-B142-A7FA-1CE7392FD5FD}" type="datetimeFigureOut">
              <a:rPr lang="en-KE" smtClean="0"/>
              <a:t>01/10/2024</a:t>
            </a:fld>
            <a:endParaRPr lang="en-KE"/>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KE"/>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08AAD3FE-F6B2-C84C-A5F6-263B75068DFC}" type="slidenum">
              <a:rPr lang="en-KE" smtClean="0"/>
              <a:t>‹#›</a:t>
            </a:fld>
            <a:endParaRPr lang="en-KE"/>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45477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3466963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1697404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BBB127A3-44E4-B142-A7FA-1CE7392FD5FD}" type="datetimeFigureOut">
              <a:rPr lang="en-KE" smtClean="0"/>
              <a:t>01/10/2024</a:t>
            </a:fld>
            <a:endParaRPr lang="en-KE"/>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KE"/>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08AAD3FE-F6B2-C84C-A5F6-263B75068DFC}" type="slidenum">
              <a:rPr lang="en-KE" smtClean="0"/>
              <a:t>‹#›</a:t>
            </a:fld>
            <a:endParaRPr lang="en-KE"/>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0820953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scholars.northwestern.edu/en/publications/trends-and-prospects-in-persuasion-theory-and-research" TargetMode="External"/><Relationship Id="rId2" Type="http://schemas.openxmlformats.org/officeDocument/2006/relationships/hyperlink" Target="https://psycnet.apa.org/doi/10.1080/0363775032000179106"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33191-06F6-F95F-D898-B23D339D9238}"/>
              </a:ext>
            </a:extLst>
          </p:cNvPr>
          <p:cNvSpPr>
            <a:spLocks noGrp="1"/>
          </p:cNvSpPr>
          <p:nvPr>
            <p:ph type="ctrTitle"/>
          </p:nvPr>
        </p:nvSpPr>
        <p:spPr/>
        <p:txBody>
          <a:bodyPr>
            <a:normAutofit/>
          </a:bodyPr>
          <a:lstStyle/>
          <a:p>
            <a:r>
              <a:rPr lang="en-KE" b="1" dirty="0"/>
              <a:t>COMMUNICATION RESEARCH</a:t>
            </a:r>
            <a:endParaRPr lang="en-KE" dirty="0"/>
          </a:p>
        </p:txBody>
      </p:sp>
      <p:sp>
        <p:nvSpPr>
          <p:cNvPr id="3" name="Subtitle 2">
            <a:extLst>
              <a:ext uri="{FF2B5EF4-FFF2-40B4-BE49-F238E27FC236}">
                <a16:creationId xmlns:a16="http://schemas.microsoft.com/office/drawing/2014/main" id="{D33FDE63-CEB2-C253-D77B-5028AF5E9409}"/>
              </a:ext>
            </a:extLst>
          </p:cNvPr>
          <p:cNvSpPr>
            <a:spLocks noGrp="1"/>
          </p:cNvSpPr>
          <p:nvPr>
            <p:ph type="subTitle" idx="1"/>
          </p:nvPr>
        </p:nvSpPr>
        <p:spPr/>
        <p:txBody>
          <a:bodyPr>
            <a:normAutofit fontScale="92500" lnSpcReduction="10000"/>
          </a:bodyPr>
          <a:lstStyle/>
          <a:p>
            <a:r>
              <a:rPr lang="en-KE" dirty="0"/>
              <a:t>WEEK 2: RESEARCH AND THEORY</a:t>
            </a:r>
          </a:p>
          <a:p>
            <a:r>
              <a:rPr lang="en-KE" dirty="0"/>
              <a:t>DR. SUSAN MWANGI</a:t>
            </a:r>
          </a:p>
          <a:p>
            <a:r>
              <a:rPr lang="en-KE" dirty="0"/>
              <a:t>ST. PAUL’S UNIVERSITY</a:t>
            </a:r>
          </a:p>
        </p:txBody>
      </p:sp>
    </p:spTree>
    <p:extLst>
      <p:ext uri="{BB962C8B-B14F-4D97-AF65-F5344CB8AC3E}">
        <p14:creationId xmlns:p14="http://schemas.microsoft.com/office/powerpoint/2010/main" val="1811407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1DB6D-D4EE-EECB-EBE7-065912FAB97B}"/>
              </a:ext>
            </a:extLst>
          </p:cNvPr>
          <p:cNvSpPr>
            <a:spLocks noGrp="1"/>
          </p:cNvSpPr>
          <p:nvPr>
            <p:ph type="title"/>
          </p:nvPr>
        </p:nvSpPr>
        <p:spPr/>
        <p:txBody>
          <a:bodyPr>
            <a:normAutofit/>
          </a:bodyPr>
          <a:lstStyle/>
          <a:p>
            <a:r>
              <a:rPr lang="en-KE" sz="4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Introduction</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048DCBEB-EFFC-6D17-29F5-4B0B1279EF41}"/>
              </a:ext>
            </a:extLst>
          </p:cNvPr>
          <p:cNvSpPr>
            <a:spLocks noGrp="1"/>
          </p:cNvSpPr>
          <p:nvPr>
            <p:ph idx="1"/>
          </p:nvPr>
        </p:nvSpPr>
        <p:spPr>
          <a:xfrm>
            <a:off x="838200" y="1397875"/>
            <a:ext cx="10515600" cy="4779087"/>
          </a:xfrm>
        </p:spPr>
        <p:txBody>
          <a:bodyPr>
            <a:normAutofit fontScale="92500" lnSpcReduction="10000"/>
          </a:bodyPr>
          <a:lstStyle/>
          <a:p>
            <a:r>
              <a:rPr lang="en-US" sz="2400" dirty="0">
                <a:solidFill>
                  <a:srgbClr val="000000"/>
                </a:solidFill>
                <a:effectLst/>
                <a:latin typeface="Times New Roman" panose="02020603050405020304" pitchFamily="18" charset="0"/>
                <a:ea typeface="Times New Roman" panose="02020603050405020304" pitchFamily="18" charset="0"/>
              </a:rPr>
              <a:t>This lesson focuses on the link between theory and research and especially in communication research. </a:t>
            </a:r>
          </a:p>
          <a:p>
            <a:r>
              <a:rPr lang="en-US" sz="2400" dirty="0">
                <a:solidFill>
                  <a:srgbClr val="000000"/>
                </a:solidFill>
                <a:effectLst/>
                <a:latin typeface="Times New Roman" panose="02020603050405020304" pitchFamily="18" charset="0"/>
                <a:ea typeface="Times New Roman" panose="02020603050405020304" pitchFamily="18" charset="0"/>
              </a:rPr>
              <a:t>In our previous lesson, we looked at various definitions of research and noted that research is generally defined as </a:t>
            </a:r>
            <a:r>
              <a:rPr lang="en-KE" sz="2400" dirty="0">
                <a:solidFill>
                  <a:srgbClr val="000000"/>
                </a:solidFill>
                <a:effectLst/>
                <a:latin typeface="Times New Roman" panose="02020603050405020304" pitchFamily="18" charset="0"/>
                <a:ea typeface="Calibri" panose="020F0502020204030204" pitchFamily="34" charset="0"/>
              </a:rPr>
              <a:t>the discovery of answers to questions through the application of scientific and systematic procedures.</a:t>
            </a:r>
            <a:r>
              <a:rPr lang="en-US" sz="2400" dirty="0">
                <a:solidFill>
                  <a:srgbClr val="000000"/>
                </a:solidFill>
                <a:effectLst/>
                <a:latin typeface="Times New Roman" panose="02020603050405020304" pitchFamily="18" charset="0"/>
                <a:ea typeface="Calibri" panose="020F0502020204030204" pitchFamily="34" charset="0"/>
              </a:rPr>
              <a:t> </a:t>
            </a:r>
          </a:p>
          <a:p>
            <a:r>
              <a:rPr lang="en-US" sz="2400" dirty="0">
                <a:solidFill>
                  <a:srgbClr val="000000"/>
                </a:solidFill>
                <a:effectLst/>
                <a:latin typeface="Times New Roman" panose="02020603050405020304" pitchFamily="18" charset="0"/>
                <a:ea typeface="Calibri" panose="020F0502020204030204" pitchFamily="34" charset="0"/>
              </a:rPr>
              <a:t>We also noted that </a:t>
            </a:r>
            <a:r>
              <a:rPr lang="en-US" sz="2400" dirty="0">
                <a:solidFill>
                  <a:srgbClr val="000000"/>
                </a:solidFill>
                <a:effectLst/>
                <a:latin typeface="Times New Roman" panose="02020603050405020304" pitchFamily="18" charset="0"/>
                <a:ea typeface="Aldine401 BT"/>
              </a:rPr>
              <a:t>r</a:t>
            </a:r>
            <a:r>
              <a:rPr lang="en-KE" sz="2400" dirty="0">
                <a:solidFill>
                  <a:srgbClr val="000000"/>
                </a:solidFill>
                <a:effectLst/>
                <a:latin typeface="Times New Roman" panose="02020603050405020304" pitchFamily="18" charset="0"/>
                <a:ea typeface="Aldine401 BT"/>
              </a:rPr>
              <a:t>esearch follows a scientific way of doing things</a:t>
            </a:r>
            <a:r>
              <a:rPr lang="en-US" sz="2400" dirty="0">
                <a:solidFill>
                  <a:srgbClr val="000000"/>
                </a:solidFill>
                <a:effectLst/>
                <a:latin typeface="Times New Roman" panose="02020603050405020304" pitchFamily="18" charset="0"/>
                <a:ea typeface="Aldine401 BT"/>
              </a:rPr>
              <a:t>. </a:t>
            </a:r>
          </a:p>
          <a:p>
            <a:r>
              <a:rPr lang="en-US" sz="2400" dirty="0">
                <a:solidFill>
                  <a:srgbClr val="000000"/>
                </a:solidFill>
                <a:effectLst/>
                <a:latin typeface="Times New Roman" panose="02020603050405020304" pitchFamily="18" charset="0"/>
                <a:ea typeface="Aldine401 BT"/>
              </a:rPr>
              <a:t>We discussed that when carrying out research, </a:t>
            </a:r>
            <a:r>
              <a:rPr lang="en-KE" sz="2400" dirty="0">
                <a:solidFill>
                  <a:srgbClr val="000000"/>
                </a:solidFill>
                <a:effectLst/>
                <a:latin typeface="Times New Roman" panose="02020603050405020304" pitchFamily="18" charset="0"/>
                <a:ea typeface="Aldine401 BT"/>
              </a:rPr>
              <a:t>one use</a:t>
            </a:r>
            <a:r>
              <a:rPr lang="en-US" sz="2400" dirty="0">
                <a:solidFill>
                  <a:srgbClr val="000000"/>
                </a:solidFill>
                <a:effectLst/>
                <a:latin typeface="Times New Roman" panose="02020603050405020304" pitchFamily="18" charset="0"/>
                <a:ea typeface="Aldine401 BT"/>
              </a:rPr>
              <a:t>s</a:t>
            </a:r>
            <a:r>
              <a:rPr lang="en-KE" sz="2400" dirty="0">
                <a:solidFill>
                  <a:srgbClr val="000000"/>
                </a:solidFill>
                <a:effectLst/>
                <a:latin typeface="Times New Roman" panose="02020603050405020304" pitchFamily="18" charset="0"/>
                <a:ea typeface="Aldine401 BT"/>
              </a:rPr>
              <a:t> research methods to solve problems </a:t>
            </a:r>
            <a:r>
              <a:rPr lang="en-US" sz="2400" dirty="0">
                <a:solidFill>
                  <a:srgbClr val="000000"/>
                </a:solidFill>
                <a:effectLst/>
                <a:latin typeface="Times New Roman" panose="02020603050405020304" pitchFamily="18" charset="0"/>
                <a:ea typeface="Aldine401 BT"/>
              </a:rPr>
              <a:t>or to generate findings to address various issues </a:t>
            </a:r>
            <a:r>
              <a:rPr lang="en-KE" sz="2400" dirty="0">
                <a:solidFill>
                  <a:srgbClr val="000000"/>
                </a:solidFill>
                <a:effectLst/>
                <a:latin typeface="Times New Roman" panose="02020603050405020304" pitchFamily="18" charset="0"/>
                <a:ea typeface="Aldine401 BT"/>
              </a:rPr>
              <a:t>rather than the use of trial-and-error approaches. </a:t>
            </a: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Finally, we also looked at the goals of research and the characteristics of scientific research. In our lesson today, we shall focus our attention on the relationship between theory and research and the role that theory plays when we are conducting research. We shall also discuss what a theoretical framework and a conceptual framework are and their role in research.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400" dirty="0"/>
          </a:p>
        </p:txBody>
      </p:sp>
    </p:spTree>
    <p:extLst>
      <p:ext uri="{BB962C8B-B14F-4D97-AF65-F5344CB8AC3E}">
        <p14:creationId xmlns:p14="http://schemas.microsoft.com/office/powerpoint/2010/main" val="979095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6D10F-39DF-1C5E-870A-DD949F3003F3}"/>
              </a:ext>
            </a:extLst>
          </p:cNvPr>
          <p:cNvSpPr>
            <a:spLocks noGrp="1"/>
          </p:cNvSpPr>
          <p:nvPr>
            <p:ph type="title"/>
          </p:nvPr>
        </p:nvSpPr>
        <p:spPr/>
        <p:txBody>
          <a:bodyPr>
            <a:normAutofit/>
          </a:bodyPr>
          <a:lstStyle/>
          <a:p>
            <a:r>
              <a:rPr lang="en-US" sz="4000" b="1" dirty="0">
                <a:solidFill>
                  <a:srgbClr val="000000"/>
                </a:solidFill>
                <a:effectLst/>
                <a:latin typeface="Arial" panose="020B0604020202020204" pitchFamily="34" charset="0"/>
                <a:ea typeface="Times New Roman" panose="02020603050405020304" pitchFamily="18" charset="0"/>
              </a:rPr>
              <a:t>I</a:t>
            </a:r>
            <a:r>
              <a:rPr lang="en-KE" sz="4000" b="1" dirty="0">
                <a:solidFill>
                  <a:srgbClr val="000000"/>
                </a:solidFill>
                <a:effectLst/>
                <a:latin typeface="Arial" panose="020B0604020202020204" pitchFamily="34" charset="0"/>
                <a:ea typeface="Times New Roman" panose="02020603050405020304" pitchFamily="18" charset="0"/>
              </a:rPr>
              <a:t>ntended Learning </a:t>
            </a:r>
            <a:r>
              <a:rPr lang="en-KE" sz="4000" b="1" dirty="0">
                <a:solidFill>
                  <a:srgbClr val="000000"/>
                </a:solidFill>
                <a:latin typeface="Arial" panose="020B0604020202020204" pitchFamily="34" charset="0"/>
                <a:ea typeface="Times New Roman" panose="02020603050405020304" pitchFamily="18" charset="0"/>
              </a:rPr>
              <a:t>O</a:t>
            </a:r>
            <a:r>
              <a:rPr lang="en-KE" sz="4000" b="1" dirty="0">
                <a:solidFill>
                  <a:srgbClr val="000000"/>
                </a:solidFill>
                <a:effectLst/>
                <a:latin typeface="Arial" panose="020B0604020202020204" pitchFamily="34" charset="0"/>
                <a:ea typeface="Times New Roman" panose="02020603050405020304" pitchFamily="18" charset="0"/>
              </a:rPr>
              <a:t>bjectives</a:t>
            </a:r>
            <a:br>
              <a:rPr lang="en-KE" sz="4400"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02A2B856-9FA5-948A-D846-65AAD5ACA770}"/>
              </a:ext>
            </a:extLst>
          </p:cNvPr>
          <p:cNvSpPr>
            <a:spLocks noGrp="1"/>
          </p:cNvSpPr>
          <p:nvPr>
            <p:ph idx="1"/>
          </p:nvPr>
        </p:nvSpPr>
        <p:spPr>
          <a:xfrm>
            <a:off x="838200" y="1397875"/>
            <a:ext cx="10515600" cy="4779087"/>
          </a:xfrm>
        </p:spPr>
        <p:txBody>
          <a:bodyPr/>
          <a:lstStyle/>
          <a:p>
            <a:pPr marL="0" indent="0">
              <a:lnSpc>
                <a:spcPct val="150000"/>
              </a:lnSpc>
              <a:buNone/>
            </a:pPr>
            <a:r>
              <a:rPr lang="en-KE" sz="2400" dirty="0">
                <a:solidFill>
                  <a:srgbClr val="000000"/>
                </a:solidFill>
                <a:effectLst/>
                <a:latin typeface="Times New Roman" panose="02020603050405020304" pitchFamily="18" charset="0"/>
                <a:ea typeface="Times New Roman" panose="02020603050405020304" pitchFamily="18" charset="0"/>
              </a:rPr>
              <a:t>At the end of th</a:t>
            </a:r>
            <a:r>
              <a:rPr lang="en-US" sz="2400" dirty="0">
                <a:solidFill>
                  <a:srgbClr val="000000"/>
                </a:solidFill>
                <a:effectLst/>
                <a:latin typeface="Times New Roman" panose="02020603050405020304" pitchFamily="18" charset="0"/>
                <a:ea typeface="Times New Roman" panose="02020603050405020304" pitchFamily="18" charset="0"/>
              </a:rPr>
              <a:t>is lesson</a:t>
            </a:r>
            <a:r>
              <a:rPr lang="en-KE" sz="2400" dirty="0">
                <a:solidFill>
                  <a:srgbClr val="000000"/>
                </a:solidFill>
                <a:effectLst/>
                <a:latin typeface="Times New Roman" panose="02020603050405020304" pitchFamily="18" charset="0"/>
                <a:ea typeface="Times New Roman" panose="02020603050405020304" pitchFamily="18" charset="0"/>
              </a:rPr>
              <a:t>, the learner should be to:</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400" dirty="0">
                <a:solidFill>
                  <a:srgbClr val="000000"/>
                </a:solidFill>
                <a:effectLst/>
                <a:latin typeface="Times New Roman" panose="02020603050405020304" pitchFamily="18" charset="0"/>
                <a:ea typeface="Times New Roman" panose="02020603050405020304" pitchFamily="18" charset="0"/>
              </a:rPr>
              <a:t>Provide some definitions of theory</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rPr>
              <a:t>Show the link between theory and research</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rPr>
              <a:t>Discuss the role of theory in </a:t>
            </a:r>
            <a:r>
              <a:rPr lang="en-US" sz="2400" dirty="0">
                <a:solidFill>
                  <a:srgbClr val="000000"/>
                </a:solidFill>
                <a:effectLst/>
                <a:latin typeface="Times New Roman" panose="02020603050405020304" pitchFamily="18" charset="0"/>
                <a:ea typeface="Times New Roman" panose="02020603050405020304" pitchFamily="18" charset="0"/>
              </a:rPr>
              <a:t>C</a:t>
            </a:r>
            <a:r>
              <a:rPr lang="en-KE" sz="2400" dirty="0">
                <a:solidFill>
                  <a:srgbClr val="000000"/>
                </a:solidFill>
                <a:effectLst/>
                <a:latin typeface="Times New Roman" panose="02020603050405020304" pitchFamily="18" charset="0"/>
                <a:ea typeface="Times New Roman" panose="02020603050405020304" pitchFamily="18" charset="0"/>
              </a:rPr>
              <a:t>ommunication research.</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400" dirty="0">
                <a:solidFill>
                  <a:srgbClr val="000000"/>
                </a:solidFill>
                <a:effectLst/>
                <a:latin typeface="Times New Roman" panose="02020603050405020304" pitchFamily="18" charset="0"/>
                <a:ea typeface="Times New Roman" panose="02020603050405020304" pitchFamily="18" charset="0"/>
              </a:rPr>
              <a:t>Explain what a theoretical framework is</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400" dirty="0">
                <a:solidFill>
                  <a:srgbClr val="000000"/>
                </a:solidFill>
                <a:effectLst/>
                <a:latin typeface="Times New Roman" panose="02020603050405020304" pitchFamily="18" charset="0"/>
                <a:ea typeface="Times New Roman" panose="02020603050405020304" pitchFamily="18" charset="0"/>
              </a:rPr>
              <a:t>Explain what a conceptual framework is</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57142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69D7D-C495-4FC3-B913-32EABBD3909C}"/>
              </a:ext>
            </a:extLst>
          </p:cNvPr>
          <p:cNvSpPr>
            <a:spLocks noGrp="1"/>
          </p:cNvSpPr>
          <p:nvPr>
            <p:ph type="title"/>
          </p:nvPr>
        </p:nvSpPr>
        <p:spPr>
          <a:xfrm>
            <a:off x="838200" y="365125"/>
            <a:ext cx="10515600" cy="1022241"/>
          </a:xfrm>
        </p:spPr>
        <p:txBody>
          <a:bodyPr>
            <a:normAutofit/>
          </a:bodyPr>
          <a:lstStyle/>
          <a:p>
            <a:r>
              <a:rPr lang="en-US" sz="3600" b="1" dirty="0">
                <a:solidFill>
                  <a:srgbClr val="000000"/>
                </a:solidFill>
                <a:effectLst/>
                <a:latin typeface="Arial" panose="020B0604020202020204" pitchFamily="34" charset="0"/>
                <a:ea typeface="Times New Roman" panose="02020603050405020304" pitchFamily="18" charset="0"/>
              </a:rPr>
              <a:t>Some Definitions of Theory</a:t>
            </a:r>
            <a:r>
              <a:rPr lang="en-KE" sz="3600" dirty="0">
                <a:effectLst/>
              </a:rPr>
              <a:t> </a:t>
            </a:r>
            <a:endParaRPr lang="en-KE" sz="3600" dirty="0"/>
          </a:p>
        </p:txBody>
      </p:sp>
      <p:sp>
        <p:nvSpPr>
          <p:cNvPr id="3" name="Content Placeholder 2">
            <a:extLst>
              <a:ext uri="{FF2B5EF4-FFF2-40B4-BE49-F238E27FC236}">
                <a16:creationId xmlns:a16="http://schemas.microsoft.com/office/drawing/2014/main" id="{30F59017-ED5D-80F3-1620-05DDB9C665B7}"/>
              </a:ext>
            </a:extLst>
          </p:cNvPr>
          <p:cNvSpPr>
            <a:spLocks noGrp="1"/>
          </p:cNvSpPr>
          <p:nvPr>
            <p:ph idx="1"/>
          </p:nvPr>
        </p:nvSpPr>
        <p:spPr>
          <a:xfrm>
            <a:off x="838200" y="1219200"/>
            <a:ext cx="10515600" cy="4957763"/>
          </a:xfrm>
        </p:spPr>
        <p:txBody>
          <a:bodyPr>
            <a:normAutofit/>
          </a:bodyPr>
          <a:lstStyle/>
          <a:p>
            <a:pPr algn="just">
              <a:lnSpc>
                <a:spcPct val="150000"/>
              </a:lnSpc>
            </a:pPr>
            <a:r>
              <a:rPr lang="en-KE" sz="2000" dirty="0">
                <a:effectLst/>
                <a:latin typeface="Times New Roman" panose="02020603050405020304" pitchFamily="18" charset="0"/>
                <a:ea typeface="Aldine401 BT"/>
                <a:cs typeface="Times New Roman" panose="02020603050405020304" pitchFamily="18" charset="0"/>
              </a:rPr>
              <a:t>A theory, according to </a:t>
            </a:r>
            <a:r>
              <a:rPr lang="en-KE" sz="2000" b="1" dirty="0">
                <a:effectLst/>
                <a:latin typeface="Times New Roman" panose="02020603050405020304" pitchFamily="18" charset="0"/>
                <a:ea typeface="Aldine401 BT"/>
                <a:cs typeface="Times New Roman" panose="02020603050405020304" pitchFamily="18" charset="0"/>
              </a:rPr>
              <a:t>Kerlinger (1986)</a:t>
            </a:r>
            <a:r>
              <a:rPr lang="en-KE" sz="2000" dirty="0">
                <a:effectLst/>
                <a:latin typeface="Times New Roman" panose="02020603050405020304" pitchFamily="18" charset="0"/>
                <a:ea typeface="Aldine401 BT"/>
                <a:cs typeface="Times New Roman" panose="02020603050405020304" pitchFamily="18" charset="0"/>
              </a:rPr>
              <a:t>, is “a set of interrelated constructs, definitions, and propositions that present a systematic view of phenomena by specifying relations among variables with the purpose of explaining and predicting phenomena”.</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GB"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social psychologist, </a:t>
            </a:r>
            <a:r>
              <a:rPr lang="en-GB"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Kurt Lewin (1958)</a:t>
            </a:r>
            <a:r>
              <a:rPr lang="en-GB"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theory is a way of explaining the ordering and recurrence of various events in the ecosphere.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GB"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Philosopher </a:t>
            </a:r>
            <a:r>
              <a:rPr lang="en-GB"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Abraham Kaplan (1964)</a:t>
            </a:r>
            <a:r>
              <a:rPr lang="en-GB"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sees theory as a way of making sense out of a disturbing situation.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GB"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Severin and Tankard (Jnr.) (1982)</a:t>
            </a:r>
            <a:r>
              <a:rPr lang="en-GB"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define theory as a set of systematic generalisations, based on scientific observation (and) leading to further empirical observation.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6098441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3B7AAC-D9A7-540B-5C4D-BDA24567FFED}"/>
              </a:ext>
            </a:extLst>
          </p:cNvPr>
          <p:cNvSpPr>
            <a:spLocks noGrp="1"/>
          </p:cNvSpPr>
          <p:nvPr>
            <p:ph idx="1"/>
          </p:nvPr>
        </p:nvSpPr>
        <p:spPr>
          <a:xfrm>
            <a:off x="838200" y="872359"/>
            <a:ext cx="10515600" cy="5304604"/>
          </a:xfrm>
        </p:spPr>
        <p:txBody>
          <a:bodyPr/>
          <a:lstStyle/>
          <a:p>
            <a:pPr algn="just">
              <a:lnSpc>
                <a:spcPct val="150000"/>
              </a:lnSpc>
            </a:pP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Finally, </a:t>
            </a:r>
            <a:r>
              <a:rPr lang="en-GB"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Denis </a:t>
            </a:r>
            <a:r>
              <a:rPr lang="en-GB" sz="24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McQuail</a:t>
            </a:r>
            <a:r>
              <a:rPr lang="en-GB"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(1983)</a:t>
            </a: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states that a theory consists of a set of ideas of varying status and origin, which seek to explain or interpret a given phenomenon.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Generally, we can say that a theory is a way of explaining or making sense of a situation or a recurrence of events, based on scientific observation which seeks to explain or interpret a given phenomenon, and it usually leads to further empirical research.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865740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58D20-EA4E-06E2-7A71-4E7422BBC710}"/>
              </a:ext>
            </a:extLst>
          </p:cNvPr>
          <p:cNvSpPr>
            <a:spLocks noGrp="1"/>
          </p:cNvSpPr>
          <p:nvPr>
            <p:ph type="title"/>
          </p:nvPr>
        </p:nvSpPr>
        <p:spPr>
          <a:xfrm>
            <a:off x="838200" y="365126"/>
            <a:ext cx="10515600" cy="959178"/>
          </a:xfrm>
        </p:spPr>
        <p:txBody>
          <a:bodyPr>
            <a:normAutofit/>
          </a:bodyPr>
          <a:lstStyle/>
          <a:p>
            <a:pPr algn="ctr"/>
            <a:r>
              <a:rPr lang="en-US" sz="3600" b="1" dirty="0">
                <a:solidFill>
                  <a:srgbClr val="000000"/>
                </a:solidFill>
                <a:effectLst/>
                <a:latin typeface="Arial" panose="020B0604020202020204" pitchFamily="34" charset="0"/>
                <a:ea typeface="Times New Roman" panose="02020603050405020304" pitchFamily="18" charset="0"/>
              </a:rPr>
              <a:t>Characteristics of </a:t>
            </a:r>
            <a:r>
              <a:rPr lang="en-US" sz="3600" b="1" dirty="0">
                <a:solidFill>
                  <a:srgbClr val="000000"/>
                </a:solidFill>
                <a:latin typeface="Arial" panose="020B0604020202020204" pitchFamily="34" charset="0"/>
                <a:ea typeface="Times New Roman" panose="02020603050405020304" pitchFamily="18" charset="0"/>
              </a:rPr>
              <a:t>a </a:t>
            </a:r>
            <a:r>
              <a:rPr lang="en-US" sz="3600" b="1" dirty="0">
                <a:solidFill>
                  <a:srgbClr val="000000"/>
                </a:solidFill>
                <a:effectLst/>
                <a:latin typeface="Arial" panose="020B0604020202020204" pitchFamily="34" charset="0"/>
                <a:ea typeface="Times New Roman" panose="02020603050405020304" pitchFamily="18" charset="0"/>
              </a:rPr>
              <a:t>Theory</a:t>
            </a:r>
            <a:r>
              <a:rPr lang="en-KE" sz="3600" dirty="0">
                <a:effectLst/>
              </a:rPr>
              <a:t> </a:t>
            </a:r>
            <a:endParaRPr lang="en-KE" sz="3600" dirty="0"/>
          </a:p>
        </p:txBody>
      </p:sp>
      <p:sp>
        <p:nvSpPr>
          <p:cNvPr id="3" name="Content Placeholder 2">
            <a:extLst>
              <a:ext uri="{FF2B5EF4-FFF2-40B4-BE49-F238E27FC236}">
                <a16:creationId xmlns:a16="http://schemas.microsoft.com/office/drawing/2014/main" id="{40B4AE90-EF71-A5EA-9848-C2DD4CD51DAB}"/>
              </a:ext>
            </a:extLst>
          </p:cNvPr>
          <p:cNvSpPr>
            <a:spLocks noGrp="1"/>
          </p:cNvSpPr>
          <p:nvPr>
            <p:ph idx="1"/>
          </p:nvPr>
        </p:nvSpPr>
        <p:spPr>
          <a:xfrm>
            <a:off x="838200" y="1198179"/>
            <a:ext cx="10515600" cy="4978784"/>
          </a:xfrm>
        </p:spPr>
        <p:txBody>
          <a:bodyPr>
            <a:normAutofit/>
          </a:bodyPr>
          <a:lstStyle/>
          <a:p>
            <a:pPr marL="0" indent="0" algn="just">
              <a:lnSpc>
                <a:spcPct val="150000"/>
              </a:lnSpc>
              <a:buNone/>
            </a:pP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 theory is a systematic and logical statement of a general nature.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Such a systematic and logical statement implies substantial intellectual rigour.</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A theory is dynamic and “dated”: dynamic in the sense that it is subject to modification (or rarely, change) in the light of new facts; “dated” in the sense that it is usually a step behind reality in the light of other events taking place while the theory is being formulated.</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A theory has an ascertainable origin, since it is possible to identify where and by whom it was formulated/ proposed.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443326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089784-F814-97A6-F884-2B5EB9605ACE}"/>
              </a:ext>
            </a:extLst>
          </p:cNvPr>
          <p:cNvSpPr>
            <a:spLocks noGrp="1"/>
          </p:cNvSpPr>
          <p:nvPr>
            <p:ph idx="1"/>
          </p:nvPr>
        </p:nvSpPr>
        <p:spPr>
          <a:xfrm>
            <a:off x="838200" y="725214"/>
            <a:ext cx="10515600" cy="5451749"/>
          </a:xfrm>
        </p:spPr>
        <p:txBody>
          <a:bodyPr/>
          <a:lstStyle/>
          <a:p>
            <a:pPr marL="0" indent="0" algn="just">
              <a:lnSpc>
                <a:spcPct val="150000"/>
              </a:lnSpc>
              <a:buNone/>
            </a:pP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A theory is based on scientific observation coupled with logical reasoning.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A theory usually leads to further empirical observation or research. You will see later that the relationship between theory and research is a circular one.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 A theory is a means to an end (“… a way of explaining the ordering and occurrence of various events” and “a way of making sense out of a disturbing situation” not an end in itself.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924653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05954-85F8-00AD-8CA7-F3CB8EB3E75B}"/>
              </a:ext>
            </a:extLst>
          </p:cNvPr>
          <p:cNvSpPr>
            <a:spLocks noGrp="1"/>
          </p:cNvSpPr>
          <p:nvPr>
            <p:ph type="title"/>
          </p:nvPr>
        </p:nvSpPr>
        <p:spPr>
          <a:xfrm>
            <a:off x="838200" y="365126"/>
            <a:ext cx="10515600" cy="822544"/>
          </a:xfrm>
        </p:spPr>
        <p:txBody>
          <a:bodyPr>
            <a:normAutofit fontScale="90000"/>
          </a:bodyPr>
          <a:lstStyle/>
          <a:p>
            <a:r>
              <a:rPr lang="en-US"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How to Evaluate the Quality of a Theory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0F743596-EC05-0696-E758-4986C87FA9D9}"/>
              </a:ext>
            </a:extLst>
          </p:cNvPr>
          <p:cNvSpPr>
            <a:spLocks noGrp="1"/>
          </p:cNvSpPr>
          <p:nvPr>
            <p:ph idx="1"/>
          </p:nvPr>
        </p:nvSpPr>
        <p:spPr>
          <a:xfrm>
            <a:off x="838200" y="1187670"/>
            <a:ext cx="10515600" cy="4989293"/>
          </a:xfrm>
        </p:spPr>
        <p:txBody>
          <a:bodyPr/>
          <a:lstStyle/>
          <a:p>
            <a:pPr marL="0" indent="0" algn="just">
              <a:lnSpc>
                <a:spcPct val="150000"/>
              </a:lnSpc>
              <a:buNone/>
            </a:pP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following are the conventional criteria for identifying a good theory. These criteria help to ensure validity and reliability in the theory-formulating process: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GB"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Explanatory Power: </a:t>
            </a: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 the propositions of the theory enable us to explain as much of the communication phenomenon as possible?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GB"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Predictive Power: </a:t>
            </a: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 the propositions of the theory enable us to forecast accurate events and outcomes?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8446804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69C845-8F82-4E2F-1F68-A3BAD155F45C}"/>
              </a:ext>
            </a:extLst>
          </p:cNvPr>
          <p:cNvSpPr>
            <a:spLocks noGrp="1"/>
          </p:cNvSpPr>
          <p:nvPr>
            <p:ph idx="1"/>
          </p:nvPr>
        </p:nvSpPr>
        <p:spPr>
          <a:xfrm>
            <a:off x="838200" y="693683"/>
            <a:ext cx="10515600" cy="5483280"/>
          </a:xfrm>
        </p:spPr>
        <p:txBody>
          <a:bodyPr>
            <a:normAutofit lnSpcReduction="10000"/>
          </a:bodyPr>
          <a:lstStyle/>
          <a:p>
            <a:pPr marL="0" indent="0" algn="just">
              <a:lnSpc>
                <a:spcPct val="150000"/>
              </a:lnSpc>
              <a:buNone/>
            </a:pPr>
            <a:r>
              <a:rPr lang="en-GB"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Parsimony: </a:t>
            </a: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Does the theory contain as few propositions as possible to explain the communication phenomenon — that is, is it as simple as it can be? (The rule of "parsimony" implies that the simplest explanation is preferred).</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en-GB"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Testability: </a:t>
            </a: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Can the propositions of the theory be tested and therefore falsified or proven wrong if need be?</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en-GB"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Internal Consistency: </a:t>
            </a: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propositions that comprise the theory should not contradict one another. </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en-GB"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Heuristic Potential: </a:t>
            </a:r>
            <a:r>
              <a:rPr lang="en-GB"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propositions that comprise the theory should suggest further hypotheses to be tested through research.</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5003454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25C4F-0E43-BB30-14F7-3B674BC3D162}"/>
              </a:ext>
            </a:extLst>
          </p:cNvPr>
          <p:cNvSpPr>
            <a:spLocks noGrp="1"/>
          </p:cNvSpPr>
          <p:nvPr>
            <p:ph type="title"/>
          </p:nvPr>
        </p:nvSpPr>
        <p:spPr>
          <a:xfrm>
            <a:off x="838200" y="365126"/>
            <a:ext cx="10515600" cy="1011730"/>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rPr>
              <a:t>The Relationship Between Theory and Research</a:t>
            </a:r>
            <a:r>
              <a:rPr lang="en-KE" sz="2400" dirty="0">
                <a:effectLst/>
              </a:rPr>
              <a:t> </a:t>
            </a:r>
            <a:endParaRPr lang="en-KE" sz="2400" dirty="0"/>
          </a:p>
        </p:txBody>
      </p:sp>
      <p:sp>
        <p:nvSpPr>
          <p:cNvPr id="3" name="Content Placeholder 2">
            <a:extLst>
              <a:ext uri="{FF2B5EF4-FFF2-40B4-BE49-F238E27FC236}">
                <a16:creationId xmlns:a16="http://schemas.microsoft.com/office/drawing/2014/main" id="{D22FB1E2-1043-1A1B-9016-776E93AE1E54}"/>
              </a:ext>
            </a:extLst>
          </p:cNvPr>
          <p:cNvSpPr>
            <a:spLocks noGrp="1"/>
          </p:cNvSpPr>
          <p:nvPr>
            <p:ph idx="1"/>
          </p:nvPr>
        </p:nvSpPr>
        <p:spPr>
          <a:xfrm>
            <a:off x="838200" y="1376856"/>
            <a:ext cx="10515600" cy="4800107"/>
          </a:xfrm>
        </p:spPr>
        <p:txBody>
          <a:bodyPr>
            <a:normAutofit/>
          </a:bodyPr>
          <a:lstStyle/>
          <a:p>
            <a:pPr algn="just">
              <a:lnSpc>
                <a:spcPct val="150000"/>
              </a:lnSpc>
            </a:pPr>
            <a:r>
              <a:rPr lang="en-GB"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Theory and research are closely related through the Scientific Method. Both theory and research may be seen as two sides of the same coin. </a:t>
            </a:r>
            <a:r>
              <a:rPr lang="en-KE" dirty="0">
                <a:effectLst/>
                <a:latin typeface="Times New Roman" panose="02020603050405020304" pitchFamily="18" charset="0"/>
                <a:ea typeface="Calibri" panose="020F0502020204030204" pitchFamily="34" charset="0"/>
                <a:cs typeface="Times New Roman" panose="02020603050405020304" pitchFamily="18" charset="0"/>
              </a:rPr>
              <a:t>Theory allows the researcher to make links between the abstract and the concrete, the theoretical and the empirical, thought statements and observational statements</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r>
              <a:rPr lang="en-KE" dirty="0">
                <a:effectLst/>
                <a:latin typeface="Times New Roman" panose="02020603050405020304" pitchFamily="18" charset="0"/>
                <a:ea typeface="Calibri" panose="020F0502020204030204" pitchFamily="34" charset="0"/>
                <a:cs typeface="Times New Roman" panose="02020603050405020304" pitchFamily="18" charset="0"/>
              </a:rPr>
              <a:t> etc.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r>
              <a:rPr lang="en-KE" dirty="0">
                <a:solidFill>
                  <a:srgbClr val="000000"/>
                </a:solidFill>
                <a:effectLst/>
                <a:latin typeface="Times New Roman" panose="02020603050405020304" pitchFamily="18" charset="0"/>
                <a:ea typeface="Times New Roman" panose="02020603050405020304" pitchFamily="18" charset="0"/>
              </a:rPr>
              <a:t>Theory frames what we look at, how we think and look at it. It provides basic concepts and </a:t>
            </a:r>
            <a:endParaRPr lang="en-KE" dirty="0">
              <a:effectLst/>
              <a:latin typeface="Times New Roman" panose="02020603050405020304" pitchFamily="18" charset="0"/>
              <a:ea typeface="Times New Roman" panose="02020603050405020304" pitchFamily="18" charset="0"/>
            </a:endParaRPr>
          </a:p>
          <a:p>
            <a:pPr marL="0" indent="0">
              <a:buNone/>
            </a:pPr>
            <a:r>
              <a:rPr lang="en-KE" dirty="0">
                <a:solidFill>
                  <a:srgbClr val="000000"/>
                </a:solidFill>
                <a:latin typeface="Times New Roman" panose="02020603050405020304" pitchFamily="18" charset="0"/>
                <a:ea typeface="Times New Roman" panose="02020603050405020304" pitchFamily="18" charset="0"/>
              </a:rPr>
              <a:t>    </a:t>
            </a:r>
            <a:r>
              <a:rPr lang="en-KE" dirty="0">
                <a:solidFill>
                  <a:srgbClr val="000000"/>
                </a:solidFill>
                <a:effectLst/>
                <a:latin typeface="Times New Roman" panose="02020603050405020304" pitchFamily="18" charset="0"/>
                <a:ea typeface="Times New Roman" panose="02020603050405020304" pitchFamily="18" charset="0"/>
              </a:rPr>
              <a:t>directs us to the important questions. It suggests ways for us to make sense of research data.</a:t>
            </a:r>
            <a:endParaRPr lang="en-KE" dirty="0">
              <a:effectLst/>
              <a:latin typeface="Times New Roman" panose="02020603050405020304" pitchFamily="18" charset="0"/>
              <a:ea typeface="Times New Roman" panose="02020603050405020304" pitchFamily="18" charset="0"/>
            </a:endParaRPr>
          </a:p>
          <a:p>
            <a:r>
              <a:rPr lang="en-US" dirty="0">
                <a:solidFill>
                  <a:srgbClr val="000000"/>
                </a:solidFill>
                <a:effectLst/>
                <a:latin typeface="Times New Roman" panose="02020603050405020304" pitchFamily="18" charset="0"/>
                <a:ea typeface="Times New Roman" panose="02020603050405020304" pitchFamily="18" charset="0"/>
              </a:rPr>
              <a:t>T</a:t>
            </a:r>
            <a:r>
              <a:rPr lang="en-KE" dirty="0">
                <a:solidFill>
                  <a:srgbClr val="000000"/>
                </a:solidFill>
                <a:effectLst/>
                <a:latin typeface="Times New Roman" panose="02020603050405020304" pitchFamily="18" charset="0"/>
                <a:ea typeface="Times New Roman" panose="02020603050405020304" pitchFamily="18" charset="0"/>
              </a:rPr>
              <a:t>here is a two-way relationship between theory and research. Social theory informs our </a:t>
            </a:r>
            <a:endParaRPr lang="en-KE" dirty="0">
              <a:effectLst/>
              <a:latin typeface="Times New Roman" panose="02020603050405020304" pitchFamily="18" charset="0"/>
              <a:ea typeface="Times New Roman" panose="02020603050405020304" pitchFamily="18" charset="0"/>
            </a:endParaRPr>
          </a:p>
          <a:p>
            <a:pPr marL="0" indent="0">
              <a:buNone/>
            </a:pPr>
            <a:r>
              <a:rPr lang="en-KE" dirty="0">
                <a:solidFill>
                  <a:srgbClr val="000000"/>
                </a:solidFill>
                <a:effectLst/>
                <a:latin typeface="Times New Roman" panose="02020603050405020304" pitchFamily="18" charset="0"/>
                <a:ea typeface="Times New Roman" panose="02020603050405020304" pitchFamily="18" charset="0"/>
              </a:rPr>
              <a:t>    understanding of issues, which, in turn, assists us in making research decisions and making </a:t>
            </a:r>
            <a:endParaRPr lang="en-KE" dirty="0">
              <a:effectLst/>
              <a:latin typeface="Times New Roman" panose="02020603050405020304" pitchFamily="18" charset="0"/>
              <a:ea typeface="Times New Roman" panose="02020603050405020304" pitchFamily="18" charset="0"/>
            </a:endParaRPr>
          </a:p>
          <a:p>
            <a:pPr marL="0" indent="0">
              <a:buNone/>
            </a:pPr>
            <a:r>
              <a:rPr lang="en-KE" dirty="0">
                <a:solidFill>
                  <a:srgbClr val="000000"/>
                </a:solidFill>
                <a:effectLst/>
                <a:latin typeface="Times New Roman" panose="02020603050405020304" pitchFamily="18" charset="0"/>
                <a:ea typeface="Times New Roman" panose="02020603050405020304" pitchFamily="18" charset="0"/>
              </a:rPr>
              <a:t>    sense of the world.</a:t>
            </a:r>
            <a:r>
              <a:rPr lang="en-US" dirty="0">
                <a:solidFill>
                  <a:srgbClr val="000000"/>
                </a:solidFill>
                <a:effectLst/>
                <a:latin typeface="Times New Roman" panose="02020603050405020304" pitchFamily="18" charset="0"/>
                <a:ea typeface="Times New Roman" panose="02020603050405020304" pitchFamily="18" charset="0"/>
              </a:rPr>
              <a:t> Secondly, t</a:t>
            </a:r>
            <a:r>
              <a:rPr lang="en-KE" dirty="0">
                <a:solidFill>
                  <a:srgbClr val="000000"/>
                </a:solidFill>
                <a:effectLst/>
                <a:latin typeface="Times New Roman" panose="02020603050405020304" pitchFamily="18" charset="0"/>
                <a:ea typeface="Times New Roman" panose="02020603050405020304" pitchFamily="18" charset="0"/>
              </a:rPr>
              <a:t>heory enables us to connect a single study to the immense base </a:t>
            </a:r>
            <a:endParaRPr lang="en-KE" dirty="0">
              <a:effectLst/>
              <a:latin typeface="Times New Roman" panose="02020603050405020304" pitchFamily="18" charset="0"/>
              <a:ea typeface="Times New Roman" panose="02020603050405020304" pitchFamily="18" charset="0"/>
            </a:endParaRPr>
          </a:p>
          <a:p>
            <a:pPr marL="0" indent="0">
              <a:buNone/>
            </a:pPr>
            <a:r>
              <a:rPr lang="en-KE" dirty="0">
                <a:solidFill>
                  <a:srgbClr val="000000"/>
                </a:solidFill>
                <a:effectLst/>
                <a:latin typeface="Times New Roman" panose="02020603050405020304" pitchFamily="18" charset="0"/>
                <a:ea typeface="Times New Roman" panose="02020603050405020304" pitchFamily="18" charset="0"/>
              </a:rPr>
              <a:t>    of knowledge to which other researchers contribute.</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459194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B7256-7903-D8E2-103F-9AED6872795F}"/>
              </a:ext>
            </a:extLst>
          </p:cNvPr>
          <p:cNvSpPr>
            <a:spLocks noGrp="1"/>
          </p:cNvSpPr>
          <p:nvPr>
            <p:ph type="title"/>
          </p:nvPr>
        </p:nvSpPr>
        <p:spPr>
          <a:xfrm>
            <a:off x="838200" y="365126"/>
            <a:ext cx="10515600" cy="822544"/>
          </a:xfrm>
        </p:spPr>
        <p:txBody>
          <a:bodyPr>
            <a:normAutofit/>
          </a:bodyPr>
          <a:lstStyle/>
          <a:p>
            <a:r>
              <a:rPr lang="en-KE" sz="2400" b="1" dirty="0">
                <a:latin typeface="Arial" panose="020B0604020202020204" pitchFamily="34" charset="0"/>
                <a:cs typeface="Arial" panose="020B0604020202020204" pitchFamily="34" charset="0"/>
              </a:rPr>
              <a:t>Deductive and Inductive Approach</a:t>
            </a:r>
          </a:p>
        </p:txBody>
      </p:sp>
      <p:sp>
        <p:nvSpPr>
          <p:cNvPr id="3" name="Content Placeholder 2">
            <a:extLst>
              <a:ext uri="{FF2B5EF4-FFF2-40B4-BE49-F238E27FC236}">
                <a16:creationId xmlns:a16="http://schemas.microsoft.com/office/drawing/2014/main" id="{F79F9E7C-88EF-D986-6601-6BB1EA99683D}"/>
              </a:ext>
            </a:extLst>
          </p:cNvPr>
          <p:cNvSpPr>
            <a:spLocks noGrp="1"/>
          </p:cNvSpPr>
          <p:nvPr>
            <p:ph idx="1"/>
          </p:nvPr>
        </p:nvSpPr>
        <p:spPr>
          <a:xfrm>
            <a:off x="838200" y="1282262"/>
            <a:ext cx="10515600" cy="4894701"/>
          </a:xfrm>
        </p:spPr>
        <p:txBody>
          <a:bodyPr>
            <a:normAutofit lnSpcReduction="10000"/>
          </a:bodyPr>
          <a:lstStyle/>
          <a:p>
            <a:pPr marL="0" indent="0" algn="just">
              <a:lnSpc>
                <a:spcPct val="150000"/>
              </a:lnSpc>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Deductive Approach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The </a:t>
            </a: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deductive approach</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seeks to test the validity of a given generalisation by applying it to a set of individual cases. </a:t>
            </a:r>
          </a:p>
          <a:p>
            <a:pPr algn="just">
              <a:lnSpc>
                <a:spcPct val="150000"/>
              </a:lnSpc>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Suppose you encounter a generalisation that “most university students rely on social media to receive news”, to ascertain the truth of this statement, you would need to “assemble” a representative sample of university students and find out what each of them relies on to receive news. </a:t>
            </a:r>
          </a:p>
          <a:p>
            <a:pPr algn="just">
              <a:lnSpc>
                <a:spcPct val="150000"/>
              </a:lnSpc>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That would represent a deductive approach to your inquiry.</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9211470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1B49A-BA7B-AFC1-9A8C-7EB55E9A92B4}"/>
              </a:ext>
            </a:extLst>
          </p:cNvPr>
          <p:cNvSpPr>
            <a:spLocks noGrp="1"/>
          </p:cNvSpPr>
          <p:nvPr>
            <p:ph idx="1"/>
          </p:nvPr>
        </p:nvSpPr>
        <p:spPr>
          <a:xfrm>
            <a:off x="838200" y="588579"/>
            <a:ext cx="10515600" cy="5588384"/>
          </a:xfrm>
        </p:spPr>
        <p:txBody>
          <a:bodyPr>
            <a:normAutofit fontScale="85000" lnSpcReduction="10000"/>
          </a:bodyPr>
          <a:lstStyle/>
          <a:p>
            <a:pPr marL="0" indent="0" algn="just">
              <a:lnSpc>
                <a:spcPct val="150000"/>
              </a:lnSpc>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Inductive Theory</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The </a:t>
            </a: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inductive approach</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proceeds from real-life empirical observations to theoretical generalisations. </a:t>
            </a:r>
          </a:p>
          <a:p>
            <a:pPr algn="just">
              <a:lnSpc>
                <a:spcPct val="150000"/>
              </a:lnSpc>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It, too, starts with an idea or a guess based than a fact, but the topic would be framed differently. </a:t>
            </a:r>
          </a:p>
          <a:p>
            <a:pPr algn="just">
              <a:lnSpc>
                <a:spcPct val="150000"/>
              </a:lnSpc>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The idea may take the form of a question; for example, “which is the most popular social media platform for news among university students?” </a:t>
            </a:r>
          </a:p>
          <a:p>
            <a:pPr algn="just">
              <a:lnSpc>
                <a:spcPct val="150000"/>
              </a:lnSpc>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Progressing through the Scientific Method, we would also question a representative sample of university students. In deduction, we reason toward observations, while in induction we reason from observations. </a:t>
            </a:r>
          </a:p>
          <a:p>
            <a:pPr algn="just">
              <a:lnSpc>
                <a:spcPct val="150000"/>
              </a:lnSpc>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In other words, in the deductive model, we use research to test theories (generalisations), whereas in the inductive model, we develop theories from analyses of research data.</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52180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8B9CF-8121-7369-1E16-2FA5B2D42D69}"/>
              </a:ext>
            </a:extLst>
          </p:cNvPr>
          <p:cNvSpPr>
            <a:spLocks noGrp="1"/>
          </p:cNvSpPr>
          <p:nvPr>
            <p:ph idx="1"/>
          </p:nvPr>
        </p:nvSpPr>
        <p:spPr>
          <a:xfrm>
            <a:off x="838200" y="735724"/>
            <a:ext cx="10515600" cy="5441239"/>
          </a:xfrm>
        </p:spPr>
        <p:txBody>
          <a:bodyPr/>
          <a:lstStyle/>
          <a:p>
            <a:endParaRPr lang="en-KE" dirty="0"/>
          </a:p>
          <a:p>
            <a:pPr marL="0" indent="0">
              <a:buNone/>
            </a:pPr>
            <a:endParaRPr lang="en-KE" dirty="0"/>
          </a:p>
          <a:p>
            <a:endParaRPr lang="en-KE" dirty="0"/>
          </a:p>
          <a:p>
            <a:pPr marL="0" indent="0" algn="ctr">
              <a:buNone/>
            </a:pPr>
            <a:r>
              <a:rPr lang="en-KE" sz="6000" b="1" dirty="0">
                <a:latin typeface="Arial" panose="020B0604020202020204" pitchFamily="34" charset="0"/>
                <a:cs typeface="Arial" panose="020B0604020202020204" pitchFamily="34" charset="0"/>
              </a:rPr>
              <a:t>Theoretical Framework and Conceptual Framework</a:t>
            </a:r>
          </a:p>
        </p:txBody>
      </p:sp>
    </p:spTree>
    <p:extLst>
      <p:ext uri="{BB962C8B-B14F-4D97-AF65-F5344CB8AC3E}">
        <p14:creationId xmlns:p14="http://schemas.microsoft.com/office/powerpoint/2010/main" val="7055352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0B6D9-5677-C11C-E220-E14206DDCDD4}"/>
              </a:ext>
            </a:extLst>
          </p:cNvPr>
          <p:cNvSpPr>
            <a:spLocks noGrp="1"/>
          </p:cNvSpPr>
          <p:nvPr>
            <p:ph type="title"/>
          </p:nvPr>
        </p:nvSpPr>
        <p:spPr>
          <a:xfrm>
            <a:off x="838200" y="365125"/>
            <a:ext cx="10515600" cy="780503"/>
          </a:xfrm>
        </p:spPr>
        <p:txBody>
          <a:bodyPr>
            <a:normAutofit fontScale="90000"/>
          </a:bodyPr>
          <a:lstStyle/>
          <a:p>
            <a:br>
              <a:rPr lang="en-US" sz="3600" b="1" dirty="0">
                <a:effectLst/>
                <a:latin typeface="Arial" panose="020B0604020202020204" pitchFamily="34"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Times New Roman" panose="02020603050405020304" pitchFamily="18" charset="0"/>
              </a:rPr>
              <a:t>The </a:t>
            </a:r>
            <a:r>
              <a:rPr lang="en-KE" sz="3600" b="1" dirty="0">
                <a:effectLst/>
                <a:latin typeface="Arial" panose="020B0604020202020204" pitchFamily="34" charset="0"/>
                <a:ea typeface="Calibri" panose="020F0502020204030204" pitchFamily="34" charset="0"/>
                <a:cs typeface="Times New Roman" panose="02020603050405020304" pitchFamily="18" charset="0"/>
              </a:rPr>
              <a:t>Theoretical Framework</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58FBD52F-F745-4364-045E-9B4F5AF4EB78}"/>
              </a:ext>
            </a:extLst>
          </p:cNvPr>
          <p:cNvSpPr>
            <a:spLocks noGrp="1"/>
          </p:cNvSpPr>
          <p:nvPr>
            <p:ph idx="1"/>
          </p:nvPr>
        </p:nvSpPr>
        <p:spPr>
          <a:xfrm>
            <a:off x="838200" y="1240221"/>
            <a:ext cx="10515600" cy="4936742"/>
          </a:xfrm>
        </p:spPr>
        <p:txBody>
          <a:bodyPr>
            <a:normAutofit/>
          </a:bodyPr>
          <a:lstStyle/>
          <a:p>
            <a:r>
              <a:rPr lang="en-KE" sz="2400" dirty="0">
                <a:effectLst/>
                <a:latin typeface="Times New Roman" panose="02020603050405020304" pitchFamily="18" charset="0"/>
                <a:ea typeface="Aldine401 BT"/>
              </a:rPr>
              <a:t>A theory is crucial for any research work to give it direction and also to validate or disapprove a phenomenon. </a:t>
            </a:r>
          </a:p>
          <a:p>
            <a:r>
              <a:rPr lang="en-KE" sz="2400" dirty="0">
                <a:effectLst/>
                <a:latin typeface="Times New Roman" panose="02020603050405020304" pitchFamily="18" charset="0"/>
                <a:ea typeface="Aldine401 BT"/>
              </a:rPr>
              <a:t>Theories are developed by researchers to explain phenomena, draw connections, and make predictions. In the theoretical framework, you explain the theories that support your research, showing that your work is grounded in established ideas. </a:t>
            </a:r>
          </a:p>
          <a:p>
            <a:r>
              <a:rPr lang="en-KE" sz="2400" dirty="0">
                <a:effectLst/>
                <a:latin typeface="Times New Roman" panose="02020603050405020304" pitchFamily="18" charset="0"/>
                <a:ea typeface="Aldine401 BT"/>
              </a:rPr>
              <a:t>A theory, according to Kerlinger (1986), is “a set of interrelated constructs, definitions, and propositions that present a systematic view of phenomena by specifying relations among variables with the purpose of explaining and predicting phenomena”. </a:t>
            </a:r>
          </a:p>
          <a:p>
            <a:r>
              <a:rPr lang="en-KE" sz="2400" dirty="0">
                <a:effectLst/>
                <a:latin typeface="Times New Roman" panose="02020603050405020304" pitchFamily="18" charset="0"/>
                <a:ea typeface="Aldine401 BT"/>
              </a:rPr>
              <a:t>A framework is “a set of ideas that you use when you are forming your decisions and judgments</a:t>
            </a:r>
            <a:r>
              <a:rPr lang="en-US" sz="2400" dirty="0">
                <a:effectLst/>
                <a:latin typeface="Times New Roman" panose="02020603050405020304" pitchFamily="18" charset="0"/>
                <a:ea typeface="Aldine401 BT"/>
              </a:rPr>
              <a:t>.</a:t>
            </a:r>
            <a:r>
              <a:rPr lang="en-KE" sz="2400" dirty="0">
                <a:effectLst/>
                <a:latin typeface="Times New Roman" panose="02020603050405020304" pitchFamily="18" charset="0"/>
                <a:ea typeface="Aldine401 BT"/>
              </a:rPr>
              <a:t>” </a:t>
            </a:r>
            <a:endParaRPr lang="en-KE" sz="2400" dirty="0"/>
          </a:p>
        </p:txBody>
      </p:sp>
    </p:spTree>
    <p:extLst>
      <p:ext uri="{BB962C8B-B14F-4D97-AF65-F5344CB8AC3E}">
        <p14:creationId xmlns:p14="http://schemas.microsoft.com/office/powerpoint/2010/main" val="3240576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00CF39-5C7E-B3F1-BF7C-4621191E423C}"/>
              </a:ext>
            </a:extLst>
          </p:cNvPr>
          <p:cNvSpPr>
            <a:spLocks noGrp="1"/>
          </p:cNvSpPr>
          <p:nvPr>
            <p:ph idx="1"/>
          </p:nvPr>
        </p:nvSpPr>
        <p:spPr>
          <a:xfrm>
            <a:off x="838200" y="956441"/>
            <a:ext cx="10515600" cy="5220522"/>
          </a:xfrm>
        </p:spPr>
        <p:txBody>
          <a:bodyPr>
            <a:normAutofit/>
          </a:bodyPr>
          <a:lstStyle/>
          <a:p>
            <a:r>
              <a:rPr lang="en-US" sz="2400" dirty="0">
                <a:effectLst/>
                <a:latin typeface="Times New Roman" panose="02020603050405020304" pitchFamily="18" charset="0"/>
                <a:ea typeface="Aldine401 BT"/>
                <a:cs typeface="Times New Roman" panose="02020603050405020304" pitchFamily="18" charset="0"/>
              </a:rPr>
              <a:t>A f</a:t>
            </a:r>
            <a:r>
              <a:rPr lang="en-KE" sz="2400" dirty="0">
                <a:effectLst/>
                <a:latin typeface="Times New Roman" panose="02020603050405020304" pitchFamily="18" charset="0"/>
                <a:ea typeface="Aldine401 BT"/>
                <a:cs typeface="Times New Roman" panose="02020603050405020304" pitchFamily="18" charset="0"/>
              </a:rPr>
              <a:t>ramework in research provides critical support for developing the research aspects over it.  </a:t>
            </a:r>
          </a:p>
          <a:p>
            <a:r>
              <a:rPr lang="en-KE" sz="2400" dirty="0">
                <a:effectLst/>
                <a:latin typeface="Times New Roman" panose="02020603050405020304" pitchFamily="18" charset="0"/>
                <a:ea typeface="Aldine401 BT"/>
                <a:cs typeface="Times New Roman" panose="02020603050405020304" pitchFamily="18" charset="0"/>
              </a:rPr>
              <a:t>Creating a framework on the theatrical basis will enhance investigations to arrive at a particular stand for or against a phenomenon. </a:t>
            </a:r>
          </a:p>
          <a:p>
            <a:r>
              <a:rPr lang="en-KE" sz="2400" dirty="0">
                <a:effectLst/>
                <a:latin typeface="Times New Roman" panose="02020603050405020304" pitchFamily="18" charset="0"/>
                <a:ea typeface="Aldine401 BT"/>
                <a:cs typeface="Times New Roman" panose="02020603050405020304" pitchFamily="18" charset="0"/>
              </a:rPr>
              <a:t>Research is using the scientific method for careful consideration of study regarding a specific problem or concern. </a:t>
            </a:r>
          </a:p>
          <a:p>
            <a:r>
              <a:rPr lang="en-KE" sz="2400" dirty="0">
                <a:effectLst/>
                <a:latin typeface="Times New Roman" panose="02020603050405020304" pitchFamily="18" charset="0"/>
                <a:ea typeface="Aldine401 BT"/>
                <a:cs typeface="Times New Roman" panose="02020603050405020304" pitchFamily="18" charset="0"/>
              </a:rPr>
              <a:t>The theoretical framework is vital to all researches to clarify the implicit theory in a manner that is more clearly defined. </a:t>
            </a:r>
          </a:p>
          <a:p>
            <a:r>
              <a:rPr lang="en-KE" sz="2400" dirty="0">
                <a:effectLst/>
                <a:latin typeface="Times New Roman" panose="02020603050405020304" pitchFamily="18" charset="0"/>
                <a:ea typeface="Aldine401 BT"/>
                <a:cs typeface="Times New Roman" panose="02020603050405020304" pitchFamily="18" charset="0"/>
              </a:rPr>
              <a:t>It may also guide researchers to consider their limitations and alternative theories that challenge their perspective.  </a:t>
            </a:r>
          </a:p>
          <a:p>
            <a:r>
              <a:rPr lang="en-US" sz="2400" dirty="0">
                <a:effectLst/>
                <a:latin typeface="Times New Roman" panose="02020603050405020304" pitchFamily="18" charset="0"/>
                <a:ea typeface="Aldine401 BT"/>
                <a:cs typeface="Times New Roman" panose="02020603050405020304" pitchFamily="18" charset="0"/>
              </a:rPr>
              <a:t>The theoretical framework helps the researcher to</a:t>
            </a:r>
            <a:r>
              <a:rPr lang="en-KE" sz="2400" dirty="0">
                <a:effectLst/>
                <a:latin typeface="Times New Roman" panose="02020603050405020304" pitchFamily="18" charset="0"/>
                <a:ea typeface="Aldine401 BT"/>
                <a:cs typeface="Times New Roman" panose="02020603050405020304" pitchFamily="18" charset="0"/>
              </a:rPr>
              <a:t> better understand the research problem.</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931755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4DC503-4B6B-79C4-F41D-3DD8FD308369}"/>
              </a:ext>
            </a:extLst>
          </p:cNvPr>
          <p:cNvSpPr>
            <a:spLocks noGrp="1"/>
          </p:cNvSpPr>
          <p:nvPr>
            <p:ph idx="1"/>
          </p:nvPr>
        </p:nvSpPr>
        <p:spPr>
          <a:xfrm>
            <a:off x="1371600" y="462455"/>
            <a:ext cx="9601200" cy="5538951"/>
          </a:xfrm>
        </p:spPr>
        <p:txBody>
          <a:bodyPr>
            <a:normAutofit fontScale="92500" lnSpcReduction="10000"/>
          </a:bodyPr>
          <a:lstStyle/>
          <a:p>
            <a:pPr>
              <a:lnSpc>
                <a:spcPct val="200000"/>
              </a:lnSpc>
              <a:spcAft>
                <a:spcPts val="1400"/>
              </a:spcAft>
            </a:pPr>
            <a:r>
              <a:rPr lang="en-KE" sz="1800" dirty="0">
                <a:effectLst/>
                <a:latin typeface="Times New Roman" panose="02020603050405020304" pitchFamily="18" charset="0"/>
                <a:ea typeface="Aldine401 BT"/>
                <a:cs typeface="Times New Roman" panose="02020603050405020304" pitchFamily="18" charset="0"/>
              </a:rPr>
              <a:t>The theoretical framework is one of the most important aspects in the research process, yet</a:t>
            </a:r>
            <a:r>
              <a:rPr lang="en-US" sz="1800" dirty="0">
                <a:effectLst/>
                <a:latin typeface="Times New Roman" panose="02020603050405020304" pitchFamily="18" charset="0"/>
                <a:ea typeface="Aldine401 BT"/>
                <a:cs typeface="Times New Roman" panose="02020603050405020304" pitchFamily="18" charset="0"/>
              </a:rPr>
              <a:t> it</a:t>
            </a:r>
            <a:r>
              <a:rPr lang="en-KE" sz="1800" dirty="0">
                <a:effectLst/>
                <a:latin typeface="Times New Roman" panose="02020603050405020304" pitchFamily="18" charset="0"/>
                <a:ea typeface="Aldine401 BT"/>
                <a:cs typeface="Times New Roman" panose="02020603050405020304" pitchFamily="18" charset="0"/>
              </a:rPr>
              <a:t> is often misunderstood by </a:t>
            </a:r>
            <a:r>
              <a:rPr lang="en-US" sz="1800" dirty="0">
                <a:effectLst/>
                <a:latin typeface="Times New Roman" panose="02020603050405020304" pitchFamily="18" charset="0"/>
                <a:ea typeface="Aldine401 BT"/>
                <a:cs typeface="Times New Roman" panose="02020603050405020304" pitchFamily="18" charset="0"/>
              </a:rPr>
              <a:t>many</a:t>
            </a:r>
            <a:r>
              <a:rPr lang="en-KE" sz="1800" dirty="0">
                <a:effectLst/>
                <a:latin typeface="Times New Roman" panose="02020603050405020304" pitchFamily="18" charset="0"/>
                <a:ea typeface="Aldine401 BT"/>
                <a:cs typeface="Times New Roman" panose="02020603050405020304" pitchFamily="18" charset="0"/>
              </a:rPr>
              <a:t> researchers as they prepare their research proposals for their study. The importance of theory-driven thinking is emphasized in relation to the selection of a topic, the development of research questions, the conceptualization of the literature review, the design approach, and the analysis plan for the proposed study. </a:t>
            </a:r>
          </a:p>
          <a:p>
            <a:pPr>
              <a:lnSpc>
                <a:spcPct val="200000"/>
              </a:lnSpc>
              <a:spcAft>
                <a:spcPts val="1400"/>
              </a:spcAft>
            </a:pPr>
            <a:r>
              <a:rPr lang="en-KE" sz="1800" dirty="0">
                <a:effectLst/>
                <a:latin typeface="Times New Roman" panose="02020603050405020304" pitchFamily="18" charset="0"/>
                <a:ea typeface="Aldine401 BT"/>
                <a:cs typeface="Times New Roman" panose="02020603050405020304" pitchFamily="18" charset="0"/>
              </a:rPr>
              <a:t>The importance of utilizing a theoretical framework in any research study cannot be stressed enough. The theoretical framework is the foundation from which all knowledge is constructed for a research study. It serves as the structure and support for the rationale for the study, the problem statement, the purpose, the significance, and the research questions. It provides a grounding base, or an anchor, for the literature review, and most importantly, the methods and analysis.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1400"/>
              </a:spcAft>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193398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E3DD7-B6C0-C2D8-EB51-E1DFDBC7E1A1}"/>
              </a:ext>
            </a:extLst>
          </p:cNvPr>
          <p:cNvSpPr>
            <a:spLocks noGrp="1"/>
          </p:cNvSpPr>
          <p:nvPr>
            <p:ph type="title"/>
          </p:nvPr>
        </p:nvSpPr>
        <p:spPr>
          <a:xfrm>
            <a:off x="838200" y="365125"/>
            <a:ext cx="10515600" cy="885605"/>
          </a:xfrm>
        </p:spPr>
        <p:txBody>
          <a:bodyPr>
            <a:normAutofit fontScale="90000"/>
          </a:bodyPr>
          <a:lstStyle/>
          <a:p>
            <a:r>
              <a:rPr lang="en-US" sz="3200" b="1" dirty="0">
                <a:solidFill>
                  <a:srgbClr val="000000"/>
                </a:solidFill>
                <a:effectLst/>
                <a:latin typeface="Arial" panose="020B0604020202020204" pitchFamily="34" charset="0"/>
                <a:ea typeface="Aldine401 BT"/>
                <a:cs typeface="Times New Roman" panose="02020603050405020304" pitchFamily="18" charset="0"/>
              </a:rPr>
              <a:t>The Conceptual Framework</a:t>
            </a:r>
            <a:br>
              <a:rPr lang="en-KE" sz="3200" dirty="0">
                <a:effectLst/>
                <a:latin typeface="Calibri" panose="020F0502020204030204" pitchFamily="34" charset="0"/>
                <a:ea typeface="Calibri" panose="020F0502020204030204" pitchFamily="34" charset="0"/>
                <a:cs typeface="Times New Roman" panose="02020603050405020304" pitchFamily="18" charset="0"/>
              </a:rPr>
            </a:br>
            <a:endParaRPr lang="en-KE" sz="3200" dirty="0"/>
          </a:p>
        </p:txBody>
      </p:sp>
      <p:sp>
        <p:nvSpPr>
          <p:cNvPr id="3" name="Content Placeholder 2">
            <a:extLst>
              <a:ext uri="{FF2B5EF4-FFF2-40B4-BE49-F238E27FC236}">
                <a16:creationId xmlns:a16="http://schemas.microsoft.com/office/drawing/2014/main" id="{77762F9B-9F3F-8129-0953-65D0D15EFB38}"/>
              </a:ext>
            </a:extLst>
          </p:cNvPr>
          <p:cNvSpPr>
            <a:spLocks noGrp="1"/>
          </p:cNvSpPr>
          <p:nvPr>
            <p:ph idx="1"/>
          </p:nvPr>
        </p:nvSpPr>
        <p:spPr>
          <a:xfrm>
            <a:off x="838200" y="1250731"/>
            <a:ext cx="10515600" cy="4926232"/>
          </a:xfrm>
        </p:spPr>
        <p:txBody>
          <a:bodyPr>
            <a:normAutofit/>
          </a:bodyPr>
          <a:lstStyle/>
          <a:p>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conceptual framework represents the researcher’s synthesis of the literature on how to explain a phenomenon. </a:t>
            </a:r>
          </a:p>
          <a:p>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maps out the actions required in the course of the study, given his previous knowledge of other researchers’ point of view and his observations on the subject of research.</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 conceptual framework is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basically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researcher’s understanding of how the particular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variables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his study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relate to one another</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Thus, it identifies the variables required in the research investigation. The conceptual framework “sets the stage” to present the particular research question that drives the investigation being reported based on the problem statement. </a:t>
            </a:r>
          </a:p>
          <a:p>
            <a:pPr marL="0" indent="0">
              <a:buNone/>
            </a:pPr>
            <a:endParaRPr lang="en-KE" dirty="0"/>
          </a:p>
        </p:txBody>
      </p:sp>
    </p:spTree>
    <p:extLst>
      <p:ext uri="{BB962C8B-B14F-4D97-AF65-F5344CB8AC3E}">
        <p14:creationId xmlns:p14="http://schemas.microsoft.com/office/powerpoint/2010/main" val="6992122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96CA80-CE90-26F6-8948-C0A5429F209C}"/>
              </a:ext>
            </a:extLst>
          </p:cNvPr>
          <p:cNvSpPr>
            <a:spLocks noGrp="1"/>
          </p:cNvSpPr>
          <p:nvPr>
            <p:ph idx="1"/>
          </p:nvPr>
        </p:nvSpPr>
        <p:spPr>
          <a:xfrm>
            <a:off x="838200" y="840828"/>
            <a:ext cx="10515600" cy="5336135"/>
          </a:xfrm>
        </p:spPr>
        <p:txBody>
          <a:bodyPr>
            <a:normAutofit/>
          </a:bodyPr>
          <a:lstStyle/>
          <a:p>
            <a:pPr>
              <a:lnSpc>
                <a:spcPct val="200000"/>
              </a:lnSpc>
              <a:spcAft>
                <a:spcPts val="1200"/>
              </a:spcAf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problem statement of a thesis gives the context and the issues that caused the researcher to conduct the study.</a:t>
            </a:r>
            <a:endParaRPr lang="en-KE"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200000"/>
              </a:lnSpc>
              <a:spcAft>
                <a:spcPts val="1200"/>
              </a:spcAf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conceptual framework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 closely related to</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much broader framework called a theoretical framework. The latter draws support from time-tested theories that embody many researchers’ findings on why and how a particular phenomenon occurs.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172266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8DFA2-E00F-CF99-3D0E-1F33A58D06A0}"/>
              </a:ext>
            </a:extLst>
          </p:cNvPr>
          <p:cNvSpPr>
            <a:spLocks noGrp="1"/>
          </p:cNvSpPr>
          <p:nvPr>
            <p:ph type="title"/>
          </p:nvPr>
        </p:nvSpPr>
        <p:spPr>
          <a:xfrm>
            <a:off x="838200" y="365125"/>
            <a:ext cx="10515600" cy="854075"/>
          </a:xfrm>
        </p:spPr>
        <p:txBody>
          <a:bodyPr>
            <a:normAutofit fontScale="90000"/>
          </a:bodyPr>
          <a:lstStyle/>
          <a:p>
            <a:pPr fontAlgn="base">
              <a:lnSpc>
                <a:spcPct val="150000"/>
              </a:lnSpc>
            </a:pPr>
            <a:r>
              <a:rPr lang="en-US" sz="31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Steps in preparing the Conceptual Framework</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4B137F39-FB8A-1F7A-D3A8-89CDC0BEA35F}"/>
              </a:ext>
            </a:extLst>
          </p:cNvPr>
          <p:cNvSpPr>
            <a:spLocks noGrp="1"/>
          </p:cNvSpPr>
          <p:nvPr>
            <p:ph idx="1"/>
          </p:nvPr>
        </p:nvSpPr>
        <p:spPr>
          <a:xfrm>
            <a:off x="838200" y="1219200"/>
            <a:ext cx="10515600" cy="4957763"/>
          </a:xfrm>
        </p:spPr>
        <p:txBody>
          <a:bodyPr>
            <a:normAutofit/>
          </a:bodyPr>
          <a:lstStyle/>
          <a:p>
            <a:pPr marL="342900" lvl="0" indent="-342900" fontAlgn="base">
              <a:lnSpc>
                <a:spcPct val="150000"/>
              </a:lnSpc>
              <a:buFont typeface="+mj-lt"/>
              <a:buAutoNum type="arabicPeriod"/>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Choose the topic:</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Decide on what your research topic</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will be</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topic should be within your field of specialization.</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50000"/>
              </a:lnSpc>
              <a:buFont typeface="+mj-lt"/>
              <a:buAutoNum type="arabicPeriod"/>
            </a:pPr>
            <a:r>
              <a:rPr lang="en-US" sz="2400" b="1" dirty="0">
                <a:solidFill>
                  <a:srgbClr val="000000"/>
                </a:solidFill>
                <a:effectLst/>
                <a:latin typeface="Times New Roman" panose="02020603050405020304" pitchFamily="18" charset="0"/>
                <a:ea typeface="Times New Roman" panose="02020603050405020304" pitchFamily="18" charset="0"/>
              </a:rPr>
              <a:t>Do a literature Review:</a:t>
            </a:r>
            <a:r>
              <a:rPr lang="en-US" sz="2400" dirty="0">
                <a:solidFill>
                  <a:srgbClr val="000000"/>
                </a:solidFill>
                <a:effectLst/>
                <a:latin typeface="Times New Roman" panose="02020603050405020304" pitchFamily="18" charset="0"/>
                <a:ea typeface="Times New Roman" panose="02020603050405020304" pitchFamily="18" charset="0"/>
              </a:rPr>
              <a:t> </a:t>
            </a:r>
            <a:r>
              <a:rPr lang="en-KE" sz="2400" dirty="0">
                <a:solidFill>
                  <a:srgbClr val="000000"/>
                </a:solidFill>
                <a:effectLst/>
                <a:latin typeface="Times New Roman" panose="02020603050405020304" pitchFamily="18" charset="0"/>
                <a:ea typeface="Times New Roman" panose="02020603050405020304" pitchFamily="18" charset="0"/>
              </a:rPr>
              <a:t>Review relevant and updated research on the theme that you decide to work on after scrutiny of the issue at hand. Preferably use </a:t>
            </a:r>
            <a:r>
              <a:rPr lang="en-US" sz="2400" dirty="0">
                <a:solidFill>
                  <a:srgbClr val="000000"/>
                </a:solidFill>
                <a:effectLst/>
                <a:latin typeface="Times New Roman" panose="02020603050405020304" pitchFamily="18" charset="0"/>
                <a:ea typeface="Times New Roman" panose="02020603050405020304" pitchFamily="18" charset="0"/>
              </a:rPr>
              <a:t>peer reviewed </a:t>
            </a:r>
            <a:r>
              <a:rPr lang="en-KE" sz="2400" dirty="0">
                <a:solidFill>
                  <a:srgbClr val="000000"/>
                </a:solidFill>
                <a:effectLst/>
                <a:latin typeface="Times New Roman" panose="02020603050405020304" pitchFamily="18" charset="0"/>
                <a:ea typeface="Times New Roman" panose="02020603050405020304" pitchFamily="18" charset="0"/>
              </a:rPr>
              <a:t>and well-known scientific journals as these are reliable sources of information.</a:t>
            </a:r>
            <a:endParaRPr lang="en-KE" sz="24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mj-lt"/>
              <a:buAutoNum type="arabicPeriod"/>
            </a:pPr>
            <a:r>
              <a:rPr lang="en-US" sz="2400" b="1" dirty="0">
                <a:solidFill>
                  <a:srgbClr val="000000"/>
                </a:solidFill>
                <a:effectLst/>
                <a:latin typeface="Times New Roman" panose="02020603050405020304" pitchFamily="18" charset="0"/>
                <a:ea typeface="Times New Roman" panose="02020603050405020304" pitchFamily="18" charset="0"/>
              </a:rPr>
              <a:t>Identify the key variables:</a:t>
            </a:r>
            <a:r>
              <a:rPr lang="en-US" sz="2400" dirty="0">
                <a:solidFill>
                  <a:srgbClr val="000000"/>
                </a:solidFill>
                <a:effectLst/>
                <a:latin typeface="Times New Roman" panose="02020603050405020304" pitchFamily="18" charset="0"/>
                <a:ea typeface="Times New Roman" panose="02020603050405020304" pitchFamily="18" charset="0"/>
              </a:rPr>
              <a:t> </a:t>
            </a:r>
            <a:r>
              <a:rPr lang="en-KE" sz="2400" dirty="0">
                <a:solidFill>
                  <a:srgbClr val="000000"/>
                </a:solidFill>
                <a:effectLst/>
                <a:latin typeface="Times New Roman" panose="02020603050405020304" pitchFamily="18" charset="0"/>
                <a:ea typeface="Times New Roman" panose="02020603050405020304" pitchFamily="18" charset="0"/>
              </a:rPr>
              <a:t>Identify the specific variables described in the literature and figure out how these are related. </a:t>
            </a:r>
            <a:endParaRPr lang="en-KE"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382846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E489A0-3BF1-8826-BCB9-BFFAA9EA7249}"/>
              </a:ext>
            </a:extLst>
          </p:cNvPr>
          <p:cNvSpPr>
            <a:spLocks noGrp="1"/>
          </p:cNvSpPr>
          <p:nvPr>
            <p:ph idx="1"/>
          </p:nvPr>
        </p:nvSpPr>
        <p:spPr>
          <a:xfrm>
            <a:off x="838200" y="935421"/>
            <a:ext cx="10515600" cy="5241542"/>
          </a:xfrm>
        </p:spPr>
        <p:txBody>
          <a:bodyPr>
            <a:normAutofit/>
          </a:bodyPr>
          <a:lstStyle/>
          <a:p>
            <a:pPr marL="0" indent="0">
              <a:buNone/>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Generate the Conceptual Framework:</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Build your conceptual framework using the variables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 have identified</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Your problem statement serves as a reference for constructing it. </a:t>
            </a:r>
          </a:p>
          <a:p>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effect, your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research</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will attempt to answer the question that other researchers have not explained yet. Your research should address a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knowledge gap. </a:t>
            </a:r>
          </a:p>
          <a:p>
            <a:r>
              <a:rPr lang="en-KE" sz="2400" spc="6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en-KE" sz="2400" b="1" spc="6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variable</a:t>
            </a:r>
            <a:r>
              <a:rPr lang="en-KE" sz="2400" spc="6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an attribute of an item of analysis in research</a:t>
            </a:r>
            <a:r>
              <a:rPr lang="en-US" sz="2400" spc="6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2400" spc="6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types of variables in research can be categorized into: </a:t>
            </a:r>
            <a:r>
              <a:rPr lang="en-KE" sz="2400" b="1" spc="6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independent vs. dependent</a:t>
            </a:r>
            <a:r>
              <a:rPr lang="en-KE" sz="2400" spc="6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r>
              <a:rPr lang="en-KE" sz="2400" spc="6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variable is a trait of an item of analysis in research. Types of variables in research are imperative, as they describe and </a:t>
            </a:r>
            <a:r>
              <a:rPr lang="en-KE" sz="2400" b="1" spc="6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measure places, people, ideas</a:t>
            </a:r>
            <a:r>
              <a:rPr lang="en-KE" sz="2400" spc="6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or </a:t>
            </a:r>
            <a:r>
              <a:rPr lang="en-KE" sz="2400" b="1" spc="6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other research objects</a:t>
            </a:r>
            <a:r>
              <a:rPr lang="en-KE" sz="2400" spc="6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There are many types of variables in research. Therefore, you must choose the right types of variables in research for your study.</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2199106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8E5B0-5CAD-61A5-5996-CDDF64834960}"/>
              </a:ext>
            </a:extLst>
          </p:cNvPr>
          <p:cNvSpPr>
            <a:spLocks noGrp="1"/>
          </p:cNvSpPr>
          <p:nvPr>
            <p:ph type="title"/>
          </p:nvPr>
        </p:nvSpPr>
        <p:spPr>
          <a:xfrm>
            <a:off x="838200" y="365126"/>
            <a:ext cx="10515600" cy="885606"/>
          </a:xfrm>
        </p:spPr>
        <p:txBody>
          <a:bodyPr>
            <a:normAutofit/>
          </a:bodyPr>
          <a:lstStyle/>
          <a:p>
            <a:r>
              <a:rPr lang="en-KE" sz="2800" b="1" dirty="0">
                <a:latin typeface="Arial" panose="020B0604020202020204" pitchFamily="34" charset="0"/>
                <a:cs typeface="Arial" panose="020B0604020202020204" pitchFamily="34" charset="0"/>
              </a:rPr>
              <a:t>Example</a:t>
            </a:r>
          </a:p>
        </p:txBody>
      </p:sp>
      <p:sp>
        <p:nvSpPr>
          <p:cNvPr id="3" name="Content Placeholder 2">
            <a:extLst>
              <a:ext uri="{FF2B5EF4-FFF2-40B4-BE49-F238E27FC236}">
                <a16:creationId xmlns:a16="http://schemas.microsoft.com/office/drawing/2014/main" id="{16E7ACB6-7600-9339-4DA1-3AD0801C431F}"/>
              </a:ext>
            </a:extLst>
          </p:cNvPr>
          <p:cNvSpPr>
            <a:spLocks noGrp="1"/>
          </p:cNvSpPr>
          <p:nvPr>
            <p:ph idx="1"/>
          </p:nvPr>
        </p:nvSpPr>
        <p:spPr>
          <a:xfrm>
            <a:off x="838200" y="966952"/>
            <a:ext cx="10515600" cy="5210011"/>
          </a:xfrm>
        </p:spPr>
        <p:txBody>
          <a:bodyPr>
            <a:normAutofit lnSpcReduction="10000"/>
          </a:bodyPr>
          <a:lstStyle/>
          <a:p>
            <a:pPr marL="0" indent="0" algn="just">
              <a:lnSpc>
                <a:spcPct val="150000"/>
              </a:lnSpc>
              <a:buNone/>
            </a:pPr>
            <a:r>
              <a:rPr lang="en-US" sz="1900" dirty="0">
                <a:solidFill>
                  <a:srgbClr val="000000"/>
                </a:solidFill>
                <a:effectLst/>
                <a:latin typeface="Times New Roman" panose="02020603050405020304" pitchFamily="18" charset="0"/>
                <a:ea typeface="Aldine401 BT"/>
                <a:cs typeface="Times New Roman" panose="02020603050405020304" pitchFamily="18" charset="0"/>
              </a:rPr>
              <a:t>Let us look at the following example: </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900" dirty="0">
                <a:solidFill>
                  <a:srgbClr val="000000"/>
                </a:solidFill>
                <a:effectLst/>
                <a:latin typeface="Times New Roman" panose="02020603050405020304" pitchFamily="18" charset="0"/>
                <a:ea typeface="Aldine401 BT"/>
                <a:cs typeface="Times New Roman" panose="02020603050405020304" pitchFamily="18" charset="0"/>
              </a:rPr>
              <a:t>Company X is struggling with the problem that </a:t>
            </a:r>
            <a:r>
              <a:rPr lang="en-US" sz="1900" dirty="0">
                <a:solidFill>
                  <a:srgbClr val="000000"/>
                </a:solidFill>
                <a:effectLst/>
                <a:latin typeface="Times New Roman" panose="02020603050405020304" pitchFamily="18" charset="0"/>
                <a:ea typeface="Aldine401 BT"/>
                <a:cs typeface="Times New Roman" panose="02020603050405020304" pitchFamily="18" charset="0"/>
              </a:rPr>
              <a:t>they do not have a very good social media presence which  has subsequently been affecting their brand</a:t>
            </a:r>
            <a:r>
              <a:rPr lang="en-KE" sz="1900" dirty="0">
                <a:solidFill>
                  <a:srgbClr val="000000"/>
                </a:solidFill>
                <a:effectLst/>
                <a:latin typeface="Times New Roman" panose="02020603050405020304" pitchFamily="18" charset="0"/>
                <a:ea typeface="Aldine401 BT"/>
                <a:cs typeface="Times New Roman" panose="02020603050405020304" pitchFamily="18" charset="0"/>
              </a:rPr>
              <a:t>. Management wants to increase </a:t>
            </a:r>
            <a:r>
              <a:rPr lang="en-US" sz="1900" dirty="0">
                <a:solidFill>
                  <a:srgbClr val="000000"/>
                </a:solidFill>
                <a:effectLst/>
                <a:latin typeface="Times New Roman" panose="02020603050405020304" pitchFamily="18" charset="0"/>
                <a:ea typeface="Aldine401 BT"/>
                <a:cs typeface="Times New Roman" panose="02020603050405020304" pitchFamily="18" charset="0"/>
              </a:rPr>
              <a:t>their social media presence</a:t>
            </a:r>
            <a:r>
              <a:rPr lang="en-KE" sz="1900" dirty="0">
                <a:solidFill>
                  <a:srgbClr val="000000"/>
                </a:solidFill>
                <a:effectLst/>
                <a:latin typeface="Times New Roman" panose="02020603050405020304" pitchFamily="18" charset="0"/>
                <a:ea typeface="Aldine401 BT"/>
                <a:cs typeface="Times New Roman" panose="02020603050405020304" pitchFamily="18" charset="0"/>
              </a:rPr>
              <a:t> and believes that </a:t>
            </a:r>
            <a:r>
              <a:rPr lang="en-US" sz="1900" dirty="0">
                <a:solidFill>
                  <a:srgbClr val="000000"/>
                </a:solidFill>
                <a:effectLst/>
                <a:latin typeface="Times New Roman" panose="02020603050405020304" pitchFamily="18" charset="0"/>
                <a:ea typeface="Aldine401 BT"/>
                <a:cs typeface="Times New Roman" panose="02020603050405020304" pitchFamily="18" charset="0"/>
              </a:rPr>
              <a:t>this will have a positive impact on their brand.</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900" dirty="0">
                <a:solidFill>
                  <a:srgbClr val="000000"/>
                </a:solidFill>
                <a:effectLst/>
                <a:latin typeface="Times New Roman" panose="02020603050405020304" pitchFamily="18" charset="0"/>
                <a:ea typeface="Aldine401 BT"/>
                <a:cs typeface="Times New Roman" panose="02020603050405020304" pitchFamily="18" charset="0"/>
              </a:rPr>
              <a:t>To investigate this problem, you have identified and plan to focus on the following problem statement, objective, and research questions:</a:t>
            </a:r>
          </a:p>
          <a:p>
            <a:pPr algn="just">
              <a:lnSpc>
                <a:spcPct val="150000"/>
              </a:lnSpc>
            </a:pPr>
            <a:r>
              <a:rPr lang="en-US" sz="1900" b="1" kern="1400" spc="0" dirty="0">
                <a:effectLst/>
                <a:latin typeface="Times New Roman" panose="02020603050405020304" pitchFamily="18" charset="0"/>
                <a:ea typeface="Aldine401 BT"/>
                <a:cs typeface="Calibri" panose="020F0502020204030204" pitchFamily="34" charset="0"/>
              </a:rPr>
              <a:t>Problem:</a:t>
            </a:r>
            <a:r>
              <a:rPr lang="en-US" sz="1900" kern="1400" spc="0" dirty="0">
                <a:effectLst/>
                <a:latin typeface="Times New Roman" panose="02020603050405020304" pitchFamily="18" charset="0"/>
                <a:ea typeface="Aldine401 BT"/>
                <a:cs typeface="Calibri" panose="020F0502020204030204" pitchFamily="34" charset="0"/>
              </a:rPr>
              <a:t> A poor social media presence is affecting the promotion of the brand.</a:t>
            </a:r>
            <a:endParaRPr lang="en-KE" sz="1900" kern="1400" spc="-50" dirty="0">
              <a:effectLst/>
              <a:latin typeface="Cambria" panose="02040503050406030204" pitchFamily="18" charset="0"/>
              <a:ea typeface="Times New Roman" panose="02020603050405020304" pitchFamily="18" charset="0"/>
              <a:cs typeface="Calibri" panose="020F0502020204030204" pitchFamily="34" charset="0"/>
            </a:endParaRPr>
          </a:p>
          <a:p>
            <a:pPr algn="just">
              <a:lnSpc>
                <a:spcPct val="150000"/>
              </a:lnSpc>
            </a:pPr>
            <a:r>
              <a:rPr lang="en-US" sz="1900" b="1" kern="1400" spc="0" dirty="0">
                <a:effectLst/>
                <a:latin typeface="Times New Roman" panose="02020603050405020304" pitchFamily="18" charset="0"/>
                <a:ea typeface="Aldine401 BT"/>
                <a:cs typeface="Calibri" panose="020F0502020204030204" pitchFamily="34" charset="0"/>
              </a:rPr>
              <a:t>Objective:</a:t>
            </a:r>
            <a:r>
              <a:rPr lang="en-US" sz="1900" kern="1400" spc="0" dirty="0">
                <a:effectLst/>
                <a:latin typeface="Times New Roman" panose="02020603050405020304" pitchFamily="18" charset="0"/>
                <a:ea typeface="Aldine401 BT"/>
                <a:cs typeface="Calibri" panose="020F0502020204030204" pitchFamily="34" charset="0"/>
              </a:rPr>
              <a:t> To increase brand awareness.</a:t>
            </a:r>
            <a:endParaRPr lang="en-KE" sz="1900" kern="1400" spc="-50" dirty="0">
              <a:effectLst/>
              <a:latin typeface="Cambria" panose="02040503050406030204" pitchFamily="18" charset="0"/>
              <a:ea typeface="Times New Roman" panose="02020603050405020304" pitchFamily="18" charset="0"/>
              <a:cs typeface="Calibri" panose="020F0502020204030204" pitchFamily="34" charset="0"/>
            </a:endParaRPr>
          </a:p>
          <a:p>
            <a:pPr algn="just">
              <a:lnSpc>
                <a:spcPct val="150000"/>
              </a:lnSpc>
            </a:pPr>
            <a:r>
              <a:rPr lang="en-KE" sz="1900" b="1" dirty="0">
                <a:solidFill>
                  <a:srgbClr val="000000"/>
                </a:solidFill>
                <a:effectLst/>
                <a:latin typeface="Times New Roman" panose="02020603050405020304" pitchFamily="18" charset="0"/>
                <a:ea typeface="Aldine401 BT"/>
                <a:cs typeface="Times New Roman" panose="02020603050405020304" pitchFamily="18" charset="0"/>
              </a:rPr>
              <a:t>Research question:</a:t>
            </a:r>
            <a:r>
              <a:rPr lang="en-KE" sz="1900" dirty="0">
                <a:solidFill>
                  <a:srgbClr val="000000"/>
                </a:solidFill>
                <a:effectLst/>
                <a:latin typeface="Times New Roman" panose="02020603050405020304" pitchFamily="18" charset="0"/>
                <a:ea typeface="Aldine401 BT"/>
                <a:cs typeface="Times New Roman" panose="02020603050405020304" pitchFamily="18" charset="0"/>
              </a:rPr>
              <a:t> How </a:t>
            </a:r>
            <a:r>
              <a:rPr lang="en-US" sz="1900" dirty="0">
                <a:solidFill>
                  <a:srgbClr val="000000"/>
                </a:solidFill>
                <a:effectLst/>
                <a:latin typeface="Times New Roman" panose="02020603050405020304" pitchFamily="18" charset="0"/>
                <a:ea typeface="Aldine401 BT"/>
                <a:cs typeface="Times New Roman" panose="02020603050405020304" pitchFamily="18" charset="0"/>
              </a:rPr>
              <a:t>has social media presence been used to promote brand awareness of company X</a:t>
            </a:r>
            <a:r>
              <a:rPr lang="en-KE" sz="1900" dirty="0">
                <a:solidFill>
                  <a:srgbClr val="000000"/>
                </a:solidFill>
                <a:effectLst/>
                <a:latin typeface="Times New Roman" panose="02020603050405020304" pitchFamily="18" charset="0"/>
                <a:ea typeface="Aldine401 BT"/>
                <a:cs typeface="Times New Roman" panose="02020603050405020304" pitchFamily="18" charset="0"/>
              </a:rPr>
              <a:t>?</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993280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53195D-3E95-6134-F146-C3728A9DB46C}"/>
              </a:ext>
            </a:extLst>
          </p:cNvPr>
          <p:cNvSpPr>
            <a:spLocks noGrp="1"/>
          </p:cNvSpPr>
          <p:nvPr>
            <p:ph idx="1"/>
          </p:nvPr>
        </p:nvSpPr>
        <p:spPr>
          <a:xfrm>
            <a:off x="838200" y="861848"/>
            <a:ext cx="10515600" cy="5315115"/>
          </a:xfrm>
        </p:spPr>
        <p:txBody>
          <a:bodyPr/>
          <a:lstStyle/>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 concepts of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a:t>
            </a:r>
            <a:r>
              <a:rPr lang="en-US" sz="2400" b="1" dirty="0">
                <a:solidFill>
                  <a:srgbClr val="000000"/>
                </a:solidFill>
                <a:effectLst/>
                <a:latin typeface="Times New Roman" panose="02020603050405020304" pitchFamily="18" charset="0"/>
                <a:ea typeface="Aldine401 BT"/>
                <a:cs typeface="Times New Roman" panose="02020603050405020304" pitchFamily="18" charset="0"/>
              </a:rPr>
              <a:t>brand awareness”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and “</a:t>
            </a:r>
            <a:r>
              <a:rPr lang="en-US" sz="2400" b="1" dirty="0">
                <a:solidFill>
                  <a:srgbClr val="000000"/>
                </a:solidFill>
                <a:effectLst/>
                <a:latin typeface="Times New Roman" panose="02020603050405020304" pitchFamily="18" charset="0"/>
                <a:ea typeface="Aldine401 BT"/>
                <a:cs typeface="Times New Roman" panose="02020603050405020304" pitchFamily="18" charset="0"/>
              </a:rPr>
              <a:t>social media presence</a:t>
            </a:r>
            <a:r>
              <a:rPr lang="en-KE" sz="2400" b="1" dirty="0">
                <a:solidFill>
                  <a:srgbClr val="000000"/>
                </a:solidFill>
                <a:effectLst/>
                <a:latin typeface="Times New Roman" panose="02020603050405020304" pitchFamily="18" charset="0"/>
                <a:ea typeface="Aldine401 BT"/>
                <a:cs typeface="Times New Roman" panose="02020603050405020304" pitchFamily="18" charset="0"/>
              </a:rPr>
              <a:t>”</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are clearly central to this study.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 theoretical framework will define these concepts and discuss theories about the relationship between them.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By conducting a thorough literature review, you can determine how other researchers have defined and drawn connections between these key concepts.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As you write the theoretical </a:t>
            </a:r>
            <a:r>
              <a:rPr lang="en-KE" sz="2400" dirty="0">
                <a:effectLst/>
                <a:latin typeface="Times New Roman" panose="02020603050405020304" pitchFamily="18" charset="0"/>
                <a:ea typeface="Aldine401 BT"/>
                <a:cs typeface="Times New Roman" panose="02020603050405020304" pitchFamily="18" charset="0"/>
              </a:rPr>
              <a:t>framework</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aim to compare and critically evaluate the approaches that different authors have proposed.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After discussing different models and theories, you establish the definitions that best fit your research and justify why this is the case. </a:t>
            </a:r>
          </a:p>
          <a:p>
            <a:endParaRPr lang="en-KE" dirty="0"/>
          </a:p>
        </p:txBody>
      </p:sp>
    </p:spTree>
    <p:extLst>
      <p:ext uri="{BB962C8B-B14F-4D97-AF65-F5344CB8AC3E}">
        <p14:creationId xmlns:p14="http://schemas.microsoft.com/office/powerpoint/2010/main" val="36737429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73B786-7E36-6965-2E6B-95868186FF45}"/>
              </a:ext>
            </a:extLst>
          </p:cNvPr>
          <p:cNvSpPr>
            <a:spLocks noGrp="1"/>
          </p:cNvSpPr>
          <p:nvPr>
            <p:ph idx="1"/>
          </p:nvPr>
        </p:nvSpPr>
        <p:spPr>
          <a:xfrm>
            <a:off x="838200" y="725214"/>
            <a:ext cx="10515600" cy="5451749"/>
          </a:xfrm>
        </p:spPr>
        <p:txBody>
          <a:bodyPr>
            <a:normAutofit fontScale="92500" lnSpcReduction="10000"/>
          </a:bodyPr>
          <a:lstStyle/>
          <a:p>
            <a:pPr marL="0" indent="0">
              <a:buNone/>
            </a:pPr>
            <a:endParaRPr lang="en-KE" sz="1800" dirty="0">
              <a:effectLst/>
              <a:latin typeface="Times New Roman" panose="02020603050405020304" pitchFamily="18" charset="0"/>
              <a:ea typeface="Aldine401 BT"/>
              <a:cs typeface="Times New Roman" panose="02020603050405020304" pitchFamily="18" charset="0"/>
            </a:endParaRPr>
          </a:p>
          <a:p>
            <a:pPr>
              <a:lnSpc>
                <a:spcPct val="200000"/>
              </a:lnSpc>
              <a:spcBef>
                <a:spcPts val="1600"/>
              </a:spcBef>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Make sure that you mention the most important theories related to your key concepts. If there is a well-established theory or model that you do</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not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want to apply to your own research, explain why it isn’t suitable for your purposes.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Bef>
                <a:spcPts val="1600"/>
              </a:spcBef>
            </a:pPr>
            <a:r>
              <a:rPr lang="en-KE" sz="2400" dirty="0">
                <a:effectLst/>
                <a:latin typeface="Times New Roman" panose="02020603050405020304" pitchFamily="18" charset="0"/>
                <a:ea typeface="Aldine401 BT"/>
                <a:cs typeface="Times New Roman" panose="02020603050405020304" pitchFamily="18" charset="0"/>
              </a:rPr>
              <a:t>The purpose of a </a:t>
            </a:r>
            <a:r>
              <a:rPr lang="en-KE" sz="2400" b="1" dirty="0">
                <a:effectLst/>
                <a:latin typeface="Times New Roman" panose="02020603050405020304" pitchFamily="18" charset="0"/>
                <a:ea typeface="Aldine401 BT"/>
                <a:cs typeface="Times New Roman" panose="02020603050405020304" pitchFamily="18" charset="0"/>
              </a:rPr>
              <a:t>theoretical framework</a:t>
            </a:r>
            <a:r>
              <a:rPr lang="en-KE" sz="2400" dirty="0">
                <a:effectLst/>
                <a:latin typeface="Times New Roman" panose="02020603050405020304" pitchFamily="18" charset="0"/>
                <a:ea typeface="Aldine401 BT"/>
                <a:cs typeface="Times New Roman" panose="02020603050405020304" pitchFamily="18" charset="0"/>
              </a:rPr>
              <a:t> is to help the researcher see clearly the variables of the study; it can provide him with a general framework for data analysis and it is essential in preparing a research proposal using descriptive and experimental methods.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2245799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2CDB0-6336-3751-D20F-B2377D9969DE}"/>
              </a:ext>
            </a:extLst>
          </p:cNvPr>
          <p:cNvSpPr>
            <a:spLocks noGrp="1"/>
          </p:cNvSpPr>
          <p:nvPr>
            <p:ph type="title"/>
          </p:nvPr>
        </p:nvSpPr>
        <p:spPr>
          <a:xfrm>
            <a:off x="838200" y="365126"/>
            <a:ext cx="10515600" cy="885606"/>
          </a:xfrm>
        </p:spPr>
        <p:txBody>
          <a:bodyPr>
            <a:normAutofit fontScale="90000"/>
          </a:bodyPr>
          <a:lstStyle/>
          <a:p>
            <a:r>
              <a:rPr lang="en-US" sz="3600" b="1" dirty="0">
                <a:solidFill>
                  <a:srgbClr val="000000"/>
                </a:solidFill>
                <a:effectLst/>
                <a:latin typeface="Arial" panose="020B0604020202020204" pitchFamily="34" charset="0"/>
                <a:ea typeface="Aldine401 BT"/>
                <a:cs typeface="Times New Roman" panose="02020603050405020304" pitchFamily="18" charset="0"/>
              </a:rPr>
              <a:t>Summary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2E289990-F59B-5D8B-A74A-40E610E7A2D5}"/>
              </a:ext>
            </a:extLst>
          </p:cNvPr>
          <p:cNvSpPr>
            <a:spLocks noGrp="1"/>
          </p:cNvSpPr>
          <p:nvPr>
            <p:ph idx="1"/>
          </p:nvPr>
        </p:nvSpPr>
        <p:spPr>
          <a:xfrm>
            <a:off x="838200" y="1124607"/>
            <a:ext cx="10515600" cy="5052356"/>
          </a:xfrm>
        </p:spPr>
        <p:txBody>
          <a:bodyPr>
            <a:normAutofit fontScale="92500" lnSpcReduction="10000"/>
          </a:bodyPr>
          <a:lstStyle/>
          <a:p>
            <a:pPr marL="0" indent="0">
              <a:lnSpc>
                <a:spcPct val="150000"/>
              </a:lnSpc>
              <a:buNone/>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In this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lesson we have discussed the following:</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Arial" panose="020B0604020202020204" pitchFamily="34" charset="0"/>
              <a:buChar char="•"/>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carrying out research, t</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heory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plays a major role because it</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allows the researcher to make links between the abstract and the concrete, the theoretical and the empirical, thought statements and observational statements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The theoretical framework plays a significant role in the study as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it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serves as the structure and support for the rationale for the study, the problem statement, the purpose, the significance, and the research questions.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 conceptual framework is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basically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researcher’s understanding of how particular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variables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study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relate to one another</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051637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22AA42-29F7-71A3-2B23-C9E9FD0AE67A}"/>
              </a:ext>
            </a:extLst>
          </p:cNvPr>
          <p:cNvSpPr>
            <a:spLocks noGrp="1"/>
          </p:cNvSpPr>
          <p:nvPr>
            <p:ph idx="1"/>
          </p:nvPr>
        </p:nvSpPr>
        <p:spPr>
          <a:xfrm>
            <a:off x="1371600" y="536028"/>
            <a:ext cx="9601200" cy="5331372"/>
          </a:xfrm>
        </p:spPr>
        <p:txBody>
          <a:bodyPr>
            <a:normAutofit fontScale="92500" lnSpcReduction="20000"/>
          </a:bodyPr>
          <a:lstStyle/>
          <a:p>
            <a:pPr>
              <a:lnSpc>
                <a:spcPct val="200000"/>
              </a:lnSpc>
              <a:spcAft>
                <a:spcPts val="1400"/>
              </a:spcAft>
            </a:pPr>
            <a:r>
              <a:rPr lang="en-KE" sz="2400" dirty="0"/>
              <a:t>We have also discussed the characterisitcs of a theory as well as how to evaluate a theory by looking at the qualities of a theory.</a:t>
            </a:r>
          </a:p>
          <a:p>
            <a:pPr>
              <a:lnSpc>
                <a:spcPct val="200000"/>
              </a:lnSpc>
              <a:spcAft>
                <a:spcPts val="1400"/>
              </a:spcAft>
            </a:pPr>
            <a:r>
              <a:rPr lang="en-KE" sz="2400" dirty="0"/>
              <a:t>We have also discussed the difference between the deductive and the inductive approach to the use of theory in research.</a:t>
            </a:r>
          </a:p>
          <a:p>
            <a:pPr>
              <a:lnSpc>
                <a:spcPct val="200000"/>
              </a:lnSpc>
              <a:spcAft>
                <a:spcPts val="1400"/>
              </a:spcAft>
            </a:pPr>
            <a:r>
              <a:rPr lang="en-KE" sz="2400" dirty="0"/>
              <a:t>Overall, we have noted that the use of theory in research is significant because </a:t>
            </a:r>
            <a:r>
              <a:rPr lang="en-KE" sz="2400" dirty="0">
                <a:latin typeface="Times New Roman" panose="02020603050405020304" pitchFamily="18" charset="0"/>
              </a:rPr>
              <a:t>a</a:t>
            </a:r>
            <a:r>
              <a:rPr lang="en-KE" sz="2400" dirty="0">
                <a:effectLst/>
                <a:latin typeface="Times New Roman" panose="02020603050405020304" pitchFamily="18" charset="0"/>
                <a:ea typeface="Aldine401 BT"/>
              </a:rPr>
              <a:t> theory gives the research study direction and it also plays a role in validating or disapproving a phenomenon. </a:t>
            </a:r>
          </a:p>
          <a:p>
            <a:endParaRPr lang="en-KE" sz="2400" dirty="0"/>
          </a:p>
          <a:p>
            <a:pPr marL="0" indent="0">
              <a:buNone/>
            </a:pPr>
            <a:endParaRPr lang="en-KE" dirty="0"/>
          </a:p>
        </p:txBody>
      </p:sp>
    </p:spTree>
    <p:extLst>
      <p:ext uri="{BB962C8B-B14F-4D97-AF65-F5344CB8AC3E}">
        <p14:creationId xmlns:p14="http://schemas.microsoft.com/office/powerpoint/2010/main" val="18724812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BE953-BF84-193C-E6A0-335C2F7AFDCA}"/>
              </a:ext>
            </a:extLst>
          </p:cNvPr>
          <p:cNvSpPr>
            <a:spLocks noGrp="1"/>
          </p:cNvSpPr>
          <p:nvPr>
            <p:ph type="title"/>
          </p:nvPr>
        </p:nvSpPr>
        <p:spPr>
          <a:xfrm>
            <a:off x="1371600" y="685800"/>
            <a:ext cx="9601200" cy="1174531"/>
          </a:xfrm>
        </p:spPr>
        <p:txBody>
          <a:bodyPr>
            <a:normAutofit/>
          </a:bodyPr>
          <a:lstStyle/>
          <a:p>
            <a:r>
              <a:rPr lang="en-KE" sz="3600" b="1" dirty="0">
                <a:latin typeface="Arial" panose="020B0604020202020204" pitchFamily="34" charset="0"/>
                <a:cs typeface="Arial" panose="020B0604020202020204" pitchFamily="34" charset="0"/>
              </a:rPr>
              <a:t>Questions</a:t>
            </a:r>
          </a:p>
        </p:txBody>
      </p:sp>
      <p:sp>
        <p:nvSpPr>
          <p:cNvPr id="3" name="Content Placeholder 2">
            <a:extLst>
              <a:ext uri="{FF2B5EF4-FFF2-40B4-BE49-F238E27FC236}">
                <a16:creationId xmlns:a16="http://schemas.microsoft.com/office/drawing/2014/main" id="{77CA0FEC-7923-C71A-BD0F-1242DE813335}"/>
              </a:ext>
            </a:extLst>
          </p:cNvPr>
          <p:cNvSpPr>
            <a:spLocks noGrp="1"/>
          </p:cNvSpPr>
          <p:nvPr>
            <p:ph idx="1"/>
          </p:nvPr>
        </p:nvSpPr>
        <p:spPr>
          <a:xfrm>
            <a:off x="1371600" y="1786759"/>
            <a:ext cx="9601200" cy="4080641"/>
          </a:xfrm>
        </p:spPr>
        <p:txBody>
          <a:bodyPr>
            <a:normAutofit/>
          </a:bodyPr>
          <a:lstStyle/>
          <a:p>
            <a:pPr marL="0" indent="0">
              <a:buNone/>
            </a:pPr>
            <a:r>
              <a:rPr lang="en-KE" sz="3600" dirty="0"/>
              <a:t>1. What is the role of a theoretical framework in research?</a:t>
            </a:r>
          </a:p>
          <a:p>
            <a:endParaRPr lang="en-KE" sz="3600" dirty="0"/>
          </a:p>
          <a:p>
            <a:pPr marL="0" indent="0">
              <a:buNone/>
            </a:pPr>
            <a:r>
              <a:rPr lang="en-KE" sz="3600" dirty="0"/>
              <a:t>2. What is the role of a conceptual framework in research?</a:t>
            </a:r>
          </a:p>
        </p:txBody>
      </p:sp>
    </p:spTree>
    <p:extLst>
      <p:ext uri="{BB962C8B-B14F-4D97-AF65-F5344CB8AC3E}">
        <p14:creationId xmlns:p14="http://schemas.microsoft.com/office/powerpoint/2010/main" val="37525671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F3D91-407A-E9CE-654C-FD31E6F8C9FA}"/>
              </a:ext>
            </a:extLst>
          </p:cNvPr>
          <p:cNvSpPr>
            <a:spLocks noGrp="1"/>
          </p:cNvSpPr>
          <p:nvPr>
            <p:ph type="title"/>
          </p:nvPr>
        </p:nvSpPr>
        <p:spPr>
          <a:xfrm>
            <a:off x="1371600" y="685800"/>
            <a:ext cx="9601200" cy="880241"/>
          </a:xfrm>
        </p:spPr>
        <p:txBody>
          <a:bodyPr>
            <a:normAutofit/>
          </a:bodyPr>
          <a:lstStyle/>
          <a:p>
            <a:r>
              <a:rPr lang="en-KE" sz="3600" b="1" dirty="0">
                <a:latin typeface="Arial" panose="020B0604020202020204" pitchFamily="34" charset="0"/>
                <a:cs typeface="Arial" panose="020B0604020202020204" pitchFamily="34" charset="0"/>
              </a:rPr>
              <a:t>Answers</a:t>
            </a:r>
          </a:p>
        </p:txBody>
      </p:sp>
      <p:sp>
        <p:nvSpPr>
          <p:cNvPr id="3" name="Content Placeholder 2">
            <a:extLst>
              <a:ext uri="{FF2B5EF4-FFF2-40B4-BE49-F238E27FC236}">
                <a16:creationId xmlns:a16="http://schemas.microsoft.com/office/drawing/2014/main" id="{31FAD3DA-8335-FF03-E35F-2DAF1A0A0BA5}"/>
              </a:ext>
            </a:extLst>
          </p:cNvPr>
          <p:cNvSpPr>
            <a:spLocks noGrp="1"/>
          </p:cNvSpPr>
          <p:nvPr>
            <p:ph idx="1"/>
          </p:nvPr>
        </p:nvSpPr>
        <p:spPr>
          <a:xfrm>
            <a:off x="1371600" y="1566041"/>
            <a:ext cx="9601200" cy="4301359"/>
          </a:xfrm>
        </p:spPr>
        <p:txBody>
          <a:bodyPr>
            <a:normAutofit fontScale="92500"/>
          </a:bodyPr>
          <a:lstStyle/>
          <a:p>
            <a:pPr marL="457200" indent="-457200">
              <a:buAutoNum type="arabicPeriod"/>
            </a:pPr>
            <a:r>
              <a:rPr lang="en-KE" sz="2000" b="1" dirty="0">
                <a:latin typeface="Times New Roman" panose="02020603050405020304" pitchFamily="18" charset="0"/>
                <a:cs typeface="Times New Roman" panose="02020603050405020304" pitchFamily="18" charset="0"/>
              </a:rPr>
              <a:t>What is the role of a theoretical framework in research?</a:t>
            </a:r>
          </a:p>
          <a:p>
            <a:r>
              <a:rPr lang="en-US" sz="2000" dirty="0">
                <a:effectLst/>
                <a:latin typeface="Times New Roman" panose="02020603050405020304" pitchFamily="18" charset="0"/>
                <a:ea typeface="Aldine401 BT"/>
                <a:cs typeface="Times New Roman" panose="02020603050405020304" pitchFamily="18" charset="0"/>
              </a:rPr>
              <a:t>A f</a:t>
            </a:r>
            <a:r>
              <a:rPr lang="en-KE" sz="2000" dirty="0">
                <a:effectLst/>
                <a:latin typeface="Times New Roman" panose="02020603050405020304" pitchFamily="18" charset="0"/>
                <a:ea typeface="Aldine401 BT"/>
                <a:cs typeface="Times New Roman" panose="02020603050405020304" pitchFamily="18" charset="0"/>
              </a:rPr>
              <a:t>ramework in research provides critical support for developing the research aspects over it.  </a:t>
            </a:r>
          </a:p>
          <a:p>
            <a:r>
              <a:rPr lang="en-KE" sz="2000" dirty="0">
                <a:effectLst/>
                <a:latin typeface="Times New Roman" panose="02020603050405020304" pitchFamily="18" charset="0"/>
                <a:ea typeface="Aldine401 BT"/>
                <a:cs typeface="Times New Roman" panose="02020603050405020304" pitchFamily="18" charset="0"/>
              </a:rPr>
              <a:t>Creating a framework on the theatrical basis will enhance investigations to arrive at a particular stand for or against a phenomenon. </a:t>
            </a:r>
          </a:p>
          <a:p>
            <a:r>
              <a:rPr lang="en-KE" sz="2000" dirty="0">
                <a:effectLst/>
                <a:latin typeface="Times New Roman" panose="02020603050405020304" pitchFamily="18" charset="0"/>
                <a:ea typeface="Aldine401 BT"/>
                <a:cs typeface="Times New Roman" panose="02020603050405020304" pitchFamily="18" charset="0"/>
              </a:rPr>
              <a:t>Research is using the scientific method for careful consideration of study regarding a specific problem or concern. </a:t>
            </a:r>
          </a:p>
          <a:p>
            <a:r>
              <a:rPr lang="en-KE" sz="2000" dirty="0">
                <a:effectLst/>
                <a:latin typeface="Times New Roman" panose="02020603050405020304" pitchFamily="18" charset="0"/>
                <a:ea typeface="Aldine401 BT"/>
                <a:cs typeface="Times New Roman" panose="02020603050405020304" pitchFamily="18" charset="0"/>
              </a:rPr>
              <a:t>The theoretical framework is vital to all researches to clarify the implicit theory in a manner that is more clearly defined. </a:t>
            </a:r>
          </a:p>
          <a:p>
            <a:r>
              <a:rPr lang="en-KE" sz="2000" dirty="0">
                <a:effectLst/>
                <a:latin typeface="Times New Roman" panose="02020603050405020304" pitchFamily="18" charset="0"/>
                <a:ea typeface="Aldine401 BT"/>
                <a:cs typeface="Times New Roman" panose="02020603050405020304" pitchFamily="18" charset="0"/>
              </a:rPr>
              <a:t>It may also guide researchers to consider their limitations and alternative theories that challenge their perspective.  </a:t>
            </a:r>
          </a:p>
          <a:p>
            <a:r>
              <a:rPr lang="en-US" sz="2000" dirty="0">
                <a:effectLst/>
                <a:latin typeface="Times New Roman" panose="02020603050405020304" pitchFamily="18" charset="0"/>
                <a:ea typeface="Aldine401 BT"/>
                <a:cs typeface="Times New Roman" panose="02020603050405020304" pitchFamily="18" charset="0"/>
              </a:rPr>
              <a:t>The theoretical framework helps the researcher to</a:t>
            </a:r>
            <a:r>
              <a:rPr lang="en-KE" sz="2000" dirty="0">
                <a:effectLst/>
                <a:latin typeface="Times New Roman" panose="02020603050405020304" pitchFamily="18" charset="0"/>
                <a:ea typeface="Aldine401 BT"/>
                <a:cs typeface="Times New Roman" panose="02020603050405020304" pitchFamily="18" charset="0"/>
              </a:rPr>
              <a:t> better understand the research problem.</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000" dirty="0"/>
          </a:p>
          <a:p>
            <a:pPr marL="0" indent="0">
              <a:buNone/>
            </a:pPr>
            <a:endParaRPr lang="en-KE" dirty="0"/>
          </a:p>
        </p:txBody>
      </p:sp>
    </p:spTree>
    <p:extLst>
      <p:ext uri="{BB962C8B-B14F-4D97-AF65-F5344CB8AC3E}">
        <p14:creationId xmlns:p14="http://schemas.microsoft.com/office/powerpoint/2010/main" val="14175126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14D79B-9E8D-23B5-4FF4-D92B460D22E2}"/>
              </a:ext>
            </a:extLst>
          </p:cNvPr>
          <p:cNvSpPr>
            <a:spLocks noGrp="1"/>
          </p:cNvSpPr>
          <p:nvPr>
            <p:ph idx="1"/>
          </p:nvPr>
        </p:nvSpPr>
        <p:spPr>
          <a:xfrm>
            <a:off x="1371600" y="651641"/>
            <a:ext cx="9601200" cy="5215759"/>
          </a:xfrm>
        </p:spPr>
        <p:txBody>
          <a:bodyPr>
            <a:normAutofit fontScale="92500" lnSpcReduction="20000"/>
          </a:bodyPr>
          <a:lstStyle/>
          <a:p>
            <a:pPr marL="0" indent="0">
              <a:lnSpc>
                <a:spcPct val="170000"/>
              </a:lnSpc>
              <a:spcBef>
                <a:spcPts val="400"/>
              </a:spcBef>
              <a:spcAft>
                <a:spcPts val="600"/>
              </a:spcAft>
              <a:buNone/>
            </a:pPr>
            <a:r>
              <a:rPr lang="en-KE" sz="2000" b="1" dirty="0"/>
              <a:t>2. What is the role of a conceptual framework in research?</a:t>
            </a:r>
          </a:p>
          <a:p>
            <a:pPr>
              <a:lnSpc>
                <a:spcPct val="170000"/>
              </a:lnSpc>
              <a:spcBef>
                <a:spcPts val="400"/>
              </a:spcBef>
              <a:spcAft>
                <a:spcPts val="600"/>
              </a:spcAft>
            </a:pP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conceptual framework represents the researcher’s synthesis of the literature on how to explain a phenomenon. </a:t>
            </a:r>
          </a:p>
          <a:p>
            <a:pPr>
              <a:lnSpc>
                <a:spcPct val="170000"/>
              </a:lnSpc>
              <a:spcBef>
                <a:spcPts val="400"/>
              </a:spcBef>
              <a:spcAft>
                <a:spcPts val="600"/>
              </a:spcAft>
            </a:pP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maps out the actions required in the course of the study, given his previous knowledge of other researchers’ point of view and his observations on the subject of research.</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a:lnSpc>
                <a:spcPct val="170000"/>
              </a:lnSpc>
              <a:spcBef>
                <a:spcPts val="400"/>
              </a:spcBef>
              <a:spcAft>
                <a:spcPts val="600"/>
              </a:spcAf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 conceptual framework is </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basically </a:t>
            </a: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researcher’s understanding of how the particular </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variables </a:t>
            </a: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his study </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relate to one another</a:t>
            </a: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a:lnSpc>
                <a:spcPct val="170000"/>
              </a:lnSpc>
              <a:spcBef>
                <a:spcPts val="400"/>
              </a:spcBef>
              <a:spcAft>
                <a:spcPts val="600"/>
              </a:spcAft>
            </a:pP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Thus, it identifies the variables required in the research investigation. The conceptual framework “sets the stage” to present the particular research question that drives the investigation being reported based on the problem statement. </a:t>
            </a:r>
          </a:p>
          <a:p>
            <a:pPr marL="0" indent="0">
              <a:buNone/>
            </a:pPr>
            <a:endParaRPr lang="en-KE" sz="2000" dirty="0"/>
          </a:p>
          <a:p>
            <a:endParaRPr lang="en-KE" dirty="0"/>
          </a:p>
        </p:txBody>
      </p:sp>
    </p:spTree>
    <p:extLst>
      <p:ext uri="{BB962C8B-B14F-4D97-AF65-F5344CB8AC3E}">
        <p14:creationId xmlns:p14="http://schemas.microsoft.com/office/powerpoint/2010/main" val="27281141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A95C0-FB22-0031-E18C-27BA16F717FB}"/>
              </a:ext>
            </a:extLst>
          </p:cNvPr>
          <p:cNvSpPr>
            <a:spLocks noGrp="1"/>
          </p:cNvSpPr>
          <p:nvPr>
            <p:ph type="title"/>
          </p:nvPr>
        </p:nvSpPr>
        <p:spPr>
          <a:xfrm>
            <a:off x="838200" y="365125"/>
            <a:ext cx="10515600" cy="906627"/>
          </a:xfrm>
        </p:spPr>
        <p:txBody>
          <a:bodyPr>
            <a:normAutofit/>
          </a:bodyPr>
          <a:lstStyle/>
          <a:p>
            <a:r>
              <a:rPr lang="en-US" sz="3200" b="1" dirty="0">
                <a:effectLst/>
                <a:latin typeface="Arial" panose="020B0604020202020204" pitchFamily="34" charset="0"/>
                <a:ea typeface="Calibri" panose="020F0502020204030204" pitchFamily="34" charset="0"/>
              </a:rPr>
              <a:t>References</a:t>
            </a:r>
            <a:r>
              <a:rPr lang="en-KE" sz="3200" dirty="0">
                <a:effectLst/>
              </a:rPr>
              <a:t> </a:t>
            </a:r>
            <a:endParaRPr lang="en-KE" sz="3200" dirty="0"/>
          </a:p>
        </p:txBody>
      </p:sp>
      <p:sp>
        <p:nvSpPr>
          <p:cNvPr id="3" name="Content Placeholder 2">
            <a:extLst>
              <a:ext uri="{FF2B5EF4-FFF2-40B4-BE49-F238E27FC236}">
                <a16:creationId xmlns:a16="http://schemas.microsoft.com/office/drawing/2014/main" id="{E2CC0D96-6A57-A90D-F03F-FC44A2B0890D}"/>
              </a:ext>
            </a:extLst>
          </p:cNvPr>
          <p:cNvSpPr>
            <a:spLocks noGrp="1"/>
          </p:cNvSpPr>
          <p:nvPr>
            <p:ph idx="1"/>
          </p:nvPr>
        </p:nvSpPr>
        <p:spPr>
          <a:xfrm>
            <a:off x="838200" y="1135117"/>
            <a:ext cx="10515600" cy="5041846"/>
          </a:xfrm>
        </p:spPr>
        <p:txBody>
          <a:bodyPr>
            <a:normAutofit fontScale="92500" lnSpcReduction="20000"/>
          </a:bodyPr>
          <a:lstStyle/>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Andiema, N. (2023). </a:t>
            </a:r>
            <a:r>
              <a:rPr lang="en-KE" sz="1800" i="1" dirty="0">
                <a:solidFill>
                  <a:srgbClr val="000000"/>
                </a:solidFill>
                <a:effectLst/>
                <a:latin typeface="Times New Roman" panose="02020603050405020304" pitchFamily="18" charset="0"/>
                <a:ea typeface="Times New Roman" panose="02020603050405020304" pitchFamily="18" charset="0"/>
              </a:rPr>
              <a:t>Social Science in the New Era.</a:t>
            </a:r>
            <a:r>
              <a:rPr lang="en-KE" sz="1800" dirty="0">
                <a:solidFill>
                  <a:srgbClr val="000000"/>
                </a:solidFill>
                <a:effectLst/>
                <a:latin typeface="Times New Roman" panose="02020603050405020304" pitchFamily="18" charset="0"/>
                <a:ea typeface="Times New Roman" panose="02020603050405020304" pitchFamily="18" charset="0"/>
              </a:rPr>
              <a:t> Aura Publishers.</a:t>
            </a:r>
            <a:endParaRPr lang="en-KE" sz="18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Bostrom, R. N. (2003). Theories, Data, and Communication Research. </a:t>
            </a:r>
            <a:r>
              <a:rPr lang="en-KE" sz="1800" i="1" dirty="0">
                <a:solidFill>
                  <a:srgbClr val="000000"/>
                </a:solidFill>
                <a:effectLst/>
                <a:latin typeface="Times New Roman" panose="02020603050405020304" pitchFamily="18" charset="0"/>
                <a:ea typeface="Times New Roman" panose="02020603050405020304" pitchFamily="18" charset="0"/>
              </a:rPr>
              <a:t>Communication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i="1" dirty="0">
                <a:solidFill>
                  <a:srgbClr val="000000"/>
                </a:solidFill>
                <a:effectLst/>
                <a:latin typeface="Times New Roman" panose="02020603050405020304" pitchFamily="18" charset="0"/>
                <a:ea typeface="Times New Roman" panose="02020603050405020304" pitchFamily="18" charset="0"/>
              </a:rPr>
              <a:t>Monographs, 70</a:t>
            </a:r>
            <a:r>
              <a:rPr lang="en-KE" sz="1800" dirty="0">
                <a:solidFill>
                  <a:srgbClr val="000000"/>
                </a:solidFill>
                <a:effectLst/>
                <a:latin typeface="Times New Roman" panose="02020603050405020304" pitchFamily="18" charset="0"/>
                <a:ea typeface="Times New Roman" panose="02020603050405020304" pitchFamily="18" charset="0"/>
              </a:rPr>
              <a:t>(4), 275–294. </a:t>
            </a:r>
            <a:r>
              <a:rPr lang="en-KE" sz="1800" u="sng" dirty="0">
                <a:solidFill>
                  <a:srgbClr val="000000"/>
                </a:solidFill>
                <a:effectLst/>
                <a:latin typeface="Times New Roman" panose="02020603050405020304" pitchFamily="18" charset="0"/>
                <a:ea typeface="Times New Roman" panose="02020603050405020304" pitchFamily="18" charset="0"/>
                <a:hlinkClick r:id="rId2"/>
              </a:rPr>
              <a:t>https://doi.org/10.1080/0363775032000179106</a:t>
            </a:r>
            <a:r>
              <a:rPr lang="en-KE" sz="1800" dirty="0">
                <a:solidFill>
                  <a:srgbClr val="000000"/>
                </a:solidFill>
                <a:effectLst/>
                <a:latin typeface="Times New Roman" panose="02020603050405020304" pitchFamily="18" charset="0"/>
                <a:ea typeface="Times New Roman" panose="02020603050405020304" pitchFamily="18" charset="0"/>
              </a:rPr>
              <a:t> </a:t>
            </a:r>
            <a:endParaRPr lang="en-KE" sz="18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1800" b="0" dirty="0">
                <a:solidFill>
                  <a:srgbClr val="000000"/>
                </a:solidFill>
                <a:effectLst/>
                <a:latin typeface="Times New Roman" panose="02020603050405020304" pitchFamily="18" charset="0"/>
                <a:ea typeface="Times New Roman" panose="02020603050405020304" pitchFamily="18" charset="0"/>
              </a:rPr>
              <a:t>O’Keefe</a:t>
            </a:r>
            <a:r>
              <a:rPr lang="en-US" sz="1800" b="0" dirty="0">
                <a:solidFill>
                  <a:srgbClr val="000000"/>
                </a:solidFill>
                <a:effectLst/>
                <a:latin typeface="Times New Roman" panose="02020603050405020304" pitchFamily="18" charset="0"/>
                <a:ea typeface="Times New Roman" panose="02020603050405020304" pitchFamily="18" charset="0"/>
              </a:rPr>
              <a:t>, D. J. (</a:t>
            </a:r>
            <a:r>
              <a:rPr lang="en-KE" sz="1800" b="0" dirty="0">
                <a:solidFill>
                  <a:srgbClr val="000000"/>
                </a:solidFill>
                <a:effectLst/>
                <a:latin typeface="Times New Roman" panose="02020603050405020304" pitchFamily="18" charset="0"/>
                <a:ea typeface="Times New Roman" panose="02020603050405020304" pitchFamily="18" charset="0"/>
              </a:rPr>
              <a:t>2004). Trends and prospects in persuasion theory and research</a:t>
            </a:r>
            <a:r>
              <a:rPr lang="en-US" sz="1800" b="0" dirty="0">
                <a:solidFill>
                  <a:srgbClr val="000000"/>
                </a:solidFill>
                <a:effectLst/>
                <a:latin typeface="Times New Roman" panose="02020603050405020304" pitchFamily="18" charset="0"/>
                <a:ea typeface="Times New Roman" panose="02020603050405020304" pitchFamily="18" charset="0"/>
              </a:rPr>
              <a:t>. </a:t>
            </a:r>
            <a:r>
              <a:rPr lang="en-KE" sz="1800" b="0" dirty="0">
                <a:solidFill>
                  <a:srgbClr val="000000"/>
                </a:solidFill>
                <a:effectLst/>
                <a:latin typeface="Times New Roman" panose="02020603050405020304" pitchFamily="18" charset="0"/>
                <a:ea typeface="Times New Roman" panose="02020603050405020304" pitchFamily="18" charset="0"/>
              </a:rPr>
              <a:t>Boston, MA</a:t>
            </a:r>
            <a:r>
              <a:rPr lang="en-US" sz="1800" b="0" dirty="0">
                <a:solidFill>
                  <a:srgbClr val="000000"/>
                </a:solidFill>
                <a:effectLst/>
                <a:latin typeface="Times New Roman" panose="02020603050405020304" pitchFamily="18" charset="0"/>
                <a:ea typeface="Times New Roman" panose="02020603050405020304" pitchFamily="18" charset="0"/>
              </a:rPr>
              <a:t>: </a:t>
            </a:r>
            <a:endParaRPr lang="en-KE" sz="1800" b="1"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b="0" u="sng" dirty="0">
                <a:solidFill>
                  <a:srgbClr val="000000"/>
                </a:solidFill>
                <a:effectLst/>
                <a:latin typeface="Times New Roman" panose="02020603050405020304" pitchFamily="18" charset="0"/>
                <a:ea typeface="Times New Roman" panose="02020603050405020304" pitchFamily="18" charset="0"/>
                <a:hlinkClick r:id="rId3"/>
              </a:rPr>
              <a:t>Pearson/Allyn and Bacon</a:t>
            </a:r>
            <a:endParaRPr lang="en-KE" sz="1800" b="1"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Orodho, J. A. (2009). Techniques of writing research proposals and reports in education and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social sciences. Nairobi. Kanezja publishers. </a:t>
            </a:r>
            <a:endParaRPr lang="en-KE" sz="18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Pudlinski, C. (2003). The multiplicity of response options in social support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situations. </a:t>
            </a:r>
            <a:r>
              <a:rPr lang="en-KE" sz="1800" i="1" dirty="0">
                <a:solidFill>
                  <a:srgbClr val="000000"/>
                </a:solidFill>
                <a:effectLst/>
                <a:latin typeface="Times New Roman" panose="02020603050405020304" pitchFamily="18" charset="0"/>
                <a:ea typeface="Times New Roman" panose="02020603050405020304" pitchFamily="18" charset="0"/>
              </a:rPr>
              <a:t>Qualitative Research Reports in Communication, 4,</a:t>
            </a:r>
            <a:r>
              <a:rPr lang="en-KE" sz="1800" dirty="0">
                <a:solidFill>
                  <a:srgbClr val="000000"/>
                </a:solidFill>
                <a:effectLst/>
                <a:latin typeface="Times New Roman" panose="02020603050405020304" pitchFamily="18" charset="0"/>
                <a:ea typeface="Times New Roman" panose="02020603050405020304" pitchFamily="18" charset="0"/>
              </a:rPr>
              <a:t> 23-30.</a:t>
            </a:r>
            <a:endParaRPr lang="en-KE" sz="1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8437277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691BA5-1415-6B52-9778-D1CF3A41F782}"/>
              </a:ext>
            </a:extLst>
          </p:cNvPr>
          <p:cNvSpPr>
            <a:spLocks noGrp="1"/>
          </p:cNvSpPr>
          <p:nvPr>
            <p:ph idx="1"/>
          </p:nvPr>
        </p:nvSpPr>
        <p:spPr>
          <a:xfrm>
            <a:off x="1371600" y="1008993"/>
            <a:ext cx="9601200" cy="4858407"/>
          </a:xfrm>
        </p:spPr>
        <p:txBody>
          <a:bodyPr>
            <a:normAutofit lnSpcReduction="10000"/>
          </a:bodyPr>
          <a:lstStyle/>
          <a:p>
            <a:pPr marL="0" indent="0">
              <a:buNone/>
            </a:pPr>
            <a:endParaRPr lang="en-KE" dirty="0"/>
          </a:p>
          <a:p>
            <a:pPr marL="0" indent="0">
              <a:buNone/>
            </a:pPr>
            <a:endParaRPr lang="en-KE" dirty="0"/>
          </a:p>
          <a:p>
            <a:pPr marL="0" indent="0">
              <a:buNone/>
            </a:pPr>
            <a:endParaRPr lang="en-KE" dirty="0"/>
          </a:p>
          <a:p>
            <a:pPr marL="0" indent="0">
              <a:buNone/>
            </a:pPr>
            <a:r>
              <a:rPr lang="en-KE" dirty="0"/>
              <a:t>	</a:t>
            </a:r>
            <a:r>
              <a:rPr lang="en-KE" sz="8800" b="1" dirty="0">
                <a:latin typeface="Zapfino" panose="03030300040707070C03" pitchFamily="66" charset="77"/>
              </a:rPr>
              <a:t>Thank you</a:t>
            </a:r>
          </a:p>
        </p:txBody>
      </p:sp>
    </p:spTree>
    <p:extLst>
      <p:ext uri="{BB962C8B-B14F-4D97-AF65-F5344CB8AC3E}">
        <p14:creationId xmlns:p14="http://schemas.microsoft.com/office/powerpoint/2010/main" val="564525824"/>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{D838A4EF-88FA-9746-839D-98EA7249889C}tf10001072</Template>
  <TotalTime>90</TotalTime>
  <Words>2966</Words>
  <Application>Microsoft Macintosh PowerPoint</Application>
  <PresentationFormat>Widescreen</PresentationFormat>
  <Paragraphs>147</Paragraphs>
  <Slides>30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Cambria</vt:lpstr>
      <vt:lpstr>Franklin Gothic Book</vt:lpstr>
      <vt:lpstr>Symbol</vt:lpstr>
      <vt:lpstr>Times New Roman</vt:lpstr>
      <vt:lpstr>Zapfino</vt:lpstr>
      <vt:lpstr>Crop</vt:lpstr>
      <vt:lpstr>COMMUNICATION RESEARCH</vt:lpstr>
      <vt:lpstr>Introduction </vt:lpstr>
      <vt:lpstr>Intended Learning Objectives </vt:lpstr>
      <vt:lpstr>Some Definitions of Theory </vt:lpstr>
      <vt:lpstr>PowerPoint Presentation</vt:lpstr>
      <vt:lpstr>Characteristics of a Theory </vt:lpstr>
      <vt:lpstr>PowerPoint Presentation</vt:lpstr>
      <vt:lpstr>How to Evaluate the Quality of a Theory </vt:lpstr>
      <vt:lpstr>PowerPoint Presentation</vt:lpstr>
      <vt:lpstr>The Relationship Between Theory and Research </vt:lpstr>
      <vt:lpstr>Deductive and Inductive Approach</vt:lpstr>
      <vt:lpstr>PowerPoint Presentation</vt:lpstr>
      <vt:lpstr>PowerPoint Presentation</vt:lpstr>
      <vt:lpstr> The Theoretical Framework </vt:lpstr>
      <vt:lpstr>PowerPoint Presentation</vt:lpstr>
      <vt:lpstr>PowerPoint Presentation</vt:lpstr>
      <vt:lpstr>The Conceptual Framework </vt:lpstr>
      <vt:lpstr>PowerPoint Presentation</vt:lpstr>
      <vt:lpstr>Steps in preparing the Conceptual Framework </vt:lpstr>
      <vt:lpstr>PowerPoint Presentation</vt:lpstr>
      <vt:lpstr>Example</vt:lpstr>
      <vt:lpstr>PowerPoint Presentation</vt:lpstr>
      <vt:lpstr>PowerPoint Presentation</vt:lpstr>
      <vt:lpstr>Summary </vt:lpstr>
      <vt:lpstr>PowerPoint Presentation</vt:lpstr>
      <vt:lpstr>Questions</vt:lpstr>
      <vt:lpstr>Answers</vt:lpstr>
      <vt:lpstr>PowerPoint Presentation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RESEARCH</dc:title>
  <dc:creator>susan.w.mwangi@outlook.com</dc:creator>
  <cp:lastModifiedBy>susan.w.mwangi@outlook.com</cp:lastModifiedBy>
  <cp:revision>14</cp:revision>
  <dcterms:created xsi:type="dcterms:W3CDTF">2024-10-01T09:33:42Z</dcterms:created>
  <dcterms:modified xsi:type="dcterms:W3CDTF">2024-10-01T11:04:10Z</dcterms:modified>
</cp:coreProperties>
</file>