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6" r:id="rId2"/>
    <p:sldId id="257" r:id="rId3"/>
    <p:sldId id="258" r:id="rId4"/>
    <p:sldId id="259" r:id="rId5"/>
    <p:sldId id="260" r:id="rId6"/>
    <p:sldId id="261" r:id="rId7"/>
    <p:sldId id="262" r:id="rId8"/>
    <p:sldId id="263" r:id="rId9"/>
    <p:sldId id="264" r:id="rId10"/>
    <p:sldId id="265" r:id="rId11"/>
    <p:sldId id="267" r:id="rId12"/>
    <p:sldId id="280" r:id="rId13"/>
    <p:sldId id="281" r:id="rId14"/>
    <p:sldId id="270" r:id="rId15"/>
    <p:sldId id="271" r:id="rId16"/>
    <p:sldId id="283" r:id="rId17"/>
    <p:sldId id="284" r:id="rId18"/>
    <p:sldId id="272" r:id="rId19"/>
    <p:sldId id="273" r:id="rId20"/>
    <p:sldId id="274" r:id="rId21"/>
    <p:sldId id="275" r:id="rId22"/>
    <p:sldId id="276" r:id="rId23"/>
    <p:sldId id="282" r:id="rId24"/>
    <p:sldId id="277" r:id="rId25"/>
    <p:sldId id="285" r:id="rId26"/>
    <p:sldId id="286" r:id="rId27"/>
    <p:sldId id="287" r:id="rId28"/>
    <p:sldId id="278" r:id="rId29"/>
    <p:sldId id="279" r:id="rId3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6053"/>
  </p:normalViewPr>
  <p:slideViewPr>
    <p:cSldViewPr snapToGrid="0">
      <p:cViewPr varScale="1">
        <p:scale>
          <a:sx n="121" d="100"/>
          <a:sy n="121" d="100"/>
        </p:scale>
        <p:origin x="200" y="3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GB"/>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BB127A3-44E4-B142-A7FA-1CE7392FD5FD}" type="datetimeFigureOut">
              <a:rPr lang="en-KE" smtClean="0"/>
              <a:t>01/10/2024</a:t>
            </a:fld>
            <a:endParaRPr lang="en-KE"/>
          </a:p>
        </p:txBody>
      </p:sp>
      <p:sp>
        <p:nvSpPr>
          <p:cNvPr id="5" name="Footer Placeholder 4"/>
          <p:cNvSpPr>
            <a:spLocks noGrp="1"/>
          </p:cNvSpPr>
          <p:nvPr>
            <p:ph type="ftr" sz="quarter" idx="11"/>
          </p:nvPr>
        </p:nvSpPr>
        <p:spPr/>
        <p:txBody>
          <a:bodyPr/>
          <a:lstStyle/>
          <a:p>
            <a:endParaRPr lang="en-KE"/>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2763434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GB"/>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BB127A3-44E4-B142-A7FA-1CE7392FD5FD}" type="datetimeFigureOut">
              <a:rPr lang="en-KE" smtClean="0"/>
              <a:t>01/10/2024</a:t>
            </a:fld>
            <a:endParaRPr lang="en-KE"/>
          </a:p>
        </p:txBody>
      </p:sp>
      <p:sp>
        <p:nvSpPr>
          <p:cNvPr id="5" name="Footer Placeholder 4"/>
          <p:cNvSpPr>
            <a:spLocks noGrp="1"/>
          </p:cNvSpPr>
          <p:nvPr>
            <p:ph type="ftr" sz="quarter" idx="11"/>
          </p:nvPr>
        </p:nvSpPr>
        <p:spPr/>
        <p:txBody>
          <a:bodyPr/>
          <a:lstStyle/>
          <a:p>
            <a:endParaRPr lang="en-KE"/>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641143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BB127A3-44E4-B142-A7FA-1CE7392FD5FD}" type="datetimeFigureOut">
              <a:rPr lang="en-KE" smtClean="0"/>
              <a:t>01/10/2024</a:t>
            </a:fld>
            <a:endParaRPr lang="en-KE"/>
          </a:p>
        </p:txBody>
      </p:sp>
      <p:sp>
        <p:nvSpPr>
          <p:cNvPr id="5" name="Footer Placeholder 4"/>
          <p:cNvSpPr>
            <a:spLocks noGrp="1"/>
          </p:cNvSpPr>
          <p:nvPr>
            <p:ph type="ftr" sz="quarter" idx="11"/>
          </p:nvPr>
        </p:nvSpPr>
        <p:spPr/>
        <p:txBody>
          <a:bodyPr/>
          <a:lstStyle/>
          <a:p>
            <a:endParaRPr lang="en-KE"/>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18880066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BB127A3-44E4-B142-A7FA-1CE7392FD5FD}" type="datetimeFigureOut">
              <a:rPr lang="en-KE" smtClean="0"/>
              <a:t>01/10/2024</a:t>
            </a:fld>
            <a:endParaRPr lang="en-KE"/>
          </a:p>
        </p:txBody>
      </p:sp>
      <p:sp>
        <p:nvSpPr>
          <p:cNvPr id="6" name="Footer Placeholder 5"/>
          <p:cNvSpPr>
            <a:spLocks noGrp="1"/>
          </p:cNvSpPr>
          <p:nvPr>
            <p:ph type="ftr" sz="quarter" idx="11"/>
          </p:nvPr>
        </p:nvSpPr>
        <p:spPr/>
        <p:txBody>
          <a:bodyPr/>
          <a:lstStyle/>
          <a:p>
            <a:endParaRPr lang="en-KE"/>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10923467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BB127A3-44E4-B142-A7FA-1CE7392FD5FD}" type="datetimeFigureOut">
              <a:rPr lang="en-KE" smtClean="0"/>
              <a:t>01/10/2024</a:t>
            </a:fld>
            <a:endParaRPr lang="en-KE"/>
          </a:p>
        </p:txBody>
      </p:sp>
      <p:sp>
        <p:nvSpPr>
          <p:cNvPr id="8" name="Footer Placeholder 7"/>
          <p:cNvSpPr>
            <a:spLocks noGrp="1"/>
          </p:cNvSpPr>
          <p:nvPr>
            <p:ph type="ftr" sz="quarter" idx="11"/>
          </p:nvPr>
        </p:nvSpPr>
        <p:spPr/>
        <p:txBody>
          <a:bodyPr/>
          <a:lstStyle/>
          <a:p>
            <a:endParaRPr lang="en-KE"/>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13946992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BB127A3-44E4-B142-A7FA-1CE7392FD5FD}" type="datetimeFigureOut">
              <a:rPr lang="en-KE" smtClean="0"/>
              <a:t>01/10/2024</a:t>
            </a:fld>
            <a:endParaRPr lang="en-KE"/>
          </a:p>
        </p:txBody>
      </p:sp>
      <p:sp>
        <p:nvSpPr>
          <p:cNvPr id="4" name="Footer Placeholder 3"/>
          <p:cNvSpPr>
            <a:spLocks noGrp="1"/>
          </p:cNvSpPr>
          <p:nvPr>
            <p:ph type="ftr" sz="quarter" idx="11"/>
          </p:nvPr>
        </p:nvSpPr>
        <p:spPr/>
        <p:txBody>
          <a:bodyPr/>
          <a:lstStyle/>
          <a:p>
            <a:endParaRPr lang="en-KE"/>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827444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B127A3-44E4-B142-A7FA-1CE7392FD5FD}" type="datetimeFigureOut">
              <a:rPr lang="en-KE" smtClean="0"/>
              <a:t>01/10/2024</a:t>
            </a:fld>
            <a:endParaRPr lang="en-KE"/>
          </a:p>
        </p:txBody>
      </p:sp>
      <p:sp>
        <p:nvSpPr>
          <p:cNvPr id="3" name="Footer Placeholder 2"/>
          <p:cNvSpPr>
            <a:spLocks noGrp="1"/>
          </p:cNvSpPr>
          <p:nvPr>
            <p:ph type="ftr" sz="quarter" idx="11"/>
          </p:nvPr>
        </p:nvSpPr>
        <p:spPr/>
        <p:txBody>
          <a:bodyPr/>
          <a:lstStyle/>
          <a:p>
            <a:endParaRPr lang="en-KE"/>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12331967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GB"/>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BB127A3-44E4-B142-A7FA-1CE7392FD5FD}" type="datetimeFigureOut">
              <a:rPr lang="en-KE" smtClean="0"/>
              <a:t>01/10/2024</a:t>
            </a:fld>
            <a:endParaRPr lang="en-KE"/>
          </a:p>
        </p:txBody>
      </p:sp>
      <p:sp>
        <p:nvSpPr>
          <p:cNvPr id="6" name="Footer Placeholder 5"/>
          <p:cNvSpPr>
            <a:spLocks noGrp="1"/>
          </p:cNvSpPr>
          <p:nvPr>
            <p:ph type="ftr" sz="quarter" idx="11"/>
          </p:nvPr>
        </p:nvSpPr>
        <p:spPr/>
        <p:txBody>
          <a:bodyPr/>
          <a:lstStyle/>
          <a:p>
            <a:endParaRPr lang="en-KE"/>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14874231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BB127A3-44E4-B142-A7FA-1CE7392FD5FD}" type="datetimeFigureOut">
              <a:rPr lang="en-KE" smtClean="0"/>
              <a:t>01/10/2024</a:t>
            </a:fld>
            <a:endParaRPr lang="en-KE"/>
          </a:p>
        </p:txBody>
      </p:sp>
      <p:sp>
        <p:nvSpPr>
          <p:cNvPr id="6" name="Footer Placeholder 5"/>
          <p:cNvSpPr>
            <a:spLocks noGrp="1"/>
          </p:cNvSpPr>
          <p:nvPr>
            <p:ph type="ftr" sz="quarter" idx="11"/>
          </p:nvPr>
        </p:nvSpPr>
        <p:spPr/>
        <p:txBody>
          <a:bodyPr/>
          <a:lstStyle/>
          <a:p>
            <a:endParaRPr lang="en-KE"/>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19091502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GB"/>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BB127A3-44E4-B142-A7FA-1CE7392FD5FD}" type="datetimeFigureOut">
              <a:rPr lang="en-KE" smtClean="0"/>
              <a:t>01/10/2024</a:t>
            </a:fld>
            <a:endParaRPr lang="en-KE"/>
          </a:p>
        </p:txBody>
      </p:sp>
      <p:sp>
        <p:nvSpPr>
          <p:cNvPr id="5" name="Footer Placeholder 4"/>
          <p:cNvSpPr>
            <a:spLocks noGrp="1"/>
          </p:cNvSpPr>
          <p:nvPr>
            <p:ph type="ftr" sz="quarter" idx="11"/>
          </p:nvPr>
        </p:nvSpPr>
        <p:spPr/>
        <p:txBody>
          <a:bodyPr/>
          <a:lstStyle/>
          <a:p>
            <a:endParaRPr lang="en-KE"/>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33291050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BB127A3-44E4-B142-A7FA-1CE7392FD5FD}" type="datetimeFigureOut">
              <a:rPr lang="en-KE" smtClean="0"/>
              <a:t>01/10/2024</a:t>
            </a:fld>
            <a:endParaRPr lang="en-KE"/>
          </a:p>
        </p:txBody>
      </p:sp>
      <p:sp>
        <p:nvSpPr>
          <p:cNvPr id="5" name="Footer Placeholder 4"/>
          <p:cNvSpPr>
            <a:spLocks noGrp="1"/>
          </p:cNvSpPr>
          <p:nvPr>
            <p:ph type="ftr" sz="quarter" idx="11"/>
          </p:nvPr>
        </p:nvSpPr>
        <p:spPr/>
        <p:txBody>
          <a:bodyPr/>
          <a:lstStyle/>
          <a:p>
            <a:endParaRPr lang="en-KE"/>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8AAD3FE-F6B2-C84C-A5F6-263B75068DFC}" type="slidenum">
              <a:rPr lang="en-KE" smtClean="0"/>
              <a:t>‹#›</a:t>
            </a:fld>
            <a:endParaRPr lang="en-KE"/>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0205882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GB"/>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BB127A3-44E4-B142-A7FA-1CE7392FD5FD}" type="datetimeFigureOut">
              <a:rPr lang="en-KE" smtClean="0"/>
              <a:t>01/10/2024</a:t>
            </a:fld>
            <a:endParaRPr lang="en-KE"/>
          </a:p>
        </p:txBody>
      </p:sp>
      <p:sp>
        <p:nvSpPr>
          <p:cNvPr id="6" name="Footer Placeholder 5"/>
          <p:cNvSpPr>
            <a:spLocks noGrp="1"/>
          </p:cNvSpPr>
          <p:nvPr>
            <p:ph type="ftr" sz="quarter" idx="11"/>
          </p:nvPr>
        </p:nvSpPr>
        <p:spPr/>
        <p:txBody>
          <a:bodyPr/>
          <a:lstStyle/>
          <a:p>
            <a:endParaRPr lang="en-KE"/>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14019937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BB127A3-44E4-B142-A7FA-1CE7392FD5FD}" type="datetimeFigureOut">
              <a:rPr lang="en-KE" smtClean="0"/>
              <a:t>01/10/2024</a:t>
            </a:fld>
            <a:endParaRPr lang="en-KE"/>
          </a:p>
        </p:txBody>
      </p:sp>
      <p:sp>
        <p:nvSpPr>
          <p:cNvPr id="6" name="Footer Placeholder 5"/>
          <p:cNvSpPr>
            <a:spLocks noGrp="1"/>
          </p:cNvSpPr>
          <p:nvPr>
            <p:ph type="ftr" sz="quarter" idx="11"/>
          </p:nvPr>
        </p:nvSpPr>
        <p:spPr/>
        <p:txBody>
          <a:bodyPr/>
          <a:lstStyle/>
          <a:p>
            <a:endParaRPr lang="en-KE"/>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8AAD3FE-F6B2-C84C-A5F6-263B75068DFC}" type="slidenum">
              <a:rPr lang="en-KE" smtClean="0"/>
              <a:t>‹#›</a:t>
            </a:fld>
            <a:endParaRPr lang="en-KE"/>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091760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GB"/>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GB"/>
              <a:t>Click to edit Master text styles</a:t>
            </a:r>
          </a:p>
        </p:txBody>
      </p:sp>
      <p:sp>
        <p:nvSpPr>
          <p:cNvPr id="5" name="Date Placeholder 4"/>
          <p:cNvSpPr>
            <a:spLocks noGrp="1"/>
          </p:cNvSpPr>
          <p:nvPr>
            <p:ph type="dt" sz="half" idx="10"/>
          </p:nvPr>
        </p:nvSpPr>
        <p:spPr/>
        <p:txBody>
          <a:bodyPr/>
          <a:lstStyle/>
          <a:p>
            <a:fld id="{BBB127A3-44E4-B142-A7FA-1CE7392FD5FD}" type="datetimeFigureOut">
              <a:rPr lang="en-KE" smtClean="0"/>
              <a:t>01/10/2024</a:t>
            </a:fld>
            <a:endParaRPr lang="en-KE"/>
          </a:p>
        </p:txBody>
      </p:sp>
      <p:sp>
        <p:nvSpPr>
          <p:cNvPr id="6" name="Footer Placeholder 5"/>
          <p:cNvSpPr>
            <a:spLocks noGrp="1"/>
          </p:cNvSpPr>
          <p:nvPr>
            <p:ph type="ftr" sz="quarter" idx="11"/>
          </p:nvPr>
        </p:nvSpPr>
        <p:spPr/>
        <p:txBody>
          <a:bodyPr/>
          <a:lstStyle/>
          <a:p>
            <a:endParaRPr lang="en-KE"/>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25410461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BB127A3-44E4-B142-A7FA-1CE7392FD5FD}" type="datetimeFigureOut">
              <a:rPr lang="en-KE" smtClean="0"/>
              <a:t>01/10/2024</a:t>
            </a:fld>
            <a:endParaRPr lang="en-KE"/>
          </a:p>
        </p:txBody>
      </p:sp>
      <p:sp>
        <p:nvSpPr>
          <p:cNvPr id="5" name="Footer Placeholder 4"/>
          <p:cNvSpPr>
            <a:spLocks noGrp="1"/>
          </p:cNvSpPr>
          <p:nvPr>
            <p:ph type="ftr" sz="quarter" idx="11"/>
          </p:nvPr>
        </p:nvSpPr>
        <p:spPr/>
        <p:txBody>
          <a:bodyPr/>
          <a:lstStyle/>
          <a:p>
            <a:endParaRPr lang="en-KE"/>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39380458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BB127A3-44E4-B142-A7FA-1CE7392FD5FD}" type="datetimeFigureOut">
              <a:rPr lang="en-KE" smtClean="0"/>
              <a:t>01/10/2024</a:t>
            </a:fld>
            <a:endParaRPr lang="en-KE"/>
          </a:p>
        </p:txBody>
      </p:sp>
      <p:sp>
        <p:nvSpPr>
          <p:cNvPr id="5" name="Footer Placeholder 4"/>
          <p:cNvSpPr>
            <a:spLocks noGrp="1"/>
          </p:cNvSpPr>
          <p:nvPr>
            <p:ph type="ftr" sz="quarter" idx="11"/>
          </p:nvPr>
        </p:nvSpPr>
        <p:spPr/>
        <p:txBody>
          <a:bodyPr/>
          <a:lstStyle/>
          <a:p>
            <a:endParaRPr lang="en-KE"/>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8AAD3FE-F6B2-C84C-A5F6-263B75068DFC}" type="slidenum">
              <a:rPr lang="en-KE" smtClean="0"/>
              <a:t>‹#›</a:t>
            </a:fld>
            <a:endParaRPr lang="en-KE"/>
          </a:p>
        </p:txBody>
      </p:sp>
    </p:spTree>
    <p:extLst>
      <p:ext uri="{BB962C8B-B14F-4D97-AF65-F5344CB8AC3E}">
        <p14:creationId xmlns:p14="http://schemas.microsoft.com/office/powerpoint/2010/main" val="365253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BB127A3-44E4-B142-A7FA-1CE7392FD5FD}" type="datetimeFigureOut">
              <a:rPr lang="en-KE" smtClean="0"/>
              <a:t>01/10/2024</a:t>
            </a:fld>
            <a:endParaRPr lang="en-KE"/>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KE"/>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08AAD3FE-F6B2-C84C-A5F6-263B75068DFC}" type="slidenum">
              <a:rPr lang="en-KE" smtClean="0"/>
              <a:t>‹#›</a:t>
            </a:fld>
            <a:endParaRPr lang="en-KE"/>
          </a:p>
        </p:txBody>
      </p:sp>
    </p:spTree>
    <p:extLst>
      <p:ext uri="{BB962C8B-B14F-4D97-AF65-F5344CB8AC3E}">
        <p14:creationId xmlns:p14="http://schemas.microsoft.com/office/powerpoint/2010/main" val="338990960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scholars.northwestern.edu/en/publications/trends-and-prospects-in-persuasion-theory-and-research" TargetMode="External"/><Relationship Id="rId2" Type="http://schemas.openxmlformats.org/officeDocument/2006/relationships/hyperlink" Target="https://psycnet.apa.org/doi/10.1080/0363775032000179106"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E33191-06F6-F95F-D898-B23D339D9238}"/>
              </a:ext>
            </a:extLst>
          </p:cNvPr>
          <p:cNvSpPr>
            <a:spLocks noGrp="1"/>
          </p:cNvSpPr>
          <p:nvPr>
            <p:ph type="ctrTitle"/>
          </p:nvPr>
        </p:nvSpPr>
        <p:spPr/>
        <p:txBody>
          <a:bodyPr/>
          <a:lstStyle/>
          <a:p>
            <a:r>
              <a:rPr lang="en-KE" b="1" dirty="0"/>
              <a:t>COMMUNICATION RESEARCH</a:t>
            </a:r>
            <a:endParaRPr lang="en-KE" dirty="0"/>
          </a:p>
        </p:txBody>
      </p:sp>
      <p:sp>
        <p:nvSpPr>
          <p:cNvPr id="3" name="Subtitle 2">
            <a:extLst>
              <a:ext uri="{FF2B5EF4-FFF2-40B4-BE49-F238E27FC236}">
                <a16:creationId xmlns:a16="http://schemas.microsoft.com/office/drawing/2014/main" id="{D33FDE63-CEB2-C253-D77B-5028AF5E9409}"/>
              </a:ext>
            </a:extLst>
          </p:cNvPr>
          <p:cNvSpPr>
            <a:spLocks noGrp="1"/>
          </p:cNvSpPr>
          <p:nvPr>
            <p:ph type="subTitle" idx="1"/>
          </p:nvPr>
        </p:nvSpPr>
        <p:spPr/>
        <p:txBody>
          <a:bodyPr>
            <a:normAutofit lnSpcReduction="10000"/>
          </a:bodyPr>
          <a:lstStyle/>
          <a:p>
            <a:r>
              <a:rPr lang="en-KE" b="1" dirty="0"/>
              <a:t>WEEK 3: THE RESEARCH PROCESS</a:t>
            </a:r>
          </a:p>
          <a:p>
            <a:r>
              <a:rPr lang="en-KE" b="1" dirty="0"/>
              <a:t>DR. SUSAN MWANGI</a:t>
            </a:r>
          </a:p>
          <a:p>
            <a:r>
              <a:rPr lang="en-KE" b="1" dirty="0"/>
              <a:t>ST. PAUL’S UNIVERSITY</a:t>
            </a:r>
          </a:p>
        </p:txBody>
      </p:sp>
    </p:spTree>
    <p:extLst>
      <p:ext uri="{BB962C8B-B14F-4D97-AF65-F5344CB8AC3E}">
        <p14:creationId xmlns:p14="http://schemas.microsoft.com/office/powerpoint/2010/main" val="18114077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1DB6D-D4EE-EECB-EBE7-065912FAB97B}"/>
              </a:ext>
            </a:extLst>
          </p:cNvPr>
          <p:cNvSpPr>
            <a:spLocks noGrp="1"/>
          </p:cNvSpPr>
          <p:nvPr>
            <p:ph type="title"/>
          </p:nvPr>
        </p:nvSpPr>
        <p:spPr/>
        <p:txBody>
          <a:bodyPr>
            <a:normAutofit/>
          </a:bodyPr>
          <a:lstStyle/>
          <a:p>
            <a:r>
              <a:rPr lang="en-KE" sz="36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Introduction</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048DCBEB-EFFC-6D17-29F5-4B0B1279EF41}"/>
              </a:ext>
            </a:extLst>
          </p:cNvPr>
          <p:cNvSpPr>
            <a:spLocks noGrp="1"/>
          </p:cNvSpPr>
          <p:nvPr>
            <p:ph idx="1"/>
          </p:nvPr>
        </p:nvSpPr>
        <p:spPr/>
        <p:txBody>
          <a:bodyPr>
            <a:normAutofit fontScale="92500"/>
          </a:bodyPr>
          <a:lstStyle/>
          <a:p>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our previous lesson, we discussed the link between theory and research in Communication research. </a:t>
            </a:r>
          </a:p>
          <a:p>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We also looked at the role of the theoretical framework and the conceptual framework and noted that when carrying out research, theory</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plays a significant role because it</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allows the researcher to make links between the abstract and the concrete, the theoretical and the empirical,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and between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thought statements and observational statements</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We also noted that the</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conceptual framework is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basically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researcher’s understanding of how particular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variables </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study </a:t>
            </a:r>
            <a:r>
              <a:rPr lang="en-US"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relate to one another</a:t>
            </a:r>
            <a:r>
              <a:rPr lang="en-KE" sz="24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9790956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9F3F159-CDBC-DD0C-20EE-98A19F987D7F}"/>
              </a:ext>
            </a:extLst>
          </p:cNvPr>
          <p:cNvSpPr>
            <a:spLocks noGrp="1"/>
          </p:cNvSpPr>
          <p:nvPr>
            <p:ph idx="1"/>
          </p:nvPr>
        </p:nvSpPr>
        <p:spPr>
          <a:xfrm>
            <a:off x="838200" y="777766"/>
            <a:ext cx="10515600" cy="5399197"/>
          </a:xfrm>
        </p:spPr>
        <p:txBody>
          <a:bodyPr>
            <a:normAutofit fontScale="92500" lnSpcReduction="20000"/>
          </a:bodyPr>
          <a:lstStyle/>
          <a:p>
            <a:r>
              <a:rPr lang="en-US" sz="2600" dirty="0">
                <a:solidFill>
                  <a:srgbClr val="000000"/>
                </a:solidFill>
                <a:effectLst/>
                <a:latin typeface="Times New Roman" panose="02020603050405020304" pitchFamily="18" charset="0"/>
                <a:ea typeface="Aldine401 BT"/>
                <a:cs typeface="Times New Roman" panose="02020603050405020304" pitchFamily="18" charset="0"/>
              </a:rPr>
              <a:t>In our first lesson, we had an </a:t>
            </a:r>
            <a:r>
              <a:rPr lang="en-KE"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to Communication research and commonly used concepts in research.</a:t>
            </a:r>
            <a:r>
              <a:rPr lang="en-KE" sz="2600" dirty="0">
                <a:solidFill>
                  <a:srgbClr val="000000"/>
                </a:solidFill>
                <a:effectLst/>
                <a:latin typeface="Times New Roman" panose="02020603050405020304" pitchFamily="18" charset="0"/>
                <a:ea typeface="Aldine401 BT"/>
                <a:cs typeface="Times New Roman" panose="02020603050405020304" pitchFamily="18" charset="0"/>
              </a:rPr>
              <a:t> </a:t>
            </a:r>
            <a:r>
              <a:rPr lang="en-US" sz="2600" dirty="0">
                <a:solidFill>
                  <a:srgbClr val="000000"/>
                </a:solidFill>
                <a:effectLst/>
                <a:latin typeface="Times New Roman" panose="02020603050405020304" pitchFamily="18" charset="0"/>
                <a:ea typeface="Aldine401 BT"/>
                <a:cs typeface="Times New Roman" panose="02020603050405020304" pitchFamily="18" charset="0"/>
              </a:rPr>
              <a:t>We also discussed about the purpose, characteristics and goals of research and explained what the research process means.</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this lesson, we shall begin a discussion on the research process and focus mainly on </a:t>
            </a:r>
            <a:r>
              <a:rPr lang="en-US" sz="2600" dirty="0">
                <a:solidFill>
                  <a:srgbClr val="000000"/>
                </a:solidFill>
                <a:effectLst/>
                <a:latin typeface="Times New Roman" panose="02020603050405020304" pitchFamily="18" charset="0"/>
                <a:ea typeface="Aldine401 BT"/>
                <a:cs typeface="Times New Roman" panose="02020603050405020304" pitchFamily="18" charset="0"/>
              </a:rPr>
              <a:t>the s</a:t>
            </a:r>
            <a:r>
              <a:rPr lang="en-KE"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election of a research topic</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KE"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the </a:t>
            </a:r>
            <a:r>
              <a:rPr lang="en-US" sz="2600" dirty="0" err="1">
                <a:solidFill>
                  <a:srgbClr val="000000"/>
                </a:solidFill>
                <a:effectLst/>
                <a:latin typeface="Times New Roman" panose="02020603050405020304" pitchFamily="18" charset="0"/>
                <a:ea typeface="Aldine401 BT"/>
                <a:cs typeface="Times New Roman" panose="02020603050405020304" pitchFamily="18" charset="0"/>
              </a:rPr>
              <a:t>i</a:t>
            </a:r>
            <a:r>
              <a:rPr lang="en-KE"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dentification </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development of the</a:t>
            </a:r>
            <a:r>
              <a:rPr lang="en-KE"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research problem</a:t>
            </a:r>
            <a:r>
              <a:rPr lang="en-US" sz="2600" dirty="0">
                <a:solidFill>
                  <a:srgbClr val="000000"/>
                </a:solidFill>
                <a:effectLst/>
                <a:latin typeface="Times New Roman" panose="02020603050405020304" pitchFamily="18" charset="0"/>
                <a:ea typeface="Aldine401 BT"/>
                <a:cs typeface="Times New Roman" panose="02020603050405020304" pitchFamily="18" charset="0"/>
              </a:rPr>
              <a:t>, and how to write a problem statement. </a:t>
            </a:r>
          </a:p>
          <a:p>
            <a:r>
              <a:rPr lang="en-US" sz="2600" dirty="0">
                <a:solidFill>
                  <a:srgbClr val="000000"/>
                </a:solidFill>
                <a:effectLst/>
                <a:latin typeface="Times New Roman" panose="02020603050405020304" pitchFamily="18" charset="0"/>
                <a:ea typeface="Aldine401 BT"/>
                <a:cs typeface="Times New Roman" panose="02020603050405020304" pitchFamily="18" charset="0"/>
              </a:rPr>
              <a:t>In the subsequent lessons, we shall look at other sections of the research process which include research objectives, research questions and hypotheses, justification and significance of the study and the data collection methods, and presentation and analysis of data. </a:t>
            </a:r>
            <a:r>
              <a:rPr lang="en-KE" sz="2600" dirty="0">
                <a:solidFill>
                  <a:srgbClr val="000000"/>
                </a:solidFill>
                <a:effectLst/>
                <a:latin typeface="Times New Roman" panose="02020603050405020304" pitchFamily="18" charset="0"/>
                <a:ea typeface="Aldine401 BT"/>
                <a:cs typeface="Times New Roman" panose="02020603050405020304" pitchFamily="18" charset="0"/>
              </a:rPr>
              <a:t>The process of doing research requires a scientific approach. In this way, there is a need for a plan, the way to actualize the plan and the actual activities within the plan aim at the intended results.</a:t>
            </a:r>
            <a:r>
              <a:rPr lang="en-US" sz="2600" dirty="0">
                <a:solidFill>
                  <a:srgbClr val="000000"/>
                </a:solidFill>
                <a:effectLst/>
                <a:latin typeface="Times New Roman" panose="02020603050405020304" pitchFamily="18" charset="0"/>
                <a:ea typeface="Aldine401 BT"/>
                <a:cs typeface="Times New Roman" panose="02020603050405020304" pitchFamily="18" charset="0"/>
              </a:rPr>
              <a:t> </a:t>
            </a:r>
          </a:p>
          <a:p>
            <a:r>
              <a:rPr lang="en-US" sz="2600" dirty="0">
                <a:solidFill>
                  <a:srgbClr val="000000"/>
                </a:solidFill>
                <a:effectLst/>
                <a:latin typeface="Times New Roman" panose="02020603050405020304" pitchFamily="18" charset="0"/>
                <a:ea typeface="Aldine401 BT"/>
                <a:cs typeface="Times New Roman" panose="02020603050405020304" pitchFamily="18" charset="0"/>
              </a:rPr>
              <a:t>Today’s lesson focuses on the s</a:t>
            </a:r>
            <a:r>
              <a:rPr lang="en-KE"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election of a research topic</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KE"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the </a:t>
            </a:r>
            <a:r>
              <a:rPr lang="en-US" sz="2600" dirty="0" err="1">
                <a:solidFill>
                  <a:srgbClr val="000000"/>
                </a:solidFill>
                <a:effectLst/>
                <a:latin typeface="Times New Roman" panose="02020603050405020304" pitchFamily="18" charset="0"/>
                <a:ea typeface="Aldine401 BT"/>
                <a:cs typeface="Times New Roman" panose="02020603050405020304" pitchFamily="18" charset="0"/>
              </a:rPr>
              <a:t>i</a:t>
            </a:r>
            <a:r>
              <a:rPr lang="en-KE"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dentification </a:t>
            </a:r>
            <a:r>
              <a:rPr lang="en-US"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development of the</a:t>
            </a:r>
            <a:r>
              <a:rPr lang="en-KE" sz="26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research problem</a:t>
            </a:r>
            <a:r>
              <a:rPr lang="en-US" sz="2600" dirty="0">
                <a:solidFill>
                  <a:srgbClr val="000000"/>
                </a:solidFill>
                <a:effectLst/>
                <a:latin typeface="Times New Roman" panose="02020603050405020304" pitchFamily="18" charset="0"/>
                <a:ea typeface="Aldine401 BT"/>
                <a:cs typeface="Times New Roman" panose="02020603050405020304" pitchFamily="18" charset="0"/>
              </a:rPr>
              <a:t>. We will also look at how to write a problem statement and the qualities of a good problem statement.</a:t>
            </a:r>
            <a:endParaRPr lang="en-KE" sz="26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6919507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757622B-E334-4FBF-5D84-CA305D8C9496}"/>
              </a:ext>
            </a:extLst>
          </p:cNvPr>
          <p:cNvSpPr>
            <a:spLocks noGrp="1"/>
          </p:cNvSpPr>
          <p:nvPr>
            <p:ph idx="1"/>
          </p:nvPr>
        </p:nvSpPr>
        <p:spPr>
          <a:xfrm>
            <a:off x="838200" y="1261241"/>
            <a:ext cx="10515600" cy="4915722"/>
          </a:xfrm>
        </p:spPr>
        <p:txBody>
          <a:bodyPr>
            <a:normAutofit lnSpcReduction="10000"/>
          </a:bodyPr>
          <a:lstStyle/>
          <a:p>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this lesson, we shall begin a discussion on the research process and focus mainly on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the s</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election of a research topic</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the </a:t>
            </a:r>
            <a:r>
              <a:rPr lang="en-US" sz="2400" dirty="0" err="1">
                <a:solidFill>
                  <a:srgbClr val="000000"/>
                </a:solidFill>
                <a:effectLst/>
                <a:latin typeface="Times New Roman" panose="02020603050405020304" pitchFamily="18" charset="0"/>
                <a:ea typeface="Aldine401 BT"/>
                <a:cs typeface="Times New Roman" panose="02020603050405020304" pitchFamily="18" charset="0"/>
              </a:rPr>
              <a:t>i</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dentification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development of the</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research problem</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and how to write a problem statement. </a:t>
            </a:r>
          </a:p>
          <a:p>
            <a:r>
              <a:rPr lang="en-US" sz="2400" dirty="0">
                <a:solidFill>
                  <a:srgbClr val="000000"/>
                </a:solidFill>
                <a:effectLst/>
                <a:latin typeface="Times New Roman" panose="02020603050405020304" pitchFamily="18" charset="0"/>
                <a:ea typeface="Aldine401 BT"/>
                <a:cs typeface="Times New Roman" panose="02020603050405020304" pitchFamily="18" charset="0"/>
              </a:rPr>
              <a:t>In the subsequent lessons, we shall look at other sections of the research process which include research objectives, research questions and hypotheses, justification and significance of the study and the data collection methods, and presentation and analysis of data.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The process of doing research requires a scientific approach. In this way, there is a need for a plan, the way to actualize the plan and the actual activities within the plan aim at the intended results.</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Today’s lesson focuses on the s</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election of a research topic</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the </a:t>
            </a:r>
            <a:r>
              <a:rPr lang="en-US" sz="2400" dirty="0" err="1">
                <a:solidFill>
                  <a:srgbClr val="000000"/>
                </a:solidFill>
                <a:effectLst/>
                <a:latin typeface="Times New Roman" panose="02020603050405020304" pitchFamily="18" charset="0"/>
                <a:ea typeface="Aldine401 BT"/>
                <a:cs typeface="Times New Roman" panose="02020603050405020304" pitchFamily="18" charset="0"/>
              </a:rPr>
              <a:t>i</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dentification </a:t>
            </a:r>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and development of the</a:t>
            </a:r>
            <a:r>
              <a:rPr lang="en-KE"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research problem</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We will also look at how to write a problem statement and the qualities of a good problem statement.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790174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6F1FBE-F26B-B8F8-ECC9-A9E705468AD0}"/>
              </a:ext>
            </a:extLst>
          </p:cNvPr>
          <p:cNvSpPr>
            <a:spLocks noGrp="1"/>
          </p:cNvSpPr>
          <p:nvPr>
            <p:ph type="title"/>
          </p:nvPr>
        </p:nvSpPr>
        <p:spPr>
          <a:xfrm>
            <a:off x="838200" y="567559"/>
            <a:ext cx="10515600" cy="819807"/>
          </a:xfrm>
        </p:spPr>
        <p:txBody>
          <a:bodyPr>
            <a:normAutofit fontScale="90000"/>
          </a:bodyPr>
          <a:lstStyle/>
          <a:p>
            <a:br>
              <a:rPr lang="en-US" sz="3200" b="1" dirty="0">
                <a:solidFill>
                  <a:srgbClr val="000000"/>
                </a:solidFill>
                <a:effectLst/>
                <a:latin typeface="Arial" panose="020B0604020202020204" pitchFamily="34" charset="0"/>
                <a:ea typeface="Times New Roman" panose="02020603050405020304" pitchFamily="18" charset="0"/>
              </a:rPr>
            </a:br>
            <a:r>
              <a:rPr lang="en-US" sz="3200" b="1" dirty="0">
                <a:solidFill>
                  <a:srgbClr val="000000"/>
                </a:solidFill>
                <a:effectLst/>
                <a:latin typeface="Arial" panose="020B0604020202020204" pitchFamily="34" charset="0"/>
                <a:ea typeface="Times New Roman" panose="02020603050405020304" pitchFamily="18" charset="0"/>
              </a:rPr>
              <a:t>I</a:t>
            </a:r>
            <a:r>
              <a:rPr lang="en-KE" sz="3200" b="1" dirty="0">
                <a:solidFill>
                  <a:srgbClr val="000000"/>
                </a:solidFill>
                <a:effectLst/>
                <a:latin typeface="Arial" panose="020B0604020202020204" pitchFamily="34" charset="0"/>
                <a:ea typeface="Times New Roman" panose="02020603050405020304" pitchFamily="18" charset="0"/>
              </a:rPr>
              <a:t>ntended </a:t>
            </a:r>
            <a:r>
              <a:rPr lang="en-US" sz="3200" b="1" dirty="0">
                <a:solidFill>
                  <a:srgbClr val="000000"/>
                </a:solidFill>
                <a:effectLst/>
                <a:latin typeface="Arial" panose="020B0604020202020204" pitchFamily="34" charset="0"/>
                <a:ea typeface="Times New Roman" panose="02020603050405020304" pitchFamily="18" charset="0"/>
              </a:rPr>
              <a:t>L</a:t>
            </a:r>
            <a:r>
              <a:rPr lang="en-KE" sz="3200" b="1" dirty="0">
                <a:solidFill>
                  <a:srgbClr val="000000"/>
                </a:solidFill>
                <a:effectLst/>
                <a:latin typeface="Arial" panose="020B0604020202020204" pitchFamily="34" charset="0"/>
                <a:ea typeface="Times New Roman" panose="02020603050405020304" pitchFamily="18" charset="0"/>
              </a:rPr>
              <a:t>earning </a:t>
            </a:r>
            <a:r>
              <a:rPr lang="en-US" sz="3200" b="1" dirty="0">
                <a:solidFill>
                  <a:srgbClr val="000000"/>
                </a:solidFill>
                <a:effectLst/>
                <a:latin typeface="Arial" panose="020B0604020202020204" pitchFamily="34" charset="0"/>
                <a:ea typeface="Times New Roman" panose="02020603050405020304" pitchFamily="18" charset="0"/>
              </a:rPr>
              <a:t>O</a:t>
            </a:r>
            <a:r>
              <a:rPr lang="en-KE" sz="3200" b="1" dirty="0">
                <a:solidFill>
                  <a:srgbClr val="000000"/>
                </a:solidFill>
                <a:effectLst/>
                <a:latin typeface="Arial" panose="020B0604020202020204" pitchFamily="34" charset="0"/>
                <a:ea typeface="Times New Roman" panose="02020603050405020304" pitchFamily="18" charset="0"/>
              </a:rPr>
              <a:t>bjectives</a:t>
            </a:r>
            <a:br>
              <a:rPr lang="en-KE" sz="1800" dirty="0">
                <a:effectLst/>
                <a:latin typeface="Times New Roman" panose="02020603050405020304" pitchFamily="18" charset="0"/>
                <a:ea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19C7F12F-18FB-BFCD-4405-5EB16AAD6818}"/>
              </a:ext>
            </a:extLst>
          </p:cNvPr>
          <p:cNvSpPr>
            <a:spLocks noGrp="1"/>
          </p:cNvSpPr>
          <p:nvPr>
            <p:ph idx="1"/>
          </p:nvPr>
        </p:nvSpPr>
        <p:spPr>
          <a:xfrm>
            <a:off x="838200" y="1681655"/>
            <a:ext cx="10515600" cy="4495308"/>
          </a:xfrm>
        </p:spPr>
        <p:txBody>
          <a:bodyPr/>
          <a:lstStyle/>
          <a:p>
            <a:pPr marL="0" indent="0">
              <a:lnSpc>
                <a:spcPct val="150000"/>
              </a:lnSpc>
              <a:buNone/>
            </a:pPr>
            <a:r>
              <a:rPr lang="en-US" sz="2400" dirty="0">
                <a:solidFill>
                  <a:srgbClr val="000000"/>
                </a:solidFill>
                <a:effectLst/>
                <a:latin typeface="Times New Roman" panose="02020603050405020304" pitchFamily="18" charset="0"/>
                <a:ea typeface="Times New Roman" panose="02020603050405020304" pitchFamily="18" charset="0"/>
              </a:rPr>
              <a:t>By</a:t>
            </a:r>
            <a:r>
              <a:rPr lang="en-KE" sz="2400" dirty="0">
                <a:solidFill>
                  <a:srgbClr val="000000"/>
                </a:solidFill>
                <a:effectLst/>
                <a:latin typeface="Times New Roman" panose="02020603050405020304" pitchFamily="18" charset="0"/>
                <a:ea typeface="Times New Roman" panose="02020603050405020304" pitchFamily="18" charset="0"/>
              </a:rPr>
              <a:t> the end of th</a:t>
            </a:r>
            <a:r>
              <a:rPr lang="en-US" sz="2400" dirty="0">
                <a:solidFill>
                  <a:srgbClr val="000000"/>
                </a:solidFill>
                <a:effectLst/>
                <a:latin typeface="Times New Roman" panose="02020603050405020304" pitchFamily="18" charset="0"/>
                <a:ea typeface="Times New Roman" panose="02020603050405020304" pitchFamily="18" charset="0"/>
              </a:rPr>
              <a:t>is lesson</a:t>
            </a:r>
            <a:r>
              <a:rPr lang="en-KE" sz="2400" dirty="0">
                <a:solidFill>
                  <a:srgbClr val="000000"/>
                </a:solidFill>
                <a:effectLst/>
                <a:latin typeface="Times New Roman" panose="02020603050405020304" pitchFamily="18" charset="0"/>
                <a:ea typeface="Times New Roman" panose="02020603050405020304" pitchFamily="18" charset="0"/>
              </a:rPr>
              <a:t>, the learner should be to:</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400" dirty="0">
                <a:solidFill>
                  <a:srgbClr val="000000"/>
                </a:solidFill>
                <a:effectLst/>
                <a:latin typeface="Times New Roman" panose="02020603050405020304" pitchFamily="18" charset="0"/>
                <a:ea typeface="Times New Roman" panose="02020603050405020304" pitchFamily="18" charset="0"/>
              </a:rPr>
              <a:t>Identify</a:t>
            </a:r>
            <a:r>
              <a:rPr lang="en-KE" sz="2400" dirty="0">
                <a:solidFill>
                  <a:srgbClr val="000000"/>
                </a:solidFill>
                <a:effectLst/>
                <a:latin typeface="Times New Roman" panose="02020603050405020304" pitchFamily="18" charset="0"/>
                <a:ea typeface="Times New Roman" panose="02020603050405020304" pitchFamily="18" charset="0"/>
              </a:rPr>
              <a:t> a research topic</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KE" sz="2400" dirty="0">
                <a:solidFill>
                  <a:srgbClr val="000000"/>
                </a:solidFill>
                <a:effectLst/>
                <a:latin typeface="Times New Roman" panose="02020603050405020304" pitchFamily="18" charset="0"/>
                <a:ea typeface="Times New Roman" panose="02020603050405020304" pitchFamily="18" charset="0"/>
              </a:rPr>
              <a:t>Identify </a:t>
            </a:r>
            <a:r>
              <a:rPr lang="en-US" sz="2400" dirty="0">
                <a:solidFill>
                  <a:srgbClr val="000000"/>
                </a:solidFill>
                <a:effectLst/>
                <a:latin typeface="Times New Roman" panose="02020603050405020304" pitchFamily="18" charset="0"/>
                <a:ea typeface="Times New Roman" panose="02020603050405020304" pitchFamily="18" charset="0"/>
              </a:rPr>
              <a:t>and develop </a:t>
            </a:r>
            <a:r>
              <a:rPr lang="en-KE" sz="2400" dirty="0">
                <a:solidFill>
                  <a:srgbClr val="000000"/>
                </a:solidFill>
                <a:effectLst/>
                <a:latin typeface="Times New Roman" panose="02020603050405020304" pitchFamily="18" charset="0"/>
                <a:ea typeface="Times New Roman" panose="02020603050405020304" pitchFamily="18" charset="0"/>
              </a:rPr>
              <a:t>a research problem</a:t>
            </a:r>
            <a:endParaRPr lang="en-KE" sz="2400" dirty="0">
              <a:effectLst/>
              <a:latin typeface="Times New Roman" panose="02020603050405020304" pitchFamily="18" charset="0"/>
              <a:ea typeface="Times New Roman" panose="02020603050405020304" pitchFamily="18" charset="0"/>
            </a:endParaRPr>
          </a:p>
          <a:p>
            <a:pPr marL="342900" lvl="0" indent="-342900">
              <a:lnSpc>
                <a:spcPct val="150000"/>
              </a:lnSpc>
              <a:buSzPts val="1000"/>
              <a:buFont typeface="Symbol" pitchFamily="2" charset="2"/>
              <a:buChar char=""/>
              <a:tabLst>
                <a:tab pos="457200" algn="l"/>
              </a:tabLst>
            </a:pPr>
            <a:r>
              <a:rPr lang="en-US" sz="2400" dirty="0">
                <a:solidFill>
                  <a:srgbClr val="000000"/>
                </a:solidFill>
                <a:effectLst/>
                <a:latin typeface="Times New Roman" panose="02020603050405020304" pitchFamily="18" charset="0"/>
                <a:ea typeface="Times New Roman" panose="02020603050405020304" pitchFamily="18" charset="0"/>
              </a:rPr>
              <a:t>Write a Problem Statement</a:t>
            </a:r>
            <a:endParaRPr lang="en-KE" sz="24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2148656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F0642-B7EB-56E4-6E5B-FF8AEC325713}"/>
              </a:ext>
            </a:extLst>
          </p:cNvPr>
          <p:cNvSpPr>
            <a:spLocks noGrp="1"/>
          </p:cNvSpPr>
          <p:nvPr>
            <p:ph type="title"/>
          </p:nvPr>
        </p:nvSpPr>
        <p:spPr/>
        <p:txBody>
          <a:bodyPr>
            <a:normAutofit/>
          </a:bodyPr>
          <a:lstStyle/>
          <a:p>
            <a:r>
              <a:rPr lang="en-KE" sz="3200" b="1" dirty="0">
                <a:solidFill>
                  <a:srgbClr val="000000"/>
                </a:solidFill>
                <a:effectLst/>
                <a:latin typeface="Arial" panose="020B0604020202020204" pitchFamily="34" charset="0"/>
                <a:ea typeface="Aldine401 BT"/>
                <a:cs typeface="Times New Roman" panose="02020603050405020304" pitchFamily="18" charset="0"/>
              </a:rPr>
              <a:t>Identify a Research Topic</a:t>
            </a:r>
            <a:br>
              <a:rPr lang="en-KE" sz="3200" dirty="0">
                <a:effectLst/>
                <a:latin typeface="Calibri" panose="020F0502020204030204" pitchFamily="34" charset="0"/>
                <a:ea typeface="Calibri" panose="020F0502020204030204" pitchFamily="34" charset="0"/>
                <a:cs typeface="Times New Roman" panose="02020603050405020304" pitchFamily="18" charset="0"/>
              </a:rPr>
            </a:br>
            <a:endParaRPr lang="en-KE" sz="3200" dirty="0"/>
          </a:p>
        </p:txBody>
      </p:sp>
      <p:sp>
        <p:nvSpPr>
          <p:cNvPr id="3" name="Content Placeholder 2">
            <a:extLst>
              <a:ext uri="{FF2B5EF4-FFF2-40B4-BE49-F238E27FC236}">
                <a16:creationId xmlns:a16="http://schemas.microsoft.com/office/drawing/2014/main" id="{A0427B66-AE6E-8A7B-97F7-3AF469672ED3}"/>
              </a:ext>
            </a:extLst>
          </p:cNvPr>
          <p:cNvSpPr>
            <a:spLocks noGrp="1"/>
          </p:cNvSpPr>
          <p:nvPr>
            <p:ph idx="1"/>
          </p:nvPr>
        </p:nvSpPr>
        <p:spPr>
          <a:xfrm>
            <a:off x="838200" y="1481959"/>
            <a:ext cx="10515600" cy="4695004"/>
          </a:xfrm>
        </p:spPr>
        <p:txBody>
          <a:bodyPr/>
          <a:lstStyle/>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This is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usually one of</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the most difficult part</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s of a research study</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In many cases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researchers usually begin by selecting a very broad area which can be difficult to break down or narrow down in bits making it difficult to get relevant materials.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To counter this challenge, one needs to have an open mind in order to adjust and re-adjust the topic in light of new information. Flexibility is important at this stage because it will enable the researcher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to identify the research topic that</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fit</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s his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purpose.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For example, if one wanted to investigate the effects of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digital technologies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on businesses, that topic may be too general. Therefore, one can narrow it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down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to specific businesses or sectors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such as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SMEs or</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to a particular industry such as the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hospitality industry in a particular area or jurisdiction.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2166285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ED08A2-67D0-34C8-95A2-3C292FF6FC13}"/>
              </a:ext>
            </a:extLst>
          </p:cNvPr>
          <p:cNvSpPr>
            <a:spLocks noGrp="1"/>
          </p:cNvSpPr>
          <p:nvPr>
            <p:ph idx="1"/>
          </p:nvPr>
        </p:nvSpPr>
        <p:spPr>
          <a:xfrm>
            <a:off x="838200" y="966952"/>
            <a:ext cx="10515600" cy="5210011"/>
          </a:xfrm>
        </p:spPr>
        <p:txBody>
          <a:bodyPr/>
          <a:lstStyle/>
          <a:p>
            <a:r>
              <a:rPr lang="en-KE" sz="2400" dirty="0">
                <a:solidFill>
                  <a:srgbClr val="000000"/>
                </a:solidFill>
                <a:effectLst/>
                <a:latin typeface="Times New Roman" panose="02020603050405020304" pitchFamily="18" charset="0"/>
                <a:ea typeface="Aldine401 BT"/>
                <a:cs typeface="Times New Roman" panose="02020603050405020304" pitchFamily="18" charset="0"/>
              </a:rPr>
              <a:t>In selecting a viable research topic, several things can guide the researcher. The first one is the interest of the researcher. In the course of one’s professional practice, the researcher can develop an interest that would be best answered by the research.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Another source of a research topic is through reading other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scholars’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works. In so doing, one is able to come across gaps and also recommendations made by the researchers for further studies. </a:t>
            </a:r>
          </a:p>
          <a:p>
            <a:r>
              <a:rPr lang="en-US" sz="2400" dirty="0">
                <a:solidFill>
                  <a:srgbClr val="000000"/>
                </a:solidFill>
                <a:effectLst/>
                <a:latin typeface="Times New Roman" panose="02020603050405020304" pitchFamily="18" charset="0"/>
                <a:ea typeface="Aldine401 BT"/>
                <a:cs typeface="Times New Roman" panose="02020603050405020304" pitchFamily="18" charset="0"/>
              </a:rPr>
              <a:t>One</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can also conduct focus group discussions with affected people that one wants to research on in order to establish the problem.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For example, if one wants to conduct a research about teenage pregnancies, he/she can interview the affected girls, their parents or teachers in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their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schools in order to have a comprehensive understanding of the matter. </a:t>
            </a:r>
            <a:endParaRPr lang="en-KE" sz="24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4428037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FEA084-1EF4-109D-9F15-2AA04817AB2D}"/>
              </a:ext>
            </a:extLst>
          </p:cNvPr>
          <p:cNvSpPr>
            <a:spLocks noGrp="1"/>
          </p:cNvSpPr>
          <p:nvPr>
            <p:ph type="title"/>
          </p:nvPr>
        </p:nvSpPr>
        <p:spPr>
          <a:xfrm>
            <a:off x="838200" y="365126"/>
            <a:ext cx="10515600" cy="1137854"/>
          </a:xfrm>
        </p:spPr>
        <p:txBody>
          <a:bodyPr>
            <a:normAutofit fontScale="90000"/>
          </a:bodyPr>
          <a:lstStyle/>
          <a:p>
            <a:br>
              <a:rPr lang="en-KE" sz="3200" b="1" dirty="0">
                <a:solidFill>
                  <a:srgbClr val="000000"/>
                </a:solidFill>
                <a:effectLst/>
                <a:latin typeface="Arial" panose="020B0604020202020204" pitchFamily="34" charset="0"/>
                <a:ea typeface="Aldine401 BT"/>
                <a:cs typeface="Arial" panose="020B0604020202020204" pitchFamily="34" charset="0"/>
              </a:rPr>
            </a:br>
            <a:r>
              <a:rPr lang="en-KE" sz="3200" b="1" dirty="0">
                <a:solidFill>
                  <a:srgbClr val="000000"/>
                </a:solidFill>
                <a:effectLst/>
                <a:latin typeface="Arial" panose="020B0604020202020204" pitchFamily="34" charset="0"/>
                <a:ea typeface="Aldine401 BT"/>
                <a:cs typeface="Arial" panose="020B0604020202020204" pitchFamily="34" charset="0"/>
              </a:rPr>
              <a:t>Review Secondary Sources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41A19327-97E6-D28B-6073-F671D3922FD3}"/>
              </a:ext>
            </a:extLst>
          </p:cNvPr>
          <p:cNvSpPr>
            <a:spLocks noGrp="1"/>
          </p:cNvSpPr>
          <p:nvPr>
            <p:ph idx="1"/>
          </p:nvPr>
        </p:nvSpPr>
        <p:spPr>
          <a:xfrm>
            <a:off x="838200" y="1597572"/>
            <a:ext cx="10515600" cy="4579391"/>
          </a:xfrm>
        </p:spPr>
        <p:txBody>
          <a:bodyPr>
            <a:normAutofit/>
          </a:bodyPr>
          <a:lstStyle/>
          <a:p>
            <a:r>
              <a:rPr lang="en-KE" sz="2400" dirty="0">
                <a:solidFill>
                  <a:srgbClr val="000000"/>
                </a:solidFill>
                <a:effectLst/>
                <a:latin typeface="Times New Roman" panose="02020603050405020304" pitchFamily="18" charset="0"/>
                <a:ea typeface="Aldine401 BT"/>
              </a:rPr>
              <a:t>Secondary sources refer to those written materials which exist in books, journal articles, expert opinions, encyclopedias and other books written by third parties. </a:t>
            </a:r>
          </a:p>
          <a:p>
            <a:r>
              <a:rPr lang="en-KE" sz="2400" dirty="0">
                <a:solidFill>
                  <a:srgbClr val="000000"/>
                </a:solidFill>
                <a:effectLst/>
                <a:latin typeface="Times New Roman" panose="02020603050405020304" pitchFamily="18" charset="0"/>
                <a:ea typeface="Aldine401 BT"/>
              </a:rPr>
              <a:t>In particular, because of the revolution in information technology and the ease of getting materials, journal articles become very important to the researcher. </a:t>
            </a:r>
          </a:p>
          <a:p>
            <a:r>
              <a:rPr lang="en-KE" sz="2400" dirty="0">
                <a:solidFill>
                  <a:srgbClr val="000000"/>
                </a:solidFill>
                <a:effectLst/>
                <a:latin typeface="Times New Roman" panose="02020603050405020304" pitchFamily="18" charset="0"/>
                <a:ea typeface="Aldine401 BT"/>
              </a:rPr>
              <a:t>There are specific journals for specific topics or subject areas such as </a:t>
            </a:r>
            <a:r>
              <a:rPr lang="en-US" sz="2400" dirty="0">
                <a:solidFill>
                  <a:srgbClr val="000000"/>
                </a:solidFill>
                <a:effectLst/>
                <a:latin typeface="Times New Roman" panose="02020603050405020304" pitchFamily="18" charset="0"/>
                <a:ea typeface="Aldine401 BT"/>
              </a:rPr>
              <a:t>Communication, </a:t>
            </a:r>
            <a:r>
              <a:rPr lang="en-KE" sz="2400" dirty="0">
                <a:solidFill>
                  <a:srgbClr val="000000"/>
                </a:solidFill>
                <a:effectLst/>
                <a:latin typeface="Times New Roman" panose="02020603050405020304" pitchFamily="18" charset="0"/>
                <a:ea typeface="Aldine401 BT"/>
              </a:rPr>
              <a:t>Education</a:t>
            </a:r>
            <a:r>
              <a:rPr lang="en-US" sz="2400" dirty="0">
                <a:solidFill>
                  <a:srgbClr val="000000"/>
                </a:solidFill>
                <a:effectLst/>
                <a:latin typeface="Times New Roman" panose="02020603050405020304" pitchFamily="18" charset="0"/>
                <a:ea typeface="Aldine401 BT"/>
              </a:rPr>
              <a:t>, </a:t>
            </a:r>
            <a:r>
              <a:rPr lang="en-KE" sz="2400" dirty="0">
                <a:solidFill>
                  <a:srgbClr val="000000"/>
                </a:solidFill>
                <a:effectLst/>
                <a:latin typeface="Times New Roman" panose="02020603050405020304" pitchFamily="18" charset="0"/>
                <a:ea typeface="Aldine401 BT"/>
              </a:rPr>
              <a:t>Sociology, Environment, </a:t>
            </a:r>
            <a:r>
              <a:rPr lang="en-US" sz="2400" dirty="0">
                <a:solidFill>
                  <a:srgbClr val="000000"/>
                </a:solidFill>
                <a:effectLst/>
                <a:latin typeface="Times New Roman" panose="02020603050405020304" pitchFamily="18" charset="0"/>
                <a:ea typeface="Aldine401 BT"/>
              </a:rPr>
              <a:t>and </a:t>
            </a:r>
            <a:r>
              <a:rPr lang="en-KE" sz="2400" dirty="0">
                <a:solidFill>
                  <a:srgbClr val="000000"/>
                </a:solidFill>
                <a:effectLst/>
                <a:latin typeface="Times New Roman" panose="02020603050405020304" pitchFamily="18" charset="0"/>
                <a:ea typeface="Aldine401 BT"/>
              </a:rPr>
              <a:t>Business</a:t>
            </a:r>
            <a:r>
              <a:rPr lang="en-US" sz="2400" dirty="0">
                <a:solidFill>
                  <a:srgbClr val="000000"/>
                </a:solidFill>
                <a:effectLst/>
                <a:latin typeface="Times New Roman" panose="02020603050405020304" pitchFamily="18" charset="0"/>
                <a:ea typeface="Aldine401 BT"/>
              </a:rPr>
              <a:t> among others.</a:t>
            </a:r>
            <a:r>
              <a:rPr lang="en-KE" sz="2400" dirty="0">
                <a:solidFill>
                  <a:srgbClr val="000000"/>
                </a:solidFill>
                <a:effectLst/>
                <a:latin typeface="Times New Roman" panose="02020603050405020304" pitchFamily="18" charset="0"/>
                <a:ea typeface="Aldine401 BT"/>
              </a:rPr>
              <a:t> Depending on one’s area of interest, journals usually provide well-reasoned and researched ideas which can jumpstart one’s selection of a topic as well as re</a:t>
            </a:r>
            <a:r>
              <a:rPr lang="en-US" sz="2400" dirty="0">
                <a:solidFill>
                  <a:srgbClr val="000000"/>
                </a:solidFill>
                <a:effectLst/>
                <a:latin typeface="Times New Roman" panose="02020603050405020304" pitchFamily="18" charset="0"/>
                <a:ea typeface="Aldine401 BT"/>
              </a:rPr>
              <a:t>-</a:t>
            </a:r>
            <a:r>
              <a:rPr lang="en-KE" sz="2400" dirty="0">
                <a:solidFill>
                  <a:srgbClr val="000000"/>
                </a:solidFill>
                <a:effectLst/>
                <a:latin typeface="Times New Roman" panose="02020603050405020304" pitchFamily="18" charset="0"/>
                <a:ea typeface="Aldine401 BT"/>
              </a:rPr>
              <a:t>align it based on new information. </a:t>
            </a:r>
          </a:p>
          <a:p>
            <a:r>
              <a:rPr lang="en-KE" sz="2400" dirty="0">
                <a:solidFill>
                  <a:srgbClr val="000000"/>
                </a:solidFill>
                <a:effectLst/>
                <a:latin typeface="Times New Roman" panose="02020603050405020304" pitchFamily="18" charset="0"/>
                <a:ea typeface="Aldine401 BT"/>
              </a:rPr>
              <a:t>Reading as many secondary sources as possible enables one to get perspective</a:t>
            </a:r>
            <a:r>
              <a:rPr lang="en-KE" sz="2400" dirty="0">
                <a:effectLst/>
              </a:rPr>
              <a:t> </a:t>
            </a:r>
            <a:endParaRPr lang="en-KE" sz="2400" dirty="0"/>
          </a:p>
        </p:txBody>
      </p:sp>
    </p:spTree>
    <p:extLst>
      <p:ext uri="{BB962C8B-B14F-4D97-AF65-F5344CB8AC3E}">
        <p14:creationId xmlns:p14="http://schemas.microsoft.com/office/powerpoint/2010/main" val="16554740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EC94F8-CA58-61F7-3443-5281D256A634}"/>
              </a:ext>
            </a:extLst>
          </p:cNvPr>
          <p:cNvSpPr>
            <a:spLocks noGrp="1"/>
          </p:cNvSpPr>
          <p:nvPr>
            <p:ph type="title"/>
          </p:nvPr>
        </p:nvSpPr>
        <p:spPr>
          <a:xfrm>
            <a:off x="838200" y="365125"/>
            <a:ext cx="10515600" cy="1169385"/>
          </a:xfrm>
        </p:spPr>
        <p:txBody>
          <a:bodyPr>
            <a:normAutofit/>
          </a:bodyPr>
          <a:lstStyle/>
          <a:p>
            <a:r>
              <a:rPr lang="en-KE" sz="3200" b="1" dirty="0">
                <a:solidFill>
                  <a:srgbClr val="000000"/>
                </a:solidFill>
                <a:effectLst/>
                <a:latin typeface="Arial" panose="020B0604020202020204" pitchFamily="34" charset="0"/>
                <a:ea typeface="Aldine401 BT"/>
                <a:cs typeface="Arial" panose="020B0604020202020204" pitchFamily="34" charset="0"/>
              </a:rPr>
              <a:t>Develop a Strategy</a:t>
            </a:r>
            <a:r>
              <a:rPr lang="en-KE" sz="3200" dirty="0">
                <a:effectLst/>
                <a:latin typeface="Arial" panose="020B0604020202020204" pitchFamily="34" charset="0"/>
                <a:cs typeface="Arial" panose="020B0604020202020204" pitchFamily="34" charset="0"/>
              </a:rPr>
              <a:t> </a:t>
            </a:r>
            <a:endParaRPr lang="en-KE"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3873923-7B1E-1860-B8DB-F8CE9E62E3FC}"/>
              </a:ext>
            </a:extLst>
          </p:cNvPr>
          <p:cNvSpPr>
            <a:spLocks noGrp="1"/>
          </p:cNvSpPr>
          <p:nvPr>
            <p:ph idx="1"/>
          </p:nvPr>
        </p:nvSpPr>
        <p:spPr>
          <a:xfrm>
            <a:off x="838200" y="1534510"/>
            <a:ext cx="10515600" cy="4642453"/>
          </a:xfrm>
        </p:spPr>
        <p:txBody>
          <a:bodyPr/>
          <a:lstStyle/>
          <a:p>
            <a:r>
              <a:rPr lang="en-KE" sz="2400" dirty="0">
                <a:solidFill>
                  <a:srgbClr val="000000"/>
                </a:solidFill>
                <a:effectLst/>
                <a:latin typeface="Times New Roman" panose="02020603050405020304" pitchFamily="18" charset="0"/>
                <a:ea typeface="Aldine401 BT"/>
                <a:cs typeface="Times New Roman" panose="02020603050405020304" pitchFamily="18" charset="0"/>
              </a:rPr>
              <a:t>A search strategy enables a researcher to focus on specific and relevant sources that are helpful in availing the correct information that a researcher will utilize.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The first step to this strategy is to identify the primary sources such as databases and databanks, World Wide Web and ind</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ices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which contain annotated bibliographies as well as abstracts.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These enable the researcher to isolate meaningful information that is helpful in information gathering. It also guarantees that the literature review is updated and relevant with current times. </a:t>
            </a:r>
          </a:p>
          <a:p>
            <a:r>
              <a:rPr lang="en-KE" sz="2400" dirty="0">
                <a:solidFill>
                  <a:srgbClr val="000000"/>
                </a:solidFill>
                <a:effectLst/>
                <a:latin typeface="Times New Roman" panose="02020603050405020304" pitchFamily="18" charset="0"/>
                <a:ea typeface="Aldine401 BT"/>
                <a:cs typeface="Times New Roman" panose="02020603050405020304" pitchFamily="18" charset="0"/>
              </a:rPr>
              <a:t>This, in addition to involvement of community members as well as personal networking enables one to be well positioned to conduct a good literature review.</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252806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0410E7-E1EE-2536-C9BC-F82604D34BCF}"/>
              </a:ext>
            </a:extLst>
          </p:cNvPr>
          <p:cNvSpPr>
            <a:spLocks noGrp="1"/>
          </p:cNvSpPr>
          <p:nvPr>
            <p:ph type="title"/>
          </p:nvPr>
        </p:nvSpPr>
        <p:spPr>
          <a:xfrm>
            <a:off x="838200" y="365125"/>
            <a:ext cx="10515600" cy="1032751"/>
          </a:xfrm>
        </p:spPr>
        <p:txBody>
          <a:bodyPr>
            <a:normAutofit fontScale="90000"/>
          </a:bodyPr>
          <a:lstStyle/>
          <a:p>
            <a:br>
              <a:rPr lang="en-KE" sz="3200" b="1" dirty="0">
                <a:solidFill>
                  <a:srgbClr val="000000"/>
                </a:solidFill>
                <a:effectLst/>
                <a:latin typeface="Arial" panose="020B0604020202020204" pitchFamily="34" charset="0"/>
                <a:ea typeface="Aldine401 BT"/>
                <a:cs typeface="Arial" panose="020B0604020202020204" pitchFamily="34" charset="0"/>
              </a:rPr>
            </a:br>
            <a:r>
              <a:rPr lang="en-KE" sz="3200" b="1" dirty="0">
                <a:solidFill>
                  <a:srgbClr val="000000"/>
                </a:solidFill>
                <a:effectLst/>
                <a:latin typeface="Arial" panose="020B0604020202020204" pitchFamily="34" charset="0"/>
                <a:ea typeface="Aldine401 BT"/>
                <a:cs typeface="Arial" panose="020B0604020202020204" pitchFamily="34" charset="0"/>
              </a:rPr>
              <a:t>Conduct the Search</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1956AAE9-F6D4-B549-2889-FCFE735A4820}"/>
              </a:ext>
            </a:extLst>
          </p:cNvPr>
          <p:cNvSpPr>
            <a:spLocks noGrp="1"/>
          </p:cNvSpPr>
          <p:nvPr>
            <p:ph idx="1"/>
          </p:nvPr>
        </p:nvSpPr>
        <p:spPr>
          <a:xfrm>
            <a:off x="838200" y="1397876"/>
            <a:ext cx="10515600" cy="4779087"/>
          </a:xfrm>
        </p:spPr>
        <p:txBody>
          <a:bodyPr/>
          <a:lstStyle/>
          <a:p>
            <a:pPr>
              <a:lnSpc>
                <a:spcPct val="150000"/>
              </a:lnSpc>
              <a:spcBef>
                <a:spcPts val="0"/>
              </a:spcBef>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To be able to get the accurate information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when developing a research topic</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the researcher is obliged to search the material accurately, especially in the World Wide Web because it contains a lot of information and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some may not be accurate and appropriate for academic purposes</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 </a:t>
            </a:r>
          </a:p>
          <a:p>
            <a:pPr>
              <a:lnSpc>
                <a:spcPct val="150000"/>
              </a:lnSpc>
              <a:spcBef>
                <a:spcPts val="0"/>
              </a:spcBef>
            </a:pPr>
            <a:r>
              <a:rPr lang="en-KE" sz="2400" dirty="0">
                <a:solidFill>
                  <a:srgbClr val="000000"/>
                </a:solidFill>
                <a:effectLst/>
                <a:latin typeface="Times New Roman" panose="02020603050405020304" pitchFamily="18" charset="0"/>
                <a:ea typeface="Aldine401 BT"/>
                <a:cs typeface="Times New Roman" panose="02020603050405020304" pitchFamily="18" charset="0"/>
              </a:rPr>
              <a:t>Therefore, a researcher must be able to know exactly what he/she intends to get from the search. Once the information has been obtained, </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then it allows the researcher an opportunity to develop a well-informed topic.</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424276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638CD-39F5-E518-2021-84CE392BC56C}"/>
              </a:ext>
            </a:extLst>
          </p:cNvPr>
          <p:cNvSpPr>
            <a:spLocks noGrp="1"/>
          </p:cNvSpPr>
          <p:nvPr>
            <p:ph type="title"/>
          </p:nvPr>
        </p:nvSpPr>
        <p:spPr>
          <a:xfrm>
            <a:off x="838200" y="365125"/>
            <a:ext cx="10515600" cy="990709"/>
          </a:xfrm>
        </p:spPr>
        <p:txBody>
          <a:bodyPr>
            <a:normAutofit fontScale="90000"/>
          </a:bodyPr>
          <a:lstStyle/>
          <a:p>
            <a:br>
              <a:rPr lang="en-KE" sz="3200" b="1" dirty="0">
                <a:effectLst/>
                <a:latin typeface="Arial" panose="020B0604020202020204" pitchFamily="34" charset="0"/>
                <a:ea typeface="Calibri" panose="020F0502020204030204" pitchFamily="34" charset="0"/>
                <a:cs typeface="Times New Roman" panose="02020603050405020304" pitchFamily="18" charset="0"/>
              </a:rPr>
            </a:br>
            <a:r>
              <a:rPr lang="en-KE" sz="3200" b="1" dirty="0">
                <a:effectLst/>
                <a:latin typeface="Arial" panose="020B0604020202020204" pitchFamily="34" charset="0"/>
                <a:ea typeface="Calibri" panose="020F0502020204030204" pitchFamily="34" charset="0"/>
                <a:cs typeface="Times New Roman" panose="02020603050405020304" pitchFamily="18" charset="0"/>
              </a:rPr>
              <a:t>How </a:t>
            </a:r>
            <a:r>
              <a:rPr lang="en-US" sz="3200" b="1" dirty="0">
                <a:effectLst/>
                <a:latin typeface="Arial" panose="020B0604020202020204" pitchFamily="34" charset="0"/>
                <a:ea typeface="Calibri" panose="020F0502020204030204" pitchFamily="34" charset="0"/>
                <a:cs typeface="Times New Roman" panose="02020603050405020304" pitchFamily="18" charset="0"/>
              </a:rPr>
              <a:t>t</a:t>
            </a:r>
            <a:r>
              <a:rPr lang="en-KE" sz="3200" b="1" dirty="0">
                <a:effectLst/>
                <a:latin typeface="Arial" panose="020B0604020202020204" pitchFamily="34" charset="0"/>
                <a:ea typeface="Calibri" panose="020F0502020204030204" pitchFamily="34" charset="0"/>
                <a:cs typeface="Times New Roman" panose="02020603050405020304" pitchFamily="18" charset="0"/>
              </a:rPr>
              <a:t>o Choose </a:t>
            </a:r>
            <a:r>
              <a:rPr lang="en-US" sz="3200" b="1" dirty="0">
                <a:effectLst/>
                <a:latin typeface="Arial" panose="020B0604020202020204" pitchFamily="34" charset="0"/>
                <a:ea typeface="Calibri" panose="020F0502020204030204" pitchFamily="34" charset="0"/>
                <a:cs typeface="Times New Roman" panose="02020603050405020304" pitchFamily="18" charset="0"/>
              </a:rPr>
              <a:t>a Good </a:t>
            </a:r>
            <a:r>
              <a:rPr lang="en-KE" sz="3200" b="1" dirty="0">
                <a:effectLst/>
                <a:latin typeface="Arial" panose="020B0604020202020204" pitchFamily="34" charset="0"/>
                <a:ea typeface="Calibri" panose="020F0502020204030204" pitchFamily="34" charset="0"/>
                <a:cs typeface="Times New Roman" panose="02020603050405020304" pitchFamily="18" charset="0"/>
              </a:rPr>
              <a:t>Research Topic</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7A57C093-56F8-63B3-B13D-7568213EDFB2}"/>
              </a:ext>
            </a:extLst>
          </p:cNvPr>
          <p:cNvSpPr>
            <a:spLocks noGrp="1"/>
          </p:cNvSpPr>
          <p:nvPr>
            <p:ph idx="1"/>
          </p:nvPr>
        </p:nvSpPr>
        <p:spPr>
          <a:xfrm>
            <a:off x="838200" y="1471448"/>
            <a:ext cx="10515600" cy="4705515"/>
          </a:xfrm>
        </p:spPr>
        <p:txBody>
          <a:bodyPr>
            <a:normAutofit fontScale="85000" lnSpcReduction="20000"/>
          </a:bodyPr>
          <a:lstStyle/>
          <a:p>
            <a:pPr marL="0" indent="0">
              <a:buNone/>
            </a:pP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The following criteria can be used to choose a topic for your research study. Go through the list carefully and </a:t>
            </a:r>
          </a:p>
          <a:p>
            <a:pPr marL="0" indent="0">
              <a:buNone/>
            </a:pPr>
            <a:endParaRPr lang="en-US" sz="2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indent="0">
              <a:buNone/>
            </a:pP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take note of each of these points:</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arenR"/>
            </a:pPr>
            <a:r>
              <a:rPr lang="en-KE" sz="2100" dirty="0">
                <a:effectLst/>
                <a:latin typeface="Times New Roman" panose="02020603050405020304" pitchFamily="18" charset="0"/>
                <a:ea typeface="Calibri" panose="020F0502020204030204" pitchFamily="34" charset="0"/>
                <a:cs typeface="Times New Roman" panose="02020603050405020304" pitchFamily="18" charset="0"/>
              </a:rPr>
              <a:t>Is an area that you are interested in/passionate about.</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arenR"/>
            </a:pPr>
            <a:r>
              <a:rPr lang="en-KE" sz="2100" dirty="0">
                <a:effectLst/>
                <a:latin typeface="Times New Roman" panose="02020603050405020304" pitchFamily="18" charset="0"/>
                <a:ea typeface="Calibri" panose="020F0502020204030204" pitchFamily="34" charset="0"/>
                <a:cs typeface="Times New Roman" panose="02020603050405020304" pitchFamily="18" charset="0"/>
              </a:rPr>
              <a:t>It is focused, in that it addresses a particular area of interest. It is not vague or too general.</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arenR"/>
            </a:pPr>
            <a:r>
              <a:rPr lang="en-KE" sz="2100" dirty="0">
                <a:effectLst/>
                <a:latin typeface="Times New Roman" panose="02020603050405020304" pitchFamily="18" charset="0"/>
                <a:ea typeface="Calibri" panose="020F0502020204030204" pitchFamily="34" charset="0"/>
                <a:cs typeface="Times New Roman" panose="02020603050405020304" pitchFamily="18" charset="0"/>
              </a:rPr>
              <a:t>Addresses a contemporary issue that is of human interest. </a:t>
            </a: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For example the 2022</a:t>
            </a:r>
            <a:r>
              <a:rPr lang="en-KE" sz="2100" dirty="0">
                <a:effectLst/>
                <a:latin typeface="Times New Roman" panose="02020603050405020304" pitchFamily="18" charset="0"/>
                <a:ea typeface="Calibri" panose="020F0502020204030204" pitchFamily="34" charset="0"/>
                <a:cs typeface="Times New Roman" panose="02020603050405020304" pitchFamily="18" charset="0"/>
              </a:rPr>
              <a:t> General Elections in Kenya</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arenR"/>
            </a:pPr>
            <a:r>
              <a:rPr lang="en-KE" sz="2100" dirty="0">
                <a:effectLst/>
                <a:latin typeface="Times New Roman" panose="02020603050405020304" pitchFamily="18" charset="0"/>
                <a:ea typeface="Calibri" panose="020F0502020204030204" pitchFamily="34" charset="0"/>
                <a:cs typeface="Times New Roman" panose="02020603050405020304" pitchFamily="18" charset="0"/>
              </a:rPr>
              <a:t>Contains an independent variable and a dependent variable</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arenR"/>
            </a:pPr>
            <a:r>
              <a:rPr lang="en-KE" sz="2100" dirty="0">
                <a:effectLst/>
                <a:latin typeface="Times New Roman" panose="02020603050405020304" pitchFamily="18" charset="0"/>
                <a:ea typeface="Calibri" panose="020F0502020204030204" pitchFamily="34" charset="0"/>
                <a:cs typeface="Times New Roman" panose="02020603050405020304" pitchFamily="18" charset="0"/>
              </a:rPr>
              <a:t>Has a manageable scope</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arenR"/>
            </a:pPr>
            <a:r>
              <a:rPr lang="en-KE" sz="2100" dirty="0">
                <a:effectLst/>
                <a:latin typeface="Times New Roman" panose="02020603050405020304" pitchFamily="18" charset="0"/>
                <a:ea typeface="Calibri" panose="020F0502020204030204" pitchFamily="34" charset="0"/>
                <a:cs typeface="Times New Roman" panose="02020603050405020304" pitchFamily="18" charset="0"/>
              </a:rPr>
              <a:t>It is objective, it does not portray the researcher’s bias</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arenR"/>
            </a:pPr>
            <a:r>
              <a:rPr lang="en-KE" sz="2100" dirty="0">
                <a:effectLst/>
                <a:latin typeface="Times New Roman" panose="02020603050405020304" pitchFamily="18" charset="0"/>
                <a:ea typeface="Calibri" panose="020F0502020204030204" pitchFamily="34" charset="0"/>
                <a:cs typeface="Times New Roman" panose="02020603050405020304" pitchFamily="18" charset="0"/>
              </a:rPr>
              <a:t>It does not seem like a conclusive statement but one that requires investigation/research</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5239490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17A2F-3486-2FD4-0991-BFA8A53128B9}"/>
              </a:ext>
            </a:extLst>
          </p:cNvPr>
          <p:cNvSpPr>
            <a:spLocks noGrp="1"/>
          </p:cNvSpPr>
          <p:nvPr>
            <p:ph type="title"/>
          </p:nvPr>
        </p:nvSpPr>
        <p:spPr/>
        <p:txBody>
          <a:bodyPr>
            <a:normAutofit/>
          </a:bodyPr>
          <a:lstStyle/>
          <a:p>
            <a:r>
              <a:rPr lang="en-KE" sz="3200" b="1" dirty="0">
                <a:effectLst/>
                <a:latin typeface="Arial" panose="020B0604020202020204" pitchFamily="34" charset="0"/>
                <a:ea typeface="Calibri" panose="020F0502020204030204" pitchFamily="34" charset="0"/>
                <a:cs typeface="Arial" panose="020B0604020202020204" pitchFamily="34" charset="0"/>
              </a:rPr>
              <a:t>Some Areas of Interest in Communication Research</a:t>
            </a:r>
            <a:endParaRPr lang="en-KE" sz="3200" dirty="0"/>
          </a:p>
        </p:txBody>
      </p:sp>
      <p:sp>
        <p:nvSpPr>
          <p:cNvPr id="3" name="Content Placeholder 2">
            <a:extLst>
              <a:ext uri="{FF2B5EF4-FFF2-40B4-BE49-F238E27FC236}">
                <a16:creationId xmlns:a16="http://schemas.microsoft.com/office/drawing/2014/main" id="{C8B1A68D-5438-842C-6CF0-804319F604AA}"/>
              </a:ext>
            </a:extLst>
          </p:cNvPr>
          <p:cNvSpPr>
            <a:spLocks noGrp="1"/>
          </p:cNvSpPr>
          <p:nvPr>
            <p:ph sz="half" idx="1"/>
          </p:nvPr>
        </p:nvSpPr>
        <p:spPr/>
        <p:txBody>
          <a:bodyPr>
            <a:normAutofit fontScale="77500" lnSpcReduction="20000"/>
          </a:bodyPr>
          <a:lstStyle/>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Media Relations</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Internet and Social Media</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Mobile technology</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Media Campaign</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Interpersonal Communication</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Group Communication</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Content Placeholder 3">
            <a:extLst>
              <a:ext uri="{FF2B5EF4-FFF2-40B4-BE49-F238E27FC236}">
                <a16:creationId xmlns:a16="http://schemas.microsoft.com/office/drawing/2014/main" id="{9EDBC7B9-7E99-4D5C-58F8-72B655FD9FF8}"/>
              </a:ext>
            </a:extLst>
          </p:cNvPr>
          <p:cNvSpPr>
            <a:spLocks noGrp="1"/>
          </p:cNvSpPr>
          <p:nvPr>
            <p:ph sz="half" idx="2"/>
          </p:nvPr>
        </p:nvSpPr>
        <p:spPr/>
        <p:txBody>
          <a:bodyPr>
            <a:normAutofit fontScale="77500" lnSpcReduction="20000"/>
          </a:bodyPr>
          <a:lstStyle/>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Organizational Communication</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Risk and Crisis Communication</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Media Ethics</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Citizen Journalism</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Political Communication/Elections</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Advertising</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0197132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1B846E-83C5-CC7F-B14D-62707DCC10C2}"/>
              </a:ext>
            </a:extLst>
          </p:cNvPr>
          <p:cNvSpPr>
            <a:spLocks noGrp="1"/>
          </p:cNvSpPr>
          <p:nvPr>
            <p:ph sz="half" idx="1"/>
          </p:nvPr>
        </p:nvSpPr>
        <p:spPr>
          <a:xfrm>
            <a:off x="838200" y="1093694"/>
            <a:ext cx="5181600" cy="5083269"/>
          </a:xfrm>
        </p:spPr>
        <p:txBody>
          <a:bodyPr>
            <a:normAutofit/>
          </a:bodyPr>
          <a:lstStyle/>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Fundraising</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Event planning</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Branding</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Development Communication</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itchFamily="2" charset="2"/>
              <a:buChar char=""/>
            </a:pP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Health Communication</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Content Placeholder 3">
            <a:extLst>
              <a:ext uri="{FF2B5EF4-FFF2-40B4-BE49-F238E27FC236}">
                <a16:creationId xmlns:a16="http://schemas.microsoft.com/office/drawing/2014/main" id="{3A31F79F-34EA-9D43-AD61-72B26115D6D2}"/>
              </a:ext>
            </a:extLst>
          </p:cNvPr>
          <p:cNvSpPr>
            <a:spLocks noGrp="1"/>
          </p:cNvSpPr>
          <p:nvPr>
            <p:ph sz="half" idx="2"/>
          </p:nvPr>
        </p:nvSpPr>
        <p:spPr>
          <a:xfrm>
            <a:off x="6172200" y="1093694"/>
            <a:ext cx="5181600" cy="5083270"/>
          </a:xfrm>
        </p:spPr>
        <p:txBody>
          <a:bodyPr>
            <a:normAutofit/>
          </a:bodyPr>
          <a:lstStyle/>
          <a:p>
            <a:pPr>
              <a:lnSpc>
                <a:spcPct val="150000"/>
              </a:lnSpc>
              <a:spcBef>
                <a:spcPts val="400"/>
              </a:spcBef>
              <a:spcAft>
                <a:spcPts val="600"/>
              </a:spcAft>
            </a:pPr>
            <a:r>
              <a:rPr lang="en-KE" sz="2800" b="1" dirty="0">
                <a:effectLst/>
                <a:latin typeface="Times New Roman" panose="02020603050405020304" pitchFamily="18" charset="0"/>
                <a:ea typeface="Calibri" panose="020F0502020204030204" pitchFamily="34" charset="0"/>
                <a:cs typeface="Times New Roman" panose="02020603050405020304" pitchFamily="18" charset="0"/>
              </a:rPr>
              <a:t>Please note</a:t>
            </a:r>
            <a:r>
              <a:rPr lang="en-KE" sz="2800" dirty="0">
                <a:effectLst/>
                <a:latin typeface="Times New Roman" panose="02020603050405020304" pitchFamily="18" charset="0"/>
                <a:ea typeface="Calibri" panose="020F0502020204030204" pitchFamily="34" charset="0"/>
                <a:cs typeface="Times New Roman" panose="02020603050405020304" pitchFamily="18" charset="0"/>
              </a:rPr>
              <a:t> that these are broad areas of interest that need to be narrowed down according to your study. </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0387648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9E4FE-D472-FF16-91B1-CF3EF6DB7983}"/>
              </a:ext>
            </a:extLst>
          </p:cNvPr>
          <p:cNvSpPr>
            <a:spLocks noGrp="1"/>
          </p:cNvSpPr>
          <p:nvPr>
            <p:ph type="title"/>
          </p:nvPr>
        </p:nvSpPr>
        <p:spPr>
          <a:xfrm>
            <a:off x="838200" y="365125"/>
            <a:ext cx="10515600" cy="1011729"/>
          </a:xfrm>
        </p:spPr>
        <p:txBody>
          <a:bodyPr>
            <a:normAutofit fontScale="90000"/>
          </a:bodyPr>
          <a:lstStyle/>
          <a:p>
            <a:br>
              <a:rPr lang="en-KE" sz="3200" b="1" dirty="0">
                <a:effectLst/>
                <a:latin typeface="Arial" panose="020B0604020202020204" pitchFamily="34" charset="0"/>
                <a:ea typeface="Calibri" panose="020F0502020204030204" pitchFamily="34" charset="0"/>
                <a:cs typeface="Arial" panose="020B0604020202020204" pitchFamily="34" charset="0"/>
              </a:rPr>
            </a:br>
            <a:r>
              <a:rPr lang="en-KE" sz="3200" b="1" dirty="0">
                <a:effectLst/>
                <a:latin typeface="Arial" panose="020B0604020202020204" pitchFamily="34" charset="0"/>
                <a:ea typeface="Calibri" panose="020F0502020204030204" pitchFamily="34" charset="0"/>
                <a:cs typeface="Arial" panose="020B0604020202020204" pitchFamily="34" charset="0"/>
              </a:rPr>
              <a:t>Examples of Research Topics in Communication</a:t>
            </a:r>
            <a:br>
              <a:rPr lang="en-KE" sz="3200" dirty="0">
                <a:effectLst/>
                <a:latin typeface="Arial" panose="020B0604020202020204" pitchFamily="34" charset="0"/>
                <a:ea typeface="Calibri" panose="020F0502020204030204" pitchFamily="34" charset="0"/>
                <a:cs typeface="Arial" panose="020B0604020202020204" pitchFamily="34" charset="0"/>
              </a:rPr>
            </a:br>
            <a:endParaRPr lang="en-KE"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1E3C722-51D9-C7E8-3385-20209997A8B4}"/>
              </a:ext>
            </a:extLst>
          </p:cNvPr>
          <p:cNvSpPr>
            <a:spLocks noGrp="1"/>
          </p:cNvSpPr>
          <p:nvPr>
            <p:ph idx="1"/>
          </p:nvPr>
        </p:nvSpPr>
        <p:spPr>
          <a:xfrm>
            <a:off x="838200" y="1376855"/>
            <a:ext cx="10515600" cy="4800108"/>
          </a:xfrm>
        </p:spPr>
        <p:txBody>
          <a:bodyPr/>
          <a:lstStyle/>
          <a:p>
            <a:pPr>
              <a:lnSpc>
                <a:spcPct val="150000"/>
              </a:lnSpc>
            </a:pPr>
            <a:r>
              <a:rPr lang="en-KE" sz="2400" dirty="0">
                <a:effectLst/>
                <a:latin typeface="Times New Roman" panose="02020603050405020304" pitchFamily="18" charset="0"/>
                <a:ea typeface="Calibri" panose="020F0502020204030204" pitchFamily="34" charset="0"/>
                <a:cs typeface="Times New Roman" panose="02020603050405020304" pitchFamily="18" charset="0"/>
              </a:rPr>
              <a:t>The effects of mobile technology on the adoption of new farming methods in Kiambu county</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KE" sz="2400" dirty="0">
                <a:effectLst/>
                <a:latin typeface="Times New Roman" panose="02020603050405020304" pitchFamily="18" charset="0"/>
                <a:ea typeface="Calibri" panose="020F0502020204030204" pitchFamily="34" charset="0"/>
                <a:cs typeface="Times New Roman" panose="02020603050405020304" pitchFamily="18" charset="0"/>
              </a:rPr>
              <a:t>The role of Light FM in creating awareness about Covid-19 among the SPU community</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KE" sz="2400" dirty="0">
                <a:effectLst/>
                <a:latin typeface="Times New Roman" panose="02020603050405020304" pitchFamily="18" charset="0"/>
                <a:ea typeface="Calibri" panose="020F0502020204030204" pitchFamily="34" charset="0"/>
                <a:cs typeface="Times New Roman" panose="02020603050405020304" pitchFamily="18" charset="0"/>
              </a:rPr>
              <a:t>The effects of digital marketing on targeted advertising by universities: A case study of St. Paul’s University</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822834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628777-181C-E2EB-C73A-B2ACC74CA4BC}"/>
              </a:ext>
            </a:extLst>
          </p:cNvPr>
          <p:cNvSpPr>
            <a:spLocks noGrp="1"/>
          </p:cNvSpPr>
          <p:nvPr>
            <p:ph type="title"/>
          </p:nvPr>
        </p:nvSpPr>
        <p:spPr>
          <a:xfrm>
            <a:off x="838200" y="365126"/>
            <a:ext cx="10515600" cy="896116"/>
          </a:xfrm>
        </p:spPr>
        <p:txBody>
          <a:bodyPr>
            <a:normAutofit/>
          </a:bodyPr>
          <a:lstStyle/>
          <a:p>
            <a:r>
              <a:rPr lang="en-US" sz="3200" b="1" dirty="0">
                <a:effectLst/>
                <a:latin typeface="Arial" panose="020B0604020202020204" pitchFamily="34" charset="0"/>
                <a:ea typeface="Calibri" panose="020F0502020204030204" pitchFamily="34" charset="0"/>
              </a:rPr>
              <a:t>The </a:t>
            </a:r>
            <a:r>
              <a:rPr lang="en-KE" sz="3200" b="1" dirty="0">
                <a:effectLst/>
                <a:latin typeface="Arial" panose="020B0604020202020204" pitchFamily="34" charset="0"/>
                <a:ea typeface="Calibri" panose="020F0502020204030204" pitchFamily="34" charset="0"/>
              </a:rPr>
              <a:t>Research Problem</a:t>
            </a:r>
            <a:r>
              <a:rPr lang="en-KE" sz="3200" dirty="0">
                <a:effectLst/>
              </a:rPr>
              <a:t> </a:t>
            </a:r>
            <a:endParaRPr lang="en-KE" sz="3200" dirty="0"/>
          </a:p>
        </p:txBody>
      </p:sp>
      <p:sp>
        <p:nvSpPr>
          <p:cNvPr id="3" name="Content Placeholder 2">
            <a:extLst>
              <a:ext uri="{FF2B5EF4-FFF2-40B4-BE49-F238E27FC236}">
                <a16:creationId xmlns:a16="http://schemas.microsoft.com/office/drawing/2014/main" id="{F5F1B405-A368-3953-D47F-E788A3285C76}"/>
              </a:ext>
            </a:extLst>
          </p:cNvPr>
          <p:cNvSpPr>
            <a:spLocks noGrp="1"/>
          </p:cNvSpPr>
          <p:nvPr>
            <p:ph idx="1"/>
          </p:nvPr>
        </p:nvSpPr>
        <p:spPr>
          <a:xfrm>
            <a:off x="838200" y="1376855"/>
            <a:ext cx="10515600" cy="4800108"/>
          </a:xfrm>
        </p:spPr>
        <p:txBody>
          <a:bodyPr/>
          <a:lstStyle/>
          <a:p>
            <a:pPr>
              <a:lnSpc>
                <a:spcPct val="150000"/>
              </a:lnSpc>
              <a:spcBef>
                <a:spcPts val="400"/>
              </a:spcBef>
              <a:spcAft>
                <a:spcPts val="600"/>
              </a:spcAft>
            </a:pPr>
            <a:r>
              <a:rPr lang="en-KE" sz="2400" dirty="0">
                <a:effectLst/>
                <a:latin typeface="Times New Roman" panose="02020603050405020304" pitchFamily="18" charset="0"/>
                <a:ea typeface="Aldine401 BT"/>
                <a:cs typeface="Times New Roman" panose="02020603050405020304" pitchFamily="18" charset="0"/>
              </a:rPr>
              <a:t>A research problem is a statement about a particular area of concern, a difficulty or a troubling question that exists in scholarship, in theory or in practice, which points to the need for thorough investigation and research. </a:t>
            </a:r>
          </a:p>
          <a:p>
            <a:pPr>
              <a:lnSpc>
                <a:spcPct val="150000"/>
              </a:lnSpc>
              <a:spcBef>
                <a:spcPts val="400"/>
              </a:spcBef>
              <a:spcAft>
                <a:spcPts val="600"/>
              </a:spcAft>
            </a:pPr>
            <a:r>
              <a:rPr lang="en-KE" sz="2400" dirty="0">
                <a:effectLst/>
                <a:latin typeface="Times New Roman" panose="02020603050405020304" pitchFamily="18" charset="0"/>
                <a:ea typeface="Aldine401 BT"/>
                <a:cs typeface="Times New Roman" panose="02020603050405020304" pitchFamily="18" charset="0"/>
              </a:rPr>
              <a:t>A research problem can also be defined as a specific issue or gap in literature that should be addressed in your research. You might look for practical problems aimed at contributing to change, or theoretical problems aimed at expanding knowledge.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298414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2246C7-E640-6006-D764-18B7839C679F}"/>
              </a:ext>
            </a:extLst>
          </p:cNvPr>
          <p:cNvSpPr>
            <a:spLocks noGrp="1"/>
          </p:cNvSpPr>
          <p:nvPr>
            <p:ph idx="1"/>
          </p:nvPr>
        </p:nvSpPr>
        <p:spPr>
          <a:xfrm>
            <a:off x="838200" y="1040524"/>
            <a:ext cx="10515600" cy="5136439"/>
          </a:xfrm>
        </p:spPr>
        <p:txBody>
          <a:bodyPr>
            <a:normAutofit/>
          </a:bodyPr>
          <a:lstStyle/>
          <a:p>
            <a:r>
              <a:rPr lang="en-US" sz="2400" dirty="0">
                <a:solidFill>
                  <a:srgbClr val="000000"/>
                </a:solidFill>
                <a:effectLst/>
                <a:latin typeface="Times New Roman" panose="02020603050405020304" pitchFamily="18" charset="0"/>
                <a:ea typeface="Aldine401 BT"/>
              </a:rPr>
              <a:t>The research problem constitutes the core issue that the study is trying to examine or to investigate hence it can be considered as an explicit declaration about the research problem that the research paper is set to address. </a:t>
            </a:r>
          </a:p>
          <a:p>
            <a:r>
              <a:rPr lang="en-US" sz="2400" dirty="0">
                <a:solidFill>
                  <a:srgbClr val="000000"/>
                </a:solidFill>
                <a:effectLst/>
                <a:latin typeface="Times New Roman" panose="02020603050405020304" pitchFamily="18" charset="0"/>
                <a:ea typeface="Aldine401 BT"/>
              </a:rPr>
              <a:t>It identifies the research gap that the study will attempt to fill. The research problem can be theoretical in nature, focusing on an area of academic research that is lacking in a certain way. </a:t>
            </a:r>
          </a:p>
          <a:p>
            <a:r>
              <a:rPr lang="en-US" sz="2400" dirty="0">
                <a:solidFill>
                  <a:srgbClr val="000000"/>
                </a:solidFill>
                <a:effectLst/>
                <a:latin typeface="Times New Roman" panose="02020603050405020304" pitchFamily="18" charset="0"/>
                <a:ea typeface="Aldine401 BT"/>
              </a:rPr>
              <a:t>Alternatively, a research problem can be more applied in nature, focusing on finding a solution to an established problem in the community or in the industry. Theoretical research problems are usually motivated by the need to grow the overall body of knowledge, while applied research problems are motivated by the need to find practical solutions to current real-world problems. </a:t>
            </a:r>
            <a:endParaRPr lang="en-KE" sz="2400" dirty="0"/>
          </a:p>
        </p:txBody>
      </p:sp>
    </p:spTree>
    <p:extLst>
      <p:ext uri="{BB962C8B-B14F-4D97-AF65-F5344CB8AC3E}">
        <p14:creationId xmlns:p14="http://schemas.microsoft.com/office/powerpoint/2010/main" val="38610927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78A768B-CB76-442E-3762-63D5C3D4E894}"/>
              </a:ext>
            </a:extLst>
          </p:cNvPr>
          <p:cNvSpPr>
            <a:spLocks noGrp="1"/>
          </p:cNvSpPr>
          <p:nvPr>
            <p:ph idx="1"/>
          </p:nvPr>
        </p:nvSpPr>
        <p:spPr>
          <a:xfrm>
            <a:off x="838200" y="693683"/>
            <a:ext cx="10515600" cy="5483280"/>
          </a:xfrm>
        </p:spPr>
        <p:txBody>
          <a:bodyPr/>
          <a:lstStyle/>
          <a:p>
            <a:pPr algn="just">
              <a:lnSpc>
                <a:spcPct val="130000"/>
              </a:lnSpc>
              <a:spcBef>
                <a:spcPts val="600"/>
              </a:spcBef>
              <a:spcAft>
                <a:spcPts val="600"/>
              </a:spcAft>
            </a:pPr>
            <a:r>
              <a:rPr lang="en-US" sz="2400" dirty="0">
                <a:solidFill>
                  <a:srgbClr val="000000"/>
                </a:solidFill>
                <a:effectLst/>
                <a:latin typeface="Times New Roman" panose="02020603050405020304" pitchFamily="18" charset="0"/>
                <a:ea typeface="Aldine401 BT"/>
                <a:cs typeface="Times New Roman" panose="02020603050405020304" pitchFamily="18" charset="0"/>
              </a:rPr>
              <a:t>Generally, the research problem acts as the driving force behind the study because it directly influences the research objectives and questions, among other areas of the research study.</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30000"/>
              </a:lnSpc>
              <a:spcBef>
                <a:spcPts val="600"/>
              </a:spcBef>
              <a:spcAft>
                <a:spcPts val="600"/>
              </a:spcAft>
            </a:pPr>
            <a:r>
              <a:rPr lang="en-US" sz="2400" dirty="0">
                <a:solidFill>
                  <a:srgbClr val="000000"/>
                </a:solidFill>
                <a:effectLst/>
                <a:latin typeface="Times New Roman" panose="02020603050405020304" pitchFamily="18" charset="0"/>
                <a:ea typeface="Aldine401 BT"/>
                <a:cs typeface="Times New Roman" panose="02020603050405020304" pitchFamily="18" charset="0"/>
              </a:rPr>
              <a:t>Overall, we take note that the research problem guides the course of investigation of any research process. The research problem is identified through examining other literature to help the researcher to determine the significance and relevance of the research problem.</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30000"/>
              </a:lnSpc>
              <a:spcBef>
                <a:spcPts val="600"/>
              </a:spcBef>
              <a:spcAft>
                <a:spcPts val="600"/>
              </a:spcAft>
              <a:buNone/>
            </a:pPr>
            <a:r>
              <a:rPr lang="en-KE" sz="2400" b="1" dirty="0">
                <a:effectLst/>
                <a:latin typeface="Aldine401 BT"/>
                <a:ea typeface="Aldine401 BT"/>
                <a:cs typeface="Aldine401 BT"/>
              </a:rPr>
              <a:t>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4833629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BA8E5-297A-9876-9F2F-7CBCDD5154B2}"/>
              </a:ext>
            </a:extLst>
          </p:cNvPr>
          <p:cNvSpPr>
            <a:spLocks noGrp="1"/>
          </p:cNvSpPr>
          <p:nvPr>
            <p:ph type="title"/>
          </p:nvPr>
        </p:nvSpPr>
        <p:spPr>
          <a:xfrm>
            <a:off x="838200" y="365126"/>
            <a:ext cx="10515600" cy="833054"/>
          </a:xfrm>
        </p:spPr>
        <p:txBody>
          <a:bodyPr>
            <a:normAutofit fontScale="90000"/>
          </a:bodyPr>
          <a:lstStyle/>
          <a:p>
            <a:br>
              <a:rPr lang="en-US" sz="3200" b="1" dirty="0">
                <a:effectLst/>
                <a:latin typeface="Arial" panose="020B0604020202020204" pitchFamily="34" charset="0"/>
                <a:ea typeface="Calibri" panose="020F0502020204030204" pitchFamily="34" charset="0"/>
                <a:cs typeface="Times New Roman" panose="02020603050405020304" pitchFamily="18" charset="0"/>
              </a:rPr>
            </a:br>
            <a:r>
              <a:rPr lang="en-US" sz="3200" b="1" dirty="0">
                <a:effectLst/>
                <a:latin typeface="Arial" panose="020B0604020202020204" pitchFamily="34" charset="0"/>
                <a:ea typeface="Calibri" panose="020F0502020204030204" pitchFamily="34" charset="0"/>
                <a:cs typeface="Times New Roman" panose="02020603050405020304" pitchFamily="18" charset="0"/>
              </a:rPr>
              <a:t>The </a:t>
            </a:r>
            <a:r>
              <a:rPr lang="en-KE" sz="3200" b="1" dirty="0">
                <a:effectLst/>
                <a:latin typeface="Arial" panose="020B0604020202020204" pitchFamily="34" charset="0"/>
                <a:ea typeface="Calibri" panose="020F0502020204030204" pitchFamily="34" charset="0"/>
                <a:cs typeface="Times New Roman" panose="02020603050405020304" pitchFamily="18" charset="0"/>
              </a:rPr>
              <a:t>Problem Statement</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4EB26929-D08C-2602-DD73-DC22B22D4A0B}"/>
              </a:ext>
            </a:extLst>
          </p:cNvPr>
          <p:cNvSpPr>
            <a:spLocks noGrp="1"/>
          </p:cNvSpPr>
          <p:nvPr>
            <p:ph idx="1"/>
          </p:nvPr>
        </p:nvSpPr>
        <p:spPr>
          <a:xfrm>
            <a:off x="838200" y="1387366"/>
            <a:ext cx="10515600" cy="4789597"/>
          </a:xfrm>
        </p:spPr>
        <p:txBody>
          <a:bodyPr>
            <a:normAutofit lnSpcReduction="10000"/>
          </a:bodyPr>
          <a:lstStyle/>
          <a:p>
            <a:pPr>
              <a:lnSpc>
                <a:spcPct val="150000"/>
              </a:lnSpc>
              <a:spcBef>
                <a:spcPts val="400"/>
              </a:spcBef>
              <a:spcAft>
                <a:spcPts val="600"/>
              </a:spcAft>
            </a:pPr>
            <a:r>
              <a:rPr lang="en-KE" sz="2400" dirty="0">
                <a:effectLst/>
                <a:latin typeface="Times New Roman" panose="02020603050405020304" pitchFamily="18" charset="0"/>
                <a:ea typeface="Aldine401 BT"/>
                <a:cs typeface="Times New Roman" panose="02020603050405020304" pitchFamily="18" charset="0"/>
              </a:rPr>
              <a:t>The process of identifying, selecting and defining a research problem leads to the writing of a problem statement. </a:t>
            </a:r>
          </a:p>
          <a:p>
            <a:pPr>
              <a:lnSpc>
                <a:spcPct val="150000"/>
              </a:lnSpc>
              <a:spcBef>
                <a:spcPts val="400"/>
              </a:spcBef>
              <a:spcAft>
                <a:spcPts val="600"/>
              </a:spcAft>
            </a:pPr>
            <a:r>
              <a:rPr lang="en-KE" sz="2400" dirty="0">
                <a:effectLst/>
                <a:latin typeface="Times New Roman" panose="02020603050405020304" pitchFamily="18" charset="0"/>
                <a:ea typeface="Aldine401 BT"/>
                <a:cs typeface="Times New Roman" panose="02020603050405020304" pitchFamily="18" charset="0"/>
              </a:rPr>
              <a:t>A problem statement explains an argument and details why a researcher considers a particular research problem to be of importance. </a:t>
            </a:r>
          </a:p>
          <a:p>
            <a:pPr>
              <a:lnSpc>
                <a:spcPct val="150000"/>
              </a:lnSpc>
              <a:spcBef>
                <a:spcPts val="400"/>
              </a:spcBef>
              <a:spcAft>
                <a:spcPts val="600"/>
              </a:spcAft>
            </a:pPr>
            <a:r>
              <a:rPr lang="en-KE" sz="2400" dirty="0">
                <a:effectLst/>
                <a:latin typeface="Times New Roman" panose="02020603050405020304" pitchFamily="18" charset="0"/>
                <a:ea typeface="Aldine401 BT"/>
                <a:cs typeface="Times New Roman" panose="02020603050405020304" pitchFamily="18" charset="0"/>
              </a:rPr>
              <a:t>Writing a concise problem statement requires good identification, selection and definition of the research problem. A well-written problem statement serves to convince the reader that the area of research is indeed pertinent and deserves attention.</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3652884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E2EFD-835E-37A8-C78A-6CA7A7BBE747}"/>
              </a:ext>
            </a:extLst>
          </p:cNvPr>
          <p:cNvSpPr>
            <a:spLocks noGrp="1"/>
          </p:cNvSpPr>
          <p:nvPr>
            <p:ph type="title"/>
          </p:nvPr>
        </p:nvSpPr>
        <p:spPr>
          <a:xfrm>
            <a:off x="838200" y="365125"/>
            <a:ext cx="10515600" cy="927647"/>
          </a:xfrm>
        </p:spPr>
        <p:txBody>
          <a:bodyPr>
            <a:normAutofit fontScale="90000"/>
          </a:bodyPr>
          <a:lstStyle/>
          <a:p>
            <a:br>
              <a:rPr lang="en-KE" sz="3200" b="1" dirty="0">
                <a:effectLst/>
                <a:latin typeface="Arial" panose="020B0604020202020204" pitchFamily="34" charset="0"/>
                <a:ea typeface="Aldine401 BT"/>
                <a:cs typeface="Arial" panose="020B0604020202020204" pitchFamily="34" charset="0"/>
              </a:rPr>
            </a:br>
            <a:r>
              <a:rPr lang="en-KE" sz="3200" b="1" dirty="0">
                <a:effectLst/>
                <a:latin typeface="Arial" panose="020B0604020202020204" pitchFamily="34" charset="0"/>
                <a:ea typeface="Aldine401 BT"/>
                <a:cs typeface="Arial" panose="020B0604020202020204" pitchFamily="34" charset="0"/>
              </a:rPr>
              <a:t>How to Develop a Research Problem</a:t>
            </a:r>
            <a:br>
              <a:rPr lang="en-KE" sz="3200" dirty="0">
                <a:effectLst/>
                <a:latin typeface="Arial" panose="020B0604020202020204" pitchFamily="34" charset="0"/>
                <a:ea typeface="Calibri" panose="020F0502020204030204" pitchFamily="34" charset="0"/>
                <a:cs typeface="Arial" panose="020B0604020202020204" pitchFamily="34" charset="0"/>
              </a:rPr>
            </a:br>
            <a:endParaRPr lang="en-KE"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B531194-63CB-83FD-A134-1C954A868F67}"/>
              </a:ext>
            </a:extLst>
          </p:cNvPr>
          <p:cNvSpPr>
            <a:spLocks noGrp="1"/>
          </p:cNvSpPr>
          <p:nvPr>
            <p:ph idx="1"/>
          </p:nvPr>
        </p:nvSpPr>
        <p:spPr>
          <a:xfrm>
            <a:off x="838200" y="1471448"/>
            <a:ext cx="10515600" cy="4705515"/>
          </a:xfrm>
        </p:spPr>
        <p:txBody>
          <a:bodyPr/>
          <a:lstStyle/>
          <a:p>
            <a:pPr marL="342900" lvl="0" indent="-342900" algn="just">
              <a:lnSpc>
                <a:spcPct val="115000"/>
              </a:lnSpc>
              <a:spcBef>
                <a:spcPts val="600"/>
              </a:spcBef>
              <a:spcAft>
                <a:spcPts val="0"/>
              </a:spcAft>
              <a:buFont typeface="Symbol" pitchFamily="2" charset="2"/>
              <a:buChar char=""/>
            </a:pPr>
            <a:r>
              <a:rPr lang="en-KE" sz="2000" dirty="0">
                <a:effectLst/>
                <a:latin typeface="Times New Roman" panose="02020603050405020304" pitchFamily="18" charset="0"/>
                <a:ea typeface="Aldine401 BT"/>
                <a:cs typeface="Times New Roman" panose="02020603050405020304" pitchFamily="18" charset="0"/>
              </a:rPr>
              <a:t>Identify a broad problem area</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0"/>
              </a:spcAft>
              <a:buFont typeface="Symbol" pitchFamily="2" charset="2"/>
              <a:buChar char=""/>
            </a:pPr>
            <a:r>
              <a:rPr lang="en-KE" sz="2000" dirty="0">
                <a:effectLst/>
                <a:latin typeface="Times New Roman" panose="02020603050405020304" pitchFamily="18" charset="0"/>
                <a:ea typeface="Aldine401 BT"/>
                <a:cs typeface="Times New Roman" panose="02020603050405020304" pitchFamily="18" charset="0"/>
              </a:rPr>
              <a:t>Learn more about the problem</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0"/>
              </a:spcAft>
              <a:buFont typeface="Symbol" pitchFamily="2" charset="2"/>
              <a:buChar char=""/>
            </a:pPr>
            <a:r>
              <a:rPr lang="en-KE" sz="2000" dirty="0">
                <a:effectLst/>
                <a:latin typeface="Times New Roman" panose="02020603050405020304" pitchFamily="18" charset="0"/>
                <a:ea typeface="Aldine401 BT"/>
                <a:cs typeface="Times New Roman" panose="02020603050405020304" pitchFamily="18" charset="0"/>
              </a:rPr>
              <a:t>Contextualize the problem</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Bef>
                <a:spcPts val="600"/>
              </a:spcBef>
              <a:spcAft>
                <a:spcPts val="0"/>
              </a:spcAft>
              <a:buFont typeface="Symbol" pitchFamily="2" charset="2"/>
              <a:buChar char=""/>
            </a:pPr>
            <a:r>
              <a:rPr lang="en-KE" sz="2000" dirty="0">
                <a:effectLst/>
                <a:latin typeface="Times New Roman" panose="02020603050405020304" pitchFamily="18" charset="0"/>
                <a:ea typeface="Aldine401 BT"/>
                <a:cs typeface="Times New Roman" panose="02020603050405020304" pitchFamily="18" charset="0"/>
              </a:rPr>
              <a:t>Where and when does the problem arise?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Bef>
                <a:spcPts val="600"/>
              </a:spcBef>
              <a:spcAft>
                <a:spcPts val="0"/>
              </a:spcAft>
              <a:buFont typeface="Symbol" pitchFamily="2" charset="2"/>
              <a:buChar char=""/>
            </a:pPr>
            <a:r>
              <a:rPr lang="en-KE" sz="2000" dirty="0">
                <a:effectLst/>
                <a:latin typeface="Times New Roman" panose="02020603050405020304" pitchFamily="18" charset="0"/>
                <a:ea typeface="Aldine401 BT"/>
                <a:cs typeface="Times New Roman" panose="02020603050405020304" pitchFamily="18" charset="0"/>
              </a:rPr>
              <a:t>Who does the problem affect?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Bef>
                <a:spcPts val="600"/>
              </a:spcBef>
              <a:spcAft>
                <a:spcPts val="0"/>
              </a:spcAft>
              <a:buFont typeface="Symbol" pitchFamily="2" charset="2"/>
              <a:buChar char=""/>
            </a:pPr>
            <a:r>
              <a:rPr lang="en-KE" sz="2000" dirty="0">
                <a:effectLst/>
                <a:latin typeface="Times New Roman" panose="02020603050405020304" pitchFamily="18" charset="0"/>
                <a:ea typeface="Aldine401 BT"/>
                <a:cs typeface="Times New Roman" panose="02020603050405020304" pitchFamily="18" charset="0"/>
              </a:rPr>
              <a:t>What attempts have been made to solve the problem?</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Bef>
                <a:spcPts val="600"/>
              </a:spcBef>
              <a:spcAft>
                <a:spcPts val="0"/>
              </a:spcAft>
              <a:buFont typeface="Symbol" pitchFamily="2" charset="2"/>
              <a:buChar char=""/>
            </a:pPr>
            <a:r>
              <a:rPr lang="en-KE" sz="2000" dirty="0">
                <a:effectLst/>
                <a:latin typeface="Times New Roman" panose="02020603050405020304" pitchFamily="18" charset="0"/>
                <a:ea typeface="Aldine401 BT"/>
                <a:cs typeface="Times New Roman" panose="02020603050405020304" pitchFamily="18" charset="0"/>
              </a:rPr>
              <a:t>What is already known about the problem?</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Bef>
                <a:spcPts val="600"/>
              </a:spcBef>
              <a:spcAft>
                <a:spcPts val="0"/>
              </a:spcAft>
              <a:buFont typeface="Symbol" pitchFamily="2" charset="2"/>
              <a:buChar char=""/>
            </a:pPr>
            <a:r>
              <a:rPr lang="en-KE" sz="2000" dirty="0">
                <a:effectLst/>
                <a:latin typeface="Times New Roman" panose="02020603050405020304" pitchFamily="18" charset="0"/>
                <a:ea typeface="Aldine401 BT"/>
                <a:cs typeface="Times New Roman" panose="02020603050405020304" pitchFamily="18" charset="0"/>
              </a:rPr>
              <a:t>Is the problem limited to a certain time period or geographical area?</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Bef>
                <a:spcPts val="600"/>
              </a:spcBef>
              <a:spcAft>
                <a:spcPts val="0"/>
              </a:spcAft>
              <a:buFont typeface="Symbol" pitchFamily="2" charset="2"/>
              <a:buChar char=""/>
            </a:pPr>
            <a:r>
              <a:rPr lang="en-KE" sz="2000" dirty="0">
                <a:effectLst/>
                <a:latin typeface="Times New Roman" panose="02020603050405020304" pitchFamily="18" charset="0"/>
                <a:ea typeface="Aldine401 BT"/>
                <a:cs typeface="Times New Roman" panose="02020603050405020304" pitchFamily="18" charset="0"/>
              </a:rPr>
              <a:t>How has the problem been defined and debated in scholarly literature?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30000"/>
              </a:lnSpc>
              <a:spcBef>
                <a:spcPts val="600"/>
              </a:spcBef>
              <a:spcAft>
                <a:spcPts val="600"/>
              </a:spcAft>
              <a:buNone/>
            </a:pP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342694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AD7C4-8AD8-5EF1-677C-22AA5E416857}"/>
              </a:ext>
            </a:extLst>
          </p:cNvPr>
          <p:cNvSpPr>
            <a:spLocks noGrp="1"/>
          </p:cNvSpPr>
          <p:nvPr>
            <p:ph type="title"/>
          </p:nvPr>
        </p:nvSpPr>
        <p:spPr>
          <a:xfrm>
            <a:off x="838200" y="365126"/>
            <a:ext cx="10515600" cy="1074792"/>
          </a:xfrm>
        </p:spPr>
        <p:txBody>
          <a:bodyPr>
            <a:normAutofit/>
          </a:bodyPr>
          <a:lstStyle/>
          <a:p>
            <a:r>
              <a:rPr lang="en-US" sz="3200" b="1" dirty="0">
                <a:effectLst/>
                <a:latin typeface="Arial" panose="020B0604020202020204" pitchFamily="34" charset="0"/>
                <a:ea typeface="Aldine401 BT"/>
                <a:cs typeface="Arial" panose="020B0604020202020204" pitchFamily="34" charset="0"/>
              </a:rPr>
              <a:t>How to W</a:t>
            </a:r>
            <a:r>
              <a:rPr lang="en-KE" sz="3200" b="1" dirty="0">
                <a:effectLst/>
                <a:latin typeface="Arial" panose="020B0604020202020204" pitchFamily="34" charset="0"/>
                <a:ea typeface="Aldine401 BT"/>
                <a:cs typeface="Arial" panose="020B0604020202020204" pitchFamily="34" charset="0"/>
              </a:rPr>
              <a:t>rite the Problem Statement</a:t>
            </a:r>
            <a:endParaRPr lang="en-KE"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0C65E9F-F5C3-E8AC-2F97-22B692456F66}"/>
              </a:ext>
            </a:extLst>
          </p:cNvPr>
          <p:cNvSpPr>
            <a:spLocks noGrp="1"/>
          </p:cNvSpPr>
          <p:nvPr>
            <p:ph idx="1"/>
          </p:nvPr>
        </p:nvSpPr>
        <p:spPr>
          <a:xfrm>
            <a:off x="838200" y="1355834"/>
            <a:ext cx="10515600" cy="4821129"/>
          </a:xfrm>
        </p:spPr>
        <p:txBody>
          <a:bodyPr/>
          <a:lstStyle/>
          <a:p>
            <a:pPr algn="just">
              <a:lnSpc>
                <a:spcPct val="130000"/>
              </a:lnSpc>
              <a:spcBef>
                <a:spcPts val="600"/>
              </a:spcBef>
              <a:spcAft>
                <a:spcPts val="600"/>
              </a:spcAft>
            </a:pPr>
            <a:r>
              <a:rPr lang="en-KE" sz="2400" dirty="0">
                <a:effectLst/>
                <a:latin typeface="Times New Roman" panose="02020603050405020304" pitchFamily="18" charset="0"/>
                <a:ea typeface="Aldine401 BT"/>
                <a:cs typeface="Times New Roman" panose="02020603050405020304" pitchFamily="18" charset="0"/>
              </a:rPr>
              <a:t>After you have identified the research problem for your project, the next step is to write a problem statement. An effective problem statement is concise and concrete.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30000"/>
              </a:lnSpc>
              <a:spcBef>
                <a:spcPts val="600"/>
              </a:spcBef>
              <a:spcAft>
                <a:spcPts val="600"/>
              </a:spcAft>
              <a:buNone/>
            </a:pPr>
            <a:r>
              <a:rPr lang="en-KE" sz="2400" dirty="0">
                <a:effectLst/>
                <a:latin typeface="Times New Roman" panose="02020603050405020304" pitchFamily="18" charset="0"/>
                <a:ea typeface="Aldine401 BT"/>
                <a:cs typeface="Times New Roman" panose="02020603050405020304" pitchFamily="18" charset="0"/>
              </a:rPr>
              <a:t>    </a:t>
            </a:r>
            <a:r>
              <a:rPr lang="en-KE" sz="2400" b="1" dirty="0">
                <a:effectLst/>
                <a:latin typeface="Times New Roman" panose="02020603050405020304" pitchFamily="18" charset="0"/>
                <a:ea typeface="Aldine401 BT"/>
                <a:cs typeface="Times New Roman" panose="02020603050405020304" pitchFamily="18" charset="0"/>
              </a:rPr>
              <a:t>It should:</a:t>
            </a:r>
            <a:endParaRPr lang="en-KE" sz="2400" b="1"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0"/>
              </a:spcAft>
              <a:buFont typeface="Symbol" pitchFamily="2" charset="2"/>
              <a:buChar char=""/>
            </a:pPr>
            <a:r>
              <a:rPr lang="en-KE" sz="2400" dirty="0">
                <a:effectLst/>
                <a:latin typeface="Times New Roman" panose="02020603050405020304" pitchFamily="18" charset="0"/>
                <a:ea typeface="Aldine401 BT"/>
                <a:cs typeface="Times New Roman" panose="02020603050405020304" pitchFamily="18" charset="0"/>
              </a:rPr>
              <a:t>Put the problem in context (what do we already know?)</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0"/>
              </a:spcAft>
              <a:buFont typeface="Symbol" pitchFamily="2" charset="2"/>
              <a:buChar char=""/>
            </a:pPr>
            <a:r>
              <a:rPr lang="en-KE" sz="2400" dirty="0">
                <a:effectLst/>
                <a:latin typeface="Times New Roman" panose="02020603050405020304" pitchFamily="18" charset="0"/>
                <a:ea typeface="Aldine401 BT"/>
                <a:cs typeface="Times New Roman" panose="02020603050405020304" pitchFamily="18" charset="0"/>
              </a:rPr>
              <a:t>Describe the precise issue that the research will address (what do we need to know?)</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0"/>
              </a:spcAft>
              <a:buFont typeface="Symbol" pitchFamily="2" charset="2"/>
              <a:buChar char=""/>
            </a:pPr>
            <a:r>
              <a:rPr lang="en-KE" sz="2400" dirty="0">
                <a:effectLst/>
                <a:latin typeface="Times New Roman" panose="02020603050405020304" pitchFamily="18" charset="0"/>
                <a:ea typeface="Aldine401 BT"/>
                <a:cs typeface="Times New Roman" panose="02020603050405020304" pitchFamily="18" charset="0"/>
              </a:rPr>
              <a:t>Show the relevance of the problem (why do we need to know it?)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0"/>
              </a:spcAft>
              <a:buFont typeface="Symbol" pitchFamily="2" charset="2"/>
              <a:buChar char=""/>
            </a:pPr>
            <a:r>
              <a:rPr lang="en-KE" sz="2400" dirty="0">
                <a:effectLst/>
                <a:latin typeface="Times New Roman" panose="02020603050405020304" pitchFamily="18" charset="0"/>
                <a:ea typeface="Aldine401 BT"/>
                <a:cs typeface="Times New Roman" panose="02020603050405020304" pitchFamily="18" charset="0"/>
              </a:rPr>
              <a:t>Set the objectives of the research (what will you do to find out?)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695203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C1B57-7C22-F6AE-0839-7728064E4A4F}"/>
              </a:ext>
            </a:extLst>
          </p:cNvPr>
          <p:cNvSpPr>
            <a:spLocks noGrp="1"/>
          </p:cNvSpPr>
          <p:nvPr>
            <p:ph type="title"/>
          </p:nvPr>
        </p:nvSpPr>
        <p:spPr>
          <a:xfrm>
            <a:off x="838200" y="365125"/>
            <a:ext cx="10515600" cy="927647"/>
          </a:xfrm>
        </p:spPr>
        <p:txBody>
          <a:bodyPr>
            <a:normAutofit fontScale="90000"/>
          </a:bodyPr>
          <a:lstStyle/>
          <a:p>
            <a:br>
              <a:rPr lang="en-KE" sz="3200" b="1" dirty="0">
                <a:effectLst/>
                <a:latin typeface="Arial" panose="020B0604020202020204" pitchFamily="34" charset="0"/>
                <a:ea typeface="Aldine401 BT"/>
                <a:cs typeface="Arial" panose="020B0604020202020204" pitchFamily="34" charset="0"/>
              </a:rPr>
            </a:br>
            <a:r>
              <a:rPr lang="en-KE" sz="3200" b="1" dirty="0">
                <a:effectLst/>
                <a:latin typeface="Arial" panose="020B0604020202020204" pitchFamily="34" charset="0"/>
                <a:ea typeface="Aldine401 BT"/>
                <a:cs typeface="Arial" panose="020B0604020202020204" pitchFamily="34" charset="0"/>
              </a:rPr>
              <a:t>Importance of a Problem Statement</a:t>
            </a:r>
            <a:br>
              <a:rPr lang="en-KE" sz="3200" dirty="0">
                <a:effectLst/>
                <a:latin typeface="Arial" panose="020B0604020202020204" pitchFamily="34" charset="0"/>
                <a:ea typeface="Calibri" panose="020F0502020204030204" pitchFamily="34" charset="0"/>
                <a:cs typeface="Arial" panose="020B0604020202020204" pitchFamily="34" charset="0"/>
              </a:rPr>
            </a:br>
            <a:endParaRPr lang="en-KE" sz="32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01BE40B-7139-88A2-AFA5-4959029C167A}"/>
              </a:ext>
            </a:extLst>
          </p:cNvPr>
          <p:cNvSpPr>
            <a:spLocks noGrp="1"/>
          </p:cNvSpPr>
          <p:nvPr>
            <p:ph idx="1"/>
          </p:nvPr>
        </p:nvSpPr>
        <p:spPr>
          <a:xfrm>
            <a:off x="838200" y="1534509"/>
            <a:ext cx="10515600" cy="4642453"/>
          </a:xfrm>
        </p:spPr>
        <p:txBody>
          <a:bodyPr/>
          <a:lstStyle/>
          <a:p>
            <a:pPr marL="342900" lvl="0" indent="-342900" algn="just">
              <a:lnSpc>
                <a:spcPct val="115000"/>
              </a:lnSpc>
              <a:spcBef>
                <a:spcPts val="600"/>
              </a:spcBef>
              <a:spcAft>
                <a:spcPts val="0"/>
              </a:spcAft>
              <a:buFont typeface="Symbol" pitchFamily="2" charset="2"/>
              <a:buChar char=""/>
            </a:pPr>
            <a:r>
              <a:rPr lang="en-KE" sz="2400" dirty="0">
                <a:effectLst/>
                <a:latin typeface="Times New Roman" panose="02020603050405020304" pitchFamily="18" charset="0"/>
                <a:ea typeface="Aldine401 BT"/>
                <a:cs typeface="Times New Roman" panose="02020603050405020304" pitchFamily="18" charset="0"/>
              </a:rPr>
              <a:t>Without a well-defined research problem, you are likely to end up with an unfocused and unmanageable research project.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0"/>
              </a:spcAft>
              <a:buFont typeface="Symbol" pitchFamily="2" charset="2"/>
              <a:buChar char=""/>
            </a:pPr>
            <a:r>
              <a:rPr lang="en-KE" sz="2400" dirty="0">
                <a:effectLst/>
                <a:latin typeface="Times New Roman" panose="02020603050405020304" pitchFamily="18" charset="0"/>
                <a:ea typeface="Aldine401 BT"/>
                <a:cs typeface="Times New Roman" panose="02020603050405020304" pitchFamily="18" charset="0"/>
              </a:rPr>
              <a:t>You might end up repeating what other people have already said, trying to say too much, or doing research without a clear purpose and justification. You need a problem in order to do research that contributes new and relevant insights.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0"/>
              </a:spcAft>
              <a:buFont typeface="Symbol" pitchFamily="2" charset="2"/>
              <a:buChar char=""/>
            </a:pPr>
            <a:r>
              <a:rPr lang="en-KE" sz="2400" dirty="0">
                <a:effectLst/>
                <a:latin typeface="Times New Roman" panose="02020603050405020304" pitchFamily="18" charset="0"/>
                <a:ea typeface="Aldine401 BT"/>
                <a:cs typeface="Times New Roman" panose="02020603050405020304" pitchFamily="18" charset="0"/>
              </a:rPr>
              <a:t>A problem statement can be several paragraphs long and serve as the basis for your research proposal. </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7609912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4AF65-041D-B9C8-A58B-AC3FE7D573CA}"/>
              </a:ext>
            </a:extLst>
          </p:cNvPr>
          <p:cNvSpPr>
            <a:spLocks noGrp="1"/>
          </p:cNvSpPr>
          <p:nvPr>
            <p:ph type="title"/>
          </p:nvPr>
        </p:nvSpPr>
        <p:spPr>
          <a:xfrm>
            <a:off x="838200" y="365126"/>
            <a:ext cx="10515600" cy="833054"/>
          </a:xfrm>
        </p:spPr>
        <p:txBody>
          <a:bodyPr>
            <a:normAutofit fontScale="90000"/>
          </a:bodyPr>
          <a:lstStyle/>
          <a:p>
            <a:br>
              <a:rPr lang="en-KE" sz="3200" b="1" dirty="0">
                <a:effectLst/>
                <a:latin typeface="Arial" panose="020B0604020202020204" pitchFamily="34" charset="0"/>
                <a:ea typeface="Aldine401 BT"/>
                <a:cs typeface="Times New Roman" panose="02020603050405020304" pitchFamily="18" charset="0"/>
              </a:rPr>
            </a:br>
            <a:r>
              <a:rPr lang="en-KE" sz="3200" b="1" dirty="0">
                <a:effectLst/>
                <a:latin typeface="Arial" panose="020B0604020202020204" pitchFamily="34" charset="0"/>
                <a:ea typeface="Aldine401 BT"/>
                <a:cs typeface="Times New Roman" panose="02020603050405020304" pitchFamily="18" charset="0"/>
              </a:rPr>
              <a:t>Qualities of a Good Problem Statement</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E7823F50-E2B3-55A9-B0FA-E96ABFA9C47B}"/>
              </a:ext>
            </a:extLst>
          </p:cNvPr>
          <p:cNvSpPr>
            <a:spLocks noGrp="1"/>
          </p:cNvSpPr>
          <p:nvPr>
            <p:ph idx="1"/>
          </p:nvPr>
        </p:nvSpPr>
        <p:spPr>
          <a:xfrm>
            <a:off x="838200" y="1345324"/>
            <a:ext cx="10515600" cy="4831639"/>
          </a:xfrm>
        </p:spPr>
        <p:txBody>
          <a:bodyPr/>
          <a:lstStyle/>
          <a:p>
            <a:pPr marL="0" indent="0" algn="just">
              <a:lnSpc>
                <a:spcPct val="130000"/>
              </a:lnSpc>
              <a:spcBef>
                <a:spcPts val="600"/>
              </a:spcBef>
              <a:spcAft>
                <a:spcPts val="600"/>
              </a:spcAft>
              <a:buNone/>
            </a:pPr>
            <a:r>
              <a:rPr lang="en-KE" sz="2400" dirty="0">
                <a:effectLst/>
                <a:latin typeface="Times New Roman" panose="02020603050405020304" pitchFamily="18" charset="0"/>
                <a:ea typeface="Aldine401 BT"/>
                <a:cs typeface="Times New Roman" panose="02020603050405020304" pitchFamily="18" charset="0"/>
              </a:rPr>
              <a:t>A good problem statement must contain the following information:</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20000"/>
              </a:lnSpc>
              <a:spcBef>
                <a:spcPts val="600"/>
              </a:spcBef>
              <a:spcAft>
                <a:spcPts val="0"/>
              </a:spcAft>
              <a:buFont typeface="+mj-lt"/>
              <a:buAutoNum type="arabicPeriod"/>
            </a:pPr>
            <a:r>
              <a:rPr lang="en-KE" sz="2400" dirty="0">
                <a:effectLst/>
                <a:latin typeface="Times New Roman" panose="02020603050405020304" pitchFamily="18" charset="0"/>
                <a:ea typeface="Aldine401 BT"/>
                <a:cs typeface="Times New Roman" panose="02020603050405020304" pitchFamily="18" charset="0"/>
              </a:rPr>
              <a:t>A good description of the environment in which the research will be conducted. For example, if the study area concerns youth unemployment in Kenya, a researcher first gives a definition of who the youth are and indicates the current youth unemployment rate.</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20000"/>
              </a:lnSpc>
              <a:spcBef>
                <a:spcPts val="600"/>
              </a:spcBef>
              <a:spcAft>
                <a:spcPts val="0"/>
              </a:spcAft>
              <a:buFont typeface="+mj-lt"/>
              <a:buAutoNum type="arabicPeriod"/>
            </a:pPr>
            <a:r>
              <a:rPr lang="en-KE" sz="2400" dirty="0">
                <a:effectLst/>
                <a:latin typeface="Times New Roman" panose="02020603050405020304" pitchFamily="18" charset="0"/>
                <a:ea typeface="Aldine401 BT"/>
                <a:cs typeface="Times New Roman" panose="02020603050405020304" pitchFamily="18" charset="0"/>
              </a:rPr>
              <a:t>A clear and concise description of the nature of the problem. From the example on youth unemployment, the researcher can go a step further to explain why a high unemployment rate among the youth is a problem. The researcher highlights socio-economic consequences of high unemployment among the youth and also makes comparisons with other countries.</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584118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737250-36F9-3B53-1C07-3EC9EA714005}"/>
              </a:ext>
            </a:extLst>
          </p:cNvPr>
          <p:cNvSpPr>
            <a:spLocks noGrp="1"/>
          </p:cNvSpPr>
          <p:nvPr>
            <p:ph idx="1"/>
          </p:nvPr>
        </p:nvSpPr>
        <p:spPr>
          <a:xfrm>
            <a:off x="838200" y="987972"/>
            <a:ext cx="10515600" cy="5188991"/>
          </a:xfrm>
        </p:spPr>
        <p:txBody>
          <a:bodyPr/>
          <a:lstStyle/>
          <a:p>
            <a:pPr marL="0" lvl="0" indent="0" algn="just">
              <a:lnSpc>
                <a:spcPct val="120000"/>
              </a:lnSpc>
              <a:spcBef>
                <a:spcPts val="600"/>
              </a:spcBef>
              <a:spcAft>
                <a:spcPts val="0"/>
              </a:spcAft>
              <a:buNone/>
            </a:pPr>
            <a:r>
              <a:rPr lang="en-KE" sz="2000" dirty="0">
                <a:effectLst/>
                <a:latin typeface="Times New Roman" panose="02020603050405020304" pitchFamily="18" charset="0"/>
                <a:ea typeface="Aldine401 BT"/>
                <a:cs typeface="Times New Roman" panose="02020603050405020304" pitchFamily="18" charset="0"/>
              </a:rPr>
              <a:t>3. An analysis of causes of the problem and a statement explaining that the available information is insufficient for solving the problem at hand. For instance, one may postulate that the root cause of high unemployment among the youth is rapid population growth, and even show the population is growing more rapidly than ever in comparison to the labour market.</a:t>
            </a:r>
          </a:p>
          <a:p>
            <a:pPr marL="0" lvl="0" indent="0" algn="just">
              <a:lnSpc>
                <a:spcPct val="120000"/>
              </a:lnSpc>
              <a:spcBef>
                <a:spcPts val="600"/>
              </a:spcBef>
              <a:spcAft>
                <a:spcPts val="0"/>
              </a:spcAft>
              <a:buNone/>
            </a:pPr>
            <a:endParaRPr lang="en-KE" sz="2000" dirty="0">
              <a:effectLst/>
              <a:latin typeface="Times New Roman" panose="02020603050405020304" pitchFamily="18" charset="0"/>
              <a:ea typeface="Aldine401 BT"/>
              <a:cs typeface="Times New Roman" panose="02020603050405020304" pitchFamily="18" charset="0"/>
            </a:endParaRPr>
          </a:p>
          <a:p>
            <a:pPr marL="0" lvl="0" indent="0" algn="just">
              <a:lnSpc>
                <a:spcPct val="120000"/>
              </a:lnSpc>
              <a:spcBef>
                <a:spcPts val="600"/>
              </a:spcBef>
              <a:spcAft>
                <a:spcPts val="0"/>
              </a:spcAft>
              <a:buNone/>
            </a:pPr>
            <a:r>
              <a:rPr lang="en-KE" sz="2000" dirty="0">
                <a:latin typeface="Times New Roman" panose="02020603050405020304" pitchFamily="18" charset="0"/>
                <a:ea typeface="Aldine401 BT"/>
                <a:cs typeface="Times New Roman" panose="02020603050405020304" pitchFamily="18" charset="0"/>
              </a:rPr>
              <a:t>4. </a:t>
            </a:r>
            <a:r>
              <a:rPr lang="en-KE" sz="2000" dirty="0">
                <a:effectLst/>
                <a:latin typeface="Times New Roman" panose="02020603050405020304" pitchFamily="18" charset="0"/>
                <a:ea typeface="Aldine401 BT"/>
                <a:cs typeface="Times New Roman" panose="02020603050405020304" pitchFamily="18" charset="0"/>
              </a:rPr>
              <a:t>A brief synthesis and assessment of past solutions so that the researcher provides a clear gap in knowledge for justifying why more research in the area is necessary. For example, the researcher may give information on youth employment initiatives by the government and examine the rate of success in comparison to the current problem. The researcher may then state that while there have been several interventions, most have not been successful. Hence the need for further study.</a:t>
            </a:r>
          </a:p>
          <a:p>
            <a:pPr marL="0" lvl="0" indent="0" algn="just">
              <a:lnSpc>
                <a:spcPct val="120000"/>
              </a:lnSpc>
              <a:spcBef>
                <a:spcPts val="600"/>
              </a:spcBef>
              <a:spcAft>
                <a:spcPts val="0"/>
              </a:spcAft>
              <a:buNone/>
            </a:pPr>
            <a:endParaRPr lang="en-KE" sz="1800" dirty="0">
              <a:effectLst/>
              <a:latin typeface="Times New Roman" panose="02020603050405020304" pitchFamily="18" charset="0"/>
              <a:ea typeface="Aldine401 BT"/>
              <a:cs typeface="Times New Roman" panose="02020603050405020304" pitchFamily="18" charset="0"/>
            </a:endParaRPr>
          </a:p>
          <a:p>
            <a:pPr marL="0" lvl="0" indent="0" algn="just">
              <a:lnSpc>
                <a:spcPct val="120000"/>
              </a:lnSpc>
              <a:spcBef>
                <a:spcPts val="600"/>
              </a:spcBef>
              <a:spcAft>
                <a:spcPts val="0"/>
              </a:spcAft>
              <a:buNone/>
            </a:pPr>
            <a:r>
              <a:rPr lang="en-KE" sz="1800" dirty="0">
                <a:effectLst/>
                <a:latin typeface="Times New Roman" panose="02020603050405020304" pitchFamily="18" charset="0"/>
                <a:ea typeface="Aldine401 BT"/>
                <a:cs typeface="Times New Roman" panose="02020603050405020304" pitchFamily="18" charset="0"/>
              </a:rPr>
              <a:t>5. </a:t>
            </a:r>
            <a:r>
              <a:rPr lang="en-KE" sz="2000" dirty="0">
                <a:effectLst/>
                <a:latin typeface="Times New Roman" panose="02020603050405020304" pitchFamily="18" charset="0"/>
                <a:ea typeface="Aldine401 BT"/>
                <a:cs typeface="Times New Roman" panose="02020603050405020304" pitchFamily="18" charset="0"/>
              </a:rPr>
              <a:t>A brief description of the findings expected from the study and an indication of persons or organizations that may have an interest in the findings of the research study.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6041173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B69536-59A2-F4FA-ECFC-B065833F3705}"/>
              </a:ext>
            </a:extLst>
          </p:cNvPr>
          <p:cNvSpPr>
            <a:spLocks noGrp="1"/>
          </p:cNvSpPr>
          <p:nvPr>
            <p:ph type="title"/>
          </p:nvPr>
        </p:nvSpPr>
        <p:spPr>
          <a:xfrm>
            <a:off x="838200" y="365125"/>
            <a:ext cx="10515600" cy="1043261"/>
          </a:xfrm>
        </p:spPr>
        <p:txBody>
          <a:bodyPr>
            <a:normAutofit fontScale="90000"/>
          </a:bodyPr>
          <a:lstStyle/>
          <a:p>
            <a:br>
              <a:rPr lang="en-US" sz="3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br>
            <a:r>
              <a:rPr lang="en-US" sz="32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Summary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3" name="Content Placeholder 2">
            <a:extLst>
              <a:ext uri="{FF2B5EF4-FFF2-40B4-BE49-F238E27FC236}">
                <a16:creationId xmlns:a16="http://schemas.microsoft.com/office/drawing/2014/main" id="{10F5FACF-3F65-5124-0265-594519CDAA06}"/>
              </a:ext>
            </a:extLst>
          </p:cNvPr>
          <p:cNvSpPr>
            <a:spLocks noGrp="1"/>
          </p:cNvSpPr>
          <p:nvPr>
            <p:ph idx="1"/>
          </p:nvPr>
        </p:nvSpPr>
        <p:spPr>
          <a:xfrm>
            <a:off x="838200" y="1524000"/>
            <a:ext cx="10515600" cy="4652963"/>
          </a:xfrm>
        </p:spPr>
        <p:txBody>
          <a:bodyPr/>
          <a:lstStyle/>
          <a:p>
            <a:r>
              <a:rPr lang="en-US" sz="24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 summary, we take note that</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a:t>
            </a:r>
            <a:r>
              <a:rPr lang="en-US" sz="2400" dirty="0" err="1">
                <a:solidFill>
                  <a:srgbClr val="000000"/>
                </a:solidFill>
                <a:effectLst/>
                <a:latin typeface="Times New Roman" panose="02020603050405020304" pitchFamily="18" charset="0"/>
                <a:ea typeface="Aldine401 BT"/>
                <a:cs typeface="Times New Roman" panose="02020603050405020304" pitchFamily="18" charset="0"/>
              </a:rPr>
              <a:t>i</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n selecting a viable research topic, several things can guide the researcher</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including </a:t>
            </a:r>
            <a:r>
              <a:rPr lang="en-KE" sz="2400" dirty="0">
                <a:solidFill>
                  <a:srgbClr val="000000"/>
                </a:solidFill>
                <a:effectLst/>
                <a:latin typeface="Times New Roman" panose="02020603050405020304" pitchFamily="18" charset="0"/>
                <a:ea typeface="Aldine401 BT"/>
                <a:cs typeface="Times New Roman" panose="02020603050405020304" pitchFamily="18" charset="0"/>
              </a:rPr>
              <a:t>the interest of the researcher</a:t>
            </a:r>
            <a:r>
              <a:rPr lang="en-US" sz="2400" dirty="0">
                <a:solidFill>
                  <a:srgbClr val="000000"/>
                </a:solidFill>
                <a:effectLst/>
                <a:latin typeface="Times New Roman" panose="02020603050405020304" pitchFamily="18" charset="0"/>
                <a:ea typeface="Aldine401 BT"/>
                <a:cs typeface="Times New Roman" panose="02020603050405020304" pitchFamily="18" charset="0"/>
              </a:rPr>
              <a:t>, the researcher’s environment and observations and the ability to identify knowledge gaps within existing literature. </a:t>
            </a:r>
          </a:p>
          <a:p>
            <a:r>
              <a:rPr lang="en-US" sz="2400" dirty="0">
                <a:solidFill>
                  <a:srgbClr val="000000"/>
                </a:solidFill>
                <a:effectLst/>
                <a:latin typeface="Times New Roman" panose="02020603050405020304" pitchFamily="18" charset="0"/>
                <a:ea typeface="Aldine401 BT"/>
                <a:cs typeface="Times New Roman" panose="02020603050405020304" pitchFamily="18" charset="0"/>
              </a:rPr>
              <a:t>We have also noted that </a:t>
            </a:r>
            <a:r>
              <a:rPr lang="en-US" sz="2400" dirty="0">
                <a:effectLst/>
                <a:latin typeface="Times New Roman" panose="02020603050405020304" pitchFamily="18" charset="0"/>
                <a:ea typeface="Aldine401 BT"/>
                <a:cs typeface="Times New Roman" panose="02020603050405020304" pitchFamily="18" charset="0"/>
              </a:rPr>
              <a:t>a</a:t>
            </a:r>
            <a:r>
              <a:rPr lang="en-KE" sz="2400" dirty="0">
                <a:effectLst/>
                <a:latin typeface="Times New Roman" panose="02020603050405020304" pitchFamily="18" charset="0"/>
                <a:ea typeface="Aldine401 BT"/>
                <a:cs typeface="Times New Roman" panose="02020603050405020304" pitchFamily="18" charset="0"/>
              </a:rPr>
              <a:t> research problem is a statement about a particular area of concern, a difficulty or a troubling question that exists in scholarship, in theory or in practice, which points to the need for thorough investigation and research</a:t>
            </a:r>
            <a:r>
              <a:rPr lang="en-US" sz="2400" dirty="0">
                <a:effectLst/>
                <a:latin typeface="Times New Roman" panose="02020603050405020304" pitchFamily="18" charset="0"/>
                <a:ea typeface="Aldine401 BT"/>
                <a:cs typeface="Times New Roman" panose="02020603050405020304" pitchFamily="18" charset="0"/>
              </a:rPr>
              <a:t>, and that, t</a:t>
            </a:r>
            <a:r>
              <a:rPr lang="en-KE" sz="2400" dirty="0">
                <a:effectLst/>
                <a:latin typeface="Times New Roman" panose="02020603050405020304" pitchFamily="18" charset="0"/>
                <a:ea typeface="Aldine401 BT"/>
                <a:cs typeface="Times New Roman" panose="02020603050405020304" pitchFamily="18" charset="0"/>
              </a:rPr>
              <a:t>he process of identifying, selecting and defining a research problem leads to the writing of a problem statement.</a:t>
            </a:r>
            <a:r>
              <a:rPr lang="en-US" sz="2400" dirty="0">
                <a:effectLst/>
                <a:latin typeface="Times New Roman" panose="02020603050405020304" pitchFamily="18" charset="0"/>
                <a:ea typeface="Aldine401 BT"/>
                <a:cs typeface="Times New Roman" panose="02020603050405020304" pitchFamily="18" charset="0"/>
              </a:rPr>
              <a:t> </a:t>
            </a:r>
          </a:p>
          <a:p>
            <a:r>
              <a:rPr lang="en-US" sz="2400" dirty="0">
                <a:effectLst/>
                <a:latin typeface="Times New Roman" panose="02020603050405020304" pitchFamily="18" charset="0"/>
                <a:ea typeface="Aldine401 BT"/>
                <a:cs typeface="Times New Roman" panose="02020603050405020304" pitchFamily="18" charset="0"/>
              </a:rPr>
              <a:t>We have noted the qualities of a good problem statement and what we should consider when writing the problem statement.</a:t>
            </a:r>
            <a:endParaRPr lang="en-KE"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0886190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53982-A4BE-4DE0-C5FB-6F2FA5EC7F7E}"/>
              </a:ext>
            </a:extLst>
          </p:cNvPr>
          <p:cNvSpPr>
            <a:spLocks noGrp="1"/>
          </p:cNvSpPr>
          <p:nvPr>
            <p:ph type="title"/>
          </p:nvPr>
        </p:nvSpPr>
        <p:spPr/>
        <p:txBody>
          <a:bodyPr>
            <a:normAutofit/>
          </a:bodyPr>
          <a:lstStyle/>
          <a:p>
            <a:r>
              <a:rPr lang="en-KE" sz="3600" b="1" dirty="0">
                <a:latin typeface="Arial" panose="020B0604020202020204" pitchFamily="34" charset="0"/>
                <a:cs typeface="Arial" panose="020B0604020202020204" pitchFamily="34" charset="0"/>
              </a:rPr>
              <a:t>Questions</a:t>
            </a:r>
          </a:p>
        </p:txBody>
      </p:sp>
      <p:sp>
        <p:nvSpPr>
          <p:cNvPr id="3" name="Content Placeholder 2">
            <a:extLst>
              <a:ext uri="{FF2B5EF4-FFF2-40B4-BE49-F238E27FC236}">
                <a16:creationId xmlns:a16="http://schemas.microsoft.com/office/drawing/2014/main" id="{7CE1F1FF-782B-40C7-B91F-1088CB73FCF3}"/>
              </a:ext>
            </a:extLst>
          </p:cNvPr>
          <p:cNvSpPr>
            <a:spLocks noGrp="1"/>
          </p:cNvSpPr>
          <p:nvPr>
            <p:ph idx="1"/>
          </p:nvPr>
        </p:nvSpPr>
        <p:spPr/>
        <p:txBody>
          <a:bodyPr/>
          <a:lstStyle/>
          <a:p>
            <a:pPr marL="0" indent="0">
              <a:buNone/>
            </a:pPr>
            <a:r>
              <a:rPr lang="en-KE" sz="3200" dirty="0"/>
              <a:t>1. Define the term ‘Research Problem’.</a:t>
            </a:r>
          </a:p>
          <a:p>
            <a:endParaRPr lang="en-KE" sz="3200" dirty="0"/>
          </a:p>
          <a:p>
            <a:pPr marL="0" indent="0">
              <a:buNone/>
            </a:pPr>
            <a:r>
              <a:rPr lang="en-KE" sz="3200" dirty="0"/>
              <a:t>2. Discuss the Importance of a Problem Statement</a:t>
            </a:r>
          </a:p>
          <a:p>
            <a:endParaRPr lang="en-KE" dirty="0"/>
          </a:p>
        </p:txBody>
      </p:sp>
    </p:spTree>
    <p:extLst>
      <p:ext uri="{BB962C8B-B14F-4D97-AF65-F5344CB8AC3E}">
        <p14:creationId xmlns:p14="http://schemas.microsoft.com/office/powerpoint/2010/main" val="404883987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5408D9-85AF-D8AC-745C-60FA3C1F28BA}"/>
              </a:ext>
            </a:extLst>
          </p:cNvPr>
          <p:cNvSpPr>
            <a:spLocks noGrp="1"/>
          </p:cNvSpPr>
          <p:nvPr>
            <p:ph type="title"/>
          </p:nvPr>
        </p:nvSpPr>
        <p:spPr>
          <a:xfrm>
            <a:off x="641131" y="365125"/>
            <a:ext cx="10712669" cy="1325563"/>
          </a:xfrm>
        </p:spPr>
        <p:txBody>
          <a:bodyPr>
            <a:normAutofit/>
          </a:bodyPr>
          <a:lstStyle/>
          <a:p>
            <a:r>
              <a:rPr lang="en-KE" sz="3600" b="1" dirty="0">
                <a:latin typeface="Arial" panose="020B0604020202020204" pitchFamily="34" charset="0"/>
                <a:cs typeface="Arial" panose="020B0604020202020204" pitchFamily="34" charset="0"/>
              </a:rPr>
              <a:t>		Answers</a:t>
            </a:r>
          </a:p>
        </p:txBody>
      </p:sp>
      <p:sp>
        <p:nvSpPr>
          <p:cNvPr id="3" name="Content Placeholder 2">
            <a:extLst>
              <a:ext uri="{FF2B5EF4-FFF2-40B4-BE49-F238E27FC236}">
                <a16:creationId xmlns:a16="http://schemas.microsoft.com/office/drawing/2014/main" id="{1BA11605-BB65-D502-382D-B5CA221B92B1}"/>
              </a:ext>
            </a:extLst>
          </p:cNvPr>
          <p:cNvSpPr>
            <a:spLocks noGrp="1"/>
          </p:cNvSpPr>
          <p:nvPr>
            <p:ph idx="1"/>
          </p:nvPr>
        </p:nvSpPr>
        <p:spPr/>
        <p:txBody>
          <a:bodyPr>
            <a:normAutofit fontScale="70000" lnSpcReduction="20000"/>
          </a:bodyPr>
          <a:lstStyle/>
          <a:p>
            <a:pPr marL="514350" indent="-514350">
              <a:buAutoNum type="arabicPeriod"/>
            </a:pPr>
            <a:r>
              <a:rPr lang="en-KE" sz="2800" b="1" dirty="0"/>
              <a:t>Define the term ‘Research Problem’.</a:t>
            </a:r>
          </a:p>
          <a:p>
            <a:pPr marL="514350" indent="-514350">
              <a:buAutoNum type="arabicPeriod"/>
            </a:pPr>
            <a:endParaRPr lang="en-KE" dirty="0"/>
          </a:p>
          <a:p>
            <a:pPr>
              <a:lnSpc>
                <a:spcPct val="150000"/>
              </a:lnSpc>
              <a:spcBef>
                <a:spcPts val="400"/>
              </a:spcBef>
              <a:spcAft>
                <a:spcPts val="600"/>
              </a:spcAft>
            </a:pPr>
            <a:r>
              <a:rPr lang="en-KE" sz="2800" dirty="0">
                <a:effectLst/>
                <a:latin typeface="Times New Roman" panose="02020603050405020304" pitchFamily="18" charset="0"/>
                <a:ea typeface="Aldine401 BT"/>
                <a:cs typeface="Times New Roman" panose="02020603050405020304" pitchFamily="18" charset="0"/>
              </a:rPr>
              <a:t>A research problem is a statement about a particular area of concern, a difficulty or a troubling question that exists in scholarship, in theory or in practice, which points to the need for thorough investigation and research. </a:t>
            </a:r>
          </a:p>
          <a:p>
            <a:pPr>
              <a:lnSpc>
                <a:spcPct val="150000"/>
              </a:lnSpc>
              <a:spcBef>
                <a:spcPts val="400"/>
              </a:spcBef>
              <a:spcAft>
                <a:spcPts val="600"/>
              </a:spcAft>
            </a:pPr>
            <a:r>
              <a:rPr lang="en-KE" sz="2800" dirty="0">
                <a:effectLst/>
                <a:latin typeface="Times New Roman" panose="02020603050405020304" pitchFamily="18" charset="0"/>
                <a:ea typeface="Aldine401 BT"/>
                <a:cs typeface="Times New Roman" panose="02020603050405020304" pitchFamily="18" charset="0"/>
              </a:rPr>
              <a:t>A research problem can also be defined as a specific issue or gap in literature that should be addressed in your research. You might look for practical problems aimed at contributing to change, or theoretical problems aimed at expanding knowledge.</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800" dirty="0"/>
          </a:p>
          <a:p>
            <a:pPr marL="0" indent="0">
              <a:buNone/>
            </a:pPr>
            <a:endParaRPr lang="en-KE" dirty="0"/>
          </a:p>
        </p:txBody>
      </p:sp>
    </p:spTree>
    <p:extLst>
      <p:ext uri="{BB962C8B-B14F-4D97-AF65-F5344CB8AC3E}">
        <p14:creationId xmlns:p14="http://schemas.microsoft.com/office/powerpoint/2010/main" val="568625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37E089-2C18-5251-269B-CC06EC68B73F}"/>
              </a:ext>
            </a:extLst>
          </p:cNvPr>
          <p:cNvSpPr>
            <a:spLocks noGrp="1"/>
          </p:cNvSpPr>
          <p:nvPr>
            <p:ph type="title"/>
          </p:nvPr>
        </p:nvSpPr>
        <p:spPr>
          <a:xfrm>
            <a:off x="838200" y="365126"/>
            <a:ext cx="10515600" cy="1053772"/>
          </a:xfrm>
        </p:spPr>
        <p:txBody>
          <a:bodyPr/>
          <a:lstStyle/>
          <a:p>
            <a:r>
              <a:rPr lang="en-KE" sz="4400" b="1" dirty="0">
                <a:latin typeface="Arial" panose="020B0604020202020204" pitchFamily="34" charset="0"/>
                <a:cs typeface="Arial" panose="020B0604020202020204" pitchFamily="34" charset="0"/>
              </a:rPr>
              <a:t>		Answers</a:t>
            </a:r>
            <a:endParaRPr lang="en-KE" dirty="0"/>
          </a:p>
        </p:txBody>
      </p:sp>
      <p:sp>
        <p:nvSpPr>
          <p:cNvPr id="3" name="Content Placeholder 2">
            <a:extLst>
              <a:ext uri="{FF2B5EF4-FFF2-40B4-BE49-F238E27FC236}">
                <a16:creationId xmlns:a16="http://schemas.microsoft.com/office/drawing/2014/main" id="{838E13D4-96AC-8DCE-E64F-8DB2827E9C60}"/>
              </a:ext>
            </a:extLst>
          </p:cNvPr>
          <p:cNvSpPr>
            <a:spLocks noGrp="1"/>
          </p:cNvSpPr>
          <p:nvPr>
            <p:ph idx="1"/>
          </p:nvPr>
        </p:nvSpPr>
        <p:spPr>
          <a:xfrm>
            <a:off x="838200" y="1418898"/>
            <a:ext cx="10515600" cy="4758065"/>
          </a:xfrm>
        </p:spPr>
        <p:txBody>
          <a:bodyPr>
            <a:normAutofit/>
          </a:bodyPr>
          <a:lstStyle/>
          <a:p>
            <a:pPr marL="0" indent="0">
              <a:buNone/>
            </a:pPr>
            <a:r>
              <a:rPr lang="en-KE" b="1" dirty="0"/>
              <a:t>2. </a:t>
            </a:r>
            <a:r>
              <a:rPr lang="en-KE" sz="2800" b="1" dirty="0"/>
              <a:t>Discuss the Importance of a Problem Statement</a:t>
            </a:r>
          </a:p>
          <a:p>
            <a:pPr marL="342900" lvl="0" indent="-342900" algn="just">
              <a:lnSpc>
                <a:spcPct val="115000"/>
              </a:lnSpc>
              <a:spcBef>
                <a:spcPts val="600"/>
              </a:spcBef>
              <a:spcAft>
                <a:spcPts val="0"/>
              </a:spcAft>
              <a:buFont typeface="Symbol" pitchFamily="2" charset="2"/>
              <a:buChar char=""/>
            </a:pPr>
            <a:r>
              <a:rPr lang="en-KE" sz="2800" dirty="0">
                <a:effectLst/>
                <a:latin typeface="Times New Roman" panose="02020603050405020304" pitchFamily="18" charset="0"/>
                <a:ea typeface="Aldine401 BT"/>
                <a:cs typeface="Times New Roman" panose="02020603050405020304" pitchFamily="18" charset="0"/>
              </a:rPr>
              <a:t>Without a well-defined research problem, you are likely to end up with an unfocused and unmanageable research project.</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0"/>
              </a:spcAft>
              <a:buFont typeface="Symbol" pitchFamily="2" charset="2"/>
              <a:buChar char=""/>
            </a:pPr>
            <a:r>
              <a:rPr lang="en-KE" sz="2800" dirty="0">
                <a:effectLst/>
                <a:latin typeface="Times New Roman" panose="02020603050405020304" pitchFamily="18" charset="0"/>
                <a:ea typeface="Aldine401 BT"/>
                <a:cs typeface="Times New Roman" panose="02020603050405020304" pitchFamily="18" charset="0"/>
              </a:rPr>
              <a:t>You might end up repeating what other people have already said, trying to say too much, or doing research without a clear purpose and justification. You need a problem in order to do research that contributes new and relevant insights.</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15000"/>
              </a:lnSpc>
              <a:spcBef>
                <a:spcPts val="600"/>
              </a:spcBef>
              <a:spcAft>
                <a:spcPts val="0"/>
              </a:spcAft>
              <a:buFont typeface="Symbol" pitchFamily="2" charset="2"/>
              <a:buChar char=""/>
            </a:pPr>
            <a:r>
              <a:rPr lang="en-KE" sz="2800" dirty="0">
                <a:effectLst/>
                <a:latin typeface="Times New Roman" panose="02020603050405020304" pitchFamily="18" charset="0"/>
                <a:ea typeface="Aldine401 BT"/>
                <a:cs typeface="Times New Roman" panose="02020603050405020304" pitchFamily="18" charset="0"/>
              </a:rPr>
              <a:t>A problem statement can be several paragraphs long and serve as the basis for your research proposal. </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2800" dirty="0"/>
          </a:p>
          <a:p>
            <a:endParaRPr lang="en-KE" dirty="0"/>
          </a:p>
        </p:txBody>
      </p:sp>
    </p:spTree>
    <p:extLst>
      <p:ext uri="{BB962C8B-B14F-4D97-AF65-F5344CB8AC3E}">
        <p14:creationId xmlns:p14="http://schemas.microsoft.com/office/powerpoint/2010/main" val="25667259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3FBB1-8A8B-E778-161F-85231C4BADD4}"/>
              </a:ext>
            </a:extLst>
          </p:cNvPr>
          <p:cNvSpPr>
            <a:spLocks noGrp="1"/>
          </p:cNvSpPr>
          <p:nvPr>
            <p:ph type="title"/>
          </p:nvPr>
        </p:nvSpPr>
        <p:spPr>
          <a:xfrm>
            <a:off x="838200" y="365126"/>
            <a:ext cx="10515600" cy="822544"/>
          </a:xfrm>
        </p:spPr>
        <p:txBody>
          <a:bodyPr>
            <a:normAutofit fontScale="90000"/>
          </a:bodyPr>
          <a:lstStyle/>
          <a:p>
            <a:r>
              <a:rPr lang="en-US" sz="28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References</a:t>
            </a:r>
            <a:br>
              <a:rPr lang="en-KE" sz="2800" dirty="0">
                <a:effectLst/>
                <a:latin typeface="Calibri" panose="020F0502020204030204" pitchFamily="34" charset="0"/>
                <a:ea typeface="Calibri" panose="020F0502020204030204" pitchFamily="34" charset="0"/>
                <a:cs typeface="Times New Roman" panose="02020603050405020304" pitchFamily="18" charset="0"/>
              </a:rPr>
            </a:br>
            <a:endParaRPr lang="en-KE" sz="2800" dirty="0"/>
          </a:p>
        </p:txBody>
      </p:sp>
      <p:sp>
        <p:nvSpPr>
          <p:cNvPr id="3" name="Content Placeholder 2">
            <a:extLst>
              <a:ext uri="{FF2B5EF4-FFF2-40B4-BE49-F238E27FC236}">
                <a16:creationId xmlns:a16="http://schemas.microsoft.com/office/drawing/2014/main" id="{B462D98B-8699-F048-0EDB-41E4E6883348}"/>
              </a:ext>
            </a:extLst>
          </p:cNvPr>
          <p:cNvSpPr>
            <a:spLocks noGrp="1"/>
          </p:cNvSpPr>
          <p:nvPr>
            <p:ph idx="1"/>
          </p:nvPr>
        </p:nvSpPr>
        <p:spPr>
          <a:xfrm>
            <a:off x="838200" y="1187670"/>
            <a:ext cx="10515600" cy="4989293"/>
          </a:xfrm>
        </p:spPr>
        <p:txBody>
          <a:bodyPr>
            <a:normAutofit fontScale="92500" lnSpcReduction="10000"/>
          </a:bodyPr>
          <a:lstStyle/>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Ajuoga, M., Echaune, M., Maiyo, J., Mwangi, S., Odek, A., Kipkenei, S. Awour, D., &amp;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Andiema, N. (2023). </a:t>
            </a:r>
            <a:r>
              <a:rPr lang="en-KE" sz="1800" i="1" dirty="0">
                <a:solidFill>
                  <a:srgbClr val="000000"/>
                </a:solidFill>
                <a:effectLst/>
                <a:latin typeface="Times New Roman" panose="02020603050405020304" pitchFamily="18" charset="0"/>
                <a:ea typeface="Times New Roman" panose="02020603050405020304" pitchFamily="18" charset="0"/>
              </a:rPr>
              <a:t>Social Science in the New Era.</a:t>
            </a:r>
            <a:r>
              <a:rPr lang="en-KE" sz="1800" dirty="0">
                <a:solidFill>
                  <a:srgbClr val="000000"/>
                </a:solidFill>
                <a:effectLst/>
                <a:latin typeface="Times New Roman" panose="02020603050405020304" pitchFamily="18" charset="0"/>
                <a:ea typeface="Times New Roman" panose="02020603050405020304" pitchFamily="18" charset="0"/>
              </a:rPr>
              <a:t> Aura Publishers.</a:t>
            </a:r>
            <a:endParaRPr lang="en-KE" sz="18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Bostrom, R. N. (2003). Theories, Data, and Communication Research. </a:t>
            </a:r>
            <a:r>
              <a:rPr lang="en-KE" sz="1800" i="1" dirty="0">
                <a:solidFill>
                  <a:srgbClr val="000000"/>
                </a:solidFill>
                <a:effectLst/>
                <a:latin typeface="Times New Roman" panose="02020603050405020304" pitchFamily="18" charset="0"/>
                <a:ea typeface="Times New Roman" panose="02020603050405020304" pitchFamily="18" charset="0"/>
              </a:rPr>
              <a:t>Communication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i="1" dirty="0">
                <a:solidFill>
                  <a:srgbClr val="000000"/>
                </a:solidFill>
                <a:effectLst/>
                <a:latin typeface="Times New Roman" panose="02020603050405020304" pitchFamily="18" charset="0"/>
                <a:ea typeface="Times New Roman" panose="02020603050405020304" pitchFamily="18" charset="0"/>
              </a:rPr>
              <a:t>Monographs, 70</a:t>
            </a:r>
            <a:r>
              <a:rPr lang="en-KE" sz="1800" dirty="0">
                <a:solidFill>
                  <a:srgbClr val="000000"/>
                </a:solidFill>
                <a:effectLst/>
                <a:latin typeface="Times New Roman" panose="02020603050405020304" pitchFamily="18" charset="0"/>
                <a:ea typeface="Times New Roman" panose="02020603050405020304" pitchFamily="18" charset="0"/>
              </a:rPr>
              <a:t>(4), 275–294. </a:t>
            </a:r>
            <a:r>
              <a:rPr lang="en-KE" sz="1800" u="sng" dirty="0">
                <a:solidFill>
                  <a:srgbClr val="000000"/>
                </a:solidFill>
                <a:effectLst/>
                <a:latin typeface="Times New Roman" panose="02020603050405020304" pitchFamily="18" charset="0"/>
                <a:ea typeface="Times New Roman" panose="02020603050405020304" pitchFamily="18" charset="0"/>
                <a:hlinkClick r:id="rId2"/>
              </a:rPr>
              <a:t>https://doi.org/10.1080/0363775032000179106</a:t>
            </a:r>
            <a:r>
              <a:rPr lang="en-KE" sz="1800" dirty="0">
                <a:solidFill>
                  <a:srgbClr val="000000"/>
                </a:solidFill>
                <a:effectLst/>
                <a:latin typeface="Times New Roman" panose="02020603050405020304" pitchFamily="18" charset="0"/>
                <a:ea typeface="Times New Roman" panose="02020603050405020304" pitchFamily="18" charset="0"/>
              </a:rPr>
              <a:t> </a:t>
            </a:r>
            <a:endParaRPr lang="en-KE" sz="18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KE" sz="1800" b="0" dirty="0">
                <a:solidFill>
                  <a:srgbClr val="000000"/>
                </a:solidFill>
                <a:effectLst/>
                <a:latin typeface="Times New Roman" panose="02020603050405020304" pitchFamily="18" charset="0"/>
                <a:ea typeface="Times New Roman" panose="02020603050405020304" pitchFamily="18" charset="0"/>
              </a:rPr>
              <a:t>O’Keefe</a:t>
            </a:r>
            <a:r>
              <a:rPr lang="en-US" sz="1800" b="0" dirty="0">
                <a:solidFill>
                  <a:srgbClr val="000000"/>
                </a:solidFill>
                <a:effectLst/>
                <a:latin typeface="Times New Roman" panose="02020603050405020304" pitchFamily="18" charset="0"/>
                <a:ea typeface="Times New Roman" panose="02020603050405020304" pitchFamily="18" charset="0"/>
              </a:rPr>
              <a:t>, D. J. (</a:t>
            </a:r>
            <a:r>
              <a:rPr lang="en-KE" sz="1800" b="0" dirty="0">
                <a:solidFill>
                  <a:srgbClr val="000000"/>
                </a:solidFill>
                <a:effectLst/>
                <a:latin typeface="Times New Roman" panose="02020603050405020304" pitchFamily="18" charset="0"/>
                <a:ea typeface="Times New Roman" panose="02020603050405020304" pitchFamily="18" charset="0"/>
              </a:rPr>
              <a:t>2004). Trends and prospects in persuasion theory and research</a:t>
            </a:r>
            <a:r>
              <a:rPr lang="en-US" sz="1800" b="0" dirty="0">
                <a:solidFill>
                  <a:srgbClr val="000000"/>
                </a:solidFill>
                <a:effectLst/>
                <a:latin typeface="Times New Roman" panose="02020603050405020304" pitchFamily="18" charset="0"/>
                <a:ea typeface="Times New Roman" panose="02020603050405020304" pitchFamily="18" charset="0"/>
              </a:rPr>
              <a:t>. </a:t>
            </a:r>
            <a:r>
              <a:rPr lang="en-KE" sz="1800" b="0" dirty="0">
                <a:solidFill>
                  <a:srgbClr val="000000"/>
                </a:solidFill>
                <a:effectLst/>
                <a:latin typeface="Times New Roman" panose="02020603050405020304" pitchFamily="18" charset="0"/>
                <a:ea typeface="Times New Roman" panose="02020603050405020304" pitchFamily="18" charset="0"/>
              </a:rPr>
              <a:t>Boston, MA</a:t>
            </a:r>
            <a:r>
              <a:rPr lang="en-US" sz="1800" b="0" dirty="0">
                <a:solidFill>
                  <a:srgbClr val="000000"/>
                </a:solidFill>
                <a:effectLst/>
                <a:latin typeface="Times New Roman" panose="02020603050405020304" pitchFamily="18" charset="0"/>
                <a:ea typeface="Times New Roman" panose="02020603050405020304" pitchFamily="18" charset="0"/>
              </a:rPr>
              <a:t>: </a:t>
            </a:r>
            <a:endParaRPr lang="en-KE" sz="1800" b="1"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b="0" u="sng" dirty="0">
                <a:solidFill>
                  <a:srgbClr val="000000"/>
                </a:solidFill>
                <a:effectLst/>
                <a:latin typeface="Times New Roman" panose="02020603050405020304" pitchFamily="18" charset="0"/>
                <a:ea typeface="Times New Roman" panose="02020603050405020304" pitchFamily="18" charset="0"/>
                <a:hlinkClick r:id="rId3"/>
              </a:rPr>
              <a:t>Pearson/Allyn and Bacon</a:t>
            </a:r>
            <a:endParaRPr lang="en-KE" sz="1800" b="1"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Orodho, J. A. (2009). Techniques of writing research proposals and reports in education and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social sciences. Nairobi. Kanezja publishers. </a:t>
            </a:r>
            <a:endParaRPr lang="en-KE" sz="1800" dirty="0">
              <a:effectLst/>
              <a:latin typeface="Times New Roman" panose="02020603050405020304" pitchFamily="18" charset="0"/>
              <a:ea typeface="Times New Roman" panose="02020603050405020304" pitchFamily="18" charset="0"/>
            </a:endParaRPr>
          </a:p>
          <a:p>
            <a:pPr marL="0"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Pudlinski, C. (2003). The multiplicity of response options in social support </a:t>
            </a:r>
            <a:endParaRPr lang="en-KE" sz="1800" dirty="0">
              <a:effectLst/>
              <a:latin typeface="Times New Roman" panose="02020603050405020304" pitchFamily="18" charset="0"/>
              <a:ea typeface="Times New Roman" panose="02020603050405020304" pitchFamily="18" charset="0"/>
            </a:endParaRPr>
          </a:p>
          <a:p>
            <a:pPr indent="0" algn="just">
              <a:lnSpc>
                <a:spcPct val="150000"/>
              </a:lnSpc>
              <a:buNone/>
            </a:pPr>
            <a:r>
              <a:rPr lang="en-KE" sz="1800" dirty="0">
                <a:solidFill>
                  <a:srgbClr val="000000"/>
                </a:solidFill>
                <a:effectLst/>
                <a:latin typeface="Times New Roman" panose="02020603050405020304" pitchFamily="18" charset="0"/>
                <a:ea typeface="Times New Roman" panose="02020603050405020304" pitchFamily="18" charset="0"/>
              </a:rPr>
              <a:t>situations. </a:t>
            </a:r>
            <a:r>
              <a:rPr lang="en-KE" sz="1800" i="1" dirty="0">
                <a:solidFill>
                  <a:srgbClr val="000000"/>
                </a:solidFill>
                <a:effectLst/>
                <a:latin typeface="Times New Roman" panose="02020603050405020304" pitchFamily="18" charset="0"/>
                <a:ea typeface="Times New Roman" panose="02020603050405020304" pitchFamily="18" charset="0"/>
              </a:rPr>
              <a:t>Qualitative Research Reports in Communication, 4,</a:t>
            </a:r>
            <a:r>
              <a:rPr lang="en-KE" sz="1800" dirty="0">
                <a:solidFill>
                  <a:srgbClr val="000000"/>
                </a:solidFill>
                <a:effectLst/>
                <a:latin typeface="Times New Roman" panose="02020603050405020304" pitchFamily="18" charset="0"/>
                <a:ea typeface="Times New Roman" panose="02020603050405020304" pitchFamily="18" charset="0"/>
              </a:rPr>
              <a:t> 23-30.</a:t>
            </a:r>
            <a:endParaRPr lang="en-KE" sz="1800" dirty="0">
              <a:effectLst/>
              <a:latin typeface="Times New Roman" panose="02020603050405020304" pitchFamily="18" charset="0"/>
              <a:ea typeface="Times New Roman" panose="02020603050405020304" pitchFamily="18" charset="0"/>
            </a:endParaRPr>
          </a:p>
          <a:p>
            <a:endParaRPr lang="en-KE" dirty="0"/>
          </a:p>
        </p:txBody>
      </p:sp>
    </p:spTree>
    <p:extLst>
      <p:ext uri="{BB962C8B-B14F-4D97-AF65-F5344CB8AC3E}">
        <p14:creationId xmlns:p14="http://schemas.microsoft.com/office/powerpoint/2010/main" val="717778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1F368A-BAB6-240B-76ED-62C1489B2A17}"/>
              </a:ext>
            </a:extLst>
          </p:cNvPr>
          <p:cNvSpPr>
            <a:spLocks noGrp="1"/>
          </p:cNvSpPr>
          <p:nvPr>
            <p:ph idx="1"/>
          </p:nvPr>
        </p:nvSpPr>
        <p:spPr>
          <a:xfrm>
            <a:off x="838200" y="1061545"/>
            <a:ext cx="10515600" cy="5115418"/>
          </a:xfrm>
        </p:spPr>
        <p:txBody>
          <a:bodyPr>
            <a:normAutofit/>
          </a:bodyPr>
          <a:lstStyle/>
          <a:p>
            <a:pPr marL="0" indent="0">
              <a:buNone/>
            </a:pPr>
            <a:endParaRPr lang="en-KE" dirty="0"/>
          </a:p>
          <a:p>
            <a:pPr marL="0" indent="0">
              <a:buNone/>
            </a:pPr>
            <a:endParaRPr lang="en-KE" dirty="0"/>
          </a:p>
          <a:p>
            <a:pPr marL="0" indent="0">
              <a:buNone/>
            </a:pPr>
            <a:r>
              <a:rPr lang="en-KE" dirty="0"/>
              <a:t>		</a:t>
            </a:r>
            <a:r>
              <a:rPr lang="en-KE" sz="7200" dirty="0">
                <a:latin typeface="Zapfino" panose="03030300040707070C03" pitchFamily="66" charset="77"/>
              </a:rPr>
              <a:t>Thank you</a:t>
            </a:r>
          </a:p>
        </p:txBody>
      </p:sp>
    </p:spTree>
    <p:extLst>
      <p:ext uri="{BB962C8B-B14F-4D97-AF65-F5344CB8AC3E}">
        <p14:creationId xmlns:p14="http://schemas.microsoft.com/office/powerpoint/2010/main" val="228093405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{0794C241-E895-8C4F-A7A4-9B132F6C75F7}tf10001069</Template>
  <TotalTime>285</TotalTime>
  <Words>2902</Words>
  <Application>Microsoft Macintosh PowerPoint</Application>
  <PresentationFormat>Widescreen</PresentationFormat>
  <Paragraphs>151</Paragraphs>
  <Slides>29</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Aldine401 BT</vt:lpstr>
      <vt:lpstr>Arial</vt:lpstr>
      <vt:lpstr>Calibri</vt:lpstr>
      <vt:lpstr>Century Gothic</vt:lpstr>
      <vt:lpstr>Symbol</vt:lpstr>
      <vt:lpstr>Times New Roman</vt:lpstr>
      <vt:lpstr>Wingdings 3</vt:lpstr>
      <vt:lpstr>Zapfino</vt:lpstr>
      <vt:lpstr>Wisp</vt:lpstr>
      <vt:lpstr>COMMUNICATION RESEARCH</vt:lpstr>
      <vt:lpstr>Introduction </vt:lpstr>
      <vt:lpstr>PowerPoint Presentation</vt:lpstr>
      <vt:lpstr>PowerPoint Presentation</vt:lpstr>
      <vt:lpstr> Intended Learning Objectives </vt:lpstr>
      <vt:lpstr>Identify a Research Topic </vt:lpstr>
      <vt:lpstr>PowerPoint Presentation</vt:lpstr>
      <vt:lpstr> Review Secondary Sources </vt:lpstr>
      <vt:lpstr>Develop a Strategy </vt:lpstr>
      <vt:lpstr> Conduct the Search </vt:lpstr>
      <vt:lpstr> How to Choose a Good Research Topic </vt:lpstr>
      <vt:lpstr>Some Areas of Interest in Communication Research</vt:lpstr>
      <vt:lpstr>PowerPoint Presentation</vt:lpstr>
      <vt:lpstr> Examples of Research Topics in Communication </vt:lpstr>
      <vt:lpstr>The Research Problem </vt:lpstr>
      <vt:lpstr>PowerPoint Presentation</vt:lpstr>
      <vt:lpstr>PowerPoint Presentation</vt:lpstr>
      <vt:lpstr> The Problem Statement </vt:lpstr>
      <vt:lpstr> How to Develop a Research Problem </vt:lpstr>
      <vt:lpstr>How to Write the Problem Statement</vt:lpstr>
      <vt:lpstr> Importance of a Problem Statement </vt:lpstr>
      <vt:lpstr> Qualities of a Good Problem Statement </vt:lpstr>
      <vt:lpstr>PowerPoint Presentation</vt:lpstr>
      <vt:lpstr>   Summary </vt:lpstr>
      <vt:lpstr>Questions</vt:lpstr>
      <vt:lpstr>  Answers</vt:lpstr>
      <vt:lpstr>  Answers</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RESEARCH</dc:title>
  <dc:creator>susan.w.mwangi@outlook.com</dc:creator>
  <cp:lastModifiedBy>susan.w.mwangi@outlook.com</cp:lastModifiedBy>
  <cp:revision>17</cp:revision>
  <dcterms:created xsi:type="dcterms:W3CDTF">2024-10-01T09:33:42Z</dcterms:created>
  <dcterms:modified xsi:type="dcterms:W3CDTF">2024-10-01T18:36:00Z</dcterms:modified>
</cp:coreProperties>
</file>